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59" r:id="rId6"/>
    <p:sldId id="260" r:id="rId7"/>
    <p:sldId id="285" r:id="rId8"/>
    <p:sldId id="261" r:id="rId9"/>
    <p:sldId id="286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6" r:id="rId24"/>
    <p:sldId id="288" r:id="rId25"/>
    <p:sldId id="290" r:id="rId26"/>
    <p:sldId id="289" r:id="rId27"/>
    <p:sldId id="277" r:id="rId28"/>
    <p:sldId id="278" r:id="rId29"/>
    <p:sldId id="287" r:id="rId30"/>
    <p:sldId id="283" r:id="rId31"/>
    <p:sldId id="281" r:id="rId32"/>
    <p:sldId id="282" r:id="rId3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ris Ressmann" initials="D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AAE6"/>
    <a:srgbClr val="5A6EB4"/>
    <a:srgbClr val="A00078"/>
    <a:srgbClr val="A01E28"/>
    <a:srgbClr val="A08232"/>
    <a:srgbClr val="DCA01E"/>
    <a:srgbClr val="FA8214"/>
    <a:srgbClr val="82B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701" autoAdjust="0"/>
    <p:restoredTop sz="87227" autoAdjust="0"/>
  </p:normalViewPr>
  <p:slideViewPr>
    <p:cSldViewPr showGuides="1">
      <p:cViewPr varScale="1">
        <p:scale>
          <a:sx n="68" d="100"/>
          <a:sy n="68" d="100"/>
        </p:scale>
        <p:origin x="-9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852"/>
    </p:cViewPr>
  </p:sorterViewPr>
  <p:notesViewPr>
    <p:cSldViewPr showGuides="1">
      <p:cViewPr>
        <p:scale>
          <a:sx n="130" d="100"/>
          <a:sy n="130" d="100"/>
        </p:scale>
        <p:origin x="-978" y="5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r>
              <a:rPr lang="de-DE" smtClean="0"/>
              <a:t>Prof. Max Mustermann – Präsentationstitel</a:t>
            </a:r>
            <a:endParaRPr lang="de-DE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31036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800" dirty="0"/>
              <a:t>KIT – Universität des Landes Baden-Württemberg und </a:t>
            </a:r>
          </a:p>
          <a:p>
            <a:r>
              <a:rPr lang="de-DE" sz="800" dirty="0"/>
              <a:t>nationales Forschungszentrum in der Helmholtz-Gemeinschaft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00" y="190800"/>
            <a:ext cx="1008000" cy="47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8793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r>
              <a:rPr lang="de-DE" smtClean="0"/>
              <a:t>Prof. Max Mustermann – Präsentationstitel</a:t>
            </a: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EF8D321-9E65-4B56-B343-5E22922FBC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45369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Max Mustermann – Präsentationstitel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F8D321-9E65-4B56-B343-5E22922FBCAA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525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7326C8-47CD-42FB-9B72-3BF32260FCE1}" type="slidenum">
              <a:rPr lang="de-DE"/>
              <a:pPr/>
              <a:t>11</a:t>
            </a:fld>
            <a:endParaRPr lang="de-DE"/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762000" y="692150"/>
            <a:ext cx="5337175" cy="3416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315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</p:spPr>
        <p:txBody>
          <a:bodyPr wrap="none" anchor="ctr"/>
          <a:lstStyle/>
          <a:p>
            <a:pPr defTabSz="449263"/>
            <a:r>
              <a:rPr lang="de-DE" dirty="0" smtClean="0"/>
              <a:t>Unterschiedliche Aufgaben und Bauformen der verschiedenen Detektoren</a:t>
            </a:r>
            <a:endParaRPr lang="de-D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de-DE"/>
              <a:t>Prof. Dr. Max Mustermann | Musterfakultät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34E859-2E48-4AA7-9803-291FAF5551D7}" type="slidenum">
              <a:rPr lang="de-DE"/>
              <a:pPr/>
              <a:t>12</a:t>
            </a:fld>
            <a:endParaRPr lang="de-DE"/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2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Wären des Betriebs ist dieses Bild nicht möglich.</a:t>
            </a:r>
          </a:p>
          <a:p>
            <a:r>
              <a:rPr lang="de-DE" dirty="0" smtClean="0"/>
              <a:t>Strahlungsgefahr</a:t>
            </a:r>
          </a:p>
          <a:p>
            <a:r>
              <a:rPr lang="de-DE" dirty="0" smtClean="0"/>
              <a:t>Einblick</a:t>
            </a:r>
            <a:r>
              <a:rPr lang="de-DE" baseline="0" dirty="0" smtClean="0"/>
              <a:t> in die Dimensionen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Max Mustermann – Präsentationstitel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F8D321-9E65-4B56-B343-5E22922FBCAA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8504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de-DE"/>
              <a:t>Prof. Dr. Max Mustermann | Musterfakultät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482871-CC69-4D46-9F1E-E256E1AD60BE}" type="slidenum">
              <a:rPr lang="de-DE"/>
              <a:pPr/>
              <a:t>14</a:t>
            </a:fld>
            <a:endParaRPr lang="de-DE"/>
          </a:p>
        </p:txBody>
      </p:sp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17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dirty="0" smtClean="0"/>
              <a:t>Kollision</a:t>
            </a:r>
            <a:r>
              <a:rPr lang="de-DE" baseline="0" dirty="0" smtClean="0"/>
              <a:t> von Protonen und Ionen erzeugen enorme Datenmengen</a:t>
            </a:r>
            <a:endParaRPr lang="de-DE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de-DE"/>
              <a:t>Prof. Dr. Max Mustermann | Musterfakultät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DD3DA0-828D-4CA4-9D64-6D2858367325}" type="slidenum">
              <a:rPr lang="de-DE"/>
              <a:pPr/>
              <a:t>15</a:t>
            </a:fld>
            <a:endParaRPr lang="de-DE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27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dirty="0" smtClean="0"/>
              <a:t>Hardware Reduziert</a:t>
            </a:r>
            <a:r>
              <a:rPr lang="de-DE" baseline="0" dirty="0" smtClean="0"/>
              <a:t> die Anfallende Datenmenge</a:t>
            </a:r>
          </a:p>
          <a:p>
            <a:r>
              <a:rPr lang="de-DE" baseline="0" dirty="0" smtClean="0"/>
              <a:t>Von 1 PB reduziert auf 100 MB pro Sekunde</a:t>
            </a:r>
            <a:endParaRPr lang="de-DE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C8B66E-16B4-4748-8B8D-E67C6198ECD1}" type="slidenum">
              <a:rPr lang="de-DE"/>
              <a:pPr/>
              <a:t>16</a:t>
            </a:fld>
            <a:endParaRPr lang="de-DE"/>
          </a:p>
        </p:txBody>
      </p:sp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762000" y="692150"/>
            <a:ext cx="5335588" cy="3416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758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</p:spPr>
        <p:txBody>
          <a:bodyPr wrap="none" anchor="ctr"/>
          <a:lstStyle/>
          <a:p>
            <a:pPr defTabSz="449263"/>
            <a:r>
              <a:rPr lang="de-DE" dirty="0" smtClean="0">
                <a:solidFill>
                  <a:srgbClr val="FF0000"/>
                </a:solidFill>
              </a:rPr>
              <a:t>Doppel Seitige </a:t>
            </a:r>
            <a:r>
              <a:rPr lang="de-DE" dirty="0" err="1" smtClean="0">
                <a:solidFill>
                  <a:srgbClr val="FF0000"/>
                </a:solidFill>
              </a:rPr>
              <a:t>DVD‘s</a:t>
            </a:r>
            <a:r>
              <a:rPr lang="de-DE" dirty="0" smtClean="0">
                <a:solidFill>
                  <a:srgbClr val="FF0000"/>
                </a:solidFill>
              </a:rPr>
              <a:t> ohne Hülle</a:t>
            </a:r>
            <a:r>
              <a:rPr lang="de-DE" baseline="0" dirty="0" smtClean="0">
                <a:solidFill>
                  <a:srgbClr val="FF0000"/>
                </a:solidFill>
              </a:rPr>
              <a:t> beschrieben mit dem Datenaufkommen von 1 Jahr LHC Laufzeit.</a:t>
            </a:r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B8D735-0E02-4B9C-9D2D-6EE53B1CCE62}" type="slidenum">
              <a:rPr lang="de-DE"/>
              <a:pPr/>
              <a:t>17</a:t>
            </a:fld>
            <a:endParaRPr lang="de-DE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6125" cy="3417888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GB" dirty="0" smtClean="0"/>
              <a:t>62 </a:t>
            </a:r>
            <a:r>
              <a:rPr lang="en-GB" dirty="0" err="1" smtClean="0"/>
              <a:t>Gbit</a:t>
            </a:r>
            <a:r>
              <a:rPr lang="en-GB" dirty="0" smtClean="0"/>
              <a:t>/s </a:t>
            </a:r>
            <a:r>
              <a:rPr lang="en-GB" dirty="0" err="1" smtClean="0"/>
              <a:t>stimmt</a:t>
            </a:r>
            <a:r>
              <a:rPr lang="en-GB" dirty="0" smtClean="0"/>
              <a:t> </a:t>
            </a:r>
            <a:r>
              <a:rPr lang="en-GB" dirty="0" err="1" smtClean="0"/>
              <a:t>natürlich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nicht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ganz</a:t>
            </a:r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de-DE"/>
              <a:t>Prof. Dr. Max Mustermann | Musterfakultät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A82D81-6B79-4C98-8ABD-1132C02EEB52}" type="slidenum">
              <a:rPr lang="de-DE"/>
              <a:pPr/>
              <a:t>18</a:t>
            </a:fld>
            <a:endParaRPr lang="de-DE"/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8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dirty="0" smtClean="0"/>
              <a:t>10 </a:t>
            </a:r>
            <a:r>
              <a:rPr lang="de-DE" dirty="0" err="1" smtClean="0"/>
              <a:t>Gbit</a:t>
            </a:r>
            <a:r>
              <a:rPr lang="de-DE" dirty="0" smtClean="0"/>
              <a:t> direkt</a:t>
            </a:r>
            <a:r>
              <a:rPr lang="de-DE" baseline="0" dirty="0" smtClean="0"/>
              <a:t> zum CERN</a:t>
            </a:r>
          </a:p>
          <a:p>
            <a:r>
              <a:rPr lang="de-DE" baseline="0" dirty="0" smtClean="0"/>
              <a:t>Je 10 </a:t>
            </a:r>
            <a:r>
              <a:rPr lang="de-DE" baseline="0" dirty="0" err="1" smtClean="0"/>
              <a:t>Gbit</a:t>
            </a:r>
            <a:r>
              <a:rPr lang="de-DE" baseline="0" dirty="0" smtClean="0"/>
              <a:t> zum Tier 1 in den Niederlanden, Italien, Frankreich</a:t>
            </a:r>
          </a:p>
          <a:p>
            <a:r>
              <a:rPr lang="de-DE" baseline="0" dirty="0" smtClean="0"/>
              <a:t>10 </a:t>
            </a:r>
            <a:r>
              <a:rPr lang="de-DE" baseline="0" dirty="0" err="1" smtClean="0"/>
              <a:t>Gbit</a:t>
            </a:r>
            <a:r>
              <a:rPr lang="de-DE" baseline="0" dirty="0" smtClean="0"/>
              <a:t> ins Deutsche Forschungsnetz (dort sind alle Universitäten und Forschungseinrichtungen angeschlossen)</a:t>
            </a:r>
          </a:p>
          <a:p>
            <a:r>
              <a:rPr lang="de-DE" baseline="0" dirty="0" smtClean="0"/>
              <a:t>10 </a:t>
            </a:r>
            <a:r>
              <a:rPr lang="de-DE" baseline="0" dirty="0" err="1" smtClean="0"/>
              <a:t>Gbit</a:t>
            </a:r>
            <a:r>
              <a:rPr lang="de-DE" baseline="0" dirty="0" smtClean="0"/>
              <a:t> an ein eigenes Netz für Hoch Energie Institute</a:t>
            </a:r>
          </a:p>
          <a:p>
            <a:r>
              <a:rPr lang="de-DE" baseline="0" dirty="0" smtClean="0"/>
              <a:t>Je 1 </a:t>
            </a:r>
            <a:r>
              <a:rPr lang="de-DE" baseline="0" dirty="0" err="1" smtClean="0"/>
              <a:t>Gbit</a:t>
            </a:r>
            <a:r>
              <a:rPr lang="de-DE" baseline="0" dirty="0" smtClean="0"/>
              <a:t> nach Prag und ins Polnische Wissenschaftsnetz</a:t>
            </a:r>
            <a:endParaRPr lang="de-DE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293F0C-4F79-4152-9CF8-E58BE4E3EAFD}" type="slidenum">
              <a:rPr lang="de-DE"/>
              <a:pPr/>
              <a:t>20</a:t>
            </a:fld>
            <a:endParaRPr lang="de-DE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Platten sind in Raid Systemen angeordnet,</a:t>
            </a:r>
            <a:r>
              <a:rPr lang="de-DE" baseline="0" dirty="0" smtClean="0"/>
              <a:t> jeweils zwei Server sehen die gleichen Platten.</a:t>
            </a:r>
          </a:p>
          <a:p>
            <a:r>
              <a:rPr lang="de-DE" baseline="0" dirty="0" smtClean="0"/>
              <a:t>Und die Daten sind über verschiedene Platten verteilt -&gt; Ausfallsicherheit</a:t>
            </a:r>
            <a:endParaRPr lang="de-DE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dCache ist eine Software die am </a:t>
            </a:r>
            <a:r>
              <a:rPr lang="de-DE" dirty="0" err="1" smtClean="0"/>
              <a:t>Desy</a:t>
            </a:r>
            <a:r>
              <a:rPr lang="de-DE" dirty="0" smtClean="0"/>
              <a:t> in Hamburg in Kooperation mit dem Fermi Lab in den </a:t>
            </a:r>
            <a:r>
              <a:rPr lang="de-DE" dirty="0" err="1" smtClean="0"/>
              <a:t>Staten</a:t>
            </a:r>
            <a:r>
              <a:rPr lang="de-DE" dirty="0" smtClean="0"/>
              <a:t> entwickelt</a:t>
            </a:r>
            <a:r>
              <a:rPr lang="de-DE" baseline="0" dirty="0" smtClean="0"/>
              <a:t> wurde. Bei uns im Einsatz</a:t>
            </a:r>
          </a:p>
          <a:p>
            <a:endParaRPr lang="de-DE" baseline="0" dirty="0" smtClean="0"/>
          </a:p>
          <a:p>
            <a:r>
              <a:rPr lang="de-DE" baseline="0" dirty="0" smtClean="0"/>
              <a:t>Wissenschaftlerin irgendwo in der Welt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Gridftp</a:t>
            </a:r>
            <a:r>
              <a:rPr lang="de-DE" dirty="0" smtClean="0"/>
              <a:t> wie Strom</a:t>
            </a:r>
            <a:r>
              <a:rPr lang="de-DE" baseline="0" dirty="0" smtClean="0"/>
              <a:t> aus der Steckdose (Benutzer brauchen nicht zu wissen wo die Daten liegen, verwenden File Kataloge (wie Telefonbücher)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Max Mustermann – Präsentationstitel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F8D321-9E65-4B56-B343-5E22922FBCAA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040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Rechenzentrum</a:t>
            </a:r>
            <a:r>
              <a:rPr lang="de-DE" baseline="0" dirty="0" smtClean="0"/>
              <a:t> des ganzen KIT</a:t>
            </a:r>
          </a:p>
          <a:p>
            <a:r>
              <a:rPr lang="de-DE" baseline="0" dirty="0" smtClean="0"/>
              <a:t>Service (Rechnerbetreuung, Druckdienste, Netzwerke……) und Forschung</a:t>
            </a:r>
          </a:p>
          <a:p>
            <a:r>
              <a:rPr lang="de-DE" baseline="0" dirty="0" err="1" smtClean="0"/>
              <a:t>Grid</a:t>
            </a:r>
            <a:r>
              <a:rPr lang="de-DE" baseline="0" dirty="0" smtClean="0"/>
              <a:t> Computing </a:t>
            </a:r>
            <a:r>
              <a:rPr lang="de-DE" baseline="0" dirty="0" err="1" smtClean="0"/>
              <a:t>Centre</a:t>
            </a:r>
            <a:r>
              <a:rPr lang="de-DE" baseline="0" dirty="0" smtClean="0"/>
              <a:t> Karlsruhe (</a:t>
            </a:r>
            <a:r>
              <a:rPr lang="de-DE" baseline="0" dirty="0" err="1" smtClean="0"/>
              <a:t>GridKa</a:t>
            </a:r>
            <a:r>
              <a:rPr lang="de-DE" baseline="0" dirty="0" smtClean="0"/>
              <a:t>)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27DC3E-3A27-4D23-9336-3EAB36224A06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80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Jos van Wezel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F8D321-9E65-4B56-B343-5E22922FBCAA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CB0CF9-9880-421A-8CEE-69C9230FBEEE}" type="slidenum">
              <a:rPr lang="de-DE"/>
              <a:pPr/>
              <a:t>24</a:t>
            </a:fld>
            <a:endParaRPr lang="de-DE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de-DE"/>
              <a:t>Prof. Dr. Max Mustermann | Musterfakultät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D79193-8BC3-47DD-86C5-DC335B0FD82F}" type="slidenum">
              <a:rPr lang="de-DE"/>
              <a:pPr/>
              <a:t>25</a:t>
            </a:fld>
            <a:endParaRPr lang="de-DE"/>
          </a:p>
        </p:txBody>
      </p:sp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505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 smtClean="0"/>
              <a:t>GPU</a:t>
            </a:r>
            <a:r>
              <a:rPr lang="de-DE" sz="2000" baseline="0" dirty="0" smtClean="0"/>
              <a:t> (</a:t>
            </a:r>
            <a:r>
              <a:rPr lang="de-DE" sz="2000" baseline="0" dirty="0" err="1" smtClean="0"/>
              <a:t>grafical</a:t>
            </a:r>
            <a:r>
              <a:rPr lang="de-DE" sz="2000" baseline="0" dirty="0" smtClean="0"/>
              <a:t> </a:t>
            </a:r>
            <a:r>
              <a:rPr lang="de-DE" sz="2000" baseline="0" dirty="0" err="1" smtClean="0"/>
              <a:t>processor</a:t>
            </a:r>
            <a:r>
              <a:rPr lang="de-DE" sz="2000" baseline="0" dirty="0" smtClean="0"/>
              <a:t> </a:t>
            </a:r>
            <a:r>
              <a:rPr lang="de-DE" sz="2000" baseline="0" dirty="0" err="1" smtClean="0"/>
              <a:t>unit</a:t>
            </a:r>
            <a:r>
              <a:rPr lang="de-DE" sz="2000" baseline="0" smtClean="0"/>
              <a:t>)</a:t>
            </a:r>
            <a:endParaRPr lang="de-DE" sz="2000" dirty="0" smtClean="0"/>
          </a:p>
          <a:p>
            <a:endParaRPr lang="de-DE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Suchen eigener Daten über lange Zeiträume (</a:t>
            </a:r>
            <a:r>
              <a:rPr lang="de-DE" dirty="0" err="1" smtClean="0"/>
              <a:t>Foto‘s</a:t>
            </a:r>
            <a:r>
              <a:rPr lang="de-DE" dirty="0" smtClean="0"/>
              <a:t>, mp3,</a:t>
            </a:r>
            <a:r>
              <a:rPr lang="de-DE" baseline="0" dirty="0" smtClean="0"/>
              <a:t> Dokumente)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Max Mustermann – Präsentationstitel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F8D321-9E65-4B56-B343-5E22922FBCAA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424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Bandroboter in Aktion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Man sieht</a:t>
            </a:r>
            <a:r>
              <a:rPr lang="de-DE" baseline="0" dirty="0" smtClean="0"/>
              <a:t> Regalfächer mit Bändern, die Laufwerke sind hier schwer zu erkennen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Roboter greift sich ein Band legt es in das Laufwerk, dort wird der Inhalt  gelesen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Dann wird das Band zurückgelegt und neues eingelegt.</a:t>
            </a:r>
          </a:p>
          <a:p>
            <a:pPr marL="171450" indent="-171450">
              <a:buFontTx/>
              <a:buChar char="-"/>
            </a:pPr>
            <a:r>
              <a:rPr lang="de-DE" baseline="0" smtClean="0"/>
              <a:t>Library wie ein U, vorne geht es um die Kurve.</a:t>
            </a:r>
            <a:endParaRPr lang="de-DE" dirty="0" smtClean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Max Mustermann – Präsentationstitel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F8D321-9E65-4B56-B343-5E22922FBCAA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713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478A52-364D-4204-BEFF-D84773103A7C}" type="slidenum">
              <a:rPr lang="de-DE"/>
              <a:pPr/>
              <a:t>28</a:t>
            </a:fld>
            <a:endParaRPr lang="de-DE"/>
          </a:p>
        </p:txBody>
      </p:sp>
      <p:sp>
        <p:nvSpPr>
          <p:cNvPr id="4915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4915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none" anchor="ctr"/>
          <a:lstStyle/>
          <a:p>
            <a:pPr defTabSz="449263"/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450FF2-BBFE-428B-BDC9-B96E94734462}" type="slidenum">
              <a:rPr lang="de-DE"/>
              <a:pPr/>
              <a:t>29</a:t>
            </a:fld>
            <a:endParaRPr lang="de-DE"/>
          </a:p>
        </p:txBody>
      </p:sp>
      <p:sp>
        <p:nvSpPr>
          <p:cNvPr id="5120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5120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none" anchor="ctr"/>
          <a:lstStyle/>
          <a:p>
            <a:pPr defTabSz="449263"/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GridKa</a:t>
            </a:r>
            <a:r>
              <a:rPr lang="de-DE" dirty="0" smtClean="0"/>
              <a:t> ist</a:t>
            </a:r>
            <a:r>
              <a:rPr lang="de-DE" baseline="0" dirty="0" smtClean="0"/>
              <a:t> ein Tier 1 für den LHC -&gt; später</a:t>
            </a:r>
          </a:p>
          <a:p>
            <a:r>
              <a:rPr lang="de-DE" baseline="0" dirty="0" smtClean="0"/>
              <a:t>Viele Rechner (</a:t>
            </a:r>
            <a:r>
              <a:rPr lang="de-DE" baseline="0" dirty="0" err="1" smtClean="0"/>
              <a:t>workernodes</a:t>
            </a:r>
            <a:r>
              <a:rPr lang="de-DE" baseline="0" dirty="0" smtClean="0"/>
              <a:t>)</a:t>
            </a:r>
          </a:p>
          <a:p>
            <a:r>
              <a:rPr lang="de-DE" baseline="0" dirty="0" smtClean="0"/>
              <a:t>Platten und Bänder im </a:t>
            </a:r>
            <a:r>
              <a:rPr lang="de-DE" baseline="0" dirty="0" err="1" smtClean="0"/>
              <a:t>Peta</a:t>
            </a:r>
            <a:r>
              <a:rPr lang="de-DE" baseline="0" dirty="0" smtClean="0"/>
              <a:t> Byte Bereich - später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Max Mustermann – Präsentationstitel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F8D321-9E65-4B56-B343-5E22922FBCAA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7234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Wassergekühlte</a:t>
            </a:r>
            <a:r>
              <a:rPr lang="de-DE" baseline="0" dirty="0" smtClean="0"/>
              <a:t> Schränke (große Abwärme, der ganzen Rechner)</a:t>
            </a:r>
          </a:p>
          <a:p>
            <a:r>
              <a:rPr lang="de-DE" baseline="0" dirty="0" smtClean="0"/>
              <a:t>Rechner und Speichersysteme (Platten)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Max Mustermann – Präsentationstitel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F8D321-9E65-4B56-B343-5E22922FBCAA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5025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de-DE"/>
              <a:t>Prof. Dr. Max Mustermann | Musterfakultät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525DFF-65B3-46D4-BC0B-DAA5DA90BF48}" type="slidenum">
              <a:rPr lang="de-DE"/>
              <a:pPr/>
              <a:t>6</a:t>
            </a:fld>
            <a:endParaRPr lang="de-DE"/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Compute</a:t>
            </a:r>
            <a:r>
              <a:rPr lang="de-DE" dirty="0" smtClean="0"/>
              <a:t> Nodes: 14.000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CPU‘s</a:t>
            </a:r>
            <a:endParaRPr lang="de-DE" dirty="0" smtClean="0"/>
          </a:p>
          <a:p>
            <a:r>
              <a:rPr lang="de-DE" dirty="0" smtClean="0"/>
              <a:t>File und Admin Server: 2500 </a:t>
            </a:r>
            <a:r>
              <a:rPr lang="de-DE" dirty="0" err="1" smtClean="0"/>
              <a:t>CPU‘s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Online Speicher: 11 PB</a:t>
            </a:r>
          </a:p>
          <a:p>
            <a:r>
              <a:rPr lang="de-DE" dirty="0" smtClean="0"/>
              <a:t>Anzahl Platten: 21.000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0DFA6B-BB5D-4D1D-9786-C7472A907E58}" type="slidenum">
              <a:rPr lang="de-DE"/>
              <a:pPr/>
              <a:t>7</a:t>
            </a:fld>
            <a:endParaRPr lang="de-DE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08025"/>
            <a:ext cx="4572000" cy="34290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0C9277-5905-44C2-92BE-F81A62C85C49}" type="slidenum">
              <a:rPr lang="de-DE"/>
              <a:pPr/>
              <a:t>8</a:t>
            </a:fld>
            <a:endParaRPr lang="de-DE"/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762000" y="692150"/>
            <a:ext cx="5337175" cy="3416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253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</p:spPr>
        <p:txBody>
          <a:bodyPr wrap="none" anchor="ctr"/>
          <a:lstStyle/>
          <a:p>
            <a:pPr defTabSz="449263"/>
            <a:r>
              <a:rPr lang="de-DE" dirty="0" smtClean="0"/>
              <a:t>Weltweit vernetzt</a:t>
            </a:r>
          </a:p>
          <a:p>
            <a:pPr defTabSz="449263"/>
            <a:r>
              <a:rPr lang="de-DE" dirty="0" smtClean="0"/>
              <a:t>7 Europäische</a:t>
            </a:r>
            <a:r>
              <a:rPr lang="de-DE" baseline="0" dirty="0" smtClean="0"/>
              <a:t> </a:t>
            </a:r>
            <a:r>
              <a:rPr lang="de-DE" dirty="0" smtClean="0"/>
              <a:t>Tier 1 Zentren:</a:t>
            </a:r>
            <a:r>
              <a:rPr lang="de-DE" baseline="0" dirty="0" smtClean="0"/>
              <a:t> Deutschland (</a:t>
            </a:r>
            <a:r>
              <a:rPr lang="de-DE" baseline="0" dirty="0" err="1" smtClean="0"/>
              <a:t>GridKa</a:t>
            </a:r>
            <a:r>
              <a:rPr lang="de-DE" baseline="0" dirty="0" smtClean="0"/>
              <a:t>), Frankreich (IN2P3), UK (RAL), Italien (INFN), Skandinavien (NDGF), Spanien (PIC), Niederlande (Sara), </a:t>
            </a:r>
          </a:p>
          <a:p>
            <a:pPr defTabSz="449263"/>
            <a:r>
              <a:rPr lang="de-DE" baseline="0" dirty="0" smtClean="0"/>
              <a:t>5 </a:t>
            </a:r>
            <a:r>
              <a:rPr lang="de-DE" baseline="0" dirty="0" err="1" smtClean="0"/>
              <a:t>ausserhalb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Europa‘s</a:t>
            </a:r>
            <a:r>
              <a:rPr lang="de-DE" baseline="0" dirty="0" smtClean="0"/>
              <a:t>: US (</a:t>
            </a:r>
            <a:r>
              <a:rPr lang="de-DE" baseline="0" dirty="0" err="1" smtClean="0"/>
              <a:t>Fermilab</a:t>
            </a:r>
            <a:r>
              <a:rPr lang="de-DE" baseline="0" dirty="0" smtClean="0"/>
              <a:t>, BNL), Japan,  Taiwan, Canada (Triumpf)</a:t>
            </a:r>
          </a:p>
          <a:p>
            <a:pPr defTabSz="449263"/>
            <a:endParaRPr lang="de-DE" dirty="0" smtClean="0"/>
          </a:p>
          <a:p>
            <a:pPr defTabSz="449263"/>
            <a:r>
              <a:rPr lang="de-DE" dirty="0" smtClean="0"/>
              <a:t>Was der LHC ist,</a:t>
            </a:r>
            <a:r>
              <a:rPr lang="de-DE" baseline="0" dirty="0" smtClean="0"/>
              <a:t> folgt:</a:t>
            </a:r>
            <a:endParaRPr lang="de-D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de-DE"/>
              <a:t>Prof. Dr. Max Mustermann | Musterfakultät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9FA0FF-A64C-4BDA-B67F-1271E6B5A02B}" type="slidenum">
              <a:rPr lang="de-DE"/>
              <a:pPr/>
              <a:t>9</a:t>
            </a:fld>
            <a:endParaRPr lang="de-DE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86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dirty="0" smtClean="0"/>
              <a:t>Durchmesser von 9 km</a:t>
            </a:r>
          </a:p>
          <a:p>
            <a:r>
              <a:rPr lang="de-DE" dirty="0" smtClean="0"/>
              <a:t>Im Hintergrund der </a:t>
            </a:r>
            <a:r>
              <a:rPr lang="de-DE" dirty="0" err="1" smtClean="0"/>
              <a:t>Mont</a:t>
            </a:r>
            <a:r>
              <a:rPr lang="de-DE" dirty="0" smtClean="0"/>
              <a:t> Blanc</a:t>
            </a:r>
            <a:endParaRPr lang="de-D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Abschirmung</a:t>
            </a:r>
            <a:r>
              <a:rPr lang="de-DE" baseline="0" dirty="0" smtClean="0"/>
              <a:t> vor Strahlung, sowie Kosten Ersparnis, da die Oberfläche bereits bebaut war.</a:t>
            </a:r>
          </a:p>
          <a:p>
            <a:endParaRPr lang="de-DE" baseline="0" dirty="0" smtClean="0"/>
          </a:p>
          <a:p>
            <a:r>
              <a:rPr lang="de-DE" baseline="0" dirty="0" smtClean="0"/>
              <a:t>Tiefe zwischen 175m (unter dem Jura Gebirge) und 50m unter dem Genfer See. Neigung = 1,4%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Max Mustermann – Präsentationstitel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EF8D321-9E65-4B56-B343-5E22922FBCAA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67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633788"/>
            <a:ext cx="91440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II_rahmen_neu_tite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e-DE" sz="800" dirty="0"/>
              <a:t>KIT – Universität des Landes Baden-Württemberg und</a:t>
            </a:r>
          </a:p>
          <a:p>
            <a:r>
              <a:rPr lang="de-DE" sz="800" dirty="0"/>
              <a:t>nationales </a:t>
            </a:r>
            <a:r>
              <a:rPr lang="de-DE" sz="800" dirty="0" smtClean="0"/>
              <a:t>Forschungszentrum </a:t>
            </a:r>
            <a:r>
              <a:rPr lang="de-DE" sz="800" dirty="0"/>
              <a:t>in der Helmholtz-Gemeinschaft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 dirty="0" smtClean="0">
                <a:solidFill>
                  <a:schemeClr val="bg1"/>
                </a:solidFill>
              </a:rPr>
              <a:t>STEINBUCH CENTRE</a:t>
            </a:r>
            <a:r>
              <a:rPr lang="de-DE" sz="1000" baseline="0" dirty="0" smtClean="0">
                <a:solidFill>
                  <a:schemeClr val="bg1"/>
                </a:solidFill>
              </a:rPr>
              <a:t> FOR COMPUTING - SCC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/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9" name="Picture 11" descr="KIT-Logo-rgb_de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5288" y="1268413"/>
            <a:ext cx="8389937" cy="649287"/>
          </a:xfrm>
        </p:spPr>
        <p:txBody>
          <a:bodyPr/>
          <a:lstStyle>
            <a:lvl1pPr>
              <a:lnSpc>
                <a:spcPct val="90000"/>
              </a:lnSpc>
              <a:defRPr sz="2600"/>
            </a:lvl1pPr>
          </a:lstStyle>
          <a:p>
            <a:r>
              <a:rPr lang="de-DE"/>
              <a:t>Titel durch Klicken hinzufügen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6875" y="2232025"/>
            <a:ext cx="8370888" cy="620713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 sz="1800" b="1">
                <a:solidFill>
                  <a:srgbClr val="000000"/>
                </a:solidFill>
              </a:defRPr>
            </a:lvl1pPr>
          </a:lstStyle>
          <a:p>
            <a:r>
              <a:rPr lang="de-DE"/>
              <a:t>Untertitel durch Klicken hinzufügen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Dr. Doris Ressmann</a:t>
            </a:r>
            <a:endParaRPr lang="de-DE"/>
          </a:p>
        </p:txBody>
      </p:sp>
      <p:sp>
        <p:nvSpPr>
          <p:cNvPr id="5" name="Datumsplatzhalter 11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30.01.2013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Dr. Doris Ressmann</a:t>
            </a:r>
            <a:endParaRPr lang="de-DE"/>
          </a:p>
        </p:txBody>
      </p:sp>
      <p:sp>
        <p:nvSpPr>
          <p:cNvPr id="6" name="Datumsplatzhalter 11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30.01.2013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Dr. Doris Ressmann</a:t>
            </a:r>
            <a:endParaRPr lang="de-DE"/>
          </a:p>
        </p:txBody>
      </p:sp>
      <p:sp>
        <p:nvSpPr>
          <p:cNvPr id="4" name="Datumsplatzhalter 11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30.01.2013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Dr. Doris Ressmann</a:t>
            </a:r>
            <a:endParaRPr lang="de-DE"/>
          </a:p>
        </p:txBody>
      </p:sp>
      <p:sp>
        <p:nvSpPr>
          <p:cNvPr id="3" name="Datumsplatzhalter 11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30.01.2013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Dr. Doris Ressmann</a:t>
            </a:r>
            <a:endParaRPr lang="de-DE"/>
          </a:p>
        </p:txBody>
      </p:sp>
      <p:sp>
        <p:nvSpPr>
          <p:cNvPr id="6" name="Datumsplatzhalter 11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30.01.2013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3pPr>
              <a:defRPr sz="1800"/>
            </a:lvl3pPr>
            <a:lvl5pPr>
              <a:defRPr sz="16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Dr. Doris Ressmann</a:t>
            </a:r>
            <a:endParaRPr lang="de-DE"/>
          </a:p>
        </p:txBody>
      </p:sp>
      <p:sp>
        <p:nvSpPr>
          <p:cNvPr id="5" name="Datumsplatzhalter 11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30.01.2013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vmlDrawing" Target="../drawings/vmlDrawing1.v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II_rahmen_neu_folge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Karlsruhe Institute of Technology (KIT).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90688" y="6454775"/>
            <a:ext cx="41767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900"/>
            </a:lvl1pPr>
          </a:lstStyle>
          <a:p>
            <a:r>
              <a:rPr lang="de-DE" smtClean="0"/>
              <a:t>Dr. Doris Ressmann</a:t>
            </a:r>
            <a:endParaRPr lang="de-DE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53188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fld id="{0EFABD31-4BF1-4834-999C-415B30CE4C37}" type="slidenum">
              <a:rPr lang="de-DE" sz="900" b="1"/>
              <a:pPr>
                <a:spcBef>
                  <a:spcPct val="50000"/>
                </a:spcBef>
              </a:pPr>
              <a:t>‹Nr.›</a:t>
            </a:fld>
            <a:endParaRPr lang="de-DE" sz="900" b="1"/>
          </a:p>
        </p:txBody>
      </p:sp>
      <p:pic>
        <p:nvPicPr>
          <p:cNvPr id="1037" name="Picture 13" descr="KIT-Logo-rgb_de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667625" y="333375"/>
            <a:ext cx="1076325" cy="496888"/>
          </a:xfrm>
          <a:prstGeom prst="rect">
            <a:avLst/>
          </a:prstGeom>
          <a:noFill/>
        </p:spPr>
      </p:pic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6049963" y="6453188"/>
            <a:ext cx="27368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spcBef>
                <a:spcPct val="50000"/>
              </a:spcBef>
              <a:defRPr/>
            </a:pPr>
            <a:r>
              <a:rPr lang="de-DE" sz="900" dirty="0"/>
              <a:t>Steinbuch </a:t>
            </a:r>
            <a:r>
              <a:rPr lang="de-DE" sz="900" dirty="0" err="1"/>
              <a:t>Centre</a:t>
            </a:r>
            <a:r>
              <a:rPr lang="de-DE" sz="900" dirty="0"/>
              <a:t> </a:t>
            </a:r>
            <a:r>
              <a:rPr lang="de-DE" sz="900" dirty="0" err="1"/>
              <a:t>for</a:t>
            </a:r>
            <a:r>
              <a:rPr lang="de-DE" sz="900" dirty="0"/>
              <a:t> Computing</a:t>
            </a:r>
          </a:p>
        </p:txBody>
      </p:sp>
      <p:graphicFrame>
        <p:nvGraphicFramePr>
          <p:cNvPr id="11" name="Object 12"/>
          <p:cNvGraphicFramePr>
            <a:graphicFrameLocks noChangeAspect="1"/>
          </p:cNvGraphicFramePr>
          <p:nvPr userDrawn="1"/>
        </p:nvGraphicFramePr>
        <p:xfrm>
          <a:off x="6416675" y="6434138"/>
          <a:ext cx="690563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PHOTO-PAINT" r:id="rId12" imgW="4215873" imgH="3047619" progId="">
                  <p:embed/>
                </p:oleObj>
              </mc:Choice>
              <mc:Fallback>
                <p:oleObj name="PHOTO-PAINT" r:id="rId12" imgW="4215873" imgH="3047619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9532"/>
                      <a:stretch>
                        <a:fillRect/>
                      </a:stretch>
                    </p:blipFill>
                    <p:spPr bwMode="auto">
                      <a:xfrm>
                        <a:off x="6416675" y="6434138"/>
                        <a:ext cx="690563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68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9D9D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umsplatzhalter 11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30.01.2013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65" r:id="rId4"/>
    <p:sldLayoutId id="2147483666" r:id="rId5"/>
    <p:sldLayoutId id="2147483668" r:id="rId6"/>
    <p:sldLayoutId id="2147483669" r:id="rId7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4"/>
        </a:buBlip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4"/>
        </a:buBlip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4"/>
        </a:buBlip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4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4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4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4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wmf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wmf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484313"/>
            <a:ext cx="8389937" cy="649287"/>
          </a:xfrm>
        </p:spPr>
        <p:txBody>
          <a:bodyPr/>
          <a:lstStyle/>
          <a:p>
            <a:pPr eaLnBrk="1" hangingPunct="1"/>
            <a:r>
              <a:rPr lang="de-DE" dirty="0" smtClean="0"/>
              <a:t>Abiturientinnen Tag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875" y="2349500"/>
            <a:ext cx="8370888" cy="620713"/>
          </a:xfrm>
        </p:spPr>
        <p:txBody>
          <a:bodyPr/>
          <a:lstStyle/>
          <a:p>
            <a:pPr eaLnBrk="1" hangingPunct="1"/>
            <a:r>
              <a:rPr lang="de-DE" dirty="0" smtClean="0"/>
              <a:t>30</a:t>
            </a:r>
            <a:r>
              <a:rPr lang="de-DE" dirty="0" smtClean="0"/>
              <a:t>.01.2013</a:t>
            </a: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 der LHC Experimente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37523"/>
            <a:ext cx="7776864" cy="544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05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263650" y="1477963"/>
            <a:ext cx="1074738" cy="938212"/>
          </a:xfrm>
          <a:prstGeom prst="roundRect">
            <a:avLst>
              <a:gd name="adj" fmla="val 1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05263"/>
            <a:ext cx="4005262" cy="2278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43438" y="1268413"/>
            <a:ext cx="3856037" cy="2376487"/>
            <a:chOff x="2936" y="1129"/>
            <a:chExt cx="2632" cy="1497"/>
          </a:xfrm>
        </p:grpSpPr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36" y="1175"/>
              <a:ext cx="2632" cy="14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4986" y="1129"/>
              <a:ext cx="513" cy="2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79920" tIns="39960" rIns="79920" bIns="39960" anchor="ctr">
              <a:spAutoFit/>
            </a:bodyPr>
            <a:lstStyle/>
            <a:p>
              <a:pPr algn="ctr" defTabSz="449263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100" b="1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CMS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39750" y="1125538"/>
            <a:ext cx="3348038" cy="2346325"/>
            <a:chOff x="650" y="1162"/>
            <a:chExt cx="2285" cy="1478"/>
          </a:xfrm>
        </p:grpSpPr>
        <p:pic>
          <p:nvPicPr>
            <p:cNvPr id="12296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50" y="1162"/>
              <a:ext cx="2285" cy="14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2297" name="Text Box 9"/>
            <p:cNvSpPr txBox="1">
              <a:spLocks noChangeArrowheads="1"/>
            </p:cNvSpPr>
            <p:nvPr/>
          </p:nvSpPr>
          <p:spPr bwMode="auto">
            <a:xfrm>
              <a:off x="2052" y="1290"/>
              <a:ext cx="714" cy="2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79920" tIns="39960" rIns="79920" bIns="39960" anchor="ctr">
              <a:spAutoFit/>
            </a:bodyPr>
            <a:lstStyle/>
            <a:p>
              <a:pPr algn="ctr" defTabSz="449263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100" b="1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ATLAS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902200" y="3933825"/>
            <a:ext cx="3446463" cy="2357438"/>
            <a:chOff x="3215" y="2532"/>
            <a:chExt cx="2353" cy="1485"/>
          </a:xfrm>
        </p:grpSpPr>
        <p:pic>
          <p:nvPicPr>
            <p:cNvPr id="12299" name="Picture 1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84" y="2611"/>
              <a:ext cx="2184" cy="14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215" y="2532"/>
              <a:ext cx="564" cy="238"/>
              <a:chOff x="3215" y="2532"/>
              <a:chExt cx="564" cy="238"/>
            </a:xfrm>
          </p:grpSpPr>
          <p:sp>
            <p:nvSpPr>
              <p:cNvPr id="12301" name="AutoShape 13"/>
              <p:cNvSpPr>
                <a:spLocks noChangeArrowheads="1"/>
              </p:cNvSpPr>
              <p:nvPr/>
            </p:nvSpPr>
            <p:spPr bwMode="auto">
              <a:xfrm>
                <a:off x="3237" y="2538"/>
                <a:ext cx="520" cy="226"/>
              </a:xfrm>
              <a:prstGeom prst="roundRect">
                <a:avLst>
                  <a:gd name="adj" fmla="val 440"/>
                </a:avLst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302" name="Text Box 14"/>
              <p:cNvSpPr txBox="1">
                <a:spLocks noChangeArrowheads="1"/>
              </p:cNvSpPr>
              <p:nvPr/>
            </p:nvSpPr>
            <p:spPr bwMode="auto">
              <a:xfrm>
                <a:off x="3215" y="2532"/>
                <a:ext cx="564" cy="23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79920" tIns="39960" rIns="79920" bIns="39960" anchor="ctr">
                <a:spAutoFit/>
              </a:bodyPr>
              <a:lstStyle/>
              <a:p>
                <a:pPr algn="ctr" defTabSz="449263" eaLnBrk="0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2100">
                    <a:solidFill>
                      <a:srgbClr val="000000"/>
                    </a:solidFill>
                    <a:latin typeface="Times New Roman" pitchFamily="18" charset="0"/>
                    <a:ea typeface="Arial Unicode MS" pitchFamily="34" charset="-128"/>
                    <a:cs typeface="Arial Unicode MS" pitchFamily="34" charset="-128"/>
                  </a:rPr>
                  <a:t>LHC</a:t>
                </a:r>
                <a:r>
                  <a:rPr lang="en-GB" sz="2100" i="1">
                    <a:solidFill>
                      <a:srgbClr val="000000"/>
                    </a:solidFill>
                    <a:latin typeface="Times New Roman" pitchFamily="18" charset="0"/>
                    <a:ea typeface="Arial Unicode MS" pitchFamily="34" charset="-128"/>
                    <a:cs typeface="Arial Unicode MS" pitchFamily="34" charset="-128"/>
                  </a:rPr>
                  <a:t>b</a:t>
                </a:r>
              </a:p>
            </p:txBody>
          </p:sp>
        </p:grpSp>
      </p:grpSp>
      <p:sp>
        <p:nvSpPr>
          <p:cNvPr id="12307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Das Large </a:t>
            </a:r>
            <a:r>
              <a:rPr lang="de-DE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Hadron</a:t>
            </a:r>
            <a:r>
              <a:rPr lang="de-D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Collider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Projekt – 4 Detektoren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5256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874713"/>
            <a:ext cx="8172450" cy="5335587"/>
          </a:xfrm>
          <a:prstGeom prst="rect">
            <a:avLst/>
          </a:prstGeom>
          <a:noFill/>
          <a:ln w="324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0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005138"/>
            <a:ext cx="4187825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52425" y="176213"/>
            <a:ext cx="69119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6800" anchor="ctr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de-DE" sz="2400" b="1"/>
              <a:t>Atlas und CMS im Aufbau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74227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Beschleuniger Ring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268760"/>
            <a:ext cx="7124700" cy="473710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6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2370138"/>
            <a:ext cx="4697412" cy="38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289425" y="990600"/>
            <a:ext cx="4618038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00"/>
              <a:t>Spuren aus einem (simulierten) Higgs-Zerfall </a:t>
            </a:r>
          </a:p>
          <a:p>
            <a:pPr>
              <a:buClrTx/>
              <a:buFontTx/>
              <a:buNone/>
            </a:pPr>
            <a:r>
              <a:rPr lang="en-US" sz="1600"/>
              <a:t>im CMS-Spurdetektor </a:t>
            </a:r>
          </a:p>
          <a:p>
            <a:pPr>
              <a:buClrTx/>
              <a:buFontTx/>
              <a:buNone/>
            </a:pPr>
            <a:r>
              <a:rPr lang="en-US" sz="1600"/>
              <a:t>(76 Mio. Kanäle)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800225" y="5459413"/>
            <a:ext cx="2460625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00"/>
              <a:t>Kollision von Blei-Kernen </a:t>
            </a:r>
          </a:p>
          <a:p>
            <a:pPr>
              <a:buClrTx/>
              <a:buFontTx/>
              <a:buNone/>
            </a:pPr>
            <a:r>
              <a:rPr lang="en-US" sz="1600"/>
              <a:t>im Alice-Experiment</a:t>
            </a:r>
          </a:p>
          <a:p>
            <a:pPr>
              <a:buClrTx/>
              <a:buFontTx/>
              <a:buNone/>
            </a:pPr>
            <a:r>
              <a:rPr lang="en-US" sz="1600"/>
              <a:t>(40 Mio. pro Sekunde)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031875"/>
            <a:ext cx="4040188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52425" y="176213"/>
            <a:ext cx="69119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6800" anchor="ctr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de-DE" sz="2400" b="1"/>
              <a:t>Kollisionsereignisse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3730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179388" y="214313"/>
            <a:ext cx="716756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6800" anchor="ctr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de-DE" sz="2400" b="1"/>
              <a:t>Online-System: Datenreduzierung durch Trigger</a:t>
            </a:r>
          </a:p>
        </p:txBody>
      </p:sp>
      <p:sp>
        <p:nvSpPr>
          <p:cNvPr id="11266" name="Freeform 2"/>
          <p:cNvSpPr>
            <a:spLocks noChangeArrowheads="1"/>
          </p:cNvSpPr>
          <p:nvPr/>
        </p:nvSpPr>
        <p:spPr bwMode="auto">
          <a:xfrm>
            <a:off x="3463925" y="1395413"/>
            <a:ext cx="4827588" cy="3692525"/>
          </a:xfrm>
          <a:custGeom>
            <a:avLst/>
            <a:gdLst>
              <a:gd name="T0" fmla="*/ 1508 w 13408"/>
              <a:gd name="T1" fmla="*/ 10255 h 10256"/>
              <a:gd name="T2" fmla="*/ 3312 w 13408"/>
              <a:gd name="T3" fmla="*/ 8038 h 10256"/>
              <a:gd name="T4" fmla="*/ 4364 w 13408"/>
              <a:gd name="T5" fmla="*/ 7205 h 10256"/>
              <a:gd name="T6" fmla="*/ 5727 w 13408"/>
              <a:gd name="T7" fmla="*/ 6716 h 10256"/>
              <a:gd name="T8" fmla="*/ 8341 w 13408"/>
              <a:gd name="T9" fmla="*/ 5723 h 10256"/>
              <a:gd name="T10" fmla="*/ 10327 w 13408"/>
              <a:gd name="T11" fmla="*/ 5362 h 10256"/>
              <a:gd name="T12" fmla="*/ 13407 w 13408"/>
              <a:gd name="T13" fmla="*/ 4788 h 10256"/>
              <a:gd name="T14" fmla="*/ 198 w 13408"/>
              <a:gd name="T15" fmla="*/ 0 h 10256"/>
              <a:gd name="T16" fmla="*/ 784 w 13408"/>
              <a:gd name="T17" fmla="*/ 2871 h 10256"/>
              <a:gd name="T18" fmla="*/ 875 w 13408"/>
              <a:gd name="T19" fmla="*/ 4892 h 10256"/>
              <a:gd name="T20" fmla="*/ 810 w 13408"/>
              <a:gd name="T21" fmla="*/ 6685 h 10256"/>
              <a:gd name="T22" fmla="*/ 595 w 13408"/>
              <a:gd name="T23" fmla="*/ 8033 h 10256"/>
              <a:gd name="T24" fmla="*/ 32 w 13408"/>
              <a:gd name="T25" fmla="*/ 9671 h 10256"/>
              <a:gd name="T26" fmla="*/ 749 w 13408"/>
              <a:gd name="T27" fmla="*/ 9965 h 10256"/>
              <a:gd name="T28" fmla="*/ 1508 w 13408"/>
              <a:gd name="T29" fmla="*/ 10255 h 10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408" h="10256">
                <a:moveTo>
                  <a:pt x="1508" y="10255"/>
                </a:moveTo>
                <a:cubicBezTo>
                  <a:pt x="1923" y="9944"/>
                  <a:pt x="2833" y="8548"/>
                  <a:pt x="3312" y="8038"/>
                </a:cubicBezTo>
                <a:cubicBezTo>
                  <a:pt x="3791" y="7528"/>
                  <a:pt x="3976" y="7403"/>
                  <a:pt x="4364" y="7205"/>
                </a:cubicBezTo>
                <a:cubicBezTo>
                  <a:pt x="4751" y="7007"/>
                  <a:pt x="5087" y="6953"/>
                  <a:pt x="5727" y="6716"/>
                </a:cubicBezTo>
                <a:cubicBezTo>
                  <a:pt x="6368" y="6479"/>
                  <a:pt x="7593" y="5935"/>
                  <a:pt x="8341" y="5723"/>
                </a:cubicBezTo>
                <a:cubicBezTo>
                  <a:pt x="9088" y="5510"/>
                  <a:pt x="9511" y="5475"/>
                  <a:pt x="10327" y="5362"/>
                </a:cubicBezTo>
                <a:cubicBezTo>
                  <a:pt x="11143" y="5249"/>
                  <a:pt x="12538" y="4978"/>
                  <a:pt x="13407" y="4788"/>
                </a:cubicBezTo>
                <a:cubicBezTo>
                  <a:pt x="11708" y="3940"/>
                  <a:pt x="2284" y="421"/>
                  <a:pt x="198" y="0"/>
                </a:cubicBezTo>
                <a:cubicBezTo>
                  <a:pt x="441" y="1048"/>
                  <a:pt x="663" y="2052"/>
                  <a:pt x="784" y="2871"/>
                </a:cubicBezTo>
                <a:cubicBezTo>
                  <a:pt x="904" y="3691"/>
                  <a:pt x="869" y="4260"/>
                  <a:pt x="875" y="4892"/>
                </a:cubicBezTo>
                <a:cubicBezTo>
                  <a:pt x="881" y="5525"/>
                  <a:pt x="858" y="6185"/>
                  <a:pt x="810" y="6685"/>
                </a:cubicBezTo>
                <a:cubicBezTo>
                  <a:pt x="762" y="7184"/>
                  <a:pt x="720" y="7547"/>
                  <a:pt x="595" y="8033"/>
                </a:cubicBezTo>
                <a:cubicBezTo>
                  <a:pt x="471" y="8519"/>
                  <a:pt x="0" y="9353"/>
                  <a:pt x="32" y="9671"/>
                </a:cubicBezTo>
                <a:lnTo>
                  <a:pt x="749" y="9965"/>
                </a:lnTo>
                <a:lnTo>
                  <a:pt x="1508" y="10255"/>
                </a:lnTo>
              </a:path>
            </a:pathLst>
          </a:custGeom>
          <a:gradFill rotWithShape="0">
            <a:gsLst>
              <a:gs pos="0">
                <a:srgbClr val="CC52F2"/>
              </a:gs>
              <a:gs pos="100000">
                <a:srgbClr val="570870"/>
              </a:gs>
            </a:gsLst>
            <a:lin ang="81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7" name="Freeform 3"/>
          <p:cNvSpPr>
            <a:spLocks noChangeArrowheads="1"/>
          </p:cNvSpPr>
          <p:nvPr/>
        </p:nvSpPr>
        <p:spPr bwMode="auto">
          <a:xfrm rot="21240000">
            <a:off x="2801938" y="4841875"/>
            <a:ext cx="1630362" cy="1412875"/>
          </a:xfrm>
          <a:custGeom>
            <a:avLst/>
            <a:gdLst>
              <a:gd name="T0" fmla="*/ 74 w 533"/>
              <a:gd name="T1" fmla="*/ 90 h 460"/>
              <a:gd name="T2" fmla="*/ 0 w 533"/>
              <a:gd name="T3" fmla="*/ 0 h 460"/>
              <a:gd name="T4" fmla="*/ 48 w 533"/>
              <a:gd name="T5" fmla="*/ 460 h 460"/>
              <a:gd name="T6" fmla="*/ 533 w 533"/>
              <a:gd name="T7" fmla="*/ 252 h 460"/>
              <a:gd name="T8" fmla="*/ 398 w 533"/>
              <a:gd name="T9" fmla="*/ 222 h 460"/>
              <a:gd name="T10" fmla="*/ 74 w 533"/>
              <a:gd name="T11" fmla="*/ 90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" h="460">
                <a:moveTo>
                  <a:pt x="74" y="90"/>
                </a:moveTo>
                <a:lnTo>
                  <a:pt x="0" y="0"/>
                </a:lnTo>
                <a:lnTo>
                  <a:pt x="48" y="460"/>
                </a:lnTo>
                <a:lnTo>
                  <a:pt x="533" y="252"/>
                </a:lnTo>
                <a:lnTo>
                  <a:pt x="398" y="222"/>
                </a:lnTo>
                <a:lnTo>
                  <a:pt x="74" y="90"/>
                </a:lnTo>
                <a:close/>
              </a:path>
            </a:pathLst>
          </a:custGeom>
          <a:solidFill>
            <a:srgbClr val="CE45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903288"/>
            <a:ext cx="420370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 rot="1260000">
            <a:off x="2276475" y="3319463"/>
            <a:ext cx="4214813" cy="442912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/>
          <a:p>
            <a:pPr>
              <a:spcBef>
                <a:spcPts val="250"/>
              </a:spcBef>
              <a:spcAft>
                <a:spcPts val="250"/>
              </a:spcAft>
              <a:buClrTx/>
              <a:buFontTx/>
              <a:buNone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</a:pPr>
            <a:r>
              <a:rPr lang="en-GB" sz="2000" b="1">
                <a:solidFill>
                  <a:srgbClr val="CC3300"/>
                </a:solidFill>
              </a:rPr>
              <a:t>Level 1</a:t>
            </a:r>
            <a:r>
              <a:rPr lang="en-GB" sz="2000">
                <a:solidFill>
                  <a:srgbClr val="CC3300"/>
                </a:solidFill>
              </a:rPr>
              <a:t> - </a:t>
            </a:r>
            <a:r>
              <a:rPr lang="en-GB" sz="2000" b="1">
                <a:solidFill>
                  <a:srgbClr val="CC3300"/>
                </a:solidFill>
              </a:rPr>
              <a:t>special hardware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 rot="1260000">
            <a:off x="2228850" y="4148138"/>
            <a:ext cx="3641725" cy="441325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/>
          <a:p>
            <a:pPr>
              <a:spcBef>
                <a:spcPts val="225"/>
              </a:spcBef>
              <a:spcAft>
                <a:spcPts val="225"/>
              </a:spcAft>
              <a:buClrTx/>
              <a:buFontTx/>
              <a:buNone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</a:pPr>
            <a:r>
              <a:rPr lang="en-GB" b="1">
                <a:solidFill>
                  <a:srgbClr val="CC3300"/>
                </a:solidFill>
              </a:rPr>
              <a:t>   </a:t>
            </a:r>
            <a:r>
              <a:rPr lang="en-GB" sz="1600" b="1">
                <a:solidFill>
                  <a:srgbClr val="CC3300"/>
                </a:solidFill>
              </a:rPr>
              <a:t>Level 2 - Embedded Processors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 rot="1260000">
            <a:off x="1471156" y="3158862"/>
            <a:ext cx="727798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160" tIns="46080" rIns="92160" bIns="46080" anchor="ctr">
            <a:spAutoFit/>
          </a:bodyPr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GB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40 MHz x 25 MB</a:t>
            </a:r>
            <a:r>
              <a:rPr lang="en-GB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GB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 1 PB/sec = 1000 TB/sec equivalent)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 rot="1260000">
            <a:off x="2182813" y="4838700"/>
            <a:ext cx="2943225" cy="455613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/>
          <a:p>
            <a:pPr>
              <a:spcBef>
                <a:spcPts val="225"/>
              </a:spcBef>
              <a:spcAft>
                <a:spcPts val="225"/>
              </a:spcAft>
              <a:buClrTx/>
              <a:buFontTx/>
              <a:buNone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</a:pPr>
            <a:r>
              <a:rPr lang="en-GB" sz="1600" b="1">
                <a:solidFill>
                  <a:srgbClr val="CC3300"/>
                </a:solidFill>
              </a:rPr>
              <a:t>  Level 3</a:t>
            </a:r>
            <a:r>
              <a:rPr lang="en-GB" sz="1600">
                <a:solidFill>
                  <a:srgbClr val="CC3300"/>
                </a:solidFill>
              </a:rPr>
              <a:t> – </a:t>
            </a:r>
            <a:r>
              <a:rPr lang="en-GB" sz="1600" b="1">
                <a:solidFill>
                  <a:srgbClr val="CC3300"/>
                </a:solidFill>
              </a:rPr>
              <a:t>PC Farm(Linux)</a:t>
            </a:r>
            <a:r>
              <a:rPr lang="en-GB" b="1">
                <a:solidFill>
                  <a:srgbClr val="CC3300"/>
                </a:solidFill>
                <a:latin typeface="Agfa Rotis Sans Serif" charset="0"/>
              </a:rPr>
              <a:t> 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 rot="1260000">
            <a:off x="2953410" y="3783519"/>
            <a:ext cx="2572541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160" tIns="46080" rIns="92160" bIns="46080" anchor="ctr">
            <a:spAutoFit/>
          </a:bodyPr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GB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fa Rotis Sans Serif" charset="0"/>
              </a:rPr>
              <a:t>75 KHz </a:t>
            </a:r>
            <a:r>
              <a:rPr lang="en-GB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fa Rotis Sans Serif" charset="0"/>
              </a:rPr>
              <a:t>(75 GB/sec)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 rot="1260000">
            <a:off x="2738638" y="4556412"/>
            <a:ext cx="2464820" cy="39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160" tIns="46080" rIns="92160" bIns="46080" anchor="ctr">
            <a:spAutoFit/>
          </a:bodyPr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GB" sz="220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fa Rotis Sans Serif" charset="0"/>
              </a:rPr>
              <a:t>5 KHz</a:t>
            </a:r>
            <a:r>
              <a:rPr lang="en-GB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fa Rotis Sans Serif" charset="0"/>
              </a:rPr>
              <a:t> </a:t>
            </a:r>
            <a:r>
              <a:rPr lang="en-GB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fa Rotis Sans Serif" charset="0"/>
              </a:rPr>
              <a:t>(5 GB/sec)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 rot="1260000">
            <a:off x="2130425" y="5341938"/>
            <a:ext cx="2481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60" tIns="46080" rIns="92160" bIns="46080" anchor="ctr">
            <a:spAutoFit/>
          </a:bodyPr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GB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fa Rotis Sans Serif" charset="0"/>
              </a:rPr>
              <a:t>100 Hz  (100 MB/sec)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 rot="60000">
            <a:off x="6305550" y="56673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617538" y="2030413"/>
            <a:ext cx="1587" cy="3600450"/>
          </a:xfrm>
          <a:prstGeom prst="line">
            <a:avLst/>
          </a:prstGeom>
          <a:noFill/>
          <a:ln w="76320">
            <a:solidFill>
              <a:srgbClr val="99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660400" y="2516188"/>
            <a:ext cx="1390650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b="1">
                <a:solidFill>
                  <a:srgbClr val="A50021"/>
                </a:solidFill>
              </a:rPr>
              <a:t>Data-</a:t>
            </a:r>
          </a:p>
          <a:p>
            <a:pPr>
              <a:buClrTx/>
              <a:buFontTx/>
              <a:buNone/>
            </a:pPr>
            <a:r>
              <a:rPr lang="en-US" b="1">
                <a:solidFill>
                  <a:srgbClr val="A50021"/>
                </a:solidFill>
              </a:rPr>
              <a:t>reduction</a:t>
            </a:r>
          </a:p>
          <a:p>
            <a:pPr>
              <a:buClrTx/>
              <a:buFontTx/>
              <a:buNone/>
            </a:pPr>
            <a:r>
              <a:rPr lang="en-US" b="1">
                <a:solidFill>
                  <a:srgbClr val="A50021"/>
                </a:solidFill>
              </a:rPr>
              <a:t>1/10 Mio.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816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572320" y="3429000"/>
            <a:ext cx="5518918" cy="6669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defTabSz="449263" eaLnBrk="0" hangingPunct="0">
              <a:lnSpc>
                <a:spcPct val="93000"/>
              </a:lnSpc>
              <a:buClr>
                <a:srgbClr val="FF3300"/>
              </a:buClr>
              <a:buSzPct val="83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FF3300"/>
                </a:solidFill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GB" sz="20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15  </a:t>
            </a:r>
            <a:r>
              <a:rPr lang="en-GB" sz="2000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Peta</a:t>
            </a:r>
            <a:r>
              <a:rPr lang="en-GB" sz="20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Bytes pro </a:t>
            </a:r>
            <a:r>
              <a:rPr lang="en-GB" sz="2000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Jahr</a:t>
            </a:r>
            <a:r>
              <a:rPr lang="en-GB" sz="20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GB" sz="20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(15.000.000 </a:t>
            </a:r>
            <a:r>
              <a:rPr lang="en-GB" sz="20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GB</a:t>
            </a:r>
            <a:r>
              <a:rPr lang="en-GB" sz="20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defTabSz="449263" eaLnBrk="0" hangingPunct="0">
              <a:lnSpc>
                <a:spcPct val="93000"/>
              </a:lnSpc>
              <a:buClr>
                <a:srgbClr val="FF3300"/>
              </a:buClr>
              <a:buSzPct val="83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FF0000"/>
                </a:solidFill>
              </a:rPr>
              <a:t>+  </a:t>
            </a:r>
            <a:r>
              <a:rPr lang="en-GB" sz="2000" b="1" dirty="0" smtClean="0">
                <a:solidFill>
                  <a:srgbClr val="FF0000"/>
                </a:solidFill>
              </a:rPr>
              <a:t> 8  </a:t>
            </a:r>
            <a:r>
              <a:rPr lang="en-GB" sz="2000" b="1" dirty="0" err="1" smtClean="0">
                <a:solidFill>
                  <a:srgbClr val="FF0000"/>
                </a:solidFill>
              </a:rPr>
              <a:t>Peta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r>
              <a:rPr lang="en-GB" sz="2000" b="1" dirty="0">
                <a:solidFill>
                  <a:srgbClr val="FF0000"/>
                </a:solidFill>
              </a:rPr>
              <a:t>Bytes pro </a:t>
            </a:r>
            <a:r>
              <a:rPr lang="en-GB" sz="2000" b="1" dirty="0" err="1">
                <a:solidFill>
                  <a:srgbClr val="FF0000"/>
                </a:solidFill>
              </a:rPr>
              <a:t>Jahr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b="1" dirty="0" err="1">
                <a:solidFill>
                  <a:srgbClr val="FF0000"/>
                </a:solidFill>
              </a:rPr>
              <a:t>simulierte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</a:rPr>
              <a:t>Daten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79388" y="1196975"/>
            <a:ext cx="6336828" cy="21625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79200" tIns="39600" rIns="79200" bIns="39600">
            <a:spAutoFit/>
          </a:bodyPr>
          <a:lstStyle/>
          <a:p>
            <a:pPr marL="457200" indent="-457200" defTabSz="449263" eaLnBrk="0" hangingPunct="0">
              <a:lnSpc>
                <a:spcPts val="2775"/>
              </a:lnSpc>
              <a:buClr>
                <a:srgbClr val="000000"/>
              </a:buClr>
              <a:buSzPct val="125000"/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de-DE" sz="20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       </a:t>
            </a:r>
            <a:r>
              <a:rPr lang="de-DE" sz="20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ca</a:t>
            </a:r>
            <a:r>
              <a:rPr lang="de-DE" sz="20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de-DE" sz="20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1,5   </a:t>
            </a:r>
            <a:r>
              <a:rPr lang="de-DE" sz="20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MB (Millionen Bytes) pro Ereignis</a:t>
            </a:r>
          </a:p>
          <a:p>
            <a:pPr marL="457200" indent="-457200" defTabSz="449263" eaLnBrk="0" hangingPunct="0">
              <a:lnSpc>
                <a:spcPct val="140000"/>
              </a:lnSpc>
              <a:buClr>
                <a:srgbClr val="000000"/>
              </a:buClr>
              <a:buSzPct val="125000"/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de-DE" sz="20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      ca. </a:t>
            </a:r>
            <a:r>
              <a:rPr lang="de-DE" sz="20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150   </a:t>
            </a:r>
            <a:r>
              <a:rPr lang="de-DE" sz="20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Ereignisse  pro Sekunde</a:t>
            </a:r>
          </a:p>
          <a:p>
            <a:pPr marL="457200" indent="-457200" defTabSz="449263" eaLnBrk="0" hangingPunct="0">
              <a:lnSpc>
                <a:spcPct val="140000"/>
              </a:lnSpc>
              <a:buClr>
                <a:srgbClr val="000000"/>
              </a:buClr>
              <a:buSzPct val="125000"/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de-DE" sz="20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 ca</a:t>
            </a:r>
            <a:r>
              <a:rPr lang="de-DE" sz="20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de-DE" sz="20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86 </a:t>
            </a:r>
            <a:r>
              <a:rPr lang="de-DE" sz="20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de-DE" sz="20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00   </a:t>
            </a:r>
            <a:r>
              <a:rPr lang="de-DE" sz="20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Sekunden am Tag</a:t>
            </a:r>
          </a:p>
          <a:p>
            <a:pPr marL="457200" indent="-457200" defTabSz="449263" eaLnBrk="0" hangingPunct="0">
              <a:lnSpc>
                <a:spcPct val="140000"/>
              </a:lnSpc>
              <a:buClr>
                <a:srgbClr val="000000"/>
              </a:buClr>
              <a:buSzPct val="125000"/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de-DE" sz="20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      ca. 200   Tage Betrieb pro Jahr</a:t>
            </a:r>
          </a:p>
          <a:p>
            <a:pPr marL="457200" indent="-457200" defTabSz="449263" eaLnBrk="0" hangingPunct="0">
              <a:lnSpc>
                <a:spcPct val="140000"/>
              </a:lnSpc>
              <a:buClr>
                <a:srgbClr val="000000"/>
              </a:buClr>
              <a:buSzPct val="125000"/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de-DE" sz="20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                4   Experimente (Detektoren)</a:t>
            </a:r>
          </a:p>
        </p:txBody>
      </p:sp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603251" y="3355976"/>
            <a:ext cx="5383212" cy="158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2082800" y="260350"/>
            <a:ext cx="3429000" cy="41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79200" tIns="39600" rIns="79200" bIns="39600" anchor="ctr" anchorCtr="1">
            <a:spAutoFit/>
          </a:bodyPr>
          <a:lstStyle/>
          <a:p>
            <a:pPr algn="ctr" defTabSz="449263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itchFamily="34" charset="-128"/>
                <a:cs typeface="Arial Unicode MS" pitchFamily="34" charset="-128"/>
              </a:rPr>
              <a:t>LHC Datenaufkommen</a:t>
            </a:r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>
            <a:off x="603250" y="4149080"/>
            <a:ext cx="5383212" cy="158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835943" y="4293096"/>
            <a:ext cx="53922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23 </a:t>
            </a:r>
            <a:r>
              <a:rPr lang="en-GB" sz="2000" b="1" dirty="0" err="1">
                <a:solidFill>
                  <a:srgbClr val="FF0000"/>
                </a:solidFill>
              </a:rPr>
              <a:t>Peta</a:t>
            </a:r>
            <a:r>
              <a:rPr lang="en-GB" sz="2000" b="1" dirty="0">
                <a:solidFill>
                  <a:srgbClr val="FF0000"/>
                </a:solidFill>
              </a:rPr>
              <a:t> Bytes </a:t>
            </a:r>
            <a:r>
              <a:rPr lang="en-GB" sz="2000" b="1" dirty="0" err="1">
                <a:solidFill>
                  <a:srgbClr val="FF0000"/>
                </a:solidFill>
              </a:rPr>
              <a:t>für</a:t>
            </a:r>
            <a:r>
              <a:rPr lang="en-GB" sz="2000" b="1" dirty="0">
                <a:solidFill>
                  <a:srgbClr val="FF0000"/>
                </a:solidFill>
              </a:rPr>
              <a:t> ca. </a:t>
            </a:r>
            <a:r>
              <a:rPr lang="en-GB" sz="2000" b="1" dirty="0" smtClean="0">
                <a:solidFill>
                  <a:srgbClr val="FF0000"/>
                </a:solidFill>
              </a:rPr>
              <a:t>8000 </a:t>
            </a:r>
            <a:r>
              <a:rPr lang="en-GB" sz="2000" b="1" dirty="0" err="1">
                <a:solidFill>
                  <a:srgbClr val="FF0000"/>
                </a:solidFill>
              </a:rPr>
              <a:t>Wissenschaftler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	</a:t>
            </a:r>
            <a:r>
              <a:rPr lang="en-GB" sz="2000" b="1" dirty="0" err="1" smtClean="0">
                <a:solidFill>
                  <a:srgbClr val="FF0000"/>
                </a:solidFill>
              </a:rPr>
              <a:t>weltweit</a:t>
            </a:r>
            <a:endParaRPr lang="en-GB" sz="2000" b="1" dirty="0" smtClean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12120" y="5114575"/>
            <a:ext cx="86409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 smtClean="0"/>
              <a:t>1 PB/s erzeugt ein Detektor </a:t>
            </a:r>
          </a:p>
          <a:p>
            <a:r>
              <a:rPr lang="de-DE" sz="2200" dirty="0" smtClean="0"/>
              <a:t>= gesamte Telekommunikation </a:t>
            </a:r>
          </a:p>
          <a:p>
            <a:r>
              <a:rPr lang="de-DE" sz="2200" dirty="0" smtClean="0"/>
              <a:t>der ganzen Welt pro Sekunde</a:t>
            </a:r>
            <a:endParaRPr lang="de-DE" sz="22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60" y="1052736"/>
            <a:ext cx="1978219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5124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  <p:bldP spid="66563" grpId="0"/>
      <p:bldP spid="66564" grpId="0" animBg="1"/>
      <p:bldP spid="66566" grpId="0" animBg="1"/>
      <p:bldP spid="6656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2" name="Freeform 14"/>
          <p:cNvSpPr>
            <a:spLocks/>
          </p:cNvSpPr>
          <p:nvPr/>
        </p:nvSpPr>
        <p:spPr bwMode="auto">
          <a:xfrm>
            <a:off x="1182688" y="3865563"/>
            <a:ext cx="90487" cy="68262"/>
          </a:xfrm>
          <a:custGeom>
            <a:avLst/>
            <a:gdLst/>
            <a:ahLst/>
            <a:cxnLst>
              <a:cxn ang="0">
                <a:pos x="58" y="43"/>
              </a:cxn>
              <a:cxn ang="0">
                <a:pos x="0" y="0"/>
              </a:cxn>
            </a:cxnLst>
            <a:rect l="0" t="0" r="r" b="b"/>
            <a:pathLst>
              <a:path w="58" h="43">
                <a:moveTo>
                  <a:pt x="58" y="43"/>
                </a:moveTo>
                <a:cubicBezTo>
                  <a:pt x="29" y="34"/>
                  <a:pt x="0" y="34"/>
                  <a:pt x="0" y="0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8624" name="Text Box 16"/>
          <p:cNvSpPr txBox="1">
            <a:spLocks noChangeArrowheads="1"/>
          </p:cNvSpPr>
          <p:nvPr/>
        </p:nvSpPr>
        <p:spPr bwMode="auto">
          <a:xfrm>
            <a:off x="2941638" y="260350"/>
            <a:ext cx="3155950" cy="444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79345" tIns="39673" rIns="79345" bIns="39673" anchor="ctr" anchorCtr="1">
            <a:spAutoFit/>
          </a:bodyPr>
          <a:lstStyle/>
          <a:p>
            <a:pPr algn="ctr" defTabSz="793750" eaLnBrk="0" hangingPunct="0"/>
            <a:r>
              <a:rPr lang="de-DE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Datenübertragungen</a:t>
            </a:r>
          </a:p>
        </p:txBody>
      </p:sp>
      <p:sp>
        <p:nvSpPr>
          <p:cNvPr id="68625" name="Text Box 17"/>
          <p:cNvSpPr txBox="1">
            <a:spLocks noChangeArrowheads="1"/>
          </p:cNvSpPr>
          <p:nvPr/>
        </p:nvSpPr>
        <p:spPr bwMode="auto">
          <a:xfrm>
            <a:off x="323850" y="1188073"/>
            <a:ext cx="3926349" cy="18529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79352" tIns="39676" rIns="79352" bIns="39676">
            <a:spAutoFit/>
          </a:bodyPr>
          <a:lstStyle/>
          <a:p>
            <a:pPr defTabSz="793750" eaLnBrk="0" hangingPunct="0">
              <a:lnSpc>
                <a:spcPct val="120000"/>
              </a:lnSpc>
              <a:buSzPct val="150000"/>
            </a:pPr>
            <a:r>
              <a:rPr lang="de-DE" b="1" dirty="0" smtClean="0">
                <a:solidFill>
                  <a:schemeClr val="accent2"/>
                </a:solidFill>
              </a:rPr>
              <a:t>Mit TDSL (1 </a:t>
            </a:r>
            <a:r>
              <a:rPr lang="de-DE" b="1" dirty="0" err="1" smtClean="0">
                <a:solidFill>
                  <a:schemeClr val="accent2"/>
                </a:solidFill>
              </a:rPr>
              <a:t>Mbit</a:t>
            </a:r>
            <a:r>
              <a:rPr lang="de-DE" b="1" dirty="0" smtClean="0">
                <a:solidFill>
                  <a:schemeClr val="accent2"/>
                </a:solidFill>
              </a:rPr>
              <a:t>/s</a:t>
            </a:r>
            <a:r>
              <a:rPr lang="de-DE" b="1" dirty="0">
                <a:solidFill>
                  <a:schemeClr val="accent2"/>
                </a:solidFill>
              </a:rPr>
              <a:t>) überträgt man:</a:t>
            </a:r>
          </a:p>
          <a:p>
            <a:pPr defTabSz="793750" eaLnBrk="0" hangingPunct="0">
              <a:lnSpc>
                <a:spcPct val="120000"/>
              </a:lnSpc>
              <a:buSzPct val="150000"/>
            </a:pPr>
            <a:r>
              <a:rPr lang="de-DE" b="1" dirty="0">
                <a:solidFill>
                  <a:schemeClr val="tx2"/>
                </a:solidFill>
              </a:rPr>
              <a:t>    </a:t>
            </a:r>
            <a:r>
              <a:rPr lang="de-DE" b="1" dirty="0" smtClean="0">
                <a:solidFill>
                  <a:schemeClr val="tx2"/>
                </a:solidFill>
              </a:rPr>
              <a:t>1 </a:t>
            </a:r>
            <a:r>
              <a:rPr lang="de-DE" b="1" dirty="0">
                <a:solidFill>
                  <a:schemeClr val="tx2"/>
                </a:solidFill>
              </a:rPr>
              <a:t>Megabyte	  in </a:t>
            </a:r>
            <a:r>
              <a:rPr lang="de-DE" b="1" dirty="0" smtClean="0">
                <a:solidFill>
                  <a:schemeClr val="tx2"/>
                </a:solidFill>
              </a:rPr>
              <a:t>8 Sekunden</a:t>
            </a:r>
            <a:endParaRPr lang="de-DE" b="1" dirty="0">
              <a:solidFill>
                <a:schemeClr val="tx2"/>
              </a:solidFill>
            </a:endParaRPr>
          </a:p>
          <a:p>
            <a:pPr defTabSz="793750" eaLnBrk="0" hangingPunct="0">
              <a:lnSpc>
                <a:spcPct val="120000"/>
              </a:lnSpc>
              <a:buSzPct val="150000"/>
            </a:pPr>
            <a:r>
              <a:rPr lang="de-DE" b="1" dirty="0">
                <a:solidFill>
                  <a:schemeClr val="tx2"/>
                </a:solidFill>
              </a:rPr>
              <a:t>    1 Gigabyte	  </a:t>
            </a:r>
            <a:r>
              <a:rPr lang="de-DE" b="1" dirty="0" smtClean="0">
                <a:solidFill>
                  <a:schemeClr val="tx2"/>
                </a:solidFill>
              </a:rPr>
              <a:t>in 136 Minuten</a:t>
            </a:r>
            <a:endParaRPr lang="de-DE" b="1" dirty="0">
              <a:solidFill>
                <a:schemeClr val="tx2"/>
              </a:solidFill>
            </a:endParaRPr>
          </a:p>
          <a:p>
            <a:pPr defTabSz="793750" eaLnBrk="0" hangingPunct="0">
              <a:lnSpc>
                <a:spcPct val="120000"/>
              </a:lnSpc>
              <a:buSzPct val="150000"/>
            </a:pPr>
            <a:r>
              <a:rPr lang="de-DE" b="1" dirty="0">
                <a:solidFill>
                  <a:schemeClr val="tx2"/>
                </a:solidFill>
              </a:rPr>
              <a:t>    1 Terabyte	  in </a:t>
            </a:r>
            <a:r>
              <a:rPr lang="de-DE" b="1" dirty="0" smtClean="0">
                <a:solidFill>
                  <a:schemeClr val="tx2"/>
                </a:solidFill>
              </a:rPr>
              <a:t>97 Tagen</a:t>
            </a:r>
            <a:endParaRPr lang="de-DE" b="1" dirty="0">
              <a:solidFill>
                <a:schemeClr val="tx2"/>
              </a:solidFill>
            </a:endParaRPr>
          </a:p>
          <a:p>
            <a:pPr defTabSz="793750" eaLnBrk="0" hangingPunct="0">
              <a:lnSpc>
                <a:spcPct val="120000"/>
              </a:lnSpc>
              <a:buSzPct val="150000"/>
            </a:pPr>
            <a:r>
              <a:rPr lang="de-DE" b="1" dirty="0">
                <a:solidFill>
                  <a:schemeClr val="tx2"/>
                </a:solidFill>
              </a:rPr>
              <a:t>    1 </a:t>
            </a:r>
            <a:r>
              <a:rPr lang="de-DE" b="1" dirty="0" err="1">
                <a:solidFill>
                  <a:schemeClr val="tx2"/>
                </a:solidFill>
              </a:rPr>
              <a:t>Petabyte</a:t>
            </a:r>
            <a:r>
              <a:rPr lang="de-DE" b="1" dirty="0">
                <a:solidFill>
                  <a:schemeClr val="tx2"/>
                </a:solidFill>
              </a:rPr>
              <a:t>	  </a:t>
            </a:r>
            <a:r>
              <a:rPr lang="de-DE" sz="2400" b="1" dirty="0">
                <a:solidFill>
                  <a:srgbClr val="FF0000"/>
                </a:solidFill>
              </a:rPr>
              <a:t>in </a:t>
            </a:r>
            <a:r>
              <a:rPr lang="de-DE" sz="2400" b="1" dirty="0" smtClean="0">
                <a:solidFill>
                  <a:srgbClr val="FF0000"/>
                </a:solidFill>
              </a:rPr>
              <a:t>272 Jahre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323850" y="3501008"/>
            <a:ext cx="5165855" cy="41252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79352" tIns="39676" rIns="79352" bIns="39676">
            <a:spAutoFit/>
          </a:bodyPr>
          <a:lstStyle/>
          <a:p>
            <a:pPr defTabSz="793750" eaLnBrk="0" hangingPunct="0">
              <a:lnSpc>
                <a:spcPct val="120000"/>
              </a:lnSpc>
              <a:buSzPct val="150000"/>
            </a:pPr>
            <a:r>
              <a:rPr lang="de-DE" b="1" dirty="0" smtClean="0">
                <a:solidFill>
                  <a:schemeClr val="accent2"/>
                </a:solidFill>
              </a:rPr>
              <a:t>„Datenproduktion</a:t>
            </a:r>
            <a:r>
              <a:rPr lang="de-DE" b="1" dirty="0">
                <a:solidFill>
                  <a:schemeClr val="accent2"/>
                </a:solidFill>
              </a:rPr>
              <a:t>“ am LHC:   </a:t>
            </a:r>
            <a:r>
              <a:rPr lang="de-DE" b="1" dirty="0" smtClean="0">
                <a:solidFill>
                  <a:schemeClr val="accent2"/>
                </a:solidFill>
              </a:rPr>
              <a:t>50 </a:t>
            </a:r>
            <a:r>
              <a:rPr lang="de-DE" b="1" dirty="0">
                <a:solidFill>
                  <a:schemeClr val="accent2"/>
                </a:solidFill>
              </a:rPr>
              <a:t>Terabyte/Tag</a:t>
            </a:r>
          </a:p>
        </p:txBody>
      </p:sp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323850" y="3861048"/>
            <a:ext cx="5901121" cy="1409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79352" tIns="39676" rIns="79352" bIns="39676">
            <a:spAutoFit/>
          </a:bodyPr>
          <a:lstStyle/>
          <a:p>
            <a:pPr defTabSz="793750" eaLnBrk="0" hangingPunct="0">
              <a:lnSpc>
                <a:spcPct val="120000"/>
              </a:lnSpc>
              <a:buSzPct val="150000"/>
            </a:pPr>
            <a:r>
              <a:rPr lang="de-DE" b="1" dirty="0">
                <a:solidFill>
                  <a:schemeClr val="accent2"/>
                </a:solidFill>
              </a:rPr>
              <a:t>Zur Übertragung dieser „Tagesration“ benötigt man:</a:t>
            </a:r>
          </a:p>
          <a:p>
            <a:pPr defTabSz="793750" eaLnBrk="0" hangingPunct="0">
              <a:lnSpc>
                <a:spcPct val="120000"/>
              </a:lnSpc>
              <a:buSzPct val="150000"/>
            </a:pPr>
            <a:r>
              <a:rPr lang="de-DE" b="1" dirty="0" smtClean="0">
                <a:solidFill>
                  <a:schemeClr val="tx2"/>
                </a:solidFill>
              </a:rPr>
              <a:t>mit </a:t>
            </a:r>
            <a:r>
              <a:rPr lang="de-DE" b="1" dirty="0">
                <a:solidFill>
                  <a:schemeClr val="tx2"/>
                </a:solidFill>
              </a:rPr>
              <a:t>TDSL-1000 (1 </a:t>
            </a:r>
            <a:r>
              <a:rPr lang="de-DE" b="1" dirty="0" err="1">
                <a:solidFill>
                  <a:schemeClr val="tx2"/>
                </a:solidFill>
              </a:rPr>
              <a:t>Mbit</a:t>
            </a:r>
            <a:r>
              <a:rPr lang="de-DE" b="1" dirty="0">
                <a:solidFill>
                  <a:schemeClr val="tx2"/>
                </a:solidFill>
              </a:rPr>
              <a:t>/s):	    </a:t>
            </a:r>
            <a:r>
              <a:rPr lang="de-DE" b="1" dirty="0" smtClean="0">
                <a:solidFill>
                  <a:schemeClr val="tx2"/>
                </a:solidFill>
              </a:rPr>
              <a:t>7 Tage</a:t>
            </a:r>
            <a:endParaRPr lang="de-DE" b="1" dirty="0">
              <a:solidFill>
                <a:schemeClr val="tx2"/>
              </a:solidFill>
            </a:endParaRPr>
          </a:p>
          <a:p>
            <a:pPr defTabSz="793750" eaLnBrk="0" hangingPunct="0">
              <a:lnSpc>
                <a:spcPct val="120000"/>
              </a:lnSpc>
              <a:buSzPct val="150000"/>
            </a:pPr>
            <a:r>
              <a:rPr lang="de-DE" b="1" dirty="0">
                <a:solidFill>
                  <a:schemeClr val="tx2"/>
                </a:solidFill>
              </a:rPr>
              <a:t>    mit 10 </a:t>
            </a:r>
            <a:r>
              <a:rPr lang="de-DE" b="1" dirty="0" err="1">
                <a:solidFill>
                  <a:schemeClr val="tx2"/>
                </a:solidFill>
              </a:rPr>
              <a:t>Gbit</a:t>
            </a:r>
            <a:r>
              <a:rPr lang="de-DE" b="1" dirty="0">
                <a:solidFill>
                  <a:schemeClr val="tx2"/>
                </a:solidFill>
              </a:rPr>
              <a:t>/s:		    </a:t>
            </a:r>
            <a:r>
              <a:rPr lang="de-DE" b="1" dirty="0" smtClean="0">
                <a:solidFill>
                  <a:schemeClr val="tx2"/>
                </a:solidFill>
              </a:rPr>
              <a:t>12 Stunden</a:t>
            </a:r>
          </a:p>
          <a:p>
            <a:pPr defTabSz="793750" eaLnBrk="0" hangingPunct="0">
              <a:lnSpc>
                <a:spcPct val="120000"/>
              </a:lnSpc>
              <a:buSzPct val="150000"/>
            </a:pPr>
            <a:r>
              <a:rPr lang="de-DE" b="1" dirty="0">
                <a:solidFill>
                  <a:schemeClr val="tx2"/>
                </a:solidFill>
              </a:rPr>
              <a:t> </a:t>
            </a:r>
            <a:r>
              <a:rPr lang="de-DE" b="1" dirty="0" smtClean="0">
                <a:solidFill>
                  <a:schemeClr val="tx2"/>
                </a:solidFill>
              </a:rPr>
              <a:t>   mit 20 </a:t>
            </a:r>
            <a:r>
              <a:rPr lang="de-DE" b="1" dirty="0" err="1" smtClean="0">
                <a:solidFill>
                  <a:schemeClr val="tx2"/>
                </a:solidFill>
              </a:rPr>
              <a:t>Gbit</a:t>
            </a:r>
            <a:r>
              <a:rPr lang="de-DE" b="1" dirty="0" smtClean="0">
                <a:solidFill>
                  <a:schemeClr val="tx2"/>
                </a:solidFill>
              </a:rPr>
              <a:t>/s:		     6 Stunden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179513" y="5229200"/>
            <a:ext cx="9073007" cy="48639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79352" tIns="39676" rIns="79352" bIns="39676">
            <a:spAutoFit/>
          </a:bodyPr>
          <a:lstStyle/>
          <a:p>
            <a:pPr defTabSz="793750" eaLnBrk="0" hangingPunct="0">
              <a:lnSpc>
                <a:spcPct val="120000"/>
              </a:lnSpc>
              <a:buSzPct val="150000"/>
            </a:pPr>
            <a:r>
              <a:rPr lang="de-DE" sz="2200" b="1" dirty="0">
                <a:solidFill>
                  <a:srgbClr val="FF3300"/>
                </a:solidFill>
                <a:sym typeface="Wingdings" pitchFamily="2" charset="2"/>
              </a:rPr>
              <a:t>mit </a:t>
            </a:r>
            <a:r>
              <a:rPr lang="de-DE" sz="2200" b="1" dirty="0" smtClean="0">
                <a:solidFill>
                  <a:srgbClr val="FF3300"/>
                </a:solidFill>
                <a:sym typeface="Wingdings" pitchFamily="2" charset="2"/>
              </a:rPr>
              <a:t>62 </a:t>
            </a:r>
            <a:r>
              <a:rPr lang="de-DE" sz="2200" b="1" dirty="0" err="1" smtClean="0">
                <a:solidFill>
                  <a:srgbClr val="FF3300"/>
                </a:solidFill>
                <a:sym typeface="Wingdings" pitchFamily="2" charset="2"/>
              </a:rPr>
              <a:t>Gbit</a:t>
            </a:r>
            <a:r>
              <a:rPr lang="de-DE" sz="2200" b="1" dirty="0" smtClean="0">
                <a:solidFill>
                  <a:srgbClr val="FF3300"/>
                </a:solidFill>
                <a:sym typeface="Wingdings" pitchFamily="2" charset="2"/>
              </a:rPr>
              <a:t>/s</a:t>
            </a:r>
            <a:r>
              <a:rPr lang="de-DE" sz="2200" b="1" dirty="0">
                <a:solidFill>
                  <a:srgbClr val="FF3300"/>
                </a:solidFill>
                <a:sym typeface="Wingdings" pitchFamily="2" charset="2"/>
              </a:rPr>
              <a:t> </a:t>
            </a:r>
            <a:r>
              <a:rPr lang="de-DE" sz="2200" b="1" dirty="0" smtClean="0">
                <a:solidFill>
                  <a:srgbClr val="FF3300"/>
                </a:solidFill>
                <a:sym typeface="Wingdings" pitchFamily="2" charset="2"/>
              </a:rPr>
              <a:t>  </a:t>
            </a:r>
            <a:r>
              <a:rPr lang="de-DE" sz="2200" b="1" dirty="0">
                <a:solidFill>
                  <a:srgbClr val="FF3300"/>
                </a:solidFill>
                <a:sym typeface="Wingdings" pitchFamily="2" charset="2"/>
              </a:rPr>
              <a:t>1,9 Stunden </a:t>
            </a:r>
            <a:r>
              <a:rPr lang="de-DE" sz="2200" b="1" dirty="0" smtClean="0">
                <a:solidFill>
                  <a:srgbClr val="FF3300"/>
                </a:solidFill>
                <a:sym typeface="Wingdings" pitchFamily="2" charset="2"/>
              </a:rPr>
              <a:t></a:t>
            </a:r>
            <a:r>
              <a:rPr lang="de-DE" sz="2200" b="1" dirty="0" smtClean="0">
                <a:solidFill>
                  <a:srgbClr val="FF3300"/>
                </a:solidFill>
              </a:rPr>
              <a:t>  </a:t>
            </a:r>
            <a:r>
              <a:rPr lang="de-DE" sz="2200" b="1" dirty="0">
                <a:solidFill>
                  <a:srgbClr val="FF3300"/>
                </a:solidFill>
              </a:rPr>
              <a:t>derzeit in Produktion am </a:t>
            </a:r>
            <a:r>
              <a:rPr lang="de-DE" sz="2200" b="1" dirty="0" err="1">
                <a:solidFill>
                  <a:srgbClr val="FF3300"/>
                </a:solidFill>
              </a:rPr>
              <a:t>GridKa</a:t>
            </a:r>
            <a:endParaRPr lang="de-DE" sz="2200" b="1" dirty="0">
              <a:solidFill>
                <a:srgbClr val="FF3300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4951413" y="1309688"/>
            <a:ext cx="3840509" cy="3660822"/>
            <a:chOff x="4951413" y="1309688"/>
            <a:chExt cx="3840509" cy="3660822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 flipH="1">
              <a:off x="4951413" y="2492375"/>
              <a:ext cx="1149350" cy="1081088"/>
              <a:chOff x="288" y="2832"/>
              <a:chExt cx="730" cy="660"/>
            </a:xfrm>
          </p:grpSpPr>
          <p:sp>
            <p:nvSpPr>
              <p:cNvPr id="68612" name="Freeform 4"/>
              <p:cNvSpPr>
                <a:spLocks/>
              </p:cNvSpPr>
              <p:nvPr/>
            </p:nvSpPr>
            <p:spPr bwMode="auto">
              <a:xfrm>
                <a:off x="711" y="2832"/>
                <a:ext cx="158" cy="148"/>
              </a:xfrm>
              <a:custGeom>
                <a:avLst/>
                <a:gdLst/>
                <a:ahLst/>
                <a:cxnLst>
                  <a:cxn ang="0">
                    <a:pos x="230" y="1"/>
                  </a:cxn>
                  <a:cxn ang="0">
                    <a:pos x="186" y="9"/>
                  </a:cxn>
                  <a:cxn ang="0">
                    <a:pos x="146" y="27"/>
                  </a:cxn>
                  <a:cxn ang="0">
                    <a:pos x="111" y="51"/>
                  </a:cxn>
                  <a:cxn ang="0">
                    <a:pos x="81" y="80"/>
                  </a:cxn>
                  <a:cxn ang="0">
                    <a:pos x="58" y="116"/>
                  </a:cxn>
                  <a:cxn ang="0">
                    <a:pos x="40" y="156"/>
                  </a:cxn>
                  <a:cxn ang="0">
                    <a:pos x="32" y="199"/>
                  </a:cxn>
                  <a:cxn ang="0">
                    <a:pos x="0" y="346"/>
                  </a:cxn>
                  <a:cxn ang="0">
                    <a:pos x="63" y="335"/>
                  </a:cxn>
                  <a:cxn ang="0">
                    <a:pos x="80" y="360"/>
                  </a:cxn>
                  <a:cxn ang="0">
                    <a:pos x="100" y="382"/>
                  </a:cxn>
                  <a:cxn ang="0">
                    <a:pos x="123" y="401"/>
                  </a:cxn>
                  <a:cxn ang="0">
                    <a:pos x="149" y="418"/>
                  </a:cxn>
                  <a:cxn ang="0">
                    <a:pos x="176" y="430"/>
                  </a:cxn>
                  <a:cxn ang="0">
                    <a:pos x="205" y="439"/>
                  </a:cxn>
                  <a:cxn ang="0">
                    <a:pos x="236" y="444"/>
                  </a:cxn>
                  <a:cxn ang="0">
                    <a:pos x="275" y="442"/>
                  </a:cxn>
                  <a:cxn ang="0">
                    <a:pos x="318" y="434"/>
                  </a:cxn>
                  <a:cxn ang="0">
                    <a:pos x="358" y="417"/>
                  </a:cxn>
                  <a:cxn ang="0">
                    <a:pos x="394" y="393"/>
                  </a:cxn>
                  <a:cxn ang="0">
                    <a:pos x="423" y="363"/>
                  </a:cxn>
                  <a:cxn ang="0">
                    <a:pos x="447" y="328"/>
                  </a:cxn>
                  <a:cxn ang="0">
                    <a:pos x="464" y="288"/>
                  </a:cxn>
                  <a:cxn ang="0">
                    <a:pos x="473" y="244"/>
                  </a:cxn>
                  <a:cxn ang="0">
                    <a:pos x="473" y="199"/>
                  </a:cxn>
                  <a:cxn ang="0">
                    <a:pos x="464" y="156"/>
                  </a:cxn>
                  <a:cxn ang="0">
                    <a:pos x="447" y="116"/>
                  </a:cxn>
                  <a:cxn ang="0">
                    <a:pos x="423" y="80"/>
                  </a:cxn>
                  <a:cxn ang="0">
                    <a:pos x="394" y="51"/>
                  </a:cxn>
                  <a:cxn ang="0">
                    <a:pos x="358" y="27"/>
                  </a:cxn>
                  <a:cxn ang="0">
                    <a:pos x="318" y="9"/>
                  </a:cxn>
                  <a:cxn ang="0">
                    <a:pos x="275" y="1"/>
                  </a:cxn>
                </a:cxnLst>
                <a:rect l="0" t="0" r="r" b="b"/>
                <a:pathLst>
                  <a:path w="474" h="444">
                    <a:moveTo>
                      <a:pt x="252" y="0"/>
                    </a:moveTo>
                    <a:lnTo>
                      <a:pt x="230" y="1"/>
                    </a:lnTo>
                    <a:lnTo>
                      <a:pt x="208" y="5"/>
                    </a:lnTo>
                    <a:lnTo>
                      <a:pt x="186" y="9"/>
                    </a:lnTo>
                    <a:lnTo>
                      <a:pt x="166" y="18"/>
                    </a:lnTo>
                    <a:lnTo>
                      <a:pt x="146" y="27"/>
                    </a:lnTo>
                    <a:lnTo>
                      <a:pt x="129" y="38"/>
                    </a:lnTo>
                    <a:lnTo>
                      <a:pt x="111" y="51"/>
                    </a:lnTo>
                    <a:lnTo>
                      <a:pt x="96" y="65"/>
                    </a:lnTo>
                    <a:lnTo>
                      <a:pt x="81" y="80"/>
                    </a:lnTo>
                    <a:lnTo>
                      <a:pt x="68" y="98"/>
                    </a:lnTo>
                    <a:lnTo>
                      <a:pt x="58" y="116"/>
                    </a:lnTo>
                    <a:lnTo>
                      <a:pt x="48" y="136"/>
                    </a:lnTo>
                    <a:lnTo>
                      <a:pt x="40" y="156"/>
                    </a:lnTo>
                    <a:lnTo>
                      <a:pt x="35" y="177"/>
                    </a:lnTo>
                    <a:lnTo>
                      <a:pt x="32" y="199"/>
                    </a:lnTo>
                    <a:lnTo>
                      <a:pt x="31" y="222"/>
                    </a:lnTo>
                    <a:lnTo>
                      <a:pt x="0" y="346"/>
                    </a:lnTo>
                    <a:lnTo>
                      <a:pt x="55" y="322"/>
                    </a:lnTo>
                    <a:lnTo>
                      <a:pt x="63" y="335"/>
                    </a:lnTo>
                    <a:lnTo>
                      <a:pt x="71" y="348"/>
                    </a:lnTo>
                    <a:lnTo>
                      <a:pt x="80" y="360"/>
                    </a:lnTo>
                    <a:lnTo>
                      <a:pt x="90" y="372"/>
                    </a:lnTo>
                    <a:lnTo>
                      <a:pt x="100" y="382"/>
                    </a:lnTo>
                    <a:lnTo>
                      <a:pt x="111" y="392"/>
                    </a:lnTo>
                    <a:lnTo>
                      <a:pt x="123" y="401"/>
                    </a:lnTo>
                    <a:lnTo>
                      <a:pt x="136" y="409"/>
                    </a:lnTo>
                    <a:lnTo>
                      <a:pt x="149" y="418"/>
                    </a:lnTo>
                    <a:lnTo>
                      <a:pt x="162" y="424"/>
                    </a:lnTo>
                    <a:lnTo>
                      <a:pt x="176" y="430"/>
                    </a:lnTo>
                    <a:lnTo>
                      <a:pt x="190" y="434"/>
                    </a:lnTo>
                    <a:lnTo>
                      <a:pt x="205" y="439"/>
                    </a:lnTo>
                    <a:lnTo>
                      <a:pt x="220" y="441"/>
                    </a:lnTo>
                    <a:lnTo>
                      <a:pt x="236" y="444"/>
                    </a:lnTo>
                    <a:lnTo>
                      <a:pt x="252" y="444"/>
                    </a:lnTo>
                    <a:lnTo>
                      <a:pt x="275" y="442"/>
                    </a:lnTo>
                    <a:lnTo>
                      <a:pt x="297" y="439"/>
                    </a:lnTo>
                    <a:lnTo>
                      <a:pt x="318" y="434"/>
                    </a:lnTo>
                    <a:lnTo>
                      <a:pt x="338" y="426"/>
                    </a:lnTo>
                    <a:lnTo>
                      <a:pt x="358" y="417"/>
                    </a:lnTo>
                    <a:lnTo>
                      <a:pt x="376" y="406"/>
                    </a:lnTo>
                    <a:lnTo>
                      <a:pt x="394" y="393"/>
                    </a:lnTo>
                    <a:lnTo>
                      <a:pt x="409" y="379"/>
                    </a:lnTo>
                    <a:lnTo>
                      <a:pt x="423" y="363"/>
                    </a:lnTo>
                    <a:lnTo>
                      <a:pt x="436" y="346"/>
                    </a:lnTo>
                    <a:lnTo>
                      <a:pt x="447" y="328"/>
                    </a:lnTo>
                    <a:lnTo>
                      <a:pt x="456" y="308"/>
                    </a:lnTo>
                    <a:lnTo>
                      <a:pt x="464" y="288"/>
                    </a:lnTo>
                    <a:lnTo>
                      <a:pt x="469" y="267"/>
                    </a:lnTo>
                    <a:lnTo>
                      <a:pt x="473" y="244"/>
                    </a:lnTo>
                    <a:lnTo>
                      <a:pt x="474" y="222"/>
                    </a:lnTo>
                    <a:lnTo>
                      <a:pt x="473" y="199"/>
                    </a:lnTo>
                    <a:lnTo>
                      <a:pt x="469" y="177"/>
                    </a:lnTo>
                    <a:lnTo>
                      <a:pt x="464" y="156"/>
                    </a:lnTo>
                    <a:lnTo>
                      <a:pt x="456" y="136"/>
                    </a:lnTo>
                    <a:lnTo>
                      <a:pt x="447" y="116"/>
                    </a:lnTo>
                    <a:lnTo>
                      <a:pt x="436" y="98"/>
                    </a:lnTo>
                    <a:lnTo>
                      <a:pt x="423" y="80"/>
                    </a:lnTo>
                    <a:lnTo>
                      <a:pt x="409" y="65"/>
                    </a:lnTo>
                    <a:lnTo>
                      <a:pt x="394" y="51"/>
                    </a:lnTo>
                    <a:lnTo>
                      <a:pt x="376" y="38"/>
                    </a:lnTo>
                    <a:lnTo>
                      <a:pt x="358" y="27"/>
                    </a:lnTo>
                    <a:lnTo>
                      <a:pt x="338" y="18"/>
                    </a:lnTo>
                    <a:lnTo>
                      <a:pt x="318" y="9"/>
                    </a:lnTo>
                    <a:lnTo>
                      <a:pt x="297" y="5"/>
                    </a:lnTo>
                    <a:lnTo>
                      <a:pt x="275" y="1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613" name="Freeform 5"/>
              <p:cNvSpPr>
                <a:spLocks/>
              </p:cNvSpPr>
              <p:nvPr/>
            </p:nvSpPr>
            <p:spPr bwMode="auto">
              <a:xfrm>
                <a:off x="588" y="3474"/>
                <a:ext cx="138" cy="17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415" y="51"/>
                  </a:cxn>
                  <a:cxn ang="0">
                    <a:pos x="414" y="48"/>
                  </a:cxn>
                  <a:cxn ang="0">
                    <a:pos x="410" y="37"/>
                  </a:cxn>
                  <a:cxn ang="0">
                    <a:pos x="406" y="22"/>
                  </a:cxn>
                  <a:cxn ang="0">
                    <a:pos x="400" y="0"/>
                  </a:cxn>
                  <a:cxn ang="0">
                    <a:pos x="89" y="0"/>
                  </a:cxn>
                  <a:cxn ang="0">
                    <a:pos x="77" y="3"/>
                  </a:cxn>
                  <a:cxn ang="0">
                    <a:pos x="63" y="9"/>
                  </a:cxn>
                  <a:cxn ang="0">
                    <a:pos x="49" y="15"/>
                  </a:cxn>
                  <a:cxn ang="0">
                    <a:pos x="36" y="21"/>
                  </a:cxn>
                  <a:cxn ang="0">
                    <a:pos x="23" y="28"/>
                  </a:cxn>
                  <a:cxn ang="0">
                    <a:pos x="12" y="36"/>
                  </a:cxn>
                  <a:cxn ang="0">
                    <a:pos x="4" y="43"/>
                  </a:cxn>
                  <a:cxn ang="0">
                    <a:pos x="0" y="51"/>
                  </a:cxn>
                </a:cxnLst>
                <a:rect l="0" t="0" r="r" b="b"/>
                <a:pathLst>
                  <a:path w="415" h="51">
                    <a:moveTo>
                      <a:pt x="0" y="51"/>
                    </a:moveTo>
                    <a:lnTo>
                      <a:pt x="415" y="51"/>
                    </a:lnTo>
                    <a:lnTo>
                      <a:pt x="414" y="48"/>
                    </a:lnTo>
                    <a:lnTo>
                      <a:pt x="410" y="37"/>
                    </a:lnTo>
                    <a:lnTo>
                      <a:pt x="406" y="22"/>
                    </a:lnTo>
                    <a:lnTo>
                      <a:pt x="400" y="0"/>
                    </a:lnTo>
                    <a:lnTo>
                      <a:pt x="89" y="0"/>
                    </a:lnTo>
                    <a:lnTo>
                      <a:pt x="77" y="3"/>
                    </a:lnTo>
                    <a:lnTo>
                      <a:pt x="63" y="9"/>
                    </a:lnTo>
                    <a:lnTo>
                      <a:pt x="49" y="15"/>
                    </a:lnTo>
                    <a:lnTo>
                      <a:pt x="36" y="21"/>
                    </a:lnTo>
                    <a:lnTo>
                      <a:pt x="23" y="28"/>
                    </a:lnTo>
                    <a:lnTo>
                      <a:pt x="12" y="36"/>
                    </a:lnTo>
                    <a:lnTo>
                      <a:pt x="4" y="43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614" name="Freeform 6"/>
              <p:cNvSpPr>
                <a:spLocks/>
              </p:cNvSpPr>
              <p:nvPr/>
            </p:nvSpPr>
            <p:spPr bwMode="auto">
              <a:xfrm>
                <a:off x="606" y="2937"/>
                <a:ext cx="343" cy="537"/>
              </a:xfrm>
              <a:custGeom>
                <a:avLst/>
                <a:gdLst/>
                <a:ahLst/>
                <a:cxnLst>
                  <a:cxn ang="0">
                    <a:pos x="823" y="5"/>
                  </a:cxn>
                  <a:cxn ang="0">
                    <a:pos x="806" y="43"/>
                  </a:cxn>
                  <a:cxn ang="0">
                    <a:pos x="782" y="77"/>
                  </a:cxn>
                  <a:cxn ang="0">
                    <a:pos x="755" y="108"/>
                  </a:cxn>
                  <a:cxn ang="0">
                    <a:pos x="723" y="134"/>
                  </a:cxn>
                  <a:cxn ang="0">
                    <a:pos x="687" y="155"/>
                  </a:cxn>
                  <a:cxn ang="0">
                    <a:pos x="648" y="171"/>
                  </a:cxn>
                  <a:cxn ang="0">
                    <a:pos x="607" y="181"/>
                  </a:cxn>
                  <a:cxn ang="0">
                    <a:pos x="563" y="184"/>
                  </a:cxn>
                  <a:cxn ang="0">
                    <a:pos x="532" y="183"/>
                  </a:cxn>
                  <a:cxn ang="0">
                    <a:pos x="503" y="177"/>
                  </a:cxn>
                  <a:cxn ang="0">
                    <a:pos x="473" y="169"/>
                  </a:cxn>
                  <a:cxn ang="0">
                    <a:pos x="446" y="158"/>
                  </a:cxn>
                  <a:cxn ang="0">
                    <a:pos x="424" y="204"/>
                  </a:cxn>
                  <a:cxn ang="0">
                    <a:pos x="394" y="272"/>
                  </a:cxn>
                  <a:cxn ang="0">
                    <a:pos x="353" y="324"/>
                  </a:cxn>
                  <a:cxn ang="0">
                    <a:pos x="305" y="362"/>
                  </a:cxn>
                  <a:cxn ang="0">
                    <a:pos x="254" y="390"/>
                  </a:cxn>
                  <a:cxn ang="0">
                    <a:pos x="208" y="407"/>
                  </a:cxn>
                  <a:cxn ang="0">
                    <a:pos x="172" y="417"/>
                  </a:cxn>
                  <a:cxn ang="0">
                    <a:pos x="150" y="421"/>
                  </a:cxn>
                  <a:cxn ang="0">
                    <a:pos x="214" y="640"/>
                  </a:cxn>
                  <a:cxn ang="0">
                    <a:pos x="247" y="641"/>
                  </a:cxn>
                  <a:cxn ang="0">
                    <a:pos x="281" y="637"/>
                  </a:cxn>
                  <a:cxn ang="0">
                    <a:pos x="313" y="630"/>
                  </a:cxn>
                  <a:cxn ang="0">
                    <a:pos x="344" y="622"/>
                  </a:cxn>
                  <a:cxn ang="0">
                    <a:pos x="370" y="613"/>
                  </a:cxn>
                  <a:cxn ang="0">
                    <a:pos x="390" y="604"/>
                  </a:cxn>
                  <a:cxn ang="0">
                    <a:pos x="404" y="598"/>
                  </a:cxn>
                  <a:cxn ang="0">
                    <a:pos x="409" y="596"/>
                  </a:cxn>
                  <a:cxn ang="0">
                    <a:pos x="391" y="634"/>
                  </a:cxn>
                  <a:cxn ang="0">
                    <a:pos x="377" y="692"/>
                  </a:cxn>
                  <a:cxn ang="0">
                    <a:pos x="368" y="744"/>
                  </a:cxn>
                  <a:cxn ang="0">
                    <a:pos x="365" y="766"/>
                  </a:cxn>
                  <a:cxn ang="0">
                    <a:pos x="201" y="847"/>
                  </a:cxn>
                  <a:cxn ang="0">
                    <a:pos x="93" y="964"/>
                  </a:cxn>
                  <a:cxn ang="0">
                    <a:pos x="30" y="1102"/>
                  </a:cxn>
                  <a:cxn ang="0">
                    <a:pos x="3" y="1246"/>
                  </a:cxn>
                  <a:cxn ang="0">
                    <a:pos x="0" y="1383"/>
                  </a:cxn>
                  <a:cxn ang="0">
                    <a:pos x="11" y="1499"/>
                  </a:cxn>
                  <a:cxn ang="0">
                    <a:pos x="26" y="1579"/>
                  </a:cxn>
                  <a:cxn ang="0">
                    <a:pos x="33" y="1609"/>
                  </a:cxn>
                  <a:cxn ang="0">
                    <a:pos x="314" y="1525"/>
                  </a:cxn>
                  <a:cxn ang="0">
                    <a:pos x="287" y="1377"/>
                  </a:cxn>
                  <a:cxn ang="0">
                    <a:pos x="291" y="1256"/>
                  </a:cxn>
                  <a:cxn ang="0">
                    <a:pos x="318" y="1158"/>
                  </a:cxn>
                  <a:cxn ang="0">
                    <a:pos x="358" y="1083"/>
                  </a:cxn>
                  <a:cxn ang="0">
                    <a:pos x="403" y="1030"/>
                  </a:cxn>
                  <a:cxn ang="0">
                    <a:pos x="442" y="996"/>
                  </a:cxn>
                  <a:cxn ang="0">
                    <a:pos x="465" y="981"/>
                  </a:cxn>
                  <a:cxn ang="0">
                    <a:pos x="999" y="978"/>
                  </a:cxn>
                  <a:cxn ang="0">
                    <a:pos x="1026" y="774"/>
                  </a:cxn>
                  <a:cxn ang="0">
                    <a:pos x="1024" y="588"/>
                  </a:cxn>
                  <a:cxn ang="0">
                    <a:pos x="999" y="421"/>
                  </a:cxn>
                  <a:cxn ang="0">
                    <a:pos x="961" y="279"/>
                  </a:cxn>
                  <a:cxn ang="0">
                    <a:pos x="919" y="162"/>
                  </a:cxn>
                  <a:cxn ang="0">
                    <a:pos x="878" y="73"/>
                  </a:cxn>
                  <a:cxn ang="0">
                    <a:pos x="847" y="19"/>
                  </a:cxn>
                  <a:cxn ang="0">
                    <a:pos x="835" y="0"/>
                  </a:cxn>
                </a:cxnLst>
                <a:rect l="0" t="0" r="r" b="b"/>
                <a:pathLst>
                  <a:path w="1028" h="1609">
                    <a:moveTo>
                      <a:pt x="835" y="0"/>
                    </a:moveTo>
                    <a:lnTo>
                      <a:pt x="823" y="5"/>
                    </a:lnTo>
                    <a:lnTo>
                      <a:pt x="815" y="24"/>
                    </a:lnTo>
                    <a:lnTo>
                      <a:pt x="806" y="43"/>
                    </a:lnTo>
                    <a:lnTo>
                      <a:pt x="795" y="60"/>
                    </a:lnTo>
                    <a:lnTo>
                      <a:pt x="782" y="77"/>
                    </a:lnTo>
                    <a:lnTo>
                      <a:pt x="769" y="93"/>
                    </a:lnTo>
                    <a:lnTo>
                      <a:pt x="755" y="108"/>
                    </a:lnTo>
                    <a:lnTo>
                      <a:pt x="740" y="122"/>
                    </a:lnTo>
                    <a:lnTo>
                      <a:pt x="723" y="134"/>
                    </a:lnTo>
                    <a:lnTo>
                      <a:pt x="706" y="145"/>
                    </a:lnTo>
                    <a:lnTo>
                      <a:pt x="687" y="155"/>
                    </a:lnTo>
                    <a:lnTo>
                      <a:pt x="668" y="164"/>
                    </a:lnTo>
                    <a:lnTo>
                      <a:pt x="648" y="171"/>
                    </a:lnTo>
                    <a:lnTo>
                      <a:pt x="628" y="177"/>
                    </a:lnTo>
                    <a:lnTo>
                      <a:pt x="607" y="181"/>
                    </a:lnTo>
                    <a:lnTo>
                      <a:pt x="585" y="183"/>
                    </a:lnTo>
                    <a:lnTo>
                      <a:pt x="563" y="184"/>
                    </a:lnTo>
                    <a:lnTo>
                      <a:pt x="548" y="184"/>
                    </a:lnTo>
                    <a:lnTo>
                      <a:pt x="532" y="183"/>
                    </a:lnTo>
                    <a:lnTo>
                      <a:pt x="517" y="181"/>
                    </a:lnTo>
                    <a:lnTo>
                      <a:pt x="503" y="177"/>
                    </a:lnTo>
                    <a:lnTo>
                      <a:pt x="488" y="174"/>
                    </a:lnTo>
                    <a:lnTo>
                      <a:pt x="473" y="169"/>
                    </a:lnTo>
                    <a:lnTo>
                      <a:pt x="459" y="164"/>
                    </a:lnTo>
                    <a:lnTo>
                      <a:pt x="446" y="158"/>
                    </a:lnTo>
                    <a:lnTo>
                      <a:pt x="431" y="164"/>
                    </a:lnTo>
                    <a:lnTo>
                      <a:pt x="424" y="204"/>
                    </a:lnTo>
                    <a:lnTo>
                      <a:pt x="411" y="240"/>
                    </a:lnTo>
                    <a:lnTo>
                      <a:pt x="394" y="272"/>
                    </a:lnTo>
                    <a:lnTo>
                      <a:pt x="376" y="299"/>
                    </a:lnTo>
                    <a:lnTo>
                      <a:pt x="353" y="324"/>
                    </a:lnTo>
                    <a:lnTo>
                      <a:pt x="330" y="344"/>
                    </a:lnTo>
                    <a:lnTo>
                      <a:pt x="305" y="362"/>
                    </a:lnTo>
                    <a:lnTo>
                      <a:pt x="279" y="377"/>
                    </a:lnTo>
                    <a:lnTo>
                      <a:pt x="254" y="390"/>
                    </a:lnTo>
                    <a:lnTo>
                      <a:pt x="231" y="399"/>
                    </a:lnTo>
                    <a:lnTo>
                      <a:pt x="208" y="407"/>
                    </a:lnTo>
                    <a:lnTo>
                      <a:pt x="188" y="413"/>
                    </a:lnTo>
                    <a:lnTo>
                      <a:pt x="172" y="417"/>
                    </a:lnTo>
                    <a:lnTo>
                      <a:pt x="159" y="419"/>
                    </a:lnTo>
                    <a:lnTo>
                      <a:pt x="150" y="421"/>
                    </a:lnTo>
                    <a:lnTo>
                      <a:pt x="148" y="421"/>
                    </a:lnTo>
                    <a:lnTo>
                      <a:pt x="214" y="640"/>
                    </a:lnTo>
                    <a:lnTo>
                      <a:pt x="231" y="641"/>
                    </a:lnTo>
                    <a:lnTo>
                      <a:pt x="247" y="641"/>
                    </a:lnTo>
                    <a:lnTo>
                      <a:pt x="264" y="640"/>
                    </a:lnTo>
                    <a:lnTo>
                      <a:pt x="281" y="637"/>
                    </a:lnTo>
                    <a:lnTo>
                      <a:pt x="298" y="634"/>
                    </a:lnTo>
                    <a:lnTo>
                      <a:pt x="313" y="630"/>
                    </a:lnTo>
                    <a:lnTo>
                      <a:pt x="328" y="627"/>
                    </a:lnTo>
                    <a:lnTo>
                      <a:pt x="344" y="622"/>
                    </a:lnTo>
                    <a:lnTo>
                      <a:pt x="357" y="617"/>
                    </a:lnTo>
                    <a:lnTo>
                      <a:pt x="370" y="613"/>
                    </a:lnTo>
                    <a:lnTo>
                      <a:pt x="380" y="608"/>
                    </a:lnTo>
                    <a:lnTo>
                      <a:pt x="390" y="604"/>
                    </a:lnTo>
                    <a:lnTo>
                      <a:pt x="398" y="601"/>
                    </a:lnTo>
                    <a:lnTo>
                      <a:pt x="404" y="598"/>
                    </a:lnTo>
                    <a:lnTo>
                      <a:pt x="407" y="597"/>
                    </a:lnTo>
                    <a:lnTo>
                      <a:pt x="409" y="596"/>
                    </a:lnTo>
                    <a:lnTo>
                      <a:pt x="399" y="611"/>
                    </a:lnTo>
                    <a:lnTo>
                      <a:pt x="391" y="634"/>
                    </a:lnTo>
                    <a:lnTo>
                      <a:pt x="383" y="662"/>
                    </a:lnTo>
                    <a:lnTo>
                      <a:pt x="377" y="692"/>
                    </a:lnTo>
                    <a:lnTo>
                      <a:pt x="372" y="720"/>
                    </a:lnTo>
                    <a:lnTo>
                      <a:pt x="368" y="744"/>
                    </a:lnTo>
                    <a:lnTo>
                      <a:pt x="366" y="760"/>
                    </a:lnTo>
                    <a:lnTo>
                      <a:pt x="365" y="766"/>
                    </a:lnTo>
                    <a:lnTo>
                      <a:pt x="275" y="801"/>
                    </a:lnTo>
                    <a:lnTo>
                      <a:pt x="201" y="847"/>
                    </a:lnTo>
                    <a:lnTo>
                      <a:pt x="140" y="903"/>
                    </a:lnTo>
                    <a:lnTo>
                      <a:pt x="93" y="964"/>
                    </a:lnTo>
                    <a:lnTo>
                      <a:pt x="56" y="1032"/>
                    </a:lnTo>
                    <a:lnTo>
                      <a:pt x="30" y="1102"/>
                    </a:lnTo>
                    <a:lnTo>
                      <a:pt x="13" y="1174"/>
                    </a:lnTo>
                    <a:lnTo>
                      <a:pt x="3" y="1246"/>
                    </a:lnTo>
                    <a:lnTo>
                      <a:pt x="0" y="1317"/>
                    </a:lnTo>
                    <a:lnTo>
                      <a:pt x="0" y="1383"/>
                    </a:lnTo>
                    <a:lnTo>
                      <a:pt x="4" y="1445"/>
                    </a:lnTo>
                    <a:lnTo>
                      <a:pt x="11" y="1499"/>
                    </a:lnTo>
                    <a:lnTo>
                      <a:pt x="18" y="1545"/>
                    </a:lnTo>
                    <a:lnTo>
                      <a:pt x="26" y="1579"/>
                    </a:lnTo>
                    <a:lnTo>
                      <a:pt x="30" y="1600"/>
                    </a:lnTo>
                    <a:lnTo>
                      <a:pt x="33" y="1609"/>
                    </a:lnTo>
                    <a:lnTo>
                      <a:pt x="344" y="1609"/>
                    </a:lnTo>
                    <a:lnTo>
                      <a:pt x="314" y="1525"/>
                    </a:lnTo>
                    <a:lnTo>
                      <a:pt x="297" y="1447"/>
                    </a:lnTo>
                    <a:lnTo>
                      <a:pt x="287" y="1377"/>
                    </a:lnTo>
                    <a:lnTo>
                      <a:pt x="286" y="1312"/>
                    </a:lnTo>
                    <a:lnTo>
                      <a:pt x="291" y="1256"/>
                    </a:lnTo>
                    <a:lnTo>
                      <a:pt x="302" y="1204"/>
                    </a:lnTo>
                    <a:lnTo>
                      <a:pt x="318" y="1158"/>
                    </a:lnTo>
                    <a:lnTo>
                      <a:pt x="338" y="1118"/>
                    </a:lnTo>
                    <a:lnTo>
                      <a:pt x="358" y="1083"/>
                    </a:lnTo>
                    <a:lnTo>
                      <a:pt x="380" y="1055"/>
                    </a:lnTo>
                    <a:lnTo>
                      <a:pt x="403" y="1030"/>
                    </a:lnTo>
                    <a:lnTo>
                      <a:pt x="424" y="1011"/>
                    </a:lnTo>
                    <a:lnTo>
                      <a:pt x="442" y="996"/>
                    </a:lnTo>
                    <a:lnTo>
                      <a:pt x="456" y="987"/>
                    </a:lnTo>
                    <a:lnTo>
                      <a:pt x="465" y="981"/>
                    </a:lnTo>
                    <a:lnTo>
                      <a:pt x="469" y="978"/>
                    </a:lnTo>
                    <a:lnTo>
                      <a:pt x="999" y="978"/>
                    </a:lnTo>
                    <a:lnTo>
                      <a:pt x="1017" y="875"/>
                    </a:lnTo>
                    <a:lnTo>
                      <a:pt x="1026" y="774"/>
                    </a:lnTo>
                    <a:lnTo>
                      <a:pt x="1028" y="679"/>
                    </a:lnTo>
                    <a:lnTo>
                      <a:pt x="1024" y="588"/>
                    </a:lnTo>
                    <a:lnTo>
                      <a:pt x="1014" y="502"/>
                    </a:lnTo>
                    <a:lnTo>
                      <a:pt x="999" y="421"/>
                    </a:lnTo>
                    <a:lnTo>
                      <a:pt x="981" y="347"/>
                    </a:lnTo>
                    <a:lnTo>
                      <a:pt x="961" y="279"/>
                    </a:lnTo>
                    <a:lnTo>
                      <a:pt x="940" y="216"/>
                    </a:lnTo>
                    <a:lnTo>
                      <a:pt x="919" y="162"/>
                    </a:lnTo>
                    <a:lnTo>
                      <a:pt x="898" y="114"/>
                    </a:lnTo>
                    <a:lnTo>
                      <a:pt x="878" y="73"/>
                    </a:lnTo>
                    <a:lnTo>
                      <a:pt x="860" y="43"/>
                    </a:lnTo>
                    <a:lnTo>
                      <a:pt x="847" y="19"/>
                    </a:lnTo>
                    <a:lnTo>
                      <a:pt x="839" y="5"/>
                    </a:lnTo>
                    <a:lnTo>
                      <a:pt x="8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615" name="Freeform 7"/>
              <p:cNvSpPr>
                <a:spLocks/>
              </p:cNvSpPr>
              <p:nvPr/>
            </p:nvSpPr>
            <p:spPr bwMode="auto">
              <a:xfrm>
                <a:off x="737" y="3089"/>
                <a:ext cx="281" cy="229"/>
              </a:xfrm>
              <a:custGeom>
                <a:avLst/>
                <a:gdLst/>
                <a:ahLst/>
                <a:cxnLst>
                  <a:cxn ang="0">
                    <a:pos x="712" y="0"/>
                  </a:cxn>
                  <a:cxn ang="0">
                    <a:pos x="673" y="0"/>
                  </a:cxn>
                  <a:cxn ang="0">
                    <a:pos x="681" y="59"/>
                  </a:cxn>
                  <a:cxn ang="0">
                    <a:pos x="688" y="119"/>
                  </a:cxn>
                  <a:cxn ang="0">
                    <a:pos x="692" y="184"/>
                  </a:cxn>
                  <a:cxn ang="0">
                    <a:pos x="693" y="250"/>
                  </a:cxn>
                  <a:cxn ang="0">
                    <a:pos x="691" y="318"/>
                  </a:cxn>
                  <a:cxn ang="0">
                    <a:pos x="686" y="388"/>
                  </a:cxn>
                  <a:cxn ang="0">
                    <a:pos x="677" y="461"/>
                  </a:cxn>
                  <a:cxn ang="0">
                    <a:pos x="662" y="535"/>
                  </a:cxn>
                  <a:cxn ang="0">
                    <a:pos x="653" y="581"/>
                  </a:cxn>
                  <a:cxn ang="0">
                    <a:pos x="607" y="581"/>
                  </a:cxn>
                  <a:cxn ang="0">
                    <a:pos x="93" y="581"/>
                  </a:cxn>
                  <a:cxn ang="0">
                    <a:pos x="85" y="587"/>
                  </a:cxn>
                  <a:cxn ang="0">
                    <a:pos x="75" y="594"/>
                  </a:cxn>
                  <a:cxn ang="0">
                    <a:pos x="64" y="604"/>
                  </a:cxn>
                  <a:cxn ang="0">
                    <a:pos x="52" y="615"/>
                  </a:cxn>
                  <a:cxn ang="0">
                    <a:pos x="39" y="628"/>
                  </a:cxn>
                  <a:cxn ang="0">
                    <a:pos x="26" y="644"/>
                  </a:cxn>
                  <a:cxn ang="0">
                    <a:pos x="13" y="661"/>
                  </a:cxn>
                  <a:cxn ang="0">
                    <a:pos x="0" y="682"/>
                  </a:cxn>
                  <a:cxn ang="0">
                    <a:pos x="0" y="683"/>
                  </a:cxn>
                  <a:cxn ang="0">
                    <a:pos x="0" y="684"/>
                  </a:cxn>
                  <a:cxn ang="0">
                    <a:pos x="0" y="686"/>
                  </a:cxn>
                  <a:cxn ang="0">
                    <a:pos x="0" y="687"/>
                  </a:cxn>
                  <a:cxn ang="0">
                    <a:pos x="781" y="687"/>
                  </a:cxn>
                  <a:cxn ang="0">
                    <a:pos x="784" y="686"/>
                  </a:cxn>
                  <a:cxn ang="0">
                    <a:pos x="788" y="680"/>
                  </a:cxn>
                  <a:cxn ang="0">
                    <a:pos x="796" y="672"/>
                  </a:cxn>
                  <a:cxn ang="0">
                    <a:pos x="805" y="658"/>
                  </a:cxn>
                  <a:cxn ang="0">
                    <a:pos x="814" y="640"/>
                  </a:cxn>
                  <a:cxn ang="0">
                    <a:pos x="824" y="617"/>
                  </a:cxn>
                  <a:cxn ang="0">
                    <a:pos x="832" y="587"/>
                  </a:cxn>
                  <a:cxn ang="0">
                    <a:pos x="839" y="552"/>
                  </a:cxn>
                  <a:cxn ang="0">
                    <a:pos x="842" y="510"/>
                  </a:cxn>
                  <a:cxn ang="0">
                    <a:pos x="842" y="461"/>
                  </a:cxn>
                  <a:cxn ang="0">
                    <a:pos x="837" y="405"/>
                  </a:cxn>
                  <a:cxn ang="0">
                    <a:pos x="826" y="342"/>
                  </a:cxn>
                  <a:cxn ang="0">
                    <a:pos x="810" y="270"/>
                  </a:cxn>
                  <a:cxn ang="0">
                    <a:pos x="785" y="188"/>
                  </a:cxn>
                  <a:cxn ang="0">
                    <a:pos x="753" y="99"/>
                  </a:cxn>
                  <a:cxn ang="0">
                    <a:pos x="712" y="0"/>
                  </a:cxn>
                </a:cxnLst>
                <a:rect l="0" t="0" r="r" b="b"/>
                <a:pathLst>
                  <a:path w="842" h="687">
                    <a:moveTo>
                      <a:pt x="712" y="0"/>
                    </a:moveTo>
                    <a:lnTo>
                      <a:pt x="673" y="0"/>
                    </a:lnTo>
                    <a:lnTo>
                      <a:pt x="681" y="59"/>
                    </a:lnTo>
                    <a:lnTo>
                      <a:pt x="688" y="119"/>
                    </a:lnTo>
                    <a:lnTo>
                      <a:pt x="692" y="184"/>
                    </a:lnTo>
                    <a:lnTo>
                      <a:pt x="693" y="250"/>
                    </a:lnTo>
                    <a:lnTo>
                      <a:pt x="691" y="318"/>
                    </a:lnTo>
                    <a:lnTo>
                      <a:pt x="686" y="388"/>
                    </a:lnTo>
                    <a:lnTo>
                      <a:pt x="677" y="461"/>
                    </a:lnTo>
                    <a:lnTo>
                      <a:pt x="662" y="535"/>
                    </a:lnTo>
                    <a:lnTo>
                      <a:pt x="653" y="581"/>
                    </a:lnTo>
                    <a:lnTo>
                      <a:pt x="607" y="581"/>
                    </a:lnTo>
                    <a:lnTo>
                      <a:pt x="93" y="581"/>
                    </a:lnTo>
                    <a:lnTo>
                      <a:pt x="85" y="587"/>
                    </a:lnTo>
                    <a:lnTo>
                      <a:pt x="75" y="594"/>
                    </a:lnTo>
                    <a:lnTo>
                      <a:pt x="64" y="604"/>
                    </a:lnTo>
                    <a:lnTo>
                      <a:pt x="52" y="615"/>
                    </a:lnTo>
                    <a:lnTo>
                      <a:pt x="39" y="628"/>
                    </a:lnTo>
                    <a:lnTo>
                      <a:pt x="26" y="644"/>
                    </a:lnTo>
                    <a:lnTo>
                      <a:pt x="13" y="661"/>
                    </a:lnTo>
                    <a:lnTo>
                      <a:pt x="0" y="682"/>
                    </a:lnTo>
                    <a:lnTo>
                      <a:pt x="0" y="683"/>
                    </a:lnTo>
                    <a:lnTo>
                      <a:pt x="0" y="684"/>
                    </a:lnTo>
                    <a:lnTo>
                      <a:pt x="0" y="686"/>
                    </a:lnTo>
                    <a:lnTo>
                      <a:pt x="0" y="687"/>
                    </a:lnTo>
                    <a:lnTo>
                      <a:pt x="781" y="687"/>
                    </a:lnTo>
                    <a:lnTo>
                      <a:pt x="784" y="686"/>
                    </a:lnTo>
                    <a:lnTo>
                      <a:pt x="788" y="680"/>
                    </a:lnTo>
                    <a:lnTo>
                      <a:pt x="796" y="672"/>
                    </a:lnTo>
                    <a:lnTo>
                      <a:pt x="805" y="658"/>
                    </a:lnTo>
                    <a:lnTo>
                      <a:pt x="814" y="640"/>
                    </a:lnTo>
                    <a:lnTo>
                      <a:pt x="824" y="617"/>
                    </a:lnTo>
                    <a:lnTo>
                      <a:pt x="832" y="587"/>
                    </a:lnTo>
                    <a:lnTo>
                      <a:pt x="839" y="552"/>
                    </a:lnTo>
                    <a:lnTo>
                      <a:pt x="842" y="510"/>
                    </a:lnTo>
                    <a:lnTo>
                      <a:pt x="842" y="461"/>
                    </a:lnTo>
                    <a:lnTo>
                      <a:pt x="837" y="405"/>
                    </a:lnTo>
                    <a:lnTo>
                      <a:pt x="826" y="342"/>
                    </a:lnTo>
                    <a:lnTo>
                      <a:pt x="810" y="270"/>
                    </a:lnTo>
                    <a:lnTo>
                      <a:pt x="785" y="188"/>
                    </a:lnTo>
                    <a:lnTo>
                      <a:pt x="753" y="99"/>
                    </a:lnTo>
                    <a:lnTo>
                      <a:pt x="7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616" name="Rectangle 8"/>
              <p:cNvSpPr>
                <a:spLocks noChangeArrowheads="1"/>
              </p:cNvSpPr>
              <p:nvPr/>
            </p:nvSpPr>
            <p:spPr bwMode="auto">
              <a:xfrm>
                <a:off x="737" y="3337"/>
                <a:ext cx="220" cy="2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617" name="Freeform 9"/>
              <p:cNvSpPr>
                <a:spLocks/>
              </p:cNvSpPr>
              <p:nvPr/>
            </p:nvSpPr>
            <p:spPr bwMode="auto">
              <a:xfrm>
                <a:off x="755" y="3383"/>
                <a:ext cx="182" cy="109"/>
              </a:xfrm>
              <a:custGeom>
                <a:avLst/>
                <a:gdLst/>
                <a:ahLst/>
                <a:cxnLst>
                  <a:cxn ang="0">
                    <a:pos x="459" y="201"/>
                  </a:cxn>
                  <a:cxn ang="0">
                    <a:pos x="421" y="174"/>
                  </a:cxn>
                  <a:cxn ang="0">
                    <a:pos x="380" y="154"/>
                  </a:cxn>
                  <a:cxn ang="0">
                    <a:pos x="336" y="139"/>
                  </a:cxn>
                  <a:cxn ang="0">
                    <a:pos x="314" y="0"/>
                  </a:cxn>
                  <a:cxn ang="0">
                    <a:pos x="227" y="136"/>
                  </a:cxn>
                  <a:cxn ang="0">
                    <a:pos x="188" y="145"/>
                  </a:cxn>
                  <a:cxn ang="0">
                    <a:pos x="151" y="159"/>
                  </a:cxn>
                  <a:cxn ang="0">
                    <a:pos x="117" y="178"/>
                  </a:cxn>
                  <a:cxn ang="0">
                    <a:pos x="86" y="201"/>
                  </a:cxn>
                  <a:cxn ang="0">
                    <a:pos x="59" y="228"/>
                  </a:cxn>
                  <a:cxn ang="0">
                    <a:pos x="36" y="257"/>
                  </a:cxn>
                  <a:cxn ang="0">
                    <a:pos x="16" y="290"/>
                  </a:cxn>
                  <a:cxn ang="0">
                    <a:pos x="0" y="326"/>
                  </a:cxn>
                  <a:cxn ang="0">
                    <a:pos x="92" y="319"/>
                  </a:cxn>
                  <a:cxn ang="0">
                    <a:pos x="101" y="306"/>
                  </a:cxn>
                  <a:cxn ang="0">
                    <a:pos x="110" y="293"/>
                  </a:cxn>
                  <a:cxn ang="0">
                    <a:pos x="121" y="281"/>
                  </a:cxn>
                  <a:cxn ang="0">
                    <a:pos x="137" y="264"/>
                  </a:cxn>
                  <a:cxn ang="0">
                    <a:pos x="161" y="247"/>
                  </a:cxn>
                  <a:cxn ang="0">
                    <a:pos x="185" y="234"/>
                  </a:cxn>
                  <a:cxn ang="0">
                    <a:pos x="213" y="223"/>
                  </a:cxn>
                  <a:cxn ang="0">
                    <a:pos x="233" y="218"/>
                  </a:cxn>
                  <a:cxn ang="0">
                    <a:pos x="243" y="216"/>
                  </a:cxn>
                  <a:cxn ang="0">
                    <a:pos x="255" y="215"/>
                  </a:cxn>
                  <a:cxn ang="0">
                    <a:pos x="267" y="215"/>
                  </a:cxn>
                  <a:cxn ang="0">
                    <a:pos x="277" y="215"/>
                  </a:cxn>
                  <a:cxn ang="0">
                    <a:pos x="288" y="215"/>
                  </a:cxn>
                  <a:cxn ang="0">
                    <a:pos x="299" y="216"/>
                  </a:cxn>
                  <a:cxn ang="0">
                    <a:pos x="309" y="217"/>
                  </a:cxn>
                  <a:cxn ang="0">
                    <a:pos x="328" y="222"/>
                  </a:cxn>
                  <a:cxn ang="0">
                    <a:pos x="356" y="233"/>
                  </a:cxn>
                  <a:cxn ang="0">
                    <a:pos x="382" y="247"/>
                  </a:cxn>
                  <a:cxn ang="0">
                    <a:pos x="407" y="264"/>
                  </a:cxn>
                  <a:cxn ang="0">
                    <a:pos x="424" y="281"/>
                  </a:cxn>
                  <a:cxn ang="0">
                    <a:pos x="434" y="293"/>
                  </a:cxn>
                  <a:cxn ang="0">
                    <a:pos x="444" y="306"/>
                  </a:cxn>
                  <a:cxn ang="0">
                    <a:pos x="452" y="319"/>
                  </a:cxn>
                  <a:cxn ang="0">
                    <a:pos x="545" y="326"/>
                  </a:cxn>
                  <a:cxn ang="0">
                    <a:pos x="533" y="296"/>
                  </a:cxn>
                  <a:cxn ang="0">
                    <a:pos x="517" y="268"/>
                  </a:cxn>
                  <a:cxn ang="0">
                    <a:pos x="498" y="242"/>
                  </a:cxn>
                  <a:cxn ang="0">
                    <a:pos x="477" y="217"/>
                  </a:cxn>
                </a:cxnLst>
                <a:rect l="0" t="0" r="r" b="b"/>
                <a:pathLst>
                  <a:path w="545" h="326">
                    <a:moveTo>
                      <a:pt x="477" y="217"/>
                    </a:moveTo>
                    <a:lnTo>
                      <a:pt x="459" y="201"/>
                    </a:lnTo>
                    <a:lnTo>
                      <a:pt x="441" y="187"/>
                    </a:lnTo>
                    <a:lnTo>
                      <a:pt x="421" y="174"/>
                    </a:lnTo>
                    <a:lnTo>
                      <a:pt x="401" y="163"/>
                    </a:lnTo>
                    <a:lnTo>
                      <a:pt x="380" y="154"/>
                    </a:lnTo>
                    <a:lnTo>
                      <a:pt x="359" y="145"/>
                    </a:lnTo>
                    <a:lnTo>
                      <a:pt x="336" y="139"/>
                    </a:lnTo>
                    <a:lnTo>
                      <a:pt x="314" y="136"/>
                    </a:lnTo>
                    <a:lnTo>
                      <a:pt x="314" y="0"/>
                    </a:lnTo>
                    <a:lnTo>
                      <a:pt x="227" y="0"/>
                    </a:lnTo>
                    <a:lnTo>
                      <a:pt x="227" y="136"/>
                    </a:lnTo>
                    <a:lnTo>
                      <a:pt x="207" y="139"/>
                    </a:lnTo>
                    <a:lnTo>
                      <a:pt x="188" y="145"/>
                    </a:lnTo>
                    <a:lnTo>
                      <a:pt x="169" y="151"/>
                    </a:lnTo>
                    <a:lnTo>
                      <a:pt x="151" y="159"/>
                    </a:lnTo>
                    <a:lnTo>
                      <a:pt x="134" y="168"/>
                    </a:lnTo>
                    <a:lnTo>
                      <a:pt x="117" y="178"/>
                    </a:lnTo>
                    <a:lnTo>
                      <a:pt x="102" y="189"/>
                    </a:lnTo>
                    <a:lnTo>
                      <a:pt x="86" y="201"/>
                    </a:lnTo>
                    <a:lnTo>
                      <a:pt x="72" y="214"/>
                    </a:lnTo>
                    <a:lnTo>
                      <a:pt x="59" y="228"/>
                    </a:lnTo>
                    <a:lnTo>
                      <a:pt x="46" y="242"/>
                    </a:lnTo>
                    <a:lnTo>
                      <a:pt x="36" y="257"/>
                    </a:lnTo>
                    <a:lnTo>
                      <a:pt x="25" y="274"/>
                    </a:lnTo>
                    <a:lnTo>
                      <a:pt x="16" y="290"/>
                    </a:lnTo>
                    <a:lnTo>
                      <a:pt x="8" y="308"/>
                    </a:lnTo>
                    <a:lnTo>
                      <a:pt x="0" y="326"/>
                    </a:lnTo>
                    <a:lnTo>
                      <a:pt x="89" y="326"/>
                    </a:lnTo>
                    <a:lnTo>
                      <a:pt x="92" y="319"/>
                    </a:lnTo>
                    <a:lnTo>
                      <a:pt x="97" y="313"/>
                    </a:lnTo>
                    <a:lnTo>
                      <a:pt x="101" y="306"/>
                    </a:lnTo>
                    <a:lnTo>
                      <a:pt x="105" y="300"/>
                    </a:lnTo>
                    <a:lnTo>
                      <a:pt x="110" y="293"/>
                    </a:lnTo>
                    <a:lnTo>
                      <a:pt x="116" y="287"/>
                    </a:lnTo>
                    <a:lnTo>
                      <a:pt x="121" y="281"/>
                    </a:lnTo>
                    <a:lnTo>
                      <a:pt x="127" y="275"/>
                    </a:lnTo>
                    <a:lnTo>
                      <a:pt x="137" y="264"/>
                    </a:lnTo>
                    <a:lnTo>
                      <a:pt x="149" y="256"/>
                    </a:lnTo>
                    <a:lnTo>
                      <a:pt x="161" y="247"/>
                    </a:lnTo>
                    <a:lnTo>
                      <a:pt x="174" y="240"/>
                    </a:lnTo>
                    <a:lnTo>
                      <a:pt x="185" y="234"/>
                    </a:lnTo>
                    <a:lnTo>
                      <a:pt x="200" y="228"/>
                    </a:lnTo>
                    <a:lnTo>
                      <a:pt x="213" y="223"/>
                    </a:lnTo>
                    <a:lnTo>
                      <a:pt x="227" y="220"/>
                    </a:lnTo>
                    <a:lnTo>
                      <a:pt x="233" y="218"/>
                    </a:lnTo>
                    <a:lnTo>
                      <a:pt x="238" y="217"/>
                    </a:lnTo>
                    <a:lnTo>
                      <a:pt x="243" y="216"/>
                    </a:lnTo>
                    <a:lnTo>
                      <a:pt x="249" y="216"/>
                    </a:lnTo>
                    <a:lnTo>
                      <a:pt x="255" y="215"/>
                    </a:lnTo>
                    <a:lnTo>
                      <a:pt x="261" y="215"/>
                    </a:lnTo>
                    <a:lnTo>
                      <a:pt x="267" y="215"/>
                    </a:lnTo>
                    <a:lnTo>
                      <a:pt x="273" y="215"/>
                    </a:lnTo>
                    <a:lnTo>
                      <a:pt x="277" y="215"/>
                    </a:lnTo>
                    <a:lnTo>
                      <a:pt x="283" y="215"/>
                    </a:lnTo>
                    <a:lnTo>
                      <a:pt x="288" y="215"/>
                    </a:lnTo>
                    <a:lnTo>
                      <a:pt x="294" y="216"/>
                    </a:lnTo>
                    <a:lnTo>
                      <a:pt x="299" y="216"/>
                    </a:lnTo>
                    <a:lnTo>
                      <a:pt x="304" y="217"/>
                    </a:lnTo>
                    <a:lnTo>
                      <a:pt x="309" y="217"/>
                    </a:lnTo>
                    <a:lnTo>
                      <a:pt x="314" y="218"/>
                    </a:lnTo>
                    <a:lnTo>
                      <a:pt x="328" y="222"/>
                    </a:lnTo>
                    <a:lnTo>
                      <a:pt x="342" y="227"/>
                    </a:lnTo>
                    <a:lnTo>
                      <a:pt x="356" y="233"/>
                    </a:lnTo>
                    <a:lnTo>
                      <a:pt x="369" y="240"/>
                    </a:lnTo>
                    <a:lnTo>
                      <a:pt x="382" y="247"/>
                    </a:lnTo>
                    <a:lnTo>
                      <a:pt x="395" y="255"/>
                    </a:lnTo>
                    <a:lnTo>
                      <a:pt x="407" y="264"/>
                    </a:lnTo>
                    <a:lnTo>
                      <a:pt x="418" y="275"/>
                    </a:lnTo>
                    <a:lnTo>
                      <a:pt x="424" y="281"/>
                    </a:lnTo>
                    <a:lnTo>
                      <a:pt x="428" y="287"/>
                    </a:lnTo>
                    <a:lnTo>
                      <a:pt x="434" y="293"/>
                    </a:lnTo>
                    <a:lnTo>
                      <a:pt x="439" y="300"/>
                    </a:lnTo>
                    <a:lnTo>
                      <a:pt x="444" y="306"/>
                    </a:lnTo>
                    <a:lnTo>
                      <a:pt x="447" y="313"/>
                    </a:lnTo>
                    <a:lnTo>
                      <a:pt x="452" y="319"/>
                    </a:lnTo>
                    <a:lnTo>
                      <a:pt x="455" y="326"/>
                    </a:lnTo>
                    <a:lnTo>
                      <a:pt x="545" y="326"/>
                    </a:lnTo>
                    <a:lnTo>
                      <a:pt x="539" y="310"/>
                    </a:lnTo>
                    <a:lnTo>
                      <a:pt x="533" y="296"/>
                    </a:lnTo>
                    <a:lnTo>
                      <a:pt x="525" y="282"/>
                    </a:lnTo>
                    <a:lnTo>
                      <a:pt x="517" y="268"/>
                    </a:lnTo>
                    <a:lnTo>
                      <a:pt x="508" y="255"/>
                    </a:lnTo>
                    <a:lnTo>
                      <a:pt x="498" y="242"/>
                    </a:lnTo>
                    <a:lnTo>
                      <a:pt x="487" y="229"/>
                    </a:lnTo>
                    <a:lnTo>
                      <a:pt x="477" y="2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618" name="Freeform 10"/>
              <p:cNvSpPr>
                <a:spLocks/>
              </p:cNvSpPr>
              <p:nvPr/>
            </p:nvSpPr>
            <p:spPr bwMode="auto">
              <a:xfrm>
                <a:off x="537" y="3120"/>
                <a:ext cx="125" cy="28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376" y="85"/>
                  </a:cxn>
                  <a:cxn ang="0">
                    <a:pos x="376" y="28"/>
                  </a:cxn>
                  <a:cxn ang="0">
                    <a:pos x="0" y="0"/>
                  </a:cxn>
                  <a:cxn ang="0">
                    <a:pos x="0" y="85"/>
                  </a:cxn>
                </a:cxnLst>
                <a:rect l="0" t="0" r="r" b="b"/>
                <a:pathLst>
                  <a:path w="376" h="85">
                    <a:moveTo>
                      <a:pt x="0" y="85"/>
                    </a:moveTo>
                    <a:lnTo>
                      <a:pt x="376" y="85"/>
                    </a:lnTo>
                    <a:lnTo>
                      <a:pt x="376" y="28"/>
                    </a:lnTo>
                    <a:lnTo>
                      <a:pt x="0" y="0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619" name="Freeform 11"/>
              <p:cNvSpPr>
                <a:spLocks/>
              </p:cNvSpPr>
              <p:nvPr/>
            </p:nvSpPr>
            <p:spPr bwMode="auto">
              <a:xfrm>
                <a:off x="288" y="2884"/>
                <a:ext cx="240" cy="263"/>
              </a:xfrm>
              <a:custGeom>
                <a:avLst/>
                <a:gdLst/>
                <a:ahLst/>
                <a:cxnLst>
                  <a:cxn ang="0">
                    <a:pos x="672" y="790"/>
                  </a:cxn>
                  <a:cxn ang="0">
                    <a:pos x="62" y="790"/>
                  </a:cxn>
                  <a:cxn ang="0">
                    <a:pos x="62" y="665"/>
                  </a:cxn>
                  <a:cxn ang="0">
                    <a:pos x="213" y="665"/>
                  </a:cxn>
                  <a:cxn ang="0">
                    <a:pos x="213" y="612"/>
                  </a:cxn>
                  <a:cxn ang="0">
                    <a:pos x="153" y="612"/>
                  </a:cxn>
                  <a:cxn ang="0">
                    <a:pos x="0" y="217"/>
                  </a:cxn>
                  <a:cxn ang="0">
                    <a:pos x="557" y="0"/>
                  </a:cxn>
                  <a:cxn ang="0">
                    <a:pos x="721" y="565"/>
                  </a:cxn>
                  <a:cxn ang="0">
                    <a:pos x="574" y="616"/>
                  </a:cxn>
                  <a:cxn ang="0">
                    <a:pos x="574" y="659"/>
                  </a:cxn>
                  <a:cxn ang="0">
                    <a:pos x="678" y="659"/>
                  </a:cxn>
                  <a:cxn ang="0">
                    <a:pos x="678" y="790"/>
                  </a:cxn>
                  <a:cxn ang="0">
                    <a:pos x="672" y="790"/>
                  </a:cxn>
                </a:cxnLst>
                <a:rect l="0" t="0" r="r" b="b"/>
                <a:pathLst>
                  <a:path w="721" h="790">
                    <a:moveTo>
                      <a:pt x="672" y="790"/>
                    </a:moveTo>
                    <a:lnTo>
                      <a:pt x="62" y="790"/>
                    </a:lnTo>
                    <a:lnTo>
                      <a:pt x="62" y="665"/>
                    </a:lnTo>
                    <a:lnTo>
                      <a:pt x="213" y="665"/>
                    </a:lnTo>
                    <a:lnTo>
                      <a:pt x="213" y="612"/>
                    </a:lnTo>
                    <a:lnTo>
                      <a:pt x="153" y="612"/>
                    </a:lnTo>
                    <a:lnTo>
                      <a:pt x="0" y="217"/>
                    </a:lnTo>
                    <a:lnTo>
                      <a:pt x="557" y="0"/>
                    </a:lnTo>
                    <a:lnTo>
                      <a:pt x="721" y="565"/>
                    </a:lnTo>
                    <a:lnTo>
                      <a:pt x="574" y="616"/>
                    </a:lnTo>
                    <a:lnTo>
                      <a:pt x="574" y="659"/>
                    </a:lnTo>
                    <a:lnTo>
                      <a:pt x="678" y="659"/>
                    </a:lnTo>
                    <a:lnTo>
                      <a:pt x="678" y="790"/>
                    </a:lnTo>
                    <a:lnTo>
                      <a:pt x="672" y="7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620" name="Freeform 12"/>
              <p:cNvSpPr>
                <a:spLocks/>
              </p:cNvSpPr>
              <p:nvPr/>
            </p:nvSpPr>
            <p:spPr bwMode="auto">
              <a:xfrm>
                <a:off x="595" y="3083"/>
                <a:ext cx="48" cy="26"/>
              </a:xfrm>
              <a:custGeom>
                <a:avLst/>
                <a:gdLst/>
                <a:ahLst/>
                <a:cxnLst>
                  <a:cxn ang="0">
                    <a:pos x="143" y="78"/>
                  </a:cxn>
                  <a:cxn ang="0">
                    <a:pos x="0" y="78"/>
                  </a:cxn>
                  <a:cxn ang="0">
                    <a:pos x="3" y="74"/>
                  </a:cxn>
                  <a:cxn ang="0">
                    <a:pos x="13" y="66"/>
                  </a:cxn>
                  <a:cxn ang="0">
                    <a:pos x="27" y="54"/>
                  </a:cxn>
                  <a:cxn ang="0">
                    <a:pos x="43" y="40"/>
                  </a:cxn>
                  <a:cxn ang="0">
                    <a:pos x="62" y="27"/>
                  </a:cxn>
                  <a:cxn ang="0">
                    <a:pos x="81" y="14"/>
                  </a:cxn>
                  <a:cxn ang="0">
                    <a:pos x="99" y="4"/>
                  </a:cxn>
                  <a:cxn ang="0">
                    <a:pos x="114" y="0"/>
                  </a:cxn>
                  <a:cxn ang="0">
                    <a:pos x="143" y="78"/>
                  </a:cxn>
                </a:cxnLst>
                <a:rect l="0" t="0" r="r" b="b"/>
                <a:pathLst>
                  <a:path w="143" h="78">
                    <a:moveTo>
                      <a:pt x="143" y="78"/>
                    </a:moveTo>
                    <a:lnTo>
                      <a:pt x="0" y="78"/>
                    </a:lnTo>
                    <a:lnTo>
                      <a:pt x="3" y="74"/>
                    </a:lnTo>
                    <a:lnTo>
                      <a:pt x="13" y="66"/>
                    </a:lnTo>
                    <a:lnTo>
                      <a:pt x="27" y="54"/>
                    </a:lnTo>
                    <a:lnTo>
                      <a:pt x="43" y="40"/>
                    </a:lnTo>
                    <a:lnTo>
                      <a:pt x="62" y="27"/>
                    </a:lnTo>
                    <a:lnTo>
                      <a:pt x="81" y="14"/>
                    </a:lnTo>
                    <a:lnTo>
                      <a:pt x="99" y="4"/>
                    </a:lnTo>
                    <a:lnTo>
                      <a:pt x="114" y="0"/>
                    </a:lnTo>
                    <a:lnTo>
                      <a:pt x="143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621" name="Freeform 13"/>
              <p:cNvSpPr>
                <a:spLocks/>
              </p:cNvSpPr>
              <p:nvPr/>
            </p:nvSpPr>
            <p:spPr bwMode="auto">
              <a:xfrm>
                <a:off x="306" y="3171"/>
                <a:ext cx="359" cy="3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7"/>
                  </a:cxn>
                  <a:cxn ang="0">
                    <a:pos x="131" y="87"/>
                  </a:cxn>
                  <a:cxn ang="0">
                    <a:pos x="131" y="322"/>
                  </a:cxn>
                  <a:cxn ang="0">
                    <a:pos x="218" y="322"/>
                  </a:cxn>
                  <a:cxn ang="0">
                    <a:pos x="218" y="87"/>
                  </a:cxn>
                  <a:cxn ang="0">
                    <a:pos x="715" y="87"/>
                  </a:cxn>
                  <a:cxn ang="0">
                    <a:pos x="715" y="802"/>
                  </a:cxn>
                  <a:cxn ang="0">
                    <a:pos x="218" y="802"/>
                  </a:cxn>
                  <a:cxn ang="0">
                    <a:pos x="218" y="322"/>
                  </a:cxn>
                  <a:cxn ang="0">
                    <a:pos x="131" y="322"/>
                  </a:cxn>
                  <a:cxn ang="0">
                    <a:pos x="131" y="964"/>
                  </a:cxn>
                  <a:cxn ang="0">
                    <a:pos x="218" y="964"/>
                  </a:cxn>
                  <a:cxn ang="0">
                    <a:pos x="218" y="890"/>
                  </a:cxn>
                  <a:cxn ang="0">
                    <a:pos x="715" y="890"/>
                  </a:cxn>
                  <a:cxn ang="0">
                    <a:pos x="715" y="964"/>
                  </a:cxn>
                  <a:cxn ang="0">
                    <a:pos x="803" y="964"/>
                  </a:cxn>
                  <a:cxn ang="0">
                    <a:pos x="803" y="87"/>
                  </a:cxn>
                  <a:cxn ang="0">
                    <a:pos x="1075" y="87"/>
                  </a:cxn>
                  <a:cxn ang="0">
                    <a:pos x="1075" y="0"/>
                  </a:cxn>
                  <a:cxn ang="0">
                    <a:pos x="0" y="0"/>
                  </a:cxn>
                </a:cxnLst>
                <a:rect l="0" t="0" r="r" b="b"/>
                <a:pathLst>
                  <a:path w="1075" h="964">
                    <a:moveTo>
                      <a:pt x="0" y="0"/>
                    </a:moveTo>
                    <a:lnTo>
                      <a:pt x="0" y="87"/>
                    </a:lnTo>
                    <a:lnTo>
                      <a:pt x="131" y="87"/>
                    </a:lnTo>
                    <a:lnTo>
                      <a:pt x="131" y="322"/>
                    </a:lnTo>
                    <a:lnTo>
                      <a:pt x="218" y="322"/>
                    </a:lnTo>
                    <a:lnTo>
                      <a:pt x="218" y="87"/>
                    </a:lnTo>
                    <a:lnTo>
                      <a:pt x="715" y="87"/>
                    </a:lnTo>
                    <a:lnTo>
                      <a:pt x="715" y="802"/>
                    </a:lnTo>
                    <a:lnTo>
                      <a:pt x="218" y="802"/>
                    </a:lnTo>
                    <a:lnTo>
                      <a:pt x="218" y="322"/>
                    </a:lnTo>
                    <a:lnTo>
                      <a:pt x="131" y="322"/>
                    </a:lnTo>
                    <a:lnTo>
                      <a:pt x="131" y="964"/>
                    </a:lnTo>
                    <a:lnTo>
                      <a:pt x="218" y="964"/>
                    </a:lnTo>
                    <a:lnTo>
                      <a:pt x="218" y="890"/>
                    </a:lnTo>
                    <a:lnTo>
                      <a:pt x="715" y="890"/>
                    </a:lnTo>
                    <a:lnTo>
                      <a:pt x="715" y="964"/>
                    </a:lnTo>
                    <a:lnTo>
                      <a:pt x="803" y="964"/>
                    </a:lnTo>
                    <a:lnTo>
                      <a:pt x="803" y="87"/>
                    </a:lnTo>
                    <a:lnTo>
                      <a:pt x="1075" y="87"/>
                    </a:lnTo>
                    <a:lnTo>
                      <a:pt x="107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68623" name="Freeform 15"/>
            <p:cNvSpPr>
              <a:spLocks/>
            </p:cNvSpPr>
            <p:nvPr/>
          </p:nvSpPr>
          <p:spPr bwMode="auto">
            <a:xfrm>
              <a:off x="6034088" y="2494855"/>
              <a:ext cx="1130300" cy="646113"/>
            </a:xfrm>
            <a:custGeom>
              <a:avLst/>
              <a:gdLst/>
              <a:ahLst/>
              <a:cxnLst>
                <a:cxn ang="0">
                  <a:pos x="4" y="756"/>
                </a:cxn>
                <a:cxn ang="0">
                  <a:pos x="60" y="768"/>
                </a:cxn>
                <a:cxn ang="0">
                  <a:pos x="117" y="869"/>
                </a:cxn>
                <a:cxn ang="0">
                  <a:pos x="297" y="914"/>
                </a:cxn>
                <a:cxn ang="0">
                  <a:pos x="591" y="858"/>
                </a:cxn>
                <a:cxn ang="0">
                  <a:pos x="512" y="497"/>
                </a:cxn>
                <a:cxn ang="0">
                  <a:pos x="444" y="350"/>
                </a:cxn>
                <a:cxn ang="0">
                  <a:pos x="455" y="146"/>
                </a:cxn>
                <a:cxn ang="0">
                  <a:pos x="580" y="0"/>
                </a:cxn>
              </a:cxnLst>
              <a:rect l="0" t="0" r="r" b="b"/>
              <a:pathLst>
                <a:path w="641" h="951">
                  <a:moveTo>
                    <a:pt x="4" y="756"/>
                  </a:moveTo>
                  <a:cubicBezTo>
                    <a:pt x="23" y="760"/>
                    <a:pt x="47" y="755"/>
                    <a:pt x="60" y="768"/>
                  </a:cubicBezTo>
                  <a:cubicBezTo>
                    <a:pt x="186" y="894"/>
                    <a:pt x="0" y="789"/>
                    <a:pt x="117" y="869"/>
                  </a:cubicBezTo>
                  <a:cubicBezTo>
                    <a:pt x="163" y="900"/>
                    <a:pt x="246" y="906"/>
                    <a:pt x="297" y="914"/>
                  </a:cubicBezTo>
                  <a:cubicBezTo>
                    <a:pt x="408" y="909"/>
                    <a:pt x="528" y="951"/>
                    <a:pt x="591" y="858"/>
                  </a:cubicBezTo>
                  <a:cubicBezTo>
                    <a:pt x="636" y="719"/>
                    <a:pt x="641" y="580"/>
                    <a:pt x="512" y="497"/>
                  </a:cubicBezTo>
                  <a:cubicBezTo>
                    <a:pt x="472" y="436"/>
                    <a:pt x="461" y="418"/>
                    <a:pt x="444" y="350"/>
                  </a:cubicBezTo>
                  <a:cubicBezTo>
                    <a:pt x="448" y="282"/>
                    <a:pt x="445" y="213"/>
                    <a:pt x="455" y="146"/>
                  </a:cubicBezTo>
                  <a:cubicBezTo>
                    <a:pt x="466" y="69"/>
                    <a:pt x="580" y="87"/>
                    <a:pt x="580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pic>
          <p:nvPicPr>
            <p:cNvPr id="20482" name="Picture 2" descr="C:\Users\ressmann.FZKA\AppData\Local\Microsoft\Windows\Temporary Internet Files\Content.IE5\FODG0QEM\MC900199340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3343322"/>
              <a:ext cx="1771650" cy="162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8" name="Picture 8" descr="C:\Users\ressmann.FZKA\AppData\Local\Microsoft\Windows\Temporary Internet Files\Content.IE5\I0ZPPMHT\MC900432567[1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309688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ihandform 2"/>
            <p:cNvSpPr/>
            <p:nvPr/>
          </p:nvSpPr>
          <p:spPr>
            <a:xfrm>
              <a:off x="7915701" y="2442949"/>
              <a:ext cx="785452" cy="1258194"/>
            </a:xfrm>
            <a:custGeom>
              <a:avLst/>
              <a:gdLst>
                <a:gd name="connsiteX0" fmla="*/ 0 w 785452"/>
                <a:gd name="connsiteY0" fmla="*/ 0 h 1258194"/>
                <a:gd name="connsiteX1" fmla="*/ 122830 w 785452"/>
                <a:gd name="connsiteY1" fmla="*/ 368490 h 1258194"/>
                <a:gd name="connsiteX2" fmla="*/ 627798 w 785452"/>
                <a:gd name="connsiteY2" fmla="*/ 327547 h 1258194"/>
                <a:gd name="connsiteX3" fmla="*/ 777923 w 785452"/>
                <a:gd name="connsiteY3" fmla="*/ 655093 h 1258194"/>
                <a:gd name="connsiteX4" fmla="*/ 436729 w 785452"/>
                <a:gd name="connsiteY4" fmla="*/ 1201003 h 1258194"/>
                <a:gd name="connsiteX5" fmla="*/ 436729 w 785452"/>
                <a:gd name="connsiteY5" fmla="*/ 1214651 h 125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5452" h="1258194">
                  <a:moveTo>
                    <a:pt x="0" y="0"/>
                  </a:moveTo>
                  <a:cubicBezTo>
                    <a:pt x="9098" y="156949"/>
                    <a:pt x="18197" y="313899"/>
                    <a:pt x="122830" y="368490"/>
                  </a:cubicBezTo>
                  <a:cubicBezTo>
                    <a:pt x="227463" y="423081"/>
                    <a:pt x="518616" y="279780"/>
                    <a:pt x="627798" y="327547"/>
                  </a:cubicBezTo>
                  <a:cubicBezTo>
                    <a:pt x="736980" y="375314"/>
                    <a:pt x="809768" y="509517"/>
                    <a:pt x="777923" y="655093"/>
                  </a:cubicBezTo>
                  <a:cubicBezTo>
                    <a:pt x="746078" y="800669"/>
                    <a:pt x="493595" y="1107743"/>
                    <a:pt x="436729" y="1201003"/>
                  </a:cubicBezTo>
                  <a:cubicBezTo>
                    <a:pt x="379863" y="1294263"/>
                    <a:pt x="408296" y="1254457"/>
                    <a:pt x="436729" y="121465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5632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5" grpId="0"/>
      <p:bldP spid="68626" grpId="0"/>
      <p:bldP spid="68627" grpId="0"/>
      <p:bldP spid="686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67" y="404664"/>
            <a:ext cx="7553325" cy="56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Abgerundetes Rechteck 3"/>
          <p:cNvSpPr/>
          <p:nvPr/>
        </p:nvSpPr>
        <p:spPr>
          <a:xfrm>
            <a:off x="971600" y="487363"/>
            <a:ext cx="3278231" cy="49336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7816850" y="487363"/>
            <a:ext cx="746125" cy="655637"/>
          </a:xfrm>
          <a:prstGeom prst="rect">
            <a:avLst/>
          </a:prstGeom>
          <a:solidFill>
            <a:srgbClr val="FFFFFF"/>
          </a:solidFill>
          <a:ln w="18360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751402" y="4591050"/>
            <a:ext cx="1401763" cy="527050"/>
          </a:xfrm>
          <a:prstGeom prst="rect">
            <a:avLst/>
          </a:prstGeom>
          <a:solidFill>
            <a:srgbClr val="E6E6FF"/>
          </a:solidFill>
          <a:ln w="5472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17000" tIns="72000" rIns="117000" bIns="72000" anchor="ctr"/>
          <a:lstStyle/>
          <a:p>
            <a:pPr algn="ctr">
              <a:buClrTx/>
              <a:buFontTx/>
              <a:buNone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</a:pPr>
            <a:r>
              <a:rPr lang="de-DE" sz="2000" b="1">
                <a:solidFill>
                  <a:srgbClr val="000000"/>
                </a:solidFill>
              </a:rPr>
              <a:t>GridKa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11291" y="5260974"/>
            <a:ext cx="12366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54000" rIns="99000" bIns="54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600" b="1" dirty="0">
                <a:solidFill>
                  <a:srgbClr val="00589C"/>
                </a:solidFill>
              </a:rPr>
              <a:t>10Gb/s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7884368" y="4190991"/>
            <a:ext cx="8953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54000" rIns="99000" bIns="54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600" b="1" dirty="0">
                <a:solidFill>
                  <a:srgbClr val="00589C"/>
                </a:solidFill>
              </a:rPr>
              <a:t>10Gb/s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7797800" y="5403850"/>
            <a:ext cx="309563" cy="85725"/>
          </a:xfrm>
          <a:prstGeom prst="rect">
            <a:avLst/>
          </a:prstGeom>
          <a:solidFill>
            <a:srgbClr val="FFFFFF"/>
          </a:solidFill>
          <a:ln w="18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5119688" y="5118100"/>
            <a:ext cx="11223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54000" rIns="99000" bIns="54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600" b="1" dirty="0">
                <a:solidFill>
                  <a:srgbClr val="00589C"/>
                </a:solidFill>
              </a:rPr>
              <a:t>10Gb/s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4355976" y="4005064"/>
            <a:ext cx="12366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54000" rIns="99000" bIns="54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600" b="1" dirty="0">
                <a:solidFill>
                  <a:srgbClr val="00589C"/>
                </a:solidFill>
              </a:rPr>
              <a:t>10Gb/s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239713" y="209550"/>
            <a:ext cx="69119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6800" anchor="ctr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de-DE" sz="2400" b="1"/>
              <a:t>Das LHC Optical Private Network </a:t>
            </a:r>
          </a:p>
        </p:txBody>
      </p:sp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33375"/>
            <a:ext cx="10763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371710" y="5877272"/>
            <a:ext cx="198426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HEPPI/LHCONE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780164" y="5939988"/>
            <a:ext cx="140294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DFN/X-WIN</a:t>
            </a:r>
            <a:endParaRPr lang="de-DE" dirty="0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631482" y="5577805"/>
            <a:ext cx="76152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54000" rIns="99000" bIns="54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600" b="1" dirty="0">
                <a:solidFill>
                  <a:srgbClr val="00589C"/>
                </a:solidFill>
              </a:rPr>
              <a:t>10Gb/s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450339" y="5517232"/>
            <a:ext cx="97764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54000" rIns="99000" bIns="54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600" b="1" dirty="0">
                <a:solidFill>
                  <a:srgbClr val="00589C"/>
                </a:solidFill>
              </a:rPr>
              <a:t>10Gb/s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56176" y="5373216"/>
            <a:ext cx="293061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600" dirty="0" err="1"/>
              <a:t>Poznan</a:t>
            </a:r>
            <a:r>
              <a:rPr lang="de-DE" sz="1600" dirty="0"/>
              <a:t>, </a:t>
            </a:r>
            <a:endParaRPr lang="de-DE" sz="1600" dirty="0" smtClean="0"/>
          </a:p>
          <a:p>
            <a:r>
              <a:rPr lang="de-DE" sz="1600" dirty="0" smtClean="0"/>
              <a:t>polnischen Wissenschaftsnetz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1506251" y="5898758"/>
            <a:ext cx="617477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600" dirty="0" smtClean="0"/>
              <a:t>Prag</a:t>
            </a:r>
            <a:endParaRPr lang="de-DE" sz="1600" dirty="0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837433" y="5446711"/>
            <a:ext cx="80461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54000" rIns="99000" bIns="54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600" b="1" dirty="0" smtClean="0">
                <a:solidFill>
                  <a:srgbClr val="00589C"/>
                </a:solidFill>
              </a:rPr>
              <a:t>1 </a:t>
            </a:r>
            <a:r>
              <a:rPr lang="de-DE" sz="1600" b="1" dirty="0" err="1" smtClean="0">
                <a:solidFill>
                  <a:srgbClr val="00589C"/>
                </a:solidFill>
              </a:rPr>
              <a:t>Gb</a:t>
            </a:r>
            <a:r>
              <a:rPr lang="de-DE" sz="1600" b="1" dirty="0" smtClean="0">
                <a:solidFill>
                  <a:srgbClr val="00589C"/>
                </a:solidFill>
              </a:rPr>
              <a:t>/s</a:t>
            </a:r>
            <a:endParaRPr lang="de-DE" sz="1600" b="1" dirty="0">
              <a:solidFill>
                <a:srgbClr val="00589C"/>
              </a:solidFill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6749380" y="5877272"/>
            <a:ext cx="80461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54000" rIns="99000" bIns="54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1600" b="1" dirty="0" smtClean="0">
                <a:solidFill>
                  <a:srgbClr val="00589C"/>
                </a:solidFill>
              </a:rPr>
              <a:t>1 </a:t>
            </a:r>
            <a:r>
              <a:rPr lang="de-DE" sz="1600" b="1" dirty="0" err="1" smtClean="0">
                <a:solidFill>
                  <a:srgbClr val="00589C"/>
                </a:solidFill>
              </a:rPr>
              <a:t>Gb</a:t>
            </a:r>
            <a:r>
              <a:rPr lang="de-DE" sz="1600" b="1" dirty="0" smtClean="0">
                <a:solidFill>
                  <a:srgbClr val="00589C"/>
                </a:solidFill>
              </a:rPr>
              <a:t>/s</a:t>
            </a:r>
            <a:endParaRPr lang="de-DE" sz="1600" b="1" dirty="0">
              <a:solidFill>
                <a:srgbClr val="00589C"/>
              </a:solidFill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2047164" y="5199797"/>
            <a:ext cx="2552132" cy="723331"/>
          </a:xfrm>
          <a:custGeom>
            <a:avLst/>
            <a:gdLst>
              <a:gd name="connsiteX0" fmla="*/ 0 w 2552132"/>
              <a:gd name="connsiteY0" fmla="*/ 723331 h 723331"/>
              <a:gd name="connsiteX1" fmla="*/ 218364 w 2552132"/>
              <a:gd name="connsiteY1" fmla="*/ 600502 h 723331"/>
              <a:gd name="connsiteX2" fmla="*/ 1214651 w 2552132"/>
              <a:gd name="connsiteY2" fmla="*/ 395785 h 723331"/>
              <a:gd name="connsiteX3" fmla="*/ 1992573 w 2552132"/>
              <a:gd name="connsiteY3" fmla="*/ 259307 h 723331"/>
              <a:gd name="connsiteX4" fmla="*/ 2456597 w 2552132"/>
              <a:gd name="connsiteY4" fmla="*/ 245660 h 723331"/>
              <a:gd name="connsiteX5" fmla="*/ 2552132 w 2552132"/>
              <a:gd name="connsiteY5" fmla="*/ 0 h 723331"/>
              <a:gd name="connsiteX6" fmla="*/ 2552132 w 2552132"/>
              <a:gd name="connsiteY6" fmla="*/ 0 h 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2132" h="723331">
                <a:moveTo>
                  <a:pt x="0" y="723331"/>
                </a:moveTo>
                <a:cubicBezTo>
                  <a:pt x="7961" y="689212"/>
                  <a:pt x="15922" y="655093"/>
                  <a:pt x="218364" y="600502"/>
                </a:cubicBezTo>
                <a:cubicBezTo>
                  <a:pt x="420806" y="545911"/>
                  <a:pt x="918950" y="452651"/>
                  <a:pt x="1214651" y="395785"/>
                </a:cubicBezTo>
                <a:cubicBezTo>
                  <a:pt x="1510352" y="338919"/>
                  <a:pt x="1785582" y="284328"/>
                  <a:pt x="1992573" y="259307"/>
                </a:cubicBezTo>
                <a:cubicBezTo>
                  <a:pt x="2199564" y="234286"/>
                  <a:pt x="2363337" y="288878"/>
                  <a:pt x="2456597" y="245660"/>
                </a:cubicBezTo>
                <a:cubicBezTo>
                  <a:pt x="2549857" y="202442"/>
                  <a:pt x="2552132" y="0"/>
                  <a:pt x="2552132" y="0"/>
                </a:cubicBezTo>
                <a:lnTo>
                  <a:pt x="2552132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reihandform 13"/>
          <p:cNvSpPr/>
          <p:nvPr/>
        </p:nvSpPr>
        <p:spPr>
          <a:xfrm>
            <a:off x="4326340" y="5254388"/>
            <a:ext cx="286603" cy="614149"/>
          </a:xfrm>
          <a:custGeom>
            <a:avLst/>
            <a:gdLst>
              <a:gd name="connsiteX0" fmla="*/ 0 w 286603"/>
              <a:gd name="connsiteY0" fmla="*/ 614149 h 614149"/>
              <a:gd name="connsiteX1" fmla="*/ 136478 w 286603"/>
              <a:gd name="connsiteY1" fmla="*/ 559558 h 614149"/>
              <a:gd name="connsiteX2" fmla="*/ 245660 w 286603"/>
              <a:gd name="connsiteY2" fmla="*/ 354842 h 614149"/>
              <a:gd name="connsiteX3" fmla="*/ 286603 w 286603"/>
              <a:gd name="connsiteY3" fmla="*/ 0 h 61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603" h="614149">
                <a:moveTo>
                  <a:pt x="0" y="614149"/>
                </a:moveTo>
                <a:cubicBezTo>
                  <a:pt x="47767" y="608462"/>
                  <a:pt x="95535" y="602776"/>
                  <a:pt x="136478" y="559558"/>
                </a:cubicBezTo>
                <a:cubicBezTo>
                  <a:pt x="177421" y="516340"/>
                  <a:pt x="220639" y="448102"/>
                  <a:pt x="245660" y="354842"/>
                </a:cubicBezTo>
                <a:cubicBezTo>
                  <a:pt x="270681" y="261582"/>
                  <a:pt x="278642" y="130791"/>
                  <a:pt x="28660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 14"/>
          <p:cNvSpPr/>
          <p:nvPr/>
        </p:nvSpPr>
        <p:spPr>
          <a:xfrm>
            <a:off x="4640239" y="5213445"/>
            <a:ext cx="109182" cy="736979"/>
          </a:xfrm>
          <a:custGeom>
            <a:avLst/>
            <a:gdLst>
              <a:gd name="connsiteX0" fmla="*/ 109182 w 109182"/>
              <a:gd name="connsiteY0" fmla="*/ 736979 h 736979"/>
              <a:gd name="connsiteX1" fmla="*/ 40943 w 109182"/>
              <a:gd name="connsiteY1" fmla="*/ 368489 h 736979"/>
              <a:gd name="connsiteX2" fmla="*/ 0 w 109182"/>
              <a:gd name="connsiteY2" fmla="*/ 0 h 73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182" h="736979">
                <a:moveTo>
                  <a:pt x="109182" y="736979"/>
                </a:moveTo>
                <a:cubicBezTo>
                  <a:pt x="84161" y="614149"/>
                  <a:pt x="59140" y="491319"/>
                  <a:pt x="40943" y="368489"/>
                </a:cubicBezTo>
                <a:cubicBezTo>
                  <a:pt x="22746" y="245659"/>
                  <a:pt x="11373" y="122829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reihandform 17"/>
          <p:cNvSpPr/>
          <p:nvPr/>
        </p:nvSpPr>
        <p:spPr>
          <a:xfrm>
            <a:off x="4612943" y="5158854"/>
            <a:ext cx="1542197" cy="439761"/>
          </a:xfrm>
          <a:custGeom>
            <a:avLst/>
            <a:gdLst>
              <a:gd name="connsiteX0" fmla="*/ 1542197 w 1542197"/>
              <a:gd name="connsiteY0" fmla="*/ 409433 h 439761"/>
              <a:gd name="connsiteX1" fmla="*/ 736979 w 1542197"/>
              <a:gd name="connsiteY1" fmla="*/ 409433 h 439761"/>
              <a:gd name="connsiteX2" fmla="*/ 259308 w 1542197"/>
              <a:gd name="connsiteY2" fmla="*/ 409433 h 439761"/>
              <a:gd name="connsiteX3" fmla="*/ 0 w 1542197"/>
              <a:gd name="connsiteY3" fmla="*/ 0 h 439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2197" h="439761">
                <a:moveTo>
                  <a:pt x="1542197" y="409433"/>
                </a:moveTo>
                <a:lnTo>
                  <a:pt x="736979" y="409433"/>
                </a:lnTo>
                <a:cubicBezTo>
                  <a:pt x="523164" y="409433"/>
                  <a:pt x="382138" y="477672"/>
                  <a:pt x="259308" y="409433"/>
                </a:cubicBezTo>
                <a:cubicBezTo>
                  <a:pt x="136478" y="341194"/>
                  <a:pt x="68239" y="170597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49886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Transfer Raten</a:t>
            </a:r>
            <a:endParaRPr lang="de-DE" dirty="0"/>
          </a:p>
        </p:txBody>
      </p:sp>
      <p:sp>
        <p:nvSpPr>
          <p:cNvPr id="5" name="Inhaltsplatzhalter 4"/>
          <p:cNvSpPr txBox="1">
            <a:spLocks noGrp="1"/>
          </p:cNvSpPr>
          <p:nvPr>
            <p:ph idx="1"/>
          </p:nvPr>
        </p:nvSpPr>
        <p:spPr>
          <a:xfrm>
            <a:off x="392113" y="1198563"/>
            <a:ext cx="8356600" cy="74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 smtClean="0"/>
              <a:t>Reale mittlere Raten waren bisher 2 </a:t>
            </a:r>
            <a:r>
              <a:rPr lang="de-DE" sz="2200" dirty="0" err="1" smtClean="0"/>
              <a:t>GByte</a:t>
            </a:r>
            <a:r>
              <a:rPr lang="de-DE" sz="2200" dirty="0" smtClean="0"/>
              <a:t>/s </a:t>
            </a:r>
          </a:p>
          <a:p>
            <a:r>
              <a:rPr lang="de-DE" sz="2200" dirty="0" smtClean="0">
                <a:sym typeface="Wingdings" pitchFamily="2" charset="2"/>
              </a:rPr>
              <a:t> </a:t>
            </a:r>
            <a:r>
              <a:rPr lang="de-DE" sz="2200" dirty="0">
                <a:sym typeface="Wingdings" pitchFamily="2" charset="2"/>
              </a:rPr>
              <a:t>7 </a:t>
            </a:r>
            <a:r>
              <a:rPr lang="de-DE" sz="2200" dirty="0" smtClean="0">
                <a:sym typeface="Wingdings" pitchFamily="2" charset="2"/>
              </a:rPr>
              <a:t>Stunden für 50 TB die am Tag produziert werden.</a:t>
            </a:r>
          </a:p>
        </p:txBody>
      </p:sp>
      <p:pic>
        <p:nvPicPr>
          <p:cNvPr id="21507" name="Picture 3" descr="C:\Users\ressmann.FZKA\AppData\Local\Microsoft\Windows\Temporary Internet Files\Content.IE5\I0ZPPMHT\MC90028074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3863975"/>
            <a:ext cx="1816100" cy="152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851920" y="3284984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Die Transferrate entspricht</a:t>
            </a:r>
          </a:p>
          <a:p>
            <a:r>
              <a:rPr lang="de-DE" sz="2400" dirty="0" smtClean="0">
                <a:sym typeface="Wingdings" pitchFamily="2" charset="2"/>
              </a:rPr>
              <a:t>a</a:t>
            </a:r>
            <a:r>
              <a:rPr lang="de-DE" sz="2400" dirty="0" smtClean="0"/>
              <a:t>lle 2 Sekunden eine dual Layer DVD zu beschreiben.</a:t>
            </a:r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96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dirty="0" smtClean="0">
                <a:solidFill>
                  <a:srgbClr val="000000"/>
                </a:solidFill>
              </a:rPr>
              <a:t>Einleitung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Steinbuch </a:t>
            </a:r>
            <a:r>
              <a:rPr lang="de-DE" dirty="0" err="1" smtClean="0"/>
              <a:t>Centre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Computing</a:t>
            </a:r>
          </a:p>
          <a:p>
            <a:r>
              <a:rPr lang="de-DE" dirty="0" err="1"/>
              <a:t>GridKa</a:t>
            </a:r>
            <a:r>
              <a:rPr lang="de-DE" dirty="0"/>
              <a:t> Rechenzentrum</a:t>
            </a:r>
          </a:p>
          <a:p>
            <a:r>
              <a:rPr lang="de-DE" dirty="0" smtClean="0"/>
              <a:t>Was ist ein </a:t>
            </a:r>
            <a:r>
              <a:rPr lang="de-DE" dirty="0" err="1" smtClean="0"/>
              <a:t>Peta</a:t>
            </a:r>
            <a:r>
              <a:rPr lang="de-DE" dirty="0" smtClean="0"/>
              <a:t> Byte?</a:t>
            </a:r>
          </a:p>
          <a:p>
            <a:r>
              <a:rPr lang="de-DE" dirty="0"/>
              <a:t>Was ist der LHC? </a:t>
            </a:r>
          </a:p>
          <a:p>
            <a:r>
              <a:rPr lang="de-DE" dirty="0" smtClean="0"/>
              <a:t>Online/Offline Speicher</a:t>
            </a:r>
          </a:p>
          <a:p>
            <a:r>
              <a:rPr lang="de-DE" dirty="0" smtClean="0"/>
              <a:t>Das Multi-Tier Computing Model</a:t>
            </a:r>
          </a:p>
          <a:p>
            <a:pPr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57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Fileserver Anbindung und Speicher Pools </a:t>
            </a:r>
            <a:endParaRPr lang="de-DE" dirty="0"/>
          </a:p>
        </p:txBody>
      </p:sp>
      <p:pic>
        <p:nvPicPr>
          <p:cNvPr id="58370" name="Picture 2" descr="storage_blocks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74218" y="1198563"/>
            <a:ext cx="5192389" cy="4894262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4051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dCache Speichersoftware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pic>
        <p:nvPicPr>
          <p:cNvPr id="3078" name="Picture 6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1795462" cy="18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ieren 12"/>
          <p:cNvGrpSpPr/>
          <p:nvPr/>
        </p:nvGrpSpPr>
        <p:grpSpPr>
          <a:xfrm>
            <a:off x="2962015" y="3601374"/>
            <a:ext cx="1585651" cy="2511543"/>
            <a:chOff x="2962015" y="3601374"/>
            <a:chExt cx="1585651" cy="2511543"/>
          </a:xfrm>
        </p:grpSpPr>
        <p:pic>
          <p:nvPicPr>
            <p:cNvPr id="11" name="Picture 10" descr="d3-single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962015" y="3999962"/>
              <a:ext cx="1585651" cy="2112955"/>
            </a:xfrm>
            <a:prstGeom prst="rect">
              <a:avLst/>
            </a:prstGeom>
            <a:noFill/>
          </p:spPr>
        </p:pic>
        <p:sp>
          <p:nvSpPr>
            <p:cNvPr id="6" name="Textfeld 5"/>
            <p:cNvSpPr txBox="1"/>
            <p:nvPr/>
          </p:nvSpPr>
          <p:spPr>
            <a:xfrm>
              <a:off x="2987824" y="3601374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Gridftp</a:t>
              </a:r>
              <a:r>
                <a:rPr lang="de-DE" dirty="0" smtClean="0"/>
                <a:t>/SRM</a:t>
              </a:r>
              <a:endParaRPr lang="de-DE" dirty="0"/>
            </a:p>
          </p:txBody>
        </p:sp>
      </p:grpSp>
      <p:sp>
        <p:nvSpPr>
          <p:cNvPr id="7" name="Pfeil nach unten 6"/>
          <p:cNvSpPr/>
          <p:nvPr/>
        </p:nvSpPr>
        <p:spPr>
          <a:xfrm>
            <a:off x="1221260" y="3212976"/>
            <a:ext cx="235210" cy="4630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3865621" y="1436501"/>
            <a:ext cx="2149654" cy="2185729"/>
            <a:chOff x="3098305" y="3675991"/>
            <a:chExt cx="2149654" cy="2185729"/>
          </a:xfrm>
        </p:grpSpPr>
        <p:grpSp>
          <p:nvGrpSpPr>
            <p:cNvPr id="8" name="Gruppieren 7"/>
            <p:cNvGrpSpPr/>
            <p:nvPr/>
          </p:nvGrpSpPr>
          <p:grpSpPr>
            <a:xfrm>
              <a:off x="3098305" y="3675991"/>
              <a:ext cx="2149654" cy="2185729"/>
              <a:chOff x="3707905" y="3675990"/>
              <a:chExt cx="2149654" cy="2185729"/>
            </a:xfrm>
          </p:grpSpPr>
          <p:pic>
            <p:nvPicPr>
              <p:cNvPr id="3079" name="Picture 7" descr="C:\Users\ressmann.FZKA\AppData\Local\Microsoft\Windows\Temporary Internet Files\Content.IE5\B40G7TYB\MC900230313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5" y="3675990"/>
                <a:ext cx="1235254" cy="1271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7" descr="C:\Users\ressmann.FZKA\AppData\Local\Microsoft\Windows\Temporary Internet Files\Content.IE5\B40G7TYB\MC900230313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0305" y="3828390"/>
                <a:ext cx="1235254" cy="1271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7" descr="C:\Users\ressmann.FZKA\AppData\Local\Microsoft\Windows\Temporary Internet Files\Content.IE5\B40G7TYB\MC900230313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2705" y="3980790"/>
                <a:ext cx="1235254" cy="1271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7" descr="C:\Users\ressmann.FZKA\AppData\Local\Microsoft\Windows\Temporary Internet Files\Content.IE5\B40G7TYB\MC900230313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5105" y="4133190"/>
                <a:ext cx="1235254" cy="1271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7" descr="C:\Users\ressmann.FZKA\AppData\Local\Microsoft\Windows\Temporary Internet Files\Content.IE5\B40G7TYB\MC900230313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7505" y="4285590"/>
                <a:ext cx="1235254" cy="1271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7" descr="C:\Users\ressmann.FZKA\AppData\Local\Microsoft\Windows\Temporary Internet Files\Content.IE5\B40G7TYB\MC900230313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9905" y="4437990"/>
                <a:ext cx="1235254" cy="1271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7" descr="C:\Users\ressmann.FZKA\AppData\Local\Microsoft\Windows\Temporary Internet Files\Content.IE5\B40G7TYB\MC900230313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2305" y="4590390"/>
                <a:ext cx="1235254" cy="12713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feld 8"/>
            <p:cNvSpPr txBox="1"/>
            <p:nvPr/>
          </p:nvSpPr>
          <p:spPr>
            <a:xfrm>
              <a:off x="4105085" y="3916259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Pools</a:t>
              </a:r>
              <a:endParaRPr lang="de-DE" dirty="0"/>
            </a:p>
          </p:txBody>
        </p:sp>
      </p:grpSp>
      <p:sp>
        <p:nvSpPr>
          <p:cNvPr id="12" name="Pfeil nach rechts 11"/>
          <p:cNvSpPr/>
          <p:nvPr/>
        </p:nvSpPr>
        <p:spPr>
          <a:xfrm>
            <a:off x="2267743" y="5092696"/>
            <a:ext cx="694271" cy="424536"/>
          </a:xfrm>
          <a:prstGeom prst="rightArrow">
            <a:avLst>
              <a:gd name="adj1" fmla="val 50000"/>
              <a:gd name="adj2" fmla="val 471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49746"/>
            <a:ext cx="2100263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uppieren 20"/>
          <p:cNvGrpSpPr/>
          <p:nvPr/>
        </p:nvGrpSpPr>
        <p:grpSpPr>
          <a:xfrm>
            <a:off x="6076779" y="4149080"/>
            <a:ext cx="1550987" cy="2068166"/>
            <a:chOff x="6076779" y="4149080"/>
            <a:chExt cx="1550987" cy="2068166"/>
          </a:xfrm>
        </p:grpSpPr>
        <p:pic>
          <p:nvPicPr>
            <p:cNvPr id="3082" name="Picture 10" descr="C:\Users\ressmann.FZKA\AppData\Local\Microsoft\Windows\Temporary Internet Files\Content.IE5\I0ZPPMHT\MC900345733[1].wm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6779" y="4502746"/>
              <a:ext cx="1550987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6203260" y="4149080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Headnode</a:t>
              </a:r>
              <a:endParaRPr lang="de-DE" dirty="0"/>
            </a:p>
          </p:txBody>
        </p:sp>
      </p:grpSp>
      <p:sp>
        <p:nvSpPr>
          <p:cNvPr id="22" name="Pfeil nach rechts 21"/>
          <p:cNvSpPr/>
          <p:nvPr/>
        </p:nvSpPr>
        <p:spPr>
          <a:xfrm>
            <a:off x="5092848" y="5304964"/>
            <a:ext cx="770027" cy="322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601" y="1549875"/>
            <a:ext cx="1783939" cy="19589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" name="Pfeil nach rechts 22"/>
          <p:cNvSpPr/>
          <p:nvPr/>
        </p:nvSpPr>
        <p:spPr>
          <a:xfrm>
            <a:off x="2754509" y="2253180"/>
            <a:ext cx="1146443" cy="726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rechts 23"/>
          <p:cNvSpPr/>
          <p:nvPr/>
        </p:nvSpPr>
        <p:spPr>
          <a:xfrm>
            <a:off x="6015275" y="2198501"/>
            <a:ext cx="812515" cy="635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232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22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dCache Pool Knoten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7932737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7932737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7932737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9" y="3279775"/>
            <a:ext cx="7932737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9" y="3780209"/>
            <a:ext cx="7932737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9" y="4284265"/>
            <a:ext cx="7932737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02745"/>
            <a:ext cx="793273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36393"/>
            <a:ext cx="7932737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40449"/>
            <a:ext cx="7932737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75" y="1626071"/>
            <a:ext cx="11113" cy="4467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13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9" name="Picture 5" descr="IMG_073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89040"/>
            <a:ext cx="3276600" cy="245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74900" y="163513"/>
            <a:ext cx="6769100" cy="609600"/>
          </a:xfrm>
        </p:spPr>
        <p:txBody>
          <a:bodyPr/>
          <a:lstStyle/>
          <a:p>
            <a:r>
              <a:rPr lang="en-US" dirty="0" smtClean="0"/>
              <a:t>SCC Band Hardware</a:t>
            </a:r>
            <a:endParaRPr lang="en-US" dirty="0"/>
          </a:p>
        </p:txBody>
      </p:sp>
      <p:pic>
        <p:nvPicPr>
          <p:cNvPr id="221188" name="Picture 4" descr="grau_lib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52736"/>
            <a:ext cx="320040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657731"/>
              </p:ext>
            </p:extLst>
          </p:nvPr>
        </p:nvGraphicFramePr>
        <p:xfrm>
          <a:off x="328301" y="1142320"/>
          <a:ext cx="4077200" cy="20173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1500"/>
                <a:gridCol w="1170807"/>
                <a:gridCol w="939184"/>
                <a:gridCol w="1205709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Anzahl Bänder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Typ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Volumen in TB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Anzahl Laufwerke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1500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LTO2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300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8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4443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LTO3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smtClean="0">
                          <a:effectLst/>
                        </a:rPr>
                        <a:t>1777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15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9359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LTO4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smtClean="0">
                          <a:effectLst/>
                        </a:rPr>
                        <a:t>7487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49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3000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LTO5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4500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12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367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IBM 3592-1 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smtClean="0">
                          <a:effectLst/>
                        </a:rPr>
                        <a:t>184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11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778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IBM </a:t>
                      </a:r>
                      <a:r>
                        <a:rPr lang="de-DE" sz="1600" u="none" strike="noStrike" dirty="0" smtClean="0">
                          <a:effectLst/>
                        </a:rPr>
                        <a:t>3592-2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 smtClean="0">
                          <a:effectLst/>
                        </a:rPr>
                        <a:t>545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71900"/>
            <a:ext cx="2964653" cy="2930714"/>
          </a:xfrm>
          <a:prstGeom prst="rect">
            <a:avLst/>
          </a:prstGeom>
        </p:spPr>
      </p:pic>
      <p:pic>
        <p:nvPicPr>
          <p:cNvPr id="9" name="Picture 5" descr="IMG_073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843293"/>
            <a:ext cx="1224136" cy="91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IMG_073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61048"/>
            <a:ext cx="1215943" cy="91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IMG_073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752674"/>
            <a:ext cx="1224136" cy="91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 rot="19047499">
            <a:off x="647204" y="3336557"/>
            <a:ext cx="8032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15 PB </a:t>
            </a:r>
            <a:r>
              <a:rPr lang="de-DE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BaND</a:t>
            </a:r>
            <a:r>
              <a:rPr lang="de-DE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de-DE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sPeicher</a:t>
            </a:r>
            <a:endParaRPr lang="de-DE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24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Planungszahlen</a:t>
            </a:r>
          </a:p>
        </p:txBody>
      </p:sp>
      <p:sp>
        <p:nvSpPr>
          <p:cNvPr id="44036" name="AutoShape 4"/>
          <p:cNvSpPr>
            <a:spLocks noChangeAspect="1" noChangeArrowheads="1" noTextEdit="1"/>
          </p:cNvSpPr>
          <p:nvPr/>
        </p:nvSpPr>
        <p:spPr bwMode="auto">
          <a:xfrm>
            <a:off x="492125" y="1447800"/>
            <a:ext cx="59785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6" y="908720"/>
            <a:ext cx="7740352" cy="5472977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06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90525" y="331788"/>
            <a:ext cx="6911975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6800" anchor="ctr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de-DE" sz="2400" b="1"/>
              <a:t>Ständige Herausforderungen 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519113" y="1189038"/>
            <a:ext cx="855027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28613" indent="-328613"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33425" indent="-276225"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3000"/>
              </a:lnSpc>
              <a:spcBef>
                <a:spcPts val="600"/>
              </a:spcBef>
              <a:buSzPct val="84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Sichere Speicherung der Rohdaten über min. 20 Jahre</a:t>
            </a:r>
          </a:p>
          <a:p>
            <a:pPr lvl="1">
              <a:lnSpc>
                <a:spcPct val="93000"/>
              </a:lnSpc>
              <a:spcBef>
                <a:spcPts val="600"/>
              </a:spcBef>
              <a:buFont typeface="Times New Roman" pitchFamily="16" charset="0"/>
              <a:buChar char="–"/>
            </a:pPr>
            <a:r>
              <a:rPr lang="de-DE" sz="2000" dirty="0"/>
              <a:t>Entwicklung der Speichersysteme und Medien</a:t>
            </a:r>
          </a:p>
          <a:p>
            <a:pPr>
              <a:lnSpc>
                <a:spcPct val="140000"/>
              </a:lnSpc>
              <a:spcBef>
                <a:spcPts val="600"/>
              </a:spcBef>
              <a:buSzPct val="84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Skalierung des I/O-Durchsatzes der Speichersysteme</a:t>
            </a:r>
          </a:p>
          <a:p>
            <a:pPr>
              <a:lnSpc>
                <a:spcPct val="140000"/>
              </a:lnSpc>
              <a:spcBef>
                <a:spcPts val="600"/>
              </a:spcBef>
              <a:buSzPct val="84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Sich verändernde Computing- und Datenmanagement-Modelle</a:t>
            </a:r>
          </a:p>
          <a:p>
            <a:pPr lvl="1">
              <a:lnSpc>
                <a:spcPct val="93000"/>
              </a:lnSpc>
              <a:spcBef>
                <a:spcPts val="500"/>
              </a:spcBef>
              <a:buSzPct val="60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Neue Technologien, z.B. schnelle Wide-Area-Netzwerke </a:t>
            </a:r>
          </a:p>
          <a:p>
            <a:pPr lvl="1">
              <a:lnSpc>
                <a:spcPct val="93000"/>
              </a:lnSpc>
              <a:spcBef>
                <a:spcPts val="500"/>
              </a:spcBef>
              <a:buSzPct val="60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Neue Services</a:t>
            </a:r>
          </a:p>
          <a:p>
            <a:pPr>
              <a:lnSpc>
                <a:spcPct val="93000"/>
              </a:lnSpc>
              <a:spcBef>
                <a:spcPts val="600"/>
              </a:spcBef>
              <a:buSzPct val="84000"/>
              <a:buFont typeface="Times New Roman" pitchFamily="16" charset="0"/>
              <a:buBlip>
                <a:blip r:embed="rId3"/>
              </a:buBlip>
            </a:pPr>
            <a:r>
              <a:rPr lang="de-DE" sz="2000" dirty="0" smtClean="0"/>
              <a:t>Weiterentwicklung </a:t>
            </a:r>
            <a:r>
              <a:rPr lang="de-DE" sz="2000" dirty="0"/>
              <a:t>der IT-Technologie </a:t>
            </a:r>
          </a:p>
          <a:p>
            <a:pPr lvl="1">
              <a:lnSpc>
                <a:spcPct val="93000"/>
              </a:lnSpc>
              <a:spcBef>
                <a:spcPts val="500"/>
              </a:spcBef>
              <a:buSzPct val="60000"/>
              <a:buFont typeface="Times New Roman" pitchFamily="16" charset="0"/>
              <a:buBlip>
                <a:blip r:embed="rId3"/>
              </a:buBlip>
            </a:pPr>
            <a:r>
              <a:rPr lang="de-DE" sz="2000" dirty="0" err="1"/>
              <a:t>Manycore</a:t>
            </a:r>
            <a:r>
              <a:rPr lang="de-DE" sz="2000" dirty="0"/>
              <a:t>-CPUs </a:t>
            </a:r>
          </a:p>
          <a:p>
            <a:pPr lvl="1">
              <a:lnSpc>
                <a:spcPct val="93000"/>
              </a:lnSpc>
              <a:spcBef>
                <a:spcPts val="500"/>
              </a:spcBef>
              <a:buSzPct val="60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GPU-Computing</a:t>
            </a:r>
          </a:p>
          <a:p>
            <a:pPr lvl="1">
              <a:lnSpc>
                <a:spcPct val="93000"/>
              </a:lnSpc>
              <a:spcBef>
                <a:spcPts val="500"/>
              </a:spcBef>
              <a:buSzPct val="60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SSDs</a:t>
            </a:r>
          </a:p>
          <a:p>
            <a:pPr lvl="1">
              <a:lnSpc>
                <a:spcPct val="93000"/>
              </a:lnSpc>
              <a:spcBef>
                <a:spcPts val="500"/>
              </a:spcBef>
              <a:buSzPct val="60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...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6155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Weitere</a:t>
            </a:r>
            <a:r>
              <a:rPr lang="en-GB" dirty="0" smtClean="0"/>
              <a:t> </a:t>
            </a:r>
            <a:r>
              <a:rPr lang="en-GB" dirty="0" err="1" smtClean="0"/>
              <a:t>Datenquellen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64889" y="1196975"/>
            <a:ext cx="8283575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1313" eaLnBrk="0" hangingPunct="0">
              <a:spcBef>
                <a:spcPts val="488"/>
              </a:spcBef>
              <a:buSzPct val="111000"/>
              <a:buFont typeface="Times New Roman" pitchFamily="16" charset="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de-DE" sz="2000" kern="0" dirty="0" smtClean="0">
                <a:latin typeface="+mn-lt"/>
              </a:rPr>
              <a:t>Biologie</a:t>
            </a:r>
          </a:p>
          <a:p>
            <a:pPr marL="800100" lvl="1" indent="-341313" eaLnBrk="0" hangingPunct="0">
              <a:spcBef>
                <a:spcPts val="488"/>
              </a:spcBef>
              <a:buSzPct val="111000"/>
              <a:buFont typeface="Times New Roman" pitchFamily="16" charset="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de-DE" kern="0" dirty="0" smtClean="0">
                <a:latin typeface="+mn-lt"/>
              </a:rPr>
              <a:t>Hochdurchsatz Mikroskopie 1000 TB/Jahr</a:t>
            </a:r>
          </a:p>
          <a:p>
            <a:pPr marL="800100" lvl="1" indent="-341313" eaLnBrk="0" hangingPunct="0">
              <a:spcBef>
                <a:spcPts val="488"/>
              </a:spcBef>
              <a:buSzPct val="111000"/>
              <a:buFont typeface="Times New Roman" pitchFamily="16" charset="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de-DE" kern="0" dirty="0" smtClean="0">
                <a:latin typeface="+mn-lt"/>
              </a:rPr>
              <a:t>Gensequenzierung 200 TB/Jahr</a:t>
            </a:r>
          </a:p>
          <a:p>
            <a:pPr marL="800100" lvl="1" indent="-341313" eaLnBrk="0" hangingPunct="0">
              <a:spcBef>
                <a:spcPts val="488"/>
              </a:spcBef>
              <a:buSzPct val="111000"/>
              <a:buFont typeface="Times New Roman" pitchFamily="16" charset="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de-DE" kern="0" dirty="0" err="1" smtClean="0"/>
              <a:t>PByte</a:t>
            </a:r>
            <a:r>
              <a:rPr lang="de-DE" kern="0" dirty="0" smtClean="0"/>
              <a:t> Archive für Partnerinstitute</a:t>
            </a:r>
            <a:endParaRPr lang="de-DE" kern="0" dirty="0" smtClean="0">
              <a:latin typeface="+mn-lt"/>
            </a:endParaRPr>
          </a:p>
          <a:p>
            <a:pPr marL="342900" indent="-341313" eaLnBrk="0" hangingPunct="0">
              <a:spcBef>
                <a:spcPts val="488"/>
              </a:spcBef>
              <a:buSzPct val="111000"/>
              <a:buFont typeface="StarSymbol" charset="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de-DE" sz="2000" kern="0" dirty="0" err="1" smtClean="0">
                <a:latin typeface="+mn-lt"/>
              </a:rPr>
              <a:t>Synchrotronstrahlungsquelle</a:t>
            </a:r>
            <a:r>
              <a:rPr lang="de-DE" sz="2000" kern="0" dirty="0" smtClean="0">
                <a:latin typeface="+mn-lt"/>
              </a:rPr>
              <a:t> (ANKA)</a:t>
            </a:r>
          </a:p>
          <a:p>
            <a:pPr marL="800100" lvl="1" indent="-341313" eaLnBrk="0" hangingPunct="0">
              <a:spcBef>
                <a:spcPts val="488"/>
              </a:spcBef>
              <a:buSzPct val="111000"/>
              <a:buFont typeface="StarSymbol" charset="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de-DE" kern="0" dirty="0" smtClean="0">
                <a:latin typeface="+mn-lt"/>
              </a:rPr>
              <a:t>Verschiedene Experimente </a:t>
            </a:r>
          </a:p>
          <a:p>
            <a:pPr marL="800100" lvl="1" indent="-341313" eaLnBrk="0" hangingPunct="0">
              <a:spcBef>
                <a:spcPts val="488"/>
              </a:spcBef>
              <a:buSzPct val="111000"/>
              <a:buFont typeface="StarSymbol" charset="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de-DE" kern="0" dirty="0" smtClean="0">
                <a:latin typeface="+mn-lt"/>
              </a:rPr>
              <a:t>240 TB/Jahr (2011) - 1000 TB/Jahr (2013</a:t>
            </a:r>
            <a:r>
              <a:rPr lang="de-DE" sz="1600" kern="0" dirty="0" smtClean="0">
                <a:latin typeface="+mn-lt"/>
              </a:rPr>
              <a:t>) </a:t>
            </a:r>
          </a:p>
          <a:p>
            <a:pPr marL="342900" indent="-341313" eaLnBrk="0" hangingPunct="0">
              <a:spcBef>
                <a:spcPts val="488"/>
              </a:spcBef>
              <a:buSzPct val="111000"/>
              <a:buFont typeface="StarSymbol" charset="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de-DE" sz="2000" kern="0" dirty="0" smtClean="0">
                <a:latin typeface="+mn-lt"/>
              </a:rPr>
              <a:t>Klimaforschung</a:t>
            </a:r>
            <a:endParaRPr lang="de-DE" sz="1400" kern="0" dirty="0" smtClean="0">
              <a:latin typeface="+mn-lt"/>
            </a:endParaRPr>
          </a:p>
          <a:p>
            <a:pPr marL="800100" lvl="1" indent="-341313" eaLnBrk="0" hangingPunct="0">
              <a:spcBef>
                <a:spcPts val="488"/>
              </a:spcBef>
              <a:buSzPct val="111000"/>
              <a:buFontTx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de-DE" kern="0" dirty="0" smtClean="0">
                <a:latin typeface="+mn-lt"/>
              </a:rPr>
              <a:t>Verschiedene Experimente (gleichbleibende Raten)</a:t>
            </a:r>
          </a:p>
          <a:p>
            <a:pPr marL="800100" lvl="1" indent="-341313" eaLnBrk="0" hangingPunct="0">
              <a:spcBef>
                <a:spcPts val="488"/>
              </a:spcBef>
              <a:buSzPct val="111000"/>
              <a:buFontTx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de-DE" kern="0" dirty="0" smtClean="0">
                <a:latin typeface="+mn-lt"/>
              </a:rPr>
              <a:t>300 TB/Jahr (bis 2024!!)</a:t>
            </a:r>
          </a:p>
          <a:p>
            <a:pPr marL="800100" lvl="1" indent="-341313" eaLnBrk="0" hangingPunct="0">
              <a:spcBef>
                <a:spcPts val="488"/>
              </a:spcBef>
              <a:buSzPct val="111000"/>
              <a:buFontTx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de-DE" kern="0" dirty="0" smtClean="0">
              <a:latin typeface="+mn-lt"/>
            </a:endParaRPr>
          </a:p>
          <a:p>
            <a:pPr marL="1587" eaLnBrk="0" hangingPunct="0">
              <a:spcBef>
                <a:spcPts val="488"/>
              </a:spcBef>
              <a:buSzPct val="111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de-DE" sz="2000" kern="0" dirty="0" smtClean="0">
                <a:latin typeface="+mn-lt"/>
              </a:rPr>
              <a:t>Alle Daten müssen mindestens 10 Jahre </a:t>
            </a:r>
          </a:p>
          <a:p>
            <a:pPr marL="1587" eaLnBrk="0" hangingPunct="0">
              <a:spcBef>
                <a:spcPts val="488"/>
              </a:spcBef>
              <a:buSzPct val="111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de-DE" sz="2000" kern="0" dirty="0" smtClean="0">
                <a:latin typeface="+mn-lt"/>
              </a:rPr>
              <a:t>aufbewahrt/archiviert werden</a:t>
            </a:r>
          </a:p>
          <a:p>
            <a:pPr marL="458787" lvl="1" eaLnBrk="0" hangingPunct="0">
              <a:spcBef>
                <a:spcPts val="488"/>
              </a:spcBef>
              <a:buSzPct val="111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de-DE" kern="0" dirty="0" smtClean="0"/>
              <a:t>Archivierung ist mehr als reine Speicherung</a:t>
            </a:r>
            <a:endParaRPr lang="en-US" sz="2000" kern="0" dirty="0">
              <a:latin typeface="+mn-lt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6876256" y="2492896"/>
            <a:ext cx="1883094" cy="1872208"/>
            <a:chOff x="7452320" y="1700808"/>
            <a:chExt cx="1296144" cy="128587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7452320" y="1700808"/>
              <a:ext cx="1285875" cy="1285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8388424" y="2636912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smtClean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11" descr="zf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336538" y="908720"/>
            <a:ext cx="2573504" cy="1512168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12160" y="4509120"/>
            <a:ext cx="2846442" cy="148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06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RobotGym_1mi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6144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90804"/>
            <a:ext cx="7378005" cy="5902021"/>
          </a:xfrm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  <p:sp>
        <p:nvSpPr>
          <p:cNvPr id="6" name="Rechteck 5"/>
          <p:cNvSpPr/>
          <p:nvPr/>
        </p:nvSpPr>
        <p:spPr>
          <a:xfrm rot="19565290">
            <a:off x="1635718" y="2790648"/>
            <a:ext cx="4878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de-DE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Vielen Dank</a:t>
            </a:r>
            <a:endParaRPr lang="de-DE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78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144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5" bmkName="Textmarke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Textmarke 1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144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3" y="5751513"/>
            <a:ext cx="2400300" cy="1062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79388" y="260350"/>
            <a:ext cx="8493125" cy="88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6400" tIns="43200" rIns="86400" bIns="43200">
            <a:spAutoFit/>
          </a:bodyPr>
          <a:lstStyle/>
          <a:p>
            <a:pPr algn="ctr" defTabSz="449263" eaLnBrk="0" hangingPunct="0">
              <a:lnSpc>
                <a:spcPct val="12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Beispiel einer Gridanwendung –</a:t>
            </a:r>
          </a:p>
          <a:p>
            <a:pPr algn="ctr" defTabSz="449263" eaLnBrk="0" hangingPunct="0">
              <a:lnSpc>
                <a:spcPct val="12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Flood forecasting and crisis support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/>
          <a:srcRect l="27878" t="30235" r="20787" b="17007"/>
          <a:stretch>
            <a:fillRect/>
          </a:stretch>
        </p:blipFill>
        <p:spPr bwMode="auto">
          <a:xfrm>
            <a:off x="5038725" y="2203450"/>
            <a:ext cx="3389313" cy="3062288"/>
          </a:xfrm>
          <a:prstGeom prst="rect">
            <a:avLst/>
          </a:prstGeom>
          <a:noFill/>
          <a:ln w="19080">
            <a:solidFill>
              <a:srgbClr val="993300"/>
            </a:solidFill>
            <a:miter lim="800000"/>
            <a:headEnd/>
            <a:tailEnd/>
          </a:ln>
          <a:effectLst/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915988" y="2935288"/>
            <a:ext cx="3856037" cy="1068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eaLnBrk="0" hangingPunct="0">
              <a:buClr>
                <a:srgbClr val="3333CC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Floods have killed more than 90 people as water has swept through cities, towns and villages. Tens of thousands have been evacuated ...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915988" y="2154238"/>
            <a:ext cx="4405312" cy="823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eaLnBrk="0" hangingPunct="0">
              <a:buClr>
                <a:srgbClr val="3333CC"/>
              </a:buClr>
              <a:buSzPct val="100000"/>
              <a:buFont typeface="Adler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3333CC"/>
                </a:solidFill>
                <a:latin typeface="Adler" charset="0"/>
                <a:ea typeface="Arial Unicode MS" pitchFamily="34" charset="-128"/>
                <a:cs typeface="Arial Unicode MS" pitchFamily="34" charset="-128"/>
              </a:rPr>
              <a:t>Floods Devastate Europe</a:t>
            </a:r>
          </a:p>
          <a:p>
            <a:pPr defTabSz="449263" eaLnBrk="0" hangingPunct="0">
              <a:buClr>
                <a:srgbClr val="3333CC"/>
              </a:buClr>
              <a:buSzPct val="100000"/>
              <a:buFont typeface="Adler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3333CC"/>
                </a:solidFill>
                <a:latin typeface="Adler" charset="0"/>
                <a:ea typeface="Arial Unicode MS" pitchFamily="34" charset="-128"/>
                <a:cs typeface="Arial Unicode MS" pitchFamily="34" charset="-128"/>
              </a:rPr>
              <a:t>August 2002</a:t>
            </a:r>
          </a:p>
          <a:p>
            <a:pPr defTabSz="449263" eaLnBrk="0" hangingPunct="0">
              <a:buClr>
                <a:srgbClr val="3333CC"/>
              </a:buClr>
              <a:buSzPct val="100000"/>
              <a:buFont typeface="Adler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600" b="1">
              <a:solidFill>
                <a:srgbClr val="3333CC"/>
              </a:solidFill>
              <a:latin typeface="Adler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915988" y="4437063"/>
            <a:ext cx="6183312" cy="131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The problem is</a:t>
            </a:r>
          </a:p>
          <a:p>
            <a:pPr defTabSz="449263" eaLnBrk="0" hangingPunct="0">
              <a:buClr>
                <a:srgbClr val="000000"/>
              </a:buClr>
              <a:buSzPct val="120000"/>
              <a:buFont typeface="Comic Sans MS" pitchFamily="66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multi-national</a:t>
            </a:r>
          </a:p>
          <a:p>
            <a:pPr defTabSz="449263" eaLnBrk="0" hangingPunct="0">
              <a:buClr>
                <a:srgbClr val="000000"/>
              </a:buClr>
              <a:buSzPct val="12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 rivers and weather cross borders</a:t>
            </a:r>
          </a:p>
          <a:p>
            <a:pPr defTabSz="449263" eaLnBrk="0" hangingPunct="0">
              <a:buClr>
                <a:srgbClr val="000000"/>
              </a:buClr>
              <a:buSzPct val="120000"/>
              <a:buFont typeface="Comic Sans MS" pitchFamily="66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inter-disciplinary</a:t>
            </a:r>
          </a:p>
          <a:p>
            <a:pPr defTabSz="449263" eaLnBrk="0" hangingPunct="0">
              <a:buClr>
                <a:srgbClr val="000000"/>
              </a:buClr>
              <a:buSzPct val="12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 geography + meteorology + hydrology + crisis teams + ...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6448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3" y="5751513"/>
            <a:ext cx="2400300" cy="1062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195513" y="260350"/>
            <a:ext cx="5053012" cy="523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6400" tIns="43200" rIns="86400" bIns="43200">
            <a:spAutoFit/>
          </a:bodyPr>
          <a:lstStyle/>
          <a:p>
            <a:pPr algn="ctr" defTabSz="449263" eaLnBrk="0" hangingPunct="0">
              <a:lnSpc>
                <a:spcPct val="12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Beispiele für Gridanwendungen </a:t>
            </a:r>
            <a:endParaRPr lang="en-GB" sz="2000" b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038" y="1106488"/>
            <a:ext cx="3232150" cy="1554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0263" y="2636838"/>
            <a:ext cx="3621087" cy="184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57575" y="4437063"/>
            <a:ext cx="4454525" cy="194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 rot="19860000">
            <a:off x="333375" y="1030288"/>
            <a:ext cx="1614488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Überwachung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 rot="20160000">
            <a:off x="1176338" y="3144838"/>
            <a:ext cx="1422400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Vorhersage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 rot="20280000">
            <a:off x="2703513" y="5332413"/>
            <a:ext cx="1300162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Simulation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5435600" y="1341438"/>
            <a:ext cx="3024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000000"/>
                </a:solidFill>
              </a:rPr>
              <a:t>Überflutungsvorhersagen und Krisenabschätzung</a:t>
            </a:r>
            <a:endParaRPr lang="de-DE" b="1">
              <a:solidFill>
                <a:srgbClr val="000000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9099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Steinbuch </a:t>
            </a:r>
            <a:r>
              <a:rPr lang="de-DE" dirty="0" err="1" smtClean="0"/>
              <a:t>Centre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Computing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0624"/>
            <a:ext cx="7929627" cy="519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026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GridKa</a:t>
            </a:r>
            <a:r>
              <a:rPr lang="de-DE" dirty="0" smtClean="0"/>
              <a:t> Aufgaben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3000"/>
              </a:lnSpc>
              <a:spcBef>
                <a:spcPts val="600"/>
              </a:spcBef>
              <a:buSzPct val="84000"/>
            </a:pPr>
            <a:r>
              <a:rPr lang="de-DE" b="1" dirty="0"/>
              <a:t>Betrieb von Rechen- und Speichersystemen sowie von IT-Services für die Elementar- und Astroteilchenphysik.	</a:t>
            </a:r>
          </a:p>
          <a:p>
            <a:pPr lvl="1">
              <a:lnSpc>
                <a:spcPct val="93000"/>
              </a:lnSpc>
              <a:spcBef>
                <a:spcPts val="600"/>
              </a:spcBef>
              <a:buFont typeface="Times New Roman" pitchFamily="16" charset="0"/>
              <a:buChar char="–"/>
            </a:pPr>
            <a:r>
              <a:rPr lang="de-DE" sz="2000" b="1" dirty="0"/>
              <a:t>Rechenleistung</a:t>
            </a:r>
          </a:p>
          <a:p>
            <a:pPr lvl="1">
              <a:lnSpc>
                <a:spcPct val="93000"/>
              </a:lnSpc>
              <a:spcBef>
                <a:spcPts val="600"/>
              </a:spcBef>
              <a:buFont typeface="Times New Roman" pitchFamily="16" charset="0"/>
              <a:buChar char="–"/>
            </a:pPr>
            <a:r>
              <a:rPr lang="de-DE" sz="2000" b="1" dirty="0"/>
              <a:t>Online- und Offline-Speicher</a:t>
            </a:r>
          </a:p>
          <a:p>
            <a:pPr lvl="2">
              <a:lnSpc>
                <a:spcPct val="93000"/>
              </a:lnSpc>
              <a:spcBef>
                <a:spcPts val="600"/>
              </a:spcBef>
              <a:buFont typeface="Times New Roman" pitchFamily="16" charset="0"/>
              <a:buChar char="•"/>
            </a:pPr>
            <a:r>
              <a:rPr lang="de-DE" sz="2000" b="1" dirty="0"/>
              <a:t>Hoher Durchsatz</a:t>
            </a:r>
          </a:p>
          <a:p>
            <a:pPr lvl="2">
              <a:lnSpc>
                <a:spcPct val="93000"/>
              </a:lnSpc>
              <a:spcBef>
                <a:spcPts val="600"/>
              </a:spcBef>
              <a:buFont typeface="Times New Roman" pitchFamily="16" charset="0"/>
              <a:buChar char="•"/>
            </a:pPr>
            <a:r>
              <a:rPr lang="de-DE" sz="2000" b="1" dirty="0"/>
              <a:t>Langzeitarchivierung</a:t>
            </a:r>
          </a:p>
          <a:p>
            <a:pPr lvl="1">
              <a:lnSpc>
                <a:spcPct val="93000"/>
              </a:lnSpc>
              <a:spcBef>
                <a:spcPts val="600"/>
              </a:spcBef>
              <a:buFont typeface="Times New Roman" pitchFamily="16" charset="0"/>
              <a:buChar char="–"/>
            </a:pPr>
            <a:r>
              <a:rPr lang="de-DE" sz="2000" b="1" dirty="0" err="1"/>
              <a:t>Grid</a:t>
            </a:r>
            <a:r>
              <a:rPr lang="de-DE" sz="2000" b="1" dirty="0"/>
              <a:t>-Services</a:t>
            </a:r>
          </a:p>
          <a:p>
            <a:pPr lvl="2">
              <a:lnSpc>
                <a:spcPct val="93000"/>
              </a:lnSpc>
              <a:spcBef>
                <a:spcPts val="600"/>
              </a:spcBef>
              <a:buFont typeface="Times New Roman" pitchFamily="16" charset="0"/>
              <a:buChar char="•"/>
            </a:pPr>
            <a:r>
              <a:rPr lang="de-DE" sz="2000" b="1" dirty="0"/>
              <a:t>File-Transfer-Service</a:t>
            </a:r>
          </a:p>
          <a:p>
            <a:pPr lvl="2">
              <a:lnSpc>
                <a:spcPct val="93000"/>
              </a:lnSpc>
              <a:spcBef>
                <a:spcPts val="600"/>
              </a:spcBef>
              <a:buFont typeface="Times New Roman" pitchFamily="16" charset="0"/>
              <a:buChar char="•"/>
            </a:pPr>
            <a:r>
              <a:rPr lang="de-DE" sz="2000" b="1" dirty="0"/>
              <a:t>File-Kataloge</a:t>
            </a:r>
          </a:p>
          <a:p>
            <a:pPr lvl="2">
              <a:lnSpc>
                <a:spcPct val="93000"/>
              </a:lnSpc>
              <a:spcBef>
                <a:spcPts val="600"/>
              </a:spcBef>
              <a:buFont typeface="Times New Roman" pitchFamily="16" charset="0"/>
              <a:buChar char="•"/>
            </a:pPr>
            <a:r>
              <a:rPr lang="de-DE" sz="2000" b="1" dirty="0" err="1"/>
              <a:t>Workload</a:t>
            </a:r>
            <a:r>
              <a:rPr lang="de-DE" sz="2000" b="1" dirty="0"/>
              <a:t>-Management</a:t>
            </a:r>
          </a:p>
          <a:p>
            <a:pPr lvl="2">
              <a:lnSpc>
                <a:spcPct val="93000"/>
              </a:lnSpc>
              <a:spcBef>
                <a:spcPts val="600"/>
              </a:spcBef>
              <a:buFont typeface="Times New Roman" pitchFamily="16" charset="0"/>
              <a:buChar char="•"/>
            </a:pPr>
            <a:r>
              <a:rPr lang="de-DE" sz="2000" b="1" dirty="0"/>
              <a:t>Datenbanken</a:t>
            </a:r>
          </a:p>
          <a:p>
            <a:pPr lvl="2">
              <a:lnSpc>
                <a:spcPct val="93000"/>
              </a:lnSpc>
              <a:spcBef>
                <a:spcPts val="600"/>
              </a:spcBef>
              <a:buFont typeface="Times New Roman" pitchFamily="16" charset="0"/>
              <a:buChar char="•"/>
            </a:pPr>
            <a:r>
              <a:rPr lang="de-DE" sz="2000" b="1" dirty="0"/>
              <a:t>...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6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Maschinensaal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1" y="1198563"/>
            <a:ext cx="7717024" cy="4894262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3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304800" y="122238"/>
            <a:ext cx="729297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6800" anchor="ctr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de-DE" sz="2400" b="1"/>
              <a:t>GridKa heute</a:t>
            </a: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69900" y="993775"/>
            <a:ext cx="855027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28613" indent="-328613"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28663" indent="-271463"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28613" algn="l"/>
                <a:tab pos="685800" algn="l"/>
                <a:tab pos="1044575" algn="l"/>
                <a:tab pos="1403350" algn="l"/>
                <a:tab pos="1762125" algn="l"/>
                <a:tab pos="2120900" algn="l"/>
                <a:tab pos="2479675" algn="l"/>
                <a:tab pos="2838450" algn="l"/>
                <a:tab pos="3197225" algn="l"/>
                <a:tab pos="3556000" algn="l"/>
                <a:tab pos="3914775" algn="l"/>
                <a:tab pos="4273550" algn="l"/>
                <a:tab pos="4632325" algn="l"/>
                <a:tab pos="4991100" algn="l"/>
                <a:tab pos="5349875" algn="l"/>
                <a:tab pos="5708650" algn="l"/>
                <a:tab pos="6067425" algn="l"/>
                <a:tab pos="6426200" algn="l"/>
                <a:tab pos="6784975" algn="l"/>
                <a:tab pos="7143750" algn="l"/>
                <a:tab pos="7502525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3000"/>
              </a:lnSpc>
              <a:spcBef>
                <a:spcPts val="600"/>
              </a:spcBef>
              <a:buSzPct val="84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2 Rechnerräume, </a:t>
            </a:r>
            <a:r>
              <a:rPr lang="de-DE" sz="2000" dirty="0" smtClean="0"/>
              <a:t>159 </a:t>
            </a:r>
            <a:r>
              <a:rPr lang="de-DE" sz="2000" dirty="0"/>
              <a:t>Racks</a:t>
            </a:r>
          </a:p>
          <a:p>
            <a:pPr>
              <a:lnSpc>
                <a:spcPct val="140000"/>
              </a:lnSpc>
              <a:spcBef>
                <a:spcPts val="600"/>
              </a:spcBef>
              <a:buSzPct val="84000"/>
              <a:buFont typeface="Times New Roman" pitchFamily="16" charset="0"/>
              <a:buBlip>
                <a:blip r:embed="rId3"/>
              </a:buBlip>
            </a:pPr>
            <a:r>
              <a:rPr lang="de-DE" sz="2000" dirty="0" smtClean="0"/>
              <a:t>1300 </a:t>
            </a:r>
            <a:r>
              <a:rPr lang="de-DE" sz="2000" dirty="0" err="1"/>
              <a:t>Compute</a:t>
            </a:r>
            <a:r>
              <a:rPr lang="de-DE" sz="2000" dirty="0"/>
              <a:t>-Nodes</a:t>
            </a:r>
          </a:p>
          <a:p>
            <a:pPr lvl="1">
              <a:lnSpc>
                <a:spcPct val="93000"/>
              </a:lnSpc>
              <a:spcBef>
                <a:spcPts val="500"/>
              </a:spcBef>
              <a:buSzPct val="60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ca. 17 Mio. Jobs (Rechenaufträge) pro Jahr, 64 Mio. Stunden (2010)</a:t>
            </a:r>
          </a:p>
          <a:p>
            <a:pPr>
              <a:lnSpc>
                <a:spcPct val="140000"/>
              </a:lnSpc>
              <a:spcBef>
                <a:spcPts val="600"/>
              </a:spcBef>
              <a:buSzPct val="84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430 Server</a:t>
            </a:r>
          </a:p>
          <a:p>
            <a:pPr lvl="1">
              <a:lnSpc>
                <a:spcPct val="93000"/>
              </a:lnSpc>
              <a:spcBef>
                <a:spcPts val="500"/>
              </a:spcBef>
              <a:buSzPct val="60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File-Server</a:t>
            </a:r>
          </a:p>
          <a:p>
            <a:pPr lvl="1">
              <a:lnSpc>
                <a:spcPct val="93000"/>
              </a:lnSpc>
              <a:spcBef>
                <a:spcPts val="500"/>
              </a:spcBef>
              <a:buSzPct val="60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Datenbanken</a:t>
            </a:r>
          </a:p>
          <a:p>
            <a:pPr lvl="1">
              <a:lnSpc>
                <a:spcPct val="93000"/>
              </a:lnSpc>
              <a:spcBef>
                <a:spcPts val="500"/>
              </a:spcBef>
              <a:buSzPct val="60000"/>
              <a:buFont typeface="Times New Roman" pitchFamily="16" charset="0"/>
              <a:buBlip>
                <a:blip r:embed="rId3"/>
              </a:buBlip>
            </a:pPr>
            <a:r>
              <a:rPr lang="de-DE" sz="2000" dirty="0" err="1"/>
              <a:t>Grid</a:t>
            </a:r>
            <a:r>
              <a:rPr lang="de-DE" sz="2000" dirty="0"/>
              <a:t>- und andere Services</a:t>
            </a:r>
          </a:p>
          <a:p>
            <a:pPr>
              <a:lnSpc>
                <a:spcPct val="93000"/>
              </a:lnSpc>
              <a:spcBef>
                <a:spcPts val="600"/>
              </a:spcBef>
              <a:buSzPct val="84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5</a:t>
            </a:r>
            <a:r>
              <a:rPr lang="de-DE" sz="2000" dirty="0" smtClean="0"/>
              <a:t> </a:t>
            </a:r>
            <a:r>
              <a:rPr lang="de-DE" sz="2000" dirty="0"/>
              <a:t>dCache- und 2 </a:t>
            </a:r>
            <a:r>
              <a:rPr lang="de-DE" sz="2000" dirty="0" err="1"/>
              <a:t>xrootd</a:t>
            </a:r>
            <a:r>
              <a:rPr lang="de-DE" sz="2000" dirty="0"/>
              <a:t>-</a:t>
            </a:r>
            <a:r>
              <a:rPr lang="de-DE" sz="2000" dirty="0" err="1"/>
              <a:t>Grid</a:t>
            </a:r>
            <a:r>
              <a:rPr lang="de-DE" sz="2000" dirty="0"/>
              <a:t>-Speichersysteme</a:t>
            </a:r>
          </a:p>
          <a:p>
            <a:pPr lvl="1">
              <a:lnSpc>
                <a:spcPct val="93000"/>
              </a:lnSpc>
              <a:spcBef>
                <a:spcPts val="500"/>
              </a:spcBef>
              <a:buSzPct val="60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ca. 22 Mio. Dateien im Online-Speicher (Ende 2010)</a:t>
            </a:r>
          </a:p>
          <a:p>
            <a:pPr lvl="1">
              <a:lnSpc>
                <a:spcPct val="93000"/>
              </a:lnSpc>
              <a:spcBef>
                <a:spcPts val="500"/>
              </a:spcBef>
              <a:buSzPct val="60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Mittlere Lese-/Schreibrate ca. </a:t>
            </a:r>
            <a:r>
              <a:rPr lang="de-DE" sz="2000" dirty="0" smtClean="0"/>
              <a:t>2</a:t>
            </a:r>
            <a:r>
              <a:rPr lang="de-DE" sz="2000" b="1" dirty="0" smtClean="0"/>
              <a:t>,0 </a:t>
            </a:r>
            <a:r>
              <a:rPr lang="de-DE" sz="2000" b="1" dirty="0"/>
              <a:t>GB/s </a:t>
            </a:r>
            <a:r>
              <a:rPr lang="de-DE" sz="2000" dirty="0"/>
              <a:t>bzw.</a:t>
            </a:r>
            <a:r>
              <a:rPr lang="de-DE" sz="2000" b="1" dirty="0"/>
              <a:t> 500 MB/s</a:t>
            </a:r>
            <a:r>
              <a:rPr lang="de-DE" sz="2000" dirty="0"/>
              <a:t> (Jahresmittel)   </a:t>
            </a:r>
          </a:p>
          <a:p>
            <a:pPr lvl="1">
              <a:lnSpc>
                <a:spcPct val="93000"/>
              </a:lnSpc>
              <a:spcBef>
                <a:spcPts val="500"/>
              </a:spcBef>
              <a:buSzPct val="60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Gesamt-Datentransfer 2010 ca. 60 PB Output bzw. 15 PB Input </a:t>
            </a:r>
          </a:p>
          <a:p>
            <a:pPr lvl="1">
              <a:lnSpc>
                <a:spcPct val="93000"/>
              </a:lnSpc>
              <a:spcBef>
                <a:spcPts val="500"/>
              </a:spcBef>
              <a:buSzPct val="60000"/>
              <a:buFont typeface="Times New Roman" pitchFamily="16" charset="0"/>
              <a:buBlip>
                <a:blip r:embed="rId3"/>
              </a:buBlip>
            </a:pPr>
            <a:r>
              <a:rPr lang="de-DE" sz="2000" dirty="0"/>
              <a:t>Peak-Transferraten von mehreren GB/s pro System.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936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Petabyte</a:t>
            </a:r>
            <a:endParaRPr lang="de-DE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1 </a:t>
            </a:r>
            <a:r>
              <a:rPr lang="de-DE" dirty="0" err="1" smtClean="0"/>
              <a:t>bit</a:t>
            </a:r>
            <a:r>
              <a:rPr lang="de-DE" dirty="0" smtClean="0"/>
              <a:t>       zwei Zustände (1 oder 0); Lichtschalter</a:t>
            </a:r>
          </a:p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1628999"/>
            <a:ext cx="91440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2200" dirty="0"/>
              <a:t>    1 Byte    sind 8bit (Oktett) Buchstabe ASCII</a:t>
            </a: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2205261"/>
            <a:ext cx="914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2200" dirty="0"/>
              <a:t>    1 </a:t>
            </a:r>
            <a:r>
              <a:rPr lang="de-DE" sz="2200" dirty="0" err="1"/>
              <a:t>kByte</a:t>
            </a:r>
            <a:r>
              <a:rPr lang="de-DE" sz="2200" dirty="0"/>
              <a:t>  1 000 Byte</a:t>
            </a: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2852961"/>
            <a:ext cx="914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2200"/>
              <a:t>    1 MByte 1 000 000 Byte 	        ca 1,5MB ~ 1min MP3</a:t>
            </a: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25400" y="3500661"/>
            <a:ext cx="91186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2200" dirty="0"/>
              <a:t>    1 </a:t>
            </a:r>
            <a:r>
              <a:rPr lang="de-DE" sz="2200" dirty="0" err="1"/>
              <a:t>GByte</a:t>
            </a:r>
            <a:r>
              <a:rPr lang="de-DE" sz="2200" dirty="0"/>
              <a:t> 1 000 000 000 Byte     </a:t>
            </a:r>
            <a:r>
              <a:rPr lang="de-DE" sz="2200" dirty="0" err="1"/>
              <a:t>ca</a:t>
            </a:r>
            <a:r>
              <a:rPr lang="de-DE" sz="2200" dirty="0"/>
              <a:t> 5GB ~ ein komprimierter Spielfilm</a:t>
            </a: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4221386"/>
            <a:ext cx="914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2200" dirty="0"/>
              <a:t>    1 </a:t>
            </a:r>
            <a:r>
              <a:rPr lang="de-DE" sz="2200" dirty="0" err="1"/>
              <a:t>TByte</a:t>
            </a:r>
            <a:r>
              <a:rPr lang="de-DE" sz="2200" dirty="0"/>
              <a:t> 1 000 000 000 000 Byte</a:t>
            </a: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0" y="4869086"/>
            <a:ext cx="9144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2200" dirty="0"/>
              <a:t>    1 </a:t>
            </a:r>
            <a:r>
              <a:rPr lang="de-DE" sz="2200" dirty="0" err="1"/>
              <a:t>PByte</a:t>
            </a:r>
            <a:r>
              <a:rPr lang="de-DE" sz="2200" dirty="0"/>
              <a:t> 1 000 000 000 000 000 Byte</a:t>
            </a: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5645348" y="4869086"/>
            <a:ext cx="29591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2200" b="1" dirty="0">
                <a:solidFill>
                  <a:srgbClr val="FF0000"/>
                </a:solidFill>
              </a:rPr>
              <a:t>= 1268 Jahre Musik</a:t>
            </a:r>
          </a:p>
        </p:txBody>
      </p:sp>
    </p:spTree>
    <p:extLst>
      <p:ext uri="{BB962C8B-B14F-4D97-AF65-F5344CB8AC3E}">
        <p14:creationId xmlns:p14="http://schemas.microsoft.com/office/powerpoint/2010/main" val="42784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645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  <p:bldP spid="64516" grpId="0"/>
      <p:bldP spid="64517" grpId="0"/>
      <p:bldP spid="64518" grpId="0"/>
      <p:bldP spid="64519" grpId="0"/>
      <p:bldP spid="64520" grpId="0"/>
      <p:bldP spid="64521" grpId="0"/>
      <p:bldP spid="64522" grpId="0"/>
      <p:bldP spid="6452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3" y="1627188"/>
            <a:ext cx="8958262" cy="4681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GridKa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Netzwerk</a:t>
            </a:r>
            <a:r>
              <a:rPr lang="en-US" dirty="0"/>
              <a:t> von </a:t>
            </a:r>
            <a:r>
              <a:rPr lang="en-US" dirty="0" err="1"/>
              <a:t>Internationalen</a:t>
            </a:r>
            <a:r>
              <a:rPr lang="en-US" dirty="0"/>
              <a:t> Tier-1 </a:t>
            </a:r>
            <a:r>
              <a:rPr lang="en-US" dirty="0" err="1"/>
              <a:t>Zentren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9466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6767513" y="1193800"/>
            <a:ext cx="225583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6800" anchor="ctr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de-DE" sz="2400" b="1"/>
              <a:t>Der Large Hadron Collider (LHC)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315913"/>
            <a:ext cx="64770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Line 3"/>
          <p:cNvSpPr>
            <a:spLocks noChangeShapeType="1"/>
          </p:cNvSpPr>
          <p:nvPr/>
        </p:nvSpPr>
        <p:spPr bwMode="auto">
          <a:xfrm flipH="1">
            <a:off x="4065588" y="2024063"/>
            <a:ext cx="576262" cy="285750"/>
          </a:xfrm>
          <a:prstGeom prst="line">
            <a:avLst/>
          </a:prstGeom>
          <a:noFill/>
          <a:ln w="1836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549775" y="1800225"/>
            <a:ext cx="8493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54000" rIns="99000" bIns="54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2000" b="1">
                <a:solidFill>
                  <a:srgbClr val="FFFFFF"/>
                </a:solidFill>
              </a:rPr>
              <a:t>Genf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079875" y="1395413"/>
            <a:ext cx="25241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54000" rIns="99000" bIns="54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2000" b="1" dirty="0" err="1">
                <a:solidFill>
                  <a:srgbClr val="FFFFFF"/>
                </a:solidFill>
              </a:rPr>
              <a:t>Mont</a:t>
            </a:r>
            <a:r>
              <a:rPr lang="de-DE" sz="2000" b="1" dirty="0">
                <a:solidFill>
                  <a:srgbClr val="FFFFFF"/>
                </a:solidFill>
              </a:rPr>
              <a:t> </a:t>
            </a:r>
            <a:r>
              <a:rPr lang="de-DE" sz="2000" b="1" dirty="0" smtClean="0">
                <a:solidFill>
                  <a:srgbClr val="FFFFFF"/>
                </a:solidFill>
              </a:rPr>
              <a:t>Blanc, 4810m </a:t>
            </a:r>
            <a:endParaRPr lang="de-DE" sz="2000" b="1" dirty="0">
              <a:solidFill>
                <a:srgbClr val="FFFFFF"/>
              </a:solidFill>
            </a:endParaRP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H="1" flipV="1">
            <a:off x="3886200" y="1022350"/>
            <a:ext cx="322263" cy="387350"/>
          </a:xfrm>
          <a:prstGeom prst="line">
            <a:avLst/>
          </a:prstGeom>
          <a:noFill/>
          <a:ln w="1836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H="1">
            <a:off x="5894388" y="2865438"/>
            <a:ext cx="357187" cy="358775"/>
          </a:xfrm>
          <a:prstGeom prst="line">
            <a:avLst/>
          </a:prstGeom>
          <a:noFill/>
          <a:ln w="1836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5683250" y="2513013"/>
            <a:ext cx="9207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54000" rIns="99000" bIns="54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2000" b="1">
                <a:solidFill>
                  <a:srgbClr val="FFFFFF"/>
                </a:solidFill>
              </a:rPr>
              <a:t>CERN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122863" y="3232150"/>
            <a:ext cx="731837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b="1" dirty="0">
                <a:solidFill>
                  <a:srgbClr val="FFFF00"/>
                </a:solidFill>
              </a:rPr>
              <a:t>Atlas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1787525" y="5151438"/>
            <a:ext cx="6889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b="1">
                <a:solidFill>
                  <a:srgbClr val="FFFF00"/>
                </a:solidFill>
              </a:rPr>
              <a:t>CMS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719763" y="4144963"/>
            <a:ext cx="7207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b="1">
                <a:solidFill>
                  <a:srgbClr val="FFFF00"/>
                </a:solidFill>
              </a:rPr>
              <a:t>Alice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3433763" y="2803525"/>
            <a:ext cx="7905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b="1">
                <a:solidFill>
                  <a:srgbClr val="FFFF00"/>
                </a:solidFill>
              </a:rPr>
              <a:t>LHCb</a:t>
            </a: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4348163" y="3582988"/>
            <a:ext cx="365125" cy="485775"/>
          </a:xfrm>
          <a:prstGeom prst="line">
            <a:avLst/>
          </a:prstGeom>
          <a:noFill/>
          <a:ln w="1836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3708400" y="4068763"/>
            <a:ext cx="127158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54000" rIns="99000" bIns="54000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35877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b="1" dirty="0">
                <a:solidFill>
                  <a:srgbClr val="FFFFFF"/>
                </a:solidFill>
              </a:rPr>
              <a:t>CERN</a:t>
            </a:r>
          </a:p>
          <a:p>
            <a:pPr>
              <a:buClrTx/>
              <a:buFontTx/>
              <a:buNone/>
            </a:pPr>
            <a:r>
              <a:rPr lang="de-DE" b="1" dirty="0" err="1">
                <a:solidFill>
                  <a:srgbClr val="FFFFFF"/>
                </a:solidFill>
              </a:rPr>
              <a:t>Prevessin</a:t>
            </a:r>
            <a:endParaRPr lang="de-DE" b="1" dirty="0">
              <a:solidFill>
                <a:srgbClr val="FFFFFF"/>
              </a:solidFill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2339752" y="2925763"/>
            <a:ext cx="1224136" cy="2735485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2161756" y="3960297"/>
            <a:ext cx="85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9 km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30.01.2013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Dr. Doris Ressmann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115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544BF1012680F4CA52262DC9004D6C4" ma:contentTypeVersion="0" ma:contentTypeDescription="Ein neues Dokument erstellen." ma:contentTypeScope="" ma:versionID="3caaf9579f1ce92f2ced3746fa9b8cd3">
  <xsd:schema xmlns:xsd="http://www.w3.org/2001/XMLSchema" xmlns:p="http://schemas.microsoft.com/office/2006/metadata/properties" targetNamespace="http://schemas.microsoft.com/office/2006/metadata/properties" ma:root="true" ma:fieldsID="a9cf7b72987ed53dcbbf1f0681c4acd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05778848-41B1-4EF2-89C2-6ACD0FFB8A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255C8C-DE4F-48E6-9890-00A657AFFC56}">
  <ds:schemaRefs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9DD257A-1099-4ACA-B81A-313FAC9372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1493</Words>
  <Application>Microsoft Office PowerPoint</Application>
  <PresentationFormat>Bildschirmpräsentation (4:3)</PresentationFormat>
  <Paragraphs>355</Paragraphs>
  <Slides>29</Slides>
  <Notes>26</Notes>
  <HiddenSlides>2</HiddenSlides>
  <MMClips>1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1" baseType="lpstr">
      <vt:lpstr>Standarddesign</vt:lpstr>
      <vt:lpstr>PHOTO-PAINT</vt:lpstr>
      <vt:lpstr>Abiturientinnen Tag</vt:lpstr>
      <vt:lpstr>Einleitung</vt:lpstr>
      <vt:lpstr>Steinbuch Centre for Computing</vt:lpstr>
      <vt:lpstr>GridKa Aufgaben</vt:lpstr>
      <vt:lpstr>Maschinensaal</vt:lpstr>
      <vt:lpstr>PowerPoint-Präsentation</vt:lpstr>
      <vt:lpstr>Petabyte</vt:lpstr>
      <vt:lpstr>GridKa im Netzwerk von Internationalen Tier-1 Zentren</vt:lpstr>
      <vt:lpstr>PowerPoint-Präsentation</vt:lpstr>
      <vt:lpstr>Überblick der LHC Experimente</vt:lpstr>
      <vt:lpstr>Das Large Hadron Collider Projekt – 4 Detektoren</vt:lpstr>
      <vt:lpstr>PowerPoint-Präsentation</vt:lpstr>
      <vt:lpstr>Der Beschleuniger Ring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Transfer Raten</vt:lpstr>
      <vt:lpstr>Fileserver Anbindung und Speicher Pools </vt:lpstr>
      <vt:lpstr>dCache Speichersoftware</vt:lpstr>
      <vt:lpstr>dCache Pool Knoten</vt:lpstr>
      <vt:lpstr>SCC Band Hardware</vt:lpstr>
      <vt:lpstr>Planungszahlen</vt:lpstr>
      <vt:lpstr>PowerPoint-Präsentation</vt:lpstr>
      <vt:lpstr>Weitere Datenquellen</vt:lpstr>
      <vt:lpstr>PowerPoint-Präsentation</vt:lpstr>
      <vt:lpstr>PowerPoint-Präsentation</vt:lpstr>
      <vt:lpstr>PowerPoint-Präsentation</vt:lpstr>
    </vt:vector>
  </TitlesOfParts>
  <Company>DER PUNKT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SCC-Präsentationsvorlage_Office2007_deutsch</dc:title>
  <dc:creator>Volk, Susanne (SCC)</dc:creator>
  <cp:lastModifiedBy>Doris Ressmann</cp:lastModifiedBy>
  <cp:revision>150</cp:revision>
  <dcterms:created xsi:type="dcterms:W3CDTF">2007-09-10T08:37:03Z</dcterms:created>
  <dcterms:modified xsi:type="dcterms:W3CDTF">2013-01-29T10:12:44Z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0x0101008544BF1012680F4CA52262DC9004D6C4</vt:lpwstr>
  </property>
  <property fmtid="{D5CDD505-2E9C-101B-9397-08002B2CF9AE}" pid="3" name="TemplateUrl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</Properties>
</file>