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0"/>
  </p:notesMasterIdLst>
  <p:sldIdLst>
    <p:sldId id="270" r:id="rId2"/>
    <p:sldId id="277" r:id="rId3"/>
    <p:sldId id="283" r:id="rId4"/>
    <p:sldId id="279" r:id="rId5"/>
    <p:sldId id="281" r:id="rId6"/>
    <p:sldId id="284" r:id="rId7"/>
    <p:sldId id="285" r:id="rId8"/>
    <p:sldId id="278" r:id="rId9"/>
  </p:sldIdLst>
  <p:sldSz cx="12192000" cy="6858000"/>
  <p:notesSz cx="6858000" cy="9144000"/>
  <p:defaultTextStyle>
    <a:defPPr>
      <a:defRPr lang="en-US"/>
    </a:defPPr>
    <a:lvl1pPr marL="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51"/>
    <a:srgbClr val="FF9300"/>
    <a:srgbClr val="FF7E79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3" autoAdjust="0"/>
    <p:restoredTop sz="95833" autoAdjust="0"/>
  </p:normalViewPr>
  <p:slideViewPr>
    <p:cSldViewPr snapToGrid="0">
      <p:cViewPr varScale="1">
        <p:scale>
          <a:sx n="98" d="100"/>
          <a:sy n="98" d="100"/>
        </p:scale>
        <p:origin x="200" y="568"/>
      </p:cViewPr>
      <p:guideLst>
        <p:guide orient="horz" pos="2160"/>
        <p:guide pos="46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F02CA-77CB-4E54-B712-21E588799EE8}" type="datetimeFigureOut">
              <a:rPr lang="de-DE" smtClean="0"/>
              <a:t>22.11.21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729A-0AF0-4995-B32B-9504BC6896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79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8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2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6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0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4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8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20" algn="l" defTabSz="9140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941651"/>
                </a:solidFill>
              </a:rPr>
              <a:t>C</a:t>
            </a:r>
            <a:r>
              <a:rPr lang="en-ES" sz="1200" dirty="0">
                <a:solidFill>
                  <a:srgbClr val="941651"/>
                </a:solidFill>
              </a:rPr>
              <a:t>ausal analysis</a:t>
            </a:r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729A-0AF0-4995-B32B-9504BC68960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16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156308" y="3618384"/>
            <a:ext cx="11904459" cy="2707437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slide master</a:t>
            </a:r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87258" y="1927266"/>
            <a:ext cx="11366076" cy="380035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3400" b="1"/>
            </a:lvl1pPr>
            <a:lvl2pPr marL="473979" indent="0">
              <a:buFont typeface="Arial" panose="020B0604020202020204" pitchFamily="34" charset="0"/>
              <a:buNone/>
              <a:defRPr sz="3466" b="1"/>
            </a:lvl2pPr>
            <a:lvl3pPr marL="956422" indent="0">
              <a:buFont typeface="Arial" panose="020B0604020202020204" pitchFamily="34" charset="0"/>
              <a:buNone/>
              <a:defRPr sz="3466" b="1"/>
            </a:lvl3pPr>
            <a:lvl4pPr marL="1430402" indent="0">
              <a:buFont typeface="Arial" panose="020B0604020202020204" pitchFamily="34" charset="0"/>
              <a:buNone/>
              <a:defRPr sz="3466" b="1"/>
            </a:lvl4pPr>
            <a:lvl5pPr marL="1912845" indent="0">
              <a:buFont typeface="Arial" panose="020B0604020202020204" pitchFamily="34" charset="0"/>
              <a:buNone/>
              <a:defRPr sz="3466" b="1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title</a:t>
            </a:r>
          </a:p>
        </p:txBody>
      </p:sp>
      <p:sp>
        <p:nvSpPr>
          <p:cNvPr id="9" name="Textplatzhalt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507567" y="2639093"/>
            <a:ext cx="11354233" cy="67966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399" b="1" i="0" baseline="0"/>
            </a:lvl1pPr>
            <a:lvl2pPr marL="473979" indent="0">
              <a:buFont typeface="Arial" panose="020B0604020202020204" pitchFamily="34" charset="0"/>
              <a:buNone/>
              <a:defRPr sz="2399" b="1" i="0"/>
            </a:lvl2pPr>
            <a:lvl3pPr marL="956422" indent="0">
              <a:buFont typeface="Arial" panose="020B0604020202020204" pitchFamily="34" charset="0"/>
              <a:buNone/>
              <a:defRPr sz="2399" b="1" i="0"/>
            </a:lvl3pPr>
            <a:lvl4pPr marL="1430402" indent="0">
              <a:buFont typeface="Arial" panose="020B0604020202020204" pitchFamily="34" charset="0"/>
              <a:buNone/>
              <a:defRPr sz="2399" b="1" i="0"/>
            </a:lvl4pPr>
            <a:lvl5pPr marL="1912845" indent="0">
              <a:buFont typeface="Arial" panose="020B0604020202020204" pitchFamily="34" charset="0"/>
              <a:buNone/>
              <a:defRPr sz="2399" b="1" i="0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subline</a:t>
            </a:r>
            <a:br>
              <a:rPr lang="de-DE" dirty="0"/>
            </a:br>
            <a:r>
              <a:rPr lang="de-DE" dirty="0"/>
              <a:t>(</a:t>
            </a:r>
            <a:r>
              <a:rPr lang="en-US" dirty="0"/>
              <a:t>Also possible in two columns</a:t>
            </a:r>
            <a:r>
              <a:rPr lang="de-DE" dirty="0"/>
              <a:t>)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37A5579-09BA-4663-B67D-33B154205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5467" y="6525687"/>
            <a:ext cx="4808893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100" noProof="0" dirty="0"/>
              <a:t>KIT – The Research University in the Helmholtz Association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6C188393-F356-4F5D-80C7-5DAA7302CA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57834" y="6432821"/>
            <a:ext cx="2302933" cy="32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2133" b="1" dirty="0">
                <a:solidFill>
                  <a:schemeClr val="tx1"/>
                </a:solidFill>
              </a:rPr>
              <a:t>www.kit.edu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0E65B-29E8-4B34-8C2D-4A01E1FD9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479852"/>
            <a:ext cx="2162067" cy="100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4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583512"/>
            <a:ext cx="11125200" cy="448647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2100"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22. Nov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00" y="394871"/>
            <a:ext cx="915890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9757691" y="1584471"/>
            <a:ext cx="1917843" cy="4611218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master slide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‹#›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00" y="394871"/>
            <a:ext cx="915890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10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5437306" y="1584471"/>
            <a:ext cx="3568672" cy="1962665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master slide</a:t>
            </a:r>
          </a:p>
        </p:txBody>
      </p:sp>
      <p:sp>
        <p:nvSpPr>
          <p:cNvPr id="11" name="Bildplatzhalter 4"/>
          <p:cNvSpPr>
            <a:spLocks noGrp="1"/>
          </p:cNvSpPr>
          <p:nvPr>
            <p:ph type="pic" sz="quarter" idx="15" hasCustomPrompt="1"/>
          </p:nvPr>
        </p:nvSpPr>
        <p:spPr>
          <a:xfrm>
            <a:off x="1595599" y="1584471"/>
            <a:ext cx="3568672" cy="1962665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master slide</a:t>
            </a:r>
          </a:p>
        </p:txBody>
      </p:sp>
    </p:spTree>
    <p:extLst>
      <p:ext uri="{BB962C8B-B14F-4D97-AF65-F5344CB8AC3E}">
        <p14:creationId xmlns:p14="http://schemas.microsoft.com/office/powerpoint/2010/main" val="372711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‹#›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00" y="394871"/>
            <a:ext cx="915890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6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7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8000" y="394871"/>
            <a:ext cx="915890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001" y="1582633"/>
            <a:ext cx="11135999" cy="45234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altLang="de-DE" dirty="0"/>
              <a:t>Karlsruher Institute </a:t>
            </a:r>
            <a:r>
              <a:rPr lang="de-DE" altLang="de-DE" dirty="0" err="1"/>
              <a:t>for</a:t>
            </a:r>
            <a:r>
              <a:rPr lang="de-DE" altLang="de-DE" dirty="0"/>
              <a:t> Technology (KIT).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           </a:t>
            </a:r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143930" y="6319881"/>
            <a:ext cx="11904143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49C6492B-9F9B-4588-8AB6-62DBF42A6EA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01" y="441464"/>
            <a:ext cx="1439999" cy="666959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22. Nov 2021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61696EC4-B4CF-4701-AD06-A8439D6D8E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4D87B36-D57F-487F-9086-156B2F77E750}"/>
              </a:ext>
            </a:extLst>
          </p:cNvPr>
          <p:cNvSpPr txBox="1">
            <a:spLocks/>
          </p:cNvSpPr>
          <p:nvPr userDrawn="1"/>
        </p:nvSpPr>
        <p:spPr>
          <a:xfrm>
            <a:off x="2267108" y="6329811"/>
            <a:ext cx="4908393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Erik Bründermann, Stefan </a:t>
            </a:r>
            <a:r>
              <a:rPr lang="en-US" sz="1200" dirty="0" err="1"/>
              <a:t>Funkner</a:t>
            </a:r>
            <a:r>
              <a:rPr lang="en-US" sz="1200" dirty="0"/>
              <a:t>, Andrea Santamaria Garcia</a:t>
            </a:r>
            <a:endParaRPr lang="de-DE" sz="1200" dirty="0"/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AE6A56DB-B5EE-4225-952A-4A1FEE4F4716}"/>
              </a:ext>
            </a:extLst>
          </p:cNvPr>
          <p:cNvSpPr txBox="1">
            <a:spLocks/>
          </p:cNvSpPr>
          <p:nvPr userDrawn="1"/>
        </p:nvSpPr>
        <p:spPr>
          <a:xfrm>
            <a:off x="7340601" y="6329811"/>
            <a:ext cx="432673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Institute for Beam Physics and Technology (IBPT)</a:t>
            </a:r>
          </a:p>
        </p:txBody>
      </p:sp>
    </p:spTree>
    <p:extLst>
      <p:ext uri="{BB962C8B-B14F-4D97-AF65-F5344CB8AC3E}">
        <p14:creationId xmlns:p14="http://schemas.microsoft.com/office/powerpoint/2010/main" val="35033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7" r:id="rId3"/>
    <p:sldLayoutId id="2147483679" r:id="rId4"/>
    <p:sldLayoutId id="2147483680" r:id="rId5"/>
  </p:sldLayoutIdLst>
  <p:hf hdr="0" ftr="0"/>
  <p:txStyles>
    <p:titleStyle>
      <a:lvl1pPr algn="l" defTabSz="914347" rtl="0" eaLnBrk="1" latinLnBrk="0" hangingPunct="1">
        <a:lnSpc>
          <a:spcPct val="90000"/>
        </a:lnSpc>
        <a:spcBef>
          <a:spcPct val="0"/>
        </a:spcBef>
        <a:buNone/>
        <a:defRPr lang="en-US" sz="3199" b="1" kern="1200" dirty="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71448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8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27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8"/>
        </a:buBlip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982606" indent="-265098" algn="l" defTabSz="898472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8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535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8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114" indent="-26509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8"/>
        </a:buBlip>
        <a:defRPr sz="15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6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99" userDrawn="1">
          <p15:clr>
            <a:srgbClr val="F26B43"/>
          </p15:clr>
        </p15:guide>
        <p15:guide id="3" orient="horz" pos="618" userDrawn="1">
          <p15:clr>
            <a:srgbClr val="F26B43"/>
          </p15:clr>
        </p15:guide>
        <p15:guide id="4" pos="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507567" y="1661234"/>
            <a:ext cx="11366076" cy="996992"/>
          </a:xfrm>
        </p:spPr>
        <p:txBody>
          <a:bodyPr>
            <a:noAutofit/>
          </a:bodyPr>
          <a:lstStyle/>
          <a:p>
            <a:r>
              <a:rPr lang="en-GB" dirty="0"/>
              <a:t>Inverse Problems: THz- and phase space tomography and machine learning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507567" y="2765211"/>
            <a:ext cx="11553200" cy="1662672"/>
          </a:xfrm>
        </p:spPr>
        <p:txBody>
          <a:bodyPr>
            <a:normAutofit/>
          </a:bodyPr>
          <a:lstStyle/>
          <a:p>
            <a:r>
              <a:rPr lang="en-US" sz="1800" dirty="0"/>
              <a:t>Andrea Santamaria Garcia, Erik Bründermann, Stefan </a:t>
            </a:r>
            <a:r>
              <a:rPr lang="en-US" sz="1800" dirty="0" err="1"/>
              <a:t>Funkner</a:t>
            </a:r>
            <a:r>
              <a:rPr lang="en-US" sz="1800" dirty="0"/>
              <a:t>, </a:t>
            </a:r>
          </a:p>
          <a:p>
            <a:endParaRPr lang="de-DE" sz="1800" b="0" dirty="0"/>
          </a:p>
          <a:p>
            <a:r>
              <a:rPr lang="de-DE" sz="1800" b="0" dirty="0"/>
              <a:t>22 Nov 2021, 13:30-17:35</a:t>
            </a:r>
          </a:p>
          <a:p>
            <a:r>
              <a:rPr lang="de-DE" sz="1800" b="0" dirty="0"/>
              <a:t>Mathematik in der Teilchen- und Astroteilchenphysik:</a:t>
            </a:r>
          </a:p>
          <a:p>
            <a:r>
              <a:rPr lang="de-DE" sz="1800" b="0" dirty="0"/>
              <a:t>Diskussion zukünftiger Zusammenarbeit und Identifikation gemeinsamer Projekte</a:t>
            </a:r>
          </a:p>
        </p:txBody>
      </p:sp>
      <p:pic>
        <p:nvPicPr>
          <p:cNvPr id="1026" name="Picture 2" descr="Mathematik in der Teilchen- und Astroteilchenphysik: Diskussion zukünftiger Zusammenarbeit und Identifikation gemeinsamer Projek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816" y="4696735"/>
            <a:ext cx="7968131" cy="125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92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F2CCB-172D-8D48-AE5B-AD39CA39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89998D-8DA9-DB45-95DE-2B8AD633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2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B7A43F-FCB4-AE4E-9805-8E97BA75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33" y="248427"/>
            <a:ext cx="10038400" cy="1349263"/>
          </a:xfrm>
        </p:spPr>
        <p:txBody>
          <a:bodyPr>
            <a:normAutofit/>
          </a:bodyPr>
          <a:lstStyle/>
          <a:p>
            <a:r>
              <a:rPr lang="en-ES" dirty="0"/>
              <a:t>Particle accelerators </a:t>
            </a:r>
            <a:br>
              <a:rPr lang="en-ES" dirty="0"/>
            </a:br>
            <a:r>
              <a:rPr lang="en-ES" dirty="0"/>
              <a:t>– one of the most complex machines in the world!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A8F380D-594F-5747-BFBF-2BFC679B7D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9" r="6926"/>
          <a:stretch/>
        </p:blipFill>
        <p:spPr>
          <a:xfrm>
            <a:off x="948393" y="1890379"/>
            <a:ext cx="5655733" cy="4281443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3A69030A-79BD-1749-B6FD-3C1BCAE7FE60}"/>
              </a:ext>
            </a:extLst>
          </p:cNvPr>
          <p:cNvSpPr/>
          <p:nvPr/>
        </p:nvSpPr>
        <p:spPr>
          <a:xfrm>
            <a:off x="7503303" y="2448263"/>
            <a:ext cx="3968326" cy="20005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6C98D-C748-CC44-A6B5-387D9B44856F}"/>
              </a:ext>
            </a:extLst>
          </p:cNvPr>
          <p:cNvSpPr txBox="1"/>
          <p:nvPr/>
        </p:nvSpPr>
        <p:spPr>
          <a:xfrm>
            <a:off x="7721590" y="2465196"/>
            <a:ext cx="29081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2000" dirty="0"/>
              <a:t>Magnet systems</a:t>
            </a:r>
          </a:p>
          <a:p>
            <a:r>
              <a:rPr lang="en-ES" sz="2000" dirty="0"/>
              <a:t>Radiofrequency cavities</a:t>
            </a:r>
          </a:p>
          <a:p>
            <a:r>
              <a:rPr lang="en-ES" sz="2000" dirty="0"/>
              <a:t>Diagnostics</a:t>
            </a:r>
          </a:p>
          <a:p>
            <a:r>
              <a:rPr lang="en-ES" sz="2000" dirty="0"/>
              <a:t>Vacuum</a:t>
            </a:r>
          </a:p>
          <a:p>
            <a:r>
              <a:rPr lang="en-ES" sz="2000" dirty="0"/>
              <a:t>Cryogenics</a:t>
            </a:r>
          </a:p>
          <a:p>
            <a:r>
              <a:rPr lang="en-ES" sz="2000" dirty="0"/>
              <a:t>Detectors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17911A-BE37-1047-83C8-B71B9351AC26}"/>
              </a:ext>
            </a:extLst>
          </p:cNvPr>
          <p:cNvSpPr txBox="1"/>
          <p:nvPr/>
        </p:nvSpPr>
        <p:spPr>
          <a:xfrm>
            <a:off x="7688561" y="1975044"/>
            <a:ext cx="306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>
                <a:solidFill>
                  <a:srgbClr val="FF9300"/>
                </a:solidFill>
              </a:rPr>
              <a:t>A feat of enginering</a:t>
            </a:r>
          </a:p>
        </p:txBody>
      </p:sp>
      <p:pic>
        <p:nvPicPr>
          <p:cNvPr id="24" name="Graphic 23" descr="Gears with solid fill">
            <a:extLst>
              <a:ext uri="{FF2B5EF4-FFF2-40B4-BE49-F238E27FC236}">
                <a16:creationId xmlns:a16="http://schemas.microsoft.com/office/drawing/2014/main" id="{0C7B3BCD-FFD6-604A-825E-8B48D1EBC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545621" y="1654820"/>
            <a:ext cx="793443" cy="793443"/>
          </a:xfrm>
          <a:prstGeom prst="rect">
            <a:avLst/>
          </a:prstGeom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925A9DC-A28E-6343-A4E7-6B984D4208AB}"/>
              </a:ext>
            </a:extLst>
          </p:cNvPr>
          <p:cNvSpPr/>
          <p:nvPr/>
        </p:nvSpPr>
        <p:spPr>
          <a:xfrm>
            <a:off x="6042611" y="5271608"/>
            <a:ext cx="2682145" cy="8311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F300942-64AF-5B4C-8921-9ABA2E27BC1D}"/>
              </a:ext>
            </a:extLst>
          </p:cNvPr>
          <p:cNvSpPr txBox="1"/>
          <p:nvPr/>
        </p:nvSpPr>
        <p:spPr>
          <a:xfrm>
            <a:off x="6008586" y="4590971"/>
            <a:ext cx="3126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9300"/>
                </a:solidFill>
              </a:rPr>
              <a:t>f</a:t>
            </a:r>
            <a:r>
              <a:rPr lang="en-ES" b="1" dirty="0">
                <a:solidFill>
                  <a:srgbClr val="FF9300"/>
                </a:solidFill>
              </a:rPr>
              <a:t>or applied research</a:t>
            </a:r>
          </a:p>
          <a:p>
            <a:r>
              <a:rPr lang="en-ES" sz="1600" b="1" dirty="0">
                <a:solidFill>
                  <a:srgbClr val="FF9300"/>
                </a:solidFill>
              </a:rPr>
              <a:t>(and industry, medicine)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892291-3499-3440-9BA0-5E77966FC8BF}"/>
              </a:ext>
            </a:extLst>
          </p:cNvPr>
          <p:cNvSpPr txBox="1"/>
          <p:nvPr/>
        </p:nvSpPr>
        <p:spPr>
          <a:xfrm>
            <a:off x="6078825" y="5316879"/>
            <a:ext cx="2828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2000" dirty="0"/>
              <a:t>R&amp;D</a:t>
            </a:r>
          </a:p>
          <a:p>
            <a:r>
              <a:rPr lang="en-ES" sz="2000" dirty="0"/>
              <a:t>Users (experiments)</a:t>
            </a:r>
          </a:p>
        </p:txBody>
      </p:sp>
      <p:pic>
        <p:nvPicPr>
          <p:cNvPr id="31" name="Graphic 30" descr="Research with solid fill">
            <a:extLst>
              <a:ext uri="{FF2B5EF4-FFF2-40B4-BE49-F238E27FC236}">
                <a16:creationId xmlns:a16="http://schemas.microsoft.com/office/drawing/2014/main" id="{9CD199A9-78F4-7B43-8FFE-FD3A7F3E90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34763" y="4671447"/>
            <a:ext cx="673237" cy="673237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A4D46B-510D-AE48-9D13-CA9C54B27ACA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6300581" y="3448537"/>
            <a:ext cx="1202722" cy="582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3C910F3-645F-2A4E-8404-AD6E787D91D1}"/>
              </a:ext>
            </a:extLst>
          </p:cNvPr>
          <p:cNvCxnSpPr>
            <a:cxnSpLocks/>
          </p:cNvCxnSpPr>
          <p:nvPr/>
        </p:nvCxnSpPr>
        <p:spPr>
          <a:xfrm flipH="1" flipV="1">
            <a:off x="4959367" y="4465744"/>
            <a:ext cx="1102064" cy="860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35E73CA-777F-F54A-89AE-D1043103778E}"/>
              </a:ext>
            </a:extLst>
          </p:cNvPr>
          <p:cNvSpPr txBox="1"/>
          <p:nvPr/>
        </p:nvSpPr>
        <p:spPr>
          <a:xfrm rot="19267332">
            <a:off x="164752" y="2469333"/>
            <a:ext cx="3585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2"/>
                </a:solidFill>
              </a:rPr>
              <a:t>The Karlsruhe Research Accelerator (KARA)</a:t>
            </a:r>
            <a:endParaRPr lang="en-ES" sz="2000" dirty="0">
              <a:solidFill>
                <a:schemeClr val="tx2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85CDE6-CA0B-E048-B395-75EC1D0C4FCD}"/>
              </a:ext>
            </a:extLst>
          </p:cNvPr>
          <p:cNvSpPr txBox="1"/>
          <p:nvPr/>
        </p:nvSpPr>
        <p:spPr>
          <a:xfrm>
            <a:off x="116816" y="5398125"/>
            <a:ext cx="268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currently more than 30,000 </a:t>
            </a:r>
            <a:r>
              <a:rPr lang="en-GB" sz="1600" b="1" dirty="0"/>
              <a:t>accelerators</a:t>
            </a:r>
            <a:r>
              <a:rPr lang="en-GB" sz="1600" dirty="0"/>
              <a:t> in operation around the </a:t>
            </a:r>
            <a:r>
              <a:rPr lang="en-GB" sz="1600" b="1" dirty="0"/>
              <a:t>world</a:t>
            </a:r>
            <a:endParaRPr lang="en-ES" sz="1600" dirty="0"/>
          </a:p>
        </p:txBody>
      </p:sp>
    </p:spTree>
    <p:extLst>
      <p:ext uri="{BB962C8B-B14F-4D97-AF65-F5344CB8AC3E}">
        <p14:creationId xmlns:p14="http://schemas.microsoft.com/office/powerpoint/2010/main" val="123383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F2CCB-172D-8D48-AE5B-AD39CA39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89998D-8DA9-DB45-95DE-2B8AD633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3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B7A43F-FCB4-AE4E-9805-8E97BA75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33" y="248427"/>
            <a:ext cx="10038400" cy="1349263"/>
          </a:xfrm>
        </p:spPr>
        <p:txBody>
          <a:bodyPr>
            <a:normAutofit/>
          </a:bodyPr>
          <a:lstStyle/>
          <a:p>
            <a:r>
              <a:rPr lang="en-ES" dirty="0"/>
              <a:t>Particle accelerators </a:t>
            </a:r>
            <a:br>
              <a:rPr lang="en-ES" dirty="0"/>
            </a:br>
            <a:r>
              <a:rPr lang="en-ES" dirty="0"/>
              <a:t>– one of the most complex machines in the world!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A8F380D-594F-5747-BFBF-2BFC679B7D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9" r="6926"/>
          <a:stretch/>
        </p:blipFill>
        <p:spPr>
          <a:xfrm>
            <a:off x="491070" y="1890378"/>
            <a:ext cx="5655733" cy="428144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35E73CA-777F-F54A-89AE-D1043103778E}"/>
              </a:ext>
            </a:extLst>
          </p:cNvPr>
          <p:cNvSpPr txBox="1"/>
          <p:nvPr/>
        </p:nvSpPr>
        <p:spPr>
          <a:xfrm rot="19267332">
            <a:off x="-309378" y="2469333"/>
            <a:ext cx="3585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2"/>
                </a:solidFill>
              </a:rPr>
              <a:t>The Karlsruhe Research Accelerator (KARA)</a:t>
            </a:r>
            <a:endParaRPr lang="en-ES" sz="2000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A6CB0-66DD-464B-B5E1-580CB0F47C7D}"/>
              </a:ext>
            </a:extLst>
          </p:cNvPr>
          <p:cNvSpPr txBox="1"/>
          <p:nvPr/>
        </p:nvSpPr>
        <p:spPr>
          <a:xfrm>
            <a:off x="6011915" y="4232829"/>
            <a:ext cx="59927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ES" b="1" dirty="0">
                <a:solidFill>
                  <a:srgbClr val="941651"/>
                </a:solidFill>
              </a:rPr>
              <a:t>Minimum mean time between failures</a:t>
            </a:r>
          </a:p>
          <a:p>
            <a:pPr lvl="1"/>
            <a:r>
              <a:rPr lang="en-ES" sz="2000" dirty="0"/>
              <a:t>Prevention / early detection /                        fast interventions</a:t>
            </a:r>
          </a:p>
          <a:p>
            <a:pPr lvl="1"/>
            <a:endParaRPr lang="en-ES" sz="8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ES" b="1" dirty="0">
                <a:solidFill>
                  <a:srgbClr val="941651"/>
                </a:solidFill>
              </a:rPr>
              <a:t>Minimum time to set-up &amp; optimize operation modes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FA897D9-970B-DE4D-BF91-CBCB121FC559}"/>
              </a:ext>
            </a:extLst>
          </p:cNvPr>
          <p:cNvSpPr/>
          <p:nvPr/>
        </p:nvSpPr>
        <p:spPr>
          <a:xfrm>
            <a:off x="6502401" y="1930803"/>
            <a:ext cx="5045042" cy="13492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2F6ED8-6AC8-FF4A-9B6D-AE3CF32CB049}"/>
              </a:ext>
            </a:extLst>
          </p:cNvPr>
          <p:cNvSpPr txBox="1"/>
          <p:nvPr/>
        </p:nvSpPr>
        <p:spPr>
          <a:xfrm>
            <a:off x="6536267" y="1981377"/>
            <a:ext cx="4436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S" sz="2800" b="1" dirty="0"/>
              <a:t>Goal for any accelerator:</a:t>
            </a:r>
          </a:p>
          <a:p>
            <a:pPr algn="ctr"/>
            <a:r>
              <a:rPr lang="en-GB" sz="2800" b="1" dirty="0">
                <a:solidFill>
                  <a:srgbClr val="FF9300"/>
                </a:solidFill>
              </a:rPr>
              <a:t>m</a:t>
            </a:r>
            <a:r>
              <a:rPr lang="en-ES" sz="2800" b="1" dirty="0">
                <a:solidFill>
                  <a:srgbClr val="FF9300"/>
                </a:solidFill>
              </a:rPr>
              <a:t>aximum availability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B62D69-7F8A-BF4C-A6FC-03F16ECD034C}"/>
              </a:ext>
            </a:extLst>
          </p:cNvPr>
          <p:cNvSpPr txBox="1"/>
          <p:nvPr/>
        </p:nvSpPr>
        <p:spPr>
          <a:xfrm>
            <a:off x="9008297" y="2825694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= u</a:t>
            </a:r>
            <a:r>
              <a:rPr lang="en-ES" sz="2000" dirty="0"/>
              <a:t>seful beamtime</a:t>
            </a:r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CF9FA05A-DD81-5F40-88FD-FBEE1E5438B7}"/>
              </a:ext>
            </a:extLst>
          </p:cNvPr>
          <p:cNvSpPr/>
          <p:nvPr/>
        </p:nvSpPr>
        <p:spPr>
          <a:xfrm>
            <a:off x="8571546" y="3530578"/>
            <a:ext cx="453376" cy="63769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5532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EBDD7-8CFD-5543-9C57-8D7F3E68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33B03-7D35-E043-BDF9-537AA552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4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B15994-B134-984A-B51C-F37A7026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Fault detection to increase availability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9A39DAA-0725-624E-A94A-21326B111564}"/>
              </a:ext>
            </a:extLst>
          </p:cNvPr>
          <p:cNvSpPr/>
          <p:nvPr/>
        </p:nvSpPr>
        <p:spPr>
          <a:xfrm>
            <a:off x="435523" y="1363979"/>
            <a:ext cx="10367944" cy="273388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7769EF-62DB-2D46-A222-341431D209D4}"/>
              </a:ext>
            </a:extLst>
          </p:cNvPr>
          <p:cNvSpPr txBox="1"/>
          <p:nvPr/>
        </p:nvSpPr>
        <p:spPr>
          <a:xfrm>
            <a:off x="673886" y="1510902"/>
            <a:ext cx="542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b="1" dirty="0"/>
              <a:t>The fault detection problem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0356316-3286-034F-9B01-9FECFBB280BF}"/>
              </a:ext>
            </a:extLst>
          </p:cNvPr>
          <p:cNvGrpSpPr/>
          <p:nvPr/>
        </p:nvGrpSpPr>
        <p:grpSpPr>
          <a:xfrm>
            <a:off x="3634230" y="2171532"/>
            <a:ext cx="2687493" cy="1717440"/>
            <a:chOff x="3634230" y="2340864"/>
            <a:chExt cx="2687493" cy="1717440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C2D640FF-1CF1-254F-9F77-FCA6A466CD82}"/>
                </a:ext>
              </a:extLst>
            </p:cNvPr>
            <p:cNvSpPr/>
            <p:nvPr/>
          </p:nvSpPr>
          <p:spPr>
            <a:xfrm>
              <a:off x="3634230" y="2340864"/>
              <a:ext cx="2674346" cy="171744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65E8682-412B-AD49-94B0-74C6CDC6FCC3}"/>
                </a:ext>
              </a:extLst>
            </p:cNvPr>
            <p:cNvSpPr txBox="1"/>
            <p:nvPr/>
          </p:nvSpPr>
          <p:spPr>
            <a:xfrm>
              <a:off x="4286782" y="2392032"/>
              <a:ext cx="1447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S" b="1" dirty="0"/>
                <a:t>Isolation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AEFB01A-7164-E644-93C1-E78ABE40FD59}"/>
                </a:ext>
              </a:extLst>
            </p:cNvPr>
            <p:cNvSpPr txBox="1"/>
            <p:nvPr/>
          </p:nvSpPr>
          <p:spPr>
            <a:xfrm>
              <a:off x="3646256" y="2900729"/>
              <a:ext cx="26754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ES" sz="2000" dirty="0">
                  <a:solidFill>
                    <a:srgbClr val="941651"/>
                  </a:solidFill>
                </a:rPr>
                <a:t>What type of fault has happened (explainability)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632172E-524C-B449-B27D-9B9C1A937E8F}"/>
              </a:ext>
            </a:extLst>
          </p:cNvPr>
          <p:cNvGrpSpPr/>
          <p:nvPr/>
        </p:nvGrpSpPr>
        <p:grpSpPr>
          <a:xfrm>
            <a:off x="6529619" y="2171530"/>
            <a:ext cx="3949803" cy="1717439"/>
            <a:chOff x="6529619" y="2340862"/>
            <a:chExt cx="3949803" cy="1717439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267B321-572C-2648-AD02-648278C50678}"/>
                </a:ext>
              </a:extLst>
            </p:cNvPr>
            <p:cNvSpPr/>
            <p:nvPr/>
          </p:nvSpPr>
          <p:spPr>
            <a:xfrm>
              <a:off x="6545302" y="2340862"/>
              <a:ext cx="3934120" cy="171743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469C3DD-D6A1-4C42-8A5B-7ACA267AA66E}"/>
                </a:ext>
              </a:extLst>
            </p:cNvPr>
            <p:cNvSpPr txBox="1"/>
            <p:nvPr/>
          </p:nvSpPr>
          <p:spPr>
            <a:xfrm>
              <a:off x="7618073" y="2392032"/>
              <a:ext cx="17572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S" b="1" dirty="0"/>
                <a:t>Estimation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E80E48-C356-C047-AB9B-D918C42B1E3D}"/>
                </a:ext>
              </a:extLst>
            </p:cNvPr>
            <p:cNvSpPr txBox="1"/>
            <p:nvPr/>
          </p:nvSpPr>
          <p:spPr>
            <a:xfrm>
              <a:off x="6529619" y="2900729"/>
              <a:ext cx="39341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ES" sz="2000" dirty="0">
                  <a:solidFill>
                    <a:srgbClr val="941651"/>
                  </a:solidFill>
                </a:rPr>
                <a:t>What is the magnitude of the failure (non-functional or functional in a degraded state?)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8C120C0-8382-E241-B4E0-3439955DE0F7}"/>
              </a:ext>
            </a:extLst>
          </p:cNvPr>
          <p:cNvGrpSpPr/>
          <p:nvPr/>
        </p:nvGrpSpPr>
        <p:grpSpPr>
          <a:xfrm>
            <a:off x="722037" y="2171528"/>
            <a:ext cx="2675467" cy="1717441"/>
            <a:chOff x="722037" y="2340860"/>
            <a:chExt cx="2675467" cy="1717441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D174F52-BF7F-394C-BCB1-EA4B2DFD13B6}"/>
                </a:ext>
              </a:extLst>
            </p:cNvPr>
            <p:cNvSpPr/>
            <p:nvPr/>
          </p:nvSpPr>
          <p:spPr>
            <a:xfrm>
              <a:off x="722504" y="2340860"/>
              <a:ext cx="2674347" cy="171744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4F40CAE-7301-204F-BC38-444F6393CC9F}"/>
                </a:ext>
              </a:extLst>
            </p:cNvPr>
            <p:cNvSpPr txBox="1"/>
            <p:nvPr/>
          </p:nvSpPr>
          <p:spPr>
            <a:xfrm>
              <a:off x="1530618" y="2392032"/>
              <a:ext cx="10583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S" b="1" dirty="0"/>
                <a:t>Alarm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4DADC31-BBDC-4D47-B843-B11830356609}"/>
                </a:ext>
              </a:extLst>
            </p:cNvPr>
            <p:cNvSpPr txBox="1"/>
            <p:nvPr/>
          </p:nvSpPr>
          <p:spPr>
            <a:xfrm>
              <a:off x="722037" y="2880127"/>
              <a:ext cx="26754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ES" sz="2000" dirty="0">
                  <a:solidFill>
                    <a:srgbClr val="941651"/>
                  </a:solidFill>
                </a:rPr>
                <a:t>Labeling an event as faulty or normal (binary classification)</a:t>
              </a:r>
            </a:p>
          </p:txBody>
        </p:sp>
      </p:grpSp>
      <p:pic>
        <p:nvPicPr>
          <p:cNvPr id="37" name="Graphic 36" descr="Badge with solid fill">
            <a:extLst>
              <a:ext uri="{FF2B5EF4-FFF2-40B4-BE49-F238E27FC236}">
                <a16:creationId xmlns:a16="http://schemas.microsoft.com/office/drawing/2014/main" id="{6D9FD3E5-8573-A848-894F-6485CB509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84032" y="1970760"/>
            <a:ext cx="741843" cy="741843"/>
          </a:xfrm>
          <a:prstGeom prst="rect">
            <a:avLst/>
          </a:prstGeom>
        </p:spPr>
      </p:pic>
      <p:pic>
        <p:nvPicPr>
          <p:cNvPr id="39" name="Graphic 38" descr="Badge 1 with solid fill">
            <a:extLst>
              <a:ext uri="{FF2B5EF4-FFF2-40B4-BE49-F238E27FC236}">
                <a16:creationId xmlns:a16="http://schemas.microsoft.com/office/drawing/2014/main" id="{03EB0AB5-81CE-DB44-8B1C-EF36D8F78A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0019" y="1928614"/>
            <a:ext cx="755751" cy="755751"/>
          </a:xfrm>
          <a:prstGeom prst="rect">
            <a:avLst/>
          </a:prstGeom>
        </p:spPr>
      </p:pic>
      <p:pic>
        <p:nvPicPr>
          <p:cNvPr id="41" name="Graphic 40" descr="Badge 3 with solid fill">
            <a:extLst>
              <a:ext uri="{FF2B5EF4-FFF2-40B4-BE49-F238E27FC236}">
                <a16:creationId xmlns:a16="http://schemas.microsoft.com/office/drawing/2014/main" id="{77B8FAFE-572D-E049-850F-E86D8D27D2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92838" y="1930707"/>
            <a:ext cx="736600" cy="7366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5124BBE-1FFB-6748-97D4-E196C9722453}"/>
              </a:ext>
            </a:extLst>
          </p:cNvPr>
          <p:cNvSpPr txBox="1"/>
          <p:nvPr/>
        </p:nvSpPr>
        <p:spPr>
          <a:xfrm>
            <a:off x="528000" y="4491733"/>
            <a:ext cx="4192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u="sng" dirty="0"/>
              <a:t>Model-based fault diagnosis</a:t>
            </a:r>
            <a:r>
              <a:rPr lang="en-ES" dirty="0"/>
              <a:t>: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75526B1-6DEE-C543-A1D4-BA7FD823B039}"/>
              </a:ext>
            </a:extLst>
          </p:cNvPr>
          <p:cNvGrpSpPr/>
          <p:nvPr/>
        </p:nvGrpSpPr>
        <p:grpSpPr>
          <a:xfrm>
            <a:off x="4751746" y="4457186"/>
            <a:ext cx="1114234" cy="576756"/>
            <a:chOff x="4751746" y="4457186"/>
            <a:chExt cx="1114234" cy="576756"/>
          </a:xfrm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B78C0D81-D0BA-DF46-9A8C-9563B1E5004A}"/>
                </a:ext>
              </a:extLst>
            </p:cNvPr>
            <p:cNvSpPr/>
            <p:nvPr/>
          </p:nvSpPr>
          <p:spPr>
            <a:xfrm>
              <a:off x="4751746" y="4457186"/>
              <a:ext cx="1114234" cy="57675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FF59B0A-254E-CC4B-9534-2483171FFDAD}"/>
                </a:ext>
              </a:extLst>
            </p:cNvPr>
            <p:cNvSpPr txBox="1"/>
            <p:nvPr/>
          </p:nvSpPr>
          <p:spPr>
            <a:xfrm>
              <a:off x="4800171" y="4505842"/>
              <a:ext cx="1024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S" dirty="0">
                  <a:solidFill>
                    <a:schemeClr val="bg1"/>
                  </a:solidFill>
                </a:rPr>
                <a:t>Model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BE831A5-4AA3-3040-8CB6-25A5B473DF3A}"/>
              </a:ext>
            </a:extLst>
          </p:cNvPr>
          <p:cNvGrpSpPr/>
          <p:nvPr/>
        </p:nvGrpSpPr>
        <p:grpSpPr>
          <a:xfrm>
            <a:off x="6310186" y="4448297"/>
            <a:ext cx="2411238" cy="576756"/>
            <a:chOff x="6310186" y="4448297"/>
            <a:chExt cx="2411238" cy="576756"/>
          </a:xfrm>
        </p:grpSpPr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B611A00F-6B3E-AA42-8646-5BF4A8237817}"/>
                </a:ext>
              </a:extLst>
            </p:cNvPr>
            <p:cNvSpPr/>
            <p:nvPr/>
          </p:nvSpPr>
          <p:spPr>
            <a:xfrm>
              <a:off x="6321723" y="4448297"/>
              <a:ext cx="2399701" cy="57675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8C34171-3360-D047-8B97-AF53DD79D0C9}"/>
                </a:ext>
              </a:extLst>
            </p:cNvPr>
            <p:cNvSpPr txBox="1"/>
            <p:nvPr/>
          </p:nvSpPr>
          <p:spPr>
            <a:xfrm>
              <a:off x="6310186" y="4505842"/>
              <a:ext cx="24112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S" dirty="0">
                  <a:solidFill>
                    <a:schemeClr val="bg1"/>
                  </a:solidFill>
                </a:rPr>
                <a:t>Observed signal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55FDEBD1-A399-4A4B-8FDD-33B8E3987FB8}"/>
              </a:ext>
            </a:extLst>
          </p:cNvPr>
          <p:cNvSpPr/>
          <p:nvPr/>
        </p:nvSpPr>
        <p:spPr>
          <a:xfrm>
            <a:off x="9370574" y="5109447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ES" sz="1800" dirty="0"/>
              <a:t>used to identify faults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C45996-C683-B845-80E8-2FFCCD9633DC}"/>
              </a:ext>
            </a:extLst>
          </p:cNvPr>
          <p:cNvSpPr/>
          <p:nvPr/>
        </p:nvSpPr>
        <p:spPr>
          <a:xfrm>
            <a:off x="8801422" y="449173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ES" sz="3200" b="1" dirty="0"/>
              <a:t>=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E21EC76-798D-E14A-93C1-E57CDEBBFD33}"/>
              </a:ext>
            </a:extLst>
          </p:cNvPr>
          <p:cNvSpPr/>
          <p:nvPr/>
        </p:nvSpPr>
        <p:spPr>
          <a:xfrm>
            <a:off x="5931419" y="4440279"/>
            <a:ext cx="6838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ES" sz="3200" b="1" dirty="0"/>
              <a:t>-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022FB87-FB69-564C-A9CD-BA82588D7CD2}"/>
              </a:ext>
            </a:extLst>
          </p:cNvPr>
          <p:cNvGrpSpPr/>
          <p:nvPr/>
        </p:nvGrpSpPr>
        <p:grpSpPr>
          <a:xfrm>
            <a:off x="9370574" y="4448297"/>
            <a:ext cx="2385849" cy="576756"/>
            <a:chOff x="9370574" y="4448297"/>
            <a:chExt cx="2385849" cy="576756"/>
          </a:xfrm>
        </p:grpSpPr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2FDABF80-1D81-A44D-BEB9-CAFF1576864F}"/>
                </a:ext>
              </a:extLst>
            </p:cNvPr>
            <p:cNvSpPr/>
            <p:nvPr/>
          </p:nvSpPr>
          <p:spPr>
            <a:xfrm>
              <a:off x="9370574" y="4448297"/>
              <a:ext cx="2282445" cy="57675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F11133D-4AE1-DB41-9B6A-10167097CDCB}"/>
                </a:ext>
              </a:extLst>
            </p:cNvPr>
            <p:cNvSpPr txBox="1"/>
            <p:nvPr/>
          </p:nvSpPr>
          <p:spPr>
            <a:xfrm>
              <a:off x="9453490" y="4491733"/>
              <a:ext cx="23029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ES" dirty="0">
                  <a:solidFill>
                    <a:schemeClr val="bg1"/>
                  </a:solidFill>
                </a:rPr>
                <a:t>residual signal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DCD3AAA3-4F31-2345-AA3B-A123AB4A171E}"/>
              </a:ext>
            </a:extLst>
          </p:cNvPr>
          <p:cNvSpPr txBox="1"/>
          <p:nvPr/>
        </p:nvSpPr>
        <p:spPr>
          <a:xfrm>
            <a:off x="2955695" y="5713399"/>
            <a:ext cx="5378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ES" sz="1800" dirty="0">
                <a:solidFill>
                  <a:srgbClr val="FF0000"/>
                </a:solidFill>
              </a:rPr>
              <a:t>The majority of the time we don’t have a model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ES" sz="1800" dirty="0">
                <a:solidFill>
                  <a:srgbClr val="FF0000"/>
                </a:solidFill>
              </a:rPr>
              <a:t>Models are always approximations</a:t>
            </a:r>
          </a:p>
        </p:txBody>
      </p:sp>
      <p:sp>
        <p:nvSpPr>
          <p:cNvPr id="62" name="Down Arrow 61">
            <a:extLst>
              <a:ext uri="{FF2B5EF4-FFF2-40B4-BE49-F238E27FC236}">
                <a16:creationId xmlns:a16="http://schemas.microsoft.com/office/drawing/2014/main" id="{51C9EA15-1827-1941-AD3F-C1BE009A4E4D}"/>
              </a:ext>
            </a:extLst>
          </p:cNvPr>
          <p:cNvSpPr/>
          <p:nvPr/>
        </p:nvSpPr>
        <p:spPr>
          <a:xfrm>
            <a:off x="5079478" y="5397887"/>
            <a:ext cx="373055" cy="36933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6DA8578-4A2C-9543-A1FB-550943EE1ED8}"/>
              </a:ext>
            </a:extLst>
          </p:cNvPr>
          <p:cNvSpPr txBox="1"/>
          <p:nvPr/>
        </p:nvSpPr>
        <p:spPr>
          <a:xfrm>
            <a:off x="4211972" y="5044913"/>
            <a:ext cx="2776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</a:t>
            </a:r>
            <a:r>
              <a:rPr lang="en-ES" sz="1400" dirty="0"/>
              <a:t>iscrete Kalman filter eq.</a:t>
            </a:r>
          </a:p>
        </p:txBody>
      </p:sp>
    </p:spTree>
    <p:extLst>
      <p:ext uri="{BB962C8B-B14F-4D97-AF65-F5344CB8AC3E}">
        <p14:creationId xmlns:p14="http://schemas.microsoft.com/office/powerpoint/2010/main" val="379528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3" grpId="0"/>
      <p:bldP spid="54" grpId="0"/>
      <p:bldP spid="55" grpId="0"/>
      <p:bldP spid="59" grpId="0"/>
      <p:bldP spid="62" grpId="0" animBg="1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196FB-A267-0A43-8EE7-475C66CC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3036EE-2C94-EA40-8E4E-A9BAA852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5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C47F0F-D8DF-8448-B8BC-7B880231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Data-driven methods for fault detection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B1E1331-EA63-5848-A7E9-A03321C709FA}"/>
              </a:ext>
            </a:extLst>
          </p:cNvPr>
          <p:cNvSpPr/>
          <p:nvPr/>
        </p:nvSpPr>
        <p:spPr>
          <a:xfrm>
            <a:off x="527999" y="1840146"/>
            <a:ext cx="5274349" cy="127343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6D905D-DFDB-E04D-956B-F7E6AF0CA481}"/>
              </a:ext>
            </a:extLst>
          </p:cNvPr>
          <p:cNvSpPr txBox="1"/>
          <p:nvPr/>
        </p:nvSpPr>
        <p:spPr>
          <a:xfrm>
            <a:off x="713258" y="1366927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>
                <a:solidFill>
                  <a:srgbClr val="FF9300"/>
                </a:solidFill>
              </a:rPr>
              <a:t>Challenges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6B83B4-D135-3747-83E4-B1BCDFEDB08D}"/>
              </a:ext>
            </a:extLst>
          </p:cNvPr>
          <p:cNvSpPr txBox="1"/>
          <p:nvPr/>
        </p:nvSpPr>
        <p:spPr>
          <a:xfrm>
            <a:off x="667904" y="1879390"/>
            <a:ext cx="5049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ES" dirty="0"/>
              <a:t>Data asymmetry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ES" dirty="0"/>
              <a:t>Heterogeneity of the failure types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ES" dirty="0"/>
              <a:t>Data sampling rate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99FE49C-3485-BB4D-8F19-A1A3E5287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532043"/>
              </p:ext>
            </p:extLst>
          </p:nvPr>
        </p:nvGraphicFramePr>
        <p:xfrm>
          <a:off x="561865" y="3513665"/>
          <a:ext cx="5274349" cy="23469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72870">
                  <a:extLst>
                    <a:ext uri="{9D8B030D-6E8A-4147-A177-3AD203B41FA5}">
                      <a16:colId xmlns:a16="http://schemas.microsoft.com/office/drawing/2014/main" val="3689442012"/>
                    </a:ext>
                  </a:extLst>
                </a:gridCol>
                <a:gridCol w="3901479">
                  <a:extLst>
                    <a:ext uri="{9D8B030D-6E8A-4147-A177-3AD203B41FA5}">
                      <a16:colId xmlns:a16="http://schemas.microsoft.com/office/drawing/2014/main" val="2315895234"/>
                    </a:ext>
                  </a:extLst>
                </a:gridCol>
              </a:tblGrid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483159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12.04.2021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BPM restart loop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6468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22.10.2020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Sudden variation of BPM charge button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567460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16.10.2019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Sudden variation of BPM charge button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365316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06.09.2019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Faulty fan in BPM cooling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53517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04.09.2019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BPM RAM usage warning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82546"/>
                  </a:ext>
                </a:extLst>
              </a:tr>
              <a:tr h="318105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28.10.2016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No data readout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94416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1AAB1D9-68E6-FB4C-9309-CFC8382061EB}"/>
              </a:ext>
            </a:extLst>
          </p:cNvPr>
          <p:cNvSpPr txBox="1"/>
          <p:nvPr/>
        </p:nvSpPr>
        <p:spPr>
          <a:xfrm>
            <a:off x="539444" y="5889867"/>
            <a:ext cx="2927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600" dirty="0"/>
              <a:t>BPM = Beam Position Monitor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DC473C-17EB-F049-B861-5D2BD57AD44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8" t="8333" r="15924" b="18796"/>
          <a:stretch/>
        </p:blipFill>
        <p:spPr>
          <a:xfrm>
            <a:off x="6589936" y="3115354"/>
            <a:ext cx="4741333" cy="1823185"/>
          </a:xfrm>
          <a:prstGeom prst="rect">
            <a:avLst/>
          </a:prstGeom>
          <a:ln w="19050"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359B3AF-6F35-3549-8201-881E93F41FAB}"/>
              </a:ext>
            </a:extLst>
          </p:cNvPr>
          <p:cNvSpPr txBox="1"/>
          <p:nvPr/>
        </p:nvSpPr>
        <p:spPr>
          <a:xfrm>
            <a:off x="6779893" y="1570275"/>
            <a:ext cx="4355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>
                <a:solidFill>
                  <a:srgbClr val="941651"/>
                </a:solidFill>
              </a:rPr>
              <a:t>Autoencoder neural network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6F928-E774-2E42-8BC7-33BF2A961856}"/>
              </a:ext>
            </a:extLst>
          </p:cNvPr>
          <p:cNvSpPr txBox="1"/>
          <p:nvPr/>
        </p:nvSpPr>
        <p:spPr>
          <a:xfrm>
            <a:off x="7511604" y="2188729"/>
            <a:ext cx="2892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S" dirty="0"/>
              <a:t>Latent space</a:t>
            </a:r>
          </a:p>
          <a:p>
            <a:pPr algn="ctr"/>
            <a:r>
              <a:rPr lang="en-ES" sz="1800" dirty="0"/>
              <a:t>Sparse representation focusing on key properties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6E732B-13AE-6D41-8BA0-43562ACDB5ED}"/>
              </a:ext>
            </a:extLst>
          </p:cNvPr>
          <p:cNvSpPr txBox="1"/>
          <p:nvPr/>
        </p:nvSpPr>
        <p:spPr>
          <a:xfrm>
            <a:off x="6445218" y="5157127"/>
            <a:ext cx="2541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Input data</a:t>
            </a:r>
          </a:p>
          <a:p>
            <a:r>
              <a:rPr lang="en-ES" sz="1800" dirty="0"/>
              <a:t>Normal operation data</a:t>
            </a:r>
          </a:p>
          <a:p>
            <a:r>
              <a:rPr lang="en-ES" sz="1400" dirty="0"/>
              <a:t>(no failures)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2985A1-1422-6A4D-A770-B55FE3BDD4DE}"/>
              </a:ext>
            </a:extLst>
          </p:cNvPr>
          <p:cNvSpPr/>
          <p:nvPr/>
        </p:nvSpPr>
        <p:spPr>
          <a:xfrm>
            <a:off x="6589936" y="3150541"/>
            <a:ext cx="921668" cy="185882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932492-19D3-E445-971E-CDE4944ABFA1}"/>
              </a:ext>
            </a:extLst>
          </p:cNvPr>
          <p:cNvSpPr/>
          <p:nvPr/>
        </p:nvSpPr>
        <p:spPr>
          <a:xfrm>
            <a:off x="10482771" y="3150541"/>
            <a:ext cx="921668" cy="185882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384808-A055-6F45-81F5-F41096860620}"/>
              </a:ext>
            </a:extLst>
          </p:cNvPr>
          <p:cNvSpPr/>
          <p:nvPr/>
        </p:nvSpPr>
        <p:spPr>
          <a:xfrm>
            <a:off x="8526100" y="3513665"/>
            <a:ext cx="921668" cy="1024468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A11D202-9FDB-5941-BF05-00E709B012DD}"/>
              </a:ext>
            </a:extLst>
          </p:cNvPr>
          <p:cNvSpPr txBox="1"/>
          <p:nvPr/>
        </p:nvSpPr>
        <p:spPr>
          <a:xfrm>
            <a:off x="9475064" y="5080182"/>
            <a:ext cx="20450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ES" dirty="0"/>
              <a:t>Output</a:t>
            </a:r>
          </a:p>
          <a:p>
            <a:pPr algn="r"/>
            <a:r>
              <a:rPr lang="en-ES" sz="1800" dirty="0"/>
              <a:t>Loss threshold</a:t>
            </a:r>
          </a:p>
          <a:p>
            <a:pPr algn="r"/>
            <a:r>
              <a:rPr lang="en-ES" sz="1400" dirty="0"/>
              <a:t>Anomaly would be above threshold</a:t>
            </a:r>
          </a:p>
        </p:txBody>
      </p:sp>
    </p:spTree>
    <p:extLst>
      <p:ext uri="{BB962C8B-B14F-4D97-AF65-F5344CB8AC3E}">
        <p14:creationId xmlns:p14="http://schemas.microsoft.com/office/powerpoint/2010/main" val="268434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 animBg="1"/>
      <p:bldP spid="18" grpId="0" animBg="1"/>
      <p:bldP spid="19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196FB-A267-0A43-8EE7-475C66CC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3036EE-2C94-EA40-8E4E-A9BAA852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6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C47F0F-D8DF-8448-B8BC-7B880231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Data-driven methods for fault detection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DC473C-17EB-F049-B861-5D2BD57AD44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8" t="8333" r="15924" b="18796"/>
          <a:stretch/>
        </p:blipFill>
        <p:spPr>
          <a:xfrm>
            <a:off x="6589936" y="3115354"/>
            <a:ext cx="4741333" cy="1823185"/>
          </a:xfrm>
          <a:prstGeom prst="rect">
            <a:avLst/>
          </a:prstGeom>
          <a:ln w="19050"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359B3AF-6F35-3549-8201-881E93F41FAB}"/>
              </a:ext>
            </a:extLst>
          </p:cNvPr>
          <p:cNvSpPr txBox="1"/>
          <p:nvPr/>
        </p:nvSpPr>
        <p:spPr>
          <a:xfrm>
            <a:off x="6779893" y="1570275"/>
            <a:ext cx="4355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>
                <a:solidFill>
                  <a:srgbClr val="941651"/>
                </a:solidFill>
              </a:rPr>
              <a:t>Autoencoder neural network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6F928-E774-2E42-8BC7-33BF2A961856}"/>
              </a:ext>
            </a:extLst>
          </p:cNvPr>
          <p:cNvSpPr txBox="1"/>
          <p:nvPr/>
        </p:nvSpPr>
        <p:spPr>
          <a:xfrm>
            <a:off x="7511604" y="2188729"/>
            <a:ext cx="2892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S" dirty="0"/>
              <a:t>Latent space</a:t>
            </a:r>
          </a:p>
          <a:p>
            <a:pPr algn="ctr"/>
            <a:r>
              <a:rPr lang="en-ES" sz="1800" dirty="0"/>
              <a:t>Sparse representation focusing on key properties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6E732B-13AE-6D41-8BA0-43562ACDB5ED}"/>
              </a:ext>
            </a:extLst>
          </p:cNvPr>
          <p:cNvSpPr txBox="1"/>
          <p:nvPr/>
        </p:nvSpPr>
        <p:spPr>
          <a:xfrm>
            <a:off x="6486162" y="5157127"/>
            <a:ext cx="2541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Input data</a:t>
            </a:r>
          </a:p>
          <a:p>
            <a:r>
              <a:rPr lang="en-ES" sz="1800" dirty="0"/>
              <a:t>Normal operation data</a:t>
            </a:r>
          </a:p>
          <a:p>
            <a:r>
              <a:rPr lang="en-ES" sz="1400" dirty="0"/>
              <a:t>(no failures)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E21C07-853E-F146-ADE9-F4A29CBCD12A}"/>
              </a:ext>
            </a:extLst>
          </p:cNvPr>
          <p:cNvSpPr txBox="1"/>
          <p:nvPr/>
        </p:nvSpPr>
        <p:spPr>
          <a:xfrm>
            <a:off x="9475064" y="5080182"/>
            <a:ext cx="20450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ES" dirty="0"/>
              <a:t>Output</a:t>
            </a:r>
          </a:p>
          <a:p>
            <a:pPr algn="r"/>
            <a:r>
              <a:rPr lang="en-ES" sz="1800" dirty="0"/>
              <a:t>Loss threshold</a:t>
            </a:r>
          </a:p>
          <a:p>
            <a:pPr algn="r"/>
            <a:r>
              <a:rPr lang="en-ES" sz="1400" dirty="0"/>
              <a:t>Anomaly would be above threshold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2985A1-1422-6A4D-A770-B55FE3BDD4DE}"/>
              </a:ext>
            </a:extLst>
          </p:cNvPr>
          <p:cNvSpPr/>
          <p:nvPr/>
        </p:nvSpPr>
        <p:spPr>
          <a:xfrm>
            <a:off x="6589936" y="3150541"/>
            <a:ext cx="921668" cy="185882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932492-19D3-E445-971E-CDE4944ABFA1}"/>
              </a:ext>
            </a:extLst>
          </p:cNvPr>
          <p:cNvSpPr/>
          <p:nvPr/>
        </p:nvSpPr>
        <p:spPr>
          <a:xfrm>
            <a:off x="10482771" y="3150541"/>
            <a:ext cx="921668" cy="185882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384808-A055-6F45-81F5-F41096860620}"/>
              </a:ext>
            </a:extLst>
          </p:cNvPr>
          <p:cNvSpPr/>
          <p:nvPr/>
        </p:nvSpPr>
        <p:spPr>
          <a:xfrm>
            <a:off x="8526100" y="3513665"/>
            <a:ext cx="921668" cy="1024468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5122" name="Picture 2" descr="Delete free icon">
            <a:extLst>
              <a:ext uri="{FF2B5EF4-FFF2-40B4-BE49-F238E27FC236}">
                <a16:creationId xmlns:a16="http://schemas.microsoft.com/office/drawing/2014/main" id="{92E77731-BB37-4F4C-ABD5-8C6BA7204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587" y="2430958"/>
            <a:ext cx="639928" cy="63992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" name="Picture 2" descr="Delete free icon">
            <a:extLst>
              <a:ext uri="{FF2B5EF4-FFF2-40B4-BE49-F238E27FC236}">
                <a16:creationId xmlns:a16="http://schemas.microsoft.com/office/drawing/2014/main" id="{59AE1672-B800-904D-9ED1-DB9D1F42D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641" y="2430958"/>
            <a:ext cx="639928" cy="63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E182D7-9649-8940-A6AD-47875F72AC3D}"/>
              </a:ext>
            </a:extLst>
          </p:cNvPr>
          <p:cNvSpPr txBox="1"/>
          <p:nvPr/>
        </p:nvSpPr>
        <p:spPr>
          <a:xfrm>
            <a:off x="458829" y="1863508"/>
            <a:ext cx="44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Which accelerator signals are correlated and are relevant to the device failure?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9879C5-8207-3845-BC8E-DBBCC305A65A}"/>
              </a:ext>
            </a:extLst>
          </p:cNvPr>
          <p:cNvSpPr txBox="1"/>
          <p:nvPr/>
        </p:nvSpPr>
        <p:spPr>
          <a:xfrm>
            <a:off x="458829" y="1450880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Feature selection &amp; crafting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936D0D-CE6C-0D4C-BB4E-A932268F3F9A}"/>
              </a:ext>
            </a:extLst>
          </p:cNvPr>
          <p:cNvSpPr txBox="1"/>
          <p:nvPr/>
        </p:nvSpPr>
        <p:spPr>
          <a:xfrm>
            <a:off x="445272" y="4225206"/>
            <a:ext cx="3173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Time series analysis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267004-04F2-834E-B4BB-0C7E8CBB11F8}"/>
              </a:ext>
            </a:extLst>
          </p:cNvPr>
          <p:cNvSpPr txBox="1"/>
          <p:nvPr/>
        </p:nvSpPr>
        <p:spPr>
          <a:xfrm>
            <a:off x="486407" y="2993173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Data cleaning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356F34D-A226-654B-BA43-EED3896FD3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1"/>
          <a:stretch/>
        </p:blipFill>
        <p:spPr>
          <a:xfrm>
            <a:off x="3473014" y="2731473"/>
            <a:ext cx="2966313" cy="143140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67CE968-2521-2F40-9A29-658884DEBF1E}"/>
              </a:ext>
            </a:extLst>
          </p:cNvPr>
          <p:cNvSpPr txBox="1"/>
          <p:nvPr/>
        </p:nvSpPr>
        <p:spPr>
          <a:xfrm>
            <a:off x="458828" y="4686871"/>
            <a:ext cx="501283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Which time interval is representative?</a:t>
            </a:r>
          </a:p>
          <a:p>
            <a:r>
              <a:rPr lang="en-ES" sz="1800" dirty="0"/>
              <a:t>How to normalize different signals?</a:t>
            </a:r>
          </a:p>
          <a:p>
            <a:pPr indent="-285643"/>
            <a:r>
              <a:rPr lang="en-ES" sz="1600" dirty="0"/>
              <a:t>Autocorrelation, seasonality, stationarity</a:t>
            </a:r>
          </a:p>
          <a:p>
            <a:pPr indent="-285643"/>
            <a:r>
              <a:rPr lang="en-ES" sz="1600" dirty="0"/>
              <a:t>Segmentation, smoothing, signal estimation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816BE78-31C9-C545-AD6E-3023D5238EA6}"/>
              </a:ext>
            </a:extLst>
          </p:cNvPr>
          <p:cNvSpPr/>
          <p:nvPr/>
        </p:nvSpPr>
        <p:spPr>
          <a:xfrm>
            <a:off x="337206" y="1311812"/>
            <a:ext cx="5929176" cy="4799421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51BA55-15E7-7B43-AFF8-49DF133649EF}"/>
              </a:ext>
            </a:extLst>
          </p:cNvPr>
          <p:cNvSpPr txBox="1"/>
          <p:nvPr/>
        </p:nvSpPr>
        <p:spPr>
          <a:xfrm>
            <a:off x="497373" y="3393004"/>
            <a:ext cx="449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Based on domain knowledge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AEB0F81-985D-AA46-9B77-123F477C2CA8}"/>
              </a:ext>
            </a:extLst>
          </p:cNvPr>
          <p:cNvCxnSpPr/>
          <p:nvPr/>
        </p:nvCxnSpPr>
        <p:spPr>
          <a:xfrm flipH="1" flipV="1">
            <a:off x="6266382" y="1296537"/>
            <a:ext cx="317814" cy="185400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0269E00-E16B-5148-946D-FBB7C1C8A0C4}"/>
              </a:ext>
            </a:extLst>
          </p:cNvPr>
          <p:cNvCxnSpPr>
            <a:cxnSpLocks/>
          </p:cNvCxnSpPr>
          <p:nvPr/>
        </p:nvCxnSpPr>
        <p:spPr>
          <a:xfrm flipV="1">
            <a:off x="6279938" y="4983007"/>
            <a:ext cx="320041" cy="112822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94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3" grpId="0"/>
      <p:bldP spid="24" grpId="0"/>
      <p:bldP spid="26" grpId="0"/>
      <p:bldP spid="27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196FB-A267-0A43-8EE7-475C66CC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3036EE-2C94-EA40-8E4E-A9BAA852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7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C47F0F-D8DF-8448-B8BC-7B880231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Data-driven methods for fault detection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DC473C-17EB-F049-B861-5D2BD57AD4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8" t="8333" r="15924" b="18796"/>
          <a:stretch/>
        </p:blipFill>
        <p:spPr>
          <a:xfrm>
            <a:off x="6589936" y="3115354"/>
            <a:ext cx="4741333" cy="1823185"/>
          </a:xfrm>
          <a:prstGeom prst="rect">
            <a:avLst/>
          </a:prstGeom>
          <a:ln w="19050"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B2985A1-1422-6A4D-A770-B55FE3BDD4DE}"/>
              </a:ext>
            </a:extLst>
          </p:cNvPr>
          <p:cNvSpPr/>
          <p:nvPr/>
        </p:nvSpPr>
        <p:spPr>
          <a:xfrm>
            <a:off x="6589936" y="3150541"/>
            <a:ext cx="921668" cy="185882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E182D7-9649-8940-A6AD-47875F72AC3D}"/>
              </a:ext>
            </a:extLst>
          </p:cNvPr>
          <p:cNvSpPr txBox="1"/>
          <p:nvPr/>
        </p:nvSpPr>
        <p:spPr>
          <a:xfrm>
            <a:off x="458829" y="1863508"/>
            <a:ext cx="44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Which accelerator signals are correlated and are relevant to the device failure?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9879C5-8207-3845-BC8E-DBBCC305A65A}"/>
              </a:ext>
            </a:extLst>
          </p:cNvPr>
          <p:cNvSpPr txBox="1"/>
          <p:nvPr/>
        </p:nvSpPr>
        <p:spPr>
          <a:xfrm>
            <a:off x="458829" y="1450880"/>
            <a:ext cx="423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Feature selection &amp; crafting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936D0D-CE6C-0D4C-BB4E-A932268F3F9A}"/>
              </a:ext>
            </a:extLst>
          </p:cNvPr>
          <p:cNvSpPr txBox="1"/>
          <p:nvPr/>
        </p:nvSpPr>
        <p:spPr>
          <a:xfrm>
            <a:off x="445272" y="4225206"/>
            <a:ext cx="3173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Time series analysis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267004-04F2-834E-B4BB-0C7E8CBB11F8}"/>
              </a:ext>
            </a:extLst>
          </p:cNvPr>
          <p:cNvSpPr txBox="1"/>
          <p:nvPr/>
        </p:nvSpPr>
        <p:spPr>
          <a:xfrm>
            <a:off x="486407" y="2993173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b="1" dirty="0"/>
              <a:t>Data cleaning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356F34D-A226-654B-BA43-EED3896FD3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1"/>
          <a:stretch/>
        </p:blipFill>
        <p:spPr>
          <a:xfrm>
            <a:off x="3473014" y="2731473"/>
            <a:ext cx="2966313" cy="143140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67CE968-2521-2F40-9A29-658884DEBF1E}"/>
              </a:ext>
            </a:extLst>
          </p:cNvPr>
          <p:cNvSpPr txBox="1"/>
          <p:nvPr/>
        </p:nvSpPr>
        <p:spPr>
          <a:xfrm>
            <a:off x="458828" y="4686871"/>
            <a:ext cx="501283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Which time interval is representative?</a:t>
            </a:r>
          </a:p>
          <a:p>
            <a:r>
              <a:rPr lang="en-ES" sz="1800" dirty="0"/>
              <a:t>How to normalize different signals?</a:t>
            </a:r>
          </a:p>
          <a:p>
            <a:pPr indent="-285643"/>
            <a:r>
              <a:rPr lang="en-ES" sz="1600" dirty="0"/>
              <a:t>Autocorrelation, seasonality, stationarity</a:t>
            </a:r>
          </a:p>
          <a:p>
            <a:pPr indent="-285643"/>
            <a:r>
              <a:rPr lang="en-ES" sz="1600" dirty="0"/>
              <a:t>Segmentation, smoothing, signal estimation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816BE78-31C9-C545-AD6E-3023D5238EA6}"/>
              </a:ext>
            </a:extLst>
          </p:cNvPr>
          <p:cNvSpPr/>
          <p:nvPr/>
        </p:nvSpPr>
        <p:spPr>
          <a:xfrm>
            <a:off x="337206" y="1311812"/>
            <a:ext cx="5929176" cy="4799421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51BA55-15E7-7B43-AFF8-49DF133649EF}"/>
              </a:ext>
            </a:extLst>
          </p:cNvPr>
          <p:cNvSpPr txBox="1"/>
          <p:nvPr/>
        </p:nvSpPr>
        <p:spPr>
          <a:xfrm>
            <a:off x="497373" y="3393004"/>
            <a:ext cx="449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800" dirty="0"/>
              <a:t>Based on domain knowledge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AEB0F81-985D-AA46-9B77-123F477C2CA8}"/>
              </a:ext>
            </a:extLst>
          </p:cNvPr>
          <p:cNvCxnSpPr/>
          <p:nvPr/>
        </p:nvCxnSpPr>
        <p:spPr>
          <a:xfrm flipH="1" flipV="1">
            <a:off x="6266382" y="1296537"/>
            <a:ext cx="317814" cy="185400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0269E00-E16B-5148-946D-FBB7C1C8A0C4}"/>
              </a:ext>
            </a:extLst>
          </p:cNvPr>
          <p:cNvCxnSpPr>
            <a:cxnSpLocks/>
          </p:cNvCxnSpPr>
          <p:nvPr/>
        </p:nvCxnSpPr>
        <p:spPr>
          <a:xfrm flipV="1">
            <a:off x="6279938" y="4983007"/>
            <a:ext cx="320041" cy="112822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BF87EB1-6EE9-6742-94F2-4FB29B05DAF5}"/>
              </a:ext>
            </a:extLst>
          </p:cNvPr>
          <p:cNvSpPr txBox="1"/>
          <p:nvPr/>
        </p:nvSpPr>
        <p:spPr>
          <a:xfrm>
            <a:off x="7564428" y="3202788"/>
            <a:ext cx="434495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ES" sz="3600" dirty="0">
                <a:solidFill>
                  <a:srgbClr val="941651"/>
                </a:solidFill>
              </a:rPr>
              <a:t>Important for </a:t>
            </a:r>
            <a:r>
              <a:rPr lang="en-ES" sz="3600" u="sng" dirty="0">
                <a:solidFill>
                  <a:srgbClr val="941651"/>
                </a:solidFill>
              </a:rPr>
              <a:t>any</a:t>
            </a:r>
            <a:r>
              <a:rPr lang="en-ES" sz="3600" dirty="0">
                <a:solidFill>
                  <a:srgbClr val="941651"/>
                </a:solidFill>
              </a:rPr>
              <a:t> machine learning method</a:t>
            </a:r>
          </a:p>
        </p:txBody>
      </p:sp>
    </p:spTree>
    <p:extLst>
      <p:ext uri="{BB962C8B-B14F-4D97-AF65-F5344CB8AC3E}">
        <p14:creationId xmlns:p14="http://schemas.microsoft.com/office/powerpoint/2010/main" val="5122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0789AA-982A-924D-BD99-B931BB39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22. Nov 2021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906413-D25D-0D4C-B1C8-4D4D0C34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8</a:t>
            </a:fld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638B7B-D907-BD49-95EA-25BC24A0E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The final challenge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F54A2-8993-3241-B494-C85797DF00CC}"/>
              </a:ext>
            </a:extLst>
          </p:cNvPr>
          <p:cNvSpPr txBox="1"/>
          <p:nvPr/>
        </p:nvSpPr>
        <p:spPr>
          <a:xfrm>
            <a:off x="355610" y="1162619"/>
            <a:ext cx="753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“The curse of dimensionality” or Hughes phenomenon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8642BE5-B2F7-404B-A594-876D29AFD2B2}"/>
              </a:ext>
            </a:extLst>
          </p:cNvPr>
          <p:cNvSpPr/>
          <p:nvPr/>
        </p:nvSpPr>
        <p:spPr>
          <a:xfrm>
            <a:off x="1507695" y="1930367"/>
            <a:ext cx="5954443" cy="19625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5567395-3A74-0543-A60D-50054B0DF094}"/>
              </a:ext>
            </a:extLst>
          </p:cNvPr>
          <p:cNvSpPr/>
          <p:nvPr/>
        </p:nvSpPr>
        <p:spPr>
          <a:xfrm>
            <a:off x="5409896" y="2299404"/>
            <a:ext cx="1713739" cy="13492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F9C051A-CAB0-5740-809A-DC1C1A4F1D23}"/>
              </a:ext>
            </a:extLst>
          </p:cNvPr>
          <p:cNvSpPr/>
          <p:nvPr/>
        </p:nvSpPr>
        <p:spPr>
          <a:xfrm>
            <a:off x="1701705" y="2474366"/>
            <a:ext cx="2820003" cy="1043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A0EF15-1678-8246-B00E-560371C03B07}"/>
              </a:ext>
            </a:extLst>
          </p:cNvPr>
          <p:cNvSpPr txBox="1"/>
          <p:nvPr/>
        </p:nvSpPr>
        <p:spPr>
          <a:xfrm>
            <a:off x="5409896" y="2466204"/>
            <a:ext cx="17137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ES" dirty="0"/>
              <a:t>ML method</a:t>
            </a:r>
          </a:p>
          <a:p>
            <a:pPr algn="ctr"/>
            <a:r>
              <a:rPr lang="en-ES" sz="1800" dirty="0"/>
              <a:t>Classifier</a:t>
            </a:r>
          </a:p>
          <a:p>
            <a:pPr algn="ctr"/>
            <a:r>
              <a:rPr lang="en-ES" sz="1800" dirty="0"/>
              <a:t>Regressor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2B9A99-8802-CE45-A826-98D6F5D9CDCB}"/>
              </a:ext>
            </a:extLst>
          </p:cNvPr>
          <p:cNvSpPr txBox="1"/>
          <p:nvPr/>
        </p:nvSpPr>
        <p:spPr>
          <a:xfrm>
            <a:off x="1827415" y="2474367"/>
            <a:ext cx="2554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S" dirty="0"/>
              <a:t>Fixed number of data samples</a:t>
            </a:r>
          </a:p>
          <a:p>
            <a:pPr algn="ctr"/>
            <a:r>
              <a:rPr lang="en-ES" sz="1800" dirty="0"/>
              <a:t>Sparse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00F50-C6DC-0741-B9CD-0C1FF6DED4BC}"/>
              </a:ext>
            </a:extLst>
          </p:cNvPr>
          <p:cNvSpPr txBox="1"/>
          <p:nvPr/>
        </p:nvSpPr>
        <p:spPr>
          <a:xfrm>
            <a:off x="5289173" y="4129582"/>
            <a:ext cx="2462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941651"/>
                </a:solidFill>
              </a:rPr>
              <a:t>Predictive power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B92E0B-956A-A846-B371-F64B404F3AF0}"/>
              </a:ext>
            </a:extLst>
          </p:cNvPr>
          <p:cNvSpPr txBox="1"/>
          <p:nvPr/>
        </p:nvSpPr>
        <p:spPr>
          <a:xfrm>
            <a:off x="1204355" y="4119251"/>
            <a:ext cx="282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941651"/>
                </a:solidFill>
              </a:rPr>
              <a:t>Number of features</a:t>
            </a:r>
          </a:p>
        </p:txBody>
      </p:sp>
      <p:sp>
        <p:nvSpPr>
          <p:cNvPr id="19" name="Down Arrow 18">
            <a:extLst>
              <a:ext uri="{FF2B5EF4-FFF2-40B4-BE49-F238E27FC236}">
                <a16:creationId xmlns:a16="http://schemas.microsoft.com/office/drawing/2014/main" id="{A8760A83-A3EC-884A-BE72-C7DE56996A87}"/>
              </a:ext>
            </a:extLst>
          </p:cNvPr>
          <p:cNvSpPr/>
          <p:nvPr/>
        </p:nvSpPr>
        <p:spPr>
          <a:xfrm rot="16200000">
            <a:off x="4762231" y="2690231"/>
            <a:ext cx="453376" cy="6376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pic>
        <p:nvPicPr>
          <p:cNvPr id="23" name="Graphic 22" descr="Upstairs with solid fill">
            <a:extLst>
              <a:ext uri="{FF2B5EF4-FFF2-40B4-BE49-F238E27FC236}">
                <a16:creationId xmlns:a16="http://schemas.microsoft.com/office/drawing/2014/main" id="{2E2841EA-6B80-7344-B09F-B34DBD0B4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3385" y="4013381"/>
            <a:ext cx="673404" cy="673404"/>
          </a:xfrm>
          <a:prstGeom prst="rect">
            <a:avLst/>
          </a:prstGeom>
        </p:spPr>
      </p:pic>
      <p:pic>
        <p:nvPicPr>
          <p:cNvPr id="25" name="Graphic 24" descr="Downstairs with solid fill">
            <a:extLst>
              <a:ext uri="{FF2B5EF4-FFF2-40B4-BE49-F238E27FC236}">
                <a16:creationId xmlns:a16="http://schemas.microsoft.com/office/drawing/2014/main" id="{326696F4-0156-E54B-8394-033B8864C3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50687" y="4023712"/>
            <a:ext cx="673404" cy="67340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C978F1B-8D31-6B4C-984A-27694593D3E9}"/>
              </a:ext>
            </a:extLst>
          </p:cNvPr>
          <p:cNvSpPr txBox="1"/>
          <p:nvPr/>
        </p:nvSpPr>
        <p:spPr>
          <a:xfrm>
            <a:off x="8151540" y="2443588"/>
            <a:ext cx="3129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S" sz="1800" i="1" dirty="0"/>
              <a:t>Clustering becomes impossible because the distance of observations appears equal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31F0560-0B91-AC42-910C-2FA297363B93}"/>
              </a:ext>
            </a:extLst>
          </p:cNvPr>
          <p:cNvSpPr/>
          <p:nvPr/>
        </p:nvSpPr>
        <p:spPr>
          <a:xfrm>
            <a:off x="239593" y="4998614"/>
            <a:ext cx="11460666" cy="9348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080299-D6AC-2B40-9E6D-54A1CF8129A5}"/>
              </a:ext>
            </a:extLst>
          </p:cNvPr>
          <p:cNvSpPr txBox="1"/>
          <p:nvPr/>
        </p:nvSpPr>
        <p:spPr>
          <a:xfrm>
            <a:off x="459083" y="5098705"/>
            <a:ext cx="112085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Accelerators have hundreds of thousands of </a:t>
            </a:r>
            <a:r>
              <a:rPr lang="en-ES" i="1" dirty="0"/>
              <a:t>not-so-statistically-significant</a:t>
            </a:r>
            <a:r>
              <a:rPr lang="en-ES" dirty="0"/>
              <a:t> signals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ES" sz="2000" dirty="0"/>
              <a:t>Feature selection / dimensionality reduction is key</a:t>
            </a:r>
          </a:p>
        </p:txBody>
      </p:sp>
    </p:spTree>
    <p:extLst>
      <p:ext uri="{BB962C8B-B14F-4D97-AF65-F5344CB8AC3E}">
        <p14:creationId xmlns:p14="http://schemas.microsoft.com/office/powerpoint/2010/main" val="2651930587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master_Fächer">
  <a:themeElements>
    <a:clrScheme name="KIT FARBEN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4664AA"/>
      </a:accent1>
      <a:accent2>
        <a:srgbClr val="23A1E0"/>
      </a:accent2>
      <a:accent3>
        <a:srgbClr val="8CB63C"/>
      </a:accent3>
      <a:accent4>
        <a:srgbClr val="A3107C"/>
      </a:accent4>
      <a:accent5>
        <a:srgbClr val="DF9B1B"/>
      </a:accent5>
      <a:accent6>
        <a:srgbClr val="FCE500"/>
      </a:accent6>
      <a:hlink>
        <a:srgbClr val="4664AA"/>
      </a:hlink>
      <a:folHlink>
        <a:srgbClr val="A22223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D385F135-4BB1-4144-883F-BD663B3FA4BF}" vid="{9BD07EEE-6672-4655-8F7E-3FE0E154673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555</Words>
  <Application>Microsoft Macintosh PowerPoint</Application>
  <PresentationFormat>Widescreen</PresentationFormat>
  <Paragraphs>134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Folienmaster_Fächer</vt:lpstr>
      <vt:lpstr>PowerPoint Presentation</vt:lpstr>
      <vt:lpstr>Particle accelerators  – one of the most complex machines in the world!</vt:lpstr>
      <vt:lpstr>Particle accelerators  – one of the most complex machines in the world!</vt:lpstr>
      <vt:lpstr>Fault detection to increase availability</vt:lpstr>
      <vt:lpstr>Data-driven methods for fault detection</vt:lpstr>
      <vt:lpstr>Data-driven methods for fault detection</vt:lpstr>
      <vt:lpstr>Data-driven methods for fault detection</vt:lpstr>
      <vt:lpstr>The final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</dc:creator>
  <cp:lastModifiedBy>Santamaria Garcia, Andrea (LAS)</cp:lastModifiedBy>
  <cp:revision>203</cp:revision>
  <dcterms:created xsi:type="dcterms:W3CDTF">2017-12-07T14:50:50Z</dcterms:created>
  <dcterms:modified xsi:type="dcterms:W3CDTF">2021-11-22T11:27:44Z</dcterms:modified>
</cp:coreProperties>
</file>