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7"/>
  </p:notesMasterIdLst>
  <p:sldIdLst>
    <p:sldId id="260" r:id="rId2"/>
    <p:sldId id="362" r:id="rId3"/>
    <p:sldId id="365" r:id="rId4"/>
    <p:sldId id="373" r:id="rId5"/>
    <p:sldId id="337" r:id="rId6"/>
    <p:sldId id="876" r:id="rId7"/>
    <p:sldId id="875" r:id="rId8"/>
    <p:sldId id="877" r:id="rId9"/>
    <p:sldId id="878" r:id="rId10"/>
    <p:sldId id="879" r:id="rId11"/>
    <p:sldId id="880" r:id="rId12"/>
    <p:sldId id="396" r:id="rId13"/>
    <p:sldId id="390" r:id="rId14"/>
    <p:sldId id="388" r:id="rId15"/>
    <p:sldId id="866" r:id="rId16"/>
  </p:sldIdLst>
  <p:sldSz cx="9144000" cy="5145088"/>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5D2AA4-9676-45C6-9B2F-D22B51C45D3C}">
          <p14:sldIdLst>
            <p14:sldId id="260"/>
            <p14:sldId id="362"/>
            <p14:sldId id="365"/>
            <p14:sldId id="373"/>
            <p14:sldId id="337"/>
            <p14:sldId id="876"/>
            <p14:sldId id="875"/>
            <p14:sldId id="877"/>
            <p14:sldId id="878"/>
            <p14:sldId id="879"/>
            <p14:sldId id="880"/>
            <p14:sldId id="396"/>
            <p14:sldId id="390"/>
            <p14:sldId id="388"/>
            <p14:sldId id="866"/>
          </p14:sldIdLst>
        </p14:section>
      </p14:sectionLst>
    </p:ext>
    <p:ext uri="{EFAFB233-063F-42B5-8137-9DF3F51BA10A}">
      <p15:sldGuideLst xmlns:p15="http://schemas.microsoft.com/office/powerpoint/2012/main">
        <p15:guide id="1" orient="horz" pos="1689" userDrawn="1">
          <p15:clr>
            <a:srgbClr val="A4A3A4"/>
          </p15:clr>
        </p15:guide>
        <p15:guide id="2" pos="68">
          <p15:clr>
            <a:srgbClr val="A4A3A4"/>
          </p15:clr>
        </p15:guide>
        <p15:guide id="3" pos="29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elle, Michele (IPE)" initials="CM(" lastIdx="2" clrIdx="0">
    <p:extLst>
      <p:ext uri="{19B8F6BF-5375-455C-9EA6-DF929625EA0E}">
        <p15:presenceInfo xmlns:p15="http://schemas.microsoft.com/office/powerpoint/2012/main" userId="S-1-5-21-1202744845-3101423955-345487624-1143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70C0"/>
    <a:srgbClr val="32A189"/>
    <a:srgbClr val="51ABE4"/>
    <a:srgbClr val="BD92DE"/>
    <a:srgbClr val="4472C4"/>
    <a:srgbClr val="009682"/>
    <a:srgbClr val="FA8214"/>
    <a:srgbClr val="222322"/>
    <a:srgbClr val="CFFF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0" autoAdjust="0"/>
    <p:restoredTop sz="89026" autoAdjust="0"/>
  </p:normalViewPr>
  <p:slideViewPr>
    <p:cSldViewPr snapToGrid="0">
      <p:cViewPr>
        <p:scale>
          <a:sx n="80" d="100"/>
          <a:sy n="80" d="100"/>
        </p:scale>
        <p:origin x="960" y="152"/>
      </p:cViewPr>
      <p:guideLst>
        <p:guide orient="horz" pos="1689"/>
        <p:guide pos="68"/>
        <p:guide pos="2925"/>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A8F02CA-77CB-4E54-B712-21E588799EE8}" type="datetimeFigureOut">
              <a:rPr lang="de-DE" smtClean="0"/>
              <a:t>05.11.2021</a:t>
            </a:fld>
            <a:endParaRPr lang="de-DE"/>
          </a:p>
        </p:txBody>
      </p:sp>
      <p:sp>
        <p:nvSpPr>
          <p:cNvPr id="4" name="Folienbildplatzhalter 3"/>
          <p:cNvSpPr>
            <a:spLocks noGrp="1" noRot="1" noChangeAspect="1"/>
          </p:cNvSpPr>
          <p:nvPr>
            <p:ph type="sldImg" idx="2"/>
          </p:nvPr>
        </p:nvSpPr>
        <p:spPr>
          <a:xfrm>
            <a:off x="423863" y="1241425"/>
            <a:ext cx="5949950"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13F729A-0AF0-4995-B32B-9504BC68960C}" type="slidenum">
              <a:rPr lang="de-DE" smtClean="0"/>
              <a:t>‹#›</a:t>
            </a:fld>
            <a:endParaRPr lang="de-DE"/>
          </a:p>
        </p:txBody>
      </p:sp>
    </p:spTree>
    <p:extLst>
      <p:ext uri="{BB962C8B-B14F-4D97-AF65-F5344CB8AC3E}">
        <p14:creationId xmlns:p14="http://schemas.microsoft.com/office/powerpoint/2010/main" val="2810794510"/>
      </p:ext>
    </p:extLst>
  </p:cSld>
  <p:clrMap bg1="lt1" tx1="dk1" bg2="lt2" tx2="dk2" accent1="accent1" accent2="accent2" accent3="accent3" accent4="accent4" accent5="accent5" accent6="accent6" hlink="hlink" folHlink="folHlink"/>
  <p:notesStyle>
    <a:lvl1pPr marL="0" algn="l" defTabSz="685680" rtl="0" eaLnBrk="1" latinLnBrk="0" hangingPunct="1">
      <a:defRPr sz="900" kern="1200">
        <a:solidFill>
          <a:schemeClr val="tx1"/>
        </a:solidFill>
        <a:latin typeface="+mn-lt"/>
        <a:ea typeface="+mn-ea"/>
        <a:cs typeface="+mn-cs"/>
      </a:defRPr>
    </a:lvl1pPr>
    <a:lvl2pPr marL="342840" algn="l" defTabSz="685680" rtl="0" eaLnBrk="1" latinLnBrk="0" hangingPunct="1">
      <a:defRPr sz="900" kern="1200">
        <a:solidFill>
          <a:schemeClr val="tx1"/>
        </a:solidFill>
        <a:latin typeface="+mn-lt"/>
        <a:ea typeface="+mn-ea"/>
        <a:cs typeface="+mn-cs"/>
      </a:defRPr>
    </a:lvl2pPr>
    <a:lvl3pPr marL="685680" algn="l" defTabSz="685680" rtl="0" eaLnBrk="1" latinLnBrk="0" hangingPunct="1">
      <a:defRPr sz="900" kern="1200">
        <a:solidFill>
          <a:schemeClr val="tx1"/>
        </a:solidFill>
        <a:latin typeface="+mn-lt"/>
        <a:ea typeface="+mn-ea"/>
        <a:cs typeface="+mn-cs"/>
      </a:defRPr>
    </a:lvl3pPr>
    <a:lvl4pPr marL="1028520" algn="l" defTabSz="685680" rtl="0" eaLnBrk="1" latinLnBrk="0" hangingPunct="1">
      <a:defRPr sz="900" kern="1200">
        <a:solidFill>
          <a:schemeClr val="tx1"/>
        </a:solidFill>
        <a:latin typeface="+mn-lt"/>
        <a:ea typeface="+mn-ea"/>
        <a:cs typeface="+mn-cs"/>
      </a:defRPr>
    </a:lvl4pPr>
    <a:lvl5pPr marL="1371360" algn="l" defTabSz="685680" rtl="0" eaLnBrk="1" latinLnBrk="0" hangingPunct="1">
      <a:defRPr sz="900" kern="1200">
        <a:solidFill>
          <a:schemeClr val="tx1"/>
        </a:solidFill>
        <a:latin typeface="+mn-lt"/>
        <a:ea typeface="+mn-ea"/>
        <a:cs typeface="+mn-cs"/>
      </a:defRPr>
    </a:lvl5pPr>
    <a:lvl6pPr marL="1714200" algn="l" defTabSz="685680" rtl="0" eaLnBrk="1" latinLnBrk="0" hangingPunct="1">
      <a:defRPr sz="900" kern="1200">
        <a:solidFill>
          <a:schemeClr val="tx1"/>
        </a:solidFill>
        <a:latin typeface="+mn-lt"/>
        <a:ea typeface="+mn-ea"/>
        <a:cs typeface="+mn-cs"/>
      </a:defRPr>
    </a:lvl6pPr>
    <a:lvl7pPr marL="2057040" algn="l" defTabSz="685680" rtl="0" eaLnBrk="1" latinLnBrk="0" hangingPunct="1">
      <a:defRPr sz="900" kern="1200">
        <a:solidFill>
          <a:schemeClr val="tx1"/>
        </a:solidFill>
        <a:latin typeface="+mn-lt"/>
        <a:ea typeface="+mn-ea"/>
        <a:cs typeface="+mn-cs"/>
      </a:defRPr>
    </a:lvl7pPr>
    <a:lvl8pPr marL="2399880" algn="l" defTabSz="685680" rtl="0" eaLnBrk="1" latinLnBrk="0" hangingPunct="1">
      <a:defRPr sz="900" kern="1200">
        <a:solidFill>
          <a:schemeClr val="tx1"/>
        </a:solidFill>
        <a:latin typeface="+mn-lt"/>
        <a:ea typeface="+mn-ea"/>
        <a:cs typeface="+mn-cs"/>
      </a:defRPr>
    </a:lvl8pPr>
    <a:lvl9pPr marL="2742720" algn="l" defTabSz="68568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E13F729A-0AF0-4995-B32B-9504BC68960C}" type="slidenum">
              <a:rPr lang="de-DE" smtClean="0"/>
              <a:t>1</a:t>
            </a:fld>
            <a:endParaRPr lang="de-DE" dirty="0"/>
          </a:p>
        </p:txBody>
      </p:sp>
    </p:spTree>
    <p:extLst>
      <p:ext uri="{BB962C8B-B14F-4D97-AF65-F5344CB8AC3E}">
        <p14:creationId xmlns:p14="http://schemas.microsoft.com/office/powerpoint/2010/main" val="3506608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680" rtl="0" eaLnBrk="1" fontAlgn="auto" latinLnBrk="0" hangingPunct="1">
              <a:lnSpc>
                <a:spcPct val="100000"/>
              </a:lnSpc>
              <a:spcBef>
                <a:spcPts val="0"/>
              </a:spcBef>
              <a:spcAft>
                <a:spcPts val="0"/>
              </a:spcAft>
              <a:buClrTx/>
              <a:buSzTx/>
              <a:buFontTx/>
              <a:buNone/>
              <a:tabLst/>
              <a:defRPr/>
            </a:pPr>
            <a:r>
              <a:rPr lang="en-GB" sz="900" dirty="0"/>
              <a:t>The Micro-Vertex Detector (MVD) as the innermost part of the tracking system will enable precise tracking and detection of primary and secondary vertices. It is equipped with both silicon pixel and strip sensors. </a:t>
            </a:r>
          </a:p>
          <a:p>
            <a:endParaRPr lang="en-GB" dirty="0"/>
          </a:p>
        </p:txBody>
      </p:sp>
      <p:sp>
        <p:nvSpPr>
          <p:cNvPr id="4" name="Slide Number Placeholder 3"/>
          <p:cNvSpPr>
            <a:spLocks noGrp="1"/>
          </p:cNvSpPr>
          <p:nvPr>
            <p:ph type="sldNum" sz="quarter" idx="5"/>
          </p:nvPr>
        </p:nvSpPr>
        <p:spPr/>
        <p:txBody>
          <a:bodyPr/>
          <a:lstStyle/>
          <a:p>
            <a:fld id="{E13F729A-0AF0-4995-B32B-9504BC68960C}" type="slidenum">
              <a:rPr lang="de-DE" smtClean="0"/>
              <a:t>2</a:t>
            </a:fld>
            <a:endParaRPr lang="de-DE" dirty="0"/>
          </a:p>
        </p:txBody>
      </p:sp>
    </p:spTree>
    <p:extLst>
      <p:ext uri="{BB962C8B-B14F-4D97-AF65-F5344CB8AC3E}">
        <p14:creationId xmlns:p14="http://schemas.microsoft.com/office/powerpoint/2010/main" val="2767179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t>(consolidated experience at KIT, collaborations synergies with PSI and INFN-TO)</a:t>
            </a:r>
            <a:endParaRPr lang="en-GB" dirty="0"/>
          </a:p>
        </p:txBody>
      </p:sp>
      <p:sp>
        <p:nvSpPr>
          <p:cNvPr id="4" name="Slide Number Placeholder 3"/>
          <p:cNvSpPr>
            <a:spLocks noGrp="1"/>
          </p:cNvSpPr>
          <p:nvPr>
            <p:ph type="sldNum" sz="quarter" idx="5"/>
          </p:nvPr>
        </p:nvSpPr>
        <p:spPr/>
        <p:txBody>
          <a:bodyPr/>
          <a:lstStyle/>
          <a:p>
            <a:fld id="{E13F729A-0AF0-4995-B32B-9504BC68960C}" type="slidenum">
              <a:rPr lang="de-DE" smtClean="0"/>
              <a:t>5</a:t>
            </a:fld>
            <a:endParaRPr lang="de-DE"/>
          </a:p>
        </p:txBody>
      </p:sp>
    </p:spTree>
    <p:extLst>
      <p:ext uri="{BB962C8B-B14F-4D97-AF65-F5344CB8AC3E}">
        <p14:creationId xmlns:p14="http://schemas.microsoft.com/office/powerpoint/2010/main" val="378019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t>(consolidated experience at KIT, collaborations synergies with PSI and INFN-TO)</a:t>
            </a:r>
            <a:endParaRPr lang="en-GB" dirty="0"/>
          </a:p>
        </p:txBody>
      </p:sp>
      <p:sp>
        <p:nvSpPr>
          <p:cNvPr id="4" name="Slide Number Placeholder 3"/>
          <p:cNvSpPr>
            <a:spLocks noGrp="1"/>
          </p:cNvSpPr>
          <p:nvPr>
            <p:ph type="sldNum" sz="quarter" idx="5"/>
          </p:nvPr>
        </p:nvSpPr>
        <p:spPr/>
        <p:txBody>
          <a:bodyPr/>
          <a:lstStyle/>
          <a:p>
            <a:fld id="{E13F729A-0AF0-4995-B32B-9504BC68960C}" type="slidenum">
              <a:rPr lang="de-DE" smtClean="0"/>
              <a:t>7</a:t>
            </a:fld>
            <a:endParaRPr lang="de-DE"/>
          </a:p>
        </p:txBody>
      </p:sp>
    </p:spTree>
    <p:extLst>
      <p:ext uri="{BB962C8B-B14F-4D97-AF65-F5344CB8AC3E}">
        <p14:creationId xmlns:p14="http://schemas.microsoft.com/office/powerpoint/2010/main" val="3887936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t>(consolidated experience at KIT, collaborations synergies with PSI and INFN-TO)</a:t>
            </a:r>
            <a:endParaRPr lang="en-GB" dirty="0"/>
          </a:p>
        </p:txBody>
      </p:sp>
      <p:sp>
        <p:nvSpPr>
          <p:cNvPr id="4" name="Slide Number Placeholder 3"/>
          <p:cNvSpPr>
            <a:spLocks noGrp="1"/>
          </p:cNvSpPr>
          <p:nvPr>
            <p:ph type="sldNum" sz="quarter" idx="5"/>
          </p:nvPr>
        </p:nvSpPr>
        <p:spPr/>
        <p:txBody>
          <a:bodyPr/>
          <a:lstStyle/>
          <a:p>
            <a:fld id="{E13F729A-0AF0-4995-B32B-9504BC68960C}" type="slidenum">
              <a:rPr lang="de-DE" smtClean="0"/>
              <a:t>8</a:t>
            </a:fld>
            <a:endParaRPr lang="de-DE"/>
          </a:p>
        </p:txBody>
      </p:sp>
    </p:spTree>
    <p:extLst>
      <p:ext uri="{BB962C8B-B14F-4D97-AF65-F5344CB8AC3E}">
        <p14:creationId xmlns:p14="http://schemas.microsoft.com/office/powerpoint/2010/main" val="203274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Module management controller (MMC)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F729A-0AF0-4995-B32B-9504BC68960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18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dirty="0"/>
          </a:p>
        </p:txBody>
      </p:sp>
      <p:sp>
        <p:nvSpPr>
          <p:cNvPr id="4" name="Slide Number Placeholder 3"/>
          <p:cNvSpPr>
            <a:spLocks noGrp="1"/>
          </p:cNvSpPr>
          <p:nvPr>
            <p:ph type="sldNum" sz="quarter" idx="5"/>
          </p:nvPr>
        </p:nvSpPr>
        <p:spPr/>
        <p:txBody>
          <a:bodyPr/>
          <a:lstStyle/>
          <a:p>
            <a:fld id="{E13F729A-0AF0-4995-B32B-9504BC68960C}" type="slidenum">
              <a:rPr lang="de-DE" smtClean="0"/>
              <a:t>14</a:t>
            </a:fld>
            <a:endParaRPr lang="de-DE"/>
          </a:p>
        </p:txBody>
      </p:sp>
    </p:spTree>
    <p:extLst>
      <p:ext uri="{BB962C8B-B14F-4D97-AF65-F5344CB8AC3E}">
        <p14:creationId xmlns:p14="http://schemas.microsoft.com/office/powerpoint/2010/main" val="15046184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8" name="Textplatzhalter 18"/>
          <p:cNvSpPr>
            <a:spLocks noGrp="1"/>
          </p:cNvSpPr>
          <p:nvPr>
            <p:ph type="body" sz="quarter" idx="11" hasCustomPrompt="1"/>
          </p:nvPr>
        </p:nvSpPr>
        <p:spPr>
          <a:xfrm>
            <a:off x="365443" y="1445896"/>
            <a:ext cx="8524557" cy="285114"/>
          </a:xfrm>
        </p:spPr>
        <p:txBody>
          <a:bodyPr>
            <a:normAutofit/>
          </a:bodyPr>
          <a:lstStyle>
            <a:lvl1pPr marL="0" indent="0">
              <a:buFont typeface="Arial" panose="020B0604020202020204" pitchFamily="34" charset="0"/>
              <a:buNone/>
              <a:defRPr sz="2600" b="1"/>
            </a:lvl1pPr>
            <a:lvl2pPr marL="355600" indent="0">
              <a:buFont typeface="Arial" panose="020B0604020202020204" pitchFamily="34" charset="0"/>
              <a:buNone/>
              <a:defRPr sz="2600" b="1"/>
            </a:lvl2pPr>
            <a:lvl3pPr marL="717550" indent="0">
              <a:buFont typeface="Arial" panose="020B0604020202020204" pitchFamily="34" charset="0"/>
              <a:buNone/>
              <a:defRPr sz="2600" b="1"/>
            </a:lvl3pPr>
            <a:lvl4pPr marL="1073150" indent="0">
              <a:buFont typeface="Arial" panose="020B0604020202020204" pitchFamily="34" charset="0"/>
              <a:buNone/>
              <a:defRPr sz="2600" b="1"/>
            </a:lvl4pPr>
            <a:lvl5pPr marL="1435100" indent="0">
              <a:buFont typeface="Arial" panose="020B0604020202020204" pitchFamily="34" charset="0"/>
              <a:buNone/>
              <a:defRPr sz="2600" b="1"/>
            </a:lvl5pPr>
          </a:lstStyle>
          <a:p>
            <a:pPr lvl="0"/>
            <a:r>
              <a:rPr lang="de-DE" dirty="0"/>
              <a:t>Click </a:t>
            </a:r>
            <a:r>
              <a:rPr lang="de-DE" dirty="0" err="1"/>
              <a:t>to</a:t>
            </a:r>
            <a:r>
              <a:rPr lang="de-DE" dirty="0"/>
              <a:t> </a:t>
            </a:r>
            <a:r>
              <a:rPr lang="de-DE" dirty="0" err="1"/>
              <a:t>add</a:t>
            </a:r>
            <a:endParaRPr lang="de-DE" dirty="0"/>
          </a:p>
        </p:txBody>
      </p:sp>
      <p:sp>
        <p:nvSpPr>
          <p:cNvPr id="9" name="Textplatzhalter 25"/>
          <p:cNvSpPr>
            <a:spLocks noGrp="1"/>
          </p:cNvSpPr>
          <p:nvPr>
            <p:ph type="body" sz="quarter" idx="13" hasCustomPrompt="1"/>
          </p:nvPr>
        </p:nvSpPr>
        <p:spPr>
          <a:xfrm>
            <a:off x="380675" y="1979930"/>
            <a:ext cx="8515675" cy="509905"/>
          </a:xfrm>
        </p:spPr>
        <p:txBody>
          <a:bodyPr>
            <a:normAutofit/>
          </a:bodyPr>
          <a:lstStyle>
            <a:lvl1pPr marL="0" indent="0">
              <a:buFont typeface="Arial" panose="020B0604020202020204" pitchFamily="34" charset="0"/>
              <a:buNone/>
              <a:defRPr sz="1800" b="1" i="0" baseline="0"/>
            </a:lvl1pPr>
            <a:lvl2pPr marL="355600" indent="0">
              <a:buFont typeface="Arial" panose="020B0604020202020204" pitchFamily="34" charset="0"/>
              <a:buNone/>
              <a:defRPr sz="1800" b="1" i="0"/>
            </a:lvl2pPr>
            <a:lvl3pPr marL="717550" indent="0">
              <a:buFont typeface="Arial" panose="020B0604020202020204" pitchFamily="34" charset="0"/>
              <a:buNone/>
              <a:defRPr sz="1800" b="1" i="0"/>
            </a:lvl3pPr>
            <a:lvl4pPr marL="1073150" indent="0">
              <a:buFont typeface="Arial" panose="020B0604020202020204" pitchFamily="34" charset="0"/>
              <a:buNone/>
              <a:defRPr sz="1800" b="1" i="0"/>
            </a:lvl4pPr>
            <a:lvl5pPr marL="1435100" indent="0">
              <a:buFont typeface="Arial" panose="020B0604020202020204" pitchFamily="34" charset="0"/>
              <a:buNone/>
              <a:defRPr sz="1800" b="1" i="0"/>
            </a:lvl5pPr>
          </a:lstStyle>
          <a:p>
            <a:pPr lvl="0"/>
            <a:r>
              <a:rPr lang="de-DE" dirty="0"/>
              <a:t>Click </a:t>
            </a:r>
            <a:r>
              <a:rPr lang="de-DE" dirty="0" err="1"/>
              <a:t>to</a:t>
            </a:r>
            <a:r>
              <a:rPr lang="de-DE" dirty="0"/>
              <a:t> </a:t>
            </a:r>
            <a:r>
              <a:rPr lang="de-DE" dirty="0" err="1"/>
              <a:t>add</a:t>
            </a:r>
            <a:r>
              <a:rPr lang="de-DE" dirty="0"/>
              <a:t> </a:t>
            </a:r>
            <a:r>
              <a:rPr lang="de-DE" dirty="0" err="1"/>
              <a:t>subline</a:t>
            </a:r>
            <a:br>
              <a:rPr lang="de-DE" dirty="0"/>
            </a:br>
            <a:r>
              <a:rPr lang="de-DE" dirty="0"/>
              <a:t>(</a:t>
            </a:r>
            <a:r>
              <a:rPr lang="en-US" dirty="0"/>
              <a:t>Also possible in two columns</a:t>
            </a:r>
            <a:r>
              <a:rPr lang="de-DE" dirty="0"/>
              <a:t>)</a:t>
            </a:r>
          </a:p>
        </p:txBody>
      </p:sp>
      <p:sp>
        <p:nvSpPr>
          <p:cNvPr id="10" name="Text Box 14">
            <a:extLst>
              <a:ext uri="{FF2B5EF4-FFF2-40B4-BE49-F238E27FC236}">
                <a16:creationId xmlns:a16="http://schemas.microsoft.com/office/drawing/2014/main" id="{537A5579-09BA-4663-B67D-33B154205799}"/>
              </a:ext>
            </a:extLst>
          </p:cNvPr>
          <p:cNvSpPr txBox="1">
            <a:spLocks noChangeArrowheads="1"/>
          </p:cNvSpPr>
          <p:nvPr userDrawn="1"/>
        </p:nvSpPr>
        <p:spPr bwMode="auto">
          <a:xfrm>
            <a:off x="116600" y="4895776"/>
            <a:ext cx="3606670" cy="126958"/>
          </a:xfrm>
          <a:prstGeom prst="rect">
            <a:avLst/>
          </a:prstGeom>
          <a:noFill/>
          <a:ln w="9525">
            <a:noFill/>
            <a:miter lim="800000"/>
            <a:headEnd/>
            <a:tailEnd/>
          </a:ln>
          <a:effectLst/>
        </p:spPr>
        <p:txBody>
          <a:bodyPr wrap="square" lIns="0" tIns="0" rIns="0" bIns="0">
            <a:spAutoFit/>
          </a:bodyPr>
          <a:lstStyle/>
          <a:p>
            <a:r>
              <a:rPr lang="en-US" sz="825" noProof="0" dirty="0"/>
              <a:t>KIT – The Research University in the Helmholtz Association</a:t>
            </a:r>
          </a:p>
        </p:txBody>
      </p:sp>
      <p:sp>
        <p:nvSpPr>
          <p:cNvPr id="11" name="Text Box 14">
            <a:extLst>
              <a:ext uri="{FF2B5EF4-FFF2-40B4-BE49-F238E27FC236}">
                <a16:creationId xmlns:a16="http://schemas.microsoft.com/office/drawing/2014/main" id="{6C188393-F356-4F5D-80C7-5DAA7302CAFB}"/>
              </a:ext>
            </a:extLst>
          </p:cNvPr>
          <p:cNvSpPr txBox="1">
            <a:spLocks noChangeArrowheads="1"/>
          </p:cNvSpPr>
          <p:nvPr userDrawn="1"/>
        </p:nvSpPr>
        <p:spPr bwMode="auto">
          <a:xfrm>
            <a:off x="7318375" y="4826105"/>
            <a:ext cx="1727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e-DE" altLang="de-DE" sz="1600" b="1" dirty="0">
                <a:solidFill>
                  <a:schemeClr val="tx1"/>
                </a:solidFill>
              </a:rPr>
              <a:t>www.kit.edu</a:t>
            </a:r>
          </a:p>
        </p:txBody>
      </p:sp>
      <p:pic>
        <p:nvPicPr>
          <p:cNvPr id="12" name="Grafik 11">
            <a:extLst>
              <a:ext uri="{FF2B5EF4-FFF2-40B4-BE49-F238E27FC236}">
                <a16:creationId xmlns:a16="http://schemas.microsoft.com/office/drawing/2014/main" id="{F170E65B-29E8-4B34-8C2D-4A01E1FD96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000" y="360000"/>
            <a:ext cx="1621550" cy="751280"/>
          </a:xfrm>
          <a:prstGeom prst="rect">
            <a:avLst/>
          </a:prstGeom>
        </p:spPr>
      </p:pic>
    </p:spTree>
    <p:extLst>
      <p:ext uri="{BB962C8B-B14F-4D97-AF65-F5344CB8AC3E}">
        <p14:creationId xmlns:p14="http://schemas.microsoft.com/office/powerpoint/2010/main" val="190524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0050" y="1188000"/>
            <a:ext cx="8343900" cy="3365893"/>
          </a:xfrm>
        </p:spPr>
        <p:txBody>
          <a:bodyPr/>
          <a:lstStyle>
            <a:lvl1pPr>
              <a:defRPr/>
            </a:lvl1pPr>
            <a:lvl2pPr>
              <a:defRPr/>
            </a:lvl2pPr>
            <a:lvl3pPr>
              <a:defRPr/>
            </a:lvl3pPr>
            <a:lvl4pPr>
              <a:defRPr/>
            </a:lvl4pPr>
            <a:lvl5pPr>
              <a:defRPr sz="1600"/>
            </a:lvl5pPr>
          </a:lstStyle>
          <a:p>
            <a:pPr lvl="0"/>
            <a:r>
              <a:rPr lang="en-US" altLang="de-DE"/>
              <a:t>Click to add text</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en-US" altLang="de-DE" dirty="0"/>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lvl1pPr>
              <a:defRPr/>
            </a:lvl1pPr>
          </a:lstStyle>
          <a:p>
            <a:fld id="{61696EC4-B4CF-4701-AD06-A8439D6D8E12}" type="slidenum">
              <a:rPr lang="en-US" noProof="0" smtClean="0"/>
              <a:t>‹#›</a:t>
            </a:fld>
            <a:endParaRPr lang="en-US" noProof="0" dirty="0"/>
          </a:p>
        </p:txBody>
      </p:sp>
      <p:sp>
        <p:nvSpPr>
          <p:cNvPr id="2" name="矩形 1">
            <a:extLst>
              <a:ext uri="{FF2B5EF4-FFF2-40B4-BE49-F238E27FC236}">
                <a16:creationId xmlns:a16="http://schemas.microsoft.com/office/drawing/2014/main" id="{528445C2-E62E-47C3-8D64-D96326339E4C}"/>
              </a:ext>
            </a:extLst>
          </p:cNvPr>
          <p:cNvSpPr/>
          <p:nvPr userDrawn="1"/>
        </p:nvSpPr>
        <p:spPr>
          <a:xfrm>
            <a:off x="1690549" y="4848844"/>
            <a:ext cx="7189291" cy="173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77">
            <a:extLst>
              <a:ext uri="{FF2B5EF4-FFF2-40B4-BE49-F238E27FC236}">
                <a16:creationId xmlns:a16="http://schemas.microsoft.com/office/drawing/2014/main" id="{89BA6319-56FF-4B7E-A7A3-D5297D41F7D6}"/>
              </a:ext>
            </a:extLst>
          </p:cNvPr>
          <p:cNvSpPr>
            <a:spLocks noChangeArrowheads="1"/>
          </p:cNvSpPr>
          <p:nvPr userDrawn="1"/>
        </p:nvSpPr>
        <p:spPr bwMode="auto">
          <a:xfrm>
            <a:off x="642938" y="4816118"/>
            <a:ext cx="673489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eaLnBrk="0" hangingPunct="0">
              <a:spcBef>
                <a:spcPct val="20000"/>
              </a:spcBef>
              <a:buBlip>
                <a:blip r:embed="rId2"/>
              </a:buBlip>
              <a:defRPr sz="2000">
                <a:solidFill>
                  <a:schemeClr val="tx1"/>
                </a:solidFill>
                <a:latin typeface="Arial" pitchFamily="34" charset="0"/>
                <a:ea typeface="MS PGothic" pitchFamily="34" charset="-128"/>
              </a:defRPr>
            </a:lvl1pPr>
            <a:lvl2pPr marL="742950" indent="-285750" defTabSz="449263" eaLnBrk="0" hangingPunct="0">
              <a:spcBef>
                <a:spcPct val="20000"/>
              </a:spcBef>
              <a:buBlip>
                <a:blip r:embed="rId3"/>
              </a:buBlip>
              <a:defRPr>
                <a:solidFill>
                  <a:schemeClr val="tx1"/>
                </a:solidFill>
                <a:latin typeface="Arial" pitchFamily="34" charset="0"/>
                <a:ea typeface="MS PGothic" pitchFamily="34" charset="-128"/>
              </a:defRPr>
            </a:lvl2pPr>
            <a:lvl3pPr marL="1143000" indent="-228600" defTabSz="449263" eaLnBrk="0" hangingPunct="0">
              <a:spcBef>
                <a:spcPct val="20000"/>
              </a:spcBef>
              <a:buBlip>
                <a:blip r:embed="rId4"/>
              </a:buBlip>
              <a:defRPr sz="1600">
                <a:solidFill>
                  <a:schemeClr val="tx1"/>
                </a:solidFill>
                <a:latin typeface="Arial" pitchFamily="34" charset="0"/>
                <a:ea typeface="MS PGothic" pitchFamily="34" charset="-128"/>
              </a:defRPr>
            </a:lvl3pPr>
            <a:lvl4pPr marL="1600200" indent="-228600" defTabSz="449263" eaLnBrk="0" hangingPunct="0">
              <a:spcBef>
                <a:spcPct val="20000"/>
              </a:spcBef>
              <a:buBlip>
                <a:blip r:embed="rId4"/>
              </a:buBlip>
              <a:defRPr sz="1600">
                <a:solidFill>
                  <a:schemeClr val="tx1"/>
                </a:solidFill>
                <a:latin typeface="Arial" pitchFamily="34" charset="0"/>
                <a:ea typeface="MS PGothic" pitchFamily="34" charset="-128"/>
              </a:defRPr>
            </a:lvl4pPr>
            <a:lvl5pPr marL="2057400" indent="-228600" defTabSz="449263" eaLnBrk="0" hangingPunct="0">
              <a:spcBef>
                <a:spcPct val="20000"/>
              </a:spcBef>
              <a:buBlip>
                <a:blip r:embed="rId4"/>
              </a:buBlip>
              <a:defRPr sz="1600">
                <a:solidFill>
                  <a:schemeClr val="tx1"/>
                </a:solidFill>
                <a:latin typeface="Arial" pitchFamily="34" charset="0"/>
                <a:ea typeface="MS PGothic" pitchFamily="34" charset="-128"/>
              </a:defRPr>
            </a:lvl5pPr>
            <a:lvl6pPr marL="25146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6pPr>
            <a:lvl7pPr marL="29718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7pPr>
            <a:lvl8pPr marL="34290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8pPr>
            <a:lvl9pPr marL="38862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9pPr>
          </a:lstStyle>
          <a:p>
            <a:pPr marL="0" marR="0" lvl="0" indent="0" algn="l" defTabSz="449263" rtl="0" eaLnBrk="1" fontAlgn="auto" latinLnBrk="0" hangingPunct="1">
              <a:lnSpc>
                <a:spcPct val="100000"/>
              </a:lnSpc>
              <a:spcBef>
                <a:spcPts val="300"/>
              </a:spcBef>
              <a:spcAft>
                <a:spcPts val="300"/>
              </a:spcAft>
              <a:buClr>
                <a:srgbClr val="000000"/>
              </a:buClr>
              <a:buSzTx/>
              <a:buFontTx/>
              <a:buNone/>
              <a:tabLst/>
              <a:defRPr/>
            </a:pPr>
            <a:r>
              <a:rPr lang="en-GB" sz="900" i="0" dirty="0">
                <a:latin typeface="Arial" pitchFamily="34" charset="0"/>
                <a:ea typeface="MS PGothic" pitchFamily="34" charset="-128"/>
              </a:rPr>
              <a:t>Annual PANDA DAQ FEE Workshop, October, 6</a:t>
            </a:r>
            <a:r>
              <a:rPr lang="en-GB" sz="900" i="0" baseline="30000" dirty="0">
                <a:latin typeface="Arial" pitchFamily="34" charset="0"/>
                <a:ea typeface="MS PGothic" pitchFamily="34" charset="-128"/>
              </a:rPr>
              <a:t>th</a:t>
            </a:r>
            <a:r>
              <a:rPr lang="en-GB" sz="900" i="0" dirty="0">
                <a:latin typeface="Arial" pitchFamily="34" charset="0"/>
                <a:ea typeface="MS PGothic" pitchFamily="34" charset="-128"/>
              </a:rPr>
              <a:t> (2021) </a:t>
            </a:r>
            <a:r>
              <a:rPr lang="en-US" altLang="en-US" sz="900" b="0" i="0" kern="1200" dirty="0">
                <a:solidFill>
                  <a:schemeClr val="tx1"/>
                </a:solidFill>
                <a:latin typeface="Arial" pitchFamily="34" charset="0"/>
                <a:ea typeface="MS PGothic" pitchFamily="34" charset="-128"/>
                <a:cs typeface="+mn-cs"/>
              </a:rPr>
              <a:t>	                M. Caselle</a:t>
            </a:r>
            <a:endParaRPr lang="en-GB" altLang="en-US" sz="900" b="0" i="0" kern="1200" dirty="0">
              <a:solidFill>
                <a:schemeClr val="tx1"/>
              </a:solidFill>
              <a:latin typeface="Arial" pitchFamily="34" charset="0"/>
              <a:ea typeface="MS PGothic" pitchFamily="34" charset="-128"/>
              <a:cs typeface="+mn-cs"/>
            </a:endParaRPr>
          </a:p>
        </p:txBody>
      </p:sp>
      <p:sp>
        <p:nvSpPr>
          <p:cNvPr id="12" name="Rectangle 77">
            <a:extLst>
              <a:ext uri="{FF2B5EF4-FFF2-40B4-BE49-F238E27FC236}">
                <a16:creationId xmlns:a16="http://schemas.microsoft.com/office/drawing/2014/main" id="{2FF9C292-D46F-4039-816C-F4EDDDC8F610}"/>
              </a:ext>
            </a:extLst>
          </p:cNvPr>
          <p:cNvSpPr>
            <a:spLocks noChangeArrowheads="1"/>
          </p:cNvSpPr>
          <p:nvPr userDrawn="1"/>
        </p:nvSpPr>
        <p:spPr bwMode="auto">
          <a:xfrm>
            <a:off x="8306254" y="4791403"/>
            <a:ext cx="4465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eaLnBrk="0" hangingPunct="0">
              <a:spcBef>
                <a:spcPct val="20000"/>
              </a:spcBef>
              <a:buBlip>
                <a:blip r:embed="rId2"/>
              </a:buBlip>
              <a:defRPr sz="2000">
                <a:solidFill>
                  <a:schemeClr val="tx1"/>
                </a:solidFill>
                <a:latin typeface="Arial" pitchFamily="34" charset="0"/>
                <a:ea typeface="MS PGothic" pitchFamily="34" charset="-128"/>
              </a:defRPr>
            </a:lvl1pPr>
            <a:lvl2pPr marL="742950" indent="-285750" defTabSz="449263" eaLnBrk="0" hangingPunct="0">
              <a:spcBef>
                <a:spcPct val="20000"/>
              </a:spcBef>
              <a:buBlip>
                <a:blip r:embed="rId3"/>
              </a:buBlip>
              <a:defRPr>
                <a:solidFill>
                  <a:schemeClr val="tx1"/>
                </a:solidFill>
                <a:latin typeface="Arial" pitchFamily="34" charset="0"/>
                <a:ea typeface="MS PGothic" pitchFamily="34" charset="-128"/>
              </a:defRPr>
            </a:lvl2pPr>
            <a:lvl3pPr marL="1143000" indent="-228600" defTabSz="449263" eaLnBrk="0" hangingPunct="0">
              <a:spcBef>
                <a:spcPct val="20000"/>
              </a:spcBef>
              <a:buBlip>
                <a:blip r:embed="rId4"/>
              </a:buBlip>
              <a:defRPr sz="1600">
                <a:solidFill>
                  <a:schemeClr val="tx1"/>
                </a:solidFill>
                <a:latin typeface="Arial" pitchFamily="34" charset="0"/>
                <a:ea typeface="MS PGothic" pitchFamily="34" charset="-128"/>
              </a:defRPr>
            </a:lvl3pPr>
            <a:lvl4pPr marL="1600200" indent="-228600" defTabSz="449263" eaLnBrk="0" hangingPunct="0">
              <a:spcBef>
                <a:spcPct val="20000"/>
              </a:spcBef>
              <a:buBlip>
                <a:blip r:embed="rId4"/>
              </a:buBlip>
              <a:defRPr sz="1600">
                <a:solidFill>
                  <a:schemeClr val="tx1"/>
                </a:solidFill>
                <a:latin typeface="Arial" pitchFamily="34" charset="0"/>
                <a:ea typeface="MS PGothic" pitchFamily="34" charset="-128"/>
              </a:defRPr>
            </a:lvl4pPr>
            <a:lvl5pPr marL="2057400" indent="-228600" defTabSz="449263" eaLnBrk="0" hangingPunct="0">
              <a:spcBef>
                <a:spcPct val="20000"/>
              </a:spcBef>
              <a:buBlip>
                <a:blip r:embed="rId4"/>
              </a:buBlip>
              <a:defRPr sz="1600">
                <a:solidFill>
                  <a:schemeClr val="tx1"/>
                </a:solidFill>
                <a:latin typeface="Arial" pitchFamily="34" charset="0"/>
                <a:ea typeface="MS PGothic" pitchFamily="34" charset="-128"/>
              </a:defRPr>
            </a:lvl5pPr>
            <a:lvl6pPr marL="25146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6pPr>
            <a:lvl7pPr marL="29718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7pPr>
            <a:lvl8pPr marL="34290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8pPr>
            <a:lvl9pPr marL="3886200" indent="-228600" defTabSz="449263" eaLnBrk="0" fontAlgn="base" hangingPunct="0">
              <a:spcBef>
                <a:spcPct val="20000"/>
              </a:spcBef>
              <a:spcAft>
                <a:spcPct val="0"/>
              </a:spcAft>
              <a:buBlip>
                <a:blip r:embed="rId4"/>
              </a:buBlip>
              <a:defRPr sz="1600">
                <a:solidFill>
                  <a:schemeClr val="tx1"/>
                </a:solidFill>
                <a:latin typeface="Arial" pitchFamily="34" charset="0"/>
                <a:ea typeface="MS PGothic" pitchFamily="34" charset="-128"/>
              </a:defRPr>
            </a:lvl9pPr>
          </a:lstStyle>
          <a:p>
            <a:pPr eaLnBrk="1" hangingPunct="1">
              <a:spcBef>
                <a:spcPts val="300"/>
              </a:spcBef>
              <a:spcAft>
                <a:spcPts val="300"/>
              </a:spcAft>
              <a:buClr>
                <a:srgbClr val="000000"/>
              </a:buClr>
              <a:buFontTx/>
              <a:buNone/>
            </a:pPr>
            <a:r>
              <a:rPr lang="en-US" altLang="zh-CN" sz="900" b="0" i="1" kern="1200" dirty="0">
                <a:solidFill>
                  <a:schemeClr val="tx1"/>
                </a:solidFill>
                <a:latin typeface="Arial" pitchFamily="34" charset="0"/>
                <a:ea typeface="MS PGothic" pitchFamily="34" charset="-128"/>
                <a:cs typeface="+mn-cs"/>
              </a:rPr>
              <a:t>IPE</a:t>
            </a:r>
            <a:endParaRPr lang="en-GB" altLang="en-US" sz="900" b="0" i="1" kern="1200" dirty="0">
              <a:solidFill>
                <a:schemeClr val="tx1"/>
              </a:solidFill>
              <a:latin typeface="Arial" pitchFamily="34" charset="0"/>
              <a:ea typeface="MS PGothic" pitchFamily="34" charset="-128"/>
              <a:cs typeface="+mn-cs"/>
            </a:endParaRPr>
          </a:p>
        </p:txBody>
      </p:sp>
    </p:spTree>
    <p:extLst>
      <p:ext uri="{BB962C8B-B14F-4D97-AF65-F5344CB8AC3E}">
        <p14:creationId xmlns:p14="http://schemas.microsoft.com/office/powerpoint/2010/main" val="409139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0050" y="1188000"/>
            <a:ext cx="8343900" cy="3365893"/>
          </a:xfrm>
        </p:spPr>
        <p:txBody>
          <a:bodyPr/>
          <a:lstStyle>
            <a:lvl1pPr>
              <a:defRPr/>
            </a:lvl1pPr>
            <a:lvl2pPr>
              <a:defRPr/>
            </a:lvl2pPr>
            <a:lvl3pPr>
              <a:defRPr/>
            </a:lvl3pPr>
            <a:lvl4pPr>
              <a:defRPr/>
            </a:lvl4pPr>
            <a:lvl5pPr>
              <a:defRPr sz="1600"/>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lvl1pPr>
              <a:defRPr/>
            </a:lvl1pPr>
          </a:lstStyle>
          <a:p>
            <a:fld id="{61696EC4-B4CF-4701-AD06-A8439D6D8E12}" type="slidenum">
              <a:rPr lang="en-US" noProof="0" smtClean="0"/>
              <a:t>‹#›</a:t>
            </a:fld>
            <a:endParaRPr lang="en-US" noProof="0" dirty="0"/>
          </a:p>
        </p:txBody>
      </p:sp>
    </p:spTree>
    <p:extLst>
      <p:ext uri="{BB962C8B-B14F-4D97-AF65-F5344CB8AC3E}">
        <p14:creationId xmlns:p14="http://schemas.microsoft.com/office/powerpoint/2010/main" val="420693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0050" y="1188000"/>
            <a:ext cx="8343900" cy="3365893"/>
          </a:xfrm>
        </p:spPr>
        <p:txBody>
          <a:bodyPr/>
          <a:lstStyle>
            <a:lvl1pPr>
              <a:defRPr/>
            </a:lvl1pPr>
            <a:lvl2pPr>
              <a:defRPr/>
            </a:lvl2pPr>
            <a:lvl3pPr>
              <a:defRPr/>
            </a:lvl3pPr>
            <a:lvl4pPr>
              <a:defRPr/>
            </a:lvl4pPr>
            <a:lvl5pPr>
              <a:defRPr sz="1600"/>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lvl1pPr>
              <a:defRPr/>
            </a:lvl1pPr>
          </a:lstStyle>
          <a:p>
            <a:fld id="{61696EC4-B4CF-4701-AD06-A8439D6D8E12}" type="slidenum">
              <a:rPr lang="en-US" noProof="0" smtClean="0"/>
              <a:t>‹#›</a:t>
            </a:fld>
            <a:endParaRPr lang="en-US" noProof="0" dirty="0"/>
          </a:p>
        </p:txBody>
      </p:sp>
      <p:sp>
        <p:nvSpPr>
          <p:cNvPr id="8" name="Titel 1">
            <a:extLst>
              <a:ext uri="{FF2B5EF4-FFF2-40B4-BE49-F238E27FC236}">
                <a16:creationId xmlns:a16="http://schemas.microsoft.com/office/drawing/2014/main" id="{4565B8B6-D2FE-417C-8CF1-E0E6CF4C8D03}"/>
              </a:ext>
            </a:extLst>
          </p:cNvPr>
          <p:cNvSpPr txBox="1">
            <a:spLocks/>
          </p:cNvSpPr>
          <p:nvPr userDrawn="1"/>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zh-CN" sz="2400" b="1"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Arial" panose="020B0604020202020204" pitchFamily="34" charset="0"/>
              </a:rPr>
              <a:t>Next generation of silicon detectors </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9" name="Textplatzhalter 2">
            <a:extLst>
              <a:ext uri="{FF2B5EF4-FFF2-40B4-BE49-F238E27FC236}">
                <a16:creationId xmlns:a16="http://schemas.microsoft.com/office/drawing/2014/main" id="{37E84A73-8955-4072-8939-B1A150469B9E}"/>
              </a:ext>
            </a:extLst>
          </p:cNvPr>
          <p:cNvSpPr txBox="1">
            <a:spLocks/>
          </p:cNvSpPr>
          <p:nvPr userDrawn="1"/>
        </p:nvSpPr>
        <p:spPr>
          <a:xfrm>
            <a:off x="358775" y="691200"/>
            <a:ext cx="8424000" cy="266400"/>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0000" rtl="0" eaLnBrk="1" fontAlgn="auto" latinLnBrk="0" hangingPunct="1">
              <a:lnSpc>
                <a:spcPts val="1800"/>
              </a:lnSpc>
              <a:spcBef>
                <a:spcPts val="1100"/>
              </a:spcBef>
              <a:spcAft>
                <a:spcPts val="0"/>
              </a:spcAft>
              <a:buClr>
                <a:srgbClr val="8CB423"/>
              </a:buClr>
              <a:buSzTx/>
              <a:buFont typeface="Wingdings" panose="05000000000000000000" pitchFamily="2" charset="2"/>
              <a:buNone/>
              <a:tabLst>
                <a:tab pos="180000" algn="l"/>
                <a:tab pos="360000" algn="l"/>
              </a:tabLst>
              <a:defRPr/>
            </a:pPr>
            <a:r>
              <a:rPr kumimoji="0" lang="en-US" altLang="zh-CN" sz="2000" b="0" i="0" u="none" strike="noStrike" kern="1200" cap="none" spc="0" normalizeH="0" baseline="0" noProof="0" dirty="0">
                <a:ln>
                  <a:noFill/>
                </a:ln>
                <a:solidFill>
                  <a:srgbClr val="009682"/>
                </a:solidFill>
                <a:effectLst/>
                <a:uLnTx/>
                <a:uFillTx/>
                <a:latin typeface="Arial"/>
                <a:ea typeface="黑体" panose="02010609060101010101" pitchFamily="49" charset="-122"/>
                <a:cs typeface="+mn-cs"/>
              </a:rPr>
              <a:t>Future technology for great time, energy, and position resolution</a:t>
            </a:r>
            <a:endParaRPr kumimoji="0" lang="de-DE" sz="2000" b="0" i="0" u="none" strike="noStrike" kern="1200" cap="none" spc="0" normalizeH="0" baseline="0" noProof="0" dirty="0">
              <a:ln>
                <a:noFill/>
              </a:ln>
              <a:solidFill>
                <a:srgbClr val="009682"/>
              </a:solidFill>
              <a:effectLst/>
              <a:uLnTx/>
              <a:uFillTx/>
              <a:latin typeface="Arial"/>
              <a:cs typeface="+mn-cs"/>
            </a:endParaRPr>
          </a:p>
        </p:txBody>
      </p:sp>
    </p:spTree>
    <p:extLst>
      <p:ext uri="{BB962C8B-B14F-4D97-AF65-F5344CB8AC3E}">
        <p14:creationId xmlns:p14="http://schemas.microsoft.com/office/powerpoint/2010/main" val="285521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0050" y="1188000"/>
            <a:ext cx="8343900" cy="3365893"/>
          </a:xfrm>
        </p:spPr>
        <p:txBody>
          <a:bodyPr/>
          <a:lstStyle>
            <a:lvl1pPr>
              <a:defRPr/>
            </a:lvl1pPr>
            <a:lvl2pPr>
              <a:defRPr/>
            </a:lvl2pPr>
            <a:lvl3pPr>
              <a:defRPr/>
            </a:lvl3pPr>
            <a:lvl4pPr>
              <a:defRPr/>
            </a:lvl4pPr>
            <a:lvl5pPr>
              <a:defRPr sz="1600"/>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lvl1pPr>
              <a:defRPr/>
            </a:lvl1pPr>
          </a:lstStyle>
          <a:p>
            <a:fld id="{61696EC4-B4CF-4701-AD06-A8439D6D8E12}" type="slidenum">
              <a:rPr lang="en-US" noProof="0" smtClean="0"/>
              <a:t>‹#›</a:t>
            </a:fld>
            <a:endParaRPr lang="en-US" noProof="0" dirty="0"/>
          </a:p>
        </p:txBody>
      </p:sp>
      <p:sp>
        <p:nvSpPr>
          <p:cNvPr id="8" name="Titel 1">
            <a:extLst>
              <a:ext uri="{FF2B5EF4-FFF2-40B4-BE49-F238E27FC236}">
                <a16:creationId xmlns:a16="http://schemas.microsoft.com/office/drawing/2014/main" id="{8B65CAE3-5466-4718-B5B5-70E397ECB5A3}"/>
              </a:ext>
            </a:extLst>
          </p:cNvPr>
          <p:cNvSpPr txBox="1">
            <a:spLocks/>
          </p:cNvSpPr>
          <p:nvPr userDrawn="1"/>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zh-CN" sz="2400" b="1"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Arial" panose="020B0604020202020204" pitchFamily="34" charset="0"/>
              </a:rPr>
              <a:t>Next generation of silicon detectors </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9" name="Textplatzhalter 2">
            <a:extLst>
              <a:ext uri="{FF2B5EF4-FFF2-40B4-BE49-F238E27FC236}">
                <a16:creationId xmlns:a16="http://schemas.microsoft.com/office/drawing/2014/main" id="{B59BDDC6-8453-4945-BF6F-9866CC5C1B38}"/>
              </a:ext>
            </a:extLst>
          </p:cNvPr>
          <p:cNvSpPr txBox="1">
            <a:spLocks/>
          </p:cNvSpPr>
          <p:nvPr userDrawn="1"/>
        </p:nvSpPr>
        <p:spPr>
          <a:xfrm>
            <a:off x="358775" y="691200"/>
            <a:ext cx="8424000" cy="266400"/>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0000" rtl="0" eaLnBrk="1" fontAlgn="auto" latinLnBrk="0" hangingPunct="1">
              <a:lnSpc>
                <a:spcPts val="1800"/>
              </a:lnSpc>
              <a:spcBef>
                <a:spcPts val="1100"/>
              </a:spcBef>
              <a:spcAft>
                <a:spcPts val="0"/>
              </a:spcAft>
              <a:buClr>
                <a:srgbClr val="8CB423"/>
              </a:buClr>
              <a:buSzTx/>
              <a:buFont typeface="Wingdings" panose="05000000000000000000" pitchFamily="2" charset="2"/>
              <a:buNone/>
              <a:tabLst>
                <a:tab pos="180000" algn="l"/>
                <a:tab pos="360000" algn="l"/>
              </a:tabLst>
              <a:defRPr/>
            </a:pPr>
            <a:r>
              <a:rPr kumimoji="0" lang="en-US" altLang="zh-CN" sz="2000" b="0" i="0" u="none" strike="noStrike" kern="1200" cap="none" spc="0" normalizeH="0" baseline="0" noProof="0" dirty="0">
                <a:ln>
                  <a:noFill/>
                </a:ln>
                <a:solidFill>
                  <a:srgbClr val="009682"/>
                </a:solidFill>
                <a:effectLst/>
                <a:uLnTx/>
                <a:uFillTx/>
                <a:latin typeface="Arial"/>
                <a:ea typeface="黑体" panose="02010609060101010101" pitchFamily="49" charset="-122"/>
                <a:cs typeface="+mn-cs"/>
              </a:rPr>
              <a:t>Future technology for great time, energy, and position resolution</a:t>
            </a:r>
            <a:endParaRPr kumimoji="0" lang="de-DE" sz="2000" b="0" i="0" u="none" strike="noStrike" kern="1200" cap="none" spc="0" normalizeH="0" baseline="0" noProof="0" dirty="0">
              <a:ln>
                <a:noFill/>
              </a:ln>
              <a:solidFill>
                <a:srgbClr val="009682"/>
              </a:solidFill>
              <a:effectLst/>
              <a:uLnTx/>
              <a:uFillTx/>
              <a:latin typeface="Arial"/>
              <a:cs typeface="+mn-cs"/>
            </a:endParaRPr>
          </a:p>
        </p:txBody>
      </p:sp>
    </p:spTree>
    <p:extLst>
      <p:ext uri="{BB962C8B-B14F-4D97-AF65-F5344CB8AC3E}">
        <p14:creationId xmlns:p14="http://schemas.microsoft.com/office/powerpoint/2010/main" val="1904540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6" name="Titel 1">
            <a:extLst>
              <a:ext uri="{FF2B5EF4-FFF2-40B4-BE49-F238E27FC236}">
                <a16:creationId xmlns:a16="http://schemas.microsoft.com/office/drawing/2014/main" id="{705800C1-9BA0-4811-9018-91C38A19C6B3}"/>
              </a:ext>
            </a:extLst>
          </p:cNvPr>
          <p:cNvSpPr txBox="1">
            <a:spLocks/>
          </p:cNvSpPr>
          <p:nvPr userDrawn="1"/>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zh-CN" sz="2400" b="1"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Arial" panose="020B0604020202020204" pitchFamily="34" charset="0"/>
              </a:rPr>
              <a:t>Next generation of silicon detectors </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8" name="Textplatzhalter 2">
            <a:extLst>
              <a:ext uri="{FF2B5EF4-FFF2-40B4-BE49-F238E27FC236}">
                <a16:creationId xmlns:a16="http://schemas.microsoft.com/office/drawing/2014/main" id="{B91922D9-3A1C-4356-9054-585CAB7E7633}"/>
              </a:ext>
            </a:extLst>
          </p:cNvPr>
          <p:cNvSpPr txBox="1">
            <a:spLocks/>
          </p:cNvSpPr>
          <p:nvPr userDrawn="1"/>
        </p:nvSpPr>
        <p:spPr>
          <a:xfrm>
            <a:off x="358775" y="691200"/>
            <a:ext cx="8424000" cy="266400"/>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0000" rtl="0" eaLnBrk="1" fontAlgn="auto" latinLnBrk="0" hangingPunct="1">
              <a:lnSpc>
                <a:spcPts val="1800"/>
              </a:lnSpc>
              <a:spcBef>
                <a:spcPts val="1100"/>
              </a:spcBef>
              <a:spcAft>
                <a:spcPts val="0"/>
              </a:spcAft>
              <a:buClr>
                <a:srgbClr val="8CB423"/>
              </a:buClr>
              <a:buSzTx/>
              <a:buFont typeface="Wingdings" panose="05000000000000000000" pitchFamily="2" charset="2"/>
              <a:buNone/>
              <a:tabLst>
                <a:tab pos="180000" algn="l"/>
                <a:tab pos="360000" algn="l"/>
              </a:tabLst>
              <a:defRPr/>
            </a:pPr>
            <a:r>
              <a:rPr kumimoji="0" lang="en-US" altLang="zh-CN" sz="2000" b="0" i="0" u="none" strike="noStrike" kern="1200" cap="none" spc="0" normalizeH="0" baseline="0" noProof="0" dirty="0">
                <a:ln>
                  <a:noFill/>
                </a:ln>
                <a:solidFill>
                  <a:srgbClr val="009682"/>
                </a:solidFill>
                <a:effectLst/>
                <a:uLnTx/>
                <a:uFillTx/>
                <a:latin typeface="Arial"/>
                <a:ea typeface="黑体" panose="02010609060101010101" pitchFamily="49" charset="-122"/>
                <a:cs typeface="+mn-cs"/>
              </a:rPr>
              <a:t>Future technology for great time, energy, and position resolution</a:t>
            </a:r>
            <a:endParaRPr kumimoji="0" lang="de-DE" sz="2000" b="0" i="0" u="none" strike="noStrike" kern="1200" cap="none" spc="0" normalizeH="0" baseline="0" noProof="0" dirty="0">
              <a:ln>
                <a:noFill/>
              </a:ln>
              <a:solidFill>
                <a:srgbClr val="009682"/>
              </a:solidFill>
              <a:effectLst/>
              <a:uLnTx/>
              <a:uFillTx/>
              <a:latin typeface="Arial"/>
              <a:cs typeface="+mn-cs"/>
            </a:endParaRPr>
          </a:p>
        </p:txBody>
      </p:sp>
    </p:spTree>
    <p:extLst>
      <p:ext uri="{BB962C8B-B14F-4D97-AF65-F5344CB8AC3E}">
        <p14:creationId xmlns:p14="http://schemas.microsoft.com/office/powerpoint/2010/main" val="2373164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43915" y="468662"/>
            <a:ext cx="5471285" cy="3112861"/>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de-DE" dirty="0"/>
              <a:t>Bild</a:t>
            </a:r>
          </a:p>
        </p:txBody>
      </p:sp>
      <p:sp>
        <p:nvSpPr>
          <p:cNvPr id="5" name="Date Placeholder 4"/>
          <p:cNvSpPr>
            <a:spLocks noGrp="1"/>
          </p:cNvSpPr>
          <p:nvPr>
            <p:ph type="dt" sz="half" idx="10"/>
          </p:nvPr>
        </p:nvSpPr>
        <p:spPr>
          <a:xfrm>
            <a:off x="627234" y="4748824"/>
            <a:ext cx="1027755" cy="396264"/>
          </a:xfrm>
          <a:prstGeom prst="rect">
            <a:avLst/>
          </a:prstGeom>
        </p:spPr>
        <p:txBody>
          <a:bodyPr/>
          <a:lstStyle/>
          <a:p>
            <a:fld id="{5E89BE91-4B1C-4025-AE57-60317864A3F3}" type="datetime1">
              <a:rPr lang="de-DE" smtClean="0"/>
              <a:t>05.11.2021</a:t>
            </a:fld>
            <a:endParaRPr lang="de-DE"/>
          </a:p>
        </p:txBody>
      </p:sp>
      <p:sp>
        <p:nvSpPr>
          <p:cNvPr id="7" name="Slide Number Placeholder 6"/>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8" name="Title 1">
            <a:extLst>
              <a:ext uri="{FF2B5EF4-FFF2-40B4-BE49-F238E27FC236}">
                <a16:creationId xmlns:a16="http://schemas.microsoft.com/office/drawing/2014/main" id="{874D6481-F98B-45EE-B6D0-BF8C42A11F43}"/>
              </a:ext>
            </a:extLst>
          </p:cNvPr>
          <p:cNvSpPr>
            <a:spLocks noGrp="1"/>
          </p:cNvSpPr>
          <p:nvPr>
            <p:ph type="title" hasCustomPrompt="1"/>
          </p:nvPr>
        </p:nvSpPr>
        <p:spPr>
          <a:xfrm>
            <a:off x="1843914" y="3628492"/>
            <a:ext cx="5468677" cy="425214"/>
          </a:xfrm>
          <a:prstGeom prst="rect">
            <a:avLst/>
          </a:prstGeom>
        </p:spPr>
        <p:txBody>
          <a:bodyPr anchor="b">
            <a:normAutofit/>
          </a:bodyPr>
          <a:lstStyle>
            <a:lvl1pPr>
              <a:defRPr sz="1500"/>
            </a:lvl1pPr>
          </a:lstStyle>
          <a:p>
            <a:r>
              <a:rPr lang="en-US" altLang="de-DE" dirty="0"/>
              <a:t>Click to add title</a:t>
            </a:r>
            <a:endParaRPr lang="en-US" dirty="0"/>
          </a:p>
        </p:txBody>
      </p:sp>
      <p:sp>
        <p:nvSpPr>
          <p:cNvPr id="9" name="Text Placeholder 3">
            <a:extLst>
              <a:ext uri="{FF2B5EF4-FFF2-40B4-BE49-F238E27FC236}">
                <a16:creationId xmlns:a16="http://schemas.microsoft.com/office/drawing/2014/main" id="{85119134-5DDA-43C1-B0D4-2BD9056B0DD6}"/>
              </a:ext>
            </a:extLst>
          </p:cNvPr>
          <p:cNvSpPr>
            <a:spLocks noGrp="1"/>
          </p:cNvSpPr>
          <p:nvPr>
            <p:ph type="body" sz="half" idx="2"/>
          </p:nvPr>
        </p:nvSpPr>
        <p:spPr>
          <a:xfrm>
            <a:off x="1846522" y="4099062"/>
            <a:ext cx="5468677" cy="577364"/>
          </a:xfrm>
        </p:spPr>
        <p:txBody>
          <a:bodyPr>
            <a:normAutofit/>
          </a:bodyPr>
          <a:lstStyle>
            <a:lvl1pPr marL="0" indent="0">
              <a:buNone/>
              <a:defRPr sz="105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ltLang="de-DE" dirty="0" err="1"/>
              <a:t>Mastertextformat</a:t>
            </a:r>
            <a:r>
              <a:rPr lang="en-US" altLang="de-DE" dirty="0"/>
              <a:t> </a:t>
            </a:r>
            <a:r>
              <a:rPr lang="en-US" altLang="de-DE" dirty="0" err="1"/>
              <a:t>bearbeiten</a:t>
            </a:r>
            <a:endParaRPr lang="en-US" altLang="de-DE" dirty="0"/>
          </a:p>
        </p:txBody>
      </p:sp>
    </p:spTree>
    <p:extLst>
      <p:ext uri="{BB962C8B-B14F-4D97-AF65-F5344CB8AC3E}">
        <p14:creationId xmlns:p14="http://schemas.microsoft.com/office/powerpoint/2010/main" val="1436743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400050" y="1068308"/>
            <a:ext cx="8343900" cy="3512663"/>
          </a:xfrm>
        </p:spPr>
        <p:txBody>
          <a:bodyPr vert="eaVert"/>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Date Placeholder 3"/>
          <p:cNvSpPr>
            <a:spLocks noGrp="1"/>
          </p:cNvSpPr>
          <p:nvPr>
            <p:ph type="dt" sz="half" idx="10"/>
          </p:nvPr>
        </p:nvSpPr>
        <p:spPr>
          <a:xfrm>
            <a:off x="627234" y="4748824"/>
            <a:ext cx="1027755" cy="396264"/>
          </a:xfrm>
          <a:prstGeom prst="rect">
            <a:avLst/>
          </a:prstGeom>
        </p:spPr>
        <p:txBody>
          <a:bodyPr/>
          <a:lstStyle/>
          <a:p>
            <a:fld id="{3AD15D93-083F-4B89-951E-D5F35A1BBEC8}" type="datetime1">
              <a:rPr lang="de-DE" smtClean="0"/>
              <a:t>05.11.2021</a:t>
            </a:fld>
            <a:endParaRPr lang="de-DE"/>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
        <p:nvSpPr>
          <p:cNvPr id="8" name="Title Placeholder 1">
            <a:extLst>
              <a:ext uri="{FF2B5EF4-FFF2-40B4-BE49-F238E27FC236}">
                <a16:creationId xmlns:a16="http://schemas.microsoft.com/office/drawing/2014/main" id="{A0AF9471-6F4B-417A-9B82-1D3AC42AE952}"/>
              </a:ext>
            </a:extLst>
          </p:cNvPr>
          <p:cNvSpPr>
            <a:spLocks noGrp="1"/>
          </p:cNvSpPr>
          <p:nvPr>
            <p:ph type="title" hasCustomPrompt="1"/>
          </p:nvPr>
        </p:nvSpPr>
        <p:spPr>
          <a:xfrm>
            <a:off x="396000" y="296244"/>
            <a:ext cx="6869178" cy="575989"/>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15526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770387" y="273928"/>
            <a:ext cx="1971675" cy="4360224"/>
          </a:xfrm>
          <a:prstGeom prst="rect">
            <a:avLst/>
          </a:prstGeom>
        </p:spPr>
        <p:txBody>
          <a:bodyPr vert="eaVert"/>
          <a:lstStyle>
            <a:lvl1pPr>
              <a:defRPr/>
            </a:lvl1pPr>
          </a:lstStyle>
          <a:p>
            <a:r>
              <a:rPr lang="en-US" altLang="de-DE" dirty="0"/>
              <a:t>Click to add title</a:t>
            </a:r>
            <a:endParaRPr lang="en-US" dirty="0"/>
          </a:p>
        </p:txBody>
      </p:sp>
      <p:sp>
        <p:nvSpPr>
          <p:cNvPr id="3" name="Vertical Text Placeholder 2"/>
          <p:cNvSpPr>
            <a:spLocks noGrp="1"/>
          </p:cNvSpPr>
          <p:nvPr>
            <p:ph type="body" orient="vert" idx="1" hasCustomPrompt="1"/>
          </p:nvPr>
        </p:nvSpPr>
        <p:spPr>
          <a:xfrm>
            <a:off x="401940" y="273928"/>
            <a:ext cx="6225572" cy="4360224"/>
          </a:xfrm>
        </p:spPr>
        <p:txBody>
          <a:bodyPr vert="eaVert"/>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Date Placeholder 3"/>
          <p:cNvSpPr>
            <a:spLocks noGrp="1"/>
          </p:cNvSpPr>
          <p:nvPr>
            <p:ph type="dt" sz="half" idx="10"/>
          </p:nvPr>
        </p:nvSpPr>
        <p:spPr>
          <a:xfrm>
            <a:off x="627234" y="4748824"/>
            <a:ext cx="1027755" cy="396264"/>
          </a:xfrm>
          <a:prstGeom prst="rect">
            <a:avLst/>
          </a:prstGeom>
        </p:spPr>
        <p:txBody>
          <a:bodyPr/>
          <a:lstStyle/>
          <a:p>
            <a:fld id="{90C3E158-F33A-4782-AFB5-03A3FD6F0AB2}" type="datetime1">
              <a:rPr lang="de-DE" smtClean="0"/>
              <a:t>05.11.2021</a:t>
            </a:fld>
            <a:endParaRPr lang="de-DE"/>
          </a:p>
        </p:txBody>
      </p:sp>
      <p:sp>
        <p:nvSpPr>
          <p:cNvPr id="6" name="Slide Number Placeholder 5"/>
          <p:cNvSpPr>
            <a:spLocks noGrp="1"/>
          </p:cNvSpPr>
          <p:nvPr>
            <p:ph type="sldNum" sz="quarter" idx="12"/>
          </p:nvPr>
        </p:nvSpPr>
        <p:spPr>
          <a:xfrm>
            <a:off x="216000" y="4748824"/>
            <a:ext cx="326368" cy="396264"/>
          </a:xfrm>
          <a:prstGeom prst="rect">
            <a:avLst/>
          </a:prstGeom>
        </p:spPr>
        <p:txBody>
          <a:bodyPr/>
          <a:lstStyle/>
          <a:p>
            <a:fld id="{61696EC4-B4CF-4701-AD06-A8439D6D8E12}" type="slidenum">
              <a:rPr lang="de-DE" smtClean="0"/>
              <a:t>‹#›</a:t>
            </a:fld>
            <a:endParaRPr lang="de-DE"/>
          </a:p>
        </p:txBody>
      </p:sp>
    </p:spTree>
    <p:extLst>
      <p:ext uri="{BB962C8B-B14F-4D97-AF65-F5344CB8AC3E}">
        <p14:creationId xmlns:p14="http://schemas.microsoft.com/office/powerpoint/2010/main" val="192236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6000" y="296244"/>
            <a:ext cx="6869178" cy="575989"/>
          </a:xfrm>
          <a:prstGeom prst="rect">
            <a:avLst/>
          </a:prstGeom>
        </p:spPr>
        <p:txBody>
          <a:bodyPr vert="horz" lIns="0" tIns="0" rIns="0" bIns="0" rtlCol="0" anchor="b">
            <a:normAutofit/>
          </a:bodyPr>
          <a:lstStyle/>
          <a:p>
            <a:r>
              <a:rPr lang="en-US" altLang="de-DE" dirty="0"/>
              <a:t>Click to add title</a:t>
            </a:r>
            <a:endParaRPr lang="en-US" dirty="0"/>
          </a:p>
        </p:txBody>
      </p:sp>
      <p:sp>
        <p:nvSpPr>
          <p:cNvPr id="3" name="Text Placeholder 2"/>
          <p:cNvSpPr>
            <a:spLocks noGrp="1"/>
          </p:cNvSpPr>
          <p:nvPr>
            <p:ph type="body" idx="1"/>
          </p:nvPr>
        </p:nvSpPr>
        <p:spPr>
          <a:xfrm>
            <a:off x="396000" y="1187341"/>
            <a:ext cx="8351999" cy="3393631"/>
          </a:xfrm>
          <a:prstGeom prst="rect">
            <a:avLst/>
          </a:prstGeom>
        </p:spPr>
        <p:txBody>
          <a:bodyPr vert="horz" lIns="0" tIns="0" rIns="0" bIns="0" rtlCol="0">
            <a:normAutofit/>
          </a:bodyPr>
          <a:lstStyle/>
          <a:p>
            <a:pPr lvl="0"/>
            <a:r>
              <a:rPr lang="de-DE" altLang="de-DE" dirty="0"/>
              <a:t>Karlsruher Institute </a:t>
            </a:r>
            <a:r>
              <a:rPr lang="de-DE" altLang="de-DE" dirty="0" err="1"/>
              <a:t>for</a:t>
            </a:r>
            <a:r>
              <a:rPr lang="de-DE" altLang="de-DE" dirty="0"/>
              <a:t> Technology (KIT).</a:t>
            </a:r>
          </a:p>
          <a:p>
            <a:pPr lvl="1"/>
            <a:r>
              <a:rPr lang="en-US" altLang="de-DE" dirty="0"/>
              <a:t>Second level</a:t>
            </a:r>
          </a:p>
          <a:p>
            <a:pPr lvl="2"/>
            <a:r>
              <a:rPr lang="en-US" altLang="de-DE" dirty="0"/>
              <a:t>Third level</a:t>
            </a:r>
          </a:p>
          <a:p>
            <a:pPr lvl="3"/>
            <a:r>
              <a:rPr lang="en-US" altLang="de-DE" dirty="0"/>
              <a:t>Fourth level           </a:t>
            </a:r>
          </a:p>
        </p:txBody>
      </p:sp>
      <p:cxnSp>
        <p:nvCxnSpPr>
          <p:cNvPr id="12" name="Gerade Verbindung 11"/>
          <p:cNvCxnSpPr/>
          <p:nvPr userDrawn="1"/>
        </p:nvCxnSpPr>
        <p:spPr>
          <a:xfrm>
            <a:off x="107947" y="4741374"/>
            <a:ext cx="8928107" cy="745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49C6492B-9F9B-4588-8AB6-62DBF42A6EA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68000" y="331200"/>
            <a:ext cx="1079999" cy="500374"/>
          </a:xfrm>
          <a:prstGeom prst="rect">
            <a:avLst/>
          </a:prstGeom>
        </p:spPr>
      </p:pic>
      <p:sp>
        <p:nvSpPr>
          <p:cNvPr id="16" name="Slide Number Placeholder 5"/>
          <p:cNvSpPr>
            <a:spLocks noGrp="1"/>
          </p:cNvSpPr>
          <p:nvPr>
            <p:ph type="sldNum" sz="quarter" idx="4"/>
          </p:nvPr>
        </p:nvSpPr>
        <p:spPr>
          <a:xfrm>
            <a:off x="216000" y="4748824"/>
            <a:ext cx="326368" cy="396264"/>
          </a:xfrm>
          <a:prstGeom prst="rect">
            <a:avLst/>
          </a:prstGeom>
        </p:spPr>
        <p:txBody>
          <a:bodyPr vert="horz" lIns="0" tIns="0" rIns="0" bIns="0" rtlCol="0" anchor="ctr"/>
          <a:lstStyle>
            <a:lvl1pPr algn="l">
              <a:defRPr sz="900" b="1">
                <a:solidFill>
                  <a:schemeClr val="tx1"/>
                </a:solidFill>
              </a:defRPr>
            </a:lvl1pPr>
          </a:lstStyle>
          <a:p>
            <a:fld id="{61696EC4-B4CF-4701-AD06-A8439D6D8E12}" type="slidenum">
              <a:rPr lang="en-US" smtClean="0"/>
              <a:pPr/>
              <a:t>‹#›</a:t>
            </a:fld>
            <a:endParaRPr lang="en-US" dirty="0"/>
          </a:p>
        </p:txBody>
      </p:sp>
      <p:sp>
        <p:nvSpPr>
          <p:cNvPr id="18" name="Fußzeilenplatzhalter 4">
            <a:extLst>
              <a:ext uri="{FF2B5EF4-FFF2-40B4-BE49-F238E27FC236}">
                <a16:creationId xmlns:a16="http://schemas.microsoft.com/office/drawing/2014/main" id="{AE6A56DB-B5EE-4225-952A-4A1FEE4F4716}"/>
              </a:ext>
            </a:extLst>
          </p:cNvPr>
          <p:cNvSpPr txBox="1">
            <a:spLocks/>
          </p:cNvSpPr>
          <p:nvPr userDrawn="1"/>
        </p:nvSpPr>
        <p:spPr>
          <a:xfrm>
            <a:off x="5505450" y="4748824"/>
            <a:ext cx="3245053" cy="396264"/>
          </a:xfrm>
          <a:prstGeom prst="rect">
            <a:avLst/>
          </a:prstGeom>
        </p:spPr>
        <p:txBody>
          <a:bodyPr vert="horz" lIns="0" tIns="0" rIns="0" bIns="0" rtlCol="0" anchor="ctr"/>
          <a:lstStyle>
            <a:defPPr>
              <a:defRPr lang="de-DE"/>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ct val="50000"/>
              </a:spcBef>
            </a:pPr>
            <a:r>
              <a:rPr lang="en-US" altLang="de-DE" sz="900" dirty="0"/>
              <a:t>IPE</a:t>
            </a:r>
          </a:p>
        </p:txBody>
      </p:sp>
      <p:sp>
        <p:nvSpPr>
          <p:cNvPr id="10" name="Rectangle 77">
            <a:extLst>
              <a:ext uri="{FF2B5EF4-FFF2-40B4-BE49-F238E27FC236}">
                <a16:creationId xmlns:a16="http://schemas.microsoft.com/office/drawing/2014/main" id="{7FB25EC8-65E1-4877-B658-6BD309C91402}"/>
              </a:ext>
            </a:extLst>
          </p:cNvPr>
          <p:cNvSpPr>
            <a:spLocks noChangeArrowheads="1"/>
          </p:cNvSpPr>
          <p:nvPr userDrawn="1"/>
        </p:nvSpPr>
        <p:spPr bwMode="auto">
          <a:xfrm>
            <a:off x="642938" y="4816118"/>
            <a:ext cx="673489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eaLnBrk="0" hangingPunct="0">
              <a:spcBef>
                <a:spcPct val="20000"/>
              </a:spcBef>
              <a:buBlip>
                <a:blip r:embed="rId12"/>
              </a:buBlip>
              <a:defRPr sz="2000">
                <a:solidFill>
                  <a:schemeClr val="tx1"/>
                </a:solidFill>
                <a:latin typeface="Arial" pitchFamily="34" charset="0"/>
                <a:ea typeface="MS PGothic" pitchFamily="34" charset="-128"/>
              </a:defRPr>
            </a:lvl1pPr>
            <a:lvl2pPr marL="742950" indent="-285750" defTabSz="449263" eaLnBrk="0" hangingPunct="0">
              <a:spcBef>
                <a:spcPct val="20000"/>
              </a:spcBef>
              <a:buBlip>
                <a:blip r:embed="rId13"/>
              </a:buBlip>
              <a:defRPr>
                <a:solidFill>
                  <a:schemeClr val="tx1"/>
                </a:solidFill>
                <a:latin typeface="Arial" pitchFamily="34" charset="0"/>
                <a:ea typeface="MS PGothic" pitchFamily="34" charset="-128"/>
              </a:defRPr>
            </a:lvl2pPr>
            <a:lvl3pPr marL="1143000" indent="-228600" defTabSz="449263" eaLnBrk="0" hangingPunct="0">
              <a:spcBef>
                <a:spcPct val="20000"/>
              </a:spcBef>
              <a:buBlip>
                <a:blip r:embed="rId14"/>
              </a:buBlip>
              <a:defRPr sz="1600">
                <a:solidFill>
                  <a:schemeClr val="tx1"/>
                </a:solidFill>
                <a:latin typeface="Arial" pitchFamily="34" charset="0"/>
                <a:ea typeface="MS PGothic" pitchFamily="34" charset="-128"/>
              </a:defRPr>
            </a:lvl3pPr>
            <a:lvl4pPr marL="1600200" indent="-228600" defTabSz="449263" eaLnBrk="0" hangingPunct="0">
              <a:spcBef>
                <a:spcPct val="20000"/>
              </a:spcBef>
              <a:buBlip>
                <a:blip r:embed="rId14"/>
              </a:buBlip>
              <a:defRPr sz="1600">
                <a:solidFill>
                  <a:schemeClr val="tx1"/>
                </a:solidFill>
                <a:latin typeface="Arial" pitchFamily="34" charset="0"/>
                <a:ea typeface="MS PGothic" pitchFamily="34" charset="-128"/>
              </a:defRPr>
            </a:lvl4pPr>
            <a:lvl5pPr marL="2057400" indent="-228600" defTabSz="449263" eaLnBrk="0" hangingPunct="0">
              <a:spcBef>
                <a:spcPct val="20000"/>
              </a:spcBef>
              <a:buBlip>
                <a:blip r:embed="rId14"/>
              </a:buBlip>
              <a:defRPr sz="1600">
                <a:solidFill>
                  <a:schemeClr val="tx1"/>
                </a:solidFill>
                <a:latin typeface="Arial" pitchFamily="34" charset="0"/>
                <a:ea typeface="MS PGothic" pitchFamily="34" charset="-128"/>
              </a:defRPr>
            </a:lvl5pPr>
            <a:lvl6pPr marL="2514600" indent="-228600" defTabSz="449263" eaLnBrk="0" fontAlgn="base" hangingPunct="0">
              <a:spcBef>
                <a:spcPct val="20000"/>
              </a:spcBef>
              <a:spcAft>
                <a:spcPct val="0"/>
              </a:spcAft>
              <a:buBlip>
                <a:blip r:embed="rId14"/>
              </a:buBlip>
              <a:defRPr sz="1600">
                <a:solidFill>
                  <a:schemeClr val="tx1"/>
                </a:solidFill>
                <a:latin typeface="Arial" pitchFamily="34" charset="0"/>
                <a:ea typeface="MS PGothic" pitchFamily="34" charset="-128"/>
              </a:defRPr>
            </a:lvl6pPr>
            <a:lvl7pPr marL="2971800" indent="-228600" defTabSz="449263" eaLnBrk="0" fontAlgn="base" hangingPunct="0">
              <a:spcBef>
                <a:spcPct val="20000"/>
              </a:spcBef>
              <a:spcAft>
                <a:spcPct val="0"/>
              </a:spcAft>
              <a:buBlip>
                <a:blip r:embed="rId14"/>
              </a:buBlip>
              <a:defRPr sz="1600">
                <a:solidFill>
                  <a:schemeClr val="tx1"/>
                </a:solidFill>
                <a:latin typeface="Arial" pitchFamily="34" charset="0"/>
                <a:ea typeface="MS PGothic" pitchFamily="34" charset="-128"/>
              </a:defRPr>
            </a:lvl7pPr>
            <a:lvl8pPr marL="3429000" indent="-228600" defTabSz="449263" eaLnBrk="0" fontAlgn="base" hangingPunct="0">
              <a:spcBef>
                <a:spcPct val="20000"/>
              </a:spcBef>
              <a:spcAft>
                <a:spcPct val="0"/>
              </a:spcAft>
              <a:buBlip>
                <a:blip r:embed="rId14"/>
              </a:buBlip>
              <a:defRPr sz="1600">
                <a:solidFill>
                  <a:schemeClr val="tx1"/>
                </a:solidFill>
                <a:latin typeface="Arial" pitchFamily="34" charset="0"/>
                <a:ea typeface="MS PGothic" pitchFamily="34" charset="-128"/>
              </a:defRPr>
            </a:lvl8pPr>
            <a:lvl9pPr marL="3886200" indent="-228600" defTabSz="449263" eaLnBrk="0" fontAlgn="base" hangingPunct="0">
              <a:spcBef>
                <a:spcPct val="20000"/>
              </a:spcBef>
              <a:spcAft>
                <a:spcPct val="0"/>
              </a:spcAft>
              <a:buBlip>
                <a:blip r:embed="rId14"/>
              </a:buBlip>
              <a:defRPr sz="1600">
                <a:solidFill>
                  <a:schemeClr val="tx1"/>
                </a:solidFill>
                <a:latin typeface="Arial" pitchFamily="34" charset="0"/>
                <a:ea typeface="MS PGothic" pitchFamily="34" charset="-128"/>
              </a:defRPr>
            </a:lvl9pPr>
          </a:lstStyle>
          <a:p>
            <a:pPr marL="0" marR="0" lvl="0" indent="0" algn="l" defTabSz="449263" rtl="0" eaLnBrk="1" fontAlgn="auto" latinLnBrk="0" hangingPunct="1">
              <a:lnSpc>
                <a:spcPct val="100000"/>
              </a:lnSpc>
              <a:spcBef>
                <a:spcPts val="300"/>
              </a:spcBef>
              <a:spcAft>
                <a:spcPts val="300"/>
              </a:spcAft>
              <a:buClr>
                <a:srgbClr val="000000"/>
              </a:buClr>
              <a:buSzTx/>
              <a:buFontTx/>
              <a:buNone/>
              <a:tabLst/>
              <a:defRPr/>
            </a:pPr>
            <a:r>
              <a:rPr lang="en-GB" sz="900" i="0" dirty="0">
                <a:latin typeface="Arial" pitchFamily="34" charset="0"/>
                <a:ea typeface="MS PGothic" pitchFamily="34" charset="-128"/>
              </a:rPr>
              <a:t>Annual PANDA DAQ FEE Workshop, October, 6</a:t>
            </a:r>
            <a:r>
              <a:rPr lang="en-GB" sz="900" i="0" baseline="30000" dirty="0">
                <a:latin typeface="Arial" pitchFamily="34" charset="0"/>
                <a:ea typeface="MS PGothic" pitchFamily="34" charset="-128"/>
              </a:rPr>
              <a:t>th</a:t>
            </a:r>
            <a:r>
              <a:rPr lang="en-GB" sz="900" i="0" dirty="0">
                <a:latin typeface="Arial" pitchFamily="34" charset="0"/>
                <a:ea typeface="MS PGothic" pitchFamily="34" charset="-128"/>
              </a:rPr>
              <a:t> (2021) </a:t>
            </a:r>
            <a:r>
              <a:rPr lang="en-US" altLang="en-US" sz="900" b="0" i="0" kern="1200" dirty="0">
                <a:solidFill>
                  <a:schemeClr val="tx1"/>
                </a:solidFill>
                <a:latin typeface="Arial" pitchFamily="34" charset="0"/>
                <a:ea typeface="MS PGothic" pitchFamily="34" charset="-128"/>
                <a:cs typeface="+mn-cs"/>
              </a:rPr>
              <a:t>	                M. Caselle</a:t>
            </a:r>
            <a:endParaRPr lang="en-GB" altLang="en-US" sz="900" b="0" i="0" kern="1200" dirty="0">
              <a:solidFill>
                <a:schemeClr val="tx1"/>
              </a:solidFill>
              <a:latin typeface="Arial" pitchFamily="34" charset="0"/>
              <a:ea typeface="MS PGothic" pitchFamily="34" charset="-128"/>
              <a:cs typeface="+mn-cs"/>
            </a:endParaRPr>
          </a:p>
        </p:txBody>
      </p:sp>
    </p:spTree>
    <p:extLst>
      <p:ext uri="{BB962C8B-B14F-4D97-AF65-F5344CB8AC3E}">
        <p14:creationId xmlns:p14="http://schemas.microsoft.com/office/powerpoint/2010/main" val="35033404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90" r:id="rId3"/>
    <p:sldLayoutId id="2147483691" r:id="rId4"/>
    <p:sldLayoutId id="2147483692" r:id="rId5"/>
    <p:sldLayoutId id="2147483679" r:id="rId6"/>
    <p:sldLayoutId id="2147483682" r:id="rId7"/>
    <p:sldLayoutId id="2147483683" r:id="rId8"/>
    <p:sldLayoutId id="2147483684" r:id="rId9"/>
  </p:sldLayoutIdLst>
  <p:hf hdr="0" ftr="0"/>
  <p:txStyles>
    <p:titleStyle>
      <a:lvl1pPr algn="l" defTabSz="685983" rtl="0" eaLnBrk="1" latinLnBrk="0" hangingPunct="1">
        <a:lnSpc>
          <a:spcPct val="90000"/>
        </a:lnSpc>
        <a:spcBef>
          <a:spcPct val="0"/>
        </a:spcBef>
        <a:buNone/>
        <a:defRPr lang="en-US" sz="2400" b="1" kern="1200" dirty="0">
          <a:solidFill>
            <a:schemeClr val="tx1"/>
          </a:solidFill>
          <a:latin typeface="+mj-lt"/>
          <a:ea typeface="+mj-ea"/>
          <a:cs typeface="Arial" panose="020B0604020202020204" pitchFamily="34" charset="0"/>
        </a:defRPr>
      </a:lvl1pPr>
    </p:titleStyle>
    <p:bodyStyle>
      <a:lvl1pPr marL="203652" indent="-203652" algn="l" defTabSz="685983" rtl="0" eaLnBrk="1" latinLnBrk="0" hangingPunct="1">
        <a:lnSpc>
          <a:spcPct val="90000"/>
        </a:lnSpc>
        <a:spcBef>
          <a:spcPts val="360"/>
        </a:spcBef>
        <a:buSzPct val="88000"/>
        <a:buFontTx/>
        <a:buBlip>
          <a:blip r:embed="rId15"/>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15"/>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15"/>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15"/>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15"/>
        </a:buBlip>
        <a:defRPr sz="12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userDrawn="1">
          <p15:clr>
            <a:srgbClr val="F26B43"/>
          </p15:clr>
        </p15:guide>
        <p15:guide id="3" orient="horz" pos="464" userDrawn="1">
          <p15:clr>
            <a:srgbClr val="F26B43"/>
          </p15:clr>
        </p15:guide>
        <p15:guide id="4" pos="45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tif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hyperlink" Target="https://indico.scc.kit.edu/category/124/" TargetMode="External"/><Relationship Id="rId5" Type="http://schemas.openxmlformats.org/officeDocument/2006/relationships/image" Target="../media/image9.gif"/><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3CB04B0-2E17-4EB5-A698-A78C61560714}"/>
              </a:ext>
            </a:extLst>
          </p:cNvPr>
          <p:cNvSpPr txBox="1"/>
          <p:nvPr/>
        </p:nvSpPr>
        <p:spPr>
          <a:xfrm>
            <a:off x="408850" y="1388716"/>
            <a:ext cx="8295098" cy="461665"/>
          </a:xfrm>
          <a:prstGeom prst="rect">
            <a:avLst/>
          </a:prstGeom>
          <a:noFill/>
        </p:spPr>
        <p:txBody>
          <a:bodyPr wrap="square">
            <a:spAutoFit/>
          </a:bodyPr>
          <a:lstStyle/>
          <a:p>
            <a:pPr>
              <a:spcBef>
                <a:spcPts val="300"/>
              </a:spcBef>
              <a:spcAft>
                <a:spcPts val="300"/>
              </a:spcAft>
            </a:pPr>
            <a:r>
              <a:rPr lang="en-GB" altLang="zh-CN" sz="2400" b="1" dirty="0"/>
              <a:t>MDC architecture (Brainstorming)</a:t>
            </a:r>
            <a:endParaRPr lang="en-US" altLang="zh-CN" sz="2400" b="1" dirty="0"/>
          </a:p>
        </p:txBody>
      </p:sp>
      <p:sp>
        <p:nvSpPr>
          <p:cNvPr id="8" name="Textplatzhalter 7"/>
          <p:cNvSpPr>
            <a:spLocks noGrp="1"/>
          </p:cNvSpPr>
          <p:nvPr>
            <p:ph type="body" sz="quarter" idx="13"/>
          </p:nvPr>
        </p:nvSpPr>
        <p:spPr>
          <a:xfrm>
            <a:off x="408850" y="2128077"/>
            <a:ext cx="7208726" cy="424587"/>
          </a:xfrm>
        </p:spPr>
        <p:txBody>
          <a:bodyPr>
            <a:noAutofit/>
          </a:bodyPr>
          <a:lstStyle/>
          <a:p>
            <a:pPr>
              <a:lnSpc>
                <a:spcPts val="1700"/>
              </a:lnSpc>
              <a:spcBef>
                <a:spcPts val="600"/>
              </a:spcBef>
            </a:pPr>
            <a:r>
              <a:rPr lang="en-US" altLang="zh-CN" sz="1100" b="0" dirty="0"/>
              <a:t>Michele Caselle</a:t>
            </a:r>
            <a:endParaRPr lang="de-DE" sz="1100" b="0" dirty="0"/>
          </a:p>
        </p:txBody>
      </p:sp>
      <p:sp>
        <p:nvSpPr>
          <p:cNvPr id="7" name="Rectangle 6">
            <a:extLst>
              <a:ext uri="{FF2B5EF4-FFF2-40B4-BE49-F238E27FC236}">
                <a16:creationId xmlns:a16="http://schemas.microsoft.com/office/drawing/2014/main" id="{F4945CD0-82F5-45AE-9D7D-97A433A3355B}"/>
              </a:ext>
            </a:extLst>
          </p:cNvPr>
          <p:cNvSpPr/>
          <p:nvPr/>
        </p:nvSpPr>
        <p:spPr>
          <a:xfrm>
            <a:off x="2877266" y="565970"/>
            <a:ext cx="4296052" cy="307777"/>
          </a:xfrm>
          <a:prstGeom prst="rect">
            <a:avLst/>
          </a:prstGeom>
        </p:spPr>
        <p:txBody>
          <a:bodyPr wrap="square">
            <a:spAutoFit/>
          </a:bodyPr>
          <a:lstStyle/>
          <a:p>
            <a:r>
              <a:rPr lang="en-GB" sz="1400" i="1" dirty="0">
                <a:latin typeface="Arial" pitchFamily="34" charset="0"/>
                <a:ea typeface="MS PGothic" pitchFamily="34" charset="-128"/>
              </a:rPr>
              <a:t>PANDA DAQ FEE Workshop, 6-7 October, 2021</a:t>
            </a:r>
          </a:p>
        </p:txBody>
      </p:sp>
      <p:pic>
        <p:nvPicPr>
          <p:cNvPr id="9" name="Bild 7">
            <a:extLst>
              <a:ext uri="{FF2B5EF4-FFF2-40B4-BE49-F238E27FC236}">
                <a16:creationId xmlns:a16="http://schemas.microsoft.com/office/drawing/2014/main" id="{C68DDB3E-6AD9-4235-8905-AE07933E8E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6221" y="2572543"/>
            <a:ext cx="8371557" cy="2257720"/>
          </a:xfrm>
          <a:prstGeom prst="rect">
            <a:avLst/>
          </a:prstGeom>
          <a:ln>
            <a:noFill/>
          </a:ln>
          <a:effectLst>
            <a:softEdge rad="112500"/>
          </a:effectLst>
        </p:spPr>
      </p:pic>
      <p:pic>
        <p:nvPicPr>
          <p:cNvPr id="11" name="Grafik 12">
            <a:extLst>
              <a:ext uri="{FF2B5EF4-FFF2-40B4-BE49-F238E27FC236}">
                <a16:creationId xmlns:a16="http://schemas.microsoft.com/office/drawing/2014/main" id="{CD4D72D9-C011-4BA8-8C88-7AC924427F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4494" y="3108842"/>
            <a:ext cx="1354429" cy="395470"/>
          </a:xfrm>
          <a:prstGeom prst="rect">
            <a:avLst/>
          </a:prstGeom>
          <a:solidFill>
            <a:schemeClr val="bg1"/>
          </a:solidFill>
          <a:ln>
            <a:noFill/>
          </a:ln>
          <a:effectLst>
            <a:glow rad="63500">
              <a:schemeClr val="accent1">
                <a:satMod val="175000"/>
                <a:alpha val="40000"/>
              </a:schemeClr>
            </a:glow>
          </a:effectLst>
          <a:extLst/>
        </p:spPr>
      </p:pic>
      <p:pic>
        <p:nvPicPr>
          <p:cNvPr id="12" name="Picture 6" descr="Bildergebnis für INFN TOrino">
            <a:extLst>
              <a:ext uri="{FF2B5EF4-FFF2-40B4-BE49-F238E27FC236}">
                <a16:creationId xmlns:a16="http://schemas.microsoft.com/office/drawing/2014/main" id="{D26C8FE3-7893-4E2E-BF0D-80FFF3170E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4494" y="3545245"/>
            <a:ext cx="613841" cy="869312"/>
          </a:xfrm>
          <a:prstGeom prst="rect">
            <a:avLst/>
          </a:prstGeom>
          <a:solidFill>
            <a:schemeClr val="bg1"/>
          </a:solidFill>
          <a:ln>
            <a:noFill/>
          </a:ln>
          <a:effectLst>
            <a:glow rad="63500">
              <a:schemeClr val="accent1">
                <a:satMod val="175000"/>
                <a:alpha val="40000"/>
              </a:schemeClr>
            </a:glow>
          </a:effectLst>
          <a:extLst/>
        </p:spPr>
      </p:pic>
      <p:pic>
        <p:nvPicPr>
          <p:cNvPr id="13" name="Picture 4" descr="Bildergebnis für JLU Giessen">
            <a:extLst>
              <a:ext uri="{FF2B5EF4-FFF2-40B4-BE49-F238E27FC236}">
                <a16:creationId xmlns:a16="http://schemas.microsoft.com/office/drawing/2014/main" id="{9759051A-9D86-4041-977D-A398BF00ABC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61972" y="3545245"/>
            <a:ext cx="1115294" cy="403736"/>
          </a:xfrm>
          <a:prstGeom prst="rect">
            <a:avLst/>
          </a:prstGeom>
          <a:solidFill>
            <a:schemeClr val="bg1"/>
          </a:solidFill>
          <a:ln>
            <a:noFill/>
          </a:ln>
          <a:effectLst>
            <a:glow rad="63500">
              <a:schemeClr val="accent1">
                <a:satMod val="175000"/>
                <a:alpha val="40000"/>
              </a:schemeClr>
            </a:glow>
          </a:effectLst>
          <a:extLst/>
        </p:spPr>
      </p:pic>
      <p:pic>
        <p:nvPicPr>
          <p:cNvPr id="2" name="Picture 1">
            <a:extLst>
              <a:ext uri="{FF2B5EF4-FFF2-40B4-BE49-F238E27FC236}">
                <a16:creationId xmlns:a16="http://schemas.microsoft.com/office/drawing/2014/main" id="{4D97B189-C924-4925-B1E2-23459D693C15}"/>
              </a:ext>
            </a:extLst>
          </p:cNvPr>
          <p:cNvPicPr>
            <a:picLocks noChangeAspect="1"/>
          </p:cNvPicPr>
          <p:nvPr/>
        </p:nvPicPr>
        <p:blipFill>
          <a:blip r:embed="rId7"/>
          <a:stretch>
            <a:fillRect/>
          </a:stretch>
        </p:blipFill>
        <p:spPr>
          <a:xfrm>
            <a:off x="1761972" y="3989914"/>
            <a:ext cx="850259" cy="425130"/>
          </a:xfrm>
          <a:prstGeom prst="rect">
            <a:avLst/>
          </a:prstGeom>
          <a:solidFill>
            <a:schemeClr val="bg1"/>
          </a:solidFill>
          <a:ln>
            <a:noFill/>
          </a:ln>
          <a:effectLst>
            <a:glow rad="63500">
              <a:schemeClr val="accent1">
                <a:satMod val="175000"/>
                <a:alpha val="40000"/>
              </a:schemeClr>
            </a:glow>
          </a:effectLst>
        </p:spPr>
      </p:pic>
      <p:pic>
        <p:nvPicPr>
          <p:cNvPr id="1026" name="Picture 2" descr="https://indico.scc.kit.edu/category/124/logo-1677278303.png">
            <a:extLst>
              <a:ext uri="{FF2B5EF4-FFF2-40B4-BE49-F238E27FC236}">
                <a16:creationId xmlns:a16="http://schemas.microsoft.com/office/drawing/2014/main" id="{06EFF477-140E-4E6A-910D-E1A93F600F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2778" y="488294"/>
            <a:ext cx="1905000"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05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C5042F-88AA-4A52-9BF9-380BB8A7959B}"/>
              </a:ext>
            </a:extLst>
          </p:cNvPr>
          <p:cNvSpPr>
            <a:spLocks noGrp="1"/>
          </p:cNvSpPr>
          <p:nvPr>
            <p:ph type="sldNum" sz="quarter" idx="12"/>
          </p:nvPr>
        </p:nvSpPr>
        <p:spPr/>
        <p:txBody>
          <a:bodyPr/>
          <a:lstStyle/>
          <a:p>
            <a:fld id="{61696EC4-B4CF-4701-AD06-A8439D6D8E12}" type="slidenum">
              <a:rPr lang="en-US" noProof="0" smtClean="0"/>
              <a:t>10</a:t>
            </a:fld>
            <a:endParaRPr lang="en-US" noProof="0" dirty="0"/>
          </a:p>
        </p:txBody>
      </p:sp>
      <p:sp>
        <p:nvSpPr>
          <p:cNvPr id="4" name="Titel 1">
            <a:extLst>
              <a:ext uri="{FF2B5EF4-FFF2-40B4-BE49-F238E27FC236}">
                <a16:creationId xmlns:a16="http://schemas.microsoft.com/office/drawing/2014/main" id="{61A4FBE7-79F2-4E25-9268-1D56760AF241}"/>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altLang="zh-CN" sz="2400" dirty="0">
                <a:solidFill>
                  <a:schemeClr val="tx1"/>
                </a:solidFill>
                <a:latin typeface="Arial" panose="020B0604020202020204" pitchFamily="34" charset="0"/>
                <a:cs typeface="Arial" panose="020B0604020202020204" pitchFamily="34" charset="0"/>
              </a:rPr>
              <a:t>Module Data Concentrator (MDC) - ASIC </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5" name="Rectangle 4">
            <a:extLst>
              <a:ext uri="{FF2B5EF4-FFF2-40B4-BE49-F238E27FC236}">
                <a16:creationId xmlns:a16="http://schemas.microsoft.com/office/drawing/2014/main" id="{E22CE2A8-762A-44FB-AAFD-337C265A0910}"/>
              </a:ext>
            </a:extLst>
          </p:cNvPr>
          <p:cNvSpPr/>
          <p:nvPr/>
        </p:nvSpPr>
        <p:spPr>
          <a:xfrm>
            <a:off x="482120" y="1388531"/>
            <a:ext cx="988931" cy="794689"/>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t>ToASt</a:t>
            </a:r>
            <a:endParaRPr lang="en-GB" sz="1400" dirty="0"/>
          </a:p>
        </p:txBody>
      </p:sp>
      <p:sp>
        <p:nvSpPr>
          <p:cNvPr id="6" name="Rectangle 5">
            <a:extLst>
              <a:ext uri="{FF2B5EF4-FFF2-40B4-BE49-F238E27FC236}">
                <a16:creationId xmlns:a16="http://schemas.microsoft.com/office/drawing/2014/main" id="{3B37AEF0-68E9-479D-984D-0CA965E05E22}"/>
              </a:ext>
            </a:extLst>
          </p:cNvPr>
          <p:cNvSpPr/>
          <p:nvPr/>
        </p:nvSpPr>
        <p:spPr>
          <a:xfrm>
            <a:off x="2264863" y="1031790"/>
            <a:ext cx="777240" cy="470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SerDer</a:t>
            </a:r>
            <a:endParaRPr lang="en-GB" sz="1200" dirty="0"/>
          </a:p>
        </p:txBody>
      </p:sp>
      <p:sp>
        <p:nvSpPr>
          <p:cNvPr id="7" name="Rectangle 6">
            <a:extLst>
              <a:ext uri="{FF2B5EF4-FFF2-40B4-BE49-F238E27FC236}">
                <a16:creationId xmlns:a16="http://schemas.microsoft.com/office/drawing/2014/main" id="{04701048-B685-4F0F-A12E-070FB1FA81C2}"/>
              </a:ext>
            </a:extLst>
          </p:cNvPr>
          <p:cNvSpPr/>
          <p:nvPr/>
        </p:nvSpPr>
        <p:spPr>
          <a:xfrm>
            <a:off x="2419122" y="1589137"/>
            <a:ext cx="624116" cy="23013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Bitslip</a:t>
            </a:r>
            <a:endParaRPr lang="en-GB" sz="1200" dirty="0"/>
          </a:p>
        </p:txBody>
      </p:sp>
      <p:sp>
        <p:nvSpPr>
          <p:cNvPr id="11" name="TextBox 10">
            <a:extLst>
              <a:ext uri="{FF2B5EF4-FFF2-40B4-BE49-F238E27FC236}">
                <a16:creationId xmlns:a16="http://schemas.microsoft.com/office/drawing/2014/main" id="{957093AE-C267-4ECD-B3FF-DCD2F6D50A15}"/>
              </a:ext>
            </a:extLst>
          </p:cNvPr>
          <p:cNvSpPr txBox="1"/>
          <p:nvPr/>
        </p:nvSpPr>
        <p:spPr>
          <a:xfrm>
            <a:off x="476223" y="1836139"/>
            <a:ext cx="920445" cy="307777"/>
          </a:xfrm>
          <a:prstGeom prst="rect">
            <a:avLst/>
          </a:prstGeom>
          <a:noFill/>
        </p:spPr>
        <p:txBody>
          <a:bodyPr wrap="none" rtlCol="0">
            <a:spAutoFit/>
          </a:bodyPr>
          <a:lstStyle/>
          <a:p>
            <a:r>
              <a:rPr lang="en-GB" sz="1400" dirty="0"/>
              <a:t>160 Mb/s</a:t>
            </a:r>
          </a:p>
        </p:txBody>
      </p:sp>
      <p:sp>
        <p:nvSpPr>
          <p:cNvPr id="12" name="TextBox 11">
            <a:extLst>
              <a:ext uri="{FF2B5EF4-FFF2-40B4-BE49-F238E27FC236}">
                <a16:creationId xmlns:a16="http://schemas.microsoft.com/office/drawing/2014/main" id="{AEF71F99-44FA-464F-A59D-E0860DF739EE}"/>
              </a:ext>
            </a:extLst>
          </p:cNvPr>
          <p:cNvSpPr txBox="1"/>
          <p:nvPr/>
        </p:nvSpPr>
        <p:spPr>
          <a:xfrm>
            <a:off x="157684" y="2205075"/>
            <a:ext cx="1694246" cy="276999"/>
          </a:xfrm>
          <a:prstGeom prst="rect">
            <a:avLst/>
          </a:prstGeom>
          <a:noFill/>
        </p:spPr>
        <p:txBody>
          <a:bodyPr wrap="none" rtlCol="0">
            <a:spAutoFit/>
          </a:bodyPr>
          <a:lstStyle/>
          <a:p>
            <a:r>
              <a:rPr lang="en-GB" sz="1200" dirty="0"/>
              <a:t>Two output serial links</a:t>
            </a:r>
          </a:p>
        </p:txBody>
      </p:sp>
      <p:sp>
        <p:nvSpPr>
          <p:cNvPr id="13" name="TextBox 12">
            <a:extLst>
              <a:ext uri="{FF2B5EF4-FFF2-40B4-BE49-F238E27FC236}">
                <a16:creationId xmlns:a16="http://schemas.microsoft.com/office/drawing/2014/main" id="{30F4199F-A0ED-441B-8267-9ABD46BD881C}"/>
              </a:ext>
            </a:extLst>
          </p:cNvPr>
          <p:cNvSpPr txBox="1"/>
          <p:nvPr/>
        </p:nvSpPr>
        <p:spPr>
          <a:xfrm>
            <a:off x="1511769" y="1447605"/>
            <a:ext cx="526106" cy="276999"/>
          </a:xfrm>
          <a:prstGeom prst="rect">
            <a:avLst/>
          </a:prstGeom>
          <a:noFill/>
        </p:spPr>
        <p:txBody>
          <a:bodyPr wrap="none" rtlCol="0">
            <a:spAutoFit/>
          </a:bodyPr>
          <a:lstStyle/>
          <a:p>
            <a:r>
              <a:rPr lang="en-GB" sz="1200" dirty="0"/>
              <a:t>Tx_1</a:t>
            </a:r>
          </a:p>
        </p:txBody>
      </p:sp>
      <p:cxnSp>
        <p:nvCxnSpPr>
          <p:cNvPr id="17" name="Connector: Elbow 16">
            <a:extLst>
              <a:ext uri="{FF2B5EF4-FFF2-40B4-BE49-F238E27FC236}">
                <a16:creationId xmlns:a16="http://schemas.microsoft.com/office/drawing/2014/main" id="{CFA4F7C6-5F4C-4021-AC5D-267CAF72604D}"/>
              </a:ext>
            </a:extLst>
          </p:cNvPr>
          <p:cNvCxnSpPr>
            <a:cxnSpLocks/>
          </p:cNvCxnSpPr>
          <p:nvPr/>
        </p:nvCxnSpPr>
        <p:spPr>
          <a:xfrm flipV="1">
            <a:off x="1498863" y="1248507"/>
            <a:ext cx="738188" cy="246306"/>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27BC183C-0447-47AD-BA4E-3E2072487357}"/>
              </a:ext>
            </a:extLst>
          </p:cNvPr>
          <p:cNvCxnSpPr>
            <a:cxnSpLocks/>
          </p:cNvCxnSpPr>
          <p:nvPr/>
        </p:nvCxnSpPr>
        <p:spPr>
          <a:xfrm>
            <a:off x="1542821" y="1949110"/>
            <a:ext cx="738188" cy="246306"/>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DDDB0CA-0DA9-4233-B227-D4767A5CF98A}"/>
              </a:ext>
            </a:extLst>
          </p:cNvPr>
          <p:cNvSpPr txBox="1"/>
          <p:nvPr/>
        </p:nvSpPr>
        <p:spPr>
          <a:xfrm>
            <a:off x="1491719" y="1686104"/>
            <a:ext cx="526106" cy="276999"/>
          </a:xfrm>
          <a:prstGeom prst="rect">
            <a:avLst/>
          </a:prstGeom>
          <a:noFill/>
        </p:spPr>
        <p:txBody>
          <a:bodyPr wrap="none" rtlCol="0">
            <a:spAutoFit/>
          </a:bodyPr>
          <a:lstStyle/>
          <a:p>
            <a:r>
              <a:rPr lang="en-GB" sz="1200" dirty="0"/>
              <a:t>Tx_2</a:t>
            </a:r>
          </a:p>
        </p:txBody>
      </p:sp>
      <p:sp>
        <p:nvSpPr>
          <p:cNvPr id="21" name="Rectangle 20">
            <a:extLst>
              <a:ext uri="{FF2B5EF4-FFF2-40B4-BE49-F238E27FC236}">
                <a16:creationId xmlns:a16="http://schemas.microsoft.com/office/drawing/2014/main" id="{151FE28A-1074-47A3-80C3-69C1B212A59C}"/>
              </a:ext>
            </a:extLst>
          </p:cNvPr>
          <p:cNvSpPr/>
          <p:nvPr/>
        </p:nvSpPr>
        <p:spPr>
          <a:xfrm>
            <a:off x="2270482" y="1942982"/>
            <a:ext cx="777240" cy="470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SerDer</a:t>
            </a:r>
            <a:endParaRPr lang="en-GB" sz="1200" dirty="0"/>
          </a:p>
        </p:txBody>
      </p:sp>
      <p:sp>
        <p:nvSpPr>
          <p:cNvPr id="26" name="Rectangle 25">
            <a:extLst>
              <a:ext uri="{FF2B5EF4-FFF2-40B4-BE49-F238E27FC236}">
                <a16:creationId xmlns:a16="http://schemas.microsoft.com/office/drawing/2014/main" id="{C5C1016A-F896-4B9C-866F-BF14A7DC5A54}"/>
              </a:ext>
            </a:extLst>
          </p:cNvPr>
          <p:cNvSpPr/>
          <p:nvPr/>
        </p:nvSpPr>
        <p:spPr>
          <a:xfrm>
            <a:off x="4501383" y="1040599"/>
            <a:ext cx="1068797" cy="40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Small FIFO</a:t>
            </a:r>
          </a:p>
        </p:txBody>
      </p:sp>
      <p:sp>
        <p:nvSpPr>
          <p:cNvPr id="27" name="Rectangle 26">
            <a:extLst>
              <a:ext uri="{FF2B5EF4-FFF2-40B4-BE49-F238E27FC236}">
                <a16:creationId xmlns:a16="http://schemas.microsoft.com/office/drawing/2014/main" id="{EB6F5386-EE4D-48B0-B84D-BD67260127D9}"/>
              </a:ext>
            </a:extLst>
          </p:cNvPr>
          <p:cNvSpPr/>
          <p:nvPr/>
        </p:nvSpPr>
        <p:spPr>
          <a:xfrm>
            <a:off x="4507391" y="2008201"/>
            <a:ext cx="1068797" cy="40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Small FIFO</a:t>
            </a:r>
          </a:p>
        </p:txBody>
      </p:sp>
      <p:cxnSp>
        <p:nvCxnSpPr>
          <p:cNvPr id="32" name="Straight Arrow Connector 31">
            <a:extLst>
              <a:ext uri="{FF2B5EF4-FFF2-40B4-BE49-F238E27FC236}">
                <a16:creationId xmlns:a16="http://schemas.microsoft.com/office/drawing/2014/main" id="{CE0A2993-9E17-42F8-8384-901AECE259A4}"/>
              </a:ext>
            </a:extLst>
          </p:cNvPr>
          <p:cNvCxnSpPr>
            <a:cxnSpLocks/>
          </p:cNvCxnSpPr>
          <p:nvPr/>
        </p:nvCxnSpPr>
        <p:spPr>
          <a:xfrm flipV="1">
            <a:off x="3095625" y="1244102"/>
            <a:ext cx="1332835" cy="4404"/>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1404ED-6F4F-4B6E-8A57-8AC11DDE0BC8}"/>
              </a:ext>
            </a:extLst>
          </p:cNvPr>
          <p:cNvSpPr txBox="1"/>
          <p:nvPr/>
        </p:nvSpPr>
        <p:spPr>
          <a:xfrm flipH="1">
            <a:off x="3092360" y="877901"/>
            <a:ext cx="861061" cy="307777"/>
          </a:xfrm>
          <a:prstGeom prst="rect">
            <a:avLst/>
          </a:prstGeom>
          <a:noFill/>
        </p:spPr>
        <p:txBody>
          <a:bodyPr wrap="square" rtlCol="0">
            <a:spAutoFit/>
          </a:bodyPr>
          <a:lstStyle/>
          <a:p>
            <a:r>
              <a:rPr lang="en-GB" sz="1400" dirty="0"/>
              <a:t>32 bit</a:t>
            </a:r>
          </a:p>
        </p:txBody>
      </p:sp>
      <p:cxnSp>
        <p:nvCxnSpPr>
          <p:cNvPr id="38" name="Straight Arrow Connector 37">
            <a:extLst>
              <a:ext uri="{FF2B5EF4-FFF2-40B4-BE49-F238E27FC236}">
                <a16:creationId xmlns:a16="http://schemas.microsoft.com/office/drawing/2014/main" id="{F584281A-6AD0-428E-82AC-A09B6A4E902B}"/>
              </a:ext>
            </a:extLst>
          </p:cNvPr>
          <p:cNvCxnSpPr>
            <a:cxnSpLocks/>
          </p:cNvCxnSpPr>
          <p:nvPr/>
        </p:nvCxnSpPr>
        <p:spPr>
          <a:xfrm flipV="1">
            <a:off x="3095625" y="2178448"/>
            <a:ext cx="1332835" cy="5133"/>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E9966CE-AF1E-43C7-8FBA-D17E6498C575}"/>
              </a:ext>
            </a:extLst>
          </p:cNvPr>
          <p:cNvSpPr/>
          <p:nvPr/>
        </p:nvSpPr>
        <p:spPr>
          <a:xfrm>
            <a:off x="4569328" y="2776977"/>
            <a:ext cx="1068797" cy="40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Small FIFO</a:t>
            </a:r>
          </a:p>
        </p:txBody>
      </p:sp>
      <p:sp>
        <p:nvSpPr>
          <p:cNvPr id="57" name="Rectangle 56">
            <a:extLst>
              <a:ext uri="{FF2B5EF4-FFF2-40B4-BE49-F238E27FC236}">
                <a16:creationId xmlns:a16="http://schemas.microsoft.com/office/drawing/2014/main" id="{77D84B23-1EE2-4DFC-B035-3FEF6D181F46}"/>
              </a:ext>
            </a:extLst>
          </p:cNvPr>
          <p:cNvSpPr/>
          <p:nvPr/>
        </p:nvSpPr>
        <p:spPr>
          <a:xfrm>
            <a:off x="4575336" y="3744579"/>
            <a:ext cx="1068797" cy="40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Small FIFO</a:t>
            </a:r>
          </a:p>
        </p:txBody>
      </p:sp>
      <p:sp>
        <p:nvSpPr>
          <p:cNvPr id="64" name="Rectangle 63">
            <a:extLst>
              <a:ext uri="{FF2B5EF4-FFF2-40B4-BE49-F238E27FC236}">
                <a16:creationId xmlns:a16="http://schemas.microsoft.com/office/drawing/2014/main" id="{CE0866F8-FC86-43B2-A957-CE924CA112A6}"/>
              </a:ext>
            </a:extLst>
          </p:cNvPr>
          <p:cNvSpPr/>
          <p:nvPr/>
        </p:nvSpPr>
        <p:spPr>
          <a:xfrm>
            <a:off x="5872982" y="1040599"/>
            <a:ext cx="861061" cy="3109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MUX</a:t>
            </a:r>
          </a:p>
        </p:txBody>
      </p:sp>
      <p:sp>
        <p:nvSpPr>
          <p:cNvPr id="65" name="Rectangle 64">
            <a:extLst>
              <a:ext uri="{FF2B5EF4-FFF2-40B4-BE49-F238E27FC236}">
                <a16:creationId xmlns:a16="http://schemas.microsoft.com/office/drawing/2014/main" id="{AC1EAD0D-0C2A-4704-AF79-44AA96FB38CA}"/>
              </a:ext>
            </a:extLst>
          </p:cNvPr>
          <p:cNvSpPr/>
          <p:nvPr/>
        </p:nvSpPr>
        <p:spPr>
          <a:xfrm>
            <a:off x="3320904" y="1310264"/>
            <a:ext cx="913883" cy="8031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ECC error correction </a:t>
            </a:r>
          </a:p>
          <a:p>
            <a:pPr algn="ctr"/>
            <a:r>
              <a:rPr lang="en-GB" sz="1100" dirty="0"/>
              <a:t>code</a:t>
            </a:r>
          </a:p>
        </p:txBody>
      </p:sp>
      <p:sp>
        <p:nvSpPr>
          <p:cNvPr id="2" name="Rectangle: Rounded Corners 1">
            <a:extLst>
              <a:ext uri="{FF2B5EF4-FFF2-40B4-BE49-F238E27FC236}">
                <a16:creationId xmlns:a16="http://schemas.microsoft.com/office/drawing/2014/main" id="{EB8086D2-AEB0-4D94-8F3C-AC73B4034ADD}"/>
              </a:ext>
            </a:extLst>
          </p:cNvPr>
          <p:cNvSpPr/>
          <p:nvPr/>
        </p:nvSpPr>
        <p:spPr>
          <a:xfrm>
            <a:off x="5570180" y="4299280"/>
            <a:ext cx="1278570" cy="515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logic</a:t>
            </a:r>
          </a:p>
        </p:txBody>
      </p:sp>
      <p:cxnSp>
        <p:nvCxnSpPr>
          <p:cNvPr id="15" name="Connector: Elbow 14">
            <a:extLst>
              <a:ext uri="{FF2B5EF4-FFF2-40B4-BE49-F238E27FC236}">
                <a16:creationId xmlns:a16="http://schemas.microsoft.com/office/drawing/2014/main" id="{43F86B49-E433-4F08-984E-0E016BE7F004}"/>
              </a:ext>
            </a:extLst>
          </p:cNvPr>
          <p:cNvCxnSpPr>
            <a:stCxn id="26" idx="2"/>
            <a:endCxn id="2" idx="1"/>
          </p:cNvCxnSpPr>
          <p:nvPr/>
        </p:nvCxnSpPr>
        <p:spPr>
          <a:xfrm rot="16200000" flipH="1">
            <a:off x="3748219" y="2735168"/>
            <a:ext cx="3109524" cy="5343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5D86E6C-5665-4E2B-9BB3-6122B96E1309}"/>
              </a:ext>
            </a:extLst>
          </p:cNvPr>
          <p:cNvSpPr txBox="1"/>
          <p:nvPr/>
        </p:nvSpPr>
        <p:spPr>
          <a:xfrm>
            <a:off x="4288004" y="4261645"/>
            <a:ext cx="813043" cy="369332"/>
          </a:xfrm>
          <a:prstGeom prst="rect">
            <a:avLst/>
          </a:prstGeom>
          <a:noFill/>
        </p:spPr>
        <p:txBody>
          <a:bodyPr wrap="none" rtlCol="0">
            <a:spAutoFit/>
          </a:bodyPr>
          <a:lstStyle/>
          <a:p>
            <a:r>
              <a:rPr lang="en-GB" dirty="0"/>
              <a:t>empty</a:t>
            </a:r>
          </a:p>
        </p:txBody>
      </p:sp>
      <p:sp>
        <p:nvSpPr>
          <p:cNvPr id="18" name="TextBox 17">
            <a:extLst>
              <a:ext uri="{FF2B5EF4-FFF2-40B4-BE49-F238E27FC236}">
                <a16:creationId xmlns:a16="http://schemas.microsoft.com/office/drawing/2014/main" id="{1FAC5C52-1996-474E-B55A-F7A1D9EEA967}"/>
              </a:ext>
            </a:extLst>
          </p:cNvPr>
          <p:cNvSpPr txBox="1"/>
          <p:nvPr/>
        </p:nvSpPr>
        <p:spPr>
          <a:xfrm>
            <a:off x="6903274" y="4371458"/>
            <a:ext cx="1800493" cy="369332"/>
          </a:xfrm>
          <a:prstGeom prst="rect">
            <a:avLst/>
          </a:prstGeom>
          <a:noFill/>
        </p:spPr>
        <p:txBody>
          <a:bodyPr wrap="none" rtlCol="0">
            <a:spAutoFit/>
          </a:bodyPr>
          <a:lstStyle/>
          <a:p>
            <a:r>
              <a:rPr lang="en-GB" dirty="0"/>
              <a:t>Priority encoder</a:t>
            </a:r>
          </a:p>
        </p:txBody>
      </p:sp>
      <p:sp>
        <p:nvSpPr>
          <p:cNvPr id="8" name="TextBox 7">
            <a:extLst>
              <a:ext uri="{FF2B5EF4-FFF2-40B4-BE49-F238E27FC236}">
                <a16:creationId xmlns:a16="http://schemas.microsoft.com/office/drawing/2014/main" id="{4005DDF5-4A89-4D41-AC71-2CA518C722DE}"/>
              </a:ext>
            </a:extLst>
          </p:cNvPr>
          <p:cNvSpPr txBox="1"/>
          <p:nvPr/>
        </p:nvSpPr>
        <p:spPr>
          <a:xfrm>
            <a:off x="6720519" y="1125481"/>
            <a:ext cx="2666114" cy="923330"/>
          </a:xfrm>
          <a:prstGeom prst="rect">
            <a:avLst/>
          </a:prstGeom>
          <a:noFill/>
        </p:spPr>
        <p:txBody>
          <a:bodyPr wrap="none" rtlCol="0">
            <a:spAutoFit/>
          </a:bodyPr>
          <a:lstStyle/>
          <a:p>
            <a:r>
              <a:rPr lang="en-GB" dirty="0"/>
              <a:t>On case of:</a:t>
            </a:r>
          </a:p>
          <a:p>
            <a:pPr marL="285750" indent="-285750">
              <a:buFontTx/>
              <a:buChar char="-"/>
            </a:pPr>
            <a:r>
              <a:rPr lang="en-GB" dirty="0"/>
              <a:t>NO 8b/10b</a:t>
            </a:r>
          </a:p>
          <a:p>
            <a:pPr marL="285750" indent="-285750">
              <a:buFontTx/>
              <a:buChar char="-"/>
            </a:pPr>
            <a:r>
              <a:rPr lang="en-GB" dirty="0"/>
              <a:t>No zero-suppression </a:t>
            </a:r>
          </a:p>
        </p:txBody>
      </p:sp>
      <p:sp>
        <p:nvSpPr>
          <p:cNvPr id="69" name="Rectangle 68">
            <a:extLst>
              <a:ext uri="{FF2B5EF4-FFF2-40B4-BE49-F238E27FC236}">
                <a16:creationId xmlns:a16="http://schemas.microsoft.com/office/drawing/2014/main" id="{5A6A300A-955F-4115-9B3E-19FC5D21D39D}"/>
              </a:ext>
            </a:extLst>
          </p:cNvPr>
          <p:cNvSpPr/>
          <p:nvPr/>
        </p:nvSpPr>
        <p:spPr>
          <a:xfrm>
            <a:off x="482120" y="2924531"/>
            <a:ext cx="988931" cy="794689"/>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t>ToASt</a:t>
            </a:r>
            <a:endParaRPr lang="en-GB" sz="1400" dirty="0"/>
          </a:p>
        </p:txBody>
      </p:sp>
      <p:sp>
        <p:nvSpPr>
          <p:cNvPr id="70" name="Rectangle 69">
            <a:extLst>
              <a:ext uri="{FF2B5EF4-FFF2-40B4-BE49-F238E27FC236}">
                <a16:creationId xmlns:a16="http://schemas.microsoft.com/office/drawing/2014/main" id="{AFDFB07D-0484-4949-9486-7FF475655132}"/>
              </a:ext>
            </a:extLst>
          </p:cNvPr>
          <p:cNvSpPr/>
          <p:nvPr/>
        </p:nvSpPr>
        <p:spPr>
          <a:xfrm>
            <a:off x="2264863" y="2567790"/>
            <a:ext cx="777240" cy="470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SerDer</a:t>
            </a:r>
            <a:endParaRPr lang="en-GB" sz="1200" dirty="0"/>
          </a:p>
        </p:txBody>
      </p:sp>
      <p:sp>
        <p:nvSpPr>
          <p:cNvPr id="71" name="Rectangle 70">
            <a:extLst>
              <a:ext uri="{FF2B5EF4-FFF2-40B4-BE49-F238E27FC236}">
                <a16:creationId xmlns:a16="http://schemas.microsoft.com/office/drawing/2014/main" id="{C52EDD60-2907-47F5-A9EA-9A1DD06483C5}"/>
              </a:ext>
            </a:extLst>
          </p:cNvPr>
          <p:cNvSpPr/>
          <p:nvPr/>
        </p:nvSpPr>
        <p:spPr>
          <a:xfrm>
            <a:off x="2419122" y="3125137"/>
            <a:ext cx="624116" cy="23013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Bitslip</a:t>
            </a:r>
            <a:endParaRPr lang="en-GB" sz="1200" dirty="0"/>
          </a:p>
        </p:txBody>
      </p:sp>
      <p:sp>
        <p:nvSpPr>
          <p:cNvPr id="72" name="TextBox 71">
            <a:extLst>
              <a:ext uri="{FF2B5EF4-FFF2-40B4-BE49-F238E27FC236}">
                <a16:creationId xmlns:a16="http://schemas.microsoft.com/office/drawing/2014/main" id="{57E29C1F-DD3C-4D5A-A41D-355FAC82C1EF}"/>
              </a:ext>
            </a:extLst>
          </p:cNvPr>
          <p:cNvSpPr txBox="1"/>
          <p:nvPr/>
        </p:nvSpPr>
        <p:spPr>
          <a:xfrm>
            <a:off x="476223" y="3372139"/>
            <a:ext cx="920445" cy="307777"/>
          </a:xfrm>
          <a:prstGeom prst="rect">
            <a:avLst/>
          </a:prstGeom>
          <a:noFill/>
        </p:spPr>
        <p:txBody>
          <a:bodyPr wrap="none" rtlCol="0">
            <a:spAutoFit/>
          </a:bodyPr>
          <a:lstStyle/>
          <a:p>
            <a:r>
              <a:rPr lang="en-GB" sz="1400" dirty="0"/>
              <a:t>160 Mb/s</a:t>
            </a:r>
          </a:p>
        </p:txBody>
      </p:sp>
      <p:sp>
        <p:nvSpPr>
          <p:cNvPr id="73" name="TextBox 72">
            <a:extLst>
              <a:ext uri="{FF2B5EF4-FFF2-40B4-BE49-F238E27FC236}">
                <a16:creationId xmlns:a16="http://schemas.microsoft.com/office/drawing/2014/main" id="{CADFF744-3A6E-4CEF-889C-31768938164B}"/>
              </a:ext>
            </a:extLst>
          </p:cNvPr>
          <p:cNvSpPr txBox="1"/>
          <p:nvPr/>
        </p:nvSpPr>
        <p:spPr>
          <a:xfrm>
            <a:off x="157684" y="3741075"/>
            <a:ext cx="1694246" cy="276999"/>
          </a:xfrm>
          <a:prstGeom prst="rect">
            <a:avLst/>
          </a:prstGeom>
          <a:noFill/>
        </p:spPr>
        <p:txBody>
          <a:bodyPr wrap="none" rtlCol="0">
            <a:spAutoFit/>
          </a:bodyPr>
          <a:lstStyle/>
          <a:p>
            <a:r>
              <a:rPr lang="en-GB" sz="1200" dirty="0"/>
              <a:t>Two output serial links</a:t>
            </a:r>
          </a:p>
        </p:txBody>
      </p:sp>
      <p:sp>
        <p:nvSpPr>
          <p:cNvPr id="74" name="TextBox 73">
            <a:extLst>
              <a:ext uri="{FF2B5EF4-FFF2-40B4-BE49-F238E27FC236}">
                <a16:creationId xmlns:a16="http://schemas.microsoft.com/office/drawing/2014/main" id="{285D7399-6592-4ABD-860C-BCD64ADC1C33}"/>
              </a:ext>
            </a:extLst>
          </p:cNvPr>
          <p:cNvSpPr txBox="1"/>
          <p:nvPr/>
        </p:nvSpPr>
        <p:spPr>
          <a:xfrm>
            <a:off x="1511769" y="2983605"/>
            <a:ext cx="526106" cy="276999"/>
          </a:xfrm>
          <a:prstGeom prst="rect">
            <a:avLst/>
          </a:prstGeom>
          <a:noFill/>
        </p:spPr>
        <p:txBody>
          <a:bodyPr wrap="none" rtlCol="0">
            <a:spAutoFit/>
          </a:bodyPr>
          <a:lstStyle/>
          <a:p>
            <a:r>
              <a:rPr lang="en-GB" sz="1200" dirty="0"/>
              <a:t>Tx_1</a:t>
            </a:r>
          </a:p>
        </p:txBody>
      </p:sp>
      <p:cxnSp>
        <p:nvCxnSpPr>
          <p:cNvPr id="75" name="Connector: Elbow 74">
            <a:extLst>
              <a:ext uri="{FF2B5EF4-FFF2-40B4-BE49-F238E27FC236}">
                <a16:creationId xmlns:a16="http://schemas.microsoft.com/office/drawing/2014/main" id="{455FEB67-2D94-4B20-800B-015840225AEB}"/>
              </a:ext>
            </a:extLst>
          </p:cNvPr>
          <p:cNvCxnSpPr>
            <a:cxnSpLocks/>
          </p:cNvCxnSpPr>
          <p:nvPr/>
        </p:nvCxnSpPr>
        <p:spPr>
          <a:xfrm flipV="1">
            <a:off x="1498863" y="2784507"/>
            <a:ext cx="738188" cy="246306"/>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6147A430-540F-4F47-8DDD-8A7D9553D786}"/>
              </a:ext>
            </a:extLst>
          </p:cNvPr>
          <p:cNvCxnSpPr>
            <a:cxnSpLocks/>
          </p:cNvCxnSpPr>
          <p:nvPr/>
        </p:nvCxnSpPr>
        <p:spPr>
          <a:xfrm>
            <a:off x="1542821" y="3485110"/>
            <a:ext cx="738188" cy="246306"/>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D19D11B6-F952-417F-ACC0-B1F5C86B77E3}"/>
              </a:ext>
            </a:extLst>
          </p:cNvPr>
          <p:cNvSpPr txBox="1"/>
          <p:nvPr/>
        </p:nvSpPr>
        <p:spPr>
          <a:xfrm>
            <a:off x="1491719" y="3222104"/>
            <a:ext cx="526106" cy="276999"/>
          </a:xfrm>
          <a:prstGeom prst="rect">
            <a:avLst/>
          </a:prstGeom>
          <a:noFill/>
        </p:spPr>
        <p:txBody>
          <a:bodyPr wrap="none" rtlCol="0">
            <a:spAutoFit/>
          </a:bodyPr>
          <a:lstStyle/>
          <a:p>
            <a:r>
              <a:rPr lang="en-GB" sz="1200" dirty="0"/>
              <a:t>Tx_2</a:t>
            </a:r>
          </a:p>
        </p:txBody>
      </p:sp>
      <p:sp>
        <p:nvSpPr>
          <p:cNvPr id="78" name="Rectangle 77">
            <a:extLst>
              <a:ext uri="{FF2B5EF4-FFF2-40B4-BE49-F238E27FC236}">
                <a16:creationId xmlns:a16="http://schemas.microsoft.com/office/drawing/2014/main" id="{4F8A8337-1156-4AA5-BD95-898F5254331D}"/>
              </a:ext>
            </a:extLst>
          </p:cNvPr>
          <p:cNvSpPr/>
          <p:nvPr/>
        </p:nvSpPr>
        <p:spPr>
          <a:xfrm>
            <a:off x="2270482" y="3478982"/>
            <a:ext cx="777240" cy="470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SerDer</a:t>
            </a:r>
            <a:endParaRPr lang="en-GB" sz="1200" dirty="0"/>
          </a:p>
        </p:txBody>
      </p:sp>
      <p:cxnSp>
        <p:nvCxnSpPr>
          <p:cNvPr id="79" name="Straight Arrow Connector 78">
            <a:extLst>
              <a:ext uri="{FF2B5EF4-FFF2-40B4-BE49-F238E27FC236}">
                <a16:creationId xmlns:a16="http://schemas.microsoft.com/office/drawing/2014/main" id="{B843D7D0-8BA2-4CED-ACBF-455386885AE6}"/>
              </a:ext>
            </a:extLst>
          </p:cNvPr>
          <p:cNvCxnSpPr>
            <a:cxnSpLocks/>
          </p:cNvCxnSpPr>
          <p:nvPr/>
        </p:nvCxnSpPr>
        <p:spPr>
          <a:xfrm flipV="1">
            <a:off x="3095625" y="2780102"/>
            <a:ext cx="1332835" cy="4404"/>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7DECC81-AB0C-4748-9850-122E20E2BF92}"/>
              </a:ext>
            </a:extLst>
          </p:cNvPr>
          <p:cNvSpPr txBox="1"/>
          <p:nvPr/>
        </p:nvSpPr>
        <p:spPr>
          <a:xfrm flipH="1">
            <a:off x="3092360" y="2413901"/>
            <a:ext cx="861061" cy="307777"/>
          </a:xfrm>
          <a:prstGeom prst="rect">
            <a:avLst/>
          </a:prstGeom>
          <a:noFill/>
        </p:spPr>
        <p:txBody>
          <a:bodyPr wrap="square" rtlCol="0">
            <a:spAutoFit/>
          </a:bodyPr>
          <a:lstStyle/>
          <a:p>
            <a:r>
              <a:rPr lang="en-GB" sz="1400" dirty="0"/>
              <a:t>32 bit</a:t>
            </a:r>
          </a:p>
        </p:txBody>
      </p:sp>
      <p:cxnSp>
        <p:nvCxnSpPr>
          <p:cNvPr id="81" name="Straight Arrow Connector 80">
            <a:extLst>
              <a:ext uri="{FF2B5EF4-FFF2-40B4-BE49-F238E27FC236}">
                <a16:creationId xmlns:a16="http://schemas.microsoft.com/office/drawing/2014/main" id="{74DD6FC3-0CB2-475C-8652-FFEAF4C372D7}"/>
              </a:ext>
            </a:extLst>
          </p:cNvPr>
          <p:cNvCxnSpPr>
            <a:cxnSpLocks/>
          </p:cNvCxnSpPr>
          <p:nvPr/>
        </p:nvCxnSpPr>
        <p:spPr>
          <a:xfrm flipV="1">
            <a:off x="3095625" y="3714448"/>
            <a:ext cx="1332835" cy="5133"/>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448A68EB-606F-4168-B15C-395930C161C5}"/>
              </a:ext>
            </a:extLst>
          </p:cNvPr>
          <p:cNvSpPr/>
          <p:nvPr/>
        </p:nvSpPr>
        <p:spPr>
          <a:xfrm>
            <a:off x="3320904" y="2846264"/>
            <a:ext cx="913883" cy="8031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ECC error correction </a:t>
            </a:r>
          </a:p>
          <a:p>
            <a:pPr algn="ctr"/>
            <a:r>
              <a:rPr lang="en-GB" sz="1100" dirty="0"/>
              <a:t>code</a:t>
            </a:r>
          </a:p>
        </p:txBody>
      </p:sp>
      <p:sp>
        <p:nvSpPr>
          <p:cNvPr id="14" name="TextBox 13">
            <a:extLst>
              <a:ext uri="{FF2B5EF4-FFF2-40B4-BE49-F238E27FC236}">
                <a16:creationId xmlns:a16="http://schemas.microsoft.com/office/drawing/2014/main" id="{1B0E92A8-8F82-4B0A-8496-64913ACFC936}"/>
              </a:ext>
            </a:extLst>
          </p:cNvPr>
          <p:cNvSpPr txBox="1"/>
          <p:nvPr/>
        </p:nvSpPr>
        <p:spPr>
          <a:xfrm>
            <a:off x="151922" y="4291233"/>
            <a:ext cx="4037452" cy="276999"/>
          </a:xfrm>
          <a:prstGeom prst="rect">
            <a:avLst/>
          </a:prstGeom>
          <a:noFill/>
        </p:spPr>
        <p:txBody>
          <a:bodyPr wrap="none" rtlCol="0">
            <a:spAutoFit/>
          </a:bodyPr>
          <a:lstStyle/>
          <a:p>
            <a:r>
              <a:rPr lang="fr-FR" sz="1200" b="1" dirty="0"/>
              <a:t>Sync code: 00 00 1100 1100 1100 1100 1100 1100 1111</a:t>
            </a:r>
          </a:p>
        </p:txBody>
      </p:sp>
    </p:spTree>
    <p:extLst>
      <p:ext uri="{BB962C8B-B14F-4D97-AF65-F5344CB8AC3E}">
        <p14:creationId xmlns:p14="http://schemas.microsoft.com/office/powerpoint/2010/main" val="1235557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6F770A-6091-47CE-B17E-98E2BE861919}"/>
              </a:ext>
            </a:extLst>
          </p:cNvPr>
          <p:cNvSpPr>
            <a:spLocks noGrp="1"/>
          </p:cNvSpPr>
          <p:nvPr>
            <p:ph idx="1"/>
          </p:nvPr>
        </p:nvSpPr>
        <p:spPr>
          <a:xfrm>
            <a:off x="3120947" y="2355161"/>
            <a:ext cx="2774330" cy="588761"/>
          </a:xfrm>
        </p:spPr>
        <p:txBody>
          <a:bodyPr>
            <a:normAutofit/>
          </a:bodyPr>
          <a:lstStyle/>
          <a:p>
            <a:pPr marL="0" indent="0" algn="ctr">
              <a:buNone/>
            </a:pPr>
            <a:r>
              <a:rPr lang="en-GB" sz="3200" dirty="0"/>
              <a:t>Backup slides </a:t>
            </a:r>
          </a:p>
        </p:txBody>
      </p:sp>
      <p:sp>
        <p:nvSpPr>
          <p:cNvPr id="3" name="Slide Number Placeholder 2">
            <a:extLst>
              <a:ext uri="{FF2B5EF4-FFF2-40B4-BE49-F238E27FC236}">
                <a16:creationId xmlns:a16="http://schemas.microsoft.com/office/drawing/2014/main" id="{49348881-F6E0-4062-B9EE-27CF49B120C6}"/>
              </a:ext>
            </a:extLst>
          </p:cNvPr>
          <p:cNvSpPr>
            <a:spLocks noGrp="1"/>
          </p:cNvSpPr>
          <p:nvPr>
            <p:ph type="sldNum" sz="quarter" idx="12"/>
          </p:nvPr>
        </p:nvSpPr>
        <p:spPr/>
        <p:txBody>
          <a:bodyPr/>
          <a:lstStyle/>
          <a:p>
            <a:fld id="{61696EC4-B4CF-4701-AD06-A8439D6D8E12}" type="slidenum">
              <a:rPr lang="en-US" noProof="0" smtClean="0"/>
              <a:t>11</a:t>
            </a:fld>
            <a:endParaRPr lang="en-US" noProof="0" dirty="0"/>
          </a:p>
        </p:txBody>
      </p:sp>
    </p:spTree>
    <p:extLst>
      <p:ext uri="{BB962C8B-B14F-4D97-AF65-F5344CB8AC3E}">
        <p14:creationId xmlns:p14="http://schemas.microsoft.com/office/powerpoint/2010/main" val="1254947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Arrow: Left-Right 77">
            <a:extLst>
              <a:ext uri="{FF2B5EF4-FFF2-40B4-BE49-F238E27FC236}">
                <a16:creationId xmlns:a16="http://schemas.microsoft.com/office/drawing/2014/main" id="{6E0ED998-A930-4A2C-AC28-AAAC84168940}"/>
              </a:ext>
            </a:extLst>
          </p:cNvPr>
          <p:cNvSpPr/>
          <p:nvPr/>
        </p:nvSpPr>
        <p:spPr>
          <a:xfrm>
            <a:off x="4614953" y="2081991"/>
            <a:ext cx="882987" cy="182368"/>
          </a:xfrm>
          <a:prstGeom prst="leftRightArrow">
            <a:avLst/>
          </a:prstGeom>
          <a:solidFill>
            <a:schemeClr val="bg1">
              <a:alpha val="3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0" name="Arrow: Left-Right 79">
            <a:extLst>
              <a:ext uri="{FF2B5EF4-FFF2-40B4-BE49-F238E27FC236}">
                <a16:creationId xmlns:a16="http://schemas.microsoft.com/office/drawing/2014/main" id="{9739D6DD-2DB5-41ED-B569-18567F4E8EA1}"/>
              </a:ext>
            </a:extLst>
          </p:cNvPr>
          <p:cNvSpPr/>
          <p:nvPr/>
        </p:nvSpPr>
        <p:spPr>
          <a:xfrm>
            <a:off x="4614953" y="2430089"/>
            <a:ext cx="882987" cy="182368"/>
          </a:xfrm>
          <a:prstGeom prst="leftRightArrow">
            <a:avLst/>
          </a:prstGeom>
          <a:solidFill>
            <a:schemeClr val="bg1">
              <a:alpha val="3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Arrow: Left-Right 75">
            <a:extLst>
              <a:ext uri="{FF2B5EF4-FFF2-40B4-BE49-F238E27FC236}">
                <a16:creationId xmlns:a16="http://schemas.microsoft.com/office/drawing/2014/main" id="{4ED4BF98-1A3D-4EA8-AA15-3098818AFF78}"/>
              </a:ext>
            </a:extLst>
          </p:cNvPr>
          <p:cNvSpPr/>
          <p:nvPr/>
        </p:nvSpPr>
        <p:spPr>
          <a:xfrm>
            <a:off x="4614953" y="1753097"/>
            <a:ext cx="882987" cy="182368"/>
          </a:xfrm>
          <a:prstGeom prst="leftRightArrow">
            <a:avLst/>
          </a:prstGeom>
          <a:solidFill>
            <a:schemeClr val="bg1">
              <a:alpha val="3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832E544F-9FD6-4936-8FF0-F12984FF4CCE}"/>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1696EC4-B4CF-4701-AD06-A8439D6D8E12}" type="slidenum">
              <a:rPr kumimoji="0" lang="en-US" sz="9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itel 1">
            <a:extLst>
              <a:ext uri="{FF2B5EF4-FFF2-40B4-BE49-F238E27FC236}">
                <a16:creationId xmlns:a16="http://schemas.microsoft.com/office/drawing/2014/main" id="{83C4972E-96F3-4B0D-909E-F966748992B4}"/>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sz="2400" dirty="0">
                <a:solidFill>
                  <a:schemeClr val="tx1"/>
                </a:solidFill>
                <a:latin typeface="Arial" panose="020B0604020202020204" pitchFamily="34" charset="0"/>
                <a:cs typeface="Arial" panose="020B0604020202020204" pitchFamily="34" charset="0"/>
              </a:rPr>
              <a:t>Proposed DC-PANDA based on ZYNQ</a:t>
            </a:r>
            <a:endParaRPr lang="de-DE" dirty="0">
              <a:solidFill>
                <a:schemeClr val="tx1"/>
              </a:solidFill>
            </a:endParaRPr>
          </a:p>
        </p:txBody>
      </p:sp>
      <p:sp>
        <p:nvSpPr>
          <p:cNvPr id="12" name="Textplatzhalter 2">
            <a:extLst>
              <a:ext uri="{FF2B5EF4-FFF2-40B4-BE49-F238E27FC236}">
                <a16:creationId xmlns:a16="http://schemas.microsoft.com/office/drawing/2014/main" id="{A58976F0-8A83-4A87-A29A-CCCDCA4DD2D5}"/>
              </a:ext>
            </a:extLst>
          </p:cNvPr>
          <p:cNvSpPr txBox="1">
            <a:spLocks/>
          </p:cNvSpPr>
          <p:nvPr/>
        </p:nvSpPr>
        <p:spPr>
          <a:xfrm>
            <a:off x="358775" y="691199"/>
            <a:ext cx="7075695" cy="396263"/>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80000" rtl="0" eaLnBrk="1" fontAlgn="auto" latinLnBrk="0" hangingPunct="1">
              <a:lnSpc>
                <a:spcPts val="1800"/>
              </a:lnSpc>
              <a:spcBef>
                <a:spcPts val="1100"/>
              </a:spcBef>
              <a:spcAft>
                <a:spcPts val="0"/>
              </a:spcAft>
              <a:buClr>
                <a:srgbClr val="8CB423"/>
              </a:buClr>
              <a:buSzTx/>
              <a:buFont typeface="Wingdings" panose="05000000000000000000" pitchFamily="2" charset="2"/>
              <a:buNone/>
              <a:tabLst>
                <a:tab pos="180000" algn="l"/>
                <a:tab pos="360000" algn="l"/>
              </a:tabLst>
              <a:defRPr/>
            </a:pPr>
            <a:r>
              <a:rPr kumimoji="0" lang="en-GB" altLang="zh-CN" sz="2000" b="0" i="0" u="none" strike="noStrike" kern="1200" cap="none" spc="0" normalizeH="0" baseline="0" noProof="0" dirty="0">
                <a:ln>
                  <a:noFill/>
                </a:ln>
                <a:solidFill>
                  <a:srgbClr val="009682"/>
                </a:solidFill>
                <a:effectLst/>
                <a:uLnTx/>
                <a:uFillTx/>
                <a:latin typeface="Arial" panose="020B0604020202020204"/>
                <a:ea typeface="黑体" panose="02010609060101010101" pitchFamily="49" charset="-122"/>
                <a:cs typeface="+mn-cs"/>
              </a:rPr>
              <a:t>Very-flexible, heterogenous and high-performance back-end</a:t>
            </a:r>
            <a:endParaRPr kumimoji="0" lang="de-DE" sz="2000" b="0" i="0" u="none" strike="noStrike" kern="1200" cap="none" spc="0" normalizeH="0" baseline="30000" noProof="0" dirty="0">
              <a:ln>
                <a:noFill/>
              </a:ln>
              <a:solidFill>
                <a:srgbClr val="009682"/>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EC3A9C6E-E029-48B2-BB41-438BB0D7F7F7}"/>
              </a:ext>
            </a:extLst>
          </p:cNvPr>
          <p:cNvSpPr/>
          <p:nvPr/>
        </p:nvSpPr>
        <p:spPr>
          <a:xfrm>
            <a:off x="5616775" y="4895687"/>
            <a:ext cx="2106667" cy="24622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rPr>
              <a:t>** Module Management Controller</a:t>
            </a:r>
          </a:p>
        </p:txBody>
      </p:sp>
      <p:grpSp>
        <p:nvGrpSpPr>
          <p:cNvPr id="36" name="Group 35">
            <a:extLst>
              <a:ext uri="{FF2B5EF4-FFF2-40B4-BE49-F238E27FC236}">
                <a16:creationId xmlns:a16="http://schemas.microsoft.com/office/drawing/2014/main" id="{35EF734D-A2DD-4E1B-A24F-2F654FFD521F}"/>
              </a:ext>
            </a:extLst>
          </p:cNvPr>
          <p:cNvGrpSpPr/>
          <p:nvPr/>
        </p:nvGrpSpPr>
        <p:grpSpPr>
          <a:xfrm>
            <a:off x="463048" y="1128677"/>
            <a:ext cx="1677138" cy="253478"/>
            <a:chOff x="4574564" y="1471482"/>
            <a:chExt cx="1677138" cy="253478"/>
          </a:xfrm>
        </p:grpSpPr>
        <p:cxnSp>
          <p:nvCxnSpPr>
            <p:cNvPr id="45" name="Straight Arrow Connector 44">
              <a:extLst>
                <a:ext uri="{FF2B5EF4-FFF2-40B4-BE49-F238E27FC236}">
                  <a16:creationId xmlns:a16="http://schemas.microsoft.com/office/drawing/2014/main" id="{C5312549-C188-484A-B976-9375C18D772C}"/>
                </a:ext>
              </a:extLst>
            </p:cNvPr>
            <p:cNvCxnSpPr>
              <a:cxnSpLocks/>
            </p:cNvCxnSpPr>
            <p:nvPr/>
          </p:nvCxnSpPr>
          <p:spPr>
            <a:xfrm>
              <a:off x="5449611" y="1620673"/>
              <a:ext cx="802091"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40A0DD19-DACD-48EC-AFD0-DA6815EBB9CC}"/>
                </a:ext>
              </a:extLst>
            </p:cNvPr>
            <p:cNvSpPr/>
            <p:nvPr/>
          </p:nvSpPr>
          <p:spPr>
            <a:xfrm>
              <a:off x="5769195" y="1471482"/>
              <a:ext cx="144000" cy="1440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TextBox 18">
              <a:extLst>
                <a:ext uri="{FF2B5EF4-FFF2-40B4-BE49-F238E27FC236}">
                  <a16:creationId xmlns:a16="http://schemas.microsoft.com/office/drawing/2014/main" id="{4F2A59F8-5FEE-419E-BA4F-0EAA4916CB58}"/>
                </a:ext>
              </a:extLst>
            </p:cNvPr>
            <p:cNvSpPr txBox="1"/>
            <p:nvPr/>
          </p:nvSpPr>
          <p:spPr>
            <a:xfrm>
              <a:off x="4574564" y="1478739"/>
              <a:ext cx="817853" cy="246221"/>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SODANET</a:t>
              </a:r>
            </a:p>
          </p:txBody>
        </p:sp>
      </p:grpSp>
      <p:sp>
        <p:nvSpPr>
          <p:cNvPr id="37" name="TextBox 8">
            <a:extLst>
              <a:ext uri="{FF2B5EF4-FFF2-40B4-BE49-F238E27FC236}">
                <a16:creationId xmlns:a16="http://schemas.microsoft.com/office/drawing/2014/main" id="{102E56AE-B9EA-41D1-8201-62256F3D3828}"/>
              </a:ext>
            </a:extLst>
          </p:cNvPr>
          <p:cNvSpPr txBox="1"/>
          <p:nvPr/>
        </p:nvSpPr>
        <p:spPr>
          <a:xfrm>
            <a:off x="39364" y="2643322"/>
            <a:ext cx="157718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ETH (up to 100 Gb/s)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To server Node</a:t>
            </a:r>
          </a:p>
        </p:txBody>
      </p:sp>
      <p:sp>
        <p:nvSpPr>
          <p:cNvPr id="44" name="TextBox 15">
            <a:extLst>
              <a:ext uri="{FF2B5EF4-FFF2-40B4-BE49-F238E27FC236}">
                <a16:creationId xmlns:a16="http://schemas.microsoft.com/office/drawing/2014/main" id="{E2CE8C5E-C6BA-420C-A1F7-025C2DE3CEC1}"/>
              </a:ext>
            </a:extLst>
          </p:cNvPr>
          <p:cNvSpPr txBox="1"/>
          <p:nvPr/>
        </p:nvSpPr>
        <p:spPr>
          <a:xfrm>
            <a:off x="172712" y="1631423"/>
            <a:ext cx="106105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Verdana" panose="020B0604030504040204" pitchFamily="34" charset="0"/>
              </a:rPr>
              <a:t>Up to #34 GBTs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Verdana" panose="020B0604030504040204" pitchFamily="34" charset="0"/>
              </a:rPr>
              <a:t>(from/to detector)</a:t>
            </a:r>
          </a:p>
        </p:txBody>
      </p:sp>
      <p:grpSp>
        <p:nvGrpSpPr>
          <p:cNvPr id="58" name="Group 57">
            <a:extLst>
              <a:ext uri="{FF2B5EF4-FFF2-40B4-BE49-F238E27FC236}">
                <a16:creationId xmlns:a16="http://schemas.microsoft.com/office/drawing/2014/main" id="{66E01CE3-C26A-4A17-9454-AB11891332A6}"/>
              </a:ext>
            </a:extLst>
          </p:cNvPr>
          <p:cNvGrpSpPr/>
          <p:nvPr/>
        </p:nvGrpSpPr>
        <p:grpSpPr>
          <a:xfrm>
            <a:off x="1296787" y="1411643"/>
            <a:ext cx="820527" cy="233134"/>
            <a:chOff x="956020" y="1527086"/>
            <a:chExt cx="820527" cy="233134"/>
          </a:xfrm>
        </p:grpSpPr>
        <p:cxnSp>
          <p:nvCxnSpPr>
            <p:cNvPr id="38" name="Straight Arrow Connector 37">
              <a:extLst>
                <a:ext uri="{FF2B5EF4-FFF2-40B4-BE49-F238E27FC236}">
                  <a16:creationId xmlns:a16="http://schemas.microsoft.com/office/drawing/2014/main" id="{6C8D1F4C-84E2-4A00-A15D-2478FBEF10EF}"/>
                </a:ext>
              </a:extLst>
            </p:cNvPr>
            <p:cNvCxnSpPr>
              <a:cxnSpLocks/>
            </p:cNvCxnSpPr>
            <p:nvPr/>
          </p:nvCxnSpPr>
          <p:spPr>
            <a:xfrm>
              <a:off x="974456" y="1669928"/>
              <a:ext cx="80209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CF5676D7-E03D-4449-A1D1-74D02E9EAE78}"/>
                </a:ext>
              </a:extLst>
            </p:cNvPr>
            <p:cNvSpPr/>
            <p:nvPr/>
          </p:nvSpPr>
          <p:spPr>
            <a:xfrm>
              <a:off x="1317090" y="1527086"/>
              <a:ext cx="144000" cy="144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56" name="Straight Arrow Connector 55">
              <a:extLst>
                <a:ext uri="{FF2B5EF4-FFF2-40B4-BE49-F238E27FC236}">
                  <a16:creationId xmlns:a16="http://schemas.microsoft.com/office/drawing/2014/main" id="{6598C17A-A60B-4A72-907A-EC274C2F1776}"/>
                </a:ext>
              </a:extLst>
            </p:cNvPr>
            <p:cNvCxnSpPr>
              <a:cxnSpLocks/>
            </p:cNvCxnSpPr>
            <p:nvPr/>
          </p:nvCxnSpPr>
          <p:spPr>
            <a:xfrm>
              <a:off x="956020" y="1760220"/>
              <a:ext cx="802091" cy="0"/>
            </a:xfrm>
            <a:prstGeom prst="straightConnector1">
              <a:avLst/>
            </a:prstGeom>
            <a:ln w="1905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964E1EAF-72DE-4DA5-8BC3-E32CF11F6768}"/>
              </a:ext>
            </a:extLst>
          </p:cNvPr>
          <p:cNvGrpSpPr/>
          <p:nvPr/>
        </p:nvGrpSpPr>
        <p:grpSpPr>
          <a:xfrm>
            <a:off x="1300997" y="1698723"/>
            <a:ext cx="820527" cy="233134"/>
            <a:chOff x="956020" y="1527086"/>
            <a:chExt cx="820527" cy="233134"/>
          </a:xfrm>
        </p:grpSpPr>
        <p:cxnSp>
          <p:nvCxnSpPr>
            <p:cNvPr id="64" name="Straight Arrow Connector 63">
              <a:extLst>
                <a:ext uri="{FF2B5EF4-FFF2-40B4-BE49-F238E27FC236}">
                  <a16:creationId xmlns:a16="http://schemas.microsoft.com/office/drawing/2014/main" id="{E6978065-872A-44E1-8BEA-4A0A5BC6F96F}"/>
                </a:ext>
              </a:extLst>
            </p:cNvPr>
            <p:cNvCxnSpPr>
              <a:cxnSpLocks/>
            </p:cNvCxnSpPr>
            <p:nvPr/>
          </p:nvCxnSpPr>
          <p:spPr>
            <a:xfrm>
              <a:off x="974456" y="1669928"/>
              <a:ext cx="80209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E6CBE002-B1B2-4C23-998C-CBBC3B495B9A}"/>
                </a:ext>
              </a:extLst>
            </p:cNvPr>
            <p:cNvSpPr/>
            <p:nvPr/>
          </p:nvSpPr>
          <p:spPr>
            <a:xfrm>
              <a:off x="1317090" y="1527086"/>
              <a:ext cx="144000" cy="144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6" name="Straight Arrow Connector 65">
              <a:extLst>
                <a:ext uri="{FF2B5EF4-FFF2-40B4-BE49-F238E27FC236}">
                  <a16:creationId xmlns:a16="http://schemas.microsoft.com/office/drawing/2014/main" id="{3ABA1EF5-07ED-4076-9928-7043FB2E975B}"/>
                </a:ext>
              </a:extLst>
            </p:cNvPr>
            <p:cNvCxnSpPr>
              <a:cxnSpLocks/>
            </p:cNvCxnSpPr>
            <p:nvPr/>
          </p:nvCxnSpPr>
          <p:spPr>
            <a:xfrm>
              <a:off x="956020" y="1760220"/>
              <a:ext cx="802091" cy="0"/>
            </a:xfrm>
            <a:prstGeom prst="straightConnector1">
              <a:avLst/>
            </a:prstGeom>
            <a:ln w="1905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BA2BF567-6B6E-4C34-B836-7339D6F10834}"/>
              </a:ext>
            </a:extLst>
          </p:cNvPr>
          <p:cNvGrpSpPr/>
          <p:nvPr/>
        </p:nvGrpSpPr>
        <p:grpSpPr>
          <a:xfrm>
            <a:off x="1286942" y="2136806"/>
            <a:ext cx="820527" cy="233134"/>
            <a:chOff x="956020" y="1527086"/>
            <a:chExt cx="820527" cy="233134"/>
          </a:xfrm>
        </p:grpSpPr>
        <p:cxnSp>
          <p:nvCxnSpPr>
            <p:cNvPr id="68" name="Straight Arrow Connector 67">
              <a:extLst>
                <a:ext uri="{FF2B5EF4-FFF2-40B4-BE49-F238E27FC236}">
                  <a16:creationId xmlns:a16="http://schemas.microsoft.com/office/drawing/2014/main" id="{6FA81215-83C4-4E1B-84B8-B579D4A8E513}"/>
                </a:ext>
              </a:extLst>
            </p:cNvPr>
            <p:cNvCxnSpPr>
              <a:cxnSpLocks/>
            </p:cNvCxnSpPr>
            <p:nvPr/>
          </p:nvCxnSpPr>
          <p:spPr>
            <a:xfrm>
              <a:off x="974456" y="1669928"/>
              <a:ext cx="80209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3DB9709B-7085-4EE3-98DC-3CE714F99DE2}"/>
                </a:ext>
              </a:extLst>
            </p:cNvPr>
            <p:cNvSpPr/>
            <p:nvPr/>
          </p:nvSpPr>
          <p:spPr>
            <a:xfrm>
              <a:off x="1317090" y="1527086"/>
              <a:ext cx="144000" cy="144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70" name="Straight Arrow Connector 69">
              <a:extLst>
                <a:ext uri="{FF2B5EF4-FFF2-40B4-BE49-F238E27FC236}">
                  <a16:creationId xmlns:a16="http://schemas.microsoft.com/office/drawing/2014/main" id="{3A2D8A5D-5DEA-499F-94B7-8DAACC728B01}"/>
                </a:ext>
              </a:extLst>
            </p:cNvPr>
            <p:cNvCxnSpPr>
              <a:cxnSpLocks/>
            </p:cNvCxnSpPr>
            <p:nvPr/>
          </p:nvCxnSpPr>
          <p:spPr>
            <a:xfrm>
              <a:off x="956020" y="1760220"/>
              <a:ext cx="802091" cy="0"/>
            </a:xfrm>
            <a:prstGeom prst="straightConnector1">
              <a:avLst/>
            </a:prstGeom>
            <a:ln w="1905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805B2D17-EFC2-4AD0-8F9A-DE73054AAFC1}"/>
              </a:ext>
            </a:extLst>
          </p:cNvPr>
          <p:cNvGrpSpPr/>
          <p:nvPr/>
        </p:nvGrpSpPr>
        <p:grpSpPr>
          <a:xfrm>
            <a:off x="1305378" y="2489399"/>
            <a:ext cx="802091" cy="152094"/>
            <a:chOff x="1156078" y="2492167"/>
            <a:chExt cx="802091" cy="152094"/>
          </a:xfrm>
        </p:grpSpPr>
        <p:cxnSp>
          <p:nvCxnSpPr>
            <p:cNvPr id="71" name="Straight Arrow Connector 70">
              <a:extLst>
                <a:ext uri="{FF2B5EF4-FFF2-40B4-BE49-F238E27FC236}">
                  <a16:creationId xmlns:a16="http://schemas.microsoft.com/office/drawing/2014/main" id="{0AB17E38-298E-4193-B951-E387668DADC0}"/>
                </a:ext>
              </a:extLst>
            </p:cNvPr>
            <p:cNvCxnSpPr>
              <a:cxnSpLocks/>
            </p:cNvCxnSpPr>
            <p:nvPr/>
          </p:nvCxnSpPr>
          <p:spPr>
            <a:xfrm>
              <a:off x="1156078" y="2644261"/>
              <a:ext cx="802091" cy="0"/>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A362209E-A2FA-4059-9EFC-91DB087241E0}"/>
                </a:ext>
              </a:extLst>
            </p:cNvPr>
            <p:cNvSpPr/>
            <p:nvPr/>
          </p:nvSpPr>
          <p:spPr>
            <a:xfrm>
              <a:off x="1475662" y="2492167"/>
              <a:ext cx="144000" cy="144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4" name="Left Brace 73">
            <a:extLst>
              <a:ext uri="{FF2B5EF4-FFF2-40B4-BE49-F238E27FC236}">
                <a16:creationId xmlns:a16="http://schemas.microsoft.com/office/drawing/2014/main" id="{5F64849A-5DDF-4525-869E-E5CD8E6CF415}"/>
              </a:ext>
            </a:extLst>
          </p:cNvPr>
          <p:cNvSpPr/>
          <p:nvPr/>
        </p:nvSpPr>
        <p:spPr>
          <a:xfrm>
            <a:off x="1087294" y="1554485"/>
            <a:ext cx="58675" cy="815446"/>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TextBox 76">
            <a:extLst>
              <a:ext uri="{FF2B5EF4-FFF2-40B4-BE49-F238E27FC236}">
                <a16:creationId xmlns:a16="http://schemas.microsoft.com/office/drawing/2014/main" id="{E4741985-42CC-4202-ADD1-1F7D878136F4}"/>
              </a:ext>
            </a:extLst>
          </p:cNvPr>
          <p:cNvSpPr txBox="1"/>
          <p:nvPr/>
        </p:nvSpPr>
        <p:spPr>
          <a:xfrm>
            <a:off x="1413290" y="1778831"/>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grpSp>
        <p:nvGrpSpPr>
          <p:cNvPr id="8" name="Group 7">
            <a:extLst>
              <a:ext uri="{FF2B5EF4-FFF2-40B4-BE49-F238E27FC236}">
                <a16:creationId xmlns:a16="http://schemas.microsoft.com/office/drawing/2014/main" id="{0E754F81-5AE9-4A20-8485-89129FDD0236}"/>
              </a:ext>
            </a:extLst>
          </p:cNvPr>
          <p:cNvGrpSpPr/>
          <p:nvPr/>
        </p:nvGrpSpPr>
        <p:grpSpPr>
          <a:xfrm>
            <a:off x="2133836" y="1067056"/>
            <a:ext cx="3681037" cy="2281465"/>
            <a:chOff x="2133836" y="987229"/>
            <a:chExt cx="3696644" cy="2418000"/>
          </a:xfrm>
          <a:effectLst>
            <a:outerShdw blurRad="50800" dist="38100" dir="2700000" algn="tl" rotWithShape="0">
              <a:prstClr val="black">
                <a:alpha val="40000"/>
              </a:prstClr>
            </a:outerShdw>
          </a:effectLst>
        </p:grpSpPr>
        <p:sp>
          <p:nvSpPr>
            <p:cNvPr id="6" name="Rectangle 5">
              <a:extLst>
                <a:ext uri="{FF2B5EF4-FFF2-40B4-BE49-F238E27FC236}">
                  <a16:creationId xmlns:a16="http://schemas.microsoft.com/office/drawing/2014/main" id="{E0CF8638-7957-4C76-92B8-D6E732C1DDC2}"/>
                </a:ext>
              </a:extLst>
            </p:cNvPr>
            <p:cNvSpPr/>
            <p:nvPr/>
          </p:nvSpPr>
          <p:spPr>
            <a:xfrm rot="16200000">
              <a:off x="4420174" y="1961589"/>
              <a:ext cx="1002601" cy="438973"/>
            </a:xfrm>
            <a:prstGeom prst="rect">
              <a:avLst/>
            </a:prstGeom>
            <a:solidFill>
              <a:schemeClr val="bg2">
                <a:lumMod val="2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panose="020B0604020202020204"/>
                  <a:ea typeface="+mn-ea"/>
                  <a:cs typeface="+mn-cs"/>
                </a:rPr>
                <a:t>DDR4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a:ea typeface="+mn-ea"/>
                  <a:cs typeface="+mn-cs"/>
                </a:rPr>
                <a:t>Udimm</a:t>
              </a:r>
              <a:endParaRPr kumimoji="0" lang="en-GB"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BD176F11-20DB-410C-A189-13C3C1993FF4}"/>
                </a:ext>
              </a:extLst>
            </p:cNvPr>
            <p:cNvSpPr/>
            <p:nvPr/>
          </p:nvSpPr>
          <p:spPr>
            <a:xfrm>
              <a:off x="2218319" y="987229"/>
              <a:ext cx="3450313" cy="2409057"/>
            </a:xfrm>
            <a:prstGeom prst="rect">
              <a:avLst/>
            </a:prstGeom>
            <a:solidFill>
              <a:srgbClr val="CFFF39">
                <a:alpha val="74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61540BF5-A116-4D12-857E-585E67A115EC}"/>
                </a:ext>
              </a:extLst>
            </p:cNvPr>
            <p:cNvSpPr/>
            <p:nvPr/>
          </p:nvSpPr>
          <p:spPr>
            <a:xfrm>
              <a:off x="2140187" y="1077571"/>
              <a:ext cx="1139711" cy="306775"/>
            </a:xfrm>
            <a:prstGeom prst="rect">
              <a:avLst/>
            </a:prstGeom>
            <a:solidFill>
              <a:srgbClr val="7030A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6" name="Rectangle 15">
              <a:extLst>
                <a:ext uri="{FF2B5EF4-FFF2-40B4-BE49-F238E27FC236}">
                  <a16:creationId xmlns:a16="http://schemas.microsoft.com/office/drawing/2014/main" id="{FF9DACF4-B151-43AD-B2DE-7D9E189D0600}"/>
                </a:ext>
              </a:extLst>
            </p:cNvPr>
            <p:cNvSpPr/>
            <p:nvPr/>
          </p:nvSpPr>
          <p:spPr>
            <a:xfrm>
              <a:off x="2140186" y="1394025"/>
              <a:ext cx="1139711" cy="306775"/>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7" name="Rectangle 16">
              <a:extLst>
                <a:ext uri="{FF2B5EF4-FFF2-40B4-BE49-F238E27FC236}">
                  <a16:creationId xmlns:a16="http://schemas.microsoft.com/office/drawing/2014/main" id="{A4B25840-1FC8-48B4-9111-835B571F3BD1}"/>
                </a:ext>
              </a:extLst>
            </p:cNvPr>
            <p:cNvSpPr/>
            <p:nvPr/>
          </p:nvSpPr>
          <p:spPr>
            <a:xfrm>
              <a:off x="2152886" y="1679775"/>
              <a:ext cx="1139711" cy="306775"/>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8" name="Rectangle 17">
              <a:extLst>
                <a:ext uri="{FF2B5EF4-FFF2-40B4-BE49-F238E27FC236}">
                  <a16:creationId xmlns:a16="http://schemas.microsoft.com/office/drawing/2014/main" id="{2C0F6C11-7B1E-4792-A79A-FD47BC391DD9}"/>
                </a:ext>
              </a:extLst>
            </p:cNvPr>
            <p:cNvSpPr/>
            <p:nvPr/>
          </p:nvSpPr>
          <p:spPr>
            <a:xfrm>
              <a:off x="2140186" y="2128512"/>
              <a:ext cx="1139711" cy="306775"/>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9" name="Rectangle 18">
              <a:extLst>
                <a:ext uri="{FF2B5EF4-FFF2-40B4-BE49-F238E27FC236}">
                  <a16:creationId xmlns:a16="http://schemas.microsoft.com/office/drawing/2014/main" id="{36BC29B7-3150-4831-BD4F-71E4815559EF}"/>
                </a:ext>
              </a:extLst>
            </p:cNvPr>
            <p:cNvSpPr/>
            <p:nvPr/>
          </p:nvSpPr>
          <p:spPr>
            <a:xfrm>
              <a:off x="2133836" y="2509512"/>
              <a:ext cx="1139711" cy="306775"/>
            </a:xfrm>
            <a:prstGeom prst="rect">
              <a:avLst/>
            </a:prstGeom>
            <a:solidFill>
              <a:srgbClr val="0070C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20" name="Rectangle 19">
              <a:extLst>
                <a:ext uri="{FF2B5EF4-FFF2-40B4-BE49-F238E27FC236}">
                  <a16:creationId xmlns:a16="http://schemas.microsoft.com/office/drawing/2014/main" id="{A4A45A26-A3F0-4860-B284-667B39E18794}"/>
                </a:ext>
              </a:extLst>
            </p:cNvPr>
            <p:cNvSpPr/>
            <p:nvPr/>
          </p:nvSpPr>
          <p:spPr>
            <a:xfrm rot="16200000">
              <a:off x="4576056" y="2014318"/>
              <a:ext cx="2175784" cy="333064"/>
            </a:xfrm>
            <a:prstGeom prst="rect">
              <a:avLst/>
            </a:prstGeom>
            <a:solidFill>
              <a:srgbClr val="A6A6A6"/>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AMC backplane</a:t>
              </a:r>
            </a:p>
          </p:txBody>
        </p:sp>
        <p:sp>
          <p:nvSpPr>
            <p:cNvPr id="21" name="Rectangle 20">
              <a:extLst>
                <a:ext uri="{FF2B5EF4-FFF2-40B4-BE49-F238E27FC236}">
                  <a16:creationId xmlns:a16="http://schemas.microsoft.com/office/drawing/2014/main" id="{9D1D22EC-4A8C-4AD5-872C-D298B6E93187}"/>
                </a:ext>
              </a:extLst>
            </p:cNvPr>
            <p:cNvSpPr/>
            <p:nvPr/>
          </p:nvSpPr>
          <p:spPr>
            <a:xfrm>
              <a:off x="3742837" y="1051828"/>
              <a:ext cx="920869" cy="514886"/>
            </a:xfrm>
            <a:prstGeom prst="rect">
              <a:avLst/>
            </a:prstGeom>
            <a:solidFill>
              <a:schemeClr val="tx1"/>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panose="020B0604020202020204"/>
                  <a:ea typeface="+mn-ea"/>
                  <a:cs typeface="+mn-cs"/>
                </a:rPr>
                <a:t>PLL</a:t>
              </a: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pl-PL"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LMK04610</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DD87775C-E005-4F3B-83A3-440F3E71BD90}"/>
                </a:ext>
              </a:extLst>
            </p:cNvPr>
            <p:cNvPicPr>
              <a:picLocks noChangeAspect="1"/>
            </p:cNvPicPr>
            <p:nvPr/>
          </p:nvPicPr>
          <p:blipFill>
            <a:blip r:embed="rId3"/>
            <a:stretch>
              <a:fillRect/>
            </a:stretch>
          </p:blipFill>
          <p:spPr>
            <a:xfrm>
              <a:off x="2360016" y="2850736"/>
              <a:ext cx="2139207" cy="554493"/>
            </a:xfrm>
            <a:prstGeom prst="rect">
              <a:avLst/>
            </a:prstGeom>
          </p:spPr>
        </p:pic>
        <p:sp>
          <p:nvSpPr>
            <p:cNvPr id="27" name="TextBox 26">
              <a:extLst>
                <a:ext uri="{FF2B5EF4-FFF2-40B4-BE49-F238E27FC236}">
                  <a16:creationId xmlns:a16="http://schemas.microsoft.com/office/drawing/2014/main" id="{F18B73EC-00F4-4BAD-B210-1B9B33E92396}"/>
                </a:ext>
              </a:extLst>
            </p:cNvPr>
            <p:cNvSpPr txBox="1"/>
            <p:nvPr/>
          </p:nvSpPr>
          <p:spPr>
            <a:xfrm>
              <a:off x="2489592" y="1724770"/>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79" name="Arrow: Bent 78">
              <a:extLst>
                <a:ext uri="{FF2B5EF4-FFF2-40B4-BE49-F238E27FC236}">
                  <a16:creationId xmlns:a16="http://schemas.microsoft.com/office/drawing/2014/main" id="{8101D31C-7ECF-4508-90E4-D5EDB5A262F5}"/>
                </a:ext>
              </a:extLst>
            </p:cNvPr>
            <p:cNvSpPr/>
            <p:nvPr/>
          </p:nvSpPr>
          <p:spPr>
            <a:xfrm rot="5400000">
              <a:off x="3231459" y="1183847"/>
              <a:ext cx="549979" cy="518963"/>
            </a:xfrm>
            <a:prstGeom prst="bentArrow">
              <a:avLst>
                <a:gd name="adj1" fmla="val 22346"/>
                <a:gd name="adj2" fmla="val 25000"/>
                <a:gd name="adj3" fmla="val 25000"/>
                <a:gd name="adj4" fmla="val 43750"/>
              </a:avLst>
            </a:prstGeom>
            <a:solidFill>
              <a:srgbClr val="7030A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AA587E28-1589-4735-ADB7-E00512707208}"/>
                </a:ext>
              </a:extLst>
            </p:cNvPr>
            <p:cNvSpPr/>
            <p:nvPr/>
          </p:nvSpPr>
          <p:spPr>
            <a:xfrm>
              <a:off x="3538784" y="1662568"/>
              <a:ext cx="1139710" cy="1036564"/>
            </a:xfrm>
            <a:prstGeom prst="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rPr>
                <a:t>US+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rPr>
                <a:t>Zynq </a:t>
              </a:r>
            </a:p>
          </p:txBody>
        </p:sp>
      </p:grpSp>
      <p:sp>
        <p:nvSpPr>
          <p:cNvPr id="9" name="TextBox 8">
            <a:extLst>
              <a:ext uri="{FF2B5EF4-FFF2-40B4-BE49-F238E27FC236}">
                <a16:creationId xmlns:a16="http://schemas.microsoft.com/office/drawing/2014/main" id="{E621305A-4544-4484-B6B5-427AAE2730F5}"/>
              </a:ext>
            </a:extLst>
          </p:cNvPr>
          <p:cNvSpPr txBox="1"/>
          <p:nvPr/>
        </p:nvSpPr>
        <p:spPr>
          <a:xfrm>
            <a:off x="5963141" y="1024097"/>
            <a:ext cx="82907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rPr>
              <a:t> 16 x LVDS</a:t>
            </a:r>
          </a:p>
        </p:txBody>
      </p:sp>
      <p:sp>
        <p:nvSpPr>
          <p:cNvPr id="14" name="Arrow: Left-Right 13">
            <a:extLst>
              <a:ext uri="{FF2B5EF4-FFF2-40B4-BE49-F238E27FC236}">
                <a16:creationId xmlns:a16="http://schemas.microsoft.com/office/drawing/2014/main" id="{D8DF1D79-8F59-4630-BEF2-FA77A3645322}"/>
              </a:ext>
            </a:extLst>
          </p:cNvPr>
          <p:cNvSpPr/>
          <p:nvPr/>
        </p:nvSpPr>
        <p:spPr>
          <a:xfrm>
            <a:off x="5879226" y="1228880"/>
            <a:ext cx="965200" cy="182368"/>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C102B642-A4FD-4820-B4BB-BAE651D2609A}"/>
              </a:ext>
            </a:extLst>
          </p:cNvPr>
          <p:cNvSpPr txBox="1"/>
          <p:nvPr/>
        </p:nvSpPr>
        <p:spPr>
          <a:xfrm>
            <a:off x="6022880" y="1905818"/>
            <a:ext cx="69442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rPr>
              <a:t>X 4 PCIe</a:t>
            </a:r>
          </a:p>
        </p:txBody>
      </p:sp>
      <p:sp>
        <p:nvSpPr>
          <p:cNvPr id="57" name="Arrow: Left-Right 56">
            <a:extLst>
              <a:ext uri="{FF2B5EF4-FFF2-40B4-BE49-F238E27FC236}">
                <a16:creationId xmlns:a16="http://schemas.microsoft.com/office/drawing/2014/main" id="{7A545B60-0EAF-493A-A228-DAE307326C2C}"/>
              </a:ext>
            </a:extLst>
          </p:cNvPr>
          <p:cNvSpPr/>
          <p:nvPr/>
        </p:nvSpPr>
        <p:spPr>
          <a:xfrm>
            <a:off x="5885360" y="2110601"/>
            <a:ext cx="965200" cy="182368"/>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6CA162FA-E9FB-49E6-8F85-62A0E1C4F56B}"/>
              </a:ext>
            </a:extLst>
          </p:cNvPr>
          <p:cNvSpPr txBox="1"/>
          <p:nvPr/>
        </p:nvSpPr>
        <p:spPr>
          <a:xfrm>
            <a:off x="6039711" y="2367786"/>
            <a:ext cx="66556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rPr>
              <a:t>X 2 </a:t>
            </a:r>
            <a:r>
              <a:rPr kumimoji="0" lang="en-GB" sz="1000" b="0" i="0" u="none" strike="noStrike" kern="1200" cap="none" spc="0" normalizeH="0" baseline="0" noProof="0" dirty="0" err="1">
                <a:ln>
                  <a:noFill/>
                </a:ln>
                <a:solidFill>
                  <a:prstClr val="black"/>
                </a:solidFill>
                <a:effectLst/>
                <a:uLnTx/>
                <a:uFillTx/>
                <a:latin typeface="Arial" panose="020B0604020202020204"/>
                <a:ea typeface="+mn-ea"/>
                <a:cs typeface="+mn-cs"/>
              </a:rPr>
              <a:t>GbE</a:t>
            </a: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Arrow: Left-Right 59">
            <a:extLst>
              <a:ext uri="{FF2B5EF4-FFF2-40B4-BE49-F238E27FC236}">
                <a16:creationId xmlns:a16="http://schemas.microsoft.com/office/drawing/2014/main" id="{FF6C730B-848C-4029-94EB-89CC9E557B8A}"/>
              </a:ext>
            </a:extLst>
          </p:cNvPr>
          <p:cNvSpPr/>
          <p:nvPr/>
        </p:nvSpPr>
        <p:spPr>
          <a:xfrm>
            <a:off x="5885360" y="2572569"/>
            <a:ext cx="965200" cy="182368"/>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TextBox 60">
            <a:extLst>
              <a:ext uri="{FF2B5EF4-FFF2-40B4-BE49-F238E27FC236}">
                <a16:creationId xmlns:a16="http://schemas.microsoft.com/office/drawing/2014/main" id="{AAA22B04-73F0-4997-BE10-709EFD2EEC29}"/>
              </a:ext>
            </a:extLst>
          </p:cNvPr>
          <p:cNvSpPr txBox="1"/>
          <p:nvPr/>
        </p:nvSpPr>
        <p:spPr>
          <a:xfrm>
            <a:off x="6134273" y="2829926"/>
            <a:ext cx="53251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a:ea typeface="+mn-ea"/>
                <a:cs typeface="+mn-cs"/>
              </a:rPr>
              <a:t>IPMI* </a:t>
            </a: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Arrow: Left-Right 61">
            <a:extLst>
              <a:ext uri="{FF2B5EF4-FFF2-40B4-BE49-F238E27FC236}">
                <a16:creationId xmlns:a16="http://schemas.microsoft.com/office/drawing/2014/main" id="{5EC0E898-57D5-449F-A925-B885367F4B5E}"/>
              </a:ext>
            </a:extLst>
          </p:cNvPr>
          <p:cNvSpPr/>
          <p:nvPr/>
        </p:nvSpPr>
        <p:spPr>
          <a:xfrm>
            <a:off x="5887294" y="3036186"/>
            <a:ext cx="965200" cy="182368"/>
          </a:xfrm>
          <a:prstGeom prst="leftRightArrow">
            <a:avLst/>
          </a:prstGeom>
          <a:solidFill>
            <a:srgbClr val="51ABE4">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2970754-6BBD-4FB9-92F1-3CF21E8B10FB}"/>
              </a:ext>
            </a:extLst>
          </p:cNvPr>
          <p:cNvSpPr/>
          <p:nvPr/>
        </p:nvSpPr>
        <p:spPr>
          <a:xfrm>
            <a:off x="5616775" y="4725666"/>
            <a:ext cx="267092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a:ea typeface="+mn-ea"/>
                <a:cs typeface="+mn-cs"/>
              </a:rPr>
              <a:t>*Intelligent Plattform Management Interface </a:t>
            </a: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5" name="Rectangle: Rounded Corners 74">
            <a:extLst>
              <a:ext uri="{FF2B5EF4-FFF2-40B4-BE49-F238E27FC236}">
                <a16:creationId xmlns:a16="http://schemas.microsoft.com/office/drawing/2014/main" id="{77E4348B-F941-4D46-80BF-E5B0B2B5B942}"/>
              </a:ext>
            </a:extLst>
          </p:cNvPr>
          <p:cNvSpPr/>
          <p:nvPr/>
        </p:nvSpPr>
        <p:spPr>
          <a:xfrm>
            <a:off x="6894288" y="895148"/>
            <a:ext cx="1109626" cy="2643646"/>
          </a:xfrm>
          <a:prstGeom prst="roundRect">
            <a:avLst/>
          </a:prstGeom>
          <a:solidFill>
            <a:srgbClr val="4472C4">
              <a:alpha val="20000"/>
            </a:srgbClr>
          </a:solidFill>
          <a:ln>
            <a:solidFill>
              <a:srgbClr val="0070C0"/>
            </a:solidFill>
            <a:prstDash val="dash"/>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Arrow: Bent 34">
            <a:extLst>
              <a:ext uri="{FF2B5EF4-FFF2-40B4-BE49-F238E27FC236}">
                <a16:creationId xmlns:a16="http://schemas.microsoft.com/office/drawing/2014/main" id="{B0417FE8-4B2B-4A59-AFF5-DE7AA9DB88BD}"/>
              </a:ext>
            </a:extLst>
          </p:cNvPr>
          <p:cNvSpPr/>
          <p:nvPr/>
        </p:nvSpPr>
        <p:spPr>
          <a:xfrm rot="10800000">
            <a:off x="3223496" y="2335767"/>
            <a:ext cx="489105" cy="399945"/>
          </a:xfrm>
          <a:prstGeom prst="bentArrow">
            <a:avLst/>
          </a:prstGeom>
          <a:solidFill>
            <a:srgbClr val="00206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Arrow: Right 39">
            <a:extLst>
              <a:ext uri="{FF2B5EF4-FFF2-40B4-BE49-F238E27FC236}">
                <a16:creationId xmlns:a16="http://schemas.microsoft.com/office/drawing/2014/main" id="{0B7B4C39-2EA7-46C3-89F5-A017E3E44B4D}"/>
              </a:ext>
            </a:extLst>
          </p:cNvPr>
          <p:cNvSpPr/>
          <p:nvPr/>
        </p:nvSpPr>
        <p:spPr>
          <a:xfrm>
            <a:off x="3295102" y="1561109"/>
            <a:ext cx="221086" cy="905653"/>
          </a:xfrm>
          <a:prstGeom prst="rightArrow">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8483672F-C045-48FF-B24D-AF4F06275BB6}"/>
              </a:ext>
            </a:extLst>
          </p:cNvPr>
          <p:cNvSpPr txBox="1"/>
          <p:nvPr/>
        </p:nvSpPr>
        <p:spPr>
          <a:xfrm>
            <a:off x="3482535" y="2414160"/>
            <a:ext cx="56297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FF0000"/>
                </a:solidFill>
                <a:effectLst/>
                <a:uLnTx/>
                <a:uFillTx/>
                <a:latin typeface="Arial" panose="020B0604020202020204"/>
                <a:ea typeface="+mn-ea"/>
                <a:cs typeface="+mn-cs"/>
              </a:rPr>
              <a:t>RoCE</a:t>
            </a:r>
            <a:endParaRPr kumimoji="0" lang="en-GB" sz="11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E5AC4848-77FD-42A9-A5E5-A7492A7CA443}"/>
              </a:ext>
            </a:extLst>
          </p:cNvPr>
          <p:cNvPicPr>
            <a:picLocks noChangeAspect="1"/>
          </p:cNvPicPr>
          <p:nvPr/>
        </p:nvPicPr>
        <p:blipFill rotWithShape="1">
          <a:blip r:embed="rId4">
            <a:clrChange>
              <a:clrFrom>
                <a:srgbClr val="FFFFFF"/>
              </a:clrFrom>
              <a:clrTo>
                <a:srgbClr val="FFFFFF">
                  <a:alpha val="0"/>
                </a:srgbClr>
              </a:clrTo>
            </a:clrChange>
          </a:blip>
          <a:srcRect r="85343"/>
          <a:stretch/>
        </p:blipFill>
        <p:spPr>
          <a:xfrm>
            <a:off x="7217768" y="1015750"/>
            <a:ext cx="614206" cy="2420014"/>
          </a:xfrm>
          <a:prstGeom prst="rect">
            <a:avLst/>
          </a:prstGeom>
        </p:spPr>
      </p:pic>
      <p:sp>
        <p:nvSpPr>
          <p:cNvPr id="83" name="Arrow: Left-Right 82">
            <a:extLst>
              <a:ext uri="{FF2B5EF4-FFF2-40B4-BE49-F238E27FC236}">
                <a16:creationId xmlns:a16="http://schemas.microsoft.com/office/drawing/2014/main" id="{FB47A7A1-286B-402F-BDAA-BC0D4B2AF3E4}"/>
              </a:ext>
            </a:extLst>
          </p:cNvPr>
          <p:cNvSpPr/>
          <p:nvPr/>
        </p:nvSpPr>
        <p:spPr>
          <a:xfrm>
            <a:off x="5887490" y="1652982"/>
            <a:ext cx="965200" cy="182368"/>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4" name="TextBox 83">
            <a:extLst>
              <a:ext uri="{FF2B5EF4-FFF2-40B4-BE49-F238E27FC236}">
                <a16:creationId xmlns:a16="http://schemas.microsoft.com/office/drawing/2014/main" id="{88C44B9D-BFDB-4440-A275-B6060E404265}"/>
              </a:ext>
            </a:extLst>
          </p:cNvPr>
          <p:cNvSpPr txBox="1"/>
          <p:nvPr/>
        </p:nvSpPr>
        <p:spPr>
          <a:xfrm>
            <a:off x="5953663" y="1465901"/>
            <a:ext cx="85151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rPr>
              <a:t>SATA (opt.)</a:t>
            </a:r>
          </a:p>
        </p:txBody>
      </p:sp>
      <p:sp>
        <p:nvSpPr>
          <p:cNvPr id="24" name="TextBox 23">
            <a:extLst>
              <a:ext uri="{FF2B5EF4-FFF2-40B4-BE49-F238E27FC236}">
                <a16:creationId xmlns:a16="http://schemas.microsoft.com/office/drawing/2014/main" id="{1BCFF293-15A7-49A8-A2C0-883498BEE687}"/>
              </a:ext>
            </a:extLst>
          </p:cNvPr>
          <p:cNvSpPr txBox="1"/>
          <p:nvPr/>
        </p:nvSpPr>
        <p:spPr>
          <a:xfrm rot="5400000">
            <a:off x="6831450" y="2115802"/>
            <a:ext cx="2742802" cy="307777"/>
          </a:xfrm>
          <a:prstGeom prst="rect">
            <a:avLst/>
          </a:prstGeom>
          <a:noFill/>
        </p:spPr>
        <p:txBody>
          <a:bodyPr wrap="none" rtlCol="0">
            <a:spAutoFit/>
          </a:bodyPr>
          <a:lstStyle/>
          <a:p>
            <a:r>
              <a:rPr lang="en-GB" sz="1400" dirty="0">
                <a:solidFill>
                  <a:srgbClr val="0070C0"/>
                </a:solidFill>
              </a:rPr>
              <a:t>Protocol on the AMC-backplane</a:t>
            </a:r>
          </a:p>
        </p:txBody>
      </p:sp>
      <p:sp>
        <p:nvSpPr>
          <p:cNvPr id="81" name="Content Placeholder 1">
            <a:extLst>
              <a:ext uri="{FF2B5EF4-FFF2-40B4-BE49-F238E27FC236}">
                <a16:creationId xmlns:a16="http://schemas.microsoft.com/office/drawing/2014/main" id="{2DC4F21D-FAF8-4DEC-872C-4377982E7CB7}"/>
              </a:ext>
            </a:extLst>
          </p:cNvPr>
          <p:cNvSpPr>
            <a:spLocks noGrp="1"/>
          </p:cNvSpPr>
          <p:nvPr>
            <p:ph idx="1"/>
          </p:nvPr>
        </p:nvSpPr>
        <p:spPr>
          <a:xfrm>
            <a:off x="352426" y="3458966"/>
            <a:ext cx="8423999" cy="1281316"/>
          </a:xfrm>
        </p:spPr>
        <p:txBody>
          <a:bodyPr>
            <a:noAutofit/>
          </a:bodyPr>
          <a:lstStyle/>
          <a:p>
            <a:pPr lvl="1">
              <a:lnSpc>
                <a:spcPts val="1700"/>
              </a:lnSpc>
              <a:spcBef>
                <a:spcPts val="600"/>
              </a:spcBef>
            </a:pPr>
            <a:r>
              <a:rPr lang="de-DE" sz="1400" dirty="0"/>
              <a:t>Up </a:t>
            </a:r>
            <a:r>
              <a:rPr lang="de-DE" sz="1400" dirty="0" err="1"/>
              <a:t>to</a:t>
            </a:r>
            <a:r>
              <a:rPr lang="de-DE" sz="1400" dirty="0"/>
              <a:t> 60 </a:t>
            </a:r>
            <a:r>
              <a:rPr lang="de-DE" sz="1400" dirty="0" err="1"/>
              <a:t>optical</a:t>
            </a:r>
            <a:r>
              <a:rPr lang="de-DE" sz="1400" dirty="0"/>
              <a:t> links </a:t>
            </a:r>
            <a:r>
              <a:rPr lang="de-DE" sz="1400" dirty="0" err="1"/>
              <a:t>from</a:t>
            </a:r>
            <a:r>
              <a:rPr lang="de-DE" sz="1400" dirty="0"/>
              <a:t>/</a:t>
            </a:r>
            <a:r>
              <a:rPr lang="de-DE" sz="1400" dirty="0" err="1"/>
              <a:t>to</a:t>
            </a:r>
            <a:r>
              <a:rPr lang="de-DE" sz="1400" dirty="0"/>
              <a:t> GBTs still possible </a:t>
            </a:r>
            <a:endParaRPr lang="en-GB" sz="1400" dirty="0"/>
          </a:p>
          <a:p>
            <a:pPr lvl="1">
              <a:lnSpc>
                <a:spcPts val="1700"/>
              </a:lnSpc>
              <a:spcBef>
                <a:spcPts val="600"/>
              </a:spcBef>
            </a:pPr>
            <a:r>
              <a:rPr lang="en-GB" sz="1400" dirty="0"/>
              <a:t>Up to 100 Gb/s ETH (upstream) + an additional 100Gb/s as spare </a:t>
            </a:r>
          </a:p>
          <a:p>
            <a:pPr lvl="1">
              <a:lnSpc>
                <a:spcPts val="1700"/>
              </a:lnSpc>
              <a:spcBef>
                <a:spcPts val="600"/>
              </a:spcBef>
            </a:pPr>
            <a:r>
              <a:rPr lang="en-GB" sz="1400" dirty="0"/>
              <a:t>Fully compilated AMC-backplane connections including 2 x </a:t>
            </a:r>
            <a:r>
              <a:rPr lang="en-GB" sz="1400" dirty="0" err="1"/>
              <a:t>GbE</a:t>
            </a:r>
            <a:r>
              <a:rPr lang="en-GB" sz="1400" dirty="0"/>
              <a:t> , 4 x lanes PCIe,  2x SATA and IPMI on ARM processors </a:t>
            </a:r>
            <a:r>
              <a:rPr lang="en-GB" sz="1400" dirty="0">
                <a:solidFill>
                  <a:srgbClr val="00B050"/>
                </a:solidFill>
                <a:sym typeface="Wingdings" panose="05000000000000000000" pitchFamily="2" charset="2"/>
              </a:rPr>
              <a:t> </a:t>
            </a:r>
            <a:r>
              <a:rPr lang="en-US" sz="1400" dirty="0">
                <a:solidFill>
                  <a:srgbClr val="00B050"/>
                </a:solidFill>
                <a:sym typeface="Wingdings" panose="05000000000000000000" pitchFamily="2" charset="2"/>
              </a:rPr>
              <a:t>dramatic reduction of the necessary firmware (FPGA) for the implementation of the AMC protocols</a:t>
            </a:r>
            <a:endParaRPr lang="en-GB" sz="1400" dirty="0">
              <a:solidFill>
                <a:srgbClr val="00B050"/>
              </a:solidFill>
            </a:endParaRPr>
          </a:p>
        </p:txBody>
      </p:sp>
    </p:spTree>
    <p:extLst>
      <p:ext uri="{BB962C8B-B14F-4D97-AF65-F5344CB8AC3E}">
        <p14:creationId xmlns:p14="http://schemas.microsoft.com/office/powerpoint/2010/main" val="117281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24D395-341B-4A7A-A891-0DE0C690042E}"/>
              </a:ext>
            </a:extLst>
          </p:cNvPr>
          <p:cNvSpPr>
            <a:spLocks noGrp="1"/>
          </p:cNvSpPr>
          <p:nvPr>
            <p:ph type="sldNum" sz="quarter" idx="12"/>
          </p:nvPr>
        </p:nvSpPr>
        <p:spPr/>
        <p:txBody>
          <a:bodyPr/>
          <a:lstStyle/>
          <a:p>
            <a:fld id="{61696EC4-B4CF-4701-AD06-A8439D6D8E12}" type="slidenum">
              <a:rPr lang="en-US" noProof="0" smtClean="0"/>
              <a:t>13</a:t>
            </a:fld>
            <a:endParaRPr lang="en-US" noProof="0" dirty="0"/>
          </a:p>
        </p:txBody>
      </p:sp>
      <p:sp>
        <p:nvSpPr>
          <p:cNvPr id="4" name="Titel 1">
            <a:extLst>
              <a:ext uri="{FF2B5EF4-FFF2-40B4-BE49-F238E27FC236}">
                <a16:creationId xmlns:a16="http://schemas.microsoft.com/office/drawing/2014/main" id="{9423ADE8-BB33-4CEE-9C2C-0EB8726D1BE2}"/>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sz="2400" dirty="0">
                <a:solidFill>
                  <a:schemeClr val="tx1"/>
                </a:solidFill>
                <a:latin typeface="Arial" panose="020B0604020202020204" pitchFamily="34" charset="0"/>
                <a:cs typeface="Arial" panose="020B0604020202020204" pitchFamily="34" charset="0"/>
              </a:rPr>
              <a:t>Proposed MMB for MVD</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5" name="Textplatzhalter 2">
            <a:extLst>
              <a:ext uri="{FF2B5EF4-FFF2-40B4-BE49-F238E27FC236}">
                <a16:creationId xmlns:a16="http://schemas.microsoft.com/office/drawing/2014/main" id="{C9B06FF0-09BC-403B-8CAD-AA2DA32FA917}"/>
              </a:ext>
            </a:extLst>
          </p:cNvPr>
          <p:cNvSpPr txBox="1">
            <a:spLocks/>
          </p:cNvSpPr>
          <p:nvPr/>
        </p:nvSpPr>
        <p:spPr>
          <a:xfrm>
            <a:off x="358775" y="691199"/>
            <a:ext cx="7075695" cy="396263"/>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8CB423"/>
              </a:buClr>
              <a:defRPr/>
            </a:pPr>
            <a:r>
              <a:rPr lang="en-GB" altLang="zh-CN" dirty="0">
                <a:solidFill>
                  <a:srgbClr val="009682"/>
                </a:solidFill>
              </a:rPr>
              <a:t>Optical links - details </a:t>
            </a:r>
            <a:endParaRPr kumimoji="0" lang="de-DE" sz="2000" b="0" i="0" u="none" strike="noStrike" kern="1200" cap="none" spc="0" normalizeH="0" baseline="30000" noProof="0" dirty="0">
              <a:ln>
                <a:noFill/>
              </a:ln>
              <a:solidFill>
                <a:srgbClr val="009682"/>
              </a:solidFill>
              <a:effectLst/>
              <a:uLnTx/>
              <a:uFillTx/>
              <a:latin typeface="Arial"/>
              <a:cs typeface="+mn-cs"/>
            </a:endParaRPr>
          </a:p>
        </p:txBody>
      </p:sp>
      <p:sp>
        <p:nvSpPr>
          <p:cNvPr id="76" name="Arrow: Left-Right 75">
            <a:extLst>
              <a:ext uri="{FF2B5EF4-FFF2-40B4-BE49-F238E27FC236}">
                <a16:creationId xmlns:a16="http://schemas.microsoft.com/office/drawing/2014/main" id="{FB536ADD-3A2D-458E-9E68-2602147FADBE}"/>
              </a:ext>
            </a:extLst>
          </p:cNvPr>
          <p:cNvSpPr/>
          <p:nvPr/>
        </p:nvSpPr>
        <p:spPr>
          <a:xfrm>
            <a:off x="5560768" y="1961023"/>
            <a:ext cx="882987" cy="182368"/>
          </a:xfrm>
          <a:prstGeom prst="leftRightArrow">
            <a:avLst/>
          </a:prstGeom>
          <a:solidFill>
            <a:schemeClr val="bg1">
              <a:alpha val="3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Arrow: Left-Right 76">
            <a:extLst>
              <a:ext uri="{FF2B5EF4-FFF2-40B4-BE49-F238E27FC236}">
                <a16:creationId xmlns:a16="http://schemas.microsoft.com/office/drawing/2014/main" id="{5CA3C0DF-FADB-49E9-AA02-31A4A56CEC76}"/>
              </a:ext>
            </a:extLst>
          </p:cNvPr>
          <p:cNvSpPr/>
          <p:nvPr/>
        </p:nvSpPr>
        <p:spPr>
          <a:xfrm>
            <a:off x="5560768" y="2309121"/>
            <a:ext cx="882987" cy="182368"/>
          </a:xfrm>
          <a:prstGeom prst="leftRightArrow">
            <a:avLst/>
          </a:prstGeom>
          <a:solidFill>
            <a:schemeClr val="bg1">
              <a:alpha val="3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8" name="Arrow: Left-Right 77">
            <a:extLst>
              <a:ext uri="{FF2B5EF4-FFF2-40B4-BE49-F238E27FC236}">
                <a16:creationId xmlns:a16="http://schemas.microsoft.com/office/drawing/2014/main" id="{7FF91418-B888-426F-A4B9-F2B6E7145188}"/>
              </a:ext>
            </a:extLst>
          </p:cNvPr>
          <p:cNvSpPr/>
          <p:nvPr/>
        </p:nvSpPr>
        <p:spPr>
          <a:xfrm>
            <a:off x="5560768" y="1632129"/>
            <a:ext cx="882987" cy="182368"/>
          </a:xfrm>
          <a:prstGeom prst="leftRightArrow">
            <a:avLst/>
          </a:prstGeom>
          <a:solidFill>
            <a:schemeClr val="bg1">
              <a:alpha val="3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79" name="Group 78">
            <a:extLst>
              <a:ext uri="{FF2B5EF4-FFF2-40B4-BE49-F238E27FC236}">
                <a16:creationId xmlns:a16="http://schemas.microsoft.com/office/drawing/2014/main" id="{7E387084-16DD-48D8-979B-A7EDC9A7854E}"/>
              </a:ext>
            </a:extLst>
          </p:cNvPr>
          <p:cNvGrpSpPr/>
          <p:nvPr/>
        </p:nvGrpSpPr>
        <p:grpSpPr>
          <a:xfrm>
            <a:off x="463048" y="1128677"/>
            <a:ext cx="1677138" cy="253478"/>
            <a:chOff x="4574564" y="1471482"/>
            <a:chExt cx="1677138" cy="253478"/>
          </a:xfrm>
        </p:grpSpPr>
        <p:cxnSp>
          <p:nvCxnSpPr>
            <p:cNvPr id="80" name="Straight Arrow Connector 79">
              <a:extLst>
                <a:ext uri="{FF2B5EF4-FFF2-40B4-BE49-F238E27FC236}">
                  <a16:creationId xmlns:a16="http://schemas.microsoft.com/office/drawing/2014/main" id="{1DD09813-6087-4490-891D-A97DA5BE14E4}"/>
                </a:ext>
              </a:extLst>
            </p:cNvPr>
            <p:cNvCxnSpPr>
              <a:cxnSpLocks/>
            </p:cNvCxnSpPr>
            <p:nvPr/>
          </p:nvCxnSpPr>
          <p:spPr>
            <a:xfrm>
              <a:off x="5449611" y="1620673"/>
              <a:ext cx="802091"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883E01F2-9484-4D6B-8862-45EC9D2DC63C}"/>
                </a:ext>
              </a:extLst>
            </p:cNvPr>
            <p:cNvSpPr/>
            <p:nvPr/>
          </p:nvSpPr>
          <p:spPr>
            <a:xfrm>
              <a:off x="5769195" y="1471482"/>
              <a:ext cx="144000" cy="1440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2" name="TextBox 18">
              <a:extLst>
                <a:ext uri="{FF2B5EF4-FFF2-40B4-BE49-F238E27FC236}">
                  <a16:creationId xmlns:a16="http://schemas.microsoft.com/office/drawing/2014/main" id="{7045F956-2E68-4729-98E9-4B6B9618D6D3}"/>
                </a:ext>
              </a:extLst>
            </p:cNvPr>
            <p:cNvSpPr txBox="1"/>
            <p:nvPr/>
          </p:nvSpPr>
          <p:spPr>
            <a:xfrm>
              <a:off x="4574564" y="1478739"/>
              <a:ext cx="817853" cy="246221"/>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SODANET</a:t>
              </a:r>
            </a:p>
          </p:txBody>
        </p:sp>
      </p:grpSp>
      <p:sp>
        <p:nvSpPr>
          <p:cNvPr id="83" name="TextBox 8">
            <a:extLst>
              <a:ext uri="{FF2B5EF4-FFF2-40B4-BE49-F238E27FC236}">
                <a16:creationId xmlns:a16="http://schemas.microsoft.com/office/drawing/2014/main" id="{425C5B38-B200-4F8A-8F3D-C21D80A6C2FD}"/>
              </a:ext>
            </a:extLst>
          </p:cNvPr>
          <p:cNvSpPr txBox="1"/>
          <p:nvPr/>
        </p:nvSpPr>
        <p:spPr>
          <a:xfrm>
            <a:off x="39364" y="2643322"/>
            <a:ext cx="157718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ETH (up to 100 Gb/s)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To server Node</a:t>
            </a:r>
          </a:p>
        </p:txBody>
      </p:sp>
      <p:sp>
        <p:nvSpPr>
          <p:cNvPr id="84" name="TextBox 15">
            <a:extLst>
              <a:ext uri="{FF2B5EF4-FFF2-40B4-BE49-F238E27FC236}">
                <a16:creationId xmlns:a16="http://schemas.microsoft.com/office/drawing/2014/main" id="{57CFC5BC-1A93-46D4-B45E-A29ED465F4F4}"/>
              </a:ext>
            </a:extLst>
          </p:cNvPr>
          <p:cNvSpPr txBox="1"/>
          <p:nvPr/>
        </p:nvSpPr>
        <p:spPr>
          <a:xfrm>
            <a:off x="172712" y="1631423"/>
            <a:ext cx="106105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Verdana" panose="020B0604030504040204" pitchFamily="34" charset="0"/>
              </a:rPr>
              <a:t>Up to #34 GBTs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Verdana" panose="020B0604030504040204" pitchFamily="34" charset="0"/>
              </a:rPr>
              <a:t>(from/to detector)</a:t>
            </a:r>
          </a:p>
        </p:txBody>
      </p:sp>
      <p:grpSp>
        <p:nvGrpSpPr>
          <p:cNvPr id="85" name="Group 84">
            <a:extLst>
              <a:ext uri="{FF2B5EF4-FFF2-40B4-BE49-F238E27FC236}">
                <a16:creationId xmlns:a16="http://schemas.microsoft.com/office/drawing/2014/main" id="{77F856E4-9E44-4942-873B-05E1BCB9EC1F}"/>
              </a:ext>
            </a:extLst>
          </p:cNvPr>
          <p:cNvGrpSpPr/>
          <p:nvPr/>
        </p:nvGrpSpPr>
        <p:grpSpPr>
          <a:xfrm>
            <a:off x="1296787" y="1411643"/>
            <a:ext cx="820527" cy="233134"/>
            <a:chOff x="956020" y="1527086"/>
            <a:chExt cx="820527" cy="233134"/>
          </a:xfrm>
        </p:grpSpPr>
        <p:cxnSp>
          <p:nvCxnSpPr>
            <p:cNvPr id="86" name="Straight Arrow Connector 85">
              <a:extLst>
                <a:ext uri="{FF2B5EF4-FFF2-40B4-BE49-F238E27FC236}">
                  <a16:creationId xmlns:a16="http://schemas.microsoft.com/office/drawing/2014/main" id="{67567C5D-F1AE-471F-8BD8-E646751773E6}"/>
                </a:ext>
              </a:extLst>
            </p:cNvPr>
            <p:cNvCxnSpPr>
              <a:cxnSpLocks/>
            </p:cNvCxnSpPr>
            <p:nvPr/>
          </p:nvCxnSpPr>
          <p:spPr>
            <a:xfrm>
              <a:off x="974456" y="1669928"/>
              <a:ext cx="80209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5C261C1B-663B-4821-9705-B142D57779D9}"/>
                </a:ext>
              </a:extLst>
            </p:cNvPr>
            <p:cNvSpPr/>
            <p:nvPr/>
          </p:nvSpPr>
          <p:spPr>
            <a:xfrm>
              <a:off x="1317090" y="1527086"/>
              <a:ext cx="144000" cy="144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88" name="Straight Arrow Connector 87">
              <a:extLst>
                <a:ext uri="{FF2B5EF4-FFF2-40B4-BE49-F238E27FC236}">
                  <a16:creationId xmlns:a16="http://schemas.microsoft.com/office/drawing/2014/main" id="{EC35B27C-1D30-4345-BCDE-23F1A9D2FC3E}"/>
                </a:ext>
              </a:extLst>
            </p:cNvPr>
            <p:cNvCxnSpPr>
              <a:cxnSpLocks/>
            </p:cNvCxnSpPr>
            <p:nvPr/>
          </p:nvCxnSpPr>
          <p:spPr>
            <a:xfrm>
              <a:off x="956020" y="1760220"/>
              <a:ext cx="802091" cy="0"/>
            </a:xfrm>
            <a:prstGeom prst="straightConnector1">
              <a:avLst/>
            </a:prstGeom>
            <a:ln w="1905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A5ED1B3-E0EF-4934-826E-89625958D2A6}"/>
              </a:ext>
            </a:extLst>
          </p:cNvPr>
          <p:cNvGrpSpPr/>
          <p:nvPr/>
        </p:nvGrpSpPr>
        <p:grpSpPr>
          <a:xfrm>
            <a:off x="1300997" y="1698723"/>
            <a:ext cx="820527" cy="233134"/>
            <a:chOff x="956020" y="1527086"/>
            <a:chExt cx="820527" cy="233134"/>
          </a:xfrm>
        </p:grpSpPr>
        <p:cxnSp>
          <p:nvCxnSpPr>
            <p:cNvPr id="90" name="Straight Arrow Connector 89">
              <a:extLst>
                <a:ext uri="{FF2B5EF4-FFF2-40B4-BE49-F238E27FC236}">
                  <a16:creationId xmlns:a16="http://schemas.microsoft.com/office/drawing/2014/main" id="{90BFA790-7C1B-4D11-989C-71AA0E93ED4F}"/>
                </a:ext>
              </a:extLst>
            </p:cNvPr>
            <p:cNvCxnSpPr>
              <a:cxnSpLocks/>
            </p:cNvCxnSpPr>
            <p:nvPr/>
          </p:nvCxnSpPr>
          <p:spPr>
            <a:xfrm>
              <a:off x="974456" y="1669928"/>
              <a:ext cx="80209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97254067-681F-42E6-B266-EA1028356534}"/>
                </a:ext>
              </a:extLst>
            </p:cNvPr>
            <p:cNvSpPr/>
            <p:nvPr/>
          </p:nvSpPr>
          <p:spPr>
            <a:xfrm>
              <a:off x="1317090" y="1527086"/>
              <a:ext cx="144000" cy="144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92" name="Straight Arrow Connector 91">
              <a:extLst>
                <a:ext uri="{FF2B5EF4-FFF2-40B4-BE49-F238E27FC236}">
                  <a16:creationId xmlns:a16="http://schemas.microsoft.com/office/drawing/2014/main" id="{0B7F96D1-63BB-4899-BCBF-0ACD4186E70E}"/>
                </a:ext>
              </a:extLst>
            </p:cNvPr>
            <p:cNvCxnSpPr>
              <a:cxnSpLocks/>
            </p:cNvCxnSpPr>
            <p:nvPr/>
          </p:nvCxnSpPr>
          <p:spPr>
            <a:xfrm>
              <a:off x="956020" y="1760220"/>
              <a:ext cx="802091" cy="0"/>
            </a:xfrm>
            <a:prstGeom prst="straightConnector1">
              <a:avLst/>
            </a:prstGeom>
            <a:ln w="1905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BD1C89D-B8F4-4860-956D-D1ADD5E12081}"/>
              </a:ext>
            </a:extLst>
          </p:cNvPr>
          <p:cNvGrpSpPr/>
          <p:nvPr/>
        </p:nvGrpSpPr>
        <p:grpSpPr>
          <a:xfrm>
            <a:off x="1286942" y="2136806"/>
            <a:ext cx="820527" cy="233134"/>
            <a:chOff x="956020" y="1527086"/>
            <a:chExt cx="820527" cy="233134"/>
          </a:xfrm>
        </p:grpSpPr>
        <p:cxnSp>
          <p:nvCxnSpPr>
            <p:cNvPr id="94" name="Straight Arrow Connector 93">
              <a:extLst>
                <a:ext uri="{FF2B5EF4-FFF2-40B4-BE49-F238E27FC236}">
                  <a16:creationId xmlns:a16="http://schemas.microsoft.com/office/drawing/2014/main" id="{B29B200A-B03D-4045-BA50-4DBFD6E30AF1}"/>
                </a:ext>
              </a:extLst>
            </p:cNvPr>
            <p:cNvCxnSpPr>
              <a:cxnSpLocks/>
            </p:cNvCxnSpPr>
            <p:nvPr/>
          </p:nvCxnSpPr>
          <p:spPr>
            <a:xfrm>
              <a:off x="974456" y="1669928"/>
              <a:ext cx="80209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16E6D7EB-30B9-4D0F-8A4C-05E4D4657969}"/>
                </a:ext>
              </a:extLst>
            </p:cNvPr>
            <p:cNvSpPr/>
            <p:nvPr/>
          </p:nvSpPr>
          <p:spPr>
            <a:xfrm>
              <a:off x="1317090" y="1527086"/>
              <a:ext cx="144000" cy="144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96" name="Straight Arrow Connector 95">
              <a:extLst>
                <a:ext uri="{FF2B5EF4-FFF2-40B4-BE49-F238E27FC236}">
                  <a16:creationId xmlns:a16="http://schemas.microsoft.com/office/drawing/2014/main" id="{4599B9F7-B89A-4C74-9C97-136D117E33BC}"/>
                </a:ext>
              </a:extLst>
            </p:cNvPr>
            <p:cNvCxnSpPr>
              <a:cxnSpLocks/>
            </p:cNvCxnSpPr>
            <p:nvPr/>
          </p:nvCxnSpPr>
          <p:spPr>
            <a:xfrm>
              <a:off x="956020" y="1760220"/>
              <a:ext cx="802091" cy="0"/>
            </a:xfrm>
            <a:prstGeom prst="straightConnector1">
              <a:avLst/>
            </a:prstGeom>
            <a:ln w="1905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C042C60-3461-41E0-B42A-79B76A59C80E}"/>
              </a:ext>
            </a:extLst>
          </p:cNvPr>
          <p:cNvGrpSpPr/>
          <p:nvPr/>
        </p:nvGrpSpPr>
        <p:grpSpPr>
          <a:xfrm>
            <a:off x="1305378" y="2489399"/>
            <a:ext cx="802091" cy="152094"/>
            <a:chOff x="1156078" y="2492167"/>
            <a:chExt cx="802091" cy="152094"/>
          </a:xfrm>
        </p:grpSpPr>
        <p:cxnSp>
          <p:nvCxnSpPr>
            <p:cNvPr id="98" name="Straight Arrow Connector 97">
              <a:extLst>
                <a:ext uri="{FF2B5EF4-FFF2-40B4-BE49-F238E27FC236}">
                  <a16:creationId xmlns:a16="http://schemas.microsoft.com/office/drawing/2014/main" id="{462934C4-833D-40B1-8774-BCDCDE470ED2}"/>
                </a:ext>
              </a:extLst>
            </p:cNvPr>
            <p:cNvCxnSpPr>
              <a:cxnSpLocks/>
            </p:cNvCxnSpPr>
            <p:nvPr/>
          </p:nvCxnSpPr>
          <p:spPr>
            <a:xfrm>
              <a:off x="1156078" y="2644261"/>
              <a:ext cx="802091" cy="0"/>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C7E6138D-1F11-4D93-BBA2-897C16ED28CD}"/>
                </a:ext>
              </a:extLst>
            </p:cNvPr>
            <p:cNvSpPr/>
            <p:nvPr/>
          </p:nvSpPr>
          <p:spPr>
            <a:xfrm>
              <a:off x="1475662" y="2492167"/>
              <a:ext cx="144000" cy="144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00" name="Left Brace 99">
            <a:extLst>
              <a:ext uri="{FF2B5EF4-FFF2-40B4-BE49-F238E27FC236}">
                <a16:creationId xmlns:a16="http://schemas.microsoft.com/office/drawing/2014/main" id="{766A4044-F7A4-4652-8B39-12179BD9F44D}"/>
              </a:ext>
            </a:extLst>
          </p:cNvPr>
          <p:cNvSpPr/>
          <p:nvPr/>
        </p:nvSpPr>
        <p:spPr>
          <a:xfrm>
            <a:off x="1087294" y="1554485"/>
            <a:ext cx="58675" cy="815446"/>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TextBox 100">
            <a:extLst>
              <a:ext uri="{FF2B5EF4-FFF2-40B4-BE49-F238E27FC236}">
                <a16:creationId xmlns:a16="http://schemas.microsoft.com/office/drawing/2014/main" id="{B4B1373E-4675-41FF-8BEF-BAB70E62585D}"/>
              </a:ext>
            </a:extLst>
          </p:cNvPr>
          <p:cNvSpPr txBox="1"/>
          <p:nvPr/>
        </p:nvSpPr>
        <p:spPr>
          <a:xfrm>
            <a:off x="1413290" y="1778831"/>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grpSp>
        <p:nvGrpSpPr>
          <p:cNvPr id="102" name="Group 101">
            <a:extLst>
              <a:ext uri="{FF2B5EF4-FFF2-40B4-BE49-F238E27FC236}">
                <a16:creationId xmlns:a16="http://schemas.microsoft.com/office/drawing/2014/main" id="{CB424519-AFF6-4312-8F72-60D02DF983DE}"/>
              </a:ext>
            </a:extLst>
          </p:cNvPr>
          <p:cNvGrpSpPr/>
          <p:nvPr/>
        </p:nvGrpSpPr>
        <p:grpSpPr>
          <a:xfrm>
            <a:off x="2133836" y="1067056"/>
            <a:ext cx="3681037" cy="2281465"/>
            <a:chOff x="2133836" y="987229"/>
            <a:chExt cx="3696644" cy="2418000"/>
          </a:xfrm>
          <a:effectLst>
            <a:outerShdw blurRad="50800" dist="38100" dir="2700000" algn="tl" rotWithShape="0">
              <a:prstClr val="black">
                <a:alpha val="40000"/>
              </a:prstClr>
            </a:outerShdw>
          </a:effectLst>
        </p:grpSpPr>
        <p:sp>
          <p:nvSpPr>
            <p:cNvPr id="103" name="Rectangle 102">
              <a:extLst>
                <a:ext uri="{FF2B5EF4-FFF2-40B4-BE49-F238E27FC236}">
                  <a16:creationId xmlns:a16="http://schemas.microsoft.com/office/drawing/2014/main" id="{07D136E7-80D6-4A4E-9B1E-07A6DEC4FA99}"/>
                </a:ext>
              </a:extLst>
            </p:cNvPr>
            <p:cNvSpPr/>
            <p:nvPr/>
          </p:nvSpPr>
          <p:spPr>
            <a:xfrm rot="16200000">
              <a:off x="4420174" y="1961589"/>
              <a:ext cx="1002601" cy="438973"/>
            </a:xfrm>
            <a:prstGeom prst="rect">
              <a:avLst/>
            </a:prstGeom>
            <a:solidFill>
              <a:schemeClr val="bg2">
                <a:lumMod val="2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panose="020B0604020202020204"/>
                  <a:ea typeface="+mn-ea"/>
                  <a:cs typeface="+mn-cs"/>
                </a:rPr>
                <a:t>DDR4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a:ea typeface="+mn-ea"/>
                  <a:cs typeface="+mn-cs"/>
                </a:rPr>
                <a:t>Udimm</a:t>
              </a:r>
              <a:endParaRPr kumimoji="0" lang="en-GB"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4" name="Rectangle 103">
              <a:extLst>
                <a:ext uri="{FF2B5EF4-FFF2-40B4-BE49-F238E27FC236}">
                  <a16:creationId xmlns:a16="http://schemas.microsoft.com/office/drawing/2014/main" id="{B82A0560-BBB9-4D7F-8CC9-733E11916BBB}"/>
                </a:ext>
              </a:extLst>
            </p:cNvPr>
            <p:cNvSpPr/>
            <p:nvPr/>
          </p:nvSpPr>
          <p:spPr>
            <a:xfrm>
              <a:off x="2218319" y="987229"/>
              <a:ext cx="3450313" cy="2409057"/>
            </a:xfrm>
            <a:prstGeom prst="rect">
              <a:avLst/>
            </a:prstGeom>
            <a:solidFill>
              <a:srgbClr val="CFFF39">
                <a:alpha val="74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5" name="Rectangle 104">
              <a:extLst>
                <a:ext uri="{FF2B5EF4-FFF2-40B4-BE49-F238E27FC236}">
                  <a16:creationId xmlns:a16="http://schemas.microsoft.com/office/drawing/2014/main" id="{192CA7CA-97F5-412A-8F0A-806C6A3C2B6F}"/>
                </a:ext>
              </a:extLst>
            </p:cNvPr>
            <p:cNvSpPr/>
            <p:nvPr/>
          </p:nvSpPr>
          <p:spPr>
            <a:xfrm>
              <a:off x="2140187" y="1077571"/>
              <a:ext cx="1139711" cy="306775"/>
            </a:xfrm>
            <a:prstGeom prst="rect">
              <a:avLst/>
            </a:prstGeom>
            <a:solidFill>
              <a:srgbClr val="7030A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06" name="Rectangle 105">
              <a:extLst>
                <a:ext uri="{FF2B5EF4-FFF2-40B4-BE49-F238E27FC236}">
                  <a16:creationId xmlns:a16="http://schemas.microsoft.com/office/drawing/2014/main" id="{0E7813D7-3310-4EE7-85DA-9F59F77F63D4}"/>
                </a:ext>
              </a:extLst>
            </p:cNvPr>
            <p:cNvSpPr/>
            <p:nvPr/>
          </p:nvSpPr>
          <p:spPr>
            <a:xfrm>
              <a:off x="2140186" y="1394025"/>
              <a:ext cx="1139711" cy="306775"/>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07" name="Rectangle 106">
              <a:extLst>
                <a:ext uri="{FF2B5EF4-FFF2-40B4-BE49-F238E27FC236}">
                  <a16:creationId xmlns:a16="http://schemas.microsoft.com/office/drawing/2014/main" id="{2B55BE73-EEE5-4737-99AE-80F00E1DD3C4}"/>
                </a:ext>
              </a:extLst>
            </p:cNvPr>
            <p:cNvSpPr/>
            <p:nvPr/>
          </p:nvSpPr>
          <p:spPr>
            <a:xfrm>
              <a:off x="2152886" y="1679775"/>
              <a:ext cx="1139711" cy="306775"/>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08" name="Rectangle 107">
              <a:extLst>
                <a:ext uri="{FF2B5EF4-FFF2-40B4-BE49-F238E27FC236}">
                  <a16:creationId xmlns:a16="http://schemas.microsoft.com/office/drawing/2014/main" id="{8460207D-4AD1-4E96-880B-FD05B2700C72}"/>
                </a:ext>
              </a:extLst>
            </p:cNvPr>
            <p:cNvSpPr/>
            <p:nvPr/>
          </p:nvSpPr>
          <p:spPr>
            <a:xfrm>
              <a:off x="2140186" y="2128512"/>
              <a:ext cx="1139711" cy="306775"/>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09" name="Rectangle 108">
              <a:extLst>
                <a:ext uri="{FF2B5EF4-FFF2-40B4-BE49-F238E27FC236}">
                  <a16:creationId xmlns:a16="http://schemas.microsoft.com/office/drawing/2014/main" id="{529646EB-8D28-4A41-94EF-F71B2C29B2BD}"/>
                </a:ext>
              </a:extLst>
            </p:cNvPr>
            <p:cNvSpPr/>
            <p:nvPr/>
          </p:nvSpPr>
          <p:spPr>
            <a:xfrm>
              <a:off x="2133836" y="2509512"/>
              <a:ext cx="1139711" cy="306775"/>
            </a:xfrm>
            <a:prstGeom prst="rect">
              <a:avLst/>
            </a:prstGeom>
            <a:solidFill>
              <a:srgbClr val="0070C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10" name="Rectangle 109">
              <a:extLst>
                <a:ext uri="{FF2B5EF4-FFF2-40B4-BE49-F238E27FC236}">
                  <a16:creationId xmlns:a16="http://schemas.microsoft.com/office/drawing/2014/main" id="{DDBB8BE1-8999-40CB-9D39-A3DE9C27CDCD}"/>
                </a:ext>
              </a:extLst>
            </p:cNvPr>
            <p:cNvSpPr/>
            <p:nvPr/>
          </p:nvSpPr>
          <p:spPr>
            <a:xfrm rot="16200000">
              <a:off x="4576056" y="2014318"/>
              <a:ext cx="2175784" cy="333064"/>
            </a:xfrm>
            <a:prstGeom prst="rect">
              <a:avLst/>
            </a:prstGeom>
            <a:solidFill>
              <a:srgbClr val="A6A6A6"/>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AMC backplane</a:t>
              </a:r>
            </a:p>
          </p:txBody>
        </p:sp>
        <p:sp>
          <p:nvSpPr>
            <p:cNvPr id="111" name="Rectangle 110">
              <a:extLst>
                <a:ext uri="{FF2B5EF4-FFF2-40B4-BE49-F238E27FC236}">
                  <a16:creationId xmlns:a16="http://schemas.microsoft.com/office/drawing/2014/main" id="{67FFFA96-B2A6-4DF7-B0EF-3448EC112762}"/>
                </a:ext>
              </a:extLst>
            </p:cNvPr>
            <p:cNvSpPr/>
            <p:nvPr/>
          </p:nvSpPr>
          <p:spPr>
            <a:xfrm>
              <a:off x="3742837" y="1051828"/>
              <a:ext cx="920869" cy="514886"/>
            </a:xfrm>
            <a:prstGeom prst="rect">
              <a:avLst/>
            </a:prstGeom>
            <a:solidFill>
              <a:schemeClr val="tx1"/>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panose="020B0604020202020204"/>
                  <a:ea typeface="+mn-ea"/>
                  <a:cs typeface="+mn-cs"/>
                </a:rPr>
                <a:t>PLL</a:t>
              </a: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pl-PL"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LMK04610</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2" name="Picture 111">
              <a:extLst>
                <a:ext uri="{FF2B5EF4-FFF2-40B4-BE49-F238E27FC236}">
                  <a16:creationId xmlns:a16="http://schemas.microsoft.com/office/drawing/2014/main" id="{FDF043B6-11D2-4014-9579-2CA503077FFC}"/>
                </a:ext>
              </a:extLst>
            </p:cNvPr>
            <p:cNvPicPr>
              <a:picLocks noChangeAspect="1"/>
            </p:cNvPicPr>
            <p:nvPr/>
          </p:nvPicPr>
          <p:blipFill>
            <a:blip r:embed="rId2"/>
            <a:stretch>
              <a:fillRect/>
            </a:stretch>
          </p:blipFill>
          <p:spPr>
            <a:xfrm>
              <a:off x="2360016" y="2850736"/>
              <a:ext cx="2139207" cy="554493"/>
            </a:xfrm>
            <a:prstGeom prst="rect">
              <a:avLst/>
            </a:prstGeom>
          </p:spPr>
        </p:pic>
        <p:sp>
          <p:nvSpPr>
            <p:cNvPr id="113" name="TextBox 112">
              <a:extLst>
                <a:ext uri="{FF2B5EF4-FFF2-40B4-BE49-F238E27FC236}">
                  <a16:creationId xmlns:a16="http://schemas.microsoft.com/office/drawing/2014/main" id="{7874F72F-BDB2-48CE-859A-5D4971A61955}"/>
                </a:ext>
              </a:extLst>
            </p:cNvPr>
            <p:cNvSpPr txBox="1"/>
            <p:nvPr/>
          </p:nvSpPr>
          <p:spPr>
            <a:xfrm>
              <a:off x="2489592" y="1724770"/>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114" name="Text Box 5">
              <a:extLst>
                <a:ext uri="{FF2B5EF4-FFF2-40B4-BE49-F238E27FC236}">
                  <a16:creationId xmlns:a16="http://schemas.microsoft.com/office/drawing/2014/main" id="{95EC09C5-7277-4305-86FD-7A2A888A340D}"/>
                </a:ext>
              </a:extLst>
            </p:cNvPr>
            <p:cNvSpPr txBox="1">
              <a:spLocks noChangeArrowheads="1"/>
            </p:cNvSpPr>
            <p:nvPr/>
          </p:nvSpPr>
          <p:spPr bwMode="auto">
            <a:xfrm>
              <a:off x="4600346" y="2847985"/>
              <a:ext cx="811515" cy="514886"/>
            </a:xfrm>
            <a:prstGeom prst="rect">
              <a:avLst/>
            </a:prstGeom>
            <a:solidFill>
              <a:srgbClr val="FFFFFF">
                <a:alpha val="57000"/>
              </a:srgbClr>
            </a:solidFill>
            <a:ln w="9525">
              <a:solidFill>
                <a:srgbClr val="000000"/>
              </a:solidFill>
              <a:prstDash val="dash"/>
              <a:miter lim="800000"/>
              <a:headEnd/>
              <a:tailEnd/>
            </a:ln>
          </p:spPr>
          <p:txBody>
            <a:bodyPr rot="0" vert="horz" wrap="square" lIns="0" tIns="0" rIns="0" bIns="0"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pl-PL"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MMC</a:t>
              </a:r>
              <a:r>
                <a:rPr kumimoji="0" lang="de-DE"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pl-PL"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ATMega328P</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5" name="Arrow: Bent 114">
              <a:extLst>
                <a:ext uri="{FF2B5EF4-FFF2-40B4-BE49-F238E27FC236}">
                  <a16:creationId xmlns:a16="http://schemas.microsoft.com/office/drawing/2014/main" id="{014513A0-74E9-4E37-A9CB-60EC63EA41A4}"/>
                </a:ext>
              </a:extLst>
            </p:cNvPr>
            <p:cNvSpPr/>
            <p:nvPr/>
          </p:nvSpPr>
          <p:spPr>
            <a:xfrm rot="5400000">
              <a:off x="3231459" y="1183847"/>
              <a:ext cx="549979" cy="518963"/>
            </a:xfrm>
            <a:prstGeom prst="bentArrow">
              <a:avLst>
                <a:gd name="adj1" fmla="val 22346"/>
                <a:gd name="adj2" fmla="val 25000"/>
                <a:gd name="adj3" fmla="val 25000"/>
                <a:gd name="adj4" fmla="val 43750"/>
              </a:avLst>
            </a:prstGeom>
            <a:solidFill>
              <a:srgbClr val="7030A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6" name="Rectangle 115">
              <a:extLst>
                <a:ext uri="{FF2B5EF4-FFF2-40B4-BE49-F238E27FC236}">
                  <a16:creationId xmlns:a16="http://schemas.microsoft.com/office/drawing/2014/main" id="{96FCA4CF-07F3-4575-B1A1-01DAAA945986}"/>
                </a:ext>
              </a:extLst>
            </p:cNvPr>
            <p:cNvSpPr/>
            <p:nvPr/>
          </p:nvSpPr>
          <p:spPr>
            <a:xfrm>
              <a:off x="3538784" y="1662568"/>
              <a:ext cx="1139710" cy="1036564"/>
            </a:xfrm>
            <a:prstGeom prst="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rPr>
                <a:t>US+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rPr>
                <a:t>Zynq </a:t>
              </a:r>
            </a:p>
          </p:txBody>
        </p:sp>
      </p:grpSp>
      <p:sp>
        <p:nvSpPr>
          <p:cNvPr id="117" name="TextBox 116">
            <a:extLst>
              <a:ext uri="{FF2B5EF4-FFF2-40B4-BE49-F238E27FC236}">
                <a16:creationId xmlns:a16="http://schemas.microsoft.com/office/drawing/2014/main" id="{74C18319-E231-43FB-A9E8-7038CE9DDD0C}"/>
              </a:ext>
            </a:extLst>
          </p:cNvPr>
          <p:cNvSpPr txBox="1"/>
          <p:nvPr/>
        </p:nvSpPr>
        <p:spPr>
          <a:xfrm>
            <a:off x="6908956" y="903129"/>
            <a:ext cx="82907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rPr>
              <a:t> 16 x LVDS</a:t>
            </a:r>
          </a:p>
        </p:txBody>
      </p:sp>
      <p:sp>
        <p:nvSpPr>
          <p:cNvPr id="118" name="Arrow: Left-Right 117">
            <a:extLst>
              <a:ext uri="{FF2B5EF4-FFF2-40B4-BE49-F238E27FC236}">
                <a16:creationId xmlns:a16="http://schemas.microsoft.com/office/drawing/2014/main" id="{A4C38997-6951-4588-9785-777ABCC592DD}"/>
              </a:ext>
            </a:extLst>
          </p:cNvPr>
          <p:cNvSpPr/>
          <p:nvPr/>
        </p:nvSpPr>
        <p:spPr>
          <a:xfrm>
            <a:off x="6825041" y="1107912"/>
            <a:ext cx="965200" cy="182368"/>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9" name="TextBox 118">
            <a:extLst>
              <a:ext uri="{FF2B5EF4-FFF2-40B4-BE49-F238E27FC236}">
                <a16:creationId xmlns:a16="http://schemas.microsoft.com/office/drawing/2014/main" id="{D181893A-8248-49A4-8AC8-FD221863B405}"/>
              </a:ext>
            </a:extLst>
          </p:cNvPr>
          <p:cNvSpPr txBox="1"/>
          <p:nvPr/>
        </p:nvSpPr>
        <p:spPr>
          <a:xfrm>
            <a:off x="6968695" y="1784850"/>
            <a:ext cx="69442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rPr>
              <a:t>X 4 PCIe</a:t>
            </a:r>
          </a:p>
        </p:txBody>
      </p:sp>
      <p:sp>
        <p:nvSpPr>
          <p:cNvPr id="120" name="Arrow: Left-Right 119">
            <a:extLst>
              <a:ext uri="{FF2B5EF4-FFF2-40B4-BE49-F238E27FC236}">
                <a16:creationId xmlns:a16="http://schemas.microsoft.com/office/drawing/2014/main" id="{4CE818CD-4ED2-42E7-92EB-5C290672DB8F}"/>
              </a:ext>
            </a:extLst>
          </p:cNvPr>
          <p:cNvSpPr/>
          <p:nvPr/>
        </p:nvSpPr>
        <p:spPr>
          <a:xfrm>
            <a:off x="6831175" y="1989633"/>
            <a:ext cx="965200" cy="182368"/>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1" name="TextBox 120">
            <a:extLst>
              <a:ext uri="{FF2B5EF4-FFF2-40B4-BE49-F238E27FC236}">
                <a16:creationId xmlns:a16="http://schemas.microsoft.com/office/drawing/2014/main" id="{679F8C91-760D-4A85-8C38-2A7880007F66}"/>
              </a:ext>
            </a:extLst>
          </p:cNvPr>
          <p:cNvSpPr txBox="1"/>
          <p:nvPr/>
        </p:nvSpPr>
        <p:spPr>
          <a:xfrm>
            <a:off x="6985526" y="2246818"/>
            <a:ext cx="66556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rPr>
              <a:t>X 2 </a:t>
            </a:r>
            <a:r>
              <a:rPr kumimoji="0" lang="en-GB" sz="1000" b="0" i="0" u="none" strike="noStrike" kern="1200" cap="none" spc="0" normalizeH="0" baseline="0" noProof="0" dirty="0" err="1">
                <a:ln>
                  <a:noFill/>
                </a:ln>
                <a:solidFill>
                  <a:prstClr val="black"/>
                </a:solidFill>
                <a:effectLst/>
                <a:uLnTx/>
                <a:uFillTx/>
                <a:latin typeface="Arial" panose="020B0604020202020204"/>
                <a:ea typeface="+mn-ea"/>
                <a:cs typeface="+mn-cs"/>
              </a:rPr>
              <a:t>GbE</a:t>
            </a: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2" name="Arrow: Left-Right 121">
            <a:extLst>
              <a:ext uri="{FF2B5EF4-FFF2-40B4-BE49-F238E27FC236}">
                <a16:creationId xmlns:a16="http://schemas.microsoft.com/office/drawing/2014/main" id="{E562909D-28EE-4DAB-9CC2-856BD0EED757}"/>
              </a:ext>
            </a:extLst>
          </p:cNvPr>
          <p:cNvSpPr/>
          <p:nvPr/>
        </p:nvSpPr>
        <p:spPr>
          <a:xfrm>
            <a:off x="6831175" y="2451601"/>
            <a:ext cx="965200" cy="182368"/>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3" name="TextBox 122">
            <a:extLst>
              <a:ext uri="{FF2B5EF4-FFF2-40B4-BE49-F238E27FC236}">
                <a16:creationId xmlns:a16="http://schemas.microsoft.com/office/drawing/2014/main" id="{91E7F15A-DAB3-47FB-BD2F-A9F3439F64E7}"/>
              </a:ext>
            </a:extLst>
          </p:cNvPr>
          <p:cNvSpPr txBox="1"/>
          <p:nvPr/>
        </p:nvSpPr>
        <p:spPr>
          <a:xfrm>
            <a:off x="7080088" y="2708958"/>
            <a:ext cx="53251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a:ea typeface="+mn-ea"/>
                <a:cs typeface="+mn-cs"/>
              </a:rPr>
              <a:t>IPMI* </a:t>
            </a: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4" name="Arrow: Left-Right 123">
            <a:extLst>
              <a:ext uri="{FF2B5EF4-FFF2-40B4-BE49-F238E27FC236}">
                <a16:creationId xmlns:a16="http://schemas.microsoft.com/office/drawing/2014/main" id="{F46B659C-6B96-42DE-8EE1-45BE5D9D6510}"/>
              </a:ext>
            </a:extLst>
          </p:cNvPr>
          <p:cNvSpPr/>
          <p:nvPr/>
        </p:nvSpPr>
        <p:spPr>
          <a:xfrm>
            <a:off x="6833109" y="2915218"/>
            <a:ext cx="965200" cy="182368"/>
          </a:xfrm>
          <a:prstGeom prst="leftRightArrow">
            <a:avLst/>
          </a:prstGeom>
          <a:solidFill>
            <a:srgbClr val="51ABE4">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5" name="Rectangle: Rounded Corners 124">
            <a:extLst>
              <a:ext uri="{FF2B5EF4-FFF2-40B4-BE49-F238E27FC236}">
                <a16:creationId xmlns:a16="http://schemas.microsoft.com/office/drawing/2014/main" id="{6CC98D45-E0D8-49C0-AA14-CEF11CBB74C4}"/>
              </a:ext>
            </a:extLst>
          </p:cNvPr>
          <p:cNvSpPr/>
          <p:nvPr/>
        </p:nvSpPr>
        <p:spPr>
          <a:xfrm>
            <a:off x="6894288" y="895148"/>
            <a:ext cx="1109626" cy="2643646"/>
          </a:xfrm>
          <a:prstGeom prst="roundRect">
            <a:avLst/>
          </a:prstGeom>
          <a:solidFill>
            <a:srgbClr val="4472C4">
              <a:alpha val="20000"/>
            </a:srgbClr>
          </a:solidFill>
          <a:ln>
            <a:solidFill>
              <a:srgbClr val="0070C0"/>
            </a:solidFill>
            <a:prstDash val="dash"/>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400" dirty="0">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6" name="Arrow: Bent 125">
            <a:extLst>
              <a:ext uri="{FF2B5EF4-FFF2-40B4-BE49-F238E27FC236}">
                <a16:creationId xmlns:a16="http://schemas.microsoft.com/office/drawing/2014/main" id="{EDD585B8-3F96-4A59-8936-D9722EE41181}"/>
              </a:ext>
            </a:extLst>
          </p:cNvPr>
          <p:cNvSpPr/>
          <p:nvPr/>
        </p:nvSpPr>
        <p:spPr>
          <a:xfrm rot="10800000">
            <a:off x="3223496" y="2335767"/>
            <a:ext cx="489105" cy="399945"/>
          </a:xfrm>
          <a:prstGeom prst="bentArrow">
            <a:avLst/>
          </a:prstGeom>
          <a:solidFill>
            <a:srgbClr val="00206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 name="Arrow: Right 126">
            <a:extLst>
              <a:ext uri="{FF2B5EF4-FFF2-40B4-BE49-F238E27FC236}">
                <a16:creationId xmlns:a16="http://schemas.microsoft.com/office/drawing/2014/main" id="{E64B1B05-6E37-454F-AADC-F0018E8358DB}"/>
              </a:ext>
            </a:extLst>
          </p:cNvPr>
          <p:cNvSpPr/>
          <p:nvPr/>
        </p:nvSpPr>
        <p:spPr>
          <a:xfrm>
            <a:off x="3295102" y="1561109"/>
            <a:ext cx="221086" cy="905653"/>
          </a:xfrm>
          <a:prstGeom prst="rightArrow">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8" name="TextBox 127">
            <a:extLst>
              <a:ext uri="{FF2B5EF4-FFF2-40B4-BE49-F238E27FC236}">
                <a16:creationId xmlns:a16="http://schemas.microsoft.com/office/drawing/2014/main" id="{32CDBEE1-6D2D-463F-A6A4-CB72CEBB821E}"/>
              </a:ext>
            </a:extLst>
          </p:cNvPr>
          <p:cNvSpPr txBox="1"/>
          <p:nvPr/>
        </p:nvSpPr>
        <p:spPr>
          <a:xfrm>
            <a:off x="3482535" y="2414160"/>
            <a:ext cx="56297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FF0000"/>
                </a:solidFill>
                <a:effectLst/>
                <a:uLnTx/>
                <a:uFillTx/>
                <a:latin typeface="Arial" panose="020B0604020202020204"/>
                <a:ea typeface="+mn-ea"/>
                <a:cs typeface="+mn-cs"/>
              </a:rPr>
              <a:t>RoCE</a:t>
            </a:r>
            <a:endParaRPr kumimoji="0" lang="en-GB" sz="11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cxnSp>
        <p:nvCxnSpPr>
          <p:cNvPr id="129" name="Straight Connector 128">
            <a:extLst>
              <a:ext uri="{FF2B5EF4-FFF2-40B4-BE49-F238E27FC236}">
                <a16:creationId xmlns:a16="http://schemas.microsoft.com/office/drawing/2014/main" id="{9FCF974E-E44D-4AA9-B653-577B374EE87F}"/>
              </a:ext>
            </a:extLst>
          </p:cNvPr>
          <p:cNvCxnSpPr/>
          <p:nvPr/>
        </p:nvCxnSpPr>
        <p:spPr>
          <a:xfrm>
            <a:off x="5613565" y="2614745"/>
            <a:ext cx="679502" cy="6128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4D5CAE8-FB01-41BB-885D-8E9A03247DB1}"/>
              </a:ext>
            </a:extLst>
          </p:cNvPr>
          <p:cNvCxnSpPr>
            <a:cxnSpLocks/>
          </p:cNvCxnSpPr>
          <p:nvPr/>
        </p:nvCxnSpPr>
        <p:spPr>
          <a:xfrm flipH="1">
            <a:off x="5620749" y="2628797"/>
            <a:ext cx="679502" cy="6128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1" name="Picture 130">
            <a:extLst>
              <a:ext uri="{FF2B5EF4-FFF2-40B4-BE49-F238E27FC236}">
                <a16:creationId xmlns:a16="http://schemas.microsoft.com/office/drawing/2014/main" id="{B5D8B9D5-1137-4BEC-9F32-322536E75B73}"/>
              </a:ext>
            </a:extLst>
          </p:cNvPr>
          <p:cNvPicPr>
            <a:picLocks noChangeAspect="1"/>
          </p:cNvPicPr>
          <p:nvPr/>
        </p:nvPicPr>
        <p:blipFill rotWithShape="1">
          <a:blip r:embed="rId3">
            <a:clrChange>
              <a:clrFrom>
                <a:srgbClr val="FFFFFF"/>
              </a:clrFrom>
              <a:clrTo>
                <a:srgbClr val="FFFFFF">
                  <a:alpha val="0"/>
                </a:srgbClr>
              </a:clrTo>
            </a:clrChange>
          </a:blip>
          <a:srcRect r="85343"/>
          <a:stretch/>
        </p:blipFill>
        <p:spPr>
          <a:xfrm>
            <a:off x="8432094" y="916553"/>
            <a:ext cx="614206" cy="2420014"/>
          </a:xfrm>
          <a:prstGeom prst="rect">
            <a:avLst/>
          </a:prstGeom>
        </p:spPr>
      </p:pic>
      <p:sp>
        <p:nvSpPr>
          <p:cNvPr id="132" name="Arrow: Left-Right 131">
            <a:extLst>
              <a:ext uri="{FF2B5EF4-FFF2-40B4-BE49-F238E27FC236}">
                <a16:creationId xmlns:a16="http://schemas.microsoft.com/office/drawing/2014/main" id="{53833B48-3AA8-443D-B5A3-E5C70018C2FE}"/>
              </a:ext>
            </a:extLst>
          </p:cNvPr>
          <p:cNvSpPr/>
          <p:nvPr/>
        </p:nvSpPr>
        <p:spPr>
          <a:xfrm>
            <a:off x="6833305" y="1532014"/>
            <a:ext cx="965200" cy="182368"/>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3" name="TextBox 132">
            <a:extLst>
              <a:ext uri="{FF2B5EF4-FFF2-40B4-BE49-F238E27FC236}">
                <a16:creationId xmlns:a16="http://schemas.microsoft.com/office/drawing/2014/main" id="{42464CEF-1FDD-4084-A89B-7BA1F9DF1C18}"/>
              </a:ext>
            </a:extLst>
          </p:cNvPr>
          <p:cNvSpPr txBox="1"/>
          <p:nvPr/>
        </p:nvSpPr>
        <p:spPr>
          <a:xfrm>
            <a:off x="6899478" y="1344933"/>
            <a:ext cx="85151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rPr>
              <a:t>SATA (opt.)</a:t>
            </a:r>
          </a:p>
        </p:txBody>
      </p:sp>
      <p:sp>
        <p:nvSpPr>
          <p:cNvPr id="134" name="TextBox 133">
            <a:extLst>
              <a:ext uri="{FF2B5EF4-FFF2-40B4-BE49-F238E27FC236}">
                <a16:creationId xmlns:a16="http://schemas.microsoft.com/office/drawing/2014/main" id="{0CAD818B-72C2-4C8A-9E93-0787ACA545F5}"/>
              </a:ext>
            </a:extLst>
          </p:cNvPr>
          <p:cNvSpPr txBox="1"/>
          <p:nvPr/>
        </p:nvSpPr>
        <p:spPr>
          <a:xfrm rot="5400000">
            <a:off x="7053700" y="2115802"/>
            <a:ext cx="2742802" cy="307777"/>
          </a:xfrm>
          <a:prstGeom prst="rect">
            <a:avLst/>
          </a:prstGeom>
          <a:noFill/>
        </p:spPr>
        <p:txBody>
          <a:bodyPr wrap="none" rtlCol="0">
            <a:spAutoFit/>
          </a:bodyPr>
          <a:lstStyle/>
          <a:p>
            <a:r>
              <a:rPr lang="en-GB" sz="1400" dirty="0">
                <a:solidFill>
                  <a:srgbClr val="0070C0"/>
                </a:solidFill>
              </a:rPr>
              <a:t>Protocol on the AMC-backplane</a:t>
            </a:r>
          </a:p>
        </p:txBody>
      </p:sp>
      <p:sp>
        <p:nvSpPr>
          <p:cNvPr id="2" name="Rectangle 1">
            <a:extLst>
              <a:ext uri="{FF2B5EF4-FFF2-40B4-BE49-F238E27FC236}">
                <a16:creationId xmlns:a16="http://schemas.microsoft.com/office/drawing/2014/main" id="{09633670-7AB9-46B4-BF86-62D5ED4D9586}"/>
              </a:ext>
            </a:extLst>
          </p:cNvPr>
          <p:cNvSpPr/>
          <p:nvPr/>
        </p:nvSpPr>
        <p:spPr>
          <a:xfrm>
            <a:off x="3390472" y="807726"/>
            <a:ext cx="5514866" cy="3853670"/>
          </a:xfrm>
          <a:prstGeom prst="rect">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82B0632B-1C3F-496A-9614-2AE3E79A94D1}"/>
              </a:ext>
            </a:extLst>
          </p:cNvPr>
          <p:cNvGrpSpPr/>
          <p:nvPr/>
        </p:nvGrpSpPr>
        <p:grpSpPr>
          <a:xfrm>
            <a:off x="4412495" y="1007040"/>
            <a:ext cx="4764621" cy="3339122"/>
            <a:chOff x="8242722" y="1051420"/>
            <a:chExt cx="4764621" cy="3339122"/>
          </a:xfrm>
        </p:grpSpPr>
        <p:grpSp>
          <p:nvGrpSpPr>
            <p:cNvPr id="10" name="Group 9">
              <a:extLst>
                <a:ext uri="{FF2B5EF4-FFF2-40B4-BE49-F238E27FC236}">
                  <a16:creationId xmlns:a16="http://schemas.microsoft.com/office/drawing/2014/main" id="{D63D4960-8EFD-4B64-A319-F6DC39993580}"/>
                </a:ext>
              </a:extLst>
            </p:cNvPr>
            <p:cNvGrpSpPr/>
            <p:nvPr/>
          </p:nvGrpSpPr>
          <p:grpSpPr>
            <a:xfrm>
              <a:off x="8992780" y="1425700"/>
              <a:ext cx="1677138" cy="246221"/>
              <a:chOff x="4574564" y="1478739"/>
              <a:chExt cx="1677138" cy="246221"/>
            </a:xfrm>
          </p:grpSpPr>
          <p:cxnSp>
            <p:nvCxnSpPr>
              <p:cNvPr id="11" name="Straight Arrow Connector 10">
                <a:extLst>
                  <a:ext uri="{FF2B5EF4-FFF2-40B4-BE49-F238E27FC236}">
                    <a16:creationId xmlns:a16="http://schemas.microsoft.com/office/drawing/2014/main" id="{6A1C9AED-E7DE-4CCB-BC19-26DA234E91B7}"/>
                  </a:ext>
                </a:extLst>
              </p:cNvPr>
              <p:cNvCxnSpPr>
                <a:cxnSpLocks/>
              </p:cNvCxnSpPr>
              <p:nvPr/>
            </p:nvCxnSpPr>
            <p:spPr>
              <a:xfrm>
                <a:off x="5449611" y="1620673"/>
                <a:ext cx="802091"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C8C4F00-0F66-44FC-8E0C-6BF96FC37C3A}"/>
                  </a:ext>
                </a:extLst>
              </p:cNvPr>
              <p:cNvSpPr/>
              <p:nvPr/>
            </p:nvSpPr>
            <p:spPr>
              <a:xfrm>
                <a:off x="5769195" y="1478739"/>
                <a:ext cx="144000" cy="1440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8">
                <a:extLst>
                  <a:ext uri="{FF2B5EF4-FFF2-40B4-BE49-F238E27FC236}">
                    <a16:creationId xmlns:a16="http://schemas.microsoft.com/office/drawing/2014/main" id="{B8A27F7B-D297-45F4-B237-22DD1E4D1BD7}"/>
                  </a:ext>
                </a:extLst>
              </p:cNvPr>
              <p:cNvSpPr txBox="1"/>
              <p:nvPr/>
            </p:nvSpPr>
            <p:spPr>
              <a:xfrm>
                <a:off x="4574564" y="1478739"/>
                <a:ext cx="817853" cy="246221"/>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SODANET</a:t>
                </a:r>
              </a:p>
            </p:txBody>
          </p:sp>
        </p:grpSp>
        <p:sp>
          <p:nvSpPr>
            <p:cNvPr id="14" name="TextBox 8">
              <a:extLst>
                <a:ext uri="{FF2B5EF4-FFF2-40B4-BE49-F238E27FC236}">
                  <a16:creationId xmlns:a16="http://schemas.microsoft.com/office/drawing/2014/main" id="{C3E1228A-214E-48BB-8343-37CEF6F16F15}"/>
                </a:ext>
              </a:extLst>
            </p:cNvPr>
            <p:cNvSpPr txBox="1"/>
            <p:nvPr/>
          </p:nvSpPr>
          <p:spPr>
            <a:xfrm>
              <a:off x="8242722" y="3484688"/>
              <a:ext cx="160058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ETH (up to 100 Gb/s)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To server Node</a:t>
              </a:r>
            </a:p>
          </p:txBody>
        </p:sp>
        <p:sp>
          <p:nvSpPr>
            <p:cNvPr id="15" name="TextBox 15">
              <a:extLst>
                <a:ext uri="{FF2B5EF4-FFF2-40B4-BE49-F238E27FC236}">
                  <a16:creationId xmlns:a16="http://schemas.microsoft.com/office/drawing/2014/main" id="{BB1D9ADA-830D-496E-8A4F-149520EADC90}"/>
                </a:ext>
              </a:extLst>
            </p:cNvPr>
            <p:cNvSpPr txBox="1"/>
            <p:nvPr/>
          </p:nvSpPr>
          <p:spPr>
            <a:xfrm>
              <a:off x="8345060" y="2295545"/>
              <a:ext cx="1207427"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Verdana" panose="020B0604030504040204" pitchFamily="34" charset="0"/>
                </a:rPr>
                <a:t>GBTs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Verdana" panose="020B0604030504040204" pitchFamily="34" charset="0"/>
                </a:rPr>
                <a:t>(up to 24 links)</a:t>
              </a:r>
            </a:p>
          </p:txBody>
        </p:sp>
        <p:grpSp>
          <p:nvGrpSpPr>
            <p:cNvPr id="16" name="Group 15">
              <a:extLst>
                <a:ext uri="{FF2B5EF4-FFF2-40B4-BE49-F238E27FC236}">
                  <a16:creationId xmlns:a16="http://schemas.microsoft.com/office/drawing/2014/main" id="{15AED7A8-F61B-46EE-B814-EBE36525DCE0}"/>
                </a:ext>
              </a:extLst>
            </p:cNvPr>
            <p:cNvGrpSpPr/>
            <p:nvPr/>
          </p:nvGrpSpPr>
          <p:grpSpPr>
            <a:xfrm>
              <a:off x="9787644" y="2046689"/>
              <a:ext cx="820527" cy="233134"/>
              <a:chOff x="956020" y="1527086"/>
              <a:chExt cx="820527" cy="233134"/>
            </a:xfrm>
          </p:grpSpPr>
          <p:cxnSp>
            <p:nvCxnSpPr>
              <p:cNvPr id="17" name="Straight Arrow Connector 16">
                <a:extLst>
                  <a:ext uri="{FF2B5EF4-FFF2-40B4-BE49-F238E27FC236}">
                    <a16:creationId xmlns:a16="http://schemas.microsoft.com/office/drawing/2014/main" id="{AFBDF6E8-B765-4D8C-BAF2-456E17E31A2F}"/>
                  </a:ext>
                </a:extLst>
              </p:cNvPr>
              <p:cNvCxnSpPr>
                <a:cxnSpLocks/>
              </p:cNvCxnSpPr>
              <p:nvPr/>
            </p:nvCxnSpPr>
            <p:spPr>
              <a:xfrm>
                <a:off x="974456" y="1669928"/>
                <a:ext cx="80209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947E1EB-6A6F-4A5B-A021-E73ACBB11CF7}"/>
                  </a:ext>
                </a:extLst>
              </p:cNvPr>
              <p:cNvSpPr/>
              <p:nvPr/>
            </p:nvSpPr>
            <p:spPr>
              <a:xfrm>
                <a:off x="1317090" y="1527086"/>
                <a:ext cx="144000" cy="144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9" name="Straight Arrow Connector 18">
                <a:extLst>
                  <a:ext uri="{FF2B5EF4-FFF2-40B4-BE49-F238E27FC236}">
                    <a16:creationId xmlns:a16="http://schemas.microsoft.com/office/drawing/2014/main" id="{6E736865-CDBD-4C66-AA31-4BD52305981B}"/>
                  </a:ext>
                </a:extLst>
              </p:cNvPr>
              <p:cNvCxnSpPr>
                <a:cxnSpLocks/>
              </p:cNvCxnSpPr>
              <p:nvPr/>
            </p:nvCxnSpPr>
            <p:spPr>
              <a:xfrm>
                <a:off x="956020" y="1760220"/>
                <a:ext cx="802091" cy="0"/>
              </a:xfrm>
              <a:prstGeom prst="straightConnector1">
                <a:avLst/>
              </a:prstGeom>
              <a:ln w="1905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B3F76B2-C2CD-43BB-8090-775C9757A0C0}"/>
                </a:ext>
              </a:extLst>
            </p:cNvPr>
            <p:cNvGrpSpPr/>
            <p:nvPr/>
          </p:nvGrpSpPr>
          <p:grpSpPr>
            <a:xfrm>
              <a:off x="9791854" y="2333769"/>
              <a:ext cx="820527" cy="233134"/>
              <a:chOff x="956020" y="1527086"/>
              <a:chExt cx="820527" cy="233134"/>
            </a:xfrm>
          </p:grpSpPr>
          <p:cxnSp>
            <p:nvCxnSpPr>
              <p:cNvPr id="21" name="Straight Arrow Connector 20">
                <a:extLst>
                  <a:ext uri="{FF2B5EF4-FFF2-40B4-BE49-F238E27FC236}">
                    <a16:creationId xmlns:a16="http://schemas.microsoft.com/office/drawing/2014/main" id="{F91FF102-D562-423B-9D62-C70BE84B76C8}"/>
                  </a:ext>
                </a:extLst>
              </p:cNvPr>
              <p:cNvCxnSpPr>
                <a:cxnSpLocks/>
              </p:cNvCxnSpPr>
              <p:nvPr/>
            </p:nvCxnSpPr>
            <p:spPr>
              <a:xfrm>
                <a:off x="974456" y="1669928"/>
                <a:ext cx="80209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2BDEBBB-B33E-408A-8866-45B5C5C96F82}"/>
                  </a:ext>
                </a:extLst>
              </p:cNvPr>
              <p:cNvSpPr/>
              <p:nvPr/>
            </p:nvSpPr>
            <p:spPr>
              <a:xfrm>
                <a:off x="1317090" y="1527086"/>
                <a:ext cx="144000" cy="144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3" name="Straight Arrow Connector 22">
                <a:extLst>
                  <a:ext uri="{FF2B5EF4-FFF2-40B4-BE49-F238E27FC236}">
                    <a16:creationId xmlns:a16="http://schemas.microsoft.com/office/drawing/2014/main" id="{CF2A189F-21F2-4338-BA81-78E6E993C871}"/>
                  </a:ext>
                </a:extLst>
              </p:cNvPr>
              <p:cNvCxnSpPr>
                <a:cxnSpLocks/>
              </p:cNvCxnSpPr>
              <p:nvPr/>
            </p:nvCxnSpPr>
            <p:spPr>
              <a:xfrm>
                <a:off x="956020" y="1760220"/>
                <a:ext cx="802091" cy="0"/>
              </a:xfrm>
              <a:prstGeom prst="straightConnector1">
                <a:avLst/>
              </a:prstGeom>
              <a:ln w="1905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DD3A734-C1B1-4695-9992-5664A71325F2}"/>
                </a:ext>
              </a:extLst>
            </p:cNvPr>
            <p:cNvGrpSpPr/>
            <p:nvPr/>
          </p:nvGrpSpPr>
          <p:grpSpPr>
            <a:xfrm>
              <a:off x="9777799" y="2771852"/>
              <a:ext cx="820527" cy="233134"/>
              <a:chOff x="956020" y="1527086"/>
              <a:chExt cx="820527" cy="233134"/>
            </a:xfrm>
          </p:grpSpPr>
          <p:cxnSp>
            <p:nvCxnSpPr>
              <p:cNvPr id="25" name="Straight Arrow Connector 24">
                <a:extLst>
                  <a:ext uri="{FF2B5EF4-FFF2-40B4-BE49-F238E27FC236}">
                    <a16:creationId xmlns:a16="http://schemas.microsoft.com/office/drawing/2014/main" id="{002AD4E7-8819-4DB2-BED0-0DE9C102D489}"/>
                  </a:ext>
                </a:extLst>
              </p:cNvPr>
              <p:cNvCxnSpPr>
                <a:cxnSpLocks/>
              </p:cNvCxnSpPr>
              <p:nvPr/>
            </p:nvCxnSpPr>
            <p:spPr>
              <a:xfrm>
                <a:off x="974456" y="1669928"/>
                <a:ext cx="80209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F5678E3-2668-4333-8AB5-20BE05682ED4}"/>
                  </a:ext>
                </a:extLst>
              </p:cNvPr>
              <p:cNvSpPr/>
              <p:nvPr/>
            </p:nvSpPr>
            <p:spPr>
              <a:xfrm>
                <a:off x="1317090" y="1527086"/>
                <a:ext cx="144000" cy="144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7" name="Straight Arrow Connector 26">
                <a:extLst>
                  <a:ext uri="{FF2B5EF4-FFF2-40B4-BE49-F238E27FC236}">
                    <a16:creationId xmlns:a16="http://schemas.microsoft.com/office/drawing/2014/main" id="{0750FFC3-A16B-4329-AE68-30D6D0EDD0BE}"/>
                  </a:ext>
                </a:extLst>
              </p:cNvPr>
              <p:cNvCxnSpPr>
                <a:cxnSpLocks/>
              </p:cNvCxnSpPr>
              <p:nvPr/>
            </p:nvCxnSpPr>
            <p:spPr>
              <a:xfrm>
                <a:off x="956020" y="1760220"/>
                <a:ext cx="802091" cy="0"/>
              </a:xfrm>
              <a:prstGeom prst="straightConnector1">
                <a:avLst/>
              </a:prstGeom>
              <a:ln w="1905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EB5ACE38-CC9D-4CBC-AEAB-E5B70DD5C038}"/>
                </a:ext>
              </a:extLst>
            </p:cNvPr>
            <p:cNvGrpSpPr/>
            <p:nvPr/>
          </p:nvGrpSpPr>
          <p:grpSpPr>
            <a:xfrm>
              <a:off x="9796235" y="3508758"/>
              <a:ext cx="802091" cy="152094"/>
              <a:chOff x="1156078" y="2492167"/>
              <a:chExt cx="802091" cy="152094"/>
            </a:xfrm>
          </p:grpSpPr>
          <p:cxnSp>
            <p:nvCxnSpPr>
              <p:cNvPr id="29" name="Straight Arrow Connector 28">
                <a:extLst>
                  <a:ext uri="{FF2B5EF4-FFF2-40B4-BE49-F238E27FC236}">
                    <a16:creationId xmlns:a16="http://schemas.microsoft.com/office/drawing/2014/main" id="{3C2C5C5F-2AE4-41F0-8B41-C18ECAABA49B}"/>
                  </a:ext>
                </a:extLst>
              </p:cNvPr>
              <p:cNvCxnSpPr>
                <a:cxnSpLocks/>
              </p:cNvCxnSpPr>
              <p:nvPr/>
            </p:nvCxnSpPr>
            <p:spPr>
              <a:xfrm>
                <a:off x="1156078" y="2644261"/>
                <a:ext cx="802091" cy="0"/>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87A081D6-2CCE-458C-97E5-A8A3500EC47E}"/>
                  </a:ext>
                </a:extLst>
              </p:cNvPr>
              <p:cNvSpPr/>
              <p:nvPr/>
            </p:nvSpPr>
            <p:spPr>
              <a:xfrm>
                <a:off x="1475662" y="2492167"/>
                <a:ext cx="144000" cy="144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1" name="Left Brace 30">
              <a:extLst>
                <a:ext uri="{FF2B5EF4-FFF2-40B4-BE49-F238E27FC236}">
                  <a16:creationId xmlns:a16="http://schemas.microsoft.com/office/drawing/2014/main" id="{A0ED39CF-E47D-477B-9D81-A0CC8C650452}"/>
                </a:ext>
              </a:extLst>
            </p:cNvPr>
            <p:cNvSpPr/>
            <p:nvPr/>
          </p:nvSpPr>
          <p:spPr>
            <a:xfrm>
              <a:off x="9578151" y="2189531"/>
              <a:ext cx="58675" cy="815446"/>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A9A8455A-2034-45F5-A381-F38335FB5EDE}"/>
                </a:ext>
              </a:extLst>
            </p:cNvPr>
            <p:cNvSpPr txBox="1"/>
            <p:nvPr/>
          </p:nvSpPr>
          <p:spPr>
            <a:xfrm>
              <a:off x="9904147" y="2413877"/>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35" name="Rectangle 34">
              <a:extLst>
                <a:ext uri="{FF2B5EF4-FFF2-40B4-BE49-F238E27FC236}">
                  <a16:creationId xmlns:a16="http://schemas.microsoft.com/office/drawing/2014/main" id="{44669C02-9575-4F8D-9620-5F12720E84A1}"/>
                </a:ext>
              </a:extLst>
            </p:cNvPr>
            <p:cNvSpPr/>
            <p:nvPr/>
          </p:nvSpPr>
          <p:spPr>
            <a:xfrm>
              <a:off x="10819529" y="1051420"/>
              <a:ext cx="2187814" cy="3339122"/>
            </a:xfrm>
            <a:prstGeom prst="rect">
              <a:avLst/>
            </a:prstGeom>
            <a:solidFill>
              <a:srgbClr val="CFFF39">
                <a:alpha val="74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772BC5ED-59E4-475A-9FA5-AF51A54B9D2C}"/>
                </a:ext>
              </a:extLst>
            </p:cNvPr>
            <p:cNvSpPr/>
            <p:nvPr/>
          </p:nvSpPr>
          <p:spPr>
            <a:xfrm>
              <a:off x="10624693" y="1694085"/>
              <a:ext cx="1134899" cy="289453"/>
            </a:xfrm>
            <a:prstGeom prst="rect">
              <a:avLst/>
            </a:prstGeom>
            <a:solidFill>
              <a:srgbClr val="7030A0">
                <a:alpha val="7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37" name="Rectangle 36">
              <a:extLst>
                <a:ext uri="{FF2B5EF4-FFF2-40B4-BE49-F238E27FC236}">
                  <a16:creationId xmlns:a16="http://schemas.microsoft.com/office/drawing/2014/main" id="{3CCE5384-26AA-4D00-9157-1EBBD945661D}"/>
                </a:ext>
              </a:extLst>
            </p:cNvPr>
            <p:cNvSpPr/>
            <p:nvPr/>
          </p:nvSpPr>
          <p:spPr>
            <a:xfrm>
              <a:off x="10624693" y="2085928"/>
              <a:ext cx="1134899" cy="289453"/>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38" name="Rectangle 37">
              <a:extLst>
                <a:ext uri="{FF2B5EF4-FFF2-40B4-BE49-F238E27FC236}">
                  <a16:creationId xmlns:a16="http://schemas.microsoft.com/office/drawing/2014/main" id="{DFB5CCA7-DF37-4022-99C0-C8FE8593CBAD}"/>
                </a:ext>
              </a:extLst>
            </p:cNvPr>
            <p:cNvSpPr/>
            <p:nvPr/>
          </p:nvSpPr>
          <p:spPr>
            <a:xfrm>
              <a:off x="10624693" y="2355543"/>
              <a:ext cx="1134899" cy="289453"/>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39" name="Rectangle 38">
              <a:extLst>
                <a:ext uri="{FF2B5EF4-FFF2-40B4-BE49-F238E27FC236}">
                  <a16:creationId xmlns:a16="http://schemas.microsoft.com/office/drawing/2014/main" id="{87E6C7CE-29B9-4131-8FF1-AB7EB53103B2}"/>
                </a:ext>
              </a:extLst>
            </p:cNvPr>
            <p:cNvSpPr/>
            <p:nvPr/>
          </p:nvSpPr>
          <p:spPr>
            <a:xfrm>
              <a:off x="10624693" y="2778941"/>
              <a:ext cx="1134899" cy="289453"/>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40" name="Rectangle 39">
              <a:extLst>
                <a:ext uri="{FF2B5EF4-FFF2-40B4-BE49-F238E27FC236}">
                  <a16:creationId xmlns:a16="http://schemas.microsoft.com/office/drawing/2014/main" id="{A137F39A-8901-4DF1-BC51-81EC0948BF54}"/>
                </a:ext>
              </a:extLst>
            </p:cNvPr>
            <p:cNvSpPr/>
            <p:nvPr/>
          </p:nvSpPr>
          <p:spPr>
            <a:xfrm>
              <a:off x="10624693" y="3522741"/>
              <a:ext cx="1134899" cy="289453"/>
            </a:xfrm>
            <a:prstGeom prst="rect">
              <a:avLst/>
            </a:prstGeom>
            <a:solidFill>
              <a:srgbClr val="0070C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42" name="Rectangle 41">
              <a:extLst>
                <a:ext uri="{FF2B5EF4-FFF2-40B4-BE49-F238E27FC236}">
                  <a16:creationId xmlns:a16="http://schemas.microsoft.com/office/drawing/2014/main" id="{BFA696A4-8442-4A4D-BBFB-1C6591698145}"/>
                </a:ext>
              </a:extLst>
            </p:cNvPr>
            <p:cNvSpPr/>
            <p:nvPr/>
          </p:nvSpPr>
          <p:spPr>
            <a:xfrm>
              <a:off x="12226901" y="1862443"/>
              <a:ext cx="680019" cy="485812"/>
            </a:xfrm>
            <a:prstGeom prst="rect">
              <a:avLst/>
            </a:prstGeom>
            <a:solidFill>
              <a:schemeClr val="tx1"/>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panose="020B0604020202020204"/>
                  <a:ea typeface="+mn-ea"/>
                  <a:cs typeface="+mn-cs"/>
                </a:rPr>
                <a:t>PLL</a:t>
              </a: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pl-PL"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LMK04610</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043256C3-2CE8-4FB1-A550-465EEABEDE7E}"/>
                </a:ext>
              </a:extLst>
            </p:cNvPr>
            <p:cNvSpPr txBox="1"/>
            <p:nvPr/>
          </p:nvSpPr>
          <p:spPr>
            <a:xfrm>
              <a:off x="10978947" y="2397997"/>
              <a:ext cx="490364" cy="4355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46" name="Arrow: Bent 45">
              <a:extLst>
                <a:ext uri="{FF2B5EF4-FFF2-40B4-BE49-F238E27FC236}">
                  <a16:creationId xmlns:a16="http://schemas.microsoft.com/office/drawing/2014/main" id="{94CC33C5-F5E4-4105-9BD9-AD8EC240374A}"/>
                </a:ext>
              </a:extLst>
            </p:cNvPr>
            <p:cNvSpPr/>
            <p:nvPr/>
          </p:nvSpPr>
          <p:spPr>
            <a:xfrm rot="5400000">
              <a:off x="11502494" y="1743897"/>
              <a:ext cx="978032" cy="516772"/>
            </a:xfrm>
            <a:prstGeom prst="bentArrow">
              <a:avLst>
                <a:gd name="adj1" fmla="val 22346"/>
                <a:gd name="adj2" fmla="val 25000"/>
                <a:gd name="adj3" fmla="val 25000"/>
                <a:gd name="adj4" fmla="val 43750"/>
              </a:avLst>
            </a:prstGeom>
            <a:solidFill>
              <a:srgbClr val="7030A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F6FDCB3C-6DD5-40C7-9F0F-02F0939DF8B9}"/>
                </a:ext>
              </a:extLst>
            </p:cNvPr>
            <p:cNvSpPr/>
            <p:nvPr/>
          </p:nvSpPr>
          <p:spPr>
            <a:xfrm>
              <a:off x="12024693" y="2432173"/>
              <a:ext cx="957484" cy="978033"/>
            </a:xfrm>
            <a:prstGeom prst="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rPr>
                <a:t>US+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rPr>
                <a:t>Zynq </a:t>
              </a:r>
            </a:p>
          </p:txBody>
        </p:sp>
        <p:sp>
          <p:nvSpPr>
            <p:cNvPr id="59" name="Arrow: Right 58">
              <a:extLst>
                <a:ext uri="{FF2B5EF4-FFF2-40B4-BE49-F238E27FC236}">
                  <a16:creationId xmlns:a16="http://schemas.microsoft.com/office/drawing/2014/main" id="{A546573B-B0F8-48CE-BE3F-F4D2824F671D}"/>
                </a:ext>
              </a:extLst>
            </p:cNvPr>
            <p:cNvSpPr/>
            <p:nvPr/>
          </p:nvSpPr>
          <p:spPr>
            <a:xfrm>
              <a:off x="11785959" y="2295545"/>
              <a:ext cx="221086" cy="905653"/>
            </a:xfrm>
            <a:prstGeom prst="rightArrow">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0" name="TextBox 59">
              <a:extLst>
                <a:ext uri="{FF2B5EF4-FFF2-40B4-BE49-F238E27FC236}">
                  <a16:creationId xmlns:a16="http://schemas.microsoft.com/office/drawing/2014/main" id="{E09BDB3D-7BEA-4D61-B4FF-B1A8098F59B1}"/>
                </a:ext>
              </a:extLst>
            </p:cNvPr>
            <p:cNvSpPr txBox="1"/>
            <p:nvPr/>
          </p:nvSpPr>
          <p:spPr>
            <a:xfrm>
              <a:off x="11973392" y="3148596"/>
              <a:ext cx="56297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FF0000"/>
                  </a:solidFill>
                  <a:effectLst/>
                  <a:uLnTx/>
                  <a:uFillTx/>
                  <a:latin typeface="Arial" panose="020B0604020202020204"/>
                  <a:ea typeface="+mn-ea"/>
                  <a:cs typeface="+mn-cs"/>
                </a:rPr>
                <a:t>RoCE</a:t>
              </a:r>
              <a:endParaRPr kumimoji="0" lang="en-GB" sz="11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63" name="Rectangle 62">
              <a:extLst>
                <a:ext uri="{FF2B5EF4-FFF2-40B4-BE49-F238E27FC236}">
                  <a16:creationId xmlns:a16="http://schemas.microsoft.com/office/drawing/2014/main" id="{3C602DB4-39F2-4F6A-BC5E-668FDBBCE55A}"/>
                </a:ext>
              </a:extLst>
            </p:cNvPr>
            <p:cNvSpPr/>
            <p:nvPr/>
          </p:nvSpPr>
          <p:spPr>
            <a:xfrm>
              <a:off x="10624693" y="1428651"/>
              <a:ext cx="1134899" cy="289453"/>
            </a:xfrm>
            <a:prstGeom prst="rect">
              <a:avLst/>
            </a:prstGeom>
            <a:solidFill>
              <a:srgbClr val="7030A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64" name="TextBox 63">
              <a:extLst>
                <a:ext uri="{FF2B5EF4-FFF2-40B4-BE49-F238E27FC236}">
                  <a16:creationId xmlns:a16="http://schemas.microsoft.com/office/drawing/2014/main" id="{99167D12-E189-4099-A79D-F0E34BF452A7}"/>
                </a:ext>
              </a:extLst>
            </p:cNvPr>
            <p:cNvSpPr txBox="1"/>
            <p:nvPr/>
          </p:nvSpPr>
          <p:spPr>
            <a:xfrm>
              <a:off x="10081952" y="1679447"/>
              <a:ext cx="540533" cy="246221"/>
            </a:xfrm>
            <a:prstGeom prst="rect">
              <a:avLst/>
            </a:prstGeom>
            <a:noFill/>
          </p:spPr>
          <p:txBody>
            <a:bodyPr wrap="none" rtlCol="0">
              <a:spAutoFit/>
            </a:bodyPr>
            <a:lstStyle/>
            <a:p>
              <a:pPr defTabSz="914400"/>
              <a:r>
                <a:rPr lang="en-GB" sz="1000" dirty="0">
                  <a:solidFill>
                    <a:srgbClr val="7030A0"/>
                  </a:solidFill>
                  <a:latin typeface="Verdana" panose="020B0604030504040204" pitchFamily="34" charset="0"/>
                  <a:ea typeface="Verdana" panose="020B0604030504040204" pitchFamily="34" charset="0"/>
                </a:rPr>
                <a:t>spare</a:t>
              </a:r>
            </a:p>
          </p:txBody>
        </p:sp>
        <p:sp>
          <p:nvSpPr>
            <p:cNvPr id="65" name="Rectangle 64">
              <a:extLst>
                <a:ext uri="{FF2B5EF4-FFF2-40B4-BE49-F238E27FC236}">
                  <a16:creationId xmlns:a16="http://schemas.microsoft.com/office/drawing/2014/main" id="{1A53E901-23B8-4506-8ABF-8CB80769D5F4}"/>
                </a:ext>
              </a:extLst>
            </p:cNvPr>
            <p:cNvSpPr/>
            <p:nvPr/>
          </p:nvSpPr>
          <p:spPr>
            <a:xfrm>
              <a:off x="10624693" y="3804216"/>
              <a:ext cx="1134899" cy="289453"/>
            </a:xfrm>
            <a:prstGeom prst="rect">
              <a:avLst/>
            </a:prstGeom>
            <a:solidFill>
              <a:srgbClr val="0070C0">
                <a:alpha val="7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67" name="TextBox 8">
              <a:extLst>
                <a:ext uri="{FF2B5EF4-FFF2-40B4-BE49-F238E27FC236}">
                  <a16:creationId xmlns:a16="http://schemas.microsoft.com/office/drawing/2014/main" id="{FF658EE8-A0DA-42CE-8641-34FEEB38287A}"/>
                </a:ext>
              </a:extLst>
            </p:cNvPr>
            <p:cNvSpPr txBox="1"/>
            <p:nvPr/>
          </p:nvSpPr>
          <p:spPr>
            <a:xfrm>
              <a:off x="9641252" y="3811122"/>
              <a:ext cx="101281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ETH spare</a:t>
              </a:r>
            </a:p>
          </p:txBody>
        </p:sp>
        <p:sp>
          <p:nvSpPr>
            <p:cNvPr id="68" name="Rectangle 67">
              <a:extLst>
                <a:ext uri="{FF2B5EF4-FFF2-40B4-BE49-F238E27FC236}">
                  <a16:creationId xmlns:a16="http://schemas.microsoft.com/office/drawing/2014/main" id="{20872CE1-7C9C-44AD-A09F-46A3B4B2EE16}"/>
                </a:ext>
              </a:extLst>
            </p:cNvPr>
            <p:cNvSpPr/>
            <p:nvPr/>
          </p:nvSpPr>
          <p:spPr>
            <a:xfrm>
              <a:off x="10624693" y="3110982"/>
              <a:ext cx="1134899" cy="289453"/>
            </a:xfrm>
            <a:prstGeom prst="rect">
              <a:avLst/>
            </a:prstGeom>
            <a:solidFill>
              <a:srgbClr val="51ABE4">
                <a:alpha val="7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grpSp>
          <p:nvGrpSpPr>
            <p:cNvPr id="69" name="Group 68">
              <a:extLst>
                <a:ext uri="{FF2B5EF4-FFF2-40B4-BE49-F238E27FC236}">
                  <a16:creationId xmlns:a16="http://schemas.microsoft.com/office/drawing/2014/main" id="{8346D728-B9AB-4E07-8BDA-D1B86040CF5E}"/>
                </a:ext>
              </a:extLst>
            </p:cNvPr>
            <p:cNvGrpSpPr/>
            <p:nvPr/>
          </p:nvGrpSpPr>
          <p:grpSpPr>
            <a:xfrm>
              <a:off x="9777799" y="3075953"/>
              <a:ext cx="820527" cy="233134"/>
              <a:chOff x="956020" y="1527086"/>
              <a:chExt cx="820527" cy="233134"/>
            </a:xfrm>
          </p:grpSpPr>
          <p:cxnSp>
            <p:nvCxnSpPr>
              <p:cNvPr id="70" name="Straight Arrow Connector 69">
                <a:extLst>
                  <a:ext uri="{FF2B5EF4-FFF2-40B4-BE49-F238E27FC236}">
                    <a16:creationId xmlns:a16="http://schemas.microsoft.com/office/drawing/2014/main" id="{D77D8B13-8232-4AF6-A816-3CC1C95578D2}"/>
                  </a:ext>
                </a:extLst>
              </p:cNvPr>
              <p:cNvCxnSpPr>
                <a:cxnSpLocks/>
              </p:cNvCxnSpPr>
              <p:nvPr/>
            </p:nvCxnSpPr>
            <p:spPr>
              <a:xfrm>
                <a:off x="974456" y="1669928"/>
                <a:ext cx="80209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34855A87-E2C5-40C2-8544-CB02A21AAA2A}"/>
                  </a:ext>
                </a:extLst>
              </p:cNvPr>
              <p:cNvSpPr/>
              <p:nvPr/>
            </p:nvSpPr>
            <p:spPr>
              <a:xfrm>
                <a:off x="1317090" y="1527086"/>
                <a:ext cx="144000" cy="144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72" name="Straight Arrow Connector 71">
                <a:extLst>
                  <a:ext uri="{FF2B5EF4-FFF2-40B4-BE49-F238E27FC236}">
                    <a16:creationId xmlns:a16="http://schemas.microsoft.com/office/drawing/2014/main" id="{5727F802-693F-4593-BF7F-360A2ADE54A1}"/>
                  </a:ext>
                </a:extLst>
              </p:cNvPr>
              <p:cNvCxnSpPr>
                <a:cxnSpLocks/>
              </p:cNvCxnSpPr>
              <p:nvPr/>
            </p:nvCxnSpPr>
            <p:spPr>
              <a:xfrm>
                <a:off x="956020" y="1760220"/>
                <a:ext cx="802091" cy="0"/>
              </a:xfrm>
              <a:prstGeom prst="straightConnector1">
                <a:avLst/>
              </a:prstGeom>
              <a:ln w="1905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73" name="TextBox 15">
              <a:extLst>
                <a:ext uri="{FF2B5EF4-FFF2-40B4-BE49-F238E27FC236}">
                  <a16:creationId xmlns:a16="http://schemas.microsoft.com/office/drawing/2014/main" id="{9C01FAEA-45DA-4EEB-ACA5-CC9096A94502}"/>
                </a:ext>
              </a:extLst>
            </p:cNvPr>
            <p:cNvSpPr txBox="1"/>
            <p:nvPr/>
          </p:nvSpPr>
          <p:spPr>
            <a:xfrm>
              <a:off x="8319997" y="2964739"/>
              <a:ext cx="1181957"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Verdana" panose="020B0604030504040204" pitchFamily="34" charset="0"/>
                </a:rPr>
                <a:t>X10 links as spares</a:t>
              </a:r>
            </a:p>
          </p:txBody>
        </p:sp>
      </p:grpSp>
      <p:sp>
        <p:nvSpPr>
          <p:cNvPr id="62" name="Flowchart: Punched Tape 61">
            <a:extLst>
              <a:ext uri="{FF2B5EF4-FFF2-40B4-BE49-F238E27FC236}">
                <a16:creationId xmlns:a16="http://schemas.microsoft.com/office/drawing/2014/main" id="{CD624C69-9794-4967-8B54-FA2816967332}"/>
              </a:ext>
            </a:extLst>
          </p:cNvPr>
          <p:cNvSpPr/>
          <p:nvPr/>
        </p:nvSpPr>
        <p:spPr>
          <a:xfrm rot="16200000">
            <a:off x="6935291" y="2304981"/>
            <a:ext cx="3750798" cy="1130666"/>
          </a:xfrm>
          <a:prstGeom prst="flowChartPunchedTap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E588A110-B012-468F-97FC-57D180E80D54}"/>
              </a:ext>
            </a:extLst>
          </p:cNvPr>
          <p:cNvSpPr/>
          <p:nvPr/>
        </p:nvSpPr>
        <p:spPr>
          <a:xfrm>
            <a:off x="4491498" y="1014966"/>
            <a:ext cx="4513528" cy="35678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TextBox 135">
            <a:extLst>
              <a:ext uri="{FF2B5EF4-FFF2-40B4-BE49-F238E27FC236}">
                <a16:creationId xmlns:a16="http://schemas.microsoft.com/office/drawing/2014/main" id="{D826A1EA-4CFD-4C66-BC7C-88DFA83A4DC4}"/>
              </a:ext>
            </a:extLst>
          </p:cNvPr>
          <p:cNvSpPr txBox="1"/>
          <p:nvPr/>
        </p:nvSpPr>
        <p:spPr>
          <a:xfrm>
            <a:off x="4146597" y="705271"/>
            <a:ext cx="3313728" cy="369332"/>
          </a:xfrm>
          <a:prstGeom prst="rect">
            <a:avLst/>
          </a:prstGeom>
          <a:noFill/>
        </p:spPr>
        <p:txBody>
          <a:bodyPr wrap="none" rtlCol="0">
            <a:spAutoFit/>
          </a:bodyPr>
          <a:lstStyle/>
          <a:p>
            <a:r>
              <a:rPr lang="en-GB" dirty="0"/>
              <a:t>Optical </a:t>
            </a:r>
            <a:r>
              <a:rPr lang="en-GB" dirty="0" err="1"/>
              <a:t>fibers</a:t>
            </a:r>
            <a:r>
              <a:rPr lang="en-GB" dirty="0"/>
              <a:t> front-panel detail</a:t>
            </a:r>
          </a:p>
        </p:txBody>
      </p:sp>
      <p:sp>
        <p:nvSpPr>
          <p:cNvPr id="137" name="Rectangle 136">
            <a:extLst>
              <a:ext uri="{FF2B5EF4-FFF2-40B4-BE49-F238E27FC236}">
                <a16:creationId xmlns:a16="http://schemas.microsoft.com/office/drawing/2014/main" id="{E487D6DB-9FB9-4616-A800-BAB86CAC8394}"/>
              </a:ext>
            </a:extLst>
          </p:cNvPr>
          <p:cNvSpPr/>
          <p:nvPr/>
        </p:nvSpPr>
        <p:spPr>
          <a:xfrm>
            <a:off x="2140717" y="1095799"/>
            <a:ext cx="1251768" cy="16932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9" name="Straight Connector 138">
            <a:extLst>
              <a:ext uri="{FF2B5EF4-FFF2-40B4-BE49-F238E27FC236}">
                <a16:creationId xmlns:a16="http://schemas.microsoft.com/office/drawing/2014/main" id="{50DF6A8A-5AD7-4E42-9C12-6F2CA47F7F9E}"/>
              </a:ext>
            </a:extLst>
          </p:cNvPr>
          <p:cNvCxnSpPr>
            <a:cxnSpLocks/>
          </p:cNvCxnSpPr>
          <p:nvPr/>
        </p:nvCxnSpPr>
        <p:spPr>
          <a:xfrm flipV="1">
            <a:off x="3412529" y="1014966"/>
            <a:ext cx="1076707" cy="808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C58E149-5E32-4E09-9A3E-31F9D566CB49}"/>
              </a:ext>
            </a:extLst>
          </p:cNvPr>
          <p:cNvCxnSpPr>
            <a:cxnSpLocks/>
          </p:cNvCxnSpPr>
          <p:nvPr/>
        </p:nvCxnSpPr>
        <p:spPr>
          <a:xfrm>
            <a:off x="3382136" y="2783498"/>
            <a:ext cx="1107100" cy="17992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2" name="Content Placeholder 1">
            <a:extLst>
              <a:ext uri="{FF2B5EF4-FFF2-40B4-BE49-F238E27FC236}">
                <a16:creationId xmlns:a16="http://schemas.microsoft.com/office/drawing/2014/main" id="{0023696E-3112-494A-B6F7-CEA3796BA232}"/>
              </a:ext>
            </a:extLst>
          </p:cNvPr>
          <p:cNvSpPr>
            <a:spLocks noGrp="1"/>
          </p:cNvSpPr>
          <p:nvPr>
            <p:ph idx="1"/>
          </p:nvPr>
        </p:nvSpPr>
        <p:spPr>
          <a:xfrm>
            <a:off x="264832" y="3368102"/>
            <a:ext cx="4297028" cy="1262454"/>
          </a:xfrm>
        </p:spPr>
        <p:txBody>
          <a:bodyPr>
            <a:noAutofit/>
          </a:bodyPr>
          <a:lstStyle/>
          <a:p>
            <a:pPr>
              <a:lnSpc>
                <a:spcPts val="2000"/>
              </a:lnSpc>
              <a:spcBef>
                <a:spcPts val="1200"/>
              </a:spcBef>
            </a:pPr>
            <a:r>
              <a:rPr lang="en-GB" sz="1400" dirty="0"/>
              <a:t>Spares </a:t>
            </a:r>
            <a:r>
              <a:rPr lang="en-GB" sz="1400" dirty="0" err="1"/>
              <a:t>fibers</a:t>
            </a:r>
            <a:endParaRPr lang="en-GB" sz="1400" dirty="0"/>
          </a:p>
          <a:p>
            <a:pPr>
              <a:lnSpc>
                <a:spcPts val="2000"/>
              </a:lnSpc>
              <a:spcBef>
                <a:spcPts val="1200"/>
              </a:spcBef>
            </a:pPr>
            <a:r>
              <a:rPr lang="en-GB" sz="1400" dirty="0"/>
              <a:t>Not used optical </a:t>
            </a:r>
            <a:r>
              <a:rPr lang="en-GB" sz="1400" dirty="0" err="1"/>
              <a:t>fibers</a:t>
            </a:r>
            <a:r>
              <a:rPr lang="en-GB" sz="1400" dirty="0"/>
              <a:t> in power-saving modes</a:t>
            </a:r>
            <a:endParaRPr lang="en-GB" sz="1400" dirty="0">
              <a:sym typeface="Wingdings" panose="05000000000000000000" pitchFamily="2" charset="2"/>
            </a:endParaRPr>
          </a:p>
          <a:p>
            <a:pPr>
              <a:lnSpc>
                <a:spcPts val="2000"/>
              </a:lnSpc>
              <a:spcBef>
                <a:spcPts val="1200"/>
              </a:spcBef>
            </a:pPr>
            <a:r>
              <a:rPr lang="en-GB" sz="1400" dirty="0"/>
              <a:t>Dynamic reconfiguration of the transceivers by </a:t>
            </a:r>
            <a:r>
              <a:rPr lang="en-GB" sz="1400" dirty="0">
                <a:sym typeface="Wingdings" panose="05000000000000000000" pitchFamily="2" charset="2"/>
              </a:rPr>
              <a:t>ARM processor and not by FPGA</a:t>
            </a:r>
            <a:endParaRPr lang="en-GB" sz="1200" dirty="0"/>
          </a:p>
        </p:txBody>
      </p:sp>
      <p:sp>
        <p:nvSpPr>
          <p:cNvPr id="146" name="TextBox 145">
            <a:extLst>
              <a:ext uri="{FF2B5EF4-FFF2-40B4-BE49-F238E27FC236}">
                <a16:creationId xmlns:a16="http://schemas.microsoft.com/office/drawing/2014/main" id="{DDE2564E-11CE-4013-B791-BEBC82E248A4}"/>
              </a:ext>
            </a:extLst>
          </p:cNvPr>
          <p:cNvSpPr txBox="1"/>
          <p:nvPr/>
        </p:nvSpPr>
        <p:spPr>
          <a:xfrm>
            <a:off x="6672989" y="4035474"/>
            <a:ext cx="1414170" cy="246221"/>
          </a:xfrm>
          <a:prstGeom prst="rect">
            <a:avLst/>
          </a:prstGeom>
          <a:noFill/>
        </p:spPr>
        <p:txBody>
          <a:bodyPr wrap="none" rtlCol="0">
            <a:spAutoFit/>
          </a:bodyPr>
          <a:lstStyle/>
          <a:p>
            <a:r>
              <a:rPr lang="en-GB" sz="1000" dirty="0">
                <a:solidFill>
                  <a:srgbClr val="0070C0"/>
                </a:solidFill>
                <a:latin typeface="Verdana" panose="020B0604030504040204" pitchFamily="34" charset="0"/>
                <a:ea typeface="Verdana" panose="020B0604030504040204" pitchFamily="34" charset="0"/>
              </a:rPr>
              <a:t>4 x 25 Gb/s </a:t>
            </a:r>
            <a:r>
              <a:rPr lang="en-GB" sz="1000" dirty="0" err="1">
                <a:solidFill>
                  <a:srgbClr val="0070C0"/>
                </a:solidFill>
                <a:latin typeface="Verdana" panose="020B0604030504040204" pitchFamily="34" charset="0"/>
                <a:ea typeface="Verdana" panose="020B0604030504040204" pitchFamily="34" charset="0"/>
              </a:rPr>
              <a:t>FireFly</a:t>
            </a:r>
            <a:endParaRPr lang="en-GB" sz="1000" dirty="0">
              <a:solidFill>
                <a:srgbClr val="0070C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83633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C1D7C6-637C-4C29-BA28-23B530232D08}"/>
              </a:ext>
            </a:extLst>
          </p:cNvPr>
          <p:cNvSpPr>
            <a:spLocks noGrp="1"/>
          </p:cNvSpPr>
          <p:nvPr>
            <p:ph idx="1"/>
          </p:nvPr>
        </p:nvSpPr>
        <p:spPr>
          <a:xfrm>
            <a:off x="398825" y="1062950"/>
            <a:ext cx="8343900" cy="3365893"/>
          </a:xfrm>
        </p:spPr>
        <p:txBody>
          <a:bodyPr>
            <a:normAutofit/>
          </a:bodyPr>
          <a:lstStyle/>
          <a:p>
            <a:r>
              <a:rPr lang="en-GB" sz="1600" dirty="0"/>
              <a:t>Data flow from the detector to compute node fully independent from the ARM processes</a:t>
            </a:r>
          </a:p>
          <a:p>
            <a:r>
              <a:rPr lang="en-GB" sz="1600" dirty="0"/>
              <a:t>ARM could process the incoming detector data without disturb the main data flow </a:t>
            </a:r>
          </a:p>
        </p:txBody>
      </p:sp>
      <p:sp>
        <p:nvSpPr>
          <p:cNvPr id="3" name="Slide Number Placeholder 2">
            <a:extLst>
              <a:ext uri="{FF2B5EF4-FFF2-40B4-BE49-F238E27FC236}">
                <a16:creationId xmlns:a16="http://schemas.microsoft.com/office/drawing/2014/main" id="{882E058A-115E-4692-9513-5D3CDDF00DAD}"/>
              </a:ext>
            </a:extLst>
          </p:cNvPr>
          <p:cNvSpPr>
            <a:spLocks noGrp="1"/>
          </p:cNvSpPr>
          <p:nvPr>
            <p:ph type="sldNum" sz="quarter" idx="12"/>
          </p:nvPr>
        </p:nvSpPr>
        <p:spPr/>
        <p:txBody>
          <a:bodyPr/>
          <a:lstStyle/>
          <a:p>
            <a:fld id="{61696EC4-B4CF-4701-AD06-A8439D6D8E12}" type="slidenum">
              <a:rPr lang="en-US" noProof="0" smtClean="0"/>
              <a:t>14</a:t>
            </a:fld>
            <a:endParaRPr lang="en-US" noProof="0" dirty="0"/>
          </a:p>
        </p:txBody>
      </p:sp>
      <p:sp>
        <p:nvSpPr>
          <p:cNvPr id="4" name="Titel 1">
            <a:extLst>
              <a:ext uri="{FF2B5EF4-FFF2-40B4-BE49-F238E27FC236}">
                <a16:creationId xmlns:a16="http://schemas.microsoft.com/office/drawing/2014/main" id="{875E64B8-BE14-4586-91CF-BA95DA5556AA}"/>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altLang="zh-CN" sz="2400" dirty="0">
                <a:solidFill>
                  <a:schemeClr val="tx1"/>
                </a:solidFill>
                <a:latin typeface="Arial" panose="020B0604020202020204" pitchFamily="34" charset="0"/>
                <a:cs typeface="Arial" panose="020B0604020202020204" pitchFamily="34" charset="0"/>
              </a:rPr>
              <a:t>MMB at the experimental area</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5" name="Textplatzhalter 2">
            <a:extLst>
              <a:ext uri="{FF2B5EF4-FFF2-40B4-BE49-F238E27FC236}">
                <a16:creationId xmlns:a16="http://schemas.microsoft.com/office/drawing/2014/main" id="{80A7E324-E616-4813-83BD-8332BED5C0AE}"/>
              </a:ext>
            </a:extLst>
          </p:cNvPr>
          <p:cNvSpPr txBox="1">
            <a:spLocks/>
          </p:cNvSpPr>
          <p:nvPr/>
        </p:nvSpPr>
        <p:spPr>
          <a:xfrm>
            <a:off x="358775" y="691199"/>
            <a:ext cx="7254599" cy="396263"/>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8CB423"/>
              </a:buClr>
              <a:defRPr/>
            </a:pPr>
            <a:r>
              <a:rPr lang="en-GB" altLang="zh-CN" dirty="0">
                <a:solidFill>
                  <a:srgbClr val="009682"/>
                </a:solidFill>
              </a:rPr>
              <a:t>Advantages of the ZYNQ – ARM processor for the MVD</a:t>
            </a:r>
            <a:endParaRPr kumimoji="0" lang="de-DE" sz="2000" b="0" i="0" u="none" strike="noStrike" kern="1200" cap="none" spc="0" normalizeH="0" baseline="30000" noProof="0" dirty="0">
              <a:ln>
                <a:noFill/>
              </a:ln>
              <a:solidFill>
                <a:srgbClr val="009682"/>
              </a:solidFill>
              <a:effectLst/>
              <a:uLnTx/>
              <a:uFillTx/>
              <a:latin typeface="Arial"/>
              <a:cs typeface="+mn-cs"/>
            </a:endParaRPr>
          </a:p>
        </p:txBody>
      </p:sp>
      <p:sp>
        <p:nvSpPr>
          <p:cNvPr id="8" name="Rectangle 7">
            <a:extLst>
              <a:ext uri="{FF2B5EF4-FFF2-40B4-BE49-F238E27FC236}">
                <a16:creationId xmlns:a16="http://schemas.microsoft.com/office/drawing/2014/main" id="{59AFFDF0-579E-4CE7-8088-6CF359D93561}"/>
              </a:ext>
            </a:extLst>
          </p:cNvPr>
          <p:cNvSpPr/>
          <p:nvPr/>
        </p:nvSpPr>
        <p:spPr>
          <a:xfrm>
            <a:off x="1800944" y="3334965"/>
            <a:ext cx="4527492" cy="1412603"/>
          </a:xfrm>
          <a:prstGeom prst="rect">
            <a:avLst/>
          </a:prstGeom>
          <a:solidFill>
            <a:srgbClr val="CFFF39">
              <a:alpha val="74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CABE9FA0-FDB0-4E72-B4B0-B73D7A556FE2}"/>
              </a:ext>
            </a:extLst>
          </p:cNvPr>
          <p:cNvSpPr/>
          <p:nvPr/>
        </p:nvSpPr>
        <p:spPr>
          <a:xfrm>
            <a:off x="1486707" y="3599036"/>
            <a:ext cx="1134899" cy="289453"/>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1" name="Rectangle 10">
            <a:extLst>
              <a:ext uri="{FF2B5EF4-FFF2-40B4-BE49-F238E27FC236}">
                <a16:creationId xmlns:a16="http://schemas.microsoft.com/office/drawing/2014/main" id="{D3E6B8C1-1B4C-41BE-98B1-D53EE6A78CDA}"/>
              </a:ext>
            </a:extLst>
          </p:cNvPr>
          <p:cNvSpPr/>
          <p:nvPr/>
        </p:nvSpPr>
        <p:spPr>
          <a:xfrm>
            <a:off x="1499354" y="3868651"/>
            <a:ext cx="1134899" cy="289453"/>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2" name="Rectangle 11">
            <a:extLst>
              <a:ext uri="{FF2B5EF4-FFF2-40B4-BE49-F238E27FC236}">
                <a16:creationId xmlns:a16="http://schemas.microsoft.com/office/drawing/2014/main" id="{0EF1E9B3-E647-472A-BF36-0D1B51DA38A1}"/>
              </a:ext>
            </a:extLst>
          </p:cNvPr>
          <p:cNvSpPr/>
          <p:nvPr/>
        </p:nvSpPr>
        <p:spPr>
          <a:xfrm>
            <a:off x="1486707" y="4292049"/>
            <a:ext cx="1134899" cy="289453"/>
          </a:xfrm>
          <a:prstGeom prst="rect">
            <a:avLst/>
          </a:prstGeom>
          <a:solidFill>
            <a:srgbClr val="51ABE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3" name="Rectangle 12">
            <a:extLst>
              <a:ext uri="{FF2B5EF4-FFF2-40B4-BE49-F238E27FC236}">
                <a16:creationId xmlns:a16="http://schemas.microsoft.com/office/drawing/2014/main" id="{298B2128-351E-4209-9A9A-2E4FE5A23418}"/>
              </a:ext>
            </a:extLst>
          </p:cNvPr>
          <p:cNvSpPr/>
          <p:nvPr/>
        </p:nvSpPr>
        <p:spPr>
          <a:xfrm>
            <a:off x="5449034" y="3903109"/>
            <a:ext cx="1134899" cy="289453"/>
          </a:xfrm>
          <a:prstGeom prst="rect">
            <a:avLst/>
          </a:prstGeom>
          <a:solidFill>
            <a:srgbClr val="0070C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rPr>
              <a:t>FireFly</a:t>
            </a: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 Tx/Rx</a:t>
            </a:r>
          </a:p>
        </p:txBody>
      </p:sp>
      <p:sp>
        <p:nvSpPr>
          <p:cNvPr id="17" name="TextBox 16">
            <a:extLst>
              <a:ext uri="{FF2B5EF4-FFF2-40B4-BE49-F238E27FC236}">
                <a16:creationId xmlns:a16="http://schemas.microsoft.com/office/drawing/2014/main" id="{145B2F90-8875-4077-92BB-BD1E6B2F6A36}"/>
              </a:ext>
            </a:extLst>
          </p:cNvPr>
          <p:cNvSpPr txBox="1"/>
          <p:nvPr/>
        </p:nvSpPr>
        <p:spPr>
          <a:xfrm>
            <a:off x="1834638" y="3911105"/>
            <a:ext cx="490364" cy="4355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20" name="Rectangle 19">
            <a:extLst>
              <a:ext uri="{FF2B5EF4-FFF2-40B4-BE49-F238E27FC236}">
                <a16:creationId xmlns:a16="http://schemas.microsoft.com/office/drawing/2014/main" id="{E6C74AAB-CA55-410A-B422-64AC48F17A62}"/>
              </a:ext>
            </a:extLst>
          </p:cNvPr>
          <p:cNvSpPr/>
          <p:nvPr/>
        </p:nvSpPr>
        <p:spPr>
          <a:xfrm>
            <a:off x="2633773" y="3661806"/>
            <a:ext cx="898673" cy="772060"/>
          </a:xfrm>
          <a:prstGeom prst="rect">
            <a:avLst/>
          </a:prstGeom>
          <a:solidFill>
            <a:schemeClr val="tx1">
              <a:alpha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Arial" panose="020B0604020202020204"/>
              </a:rPr>
              <a:t>Data Receivers</a:t>
            </a:r>
            <a:endPar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A469592D-A048-4CD5-8365-74DA1659CCB2}"/>
              </a:ext>
            </a:extLst>
          </p:cNvPr>
          <p:cNvSpPr/>
          <p:nvPr/>
        </p:nvSpPr>
        <p:spPr>
          <a:xfrm>
            <a:off x="3499906" y="3661806"/>
            <a:ext cx="973568" cy="772060"/>
          </a:xfrm>
          <a:prstGeom prst="rect">
            <a:avLst/>
          </a:prstGeom>
          <a:solidFill>
            <a:schemeClr val="tx1">
              <a:alpha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FPGA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Processing</a:t>
            </a:r>
          </a:p>
        </p:txBody>
      </p:sp>
      <p:sp>
        <p:nvSpPr>
          <p:cNvPr id="22" name="Rectangle 21">
            <a:extLst>
              <a:ext uri="{FF2B5EF4-FFF2-40B4-BE49-F238E27FC236}">
                <a16:creationId xmlns:a16="http://schemas.microsoft.com/office/drawing/2014/main" id="{046918F5-4E9C-46C0-B072-44A514F4A342}"/>
              </a:ext>
            </a:extLst>
          </p:cNvPr>
          <p:cNvSpPr/>
          <p:nvPr/>
        </p:nvSpPr>
        <p:spPr>
          <a:xfrm>
            <a:off x="4428472" y="3699927"/>
            <a:ext cx="1038062" cy="695818"/>
          </a:xfrm>
          <a:prstGeom prst="rect">
            <a:avLst/>
          </a:prstGeom>
          <a:solidFill>
            <a:schemeClr val="tx1">
              <a:alpha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Data Transmitters (ETH)</a:t>
            </a:r>
          </a:p>
        </p:txBody>
      </p:sp>
      <p:sp>
        <p:nvSpPr>
          <p:cNvPr id="24" name="TextBox 23">
            <a:extLst>
              <a:ext uri="{FF2B5EF4-FFF2-40B4-BE49-F238E27FC236}">
                <a16:creationId xmlns:a16="http://schemas.microsoft.com/office/drawing/2014/main" id="{C572295A-FC8B-4869-9339-1C1EF543EEF1}"/>
              </a:ext>
            </a:extLst>
          </p:cNvPr>
          <p:cNvSpPr txBox="1"/>
          <p:nvPr/>
        </p:nvSpPr>
        <p:spPr>
          <a:xfrm>
            <a:off x="4938370" y="4393816"/>
            <a:ext cx="825867" cy="369332"/>
          </a:xfrm>
          <a:prstGeom prst="rect">
            <a:avLst/>
          </a:prstGeom>
          <a:noFill/>
        </p:spPr>
        <p:txBody>
          <a:bodyPr wrap="none" rtlCol="0">
            <a:spAutoFit/>
          </a:bodyPr>
          <a:lstStyle/>
          <a:p>
            <a:r>
              <a:rPr lang="en-GB" b="1" dirty="0"/>
              <a:t>FPGA</a:t>
            </a:r>
          </a:p>
        </p:txBody>
      </p:sp>
      <p:cxnSp>
        <p:nvCxnSpPr>
          <p:cNvPr id="27" name="Straight Connector 26">
            <a:extLst>
              <a:ext uri="{FF2B5EF4-FFF2-40B4-BE49-F238E27FC236}">
                <a16:creationId xmlns:a16="http://schemas.microsoft.com/office/drawing/2014/main" id="{4DCEC1B6-5BF4-48C8-A430-6FBBECE79CAF}"/>
              </a:ext>
            </a:extLst>
          </p:cNvPr>
          <p:cNvCxnSpPr>
            <a:cxnSpLocks/>
          </p:cNvCxnSpPr>
          <p:nvPr/>
        </p:nvCxnSpPr>
        <p:spPr>
          <a:xfrm flipV="1">
            <a:off x="1698469" y="3334965"/>
            <a:ext cx="4742726" cy="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4020D7A-69A8-4273-BB5A-5B06AA439439}"/>
              </a:ext>
            </a:extLst>
          </p:cNvPr>
          <p:cNvSpPr/>
          <p:nvPr/>
        </p:nvSpPr>
        <p:spPr>
          <a:xfrm>
            <a:off x="1800945" y="1818043"/>
            <a:ext cx="4517128" cy="1525972"/>
          </a:xfrm>
          <a:prstGeom prst="rect">
            <a:avLst/>
          </a:prstGeom>
          <a:solidFill>
            <a:srgbClr val="FFC000">
              <a:alpha val="74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710D3146-1D08-47B1-A40B-F2D3E7C23C1A}"/>
              </a:ext>
            </a:extLst>
          </p:cNvPr>
          <p:cNvSpPr/>
          <p:nvPr/>
        </p:nvSpPr>
        <p:spPr>
          <a:xfrm>
            <a:off x="3184852" y="2004882"/>
            <a:ext cx="1906938" cy="1033661"/>
          </a:xfrm>
          <a:prstGeom prst="rect">
            <a:avLst/>
          </a:prstGeom>
          <a:solidFill>
            <a:schemeClr val="tx1">
              <a:alpha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ARM cores</a:t>
            </a:r>
          </a:p>
        </p:txBody>
      </p:sp>
      <p:sp>
        <p:nvSpPr>
          <p:cNvPr id="32" name="TextBox 31">
            <a:extLst>
              <a:ext uri="{FF2B5EF4-FFF2-40B4-BE49-F238E27FC236}">
                <a16:creationId xmlns:a16="http://schemas.microsoft.com/office/drawing/2014/main" id="{E2C488FE-84BB-4EC8-B2C8-31542B066539}"/>
              </a:ext>
            </a:extLst>
          </p:cNvPr>
          <p:cNvSpPr txBox="1"/>
          <p:nvPr/>
        </p:nvSpPr>
        <p:spPr>
          <a:xfrm>
            <a:off x="1820795" y="1801606"/>
            <a:ext cx="1644230" cy="646331"/>
          </a:xfrm>
          <a:prstGeom prst="rect">
            <a:avLst/>
          </a:prstGeom>
          <a:noFill/>
        </p:spPr>
        <p:txBody>
          <a:bodyPr wrap="square" rtlCol="0">
            <a:spAutoFit/>
          </a:bodyPr>
          <a:lstStyle/>
          <a:p>
            <a:r>
              <a:rPr lang="en-GB" b="1" dirty="0"/>
              <a:t>Processors systems</a:t>
            </a:r>
          </a:p>
        </p:txBody>
      </p:sp>
      <p:sp>
        <p:nvSpPr>
          <p:cNvPr id="33" name="Rectangle 32">
            <a:extLst>
              <a:ext uri="{FF2B5EF4-FFF2-40B4-BE49-F238E27FC236}">
                <a16:creationId xmlns:a16="http://schemas.microsoft.com/office/drawing/2014/main" id="{249D0453-717E-4F9C-AC29-6F1A0509690B}"/>
              </a:ext>
            </a:extLst>
          </p:cNvPr>
          <p:cNvSpPr/>
          <p:nvPr/>
        </p:nvSpPr>
        <p:spPr>
          <a:xfrm>
            <a:off x="2898648" y="3364162"/>
            <a:ext cx="1180817" cy="326210"/>
          </a:xfrm>
          <a:prstGeom prst="rect">
            <a:avLst/>
          </a:prstGeom>
          <a:solidFill>
            <a:schemeClr val="tx1">
              <a:alpha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Arial" panose="020B0604020202020204"/>
              </a:rPr>
              <a:t>Data check</a:t>
            </a:r>
            <a:endPar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B1FE7F42-0E56-465C-B047-EA969B119C74}"/>
              </a:ext>
            </a:extLst>
          </p:cNvPr>
          <p:cNvSpPr txBox="1"/>
          <p:nvPr/>
        </p:nvSpPr>
        <p:spPr>
          <a:xfrm>
            <a:off x="-46732" y="3718100"/>
            <a:ext cx="1133644" cy="646331"/>
          </a:xfrm>
          <a:prstGeom prst="rect">
            <a:avLst/>
          </a:prstGeom>
          <a:noFill/>
        </p:spPr>
        <p:txBody>
          <a:bodyPr wrap="none" rtlCol="0">
            <a:spAutoFit/>
          </a:bodyPr>
          <a:lstStyle/>
          <a:p>
            <a:pPr algn="ctr"/>
            <a:r>
              <a:rPr lang="en-GB" dirty="0"/>
              <a:t>From</a:t>
            </a:r>
          </a:p>
          <a:p>
            <a:pPr algn="ctr"/>
            <a:r>
              <a:rPr lang="en-GB" dirty="0"/>
              <a:t>detectors</a:t>
            </a:r>
          </a:p>
        </p:txBody>
      </p:sp>
      <p:sp>
        <p:nvSpPr>
          <p:cNvPr id="42" name="Arrow: Right 41">
            <a:extLst>
              <a:ext uri="{FF2B5EF4-FFF2-40B4-BE49-F238E27FC236}">
                <a16:creationId xmlns:a16="http://schemas.microsoft.com/office/drawing/2014/main" id="{39AE3A58-1791-42AF-93C2-38ABDD214639}"/>
              </a:ext>
            </a:extLst>
          </p:cNvPr>
          <p:cNvSpPr/>
          <p:nvPr/>
        </p:nvSpPr>
        <p:spPr>
          <a:xfrm>
            <a:off x="1041118" y="3699928"/>
            <a:ext cx="352848" cy="108398"/>
          </a:xfrm>
          <a:prstGeom prst="rightArrow">
            <a:avLst/>
          </a:prstGeom>
          <a:solidFill>
            <a:srgbClr val="51A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Right 42">
            <a:extLst>
              <a:ext uri="{FF2B5EF4-FFF2-40B4-BE49-F238E27FC236}">
                <a16:creationId xmlns:a16="http://schemas.microsoft.com/office/drawing/2014/main" id="{5040BD62-2166-4A3C-BA37-914D42602725}"/>
              </a:ext>
            </a:extLst>
          </p:cNvPr>
          <p:cNvSpPr/>
          <p:nvPr/>
        </p:nvSpPr>
        <p:spPr>
          <a:xfrm>
            <a:off x="1041118" y="3909036"/>
            <a:ext cx="352848" cy="108398"/>
          </a:xfrm>
          <a:prstGeom prst="rightArrow">
            <a:avLst/>
          </a:prstGeom>
          <a:solidFill>
            <a:srgbClr val="51A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rrow: Right 43">
            <a:extLst>
              <a:ext uri="{FF2B5EF4-FFF2-40B4-BE49-F238E27FC236}">
                <a16:creationId xmlns:a16="http://schemas.microsoft.com/office/drawing/2014/main" id="{C1A23128-C85F-4954-A2DA-EA1537C30E11}"/>
              </a:ext>
            </a:extLst>
          </p:cNvPr>
          <p:cNvSpPr/>
          <p:nvPr/>
        </p:nvSpPr>
        <p:spPr>
          <a:xfrm>
            <a:off x="1041118" y="4364432"/>
            <a:ext cx="352848" cy="108398"/>
          </a:xfrm>
          <a:prstGeom prst="rightArrow">
            <a:avLst/>
          </a:prstGeom>
          <a:solidFill>
            <a:srgbClr val="51A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D8CC22E5-D12B-429D-960D-604EADC34595}"/>
              </a:ext>
            </a:extLst>
          </p:cNvPr>
          <p:cNvSpPr txBox="1"/>
          <p:nvPr/>
        </p:nvSpPr>
        <p:spPr>
          <a:xfrm>
            <a:off x="7039395" y="3747485"/>
            <a:ext cx="1763411" cy="646331"/>
          </a:xfrm>
          <a:prstGeom prst="rect">
            <a:avLst/>
          </a:prstGeom>
          <a:noFill/>
        </p:spPr>
        <p:txBody>
          <a:bodyPr wrap="square" rtlCol="0">
            <a:spAutoFit/>
          </a:bodyPr>
          <a:lstStyle/>
          <a:p>
            <a:pPr algn="ctr"/>
            <a:r>
              <a:rPr lang="en-GB"/>
              <a:t>To Compute Node</a:t>
            </a:r>
            <a:endParaRPr lang="en-GB" dirty="0"/>
          </a:p>
        </p:txBody>
      </p:sp>
      <p:sp>
        <p:nvSpPr>
          <p:cNvPr id="46" name="Arrow: Right 45">
            <a:extLst>
              <a:ext uri="{FF2B5EF4-FFF2-40B4-BE49-F238E27FC236}">
                <a16:creationId xmlns:a16="http://schemas.microsoft.com/office/drawing/2014/main" id="{524A6937-CC59-48F5-90B5-1542E8E05B04}"/>
              </a:ext>
            </a:extLst>
          </p:cNvPr>
          <p:cNvSpPr/>
          <p:nvPr/>
        </p:nvSpPr>
        <p:spPr>
          <a:xfrm>
            <a:off x="6644014" y="3841118"/>
            <a:ext cx="568604" cy="38561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rrow: Right 46">
            <a:extLst>
              <a:ext uri="{FF2B5EF4-FFF2-40B4-BE49-F238E27FC236}">
                <a16:creationId xmlns:a16="http://schemas.microsoft.com/office/drawing/2014/main" id="{E39EDF9C-241D-454A-AC04-54DCCDE45E20}"/>
              </a:ext>
            </a:extLst>
          </p:cNvPr>
          <p:cNvSpPr/>
          <p:nvPr/>
        </p:nvSpPr>
        <p:spPr>
          <a:xfrm>
            <a:off x="2667947" y="3677152"/>
            <a:ext cx="2794481" cy="728225"/>
          </a:xfrm>
          <a:prstGeom prst="rightArrow">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a:extLst>
              <a:ext uri="{FF2B5EF4-FFF2-40B4-BE49-F238E27FC236}">
                <a16:creationId xmlns:a16="http://schemas.microsoft.com/office/drawing/2014/main" id="{7104BFFB-3EE3-4280-8870-0CB366CBD051}"/>
              </a:ext>
            </a:extLst>
          </p:cNvPr>
          <p:cNvPicPr>
            <a:picLocks noChangeAspect="1"/>
          </p:cNvPicPr>
          <p:nvPr/>
        </p:nvPicPr>
        <p:blipFill rotWithShape="1">
          <a:blip r:embed="rId3"/>
          <a:srcRect t="5031"/>
          <a:stretch/>
        </p:blipFill>
        <p:spPr>
          <a:xfrm>
            <a:off x="7347804" y="2333240"/>
            <a:ext cx="1561011" cy="984573"/>
          </a:xfrm>
          <a:prstGeom prst="rect">
            <a:avLst/>
          </a:prstGeom>
        </p:spPr>
      </p:pic>
      <p:sp>
        <p:nvSpPr>
          <p:cNvPr id="50" name="TextBox 49">
            <a:extLst>
              <a:ext uri="{FF2B5EF4-FFF2-40B4-BE49-F238E27FC236}">
                <a16:creationId xmlns:a16="http://schemas.microsoft.com/office/drawing/2014/main" id="{73D0D71F-E7BB-49CB-9F73-6BD7F9F2E02D}"/>
              </a:ext>
            </a:extLst>
          </p:cNvPr>
          <p:cNvSpPr txBox="1"/>
          <p:nvPr/>
        </p:nvSpPr>
        <p:spPr>
          <a:xfrm>
            <a:off x="6475697" y="1804997"/>
            <a:ext cx="2668303" cy="523220"/>
          </a:xfrm>
          <a:prstGeom prst="rect">
            <a:avLst/>
          </a:prstGeom>
          <a:noFill/>
        </p:spPr>
        <p:txBody>
          <a:bodyPr wrap="square" rtlCol="0">
            <a:spAutoFit/>
          </a:bodyPr>
          <a:lstStyle/>
          <a:p>
            <a:pPr algn="ctr"/>
            <a:r>
              <a:rPr lang="en-GB" sz="1400" dirty="0"/>
              <a:t>On-line Data Quality Monitoring and Anomaly Detection</a:t>
            </a:r>
          </a:p>
        </p:txBody>
      </p:sp>
      <p:sp>
        <p:nvSpPr>
          <p:cNvPr id="51" name="TextBox 50">
            <a:extLst>
              <a:ext uri="{FF2B5EF4-FFF2-40B4-BE49-F238E27FC236}">
                <a16:creationId xmlns:a16="http://schemas.microsoft.com/office/drawing/2014/main" id="{92941EBA-35B2-4B8D-A833-85D7AD769B28}"/>
              </a:ext>
            </a:extLst>
          </p:cNvPr>
          <p:cNvSpPr txBox="1"/>
          <p:nvPr/>
        </p:nvSpPr>
        <p:spPr>
          <a:xfrm>
            <a:off x="5731817" y="2006854"/>
            <a:ext cx="646331" cy="369332"/>
          </a:xfrm>
          <a:prstGeom prst="rect">
            <a:avLst/>
          </a:prstGeom>
          <a:noFill/>
        </p:spPr>
        <p:txBody>
          <a:bodyPr wrap="none" rtlCol="0">
            <a:spAutoFit/>
          </a:bodyPr>
          <a:lstStyle/>
          <a:p>
            <a:r>
              <a:rPr lang="en-GB" dirty="0" err="1"/>
              <a:t>GbE</a:t>
            </a:r>
            <a:endParaRPr lang="en-GB" dirty="0"/>
          </a:p>
        </p:txBody>
      </p:sp>
      <p:sp>
        <p:nvSpPr>
          <p:cNvPr id="52" name="Rectangle 51">
            <a:extLst>
              <a:ext uri="{FF2B5EF4-FFF2-40B4-BE49-F238E27FC236}">
                <a16:creationId xmlns:a16="http://schemas.microsoft.com/office/drawing/2014/main" id="{97FCF7F5-5325-4489-B073-F5CCA1C93CC7}"/>
              </a:ext>
            </a:extLst>
          </p:cNvPr>
          <p:cNvSpPr/>
          <p:nvPr/>
        </p:nvSpPr>
        <p:spPr>
          <a:xfrm>
            <a:off x="6109291" y="2345267"/>
            <a:ext cx="248832" cy="465061"/>
          </a:xfrm>
          <a:prstGeom prst="rect">
            <a:avLst/>
          </a:prstGeom>
          <a:solidFill>
            <a:srgbClr val="009682">
              <a:alpha val="65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prstClr val="white"/>
              </a:solidFill>
              <a:latin typeface="Arial" panose="020B0604020202020204"/>
            </a:endParaRPr>
          </a:p>
        </p:txBody>
      </p:sp>
      <p:cxnSp>
        <p:nvCxnSpPr>
          <p:cNvPr id="54" name="Straight Arrow Connector 53">
            <a:extLst>
              <a:ext uri="{FF2B5EF4-FFF2-40B4-BE49-F238E27FC236}">
                <a16:creationId xmlns:a16="http://schemas.microsoft.com/office/drawing/2014/main" id="{03B5AEAF-3DA1-420E-B4C2-B4CA85F40D6D}"/>
              </a:ext>
            </a:extLst>
          </p:cNvPr>
          <p:cNvCxnSpPr>
            <a:cxnSpLocks/>
          </p:cNvCxnSpPr>
          <p:nvPr/>
        </p:nvCxnSpPr>
        <p:spPr>
          <a:xfrm>
            <a:off x="6391614" y="2561412"/>
            <a:ext cx="913105" cy="909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ACFF1F6-BF23-41AD-8CCB-F6DED10BB264}"/>
              </a:ext>
            </a:extLst>
          </p:cNvPr>
          <p:cNvSpPr txBox="1"/>
          <p:nvPr/>
        </p:nvSpPr>
        <p:spPr>
          <a:xfrm>
            <a:off x="6454009" y="2652354"/>
            <a:ext cx="710891" cy="276999"/>
          </a:xfrm>
          <a:prstGeom prst="rect">
            <a:avLst/>
          </a:prstGeom>
          <a:noFill/>
        </p:spPr>
        <p:txBody>
          <a:bodyPr wrap="square" rtlCol="0">
            <a:spAutoFit/>
          </a:bodyPr>
          <a:lstStyle/>
          <a:p>
            <a:r>
              <a:rPr lang="en-GB" sz="1200" dirty="0">
                <a:solidFill>
                  <a:srgbClr val="00B050"/>
                </a:solidFill>
              </a:rPr>
              <a:t>TCP/IP</a:t>
            </a:r>
          </a:p>
        </p:txBody>
      </p:sp>
      <p:sp>
        <p:nvSpPr>
          <p:cNvPr id="56" name="Arrow: Right 55">
            <a:extLst>
              <a:ext uri="{FF2B5EF4-FFF2-40B4-BE49-F238E27FC236}">
                <a16:creationId xmlns:a16="http://schemas.microsoft.com/office/drawing/2014/main" id="{EF4FC9F8-28A1-4408-9A66-D327E5E6155A}"/>
              </a:ext>
            </a:extLst>
          </p:cNvPr>
          <p:cNvSpPr/>
          <p:nvPr/>
        </p:nvSpPr>
        <p:spPr>
          <a:xfrm>
            <a:off x="5077025" y="2477777"/>
            <a:ext cx="1024684" cy="328262"/>
          </a:xfrm>
          <a:prstGeom prst="rightArrow">
            <a:avLst/>
          </a:prstGeom>
          <a:solidFill>
            <a:srgbClr val="009682">
              <a:alpha val="65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prstClr val="white"/>
              </a:solidFill>
              <a:latin typeface="Arial" panose="020B0604020202020204"/>
            </a:endParaRPr>
          </a:p>
        </p:txBody>
      </p:sp>
      <p:sp>
        <p:nvSpPr>
          <p:cNvPr id="59" name="Arrow: Right 58">
            <a:extLst>
              <a:ext uri="{FF2B5EF4-FFF2-40B4-BE49-F238E27FC236}">
                <a16:creationId xmlns:a16="http://schemas.microsoft.com/office/drawing/2014/main" id="{EFB0859C-A8EE-409C-97C0-6FE132D7D328}"/>
              </a:ext>
            </a:extLst>
          </p:cNvPr>
          <p:cNvSpPr/>
          <p:nvPr/>
        </p:nvSpPr>
        <p:spPr>
          <a:xfrm rot="16200000">
            <a:off x="3917608" y="3104011"/>
            <a:ext cx="772061" cy="419769"/>
          </a:xfrm>
          <a:prstGeom prst="rightArrow">
            <a:avLst/>
          </a:prstGeom>
          <a:solidFill>
            <a:srgbClr val="009682">
              <a:alpha val="65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prstClr val="white"/>
              </a:solidFill>
              <a:latin typeface="Arial" panose="020B0604020202020204"/>
            </a:endParaRPr>
          </a:p>
        </p:txBody>
      </p:sp>
      <p:sp>
        <p:nvSpPr>
          <p:cNvPr id="60" name="Arrow: Right 59">
            <a:extLst>
              <a:ext uri="{FF2B5EF4-FFF2-40B4-BE49-F238E27FC236}">
                <a16:creationId xmlns:a16="http://schemas.microsoft.com/office/drawing/2014/main" id="{84DAA59D-B85B-430C-8ACF-03FFEAA17D4F}"/>
              </a:ext>
            </a:extLst>
          </p:cNvPr>
          <p:cNvSpPr/>
          <p:nvPr/>
        </p:nvSpPr>
        <p:spPr>
          <a:xfrm rot="16200000">
            <a:off x="3354780" y="2900118"/>
            <a:ext cx="607930" cy="419769"/>
          </a:xfrm>
          <a:prstGeom prst="rightArrow">
            <a:avLst/>
          </a:prstGeom>
          <a:solidFill>
            <a:srgbClr val="009682">
              <a:alpha val="65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prstClr val="white"/>
              </a:solidFill>
              <a:latin typeface="Arial" panose="020B0604020202020204"/>
            </a:endParaRPr>
          </a:p>
        </p:txBody>
      </p:sp>
      <p:sp>
        <p:nvSpPr>
          <p:cNvPr id="30" name="Rectangle 29">
            <a:extLst>
              <a:ext uri="{FF2B5EF4-FFF2-40B4-BE49-F238E27FC236}">
                <a16:creationId xmlns:a16="http://schemas.microsoft.com/office/drawing/2014/main" id="{9143BC57-B05B-4D52-83ED-57A7D32A7B33}"/>
              </a:ext>
            </a:extLst>
          </p:cNvPr>
          <p:cNvSpPr/>
          <p:nvPr/>
        </p:nvSpPr>
        <p:spPr>
          <a:xfrm>
            <a:off x="2639504" y="3101770"/>
            <a:ext cx="2809530" cy="309056"/>
          </a:xfrm>
          <a:prstGeom prst="rect">
            <a:avLst/>
          </a:prstGeom>
          <a:solidFill>
            <a:srgbClr val="7030A0">
              <a:alpha val="65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rPr>
              <a:t>AXI interconnect</a:t>
            </a:r>
          </a:p>
        </p:txBody>
      </p:sp>
      <p:sp>
        <p:nvSpPr>
          <p:cNvPr id="62" name="Rectangle 61">
            <a:extLst>
              <a:ext uri="{FF2B5EF4-FFF2-40B4-BE49-F238E27FC236}">
                <a16:creationId xmlns:a16="http://schemas.microsoft.com/office/drawing/2014/main" id="{4F70E821-2E54-453B-B16C-EC8C73E0FB0B}"/>
              </a:ext>
            </a:extLst>
          </p:cNvPr>
          <p:cNvSpPr/>
          <p:nvPr/>
        </p:nvSpPr>
        <p:spPr>
          <a:xfrm rot="20289630">
            <a:off x="-24485" y="2540643"/>
            <a:ext cx="1962250" cy="738664"/>
          </a:xfrm>
          <a:prstGeom prst="rect">
            <a:avLst/>
          </a:prstGeom>
          <a:solidFill>
            <a:srgbClr val="C00000"/>
          </a:solidFill>
          <a:ln>
            <a:noFill/>
          </a:ln>
          <a:effectLst>
            <a:outerShdw blurRad="50800" dist="38100" dir="2700000" algn="tl" rotWithShape="0">
              <a:prstClr val="black">
                <a:alpha val="40000"/>
              </a:prstClr>
            </a:outerShdw>
          </a:effectLst>
        </p:spPr>
        <p:txBody>
          <a:bodyPr wrap="square">
            <a:spAutoFit/>
          </a:bodyPr>
          <a:lstStyle/>
          <a:p>
            <a:pPr algn="ctr"/>
            <a:r>
              <a:rPr lang="en-US" sz="1400" dirty="0">
                <a:solidFill>
                  <a:schemeClr val="bg1"/>
                </a:solidFill>
                <a:latin typeface="EBGaramond-Regular"/>
              </a:rPr>
              <a:t>Quality of the data = </a:t>
            </a:r>
          </a:p>
          <a:p>
            <a:pPr algn="ctr"/>
            <a:r>
              <a:rPr lang="en-US" sz="1400" dirty="0">
                <a:solidFill>
                  <a:schemeClr val="bg1"/>
                </a:solidFill>
                <a:latin typeface="EBGaramond-Regular"/>
              </a:rPr>
              <a:t>Quality of the physics results</a:t>
            </a:r>
            <a:endParaRPr lang="en-GB" sz="1400" dirty="0">
              <a:solidFill>
                <a:schemeClr val="bg1"/>
              </a:solidFill>
            </a:endParaRPr>
          </a:p>
        </p:txBody>
      </p:sp>
    </p:spTree>
    <p:extLst>
      <p:ext uri="{BB962C8B-B14F-4D97-AF65-F5344CB8AC3E}">
        <p14:creationId xmlns:p14="http://schemas.microsoft.com/office/powerpoint/2010/main" val="2481908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308">
            <a:extLst>
              <a:ext uri="{FF2B5EF4-FFF2-40B4-BE49-F238E27FC236}">
                <a16:creationId xmlns:a16="http://schemas.microsoft.com/office/drawing/2014/main" id="{B78BE8D9-068A-4BA0-8248-E20FD303DF5B}"/>
              </a:ext>
            </a:extLst>
          </p:cNvPr>
          <p:cNvSpPr/>
          <p:nvPr/>
        </p:nvSpPr>
        <p:spPr>
          <a:xfrm>
            <a:off x="279403" y="1354814"/>
            <a:ext cx="2150309" cy="2892825"/>
          </a:xfrm>
          <a:prstGeom prst="rect">
            <a:avLst/>
          </a:prstGeom>
          <a:solidFill>
            <a:schemeClr val="accent1">
              <a:alpha val="1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3" name="Straight Connector 312">
            <a:extLst>
              <a:ext uri="{FF2B5EF4-FFF2-40B4-BE49-F238E27FC236}">
                <a16:creationId xmlns:a16="http://schemas.microsoft.com/office/drawing/2014/main" id="{2B3DE614-EFFA-4206-A2DA-1E3EA04F79E5}"/>
              </a:ext>
            </a:extLst>
          </p:cNvPr>
          <p:cNvCxnSpPr>
            <a:cxnSpLocks/>
          </p:cNvCxnSpPr>
          <p:nvPr/>
        </p:nvCxnSpPr>
        <p:spPr>
          <a:xfrm>
            <a:off x="2895751" y="941596"/>
            <a:ext cx="0" cy="3456000"/>
          </a:xfrm>
          <a:prstGeom prst="line">
            <a:avLst/>
          </a:prstGeom>
          <a:ln>
            <a:solidFill>
              <a:schemeClr val="accent3">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478A4AF-461D-44E3-8A4B-5C25E92AA06E}"/>
              </a:ext>
            </a:extLst>
          </p:cNvPr>
          <p:cNvSpPr>
            <a:spLocks noGrp="1"/>
          </p:cNvSpPr>
          <p:nvPr>
            <p:ph type="sldNum" sz="quarter" idx="12"/>
          </p:nvPr>
        </p:nvSpPr>
        <p:spPr/>
        <p:txBody>
          <a:bodyPr/>
          <a:lstStyle/>
          <a:p>
            <a:fld id="{61696EC4-B4CF-4701-AD06-A8439D6D8E12}" type="slidenum">
              <a:rPr lang="en-US" noProof="0" smtClean="0"/>
              <a:t>15</a:t>
            </a:fld>
            <a:endParaRPr lang="en-US" noProof="0" dirty="0"/>
          </a:p>
        </p:txBody>
      </p:sp>
      <p:sp>
        <p:nvSpPr>
          <p:cNvPr id="4" name="Titel 1">
            <a:extLst>
              <a:ext uri="{FF2B5EF4-FFF2-40B4-BE49-F238E27FC236}">
                <a16:creationId xmlns:a16="http://schemas.microsoft.com/office/drawing/2014/main" id="{224D2262-292F-4D7B-971C-5B07235B1DD6}"/>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altLang="zh-CN" sz="2400" dirty="0">
                <a:solidFill>
                  <a:schemeClr val="tx1"/>
                </a:solidFill>
                <a:latin typeface="Arial" panose="020B0604020202020204" pitchFamily="34" charset="0"/>
                <a:cs typeface="Arial" panose="020B0604020202020204" pitchFamily="34" charset="0"/>
              </a:rPr>
              <a:t>Silicon Strip Detector </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5" name="Textplatzhalter 2">
            <a:extLst>
              <a:ext uri="{FF2B5EF4-FFF2-40B4-BE49-F238E27FC236}">
                <a16:creationId xmlns:a16="http://schemas.microsoft.com/office/drawing/2014/main" id="{B01A91AA-CACC-41BA-AB9E-65867089D1FA}"/>
              </a:ext>
            </a:extLst>
          </p:cNvPr>
          <p:cNvSpPr txBox="1">
            <a:spLocks/>
          </p:cNvSpPr>
          <p:nvPr/>
        </p:nvSpPr>
        <p:spPr>
          <a:xfrm>
            <a:off x="358775" y="691199"/>
            <a:ext cx="7075695" cy="396263"/>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8CB423"/>
              </a:buClr>
              <a:defRPr/>
            </a:pPr>
            <a:r>
              <a:rPr lang="en-GB" altLang="zh-CN" dirty="0">
                <a:solidFill>
                  <a:srgbClr val="009682"/>
                </a:solidFill>
              </a:rPr>
              <a:t>Readout architecture</a:t>
            </a:r>
            <a:endParaRPr kumimoji="0" lang="de-DE" sz="2000" b="0" i="0" u="none" strike="noStrike" kern="1200" cap="none" spc="0" normalizeH="0" baseline="30000" noProof="0" dirty="0">
              <a:ln>
                <a:noFill/>
              </a:ln>
              <a:solidFill>
                <a:srgbClr val="009682"/>
              </a:solidFill>
              <a:effectLst/>
              <a:uLnTx/>
              <a:uFillTx/>
              <a:latin typeface="Arial"/>
              <a:cs typeface="+mn-cs"/>
            </a:endParaRPr>
          </a:p>
        </p:txBody>
      </p:sp>
      <p:sp>
        <p:nvSpPr>
          <p:cNvPr id="8" name="TextBox 7">
            <a:extLst>
              <a:ext uri="{FF2B5EF4-FFF2-40B4-BE49-F238E27FC236}">
                <a16:creationId xmlns:a16="http://schemas.microsoft.com/office/drawing/2014/main" id="{F371ECDF-6052-4B52-8737-DE6703B51541}"/>
              </a:ext>
            </a:extLst>
          </p:cNvPr>
          <p:cNvSpPr txBox="1"/>
          <p:nvPr/>
        </p:nvSpPr>
        <p:spPr>
          <a:xfrm>
            <a:off x="230783" y="4365319"/>
            <a:ext cx="1303177" cy="276999"/>
          </a:xfrm>
          <a:prstGeom prst="rect">
            <a:avLst/>
          </a:prstGeom>
        </p:spPr>
        <p:txBody>
          <a:bodyPr>
            <a:spAutoFit/>
          </a:bodyPr>
          <a:lstStyle>
            <a:defPPr>
              <a:defRPr lang="en-US"/>
            </a:defPPr>
            <a:lvl1pPr algn="r">
              <a:defRPr sz="1200"/>
            </a:lvl1pPr>
          </a:lstStyle>
          <a:p>
            <a:pPr algn="l"/>
            <a:r>
              <a:rPr lang="en-GB" dirty="0"/>
              <a:t>FEE- ASICs</a:t>
            </a:r>
          </a:p>
        </p:txBody>
      </p:sp>
      <p:sp>
        <p:nvSpPr>
          <p:cNvPr id="9" name="TextBox 8">
            <a:extLst>
              <a:ext uri="{FF2B5EF4-FFF2-40B4-BE49-F238E27FC236}">
                <a16:creationId xmlns:a16="http://schemas.microsoft.com/office/drawing/2014/main" id="{EF7FBDD5-EC02-458D-8EA9-AF4EC2558B76}"/>
              </a:ext>
            </a:extLst>
          </p:cNvPr>
          <p:cNvSpPr txBox="1"/>
          <p:nvPr/>
        </p:nvSpPr>
        <p:spPr>
          <a:xfrm>
            <a:off x="1695989" y="4373545"/>
            <a:ext cx="1714804" cy="276999"/>
          </a:xfrm>
          <a:prstGeom prst="rect">
            <a:avLst/>
          </a:prstGeom>
        </p:spPr>
        <p:txBody>
          <a:bodyPr>
            <a:spAutoFit/>
          </a:bodyPr>
          <a:lstStyle>
            <a:defPPr>
              <a:defRPr lang="en-US"/>
            </a:defPPr>
            <a:lvl1pPr algn="r">
              <a:defRPr sz="1200"/>
            </a:lvl1pPr>
          </a:lstStyle>
          <a:p>
            <a:pPr algn="l"/>
            <a:r>
              <a:rPr lang="en-GB" dirty="0"/>
              <a:t>Local controller ASICs</a:t>
            </a:r>
          </a:p>
        </p:txBody>
      </p:sp>
      <p:sp>
        <p:nvSpPr>
          <p:cNvPr id="13" name="TextBox 12">
            <a:extLst>
              <a:ext uri="{FF2B5EF4-FFF2-40B4-BE49-F238E27FC236}">
                <a16:creationId xmlns:a16="http://schemas.microsoft.com/office/drawing/2014/main" id="{137C00D6-AA20-4B43-9B97-C88439FE282C}"/>
              </a:ext>
            </a:extLst>
          </p:cNvPr>
          <p:cNvSpPr txBox="1"/>
          <p:nvPr/>
        </p:nvSpPr>
        <p:spPr>
          <a:xfrm>
            <a:off x="7733122" y="1393459"/>
            <a:ext cx="1141668" cy="461665"/>
          </a:xfrm>
          <a:prstGeom prst="rect">
            <a:avLst/>
          </a:prstGeom>
          <a:noFill/>
        </p:spPr>
        <p:txBody>
          <a:bodyPr wrap="square" rtlCol="0">
            <a:spAutoFit/>
          </a:bodyPr>
          <a:lstStyle/>
          <a:p>
            <a:pPr algn="ctr"/>
            <a:r>
              <a:rPr lang="en-GB" sz="1200" dirty="0">
                <a:solidFill>
                  <a:srgbClr val="0070C0"/>
                </a:solidFill>
              </a:rPr>
              <a:t>Compute node cluster</a:t>
            </a:r>
          </a:p>
        </p:txBody>
      </p:sp>
      <p:cxnSp>
        <p:nvCxnSpPr>
          <p:cNvPr id="17" name="Straight Arrow Connector 16">
            <a:extLst>
              <a:ext uri="{FF2B5EF4-FFF2-40B4-BE49-F238E27FC236}">
                <a16:creationId xmlns:a16="http://schemas.microsoft.com/office/drawing/2014/main" id="{462EA4F7-9ED8-4732-A522-61012E21279C}"/>
              </a:ext>
            </a:extLst>
          </p:cNvPr>
          <p:cNvCxnSpPr>
            <a:cxnSpLocks/>
          </p:cNvCxnSpPr>
          <p:nvPr/>
        </p:nvCxnSpPr>
        <p:spPr>
          <a:xfrm flipH="1" flipV="1">
            <a:off x="2097585" y="4028412"/>
            <a:ext cx="95785" cy="31488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F2F78DD-04B7-44F6-BDAB-8B7F29C11B06}"/>
              </a:ext>
            </a:extLst>
          </p:cNvPr>
          <p:cNvSpPr txBox="1"/>
          <p:nvPr/>
        </p:nvSpPr>
        <p:spPr>
          <a:xfrm>
            <a:off x="264421" y="922630"/>
            <a:ext cx="2353529" cy="307777"/>
          </a:xfrm>
          <a:prstGeom prst="rect">
            <a:avLst/>
          </a:prstGeom>
          <a:noFill/>
        </p:spPr>
        <p:txBody>
          <a:bodyPr wrap="none" rtlCol="0">
            <a:spAutoFit/>
          </a:bodyPr>
          <a:lstStyle/>
          <a:p>
            <a:r>
              <a:rPr lang="en-GB" sz="1400" i="1" dirty="0">
                <a:solidFill>
                  <a:schemeClr val="bg1">
                    <a:lumMod val="65000"/>
                  </a:schemeClr>
                </a:solidFill>
              </a:rPr>
              <a:t>Double-sided strip modules</a:t>
            </a:r>
          </a:p>
        </p:txBody>
      </p:sp>
      <p:grpSp>
        <p:nvGrpSpPr>
          <p:cNvPr id="226" name="Group 225">
            <a:extLst>
              <a:ext uri="{FF2B5EF4-FFF2-40B4-BE49-F238E27FC236}">
                <a16:creationId xmlns:a16="http://schemas.microsoft.com/office/drawing/2014/main" id="{8B4BD42E-684E-4A14-B7F8-DDAED8E87BB3}"/>
              </a:ext>
            </a:extLst>
          </p:cNvPr>
          <p:cNvGrpSpPr/>
          <p:nvPr/>
        </p:nvGrpSpPr>
        <p:grpSpPr>
          <a:xfrm>
            <a:off x="413280" y="1345922"/>
            <a:ext cx="3344801" cy="1334929"/>
            <a:chOff x="743480" y="1345922"/>
            <a:chExt cx="3344801" cy="1334929"/>
          </a:xfrm>
        </p:grpSpPr>
        <p:grpSp>
          <p:nvGrpSpPr>
            <p:cNvPr id="71" name="Group 70">
              <a:extLst>
                <a:ext uri="{FF2B5EF4-FFF2-40B4-BE49-F238E27FC236}">
                  <a16:creationId xmlns:a16="http://schemas.microsoft.com/office/drawing/2014/main" id="{F8A6F02A-7E3F-438A-B6F3-52756108FF00}"/>
                </a:ext>
              </a:extLst>
            </p:cNvPr>
            <p:cNvGrpSpPr/>
            <p:nvPr/>
          </p:nvGrpSpPr>
          <p:grpSpPr>
            <a:xfrm>
              <a:off x="743480" y="1345922"/>
              <a:ext cx="1911346" cy="644012"/>
              <a:chOff x="743480" y="1345922"/>
              <a:chExt cx="1911346" cy="644012"/>
            </a:xfrm>
          </p:grpSpPr>
          <p:grpSp>
            <p:nvGrpSpPr>
              <p:cNvPr id="39" name="Group 38">
                <a:extLst>
                  <a:ext uri="{FF2B5EF4-FFF2-40B4-BE49-F238E27FC236}">
                    <a16:creationId xmlns:a16="http://schemas.microsoft.com/office/drawing/2014/main" id="{C1CBDBAB-1F52-4ECA-87F3-B5139B9A2A1F}"/>
                  </a:ext>
                </a:extLst>
              </p:cNvPr>
              <p:cNvGrpSpPr/>
              <p:nvPr/>
            </p:nvGrpSpPr>
            <p:grpSpPr>
              <a:xfrm>
                <a:off x="743480" y="1351801"/>
                <a:ext cx="484338" cy="615950"/>
                <a:chOff x="1758950" y="1552575"/>
                <a:chExt cx="739775" cy="615950"/>
              </a:xfrm>
            </p:grpSpPr>
            <p:sp>
              <p:nvSpPr>
                <p:cNvPr id="22" name="Rectangle 21">
                  <a:extLst>
                    <a:ext uri="{FF2B5EF4-FFF2-40B4-BE49-F238E27FC236}">
                      <a16:creationId xmlns:a16="http://schemas.microsoft.com/office/drawing/2014/main" id="{1ECB256C-E0A1-4584-9829-1AFDCBDAE2BC}"/>
                    </a:ext>
                  </a:extLst>
                </p:cNvPr>
                <p:cNvSpPr/>
                <p:nvPr/>
              </p:nvSpPr>
              <p:spPr>
                <a:xfrm>
                  <a:off x="1758950" y="1552575"/>
                  <a:ext cx="739775" cy="615950"/>
                </a:xfrm>
                <a:prstGeom prst="rect">
                  <a:avLst/>
                </a:prstGeom>
                <a:solidFill>
                  <a:schemeClr val="accent5">
                    <a:lumMod val="20000"/>
                    <a:lumOff val="80000"/>
                  </a:schemeClr>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AAC0E161-7948-4C49-B548-A59522B2FB2C}"/>
                    </a:ext>
                  </a:extLst>
                </p:cNvPr>
                <p:cNvCxnSpPr>
                  <a:cxnSpLocks/>
                </p:cNvCxnSpPr>
                <p:nvPr/>
              </p:nvCxnSpPr>
              <p:spPr>
                <a:xfrm>
                  <a:off x="1758950" y="163830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FB5A34-8069-4B01-BB05-1465AEDC91A4}"/>
                    </a:ext>
                  </a:extLst>
                </p:cNvPr>
                <p:cNvCxnSpPr>
                  <a:cxnSpLocks/>
                </p:cNvCxnSpPr>
                <p:nvPr/>
              </p:nvCxnSpPr>
              <p:spPr>
                <a:xfrm>
                  <a:off x="1758950" y="1677843"/>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B05EB0E-88C7-4178-9A3A-112672380484}"/>
                    </a:ext>
                  </a:extLst>
                </p:cNvPr>
                <p:cNvCxnSpPr>
                  <a:cxnSpLocks/>
                </p:cNvCxnSpPr>
                <p:nvPr/>
              </p:nvCxnSpPr>
              <p:spPr>
                <a:xfrm>
                  <a:off x="1758950" y="1717386"/>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0536D9-6D49-445D-95FB-676FC26FF5F0}"/>
                    </a:ext>
                  </a:extLst>
                </p:cNvPr>
                <p:cNvCxnSpPr>
                  <a:cxnSpLocks/>
                </p:cNvCxnSpPr>
                <p:nvPr/>
              </p:nvCxnSpPr>
              <p:spPr>
                <a:xfrm>
                  <a:off x="1758950" y="1756929"/>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545FAB-C171-44B0-8AD3-C59392E6E557}"/>
                    </a:ext>
                  </a:extLst>
                </p:cNvPr>
                <p:cNvCxnSpPr>
                  <a:cxnSpLocks/>
                </p:cNvCxnSpPr>
                <p:nvPr/>
              </p:nvCxnSpPr>
              <p:spPr>
                <a:xfrm>
                  <a:off x="1758950" y="1796472"/>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A87ED0D-F516-4FD4-9EC7-2B8BA622F83F}"/>
                    </a:ext>
                  </a:extLst>
                </p:cNvPr>
                <p:cNvCxnSpPr>
                  <a:cxnSpLocks/>
                </p:cNvCxnSpPr>
                <p:nvPr/>
              </p:nvCxnSpPr>
              <p:spPr>
                <a:xfrm>
                  <a:off x="1758950" y="183601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FB0E19-F4AD-489E-9AB4-FB8ECC2409B2}"/>
                    </a:ext>
                  </a:extLst>
                </p:cNvPr>
                <p:cNvCxnSpPr>
                  <a:cxnSpLocks/>
                </p:cNvCxnSpPr>
                <p:nvPr/>
              </p:nvCxnSpPr>
              <p:spPr>
                <a:xfrm>
                  <a:off x="1758950" y="1875558"/>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93F64E5-E516-405E-9D0C-65C3F5D70F9C}"/>
                    </a:ext>
                  </a:extLst>
                </p:cNvPr>
                <p:cNvCxnSpPr>
                  <a:cxnSpLocks/>
                </p:cNvCxnSpPr>
                <p:nvPr/>
              </p:nvCxnSpPr>
              <p:spPr>
                <a:xfrm>
                  <a:off x="1758950" y="1915101"/>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E1B4FD-542B-438D-A05B-CCF833D3C62E}"/>
                    </a:ext>
                  </a:extLst>
                </p:cNvPr>
                <p:cNvCxnSpPr>
                  <a:cxnSpLocks/>
                </p:cNvCxnSpPr>
                <p:nvPr/>
              </p:nvCxnSpPr>
              <p:spPr>
                <a:xfrm>
                  <a:off x="1758950" y="1954644"/>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F378AB-7208-4A5D-992C-B9F746518591}"/>
                    </a:ext>
                  </a:extLst>
                </p:cNvPr>
                <p:cNvCxnSpPr>
                  <a:cxnSpLocks/>
                </p:cNvCxnSpPr>
                <p:nvPr/>
              </p:nvCxnSpPr>
              <p:spPr>
                <a:xfrm>
                  <a:off x="1758950" y="1994187"/>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7351786-157F-4412-93D8-53FDCD897FC8}"/>
                    </a:ext>
                  </a:extLst>
                </p:cNvPr>
                <p:cNvCxnSpPr>
                  <a:cxnSpLocks/>
                </p:cNvCxnSpPr>
                <p:nvPr/>
              </p:nvCxnSpPr>
              <p:spPr>
                <a:xfrm>
                  <a:off x="1758950" y="203373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C0DC113-8020-418A-BF6E-CDFE697A523B}"/>
                    </a:ext>
                  </a:extLst>
                </p:cNvPr>
                <p:cNvCxnSpPr>
                  <a:cxnSpLocks/>
                </p:cNvCxnSpPr>
                <p:nvPr/>
              </p:nvCxnSpPr>
              <p:spPr>
                <a:xfrm>
                  <a:off x="1758950" y="207327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A3A8571B-B6D5-4E21-860E-9C1F9CE7667C}"/>
                  </a:ext>
                </a:extLst>
              </p:cNvPr>
              <p:cNvSpPr/>
              <p:nvPr/>
            </p:nvSpPr>
            <p:spPr>
              <a:xfrm>
                <a:off x="1322299" y="1345922"/>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41" name="Rectangle 40">
                <a:extLst>
                  <a:ext uri="{FF2B5EF4-FFF2-40B4-BE49-F238E27FC236}">
                    <a16:creationId xmlns:a16="http://schemas.microsoft.com/office/drawing/2014/main" id="{4DDA59E3-84DD-458A-BD3B-D5E25F9001C5}"/>
                  </a:ext>
                </a:extLst>
              </p:cNvPr>
              <p:cNvSpPr/>
              <p:nvPr/>
            </p:nvSpPr>
            <p:spPr>
              <a:xfrm>
                <a:off x="1325592" y="1571546"/>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42" name="Rectangle 41">
                <a:extLst>
                  <a:ext uri="{FF2B5EF4-FFF2-40B4-BE49-F238E27FC236}">
                    <a16:creationId xmlns:a16="http://schemas.microsoft.com/office/drawing/2014/main" id="{7177C5DF-9291-40CF-A1D7-B042A27EA784}"/>
                  </a:ext>
                </a:extLst>
              </p:cNvPr>
              <p:cNvSpPr/>
              <p:nvPr/>
            </p:nvSpPr>
            <p:spPr>
              <a:xfrm>
                <a:off x="1322299" y="1813473"/>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43" name="TextBox 42">
                <a:extLst>
                  <a:ext uri="{FF2B5EF4-FFF2-40B4-BE49-F238E27FC236}">
                    <a16:creationId xmlns:a16="http://schemas.microsoft.com/office/drawing/2014/main" id="{62155CD3-0A22-448C-8D59-385390916AED}"/>
                  </a:ext>
                </a:extLst>
              </p:cNvPr>
              <p:cNvSpPr txBox="1"/>
              <p:nvPr/>
            </p:nvSpPr>
            <p:spPr>
              <a:xfrm>
                <a:off x="1448448" y="1612578"/>
                <a:ext cx="268592" cy="253916"/>
              </a:xfrm>
              <a:prstGeom prst="rect">
                <a:avLst/>
              </a:prstGeom>
              <a:noFill/>
            </p:spPr>
            <p:txBody>
              <a:bodyPr wrap="square" rtlCol="0">
                <a:spAutoFit/>
              </a:bodyPr>
              <a:lstStyle/>
              <a:p>
                <a:r>
                  <a:rPr lang="en-GB" sz="1050" dirty="0"/>
                  <a:t>…</a:t>
                </a:r>
              </a:p>
            </p:txBody>
          </p:sp>
          <p:grpSp>
            <p:nvGrpSpPr>
              <p:cNvPr id="52" name="Group 51">
                <a:extLst>
                  <a:ext uri="{FF2B5EF4-FFF2-40B4-BE49-F238E27FC236}">
                    <a16:creationId xmlns:a16="http://schemas.microsoft.com/office/drawing/2014/main" id="{BB02A615-4635-4D6A-A36D-D8476F291CC3}"/>
                  </a:ext>
                </a:extLst>
              </p:cNvPr>
              <p:cNvGrpSpPr/>
              <p:nvPr/>
            </p:nvGrpSpPr>
            <p:grpSpPr>
              <a:xfrm>
                <a:off x="1228799" y="1403976"/>
                <a:ext cx="96037" cy="59521"/>
                <a:chOff x="1228799" y="1403976"/>
                <a:chExt cx="96037" cy="59521"/>
              </a:xfrm>
            </p:grpSpPr>
            <p:cxnSp>
              <p:nvCxnSpPr>
                <p:cNvPr id="47" name="Straight Connector 46">
                  <a:extLst>
                    <a:ext uri="{FF2B5EF4-FFF2-40B4-BE49-F238E27FC236}">
                      <a16:creationId xmlns:a16="http://schemas.microsoft.com/office/drawing/2014/main" id="{94247214-C41F-4CE8-8873-2D06D7D3D86C}"/>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4A595A0-5AFB-4C88-95DF-5319A2EE981E}"/>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F9FBC49-E2C3-4793-A89B-9C5200C81446}"/>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C7BC82A8-D238-46C9-8C01-E19F00EF504B}"/>
                  </a:ext>
                </a:extLst>
              </p:cNvPr>
              <p:cNvGrpSpPr/>
              <p:nvPr/>
            </p:nvGrpSpPr>
            <p:grpSpPr>
              <a:xfrm>
                <a:off x="1231152" y="1607981"/>
                <a:ext cx="96037" cy="59521"/>
                <a:chOff x="1228799" y="1403976"/>
                <a:chExt cx="96037" cy="59521"/>
              </a:xfrm>
            </p:grpSpPr>
            <p:cxnSp>
              <p:nvCxnSpPr>
                <p:cNvPr id="54" name="Straight Connector 53">
                  <a:extLst>
                    <a:ext uri="{FF2B5EF4-FFF2-40B4-BE49-F238E27FC236}">
                      <a16:creationId xmlns:a16="http://schemas.microsoft.com/office/drawing/2014/main" id="{410C3764-FBAA-4F12-8FF1-E881E8C779AE}"/>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780C398-EC4C-4DE3-97EE-DC4FC5BDA5B6}"/>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ACA88D-459B-46BB-B245-AA02605EFCB6}"/>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63EDC389-907B-4773-8F4F-A8892838D423}"/>
                  </a:ext>
                </a:extLst>
              </p:cNvPr>
              <p:cNvGrpSpPr/>
              <p:nvPr/>
            </p:nvGrpSpPr>
            <p:grpSpPr>
              <a:xfrm>
                <a:off x="1225484" y="1876786"/>
                <a:ext cx="96037" cy="59521"/>
                <a:chOff x="1228799" y="1403976"/>
                <a:chExt cx="96037" cy="59521"/>
              </a:xfrm>
            </p:grpSpPr>
            <p:cxnSp>
              <p:nvCxnSpPr>
                <p:cNvPr id="58" name="Straight Connector 57">
                  <a:extLst>
                    <a:ext uri="{FF2B5EF4-FFF2-40B4-BE49-F238E27FC236}">
                      <a16:creationId xmlns:a16="http://schemas.microsoft.com/office/drawing/2014/main" id="{08608389-498C-42CA-8105-D38771E12AAD}"/>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C9E9E0E-0F46-4624-B1B5-27973F4C0939}"/>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771CB57-34F1-4FBF-898C-2B7DF83E4417}"/>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Rectangle 60">
                <a:extLst>
                  <a:ext uri="{FF2B5EF4-FFF2-40B4-BE49-F238E27FC236}">
                    <a16:creationId xmlns:a16="http://schemas.microsoft.com/office/drawing/2014/main" id="{8FBD2B3B-6148-4DF4-9856-CE036812F680}"/>
                  </a:ext>
                </a:extLst>
              </p:cNvPr>
              <p:cNvSpPr/>
              <p:nvPr/>
            </p:nvSpPr>
            <p:spPr>
              <a:xfrm>
                <a:off x="2052523" y="1461645"/>
                <a:ext cx="602303" cy="396263"/>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MDC</a:t>
                </a:r>
              </a:p>
              <a:p>
                <a:pPr algn="ctr"/>
                <a:r>
                  <a:rPr lang="en-GB" sz="500" dirty="0">
                    <a:solidFill>
                      <a:schemeClr val="tx1"/>
                    </a:solidFill>
                  </a:rPr>
                  <a:t>(Module data Concentrator)</a:t>
                </a:r>
              </a:p>
            </p:txBody>
          </p:sp>
          <p:cxnSp>
            <p:nvCxnSpPr>
              <p:cNvPr id="63" name="Connector: Elbow 62">
                <a:extLst>
                  <a:ext uri="{FF2B5EF4-FFF2-40B4-BE49-F238E27FC236}">
                    <a16:creationId xmlns:a16="http://schemas.microsoft.com/office/drawing/2014/main" id="{758AE505-C954-4F25-9240-6722CE39854F}"/>
                  </a:ext>
                </a:extLst>
              </p:cNvPr>
              <p:cNvCxnSpPr>
                <a:stCxn id="40" idx="3"/>
              </p:cNvCxnSpPr>
              <p:nvPr/>
            </p:nvCxnSpPr>
            <p:spPr>
              <a:xfrm>
                <a:off x="1853999" y="1434153"/>
                <a:ext cx="188071" cy="122002"/>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E5296DA6-5607-41D9-B9E4-552E158FB74A}"/>
                  </a:ext>
                </a:extLst>
              </p:cNvPr>
              <p:cNvCxnSpPr>
                <a:cxnSpLocks/>
                <a:stCxn id="42" idx="3"/>
              </p:cNvCxnSpPr>
              <p:nvPr/>
            </p:nvCxnSpPr>
            <p:spPr>
              <a:xfrm flipV="1">
                <a:off x="1853999" y="1784666"/>
                <a:ext cx="188071" cy="117038"/>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92C4275-8B40-466D-849C-83BE47F0CD3F}"/>
                  </a:ext>
                </a:extLst>
              </p:cNvPr>
              <p:cNvCxnSpPr>
                <a:endCxn id="61" idx="1"/>
              </p:cNvCxnSpPr>
              <p:nvPr/>
            </p:nvCxnSpPr>
            <p:spPr>
              <a:xfrm>
                <a:off x="1860872" y="1659776"/>
                <a:ext cx="19165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C313E6BE-3E4E-4833-99FF-B7FAAAAC83BA}"/>
                </a:ext>
              </a:extLst>
            </p:cNvPr>
            <p:cNvGrpSpPr/>
            <p:nvPr/>
          </p:nvGrpSpPr>
          <p:grpSpPr>
            <a:xfrm>
              <a:off x="743480" y="2036839"/>
              <a:ext cx="1911346" cy="644012"/>
              <a:chOff x="743480" y="1345922"/>
              <a:chExt cx="1911346" cy="644012"/>
            </a:xfrm>
          </p:grpSpPr>
          <p:grpSp>
            <p:nvGrpSpPr>
              <p:cNvPr id="179" name="Group 178">
                <a:extLst>
                  <a:ext uri="{FF2B5EF4-FFF2-40B4-BE49-F238E27FC236}">
                    <a16:creationId xmlns:a16="http://schemas.microsoft.com/office/drawing/2014/main" id="{11C2C22D-94B1-49CF-BB78-CDC5EF3CB05D}"/>
                  </a:ext>
                </a:extLst>
              </p:cNvPr>
              <p:cNvGrpSpPr/>
              <p:nvPr/>
            </p:nvGrpSpPr>
            <p:grpSpPr>
              <a:xfrm>
                <a:off x="743480" y="1351801"/>
                <a:ext cx="484338" cy="615950"/>
                <a:chOff x="1758950" y="1552575"/>
                <a:chExt cx="739775" cy="615950"/>
              </a:xfrm>
            </p:grpSpPr>
            <p:sp>
              <p:nvSpPr>
                <p:cNvPr id="200" name="Rectangle 199">
                  <a:extLst>
                    <a:ext uri="{FF2B5EF4-FFF2-40B4-BE49-F238E27FC236}">
                      <a16:creationId xmlns:a16="http://schemas.microsoft.com/office/drawing/2014/main" id="{EADC330A-5556-4241-A117-268C5D95E01B}"/>
                    </a:ext>
                  </a:extLst>
                </p:cNvPr>
                <p:cNvSpPr/>
                <p:nvPr/>
              </p:nvSpPr>
              <p:spPr>
                <a:xfrm>
                  <a:off x="1758950" y="1552575"/>
                  <a:ext cx="739775" cy="615950"/>
                </a:xfrm>
                <a:prstGeom prst="rect">
                  <a:avLst/>
                </a:prstGeom>
                <a:solidFill>
                  <a:schemeClr val="accent5">
                    <a:lumMod val="20000"/>
                    <a:lumOff val="80000"/>
                  </a:schemeClr>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1" name="Straight Connector 200">
                  <a:extLst>
                    <a:ext uri="{FF2B5EF4-FFF2-40B4-BE49-F238E27FC236}">
                      <a16:creationId xmlns:a16="http://schemas.microsoft.com/office/drawing/2014/main" id="{B4ED666F-DDAA-4D90-9626-35F9BA14AB5A}"/>
                    </a:ext>
                  </a:extLst>
                </p:cNvPr>
                <p:cNvCxnSpPr>
                  <a:cxnSpLocks/>
                </p:cNvCxnSpPr>
                <p:nvPr/>
              </p:nvCxnSpPr>
              <p:spPr>
                <a:xfrm>
                  <a:off x="1758950" y="163830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81CC928-9B52-4474-8902-9BDC8A7E9238}"/>
                    </a:ext>
                  </a:extLst>
                </p:cNvPr>
                <p:cNvCxnSpPr>
                  <a:cxnSpLocks/>
                </p:cNvCxnSpPr>
                <p:nvPr/>
              </p:nvCxnSpPr>
              <p:spPr>
                <a:xfrm>
                  <a:off x="1758950" y="1677843"/>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9E29897C-A2DE-4788-B7EA-9EE49FD2A4A6}"/>
                    </a:ext>
                  </a:extLst>
                </p:cNvPr>
                <p:cNvCxnSpPr>
                  <a:cxnSpLocks/>
                </p:cNvCxnSpPr>
                <p:nvPr/>
              </p:nvCxnSpPr>
              <p:spPr>
                <a:xfrm>
                  <a:off x="1758950" y="1717386"/>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E157AA5-9F9B-454C-9709-BEF5AB184197}"/>
                    </a:ext>
                  </a:extLst>
                </p:cNvPr>
                <p:cNvCxnSpPr>
                  <a:cxnSpLocks/>
                </p:cNvCxnSpPr>
                <p:nvPr/>
              </p:nvCxnSpPr>
              <p:spPr>
                <a:xfrm>
                  <a:off x="1758950" y="1756929"/>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2EA945BD-A51D-44AD-B5CF-BED8492CA520}"/>
                    </a:ext>
                  </a:extLst>
                </p:cNvPr>
                <p:cNvCxnSpPr>
                  <a:cxnSpLocks/>
                </p:cNvCxnSpPr>
                <p:nvPr/>
              </p:nvCxnSpPr>
              <p:spPr>
                <a:xfrm>
                  <a:off x="1758950" y="1796472"/>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B6E0160-F203-4959-9D7C-AFC618436623}"/>
                    </a:ext>
                  </a:extLst>
                </p:cNvPr>
                <p:cNvCxnSpPr>
                  <a:cxnSpLocks/>
                </p:cNvCxnSpPr>
                <p:nvPr/>
              </p:nvCxnSpPr>
              <p:spPr>
                <a:xfrm>
                  <a:off x="1758950" y="183601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09082E38-8310-4FD5-B547-67BDFFFB43C1}"/>
                    </a:ext>
                  </a:extLst>
                </p:cNvPr>
                <p:cNvCxnSpPr>
                  <a:cxnSpLocks/>
                </p:cNvCxnSpPr>
                <p:nvPr/>
              </p:nvCxnSpPr>
              <p:spPr>
                <a:xfrm>
                  <a:off x="1758950" y="1875558"/>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897C0931-CD10-45AA-8E73-D058162CA111}"/>
                    </a:ext>
                  </a:extLst>
                </p:cNvPr>
                <p:cNvCxnSpPr>
                  <a:cxnSpLocks/>
                </p:cNvCxnSpPr>
                <p:nvPr/>
              </p:nvCxnSpPr>
              <p:spPr>
                <a:xfrm>
                  <a:off x="1758950" y="1915101"/>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0B464CA-9F71-494D-ABA7-335E7A84C58D}"/>
                    </a:ext>
                  </a:extLst>
                </p:cNvPr>
                <p:cNvCxnSpPr>
                  <a:cxnSpLocks/>
                </p:cNvCxnSpPr>
                <p:nvPr/>
              </p:nvCxnSpPr>
              <p:spPr>
                <a:xfrm>
                  <a:off x="1758950" y="1954644"/>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4565381-D96F-4F58-B68A-FD403A12F3BC}"/>
                    </a:ext>
                  </a:extLst>
                </p:cNvPr>
                <p:cNvCxnSpPr>
                  <a:cxnSpLocks/>
                </p:cNvCxnSpPr>
                <p:nvPr/>
              </p:nvCxnSpPr>
              <p:spPr>
                <a:xfrm>
                  <a:off x="1758950" y="1994187"/>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4E5F2EC-E6F4-4EEA-AE49-8643FFC0209C}"/>
                    </a:ext>
                  </a:extLst>
                </p:cNvPr>
                <p:cNvCxnSpPr>
                  <a:cxnSpLocks/>
                </p:cNvCxnSpPr>
                <p:nvPr/>
              </p:nvCxnSpPr>
              <p:spPr>
                <a:xfrm>
                  <a:off x="1758950" y="203373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C8D3E440-E7AE-4289-8198-B979527C8A73}"/>
                    </a:ext>
                  </a:extLst>
                </p:cNvPr>
                <p:cNvCxnSpPr>
                  <a:cxnSpLocks/>
                </p:cNvCxnSpPr>
                <p:nvPr/>
              </p:nvCxnSpPr>
              <p:spPr>
                <a:xfrm>
                  <a:off x="1758950" y="207327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0" name="Rectangle 179">
                <a:extLst>
                  <a:ext uri="{FF2B5EF4-FFF2-40B4-BE49-F238E27FC236}">
                    <a16:creationId xmlns:a16="http://schemas.microsoft.com/office/drawing/2014/main" id="{14A68568-BD67-4545-B26C-E256617C9508}"/>
                  </a:ext>
                </a:extLst>
              </p:cNvPr>
              <p:cNvSpPr/>
              <p:nvPr/>
            </p:nvSpPr>
            <p:spPr>
              <a:xfrm>
                <a:off x="1322299" y="1345922"/>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181" name="Rectangle 180">
                <a:extLst>
                  <a:ext uri="{FF2B5EF4-FFF2-40B4-BE49-F238E27FC236}">
                    <a16:creationId xmlns:a16="http://schemas.microsoft.com/office/drawing/2014/main" id="{C7779311-1E38-49AA-9248-D455413C247D}"/>
                  </a:ext>
                </a:extLst>
              </p:cNvPr>
              <p:cNvSpPr/>
              <p:nvPr/>
            </p:nvSpPr>
            <p:spPr>
              <a:xfrm>
                <a:off x="1325592" y="1571546"/>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182" name="Rectangle 181">
                <a:extLst>
                  <a:ext uri="{FF2B5EF4-FFF2-40B4-BE49-F238E27FC236}">
                    <a16:creationId xmlns:a16="http://schemas.microsoft.com/office/drawing/2014/main" id="{6372695D-9372-4DEC-87EB-6359C01A537D}"/>
                  </a:ext>
                </a:extLst>
              </p:cNvPr>
              <p:cNvSpPr/>
              <p:nvPr/>
            </p:nvSpPr>
            <p:spPr>
              <a:xfrm>
                <a:off x="1322299" y="1813473"/>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183" name="TextBox 182">
                <a:extLst>
                  <a:ext uri="{FF2B5EF4-FFF2-40B4-BE49-F238E27FC236}">
                    <a16:creationId xmlns:a16="http://schemas.microsoft.com/office/drawing/2014/main" id="{5D4416B1-89BF-44B3-B3D7-3C0DC165F5DC}"/>
                  </a:ext>
                </a:extLst>
              </p:cNvPr>
              <p:cNvSpPr txBox="1"/>
              <p:nvPr/>
            </p:nvSpPr>
            <p:spPr>
              <a:xfrm>
                <a:off x="1448448" y="1612578"/>
                <a:ext cx="268592" cy="253916"/>
              </a:xfrm>
              <a:prstGeom prst="rect">
                <a:avLst/>
              </a:prstGeom>
              <a:noFill/>
            </p:spPr>
            <p:txBody>
              <a:bodyPr wrap="square" rtlCol="0">
                <a:spAutoFit/>
              </a:bodyPr>
              <a:lstStyle/>
              <a:p>
                <a:r>
                  <a:rPr lang="en-GB" sz="1050" dirty="0"/>
                  <a:t>…</a:t>
                </a:r>
              </a:p>
            </p:txBody>
          </p:sp>
          <p:grpSp>
            <p:nvGrpSpPr>
              <p:cNvPr id="184" name="Group 183">
                <a:extLst>
                  <a:ext uri="{FF2B5EF4-FFF2-40B4-BE49-F238E27FC236}">
                    <a16:creationId xmlns:a16="http://schemas.microsoft.com/office/drawing/2014/main" id="{55AE3C02-4A30-43A1-A2D9-BE6F12633F38}"/>
                  </a:ext>
                </a:extLst>
              </p:cNvPr>
              <p:cNvGrpSpPr/>
              <p:nvPr/>
            </p:nvGrpSpPr>
            <p:grpSpPr>
              <a:xfrm>
                <a:off x="1228799" y="1403976"/>
                <a:ext cx="96037" cy="59521"/>
                <a:chOff x="1228799" y="1403976"/>
                <a:chExt cx="96037" cy="59521"/>
              </a:xfrm>
            </p:grpSpPr>
            <p:cxnSp>
              <p:nvCxnSpPr>
                <p:cNvPr id="197" name="Straight Connector 196">
                  <a:extLst>
                    <a:ext uri="{FF2B5EF4-FFF2-40B4-BE49-F238E27FC236}">
                      <a16:creationId xmlns:a16="http://schemas.microsoft.com/office/drawing/2014/main" id="{B65A06FE-8C93-4A74-8254-82E4B8F5AB70}"/>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6A55DFB-C52A-49B0-8BAD-B0474FB0E96B}"/>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A9CEC92-CF8D-4783-88EA-FCACAC7D50F9}"/>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9E90C6A8-CF09-4FEE-BC1C-55D46A62DE02}"/>
                  </a:ext>
                </a:extLst>
              </p:cNvPr>
              <p:cNvGrpSpPr/>
              <p:nvPr/>
            </p:nvGrpSpPr>
            <p:grpSpPr>
              <a:xfrm>
                <a:off x="1231152" y="1607981"/>
                <a:ext cx="96037" cy="59521"/>
                <a:chOff x="1228799" y="1403976"/>
                <a:chExt cx="96037" cy="59521"/>
              </a:xfrm>
            </p:grpSpPr>
            <p:cxnSp>
              <p:nvCxnSpPr>
                <p:cNvPr id="194" name="Straight Connector 193">
                  <a:extLst>
                    <a:ext uri="{FF2B5EF4-FFF2-40B4-BE49-F238E27FC236}">
                      <a16:creationId xmlns:a16="http://schemas.microsoft.com/office/drawing/2014/main" id="{D89CB682-2702-45F6-A6B0-333FC1077F78}"/>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73E7ABC-0FCF-4524-AB24-F6026E73FED1}"/>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734E63C-2010-4236-AB5F-46C6A8B09322}"/>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1E3662AB-58C3-4B5E-B671-1161D12E1834}"/>
                  </a:ext>
                </a:extLst>
              </p:cNvPr>
              <p:cNvGrpSpPr/>
              <p:nvPr/>
            </p:nvGrpSpPr>
            <p:grpSpPr>
              <a:xfrm>
                <a:off x="1225484" y="1876786"/>
                <a:ext cx="96037" cy="59521"/>
                <a:chOff x="1228799" y="1403976"/>
                <a:chExt cx="96037" cy="59521"/>
              </a:xfrm>
            </p:grpSpPr>
            <p:cxnSp>
              <p:nvCxnSpPr>
                <p:cNvPr id="191" name="Straight Connector 190">
                  <a:extLst>
                    <a:ext uri="{FF2B5EF4-FFF2-40B4-BE49-F238E27FC236}">
                      <a16:creationId xmlns:a16="http://schemas.microsoft.com/office/drawing/2014/main" id="{49BE7A93-D505-4695-A776-C5397683E218}"/>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17DE49E8-2739-4933-8BDC-1D4FF2E27511}"/>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32A5B85-109B-49C8-9D23-062F77F1CB20}"/>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7" name="Rectangle 186">
                <a:extLst>
                  <a:ext uri="{FF2B5EF4-FFF2-40B4-BE49-F238E27FC236}">
                    <a16:creationId xmlns:a16="http://schemas.microsoft.com/office/drawing/2014/main" id="{04518536-F846-414A-B2AC-38B3C3356D32}"/>
                  </a:ext>
                </a:extLst>
              </p:cNvPr>
              <p:cNvSpPr/>
              <p:nvPr/>
            </p:nvSpPr>
            <p:spPr>
              <a:xfrm>
                <a:off x="2052523" y="1461645"/>
                <a:ext cx="602303" cy="396263"/>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MDC</a:t>
                </a:r>
              </a:p>
              <a:p>
                <a:pPr algn="ctr"/>
                <a:r>
                  <a:rPr lang="en-GB" sz="500" dirty="0">
                    <a:solidFill>
                      <a:schemeClr val="tx1"/>
                    </a:solidFill>
                  </a:rPr>
                  <a:t>(Module data Concentrator)</a:t>
                </a:r>
              </a:p>
            </p:txBody>
          </p:sp>
          <p:cxnSp>
            <p:nvCxnSpPr>
              <p:cNvPr id="188" name="Connector: Elbow 187">
                <a:extLst>
                  <a:ext uri="{FF2B5EF4-FFF2-40B4-BE49-F238E27FC236}">
                    <a16:creationId xmlns:a16="http://schemas.microsoft.com/office/drawing/2014/main" id="{36FA36E8-FA8F-45B6-AF48-B57882C3185D}"/>
                  </a:ext>
                </a:extLst>
              </p:cNvPr>
              <p:cNvCxnSpPr>
                <a:stCxn id="180" idx="3"/>
              </p:cNvCxnSpPr>
              <p:nvPr/>
            </p:nvCxnSpPr>
            <p:spPr>
              <a:xfrm>
                <a:off x="1853999" y="1434153"/>
                <a:ext cx="188071" cy="122002"/>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Connector: Elbow 188">
                <a:extLst>
                  <a:ext uri="{FF2B5EF4-FFF2-40B4-BE49-F238E27FC236}">
                    <a16:creationId xmlns:a16="http://schemas.microsoft.com/office/drawing/2014/main" id="{DB1404A7-D28A-4540-9B10-CB978D59F12A}"/>
                  </a:ext>
                </a:extLst>
              </p:cNvPr>
              <p:cNvCxnSpPr>
                <a:cxnSpLocks/>
                <a:stCxn id="182" idx="3"/>
              </p:cNvCxnSpPr>
              <p:nvPr/>
            </p:nvCxnSpPr>
            <p:spPr>
              <a:xfrm flipV="1">
                <a:off x="1853999" y="1784666"/>
                <a:ext cx="188071" cy="117038"/>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B27CA49-F622-4A0E-9063-450BFD0263C1}"/>
                  </a:ext>
                </a:extLst>
              </p:cNvPr>
              <p:cNvCxnSpPr>
                <a:endCxn id="187" idx="1"/>
              </p:cNvCxnSpPr>
              <p:nvPr/>
            </p:nvCxnSpPr>
            <p:spPr>
              <a:xfrm>
                <a:off x="1860872" y="1659776"/>
                <a:ext cx="19165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3" name="Rectangle 212">
              <a:extLst>
                <a:ext uri="{FF2B5EF4-FFF2-40B4-BE49-F238E27FC236}">
                  <a16:creationId xmlns:a16="http://schemas.microsoft.com/office/drawing/2014/main" id="{9D6E7643-94B9-4CB5-BF21-4FDFD853EF0B}"/>
                </a:ext>
              </a:extLst>
            </p:cNvPr>
            <p:cNvSpPr/>
            <p:nvPr/>
          </p:nvSpPr>
          <p:spPr>
            <a:xfrm>
              <a:off x="3619636" y="1891366"/>
              <a:ext cx="468645" cy="26481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GBT</a:t>
              </a:r>
            </a:p>
          </p:txBody>
        </p:sp>
        <p:cxnSp>
          <p:nvCxnSpPr>
            <p:cNvPr id="217" name="Straight Connector 216">
              <a:extLst>
                <a:ext uri="{FF2B5EF4-FFF2-40B4-BE49-F238E27FC236}">
                  <a16:creationId xmlns:a16="http://schemas.microsoft.com/office/drawing/2014/main" id="{5AB4CC30-4CA0-4F51-8095-8C58ABD931F9}"/>
                </a:ext>
              </a:extLst>
            </p:cNvPr>
            <p:cNvCxnSpPr>
              <a:cxnSpLocks/>
              <a:stCxn id="213" idx="1"/>
              <a:endCxn id="61" idx="3"/>
            </p:cNvCxnSpPr>
            <p:nvPr/>
          </p:nvCxnSpPr>
          <p:spPr>
            <a:xfrm flipH="1" flipV="1">
              <a:off x="2654826" y="1659777"/>
              <a:ext cx="964810" cy="363997"/>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1" name="TextBox 220">
              <a:extLst>
                <a:ext uri="{FF2B5EF4-FFF2-40B4-BE49-F238E27FC236}">
                  <a16:creationId xmlns:a16="http://schemas.microsoft.com/office/drawing/2014/main" id="{A230D415-F0C6-416D-99AB-D586B88144B7}"/>
                </a:ext>
              </a:extLst>
            </p:cNvPr>
            <p:cNvSpPr txBox="1"/>
            <p:nvPr/>
          </p:nvSpPr>
          <p:spPr>
            <a:xfrm>
              <a:off x="2685641" y="1815045"/>
              <a:ext cx="554960" cy="246221"/>
            </a:xfrm>
            <a:prstGeom prst="rect">
              <a:avLst/>
            </a:prstGeom>
            <a:noFill/>
          </p:spPr>
          <p:txBody>
            <a:bodyPr wrap="square" rtlCol="0">
              <a:spAutoFit/>
            </a:bodyPr>
            <a:lstStyle/>
            <a:p>
              <a:r>
                <a:rPr lang="en-GB" sz="1000" dirty="0"/>
                <a:t>e-links</a:t>
              </a:r>
            </a:p>
          </p:txBody>
        </p:sp>
        <p:sp>
          <p:nvSpPr>
            <p:cNvPr id="223" name="Rectangle 222">
              <a:extLst>
                <a:ext uri="{FF2B5EF4-FFF2-40B4-BE49-F238E27FC236}">
                  <a16:creationId xmlns:a16="http://schemas.microsoft.com/office/drawing/2014/main" id="{44E187EE-E258-40D6-80D8-7464B55AC724}"/>
                </a:ext>
              </a:extLst>
            </p:cNvPr>
            <p:cNvSpPr/>
            <p:nvPr/>
          </p:nvSpPr>
          <p:spPr>
            <a:xfrm>
              <a:off x="3613693" y="2247072"/>
              <a:ext cx="468645" cy="26481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GBT</a:t>
              </a:r>
            </a:p>
          </p:txBody>
        </p:sp>
        <p:cxnSp>
          <p:nvCxnSpPr>
            <p:cNvPr id="224" name="Straight Connector 223">
              <a:extLst>
                <a:ext uri="{FF2B5EF4-FFF2-40B4-BE49-F238E27FC236}">
                  <a16:creationId xmlns:a16="http://schemas.microsoft.com/office/drawing/2014/main" id="{36191F19-B302-4867-80F6-DC2FAA1DDCB9}"/>
                </a:ext>
              </a:extLst>
            </p:cNvPr>
            <p:cNvCxnSpPr>
              <a:cxnSpLocks/>
              <a:stCxn id="223" idx="1"/>
            </p:cNvCxnSpPr>
            <p:nvPr/>
          </p:nvCxnSpPr>
          <p:spPr>
            <a:xfrm flipH="1">
              <a:off x="2654826" y="2379480"/>
              <a:ext cx="958867" cy="0"/>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 name="TextBox 224">
              <a:extLst>
                <a:ext uri="{FF2B5EF4-FFF2-40B4-BE49-F238E27FC236}">
                  <a16:creationId xmlns:a16="http://schemas.microsoft.com/office/drawing/2014/main" id="{4B9D1B37-8F79-4A82-A37A-4A9845A903AE}"/>
                </a:ext>
              </a:extLst>
            </p:cNvPr>
            <p:cNvSpPr txBox="1"/>
            <p:nvPr/>
          </p:nvSpPr>
          <p:spPr>
            <a:xfrm>
              <a:off x="2678837" y="2189285"/>
              <a:ext cx="554960" cy="246221"/>
            </a:xfrm>
            <a:prstGeom prst="rect">
              <a:avLst/>
            </a:prstGeom>
            <a:noFill/>
          </p:spPr>
          <p:txBody>
            <a:bodyPr wrap="square" rtlCol="0">
              <a:spAutoFit/>
            </a:bodyPr>
            <a:lstStyle/>
            <a:p>
              <a:r>
                <a:rPr lang="en-GB" sz="1000" dirty="0"/>
                <a:t>e-links</a:t>
              </a:r>
            </a:p>
          </p:txBody>
        </p:sp>
      </p:grpSp>
      <p:grpSp>
        <p:nvGrpSpPr>
          <p:cNvPr id="227" name="Group 226">
            <a:extLst>
              <a:ext uri="{FF2B5EF4-FFF2-40B4-BE49-F238E27FC236}">
                <a16:creationId xmlns:a16="http://schemas.microsoft.com/office/drawing/2014/main" id="{C7812A61-7B01-4689-A404-352A9B0A21DE}"/>
              </a:ext>
            </a:extLst>
          </p:cNvPr>
          <p:cNvGrpSpPr/>
          <p:nvPr/>
        </p:nvGrpSpPr>
        <p:grpSpPr>
          <a:xfrm>
            <a:off x="413280" y="2816357"/>
            <a:ext cx="3338858" cy="1334929"/>
            <a:chOff x="743480" y="1345922"/>
            <a:chExt cx="3338858" cy="1334929"/>
          </a:xfrm>
        </p:grpSpPr>
        <p:grpSp>
          <p:nvGrpSpPr>
            <p:cNvPr id="228" name="Group 227">
              <a:extLst>
                <a:ext uri="{FF2B5EF4-FFF2-40B4-BE49-F238E27FC236}">
                  <a16:creationId xmlns:a16="http://schemas.microsoft.com/office/drawing/2014/main" id="{ECD27E3F-1DA3-41B9-8A03-47F06AC5289A}"/>
                </a:ext>
              </a:extLst>
            </p:cNvPr>
            <p:cNvGrpSpPr/>
            <p:nvPr/>
          </p:nvGrpSpPr>
          <p:grpSpPr>
            <a:xfrm>
              <a:off x="743480" y="1345922"/>
              <a:ext cx="1911346" cy="644012"/>
              <a:chOff x="743480" y="1345922"/>
              <a:chExt cx="1911346" cy="644012"/>
            </a:xfrm>
          </p:grpSpPr>
          <p:grpSp>
            <p:nvGrpSpPr>
              <p:cNvPr id="270" name="Group 269">
                <a:extLst>
                  <a:ext uri="{FF2B5EF4-FFF2-40B4-BE49-F238E27FC236}">
                    <a16:creationId xmlns:a16="http://schemas.microsoft.com/office/drawing/2014/main" id="{352BF75A-7BDE-47D2-A696-498BC2A6E696}"/>
                  </a:ext>
                </a:extLst>
              </p:cNvPr>
              <p:cNvGrpSpPr/>
              <p:nvPr/>
            </p:nvGrpSpPr>
            <p:grpSpPr>
              <a:xfrm>
                <a:off x="743480" y="1351801"/>
                <a:ext cx="484338" cy="615950"/>
                <a:chOff x="1758950" y="1552575"/>
                <a:chExt cx="739775" cy="615950"/>
              </a:xfrm>
            </p:grpSpPr>
            <p:sp>
              <p:nvSpPr>
                <p:cNvPr id="291" name="Rectangle 290">
                  <a:extLst>
                    <a:ext uri="{FF2B5EF4-FFF2-40B4-BE49-F238E27FC236}">
                      <a16:creationId xmlns:a16="http://schemas.microsoft.com/office/drawing/2014/main" id="{72CAFCC2-9B34-42D6-9278-0B99E65D310A}"/>
                    </a:ext>
                  </a:extLst>
                </p:cNvPr>
                <p:cNvSpPr/>
                <p:nvPr/>
              </p:nvSpPr>
              <p:spPr>
                <a:xfrm>
                  <a:off x="1758950" y="1552575"/>
                  <a:ext cx="739775" cy="615950"/>
                </a:xfrm>
                <a:prstGeom prst="rect">
                  <a:avLst/>
                </a:prstGeom>
                <a:solidFill>
                  <a:schemeClr val="accent5">
                    <a:lumMod val="20000"/>
                    <a:lumOff val="80000"/>
                  </a:schemeClr>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2" name="Straight Connector 291">
                  <a:extLst>
                    <a:ext uri="{FF2B5EF4-FFF2-40B4-BE49-F238E27FC236}">
                      <a16:creationId xmlns:a16="http://schemas.microsoft.com/office/drawing/2014/main" id="{2A3B234B-9A6A-4555-B1F7-6EAAC4A10856}"/>
                    </a:ext>
                  </a:extLst>
                </p:cNvPr>
                <p:cNvCxnSpPr>
                  <a:cxnSpLocks/>
                </p:cNvCxnSpPr>
                <p:nvPr/>
              </p:nvCxnSpPr>
              <p:spPr>
                <a:xfrm>
                  <a:off x="1758950" y="163830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50C3E360-59C6-436F-A890-AD7BE11148B3}"/>
                    </a:ext>
                  </a:extLst>
                </p:cNvPr>
                <p:cNvCxnSpPr>
                  <a:cxnSpLocks/>
                </p:cNvCxnSpPr>
                <p:nvPr/>
              </p:nvCxnSpPr>
              <p:spPr>
                <a:xfrm>
                  <a:off x="1758950" y="1677843"/>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3EC7571B-B3B6-4BDB-BD65-D224B84E6825}"/>
                    </a:ext>
                  </a:extLst>
                </p:cNvPr>
                <p:cNvCxnSpPr>
                  <a:cxnSpLocks/>
                </p:cNvCxnSpPr>
                <p:nvPr/>
              </p:nvCxnSpPr>
              <p:spPr>
                <a:xfrm>
                  <a:off x="1758950" y="1717386"/>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39BF0D33-A0BE-4E29-91D3-FB8E90D4F3F7}"/>
                    </a:ext>
                  </a:extLst>
                </p:cNvPr>
                <p:cNvCxnSpPr>
                  <a:cxnSpLocks/>
                </p:cNvCxnSpPr>
                <p:nvPr/>
              </p:nvCxnSpPr>
              <p:spPr>
                <a:xfrm>
                  <a:off x="1758950" y="1756929"/>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AB773A78-7FB6-48C1-97F6-DF60A06143F8}"/>
                    </a:ext>
                  </a:extLst>
                </p:cNvPr>
                <p:cNvCxnSpPr>
                  <a:cxnSpLocks/>
                </p:cNvCxnSpPr>
                <p:nvPr/>
              </p:nvCxnSpPr>
              <p:spPr>
                <a:xfrm>
                  <a:off x="1758950" y="1796472"/>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30A97681-CEB3-4989-90BB-F7328E06C7D1}"/>
                    </a:ext>
                  </a:extLst>
                </p:cNvPr>
                <p:cNvCxnSpPr>
                  <a:cxnSpLocks/>
                </p:cNvCxnSpPr>
                <p:nvPr/>
              </p:nvCxnSpPr>
              <p:spPr>
                <a:xfrm>
                  <a:off x="1758950" y="183601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F25AA182-57DB-4CC4-8987-40180C133C1F}"/>
                    </a:ext>
                  </a:extLst>
                </p:cNvPr>
                <p:cNvCxnSpPr>
                  <a:cxnSpLocks/>
                </p:cNvCxnSpPr>
                <p:nvPr/>
              </p:nvCxnSpPr>
              <p:spPr>
                <a:xfrm>
                  <a:off x="1758950" y="1875558"/>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C23B4467-C10C-4A28-BDC3-3CCB3FF66B02}"/>
                    </a:ext>
                  </a:extLst>
                </p:cNvPr>
                <p:cNvCxnSpPr>
                  <a:cxnSpLocks/>
                </p:cNvCxnSpPr>
                <p:nvPr/>
              </p:nvCxnSpPr>
              <p:spPr>
                <a:xfrm>
                  <a:off x="1758950" y="1915101"/>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9766AA85-8A99-4303-A0CE-010604748C9A}"/>
                    </a:ext>
                  </a:extLst>
                </p:cNvPr>
                <p:cNvCxnSpPr>
                  <a:cxnSpLocks/>
                </p:cNvCxnSpPr>
                <p:nvPr/>
              </p:nvCxnSpPr>
              <p:spPr>
                <a:xfrm>
                  <a:off x="1758950" y="1954644"/>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3D19B25C-C98F-477E-A022-756A3D2757D6}"/>
                    </a:ext>
                  </a:extLst>
                </p:cNvPr>
                <p:cNvCxnSpPr>
                  <a:cxnSpLocks/>
                </p:cNvCxnSpPr>
                <p:nvPr/>
              </p:nvCxnSpPr>
              <p:spPr>
                <a:xfrm>
                  <a:off x="1758950" y="1994187"/>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C8D90E06-9C59-40D0-A90C-530EDC25569A}"/>
                    </a:ext>
                  </a:extLst>
                </p:cNvPr>
                <p:cNvCxnSpPr>
                  <a:cxnSpLocks/>
                </p:cNvCxnSpPr>
                <p:nvPr/>
              </p:nvCxnSpPr>
              <p:spPr>
                <a:xfrm>
                  <a:off x="1758950" y="203373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2984330B-2A7D-4BF2-A3DD-856B9412D5EC}"/>
                    </a:ext>
                  </a:extLst>
                </p:cNvPr>
                <p:cNvCxnSpPr>
                  <a:cxnSpLocks/>
                </p:cNvCxnSpPr>
                <p:nvPr/>
              </p:nvCxnSpPr>
              <p:spPr>
                <a:xfrm>
                  <a:off x="1758950" y="207327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1" name="Rectangle 270">
                <a:extLst>
                  <a:ext uri="{FF2B5EF4-FFF2-40B4-BE49-F238E27FC236}">
                    <a16:creationId xmlns:a16="http://schemas.microsoft.com/office/drawing/2014/main" id="{385D6D19-3D76-488F-9F97-04C5AA424C68}"/>
                  </a:ext>
                </a:extLst>
              </p:cNvPr>
              <p:cNvSpPr/>
              <p:nvPr/>
            </p:nvSpPr>
            <p:spPr>
              <a:xfrm>
                <a:off x="1322299" y="1345922"/>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72" name="Rectangle 271">
                <a:extLst>
                  <a:ext uri="{FF2B5EF4-FFF2-40B4-BE49-F238E27FC236}">
                    <a16:creationId xmlns:a16="http://schemas.microsoft.com/office/drawing/2014/main" id="{D179895F-298D-42F3-9071-7EC92D706C37}"/>
                  </a:ext>
                </a:extLst>
              </p:cNvPr>
              <p:cNvSpPr/>
              <p:nvPr/>
            </p:nvSpPr>
            <p:spPr>
              <a:xfrm>
                <a:off x="1325592" y="1571546"/>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73" name="Rectangle 272">
                <a:extLst>
                  <a:ext uri="{FF2B5EF4-FFF2-40B4-BE49-F238E27FC236}">
                    <a16:creationId xmlns:a16="http://schemas.microsoft.com/office/drawing/2014/main" id="{15BFE610-0078-4B14-8197-28CB954B71EF}"/>
                  </a:ext>
                </a:extLst>
              </p:cNvPr>
              <p:cNvSpPr/>
              <p:nvPr/>
            </p:nvSpPr>
            <p:spPr>
              <a:xfrm>
                <a:off x="1322299" y="1813473"/>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74" name="TextBox 273">
                <a:extLst>
                  <a:ext uri="{FF2B5EF4-FFF2-40B4-BE49-F238E27FC236}">
                    <a16:creationId xmlns:a16="http://schemas.microsoft.com/office/drawing/2014/main" id="{61B6F738-8B26-49D2-A74D-197FB134135C}"/>
                  </a:ext>
                </a:extLst>
              </p:cNvPr>
              <p:cNvSpPr txBox="1"/>
              <p:nvPr/>
            </p:nvSpPr>
            <p:spPr>
              <a:xfrm>
                <a:off x="1448448" y="1612578"/>
                <a:ext cx="268592" cy="253916"/>
              </a:xfrm>
              <a:prstGeom prst="rect">
                <a:avLst/>
              </a:prstGeom>
              <a:noFill/>
            </p:spPr>
            <p:txBody>
              <a:bodyPr wrap="square" rtlCol="0">
                <a:spAutoFit/>
              </a:bodyPr>
              <a:lstStyle/>
              <a:p>
                <a:r>
                  <a:rPr lang="en-GB" sz="1050" dirty="0"/>
                  <a:t>…</a:t>
                </a:r>
              </a:p>
            </p:txBody>
          </p:sp>
          <p:grpSp>
            <p:nvGrpSpPr>
              <p:cNvPr id="275" name="Group 274">
                <a:extLst>
                  <a:ext uri="{FF2B5EF4-FFF2-40B4-BE49-F238E27FC236}">
                    <a16:creationId xmlns:a16="http://schemas.microsoft.com/office/drawing/2014/main" id="{E6B9526B-237F-4D38-A0C8-92F2E9FC201F}"/>
                  </a:ext>
                </a:extLst>
              </p:cNvPr>
              <p:cNvGrpSpPr/>
              <p:nvPr/>
            </p:nvGrpSpPr>
            <p:grpSpPr>
              <a:xfrm>
                <a:off x="1228799" y="1403976"/>
                <a:ext cx="96037" cy="59521"/>
                <a:chOff x="1228799" y="1403976"/>
                <a:chExt cx="96037" cy="59521"/>
              </a:xfrm>
            </p:grpSpPr>
            <p:cxnSp>
              <p:nvCxnSpPr>
                <p:cNvPr id="288" name="Straight Connector 287">
                  <a:extLst>
                    <a:ext uri="{FF2B5EF4-FFF2-40B4-BE49-F238E27FC236}">
                      <a16:creationId xmlns:a16="http://schemas.microsoft.com/office/drawing/2014/main" id="{2AEC1DD8-038F-48E7-96D4-D236C181F116}"/>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59068DD3-F02C-49A5-BC65-985D0ECAD5AF}"/>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6BFAD6B-2AD9-4087-838E-7DC6A5DFCBE9}"/>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CDE51E3B-5406-407D-B84B-F5E9E2A28F20}"/>
                  </a:ext>
                </a:extLst>
              </p:cNvPr>
              <p:cNvGrpSpPr/>
              <p:nvPr/>
            </p:nvGrpSpPr>
            <p:grpSpPr>
              <a:xfrm>
                <a:off x="1231152" y="1607981"/>
                <a:ext cx="96037" cy="59521"/>
                <a:chOff x="1228799" y="1403976"/>
                <a:chExt cx="96037" cy="59521"/>
              </a:xfrm>
            </p:grpSpPr>
            <p:cxnSp>
              <p:nvCxnSpPr>
                <p:cNvPr id="285" name="Straight Connector 284">
                  <a:extLst>
                    <a:ext uri="{FF2B5EF4-FFF2-40B4-BE49-F238E27FC236}">
                      <a16:creationId xmlns:a16="http://schemas.microsoft.com/office/drawing/2014/main" id="{AD203157-D283-4D7E-A758-51B4EBA12391}"/>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A0A76C05-EFC7-4E48-8384-B3121FB04603}"/>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9D5B3F30-2F27-406A-AA5C-B40E7277304F}"/>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B3B3A8D5-F0E1-4B75-9F36-6CF3118A850E}"/>
                  </a:ext>
                </a:extLst>
              </p:cNvPr>
              <p:cNvGrpSpPr/>
              <p:nvPr/>
            </p:nvGrpSpPr>
            <p:grpSpPr>
              <a:xfrm>
                <a:off x="1225484" y="1876786"/>
                <a:ext cx="96037" cy="59521"/>
                <a:chOff x="1228799" y="1403976"/>
                <a:chExt cx="96037" cy="59521"/>
              </a:xfrm>
            </p:grpSpPr>
            <p:cxnSp>
              <p:nvCxnSpPr>
                <p:cNvPr id="282" name="Straight Connector 281">
                  <a:extLst>
                    <a:ext uri="{FF2B5EF4-FFF2-40B4-BE49-F238E27FC236}">
                      <a16:creationId xmlns:a16="http://schemas.microsoft.com/office/drawing/2014/main" id="{C003D4C7-CA3E-4584-A302-074C1486E118}"/>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5FD362CD-6600-41DD-AC11-E6D62B9B7AEA}"/>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4285A61-F272-4654-B79F-589960463127}"/>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8" name="Rectangle 277">
                <a:extLst>
                  <a:ext uri="{FF2B5EF4-FFF2-40B4-BE49-F238E27FC236}">
                    <a16:creationId xmlns:a16="http://schemas.microsoft.com/office/drawing/2014/main" id="{DA7C5EDA-7D62-457C-8421-960DDDDEEE8C}"/>
                  </a:ext>
                </a:extLst>
              </p:cNvPr>
              <p:cNvSpPr/>
              <p:nvPr/>
            </p:nvSpPr>
            <p:spPr>
              <a:xfrm>
                <a:off x="2052523" y="1461645"/>
                <a:ext cx="602303" cy="396263"/>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MDC</a:t>
                </a:r>
              </a:p>
              <a:p>
                <a:pPr algn="ctr"/>
                <a:r>
                  <a:rPr lang="en-GB" sz="500" dirty="0">
                    <a:solidFill>
                      <a:schemeClr val="tx1"/>
                    </a:solidFill>
                  </a:rPr>
                  <a:t>(Module data Concentrator)</a:t>
                </a:r>
              </a:p>
            </p:txBody>
          </p:sp>
          <p:cxnSp>
            <p:nvCxnSpPr>
              <p:cNvPr id="279" name="Connector: Elbow 278">
                <a:extLst>
                  <a:ext uri="{FF2B5EF4-FFF2-40B4-BE49-F238E27FC236}">
                    <a16:creationId xmlns:a16="http://schemas.microsoft.com/office/drawing/2014/main" id="{8C7991ED-C6C9-4A3A-8C04-5C7777D3CF68}"/>
                  </a:ext>
                </a:extLst>
              </p:cNvPr>
              <p:cNvCxnSpPr>
                <a:stCxn id="271" idx="3"/>
              </p:cNvCxnSpPr>
              <p:nvPr/>
            </p:nvCxnSpPr>
            <p:spPr>
              <a:xfrm>
                <a:off x="1853999" y="1434153"/>
                <a:ext cx="188071" cy="122002"/>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Connector: Elbow 279">
                <a:extLst>
                  <a:ext uri="{FF2B5EF4-FFF2-40B4-BE49-F238E27FC236}">
                    <a16:creationId xmlns:a16="http://schemas.microsoft.com/office/drawing/2014/main" id="{41F516CA-722F-4260-BB02-31850F265AA4}"/>
                  </a:ext>
                </a:extLst>
              </p:cNvPr>
              <p:cNvCxnSpPr>
                <a:cxnSpLocks/>
                <a:stCxn id="273" idx="3"/>
              </p:cNvCxnSpPr>
              <p:nvPr/>
            </p:nvCxnSpPr>
            <p:spPr>
              <a:xfrm flipV="1">
                <a:off x="1853999" y="1784666"/>
                <a:ext cx="188071" cy="117038"/>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507A7514-2595-423C-8F13-F72DC4A043ED}"/>
                  </a:ext>
                </a:extLst>
              </p:cNvPr>
              <p:cNvCxnSpPr>
                <a:endCxn id="278" idx="1"/>
              </p:cNvCxnSpPr>
              <p:nvPr/>
            </p:nvCxnSpPr>
            <p:spPr>
              <a:xfrm>
                <a:off x="1860872" y="1659776"/>
                <a:ext cx="19165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261CC165-2188-4C99-B8DB-5CEF266C143D}"/>
                </a:ext>
              </a:extLst>
            </p:cNvPr>
            <p:cNvGrpSpPr/>
            <p:nvPr/>
          </p:nvGrpSpPr>
          <p:grpSpPr>
            <a:xfrm>
              <a:off x="743480" y="2036839"/>
              <a:ext cx="1911346" cy="644012"/>
              <a:chOff x="743480" y="1345922"/>
              <a:chExt cx="1911346" cy="644012"/>
            </a:xfrm>
          </p:grpSpPr>
          <p:grpSp>
            <p:nvGrpSpPr>
              <p:cNvPr id="236" name="Group 235">
                <a:extLst>
                  <a:ext uri="{FF2B5EF4-FFF2-40B4-BE49-F238E27FC236}">
                    <a16:creationId xmlns:a16="http://schemas.microsoft.com/office/drawing/2014/main" id="{4CED2B01-9675-4686-BA4F-650FFA610974}"/>
                  </a:ext>
                </a:extLst>
              </p:cNvPr>
              <p:cNvGrpSpPr/>
              <p:nvPr/>
            </p:nvGrpSpPr>
            <p:grpSpPr>
              <a:xfrm>
                <a:off x="743480" y="1351801"/>
                <a:ext cx="484338" cy="615950"/>
                <a:chOff x="1758950" y="1552575"/>
                <a:chExt cx="739775" cy="615950"/>
              </a:xfrm>
            </p:grpSpPr>
            <p:sp>
              <p:nvSpPr>
                <p:cNvPr id="257" name="Rectangle 256">
                  <a:extLst>
                    <a:ext uri="{FF2B5EF4-FFF2-40B4-BE49-F238E27FC236}">
                      <a16:creationId xmlns:a16="http://schemas.microsoft.com/office/drawing/2014/main" id="{CB0D242B-56F7-4CCC-8451-44DDB8690E81}"/>
                    </a:ext>
                  </a:extLst>
                </p:cNvPr>
                <p:cNvSpPr/>
                <p:nvPr/>
              </p:nvSpPr>
              <p:spPr>
                <a:xfrm>
                  <a:off x="1758950" y="1552575"/>
                  <a:ext cx="739775" cy="615950"/>
                </a:xfrm>
                <a:prstGeom prst="rect">
                  <a:avLst/>
                </a:prstGeom>
                <a:solidFill>
                  <a:schemeClr val="accent5">
                    <a:lumMod val="20000"/>
                    <a:lumOff val="80000"/>
                  </a:schemeClr>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8" name="Straight Connector 257">
                  <a:extLst>
                    <a:ext uri="{FF2B5EF4-FFF2-40B4-BE49-F238E27FC236}">
                      <a16:creationId xmlns:a16="http://schemas.microsoft.com/office/drawing/2014/main" id="{6D61EA08-9F1E-4464-970E-071309028E58}"/>
                    </a:ext>
                  </a:extLst>
                </p:cNvPr>
                <p:cNvCxnSpPr>
                  <a:cxnSpLocks/>
                </p:cNvCxnSpPr>
                <p:nvPr/>
              </p:nvCxnSpPr>
              <p:spPr>
                <a:xfrm>
                  <a:off x="1758950" y="163830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F9B1228-E14B-426F-AEDC-8F89B392F450}"/>
                    </a:ext>
                  </a:extLst>
                </p:cNvPr>
                <p:cNvCxnSpPr>
                  <a:cxnSpLocks/>
                </p:cNvCxnSpPr>
                <p:nvPr/>
              </p:nvCxnSpPr>
              <p:spPr>
                <a:xfrm>
                  <a:off x="1758950" y="1677843"/>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8443A252-9F67-4981-B786-B5A5BD9B496E}"/>
                    </a:ext>
                  </a:extLst>
                </p:cNvPr>
                <p:cNvCxnSpPr>
                  <a:cxnSpLocks/>
                </p:cNvCxnSpPr>
                <p:nvPr/>
              </p:nvCxnSpPr>
              <p:spPr>
                <a:xfrm>
                  <a:off x="1758950" y="1717386"/>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C7FA623D-B26E-41A6-A926-5A3E2D1D16C2}"/>
                    </a:ext>
                  </a:extLst>
                </p:cNvPr>
                <p:cNvCxnSpPr>
                  <a:cxnSpLocks/>
                </p:cNvCxnSpPr>
                <p:nvPr/>
              </p:nvCxnSpPr>
              <p:spPr>
                <a:xfrm>
                  <a:off x="1758950" y="1756929"/>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D5FAD864-C390-42D2-B8A7-A66435406BF2}"/>
                    </a:ext>
                  </a:extLst>
                </p:cNvPr>
                <p:cNvCxnSpPr>
                  <a:cxnSpLocks/>
                </p:cNvCxnSpPr>
                <p:nvPr/>
              </p:nvCxnSpPr>
              <p:spPr>
                <a:xfrm>
                  <a:off x="1758950" y="1796472"/>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AEA9D5F-542A-4243-A71A-DF87BF4CF635}"/>
                    </a:ext>
                  </a:extLst>
                </p:cNvPr>
                <p:cNvCxnSpPr>
                  <a:cxnSpLocks/>
                </p:cNvCxnSpPr>
                <p:nvPr/>
              </p:nvCxnSpPr>
              <p:spPr>
                <a:xfrm>
                  <a:off x="1758950" y="183601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EEB70105-6568-4020-BA91-DBC0EAC36341}"/>
                    </a:ext>
                  </a:extLst>
                </p:cNvPr>
                <p:cNvCxnSpPr>
                  <a:cxnSpLocks/>
                </p:cNvCxnSpPr>
                <p:nvPr/>
              </p:nvCxnSpPr>
              <p:spPr>
                <a:xfrm>
                  <a:off x="1758950" y="1875558"/>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6967E90-0A17-43C4-9E39-643C45A816BA}"/>
                    </a:ext>
                  </a:extLst>
                </p:cNvPr>
                <p:cNvCxnSpPr>
                  <a:cxnSpLocks/>
                </p:cNvCxnSpPr>
                <p:nvPr/>
              </p:nvCxnSpPr>
              <p:spPr>
                <a:xfrm>
                  <a:off x="1758950" y="1915101"/>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D5E3BBE9-B331-47B3-B7A7-5FD6564A9B10}"/>
                    </a:ext>
                  </a:extLst>
                </p:cNvPr>
                <p:cNvCxnSpPr>
                  <a:cxnSpLocks/>
                </p:cNvCxnSpPr>
                <p:nvPr/>
              </p:nvCxnSpPr>
              <p:spPr>
                <a:xfrm>
                  <a:off x="1758950" y="1954644"/>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3A515E4-A6EC-42A9-8841-B2A80A1BF939}"/>
                    </a:ext>
                  </a:extLst>
                </p:cNvPr>
                <p:cNvCxnSpPr>
                  <a:cxnSpLocks/>
                </p:cNvCxnSpPr>
                <p:nvPr/>
              </p:nvCxnSpPr>
              <p:spPr>
                <a:xfrm>
                  <a:off x="1758950" y="1994187"/>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BC06E2B4-8C58-4A90-B18E-21D202203F45}"/>
                    </a:ext>
                  </a:extLst>
                </p:cNvPr>
                <p:cNvCxnSpPr>
                  <a:cxnSpLocks/>
                </p:cNvCxnSpPr>
                <p:nvPr/>
              </p:nvCxnSpPr>
              <p:spPr>
                <a:xfrm>
                  <a:off x="1758950" y="203373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73A791C0-3D59-4464-BDDA-32E05615865C}"/>
                    </a:ext>
                  </a:extLst>
                </p:cNvPr>
                <p:cNvCxnSpPr>
                  <a:cxnSpLocks/>
                </p:cNvCxnSpPr>
                <p:nvPr/>
              </p:nvCxnSpPr>
              <p:spPr>
                <a:xfrm>
                  <a:off x="1758950" y="207327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7" name="Rectangle 236">
                <a:extLst>
                  <a:ext uri="{FF2B5EF4-FFF2-40B4-BE49-F238E27FC236}">
                    <a16:creationId xmlns:a16="http://schemas.microsoft.com/office/drawing/2014/main" id="{64E5B496-3F37-4C3F-92F0-E821CAD22106}"/>
                  </a:ext>
                </a:extLst>
              </p:cNvPr>
              <p:cNvSpPr/>
              <p:nvPr/>
            </p:nvSpPr>
            <p:spPr>
              <a:xfrm>
                <a:off x="1322299" y="1345922"/>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38" name="Rectangle 237">
                <a:extLst>
                  <a:ext uri="{FF2B5EF4-FFF2-40B4-BE49-F238E27FC236}">
                    <a16:creationId xmlns:a16="http://schemas.microsoft.com/office/drawing/2014/main" id="{90BA3FA7-8A52-4158-8353-D2066D0369BB}"/>
                  </a:ext>
                </a:extLst>
              </p:cNvPr>
              <p:cNvSpPr/>
              <p:nvPr/>
            </p:nvSpPr>
            <p:spPr>
              <a:xfrm>
                <a:off x="1325592" y="1571546"/>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39" name="Rectangle 238">
                <a:extLst>
                  <a:ext uri="{FF2B5EF4-FFF2-40B4-BE49-F238E27FC236}">
                    <a16:creationId xmlns:a16="http://schemas.microsoft.com/office/drawing/2014/main" id="{D88B9C9A-A7B1-4D14-94C4-721B057F440E}"/>
                  </a:ext>
                </a:extLst>
              </p:cNvPr>
              <p:cNvSpPr/>
              <p:nvPr/>
            </p:nvSpPr>
            <p:spPr>
              <a:xfrm>
                <a:off x="1322299" y="1813473"/>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40" name="TextBox 239">
                <a:extLst>
                  <a:ext uri="{FF2B5EF4-FFF2-40B4-BE49-F238E27FC236}">
                    <a16:creationId xmlns:a16="http://schemas.microsoft.com/office/drawing/2014/main" id="{94F6F716-D92F-41D1-A2BE-826D2CA1B1E9}"/>
                  </a:ext>
                </a:extLst>
              </p:cNvPr>
              <p:cNvSpPr txBox="1"/>
              <p:nvPr/>
            </p:nvSpPr>
            <p:spPr>
              <a:xfrm>
                <a:off x="1448448" y="1612578"/>
                <a:ext cx="268592" cy="253916"/>
              </a:xfrm>
              <a:prstGeom prst="rect">
                <a:avLst/>
              </a:prstGeom>
              <a:noFill/>
            </p:spPr>
            <p:txBody>
              <a:bodyPr wrap="square" rtlCol="0">
                <a:spAutoFit/>
              </a:bodyPr>
              <a:lstStyle/>
              <a:p>
                <a:r>
                  <a:rPr lang="en-GB" sz="1050" dirty="0"/>
                  <a:t>…</a:t>
                </a:r>
              </a:p>
            </p:txBody>
          </p:sp>
          <p:grpSp>
            <p:nvGrpSpPr>
              <p:cNvPr id="241" name="Group 240">
                <a:extLst>
                  <a:ext uri="{FF2B5EF4-FFF2-40B4-BE49-F238E27FC236}">
                    <a16:creationId xmlns:a16="http://schemas.microsoft.com/office/drawing/2014/main" id="{16DB05D3-79DE-47D6-8E8B-7D4C55581F10}"/>
                  </a:ext>
                </a:extLst>
              </p:cNvPr>
              <p:cNvGrpSpPr/>
              <p:nvPr/>
            </p:nvGrpSpPr>
            <p:grpSpPr>
              <a:xfrm>
                <a:off x="1228799" y="1403976"/>
                <a:ext cx="96037" cy="59521"/>
                <a:chOff x="1228799" y="1403976"/>
                <a:chExt cx="96037" cy="59521"/>
              </a:xfrm>
            </p:grpSpPr>
            <p:cxnSp>
              <p:nvCxnSpPr>
                <p:cNvPr id="254" name="Straight Connector 253">
                  <a:extLst>
                    <a:ext uri="{FF2B5EF4-FFF2-40B4-BE49-F238E27FC236}">
                      <a16:creationId xmlns:a16="http://schemas.microsoft.com/office/drawing/2014/main" id="{AD4B3409-8972-431A-9883-F64F482E35CD}"/>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B0AE6385-E04B-4E5E-AFC3-6C6BC204A753}"/>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55CA626B-5F2E-4A0F-9845-806D72B88736}"/>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94DE5CD6-1513-4953-A2A6-6F7A25B72853}"/>
                  </a:ext>
                </a:extLst>
              </p:cNvPr>
              <p:cNvGrpSpPr/>
              <p:nvPr/>
            </p:nvGrpSpPr>
            <p:grpSpPr>
              <a:xfrm>
                <a:off x="1231152" y="1607981"/>
                <a:ext cx="96037" cy="59521"/>
                <a:chOff x="1228799" y="1403976"/>
                <a:chExt cx="96037" cy="59521"/>
              </a:xfrm>
            </p:grpSpPr>
            <p:cxnSp>
              <p:nvCxnSpPr>
                <p:cNvPr id="251" name="Straight Connector 250">
                  <a:extLst>
                    <a:ext uri="{FF2B5EF4-FFF2-40B4-BE49-F238E27FC236}">
                      <a16:creationId xmlns:a16="http://schemas.microsoft.com/office/drawing/2014/main" id="{C2987A14-D19A-468F-B478-6F81A45DF74D}"/>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3B84CB3C-E1AE-4A63-9E22-597C01C2E22D}"/>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356F9789-FF89-4EDB-8B4C-E2243D9C77BB}"/>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176647B1-B8D0-47E1-A907-8A806D4B59A0}"/>
                  </a:ext>
                </a:extLst>
              </p:cNvPr>
              <p:cNvGrpSpPr/>
              <p:nvPr/>
            </p:nvGrpSpPr>
            <p:grpSpPr>
              <a:xfrm>
                <a:off x="1225484" y="1876786"/>
                <a:ext cx="96037" cy="59521"/>
                <a:chOff x="1228799" y="1403976"/>
                <a:chExt cx="96037" cy="59521"/>
              </a:xfrm>
            </p:grpSpPr>
            <p:cxnSp>
              <p:nvCxnSpPr>
                <p:cNvPr id="248" name="Straight Connector 247">
                  <a:extLst>
                    <a:ext uri="{FF2B5EF4-FFF2-40B4-BE49-F238E27FC236}">
                      <a16:creationId xmlns:a16="http://schemas.microsoft.com/office/drawing/2014/main" id="{0A0402E1-FE11-48BB-9AB4-8FC1BCEBD4DB}"/>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A215E24-0A09-47A6-A9B7-220B30C2BE25}"/>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8D661E6-5C0D-48D9-A373-4D50CFF96EBF}"/>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4" name="Rectangle 243">
                <a:extLst>
                  <a:ext uri="{FF2B5EF4-FFF2-40B4-BE49-F238E27FC236}">
                    <a16:creationId xmlns:a16="http://schemas.microsoft.com/office/drawing/2014/main" id="{91FE2DD4-B307-4640-9622-1771F32C38AB}"/>
                  </a:ext>
                </a:extLst>
              </p:cNvPr>
              <p:cNvSpPr/>
              <p:nvPr/>
            </p:nvSpPr>
            <p:spPr>
              <a:xfrm>
                <a:off x="2052523" y="1461645"/>
                <a:ext cx="602303" cy="396263"/>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MDC</a:t>
                </a:r>
              </a:p>
              <a:p>
                <a:pPr algn="ctr"/>
                <a:r>
                  <a:rPr lang="en-GB" sz="500" dirty="0">
                    <a:solidFill>
                      <a:schemeClr val="tx1"/>
                    </a:solidFill>
                  </a:rPr>
                  <a:t>(Module data Concentrator)</a:t>
                </a:r>
              </a:p>
            </p:txBody>
          </p:sp>
          <p:cxnSp>
            <p:nvCxnSpPr>
              <p:cNvPr id="245" name="Connector: Elbow 244">
                <a:extLst>
                  <a:ext uri="{FF2B5EF4-FFF2-40B4-BE49-F238E27FC236}">
                    <a16:creationId xmlns:a16="http://schemas.microsoft.com/office/drawing/2014/main" id="{936DD226-EF39-4501-8FE2-4ABA938F0730}"/>
                  </a:ext>
                </a:extLst>
              </p:cNvPr>
              <p:cNvCxnSpPr>
                <a:stCxn id="237" idx="3"/>
              </p:cNvCxnSpPr>
              <p:nvPr/>
            </p:nvCxnSpPr>
            <p:spPr>
              <a:xfrm>
                <a:off x="1853999" y="1434153"/>
                <a:ext cx="188071" cy="122002"/>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Connector: Elbow 245">
                <a:extLst>
                  <a:ext uri="{FF2B5EF4-FFF2-40B4-BE49-F238E27FC236}">
                    <a16:creationId xmlns:a16="http://schemas.microsoft.com/office/drawing/2014/main" id="{3B43CB0D-8B82-4735-993E-BB9B0AC2E51C}"/>
                  </a:ext>
                </a:extLst>
              </p:cNvPr>
              <p:cNvCxnSpPr>
                <a:cxnSpLocks/>
                <a:stCxn id="239" idx="3"/>
              </p:cNvCxnSpPr>
              <p:nvPr/>
            </p:nvCxnSpPr>
            <p:spPr>
              <a:xfrm flipV="1">
                <a:off x="1853999" y="1784666"/>
                <a:ext cx="188071" cy="117038"/>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F6B4682-5FC9-4492-9BE7-44EA9B147F9B}"/>
                  </a:ext>
                </a:extLst>
              </p:cNvPr>
              <p:cNvCxnSpPr>
                <a:endCxn id="244" idx="1"/>
              </p:cNvCxnSpPr>
              <p:nvPr/>
            </p:nvCxnSpPr>
            <p:spPr>
              <a:xfrm>
                <a:off x="1860872" y="1659776"/>
                <a:ext cx="19165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0" name="Rectangle 229">
              <a:extLst>
                <a:ext uri="{FF2B5EF4-FFF2-40B4-BE49-F238E27FC236}">
                  <a16:creationId xmlns:a16="http://schemas.microsoft.com/office/drawing/2014/main" id="{4AB9DFF7-2FA0-41ED-BD5E-4050912A75AD}"/>
                </a:ext>
              </a:extLst>
            </p:cNvPr>
            <p:cNvSpPr/>
            <p:nvPr/>
          </p:nvSpPr>
          <p:spPr>
            <a:xfrm>
              <a:off x="3613693" y="1516612"/>
              <a:ext cx="468645" cy="26481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GBT</a:t>
              </a:r>
            </a:p>
          </p:txBody>
        </p:sp>
        <p:cxnSp>
          <p:nvCxnSpPr>
            <p:cNvPr id="231" name="Straight Connector 230">
              <a:extLst>
                <a:ext uri="{FF2B5EF4-FFF2-40B4-BE49-F238E27FC236}">
                  <a16:creationId xmlns:a16="http://schemas.microsoft.com/office/drawing/2014/main" id="{D4994EEA-7930-464E-B25B-D92ACDF9E426}"/>
                </a:ext>
              </a:extLst>
            </p:cNvPr>
            <p:cNvCxnSpPr>
              <a:cxnSpLocks/>
              <a:stCxn id="230" idx="1"/>
              <a:endCxn id="278" idx="3"/>
            </p:cNvCxnSpPr>
            <p:nvPr/>
          </p:nvCxnSpPr>
          <p:spPr>
            <a:xfrm flipH="1">
              <a:off x="2654826" y="1649020"/>
              <a:ext cx="958867" cy="0"/>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E3323EC4-91D7-49D9-AF0A-1B2ED6178A36}"/>
                </a:ext>
              </a:extLst>
            </p:cNvPr>
            <p:cNvSpPr txBox="1"/>
            <p:nvPr/>
          </p:nvSpPr>
          <p:spPr>
            <a:xfrm>
              <a:off x="2694077" y="1458825"/>
              <a:ext cx="554960" cy="246221"/>
            </a:xfrm>
            <a:prstGeom prst="rect">
              <a:avLst/>
            </a:prstGeom>
            <a:noFill/>
          </p:spPr>
          <p:txBody>
            <a:bodyPr wrap="square" rtlCol="0">
              <a:spAutoFit/>
            </a:bodyPr>
            <a:lstStyle/>
            <a:p>
              <a:r>
                <a:rPr lang="en-GB" sz="1000" dirty="0"/>
                <a:t>e-links</a:t>
              </a:r>
            </a:p>
          </p:txBody>
        </p:sp>
        <p:sp>
          <p:nvSpPr>
            <p:cNvPr id="233" name="Rectangle 232">
              <a:extLst>
                <a:ext uri="{FF2B5EF4-FFF2-40B4-BE49-F238E27FC236}">
                  <a16:creationId xmlns:a16="http://schemas.microsoft.com/office/drawing/2014/main" id="{0E071D17-B9A6-48E0-B1BA-0E7B133C336D}"/>
                </a:ext>
              </a:extLst>
            </p:cNvPr>
            <p:cNvSpPr/>
            <p:nvPr/>
          </p:nvSpPr>
          <p:spPr>
            <a:xfrm>
              <a:off x="3613693" y="1899737"/>
              <a:ext cx="468645" cy="26481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GBT</a:t>
              </a:r>
            </a:p>
          </p:txBody>
        </p:sp>
        <p:cxnSp>
          <p:nvCxnSpPr>
            <p:cNvPr id="234" name="Straight Connector 233">
              <a:extLst>
                <a:ext uri="{FF2B5EF4-FFF2-40B4-BE49-F238E27FC236}">
                  <a16:creationId xmlns:a16="http://schemas.microsoft.com/office/drawing/2014/main" id="{B59B9278-D489-40EC-A416-16B32A6A4359}"/>
                </a:ext>
              </a:extLst>
            </p:cNvPr>
            <p:cNvCxnSpPr>
              <a:cxnSpLocks/>
              <a:stCxn id="233" idx="1"/>
            </p:cNvCxnSpPr>
            <p:nvPr/>
          </p:nvCxnSpPr>
          <p:spPr>
            <a:xfrm flipH="1">
              <a:off x="2654826" y="2032145"/>
              <a:ext cx="958867" cy="333556"/>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 name="TextBox 234">
              <a:extLst>
                <a:ext uri="{FF2B5EF4-FFF2-40B4-BE49-F238E27FC236}">
                  <a16:creationId xmlns:a16="http://schemas.microsoft.com/office/drawing/2014/main" id="{96B2FA32-DEA9-46DE-90EB-9599845D7F6E}"/>
                </a:ext>
              </a:extLst>
            </p:cNvPr>
            <p:cNvSpPr txBox="1"/>
            <p:nvPr/>
          </p:nvSpPr>
          <p:spPr>
            <a:xfrm>
              <a:off x="2674083" y="2026251"/>
              <a:ext cx="554960" cy="246221"/>
            </a:xfrm>
            <a:prstGeom prst="rect">
              <a:avLst/>
            </a:prstGeom>
            <a:noFill/>
          </p:spPr>
          <p:txBody>
            <a:bodyPr wrap="square" rtlCol="0">
              <a:spAutoFit/>
            </a:bodyPr>
            <a:lstStyle/>
            <a:p>
              <a:r>
                <a:rPr lang="en-GB" sz="1000" dirty="0"/>
                <a:t>e-links</a:t>
              </a:r>
            </a:p>
          </p:txBody>
        </p:sp>
      </p:grpSp>
      <p:sp>
        <p:nvSpPr>
          <p:cNvPr id="304" name="TextBox 303">
            <a:extLst>
              <a:ext uri="{FF2B5EF4-FFF2-40B4-BE49-F238E27FC236}">
                <a16:creationId xmlns:a16="http://schemas.microsoft.com/office/drawing/2014/main" id="{A613177D-C8EA-4257-A8AC-E5FE3A0BA796}"/>
              </a:ext>
            </a:extLst>
          </p:cNvPr>
          <p:cNvSpPr txBox="1"/>
          <p:nvPr/>
        </p:nvSpPr>
        <p:spPr>
          <a:xfrm rot="16200000">
            <a:off x="-134962" y="2488220"/>
            <a:ext cx="870712" cy="276999"/>
          </a:xfrm>
          <a:prstGeom prst="rect">
            <a:avLst/>
          </a:prstGeom>
        </p:spPr>
        <p:txBody>
          <a:bodyPr>
            <a:spAutoFit/>
          </a:bodyPr>
          <a:lstStyle>
            <a:defPPr>
              <a:defRPr lang="en-US"/>
            </a:defPPr>
            <a:lvl1pPr algn="r">
              <a:defRPr sz="1200"/>
            </a:lvl1pPr>
          </a:lstStyle>
          <a:p>
            <a:pPr algn="l"/>
            <a:r>
              <a:rPr lang="en-GB" dirty="0"/>
              <a:t>Sensor</a:t>
            </a:r>
          </a:p>
        </p:txBody>
      </p:sp>
      <p:sp>
        <p:nvSpPr>
          <p:cNvPr id="306" name="TextBox 305">
            <a:extLst>
              <a:ext uri="{FF2B5EF4-FFF2-40B4-BE49-F238E27FC236}">
                <a16:creationId xmlns:a16="http://schemas.microsoft.com/office/drawing/2014/main" id="{03F8BAB6-5BAD-4226-A73E-FD8220C54250}"/>
              </a:ext>
            </a:extLst>
          </p:cNvPr>
          <p:cNvSpPr txBox="1"/>
          <p:nvPr/>
        </p:nvSpPr>
        <p:spPr>
          <a:xfrm>
            <a:off x="782765" y="3960459"/>
            <a:ext cx="543739" cy="523220"/>
          </a:xfrm>
          <a:prstGeom prst="rect">
            <a:avLst/>
          </a:prstGeom>
          <a:noFill/>
        </p:spPr>
        <p:txBody>
          <a:bodyPr wrap="none" rtlCol="0">
            <a:spAutoFit/>
          </a:bodyPr>
          <a:lstStyle/>
          <a:p>
            <a:r>
              <a:rPr lang="en-GB" sz="2800" dirty="0"/>
              <a:t>…</a:t>
            </a:r>
          </a:p>
        </p:txBody>
      </p:sp>
      <p:sp>
        <p:nvSpPr>
          <p:cNvPr id="310" name="TextBox 309">
            <a:extLst>
              <a:ext uri="{FF2B5EF4-FFF2-40B4-BE49-F238E27FC236}">
                <a16:creationId xmlns:a16="http://schemas.microsoft.com/office/drawing/2014/main" id="{0DE244C4-2D90-48B2-A0E5-55BCD43354EB}"/>
              </a:ext>
            </a:extLst>
          </p:cNvPr>
          <p:cNvSpPr txBox="1"/>
          <p:nvPr/>
        </p:nvSpPr>
        <p:spPr>
          <a:xfrm>
            <a:off x="2850081" y="922630"/>
            <a:ext cx="1946367" cy="307777"/>
          </a:xfrm>
          <a:prstGeom prst="rect">
            <a:avLst/>
          </a:prstGeom>
          <a:noFill/>
        </p:spPr>
        <p:txBody>
          <a:bodyPr wrap="none" rtlCol="0">
            <a:spAutoFit/>
          </a:bodyPr>
          <a:lstStyle/>
          <a:p>
            <a:r>
              <a:rPr lang="en-GB" sz="1400" i="1" dirty="0">
                <a:solidFill>
                  <a:schemeClr val="bg1">
                    <a:lumMod val="65000"/>
                  </a:schemeClr>
                </a:solidFill>
              </a:rPr>
              <a:t>Outside active volume</a:t>
            </a:r>
          </a:p>
        </p:txBody>
      </p:sp>
      <p:sp>
        <p:nvSpPr>
          <p:cNvPr id="311" name="TextBox 310">
            <a:extLst>
              <a:ext uri="{FF2B5EF4-FFF2-40B4-BE49-F238E27FC236}">
                <a16:creationId xmlns:a16="http://schemas.microsoft.com/office/drawing/2014/main" id="{86C22CB6-E608-4F9F-B73F-3AE8255F713E}"/>
              </a:ext>
            </a:extLst>
          </p:cNvPr>
          <p:cNvSpPr txBox="1"/>
          <p:nvPr/>
        </p:nvSpPr>
        <p:spPr>
          <a:xfrm>
            <a:off x="4915158" y="814908"/>
            <a:ext cx="1358064" cy="523220"/>
          </a:xfrm>
          <a:prstGeom prst="rect">
            <a:avLst/>
          </a:prstGeom>
          <a:noFill/>
        </p:spPr>
        <p:txBody>
          <a:bodyPr wrap="none" rtlCol="0">
            <a:spAutoFit/>
          </a:bodyPr>
          <a:lstStyle/>
          <a:p>
            <a:r>
              <a:rPr lang="en-GB" sz="1400" i="1" dirty="0">
                <a:solidFill>
                  <a:schemeClr val="bg1">
                    <a:lumMod val="65000"/>
                  </a:schemeClr>
                </a:solidFill>
              </a:rPr>
              <a:t>Counting room</a:t>
            </a:r>
          </a:p>
          <a:p>
            <a:pPr algn="ctr"/>
            <a:r>
              <a:rPr lang="en-GB" sz="1400" i="1" dirty="0">
                <a:solidFill>
                  <a:schemeClr val="bg1">
                    <a:lumMod val="65000"/>
                  </a:schemeClr>
                </a:solidFill>
              </a:rPr>
              <a:t>(Real-time)</a:t>
            </a:r>
          </a:p>
        </p:txBody>
      </p:sp>
      <p:cxnSp>
        <p:nvCxnSpPr>
          <p:cNvPr id="319" name="Straight Arrow Connector 318">
            <a:extLst>
              <a:ext uri="{FF2B5EF4-FFF2-40B4-BE49-F238E27FC236}">
                <a16:creationId xmlns:a16="http://schemas.microsoft.com/office/drawing/2014/main" id="{2921CB2F-850E-477E-8532-1A818AD4268B}"/>
              </a:ext>
            </a:extLst>
          </p:cNvPr>
          <p:cNvCxnSpPr>
            <a:cxnSpLocks/>
            <a:stCxn id="223" idx="3"/>
          </p:cNvCxnSpPr>
          <p:nvPr/>
        </p:nvCxnSpPr>
        <p:spPr>
          <a:xfrm flipV="1">
            <a:off x="3752138" y="2251179"/>
            <a:ext cx="955016" cy="128301"/>
          </a:xfrm>
          <a:prstGeom prst="straightConnector1">
            <a:avLst/>
          </a:prstGeom>
          <a:ln w="9525">
            <a:solidFill>
              <a:srgbClr val="70AD47"/>
            </a:solidFill>
            <a:tailEnd type="triangle"/>
          </a:ln>
        </p:spPr>
        <p:style>
          <a:lnRef idx="1">
            <a:schemeClr val="accent1"/>
          </a:lnRef>
          <a:fillRef idx="0">
            <a:schemeClr val="accent1"/>
          </a:fillRef>
          <a:effectRef idx="0">
            <a:schemeClr val="accent1"/>
          </a:effectRef>
          <a:fontRef idx="minor">
            <a:schemeClr val="tx1"/>
          </a:fontRef>
        </p:style>
      </p:cxnSp>
      <p:cxnSp>
        <p:nvCxnSpPr>
          <p:cNvPr id="333" name="Straight Arrow Connector 332">
            <a:extLst>
              <a:ext uri="{FF2B5EF4-FFF2-40B4-BE49-F238E27FC236}">
                <a16:creationId xmlns:a16="http://schemas.microsoft.com/office/drawing/2014/main" id="{753AAC09-34F5-491F-BE10-192666F62B27}"/>
              </a:ext>
            </a:extLst>
          </p:cNvPr>
          <p:cNvCxnSpPr>
            <a:cxnSpLocks/>
            <a:stCxn id="230" idx="3"/>
          </p:cNvCxnSpPr>
          <p:nvPr/>
        </p:nvCxnSpPr>
        <p:spPr>
          <a:xfrm>
            <a:off x="3752138" y="3119455"/>
            <a:ext cx="966360" cy="81495"/>
          </a:xfrm>
          <a:prstGeom prst="straightConnector1">
            <a:avLst/>
          </a:prstGeom>
          <a:ln w="9525">
            <a:solidFill>
              <a:srgbClr val="70AD47"/>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D1BCB62C-C6A2-4BD0-A910-5EC93DF533D4}"/>
              </a:ext>
            </a:extLst>
          </p:cNvPr>
          <p:cNvCxnSpPr>
            <a:cxnSpLocks/>
            <a:stCxn id="233" idx="3"/>
          </p:cNvCxnSpPr>
          <p:nvPr/>
        </p:nvCxnSpPr>
        <p:spPr>
          <a:xfrm flipV="1">
            <a:off x="3752138" y="3392220"/>
            <a:ext cx="976780" cy="110360"/>
          </a:xfrm>
          <a:prstGeom prst="straightConnector1">
            <a:avLst/>
          </a:prstGeom>
          <a:ln w="9525">
            <a:solidFill>
              <a:srgbClr val="70AD47"/>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D41481E-50E0-4182-9BE5-D93131C88B3E}"/>
              </a:ext>
            </a:extLst>
          </p:cNvPr>
          <p:cNvCxnSpPr>
            <a:cxnSpLocks/>
          </p:cNvCxnSpPr>
          <p:nvPr/>
        </p:nvCxnSpPr>
        <p:spPr>
          <a:xfrm>
            <a:off x="3875365" y="1758628"/>
            <a:ext cx="843133" cy="210845"/>
          </a:xfrm>
          <a:prstGeom prst="straightConnector1">
            <a:avLst/>
          </a:prstGeom>
          <a:ln w="9525">
            <a:solidFill>
              <a:srgbClr val="70AD4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288C9409-462B-46CA-BA18-3C0B56428D1C}"/>
              </a:ext>
            </a:extLst>
          </p:cNvPr>
          <p:cNvCxnSpPr/>
          <p:nvPr/>
        </p:nvCxnSpPr>
        <p:spPr>
          <a:xfrm>
            <a:off x="4746243" y="988437"/>
            <a:ext cx="0" cy="3456000"/>
          </a:xfrm>
          <a:prstGeom prst="line">
            <a:avLst/>
          </a:prstGeom>
          <a:ln>
            <a:solidFill>
              <a:schemeClr val="accent3">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70" name="TextBox 369">
            <a:extLst>
              <a:ext uri="{FF2B5EF4-FFF2-40B4-BE49-F238E27FC236}">
                <a16:creationId xmlns:a16="http://schemas.microsoft.com/office/drawing/2014/main" id="{599F9CFF-CAF4-425F-A730-690179620933}"/>
              </a:ext>
            </a:extLst>
          </p:cNvPr>
          <p:cNvSpPr txBox="1"/>
          <p:nvPr/>
        </p:nvSpPr>
        <p:spPr>
          <a:xfrm>
            <a:off x="4132034" y="2469803"/>
            <a:ext cx="415498" cy="369332"/>
          </a:xfrm>
          <a:prstGeom prst="rect">
            <a:avLst/>
          </a:prstGeom>
          <a:noFill/>
        </p:spPr>
        <p:txBody>
          <a:bodyPr wrap="none" rtlCol="0">
            <a:spAutoFit/>
          </a:bodyPr>
          <a:lstStyle/>
          <a:p>
            <a:r>
              <a:rPr lang="en-GB" dirty="0">
                <a:solidFill>
                  <a:srgbClr val="70AD47"/>
                </a:solidFill>
              </a:rPr>
              <a:t>…</a:t>
            </a:r>
          </a:p>
        </p:txBody>
      </p:sp>
      <p:cxnSp>
        <p:nvCxnSpPr>
          <p:cNvPr id="380" name="Straight Arrow Connector 379">
            <a:extLst>
              <a:ext uri="{FF2B5EF4-FFF2-40B4-BE49-F238E27FC236}">
                <a16:creationId xmlns:a16="http://schemas.microsoft.com/office/drawing/2014/main" id="{33BF34DB-BCDF-477E-B510-B39E9157BA61}"/>
              </a:ext>
            </a:extLst>
          </p:cNvPr>
          <p:cNvCxnSpPr>
            <a:cxnSpLocks/>
          </p:cNvCxnSpPr>
          <p:nvPr/>
        </p:nvCxnSpPr>
        <p:spPr>
          <a:xfrm>
            <a:off x="3875365" y="2849747"/>
            <a:ext cx="843133" cy="210845"/>
          </a:xfrm>
          <a:prstGeom prst="straightConnector1">
            <a:avLst/>
          </a:prstGeom>
          <a:ln w="9525">
            <a:solidFill>
              <a:srgbClr val="70AD47"/>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2" name="TextBox 381">
            <a:extLst>
              <a:ext uri="{FF2B5EF4-FFF2-40B4-BE49-F238E27FC236}">
                <a16:creationId xmlns:a16="http://schemas.microsoft.com/office/drawing/2014/main" id="{25BF4DC6-1E60-40D8-BCFA-72B2AA006671}"/>
              </a:ext>
            </a:extLst>
          </p:cNvPr>
          <p:cNvSpPr txBox="1"/>
          <p:nvPr/>
        </p:nvSpPr>
        <p:spPr>
          <a:xfrm>
            <a:off x="4154412" y="3584667"/>
            <a:ext cx="415498" cy="369332"/>
          </a:xfrm>
          <a:prstGeom prst="rect">
            <a:avLst/>
          </a:prstGeom>
          <a:noFill/>
        </p:spPr>
        <p:txBody>
          <a:bodyPr wrap="none" rtlCol="0">
            <a:spAutoFit/>
          </a:bodyPr>
          <a:lstStyle/>
          <a:p>
            <a:r>
              <a:rPr lang="en-GB" dirty="0">
                <a:solidFill>
                  <a:srgbClr val="70AD47"/>
                </a:solidFill>
              </a:rPr>
              <a:t>…</a:t>
            </a:r>
          </a:p>
        </p:txBody>
      </p:sp>
      <p:cxnSp>
        <p:nvCxnSpPr>
          <p:cNvPr id="383" name="Straight Arrow Connector 382">
            <a:extLst>
              <a:ext uri="{FF2B5EF4-FFF2-40B4-BE49-F238E27FC236}">
                <a16:creationId xmlns:a16="http://schemas.microsoft.com/office/drawing/2014/main" id="{063D6C65-A920-456E-9392-FC4BA3446D99}"/>
              </a:ext>
            </a:extLst>
          </p:cNvPr>
          <p:cNvCxnSpPr>
            <a:cxnSpLocks/>
          </p:cNvCxnSpPr>
          <p:nvPr/>
        </p:nvCxnSpPr>
        <p:spPr>
          <a:xfrm flipV="1">
            <a:off x="3975200" y="3584289"/>
            <a:ext cx="726703" cy="185044"/>
          </a:xfrm>
          <a:prstGeom prst="straightConnector1">
            <a:avLst/>
          </a:prstGeom>
          <a:ln w="9525">
            <a:solidFill>
              <a:srgbClr val="70AD47"/>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5" name="Rectangle 384">
            <a:extLst>
              <a:ext uri="{FF2B5EF4-FFF2-40B4-BE49-F238E27FC236}">
                <a16:creationId xmlns:a16="http://schemas.microsoft.com/office/drawing/2014/main" id="{89F468AA-F669-4F06-9D0A-368947C14C8A}"/>
              </a:ext>
            </a:extLst>
          </p:cNvPr>
          <p:cNvSpPr/>
          <p:nvPr/>
        </p:nvSpPr>
        <p:spPr>
          <a:xfrm>
            <a:off x="4854390" y="3909359"/>
            <a:ext cx="1238782" cy="342760"/>
          </a:xfrm>
          <a:prstGeom prst="rect">
            <a:avLst/>
          </a:prstGeom>
          <a:solidFill>
            <a:srgbClr val="BD92DE"/>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SODANET</a:t>
            </a:r>
          </a:p>
        </p:txBody>
      </p:sp>
      <p:sp>
        <p:nvSpPr>
          <p:cNvPr id="386" name="Arrow: Down 385">
            <a:extLst>
              <a:ext uri="{FF2B5EF4-FFF2-40B4-BE49-F238E27FC236}">
                <a16:creationId xmlns:a16="http://schemas.microsoft.com/office/drawing/2014/main" id="{C762C7BF-3C1A-41CA-A15D-50C5E3CCB5AE}"/>
              </a:ext>
            </a:extLst>
          </p:cNvPr>
          <p:cNvSpPr/>
          <p:nvPr/>
        </p:nvSpPr>
        <p:spPr>
          <a:xfrm rot="10800000">
            <a:off x="5303201" y="2404054"/>
            <a:ext cx="414960" cy="1749357"/>
          </a:xfrm>
          <a:prstGeom prst="downArrow">
            <a:avLst/>
          </a:prstGeom>
          <a:solidFill>
            <a:srgbClr val="BD92D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Rectangle 304">
            <a:extLst>
              <a:ext uri="{FF2B5EF4-FFF2-40B4-BE49-F238E27FC236}">
                <a16:creationId xmlns:a16="http://schemas.microsoft.com/office/drawing/2014/main" id="{372453C8-6D56-47F8-8A20-F543C7D499D5}"/>
              </a:ext>
            </a:extLst>
          </p:cNvPr>
          <p:cNvSpPr/>
          <p:nvPr/>
        </p:nvSpPr>
        <p:spPr>
          <a:xfrm>
            <a:off x="4827055" y="1794113"/>
            <a:ext cx="1318280" cy="627711"/>
          </a:xfrm>
          <a:prstGeom prst="rect">
            <a:avLst/>
          </a:prstGeom>
          <a:solidFill>
            <a:srgbClr val="70AD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MMB </a:t>
            </a:r>
          </a:p>
          <a:p>
            <a:pPr algn="ctr"/>
            <a:r>
              <a:rPr lang="en-GB" sz="1100" dirty="0"/>
              <a:t>(MVD Multiplexer Board)</a:t>
            </a:r>
          </a:p>
        </p:txBody>
      </p:sp>
      <p:sp>
        <p:nvSpPr>
          <p:cNvPr id="307" name="Rectangle 306">
            <a:extLst>
              <a:ext uri="{FF2B5EF4-FFF2-40B4-BE49-F238E27FC236}">
                <a16:creationId xmlns:a16="http://schemas.microsoft.com/office/drawing/2014/main" id="{A2DE903A-7CDF-449A-ABD3-22A361549B8A}"/>
              </a:ext>
            </a:extLst>
          </p:cNvPr>
          <p:cNvSpPr/>
          <p:nvPr/>
        </p:nvSpPr>
        <p:spPr>
          <a:xfrm>
            <a:off x="4832896" y="3078365"/>
            <a:ext cx="1318280" cy="627711"/>
          </a:xfrm>
          <a:prstGeom prst="rect">
            <a:avLst/>
          </a:prstGeom>
          <a:solidFill>
            <a:srgbClr val="70AD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MMB </a:t>
            </a:r>
          </a:p>
          <a:p>
            <a:pPr algn="ctr"/>
            <a:r>
              <a:rPr lang="en-GB" sz="1100" dirty="0"/>
              <a:t>(MVD Multiplexer Board)</a:t>
            </a:r>
          </a:p>
        </p:txBody>
      </p:sp>
      <p:cxnSp>
        <p:nvCxnSpPr>
          <p:cNvPr id="387" name="Straight Arrow Connector 386">
            <a:extLst>
              <a:ext uri="{FF2B5EF4-FFF2-40B4-BE49-F238E27FC236}">
                <a16:creationId xmlns:a16="http://schemas.microsoft.com/office/drawing/2014/main" id="{2B83F8C5-A118-427A-B084-AD364B7E54FF}"/>
              </a:ext>
            </a:extLst>
          </p:cNvPr>
          <p:cNvCxnSpPr>
            <a:cxnSpLocks/>
          </p:cNvCxnSpPr>
          <p:nvPr/>
        </p:nvCxnSpPr>
        <p:spPr>
          <a:xfrm flipV="1">
            <a:off x="3969991" y="2422507"/>
            <a:ext cx="726703" cy="185044"/>
          </a:xfrm>
          <a:prstGeom prst="straightConnector1">
            <a:avLst/>
          </a:prstGeom>
          <a:ln w="9525">
            <a:solidFill>
              <a:srgbClr val="70AD47"/>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ECCEDB1-ED0E-476E-B166-CDF1A254ABC8}"/>
              </a:ext>
            </a:extLst>
          </p:cNvPr>
          <p:cNvGrpSpPr/>
          <p:nvPr/>
        </p:nvGrpSpPr>
        <p:grpSpPr>
          <a:xfrm>
            <a:off x="3758081" y="2008781"/>
            <a:ext cx="934828" cy="119877"/>
            <a:chOff x="3758081" y="1968564"/>
            <a:chExt cx="934828" cy="119877"/>
          </a:xfrm>
        </p:grpSpPr>
        <p:cxnSp>
          <p:nvCxnSpPr>
            <p:cNvPr id="316" name="Straight Arrow Connector 315">
              <a:extLst>
                <a:ext uri="{FF2B5EF4-FFF2-40B4-BE49-F238E27FC236}">
                  <a16:creationId xmlns:a16="http://schemas.microsoft.com/office/drawing/2014/main" id="{33D0C9C3-006C-47D2-A1D4-3A5DFD4C305C}"/>
                </a:ext>
              </a:extLst>
            </p:cNvPr>
            <p:cNvCxnSpPr>
              <a:cxnSpLocks/>
              <a:stCxn id="213" idx="3"/>
            </p:cNvCxnSpPr>
            <p:nvPr/>
          </p:nvCxnSpPr>
          <p:spPr>
            <a:xfrm>
              <a:off x="3758081" y="2023774"/>
              <a:ext cx="934828" cy="64667"/>
            </a:xfrm>
            <a:prstGeom prst="straightConnector1">
              <a:avLst/>
            </a:prstGeom>
            <a:ln w="9525">
              <a:solidFill>
                <a:srgbClr val="70AD47"/>
              </a:solidFill>
              <a:tailEnd type="triangle"/>
            </a:ln>
          </p:spPr>
          <p:style>
            <a:lnRef idx="1">
              <a:schemeClr val="accent1"/>
            </a:lnRef>
            <a:fillRef idx="0">
              <a:schemeClr val="accent1"/>
            </a:fillRef>
            <a:effectRef idx="0">
              <a:schemeClr val="accent1"/>
            </a:effectRef>
            <a:fontRef idx="minor">
              <a:schemeClr val="tx1"/>
            </a:fontRef>
          </p:style>
        </p:cxnSp>
        <p:sp>
          <p:nvSpPr>
            <p:cNvPr id="388" name="Oval 387">
              <a:extLst>
                <a:ext uri="{FF2B5EF4-FFF2-40B4-BE49-F238E27FC236}">
                  <a16:creationId xmlns:a16="http://schemas.microsoft.com/office/drawing/2014/main" id="{A00F7FAB-ED7B-4060-9B0B-6E5EC77CC23F}"/>
                </a:ext>
              </a:extLst>
            </p:cNvPr>
            <p:cNvSpPr/>
            <p:nvPr/>
          </p:nvSpPr>
          <p:spPr>
            <a:xfrm>
              <a:off x="4009250" y="1968564"/>
              <a:ext cx="88036" cy="73093"/>
            </a:xfrm>
            <a:prstGeom prst="ellipse">
              <a:avLst/>
            </a:prstGeom>
            <a:ln>
              <a:solidFill>
                <a:srgbClr val="70AD47"/>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89" name="Oval 388">
            <a:extLst>
              <a:ext uri="{FF2B5EF4-FFF2-40B4-BE49-F238E27FC236}">
                <a16:creationId xmlns:a16="http://schemas.microsoft.com/office/drawing/2014/main" id="{A459784A-5784-4878-AF07-78840DA98116}"/>
              </a:ext>
            </a:extLst>
          </p:cNvPr>
          <p:cNvSpPr/>
          <p:nvPr/>
        </p:nvSpPr>
        <p:spPr>
          <a:xfrm>
            <a:off x="4028830" y="2263431"/>
            <a:ext cx="88036" cy="73093"/>
          </a:xfrm>
          <a:prstGeom prst="ellipse">
            <a:avLst/>
          </a:prstGeom>
          <a:ln>
            <a:solidFill>
              <a:srgbClr val="70AD47"/>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0" name="Oval 389">
            <a:extLst>
              <a:ext uri="{FF2B5EF4-FFF2-40B4-BE49-F238E27FC236}">
                <a16:creationId xmlns:a16="http://schemas.microsoft.com/office/drawing/2014/main" id="{6F824AFA-CFC2-4CA7-A3DF-CDB38459D733}"/>
              </a:ext>
            </a:extLst>
          </p:cNvPr>
          <p:cNvSpPr/>
          <p:nvPr/>
        </p:nvSpPr>
        <p:spPr>
          <a:xfrm>
            <a:off x="3995621" y="3069129"/>
            <a:ext cx="88036" cy="73093"/>
          </a:xfrm>
          <a:prstGeom prst="ellipse">
            <a:avLst/>
          </a:prstGeom>
          <a:ln>
            <a:solidFill>
              <a:srgbClr val="70AD47"/>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1" name="Oval 390">
            <a:extLst>
              <a:ext uri="{FF2B5EF4-FFF2-40B4-BE49-F238E27FC236}">
                <a16:creationId xmlns:a16="http://schemas.microsoft.com/office/drawing/2014/main" id="{6948DF88-E6E0-4ED7-9A58-7AB47B0A225C}"/>
              </a:ext>
            </a:extLst>
          </p:cNvPr>
          <p:cNvSpPr/>
          <p:nvPr/>
        </p:nvSpPr>
        <p:spPr>
          <a:xfrm>
            <a:off x="4028522" y="3391440"/>
            <a:ext cx="88036" cy="73093"/>
          </a:xfrm>
          <a:prstGeom prst="ellipse">
            <a:avLst/>
          </a:prstGeom>
          <a:ln>
            <a:solidFill>
              <a:srgbClr val="70AD47"/>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2" name="Oval 391">
            <a:extLst>
              <a:ext uri="{FF2B5EF4-FFF2-40B4-BE49-F238E27FC236}">
                <a16:creationId xmlns:a16="http://schemas.microsoft.com/office/drawing/2014/main" id="{643BD22E-7F46-400A-8889-FF691CD95EC8}"/>
              </a:ext>
            </a:extLst>
          </p:cNvPr>
          <p:cNvSpPr/>
          <p:nvPr/>
        </p:nvSpPr>
        <p:spPr>
          <a:xfrm>
            <a:off x="4149293" y="3640264"/>
            <a:ext cx="88036" cy="73093"/>
          </a:xfrm>
          <a:prstGeom prst="ellipse">
            <a:avLst/>
          </a:prstGeom>
          <a:ln>
            <a:solidFill>
              <a:srgbClr val="70AD47"/>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3" name="Oval 392">
            <a:extLst>
              <a:ext uri="{FF2B5EF4-FFF2-40B4-BE49-F238E27FC236}">
                <a16:creationId xmlns:a16="http://schemas.microsoft.com/office/drawing/2014/main" id="{D399240B-09E5-4093-BC6C-93A82D457624}"/>
              </a:ext>
            </a:extLst>
          </p:cNvPr>
          <p:cNvSpPr/>
          <p:nvPr/>
        </p:nvSpPr>
        <p:spPr>
          <a:xfrm>
            <a:off x="4044245" y="2829878"/>
            <a:ext cx="88036" cy="73093"/>
          </a:xfrm>
          <a:prstGeom prst="ellipse">
            <a:avLst/>
          </a:prstGeom>
          <a:ln>
            <a:solidFill>
              <a:srgbClr val="70AD47"/>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4" name="Oval 393">
            <a:extLst>
              <a:ext uri="{FF2B5EF4-FFF2-40B4-BE49-F238E27FC236}">
                <a16:creationId xmlns:a16="http://schemas.microsoft.com/office/drawing/2014/main" id="{555A0282-F32D-487B-805E-115A84EB990D}"/>
              </a:ext>
            </a:extLst>
          </p:cNvPr>
          <p:cNvSpPr/>
          <p:nvPr/>
        </p:nvSpPr>
        <p:spPr>
          <a:xfrm>
            <a:off x="4061634" y="2496752"/>
            <a:ext cx="88036" cy="73093"/>
          </a:xfrm>
          <a:prstGeom prst="ellipse">
            <a:avLst/>
          </a:prstGeom>
          <a:ln>
            <a:solidFill>
              <a:srgbClr val="70AD47"/>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5" name="Oval 394">
            <a:extLst>
              <a:ext uri="{FF2B5EF4-FFF2-40B4-BE49-F238E27FC236}">
                <a16:creationId xmlns:a16="http://schemas.microsoft.com/office/drawing/2014/main" id="{4286A073-D7C0-4D19-A037-53B9093FDBEE}"/>
              </a:ext>
            </a:extLst>
          </p:cNvPr>
          <p:cNvSpPr/>
          <p:nvPr/>
        </p:nvSpPr>
        <p:spPr>
          <a:xfrm>
            <a:off x="4003953" y="1730504"/>
            <a:ext cx="88036" cy="73093"/>
          </a:xfrm>
          <a:prstGeom prst="ellipse">
            <a:avLst/>
          </a:prstGeom>
          <a:ln>
            <a:solidFill>
              <a:srgbClr val="70AD47"/>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7" name="TextBox 396">
            <a:extLst>
              <a:ext uri="{FF2B5EF4-FFF2-40B4-BE49-F238E27FC236}">
                <a16:creationId xmlns:a16="http://schemas.microsoft.com/office/drawing/2014/main" id="{15F1A874-B45C-471B-8970-73677A8FA08F}"/>
              </a:ext>
            </a:extLst>
          </p:cNvPr>
          <p:cNvSpPr txBox="1"/>
          <p:nvPr/>
        </p:nvSpPr>
        <p:spPr>
          <a:xfrm>
            <a:off x="4207298" y="2475286"/>
            <a:ext cx="883035" cy="246221"/>
          </a:xfrm>
          <a:prstGeom prst="rect">
            <a:avLst/>
          </a:prstGeom>
          <a:noFill/>
        </p:spPr>
        <p:txBody>
          <a:bodyPr wrap="square" rtlCol="0">
            <a:spAutoFit/>
          </a:bodyPr>
          <a:lstStyle/>
          <a:p>
            <a:r>
              <a:rPr lang="en-GB" sz="1000" dirty="0"/>
              <a:t>optical link</a:t>
            </a:r>
          </a:p>
        </p:txBody>
      </p:sp>
      <p:sp>
        <p:nvSpPr>
          <p:cNvPr id="399" name="Rectangle: Rounded Corners 398">
            <a:extLst>
              <a:ext uri="{FF2B5EF4-FFF2-40B4-BE49-F238E27FC236}">
                <a16:creationId xmlns:a16="http://schemas.microsoft.com/office/drawing/2014/main" id="{A5350EC4-7DC8-4320-B126-C9C5BB15F4EE}"/>
              </a:ext>
            </a:extLst>
          </p:cNvPr>
          <p:cNvSpPr/>
          <p:nvPr/>
        </p:nvSpPr>
        <p:spPr>
          <a:xfrm>
            <a:off x="6405273" y="1475298"/>
            <a:ext cx="1422432" cy="2872990"/>
          </a:xfrm>
          <a:prstGeom prst="roundRect">
            <a:avLst/>
          </a:prstGeom>
          <a:solidFill>
            <a:srgbClr val="4472C4">
              <a:alpha val="20000"/>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Ethernet switch / InfiniBand</a:t>
            </a:r>
          </a:p>
        </p:txBody>
      </p:sp>
      <p:cxnSp>
        <p:nvCxnSpPr>
          <p:cNvPr id="400" name="Straight Connector 399">
            <a:extLst>
              <a:ext uri="{FF2B5EF4-FFF2-40B4-BE49-F238E27FC236}">
                <a16:creationId xmlns:a16="http://schemas.microsoft.com/office/drawing/2014/main" id="{CB5EE346-2A3A-435D-9035-E70448C34989}"/>
              </a:ext>
            </a:extLst>
          </p:cNvPr>
          <p:cNvCxnSpPr/>
          <p:nvPr/>
        </p:nvCxnSpPr>
        <p:spPr>
          <a:xfrm>
            <a:off x="6411213" y="1004134"/>
            <a:ext cx="0" cy="3456000"/>
          </a:xfrm>
          <a:prstGeom prst="line">
            <a:avLst/>
          </a:prstGeom>
          <a:ln>
            <a:solidFill>
              <a:schemeClr val="accent3">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01" name="TextBox 400">
            <a:extLst>
              <a:ext uri="{FF2B5EF4-FFF2-40B4-BE49-F238E27FC236}">
                <a16:creationId xmlns:a16="http://schemas.microsoft.com/office/drawing/2014/main" id="{104CC25A-D1F2-42D5-8581-E326DE8BD22C}"/>
              </a:ext>
            </a:extLst>
          </p:cNvPr>
          <p:cNvSpPr txBox="1"/>
          <p:nvPr/>
        </p:nvSpPr>
        <p:spPr>
          <a:xfrm>
            <a:off x="6758241" y="814908"/>
            <a:ext cx="1885453" cy="523220"/>
          </a:xfrm>
          <a:prstGeom prst="rect">
            <a:avLst/>
          </a:prstGeom>
          <a:noFill/>
        </p:spPr>
        <p:txBody>
          <a:bodyPr wrap="none" rtlCol="0">
            <a:spAutoFit/>
          </a:bodyPr>
          <a:lstStyle/>
          <a:p>
            <a:pPr algn="ctr"/>
            <a:r>
              <a:rPr lang="en-GB" sz="1400" i="1" dirty="0">
                <a:solidFill>
                  <a:schemeClr val="bg1">
                    <a:lumMod val="65000"/>
                  </a:schemeClr>
                </a:solidFill>
              </a:rPr>
              <a:t>On-line</a:t>
            </a:r>
          </a:p>
          <a:p>
            <a:pPr algn="ctr"/>
            <a:r>
              <a:rPr lang="en-GB" sz="1400" i="1" dirty="0">
                <a:solidFill>
                  <a:schemeClr val="bg1">
                    <a:lumMod val="65000"/>
                  </a:schemeClr>
                </a:solidFill>
              </a:rPr>
              <a:t>(</a:t>
            </a:r>
            <a:r>
              <a:rPr lang="en-US" sz="1400" i="1" dirty="0">
                <a:solidFill>
                  <a:schemeClr val="bg1">
                    <a:lumMod val="65000"/>
                  </a:schemeClr>
                </a:solidFill>
              </a:rPr>
              <a:t>off the shelf devices)</a:t>
            </a:r>
            <a:endParaRPr lang="en-GB" sz="1400" i="1" dirty="0">
              <a:solidFill>
                <a:schemeClr val="bg1">
                  <a:lumMod val="65000"/>
                </a:schemeClr>
              </a:solidFill>
            </a:endParaRPr>
          </a:p>
        </p:txBody>
      </p:sp>
      <p:sp>
        <p:nvSpPr>
          <p:cNvPr id="402" name="Rectangle: Rounded Corners 401">
            <a:extLst>
              <a:ext uri="{FF2B5EF4-FFF2-40B4-BE49-F238E27FC236}">
                <a16:creationId xmlns:a16="http://schemas.microsoft.com/office/drawing/2014/main" id="{7709247C-E847-4345-AFAF-B23B8AE8FFAB}"/>
              </a:ext>
            </a:extLst>
          </p:cNvPr>
          <p:cNvSpPr/>
          <p:nvPr/>
        </p:nvSpPr>
        <p:spPr>
          <a:xfrm>
            <a:off x="7897644" y="1857908"/>
            <a:ext cx="883920" cy="440990"/>
          </a:xfrm>
          <a:prstGeom prst="round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Server node</a:t>
            </a:r>
          </a:p>
        </p:txBody>
      </p:sp>
      <p:sp>
        <p:nvSpPr>
          <p:cNvPr id="403" name="Rectangle: Rounded Corners 402">
            <a:extLst>
              <a:ext uri="{FF2B5EF4-FFF2-40B4-BE49-F238E27FC236}">
                <a16:creationId xmlns:a16="http://schemas.microsoft.com/office/drawing/2014/main" id="{65FEF097-6BB9-4E8A-827B-89814C70480D}"/>
              </a:ext>
            </a:extLst>
          </p:cNvPr>
          <p:cNvSpPr/>
          <p:nvPr/>
        </p:nvSpPr>
        <p:spPr>
          <a:xfrm>
            <a:off x="7897644" y="2404167"/>
            <a:ext cx="883920" cy="440990"/>
          </a:xfrm>
          <a:prstGeom prst="round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Server node</a:t>
            </a:r>
          </a:p>
        </p:txBody>
      </p:sp>
      <p:sp>
        <p:nvSpPr>
          <p:cNvPr id="404" name="Rectangle: Rounded Corners 403">
            <a:extLst>
              <a:ext uri="{FF2B5EF4-FFF2-40B4-BE49-F238E27FC236}">
                <a16:creationId xmlns:a16="http://schemas.microsoft.com/office/drawing/2014/main" id="{C91A5117-548C-44D7-BAAA-9A71D5F39F1E}"/>
              </a:ext>
            </a:extLst>
          </p:cNvPr>
          <p:cNvSpPr/>
          <p:nvPr/>
        </p:nvSpPr>
        <p:spPr>
          <a:xfrm>
            <a:off x="7897644" y="2950426"/>
            <a:ext cx="883920" cy="440990"/>
          </a:xfrm>
          <a:prstGeom prst="round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Server node</a:t>
            </a:r>
          </a:p>
        </p:txBody>
      </p:sp>
      <p:sp>
        <p:nvSpPr>
          <p:cNvPr id="405" name="Rectangle: Rounded Corners 404">
            <a:extLst>
              <a:ext uri="{FF2B5EF4-FFF2-40B4-BE49-F238E27FC236}">
                <a16:creationId xmlns:a16="http://schemas.microsoft.com/office/drawing/2014/main" id="{72DFF48E-A2EA-4696-A894-0936AC30D516}"/>
              </a:ext>
            </a:extLst>
          </p:cNvPr>
          <p:cNvSpPr/>
          <p:nvPr/>
        </p:nvSpPr>
        <p:spPr>
          <a:xfrm>
            <a:off x="7897644" y="3496686"/>
            <a:ext cx="898056" cy="423838"/>
          </a:xfrm>
          <a:prstGeom prst="round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Server node</a:t>
            </a:r>
          </a:p>
        </p:txBody>
      </p:sp>
      <p:grpSp>
        <p:nvGrpSpPr>
          <p:cNvPr id="409" name="Group 408">
            <a:extLst>
              <a:ext uri="{FF2B5EF4-FFF2-40B4-BE49-F238E27FC236}">
                <a16:creationId xmlns:a16="http://schemas.microsoft.com/office/drawing/2014/main" id="{6277A3CF-5E2F-4216-8295-AC3FACFA35B3}"/>
              </a:ext>
            </a:extLst>
          </p:cNvPr>
          <p:cNvGrpSpPr/>
          <p:nvPr/>
        </p:nvGrpSpPr>
        <p:grpSpPr>
          <a:xfrm>
            <a:off x="6145335" y="1984085"/>
            <a:ext cx="586630" cy="123884"/>
            <a:chOff x="6145335" y="1984085"/>
            <a:chExt cx="586630" cy="123884"/>
          </a:xfrm>
        </p:grpSpPr>
        <p:cxnSp>
          <p:nvCxnSpPr>
            <p:cNvPr id="407" name="Straight Arrow Connector 406">
              <a:extLst>
                <a:ext uri="{FF2B5EF4-FFF2-40B4-BE49-F238E27FC236}">
                  <a16:creationId xmlns:a16="http://schemas.microsoft.com/office/drawing/2014/main" id="{96D2D3C0-9913-435F-A490-18C3DF089351}"/>
                </a:ext>
              </a:extLst>
            </p:cNvPr>
            <p:cNvCxnSpPr>
              <a:stCxn id="305" idx="3"/>
            </p:cNvCxnSpPr>
            <p:nvPr/>
          </p:nvCxnSpPr>
          <p:spPr>
            <a:xfrm flipV="1">
              <a:off x="6145335" y="2107968"/>
              <a:ext cx="586630" cy="1"/>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408" name="Oval 407">
              <a:extLst>
                <a:ext uri="{FF2B5EF4-FFF2-40B4-BE49-F238E27FC236}">
                  <a16:creationId xmlns:a16="http://schemas.microsoft.com/office/drawing/2014/main" id="{E0BA5E11-78F1-4D5E-98E1-BB2F940EE21D}"/>
                </a:ext>
              </a:extLst>
            </p:cNvPr>
            <p:cNvSpPr/>
            <p:nvPr/>
          </p:nvSpPr>
          <p:spPr>
            <a:xfrm>
              <a:off x="6424554" y="1984085"/>
              <a:ext cx="128731" cy="123883"/>
            </a:xfrm>
            <a:prstGeom prst="ellipse">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10" name="Group 409">
            <a:extLst>
              <a:ext uri="{FF2B5EF4-FFF2-40B4-BE49-F238E27FC236}">
                <a16:creationId xmlns:a16="http://schemas.microsoft.com/office/drawing/2014/main" id="{37F77438-9565-493A-9E89-0C7CC6B94AE1}"/>
              </a:ext>
            </a:extLst>
          </p:cNvPr>
          <p:cNvGrpSpPr/>
          <p:nvPr/>
        </p:nvGrpSpPr>
        <p:grpSpPr>
          <a:xfrm>
            <a:off x="6155977" y="3285279"/>
            <a:ext cx="586630" cy="123884"/>
            <a:chOff x="6475535" y="1984085"/>
            <a:chExt cx="586630" cy="123884"/>
          </a:xfrm>
        </p:grpSpPr>
        <p:cxnSp>
          <p:nvCxnSpPr>
            <p:cNvPr id="411" name="Straight Arrow Connector 410">
              <a:extLst>
                <a:ext uri="{FF2B5EF4-FFF2-40B4-BE49-F238E27FC236}">
                  <a16:creationId xmlns:a16="http://schemas.microsoft.com/office/drawing/2014/main" id="{6394C4C9-99E6-4F0C-BE41-BE63574E741F}"/>
                </a:ext>
              </a:extLst>
            </p:cNvPr>
            <p:cNvCxnSpPr/>
            <p:nvPr/>
          </p:nvCxnSpPr>
          <p:spPr>
            <a:xfrm flipV="1">
              <a:off x="6475535" y="2107968"/>
              <a:ext cx="586630" cy="1"/>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412" name="Oval 411">
              <a:extLst>
                <a:ext uri="{FF2B5EF4-FFF2-40B4-BE49-F238E27FC236}">
                  <a16:creationId xmlns:a16="http://schemas.microsoft.com/office/drawing/2014/main" id="{A79B94C3-0B67-4733-B0AA-59F2C3D3FACE}"/>
                </a:ext>
              </a:extLst>
            </p:cNvPr>
            <p:cNvSpPr/>
            <p:nvPr/>
          </p:nvSpPr>
          <p:spPr>
            <a:xfrm>
              <a:off x="6667438" y="1984085"/>
              <a:ext cx="128731" cy="123883"/>
            </a:xfrm>
            <a:prstGeom prst="ellipse">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13" name="Group 412">
            <a:extLst>
              <a:ext uri="{FF2B5EF4-FFF2-40B4-BE49-F238E27FC236}">
                <a16:creationId xmlns:a16="http://schemas.microsoft.com/office/drawing/2014/main" id="{9F312DE3-E0AF-4D3A-97D4-A1738890AB64}"/>
              </a:ext>
            </a:extLst>
          </p:cNvPr>
          <p:cNvGrpSpPr/>
          <p:nvPr/>
        </p:nvGrpSpPr>
        <p:grpSpPr>
          <a:xfrm>
            <a:off x="6141061" y="3747524"/>
            <a:ext cx="586630" cy="133410"/>
            <a:chOff x="6475535" y="1974559"/>
            <a:chExt cx="586630" cy="133410"/>
          </a:xfrm>
        </p:grpSpPr>
        <p:cxnSp>
          <p:nvCxnSpPr>
            <p:cNvPr id="414" name="Straight Arrow Connector 413">
              <a:extLst>
                <a:ext uri="{FF2B5EF4-FFF2-40B4-BE49-F238E27FC236}">
                  <a16:creationId xmlns:a16="http://schemas.microsoft.com/office/drawing/2014/main" id="{31EE4D89-FB11-47CC-B3A1-B8E01CA4B3EC}"/>
                </a:ext>
              </a:extLst>
            </p:cNvPr>
            <p:cNvCxnSpPr/>
            <p:nvPr/>
          </p:nvCxnSpPr>
          <p:spPr>
            <a:xfrm flipV="1">
              <a:off x="6475535" y="2107968"/>
              <a:ext cx="586630" cy="1"/>
            </a:xfrm>
            <a:prstGeom prst="straightConnector1">
              <a:avLst/>
            </a:prstGeom>
            <a:ln w="19050">
              <a:solidFill>
                <a:srgbClr val="4472C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15" name="Oval 414">
              <a:extLst>
                <a:ext uri="{FF2B5EF4-FFF2-40B4-BE49-F238E27FC236}">
                  <a16:creationId xmlns:a16="http://schemas.microsoft.com/office/drawing/2014/main" id="{A4B2E6E9-C427-4C9F-804F-5B8F9AB8C6C3}"/>
                </a:ext>
              </a:extLst>
            </p:cNvPr>
            <p:cNvSpPr/>
            <p:nvPr/>
          </p:nvSpPr>
          <p:spPr>
            <a:xfrm>
              <a:off x="6686490" y="1974559"/>
              <a:ext cx="128731" cy="123883"/>
            </a:xfrm>
            <a:prstGeom prst="ellipse">
              <a:avLst/>
            </a:prstGeom>
            <a:ln w="19050">
              <a:solidFill>
                <a:srgbClr val="4472C4"/>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16" name="Group 415">
            <a:extLst>
              <a:ext uri="{FF2B5EF4-FFF2-40B4-BE49-F238E27FC236}">
                <a16:creationId xmlns:a16="http://schemas.microsoft.com/office/drawing/2014/main" id="{EA75371C-3C79-44E8-BCA7-E8E7090FA3BF}"/>
              </a:ext>
            </a:extLst>
          </p:cNvPr>
          <p:cNvGrpSpPr/>
          <p:nvPr/>
        </p:nvGrpSpPr>
        <p:grpSpPr>
          <a:xfrm>
            <a:off x="6064129" y="1551455"/>
            <a:ext cx="586630" cy="123884"/>
            <a:chOff x="6475535" y="1984085"/>
            <a:chExt cx="586630" cy="123884"/>
          </a:xfrm>
        </p:grpSpPr>
        <p:cxnSp>
          <p:nvCxnSpPr>
            <p:cNvPr id="417" name="Straight Arrow Connector 416">
              <a:extLst>
                <a:ext uri="{FF2B5EF4-FFF2-40B4-BE49-F238E27FC236}">
                  <a16:creationId xmlns:a16="http://schemas.microsoft.com/office/drawing/2014/main" id="{2D6FF4CD-3CBB-4C5B-907C-395F9C5EBCF6}"/>
                </a:ext>
              </a:extLst>
            </p:cNvPr>
            <p:cNvCxnSpPr/>
            <p:nvPr/>
          </p:nvCxnSpPr>
          <p:spPr>
            <a:xfrm flipV="1">
              <a:off x="6475535" y="2107968"/>
              <a:ext cx="586630" cy="1"/>
            </a:xfrm>
            <a:prstGeom prst="straightConnector1">
              <a:avLst/>
            </a:prstGeom>
            <a:ln w="19050">
              <a:solidFill>
                <a:srgbClr val="4472C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18" name="Oval 417">
              <a:extLst>
                <a:ext uri="{FF2B5EF4-FFF2-40B4-BE49-F238E27FC236}">
                  <a16:creationId xmlns:a16="http://schemas.microsoft.com/office/drawing/2014/main" id="{20CCFCEF-52E1-4B52-AAF4-20BEB8BD9187}"/>
                </a:ext>
              </a:extLst>
            </p:cNvPr>
            <p:cNvSpPr/>
            <p:nvPr/>
          </p:nvSpPr>
          <p:spPr>
            <a:xfrm>
              <a:off x="6738881" y="1984085"/>
              <a:ext cx="128731" cy="123883"/>
            </a:xfrm>
            <a:prstGeom prst="ellipse">
              <a:avLst/>
            </a:prstGeom>
            <a:ln w="19050">
              <a:solidFill>
                <a:srgbClr val="4472C4"/>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19CCD09D-081A-4B2D-B3B8-997F45575BFA}"/>
              </a:ext>
            </a:extLst>
          </p:cNvPr>
          <p:cNvGrpSpPr/>
          <p:nvPr/>
        </p:nvGrpSpPr>
        <p:grpSpPr>
          <a:xfrm>
            <a:off x="7627938" y="1936132"/>
            <a:ext cx="269706" cy="278109"/>
            <a:chOff x="7958138" y="1936132"/>
            <a:chExt cx="269706" cy="278109"/>
          </a:xfrm>
        </p:grpSpPr>
        <p:cxnSp>
          <p:nvCxnSpPr>
            <p:cNvPr id="420" name="Straight Arrow Connector 419">
              <a:extLst>
                <a:ext uri="{FF2B5EF4-FFF2-40B4-BE49-F238E27FC236}">
                  <a16:creationId xmlns:a16="http://schemas.microsoft.com/office/drawing/2014/main" id="{4AB9711A-EADF-4A1D-8C51-5A996088C1ED}"/>
                </a:ext>
              </a:extLst>
            </p:cNvPr>
            <p:cNvCxnSpPr/>
            <p:nvPr/>
          </p:nvCxnSpPr>
          <p:spPr>
            <a:xfrm>
              <a:off x="7958138" y="1936132"/>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Straight Arrow Connector 420">
              <a:extLst>
                <a:ext uri="{FF2B5EF4-FFF2-40B4-BE49-F238E27FC236}">
                  <a16:creationId xmlns:a16="http://schemas.microsoft.com/office/drawing/2014/main" id="{4B0A6756-6DBF-4F05-B00C-B53E095AA873}"/>
                </a:ext>
              </a:extLst>
            </p:cNvPr>
            <p:cNvCxnSpPr/>
            <p:nvPr/>
          </p:nvCxnSpPr>
          <p:spPr>
            <a:xfrm>
              <a:off x="7958138" y="2075186"/>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22" name="Straight Arrow Connector 421">
              <a:extLst>
                <a:ext uri="{FF2B5EF4-FFF2-40B4-BE49-F238E27FC236}">
                  <a16:creationId xmlns:a16="http://schemas.microsoft.com/office/drawing/2014/main" id="{9782F88B-2337-49FC-B16B-D6E98F26C41F}"/>
                </a:ext>
              </a:extLst>
            </p:cNvPr>
            <p:cNvCxnSpPr/>
            <p:nvPr/>
          </p:nvCxnSpPr>
          <p:spPr>
            <a:xfrm>
              <a:off x="7958138" y="2214241"/>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4" name="Group 423">
            <a:extLst>
              <a:ext uri="{FF2B5EF4-FFF2-40B4-BE49-F238E27FC236}">
                <a16:creationId xmlns:a16="http://schemas.microsoft.com/office/drawing/2014/main" id="{780822B5-7B99-4791-BD79-242C3960E7A6}"/>
              </a:ext>
            </a:extLst>
          </p:cNvPr>
          <p:cNvGrpSpPr/>
          <p:nvPr/>
        </p:nvGrpSpPr>
        <p:grpSpPr>
          <a:xfrm>
            <a:off x="7653658" y="2498238"/>
            <a:ext cx="269706" cy="278109"/>
            <a:chOff x="7958138" y="1936132"/>
            <a:chExt cx="269706" cy="278109"/>
          </a:xfrm>
        </p:grpSpPr>
        <p:cxnSp>
          <p:nvCxnSpPr>
            <p:cNvPr id="425" name="Straight Arrow Connector 424">
              <a:extLst>
                <a:ext uri="{FF2B5EF4-FFF2-40B4-BE49-F238E27FC236}">
                  <a16:creationId xmlns:a16="http://schemas.microsoft.com/office/drawing/2014/main" id="{4138D9BD-2DB0-4814-BC94-06AFD54EC1A8}"/>
                </a:ext>
              </a:extLst>
            </p:cNvPr>
            <p:cNvCxnSpPr/>
            <p:nvPr/>
          </p:nvCxnSpPr>
          <p:spPr>
            <a:xfrm>
              <a:off x="7958138" y="1936132"/>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26" name="Straight Arrow Connector 425">
              <a:extLst>
                <a:ext uri="{FF2B5EF4-FFF2-40B4-BE49-F238E27FC236}">
                  <a16:creationId xmlns:a16="http://schemas.microsoft.com/office/drawing/2014/main" id="{773F9FA7-FB0B-4155-B92C-1C56D61606BF}"/>
                </a:ext>
              </a:extLst>
            </p:cNvPr>
            <p:cNvCxnSpPr/>
            <p:nvPr/>
          </p:nvCxnSpPr>
          <p:spPr>
            <a:xfrm>
              <a:off x="7958138" y="2075186"/>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Straight Arrow Connector 426">
              <a:extLst>
                <a:ext uri="{FF2B5EF4-FFF2-40B4-BE49-F238E27FC236}">
                  <a16:creationId xmlns:a16="http://schemas.microsoft.com/office/drawing/2014/main" id="{90852C1C-E657-4B1C-95AC-D927A6708DB3}"/>
                </a:ext>
              </a:extLst>
            </p:cNvPr>
            <p:cNvCxnSpPr/>
            <p:nvPr/>
          </p:nvCxnSpPr>
          <p:spPr>
            <a:xfrm>
              <a:off x="7958138" y="2214241"/>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8" name="Group 427">
            <a:extLst>
              <a:ext uri="{FF2B5EF4-FFF2-40B4-BE49-F238E27FC236}">
                <a16:creationId xmlns:a16="http://schemas.microsoft.com/office/drawing/2014/main" id="{F5BEAB33-D115-4885-86BB-8147B060A350}"/>
              </a:ext>
            </a:extLst>
          </p:cNvPr>
          <p:cNvGrpSpPr/>
          <p:nvPr/>
        </p:nvGrpSpPr>
        <p:grpSpPr>
          <a:xfrm>
            <a:off x="7653658" y="3067549"/>
            <a:ext cx="269706" cy="278109"/>
            <a:chOff x="7958138" y="1936132"/>
            <a:chExt cx="269706" cy="278109"/>
          </a:xfrm>
        </p:grpSpPr>
        <p:cxnSp>
          <p:nvCxnSpPr>
            <p:cNvPr id="429" name="Straight Arrow Connector 428">
              <a:extLst>
                <a:ext uri="{FF2B5EF4-FFF2-40B4-BE49-F238E27FC236}">
                  <a16:creationId xmlns:a16="http://schemas.microsoft.com/office/drawing/2014/main" id="{D497BB94-580A-44B8-898E-C3D309D0B7B6}"/>
                </a:ext>
              </a:extLst>
            </p:cNvPr>
            <p:cNvCxnSpPr/>
            <p:nvPr/>
          </p:nvCxnSpPr>
          <p:spPr>
            <a:xfrm>
              <a:off x="7958138" y="1936132"/>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Straight Arrow Connector 429">
              <a:extLst>
                <a:ext uri="{FF2B5EF4-FFF2-40B4-BE49-F238E27FC236}">
                  <a16:creationId xmlns:a16="http://schemas.microsoft.com/office/drawing/2014/main" id="{5B212F91-E25B-49BF-8F9C-EBEF3346DD8A}"/>
                </a:ext>
              </a:extLst>
            </p:cNvPr>
            <p:cNvCxnSpPr/>
            <p:nvPr/>
          </p:nvCxnSpPr>
          <p:spPr>
            <a:xfrm>
              <a:off x="7958138" y="2075186"/>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31" name="Straight Arrow Connector 430">
              <a:extLst>
                <a:ext uri="{FF2B5EF4-FFF2-40B4-BE49-F238E27FC236}">
                  <a16:creationId xmlns:a16="http://schemas.microsoft.com/office/drawing/2014/main" id="{E3C4EF63-F2E9-449D-9A78-61E8364FD0AA}"/>
                </a:ext>
              </a:extLst>
            </p:cNvPr>
            <p:cNvCxnSpPr/>
            <p:nvPr/>
          </p:nvCxnSpPr>
          <p:spPr>
            <a:xfrm>
              <a:off x="7958138" y="2214241"/>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2" name="Group 431">
            <a:extLst>
              <a:ext uri="{FF2B5EF4-FFF2-40B4-BE49-F238E27FC236}">
                <a16:creationId xmlns:a16="http://schemas.microsoft.com/office/drawing/2014/main" id="{F5DBE6DE-903A-4CBB-9C80-32C952323E6B}"/>
              </a:ext>
            </a:extLst>
          </p:cNvPr>
          <p:cNvGrpSpPr/>
          <p:nvPr/>
        </p:nvGrpSpPr>
        <p:grpSpPr>
          <a:xfrm>
            <a:off x="7641825" y="3580042"/>
            <a:ext cx="269706" cy="278109"/>
            <a:chOff x="7958138" y="1936132"/>
            <a:chExt cx="269706" cy="278109"/>
          </a:xfrm>
        </p:grpSpPr>
        <p:cxnSp>
          <p:nvCxnSpPr>
            <p:cNvPr id="433" name="Straight Arrow Connector 432">
              <a:extLst>
                <a:ext uri="{FF2B5EF4-FFF2-40B4-BE49-F238E27FC236}">
                  <a16:creationId xmlns:a16="http://schemas.microsoft.com/office/drawing/2014/main" id="{80BAADF4-F6BB-4815-9853-B2CE1E971260}"/>
                </a:ext>
              </a:extLst>
            </p:cNvPr>
            <p:cNvCxnSpPr/>
            <p:nvPr/>
          </p:nvCxnSpPr>
          <p:spPr>
            <a:xfrm>
              <a:off x="7958138" y="1936132"/>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34" name="Straight Arrow Connector 433">
              <a:extLst>
                <a:ext uri="{FF2B5EF4-FFF2-40B4-BE49-F238E27FC236}">
                  <a16:creationId xmlns:a16="http://schemas.microsoft.com/office/drawing/2014/main" id="{D17713CB-BE1B-4095-9117-6CC07FDC4713}"/>
                </a:ext>
              </a:extLst>
            </p:cNvPr>
            <p:cNvCxnSpPr/>
            <p:nvPr/>
          </p:nvCxnSpPr>
          <p:spPr>
            <a:xfrm>
              <a:off x="7958138" y="2075186"/>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Arrow Connector 434">
              <a:extLst>
                <a:ext uri="{FF2B5EF4-FFF2-40B4-BE49-F238E27FC236}">
                  <a16:creationId xmlns:a16="http://schemas.microsoft.com/office/drawing/2014/main" id="{FFC95235-797D-423A-9460-1E1348F7D4C8}"/>
                </a:ext>
              </a:extLst>
            </p:cNvPr>
            <p:cNvCxnSpPr/>
            <p:nvPr/>
          </p:nvCxnSpPr>
          <p:spPr>
            <a:xfrm>
              <a:off x="7958138" y="2214241"/>
              <a:ext cx="269706" cy="0"/>
            </a:xfrm>
            <a:prstGeom prst="straightConnector1">
              <a:avLst/>
            </a:prstGeom>
            <a:ln w="190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sp>
        <p:nvSpPr>
          <p:cNvPr id="436" name="Rectangle 435">
            <a:extLst>
              <a:ext uri="{FF2B5EF4-FFF2-40B4-BE49-F238E27FC236}">
                <a16:creationId xmlns:a16="http://schemas.microsoft.com/office/drawing/2014/main" id="{791949E0-19B0-4ACD-95AB-1640070E6A01}"/>
              </a:ext>
            </a:extLst>
          </p:cNvPr>
          <p:cNvSpPr/>
          <p:nvPr/>
        </p:nvSpPr>
        <p:spPr>
          <a:xfrm>
            <a:off x="4296931" y="4301824"/>
            <a:ext cx="4572000" cy="461665"/>
          </a:xfrm>
          <a:prstGeom prst="rect">
            <a:avLst/>
          </a:prstGeom>
        </p:spPr>
        <p:txBody>
          <a:bodyPr>
            <a:spAutoFit/>
          </a:bodyPr>
          <a:lstStyle/>
          <a:p>
            <a:pPr algn="r"/>
            <a:r>
              <a:rPr lang="en-GB" sz="1200" dirty="0"/>
              <a:t>Server nodes equipped with commercial and powerful hardware (CPU/GPU/FPGA)</a:t>
            </a:r>
          </a:p>
        </p:txBody>
      </p:sp>
      <p:sp>
        <p:nvSpPr>
          <p:cNvPr id="438" name="TextBox 437">
            <a:extLst>
              <a:ext uri="{FF2B5EF4-FFF2-40B4-BE49-F238E27FC236}">
                <a16:creationId xmlns:a16="http://schemas.microsoft.com/office/drawing/2014/main" id="{2242497C-7F76-4076-BF1F-DD3871A450CD}"/>
              </a:ext>
            </a:extLst>
          </p:cNvPr>
          <p:cNvSpPr txBox="1"/>
          <p:nvPr/>
        </p:nvSpPr>
        <p:spPr>
          <a:xfrm>
            <a:off x="931375" y="880450"/>
            <a:ext cx="543739" cy="523220"/>
          </a:xfrm>
          <a:prstGeom prst="rect">
            <a:avLst/>
          </a:prstGeom>
          <a:noFill/>
        </p:spPr>
        <p:txBody>
          <a:bodyPr wrap="none" rtlCol="0">
            <a:spAutoFit/>
          </a:bodyPr>
          <a:lstStyle/>
          <a:p>
            <a:r>
              <a:rPr lang="en-GB" sz="2800" dirty="0"/>
              <a:t>…</a:t>
            </a:r>
          </a:p>
        </p:txBody>
      </p:sp>
      <p:cxnSp>
        <p:nvCxnSpPr>
          <p:cNvPr id="440" name="Straight Arrow Connector 439">
            <a:extLst>
              <a:ext uri="{FF2B5EF4-FFF2-40B4-BE49-F238E27FC236}">
                <a16:creationId xmlns:a16="http://schemas.microsoft.com/office/drawing/2014/main" id="{80D5A310-5C01-421C-93F4-C84FB6006ADF}"/>
              </a:ext>
            </a:extLst>
          </p:cNvPr>
          <p:cNvCxnSpPr/>
          <p:nvPr/>
        </p:nvCxnSpPr>
        <p:spPr>
          <a:xfrm flipV="1">
            <a:off x="8178800" y="4027846"/>
            <a:ext cx="160804" cy="23240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DF1D31B2-E459-4FAE-900A-482517D0029B}"/>
              </a:ext>
            </a:extLst>
          </p:cNvPr>
          <p:cNvSpPr/>
          <p:nvPr/>
        </p:nvSpPr>
        <p:spPr>
          <a:xfrm rot="16200000">
            <a:off x="7768845" y="2844739"/>
            <a:ext cx="2449243" cy="292208"/>
          </a:xfrm>
          <a:prstGeom prst="round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Permanent storage</a:t>
            </a:r>
          </a:p>
        </p:txBody>
      </p:sp>
      <p:grpSp>
        <p:nvGrpSpPr>
          <p:cNvPr id="12" name="Group 11">
            <a:extLst>
              <a:ext uri="{FF2B5EF4-FFF2-40B4-BE49-F238E27FC236}">
                <a16:creationId xmlns:a16="http://schemas.microsoft.com/office/drawing/2014/main" id="{4E5ECD53-EADE-485E-B3A8-8549B1EC72B3}"/>
              </a:ext>
            </a:extLst>
          </p:cNvPr>
          <p:cNvGrpSpPr/>
          <p:nvPr/>
        </p:nvGrpSpPr>
        <p:grpSpPr>
          <a:xfrm>
            <a:off x="3782529" y="1929649"/>
            <a:ext cx="865846" cy="110017"/>
            <a:chOff x="3806826" y="2092390"/>
            <a:chExt cx="865846" cy="110017"/>
          </a:xfrm>
        </p:grpSpPr>
        <p:cxnSp>
          <p:nvCxnSpPr>
            <p:cNvPr id="7" name="Straight Arrow Connector 6">
              <a:extLst>
                <a:ext uri="{FF2B5EF4-FFF2-40B4-BE49-F238E27FC236}">
                  <a16:creationId xmlns:a16="http://schemas.microsoft.com/office/drawing/2014/main" id="{B3181324-021A-4C6C-98F3-CE0432917FD8}"/>
                </a:ext>
              </a:extLst>
            </p:cNvPr>
            <p:cNvCxnSpPr>
              <a:cxnSpLocks/>
            </p:cNvCxnSpPr>
            <p:nvPr/>
          </p:nvCxnSpPr>
          <p:spPr>
            <a:xfrm flipH="1" flipV="1">
              <a:off x="3806826" y="2124654"/>
              <a:ext cx="865846" cy="7775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8" name="Oval 307">
              <a:extLst>
                <a:ext uri="{FF2B5EF4-FFF2-40B4-BE49-F238E27FC236}">
                  <a16:creationId xmlns:a16="http://schemas.microsoft.com/office/drawing/2014/main" id="{3C9033BA-9F64-4A4E-9F73-A69F3A2967D1}"/>
                </a:ext>
              </a:extLst>
            </p:cNvPr>
            <p:cNvSpPr/>
            <p:nvPr/>
          </p:nvSpPr>
          <p:spPr>
            <a:xfrm>
              <a:off x="4197637" y="2092390"/>
              <a:ext cx="88036" cy="73093"/>
            </a:xfrm>
            <a:prstGeom prst="ellipse">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11" name="TextBox 10">
            <a:extLst>
              <a:ext uri="{FF2B5EF4-FFF2-40B4-BE49-F238E27FC236}">
                <a16:creationId xmlns:a16="http://schemas.microsoft.com/office/drawing/2014/main" id="{E5DBC2BF-6410-44A4-9375-7EAAEF4EA0BC}"/>
              </a:ext>
            </a:extLst>
          </p:cNvPr>
          <p:cNvSpPr txBox="1"/>
          <p:nvPr/>
        </p:nvSpPr>
        <p:spPr>
          <a:xfrm>
            <a:off x="2535140" y="1410011"/>
            <a:ext cx="1770036" cy="246221"/>
          </a:xfrm>
          <a:prstGeom prst="rect">
            <a:avLst/>
          </a:prstGeom>
          <a:noFill/>
        </p:spPr>
        <p:txBody>
          <a:bodyPr wrap="none" rtlCol="0">
            <a:spAutoFit/>
          </a:bodyPr>
          <a:lstStyle/>
          <a:p>
            <a:r>
              <a:rPr lang="en-GB" sz="1000" dirty="0">
                <a:solidFill>
                  <a:srgbClr val="7030A0"/>
                </a:solidFill>
              </a:rPr>
              <a:t>Downlink (controls &amp; timing)</a:t>
            </a:r>
          </a:p>
        </p:txBody>
      </p:sp>
      <p:cxnSp>
        <p:nvCxnSpPr>
          <p:cNvPr id="312" name="Straight Arrow Connector 311">
            <a:extLst>
              <a:ext uri="{FF2B5EF4-FFF2-40B4-BE49-F238E27FC236}">
                <a16:creationId xmlns:a16="http://schemas.microsoft.com/office/drawing/2014/main" id="{4BF6383A-9C9F-481E-BE53-9C3358C6B87F}"/>
              </a:ext>
            </a:extLst>
          </p:cNvPr>
          <p:cNvCxnSpPr>
            <a:cxnSpLocks/>
          </p:cNvCxnSpPr>
          <p:nvPr/>
        </p:nvCxnSpPr>
        <p:spPr>
          <a:xfrm flipH="1" flipV="1">
            <a:off x="2301274" y="1564330"/>
            <a:ext cx="953143" cy="35985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67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1A215F-94A3-4470-8673-070BCEDFCB3A}"/>
              </a:ext>
            </a:extLst>
          </p:cNvPr>
          <p:cNvSpPr>
            <a:spLocks noGrp="1"/>
          </p:cNvSpPr>
          <p:nvPr>
            <p:ph idx="1"/>
          </p:nvPr>
        </p:nvSpPr>
        <p:spPr>
          <a:xfrm>
            <a:off x="358775" y="1726583"/>
            <a:ext cx="2992507" cy="2526310"/>
          </a:xfrm>
        </p:spPr>
        <p:txBody>
          <a:bodyPr>
            <a:normAutofit/>
          </a:bodyPr>
          <a:lstStyle/>
          <a:p>
            <a:r>
              <a:rPr lang="en-GB" sz="1200" b="1" dirty="0"/>
              <a:t>Hybrid silicon pixel</a:t>
            </a:r>
          </a:p>
          <a:p>
            <a:pPr lvl="1"/>
            <a:r>
              <a:rPr lang="en-GB" sz="1200" dirty="0"/>
              <a:t>10 million pixel</a:t>
            </a:r>
          </a:p>
          <a:p>
            <a:pPr lvl="1"/>
            <a:r>
              <a:rPr lang="en-GB" sz="1200" dirty="0"/>
              <a:t>2 barrel layers + 6 disks</a:t>
            </a:r>
          </a:p>
          <a:p>
            <a:pPr marL="266771" lvl="1" indent="0">
              <a:buNone/>
            </a:pPr>
            <a:endParaRPr lang="en-GB" sz="1200" dirty="0"/>
          </a:p>
          <a:p>
            <a:pPr marL="266771" lvl="1" indent="0">
              <a:buNone/>
            </a:pPr>
            <a:endParaRPr lang="en-GB" sz="1200" dirty="0"/>
          </a:p>
          <a:p>
            <a:r>
              <a:rPr lang="en-GB" sz="1200" b="1" dirty="0"/>
              <a:t>Silicon micro-strip</a:t>
            </a:r>
          </a:p>
          <a:p>
            <a:pPr lvl="1"/>
            <a:r>
              <a:rPr lang="en-GB" sz="1200" dirty="0"/>
              <a:t>200,000 strip channels</a:t>
            </a:r>
          </a:p>
          <a:p>
            <a:pPr lvl="1"/>
            <a:r>
              <a:rPr lang="en-GB" sz="1200" dirty="0"/>
              <a:t>296 sensors</a:t>
            </a:r>
          </a:p>
          <a:p>
            <a:pPr lvl="1"/>
            <a:r>
              <a:rPr lang="en-GB" sz="1200" dirty="0"/>
              <a:t>2 barrel layers + 2 disks</a:t>
            </a:r>
          </a:p>
          <a:p>
            <a:pPr lvl="1"/>
            <a:r>
              <a:rPr lang="en-GB" sz="1200" dirty="0">
                <a:solidFill>
                  <a:srgbClr val="009682"/>
                </a:solidFill>
              </a:rPr>
              <a:t>312 strip modules (Barrel)</a:t>
            </a:r>
          </a:p>
          <a:p>
            <a:pPr lvl="1"/>
            <a:r>
              <a:rPr lang="en-GB" sz="1200" dirty="0">
                <a:solidFill>
                  <a:srgbClr val="009682"/>
                </a:solidFill>
              </a:rPr>
              <a:t>48 strip modules (Disk)</a:t>
            </a:r>
          </a:p>
          <a:p>
            <a:endParaRPr lang="en-GB" sz="1200" dirty="0"/>
          </a:p>
        </p:txBody>
      </p:sp>
      <p:sp>
        <p:nvSpPr>
          <p:cNvPr id="3" name="Slide Number Placeholder 2">
            <a:extLst>
              <a:ext uri="{FF2B5EF4-FFF2-40B4-BE49-F238E27FC236}">
                <a16:creationId xmlns:a16="http://schemas.microsoft.com/office/drawing/2014/main" id="{42150C3F-E080-480C-80A2-165581E3C3B1}"/>
              </a:ext>
            </a:extLst>
          </p:cNvPr>
          <p:cNvSpPr>
            <a:spLocks noGrp="1"/>
          </p:cNvSpPr>
          <p:nvPr>
            <p:ph type="sldNum" sz="quarter" idx="12"/>
          </p:nvPr>
        </p:nvSpPr>
        <p:spPr/>
        <p:txBody>
          <a:bodyPr/>
          <a:lstStyle/>
          <a:p>
            <a:fld id="{61696EC4-B4CF-4701-AD06-A8439D6D8E12}" type="slidenum">
              <a:rPr lang="en-US" noProof="0" smtClean="0"/>
              <a:t>2</a:t>
            </a:fld>
            <a:endParaRPr lang="en-US" noProof="0" dirty="0"/>
          </a:p>
        </p:txBody>
      </p:sp>
      <p:sp>
        <p:nvSpPr>
          <p:cNvPr id="5" name="Titel 1">
            <a:extLst>
              <a:ext uri="{FF2B5EF4-FFF2-40B4-BE49-F238E27FC236}">
                <a16:creationId xmlns:a16="http://schemas.microsoft.com/office/drawing/2014/main" id="{6D8681DF-2F70-4A0B-80CC-D2D08FD85A1B}"/>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altLang="zh-CN" sz="2400" dirty="0">
                <a:solidFill>
                  <a:schemeClr val="tx1"/>
                </a:solidFill>
                <a:latin typeface="Arial" panose="020B0604020202020204" pitchFamily="34" charset="0"/>
                <a:cs typeface="Arial" panose="020B0604020202020204" pitchFamily="34" charset="0"/>
              </a:rPr>
              <a:t>Micro Vertex Detector of PANDA</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6" name="Textplatzhalter 2">
            <a:extLst>
              <a:ext uri="{FF2B5EF4-FFF2-40B4-BE49-F238E27FC236}">
                <a16:creationId xmlns:a16="http://schemas.microsoft.com/office/drawing/2014/main" id="{841B4F79-54C5-488B-BBC9-FC67DAB5E677}"/>
              </a:ext>
            </a:extLst>
          </p:cNvPr>
          <p:cNvSpPr txBox="1">
            <a:spLocks/>
          </p:cNvSpPr>
          <p:nvPr/>
        </p:nvSpPr>
        <p:spPr>
          <a:xfrm>
            <a:off x="358775" y="691199"/>
            <a:ext cx="7075695" cy="396263"/>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8CB423"/>
              </a:buClr>
              <a:defRPr/>
            </a:pPr>
            <a:r>
              <a:rPr lang="en-GB" altLang="zh-CN" dirty="0">
                <a:solidFill>
                  <a:srgbClr val="009682"/>
                </a:solidFill>
              </a:rPr>
              <a:t>The innermost detector for precise tracking and detection of primary and secondary vertices</a:t>
            </a:r>
            <a:endParaRPr kumimoji="0" lang="de-DE" sz="2000" b="0" i="0" u="none" strike="noStrike" kern="1200" cap="none" spc="0" normalizeH="0" baseline="0" noProof="0" dirty="0">
              <a:ln>
                <a:noFill/>
              </a:ln>
              <a:solidFill>
                <a:srgbClr val="009682"/>
              </a:solidFill>
              <a:effectLst/>
              <a:uLnTx/>
              <a:uFillTx/>
              <a:latin typeface="Arial"/>
              <a:cs typeface="+mn-cs"/>
            </a:endParaRPr>
          </a:p>
        </p:txBody>
      </p:sp>
      <p:grpSp>
        <p:nvGrpSpPr>
          <p:cNvPr id="40" name="Group 39">
            <a:extLst>
              <a:ext uri="{FF2B5EF4-FFF2-40B4-BE49-F238E27FC236}">
                <a16:creationId xmlns:a16="http://schemas.microsoft.com/office/drawing/2014/main" id="{331DE672-D6C9-4448-9C3D-3DFECEB3E9D9}"/>
              </a:ext>
            </a:extLst>
          </p:cNvPr>
          <p:cNvGrpSpPr>
            <a:grpSpLocks noChangeAspect="1"/>
          </p:cNvGrpSpPr>
          <p:nvPr/>
        </p:nvGrpSpPr>
        <p:grpSpPr>
          <a:xfrm>
            <a:off x="2563343" y="1017994"/>
            <a:ext cx="4000496" cy="3471568"/>
            <a:chOff x="6757839" y="1015464"/>
            <a:chExt cx="5712758" cy="4957447"/>
          </a:xfrm>
        </p:grpSpPr>
        <p:grpSp>
          <p:nvGrpSpPr>
            <p:cNvPr id="21" name="Gruppieren 6">
              <a:extLst>
                <a:ext uri="{FF2B5EF4-FFF2-40B4-BE49-F238E27FC236}">
                  <a16:creationId xmlns:a16="http://schemas.microsoft.com/office/drawing/2014/main" id="{ABFE031A-81E9-4D31-99D3-515F140F731E}"/>
                </a:ext>
              </a:extLst>
            </p:cNvPr>
            <p:cNvGrpSpPr/>
            <p:nvPr/>
          </p:nvGrpSpPr>
          <p:grpSpPr>
            <a:xfrm>
              <a:off x="6757839" y="1015464"/>
              <a:ext cx="5712758" cy="4957447"/>
              <a:chOff x="3364535" y="817840"/>
              <a:chExt cx="5712758" cy="4957447"/>
            </a:xfrm>
          </p:grpSpPr>
          <p:pic>
            <p:nvPicPr>
              <p:cNvPr id="22" name="Bild 7">
                <a:extLst>
                  <a:ext uri="{FF2B5EF4-FFF2-40B4-BE49-F238E27FC236}">
                    <a16:creationId xmlns:a16="http://schemas.microsoft.com/office/drawing/2014/main" id="{7DF68861-0A78-4A73-9809-3F1483574F5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76662" y="1268760"/>
                <a:ext cx="5300631" cy="4506527"/>
              </a:xfrm>
              <a:prstGeom prst="rect">
                <a:avLst/>
              </a:prstGeom>
            </p:spPr>
          </p:pic>
          <p:cxnSp>
            <p:nvCxnSpPr>
              <p:cNvPr id="23" name="Gerade Verbindung mit Pfeil 53">
                <a:extLst>
                  <a:ext uri="{FF2B5EF4-FFF2-40B4-BE49-F238E27FC236}">
                    <a16:creationId xmlns:a16="http://schemas.microsoft.com/office/drawing/2014/main" id="{047CDB48-72C0-4727-86A4-418CCD38B1FC}"/>
                  </a:ext>
                </a:extLst>
              </p:cNvPr>
              <p:cNvCxnSpPr>
                <a:cxnSpLocks/>
              </p:cNvCxnSpPr>
              <p:nvPr/>
            </p:nvCxnSpPr>
            <p:spPr>
              <a:xfrm>
                <a:off x="4799856" y="5157280"/>
                <a:ext cx="3498332" cy="0"/>
              </a:xfrm>
              <a:prstGeom prst="straightConnector1">
                <a:avLst/>
              </a:prstGeom>
              <a:noFill/>
              <a:ln w="19050" cap="flat" cmpd="sng" algn="ctr">
                <a:solidFill>
                  <a:srgbClr val="4F81BD">
                    <a:shade val="95000"/>
                    <a:satMod val="105000"/>
                  </a:srgbClr>
                </a:solidFill>
                <a:prstDash val="solid"/>
                <a:headEnd type="triangle"/>
                <a:tailEnd type="triangle"/>
              </a:ln>
              <a:effectLst/>
            </p:spPr>
          </p:cxnSp>
          <p:sp>
            <p:nvSpPr>
              <p:cNvPr id="24" name="Textfeld 54">
                <a:extLst>
                  <a:ext uri="{FF2B5EF4-FFF2-40B4-BE49-F238E27FC236}">
                    <a16:creationId xmlns:a16="http://schemas.microsoft.com/office/drawing/2014/main" id="{B5CA157E-522A-47DE-A813-8E3517B3A961}"/>
                  </a:ext>
                </a:extLst>
              </p:cNvPr>
              <p:cNvSpPr txBox="1"/>
              <p:nvPr/>
            </p:nvSpPr>
            <p:spPr>
              <a:xfrm>
                <a:off x="6538913" y="5179478"/>
                <a:ext cx="628698" cy="307777"/>
              </a:xfrm>
              <a:prstGeom prst="rect">
                <a:avLst/>
              </a:prstGeom>
              <a:noFill/>
            </p:spPr>
            <p:txBody>
              <a:bodyPr wrap="none" rtlCol="0">
                <a:spAutoFit/>
              </a:bodyPr>
              <a:lstStyle/>
              <a:p>
                <a:pPr defTabSz="914400" eaLnBrk="1" fontAlgn="auto" hangingPunct="1">
                  <a:spcBef>
                    <a:spcPts val="0"/>
                  </a:spcBef>
                  <a:spcAft>
                    <a:spcPts val="0"/>
                  </a:spcAft>
                </a:pPr>
                <a:r>
                  <a:rPr lang="en-US" sz="1400" b="1" dirty="0">
                    <a:solidFill>
                      <a:srgbClr val="0070C0"/>
                    </a:solidFill>
                    <a:latin typeface="Calibri"/>
                  </a:rPr>
                  <a:t>40 cm</a:t>
                </a:r>
              </a:p>
            </p:txBody>
          </p:sp>
          <p:cxnSp>
            <p:nvCxnSpPr>
              <p:cNvPr id="25" name="Gerade Verbindung mit Pfeil 55">
                <a:extLst>
                  <a:ext uri="{FF2B5EF4-FFF2-40B4-BE49-F238E27FC236}">
                    <a16:creationId xmlns:a16="http://schemas.microsoft.com/office/drawing/2014/main" id="{40C92B00-4484-4026-97C7-E909DF33C43B}"/>
                  </a:ext>
                </a:extLst>
              </p:cNvPr>
              <p:cNvCxnSpPr/>
              <p:nvPr/>
            </p:nvCxnSpPr>
            <p:spPr>
              <a:xfrm>
                <a:off x="3503712" y="3645024"/>
                <a:ext cx="847714" cy="0"/>
              </a:xfrm>
              <a:prstGeom prst="straightConnector1">
                <a:avLst/>
              </a:prstGeom>
              <a:noFill/>
              <a:ln w="38100" cap="flat" cmpd="sng" algn="ctr">
                <a:solidFill>
                  <a:srgbClr val="00B0F0"/>
                </a:solidFill>
                <a:prstDash val="solid"/>
                <a:tailEnd type="triangle"/>
              </a:ln>
              <a:effectLst/>
            </p:spPr>
          </p:cxnSp>
          <p:sp>
            <p:nvSpPr>
              <p:cNvPr id="26" name="Textfeld 56">
                <a:extLst>
                  <a:ext uri="{FF2B5EF4-FFF2-40B4-BE49-F238E27FC236}">
                    <a16:creationId xmlns:a16="http://schemas.microsoft.com/office/drawing/2014/main" id="{1E370151-6E96-4BFD-A975-C16431A47226}"/>
                  </a:ext>
                </a:extLst>
              </p:cNvPr>
              <p:cNvSpPr txBox="1"/>
              <p:nvPr/>
            </p:nvSpPr>
            <p:spPr>
              <a:xfrm>
                <a:off x="3364535" y="3715220"/>
                <a:ext cx="306494" cy="369332"/>
              </a:xfrm>
              <a:prstGeom prst="rect">
                <a:avLst/>
              </a:prstGeom>
              <a:noFill/>
              <a:ln>
                <a:noFill/>
              </a:ln>
            </p:spPr>
            <p:txBody>
              <a:bodyPr wrap="none" rtlCol="0">
                <a:spAutoFit/>
              </a:bodyPr>
              <a:lstStyle/>
              <a:p>
                <a:pPr defTabSz="914400" eaLnBrk="1" fontAlgn="auto" hangingPunct="1">
                  <a:spcBef>
                    <a:spcPts val="0"/>
                  </a:spcBef>
                  <a:spcAft>
                    <a:spcPts val="0"/>
                  </a:spcAft>
                </a:pPr>
                <a:r>
                  <a:rPr lang="en-US" dirty="0">
                    <a:solidFill>
                      <a:srgbClr val="00B0F0"/>
                    </a:solidFill>
                    <a:latin typeface="Calibri"/>
                  </a:rPr>
                  <a:t>p</a:t>
                </a:r>
              </a:p>
            </p:txBody>
          </p:sp>
          <p:cxnSp>
            <p:nvCxnSpPr>
              <p:cNvPr id="27" name="Gerade Verbindung 57">
                <a:extLst>
                  <a:ext uri="{FF2B5EF4-FFF2-40B4-BE49-F238E27FC236}">
                    <a16:creationId xmlns:a16="http://schemas.microsoft.com/office/drawing/2014/main" id="{BC2C4209-B1EE-4AC2-9CCC-72EEFC290794}"/>
                  </a:ext>
                </a:extLst>
              </p:cNvPr>
              <p:cNvCxnSpPr/>
              <p:nvPr/>
            </p:nvCxnSpPr>
            <p:spPr>
              <a:xfrm flipH="1">
                <a:off x="3485593" y="3820885"/>
                <a:ext cx="73475" cy="0"/>
              </a:xfrm>
              <a:prstGeom prst="line">
                <a:avLst/>
              </a:prstGeom>
              <a:noFill/>
              <a:ln w="19050" cap="flat" cmpd="sng" algn="ctr">
                <a:solidFill>
                  <a:srgbClr val="00B0F0"/>
                </a:solidFill>
                <a:prstDash val="solid"/>
              </a:ln>
              <a:effectLst/>
            </p:spPr>
          </p:cxnSp>
          <p:sp>
            <p:nvSpPr>
              <p:cNvPr id="28" name="Textfeld 59">
                <a:extLst>
                  <a:ext uri="{FF2B5EF4-FFF2-40B4-BE49-F238E27FC236}">
                    <a16:creationId xmlns:a16="http://schemas.microsoft.com/office/drawing/2014/main" id="{79046AAE-8734-415A-84FB-F5D64F9E7C75}"/>
                  </a:ext>
                </a:extLst>
              </p:cNvPr>
              <p:cNvSpPr txBox="1"/>
              <p:nvPr/>
            </p:nvSpPr>
            <p:spPr>
              <a:xfrm>
                <a:off x="5804394" y="817840"/>
                <a:ext cx="744627" cy="369331"/>
              </a:xfrm>
              <a:prstGeom prst="rect">
                <a:avLst/>
              </a:prstGeom>
              <a:noFill/>
            </p:spPr>
            <p:txBody>
              <a:bodyPr wrap="none" rtlCol="0">
                <a:spAutoFit/>
              </a:bodyPr>
              <a:lstStyle/>
              <a:p>
                <a:pPr defTabSz="914400" eaLnBrk="1" fontAlgn="auto" hangingPunct="1">
                  <a:spcBef>
                    <a:spcPts val="0"/>
                  </a:spcBef>
                  <a:spcAft>
                    <a:spcPts val="0"/>
                  </a:spcAft>
                </a:pPr>
                <a:r>
                  <a:rPr lang="en-US" dirty="0">
                    <a:solidFill>
                      <a:srgbClr val="FF0000"/>
                    </a:solidFill>
                    <a:latin typeface="Calibri"/>
                  </a:rPr>
                  <a:t>target</a:t>
                </a:r>
              </a:p>
            </p:txBody>
          </p:sp>
          <p:cxnSp>
            <p:nvCxnSpPr>
              <p:cNvPr id="29" name="Gerade Verbindung mit Pfeil 74">
                <a:extLst>
                  <a:ext uri="{FF2B5EF4-FFF2-40B4-BE49-F238E27FC236}">
                    <a16:creationId xmlns:a16="http://schemas.microsoft.com/office/drawing/2014/main" id="{2A84536D-769F-4557-89F6-92C0116B311C}"/>
                  </a:ext>
                </a:extLst>
              </p:cNvPr>
              <p:cNvCxnSpPr/>
              <p:nvPr/>
            </p:nvCxnSpPr>
            <p:spPr>
              <a:xfrm>
                <a:off x="6374625" y="1290538"/>
                <a:ext cx="0" cy="711345"/>
              </a:xfrm>
              <a:prstGeom prst="straightConnector1">
                <a:avLst/>
              </a:prstGeom>
              <a:noFill/>
              <a:ln w="38100" cap="flat" cmpd="sng" algn="ctr">
                <a:solidFill>
                  <a:schemeClr val="accent6"/>
                </a:solidFill>
                <a:prstDash val="sysDot"/>
                <a:tailEnd type="triangle"/>
              </a:ln>
              <a:effectLst/>
            </p:spPr>
          </p:cxnSp>
        </p:grpSp>
        <p:sp>
          <p:nvSpPr>
            <p:cNvPr id="34" name="Rechteck 77">
              <a:extLst>
                <a:ext uri="{FF2B5EF4-FFF2-40B4-BE49-F238E27FC236}">
                  <a16:creationId xmlns:a16="http://schemas.microsoft.com/office/drawing/2014/main" id="{6A5F389E-F20B-45F4-B2B9-E93F1779D9C5}"/>
                </a:ext>
              </a:extLst>
            </p:cNvPr>
            <p:cNvSpPr/>
            <p:nvPr/>
          </p:nvSpPr>
          <p:spPr>
            <a:xfrm>
              <a:off x="7508138" y="2568840"/>
              <a:ext cx="4722310" cy="249803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a:p>
          </p:txBody>
        </p:sp>
      </p:grpSp>
      <p:cxnSp>
        <p:nvCxnSpPr>
          <p:cNvPr id="36" name="Gerade Verbindung 78">
            <a:extLst>
              <a:ext uri="{FF2B5EF4-FFF2-40B4-BE49-F238E27FC236}">
                <a16:creationId xmlns:a16="http://schemas.microsoft.com/office/drawing/2014/main" id="{F8DE48D4-8084-4FAB-BBC7-86AD38319F7F}"/>
              </a:ext>
            </a:extLst>
          </p:cNvPr>
          <p:cNvCxnSpPr>
            <a:cxnSpLocks/>
          </p:cNvCxnSpPr>
          <p:nvPr/>
        </p:nvCxnSpPr>
        <p:spPr>
          <a:xfrm flipH="1">
            <a:off x="1971179" y="2579902"/>
            <a:ext cx="1024247" cy="308142"/>
          </a:xfrm>
          <a:prstGeom prst="line">
            <a:avLst/>
          </a:prstGeom>
          <a:ln w="38100">
            <a:solidFill>
              <a:srgbClr val="00B050"/>
            </a:solidFill>
            <a:headEnd type="arrow"/>
          </a:ln>
        </p:spPr>
        <p:style>
          <a:lnRef idx="1">
            <a:schemeClr val="accent1"/>
          </a:lnRef>
          <a:fillRef idx="0">
            <a:schemeClr val="accent1"/>
          </a:fillRef>
          <a:effectRef idx="0">
            <a:schemeClr val="accent1"/>
          </a:effectRef>
          <a:fontRef idx="minor">
            <a:schemeClr val="tx1"/>
          </a:fontRef>
        </p:style>
      </p:cxnSp>
      <p:sp>
        <p:nvSpPr>
          <p:cNvPr id="33" name="Frame 32">
            <a:extLst>
              <a:ext uri="{FF2B5EF4-FFF2-40B4-BE49-F238E27FC236}">
                <a16:creationId xmlns:a16="http://schemas.microsoft.com/office/drawing/2014/main" id="{1AB9DEF4-BC6D-46C3-AAC3-BD3C5751CB2E}"/>
              </a:ext>
            </a:extLst>
          </p:cNvPr>
          <p:cNvSpPr/>
          <p:nvPr/>
        </p:nvSpPr>
        <p:spPr>
          <a:xfrm>
            <a:off x="3254437" y="2533610"/>
            <a:ext cx="2493170" cy="943630"/>
          </a:xfrm>
          <a:prstGeom prst="frame">
            <a:avLst>
              <a:gd name="adj1" fmla="val 50000"/>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Rechteck 77">
            <a:extLst>
              <a:ext uri="{FF2B5EF4-FFF2-40B4-BE49-F238E27FC236}">
                <a16:creationId xmlns:a16="http://schemas.microsoft.com/office/drawing/2014/main" id="{0D6E863F-8E4B-4EC6-A0C0-6913AB9921B7}"/>
              </a:ext>
            </a:extLst>
          </p:cNvPr>
          <p:cNvSpPr/>
          <p:nvPr/>
        </p:nvSpPr>
        <p:spPr>
          <a:xfrm>
            <a:off x="3254437" y="2533611"/>
            <a:ext cx="2493170" cy="95917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a:p>
        </p:txBody>
      </p:sp>
    </p:spTree>
    <p:extLst>
      <p:ext uri="{BB962C8B-B14F-4D97-AF65-F5344CB8AC3E}">
        <p14:creationId xmlns:p14="http://schemas.microsoft.com/office/powerpoint/2010/main" val="244967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B9072-F743-48D9-BBF1-FB580D5DCCC8}"/>
              </a:ext>
            </a:extLst>
          </p:cNvPr>
          <p:cNvSpPr>
            <a:spLocks noGrp="1"/>
          </p:cNvSpPr>
          <p:nvPr>
            <p:ph idx="1"/>
          </p:nvPr>
        </p:nvSpPr>
        <p:spPr>
          <a:xfrm>
            <a:off x="358775" y="1261669"/>
            <a:ext cx="4146964" cy="752662"/>
          </a:xfrm>
        </p:spPr>
        <p:txBody>
          <a:bodyPr vert="horz" lIns="0" tIns="0" rIns="0" bIns="0" rtlCol="0">
            <a:normAutofit lnSpcReduction="10000"/>
          </a:bodyPr>
          <a:lstStyle/>
          <a:p>
            <a:r>
              <a:rPr lang="en-GB" sz="1400" b="1" dirty="0"/>
              <a:t>Barrel </a:t>
            </a:r>
          </a:p>
          <a:p>
            <a:pPr lvl="1"/>
            <a:r>
              <a:rPr lang="en-GB" sz="1200" dirty="0"/>
              <a:t># 64 square sensor modules readout by 8 </a:t>
            </a:r>
            <a:r>
              <a:rPr lang="en-GB" sz="1200" dirty="0" err="1"/>
              <a:t>ToASt</a:t>
            </a:r>
            <a:r>
              <a:rPr lang="en-GB" sz="1200" dirty="0"/>
              <a:t> each</a:t>
            </a:r>
          </a:p>
          <a:p>
            <a:pPr lvl="1"/>
            <a:r>
              <a:rPr lang="en-GB" sz="1200" dirty="0"/>
              <a:t># 184 rectangular sensor modules readout by 11 </a:t>
            </a:r>
            <a:r>
              <a:rPr lang="en-GB" sz="1200" dirty="0" err="1"/>
              <a:t>ToASt</a:t>
            </a:r>
            <a:r>
              <a:rPr lang="en-GB" sz="1200" dirty="0"/>
              <a:t> each </a:t>
            </a:r>
          </a:p>
          <a:p>
            <a:endParaRPr lang="en-GB" sz="1200" b="1" dirty="0"/>
          </a:p>
        </p:txBody>
      </p:sp>
      <p:sp>
        <p:nvSpPr>
          <p:cNvPr id="3" name="Slide Number Placeholder 2">
            <a:extLst>
              <a:ext uri="{FF2B5EF4-FFF2-40B4-BE49-F238E27FC236}">
                <a16:creationId xmlns:a16="http://schemas.microsoft.com/office/drawing/2014/main" id="{7478A4AF-461D-44E3-8A4B-5C25E92AA06E}"/>
              </a:ext>
            </a:extLst>
          </p:cNvPr>
          <p:cNvSpPr>
            <a:spLocks noGrp="1"/>
          </p:cNvSpPr>
          <p:nvPr>
            <p:ph type="sldNum" sz="quarter" idx="12"/>
          </p:nvPr>
        </p:nvSpPr>
        <p:spPr/>
        <p:txBody>
          <a:bodyPr/>
          <a:lstStyle/>
          <a:p>
            <a:fld id="{61696EC4-B4CF-4701-AD06-A8439D6D8E12}" type="slidenum">
              <a:rPr lang="en-US" noProof="0" smtClean="0"/>
              <a:t>3</a:t>
            </a:fld>
            <a:endParaRPr lang="en-US" noProof="0" dirty="0"/>
          </a:p>
        </p:txBody>
      </p:sp>
      <p:sp>
        <p:nvSpPr>
          <p:cNvPr id="4" name="Titel 1">
            <a:extLst>
              <a:ext uri="{FF2B5EF4-FFF2-40B4-BE49-F238E27FC236}">
                <a16:creationId xmlns:a16="http://schemas.microsoft.com/office/drawing/2014/main" id="{224D2262-292F-4D7B-971C-5B07235B1DD6}"/>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altLang="zh-CN" sz="2400" dirty="0">
                <a:solidFill>
                  <a:schemeClr val="tx1"/>
                </a:solidFill>
                <a:latin typeface="Arial" panose="020B0604020202020204" pitchFamily="34" charset="0"/>
                <a:cs typeface="Arial" panose="020B0604020202020204" pitchFamily="34" charset="0"/>
              </a:rPr>
              <a:t>Silicon Strip Detector </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5" name="Textplatzhalter 2">
            <a:extLst>
              <a:ext uri="{FF2B5EF4-FFF2-40B4-BE49-F238E27FC236}">
                <a16:creationId xmlns:a16="http://schemas.microsoft.com/office/drawing/2014/main" id="{B01A91AA-CACC-41BA-AB9E-65867089D1FA}"/>
              </a:ext>
            </a:extLst>
          </p:cNvPr>
          <p:cNvSpPr txBox="1">
            <a:spLocks/>
          </p:cNvSpPr>
          <p:nvPr/>
        </p:nvSpPr>
        <p:spPr>
          <a:xfrm>
            <a:off x="358775" y="691199"/>
            <a:ext cx="7075695" cy="396263"/>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8CB423"/>
              </a:buClr>
              <a:defRPr/>
            </a:pPr>
            <a:r>
              <a:rPr lang="en-GB" altLang="zh-CN" dirty="0">
                <a:solidFill>
                  <a:srgbClr val="009682"/>
                </a:solidFill>
              </a:rPr>
              <a:t>Complex detector modules for both barrel and disk</a:t>
            </a:r>
            <a:endParaRPr kumimoji="0" lang="de-DE" sz="2000" b="0" i="0" u="none" strike="noStrike" kern="1200" cap="none" spc="0" normalizeH="0" baseline="30000" noProof="0" dirty="0">
              <a:ln>
                <a:noFill/>
              </a:ln>
              <a:solidFill>
                <a:srgbClr val="009682"/>
              </a:solidFill>
              <a:effectLst/>
              <a:uLnTx/>
              <a:uFillTx/>
              <a:latin typeface="Arial"/>
              <a:cs typeface="+mn-cs"/>
            </a:endParaRPr>
          </a:p>
        </p:txBody>
      </p:sp>
      <p:pic>
        <p:nvPicPr>
          <p:cNvPr id="6" name="Picture 5">
            <a:extLst>
              <a:ext uri="{FF2B5EF4-FFF2-40B4-BE49-F238E27FC236}">
                <a16:creationId xmlns:a16="http://schemas.microsoft.com/office/drawing/2014/main" id="{C1648088-08D8-4A19-846E-653A01B4718D}"/>
              </a:ext>
            </a:extLst>
          </p:cNvPr>
          <p:cNvPicPr>
            <a:picLocks noChangeAspect="1"/>
          </p:cNvPicPr>
          <p:nvPr/>
        </p:nvPicPr>
        <p:blipFill rotWithShape="1">
          <a:blip r:embed="rId2"/>
          <a:srcRect l="3464" t="4498" r="3169" b="4334"/>
          <a:stretch/>
        </p:blipFill>
        <p:spPr>
          <a:xfrm>
            <a:off x="1316198" y="2162449"/>
            <a:ext cx="2232118" cy="1901480"/>
          </a:xfrm>
          <a:prstGeom prst="rect">
            <a:avLst/>
          </a:prstGeom>
        </p:spPr>
      </p:pic>
      <p:pic>
        <p:nvPicPr>
          <p:cNvPr id="9" name="Picture 9">
            <a:extLst>
              <a:ext uri="{FF2B5EF4-FFF2-40B4-BE49-F238E27FC236}">
                <a16:creationId xmlns:a16="http://schemas.microsoft.com/office/drawing/2014/main" id="{C1BB6F6A-E60A-4A96-A3C8-27E6F33307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21798" y="1996735"/>
            <a:ext cx="1117313" cy="1940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ontent Placeholder 1">
            <a:extLst>
              <a:ext uri="{FF2B5EF4-FFF2-40B4-BE49-F238E27FC236}">
                <a16:creationId xmlns:a16="http://schemas.microsoft.com/office/drawing/2014/main" id="{0779982B-84EA-4B3B-AADB-E0CCA6C4A107}"/>
              </a:ext>
            </a:extLst>
          </p:cNvPr>
          <p:cNvSpPr txBox="1">
            <a:spLocks/>
          </p:cNvSpPr>
          <p:nvPr/>
        </p:nvSpPr>
        <p:spPr>
          <a:xfrm>
            <a:off x="5033342" y="1257755"/>
            <a:ext cx="3660084" cy="752662"/>
          </a:xfrm>
          <a:prstGeom prst="rect">
            <a:avLst/>
          </a:prstGeom>
        </p:spPr>
        <p:txBody>
          <a:bodyPr vert="horz" lIns="0" tIns="0" rIns="0" bIns="0" rtlCol="0">
            <a:normAutofit/>
          </a:bodyPr>
          <a:lstStyle>
            <a:lvl1pPr marL="203652" indent="-203652" algn="l" defTabSz="685983" rtl="0" eaLnBrk="1" latinLnBrk="0" hangingPunct="1">
              <a:lnSpc>
                <a:spcPct val="90000"/>
              </a:lnSpc>
              <a:spcBef>
                <a:spcPts val="360"/>
              </a:spcBef>
              <a:buSzPct val="88000"/>
              <a:buFontTx/>
              <a:buBlip>
                <a:blip r:embed="rId4"/>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4"/>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4"/>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4"/>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4"/>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400" b="1" dirty="0"/>
              <a:t>Disk </a:t>
            </a:r>
          </a:p>
          <a:p>
            <a:pPr lvl="1"/>
            <a:r>
              <a:rPr lang="en-GB" sz="1200" dirty="0"/>
              <a:t># 48 trapezoidal sensor modules readout by 12 </a:t>
            </a:r>
            <a:r>
              <a:rPr lang="en-GB" sz="1200" dirty="0" err="1"/>
              <a:t>ToASt</a:t>
            </a:r>
            <a:r>
              <a:rPr lang="en-GB" sz="1200" dirty="0"/>
              <a:t> each</a:t>
            </a:r>
          </a:p>
        </p:txBody>
      </p:sp>
      <p:sp>
        <p:nvSpPr>
          <p:cNvPr id="11" name="TextBox 10">
            <a:extLst>
              <a:ext uri="{FF2B5EF4-FFF2-40B4-BE49-F238E27FC236}">
                <a16:creationId xmlns:a16="http://schemas.microsoft.com/office/drawing/2014/main" id="{097820A6-4DE9-42A2-96C4-4E3215BCF109}"/>
              </a:ext>
            </a:extLst>
          </p:cNvPr>
          <p:cNvSpPr txBox="1"/>
          <p:nvPr/>
        </p:nvSpPr>
        <p:spPr>
          <a:xfrm>
            <a:off x="2893712" y="2907318"/>
            <a:ext cx="979755" cy="246221"/>
          </a:xfrm>
          <a:prstGeom prst="rect">
            <a:avLst/>
          </a:prstGeom>
          <a:solidFill>
            <a:schemeClr val="bg1"/>
          </a:solidFill>
        </p:spPr>
        <p:txBody>
          <a:bodyPr wrap="none" rtlCol="0">
            <a:spAutoFit/>
          </a:bodyPr>
          <a:lstStyle/>
          <a:p>
            <a:r>
              <a:rPr lang="en-GB" sz="1000" dirty="0"/>
              <a:t>Silicon sensor</a:t>
            </a:r>
          </a:p>
        </p:txBody>
      </p:sp>
      <p:sp>
        <p:nvSpPr>
          <p:cNvPr id="12" name="TextBox 11">
            <a:extLst>
              <a:ext uri="{FF2B5EF4-FFF2-40B4-BE49-F238E27FC236}">
                <a16:creationId xmlns:a16="http://schemas.microsoft.com/office/drawing/2014/main" id="{EAFBCBEA-DD99-4026-9305-666E41E9BCFD}"/>
              </a:ext>
            </a:extLst>
          </p:cNvPr>
          <p:cNvSpPr txBox="1"/>
          <p:nvPr/>
        </p:nvSpPr>
        <p:spPr>
          <a:xfrm>
            <a:off x="2520211" y="2468023"/>
            <a:ext cx="1353256" cy="246221"/>
          </a:xfrm>
          <a:prstGeom prst="rect">
            <a:avLst/>
          </a:prstGeom>
          <a:solidFill>
            <a:schemeClr val="bg1"/>
          </a:solidFill>
        </p:spPr>
        <p:txBody>
          <a:bodyPr wrap="none" rtlCol="0">
            <a:spAutoFit/>
          </a:bodyPr>
          <a:lstStyle/>
          <a:p>
            <a:r>
              <a:rPr lang="en-GB" sz="1000" dirty="0" err="1"/>
              <a:t>ToASt</a:t>
            </a:r>
            <a:r>
              <a:rPr lang="en-GB" sz="1000" dirty="0"/>
              <a:t> front-end chip</a:t>
            </a:r>
          </a:p>
        </p:txBody>
      </p:sp>
      <p:sp>
        <p:nvSpPr>
          <p:cNvPr id="13" name="TextBox 12">
            <a:extLst>
              <a:ext uri="{FF2B5EF4-FFF2-40B4-BE49-F238E27FC236}">
                <a16:creationId xmlns:a16="http://schemas.microsoft.com/office/drawing/2014/main" id="{4D97FA0F-6C7A-4BCE-8B43-EDFD9DB79C67}"/>
              </a:ext>
            </a:extLst>
          </p:cNvPr>
          <p:cNvSpPr txBox="1"/>
          <p:nvPr/>
        </p:nvSpPr>
        <p:spPr>
          <a:xfrm>
            <a:off x="2893712" y="3616590"/>
            <a:ext cx="1382110" cy="246221"/>
          </a:xfrm>
          <a:prstGeom prst="rect">
            <a:avLst/>
          </a:prstGeom>
          <a:solidFill>
            <a:schemeClr val="bg1"/>
          </a:solidFill>
        </p:spPr>
        <p:txBody>
          <a:bodyPr wrap="none" rtlCol="0">
            <a:spAutoFit/>
          </a:bodyPr>
          <a:lstStyle/>
          <a:p>
            <a:r>
              <a:rPr lang="en-GB" sz="1000" dirty="0"/>
              <a:t>Carbon </a:t>
            </a:r>
            <a:r>
              <a:rPr lang="en-GB" sz="1000" dirty="0" err="1"/>
              <a:t>fiber</a:t>
            </a:r>
            <a:r>
              <a:rPr lang="en-GB" sz="1000" dirty="0"/>
              <a:t> support </a:t>
            </a:r>
          </a:p>
        </p:txBody>
      </p:sp>
      <p:sp>
        <p:nvSpPr>
          <p:cNvPr id="14" name="TextBox 13">
            <a:extLst>
              <a:ext uri="{FF2B5EF4-FFF2-40B4-BE49-F238E27FC236}">
                <a16:creationId xmlns:a16="http://schemas.microsoft.com/office/drawing/2014/main" id="{5EA6C746-0E79-4CC8-A355-10F4F52E75B8}"/>
              </a:ext>
            </a:extLst>
          </p:cNvPr>
          <p:cNvSpPr txBox="1"/>
          <p:nvPr/>
        </p:nvSpPr>
        <p:spPr>
          <a:xfrm>
            <a:off x="57021" y="3091537"/>
            <a:ext cx="1715534" cy="400110"/>
          </a:xfrm>
          <a:prstGeom prst="rect">
            <a:avLst/>
          </a:prstGeom>
          <a:solidFill>
            <a:schemeClr val="bg1"/>
          </a:solidFill>
        </p:spPr>
        <p:txBody>
          <a:bodyPr wrap="none" rtlCol="0">
            <a:spAutoFit/>
          </a:bodyPr>
          <a:lstStyle/>
          <a:p>
            <a:r>
              <a:rPr lang="en-GB" sz="1000" dirty="0"/>
              <a:t>Module Data Concentrator </a:t>
            </a:r>
          </a:p>
          <a:p>
            <a:pPr algn="ctr"/>
            <a:r>
              <a:rPr lang="en-GB" sz="1000" dirty="0"/>
              <a:t>ASIC</a:t>
            </a:r>
          </a:p>
        </p:txBody>
      </p:sp>
      <p:cxnSp>
        <p:nvCxnSpPr>
          <p:cNvPr id="16" name="Straight Arrow Connector 15">
            <a:extLst>
              <a:ext uri="{FF2B5EF4-FFF2-40B4-BE49-F238E27FC236}">
                <a16:creationId xmlns:a16="http://schemas.microsoft.com/office/drawing/2014/main" id="{0D3AEAF2-702B-4332-BDDE-56752F1A8ECE}"/>
              </a:ext>
            </a:extLst>
          </p:cNvPr>
          <p:cNvCxnSpPr>
            <a:cxnSpLocks/>
            <a:stCxn id="11" idx="1"/>
          </p:cNvCxnSpPr>
          <p:nvPr/>
        </p:nvCxnSpPr>
        <p:spPr>
          <a:xfrm flipH="1">
            <a:off x="2691813" y="3030429"/>
            <a:ext cx="201899" cy="8276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5947792-42C3-4510-93A0-193E6DC3EF3C}"/>
              </a:ext>
            </a:extLst>
          </p:cNvPr>
          <p:cNvCxnSpPr>
            <a:cxnSpLocks/>
            <a:stCxn id="12" idx="1"/>
          </p:cNvCxnSpPr>
          <p:nvPr/>
        </p:nvCxnSpPr>
        <p:spPr>
          <a:xfrm flipH="1">
            <a:off x="2088918" y="2591134"/>
            <a:ext cx="431293" cy="167300"/>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330DF1E-77E7-4434-A410-6E2AFEF0B9C2}"/>
              </a:ext>
            </a:extLst>
          </p:cNvPr>
          <p:cNvCxnSpPr>
            <a:cxnSpLocks/>
            <a:stCxn id="14" idx="3"/>
          </p:cNvCxnSpPr>
          <p:nvPr/>
        </p:nvCxnSpPr>
        <p:spPr>
          <a:xfrm flipV="1">
            <a:off x="1772555" y="3091538"/>
            <a:ext cx="431293" cy="200054"/>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0C26CBE-2DD6-4D4A-B7B9-86C1018220F9}"/>
              </a:ext>
            </a:extLst>
          </p:cNvPr>
          <p:cNvCxnSpPr>
            <a:cxnSpLocks/>
            <a:stCxn id="13" idx="1"/>
          </p:cNvCxnSpPr>
          <p:nvPr/>
        </p:nvCxnSpPr>
        <p:spPr>
          <a:xfrm flipH="1" flipV="1">
            <a:off x="2432257" y="3739700"/>
            <a:ext cx="461455" cy="1"/>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49" name="Content Placeholder 1">
            <a:extLst>
              <a:ext uri="{FF2B5EF4-FFF2-40B4-BE49-F238E27FC236}">
                <a16:creationId xmlns:a16="http://schemas.microsoft.com/office/drawing/2014/main" id="{BD1CC728-B952-4FC4-B9D3-481D5263E5F9}"/>
              </a:ext>
            </a:extLst>
          </p:cNvPr>
          <p:cNvSpPr txBox="1">
            <a:spLocks/>
          </p:cNvSpPr>
          <p:nvPr/>
        </p:nvSpPr>
        <p:spPr>
          <a:xfrm>
            <a:off x="358775" y="4165246"/>
            <a:ext cx="8569325" cy="440757"/>
          </a:xfrm>
          <a:prstGeom prst="rect">
            <a:avLst/>
          </a:prstGeom>
        </p:spPr>
        <p:txBody>
          <a:bodyPr vert="horz" lIns="0" tIns="0" rIns="0" bIns="0" rtlCol="0">
            <a:normAutofit/>
          </a:bodyPr>
          <a:lstStyle>
            <a:lvl1pPr marL="203652" indent="-203652" algn="l" defTabSz="685983" rtl="0" eaLnBrk="1" latinLnBrk="0" hangingPunct="1">
              <a:lnSpc>
                <a:spcPct val="90000"/>
              </a:lnSpc>
              <a:spcBef>
                <a:spcPts val="360"/>
              </a:spcBef>
              <a:buSzPct val="88000"/>
              <a:buFontTx/>
              <a:buBlip>
                <a:blip r:embed="rId4"/>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4"/>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4"/>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4"/>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4"/>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200" dirty="0"/>
              <a:t># 296 MDCs are foreseen to transmit the data to the GBTX (or </a:t>
            </a:r>
            <a:r>
              <a:rPr lang="en-GB" sz="1200" dirty="0" err="1"/>
              <a:t>LpGBT</a:t>
            </a:r>
            <a:r>
              <a:rPr lang="en-GB" sz="1200" dirty="0"/>
              <a:t>) by e-link (320 Mb/s) interface</a:t>
            </a:r>
          </a:p>
          <a:p>
            <a:r>
              <a:rPr lang="en-GB" sz="1200" dirty="0"/>
              <a:t># 30 GBTs are foreseen to readout the entire strip detector by optical links (to off-detector electronics)</a:t>
            </a:r>
            <a:endParaRPr lang="en-GB" sz="1100" dirty="0"/>
          </a:p>
        </p:txBody>
      </p:sp>
      <p:pic>
        <p:nvPicPr>
          <p:cNvPr id="60" name="Picture 59">
            <a:extLst>
              <a:ext uri="{FF2B5EF4-FFF2-40B4-BE49-F238E27FC236}">
                <a16:creationId xmlns:a16="http://schemas.microsoft.com/office/drawing/2014/main" id="{F4009C85-A458-4E7F-A702-8D97B2D68BDE}"/>
              </a:ext>
            </a:extLst>
          </p:cNvPr>
          <p:cNvPicPr>
            <a:picLocks noChangeAspect="1"/>
          </p:cNvPicPr>
          <p:nvPr/>
        </p:nvPicPr>
        <p:blipFill>
          <a:blip r:embed="rId5"/>
          <a:stretch>
            <a:fillRect/>
          </a:stretch>
        </p:blipFill>
        <p:spPr>
          <a:xfrm>
            <a:off x="7434470" y="1989631"/>
            <a:ext cx="1180722" cy="1940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0682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B9072-F743-48D9-BBF1-FB580D5DCCC8}"/>
              </a:ext>
            </a:extLst>
          </p:cNvPr>
          <p:cNvSpPr>
            <a:spLocks noGrp="1"/>
          </p:cNvSpPr>
          <p:nvPr>
            <p:ph idx="1"/>
          </p:nvPr>
        </p:nvSpPr>
        <p:spPr>
          <a:xfrm>
            <a:off x="358774" y="1261668"/>
            <a:ext cx="5705475" cy="1310876"/>
          </a:xfrm>
        </p:spPr>
        <p:txBody>
          <a:bodyPr vert="horz" lIns="0" tIns="0" rIns="0" bIns="0" rtlCol="0">
            <a:noAutofit/>
          </a:bodyPr>
          <a:lstStyle/>
          <a:p>
            <a:r>
              <a:rPr lang="en-GB" sz="1400" dirty="0"/>
              <a:t>Design completed in UMC 110 nm by INFN-Turin </a:t>
            </a:r>
          </a:p>
          <a:p>
            <a:r>
              <a:rPr lang="en-GB" sz="1400" dirty="0"/>
              <a:t>Triple modular redundancy (TMR) logic protection</a:t>
            </a:r>
          </a:p>
          <a:p>
            <a:r>
              <a:rPr lang="en-GB" sz="1400" dirty="0"/>
              <a:t>Submitted on April, 28</a:t>
            </a:r>
            <a:r>
              <a:rPr lang="en-GB" sz="1400" baseline="30000" dirty="0"/>
              <a:t>th</a:t>
            </a:r>
            <a:r>
              <a:rPr lang="en-GB" sz="1400" dirty="0"/>
              <a:t> , 2021</a:t>
            </a:r>
          </a:p>
          <a:p>
            <a:r>
              <a:rPr lang="en-GB" sz="1400" dirty="0"/>
              <a:t>HDL model still in preparation (Gianni)</a:t>
            </a:r>
          </a:p>
          <a:p>
            <a:endParaRPr lang="en-GB" sz="1400" dirty="0"/>
          </a:p>
          <a:p>
            <a:pPr lvl="1"/>
            <a:endParaRPr lang="en-GB" sz="1200" dirty="0"/>
          </a:p>
        </p:txBody>
      </p:sp>
      <p:sp>
        <p:nvSpPr>
          <p:cNvPr id="3" name="Slide Number Placeholder 2">
            <a:extLst>
              <a:ext uri="{FF2B5EF4-FFF2-40B4-BE49-F238E27FC236}">
                <a16:creationId xmlns:a16="http://schemas.microsoft.com/office/drawing/2014/main" id="{7478A4AF-461D-44E3-8A4B-5C25E92AA06E}"/>
              </a:ext>
            </a:extLst>
          </p:cNvPr>
          <p:cNvSpPr>
            <a:spLocks noGrp="1"/>
          </p:cNvSpPr>
          <p:nvPr>
            <p:ph type="sldNum" sz="quarter" idx="12"/>
          </p:nvPr>
        </p:nvSpPr>
        <p:spPr/>
        <p:txBody>
          <a:bodyPr/>
          <a:lstStyle/>
          <a:p>
            <a:fld id="{61696EC4-B4CF-4701-AD06-A8439D6D8E12}" type="slidenum">
              <a:rPr lang="en-US" noProof="0" smtClean="0"/>
              <a:t>4</a:t>
            </a:fld>
            <a:endParaRPr lang="en-US" noProof="0" dirty="0"/>
          </a:p>
        </p:txBody>
      </p:sp>
      <p:sp>
        <p:nvSpPr>
          <p:cNvPr id="4" name="Titel 1">
            <a:extLst>
              <a:ext uri="{FF2B5EF4-FFF2-40B4-BE49-F238E27FC236}">
                <a16:creationId xmlns:a16="http://schemas.microsoft.com/office/drawing/2014/main" id="{224D2262-292F-4D7B-971C-5B07235B1DD6}"/>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altLang="zh-CN" sz="2400" dirty="0">
                <a:solidFill>
                  <a:schemeClr val="tx1"/>
                </a:solidFill>
                <a:latin typeface="Arial" panose="020B0604020202020204" pitchFamily="34" charset="0"/>
                <a:cs typeface="Arial" panose="020B0604020202020204" pitchFamily="34" charset="0"/>
              </a:rPr>
              <a:t>Silicon Strip Detector </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5" name="Textplatzhalter 2">
            <a:extLst>
              <a:ext uri="{FF2B5EF4-FFF2-40B4-BE49-F238E27FC236}">
                <a16:creationId xmlns:a16="http://schemas.microsoft.com/office/drawing/2014/main" id="{B01A91AA-CACC-41BA-AB9E-65867089D1FA}"/>
              </a:ext>
            </a:extLst>
          </p:cNvPr>
          <p:cNvSpPr txBox="1">
            <a:spLocks/>
          </p:cNvSpPr>
          <p:nvPr/>
        </p:nvSpPr>
        <p:spPr>
          <a:xfrm>
            <a:off x="358775" y="691199"/>
            <a:ext cx="7075695" cy="396263"/>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8CB423"/>
              </a:buClr>
              <a:defRPr/>
            </a:pPr>
            <a:r>
              <a:rPr lang="en-GB" altLang="zh-CN" dirty="0">
                <a:solidFill>
                  <a:srgbClr val="009682"/>
                </a:solidFill>
              </a:rPr>
              <a:t>Status of </a:t>
            </a:r>
            <a:r>
              <a:rPr lang="en-GB" altLang="zh-CN" dirty="0" err="1">
                <a:solidFill>
                  <a:srgbClr val="009682"/>
                </a:solidFill>
              </a:rPr>
              <a:t>ToASt</a:t>
            </a:r>
            <a:r>
              <a:rPr lang="en-GB" altLang="zh-CN" dirty="0">
                <a:solidFill>
                  <a:srgbClr val="009682"/>
                </a:solidFill>
              </a:rPr>
              <a:t> front-end ASIC</a:t>
            </a:r>
            <a:endParaRPr kumimoji="0" lang="de-DE" sz="2000" b="0" i="0" u="none" strike="noStrike" kern="1200" cap="none" spc="0" normalizeH="0" baseline="30000" noProof="0" dirty="0">
              <a:ln>
                <a:noFill/>
              </a:ln>
              <a:solidFill>
                <a:srgbClr val="009682"/>
              </a:solidFill>
              <a:effectLst/>
              <a:uLnTx/>
              <a:uFillTx/>
              <a:latin typeface="Arial"/>
              <a:cs typeface="+mn-cs"/>
            </a:endParaRPr>
          </a:p>
        </p:txBody>
      </p:sp>
      <p:pic>
        <p:nvPicPr>
          <p:cNvPr id="6" name="Picture 5">
            <a:extLst>
              <a:ext uri="{FF2B5EF4-FFF2-40B4-BE49-F238E27FC236}">
                <a16:creationId xmlns:a16="http://schemas.microsoft.com/office/drawing/2014/main" id="{C1648088-08D8-4A19-846E-653A01B4718D}"/>
              </a:ext>
            </a:extLst>
          </p:cNvPr>
          <p:cNvPicPr>
            <a:picLocks noChangeAspect="1"/>
          </p:cNvPicPr>
          <p:nvPr/>
        </p:nvPicPr>
        <p:blipFill rotWithShape="1">
          <a:blip r:embed="rId2"/>
          <a:srcRect l="3464" t="4498" r="3169" b="4334"/>
          <a:stretch/>
        </p:blipFill>
        <p:spPr>
          <a:xfrm>
            <a:off x="439898" y="2765699"/>
            <a:ext cx="2087402" cy="1778200"/>
          </a:xfrm>
          <a:prstGeom prst="rect">
            <a:avLst/>
          </a:prstGeom>
        </p:spPr>
      </p:pic>
      <p:sp>
        <p:nvSpPr>
          <p:cNvPr id="10" name="Freeform: Shape 9">
            <a:extLst>
              <a:ext uri="{FF2B5EF4-FFF2-40B4-BE49-F238E27FC236}">
                <a16:creationId xmlns:a16="http://schemas.microsoft.com/office/drawing/2014/main" id="{B8188342-D6E0-4AA8-A591-5CA589626537}"/>
              </a:ext>
            </a:extLst>
          </p:cNvPr>
          <p:cNvSpPr/>
          <p:nvPr/>
        </p:nvSpPr>
        <p:spPr>
          <a:xfrm>
            <a:off x="1471612" y="3948113"/>
            <a:ext cx="111919" cy="97631"/>
          </a:xfrm>
          <a:custGeom>
            <a:avLst/>
            <a:gdLst>
              <a:gd name="connsiteX0" fmla="*/ 0 w 116681"/>
              <a:gd name="connsiteY0" fmla="*/ 45243 h 90487"/>
              <a:gd name="connsiteX1" fmla="*/ 83344 w 116681"/>
              <a:gd name="connsiteY1" fmla="*/ 0 h 90487"/>
              <a:gd name="connsiteX2" fmla="*/ 116681 w 116681"/>
              <a:gd name="connsiteY2" fmla="*/ 54768 h 90487"/>
              <a:gd name="connsiteX3" fmla="*/ 47625 w 116681"/>
              <a:gd name="connsiteY3" fmla="*/ 90487 h 90487"/>
              <a:gd name="connsiteX4" fmla="*/ 0 w 116681"/>
              <a:gd name="connsiteY4" fmla="*/ 45243 h 90487"/>
              <a:gd name="connsiteX0" fmla="*/ 0 w 116681"/>
              <a:gd name="connsiteY0" fmla="*/ 45243 h 97631"/>
              <a:gd name="connsiteX1" fmla="*/ 83344 w 116681"/>
              <a:gd name="connsiteY1" fmla="*/ 0 h 97631"/>
              <a:gd name="connsiteX2" fmla="*/ 116681 w 116681"/>
              <a:gd name="connsiteY2" fmla="*/ 54768 h 97631"/>
              <a:gd name="connsiteX3" fmla="*/ 40482 w 116681"/>
              <a:gd name="connsiteY3" fmla="*/ 97631 h 97631"/>
              <a:gd name="connsiteX4" fmla="*/ 0 w 116681"/>
              <a:gd name="connsiteY4" fmla="*/ 45243 h 97631"/>
              <a:gd name="connsiteX0" fmla="*/ 0 w 111919"/>
              <a:gd name="connsiteY0" fmla="*/ 45243 h 97631"/>
              <a:gd name="connsiteX1" fmla="*/ 78582 w 111919"/>
              <a:gd name="connsiteY1" fmla="*/ 0 h 97631"/>
              <a:gd name="connsiteX2" fmla="*/ 111919 w 111919"/>
              <a:gd name="connsiteY2" fmla="*/ 54768 h 97631"/>
              <a:gd name="connsiteX3" fmla="*/ 35720 w 111919"/>
              <a:gd name="connsiteY3" fmla="*/ 97631 h 97631"/>
              <a:gd name="connsiteX4" fmla="*/ 0 w 111919"/>
              <a:gd name="connsiteY4" fmla="*/ 45243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9" h="97631">
                <a:moveTo>
                  <a:pt x="0" y="45243"/>
                </a:moveTo>
                <a:lnTo>
                  <a:pt x="78582" y="0"/>
                </a:lnTo>
                <a:lnTo>
                  <a:pt x="111919" y="54768"/>
                </a:lnTo>
                <a:lnTo>
                  <a:pt x="35720" y="97631"/>
                </a:lnTo>
                <a:lnTo>
                  <a:pt x="0" y="45243"/>
                </a:lnTo>
                <a:close/>
              </a:path>
            </a:pathLst>
          </a:custGeom>
          <a:solidFill>
            <a:srgbClr val="FFFF00">
              <a:alpha val="50000"/>
            </a:srgbClr>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50</a:t>
            </a:r>
          </a:p>
        </p:txBody>
      </p:sp>
      <p:pic>
        <p:nvPicPr>
          <p:cNvPr id="12" name="Picture 11">
            <a:extLst>
              <a:ext uri="{FF2B5EF4-FFF2-40B4-BE49-F238E27FC236}">
                <a16:creationId xmlns:a16="http://schemas.microsoft.com/office/drawing/2014/main" id="{4BFACD65-E349-40B0-8001-40BC87199AAC}"/>
              </a:ext>
            </a:extLst>
          </p:cNvPr>
          <p:cNvPicPr>
            <a:picLocks noChangeAspect="1"/>
          </p:cNvPicPr>
          <p:nvPr/>
        </p:nvPicPr>
        <p:blipFill>
          <a:blip r:embed="rId3"/>
          <a:stretch>
            <a:fillRect/>
          </a:stretch>
        </p:blipFill>
        <p:spPr>
          <a:xfrm>
            <a:off x="5089258" y="1151778"/>
            <a:ext cx="3534154" cy="2841531"/>
          </a:xfrm>
          <a:prstGeom prst="rect">
            <a:avLst/>
          </a:prstGeom>
        </p:spPr>
      </p:pic>
      <p:pic>
        <p:nvPicPr>
          <p:cNvPr id="11" name="Picture 10">
            <a:extLst>
              <a:ext uri="{FF2B5EF4-FFF2-40B4-BE49-F238E27FC236}">
                <a16:creationId xmlns:a16="http://schemas.microsoft.com/office/drawing/2014/main" id="{766D4A39-F79D-4825-BE91-BB1A07ED6C2B}"/>
              </a:ext>
            </a:extLst>
          </p:cNvPr>
          <p:cNvPicPr>
            <a:picLocks noChangeAspect="1"/>
          </p:cNvPicPr>
          <p:nvPr/>
        </p:nvPicPr>
        <p:blipFill rotWithShape="1">
          <a:blip r:embed="rId4"/>
          <a:srcRect r="1704" b="381"/>
          <a:stretch/>
        </p:blipFill>
        <p:spPr>
          <a:xfrm>
            <a:off x="5171948" y="2374352"/>
            <a:ext cx="1181227" cy="1618957"/>
          </a:xfrm>
          <a:prstGeom prst="rect">
            <a:avLst/>
          </a:prstGeom>
          <a:ln>
            <a:noFill/>
          </a:ln>
          <a:effectLst>
            <a:outerShdw blurRad="292100" dist="139700" dir="2700000" algn="tl" rotWithShape="0">
              <a:srgbClr val="333333">
                <a:alpha val="65000"/>
              </a:srgbClr>
            </a:outerShdw>
          </a:effectLst>
        </p:spPr>
      </p:pic>
      <p:pic>
        <p:nvPicPr>
          <p:cNvPr id="22" name="Picture 6" descr="Bildergebnis für INFN TOrino">
            <a:extLst>
              <a:ext uri="{FF2B5EF4-FFF2-40B4-BE49-F238E27FC236}">
                <a16:creationId xmlns:a16="http://schemas.microsoft.com/office/drawing/2014/main" id="{ED6CCD45-AE5E-4D94-97E8-D73F3A24E9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54931" y="1944987"/>
            <a:ext cx="793320" cy="1123487"/>
          </a:xfrm>
          <a:prstGeom prst="rect">
            <a:avLst/>
          </a:prstGeom>
          <a:solidFill>
            <a:schemeClr val="bg1"/>
          </a:solidFill>
          <a:ln>
            <a:noFill/>
          </a:ln>
          <a:effectLst>
            <a:glow rad="63500">
              <a:schemeClr val="accent1">
                <a:satMod val="175000"/>
                <a:alpha val="40000"/>
              </a:schemeClr>
            </a:glow>
          </a:effectLst>
          <a:extLst/>
        </p:spPr>
      </p:pic>
      <p:sp>
        <p:nvSpPr>
          <p:cNvPr id="7" name="TextBox 6">
            <a:extLst>
              <a:ext uri="{FF2B5EF4-FFF2-40B4-BE49-F238E27FC236}">
                <a16:creationId xmlns:a16="http://schemas.microsoft.com/office/drawing/2014/main" id="{C0B711A8-E9B0-4A13-9F8A-D4053C5855E6}"/>
              </a:ext>
            </a:extLst>
          </p:cNvPr>
          <p:cNvSpPr txBox="1"/>
          <p:nvPr/>
        </p:nvSpPr>
        <p:spPr>
          <a:xfrm>
            <a:off x="2868307" y="3993309"/>
            <a:ext cx="5411894" cy="861774"/>
          </a:xfrm>
          <a:prstGeom prst="rect">
            <a:avLst/>
          </a:prstGeom>
          <a:noFill/>
        </p:spPr>
        <p:txBody>
          <a:bodyPr wrap="square" rtlCol="0">
            <a:spAutoFit/>
          </a:bodyPr>
          <a:lstStyle/>
          <a:p>
            <a:r>
              <a:rPr lang="en-GB" sz="1400" dirty="0" err="1"/>
              <a:t>ToAST</a:t>
            </a:r>
            <a:r>
              <a:rPr lang="en-GB" sz="1400" dirty="0"/>
              <a:t> manual + material on our </a:t>
            </a:r>
            <a:r>
              <a:rPr lang="en-GB" sz="1400" dirty="0" err="1"/>
              <a:t>indico</a:t>
            </a:r>
            <a:r>
              <a:rPr lang="en-GB" sz="1400" dirty="0"/>
              <a:t>:</a:t>
            </a:r>
            <a:endParaRPr lang="en-GB" sz="1400" dirty="0">
              <a:hlinkClick r:id="rId6">
                <a:extLst>
                  <a:ext uri="{A12FA001-AC4F-418D-AE19-62706E023703}">
                    <ahyp:hlinkClr xmlns:ahyp="http://schemas.microsoft.com/office/drawing/2018/hyperlinkcolor" val="tx"/>
                  </a:ext>
                </a:extLst>
              </a:hlinkClick>
            </a:endParaRPr>
          </a:p>
          <a:p>
            <a:r>
              <a:rPr lang="en-GB" dirty="0">
                <a:hlinkClick r:id="rId6"/>
              </a:rPr>
              <a:t>https://indico.scc.kit.edu/category/124/</a:t>
            </a:r>
            <a:endParaRPr lang="en-GB" dirty="0"/>
          </a:p>
          <a:p>
            <a:endParaRPr lang="en-GB" dirty="0"/>
          </a:p>
        </p:txBody>
      </p:sp>
    </p:spTree>
    <p:extLst>
      <p:ext uri="{BB962C8B-B14F-4D97-AF65-F5344CB8AC3E}">
        <p14:creationId xmlns:p14="http://schemas.microsoft.com/office/powerpoint/2010/main" val="3068960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58B4CA-9745-4A4C-9461-6FEBB50D54BB}"/>
              </a:ext>
            </a:extLst>
          </p:cNvPr>
          <p:cNvSpPr>
            <a:spLocks noGrp="1"/>
          </p:cNvSpPr>
          <p:nvPr>
            <p:ph idx="1"/>
          </p:nvPr>
        </p:nvSpPr>
        <p:spPr>
          <a:xfrm>
            <a:off x="215999" y="2982315"/>
            <a:ext cx="6257897" cy="1759014"/>
          </a:xfrm>
        </p:spPr>
        <p:txBody>
          <a:bodyPr>
            <a:noAutofit/>
          </a:bodyPr>
          <a:lstStyle/>
          <a:p>
            <a:pPr lvl="1">
              <a:lnSpc>
                <a:spcPts val="2100"/>
              </a:lnSpc>
              <a:spcBef>
                <a:spcPts val="600"/>
              </a:spcBef>
            </a:pPr>
            <a:r>
              <a:rPr lang="en-GB" sz="1400" dirty="0"/>
              <a:t>Developed in UMC 110 nm CMOS technology</a:t>
            </a:r>
          </a:p>
          <a:p>
            <a:pPr lvl="1">
              <a:lnSpc>
                <a:spcPts val="2100"/>
              </a:lnSpc>
              <a:spcBef>
                <a:spcPts val="600"/>
              </a:spcBef>
            </a:pPr>
            <a:r>
              <a:rPr lang="en-GB" sz="1400" dirty="0"/>
              <a:t>Digital logic based on </a:t>
            </a:r>
            <a:r>
              <a:rPr lang="en-GB" sz="1400" i="1" dirty="0"/>
              <a:t>Triplicated Modular Redundancy </a:t>
            </a:r>
            <a:r>
              <a:rPr lang="en-GB" sz="1400" dirty="0"/>
              <a:t>(TRM) for Single Event Upset mitigation (</a:t>
            </a:r>
            <a:r>
              <a:rPr lang="en-US" sz="1400" dirty="0"/>
              <a:t>registers, memories and FSMs)</a:t>
            </a:r>
            <a:endParaRPr lang="en-GB" sz="1400" dirty="0"/>
          </a:p>
          <a:p>
            <a:pPr lvl="1">
              <a:lnSpc>
                <a:spcPts val="2100"/>
              </a:lnSpc>
              <a:spcBef>
                <a:spcPts val="600"/>
              </a:spcBef>
            </a:pPr>
            <a:r>
              <a:rPr lang="en-GB" sz="1400" dirty="0"/>
              <a:t>First implementation on FPGA to prove </a:t>
            </a:r>
            <a:r>
              <a:rPr lang="en-GB" sz="1400" dirty="0">
                <a:sym typeface="Wingdings" panose="05000000000000000000" pitchFamily="2" charset="2"/>
              </a:rPr>
              <a:t>the digital behaviour</a:t>
            </a:r>
          </a:p>
          <a:p>
            <a:pPr lvl="1">
              <a:lnSpc>
                <a:spcPts val="2100"/>
              </a:lnSpc>
              <a:spcBef>
                <a:spcPts val="600"/>
              </a:spcBef>
            </a:pPr>
            <a:r>
              <a:rPr lang="en-GB" sz="1400" dirty="0">
                <a:sym typeface="Wingdings" panose="05000000000000000000" pitchFamily="2" charset="2"/>
              </a:rPr>
              <a:t>Electrical test by </a:t>
            </a:r>
            <a:r>
              <a:rPr lang="en-GB" sz="1400" dirty="0" err="1">
                <a:sym typeface="Wingdings" panose="05000000000000000000" pitchFamily="2" charset="2"/>
              </a:rPr>
              <a:t>HghFlex</a:t>
            </a:r>
            <a:r>
              <a:rPr lang="en-GB" sz="1400" dirty="0">
                <a:sym typeface="Wingdings" panose="05000000000000000000" pitchFamily="2" charset="2"/>
              </a:rPr>
              <a:t> 2 (HW platform)</a:t>
            </a:r>
          </a:p>
          <a:p>
            <a:pPr lvl="1">
              <a:lnSpc>
                <a:spcPts val="2100"/>
              </a:lnSpc>
              <a:spcBef>
                <a:spcPts val="600"/>
              </a:spcBef>
            </a:pPr>
            <a:endParaRPr lang="en-GB" sz="1400" dirty="0">
              <a:sym typeface="Wingdings" panose="05000000000000000000" pitchFamily="2" charset="2"/>
            </a:endParaRPr>
          </a:p>
        </p:txBody>
      </p:sp>
      <p:sp>
        <p:nvSpPr>
          <p:cNvPr id="3" name="Slide Number Placeholder 2">
            <a:extLst>
              <a:ext uri="{FF2B5EF4-FFF2-40B4-BE49-F238E27FC236}">
                <a16:creationId xmlns:a16="http://schemas.microsoft.com/office/drawing/2014/main" id="{F30FE714-2264-453A-9A04-1E896D209890}"/>
              </a:ext>
            </a:extLst>
          </p:cNvPr>
          <p:cNvSpPr>
            <a:spLocks noGrp="1"/>
          </p:cNvSpPr>
          <p:nvPr>
            <p:ph type="sldNum" sz="quarter" idx="12"/>
          </p:nvPr>
        </p:nvSpPr>
        <p:spPr/>
        <p:txBody>
          <a:bodyPr/>
          <a:lstStyle/>
          <a:p>
            <a:fld id="{61696EC4-B4CF-4701-AD06-A8439D6D8E12}" type="slidenum">
              <a:rPr lang="en-US" noProof="0" smtClean="0"/>
              <a:t>5</a:t>
            </a:fld>
            <a:endParaRPr lang="en-US" noProof="0" dirty="0"/>
          </a:p>
        </p:txBody>
      </p:sp>
      <p:pic>
        <p:nvPicPr>
          <p:cNvPr id="5" name="Picture 4">
            <a:extLst>
              <a:ext uri="{FF2B5EF4-FFF2-40B4-BE49-F238E27FC236}">
                <a16:creationId xmlns:a16="http://schemas.microsoft.com/office/drawing/2014/main" id="{7C87AF1B-3586-4A16-9EB3-F8FE5B4401B6}"/>
              </a:ext>
            </a:extLst>
          </p:cNvPr>
          <p:cNvPicPr>
            <a:picLocks noChangeAspect="1"/>
          </p:cNvPicPr>
          <p:nvPr/>
        </p:nvPicPr>
        <p:blipFill>
          <a:blip r:embed="rId3"/>
          <a:stretch>
            <a:fillRect/>
          </a:stretch>
        </p:blipFill>
        <p:spPr>
          <a:xfrm>
            <a:off x="1695867" y="1141152"/>
            <a:ext cx="3469357" cy="1439784"/>
          </a:xfrm>
          <a:prstGeom prst="rect">
            <a:avLst/>
          </a:prstGeom>
        </p:spPr>
      </p:pic>
      <p:sp>
        <p:nvSpPr>
          <p:cNvPr id="13" name="TextBox 12">
            <a:extLst>
              <a:ext uri="{FF2B5EF4-FFF2-40B4-BE49-F238E27FC236}">
                <a16:creationId xmlns:a16="http://schemas.microsoft.com/office/drawing/2014/main" id="{99917803-6CA2-4294-8D32-EC6A849D573E}"/>
              </a:ext>
            </a:extLst>
          </p:cNvPr>
          <p:cNvSpPr txBox="1"/>
          <p:nvPr/>
        </p:nvSpPr>
        <p:spPr>
          <a:xfrm>
            <a:off x="6522229" y="1901364"/>
            <a:ext cx="934871" cy="276999"/>
          </a:xfrm>
          <a:prstGeom prst="rect">
            <a:avLst/>
          </a:prstGeom>
          <a:noFill/>
        </p:spPr>
        <p:txBody>
          <a:bodyPr wrap="none" rtlCol="0">
            <a:spAutoFit/>
          </a:bodyPr>
          <a:lstStyle/>
          <a:p>
            <a:r>
              <a:rPr lang="en-GB" sz="1200" dirty="0">
                <a:solidFill>
                  <a:srgbClr val="0070C0"/>
                </a:solidFill>
              </a:rPr>
              <a:t>Optical link</a:t>
            </a:r>
          </a:p>
        </p:txBody>
      </p:sp>
      <p:grpSp>
        <p:nvGrpSpPr>
          <p:cNvPr id="218" name="Group 217">
            <a:extLst>
              <a:ext uri="{FF2B5EF4-FFF2-40B4-BE49-F238E27FC236}">
                <a16:creationId xmlns:a16="http://schemas.microsoft.com/office/drawing/2014/main" id="{1DF18A98-6560-4B78-BF97-E4731E3A0D0E}"/>
              </a:ext>
            </a:extLst>
          </p:cNvPr>
          <p:cNvGrpSpPr/>
          <p:nvPr/>
        </p:nvGrpSpPr>
        <p:grpSpPr>
          <a:xfrm>
            <a:off x="317600" y="1234921"/>
            <a:ext cx="484338" cy="1294968"/>
            <a:chOff x="1758950" y="1552575"/>
            <a:chExt cx="739775" cy="615950"/>
          </a:xfrm>
        </p:grpSpPr>
        <p:sp>
          <p:nvSpPr>
            <p:cNvPr id="239" name="Rectangle 238">
              <a:extLst>
                <a:ext uri="{FF2B5EF4-FFF2-40B4-BE49-F238E27FC236}">
                  <a16:creationId xmlns:a16="http://schemas.microsoft.com/office/drawing/2014/main" id="{77F4E2B7-C85D-4511-B169-3E8B693F5759}"/>
                </a:ext>
              </a:extLst>
            </p:cNvPr>
            <p:cNvSpPr/>
            <p:nvPr/>
          </p:nvSpPr>
          <p:spPr>
            <a:xfrm>
              <a:off x="1758950" y="1552575"/>
              <a:ext cx="739775" cy="615950"/>
            </a:xfrm>
            <a:prstGeom prst="rect">
              <a:avLst/>
            </a:prstGeom>
            <a:solidFill>
              <a:schemeClr val="accent5">
                <a:lumMod val="20000"/>
                <a:lumOff val="80000"/>
              </a:schemeClr>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0" name="Straight Connector 239">
              <a:extLst>
                <a:ext uri="{FF2B5EF4-FFF2-40B4-BE49-F238E27FC236}">
                  <a16:creationId xmlns:a16="http://schemas.microsoft.com/office/drawing/2014/main" id="{1D58C060-2DE3-4EF4-A7A6-8DA8C518F90F}"/>
                </a:ext>
              </a:extLst>
            </p:cNvPr>
            <p:cNvCxnSpPr>
              <a:cxnSpLocks/>
            </p:cNvCxnSpPr>
            <p:nvPr/>
          </p:nvCxnSpPr>
          <p:spPr>
            <a:xfrm>
              <a:off x="1758950" y="163830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574FEEC0-3BEA-433B-B0F1-5A01661C6157}"/>
                </a:ext>
              </a:extLst>
            </p:cNvPr>
            <p:cNvCxnSpPr>
              <a:cxnSpLocks/>
            </p:cNvCxnSpPr>
            <p:nvPr/>
          </p:nvCxnSpPr>
          <p:spPr>
            <a:xfrm>
              <a:off x="1758950" y="1677843"/>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1B040A9-00F6-4941-B542-BB32F7346927}"/>
                </a:ext>
              </a:extLst>
            </p:cNvPr>
            <p:cNvCxnSpPr>
              <a:cxnSpLocks/>
            </p:cNvCxnSpPr>
            <p:nvPr/>
          </p:nvCxnSpPr>
          <p:spPr>
            <a:xfrm>
              <a:off x="1758950" y="1717386"/>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0ACCC620-6286-4751-B558-4E0EC96C53AF}"/>
                </a:ext>
              </a:extLst>
            </p:cNvPr>
            <p:cNvCxnSpPr>
              <a:cxnSpLocks/>
            </p:cNvCxnSpPr>
            <p:nvPr/>
          </p:nvCxnSpPr>
          <p:spPr>
            <a:xfrm>
              <a:off x="1758950" y="1756929"/>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8EC0F488-CC51-49FA-B91A-0195BDC2E516}"/>
                </a:ext>
              </a:extLst>
            </p:cNvPr>
            <p:cNvCxnSpPr>
              <a:cxnSpLocks/>
            </p:cNvCxnSpPr>
            <p:nvPr/>
          </p:nvCxnSpPr>
          <p:spPr>
            <a:xfrm>
              <a:off x="1758950" y="1796472"/>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877F3149-DFB6-46A4-8893-91FA43CCE666}"/>
                </a:ext>
              </a:extLst>
            </p:cNvPr>
            <p:cNvCxnSpPr>
              <a:cxnSpLocks/>
            </p:cNvCxnSpPr>
            <p:nvPr/>
          </p:nvCxnSpPr>
          <p:spPr>
            <a:xfrm>
              <a:off x="1758950" y="183601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5912D3A5-C2B9-42E1-BF6E-F9976B8D848C}"/>
                </a:ext>
              </a:extLst>
            </p:cNvPr>
            <p:cNvCxnSpPr>
              <a:cxnSpLocks/>
            </p:cNvCxnSpPr>
            <p:nvPr/>
          </p:nvCxnSpPr>
          <p:spPr>
            <a:xfrm>
              <a:off x="1758950" y="1875558"/>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485ABA3-5AD3-4F96-B81A-CC945DE7CDC8}"/>
                </a:ext>
              </a:extLst>
            </p:cNvPr>
            <p:cNvCxnSpPr>
              <a:cxnSpLocks/>
            </p:cNvCxnSpPr>
            <p:nvPr/>
          </p:nvCxnSpPr>
          <p:spPr>
            <a:xfrm>
              <a:off x="1758950" y="1915101"/>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296EBCEF-CFEC-4336-8772-1A64B8C67CD7}"/>
                </a:ext>
              </a:extLst>
            </p:cNvPr>
            <p:cNvCxnSpPr>
              <a:cxnSpLocks/>
            </p:cNvCxnSpPr>
            <p:nvPr/>
          </p:nvCxnSpPr>
          <p:spPr>
            <a:xfrm>
              <a:off x="1758950" y="1954644"/>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6BAEE071-000A-4A0F-8ABE-2C7D608C8CC6}"/>
                </a:ext>
              </a:extLst>
            </p:cNvPr>
            <p:cNvCxnSpPr>
              <a:cxnSpLocks/>
            </p:cNvCxnSpPr>
            <p:nvPr/>
          </p:nvCxnSpPr>
          <p:spPr>
            <a:xfrm>
              <a:off x="1758950" y="1994187"/>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6514B0BB-5DB5-49FE-BB66-6019887FADDC}"/>
                </a:ext>
              </a:extLst>
            </p:cNvPr>
            <p:cNvCxnSpPr>
              <a:cxnSpLocks/>
            </p:cNvCxnSpPr>
            <p:nvPr/>
          </p:nvCxnSpPr>
          <p:spPr>
            <a:xfrm>
              <a:off x="1758950" y="203373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6FB14F6-08EB-4809-972E-D2B8AA007C52}"/>
                </a:ext>
              </a:extLst>
            </p:cNvPr>
            <p:cNvCxnSpPr>
              <a:cxnSpLocks/>
            </p:cNvCxnSpPr>
            <p:nvPr/>
          </p:nvCxnSpPr>
          <p:spPr>
            <a:xfrm>
              <a:off x="1758950" y="207327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0" name="Rectangle 219">
            <a:extLst>
              <a:ext uri="{FF2B5EF4-FFF2-40B4-BE49-F238E27FC236}">
                <a16:creationId xmlns:a16="http://schemas.microsoft.com/office/drawing/2014/main" id="{379D8DB3-68A7-4395-83C8-DF5743B6105D}"/>
              </a:ext>
            </a:extLst>
          </p:cNvPr>
          <p:cNvSpPr/>
          <p:nvPr/>
        </p:nvSpPr>
        <p:spPr>
          <a:xfrm>
            <a:off x="899712" y="1538655"/>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21" name="Rectangle 220">
            <a:extLst>
              <a:ext uri="{FF2B5EF4-FFF2-40B4-BE49-F238E27FC236}">
                <a16:creationId xmlns:a16="http://schemas.microsoft.com/office/drawing/2014/main" id="{542AAE5F-47F8-46C9-AB48-0111CBB8F6E7}"/>
              </a:ext>
            </a:extLst>
          </p:cNvPr>
          <p:cNvSpPr/>
          <p:nvPr/>
        </p:nvSpPr>
        <p:spPr>
          <a:xfrm>
            <a:off x="896419" y="2322456"/>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22" name="TextBox 221">
            <a:extLst>
              <a:ext uri="{FF2B5EF4-FFF2-40B4-BE49-F238E27FC236}">
                <a16:creationId xmlns:a16="http://schemas.microsoft.com/office/drawing/2014/main" id="{D525F9BC-349A-46DC-AB3D-6B940E86EB81}"/>
              </a:ext>
            </a:extLst>
          </p:cNvPr>
          <p:cNvSpPr txBox="1"/>
          <p:nvPr/>
        </p:nvSpPr>
        <p:spPr>
          <a:xfrm rot="5400000">
            <a:off x="1240707" y="1843684"/>
            <a:ext cx="268592" cy="338554"/>
          </a:xfrm>
          <a:prstGeom prst="rect">
            <a:avLst/>
          </a:prstGeom>
          <a:noFill/>
        </p:spPr>
        <p:txBody>
          <a:bodyPr wrap="square" rtlCol="0">
            <a:spAutoFit/>
          </a:bodyPr>
          <a:lstStyle/>
          <a:p>
            <a:r>
              <a:rPr lang="en-GB" sz="1600" dirty="0"/>
              <a:t>…</a:t>
            </a:r>
          </a:p>
        </p:txBody>
      </p:sp>
      <p:grpSp>
        <p:nvGrpSpPr>
          <p:cNvPr id="224" name="Group 223">
            <a:extLst>
              <a:ext uri="{FF2B5EF4-FFF2-40B4-BE49-F238E27FC236}">
                <a16:creationId xmlns:a16="http://schemas.microsoft.com/office/drawing/2014/main" id="{72C3F6D9-0C76-469D-A1E0-91D6D434A12A}"/>
              </a:ext>
            </a:extLst>
          </p:cNvPr>
          <p:cNvGrpSpPr/>
          <p:nvPr/>
        </p:nvGrpSpPr>
        <p:grpSpPr>
          <a:xfrm>
            <a:off x="805272" y="1575090"/>
            <a:ext cx="96037" cy="59521"/>
            <a:chOff x="1228799" y="1403976"/>
            <a:chExt cx="96037" cy="59521"/>
          </a:xfrm>
        </p:grpSpPr>
        <p:cxnSp>
          <p:nvCxnSpPr>
            <p:cNvPr id="233" name="Straight Connector 232">
              <a:extLst>
                <a:ext uri="{FF2B5EF4-FFF2-40B4-BE49-F238E27FC236}">
                  <a16:creationId xmlns:a16="http://schemas.microsoft.com/office/drawing/2014/main" id="{C5C532A6-3129-406F-8E84-CC6570B457AD}"/>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9E3C5E5F-7AA9-456D-B4AA-D658F52F80FC}"/>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E3C9421-9CF1-4D60-ACE1-3F2533969301}"/>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71FF61A6-6126-4BB3-B872-8BE57B5B425E}"/>
              </a:ext>
            </a:extLst>
          </p:cNvPr>
          <p:cNvGrpSpPr/>
          <p:nvPr/>
        </p:nvGrpSpPr>
        <p:grpSpPr>
          <a:xfrm>
            <a:off x="799604" y="2385769"/>
            <a:ext cx="96037" cy="59521"/>
            <a:chOff x="1228799" y="1403976"/>
            <a:chExt cx="96037" cy="59521"/>
          </a:xfrm>
        </p:grpSpPr>
        <p:cxnSp>
          <p:nvCxnSpPr>
            <p:cNvPr id="230" name="Straight Connector 229">
              <a:extLst>
                <a:ext uri="{FF2B5EF4-FFF2-40B4-BE49-F238E27FC236}">
                  <a16:creationId xmlns:a16="http://schemas.microsoft.com/office/drawing/2014/main" id="{C5558C5E-8A42-4F0B-8F0C-FAA0E09E30C1}"/>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1B6CD8C-66E7-4559-AF7D-25D426F1425E}"/>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296425D4-FE93-4DF5-A9F9-3A15717FB919}"/>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3E64732-C2E5-465C-8F1D-D2622383871C}"/>
              </a:ext>
            </a:extLst>
          </p:cNvPr>
          <p:cNvGrpSpPr/>
          <p:nvPr/>
        </p:nvGrpSpPr>
        <p:grpSpPr>
          <a:xfrm>
            <a:off x="802919" y="1261177"/>
            <a:ext cx="1083031" cy="176461"/>
            <a:chOff x="802919" y="1122691"/>
            <a:chExt cx="1083031" cy="176461"/>
          </a:xfrm>
        </p:grpSpPr>
        <p:sp>
          <p:nvSpPr>
            <p:cNvPr id="219" name="Rectangle 218">
              <a:extLst>
                <a:ext uri="{FF2B5EF4-FFF2-40B4-BE49-F238E27FC236}">
                  <a16:creationId xmlns:a16="http://schemas.microsoft.com/office/drawing/2014/main" id="{6E5BCFBF-AD87-4CE6-829E-2913F173B96A}"/>
                </a:ext>
              </a:extLst>
            </p:cNvPr>
            <p:cNvSpPr/>
            <p:nvPr/>
          </p:nvSpPr>
          <p:spPr>
            <a:xfrm>
              <a:off x="896419" y="1122691"/>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grpSp>
          <p:nvGrpSpPr>
            <p:cNvPr id="223" name="Group 222">
              <a:extLst>
                <a:ext uri="{FF2B5EF4-FFF2-40B4-BE49-F238E27FC236}">
                  <a16:creationId xmlns:a16="http://schemas.microsoft.com/office/drawing/2014/main" id="{8CD27049-3AB1-48DC-ABD6-72B5726D47BE}"/>
                </a:ext>
              </a:extLst>
            </p:cNvPr>
            <p:cNvGrpSpPr/>
            <p:nvPr/>
          </p:nvGrpSpPr>
          <p:grpSpPr>
            <a:xfrm>
              <a:off x="802919" y="1180745"/>
              <a:ext cx="96037" cy="59521"/>
              <a:chOff x="1228799" y="1403976"/>
              <a:chExt cx="96037" cy="59521"/>
            </a:xfrm>
          </p:grpSpPr>
          <p:cxnSp>
            <p:nvCxnSpPr>
              <p:cNvPr id="236" name="Straight Connector 235">
                <a:extLst>
                  <a:ext uri="{FF2B5EF4-FFF2-40B4-BE49-F238E27FC236}">
                    <a16:creationId xmlns:a16="http://schemas.microsoft.com/office/drawing/2014/main" id="{F28CA62E-4AC7-459E-B7A2-9D510FA200DC}"/>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A2016C8C-1BA6-4184-8A35-E23253C3B7A6}"/>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22D5D070-E3BC-451D-BFEA-08875C540B3F}"/>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7" name="Connector: Elbow 226">
              <a:extLst>
                <a:ext uri="{FF2B5EF4-FFF2-40B4-BE49-F238E27FC236}">
                  <a16:creationId xmlns:a16="http://schemas.microsoft.com/office/drawing/2014/main" id="{467EBE6B-F771-4326-9A06-3CF3C027C2B8}"/>
                </a:ext>
              </a:extLst>
            </p:cNvPr>
            <p:cNvCxnSpPr>
              <a:cxnSpLocks/>
            </p:cNvCxnSpPr>
            <p:nvPr/>
          </p:nvCxnSpPr>
          <p:spPr>
            <a:xfrm flipV="1">
              <a:off x="1428119" y="1204722"/>
              <a:ext cx="457831" cy="0"/>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8" name="Connector: Elbow 227">
            <a:extLst>
              <a:ext uri="{FF2B5EF4-FFF2-40B4-BE49-F238E27FC236}">
                <a16:creationId xmlns:a16="http://schemas.microsoft.com/office/drawing/2014/main" id="{BD3FB5BE-AD53-405B-83E6-108B2EA6EE5A}"/>
              </a:ext>
            </a:extLst>
          </p:cNvPr>
          <p:cNvCxnSpPr>
            <a:cxnSpLocks/>
            <a:stCxn id="221" idx="3"/>
          </p:cNvCxnSpPr>
          <p:nvPr/>
        </p:nvCxnSpPr>
        <p:spPr>
          <a:xfrm flipV="1">
            <a:off x="1428119" y="2402960"/>
            <a:ext cx="457831" cy="0"/>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C1FD7F5F-436F-45EC-A941-883C889CA1D5}"/>
              </a:ext>
            </a:extLst>
          </p:cNvPr>
          <p:cNvCxnSpPr>
            <a:cxnSpLocks/>
          </p:cNvCxnSpPr>
          <p:nvPr/>
        </p:nvCxnSpPr>
        <p:spPr>
          <a:xfrm>
            <a:off x="1434992" y="1626885"/>
            <a:ext cx="450958"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DCF231B3-A29F-49D3-8A33-E3BC63EED24D}"/>
              </a:ext>
            </a:extLst>
          </p:cNvPr>
          <p:cNvSpPr/>
          <p:nvPr/>
        </p:nvSpPr>
        <p:spPr>
          <a:xfrm>
            <a:off x="6059502" y="1415149"/>
            <a:ext cx="494545" cy="97062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GBT</a:t>
            </a:r>
          </a:p>
        </p:txBody>
      </p:sp>
      <p:cxnSp>
        <p:nvCxnSpPr>
          <p:cNvPr id="253" name="Straight Connector 252">
            <a:extLst>
              <a:ext uri="{FF2B5EF4-FFF2-40B4-BE49-F238E27FC236}">
                <a16:creationId xmlns:a16="http://schemas.microsoft.com/office/drawing/2014/main" id="{BE94F63D-FD49-4430-8CE9-31E35F2DAAEC}"/>
              </a:ext>
            </a:extLst>
          </p:cNvPr>
          <p:cNvCxnSpPr>
            <a:cxnSpLocks/>
          </p:cNvCxnSpPr>
          <p:nvPr/>
        </p:nvCxnSpPr>
        <p:spPr>
          <a:xfrm>
            <a:off x="311250" y="1250049"/>
            <a:ext cx="48433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E0CDDC9-FBED-4C13-B73E-BDE9F48CE549}"/>
              </a:ext>
            </a:extLst>
          </p:cNvPr>
          <p:cNvCxnSpPr>
            <a:cxnSpLocks/>
          </p:cNvCxnSpPr>
          <p:nvPr/>
        </p:nvCxnSpPr>
        <p:spPr>
          <a:xfrm>
            <a:off x="311250" y="1333183"/>
            <a:ext cx="48433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5A42D931-2287-4029-B351-61CE592BFE63}"/>
              </a:ext>
            </a:extLst>
          </p:cNvPr>
          <p:cNvCxnSpPr>
            <a:cxnSpLocks/>
          </p:cNvCxnSpPr>
          <p:nvPr/>
        </p:nvCxnSpPr>
        <p:spPr>
          <a:xfrm>
            <a:off x="323950" y="2415274"/>
            <a:ext cx="48433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FB243909-090B-4E96-AD7D-FB14395179A5}"/>
              </a:ext>
            </a:extLst>
          </p:cNvPr>
          <p:cNvCxnSpPr>
            <a:cxnSpLocks/>
          </p:cNvCxnSpPr>
          <p:nvPr/>
        </p:nvCxnSpPr>
        <p:spPr>
          <a:xfrm>
            <a:off x="323950" y="2498408"/>
            <a:ext cx="48433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58" name="TextBox 257">
            <a:extLst>
              <a:ext uri="{FF2B5EF4-FFF2-40B4-BE49-F238E27FC236}">
                <a16:creationId xmlns:a16="http://schemas.microsoft.com/office/drawing/2014/main" id="{796D7CE6-1AB2-4064-8432-AD1A587E7208}"/>
              </a:ext>
            </a:extLst>
          </p:cNvPr>
          <p:cNvSpPr txBox="1"/>
          <p:nvPr/>
        </p:nvSpPr>
        <p:spPr>
          <a:xfrm>
            <a:off x="1770603" y="832761"/>
            <a:ext cx="3319883" cy="307777"/>
          </a:xfrm>
          <a:prstGeom prst="rect">
            <a:avLst/>
          </a:prstGeom>
          <a:solidFill>
            <a:schemeClr val="bg1"/>
          </a:solidFill>
        </p:spPr>
        <p:txBody>
          <a:bodyPr wrap="none" rtlCol="0">
            <a:spAutoFit/>
          </a:bodyPr>
          <a:lstStyle/>
          <a:p>
            <a:r>
              <a:rPr lang="en-GB" sz="1400" dirty="0"/>
              <a:t>Module Data Concentrator (MDC) ASIC</a:t>
            </a:r>
          </a:p>
        </p:txBody>
      </p:sp>
      <p:sp>
        <p:nvSpPr>
          <p:cNvPr id="259" name="Rectangle 258">
            <a:extLst>
              <a:ext uri="{FF2B5EF4-FFF2-40B4-BE49-F238E27FC236}">
                <a16:creationId xmlns:a16="http://schemas.microsoft.com/office/drawing/2014/main" id="{A2347E1E-6FF4-4BEE-B1FC-BAF8F6ED712C}"/>
              </a:ext>
            </a:extLst>
          </p:cNvPr>
          <p:cNvSpPr/>
          <p:nvPr/>
        </p:nvSpPr>
        <p:spPr>
          <a:xfrm>
            <a:off x="2694517" y="2363850"/>
            <a:ext cx="883708" cy="244575"/>
          </a:xfrm>
          <a:prstGeom prst="rect">
            <a:avLst/>
          </a:prstGeom>
          <a:solidFill>
            <a:srgbClr val="7030A0">
              <a:alpha val="30000"/>
            </a:srgbClr>
          </a:solidFill>
          <a:ln>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Detector timing &amp; controls</a:t>
            </a:r>
          </a:p>
        </p:txBody>
      </p:sp>
      <p:cxnSp>
        <p:nvCxnSpPr>
          <p:cNvPr id="261" name="Connector: Elbow 260">
            <a:extLst>
              <a:ext uri="{FF2B5EF4-FFF2-40B4-BE49-F238E27FC236}">
                <a16:creationId xmlns:a16="http://schemas.microsoft.com/office/drawing/2014/main" id="{2ED37EAE-8D83-4794-898D-131EF96EF621}"/>
              </a:ext>
            </a:extLst>
          </p:cNvPr>
          <p:cNvCxnSpPr>
            <a:cxnSpLocks/>
            <a:stCxn id="263" idx="4"/>
            <a:endCxn id="259" idx="3"/>
          </p:cNvCxnSpPr>
          <p:nvPr/>
        </p:nvCxnSpPr>
        <p:spPr>
          <a:xfrm rot="5400000">
            <a:off x="3633448" y="2180765"/>
            <a:ext cx="250150" cy="360596"/>
          </a:xfrm>
          <a:prstGeom prst="bentConnector2">
            <a:avLst/>
          </a:prstGeom>
          <a:ln w="38100">
            <a:solidFill>
              <a:srgbClr val="7030A0">
                <a:alpha val="3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3" name="Oval 262">
            <a:extLst>
              <a:ext uri="{FF2B5EF4-FFF2-40B4-BE49-F238E27FC236}">
                <a16:creationId xmlns:a16="http://schemas.microsoft.com/office/drawing/2014/main" id="{8C6507CF-36A3-483C-B8CD-47AA6D86D066}"/>
              </a:ext>
            </a:extLst>
          </p:cNvPr>
          <p:cNvSpPr/>
          <p:nvPr/>
        </p:nvSpPr>
        <p:spPr>
          <a:xfrm>
            <a:off x="3895958" y="2176467"/>
            <a:ext cx="85725" cy="595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5" name="Connector: Elbow 264">
            <a:extLst>
              <a:ext uri="{FF2B5EF4-FFF2-40B4-BE49-F238E27FC236}">
                <a16:creationId xmlns:a16="http://schemas.microsoft.com/office/drawing/2014/main" id="{8D6AA4DD-047A-4A4F-B344-DB4E9568FF2A}"/>
              </a:ext>
            </a:extLst>
          </p:cNvPr>
          <p:cNvCxnSpPr>
            <a:cxnSpLocks/>
            <a:stCxn id="259" idx="2"/>
            <a:endCxn id="219" idx="2"/>
          </p:cNvCxnSpPr>
          <p:nvPr/>
        </p:nvCxnSpPr>
        <p:spPr>
          <a:xfrm rot="5400000" flipH="1">
            <a:off x="1563926" y="1035981"/>
            <a:ext cx="1170787" cy="1974102"/>
          </a:xfrm>
          <a:prstGeom prst="bentConnector3">
            <a:avLst>
              <a:gd name="adj1" fmla="val -19525"/>
            </a:avLst>
          </a:prstGeom>
          <a:ln w="38100">
            <a:solidFill>
              <a:srgbClr val="7030A0">
                <a:alpha val="3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1" name="Arrow: Left-Right 270">
            <a:extLst>
              <a:ext uri="{FF2B5EF4-FFF2-40B4-BE49-F238E27FC236}">
                <a16:creationId xmlns:a16="http://schemas.microsoft.com/office/drawing/2014/main" id="{20CB1211-BC60-463C-81A5-508C2FEE5551}"/>
              </a:ext>
            </a:extLst>
          </p:cNvPr>
          <p:cNvSpPr/>
          <p:nvPr/>
        </p:nvSpPr>
        <p:spPr>
          <a:xfrm>
            <a:off x="4890255" y="1803217"/>
            <a:ext cx="1168898" cy="126612"/>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Rectangle 276">
            <a:extLst>
              <a:ext uri="{FF2B5EF4-FFF2-40B4-BE49-F238E27FC236}">
                <a16:creationId xmlns:a16="http://schemas.microsoft.com/office/drawing/2014/main" id="{CF7EF577-453D-473D-BBBF-6BA199689BCB}"/>
              </a:ext>
            </a:extLst>
          </p:cNvPr>
          <p:cNvSpPr/>
          <p:nvPr/>
        </p:nvSpPr>
        <p:spPr>
          <a:xfrm>
            <a:off x="1695867" y="1141152"/>
            <a:ext cx="3508410" cy="1600933"/>
          </a:xfrm>
          <a:prstGeom prst="rect">
            <a:avLst/>
          </a:prstGeom>
          <a:solidFill>
            <a:srgbClr val="0070C0">
              <a:alpha val="4000"/>
            </a:srgbClr>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Arrow: Left-Right 277">
            <a:extLst>
              <a:ext uri="{FF2B5EF4-FFF2-40B4-BE49-F238E27FC236}">
                <a16:creationId xmlns:a16="http://schemas.microsoft.com/office/drawing/2014/main" id="{CDEA85D4-EBFF-45BB-99B4-B3214676A293}"/>
              </a:ext>
            </a:extLst>
          </p:cNvPr>
          <p:cNvSpPr/>
          <p:nvPr/>
        </p:nvSpPr>
        <p:spPr>
          <a:xfrm>
            <a:off x="5684520" y="2163362"/>
            <a:ext cx="389388" cy="126612"/>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Arrow: Left-Right 278">
            <a:extLst>
              <a:ext uri="{FF2B5EF4-FFF2-40B4-BE49-F238E27FC236}">
                <a16:creationId xmlns:a16="http://schemas.microsoft.com/office/drawing/2014/main" id="{AD936983-0ECB-4584-8E10-1AD1077A6B8B}"/>
              </a:ext>
            </a:extLst>
          </p:cNvPr>
          <p:cNvSpPr/>
          <p:nvPr/>
        </p:nvSpPr>
        <p:spPr>
          <a:xfrm>
            <a:off x="5684520" y="1447372"/>
            <a:ext cx="389388" cy="126612"/>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TextBox 279">
            <a:extLst>
              <a:ext uri="{FF2B5EF4-FFF2-40B4-BE49-F238E27FC236}">
                <a16:creationId xmlns:a16="http://schemas.microsoft.com/office/drawing/2014/main" id="{5C1E9903-B05F-48CF-8130-322A6BAB4243}"/>
              </a:ext>
            </a:extLst>
          </p:cNvPr>
          <p:cNvSpPr txBox="1"/>
          <p:nvPr/>
        </p:nvSpPr>
        <p:spPr>
          <a:xfrm rot="5400000">
            <a:off x="5833027" y="1482790"/>
            <a:ext cx="268592" cy="338554"/>
          </a:xfrm>
          <a:prstGeom prst="rect">
            <a:avLst/>
          </a:prstGeom>
          <a:noFill/>
        </p:spPr>
        <p:txBody>
          <a:bodyPr wrap="square" rtlCol="0">
            <a:spAutoFit/>
          </a:bodyPr>
          <a:lstStyle/>
          <a:p>
            <a:r>
              <a:rPr lang="en-GB" sz="1600" dirty="0"/>
              <a:t>…</a:t>
            </a:r>
          </a:p>
        </p:txBody>
      </p:sp>
      <p:sp>
        <p:nvSpPr>
          <p:cNvPr id="281" name="TextBox 280">
            <a:extLst>
              <a:ext uri="{FF2B5EF4-FFF2-40B4-BE49-F238E27FC236}">
                <a16:creationId xmlns:a16="http://schemas.microsoft.com/office/drawing/2014/main" id="{5BFDDB1D-8ED1-4E9B-8839-68295DD3E93A}"/>
              </a:ext>
            </a:extLst>
          </p:cNvPr>
          <p:cNvSpPr txBox="1"/>
          <p:nvPr/>
        </p:nvSpPr>
        <p:spPr>
          <a:xfrm rot="5400000">
            <a:off x="5822867" y="1833524"/>
            <a:ext cx="268592" cy="338554"/>
          </a:xfrm>
          <a:prstGeom prst="rect">
            <a:avLst/>
          </a:prstGeom>
          <a:noFill/>
        </p:spPr>
        <p:txBody>
          <a:bodyPr wrap="square" rtlCol="0">
            <a:spAutoFit/>
          </a:bodyPr>
          <a:lstStyle/>
          <a:p>
            <a:r>
              <a:rPr lang="en-GB" sz="1600" dirty="0"/>
              <a:t>…</a:t>
            </a:r>
          </a:p>
        </p:txBody>
      </p:sp>
      <p:sp>
        <p:nvSpPr>
          <p:cNvPr id="282" name="Rectangle 281">
            <a:extLst>
              <a:ext uri="{FF2B5EF4-FFF2-40B4-BE49-F238E27FC236}">
                <a16:creationId xmlns:a16="http://schemas.microsoft.com/office/drawing/2014/main" id="{0FDA742B-7029-4EE6-A55D-A13FF58C7632}"/>
              </a:ext>
            </a:extLst>
          </p:cNvPr>
          <p:cNvSpPr/>
          <p:nvPr/>
        </p:nvSpPr>
        <p:spPr>
          <a:xfrm>
            <a:off x="7715881" y="1585288"/>
            <a:ext cx="1318280" cy="627711"/>
          </a:xfrm>
          <a:prstGeom prst="rect">
            <a:avLst/>
          </a:prstGeom>
          <a:solidFill>
            <a:srgbClr val="70AD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MMB </a:t>
            </a:r>
          </a:p>
          <a:p>
            <a:pPr algn="ctr"/>
            <a:r>
              <a:rPr lang="en-GB" sz="1100" dirty="0"/>
              <a:t>(MVD Multiplexer Board)</a:t>
            </a:r>
          </a:p>
        </p:txBody>
      </p:sp>
      <p:sp>
        <p:nvSpPr>
          <p:cNvPr id="286" name="TextBox 285">
            <a:extLst>
              <a:ext uri="{FF2B5EF4-FFF2-40B4-BE49-F238E27FC236}">
                <a16:creationId xmlns:a16="http://schemas.microsoft.com/office/drawing/2014/main" id="{C863740C-A2B5-433B-805E-A23C16BA49CD}"/>
              </a:ext>
            </a:extLst>
          </p:cNvPr>
          <p:cNvSpPr txBox="1"/>
          <p:nvPr/>
        </p:nvSpPr>
        <p:spPr>
          <a:xfrm>
            <a:off x="241171" y="2510232"/>
            <a:ext cx="644728" cy="276999"/>
          </a:xfrm>
          <a:prstGeom prst="rect">
            <a:avLst/>
          </a:prstGeom>
          <a:noFill/>
        </p:spPr>
        <p:txBody>
          <a:bodyPr wrap="none" rtlCol="0">
            <a:spAutoFit/>
          </a:bodyPr>
          <a:lstStyle/>
          <a:p>
            <a:r>
              <a:rPr lang="en-GB" sz="1200" dirty="0"/>
              <a:t>sensor</a:t>
            </a:r>
          </a:p>
        </p:txBody>
      </p:sp>
      <p:sp>
        <p:nvSpPr>
          <p:cNvPr id="287" name="Titel 1">
            <a:extLst>
              <a:ext uri="{FF2B5EF4-FFF2-40B4-BE49-F238E27FC236}">
                <a16:creationId xmlns:a16="http://schemas.microsoft.com/office/drawing/2014/main" id="{1EDCA772-4273-454C-B467-E7A27DC314F0}"/>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altLang="zh-CN" sz="2400" dirty="0">
                <a:solidFill>
                  <a:schemeClr val="tx1"/>
                </a:solidFill>
                <a:latin typeface="Arial" panose="020B0604020202020204" pitchFamily="34" charset="0"/>
                <a:cs typeface="Arial" panose="020B0604020202020204" pitchFamily="34" charset="0"/>
              </a:rPr>
              <a:t>Module Data Concentrator (MDC) - ASIC </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288" name="Textplatzhalter 2">
            <a:extLst>
              <a:ext uri="{FF2B5EF4-FFF2-40B4-BE49-F238E27FC236}">
                <a16:creationId xmlns:a16="http://schemas.microsoft.com/office/drawing/2014/main" id="{5FC6614D-25CE-4CF8-ABAC-4832EE9CF751}"/>
              </a:ext>
            </a:extLst>
          </p:cNvPr>
          <p:cNvSpPr txBox="1">
            <a:spLocks/>
          </p:cNvSpPr>
          <p:nvPr/>
        </p:nvSpPr>
        <p:spPr>
          <a:xfrm>
            <a:off x="358775" y="738662"/>
            <a:ext cx="7075695" cy="396263"/>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8CB423"/>
              </a:buClr>
              <a:defRPr/>
            </a:pPr>
            <a:r>
              <a:rPr lang="en-GB" altLang="zh-CN" dirty="0">
                <a:solidFill>
                  <a:srgbClr val="009682"/>
                </a:solidFill>
              </a:rPr>
              <a:t>Architecture </a:t>
            </a:r>
            <a:endParaRPr kumimoji="0" lang="de-DE" sz="2000" b="0" i="0" u="none" strike="noStrike" kern="1200" cap="none" spc="0" normalizeH="0" baseline="30000" noProof="0" dirty="0">
              <a:ln>
                <a:noFill/>
              </a:ln>
              <a:solidFill>
                <a:srgbClr val="009682"/>
              </a:solidFill>
              <a:effectLst/>
              <a:uLnTx/>
              <a:uFillTx/>
              <a:latin typeface="Arial"/>
              <a:cs typeface="+mn-cs"/>
            </a:endParaRPr>
          </a:p>
        </p:txBody>
      </p:sp>
      <p:grpSp>
        <p:nvGrpSpPr>
          <p:cNvPr id="294" name="Group 293">
            <a:extLst>
              <a:ext uri="{FF2B5EF4-FFF2-40B4-BE49-F238E27FC236}">
                <a16:creationId xmlns:a16="http://schemas.microsoft.com/office/drawing/2014/main" id="{6E82A632-1F91-417F-A47E-480B0FE33CA0}"/>
              </a:ext>
            </a:extLst>
          </p:cNvPr>
          <p:cNvGrpSpPr/>
          <p:nvPr/>
        </p:nvGrpSpPr>
        <p:grpSpPr>
          <a:xfrm>
            <a:off x="6554047" y="1730356"/>
            <a:ext cx="1161834" cy="168787"/>
            <a:chOff x="6554047" y="1730356"/>
            <a:chExt cx="1161834" cy="168787"/>
          </a:xfrm>
        </p:grpSpPr>
        <p:cxnSp>
          <p:nvCxnSpPr>
            <p:cNvPr id="290" name="Connector: Elbow 289">
              <a:extLst>
                <a:ext uri="{FF2B5EF4-FFF2-40B4-BE49-F238E27FC236}">
                  <a16:creationId xmlns:a16="http://schemas.microsoft.com/office/drawing/2014/main" id="{544160C4-94A3-4339-8E09-E6320717E9A6}"/>
                </a:ext>
              </a:extLst>
            </p:cNvPr>
            <p:cNvCxnSpPr>
              <a:stCxn id="179" idx="3"/>
              <a:endCxn id="282" idx="1"/>
            </p:cNvCxnSpPr>
            <p:nvPr/>
          </p:nvCxnSpPr>
          <p:spPr>
            <a:xfrm flipV="1">
              <a:off x="6554047" y="1899143"/>
              <a:ext cx="1161834" cy="0"/>
            </a:xfrm>
            <a:prstGeom prst="bentConnector3">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91" name="Oval 290">
              <a:extLst>
                <a:ext uri="{FF2B5EF4-FFF2-40B4-BE49-F238E27FC236}">
                  <a16:creationId xmlns:a16="http://schemas.microsoft.com/office/drawing/2014/main" id="{6AA70543-C668-4B75-8761-F3DABD12A911}"/>
                </a:ext>
              </a:extLst>
            </p:cNvPr>
            <p:cNvSpPr/>
            <p:nvPr/>
          </p:nvSpPr>
          <p:spPr>
            <a:xfrm>
              <a:off x="6972300" y="1730356"/>
              <a:ext cx="184150" cy="163548"/>
            </a:xfrm>
            <a:prstGeom prst="ellipse">
              <a:avLst/>
            </a:prstGeom>
            <a:ln w="2857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96" name="Group 295">
            <a:extLst>
              <a:ext uri="{FF2B5EF4-FFF2-40B4-BE49-F238E27FC236}">
                <a16:creationId xmlns:a16="http://schemas.microsoft.com/office/drawing/2014/main" id="{13F80FCB-F037-4DB4-8C3F-E4BE4D1BE517}"/>
              </a:ext>
            </a:extLst>
          </p:cNvPr>
          <p:cNvGrpSpPr/>
          <p:nvPr/>
        </p:nvGrpSpPr>
        <p:grpSpPr>
          <a:xfrm>
            <a:off x="6776720" y="1051560"/>
            <a:ext cx="939161" cy="663556"/>
            <a:chOff x="6776720" y="1051560"/>
            <a:chExt cx="939161" cy="663556"/>
          </a:xfrm>
        </p:grpSpPr>
        <p:cxnSp>
          <p:nvCxnSpPr>
            <p:cNvPr id="293" name="Straight Connector 292">
              <a:extLst>
                <a:ext uri="{FF2B5EF4-FFF2-40B4-BE49-F238E27FC236}">
                  <a16:creationId xmlns:a16="http://schemas.microsoft.com/office/drawing/2014/main" id="{A9CB4DA5-EB63-454F-AF52-55478C31E813}"/>
                </a:ext>
              </a:extLst>
            </p:cNvPr>
            <p:cNvCxnSpPr/>
            <p:nvPr/>
          </p:nvCxnSpPr>
          <p:spPr>
            <a:xfrm>
              <a:off x="6776720" y="1051560"/>
              <a:ext cx="939161" cy="663556"/>
            </a:xfrm>
            <a:prstGeom prst="line">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95" name="Oval 294">
              <a:extLst>
                <a:ext uri="{FF2B5EF4-FFF2-40B4-BE49-F238E27FC236}">
                  <a16:creationId xmlns:a16="http://schemas.microsoft.com/office/drawing/2014/main" id="{ADB5AD98-798F-47D1-93A8-247E37D12E20}"/>
                </a:ext>
              </a:extLst>
            </p:cNvPr>
            <p:cNvSpPr/>
            <p:nvPr/>
          </p:nvSpPr>
          <p:spPr>
            <a:xfrm>
              <a:off x="7216775" y="1221911"/>
              <a:ext cx="184150" cy="163548"/>
            </a:xfrm>
            <a:prstGeom prst="ellipse">
              <a:avLst/>
            </a:prstGeom>
            <a:ln w="2857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97" name="Group 296">
            <a:extLst>
              <a:ext uri="{FF2B5EF4-FFF2-40B4-BE49-F238E27FC236}">
                <a16:creationId xmlns:a16="http://schemas.microsoft.com/office/drawing/2014/main" id="{C3417FE0-EF23-406D-B395-78AA48295829}"/>
              </a:ext>
            </a:extLst>
          </p:cNvPr>
          <p:cNvGrpSpPr/>
          <p:nvPr/>
        </p:nvGrpSpPr>
        <p:grpSpPr>
          <a:xfrm flipV="1">
            <a:off x="6776720" y="2053991"/>
            <a:ext cx="939161" cy="663556"/>
            <a:chOff x="6776720" y="1051560"/>
            <a:chExt cx="939161" cy="663556"/>
          </a:xfrm>
        </p:grpSpPr>
        <p:cxnSp>
          <p:nvCxnSpPr>
            <p:cNvPr id="298" name="Straight Connector 297">
              <a:extLst>
                <a:ext uri="{FF2B5EF4-FFF2-40B4-BE49-F238E27FC236}">
                  <a16:creationId xmlns:a16="http://schemas.microsoft.com/office/drawing/2014/main" id="{6453075D-E545-4F6D-92AD-01BEC2805030}"/>
                </a:ext>
              </a:extLst>
            </p:cNvPr>
            <p:cNvCxnSpPr/>
            <p:nvPr/>
          </p:nvCxnSpPr>
          <p:spPr>
            <a:xfrm>
              <a:off x="6776720" y="1051560"/>
              <a:ext cx="939161" cy="663556"/>
            </a:xfrm>
            <a:prstGeom prst="line">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99" name="Oval 298">
              <a:extLst>
                <a:ext uri="{FF2B5EF4-FFF2-40B4-BE49-F238E27FC236}">
                  <a16:creationId xmlns:a16="http://schemas.microsoft.com/office/drawing/2014/main" id="{ED584C76-F10D-41B5-B573-B9642843366D}"/>
                </a:ext>
              </a:extLst>
            </p:cNvPr>
            <p:cNvSpPr/>
            <p:nvPr/>
          </p:nvSpPr>
          <p:spPr>
            <a:xfrm>
              <a:off x="7216775" y="1221911"/>
              <a:ext cx="184150" cy="163548"/>
            </a:xfrm>
            <a:prstGeom prst="ellipse">
              <a:avLst/>
            </a:prstGeom>
            <a:ln w="2857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69" name="Content Placeholder 6">
            <a:extLst>
              <a:ext uri="{FF2B5EF4-FFF2-40B4-BE49-F238E27FC236}">
                <a16:creationId xmlns:a16="http://schemas.microsoft.com/office/drawing/2014/main" id="{7BCB8962-45C4-4B4F-ACDA-42EA9E26962F}"/>
              </a:ext>
            </a:extLst>
          </p:cNvPr>
          <p:cNvPicPr>
            <a:picLocks noGrp="1" noChangeAspect="1"/>
          </p:cNvPicPr>
          <p:nvPr/>
        </p:nvPicPr>
        <p:blipFill rotWithShape="1">
          <a:blip r:embed="rId4">
            <a:extLst>
              <a:ext uri="{28A0092B-C50C-407E-A947-70E740481C1C}">
                <a14:useLocalDpi xmlns:a14="http://schemas.microsoft.com/office/drawing/2010/main" val="0"/>
              </a:ext>
            </a:extLst>
          </a:blip>
          <a:srcRect t="14747" r="5021" b="16455"/>
          <a:stretch/>
        </p:blipFill>
        <p:spPr>
          <a:xfrm>
            <a:off x="6554047" y="3413051"/>
            <a:ext cx="2480114" cy="1347350"/>
          </a:xfrm>
          <a:prstGeom prst="rect">
            <a:avLst/>
          </a:prstGeom>
          <a:ln>
            <a:noFill/>
          </a:ln>
          <a:effectLst>
            <a:softEdge rad="112500"/>
          </a:effectLst>
        </p:spPr>
      </p:pic>
    </p:spTree>
    <p:extLst>
      <p:ext uri="{BB962C8B-B14F-4D97-AF65-F5344CB8AC3E}">
        <p14:creationId xmlns:p14="http://schemas.microsoft.com/office/powerpoint/2010/main" val="54220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3B44AE-82C8-4E9B-8234-0AA54F72C05D}"/>
              </a:ext>
            </a:extLst>
          </p:cNvPr>
          <p:cNvSpPr>
            <a:spLocks noGrp="1"/>
          </p:cNvSpPr>
          <p:nvPr>
            <p:ph type="sldNum" sz="quarter" idx="12"/>
          </p:nvPr>
        </p:nvSpPr>
        <p:spPr/>
        <p:txBody>
          <a:bodyPr/>
          <a:lstStyle/>
          <a:p>
            <a:fld id="{61696EC4-B4CF-4701-AD06-A8439D6D8E12}" type="slidenum">
              <a:rPr lang="en-US" noProof="0" smtClean="0"/>
              <a:t>6</a:t>
            </a:fld>
            <a:endParaRPr lang="en-US" noProof="0" dirty="0"/>
          </a:p>
        </p:txBody>
      </p:sp>
      <p:pic>
        <p:nvPicPr>
          <p:cNvPr id="4" name="Picture 3">
            <a:extLst>
              <a:ext uri="{FF2B5EF4-FFF2-40B4-BE49-F238E27FC236}">
                <a16:creationId xmlns:a16="http://schemas.microsoft.com/office/drawing/2014/main" id="{5E4D1883-BEE8-4512-A6DD-5E9BCC54EB85}"/>
              </a:ext>
            </a:extLst>
          </p:cNvPr>
          <p:cNvPicPr>
            <a:picLocks noChangeAspect="1"/>
          </p:cNvPicPr>
          <p:nvPr/>
        </p:nvPicPr>
        <p:blipFill>
          <a:blip r:embed="rId2"/>
          <a:stretch>
            <a:fillRect/>
          </a:stretch>
        </p:blipFill>
        <p:spPr>
          <a:xfrm>
            <a:off x="3164226" y="971611"/>
            <a:ext cx="3469357" cy="1439784"/>
          </a:xfrm>
          <a:prstGeom prst="rect">
            <a:avLst/>
          </a:prstGeom>
        </p:spPr>
      </p:pic>
      <p:grpSp>
        <p:nvGrpSpPr>
          <p:cNvPr id="5" name="Group 4">
            <a:extLst>
              <a:ext uri="{FF2B5EF4-FFF2-40B4-BE49-F238E27FC236}">
                <a16:creationId xmlns:a16="http://schemas.microsoft.com/office/drawing/2014/main" id="{80A36C40-4D5A-46B5-8A64-DBF13CAA8432}"/>
              </a:ext>
            </a:extLst>
          </p:cNvPr>
          <p:cNvGrpSpPr/>
          <p:nvPr/>
        </p:nvGrpSpPr>
        <p:grpSpPr>
          <a:xfrm>
            <a:off x="1785959" y="1065380"/>
            <a:ext cx="484338" cy="1294968"/>
            <a:chOff x="1758950" y="1552575"/>
            <a:chExt cx="739775" cy="615950"/>
          </a:xfrm>
        </p:grpSpPr>
        <p:sp>
          <p:nvSpPr>
            <p:cNvPr id="6" name="Rectangle 5">
              <a:extLst>
                <a:ext uri="{FF2B5EF4-FFF2-40B4-BE49-F238E27FC236}">
                  <a16:creationId xmlns:a16="http://schemas.microsoft.com/office/drawing/2014/main" id="{74A03AFA-40B9-4463-90E3-C360F5F1535E}"/>
                </a:ext>
              </a:extLst>
            </p:cNvPr>
            <p:cNvSpPr/>
            <p:nvPr/>
          </p:nvSpPr>
          <p:spPr>
            <a:xfrm>
              <a:off x="1758950" y="1552575"/>
              <a:ext cx="739775" cy="615950"/>
            </a:xfrm>
            <a:prstGeom prst="rect">
              <a:avLst/>
            </a:prstGeom>
            <a:solidFill>
              <a:schemeClr val="accent5">
                <a:lumMod val="20000"/>
                <a:lumOff val="80000"/>
              </a:schemeClr>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E2FADB43-8379-4A7C-8B10-6267E0BC7B54}"/>
                </a:ext>
              </a:extLst>
            </p:cNvPr>
            <p:cNvCxnSpPr>
              <a:cxnSpLocks/>
            </p:cNvCxnSpPr>
            <p:nvPr/>
          </p:nvCxnSpPr>
          <p:spPr>
            <a:xfrm>
              <a:off x="1758950" y="163830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175E5E0-DD77-4C7B-B622-C42C513570A2}"/>
                </a:ext>
              </a:extLst>
            </p:cNvPr>
            <p:cNvCxnSpPr>
              <a:cxnSpLocks/>
            </p:cNvCxnSpPr>
            <p:nvPr/>
          </p:nvCxnSpPr>
          <p:spPr>
            <a:xfrm>
              <a:off x="1758950" y="1677843"/>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373F64-F924-48B1-A450-6E2EF5DD08FE}"/>
                </a:ext>
              </a:extLst>
            </p:cNvPr>
            <p:cNvCxnSpPr>
              <a:cxnSpLocks/>
            </p:cNvCxnSpPr>
            <p:nvPr/>
          </p:nvCxnSpPr>
          <p:spPr>
            <a:xfrm>
              <a:off x="1758950" y="1717386"/>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4B7035-8447-45DE-8D0D-55FA9DF1D249}"/>
                </a:ext>
              </a:extLst>
            </p:cNvPr>
            <p:cNvCxnSpPr>
              <a:cxnSpLocks/>
            </p:cNvCxnSpPr>
            <p:nvPr/>
          </p:nvCxnSpPr>
          <p:spPr>
            <a:xfrm>
              <a:off x="1758950" y="1756929"/>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102A99E-EF52-4247-BEB1-73B5C92C41FF}"/>
                </a:ext>
              </a:extLst>
            </p:cNvPr>
            <p:cNvCxnSpPr>
              <a:cxnSpLocks/>
            </p:cNvCxnSpPr>
            <p:nvPr/>
          </p:nvCxnSpPr>
          <p:spPr>
            <a:xfrm>
              <a:off x="1758950" y="1796472"/>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4F88A2-8340-40B4-B38E-312FA3C361EC}"/>
                </a:ext>
              </a:extLst>
            </p:cNvPr>
            <p:cNvCxnSpPr>
              <a:cxnSpLocks/>
            </p:cNvCxnSpPr>
            <p:nvPr/>
          </p:nvCxnSpPr>
          <p:spPr>
            <a:xfrm>
              <a:off x="1758950" y="183601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946ED51-941E-4425-BD33-861EFD285EAF}"/>
                </a:ext>
              </a:extLst>
            </p:cNvPr>
            <p:cNvCxnSpPr>
              <a:cxnSpLocks/>
            </p:cNvCxnSpPr>
            <p:nvPr/>
          </p:nvCxnSpPr>
          <p:spPr>
            <a:xfrm>
              <a:off x="1758950" y="1875558"/>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58257A-39CD-404A-B4E4-D4B98E0D775B}"/>
                </a:ext>
              </a:extLst>
            </p:cNvPr>
            <p:cNvCxnSpPr>
              <a:cxnSpLocks/>
            </p:cNvCxnSpPr>
            <p:nvPr/>
          </p:nvCxnSpPr>
          <p:spPr>
            <a:xfrm>
              <a:off x="1758950" y="1915101"/>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2B39F1-0216-4E23-9D93-23539FD0F628}"/>
                </a:ext>
              </a:extLst>
            </p:cNvPr>
            <p:cNvCxnSpPr>
              <a:cxnSpLocks/>
            </p:cNvCxnSpPr>
            <p:nvPr/>
          </p:nvCxnSpPr>
          <p:spPr>
            <a:xfrm>
              <a:off x="1758950" y="1954644"/>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C40170-F7DC-44E6-B200-FB353F590E1E}"/>
                </a:ext>
              </a:extLst>
            </p:cNvPr>
            <p:cNvCxnSpPr>
              <a:cxnSpLocks/>
            </p:cNvCxnSpPr>
            <p:nvPr/>
          </p:nvCxnSpPr>
          <p:spPr>
            <a:xfrm>
              <a:off x="1758950" y="1994187"/>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A7CA83-A522-43D2-84E3-0095460E3DFF}"/>
                </a:ext>
              </a:extLst>
            </p:cNvPr>
            <p:cNvCxnSpPr>
              <a:cxnSpLocks/>
            </p:cNvCxnSpPr>
            <p:nvPr/>
          </p:nvCxnSpPr>
          <p:spPr>
            <a:xfrm>
              <a:off x="1758950" y="2033730"/>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8D1560-49CA-4E6D-AE14-1479D105EC9D}"/>
                </a:ext>
              </a:extLst>
            </p:cNvPr>
            <p:cNvCxnSpPr>
              <a:cxnSpLocks/>
            </p:cNvCxnSpPr>
            <p:nvPr/>
          </p:nvCxnSpPr>
          <p:spPr>
            <a:xfrm>
              <a:off x="1758950" y="2073275"/>
              <a:ext cx="739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CB71DB62-3D40-4D22-B872-8B05725923BD}"/>
              </a:ext>
            </a:extLst>
          </p:cNvPr>
          <p:cNvSpPr/>
          <p:nvPr/>
        </p:nvSpPr>
        <p:spPr>
          <a:xfrm>
            <a:off x="2368071" y="1369114"/>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0" name="Rectangle 19">
            <a:extLst>
              <a:ext uri="{FF2B5EF4-FFF2-40B4-BE49-F238E27FC236}">
                <a16:creationId xmlns:a16="http://schemas.microsoft.com/office/drawing/2014/main" id="{A382D802-809C-4C47-BC47-77A6D340E430}"/>
              </a:ext>
            </a:extLst>
          </p:cNvPr>
          <p:cNvSpPr/>
          <p:nvPr/>
        </p:nvSpPr>
        <p:spPr>
          <a:xfrm>
            <a:off x="2364778" y="2152915"/>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1" name="TextBox 20">
            <a:extLst>
              <a:ext uri="{FF2B5EF4-FFF2-40B4-BE49-F238E27FC236}">
                <a16:creationId xmlns:a16="http://schemas.microsoft.com/office/drawing/2014/main" id="{83D12526-0A86-4F2A-8119-C6A2EE1837BC}"/>
              </a:ext>
            </a:extLst>
          </p:cNvPr>
          <p:cNvSpPr txBox="1"/>
          <p:nvPr/>
        </p:nvSpPr>
        <p:spPr>
          <a:xfrm rot="5400000">
            <a:off x="2709066" y="1674143"/>
            <a:ext cx="268592" cy="338554"/>
          </a:xfrm>
          <a:prstGeom prst="rect">
            <a:avLst/>
          </a:prstGeom>
          <a:noFill/>
        </p:spPr>
        <p:txBody>
          <a:bodyPr wrap="square" rtlCol="0">
            <a:spAutoFit/>
          </a:bodyPr>
          <a:lstStyle/>
          <a:p>
            <a:r>
              <a:rPr lang="en-GB" sz="1600" dirty="0"/>
              <a:t>…</a:t>
            </a:r>
          </a:p>
        </p:txBody>
      </p:sp>
      <p:grpSp>
        <p:nvGrpSpPr>
          <p:cNvPr id="22" name="Group 21">
            <a:extLst>
              <a:ext uri="{FF2B5EF4-FFF2-40B4-BE49-F238E27FC236}">
                <a16:creationId xmlns:a16="http://schemas.microsoft.com/office/drawing/2014/main" id="{27A23B73-F572-4655-AD39-BF4A8C4D4B3E}"/>
              </a:ext>
            </a:extLst>
          </p:cNvPr>
          <p:cNvGrpSpPr/>
          <p:nvPr/>
        </p:nvGrpSpPr>
        <p:grpSpPr>
          <a:xfrm>
            <a:off x="2273631" y="1405549"/>
            <a:ext cx="96037" cy="59521"/>
            <a:chOff x="1228799" y="1403976"/>
            <a:chExt cx="96037" cy="59521"/>
          </a:xfrm>
        </p:grpSpPr>
        <p:cxnSp>
          <p:nvCxnSpPr>
            <p:cNvPr id="23" name="Straight Connector 22">
              <a:extLst>
                <a:ext uri="{FF2B5EF4-FFF2-40B4-BE49-F238E27FC236}">
                  <a16:creationId xmlns:a16="http://schemas.microsoft.com/office/drawing/2014/main" id="{7AAC67F4-C7E9-4877-855F-86732B7133B7}"/>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0142B0-A80C-448B-9CF9-0CF4AE1DEB2A}"/>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10D9921-A09B-4137-9DB2-B50A85C356BF}"/>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6CF6C8C6-0D4F-4434-8406-84182FA63CDC}"/>
              </a:ext>
            </a:extLst>
          </p:cNvPr>
          <p:cNvGrpSpPr/>
          <p:nvPr/>
        </p:nvGrpSpPr>
        <p:grpSpPr>
          <a:xfrm>
            <a:off x="2267963" y="2216228"/>
            <a:ext cx="96037" cy="59521"/>
            <a:chOff x="1228799" y="1403976"/>
            <a:chExt cx="96037" cy="59521"/>
          </a:xfrm>
        </p:grpSpPr>
        <p:cxnSp>
          <p:nvCxnSpPr>
            <p:cNvPr id="27" name="Straight Connector 26">
              <a:extLst>
                <a:ext uri="{FF2B5EF4-FFF2-40B4-BE49-F238E27FC236}">
                  <a16:creationId xmlns:a16="http://schemas.microsoft.com/office/drawing/2014/main" id="{AF85016F-B070-414D-9178-2297DCE5A53D}"/>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782742E-D800-4F7F-9203-812A56C72DF6}"/>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65E2E5-A612-4282-9158-695683CA82AD}"/>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DF3A17D1-4DEB-4234-9B6C-4A8EBB09C403}"/>
              </a:ext>
            </a:extLst>
          </p:cNvPr>
          <p:cNvGrpSpPr/>
          <p:nvPr/>
        </p:nvGrpSpPr>
        <p:grpSpPr>
          <a:xfrm>
            <a:off x="2271278" y="1091636"/>
            <a:ext cx="1083031" cy="176461"/>
            <a:chOff x="802919" y="1122691"/>
            <a:chExt cx="1083031" cy="176461"/>
          </a:xfrm>
        </p:grpSpPr>
        <p:sp>
          <p:nvSpPr>
            <p:cNvPr id="31" name="Rectangle 30">
              <a:extLst>
                <a:ext uri="{FF2B5EF4-FFF2-40B4-BE49-F238E27FC236}">
                  <a16:creationId xmlns:a16="http://schemas.microsoft.com/office/drawing/2014/main" id="{66E773B4-9A5F-4D93-A1D1-1D3A7130D351}"/>
                </a:ext>
              </a:extLst>
            </p:cNvPr>
            <p:cNvSpPr/>
            <p:nvPr/>
          </p:nvSpPr>
          <p:spPr>
            <a:xfrm>
              <a:off x="896419" y="1122691"/>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grpSp>
          <p:nvGrpSpPr>
            <p:cNvPr id="32" name="Group 31">
              <a:extLst>
                <a:ext uri="{FF2B5EF4-FFF2-40B4-BE49-F238E27FC236}">
                  <a16:creationId xmlns:a16="http://schemas.microsoft.com/office/drawing/2014/main" id="{B624B10E-F2C2-43A3-96EF-F0EAFFFE31F0}"/>
                </a:ext>
              </a:extLst>
            </p:cNvPr>
            <p:cNvGrpSpPr/>
            <p:nvPr/>
          </p:nvGrpSpPr>
          <p:grpSpPr>
            <a:xfrm>
              <a:off x="802919" y="1180745"/>
              <a:ext cx="96037" cy="59521"/>
              <a:chOff x="1228799" y="1403976"/>
              <a:chExt cx="96037" cy="59521"/>
            </a:xfrm>
          </p:grpSpPr>
          <p:cxnSp>
            <p:nvCxnSpPr>
              <p:cNvPr id="34" name="Straight Connector 33">
                <a:extLst>
                  <a:ext uri="{FF2B5EF4-FFF2-40B4-BE49-F238E27FC236}">
                    <a16:creationId xmlns:a16="http://schemas.microsoft.com/office/drawing/2014/main" id="{407E0659-C770-44ED-AAC2-B8E5294F5A23}"/>
                  </a:ext>
                </a:extLst>
              </p:cNvPr>
              <p:cNvCxnSpPr>
                <a:cxnSpLocks/>
              </p:cNvCxnSpPr>
              <p:nvPr/>
            </p:nvCxnSpPr>
            <p:spPr>
              <a:xfrm>
                <a:off x="1228799" y="140397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09316DC-B295-4BC8-A38F-F6C1ECF84DF4}"/>
                  </a:ext>
                </a:extLst>
              </p:cNvPr>
              <p:cNvCxnSpPr>
                <a:cxnSpLocks/>
              </p:cNvCxnSpPr>
              <p:nvPr/>
            </p:nvCxnSpPr>
            <p:spPr>
              <a:xfrm>
                <a:off x="1228799" y="1433736"/>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D38F45D-7D1C-451D-9877-F6F16B8DF9D0}"/>
                  </a:ext>
                </a:extLst>
              </p:cNvPr>
              <p:cNvCxnSpPr>
                <a:cxnSpLocks/>
              </p:cNvCxnSpPr>
              <p:nvPr/>
            </p:nvCxnSpPr>
            <p:spPr>
              <a:xfrm>
                <a:off x="1228799" y="1463497"/>
                <a:ext cx="9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Connector: Elbow 32">
              <a:extLst>
                <a:ext uri="{FF2B5EF4-FFF2-40B4-BE49-F238E27FC236}">
                  <a16:creationId xmlns:a16="http://schemas.microsoft.com/office/drawing/2014/main" id="{54AC2AE0-FB7F-4C28-BE62-99D885A42599}"/>
                </a:ext>
              </a:extLst>
            </p:cNvPr>
            <p:cNvCxnSpPr>
              <a:cxnSpLocks/>
            </p:cNvCxnSpPr>
            <p:nvPr/>
          </p:nvCxnSpPr>
          <p:spPr>
            <a:xfrm flipV="1">
              <a:off x="1428119" y="1204722"/>
              <a:ext cx="457831" cy="0"/>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7" name="Connector: Elbow 36">
            <a:extLst>
              <a:ext uri="{FF2B5EF4-FFF2-40B4-BE49-F238E27FC236}">
                <a16:creationId xmlns:a16="http://schemas.microsoft.com/office/drawing/2014/main" id="{6FC3FB80-E366-4530-81ED-1AFE11259575}"/>
              </a:ext>
            </a:extLst>
          </p:cNvPr>
          <p:cNvCxnSpPr>
            <a:cxnSpLocks/>
            <a:stCxn id="20" idx="3"/>
          </p:cNvCxnSpPr>
          <p:nvPr/>
        </p:nvCxnSpPr>
        <p:spPr>
          <a:xfrm flipV="1">
            <a:off x="2896478" y="2233419"/>
            <a:ext cx="457831" cy="0"/>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F069060-924E-4BF5-8A5A-3D31D5BB5DB7}"/>
              </a:ext>
            </a:extLst>
          </p:cNvPr>
          <p:cNvCxnSpPr>
            <a:cxnSpLocks/>
          </p:cNvCxnSpPr>
          <p:nvPr/>
        </p:nvCxnSpPr>
        <p:spPr>
          <a:xfrm>
            <a:off x="2903351" y="1457344"/>
            <a:ext cx="450958"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7C59DCE-31F4-48EA-B0F4-83CC0FA3869A}"/>
              </a:ext>
            </a:extLst>
          </p:cNvPr>
          <p:cNvCxnSpPr>
            <a:cxnSpLocks/>
          </p:cNvCxnSpPr>
          <p:nvPr/>
        </p:nvCxnSpPr>
        <p:spPr>
          <a:xfrm>
            <a:off x="1779609" y="1080508"/>
            <a:ext cx="48433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4766134-D162-4FD2-9DA8-DFCA8B4CD8FB}"/>
              </a:ext>
            </a:extLst>
          </p:cNvPr>
          <p:cNvCxnSpPr>
            <a:cxnSpLocks/>
          </p:cNvCxnSpPr>
          <p:nvPr/>
        </p:nvCxnSpPr>
        <p:spPr>
          <a:xfrm>
            <a:off x="1779609" y="1163642"/>
            <a:ext cx="48433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EDCC08B-49C8-406D-AE6D-5B8E2EDB16DC}"/>
              </a:ext>
            </a:extLst>
          </p:cNvPr>
          <p:cNvCxnSpPr>
            <a:cxnSpLocks/>
          </p:cNvCxnSpPr>
          <p:nvPr/>
        </p:nvCxnSpPr>
        <p:spPr>
          <a:xfrm>
            <a:off x="1792309" y="2245733"/>
            <a:ext cx="48433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E9E8E88-1A0A-4929-948A-9D783865508C}"/>
              </a:ext>
            </a:extLst>
          </p:cNvPr>
          <p:cNvCxnSpPr>
            <a:cxnSpLocks/>
          </p:cNvCxnSpPr>
          <p:nvPr/>
        </p:nvCxnSpPr>
        <p:spPr>
          <a:xfrm>
            <a:off x="1792309" y="2328867"/>
            <a:ext cx="48433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F12760E4-5952-426C-9C76-A86B84C5D58B}"/>
              </a:ext>
            </a:extLst>
          </p:cNvPr>
          <p:cNvSpPr/>
          <p:nvPr/>
        </p:nvSpPr>
        <p:spPr>
          <a:xfrm>
            <a:off x="4162876" y="2194309"/>
            <a:ext cx="883708" cy="244575"/>
          </a:xfrm>
          <a:prstGeom prst="rect">
            <a:avLst/>
          </a:prstGeom>
          <a:solidFill>
            <a:srgbClr val="7030A0">
              <a:alpha val="30000"/>
            </a:srgbClr>
          </a:solidFill>
          <a:ln>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Detector timing &amp; controls</a:t>
            </a:r>
          </a:p>
        </p:txBody>
      </p:sp>
      <p:cxnSp>
        <p:nvCxnSpPr>
          <p:cNvPr id="44" name="Connector: Elbow 43">
            <a:extLst>
              <a:ext uri="{FF2B5EF4-FFF2-40B4-BE49-F238E27FC236}">
                <a16:creationId xmlns:a16="http://schemas.microsoft.com/office/drawing/2014/main" id="{C6C1C05F-487F-45F7-BB20-9ECD86D9BC9D}"/>
              </a:ext>
            </a:extLst>
          </p:cNvPr>
          <p:cNvCxnSpPr>
            <a:cxnSpLocks/>
            <a:stCxn id="45" idx="4"/>
            <a:endCxn id="43" idx="3"/>
          </p:cNvCxnSpPr>
          <p:nvPr/>
        </p:nvCxnSpPr>
        <p:spPr>
          <a:xfrm rot="5400000">
            <a:off x="5101807" y="2011224"/>
            <a:ext cx="250150" cy="360596"/>
          </a:xfrm>
          <a:prstGeom prst="bentConnector2">
            <a:avLst/>
          </a:prstGeom>
          <a:ln w="38100">
            <a:solidFill>
              <a:srgbClr val="7030A0">
                <a:alpha val="3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DC35276-2827-411C-A34B-043B7F61ED39}"/>
              </a:ext>
            </a:extLst>
          </p:cNvPr>
          <p:cNvSpPr/>
          <p:nvPr/>
        </p:nvSpPr>
        <p:spPr>
          <a:xfrm>
            <a:off x="5364317" y="2006926"/>
            <a:ext cx="85725" cy="595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Connector: Elbow 45">
            <a:extLst>
              <a:ext uri="{FF2B5EF4-FFF2-40B4-BE49-F238E27FC236}">
                <a16:creationId xmlns:a16="http://schemas.microsoft.com/office/drawing/2014/main" id="{64C8A7C9-C735-4E54-AD40-444773F336D0}"/>
              </a:ext>
            </a:extLst>
          </p:cNvPr>
          <p:cNvCxnSpPr>
            <a:cxnSpLocks/>
            <a:stCxn id="43" idx="2"/>
            <a:endCxn id="31" idx="2"/>
          </p:cNvCxnSpPr>
          <p:nvPr/>
        </p:nvCxnSpPr>
        <p:spPr>
          <a:xfrm rot="5400000" flipH="1">
            <a:off x="3032285" y="866440"/>
            <a:ext cx="1170787" cy="1974102"/>
          </a:xfrm>
          <a:prstGeom prst="bentConnector3">
            <a:avLst>
              <a:gd name="adj1" fmla="val -19525"/>
            </a:avLst>
          </a:prstGeom>
          <a:ln w="38100">
            <a:solidFill>
              <a:srgbClr val="7030A0">
                <a:alpha val="3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861A57CA-01F6-4D8E-9362-EBEEE533520B}"/>
              </a:ext>
            </a:extLst>
          </p:cNvPr>
          <p:cNvSpPr/>
          <p:nvPr/>
        </p:nvSpPr>
        <p:spPr>
          <a:xfrm>
            <a:off x="3164226" y="971611"/>
            <a:ext cx="3508410" cy="1600933"/>
          </a:xfrm>
          <a:prstGeom prst="rect">
            <a:avLst/>
          </a:prstGeom>
          <a:solidFill>
            <a:srgbClr val="0070C0">
              <a:alpha val="4000"/>
            </a:srgbClr>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AED07A39-0D50-476F-BDB0-7B296FF6F5F3}"/>
              </a:ext>
            </a:extLst>
          </p:cNvPr>
          <p:cNvSpPr txBox="1"/>
          <p:nvPr/>
        </p:nvSpPr>
        <p:spPr>
          <a:xfrm>
            <a:off x="1709530" y="2340691"/>
            <a:ext cx="644728" cy="276999"/>
          </a:xfrm>
          <a:prstGeom prst="rect">
            <a:avLst/>
          </a:prstGeom>
          <a:noFill/>
        </p:spPr>
        <p:txBody>
          <a:bodyPr wrap="none" rtlCol="0">
            <a:spAutoFit/>
          </a:bodyPr>
          <a:lstStyle/>
          <a:p>
            <a:r>
              <a:rPr lang="en-GB" sz="1200" dirty="0"/>
              <a:t>sensor</a:t>
            </a:r>
          </a:p>
        </p:txBody>
      </p:sp>
      <p:sp>
        <p:nvSpPr>
          <p:cNvPr id="49" name="Titel 1">
            <a:extLst>
              <a:ext uri="{FF2B5EF4-FFF2-40B4-BE49-F238E27FC236}">
                <a16:creationId xmlns:a16="http://schemas.microsoft.com/office/drawing/2014/main" id="{FCEE6BC7-AF47-413B-A349-2FD86F37F1E7}"/>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altLang="zh-CN" sz="2400" dirty="0">
                <a:solidFill>
                  <a:schemeClr val="tx1"/>
                </a:solidFill>
                <a:latin typeface="Arial" panose="020B0604020202020204" pitchFamily="34" charset="0"/>
                <a:cs typeface="Arial" panose="020B0604020202020204" pitchFamily="34" charset="0"/>
              </a:rPr>
              <a:t>Module Data Concentrator (MDC) - ASIC </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50" name="Textplatzhalter 2">
            <a:extLst>
              <a:ext uri="{FF2B5EF4-FFF2-40B4-BE49-F238E27FC236}">
                <a16:creationId xmlns:a16="http://schemas.microsoft.com/office/drawing/2014/main" id="{B5442973-85B0-4800-A025-FF2CAB6B189A}"/>
              </a:ext>
            </a:extLst>
          </p:cNvPr>
          <p:cNvSpPr txBox="1">
            <a:spLocks/>
          </p:cNvSpPr>
          <p:nvPr/>
        </p:nvSpPr>
        <p:spPr>
          <a:xfrm>
            <a:off x="358775" y="738662"/>
            <a:ext cx="7075695" cy="396263"/>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8CB423"/>
              </a:buClr>
              <a:defRPr/>
            </a:pPr>
            <a:r>
              <a:rPr lang="en-GB" altLang="zh-CN" dirty="0">
                <a:solidFill>
                  <a:srgbClr val="009682"/>
                </a:solidFill>
              </a:rPr>
              <a:t>Architecture </a:t>
            </a:r>
            <a:endParaRPr kumimoji="0" lang="de-DE" sz="2000" b="0" i="0" u="none" strike="noStrike" kern="1200" cap="none" spc="0" normalizeH="0" baseline="30000" noProof="0" dirty="0">
              <a:ln>
                <a:noFill/>
              </a:ln>
              <a:solidFill>
                <a:srgbClr val="009682"/>
              </a:solidFill>
              <a:effectLst/>
              <a:uLnTx/>
              <a:uFillTx/>
              <a:latin typeface="Arial"/>
              <a:cs typeface="+mn-cs"/>
            </a:endParaRPr>
          </a:p>
        </p:txBody>
      </p:sp>
      <p:sp>
        <p:nvSpPr>
          <p:cNvPr id="51" name="Content Placeholder 1">
            <a:extLst>
              <a:ext uri="{FF2B5EF4-FFF2-40B4-BE49-F238E27FC236}">
                <a16:creationId xmlns:a16="http://schemas.microsoft.com/office/drawing/2014/main" id="{A5F8524F-4943-48D3-A33B-27A14C54A5A5}"/>
              </a:ext>
            </a:extLst>
          </p:cNvPr>
          <p:cNvSpPr>
            <a:spLocks noGrp="1"/>
          </p:cNvSpPr>
          <p:nvPr>
            <p:ph idx="1"/>
          </p:nvPr>
        </p:nvSpPr>
        <p:spPr>
          <a:xfrm>
            <a:off x="215999" y="2781195"/>
            <a:ext cx="8566776" cy="1759014"/>
          </a:xfrm>
        </p:spPr>
        <p:txBody>
          <a:bodyPr>
            <a:noAutofit/>
          </a:bodyPr>
          <a:lstStyle/>
          <a:p>
            <a:pPr lvl="1">
              <a:lnSpc>
                <a:spcPts val="2100"/>
              </a:lnSpc>
              <a:spcBef>
                <a:spcPts val="600"/>
              </a:spcBef>
            </a:pPr>
            <a:r>
              <a:rPr lang="en-GB" sz="1400" dirty="0"/>
              <a:t>Only HDL codes (no </a:t>
            </a:r>
            <a:r>
              <a:rPr lang="en-GB" sz="1400" dirty="0" err="1"/>
              <a:t>IPcores</a:t>
            </a:r>
            <a:r>
              <a:rPr lang="en-GB" sz="1400" dirty="0"/>
              <a:t>)</a:t>
            </a:r>
          </a:p>
          <a:p>
            <a:pPr lvl="1">
              <a:lnSpc>
                <a:spcPts val="2100"/>
              </a:lnSpc>
              <a:spcBef>
                <a:spcPts val="600"/>
              </a:spcBef>
            </a:pPr>
            <a:r>
              <a:rPr lang="en-GB" sz="1400" dirty="0"/>
              <a:t>Reduce the logic as the minimum possible ( no large memories user-space, limited number of states for FSM</a:t>
            </a:r>
          </a:p>
          <a:p>
            <a:pPr lvl="1">
              <a:lnSpc>
                <a:spcPts val="2100"/>
              </a:lnSpc>
              <a:spcBef>
                <a:spcPts val="600"/>
              </a:spcBef>
            </a:pPr>
            <a:r>
              <a:rPr lang="en-GB" sz="1400" i="1" dirty="0"/>
              <a:t>Triplicated Modular Redundancy </a:t>
            </a:r>
            <a:r>
              <a:rPr lang="en-GB" sz="1400" dirty="0"/>
              <a:t>(TRM) for Single Event Upset mitigation (</a:t>
            </a:r>
            <a:r>
              <a:rPr lang="en-US" sz="1400" dirty="0"/>
              <a:t>registers, memories and FSMs)</a:t>
            </a:r>
            <a:endParaRPr lang="en-GB" sz="1400" dirty="0"/>
          </a:p>
          <a:p>
            <a:pPr lvl="1">
              <a:lnSpc>
                <a:spcPts val="2100"/>
              </a:lnSpc>
              <a:spcBef>
                <a:spcPts val="600"/>
              </a:spcBef>
            </a:pPr>
            <a:r>
              <a:rPr lang="en-GB" sz="1400" dirty="0"/>
              <a:t>Power consumption as low as possible</a:t>
            </a:r>
            <a:endParaRPr lang="en-GB" sz="1400" dirty="0">
              <a:sym typeface="Wingdings" panose="05000000000000000000" pitchFamily="2" charset="2"/>
            </a:endParaRPr>
          </a:p>
        </p:txBody>
      </p:sp>
    </p:spTree>
    <p:extLst>
      <p:ext uri="{BB962C8B-B14F-4D97-AF65-F5344CB8AC3E}">
        <p14:creationId xmlns:p14="http://schemas.microsoft.com/office/powerpoint/2010/main" val="452821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0FE714-2264-453A-9A04-1E896D209890}"/>
              </a:ext>
            </a:extLst>
          </p:cNvPr>
          <p:cNvSpPr>
            <a:spLocks noGrp="1"/>
          </p:cNvSpPr>
          <p:nvPr>
            <p:ph type="sldNum" sz="quarter" idx="12"/>
          </p:nvPr>
        </p:nvSpPr>
        <p:spPr/>
        <p:txBody>
          <a:bodyPr/>
          <a:lstStyle/>
          <a:p>
            <a:fld id="{61696EC4-B4CF-4701-AD06-A8439D6D8E12}" type="slidenum">
              <a:rPr lang="en-US" noProof="0" smtClean="0"/>
              <a:t>7</a:t>
            </a:fld>
            <a:endParaRPr lang="en-US" noProof="0" dirty="0"/>
          </a:p>
        </p:txBody>
      </p:sp>
      <p:sp>
        <p:nvSpPr>
          <p:cNvPr id="287" name="Titel 1">
            <a:extLst>
              <a:ext uri="{FF2B5EF4-FFF2-40B4-BE49-F238E27FC236}">
                <a16:creationId xmlns:a16="http://schemas.microsoft.com/office/drawing/2014/main" id="{1EDCA772-4273-454C-B467-E7A27DC314F0}"/>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altLang="zh-CN" sz="2400" dirty="0">
                <a:solidFill>
                  <a:schemeClr val="tx1"/>
                </a:solidFill>
                <a:latin typeface="Arial" panose="020B0604020202020204" pitchFamily="34" charset="0"/>
                <a:cs typeface="Arial" panose="020B0604020202020204" pitchFamily="34" charset="0"/>
              </a:rPr>
              <a:t>Module Data Concentrator (MDC) - ASIC </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288" name="Textplatzhalter 2">
            <a:extLst>
              <a:ext uri="{FF2B5EF4-FFF2-40B4-BE49-F238E27FC236}">
                <a16:creationId xmlns:a16="http://schemas.microsoft.com/office/drawing/2014/main" id="{5FC6614D-25CE-4CF8-ABAC-4832EE9CF751}"/>
              </a:ext>
            </a:extLst>
          </p:cNvPr>
          <p:cNvSpPr txBox="1">
            <a:spLocks/>
          </p:cNvSpPr>
          <p:nvPr/>
        </p:nvSpPr>
        <p:spPr>
          <a:xfrm>
            <a:off x="358775" y="691199"/>
            <a:ext cx="7075695" cy="396263"/>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8CB423"/>
              </a:buClr>
              <a:defRPr/>
            </a:pPr>
            <a:r>
              <a:rPr lang="en-GB" altLang="zh-CN" dirty="0">
                <a:solidFill>
                  <a:srgbClr val="009682"/>
                </a:solidFill>
              </a:rPr>
              <a:t>Current status and what’s next </a:t>
            </a:r>
            <a:endParaRPr kumimoji="0" lang="de-DE" sz="2000" b="0" i="0" u="none" strike="noStrike" kern="1200" cap="none" spc="0" normalizeH="0" baseline="30000" noProof="0" dirty="0">
              <a:ln>
                <a:noFill/>
              </a:ln>
              <a:solidFill>
                <a:srgbClr val="009682"/>
              </a:solidFill>
              <a:effectLst/>
              <a:uLnTx/>
              <a:uFillTx/>
              <a:latin typeface="Arial"/>
              <a:cs typeface="+mn-cs"/>
            </a:endParaRPr>
          </a:p>
        </p:txBody>
      </p:sp>
      <p:grpSp>
        <p:nvGrpSpPr>
          <p:cNvPr id="12" name="Group 11">
            <a:extLst>
              <a:ext uri="{FF2B5EF4-FFF2-40B4-BE49-F238E27FC236}">
                <a16:creationId xmlns:a16="http://schemas.microsoft.com/office/drawing/2014/main" id="{3DD4D29E-794B-442C-8B28-48853C3D04A5}"/>
              </a:ext>
            </a:extLst>
          </p:cNvPr>
          <p:cNvGrpSpPr/>
          <p:nvPr/>
        </p:nvGrpSpPr>
        <p:grpSpPr>
          <a:xfrm>
            <a:off x="503129" y="1140068"/>
            <a:ext cx="8137742" cy="1920483"/>
            <a:chOff x="445153" y="1955211"/>
            <a:chExt cx="8137742" cy="1920483"/>
          </a:xfrm>
        </p:grpSpPr>
        <p:sp>
          <p:nvSpPr>
            <p:cNvPr id="258" name="TextBox 257">
              <a:extLst>
                <a:ext uri="{FF2B5EF4-FFF2-40B4-BE49-F238E27FC236}">
                  <a16:creationId xmlns:a16="http://schemas.microsoft.com/office/drawing/2014/main" id="{796D7CE6-1AB2-4064-8432-AD1A587E7208}"/>
                </a:ext>
              </a:extLst>
            </p:cNvPr>
            <p:cNvSpPr txBox="1"/>
            <p:nvPr/>
          </p:nvSpPr>
          <p:spPr>
            <a:xfrm>
              <a:off x="1554287" y="1955211"/>
              <a:ext cx="2872453" cy="276999"/>
            </a:xfrm>
            <a:prstGeom prst="rect">
              <a:avLst/>
            </a:prstGeom>
            <a:solidFill>
              <a:schemeClr val="bg1"/>
            </a:solidFill>
          </p:spPr>
          <p:txBody>
            <a:bodyPr wrap="none" rtlCol="0">
              <a:spAutoFit/>
            </a:bodyPr>
            <a:lstStyle/>
            <a:p>
              <a:r>
                <a:rPr lang="en-GB" sz="1200" dirty="0"/>
                <a:t>Module Data Concentrator (MDC) ASIC</a:t>
              </a:r>
            </a:p>
          </p:txBody>
        </p:sp>
        <p:grpSp>
          <p:nvGrpSpPr>
            <p:cNvPr id="11" name="Group 10">
              <a:extLst>
                <a:ext uri="{FF2B5EF4-FFF2-40B4-BE49-F238E27FC236}">
                  <a16:creationId xmlns:a16="http://schemas.microsoft.com/office/drawing/2014/main" id="{2230B1D4-1EA3-40F9-B538-296187680555}"/>
                </a:ext>
              </a:extLst>
            </p:cNvPr>
            <p:cNvGrpSpPr/>
            <p:nvPr/>
          </p:nvGrpSpPr>
          <p:grpSpPr>
            <a:xfrm>
              <a:off x="445153" y="2239433"/>
              <a:ext cx="8137742" cy="1636261"/>
              <a:chOff x="769003" y="1754714"/>
              <a:chExt cx="8137742" cy="1636261"/>
            </a:xfrm>
          </p:grpSpPr>
          <p:sp>
            <p:nvSpPr>
              <p:cNvPr id="277" name="Rectangle 276">
                <a:extLst>
                  <a:ext uri="{FF2B5EF4-FFF2-40B4-BE49-F238E27FC236}">
                    <a16:creationId xmlns:a16="http://schemas.microsoft.com/office/drawing/2014/main" id="{CF7EF577-453D-473D-BBBF-6BA199689BCB}"/>
                  </a:ext>
                </a:extLst>
              </p:cNvPr>
              <p:cNvSpPr/>
              <p:nvPr/>
            </p:nvSpPr>
            <p:spPr>
              <a:xfrm>
                <a:off x="1568451" y="1754714"/>
                <a:ext cx="3469357" cy="1636261"/>
              </a:xfrm>
              <a:prstGeom prst="rect">
                <a:avLst/>
              </a:prstGeom>
              <a:solidFill>
                <a:srgbClr val="0070C0">
                  <a:alpha val="4000"/>
                </a:srgbClr>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C87AF1B-3586-4A16-9EB3-F8FE5B4401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68451" y="1754714"/>
                <a:ext cx="3469357" cy="1439784"/>
              </a:xfrm>
              <a:prstGeom prst="rect">
                <a:avLst/>
              </a:prstGeom>
            </p:spPr>
          </p:pic>
          <p:sp>
            <p:nvSpPr>
              <p:cNvPr id="13" name="TextBox 12">
                <a:extLst>
                  <a:ext uri="{FF2B5EF4-FFF2-40B4-BE49-F238E27FC236}">
                    <a16:creationId xmlns:a16="http://schemas.microsoft.com/office/drawing/2014/main" id="{99917803-6CA2-4294-8D32-EC6A849D573E}"/>
                  </a:ext>
                </a:extLst>
              </p:cNvPr>
              <p:cNvSpPr txBox="1"/>
              <p:nvPr/>
            </p:nvSpPr>
            <p:spPr>
              <a:xfrm>
                <a:off x="6394813" y="2514926"/>
                <a:ext cx="934871" cy="276999"/>
              </a:xfrm>
              <a:prstGeom prst="rect">
                <a:avLst/>
              </a:prstGeom>
              <a:noFill/>
            </p:spPr>
            <p:txBody>
              <a:bodyPr wrap="none" rtlCol="0">
                <a:spAutoFit/>
              </a:bodyPr>
              <a:lstStyle/>
              <a:p>
                <a:r>
                  <a:rPr lang="en-GB" sz="1200" dirty="0">
                    <a:solidFill>
                      <a:srgbClr val="0070C0"/>
                    </a:solidFill>
                  </a:rPr>
                  <a:t>Optical link</a:t>
                </a:r>
              </a:p>
            </p:txBody>
          </p:sp>
          <p:sp>
            <p:nvSpPr>
              <p:cNvPr id="220" name="Rectangle 219">
                <a:extLst>
                  <a:ext uri="{FF2B5EF4-FFF2-40B4-BE49-F238E27FC236}">
                    <a16:creationId xmlns:a16="http://schemas.microsoft.com/office/drawing/2014/main" id="{379D8DB3-68A7-4395-83C8-DF5743B6105D}"/>
                  </a:ext>
                </a:extLst>
              </p:cNvPr>
              <p:cNvSpPr/>
              <p:nvPr/>
            </p:nvSpPr>
            <p:spPr>
              <a:xfrm>
                <a:off x="772296" y="2152217"/>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21" name="Rectangle 220">
                <a:extLst>
                  <a:ext uri="{FF2B5EF4-FFF2-40B4-BE49-F238E27FC236}">
                    <a16:creationId xmlns:a16="http://schemas.microsoft.com/office/drawing/2014/main" id="{542AAE5F-47F8-46C9-AB48-0111CBB8F6E7}"/>
                  </a:ext>
                </a:extLst>
              </p:cNvPr>
              <p:cNvSpPr/>
              <p:nvPr/>
            </p:nvSpPr>
            <p:spPr>
              <a:xfrm>
                <a:off x="769003" y="2936018"/>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22" name="TextBox 221">
                <a:extLst>
                  <a:ext uri="{FF2B5EF4-FFF2-40B4-BE49-F238E27FC236}">
                    <a16:creationId xmlns:a16="http://schemas.microsoft.com/office/drawing/2014/main" id="{D525F9BC-349A-46DC-AB3D-6B940E86EB81}"/>
                  </a:ext>
                </a:extLst>
              </p:cNvPr>
              <p:cNvSpPr txBox="1"/>
              <p:nvPr/>
            </p:nvSpPr>
            <p:spPr>
              <a:xfrm rot="5400000">
                <a:off x="1113291" y="2457246"/>
                <a:ext cx="268592" cy="338554"/>
              </a:xfrm>
              <a:prstGeom prst="rect">
                <a:avLst/>
              </a:prstGeom>
              <a:noFill/>
            </p:spPr>
            <p:txBody>
              <a:bodyPr wrap="square" rtlCol="0">
                <a:spAutoFit/>
              </a:bodyPr>
              <a:lstStyle/>
              <a:p>
                <a:r>
                  <a:rPr lang="en-GB" sz="1600" dirty="0"/>
                  <a:t>…</a:t>
                </a:r>
              </a:p>
            </p:txBody>
          </p:sp>
          <p:grpSp>
            <p:nvGrpSpPr>
              <p:cNvPr id="10" name="Group 9">
                <a:extLst>
                  <a:ext uri="{FF2B5EF4-FFF2-40B4-BE49-F238E27FC236}">
                    <a16:creationId xmlns:a16="http://schemas.microsoft.com/office/drawing/2014/main" id="{23E64732-C2E5-465C-8F1D-D2622383871C}"/>
                  </a:ext>
                </a:extLst>
              </p:cNvPr>
              <p:cNvGrpSpPr/>
              <p:nvPr/>
            </p:nvGrpSpPr>
            <p:grpSpPr>
              <a:xfrm>
                <a:off x="769003" y="1874739"/>
                <a:ext cx="989531" cy="176461"/>
                <a:chOff x="896419" y="1122691"/>
                <a:chExt cx="989531" cy="176461"/>
              </a:xfrm>
            </p:grpSpPr>
            <p:sp>
              <p:nvSpPr>
                <p:cNvPr id="219" name="Rectangle 218">
                  <a:extLst>
                    <a:ext uri="{FF2B5EF4-FFF2-40B4-BE49-F238E27FC236}">
                      <a16:creationId xmlns:a16="http://schemas.microsoft.com/office/drawing/2014/main" id="{6E5BCFBF-AD87-4CE6-829E-2913F173B96A}"/>
                    </a:ext>
                  </a:extLst>
                </p:cNvPr>
                <p:cNvSpPr/>
                <p:nvPr/>
              </p:nvSpPr>
              <p:spPr>
                <a:xfrm>
                  <a:off x="896419" y="1122691"/>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cxnSp>
              <p:nvCxnSpPr>
                <p:cNvPr id="227" name="Connector: Elbow 226">
                  <a:extLst>
                    <a:ext uri="{FF2B5EF4-FFF2-40B4-BE49-F238E27FC236}">
                      <a16:creationId xmlns:a16="http://schemas.microsoft.com/office/drawing/2014/main" id="{467EBE6B-F771-4326-9A06-3CF3C027C2B8}"/>
                    </a:ext>
                  </a:extLst>
                </p:cNvPr>
                <p:cNvCxnSpPr>
                  <a:cxnSpLocks/>
                </p:cNvCxnSpPr>
                <p:nvPr/>
              </p:nvCxnSpPr>
              <p:spPr>
                <a:xfrm flipV="1">
                  <a:off x="1428119" y="1204722"/>
                  <a:ext cx="457831" cy="0"/>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8" name="Connector: Elbow 227">
                <a:extLst>
                  <a:ext uri="{FF2B5EF4-FFF2-40B4-BE49-F238E27FC236}">
                    <a16:creationId xmlns:a16="http://schemas.microsoft.com/office/drawing/2014/main" id="{BD3FB5BE-AD53-405B-83E6-108B2EA6EE5A}"/>
                  </a:ext>
                </a:extLst>
              </p:cNvPr>
              <p:cNvCxnSpPr>
                <a:cxnSpLocks/>
                <a:stCxn id="221" idx="3"/>
              </p:cNvCxnSpPr>
              <p:nvPr/>
            </p:nvCxnSpPr>
            <p:spPr>
              <a:xfrm flipV="1">
                <a:off x="1300703" y="3016522"/>
                <a:ext cx="457831" cy="0"/>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C1FD7F5F-436F-45EC-A941-883C889CA1D5}"/>
                  </a:ext>
                </a:extLst>
              </p:cNvPr>
              <p:cNvCxnSpPr>
                <a:cxnSpLocks/>
              </p:cNvCxnSpPr>
              <p:nvPr/>
            </p:nvCxnSpPr>
            <p:spPr>
              <a:xfrm>
                <a:off x="1307576" y="2240447"/>
                <a:ext cx="450958"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DCF231B3-A29F-49D3-8A33-E3BC63EED24D}"/>
                  </a:ext>
                </a:extLst>
              </p:cNvPr>
              <p:cNvSpPr/>
              <p:nvPr/>
            </p:nvSpPr>
            <p:spPr>
              <a:xfrm>
                <a:off x="5932086" y="2365261"/>
                <a:ext cx="494545" cy="299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GBT</a:t>
                </a:r>
              </a:p>
            </p:txBody>
          </p:sp>
          <p:sp>
            <p:nvSpPr>
              <p:cNvPr id="259" name="Rectangle 258">
                <a:extLst>
                  <a:ext uri="{FF2B5EF4-FFF2-40B4-BE49-F238E27FC236}">
                    <a16:creationId xmlns:a16="http://schemas.microsoft.com/office/drawing/2014/main" id="{A2347E1E-6FF4-4BEE-B1FC-BAF8F6ED712C}"/>
                  </a:ext>
                </a:extLst>
              </p:cNvPr>
              <p:cNvSpPr/>
              <p:nvPr/>
            </p:nvSpPr>
            <p:spPr>
              <a:xfrm>
                <a:off x="2567101" y="2977412"/>
                <a:ext cx="883708" cy="244575"/>
              </a:xfrm>
              <a:prstGeom prst="rect">
                <a:avLst/>
              </a:prstGeom>
              <a:solidFill>
                <a:srgbClr val="7030A0">
                  <a:alpha val="30000"/>
                </a:srgbClr>
              </a:solidFill>
              <a:ln>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Detector timing &amp; controls</a:t>
                </a:r>
              </a:p>
            </p:txBody>
          </p:sp>
          <p:cxnSp>
            <p:nvCxnSpPr>
              <p:cNvPr id="261" name="Connector: Elbow 260">
                <a:extLst>
                  <a:ext uri="{FF2B5EF4-FFF2-40B4-BE49-F238E27FC236}">
                    <a16:creationId xmlns:a16="http://schemas.microsoft.com/office/drawing/2014/main" id="{2ED37EAE-8D83-4794-898D-131EF96EF621}"/>
                  </a:ext>
                </a:extLst>
              </p:cNvPr>
              <p:cNvCxnSpPr>
                <a:cxnSpLocks/>
                <a:stCxn id="263" idx="4"/>
                <a:endCxn id="259" idx="3"/>
              </p:cNvCxnSpPr>
              <p:nvPr/>
            </p:nvCxnSpPr>
            <p:spPr>
              <a:xfrm rot="5400000">
                <a:off x="3506032" y="2794327"/>
                <a:ext cx="250150" cy="360596"/>
              </a:xfrm>
              <a:prstGeom prst="bentConnector2">
                <a:avLst/>
              </a:prstGeom>
              <a:ln w="38100">
                <a:solidFill>
                  <a:srgbClr val="7030A0">
                    <a:alpha val="3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3" name="Oval 262">
                <a:extLst>
                  <a:ext uri="{FF2B5EF4-FFF2-40B4-BE49-F238E27FC236}">
                    <a16:creationId xmlns:a16="http://schemas.microsoft.com/office/drawing/2014/main" id="{8C6507CF-36A3-483C-B8CD-47AA6D86D066}"/>
                  </a:ext>
                </a:extLst>
              </p:cNvPr>
              <p:cNvSpPr/>
              <p:nvPr/>
            </p:nvSpPr>
            <p:spPr>
              <a:xfrm>
                <a:off x="3768542" y="2790029"/>
                <a:ext cx="85725" cy="595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5" name="Connector: Elbow 264">
                <a:extLst>
                  <a:ext uri="{FF2B5EF4-FFF2-40B4-BE49-F238E27FC236}">
                    <a16:creationId xmlns:a16="http://schemas.microsoft.com/office/drawing/2014/main" id="{8D6AA4DD-047A-4A4F-B344-DB4E9568FF2A}"/>
                  </a:ext>
                </a:extLst>
              </p:cNvPr>
              <p:cNvCxnSpPr>
                <a:cxnSpLocks/>
                <a:stCxn id="259" idx="2"/>
                <a:endCxn id="219" idx="2"/>
              </p:cNvCxnSpPr>
              <p:nvPr/>
            </p:nvCxnSpPr>
            <p:spPr>
              <a:xfrm rot="5400000" flipH="1">
                <a:off x="1436510" y="1649543"/>
                <a:ext cx="1170787" cy="1974102"/>
              </a:xfrm>
              <a:prstGeom prst="bentConnector3">
                <a:avLst>
                  <a:gd name="adj1" fmla="val -19525"/>
                </a:avLst>
              </a:prstGeom>
              <a:ln w="38100">
                <a:solidFill>
                  <a:srgbClr val="7030A0">
                    <a:alpha val="3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1" name="Arrow: Left-Right 270">
                <a:extLst>
                  <a:ext uri="{FF2B5EF4-FFF2-40B4-BE49-F238E27FC236}">
                    <a16:creationId xmlns:a16="http://schemas.microsoft.com/office/drawing/2014/main" id="{20CB1211-BC60-463C-81A5-508C2FEE5551}"/>
                  </a:ext>
                </a:extLst>
              </p:cNvPr>
              <p:cNvSpPr/>
              <p:nvPr/>
            </p:nvSpPr>
            <p:spPr>
              <a:xfrm>
                <a:off x="4762839" y="2416779"/>
                <a:ext cx="1168898" cy="126612"/>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TextBox 279">
                <a:extLst>
                  <a:ext uri="{FF2B5EF4-FFF2-40B4-BE49-F238E27FC236}">
                    <a16:creationId xmlns:a16="http://schemas.microsoft.com/office/drawing/2014/main" id="{5C1E9903-B05F-48CF-8130-322A6BAB4243}"/>
                  </a:ext>
                </a:extLst>
              </p:cNvPr>
              <p:cNvSpPr txBox="1"/>
              <p:nvPr/>
            </p:nvSpPr>
            <p:spPr>
              <a:xfrm rot="5400000">
                <a:off x="5705611" y="2096352"/>
                <a:ext cx="268592" cy="338554"/>
              </a:xfrm>
              <a:prstGeom prst="rect">
                <a:avLst/>
              </a:prstGeom>
              <a:noFill/>
            </p:spPr>
            <p:txBody>
              <a:bodyPr wrap="square" rtlCol="0">
                <a:spAutoFit/>
              </a:bodyPr>
              <a:lstStyle/>
              <a:p>
                <a:r>
                  <a:rPr lang="en-GB" sz="1600" dirty="0"/>
                  <a:t>…</a:t>
                </a:r>
              </a:p>
            </p:txBody>
          </p:sp>
          <p:sp>
            <p:nvSpPr>
              <p:cNvPr id="281" name="TextBox 280">
                <a:extLst>
                  <a:ext uri="{FF2B5EF4-FFF2-40B4-BE49-F238E27FC236}">
                    <a16:creationId xmlns:a16="http://schemas.microsoft.com/office/drawing/2014/main" id="{5BFDDB1D-8ED1-4E9B-8839-68295DD3E93A}"/>
                  </a:ext>
                </a:extLst>
              </p:cNvPr>
              <p:cNvSpPr txBox="1"/>
              <p:nvPr/>
            </p:nvSpPr>
            <p:spPr>
              <a:xfrm rot="5400000">
                <a:off x="5695451" y="2447086"/>
                <a:ext cx="268592" cy="338554"/>
              </a:xfrm>
              <a:prstGeom prst="rect">
                <a:avLst/>
              </a:prstGeom>
              <a:noFill/>
            </p:spPr>
            <p:txBody>
              <a:bodyPr wrap="square" rtlCol="0">
                <a:spAutoFit/>
              </a:bodyPr>
              <a:lstStyle/>
              <a:p>
                <a:r>
                  <a:rPr lang="en-GB" sz="1600" dirty="0"/>
                  <a:t>…</a:t>
                </a:r>
              </a:p>
            </p:txBody>
          </p:sp>
          <p:sp>
            <p:nvSpPr>
              <p:cNvPr id="282" name="Rectangle 281">
                <a:extLst>
                  <a:ext uri="{FF2B5EF4-FFF2-40B4-BE49-F238E27FC236}">
                    <a16:creationId xmlns:a16="http://schemas.microsoft.com/office/drawing/2014/main" id="{0FDA742B-7029-4EE6-A55D-A13FF58C7632}"/>
                  </a:ext>
                </a:extLst>
              </p:cNvPr>
              <p:cNvSpPr/>
              <p:nvPr/>
            </p:nvSpPr>
            <p:spPr>
              <a:xfrm>
                <a:off x="7588465" y="2198850"/>
                <a:ext cx="1318280" cy="627711"/>
              </a:xfrm>
              <a:prstGeom prst="rect">
                <a:avLst/>
              </a:prstGeom>
              <a:solidFill>
                <a:srgbClr val="70AD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MMB </a:t>
                </a:r>
              </a:p>
              <a:p>
                <a:pPr algn="ctr"/>
                <a:r>
                  <a:rPr lang="en-GB" sz="1100" dirty="0"/>
                  <a:t>(MVD Multiplexer Board)</a:t>
                </a:r>
              </a:p>
            </p:txBody>
          </p:sp>
          <p:grpSp>
            <p:nvGrpSpPr>
              <p:cNvPr id="294" name="Group 293">
                <a:extLst>
                  <a:ext uri="{FF2B5EF4-FFF2-40B4-BE49-F238E27FC236}">
                    <a16:creationId xmlns:a16="http://schemas.microsoft.com/office/drawing/2014/main" id="{6E82A632-1F91-417F-A47E-480B0FE33CA0}"/>
                  </a:ext>
                </a:extLst>
              </p:cNvPr>
              <p:cNvGrpSpPr/>
              <p:nvPr/>
            </p:nvGrpSpPr>
            <p:grpSpPr>
              <a:xfrm>
                <a:off x="6426631" y="2343918"/>
                <a:ext cx="1161834" cy="171327"/>
                <a:chOff x="6554047" y="1730356"/>
                <a:chExt cx="1161834" cy="171327"/>
              </a:xfrm>
            </p:grpSpPr>
            <p:cxnSp>
              <p:nvCxnSpPr>
                <p:cNvPr id="290" name="Connector: Elbow 289">
                  <a:extLst>
                    <a:ext uri="{FF2B5EF4-FFF2-40B4-BE49-F238E27FC236}">
                      <a16:creationId xmlns:a16="http://schemas.microsoft.com/office/drawing/2014/main" id="{544160C4-94A3-4339-8E09-E6320717E9A6}"/>
                    </a:ext>
                  </a:extLst>
                </p:cNvPr>
                <p:cNvCxnSpPr>
                  <a:cxnSpLocks/>
                  <a:stCxn id="179" idx="3"/>
                  <a:endCxn id="282" idx="1"/>
                </p:cNvCxnSpPr>
                <p:nvPr/>
              </p:nvCxnSpPr>
              <p:spPr>
                <a:xfrm flipV="1">
                  <a:off x="6554047" y="1899144"/>
                  <a:ext cx="1161834" cy="2539"/>
                </a:xfrm>
                <a:prstGeom prst="bentConnector3">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91" name="Oval 290">
                  <a:extLst>
                    <a:ext uri="{FF2B5EF4-FFF2-40B4-BE49-F238E27FC236}">
                      <a16:creationId xmlns:a16="http://schemas.microsoft.com/office/drawing/2014/main" id="{6AA70543-C668-4B75-8761-F3DABD12A911}"/>
                    </a:ext>
                  </a:extLst>
                </p:cNvPr>
                <p:cNvSpPr/>
                <p:nvPr/>
              </p:nvSpPr>
              <p:spPr>
                <a:xfrm>
                  <a:off x="6972300" y="1730356"/>
                  <a:ext cx="184150" cy="163548"/>
                </a:xfrm>
                <a:prstGeom prst="ellipse">
                  <a:avLst/>
                </a:prstGeom>
                <a:ln w="2857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sp>
        <p:nvSpPr>
          <p:cNvPr id="69" name="Content Placeholder 1">
            <a:extLst>
              <a:ext uri="{FF2B5EF4-FFF2-40B4-BE49-F238E27FC236}">
                <a16:creationId xmlns:a16="http://schemas.microsoft.com/office/drawing/2014/main" id="{BC109922-F106-4C79-B1D9-A5C5B3B8FF11}"/>
              </a:ext>
            </a:extLst>
          </p:cNvPr>
          <p:cNvSpPr txBox="1">
            <a:spLocks/>
          </p:cNvSpPr>
          <p:nvPr/>
        </p:nvSpPr>
        <p:spPr>
          <a:xfrm>
            <a:off x="344784" y="3456732"/>
            <a:ext cx="7939490" cy="584319"/>
          </a:xfrm>
          <a:prstGeom prst="rect">
            <a:avLst/>
          </a:prstGeom>
        </p:spPr>
        <p:txBody>
          <a:bodyPr vert="horz" lIns="0" tIns="0" rIns="0" bIns="0" rtlCol="0">
            <a:noAutofit/>
          </a:bodyPr>
          <a:lstStyle>
            <a:lvl1pPr marL="203652" indent="-203652" defTabSz="685983">
              <a:lnSpc>
                <a:spcPts val="1700"/>
              </a:lnSpc>
              <a:spcBef>
                <a:spcPts val="600"/>
              </a:spcBef>
              <a:buSzPct val="88000"/>
              <a:buFontTx/>
              <a:buBlip>
                <a:blip r:embed="rId4"/>
              </a:buBlip>
              <a:defRPr sz="1400"/>
            </a:lvl1pPr>
            <a:lvl2pPr marL="470423" indent="-203652" defTabSz="685983">
              <a:lnSpc>
                <a:spcPct val="90000"/>
              </a:lnSpc>
              <a:spcBef>
                <a:spcPts val="360"/>
              </a:spcBef>
              <a:buSzPct val="88000"/>
              <a:buFontTx/>
              <a:buBlip>
                <a:blip r:embed="rId4"/>
              </a:buBlip>
            </a:lvl2pPr>
            <a:lvl3pPr marL="737194" indent="-198888" defTabSz="674073">
              <a:lnSpc>
                <a:spcPct val="90000"/>
              </a:lnSpc>
              <a:spcBef>
                <a:spcPts val="360"/>
              </a:spcBef>
              <a:buSzPct val="88000"/>
              <a:buFontTx/>
              <a:buBlip>
                <a:blip r:embed="rId4"/>
              </a:buBlip>
              <a:defRPr sz="1600"/>
            </a:lvl3pPr>
            <a:lvl4pPr marL="1008729" indent="-203652" defTabSz="685983">
              <a:lnSpc>
                <a:spcPct val="90000"/>
              </a:lnSpc>
              <a:spcBef>
                <a:spcPts val="360"/>
              </a:spcBef>
              <a:buSzPct val="88000"/>
              <a:buFontTx/>
              <a:buBlip>
                <a:blip r:embed="rId4"/>
              </a:buBlip>
              <a:defRPr sz="1600"/>
            </a:lvl4pPr>
            <a:lvl5pPr marL="1275500" indent="-198888" defTabSz="685983">
              <a:lnSpc>
                <a:spcPct val="90000"/>
              </a:lnSpc>
              <a:spcBef>
                <a:spcPts val="360"/>
              </a:spcBef>
              <a:buSzPct val="88000"/>
              <a:buFontTx/>
              <a:buBlip>
                <a:blip r:embed="rId4"/>
              </a:buBlip>
              <a:defRPr sz="1600"/>
            </a:lvl5pPr>
            <a:lvl6pPr marL="1886453" indent="-171496" defTabSz="685983">
              <a:lnSpc>
                <a:spcPct val="90000"/>
              </a:lnSpc>
              <a:spcBef>
                <a:spcPts val="375"/>
              </a:spcBef>
              <a:buFont typeface="Arial" panose="020B0604020202020204" pitchFamily="34" charset="0"/>
              <a:buChar char="•"/>
              <a:defRPr sz="1350"/>
            </a:lvl6pPr>
            <a:lvl7pPr marL="2229444" indent="-171496" defTabSz="685983">
              <a:lnSpc>
                <a:spcPct val="90000"/>
              </a:lnSpc>
              <a:spcBef>
                <a:spcPts val="375"/>
              </a:spcBef>
              <a:buFont typeface="Arial" panose="020B0604020202020204" pitchFamily="34" charset="0"/>
              <a:buChar char="•"/>
              <a:defRPr sz="1350"/>
            </a:lvl7pPr>
            <a:lvl8pPr marL="2572436" indent="-171496" defTabSz="685983">
              <a:lnSpc>
                <a:spcPct val="90000"/>
              </a:lnSpc>
              <a:spcBef>
                <a:spcPts val="375"/>
              </a:spcBef>
              <a:buFont typeface="Arial" panose="020B0604020202020204" pitchFamily="34" charset="0"/>
              <a:buChar char="•"/>
              <a:defRPr sz="1350"/>
            </a:lvl8pPr>
            <a:lvl9pPr marL="2915427" indent="-171496" defTabSz="685983">
              <a:lnSpc>
                <a:spcPct val="90000"/>
              </a:lnSpc>
              <a:spcBef>
                <a:spcPts val="375"/>
              </a:spcBef>
              <a:buFont typeface="Arial" panose="020B0604020202020204" pitchFamily="34" charset="0"/>
              <a:buChar char="•"/>
              <a:defRPr sz="1350"/>
            </a:lvl9pPr>
          </a:lstStyle>
          <a:p>
            <a:r>
              <a:rPr lang="en-GB" dirty="0"/>
              <a:t>Moving “Feature Extraction” data processing on more flexible programmable logic (FPGA)</a:t>
            </a:r>
          </a:p>
          <a:p>
            <a:r>
              <a:rPr lang="en-GB" dirty="0"/>
              <a:t>More flexibility, leveraging the ASIC design and more intelligent (ML) data processing on FPGA</a:t>
            </a:r>
            <a:endParaRPr lang="en-GB" dirty="0">
              <a:sym typeface="Wingdings" panose="05000000000000000000" pitchFamily="2" charset="2"/>
            </a:endParaRPr>
          </a:p>
        </p:txBody>
      </p:sp>
      <p:sp>
        <p:nvSpPr>
          <p:cNvPr id="15" name="Freeform: Shape 14">
            <a:extLst>
              <a:ext uri="{FF2B5EF4-FFF2-40B4-BE49-F238E27FC236}">
                <a16:creationId xmlns:a16="http://schemas.microsoft.com/office/drawing/2014/main" id="{84EDD790-4D65-478C-AB2F-68BEA0C83E33}"/>
              </a:ext>
            </a:extLst>
          </p:cNvPr>
          <p:cNvSpPr/>
          <p:nvPr/>
        </p:nvSpPr>
        <p:spPr>
          <a:xfrm>
            <a:off x="3385376" y="1756741"/>
            <a:ext cx="352425" cy="311015"/>
          </a:xfrm>
          <a:custGeom>
            <a:avLst/>
            <a:gdLst>
              <a:gd name="connsiteX0" fmla="*/ 9525 w 352425"/>
              <a:gd name="connsiteY0" fmla="*/ 0 h 330200"/>
              <a:gd name="connsiteX1" fmla="*/ 352425 w 352425"/>
              <a:gd name="connsiteY1" fmla="*/ 0 h 330200"/>
              <a:gd name="connsiteX2" fmla="*/ 352425 w 352425"/>
              <a:gd name="connsiteY2" fmla="*/ 330200 h 330200"/>
              <a:gd name="connsiteX3" fmla="*/ 0 w 352425"/>
              <a:gd name="connsiteY3" fmla="*/ 323850 h 330200"/>
              <a:gd name="connsiteX4" fmla="*/ 9525 w 352425"/>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0200">
                <a:moveTo>
                  <a:pt x="9525" y="0"/>
                </a:moveTo>
                <a:lnTo>
                  <a:pt x="352425" y="0"/>
                </a:lnTo>
                <a:lnTo>
                  <a:pt x="352425" y="330200"/>
                </a:lnTo>
                <a:lnTo>
                  <a:pt x="0" y="323850"/>
                </a:lnTo>
                <a:lnTo>
                  <a:pt x="9525"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Shape 28">
            <a:extLst>
              <a:ext uri="{FF2B5EF4-FFF2-40B4-BE49-F238E27FC236}">
                <a16:creationId xmlns:a16="http://schemas.microsoft.com/office/drawing/2014/main" id="{00D8CBFD-AB83-483E-941F-F2D00806B0EC}"/>
              </a:ext>
            </a:extLst>
          </p:cNvPr>
          <p:cNvSpPr/>
          <p:nvPr/>
        </p:nvSpPr>
        <p:spPr>
          <a:xfrm>
            <a:off x="3677476" y="1351169"/>
            <a:ext cx="3708615" cy="622854"/>
          </a:xfrm>
          <a:custGeom>
            <a:avLst/>
            <a:gdLst>
              <a:gd name="connsiteX0" fmla="*/ 0 w 3759200"/>
              <a:gd name="connsiteY0" fmla="*/ 331422 h 521922"/>
              <a:gd name="connsiteX1" fmla="*/ 550333 w 3759200"/>
              <a:gd name="connsiteY1" fmla="*/ 81655 h 521922"/>
              <a:gd name="connsiteX2" fmla="*/ 2218267 w 3759200"/>
              <a:gd name="connsiteY2" fmla="*/ 30855 h 521922"/>
              <a:gd name="connsiteX3" fmla="*/ 3759200 w 3759200"/>
              <a:gd name="connsiteY3" fmla="*/ 521922 h 521922"/>
              <a:gd name="connsiteX0" fmla="*/ 0 w 3759200"/>
              <a:gd name="connsiteY0" fmla="*/ 413460 h 603960"/>
              <a:gd name="connsiteX1" fmla="*/ 908331 w 3759200"/>
              <a:gd name="connsiteY1" fmla="*/ 20627 h 603960"/>
              <a:gd name="connsiteX2" fmla="*/ 2218267 w 3759200"/>
              <a:gd name="connsiteY2" fmla="*/ 112893 h 603960"/>
              <a:gd name="connsiteX3" fmla="*/ 3759200 w 3759200"/>
              <a:gd name="connsiteY3" fmla="*/ 603960 h 603960"/>
              <a:gd name="connsiteX0" fmla="*/ 0 w 3759200"/>
              <a:gd name="connsiteY0" fmla="*/ 431846 h 622346"/>
              <a:gd name="connsiteX1" fmla="*/ 908331 w 3759200"/>
              <a:gd name="connsiteY1" fmla="*/ 39013 h 622346"/>
              <a:gd name="connsiteX2" fmla="*/ 2432193 w 3759200"/>
              <a:gd name="connsiteY2" fmla="*/ 80184 h 622346"/>
              <a:gd name="connsiteX3" fmla="*/ 3759200 w 3759200"/>
              <a:gd name="connsiteY3" fmla="*/ 622346 h 622346"/>
              <a:gd name="connsiteX0" fmla="*/ 0 w 3824687"/>
              <a:gd name="connsiteY0" fmla="*/ 438640 h 751769"/>
              <a:gd name="connsiteX1" fmla="*/ 908331 w 3824687"/>
              <a:gd name="connsiteY1" fmla="*/ 45807 h 751769"/>
              <a:gd name="connsiteX2" fmla="*/ 2432193 w 3824687"/>
              <a:gd name="connsiteY2" fmla="*/ 86978 h 751769"/>
              <a:gd name="connsiteX3" fmla="*/ 3824687 w 3824687"/>
              <a:gd name="connsiteY3" fmla="*/ 751769 h 751769"/>
            </a:gdLst>
            <a:ahLst/>
            <a:cxnLst>
              <a:cxn ang="0">
                <a:pos x="connsiteX0" y="connsiteY0"/>
              </a:cxn>
              <a:cxn ang="0">
                <a:pos x="connsiteX1" y="connsiteY1"/>
              </a:cxn>
              <a:cxn ang="0">
                <a:pos x="connsiteX2" y="connsiteY2"/>
              </a:cxn>
              <a:cxn ang="0">
                <a:pos x="connsiteX3" y="connsiteY3"/>
              </a:cxn>
            </a:cxnLst>
            <a:rect l="l" t="t" r="r" b="b"/>
            <a:pathLst>
              <a:path w="3824687" h="751769">
                <a:moveTo>
                  <a:pt x="0" y="438640"/>
                </a:moveTo>
                <a:cubicBezTo>
                  <a:pt x="90311" y="338803"/>
                  <a:pt x="502965" y="104417"/>
                  <a:pt x="908331" y="45807"/>
                </a:cubicBezTo>
                <a:cubicBezTo>
                  <a:pt x="1313697" y="-12803"/>
                  <a:pt x="1946134" y="-30682"/>
                  <a:pt x="2432193" y="86978"/>
                </a:cubicBezTo>
                <a:cubicBezTo>
                  <a:pt x="2918252" y="204638"/>
                  <a:pt x="3321626" y="542924"/>
                  <a:pt x="3824687" y="751769"/>
                </a:cubicBezTo>
              </a:path>
            </a:pathLst>
          </a:custGeom>
          <a:noFill/>
          <a:ln>
            <a:solidFill>
              <a:srgbClr val="FF0000"/>
            </a:solidFill>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CD40F4BF-9443-4B8D-8BC8-BDF488B49579}"/>
              </a:ext>
            </a:extLst>
          </p:cNvPr>
          <p:cNvSpPr/>
          <p:nvPr/>
        </p:nvSpPr>
        <p:spPr>
          <a:xfrm>
            <a:off x="7404079" y="1910023"/>
            <a:ext cx="274112" cy="1325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57BB0ABC-38F6-4790-95B6-56ABC310F472}"/>
              </a:ext>
            </a:extLst>
          </p:cNvPr>
          <p:cNvSpPr txBox="1"/>
          <p:nvPr/>
        </p:nvSpPr>
        <p:spPr>
          <a:xfrm rot="5400000">
            <a:off x="7050836" y="2136893"/>
            <a:ext cx="268592" cy="338554"/>
          </a:xfrm>
          <a:prstGeom prst="rect">
            <a:avLst/>
          </a:prstGeom>
          <a:noFill/>
        </p:spPr>
        <p:txBody>
          <a:bodyPr wrap="square" rtlCol="0">
            <a:spAutoFit/>
          </a:bodyPr>
          <a:lstStyle/>
          <a:p>
            <a:r>
              <a:rPr lang="en-GB" sz="1600" dirty="0"/>
              <a:t>…</a:t>
            </a:r>
          </a:p>
        </p:txBody>
      </p:sp>
      <p:sp>
        <p:nvSpPr>
          <p:cNvPr id="40" name="Freeform: Shape 39">
            <a:extLst>
              <a:ext uri="{FF2B5EF4-FFF2-40B4-BE49-F238E27FC236}">
                <a16:creationId xmlns:a16="http://schemas.microsoft.com/office/drawing/2014/main" id="{604AE135-EFD7-4DF5-87A3-B4E10094FFAE}"/>
              </a:ext>
            </a:extLst>
          </p:cNvPr>
          <p:cNvSpPr/>
          <p:nvPr/>
        </p:nvSpPr>
        <p:spPr>
          <a:xfrm>
            <a:off x="2613803" y="1993865"/>
            <a:ext cx="352425" cy="311015"/>
          </a:xfrm>
          <a:custGeom>
            <a:avLst/>
            <a:gdLst>
              <a:gd name="connsiteX0" fmla="*/ 9525 w 352425"/>
              <a:gd name="connsiteY0" fmla="*/ 0 h 330200"/>
              <a:gd name="connsiteX1" fmla="*/ 352425 w 352425"/>
              <a:gd name="connsiteY1" fmla="*/ 0 h 330200"/>
              <a:gd name="connsiteX2" fmla="*/ 352425 w 352425"/>
              <a:gd name="connsiteY2" fmla="*/ 330200 h 330200"/>
              <a:gd name="connsiteX3" fmla="*/ 0 w 352425"/>
              <a:gd name="connsiteY3" fmla="*/ 323850 h 330200"/>
              <a:gd name="connsiteX4" fmla="*/ 9525 w 352425"/>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0200">
                <a:moveTo>
                  <a:pt x="9525" y="0"/>
                </a:moveTo>
                <a:lnTo>
                  <a:pt x="352425" y="0"/>
                </a:lnTo>
                <a:lnTo>
                  <a:pt x="352425" y="330200"/>
                </a:lnTo>
                <a:lnTo>
                  <a:pt x="0" y="323850"/>
                </a:lnTo>
                <a:lnTo>
                  <a:pt x="9525"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Shape 40">
            <a:extLst>
              <a:ext uri="{FF2B5EF4-FFF2-40B4-BE49-F238E27FC236}">
                <a16:creationId xmlns:a16="http://schemas.microsoft.com/office/drawing/2014/main" id="{CEA3D8DD-6172-43DC-B631-3D8C25BC18F1}"/>
              </a:ext>
            </a:extLst>
          </p:cNvPr>
          <p:cNvSpPr/>
          <p:nvPr/>
        </p:nvSpPr>
        <p:spPr>
          <a:xfrm>
            <a:off x="3047715" y="1985230"/>
            <a:ext cx="225249" cy="311015"/>
          </a:xfrm>
          <a:custGeom>
            <a:avLst/>
            <a:gdLst>
              <a:gd name="connsiteX0" fmla="*/ 9525 w 352425"/>
              <a:gd name="connsiteY0" fmla="*/ 0 h 330200"/>
              <a:gd name="connsiteX1" fmla="*/ 352425 w 352425"/>
              <a:gd name="connsiteY1" fmla="*/ 0 h 330200"/>
              <a:gd name="connsiteX2" fmla="*/ 352425 w 352425"/>
              <a:gd name="connsiteY2" fmla="*/ 330200 h 330200"/>
              <a:gd name="connsiteX3" fmla="*/ 0 w 352425"/>
              <a:gd name="connsiteY3" fmla="*/ 323850 h 330200"/>
              <a:gd name="connsiteX4" fmla="*/ 9525 w 352425"/>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0200">
                <a:moveTo>
                  <a:pt x="9525" y="0"/>
                </a:moveTo>
                <a:lnTo>
                  <a:pt x="352425" y="0"/>
                </a:lnTo>
                <a:lnTo>
                  <a:pt x="352425" y="330200"/>
                </a:lnTo>
                <a:lnTo>
                  <a:pt x="0" y="323850"/>
                </a:lnTo>
                <a:lnTo>
                  <a:pt x="9525"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Shape 41">
            <a:extLst>
              <a:ext uri="{FF2B5EF4-FFF2-40B4-BE49-F238E27FC236}">
                <a16:creationId xmlns:a16="http://schemas.microsoft.com/office/drawing/2014/main" id="{A204296E-0E95-4D3E-B931-2B94C30DDAB3}"/>
              </a:ext>
            </a:extLst>
          </p:cNvPr>
          <p:cNvSpPr/>
          <p:nvPr/>
        </p:nvSpPr>
        <p:spPr>
          <a:xfrm>
            <a:off x="3850212" y="1972243"/>
            <a:ext cx="192782" cy="355244"/>
          </a:xfrm>
          <a:custGeom>
            <a:avLst/>
            <a:gdLst>
              <a:gd name="connsiteX0" fmla="*/ 9525 w 352425"/>
              <a:gd name="connsiteY0" fmla="*/ 0 h 330200"/>
              <a:gd name="connsiteX1" fmla="*/ 352425 w 352425"/>
              <a:gd name="connsiteY1" fmla="*/ 0 h 330200"/>
              <a:gd name="connsiteX2" fmla="*/ 352425 w 352425"/>
              <a:gd name="connsiteY2" fmla="*/ 330200 h 330200"/>
              <a:gd name="connsiteX3" fmla="*/ 0 w 352425"/>
              <a:gd name="connsiteY3" fmla="*/ 323850 h 330200"/>
              <a:gd name="connsiteX4" fmla="*/ 9525 w 352425"/>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0200">
                <a:moveTo>
                  <a:pt x="9525" y="0"/>
                </a:moveTo>
                <a:lnTo>
                  <a:pt x="352425" y="0"/>
                </a:lnTo>
                <a:lnTo>
                  <a:pt x="352425" y="330200"/>
                </a:lnTo>
                <a:lnTo>
                  <a:pt x="0" y="323850"/>
                </a:lnTo>
                <a:lnTo>
                  <a:pt x="9525"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3164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0FE714-2264-453A-9A04-1E896D209890}"/>
              </a:ext>
            </a:extLst>
          </p:cNvPr>
          <p:cNvSpPr>
            <a:spLocks noGrp="1"/>
          </p:cNvSpPr>
          <p:nvPr>
            <p:ph type="sldNum" sz="quarter" idx="12"/>
          </p:nvPr>
        </p:nvSpPr>
        <p:spPr/>
        <p:txBody>
          <a:bodyPr/>
          <a:lstStyle/>
          <a:p>
            <a:fld id="{61696EC4-B4CF-4701-AD06-A8439D6D8E12}" type="slidenum">
              <a:rPr lang="en-US" noProof="0" smtClean="0"/>
              <a:t>8</a:t>
            </a:fld>
            <a:endParaRPr lang="en-US" noProof="0" dirty="0"/>
          </a:p>
        </p:txBody>
      </p:sp>
      <p:sp>
        <p:nvSpPr>
          <p:cNvPr id="287" name="Titel 1">
            <a:extLst>
              <a:ext uri="{FF2B5EF4-FFF2-40B4-BE49-F238E27FC236}">
                <a16:creationId xmlns:a16="http://schemas.microsoft.com/office/drawing/2014/main" id="{1EDCA772-4273-454C-B467-E7A27DC314F0}"/>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altLang="zh-CN" sz="2400" dirty="0">
                <a:solidFill>
                  <a:schemeClr val="tx1"/>
                </a:solidFill>
                <a:latin typeface="Arial" panose="020B0604020202020204" pitchFamily="34" charset="0"/>
                <a:cs typeface="Arial" panose="020B0604020202020204" pitchFamily="34" charset="0"/>
              </a:rPr>
              <a:t>Module Data Concentrator (MDC) - ASIC </a:t>
            </a:r>
            <a:endParaRPr kumimoji="0" lang="de-DE" sz="2200" b="1" i="0" u="none" strike="noStrike" kern="1200" cap="none" spc="0" normalizeH="0" baseline="0" noProof="0" dirty="0">
              <a:ln>
                <a:noFill/>
              </a:ln>
              <a:solidFill>
                <a:schemeClr val="tx1"/>
              </a:solidFill>
              <a:effectLst/>
              <a:uLnTx/>
              <a:uFillTx/>
              <a:latin typeface="Arial"/>
            </a:endParaRPr>
          </a:p>
        </p:txBody>
      </p:sp>
      <p:grpSp>
        <p:nvGrpSpPr>
          <p:cNvPr id="2" name="Group 1">
            <a:extLst>
              <a:ext uri="{FF2B5EF4-FFF2-40B4-BE49-F238E27FC236}">
                <a16:creationId xmlns:a16="http://schemas.microsoft.com/office/drawing/2014/main" id="{9148F539-4E3A-41D2-A0DD-3740A36E56B8}"/>
              </a:ext>
            </a:extLst>
          </p:cNvPr>
          <p:cNvGrpSpPr/>
          <p:nvPr/>
        </p:nvGrpSpPr>
        <p:grpSpPr>
          <a:xfrm>
            <a:off x="725379" y="966506"/>
            <a:ext cx="6837471" cy="2396345"/>
            <a:chOff x="503129" y="1424290"/>
            <a:chExt cx="4268805" cy="1636261"/>
          </a:xfrm>
        </p:grpSpPr>
        <p:sp>
          <p:nvSpPr>
            <p:cNvPr id="277" name="Rectangle 276">
              <a:extLst>
                <a:ext uri="{FF2B5EF4-FFF2-40B4-BE49-F238E27FC236}">
                  <a16:creationId xmlns:a16="http://schemas.microsoft.com/office/drawing/2014/main" id="{CF7EF577-453D-473D-BBBF-6BA199689BCB}"/>
                </a:ext>
              </a:extLst>
            </p:cNvPr>
            <p:cNvSpPr/>
            <p:nvPr/>
          </p:nvSpPr>
          <p:spPr>
            <a:xfrm>
              <a:off x="1302577" y="1424290"/>
              <a:ext cx="3469357" cy="1636261"/>
            </a:xfrm>
            <a:prstGeom prst="rect">
              <a:avLst/>
            </a:prstGeom>
            <a:solidFill>
              <a:srgbClr val="0070C0">
                <a:alpha val="4000"/>
              </a:srgbClr>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C87AF1B-3586-4A16-9EB3-F8FE5B4401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02577" y="1424290"/>
              <a:ext cx="3469357" cy="1439784"/>
            </a:xfrm>
            <a:prstGeom prst="rect">
              <a:avLst/>
            </a:prstGeom>
          </p:spPr>
        </p:pic>
        <p:sp>
          <p:nvSpPr>
            <p:cNvPr id="220" name="Rectangle 219">
              <a:extLst>
                <a:ext uri="{FF2B5EF4-FFF2-40B4-BE49-F238E27FC236}">
                  <a16:creationId xmlns:a16="http://schemas.microsoft.com/office/drawing/2014/main" id="{379D8DB3-68A7-4395-83C8-DF5743B6105D}"/>
                </a:ext>
              </a:extLst>
            </p:cNvPr>
            <p:cNvSpPr/>
            <p:nvPr/>
          </p:nvSpPr>
          <p:spPr>
            <a:xfrm>
              <a:off x="506422" y="1821793"/>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21" name="Rectangle 220">
              <a:extLst>
                <a:ext uri="{FF2B5EF4-FFF2-40B4-BE49-F238E27FC236}">
                  <a16:creationId xmlns:a16="http://schemas.microsoft.com/office/drawing/2014/main" id="{542AAE5F-47F8-46C9-AB48-0111CBB8F6E7}"/>
                </a:ext>
              </a:extLst>
            </p:cNvPr>
            <p:cNvSpPr/>
            <p:nvPr/>
          </p:nvSpPr>
          <p:spPr>
            <a:xfrm>
              <a:off x="503129" y="2605594"/>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sp>
          <p:nvSpPr>
            <p:cNvPr id="222" name="TextBox 221">
              <a:extLst>
                <a:ext uri="{FF2B5EF4-FFF2-40B4-BE49-F238E27FC236}">
                  <a16:creationId xmlns:a16="http://schemas.microsoft.com/office/drawing/2014/main" id="{D525F9BC-349A-46DC-AB3D-6B940E86EB81}"/>
                </a:ext>
              </a:extLst>
            </p:cNvPr>
            <p:cNvSpPr txBox="1"/>
            <p:nvPr/>
          </p:nvSpPr>
          <p:spPr>
            <a:xfrm rot="5400000">
              <a:off x="847417" y="2126822"/>
              <a:ext cx="268592" cy="338554"/>
            </a:xfrm>
            <a:prstGeom prst="rect">
              <a:avLst/>
            </a:prstGeom>
            <a:noFill/>
          </p:spPr>
          <p:txBody>
            <a:bodyPr wrap="square" rtlCol="0">
              <a:spAutoFit/>
            </a:bodyPr>
            <a:lstStyle/>
            <a:p>
              <a:r>
                <a:rPr lang="en-GB" sz="1600" dirty="0"/>
                <a:t>…</a:t>
              </a:r>
            </a:p>
          </p:txBody>
        </p:sp>
        <p:sp>
          <p:nvSpPr>
            <p:cNvPr id="219" name="Rectangle 218">
              <a:extLst>
                <a:ext uri="{FF2B5EF4-FFF2-40B4-BE49-F238E27FC236}">
                  <a16:creationId xmlns:a16="http://schemas.microsoft.com/office/drawing/2014/main" id="{6E5BCFBF-AD87-4CE6-829E-2913F173B96A}"/>
                </a:ext>
              </a:extLst>
            </p:cNvPr>
            <p:cNvSpPr/>
            <p:nvPr/>
          </p:nvSpPr>
          <p:spPr>
            <a:xfrm>
              <a:off x="503129" y="1544315"/>
              <a:ext cx="531700" cy="176461"/>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ToASt</a:t>
              </a:r>
              <a:endParaRPr lang="en-GB" sz="900" dirty="0"/>
            </a:p>
          </p:txBody>
        </p:sp>
        <p:cxnSp>
          <p:nvCxnSpPr>
            <p:cNvPr id="227" name="Connector: Elbow 226">
              <a:extLst>
                <a:ext uri="{FF2B5EF4-FFF2-40B4-BE49-F238E27FC236}">
                  <a16:creationId xmlns:a16="http://schemas.microsoft.com/office/drawing/2014/main" id="{467EBE6B-F771-4326-9A06-3CF3C027C2B8}"/>
                </a:ext>
              </a:extLst>
            </p:cNvPr>
            <p:cNvCxnSpPr>
              <a:cxnSpLocks/>
            </p:cNvCxnSpPr>
            <p:nvPr/>
          </p:nvCxnSpPr>
          <p:spPr>
            <a:xfrm flipV="1">
              <a:off x="1034829" y="1626346"/>
              <a:ext cx="457831" cy="0"/>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Connector: Elbow 227">
              <a:extLst>
                <a:ext uri="{FF2B5EF4-FFF2-40B4-BE49-F238E27FC236}">
                  <a16:creationId xmlns:a16="http://schemas.microsoft.com/office/drawing/2014/main" id="{BD3FB5BE-AD53-405B-83E6-108B2EA6EE5A}"/>
                </a:ext>
              </a:extLst>
            </p:cNvPr>
            <p:cNvCxnSpPr>
              <a:cxnSpLocks/>
              <a:stCxn id="221" idx="3"/>
            </p:cNvCxnSpPr>
            <p:nvPr/>
          </p:nvCxnSpPr>
          <p:spPr>
            <a:xfrm flipV="1">
              <a:off x="1034829" y="2686098"/>
              <a:ext cx="457831" cy="0"/>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C1FD7F5F-436F-45EC-A941-883C889CA1D5}"/>
                </a:ext>
              </a:extLst>
            </p:cNvPr>
            <p:cNvCxnSpPr>
              <a:cxnSpLocks/>
            </p:cNvCxnSpPr>
            <p:nvPr/>
          </p:nvCxnSpPr>
          <p:spPr>
            <a:xfrm>
              <a:off x="1041702" y="1910023"/>
              <a:ext cx="450958"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9" name="Rectangle 258">
              <a:extLst>
                <a:ext uri="{FF2B5EF4-FFF2-40B4-BE49-F238E27FC236}">
                  <a16:creationId xmlns:a16="http://schemas.microsoft.com/office/drawing/2014/main" id="{A2347E1E-6FF4-4BEE-B1FC-BAF8F6ED712C}"/>
                </a:ext>
              </a:extLst>
            </p:cNvPr>
            <p:cNvSpPr/>
            <p:nvPr/>
          </p:nvSpPr>
          <p:spPr>
            <a:xfrm>
              <a:off x="2301227" y="2646988"/>
              <a:ext cx="883708" cy="244575"/>
            </a:xfrm>
            <a:prstGeom prst="rect">
              <a:avLst/>
            </a:prstGeom>
            <a:solidFill>
              <a:srgbClr val="7030A0">
                <a:alpha val="30000"/>
              </a:srgbClr>
            </a:solidFill>
            <a:ln>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Detector timing &amp; controls</a:t>
              </a:r>
            </a:p>
          </p:txBody>
        </p:sp>
        <p:cxnSp>
          <p:nvCxnSpPr>
            <p:cNvPr id="261" name="Connector: Elbow 260">
              <a:extLst>
                <a:ext uri="{FF2B5EF4-FFF2-40B4-BE49-F238E27FC236}">
                  <a16:creationId xmlns:a16="http://schemas.microsoft.com/office/drawing/2014/main" id="{2ED37EAE-8D83-4794-898D-131EF96EF621}"/>
                </a:ext>
              </a:extLst>
            </p:cNvPr>
            <p:cNvCxnSpPr>
              <a:cxnSpLocks/>
              <a:stCxn id="263" idx="4"/>
              <a:endCxn id="259" idx="3"/>
            </p:cNvCxnSpPr>
            <p:nvPr/>
          </p:nvCxnSpPr>
          <p:spPr>
            <a:xfrm rot="5400000">
              <a:off x="3240158" y="2463903"/>
              <a:ext cx="250150" cy="360596"/>
            </a:xfrm>
            <a:prstGeom prst="bentConnector2">
              <a:avLst/>
            </a:prstGeom>
            <a:ln w="38100">
              <a:solidFill>
                <a:srgbClr val="7030A0">
                  <a:alpha val="3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3" name="Oval 262">
              <a:extLst>
                <a:ext uri="{FF2B5EF4-FFF2-40B4-BE49-F238E27FC236}">
                  <a16:creationId xmlns:a16="http://schemas.microsoft.com/office/drawing/2014/main" id="{8C6507CF-36A3-483C-B8CD-47AA6D86D066}"/>
                </a:ext>
              </a:extLst>
            </p:cNvPr>
            <p:cNvSpPr/>
            <p:nvPr/>
          </p:nvSpPr>
          <p:spPr>
            <a:xfrm>
              <a:off x="3502668" y="2459605"/>
              <a:ext cx="85725" cy="595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5" name="Connector: Elbow 264">
              <a:extLst>
                <a:ext uri="{FF2B5EF4-FFF2-40B4-BE49-F238E27FC236}">
                  <a16:creationId xmlns:a16="http://schemas.microsoft.com/office/drawing/2014/main" id="{8D6AA4DD-047A-4A4F-B344-DB4E9568FF2A}"/>
                </a:ext>
              </a:extLst>
            </p:cNvPr>
            <p:cNvCxnSpPr>
              <a:cxnSpLocks/>
              <a:stCxn id="259" idx="2"/>
              <a:endCxn id="219" idx="2"/>
            </p:cNvCxnSpPr>
            <p:nvPr/>
          </p:nvCxnSpPr>
          <p:spPr>
            <a:xfrm rot="5400000" flipH="1">
              <a:off x="1170636" y="1319119"/>
              <a:ext cx="1170787" cy="1974102"/>
            </a:xfrm>
            <a:prstGeom prst="bentConnector3">
              <a:avLst>
                <a:gd name="adj1" fmla="val -19525"/>
              </a:avLst>
            </a:prstGeom>
            <a:ln w="38100">
              <a:solidFill>
                <a:srgbClr val="7030A0">
                  <a:alpha val="3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84EDD790-4D65-478C-AB2F-68BEA0C83E33}"/>
                </a:ext>
              </a:extLst>
            </p:cNvPr>
            <p:cNvSpPr/>
            <p:nvPr/>
          </p:nvSpPr>
          <p:spPr>
            <a:xfrm>
              <a:off x="3382062" y="1762919"/>
              <a:ext cx="355739" cy="329602"/>
            </a:xfrm>
            <a:custGeom>
              <a:avLst/>
              <a:gdLst>
                <a:gd name="connsiteX0" fmla="*/ 9525 w 352425"/>
                <a:gd name="connsiteY0" fmla="*/ 0 h 330200"/>
                <a:gd name="connsiteX1" fmla="*/ 352425 w 352425"/>
                <a:gd name="connsiteY1" fmla="*/ 0 h 330200"/>
                <a:gd name="connsiteX2" fmla="*/ 352425 w 352425"/>
                <a:gd name="connsiteY2" fmla="*/ 330200 h 330200"/>
                <a:gd name="connsiteX3" fmla="*/ 0 w 352425"/>
                <a:gd name="connsiteY3" fmla="*/ 323850 h 330200"/>
                <a:gd name="connsiteX4" fmla="*/ 9525 w 352425"/>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0200">
                  <a:moveTo>
                    <a:pt x="9525" y="0"/>
                  </a:moveTo>
                  <a:lnTo>
                    <a:pt x="352425" y="0"/>
                  </a:lnTo>
                  <a:lnTo>
                    <a:pt x="352425" y="330200"/>
                  </a:lnTo>
                  <a:lnTo>
                    <a:pt x="0" y="323850"/>
                  </a:lnTo>
                  <a:lnTo>
                    <a:pt x="9525" y="0"/>
                  </a:lnTo>
                  <a:close/>
                </a:path>
              </a:pathLst>
            </a:custGeom>
            <a:solidFill>
              <a:schemeClr val="bg1">
                <a:alpha val="88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Shape 39">
              <a:extLst>
                <a:ext uri="{FF2B5EF4-FFF2-40B4-BE49-F238E27FC236}">
                  <a16:creationId xmlns:a16="http://schemas.microsoft.com/office/drawing/2014/main" id="{604AE135-EFD7-4DF5-87A3-B4E10094FFAE}"/>
                </a:ext>
              </a:extLst>
            </p:cNvPr>
            <p:cNvSpPr/>
            <p:nvPr/>
          </p:nvSpPr>
          <p:spPr>
            <a:xfrm>
              <a:off x="2601390" y="1974055"/>
              <a:ext cx="355739" cy="356083"/>
            </a:xfrm>
            <a:custGeom>
              <a:avLst/>
              <a:gdLst>
                <a:gd name="connsiteX0" fmla="*/ 9525 w 352425"/>
                <a:gd name="connsiteY0" fmla="*/ 0 h 330200"/>
                <a:gd name="connsiteX1" fmla="*/ 352425 w 352425"/>
                <a:gd name="connsiteY1" fmla="*/ 0 h 330200"/>
                <a:gd name="connsiteX2" fmla="*/ 352425 w 352425"/>
                <a:gd name="connsiteY2" fmla="*/ 330200 h 330200"/>
                <a:gd name="connsiteX3" fmla="*/ 0 w 352425"/>
                <a:gd name="connsiteY3" fmla="*/ 323850 h 330200"/>
                <a:gd name="connsiteX4" fmla="*/ 9525 w 352425"/>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0200">
                  <a:moveTo>
                    <a:pt x="9525" y="0"/>
                  </a:moveTo>
                  <a:lnTo>
                    <a:pt x="352425" y="0"/>
                  </a:lnTo>
                  <a:lnTo>
                    <a:pt x="352425" y="330200"/>
                  </a:lnTo>
                  <a:lnTo>
                    <a:pt x="0" y="323850"/>
                  </a:lnTo>
                  <a:lnTo>
                    <a:pt x="9525" y="0"/>
                  </a:lnTo>
                  <a:close/>
                </a:path>
              </a:pathLst>
            </a:custGeom>
            <a:solidFill>
              <a:schemeClr val="bg1">
                <a:alpha val="88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Shape 40">
              <a:extLst>
                <a:ext uri="{FF2B5EF4-FFF2-40B4-BE49-F238E27FC236}">
                  <a16:creationId xmlns:a16="http://schemas.microsoft.com/office/drawing/2014/main" id="{CEA3D8DD-6172-43DC-B631-3D8C25BC18F1}"/>
                </a:ext>
              </a:extLst>
            </p:cNvPr>
            <p:cNvSpPr/>
            <p:nvPr/>
          </p:nvSpPr>
          <p:spPr>
            <a:xfrm>
              <a:off x="3066263" y="1967551"/>
              <a:ext cx="209672" cy="346956"/>
            </a:xfrm>
            <a:custGeom>
              <a:avLst/>
              <a:gdLst>
                <a:gd name="connsiteX0" fmla="*/ 9525 w 352425"/>
                <a:gd name="connsiteY0" fmla="*/ 0 h 330200"/>
                <a:gd name="connsiteX1" fmla="*/ 352425 w 352425"/>
                <a:gd name="connsiteY1" fmla="*/ 0 h 330200"/>
                <a:gd name="connsiteX2" fmla="*/ 352425 w 352425"/>
                <a:gd name="connsiteY2" fmla="*/ 330200 h 330200"/>
                <a:gd name="connsiteX3" fmla="*/ 0 w 352425"/>
                <a:gd name="connsiteY3" fmla="*/ 323850 h 330200"/>
                <a:gd name="connsiteX4" fmla="*/ 9525 w 352425"/>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0200">
                  <a:moveTo>
                    <a:pt x="9525" y="0"/>
                  </a:moveTo>
                  <a:lnTo>
                    <a:pt x="352425" y="0"/>
                  </a:lnTo>
                  <a:lnTo>
                    <a:pt x="352425" y="330200"/>
                  </a:lnTo>
                  <a:lnTo>
                    <a:pt x="0" y="323850"/>
                  </a:lnTo>
                  <a:lnTo>
                    <a:pt x="9525" y="0"/>
                  </a:lnTo>
                  <a:close/>
                </a:path>
              </a:pathLst>
            </a:custGeom>
            <a:solidFill>
              <a:schemeClr val="bg1">
                <a:alpha val="88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Shape 41">
              <a:extLst>
                <a:ext uri="{FF2B5EF4-FFF2-40B4-BE49-F238E27FC236}">
                  <a16:creationId xmlns:a16="http://schemas.microsoft.com/office/drawing/2014/main" id="{A204296E-0E95-4D3E-B931-2B94C30DDAB3}"/>
                </a:ext>
              </a:extLst>
            </p:cNvPr>
            <p:cNvSpPr/>
            <p:nvPr/>
          </p:nvSpPr>
          <p:spPr>
            <a:xfrm>
              <a:off x="3847298" y="1935032"/>
              <a:ext cx="194596" cy="415212"/>
            </a:xfrm>
            <a:custGeom>
              <a:avLst/>
              <a:gdLst>
                <a:gd name="connsiteX0" fmla="*/ 9525 w 352425"/>
                <a:gd name="connsiteY0" fmla="*/ 0 h 330200"/>
                <a:gd name="connsiteX1" fmla="*/ 352425 w 352425"/>
                <a:gd name="connsiteY1" fmla="*/ 0 h 330200"/>
                <a:gd name="connsiteX2" fmla="*/ 352425 w 352425"/>
                <a:gd name="connsiteY2" fmla="*/ 330200 h 330200"/>
                <a:gd name="connsiteX3" fmla="*/ 0 w 352425"/>
                <a:gd name="connsiteY3" fmla="*/ 323850 h 330200"/>
                <a:gd name="connsiteX4" fmla="*/ 9525 w 352425"/>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0200">
                  <a:moveTo>
                    <a:pt x="9525" y="0"/>
                  </a:moveTo>
                  <a:lnTo>
                    <a:pt x="352425" y="0"/>
                  </a:lnTo>
                  <a:lnTo>
                    <a:pt x="352425" y="330200"/>
                  </a:lnTo>
                  <a:lnTo>
                    <a:pt x="0" y="323850"/>
                  </a:lnTo>
                  <a:lnTo>
                    <a:pt x="9525" y="0"/>
                  </a:lnTo>
                  <a:close/>
                </a:path>
              </a:pathLst>
            </a:custGeom>
            <a:solidFill>
              <a:schemeClr val="bg1">
                <a:alpha val="88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E8B400B-0C88-4AF8-A3EE-518CD1B6A8B2}"/>
              </a:ext>
            </a:extLst>
          </p:cNvPr>
          <p:cNvSpPr/>
          <p:nvPr/>
        </p:nvSpPr>
        <p:spPr>
          <a:xfrm>
            <a:off x="2276475" y="1087462"/>
            <a:ext cx="366713" cy="32976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87B32484-45D3-4328-B29B-44C35097A595}"/>
              </a:ext>
            </a:extLst>
          </p:cNvPr>
          <p:cNvSpPr/>
          <p:nvPr/>
        </p:nvSpPr>
        <p:spPr>
          <a:xfrm>
            <a:off x="2866460" y="1079210"/>
            <a:ext cx="317870" cy="191164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E2E8AC20-5C83-47F0-88EB-27F26CFE37D0}"/>
              </a:ext>
            </a:extLst>
          </p:cNvPr>
          <p:cNvSpPr/>
          <p:nvPr/>
        </p:nvSpPr>
        <p:spPr>
          <a:xfrm>
            <a:off x="3354316" y="1771651"/>
            <a:ext cx="555591" cy="48959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97D4EDE-5878-49DA-8702-43B8D91E8B31}"/>
              </a:ext>
            </a:extLst>
          </p:cNvPr>
          <p:cNvSpPr/>
          <p:nvPr/>
        </p:nvSpPr>
        <p:spPr>
          <a:xfrm>
            <a:off x="6592473" y="1762125"/>
            <a:ext cx="555591" cy="531018"/>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7CD5522B-7DE5-4FBD-875D-39AAAF35ADBB}"/>
              </a:ext>
            </a:extLst>
          </p:cNvPr>
          <p:cNvSpPr/>
          <p:nvPr/>
        </p:nvSpPr>
        <p:spPr>
          <a:xfrm>
            <a:off x="5349762" y="2121616"/>
            <a:ext cx="533122" cy="44830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18AA1034-5329-4789-8FEF-59E3471BD6ED}"/>
              </a:ext>
            </a:extLst>
          </p:cNvPr>
          <p:cNvSpPr/>
          <p:nvPr/>
        </p:nvSpPr>
        <p:spPr>
          <a:xfrm>
            <a:off x="3625501" y="2754795"/>
            <a:ext cx="1395406" cy="35818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5EA1D48-4E8D-4A28-88D3-F41723AA46D0}"/>
              </a:ext>
            </a:extLst>
          </p:cNvPr>
          <p:cNvSpPr/>
          <p:nvPr/>
        </p:nvSpPr>
        <p:spPr>
          <a:xfrm>
            <a:off x="2296969" y="1498929"/>
            <a:ext cx="366713" cy="32976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3BA4F794-7F3E-4685-B39E-486FA138F963}"/>
              </a:ext>
            </a:extLst>
          </p:cNvPr>
          <p:cNvSpPr/>
          <p:nvPr/>
        </p:nvSpPr>
        <p:spPr>
          <a:xfrm>
            <a:off x="2296969" y="2634973"/>
            <a:ext cx="366713" cy="32976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ontent Placeholder 1">
            <a:extLst>
              <a:ext uri="{FF2B5EF4-FFF2-40B4-BE49-F238E27FC236}">
                <a16:creationId xmlns:a16="http://schemas.microsoft.com/office/drawing/2014/main" id="{6D1E5316-F657-4BC3-A07F-599CF1CB14F6}"/>
              </a:ext>
            </a:extLst>
          </p:cNvPr>
          <p:cNvSpPr>
            <a:spLocks noGrp="1"/>
          </p:cNvSpPr>
          <p:nvPr>
            <p:ph idx="1"/>
          </p:nvPr>
        </p:nvSpPr>
        <p:spPr>
          <a:xfrm>
            <a:off x="224881" y="3446682"/>
            <a:ext cx="8566776" cy="1759014"/>
          </a:xfrm>
        </p:spPr>
        <p:txBody>
          <a:bodyPr>
            <a:noAutofit/>
          </a:bodyPr>
          <a:lstStyle/>
          <a:p>
            <a:pPr marL="266771" lvl="1" indent="0">
              <a:lnSpc>
                <a:spcPts val="2100"/>
              </a:lnSpc>
              <a:spcBef>
                <a:spcPts val="600"/>
              </a:spcBef>
              <a:buNone/>
            </a:pPr>
            <a:r>
              <a:rPr lang="en-GB" sz="1400" b="1" dirty="0">
                <a:solidFill>
                  <a:srgbClr val="FF0000"/>
                </a:solidFill>
              </a:rPr>
              <a:t>HIGH PRTIORITY</a:t>
            </a:r>
          </a:p>
          <a:p>
            <a:pPr lvl="1">
              <a:lnSpc>
                <a:spcPts val="2100"/>
              </a:lnSpc>
              <a:spcBef>
                <a:spcPts val="600"/>
              </a:spcBef>
            </a:pPr>
            <a:r>
              <a:rPr lang="en-GB" sz="1400" dirty="0"/>
              <a:t>Front-end interface (SerDes, </a:t>
            </a:r>
            <a:r>
              <a:rPr lang="en-GB" sz="1400" dirty="0" err="1"/>
              <a:t>bitslip</a:t>
            </a:r>
            <a:r>
              <a:rPr lang="en-GB" sz="1400" dirty="0"/>
              <a:t>, 8b/10b decoding)</a:t>
            </a:r>
          </a:p>
          <a:p>
            <a:pPr lvl="1">
              <a:lnSpc>
                <a:spcPts val="2100"/>
              </a:lnSpc>
              <a:spcBef>
                <a:spcPts val="600"/>
              </a:spcBef>
            </a:pPr>
            <a:r>
              <a:rPr lang="en-GB" sz="1400" dirty="0"/>
              <a:t>Intelligent multiplexer, only the active and working channels must be readout </a:t>
            </a:r>
          </a:p>
          <a:p>
            <a:pPr marL="266771" lvl="1" indent="0">
              <a:lnSpc>
                <a:spcPts val="2100"/>
              </a:lnSpc>
              <a:spcBef>
                <a:spcPts val="600"/>
              </a:spcBef>
              <a:buNone/>
            </a:pPr>
            <a:r>
              <a:rPr lang="en-GB" sz="1400" i="1" dirty="0"/>
              <a:t>We need the FPGA implementation of the E-port, for now  (by CERN ?) </a:t>
            </a:r>
            <a:endParaRPr lang="en-GB" sz="1400" dirty="0">
              <a:sym typeface="Wingdings" panose="05000000000000000000" pitchFamily="2" charset="2"/>
            </a:endParaRPr>
          </a:p>
        </p:txBody>
      </p:sp>
      <p:cxnSp>
        <p:nvCxnSpPr>
          <p:cNvPr id="7" name="Straight Arrow Connector 6">
            <a:extLst>
              <a:ext uri="{FF2B5EF4-FFF2-40B4-BE49-F238E27FC236}">
                <a16:creationId xmlns:a16="http://schemas.microsoft.com/office/drawing/2014/main" id="{15BE20AA-D76A-464C-B8B5-7CCB6195B598}"/>
              </a:ext>
            </a:extLst>
          </p:cNvPr>
          <p:cNvCxnSpPr/>
          <p:nvPr/>
        </p:nvCxnSpPr>
        <p:spPr>
          <a:xfrm flipH="1">
            <a:off x="7347014" y="2258042"/>
            <a:ext cx="1727100" cy="0"/>
          </a:xfrm>
          <a:prstGeom prst="straightConnector1">
            <a:avLst/>
          </a:prstGeom>
          <a:ln w="1905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4C9C97-C9A1-429E-A052-7F9C41AA72EC}"/>
              </a:ext>
            </a:extLst>
          </p:cNvPr>
          <p:cNvSpPr txBox="1"/>
          <p:nvPr/>
        </p:nvSpPr>
        <p:spPr>
          <a:xfrm>
            <a:off x="7742917" y="2212550"/>
            <a:ext cx="1279517" cy="276999"/>
          </a:xfrm>
          <a:prstGeom prst="rect">
            <a:avLst/>
          </a:prstGeom>
          <a:noFill/>
        </p:spPr>
        <p:txBody>
          <a:bodyPr wrap="none" rtlCol="0">
            <a:spAutoFit/>
          </a:bodyPr>
          <a:lstStyle/>
          <a:p>
            <a:r>
              <a:rPr lang="en-GB" sz="1200" dirty="0">
                <a:solidFill>
                  <a:srgbClr val="C00000"/>
                </a:solidFill>
              </a:rPr>
              <a:t>Clock from GBT</a:t>
            </a:r>
          </a:p>
        </p:txBody>
      </p:sp>
      <p:cxnSp>
        <p:nvCxnSpPr>
          <p:cNvPr id="52" name="Straight Arrow Connector 51">
            <a:extLst>
              <a:ext uri="{FF2B5EF4-FFF2-40B4-BE49-F238E27FC236}">
                <a16:creationId xmlns:a16="http://schemas.microsoft.com/office/drawing/2014/main" id="{A41818C8-B3FA-4C64-9382-07ED6CEAC353}"/>
              </a:ext>
            </a:extLst>
          </p:cNvPr>
          <p:cNvCxnSpPr/>
          <p:nvPr/>
        </p:nvCxnSpPr>
        <p:spPr>
          <a:xfrm flipH="1">
            <a:off x="7347014" y="2016188"/>
            <a:ext cx="1727100" cy="0"/>
          </a:xfrm>
          <a:prstGeom prst="straightConnector1">
            <a:avLst/>
          </a:prstGeom>
          <a:ln w="19050">
            <a:solidFill>
              <a:srgbClr val="0070C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BB5975E-40C5-4CB2-A5CC-808B4F692A0B}"/>
              </a:ext>
            </a:extLst>
          </p:cNvPr>
          <p:cNvSpPr txBox="1"/>
          <p:nvPr/>
        </p:nvSpPr>
        <p:spPr>
          <a:xfrm>
            <a:off x="7494419" y="1971137"/>
            <a:ext cx="1507144" cy="276999"/>
          </a:xfrm>
          <a:prstGeom prst="rect">
            <a:avLst/>
          </a:prstGeom>
          <a:noFill/>
        </p:spPr>
        <p:txBody>
          <a:bodyPr wrap="none" rtlCol="0">
            <a:spAutoFit/>
          </a:bodyPr>
          <a:lstStyle/>
          <a:p>
            <a:r>
              <a:rPr lang="en-GB" sz="1200">
                <a:solidFill>
                  <a:srgbClr val="0070C0"/>
                </a:solidFill>
              </a:rPr>
              <a:t>Data-up (160 Mb</a:t>
            </a:r>
            <a:r>
              <a:rPr lang="en-GB" sz="1200" dirty="0">
                <a:solidFill>
                  <a:srgbClr val="0070C0"/>
                </a:solidFill>
              </a:rPr>
              <a:t>/s)</a:t>
            </a:r>
          </a:p>
        </p:txBody>
      </p:sp>
      <p:sp>
        <p:nvSpPr>
          <p:cNvPr id="14" name="Arrow: Right 13">
            <a:extLst>
              <a:ext uri="{FF2B5EF4-FFF2-40B4-BE49-F238E27FC236}">
                <a16:creationId xmlns:a16="http://schemas.microsoft.com/office/drawing/2014/main" id="{00811627-0DD1-42D1-B501-7C1385C53E92}"/>
              </a:ext>
            </a:extLst>
          </p:cNvPr>
          <p:cNvSpPr/>
          <p:nvPr/>
        </p:nvSpPr>
        <p:spPr>
          <a:xfrm>
            <a:off x="7243838" y="1766241"/>
            <a:ext cx="1784007" cy="10325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0A020241-3829-4762-A8CC-A7B7496D889C}"/>
              </a:ext>
            </a:extLst>
          </p:cNvPr>
          <p:cNvSpPr txBox="1"/>
          <p:nvPr/>
        </p:nvSpPr>
        <p:spPr>
          <a:xfrm>
            <a:off x="7658624" y="1498929"/>
            <a:ext cx="1300356" cy="369332"/>
          </a:xfrm>
          <a:prstGeom prst="rect">
            <a:avLst/>
          </a:prstGeom>
          <a:noFill/>
        </p:spPr>
        <p:txBody>
          <a:bodyPr wrap="none" rtlCol="0">
            <a:spAutoFit/>
          </a:bodyPr>
          <a:lstStyle/>
          <a:p>
            <a:r>
              <a:rPr lang="en-GB" dirty="0">
                <a:solidFill>
                  <a:srgbClr val="0070C0"/>
                </a:solidFill>
              </a:rPr>
              <a:t>Data-down</a:t>
            </a:r>
          </a:p>
        </p:txBody>
      </p:sp>
    </p:spTree>
    <p:extLst>
      <p:ext uri="{BB962C8B-B14F-4D97-AF65-F5344CB8AC3E}">
        <p14:creationId xmlns:p14="http://schemas.microsoft.com/office/powerpoint/2010/main" val="2574908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C5042F-88AA-4A52-9BF9-380BB8A7959B}"/>
              </a:ext>
            </a:extLst>
          </p:cNvPr>
          <p:cNvSpPr>
            <a:spLocks noGrp="1"/>
          </p:cNvSpPr>
          <p:nvPr>
            <p:ph type="sldNum" sz="quarter" idx="12"/>
          </p:nvPr>
        </p:nvSpPr>
        <p:spPr/>
        <p:txBody>
          <a:bodyPr/>
          <a:lstStyle/>
          <a:p>
            <a:fld id="{61696EC4-B4CF-4701-AD06-A8439D6D8E12}" type="slidenum">
              <a:rPr lang="en-US" noProof="0" smtClean="0"/>
              <a:t>9</a:t>
            </a:fld>
            <a:endParaRPr lang="en-US" noProof="0" dirty="0"/>
          </a:p>
        </p:txBody>
      </p:sp>
      <p:sp>
        <p:nvSpPr>
          <p:cNvPr id="4" name="Titel 1">
            <a:extLst>
              <a:ext uri="{FF2B5EF4-FFF2-40B4-BE49-F238E27FC236}">
                <a16:creationId xmlns:a16="http://schemas.microsoft.com/office/drawing/2014/main" id="{61A4FBE7-79F2-4E25-9268-1D56760AF241}"/>
              </a:ext>
            </a:extLst>
          </p:cNvPr>
          <p:cNvSpPr txBox="1">
            <a:spLocks/>
          </p:cNvSpPr>
          <p:nvPr/>
        </p:nvSpPr>
        <p:spPr>
          <a:xfrm>
            <a:off x="358775" y="219601"/>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lvl="0">
              <a:defRPr/>
            </a:pPr>
            <a:r>
              <a:rPr lang="en-GB" altLang="zh-CN" sz="2400" dirty="0">
                <a:solidFill>
                  <a:schemeClr val="tx1"/>
                </a:solidFill>
                <a:latin typeface="Arial" panose="020B0604020202020204" pitchFamily="34" charset="0"/>
                <a:cs typeface="Arial" panose="020B0604020202020204" pitchFamily="34" charset="0"/>
              </a:rPr>
              <a:t>Module Data Concentrator (MDC) - ASIC </a:t>
            </a:r>
            <a:endParaRPr kumimoji="0" lang="de-DE" sz="2200" b="1" i="0" u="none" strike="noStrike" kern="1200" cap="none" spc="0" normalizeH="0" baseline="0" noProof="0" dirty="0">
              <a:ln>
                <a:noFill/>
              </a:ln>
              <a:solidFill>
                <a:schemeClr val="tx1"/>
              </a:solidFill>
              <a:effectLst/>
              <a:uLnTx/>
              <a:uFillTx/>
              <a:latin typeface="Arial"/>
            </a:endParaRPr>
          </a:p>
        </p:txBody>
      </p:sp>
      <p:sp>
        <p:nvSpPr>
          <p:cNvPr id="5" name="Rectangle 4">
            <a:extLst>
              <a:ext uri="{FF2B5EF4-FFF2-40B4-BE49-F238E27FC236}">
                <a16:creationId xmlns:a16="http://schemas.microsoft.com/office/drawing/2014/main" id="{E22CE2A8-762A-44FB-AAFD-337C265A0910}"/>
              </a:ext>
            </a:extLst>
          </p:cNvPr>
          <p:cNvSpPr/>
          <p:nvPr/>
        </p:nvSpPr>
        <p:spPr>
          <a:xfrm>
            <a:off x="482120" y="1388531"/>
            <a:ext cx="988931" cy="794689"/>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t>ToASt</a:t>
            </a:r>
            <a:endParaRPr lang="en-GB" sz="1400" dirty="0"/>
          </a:p>
        </p:txBody>
      </p:sp>
      <p:sp>
        <p:nvSpPr>
          <p:cNvPr id="6" name="Rectangle 5">
            <a:extLst>
              <a:ext uri="{FF2B5EF4-FFF2-40B4-BE49-F238E27FC236}">
                <a16:creationId xmlns:a16="http://schemas.microsoft.com/office/drawing/2014/main" id="{3B37AEF0-68E9-479D-984D-0CA965E05E22}"/>
              </a:ext>
            </a:extLst>
          </p:cNvPr>
          <p:cNvSpPr/>
          <p:nvPr/>
        </p:nvSpPr>
        <p:spPr>
          <a:xfrm>
            <a:off x="2264863" y="1031790"/>
            <a:ext cx="777240" cy="470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SerDer</a:t>
            </a:r>
            <a:endParaRPr lang="en-GB" sz="1200" dirty="0"/>
          </a:p>
        </p:txBody>
      </p:sp>
      <p:sp>
        <p:nvSpPr>
          <p:cNvPr id="7" name="Rectangle 6">
            <a:extLst>
              <a:ext uri="{FF2B5EF4-FFF2-40B4-BE49-F238E27FC236}">
                <a16:creationId xmlns:a16="http://schemas.microsoft.com/office/drawing/2014/main" id="{04701048-B685-4F0F-A12E-070FB1FA81C2}"/>
              </a:ext>
            </a:extLst>
          </p:cNvPr>
          <p:cNvSpPr/>
          <p:nvPr/>
        </p:nvSpPr>
        <p:spPr>
          <a:xfrm>
            <a:off x="2419122" y="1589137"/>
            <a:ext cx="624116" cy="23013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Bitslip</a:t>
            </a:r>
            <a:endParaRPr lang="en-GB" sz="1200" dirty="0"/>
          </a:p>
        </p:txBody>
      </p:sp>
      <p:sp>
        <p:nvSpPr>
          <p:cNvPr id="11" name="TextBox 10">
            <a:extLst>
              <a:ext uri="{FF2B5EF4-FFF2-40B4-BE49-F238E27FC236}">
                <a16:creationId xmlns:a16="http://schemas.microsoft.com/office/drawing/2014/main" id="{957093AE-C267-4ECD-B3FF-DCD2F6D50A15}"/>
              </a:ext>
            </a:extLst>
          </p:cNvPr>
          <p:cNvSpPr txBox="1"/>
          <p:nvPr/>
        </p:nvSpPr>
        <p:spPr>
          <a:xfrm>
            <a:off x="476223" y="1836139"/>
            <a:ext cx="920445" cy="307777"/>
          </a:xfrm>
          <a:prstGeom prst="rect">
            <a:avLst/>
          </a:prstGeom>
          <a:noFill/>
        </p:spPr>
        <p:txBody>
          <a:bodyPr wrap="none" rtlCol="0">
            <a:spAutoFit/>
          </a:bodyPr>
          <a:lstStyle/>
          <a:p>
            <a:r>
              <a:rPr lang="en-GB" sz="1400" dirty="0"/>
              <a:t>160 Mb/s</a:t>
            </a:r>
          </a:p>
        </p:txBody>
      </p:sp>
      <p:sp>
        <p:nvSpPr>
          <p:cNvPr id="12" name="TextBox 11">
            <a:extLst>
              <a:ext uri="{FF2B5EF4-FFF2-40B4-BE49-F238E27FC236}">
                <a16:creationId xmlns:a16="http://schemas.microsoft.com/office/drawing/2014/main" id="{AEF71F99-44FA-464F-A59D-E0860DF739EE}"/>
              </a:ext>
            </a:extLst>
          </p:cNvPr>
          <p:cNvSpPr txBox="1"/>
          <p:nvPr/>
        </p:nvSpPr>
        <p:spPr>
          <a:xfrm>
            <a:off x="157684" y="2205075"/>
            <a:ext cx="1694246" cy="276999"/>
          </a:xfrm>
          <a:prstGeom prst="rect">
            <a:avLst/>
          </a:prstGeom>
          <a:noFill/>
        </p:spPr>
        <p:txBody>
          <a:bodyPr wrap="none" rtlCol="0">
            <a:spAutoFit/>
          </a:bodyPr>
          <a:lstStyle/>
          <a:p>
            <a:r>
              <a:rPr lang="en-GB" sz="1200" dirty="0"/>
              <a:t>Two output serial links</a:t>
            </a:r>
          </a:p>
        </p:txBody>
      </p:sp>
      <p:sp>
        <p:nvSpPr>
          <p:cNvPr id="13" name="TextBox 12">
            <a:extLst>
              <a:ext uri="{FF2B5EF4-FFF2-40B4-BE49-F238E27FC236}">
                <a16:creationId xmlns:a16="http://schemas.microsoft.com/office/drawing/2014/main" id="{30F4199F-A0ED-441B-8267-9ABD46BD881C}"/>
              </a:ext>
            </a:extLst>
          </p:cNvPr>
          <p:cNvSpPr txBox="1"/>
          <p:nvPr/>
        </p:nvSpPr>
        <p:spPr>
          <a:xfrm>
            <a:off x="1511769" y="1447605"/>
            <a:ext cx="526106" cy="276999"/>
          </a:xfrm>
          <a:prstGeom prst="rect">
            <a:avLst/>
          </a:prstGeom>
          <a:noFill/>
        </p:spPr>
        <p:txBody>
          <a:bodyPr wrap="none" rtlCol="0">
            <a:spAutoFit/>
          </a:bodyPr>
          <a:lstStyle/>
          <a:p>
            <a:r>
              <a:rPr lang="en-GB" sz="1200" dirty="0"/>
              <a:t>Tx_1</a:t>
            </a:r>
          </a:p>
        </p:txBody>
      </p:sp>
      <p:cxnSp>
        <p:nvCxnSpPr>
          <p:cNvPr id="17" name="Connector: Elbow 16">
            <a:extLst>
              <a:ext uri="{FF2B5EF4-FFF2-40B4-BE49-F238E27FC236}">
                <a16:creationId xmlns:a16="http://schemas.microsoft.com/office/drawing/2014/main" id="{CFA4F7C6-5F4C-4021-AC5D-267CAF72604D}"/>
              </a:ext>
            </a:extLst>
          </p:cNvPr>
          <p:cNvCxnSpPr>
            <a:cxnSpLocks/>
          </p:cNvCxnSpPr>
          <p:nvPr/>
        </p:nvCxnSpPr>
        <p:spPr>
          <a:xfrm flipV="1">
            <a:off x="1498863" y="1248507"/>
            <a:ext cx="738188" cy="246306"/>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27BC183C-0447-47AD-BA4E-3E2072487357}"/>
              </a:ext>
            </a:extLst>
          </p:cNvPr>
          <p:cNvCxnSpPr>
            <a:cxnSpLocks/>
          </p:cNvCxnSpPr>
          <p:nvPr/>
        </p:nvCxnSpPr>
        <p:spPr>
          <a:xfrm>
            <a:off x="1542821" y="1949110"/>
            <a:ext cx="738188" cy="246306"/>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DDDB0CA-0DA9-4233-B227-D4767A5CF98A}"/>
              </a:ext>
            </a:extLst>
          </p:cNvPr>
          <p:cNvSpPr txBox="1"/>
          <p:nvPr/>
        </p:nvSpPr>
        <p:spPr>
          <a:xfrm>
            <a:off x="1491719" y="1686104"/>
            <a:ext cx="526106" cy="276999"/>
          </a:xfrm>
          <a:prstGeom prst="rect">
            <a:avLst/>
          </a:prstGeom>
          <a:noFill/>
        </p:spPr>
        <p:txBody>
          <a:bodyPr wrap="none" rtlCol="0">
            <a:spAutoFit/>
          </a:bodyPr>
          <a:lstStyle/>
          <a:p>
            <a:r>
              <a:rPr lang="en-GB" sz="1200" dirty="0"/>
              <a:t>Tx_2</a:t>
            </a:r>
          </a:p>
        </p:txBody>
      </p:sp>
      <p:sp>
        <p:nvSpPr>
          <p:cNvPr id="21" name="Rectangle 20">
            <a:extLst>
              <a:ext uri="{FF2B5EF4-FFF2-40B4-BE49-F238E27FC236}">
                <a16:creationId xmlns:a16="http://schemas.microsoft.com/office/drawing/2014/main" id="{151FE28A-1074-47A3-80C3-69C1B212A59C}"/>
              </a:ext>
            </a:extLst>
          </p:cNvPr>
          <p:cNvSpPr/>
          <p:nvPr/>
        </p:nvSpPr>
        <p:spPr>
          <a:xfrm>
            <a:off x="2270482" y="1942982"/>
            <a:ext cx="777240" cy="470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SerDer</a:t>
            </a:r>
            <a:endParaRPr lang="en-GB" sz="1200" dirty="0"/>
          </a:p>
        </p:txBody>
      </p:sp>
      <p:sp>
        <p:nvSpPr>
          <p:cNvPr id="22" name="Rectangle 21">
            <a:extLst>
              <a:ext uri="{FF2B5EF4-FFF2-40B4-BE49-F238E27FC236}">
                <a16:creationId xmlns:a16="http://schemas.microsoft.com/office/drawing/2014/main" id="{FC768B59-E56D-4497-BFE5-6CA061CC0ACA}"/>
              </a:ext>
            </a:extLst>
          </p:cNvPr>
          <p:cNvSpPr/>
          <p:nvPr/>
        </p:nvSpPr>
        <p:spPr>
          <a:xfrm>
            <a:off x="3305175" y="1031790"/>
            <a:ext cx="871538" cy="41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10b/8b</a:t>
            </a:r>
          </a:p>
        </p:txBody>
      </p:sp>
      <p:sp>
        <p:nvSpPr>
          <p:cNvPr id="23" name="Rectangle 22">
            <a:extLst>
              <a:ext uri="{FF2B5EF4-FFF2-40B4-BE49-F238E27FC236}">
                <a16:creationId xmlns:a16="http://schemas.microsoft.com/office/drawing/2014/main" id="{2E8E9512-AC16-4CDA-9E4A-BD71D210C445}"/>
              </a:ext>
            </a:extLst>
          </p:cNvPr>
          <p:cNvSpPr/>
          <p:nvPr/>
        </p:nvSpPr>
        <p:spPr>
          <a:xfrm>
            <a:off x="3300379" y="1977376"/>
            <a:ext cx="871538" cy="41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10b/8b</a:t>
            </a:r>
          </a:p>
        </p:txBody>
      </p:sp>
      <p:sp>
        <p:nvSpPr>
          <p:cNvPr id="24" name="Rectangle 23">
            <a:extLst>
              <a:ext uri="{FF2B5EF4-FFF2-40B4-BE49-F238E27FC236}">
                <a16:creationId xmlns:a16="http://schemas.microsoft.com/office/drawing/2014/main" id="{D537BD26-8C8C-4B99-BF50-1C2FA9D8FF3E}"/>
              </a:ext>
            </a:extLst>
          </p:cNvPr>
          <p:cNvSpPr/>
          <p:nvPr/>
        </p:nvSpPr>
        <p:spPr>
          <a:xfrm>
            <a:off x="4423320" y="1040599"/>
            <a:ext cx="1207860" cy="41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Zero-</a:t>
            </a:r>
            <a:r>
              <a:rPr lang="en-GB" sz="1100" dirty="0" err="1"/>
              <a:t>suppresion</a:t>
            </a:r>
            <a:endParaRPr lang="en-GB" sz="1100" dirty="0"/>
          </a:p>
        </p:txBody>
      </p:sp>
      <p:sp>
        <p:nvSpPr>
          <p:cNvPr id="25" name="Rectangle 24">
            <a:extLst>
              <a:ext uri="{FF2B5EF4-FFF2-40B4-BE49-F238E27FC236}">
                <a16:creationId xmlns:a16="http://schemas.microsoft.com/office/drawing/2014/main" id="{9998E34F-F2AF-40D7-8121-465A60A7952D}"/>
              </a:ext>
            </a:extLst>
          </p:cNvPr>
          <p:cNvSpPr/>
          <p:nvPr/>
        </p:nvSpPr>
        <p:spPr>
          <a:xfrm>
            <a:off x="4423320" y="1990027"/>
            <a:ext cx="1207860" cy="41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Zero-</a:t>
            </a:r>
            <a:r>
              <a:rPr lang="en-GB" sz="1100" dirty="0" err="1"/>
              <a:t>suppresion</a:t>
            </a:r>
            <a:endParaRPr lang="en-GB" sz="1100" dirty="0"/>
          </a:p>
        </p:txBody>
      </p:sp>
      <p:sp>
        <p:nvSpPr>
          <p:cNvPr id="26" name="Rectangle 25">
            <a:extLst>
              <a:ext uri="{FF2B5EF4-FFF2-40B4-BE49-F238E27FC236}">
                <a16:creationId xmlns:a16="http://schemas.microsoft.com/office/drawing/2014/main" id="{C5C1016A-F896-4B9C-866F-BF14A7DC5A54}"/>
              </a:ext>
            </a:extLst>
          </p:cNvPr>
          <p:cNvSpPr/>
          <p:nvPr/>
        </p:nvSpPr>
        <p:spPr>
          <a:xfrm>
            <a:off x="5943600" y="1040599"/>
            <a:ext cx="1068797" cy="40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Small FIFO</a:t>
            </a:r>
          </a:p>
        </p:txBody>
      </p:sp>
      <p:sp>
        <p:nvSpPr>
          <p:cNvPr id="27" name="Rectangle 26">
            <a:extLst>
              <a:ext uri="{FF2B5EF4-FFF2-40B4-BE49-F238E27FC236}">
                <a16:creationId xmlns:a16="http://schemas.microsoft.com/office/drawing/2014/main" id="{EB6F5386-EE4D-48B0-B84D-BD67260127D9}"/>
              </a:ext>
            </a:extLst>
          </p:cNvPr>
          <p:cNvSpPr/>
          <p:nvPr/>
        </p:nvSpPr>
        <p:spPr>
          <a:xfrm>
            <a:off x="5949608" y="2008201"/>
            <a:ext cx="1068797" cy="40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Small FIFO</a:t>
            </a:r>
          </a:p>
        </p:txBody>
      </p:sp>
      <p:cxnSp>
        <p:nvCxnSpPr>
          <p:cNvPr id="32" name="Straight Arrow Connector 31">
            <a:extLst>
              <a:ext uri="{FF2B5EF4-FFF2-40B4-BE49-F238E27FC236}">
                <a16:creationId xmlns:a16="http://schemas.microsoft.com/office/drawing/2014/main" id="{CE0A2993-9E17-42F8-8384-901AECE259A4}"/>
              </a:ext>
            </a:extLst>
          </p:cNvPr>
          <p:cNvCxnSpPr/>
          <p:nvPr/>
        </p:nvCxnSpPr>
        <p:spPr>
          <a:xfrm>
            <a:off x="3095625" y="1248506"/>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1404ED-6F4F-4B6E-8A57-8AC11DDE0BC8}"/>
              </a:ext>
            </a:extLst>
          </p:cNvPr>
          <p:cNvSpPr txBox="1"/>
          <p:nvPr/>
        </p:nvSpPr>
        <p:spPr>
          <a:xfrm flipH="1">
            <a:off x="2812732" y="722371"/>
            <a:ext cx="861061" cy="307777"/>
          </a:xfrm>
          <a:prstGeom prst="rect">
            <a:avLst/>
          </a:prstGeom>
          <a:noFill/>
        </p:spPr>
        <p:txBody>
          <a:bodyPr wrap="square" rtlCol="0">
            <a:spAutoFit/>
          </a:bodyPr>
          <a:lstStyle/>
          <a:p>
            <a:r>
              <a:rPr lang="en-GB" sz="1400" dirty="0"/>
              <a:t>10 bit</a:t>
            </a:r>
          </a:p>
        </p:txBody>
      </p:sp>
      <p:sp>
        <p:nvSpPr>
          <p:cNvPr id="34" name="TextBox 33">
            <a:extLst>
              <a:ext uri="{FF2B5EF4-FFF2-40B4-BE49-F238E27FC236}">
                <a16:creationId xmlns:a16="http://schemas.microsoft.com/office/drawing/2014/main" id="{7C51CABF-B603-4B91-B45C-12A85B23EA3C}"/>
              </a:ext>
            </a:extLst>
          </p:cNvPr>
          <p:cNvSpPr txBox="1"/>
          <p:nvPr/>
        </p:nvSpPr>
        <p:spPr>
          <a:xfrm flipH="1">
            <a:off x="4058602" y="737940"/>
            <a:ext cx="861061" cy="307777"/>
          </a:xfrm>
          <a:prstGeom prst="rect">
            <a:avLst/>
          </a:prstGeom>
          <a:noFill/>
        </p:spPr>
        <p:txBody>
          <a:bodyPr wrap="square" rtlCol="0">
            <a:spAutoFit/>
          </a:bodyPr>
          <a:lstStyle/>
          <a:p>
            <a:r>
              <a:rPr lang="en-GB" sz="1400" dirty="0"/>
              <a:t>8 bit</a:t>
            </a:r>
          </a:p>
        </p:txBody>
      </p:sp>
      <p:cxnSp>
        <p:nvCxnSpPr>
          <p:cNvPr id="35" name="Straight Arrow Connector 34">
            <a:extLst>
              <a:ext uri="{FF2B5EF4-FFF2-40B4-BE49-F238E27FC236}">
                <a16:creationId xmlns:a16="http://schemas.microsoft.com/office/drawing/2014/main" id="{360338EC-822A-48BF-B6C2-FBDC11C0B03E}"/>
              </a:ext>
            </a:extLst>
          </p:cNvPr>
          <p:cNvCxnSpPr/>
          <p:nvPr/>
        </p:nvCxnSpPr>
        <p:spPr>
          <a:xfrm>
            <a:off x="4219575" y="1237253"/>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EAE0AEA-A3E2-47BB-B803-C99E14109898}"/>
              </a:ext>
            </a:extLst>
          </p:cNvPr>
          <p:cNvSpPr txBox="1"/>
          <p:nvPr/>
        </p:nvSpPr>
        <p:spPr>
          <a:xfrm flipH="1">
            <a:off x="5513067" y="682253"/>
            <a:ext cx="1802132" cy="307777"/>
          </a:xfrm>
          <a:prstGeom prst="rect">
            <a:avLst/>
          </a:prstGeom>
          <a:noFill/>
        </p:spPr>
        <p:txBody>
          <a:bodyPr wrap="square" rtlCol="0">
            <a:spAutoFit/>
          </a:bodyPr>
          <a:lstStyle/>
          <a:p>
            <a:r>
              <a:rPr lang="en-GB" sz="1400" dirty="0"/>
              <a:t>Only data with hit</a:t>
            </a:r>
          </a:p>
        </p:txBody>
      </p:sp>
      <p:cxnSp>
        <p:nvCxnSpPr>
          <p:cNvPr id="37" name="Straight Arrow Connector 36">
            <a:extLst>
              <a:ext uri="{FF2B5EF4-FFF2-40B4-BE49-F238E27FC236}">
                <a16:creationId xmlns:a16="http://schemas.microsoft.com/office/drawing/2014/main" id="{47E78576-EF72-4F26-BF84-93F1B34BD6B2}"/>
              </a:ext>
            </a:extLst>
          </p:cNvPr>
          <p:cNvCxnSpPr/>
          <p:nvPr/>
        </p:nvCxnSpPr>
        <p:spPr>
          <a:xfrm>
            <a:off x="5699125" y="1249953"/>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584281A-6AD0-428E-82AC-A09B6A4E902B}"/>
              </a:ext>
            </a:extLst>
          </p:cNvPr>
          <p:cNvCxnSpPr/>
          <p:nvPr/>
        </p:nvCxnSpPr>
        <p:spPr>
          <a:xfrm>
            <a:off x="3095625" y="2183581"/>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3324DD4-9540-4E3C-961A-1D390007E30A}"/>
              </a:ext>
            </a:extLst>
          </p:cNvPr>
          <p:cNvCxnSpPr/>
          <p:nvPr/>
        </p:nvCxnSpPr>
        <p:spPr>
          <a:xfrm>
            <a:off x="4219575" y="2172328"/>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DE0F17B-17BD-48BF-8A63-82C6EB44A622}"/>
              </a:ext>
            </a:extLst>
          </p:cNvPr>
          <p:cNvCxnSpPr/>
          <p:nvPr/>
        </p:nvCxnSpPr>
        <p:spPr>
          <a:xfrm>
            <a:off x="5699125" y="2185028"/>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39F81507-E3E3-4FBB-BCDA-C304A7748741}"/>
              </a:ext>
            </a:extLst>
          </p:cNvPr>
          <p:cNvSpPr/>
          <p:nvPr/>
        </p:nvSpPr>
        <p:spPr>
          <a:xfrm>
            <a:off x="550065" y="3124909"/>
            <a:ext cx="988931" cy="794689"/>
          </a:xfrm>
          <a:prstGeom prst="rect">
            <a:avLst/>
          </a:prstGeom>
          <a:solidFill>
            <a:srgbClr val="447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t>ToASt</a:t>
            </a:r>
            <a:endParaRPr lang="en-GB" sz="1400" dirty="0"/>
          </a:p>
        </p:txBody>
      </p:sp>
      <p:sp>
        <p:nvSpPr>
          <p:cNvPr id="42" name="Rectangle 41">
            <a:extLst>
              <a:ext uri="{FF2B5EF4-FFF2-40B4-BE49-F238E27FC236}">
                <a16:creationId xmlns:a16="http://schemas.microsoft.com/office/drawing/2014/main" id="{31D2C4B0-E6D8-4943-AB4A-1A8657E0621A}"/>
              </a:ext>
            </a:extLst>
          </p:cNvPr>
          <p:cNvSpPr/>
          <p:nvPr/>
        </p:nvSpPr>
        <p:spPr>
          <a:xfrm>
            <a:off x="2332808" y="2768168"/>
            <a:ext cx="777240" cy="470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SerDer</a:t>
            </a:r>
            <a:endParaRPr lang="en-GB" sz="1200" dirty="0"/>
          </a:p>
        </p:txBody>
      </p:sp>
      <p:sp>
        <p:nvSpPr>
          <p:cNvPr id="43" name="Rectangle 42">
            <a:extLst>
              <a:ext uri="{FF2B5EF4-FFF2-40B4-BE49-F238E27FC236}">
                <a16:creationId xmlns:a16="http://schemas.microsoft.com/office/drawing/2014/main" id="{434A38D1-00F6-4124-B58A-407B3CC31176}"/>
              </a:ext>
            </a:extLst>
          </p:cNvPr>
          <p:cNvSpPr/>
          <p:nvPr/>
        </p:nvSpPr>
        <p:spPr>
          <a:xfrm>
            <a:off x="2487067" y="3325515"/>
            <a:ext cx="624116" cy="230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Bitslip</a:t>
            </a:r>
            <a:endParaRPr lang="en-GB" sz="1200" dirty="0"/>
          </a:p>
        </p:txBody>
      </p:sp>
      <p:sp>
        <p:nvSpPr>
          <p:cNvPr id="45" name="TextBox 44">
            <a:extLst>
              <a:ext uri="{FF2B5EF4-FFF2-40B4-BE49-F238E27FC236}">
                <a16:creationId xmlns:a16="http://schemas.microsoft.com/office/drawing/2014/main" id="{BCBAA42D-CA2F-433D-9D35-78DF392BCC90}"/>
              </a:ext>
            </a:extLst>
          </p:cNvPr>
          <p:cNvSpPr txBox="1"/>
          <p:nvPr/>
        </p:nvSpPr>
        <p:spPr>
          <a:xfrm>
            <a:off x="544168" y="3572517"/>
            <a:ext cx="920445" cy="307777"/>
          </a:xfrm>
          <a:prstGeom prst="rect">
            <a:avLst/>
          </a:prstGeom>
          <a:noFill/>
        </p:spPr>
        <p:txBody>
          <a:bodyPr wrap="none" rtlCol="0">
            <a:spAutoFit/>
          </a:bodyPr>
          <a:lstStyle/>
          <a:p>
            <a:r>
              <a:rPr lang="en-GB" sz="1400" dirty="0"/>
              <a:t>160 Mb/s</a:t>
            </a:r>
          </a:p>
        </p:txBody>
      </p:sp>
      <p:sp>
        <p:nvSpPr>
          <p:cNvPr id="46" name="TextBox 45">
            <a:extLst>
              <a:ext uri="{FF2B5EF4-FFF2-40B4-BE49-F238E27FC236}">
                <a16:creationId xmlns:a16="http://schemas.microsoft.com/office/drawing/2014/main" id="{FEED7A3D-3B19-4902-88E4-7FEE7A3C5B9F}"/>
              </a:ext>
            </a:extLst>
          </p:cNvPr>
          <p:cNvSpPr txBox="1"/>
          <p:nvPr/>
        </p:nvSpPr>
        <p:spPr>
          <a:xfrm>
            <a:off x="225629" y="3941453"/>
            <a:ext cx="1694246" cy="276999"/>
          </a:xfrm>
          <a:prstGeom prst="rect">
            <a:avLst/>
          </a:prstGeom>
          <a:noFill/>
        </p:spPr>
        <p:txBody>
          <a:bodyPr wrap="none" rtlCol="0">
            <a:spAutoFit/>
          </a:bodyPr>
          <a:lstStyle/>
          <a:p>
            <a:r>
              <a:rPr lang="en-GB" sz="1200" dirty="0"/>
              <a:t>Two output serial links</a:t>
            </a:r>
          </a:p>
        </p:txBody>
      </p:sp>
      <p:sp>
        <p:nvSpPr>
          <p:cNvPr id="47" name="TextBox 46">
            <a:extLst>
              <a:ext uri="{FF2B5EF4-FFF2-40B4-BE49-F238E27FC236}">
                <a16:creationId xmlns:a16="http://schemas.microsoft.com/office/drawing/2014/main" id="{92E5CED7-A16A-4ED3-9B9E-142C03A8667D}"/>
              </a:ext>
            </a:extLst>
          </p:cNvPr>
          <p:cNvSpPr txBox="1"/>
          <p:nvPr/>
        </p:nvSpPr>
        <p:spPr>
          <a:xfrm>
            <a:off x="1579714" y="3183983"/>
            <a:ext cx="526106" cy="276999"/>
          </a:xfrm>
          <a:prstGeom prst="rect">
            <a:avLst/>
          </a:prstGeom>
          <a:noFill/>
        </p:spPr>
        <p:txBody>
          <a:bodyPr wrap="none" rtlCol="0">
            <a:spAutoFit/>
          </a:bodyPr>
          <a:lstStyle/>
          <a:p>
            <a:r>
              <a:rPr lang="en-GB" sz="1200" dirty="0"/>
              <a:t>Tx_1</a:t>
            </a:r>
          </a:p>
        </p:txBody>
      </p:sp>
      <p:cxnSp>
        <p:nvCxnSpPr>
          <p:cNvPr id="48" name="Connector: Elbow 47">
            <a:extLst>
              <a:ext uri="{FF2B5EF4-FFF2-40B4-BE49-F238E27FC236}">
                <a16:creationId xmlns:a16="http://schemas.microsoft.com/office/drawing/2014/main" id="{BE86F9F0-4EC3-44D5-9E4B-41F54DB6571F}"/>
              </a:ext>
            </a:extLst>
          </p:cNvPr>
          <p:cNvCxnSpPr>
            <a:cxnSpLocks/>
          </p:cNvCxnSpPr>
          <p:nvPr/>
        </p:nvCxnSpPr>
        <p:spPr>
          <a:xfrm flipV="1">
            <a:off x="1566808" y="2984885"/>
            <a:ext cx="738188" cy="246306"/>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1D6DD556-0CC9-4A1A-A5A4-156C811BAB4D}"/>
              </a:ext>
            </a:extLst>
          </p:cNvPr>
          <p:cNvCxnSpPr>
            <a:cxnSpLocks/>
          </p:cNvCxnSpPr>
          <p:nvPr/>
        </p:nvCxnSpPr>
        <p:spPr>
          <a:xfrm>
            <a:off x="1610766" y="3685488"/>
            <a:ext cx="738188" cy="246306"/>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37BD314-944A-4366-86FF-8BFAD740A28D}"/>
              </a:ext>
            </a:extLst>
          </p:cNvPr>
          <p:cNvSpPr txBox="1"/>
          <p:nvPr/>
        </p:nvSpPr>
        <p:spPr>
          <a:xfrm>
            <a:off x="1559664" y="3422482"/>
            <a:ext cx="526106" cy="276999"/>
          </a:xfrm>
          <a:prstGeom prst="rect">
            <a:avLst/>
          </a:prstGeom>
          <a:noFill/>
        </p:spPr>
        <p:txBody>
          <a:bodyPr wrap="none" rtlCol="0">
            <a:spAutoFit/>
          </a:bodyPr>
          <a:lstStyle/>
          <a:p>
            <a:r>
              <a:rPr lang="en-GB" sz="1200" dirty="0"/>
              <a:t>Tx_2</a:t>
            </a:r>
          </a:p>
        </p:txBody>
      </p:sp>
      <p:sp>
        <p:nvSpPr>
          <p:cNvPr id="51" name="Rectangle 50">
            <a:extLst>
              <a:ext uri="{FF2B5EF4-FFF2-40B4-BE49-F238E27FC236}">
                <a16:creationId xmlns:a16="http://schemas.microsoft.com/office/drawing/2014/main" id="{C37B4457-EE92-4502-BDD9-990CDB421943}"/>
              </a:ext>
            </a:extLst>
          </p:cNvPr>
          <p:cNvSpPr/>
          <p:nvPr/>
        </p:nvSpPr>
        <p:spPr>
          <a:xfrm>
            <a:off x="2338427" y="3679360"/>
            <a:ext cx="777240" cy="470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SerDer</a:t>
            </a:r>
            <a:endParaRPr lang="en-GB" sz="1200" dirty="0"/>
          </a:p>
        </p:txBody>
      </p:sp>
      <p:sp>
        <p:nvSpPr>
          <p:cNvPr id="52" name="Rectangle 51">
            <a:extLst>
              <a:ext uri="{FF2B5EF4-FFF2-40B4-BE49-F238E27FC236}">
                <a16:creationId xmlns:a16="http://schemas.microsoft.com/office/drawing/2014/main" id="{92C81B41-186B-48F9-A558-8DEFDE1F24D1}"/>
              </a:ext>
            </a:extLst>
          </p:cNvPr>
          <p:cNvSpPr/>
          <p:nvPr/>
        </p:nvSpPr>
        <p:spPr>
          <a:xfrm>
            <a:off x="3373120" y="2768168"/>
            <a:ext cx="871538" cy="41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10b/8b</a:t>
            </a:r>
          </a:p>
        </p:txBody>
      </p:sp>
      <p:sp>
        <p:nvSpPr>
          <p:cNvPr id="53" name="Rectangle 52">
            <a:extLst>
              <a:ext uri="{FF2B5EF4-FFF2-40B4-BE49-F238E27FC236}">
                <a16:creationId xmlns:a16="http://schemas.microsoft.com/office/drawing/2014/main" id="{22FDFEEC-6149-4890-B938-62BF56F84086}"/>
              </a:ext>
            </a:extLst>
          </p:cNvPr>
          <p:cNvSpPr/>
          <p:nvPr/>
        </p:nvSpPr>
        <p:spPr>
          <a:xfrm>
            <a:off x="3368324" y="3713754"/>
            <a:ext cx="871538" cy="41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10b/8b</a:t>
            </a:r>
          </a:p>
        </p:txBody>
      </p:sp>
      <p:sp>
        <p:nvSpPr>
          <p:cNvPr id="54" name="Rectangle 53">
            <a:extLst>
              <a:ext uri="{FF2B5EF4-FFF2-40B4-BE49-F238E27FC236}">
                <a16:creationId xmlns:a16="http://schemas.microsoft.com/office/drawing/2014/main" id="{AF62A824-8654-4459-B634-1560B917FF26}"/>
              </a:ext>
            </a:extLst>
          </p:cNvPr>
          <p:cNvSpPr/>
          <p:nvPr/>
        </p:nvSpPr>
        <p:spPr>
          <a:xfrm>
            <a:off x="4491265" y="2776977"/>
            <a:ext cx="1207860" cy="41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Zero-</a:t>
            </a:r>
            <a:r>
              <a:rPr lang="en-GB" sz="1100" dirty="0" err="1"/>
              <a:t>suppresion</a:t>
            </a:r>
            <a:endParaRPr lang="en-GB" sz="1100" dirty="0"/>
          </a:p>
        </p:txBody>
      </p:sp>
      <p:sp>
        <p:nvSpPr>
          <p:cNvPr id="55" name="Rectangle 54">
            <a:extLst>
              <a:ext uri="{FF2B5EF4-FFF2-40B4-BE49-F238E27FC236}">
                <a16:creationId xmlns:a16="http://schemas.microsoft.com/office/drawing/2014/main" id="{AAA9555A-3FE1-44D5-935D-8C81D6BBD54A}"/>
              </a:ext>
            </a:extLst>
          </p:cNvPr>
          <p:cNvSpPr/>
          <p:nvPr/>
        </p:nvSpPr>
        <p:spPr>
          <a:xfrm>
            <a:off x="4491265" y="3726405"/>
            <a:ext cx="1207860" cy="41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Zero-</a:t>
            </a:r>
            <a:r>
              <a:rPr lang="en-GB" sz="1100" dirty="0" err="1"/>
              <a:t>suppresion</a:t>
            </a:r>
            <a:endParaRPr lang="en-GB" sz="1100" dirty="0"/>
          </a:p>
        </p:txBody>
      </p:sp>
      <p:sp>
        <p:nvSpPr>
          <p:cNvPr id="56" name="Rectangle 55">
            <a:extLst>
              <a:ext uri="{FF2B5EF4-FFF2-40B4-BE49-F238E27FC236}">
                <a16:creationId xmlns:a16="http://schemas.microsoft.com/office/drawing/2014/main" id="{DE9966CE-AF1E-43C7-8FBA-D17E6498C575}"/>
              </a:ext>
            </a:extLst>
          </p:cNvPr>
          <p:cNvSpPr/>
          <p:nvPr/>
        </p:nvSpPr>
        <p:spPr>
          <a:xfrm>
            <a:off x="6011545" y="2776977"/>
            <a:ext cx="1068797" cy="40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Small FIFO</a:t>
            </a:r>
          </a:p>
        </p:txBody>
      </p:sp>
      <p:sp>
        <p:nvSpPr>
          <p:cNvPr id="57" name="Rectangle 56">
            <a:extLst>
              <a:ext uri="{FF2B5EF4-FFF2-40B4-BE49-F238E27FC236}">
                <a16:creationId xmlns:a16="http://schemas.microsoft.com/office/drawing/2014/main" id="{77D84B23-1EE2-4DFC-B035-3FEF6D181F46}"/>
              </a:ext>
            </a:extLst>
          </p:cNvPr>
          <p:cNvSpPr/>
          <p:nvPr/>
        </p:nvSpPr>
        <p:spPr>
          <a:xfrm>
            <a:off x="6017553" y="3744579"/>
            <a:ext cx="1068797" cy="40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Small FIFO</a:t>
            </a:r>
          </a:p>
        </p:txBody>
      </p:sp>
      <p:cxnSp>
        <p:nvCxnSpPr>
          <p:cNvPr id="58" name="Straight Arrow Connector 57">
            <a:extLst>
              <a:ext uri="{FF2B5EF4-FFF2-40B4-BE49-F238E27FC236}">
                <a16:creationId xmlns:a16="http://schemas.microsoft.com/office/drawing/2014/main" id="{08EA3677-147F-44AA-8A17-13A8C1AC9BBB}"/>
              </a:ext>
            </a:extLst>
          </p:cNvPr>
          <p:cNvCxnSpPr/>
          <p:nvPr/>
        </p:nvCxnSpPr>
        <p:spPr>
          <a:xfrm>
            <a:off x="3163570" y="2984884"/>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C72F739-E75D-4C27-BB8D-D9E4A71E3796}"/>
              </a:ext>
            </a:extLst>
          </p:cNvPr>
          <p:cNvCxnSpPr/>
          <p:nvPr/>
        </p:nvCxnSpPr>
        <p:spPr>
          <a:xfrm>
            <a:off x="4287520" y="2973631"/>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B2D1249-6AD5-4BB4-9B00-0D1CA0188DBC}"/>
              </a:ext>
            </a:extLst>
          </p:cNvPr>
          <p:cNvCxnSpPr/>
          <p:nvPr/>
        </p:nvCxnSpPr>
        <p:spPr>
          <a:xfrm>
            <a:off x="5767070" y="2986331"/>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9ACDD67C-4B91-43FD-A554-A458C63FDE0E}"/>
              </a:ext>
            </a:extLst>
          </p:cNvPr>
          <p:cNvCxnSpPr/>
          <p:nvPr/>
        </p:nvCxnSpPr>
        <p:spPr>
          <a:xfrm>
            <a:off x="3163570" y="3919959"/>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0867ED6-1F7E-46FB-BD3A-86F776B5FC97}"/>
              </a:ext>
            </a:extLst>
          </p:cNvPr>
          <p:cNvCxnSpPr/>
          <p:nvPr/>
        </p:nvCxnSpPr>
        <p:spPr>
          <a:xfrm>
            <a:off x="4287520" y="3908706"/>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CFBED96-767E-4068-93C1-D7ED73A545BD}"/>
              </a:ext>
            </a:extLst>
          </p:cNvPr>
          <p:cNvCxnSpPr/>
          <p:nvPr/>
        </p:nvCxnSpPr>
        <p:spPr>
          <a:xfrm>
            <a:off x="5767070" y="3921406"/>
            <a:ext cx="147638"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E0866F8-FC86-43B2-A957-CE924CA112A6}"/>
              </a:ext>
            </a:extLst>
          </p:cNvPr>
          <p:cNvSpPr/>
          <p:nvPr/>
        </p:nvSpPr>
        <p:spPr>
          <a:xfrm>
            <a:off x="7315199" y="1040599"/>
            <a:ext cx="861061" cy="3109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MUX</a:t>
            </a:r>
          </a:p>
        </p:txBody>
      </p:sp>
      <p:sp>
        <p:nvSpPr>
          <p:cNvPr id="65" name="Rectangle 64">
            <a:extLst>
              <a:ext uri="{FF2B5EF4-FFF2-40B4-BE49-F238E27FC236}">
                <a16:creationId xmlns:a16="http://schemas.microsoft.com/office/drawing/2014/main" id="{AC1EAD0D-0C2A-4704-AF79-44AA96FB38CA}"/>
              </a:ext>
            </a:extLst>
          </p:cNvPr>
          <p:cNvSpPr/>
          <p:nvPr/>
        </p:nvSpPr>
        <p:spPr>
          <a:xfrm>
            <a:off x="3471749" y="1494785"/>
            <a:ext cx="941067" cy="4158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CRC correction</a:t>
            </a:r>
          </a:p>
        </p:txBody>
      </p:sp>
      <p:sp>
        <p:nvSpPr>
          <p:cNvPr id="2" name="Rectangle: Rounded Corners 1">
            <a:extLst>
              <a:ext uri="{FF2B5EF4-FFF2-40B4-BE49-F238E27FC236}">
                <a16:creationId xmlns:a16="http://schemas.microsoft.com/office/drawing/2014/main" id="{EB8086D2-AEB0-4D94-8F3C-AC73B4034ADD}"/>
              </a:ext>
            </a:extLst>
          </p:cNvPr>
          <p:cNvSpPr/>
          <p:nvPr/>
        </p:nvSpPr>
        <p:spPr>
          <a:xfrm>
            <a:off x="7012397" y="4299280"/>
            <a:ext cx="1278570" cy="515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logic</a:t>
            </a:r>
          </a:p>
        </p:txBody>
      </p:sp>
      <p:cxnSp>
        <p:nvCxnSpPr>
          <p:cNvPr id="15" name="Connector: Elbow 14">
            <a:extLst>
              <a:ext uri="{FF2B5EF4-FFF2-40B4-BE49-F238E27FC236}">
                <a16:creationId xmlns:a16="http://schemas.microsoft.com/office/drawing/2014/main" id="{43F86B49-E433-4F08-984E-0E016BE7F004}"/>
              </a:ext>
            </a:extLst>
          </p:cNvPr>
          <p:cNvCxnSpPr>
            <a:stCxn id="26" idx="2"/>
            <a:endCxn id="2" idx="1"/>
          </p:cNvCxnSpPr>
          <p:nvPr/>
        </p:nvCxnSpPr>
        <p:spPr>
          <a:xfrm rot="16200000" flipH="1">
            <a:off x="5190436" y="2735168"/>
            <a:ext cx="3109524" cy="5343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5D86E6C-5665-4E2B-9BB3-6122B96E1309}"/>
              </a:ext>
            </a:extLst>
          </p:cNvPr>
          <p:cNvSpPr txBox="1"/>
          <p:nvPr/>
        </p:nvSpPr>
        <p:spPr>
          <a:xfrm>
            <a:off x="5730221" y="4261645"/>
            <a:ext cx="813043" cy="369332"/>
          </a:xfrm>
          <a:prstGeom prst="rect">
            <a:avLst/>
          </a:prstGeom>
          <a:noFill/>
        </p:spPr>
        <p:txBody>
          <a:bodyPr wrap="none" rtlCol="0">
            <a:spAutoFit/>
          </a:bodyPr>
          <a:lstStyle/>
          <a:p>
            <a:r>
              <a:rPr lang="en-GB" dirty="0"/>
              <a:t>empty</a:t>
            </a:r>
          </a:p>
        </p:txBody>
      </p:sp>
      <p:sp>
        <p:nvSpPr>
          <p:cNvPr id="18" name="TextBox 17">
            <a:extLst>
              <a:ext uri="{FF2B5EF4-FFF2-40B4-BE49-F238E27FC236}">
                <a16:creationId xmlns:a16="http://schemas.microsoft.com/office/drawing/2014/main" id="{1FAC5C52-1996-474E-B55A-F7A1D9EEA967}"/>
              </a:ext>
            </a:extLst>
          </p:cNvPr>
          <p:cNvSpPr txBox="1"/>
          <p:nvPr/>
        </p:nvSpPr>
        <p:spPr>
          <a:xfrm>
            <a:off x="8345491" y="4371458"/>
            <a:ext cx="1800493" cy="369332"/>
          </a:xfrm>
          <a:prstGeom prst="rect">
            <a:avLst/>
          </a:prstGeom>
          <a:noFill/>
        </p:spPr>
        <p:txBody>
          <a:bodyPr wrap="none" rtlCol="0">
            <a:spAutoFit/>
          </a:bodyPr>
          <a:lstStyle/>
          <a:p>
            <a:r>
              <a:rPr lang="en-GB" dirty="0"/>
              <a:t>Priority encoder</a:t>
            </a:r>
          </a:p>
        </p:txBody>
      </p:sp>
    </p:spTree>
    <p:extLst>
      <p:ext uri="{BB962C8B-B14F-4D97-AF65-F5344CB8AC3E}">
        <p14:creationId xmlns:p14="http://schemas.microsoft.com/office/powerpoint/2010/main" val="3331214881"/>
      </p:ext>
    </p:extLst>
  </p:cSld>
  <p:clrMapOvr>
    <a:masterClrMapping/>
  </p:clrMapOvr>
</p:sld>
</file>

<file path=ppt/theme/theme1.xml><?xml version="1.0" encoding="utf-8"?>
<a:theme xmlns:a="http://schemas.openxmlformats.org/drawingml/2006/main" name="Design1">
  <a:themeElements>
    <a:clrScheme name="KIT">
      <a:dk1>
        <a:sysClr val="windowText" lastClr="000000"/>
      </a:dk1>
      <a:lt1>
        <a:sysClr val="window" lastClr="FFFFFF"/>
      </a:lt1>
      <a:dk2>
        <a:srgbClr val="009682"/>
      </a:dk2>
      <a:lt2>
        <a:srgbClr val="D9D9D9"/>
      </a:lt2>
      <a:accent1>
        <a:srgbClr val="009682"/>
      </a:accent1>
      <a:accent2>
        <a:srgbClr val="4664AA"/>
      </a:accent2>
      <a:accent3>
        <a:srgbClr val="D9D9D9"/>
      </a:accent3>
      <a:accent4>
        <a:srgbClr val="4CB5A7"/>
      </a:accent4>
      <a:accent5>
        <a:srgbClr val="7D92C3"/>
      </a:accent5>
      <a:accent6>
        <a:srgbClr val="7FCAC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1" id="{D385F135-4BB1-4144-883F-BD663B3FA4BF}" vid="{9BD07EEE-6672-4655-8F7E-3FE0E154673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Design1</Template>
  <TotalTime>0</TotalTime>
  <Words>1392</Words>
  <Application>Microsoft Office PowerPoint</Application>
  <PresentationFormat>Custom</PresentationFormat>
  <Paragraphs>401</Paragraphs>
  <Slides>15</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MS PGothic</vt:lpstr>
      <vt:lpstr>黑体</vt:lpstr>
      <vt:lpstr>Arial</vt:lpstr>
      <vt:lpstr>Calibri</vt:lpstr>
      <vt:lpstr>EBGaramond-Regular</vt:lpstr>
      <vt:lpstr>Times New Roman</vt:lpstr>
      <vt:lpstr>Verdana</vt:lpstr>
      <vt:lpstr>Wingdings</vt:lpstr>
      <vt:lpstr>Design1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Franzi</dc:creator>
  <cp:lastModifiedBy>Caselle, Michele (IPE)</cp:lastModifiedBy>
  <cp:revision>1205</cp:revision>
  <cp:lastPrinted>2020-10-28T10:46:49Z</cp:lastPrinted>
  <dcterms:created xsi:type="dcterms:W3CDTF">2017-12-07T14:50:50Z</dcterms:created>
  <dcterms:modified xsi:type="dcterms:W3CDTF">2021-11-05T16:09:04Z</dcterms:modified>
</cp:coreProperties>
</file>