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75" r:id="rId5"/>
    <p:sldId id="259" r:id="rId6"/>
    <p:sldId id="260" r:id="rId7"/>
    <p:sldId id="274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7" r:id="rId18"/>
    <p:sldId id="271" r:id="rId19"/>
    <p:sldId id="278" r:id="rId20"/>
    <p:sldId id="273" r:id="rId21"/>
    <p:sldId id="272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9900FF"/>
    <a:srgbClr val="9999FF"/>
    <a:srgbClr val="9966FF"/>
    <a:srgbClr val="00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2" autoAdjust="0"/>
  </p:normalViewPr>
  <p:slideViewPr>
    <p:cSldViewPr>
      <p:cViewPr>
        <p:scale>
          <a:sx n="90" d="100"/>
          <a:sy n="90" d="100"/>
        </p:scale>
        <p:origin x="-15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56A63-BE84-40F2-B720-51846A71DCD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84179-97FE-4EE1-A46C-89C7706EB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84179-97FE-4EE1-A46C-89C7706EB1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9B58-3D31-44BB-89D3-54ABF9412939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BD1FD0-7680-480A-A489-0E91F2E185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5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7640-5C44-481A-83BF-CCAA599F8461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9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34AF-F838-4DE7-931D-B2723BD24729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3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37E9-F2CF-4344-AEC2-AD8F62559321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2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FCA4-9ACD-4403-952F-50EC39BBADF4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19F6-8AD0-4487-A3E3-5DF9F4CAFCFA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2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6C31-FEEC-49E6-9EDC-24F1984821A9}" type="datetime1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190C-8E9C-4BF0-9C4A-3CB3FBCADD2F}" type="datetime1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3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758E-5176-4281-A358-43F2BBFA7F22}" type="datetime1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B49E-C957-4647-8A0F-5841A6138BBE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7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25E5-DACF-4EC4-B7CB-20D62372A5C4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7E502-D938-4B65-BEBC-F3B788FB47DD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D1FD0-7680-480A-A489-0E91F2E185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309" y="76200"/>
            <a:ext cx="1236577" cy="444980"/>
          </a:xfrm>
          <a:prstGeom prst="rect">
            <a:avLst/>
          </a:prstGeom>
        </p:spPr>
      </p:pic>
      <p:pic>
        <p:nvPicPr>
          <p:cNvPr id="2050" name="Picture 2" descr="I.FAST Kick-off Meeti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1"/>
            <a:ext cx="1285103" cy="7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04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3333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conf.web.cern.ch/IPAC10/papers/tupec040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1096767/contributions/470011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celconf.web.cern.ch/ipac2017/papers/wepab105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conf.web.cern.ch/napac2016/papers/wepob08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conf.web.cern.ch/ibic2018/papers/weob01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indico.cern.ch/event/1096767/contributions/469295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ccelconf.web.cern.ch/ipac2018/papers/wexgbe1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1676400"/>
            <a:ext cx="8534401" cy="4108451"/>
            <a:chOff x="381000" y="1813802"/>
            <a:chExt cx="8534401" cy="410845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813802"/>
              <a:ext cx="8382001" cy="3901198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1000" y="5715000"/>
              <a:ext cx="85344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839201" y="1813802"/>
              <a:ext cx="76200" cy="4108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dynamics </a:t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beam injection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Masamitsu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Aiba</a:t>
            </a:r>
            <a:r>
              <a:rPr lang="en-US" dirty="0" smtClean="0">
                <a:solidFill>
                  <a:schemeClr val="tx1"/>
                </a:solidFill>
              </a:rPr>
              <a:t>, PSI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Beam Diagnostics and Dynamics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Ultra 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ow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mittance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Session 4, 28.04.2022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dynamics in booster (2)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42899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Bunch length in booster</a:t>
                </a:r>
              </a:p>
              <a:p>
                <a:pPr lvl="1"/>
                <a:r>
                  <a:rPr lang="en-US" dirty="0" smtClean="0"/>
                  <a:t>Bunch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𝑅𝐹</m:t>
                            </m:r>
                          </m:sub>
                        </m:sSub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RF gymnastics?</a:t>
                </a:r>
              </a:p>
              <a:p>
                <a:r>
                  <a:rPr lang="en-US" dirty="0" smtClean="0"/>
                  <a:t>Off-energy operation / Lower </a:t>
                </a:r>
                <a:r>
                  <a:rPr lang="en-US" dirty="0" err="1" smtClean="0"/>
                  <a:t>emittance</a:t>
                </a:r>
                <a:r>
                  <a:rPr lang="en-US" dirty="0" smtClean="0"/>
                  <a:t> lattice</a:t>
                </a:r>
              </a:p>
              <a:p>
                <a:pPr lvl="1"/>
                <a:r>
                  <a:rPr lang="en-US" dirty="0" smtClean="0"/>
                  <a:t>Damping partition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=4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1/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1/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↑ at the expense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↓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428999"/>
              </a:xfrm>
              <a:blipFill rotWithShape="1">
                <a:blip r:embed="rId2"/>
                <a:stretch>
                  <a:fillRect l="-1481" t="-4626" b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67834"/>
            <a:ext cx="3200400" cy="253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3505200"/>
            <a:ext cx="4169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</a:rPr>
              <a:t>ESRF booster, N. </a:t>
            </a:r>
            <a:r>
              <a:rPr lang="en-US" dirty="0" err="1" smtClean="0">
                <a:solidFill>
                  <a:srgbClr val="009900"/>
                </a:solidFill>
              </a:rPr>
              <a:t>Carmignani</a:t>
            </a:r>
            <a:r>
              <a:rPr lang="en-US" dirty="0" smtClean="0">
                <a:solidFill>
                  <a:srgbClr val="009900"/>
                </a:solidFill>
              </a:rPr>
              <a:t> et al., IPAC’18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24400" y="1600200"/>
                <a:ext cx="509498" cy="400110"/>
              </a:xfrm>
              <a:prstGeom prst="rect">
                <a:avLst/>
              </a:prstGeom>
              <a:solidFill>
                <a:srgbClr val="9999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600200"/>
                <a:ext cx="50949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153400" y="2907030"/>
                <a:ext cx="620106" cy="428835"/>
              </a:xfrm>
              <a:prstGeom prst="rect">
                <a:avLst/>
              </a:prstGeom>
              <a:solidFill>
                <a:srgbClr val="9999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𝜺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𝐢𝐧𝐣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2907030"/>
                <a:ext cx="620106" cy="428835"/>
              </a:xfrm>
              <a:prstGeom prst="rect">
                <a:avLst/>
              </a:prstGeom>
              <a:blipFill>
                <a:blip r:embed="rId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6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dynamics in </a:t>
            </a:r>
            <a:r>
              <a:rPr lang="en-US" dirty="0"/>
              <a:t>t</a:t>
            </a:r>
            <a:r>
              <a:rPr lang="en-US" dirty="0" smtClean="0"/>
              <a:t>ransfer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1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ransporting the beam from injector to storage ring</a:t>
            </a:r>
          </a:p>
          <a:p>
            <a:pPr lvl="1"/>
            <a:r>
              <a:rPr lang="en-US" dirty="0" smtClean="0"/>
              <a:t>Trivial task but a precise beam position control at the exit of injection septum required </a:t>
            </a:r>
          </a:p>
          <a:p>
            <a:r>
              <a:rPr lang="en-US" dirty="0"/>
              <a:t>M</a:t>
            </a:r>
            <a:r>
              <a:rPr lang="en-US" dirty="0" smtClean="0"/>
              <a:t>atching the injection beam </a:t>
            </a:r>
            <a:r>
              <a:rPr lang="en-US" dirty="0" err="1"/>
              <a:t>t</a:t>
            </a:r>
            <a:r>
              <a:rPr lang="en-US" dirty="0" err="1" smtClean="0"/>
              <a:t>wiss</a:t>
            </a:r>
            <a:r>
              <a:rPr lang="en-US" dirty="0" smtClean="0"/>
              <a:t> parameters</a:t>
            </a:r>
          </a:p>
          <a:p>
            <a:pPr lvl="1"/>
            <a:r>
              <a:rPr lang="en-US" dirty="0" smtClean="0"/>
              <a:t>Analysis of measurement data (quad scan) is not straightforward when the dispersion function is involved… 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on-dispersive section, if available, makes this task much easier  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85618"/>
            <a:ext cx="3737610" cy="219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4185618"/>
            <a:ext cx="2510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</a:rPr>
              <a:t>Optimal matching</a:t>
            </a:r>
          </a:p>
          <a:p>
            <a:r>
              <a:rPr lang="en-US" sz="1600" dirty="0" smtClean="0">
                <a:solidFill>
                  <a:srgbClr val="009900"/>
                </a:solidFill>
              </a:rPr>
              <a:t>R. P. </a:t>
            </a:r>
            <a:r>
              <a:rPr lang="en-US" sz="1600" dirty="0" err="1" smtClean="0">
                <a:solidFill>
                  <a:srgbClr val="009900"/>
                </a:solidFill>
              </a:rPr>
              <a:t>Fliller</a:t>
            </a:r>
            <a:r>
              <a:rPr lang="en-US" sz="1600" dirty="0" smtClean="0">
                <a:solidFill>
                  <a:srgbClr val="009900"/>
                </a:solidFill>
              </a:rPr>
              <a:t> III, IPAC’10</a:t>
            </a:r>
          </a:p>
          <a:p>
            <a:r>
              <a:rPr lang="de-DE" sz="1600" dirty="0" smtClean="0">
                <a:solidFill>
                  <a:srgbClr val="009900"/>
                </a:solidFill>
              </a:rPr>
              <a:t>(</a:t>
            </a:r>
            <a:r>
              <a:rPr lang="de-DE" sz="1600" dirty="0" smtClean="0">
                <a:solidFill>
                  <a:srgbClr val="009900"/>
                </a:solidFill>
                <a:hlinkClick r:id="rId3"/>
              </a:rPr>
              <a:t>Link</a:t>
            </a:r>
            <a:r>
              <a:rPr lang="de-DE" sz="1600" dirty="0" smtClean="0">
                <a:solidFill>
                  <a:srgbClr val="009900"/>
                </a:solidFill>
              </a:rPr>
              <a:t>)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0" y="1588770"/>
            <a:ext cx="496033" cy="400110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5377" y="2590800"/>
            <a:ext cx="496033" cy="400110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DA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dynamics in SR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48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First turn trajectory control in the commissioning</a:t>
            </a:r>
          </a:p>
          <a:p>
            <a:pPr lvl="1"/>
            <a:r>
              <a:rPr lang="en-US" dirty="0" smtClean="0"/>
              <a:t>Turn-by-turn BPM capability is indispensable</a:t>
            </a:r>
          </a:p>
          <a:p>
            <a:pPr lvl="1"/>
            <a:r>
              <a:rPr lang="en-US" dirty="0" smtClean="0"/>
              <a:t>Unfortunately BPMs have large offsets, several 100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m…</a:t>
            </a:r>
          </a:p>
          <a:p>
            <a:pPr lvl="1"/>
            <a:r>
              <a:rPr lang="en-US" dirty="0" smtClean="0"/>
              <a:t>‘Soft correction’ is applied normally to follow approximately the BPM centers</a:t>
            </a:r>
          </a:p>
          <a:p>
            <a:r>
              <a:rPr lang="en-US" dirty="0" smtClean="0"/>
              <a:t>“Magic” to correct the BPM offsets and to enable ‘full correction’</a:t>
            </a:r>
          </a:p>
          <a:p>
            <a:pPr lvl="1"/>
            <a:r>
              <a:rPr lang="en-US" dirty="0" smtClean="0"/>
              <a:t>BPM reading = Beam position – BPM offset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need strong correctors, when BPM offsets are dominant, to make the beam follow the BPM centers</a:t>
            </a:r>
          </a:p>
          <a:p>
            <a:pPr lvl="1"/>
            <a:r>
              <a:rPr lang="en-US" dirty="0" smtClean="0"/>
              <a:t>By taking the BPM offsets as “another set of correction knobs” and computing the corrector strengths (SVD), large BPM offsets are identified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676400" y="1417639"/>
            <a:ext cx="6324600" cy="4724400"/>
            <a:chOff x="-838200" y="1691640"/>
            <a:chExt cx="6324600" cy="4724400"/>
          </a:xfrm>
        </p:grpSpPr>
        <p:grpSp>
          <p:nvGrpSpPr>
            <p:cNvPr id="15" name="Group 14"/>
            <p:cNvGrpSpPr/>
            <p:nvPr/>
          </p:nvGrpSpPr>
          <p:grpSpPr>
            <a:xfrm>
              <a:off x="-838200" y="1691640"/>
              <a:ext cx="6324600" cy="4724400"/>
              <a:chOff x="-838200" y="1691640"/>
              <a:chExt cx="6324600" cy="47244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-838200" y="1691640"/>
                <a:ext cx="6324600" cy="4724400"/>
                <a:chOff x="-3276600" y="1241643"/>
                <a:chExt cx="6324600" cy="5250597"/>
              </a:xfrm>
            </p:grpSpPr>
            <p:pic>
              <p:nvPicPr>
                <p:cNvPr id="9" name="Picture 8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276600" y="2072640"/>
                  <a:ext cx="6324600" cy="44196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-3257817" y="1241643"/>
                  <a:ext cx="6203878" cy="92355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rgbClr val="009900"/>
                      </a:solidFill>
                    </a:rPr>
                    <a:t>Corrector strengths for full trajectory correction </a:t>
                  </a:r>
                </a:p>
                <a:p>
                  <a:pPr algn="ctr"/>
                  <a:r>
                    <a:rPr lang="en-US" sz="2400" dirty="0" smtClean="0">
                      <a:solidFill>
                        <a:srgbClr val="FF0000"/>
                      </a:solidFill>
                    </a:rPr>
                    <a:t>Before</a:t>
                  </a:r>
                  <a:r>
                    <a:rPr lang="en-US" sz="2400" dirty="0" smtClean="0">
                      <a:solidFill>
                        <a:srgbClr val="009900"/>
                      </a:solidFill>
                    </a:rPr>
                    <a:t>/</a:t>
                  </a:r>
                  <a:r>
                    <a:rPr lang="en-US" sz="2400" dirty="0" smtClean="0">
                      <a:solidFill>
                        <a:srgbClr val="3333FF"/>
                      </a:solidFill>
                    </a:rPr>
                    <a:t>After </a:t>
                  </a:r>
                  <a:r>
                    <a:rPr lang="en-US" sz="2400" dirty="0" smtClean="0">
                      <a:solidFill>
                        <a:srgbClr val="009900"/>
                      </a:solidFill>
                    </a:rPr>
                    <a:t>BPM offset correction  </a:t>
                  </a:r>
                  <a:endParaRPr lang="en-US" sz="2400" dirty="0">
                    <a:solidFill>
                      <a:srgbClr val="009900"/>
                    </a:solidFill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-263769" y="3915508"/>
                <a:ext cx="5562600" cy="0"/>
              </a:xfrm>
              <a:prstGeom prst="line">
                <a:avLst/>
              </a:prstGeom>
              <a:ln w="38100"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-252046" y="4636477"/>
                <a:ext cx="5562600" cy="0"/>
              </a:xfrm>
              <a:prstGeom prst="line">
                <a:avLst/>
              </a:prstGeom>
              <a:ln w="38100"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3742993" y="4788822"/>
              <a:ext cx="1549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3CC"/>
                  </a:solidFill>
                </a:rPr>
                <a:t>Corrector limit</a:t>
              </a:r>
              <a:endParaRPr lang="en-US" dirty="0">
                <a:solidFill>
                  <a:srgbClr val="FF33CC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12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71600" y="1525590"/>
            <a:ext cx="6508448" cy="4876800"/>
            <a:chOff x="-1877409" y="1600200"/>
            <a:chExt cx="6508448" cy="4876800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28800" y="2057400"/>
              <a:ext cx="6310313" cy="4419600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TextBox 6"/>
            <p:cNvSpPr txBox="1"/>
            <p:nvPr/>
          </p:nvSpPr>
          <p:spPr>
            <a:xfrm>
              <a:off x="-1877409" y="1600200"/>
              <a:ext cx="65084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</a:rPr>
                <a:t>BPM offset correction (</a:t>
              </a:r>
              <a:r>
                <a:rPr lang="en-US" sz="2400" dirty="0" smtClean="0">
                  <a:solidFill>
                    <a:srgbClr val="FF0000"/>
                  </a:solidFill>
                </a:rPr>
                <a:t>Before</a:t>
              </a:r>
              <a:r>
                <a:rPr lang="en-US" sz="2400" dirty="0" smtClean="0">
                  <a:solidFill>
                    <a:srgbClr val="009900"/>
                  </a:solidFill>
                </a:rPr>
                <a:t>/</a:t>
              </a:r>
              <a:r>
                <a:rPr lang="en-US" sz="2400" dirty="0" smtClean="0">
                  <a:solidFill>
                    <a:srgbClr val="3333FF"/>
                  </a:solidFill>
                </a:rPr>
                <a:t>After</a:t>
              </a:r>
              <a:r>
                <a:rPr lang="en-US" sz="2400" dirty="0" smtClean="0">
                  <a:solidFill>
                    <a:srgbClr val="009900"/>
                  </a:solidFill>
                </a:rPr>
                <a:t>) in SLS2 lattice</a:t>
              </a:r>
              <a:endParaRPr lang="en-US" sz="2400" dirty="0">
                <a:solidFill>
                  <a:srgbClr val="0099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1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dynamics in SR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166045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Pseudo symmetry, A. </a:t>
            </a:r>
            <a:r>
              <a:rPr lang="en-US" dirty="0" err="1" smtClean="0"/>
              <a:t>Streun</a:t>
            </a:r>
            <a:endParaRPr lang="en-US" dirty="0" smtClean="0"/>
          </a:p>
          <a:p>
            <a:pPr lvl="1"/>
            <a:r>
              <a:rPr lang="en-US" dirty="0" smtClean="0"/>
              <a:t>Phase advance between </a:t>
            </a:r>
            <a:r>
              <a:rPr lang="en-US" dirty="0" err="1" smtClean="0"/>
              <a:t>sextupoles</a:t>
            </a:r>
            <a:r>
              <a:rPr lang="en-US" dirty="0" smtClean="0"/>
              <a:t> facing to the straight is constant over all straight sections in each plane: </a:t>
            </a:r>
            <a:r>
              <a:rPr lang="en-US" i="1" dirty="0" smtClean="0"/>
              <a:t>Super-periodicity</a:t>
            </a:r>
            <a:r>
              <a:rPr lang="en-US" dirty="0" smtClean="0"/>
              <a:t> = </a:t>
            </a:r>
            <a:r>
              <a:rPr lang="en-US" i="1" dirty="0" smtClean="0"/>
              <a:t>Number of arcs </a:t>
            </a:r>
            <a:r>
              <a:rPr lang="en-US" dirty="0" smtClean="0"/>
              <a:t>for on-energy particles, significantly improving the dynamic aperture </a:t>
            </a:r>
          </a:p>
          <a:p>
            <a:pPr lvl="1"/>
            <a:r>
              <a:rPr lang="en-US" dirty="0" smtClean="0"/>
              <a:t>Beta function at the septum can be increased to enlarge the dynamic aperture there (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dirty="0" err="1" smtClean="0"/>
              <a:t>x</a:t>
            </a:r>
            <a:r>
              <a:rPr lang="en-US" dirty="0" smtClean="0"/>
              <a:t>=23 m in the plot below)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78198"/>
            <a:ext cx="4267200" cy="119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93532"/>
            <a:ext cx="3352800" cy="146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124200"/>
            <a:ext cx="191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SLS2 short straight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9498" y="3156466"/>
            <a:ext cx="360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SLS2 long straight (Injection straight)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1262744" y="4971417"/>
            <a:ext cx="1040673" cy="1524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60564" y="4911636"/>
            <a:ext cx="0" cy="524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740" y="5360127"/>
            <a:ext cx="136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Last </a:t>
            </a:r>
            <a:r>
              <a:rPr lang="en-US" sz="1400" dirty="0" err="1" smtClean="0"/>
              <a:t>sextupole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upstream of S.S.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5360127"/>
            <a:ext cx="1587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First </a:t>
            </a:r>
            <a:r>
              <a:rPr lang="en-US" sz="1400" dirty="0" err="1" smtClean="0"/>
              <a:t>sextupole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downstream of S.S.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303418" y="4924692"/>
            <a:ext cx="0" cy="524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12818" y="5029200"/>
            <a:ext cx="98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baseline="-25000" dirty="0" err="1" smtClean="0"/>
              <a:t>x,S</a:t>
            </a:r>
            <a:r>
              <a:rPr lang="en-US" dirty="0" smtClean="0"/>
              <a:t> /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baseline="-25000" dirty="0" err="1" smtClean="0"/>
              <a:t>y,S</a:t>
            </a:r>
            <a:endParaRPr lang="en-US" dirty="0"/>
          </a:p>
        </p:txBody>
      </p:sp>
      <p:sp>
        <p:nvSpPr>
          <p:cNvPr id="17" name="Left-Right Arrow 16"/>
          <p:cNvSpPr/>
          <p:nvPr/>
        </p:nvSpPr>
        <p:spPr>
          <a:xfrm>
            <a:off x="4942749" y="4953999"/>
            <a:ext cx="2550978" cy="1698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940569" y="4894218"/>
            <a:ext cx="0" cy="524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57384" y="5342709"/>
            <a:ext cx="1357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Last </a:t>
            </a:r>
            <a:r>
              <a:rPr lang="en-US" sz="1400" dirty="0" err="1" smtClean="0"/>
              <a:t>sextupole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upstream of L.S.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934200" y="5342709"/>
            <a:ext cx="1580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First </a:t>
            </a:r>
            <a:r>
              <a:rPr lang="en-US" sz="1400" dirty="0" err="1" smtClean="0"/>
              <a:t>sextupole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downstream of L.S.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493727" y="4907274"/>
            <a:ext cx="0" cy="524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7400" y="5029200"/>
            <a:ext cx="97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baseline="-25000" dirty="0" err="1" smtClean="0"/>
              <a:t>x,L</a:t>
            </a:r>
            <a:r>
              <a:rPr lang="en-US" dirty="0" smtClean="0"/>
              <a:t> /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baseline="-25000" dirty="0" err="1" smtClean="0"/>
              <a:t>y,L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30502" y="5904646"/>
            <a:ext cx="3760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Pseudo symmetry can be extended to off energy:</a:t>
            </a:r>
          </a:p>
          <a:p>
            <a:r>
              <a:rPr lang="en-US" sz="1400" dirty="0"/>
              <a:t>ESR workshop, P. </a:t>
            </a:r>
            <a:r>
              <a:rPr lang="en-US" sz="1400" dirty="0" smtClean="0"/>
              <a:t>Raimondi (</a:t>
            </a:r>
            <a:r>
              <a:rPr lang="en-US" sz="1400" dirty="0" smtClean="0">
                <a:hlinkClick r:id="rId4"/>
              </a:rPr>
              <a:t>Link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999320" y="4461179"/>
            <a:ext cx="1358064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x,S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= </a:t>
            </a:r>
            <a:r>
              <a:rPr lang="en-US" sz="2400" b="1" dirty="0" err="1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x,L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y,S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= </a:t>
            </a:r>
            <a:r>
              <a:rPr lang="en-US" sz="2400" b="1" dirty="0" err="1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x,L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3440668"/>
            <a:ext cx="90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13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921599" y="1524000"/>
            <a:ext cx="496033" cy="400110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DA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82" y="3761328"/>
            <a:ext cx="5046618" cy="263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dynamics in SR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438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Round beam operation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Longer beam lifetime due to the much-higher vertical </a:t>
            </a:r>
            <a:r>
              <a:rPr lang="en-US" dirty="0" err="1" smtClean="0"/>
              <a:t>emittance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Drawback for the off-axis injection: a large horizontal injection beam oscillation appears in the vertical plane in a full coupled lattice</a:t>
            </a:r>
          </a:p>
          <a:p>
            <a:pPr lvl="2"/>
            <a:r>
              <a:rPr lang="en-US" dirty="0" smtClean="0"/>
              <a:t>On-axis injections are possible solutions</a:t>
            </a:r>
          </a:p>
          <a:p>
            <a:pPr lvl="2"/>
            <a:r>
              <a:rPr lang="en-US" dirty="0" smtClean="0"/>
              <a:t>Beam dynamics trick?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82" y="1828800"/>
            <a:ext cx="1541418" cy="65301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1036548" y="4201775"/>
            <a:ext cx="2298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Swap-out injection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Plan for ALS-U</a:t>
            </a:r>
          </a:p>
          <a:p>
            <a:r>
              <a:rPr lang="de-DE" dirty="0" smtClean="0">
                <a:solidFill>
                  <a:srgbClr val="009900"/>
                </a:solidFill>
              </a:rPr>
              <a:t>C. </a:t>
            </a:r>
            <a:r>
              <a:rPr lang="de-DE" dirty="0" err="1" smtClean="0">
                <a:solidFill>
                  <a:srgbClr val="009900"/>
                </a:solidFill>
              </a:rPr>
              <a:t>Steier</a:t>
            </a:r>
            <a:r>
              <a:rPr lang="de-DE" dirty="0" smtClean="0">
                <a:solidFill>
                  <a:srgbClr val="009900"/>
                </a:solidFill>
              </a:rPr>
              <a:t> et al., IPAC’17</a:t>
            </a:r>
          </a:p>
          <a:p>
            <a:r>
              <a:rPr lang="de-DE" dirty="0" smtClean="0">
                <a:solidFill>
                  <a:srgbClr val="009900"/>
                </a:solidFill>
              </a:rPr>
              <a:t>(</a:t>
            </a:r>
            <a:r>
              <a:rPr lang="de-DE" dirty="0" smtClean="0">
                <a:solidFill>
                  <a:srgbClr val="009900"/>
                </a:solidFill>
                <a:hlinkClick r:id="rId4"/>
              </a:rPr>
              <a:t>Link</a:t>
            </a:r>
            <a:r>
              <a:rPr lang="de-DE" dirty="0" smtClean="0">
                <a:solidFill>
                  <a:srgbClr val="009900"/>
                </a:solidFill>
              </a:rPr>
              <a:t>)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dynamics in SR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Collective effects</a:t>
            </a:r>
          </a:p>
          <a:p>
            <a:pPr lvl="1"/>
            <a:r>
              <a:rPr lang="en-US" dirty="0" smtClean="0"/>
              <a:t>Beam oscillation due to injection…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 off-axis injections by </a:t>
            </a:r>
            <a:r>
              <a:rPr lang="en-US" dirty="0"/>
              <a:t>design </a:t>
            </a:r>
            <a:r>
              <a:rPr lang="en-US" dirty="0" smtClean="0"/>
              <a:t>(injected beam) </a:t>
            </a:r>
            <a:endParaRPr lang="en-US" dirty="0"/>
          </a:p>
          <a:p>
            <a:pPr lvl="2"/>
            <a:r>
              <a:rPr lang="en-US" dirty="0" smtClean="0"/>
              <a:t>due to a misplacement of injection beam in on-axis injection</a:t>
            </a:r>
          </a:p>
          <a:p>
            <a:pPr lvl="1"/>
            <a:r>
              <a:rPr lang="en-US" dirty="0" smtClean="0"/>
              <a:t>Longitudinal phase mismatch</a:t>
            </a:r>
          </a:p>
          <a:p>
            <a:pPr lvl="1"/>
            <a:r>
              <a:rPr lang="en-US" dirty="0" smtClean="0"/>
              <a:t>These can be a cause of beam loss due to the wake field even when stability condition is met (transient effects)</a:t>
            </a:r>
          </a:p>
          <a:p>
            <a:pPr lvl="1"/>
            <a:r>
              <a:rPr lang="en-US" dirty="0"/>
              <a:t>Bunch-by-bunch feedback </a:t>
            </a:r>
            <a:r>
              <a:rPr lang="en-US" dirty="0" smtClean="0"/>
              <a:t>can be a cure (if it is strong enough…)</a:t>
            </a:r>
          </a:p>
          <a:p>
            <a:pPr lvl="2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76400" y="1676400"/>
            <a:ext cx="5943600" cy="4330444"/>
            <a:chOff x="1524000" y="1676400"/>
            <a:chExt cx="5943600" cy="43304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214262"/>
              <a:ext cx="5025484" cy="3792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24000" y="1676400"/>
              <a:ext cx="5943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9900"/>
                  </a:solidFill>
                </a:rPr>
                <a:t>Off-axis injection </a:t>
              </a:r>
              <a:r>
                <a:rPr lang="en-GB" dirty="0">
                  <a:solidFill>
                    <a:srgbClr val="009900"/>
                  </a:solidFill>
                </a:rPr>
                <a:t>simulation for APS-U </a:t>
              </a:r>
              <a:r>
                <a:rPr lang="en-GB" dirty="0" smtClean="0">
                  <a:solidFill>
                    <a:srgbClr val="009900"/>
                  </a:solidFill>
                </a:rPr>
                <a:t>(15 </a:t>
              </a:r>
              <a:r>
                <a:rPr lang="en-GB" dirty="0" err="1" smtClean="0">
                  <a:solidFill>
                    <a:srgbClr val="009900"/>
                  </a:solidFill>
                </a:rPr>
                <a:t>nC</a:t>
              </a:r>
              <a:r>
                <a:rPr lang="en-GB" dirty="0" smtClean="0">
                  <a:solidFill>
                    <a:srgbClr val="009900"/>
                  </a:solidFill>
                </a:rPr>
                <a:t>, timing mode)</a:t>
              </a:r>
              <a:endParaRPr lang="en-GB" dirty="0">
                <a:solidFill>
                  <a:srgbClr val="009900"/>
                </a:solidFill>
              </a:endParaRPr>
            </a:p>
            <a:p>
              <a:pPr algn="ctr"/>
              <a:r>
                <a:rPr lang="en-GB" dirty="0">
                  <a:solidFill>
                    <a:srgbClr val="009900"/>
                  </a:solidFill>
                </a:rPr>
                <a:t> R. Lindberg, M. Borland and A. </a:t>
              </a:r>
              <a:r>
                <a:rPr lang="en-GB" dirty="0" err="1" smtClean="0">
                  <a:solidFill>
                    <a:srgbClr val="009900"/>
                  </a:solidFill>
                </a:rPr>
                <a:t>Blednykh</a:t>
              </a:r>
              <a:r>
                <a:rPr lang="en-GB" dirty="0" smtClean="0">
                  <a:solidFill>
                    <a:srgbClr val="009900"/>
                  </a:solidFill>
                </a:rPr>
                <a:t>, NA-PAC’16 (</a:t>
              </a:r>
              <a:r>
                <a:rPr lang="en-GB" dirty="0" smtClean="0">
                  <a:solidFill>
                    <a:srgbClr val="009900"/>
                  </a:solidFill>
                  <a:hlinkClick r:id="rId3"/>
                </a:rPr>
                <a:t>Link</a:t>
              </a:r>
              <a:r>
                <a:rPr lang="en-GB" dirty="0" smtClean="0">
                  <a:solidFill>
                    <a:srgbClr val="009900"/>
                  </a:solidFill>
                </a:rPr>
                <a:t>)</a:t>
              </a:r>
              <a:endParaRPr lang="en-GB" dirty="0">
                <a:solidFill>
                  <a:srgbClr val="009900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dynamics in SR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Corrections and tunings</a:t>
            </a:r>
          </a:p>
          <a:p>
            <a:pPr lvl="1"/>
            <a:r>
              <a:rPr lang="en-US" dirty="0" smtClean="0"/>
              <a:t>BPM beam based alignment</a:t>
            </a:r>
          </a:p>
          <a:p>
            <a:pPr lvl="2"/>
            <a:r>
              <a:rPr lang="en-US" dirty="0" smtClean="0"/>
              <a:t>Orbit bump + Quad variation, Quad K-modulation, etc.</a:t>
            </a:r>
          </a:p>
          <a:p>
            <a:pPr lvl="1"/>
            <a:r>
              <a:rPr lang="en-US" dirty="0" smtClean="0"/>
              <a:t>Linear optics correction</a:t>
            </a:r>
          </a:p>
          <a:p>
            <a:pPr lvl="2"/>
            <a:r>
              <a:rPr lang="en-US" dirty="0" smtClean="0"/>
              <a:t>LOCO, turn-by-turn BPM, etc.</a:t>
            </a:r>
          </a:p>
          <a:p>
            <a:pPr lvl="1"/>
            <a:r>
              <a:rPr lang="en-US" dirty="0" smtClean="0"/>
              <a:t>Nonlinear optics tuning </a:t>
            </a:r>
          </a:p>
          <a:p>
            <a:pPr lvl="2"/>
            <a:r>
              <a:rPr lang="en-US" dirty="0" smtClean="0"/>
              <a:t>Nonlinear LOCO</a:t>
            </a:r>
            <a:r>
              <a:rPr lang="en-US" dirty="0"/>
              <a:t>, turn-by-turn BPM, etc.</a:t>
            </a:r>
            <a:endParaRPr lang="en-US" dirty="0" smtClean="0"/>
          </a:p>
          <a:p>
            <a:pPr lvl="2"/>
            <a:r>
              <a:rPr lang="en-US" dirty="0" smtClean="0"/>
              <a:t>Empirical tuning using directly the injection efficiency and/or the beam lifetime is efficient and handy in the control room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njection efficiency is not fully correlated with the beam lifetime from time to time…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67522" y="1664970"/>
            <a:ext cx="496033" cy="400110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8245" y="1672907"/>
            <a:ext cx="564578" cy="400110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</a:t>
            </a:r>
            <a:r>
              <a:rPr lang="en-US" sz="2000" b="1" dirty="0" smtClean="0">
                <a:solidFill>
                  <a:schemeClr val="bg1"/>
                </a:solidFill>
              </a:rPr>
              <a:t>A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Top-up injection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Principle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Various schemes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Key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parameters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Beam dynamics on injection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Injector booster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Transfer line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Storage ring</a:t>
            </a:r>
          </a:p>
          <a:p>
            <a:r>
              <a:rPr lang="en-US" dirty="0" smtClean="0"/>
              <a:t>Beam diagnostics for injection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Beam diagnostics for injection (1)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Booster and transfer line</a:t>
            </a:r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mittance</a:t>
            </a:r>
            <a:r>
              <a:rPr lang="en-US" dirty="0" smtClean="0"/>
              <a:t> manipulations in the booster</a:t>
            </a:r>
          </a:p>
          <a:p>
            <a:pPr lvl="2"/>
            <a:r>
              <a:rPr lang="en-US" dirty="0" smtClean="0"/>
              <a:t>Characterization of the booster beam is important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estructive measurements are, however, available in the transfer line: no need of extraordinary diagnostics in the booster</a:t>
            </a:r>
          </a:p>
          <a:p>
            <a:pPr lvl="1"/>
            <a:r>
              <a:rPr lang="en-US" dirty="0"/>
              <a:t>Precise position control at the exit of injection septum</a:t>
            </a:r>
          </a:p>
          <a:p>
            <a:pPr lvl="2"/>
            <a:r>
              <a:rPr lang="en-US" dirty="0" smtClean="0"/>
              <a:t>BPMs </a:t>
            </a:r>
            <a:r>
              <a:rPr lang="en-US" dirty="0"/>
              <a:t>nearby are required</a:t>
            </a:r>
          </a:p>
          <a:p>
            <a:pPr lvl="2"/>
            <a:r>
              <a:rPr lang="en-US" dirty="0"/>
              <a:t>Position feedback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transfer line </a:t>
            </a:r>
            <a:r>
              <a:rPr lang="en-US" dirty="0"/>
              <a:t>may be useful to compensate for </a:t>
            </a:r>
            <a:r>
              <a:rPr lang="en-US" dirty="0" smtClean="0"/>
              <a:t>(long-term) </a:t>
            </a:r>
            <a:r>
              <a:rPr lang="en-US" dirty="0"/>
              <a:t>drifts</a:t>
            </a:r>
          </a:p>
          <a:p>
            <a:pPr lvl="1"/>
            <a:r>
              <a:rPr lang="en-US" dirty="0" smtClean="0"/>
              <a:t>Matching of injection beam optics</a:t>
            </a:r>
          </a:p>
          <a:p>
            <a:pPr lvl="2"/>
            <a:r>
              <a:rPr lang="en-US" dirty="0" smtClean="0"/>
              <a:t>Screen monitor in the transfer line is essential</a:t>
            </a:r>
          </a:p>
          <a:p>
            <a:pPr lvl="2"/>
            <a:r>
              <a:rPr lang="en-US" dirty="0" smtClean="0"/>
              <a:t>Non-dispersive section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Beam </a:t>
            </a:r>
            <a:r>
              <a:rPr lang="en-US" sz="4000" dirty="0" smtClean="0"/>
              <a:t>diagnostics </a:t>
            </a:r>
            <a:r>
              <a:rPr lang="en-US" sz="4000" dirty="0"/>
              <a:t>for injection </a:t>
            </a:r>
            <a:r>
              <a:rPr lang="en-US" sz="4000" dirty="0" smtClean="0"/>
              <a:t>(2)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70194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Storage ring</a:t>
            </a:r>
          </a:p>
          <a:p>
            <a:pPr lvl="1"/>
            <a:r>
              <a:rPr lang="en-US" dirty="0" smtClean="0"/>
              <a:t>Commissioning (first injection and accumulation)</a:t>
            </a:r>
          </a:p>
          <a:p>
            <a:pPr lvl="2"/>
            <a:r>
              <a:rPr lang="en-US" dirty="0" smtClean="0"/>
              <a:t>BPM </a:t>
            </a:r>
            <a:r>
              <a:rPr lang="en-US" dirty="0"/>
              <a:t>offsets at the beginning of the commissioning are </a:t>
            </a:r>
            <a:r>
              <a:rPr lang="en-US" dirty="0" smtClean="0"/>
              <a:t>quite large </a:t>
            </a:r>
            <a:r>
              <a:rPr lang="en-US" dirty="0"/>
              <a:t>but can be corrected with the first turn </a:t>
            </a:r>
            <a:r>
              <a:rPr lang="en-US" dirty="0" smtClean="0"/>
              <a:t>beam</a:t>
            </a:r>
          </a:p>
          <a:p>
            <a:pPr lvl="2"/>
            <a:r>
              <a:rPr lang="en-US" dirty="0" smtClean="0"/>
              <a:t>Turn-by-turn BPM mode is essential to achieve beam accumulation</a:t>
            </a:r>
            <a:endParaRPr lang="en-US" dirty="0"/>
          </a:p>
          <a:p>
            <a:pPr lvl="1"/>
            <a:r>
              <a:rPr lang="en-US" dirty="0"/>
              <a:t>Injection </a:t>
            </a:r>
            <a:r>
              <a:rPr lang="en-US" dirty="0" smtClean="0"/>
              <a:t>efficiency and lifetime maximization</a:t>
            </a:r>
            <a:endParaRPr lang="en-US" dirty="0"/>
          </a:p>
          <a:p>
            <a:pPr lvl="2"/>
            <a:r>
              <a:rPr lang="en-US" dirty="0"/>
              <a:t>Lifetime measurement with CT is rather slow normally… </a:t>
            </a:r>
            <a:endParaRPr lang="en-US" dirty="0" smtClean="0"/>
          </a:p>
          <a:p>
            <a:pPr lvl="1"/>
            <a:r>
              <a:rPr lang="en-US" dirty="0" smtClean="0"/>
              <a:t>Stored beam disturbance due to injection</a:t>
            </a:r>
          </a:p>
          <a:p>
            <a:pPr lvl="2"/>
            <a:r>
              <a:rPr lang="en-US" dirty="0" smtClean="0"/>
              <a:t>Measurement </a:t>
            </a:r>
            <a:r>
              <a:rPr lang="en-US" dirty="0" smtClean="0"/>
              <a:t>with beam size monitor, </a:t>
            </a:r>
            <a:r>
              <a:rPr lang="en-US" dirty="0" err="1" smtClean="0"/>
              <a:t>TbT</a:t>
            </a:r>
            <a:r>
              <a:rPr lang="en-US" dirty="0" smtClean="0"/>
              <a:t> BPM etc. </a:t>
            </a:r>
          </a:p>
          <a:p>
            <a:pPr lvl="1"/>
            <a:r>
              <a:rPr lang="en-US" dirty="0" smtClean="0"/>
              <a:t>Beam loss monitor may be more important in the low </a:t>
            </a:r>
            <a:r>
              <a:rPr lang="en-US" dirty="0" err="1" smtClean="0"/>
              <a:t>emittance</a:t>
            </a:r>
            <a:r>
              <a:rPr lang="en-US" dirty="0" smtClean="0"/>
              <a:t> ring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742"/>
            <a:ext cx="2820084" cy="217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44958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191622"/>
            <a:ext cx="2195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ESRF-EBS</a:t>
            </a:r>
          </a:p>
          <a:p>
            <a:r>
              <a:rPr lang="en-US" dirty="0">
                <a:solidFill>
                  <a:srgbClr val="009900"/>
                </a:solidFill>
              </a:rPr>
              <a:t>Beam loss detector</a:t>
            </a:r>
          </a:p>
          <a:p>
            <a:r>
              <a:rPr lang="en-US" dirty="0">
                <a:solidFill>
                  <a:srgbClr val="009900"/>
                </a:solidFill>
              </a:rPr>
              <a:t>L. </a:t>
            </a:r>
            <a:r>
              <a:rPr lang="en-US" dirty="0" smtClean="0">
                <a:solidFill>
                  <a:srgbClr val="009900"/>
                </a:solidFill>
              </a:rPr>
              <a:t>Torino, </a:t>
            </a:r>
            <a:r>
              <a:rPr lang="en-US" dirty="0">
                <a:solidFill>
                  <a:srgbClr val="009900"/>
                </a:solidFill>
              </a:rPr>
              <a:t>K.B. </a:t>
            </a:r>
            <a:r>
              <a:rPr lang="en-US" dirty="0" err="1" smtClean="0">
                <a:solidFill>
                  <a:srgbClr val="009900"/>
                </a:solidFill>
              </a:rPr>
              <a:t>Scheidt</a:t>
            </a:r>
            <a:endParaRPr lang="en-US" dirty="0" smtClean="0">
              <a:solidFill>
                <a:srgbClr val="009900"/>
              </a:solidFill>
            </a:endParaRPr>
          </a:p>
          <a:p>
            <a:r>
              <a:rPr lang="en-US" dirty="0" smtClean="0">
                <a:solidFill>
                  <a:srgbClr val="009900"/>
                </a:solidFill>
              </a:rPr>
              <a:t>IBIC2018 (</a:t>
            </a:r>
            <a:r>
              <a:rPr lang="en-US" dirty="0" smtClean="0">
                <a:solidFill>
                  <a:srgbClr val="009900"/>
                </a:solidFill>
                <a:hlinkClick r:id="rId3"/>
              </a:rPr>
              <a:t>Link</a:t>
            </a:r>
            <a:r>
              <a:rPr lang="en-US" dirty="0" smtClean="0">
                <a:solidFill>
                  <a:srgbClr val="009900"/>
                </a:solidFill>
              </a:rPr>
              <a:t>)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Top-up injection</a:t>
            </a:r>
          </a:p>
          <a:p>
            <a:pPr lvl="1"/>
            <a:r>
              <a:rPr lang="en-US" dirty="0" smtClean="0"/>
              <a:t>Principle</a:t>
            </a:r>
          </a:p>
          <a:p>
            <a:pPr lvl="1"/>
            <a:r>
              <a:rPr lang="en-US" dirty="0" smtClean="0"/>
              <a:t>Various schemes</a:t>
            </a:r>
          </a:p>
          <a:p>
            <a:pPr lvl="1"/>
            <a:r>
              <a:rPr lang="en-US" dirty="0"/>
              <a:t>Key </a:t>
            </a:r>
            <a:r>
              <a:rPr lang="en-US" dirty="0" smtClean="0"/>
              <a:t>parameters</a:t>
            </a:r>
          </a:p>
          <a:p>
            <a:r>
              <a:rPr lang="en-US" dirty="0" smtClean="0"/>
              <a:t>Beam dynamics on injection</a:t>
            </a:r>
          </a:p>
          <a:p>
            <a:pPr lvl="1"/>
            <a:r>
              <a:rPr lang="en-US" dirty="0" smtClean="0"/>
              <a:t>Injector booster</a:t>
            </a:r>
          </a:p>
          <a:p>
            <a:pPr lvl="1"/>
            <a:r>
              <a:rPr lang="en-US" dirty="0" smtClean="0"/>
              <a:t>Transfer line</a:t>
            </a:r>
          </a:p>
          <a:p>
            <a:pPr lvl="1"/>
            <a:r>
              <a:rPr lang="en-US" dirty="0" smtClean="0"/>
              <a:t>Storage ring</a:t>
            </a:r>
          </a:p>
          <a:p>
            <a:r>
              <a:rPr lang="en-US" dirty="0" smtClean="0"/>
              <a:t>Beam diagnostics for injection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526405"/>
            <a:ext cx="7162800" cy="685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Slide borrowed from L. Torino’s presentation at ESR workshop 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</a:t>
            </a:r>
          </a:p>
          <a:p>
            <a:r>
              <a:rPr lang="en-US" dirty="0" smtClean="0"/>
              <a:t>It is noted that the </a:t>
            </a:r>
            <a:r>
              <a:rPr lang="en-US" dirty="0"/>
              <a:t>t</a:t>
            </a:r>
            <a:r>
              <a:rPr lang="en-US" dirty="0" smtClean="0"/>
              <a:t>able is not dedicated for the injection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5450"/>
            <a:ext cx="77152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7" y="762000"/>
            <a:ext cx="52101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Injection into the low </a:t>
            </a:r>
            <a:r>
              <a:rPr lang="en-US" dirty="0" err="1" smtClean="0"/>
              <a:t>emittance</a:t>
            </a:r>
            <a:r>
              <a:rPr lang="en-US" dirty="0" smtClean="0"/>
              <a:t> ring is challenging</a:t>
            </a:r>
          </a:p>
          <a:p>
            <a:r>
              <a:rPr lang="en-US" dirty="0" smtClean="0"/>
              <a:t>There are many beam dynamic approaches and techniques to overcome the difficulties</a:t>
            </a:r>
          </a:p>
          <a:p>
            <a:r>
              <a:rPr lang="en-US" dirty="0"/>
              <a:t>P</a:t>
            </a:r>
            <a:r>
              <a:rPr lang="en-US" dirty="0" smtClean="0"/>
              <a:t>recise beam control is needed to achieve a high injection efficiency, and thus reliable beam diagnostics are essential</a:t>
            </a:r>
          </a:p>
          <a:p>
            <a:r>
              <a:rPr lang="en-US" dirty="0" smtClean="0"/>
              <a:t>Question for the discussion session: </a:t>
            </a:r>
            <a:r>
              <a:rPr lang="en-US" dirty="0"/>
              <a:t>c</a:t>
            </a:r>
            <a:r>
              <a:rPr lang="en-US" dirty="0" smtClean="0"/>
              <a:t>an we say that the beam diagnostics available today are adequate for the injection?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Top-up </a:t>
            </a:r>
            <a:r>
              <a:rPr lang="en-GB" dirty="0"/>
              <a:t>injection is </a:t>
            </a:r>
            <a:r>
              <a:rPr lang="en-GB" dirty="0" smtClean="0"/>
              <a:t>essential in the lepton collider and the light source</a:t>
            </a:r>
            <a:endParaRPr lang="en-GB" dirty="0"/>
          </a:p>
          <a:p>
            <a:pPr lvl="1"/>
            <a:r>
              <a:rPr lang="en-GB" dirty="0" smtClean="0"/>
              <a:t>to </a:t>
            </a:r>
            <a:r>
              <a:rPr lang="en-GB" dirty="0"/>
              <a:t>maximize the performance </a:t>
            </a:r>
            <a:endParaRPr lang="en-GB" dirty="0" smtClean="0"/>
          </a:p>
          <a:p>
            <a:pPr lvl="1"/>
            <a:r>
              <a:rPr lang="en-GB" dirty="0" smtClean="0"/>
              <a:t>to achieve high stability</a:t>
            </a:r>
          </a:p>
          <a:p>
            <a:r>
              <a:rPr lang="en-GB" dirty="0"/>
              <a:t>I</a:t>
            </a:r>
            <a:r>
              <a:rPr lang="en-GB" dirty="0" smtClean="0"/>
              <a:t>njection into ultra low </a:t>
            </a:r>
            <a:r>
              <a:rPr lang="en-GB" dirty="0" err="1" smtClean="0"/>
              <a:t>emittance</a:t>
            </a:r>
            <a:r>
              <a:rPr lang="en-GB" dirty="0" smtClean="0"/>
              <a:t> rings  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s challenging due to limited aperture</a:t>
            </a:r>
          </a:p>
          <a:p>
            <a:pPr lvl="1"/>
            <a:r>
              <a:rPr lang="en-GB" dirty="0" smtClean="0"/>
              <a:t>drove developments of new injection schemes</a:t>
            </a:r>
          </a:p>
          <a:p>
            <a:pPr lvl="1"/>
            <a:r>
              <a:rPr lang="en-GB" dirty="0" smtClean="0"/>
              <a:t>requires precise beam control/tuning and thus </a:t>
            </a:r>
            <a:r>
              <a:rPr lang="en-GB" u="sng" dirty="0" smtClean="0"/>
              <a:t>reliable beam diagnostics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Top-up injection</a:t>
            </a:r>
          </a:p>
          <a:p>
            <a:pPr lvl="1"/>
            <a:r>
              <a:rPr lang="en-US" dirty="0" smtClean="0"/>
              <a:t>Principle</a:t>
            </a:r>
          </a:p>
          <a:p>
            <a:pPr lvl="1"/>
            <a:r>
              <a:rPr lang="en-US" dirty="0" smtClean="0"/>
              <a:t>Various schemes</a:t>
            </a:r>
          </a:p>
          <a:p>
            <a:pPr lvl="1"/>
            <a:r>
              <a:rPr lang="en-US" dirty="0"/>
              <a:t>Key </a:t>
            </a:r>
            <a:r>
              <a:rPr lang="en-US" dirty="0" smtClean="0"/>
              <a:t>parameters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Beam dynamics on injection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Injector booster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Transfer line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Storage ring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Beam diagnostics for injection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Top-up injection –Principle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72200" y="1605643"/>
            <a:ext cx="1845488" cy="2182585"/>
            <a:chOff x="5986821" y="2514600"/>
            <a:chExt cx="2585679" cy="2932918"/>
          </a:xfrm>
        </p:grpSpPr>
        <p:pic>
          <p:nvPicPr>
            <p:cNvPr id="1026" name="Picture 2" descr="https://upload.wikimedia.org/wikipedia/commons/thumb/d/d3/Joseph_liouville.jpeg/220px-Joseph_liouville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514600"/>
              <a:ext cx="20955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986821" y="5078186"/>
              <a:ext cx="2256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J. </a:t>
              </a:r>
              <a:r>
                <a:rPr lang="en-US" dirty="0" err="1" smtClean="0"/>
                <a:t>Liouville</a:t>
              </a:r>
              <a:r>
                <a:rPr lang="en-US" dirty="0" smtClean="0"/>
                <a:t>, 1809-1882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48254" y="4143989"/>
            <a:ext cx="2098721" cy="2022583"/>
            <a:chOff x="-1687739" y="1494972"/>
            <a:chExt cx="2592614" cy="2715259"/>
          </a:xfrm>
        </p:grpSpPr>
        <p:pic>
          <p:nvPicPr>
            <p:cNvPr id="1028" name="Picture 4" descr="Lienar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3000" y="1494972"/>
              <a:ext cx="2047875" cy="242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-1687739" y="3840899"/>
              <a:ext cx="25697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A.-M. </a:t>
              </a:r>
              <a:r>
                <a:rPr lang="de-DE" dirty="0" err="1" smtClean="0"/>
                <a:t>Liénard</a:t>
              </a:r>
              <a:r>
                <a:rPr lang="de-DE" dirty="0" smtClean="0"/>
                <a:t>, 1869-1958</a:t>
              </a:r>
              <a:endParaRPr lang="de-DE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02561" y="6200001"/>
            <a:ext cx="1827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Portraits from Wikipedia</a:t>
            </a:r>
            <a:endParaRPr lang="en-US" sz="1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785615" y="1447800"/>
            <a:ext cx="4853185" cy="3830989"/>
            <a:chOff x="646642" y="1655411"/>
            <a:chExt cx="4853185" cy="3830989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371600" y="3657600"/>
              <a:ext cx="3886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193333" y="377773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3352800" y="1828800"/>
              <a:ext cx="0" cy="3657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428153" y="165541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024742" y="2422072"/>
              <a:ext cx="2667000" cy="24765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1354547" y="4308460"/>
              <a:ext cx="831546" cy="5786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46642" y="4800600"/>
              <a:ext cx="2184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Storage ring aperture</a:t>
              </a:r>
            </a:p>
          </p:txBody>
        </p:sp>
      </p:grpSp>
      <p:sp>
        <p:nvSpPr>
          <p:cNvPr id="25" name="Oval 24"/>
          <p:cNvSpPr/>
          <p:nvPr/>
        </p:nvSpPr>
        <p:spPr>
          <a:xfrm>
            <a:off x="3244398" y="2253097"/>
            <a:ext cx="684632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54901" y="3145189"/>
            <a:ext cx="684632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90605" y="3788228"/>
            <a:ext cx="684632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25173" y="3233390"/>
            <a:ext cx="684632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13807" y="2542358"/>
            <a:ext cx="684632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748428" y="3807479"/>
            <a:ext cx="684632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95489" y="3178628"/>
            <a:ext cx="684632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65578" y="2594656"/>
            <a:ext cx="684632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153400" y="1498937"/>
            <a:ext cx="628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92D050"/>
                </a:solidFill>
                <a:latin typeface="Arial Rounded MT Bold" pitchFamily="34" charset="0"/>
              </a:rPr>
              <a:t>?</a:t>
            </a:r>
            <a:endParaRPr lang="en-US" sz="6000" dirty="0">
              <a:solidFill>
                <a:srgbClr val="92D050"/>
              </a:solidFill>
              <a:latin typeface="Arial Rounded MT Bold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267916" y="2363757"/>
            <a:ext cx="2438400" cy="21711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292768"/>
            <a:ext cx="429483" cy="65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142898" y="1193746"/>
            <a:ext cx="2543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9900"/>
                </a:solidFill>
              </a:rPr>
              <a:t>Liouville’s</a:t>
            </a:r>
            <a:r>
              <a:rPr lang="en-US" sz="2400" dirty="0" smtClean="0">
                <a:solidFill>
                  <a:srgbClr val="009900"/>
                </a:solidFill>
              </a:rPr>
              <a:t> theorem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0" y="3733800"/>
            <a:ext cx="2737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Energy loss in B field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5181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9900FF"/>
                </a:solidFill>
              </a:rPr>
              <a:t>At the time of injection, the injection and stored beams have to be separated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9900FF"/>
                </a:solidFill>
              </a:rPr>
              <a:t>Radiation damping enables us to repeat injections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9900FF"/>
                </a:solidFill>
              </a:rPr>
              <a:t>The separation is not </a:t>
            </a:r>
            <a:r>
              <a:rPr lang="en-US" dirty="0">
                <a:solidFill>
                  <a:srgbClr val="9900FF"/>
                </a:solidFill>
              </a:rPr>
              <a:t>necessarily in the hor. phase </a:t>
            </a:r>
            <a:r>
              <a:rPr lang="en-US" dirty="0" smtClean="0">
                <a:solidFill>
                  <a:srgbClr val="9900FF"/>
                </a:solidFill>
              </a:rPr>
              <a:t>space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1447800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Beam in phase space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44151" y="2831469"/>
            <a:ext cx="684632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32BD1FD0-7680-480A-A489-0E91F2E185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2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7" grpId="0"/>
      <p:bldP spid="37" grpId="0" animBg="1"/>
      <p:bldP spid="37" grpId="1" animBg="1"/>
      <p:bldP spid="38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408890" y="4401218"/>
            <a:ext cx="2078884" cy="1356638"/>
            <a:chOff x="3408890" y="4736173"/>
            <a:chExt cx="2078884" cy="1356638"/>
          </a:xfrm>
        </p:grpSpPr>
        <p:sp>
          <p:nvSpPr>
            <p:cNvPr id="81" name="Oval 80"/>
            <p:cNvSpPr/>
            <p:nvPr/>
          </p:nvSpPr>
          <p:spPr>
            <a:xfrm>
              <a:off x="3984022" y="5639709"/>
              <a:ext cx="1327168" cy="453102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137155" y="5670228"/>
              <a:ext cx="1350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</a:rPr>
                <a:t>Angle (x’)</a:t>
              </a:r>
              <a:endParaRPr lang="en-US" dirty="0">
                <a:solidFill>
                  <a:srgbClr val="FF00FF"/>
                </a:solidFill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3408890" y="4740673"/>
              <a:ext cx="12726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681529" y="4736173"/>
              <a:ext cx="0" cy="9144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Various injection schemes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5328" y="1825842"/>
            <a:ext cx="1831191" cy="527589"/>
            <a:chOff x="683568" y="1397292"/>
            <a:chExt cx="1796804" cy="609437"/>
          </a:xfrm>
        </p:grpSpPr>
        <p:sp>
          <p:nvSpPr>
            <p:cNvPr id="6" name="Oval 5"/>
            <p:cNvSpPr/>
            <p:nvPr/>
          </p:nvSpPr>
          <p:spPr>
            <a:xfrm>
              <a:off x="683568" y="1397292"/>
              <a:ext cx="1796804" cy="609437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8462" y="1478086"/>
              <a:ext cx="1451851" cy="462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Kicker bump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67744" y="2089635"/>
            <a:ext cx="2062258" cy="1086896"/>
            <a:chOff x="2270218" y="1865319"/>
            <a:chExt cx="2062258" cy="1086896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379376" y="1865319"/>
              <a:ext cx="1106041" cy="7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75856" y="1866020"/>
              <a:ext cx="0" cy="438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2270218" y="2304566"/>
              <a:ext cx="2062258" cy="60689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77652" y="2367440"/>
              <a:ext cx="2052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50"/>
                  </a:solidFill>
                </a:rPr>
                <a:t>Conventional </a:t>
              </a:r>
              <a:r>
                <a:rPr lang="en-US" sz="1600" dirty="0">
                  <a:solidFill>
                    <a:srgbClr val="00B050"/>
                  </a:solidFill>
                </a:rPr>
                <a:t>injection</a:t>
              </a:r>
            </a:p>
            <a:p>
              <a:pPr algn="ctr"/>
              <a:r>
                <a:rPr lang="en-US" sz="1600" dirty="0">
                  <a:solidFill>
                    <a:srgbClr val="00B050"/>
                  </a:solidFill>
                </a:rPr>
                <a:t>scheme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96998" y="1879372"/>
            <a:ext cx="1944152" cy="474058"/>
            <a:chOff x="3817597" y="1513812"/>
            <a:chExt cx="1944152" cy="474058"/>
          </a:xfrm>
        </p:grpSpPr>
        <p:sp>
          <p:nvSpPr>
            <p:cNvPr id="14" name="Oval 13"/>
            <p:cNvSpPr/>
            <p:nvPr/>
          </p:nvSpPr>
          <p:spPr>
            <a:xfrm>
              <a:off x="3817597" y="1513812"/>
              <a:ext cx="1944152" cy="474058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7236" y="1550786"/>
              <a:ext cx="1610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</a:rPr>
                <a:t>Real space (x)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94010" y="1600200"/>
            <a:ext cx="1747498" cy="485169"/>
            <a:chOff x="6447655" y="1170447"/>
            <a:chExt cx="1747498" cy="485169"/>
          </a:xfrm>
        </p:grpSpPr>
        <p:sp>
          <p:nvSpPr>
            <p:cNvPr id="17" name="Oval 16"/>
            <p:cNvSpPr/>
            <p:nvPr/>
          </p:nvSpPr>
          <p:spPr>
            <a:xfrm>
              <a:off x="6447655" y="1170447"/>
              <a:ext cx="1747498" cy="485169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45550" y="1212431"/>
              <a:ext cx="15517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</a:rPr>
                <a:t>Beam energy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58785" y="1841982"/>
            <a:ext cx="5060921" cy="1303536"/>
            <a:chOff x="2339752" y="1474608"/>
            <a:chExt cx="5060921" cy="130353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339752" y="1474608"/>
              <a:ext cx="43204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372200" y="1474608"/>
              <a:ext cx="0" cy="644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609350" y="2193369"/>
              <a:ext cx="17913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50"/>
                  </a:solidFill>
                </a:rPr>
                <a:t>Synchrotron phase </a:t>
              </a:r>
            </a:p>
            <a:p>
              <a:pPr algn="ctr"/>
              <a:r>
                <a:rPr lang="en-US" sz="1600" dirty="0">
                  <a:solidFill>
                    <a:srgbClr val="00B050"/>
                  </a:solidFill>
                </a:rPr>
                <a:t>space injection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5592177" y="2118944"/>
              <a:ext cx="1765047" cy="6592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545" y="3002981"/>
            <a:ext cx="1913631" cy="541434"/>
            <a:chOff x="777878" y="3388472"/>
            <a:chExt cx="1913631" cy="541434"/>
          </a:xfrm>
        </p:grpSpPr>
        <p:sp>
          <p:nvSpPr>
            <p:cNvPr id="25" name="Oval 24"/>
            <p:cNvSpPr/>
            <p:nvPr/>
          </p:nvSpPr>
          <p:spPr>
            <a:xfrm>
              <a:off x="777878" y="3388472"/>
              <a:ext cx="1913631" cy="54143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2125" y="3488566"/>
              <a:ext cx="1775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Multipole kicker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99468" y="2353431"/>
            <a:ext cx="2393011" cy="1816345"/>
            <a:chOff x="2453585" y="2539516"/>
            <a:chExt cx="2393011" cy="181634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846596" y="2539516"/>
              <a:ext cx="0" cy="9493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539826" y="3488856"/>
              <a:ext cx="23067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27500" y="3488856"/>
              <a:ext cx="0" cy="2512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2453585" y="3740099"/>
              <a:ext cx="1947371" cy="59845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78473" y="3771086"/>
              <a:ext cx="15277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50"/>
                  </a:solidFill>
                </a:rPr>
                <a:t>Multipole kicker</a:t>
              </a:r>
            </a:p>
            <a:p>
              <a:pPr algn="ctr"/>
              <a:r>
                <a:rPr lang="en-US" sz="1600" dirty="0">
                  <a:solidFill>
                    <a:srgbClr val="00B050"/>
                  </a:solidFill>
                </a:rPr>
                <a:t>injection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428220" y="2110798"/>
            <a:ext cx="4874868" cy="2097186"/>
            <a:chOff x="2496648" y="2113346"/>
            <a:chExt cx="4874868" cy="2097186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496648" y="3374269"/>
              <a:ext cx="2982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324521" y="3374269"/>
              <a:ext cx="203185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371516" y="2113346"/>
              <a:ext cx="0" cy="12609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31906" y="3385573"/>
              <a:ext cx="0" cy="1025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5195802" y="3502988"/>
              <a:ext cx="2071264" cy="70754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67810" y="3537826"/>
              <a:ext cx="18726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50"/>
                  </a:solidFill>
                </a:rPr>
                <a:t>Multipole kicker</a:t>
              </a:r>
            </a:p>
            <a:p>
              <a:pPr algn="ctr"/>
              <a:r>
                <a:rPr lang="en-US" sz="1600" dirty="0">
                  <a:solidFill>
                    <a:srgbClr val="00B050"/>
                  </a:solidFill>
                </a:rPr>
                <a:t>injection, off-energy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7329" y="4003354"/>
            <a:ext cx="1554060" cy="632515"/>
            <a:chOff x="932580" y="4905300"/>
            <a:chExt cx="1765754" cy="878904"/>
          </a:xfrm>
        </p:grpSpPr>
        <p:sp>
          <p:nvSpPr>
            <p:cNvPr id="42" name="Oval 41"/>
            <p:cNvSpPr/>
            <p:nvPr/>
          </p:nvSpPr>
          <p:spPr>
            <a:xfrm>
              <a:off x="932580" y="4905300"/>
              <a:ext cx="1765754" cy="87890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1692" y="5093312"/>
              <a:ext cx="1581964" cy="513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Dipole kicker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236172" y="4401218"/>
            <a:ext cx="1895295" cy="726025"/>
            <a:chOff x="2274177" y="4274172"/>
            <a:chExt cx="1895295" cy="726025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426304" y="4274172"/>
              <a:ext cx="0" cy="90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274177" y="4281606"/>
              <a:ext cx="114965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706224" y="4364715"/>
              <a:ext cx="1463248" cy="63548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68520" y="4349847"/>
              <a:ext cx="1378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Swap-out 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</a:rPr>
                <a:t>injection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4440" y="3490693"/>
            <a:ext cx="1440159" cy="1527033"/>
            <a:chOff x="6769861" y="4826616"/>
            <a:chExt cx="2088232" cy="773539"/>
          </a:xfrm>
        </p:grpSpPr>
        <p:sp>
          <p:nvSpPr>
            <p:cNvPr id="52" name="Oval 51"/>
            <p:cNvSpPr/>
            <p:nvPr/>
          </p:nvSpPr>
          <p:spPr>
            <a:xfrm>
              <a:off x="6769861" y="4826616"/>
              <a:ext cx="2088232" cy="773539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57110" y="4837262"/>
              <a:ext cx="1711190" cy="670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FF"/>
                  </a:solidFill>
                </a:rPr>
                <a:t>Beam </a:t>
              </a:r>
            </a:p>
            <a:p>
              <a:pPr algn="ctr"/>
              <a:r>
                <a:rPr lang="en-US" sz="2000" dirty="0">
                  <a:solidFill>
                    <a:srgbClr val="FF00FF"/>
                  </a:solidFill>
                </a:rPr>
                <a:t>energy</a:t>
              </a:r>
            </a:p>
            <a:p>
              <a:pPr algn="ctr"/>
              <a:r>
                <a:rPr lang="en-US" sz="2000" dirty="0">
                  <a:solidFill>
                    <a:srgbClr val="FF00FF"/>
                  </a:solidFill>
                </a:rPr>
                <a:t>and/or</a:t>
              </a:r>
            </a:p>
            <a:p>
              <a:pPr algn="ctr"/>
              <a:r>
                <a:rPr lang="en-US" sz="2000" dirty="0">
                  <a:solidFill>
                    <a:srgbClr val="FF00FF"/>
                  </a:solidFill>
                </a:rPr>
                <a:t>RF phase 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76458" y="4294742"/>
            <a:ext cx="5256584" cy="801147"/>
            <a:chOff x="2707369" y="5225539"/>
            <a:chExt cx="5256584" cy="801147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707369" y="5226234"/>
              <a:ext cx="24145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082235" y="5225539"/>
              <a:ext cx="2881718" cy="83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6192312" y="5372667"/>
              <a:ext cx="1771641" cy="65401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379777" y="5380355"/>
              <a:ext cx="1399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Longitudinal 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</a:rPr>
                <a:t>injections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171865" y="5226234"/>
              <a:ext cx="0" cy="146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191522" y="2423534"/>
            <a:ext cx="2198095" cy="1874113"/>
            <a:chOff x="2997505" y="1887813"/>
            <a:chExt cx="2315278" cy="1874113"/>
          </a:xfrm>
        </p:grpSpPr>
        <p:sp>
          <p:nvSpPr>
            <p:cNvPr id="62" name="TextBox 61"/>
            <p:cNvSpPr txBox="1"/>
            <p:nvPr/>
          </p:nvSpPr>
          <p:spPr>
            <a:xfrm>
              <a:off x="3027257" y="2609798"/>
              <a:ext cx="228552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Off-axis injections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97505" y="1887813"/>
              <a:ext cx="2315278" cy="1874113"/>
            </a:xfrm>
            <a:prstGeom prst="rect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195737" y="2386988"/>
            <a:ext cx="5301879" cy="2812073"/>
            <a:chOff x="2512098" y="2171599"/>
            <a:chExt cx="5301879" cy="2812073"/>
          </a:xfrm>
        </p:grpSpPr>
        <p:grpSp>
          <p:nvGrpSpPr>
            <p:cNvPr id="65" name="Group 64"/>
            <p:cNvGrpSpPr/>
            <p:nvPr/>
          </p:nvGrpSpPr>
          <p:grpSpPr>
            <a:xfrm>
              <a:off x="2512098" y="2171599"/>
              <a:ext cx="5290145" cy="2812073"/>
              <a:chOff x="2512098" y="2171599"/>
              <a:chExt cx="5290145" cy="2812073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254623" y="2171599"/>
                <a:ext cx="1" cy="194257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2512098" y="4124117"/>
                <a:ext cx="2777718" cy="8726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526457" y="4114169"/>
                <a:ext cx="0" cy="859589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517751" y="4973758"/>
                <a:ext cx="5269701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7802243" y="2208145"/>
                <a:ext cx="0" cy="277552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>
              <a:off x="5254623" y="2209068"/>
              <a:ext cx="255935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5256823" y="3137510"/>
            <a:ext cx="2025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On-axis injections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3883066" y="4319611"/>
            <a:ext cx="3614054" cy="816757"/>
            <a:chOff x="4188189" y="5324857"/>
            <a:chExt cx="3614054" cy="816757"/>
          </a:xfrm>
        </p:grpSpPr>
        <p:sp>
          <p:nvSpPr>
            <p:cNvPr id="74" name="TextBox 73"/>
            <p:cNvSpPr txBox="1"/>
            <p:nvPr/>
          </p:nvSpPr>
          <p:spPr>
            <a:xfrm>
              <a:off x="4188189" y="5433728"/>
              <a:ext cx="202735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9933FF"/>
                  </a:solidFill>
                </a:rPr>
                <a:t>On-axis injection </a:t>
              </a:r>
            </a:p>
            <a:p>
              <a:r>
                <a:rPr lang="en-US" sz="2000" b="1" dirty="0">
                  <a:solidFill>
                    <a:srgbClr val="9933FF"/>
                  </a:solidFill>
                </a:rPr>
                <a:t>w/o dispersion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V="1">
              <a:off x="5305675" y="5324857"/>
              <a:ext cx="2496568" cy="19895"/>
            </a:xfrm>
            <a:prstGeom prst="line">
              <a:avLst/>
            </a:prstGeom>
            <a:ln w="635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395581" y="5891890"/>
            <a:ext cx="6753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Review of top-up injection schemes for electron storage rings, IPAC’18</a:t>
            </a:r>
          </a:p>
          <a:p>
            <a:r>
              <a:rPr lang="en-US" dirty="0" smtClean="0"/>
              <a:t>and references therein 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parameters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6782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Septum thickness 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Beam dynamics parameters</a:t>
            </a:r>
          </a:p>
          <a:p>
            <a:pPr lvl="1"/>
            <a:r>
              <a:rPr lang="en-US" dirty="0" smtClean="0"/>
              <a:t>Inj. </a:t>
            </a:r>
            <a:r>
              <a:rPr lang="en-US" dirty="0"/>
              <a:t>beam </a:t>
            </a:r>
            <a:r>
              <a:rPr lang="en-US" dirty="0" err="1" smtClean="0"/>
              <a:t>emittance</a:t>
            </a:r>
            <a:endParaRPr lang="en-US" dirty="0"/>
          </a:p>
          <a:p>
            <a:pPr lvl="1"/>
            <a:r>
              <a:rPr lang="en-US" dirty="0"/>
              <a:t>Dynamic aperture</a:t>
            </a:r>
          </a:p>
          <a:p>
            <a:pPr lvl="1"/>
            <a:r>
              <a:rPr lang="en-US" dirty="0"/>
              <a:t>Bunch </a:t>
            </a:r>
            <a:r>
              <a:rPr lang="en-US" dirty="0" smtClean="0"/>
              <a:t>length</a:t>
            </a:r>
          </a:p>
          <a:p>
            <a:pPr lvl="1"/>
            <a:r>
              <a:rPr lang="en-US" dirty="0" smtClean="0"/>
              <a:t>Momentum acceptance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724400" y="2521482"/>
            <a:ext cx="4179570" cy="3283528"/>
            <a:chOff x="2895600" y="3250039"/>
            <a:chExt cx="3981450" cy="3429000"/>
          </a:xfrm>
        </p:grpSpPr>
        <p:grpSp>
          <p:nvGrpSpPr>
            <p:cNvPr id="7" name="Group 6"/>
            <p:cNvGrpSpPr/>
            <p:nvPr/>
          </p:nvGrpSpPr>
          <p:grpSpPr>
            <a:xfrm>
              <a:off x="2895600" y="3250039"/>
              <a:ext cx="3981450" cy="3429000"/>
              <a:chOff x="2114550" y="2514600"/>
              <a:chExt cx="4914900" cy="390525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4550" y="2514600"/>
                <a:ext cx="4914900" cy="3905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5755" y="3804285"/>
                <a:ext cx="295275" cy="485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6850" y="3973830"/>
                <a:ext cx="28575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ight Arrow 7"/>
            <p:cNvSpPr/>
            <p:nvPr/>
          </p:nvSpPr>
          <p:spPr>
            <a:xfrm flipH="1">
              <a:off x="3733799" y="5047709"/>
              <a:ext cx="907301" cy="228600"/>
            </a:xfrm>
            <a:prstGeom prst="rightArrow">
              <a:avLst/>
            </a:prstGeom>
            <a:solidFill>
              <a:schemeClr val="accent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641100" y="4091399"/>
              <a:ext cx="0" cy="129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33800" y="4095209"/>
              <a:ext cx="0" cy="129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604308" y="1752600"/>
            <a:ext cx="2841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Injection and stored beams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(SLS2 kicker-bump injection)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6617970" y="5843848"/>
            <a:ext cx="952449" cy="21890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570419" y="4928108"/>
            <a:ext cx="0" cy="1240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17971" y="4931756"/>
            <a:ext cx="0" cy="1240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rot="10800000" flipH="1">
            <a:off x="7585761" y="5844540"/>
            <a:ext cx="952449" cy="21890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72200" y="6096000"/>
            <a:ext cx="272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 aperture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32BD1FD0-7680-480A-A489-0E91F2E1856D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9906" y="5497394"/>
                <a:ext cx="620106" cy="428835"/>
              </a:xfrm>
              <a:prstGeom prst="rect">
                <a:avLst/>
              </a:prstGeom>
              <a:solidFill>
                <a:srgbClr val="9999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𝜺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𝐢𝐧𝐣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906" y="5497394"/>
                <a:ext cx="620106" cy="428835"/>
              </a:xfrm>
              <a:prstGeom prst="rect">
                <a:avLst/>
              </a:prstGeom>
              <a:blipFill rotWithShape="1">
                <a:blip r:embed="rId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830097" y="5535553"/>
            <a:ext cx="496033" cy="400110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6361" y="5543490"/>
            <a:ext cx="564578" cy="400110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</a:t>
            </a:r>
            <a:r>
              <a:rPr lang="en-US" sz="2000" b="1" dirty="0" smtClean="0">
                <a:solidFill>
                  <a:schemeClr val="bg1"/>
                </a:solidFill>
              </a:rPr>
              <a:t>A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87020" y="5534616"/>
                <a:ext cx="509498" cy="400110"/>
              </a:xfrm>
              <a:prstGeom prst="rect">
                <a:avLst/>
              </a:prstGeom>
              <a:solidFill>
                <a:srgbClr val="9999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020" y="5534616"/>
                <a:ext cx="50949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914" y="4434824"/>
            <a:ext cx="3656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following slides, these labels are used to indicate which parameter is relevant or to be improved (if any):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Top-up injection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Principle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Various schemes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Key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parameters</a:t>
            </a:r>
          </a:p>
          <a:p>
            <a:r>
              <a:rPr lang="en-US" dirty="0" smtClean="0"/>
              <a:t>Beam dynamics on injection</a:t>
            </a:r>
          </a:p>
          <a:p>
            <a:pPr lvl="1"/>
            <a:r>
              <a:rPr lang="en-US" dirty="0" smtClean="0"/>
              <a:t>Injector booster</a:t>
            </a:r>
          </a:p>
          <a:p>
            <a:pPr lvl="1"/>
            <a:r>
              <a:rPr lang="en-US" dirty="0" smtClean="0"/>
              <a:t>Transfer line</a:t>
            </a:r>
          </a:p>
          <a:p>
            <a:pPr lvl="1"/>
            <a:r>
              <a:rPr lang="en-US" dirty="0" smtClean="0"/>
              <a:t>Storage ring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Beam diagnostics for injection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dynamics in booster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00600" cy="4525963"/>
          </a:xfrm>
        </p:spPr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 equalization</a:t>
            </a:r>
          </a:p>
          <a:p>
            <a:pPr lvl="1"/>
            <a:r>
              <a:rPr lang="en-US" dirty="0" smtClean="0"/>
              <a:t>Working point close to coupling resonance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Emittance</a:t>
            </a:r>
            <a:r>
              <a:rPr lang="en-US" dirty="0" smtClean="0"/>
              <a:t> exchange</a:t>
            </a:r>
          </a:p>
          <a:p>
            <a:pPr lvl="1"/>
            <a:r>
              <a:rPr lang="en-US" dirty="0" smtClean="0"/>
              <a:t>Coupling resonance crossing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1905000" cy="80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47" y="2511196"/>
            <a:ext cx="2335753" cy="3737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199" y="1600200"/>
            <a:ext cx="2667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9900"/>
                </a:solidFill>
              </a:rPr>
              <a:t>Emittance</a:t>
            </a:r>
            <a:r>
              <a:rPr lang="en-US" dirty="0" smtClean="0">
                <a:solidFill>
                  <a:srgbClr val="009900"/>
                </a:solidFill>
              </a:rPr>
              <a:t> exchange  experiment @ SLS booster</a:t>
            </a:r>
          </a:p>
          <a:p>
            <a:pPr algn="ctr"/>
            <a:r>
              <a:rPr lang="en-US" dirty="0" smtClean="0">
                <a:solidFill>
                  <a:srgbClr val="009900"/>
                </a:solidFill>
              </a:rPr>
              <a:t>J. </a:t>
            </a:r>
            <a:r>
              <a:rPr lang="en-US" dirty="0" err="1" smtClean="0">
                <a:solidFill>
                  <a:srgbClr val="009900"/>
                </a:solidFill>
              </a:rPr>
              <a:t>Kallestrup</a:t>
            </a:r>
            <a:r>
              <a:rPr lang="en-US" dirty="0" smtClean="0">
                <a:solidFill>
                  <a:srgbClr val="009900"/>
                </a:solidFill>
              </a:rPr>
              <a:t>, PhD thesis</a:t>
            </a:r>
            <a:endParaRPr lang="en-US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00200" y="5181239"/>
                <a:ext cx="1291122" cy="457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200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181239"/>
                <a:ext cx="1291122" cy="457561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742424" y="522447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approximately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1FD0-7680-480A-A489-0E91F2E1856D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14347" y="3810000"/>
                <a:ext cx="620106" cy="428835"/>
              </a:xfrm>
              <a:prstGeom prst="rect">
                <a:avLst/>
              </a:prstGeom>
              <a:solidFill>
                <a:srgbClr val="9999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𝜺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𝐢𝐧𝐣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347" y="3810000"/>
                <a:ext cx="620106" cy="428835"/>
              </a:xfrm>
              <a:prstGeom prst="rect">
                <a:avLst/>
              </a:prstGeom>
              <a:blipFill rotWithShape="1">
                <a:blip r:embed="rId6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90094" y="1655890"/>
                <a:ext cx="620106" cy="428835"/>
              </a:xfrm>
              <a:prstGeom prst="rect">
                <a:avLst/>
              </a:prstGeom>
              <a:solidFill>
                <a:srgbClr val="9999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𝜺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𝐢𝐧𝐣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094" y="1655890"/>
                <a:ext cx="620106" cy="428835"/>
              </a:xfrm>
              <a:prstGeom prst="rect">
                <a:avLst/>
              </a:prstGeom>
              <a:blipFill rotWithShape="1">
                <a:blip r:embed="rId7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6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1421</Words>
  <Application>Microsoft Office PowerPoint</Application>
  <PresentationFormat>On-screen Show (4:3)</PresentationFormat>
  <Paragraphs>279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Beam dynamics  on beam injection</vt:lpstr>
      <vt:lpstr>Contents</vt:lpstr>
      <vt:lpstr>Introduction</vt:lpstr>
      <vt:lpstr>Contents</vt:lpstr>
      <vt:lpstr>Top-up injection –Principle</vt:lpstr>
      <vt:lpstr>Various injection schemes</vt:lpstr>
      <vt:lpstr>Key parameters</vt:lpstr>
      <vt:lpstr>Contents</vt:lpstr>
      <vt:lpstr>Beam dynamics in booster (1)</vt:lpstr>
      <vt:lpstr>Beam dynamics in booster (2)</vt:lpstr>
      <vt:lpstr>Beam dynamics in transfer line</vt:lpstr>
      <vt:lpstr>Beam dynamics in SR (1)</vt:lpstr>
      <vt:lpstr>Beam dynamics in SR (2)</vt:lpstr>
      <vt:lpstr>Beam dynamics in SR (3)</vt:lpstr>
      <vt:lpstr>Beam dynamics in SR (4)</vt:lpstr>
      <vt:lpstr>Beam dynamics in SR (5)</vt:lpstr>
      <vt:lpstr>Contents</vt:lpstr>
      <vt:lpstr>Beam diagnostics for injection (1)</vt:lpstr>
      <vt:lpstr>Beam diagnostics for injection (2)</vt:lpstr>
      <vt:lpstr>PowerPoint Presentation</vt:lpstr>
      <vt:lpstr>Summary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dynamics  on beam injection</dc:title>
  <dc:creator>Masa A</dc:creator>
  <cp:lastModifiedBy>Masa A</cp:lastModifiedBy>
  <cp:revision>184</cp:revision>
  <cp:lastPrinted>2022-04-20T10:23:37Z</cp:lastPrinted>
  <dcterms:created xsi:type="dcterms:W3CDTF">2022-04-01T13:03:06Z</dcterms:created>
  <dcterms:modified xsi:type="dcterms:W3CDTF">2022-04-28T10:49:15Z</dcterms:modified>
</cp:coreProperties>
</file>