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966" r:id="rId3"/>
    <p:sldId id="965" r:id="rId4"/>
    <p:sldId id="967" r:id="rId5"/>
    <p:sldId id="624" r:id="rId6"/>
    <p:sldId id="426" r:id="rId7"/>
    <p:sldId id="295" r:id="rId8"/>
    <p:sldId id="302" r:id="rId9"/>
    <p:sldId id="279" r:id="rId10"/>
    <p:sldId id="968" r:id="rId11"/>
    <p:sldId id="969" r:id="rId12"/>
    <p:sldId id="917" r:id="rId13"/>
    <p:sldId id="280" r:id="rId14"/>
    <p:sldId id="304" r:id="rId15"/>
    <p:sldId id="975" r:id="rId16"/>
    <p:sldId id="404" r:id="rId17"/>
    <p:sldId id="472" r:id="rId18"/>
    <p:sldId id="299" r:id="rId19"/>
    <p:sldId id="980" r:id="rId20"/>
    <p:sldId id="979" r:id="rId21"/>
    <p:sldId id="976" r:id="rId22"/>
    <p:sldId id="977" r:id="rId23"/>
    <p:sldId id="9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73"/>
    <p:restoredTop sz="95994"/>
  </p:normalViewPr>
  <p:slideViewPr>
    <p:cSldViewPr snapToGrid="0" snapToObjects="1">
      <p:cViewPr varScale="1">
        <p:scale>
          <a:sx n="86" d="100"/>
          <a:sy n="86" d="100"/>
        </p:scale>
        <p:origin x="208" y="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0A0FD-90C9-9146-B828-AA6BD27000A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53A6A-89BF-CC4B-9BAB-878AA8F375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1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4:41:41.0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3074 24575,'0'-30'0,"0"-2"0,0-33 0,0 12 0,0-30 0,0 16 0,7-8 0,2-1 0,6 1 0,0-1 0,-1 17 0,-6-4 0,-2 23 0,-6 0 0,0 3 0,0 12 0,0-5 0,0 6 0,0 1 0,0 0 0,0 5 0,0-11 0,0 10 0,0-11 0,0 6 0,0 1 0,0-7 0,0 5 0,0-12 0,0 12 0,0-5 0,0-1 0,5 6 0,-4-5 0,4 7 0,1-1 0,-5 1 0,4-1 0,0 1 0,-3-5 0,3 3 0,-5-3 0,0 10 0,0-4 0,0 10 0,0-9 0,0 9 0,0-10 0,0 10 0,0-10 0,5 10 0,-4-10 0,3 10 0,-4-10 0,5 10 0,-4-10 0,4 10 0,0-10 0,-3 10 0,8-10 0,-9 4 0,9 0 0,-9-4 0,4 10 0,0-4 0,-4 1 0,4 3 0,-5-3 0,0 4 0,4 0 0,-3 1 0,4-1 0,0 1 0,-4-7 0,4 5 0,-5-4 0,4 6 0,-2-7 0,2 5 0,-4-4 0,0 5 0,0 1 0,0-1 0,0 1 0,0-1 0,0 1 0,0-1 0,0 0 0,0 1 0,0-1 0,0 1 0,0-1 0,0-5 0,0 4 0,6-10 0,-5 10 0,4-10 0,-5 10 0,0-10 0,0 10 0,0-4 0,0 5 0,0-5 0,0-2 0,0-5 0,0 5 0,5-4 0,-3 10 0,3-10 0,-5 10 0,0-10 0,0 4 0,0-5 0,0 5 0,0-4 0,0 4 0,0-5 0,0 5 0,0 2 0,0 5 0,0 1 0,0-1 0,0 1 0,0-1 0,0 0 0,0 1 0,0-1 0,0 1 0,0-1 0,0 1 0,0-1 0,0 0 0,0 1 0,0-1 0,0 1 0,0-1 0,0 1 0,0-1 0,0 0 0,0 1 0,0-1 0,0 1 0,0-1 0,0 1 0,0-1 0,4 0 0,-2 1 0,2 4 0,-4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4:41:43.7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446 1 24575,'-16'0'0,"-2"0"0,-5 0 0,0 0 0,5 0 0,-4 5 0,4 1 0,-5 6 0,5-5 0,-4 3 0,10-4 0,-4 0 0,-1 4 0,5-4 0,-4 5 0,6-5 0,-7 4 0,5-9 0,-4 9 0,5-4 0,1 0 0,4 4 0,-3-9 0,7 8 0,-7-3 0,3 5 0,-4-1 0,-1 1 0,5-1 0,-3-4 0,8 4 0,-4-5 0,0 1 0,4 4 0,-4-4 0,5 4 0,0 1 0,-4-5 0,2 3 0,-2-8 0,4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4:41:45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24575,'11'10'0,"-1"1"0,-4 5 0,29 11 0,-17 4 0,25-8 0,-25-3 0,-6-14 0,-3 0 0,-3 3 0,4-8 0,1 9 0,-1-9 0,1 8 0,0-3 0,-1 5 0,1-1 0,-1 1 0,1 0 0,5 0 0,-4-1 0,5 7 0,-6-5 0,0 4 0,-1-5 0,1 0 0,0-1 0,-6 1 0,5-1 0,-9 1 0,4-1 0,-1-4 0,-2 4 0,2-4 0,1 4 0,-4 1 0,9-1 0,-5 1 0,1-1 0,4 1 0,-9 0 0,8-6 0,-8 5 0,4-4 0,0 0 0,-4 3 0,8-8 0,-7 9 0,2-5 0,1 1 0,-4-1 0,4-5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658F-D871-A140-A34B-DE96432029D5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7F671-737E-C349-9467-93D19041C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directly detect the</a:t>
            </a:r>
            <a:r>
              <a:rPr lang="en-US" baseline="0" dirty="0"/>
              <a:t> relic neutrinos</a:t>
            </a:r>
            <a:r>
              <a:rPr lang="en-US" dirty="0"/>
              <a:t> today.</a:t>
            </a:r>
          </a:p>
          <a:p>
            <a:r>
              <a:rPr lang="en-US" dirty="0"/>
              <a:t>Edward Witten </a:t>
            </a:r>
            <a:r>
              <a:rPr lang="mr-IN" dirty="0"/>
              <a:t>–</a:t>
            </a:r>
            <a:r>
              <a:rPr lang="en-US" dirty="0"/>
              <a:t> joke H-&gt;D-&gt;T</a:t>
            </a:r>
          </a:p>
          <a:p>
            <a:r>
              <a:rPr lang="en-US" dirty="0"/>
              <a:t>It’s not as crazy as it seems </a:t>
            </a:r>
            <a:r>
              <a:rPr lang="mr-IN" dirty="0"/>
              <a:t>–</a:t>
            </a:r>
            <a:r>
              <a:rPr lang="en-US" baseline="0" dirty="0"/>
              <a:t> the neutrinos have very little kinetic energy, so you need to capture them on nuclei that are have no energy barrier transform into a lighter element </a:t>
            </a:r>
            <a:r>
              <a:rPr lang="mr-IN" baseline="0" dirty="0"/>
              <a:t>–</a:t>
            </a:r>
            <a:r>
              <a:rPr lang="en-US" baseline="0" dirty="0"/>
              <a:t> which means they are unstable to beta-decay.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6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directly detect the</a:t>
            </a:r>
            <a:r>
              <a:rPr lang="en-US" baseline="0" dirty="0"/>
              <a:t> relic neutrinos</a:t>
            </a:r>
            <a:r>
              <a:rPr lang="en-US" dirty="0"/>
              <a:t> today.</a:t>
            </a:r>
          </a:p>
          <a:p>
            <a:r>
              <a:rPr lang="en-US" dirty="0"/>
              <a:t>Edward Witten </a:t>
            </a:r>
            <a:r>
              <a:rPr lang="mr-IN" dirty="0"/>
              <a:t>–</a:t>
            </a:r>
            <a:r>
              <a:rPr lang="en-US" dirty="0"/>
              <a:t> joke H-&gt;D-&gt;T</a:t>
            </a:r>
          </a:p>
          <a:p>
            <a:r>
              <a:rPr lang="en-US" dirty="0"/>
              <a:t>It’s not as crazy as it seems </a:t>
            </a:r>
            <a:r>
              <a:rPr lang="mr-IN" dirty="0"/>
              <a:t>–</a:t>
            </a:r>
            <a:r>
              <a:rPr lang="en-US" baseline="0" dirty="0"/>
              <a:t> the neutrinos have very little kinetic energy, so you need to capture them on nuclei that are have no energy barrier transform into a lighter element </a:t>
            </a:r>
            <a:r>
              <a:rPr lang="mr-IN" baseline="0" dirty="0"/>
              <a:t>–</a:t>
            </a:r>
            <a:r>
              <a:rPr lang="en-US" baseline="0" dirty="0"/>
              <a:t> which means they are unstable to beta-decay.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9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1">
            <a:extLst>
              <a:ext uri="{FF2B5EF4-FFF2-40B4-BE49-F238E27FC236}">
                <a16:creationId xmlns:a16="http://schemas.microsoft.com/office/drawing/2014/main" id="{87D19215-AF90-DEDA-1E83-8877221B92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F892585-3CEB-4107-8004-A4496B2468A5}" type="slidenum">
              <a:rPr lang="it-IT" altLang="it-IT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65DA7F99-FD0F-F03E-212E-C1C153AB4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837613"/>
            <a:ext cx="29495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4ACFBD6C-3A64-4CC4-8499-ADE34FEF26DA}" type="slidenum">
              <a:rPr lang="it-IT" altLang="it-IT">
                <a:cs typeface="Arial Unicode MS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altLang="it-IT">
              <a:cs typeface="Arial Unicode MS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8A7663A-DCAD-27CD-F9B8-FBD84F1BF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0100" y="533400"/>
            <a:ext cx="3454400" cy="2590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DB682493-22EC-AFCD-ECFA-DDC63752F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3276600"/>
            <a:ext cx="7389813" cy="3198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5">
            <a:extLst>
              <a:ext uri="{FF2B5EF4-FFF2-40B4-BE49-F238E27FC236}">
                <a16:creationId xmlns:a16="http://schemas.microsoft.com/office/drawing/2014/main" id="{F14B0A0E-33C9-4589-A420-D9701A53BE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45DEC0-AA40-4C96-88C4-835E9B870940}" type="slidenum">
              <a:rPr lang="it-IT" altLang="it-IT" sz="1400" smtClean="0">
                <a:ea typeface="MS Gothic" panose="020B0609070205080204" pitchFamily="49" charset="-128"/>
                <a:cs typeface="Arial Unicode MS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it-IT" altLang="it-IT" sz="1400">
              <a:ea typeface="MS Gothic" panose="020B0609070205080204" pitchFamily="49" charset="-128"/>
              <a:cs typeface="Arial Unicode MS" charset="-128"/>
            </a:endParaRPr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DBD0564-B7F4-4E99-8B71-F16B5B4B2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C5C44B03-DCBA-4A0B-8432-0C75BE8E4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869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97" y="260559"/>
            <a:ext cx="8201794" cy="11286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A5799A3-70A0-4AEE-A469-A1EDC98BE9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5A7521-2131-48F5-9B80-3298F91ECBA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66C845-C38F-43A6-9D7E-C66D99B6101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8843F-4AB0-41C6-A1B5-66132F8E45F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467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5456"/>
            <a:ext cx="8229600" cy="4760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28B52-32F7-644D-ACF6-9680509D695A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525B414-993B-E575-0F48-5DE715BFB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12393" t="4387" r="5983" b="4925"/>
          <a:stretch/>
        </p:blipFill>
        <p:spPr>
          <a:xfrm>
            <a:off x="8024445" y="-1"/>
            <a:ext cx="1119555" cy="984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ithub.com/gkrossi/lorentz4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8.10388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opscience.iop.org/article/10.1088/1748-0221/17/05/P0502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88759/contributions/5244403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.bin"/><Relationship Id="rId4" Type="http://schemas.microsoft.com/office/2007/relationships/hdphoto" Target="../media/hdphoto6.wdp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8/1475-7516/2007/06/015" TargetMode="Externa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hyperlink" Target="https://doi.org/10.1007/s10909-019-02271-x" TargetMode="External"/><Relationship Id="rId10" Type="http://schemas.microsoft.com/office/2007/relationships/hdphoto" Target="../media/hdphoto3.wdp"/><Relationship Id="rId4" Type="http://schemas.openxmlformats.org/officeDocument/2006/relationships/image" Target="../media/image17.tiff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3872-AD43-6D12-B78F-0657C340A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Detecting relic neutrinos with tritium on graphene: the PTOLEMY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8A6F9-1ACD-CAC8-262C-247E05AD34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Nicolo de Groot (Radboud University and </a:t>
            </a:r>
            <a:r>
              <a:rPr lang="en-US" sz="2400" dirty="0" err="1"/>
              <a:t>Nikhef</a:t>
            </a:r>
            <a:r>
              <a:rPr lang="en-US" sz="2400" dirty="0"/>
              <a:t>)</a:t>
            </a:r>
          </a:p>
          <a:p>
            <a:r>
              <a:rPr lang="en-US" sz="2400" dirty="0"/>
              <a:t>for the PTOLEMY 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3547D-2E50-ABE5-5A11-0A9E175A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658" y="6129668"/>
            <a:ext cx="1468120" cy="579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B17C7-A152-8272-4F8C-F90D12AD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22" y="6109666"/>
            <a:ext cx="27051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49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9A7D-DEFE-DC96-1404-1ECC0B29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filter concept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BCB321D-5743-1C01-BAEF-BB3C5AC32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1" r="1586" b="36749"/>
          <a:stretch/>
        </p:blipFill>
        <p:spPr bwMode="auto">
          <a:xfrm>
            <a:off x="42515" y="1140288"/>
            <a:ext cx="9058970" cy="206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E278C-82C8-E987-B9A0-46F2395B7A2B}"/>
              </a:ext>
            </a:extLst>
          </p:cNvPr>
          <p:cNvCxnSpPr>
            <a:cxnSpLocks/>
          </p:cNvCxnSpPr>
          <p:nvPr/>
        </p:nvCxnSpPr>
        <p:spPr>
          <a:xfrm flipV="1">
            <a:off x="510800" y="1631644"/>
            <a:ext cx="0" cy="1185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D1A6FB-ACFA-4022-B9A7-A46B94FC019A}"/>
              </a:ext>
            </a:extLst>
          </p:cNvPr>
          <p:cNvCxnSpPr/>
          <p:nvPr/>
        </p:nvCxnSpPr>
        <p:spPr>
          <a:xfrm>
            <a:off x="510800" y="2816977"/>
            <a:ext cx="141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334B14A-94CD-B66A-093E-68F03F81A5EF}"/>
              </a:ext>
            </a:extLst>
          </p:cNvPr>
          <p:cNvSpPr/>
          <p:nvPr/>
        </p:nvSpPr>
        <p:spPr>
          <a:xfrm>
            <a:off x="1179705" y="2198606"/>
            <a:ext cx="151099" cy="155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E6BD2-2CC4-B0E8-ECEA-670B8F530B5E}"/>
              </a:ext>
            </a:extLst>
          </p:cNvPr>
          <p:cNvSpPr txBox="1"/>
          <p:nvPr/>
        </p:nvSpPr>
        <p:spPr>
          <a:xfrm>
            <a:off x="905735" y="20870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AC35A-4083-742E-74E6-153AF2D06306}"/>
              </a:ext>
            </a:extLst>
          </p:cNvPr>
          <p:cNvSpPr txBox="1"/>
          <p:nvPr/>
        </p:nvSpPr>
        <p:spPr>
          <a:xfrm>
            <a:off x="1105213" y="20916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CBB84-9E35-055A-94B4-B39E46719E1C}"/>
              </a:ext>
            </a:extLst>
          </p:cNvPr>
          <p:cNvSpPr txBox="1"/>
          <p:nvPr/>
        </p:nvSpPr>
        <p:spPr>
          <a:xfrm>
            <a:off x="210718" y="19069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48E4E-6617-F2FF-9762-47DEC66DC299}"/>
              </a:ext>
            </a:extLst>
          </p:cNvPr>
          <p:cNvSpPr txBox="1"/>
          <p:nvPr/>
        </p:nvSpPr>
        <p:spPr>
          <a:xfrm>
            <a:off x="1539699" y="2815566"/>
            <a:ext cx="25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3272AC8-624E-FCAC-4157-BF190A581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0" r="1586" b="-1"/>
          <a:stretch/>
        </p:blipFill>
        <p:spPr bwMode="auto">
          <a:xfrm>
            <a:off x="42515" y="3115771"/>
            <a:ext cx="9058970" cy="203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1663F8-21DA-3734-F4AA-2213445E0701}"/>
              </a:ext>
            </a:extLst>
          </p:cNvPr>
          <p:cNvGrpSpPr/>
          <p:nvPr/>
        </p:nvGrpSpPr>
        <p:grpSpPr>
          <a:xfrm>
            <a:off x="73163" y="5226356"/>
            <a:ext cx="5172903" cy="1579431"/>
            <a:chOff x="1232683" y="5325004"/>
            <a:chExt cx="5172903" cy="1579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2E31DE-CD05-36BC-9475-1C70DD12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542" y="5325004"/>
              <a:ext cx="5144044" cy="75724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5051C4-58B3-DC5F-FA87-A9A7C18C85F6}"/>
                </a:ext>
              </a:extLst>
            </p:cNvPr>
            <p:cNvGrpSpPr/>
            <p:nvPr/>
          </p:nvGrpSpPr>
          <p:grpSpPr>
            <a:xfrm>
              <a:off x="1232683" y="6223063"/>
              <a:ext cx="5172903" cy="681372"/>
              <a:chOff x="264376" y="7151460"/>
              <a:chExt cx="6091215" cy="8042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AA7817-3F2B-D418-AA63-E65793BF8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376" y="7151460"/>
                <a:ext cx="3993418" cy="80423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1E3A532-69C1-3419-80C1-B5EA3D4DD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40861" y="7151460"/>
                <a:ext cx="2114730" cy="80419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D08F55-773A-5BC2-18E6-87B8F1785C1E}"/>
                  </a:ext>
                </a:extLst>
              </p:cNvPr>
              <p:cNvSpPr/>
              <p:nvPr/>
            </p:nvSpPr>
            <p:spPr>
              <a:xfrm>
                <a:off x="5215418" y="5616490"/>
                <a:ext cx="3829412" cy="7414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yields</m:t>
                          </m:r>
                        </m:e>
                      </m:groupChr>
                      <m:r>
                        <a:rPr lang="en-US" sz="2000" i="1"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D08F55-773A-5BC2-18E6-87B8F1785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418" y="5616490"/>
                <a:ext cx="3829412" cy="741485"/>
              </a:xfrm>
              <a:prstGeom prst="rect">
                <a:avLst/>
              </a:prstGeom>
              <a:blipFill>
                <a:blip r:embed="rId6"/>
                <a:stretch>
                  <a:fillRect l="-660" r="-990"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B58D94-C9EF-555B-990A-CC2EC72776BB}"/>
              </a:ext>
            </a:extLst>
          </p:cNvPr>
          <p:cNvSpPr txBox="1"/>
          <p:nvPr/>
        </p:nvSpPr>
        <p:spPr>
          <a:xfrm>
            <a:off x="5461686" y="5226356"/>
            <a:ext cx="311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>
                <a:solidFill>
                  <a:srgbClr val="0070C0"/>
                </a:solidFill>
              </a:rPr>
              <a:t>Enforce zero drift in y (rotate 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431C90-8F79-6CA5-6B7B-C0A47176A824}"/>
              </a:ext>
            </a:extLst>
          </p:cNvPr>
          <p:cNvSpPr txBox="1"/>
          <p:nvPr/>
        </p:nvSpPr>
        <p:spPr>
          <a:xfrm>
            <a:off x="6811013" y="6481784"/>
            <a:ext cx="2233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A.P Colijn, (PATRAS2019)</a:t>
            </a:r>
          </a:p>
        </p:txBody>
      </p:sp>
    </p:spTree>
    <p:extLst>
      <p:ext uri="{BB962C8B-B14F-4D97-AF65-F5344CB8AC3E}">
        <p14:creationId xmlns:p14="http://schemas.microsoft.com/office/powerpoint/2010/main" val="4147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6EDE-91E3-5A56-CCBB-2CCCBEFA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filter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D80AF-44C1-D799-3C19-13AF93B5C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79" y="1216454"/>
            <a:ext cx="573405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97093D-D6F5-4821-AA79-8E85A854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948" y="2923060"/>
            <a:ext cx="546100" cy="55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5CB37-E69A-02F1-B47D-CA76E19EC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3728308"/>
            <a:ext cx="7762875" cy="2752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3F366-0729-ECAF-314F-6A8AD8C7DDB4}"/>
              </a:ext>
            </a:extLst>
          </p:cNvPr>
          <p:cNvSpPr txBox="1"/>
          <p:nvPr/>
        </p:nvSpPr>
        <p:spPr>
          <a:xfrm>
            <a:off x="5966655" y="2105561"/>
            <a:ext cx="31773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0070C0"/>
                </a:solidFill>
              </a:rPr>
              <a:t>Simulations with KASSIOPEIA</a:t>
            </a:r>
          </a:p>
          <a:p>
            <a:r>
              <a:rPr lang="en-GB" sz="1600" dirty="0">
                <a:solidFill>
                  <a:srgbClr val="0070C0"/>
                </a:solidFill>
              </a:rPr>
              <a:t>c</a:t>
            </a:r>
            <a:r>
              <a:rPr lang="en-NL" sz="1600" dirty="0">
                <a:solidFill>
                  <a:srgbClr val="0070C0"/>
                </a:solidFill>
              </a:rPr>
              <a:t>ode (KATRIN) and Lorentz4</a:t>
            </a:r>
          </a:p>
          <a:p>
            <a:r>
              <a:rPr lang="en-US" sz="1600" dirty="0">
                <a:solidFill>
                  <a:srgbClr val="0070C0"/>
                </a:solidFill>
              </a:rPr>
              <a:t>(N. Rossi, M. Messina, LNGS)</a:t>
            </a:r>
          </a:p>
          <a:p>
            <a:r>
              <a:rPr lang="en-US" sz="16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https://github.com/gkrossi/lorentz4</a:t>
            </a:r>
            <a:endParaRPr lang="en-US" sz="1600" dirty="0">
              <a:solidFill>
                <a:srgbClr val="0070C0"/>
              </a:solidFill>
            </a:endParaRPr>
          </a:p>
          <a:p>
            <a:endParaRPr lang="en-NL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5A7ED-2B96-0945-B136-A181F63F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Performance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34784020-EFDC-7840-AE73-6DC94A9C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12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F654D3-501F-3F40-8ED4-0DFBF9779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03" y="2261711"/>
            <a:ext cx="8153400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34B62-2249-4646-8A4C-D267F9690FC2}"/>
              </a:ext>
            </a:extLst>
          </p:cNvPr>
          <p:cNvSpPr txBox="1"/>
          <p:nvPr/>
        </p:nvSpPr>
        <p:spPr>
          <a:xfrm>
            <a:off x="3449823" y="5798146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/>
              </a:rPr>
              <a:t>https://arxiv.org/abs/2108.10388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D269A-6395-764A-B8E7-C76551BC8DD6}"/>
              </a:ext>
            </a:extLst>
          </p:cNvPr>
          <p:cNvSpPr txBox="1"/>
          <p:nvPr/>
        </p:nvSpPr>
        <p:spPr>
          <a:xfrm>
            <a:off x="1415192" y="5798146"/>
            <a:ext cx="6443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PTOLEMY Collaboration, </a:t>
            </a:r>
          </a:p>
          <a:p>
            <a:r>
              <a:rPr lang="en-US" sz="1600" dirty="0"/>
              <a:t>“Implementation and Optimization of the PTOLEMY Electromagnetic Filter”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F6EEA-3C0F-6A48-BF1E-7C2DBBEFAB54}"/>
              </a:ext>
            </a:extLst>
          </p:cNvPr>
          <p:cNvSpPr txBox="1"/>
          <p:nvPr/>
        </p:nvSpPr>
        <p:spPr>
          <a:xfrm>
            <a:off x="1959562" y="1243489"/>
            <a:ext cx="4310475" cy="9477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53" b="1" dirty="0"/>
              <a:t>Improves as B</a:t>
            </a:r>
            <a:r>
              <a:rPr lang="en-US" sz="1853" b="1" baseline="30000" dirty="0"/>
              <a:t>2</a:t>
            </a:r>
            <a:r>
              <a:rPr lang="en-US" sz="1853" b="1" dirty="0"/>
              <a:t> for a fixed filter dimension</a:t>
            </a:r>
          </a:p>
          <a:p>
            <a:r>
              <a:rPr lang="en-US" sz="1853" b="1" dirty="0">
                <a:solidFill>
                  <a:schemeClr val="bg1"/>
                </a:solidFill>
              </a:rPr>
              <a:t>	</a:t>
            </a:r>
            <a:r>
              <a:rPr lang="en-US" sz="1853" b="1" dirty="0">
                <a:solidFill>
                  <a:srgbClr val="FFC000"/>
                </a:solidFill>
              </a:rPr>
              <a:t>18.6 </a:t>
            </a:r>
            <a:r>
              <a:rPr lang="en-US" sz="1853" b="1" dirty="0" err="1">
                <a:solidFill>
                  <a:srgbClr val="FFC000"/>
                </a:solidFill>
              </a:rPr>
              <a:t>keV</a:t>
            </a:r>
            <a:r>
              <a:rPr lang="en-US" sz="1853" b="1" dirty="0">
                <a:solidFill>
                  <a:srgbClr val="FFC000"/>
                </a:solidFill>
              </a:rPr>
              <a:t> @ 1T </a:t>
            </a:r>
            <a:r>
              <a:rPr lang="en-US" sz="1853" b="1" dirty="0">
                <a:solidFill>
                  <a:srgbClr val="FFC000"/>
                </a:solidFill>
                <a:sym typeface="Wingdings" pitchFamily="2" charset="2"/>
              </a:rPr>
              <a:t> ~10eV (in 0.4m)</a:t>
            </a:r>
          </a:p>
          <a:p>
            <a:r>
              <a:rPr lang="en-US" sz="1853" b="1" dirty="0">
                <a:solidFill>
                  <a:schemeClr val="bg1"/>
                </a:solidFill>
              </a:rPr>
              <a:t>	</a:t>
            </a:r>
            <a:r>
              <a:rPr lang="en-US" sz="1853" b="1" dirty="0">
                <a:solidFill>
                  <a:srgbClr val="0000FF"/>
                </a:solidFill>
              </a:rPr>
              <a:t>18.6 </a:t>
            </a:r>
            <a:r>
              <a:rPr lang="en-US" sz="1853" b="1" dirty="0" err="1">
                <a:solidFill>
                  <a:srgbClr val="0000FF"/>
                </a:solidFill>
              </a:rPr>
              <a:t>keV</a:t>
            </a:r>
            <a:r>
              <a:rPr lang="en-US" sz="1853" b="1" dirty="0">
                <a:solidFill>
                  <a:srgbClr val="0000FF"/>
                </a:solidFill>
              </a:rPr>
              <a:t> @ 3T </a:t>
            </a:r>
            <a:r>
              <a:rPr lang="en-US" sz="1853" b="1" dirty="0">
                <a:solidFill>
                  <a:srgbClr val="0000FF"/>
                </a:solidFill>
                <a:sym typeface="Wingdings" pitchFamily="2" charset="2"/>
              </a:rPr>
              <a:t>   ~1eV (in 0.6m)</a:t>
            </a:r>
            <a:endParaRPr lang="en-US" sz="1853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1C41E-F97C-EF46-BE4F-2DCF9BE81BBC}"/>
              </a:ext>
            </a:extLst>
          </p:cNvPr>
          <p:cNvSpPr txBox="1"/>
          <p:nvPr/>
        </p:nvSpPr>
        <p:spPr bwMode="auto">
          <a:xfrm>
            <a:off x="1415192" y="6382921"/>
            <a:ext cx="5949386" cy="3385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https://iopscience.iop.org/article/10.1088/1748-0221/17/05/P05021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8817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7E318B-54C3-14D3-478D-24B85833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81" r="50414"/>
          <a:stretch/>
        </p:blipFill>
        <p:spPr>
          <a:xfrm rot="5400000">
            <a:off x="4659805" y="2126613"/>
            <a:ext cx="4999672" cy="352885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F3BE2-912C-8540-9C5A-6AFBB931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2" y="1983966"/>
            <a:ext cx="4032448" cy="30243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941A1F-067C-D04C-A989-15D609F2A548}"/>
              </a:ext>
            </a:extLst>
          </p:cNvPr>
          <p:cNvCxnSpPr>
            <a:cxnSpLocks/>
          </p:cNvCxnSpPr>
          <p:nvPr/>
        </p:nvCxnSpPr>
        <p:spPr>
          <a:xfrm flipV="1">
            <a:off x="3354178" y="4813021"/>
            <a:ext cx="3872636" cy="8252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901968-4ADD-BA46-B5FD-7E8F1B84B589}"/>
              </a:ext>
            </a:extLst>
          </p:cNvPr>
          <p:cNvSpPr txBox="1"/>
          <p:nvPr/>
        </p:nvSpPr>
        <p:spPr>
          <a:xfrm>
            <a:off x="1844801" y="5617014"/>
            <a:ext cx="33409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Zero field (location for TES microcalorimeter)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15A16-4402-5147-B5FC-D8099CA91D03}"/>
              </a:ext>
            </a:extLst>
          </p:cNvPr>
          <p:cNvSpPr txBox="1"/>
          <p:nvPr/>
        </p:nvSpPr>
        <p:spPr>
          <a:xfrm>
            <a:off x="4109593" y="1229487"/>
            <a:ext cx="1437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Wonyong</a:t>
            </a:r>
            <a:r>
              <a:rPr lang="en-US" sz="1350" dirty="0"/>
              <a:t> Chung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E3F43-9549-984A-8781-F2599EF45E6F}"/>
              </a:ext>
            </a:extLst>
          </p:cNvPr>
          <p:cNvSpPr txBox="1"/>
          <p:nvPr/>
        </p:nvSpPr>
        <p:spPr>
          <a:xfrm>
            <a:off x="197514" y="5307661"/>
            <a:ext cx="6798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Andi</a:t>
            </a:r>
          </a:p>
          <a:p>
            <a:r>
              <a:rPr lang="en-US" sz="1350" dirty="0"/>
              <a:t>Tan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ACCE38-1993-5B4F-A222-8BA1BFE40850}"/>
              </a:ext>
            </a:extLst>
          </p:cNvPr>
          <p:cNvCxnSpPr>
            <a:cxnSpLocks/>
          </p:cNvCxnSpPr>
          <p:nvPr/>
        </p:nvCxnSpPr>
        <p:spPr>
          <a:xfrm flipH="1" flipV="1">
            <a:off x="1929714" y="4813858"/>
            <a:ext cx="1424464" cy="824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5E7E92-165F-5145-BCD0-5748A11CD3CD}"/>
              </a:ext>
            </a:extLst>
          </p:cNvPr>
          <p:cNvSpPr txBox="1"/>
          <p:nvPr/>
        </p:nvSpPr>
        <p:spPr bwMode="auto">
          <a:xfrm>
            <a:off x="495661" y="1391206"/>
            <a:ext cx="1356782" cy="5078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350" dirty="0"/>
              <a:t>PTOLEMY</a:t>
            </a:r>
          </a:p>
          <a:p>
            <a:r>
              <a:rPr lang="en-US" sz="1350" dirty="0" err="1"/>
              <a:t>filter@Princeton</a:t>
            </a:r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EA1BD-8D9F-F3AE-1A2A-5729302F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First Version of the PTOLEMY filter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D28191-2E5B-A64F-94FC-91DD4F28F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9A841-5C41-B1D2-D70D-D2503B057549}"/>
              </a:ext>
            </a:extLst>
          </p:cNvPr>
          <p:cNvSpPr txBox="1"/>
          <p:nvPr/>
        </p:nvSpPr>
        <p:spPr>
          <a:xfrm>
            <a:off x="4121950" y="2586519"/>
            <a:ext cx="139025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RF pickup region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Filter region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0B84FC-6F5E-EAC9-042F-064C42F8C5EC}"/>
              </a:ext>
            </a:extLst>
          </p:cNvPr>
          <p:cNvCxnSpPr>
            <a:cxnSpLocks/>
          </p:cNvCxnSpPr>
          <p:nvPr/>
        </p:nvCxnSpPr>
        <p:spPr>
          <a:xfrm flipV="1">
            <a:off x="5226886" y="2199950"/>
            <a:ext cx="1999928" cy="4312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7B5A9D-15D0-21F8-7263-97857727D5B9}"/>
              </a:ext>
            </a:extLst>
          </p:cNvPr>
          <p:cNvCxnSpPr>
            <a:cxnSpLocks/>
          </p:cNvCxnSpPr>
          <p:nvPr/>
        </p:nvCxnSpPr>
        <p:spPr>
          <a:xfrm>
            <a:off x="4905591" y="3727320"/>
            <a:ext cx="2321223" cy="1115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73F0BA-41E0-39D0-776B-F970403E4B57}"/>
              </a:ext>
            </a:extLst>
          </p:cNvPr>
          <p:cNvCxnSpPr>
            <a:cxnSpLocks/>
          </p:cNvCxnSpPr>
          <p:nvPr/>
        </p:nvCxnSpPr>
        <p:spPr>
          <a:xfrm flipH="1">
            <a:off x="2073080" y="3727320"/>
            <a:ext cx="2538491" cy="385438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CDA32D-DBF8-5B26-17A7-A2823ED991BC}"/>
              </a:ext>
            </a:extLst>
          </p:cNvPr>
          <p:cNvCxnSpPr>
            <a:cxnSpLocks/>
          </p:cNvCxnSpPr>
          <p:nvPr/>
        </p:nvCxnSpPr>
        <p:spPr>
          <a:xfrm flipH="1">
            <a:off x="2100275" y="2871700"/>
            <a:ext cx="2607649" cy="444589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15AA3EF-E4C5-3344-A70B-BB42177BF7FF}"/>
              </a:ext>
            </a:extLst>
          </p:cNvPr>
          <p:cNvSpPr/>
          <p:nvPr/>
        </p:nvSpPr>
        <p:spPr>
          <a:xfrm>
            <a:off x="7159641" y="2718199"/>
            <a:ext cx="180000" cy="2056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9634A8-9592-B2BE-248E-AF54C49A5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041" y="4776516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34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1B02BC-05E3-A64B-B7AA-22A9D9B1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745"/>
            <a:ext cx="5501640" cy="399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10109-F0A4-A247-BBF1-8E6164CD4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03" y="1270027"/>
            <a:ext cx="3743397" cy="32390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24C076-CA70-E142-AC86-60BBA4E9035C}"/>
              </a:ext>
            </a:extLst>
          </p:cNvPr>
          <p:cNvSpPr txBox="1"/>
          <p:nvPr/>
        </p:nvSpPr>
        <p:spPr bwMode="auto">
          <a:xfrm>
            <a:off x="3784583" y="1256574"/>
            <a:ext cx="1616020" cy="30008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350" dirty="0"/>
              <a:t>Andi Tan (Princeton)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75B0F-2FB7-AF31-1222-D9494388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RF pick-up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4103C9-8906-6A4F-9DD1-DE54BDE8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14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23635-5AB0-C999-54DF-A6BFAEDCC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50" y="4636147"/>
            <a:ext cx="4692650" cy="1625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553C06-38E5-B929-5F75-9C2CA85B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6" y="6166214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C40B2-05AE-1FC8-6613-F0DEBB7B579A}"/>
              </a:ext>
            </a:extLst>
          </p:cNvPr>
          <p:cNvSpPr txBox="1"/>
          <p:nvPr/>
        </p:nvSpPr>
        <p:spPr>
          <a:xfrm>
            <a:off x="2121666" y="6114902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inspired</a:t>
            </a:r>
          </a:p>
        </p:txBody>
      </p:sp>
    </p:spTree>
    <p:extLst>
      <p:ext uri="{BB962C8B-B14F-4D97-AF65-F5344CB8AC3E}">
        <p14:creationId xmlns:p14="http://schemas.microsoft.com/office/powerpoint/2010/main" val="2707864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8F63A-79CA-7B41-8761-E6A07785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284" y="1654465"/>
            <a:ext cx="2997854" cy="4346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34AF7B-F6FA-5442-BB54-9C3A7F4DD5D7}"/>
              </a:ext>
            </a:extLst>
          </p:cNvPr>
          <p:cNvSpPr txBox="1"/>
          <p:nvPr/>
        </p:nvSpPr>
        <p:spPr>
          <a:xfrm>
            <a:off x="180325" y="1593476"/>
            <a:ext cx="44161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dirty="0"/>
              <a:t>Downconverter </a:t>
            </a:r>
          </a:p>
          <a:p>
            <a:r>
              <a:rPr lang="en-US" sz="1650" dirty="0"/>
              <a:t>Input: RF signal (26 GHz)+high precision oscillator</a:t>
            </a:r>
          </a:p>
          <a:p>
            <a:r>
              <a:rPr lang="en-US" sz="1650" dirty="0"/>
              <a:t> </a:t>
            </a:r>
          </a:p>
          <a:p>
            <a:r>
              <a:rPr lang="en-US" sz="1650" dirty="0"/>
              <a:t>Output: down-sampled signal at around 1 GHz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A5D04FD-2CCC-CC42-A0FC-C1C126A4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" y="2747203"/>
            <a:ext cx="4042227" cy="3031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781B66-65EC-C747-A22B-5CDF1E30A48A}"/>
              </a:ext>
            </a:extLst>
          </p:cNvPr>
          <p:cNvSpPr txBox="1"/>
          <p:nvPr/>
        </p:nvSpPr>
        <p:spPr>
          <a:xfrm>
            <a:off x="5439951" y="1382032"/>
            <a:ext cx="341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FPGA for online signal processing (online FFT)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18176C-59BE-FE2D-82FF-FEFE096F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RF electronics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B084F-696B-2230-5652-1681AAA95664}"/>
              </a:ext>
            </a:extLst>
          </p:cNvPr>
          <p:cNvSpPr txBox="1"/>
          <p:nvPr/>
        </p:nvSpPr>
        <p:spPr>
          <a:xfrm>
            <a:off x="180325" y="6227806"/>
            <a:ext cx="79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Nikhef</a:t>
            </a:r>
          </a:p>
        </p:txBody>
      </p:sp>
    </p:spTree>
    <p:extLst>
      <p:ext uri="{BB962C8B-B14F-4D97-AF65-F5344CB8AC3E}">
        <p14:creationId xmlns:p14="http://schemas.microsoft.com/office/powerpoint/2010/main" val="4058088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>
            <a:extLst>
              <a:ext uri="{FF2B5EF4-FFF2-40B4-BE49-F238E27FC236}">
                <a16:creationId xmlns:a16="http://schemas.microsoft.com/office/drawing/2014/main" id="{6895848F-E282-0240-41BA-0B2A3DFD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991" y="1682506"/>
            <a:ext cx="6852602" cy="47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47" tIns="33724" rIns="67447" bIns="33724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1349" b="1" dirty="0">
                <a:solidFill>
                  <a:srgbClr val="000080"/>
                </a:solidFill>
                <a:latin typeface="Arial" panose="020B0604020202020204" pitchFamily="34" charset="0"/>
              </a:rPr>
              <a:t>atomic H as a tool to ‘</a:t>
            </a:r>
            <a:r>
              <a:rPr lang="en-US" altLang="it-IT" sz="1349" b="1" i="1" dirty="0">
                <a:solidFill>
                  <a:srgbClr val="000080"/>
                </a:solidFill>
                <a:latin typeface="Arial" panose="020B0604020202020204" pitchFamily="34" charset="0"/>
              </a:rPr>
              <a:t>pinch</a:t>
            </a:r>
            <a:r>
              <a:rPr lang="en-US" altLang="it-IT" sz="1349" b="1" dirty="0">
                <a:solidFill>
                  <a:srgbClr val="000080"/>
                </a:solidFill>
                <a:latin typeface="Arial" panose="020B0604020202020204" pitchFamily="34" charset="0"/>
              </a:rPr>
              <a:t>’ the sp2 bonds towards an sp3 configuration while maintaining the planar nature of graphene</a:t>
            </a:r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id="{8C92EA06-DE68-675D-1B58-AE4B0BCA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91" y="2205615"/>
            <a:ext cx="1869440" cy="140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8E948-82FC-4CC8-507A-D390A6428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692" y="2161950"/>
            <a:ext cx="5488398" cy="410569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E0544E-40AF-B4D1-1C00-BC520C70D440}"/>
              </a:ext>
            </a:extLst>
          </p:cNvPr>
          <p:cNvCxnSpPr/>
          <p:nvPr/>
        </p:nvCxnSpPr>
        <p:spPr bwMode="auto">
          <a:xfrm flipH="1">
            <a:off x="2706348" y="2444350"/>
            <a:ext cx="984650" cy="46230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37F4BC-1407-8DB8-2AAA-92A8CC28C594}"/>
              </a:ext>
            </a:extLst>
          </p:cNvPr>
          <p:cNvSpPr txBox="1"/>
          <p:nvPr/>
        </p:nvSpPr>
        <p:spPr>
          <a:xfrm>
            <a:off x="3224586" y="2161950"/>
            <a:ext cx="2465014" cy="280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1224" b="1" dirty="0">
                <a:solidFill>
                  <a:srgbClr val="FF0000"/>
                </a:solidFill>
              </a:rPr>
              <a:t>s</a:t>
            </a:r>
            <a:r>
              <a:rPr lang="en-US" altLang="it-IT" sz="1224" b="1" dirty="0">
                <a:solidFill>
                  <a:srgbClr val="FF0000"/>
                </a:solidFill>
                <a:latin typeface="Arial" panose="020B0604020202020204" pitchFamily="34" charset="0"/>
              </a:rPr>
              <a:t>p3 H-C bond</a:t>
            </a:r>
            <a:endParaRPr lang="en-US" sz="1224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D7D1EA-A3C5-0385-1B27-C8067D34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7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Target: Tritium on graphene</a:t>
            </a:r>
            <a:br>
              <a:rPr lang="en-US" sz="3600" dirty="0"/>
            </a:b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CE5FE-0958-30D1-513E-69876FF8E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91" y="4023637"/>
            <a:ext cx="2606040" cy="1554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5408F3-7050-552A-181A-6E99BC1F0DD4}"/>
              </a:ext>
            </a:extLst>
          </p:cNvPr>
          <p:cNvSpPr txBox="1"/>
          <p:nvPr/>
        </p:nvSpPr>
        <p:spPr>
          <a:xfrm>
            <a:off x="311391" y="5854699"/>
            <a:ext cx="4260609" cy="830997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H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 flow into a capillary with hot-spot (~2000 C) in UHV </a:t>
            </a:r>
            <a:r>
              <a:rPr 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 more than 95% molecules cracked in </a:t>
            </a:r>
            <a:r>
              <a:rPr 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atomic H</a:t>
            </a:r>
            <a:r>
              <a:rPr 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 concentrated onto the sample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32890-ECDB-1AA7-90C2-E3036E53E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32" y="1440266"/>
            <a:ext cx="6436535" cy="4560484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34A2D710-E126-93B3-0504-54E5228E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820" y="6140018"/>
            <a:ext cx="4004187" cy="34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47" tIns="33724" rIns="67447" bIns="33724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1350" dirty="0">
                <a:latin typeface="Arial" panose="020B0604020202020204" pitchFamily="34" charset="0"/>
              </a:rPr>
              <a:t>Betti et alii, Nano Lett. </a:t>
            </a:r>
            <a:r>
              <a:rPr lang="en-US" altLang="it-IT" sz="1350" b="1" dirty="0">
                <a:latin typeface="Arial" panose="020B0604020202020204" pitchFamily="34" charset="0"/>
              </a:rPr>
              <a:t>22</a:t>
            </a:r>
            <a:r>
              <a:rPr lang="en-US" altLang="it-IT" sz="1350" dirty="0">
                <a:latin typeface="Arial" panose="020B0604020202020204" pitchFamily="34" charset="0"/>
              </a:rPr>
              <a:t>, 2971 (2022)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27D56-A98E-14E7-BB8E-7598AB59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Hydrogen and Deuterium on (</a:t>
            </a:r>
            <a:r>
              <a:rPr lang="en-US" sz="3600" dirty="0" err="1"/>
              <a:t>nanoporous</a:t>
            </a:r>
            <a:r>
              <a:rPr lang="en-US" dirty="0"/>
              <a:t>)</a:t>
            </a:r>
            <a:r>
              <a:rPr lang="en-US" sz="3600" dirty="0"/>
              <a:t> graphene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267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B6EB2-098B-1D4E-83E1-D23025EF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" y="1200912"/>
            <a:ext cx="7542784" cy="5657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1EA47-88A2-09EF-BAA9-2E85195F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Heisenberg effect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D56F0F0-F180-8545-8C75-17F4A846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862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25D8-EC99-8405-D489-5DE9F59E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Alternative substrates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1C550-EC51-BBE0-7279-98188232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72540"/>
            <a:ext cx="7094220" cy="215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E44B8-7426-1EAE-AE96-BE9A63F9F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0" y="3558540"/>
            <a:ext cx="3444240" cy="2994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6B41A-0606-5F9F-F0B2-3711A87BE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00" y="1272540"/>
            <a:ext cx="2667000" cy="55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20EAC2-D8FE-A083-766E-DFFC95DA4BA0}"/>
              </a:ext>
            </a:extLst>
          </p:cNvPr>
          <p:cNvSpPr txBox="1"/>
          <p:nvPr/>
        </p:nvSpPr>
        <p:spPr>
          <a:xfrm>
            <a:off x="352050" y="3578542"/>
            <a:ext cx="35252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Concave substrate: flatter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Carbon nanotubes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dirty="0"/>
              <a:t>X and Y different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NL" dirty="0"/>
              <a:t>ecombination in the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Fullerenes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1026" name="Picture 2" descr="Ronde Ballenbak set incl 200 ballen 90x30cm - Donker Grijs | Ballenbakje.nl Geel | Rood | Donker groen | Oranje | Blauw">
            <a:extLst>
              <a:ext uri="{FF2B5EF4-FFF2-40B4-BE49-F238E27FC236}">
                <a16:creationId xmlns:a16="http://schemas.microsoft.com/office/drawing/2014/main" id="{7C3F39EA-BD34-B572-EEA4-B00AA55C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92" y="4800600"/>
            <a:ext cx="1803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7E385-43E8-F178-E860-92825F520D75}"/>
              </a:ext>
            </a:extLst>
          </p:cNvPr>
          <p:cNvSpPr txBox="1"/>
          <p:nvPr/>
        </p:nvSpPr>
        <p:spPr>
          <a:xfrm>
            <a:off x="3994258" y="6553200"/>
            <a:ext cx="2035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V. Tozzini (I. Nanoscienze)</a:t>
            </a:r>
          </a:p>
        </p:txBody>
      </p:sp>
    </p:spTree>
    <p:extLst>
      <p:ext uri="{BB962C8B-B14F-4D97-AF65-F5344CB8AC3E}">
        <p14:creationId xmlns:p14="http://schemas.microsoft.com/office/powerpoint/2010/main" val="16900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4AC38F7-4A9D-2AF2-471A-023EA91F3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1431925"/>
            <a:ext cx="8124825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422C14-29A6-FE94-FA63-1D5931210399}"/>
              </a:ext>
            </a:extLst>
          </p:cNvPr>
          <p:cNvGrpSpPr/>
          <p:nvPr/>
        </p:nvGrpSpPr>
        <p:grpSpPr>
          <a:xfrm>
            <a:off x="4382570" y="4634303"/>
            <a:ext cx="354960" cy="1129680"/>
            <a:chOff x="4382570" y="4634303"/>
            <a:chExt cx="354960" cy="112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1F73EA4-A191-267C-B43A-8C78D1F9BCCB}"/>
                    </a:ext>
                  </a:extLst>
                </p14:cNvPr>
                <p14:cNvContentPartPr/>
                <p14:nvPr/>
              </p14:nvContentPartPr>
              <p14:xfrm>
                <a:off x="4456730" y="4656983"/>
                <a:ext cx="86760" cy="1107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1F73EA4-A191-267C-B43A-8C78D1F9BCC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47730" y="4647983"/>
                  <a:ext cx="104400" cy="11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6510052-96D6-D255-11BF-AF5522303A4A}"/>
                    </a:ext>
                  </a:extLst>
                </p14:cNvPr>
                <p14:cNvContentPartPr/>
                <p14:nvPr/>
              </p14:nvContentPartPr>
              <p14:xfrm>
                <a:off x="4382570" y="4653023"/>
                <a:ext cx="160920" cy="97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6510052-96D6-D255-11BF-AF5522303A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73930" y="4644383"/>
                  <a:ext cx="1785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9071F20-F903-D745-C000-2B1236E63F37}"/>
                    </a:ext>
                  </a:extLst>
                </p14:cNvPr>
                <p14:cNvContentPartPr/>
                <p14:nvPr/>
              </p14:nvContentPartPr>
              <p14:xfrm>
                <a:off x="4565090" y="4634303"/>
                <a:ext cx="172440" cy="190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9071F20-F903-D745-C000-2B1236E63F3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56090" y="4625663"/>
                  <a:ext cx="190080" cy="208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CB84BA-6013-1193-D7A1-52F057D7911B}"/>
              </a:ext>
            </a:extLst>
          </p:cNvPr>
          <p:cNvSpPr txBox="1"/>
          <p:nvPr/>
        </p:nvSpPr>
        <p:spPr>
          <a:xfrm>
            <a:off x="3196718" y="5864631"/>
            <a:ext cx="27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~1 s: neutrinos decouple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Ptolemy</a:t>
            </a:r>
          </a:p>
        </p:txBody>
      </p:sp>
    </p:spTree>
    <p:extLst>
      <p:ext uri="{BB962C8B-B14F-4D97-AF65-F5344CB8AC3E}">
        <p14:creationId xmlns:p14="http://schemas.microsoft.com/office/powerpoint/2010/main" val="3056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AA82-9284-FF95-FBDC-9BE707AF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Beyond Tritium?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21DF0-7E62-11BA-F83E-A416AC75A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2" y="1587500"/>
            <a:ext cx="5753100" cy="195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E4EB2F-EFC5-02AE-D8FE-5D91EEAAE25E}"/>
              </a:ext>
            </a:extLst>
          </p:cNvPr>
          <p:cNvSpPr txBox="1"/>
          <p:nvPr/>
        </p:nvSpPr>
        <p:spPr>
          <a:xfrm>
            <a:off x="6178549" y="2455902"/>
            <a:ext cx="264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500x smaller cross-section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ABAC4-AADD-40C6-9ACC-4F6FABBF918D}"/>
              </a:ext>
            </a:extLst>
          </p:cNvPr>
          <p:cNvSpPr txBox="1"/>
          <p:nvPr/>
        </p:nvSpPr>
        <p:spPr>
          <a:xfrm>
            <a:off x="6178549" y="2196068"/>
            <a:ext cx="25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30x smaller cross-section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28F6F-A865-EA8A-93F1-2889BB5981CE}"/>
              </a:ext>
            </a:extLst>
          </p:cNvPr>
          <p:cNvSpPr txBox="1"/>
          <p:nvPr/>
        </p:nvSpPr>
        <p:spPr>
          <a:xfrm>
            <a:off x="219074" y="1146314"/>
            <a:ext cx="5013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0. </a:t>
            </a:r>
            <a:r>
              <a:rPr lang="en-US" sz="1400" dirty="0" err="1"/>
              <a:t>Mikulenko</a:t>
            </a:r>
            <a:r>
              <a:rPr lang="en-US" sz="1400" dirty="0"/>
              <a:t>, Y. </a:t>
            </a:r>
            <a:r>
              <a:rPr lang="en-US" sz="1400" dirty="0" err="1"/>
              <a:t>Cheipesh</a:t>
            </a:r>
            <a:r>
              <a:rPr lang="en-US" sz="1400" dirty="0"/>
              <a:t>, V. </a:t>
            </a:r>
            <a:r>
              <a:rPr lang="en-US" sz="1400" dirty="0" err="1"/>
              <a:t>Cheianov</a:t>
            </a:r>
            <a:r>
              <a:rPr lang="en-US" sz="1400" dirty="0"/>
              <a:t>, A. </a:t>
            </a:r>
            <a:r>
              <a:rPr lang="en-US" sz="1400" dirty="0" err="1"/>
              <a:t>Boyarsky</a:t>
            </a:r>
            <a:r>
              <a:rPr lang="en-US" sz="1400" dirty="0"/>
              <a:t>, arXiv:2111.09292 (2021)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95770-939F-71D4-2629-132052D0C4BA}"/>
              </a:ext>
            </a:extLst>
          </p:cNvPr>
          <p:cNvSpPr txBox="1"/>
          <p:nvPr/>
        </p:nvSpPr>
        <p:spPr>
          <a:xfrm>
            <a:off x="6120039" y="3085981"/>
            <a:ext cx="264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800x smaller cross-section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42B94-B566-0718-1544-2F8172596FE5}"/>
              </a:ext>
            </a:extLst>
          </p:cNvPr>
          <p:cNvSpPr txBox="1"/>
          <p:nvPr/>
        </p:nvSpPr>
        <p:spPr>
          <a:xfrm>
            <a:off x="5642720" y="3530481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N. </a:t>
            </a:r>
            <a:r>
              <a:rPr lang="en-GB" sz="1600" dirty="0"/>
              <a:t>D</a:t>
            </a:r>
            <a:r>
              <a:rPr lang="en-NL" sz="1600" dirty="0"/>
              <a:t>e Groot, J. Phy.s G50 055106 (2023)</a:t>
            </a:r>
          </a:p>
          <a:p>
            <a:r>
              <a:rPr lang="en-GB" sz="1600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DOI</a:t>
            </a:r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10.1088/1361-6471/acc5fc</a:t>
            </a:r>
            <a:endParaRPr lang="en-NL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C1642-7A22-52F9-437F-9DC4373BF537}"/>
              </a:ext>
            </a:extLst>
          </p:cNvPr>
          <p:cNvSpPr txBox="1"/>
          <p:nvPr/>
        </p:nvSpPr>
        <p:spPr>
          <a:xfrm>
            <a:off x="360883" y="3530481"/>
            <a:ext cx="500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aseline="30000" dirty="0">
                <a:solidFill>
                  <a:srgbClr val="C00000"/>
                </a:solidFill>
              </a:rPr>
              <a:t>241</a:t>
            </a:r>
            <a:r>
              <a:rPr lang="en-NL" dirty="0">
                <a:solidFill>
                  <a:srgbClr val="C00000"/>
                </a:solidFill>
              </a:rPr>
              <a:t>Pu	  14.3 	    </a:t>
            </a:r>
            <a:r>
              <a:rPr lang="en-NL" baseline="30000" dirty="0">
                <a:solidFill>
                  <a:srgbClr val="C00000"/>
                </a:solidFill>
              </a:rPr>
              <a:t>241</a:t>
            </a:r>
            <a:r>
              <a:rPr lang="en-NL" dirty="0">
                <a:solidFill>
                  <a:srgbClr val="C00000"/>
                </a:solidFill>
              </a:rPr>
              <a:t>Am 		20.8 	 0.04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42696-3694-F068-27F0-2C9438899BD0}"/>
              </a:ext>
            </a:extLst>
          </p:cNvPr>
          <p:cNvSpPr txBox="1"/>
          <p:nvPr/>
        </p:nvSpPr>
        <p:spPr>
          <a:xfrm>
            <a:off x="219074" y="4438927"/>
            <a:ext cx="89098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0070C0"/>
                </a:solidFill>
              </a:rPr>
              <a:t>The bad news</a:t>
            </a:r>
            <a:r>
              <a:rPr lang="en-NL" dirty="0"/>
              <a:t>: 2 x 10</a:t>
            </a:r>
            <a:r>
              <a:rPr lang="en-NL" baseline="30000" dirty="0"/>
              <a:t>-5</a:t>
            </a:r>
            <a:r>
              <a:rPr lang="en-NL" dirty="0"/>
              <a:t> </a:t>
            </a:r>
            <a:r>
              <a:rPr lang="en-NL" dirty="0">
                <a:latin typeface="Symbol" pitchFamily="2" charset="2"/>
              </a:rPr>
              <a:t>a</a:t>
            </a:r>
            <a:r>
              <a:rPr lang="en-NL" dirty="0"/>
              <a:t>-decay to </a:t>
            </a:r>
            <a:r>
              <a:rPr lang="en-NL" baseline="30000" dirty="0"/>
              <a:t>237</a:t>
            </a:r>
            <a:r>
              <a:rPr lang="en-NL" dirty="0"/>
              <a:t>U which decays in 6 days to </a:t>
            </a:r>
            <a:r>
              <a:rPr lang="en-NL" baseline="30000" dirty="0"/>
              <a:t>237</a:t>
            </a:r>
            <a:r>
              <a:rPr lang="en-NL" dirty="0"/>
              <a:t>Np, Q = 459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NL" dirty="0"/>
              <a:t>se recoil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</a:t>
            </a:r>
            <a:r>
              <a:rPr lang="en-NL" dirty="0"/>
              <a:t>eto gammas from </a:t>
            </a:r>
            <a:r>
              <a:rPr lang="en-NL" baseline="30000" dirty="0"/>
              <a:t>237</a:t>
            </a:r>
            <a:r>
              <a:rPr lang="en-NL" dirty="0"/>
              <a:t>U-decay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Maybe gaseous target (PuF</a:t>
            </a:r>
            <a:r>
              <a:rPr lang="en-NL" baseline="-25000" dirty="0"/>
              <a:t>6</a:t>
            </a:r>
            <a:r>
              <a:rPr lang="en-NL" dirty="0"/>
              <a:t>) with regeneration to filter Am and U for mass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600" dirty="0"/>
              <a:t>Sterile neutrinos: Magneto-</a:t>
            </a:r>
            <a:r>
              <a:rPr lang="en-NL" sz="1600" dirty="0">
                <a:latin typeface="Symbol" pitchFamily="2" charset="2"/>
              </a:rPr>
              <a:t>n</a:t>
            </a:r>
            <a:r>
              <a:rPr lang="en-NL" sz="1600" dirty="0"/>
              <a:t> @LLNL</a:t>
            </a:r>
            <a:r>
              <a:rPr lang="en-NL" dirty="0"/>
              <a:t> </a:t>
            </a:r>
            <a:r>
              <a:rPr lang="en-NL" sz="1600" dirty="0"/>
              <a:t>(</a:t>
            </a:r>
            <a:r>
              <a:rPr lang="en-GB" sz="1600" dirty="0">
                <a:hlinkClick r:id="rId3"/>
              </a:rPr>
              <a:t>https://indico.cern.ch/event/1188759/contributions/5244403/</a:t>
            </a:r>
            <a:r>
              <a:rPr lang="en-GB" sz="1600" dirty="0"/>
              <a:t>)</a:t>
            </a:r>
            <a:endParaRPr lang="en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Not for solid target an CNB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C00000"/>
                </a:solidFill>
              </a:rPr>
              <a:t>Tritium still the only serious option for relic neutrino detection!</a:t>
            </a:r>
          </a:p>
        </p:txBody>
      </p:sp>
    </p:spTree>
    <p:extLst>
      <p:ext uri="{BB962C8B-B14F-4D97-AF65-F5344CB8AC3E}">
        <p14:creationId xmlns:p14="http://schemas.microsoft.com/office/powerpoint/2010/main" val="34790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F5C7-61FC-E3B2-79E1-BC018146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Hydrogenation of Graphene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7CCA3-972D-0669-66EA-166580322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06" y="1735344"/>
            <a:ext cx="2755900" cy="1746250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19DC6A1F-BD38-DE1D-BCF8-C3F138F54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826" t="5065" r="9367" b="27283"/>
          <a:stretch/>
        </p:blipFill>
        <p:spPr>
          <a:xfrm>
            <a:off x="543206" y="4073939"/>
            <a:ext cx="4189042" cy="1948621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5480545-88DF-349C-816F-FB23F8C491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032105"/>
              </p:ext>
            </p:extLst>
          </p:nvPr>
        </p:nvGraphicFramePr>
        <p:xfrm>
          <a:off x="6191122" y="1246979"/>
          <a:ext cx="2552760" cy="203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552760" imgH="2031840" progId="PBrush">
                  <p:embed/>
                </p:oleObj>
              </mc:Choice>
              <mc:Fallback>
                <p:oleObj name="Bitmap Image" r:id="rId5" imgW="2552760" imgH="203184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AFEBE96-AD52-2013-597E-4313E7EC80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1122" y="1246979"/>
                        <a:ext cx="2552760" cy="2031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01A4D9E-706A-19E8-4BFE-03614CB89167}"/>
              </a:ext>
            </a:extLst>
          </p:cNvPr>
          <p:cNvSpPr txBox="1"/>
          <p:nvPr/>
        </p:nvSpPr>
        <p:spPr>
          <a:xfrm>
            <a:off x="6402339" y="3324911"/>
            <a:ext cx="22665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>
                <a:solidFill>
                  <a:srgbClr val="0070C0"/>
                </a:solidFill>
              </a:rPr>
              <a:t>Transfer Curve: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Gate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Electron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Temperature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Charging 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Impurities</a:t>
            </a:r>
          </a:p>
        </p:txBody>
      </p:sp>
      <p:pic>
        <p:nvPicPr>
          <p:cNvPr id="10" name="Picture 2055" descr="sample1">
            <a:extLst>
              <a:ext uri="{FF2B5EF4-FFF2-40B4-BE49-F238E27FC236}">
                <a16:creationId xmlns:a16="http://schemas.microsoft.com/office/drawing/2014/main" id="{0609285D-05A0-8AB2-B249-85B07478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653868"/>
            <a:ext cx="1930400" cy="8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056">
            <a:extLst>
              <a:ext uri="{FF2B5EF4-FFF2-40B4-BE49-F238E27FC236}">
                <a16:creationId xmlns:a16="http://schemas.microsoft.com/office/drawing/2014/main" id="{01577C3D-A8AE-F50D-1996-EEF321E5D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1575" y="6022560"/>
            <a:ext cx="1622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dirty="0">
                <a:solidFill>
                  <a:srgbClr val="693C8A"/>
                </a:solidFill>
                <a:latin typeface="Arial Unicode MS" pitchFamily="34" charset="-128"/>
              </a:rPr>
              <a:t>   </a:t>
            </a:r>
            <a:r>
              <a:rPr lang="en-GB" altLang="en-US" dirty="0">
                <a:solidFill>
                  <a:srgbClr val="9900CC"/>
                </a:solidFill>
                <a:latin typeface="Arial Unicode MS" pitchFamily="34" charset="-128"/>
              </a:rPr>
              <a:t>SiO</a:t>
            </a:r>
            <a:r>
              <a:rPr lang="en-GB" altLang="en-US" baseline="-25000" dirty="0">
                <a:solidFill>
                  <a:srgbClr val="9900CC"/>
                </a:solidFill>
                <a:latin typeface="Arial Unicode MS" pitchFamily="34" charset="-128"/>
              </a:rPr>
              <a:t>2 </a:t>
            </a:r>
            <a:endParaRPr lang="en-GB" altLang="en-US" dirty="0">
              <a:solidFill>
                <a:srgbClr val="9900CC"/>
              </a:solidFill>
              <a:latin typeface="Arial Unicode MS" pitchFamily="34" charset="-128"/>
            </a:endParaRPr>
          </a:p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dirty="0">
                <a:solidFill>
                  <a:srgbClr val="9900CC"/>
                </a:solidFill>
                <a:latin typeface="Arial Unicode MS" pitchFamily="34" charset="-128"/>
              </a:rPr>
              <a:t>gate insulator</a:t>
            </a:r>
            <a:endParaRPr lang="en-GB" altLang="en-US" baseline="-25000" dirty="0">
              <a:solidFill>
                <a:srgbClr val="9900CC"/>
              </a:solidFill>
              <a:latin typeface="Arial Unicode MS" pitchFamily="34" charset="-128"/>
            </a:endParaRPr>
          </a:p>
        </p:txBody>
      </p:sp>
      <p:sp>
        <p:nvSpPr>
          <p:cNvPr id="12" name="Rectangle 2057">
            <a:extLst>
              <a:ext uri="{FF2B5EF4-FFF2-40B4-BE49-F238E27FC236}">
                <a16:creationId xmlns:a16="http://schemas.microsoft.com/office/drawing/2014/main" id="{623850E5-388A-0ED6-650F-2F5ED998C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6525797"/>
            <a:ext cx="141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dirty="0">
                <a:solidFill>
                  <a:srgbClr val="FF66CC"/>
                </a:solidFill>
                <a:latin typeface="Arial Unicode MS" pitchFamily="34" charset="-128"/>
              </a:rPr>
              <a:t>Si </a:t>
            </a:r>
            <a:r>
              <a:rPr lang="en-GB" altLang="en-US" dirty="0" err="1">
                <a:solidFill>
                  <a:srgbClr val="FF66CC"/>
                </a:solidFill>
                <a:latin typeface="Arial Unicode MS" pitchFamily="34" charset="-128"/>
              </a:rPr>
              <a:t>backgate</a:t>
            </a:r>
            <a:endParaRPr lang="en-GB" altLang="en-US" dirty="0">
              <a:solidFill>
                <a:srgbClr val="FF66CC"/>
              </a:solidFill>
              <a:latin typeface="Arial Unicode MS" pitchFamily="34" charset="-128"/>
            </a:endParaRPr>
          </a:p>
        </p:txBody>
      </p:sp>
      <p:sp>
        <p:nvSpPr>
          <p:cNvPr id="13" name="Rectangle 2059">
            <a:extLst>
              <a:ext uri="{FF2B5EF4-FFF2-40B4-BE49-F238E27FC236}">
                <a16:creationId xmlns:a16="http://schemas.microsoft.com/office/drawing/2014/main" id="{D4C7D86B-5EA6-954C-BEE4-4BF519B55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953" y="5608387"/>
            <a:ext cx="1159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i="1" dirty="0">
                <a:solidFill>
                  <a:srgbClr val="6600FF"/>
                </a:solidFill>
                <a:latin typeface="Arial Unicode MS" pitchFamily="34" charset="-128"/>
              </a:rPr>
              <a:t>graphene</a:t>
            </a:r>
            <a:endParaRPr lang="en-GB" altLang="en-US" i="1" baseline="-25000" dirty="0">
              <a:solidFill>
                <a:srgbClr val="6600FF"/>
              </a:solidFill>
              <a:latin typeface="Arial Unicode MS" pitchFamily="34" charset="-128"/>
            </a:endParaRPr>
          </a:p>
        </p:txBody>
      </p:sp>
      <p:sp>
        <p:nvSpPr>
          <p:cNvPr id="14" name="Rectangle 2058">
            <a:extLst>
              <a:ext uri="{FF2B5EF4-FFF2-40B4-BE49-F238E27FC236}">
                <a16:creationId xmlns:a16="http://schemas.microsoft.com/office/drawing/2014/main" id="{CA6B2332-FC18-1320-0983-92C1224E4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593" y="5414638"/>
            <a:ext cx="1474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i="1" dirty="0">
                <a:solidFill>
                  <a:srgbClr val="FF9900"/>
                </a:solidFill>
                <a:latin typeface="Arial Unicode MS" pitchFamily="34" charset="-128"/>
              </a:rPr>
              <a:t>Au contacts</a:t>
            </a:r>
          </a:p>
        </p:txBody>
      </p:sp>
      <p:pic>
        <p:nvPicPr>
          <p:cNvPr id="9" name="Picture 8" descr="A picture containing auto part, rotor, machine, circle&#10;&#10;Description automatically generated">
            <a:extLst>
              <a:ext uri="{FF2B5EF4-FFF2-40B4-BE49-F238E27FC236}">
                <a16:creationId xmlns:a16="http://schemas.microsoft.com/office/drawing/2014/main" id="{2A3DBDDE-DBE0-6D6E-1A69-2B0342159E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88" t="19409" r="10169" b="17558"/>
          <a:stretch/>
        </p:blipFill>
        <p:spPr>
          <a:xfrm>
            <a:off x="3454928" y="1254946"/>
            <a:ext cx="2234144" cy="2305495"/>
          </a:xfrm>
          <a:prstGeom prst="rect">
            <a:avLst/>
          </a:prstGeom>
        </p:spPr>
      </p:pic>
      <p:pic>
        <p:nvPicPr>
          <p:cNvPr id="16" name="Picture 15" descr="A picture containing screenshot, line, diagram, font&#10;&#10;Description automatically generated">
            <a:extLst>
              <a:ext uri="{FF2B5EF4-FFF2-40B4-BE49-F238E27FC236}">
                <a16:creationId xmlns:a16="http://schemas.microsoft.com/office/drawing/2014/main" id="{B2C1C757-003D-3BEC-CA31-1A94529D8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173733" y="4215264"/>
            <a:ext cx="1930400" cy="337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3ABBF-AE9E-8B95-0E6B-5B74A97EA956}"/>
              </a:ext>
            </a:extLst>
          </p:cNvPr>
          <p:cNvSpPr txBox="1"/>
          <p:nvPr/>
        </p:nvSpPr>
        <p:spPr>
          <a:xfrm>
            <a:off x="3255733" y="6356520"/>
            <a:ext cx="1935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O. Zheliuk (Radboud)</a:t>
            </a:r>
          </a:p>
        </p:txBody>
      </p:sp>
    </p:spTree>
    <p:extLst>
      <p:ext uri="{BB962C8B-B14F-4D97-AF65-F5344CB8AC3E}">
        <p14:creationId xmlns:p14="http://schemas.microsoft.com/office/powerpoint/2010/main" val="22542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3657-D7D5-4BAF-5B77-D66DCA98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Hydrogenation of Graphene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A0915-9679-82C6-0016-972F889B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7" y="1322446"/>
            <a:ext cx="30861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35C6C-2D3C-8EF5-BB42-1C097F9547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49695" y="1302573"/>
            <a:ext cx="3088800" cy="205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DE95B-31CA-4D24-9AE1-3142634939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77283" y="1302573"/>
            <a:ext cx="3086100" cy="2057400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97FE1A3-893E-E1F7-C89B-0D11BC5DF3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87" r="1287"/>
          <a:stretch/>
        </p:blipFill>
        <p:spPr>
          <a:xfrm>
            <a:off x="317900" y="3751052"/>
            <a:ext cx="2227159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B3E5B7-30BC-CF8B-DE99-E0C1D2BACCA2}"/>
              </a:ext>
            </a:extLst>
          </p:cNvPr>
          <p:cNvSpPr txBox="1"/>
          <p:nvPr/>
        </p:nvSpPr>
        <p:spPr>
          <a:xfrm>
            <a:off x="2949695" y="3848100"/>
            <a:ext cx="32479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Work in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Many transient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Annealing reduces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180</a:t>
            </a:r>
            <a:r>
              <a:rPr lang="en-NL" baseline="30000" dirty="0"/>
              <a:t>o</a:t>
            </a:r>
            <a:r>
              <a:rPr lang="en-NL" dirty="0"/>
              <a:t> removes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400</a:t>
            </a:r>
            <a:r>
              <a:rPr lang="en-NL" baseline="30000" dirty="0"/>
              <a:t>o</a:t>
            </a:r>
            <a:r>
              <a:rPr lang="en-NL" dirty="0"/>
              <a:t> removes 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r>
              <a:rPr lang="en-NL" dirty="0"/>
              <a:t>Next: quantum hall, tritium,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BE696C-6990-1B8C-E387-2557F4DE4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240" y="5762414"/>
            <a:ext cx="1035050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40E9-E245-AC7B-2954-DCDC4456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F8A4-6AAC-7E39-BC2E-E81AB9C9D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sz="2400" dirty="0"/>
              <a:t>Ptolemy aims to measure the CNB</a:t>
            </a:r>
          </a:p>
          <a:p>
            <a:r>
              <a:rPr lang="en-NL" sz="2400" dirty="0"/>
              <a:t>An energy resolution of 50meV or better is required</a:t>
            </a:r>
          </a:p>
          <a:p>
            <a:r>
              <a:rPr lang="en-NL" sz="2400" dirty="0"/>
              <a:t>Many experimental challenges (target, RF, filter, calorimeter)</a:t>
            </a:r>
          </a:p>
          <a:p>
            <a:r>
              <a:rPr lang="en-NL" sz="2400" dirty="0"/>
              <a:t>Vibrant research programme</a:t>
            </a:r>
          </a:p>
          <a:p>
            <a:r>
              <a:rPr lang="en-NL" sz="2400" dirty="0"/>
              <a:t>Good progress towards demonstrator</a:t>
            </a:r>
          </a:p>
          <a:p>
            <a:r>
              <a:rPr lang="en-NL" sz="2400" dirty="0"/>
              <a:t>Many challenges still remain (target)</a:t>
            </a:r>
          </a:p>
          <a:p>
            <a:r>
              <a:rPr lang="en-NL" sz="2400" dirty="0"/>
              <a:t>Tritium still the best option, vital role for 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77D95-799F-B93B-6283-D3D2E63C07E5}"/>
              </a:ext>
            </a:extLst>
          </p:cNvPr>
          <p:cNvSpPr txBox="1"/>
          <p:nvPr/>
        </p:nvSpPr>
        <p:spPr>
          <a:xfrm>
            <a:off x="1282700" y="5205556"/>
            <a:ext cx="277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Many activities not covered</a:t>
            </a:r>
          </a:p>
        </p:txBody>
      </p:sp>
    </p:spTree>
    <p:extLst>
      <p:ext uri="{BB962C8B-B14F-4D97-AF65-F5344CB8AC3E}">
        <p14:creationId xmlns:p14="http://schemas.microsoft.com/office/powerpoint/2010/main" val="26244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C5C1-D714-F34C-A11A-F1468CA5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4" y="134580"/>
            <a:ext cx="7886700" cy="994172"/>
          </a:xfrm>
        </p:spPr>
        <p:txBody>
          <a:bodyPr/>
          <a:lstStyle/>
          <a:p>
            <a:r>
              <a:rPr lang="en-US" dirty="0"/>
              <a:t>Neutrinos sources across the Cosmos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0AB11-FBD1-E54D-B12F-2B4DB1A27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4" y="1419542"/>
            <a:ext cx="7334250" cy="49784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1329C2E1-F385-3347-874A-48F7B2D0F1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0740" y="6397942"/>
            <a:ext cx="273060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US" smtClean="0"/>
              <a:pPr>
                <a:defRPr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31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C3F8-63D3-804E-8148-8C1A8D2B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Relic Neutrino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65" y="1630045"/>
            <a:ext cx="5995035" cy="47263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551822-0DB5-5A4C-8F06-15060E324468}"/>
              </a:ext>
            </a:extLst>
          </p:cNvPr>
          <p:cNvGrpSpPr/>
          <p:nvPr/>
        </p:nvGrpSpPr>
        <p:grpSpPr>
          <a:xfrm>
            <a:off x="193249" y="2216659"/>
            <a:ext cx="2597894" cy="851261"/>
            <a:chOff x="5340605" y="1411146"/>
            <a:chExt cx="2863998" cy="1069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180D63-F82B-4F4F-9B13-098B0A450D94}"/>
                </a:ext>
              </a:extLst>
            </p:cNvPr>
            <p:cNvSpPr txBox="1"/>
            <p:nvPr/>
          </p:nvSpPr>
          <p:spPr>
            <a:xfrm>
              <a:off x="6396306" y="1942745"/>
              <a:ext cx="1808297" cy="538398"/>
            </a:xfrm>
            <a:prstGeom prst="rect">
              <a:avLst/>
            </a:prstGeom>
            <a:noFill/>
          </p:spPr>
          <p:txBody>
            <a:bodyPr wrap="none" lIns="92405" tIns="46202" rIns="92405" bIns="46202" rtlCol="0">
              <a:spAutoFit/>
            </a:bodyPr>
            <a:lstStyle/>
            <a:p>
              <a:r>
                <a:rPr lang="en-US" sz="2177" dirty="0" err="1">
                  <a:solidFill>
                    <a:srgbClr val="0070C0"/>
                  </a:solidFill>
                </a:rPr>
                <a:t>n</a:t>
              </a:r>
              <a:r>
                <a:rPr lang="en-US" sz="2177" baseline="-25000" dirty="0" err="1">
                  <a:solidFill>
                    <a:srgbClr val="0070C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177" baseline="-25000" dirty="0">
                  <a:solidFill>
                    <a:srgbClr val="0070C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2177" dirty="0">
                  <a:solidFill>
                    <a:srgbClr val="0070C0"/>
                  </a:solidFill>
                </a:rPr>
                <a:t>= 112/cm</a:t>
              </a:r>
              <a:r>
                <a:rPr lang="en-US" sz="2177" baseline="30000" dirty="0">
                  <a:solidFill>
                    <a:srgbClr val="0070C0"/>
                  </a:solidFill>
                </a:rPr>
                <a:t>3</a:t>
              </a:r>
              <a:endParaRPr lang="en-US" sz="2177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781BF8-6481-2F4B-909E-2848BD827BCF}"/>
                </a:ext>
              </a:extLst>
            </p:cNvPr>
            <p:cNvSpPr txBox="1"/>
            <p:nvPr/>
          </p:nvSpPr>
          <p:spPr>
            <a:xfrm>
              <a:off x="5340605" y="1411146"/>
              <a:ext cx="2297714" cy="537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77" dirty="0">
                  <a:solidFill>
                    <a:srgbClr val="0070C0"/>
                  </a:solidFill>
                </a:rPr>
                <a:t>Number density: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7AD332-AF5A-3E48-B4DD-1ED4DC8DCC40}"/>
              </a:ext>
            </a:extLst>
          </p:cNvPr>
          <p:cNvGrpSpPr/>
          <p:nvPr/>
        </p:nvGrpSpPr>
        <p:grpSpPr>
          <a:xfrm>
            <a:off x="53199" y="3529875"/>
            <a:ext cx="3095766" cy="1136381"/>
            <a:chOff x="5337699" y="2537885"/>
            <a:chExt cx="3225712" cy="14633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F4D3D5-51D6-194F-984D-6E7284A50B08}"/>
                </a:ext>
              </a:extLst>
            </p:cNvPr>
            <p:cNvSpPr txBox="1"/>
            <p:nvPr/>
          </p:nvSpPr>
          <p:spPr>
            <a:xfrm>
              <a:off x="6575072" y="3018235"/>
              <a:ext cx="1988339" cy="983009"/>
            </a:xfrm>
            <a:prstGeom prst="rect">
              <a:avLst/>
            </a:prstGeom>
            <a:noFill/>
          </p:spPr>
          <p:txBody>
            <a:bodyPr wrap="none" lIns="92405" tIns="46202" rIns="92405" bIns="46202" rtlCol="0">
              <a:spAutoFit/>
            </a:bodyPr>
            <a:lstStyle/>
            <a:p>
              <a:r>
                <a:rPr lang="en-US" sz="2177" dirty="0">
                  <a:solidFill>
                    <a:srgbClr val="0070C0"/>
                  </a:solidFill>
                </a:rPr>
                <a:t>T</a:t>
              </a:r>
              <a:r>
                <a:rPr lang="en-US" sz="2177" baseline="-25000" dirty="0">
                  <a:solidFill>
                    <a:srgbClr val="0070C0"/>
                  </a:solidFill>
                  <a:latin typeface="Symbol" charset="2"/>
                  <a:cs typeface="Symbol" charset="2"/>
                </a:rPr>
                <a:t>n </a:t>
              </a:r>
              <a:r>
                <a:rPr lang="en-US" sz="2177" dirty="0">
                  <a:solidFill>
                    <a:srgbClr val="0070C0"/>
                  </a:solidFill>
                </a:rPr>
                <a:t>~ 1.95K</a:t>
              </a:r>
            </a:p>
            <a:p>
              <a:r>
                <a:rPr lang="en-US" sz="2177" dirty="0">
                  <a:solidFill>
                    <a:srgbClr val="0070C0"/>
                  </a:solidFill>
                </a:rPr>
                <a:t>( p ~ 0.17 </a:t>
              </a:r>
              <a:r>
                <a:rPr lang="en-US" sz="2177" dirty="0" err="1">
                  <a:solidFill>
                    <a:srgbClr val="0070C0"/>
                  </a:solidFill>
                </a:rPr>
                <a:t>meV</a:t>
              </a:r>
              <a:r>
                <a:rPr lang="en-US" sz="2177" dirty="0">
                  <a:solidFill>
                    <a:srgbClr val="0070C0"/>
                  </a:solidFill>
                </a:rPr>
                <a:t>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DD2AB1-5F5D-C642-BF0A-9ADC9DBE7647}"/>
                </a:ext>
              </a:extLst>
            </p:cNvPr>
            <p:cNvSpPr txBox="1"/>
            <p:nvPr/>
          </p:nvSpPr>
          <p:spPr>
            <a:xfrm>
              <a:off x="5337699" y="2537885"/>
              <a:ext cx="1789348" cy="55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77" dirty="0">
                  <a:solidFill>
                    <a:srgbClr val="0070C0"/>
                  </a:solidFill>
                </a:rPr>
                <a:t>Temperature: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1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C3F8-63D3-804E-8148-8C1A8D2B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Relic Neutrino Capture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63267"/>
            <a:ext cx="4115445" cy="1745673"/>
            <a:chOff x="38538" y="1193504"/>
            <a:chExt cx="5879901" cy="2911921"/>
          </a:xfrm>
        </p:grpSpPr>
        <p:pic>
          <p:nvPicPr>
            <p:cNvPr id="6" name="Picture 5" descr="Decay_proces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38" y="1193504"/>
              <a:ext cx="3573379" cy="2642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95590" y="3129974"/>
              <a:ext cx="2222849" cy="975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Tritium </a:t>
              </a:r>
              <a:r>
                <a:rPr lang="en-US" sz="1600" dirty="0" err="1">
                  <a:solidFill>
                    <a:srgbClr val="002060"/>
                  </a:solidFill>
                </a:rPr>
                <a:t>β</a:t>
              </a:r>
              <a:r>
                <a:rPr lang="en-US" sz="1600" dirty="0">
                  <a:solidFill>
                    <a:srgbClr val="002060"/>
                  </a:solidFill>
                </a:rPr>
                <a:t>-decay</a:t>
              </a:r>
            </a:p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(12.3 yr half-life)</a:t>
              </a:r>
            </a:p>
          </p:txBody>
        </p:sp>
      </p:grpSp>
      <p:pic>
        <p:nvPicPr>
          <p:cNvPr id="8" name="Picture 7" descr="Capture_proce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990" y="1163266"/>
            <a:ext cx="2747010" cy="2031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9B514C-8661-E145-BD32-DFF663C59C02}"/>
              </a:ext>
            </a:extLst>
          </p:cNvPr>
          <p:cNvSpPr txBox="1"/>
          <p:nvPr/>
        </p:nvSpPr>
        <p:spPr>
          <a:xfrm>
            <a:off x="7620000" y="1371252"/>
            <a:ext cx="1336904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E</a:t>
            </a:r>
            <a:r>
              <a:rPr lang="en-US" sz="1633" baseline="-25000" dirty="0"/>
              <a:t>K</a:t>
            </a:r>
            <a:r>
              <a:rPr lang="en-US" sz="1633" dirty="0"/>
              <a:t> =  18.6 keV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04DDE-0B71-BF9B-453D-750AE48DC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6158"/>
          <a:stretch/>
        </p:blipFill>
        <p:spPr>
          <a:xfrm>
            <a:off x="2404554" y="3006290"/>
            <a:ext cx="5769610" cy="4137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05F076-D4BA-A9A7-794C-73A3A6DE533A}"/>
              </a:ext>
            </a:extLst>
          </p:cNvPr>
          <p:cNvSpPr txBox="1"/>
          <p:nvPr/>
        </p:nvSpPr>
        <p:spPr>
          <a:xfrm>
            <a:off x="6553200" y="5632514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dirty="0">
                <a:solidFill>
                  <a:srgbClr val="333333"/>
                </a:solidFill>
                <a:effectLst/>
              </a:rPr>
              <a:t>M.G. </a:t>
            </a:r>
            <a:r>
              <a:rPr lang="en-GB" sz="1200" b="1" i="0" dirty="0" err="1">
                <a:solidFill>
                  <a:srgbClr val="333333"/>
                </a:solidFill>
                <a:effectLst/>
              </a:rPr>
              <a:t>Betti</a:t>
            </a:r>
            <a:r>
              <a:rPr lang="en-GB" sz="1200" b="1" i="0" dirty="0">
                <a:solidFill>
                  <a:srgbClr val="333333"/>
                </a:solidFill>
                <a:effectLst/>
              </a:rPr>
              <a:t> </a:t>
            </a:r>
            <a:r>
              <a:rPr lang="en-GB" sz="1200" b="1" i="1" dirty="0">
                <a:solidFill>
                  <a:srgbClr val="333333"/>
                </a:solidFill>
                <a:effectLst/>
              </a:rPr>
              <a:t>et al</a:t>
            </a:r>
            <a:r>
              <a:rPr lang="en-GB" sz="1200" b="1" i="0" dirty="0">
                <a:solidFill>
                  <a:srgbClr val="333333"/>
                </a:solidFill>
                <a:effectLst/>
              </a:rPr>
              <a:t> </a:t>
            </a:r>
          </a:p>
          <a:p>
            <a:r>
              <a:rPr lang="en-GB" sz="1200" b="1" i="0" dirty="0">
                <a:solidFill>
                  <a:srgbClr val="333333"/>
                </a:solidFill>
                <a:effectLst/>
              </a:rPr>
              <a:t>JCAP 07(2019)047</a:t>
            </a:r>
            <a:endParaRPr lang="en-US" sz="12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AB4D47-35BF-AF7E-FC97-69C07C6053AD}"/>
              </a:ext>
            </a:extLst>
          </p:cNvPr>
          <p:cNvGrpSpPr/>
          <p:nvPr/>
        </p:nvGrpSpPr>
        <p:grpSpPr>
          <a:xfrm>
            <a:off x="27268" y="3044418"/>
            <a:ext cx="2446534" cy="2741602"/>
            <a:chOff x="-1297542" y="3024261"/>
            <a:chExt cx="3688373" cy="176972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3CDCEC-302C-D7E9-01C3-06285F507396}"/>
                </a:ext>
              </a:extLst>
            </p:cNvPr>
            <p:cNvSpPr txBox="1"/>
            <p:nvPr/>
          </p:nvSpPr>
          <p:spPr>
            <a:xfrm>
              <a:off x="-1297542" y="3024261"/>
              <a:ext cx="3558068" cy="854184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Gap (2m) constrained to </a:t>
              </a: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m ≲ 200meV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from </a:t>
              </a:r>
              <a:r>
                <a:rPr lang="en-US" sz="1600" b="1" dirty="0">
                  <a:solidFill>
                    <a:srgbClr val="0070C0"/>
                  </a:solidFill>
                </a:rPr>
                <a:t>precision cosmology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B26BFB-BC17-7DF4-861F-98859E9D35FF}"/>
                </a:ext>
              </a:extLst>
            </p:cNvPr>
            <p:cNvSpPr txBox="1"/>
            <p:nvPr/>
          </p:nvSpPr>
          <p:spPr>
            <a:xfrm>
              <a:off x="-1251550" y="3773958"/>
              <a:ext cx="3642381" cy="1020024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Neutrino flavor expected with  </a:t>
              </a:r>
              <a:r>
                <a:rPr lang="en-US" sz="1600" b="1" dirty="0">
                  <a:solidFill>
                    <a:srgbClr val="0070C0"/>
                  </a:solidFill>
                </a:rPr>
                <a:t>m ≳50meV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from </a:t>
              </a:r>
              <a:r>
                <a:rPr lang="en-US" sz="1600" b="1" dirty="0">
                  <a:solidFill>
                    <a:srgbClr val="0070C0"/>
                  </a:solidFill>
                </a:rPr>
                <a:t>oscillations</a:t>
              </a:r>
            </a:p>
            <a:p>
              <a:pPr algn="ctr"/>
              <a:endParaRPr lang="en-US" sz="1600" b="1" dirty="0">
                <a:solidFill>
                  <a:srgbClr val="0070C0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Ptolemy aim: &lt;50meV</a:t>
              </a: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100g of 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A2FD4-738E-403F-C875-47AECB1CB3F6}"/>
              </a:ext>
            </a:extLst>
          </p:cNvPr>
          <p:cNvSpPr txBox="1"/>
          <p:nvPr/>
        </p:nvSpPr>
        <p:spPr>
          <a:xfrm>
            <a:off x="3106107" y="1166064"/>
            <a:ext cx="3422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S. Weinberg [</a:t>
            </a:r>
            <a:r>
              <a:rPr lang="en-US" sz="1400" i="1" dirty="0"/>
              <a:t>Phys. Rev</a:t>
            </a:r>
            <a:r>
              <a:rPr lang="en-US" sz="1400" dirty="0"/>
              <a:t>. 128:3, 1457 (1962)]</a:t>
            </a:r>
          </a:p>
          <a:p>
            <a:r>
              <a:rPr lang="en-US" sz="1400" dirty="0" err="1"/>
              <a:t>A.G.Cocco</a:t>
            </a:r>
            <a:r>
              <a:rPr lang="en-US" sz="1400" dirty="0"/>
              <a:t>, </a:t>
            </a:r>
            <a:r>
              <a:rPr lang="en-US" sz="1400" dirty="0" err="1"/>
              <a:t>G.Mangano</a:t>
            </a:r>
            <a:r>
              <a:rPr lang="en-US" sz="1400" dirty="0"/>
              <a:t> and </a:t>
            </a:r>
            <a:r>
              <a:rPr lang="en-US" sz="1400" dirty="0" err="1"/>
              <a:t>M.Messina</a:t>
            </a:r>
            <a:r>
              <a:rPr lang="en-US" sz="1400" dirty="0"/>
              <a:t>. [JCAP 06(2007)015 </a:t>
            </a:r>
            <a:r>
              <a:rPr lang="mr-IN" sz="1400" dirty="0">
                <a:solidFill>
                  <a:schemeClr val="bg1"/>
                </a:solidFill>
                <a:hlinkClick r:id="rId6"/>
              </a:rPr>
              <a:t>DOI: 10.1088/1475-7516/2007/06/015</a:t>
            </a:r>
            <a:r>
              <a:rPr lang="en-US" sz="1400" dirty="0"/>
              <a:t>]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6459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1F27242-5C8D-5143-8CED-85D36E6C9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" t="1295" r="1972" b="15417"/>
          <a:stretch/>
        </p:blipFill>
        <p:spPr>
          <a:xfrm>
            <a:off x="0" y="262209"/>
            <a:ext cx="9144000" cy="6055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6A1D0-ED75-7243-93F3-2AE589E81C5B}"/>
              </a:ext>
            </a:extLst>
          </p:cNvPr>
          <p:cNvSpPr txBox="1"/>
          <p:nvPr/>
        </p:nvSpPr>
        <p:spPr>
          <a:xfrm>
            <a:off x="2597426" y="6340687"/>
            <a:ext cx="437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than 40 physicists and 22 I institutions</a:t>
            </a:r>
          </a:p>
        </p:txBody>
      </p:sp>
    </p:spTree>
    <p:extLst>
      <p:ext uri="{BB962C8B-B14F-4D97-AF65-F5344CB8AC3E}">
        <p14:creationId xmlns:p14="http://schemas.microsoft.com/office/powerpoint/2010/main" val="118686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873F-BEF1-BA4D-9DDE-5B31F9B3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1" y="161911"/>
            <a:ext cx="7886700" cy="727598"/>
          </a:xfrm>
        </p:spPr>
        <p:txBody>
          <a:bodyPr/>
          <a:lstStyle/>
          <a:p>
            <a:pPr algn="ctr"/>
            <a:r>
              <a:rPr lang="en-US" dirty="0"/>
              <a:t>PTOLEMY Basic concept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316A86-B370-5579-19F9-2B3165BABFD3}"/>
              </a:ext>
            </a:extLst>
          </p:cNvPr>
          <p:cNvGrpSpPr/>
          <p:nvPr/>
        </p:nvGrpSpPr>
        <p:grpSpPr>
          <a:xfrm>
            <a:off x="190148" y="1265982"/>
            <a:ext cx="8763703" cy="5274878"/>
            <a:chOff x="600954" y="2301880"/>
            <a:chExt cx="12328047" cy="5540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BD16FC-21B4-FE09-DF1A-7880AF3340CC}"/>
                </a:ext>
              </a:extLst>
            </p:cNvPr>
            <p:cNvSpPr txBox="1"/>
            <p:nvPr/>
          </p:nvSpPr>
          <p:spPr>
            <a:xfrm>
              <a:off x="651510" y="6677029"/>
              <a:ext cx="8782050" cy="24590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CA3D5E-4F2A-6404-ED06-C524C96F6F46}"/>
                </a:ext>
              </a:extLst>
            </p:cNvPr>
            <p:cNvGrpSpPr/>
            <p:nvPr/>
          </p:nvGrpSpPr>
          <p:grpSpPr>
            <a:xfrm>
              <a:off x="651511" y="2301880"/>
              <a:ext cx="12277490" cy="4991284"/>
              <a:chOff x="697231" y="2301880"/>
              <a:chExt cx="12277490" cy="4991284"/>
            </a:xfrm>
          </p:grpSpPr>
          <p:pic>
            <p:nvPicPr>
              <p:cNvPr id="22" name="image7.png">
                <a:extLst>
                  <a:ext uri="{FF2B5EF4-FFF2-40B4-BE49-F238E27FC236}">
                    <a16:creationId xmlns:a16="http://schemas.microsoft.com/office/drawing/2014/main" id="{E242FB9C-C0D5-695B-DC03-8C39038F4FAA}"/>
                  </a:ext>
                </a:extLst>
              </p:cNvPr>
              <p:cNvPicPr/>
              <p:nvPr/>
            </p:nvPicPr>
            <p:blipFill rotWithShape="1">
              <a:blip r:embed="rId2"/>
              <a:srcRect t="14767" r="733" b="7584"/>
              <a:stretch/>
            </p:blipFill>
            <p:spPr>
              <a:xfrm>
                <a:off x="697231" y="2301880"/>
                <a:ext cx="12277490" cy="4991284"/>
              </a:xfrm>
              <a:prstGeom prst="rect">
                <a:avLst/>
              </a:prstGeom>
              <a:ln/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7BC6599-D278-62E2-5D06-C338B4C2F33B}"/>
                  </a:ext>
                </a:extLst>
              </p:cNvPr>
              <p:cNvSpPr/>
              <p:nvPr/>
            </p:nvSpPr>
            <p:spPr>
              <a:xfrm>
                <a:off x="8641080" y="3596640"/>
                <a:ext cx="731520" cy="472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image7.png">
              <a:extLst>
                <a:ext uri="{FF2B5EF4-FFF2-40B4-BE49-F238E27FC236}">
                  <a16:creationId xmlns:a16="http://schemas.microsoft.com/office/drawing/2014/main" id="{4AEE3518-9716-4933-FA5E-63DC54B46433}"/>
                </a:ext>
              </a:extLst>
            </p:cNvPr>
            <p:cNvPicPr/>
            <p:nvPr/>
          </p:nvPicPr>
          <p:blipFill rotWithShape="1">
            <a:blip r:embed="rId2"/>
            <a:srcRect l="48967" t="60844" r="31740" b="31451"/>
            <a:stretch/>
          </p:blipFill>
          <p:spPr>
            <a:xfrm>
              <a:off x="5135880" y="5242560"/>
              <a:ext cx="1706880" cy="396240"/>
            </a:xfrm>
            <a:prstGeom prst="rect">
              <a:avLst/>
            </a:prstGeom>
            <a:ln/>
          </p:spPr>
        </p:pic>
        <p:pic>
          <p:nvPicPr>
            <p:cNvPr id="17" name="image7.png">
              <a:extLst>
                <a:ext uri="{FF2B5EF4-FFF2-40B4-BE49-F238E27FC236}">
                  <a16:creationId xmlns:a16="http://schemas.microsoft.com/office/drawing/2014/main" id="{D436D744-DD99-F95E-98C6-BACE153EBBAF}"/>
                </a:ext>
              </a:extLst>
            </p:cNvPr>
            <p:cNvPicPr/>
            <p:nvPr/>
          </p:nvPicPr>
          <p:blipFill rotWithShape="1">
            <a:blip r:embed="rId2"/>
            <a:srcRect l="21059" t="60844" r="64471" b="30209"/>
            <a:stretch/>
          </p:blipFill>
          <p:spPr>
            <a:xfrm>
              <a:off x="2545080" y="5210636"/>
              <a:ext cx="1280160" cy="460088"/>
            </a:xfrm>
            <a:prstGeom prst="rect">
              <a:avLst/>
            </a:prstGeom>
            <a:ln/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B8B4962-A842-0067-63E7-83B03FAE7B86}"/>
                </a:ext>
              </a:extLst>
            </p:cNvPr>
            <p:cNvCxnSpPr/>
            <p:nvPr/>
          </p:nvCxnSpPr>
          <p:spPr>
            <a:xfrm>
              <a:off x="5652399" y="4224979"/>
              <a:ext cx="32114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4F7EDD-5E5C-B5CF-3076-E9E212F24E77}"/>
                </a:ext>
              </a:extLst>
            </p:cNvPr>
            <p:cNvSpPr txBox="1"/>
            <p:nvPr/>
          </p:nvSpPr>
          <p:spPr>
            <a:xfrm>
              <a:off x="5812971" y="6204857"/>
              <a:ext cx="3620589" cy="66402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F1B73AB-D32D-B9E1-5110-8B0DDBD47E41}"/>
                    </a:ext>
                  </a:extLst>
                </p:cNvPr>
                <p:cNvSpPr txBox="1"/>
                <p:nvPr/>
              </p:nvSpPr>
              <p:spPr>
                <a:xfrm>
                  <a:off x="861488" y="7395108"/>
                  <a:ext cx="11787887" cy="44726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𝑇𝑜𝑡𝑎𝑙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𝑇𝐸𝑆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𝑇𝑎𝑟𝑔𝑒𝑡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𝑅𝐹𝑐𝑜𝑟𝑟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𝑐𝑎𝑙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F1B73AB-D32D-B9E1-5110-8B0DDBD47E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488" y="7395108"/>
                  <a:ext cx="11787887" cy="447264"/>
                </a:xfrm>
                <a:prstGeom prst="rect">
                  <a:avLst/>
                </a:prstGeom>
                <a:blipFill>
                  <a:blip r:embed="rId3"/>
                  <a:stretch>
                    <a:fillRect b="-2285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01785E-7DA3-67B9-1AAF-1CD110E08426}"/>
                </a:ext>
              </a:extLst>
            </p:cNvPr>
            <p:cNvSpPr txBox="1"/>
            <p:nvPr/>
          </p:nvSpPr>
          <p:spPr>
            <a:xfrm>
              <a:off x="600954" y="6256277"/>
              <a:ext cx="604654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HV</a:t>
              </a:r>
            </a:p>
            <a:p>
              <a:pPr algn="ctr"/>
              <a:r>
                <a:rPr lang="en-US" sz="1050" dirty="0"/>
                <a:t>18.6kV</a:t>
              </a:r>
              <a:endParaRPr lang="en-US" sz="1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3899046-D776-5B96-732A-EAB29F640063}"/>
              </a:ext>
            </a:extLst>
          </p:cNvPr>
          <p:cNvSpPr txBox="1"/>
          <p:nvPr/>
        </p:nvSpPr>
        <p:spPr>
          <a:xfrm>
            <a:off x="5274887" y="15975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-4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467029-ABE1-61F2-71A7-DFAED78B0145}"/>
              </a:ext>
            </a:extLst>
          </p:cNvPr>
          <p:cNvSpPr txBox="1"/>
          <p:nvPr/>
        </p:nvSpPr>
        <p:spPr>
          <a:xfrm>
            <a:off x="8092752" y="15975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-2</a:t>
            </a:r>
            <a:endParaRPr lang="en-NL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7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AFA4-9383-494E-9D36-7F68B284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8" y="229887"/>
            <a:ext cx="7886700" cy="735546"/>
          </a:xfrm>
        </p:spPr>
        <p:txBody>
          <a:bodyPr>
            <a:normAutofit/>
          </a:bodyPr>
          <a:lstStyle/>
          <a:p>
            <a:r>
              <a:rPr lang="en-US" sz="3000" dirty="0"/>
              <a:t>Calorimeter:  TES </a:t>
            </a:r>
            <a:r>
              <a:rPr lang="en-US" sz="3000" dirty="0" err="1">
                <a:latin typeface="Symbol" pitchFamily="2" charset="2"/>
              </a:rPr>
              <a:t>m</a:t>
            </a:r>
            <a:r>
              <a:rPr lang="en-US" sz="3000" dirty="0" err="1"/>
              <a:t>Cal</a:t>
            </a:r>
            <a:endParaRPr lang="en-US" sz="3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B2DCD0-4FB7-0D45-9DA3-E36083C59557}"/>
              </a:ext>
            </a:extLst>
          </p:cNvPr>
          <p:cNvGrpSpPr>
            <a:grpSpLocks noChangeAspect="1"/>
          </p:cNvGrpSpPr>
          <p:nvPr/>
        </p:nvGrpSpPr>
        <p:grpSpPr>
          <a:xfrm>
            <a:off x="207873" y="1251216"/>
            <a:ext cx="3767328" cy="2785872"/>
            <a:chOff x="-33544" y="4001372"/>
            <a:chExt cx="5218824" cy="3344650"/>
          </a:xfrm>
        </p:grpSpPr>
        <p:pic>
          <p:nvPicPr>
            <p:cNvPr id="6" name="Picture 5" descr="microCal2.png">
              <a:extLst>
                <a:ext uri="{FF2B5EF4-FFF2-40B4-BE49-F238E27FC236}">
                  <a16:creationId xmlns:a16="http://schemas.microsoft.com/office/drawing/2014/main" id="{ABFB3EFA-C22F-124E-A68B-20810F931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3544" y="4001372"/>
              <a:ext cx="5218824" cy="33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14FA6E-CC6F-584D-8A85-CFD0A9243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561" y="4001372"/>
              <a:ext cx="435251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 err="1"/>
                <a:t>e</a:t>
              </a:r>
              <a:r>
                <a:rPr lang="en-US" sz="1350" baseline="30000" dirty="0"/>
                <a:t>-</a:t>
              </a:r>
              <a:endParaRPr lang="en-US" sz="13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3BD49B-0FD1-DC46-BB75-9553E7850E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628" y="4919989"/>
              <a:ext cx="377136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/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1C7BD4-DEFC-C14E-9623-3E32EC4A5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370" y="5220967"/>
              <a:ext cx="389769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/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928A03-0C29-C946-927B-45F0547BD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474" y="5031034"/>
              <a:ext cx="415036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/>
                <a:t>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1C9F77-5017-F140-9A4A-5FA50D251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8697" y="4862396"/>
              <a:ext cx="619706" cy="61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2025" dirty="0" err="1">
                  <a:latin typeface="Symbol" pitchFamily="-107" charset="2"/>
                  <a:ea typeface="Symbol" pitchFamily="-107" charset="2"/>
                  <a:cs typeface="Symbol" pitchFamily="-107" charset="2"/>
                </a:rPr>
                <a:t>t</a:t>
              </a:r>
              <a:r>
                <a:rPr lang="en-US" sz="1350" dirty="0"/>
                <a:t> =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40C326-B452-D74F-9AD5-2582BE0DA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474" y="4740350"/>
              <a:ext cx="389769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/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F7946-30C8-1C4B-9F87-AACB961F46CF}"/>
              </a:ext>
            </a:extLst>
          </p:cNvPr>
          <p:cNvGrpSpPr/>
          <p:nvPr/>
        </p:nvGrpSpPr>
        <p:grpSpPr>
          <a:xfrm>
            <a:off x="6176135" y="1365254"/>
            <a:ext cx="2878535" cy="2463866"/>
            <a:chOff x="6088088" y="1233767"/>
            <a:chExt cx="3838047" cy="32851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E7A042-5E1F-404C-8381-8EF0C8EAFDB4}"/>
                </a:ext>
              </a:extLst>
            </p:cNvPr>
            <p:cNvSpPr txBox="1"/>
            <p:nvPr/>
          </p:nvSpPr>
          <p:spPr>
            <a:xfrm>
              <a:off x="6088088" y="1233767"/>
              <a:ext cx="3838047" cy="1118526"/>
            </a:xfrm>
            <a:prstGeom prst="rect">
              <a:avLst/>
            </a:prstGeom>
            <a:noFill/>
          </p:spPr>
          <p:txBody>
            <a:bodyPr wrap="square" lIns="76403" tIns="38201" rIns="76403" bIns="38201" rtlCol="0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00B050"/>
                  </a:solidFill>
                </a:rPr>
                <a:t>Thin sensors:</a:t>
              </a:r>
            </a:p>
            <a:p>
              <a:pPr algn="ctr"/>
              <a:r>
                <a:rPr lang="en-US" sz="1650" b="1" dirty="0">
                  <a:solidFill>
                    <a:srgbClr val="002060"/>
                  </a:solidFill>
                </a:rPr>
                <a:t>~1 eV electron can be stopped with very small C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1D897F-76A1-1D47-91C9-D86247629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3391" y="2360644"/>
              <a:ext cx="2778472" cy="215827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8750D3-186D-2E42-9160-3D131C448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640" y="4205156"/>
            <a:ext cx="1629700" cy="5322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E40C5E-8079-4841-BB40-41A409C5BE23}"/>
              </a:ext>
            </a:extLst>
          </p:cNvPr>
          <p:cNvGrpSpPr/>
          <p:nvPr/>
        </p:nvGrpSpPr>
        <p:grpSpPr>
          <a:xfrm>
            <a:off x="1377935" y="4039514"/>
            <a:ext cx="6518957" cy="2145049"/>
            <a:chOff x="673948" y="4793577"/>
            <a:chExt cx="8691942" cy="2860065"/>
          </a:xfrm>
        </p:grpSpPr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2F2737E-C815-304F-BAA6-D3DCA9F1A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4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6" r="8752"/>
            <a:stretch/>
          </p:blipFill>
          <p:spPr>
            <a:xfrm>
              <a:off x="673948" y="4896595"/>
              <a:ext cx="2652273" cy="247285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5FA772-A313-D649-8AA0-BBF4169D9575}"/>
                </a:ext>
              </a:extLst>
            </p:cNvPr>
            <p:cNvGrpSpPr/>
            <p:nvPr/>
          </p:nvGrpSpPr>
          <p:grpSpPr>
            <a:xfrm>
              <a:off x="4191284" y="5704704"/>
              <a:ext cx="1221076" cy="1151440"/>
              <a:chOff x="6217920" y="2514025"/>
              <a:chExt cx="2304288" cy="2148565"/>
            </a:xfrm>
          </p:grpSpPr>
          <p:pic>
            <p:nvPicPr>
              <p:cNvPr id="33" name="Picture 32" descr="A picture containing outdoor, dark, night&#10;&#10;Description automatically generated">
                <a:extLst>
                  <a:ext uri="{FF2B5EF4-FFF2-40B4-BE49-F238E27FC236}">
                    <a16:creationId xmlns:a16="http://schemas.microsoft.com/office/drawing/2014/main" id="{576CB136-F17B-FA4B-B135-73662D2096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42" t="8446" r="13414" b="27381"/>
              <a:stretch/>
            </p:blipFill>
            <p:spPr>
              <a:xfrm>
                <a:off x="6551279" y="2834877"/>
                <a:ext cx="1643105" cy="1502229"/>
              </a:xfrm>
              <a:prstGeom prst="rect">
                <a:avLst/>
              </a:prstGeom>
            </p:spPr>
          </p:pic>
          <p:sp>
            <p:nvSpPr>
              <p:cNvPr id="34" name="Circle: Hollow 27">
                <a:extLst>
                  <a:ext uri="{FF2B5EF4-FFF2-40B4-BE49-F238E27FC236}">
                    <a16:creationId xmlns:a16="http://schemas.microsoft.com/office/drawing/2014/main" id="{1E298F70-BFBE-714A-8695-C7A4AF3E4F68}"/>
                  </a:ext>
                </a:extLst>
              </p:cNvPr>
              <p:cNvSpPr/>
              <p:nvPr/>
            </p:nvSpPr>
            <p:spPr>
              <a:xfrm>
                <a:off x="6217920" y="2514025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DB9FD6-4E83-5241-A9EE-2CD2A221AF18}"/>
                </a:ext>
              </a:extLst>
            </p:cNvPr>
            <p:cNvGrpSpPr/>
            <p:nvPr/>
          </p:nvGrpSpPr>
          <p:grpSpPr>
            <a:xfrm>
              <a:off x="5451436" y="6502202"/>
              <a:ext cx="1221076" cy="1151440"/>
              <a:chOff x="7863792" y="4013938"/>
              <a:chExt cx="2304288" cy="2148565"/>
            </a:xfrm>
          </p:grpSpPr>
          <p:pic>
            <p:nvPicPr>
              <p:cNvPr id="31" name="Picture 30" descr="A picture containing dark, night sky&#10;&#10;Description automatically generated">
                <a:extLst>
                  <a:ext uri="{FF2B5EF4-FFF2-40B4-BE49-F238E27FC236}">
                    <a16:creationId xmlns:a16="http://schemas.microsoft.com/office/drawing/2014/main" id="{DB5D00EF-D1AB-2B4F-A592-E96B0E9B55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78" t="11477" r="23678" b="24348"/>
              <a:stretch/>
            </p:blipFill>
            <p:spPr>
              <a:xfrm>
                <a:off x="8194384" y="4343975"/>
                <a:ext cx="1643105" cy="1502229"/>
              </a:xfrm>
              <a:prstGeom prst="rect">
                <a:avLst/>
              </a:prstGeom>
            </p:spPr>
          </p:pic>
          <p:sp>
            <p:nvSpPr>
              <p:cNvPr id="32" name="Circle: Hollow 37">
                <a:extLst>
                  <a:ext uri="{FF2B5EF4-FFF2-40B4-BE49-F238E27FC236}">
                    <a16:creationId xmlns:a16="http://schemas.microsoft.com/office/drawing/2014/main" id="{E9F2B1EF-42C6-4F4C-BA3A-D389454428E5}"/>
                  </a:ext>
                </a:extLst>
              </p:cNvPr>
              <p:cNvSpPr/>
              <p:nvPr/>
            </p:nvSpPr>
            <p:spPr>
              <a:xfrm>
                <a:off x="7863792" y="4013938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C1ED42-DB65-4E4C-81DA-820707A6CA88}"/>
                </a:ext>
              </a:extLst>
            </p:cNvPr>
            <p:cNvGrpSpPr/>
            <p:nvPr/>
          </p:nvGrpSpPr>
          <p:grpSpPr>
            <a:xfrm>
              <a:off x="5446210" y="4793577"/>
              <a:ext cx="1221076" cy="1151440"/>
              <a:chOff x="7863792" y="1003164"/>
              <a:chExt cx="2304288" cy="2148565"/>
            </a:xfrm>
          </p:grpSpPr>
          <p:pic>
            <p:nvPicPr>
              <p:cNvPr id="29" name="Picture 28" descr="A picture containing dark, night sky&#10;&#10;Description automatically generated">
                <a:extLst>
                  <a:ext uri="{FF2B5EF4-FFF2-40B4-BE49-F238E27FC236}">
                    <a16:creationId xmlns:a16="http://schemas.microsoft.com/office/drawing/2014/main" id="{6CDA862C-58D8-6744-8E48-4B61C0F25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0" t="25034" r="27635" b="10696"/>
              <a:stretch/>
            </p:blipFill>
            <p:spPr>
              <a:xfrm>
                <a:off x="8194384" y="1330411"/>
                <a:ext cx="1643105" cy="1504466"/>
              </a:xfrm>
              <a:prstGeom prst="rect">
                <a:avLst/>
              </a:prstGeom>
            </p:spPr>
          </p:pic>
          <p:sp>
            <p:nvSpPr>
              <p:cNvPr id="30" name="Circle: Hollow 38">
                <a:extLst>
                  <a:ext uri="{FF2B5EF4-FFF2-40B4-BE49-F238E27FC236}">
                    <a16:creationId xmlns:a16="http://schemas.microsoft.com/office/drawing/2014/main" id="{782EF843-5BB9-6B45-A5B5-8B4C64866BB5}"/>
                  </a:ext>
                </a:extLst>
              </p:cNvPr>
              <p:cNvSpPr/>
              <p:nvPr/>
            </p:nvSpPr>
            <p:spPr>
              <a:xfrm>
                <a:off x="7863792" y="1003164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739734D-9D2F-9542-98AA-0BCA407166FD}"/>
                </a:ext>
              </a:extLst>
            </p:cNvPr>
            <p:cNvGrpSpPr/>
            <p:nvPr/>
          </p:nvGrpSpPr>
          <p:grpSpPr>
            <a:xfrm>
              <a:off x="6667286" y="5639268"/>
              <a:ext cx="1221076" cy="1151440"/>
              <a:chOff x="9506896" y="2518577"/>
              <a:chExt cx="2304288" cy="2148565"/>
            </a:xfrm>
          </p:grpSpPr>
          <p:pic>
            <p:nvPicPr>
              <p:cNvPr id="27" name="Picture 26" descr="A picture containing outdoor, dark, light, night sky&#10;&#10;Description automatically generated">
                <a:extLst>
                  <a:ext uri="{FF2B5EF4-FFF2-40B4-BE49-F238E27FC236}">
                    <a16:creationId xmlns:a16="http://schemas.microsoft.com/office/drawing/2014/main" id="{465DDD10-89D6-0844-8763-021867FAC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49" t="14206" r="15807" b="21620"/>
              <a:stretch/>
            </p:blipFill>
            <p:spPr>
              <a:xfrm>
                <a:off x="9837488" y="2832601"/>
                <a:ext cx="1643105" cy="1502230"/>
              </a:xfrm>
              <a:prstGeom prst="rect">
                <a:avLst/>
              </a:prstGeom>
            </p:spPr>
          </p:pic>
          <p:sp>
            <p:nvSpPr>
              <p:cNvPr id="28" name="Circle: Hollow 39">
                <a:extLst>
                  <a:ext uri="{FF2B5EF4-FFF2-40B4-BE49-F238E27FC236}">
                    <a16:creationId xmlns:a16="http://schemas.microsoft.com/office/drawing/2014/main" id="{DB1E2A93-C804-0646-94BA-9A141B6064CF}"/>
                  </a:ext>
                </a:extLst>
              </p:cNvPr>
              <p:cNvSpPr/>
              <p:nvPr/>
            </p:nvSpPr>
            <p:spPr>
              <a:xfrm>
                <a:off x="9506896" y="2518577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Titolo 1">
              <a:extLst>
                <a:ext uri="{FF2B5EF4-FFF2-40B4-BE49-F238E27FC236}">
                  <a16:creationId xmlns:a16="http://schemas.microsoft.com/office/drawing/2014/main" id="{18DCA453-8E7A-0E43-BDD6-8BFD5596898B}"/>
                </a:ext>
              </a:extLst>
            </p:cNvPr>
            <p:cNvSpPr txBox="1">
              <a:spLocks/>
            </p:cNvSpPr>
            <p:nvPr/>
          </p:nvSpPr>
          <p:spPr>
            <a:xfrm>
              <a:off x="7986808" y="5876652"/>
              <a:ext cx="1379082" cy="512736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20x20</a:t>
              </a:r>
              <a:r>
                <a:rPr lang="it-IT" sz="15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µm</a:t>
              </a:r>
            </a:p>
          </p:txBody>
        </p:sp>
        <p:sp>
          <p:nvSpPr>
            <p:cNvPr id="24" name="Titolo 1">
              <a:extLst>
                <a:ext uri="{FF2B5EF4-FFF2-40B4-BE49-F238E27FC236}">
                  <a16:creationId xmlns:a16="http://schemas.microsoft.com/office/drawing/2014/main" id="{99C1B5FD-EB8F-4F43-B8BD-CE26FA0C5754}"/>
                </a:ext>
              </a:extLst>
            </p:cNvPr>
            <p:cNvSpPr txBox="1">
              <a:spLocks/>
            </p:cNvSpPr>
            <p:nvPr/>
          </p:nvSpPr>
          <p:spPr>
            <a:xfrm>
              <a:off x="3811931" y="7037763"/>
              <a:ext cx="1669629" cy="446371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100x100 µm</a:t>
              </a:r>
            </a:p>
          </p:txBody>
        </p:sp>
        <p:sp>
          <p:nvSpPr>
            <p:cNvPr id="25" name="Titolo 1">
              <a:extLst>
                <a:ext uri="{FF2B5EF4-FFF2-40B4-BE49-F238E27FC236}">
                  <a16:creationId xmlns:a16="http://schemas.microsoft.com/office/drawing/2014/main" id="{D1D8071C-6C1C-484A-BD75-7AE3F8A357B3}"/>
                </a:ext>
              </a:extLst>
            </p:cNvPr>
            <p:cNvSpPr txBox="1">
              <a:spLocks/>
            </p:cNvSpPr>
            <p:nvPr/>
          </p:nvSpPr>
          <p:spPr>
            <a:xfrm>
              <a:off x="3811931" y="5178052"/>
              <a:ext cx="1491136" cy="440359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10x10 µm</a:t>
              </a:r>
            </a:p>
          </p:txBody>
        </p:sp>
        <p:sp>
          <p:nvSpPr>
            <p:cNvPr id="26" name="Titolo 1">
              <a:extLst>
                <a:ext uri="{FF2B5EF4-FFF2-40B4-BE49-F238E27FC236}">
                  <a16:creationId xmlns:a16="http://schemas.microsoft.com/office/drawing/2014/main" id="{8EB605CF-7770-BB45-B4E3-659C4D7CB29C}"/>
                </a:ext>
              </a:extLst>
            </p:cNvPr>
            <p:cNvSpPr txBox="1">
              <a:spLocks/>
            </p:cNvSpPr>
            <p:nvPr/>
          </p:nvSpPr>
          <p:spPr>
            <a:xfrm>
              <a:off x="6667286" y="4897048"/>
              <a:ext cx="1319522" cy="562008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50x50 µm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5667479-74B5-FF44-A4A6-CCAB8BBCC59B}"/>
              </a:ext>
            </a:extLst>
          </p:cNvPr>
          <p:cNvSpPr txBox="1"/>
          <p:nvPr/>
        </p:nvSpPr>
        <p:spPr>
          <a:xfrm>
            <a:off x="22835" y="6274385"/>
            <a:ext cx="598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Mauro </a:t>
            </a:r>
            <a:r>
              <a:rPr lang="en-US" sz="1200" dirty="0" err="1">
                <a:solidFill>
                  <a:srgbClr val="002060"/>
                </a:solidFill>
              </a:rPr>
              <a:t>Rajteri</a:t>
            </a:r>
            <a:r>
              <a:rPr lang="en-US" sz="1200" dirty="0">
                <a:solidFill>
                  <a:srgbClr val="002060"/>
                </a:solidFill>
              </a:rPr>
              <a:t>, Eugenio </a:t>
            </a:r>
            <a:r>
              <a:rPr lang="en-US" sz="1200" dirty="0" err="1">
                <a:solidFill>
                  <a:srgbClr val="002060"/>
                </a:solidFill>
              </a:rPr>
              <a:t>Monticone</a:t>
            </a:r>
            <a:r>
              <a:rPr lang="en-US" sz="1200" dirty="0">
                <a:solidFill>
                  <a:srgbClr val="002060"/>
                </a:solidFill>
              </a:rPr>
              <a:t> and others, </a:t>
            </a:r>
            <a:r>
              <a:rPr lang="en-US" sz="1200" u="sng" dirty="0">
                <a:solidFill>
                  <a:srgbClr val="00206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https://doi.org/10.1007/s10909-019-02271-x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“TES Microcalorimeter for PTOLEMY”, J. Low Temp. Phys. 199 (2020) 138-142.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B11B3E-B1CC-EB4D-84F2-8E1BB6064930}"/>
              </a:ext>
            </a:extLst>
          </p:cNvPr>
          <p:cNvSpPr txBox="1"/>
          <p:nvPr/>
        </p:nvSpPr>
        <p:spPr>
          <a:xfrm>
            <a:off x="6553985" y="6021499"/>
            <a:ext cx="2500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C. Pepe, E. </a:t>
            </a:r>
            <a:r>
              <a:rPr lang="en-US" sz="1350" dirty="0" err="1">
                <a:solidFill>
                  <a:srgbClr val="002060"/>
                </a:solidFill>
              </a:rPr>
              <a:t>Monticone</a:t>
            </a:r>
            <a:r>
              <a:rPr lang="en-US" sz="1350" dirty="0">
                <a:solidFill>
                  <a:srgbClr val="002060"/>
                </a:solidFill>
              </a:rPr>
              <a:t>, M. </a:t>
            </a:r>
            <a:r>
              <a:rPr lang="en-US" sz="1350" dirty="0" err="1">
                <a:solidFill>
                  <a:srgbClr val="002060"/>
                </a:solidFill>
              </a:rPr>
              <a:t>Rajteri</a:t>
            </a:r>
            <a:endParaRPr lang="en-US" sz="13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94">
            <a:extLst>
              <a:ext uri="{FF2B5EF4-FFF2-40B4-BE49-F238E27FC236}">
                <a16:creationId xmlns:a16="http://schemas.microsoft.com/office/drawing/2014/main" id="{62C917FB-AACF-804C-A201-FB1ECE053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" b="17200"/>
          <a:stretch/>
        </p:blipFill>
        <p:spPr>
          <a:xfrm>
            <a:off x="89502" y="2496478"/>
            <a:ext cx="8964996" cy="2862531"/>
          </a:xfrm>
          <a:prstGeom prst="rect">
            <a:avLst/>
          </a:prstGeom>
        </p:spPr>
      </p:pic>
      <p:cxnSp>
        <p:nvCxnSpPr>
          <p:cNvPr id="6" name="Connettore 1 96">
            <a:extLst>
              <a:ext uri="{FF2B5EF4-FFF2-40B4-BE49-F238E27FC236}">
                <a16:creationId xmlns:a16="http://schemas.microsoft.com/office/drawing/2014/main" id="{FD9F9386-FF48-5546-83C7-46137DCBB5CB}"/>
              </a:ext>
            </a:extLst>
          </p:cNvPr>
          <p:cNvCxnSpPr>
            <a:cxnSpLocks/>
          </p:cNvCxnSpPr>
          <p:nvPr/>
        </p:nvCxnSpPr>
        <p:spPr>
          <a:xfrm>
            <a:off x="2411760" y="2749102"/>
            <a:ext cx="0" cy="495701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98">
            <a:extLst>
              <a:ext uri="{FF2B5EF4-FFF2-40B4-BE49-F238E27FC236}">
                <a16:creationId xmlns:a16="http://schemas.microsoft.com/office/drawing/2014/main" id="{E77FCC3C-339D-114D-AD85-E8CCABA4F478}"/>
              </a:ext>
            </a:extLst>
          </p:cNvPr>
          <p:cNvCxnSpPr>
            <a:cxnSpLocks/>
          </p:cNvCxnSpPr>
          <p:nvPr/>
        </p:nvCxnSpPr>
        <p:spPr>
          <a:xfrm flipH="1">
            <a:off x="1905167" y="2736408"/>
            <a:ext cx="3215" cy="50507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C15E3ACF-31ED-8645-9CFB-677A31E055DA}"/>
              </a:ext>
            </a:extLst>
          </p:cNvPr>
          <p:cNvSpPr txBox="1">
            <a:spLocks/>
          </p:cNvSpPr>
          <p:nvPr/>
        </p:nvSpPr>
        <p:spPr>
          <a:xfrm>
            <a:off x="5442790" y="4575102"/>
            <a:ext cx="1073426" cy="36606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500" dirty="0">
                <a:latin typeface="Palatino Linotype" panose="02040502050505030304" pitchFamily="18" charset="0"/>
              </a:rPr>
              <a:t>3 </a:t>
            </a:r>
            <a:r>
              <a:rPr lang="it-IT" sz="1500" dirty="0" err="1">
                <a:latin typeface="Palatino Linotype" panose="02040502050505030304" pitchFamily="18" charset="0"/>
              </a:rPr>
              <a:t>photons</a:t>
            </a:r>
            <a:endParaRPr lang="it-IT" sz="1500" dirty="0">
              <a:latin typeface="Palatino Linotype" panose="02040502050505030304" pitchFamily="18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BF67C70-54AC-0443-B77E-BA047B90997C}"/>
              </a:ext>
            </a:extLst>
          </p:cNvPr>
          <p:cNvSpPr txBox="1">
            <a:spLocks/>
          </p:cNvSpPr>
          <p:nvPr/>
        </p:nvSpPr>
        <p:spPr>
          <a:xfrm>
            <a:off x="1640281" y="3846972"/>
            <a:ext cx="1796907" cy="6246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1500" dirty="0">
                <a:latin typeface="Palatino Linotype" panose="02040502050505030304" pitchFamily="18" charset="0"/>
              </a:rPr>
              <a:t>λ</a:t>
            </a:r>
            <a:r>
              <a:rPr lang="it-IT" sz="1500" dirty="0">
                <a:latin typeface="Palatino Linotype" panose="02040502050505030304" pitchFamily="18" charset="0"/>
              </a:rPr>
              <a:t>= 1540 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0BF74D-FAF8-CF46-AA05-60FDBCCF188B}"/>
              </a:ext>
            </a:extLst>
          </p:cNvPr>
          <p:cNvSpPr txBox="1"/>
          <p:nvPr/>
        </p:nvSpPr>
        <p:spPr>
          <a:xfrm>
            <a:off x="1819726" y="4394139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(0.8 eV)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21853DE1-C135-D24D-B501-60ECD91B8F0A}"/>
              </a:ext>
            </a:extLst>
          </p:cNvPr>
          <p:cNvSpPr txBox="1">
            <a:spLocks/>
          </p:cNvSpPr>
          <p:nvPr/>
        </p:nvSpPr>
        <p:spPr>
          <a:xfrm>
            <a:off x="5004050" y="2953416"/>
            <a:ext cx="3837551" cy="6246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latin typeface="Palatino Linotype" panose="02040502050505030304" pitchFamily="18" charset="0"/>
              </a:rPr>
              <a:t>World-record TES </a:t>
            </a:r>
            <a:r>
              <a:rPr lang="it-IT" sz="1600" dirty="0" err="1">
                <a:latin typeface="Palatino Linotype" panose="02040502050505030304" pitchFamily="18" charset="0"/>
              </a:rPr>
              <a:t>calorimeter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</a:p>
          <a:p>
            <a:r>
              <a:rPr lang="it-IT" sz="1600" dirty="0" err="1">
                <a:latin typeface="Palatino Linotype" panose="02040502050505030304" pitchFamily="18" charset="0"/>
              </a:rPr>
              <a:t>w</a:t>
            </a:r>
            <a:r>
              <a:rPr lang="it-IT" sz="1600" dirty="0">
                <a:latin typeface="Palatino Linotype" panose="02040502050505030304" pitchFamily="18" charset="0"/>
              </a:rPr>
              <a:t>/50 </a:t>
            </a:r>
            <a:r>
              <a:rPr lang="it-IT" sz="1600" dirty="0" err="1">
                <a:latin typeface="Palatino Linotype" panose="02040502050505030304" pitchFamily="18" charset="0"/>
              </a:rPr>
              <a:t>meV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resolution</a:t>
            </a:r>
            <a:r>
              <a:rPr lang="it-IT" sz="1600" dirty="0">
                <a:latin typeface="Palatino Linotype" panose="02040502050505030304" pitchFamily="18" charset="0"/>
              </a:rPr>
              <a:t> for CNB </a:t>
            </a:r>
            <a:r>
              <a:rPr lang="it-IT" sz="1600" dirty="0" err="1">
                <a:latin typeface="Palatino Linotype" panose="02040502050505030304" pitchFamily="18" charset="0"/>
              </a:rPr>
              <a:t>neutrinos</a:t>
            </a:r>
            <a:endParaRPr lang="it-IT" sz="1600" dirty="0">
              <a:latin typeface="Palatino Linotype" panose="02040502050505030304" pitchFamily="18" charset="0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5BF81ED5-FBD1-2D46-8104-AE2A44C4C998}"/>
              </a:ext>
            </a:extLst>
          </p:cNvPr>
          <p:cNvSpPr txBox="1">
            <a:spLocks/>
          </p:cNvSpPr>
          <p:nvPr/>
        </p:nvSpPr>
        <p:spPr>
          <a:xfrm>
            <a:off x="4686706" y="4305072"/>
            <a:ext cx="1073426" cy="36606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500" dirty="0">
                <a:latin typeface="Palatino Linotype" panose="02040502050505030304" pitchFamily="18" charset="0"/>
              </a:rPr>
              <a:t>2 </a:t>
            </a:r>
            <a:r>
              <a:rPr lang="it-IT" sz="1500" dirty="0" err="1">
                <a:latin typeface="Palatino Linotype" panose="02040502050505030304" pitchFamily="18" charset="0"/>
              </a:rPr>
              <a:t>photons</a:t>
            </a:r>
            <a:endParaRPr lang="it-IT" sz="1500" dirty="0">
              <a:latin typeface="Palatino Linotype" panose="02040502050505030304" pitchFamily="18" charset="0"/>
            </a:endParaRP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D19B3EEA-019F-9349-B280-ED4983782C09}"/>
              </a:ext>
            </a:extLst>
          </p:cNvPr>
          <p:cNvSpPr txBox="1">
            <a:spLocks/>
          </p:cNvSpPr>
          <p:nvPr/>
        </p:nvSpPr>
        <p:spPr>
          <a:xfrm>
            <a:off x="3876616" y="3969060"/>
            <a:ext cx="1073426" cy="36606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500" dirty="0">
                <a:latin typeface="Palatino Linotype" panose="02040502050505030304" pitchFamily="18" charset="0"/>
              </a:rPr>
              <a:t>1 </a:t>
            </a:r>
            <a:r>
              <a:rPr lang="it-IT" sz="1500" dirty="0" err="1">
                <a:latin typeface="Palatino Linotype" panose="02040502050505030304" pitchFamily="18" charset="0"/>
              </a:rPr>
              <a:t>photon</a:t>
            </a:r>
            <a:endParaRPr lang="it-IT" sz="1500" dirty="0">
              <a:latin typeface="Palatino Linotype" panose="02040502050505030304" pitchFamily="18" charset="0"/>
            </a:endParaRP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A7B5ACD0-FA16-6B4A-848E-EE37FFFC6E56}"/>
              </a:ext>
            </a:extLst>
          </p:cNvPr>
          <p:cNvSpPr txBox="1">
            <a:spLocks/>
          </p:cNvSpPr>
          <p:nvPr/>
        </p:nvSpPr>
        <p:spPr>
          <a:xfrm>
            <a:off x="3066526" y="3602994"/>
            <a:ext cx="1073426" cy="36606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500" dirty="0">
                <a:latin typeface="Palatino Linotype" panose="02040502050505030304" pitchFamily="18" charset="0"/>
              </a:rPr>
              <a:t>0 </a:t>
            </a:r>
            <a:r>
              <a:rPr lang="it-IT" sz="1500" dirty="0" err="1">
                <a:latin typeface="Palatino Linotype" panose="02040502050505030304" pitchFamily="18" charset="0"/>
              </a:rPr>
              <a:t>photons</a:t>
            </a:r>
            <a:endParaRPr lang="it-IT" sz="1500" dirty="0">
              <a:latin typeface="Palatino Linotype" panose="02040502050505030304" pitchFamily="18" charset="0"/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B24368CC-210A-1448-85AE-5261FBD599DD}"/>
              </a:ext>
            </a:extLst>
          </p:cNvPr>
          <p:cNvSpPr txBox="1">
            <a:spLocks/>
          </p:cNvSpPr>
          <p:nvPr/>
        </p:nvSpPr>
        <p:spPr>
          <a:xfrm>
            <a:off x="614853" y="2447147"/>
            <a:ext cx="1796907" cy="6246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500" dirty="0">
                <a:latin typeface="Palatino Linotype" panose="02040502050505030304" pitchFamily="18" charset="0"/>
              </a:rPr>
              <a:t>baseline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041AF022-48EC-ED4E-9EC9-50D3E83DDF5E}"/>
              </a:ext>
            </a:extLst>
          </p:cNvPr>
          <p:cNvSpPr txBox="1">
            <a:spLocks/>
          </p:cNvSpPr>
          <p:nvPr/>
        </p:nvSpPr>
        <p:spPr>
          <a:xfrm>
            <a:off x="1440338" y="2788383"/>
            <a:ext cx="1796907" cy="6246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500" dirty="0" err="1">
                <a:latin typeface="Palatino Linotype" panose="02040502050505030304" pitchFamily="18" charset="0"/>
              </a:rPr>
              <a:t>min</a:t>
            </a:r>
            <a:endParaRPr lang="it-IT" sz="1500" dirty="0">
              <a:latin typeface="Palatino Linotype" panose="02040502050505030304" pitchFamily="18" charset="0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809A75E2-A0C7-F148-BE4F-C1A2DFF51C6F}"/>
              </a:ext>
            </a:extLst>
          </p:cNvPr>
          <p:cNvSpPr txBox="1">
            <a:spLocks/>
          </p:cNvSpPr>
          <p:nvPr/>
        </p:nvSpPr>
        <p:spPr>
          <a:xfrm rot="16200000">
            <a:off x="-928757" y="2575229"/>
            <a:ext cx="1796907" cy="6246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500" dirty="0" err="1">
                <a:latin typeface="Palatino Linotype" panose="02040502050505030304" pitchFamily="18" charset="0"/>
              </a:rPr>
              <a:t>amplitude</a:t>
            </a:r>
            <a:endParaRPr lang="it-IT" sz="1500" dirty="0">
              <a:latin typeface="Palatino Linotype" panose="02040502050505030304" pitchFamily="18" charset="0"/>
            </a:endParaRP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4A0E741C-406B-E04E-9E81-93B995EFC6BA}"/>
              </a:ext>
            </a:extLst>
          </p:cNvPr>
          <p:cNvSpPr txBox="1">
            <a:spLocks/>
          </p:cNvSpPr>
          <p:nvPr/>
        </p:nvSpPr>
        <p:spPr>
          <a:xfrm rot="16200000">
            <a:off x="-936192" y="3686836"/>
            <a:ext cx="1796907" cy="6246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500" dirty="0" err="1">
                <a:latin typeface="Palatino Linotype" panose="02040502050505030304" pitchFamily="18" charset="0"/>
              </a:rPr>
              <a:t>counts</a:t>
            </a:r>
            <a:endParaRPr lang="it-IT" sz="1500" dirty="0">
              <a:latin typeface="Palatino Linotype" panose="02040502050505030304" pitchFamily="18" charset="0"/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EF8BFE3F-4774-024B-9E7F-374AA3E68059}"/>
              </a:ext>
            </a:extLst>
          </p:cNvPr>
          <p:cNvSpPr txBox="1">
            <a:spLocks/>
          </p:cNvSpPr>
          <p:nvPr/>
        </p:nvSpPr>
        <p:spPr>
          <a:xfrm>
            <a:off x="302399" y="3350368"/>
            <a:ext cx="1796907" cy="6246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500" dirty="0">
                <a:latin typeface="Palatino Linotype" panose="02040502050505030304" pitchFamily="18" charset="0"/>
              </a:rPr>
              <a:t>time (100ns/div)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53260C-2A59-BB44-831F-0CD5D4207FF2}"/>
              </a:ext>
            </a:extLst>
          </p:cNvPr>
          <p:cNvCxnSpPr/>
          <p:nvPr/>
        </p:nvCxnSpPr>
        <p:spPr bwMode="auto">
          <a:xfrm>
            <a:off x="1811863" y="3845825"/>
            <a:ext cx="445113" cy="0"/>
          </a:xfrm>
          <a:prstGeom prst="straightConnector1">
            <a:avLst/>
          </a:prstGeom>
          <a:noFill/>
          <a:ln w="22225" cap="flat">
            <a:solidFill>
              <a:schemeClr val="tx1"/>
            </a:solidFill>
            <a:prstDash val="solid"/>
            <a:miter lim="800000"/>
            <a:tailEnd type="triangle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7" name="Titolo 1">
            <a:extLst>
              <a:ext uri="{FF2B5EF4-FFF2-40B4-BE49-F238E27FC236}">
                <a16:creationId xmlns:a16="http://schemas.microsoft.com/office/drawing/2014/main" id="{5FE2BDF6-1F2B-DB4A-8F77-51D7E769120E}"/>
              </a:ext>
            </a:extLst>
          </p:cNvPr>
          <p:cNvSpPr txBox="1">
            <a:spLocks/>
          </p:cNvSpPr>
          <p:nvPr/>
        </p:nvSpPr>
        <p:spPr>
          <a:xfrm>
            <a:off x="565897" y="4023066"/>
            <a:ext cx="1197791" cy="63575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500" dirty="0" err="1">
                <a:latin typeface="Palatino Linotype" panose="02040502050505030304" pitchFamily="18" charset="0"/>
              </a:rPr>
              <a:t>Infrared</a:t>
            </a:r>
            <a:endParaRPr lang="it-IT" sz="1500" dirty="0">
              <a:latin typeface="Palatino Linotype" panose="02040502050505030304" pitchFamily="18" charset="0"/>
            </a:endParaRPr>
          </a:p>
          <a:p>
            <a:r>
              <a:rPr lang="it-IT" sz="1500" dirty="0" err="1">
                <a:latin typeface="Palatino Linotype" panose="02040502050505030304" pitchFamily="18" charset="0"/>
              </a:rPr>
              <a:t>Photons</a:t>
            </a:r>
            <a:endParaRPr lang="it-IT" sz="1500" dirty="0">
              <a:latin typeface="Palatino Linotype" panose="0204050205050503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9B76D8-FE2B-9947-B906-5E8EB785EFF5}"/>
              </a:ext>
            </a:extLst>
          </p:cNvPr>
          <p:cNvSpPr txBox="1"/>
          <p:nvPr/>
        </p:nvSpPr>
        <p:spPr bwMode="auto">
          <a:xfrm>
            <a:off x="302399" y="1380143"/>
            <a:ext cx="9075500" cy="83099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US" sz="2400" dirty="0"/>
              <a:t>1% energy resolution at optical photon energies, i.e.</a:t>
            </a:r>
          </a:p>
          <a:p>
            <a:r>
              <a:rPr lang="en-US" sz="2400" dirty="0"/>
              <a:t>measures the wavelength of a 500nm photon to a few nm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E9CBF89-034A-F84E-B357-3FADFBBA5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76" y="103768"/>
            <a:ext cx="1836204" cy="7780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47359E-7DD4-0C49-B00A-BAACD66B1090}"/>
              </a:ext>
            </a:extLst>
          </p:cNvPr>
          <p:cNvSpPr txBox="1"/>
          <p:nvPr/>
        </p:nvSpPr>
        <p:spPr>
          <a:xfrm>
            <a:off x="5405664" y="5475715"/>
            <a:ext cx="327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C. Pepe, E. </a:t>
            </a:r>
            <a:r>
              <a:rPr lang="en-US" dirty="0" err="1">
                <a:solidFill>
                  <a:srgbClr val="0070C0"/>
                </a:solidFill>
              </a:rPr>
              <a:t>Monticone</a:t>
            </a:r>
            <a:r>
              <a:rPr lang="en-US" dirty="0">
                <a:solidFill>
                  <a:srgbClr val="0070C0"/>
                </a:solidFill>
              </a:rPr>
              <a:t>, M. </a:t>
            </a:r>
            <a:r>
              <a:rPr lang="en-US" dirty="0" err="1">
                <a:solidFill>
                  <a:srgbClr val="0070C0"/>
                </a:solidFill>
              </a:rPr>
              <a:t>Rajteri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76DE014-31B0-8247-AA71-63F1EC591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67" y="226647"/>
            <a:ext cx="1629700" cy="5322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F0F75F-921E-9946-A1B8-343B13116E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0740" y="6397942"/>
            <a:ext cx="273060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08768"/>
      </p:ext>
    </p:extLst>
  </p:cSld>
  <p:clrMapOvr>
    <a:masterClrMapping/>
  </p:clrMapOvr>
</p:sld>
</file>

<file path=ppt/theme/theme1.xml><?xml version="1.0" encoding="utf-8"?>
<a:theme xmlns:a="http://schemas.openxmlformats.org/drawingml/2006/main" name="Ke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04A6394-6A54-3849-943A-90C071DA94C0}" vid="{0503B6EE-7DD4-EF46-BB8D-8B1701FB3E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Kern</Template>
  <TotalTime>893</TotalTime>
  <Words>1035</Words>
  <Application>Microsoft Macintosh PowerPoint</Application>
  <PresentationFormat>On-screen Show (4:3)</PresentationFormat>
  <Paragraphs>190</Paragraphs>
  <Slides>23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 Unicode MS</vt:lpstr>
      <vt:lpstr>-apple-system</vt:lpstr>
      <vt:lpstr>Arial</vt:lpstr>
      <vt:lpstr>Calibri</vt:lpstr>
      <vt:lpstr>Cambria Math</vt:lpstr>
      <vt:lpstr>Century Gothic</vt:lpstr>
      <vt:lpstr>Monotype Sorts</vt:lpstr>
      <vt:lpstr>Palatino Linotype</vt:lpstr>
      <vt:lpstr>Symbol</vt:lpstr>
      <vt:lpstr>Times New Roman</vt:lpstr>
      <vt:lpstr>Kern</vt:lpstr>
      <vt:lpstr>Bitmap Image</vt:lpstr>
      <vt:lpstr>Detecting relic neutrinos with tritium on graphene: the PTOLEMY project</vt:lpstr>
      <vt:lpstr>PowerPoint Presentation</vt:lpstr>
      <vt:lpstr>Neutrinos sources across the Cosmos</vt:lpstr>
      <vt:lpstr>Relic Neutrino Background</vt:lpstr>
      <vt:lpstr>Relic Neutrino Capture</vt:lpstr>
      <vt:lpstr>PowerPoint Presentation</vt:lpstr>
      <vt:lpstr>PTOLEMY Basic concept</vt:lpstr>
      <vt:lpstr>Calorimeter:  TES mCal</vt:lpstr>
      <vt:lpstr>PowerPoint Presentation</vt:lpstr>
      <vt:lpstr>Ptolemy filter concept</vt:lpstr>
      <vt:lpstr>Ptolemy filter</vt:lpstr>
      <vt:lpstr>Filter Performance</vt:lpstr>
      <vt:lpstr>First Version of the PTOLEMY filter</vt:lpstr>
      <vt:lpstr>RF pick-up</vt:lpstr>
      <vt:lpstr>RF electronics</vt:lpstr>
      <vt:lpstr>Target: Tritium on graphene </vt:lpstr>
      <vt:lpstr>Hydrogen and Deuterium on (nanoporous) graphene</vt:lpstr>
      <vt:lpstr>Heisenberg effect</vt:lpstr>
      <vt:lpstr>Alternative substrates</vt:lpstr>
      <vt:lpstr>Beyond Tritium?</vt:lpstr>
      <vt:lpstr>Hydrogenation of Graphene</vt:lpstr>
      <vt:lpstr>Hydrogenation of Graphene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cosmic neutrinos with tritium on graphene: the PTOLEMY project</dc:title>
  <dc:creator>Nicolo de Groot</dc:creator>
  <cp:lastModifiedBy>Groot, N. de (Nicolo)</cp:lastModifiedBy>
  <cp:revision>20</cp:revision>
  <cp:lastPrinted>2012-12-06T08:37:41Z</cp:lastPrinted>
  <dcterms:created xsi:type="dcterms:W3CDTF">2023-05-12T14:02:04Z</dcterms:created>
  <dcterms:modified xsi:type="dcterms:W3CDTF">2023-05-23T19:10:54Z</dcterms:modified>
</cp:coreProperties>
</file>