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59" r:id="rId5"/>
    <p:sldId id="271" r:id="rId6"/>
    <p:sldId id="262" r:id="rId7"/>
    <p:sldId id="261" r:id="rId8"/>
    <p:sldId id="264" r:id="rId9"/>
    <p:sldId id="263" r:id="rId10"/>
    <p:sldId id="31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07C82-1F97-422A-A95B-F12F21D4B2CE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8A1DD-6982-4C9E-A82D-9CA8D93A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2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7496-D504-DA4B-FE1C-B1A96A532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297A6-7550-FC2E-22F3-B3B6809DD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99C82-8162-E4AB-E8EF-7FB5D44A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9DDCD-8ACE-FA1F-985B-C3B6CB29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B200-1F5D-10AD-C1A5-D1534DAF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5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440F-DFCA-927F-DF4E-265C9C92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3039-3317-E46F-5D7F-33A7549E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5FBB3-3A31-2CB6-E92E-3B35E93D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469DA-21EF-E401-679B-C2967397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14A41-C8D1-9831-7569-49861410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273B-F1EA-8313-B291-E8879A00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2D0F6-BAEB-A558-036A-758895A21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7EEA0-8DAC-BC12-FDAA-3F20F444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83CE9-BFAC-BCA2-9612-30B1A0E0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7EFE7-9939-939C-A370-F372DF00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D07E-1F3B-9DC9-748E-DCEAA4E6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620A-6AEF-8758-9F26-EDF0C16D2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BB8EF-29A0-ADB9-5B92-3F25C8BC8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B6D76-8FDD-FEB0-355A-47A82D05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CC478-C661-A52F-0109-C126399E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60C12-5A14-3593-A8F1-255ABC0B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8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55D1-880B-0F6E-F844-391E701F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F0812-B945-52F4-A666-3F422D356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CB0CB-CE82-B917-3A1F-F9E8A86EA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60100-34AA-063F-9F31-2518493F8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37CB2-0B0F-B8F9-2C72-022356492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95CBB-6632-1F13-E9F2-FE5B2552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72411D-CEAA-AF32-E704-4C0B166D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A6307-5F33-0508-6DE0-F2976121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6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D09D-5B5D-DC97-6E1D-B8EA7BA2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9A65F-16B4-B555-8EF5-EB08358C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6A82A-8FBF-3CAB-E1AF-1C90AA27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FF827-EEBF-1F33-7C9A-83572993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7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AD892-268E-B18A-9615-6687CF2C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07058-533B-56CA-4786-81E91D06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5FF7A-2354-8716-25BA-155A4838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51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1419-6B1F-4DE3-8BC6-F0339F81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DF0D-A326-4CA0-0548-D500EFD1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53070-9622-0BA2-1199-D0A5AB6C3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0BC1E-D973-1BFA-3A82-25FC5831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17288-742C-3016-D88A-AD33F2E1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6EFA1-C607-22C6-6A66-8D81EE49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4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25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BB5C-DEA6-B98D-4B37-148C4395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97FDE-E6EC-4EDC-DEBE-89F241DCF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C0FD2-9EA9-218D-74C1-6B67BD5F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21624-2934-81CA-CDE7-5C77B6E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04FDB-012A-49B4-A95C-634B9A98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76973-62BE-8027-F080-F2032941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82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5009-F102-1FD7-96C7-AF309AF9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56E0D-313E-754E-04CD-1A257F422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F4F07-1CD8-512C-32A8-B13A42E6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4926-D872-0D22-7502-11A6D7E3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60F47-1DD5-A7BF-70E3-42398F93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5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A3111-1CAA-51AF-609F-12E55A2BE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C0FCC-FAE3-D4DA-80A3-5389A111E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780E-0DDD-FCBF-9362-DA89B234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619D4-822F-27F9-1DCC-31409852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1901E-7F23-6244-54E1-E794E7FD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22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6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1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6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Doğa Veske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14-Sep-23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Doğa Veske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5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14-Sep-23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Doğa Veske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9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B43A1-21AB-BD87-ADBC-A56C9F7D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66384-DFF4-B59D-77D8-8332997E6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90B4E-0329-420D-86F8-E9BEC9DFE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14-Sep-23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A1EE3-E358-63E1-5608-B3E13864C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94EBB-1097-8857-262D-944DC2706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202A-2020-4136-A382-CA3940C5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15713?ln=e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inspirehep.net/author/profile/Aartsen,%20M.G.?recid=1215713&amp;ln=en" TargetMode="External"/><Relationship Id="rId4" Type="http://schemas.openxmlformats.org/officeDocument/2006/relationships/hyperlink" Target="http://inspirehep.net/search?p=collaboration:'IceCube'&amp;ln=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f/f0/Black_Holes_-_Monsters_in_Space.jpg">
            <a:extLst>
              <a:ext uri="{FF2B5EF4-FFF2-40B4-BE49-F238E27FC236}">
                <a16:creationId xmlns:a16="http://schemas.microsoft.com/office/drawing/2014/main" id="{47953B66-11E2-4775-9DDF-D34D74C9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23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5F92D9-1F03-45C9-85A4-216E93DD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76" y="265628"/>
            <a:ext cx="11112845" cy="2387600"/>
          </a:xfrm>
        </p:spPr>
        <p:txBody>
          <a:bodyPr>
            <a:normAutofit fontScale="90000"/>
          </a:bodyPr>
          <a:lstStyle/>
          <a:p>
            <a:r>
              <a:rPr lang="en-US" spc="-5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Searching for the missing duo: coincident gravitational-waves and </a:t>
            </a:r>
            <a:br>
              <a:rPr lang="en-US" spc="-5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pc="-5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high-energy neutrinos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5298446-B9A1-4C41-89A4-C03B0575B26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493683" y="5140165"/>
            <a:ext cx="32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  <a:r>
              <a:rPr lang="tr-TR" sz="40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ğa</a:t>
            </a:r>
            <a:r>
              <a:rPr lang="en-US" sz="40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Veske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E7CF2-3C6E-03DC-FA40-5A4BA2DBD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" y="6230556"/>
            <a:ext cx="1514289" cy="603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E7172-BA0B-AEFC-3D84-6A87C7745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329" y="6241004"/>
            <a:ext cx="1169818" cy="6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4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3A0A-86AD-4E76-B204-AE8E674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8C1C-3E95-41F8-9CFA-BA853ADB1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845734"/>
            <a:ext cx="456329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Searching for common sources of gravitational-waves and high energy neutrinos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No decisive discovery yet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Guiding astronomers with real-time follow-ups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67E54-BCF9-4428-9FD0-A640A102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C013-D333-4308-ACB8-1DE929EC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B7F5D-8ECD-4BC8-8569-B4CA93BF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804D-4499-4F25-90E6-B67FC9510A2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2" descr="https://cdn.mos.cms.futurecdn.net/kWvifopqyBAqgWEup5TzQ5-970-80.jpg">
            <a:extLst>
              <a:ext uri="{FF2B5EF4-FFF2-40B4-BE49-F238E27FC236}">
                <a16:creationId xmlns:a16="http://schemas.microsoft.com/office/drawing/2014/main" id="{64E03273-D558-4399-B7A2-B87973A41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r="3666"/>
          <a:stretch/>
        </p:blipFill>
        <p:spPr bwMode="auto">
          <a:xfrm>
            <a:off x="5528671" y="1845734"/>
            <a:ext cx="6587827" cy="42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4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7E92-1CF6-430C-BC7A-0D55D556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sources of gravitational waves (GW) and high energy neutrinos (HEN)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63852-D3DC-426D-AA62-BFB0B6FC6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99909" cy="43820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Need a changing quadrupole moment for GW emission</a:t>
            </a:r>
          </a:p>
          <a:p>
            <a:pPr lvl="1"/>
            <a:r>
              <a:rPr lang="en-US" dirty="0"/>
              <a:t>Binary orbiting systems, non-symmetric ejecta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Need an energetic flow of matter, for high energy neutrinos</a:t>
            </a:r>
          </a:p>
          <a:p>
            <a:pPr lvl="1"/>
            <a:r>
              <a:rPr lang="en-US" dirty="0"/>
              <a:t>i.e. from decay of photo-mesons created in AGN jets or GRBs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probable (proposed) GW-HEN sources are </a:t>
            </a:r>
          </a:p>
          <a:p>
            <a:pPr lvl="1"/>
            <a:r>
              <a:rPr lang="en-US" dirty="0"/>
              <a:t>Binary neutron stars (a potential </a:t>
            </a:r>
            <a:r>
              <a:rPr lang="en-US" dirty="0" err="1"/>
              <a:t>kilonova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Binary neutron star-black holes</a:t>
            </a:r>
          </a:p>
          <a:p>
            <a:pPr lvl="1"/>
            <a:r>
              <a:rPr lang="en-US" dirty="0"/>
              <a:t>Binary black holes with an accretion disc</a:t>
            </a:r>
          </a:p>
          <a:p>
            <a:pPr lvl="1"/>
            <a:r>
              <a:rPr lang="en-US" dirty="0"/>
              <a:t>Core collapse supernova</a:t>
            </a:r>
          </a:p>
          <a:p>
            <a:pPr lvl="1"/>
            <a:r>
              <a:rPr lang="en-US" dirty="0"/>
              <a:t>…</a:t>
            </a:r>
            <a:endParaRPr lang="tr-T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32FCE-5461-4E26-967B-57866EC4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14-Sep-23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46960-7F8B-4D8E-AEDA-ECCEB478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Doğa Veske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526BA-BDCA-4AC6-B514-F9C7B7F8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C804D-4499-4F25-90E6-B67FC9510A23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A_team_of_1_000_scientists_detect_einstein_gravitational_waves_">
            <a:extLst>
              <a:ext uri="{FF2B5EF4-FFF2-40B4-BE49-F238E27FC236}">
                <a16:creationId xmlns:a16="http://schemas.microsoft.com/office/drawing/2014/main" id="{ED097146-D21E-4D76-92F9-578F885B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91" y="2263819"/>
            <a:ext cx="4951919" cy="27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0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4C46-FBCD-4F43-B6D4-B68497EA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8198-4EC2-4CDB-82C3-169A204E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700DB-E157-40FF-B8F5-EEDBD86A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804D-4499-4F25-90E6-B67FC9510A23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68B4D1-AB27-4087-ADDD-9F5117DE5D8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Gravitational-wave detector network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328F33-F3CD-4136-8FE0-11016DBFC64B}"/>
              </a:ext>
            </a:extLst>
          </p:cNvPr>
          <p:cNvSpPr txBox="1">
            <a:spLocks/>
          </p:cNvSpPr>
          <p:nvPr/>
        </p:nvSpPr>
        <p:spPr>
          <a:xfrm>
            <a:off x="6944346" y="2152725"/>
            <a:ext cx="4959178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Detectors with different sensitivities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Detections so far are from LIGO and Virgo detectors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 network of detectors is important for sensitivity and </a:t>
            </a:r>
            <a:r>
              <a:rPr lang="en-US" sz="2800" u="sng" dirty="0"/>
              <a:t>localization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E14ED-B2F4-678B-42EE-70BC525ED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5" y="2072547"/>
            <a:ext cx="6294943" cy="34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1023-C1B0-448C-8FB9-062F19D3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IceCube</a:t>
            </a:r>
            <a:endParaRPr lang="en-US" dirty="0"/>
          </a:p>
        </p:txBody>
      </p:sp>
      <p:pic>
        <p:nvPicPr>
          <p:cNvPr id="3074" name="Picture 2" descr="http://inspirehep.net/record/1215713/files/fig_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29" y="1381779"/>
            <a:ext cx="54021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3B68F-83B3-4BA5-9432-C4748912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6F478-E8DA-4D51-9202-77A77AC0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C9E-866A-4757-9134-524D67461EEA}" type="slidenum">
              <a:rPr lang="en-US" smtClean="0"/>
              <a:t>4</a:t>
            </a:fld>
            <a:endParaRPr lang="en-US"/>
          </a:p>
        </p:txBody>
      </p:sp>
      <p:sp>
        <p:nvSpPr>
          <p:cNvPr id="7" name="Metin kutusu 6"/>
          <p:cNvSpPr txBox="1"/>
          <p:nvPr/>
        </p:nvSpPr>
        <p:spPr>
          <a:xfrm>
            <a:off x="6644081" y="5862488"/>
            <a:ext cx="5547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/>
              <a:t>Image </a:t>
            </a:r>
            <a:r>
              <a:rPr lang="tr-TR" sz="800" dirty="0" err="1"/>
              <a:t>from</a:t>
            </a:r>
            <a:r>
              <a:rPr lang="tr-TR" sz="800" dirty="0"/>
              <a:t> </a:t>
            </a:r>
            <a:r>
              <a:rPr lang="en-US" sz="800" b="1" dirty="0">
                <a:hlinkClick r:id="rId3"/>
              </a:rPr>
              <a:t>Measurement of South Pole ice transparency with the </a:t>
            </a:r>
            <a:r>
              <a:rPr lang="en-US" sz="800" b="1" dirty="0" err="1">
                <a:hlinkClick r:id="rId3"/>
              </a:rPr>
              <a:t>IceCube</a:t>
            </a:r>
            <a:r>
              <a:rPr lang="en-US" sz="800" b="1" dirty="0">
                <a:hlinkClick r:id="rId3"/>
              </a:rPr>
              <a:t> LED calibration system</a:t>
            </a:r>
            <a:r>
              <a:rPr lang="en-US" sz="800" dirty="0"/>
              <a:t> - </a:t>
            </a:r>
            <a:r>
              <a:rPr lang="en-US" sz="800" dirty="0" err="1">
                <a:hlinkClick r:id="rId4"/>
              </a:rPr>
              <a:t>IceCube</a:t>
            </a:r>
            <a:r>
              <a:rPr lang="en-US" sz="800" dirty="0"/>
              <a:t> Collaboration (</a:t>
            </a:r>
            <a:r>
              <a:rPr lang="en-US" sz="800" dirty="0" err="1">
                <a:hlinkClick r:id="rId5"/>
              </a:rPr>
              <a:t>Aartsen</a:t>
            </a:r>
            <a:r>
              <a:rPr lang="en-US" sz="800" dirty="0">
                <a:hlinkClick r:id="rId5"/>
              </a:rPr>
              <a:t>, M.G.</a:t>
            </a:r>
            <a:r>
              <a:rPr lang="en-US" sz="800" dirty="0"/>
              <a:t> </a:t>
            </a:r>
            <a:r>
              <a:rPr lang="en-US" sz="800" i="1" dirty="0"/>
              <a:t>et al.</a:t>
            </a:r>
            <a:r>
              <a:rPr lang="en-US" sz="800" dirty="0"/>
              <a:t>) </a:t>
            </a:r>
            <a:r>
              <a:rPr lang="en-US" sz="800" dirty="0" err="1"/>
              <a:t>Nucl.Instrum.Meth</a:t>
            </a:r>
            <a:r>
              <a:rPr lang="en-US" sz="800" dirty="0"/>
              <a:t>. A711 (2013) 73-89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38200" y="1893814"/>
            <a:ext cx="5350248" cy="29577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tr-TR" sz="2400" dirty="0"/>
              <a:t>High </a:t>
            </a:r>
            <a:r>
              <a:rPr lang="tr-TR" sz="2400" dirty="0" err="1"/>
              <a:t>energy</a:t>
            </a:r>
            <a:r>
              <a:rPr lang="tr-TR" sz="2400" dirty="0"/>
              <a:t> </a:t>
            </a:r>
            <a:r>
              <a:rPr lang="tr-TR" sz="2400" dirty="0" err="1"/>
              <a:t>neutrino</a:t>
            </a:r>
            <a:r>
              <a:rPr lang="tr-TR" sz="2400" dirty="0"/>
              <a:t> </a:t>
            </a:r>
            <a:r>
              <a:rPr lang="tr-TR" sz="2400" dirty="0" err="1"/>
              <a:t>detector</a:t>
            </a:r>
            <a:r>
              <a:rPr lang="tr-TR" sz="2400" dirty="0"/>
              <a:t> </a:t>
            </a:r>
            <a:r>
              <a:rPr lang="tr-TR" sz="2400" dirty="0" err="1"/>
              <a:t>located</a:t>
            </a:r>
            <a:r>
              <a:rPr lang="tr-TR" sz="2400" dirty="0"/>
              <a:t> at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geographical</a:t>
            </a:r>
            <a:r>
              <a:rPr lang="tr-TR" sz="2400" dirty="0"/>
              <a:t> South </a:t>
            </a:r>
            <a:r>
              <a:rPr lang="tr-TR" sz="2400" dirty="0" err="1"/>
              <a:t>Pole</a:t>
            </a:r>
            <a:r>
              <a:rPr lang="tr-TR" sz="2400" dirty="0"/>
              <a:t> </a:t>
            </a:r>
          </a:p>
          <a:p>
            <a:r>
              <a:rPr lang="tr-TR" sz="2400" dirty="0"/>
              <a:t>Consists of ‘‘digital optical modules’’ which see the Cherenkov radiation from the muons created by neutrinos</a:t>
            </a:r>
            <a:r>
              <a:rPr lang="en-US" sz="2400" dirty="0"/>
              <a:t>/from scattered particles</a:t>
            </a:r>
          </a:p>
          <a:p>
            <a:r>
              <a:rPr lang="en-US" sz="2400" dirty="0"/>
              <a:t>We use muon tracks which have better localization compared to cascade events</a:t>
            </a:r>
            <a:endParaRPr lang="tr-TR" sz="2400" dirty="0"/>
          </a:p>
          <a:p>
            <a:r>
              <a:rPr lang="en-US" sz="2400" dirty="0"/>
              <a:t>All sky but h</a:t>
            </a:r>
            <a:r>
              <a:rPr lang="tr-TR" sz="2400" dirty="0"/>
              <a:t>igher sensitivity for upgoing muons (coming from North Hemisphere)</a:t>
            </a:r>
          </a:p>
          <a:p>
            <a:endParaRPr lang="en-US" sz="240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84DE1B7-EAC1-4AF1-BF00-481F1CD3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04-Jan-23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F36F5-77EE-7394-D616-E5BE5EAC7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241" y="263948"/>
            <a:ext cx="1932946" cy="8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2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7D85-6B69-43E0-8319-9D816804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joint gravitational-wave and high energy neutrino events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82A66-0B94-458E-95EA-BF2A6F1B0D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32179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800" dirty="0"/>
                  <a:t>L</a:t>
                </a:r>
                <a:r>
                  <a:rPr lang="en-US" sz="2800" dirty="0"/>
                  <a:t>earn more about the processes before, during and after the event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Guide astronomers in low latency with better localization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GW </a:t>
                </a:r>
                <a:r>
                  <a:rPr lang="en-US" sz="2400" dirty="0" err="1"/>
                  <a:t>skymaps</a:t>
                </a:r>
                <a:r>
                  <a:rPr lang="en-US" sz="2400" dirty="0"/>
                  <a:t> can range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~10−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/>
                    </m:func>
                  </m:oMath>
                </a14:m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High energy neutrino localization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~0.1−10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/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Even smaller overlap with GW and HEN for astronomy follow-up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82A66-0B94-458E-95EA-BF2A6F1B0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321790" cy="4023360"/>
              </a:xfrm>
              <a:blipFill>
                <a:blip r:embed="rId2"/>
                <a:stretch>
                  <a:fillRect l="-2748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F043B-4656-4AB4-AFB1-8251C4B8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CCB80-656D-43DD-9737-FEE58F5C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6C397-0556-4DA7-A26D-754E6932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804D-4499-4F25-90E6-B67FC9510A23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CB4A1-D70C-45B0-92F5-D2DC02CE8632}"/>
              </a:ext>
            </a:extLst>
          </p:cNvPr>
          <p:cNvSpPr txBox="1"/>
          <p:nvPr/>
        </p:nvSpPr>
        <p:spPr>
          <a:xfrm>
            <a:off x="8064844" y="5598864"/>
            <a:ext cx="445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Swift follow-up for the neutrino coincident with S190728q. </a:t>
            </a:r>
            <a:r>
              <a:rPr lang="en-US" dirty="0" err="1"/>
              <a:t>Keivani</a:t>
            </a:r>
            <a:r>
              <a:rPr lang="en-US" dirty="0"/>
              <a:t> et. al. </a:t>
            </a:r>
            <a:r>
              <a:rPr lang="en-US" dirty="0" err="1"/>
              <a:t>ApJ</a:t>
            </a:r>
            <a:r>
              <a:rPr lang="en-US" dirty="0"/>
              <a:t>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66EB7-97F0-47DA-878E-35663BB24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012" y="1890172"/>
            <a:ext cx="3749134" cy="35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2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4099F79-982C-4D9A-B339-15F8046B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US" dirty="0"/>
              <a:t>Realtime search during O3 with </a:t>
            </a:r>
            <a:r>
              <a:rPr lang="en-US" dirty="0" err="1"/>
              <a:t>IceCube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8499-AED9-4342-BCEC-5BCF6B92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26" y="1889276"/>
            <a:ext cx="6108556" cy="43547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Combined run of 2 LIGO detectors and Virgo detector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 year planned run, suspended 1 month before completion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Performed a low-latency search after each open public alert (OPA) from </a:t>
            </a:r>
            <a:r>
              <a:rPr lang="en-US" dirty="0" err="1"/>
              <a:t>GraceDB</a:t>
            </a:r>
            <a:r>
              <a:rPr lang="en-US" dirty="0"/>
              <a:t>. Alerted the community through GCNs.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Total of 56 non-retracted alerts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 events with &lt;1% p-value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S190728q (BBH)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S191216ap (BBH)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S200213t (BNS)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Released neutrinos triggered searches from different observatories including HAWC, Swift…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5CE14-698F-479B-8A44-D4D80BAF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401F-7BC5-4155-AF95-D7B1CBD9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77E60-FD88-4009-A241-B26C4611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804D-4499-4F25-90E6-B67FC9510A23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15D6F-9828-4D0B-91B2-0CF15F039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782" y="2029847"/>
            <a:ext cx="5506218" cy="1457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7E03AA-8189-475F-92ED-2B7B55C05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741" y="4161627"/>
            <a:ext cx="5255217" cy="9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4F00-7D20-47C6-87AC-A0253CBD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S191216ap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9458C2-0ED7-4962-AD26-91F153E83E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76747" y="4086091"/>
            <a:ext cx="5443880" cy="212930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 “close” BBH merger ~376 </a:t>
            </a:r>
            <a:r>
              <a:rPr lang="en-US" dirty="0" err="1"/>
              <a:t>Mpc</a:t>
            </a:r>
            <a:endParaRPr lang="en-US" dirty="0"/>
          </a:p>
          <a:p>
            <a:r>
              <a:rPr lang="en-US" dirty="0"/>
              <a:t>One significant neutrino</a:t>
            </a:r>
          </a:p>
          <a:p>
            <a:r>
              <a:rPr lang="en-US" dirty="0"/>
              <a:t>p-value ~0.6% in LLAMA search</a:t>
            </a:r>
          </a:p>
          <a:p>
            <a:r>
              <a:rPr lang="en-US" dirty="0"/>
              <a:t>p-value ~10% in </a:t>
            </a:r>
            <a:r>
              <a:rPr lang="en-US"/>
              <a:t>the UML search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38C10-05A4-4E4D-AA6C-98E992C3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F6925-D3EA-4AC2-8D52-FD68755B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4578B-6855-412B-9ECB-FCC7244D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804D-4499-4F25-90E6-B67FC9510A2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C377E-3BB7-43B5-A7A5-9CAF0CCE2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1" r="17222"/>
          <a:stretch/>
        </p:blipFill>
        <p:spPr>
          <a:xfrm>
            <a:off x="8586130" y="1770312"/>
            <a:ext cx="2315619" cy="3838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E5E623-0604-4A63-97EF-F3C4D94B6155}"/>
              </a:ext>
            </a:extLst>
          </p:cNvPr>
          <p:cNvSpPr txBox="1"/>
          <p:nvPr/>
        </p:nvSpPr>
        <p:spPr>
          <a:xfrm>
            <a:off x="7514453" y="5553922"/>
            <a:ext cx="445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Swift follow-up for the </a:t>
            </a:r>
            <a:r>
              <a:rPr lang="en-US"/>
              <a:t>neutrino coincident </a:t>
            </a:r>
            <a:r>
              <a:rPr lang="en-US" dirty="0"/>
              <a:t>with S191216ap. </a:t>
            </a:r>
            <a:r>
              <a:rPr lang="en-US" dirty="0" err="1"/>
              <a:t>Keivani</a:t>
            </a:r>
            <a:r>
              <a:rPr lang="en-US" dirty="0"/>
              <a:t> et. al. </a:t>
            </a:r>
            <a:r>
              <a:rPr lang="en-US" dirty="0" err="1"/>
              <a:t>ApJ</a:t>
            </a:r>
            <a:r>
              <a:rPr lang="en-US" dirty="0"/>
              <a:t>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27AA30-CC99-44F8-9DAE-B7436A9AC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847073"/>
            <a:ext cx="3877405" cy="212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735671-379A-468D-8265-900A606D1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5956">
            <a:off x="725738" y="3045965"/>
            <a:ext cx="10100056" cy="937944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2CEAA2-3390-4B9C-A56F-3FF9F8A22E01}"/>
              </a:ext>
            </a:extLst>
          </p:cNvPr>
          <p:cNvSpPr txBox="1"/>
          <p:nvPr/>
        </p:nvSpPr>
        <p:spPr>
          <a:xfrm>
            <a:off x="4998173" y="2125578"/>
            <a:ext cx="203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Localization from gracedb.ligo.org</a:t>
            </a:r>
          </a:p>
          <a:p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79449-39B1-46E1-BBF9-F7459C048784}"/>
              </a:ext>
            </a:extLst>
          </p:cNvPr>
          <p:cNvSpPr txBox="1"/>
          <p:nvPr/>
        </p:nvSpPr>
        <p:spPr>
          <a:xfrm rot="20723380">
            <a:off x="4989596" y="3919219"/>
            <a:ext cx="3552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Search for Multiple Messengers—A General Framework Beyond Two Messengers</a:t>
            </a:r>
            <a:r>
              <a:rPr lang="en-US" sz="1800" dirty="0"/>
              <a:t> </a:t>
            </a:r>
          </a:p>
          <a:p>
            <a:r>
              <a:rPr lang="en-US" sz="1800" u="sng" dirty="0"/>
              <a:t>DV et. al., </a:t>
            </a:r>
            <a:r>
              <a:rPr lang="en-US" sz="1800" u="sng" dirty="0" err="1"/>
              <a:t>ApJ</a:t>
            </a:r>
            <a:r>
              <a:rPr lang="en-US" sz="1800" u="sng" dirty="0"/>
              <a:t> </a:t>
            </a:r>
            <a:r>
              <a:rPr lang="en-US" b="1" i="0" u="sng" dirty="0">
                <a:solidFill>
                  <a:srgbClr val="333333"/>
                </a:solidFill>
                <a:effectLst/>
                <a:latin typeface="-apple-system"/>
              </a:rPr>
              <a:t>908</a:t>
            </a:r>
            <a:r>
              <a:rPr lang="en-US" b="0" i="0" u="sng" dirty="0">
                <a:solidFill>
                  <a:srgbClr val="333333"/>
                </a:solidFill>
                <a:effectLst/>
                <a:latin typeface="-apple-system"/>
              </a:rPr>
              <a:t> 216 (</a:t>
            </a:r>
            <a:r>
              <a:rPr lang="en-US" sz="1800" u="sng" dirty="0"/>
              <a:t>2021)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C27D-87C0-45B4-9D66-F5882F1A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C776-1384-4D74-83FB-57686061E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11" y="1845734"/>
            <a:ext cx="5920847" cy="43460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O1-O2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Analyzed 10 BBH and 1 BNS merger from LIGO-Virgo’s first gravitational wave transients catalog GWTC-1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err="1"/>
              <a:t>Aartsen</a:t>
            </a:r>
            <a:r>
              <a:rPr lang="en-US" sz="2000" u="sng" dirty="0"/>
              <a:t> et al., </a:t>
            </a:r>
            <a:r>
              <a:rPr lang="en-US" sz="2000" u="sng" dirty="0" err="1"/>
              <a:t>ApJL</a:t>
            </a:r>
            <a:r>
              <a:rPr lang="en-US" sz="2000" u="sng" dirty="0"/>
              <a:t> </a:t>
            </a:r>
            <a:r>
              <a:rPr lang="en-US" sz="2000" b="1" u="sng" dirty="0"/>
              <a:t>898</a:t>
            </a:r>
            <a:r>
              <a:rPr lang="en-US" sz="2000" u="sng" dirty="0"/>
              <a:t> L10 (2020)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No significant neutrino counterpart is found with the most significant having p-value 16%.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O3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GWTC 2.1, GWTC 3 -&gt;   +80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Abbasi et </a:t>
            </a:r>
            <a:r>
              <a:rPr lang="en-US" sz="2000" u="sng"/>
              <a:t>al., </a:t>
            </a:r>
            <a:r>
              <a:rPr lang="en-US" sz="2000" u="sng" dirty="0" err="1"/>
              <a:t>ApJ</a:t>
            </a:r>
            <a:r>
              <a:rPr lang="en-US" sz="2000" u="sng" dirty="0"/>
              <a:t> </a:t>
            </a:r>
            <a:r>
              <a:rPr lang="en-US" sz="2000" b="1" u="sng" dirty="0"/>
              <a:t>944</a:t>
            </a:r>
            <a:r>
              <a:rPr lang="en-US" sz="2000" u="sng" dirty="0"/>
              <a:t> 80 (2023)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Lowest p-value is 0.48%, not significant considering the total number of events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0FC2-16EF-452F-8495-EDFFFA5E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3B496-D486-48E0-B5D9-4DEF1457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15BD7-11C2-4CB2-8E82-F2BB392E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804D-4499-4F25-90E6-B67FC9510A2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5D57C-3307-491D-A8F7-71ADDF28953C}"/>
                  </a:ext>
                </a:extLst>
              </p:cNvPr>
              <p:cNvSpPr txBox="1"/>
              <p:nvPr/>
            </p:nvSpPr>
            <p:spPr>
              <a:xfrm>
                <a:off x="418011" y="5771135"/>
                <a:ext cx="11416937" cy="6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Lowest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90% U.L belongs to GW170817 as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1.7×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ergs, due to it being the closest at 40 </a:t>
                </a:r>
                <a:r>
                  <a:rPr lang="en-US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Mpc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buClr>
                    <a:schemeClr val="accent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5D57C-3307-491D-A8F7-71ADDF289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" y="5771135"/>
                <a:ext cx="11416937" cy="688650"/>
              </a:xfrm>
              <a:prstGeom prst="rect">
                <a:avLst/>
              </a:prstGeom>
              <a:blipFill>
                <a:blip r:embed="rId3"/>
                <a:stretch>
                  <a:fillRect l="-481" t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35F0495-083B-37A6-CD45-472E44A16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03" y="1846025"/>
            <a:ext cx="5005200" cy="38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539C-C05C-D973-DCD0-8E0FA8E3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Latest: O4 real-time run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CC89BD-BD98-06F5-F0C9-9B11BD87A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280" y="3743993"/>
            <a:ext cx="6184476" cy="115422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3F159-4DF0-E62D-0D50-26CC1D73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14-Sep-23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783CA-6E61-84E5-6166-D52E7E0B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Doğa Veske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B3083-D161-5C04-498D-80541183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202A-2020-4136-A382-CA3940C52F84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028973-9528-5ACF-55C8-6C88F752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297" y="1939469"/>
            <a:ext cx="6184476" cy="14895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C800E1-F008-A52C-FF18-8DB784D0087B}"/>
              </a:ext>
            </a:extLst>
          </p:cNvPr>
          <p:cNvSpPr txBox="1"/>
          <p:nvPr/>
        </p:nvSpPr>
        <p:spPr>
          <a:xfrm>
            <a:off x="543697" y="2141838"/>
            <a:ext cx="4822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end of May 2023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2 LIGO detectors so far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LLAMA search runs on “low-significance” triggers as well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2C736-19BE-33D8-C97B-8FD2FB00A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97" y="4176906"/>
            <a:ext cx="4822804" cy="20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716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641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Cambria Math</vt:lpstr>
      <vt:lpstr>Retrospect</vt:lpstr>
      <vt:lpstr>Office Theme</vt:lpstr>
      <vt:lpstr>Searching for the missing duo: coincident gravitational-waves and  high-energy neutrinos</vt:lpstr>
      <vt:lpstr>Common sources of gravitational waves (GW) and high energy neutrinos (HEN)</vt:lpstr>
      <vt:lpstr>PowerPoint Presentation</vt:lpstr>
      <vt:lpstr>IceCube</vt:lpstr>
      <vt:lpstr>Search for joint gravitational-wave and high energy neutrino events </vt:lpstr>
      <vt:lpstr>Realtime search during O3 with IceCube</vt:lpstr>
      <vt:lpstr>Case study: S191216ap</vt:lpstr>
      <vt:lpstr>Offline searches</vt:lpstr>
      <vt:lpstr>Latest: O4 real-time run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the missing duo: coincident gravitational-waves and  high-energy neutrinos</dc:title>
  <dc:creator>Doğa Veske</dc:creator>
  <cp:lastModifiedBy>Doğa Veske</cp:lastModifiedBy>
  <cp:revision>14</cp:revision>
  <dcterms:created xsi:type="dcterms:W3CDTF">2023-09-12T14:06:21Z</dcterms:created>
  <dcterms:modified xsi:type="dcterms:W3CDTF">2023-09-13T11:45:26Z</dcterms:modified>
</cp:coreProperties>
</file>