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9" r:id="rId3"/>
    <p:sldId id="265" r:id="rId4"/>
    <p:sldId id="262" r:id="rId5"/>
    <p:sldId id="291" r:id="rId6"/>
    <p:sldId id="284" r:id="rId7"/>
    <p:sldId id="283" r:id="rId8"/>
    <p:sldId id="282" r:id="rId9"/>
    <p:sldId id="288" r:id="rId10"/>
    <p:sldId id="272" r:id="rId11"/>
    <p:sldId id="286" r:id="rId12"/>
    <p:sldId id="275" r:id="rId13"/>
    <p:sldId id="292" r:id="rId14"/>
    <p:sldId id="290" r:id="rId15"/>
    <p:sldId id="287" r:id="rId16"/>
    <p:sldId id="293" r:id="rId17"/>
    <p:sldId id="281" r:id="rId18"/>
    <p:sldId id="294" r:id="rId19"/>
    <p:sldId id="296" r:id="rId20"/>
    <p:sldId id="297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98" autoAdjust="0"/>
    <p:restoredTop sz="92553" autoAdjust="0"/>
  </p:normalViewPr>
  <p:slideViewPr>
    <p:cSldViewPr snapToGrid="0">
      <p:cViewPr varScale="1">
        <p:scale>
          <a:sx n="120" d="100"/>
          <a:sy n="120" d="100"/>
        </p:scale>
        <p:origin x="1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10421E-DD93-428C-BCB2-5732A75785AD}" type="datetimeFigureOut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4B9EB-1189-4823-8464-15EB682CF4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2933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C4B9EB-1189-4823-8464-15EB682CF42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878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0B7E87-63CC-4236-ADBA-2B76753201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28258E8-88AB-4EC9-9C46-465D7182BB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9702E6-3844-44F0-AE3D-F76AD9A2A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1A3E-5863-4030-B648-CB2E8CA47B8D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FC593A-C54B-4DEA-A22E-DEC2FEC61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89392D-0DB4-4ECD-A310-6E0832529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500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863126-96D1-4C5C-A60E-FAF7374C5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3C4895-6F78-4908-9B9C-BC27A5A483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CDFC73-7103-4172-BDEA-D08FC0B6C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E422D-95E5-49D8-800C-4929F9982386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3BC95-AB51-4458-9FBE-D137469AE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6C9CE65-E229-4A96-8D15-3BB75850C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8428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472B2BC8-6F08-4DD1-B4A5-23D49D8C72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E02C6F7-035A-41C5-AA9A-05EECE18B1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4FC4D3F-EE2B-42DC-BEEE-BA72E43603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58A7B-5AF7-4381-98A1-F70EA96C73B2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724D14C-47E7-410C-8634-0B672F1C6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F5E3CD-D840-476F-AADD-FF3772841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5654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51DC95-3F89-4B9E-8A77-A03B0ABE4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3E4746-B22A-4D5D-9BE9-4E5901BFF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BF8BE2E-6CEF-439C-AF58-C1B730A89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C81A1-AFDA-4BFE-BF97-B222832D5F88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96604C-D37A-4414-BF89-2B019981F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4EDBD98-4CFD-4C4D-839A-D520AFC1B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4591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9E134A-A35A-422E-86BE-B42AD53B6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E0F79A-F807-4EF9-B5A4-9A0C596FDC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B4FBAAD-6934-4DF8-B48C-8678F645F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2B308-97E9-4328-8C66-42E3C3F45FD8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E97241-B4C9-4E61-A070-14DE53138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0BCB20-69D7-4AC9-B5ED-2EA385898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4099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390330-156A-47EE-A4AC-E4DFDC818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ACB8151-C6BF-458F-A5C5-A94E45D33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40AC7-A313-4A4F-8570-12AAE250CE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0F36B42-EDCD-42FA-9813-9CAE7A805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714EC-7883-4D0E-8D9A-F1A6196F3617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3697B2-7073-4DD5-BC82-339CB62B7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A427A84-4962-4D91-83E4-06C6E50B09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0117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D5873D-2D83-4713-A8B7-0288C6630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9E1CE9-0964-460C-87A2-B78E6F3ED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4C91ED5-C45C-401C-9105-F02910421D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D68ABDC-D193-4874-9CC2-BF40622CF26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2B7635C-3E56-469B-BE1C-574688B6AF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D7F76CC-37D1-4D0E-8002-AA7C21112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9E41-A7D4-4D97-AB80-334B0EDDF25D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70C93B7-CBC2-42FF-BF28-5EB8006DD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E632E5-AD1C-4326-AFCA-8F440D5443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544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EF607E-D30E-439D-BA5B-D8B479259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342FE20-2700-448B-B19E-5B8E52B4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CB4D01-ED58-48F3-91C0-5DAF2A507D3C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6494D5A-67AE-4B12-88AC-8046F443F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8F7F47E-CB7B-4D08-BA57-4AC63F3F9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9820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75CC873-00B9-456E-A298-723313FC31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6DE4E0-28EE-4F01-A7EF-85C04EA2619F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BCA03B-D8AB-4216-8043-7E2D2D38C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EB4F26-AB32-416E-A434-0DBE136A1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831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403990-72A4-417D-8E6A-450739E8C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BE6C3A-36A6-4EBE-9CDE-56A158495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590957B-F5D7-4AE1-93A4-0C6CF10779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A091EC-3D10-49D6-8A2A-FEDB70340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3BFFED-C160-468F-805C-EEE38E7DE181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1E41C8-0C81-4F32-95ED-01B6159E0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E91E02-31FF-4528-91C1-B9DDD94CB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094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A33C59-05DA-426B-A40B-3DB5FCA5B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92EECE2-3A33-4330-A837-3062AC47F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544A605-BB16-46B0-A8B9-669B19266F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058E8C-898C-49F0-8B3A-F2B3844EB5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C53770-69AC-4E82-A7DA-17CDDFE454CC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ADA2603-9243-4658-9024-55CBC336F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503BD8D-A910-427E-8292-8B1D7A06C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4182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3F17F7A-9050-4FF4-BBB9-0153D422E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D14D3F9-0E37-4DBA-9488-4C93A645B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349BECC-B273-4F79-BAA1-2DBF19416D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E7701E-2479-438E-8909-1AB08C5119E8}" type="datetime1">
              <a:rPr lang="zh-CN" altLang="en-US" smtClean="0"/>
              <a:t>2023/6/13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9FD2CB0-7BD1-4BE9-823A-DC138BAF87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8DA96-4DA0-402E-BA15-77AAC3A564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984BE-C3DC-4E97-9DF3-A30C201AEE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535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arxiv.org/abs/2207.04519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11.svg"/><Relationship Id="rId4" Type="http://schemas.openxmlformats.org/officeDocument/2006/relationships/image" Target="../media/image26.png"/><Relationship Id="rId9" Type="http://schemas.openxmlformats.org/officeDocument/2006/relationships/image" Target="../media/image10.png"/><Relationship Id="rId1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AD843AF-F0E8-4B0D-A5A2-7DF08EE64D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5409" y="586549"/>
            <a:ext cx="10161181" cy="2387600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Application of CORSIKA 8 </a:t>
            </a:r>
            <a:b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TRIDENT neutrino telescopes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90B0BB7-6067-47C7-9B0D-FDB1D11F14C8}"/>
              </a:ext>
            </a:extLst>
          </p:cNvPr>
          <p:cNvSpPr txBox="1"/>
          <p:nvPr/>
        </p:nvSpPr>
        <p:spPr>
          <a:xfrm>
            <a:off x="7112720" y="3355269"/>
            <a:ext cx="49176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Fan Hu, Cen Mo, </a:t>
            </a:r>
            <a:r>
              <a:rPr lang="en-US" altLang="zh-C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Fuyudi</a:t>
            </a: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Zhang</a:t>
            </a:r>
          </a:p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Time:        2023.06.13</a:t>
            </a:r>
          </a:p>
        </p:txBody>
      </p:sp>
      <p:pic>
        <p:nvPicPr>
          <p:cNvPr id="4" name="Picture 2" descr="北京大学">
            <a:extLst>
              <a:ext uri="{FF2B5EF4-FFF2-40B4-BE49-F238E27FC236}">
                <a16:creationId xmlns:a16="http://schemas.microsoft.com/office/drawing/2014/main" id="{5BC3F26A-6A7A-401B-A96B-957912D03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32" y="5624099"/>
            <a:ext cx="2386584" cy="672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logo">
            <a:extLst>
              <a:ext uri="{FF2B5EF4-FFF2-40B4-BE49-F238E27FC236}">
                <a16:creationId xmlns:a16="http://schemas.microsoft.com/office/drawing/2014/main" id="{77A16BB9-EF1E-4AEA-B70D-0E05D4E7B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913" y="5624099"/>
            <a:ext cx="2027933" cy="70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6D51B98-3940-4A75-8578-8FDDFD3673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6543" y="5594109"/>
            <a:ext cx="2942954" cy="7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75C0-813E-44EA-B118-E292B3EB92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13435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31F872-D1D8-4AEC-B0DD-4D8B2C283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0864" y="144421"/>
            <a:ext cx="4020891" cy="327945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91108DA6-E02F-4273-03A2-4896A110F8F4}"/>
              </a:ext>
            </a:extLst>
          </p:cNvPr>
          <p:cNvSpPr txBox="1"/>
          <p:nvPr/>
        </p:nvSpPr>
        <p:spPr>
          <a:xfrm>
            <a:off x="753439" y="1266299"/>
            <a:ext cx="6668826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839496"/>
                </a:solidFill>
                <a:latin typeface="Consolas" panose="020B0609020204030204" pitchFamily="49" charset="0"/>
              </a:rPr>
              <a:t>// set up Pythia8</a:t>
            </a:r>
          </a:p>
          <a:p>
            <a:r>
              <a:rPr lang="en" altLang="zh-CN" sz="2000" dirty="0">
                <a:solidFill>
                  <a:srgbClr val="CB4B16"/>
                </a:solidFill>
                <a:latin typeface="Consolas" panose="020B0609020204030204" pitchFamily="49" charset="0"/>
              </a:rPr>
              <a:t>p</a:t>
            </a:r>
            <a:r>
              <a:rPr lang="en" altLang="zh-CN" sz="2000" b="0" dirty="0">
                <a:solidFill>
                  <a:srgbClr val="CB4B16"/>
                </a:solidFill>
                <a:effectLst/>
                <a:latin typeface="Consolas" panose="020B0609020204030204" pitchFamily="49" charset="0"/>
              </a:rPr>
              <a:t>ythia8</a:t>
            </a:r>
            <a:r>
              <a:rPr lang="en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::</a:t>
            </a:r>
            <a:r>
              <a:rPr lang="en" altLang="zh-CN" sz="2000" b="0" dirty="0">
                <a:solidFill>
                  <a:srgbClr val="CB4B16"/>
                </a:solidFill>
                <a:effectLst/>
                <a:latin typeface="Consolas" panose="020B0609020204030204" pitchFamily="49" charset="0"/>
              </a:rPr>
              <a:t>Pythia</a:t>
            </a:r>
            <a:r>
              <a:rPr lang="en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::</a:t>
            </a:r>
            <a:r>
              <a:rPr lang="en" altLang="zh-CN" sz="20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readString</a:t>
            </a:r>
            <a:r>
              <a:rPr lang="en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(</a:t>
            </a:r>
            <a:br>
              <a:rPr lang="en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</a:br>
            <a:r>
              <a:rPr lang="en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 </a:t>
            </a:r>
            <a:r>
              <a:rPr lang="en" altLang="zh-CN" sz="2000" b="0" dirty="0">
                <a:solidFill>
                  <a:srgbClr val="2AA198"/>
                </a:solidFill>
                <a:effectLst/>
                <a:latin typeface="Consolas" panose="020B0609020204030204" pitchFamily="49" charset="0"/>
              </a:rPr>
              <a:t>"WeakBosonExchange:ff2ff(t:W) = on"</a:t>
            </a:r>
            <a:r>
              <a:rPr lang="en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endParaRPr lang="en" altLang="zh-CN" sz="2000" b="0" dirty="0">
              <a:solidFill>
                <a:srgbClr val="839496"/>
              </a:solidFill>
              <a:effectLst/>
              <a:latin typeface="Consolas" panose="020B0609020204030204" pitchFamily="49" charset="0"/>
            </a:endParaRPr>
          </a:p>
          <a:p>
            <a:r>
              <a:rPr lang="en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// sample neutrino ...</a:t>
            </a:r>
          </a:p>
          <a:p>
            <a:endParaRPr lang="en" altLang="zh-CN" sz="2000" b="0" dirty="0">
              <a:solidFill>
                <a:srgbClr val="839496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CN" sz="2000" dirty="0">
                <a:solidFill>
                  <a:srgbClr val="839496"/>
                </a:solidFill>
                <a:latin typeface="Consolas" panose="020B0609020204030204" pitchFamily="49" charset="0"/>
              </a:rPr>
              <a:t>// force interaction</a:t>
            </a:r>
            <a:endParaRPr lang="en" altLang="zh-CN" sz="2000" b="0" dirty="0">
              <a:solidFill>
                <a:srgbClr val="839496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CN" sz="20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neutrino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20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20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stack</a:t>
            </a:r>
            <a:r>
              <a:rPr lang="en-US" altLang="zh-CN" sz="2000" b="0" dirty="0" err="1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20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addParticle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sz="2000" dirty="0">
                <a:solidFill>
                  <a:srgbClr val="CB4B16"/>
                </a:solidFill>
                <a:latin typeface="Consolas" panose="020B0609020204030204" pitchFamily="49" charset="0"/>
              </a:rPr>
              <a:t>Code</a:t>
            </a:r>
            <a:r>
              <a:rPr lang="en-US" altLang="zh-CN" sz="2000" dirty="0">
                <a:solidFill>
                  <a:srgbClr val="839496"/>
                </a:solidFill>
                <a:latin typeface="Consolas" panose="020B0609020204030204" pitchFamily="49" charset="0"/>
              </a:rPr>
              <a:t>::</a:t>
            </a:r>
            <a:r>
              <a:rPr lang="en-US" altLang="zh-CN" sz="2000" dirty="0" err="1">
                <a:solidFill>
                  <a:srgbClr val="CB4B16"/>
                </a:solidFill>
                <a:latin typeface="Consolas" panose="020B0609020204030204" pitchFamily="49" charset="0"/>
              </a:rPr>
              <a:t>NuMu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, </a:t>
            </a:r>
          </a:p>
          <a:p>
            <a:r>
              <a:rPr lang="en-US" altLang="zh-CN" sz="2000" dirty="0">
                <a:solidFill>
                  <a:srgbClr val="839496"/>
                </a:solidFill>
                <a:latin typeface="Consolas" panose="020B0609020204030204" pitchFamily="49" charset="0"/>
              </a:rPr>
              <a:t>  </a:t>
            </a:r>
            <a:r>
              <a:rPr lang="en-US" altLang="zh-CN" sz="20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kinEnergy</a:t>
            </a:r>
            <a:r>
              <a:rPr lang="en-US" altLang="zh-CN" sz="2000" dirty="0">
                <a:solidFill>
                  <a:srgbClr val="839496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20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direction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sz="20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position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sz="2000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0_ns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r>
              <a:rPr lang="en-US" altLang="zh-CN" sz="2000" b="0" dirty="0">
                <a:solidFill>
                  <a:srgbClr val="CB4B16"/>
                </a:solidFill>
                <a:effectLst/>
                <a:latin typeface="Consolas" panose="020B0609020204030204" pitchFamily="49" charset="0"/>
              </a:rPr>
              <a:t>pythia8</a:t>
            </a:r>
            <a:r>
              <a:rPr lang="en-US" altLang="zh-CN" sz="2000" dirty="0">
                <a:solidFill>
                  <a:srgbClr val="839496"/>
                </a:solidFill>
                <a:latin typeface="Consolas" panose="020B0609020204030204" pitchFamily="49" charset="0"/>
              </a:rPr>
              <a:t>::</a:t>
            </a:r>
            <a:r>
              <a:rPr lang="en-US" altLang="zh-CN" sz="2000" b="0" dirty="0">
                <a:solidFill>
                  <a:srgbClr val="CB4B16"/>
                </a:solidFill>
                <a:effectLst/>
                <a:latin typeface="Consolas" panose="020B0609020204030204" pitchFamily="49" charset="0"/>
              </a:rPr>
              <a:t>Interaction</a:t>
            </a:r>
            <a:r>
              <a:rPr lang="en-US" altLang="zh-CN" sz="2000" dirty="0">
                <a:solidFill>
                  <a:srgbClr val="839496"/>
                </a:solidFill>
                <a:latin typeface="Consolas" panose="020B0609020204030204" pitchFamily="49" charset="0"/>
              </a:rPr>
              <a:t>::</a:t>
            </a:r>
            <a:r>
              <a:rPr lang="en-US" altLang="zh-CN" sz="20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doInteraction</a:t>
            </a:r>
            <a:r>
              <a:rPr lang="en-US" altLang="zh-CN" sz="2000" dirty="0">
                <a:solidFill>
                  <a:srgbClr val="839496"/>
                </a:solidFill>
                <a:latin typeface="Consolas" panose="020B0609020204030204" pitchFamily="49" charset="0"/>
              </a:rPr>
              <a:t>(</a:t>
            </a:r>
            <a:br>
              <a:rPr lang="en-US" altLang="zh-CN" sz="2000" dirty="0">
                <a:solidFill>
                  <a:srgbClr val="839496"/>
                </a:solidFill>
                <a:latin typeface="Consolas" panose="020B0609020204030204" pitchFamily="49" charset="0"/>
              </a:rPr>
            </a:br>
            <a:r>
              <a:rPr lang="en-US" altLang="zh-CN" sz="2000" dirty="0">
                <a:solidFill>
                  <a:srgbClr val="839496"/>
                </a:solidFill>
                <a:latin typeface="Consolas" panose="020B0609020204030204" pitchFamily="49" charset="0"/>
              </a:rPr>
              <a:t>  </a:t>
            </a:r>
            <a:r>
              <a:rPr lang="en-US" altLang="zh-CN" sz="20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neutrino</a:t>
            </a:r>
            <a:r>
              <a:rPr lang="en-US" altLang="zh-CN" sz="2000" dirty="0">
                <a:solidFill>
                  <a:srgbClr val="268BD2"/>
                </a:solidFill>
                <a:latin typeface="Consolas" panose="020B0609020204030204" pitchFamily="49" charset="0"/>
              </a:rPr>
              <a:t>, </a:t>
            </a:r>
            <a:r>
              <a:rPr lang="en-US" altLang="zh-CN" sz="2000" dirty="0">
                <a:solidFill>
                  <a:srgbClr val="CB4B16"/>
                </a:solidFill>
                <a:latin typeface="Consolas" panose="020B0609020204030204" pitchFamily="49" charset="0"/>
              </a:rPr>
              <a:t>Code</a:t>
            </a:r>
            <a:r>
              <a:rPr lang="en-US" altLang="zh-CN" sz="2000" dirty="0">
                <a:solidFill>
                  <a:srgbClr val="839496"/>
                </a:solidFill>
                <a:latin typeface="Consolas" panose="020B0609020204030204" pitchFamily="49" charset="0"/>
              </a:rPr>
              <a:t>::</a:t>
            </a:r>
            <a:r>
              <a:rPr lang="en-US" altLang="zh-CN" sz="2000" dirty="0">
                <a:solidFill>
                  <a:srgbClr val="CB4B16"/>
                </a:solidFill>
                <a:latin typeface="Consolas" panose="020B0609020204030204" pitchFamily="49" charset="0"/>
              </a:rPr>
              <a:t>Proton</a:t>
            </a:r>
            <a:r>
              <a:rPr lang="en-US" altLang="zh-CN" sz="2000" dirty="0">
                <a:solidFill>
                  <a:srgbClr val="839496"/>
                </a:solidFill>
                <a:latin typeface="Consolas" panose="020B0609020204030204" pitchFamily="49" charset="0"/>
              </a:rPr>
              <a:t>);</a:t>
            </a:r>
          </a:p>
          <a:p>
            <a:endParaRPr lang="en-US" altLang="zh-CN" sz="2000" b="0" dirty="0">
              <a:solidFill>
                <a:srgbClr val="839496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CN" sz="2000" dirty="0">
                <a:solidFill>
                  <a:srgbClr val="839496"/>
                </a:solidFill>
                <a:latin typeface="Consolas" panose="020B0609020204030204" pitchFamily="49" charset="0"/>
              </a:rPr>
              <a:t>// muon propagation, output</a:t>
            </a:r>
            <a:endParaRPr lang="en-US" altLang="zh-CN" sz="2000" b="0" dirty="0">
              <a:solidFill>
                <a:srgbClr val="839496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CN" sz="20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EAS</a:t>
            </a:r>
            <a:r>
              <a:rPr lang="en-US" altLang="zh-CN" sz="2000" b="0" dirty="0" err="1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sz="2000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run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();</a:t>
            </a:r>
          </a:p>
        </p:txBody>
      </p:sp>
      <p:sp>
        <p:nvSpPr>
          <p:cNvPr id="6" name="标题 1">
            <a:extLst>
              <a:ext uri="{FF2B5EF4-FFF2-40B4-BE49-F238E27FC236}">
                <a16:creationId xmlns:a16="http://schemas.microsoft.com/office/drawing/2014/main" id="{191CFDA5-22AB-4626-B69A-D45F00314C11}"/>
              </a:ext>
            </a:extLst>
          </p:cNvPr>
          <p:cNvSpPr txBox="1">
            <a:spLocks/>
          </p:cNvSpPr>
          <p:nvPr/>
        </p:nvSpPr>
        <p:spPr>
          <a:xfrm>
            <a:off x="753439" y="409145"/>
            <a:ext cx="10515600" cy="7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Force neutrino DIS interaction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1ABF8B3-7740-44B5-868F-1036E3FC51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3394" y="3423872"/>
            <a:ext cx="4020891" cy="3241957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F44E62B-BF68-427E-9361-7039E91276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10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84564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4ED8995-B947-462F-B0F4-B5D2C739B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9282923A-835F-4FDC-AC53-88DCFF2F72D0}"/>
              </a:ext>
            </a:extLst>
          </p:cNvPr>
          <p:cNvSpPr txBox="1">
            <a:spLocks/>
          </p:cNvSpPr>
          <p:nvPr/>
        </p:nvSpPr>
        <p:spPr>
          <a:xfrm>
            <a:off x="753439" y="409145"/>
            <a:ext cx="10515600" cy="7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Observation Volume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80BE4C0B-2C57-4CA1-9C62-722477E6C2A7}"/>
              </a:ext>
            </a:extLst>
          </p:cNvPr>
          <p:cNvSpPr txBox="1"/>
          <p:nvPr/>
        </p:nvSpPr>
        <p:spPr>
          <a:xfrm>
            <a:off x="753439" y="1193178"/>
            <a:ext cx="1013495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Similar to </a:t>
            </a:r>
            <a:r>
              <a:rPr lang="en-US" altLang="zh-CN" sz="2000" dirty="0" err="1">
                <a:solidFill>
                  <a:srgbClr val="CB4B16"/>
                </a:solidFill>
                <a:latin typeface="Consolas" panose="020B0609020204030204" pitchFamily="49" charset="0"/>
              </a:rPr>
              <a:t>ObservationPlane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records particles arriving at the surface of volume.</a:t>
            </a: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srgbClr val="93A1A1"/>
                </a:solidFill>
                <a:effectLst/>
                <a:latin typeface="Consolas" panose="020B0609020204030204" pitchFamily="49" charset="0"/>
              </a:rPr>
              <a:t>template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&lt;</a:t>
            </a:r>
            <a:r>
              <a:rPr lang="en-US" altLang="zh-CN" sz="2000" b="1" dirty="0" err="1">
                <a:solidFill>
                  <a:srgbClr val="93A1A1"/>
                </a:solidFill>
                <a:effectLst/>
                <a:latin typeface="Consolas" panose="020B0609020204030204" pitchFamily="49" charset="0"/>
              </a:rPr>
              <a:t>typename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2000" b="0" dirty="0" err="1">
                <a:solidFill>
                  <a:srgbClr val="CB4B16"/>
                </a:solidFill>
                <a:effectLst/>
                <a:latin typeface="Consolas" panose="020B0609020204030204" pitchFamily="49" charset="0"/>
              </a:rPr>
              <a:t>TTracking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, </a:t>
            </a:r>
            <a:r>
              <a:rPr lang="en-US" altLang="zh-CN" sz="2000" b="1" dirty="0" err="1">
                <a:solidFill>
                  <a:srgbClr val="93A1A1"/>
                </a:solidFill>
                <a:effectLst/>
                <a:latin typeface="Consolas" panose="020B0609020204030204" pitchFamily="49" charset="0"/>
              </a:rPr>
              <a:t>typename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2000" b="0" dirty="0" err="1">
                <a:solidFill>
                  <a:srgbClr val="CB4B16"/>
                </a:solidFill>
                <a:effectLst/>
                <a:latin typeface="Consolas" panose="020B0609020204030204" pitchFamily="49" charset="0"/>
              </a:rPr>
              <a:t>TVolume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, </a:t>
            </a:r>
          </a:p>
          <a:p>
            <a:r>
              <a:rPr lang="en-US" altLang="zh-CN" sz="2000" dirty="0">
                <a:solidFill>
                  <a:srgbClr val="839496"/>
                </a:solidFill>
                <a:latin typeface="Consolas" panose="020B0609020204030204" pitchFamily="49" charset="0"/>
              </a:rPr>
              <a:t>          </a:t>
            </a:r>
            <a:r>
              <a:rPr lang="en-US" altLang="zh-CN" sz="2000" b="1" dirty="0" err="1">
                <a:solidFill>
                  <a:srgbClr val="93A1A1"/>
                </a:solidFill>
                <a:effectLst/>
                <a:latin typeface="Consolas" panose="020B0609020204030204" pitchFamily="49" charset="0"/>
              </a:rPr>
              <a:t>typename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2000" b="0" dirty="0" err="1">
                <a:solidFill>
                  <a:srgbClr val="CB4B16"/>
                </a:solidFill>
                <a:effectLst/>
                <a:latin typeface="Consolas" panose="020B0609020204030204" pitchFamily="49" charset="0"/>
              </a:rPr>
              <a:t>TOutputWriter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2000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2000" b="0" dirty="0" err="1">
                <a:solidFill>
                  <a:srgbClr val="CB4B16"/>
                </a:solidFill>
                <a:effectLst/>
                <a:latin typeface="Consolas" panose="020B0609020204030204" pitchFamily="49" charset="0"/>
              </a:rPr>
              <a:t>ObservationVolumeWriterParquet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&gt;</a:t>
            </a:r>
          </a:p>
          <a:p>
            <a:r>
              <a:rPr lang="en-US" altLang="zh-CN" sz="2000" b="1" dirty="0">
                <a:solidFill>
                  <a:srgbClr val="93A1A1"/>
                </a:solidFill>
                <a:effectLst/>
                <a:latin typeface="Consolas" panose="020B0609020204030204" pitchFamily="49" charset="0"/>
              </a:rPr>
              <a:t>class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sz="2000" b="0" dirty="0" err="1">
                <a:solidFill>
                  <a:srgbClr val="CB4B16"/>
                </a:solidFill>
                <a:effectLst/>
                <a:latin typeface="Consolas" panose="020B0609020204030204" pitchFamily="49" charset="0"/>
              </a:rPr>
              <a:t>ObservationVolume</a:t>
            </a:r>
            <a:r>
              <a:rPr lang="en-US" altLang="zh-CN" sz="2000" dirty="0">
                <a:solidFill>
                  <a:srgbClr val="839496"/>
                </a:solidFill>
                <a:latin typeface="Consolas" panose="020B0609020204030204" pitchFamily="49" charset="0"/>
              </a:rPr>
              <a:t>;</a:t>
            </a:r>
            <a:endParaRPr lang="en-US" altLang="zh-CN" sz="2000" b="0" dirty="0">
              <a:solidFill>
                <a:srgbClr val="839496"/>
              </a:solidFill>
              <a:effectLst/>
              <a:latin typeface="Consolas" panose="020B0609020204030204" pitchFamily="49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volume that can be called in:</a:t>
            </a:r>
          </a:p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zh-CN" sz="2000" b="0" dirty="0" err="1">
                <a:solidFill>
                  <a:srgbClr val="CB4B16"/>
                </a:solidFill>
                <a:effectLst/>
                <a:latin typeface="Consolas" panose="020B0609020204030204" pitchFamily="49" charset="0"/>
              </a:rPr>
              <a:t>TTracking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::</a:t>
            </a:r>
            <a:r>
              <a:rPr lang="en-US" altLang="zh-CN" sz="20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intersect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(particle, </a:t>
            </a:r>
            <a:r>
              <a:rPr lang="en-US" altLang="zh-CN" sz="2000" b="0" dirty="0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volume_</a:t>
            </a:r>
            <a:r>
              <a:rPr lang="en-US" altLang="zh-CN" sz="2000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);</a:t>
            </a: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21F1FEB-8B4E-4C4B-9031-903C04FAE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439" y="3901178"/>
            <a:ext cx="9314121" cy="2455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912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标题 1">
            <a:extLst>
              <a:ext uri="{FF2B5EF4-FFF2-40B4-BE49-F238E27FC236}">
                <a16:creationId xmlns:a16="http://schemas.microsoft.com/office/drawing/2014/main" id="{A141163F-026F-4456-849E-8333770C7E7E}"/>
              </a:ext>
            </a:extLst>
          </p:cNvPr>
          <p:cNvSpPr txBox="1">
            <a:spLocks/>
          </p:cNvSpPr>
          <p:nvPr/>
        </p:nvSpPr>
        <p:spPr>
          <a:xfrm>
            <a:off x="753439" y="409145"/>
            <a:ext cx="10515600" cy="7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sz="3200" dirty="0" err="1">
                <a:latin typeface="Arial" panose="020B0604020202020204" pitchFamily="34" charset="0"/>
                <a:cs typeface="Arial" panose="020B0604020202020204" pitchFamily="34" charset="0"/>
              </a:rPr>
              <a:t>neutrino_telescope</a:t>
            </a:r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 branch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89F7D01-9B4E-4BFB-B7CB-E63A450A7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2F02EC07-9902-44D0-A3F3-CBFE57563AB3}"/>
              </a:ext>
            </a:extLst>
          </p:cNvPr>
          <p:cNvSpPr txBox="1"/>
          <p:nvPr/>
        </p:nvSpPr>
        <p:spPr>
          <a:xfrm>
            <a:off x="786810" y="2926389"/>
            <a:ext cx="980747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BaseTabular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!527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</a:t>
            </a:r>
            <a:r>
              <a:rPr lang="en-US" altLang="zh-CN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ObservationVolume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!408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Cylinder and its tracking method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Preliminary Reference Earth Model (PREM)</a:t>
            </a:r>
          </a:p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p"/>
            </a:pP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Add neutrino interaction module (force interaction)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F99E09E-17C7-4B6E-A5E9-A6BD05C2E32B}"/>
              </a:ext>
            </a:extLst>
          </p:cNvPr>
          <p:cNvSpPr txBox="1"/>
          <p:nvPr/>
        </p:nvSpPr>
        <p:spPr>
          <a:xfrm>
            <a:off x="786810" y="1318437"/>
            <a:ext cx="9620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experimental branch to add features required by running neutrino telescope. 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80526811-B144-47A2-8AF6-C8C7C4B7190B}"/>
              </a:ext>
            </a:extLst>
          </p:cNvPr>
          <p:cNvSpPr txBox="1"/>
          <p:nvPr/>
        </p:nvSpPr>
        <p:spPr>
          <a:xfrm>
            <a:off x="753439" y="2307079"/>
            <a:ext cx="609670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Features added: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92736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92F20E-5D0C-4927-8599-675FAE91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D84C54-3234-4E46-A0BE-6E7B16CE240E}"/>
              </a:ext>
            </a:extLst>
          </p:cNvPr>
          <p:cNvSpPr txBox="1"/>
          <p:nvPr/>
        </p:nvSpPr>
        <p:spPr>
          <a:xfrm>
            <a:off x="2473843" y="2018764"/>
            <a:ext cx="7448815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3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 atmospheric muons</a:t>
            </a:r>
          </a:p>
        </p:txBody>
      </p:sp>
    </p:spTree>
    <p:extLst>
      <p:ext uri="{BB962C8B-B14F-4D97-AF65-F5344CB8AC3E}">
        <p14:creationId xmlns:p14="http://schemas.microsoft.com/office/powerpoint/2010/main" val="1423827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E548F1-0404-4F2B-9575-D6A880F72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2D5244B9-3238-489B-93B0-952F4A14EF7C}"/>
              </a:ext>
            </a:extLst>
          </p:cNvPr>
          <p:cNvSpPr txBox="1">
            <a:spLocks/>
          </p:cNvSpPr>
          <p:nvPr/>
        </p:nvSpPr>
        <p:spPr>
          <a:xfrm>
            <a:off x="753439" y="409145"/>
            <a:ext cx="10515600" cy="7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Atmospheric muons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79DB725-094D-4AB6-B5DC-6F51E3C38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276" y="2135017"/>
            <a:ext cx="5764653" cy="3228087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A209DF8-EE9F-46FC-BD47-A63DE4079827}"/>
              </a:ext>
            </a:extLst>
          </p:cNvPr>
          <p:cNvSpPr txBox="1"/>
          <p:nvPr/>
        </p:nvSpPr>
        <p:spPr>
          <a:xfrm>
            <a:off x="672632" y="1472076"/>
            <a:ext cx="5167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Major background in neutrino telescope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42E03A6-49A3-4DA4-96DD-5E2E8645D484}"/>
              </a:ext>
            </a:extLst>
          </p:cNvPr>
          <p:cNvSpPr txBox="1"/>
          <p:nvPr/>
        </p:nvSpPr>
        <p:spPr>
          <a:xfrm>
            <a:off x="967916" y="5668041"/>
            <a:ext cx="37001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from IceCube, APJ 2022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1EDF337-BF77-46CA-8DFE-0120BF97E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1016" y="2183775"/>
            <a:ext cx="4946230" cy="34405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4BF0D9A-06B6-4114-A073-813D77F9396F}"/>
              </a:ext>
            </a:extLst>
          </p:cNvPr>
          <p:cNvSpPr txBox="1"/>
          <p:nvPr/>
        </p:nvSpPr>
        <p:spPr>
          <a:xfrm>
            <a:off x="7053994" y="5670158"/>
            <a:ext cx="42998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Figure from KM3NeT, Eur. Phys. J. C 2016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76643B0-3A49-447F-AAF9-03FFDF07AA81}"/>
              </a:ext>
            </a:extLst>
          </p:cNvPr>
          <p:cNvSpPr txBox="1"/>
          <p:nvPr/>
        </p:nvSpPr>
        <p:spPr>
          <a:xfrm>
            <a:off x="7528533" y="1472075"/>
            <a:ext cx="3350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Calibrate the detector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4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20CDC8-CBB8-4AD6-8CA0-060B35240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C1A98273-68AF-4B24-8B52-DB3EA8E6A716}"/>
              </a:ext>
            </a:extLst>
          </p:cNvPr>
          <p:cNvSpPr txBox="1">
            <a:spLocks/>
          </p:cNvSpPr>
          <p:nvPr/>
        </p:nvSpPr>
        <p:spPr>
          <a:xfrm>
            <a:off x="753439" y="409145"/>
            <a:ext cx="10515600" cy="7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Atmospheric muons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ED06F5F-86CF-4A18-83FD-6C8ABF61F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01" y="1662315"/>
            <a:ext cx="3494591" cy="348474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86D1099-D838-4936-AF85-DAE53C3359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45" y="5590806"/>
            <a:ext cx="4390084" cy="53296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BE02134-5452-4632-AE02-0F89F2EA5F3A}"/>
              </a:ext>
            </a:extLst>
          </p:cNvPr>
          <p:cNvSpPr txBox="1"/>
          <p:nvPr/>
        </p:nvSpPr>
        <p:spPr>
          <a:xfrm>
            <a:off x="816580" y="5184268"/>
            <a:ext cx="1960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to PDG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2871488-0B2A-4E91-B623-6ACA4D195948}"/>
              </a:ext>
            </a:extLst>
          </p:cNvPr>
          <p:cNvSpPr txBox="1"/>
          <p:nvPr/>
        </p:nvSpPr>
        <p:spPr>
          <a:xfrm>
            <a:off x="1796976" y="1154296"/>
            <a:ext cx="2190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Flux at sea level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F816B6E-FDB2-4898-B9BA-61D9A845EB92}"/>
              </a:ext>
            </a:extLst>
          </p:cNvPr>
          <p:cNvSpPr txBox="1"/>
          <p:nvPr/>
        </p:nvSpPr>
        <p:spPr>
          <a:xfrm>
            <a:off x="6995888" y="136525"/>
            <a:ext cx="4307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Spectrum: proton reweighted to poly-</a:t>
            </a:r>
            <a:r>
              <a:rPr lang="en-US" altLang="zh-CN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gonato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Physics: </a:t>
            </a:r>
            <a:r>
              <a:rPr lang="en-US" altLang="zh-CN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sibyll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zh-CN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UrQMD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+ PROPOSAL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altLang="zh-CN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ut: 100 GeV 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6AF3127-EA5C-437B-82D2-C912EAB98806}"/>
              </a:ext>
            </a:extLst>
          </p:cNvPr>
          <p:cNvSpPr txBox="1"/>
          <p:nvPr/>
        </p:nvSpPr>
        <p:spPr>
          <a:xfrm>
            <a:off x="6807038" y="1162501"/>
            <a:ext cx="3387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Flux at deep sea (2400 m)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CA335B03-BEEF-4BD2-9922-11477FA39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579" y="1662315"/>
            <a:ext cx="3594893" cy="3594893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1C845CAD-DF86-4E2A-9279-0D4DCED5038D}"/>
              </a:ext>
            </a:extLst>
          </p:cNvPr>
          <p:cNvSpPr txBox="1"/>
          <p:nvPr/>
        </p:nvSpPr>
        <p:spPr>
          <a:xfrm>
            <a:off x="7384303" y="5283344"/>
            <a:ext cx="24525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Compared to MUPAGE 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240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92F20E-5D0C-4927-8599-675FAE910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A7D84C54-3234-4E46-A0BE-6E7B16CE240E}"/>
              </a:ext>
            </a:extLst>
          </p:cNvPr>
          <p:cNvSpPr txBox="1"/>
          <p:nvPr/>
        </p:nvSpPr>
        <p:spPr>
          <a:xfrm>
            <a:off x="2473843" y="2018764"/>
            <a:ext cx="7448815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4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simulation</a:t>
            </a:r>
          </a:p>
        </p:txBody>
      </p:sp>
    </p:spTree>
    <p:extLst>
      <p:ext uri="{BB962C8B-B14F-4D97-AF65-F5344CB8AC3E}">
        <p14:creationId xmlns:p14="http://schemas.microsoft.com/office/powerpoint/2010/main" val="12529423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E1D9F0E-90D1-45D6-AAB9-FF41D7127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C82165A-47BF-433F-BB63-78232ED12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8228" y="1289730"/>
            <a:ext cx="7578644" cy="4476307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9254E4C-AA39-4AEC-816B-94BFE779CA84}"/>
              </a:ext>
            </a:extLst>
          </p:cNvPr>
          <p:cNvSpPr txBox="1"/>
          <p:nvPr/>
        </p:nvSpPr>
        <p:spPr>
          <a:xfrm>
            <a:off x="587387" y="1309932"/>
            <a:ext cx="2215671" cy="83099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Event generator </a:t>
            </a:r>
          </a:p>
          <a:p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 on C8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9A157F8F-43DA-4213-B54C-346EAAA5B266}"/>
              </a:ext>
            </a:extLst>
          </p:cNvPr>
          <p:cNvCxnSpPr>
            <a:cxnSpLocks/>
            <a:stCxn id="6" idx="3"/>
          </p:cNvCxnSpPr>
          <p:nvPr/>
        </p:nvCxnSpPr>
        <p:spPr>
          <a:xfrm>
            <a:off x="2803058" y="1725431"/>
            <a:ext cx="1152254" cy="25647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1" name="标题 1">
            <a:extLst>
              <a:ext uri="{FF2B5EF4-FFF2-40B4-BE49-F238E27FC236}">
                <a16:creationId xmlns:a16="http://schemas.microsoft.com/office/drawing/2014/main" id="{64EF6E51-3B14-4332-A35C-3D908324DC6E}"/>
              </a:ext>
            </a:extLst>
          </p:cNvPr>
          <p:cNvSpPr txBox="1">
            <a:spLocks/>
          </p:cNvSpPr>
          <p:nvPr/>
        </p:nvSpPr>
        <p:spPr>
          <a:xfrm>
            <a:off x="753439" y="409145"/>
            <a:ext cx="10515600" cy="7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Current simulation workflow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757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68C2F99-5428-406F-ACA0-FDC362C3E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C8EE2E8-0E76-433E-98B0-47AD43757ECE}"/>
              </a:ext>
            </a:extLst>
          </p:cNvPr>
          <p:cNvSpPr txBox="1"/>
          <p:nvPr/>
        </p:nvSpPr>
        <p:spPr>
          <a:xfrm>
            <a:off x="753439" y="1960644"/>
            <a:ext cx="1016744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Geometry is simple: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Showers and muons developed in water.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Detailed geometries are handled in </a:t>
            </a:r>
            <a:r>
              <a:rPr lang="en-US" altLang="zh-CN" sz="24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OptiX</a:t>
            </a: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spcBef>
                <a:spcPts val="1800"/>
              </a:spcBef>
              <a:buFont typeface="+mj-lt"/>
              <a:buAutoNum type="arabicPeriod"/>
            </a:pP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 energy hadronic shower: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Geant4 only supports 100 TeV hadronic interaction</a:t>
            </a: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1773C6C7-D0FA-4E4E-8FE9-64C218EEC7EF}"/>
              </a:ext>
            </a:extLst>
          </p:cNvPr>
          <p:cNvSpPr txBox="1">
            <a:spLocks/>
          </p:cNvSpPr>
          <p:nvPr/>
        </p:nvSpPr>
        <p:spPr>
          <a:xfrm>
            <a:off x="753439" y="409145"/>
            <a:ext cx="10515600" cy="7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Replace Geant4 with CORSIKA8 for detector simulation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538E39C-7684-4AF8-AC4B-191E1A010627}"/>
              </a:ext>
            </a:extLst>
          </p:cNvPr>
          <p:cNvSpPr txBox="1"/>
          <p:nvPr/>
        </p:nvSpPr>
        <p:spPr>
          <a:xfrm>
            <a:off x="753439" y="1403498"/>
            <a:ext cx="9236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Pros:</a:t>
            </a:r>
            <a:endParaRPr lang="zh-CN" altLang="en-US" sz="28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E552601B-E115-41A4-8C08-B8720B31A0AA}"/>
              </a:ext>
            </a:extLst>
          </p:cNvPr>
          <p:cNvSpPr txBox="1"/>
          <p:nvPr/>
        </p:nvSpPr>
        <p:spPr>
          <a:xfrm>
            <a:off x="753439" y="4230934"/>
            <a:ext cx="1021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Cons:</a:t>
            </a:r>
            <a:endParaRPr lang="zh-CN" altLang="en-US" sz="28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1201106-1E2A-4415-AF29-C34D8A1A4756}"/>
              </a:ext>
            </a:extLst>
          </p:cNvPr>
          <p:cNvSpPr txBox="1"/>
          <p:nvPr/>
        </p:nvSpPr>
        <p:spPr>
          <a:xfrm>
            <a:off x="753439" y="4788075"/>
            <a:ext cx="101674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Refractive index ~ 1.35 -&gt; energy threshold for electron ~ 0.25 MeV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Maybe relay on FLUKA</a:t>
            </a:r>
          </a:p>
          <a:p>
            <a:pPr marL="457200" indent="-457200">
              <a:buFont typeface="+mj-lt"/>
              <a:buAutoNum type="arabicPeriod"/>
            </a:pPr>
            <a:r>
              <a:rPr lang="en-US" altLang="zh-CN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Runtime performance?</a:t>
            </a:r>
          </a:p>
        </p:txBody>
      </p:sp>
    </p:spTree>
    <p:extLst>
      <p:ext uri="{BB962C8B-B14F-4D97-AF65-F5344CB8AC3E}">
        <p14:creationId xmlns:p14="http://schemas.microsoft.com/office/powerpoint/2010/main" val="2556946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C39AD22-C40F-4A2B-AB97-4DACFFB47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049EA60C-2538-4E6B-BD97-0D3136E58B97}"/>
              </a:ext>
            </a:extLst>
          </p:cNvPr>
          <p:cNvSpPr txBox="1">
            <a:spLocks/>
          </p:cNvSpPr>
          <p:nvPr/>
        </p:nvSpPr>
        <p:spPr>
          <a:xfrm>
            <a:off x="753439" y="409145"/>
            <a:ext cx="10515600" cy="7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Sidenote on raytracing in TRIDENT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C2CB3DB-7696-4DE9-8457-9DB063789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371" y="1201134"/>
            <a:ext cx="3689819" cy="515521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287871C4-BBE0-4F55-AE26-EC8F62130B3E}"/>
              </a:ext>
            </a:extLst>
          </p:cNvPr>
          <p:cNvSpPr txBox="1"/>
          <p:nvPr/>
        </p:nvSpPr>
        <p:spPr>
          <a:xfrm>
            <a:off x="901641" y="1444675"/>
            <a:ext cx="565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use </a:t>
            </a:r>
            <a:r>
              <a:rPr lang="en-US" altLang="zh-CN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OptiX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perform ray-tracing: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CFB1073-140A-487D-AA3A-1B9570FF4319}"/>
              </a:ext>
            </a:extLst>
          </p:cNvPr>
          <p:cNvSpPr txBox="1"/>
          <p:nvPr/>
        </p:nvSpPr>
        <p:spPr>
          <a:xfrm>
            <a:off x="457201" y="1968286"/>
            <a:ext cx="60967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Could be slower than handcraft CUDA, but support more complex geometry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E8E37B0-CB1A-4437-8468-341F87D6BB98}"/>
              </a:ext>
            </a:extLst>
          </p:cNvPr>
          <p:cNvSpPr txBox="1"/>
          <p:nvPr/>
        </p:nvSpPr>
        <p:spPr>
          <a:xfrm>
            <a:off x="901641" y="3079677"/>
            <a:ext cx="609670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feed GPU with more tracks, we use EM shower parameterization.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DC4C74D-481C-45CB-B913-BC5AB423A17B}"/>
              </a:ext>
            </a:extLst>
          </p:cNvPr>
          <p:cNvSpPr txBox="1"/>
          <p:nvPr/>
        </p:nvSpPr>
        <p:spPr>
          <a:xfrm>
            <a:off x="457201" y="4006402"/>
            <a:ext cx="6096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1000x speed improvement on CPU side</a:t>
            </a:r>
            <a:endParaRPr lang="zh-CN" alt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8AF6796-2978-5343-5E9A-1692CFED0A34}"/>
              </a:ext>
            </a:extLst>
          </p:cNvPr>
          <p:cNvSpPr txBox="1"/>
          <p:nvPr/>
        </p:nvSpPr>
        <p:spPr>
          <a:xfrm>
            <a:off x="920780" y="5767519"/>
            <a:ext cx="2762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dirty="0">
                <a:latin typeface="Times" pitchFamily="2" charset="0"/>
              </a:rPr>
              <a:t>Refer to </a:t>
            </a:r>
            <a:r>
              <a:rPr kumimoji="1" lang="en-US" altLang="zh-CN" dirty="0" err="1">
                <a:latin typeface="Times" pitchFamily="2" charset="0"/>
              </a:rPr>
              <a:t>Opticks</a:t>
            </a:r>
            <a:r>
              <a:rPr kumimoji="1" lang="en-US" altLang="zh-CN" dirty="0">
                <a:latin typeface="Times" pitchFamily="2" charset="0"/>
              </a:rPr>
              <a:t> by Simon</a:t>
            </a:r>
            <a:endParaRPr kumimoji="1" lang="zh-CN" altLang="en-US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407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C0DEAC-D904-BA48-3399-DBCA146FC0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EE9BED-EA3A-B5D4-0C8E-8079E02E6C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TRIDENT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event generator for neutrino telescopes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Simulate atmospheric muons</a:t>
            </a:r>
          </a:p>
          <a:p>
            <a:pPr marL="514350" indent="-514350">
              <a:lnSpc>
                <a:spcPct val="150000"/>
              </a:lnSpc>
              <a:buFont typeface="+mj-lt"/>
              <a:buAutoNum type="arabicPeriod"/>
            </a:pPr>
            <a:r>
              <a:rPr kumimoji="1"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Detector simulation using C8 (feature plan)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E44829C-0324-4187-9CB4-B3EE90581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2612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FA8E1F-900A-49B8-8934-D8615075FF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5612"/>
            <a:ext cx="10515600" cy="4351338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can build a event injector for neutrino telescope using C8</a:t>
            </a:r>
          </a:p>
          <a:p>
            <a:pPr>
              <a:spcAft>
                <a:spcPts val="1200"/>
              </a:spcAf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Merge of features tested on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neutrino_telescope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branch is on-going</a:t>
            </a:r>
          </a:p>
          <a:p>
            <a:pPr>
              <a:spcAft>
                <a:spcPts val="1200"/>
              </a:spcAf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C8 can be used to simulate atmospheric muons and neutrinos</a:t>
            </a:r>
          </a:p>
          <a:p>
            <a:pPr>
              <a:spcAft>
                <a:spcPts val="1200"/>
              </a:spcAft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might build the detector simulation framework based on C8 in the feature.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F78A1B-0190-490E-AEF4-40F51D87C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7F9A6844-174C-4B59-BEA3-C41B1D812D9D}"/>
              </a:ext>
            </a:extLst>
          </p:cNvPr>
          <p:cNvSpPr txBox="1">
            <a:spLocks/>
          </p:cNvSpPr>
          <p:nvPr/>
        </p:nvSpPr>
        <p:spPr>
          <a:xfrm>
            <a:off x="753439" y="409145"/>
            <a:ext cx="10515600" cy="7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628590B-B5A2-42B7-9705-0B6E2A05B9FA}"/>
              </a:ext>
            </a:extLst>
          </p:cNvPr>
          <p:cNvSpPr txBox="1"/>
          <p:nvPr/>
        </p:nvSpPr>
        <p:spPr>
          <a:xfrm>
            <a:off x="4120268" y="4717612"/>
            <a:ext cx="44903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 for listening!</a:t>
            </a:r>
            <a:endParaRPr lang="zh-CN" altLang="en-US" sz="400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0516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>
            <a:extLst>
              <a:ext uri="{FF2B5EF4-FFF2-40B4-BE49-F238E27FC236}">
                <a16:creationId xmlns:a16="http://schemas.microsoft.com/office/drawing/2014/main" id="{6D83B4CF-33AE-461B-B94B-B3085A6E9CB9}"/>
              </a:ext>
            </a:extLst>
          </p:cNvPr>
          <p:cNvSpPr txBox="1">
            <a:spLocks/>
          </p:cNvSpPr>
          <p:nvPr/>
        </p:nvSpPr>
        <p:spPr>
          <a:xfrm>
            <a:off x="753439" y="409145"/>
            <a:ext cx="10515600" cy="7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TRIDENT – A neutrino telescope in South China Sea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47AB00D-B2A7-4432-BD08-A800FAE10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085" y="5639599"/>
            <a:ext cx="2942954" cy="776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28CD1A38-95D5-405D-8341-B5BD408F6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D1C5F8B-87F8-4DF2-9DBA-C61C0110B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628" y="1992925"/>
            <a:ext cx="7217926" cy="30901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CB2FBD6-BE2B-4F78-84DE-7EDCDE488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618" y="1841058"/>
            <a:ext cx="4036264" cy="429602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4202945-7B93-4959-9D7C-EBF19A337D60}"/>
              </a:ext>
            </a:extLst>
          </p:cNvPr>
          <p:cNvSpPr txBox="1"/>
          <p:nvPr/>
        </p:nvSpPr>
        <p:spPr>
          <a:xfrm>
            <a:off x="848711" y="1225037"/>
            <a:ext cx="103250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0" dirty="0">
                <a:solidFill>
                  <a:srgbClr val="1D1F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Proposal for a neutrino telescope in South China Sea, </a:t>
            </a:r>
            <a:r>
              <a:rPr lang="en-US" altLang="zh-CN" sz="2400" b="0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arXiv:2207.04519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8549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4269788-2ADC-4E8C-AD08-C522821E5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37614" y="1960373"/>
            <a:ext cx="1119934" cy="323261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53009BC-929D-A923-A39D-03F7ED7DD1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12" t="20941" r="28587" b="15610"/>
          <a:stretch/>
        </p:blipFill>
        <p:spPr>
          <a:xfrm>
            <a:off x="291314" y="2281739"/>
            <a:ext cx="4902577" cy="2694648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6B72F35-9C33-4139-9E56-2D3C0F7B1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4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126C9B7-4AB8-42CA-BD13-54576CC870AF}"/>
              </a:ext>
            </a:extLst>
          </p:cNvPr>
          <p:cNvSpPr txBox="1"/>
          <p:nvPr/>
        </p:nvSpPr>
        <p:spPr>
          <a:xfrm>
            <a:off x="8299274" y="1472190"/>
            <a:ext cx="23631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Sensitivity curve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标题 1">
            <a:extLst>
              <a:ext uri="{FF2B5EF4-FFF2-40B4-BE49-F238E27FC236}">
                <a16:creationId xmlns:a16="http://schemas.microsoft.com/office/drawing/2014/main" id="{EC69A4D2-3D71-4C35-9382-9A7D30814DF4}"/>
              </a:ext>
            </a:extLst>
          </p:cNvPr>
          <p:cNvSpPr txBox="1">
            <a:spLocks/>
          </p:cNvSpPr>
          <p:nvPr/>
        </p:nvSpPr>
        <p:spPr>
          <a:xfrm>
            <a:off x="753439" y="409145"/>
            <a:ext cx="10515600" cy="7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TRIDENT sensitivity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8604C62-27A7-4F7A-AC7C-DF5B23E546E4}"/>
              </a:ext>
            </a:extLst>
          </p:cNvPr>
          <p:cNvSpPr txBox="1"/>
          <p:nvPr/>
        </p:nvSpPr>
        <p:spPr>
          <a:xfrm>
            <a:off x="1197622" y="1472190"/>
            <a:ext cx="35476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1PeV muon track event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085BE6D-294E-4563-BC7F-E056DC6D8E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6007" y="2064566"/>
            <a:ext cx="4902578" cy="3351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493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615CFD8-97D7-42BB-9070-49606B4CD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5</a:t>
            </a:fld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CADB4DE-AC0D-4675-AE11-0A0941962395}"/>
              </a:ext>
            </a:extLst>
          </p:cNvPr>
          <p:cNvSpPr txBox="1"/>
          <p:nvPr/>
        </p:nvSpPr>
        <p:spPr>
          <a:xfrm>
            <a:off x="2473843" y="2018764"/>
            <a:ext cx="7448815" cy="1654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Part 2</a:t>
            </a:r>
          </a:p>
          <a:p>
            <a:pPr algn="ctr">
              <a:lnSpc>
                <a:spcPct val="150000"/>
              </a:lnSpc>
            </a:pPr>
            <a:r>
              <a:rPr kumimoji="1" lang="en-US" altLang="zh-C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Event generator for neutrino telescopes</a:t>
            </a:r>
          </a:p>
        </p:txBody>
      </p:sp>
    </p:spTree>
    <p:extLst>
      <p:ext uri="{BB962C8B-B14F-4D97-AF65-F5344CB8AC3E}">
        <p14:creationId xmlns:p14="http://schemas.microsoft.com/office/powerpoint/2010/main" val="411344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05F89CDD-0792-42FC-BAFB-2A5F089189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391" y="761975"/>
            <a:ext cx="5762627" cy="5334050"/>
          </a:xfrm>
          <a:prstGeom prst="rect">
            <a:avLst/>
          </a:prstGeom>
        </p:spPr>
      </p:pic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9DAC33-0627-4B67-B35A-34A21E854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19" name="标题 1">
            <a:extLst>
              <a:ext uri="{FF2B5EF4-FFF2-40B4-BE49-F238E27FC236}">
                <a16:creationId xmlns:a16="http://schemas.microsoft.com/office/drawing/2014/main" id="{3CB0831E-B972-413D-B31C-74B53E8CD9D9}"/>
              </a:ext>
            </a:extLst>
          </p:cNvPr>
          <p:cNvSpPr txBox="1">
            <a:spLocks/>
          </p:cNvSpPr>
          <p:nvPr/>
        </p:nvSpPr>
        <p:spPr>
          <a:xfrm>
            <a:off x="753439" y="409145"/>
            <a:ext cx="10515600" cy="7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Neutrino event generator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3B37691-56AB-4092-BB9B-961392F25DF4}"/>
              </a:ext>
            </a:extLst>
          </p:cNvPr>
          <p:cNvSpPr txBox="1"/>
          <p:nvPr/>
        </p:nvSpPr>
        <p:spPr>
          <a:xfrm>
            <a:off x="753438" y="1324467"/>
            <a:ext cx="5781171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neutrinos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physics simulation for primary particles: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neutrino-nucleon DIS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muon propagation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tau propagation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tau decay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record secondary particles for detector simulation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5007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5FB26E4-C4E0-4287-80B8-886514078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8CD987D0-68E3-4B8D-BBBA-259AFC2BFC7B}"/>
              </a:ext>
            </a:extLst>
          </p:cNvPr>
          <p:cNvSpPr txBox="1">
            <a:spLocks/>
          </p:cNvSpPr>
          <p:nvPr/>
        </p:nvSpPr>
        <p:spPr>
          <a:xfrm>
            <a:off x="729872" y="182098"/>
            <a:ext cx="10515600" cy="7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Neutrino event generator - Implementation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圆柱体 16">
            <a:extLst>
              <a:ext uri="{FF2B5EF4-FFF2-40B4-BE49-F238E27FC236}">
                <a16:creationId xmlns:a16="http://schemas.microsoft.com/office/drawing/2014/main" id="{7B21C3C0-D213-4E51-B5D1-B01F4B07B282}"/>
              </a:ext>
            </a:extLst>
          </p:cNvPr>
          <p:cNvSpPr/>
          <p:nvPr/>
        </p:nvSpPr>
        <p:spPr>
          <a:xfrm>
            <a:off x="6896285" y="1758334"/>
            <a:ext cx="2805913" cy="1099882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DE28B054-62C0-497E-8353-0153E0E7D2E2}"/>
              </a:ext>
            </a:extLst>
          </p:cNvPr>
          <p:cNvCxnSpPr>
            <a:cxnSpLocks/>
          </p:cNvCxnSpPr>
          <p:nvPr/>
        </p:nvCxnSpPr>
        <p:spPr>
          <a:xfrm>
            <a:off x="8299244" y="2308278"/>
            <a:ext cx="412377" cy="39444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椭圆 18">
            <a:extLst>
              <a:ext uri="{FF2B5EF4-FFF2-40B4-BE49-F238E27FC236}">
                <a16:creationId xmlns:a16="http://schemas.microsoft.com/office/drawing/2014/main" id="{2D010F9F-9817-4E1D-AE9B-D98CB7598FAE}"/>
              </a:ext>
            </a:extLst>
          </p:cNvPr>
          <p:cNvSpPr/>
          <p:nvPr/>
        </p:nvSpPr>
        <p:spPr>
          <a:xfrm rot="19022726">
            <a:off x="6665430" y="1940829"/>
            <a:ext cx="3267616" cy="734893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cxnSp>
        <p:nvCxnSpPr>
          <p:cNvPr id="20" name="直接箭头连接符 19">
            <a:extLst>
              <a:ext uri="{FF2B5EF4-FFF2-40B4-BE49-F238E27FC236}">
                <a16:creationId xmlns:a16="http://schemas.microsoft.com/office/drawing/2014/main" id="{397E6C88-CB03-42C2-AE2E-60FFAF4051E4}"/>
              </a:ext>
            </a:extLst>
          </p:cNvPr>
          <p:cNvCxnSpPr/>
          <p:nvPr/>
        </p:nvCxnSpPr>
        <p:spPr>
          <a:xfrm flipH="1">
            <a:off x="7765840" y="2308277"/>
            <a:ext cx="533400" cy="645459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4CFF6459-F510-4AC1-A127-8D5893B9D11D}"/>
              </a:ext>
            </a:extLst>
          </p:cNvPr>
          <p:cNvCxnSpPr>
            <a:cxnSpLocks/>
          </p:cNvCxnSpPr>
          <p:nvPr/>
        </p:nvCxnSpPr>
        <p:spPr>
          <a:xfrm>
            <a:off x="5926155" y="1238754"/>
            <a:ext cx="2479222" cy="2299607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E70588E-5952-4DDD-A906-041D853E1821}"/>
                  </a:ext>
                </a:extLst>
              </p:cNvPr>
              <p:cNvSpPr txBox="1"/>
              <p:nvPr/>
            </p:nvSpPr>
            <p:spPr>
              <a:xfrm>
                <a:off x="7623065" y="2564222"/>
                <a:ext cx="258340" cy="27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799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CN" sz="1799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799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a:rPr lang="en-US" altLang="zh-CN" sz="1799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zh-CN" altLang="en-US" sz="1799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DE70588E-5952-4DDD-A906-041D853E1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065" y="2564222"/>
                <a:ext cx="258340" cy="276871"/>
              </a:xfrm>
              <a:prstGeom prst="rect">
                <a:avLst/>
              </a:prstGeom>
              <a:blipFill>
                <a:blip r:embed="rId3"/>
                <a:stretch>
                  <a:fillRect l="-23810" t="-46667" r="-73810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69D14E8A-5D52-4657-883A-AF06C4407F54}"/>
              </a:ext>
            </a:extLst>
          </p:cNvPr>
          <p:cNvCxnSpPr>
            <a:cxnSpLocks/>
          </p:cNvCxnSpPr>
          <p:nvPr/>
        </p:nvCxnSpPr>
        <p:spPr>
          <a:xfrm>
            <a:off x="5842856" y="1317464"/>
            <a:ext cx="1864810" cy="1733763"/>
          </a:xfrm>
          <a:prstGeom prst="straightConnector1">
            <a:avLst/>
          </a:prstGeom>
          <a:ln w="952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9BC3F0C-C427-4337-B008-01995FFFA44A}"/>
                  </a:ext>
                </a:extLst>
              </p:cNvPr>
              <p:cNvSpPr txBox="1"/>
              <p:nvPr/>
            </p:nvSpPr>
            <p:spPr>
              <a:xfrm rot="2578399">
                <a:off x="6059485" y="1973116"/>
                <a:ext cx="853119" cy="299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799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799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1799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zh-CN" sz="1799" i="1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799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799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1799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1799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B9BC3F0C-C427-4337-B008-01995FFFA4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578399">
                <a:off x="6059485" y="1973116"/>
                <a:ext cx="853119" cy="299313"/>
              </a:xfrm>
              <a:prstGeom prst="rect">
                <a:avLst/>
              </a:prstGeom>
              <a:blipFill>
                <a:blip r:embed="rId4"/>
                <a:stretch>
                  <a:fillRect l="-3676" t="-758" b="-303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1459C28-D8FB-4BD6-80E9-FFDA9DC46455}"/>
                  </a:ext>
                </a:extLst>
              </p:cNvPr>
              <p:cNvSpPr txBox="1"/>
              <p:nvPr/>
            </p:nvSpPr>
            <p:spPr>
              <a:xfrm rot="2529909">
                <a:off x="7675998" y="3246585"/>
                <a:ext cx="457200" cy="369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799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799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altLang="zh-CN" sz="1799" i="1">
                              <a:solidFill>
                                <a:schemeClr val="accent2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zh-CN" altLang="en-US" sz="1799" dirty="0">
                  <a:solidFill>
                    <a:schemeClr val="accent2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1459C28-D8FB-4BD6-80E9-FFDA9DC46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529909">
                <a:off x="7675998" y="3246585"/>
                <a:ext cx="457200" cy="3692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85173C5F-6F01-41CB-ADA5-D05DAD61584B}"/>
              </a:ext>
            </a:extLst>
          </p:cNvPr>
          <p:cNvCxnSpPr>
            <a:cxnSpLocks/>
          </p:cNvCxnSpPr>
          <p:nvPr/>
        </p:nvCxnSpPr>
        <p:spPr>
          <a:xfrm>
            <a:off x="7707666" y="3055567"/>
            <a:ext cx="613346" cy="556624"/>
          </a:xfrm>
          <a:prstGeom prst="straightConnector1">
            <a:avLst/>
          </a:prstGeom>
          <a:ln w="9525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80D9C28C-37F9-4863-8FC5-206AC1DDAFC9}"/>
                  </a:ext>
                </a:extLst>
              </p:cNvPr>
              <p:cNvSpPr txBox="1"/>
              <p:nvPr/>
            </p:nvSpPr>
            <p:spPr>
              <a:xfrm>
                <a:off x="8702744" y="2477803"/>
                <a:ext cx="306238" cy="27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799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1799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799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altLang="zh-CN" sz="1799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zh-CN" altLang="en-US" sz="1799" dirty="0"/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80D9C28C-37F9-4863-8FC5-206AC1DDAF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2744" y="2477803"/>
                <a:ext cx="306238" cy="276871"/>
              </a:xfrm>
              <a:prstGeom prst="rect">
                <a:avLst/>
              </a:prstGeom>
              <a:blipFill>
                <a:blip r:embed="rId6"/>
                <a:stretch>
                  <a:fillRect l="-10000" t="-13043" r="-44000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2995ADB7-1B8B-4E16-902B-5B6C5CE42E67}"/>
                  </a:ext>
                </a:extLst>
              </p:cNvPr>
              <p:cNvSpPr txBox="1"/>
              <p:nvPr/>
            </p:nvSpPr>
            <p:spPr>
              <a:xfrm>
                <a:off x="9183705" y="2228501"/>
                <a:ext cx="450188" cy="27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799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799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799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det</m:t>
                          </m:r>
                        </m:sub>
                      </m:sSub>
                    </m:oMath>
                  </m:oMathPara>
                </a14:m>
                <a:endParaRPr lang="zh-CN" altLang="en-US" sz="1799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2995ADB7-1B8B-4E16-902B-5B6C5CE42E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05" y="2228501"/>
                <a:ext cx="450188" cy="276871"/>
              </a:xfrm>
              <a:prstGeom prst="rect">
                <a:avLst/>
              </a:prstGeom>
              <a:blipFill>
                <a:blip r:embed="rId7"/>
                <a:stretch>
                  <a:fillRect l="-10959" r="-4110" b="-177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BB0A527-3001-4C70-BC7B-C1009FBD0D65}"/>
                  </a:ext>
                </a:extLst>
              </p:cNvPr>
              <p:cNvSpPr txBox="1"/>
              <p:nvPr/>
            </p:nvSpPr>
            <p:spPr>
              <a:xfrm rot="2578399">
                <a:off x="5979320" y="1663992"/>
                <a:ext cx="1646285" cy="27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799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Sampling</m:t>
                      </m:r>
                      <m:r>
                        <a:rPr lang="en-US" altLang="zh-CN" sz="1799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799">
                          <a:solidFill>
                            <a:schemeClr val="accent2"/>
                          </a:solidFill>
                          <a:latin typeface="Cambria Math" panose="02040503050406030204" pitchFamily="18" charset="0"/>
                        </a:rPr>
                        <m:t>length</m:t>
                      </m:r>
                    </m:oMath>
                  </m:oMathPara>
                </a14:m>
                <a:endParaRPr lang="zh-CN" altLang="en-US" sz="1799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8BB0A527-3001-4C70-BC7B-C1009FBD0D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578399">
                <a:off x="5979320" y="1663992"/>
                <a:ext cx="1646285" cy="276871"/>
              </a:xfrm>
              <a:prstGeom prst="rect">
                <a:avLst/>
              </a:prstGeom>
              <a:blipFill>
                <a:blip r:embed="rId8"/>
                <a:stretch>
                  <a:fillRect l="-8261" t="-3211" r="-2609" b="-82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矩形 29">
            <a:extLst>
              <a:ext uri="{FF2B5EF4-FFF2-40B4-BE49-F238E27FC236}">
                <a16:creationId xmlns:a16="http://schemas.microsoft.com/office/drawing/2014/main" id="{D54D7562-554F-4A81-96D7-AAFC6461A268}"/>
              </a:ext>
            </a:extLst>
          </p:cNvPr>
          <p:cNvSpPr/>
          <p:nvPr/>
        </p:nvSpPr>
        <p:spPr>
          <a:xfrm>
            <a:off x="5706333" y="940059"/>
            <a:ext cx="4900185" cy="284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4A20991B-45B4-45DC-890B-33B0C7B345E5}"/>
              </a:ext>
            </a:extLst>
          </p:cNvPr>
          <p:cNvSpPr txBox="1"/>
          <p:nvPr/>
        </p:nvSpPr>
        <p:spPr>
          <a:xfrm>
            <a:off x="9944625" y="940059"/>
            <a:ext cx="65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7FB60EAF-45D1-4305-A34F-C217EB1BEF45}"/>
              </a:ext>
            </a:extLst>
          </p:cNvPr>
          <p:cNvSpPr/>
          <p:nvPr/>
        </p:nvSpPr>
        <p:spPr>
          <a:xfrm>
            <a:off x="5706333" y="3786542"/>
            <a:ext cx="4900185" cy="284618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sp>
        <p:nvSpPr>
          <p:cNvPr id="35" name="圆柱体 34">
            <a:extLst>
              <a:ext uri="{FF2B5EF4-FFF2-40B4-BE49-F238E27FC236}">
                <a16:creationId xmlns:a16="http://schemas.microsoft.com/office/drawing/2014/main" id="{5E26972D-51A5-4C8C-A346-2D78DFF9F2DB}"/>
              </a:ext>
            </a:extLst>
          </p:cNvPr>
          <p:cNvSpPr/>
          <p:nvPr/>
        </p:nvSpPr>
        <p:spPr>
          <a:xfrm>
            <a:off x="6896283" y="4634964"/>
            <a:ext cx="2805913" cy="1099882"/>
          </a:xfrm>
          <a:prstGeom prst="can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cxnSp>
        <p:nvCxnSpPr>
          <p:cNvPr id="36" name="直接箭头连接符 35">
            <a:extLst>
              <a:ext uri="{FF2B5EF4-FFF2-40B4-BE49-F238E27FC236}">
                <a16:creationId xmlns:a16="http://schemas.microsoft.com/office/drawing/2014/main" id="{A33BA6BF-F775-4286-87DA-36F2D1191BA1}"/>
              </a:ext>
            </a:extLst>
          </p:cNvPr>
          <p:cNvCxnSpPr>
            <a:cxnSpLocks/>
          </p:cNvCxnSpPr>
          <p:nvPr/>
        </p:nvCxnSpPr>
        <p:spPr>
          <a:xfrm>
            <a:off x="8299237" y="5184905"/>
            <a:ext cx="412377" cy="394447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椭圆 36">
            <a:extLst>
              <a:ext uri="{FF2B5EF4-FFF2-40B4-BE49-F238E27FC236}">
                <a16:creationId xmlns:a16="http://schemas.microsoft.com/office/drawing/2014/main" id="{85253286-F11D-4557-8075-375C8BEDB146}"/>
              </a:ext>
            </a:extLst>
          </p:cNvPr>
          <p:cNvSpPr/>
          <p:nvPr/>
        </p:nvSpPr>
        <p:spPr>
          <a:xfrm rot="19022726">
            <a:off x="6665428" y="4817460"/>
            <a:ext cx="3267616" cy="734893"/>
          </a:xfrm>
          <a:prstGeom prst="ellipse">
            <a:avLst/>
          </a:prstGeom>
          <a:solidFill>
            <a:schemeClr val="accent5">
              <a:lumMod val="75000"/>
              <a:alpha val="5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799"/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D36CED71-CA06-4E26-8817-A86D9B0DFCFF}"/>
              </a:ext>
            </a:extLst>
          </p:cNvPr>
          <p:cNvCxnSpPr/>
          <p:nvPr/>
        </p:nvCxnSpPr>
        <p:spPr>
          <a:xfrm flipH="1">
            <a:off x="7765838" y="5184905"/>
            <a:ext cx="533399" cy="645459"/>
          </a:xfrm>
          <a:prstGeom prst="straightConnector1">
            <a:avLst/>
          </a:prstGeom>
          <a:ln w="127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图形 39" descr="原子 纯色填充">
            <a:extLst>
              <a:ext uri="{FF2B5EF4-FFF2-40B4-BE49-F238E27FC236}">
                <a16:creationId xmlns:a16="http://schemas.microsoft.com/office/drawing/2014/main" id="{DBBD1BA3-BE9B-4DEA-957D-9290041FD34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150277" y="4307639"/>
            <a:ext cx="254197" cy="2541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2DAF1DA0-3BB7-47E9-BE01-027BF7D1061B}"/>
                  </a:ext>
                </a:extLst>
              </p:cNvPr>
              <p:cNvSpPr txBox="1"/>
              <p:nvPr/>
            </p:nvSpPr>
            <p:spPr>
              <a:xfrm>
                <a:off x="7623060" y="5440852"/>
                <a:ext cx="247760" cy="27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799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CN" sz="1799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799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799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i</m:t>
                          </m:r>
                        </m:sub>
                      </m:sSub>
                    </m:oMath>
                  </m:oMathPara>
                </a14:m>
                <a:endParaRPr lang="zh-CN" altLang="en-US" sz="1799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文本框 40">
                <a:extLst>
                  <a:ext uri="{FF2B5EF4-FFF2-40B4-BE49-F238E27FC236}">
                    <a16:creationId xmlns:a16="http://schemas.microsoft.com/office/drawing/2014/main" id="{2DAF1DA0-3BB7-47E9-BE01-027BF7D106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3060" y="5440852"/>
                <a:ext cx="247760" cy="276871"/>
              </a:xfrm>
              <a:prstGeom prst="rect">
                <a:avLst/>
              </a:prstGeom>
              <a:blipFill>
                <a:blip r:embed="rId11"/>
                <a:stretch>
                  <a:fillRect l="-25000" t="-46667" r="-80000" b="-155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42480E99-1EAD-458B-904B-68E07CA6534A}"/>
                  </a:ext>
                </a:extLst>
              </p:cNvPr>
              <p:cNvSpPr txBox="1"/>
              <p:nvPr/>
            </p:nvSpPr>
            <p:spPr>
              <a:xfrm>
                <a:off x="6277377" y="4067488"/>
                <a:ext cx="1078821" cy="27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1799">
                          <a:latin typeface="Cambria Math" panose="02040503050406030204" pitchFamily="18" charset="0"/>
                        </a:rPr>
                        <m:t>DIS</m:t>
                      </m:r>
                      <m:r>
                        <a:rPr lang="en-US" altLang="zh-CN" sz="1799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altLang="zh-CN" sz="1799">
                          <a:latin typeface="Cambria Math" panose="02040503050406030204" pitchFamily="18" charset="0"/>
                        </a:rPr>
                        <m:t>vertex</m:t>
                      </m:r>
                    </m:oMath>
                  </m:oMathPara>
                </a14:m>
                <a:endParaRPr lang="zh-CN" altLang="en-US" sz="179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42480E99-1EAD-458B-904B-68E07CA653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7" y="4067488"/>
                <a:ext cx="1078821" cy="276871"/>
              </a:xfrm>
              <a:prstGeom prst="rect">
                <a:avLst/>
              </a:prstGeom>
              <a:blipFill>
                <a:blip r:embed="rId12"/>
                <a:stretch>
                  <a:fillRect l="-4520" r="-2260" b="-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4E20BFB3-8520-4D4F-9A65-8EB77D27552B}"/>
                  </a:ext>
                </a:extLst>
              </p:cNvPr>
              <p:cNvSpPr txBox="1"/>
              <p:nvPr/>
            </p:nvSpPr>
            <p:spPr>
              <a:xfrm rot="2573729">
                <a:off x="5857888" y="4639590"/>
                <a:ext cx="1088247" cy="27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zh-CN" sz="1799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out-going </a:t>
                </a:r>
                <a14:m>
                  <m:oMath xmlns:m="http://schemas.openxmlformats.org/officeDocument/2006/math">
                    <m:r>
                      <a:rPr lang="en-US" altLang="zh-CN" sz="1799" i="1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endParaRPr lang="zh-CN" altLang="en-US" sz="179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4E20BFB3-8520-4D4F-9A65-8EB77D275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573729">
                <a:off x="5857888" y="4639590"/>
                <a:ext cx="1088247" cy="276871"/>
              </a:xfrm>
              <a:prstGeom prst="rect">
                <a:avLst/>
              </a:prstGeom>
              <a:blipFill>
                <a:blip r:embed="rId13"/>
                <a:stretch>
                  <a:fillRect l="-19018" t="-14103" r="-3067" b="-89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BE3CCCE3-6E75-4297-ACA2-8699B8B44D6D}"/>
                  </a:ext>
                </a:extLst>
              </p:cNvPr>
              <p:cNvSpPr txBox="1"/>
              <p:nvPr/>
            </p:nvSpPr>
            <p:spPr>
              <a:xfrm>
                <a:off x="8702743" y="5354433"/>
                <a:ext cx="306238" cy="27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799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zh-CN" altLang="en-US" sz="1799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799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</m:acc>
                        </m:e>
                        <m:sub>
                          <m:r>
                            <a:rPr lang="en-US" altLang="zh-CN" sz="1799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zh-CN" altLang="en-US" sz="1799" dirty="0"/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BE3CCCE3-6E75-4297-ACA2-8699B8B44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2743" y="5354433"/>
                <a:ext cx="306238" cy="276871"/>
              </a:xfrm>
              <a:prstGeom prst="rect">
                <a:avLst/>
              </a:prstGeom>
              <a:blipFill>
                <a:blip r:embed="rId14"/>
                <a:stretch>
                  <a:fillRect l="-10000" t="-13043" r="-44000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2C609056-33B0-4CC3-98DA-1F61CA82BC8C}"/>
                  </a:ext>
                </a:extLst>
              </p:cNvPr>
              <p:cNvSpPr txBox="1"/>
              <p:nvPr/>
            </p:nvSpPr>
            <p:spPr>
              <a:xfrm>
                <a:off x="9183702" y="5105129"/>
                <a:ext cx="450188" cy="27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799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799" i="1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799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det</m:t>
                          </m:r>
                        </m:sub>
                      </m:sSub>
                    </m:oMath>
                  </m:oMathPara>
                </a14:m>
                <a:endParaRPr lang="zh-CN" altLang="en-US" sz="1799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2C609056-33B0-4CC3-98DA-1F61CA82BC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83702" y="5105129"/>
                <a:ext cx="450188" cy="276871"/>
              </a:xfrm>
              <a:prstGeom prst="rect">
                <a:avLst/>
              </a:prstGeom>
              <a:blipFill>
                <a:blip r:embed="rId15"/>
                <a:stretch>
                  <a:fillRect l="-10959" r="-4110" b="-152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E66842AF-B364-4AA4-872B-E870638A9DC6}"/>
                  </a:ext>
                </a:extLst>
              </p:cNvPr>
              <p:cNvSpPr txBox="1"/>
              <p:nvPr/>
            </p:nvSpPr>
            <p:spPr>
              <a:xfrm>
                <a:off x="6387318" y="4284837"/>
                <a:ext cx="247760" cy="2768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799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altLang="zh-CN" sz="1799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799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acc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1799">
                              <a:latin typeface="Cambria Math" panose="02040503050406030204" pitchFamily="18" charset="0"/>
                            </a:rPr>
                            <m:t>f</m:t>
                          </m:r>
                        </m:sub>
                      </m:sSub>
                    </m:oMath>
                  </m:oMathPara>
                </a14:m>
                <a:endParaRPr lang="zh-CN" altLang="en-US" sz="1799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E66842AF-B364-4AA4-872B-E870638A9D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318" y="4284837"/>
                <a:ext cx="247760" cy="276871"/>
              </a:xfrm>
              <a:prstGeom prst="rect">
                <a:avLst/>
              </a:prstGeom>
              <a:blipFill>
                <a:blip r:embed="rId16"/>
                <a:stretch>
                  <a:fillRect l="-25000" t="-44444" r="-80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文本框 46">
            <a:extLst>
              <a:ext uri="{FF2B5EF4-FFF2-40B4-BE49-F238E27FC236}">
                <a16:creationId xmlns:a16="http://schemas.microsoft.com/office/drawing/2014/main" id="{7C303042-73CC-4FA8-92C0-4F09051E7CAE}"/>
              </a:ext>
            </a:extLst>
          </p:cNvPr>
          <p:cNvSpPr txBox="1"/>
          <p:nvPr/>
        </p:nvSpPr>
        <p:spPr>
          <a:xfrm>
            <a:off x="9942013" y="3782954"/>
            <a:ext cx="658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zh-CN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E24B336D-8478-4BB9-BEDF-881991D66BB1}"/>
              </a:ext>
            </a:extLst>
          </p:cNvPr>
          <p:cNvSpPr txBox="1"/>
          <p:nvPr/>
        </p:nvSpPr>
        <p:spPr>
          <a:xfrm>
            <a:off x="795821" y="1171000"/>
            <a:ext cx="4602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240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 direction and position sampling</a:t>
            </a: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9D027ACE-54FA-4155-9F6F-1ACF6B8692EC}"/>
              </a:ext>
            </a:extLst>
          </p:cNvPr>
          <p:cNvCxnSpPr>
            <a:cxnSpLocks/>
          </p:cNvCxnSpPr>
          <p:nvPr/>
        </p:nvCxnSpPr>
        <p:spPr>
          <a:xfrm>
            <a:off x="5926155" y="4115385"/>
            <a:ext cx="2479222" cy="2299607"/>
          </a:xfrm>
          <a:prstGeom prst="line">
            <a:avLst/>
          </a:prstGeom>
          <a:ln w="12700">
            <a:solidFill>
              <a:schemeClr val="accent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3D7AD7C7-9E6E-43E9-B427-EEE6AC293685}"/>
              </a:ext>
            </a:extLst>
          </p:cNvPr>
          <p:cNvCxnSpPr>
            <a:cxnSpLocks/>
          </p:cNvCxnSpPr>
          <p:nvPr/>
        </p:nvCxnSpPr>
        <p:spPr>
          <a:xfrm>
            <a:off x="6278572" y="4439237"/>
            <a:ext cx="633806" cy="591195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D6F3B15A-5390-1DD1-51C7-A4A6C40FE813}"/>
              </a:ext>
            </a:extLst>
          </p:cNvPr>
          <p:cNvSpPr txBox="1"/>
          <p:nvPr/>
        </p:nvSpPr>
        <p:spPr>
          <a:xfrm>
            <a:off x="833274" y="3782954"/>
            <a:ext cx="438840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 DIS simulation, muon propagation and output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6A79271-1489-1E69-C9AC-B7AB54ED3687}"/>
              </a:ext>
            </a:extLst>
          </p:cNvPr>
          <p:cNvSpPr txBox="1"/>
          <p:nvPr/>
        </p:nvSpPr>
        <p:spPr>
          <a:xfrm>
            <a:off x="1213993" y="1780947"/>
            <a:ext cx="37946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" pitchFamily="2" charset="0"/>
              </a:rPr>
              <a:t>Some magic of important sampling</a:t>
            </a:r>
            <a:endParaRPr kumimoji="1" lang="zh-CN" altLang="en-US" sz="2000" dirty="0">
              <a:latin typeface="Times" pitchFamily="2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2968AF3B-7330-65CD-4402-323F02029CE9}"/>
              </a:ext>
            </a:extLst>
          </p:cNvPr>
          <p:cNvSpPr txBox="1"/>
          <p:nvPr/>
        </p:nvSpPr>
        <p:spPr>
          <a:xfrm>
            <a:off x="1213993" y="4752066"/>
            <a:ext cx="159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latin typeface="Times" pitchFamily="2" charset="0"/>
              </a:rPr>
              <a:t>Related to C8</a:t>
            </a:r>
            <a:endParaRPr kumimoji="1" lang="zh-CN" altLang="en-US" sz="2000" dirty="0">
              <a:latin typeface="Time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2399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94CA6C5-F716-4343-B537-24111DEF9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8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A3C7FBB5-3091-481E-91A2-052A882B59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74" y="1943822"/>
            <a:ext cx="5226113" cy="45050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F13FDBE-4FC8-45DD-9DA5-EC1568637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9300" y="1938129"/>
            <a:ext cx="6258794" cy="4510726"/>
          </a:xfrm>
          <a:prstGeom prst="rect">
            <a:avLst/>
          </a:prstGeom>
        </p:spPr>
      </p:pic>
      <p:sp>
        <p:nvSpPr>
          <p:cNvPr id="9" name="标题 1">
            <a:extLst>
              <a:ext uri="{FF2B5EF4-FFF2-40B4-BE49-F238E27FC236}">
                <a16:creationId xmlns:a16="http://schemas.microsoft.com/office/drawing/2014/main" id="{9EFE237E-46B7-4AE9-B45A-1FC1717A0D97}"/>
              </a:ext>
            </a:extLst>
          </p:cNvPr>
          <p:cNvSpPr txBox="1">
            <a:spLocks/>
          </p:cNvSpPr>
          <p:nvPr/>
        </p:nvSpPr>
        <p:spPr>
          <a:xfrm>
            <a:off x="753439" y="409145"/>
            <a:ext cx="10515600" cy="7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Build Earth model inside CORSIKA8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8A60344-204A-4515-B55C-BD3298E1C219}"/>
              </a:ext>
            </a:extLst>
          </p:cNvPr>
          <p:cNvSpPr txBox="1"/>
          <p:nvPr/>
        </p:nvSpPr>
        <p:spPr>
          <a:xfrm>
            <a:off x="1008668" y="1208052"/>
            <a:ext cx="4256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the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PREM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</a:t>
            </a:r>
            <a:r>
              <a: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using the way similar to layered atmosphere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831BD79-6387-490B-B78A-ACA4DBC9AFAC}"/>
              </a:ext>
            </a:extLst>
          </p:cNvPr>
          <p:cNvSpPr txBox="1"/>
          <p:nvPr/>
        </p:nvSpPr>
        <p:spPr>
          <a:xfrm>
            <a:off x="6466788" y="1346552"/>
            <a:ext cx="45374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Get grammage along a trajectory using C8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6616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1C1137-6972-4104-A3EE-A89498242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F984BE-C3DC-4E97-9DF3-A30C201AEE2B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CED5B83F-7CEC-4988-82E9-B1A7894B66D6}"/>
              </a:ext>
            </a:extLst>
          </p:cNvPr>
          <p:cNvSpPr txBox="1">
            <a:spLocks/>
          </p:cNvSpPr>
          <p:nvPr/>
        </p:nvSpPr>
        <p:spPr>
          <a:xfrm>
            <a:off x="802404" y="253187"/>
            <a:ext cx="10515600" cy="7151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dirty="0">
                <a:latin typeface="Arial" panose="020B0604020202020204" pitchFamily="34" charset="0"/>
                <a:cs typeface="Arial" panose="020B0604020202020204" pitchFamily="34" charset="0"/>
              </a:rPr>
              <a:t>Fix medium</a:t>
            </a:r>
            <a:endParaRPr lang="zh-CN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105A1B0-980C-479F-B161-027D3A9FA7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9112" y="1753387"/>
            <a:ext cx="4997435" cy="424445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B48E82F-CD23-42A0-9445-15EE60AF9DB6}"/>
              </a:ext>
            </a:extLst>
          </p:cNvPr>
          <p:cNvSpPr txBox="1"/>
          <p:nvPr/>
        </p:nvSpPr>
        <p:spPr>
          <a:xfrm>
            <a:off x="802404" y="1124307"/>
            <a:ext cx="609670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sz="2000" b="0" dirty="0">
                <a:solidFill>
                  <a:srgbClr val="CB4B16"/>
                </a:solidFill>
                <a:effectLst/>
                <a:latin typeface="Consolas" panose="020B0609020204030204" pitchFamily="49" charset="0"/>
              </a:rPr>
              <a:t>BaseTabular </a:t>
            </a:r>
            <a:r>
              <a:rPr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does not support for tracks that </a:t>
            </a:r>
          </a:p>
          <a:p>
            <a:r>
              <a:rPr lang="en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“changes direction compare to height frame”</a:t>
            </a:r>
            <a:endParaRPr lang="zh-CN" altLang="en-US" sz="20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4F804ADB-6F85-4364-9C2B-781B1D3013C1}"/>
              </a:ext>
            </a:extLst>
          </p:cNvPr>
          <p:cNvSpPr txBox="1"/>
          <p:nvPr/>
        </p:nvSpPr>
        <p:spPr>
          <a:xfrm>
            <a:off x="802404" y="1892729"/>
            <a:ext cx="11038014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93A1A1"/>
                </a:solidFill>
                <a:effectLst/>
                <a:latin typeface="Consolas" panose="020B0609020204030204" pitchFamily="49" charset="0"/>
              </a:rPr>
              <a:t>inline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 err="1">
                <a:solidFill>
                  <a:srgbClr val="CB4B16"/>
                </a:solidFill>
                <a:effectLst/>
                <a:latin typeface="Consolas" panose="020B0609020204030204" pitchFamily="49" charset="0"/>
              </a:rPr>
              <a:t>GrammageType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 err="1">
                <a:solidFill>
                  <a:srgbClr val="CB4B16"/>
                </a:solidFill>
                <a:effectLst/>
                <a:latin typeface="Consolas" panose="020B0609020204030204" pitchFamily="49" charset="0"/>
              </a:rPr>
              <a:t>BaseTabular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::</a:t>
            </a:r>
            <a:r>
              <a:rPr lang="en-US" altLang="zh-CN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getIntegratedGrammage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( </a:t>
            </a:r>
          </a:p>
          <a:p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    </a:t>
            </a:r>
            <a:r>
              <a:rPr lang="en-US" altLang="zh-CN" b="0" dirty="0" err="1">
                <a:solidFill>
                  <a:srgbClr val="CB4B16"/>
                </a:solidFill>
                <a:effectLst/>
                <a:latin typeface="Consolas" panose="020B0609020204030204" pitchFamily="49" charset="0"/>
              </a:rPr>
              <a:t>BaseTrajectory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1" dirty="0">
                <a:solidFill>
                  <a:srgbClr val="93A1A1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altLang="zh-CN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&amp;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 err="1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traj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) </a:t>
            </a:r>
            <a:r>
              <a:rPr lang="en-US" altLang="zh-CN" b="1" dirty="0">
                <a:solidFill>
                  <a:srgbClr val="93A1A1"/>
                </a:solidFill>
                <a:effectLst/>
                <a:latin typeface="Consolas" panose="020B0609020204030204" pitchFamily="49" charset="0"/>
              </a:rPr>
              <a:t>const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{ </a:t>
            </a:r>
          </a:p>
          <a:p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altLang="zh-CN" dirty="0" err="1">
                <a:solidFill>
                  <a:srgbClr val="CB4B16"/>
                </a:solidFill>
                <a:latin typeface="Consolas" panose="020B0609020204030204" pitchFamily="49" charset="0"/>
              </a:rPr>
              <a:t>LengthType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dirty="0">
                <a:solidFill>
                  <a:srgbClr val="268BD2"/>
                </a:solidFill>
                <a:latin typeface="Consolas" panose="020B0609020204030204" pitchFamily="49" charset="0"/>
              </a:rPr>
              <a:t>height1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n-US" altLang="zh-CN" dirty="0" err="1">
                <a:solidFill>
                  <a:srgbClr val="839496"/>
                </a:solidFill>
                <a:latin typeface="Consolas" panose="020B0609020204030204" pitchFamily="49" charset="0"/>
              </a:rPr>
              <a:t>traj</a:t>
            </a:r>
            <a:r>
              <a:rPr lang="en-US" altLang="zh-CN" b="0" dirty="0" err="1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getPosition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0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) </a:t>
            </a:r>
          </a:p>
          <a:p>
            <a:r>
              <a:rPr lang="en-US" altLang="zh-CN" dirty="0">
                <a:solidFill>
                  <a:srgbClr val="839496"/>
                </a:solidFill>
                <a:latin typeface="Consolas" panose="020B0609020204030204" pitchFamily="49" charset="0"/>
              </a:rPr>
              <a:t>      </a:t>
            </a:r>
            <a:r>
              <a:rPr lang="en-US" altLang="zh-CN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dirty="0">
                <a:solidFill>
                  <a:srgbClr val="268BD2"/>
                </a:solidFill>
                <a:latin typeface="Consolas" panose="020B0609020204030204" pitchFamily="49" charset="0"/>
              </a:rPr>
              <a:t>point_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).</a:t>
            </a:r>
            <a:r>
              <a:rPr lang="en-US" altLang="zh-CN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getNorm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(); </a:t>
            </a:r>
          </a:p>
          <a:p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altLang="zh-CN" dirty="0" err="1">
                <a:solidFill>
                  <a:srgbClr val="CB4B16"/>
                </a:solidFill>
                <a:latin typeface="Consolas" panose="020B0609020204030204" pitchFamily="49" charset="0"/>
              </a:rPr>
              <a:t>LengthType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dirty="0">
                <a:solidFill>
                  <a:srgbClr val="268BD2"/>
                </a:solidFill>
                <a:latin typeface="Consolas" panose="020B0609020204030204" pitchFamily="49" charset="0"/>
              </a:rPr>
              <a:t>height2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n-US" altLang="zh-CN" dirty="0" err="1">
                <a:solidFill>
                  <a:srgbClr val="839496"/>
                </a:solidFill>
                <a:latin typeface="Consolas" panose="020B0609020204030204" pitchFamily="49" charset="0"/>
              </a:rPr>
              <a:t>traj</a:t>
            </a:r>
            <a:r>
              <a:rPr lang="en-US" altLang="zh-CN" b="0" dirty="0" err="1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.</a:t>
            </a:r>
            <a:r>
              <a:rPr lang="en-US" altLang="zh-CN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getPosition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(</a:t>
            </a:r>
            <a:r>
              <a:rPr lang="en-US" altLang="zh-CN" b="0" dirty="0">
                <a:solidFill>
                  <a:srgbClr val="D33682"/>
                </a:solidFill>
                <a:effectLst/>
                <a:latin typeface="Consolas" panose="020B0609020204030204" pitchFamily="49" charset="0"/>
              </a:rPr>
              <a:t>1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) </a:t>
            </a:r>
          </a:p>
          <a:p>
            <a:r>
              <a:rPr lang="en-US" altLang="zh-CN" dirty="0">
                <a:solidFill>
                  <a:srgbClr val="839496"/>
                </a:solidFill>
                <a:latin typeface="Consolas" panose="020B0609020204030204" pitchFamily="49" charset="0"/>
              </a:rPr>
              <a:t>      </a:t>
            </a:r>
            <a:r>
              <a:rPr lang="en-US" altLang="zh-CN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-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dirty="0">
                <a:solidFill>
                  <a:srgbClr val="268BD2"/>
                </a:solidFill>
                <a:latin typeface="Consolas" panose="020B0609020204030204" pitchFamily="49" charset="0"/>
              </a:rPr>
              <a:t>point_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).</a:t>
            </a:r>
            <a:r>
              <a:rPr lang="en-US" altLang="zh-CN" b="0" dirty="0" err="1">
                <a:solidFill>
                  <a:srgbClr val="268BD2"/>
                </a:solidFill>
                <a:effectLst/>
                <a:latin typeface="Consolas" panose="020B0609020204030204" pitchFamily="49" charset="0"/>
              </a:rPr>
              <a:t>getNorm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();</a:t>
            </a:r>
          </a:p>
          <a:p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  </a:t>
            </a:r>
            <a:r>
              <a:rPr lang="en-US" altLang="zh-CN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for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(</a:t>
            </a:r>
            <a:r>
              <a:rPr lang="en-US" altLang="zh-CN" b="1" dirty="0">
                <a:solidFill>
                  <a:srgbClr val="93A1A1"/>
                </a:solidFill>
                <a:effectLst/>
                <a:latin typeface="Consolas" panose="020B0609020204030204" pitchFamily="49" charset="0"/>
              </a:rPr>
              <a:t>int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dirty="0">
                <a:solidFill>
                  <a:srgbClr val="268BD2"/>
                </a:solidFill>
                <a:latin typeface="Consolas" panose="020B0609020204030204" pitchFamily="49" charset="0"/>
              </a:rPr>
              <a:t>bin1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=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dirty="0">
                <a:solidFill>
                  <a:srgbClr val="268BD2"/>
                </a:solidFill>
                <a:latin typeface="Consolas" panose="020B0609020204030204" pitchFamily="49" charset="0"/>
              </a:rPr>
              <a:t>height1</a:t>
            </a:r>
            <a:r>
              <a:rPr lang="en-US" altLang="zh-CN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altLang="zh-CN" dirty="0" err="1">
                <a:solidFill>
                  <a:srgbClr val="268BD2"/>
                </a:solidFill>
                <a:latin typeface="Consolas" panose="020B0609020204030204" pitchFamily="49" charset="0"/>
              </a:rPr>
              <a:t>binsize</a:t>
            </a:r>
            <a:r>
              <a:rPr lang="en-US" altLang="zh-CN" dirty="0">
                <a:solidFill>
                  <a:srgbClr val="268BD2"/>
                </a:solidFill>
                <a:latin typeface="Consolas" panose="020B0609020204030204" pitchFamily="49" charset="0"/>
              </a:rPr>
              <a:t>_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; </a:t>
            </a:r>
          </a:p>
          <a:p>
            <a:r>
              <a:rPr lang="en-US" altLang="zh-CN" dirty="0">
                <a:solidFill>
                  <a:srgbClr val="839496"/>
                </a:solidFill>
                <a:latin typeface="Consolas" panose="020B0609020204030204" pitchFamily="49" charset="0"/>
              </a:rPr>
              <a:t>      </a:t>
            </a:r>
            <a:r>
              <a:rPr lang="en-US" altLang="zh-CN" dirty="0">
                <a:solidFill>
                  <a:srgbClr val="268BD2"/>
                </a:solidFill>
                <a:latin typeface="Consolas" panose="020B0609020204030204" pitchFamily="49" charset="0"/>
              </a:rPr>
              <a:t>bin1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&lt;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 </a:t>
            </a:r>
            <a:r>
              <a:rPr lang="en-US" altLang="zh-CN" dirty="0">
                <a:solidFill>
                  <a:srgbClr val="268BD2"/>
                </a:solidFill>
                <a:latin typeface="Consolas" panose="020B0609020204030204" pitchFamily="49" charset="0"/>
              </a:rPr>
              <a:t>height2</a:t>
            </a:r>
            <a:r>
              <a:rPr lang="en-US" altLang="zh-CN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/</a:t>
            </a:r>
            <a:r>
              <a:rPr lang="en-US" altLang="zh-CN" dirty="0" err="1">
                <a:solidFill>
                  <a:srgbClr val="268BD2"/>
                </a:solidFill>
                <a:latin typeface="Consolas" panose="020B0609020204030204" pitchFamily="49" charset="0"/>
              </a:rPr>
              <a:t>binsize</a:t>
            </a:r>
            <a:r>
              <a:rPr lang="en-US" altLang="zh-CN" dirty="0">
                <a:solidFill>
                  <a:srgbClr val="268BD2"/>
                </a:solidFill>
                <a:latin typeface="Consolas" panose="020B0609020204030204" pitchFamily="49" charset="0"/>
              </a:rPr>
              <a:t>_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; </a:t>
            </a:r>
            <a:r>
              <a:rPr lang="en-US" altLang="zh-CN" dirty="0">
                <a:solidFill>
                  <a:srgbClr val="268BD2"/>
                </a:solidFill>
                <a:latin typeface="Consolas" panose="020B0609020204030204" pitchFamily="49" charset="0"/>
              </a:rPr>
              <a:t>bin1</a:t>
            </a:r>
            <a:r>
              <a:rPr lang="en-US" altLang="zh-CN" b="0" dirty="0">
                <a:solidFill>
                  <a:srgbClr val="859900"/>
                </a:solidFill>
                <a:effectLst/>
                <a:latin typeface="Consolas" panose="020B0609020204030204" pitchFamily="49" charset="0"/>
              </a:rPr>
              <a:t>++</a:t>
            </a:r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) {</a:t>
            </a:r>
          </a:p>
          <a:p>
            <a:r>
              <a:rPr lang="en-US" altLang="zh-CN" b="0" i="1" dirty="0">
                <a:solidFill>
                  <a:srgbClr val="586E75"/>
                </a:solidFill>
                <a:effectLst/>
                <a:latin typeface="Consolas" panose="020B0609020204030204" pitchFamily="49" charset="0"/>
              </a:rPr>
              <a:t>    // sum up grammage</a:t>
            </a:r>
            <a:endParaRPr lang="en-US" altLang="zh-CN" b="0" dirty="0">
              <a:solidFill>
                <a:srgbClr val="839496"/>
              </a:solidFill>
              <a:effectLst/>
              <a:latin typeface="Consolas" panose="020B0609020204030204" pitchFamily="49" charset="0"/>
            </a:endParaRPr>
          </a:p>
          <a:p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  }</a:t>
            </a:r>
          </a:p>
          <a:p>
            <a:r>
              <a:rPr lang="en-US" altLang="zh-CN" b="0" dirty="0">
                <a:solidFill>
                  <a:srgbClr val="839496"/>
                </a:solidFill>
                <a:effectLst/>
                <a:latin typeface="Consolas" panose="020B0609020204030204" pitchFamily="49" charset="0"/>
              </a:rPr>
              <a:t>}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73DA4B9-C79E-4AE7-ACA7-824276575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689" y="4424125"/>
            <a:ext cx="7772400" cy="229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86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714</Words>
  <Application>Microsoft Macintosh PowerPoint</Application>
  <PresentationFormat>宽屏</PresentationFormat>
  <Paragraphs>154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9" baseType="lpstr">
      <vt:lpstr>等线</vt:lpstr>
      <vt:lpstr>等线 Light</vt:lpstr>
      <vt:lpstr>Arial</vt:lpstr>
      <vt:lpstr>Cambria Math</vt:lpstr>
      <vt:lpstr>Consolas</vt:lpstr>
      <vt:lpstr>Times</vt:lpstr>
      <vt:lpstr>Times New Roman</vt:lpstr>
      <vt:lpstr>Wingdings</vt:lpstr>
      <vt:lpstr>Office 主题​​</vt:lpstr>
      <vt:lpstr>Application of CORSIKA 8  in TRIDENT neutrino telescopes</vt:lpstr>
      <vt:lpstr>Contents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CORSIKA 8 in neutrino telescope</dc:title>
  <dc:creator>胡 帆</dc:creator>
  <cp:lastModifiedBy>帆 胡</cp:lastModifiedBy>
  <cp:revision>167</cp:revision>
  <dcterms:created xsi:type="dcterms:W3CDTF">2022-09-25T10:09:39Z</dcterms:created>
  <dcterms:modified xsi:type="dcterms:W3CDTF">2023-06-13T12:05:41Z</dcterms:modified>
</cp:coreProperties>
</file>