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2_32492502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0_84CA4ADD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19_6A3C88DF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4" r:id="rId5"/>
    <p:sldId id="259" r:id="rId6"/>
    <p:sldId id="265" r:id="rId7"/>
    <p:sldId id="272" r:id="rId8"/>
    <p:sldId id="271" r:id="rId9"/>
    <p:sldId id="262" r:id="rId10"/>
    <p:sldId id="273" r:id="rId11"/>
    <p:sldId id="281" r:id="rId12"/>
    <p:sldId id="269" r:id="rId13"/>
    <p:sldId id="276" r:id="rId14"/>
    <p:sldId id="278" r:id="rId15"/>
    <p:sldId id="279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94A4AB-CCCC-61E7-6388-B198CC8E9CBC}" name="Rabusov, Dmitrii (DLSLtd,RAL,TEC)" initials="R(" userId="S::dmitrii.rabusov@diamond.ac.uk::21d9b45a-5214-4e18-a917-d1a00f683ed9" providerId="AD"/>
  <p188:author id="{50C57FAC-4835-FEA2-A94A-DDD86A4EC5EF}" name="Morgan, Alun (DLSLtd,RAL,TEC)" initials="AM" userId="S::alun.morgan@diamond.ac.uk::db4983d1-13b9-4983-a31c-d16506562c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0D00FF"/>
    <a:srgbClr val="C44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02_324925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93B0A3-1B6F-4E69-AF82-CF7FD081DB28}" authorId="{2394A4AB-CCCC-61E7-6388-B198CC8E9CBC}" status="resolved" created="2024-02-27T09:39:17.42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43654402" sldId="258"/>
      <ac:spMk id="3" creationId="{76883372-A36E-807D-CB7D-BADEE3E9D437}"/>
      <ac:txMk cp="0">
        <ac:context len="2" hash="442"/>
      </ac:txMk>
    </ac:txMkLst>
    <p188:replyLst>
      <p188:reply id="{5D70A213-2739-4DF5-A6B6-5AACDBAF889C}" authorId="{50C57FAC-4835-FEA2-A94A-DDD86A4EC5EF}" created="2024-02-27T11:57:53.052">
        <p188:txBody>
          <a:bodyPr/>
          <a:lstStyle/>
          <a:p>
            <a:r>
              <a:rPr lang="en-GB"/>
              <a:t>fixed</a:t>
            </a:r>
          </a:p>
        </p188:txBody>
      </p188:reply>
    </p188:replyLst>
    <p188:txBody>
      <a:bodyPr/>
      <a:lstStyle/>
      <a:p>
        <a:r>
          <a:rPr lang="en-US"/>
          <a:t>I thought it was done using coupling between x and y. If so, this can be done by (skew) quadrupoles. I can ask Ian about it</a:t>
        </a:r>
      </a:p>
    </p188:txBody>
  </p188:cm>
</p188:cmLst>
</file>

<file path=ppt/comments/modernComment_110_84CA4A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81156D-E1A7-4363-84D7-3880FD6671F6}" authorId="{2394A4AB-CCCC-61E7-6388-B198CC8E9CBC}" status="resolved" created="2024-02-27T09:20:38.11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27849949" sldId="272"/>
      <ac:spMk id="3" creationId="{E1C89772-E841-5A85-C520-2129EB0F1E37}"/>
      <ac:txMk cp="0" len="38">
        <ac:context len="273" hash="4102467437"/>
      </ac:txMk>
    </ac:txMkLst>
    <p188:pos x="6204857" y="197922"/>
    <p188:replyLst>
      <p188:reply id="{3489D74F-BAE4-4B68-9944-F0C28D0C3CF5}" authorId="{50C57FAC-4835-FEA2-A94A-DDD86A4EC5EF}" created="2024-02-27T11:51:11.908">
        <p188:txBody>
          <a:bodyPr/>
          <a:lstStyle/>
          <a:p>
            <a:r>
              <a:rPr lang="en-GB"/>
              <a:t>No That is the filter for the bunch coupling feedback loop. This is a different tune tracking feedback loop. With the DORIS beam phase tracking system upstream then the PPL for the tune tracking _should_ be insensitive to any machine phase changes. However something caused a change in behaviour anyway.</a:t>
            </a:r>
          </a:p>
        </p188:txBody>
      </p188:reply>
    </p188:replyLst>
    <p188:txBody>
      <a:bodyPr/>
      <a:lstStyle/>
      <a:p>
        <a:r>
          <a:rPr lang="en-US"/>
          <a:t>Is it related to the beam phase variation when we move betatron tunes? I thought we solved it with FIR settings. We can use shorter filter lengths to increase the bandwidth </a:t>
        </a:r>
      </a:p>
    </p188:txBody>
  </p188:cm>
</p188:cmLst>
</file>

<file path=ppt/comments/modernComment_119_6A3C88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3B513C-5CB4-4748-88B7-E39FE9BC4308}" authorId="{2394A4AB-CCCC-61E7-6388-B198CC8E9CBC}" status="resolved" created="2024-02-27T09:30:27.7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82352095" sldId="281"/>
      <ac:spMk id="4" creationId="{658BAE03-F419-8A55-991E-00CEB9946CD2}"/>
      <ac:txMk cp="298">
        <ac:context len="305" hash="91157608"/>
      </ac:txMk>
    </ac:txMkLst>
    <p188:pos x="9332025" y="1642753"/>
    <p188:txBody>
      <a:bodyPr/>
      <a:lstStyle/>
      <a:p>
        <a:r>
          <a:rPr lang="en-US"/>
          <a:t>''working point'' might be understood (at least by accelerator physicists) as nux and nuy. What do you think, would the meaning be really different if I rephrase the sentence as: Identifying the impact of various machine settings (particularly RF)?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7C059-B70F-4D5F-9B09-0D0F9E1FE41B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E5A06-8876-4383-8A1E-61A04449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6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E5A06-8876-4383-8A1E-61A0444936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901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E5A06-8876-4383-8A1E-61A0444936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8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E5A06-8876-4383-8A1E-61A0444936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73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E5A06-8876-4383-8A1E-61A0444936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94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E5A06-8876-4383-8A1E-61A0444936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7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E5A06-8876-4383-8A1E-61A0444936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0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E5A06-8876-4383-8A1E-61A0444936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17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E5A06-8876-4383-8A1E-61A0444936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98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touch on the broader studies which impact the sideband excitation scheme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E5A06-8876-4383-8A1E-61A0444936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E5A06-8876-4383-8A1E-61A04449363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15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7C5C-1BB7-649A-356C-3ABFF9F3D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B412C-7958-8480-8A86-B185C4C6B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F81F7-5FF7-2AB9-81C3-4BF2C2CB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F16C-5E4C-494D-A7F5-E8A603A8DAC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C102D-CFC4-A94C-4801-C96585A2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Morgan et al I.FAST MBF workshop - March2024 KIT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BBE5C-9471-9881-90D3-7B340C23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950C-C241-4560-BDB0-A9907F9E1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21074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9DD0-8CA0-AC1F-6EFE-E8647A30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B97FD-52BF-0876-2E98-7A0C34F0C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756E3-E8DE-EF73-3547-699B067C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F16C-5E4C-494D-A7F5-E8A603A8DAC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F95F8-475F-6CA3-201B-36B1196F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Morgan et al I.FAST MBF workshop - March2024 KIT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F34B7-BF83-567E-8A27-84F13B11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950C-C241-4560-BDB0-A9907F9E1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7276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5FA57-590C-02E2-1743-ED35A41D3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8959A-7B6E-5395-CCF5-AA6EFD418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081AB-7206-ECFD-4837-A93B9BDB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F16C-5E4C-494D-A7F5-E8A603A8DAC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A2110-8AE5-9F19-9ACC-97E5D9DF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Morgan et al I.FAST MBF workshop - March2024 KIT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48B76-8785-3616-0EBA-AC51A246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950C-C241-4560-BDB0-A9907F9E1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952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13B5-BF1A-C321-6304-E16E83BE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C2767-47E0-6AB9-A082-F126548DC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60431-CD3E-A437-FE12-3024A275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F16C-5E4C-494D-A7F5-E8A603A8DAC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E3C6-E892-2B97-38B1-0A98BBA6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Morgan et al I.FAST MBF workshop - March2024 KIT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E97BC-3082-58CB-F6CE-C64B543D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950C-C241-4560-BDB0-A9907F9E1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6557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5C36-75ED-E722-2203-E3F08D5E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41B0C-C58F-4991-4A3E-6A995D2F2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B3691-935D-A6DA-2B9C-6F21CB63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F16C-5E4C-494D-A7F5-E8A603A8DAC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A0A38-BF01-F4E8-607F-2DBEB71A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Morgan et al I.FAST MBF workshop - March2024 KIT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99366-B0F3-CEA0-5BC6-7C631294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950C-C241-4560-BDB0-A9907F9E1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57892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3EE1-3C17-5F29-1A35-6FD47078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08A1-D5D2-CD1E-EB91-0D53047BA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8FE19-8157-DCE4-BAF3-E4E97B5AB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1662B-EB67-47B3-93B8-69A24C9D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F16C-5E4C-494D-A7F5-E8A603A8DAC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3356B-CF05-612F-B4EC-BD5372CE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Morgan et al I.FAST MBF workshop - March2024 KIT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360BA-C4DD-DAB8-AF58-EC172703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950C-C241-4560-BDB0-A9907F9E1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3660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C8A1-0384-AAE5-DCB5-AA4A4A67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EAF1E-D446-A8DD-F07F-4D71A5801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5A6FC-71B9-EA0E-4DE5-3E34103E9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E39B2-5B86-B8A7-EB06-A3DF1B577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54FBB-33E0-9F47-CF8D-488637757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E082D-4827-3E95-2F10-C305C959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F16C-5E4C-494D-A7F5-E8A603A8DAC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581F7-99FF-512F-EA6E-A5F6C15D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Morgan et al I.FAST MBF workshop - March2024 KIT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86BA6-FB29-95AD-3F6D-9202A75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950C-C241-4560-BDB0-A9907F9E1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3184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D9BC-4D68-3255-30C3-D434AE64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DD29F-56C6-FA08-DF5C-4E885DE8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F16C-5E4C-494D-A7F5-E8A603A8DAC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8ADDB-B550-C05C-02BA-ADA339DA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Morgan et al I.FAST MBF workshop - March2024 KIT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29DEC-0F17-54C6-43B2-730F984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950C-C241-4560-BDB0-A9907F9E1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84320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11715-0E48-54DD-B81F-E7F2E0C2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F16C-5E4C-494D-A7F5-E8A603A8DAC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B435E-8D31-154C-0E3E-392DDEC0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Morgan et al I.FAST MBF workshop - March2024 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107B8-5C34-E0C1-85C0-3F5EAA4E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950C-C241-4560-BDB0-A9907F9E1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635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571C-F15A-1510-E9D8-35AB4231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16BB3-1FAD-6203-8276-D94DC17B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63F99-280B-8B17-7B84-DF8C259A3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95532-D79D-454C-90EB-6AE87F23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F16C-5E4C-494D-A7F5-E8A603A8DAC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CF0DA-471F-94B2-001E-43AB8DDE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Morgan et al I.FAST MBF workshop - March2024 KIT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8CBC9-1B00-21C6-2CBB-5F973D6B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950C-C241-4560-BDB0-A9907F9E1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83298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CFCA-E3C5-76DD-51EA-F52C2B72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7E511-4B69-98CA-4391-DD9910C93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A6347-EC63-78BB-04FE-9B11681E3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62CC-0782-7669-A247-236B95BF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F16C-5E4C-494D-A7F5-E8A603A8DAC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029B4-04CF-003F-F3A7-29D1E50F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Morgan et al I.FAST MBF workshop - March2024 KIT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6C423-99AA-12F8-8DEA-349BD2E9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950C-C241-4560-BDB0-A9907F9E1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6405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AD081-9865-FD55-3388-3D8AE2D8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F891E-8A51-6354-32AF-396D5782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92AA2-ED79-BF30-1273-EFBC93848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4F16C-5E4C-494D-A7F5-E8A603A8DAC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96AE6-3C88-80FC-25B1-766CB0C68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A. Morgan et al I.FAST MBF workshop - March2024 KIT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53A85-441E-3002-460C-EAC4B3EC3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950C-C241-4560-BDB0-A9907F9E1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9_6A3C88DF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javascript:void(0);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2_3249250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84CA4ADD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BF64-1F06-AE1B-DC60-74B5A8D45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The journey to multi bunch emittance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1FAEC-7058-87D1-6BD5-5CCC6D22B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More than just feedback</a:t>
            </a:r>
          </a:p>
          <a:p>
            <a:r>
              <a:rPr lang="en-GB" dirty="0">
                <a:ea typeface="Calibri"/>
                <a:cs typeface="Calibri"/>
              </a:rPr>
              <a:t>Alun Morgan, Dmitrii </a:t>
            </a:r>
            <a:r>
              <a:rPr lang="en-GB" dirty="0" err="1">
                <a:ea typeface="Calibri"/>
                <a:cs typeface="Calibri"/>
              </a:rPr>
              <a:t>Rabusov</a:t>
            </a:r>
            <a:r>
              <a:rPr lang="en-GB" dirty="0">
                <a:ea typeface="Calibri"/>
                <a:cs typeface="Calibri"/>
              </a:rPr>
              <a:t> 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6CF73D-7780-339C-CC0D-2B8320540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E2842-2DC8-1722-9499-3783AA77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Morgan et al I.FAST MBF workshop - March2024 KIT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BF16-FA09-6BA3-1818-DA4A50AA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69182"/>
            <a:ext cx="10515600" cy="1325563"/>
          </a:xfrm>
        </p:spPr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Testing the simple emittance control</a:t>
            </a:r>
          </a:p>
        </p:txBody>
      </p:sp>
      <p:pic>
        <p:nvPicPr>
          <p:cNvPr id="5" name="Content Placeholder 4" descr="A graph on a white sheet&#10;&#10;Description automatically generated">
            <a:extLst>
              <a:ext uri="{FF2B5EF4-FFF2-40B4-BE49-F238E27FC236}">
                <a16:creationId xmlns:a16="http://schemas.microsoft.com/office/drawing/2014/main" id="{28A7D550-7DE0-65C6-7844-AD02109D3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r="7748" b="2885"/>
          <a:stretch/>
        </p:blipFill>
        <p:spPr>
          <a:xfrm>
            <a:off x="783771" y="1111955"/>
            <a:ext cx="11020063" cy="3589212"/>
          </a:xfr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77CB3882-E551-C0B6-CD81-19E870D6F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12" y="4655317"/>
            <a:ext cx="39058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Response rate when changes occur:</a:t>
            </a:r>
            <a:endParaRPr lang="en-US" altLang="en-US" sz="2000" b="0" i="0" u="none" strike="noStrike" cap="none" normalizeH="0" baseline="0" dirty="0">
              <a:ln>
                <a:noFill/>
              </a:ln>
              <a:effectLst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CDAA4-64CA-DAE6-2222-EBE9C2011DCC}"/>
              </a:ext>
            </a:extLst>
          </p:cNvPr>
          <p:cNvSpPr txBox="1"/>
          <p:nvPr/>
        </p:nvSpPr>
        <p:spPr>
          <a:xfrm>
            <a:off x="218386" y="6123508"/>
            <a:ext cx="417892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/>
              <a:t>Next step</a:t>
            </a:r>
            <a:r>
              <a:rPr lang="en-GB" dirty="0"/>
              <a:t> is to use proper systems analysis to develop a full feedback model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E82FE-0567-E553-A06E-29250734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2A9671F-2BF8-D927-E4C6-D808849A57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1A158D-CB85-8DB1-EFFC-99CDBFC6C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31521"/>
              </p:ext>
            </p:extLst>
          </p:nvPr>
        </p:nvGraphicFramePr>
        <p:xfrm>
          <a:off x="5205817" y="5054294"/>
          <a:ext cx="418103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890">
                  <a:extLst>
                    <a:ext uri="{9D8B030D-6E8A-4147-A177-3AD203B41FA5}">
                      <a16:colId xmlns:a16="http://schemas.microsoft.com/office/drawing/2014/main" val="1676372552"/>
                    </a:ext>
                  </a:extLst>
                </a:gridCol>
                <a:gridCol w="1707147">
                  <a:extLst>
                    <a:ext uri="{9D8B030D-6E8A-4147-A177-3AD203B41FA5}">
                      <a16:colId xmlns:a16="http://schemas.microsoft.com/office/drawing/2014/main" val="1992188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 feedback</a:t>
                      </a:r>
                      <a:endParaRPr lang="en-US" dirty="0"/>
                    </a:p>
                  </a:txBody>
                  <a:tcP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0.030pm rad</a:t>
                      </a:r>
                    </a:p>
                  </a:txBody>
                  <a:tcP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9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Magnet based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0.037pm rad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92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MBF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0.060pm rad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07102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F83824C-EDA6-09F8-CB5B-2C862222857A}"/>
              </a:ext>
            </a:extLst>
          </p:cNvPr>
          <p:cNvSpPr txBox="1"/>
          <p:nvPr/>
        </p:nvSpPr>
        <p:spPr>
          <a:xfrm>
            <a:off x="4592876" y="4655506"/>
            <a:ext cx="65636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Standard deviation over a few mins in the </a:t>
            </a:r>
            <a:r>
              <a:rPr lang="en-US" sz="2000" b="1" dirty="0">
                <a:ea typeface="Calibri"/>
                <a:cs typeface="Calibri"/>
              </a:rPr>
              <a:t>stable state</a:t>
            </a:r>
            <a:r>
              <a:rPr lang="en-US" sz="2000" dirty="0">
                <a:ea typeface="Calibri"/>
                <a:cs typeface="Calibri"/>
              </a:rPr>
              <a:t>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7CFCC58-A6A0-5206-FCFE-ED4F523A5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15169"/>
              </p:ext>
            </p:extLst>
          </p:nvPr>
        </p:nvGraphicFramePr>
        <p:xfrm>
          <a:off x="404173" y="5054294"/>
          <a:ext cx="399313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137">
                  <a:extLst>
                    <a:ext uri="{9D8B030D-6E8A-4147-A177-3AD203B41FA5}">
                      <a16:colId xmlns:a16="http://schemas.microsoft.com/office/drawing/2014/main" val="3817328605"/>
                    </a:ext>
                  </a:extLst>
                </a:gridCol>
                <a:gridCol w="1561000">
                  <a:extLst>
                    <a:ext uri="{9D8B030D-6E8A-4147-A177-3AD203B41FA5}">
                      <a16:colId xmlns:a16="http://schemas.microsoft.com/office/drawing/2014/main" val="4150797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Magnet based system</a:t>
                      </a:r>
                      <a:endParaRPr lang="en-US"/>
                    </a:p>
                  </a:txBody>
                  <a:tcP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8 s / pm rad</a:t>
                      </a:r>
                      <a:endParaRPr lang="en-US" dirty="0"/>
                    </a:p>
                  </a:txBody>
                  <a:tcP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5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MBF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29 s / pm rad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122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C062CB0-3C38-5F33-DCA7-7130B6A79FAC}"/>
              </a:ext>
            </a:extLst>
          </p:cNvPr>
          <p:cNvSpPr txBox="1"/>
          <p:nvPr/>
        </p:nvSpPr>
        <p:spPr>
          <a:xfrm>
            <a:off x="11454191" y="0"/>
            <a:ext cx="737810" cy="319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9 of 15</a:t>
            </a:r>
          </a:p>
        </p:txBody>
      </p:sp>
    </p:spTree>
    <p:extLst>
      <p:ext uri="{BB962C8B-B14F-4D97-AF65-F5344CB8AC3E}">
        <p14:creationId xmlns:p14="http://schemas.microsoft.com/office/powerpoint/2010/main" val="150100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BAE03-F419-8A55-991E-00CEB9946CD2}"/>
              </a:ext>
            </a:extLst>
          </p:cNvPr>
          <p:cNvSpPr txBox="1"/>
          <p:nvPr/>
        </p:nvSpPr>
        <p:spPr>
          <a:xfrm>
            <a:off x="695325" y="414086"/>
            <a:ext cx="1080135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dirty="0"/>
              <a:t>Broader considerations</a:t>
            </a:r>
            <a:endParaRPr lang="en-GB" sz="4400" dirty="0">
              <a:ea typeface="Calibri"/>
              <a:cs typeface="Calibri"/>
            </a:endParaRPr>
          </a:p>
          <a:p>
            <a:r>
              <a:rPr lang="en-GB" sz="2400" b="1" dirty="0"/>
              <a:t>The</a:t>
            </a:r>
            <a:r>
              <a:rPr lang="en-GB" sz="2400" dirty="0"/>
              <a:t> </a:t>
            </a:r>
            <a:r>
              <a:rPr lang="en-GB" sz="2400" b="1" dirty="0"/>
              <a:t>MBF system will become machine critical in more ways. </a:t>
            </a:r>
            <a:endParaRPr lang="en-GB" sz="2400" b="1" dirty="0">
              <a:ea typeface="Calibri"/>
              <a:cs typeface="Calibri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97C5DD9-B6C2-3547-1051-3B3DAE25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FB25776-9F44-82D8-9960-A177EF5FE9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B979F3-B068-DD6B-A4A4-904F24AD3343}"/>
              </a:ext>
            </a:extLst>
          </p:cNvPr>
          <p:cNvSpPr/>
          <p:nvPr/>
        </p:nvSpPr>
        <p:spPr>
          <a:xfrm>
            <a:off x="539901" y="1658861"/>
            <a:ext cx="5229225" cy="4029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MBF focussed</a:t>
            </a:r>
            <a:endParaRPr lang="en-US" sz="2800">
              <a:solidFill>
                <a:schemeClr val="tx1"/>
              </a:solidFill>
              <a:ea typeface="Calibri"/>
              <a:cs typeface="Calibri"/>
            </a:endParaRPr>
          </a:p>
          <a:p>
            <a:pPr marL="342900" lvl="0" indent="-342900">
              <a:buFont typeface="Arial,Sans-Serif"/>
              <a:buChar char="•"/>
            </a:pPr>
            <a:r>
              <a:rPr lang="en-GB" sz="2400" baseline="0" dirty="0">
                <a:latin typeface="Calibri"/>
                <a:ea typeface="Arial"/>
                <a:cs typeface="Arial"/>
              </a:rPr>
              <a:t>Assessing and developing new operational uses of the MBF system.</a:t>
            </a:r>
            <a:r>
              <a:rPr lang="en-US" sz="2400" dirty="0">
                <a:latin typeface="Calibri"/>
                <a:ea typeface="Arial"/>
                <a:cs typeface="Arial"/>
              </a:rPr>
              <a:t>​</a:t>
            </a:r>
            <a:endParaRPr lang="en-US" dirty="0"/>
          </a:p>
          <a:p>
            <a:pPr marL="800100" lvl="1" indent="-342900" rtl="0">
              <a:buFont typeface="Courier New,monospace"/>
              <a:buChar char="o"/>
            </a:pPr>
            <a:r>
              <a:rPr lang="en-GB" sz="2400" baseline="0" dirty="0">
                <a:latin typeface="Calibri"/>
                <a:ea typeface="Arial"/>
                <a:cs typeface="Arial"/>
              </a:rPr>
              <a:t>PPRE</a:t>
            </a:r>
            <a:r>
              <a:rPr lang="en-US" sz="2400" dirty="0">
                <a:latin typeface="Calibri"/>
                <a:ea typeface="Arial"/>
                <a:cs typeface="Arial"/>
              </a:rPr>
              <a:t>​</a:t>
            </a:r>
          </a:p>
          <a:p>
            <a:pPr marL="800100" lvl="1" indent="-342900" rtl="0">
              <a:buFont typeface="Courier New,monospace"/>
              <a:buChar char="o"/>
            </a:pPr>
            <a:r>
              <a:rPr lang="en-GB" sz="2400" baseline="0" dirty="0">
                <a:latin typeface="Calibri"/>
                <a:ea typeface="Arial"/>
                <a:cs typeface="Arial"/>
              </a:rPr>
              <a:t>Bunch cleaning</a:t>
            </a:r>
            <a:r>
              <a:rPr lang="en-GB" sz="2400" dirty="0">
                <a:latin typeface="Calibri"/>
                <a:ea typeface="Arial"/>
                <a:cs typeface="Arial"/>
              </a:rPr>
              <a:t>​</a:t>
            </a:r>
          </a:p>
          <a:p>
            <a:pPr marL="800100" lvl="1" indent="-342900" rtl="0">
              <a:buFont typeface="Courier New,monospace"/>
              <a:buChar char="o"/>
            </a:pPr>
            <a:r>
              <a:rPr lang="en-GB" sz="2400" baseline="0" dirty="0">
                <a:latin typeface="Calibri"/>
                <a:ea typeface="Arial"/>
                <a:cs typeface="Arial"/>
              </a:rPr>
              <a:t>Emittance feedback</a:t>
            </a:r>
            <a:r>
              <a:rPr lang="en-GB" sz="2400" dirty="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,Sans-Serif"/>
              <a:buChar char="•"/>
            </a:pPr>
            <a:r>
              <a:rPr lang="en-GB" sz="2400" baseline="0" dirty="0">
                <a:latin typeface="Calibri"/>
                <a:ea typeface="Arial"/>
                <a:cs typeface="Arial"/>
              </a:rPr>
              <a:t>Integrating all the different operating modes to work together in various combinations.</a:t>
            </a:r>
            <a:r>
              <a:rPr lang="en-US" sz="2400" dirty="0">
                <a:latin typeface="Calibri"/>
                <a:ea typeface="Arial"/>
                <a:cs typeface="Arial"/>
              </a:rPr>
              <a:t>​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87FE5D-DE34-C85F-C847-E64A1C0B8F88}"/>
              </a:ext>
            </a:extLst>
          </p:cNvPr>
          <p:cNvSpPr/>
          <p:nvPr/>
        </p:nvSpPr>
        <p:spPr>
          <a:xfrm>
            <a:off x="6133495" y="1658105"/>
            <a:ext cx="5553075" cy="33623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Accelerator focussed</a:t>
            </a:r>
            <a:endParaRPr lang="en-US" sz="28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42900" lvl="0" indent="-342900" rtl="0">
              <a:buFont typeface="Arial,Sans-Serif"/>
              <a:buChar char="•"/>
            </a:pPr>
            <a:r>
              <a:rPr lang="en-GB" sz="2400" baseline="0" dirty="0">
                <a:latin typeface="Calibri"/>
                <a:ea typeface="Arial"/>
                <a:cs typeface="Arial"/>
              </a:rPr>
              <a:t>Improving our assessment of the working point stability</a:t>
            </a:r>
            <a:r>
              <a:rPr lang="en-US" sz="2400" baseline="0" dirty="0">
                <a:latin typeface="Calibri"/>
                <a:ea typeface="Arial"/>
                <a:cs typeface="Arial"/>
              </a:rPr>
              <a:t>.</a:t>
            </a:r>
            <a:endParaRPr lang="en-US" sz="2400" dirty="0">
              <a:latin typeface="Calibri"/>
              <a:ea typeface="Arial"/>
              <a:cs typeface="Arial"/>
            </a:endParaRPr>
          </a:p>
          <a:p>
            <a:pPr marL="342900" lvl="0" indent="-342900" rtl="0">
              <a:buFont typeface="Arial,Sans-Serif"/>
              <a:buChar char="•"/>
            </a:pPr>
            <a:r>
              <a:rPr lang="en-GB" sz="2400" baseline="0" dirty="0">
                <a:latin typeface="Calibri"/>
                <a:ea typeface="Arial"/>
                <a:cs typeface="Arial"/>
              </a:rPr>
              <a:t>Identifying the impact of various machine settings.</a:t>
            </a:r>
          </a:p>
          <a:p>
            <a:pPr marL="342900" lvl="0" indent="-342900" rtl="0">
              <a:buFont typeface="Arial,Sans-Serif"/>
              <a:buChar char="•"/>
            </a:pPr>
            <a:r>
              <a:rPr lang="en-GB" sz="2400" baseline="0" dirty="0">
                <a:latin typeface="Calibri"/>
                <a:ea typeface="Arial"/>
                <a:cs typeface="Arial"/>
              </a:rPr>
              <a:t>Improving our understanding of the impact of MBF setting changes.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0137B-3F3C-89DB-3457-3CF07D38F18D}"/>
              </a:ext>
            </a:extLst>
          </p:cNvPr>
          <p:cNvSpPr txBox="1"/>
          <p:nvPr/>
        </p:nvSpPr>
        <p:spPr>
          <a:xfrm>
            <a:off x="11405508" y="0"/>
            <a:ext cx="78649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10 of 15</a:t>
            </a:r>
          </a:p>
        </p:txBody>
      </p:sp>
    </p:spTree>
    <p:extLst>
      <p:ext uri="{BB962C8B-B14F-4D97-AF65-F5344CB8AC3E}">
        <p14:creationId xmlns:p14="http://schemas.microsoft.com/office/powerpoint/2010/main" val="17823520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F60F-15D0-2405-6107-C32E3335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Broader studies – Pulse Picking by Resonant Excitation for use with 'timing users'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20C37-2B29-C1AE-57F3-413ACB1CD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An alternative to hybrid fill.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 dirty="0">
                <a:ea typeface="Calibri"/>
                <a:cs typeface="Calibri"/>
              </a:rPr>
              <a:t>Feasibility study in collaboration with one of our beam 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3B9F6-B765-C136-9EA5-7A53B24ED8B2}"/>
              </a:ext>
            </a:extLst>
          </p:cNvPr>
          <p:cNvSpPr txBox="1"/>
          <p:nvPr/>
        </p:nvSpPr>
        <p:spPr>
          <a:xfrm>
            <a:off x="8453294" y="5034173"/>
            <a:ext cx="3734414" cy="1143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GB" sz="1300" b="1" dirty="0">
                <a:solidFill>
                  <a:srgbClr val="0070C0"/>
                </a:solidFill>
                <a:ea typeface="+mn-lt"/>
                <a:cs typeface="+mn-lt"/>
              </a:rPr>
              <a:t>Investigations into operating Pulse Picking by Resonant Excitation (PPRE) in the vertical plane</a:t>
            </a:r>
            <a:endParaRPr lang="en-US" dirty="0">
              <a:solidFill>
                <a:srgbClr val="0070C0"/>
              </a:solidFill>
              <a:ea typeface="Calibri"/>
              <a:cs typeface="Calibri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GB" sz="1400" dirty="0" err="1">
                <a:solidFill>
                  <a:srgbClr val="0070C0"/>
                </a:solidFill>
                <a:ea typeface="+mn-lt"/>
                <a:cs typeface="+mn-lt"/>
              </a:rPr>
              <a:t>doi</a:t>
            </a:r>
            <a:r>
              <a:rPr lang="en-GB" sz="1400" dirty="0">
                <a:solidFill>
                  <a:srgbClr val="0070C0"/>
                </a:solidFill>
                <a:ea typeface="+mn-lt"/>
                <a:cs typeface="+mn-lt"/>
              </a:rPr>
              <a:t>:</a:t>
            </a:r>
            <a:r>
              <a:rPr lang="en-GB" sz="12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GB" sz="1200" dirty="0">
                <a:solidFill>
                  <a:srgbClr val="0070C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10.18429/JACoW-IPAC2023-MOPM037</a:t>
            </a:r>
            <a:endParaRPr lang="en-GB" dirty="0">
              <a:solidFill>
                <a:srgbClr val="0070C0"/>
              </a:solidFill>
              <a:ea typeface="Calibri"/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r">
              <a:buFont typeface="Arial"/>
              <a:buChar char="•"/>
            </a:pPr>
            <a:r>
              <a:rPr lang="en-GB" sz="1200" dirty="0">
                <a:solidFill>
                  <a:srgbClr val="0070C0"/>
                </a:solidFill>
                <a:cs typeface="Calibri"/>
              </a:rPr>
              <a:t>S. Wilkes</a:t>
            </a:r>
            <a:r>
              <a:rPr lang="en-GB" sz="1200" b="1" dirty="0">
                <a:solidFill>
                  <a:srgbClr val="0070C0"/>
                </a:solidFill>
                <a:cs typeface="Calibri"/>
              </a:rPr>
              <a:t>, </a:t>
            </a:r>
            <a:r>
              <a:rPr lang="en-GB" sz="1200" dirty="0">
                <a:solidFill>
                  <a:srgbClr val="0070C0"/>
                </a:solidFill>
                <a:cs typeface="Calibri"/>
              </a:rPr>
              <a:t>A. Morgan, G. </a:t>
            </a:r>
            <a:r>
              <a:rPr lang="en-GB" sz="1200" dirty="0" err="1">
                <a:solidFill>
                  <a:srgbClr val="0070C0"/>
                </a:solidFill>
                <a:cs typeface="Calibri"/>
              </a:rPr>
              <a:t>Karras</a:t>
            </a:r>
            <a:r>
              <a:rPr lang="en-GB" sz="1200" dirty="0">
                <a:solidFill>
                  <a:srgbClr val="0070C0"/>
                </a:solidFill>
                <a:cs typeface="Calibri"/>
              </a:rPr>
              <a:t>, I. Martin, M. Warren</a:t>
            </a:r>
            <a:br>
              <a:rPr lang="en-GB" sz="1200" dirty="0">
                <a:solidFill>
                  <a:srgbClr val="0070C0"/>
                </a:solidFill>
                <a:cs typeface="Calibri"/>
              </a:rPr>
            </a:br>
            <a:endParaRPr lang="en-GB" sz="1200" dirty="0">
              <a:ea typeface="Calibri"/>
              <a:cs typeface="Calibri" panose="020F0502020204030204"/>
            </a:endParaRPr>
          </a:p>
        </p:txBody>
      </p:sp>
      <p:pic>
        <p:nvPicPr>
          <p:cNvPr id="6" name="Picture 5" descr="A graph of a graph with red and blue lines&#10;&#10;Description automatically generated">
            <a:extLst>
              <a:ext uri="{FF2B5EF4-FFF2-40B4-BE49-F238E27FC236}">
                <a16:creationId xmlns:a16="http://schemas.microsoft.com/office/drawing/2014/main" id="{BAD5DD67-BAB8-E533-B89C-B8C0C2653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5" t="2658" r="1676" b="1993"/>
          <a:stretch/>
        </p:blipFill>
        <p:spPr>
          <a:xfrm>
            <a:off x="551537" y="2796446"/>
            <a:ext cx="3753384" cy="3118356"/>
          </a:xfrm>
          <a:prstGeom prst="rect">
            <a:avLst/>
          </a:prstGeom>
        </p:spPr>
      </p:pic>
      <p:pic>
        <p:nvPicPr>
          <p:cNvPr id="7" name="Picture 6" descr="A comparison of a blue and white color&#10;&#10;Description automatically generated">
            <a:extLst>
              <a:ext uri="{FF2B5EF4-FFF2-40B4-BE49-F238E27FC236}">
                <a16:creationId xmlns:a16="http://schemas.microsoft.com/office/drawing/2014/main" id="{5794443D-A69D-6641-B517-69EB4AB43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250" y="2908703"/>
            <a:ext cx="3034039" cy="2774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21FA72-122C-53CA-1162-0EC409067C55}"/>
              </a:ext>
            </a:extLst>
          </p:cNvPr>
          <p:cNvSpPr txBox="1"/>
          <p:nvPr/>
        </p:nvSpPr>
        <p:spPr>
          <a:xfrm>
            <a:off x="9268230" y="4125206"/>
            <a:ext cx="2919477" cy="10054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spcBef>
                <a:spcPts val="1000"/>
              </a:spcBef>
            </a:pPr>
            <a:r>
              <a:rPr lang="en-GB" sz="1300" b="1" dirty="0">
                <a:solidFill>
                  <a:srgbClr val="0070C0"/>
                </a:solidFill>
                <a:ea typeface="+mn-lt"/>
                <a:cs typeface="+mn-lt"/>
              </a:rPr>
              <a:t>Lifetime without Compromise</a:t>
            </a:r>
            <a:endParaRPr lang="en-US" dirty="0">
              <a:solidFill>
                <a:srgbClr val="0070C0"/>
              </a:solidFill>
              <a:ea typeface="Calibri"/>
              <a:cs typeface="Calibri"/>
            </a:endParaRPr>
          </a:p>
          <a:p>
            <a:pPr algn="r">
              <a:spcBef>
                <a:spcPts val="1000"/>
              </a:spcBef>
            </a:pPr>
            <a:r>
              <a:rPr lang="en-GB" sz="1400" dirty="0" err="1">
                <a:solidFill>
                  <a:srgbClr val="0070C0"/>
                </a:solidFill>
                <a:ea typeface="+mn-lt"/>
                <a:cs typeface="+mn-lt"/>
              </a:rPr>
              <a:t>doi</a:t>
            </a:r>
            <a:r>
              <a:rPr lang="en-GB" sz="1400" dirty="0">
                <a:solidFill>
                  <a:srgbClr val="0070C0"/>
                </a:solidFill>
                <a:ea typeface="+mn-lt"/>
                <a:cs typeface="+mn-lt"/>
              </a:rPr>
              <a:t>:</a:t>
            </a:r>
            <a:r>
              <a:rPr lang="en-GB" sz="12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GB" sz="1200" dirty="0">
                <a:solidFill>
                  <a:srgbClr val="0070C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10.18429/JACoW-IPAC2023-MOPM036</a:t>
            </a:r>
            <a:endParaRPr lang="en-GB" dirty="0">
              <a:solidFill>
                <a:srgbClr val="0070C0"/>
              </a:solidFill>
              <a:ea typeface="Calibri"/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algn="r">
              <a:buFont typeface="Arial"/>
              <a:buChar char="•"/>
            </a:pPr>
            <a:r>
              <a:rPr lang="en-GB" sz="1200" dirty="0">
                <a:solidFill>
                  <a:srgbClr val="0070C0"/>
                </a:solidFill>
                <a:cs typeface="Calibri"/>
              </a:rPr>
              <a:t>S. Wilkes</a:t>
            </a:r>
            <a:br>
              <a:rPr lang="en-GB" sz="1200" dirty="0">
                <a:solidFill>
                  <a:srgbClr val="0070C0"/>
                </a:solidFill>
                <a:cs typeface="Calibri"/>
              </a:rPr>
            </a:br>
            <a:endParaRPr lang="en-GB" sz="1200" dirty="0">
              <a:ea typeface="Calibri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9CD96-1AD0-95C5-B2F3-6C18C5D456E2}"/>
              </a:ext>
            </a:extLst>
          </p:cNvPr>
          <p:cNvSpPr txBox="1"/>
          <p:nvPr/>
        </p:nvSpPr>
        <p:spPr>
          <a:xfrm>
            <a:off x="1110342" y="603068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Machine measurement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C8956-AF6E-BC14-C1BF-C4D450A3000B}"/>
              </a:ext>
            </a:extLst>
          </p:cNvPr>
          <p:cNvSpPr txBox="1"/>
          <p:nvPr/>
        </p:nvSpPr>
        <p:spPr>
          <a:xfrm>
            <a:off x="4898571" y="603068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Beamline measurement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AE18D4-6B73-F936-BCB3-B1197B5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1B4D731-E1C8-9411-58A8-98B45003F1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A9824C-D64E-2A36-4C70-038781B920E9}"/>
              </a:ext>
            </a:extLst>
          </p:cNvPr>
          <p:cNvSpPr txBox="1"/>
          <p:nvPr/>
        </p:nvSpPr>
        <p:spPr>
          <a:xfrm>
            <a:off x="11405811" y="0"/>
            <a:ext cx="7861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11 of 15</a:t>
            </a:r>
          </a:p>
        </p:txBody>
      </p:sp>
    </p:spTree>
    <p:extLst>
      <p:ext uri="{BB962C8B-B14F-4D97-AF65-F5344CB8AC3E}">
        <p14:creationId xmlns:p14="http://schemas.microsoft.com/office/powerpoint/2010/main" val="113143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DF4589-6E26-CA48-0BDA-7FE1E3F1B949}"/>
              </a:ext>
            </a:extLst>
          </p:cNvPr>
          <p:cNvSpPr txBox="1"/>
          <p:nvPr/>
        </p:nvSpPr>
        <p:spPr>
          <a:xfrm>
            <a:off x="8604484" y="4122494"/>
            <a:ext cx="3583224" cy="9705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en-GB" sz="1400" b="1" dirty="0">
                <a:solidFill>
                  <a:srgbClr val="0070C0"/>
                </a:solidFill>
                <a:ea typeface="+mn-lt"/>
                <a:cs typeface="+mn-lt"/>
              </a:rPr>
              <a:t>Emittance feedback for the Diamond-II storage ring using resonant excitation</a:t>
            </a:r>
            <a:endParaRPr lang="en-GB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en-GB" sz="1400" dirty="0">
                <a:solidFill>
                  <a:srgbClr val="0070C0"/>
                </a:solidFill>
                <a:ea typeface="+mn-lt"/>
                <a:cs typeface="+mn-lt"/>
              </a:rPr>
              <a:t>doi:10.18429/</a:t>
            </a:r>
            <a:r>
              <a:rPr lang="en-GB" sz="1400" dirty="0" err="1">
                <a:solidFill>
                  <a:srgbClr val="0070C0"/>
                </a:solidFill>
                <a:ea typeface="+mn-lt"/>
                <a:cs typeface="+mn-lt"/>
              </a:rPr>
              <a:t>JACoW</a:t>
            </a:r>
            <a:r>
              <a:rPr lang="en-GB" sz="1400" dirty="0">
                <a:solidFill>
                  <a:srgbClr val="0070C0"/>
                </a:solidFill>
                <a:ea typeface="+mn-lt"/>
                <a:cs typeface="+mn-lt"/>
              </a:rPr>
              <a:t>- IPAC2022 - TUPOMS035</a:t>
            </a:r>
            <a:endParaRPr lang="en-GB" dirty="0">
              <a:solidFill>
                <a:srgbClr val="0070C0"/>
              </a:solidFill>
              <a:ea typeface="Calibri" panose="020F0502020204030204"/>
              <a:cs typeface="Calibri" panose="020F0502020204030204"/>
            </a:endParaRPr>
          </a:p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en-GB" sz="1400" dirty="0">
                <a:solidFill>
                  <a:srgbClr val="0070C0"/>
                </a:solidFill>
                <a:cs typeface="Calibri"/>
              </a:rPr>
              <a:t>S. T. Preston∗ , T. Olsson, B. Singh</a:t>
            </a:r>
            <a:endParaRPr lang="en-US" sz="1400" dirty="0">
              <a:solidFill>
                <a:srgbClr val="0070C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8EEA8-8C15-0129-77EF-D46F83830D40}"/>
              </a:ext>
            </a:extLst>
          </p:cNvPr>
          <p:cNvSpPr txBox="1"/>
          <p:nvPr/>
        </p:nvSpPr>
        <p:spPr>
          <a:xfrm>
            <a:off x="176781" y="5580581"/>
            <a:ext cx="416568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Including the impedance causes a broadening and shifting of the sidebands as well as showing the asymmetry similar to the measured </a:t>
            </a:r>
            <a:r>
              <a:rPr lang="en-US">
                <a:ea typeface="+mn-lt"/>
                <a:cs typeface="+mn-lt"/>
              </a:rPr>
              <a:t>data.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8C59-BF87-AFC4-13CE-1662ADF434F3}"/>
              </a:ext>
            </a:extLst>
          </p:cNvPr>
          <p:cNvSpPr>
            <a:spLocks noGrp="1"/>
          </p:cNvSpPr>
          <p:nvPr/>
        </p:nvSpPr>
        <p:spPr>
          <a:xfrm>
            <a:off x="657074" y="-101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alibri"/>
                <a:ea typeface="Calibri"/>
                <a:cs typeface="Calibri Light"/>
              </a:rPr>
              <a:t>Broader studies – settings optimisation</a:t>
            </a:r>
            <a:endParaRPr lang="en-GB" dirty="0">
              <a:latin typeface="Calibri"/>
              <a:ea typeface="Calibri"/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BA6F6C-F8B5-D7D1-7E62-870091014A8A}"/>
              </a:ext>
            </a:extLst>
          </p:cNvPr>
          <p:cNvGrpSpPr/>
          <p:nvPr/>
        </p:nvGrpSpPr>
        <p:grpSpPr>
          <a:xfrm>
            <a:off x="238796" y="1316566"/>
            <a:ext cx="3901602" cy="4260388"/>
            <a:chOff x="238796" y="914400"/>
            <a:chExt cx="3996852" cy="46625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C71CBE-91F1-3F13-7822-FEF0405C2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48" r="1569"/>
            <a:stretch/>
          </p:blipFill>
          <p:spPr>
            <a:xfrm>
              <a:off x="238796" y="914400"/>
              <a:ext cx="3996852" cy="4662554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88FC71-7B6A-60D1-8C8D-1242FF1434F5}"/>
                </a:ext>
              </a:extLst>
            </p:cNvPr>
            <p:cNvSpPr/>
            <p:nvPr/>
          </p:nvSpPr>
          <p:spPr>
            <a:xfrm>
              <a:off x="1441450" y="1041400"/>
              <a:ext cx="574826" cy="4189489"/>
            </a:xfrm>
            <a:prstGeom prst="roundRect">
              <a:avLst/>
            </a:prstGeom>
            <a:solidFill>
              <a:srgbClr val="C44547">
                <a:alpha val="2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CD46B-1DA9-74C9-3DA9-943FC125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B286FD5-184A-1832-452D-FE4BDB165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B1E1B5-0480-8EB2-481C-8426AE6D71B5}"/>
              </a:ext>
            </a:extLst>
          </p:cNvPr>
          <p:cNvSpPr txBox="1"/>
          <p:nvPr/>
        </p:nvSpPr>
        <p:spPr>
          <a:xfrm>
            <a:off x="11405811" y="0"/>
            <a:ext cx="7861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12 of 15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EA36BC-F7F9-3D1F-4AFA-CDDDD4537CF8}"/>
              </a:ext>
            </a:extLst>
          </p:cNvPr>
          <p:cNvGrpSpPr/>
          <p:nvPr/>
        </p:nvGrpSpPr>
        <p:grpSpPr>
          <a:xfrm>
            <a:off x="4357688" y="1317097"/>
            <a:ext cx="4524375" cy="2837392"/>
            <a:chOff x="4992688" y="2502430"/>
            <a:chExt cx="5191125" cy="3800475"/>
          </a:xfrm>
        </p:grpSpPr>
        <p:pic>
          <p:nvPicPr>
            <p:cNvPr id="8" name="Picture 7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DCEF3DFD-84A6-9895-D18A-A96D14EFD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2688" y="2502430"/>
              <a:ext cx="5191125" cy="3800475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EB1038A-23F8-8425-C736-5E56B1A8FC94}"/>
                </a:ext>
              </a:extLst>
            </p:cNvPr>
            <p:cNvSpPr/>
            <p:nvPr/>
          </p:nvSpPr>
          <p:spPr>
            <a:xfrm>
              <a:off x="8196036" y="2634342"/>
              <a:ext cx="881742" cy="3331029"/>
            </a:xfrm>
            <a:prstGeom prst="roundRect">
              <a:avLst/>
            </a:prstGeom>
            <a:solidFill>
              <a:srgbClr val="C44547">
                <a:alpha val="2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4C8BC9F-462E-9447-AED4-A55AABD37C62}"/>
              </a:ext>
            </a:extLst>
          </p:cNvPr>
          <p:cNvSpPr txBox="1"/>
          <p:nvPr/>
        </p:nvSpPr>
        <p:spPr>
          <a:xfrm>
            <a:off x="4332816" y="4322234"/>
            <a:ext cx="409786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Segoe UI"/>
              </a:rPr>
              <a:t>Measured impact of chromaticity and bunch charge</a:t>
            </a:r>
            <a:endParaRPr lang="en-US" dirty="0">
              <a:cs typeface="Segoe UI"/>
            </a:endParaRPr>
          </a:p>
          <a:p>
            <a:endParaRPr lang="en-US" dirty="0">
              <a:cs typeface="Segoe UI"/>
            </a:endParaRPr>
          </a:p>
          <a:p>
            <a:r>
              <a:rPr lang="en-US" dirty="0">
                <a:cs typeface="Segoe UI"/>
              </a:rPr>
              <a:t>The Asymmetry of the peaks and the sensitivity with excitation harmonic </a:t>
            </a:r>
            <a:endParaRPr lang="en-US">
              <a:ea typeface="Calibri"/>
              <a:cs typeface="Calibri" panose="020F0502020204030204"/>
            </a:endParaRPr>
          </a:p>
          <a:p>
            <a:r>
              <a:rPr lang="en-US" dirty="0">
                <a:cs typeface="Segoe UI"/>
              </a:rPr>
              <a:t>indicates that </a:t>
            </a:r>
            <a:r>
              <a:rPr lang="en-US" b="1" dirty="0">
                <a:cs typeface="Segoe UI"/>
              </a:rPr>
              <a:t>long-range </a:t>
            </a:r>
            <a:r>
              <a:rPr lang="en-US" b="1" err="1">
                <a:cs typeface="Segoe UI"/>
              </a:rPr>
              <a:t>wakefields</a:t>
            </a:r>
            <a:r>
              <a:rPr lang="en-US" b="1" dirty="0">
                <a:cs typeface="Segoe UI"/>
              </a:rPr>
              <a:t> have a significant impact. ​</a:t>
            </a:r>
            <a:endParaRPr lang="en-US" b="1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661B5-42D7-B5E3-4EAA-11C48558A8E0}"/>
              </a:ext>
            </a:extLst>
          </p:cNvPr>
          <p:cNvSpPr txBox="1"/>
          <p:nvPr/>
        </p:nvSpPr>
        <p:spPr>
          <a:xfrm>
            <a:off x="7963437" y="5084065"/>
            <a:ext cx="4224271" cy="10567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400" b="1">
                <a:solidFill>
                  <a:srgbClr val="0070C0"/>
                </a:solidFill>
              </a:rPr>
              <a:t>Measurements for emittance feedback based on resonant excitation at Daimond light source</a:t>
            </a:r>
            <a:endParaRPr lang="en-GB" sz="1400" b="1">
              <a:solidFill>
                <a:srgbClr val="0070C0"/>
              </a:solidFill>
              <a:ea typeface="Calibri"/>
              <a:cs typeface="Calibri"/>
            </a:endParaRPr>
          </a:p>
          <a:p>
            <a:pPr algn="r">
              <a:spcBef>
                <a:spcPts val="400"/>
              </a:spcBef>
            </a:pPr>
            <a:r>
              <a:rPr lang="en-GB" sz="1400">
                <a:solidFill>
                  <a:srgbClr val="0070C0"/>
                </a:solidFill>
              </a:rPr>
              <a:t>doi:10.18429/JACoW-IBIC2022-WEP37</a:t>
            </a:r>
            <a:endParaRPr lang="en-GB" sz="1400">
              <a:solidFill>
                <a:srgbClr val="0070C0"/>
              </a:solidFill>
              <a:ea typeface="Calibri"/>
              <a:cs typeface="Calibri"/>
            </a:endParaRPr>
          </a:p>
          <a:p>
            <a:pPr algn="r">
              <a:spcBef>
                <a:spcPts val="400"/>
              </a:spcBef>
            </a:pPr>
            <a:r>
              <a:rPr lang="en-GB" sz="1400">
                <a:solidFill>
                  <a:srgbClr val="0070C0"/>
                </a:solidFill>
              </a:rPr>
              <a:t>S. T. Preston∗ , T. Olsson, A. Morgan† , L. Bobb</a:t>
            </a:r>
            <a:endParaRPr lang="en-US" sz="1400">
              <a:solidFill>
                <a:srgbClr val="0070C0"/>
              </a:solidFill>
              <a:ea typeface="Calibri"/>
              <a:cs typeface="Calibri"/>
            </a:endParaRPr>
          </a:p>
        </p:txBody>
      </p:sp>
      <p:pic>
        <p:nvPicPr>
          <p:cNvPr id="16" name="Picture 15" descr="A graph of a graph&#10;&#10;Description automatically generated">
            <a:extLst>
              <a:ext uri="{FF2B5EF4-FFF2-40B4-BE49-F238E27FC236}">
                <a16:creationId xmlns:a16="http://schemas.microsoft.com/office/drawing/2014/main" id="{E5A8E727-10BE-DDF2-4CCB-A8E45617F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5" r="-365" b="559"/>
          <a:stretch/>
        </p:blipFill>
        <p:spPr>
          <a:xfrm>
            <a:off x="9102725" y="918634"/>
            <a:ext cx="3088095" cy="202568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698267-7291-5E24-0CF0-52C7D402334B}"/>
              </a:ext>
            </a:extLst>
          </p:cNvPr>
          <p:cNvCxnSpPr/>
          <p:nvPr/>
        </p:nvCxnSpPr>
        <p:spPr>
          <a:xfrm flipH="1">
            <a:off x="4298950" y="886883"/>
            <a:ext cx="6350" cy="569806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59FE68E-6E0B-F38B-0D78-8A559F0F0356}"/>
              </a:ext>
            </a:extLst>
          </p:cNvPr>
          <p:cNvSpPr txBox="1"/>
          <p:nvPr/>
        </p:nvSpPr>
        <p:spPr>
          <a:xfrm>
            <a:off x="1460500" y="952499"/>
            <a:ext cx="15896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ea typeface="Calibri"/>
                <a:cs typeface="Calibri"/>
              </a:rPr>
              <a:t>Simulation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F049C5-69F9-1973-E203-3E7300A981D3}"/>
              </a:ext>
            </a:extLst>
          </p:cNvPr>
          <p:cNvSpPr txBox="1"/>
          <p:nvPr/>
        </p:nvSpPr>
        <p:spPr>
          <a:xfrm>
            <a:off x="5651499" y="952498"/>
            <a:ext cx="20341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ea typeface="Calibri"/>
                <a:cs typeface="Calibri"/>
              </a:rPr>
              <a:t>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mode number&#10;&#10;Description automatically generated">
            <a:extLst>
              <a:ext uri="{FF2B5EF4-FFF2-40B4-BE49-F238E27FC236}">
                <a16:creationId xmlns:a16="http://schemas.microsoft.com/office/drawing/2014/main" id="{FECF344A-C6B8-2B94-6E30-D131F793F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782" y="1987150"/>
            <a:ext cx="3902860" cy="2901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64E74B-98D6-4133-4F2A-80001B40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4" y="143628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alibri"/>
                <a:ea typeface="Calibri Light"/>
                <a:cs typeface="Calibri Light"/>
              </a:rPr>
              <a:t>Broader studies – further investigation of excitation harmonic m</a:t>
            </a:r>
            <a:r>
              <a:rPr lang="en-US" dirty="0">
                <a:latin typeface="Calibri"/>
                <a:ea typeface="Calibri Light"/>
                <a:cs typeface="Calibri Light"/>
              </a:rPr>
              <a:t>odes</a:t>
            </a:r>
          </a:p>
        </p:txBody>
      </p:sp>
      <p:pic>
        <p:nvPicPr>
          <p:cNvPr id="7" name="Content Placeholder 6" descr="A red and purple square with numbers and lines&#10;&#10;Description automatically generated">
            <a:extLst>
              <a:ext uri="{FF2B5EF4-FFF2-40B4-BE49-F238E27FC236}">
                <a16:creationId xmlns:a16="http://schemas.microsoft.com/office/drawing/2014/main" id="{CD3DC93A-BF54-5AD6-1209-8D1B70DE5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7134" y="1939100"/>
            <a:ext cx="3963647" cy="299787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07C0-3F73-9D72-1D8E-2B63A586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BE1FD6B-8E11-5223-9B7F-32D5306F80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6B0AEC-AB9C-0769-FD18-6481824478D7}"/>
              </a:ext>
            </a:extLst>
          </p:cNvPr>
          <p:cNvSpPr txBox="1"/>
          <p:nvPr/>
        </p:nvSpPr>
        <p:spPr>
          <a:xfrm>
            <a:off x="1858220" y="180248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Full fill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5ED9F-B9D6-8F57-1D01-338187DCDF96}"/>
              </a:ext>
            </a:extLst>
          </p:cNvPr>
          <p:cNvSpPr txBox="1"/>
          <p:nvPr/>
        </p:nvSpPr>
        <p:spPr>
          <a:xfrm>
            <a:off x="5140945" y="1785747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Single bunch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75B2D-28E2-6A18-6059-DBCA8EB47235}"/>
              </a:ext>
            </a:extLst>
          </p:cNvPr>
          <p:cNvSpPr txBox="1"/>
          <p:nvPr/>
        </p:nvSpPr>
        <p:spPr>
          <a:xfrm>
            <a:off x="1527286" y="1544291"/>
            <a:ext cx="491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>
                <a:ea typeface="Calibri"/>
                <a:cs typeface="Calibri"/>
              </a:rPr>
              <a:t>Tune excitation with equivalent charge per bunch. </a:t>
            </a:r>
            <a:endParaRPr lang="en-GB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F8013-95D0-4F53-E21C-14B838C99C67}"/>
              </a:ext>
            </a:extLst>
          </p:cNvPr>
          <p:cNvSpPr txBox="1"/>
          <p:nvPr/>
        </p:nvSpPr>
        <p:spPr>
          <a:xfrm>
            <a:off x="8438268" y="1065518"/>
            <a:ext cx="3325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Dependencies investigated so far</a:t>
            </a:r>
          </a:p>
          <a:p>
            <a:r>
              <a:rPr lang="en-GB"/>
              <a:t>Fill pattern</a:t>
            </a:r>
          </a:p>
          <a:p>
            <a:r>
              <a:rPr lang="en-GB"/>
              <a:t>Excitation amplitude</a:t>
            </a:r>
          </a:p>
          <a:p>
            <a:r>
              <a:rPr lang="en-GB"/>
              <a:t>Beam current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6956F4-5312-FC8F-1F26-0C7304A68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787" y="2265847"/>
            <a:ext cx="4714187" cy="1798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C59B7F-BE05-FD79-9C65-63CCC3B78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415" y="4191061"/>
            <a:ext cx="4714585" cy="17985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129805-3C94-3200-D357-BCBEBF71EB78}"/>
              </a:ext>
            </a:extLst>
          </p:cNvPr>
          <p:cNvSpPr txBox="1"/>
          <p:nvPr/>
        </p:nvSpPr>
        <p:spPr>
          <a:xfrm>
            <a:off x="423897" y="513119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a typeface="Calibri"/>
                <a:cs typeface="Calibri"/>
              </a:rPr>
              <a:t>Signal integrated over the beam depends on excitation mode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A0D7F-4DA0-C0A1-CBFC-8C4B7C7A9DB2}"/>
              </a:ext>
            </a:extLst>
          </p:cNvPr>
          <p:cNvSpPr txBox="1"/>
          <p:nvPr/>
        </p:nvSpPr>
        <p:spPr>
          <a:xfrm>
            <a:off x="11393715" y="0"/>
            <a:ext cx="7982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13 of 15</a:t>
            </a:r>
          </a:p>
        </p:txBody>
      </p:sp>
    </p:spTree>
    <p:extLst>
      <p:ext uri="{BB962C8B-B14F-4D97-AF65-F5344CB8AC3E}">
        <p14:creationId xmlns:p14="http://schemas.microsoft.com/office/powerpoint/2010/main" val="277150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C992-B4F8-8DCB-3B47-4FE5C22F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/>
                <a:ea typeface="Calibri Light"/>
                <a:cs typeface="Calibri Light"/>
              </a:rPr>
              <a:t>Broader studies – Measuring the effects of </a:t>
            </a:r>
            <a:r>
              <a:rPr lang="en-US" dirty="0">
                <a:latin typeface="Calibri"/>
                <a:ea typeface="Calibri Light"/>
                <a:cs typeface="Calibri Light"/>
              </a:rPr>
              <a:t>MBF bandwidth on feedback robustness</a:t>
            </a:r>
            <a:endParaRPr lang="en-US" sz="3700" dirty="0">
              <a:solidFill>
                <a:srgbClr val="808080"/>
              </a:solidFill>
              <a:latin typeface="Calibri"/>
              <a:ea typeface="Calibri Light"/>
              <a:cs typeface="Calibri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BE549-5D6F-E057-7FA0-BAF01666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F42E604-72E1-99CA-BE93-8069DC88A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611777C-2FA7-70A8-E3F8-0AE8BC211525}"/>
              </a:ext>
            </a:extLst>
          </p:cNvPr>
          <p:cNvSpPr txBox="1">
            <a:spLocks/>
          </p:cNvSpPr>
          <p:nvPr/>
        </p:nvSpPr>
        <p:spPr>
          <a:xfrm>
            <a:off x="8071940" y="1805811"/>
            <a:ext cx="4114800" cy="46607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/>
              <a:t>tune scans at I = 150 mA around the current working point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CF6F43AF-3507-0AEC-69C9-1ACE43B00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4513" y="1689082"/>
            <a:ext cx="6282327" cy="2353960"/>
          </a:xfr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486497-AA1F-0118-2B12-7F288A651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47" y="4041436"/>
            <a:ext cx="6285965" cy="237964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774278-48A4-90C9-EF83-FE8FC1207A61}"/>
              </a:ext>
            </a:extLst>
          </p:cNvPr>
          <p:cNvSpPr/>
          <p:nvPr/>
        </p:nvSpPr>
        <p:spPr>
          <a:xfrm>
            <a:off x="1293341" y="2438400"/>
            <a:ext cx="1136821" cy="8979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4BB286-9590-B8C8-70ED-3C9A75DEE105}"/>
              </a:ext>
            </a:extLst>
          </p:cNvPr>
          <p:cNvSpPr/>
          <p:nvPr/>
        </p:nvSpPr>
        <p:spPr>
          <a:xfrm>
            <a:off x="4038600" y="4798224"/>
            <a:ext cx="1136821" cy="8979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AFFDFC-5774-84F1-3256-3E1156201AC6}"/>
              </a:ext>
            </a:extLst>
          </p:cNvPr>
          <p:cNvSpPr/>
          <p:nvPr/>
        </p:nvSpPr>
        <p:spPr>
          <a:xfrm>
            <a:off x="1293341" y="4798224"/>
            <a:ext cx="1136821" cy="8979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3F98C9-2E04-AA69-93DE-74B7CD97C0EF}"/>
              </a:ext>
            </a:extLst>
          </p:cNvPr>
          <p:cNvSpPr/>
          <p:nvPr/>
        </p:nvSpPr>
        <p:spPr>
          <a:xfrm>
            <a:off x="4088690" y="2428653"/>
            <a:ext cx="1136821" cy="8979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5A7011-1D92-8BEE-2E25-66AC8DFF9EA9}"/>
              </a:ext>
            </a:extLst>
          </p:cNvPr>
          <p:cNvCxnSpPr/>
          <p:nvPr/>
        </p:nvCxnSpPr>
        <p:spPr>
          <a:xfrm>
            <a:off x="3410466" y="1805811"/>
            <a:ext cx="0" cy="4430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1A30AB-50CD-100E-76D7-CB7BBD9B792C}"/>
              </a:ext>
            </a:extLst>
          </p:cNvPr>
          <p:cNvGrpSpPr/>
          <p:nvPr/>
        </p:nvGrpSpPr>
        <p:grpSpPr>
          <a:xfrm>
            <a:off x="6384090" y="1728128"/>
            <a:ext cx="1791972" cy="2110704"/>
            <a:chOff x="6384090" y="1728128"/>
            <a:chExt cx="1791972" cy="2110704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A71CD46D-DB8A-4BC3-9B7C-B39E1D2176DA}"/>
                </a:ext>
              </a:extLst>
            </p:cNvPr>
            <p:cNvSpPr/>
            <p:nvPr/>
          </p:nvSpPr>
          <p:spPr>
            <a:xfrm>
              <a:off x="6384090" y="1728128"/>
              <a:ext cx="304800" cy="2110704"/>
            </a:xfrm>
            <a:prstGeom prst="rightBrace">
              <a:avLst>
                <a:gd name="adj1" fmla="val 43468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4147D1-28C8-9AB2-BCAE-7916B098AE51}"/>
                </a:ext>
              </a:extLst>
            </p:cNvPr>
            <p:cNvSpPr txBox="1"/>
            <p:nvPr/>
          </p:nvSpPr>
          <p:spPr>
            <a:xfrm>
              <a:off x="6711552" y="2321815"/>
              <a:ext cx="14645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Shorter filter</a:t>
              </a:r>
            </a:p>
            <a:p>
              <a:r>
                <a:rPr lang="en-GB"/>
                <a:t>Wider bandwidth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8DB82-D419-0907-4D26-E20E04AC98CE}"/>
              </a:ext>
            </a:extLst>
          </p:cNvPr>
          <p:cNvGrpSpPr/>
          <p:nvPr/>
        </p:nvGrpSpPr>
        <p:grpSpPr>
          <a:xfrm>
            <a:off x="6426840" y="4041436"/>
            <a:ext cx="1791972" cy="2110704"/>
            <a:chOff x="6384090" y="1728128"/>
            <a:chExt cx="1791972" cy="2110704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7FB1F5E4-C5E7-7B02-9600-4C68EFF28F0B}"/>
                </a:ext>
              </a:extLst>
            </p:cNvPr>
            <p:cNvSpPr/>
            <p:nvPr/>
          </p:nvSpPr>
          <p:spPr>
            <a:xfrm>
              <a:off x="6384090" y="1728128"/>
              <a:ext cx="304800" cy="2110704"/>
            </a:xfrm>
            <a:prstGeom prst="rightBrace">
              <a:avLst>
                <a:gd name="adj1" fmla="val 43468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9BBE31-5AF7-1FCF-6A4C-7AFEB0416222}"/>
                </a:ext>
              </a:extLst>
            </p:cNvPr>
            <p:cNvSpPr txBox="1"/>
            <p:nvPr/>
          </p:nvSpPr>
          <p:spPr>
            <a:xfrm>
              <a:off x="6711552" y="2321815"/>
              <a:ext cx="14645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Longer filter</a:t>
              </a:r>
            </a:p>
            <a:p>
              <a:r>
                <a:rPr lang="en-GB"/>
                <a:t>Narrower bandwidth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3022AF9-EB92-CF01-6DAB-C58F0908A37D}"/>
              </a:ext>
            </a:extLst>
          </p:cNvPr>
          <p:cNvSpPr txBox="1"/>
          <p:nvPr/>
        </p:nvSpPr>
        <p:spPr>
          <a:xfrm>
            <a:off x="11357429" y="0"/>
            <a:ext cx="8345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14 of 15</a:t>
            </a:r>
          </a:p>
        </p:txBody>
      </p:sp>
    </p:spTree>
    <p:extLst>
      <p:ext uri="{BB962C8B-B14F-4D97-AF65-F5344CB8AC3E}">
        <p14:creationId xmlns:p14="http://schemas.microsoft.com/office/powerpoint/2010/main" val="26892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BA41-24BF-C2C0-DE66-D2F8F19D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4"/>
            <a:ext cx="6463696" cy="1325563"/>
          </a:xfrm>
        </p:spPr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Future work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43D96-45D2-E39D-1A25-E61A9D4A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14" y="1339398"/>
            <a:ext cx="11168742" cy="4277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b="1" dirty="0"/>
              <a:t>Develop an improved feedback algorithm</a:t>
            </a:r>
            <a:endParaRPr lang="en-GB" sz="2400" b="1" dirty="0">
              <a:ea typeface="Calibri"/>
              <a:cs typeface="Calibri"/>
            </a:endParaRPr>
          </a:p>
          <a:p>
            <a:pPr lvl="1"/>
            <a:endParaRPr lang="en-US" sz="2000" b="1" dirty="0">
              <a:ea typeface="+mn-lt"/>
              <a:cs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5A197-5049-B176-59F2-5E75EC21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57E0125-610D-FE73-A416-9C9F555D3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B86E57-C5D3-CBC3-8695-35A59E82CB6C}"/>
              </a:ext>
            </a:extLst>
          </p:cNvPr>
          <p:cNvSpPr/>
          <p:nvPr/>
        </p:nvSpPr>
        <p:spPr>
          <a:xfrm>
            <a:off x="82854" y="3706970"/>
            <a:ext cx="6994588" cy="11995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ea typeface="Calibri"/>
                <a:cs typeface="Calibri"/>
              </a:rPr>
              <a:t>Simulation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Understand the effects of a  3</a:t>
            </a:r>
            <a:r>
              <a:rPr lang="en-US" sz="2400" baseline="30000" dirty="0">
                <a:cs typeface="Calibri"/>
              </a:rPr>
              <a:t>rd</a:t>
            </a:r>
            <a:r>
              <a:rPr lang="en-US" sz="2400" dirty="0">
                <a:cs typeface="Calibri"/>
              </a:rPr>
              <a:t> harmonic cavity</a:t>
            </a:r>
            <a:endParaRPr lang="en-GB" sz="2400" dirty="0"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 both short and long range </a:t>
            </a:r>
            <a:r>
              <a:rPr lang="en-US" sz="2400" dirty="0" err="1"/>
              <a:t>wakefields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85C0EE-CCD1-CD61-AAD5-6E950ADBCAE4}"/>
              </a:ext>
            </a:extLst>
          </p:cNvPr>
          <p:cNvSpPr/>
          <p:nvPr/>
        </p:nvSpPr>
        <p:spPr>
          <a:xfrm>
            <a:off x="-17364" y="1833928"/>
            <a:ext cx="12208933" cy="1732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Measurement studies</a:t>
            </a:r>
            <a:endParaRPr lang="en-GB" sz="28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+mn-lt"/>
                <a:cs typeface="+mn-lt"/>
              </a:rPr>
              <a:t>Single bunch operation </a:t>
            </a:r>
            <a:r>
              <a:rPr lang="en-US" sz="2400" dirty="0">
                <a:ea typeface="+mn-lt"/>
                <a:cs typeface="+mn-lt"/>
              </a:rPr>
              <a:t>- To better separate the effect of long and short range </a:t>
            </a:r>
            <a:r>
              <a:rPr lang="en-US" sz="2400" dirty="0" err="1">
                <a:ea typeface="+mn-lt"/>
                <a:cs typeface="+mn-lt"/>
              </a:rPr>
              <a:t>wakefields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Find a more </a:t>
            </a:r>
            <a:r>
              <a:rPr lang="en-US" sz="2400" b="1" dirty="0">
                <a:ea typeface="Calibri"/>
                <a:cs typeface="Calibri"/>
              </a:rPr>
              <a:t>optimal accelerator setup</a:t>
            </a:r>
            <a:r>
              <a:rPr lang="en-US" sz="2400" dirty="0">
                <a:ea typeface="Calibri"/>
                <a:cs typeface="Calibri"/>
              </a:rPr>
              <a:t> with minimal sideband driven centroid motion</a:t>
            </a:r>
            <a:endParaRPr lang="en-US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Can this residual centroid motion be mitigated by the multi-bunch feedback ? </a:t>
            </a:r>
            <a:endParaRPr lang="en-GB" sz="2400" dirty="0">
              <a:ea typeface="Calibri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D3A849-FCC1-A0FA-BE87-E3477CF49A7C}"/>
              </a:ext>
            </a:extLst>
          </p:cNvPr>
          <p:cNvSpPr/>
          <p:nvPr/>
        </p:nvSpPr>
        <p:spPr>
          <a:xfrm>
            <a:off x="82854" y="5047349"/>
            <a:ext cx="4923042" cy="13253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ea typeface="Calibri"/>
                <a:cs typeface="Calibri"/>
              </a:rPr>
              <a:t>Questions</a:t>
            </a:r>
            <a:endParaRPr lang="en-GB" sz="2000" b="1" dirty="0"/>
          </a:p>
          <a:p>
            <a:r>
              <a:rPr lang="en-GB" sz="2000" dirty="0"/>
              <a:t>Experience with 3</a:t>
            </a:r>
            <a:r>
              <a:rPr lang="en-GB" sz="2000" baseline="30000" dirty="0"/>
              <a:t>rd</a:t>
            </a:r>
            <a:r>
              <a:rPr lang="en-GB" sz="2000" dirty="0"/>
              <a:t> harmonic cavity</a:t>
            </a:r>
            <a:endParaRPr lang="en-GB" sz="2000" dirty="0">
              <a:ea typeface="Calibri"/>
              <a:cs typeface="Calibri"/>
            </a:endParaRPr>
          </a:p>
          <a:p>
            <a:r>
              <a:rPr lang="en-GB" sz="2000" dirty="0"/>
              <a:t>Experience with ramped / booster operation</a:t>
            </a:r>
          </a:p>
          <a:p>
            <a:r>
              <a:rPr lang="en-GB" sz="2000" dirty="0">
                <a:ea typeface="Calibri"/>
                <a:cs typeface="Calibri"/>
              </a:rPr>
              <a:t>Experience with Amplifiers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4B257-7F70-61DD-84CD-5424047B33E3}"/>
              </a:ext>
            </a:extLst>
          </p:cNvPr>
          <p:cNvSpPr txBox="1"/>
          <p:nvPr/>
        </p:nvSpPr>
        <p:spPr>
          <a:xfrm>
            <a:off x="7077442" y="4216611"/>
            <a:ext cx="2133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Where does the noise floor variation with excitation mode come from?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3AFD9-AECB-A540-7694-2EDE84101A4B}"/>
              </a:ext>
            </a:extLst>
          </p:cNvPr>
          <p:cNvSpPr txBox="1"/>
          <p:nvPr/>
        </p:nvSpPr>
        <p:spPr>
          <a:xfrm>
            <a:off x="11405811" y="0"/>
            <a:ext cx="7861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15 of 15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1335199-4D6B-B5A6-09F1-6D8772538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2"/>
          <a:stretch/>
        </p:blipFill>
        <p:spPr bwMode="auto">
          <a:xfrm>
            <a:off x="9159441" y="3850785"/>
            <a:ext cx="2949705" cy="22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6C2ECF-2359-AC56-D734-6C2DDC63AB82}"/>
              </a:ext>
            </a:extLst>
          </p:cNvPr>
          <p:cNvSpPr txBox="1"/>
          <p:nvPr/>
        </p:nvSpPr>
        <p:spPr>
          <a:xfrm>
            <a:off x="9631646" y="3632900"/>
            <a:ext cx="216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Noise measurements</a:t>
            </a:r>
          </a:p>
        </p:txBody>
      </p:sp>
    </p:spTree>
    <p:extLst>
      <p:ext uri="{BB962C8B-B14F-4D97-AF65-F5344CB8AC3E}">
        <p14:creationId xmlns:p14="http://schemas.microsoft.com/office/powerpoint/2010/main" val="211952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50BF-AE13-AC19-2315-CD925DFA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377"/>
            <a:ext cx="4993710" cy="1346439"/>
          </a:xfrm>
        </p:spPr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What do we 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559E3-E568-4C16-11AA-138BDDDD0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987"/>
            <a:ext cx="10724367" cy="969311"/>
          </a:xfrm>
        </p:spPr>
        <p:txBody>
          <a:bodyPr/>
          <a:lstStyle/>
          <a:p>
            <a:r>
              <a:rPr lang="en-GB" dirty="0"/>
              <a:t>Feedback loop using pinhole cameras as detector and skew quadrupole magnets as actuators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2CD7546-E7CE-2479-D8D4-D0EE8AA1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2CC25C6-780D-E6F9-BF75-C92EAF210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5BDA899-733E-A930-F644-5E04F4607AE9}"/>
              </a:ext>
            </a:extLst>
          </p:cNvPr>
          <p:cNvGrpSpPr/>
          <p:nvPr/>
        </p:nvGrpSpPr>
        <p:grpSpPr>
          <a:xfrm>
            <a:off x="1279934" y="2648922"/>
            <a:ext cx="8288323" cy="3643073"/>
            <a:chOff x="1279934" y="2773210"/>
            <a:chExt cx="8288323" cy="364307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DF53A-332D-9BEC-A785-2B4D6854D9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5987" y="2841715"/>
              <a:ext cx="0" cy="3463486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A649EC-BF0E-2640-5086-3777A95916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3547" y="2797250"/>
              <a:ext cx="10438" cy="337669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056EF6-713E-4111-ADAD-6E74D4C5AAE7}"/>
                </a:ext>
              </a:extLst>
            </p:cNvPr>
            <p:cNvSpPr txBox="1"/>
            <p:nvPr/>
          </p:nvSpPr>
          <p:spPr>
            <a:xfrm>
              <a:off x="8733985" y="5340702"/>
              <a:ext cx="834272" cy="57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Beam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E9514F7-C823-CE38-9B5C-0D728BF873D3}"/>
                </a:ext>
              </a:extLst>
            </p:cNvPr>
            <p:cNvSpPr/>
            <p:nvPr/>
          </p:nvSpPr>
          <p:spPr>
            <a:xfrm>
              <a:off x="1279934" y="3672307"/>
              <a:ext cx="1610325" cy="88874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Pinhole camera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EE49C0-A1FC-13D0-1EAC-2FFFF2CAD620}"/>
                </a:ext>
              </a:extLst>
            </p:cNvPr>
            <p:cNvSpPr/>
            <p:nvPr/>
          </p:nvSpPr>
          <p:spPr>
            <a:xfrm>
              <a:off x="3458817" y="4355592"/>
              <a:ext cx="1610325" cy="88874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Emittance calculation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0BE9643-C33A-5C01-8A81-CF3FD43848DB}"/>
                </a:ext>
              </a:extLst>
            </p:cNvPr>
            <p:cNvSpPr/>
            <p:nvPr/>
          </p:nvSpPr>
          <p:spPr>
            <a:xfrm>
              <a:off x="5704796" y="4355592"/>
              <a:ext cx="1610325" cy="88874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Feedback calculation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5A09D98-1725-49B8-BD5C-D302858F3826}"/>
                </a:ext>
              </a:extLst>
            </p:cNvPr>
            <p:cNvSpPr/>
            <p:nvPr/>
          </p:nvSpPr>
          <p:spPr>
            <a:xfrm>
              <a:off x="5704796" y="3167391"/>
              <a:ext cx="1610325" cy="88874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Desired emittance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E9FAD0F-3812-16BB-54FA-027BEBA78AE8}"/>
                </a:ext>
              </a:extLst>
            </p:cNvPr>
            <p:cNvSpPr/>
            <p:nvPr/>
          </p:nvSpPr>
          <p:spPr>
            <a:xfrm>
              <a:off x="1279934" y="4965655"/>
              <a:ext cx="1610325" cy="88874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Pinhole camera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F4279B3-B359-3C6D-A4EA-8ABE8294CB79}"/>
                </a:ext>
              </a:extLst>
            </p:cNvPr>
            <p:cNvSpPr/>
            <p:nvPr/>
          </p:nvSpPr>
          <p:spPr>
            <a:xfrm>
              <a:off x="7950775" y="3227934"/>
              <a:ext cx="1610325" cy="201640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Feedback actuator (skew quadrupole magnets)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A7BDD0D-5AAF-35EB-0830-A11E9A55FC89}"/>
                </a:ext>
              </a:extLst>
            </p:cNvPr>
            <p:cNvCxnSpPr>
              <a:cxnSpLocks/>
              <a:stCxn id="11" idx="0"/>
              <a:endCxn id="10" idx="0"/>
            </p:cNvCxnSpPr>
            <p:nvPr/>
          </p:nvCxnSpPr>
          <p:spPr>
            <a:xfrm>
              <a:off x="6509958" y="3167391"/>
              <a:ext cx="0" cy="1188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A9A3663-88BE-42A2-E03F-CC70A00B722B}"/>
                </a:ext>
              </a:extLst>
            </p:cNvPr>
            <p:cNvCxnSpPr>
              <a:cxnSpLocks/>
              <a:stCxn id="10" idx="3"/>
              <a:endCxn id="13" idx="1"/>
            </p:cNvCxnSpPr>
            <p:nvPr/>
          </p:nvCxnSpPr>
          <p:spPr>
            <a:xfrm flipV="1">
              <a:off x="7315121" y="4236137"/>
              <a:ext cx="635655" cy="563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A7EC607-8CAB-1A6D-F98A-C3F955E6B7C3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5069141" y="4799966"/>
              <a:ext cx="6356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FBDE643A-BBA2-9D0F-29D8-7FFC5865A98B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2890259" y="4116681"/>
              <a:ext cx="568558" cy="68328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12EFBBDF-EDDB-A833-B35B-986353BD7DB5}"/>
                </a:ext>
              </a:extLst>
            </p:cNvPr>
            <p:cNvCxnSpPr>
              <a:stCxn id="12" idx="3"/>
              <a:endCxn id="9" idx="1"/>
            </p:cNvCxnSpPr>
            <p:nvPr/>
          </p:nvCxnSpPr>
          <p:spPr>
            <a:xfrm flipV="1">
              <a:off x="2890259" y="4799966"/>
              <a:ext cx="568558" cy="61006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6582FF-B263-F901-E266-4626840342BF}"/>
                </a:ext>
              </a:extLst>
            </p:cNvPr>
            <p:cNvSpPr txBox="1"/>
            <p:nvPr/>
          </p:nvSpPr>
          <p:spPr>
            <a:xfrm>
              <a:off x="2055987" y="5837298"/>
              <a:ext cx="834272" cy="57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Beam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A1A561A-71C8-9C4E-BDE2-2EEF9AA4A2CE}"/>
                </a:ext>
              </a:extLst>
            </p:cNvPr>
            <p:cNvCxnSpPr/>
            <p:nvPr/>
          </p:nvCxnSpPr>
          <p:spPr>
            <a:xfrm flipV="1">
              <a:off x="2051920" y="2773210"/>
              <a:ext cx="6624180" cy="2505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BE4A32E-331A-110A-B8DF-4A6FAA61B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6280497"/>
              <a:ext cx="6624180" cy="2505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EDD16E2-3A4A-B4E6-3915-DD757436B494}"/>
              </a:ext>
            </a:extLst>
          </p:cNvPr>
          <p:cNvSpPr txBox="1"/>
          <p:nvPr/>
        </p:nvSpPr>
        <p:spPr>
          <a:xfrm>
            <a:off x="10619619" y="49590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48CB49-501A-3AB6-D5D6-CE8D339CFEDB}"/>
              </a:ext>
            </a:extLst>
          </p:cNvPr>
          <p:cNvSpPr txBox="1"/>
          <p:nvPr/>
        </p:nvSpPr>
        <p:spPr>
          <a:xfrm>
            <a:off x="11454191" y="0"/>
            <a:ext cx="737810" cy="319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1 of 15</a:t>
            </a:r>
          </a:p>
        </p:txBody>
      </p:sp>
    </p:spTree>
    <p:extLst>
      <p:ext uri="{BB962C8B-B14F-4D97-AF65-F5344CB8AC3E}">
        <p14:creationId xmlns:p14="http://schemas.microsoft.com/office/powerpoint/2010/main" val="199758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FAB6-9D4D-6B53-A3BA-36748116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  <a:ea typeface="Calibri"/>
                <a:cs typeface="Calibri"/>
              </a:rPr>
              <a:t>Why not just keep doing that?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71936-C28A-5F85-DCF8-77586527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FF31C89-A257-2F68-B15E-942AB3D69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DB517A-7F23-9C00-BC90-4F5D50C541EC}"/>
              </a:ext>
            </a:extLst>
          </p:cNvPr>
          <p:cNvGrpSpPr/>
          <p:nvPr/>
        </p:nvGrpSpPr>
        <p:grpSpPr>
          <a:xfrm>
            <a:off x="6566077" y="1466850"/>
            <a:ext cx="5019672" cy="4613276"/>
            <a:chOff x="6334128" y="1552575"/>
            <a:chExt cx="5019672" cy="461327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691C8DF-57A2-9674-6A85-387739FD690D}"/>
                </a:ext>
              </a:extLst>
            </p:cNvPr>
            <p:cNvSpPr/>
            <p:nvPr/>
          </p:nvSpPr>
          <p:spPr>
            <a:xfrm>
              <a:off x="6334128" y="1552575"/>
              <a:ext cx="5019672" cy="461327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/>
                <a:t>We will not have the flexibility to use the skew quadrupole magnets due to the impact on off axis injection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/>
                <a:t>Operating modes in Diamond-II may require per bunch size manipulation. (e.g. hybrid bunch)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AE7ED2-D28D-1C62-7907-C51A4B268A4C}"/>
                </a:ext>
              </a:extLst>
            </p:cNvPr>
            <p:cNvSpPr txBox="1"/>
            <p:nvPr/>
          </p:nvSpPr>
          <p:spPr>
            <a:xfrm>
              <a:off x="7060463" y="1570813"/>
              <a:ext cx="35670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b="1" dirty="0"/>
                <a:t>Additional Diamond-II </a:t>
              </a:r>
            </a:p>
            <a:p>
              <a:pPr algn="ctr"/>
              <a:r>
                <a:rPr lang="en-GB" sz="2800" b="1" dirty="0"/>
                <a:t>considerations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F0BCD-6C2D-823F-0516-C6A55F3B3165}"/>
              </a:ext>
            </a:extLst>
          </p:cNvPr>
          <p:cNvGrpSpPr/>
          <p:nvPr/>
        </p:nvGrpSpPr>
        <p:grpSpPr>
          <a:xfrm>
            <a:off x="606251" y="1466850"/>
            <a:ext cx="5562599" cy="4609361"/>
            <a:chOff x="295275" y="1552575"/>
            <a:chExt cx="5562599" cy="460936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DFAE83F-39F0-9824-0DED-F20D122AB00D}"/>
                </a:ext>
              </a:extLst>
            </p:cNvPr>
            <p:cNvSpPr/>
            <p:nvPr/>
          </p:nvSpPr>
          <p:spPr>
            <a:xfrm>
              <a:off x="295275" y="1552575"/>
              <a:ext cx="5562599" cy="46093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4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b="0" i="0" u="none" strike="noStrike" dirty="0">
                  <a:solidFill>
                    <a:schemeClr val="bg1"/>
                  </a:solidFill>
                  <a:effectLst/>
                </a:rPr>
                <a:t>It cannot stabilise horizontal and vertical emittance simultaneously as it is coupling control based.</a:t>
              </a:r>
              <a:endParaRPr lang="en-US" dirty="0">
                <a:solidFill>
                  <a:schemeClr val="bg1"/>
                </a:solidFill>
              </a:endParaRPr>
            </a:p>
            <a:p>
              <a:pPr algn="l" rtl="0" fontAlgn="base">
                <a:buFont typeface="Arial" panose="020B0604020202020204" pitchFamily="34" charset="0"/>
                <a:buChar char="•"/>
              </a:pPr>
              <a:r>
                <a:rPr lang="en-GB" sz="2400" b="0" i="0" u="none" strike="noStrike" dirty="0">
                  <a:solidFill>
                    <a:schemeClr val="bg1"/>
                  </a:solidFill>
                  <a:effectLst/>
                </a:rPr>
                <a:t>Small reduction in dynamic aperture</a:t>
              </a:r>
              <a:r>
                <a:rPr lang="en-US" sz="2400" b="0" i="0" dirty="0">
                  <a:solidFill>
                    <a:schemeClr val="bg1"/>
                  </a:solidFill>
                  <a:effectLst/>
                </a:rPr>
                <a:t>​</a:t>
              </a:r>
            </a:p>
            <a:p>
              <a:pPr algn="l" rtl="0" fontAlgn="base">
                <a:buFont typeface="Arial" panose="020B0604020202020204" pitchFamily="34" charset="0"/>
                <a:buChar char="•"/>
              </a:pPr>
              <a:r>
                <a:rPr lang="en-GB" sz="2400" b="0" i="0" u="none" strike="noStrike" dirty="0">
                  <a:solidFill>
                    <a:schemeClr val="bg1"/>
                  </a:solidFill>
                  <a:effectLst/>
                </a:rPr>
                <a:t>Suffers from hysteresis</a:t>
              </a:r>
            </a:p>
            <a:p>
              <a:pPr lvl="1" fontAlgn="base">
                <a:buFont typeface="Arial" panose="020B0604020202020204" pitchFamily="34" charset="0"/>
                <a:buChar char="•"/>
              </a:pPr>
              <a:r>
                <a:rPr lang="en-GB" sz="2400" b="0" i="0" u="none" strike="noStrike" dirty="0">
                  <a:solidFill>
                    <a:schemeClr val="bg1"/>
                  </a:solidFill>
                  <a:effectLst/>
                </a:rPr>
                <a:t>performance degrades over time</a:t>
              </a:r>
              <a:endParaRPr lang="en-US" sz="2400" b="0" i="0" dirty="0">
                <a:solidFill>
                  <a:schemeClr val="bg1"/>
                </a:solidFill>
                <a:effectLst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>
                  <a:ea typeface="Calibri" panose="020F0502020204030204"/>
                  <a:cs typeface="Calibri" panose="020F0502020204030204"/>
                </a:rPr>
                <a:t>Feedback loop limited to a few Hz due to pinhole camera update rate.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C994FF-EDFB-E331-3B0B-13B3CBF9BA30}"/>
                </a:ext>
              </a:extLst>
            </p:cNvPr>
            <p:cNvSpPr txBox="1"/>
            <p:nvPr/>
          </p:nvSpPr>
          <p:spPr>
            <a:xfrm>
              <a:off x="764227" y="1619577"/>
              <a:ext cx="4573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Limitations of existing system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359EC55-D46B-2AC2-D030-6D3CEB4C34A9}"/>
              </a:ext>
            </a:extLst>
          </p:cNvPr>
          <p:cNvSpPr txBox="1"/>
          <p:nvPr/>
        </p:nvSpPr>
        <p:spPr>
          <a:xfrm>
            <a:off x="11454191" y="0"/>
            <a:ext cx="737810" cy="319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2 of 15</a:t>
            </a:r>
          </a:p>
        </p:txBody>
      </p:sp>
    </p:spTree>
    <p:extLst>
      <p:ext uri="{BB962C8B-B14F-4D97-AF65-F5344CB8AC3E}">
        <p14:creationId xmlns:p14="http://schemas.microsoft.com/office/powerpoint/2010/main" val="8436544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8E6D-E9DD-1847-4D85-1B061225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  <a:ea typeface="Calibri"/>
                <a:cs typeface="Calibri"/>
              </a:rPr>
              <a:t>Why use side band excitation with the MBF?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9E03F-3789-2241-7231-A6C49BCB3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4" y="5257006"/>
            <a:ext cx="7781925" cy="100965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/>
              <a:t>There are some differences in behaviour which need to be accounted for before it can be used in operation.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B99FB-E7F9-E5E2-4D7A-3DD4B427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A6A9236-837F-35F0-5C01-2AD1D7947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0FAE8D-BCA4-CB2B-266D-9527B62456AD}"/>
              </a:ext>
            </a:extLst>
          </p:cNvPr>
          <p:cNvSpPr/>
          <p:nvPr/>
        </p:nvSpPr>
        <p:spPr>
          <a:xfrm>
            <a:off x="5420372" y="1690688"/>
            <a:ext cx="5619750" cy="27911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new hardware required in the storage 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This allows the emittance control to be applied to all or a subset of bunches as operations require.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8255D9-5683-9ADE-4B2B-B305004A2F77}"/>
              </a:ext>
            </a:extLst>
          </p:cNvPr>
          <p:cNvSpPr/>
          <p:nvPr/>
        </p:nvSpPr>
        <p:spPr>
          <a:xfrm>
            <a:off x="545495" y="1690688"/>
            <a:ext cx="4476750" cy="31178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It has less impact on lifetime and injection efficiency compared to the existing skew quadrupole approach</a:t>
            </a:r>
          </a:p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D0ECF-8089-3C27-A0D1-4075B8BE00FD}"/>
              </a:ext>
            </a:extLst>
          </p:cNvPr>
          <p:cNvSpPr txBox="1"/>
          <p:nvPr/>
        </p:nvSpPr>
        <p:spPr>
          <a:xfrm>
            <a:off x="1224757" y="1775398"/>
            <a:ext cx="3118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Sideband excitation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7DDDA-F4E0-EBCC-EBA1-A4409B5E33E6}"/>
              </a:ext>
            </a:extLst>
          </p:cNvPr>
          <p:cNvSpPr txBox="1"/>
          <p:nvPr/>
        </p:nvSpPr>
        <p:spPr>
          <a:xfrm>
            <a:off x="6243261" y="1690688"/>
            <a:ext cx="3820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Additional MBF bonuses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FF55F-D696-F034-8415-BB94947B7165}"/>
              </a:ext>
            </a:extLst>
          </p:cNvPr>
          <p:cNvSpPr txBox="1"/>
          <p:nvPr/>
        </p:nvSpPr>
        <p:spPr>
          <a:xfrm>
            <a:off x="8941712" y="5121612"/>
            <a:ext cx="3133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Emittance Control for Diamond-II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70C0"/>
              </a:solidFill>
              <a:effectLst/>
            </a:endParaRPr>
          </a:p>
          <a:p>
            <a:pPr algn="r" rtl="0" fontAlgn="base"/>
            <a:r>
              <a:rPr lang="en-GB" sz="1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Ian Martin, Alun Morgan, Shaun Preston</a:t>
            </a:r>
            <a:endParaRPr lang="en-US" sz="1400" b="0" i="0" dirty="0">
              <a:solidFill>
                <a:srgbClr val="0070C0"/>
              </a:solidFill>
              <a:effectLst/>
            </a:endParaRPr>
          </a:p>
          <a:p>
            <a:pPr algn="r" rtl="0" fontAlgn="base"/>
            <a:r>
              <a:rPr lang="en-GB" sz="1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9th Low Emittance Rings Workshop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70C0"/>
              </a:solidFill>
              <a:effectLst/>
            </a:endParaRPr>
          </a:p>
          <a:p>
            <a:pPr algn="r" rtl="0" fontAlgn="base"/>
            <a:r>
              <a:rPr lang="en-GB" sz="1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CERN, 13th-16th February 2024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70C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FFBD5-B813-8A6A-A474-EFE64870CD46}"/>
              </a:ext>
            </a:extLst>
          </p:cNvPr>
          <p:cNvSpPr txBox="1"/>
          <p:nvPr/>
        </p:nvSpPr>
        <p:spPr>
          <a:xfrm>
            <a:off x="11454191" y="0"/>
            <a:ext cx="737810" cy="319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3 of 15</a:t>
            </a:r>
          </a:p>
        </p:txBody>
      </p:sp>
    </p:spTree>
    <p:extLst>
      <p:ext uri="{BB962C8B-B14F-4D97-AF65-F5344CB8AC3E}">
        <p14:creationId xmlns:p14="http://schemas.microsoft.com/office/powerpoint/2010/main" val="397810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1A95-8809-E4FD-07AB-DB13B608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What is the new approach?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CF1-DEAF-E22F-87CB-93E0E5FDB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0288"/>
          </a:xfrm>
        </p:spPr>
        <p:txBody>
          <a:bodyPr>
            <a:normAutofit/>
          </a:bodyPr>
          <a:lstStyle/>
          <a:p>
            <a:r>
              <a:rPr lang="en-GB"/>
              <a:t>Keep the existing emittance monitoring but replace the actuator of the feedback.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71E80D5-EF75-0502-4CE0-A411FB1D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A0E71054-4AA8-33D7-B091-7247221DC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8D89493-4EEB-C816-C610-52E1DE26EC7A}"/>
              </a:ext>
            </a:extLst>
          </p:cNvPr>
          <p:cNvGrpSpPr/>
          <p:nvPr/>
        </p:nvGrpSpPr>
        <p:grpSpPr>
          <a:xfrm>
            <a:off x="973123" y="2837930"/>
            <a:ext cx="10839616" cy="3487370"/>
            <a:chOff x="973123" y="2837930"/>
            <a:chExt cx="10839616" cy="348737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283307E-BD1A-EE25-7447-FE196B940C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22958" y="2932474"/>
              <a:ext cx="20876" cy="330313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EBE92A-96FA-8A64-8ECE-A8B9B0ECA1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5881" y="2837930"/>
              <a:ext cx="10438" cy="328959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BF006A-4813-6486-8EFB-1CF73F464F99}"/>
                </a:ext>
              </a:extLst>
            </p:cNvPr>
            <p:cNvSpPr txBox="1"/>
            <p:nvPr/>
          </p:nvSpPr>
          <p:spPr>
            <a:xfrm>
              <a:off x="8375881" y="5254687"/>
              <a:ext cx="828532" cy="576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Beam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ABE8EFF-EFC6-B334-A6B4-C83B4BB2BAC8}"/>
                </a:ext>
              </a:extLst>
            </p:cNvPr>
            <p:cNvSpPr/>
            <p:nvPr/>
          </p:nvSpPr>
          <p:spPr>
            <a:xfrm>
              <a:off x="973123" y="3593999"/>
              <a:ext cx="1599244" cy="88464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Pinhole camera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253A7BF-23DD-DB0A-2B18-825D5D64A2A3}"/>
                </a:ext>
              </a:extLst>
            </p:cNvPr>
            <p:cNvSpPr/>
            <p:nvPr/>
          </p:nvSpPr>
          <p:spPr>
            <a:xfrm>
              <a:off x="3137012" y="4274128"/>
              <a:ext cx="1599244" cy="88464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Emittance calculation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71578B1-A80A-505B-A0B9-3E9890C8371F}"/>
                </a:ext>
              </a:extLst>
            </p:cNvPr>
            <p:cNvSpPr/>
            <p:nvPr/>
          </p:nvSpPr>
          <p:spPr>
            <a:xfrm>
              <a:off x="5367537" y="4274128"/>
              <a:ext cx="1599244" cy="88464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Feedback calculation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D6A7F4B-3B26-D029-51A5-02046BC989DF}"/>
                </a:ext>
              </a:extLst>
            </p:cNvPr>
            <p:cNvSpPr/>
            <p:nvPr/>
          </p:nvSpPr>
          <p:spPr>
            <a:xfrm>
              <a:off x="5367537" y="3091415"/>
              <a:ext cx="1599244" cy="88464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Desired emittance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A873EC9-31D5-2CCC-1475-E2465BC855D4}"/>
                </a:ext>
              </a:extLst>
            </p:cNvPr>
            <p:cNvSpPr/>
            <p:nvPr/>
          </p:nvSpPr>
          <p:spPr>
            <a:xfrm>
              <a:off x="973123" y="4881372"/>
              <a:ext cx="1599244" cy="88464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Pinhole camera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DC1756-E250-83B8-37CD-1F265A326686}"/>
                </a:ext>
              </a:extLst>
            </p:cNvPr>
            <p:cNvSpPr/>
            <p:nvPr/>
          </p:nvSpPr>
          <p:spPr>
            <a:xfrm>
              <a:off x="7598061" y="4274128"/>
              <a:ext cx="1599244" cy="88464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Feedback actuator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5E67DB2-CC41-5E8D-BCD9-EDDDF4F74793}"/>
                </a:ext>
              </a:extLst>
            </p:cNvPr>
            <p:cNvCxnSpPr>
              <a:cxnSpLocks/>
              <a:stCxn id="11" idx="0"/>
              <a:endCxn id="10" idx="0"/>
            </p:cNvCxnSpPr>
            <p:nvPr/>
          </p:nvCxnSpPr>
          <p:spPr>
            <a:xfrm>
              <a:off x="6167159" y="3091415"/>
              <a:ext cx="0" cy="11827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75141D-EADE-5C36-5AD1-85B6E6CD1C55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6966781" y="4716449"/>
              <a:ext cx="6312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7742A88-72B4-DA77-62F6-36D46D9F2DEF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4736256" y="4716449"/>
              <a:ext cx="6312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D26F85EF-C7C4-FDE6-09D8-C6FC37EA34CD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2572367" y="4036320"/>
              <a:ext cx="564645" cy="68012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CCC2FEFE-AE1E-B9DA-3E99-23D2BD2B6139}"/>
                </a:ext>
              </a:extLst>
            </p:cNvPr>
            <p:cNvCxnSpPr>
              <a:stCxn id="12" idx="3"/>
              <a:endCxn id="9" idx="1"/>
            </p:cNvCxnSpPr>
            <p:nvPr/>
          </p:nvCxnSpPr>
          <p:spPr>
            <a:xfrm flipV="1">
              <a:off x="2572367" y="4716449"/>
              <a:ext cx="564645" cy="60724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1F894-BD71-5668-AE4A-B54AA317FB31}"/>
                </a:ext>
              </a:extLst>
            </p:cNvPr>
            <p:cNvSpPr txBox="1"/>
            <p:nvPr/>
          </p:nvSpPr>
          <p:spPr>
            <a:xfrm>
              <a:off x="1743835" y="5748989"/>
              <a:ext cx="828532" cy="576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Beam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8FA8FAE-645F-572B-FF82-C3867CDB38FF}"/>
                </a:ext>
              </a:extLst>
            </p:cNvPr>
            <p:cNvSpPr/>
            <p:nvPr/>
          </p:nvSpPr>
          <p:spPr>
            <a:xfrm>
              <a:off x="7184168" y="4151964"/>
              <a:ext cx="4531243" cy="117172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86FA19-EB57-3D99-1998-A0C68462A442}"/>
                </a:ext>
              </a:extLst>
            </p:cNvPr>
            <p:cNvSpPr txBox="1"/>
            <p:nvPr/>
          </p:nvSpPr>
          <p:spPr>
            <a:xfrm>
              <a:off x="9356467" y="4274128"/>
              <a:ext cx="2456272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Part of the control loop replaced an oscillator controlled by and part of the multi bunch feedback system.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4C2AF5A-0885-B94F-04E9-DE1771FC27AD}"/>
                </a:ext>
              </a:extLst>
            </p:cNvPr>
            <p:cNvSpPr/>
            <p:nvPr/>
          </p:nvSpPr>
          <p:spPr>
            <a:xfrm>
              <a:off x="5231996" y="4183412"/>
              <a:ext cx="1894482" cy="198210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DDE80F-1CE9-A91F-5C5B-2CAE8259279B}"/>
                </a:ext>
              </a:extLst>
            </p:cNvPr>
            <p:cNvSpPr txBox="1"/>
            <p:nvPr/>
          </p:nvSpPr>
          <p:spPr>
            <a:xfrm>
              <a:off x="5356630" y="5352864"/>
              <a:ext cx="1645892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400"/>
                <a:t>A new feedback controller algorithm is required</a:t>
              </a:r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F8CE40F-24EA-CD3D-5364-76D4FE9FB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960" y="6217867"/>
              <a:ext cx="6624180" cy="2505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1EED978-9588-F68F-9943-9D901F3AFD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6347" y="2852541"/>
              <a:ext cx="6624180" cy="2505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5B3D25A-500C-F435-AA15-98D6CD8123C4}"/>
              </a:ext>
            </a:extLst>
          </p:cNvPr>
          <p:cNvSpPr txBox="1"/>
          <p:nvPr/>
        </p:nvSpPr>
        <p:spPr>
          <a:xfrm>
            <a:off x="11454191" y="0"/>
            <a:ext cx="737810" cy="319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4 of 15</a:t>
            </a:r>
          </a:p>
        </p:txBody>
      </p:sp>
    </p:spTree>
    <p:extLst>
      <p:ext uri="{BB962C8B-B14F-4D97-AF65-F5344CB8AC3E}">
        <p14:creationId xmlns:p14="http://schemas.microsoft.com/office/powerpoint/2010/main" val="223166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77D6-692A-134D-4213-9373850D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Tune tracking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4A7ED-15BC-D870-9041-9719E8C708D7}"/>
              </a:ext>
            </a:extLst>
          </p:cNvPr>
          <p:cNvSpPr txBox="1"/>
          <p:nvPr/>
        </p:nvSpPr>
        <p:spPr>
          <a:xfrm>
            <a:off x="162347" y="1357574"/>
            <a:ext cx="11867305" cy="4247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GB" sz="2400">
                <a:cs typeface="Calibri"/>
              </a:rPr>
              <a:t>In Diamond we need to use tune tracking to make sideband excitation practical</a:t>
            </a:r>
            <a:endParaRPr lang="en-US" sz="2400">
              <a:solidFill>
                <a:srgbClr val="808080"/>
              </a:solidFill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DD778-A901-F4F9-203D-519EEE8E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5A7DED5F-FBC5-6603-217A-1A2EE3B52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pic>
        <p:nvPicPr>
          <p:cNvPr id="30" name="Picture 29" descr="A graph of a graph&#10;&#10;Description automatically generated">
            <a:extLst>
              <a:ext uri="{FF2B5EF4-FFF2-40B4-BE49-F238E27FC236}">
                <a16:creationId xmlns:a16="http://schemas.microsoft.com/office/drawing/2014/main" id="{830256F9-ABB0-5527-417C-4B9EEF2E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19" y="1967630"/>
            <a:ext cx="10077450" cy="3286125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459134-E17C-53E8-C1BA-C0E667171BF9}"/>
              </a:ext>
            </a:extLst>
          </p:cNvPr>
          <p:cNvCxnSpPr/>
          <p:nvPr/>
        </p:nvCxnSpPr>
        <p:spPr>
          <a:xfrm flipH="1">
            <a:off x="6305550" y="2238375"/>
            <a:ext cx="19050" cy="265747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4F687F-EF1C-8509-79DE-156AA7D4CAC2}"/>
              </a:ext>
            </a:extLst>
          </p:cNvPr>
          <p:cNvCxnSpPr/>
          <p:nvPr/>
        </p:nvCxnSpPr>
        <p:spPr>
          <a:xfrm flipV="1">
            <a:off x="5676900" y="2581275"/>
            <a:ext cx="36195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8415CE-0FD9-CFF5-CAB9-B2ABBCC025CD}"/>
              </a:ext>
            </a:extLst>
          </p:cNvPr>
          <p:cNvCxnSpPr>
            <a:cxnSpLocks/>
          </p:cNvCxnSpPr>
          <p:nvPr/>
        </p:nvCxnSpPr>
        <p:spPr>
          <a:xfrm flipV="1">
            <a:off x="6096000" y="3705224"/>
            <a:ext cx="36195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E9E8C3-FC87-92CB-5D46-FA184BED0EBF}"/>
              </a:ext>
            </a:extLst>
          </p:cNvPr>
          <p:cNvCxnSpPr>
            <a:cxnSpLocks/>
          </p:cNvCxnSpPr>
          <p:nvPr/>
        </p:nvCxnSpPr>
        <p:spPr>
          <a:xfrm flipV="1">
            <a:off x="5314950" y="3657599"/>
            <a:ext cx="36195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42887D9-BE68-EEEF-AAE7-094A3E5983D5}"/>
              </a:ext>
            </a:extLst>
          </p:cNvPr>
          <p:cNvSpPr txBox="1"/>
          <p:nvPr/>
        </p:nvSpPr>
        <p:spPr>
          <a:xfrm>
            <a:off x="6372094" y="221071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Excitation at fixed frequency and amplitude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01CCE1-C63A-21E3-6731-4414C09E35A6}"/>
              </a:ext>
            </a:extLst>
          </p:cNvPr>
          <p:cNvSpPr txBox="1"/>
          <p:nvPr/>
        </p:nvSpPr>
        <p:spPr>
          <a:xfrm>
            <a:off x="3181219" y="2772687"/>
            <a:ext cx="2381250" cy="65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ea typeface="Calibri"/>
                <a:cs typeface="Calibri"/>
              </a:rPr>
              <a:t>Tune and sidebands jitter in frequency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E2F54BA-880F-4CB5-09B9-9FD1F380F974}"/>
              </a:ext>
            </a:extLst>
          </p:cNvPr>
          <p:cNvCxnSpPr>
            <a:cxnSpLocks/>
          </p:cNvCxnSpPr>
          <p:nvPr/>
        </p:nvCxnSpPr>
        <p:spPr>
          <a:xfrm>
            <a:off x="6619875" y="3800475"/>
            <a:ext cx="0" cy="4476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883742B-BD18-7FB5-CD27-703F4E9B25D7}"/>
              </a:ext>
            </a:extLst>
          </p:cNvPr>
          <p:cNvSpPr txBox="1"/>
          <p:nvPr/>
        </p:nvSpPr>
        <p:spPr>
          <a:xfrm>
            <a:off x="6724519" y="3706137"/>
            <a:ext cx="43434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Frequency jitter is converted into a variation in effectiveness and so beam size variation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EC6CB5-9F70-7B0B-034D-52CFE96CA9E2}"/>
              </a:ext>
            </a:extLst>
          </p:cNvPr>
          <p:cNvSpPr txBox="1"/>
          <p:nvPr/>
        </p:nvSpPr>
        <p:spPr>
          <a:xfrm>
            <a:off x="11454191" y="0"/>
            <a:ext cx="737810" cy="319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5 of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CC463-577C-0978-89F3-AD4C99F78971}"/>
              </a:ext>
            </a:extLst>
          </p:cNvPr>
          <p:cNvSpPr txBox="1"/>
          <p:nvPr/>
        </p:nvSpPr>
        <p:spPr>
          <a:xfrm>
            <a:off x="838199" y="5655078"/>
            <a:ext cx="9341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cs typeface="Calibri"/>
              </a:rPr>
              <a:t>We may not need this in Diamond-II due to the 3</a:t>
            </a:r>
            <a:r>
              <a:rPr lang="en-GB" sz="2400" baseline="30000">
                <a:cs typeface="Calibri"/>
              </a:rPr>
              <a:t>rd</a:t>
            </a:r>
            <a:r>
              <a:rPr lang="en-GB" sz="2400">
                <a:cs typeface="Calibri"/>
              </a:rPr>
              <a:t> harmonic cavity.</a:t>
            </a:r>
            <a:endParaRPr lang="en-GB" sz="240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0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0265-1D74-4C0B-C29C-269CBCD9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3" y="-142875"/>
            <a:ext cx="6100839" cy="1325563"/>
          </a:xfrm>
        </p:spPr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Tune tracking limitations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59841-33E4-0ECF-FF9B-B7C9AF76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163B738-24FE-B801-11F5-A38EBE2D58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31ADF5-8A28-2358-7021-BCE6A4AC6586}"/>
              </a:ext>
            </a:extLst>
          </p:cNvPr>
          <p:cNvSpPr txBox="1"/>
          <p:nvPr/>
        </p:nvSpPr>
        <p:spPr>
          <a:xfrm>
            <a:off x="11438467" y="0"/>
            <a:ext cx="7344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6 of 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F36AF5-1833-D18D-F2C9-991579C7E2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49" r="63095" b="546"/>
          <a:stretch/>
        </p:blipFill>
        <p:spPr>
          <a:xfrm>
            <a:off x="338668" y="2147397"/>
            <a:ext cx="3096384" cy="3654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9AC952-26F4-63B7-5C78-F78AC752709F}"/>
              </a:ext>
            </a:extLst>
          </p:cNvPr>
          <p:cNvSpPr txBox="1"/>
          <p:nvPr/>
        </p:nvSpPr>
        <p:spPr>
          <a:xfrm>
            <a:off x="795379" y="923529"/>
            <a:ext cx="1099215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ea typeface="Calibri"/>
                <a:cs typeface="Calibri"/>
              </a:rPr>
              <a:t>Machine change has broken the tune tracking twice since 2020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ea typeface="Calibri" panose="020F0502020204030204"/>
                <a:cs typeface="Calibri" panose="020F0502020204030204"/>
              </a:rPr>
              <a:t>Unable to identify the causes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253899-93CA-9EBC-5C1B-867D5BAD0EB2}"/>
              </a:ext>
            </a:extLst>
          </p:cNvPr>
          <p:cNvGrpSpPr/>
          <p:nvPr/>
        </p:nvGrpSpPr>
        <p:grpSpPr>
          <a:xfrm>
            <a:off x="4101588" y="2064738"/>
            <a:ext cx="2455341" cy="3775414"/>
            <a:chOff x="5737795" y="1749262"/>
            <a:chExt cx="2455341" cy="37754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1263AF4-2EEA-5C41-6003-60E059EFF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143" r="63492" b="444"/>
            <a:stretch/>
          </p:blipFill>
          <p:spPr>
            <a:xfrm>
              <a:off x="5737795" y="1749262"/>
              <a:ext cx="2455341" cy="3775414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D6F52A7-FBD0-4F93-6D8F-AFD9E601822F}"/>
                </a:ext>
              </a:extLst>
            </p:cNvPr>
            <p:cNvCxnSpPr/>
            <p:nvPr/>
          </p:nvCxnSpPr>
          <p:spPr>
            <a:xfrm>
              <a:off x="6722347" y="2718009"/>
              <a:ext cx="431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1AD89A5-9ADB-0D48-FB46-3B98454EC5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96947" y="2743409"/>
              <a:ext cx="12700" cy="13208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FCDBEE-196A-8C9E-0AC0-7FC0CA3F150F}"/>
              </a:ext>
            </a:extLst>
          </p:cNvPr>
          <p:cNvGrpSpPr/>
          <p:nvPr/>
        </p:nvGrpSpPr>
        <p:grpSpPr>
          <a:xfrm>
            <a:off x="7455587" y="2151080"/>
            <a:ext cx="3214483" cy="3533775"/>
            <a:chOff x="6093512" y="2579705"/>
            <a:chExt cx="3214483" cy="3533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C5E9E4-6BD1-7D8F-F0EC-C1B0B2ED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512" y="2579705"/>
              <a:ext cx="3214483" cy="3533775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8AFAB9F-5DF3-80E2-27C0-405EFC26CFB8}"/>
                </a:ext>
              </a:extLst>
            </p:cNvPr>
            <p:cNvCxnSpPr/>
            <p:nvPr/>
          </p:nvCxnSpPr>
          <p:spPr>
            <a:xfrm flipV="1">
              <a:off x="7839075" y="3124200"/>
              <a:ext cx="9525" cy="14859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360049F-29DB-89AF-3DAB-4F65E50F4C9B}"/>
              </a:ext>
            </a:extLst>
          </p:cNvPr>
          <p:cNvSpPr txBox="1"/>
          <p:nvPr/>
        </p:nvSpPr>
        <p:spPr>
          <a:xfrm>
            <a:off x="7550370" y="1778034"/>
            <a:ext cx="34554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2023 unexpected phase shift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97956-B1BF-41CD-4BF4-5A053AF8EADC}"/>
              </a:ext>
            </a:extLst>
          </p:cNvPr>
          <p:cNvSpPr txBox="1"/>
          <p:nvPr/>
        </p:nvSpPr>
        <p:spPr>
          <a:xfrm>
            <a:off x="4282586" y="177342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2020 multivalued solutions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E50AE8-09E6-6FFE-C307-CDE617DF2608}"/>
              </a:ext>
            </a:extLst>
          </p:cNvPr>
          <p:cNvSpPr txBox="1"/>
          <p:nvPr/>
        </p:nvSpPr>
        <p:spPr>
          <a:xfrm>
            <a:off x="1571461" y="1778813"/>
            <a:ext cx="11049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The past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AFB841-EF01-8333-7A15-63C8FA3DC327}"/>
              </a:ext>
            </a:extLst>
          </p:cNvPr>
          <p:cNvSpPr txBox="1"/>
          <p:nvPr/>
        </p:nvSpPr>
        <p:spPr>
          <a:xfrm>
            <a:off x="4360333" y="579966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Developed improved locking scheme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39590A-4326-6CB8-2D16-7EA780098B13}"/>
              </a:ext>
            </a:extLst>
          </p:cNvPr>
          <p:cNvSpPr txBox="1"/>
          <p:nvPr/>
        </p:nvSpPr>
        <p:spPr>
          <a:xfrm>
            <a:off x="7694083" y="569383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Retuned the entire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499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0F0F-3563-58A7-39E2-7AF9C944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MBF emittance feedback development</a:t>
            </a:r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3C4832E-4C50-E827-1E84-6DEDF576E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8" r="12435"/>
          <a:stretch/>
        </p:blipFill>
        <p:spPr>
          <a:xfrm>
            <a:off x="658176" y="2085621"/>
            <a:ext cx="5547566" cy="4173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6C0052-C267-4A4F-0FCE-548A752326D2}"/>
              </a:ext>
            </a:extLst>
          </p:cNvPr>
          <p:cNvSpPr txBox="1"/>
          <p:nvPr/>
        </p:nvSpPr>
        <p:spPr>
          <a:xfrm>
            <a:off x="177036" y="1411001"/>
            <a:ext cx="6362255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400" dirty="0"/>
              <a:t>Initial proof of concept done in 2020 by Guenther</a:t>
            </a:r>
            <a:endParaRPr lang="en-GB" sz="2400" dirty="0">
              <a:ea typeface="Calibri"/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77FF9-D1CD-1379-2248-5D2F73B4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7322190-3282-BEAD-CE61-ED84138F35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4A6C69-D5EF-7EEF-84C6-9396DB12FBE6}"/>
              </a:ext>
            </a:extLst>
          </p:cNvPr>
          <p:cNvSpPr txBox="1"/>
          <p:nvPr/>
        </p:nvSpPr>
        <p:spPr>
          <a:xfrm>
            <a:off x="6461342" y="1921440"/>
            <a:ext cx="5551116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ea typeface="Calibri"/>
                <a:cs typeface="Calibri"/>
              </a:rPr>
              <a:t>Largely manual but looked promising. </a:t>
            </a:r>
            <a:endParaRPr lang="en-US" sz="2400" dirty="0">
              <a:ea typeface="Calibri"/>
              <a:cs typeface="Calibri"/>
            </a:endParaRPr>
          </a:p>
          <a:p>
            <a:r>
              <a:rPr lang="en-GB" sz="2400" dirty="0">
                <a:ea typeface="Calibri"/>
                <a:cs typeface="Calibri"/>
              </a:rPr>
              <a:t>Various issues identified in operating alongside standard operation,</a:t>
            </a:r>
          </a:p>
          <a:p>
            <a:r>
              <a:rPr lang="en-GB" sz="2400" dirty="0">
                <a:ea typeface="Calibri"/>
                <a:cs typeface="Calibri"/>
              </a:rPr>
              <a:t> for example:</a:t>
            </a:r>
          </a:p>
          <a:p>
            <a:pPr marL="285750" indent="-285750">
              <a:buFont typeface="Arial,Sans-Serif"/>
              <a:buChar char="•"/>
            </a:pPr>
            <a:r>
              <a:rPr lang="en-GB" sz="2400" dirty="0">
                <a:ea typeface="Calibri"/>
                <a:cs typeface="Calibri"/>
              </a:rPr>
              <a:t>Making sure the target bunch is filled</a:t>
            </a:r>
          </a:p>
          <a:p>
            <a:pPr marL="285750" indent="-285750">
              <a:buFont typeface="Arial,Sans-Serif"/>
              <a:buChar char="•"/>
            </a:pPr>
            <a:r>
              <a:rPr lang="en-GB" sz="2400" dirty="0">
                <a:ea typeface="Calibri"/>
                <a:cs typeface="Calibri"/>
              </a:rPr>
              <a:t>The need to turn off the feedback on the few bunches either side of the tracking bunch</a:t>
            </a:r>
          </a:p>
          <a:p>
            <a:pPr marL="285750" indent="-285750">
              <a:buFont typeface="Arial,Sans-Serif"/>
              <a:buChar char="•"/>
            </a:pPr>
            <a:endParaRPr lang="en-GB" sz="2400" dirty="0">
              <a:ea typeface="Calibri"/>
              <a:cs typeface="Calibri"/>
            </a:endParaRPr>
          </a:p>
          <a:p>
            <a:r>
              <a:rPr lang="en-GB" sz="2400" dirty="0">
                <a:ea typeface="Calibri"/>
                <a:cs typeface="Calibri"/>
              </a:rPr>
              <a:t>Basically, it allowed us to define the problem much more clearly.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F47AE-F4D3-97B2-6D6A-3724E21AFA57}"/>
              </a:ext>
            </a:extLst>
          </p:cNvPr>
          <p:cNvSpPr txBox="1"/>
          <p:nvPr/>
        </p:nvSpPr>
        <p:spPr>
          <a:xfrm>
            <a:off x="657616" y="4728575"/>
            <a:ext cx="1125254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Emittance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23B4D-1125-701D-DA1A-3FF581A6F5A8}"/>
              </a:ext>
            </a:extLst>
          </p:cNvPr>
          <p:cNvSpPr txBox="1"/>
          <p:nvPr/>
        </p:nvSpPr>
        <p:spPr>
          <a:xfrm>
            <a:off x="532355" y="2734848"/>
            <a:ext cx="11252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D00FF"/>
                </a:solidFill>
                <a:ea typeface="Calibri"/>
                <a:cs typeface="Calibri"/>
              </a:rPr>
              <a:t>MBF actuator</a:t>
            </a:r>
            <a:endParaRPr lang="en-US">
              <a:solidFill>
                <a:srgbClr val="0D00FF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699EE7-CECC-FE03-9E18-87DB95586098}"/>
              </a:ext>
            </a:extLst>
          </p:cNvPr>
          <p:cNvSpPr txBox="1"/>
          <p:nvPr/>
        </p:nvSpPr>
        <p:spPr>
          <a:xfrm>
            <a:off x="615862" y="1951972"/>
            <a:ext cx="1125254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  <a:ea typeface="Calibri"/>
                <a:cs typeface="Calibri"/>
              </a:rPr>
              <a:t>ID gap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8910D1-19DB-578E-BEB7-E6A4E8CB20D7}"/>
              </a:ext>
            </a:extLst>
          </p:cNvPr>
          <p:cNvSpPr/>
          <p:nvPr/>
        </p:nvSpPr>
        <p:spPr>
          <a:xfrm>
            <a:off x="1555314" y="1951973"/>
            <a:ext cx="1200410" cy="3695177"/>
          </a:xfrm>
          <a:prstGeom prst="roundRect">
            <a:avLst/>
          </a:prstGeom>
          <a:solidFill>
            <a:srgbClr val="DEEBF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55C9CC9-167F-ABE2-CE60-CAD65F834475}"/>
              </a:ext>
            </a:extLst>
          </p:cNvPr>
          <p:cNvSpPr/>
          <p:nvPr/>
        </p:nvSpPr>
        <p:spPr>
          <a:xfrm>
            <a:off x="2974930" y="1962411"/>
            <a:ext cx="1200410" cy="3695176"/>
          </a:xfrm>
          <a:prstGeom prst="roundRect">
            <a:avLst/>
          </a:prstGeom>
          <a:solidFill>
            <a:srgbClr val="DEEBF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B1F33F-A50B-4D97-CB82-7CE3C9C73B10}"/>
              </a:ext>
            </a:extLst>
          </p:cNvPr>
          <p:cNvSpPr/>
          <p:nvPr/>
        </p:nvSpPr>
        <p:spPr>
          <a:xfrm>
            <a:off x="4832956" y="1951972"/>
            <a:ext cx="1179534" cy="3695177"/>
          </a:xfrm>
          <a:prstGeom prst="roundRect">
            <a:avLst/>
          </a:prstGeom>
          <a:solidFill>
            <a:srgbClr val="DEEBF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D3A6B2-8B35-DF84-F974-F6E4E200C4E0}"/>
              </a:ext>
            </a:extLst>
          </p:cNvPr>
          <p:cNvSpPr txBox="1"/>
          <p:nvPr/>
        </p:nvSpPr>
        <p:spPr>
          <a:xfrm>
            <a:off x="1555314" y="1962411"/>
            <a:ext cx="126095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MBF feedback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4D880C-FEB6-F615-42B8-2BC7EBBC9074}"/>
              </a:ext>
            </a:extLst>
          </p:cNvPr>
          <p:cNvSpPr txBox="1"/>
          <p:nvPr/>
        </p:nvSpPr>
        <p:spPr>
          <a:xfrm>
            <a:off x="3047999" y="1951972"/>
            <a:ext cx="126095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No feedback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E3FC1B-FA6E-7D94-2501-2B26C3B777F4}"/>
              </a:ext>
            </a:extLst>
          </p:cNvPr>
          <p:cNvSpPr txBox="1"/>
          <p:nvPr/>
        </p:nvSpPr>
        <p:spPr>
          <a:xfrm>
            <a:off x="4989532" y="1951972"/>
            <a:ext cx="8538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Magnet feedback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88E945-FC44-273E-C9F6-7861F1AD9B3B}"/>
              </a:ext>
            </a:extLst>
          </p:cNvPr>
          <p:cNvSpPr txBox="1"/>
          <p:nvPr/>
        </p:nvSpPr>
        <p:spPr>
          <a:xfrm>
            <a:off x="11454191" y="0"/>
            <a:ext cx="737810" cy="319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7 of 15</a:t>
            </a:r>
          </a:p>
        </p:txBody>
      </p:sp>
    </p:spTree>
    <p:extLst>
      <p:ext uri="{BB962C8B-B14F-4D97-AF65-F5344CB8AC3E}">
        <p14:creationId xmlns:p14="http://schemas.microsoft.com/office/powerpoint/2010/main" val="83707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0CFE-568E-4487-EE72-C113A95D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0942" cy="1346439"/>
          </a:xfrm>
        </p:spPr>
        <p:txBody>
          <a:bodyPr/>
          <a:lstStyle/>
          <a:p>
            <a:r>
              <a:rPr lang="en-GB" dirty="0">
                <a:latin typeface="Calibri"/>
                <a:ea typeface="Calibri"/>
                <a:cs typeface="Calibri"/>
              </a:rPr>
              <a:t>Development of a new MBF vertical emittance feedback algorithm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39BBA9-9307-87EF-93E3-15E5F8E71769}"/>
              </a:ext>
            </a:extLst>
          </p:cNvPr>
          <p:cNvGrpSpPr/>
          <p:nvPr/>
        </p:nvGrpSpPr>
        <p:grpSpPr>
          <a:xfrm>
            <a:off x="305324" y="2348505"/>
            <a:ext cx="7053272" cy="1234263"/>
            <a:chOff x="244640" y="3031771"/>
            <a:chExt cx="7053272" cy="123426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73F0281-ED92-0D95-A93E-C2855703C211}"/>
                </a:ext>
              </a:extLst>
            </p:cNvPr>
            <p:cNvSpPr/>
            <p:nvPr/>
          </p:nvSpPr>
          <p:spPr>
            <a:xfrm>
              <a:off x="1564102" y="3070066"/>
              <a:ext cx="1257640" cy="646331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Scalar controller</a:t>
              </a:r>
              <a:endParaRPr lang="en-GB" baseline="3000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0BDD225-D04A-9842-F034-DDDBF28C14EC}"/>
                </a:ext>
              </a:extLst>
            </p:cNvPr>
            <p:cNvSpPr/>
            <p:nvPr/>
          </p:nvSpPr>
          <p:spPr>
            <a:xfrm>
              <a:off x="3422255" y="3067275"/>
              <a:ext cx="1299410" cy="646331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Dynamic controller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624A731-359B-A870-82EA-311F96E4D667}"/>
                </a:ext>
              </a:extLst>
            </p:cNvPr>
            <p:cNvSpPr/>
            <p:nvPr/>
          </p:nvSpPr>
          <p:spPr>
            <a:xfrm>
              <a:off x="5219716" y="3067275"/>
              <a:ext cx="1580145" cy="66574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Emittance measurement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FD3777-371C-BB56-43E5-B1F942D8BC78}"/>
                </a:ext>
              </a:extLst>
            </p:cNvPr>
            <p:cNvSpPr/>
            <p:nvPr/>
          </p:nvSpPr>
          <p:spPr>
            <a:xfrm>
              <a:off x="613610" y="3216437"/>
              <a:ext cx="304800" cy="328863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0736723-806F-6074-0193-E1404C798C52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6799861" y="3400149"/>
              <a:ext cx="4980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4A239F1-0FE1-EA45-8205-70ECAD268ECE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4721665" y="3390441"/>
              <a:ext cx="498051" cy="97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52F7629-FA1F-4FD3-9B26-D41C70A93B82}"/>
                </a:ext>
              </a:extLst>
            </p:cNvPr>
            <p:cNvCxnSpPr>
              <a:cxnSpLocks/>
              <a:stCxn id="5" idx="3"/>
              <a:endCxn id="9" idx="1"/>
            </p:cNvCxnSpPr>
            <p:nvPr/>
          </p:nvCxnSpPr>
          <p:spPr>
            <a:xfrm flipV="1">
              <a:off x="2821742" y="3390441"/>
              <a:ext cx="600513" cy="27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76FEC03-27F3-0772-E0E8-ECE34A1822E0}"/>
                </a:ext>
              </a:extLst>
            </p:cNvPr>
            <p:cNvCxnSpPr>
              <a:cxnSpLocks/>
              <a:stCxn id="14" idx="6"/>
              <a:endCxn id="5" idx="1"/>
            </p:cNvCxnSpPr>
            <p:nvPr/>
          </p:nvCxnSpPr>
          <p:spPr>
            <a:xfrm>
              <a:off x="918410" y="3380869"/>
              <a:ext cx="645692" cy="123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33EDA583-F0AD-4C78-5E13-1C16274EB68E}"/>
                </a:ext>
              </a:extLst>
            </p:cNvPr>
            <p:cNvCxnSpPr>
              <a:cxnSpLocks/>
              <a:endCxn id="14" idx="4"/>
            </p:cNvCxnSpPr>
            <p:nvPr/>
          </p:nvCxnSpPr>
          <p:spPr>
            <a:xfrm rot="10800000">
              <a:off x="766011" y="3545300"/>
              <a:ext cx="4319349" cy="72073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1D284CA4-42F3-010A-87BE-AE580ECBDC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085360" y="3399196"/>
              <a:ext cx="2212552" cy="866838"/>
            </a:xfrm>
            <a:prstGeom prst="bentConnector3">
              <a:avLst>
                <a:gd name="adj1" fmla="val -898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76A6E4D-F7D0-604A-B609-C10D7168DF4B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>
              <a:off x="244640" y="3380867"/>
              <a:ext cx="368970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11619F-2C2E-E8BD-6B0A-3D840B8451BA}"/>
                </a:ext>
              </a:extLst>
            </p:cNvPr>
            <p:cNvSpPr txBox="1"/>
            <p:nvPr/>
          </p:nvSpPr>
          <p:spPr>
            <a:xfrm>
              <a:off x="244640" y="3047995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799BCF-E69E-65C3-62D5-224E60E9AC8D}"/>
                </a:ext>
              </a:extLst>
            </p:cNvPr>
            <p:cNvSpPr txBox="1"/>
            <p:nvPr/>
          </p:nvSpPr>
          <p:spPr>
            <a:xfrm>
              <a:off x="6898860" y="3031771"/>
              <a:ext cx="2646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/>
                <a:t>ε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E94F4B-3904-55E9-F3B2-4CE41A284CBA}"/>
                </a:ext>
              </a:extLst>
            </p:cNvPr>
            <p:cNvSpPr txBox="1"/>
            <p:nvPr/>
          </p:nvSpPr>
          <p:spPr>
            <a:xfrm>
              <a:off x="266699" y="3581757"/>
              <a:ext cx="5173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err="1"/>
                <a:t>ε</a:t>
              </a:r>
              <a:r>
                <a:rPr lang="en-GB" baseline="-25000" err="1"/>
                <a:t>F</a:t>
              </a:r>
              <a:endParaRPr lang="en-GB" baseline="-250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EE322AF-B445-C4EE-1B3C-9343306D14CF}"/>
              </a:ext>
            </a:extLst>
          </p:cNvPr>
          <p:cNvSpPr txBox="1"/>
          <p:nvPr/>
        </p:nvSpPr>
        <p:spPr>
          <a:xfrm>
            <a:off x="247807" y="1779143"/>
            <a:ext cx="453919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000" b="1" dirty="0"/>
              <a:t>Existing skew quadrupole base algorithm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19893C-3D40-7AD1-AEE4-542663C82ECA}"/>
              </a:ext>
            </a:extLst>
          </p:cNvPr>
          <p:cNvSpPr txBox="1"/>
          <p:nvPr/>
        </p:nvSpPr>
        <p:spPr>
          <a:xfrm>
            <a:off x="306693" y="4058002"/>
            <a:ext cx="609452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1" dirty="0">
                <a:latin typeface="+mn-lt"/>
              </a:rPr>
              <a:t>MBF </a:t>
            </a:r>
            <a:r>
              <a:rPr lang="en-GB" b="1" dirty="0"/>
              <a:t>based algorithm</a:t>
            </a:r>
            <a:r>
              <a:rPr lang="en-GB" sz="1800" b="1" dirty="0">
                <a:latin typeface="+mn-lt"/>
              </a:rPr>
              <a:t> (tested September 2022)</a:t>
            </a:r>
            <a:endParaRPr lang="en-GB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FB48E5F-DDB6-E94C-178D-04CE14BB4C5F}"/>
              </a:ext>
            </a:extLst>
          </p:cNvPr>
          <p:cNvSpPr txBox="1"/>
          <p:nvPr/>
        </p:nvSpPr>
        <p:spPr>
          <a:xfrm>
            <a:off x="977954" y="2267052"/>
            <a:ext cx="60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err="1"/>
              <a:t>ε</a:t>
            </a:r>
            <a:r>
              <a:rPr lang="en-GB" baseline="-25000" err="1"/>
              <a:t>error</a:t>
            </a:r>
            <a:endParaRPr lang="en-GB" baseline="-250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086970-C8A9-34E6-C704-EA7A169CF446}"/>
              </a:ext>
            </a:extLst>
          </p:cNvPr>
          <p:cNvGrpSpPr/>
          <p:nvPr/>
        </p:nvGrpSpPr>
        <p:grpSpPr>
          <a:xfrm>
            <a:off x="491585" y="4496181"/>
            <a:ext cx="5845756" cy="1487736"/>
            <a:chOff x="303695" y="4360482"/>
            <a:chExt cx="5845756" cy="1487736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60C2015-B691-95BE-F122-E9A32CA41EE6}"/>
                </a:ext>
              </a:extLst>
            </p:cNvPr>
            <p:cNvCxnSpPr>
              <a:cxnSpLocks/>
              <a:endCxn id="109" idx="2"/>
            </p:cNvCxnSpPr>
            <p:nvPr/>
          </p:nvCxnSpPr>
          <p:spPr>
            <a:xfrm>
              <a:off x="624160" y="4841171"/>
              <a:ext cx="317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63445334-A69B-4034-E286-2574E00DE0B7}"/>
                </a:ext>
              </a:extLst>
            </p:cNvPr>
            <p:cNvSpPr/>
            <p:nvPr/>
          </p:nvSpPr>
          <p:spPr>
            <a:xfrm>
              <a:off x="3534584" y="4506449"/>
              <a:ext cx="1580145" cy="66574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Emittance measurement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84163B4-4E74-33D8-7075-CBD29723A029}"/>
                </a:ext>
              </a:extLst>
            </p:cNvPr>
            <p:cNvCxnSpPr>
              <a:stCxn id="64" idx="3"/>
            </p:cNvCxnSpPr>
            <p:nvPr/>
          </p:nvCxnSpPr>
          <p:spPr>
            <a:xfrm flipV="1">
              <a:off x="5114729" y="4839322"/>
              <a:ext cx="103472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9B15A103-CC13-D9CC-8551-20BFEC57CCBE}"/>
                </a:ext>
              </a:extLst>
            </p:cNvPr>
            <p:cNvCxnSpPr>
              <a:cxnSpLocks/>
              <a:endCxn id="109" idx="4"/>
            </p:cNvCxnSpPr>
            <p:nvPr/>
          </p:nvCxnSpPr>
          <p:spPr>
            <a:xfrm rot="10800000">
              <a:off x="1093592" y="5005602"/>
              <a:ext cx="3894950" cy="84261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or: Elbow 68">
              <a:extLst>
                <a:ext uri="{FF2B5EF4-FFF2-40B4-BE49-F238E27FC236}">
                  <a16:creationId xmlns:a16="http://schemas.microsoft.com/office/drawing/2014/main" id="{B30A4007-B131-0112-0089-50EF9CF6B4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7428" y="4839322"/>
              <a:ext cx="1212022" cy="1003138"/>
            </a:xfrm>
            <a:prstGeom prst="bentConnector3">
              <a:avLst>
                <a:gd name="adj1" fmla="val -947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D45191D-4A69-486B-658A-FD3241B0153F}"/>
                </a:ext>
              </a:extLst>
            </p:cNvPr>
            <p:cNvSpPr txBox="1"/>
            <p:nvPr/>
          </p:nvSpPr>
          <p:spPr>
            <a:xfrm>
              <a:off x="303695" y="4385195"/>
              <a:ext cx="676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err="1"/>
                <a:t>ε</a:t>
              </a:r>
              <a:r>
                <a:rPr lang="en-GB" baseline="-25000" err="1"/>
                <a:t>Target</a:t>
              </a:r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6C18AA7-CD07-4CC1-8B52-ECF6D5B995D2}"/>
                </a:ext>
              </a:extLst>
            </p:cNvPr>
            <p:cNvSpPr txBox="1"/>
            <p:nvPr/>
          </p:nvSpPr>
          <p:spPr>
            <a:xfrm>
              <a:off x="5317440" y="4469990"/>
              <a:ext cx="2646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/>
                <a:t>ε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B9EA34B0-91E8-055B-CECC-C68212E331C2}"/>
                </a:ext>
              </a:extLst>
            </p:cNvPr>
            <p:cNvSpPr/>
            <p:nvPr/>
          </p:nvSpPr>
          <p:spPr>
            <a:xfrm>
              <a:off x="1813307" y="4561988"/>
              <a:ext cx="1298905" cy="56577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Scalar controller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B100845-5F46-9807-9927-38D4716D9CE3}"/>
                </a:ext>
              </a:extLst>
            </p:cNvPr>
            <p:cNvSpPr txBox="1"/>
            <p:nvPr/>
          </p:nvSpPr>
          <p:spPr>
            <a:xfrm>
              <a:off x="1192771" y="4360482"/>
              <a:ext cx="605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err="1"/>
                <a:t>ε</a:t>
              </a:r>
              <a:r>
                <a:rPr lang="en-GB" baseline="-25000" err="1"/>
                <a:t>error</a:t>
              </a:r>
              <a:endParaRPr lang="en-GB" baseline="-25000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FC5D4CE-7E41-9408-CE60-5AB0EABCE1EB}"/>
                </a:ext>
              </a:extLst>
            </p:cNvPr>
            <p:cNvCxnSpPr>
              <a:cxnSpLocks/>
              <a:stCxn id="109" idx="6"/>
              <a:endCxn id="76" idx="1"/>
            </p:cNvCxnSpPr>
            <p:nvPr/>
          </p:nvCxnSpPr>
          <p:spPr>
            <a:xfrm>
              <a:off x="1245992" y="4841171"/>
              <a:ext cx="567315" cy="37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D725242-199A-403E-529F-A5B104CEF03D}"/>
                </a:ext>
              </a:extLst>
            </p:cNvPr>
            <p:cNvCxnSpPr>
              <a:cxnSpLocks/>
              <a:stCxn id="76" idx="3"/>
              <a:endCxn id="64" idx="1"/>
            </p:cNvCxnSpPr>
            <p:nvPr/>
          </p:nvCxnSpPr>
          <p:spPr>
            <a:xfrm flipV="1">
              <a:off x="3112212" y="4839323"/>
              <a:ext cx="422372" cy="55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CF33B12-6B28-AC87-064B-1A0CFE77B3C5}"/>
                </a:ext>
              </a:extLst>
            </p:cNvPr>
            <p:cNvSpPr/>
            <p:nvPr/>
          </p:nvSpPr>
          <p:spPr>
            <a:xfrm>
              <a:off x="941192" y="4687177"/>
              <a:ext cx="304800" cy="328863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968BDEB3-C462-4410-2676-C7BDEF38B625}"/>
              </a:ext>
            </a:extLst>
          </p:cNvPr>
          <p:cNvSpPr txBox="1"/>
          <p:nvPr/>
        </p:nvSpPr>
        <p:spPr>
          <a:xfrm>
            <a:off x="6716372" y="4428721"/>
            <a:ext cx="4984183" cy="15908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ea typeface="Calibri"/>
                <a:cs typeface="Calibri"/>
              </a:rPr>
              <a:t>Operational proof of concept</a:t>
            </a:r>
          </a:p>
          <a:p>
            <a:r>
              <a:rPr lang="en-GB" sz="2400" dirty="0"/>
              <a:t>No dynamic adjustment of parameters so currently it takes too long to stabilise after ID changes.</a:t>
            </a:r>
            <a:endParaRPr lang="en-GB" sz="2400" dirty="0">
              <a:ea typeface="Calibri"/>
              <a:cs typeface="Calibri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F4C847E-E4A7-F381-0CA8-3B62D0E7887C}"/>
              </a:ext>
            </a:extLst>
          </p:cNvPr>
          <p:cNvSpPr txBox="1"/>
          <p:nvPr/>
        </p:nvSpPr>
        <p:spPr>
          <a:xfrm>
            <a:off x="7723655" y="1983842"/>
            <a:ext cx="426666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Much of the controller is related to the magnet dynamics and so needs to be redeveloped to use the MBF system instead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88882-A234-97FC-8511-CEADE8F5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Morgan et al I.FAST MBF workshop - March2024 KIT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518B932-70C0-0C95-3C2B-56BA80433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8" r="1835" b="2703"/>
          <a:stretch/>
        </p:blipFill>
        <p:spPr>
          <a:xfrm>
            <a:off x="9596513" y="6067424"/>
            <a:ext cx="2590461" cy="795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CDE06C-2422-7E84-82E8-B7E095AFD5B3}"/>
              </a:ext>
            </a:extLst>
          </p:cNvPr>
          <p:cNvSpPr txBox="1"/>
          <p:nvPr/>
        </p:nvSpPr>
        <p:spPr>
          <a:xfrm>
            <a:off x="11454191" y="0"/>
            <a:ext cx="737810" cy="319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8 of 15</a:t>
            </a:r>
          </a:p>
        </p:txBody>
      </p:sp>
    </p:spTree>
    <p:extLst>
      <p:ext uri="{BB962C8B-B14F-4D97-AF65-F5344CB8AC3E}">
        <p14:creationId xmlns:p14="http://schemas.microsoft.com/office/powerpoint/2010/main" val="173343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1373</Words>
  <Application>Microsoft Office PowerPoint</Application>
  <PresentationFormat>Widescreen</PresentationFormat>
  <Paragraphs>221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Arial,Sans-Serif</vt:lpstr>
      <vt:lpstr>Calibri</vt:lpstr>
      <vt:lpstr>Calibri Light</vt:lpstr>
      <vt:lpstr>Courier New</vt:lpstr>
      <vt:lpstr>Courier New,monospace</vt:lpstr>
      <vt:lpstr>Segoe UI</vt:lpstr>
      <vt:lpstr>Office Theme</vt:lpstr>
      <vt:lpstr>The journey to multi bunch emittance control</vt:lpstr>
      <vt:lpstr>What do we do now</vt:lpstr>
      <vt:lpstr>Why not just keep doing that?</vt:lpstr>
      <vt:lpstr>Why use side band excitation with the MBF?</vt:lpstr>
      <vt:lpstr>What is the new approach?</vt:lpstr>
      <vt:lpstr>Tune tracking</vt:lpstr>
      <vt:lpstr>Tune tracking limitations</vt:lpstr>
      <vt:lpstr>MBF emittance feedback development</vt:lpstr>
      <vt:lpstr>Development of a new MBF vertical emittance feedback algorithm</vt:lpstr>
      <vt:lpstr>Testing the simple emittance control</vt:lpstr>
      <vt:lpstr>PowerPoint Presentation</vt:lpstr>
      <vt:lpstr>Broader studies – Pulse Picking by Resonant Excitation for use with 'timing users'</vt:lpstr>
      <vt:lpstr>PowerPoint Presentation</vt:lpstr>
      <vt:lpstr>Broader studies – further investigation of excitation harmonic modes</vt:lpstr>
      <vt:lpstr>Broader studies – Measuring the effects of MBF bandwidth on feedback robustness</vt:lpstr>
      <vt:lpstr>Future work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 to emittance feedback</dc:title>
  <dc:creator>Morgan, Alun (DLSLtd,RAL,TEC)</dc:creator>
  <cp:lastModifiedBy>Morgan, Alun (DLSLtd,RAL,TEC)</cp:lastModifiedBy>
  <cp:revision>687</cp:revision>
  <dcterms:created xsi:type="dcterms:W3CDTF">2024-02-09T18:04:43Z</dcterms:created>
  <dcterms:modified xsi:type="dcterms:W3CDTF">2024-02-29T15:54:46Z</dcterms:modified>
</cp:coreProperties>
</file>