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3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4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557" r:id="rId3"/>
    <p:sldId id="541" r:id="rId4"/>
    <p:sldId id="547" r:id="rId5"/>
    <p:sldId id="558" r:id="rId6"/>
    <p:sldId id="548" r:id="rId7"/>
    <p:sldId id="559" r:id="rId8"/>
    <p:sldId id="549" r:id="rId9"/>
    <p:sldId id="561" r:id="rId10"/>
    <p:sldId id="550" r:id="rId11"/>
    <p:sldId id="562" r:id="rId12"/>
    <p:sldId id="563" r:id="rId13"/>
    <p:sldId id="518" r:id="rId14"/>
    <p:sldId id="565" r:id="rId15"/>
    <p:sldId id="551" r:id="rId16"/>
    <p:sldId id="542" r:id="rId17"/>
    <p:sldId id="543" r:id="rId18"/>
    <p:sldId id="516" r:id="rId19"/>
    <p:sldId id="555" r:id="rId20"/>
    <p:sldId id="552" r:id="rId21"/>
    <p:sldId id="566" r:id="rId22"/>
    <p:sldId id="567" r:id="rId23"/>
    <p:sldId id="568" r:id="rId24"/>
    <p:sldId id="569" r:id="rId25"/>
    <p:sldId id="570" r:id="rId26"/>
    <p:sldId id="571" r:id="rId27"/>
    <p:sldId id="572" r:id="rId28"/>
    <p:sldId id="573" r:id="rId29"/>
    <p:sldId id="574" r:id="rId30"/>
    <p:sldId id="575" r:id="rId31"/>
    <p:sldId id="576" r:id="rId32"/>
    <p:sldId id="577" r:id="rId33"/>
    <p:sldId id="556" r:id="rId34"/>
    <p:sldId id="560" r:id="rId35"/>
    <p:sldId id="553" r:id="rId36"/>
    <p:sldId id="267" r:id="rId37"/>
    <p:sldId id="537" r:id="rId38"/>
    <p:sldId id="538" r:id="rId39"/>
    <p:sldId id="539" r:id="rId40"/>
    <p:sldId id="540" r:id="rId41"/>
    <p:sldId id="514" r:id="rId42"/>
    <p:sldId id="564" r:id="rId43"/>
    <p:sldId id="544" r:id="rId44"/>
    <p:sldId id="545" r:id="rId45"/>
  </p:sldIdLst>
  <p:sldSz cx="9144000" cy="6858000" type="screen4x3"/>
  <p:notesSz cx="6858000" cy="9144000"/>
  <p:custDataLst>
    <p:tags r:id="rId4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C333"/>
    <a:srgbClr val="FF3300"/>
    <a:srgbClr val="CC6600"/>
    <a:srgbClr val="88CE42"/>
    <a:srgbClr val="FF0066"/>
    <a:srgbClr val="FFCC00"/>
    <a:srgbClr val="00FF00"/>
    <a:srgbClr val="B88C00"/>
    <a:srgbClr val="8000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10" autoAdjust="0"/>
    <p:restoredTop sz="94660"/>
  </p:normalViewPr>
  <p:slideViewPr>
    <p:cSldViewPr>
      <p:cViewPr varScale="1">
        <p:scale>
          <a:sx n="65" d="100"/>
          <a:sy n="65" d="100"/>
        </p:scale>
        <p:origin x="96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54D58C-E08C-450E-A6EA-39745809AA2F}" type="datetimeFigureOut">
              <a:rPr lang="en-US" smtClean="0"/>
              <a:pPr/>
              <a:t>9/18/2018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0F0E3D-509D-479E-A0BD-EA4C287176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984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9659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1987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6531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4219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4582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5779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4446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6934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726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570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058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4572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31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7665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326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2753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8846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5966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4218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8943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4074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820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5640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8431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4098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979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7820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821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981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9335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3989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8010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323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640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1552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52368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948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53006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399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4323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601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1920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036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F0E3D-509D-479E-A0BD-EA4C2871760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09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0BD98B-94A6-4E4B-8E4F-ECAB81ED6F8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886214-EF36-4B17-99AC-1B4AD4EE49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34ED30-6B1B-4DB5-AFEE-261D5BB4A8C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F88BF06-FEF1-4633-B7C0-B741B929DA8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9798ADC-519B-46C4-8D0C-6B688099F0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73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25888"/>
            <a:ext cx="8229600" cy="2173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EA927B-D15B-4463-95CB-DC0CBC972E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4909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3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3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25888"/>
            <a:ext cx="8229600" cy="2173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73A39A-C253-4B88-9D7E-964BA00D68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0654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5FEECF-C883-4FE2-8520-8195F9E0B4D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66C0AA-0951-4348-B3B7-89726DF6B8E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B96C74-3265-443A-9806-8285C09CF4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92496B-7DE7-4DB3-99C1-4F0F5F7A879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3A2844-A0CB-4C0F-88F8-8CA03E3D740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5A0DE-764D-4BCF-8121-D124D9DE328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34BDB7-66BF-4B83-AC0A-54A42F743C9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EE0CEB-E3DD-40AC-BEA7-D3E7D0777B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8F68F6D-F2F7-4DF3-97A4-AA1CC979C2F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2.jpg"/><Relationship Id="rId5" Type="http://schemas.openxmlformats.org/officeDocument/2006/relationships/hyperlink" Target="../../../../../Program%20Files/TurningPoint/2003/Questions.html" TargetMode="External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emf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hyperlink" Target="../../../../../Program%20Files/TurningPoint/2003/Questions.html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hyperlink" Target="../../../../../Program%20Files/TurningPoint/2003/Questions.html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9573" y="-27036"/>
            <a:ext cx="10385573" cy="688503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609600" y="5704009"/>
            <a:ext cx="2286000" cy="115399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Rounded Rectangle 6"/>
          <p:cNvSpPr/>
          <p:nvPr/>
        </p:nvSpPr>
        <p:spPr>
          <a:xfrm>
            <a:off x="1502370" y="5648402"/>
            <a:ext cx="6034548" cy="11854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9104" y="-27036"/>
            <a:ext cx="8763000" cy="1588163"/>
          </a:xfrm>
        </p:spPr>
        <p:txBody>
          <a:bodyPr/>
          <a:lstStyle/>
          <a:p>
            <a:r>
              <a:rPr lang="en-US" b="1" u="sng" dirty="0" smtClean="0">
                <a:solidFill>
                  <a:srgbClr val="FFFF00"/>
                </a:solidFill>
              </a:rPr>
              <a:t>Models of Blazar Variability:</a:t>
            </a:r>
            <a:br>
              <a:rPr lang="en-US" b="1" u="sng" dirty="0" smtClean="0">
                <a:solidFill>
                  <a:srgbClr val="FFFF00"/>
                </a:solidFill>
              </a:rPr>
            </a:br>
            <a:r>
              <a:rPr lang="en-US" sz="2800" b="1" u="sng" dirty="0" smtClean="0">
                <a:solidFill>
                  <a:srgbClr val="FFFF00"/>
                </a:solidFill>
              </a:rPr>
              <a:t>Variability Signatures of Shock Acceleration</a:t>
            </a:r>
            <a:endParaRPr lang="en-US" sz="2800" b="1" u="sng" dirty="0">
              <a:solidFill>
                <a:srgbClr val="FFFF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00633" y="2277392"/>
            <a:ext cx="4267200" cy="2514600"/>
          </a:xfrm>
        </p:spPr>
        <p:txBody>
          <a:bodyPr/>
          <a:lstStyle/>
          <a:p>
            <a:r>
              <a:rPr lang="en-US" sz="2800" i="1" dirty="0">
                <a:solidFill>
                  <a:srgbClr val="FFFF00"/>
                </a:solidFill>
              </a:rPr>
              <a:t>Markus </a:t>
            </a:r>
            <a:r>
              <a:rPr lang="en-US" sz="2800" i="1" dirty="0" err="1">
                <a:solidFill>
                  <a:srgbClr val="FFFF00"/>
                </a:solidFill>
              </a:rPr>
              <a:t>B</a:t>
            </a:r>
            <a:r>
              <a:rPr lang="en-US" sz="2800" i="1" dirty="0" err="1">
                <a:solidFill>
                  <a:srgbClr val="FFFF00"/>
                </a:solidFill>
                <a:cs typeface="Arial" charset="0"/>
              </a:rPr>
              <a:t>öttcher</a:t>
            </a:r>
            <a:endParaRPr lang="en-US" sz="2800" i="1" dirty="0">
              <a:solidFill>
                <a:srgbClr val="FFFF00"/>
              </a:solidFill>
              <a:cs typeface="Arial" charset="0"/>
            </a:endParaRPr>
          </a:p>
          <a:p>
            <a:r>
              <a:rPr lang="en-US" sz="2800" i="1" dirty="0" smtClean="0">
                <a:solidFill>
                  <a:srgbClr val="FFFF00"/>
                </a:solidFill>
                <a:cs typeface="Arial" charset="0"/>
              </a:rPr>
              <a:t>North-West University</a:t>
            </a:r>
          </a:p>
          <a:p>
            <a:r>
              <a:rPr lang="en-US" sz="2800" i="1" dirty="0" smtClean="0">
                <a:solidFill>
                  <a:srgbClr val="FFFF00"/>
                </a:solidFill>
                <a:cs typeface="Arial" charset="0"/>
              </a:rPr>
              <a:t>Potchefstroom</a:t>
            </a:r>
          </a:p>
          <a:p>
            <a:r>
              <a:rPr lang="en-US" sz="2800" i="1" dirty="0" smtClean="0">
                <a:solidFill>
                  <a:srgbClr val="FFFF00"/>
                </a:solidFill>
                <a:cs typeface="Arial" charset="0"/>
              </a:rPr>
              <a:t>South Africa</a:t>
            </a:r>
            <a:endParaRPr lang="en-US" sz="2800" i="1" dirty="0">
              <a:solidFill>
                <a:srgbClr val="FFFF00"/>
              </a:solidFill>
              <a:cs typeface="Arial" charset="0"/>
            </a:endParaRPr>
          </a:p>
        </p:txBody>
      </p:sp>
      <p:sp>
        <p:nvSpPr>
          <p:cNvPr id="2054" name="FlagCount" hidden="1">
            <a:hlinkClick r:id="rId5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b="1">
                <a:latin typeface="Tahoma" pitchFamily="34" charset="0"/>
              </a:rPr>
              <a:t>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267" y="1881023"/>
            <a:ext cx="2297792" cy="7927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210" y="5730240"/>
            <a:ext cx="1733550" cy="5810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428" y="5698587"/>
            <a:ext cx="1828800" cy="6400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94012" y="6366803"/>
            <a:ext cx="6034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Supported by the South African Research Chairs Initiative (</a:t>
            </a:r>
            <a:r>
              <a:rPr lang="en-US" sz="1200" dirty="0" err="1" smtClean="0"/>
              <a:t>SARChI</a:t>
            </a:r>
            <a:r>
              <a:rPr lang="en-US" sz="1200" dirty="0" smtClean="0"/>
              <a:t>) of the Department of Science and Technology and the National Research Foundation of South Africa. </a:t>
            </a:r>
            <a:endParaRPr lang="en-ZA" sz="12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-147480"/>
            <a:ext cx="8229600" cy="909480"/>
          </a:xfrm>
        </p:spPr>
        <p:txBody>
          <a:bodyPr/>
          <a:lstStyle/>
          <a:p>
            <a:r>
              <a:rPr lang="en-US" u="sng" dirty="0" smtClean="0">
                <a:solidFill>
                  <a:srgbClr val="002060"/>
                </a:solidFill>
              </a:rPr>
              <a:t>Classes of Variability Models</a:t>
            </a:r>
            <a:endParaRPr lang="en-ZA" u="sng" dirty="0">
              <a:solidFill>
                <a:srgbClr val="00206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737419"/>
            <a:ext cx="8763000" cy="6120581"/>
          </a:xfrm>
        </p:spPr>
        <p:txBody>
          <a:bodyPr/>
          <a:lstStyle/>
          <a:p>
            <a:r>
              <a:rPr lang="en-US" sz="2800" u="sng" dirty="0" smtClean="0">
                <a:solidFill>
                  <a:srgbClr val="002060"/>
                </a:solidFill>
              </a:rPr>
              <a:t>Internal </a:t>
            </a:r>
            <a:r>
              <a:rPr lang="en-US" sz="2800" u="sng" dirty="0">
                <a:solidFill>
                  <a:srgbClr val="002060"/>
                </a:solidFill>
              </a:rPr>
              <a:t>Shocks / Shock-in-Jet</a:t>
            </a:r>
          </a:p>
          <a:p>
            <a:pPr marL="400050" lvl="1" indent="0">
              <a:buNone/>
            </a:pPr>
            <a:r>
              <a:rPr lang="en-US" sz="1600" dirty="0" err="1"/>
              <a:t>Marscher</a:t>
            </a:r>
            <a:r>
              <a:rPr lang="en-US" sz="1600" dirty="0"/>
              <a:t> &amp; Gear (1985); </a:t>
            </a:r>
            <a:r>
              <a:rPr lang="en-US" sz="1600" dirty="0" err="1"/>
              <a:t>Sokolov</a:t>
            </a:r>
            <a:r>
              <a:rPr lang="en-US" sz="1600" dirty="0"/>
              <a:t> et al. (2004); </a:t>
            </a:r>
            <a:r>
              <a:rPr lang="en-US" sz="1600" dirty="0" err="1"/>
              <a:t>Sokolov</a:t>
            </a:r>
            <a:r>
              <a:rPr lang="en-US" sz="1600" dirty="0"/>
              <a:t> &amp; </a:t>
            </a:r>
            <a:r>
              <a:rPr lang="en-US" sz="1600" dirty="0" err="1"/>
              <a:t>Marscher</a:t>
            </a:r>
            <a:r>
              <a:rPr lang="en-US" sz="1600" dirty="0"/>
              <a:t> (2005); Graff et al. (2008); </a:t>
            </a:r>
            <a:r>
              <a:rPr lang="en-US" sz="1600" dirty="0" err="1"/>
              <a:t>Böttcher</a:t>
            </a:r>
            <a:r>
              <a:rPr lang="en-US" sz="1600" dirty="0"/>
              <a:t>  &amp; Dermer (2010); Joshi &amp; </a:t>
            </a:r>
            <a:r>
              <a:rPr lang="en-US" sz="1600" dirty="0" err="1"/>
              <a:t>Böttcher</a:t>
            </a:r>
            <a:r>
              <a:rPr lang="en-US" sz="1600" dirty="0"/>
              <a:t> (2011); Chen et al. (2011, 2012); Joshi et al. (2014); Zhang et al. (2014, 2015, 2016); …</a:t>
            </a:r>
            <a:endParaRPr lang="en-US" dirty="0"/>
          </a:p>
          <a:p>
            <a:pPr marL="400050" lvl="1" indent="0">
              <a:buNone/>
            </a:pPr>
            <a:endParaRPr lang="en-US" sz="1000" dirty="0" smtClean="0"/>
          </a:p>
          <a:p>
            <a:pPr marL="857250" lvl="1" indent="-457200"/>
            <a:r>
              <a:rPr lang="en-US" dirty="0" smtClean="0"/>
              <a:t>Predict correlated MWL variability</a:t>
            </a:r>
          </a:p>
          <a:p>
            <a:pPr marL="857250" lvl="1" indent="-457200"/>
            <a:r>
              <a:rPr lang="en-US" dirty="0" smtClean="0"/>
              <a:t>Possibly explaining polarization-angle swings</a:t>
            </a:r>
          </a:p>
          <a:p>
            <a:pPr marL="857250" lvl="1" indent="-457200"/>
            <a:r>
              <a:rPr lang="en-US" dirty="0" smtClean="0"/>
              <a:t>Difficulty explaining short (minute-scale) variability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4267200"/>
            <a:ext cx="3047270" cy="2347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3905237"/>
            <a:ext cx="5160706" cy="25717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13655" y="6477000"/>
            <a:ext cx="247723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(Zhang et al. 2014)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57960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381000" y="0"/>
            <a:ext cx="8229600" cy="1213686"/>
          </a:xfrm>
        </p:spPr>
        <p:txBody>
          <a:bodyPr/>
          <a:lstStyle/>
          <a:p>
            <a:pPr eaLnBrk="1" hangingPunct="1"/>
            <a:r>
              <a:rPr lang="en-US" altLang="en-US" sz="3600" u="sng" dirty="0" smtClean="0">
                <a:solidFill>
                  <a:srgbClr val="002060"/>
                </a:solidFill>
                <a:ea typeface="ＭＳ Ｐゴシック" panose="020B0600070205080204" pitchFamily="34" charset="-128"/>
              </a:rPr>
              <a:t>Monte-Carlo Simulations of Diffusive Shock Acceleration (DSA)</a:t>
            </a:r>
          </a:p>
        </p:txBody>
      </p:sp>
      <p:sp>
        <p:nvSpPr>
          <p:cNvPr id="520196" name="Rectangle 4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316648" y="1686204"/>
            <a:ext cx="4343400" cy="306507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 dirty="0" smtClean="0">
                <a:solidFill>
                  <a:srgbClr val="002060"/>
                </a:solidFill>
                <a:latin typeface="Baskerville Semibold" charset="0"/>
                <a:ea typeface="ＭＳ Ｐゴシック" panose="020B0600070205080204" pitchFamily="34" charset="-128"/>
              </a:rPr>
              <a:t>Gyration in B-fields and diffusive transport (pitch-angle diffusion) modeled by a Monte Carlo technique.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en-US" sz="2000" dirty="0" smtClean="0">
              <a:solidFill>
                <a:srgbClr val="002060"/>
              </a:solidFill>
              <a:latin typeface="Baskerville Semibold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 smtClean="0">
                <a:solidFill>
                  <a:srgbClr val="002060"/>
                </a:solidFill>
                <a:latin typeface="Baskerville Semibold" charset="0"/>
                <a:ea typeface="ＭＳ Ｐゴシック" panose="020B0600070205080204" pitchFamily="34" charset="-128"/>
              </a:rPr>
              <a:t>Shock crossings produce net energy gains (evident in the increase of </a:t>
            </a:r>
            <a:r>
              <a:rPr lang="en-US" altLang="en-US" sz="2000" dirty="0" err="1" smtClean="0">
                <a:solidFill>
                  <a:srgbClr val="002060"/>
                </a:solidFill>
                <a:latin typeface="Baskerville Semibold" charset="0"/>
                <a:ea typeface="ＭＳ Ｐゴシック" panose="020B0600070205080204" pitchFamily="34" charset="-128"/>
              </a:rPr>
              <a:t>gyroradii</a:t>
            </a:r>
            <a:r>
              <a:rPr lang="en-US" altLang="en-US" sz="2000" dirty="0" smtClean="0">
                <a:solidFill>
                  <a:srgbClr val="002060"/>
                </a:solidFill>
                <a:latin typeface="Baskerville Semibold" charset="0"/>
                <a:ea typeface="ＭＳ Ｐゴシック" panose="020B0600070205080204" pitchFamily="34" charset="-128"/>
              </a:rPr>
              <a:t>) according to principle of first-order Fermi mechanism.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26392" y="4844224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Summerlin</a:t>
            </a:r>
            <a:r>
              <a:rPr lang="en-US" dirty="0" smtClean="0"/>
              <a:t> &amp; &amp; Baring 2012) </a:t>
            </a:r>
            <a:endParaRPr lang="en-ZA" dirty="0"/>
          </a:p>
        </p:txBody>
      </p:sp>
      <p:sp>
        <p:nvSpPr>
          <p:cNvPr id="6" name="Rectangle 4"/>
          <p:cNvSpPr txBox="1">
            <a:spLocks noRot="1" noChangeArrowheads="1"/>
          </p:cNvSpPr>
          <p:nvPr/>
        </p:nvSpPr>
        <p:spPr bwMode="auto">
          <a:xfrm>
            <a:off x="426720" y="5349318"/>
            <a:ext cx="8260080" cy="1580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000" kern="0" dirty="0" smtClean="0">
                <a:solidFill>
                  <a:srgbClr val="002060"/>
                </a:solidFill>
                <a:latin typeface="Baskerville Semibold" charset="0"/>
                <a:ea typeface="ＭＳ Ｐゴシック" panose="020B0600070205080204" pitchFamily="34" charset="-128"/>
              </a:rPr>
              <a:t>Pitch-angle diffusion parameterized through a mean-free-path (</a:t>
            </a:r>
            <a:r>
              <a:rPr lang="en-US" altLang="en-US" sz="2000" kern="0" dirty="0" err="1" smtClean="0">
                <a:solidFill>
                  <a:srgbClr val="002060"/>
                </a:solidFill>
                <a:latin typeface="Symbol" panose="05050102010706020507" pitchFamily="18" charset="2"/>
                <a:ea typeface="ＭＳ Ｐゴシック" panose="020B0600070205080204" pitchFamily="34" charset="-128"/>
              </a:rPr>
              <a:t>l</a:t>
            </a:r>
            <a:r>
              <a:rPr lang="en-US" altLang="en-US" sz="2000" kern="0" baseline="-25000" dirty="0" err="1" smtClean="0">
                <a:solidFill>
                  <a:srgbClr val="002060"/>
                </a:solidFill>
                <a:latin typeface="Baskerville Semibold" charset="0"/>
                <a:ea typeface="ＭＳ Ｐゴシック" panose="020B0600070205080204" pitchFamily="34" charset="-128"/>
              </a:rPr>
              <a:t>pas</a:t>
            </a:r>
            <a:r>
              <a:rPr lang="en-US" altLang="en-US" sz="2000" kern="0" dirty="0" smtClean="0">
                <a:solidFill>
                  <a:srgbClr val="002060"/>
                </a:solidFill>
                <a:latin typeface="Baskerville Semibold" charset="0"/>
                <a:ea typeface="ＭＳ Ｐゴシック" panose="020B0600070205080204" pitchFamily="34" charset="-128"/>
              </a:rPr>
              <a:t>) parameter </a:t>
            </a:r>
            <a:r>
              <a:rPr lang="en-US" altLang="en-US" sz="2000" kern="0" dirty="0" smtClean="0">
                <a:solidFill>
                  <a:srgbClr val="002060"/>
                </a:solidFill>
                <a:latin typeface="Symbol" panose="05050102010706020507" pitchFamily="18" charset="2"/>
                <a:ea typeface="ＭＳ Ｐゴシック" panose="020B0600070205080204" pitchFamily="34" charset="-128"/>
              </a:rPr>
              <a:t>h </a:t>
            </a:r>
            <a:r>
              <a:rPr lang="en-US" altLang="en-US" sz="2000" kern="0" dirty="0" smtClean="0">
                <a:solidFill>
                  <a:srgbClr val="002060"/>
                </a:solidFill>
                <a:ea typeface="ＭＳ Ｐゴシック" panose="020B0600070205080204" pitchFamily="34" charset="-128"/>
              </a:rPr>
              <a:t>(p)</a:t>
            </a:r>
            <a:r>
              <a:rPr lang="en-US" altLang="en-US" sz="2000" kern="0" dirty="0" smtClean="0">
                <a:solidFill>
                  <a:srgbClr val="002060"/>
                </a:solidFill>
                <a:latin typeface="Baskerville Semibold" charset="0"/>
                <a:ea typeface="ＭＳ Ｐゴシック" panose="020B0600070205080204" pitchFamily="34" charset="-128"/>
              </a:rPr>
              <a:t>:</a:t>
            </a:r>
          </a:p>
          <a:p>
            <a:pPr>
              <a:lnSpc>
                <a:spcPct val="90000"/>
              </a:lnSpc>
            </a:pPr>
            <a:endParaRPr lang="en-US" altLang="en-US" sz="1800" kern="0" dirty="0" smtClean="0">
              <a:latin typeface="Baskerville Semibold" charset="0"/>
              <a:ea typeface="ＭＳ Ｐゴシック" panose="020B0600070205080204" pitchFamily="34" charset="-128"/>
            </a:endParaRP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US" altLang="en-US" sz="2400" kern="0" dirty="0" smtClean="0">
                <a:ea typeface="ＭＳ Ｐゴシック" panose="020B0600070205080204" pitchFamily="34" charset="-128"/>
              </a:rPr>
              <a:t>		</a:t>
            </a:r>
            <a:r>
              <a:rPr lang="en-US" altLang="en-US" sz="2400" kern="0" dirty="0" err="1" smtClean="0">
                <a:solidFill>
                  <a:srgbClr val="FF0000"/>
                </a:solidFill>
                <a:latin typeface="Symbol" panose="05050102010706020507" pitchFamily="18" charset="2"/>
                <a:ea typeface="ＭＳ Ｐゴシック" panose="020B0600070205080204" pitchFamily="34" charset="-128"/>
              </a:rPr>
              <a:t>l</a:t>
            </a:r>
            <a:r>
              <a:rPr lang="en-US" altLang="en-US" sz="2400" kern="0" baseline="-25000" dirty="0" err="1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pas</a:t>
            </a:r>
            <a:r>
              <a:rPr lang="en-US" altLang="en-US" sz="2400" kern="0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 = </a:t>
            </a:r>
            <a:r>
              <a:rPr lang="en-US" altLang="en-US" sz="2400" kern="0" dirty="0" smtClean="0">
                <a:solidFill>
                  <a:srgbClr val="FF0000"/>
                </a:solidFill>
                <a:latin typeface="Symbol" panose="05050102010706020507" pitchFamily="18" charset="2"/>
                <a:ea typeface="ＭＳ Ｐゴシック" panose="020B0600070205080204" pitchFamily="34" charset="-128"/>
              </a:rPr>
              <a:t>h</a:t>
            </a:r>
            <a:r>
              <a:rPr lang="en-US" altLang="en-US" sz="2400" kern="0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(p)*</a:t>
            </a:r>
            <a:r>
              <a:rPr lang="en-US" altLang="en-US" sz="2400" kern="0" dirty="0" err="1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r</a:t>
            </a:r>
            <a:r>
              <a:rPr lang="en-US" altLang="en-US" sz="2400" kern="0" baseline="-25000" dirty="0" err="1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g</a:t>
            </a:r>
            <a:r>
              <a:rPr lang="en-US" altLang="en-US" sz="2400" kern="0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 ~ p</a:t>
            </a:r>
            <a:r>
              <a:rPr lang="en-US" altLang="en-US" sz="2400" kern="0" baseline="30000" dirty="0" smtClean="0">
                <a:solidFill>
                  <a:srgbClr val="FF0000"/>
                </a:solidFill>
                <a:latin typeface="Symbol" panose="05050102010706020507" pitchFamily="18" charset="2"/>
                <a:ea typeface="ＭＳ Ｐゴシック" panose="020B0600070205080204" pitchFamily="34" charset="-128"/>
              </a:rPr>
              <a:t>a                   </a:t>
            </a:r>
            <a:r>
              <a:rPr lang="en-US" altLang="en-US" sz="2400" kern="0" dirty="0" smtClean="0">
                <a:solidFill>
                  <a:srgbClr val="FF0000"/>
                </a:solidFill>
                <a:latin typeface="Symbol" panose="05050102010706020507" pitchFamily="18" charset="2"/>
                <a:ea typeface="ＭＳ Ｐゴシック" panose="020B0600070205080204" pitchFamily="34" charset="-128"/>
              </a:rPr>
              <a:t>(a </a:t>
            </a:r>
            <a:r>
              <a:rPr lang="en-US" altLang="en-US" sz="2400" kern="0" dirty="0" smtClean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≥ </a:t>
            </a:r>
            <a:r>
              <a:rPr lang="en-US" altLang="en-US" sz="2400" kern="0" dirty="0" smtClean="0">
                <a:solidFill>
                  <a:srgbClr val="FF0000"/>
                </a:solidFill>
                <a:latin typeface="Symbol" panose="05050102010706020507" pitchFamily="18" charset="2"/>
                <a:ea typeface="ＭＳ Ｐゴシック" panose="020B0600070205080204" pitchFamily="34" charset="-128"/>
              </a:rPr>
              <a:t>1)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7272" y="1219200"/>
            <a:ext cx="4332928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0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813058"/>
            <a:ext cx="6328918" cy="45971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838200"/>
          </a:xfrm>
        </p:spPr>
        <p:txBody>
          <a:bodyPr/>
          <a:lstStyle/>
          <a:p>
            <a:r>
              <a:rPr lang="en-US" altLang="en-US" sz="3600" b="0" u="sng" dirty="0" smtClean="0">
                <a:solidFill>
                  <a:srgbClr val="002060"/>
                </a:solidFill>
                <a:latin typeface="Baskerville Semibold" charset="0"/>
                <a:ea typeface="ＭＳ Ｐゴシック" panose="020B0600070205080204" pitchFamily="34" charset="-128"/>
              </a:rPr>
              <a:t>Shock Acceleration Injection Efficiencies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381000" y="5483940"/>
            <a:ext cx="8305800" cy="1294856"/>
          </a:xfrm>
        </p:spPr>
        <p:txBody>
          <a:bodyPr/>
          <a:lstStyle/>
          <a:p>
            <a:r>
              <a:rPr lang="en-US" altLang="en-US" sz="2400" dirty="0" smtClean="0">
                <a:solidFill>
                  <a:srgbClr val="002060"/>
                </a:solidFill>
                <a:latin typeface="Baskerville Semibold" charset="0"/>
                <a:ea typeface="ＭＳ Ｐゴシック" panose="020B0600070205080204" pitchFamily="34" charset="-128"/>
              </a:rPr>
              <a:t>Non-thermal particle spectral index and thermal-to-non-thermal normalization are strongly dependent on </a:t>
            </a:r>
            <a:r>
              <a:rPr lang="en-US" altLang="en-US" sz="2400" dirty="0" smtClean="0">
                <a:solidFill>
                  <a:srgbClr val="002060"/>
                </a:solidFill>
                <a:latin typeface="Symbol" panose="05050102010706020507" pitchFamily="18" charset="2"/>
                <a:ea typeface="ＭＳ Ｐゴシック" panose="020B0600070205080204" pitchFamily="34" charset="-128"/>
              </a:rPr>
              <a:t>h</a:t>
            </a:r>
            <a:r>
              <a:rPr lang="en-US" altLang="en-US" sz="2400" baseline="-25000" dirty="0" smtClean="0">
                <a:solidFill>
                  <a:srgbClr val="002060"/>
                </a:solidFill>
                <a:latin typeface="Symbol" panose="05050102010706020507" pitchFamily="18" charset="2"/>
                <a:ea typeface="ＭＳ Ｐゴシック" panose="020B0600070205080204" pitchFamily="34" charset="-128"/>
              </a:rPr>
              <a:t>0</a:t>
            </a:r>
            <a:r>
              <a:rPr lang="en-US" altLang="en-US" sz="2400" dirty="0" smtClean="0">
                <a:solidFill>
                  <a:srgbClr val="002060"/>
                </a:solidFill>
                <a:latin typeface="Symbol" panose="05050102010706020507" pitchFamily="18" charset="2"/>
                <a:ea typeface="ＭＳ Ｐゴシック" panose="020B0600070205080204" pitchFamily="34" charset="-128"/>
              </a:rPr>
              <a:t>, a,</a:t>
            </a:r>
            <a:r>
              <a:rPr lang="en-US" altLang="en-US" sz="2400" dirty="0" smtClean="0">
                <a:solidFill>
                  <a:srgbClr val="002060"/>
                </a:solidFill>
                <a:latin typeface="Baskerville Semibold" charset="0"/>
                <a:ea typeface="ＭＳ Ｐゴシック" panose="020B0600070205080204" pitchFamily="34" charset="-128"/>
              </a:rPr>
              <a:t> and B-field obliquity</a:t>
            </a:r>
            <a:r>
              <a:rPr lang="en-US" altLang="en-US" sz="2000" dirty="0" smtClean="0">
                <a:solidFill>
                  <a:srgbClr val="002060"/>
                </a:solidFill>
                <a:latin typeface="Baskerville Semibold" charset="0"/>
                <a:ea typeface="ＭＳ Ｐゴシック" panose="020B0600070205080204" pitchFamily="34" charset="-128"/>
              </a:rPr>
              <a:t>!</a:t>
            </a:r>
          </a:p>
        </p:txBody>
      </p:sp>
      <p:sp>
        <p:nvSpPr>
          <p:cNvPr id="65542" name="TextBox 7"/>
          <p:cNvSpPr txBox="1">
            <a:spLocks noChangeArrowheads="1"/>
          </p:cNvSpPr>
          <p:nvPr/>
        </p:nvSpPr>
        <p:spPr bwMode="auto">
          <a:xfrm>
            <a:off x="6127955" y="5070365"/>
            <a:ext cx="2590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Baskerville Semibold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Baskerville Semibold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Baskerville Semibold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Baskerville Semibold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Baskerville Semibold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skerville Semibold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skerville Semibold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skerville Semibold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skerville Semibold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dirty="0" smtClean="0"/>
              <a:t>Baring et al. (2017)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02139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u="sng" dirty="0" smtClean="0">
                <a:solidFill>
                  <a:srgbClr val="002060"/>
                </a:solidFill>
              </a:rPr>
              <a:t>Constraints from Blazar SEDs</a:t>
            </a:r>
            <a:endParaRPr lang="en-ZA" u="sng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7924800" cy="4724400"/>
          </a:xfrm>
        </p:spPr>
        <p:txBody>
          <a:bodyPr/>
          <a:lstStyle/>
          <a:p>
            <a:pPr marL="0" indent="0">
              <a:buNone/>
            </a:pPr>
            <a:r>
              <a:rPr lang="en-US" sz="2400" u="sng" dirty="0" smtClean="0"/>
              <a:t>If Synchrotron cooling dominates: </a:t>
            </a:r>
          </a:p>
          <a:p>
            <a:pPr marL="0" indent="0">
              <a:buNone/>
            </a:pPr>
            <a:endParaRPr lang="en-US" sz="1000" u="sng" dirty="0" smtClean="0"/>
          </a:p>
          <a:p>
            <a:pPr marL="0" indent="0" algn="ctr">
              <a:buNone/>
            </a:pPr>
            <a:r>
              <a:rPr lang="en-US" sz="2400" dirty="0" err="1">
                <a:latin typeface="Symbol" panose="05050102010706020507" pitchFamily="18" charset="2"/>
              </a:rPr>
              <a:t>g</a:t>
            </a:r>
            <a:r>
              <a:rPr lang="en-US" sz="2400" baseline="-25000" dirty="0" err="1" smtClean="0"/>
              <a:t>max</a:t>
            </a:r>
            <a:r>
              <a:rPr lang="en-US" sz="2400" dirty="0" smtClean="0"/>
              <a:t> ~ B</a:t>
            </a:r>
            <a:r>
              <a:rPr lang="en-US" sz="2400" baseline="30000" dirty="0" smtClean="0"/>
              <a:t>-1/2</a:t>
            </a:r>
            <a:r>
              <a:rPr lang="en-US" sz="2400" dirty="0" smtClean="0"/>
              <a:t> [</a:t>
            </a:r>
            <a:r>
              <a:rPr lang="en-US" sz="2400" dirty="0" smtClean="0">
                <a:latin typeface="Symbol" panose="05050102010706020507" pitchFamily="18" charset="2"/>
              </a:rPr>
              <a:t>h</a:t>
            </a:r>
            <a:r>
              <a:rPr lang="en-US" sz="2400" dirty="0" smtClean="0"/>
              <a:t>(</a:t>
            </a:r>
            <a:r>
              <a:rPr lang="en-US" sz="2400" dirty="0" err="1" smtClean="0">
                <a:latin typeface="Symbol" panose="05050102010706020507" pitchFamily="18" charset="2"/>
              </a:rPr>
              <a:t>g</a:t>
            </a:r>
            <a:r>
              <a:rPr lang="en-US" sz="2400" baseline="-25000" dirty="0" err="1" smtClean="0"/>
              <a:t>max</a:t>
            </a:r>
            <a:r>
              <a:rPr lang="en-US" sz="2400" dirty="0" smtClean="0"/>
              <a:t>)]</a:t>
            </a:r>
            <a:r>
              <a:rPr lang="en-US" sz="2400" baseline="30000" dirty="0" smtClean="0"/>
              <a:t>-1/2</a:t>
            </a:r>
            <a:r>
              <a:rPr lang="en-US" sz="2400" dirty="0" smtClean="0"/>
              <a:t> </a:t>
            </a:r>
          </a:p>
          <a:p>
            <a:pPr marL="0" indent="0" algn="ctr">
              <a:buNone/>
            </a:pPr>
            <a:endParaRPr lang="en-US" sz="1000" dirty="0" smtClean="0">
              <a:solidFill>
                <a:srgbClr val="FF0000"/>
              </a:solidFill>
            </a:endParaRPr>
          </a:p>
          <a:p>
            <a:pPr algn="ctr">
              <a:buFont typeface="Symbol" panose="05050102010706020507" pitchFamily="18" charset="2"/>
              <a:buChar char="Þ"/>
            </a:pPr>
            <a:r>
              <a:rPr lang="en-US" sz="2400" i="1" dirty="0" err="1" smtClean="0">
                <a:solidFill>
                  <a:srgbClr val="FF0000"/>
                </a:solidFill>
              </a:rPr>
              <a:t>h</a:t>
            </a:r>
            <a:r>
              <a:rPr lang="en-US" sz="240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sy</a:t>
            </a:r>
            <a:r>
              <a:rPr lang="en-US" sz="2400" dirty="0" smtClean="0">
                <a:solidFill>
                  <a:srgbClr val="FF0000"/>
                </a:solidFill>
              </a:rPr>
              <a:t> ~ 100 </a:t>
            </a:r>
            <a:r>
              <a:rPr lang="en-US" sz="2400" dirty="0" smtClean="0">
                <a:solidFill>
                  <a:srgbClr val="FF0000"/>
                </a:solidFill>
                <a:latin typeface="Symbol" panose="05050102010706020507" pitchFamily="18" charset="2"/>
              </a:rPr>
              <a:t>d [h</a:t>
            </a:r>
            <a:r>
              <a:rPr lang="en-US" sz="2400" dirty="0" smtClean="0">
                <a:solidFill>
                  <a:srgbClr val="FF0000"/>
                </a:solidFill>
              </a:rPr>
              <a:t>(</a:t>
            </a:r>
            <a:r>
              <a:rPr lang="en-US" sz="240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max</a:t>
            </a:r>
            <a:r>
              <a:rPr lang="en-US" sz="2400" dirty="0" smtClean="0">
                <a:solidFill>
                  <a:srgbClr val="FF0000"/>
                </a:solidFill>
              </a:rPr>
              <a:t>)]</a:t>
            </a:r>
            <a:r>
              <a:rPr lang="en-US" sz="2400" baseline="30000" dirty="0" smtClean="0">
                <a:solidFill>
                  <a:srgbClr val="FF0000"/>
                </a:solidFill>
              </a:rPr>
              <a:t>-</a:t>
            </a:r>
            <a:r>
              <a:rPr lang="en-US" sz="2400" baseline="30000" dirty="0">
                <a:solidFill>
                  <a:srgbClr val="FF0000"/>
                </a:solidFill>
              </a:rPr>
              <a:t>1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MeV    (independent of B-field!) </a:t>
            </a:r>
          </a:p>
          <a:p>
            <a:pPr algn="ctr">
              <a:buFont typeface="Symbol" panose="05050102010706020507" pitchFamily="18" charset="2"/>
              <a:buChar char="Þ"/>
            </a:pPr>
            <a:endParaRPr lang="en-US" sz="1000" dirty="0" smtClean="0">
              <a:solidFill>
                <a:srgbClr val="FF0000"/>
              </a:solidFill>
            </a:endParaRPr>
          </a:p>
          <a:p>
            <a:pPr>
              <a:buFont typeface="Symbol" panose="05050102010706020507" pitchFamily="18" charset="2"/>
              <a:buChar char="Þ"/>
            </a:pPr>
            <a:r>
              <a:rPr lang="en-US" sz="2400" dirty="0" smtClean="0"/>
              <a:t>Need large </a:t>
            </a:r>
            <a:r>
              <a:rPr lang="en-US" sz="2400" dirty="0" smtClean="0">
                <a:latin typeface="Symbol" panose="05050102010706020507" pitchFamily="18" charset="2"/>
              </a:rPr>
              <a:t>h</a:t>
            </a:r>
            <a:r>
              <a:rPr lang="en-US" sz="2400" dirty="0" smtClean="0"/>
              <a:t>(</a:t>
            </a:r>
            <a:r>
              <a:rPr lang="en-US" sz="2400" dirty="0" err="1" smtClean="0">
                <a:latin typeface="Symbol" panose="05050102010706020507" pitchFamily="18" charset="2"/>
              </a:rPr>
              <a:t>g</a:t>
            </a:r>
            <a:r>
              <a:rPr lang="en-US" sz="2400" baseline="-25000" dirty="0" err="1" smtClean="0"/>
              <a:t>max</a:t>
            </a:r>
            <a:r>
              <a:rPr lang="en-US" sz="2400" dirty="0" smtClean="0"/>
              <a:t>) to obtain synchrotron peak in optical/UV/X-rays</a:t>
            </a:r>
          </a:p>
          <a:p>
            <a:pPr>
              <a:buFont typeface="Symbol" panose="05050102010706020507" pitchFamily="18" charset="2"/>
              <a:buChar char="Þ"/>
            </a:pPr>
            <a:endParaRPr lang="en-US" sz="1000" dirty="0" smtClean="0"/>
          </a:p>
          <a:p>
            <a:pPr>
              <a:buFont typeface="Symbol" panose="05050102010706020507" pitchFamily="18" charset="2"/>
              <a:buChar char="Þ"/>
            </a:pPr>
            <a:r>
              <a:rPr lang="en-US" sz="2400" dirty="0" smtClean="0"/>
              <a:t>But: Need moderate </a:t>
            </a:r>
            <a:r>
              <a:rPr lang="en-US" sz="2400" dirty="0" smtClean="0">
                <a:latin typeface="Symbol" panose="05050102010706020507" pitchFamily="18" charset="2"/>
              </a:rPr>
              <a:t>h</a:t>
            </a:r>
            <a:r>
              <a:rPr lang="en-US" sz="2400" dirty="0" smtClean="0"/>
              <a:t>(</a:t>
            </a:r>
            <a:r>
              <a:rPr lang="en-US" sz="2400" dirty="0" smtClean="0">
                <a:latin typeface="Symbol" panose="05050102010706020507" pitchFamily="18" charset="2"/>
              </a:rPr>
              <a:t>g</a:t>
            </a:r>
            <a:r>
              <a:rPr lang="en-US" sz="2400" dirty="0" smtClean="0"/>
              <a:t> ~ 1) for efficient injection of particles into the non-thermal accelerations scheme</a:t>
            </a:r>
          </a:p>
          <a:p>
            <a:pPr>
              <a:buFont typeface="Symbol" panose="05050102010706020507" pitchFamily="18" charset="2"/>
              <a:buChar char="Þ"/>
            </a:pPr>
            <a:endParaRPr lang="en-US" sz="1000" dirty="0" smtClean="0"/>
          </a:p>
          <a:p>
            <a:pPr>
              <a:buFont typeface="Symbol" panose="05050102010706020507" pitchFamily="18" charset="2"/>
              <a:buChar char="Þ"/>
            </a:pPr>
            <a:r>
              <a:rPr lang="en-US" sz="2400" dirty="0" smtClean="0"/>
              <a:t>Need strongly energy dependent pitch-angle scattering </a:t>
            </a:r>
            <a:r>
              <a:rPr lang="en-US" sz="2400" dirty="0" err="1" smtClean="0"/>
              <a:t>m.f.p</a:t>
            </a:r>
            <a:r>
              <a:rPr lang="en-US" sz="24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809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12" y="76200"/>
            <a:ext cx="9144000" cy="551682"/>
          </a:xfrm>
        </p:spPr>
        <p:txBody>
          <a:bodyPr/>
          <a:lstStyle/>
          <a:p>
            <a:r>
              <a:rPr lang="en-US" sz="3600" u="sng" dirty="0" smtClean="0">
                <a:solidFill>
                  <a:srgbClr val="002060"/>
                </a:solidFill>
              </a:rPr>
              <a:t>Implications for Shock-Induced Turbulence</a:t>
            </a:r>
            <a:endParaRPr lang="en-ZA" sz="3600" u="sng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" y="685800"/>
            <a:ext cx="9144000" cy="975815"/>
          </a:xfrm>
        </p:spPr>
        <p:txBody>
          <a:bodyPr/>
          <a:lstStyle/>
          <a:p>
            <a:pPr marL="0" indent="0" algn="ctr">
              <a:buNone/>
            </a:pPr>
            <a:r>
              <a:rPr lang="en-US" sz="2200" dirty="0" smtClean="0"/>
              <a:t>Gyro-resonance condition:    </a:t>
            </a:r>
            <a:r>
              <a:rPr lang="en-US" sz="220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  <a:r>
              <a:rPr lang="en-US" sz="2200" baseline="-25000" dirty="0" err="1" smtClean="0">
                <a:solidFill>
                  <a:srgbClr val="FF0000"/>
                </a:solidFill>
              </a:rPr>
              <a:t>res</a:t>
            </a:r>
            <a:r>
              <a:rPr lang="en-US" sz="2200" dirty="0" smtClean="0">
                <a:solidFill>
                  <a:srgbClr val="FF0000"/>
                </a:solidFill>
              </a:rPr>
              <a:t> ~ p </a:t>
            </a:r>
          </a:p>
          <a:p>
            <a:pPr marL="0" indent="0" algn="ctr">
              <a:buNone/>
            </a:pPr>
            <a:r>
              <a:rPr lang="en-US" sz="2200" dirty="0" smtClean="0"/>
              <a:t>=&gt; Higher-energy particles interact with longer-wavelength turbulence</a:t>
            </a:r>
            <a:endParaRPr lang="en-ZA" sz="2200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990600" y="1676401"/>
            <a:ext cx="0" cy="32766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990600" y="4953001"/>
            <a:ext cx="708660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7"/>
          <p:cNvSpPr/>
          <p:nvPr/>
        </p:nvSpPr>
        <p:spPr>
          <a:xfrm>
            <a:off x="1601411" y="1905638"/>
            <a:ext cx="5090108" cy="3001870"/>
          </a:xfrm>
          <a:custGeom>
            <a:avLst/>
            <a:gdLst>
              <a:gd name="connsiteX0" fmla="*/ 0 w 5517811"/>
              <a:gd name="connsiteY0" fmla="*/ 0 h 2988859"/>
              <a:gd name="connsiteX1" fmla="*/ 1146412 w 5517811"/>
              <a:gd name="connsiteY1" fmla="*/ 0 h 2988859"/>
              <a:gd name="connsiteX2" fmla="*/ 1910687 w 5517811"/>
              <a:gd name="connsiteY2" fmla="*/ 40943 h 2988859"/>
              <a:gd name="connsiteX3" fmla="*/ 2456597 w 5517811"/>
              <a:gd name="connsiteY3" fmla="*/ 354842 h 2988859"/>
              <a:gd name="connsiteX4" fmla="*/ 4189863 w 5517811"/>
              <a:gd name="connsiteY4" fmla="*/ 1501253 h 2988859"/>
              <a:gd name="connsiteX5" fmla="*/ 5104263 w 5517811"/>
              <a:gd name="connsiteY5" fmla="*/ 2169994 h 2988859"/>
              <a:gd name="connsiteX6" fmla="*/ 5459105 w 5517811"/>
              <a:gd name="connsiteY6" fmla="*/ 2702256 h 2988859"/>
              <a:gd name="connsiteX7" fmla="*/ 5513696 w 5517811"/>
              <a:gd name="connsiteY7" fmla="*/ 2988859 h 2988859"/>
              <a:gd name="connsiteX0" fmla="*/ 0 w 5414572"/>
              <a:gd name="connsiteY0" fmla="*/ 309716 h 2988859"/>
              <a:gd name="connsiteX1" fmla="*/ 1043173 w 5414572"/>
              <a:gd name="connsiteY1" fmla="*/ 0 h 2988859"/>
              <a:gd name="connsiteX2" fmla="*/ 1807448 w 5414572"/>
              <a:gd name="connsiteY2" fmla="*/ 40943 h 2988859"/>
              <a:gd name="connsiteX3" fmla="*/ 2353358 w 5414572"/>
              <a:gd name="connsiteY3" fmla="*/ 354842 h 2988859"/>
              <a:gd name="connsiteX4" fmla="*/ 4086624 w 5414572"/>
              <a:gd name="connsiteY4" fmla="*/ 1501253 h 2988859"/>
              <a:gd name="connsiteX5" fmla="*/ 5001024 w 5414572"/>
              <a:gd name="connsiteY5" fmla="*/ 2169994 h 2988859"/>
              <a:gd name="connsiteX6" fmla="*/ 5355866 w 5414572"/>
              <a:gd name="connsiteY6" fmla="*/ 2702256 h 2988859"/>
              <a:gd name="connsiteX7" fmla="*/ 5410457 w 5414572"/>
              <a:gd name="connsiteY7" fmla="*/ 2988859 h 2988859"/>
              <a:gd name="connsiteX0" fmla="*/ 0 w 5414572"/>
              <a:gd name="connsiteY0" fmla="*/ 309716 h 2988859"/>
              <a:gd name="connsiteX1" fmla="*/ 1043173 w 5414572"/>
              <a:gd name="connsiteY1" fmla="*/ 0 h 2988859"/>
              <a:gd name="connsiteX2" fmla="*/ 1807448 w 5414572"/>
              <a:gd name="connsiteY2" fmla="*/ 40943 h 2988859"/>
              <a:gd name="connsiteX3" fmla="*/ 2353358 w 5414572"/>
              <a:gd name="connsiteY3" fmla="*/ 354842 h 2988859"/>
              <a:gd name="connsiteX4" fmla="*/ 4086624 w 5414572"/>
              <a:gd name="connsiteY4" fmla="*/ 1501253 h 2988859"/>
              <a:gd name="connsiteX5" fmla="*/ 5001024 w 5414572"/>
              <a:gd name="connsiteY5" fmla="*/ 2169994 h 2988859"/>
              <a:gd name="connsiteX6" fmla="*/ 5355866 w 5414572"/>
              <a:gd name="connsiteY6" fmla="*/ 2702256 h 2988859"/>
              <a:gd name="connsiteX7" fmla="*/ 5410457 w 5414572"/>
              <a:gd name="connsiteY7" fmla="*/ 2988859 h 2988859"/>
              <a:gd name="connsiteX0" fmla="*/ 0 w 5414572"/>
              <a:gd name="connsiteY0" fmla="*/ 280288 h 2959431"/>
              <a:gd name="connsiteX1" fmla="*/ 1043173 w 5414572"/>
              <a:gd name="connsiteY1" fmla="*/ 59063 h 2959431"/>
              <a:gd name="connsiteX2" fmla="*/ 1807448 w 5414572"/>
              <a:gd name="connsiteY2" fmla="*/ 11515 h 2959431"/>
              <a:gd name="connsiteX3" fmla="*/ 2353358 w 5414572"/>
              <a:gd name="connsiteY3" fmla="*/ 325414 h 2959431"/>
              <a:gd name="connsiteX4" fmla="*/ 4086624 w 5414572"/>
              <a:gd name="connsiteY4" fmla="*/ 1471825 h 2959431"/>
              <a:gd name="connsiteX5" fmla="*/ 5001024 w 5414572"/>
              <a:gd name="connsiteY5" fmla="*/ 2140566 h 2959431"/>
              <a:gd name="connsiteX6" fmla="*/ 5355866 w 5414572"/>
              <a:gd name="connsiteY6" fmla="*/ 2672828 h 2959431"/>
              <a:gd name="connsiteX7" fmla="*/ 5410457 w 5414572"/>
              <a:gd name="connsiteY7" fmla="*/ 2959431 h 2959431"/>
              <a:gd name="connsiteX0" fmla="*/ 0 w 5414572"/>
              <a:gd name="connsiteY0" fmla="*/ 291063 h 2970206"/>
              <a:gd name="connsiteX1" fmla="*/ 1043173 w 5414572"/>
              <a:gd name="connsiteY1" fmla="*/ 69838 h 2970206"/>
              <a:gd name="connsiteX2" fmla="*/ 1807448 w 5414572"/>
              <a:gd name="connsiteY2" fmla="*/ 22290 h 2970206"/>
              <a:gd name="connsiteX3" fmla="*/ 2353358 w 5414572"/>
              <a:gd name="connsiteY3" fmla="*/ 336189 h 2970206"/>
              <a:gd name="connsiteX4" fmla="*/ 4086624 w 5414572"/>
              <a:gd name="connsiteY4" fmla="*/ 1482600 h 2970206"/>
              <a:gd name="connsiteX5" fmla="*/ 5001024 w 5414572"/>
              <a:gd name="connsiteY5" fmla="*/ 2151341 h 2970206"/>
              <a:gd name="connsiteX6" fmla="*/ 5355866 w 5414572"/>
              <a:gd name="connsiteY6" fmla="*/ 2683603 h 2970206"/>
              <a:gd name="connsiteX7" fmla="*/ 5410457 w 5414572"/>
              <a:gd name="connsiteY7" fmla="*/ 2970206 h 2970206"/>
              <a:gd name="connsiteX0" fmla="*/ 0 w 5414572"/>
              <a:gd name="connsiteY0" fmla="*/ 291063 h 2970206"/>
              <a:gd name="connsiteX1" fmla="*/ 1043173 w 5414572"/>
              <a:gd name="connsiteY1" fmla="*/ 69838 h 2970206"/>
              <a:gd name="connsiteX2" fmla="*/ 1807448 w 5414572"/>
              <a:gd name="connsiteY2" fmla="*/ 22290 h 2970206"/>
              <a:gd name="connsiteX3" fmla="*/ 2353358 w 5414572"/>
              <a:gd name="connsiteY3" fmla="*/ 336189 h 2970206"/>
              <a:gd name="connsiteX4" fmla="*/ 4086624 w 5414572"/>
              <a:gd name="connsiteY4" fmla="*/ 1482600 h 2970206"/>
              <a:gd name="connsiteX5" fmla="*/ 5001024 w 5414572"/>
              <a:gd name="connsiteY5" fmla="*/ 2151341 h 2970206"/>
              <a:gd name="connsiteX6" fmla="*/ 5355866 w 5414572"/>
              <a:gd name="connsiteY6" fmla="*/ 2683603 h 2970206"/>
              <a:gd name="connsiteX7" fmla="*/ 5410457 w 5414572"/>
              <a:gd name="connsiteY7" fmla="*/ 2970206 h 2970206"/>
              <a:gd name="connsiteX0" fmla="*/ 0 w 5090108"/>
              <a:gd name="connsiteY0" fmla="*/ 704018 h 2970206"/>
              <a:gd name="connsiteX1" fmla="*/ 718709 w 5090108"/>
              <a:gd name="connsiteY1" fmla="*/ 69838 h 2970206"/>
              <a:gd name="connsiteX2" fmla="*/ 1482984 w 5090108"/>
              <a:gd name="connsiteY2" fmla="*/ 22290 h 2970206"/>
              <a:gd name="connsiteX3" fmla="*/ 2028894 w 5090108"/>
              <a:gd name="connsiteY3" fmla="*/ 336189 h 2970206"/>
              <a:gd name="connsiteX4" fmla="*/ 3762160 w 5090108"/>
              <a:gd name="connsiteY4" fmla="*/ 1482600 h 2970206"/>
              <a:gd name="connsiteX5" fmla="*/ 4676560 w 5090108"/>
              <a:gd name="connsiteY5" fmla="*/ 2151341 h 2970206"/>
              <a:gd name="connsiteX6" fmla="*/ 5031402 w 5090108"/>
              <a:gd name="connsiteY6" fmla="*/ 2683603 h 2970206"/>
              <a:gd name="connsiteX7" fmla="*/ 5085993 w 5090108"/>
              <a:gd name="connsiteY7" fmla="*/ 2970206 h 2970206"/>
              <a:gd name="connsiteX0" fmla="*/ 0 w 5090108"/>
              <a:gd name="connsiteY0" fmla="*/ 704018 h 2970206"/>
              <a:gd name="connsiteX1" fmla="*/ 718709 w 5090108"/>
              <a:gd name="connsiteY1" fmla="*/ 69838 h 2970206"/>
              <a:gd name="connsiteX2" fmla="*/ 1482984 w 5090108"/>
              <a:gd name="connsiteY2" fmla="*/ 22290 h 2970206"/>
              <a:gd name="connsiteX3" fmla="*/ 2028894 w 5090108"/>
              <a:gd name="connsiteY3" fmla="*/ 336189 h 2970206"/>
              <a:gd name="connsiteX4" fmla="*/ 3762160 w 5090108"/>
              <a:gd name="connsiteY4" fmla="*/ 1482600 h 2970206"/>
              <a:gd name="connsiteX5" fmla="*/ 4676560 w 5090108"/>
              <a:gd name="connsiteY5" fmla="*/ 2151341 h 2970206"/>
              <a:gd name="connsiteX6" fmla="*/ 5031402 w 5090108"/>
              <a:gd name="connsiteY6" fmla="*/ 2683603 h 2970206"/>
              <a:gd name="connsiteX7" fmla="*/ 5085993 w 5090108"/>
              <a:gd name="connsiteY7" fmla="*/ 2970206 h 2970206"/>
              <a:gd name="connsiteX0" fmla="*/ 0 w 5090108"/>
              <a:gd name="connsiteY0" fmla="*/ 699428 h 2965616"/>
              <a:gd name="connsiteX1" fmla="*/ 748206 w 5090108"/>
              <a:gd name="connsiteY1" fmla="*/ 79996 h 2965616"/>
              <a:gd name="connsiteX2" fmla="*/ 1482984 w 5090108"/>
              <a:gd name="connsiteY2" fmla="*/ 17700 h 2965616"/>
              <a:gd name="connsiteX3" fmla="*/ 2028894 w 5090108"/>
              <a:gd name="connsiteY3" fmla="*/ 331599 h 2965616"/>
              <a:gd name="connsiteX4" fmla="*/ 3762160 w 5090108"/>
              <a:gd name="connsiteY4" fmla="*/ 1478010 h 2965616"/>
              <a:gd name="connsiteX5" fmla="*/ 4676560 w 5090108"/>
              <a:gd name="connsiteY5" fmla="*/ 2146751 h 2965616"/>
              <a:gd name="connsiteX6" fmla="*/ 5031402 w 5090108"/>
              <a:gd name="connsiteY6" fmla="*/ 2679013 h 2965616"/>
              <a:gd name="connsiteX7" fmla="*/ 5085993 w 5090108"/>
              <a:gd name="connsiteY7" fmla="*/ 2965616 h 2965616"/>
              <a:gd name="connsiteX0" fmla="*/ 0 w 5090108"/>
              <a:gd name="connsiteY0" fmla="*/ 699428 h 2965616"/>
              <a:gd name="connsiteX1" fmla="*/ 748206 w 5090108"/>
              <a:gd name="connsiteY1" fmla="*/ 79996 h 2965616"/>
              <a:gd name="connsiteX2" fmla="*/ 1482984 w 5090108"/>
              <a:gd name="connsiteY2" fmla="*/ 17700 h 2965616"/>
              <a:gd name="connsiteX3" fmla="*/ 2028894 w 5090108"/>
              <a:gd name="connsiteY3" fmla="*/ 331599 h 2965616"/>
              <a:gd name="connsiteX4" fmla="*/ 3762160 w 5090108"/>
              <a:gd name="connsiteY4" fmla="*/ 1478010 h 2965616"/>
              <a:gd name="connsiteX5" fmla="*/ 4676560 w 5090108"/>
              <a:gd name="connsiteY5" fmla="*/ 2146751 h 2965616"/>
              <a:gd name="connsiteX6" fmla="*/ 5031402 w 5090108"/>
              <a:gd name="connsiteY6" fmla="*/ 2679013 h 2965616"/>
              <a:gd name="connsiteX7" fmla="*/ 5085993 w 5090108"/>
              <a:gd name="connsiteY7" fmla="*/ 2965616 h 2965616"/>
              <a:gd name="connsiteX0" fmla="*/ 0 w 5090108"/>
              <a:gd name="connsiteY0" fmla="*/ 699428 h 2965616"/>
              <a:gd name="connsiteX1" fmla="*/ 748206 w 5090108"/>
              <a:gd name="connsiteY1" fmla="*/ 79996 h 2965616"/>
              <a:gd name="connsiteX2" fmla="*/ 1482984 w 5090108"/>
              <a:gd name="connsiteY2" fmla="*/ 17700 h 2965616"/>
              <a:gd name="connsiteX3" fmla="*/ 2028894 w 5090108"/>
              <a:gd name="connsiteY3" fmla="*/ 331599 h 2965616"/>
              <a:gd name="connsiteX4" fmla="*/ 3762160 w 5090108"/>
              <a:gd name="connsiteY4" fmla="*/ 1478010 h 2965616"/>
              <a:gd name="connsiteX5" fmla="*/ 4676560 w 5090108"/>
              <a:gd name="connsiteY5" fmla="*/ 2146751 h 2965616"/>
              <a:gd name="connsiteX6" fmla="*/ 5031402 w 5090108"/>
              <a:gd name="connsiteY6" fmla="*/ 2679013 h 2965616"/>
              <a:gd name="connsiteX7" fmla="*/ 5085993 w 5090108"/>
              <a:gd name="connsiteY7" fmla="*/ 2965616 h 2965616"/>
              <a:gd name="connsiteX0" fmla="*/ 0 w 5090108"/>
              <a:gd name="connsiteY0" fmla="*/ 725480 h 2991668"/>
              <a:gd name="connsiteX1" fmla="*/ 748206 w 5090108"/>
              <a:gd name="connsiteY1" fmla="*/ 106048 h 2991668"/>
              <a:gd name="connsiteX2" fmla="*/ 1482984 w 5090108"/>
              <a:gd name="connsiteY2" fmla="*/ 43752 h 2991668"/>
              <a:gd name="connsiteX3" fmla="*/ 2028894 w 5090108"/>
              <a:gd name="connsiteY3" fmla="*/ 357651 h 2991668"/>
              <a:gd name="connsiteX4" fmla="*/ 3762160 w 5090108"/>
              <a:gd name="connsiteY4" fmla="*/ 1504062 h 2991668"/>
              <a:gd name="connsiteX5" fmla="*/ 4676560 w 5090108"/>
              <a:gd name="connsiteY5" fmla="*/ 2172803 h 2991668"/>
              <a:gd name="connsiteX6" fmla="*/ 5031402 w 5090108"/>
              <a:gd name="connsiteY6" fmla="*/ 2705065 h 2991668"/>
              <a:gd name="connsiteX7" fmla="*/ 5085993 w 5090108"/>
              <a:gd name="connsiteY7" fmla="*/ 2991668 h 2991668"/>
              <a:gd name="connsiteX0" fmla="*/ 0 w 5090108"/>
              <a:gd name="connsiteY0" fmla="*/ 725480 h 2991668"/>
              <a:gd name="connsiteX1" fmla="*/ 748206 w 5090108"/>
              <a:gd name="connsiteY1" fmla="*/ 106048 h 2991668"/>
              <a:gd name="connsiteX2" fmla="*/ 1482984 w 5090108"/>
              <a:gd name="connsiteY2" fmla="*/ 43752 h 2991668"/>
              <a:gd name="connsiteX3" fmla="*/ 2028894 w 5090108"/>
              <a:gd name="connsiteY3" fmla="*/ 357651 h 2991668"/>
              <a:gd name="connsiteX4" fmla="*/ 3762160 w 5090108"/>
              <a:gd name="connsiteY4" fmla="*/ 1504062 h 2991668"/>
              <a:gd name="connsiteX5" fmla="*/ 4676560 w 5090108"/>
              <a:gd name="connsiteY5" fmla="*/ 2172803 h 2991668"/>
              <a:gd name="connsiteX6" fmla="*/ 5031402 w 5090108"/>
              <a:gd name="connsiteY6" fmla="*/ 2705065 h 2991668"/>
              <a:gd name="connsiteX7" fmla="*/ 5085993 w 5090108"/>
              <a:gd name="connsiteY7" fmla="*/ 2991668 h 2991668"/>
              <a:gd name="connsiteX0" fmla="*/ 0 w 5090108"/>
              <a:gd name="connsiteY0" fmla="*/ 735682 h 3001870"/>
              <a:gd name="connsiteX1" fmla="*/ 748206 w 5090108"/>
              <a:gd name="connsiteY1" fmla="*/ 116250 h 3001870"/>
              <a:gd name="connsiteX2" fmla="*/ 1482984 w 5090108"/>
              <a:gd name="connsiteY2" fmla="*/ 53954 h 3001870"/>
              <a:gd name="connsiteX3" fmla="*/ 2028894 w 5090108"/>
              <a:gd name="connsiteY3" fmla="*/ 367853 h 3001870"/>
              <a:gd name="connsiteX4" fmla="*/ 3762160 w 5090108"/>
              <a:gd name="connsiteY4" fmla="*/ 1514264 h 3001870"/>
              <a:gd name="connsiteX5" fmla="*/ 4676560 w 5090108"/>
              <a:gd name="connsiteY5" fmla="*/ 2183005 h 3001870"/>
              <a:gd name="connsiteX6" fmla="*/ 5031402 w 5090108"/>
              <a:gd name="connsiteY6" fmla="*/ 2715267 h 3001870"/>
              <a:gd name="connsiteX7" fmla="*/ 5085993 w 5090108"/>
              <a:gd name="connsiteY7" fmla="*/ 3001870 h 300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90108" h="3001870">
                <a:moveTo>
                  <a:pt x="0" y="735682"/>
                </a:moveTo>
                <a:cubicBezTo>
                  <a:pt x="293647" y="366972"/>
                  <a:pt x="351321" y="337476"/>
                  <a:pt x="748206" y="116250"/>
                </a:cubicBezTo>
                <a:cubicBezTo>
                  <a:pt x="1022411" y="5087"/>
                  <a:pt x="1210543" y="-46973"/>
                  <a:pt x="1482984" y="53954"/>
                </a:cubicBezTo>
                <a:cubicBezTo>
                  <a:pt x="1755425" y="154881"/>
                  <a:pt x="1649031" y="124468"/>
                  <a:pt x="2028894" y="367853"/>
                </a:cubicBezTo>
                <a:cubicBezTo>
                  <a:pt x="2408757" y="611238"/>
                  <a:pt x="3320882" y="1211739"/>
                  <a:pt x="3762160" y="1514264"/>
                </a:cubicBezTo>
                <a:cubicBezTo>
                  <a:pt x="4203438" y="1816789"/>
                  <a:pt x="4465020" y="1982838"/>
                  <a:pt x="4676560" y="2183005"/>
                </a:cubicBezTo>
                <a:cubicBezTo>
                  <a:pt x="4888100" y="2383172"/>
                  <a:pt x="4963163" y="2578790"/>
                  <a:pt x="5031402" y="2715267"/>
                </a:cubicBezTo>
                <a:cubicBezTo>
                  <a:pt x="5099641" y="2851745"/>
                  <a:pt x="5092817" y="2926807"/>
                  <a:pt x="5085993" y="3001870"/>
                </a:cubicBezTo>
              </a:path>
            </a:pathLst>
          </a:custGeom>
          <a:noFill/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TextBox 8"/>
          <p:cNvSpPr txBox="1"/>
          <p:nvPr/>
        </p:nvSpPr>
        <p:spPr>
          <a:xfrm>
            <a:off x="6934200" y="49530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k</a:t>
            </a:r>
            <a:r>
              <a:rPr lang="en-US" sz="2400" dirty="0" smtClean="0"/>
              <a:t> = 2</a:t>
            </a:r>
            <a:r>
              <a:rPr lang="en-US" sz="2400" dirty="0" smtClean="0">
                <a:latin typeface="Symbol" panose="05050102010706020507" pitchFamily="18" charset="2"/>
              </a:rPr>
              <a:t>p/l</a:t>
            </a:r>
            <a:endParaRPr lang="en-ZA" sz="2400" dirty="0">
              <a:latin typeface="Symbol" panose="05050102010706020507" pitchFamily="18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-1030933" y="2931468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Energy density W(k)</a:t>
            </a:r>
            <a:r>
              <a:rPr lang="en-US" sz="2400" dirty="0" smtClean="0"/>
              <a:t> </a:t>
            </a:r>
            <a:endParaRPr lang="en-ZA" sz="2400" dirty="0">
              <a:latin typeface="Symbol" panose="05050102010706020507" pitchFamily="18" charset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95400" y="2662535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Stirring Scale ~ R</a:t>
            </a:r>
            <a:endParaRPr lang="en-ZA" sz="24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09800" y="4948535"/>
            <a:ext cx="1739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/>
              <a:t>k</a:t>
            </a:r>
            <a:r>
              <a:rPr lang="en-US" sz="2400" i="1" baseline="-25000" dirty="0" err="1" smtClean="0"/>
              <a:t>stir</a:t>
            </a:r>
            <a:r>
              <a:rPr lang="en-US" sz="2400" dirty="0" smtClean="0"/>
              <a:t> ~ 2</a:t>
            </a:r>
            <a:r>
              <a:rPr lang="en-US" sz="2400" dirty="0" smtClean="0">
                <a:latin typeface="Symbol" panose="05050102010706020507" pitchFamily="18" charset="2"/>
              </a:rPr>
              <a:t>p/</a:t>
            </a:r>
            <a:r>
              <a:rPr lang="en-US" sz="2400" i="1" dirty="0" smtClean="0">
                <a:latin typeface="+mn-lt"/>
              </a:rPr>
              <a:t>R</a:t>
            </a:r>
            <a:endParaRPr lang="en-ZA" sz="2400" i="1" dirty="0">
              <a:latin typeface="+mn-lt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2743200" y="2057401"/>
            <a:ext cx="304800" cy="60513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352800" y="4262735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Dissipation Scale</a:t>
            </a:r>
            <a:endParaRPr lang="en-ZA" sz="2400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5905500" y="4419332"/>
            <a:ext cx="571500" cy="7200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81000" y="5562600"/>
            <a:ext cx="8763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</a:rPr>
              <a:t>Turbulence level decreasing with increasing distance from the shock</a:t>
            </a:r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en-US" sz="2200" dirty="0" smtClean="0">
                <a:solidFill>
                  <a:srgbClr val="FF0000"/>
                </a:solidFill>
              </a:rPr>
              <a:t>High-energy (large </a:t>
            </a:r>
            <a:r>
              <a:rPr lang="en-US" sz="2200" dirty="0" err="1" smtClean="0">
                <a:solidFill>
                  <a:srgbClr val="FF0000"/>
                </a:solidFill>
              </a:rPr>
              <a:t>r</a:t>
            </a:r>
            <a:r>
              <a:rPr lang="en-US" sz="2200" baseline="-25000" dirty="0" err="1" smtClean="0">
                <a:solidFill>
                  <a:srgbClr val="FF0000"/>
                </a:solidFill>
              </a:rPr>
              <a:t>g</a:t>
            </a:r>
            <a:r>
              <a:rPr lang="en-US" sz="2200" dirty="0" smtClean="0">
                <a:solidFill>
                  <a:srgbClr val="FF0000"/>
                </a:solidFill>
              </a:rPr>
              <a:t>) particles “see” reduced turbulence </a:t>
            </a:r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en-US" sz="2200" dirty="0" smtClean="0">
                <a:solidFill>
                  <a:srgbClr val="FF0000"/>
                </a:solidFill>
              </a:rPr>
              <a:t>Large </a:t>
            </a:r>
            <a:r>
              <a:rPr lang="en-US" sz="220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  <a:r>
              <a:rPr lang="en-US" sz="2200" baseline="-25000" dirty="0" err="1" smtClean="0">
                <a:solidFill>
                  <a:srgbClr val="FF0000"/>
                </a:solidFill>
              </a:rPr>
              <a:t>pas</a:t>
            </a:r>
            <a:endParaRPr lang="en-ZA" sz="2200" baseline="-250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2001766">
            <a:off x="3898090" y="2634906"/>
            <a:ext cx="2162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Inertial Range</a:t>
            </a:r>
            <a:endParaRPr lang="en-ZA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79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752600"/>
            <a:ext cx="4267200" cy="668115"/>
          </a:xfrm>
          <a:prstGeom prst="rect">
            <a:avLst/>
          </a:prstGeom>
        </p:spPr>
      </p:pic>
      <p:sp>
        <p:nvSpPr>
          <p:cNvPr id="68610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 sz="4000" b="1" u="sng" dirty="0" smtClean="0">
                <a:solidFill>
                  <a:srgbClr val="002060"/>
                </a:solidFill>
                <a:latin typeface="Baskerville Semibold" charset="0"/>
                <a:ea typeface="ＭＳ Ｐゴシック" panose="020B0600070205080204" pitchFamily="34" charset="-128"/>
              </a:rPr>
              <a:t>Numerical Methods</a:t>
            </a:r>
            <a:br>
              <a:rPr lang="en-US" altLang="en-US" sz="4000" b="1" u="sng" dirty="0" smtClean="0">
                <a:solidFill>
                  <a:srgbClr val="002060"/>
                </a:solidFill>
                <a:latin typeface="Baskerville Semibold" charset="0"/>
                <a:ea typeface="ＭＳ Ｐゴシック" panose="020B0600070205080204" pitchFamily="34" charset="-128"/>
              </a:rPr>
            </a:br>
            <a:r>
              <a:rPr lang="en-US" altLang="en-US" sz="3200" b="1" u="sng" dirty="0" smtClean="0">
                <a:solidFill>
                  <a:srgbClr val="002060"/>
                </a:solidFill>
                <a:latin typeface="Baskerville Semibold" charset="0"/>
                <a:ea typeface="ＭＳ Ｐゴシック" panose="020B0600070205080204" pitchFamily="34" charset="-128"/>
              </a:rPr>
              <a:t>1. Electron Evolution</a:t>
            </a:r>
          </a:p>
        </p:txBody>
      </p:sp>
      <p:sp>
        <p:nvSpPr>
          <p:cNvPr id="68611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534400" cy="32004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2400" dirty="0" smtClean="0">
                <a:solidFill>
                  <a:srgbClr val="002060"/>
                </a:solidFill>
                <a:ea typeface="ＭＳ Ｐゴシック" panose="020B0600070205080204" pitchFamily="34" charset="-128"/>
              </a:rPr>
              <a:t>First-Order Fermi acceleration time scale: </a:t>
            </a:r>
          </a:p>
          <a:p>
            <a:pPr marL="0" indent="0" algn="ctr">
              <a:buNone/>
            </a:pPr>
            <a:endParaRPr lang="en-US" altLang="en-US" sz="2400" dirty="0" smtClean="0">
              <a:solidFill>
                <a:srgbClr val="002060"/>
              </a:solidFill>
              <a:ea typeface="ＭＳ Ｐゴシック" panose="020B0600070205080204" pitchFamily="34" charset="-128"/>
            </a:endParaRPr>
          </a:p>
          <a:p>
            <a:pPr marL="0" indent="0" algn="ctr">
              <a:buNone/>
            </a:pPr>
            <a:r>
              <a:rPr lang="en-US" altLang="en-US" sz="24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f</a:t>
            </a:r>
            <a:r>
              <a:rPr lang="en-US" altLang="en-US" sz="2400" dirty="0" smtClean="0">
                <a:solidFill>
                  <a:srgbClr val="002060"/>
                </a:solidFill>
                <a:ea typeface="ＭＳ Ｐゴシック" panose="020B0600070205080204" pitchFamily="34" charset="-128"/>
              </a:rPr>
              <a:t>or almost all electrons </a:t>
            </a:r>
          </a:p>
          <a:p>
            <a:pPr marL="0" indent="0" algn="ctr">
              <a:buNone/>
            </a:pPr>
            <a:endParaRPr lang="en-US" altLang="en-US" sz="1000" dirty="0" smtClean="0">
              <a:solidFill>
                <a:srgbClr val="00206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251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" y="625187"/>
            <a:ext cx="7277100" cy="56232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0" y="3947652"/>
            <a:ext cx="3782238" cy="29226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u="sng" dirty="0" smtClean="0">
                <a:solidFill>
                  <a:srgbClr val="002060"/>
                </a:solidFill>
              </a:rPr>
              <a:t>Electron Evolution Time Scales</a:t>
            </a:r>
            <a:endParaRPr lang="en-ZA" u="sng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3962400"/>
            <a:ext cx="3831398" cy="28956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4060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571500"/>
            <a:ext cx="7543800" cy="5829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u="sng" dirty="0" smtClean="0">
                <a:solidFill>
                  <a:srgbClr val="002060"/>
                </a:solidFill>
              </a:rPr>
              <a:t>Electron Evolution Time Scales</a:t>
            </a:r>
            <a:endParaRPr lang="en-ZA" u="sng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3962400"/>
            <a:ext cx="3702784" cy="28956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1" y="3979608"/>
            <a:ext cx="3612839" cy="279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3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8980" y="1568008"/>
            <a:ext cx="5237595" cy="820049"/>
          </a:xfrm>
          <a:prstGeom prst="rect">
            <a:avLst/>
          </a:prstGeom>
        </p:spPr>
      </p:pic>
      <p:sp>
        <p:nvSpPr>
          <p:cNvPr id="68610" name="Title 1"/>
          <p:cNvSpPr>
            <a:spLocks noGrp="1"/>
          </p:cNvSpPr>
          <p:nvPr>
            <p:ph type="title"/>
          </p:nvPr>
        </p:nvSpPr>
        <p:spPr>
          <a:xfrm>
            <a:off x="691351" y="25367"/>
            <a:ext cx="7772400" cy="1143000"/>
          </a:xfrm>
        </p:spPr>
        <p:txBody>
          <a:bodyPr/>
          <a:lstStyle/>
          <a:p>
            <a:r>
              <a:rPr lang="en-US" altLang="en-US" sz="4000" b="1" u="sng" dirty="0" smtClean="0">
                <a:solidFill>
                  <a:srgbClr val="002060"/>
                </a:solidFill>
                <a:latin typeface="Baskerville Semibold" charset="0"/>
                <a:ea typeface="ＭＳ Ｐゴシック" panose="020B0600070205080204" pitchFamily="34" charset="-128"/>
              </a:rPr>
              <a:t>Numerical Methods</a:t>
            </a:r>
            <a:br>
              <a:rPr lang="en-US" altLang="en-US" sz="4000" b="1" u="sng" dirty="0" smtClean="0">
                <a:solidFill>
                  <a:srgbClr val="002060"/>
                </a:solidFill>
                <a:latin typeface="Baskerville Semibold" charset="0"/>
                <a:ea typeface="ＭＳ Ｐゴシック" panose="020B0600070205080204" pitchFamily="34" charset="-128"/>
              </a:rPr>
            </a:br>
            <a:r>
              <a:rPr lang="en-US" altLang="en-US" sz="3200" b="1" u="sng" dirty="0" smtClean="0">
                <a:solidFill>
                  <a:srgbClr val="002060"/>
                </a:solidFill>
                <a:latin typeface="Baskerville Semibold" charset="0"/>
                <a:ea typeface="ＭＳ Ｐゴシック" panose="020B0600070205080204" pitchFamily="34" charset="-128"/>
              </a:rPr>
              <a:t>1. Electron Evolution</a:t>
            </a:r>
          </a:p>
        </p:txBody>
      </p:sp>
      <p:sp>
        <p:nvSpPr>
          <p:cNvPr id="68611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534400" cy="2278797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2400" dirty="0" smtClean="0">
                <a:solidFill>
                  <a:srgbClr val="002060"/>
                </a:solidFill>
                <a:ea typeface="ＭＳ Ｐゴシック" panose="020B0600070205080204" pitchFamily="34" charset="-128"/>
              </a:rPr>
              <a:t>First-Order Fermi acceleration time scale: </a:t>
            </a:r>
          </a:p>
          <a:p>
            <a:pPr marL="0" indent="0" algn="ctr">
              <a:buNone/>
            </a:pPr>
            <a:endParaRPr lang="en-US" altLang="en-US" sz="2400" dirty="0" smtClean="0">
              <a:solidFill>
                <a:srgbClr val="002060"/>
              </a:solidFill>
              <a:ea typeface="ＭＳ Ｐゴシック" panose="020B0600070205080204" pitchFamily="34" charset="-128"/>
            </a:endParaRPr>
          </a:p>
          <a:p>
            <a:pPr marL="0" indent="0" algn="ctr">
              <a:buNone/>
            </a:pPr>
            <a:endParaRPr lang="en-US" altLang="en-US" sz="800" dirty="0" smtClean="0">
              <a:solidFill>
                <a:srgbClr val="002060"/>
              </a:solidFill>
              <a:ea typeface="ＭＳ Ｐゴシック" panose="020B0600070205080204" pitchFamily="34" charset="-128"/>
            </a:endParaRPr>
          </a:p>
          <a:p>
            <a:pPr algn="ctr">
              <a:buFont typeface="Symbol" panose="05050102010706020507" pitchFamily="18" charset="2"/>
              <a:buChar char="Þ"/>
            </a:pPr>
            <a:r>
              <a:rPr lang="en-US" altLang="en-US" sz="2400" dirty="0" smtClean="0">
                <a:solidFill>
                  <a:srgbClr val="002060"/>
                </a:solidFill>
                <a:ea typeface="ＭＳ Ｐゴシック" panose="020B0600070205080204" pitchFamily="34" charset="-128"/>
              </a:rPr>
              <a:t>Typically approximated as instantaneous injection </a:t>
            </a:r>
            <a:r>
              <a:rPr lang="en-US" altLang="en-US" sz="2400" dirty="0" smtClean="0">
                <a:solidFill>
                  <a:srgbClr val="002060"/>
                </a:solidFill>
                <a:ea typeface="ＭＳ Ｐゴシック" panose="020B0600070205080204" pitchFamily="34" charset="-128"/>
              </a:rPr>
              <a:t>Q</a:t>
            </a:r>
            <a:r>
              <a:rPr lang="en-US" altLang="en-US" sz="2400" baseline="-250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i</a:t>
            </a:r>
            <a:r>
              <a:rPr lang="en-US" altLang="en-US" sz="2400" dirty="0" smtClean="0">
                <a:solidFill>
                  <a:srgbClr val="002060"/>
                </a:solidFill>
                <a:ea typeface="ＭＳ Ｐゴシック" panose="020B0600070205080204" pitchFamily="34" charset="-128"/>
              </a:rPr>
              <a:t>(</a:t>
            </a:r>
            <a:r>
              <a:rPr lang="en-US" altLang="en-US" sz="2400" dirty="0" smtClean="0">
                <a:solidFill>
                  <a:srgbClr val="002060"/>
                </a:solidFill>
                <a:latin typeface="Symbol" panose="05050102010706020507" pitchFamily="18" charset="2"/>
                <a:ea typeface="ＭＳ Ｐゴシック" panose="020B0600070205080204" pitchFamily="34" charset="-128"/>
              </a:rPr>
              <a:t>g</a:t>
            </a:r>
            <a:r>
              <a:rPr lang="en-US" altLang="en-US" sz="2400" dirty="0" smtClean="0">
                <a:solidFill>
                  <a:srgbClr val="002060"/>
                </a:solidFill>
                <a:ea typeface="ＭＳ Ｐゴシック" panose="020B0600070205080204" pitchFamily="34" charset="-128"/>
              </a:rPr>
              <a:t>);</a:t>
            </a:r>
          </a:p>
          <a:p>
            <a:pPr algn="ctr">
              <a:buFont typeface="Symbol" panose="05050102010706020507" pitchFamily="18" charset="2"/>
              <a:buChar char="Þ"/>
            </a:pPr>
            <a:r>
              <a:rPr lang="en-US" altLang="en-US" sz="2400" dirty="0" smtClean="0">
                <a:solidFill>
                  <a:srgbClr val="002060"/>
                </a:solidFill>
                <a:ea typeface="ＭＳ Ｐゴシック" panose="020B0600070205080204" pitchFamily="34" charset="-128"/>
              </a:rPr>
              <a:t>Solve Fokker-Planck Equation for all particle species: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199" y="6015410"/>
            <a:ext cx="8285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(</a:t>
            </a:r>
            <a:r>
              <a:rPr lang="en-US" sz="1600" b="1" dirty="0" err="1" smtClean="0"/>
              <a:t>Leptonic</a:t>
            </a:r>
            <a:r>
              <a:rPr lang="en-US" sz="1600" dirty="0" smtClean="0"/>
              <a:t>: </a:t>
            </a:r>
            <a:r>
              <a:rPr lang="en-US" sz="1600" dirty="0" err="1" smtClean="0"/>
              <a:t>Mastichiadis</a:t>
            </a:r>
            <a:r>
              <a:rPr lang="en-US" sz="1600" dirty="0" smtClean="0"/>
              <a:t> &amp; Kirk (1997); Kirk &amp; </a:t>
            </a:r>
            <a:r>
              <a:rPr lang="en-US" sz="1600" dirty="0" err="1" smtClean="0"/>
              <a:t>Mastichiadis</a:t>
            </a:r>
            <a:r>
              <a:rPr lang="en-US" sz="1600" dirty="0" smtClean="0"/>
              <a:t> (1999); Li &amp; </a:t>
            </a:r>
            <a:r>
              <a:rPr lang="en-US" sz="1600" dirty="0" err="1" smtClean="0"/>
              <a:t>Kusunose</a:t>
            </a:r>
            <a:r>
              <a:rPr lang="en-US" sz="1600" dirty="0" smtClean="0"/>
              <a:t> (2000); </a:t>
            </a:r>
            <a:r>
              <a:rPr lang="en-US" sz="1600" dirty="0" err="1" smtClean="0"/>
              <a:t>Kusunose</a:t>
            </a:r>
            <a:r>
              <a:rPr lang="en-US" sz="1600" dirty="0" smtClean="0"/>
              <a:t> et al. (2000); </a:t>
            </a:r>
            <a:r>
              <a:rPr lang="en-US" sz="1600" dirty="0" err="1" smtClean="0"/>
              <a:t>Böttcher</a:t>
            </a:r>
            <a:r>
              <a:rPr lang="en-US" sz="1600" dirty="0" smtClean="0"/>
              <a:t> &amp; Chiang (2002); …</a:t>
            </a:r>
          </a:p>
          <a:p>
            <a:r>
              <a:rPr lang="en-US" sz="1600" b="1" dirty="0" err="1" smtClean="0"/>
              <a:t>Lepto</a:t>
            </a:r>
            <a:r>
              <a:rPr lang="en-US" sz="1600" b="1" dirty="0" smtClean="0"/>
              <a:t>-hadronic</a:t>
            </a:r>
            <a:r>
              <a:rPr lang="en-US" sz="1600" dirty="0" smtClean="0"/>
              <a:t>: </a:t>
            </a:r>
            <a:r>
              <a:rPr lang="en-US" sz="1600" dirty="0" err="1" smtClean="0"/>
              <a:t>Dimitrakoudis</a:t>
            </a:r>
            <a:r>
              <a:rPr lang="en-US" sz="1600" dirty="0" smtClean="0"/>
              <a:t> et al. (2012); </a:t>
            </a:r>
            <a:r>
              <a:rPr lang="en-US" sz="1600" dirty="0" err="1" smtClean="0"/>
              <a:t>Petropoulou</a:t>
            </a:r>
            <a:r>
              <a:rPr lang="en-US" sz="1600" dirty="0" smtClean="0"/>
              <a:t> (2015); </a:t>
            </a:r>
            <a:r>
              <a:rPr lang="en-US" sz="1600" dirty="0" err="1" smtClean="0"/>
              <a:t>Diltz</a:t>
            </a:r>
            <a:r>
              <a:rPr lang="en-US" sz="1600" dirty="0" smtClean="0"/>
              <a:t> et al. (2015); …)</a:t>
            </a:r>
            <a:endParaRPr lang="en-ZA" sz="16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956" y="3371670"/>
            <a:ext cx="9243914" cy="8382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38200" y="4457340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Diffusion in momentum space (stochastic acceleration)</a:t>
            </a:r>
            <a:endParaRPr lang="en-ZA" dirty="0"/>
          </a:p>
        </p:txBody>
      </p:sp>
      <p:sp>
        <p:nvSpPr>
          <p:cNvPr id="22" name="TextBox 21"/>
          <p:cNvSpPr txBox="1"/>
          <p:nvPr/>
        </p:nvSpPr>
        <p:spPr>
          <a:xfrm>
            <a:off x="3124200" y="4514669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Systematic energy gain/loss (radiative losses)</a:t>
            </a:r>
            <a:endParaRPr lang="en-ZA" dirty="0"/>
          </a:p>
        </p:txBody>
      </p:sp>
      <p:sp>
        <p:nvSpPr>
          <p:cNvPr id="23" name="TextBox 22"/>
          <p:cNvSpPr txBox="1"/>
          <p:nvPr/>
        </p:nvSpPr>
        <p:spPr>
          <a:xfrm>
            <a:off x="5189717" y="4457340"/>
            <a:ext cx="16682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“Injection” (pick-up, rapid acceleration, parent particle decay)</a:t>
            </a:r>
            <a:endParaRPr lang="en-ZA" dirty="0"/>
          </a:p>
        </p:txBody>
      </p:sp>
      <p:sp>
        <p:nvSpPr>
          <p:cNvPr id="24" name="TextBox 23"/>
          <p:cNvSpPr txBox="1"/>
          <p:nvPr/>
        </p:nvSpPr>
        <p:spPr>
          <a:xfrm>
            <a:off x="7028563" y="4400729"/>
            <a:ext cx="1124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Escape</a:t>
            </a:r>
            <a:endParaRPr lang="en-ZA" dirty="0"/>
          </a:p>
        </p:txBody>
      </p:sp>
      <p:sp>
        <p:nvSpPr>
          <p:cNvPr id="25" name="TextBox 24"/>
          <p:cNvSpPr txBox="1"/>
          <p:nvPr/>
        </p:nvSpPr>
        <p:spPr>
          <a:xfrm>
            <a:off x="7598664" y="4819470"/>
            <a:ext cx="15267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Decay </a:t>
            </a:r>
          </a:p>
          <a:p>
            <a:pPr algn="ctr"/>
            <a:r>
              <a:rPr lang="en-US" dirty="0" smtClean="0"/>
              <a:t>(for unstable particles: </a:t>
            </a:r>
          </a:p>
          <a:p>
            <a:pPr algn="ctr"/>
            <a:r>
              <a:rPr lang="en-US" dirty="0" smtClean="0"/>
              <a:t>n, </a:t>
            </a:r>
            <a:r>
              <a:rPr lang="en-US" dirty="0" smtClean="0">
                <a:latin typeface="Symbol" panose="05050102010706020507" pitchFamily="18" charset="2"/>
              </a:rPr>
              <a:t>p</a:t>
            </a:r>
            <a:r>
              <a:rPr lang="en-US" baseline="30000" dirty="0" smtClean="0"/>
              <a:t>±</a:t>
            </a:r>
            <a:r>
              <a:rPr lang="en-US" dirty="0" smtClean="0"/>
              <a:t>,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baseline="30000" dirty="0" smtClean="0"/>
              <a:t>±</a:t>
            </a:r>
            <a:r>
              <a:rPr lang="en-US" dirty="0" smtClean="0"/>
              <a:t>)</a:t>
            </a:r>
            <a:endParaRPr lang="en-ZA" dirty="0"/>
          </a:p>
        </p:txBody>
      </p:sp>
      <p:sp>
        <p:nvSpPr>
          <p:cNvPr id="26" name="Rounded Rectangle 25"/>
          <p:cNvSpPr/>
          <p:nvPr/>
        </p:nvSpPr>
        <p:spPr>
          <a:xfrm>
            <a:off x="838200" y="4457340"/>
            <a:ext cx="2209800" cy="127652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7" name="Rounded Rectangle 26"/>
          <p:cNvSpPr/>
          <p:nvPr/>
        </p:nvSpPr>
        <p:spPr>
          <a:xfrm>
            <a:off x="3182112" y="4496382"/>
            <a:ext cx="1873493" cy="94161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8" name="Rounded Rectangle 27"/>
          <p:cNvSpPr/>
          <p:nvPr/>
        </p:nvSpPr>
        <p:spPr>
          <a:xfrm>
            <a:off x="5202936" y="4420182"/>
            <a:ext cx="1676400" cy="149619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9" name="Rounded Rectangle 28"/>
          <p:cNvSpPr/>
          <p:nvPr/>
        </p:nvSpPr>
        <p:spPr>
          <a:xfrm>
            <a:off x="7104763" y="4343400"/>
            <a:ext cx="964195" cy="42666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0" name="Rounded Rectangle 29"/>
          <p:cNvSpPr/>
          <p:nvPr/>
        </p:nvSpPr>
        <p:spPr>
          <a:xfrm>
            <a:off x="7598664" y="4834526"/>
            <a:ext cx="1545336" cy="118527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2438400" y="4133670"/>
            <a:ext cx="228600" cy="32367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1277112" y="3408246"/>
            <a:ext cx="2590800" cy="685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3" name="Rounded Rectangle 32"/>
          <p:cNvSpPr/>
          <p:nvPr/>
        </p:nvSpPr>
        <p:spPr>
          <a:xfrm>
            <a:off x="4114800" y="3447870"/>
            <a:ext cx="1600200" cy="58826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4" name="Rounded Rectangle 33"/>
          <p:cNvSpPr/>
          <p:nvPr/>
        </p:nvSpPr>
        <p:spPr>
          <a:xfrm>
            <a:off x="5925312" y="3560646"/>
            <a:ext cx="914400" cy="3444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5" name="Rounded Rectangle 34"/>
          <p:cNvSpPr/>
          <p:nvPr/>
        </p:nvSpPr>
        <p:spPr>
          <a:xfrm>
            <a:off x="7050024" y="3411294"/>
            <a:ext cx="896112" cy="68275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6" name="Rounded Rectangle 35"/>
          <p:cNvSpPr/>
          <p:nvPr/>
        </p:nvSpPr>
        <p:spPr>
          <a:xfrm>
            <a:off x="8153400" y="3411294"/>
            <a:ext cx="838200" cy="685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4325112" y="4054422"/>
            <a:ext cx="352666" cy="42228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6025351" y="3905070"/>
            <a:ext cx="299249" cy="51511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9" idx="0"/>
          </p:cNvCxnSpPr>
          <p:nvPr/>
        </p:nvCxnSpPr>
        <p:spPr>
          <a:xfrm flipH="1" flipV="1">
            <a:off x="7498080" y="4083918"/>
            <a:ext cx="88781" cy="25948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0" idx="0"/>
          </p:cNvCxnSpPr>
          <p:nvPr/>
        </p:nvCxnSpPr>
        <p:spPr>
          <a:xfrm flipV="1">
            <a:off x="8371332" y="4114800"/>
            <a:ext cx="92419" cy="71972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828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>
          <a:xfrm>
            <a:off x="691351" y="25367"/>
            <a:ext cx="7772400" cy="1143000"/>
          </a:xfrm>
        </p:spPr>
        <p:txBody>
          <a:bodyPr/>
          <a:lstStyle/>
          <a:p>
            <a:r>
              <a:rPr lang="en-US" altLang="en-US" sz="4000" b="1" u="sng" dirty="0" smtClean="0">
                <a:solidFill>
                  <a:srgbClr val="002060"/>
                </a:solidFill>
                <a:latin typeface="Baskerville Semibold" charset="0"/>
                <a:ea typeface="ＭＳ Ｐゴシック" panose="020B0600070205080204" pitchFamily="34" charset="-128"/>
              </a:rPr>
              <a:t>Numerical Methods</a:t>
            </a:r>
            <a:br>
              <a:rPr lang="en-US" altLang="en-US" sz="4000" b="1" u="sng" dirty="0" smtClean="0">
                <a:solidFill>
                  <a:srgbClr val="002060"/>
                </a:solidFill>
                <a:latin typeface="Baskerville Semibold" charset="0"/>
                <a:ea typeface="ＭＳ Ｐゴシック" panose="020B0600070205080204" pitchFamily="34" charset="-128"/>
              </a:rPr>
            </a:br>
            <a:r>
              <a:rPr lang="en-US" altLang="en-US" sz="3200" b="1" u="sng" dirty="0" smtClean="0">
                <a:solidFill>
                  <a:srgbClr val="002060"/>
                </a:solidFill>
                <a:latin typeface="Baskerville Semibold" charset="0"/>
                <a:ea typeface="ＭＳ Ｐゴシック" panose="020B0600070205080204" pitchFamily="34" charset="-128"/>
              </a:rPr>
              <a:t>1. Electron Evolution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803" y="1283894"/>
            <a:ext cx="7620000" cy="547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4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u="sng" dirty="0" smtClean="0">
                <a:solidFill>
                  <a:srgbClr val="002060"/>
                </a:solidFill>
              </a:rPr>
              <a:t>Overview</a:t>
            </a:r>
            <a:endParaRPr lang="en-ZA" u="sng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4953000"/>
          </a:xfrm>
        </p:spPr>
        <p:txBody>
          <a:bodyPr/>
          <a:lstStyle/>
          <a:p>
            <a:r>
              <a:rPr lang="en-US" sz="2400" dirty="0" smtClean="0">
                <a:solidFill>
                  <a:srgbClr val="002060"/>
                </a:solidFill>
              </a:rPr>
              <a:t>Focusing on microphysical description, specific variability scenarios</a:t>
            </a:r>
          </a:p>
          <a:p>
            <a:pPr marL="0" indent="0">
              <a:buNone/>
            </a:pPr>
            <a:endParaRPr lang="en-US" sz="2400" dirty="0" smtClean="0">
              <a:solidFill>
                <a:srgbClr val="002060"/>
              </a:solidFill>
            </a:endParaRPr>
          </a:p>
          <a:p>
            <a:r>
              <a:rPr lang="en-US" sz="2400" dirty="0" smtClean="0">
                <a:solidFill>
                  <a:srgbClr val="002060"/>
                </a:solidFill>
              </a:rPr>
              <a:t>For statistical properties (flux distributions, …), see talks by </a:t>
            </a:r>
            <a:r>
              <a:rPr lang="en-US" sz="2400" dirty="0" err="1" smtClean="0">
                <a:solidFill>
                  <a:srgbClr val="7BC333"/>
                </a:solidFill>
              </a:rPr>
              <a:t>Arti</a:t>
            </a:r>
            <a:r>
              <a:rPr lang="en-US" sz="2400" dirty="0" smtClean="0">
                <a:solidFill>
                  <a:srgbClr val="7BC333"/>
                </a:solidFill>
              </a:rPr>
              <a:t> Goyal (Tu.), Frank </a:t>
            </a:r>
            <a:r>
              <a:rPr lang="en-US" sz="2400" dirty="0" err="1" smtClean="0">
                <a:solidFill>
                  <a:srgbClr val="7BC333"/>
                </a:solidFill>
              </a:rPr>
              <a:t>Rieger</a:t>
            </a:r>
            <a:r>
              <a:rPr lang="en-US" sz="2400" dirty="0" smtClean="0">
                <a:solidFill>
                  <a:srgbClr val="7BC333"/>
                </a:solidFill>
              </a:rPr>
              <a:t> (We.), Hannes </a:t>
            </a:r>
            <a:r>
              <a:rPr lang="en-US" sz="2400" dirty="0" err="1" smtClean="0">
                <a:solidFill>
                  <a:srgbClr val="7BC333"/>
                </a:solidFill>
              </a:rPr>
              <a:t>Thiersen</a:t>
            </a:r>
            <a:r>
              <a:rPr lang="en-US" sz="2400" dirty="0" smtClean="0">
                <a:solidFill>
                  <a:srgbClr val="7BC333"/>
                </a:solidFill>
              </a:rPr>
              <a:t> (Th.)</a:t>
            </a:r>
          </a:p>
          <a:p>
            <a:pPr marL="0" indent="0">
              <a:buNone/>
            </a:pPr>
            <a:endParaRPr lang="en-US" sz="2400" dirty="0" smtClean="0">
              <a:solidFill>
                <a:srgbClr val="7BC333"/>
              </a:solidFill>
            </a:endParaRPr>
          </a:p>
          <a:p>
            <a:r>
              <a:rPr lang="en-US" sz="2400" dirty="0" smtClean="0">
                <a:solidFill>
                  <a:srgbClr val="002060"/>
                </a:solidFill>
              </a:rPr>
              <a:t>Necessarily incomplete. Apologies for not mentioning your </a:t>
            </a:r>
            <a:r>
              <a:rPr lang="en-US" sz="2400" dirty="0" err="1" smtClean="0">
                <a:solidFill>
                  <a:srgbClr val="002060"/>
                </a:solidFill>
              </a:rPr>
              <a:t>favourite</a:t>
            </a:r>
            <a:r>
              <a:rPr lang="en-US" sz="2400" dirty="0" smtClean="0">
                <a:solidFill>
                  <a:srgbClr val="002060"/>
                </a:solidFill>
              </a:rPr>
              <a:t> model / paper. </a:t>
            </a:r>
          </a:p>
          <a:p>
            <a:pPr marL="0" indent="0">
              <a:buNone/>
            </a:pPr>
            <a:endParaRPr lang="en-US" sz="2400" dirty="0" smtClean="0">
              <a:solidFill>
                <a:srgbClr val="7BC333"/>
              </a:solidFill>
            </a:endParaRPr>
          </a:p>
          <a:p>
            <a:r>
              <a:rPr lang="en-US" sz="2400" dirty="0" smtClean="0">
                <a:solidFill>
                  <a:srgbClr val="002060"/>
                </a:solidFill>
              </a:rPr>
              <a:t>Will not discuss “variability  models” merely describing variability by a sequence of steady-state models. </a:t>
            </a:r>
            <a:endParaRPr lang="en-ZA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89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9004" y="1814052"/>
            <a:ext cx="5818092" cy="1239072"/>
          </a:xfrm>
          <a:prstGeom prst="rect">
            <a:avLst/>
          </a:prstGeom>
        </p:spPr>
      </p:pic>
      <p:sp>
        <p:nvSpPr>
          <p:cNvPr id="68610" name="Title 1"/>
          <p:cNvSpPr>
            <a:spLocks noGrp="1"/>
          </p:cNvSpPr>
          <p:nvPr>
            <p:ph type="title"/>
          </p:nvPr>
        </p:nvSpPr>
        <p:spPr>
          <a:xfrm>
            <a:off x="691351" y="25367"/>
            <a:ext cx="7772400" cy="1143000"/>
          </a:xfrm>
        </p:spPr>
        <p:txBody>
          <a:bodyPr/>
          <a:lstStyle/>
          <a:p>
            <a:r>
              <a:rPr lang="en-US" altLang="en-US" sz="4000" b="1" u="sng" dirty="0" smtClean="0">
                <a:solidFill>
                  <a:srgbClr val="002060"/>
                </a:solidFill>
                <a:latin typeface="Baskerville Semibold" charset="0"/>
                <a:ea typeface="ＭＳ Ｐゴシック" panose="020B0600070205080204" pitchFamily="34" charset="-128"/>
              </a:rPr>
              <a:t>Numerical Methods</a:t>
            </a:r>
            <a:br>
              <a:rPr lang="en-US" altLang="en-US" sz="4000" b="1" u="sng" dirty="0" smtClean="0">
                <a:solidFill>
                  <a:srgbClr val="002060"/>
                </a:solidFill>
                <a:latin typeface="Baskerville Semibold" charset="0"/>
                <a:ea typeface="ＭＳ Ｐゴシック" panose="020B0600070205080204" pitchFamily="34" charset="-128"/>
              </a:rPr>
            </a:br>
            <a:r>
              <a:rPr lang="en-US" altLang="en-US" sz="3200" b="1" u="sng" dirty="0">
                <a:solidFill>
                  <a:srgbClr val="002060"/>
                </a:solidFill>
                <a:latin typeface="Baskerville Semibold" charset="0"/>
                <a:ea typeface="ＭＳ Ｐゴシック" panose="020B0600070205080204" pitchFamily="34" charset="-128"/>
              </a:rPr>
              <a:t>2</a:t>
            </a:r>
            <a:r>
              <a:rPr lang="en-US" altLang="en-US" sz="3200" b="1" u="sng" dirty="0" smtClean="0">
                <a:solidFill>
                  <a:srgbClr val="002060"/>
                </a:solidFill>
                <a:latin typeface="Baskerville Semibold" charset="0"/>
                <a:ea typeface="ＭＳ Ｐゴシック" panose="020B0600070205080204" pitchFamily="34" charset="-128"/>
              </a:rPr>
              <a:t>. Radiation Transfer</a:t>
            </a:r>
          </a:p>
        </p:txBody>
      </p:sp>
      <p:sp>
        <p:nvSpPr>
          <p:cNvPr id="68611" name="Content Placeholder 2"/>
          <p:cNvSpPr>
            <a:spLocks noGrp="1"/>
          </p:cNvSpPr>
          <p:nvPr>
            <p:ph idx="1"/>
          </p:nvPr>
        </p:nvSpPr>
        <p:spPr>
          <a:xfrm>
            <a:off x="243348" y="1477296"/>
            <a:ext cx="8534400" cy="5638800"/>
          </a:xfrm>
        </p:spPr>
        <p:txBody>
          <a:bodyPr/>
          <a:lstStyle/>
          <a:p>
            <a:r>
              <a:rPr lang="en-US" altLang="en-US" sz="2400" u="sng" dirty="0" smtClean="0">
                <a:solidFill>
                  <a:srgbClr val="002060"/>
                </a:solidFill>
                <a:ea typeface="ＭＳ Ｐゴシック" panose="020B0600070205080204" pitchFamily="34" charset="-128"/>
              </a:rPr>
              <a:t>Direct iterative integration of radiation </a:t>
            </a:r>
            <a:r>
              <a:rPr lang="en-US" altLang="en-US" sz="2400" u="sng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c</a:t>
            </a:r>
            <a:r>
              <a:rPr lang="en-US" altLang="en-US" sz="2400" u="sng" dirty="0" smtClean="0">
                <a:solidFill>
                  <a:srgbClr val="002060"/>
                </a:solidFill>
                <a:ea typeface="ＭＳ Ｐゴシック" panose="020B0600070205080204" pitchFamily="34" charset="-128"/>
              </a:rPr>
              <a:t>ontinuity </a:t>
            </a:r>
            <a:r>
              <a:rPr lang="en-US" altLang="en-US" sz="2400" u="sng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e</a:t>
            </a:r>
            <a:r>
              <a:rPr lang="en-US" altLang="en-US" sz="2400" u="sng" dirty="0" smtClean="0">
                <a:solidFill>
                  <a:srgbClr val="002060"/>
                </a:solidFill>
                <a:ea typeface="ＭＳ Ｐゴシック" panose="020B0600070205080204" pitchFamily="34" charset="-128"/>
              </a:rPr>
              <a:t>quation</a:t>
            </a:r>
          </a:p>
          <a:p>
            <a:pPr marL="0" indent="0">
              <a:buNone/>
            </a:pPr>
            <a:endParaRPr lang="en-US" altLang="en-US" sz="2400" dirty="0" smtClean="0">
              <a:solidFill>
                <a:srgbClr val="002060"/>
              </a:solidFill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US" altLang="en-US" sz="2400" dirty="0" smtClean="0">
              <a:solidFill>
                <a:srgbClr val="002060"/>
              </a:solidFill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US" altLang="en-US" sz="2400" dirty="0">
              <a:solidFill>
                <a:srgbClr val="002060"/>
              </a:solidFill>
              <a:ea typeface="ＭＳ Ｐゴシック" panose="020B0600070205080204" pitchFamily="34" charset="-128"/>
            </a:endParaRPr>
          </a:p>
          <a:p>
            <a:pPr lvl="1" indent="-342900"/>
            <a:endParaRPr lang="en-US" altLang="en-US" sz="2000" dirty="0" smtClean="0">
              <a:solidFill>
                <a:srgbClr val="7BC333"/>
              </a:solidFill>
              <a:ea typeface="ＭＳ Ｐゴシック" panose="020B0600070205080204" pitchFamily="34" charset="-128"/>
            </a:endParaRPr>
          </a:p>
          <a:p>
            <a:pPr lvl="1" indent="-342900"/>
            <a:r>
              <a:rPr lang="en-US" altLang="en-US" sz="2000" dirty="0" smtClean="0">
                <a:solidFill>
                  <a:srgbClr val="7BC333"/>
                </a:solidFill>
                <a:ea typeface="ＭＳ Ｐゴシック" panose="020B0600070205080204" pitchFamily="34" charset="-128"/>
              </a:rPr>
              <a:t>Numerically inexpensive</a:t>
            </a:r>
          </a:p>
          <a:p>
            <a:pPr lvl="1" indent="-342900"/>
            <a:r>
              <a:rPr lang="en-US" altLang="en-US" sz="2000" dirty="0" smtClean="0">
                <a:solidFill>
                  <a:srgbClr val="FF3300"/>
                </a:solidFill>
                <a:ea typeface="ＭＳ Ｐゴシック" panose="020B0600070205080204" pitchFamily="34" charset="-128"/>
              </a:rPr>
              <a:t>Inflexible geometry (usually </a:t>
            </a:r>
          </a:p>
          <a:p>
            <a:pPr marL="400050" lvl="1" indent="0">
              <a:buNone/>
            </a:pPr>
            <a:r>
              <a:rPr lang="en-US" altLang="en-US" sz="2000" dirty="0">
                <a:solidFill>
                  <a:srgbClr val="FF33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000" dirty="0" smtClean="0">
                <a:solidFill>
                  <a:srgbClr val="FF3300"/>
                </a:solidFill>
                <a:ea typeface="ＭＳ Ｐゴシック" panose="020B0600070205080204" pitchFamily="34" charset="-128"/>
              </a:rPr>
              <a:t>    one-zone, but see, e.g., </a:t>
            </a:r>
          </a:p>
          <a:p>
            <a:pPr marL="400050" lvl="1" indent="0">
              <a:buNone/>
            </a:pPr>
            <a:r>
              <a:rPr lang="en-US" altLang="en-US" sz="2000" dirty="0">
                <a:solidFill>
                  <a:srgbClr val="FF33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000" dirty="0" smtClean="0">
                <a:solidFill>
                  <a:srgbClr val="FF3300"/>
                </a:solidFill>
                <a:ea typeface="ＭＳ Ｐゴシック" panose="020B0600070205080204" pitchFamily="34" charset="-128"/>
              </a:rPr>
              <a:t>    Joshi &amp; </a:t>
            </a:r>
            <a:r>
              <a:rPr lang="en-US" altLang="en-US" sz="2000" dirty="0" err="1" smtClean="0">
                <a:solidFill>
                  <a:srgbClr val="FF3300"/>
                </a:solidFill>
                <a:ea typeface="ＭＳ Ｐゴシック" panose="020B0600070205080204" pitchFamily="34" charset="-128"/>
              </a:rPr>
              <a:t>Böttcher</a:t>
            </a:r>
            <a:r>
              <a:rPr lang="en-US" altLang="en-US" sz="2000" dirty="0" smtClean="0">
                <a:solidFill>
                  <a:srgbClr val="FF3300"/>
                </a:solidFill>
                <a:ea typeface="ＭＳ Ｐゴシック" panose="020B0600070205080204" pitchFamily="34" charset="-128"/>
              </a:rPr>
              <a:t> 2011, </a:t>
            </a:r>
          </a:p>
          <a:p>
            <a:pPr marL="400050" lvl="1" indent="0">
              <a:buNone/>
            </a:pPr>
            <a:r>
              <a:rPr lang="en-US" altLang="en-US" sz="2000" dirty="0">
                <a:solidFill>
                  <a:srgbClr val="FF33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000" dirty="0" smtClean="0">
                <a:solidFill>
                  <a:srgbClr val="FF3300"/>
                </a:solidFill>
                <a:ea typeface="ＭＳ Ｐゴシック" panose="020B0600070205080204" pitchFamily="34" charset="-128"/>
              </a:rPr>
              <a:t>    Joshi et al. </a:t>
            </a:r>
            <a:r>
              <a:rPr lang="en-US" altLang="en-US" sz="2000" dirty="0" smtClean="0">
                <a:solidFill>
                  <a:srgbClr val="FF3300"/>
                </a:solidFill>
                <a:ea typeface="ＭＳ Ｐゴシック" panose="020B0600070205080204" pitchFamily="34" charset="-128"/>
              </a:rPr>
              <a:t>2014; Potter &amp; Cotter </a:t>
            </a:r>
          </a:p>
          <a:p>
            <a:pPr marL="400050" lvl="1" indent="0">
              <a:buNone/>
            </a:pPr>
            <a:r>
              <a:rPr lang="en-US" altLang="en-US" sz="2000" dirty="0">
                <a:solidFill>
                  <a:srgbClr val="FF33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000" dirty="0" smtClean="0">
                <a:solidFill>
                  <a:srgbClr val="FF3300"/>
                </a:solidFill>
                <a:ea typeface="ＭＳ Ｐゴシック" panose="020B0600070205080204" pitchFamily="34" charset="-128"/>
              </a:rPr>
              <a:t>    </a:t>
            </a:r>
            <a:r>
              <a:rPr lang="en-US" altLang="en-US" sz="2000" dirty="0" smtClean="0">
                <a:solidFill>
                  <a:srgbClr val="FF3300"/>
                </a:solidFill>
                <a:ea typeface="ＭＳ Ｐゴシック" panose="020B0600070205080204" pitchFamily="34" charset="-128"/>
              </a:rPr>
              <a:t>2012, 2013, 2015; Richter &amp;</a:t>
            </a:r>
          </a:p>
          <a:p>
            <a:pPr marL="400050" lvl="1" indent="0">
              <a:buNone/>
            </a:pPr>
            <a:r>
              <a:rPr lang="en-US" altLang="en-US" sz="2000" dirty="0">
                <a:solidFill>
                  <a:srgbClr val="FF33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000" dirty="0" smtClean="0">
                <a:solidFill>
                  <a:srgbClr val="FF3300"/>
                </a:solidFill>
                <a:ea typeface="ＭＳ Ｐゴシック" panose="020B0600070205080204" pitchFamily="34" charset="-128"/>
              </a:rPr>
              <a:t>    </a:t>
            </a:r>
            <a:r>
              <a:rPr lang="en-US" altLang="en-US" sz="2000" dirty="0" err="1" smtClean="0">
                <a:solidFill>
                  <a:srgbClr val="FF3300"/>
                </a:solidFill>
                <a:ea typeface="ＭＳ Ｐゴシック" panose="020B0600070205080204" pitchFamily="34" charset="-128"/>
              </a:rPr>
              <a:t>Spanier</a:t>
            </a:r>
            <a:r>
              <a:rPr lang="en-US" altLang="en-US" sz="2000" dirty="0" smtClean="0">
                <a:solidFill>
                  <a:srgbClr val="FF3300"/>
                </a:solidFill>
                <a:ea typeface="ＭＳ Ｐゴシック" panose="020B0600070205080204" pitchFamily="34" charset="-128"/>
              </a:rPr>
              <a:t> 2016</a:t>
            </a:r>
            <a:r>
              <a:rPr lang="en-US" altLang="en-US" sz="2000" dirty="0" smtClean="0">
                <a:solidFill>
                  <a:srgbClr val="FF3300"/>
                </a:solidFill>
                <a:ea typeface="ＭＳ Ｐゴシック" panose="020B0600070205080204" pitchFamily="34" charset="-128"/>
              </a:rPr>
              <a:t>)</a:t>
            </a:r>
            <a:endParaRPr lang="en-US" altLang="en-US" sz="2000" dirty="0" smtClean="0">
              <a:solidFill>
                <a:srgbClr val="FF3300"/>
              </a:solidFill>
              <a:ea typeface="ＭＳ Ｐゴシック" panose="020B0600070205080204" pitchFamily="34" charset="-128"/>
            </a:endParaRPr>
          </a:p>
          <a:p>
            <a:pPr marL="400050" lvl="1" indent="0">
              <a:buNone/>
            </a:pPr>
            <a:endParaRPr lang="en-US" altLang="en-US" sz="1000" dirty="0" smtClean="0">
              <a:solidFill>
                <a:srgbClr val="00206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28800" y="321927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Emission</a:t>
            </a:r>
            <a:endParaRPr lang="en-ZA" dirty="0"/>
          </a:p>
        </p:txBody>
      </p:sp>
      <p:sp>
        <p:nvSpPr>
          <p:cNvPr id="42" name="Rounded Rectangle 41"/>
          <p:cNvSpPr/>
          <p:nvPr/>
        </p:nvSpPr>
        <p:spPr>
          <a:xfrm>
            <a:off x="2362200" y="3219271"/>
            <a:ext cx="1143000" cy="3693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43" name="Straight Arrow Connector 42"/>
          <p:cNvCxnSpPr/>
          <p:nvPr/>
        </p:nvCxnSpPr>
        <p:spPr>
          <a:xfrm flipV="1">
            <a:off x="3429000" y="2895600"/>
            <a:ext cx="228600" cy="32367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3261852" y="1991281"/>
            <a:ext cx="1066800" cy="91906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5" name="TextBox 44"/>
          <p:cNvSpPr txBox="1"/>
          <p:nvPr/>
        </p:nvSpPr>
        <p:spPr>
          <a:xfrm>
            <a:off x="4510548" y="3076305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Absorption</a:t>
            </a:r>
            <a:endParaRPr lang="en-ZA" dirty="0"/>
          </a:p>
        </p:txBody>
      </p:sp>
      <p:sp>
        <p:nvSpPr>
          <p:cNvPr id="46" name="Rounded Rectangle 45"/>
          <p:cNvSpPr/>
          <p:nvPr/>
        </p:nvSpPr>
        <p:spPr>
          <a:xfrm>
            <a:off x="4603956" y="3066870"/>
            <a:ext cx="1401096" cy="3693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5029200" y="2743200"/>
            <a:ext cx="228600" cy="32367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ounded Rectangle 47"/>
          <p:cNvSpPr/>
          <p:nvPr/>
        </p:nvSpPr>
        <p:spPr>
          <a:xfrm>
            <a:off x="4530216" y="2222961"/>
            <a:ext cx="1401096" cy="47353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9" name="TextBox 48"/>
          <p:cNvSpPr txBox="1"/>
          <p:nvPr/>
        </p:nvSpPr>
        <p:spPr>
          <a:xfrm>
            <a:off x="6232422" y="3347694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Escape</a:t>
            </a:r>
            <a:endParaRPr lang="en-ZA" dirty="0"/>
          </a:p>
        </p:txBody>
      </p:sp>
      <p:sp>
        <p:nvSpPr>
          <p:cNvPr id="50" name="Rounded Rectangle 49"/>
          <p:cNvSpPr/>
          <p:nvPr/>
        </p:nvSpPr>
        <p:spPr>
          <a:xfrm>
            <a:off x="6312924" y="3344803"/>
            <a:ext cx="1401096" cy="3693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51" name="Straight Arrow Connector 50"/>
          <p:cNvCxnSpPr/>
          <p:nvPr/>
        </p:nvCxnSpPr>
        <p:spPr>
          <a:xfrm flipH="1" flipV="1">
            <a:off x="6957552" y="2900267"/>
            <a:ext cx="111840" cy="41326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ounded Rectangle 51"/>
          <p:cNvSpPr/>
          <p:nvPr/>
        </p:nvSpPr>
        <p:spPr>
          <a:xfrm>
            <a:off x="6221364" y="2027904"/>
            <a:ext cx="1096296" cy="82345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" name="TextBox 3"/>
          <p:cNvSpPr txBox="1"/>
          <p:nvPr/>
        </p:nvSpPr>
        <p:spPr>
          <a:xfrm>
            <a:off x="2787444" y="6369405"/>
            <a:ext cx="2517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(Joshi et al. 2014)</a:t>
            </a:r>
            <a:endParaRPr lang="en-Z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9332" y="3902706"/>
            <a:ext cx="4276440" cy="283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22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68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6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686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68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686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686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86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 animBg="1"/>
      <p:bldP spid="44" grpId="0" animBg="1"/>
      <p:bldP spid="45" grpId="0"/>
      <p:bldP spid="46" grpId="0" animBg="1"/>
      <p:bldP spid="48" grpId="0" animBg="1"/>
      <p:bldP spid="49" grpId="0"/>
      <p:bldP spid="50" grpId="0" animBg="1"/>
      <p:bldP spid="5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4159657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Typical flare durations 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~ minutes – a few hours</a:t>
            </a:r>
            <a:endParaRPr lang="en-ZA" sz="2400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73496"/>
            <a:ext cx="259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smtClean="0">
                <a:solidFill>
                  <a:srgbClr val="002060"/>
                </a:solidFill>
              </a:rPr>
              <a:t>Example: HBL </a:t>
            </a:r>
            <a:r>
              <a:rPr lang="en-US" sz="3200" u="sng" dirty="0" err="1" smtClean="0">
                <a:solidFill>
                  <a:srgbClr val="002060"/>
                </a:solidFill>
              </a:rPr>
              <a:t>Mrk</a:t>
            </a:r>
            <a:r>
              <a:rPr lang="en-US" sz="3200" u="sng" dirty="0" smtClean="0">
                <a:solidFill>
                  <a:srgbClr val="002060"/>
                </a:solidFill>
              </a:rPr>
              <a:t> 501</a:t>
            </a:r>
            <a:endParaRPr lang="en-ZA" sz="3200" u="sng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0217" y="44139"/>
            <a:ext cx="5608583" cy="67843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2286000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Prototypical </a:t>
            </a:r>
            <a:r>
              <a:rPr lang="en-US" sz="2400" dirty="0" err="1" smtClean="0">
                <a:solidFill>
                  <a:srgbClr val="002060"/>
                </a:solidFill>
              </a:rPr>
              <a:t>TeV</a:t>
            </a:r>
            <a:r>
              <a:rPr lang="en-US" sz="2400" dirty="0" smtClean="0">
                <a:solidFill>
                  <a:srgbClr val="002060"/>
                </a:solidFill>
              </a:rPr>
              <a:t> BL Lac object (with </a:t>
            </a:r>
            <a:r>
              <a:rPr lang="en-US" sz="2400" dirty="0" err="1" smtClean="0">
                <a:solidFill>
                  <a:srgbClr val="002060"/>
                </a:solidFill>
              </a:rPr>
              <a:t>Mrk</a:t>
            </a:r>
            <a:r>
              <a:rPr lang="en-US" sz="2400" dirty="0" smtClean="0">
                <a:solidFill>
                  <a:srgbClr val="002060"/>
                </a:solidFill>
              </a:rPr>
              <a:t> 421)</a:t>
            </a:r>
            <a:endParaRPr lang="en-ZA" sz="24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9860" y="6429676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Furniss</a:t>
            </a:r>
            <a:r>
              <a:rPr lang="en-US" dirty="0" smtClean="0"/>
              <a:t> et al. 2015)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57072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2" y="658765"/>
            <a:ext cx="7177548" cy="5546288"/>
          </a:xfrm>
        </p:spPr>
      </p:pic>
      <p:sp>
        <p:nvSpPr>
          <p:cNvPr id="6" name="TextBox 5"/>
          <p:cNvSpPr txBox="1"/>
          <p:nvPr/>
        </p:nvSpPr>
        <p:spPr>
          <a:xfrm>
            <a:off x="3124200" y="175260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  <a:r>
              <a:rPr lang="en-US" sz="2800" baseline="-25000" dirty="0" err="1" smtClean="0">
                <a:solidFill>
                  <a:srgbClr val="FF0000"/>
                </a:solidFill>
              </a:rPr>
              <a:t>pas</a:t>
            </a:r>
            <a:r>
              <a:rPr lang="en-US" sz="2800" dirty="0" smtClean="0">
                <a:solidFill>
                  <a:srgbClr val="FF0000"/>
                </a:solidFill>
              </a:rPr>
              <a:t> = 250 </a:t>
            </a:r>
            <a:r>
              <a:rPr lang="en-US" sz="2800" dirty="0" err="1" smtClean="0">
                <a:solidFill>
                  <a:srgbClr val="FF0000"/>
                </a:solidFill>
              </a:rPr>
              <a:t>r</a:t>
            </a:r>
            <a:r>
              <a:rPr lang="en-US" sz="2800" baseline="-25000" dirty="0" err="1" smtClean="0">
                <a:solidFill>
                  <a:srgbClr val="FF0000"/>
                </a:solidFill>
              </a:rPr>
              <a:t>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sz="2800" baseline="30000" dirty="0" smtClean="0">
                <a:solidFill>
                  <a:srgbClr val="FF0000"/>
                </a:solidFill>
              </a:rPr>
              <a:t>0.5</a:t>
            </a:r>
            <a:endParaRPr lang="en-ZA" sz="2800" baseline="300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173496"/>
            <a:ext cx="678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smtClean="0">
                <a:solidFill>
                  <a:srgbClr val="002060"/>
                </a:solidFill>
              </a:rPr>
              <a:t>Example: HBL </a:t>
            </a:r>
            <a:r>
              <a:rPr lang="en-US" sz="3200" u="sng" dirty="0" err="1" smtClean="0">
                <a:solidFill>
                  <a:srgbClr val="002060"/>
                </a:solidFill>
              </a:rPr>
              <a:t>Mrk</a:t>
            </a:r>
            <a:r>
              <a:rPr lang="en-US" sz="3200" u="sng" dirty="0" smtClean="0">
                <a:solidFill>
                  <a:srgbClr val="002060"/>
                </a:solidFill>
              </a:rPr>
              <a:t> 501</a:t>
            </a:r>
            <a:endParaRPr lang="en-ZA" sz="3200" u="sng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5875742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Baring et al. (2017)</a:t>
            </a:r>
            <a:endParaRPr lang="en-ZA" dirty="0"/>
          </a:p>
        </p:txBody>
      </p:sp>
      <p:sp>
        <p:nvSpPr>
          <p:cNvPr id="7" name="TextBox 6"/>
          <p:cNvSpPr txBox="1"/>
          <p:nvPr/>
        </p:nvSpPr>
        <p:spPr>
          <a:xfrm>
            <a:off x="6641690" y="2409958"/>
            <a:ext cx="242611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B = 0.075 G</a:t>
            </a:r>
          </a:p>
          <a:p>
            <a:r>
              <a:rPr lang="en-US" sz="2400" dirty="0">
                <a:solidFill>
                  <a:srgbClr val="002060"/>
                </a:solidFill>
                <a:latin typeface="Symbol" panose="05050102010706020507" pitchFamily="18" charset="2"/>
              </a:rPr>
              <a:t>d</a:t>
            </a:r>
            <a:r>
              <a:rPr lang="en-US" sz="2400" dirty="0" smtClean="0">
                <a:solidFill>
                  <a:srgbClr val="002060"/>
                </a:solidFill>
              </a:rPr>
              <a:t> = 30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R = 1.5*10</a:t>
            </a:r>
            <a:r>
              <a:rPr lang="en-US" sz="2400" baseline="30000" dirty="0" smtClean="0">
                <a:solidFill>
                  <a:srgbClr val="002060"/>
                </a:solidFill>
              </a:rPr>
              <a:t>15 </a:t>
            </a:r>
            <a:r>
              <a:rPr lang="en-US" sz="2400" dirty="0" smtClean="0">
                <a:solidFill>
                  <a:srgbClr val="002060"/>
                </a:solidFill>
              </a:rPr>
              <a:t>cm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-&gt; </a:t>
            </a:r>
            <a:r>
              <a:rPr lang="en-US" sz="2400" dirty="0" smtClean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sz="2400" dirty="0" smtClean="0">
                <a:solidFill>
                  <a:srgbClr val="FF0000"/>
                </a:solidFill>
              </a:rPr>
              <a:t>t’ ~ 10</a:t>
            </a:r>
            <a:r>
              <a:rPr lang="en-US" sz="2400" baseline="30000" dirty="0" smtClean="0">
                <a:solidFill>
                  <a:srgbClr val="FF0000"/>
                </a:solidFill>
              </a:rPr>
              <a:t>5</a:t>
            </a:r>
            <a:r>
              <a:rPr lang="en-US" sz="2400" dirty="0" smtClean="0">
                <a:solidFill>
                  <a:srgbClr val="FF0000"/>
                </a:solidFill>
              </a:rPr>
              <a:t> s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-&gt; </a:t>
            </a:r>
            <a:r>
              <a:rPr lang="en-US" sz="240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sz="2400" dirty="0" err="1" smtClean="0">
                <a:solidFill>
                  <a:srgbClr val="FF0000"/>
                </a:solidFill>
              </a:rPr>
              <a:t>t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obs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~ </a:t>
            </a:r>
            <a:r>
              <a:rPr lang="en-US" sz="2400" dirty="0" smtClean="0">
                <a:solidFill>
                  <a:srgbClr val="FF0000"/>
                </a:solidFill>
              </a:rPr>
              <a:t>1 h</a:t>
            </a:r>
          </a:p>
          <a:p>
            <a:endParaRPr lang="en-ZA" dirty="0"/>
          </a:p>
        </p:txBody>
      </p:sp>
      <p:sp>
        <p:nvSpPr>
          <p:cNvPr id="8" name="Rounded Rectangle 7"/>
          <p:cNvSpPr/>
          <p:nvPr/>
        </p:nvSpPr>
        <p:spPr>
          <a:xfrm>
            <a:off x="6538454" y="2286000"/>
            <a:ext cx="2514601" cy="2325201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4389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31825"/>
            <a:ext cx="7467600" cy="577041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444" y="17208"/>
            <a:ext cx="8839200" cy="1325562"/>
          </a:xfrm>
        </p:spPr>
        <p:txBody>
          <a:bodyPr/>
          <a:lstStyle/>
          <a:p>
            <a:r>
              <a:rPr lang="en-US" sz="4000" u="sng" dirty="0" smtClean="0">
                <a:solidFill>
                  <a:schemeClr val="accent6"/>
                </a:solidFill>
              </a:rPr>
              <a:t>HBL </a:t>
            </a:r>
            <a:r>
              <a:rPr lang="en-US" sz="4000" u="sng" dirty="0" err="1" smtClean="0">
                <a:solidFill>
                  <a:schemeClr val="accent6"/>
                </a:solidFill>
              </a:rPr>
              <a:t>Mrk</a:t>
            </a:r>
            <a:r>
              <a:rPr lang="en-US" sz="4000" u="sng" dirty="0" smtClean="0">
                <a:solidFill>
                  <a:schemeClr val="accent6"/>
                </a:solidFill>
              </a:rPr>
              <a:t> 501 Flare </a:t>
            </a:r>
            <a:br>
              <a:rPr lang="en-US" sz="4000" u="sng" dirty="0" smtClean="0">
                <a:solidFill>
                  <a:schemeClr val="accent6"/>
                </a:solidFill>
              </a:rPr>
            </a:br>
            <a:r>
              <a:rPr lang="en-US" sz="4000" u="sng" dirty="0" smtClean="0">
                <a:solidFill>
                  <a:schemeClr val="accent6"/>
                </a:solidFill>
              </a:rPr>
              <a:t>Spectral Evolution</a:t>
            </a:r>
            <a:endParaRPr lang="en-ZA" sz="4000" u="sng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20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57" y="623118"/>
            <a:ext cx="8229600" cy="63592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838200"/>
          </a:xfrm>
        </p:spPr>
        <p:txBody>
          <a:bodyPr/>
          <a:lstStyle/>
          <a:p>
            <a:r>
              <a:rPr lang="en-US" sz="4000" u="sng" dirty="0" smtClean="0">
                <a:solidFill>
                  <a:schemeClr val="accent6"/>
                </a:solidFill>
              </a:rPr>
              <a:t>Model Light Curves</a:t>
            </a:r>
            <a:endParaRPr lang="en-ZA" sz="4000" u="sng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26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52528"/>
            <a:ext cx="7315200" cy="56526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5962"/>
          </a:xfrm>
        </p:spPr>
        <p:txBody>
          <a:bodyPr/>
          <a:lstStyle/>
          <a:p>
            <a:r>
              <a:rPr lang="en-US" sz="4000" u="sng" dirty="0" smtClean="0">
                <a:solidFill>
                  <a:schemeClr val="accent6"/>
                </a:solidFill>
              </a:rPr>
              <a:t>Hardness-Intensity Diagrams</a:t>
            </a:r>
            <a:endParaRPr lang="en-ZA" sz="4000" u="sng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700" y="5943600"/>
            <a:ext cx="784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Counter-clockwise spectral hysteresis, as expected if </a:t>
            </a:r>
          </a:p>
          <a:p>
            <a:pPr algn="ctr"/>
            <a:r>
              <a:rPr lang="en-US" sz="2400" dirty="0" err="1" smtClean="0">
                <a:solidFill>
                  <a:srgbClr val="FF0000"/>
                </a:solidFill>
              </a:rPr>
              <a:t>t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acc</a:t>
            </a:r>
            <a:r>
              <a:rPr lang="en-US" sz="2400" dirty="0" smtClean="0">
                <a:solidFill>
                  <a:srgbClr val="FF0000"/>
                </a:solidFill>
              </a:rPr>
              <a:t> &lt;&lt; </a:t>
            </a:r>
            <a:r>
              <a:rPr lang="en-US" sz="2400" dirty="0" err="1" smtClean="0">
                <a:solidFill>
                  <a:srgbClr val="FF0000"/>
                </a:solidFill>
              </a:rPr>
              <a:t>t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cool</a:t>
            </a:r>
            <a:r>
              <a:rPr lang="en-US" sz="2400" dirty="0" smtClean="0">
                <a:solidFill>
                  <a:srgbClr val="FF0000"/>
                </a:solidFill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</a:rPr>
              <a:t>t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dyn</a:t>
            </a:r>
            <a:endParaRPr lang="en-ZA" sz="2400" baseline="-250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2200" y="3701534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Sy</a:t>
            </a:r>
            <a:r>
              <a:rPr lang="en-US" dirty="0" smtClean="0">
                <a:solidFill>
                  <a:srgbClr val="FF0000"/>
                </a:solidFill>
              </a:rPr>
              <a:t>. (LE)</a:t>
            </a:r>
            <a:endParaRPr lang="en-ZA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249298">
            <a:off x="5612970" y="3312239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B050"/>
                </a:solidFill>
              </a:rPr>
              <a:t>Sy</a:t>
            </a:r>
            <a:r>
              <a:rPr lang="en-US" dirty="0" smtClean="0">
                <a:solidFill>
                  <a:srgbClr val="00B050"/>
                </a:solidFill>
              </a:rPr>
              <a:t>. (HE)</a:t>
            </a:r>
            <a:endParaRPr lang="en-ZA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24200" y="466004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SSC (LE)</a:t>
            </a:r>
            <a:endParaRPr lang="en-ZA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354976">
            <a:off x="5129574" y="208282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6600"/>
                </a:solidFill>
              </a:rPr>
              <a:t>SSC (HE)</a:t>
            </a:r>
            <a:endParaRPr lang="en-ZA" dirty="0">
              <a:solidFill>
                <a:srgbClr val="CC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18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299" y="609600"/>
            <a:ext cx="7494494" cy="579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2"/>
          </a:xfrm>
        </p:spPr>
        <p:txBody>
          <a:bodyPr/>
          <a:lstStyle/>
          <a:p>
            <a:r>
              <a:rPr lang="en-US" sz="4000" u="sng" dirty="0" smtClean="0">
                <a:solidFill>
                  <a:schemeClr val="accent6"/>
                </a:solidFill>
              </a:rPr>
              <a:t>Discrete Correlation Functions</a:t>
            </a:r>
            <a:endParaRPr lang="en-ZA" sz="4000" u="sng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81800" y="1447800"/>
            <a:ext cx="2286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6"/>
                </a:solidFill>
              </a:rPr>
              <a:t>Optical poorly correlated with other bands</a:t>
            </a:r>
          </a:p>
          <a:p>
            <a:endParaRPr lang="en-US" sz="2000" dirty="0" smtClean="0">
              <a:solidFill>
                <a:schemeClr val="accent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6"/>
                </a:solidFill>
              </a:rPr>
              <a:t>Strong (~ 0 lag) correlation between X-rays and VHE</a:t>
            </a:r>
          </a:p>
          <a:p>
            <a:endParaRPr lang="en-US" sz="2000" dirty="0" smtClean="0">
              <a:solidFill>
                <a:schemeClr val="accent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6"/>
                </a:solidFill>
              </a:rPr>
              <a:t>Correlation between X-rays and GeV </a:t>
            </a:r>
            <a:r>
              <a:rPr lang="en-US" sz="2000" dirty="0" smtClean="0">
                <a:solidFill>
                  <a:schemeClr val="accent6"/>
                </a:solidFill>
                <a:latin typeface="Symbol" panose="05050102010706020507" pitchFamily="18" charset="2"/>
              </a:rPr>
              <a:t>g</a:t>
            </a:r>
            <a:r>
              <a:rPr lang="en-US" sz="2000" dirty="0" smtClean="0">
                <a:solidFill>
                  <a:schemeClr val="accent6"/>
                </a:solidFill>
              </a:rPr>
              <a:t>-rays (X-rays lead by ~ 1 </a:t>
            </a:r>
            <a:r>
              <a:rPr lang="en-US" sz="2000" dirty="0" err="1" smtClean="0">
                <a:solidFill>
                  <a:schemeClr val="accent6"/>
                </a:solidFill>
              </a:rPr>
              <a:t>hr</a:t>
            </a:r>
            <a:r>
              <a:rPr lang="en-US" sz="2000" dirty="0" smtClean="0">
                <a:solidFill>
                  <a:schemeClr val="accent6"/>
                </a:solidFill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67249" y="6137201"/>
            <a:ext cx="7086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6"/>
                </a:solidFill>
              </a:rPr>
              <a:t>Correlation between GeV and </a:t>
            </a:r>
            <a:r>
              <a:rPr lang="en-US" sz="2000" dirty="0" err="1" smtClean="0">
                <a:solidFill>
                  <a:schemeClr val="accent6"/>
                </a:solidFill>
              </a:rPr>
              <a:t>TeV</a:t>
            </a:r>
            <a:r>
              <a:rPr lang="en-US" sz="2000" dirty="0" smtClean="0">
                <a:solidFill>
                  <a:schemeClr val="accent6"/>
                </a:solidFill>
              </a:rPr>
              <a:t> (</a:t>
            </a:r>
            <a:r>
              <a:rPr lang="en-US" sz="2000" dirty="0" err="1" smtClean="0">
                <a:solidFill>
                  <a:schemeClr val="accent6"/>
                </a:solidFill>
              </a:rPr>
              <a:t>TeV</a:t>
            </a:r>
            <a:r>
              <a:rPr lang="en-US" sz="2000" dirty="0" smtClean="0">
                <a:solidFill>
                  <a:schemeClr val="accent6"/>
                </a:solidFill>
              </a:rPr>
              <a:t> leads by ~ 1 </a:t>
            </a:r>
            <a:r>
              <a:rPr lang="en-US" sz="2000" dirty="0" err="1" smtClean="0">
                <a:solidFill>
                  <a:schemeClr val="accent6"/>
                </a:solidFill>
              </a:rPr>
              <a:t>hr</a:t>
            </a:r>
            <a:r>
              <a:rPr lang="en-US" sz="2000" dirty="0" smtClean="0">
                <a:solidFill>
                  <a:schemeClr val="accent6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5377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0175" y="76200"/>
            <a:ext cx="6573825" cy="6781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2732887" cy="1981200"/>
          </a:xfrm>
        </p:spPr>
        <p:txBody>
          <a:bodyPr/>
          <a:lstStyle/>
          <a:p>
            <a:r>
              <a:rPr lang="en-US" sz="4000" u="sng" dirty="0" smtClean="0">
                <a:solidFill>
                  <a:schemeClr val="accent6"/>
                </a:solidFill>
              </a:rPr>
              <a:t>Example: FSRQ 3C279</a:t>
            </a:r>
            <a:endParaRPr lang="en-ZA" sz="4000" u="sng" dirty="0">
              <a:solidFill>
                <a:schemeClr val="accent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368" y="2603480"/>
            <a:ext cx="20800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/>
                </a:solidFill>
              </a:rPr>
              <a:t>Extended </a:t>
            </a:r>
          </a:p>
          <a:p>
            <a:r>
              <a:rPr lang="en-US" sz="2400" dirty="0" smtClean="0">
                <a:solidFill>
                  <a:schemeClr val="accent6"/>
                </a:solidFill>
              </a:rPr>
              <a:t>flaring period </a:t>
            </a:r>
          </a:p>
          <a:p>
            <a:r>
              <a:rPr lang="en-US" sz="2400" dirty="0" smtClean="0">
                <a:solidFill>
                  <a:schemeClr val="accent6"/>
                </a:solidFill>
              </a:rPr>
              <a:t>2013 – 2014 </a:t>
            </a:r>
          </a:p>
          <a:p>
            <a:endParaRPr lang="en-US" sz="2400" dirty="0">
              <a:solidFill>
                <a:schemeClr val="accent6"/>
              </a:solidFill>
            </a:endParaRPr>
          </a:p>
          <a:p>
            <a:r>
              <a:rPr lang="en-US" sz="2400" dirty="0" smtClean="0">
                <a:solidFill>
                  <a:schemeClr val="accent6"/>
                </a:solidFill>
              </a:rPr>
              <a:t>Variability time scale </a:t>
            </a:r>
          </a:p>
          <a:p>
            <a:r>
              <a:rPr lang="en-US" sz="2400" dirty="0" smtClean="0">
                <a:solidFill>
                  <a:schemeClr val="accent6"/>
                </a:solidFill>
              </a:rPr>
              <a:t>~ 1 day</a:t>
            </a:r>
            <a:endParaRPr lang="en-ZA" sz="2400" dirty="0">
              <a:solidFill>
                <a:schemeClr val="accent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6096000"/>
            <a:ext cx="2705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Hayashida</a:t>
            </a:r>
            <a:r>
              <a:rPr lang="en-US" dirty="0"/>
              <a:t> </a:t>
            </a:r>
            <a:r>
              <a:rPr lang="en-US" dirty="0" smtClean="0"/>
              <a:t>et </a:t>
            </a:r>
            <a:r>
              <a:rPr lang="en-US" dirty="0"/>
              <a:t>al. 2015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65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914498"/>
            <a:ext cx="7001309" cy="541010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152400" y="12290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u="sng" kern="0" dirty="0" smtClean="0">
                <a:solidFill>
                  <a:schemeClr val="accent6"/>
                </a:solidFill>
              </a:rPr>
              <a:t>Example: FSRQ 3C279 (2013 – 2014)</a:t>
            </a:r>
            <a:endParaRPr lang="en-ZA" sz="4000" u="sng" kern="0" dirty="0">
              <a:solidFill>
                <a:schemeClr val="accent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9200" y="4343400"/>
            <a:ext cx="4191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88CE42"/>
                </a:solidFill>
              </a:rPr>
              <a:t>                         A = Low State</a:t>
            </a:r>
          </a:p>
          <a:p>
            <a:endParaRPr lang="en-US" sz="1000" dirty="0" smtClean="0">
              <a:solidFill>
                <a:srgbClr val="88CE42"/>
              </a:solidFill>
            </a:endParaRPr>
          </a:p>
          <a:p>
            <a:r>
              <a:rPr lang="en-US" sz="2400" dirty="0" smtClean="0">
                <a:solidFill>
                  <a:srgbClr val="FFC000"/>
                </a:solidFill>
              </a:rPr>
              <a:t>C = Flare,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52826" y="487233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C000"/>
                </a:solidFill>
                <a:latin typeface="Symbol" panose="05050102010706020507" pitchFamily="18" charset="2"/>
              </a:rPr>
              <a:t>D</a:t>
            </a:r>
            <a:r>
              <a:rPr lang="en-US" sz="2400" dirty="0" err="1">
                <a:solidFill>
                  <a:srgbClr val="FFC000"/>
                </a:solidFill>
              </a:rPr>
              <a:t>F</a:t>
            </a:r>
            <a:r>
              <a:rPr lang="en-US" sz="2400" baseline="-25000" dirty="0" err="1">
                <a:solidFill>
                  <a:srgbClr val="FFC000"/>
                </a:solidFill>
                <a:latin typeface="Symbol" panose="05050102010706020507" pitchFamily="18" charset="2"/>
              </a:rPr>
              <a:t>g</a:t>
            </a:r>
            <a:r>
              <a:rPr lang="en-US" sz="2400" dirty="0">
                <a:solidFill>
                  <a:srgbClr val="FFC000"/>
                </a:solidFill>
              </a:rPr>
              <a:t> / </a:t>
            </a:r>
            <a:r>
              <a:rPr lang="en-US" sz="2400" dirty="0" err="1">
                <a:solidFill>
                  <a:srgbClr val="FFC000"/>
                </a:solidFill>
              </a:rPr>
              <a:t>F</a:t>
            </a:r>
            <a:r>
              <a:rPr lang="en-US" sz="2400" baseline="-25000" dirty="0" err="1">
                <a:solidFill>
                  <a:srgbClr val="FFC000"/>
                </a:solidFill>
                <a:latin typeface="Symbol" panose="05050102010706020507" pitchFamily="18" charset="2"/>
              </a:rPr>
              <a:t>g</a:t>
            </a:r>
            <a:r>
              <a:rPr lang="en-US" sz="2400" dirty="0">
                <a:solidFill>
                  <a:srgbClr val="FFC000"/>
                </a:solidFill>
              </a:rPr>
              <a:t> </a:t>
            </a:r>
            <a:r>
              <a:rPr lang="en-US" sz="2400" dirty="0" smtClean="0">
                <a:solidFill>
                  <a:srgbClr val="FFC000"/>
                </a:solidFill>
              </a:rPr>
              <a:t>~ </a:t>
            </a:r>
            <a:r>
              <a:rPr lang="en-US" sz="2400" dirty="0" err="1">
                <a:solidFill>
                  <a:srgbClr val="FFC000"/>
                </a:solidFill>
                <a:latin typeface="Symbol" panose="05050102010706020507" pitchFamily="18" charset="2"/>
              </a:rPr>
              <a:t>D</a:t>
            </a:r>
            <a:r>
              <a:rPr lang="en-US" sz="2400" dirty="0" err="1">
                <a:solidFill>
                  <a:srgbClr val="FFC000"/>
                </a:solidFill>
              </a:rPr>
              <a:t>F</a:t>
            </a:r>
            <a:r>
              <a:rPr lang="en-US" sz="2400" baseline="-25000" dirty="0" err="1">
                <a:solidFill>
                  <a:srgbClr val="FFC000"/>
                </a:solidFill>
              </a:rPr>
              <a:t>opt</a:t>
            </a:r>
            <a:r>
              <a:rPr lang="en-US" sz="2400" dirty="0">
                <a:solidFill>
                  <a:srgbClr val="FFC000"/>
                </a:solidFill>
              </a:rPr>
              <a:t> / </a:t>
            </a:r>
            <a:r>
              <a:rPr lang="en-US" sz="2400" dirty="0" err="1" smtClean="0">
                <a:solidFill>
                  <a:srgbClr val="FFC000"/>
                </a:solidFill>
              </a:rPr>
              <a:t>F</a:t>
            </a:r>
            <a:r>
              <a:rPr lang="en-US" sz="2400" baseline="-25000" dirty="0" err="1" smtClean="0">
                <a:solidFill>
                  <a:srgbClr val="FFC000"/>
                </a:solidFill>
              </a:rPr>
              <a:t>opt</a:t>
            </a:r>
            <a:endParaRPr lang="en-ZA" sz="2400" dirty="0">
              <a:solidFill>
                <a:srgbClr val="FFC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86509" y="1847448"/>
            <a:ext cx="26670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B = 0.65 G</a:t>
            </a:r>
          </a:p>
          <a:p>
            <a:r>
              <a:rPr lang="en-US" sz="2400" dirty="0">
                <a:solidFill>
                  <a:srgbClr val="002060"/>
                </a:solidFill>
                <a:latin typeface="Symbol" panose="05050102010706020507" pitchFamily="18" charset="2"/>
              </a:rPr>
              <a:t>d</a:t>
            </a:r>
            <a:r>
              <a:rPr lang="en-US" sz="2400" dirty="0" smtClean="0">
                <a:solidFill>
                  <a:srgbClr val="002060"/>
                </a:solidFill>
              </a:rPr>
              <a:t> = 15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R = 1.8*10</a:t>
            </a:r>
            <a:r>
              <a:rPr lang="en-US" sz="2400" baseline="30000" dirty="0" smtClean="0">
                <a:solidFill>
                  <a:srgbClr val="002060"/>
                </a:solidFill>
              </a:rPr>
              <a:t>16</a:t>
            </a:r>
            <a:r>
              <a:rPr lang="en-US" sz="2400" dirty="0" smtClean="0">
                <a:solidFill>
                  <a:srgbClr val="002060"/>
                </a:solidFill>
              </a:rPr>
              <a:t> cm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2400" dirty="0" smtClean="0">
                <a:solidFill>
                  <a:srgbClr val="FF0000"/>
                </a:solidFill>
                <a:latin typeface="Symbol" panose="05050102010706020507" pitchFamily="18" charset="2"/>
              </a:rPr>
              <a:t> D</a:t>
            </a:r>
            <a:r>
              <a:rPr lang="en-US" sz="2400" dirty="0" smtClean="0">
                <a:solidFill>
                  <a:srgbClr val="FF0000"/>
                </a:solidFill>
              </a:rPr>
              <a:t>t’ ~ few*10</a:t>
            </a:r>
            <a:r>
              <a:rPr lang="en-US" sz="2400" baseline="30000" dirty="0" smtClean="0">
                <a:solidFill>
                  <a:srgbClr val="FF0000"/>
                </a:solidFill>
              </a:rPr>
              <a:t>5</a:t>
            </a:r>
            <a:r>
              <a:rPr lang="en-US" sz="2400" dirty="0" smtClean="0">
                <a:solidFill>
                  <a:srgbClr val="FF0000"/>
                </a:solidFill>
              </a:rPr>
              <a:t> s</a:t>
            </a:r>
          </a:p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sz="2400" dirty="0" err="1" smtClean="0">
                <a:solidFill>
                  <a:srgbClr val="FF0000"/>
                </a:solidFill>
              </a:rPr>
              <a:t>t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obs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~ </a:t>
            </a:r>
            <a:r>
              <a:rPr lang="en-US" sz="2400" dirty="0" smtClean="0">
                <a:solidFill>
                  <a:srgbClr val="FF0000"/>
                </a:solidFill>
              </a:rPr>
              <a:t>few </a:t>
            </a:r>
            <a:r>
              <a:rPr lang="en-US" sz="2400" dirty="0" err="1" smtClean="0">
                <a:solidFill>
                  <a:srgbClr val="FF0000"/>
                </a:solidFill>
              </a:rPr>
              <a:t>hr</a:t>
            </a:r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 smtClean="0">
              <a:solidFill>
                <a:srgbClr val="002060"/>
              </a:solidFill>
            </a:endParaRPr>
          </a:p>
          <a:p>
            <a:r>
              <a:rPr lang="en-US" sz="2400" dirty="0" smtClean="0">
                <a:solidFill>
                  <a:srgbClr val="002060"/>
                </a:solidFill>
                <a:latin typeface="Symbol" panose="05050102010706020507" pitchFamily="18" charset="2"/>
              </a:rPr>
              <a:t>g</a:t>
            </a:r>
            <a:r>
              <a:rPr lang="en-US" sz="2400" dirty="0" smtClean="0">
                <a:solidFill>
                  <a:srgbClr val="002060"/>
                </a:solidFill>
              </a:rPr>
              <a:t>-rays EC (Dust Torus) dominated:</a:t>
            </a:r>
          </a:p>
          <a:p>
            <a:endParaRPr lang="en-US" sz="1000" dirty="0" smtClean="0">
              <a:solidFill>
                <a:srgbClr val="002060"/>
              </a:solidFill>
            </a:endParaRPr>
          </a:p>
          <a:p>
            <a:r>
              <a:rPr lang="en-US" sz="2400" dirty="0">
                <a:solidFill>
                  <a:srgbClr val="002060"/>
                </a:solidFill>
              </a:rPr>
              <a:t>u</a:t>
            </a:r>
            <a:r>
              <a:rPr lang="en-US" sz="2400" dirty="0" smtClean="0">
                <a:solidFill>
                  <a:srgbClr val="002060"/>
                </a:solidFill>
              </a:rPr>
              <a:t> = 4*10</a:t>
            </a:r>
            <a:r>
              <a:rPr lang="en-US" sz="2400" baseline="30000" dirty="0" smtClean="0">
                <a:solidFill>
                  <a:srgbClr val="002060"/>
                </a:solidFill>
              </a:rPr>
              <a:t>-4</a:t>
            </a:r>
            <a:r>
              <a:rPr lang="en-US" sz="2400" dirty="0" smtClean="0">
                <a:solidFill>
                  <a:srgbClr val="002060"/>
                </a:solidFill>
              </a:rPr>
              <a:t> erg/cm</a:t>
            </a:r>
            <a:r>
              <a:rPr lang="en-US" sz="2400" baseline="30000" dirty="0" smtClean="0">
                <a:solidFill>
                  <a:srgbClr val="002060"/>
                </a:solidFill>
              </a:rPr>
              <a:t>3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T</a:t>
            </a:r>
            <a:r>
              <a:rPr lang="en-US" sz="2400" baseline="-25000" dirty="0" smtClean="0">
                <a:solidFill>
                  <a:srgbClr val="002060"/>
                </a:solidFill>
              </a:rPr>
              <a:t>BB</a:t>
            </a:r>
            <a:r>
              <a:rPr lang="en-US" sz="2400" dirty="0" smtClean="0">
                <a:solidFill>
                  <a:srgbClr val="002060"/>
                </a:solidFill>
              </a:rPr>
              <a:t> = 300 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14900" y="1022555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  <a:r>
              <a:rPr lang="en-US" sz="2800" baseline="-25000" dirty="0" err="1" smtClean="0">
                <a:solidFill>
                  <a:srgbClr val="FF0000"/>
                </a:solidFill>
              </a:rPr>
              <a:t>pas</a:t>
            </a:r>
            <a:r>
              <a:rPr lang="en-US" sz="2800" dirty="0" smtClean="0">
                <a:solidFill>
                  <a:srgbClr val="FF0000"/>
                </a:solidFill>
              </a:rPr>
              <a:t> = 300 </a:t>
            </a:r>
            <a:r>
              <a:rPr lang="en-US" sz="2800" dirty="0" err="1" smtClean="0">
                <a:solidFill>
                  <a:srgbClr val="FF0000"/>
                </a:solidFill>
              </a:rPr>
              <a:t>r</a:t>
            </a:r>
            <a:r>
              <a:rPr lang="en-US" sz="2800" baseline="-25000" dirty="0" err="1" smtClean="0">
                <a:solidFill>
                  <a:srgbClr val="FF0000"/>
                </a:solidFill>
              </a:rPr>
              <a:t>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sz="2800" baseline="30000" dirty="0">
                <a:solidFill>
                  <a:srgbClr val="FF0000"/>
                </a:solidFill>
              </a:rPr>
              <a:t>2</a:t>
            </a:r>
            <a:endParaRPr lang="en-ZA" sz="2800" baseline="300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6073914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Note: Flares with strongly increasing Compton dominance would require additional parameter changes. </a:t>
            </a:r>
            <a:endParaRPr lang="en-ZA" sz="2000" i="1" dirty="0"/>
          </a:p>
        </p:txBody>
      </p:sp>
      <p:sp>
        <p:nvSpPr>
          <p:cNvPr id="3" name="Rounded Rectangle 2"/>
          <p:cNvSpPr/>
          <p:nvPr/>
        </p:nvSpPr>
        <p:spPr>
          <a:xfrm>
            <a:off x="6268068" y="1720644"/>
            <a:ext cx="2743200" cy="4114800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8848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1031158"/>
            <a:ext cx="7543800" cy="5829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955"/>
            <a:ext cx="8229600" cy="1143000"/>
          </a:xfrm>
        </p:spPr>
        <p:txBody>
          <a:bodyPr/>
          <a:lstStyle/>
          <a:p>
            <a:r>
              <a:rPr lang="en-US" u="sng" dirty="0" smtClean="0">
                <a:solidFill>
                  <a:srgbClr val="002060"/>
                </a:solidFill>
              </a:rPr>
              <a:t>3C279 – Flare C</a:t>
            </a:r>
            <a:endParaRPr lang="en-ZA" u="sng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06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-147480"/>
            <a:ext cx="8229600" cy="909480"/>
          </a:xfrm>
        </p:spPr>
        <p:txBody>
          <a:bodyPr/>
          <a:lstStyle/>
          <a:p>
            <a:r>
              <a:rPr lang="en-US" u="sng" dirty="0" smtClean="0">
                <a:solidFill>
                  <a:srgbClr val="002060"/>
                </a:solidFill>
              </a:rPr>
              <a:t>Classes of Variability Models</a:t>
            </a:r>
            <a:endParaRPr lang="en-ZA" u="sng" dirty="0">
              <a:solidFill>
                <a:srgbClr val="00206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737419"/>
            <a:ext cx="8763000" cy="6120581"/>
          </a:xfrm>
        </p:spPr>
        <p:txBody>
          <a:bodyPr/>
          <a:lstStyle/>
          <a:p>
            <a:r>
              <a:rPr lang="en-US" sz="2800" u="sng" dirty="0" smtClean="0">
                <a:solidFill>
                  <a:srgbClr val="002060"/>
                </a:solidFill>
              </a:rPr>
              <a:t>Geometric </a:t>
            </a:r>
            <a:r>
              <a:rPr lang="en-US" sz="2800" u="sng" dirty="0">
                <a:solidFill>
                  <a:srgbClr val="002060"/>
                </a:solidFill>
              </a:rPr>
              <a:t>Models (bent / helical jets / kink instability)</a:t>
            </a:r>
          </a:p>
          <a:p>
            <a:pPr marL="400050" lvl="1" indent="0">
              <a:buNone/>
            </a:pPr>
            <a:r>
              <a:rPr lang="en-US" sz="1600" dirty="0" err="1"/>
              <a:t>Villata</a:t>
            </a:r>
            <a:r>
              <a:rPr lang="en-US" sz="1600" dirty="0"/>
              <a:t> &amp; </a:t>
            </a:r>
            <a:r>
              <a:rPr lang="en-US" sz="1600" dirty="0" err="1"/>
              <a:t>Raiteri</a:t>
            </a:r>
            <a:r>
              <a:rPr lang="en-US" sz="1600" dirty="0"/>
              <a:t> (1999); </a:t>
            </a:r>
            <a:r>
              <a:rPr lang="en-US" sz="1600" dirty="0" err="1"/>
              <a:t>Ostorero</a:t>
            </a:r>
            <a:r>
              <a:rPr lang="en-US" sz="1600" dirty="0"/>
              <a:t> et al. (2004);  </a:t>
            </a:r>
            <a:r>
              <a:rPr lang="en-US" sz="1600" dirty="0" err="1"/>
              <a:t>Marscher</a:t>
            </a:r>
            <a:r>
              <a:rPr lang="en-US" sz="1600" dirty="0"/>
              <a:t> et al. (2008); </a:t>
            </a:r>
            <a:r>
              <a:rPr lang="en-US" sz="1600" dirty="0" err="1"/>
              <a:t>Larionov</a:t>
            </a:r>
            <a:r>
              <a:rPr lang="en-US" sz="1600" dirty="0"/>
              <a:t> et al. (2016); Zhang et al. (2016); </a:t>
            </a:r>
            <a:r>
              <a:rPr lang="en-US" sz="1600" dirty="0" err="1"/>
              <a:t>Raiteri</a:t>
            </a:r>
            <a:r>
              <a:rPr lang="en-US" sz="1600" dirty="0"/>
              <a:t> et al. (2017); </a:t>
            </a:r>
            <a:r>
              <a:rPr lang="en-US" sz="1600" dirty="0" smtClean="0"/>
              <a:t>…</a:t>
            </a:r>
          </a:p>
          <a:p>
            <a:pPr marL="400050" lvl="1" indent="0">
              <a:buNone/>
            </a:pPr>
            <a:endParaRPr lang="en-US" sz="1000" dirty="0"/>
          </a:p>
          <a:p>
            <a:r>
              <a:rPr lang="en-US" sz="2800" u="sng" dirty="0">
                <a:solidFill>
                  <a:srgbClr val="002060"/>
                </a:solidFill>
              </a:rPr>
              <a:t>External Influences (jet – cloud/star interactions, synchrotron mirrors)</a:t>
            </a:r>
          </a:p>
          <a:p>
            <a:pPr marL="400050" lvl="1" indent="0">
              <a:buNone/>
            </a:pPr>
            <a:r>
              <a:rPr lang="en-US" sz="1600" dirty="0" err="1"/>
              <a:t>Böttcher</a:t>
            </a:r>
            <a:r>
              <a:rPr lang="en-US" sz="1600" dirty="0"/>
              <a:t> (2005); Barkov et al. (2010, 2012); </a:t>
            </a:r>
            <a:r>
              <a:rPr lang="en-US" sz="1600" dirty="0" err="1"/>
              <a:t>Khangulyan</a:t>
            </a:r>
            <a:r>
              <a:rPr lang="en-US" sz="1600" dirty="0"/>
              <a:t> et al. (2013); </a:t>
            </a:r>
            <a:r>
              <a:rPr lang="en-US" sz="1600" dirty="0" err="1"/>
              <a:t>Tavani</a:t>
            </a:r>
            <a:r>
              <a:rPr lang="en-US" sz="1600" dirty="0"/>
              <a:t> et al. (2015); Zacharias et al. (2017, 2018); </a:t>
            </a:r>
            <a:r>
              <a:rPr lang="en-US" sz="1600" dirty="0" smtClean="0"/>
              <a:t>…</a:t>
            </a:r>
          </a:p>
          <a:p>
            <a:pPr marL="400050" lvl="1" indent="0">
              <a:buNone/>
            </a:pPr>
            <a:endParaRPr lang="en-US" sz="1000" dirty="0"/>
          </a:p>
          <a:p>
            <a:r>
              <a:rPr lang="en-US" sz="2800" u="sng" dirty="0" smtClean="0">
                <a:solidFill>
                  <a:srgbClr val="002060"/>
                </a:solidFill>
              </a:rPr>
              <a:t>Turbulence / Magnetic Reconnection / Mini-Jets</a:t>
            </a:r>
          </a:p>
          <a:p>
            <a:pPr marL="400050" lvl="1" indent="0">
              <a:buNone/>
            </a:pPr>
            <a:r>
              <a:rPr lang="en-US" sz="1600" dirty="0" err="1" smtClean="0"/>
              <a:t>Giannios</a:t>
            </a:r>
            <a:r>
              <a:rPr lang="en-US" sz="1600" dirty="0" smtClean="0"/>
              <a:t> et al. (2009, 2010, 2013); </a:t>
            </a:r>
            <a:r>
              <a:rPr lang="en-US" sz="1600" dirty="0" err="1" smtClean="0"/>
              <a:t>Nalewajko</a:t>
            </a:r>
            <a:r>
              <a:rPr lang="en-US" sz="1600" dirty="0" smtClean="0"/>
              <a:t> et al. (2011); </a:t>
            </a:r>
            <a:r>
              <a:rPr lang="en-US" sz="1600" dirty="0" err="1" smtClean="0"/>
              <a:t>Marscher</a:t>
            </a:r>
            <a:r>
              <a:rPr lang="en-US" sz="1600" dirty="0" smtClean="0"/>
              <a:t> et al. (2014); </a:t>
            </a:r>
            <a:r>
              <a:rPr lang="en-US" sz="1600" dirty="0" err="1" smtClean="0"/>
              <a:t>Sironi</a:t>
            </a:r>
            <a:r>
              <a:rPr lang="en-US" sz="1600" dirty="0" smtClean="0"/>
              <a:t> et al. (2015); …</a:t>
            </a:r>
          </a:p>
          <a:p>
            <a:pPr marL="400050" lvl="1" indent="0">
              <a:buNone/>
            </a:pPr>
            <a:endParaRPr lang="en-US" sz="1000" dirty="0" smtClean="0"/>
          </a:p>
          <a:p>
            <a:r>
              <a:rPr lang="en-US" sz="2800" u="sng" dirty="0" smtClean="0">
                <a:solidFill>
                  <a:srgbClr val="002060"/>
                </a:solidFill>
              </a:rPr>
              <a:t>Internal </a:t>
            </a:r>
            <a:r>
              <a:rPr lang="en-US" sz="2800" u="sng" dirty="0">
                <a:solidFill>
                  <a:srgbClr val="002060"/>
                </a:solidFill>
              </a:rPr>
              <a:t>Shocks / Shock-in-Jet</a:t>
            </a:r>
          </a:p>
          <a:p>
            <a:pPr marL="400050" lvl="1" indent="0">
              <a:buNone/>
            </a:pPr>
            <a:r>
              <a:rPr lang="en-US" sz="1600" dirty="0" err="1"/>
              <a:t>Marscher</a:t>
            </a:r>
            <a:r>
              <a:rPr lang="en-US" sz="1600" dirty="0"/>
              <a:t> &amp; Gear (1985); </a:t>
            </a:r>
            <a:r>
              <a:rPr lang="en-US" sz="1600" dirty="0" err="1"/>
              <a:t>Sokolov</a:t>
            </a:r>
            <a:r>
              <a:rPr lang="en-US" sz="1600" dirty="0"/>
              <a:t> et al. (2004); </a:t>
            </a:r>
            <a:r>
              <a:rPr lang="en-US" sz="1600" dirty="0" err="1"/>
              <a:t>Sokolov</a:t>
            </a:r>
            <a:r>
              <a:rPr lang="en-US" sz="1600" dirty="0"/>
              <a:t> &amp; </a:t>
            </a:r>
            <a:r>
              <a:rPr lang="en-US" sz="1600" dirty="0" err="1"/>
              <a:t>Marscher</a:t>
            </a:r>
            <a:r>
              <a:rPr lang="en-US" sz="1600" dirty="0"/>
              <a:t> (2005); Graff et al. (2008); </a:t>
            </a:r>
            <a:r>
              <a:rPr lang="en-US" sz="1600" dirty="0" err="1"/>
              <a:t>Böttcher</a:t>
            </a:r>
            <a:r>
              <a:rPr lang="en-US" sz="1600" dirty="0"/>
              <a:t>  &amp; Dermer (2010); Joshi &amp; </a:t>
            </a:r>
            <a:r>
              <a:rPr lang="en-US" sz="1600" dirty="0" err="1"/>
              <a:t>Böttcher</a:t>
            </a:r>
            <a:r>
              <a:rPr lang="en-US" sz="1600" dirty="0"/>
              <a:t> (2011); Chen et al. (2011, 2012); Joshi et al. (2014); Zhang et al. (2014, 2015, 2016); …</a:t>
            </a:r>
            <a:endParaRPr lang="en-US" dirty="0"/>
          </a:p>
          <a:p>
            <a:pPr marL="400050" lvl="1" indent="0">
              <a:buNone/>
            </a:pP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284660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" y="1158699"/>
            <a:ext cx="7353300" cy="56820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280"/>
            <a:ext cx="8229600" cy="1143000"/>
          </a:xfrm>
        </p:spPr>
        <p:txBody>
          <a:bodyPr/>
          <a:lstStyle/>
          <a:p>
            <a:r>
              <a:rPr lang="en-US" sz="4000" u="sng" dirty="0" smtClean="0">
                <a:solidFill>
                  <a:srgbClr val="002060"/>
                </a:solidFill>
              </a:rPr>
              <a:t>3C279 – Flare C</a:t>
            </a:r>
            <a:br>
              <a:rPr lang="en-US" sz="4000" u="sng" dirty="0" smtClean="0">
                <a:solidFill>
                  <a:srgbClr val="002060"/>
                </a:solidFill>
              </a:rPr>
            </a:br>
            <a:r>
              <a:rPr lang="en-US" sz="4000" u="sng" dirty="0" smtClean="0">
                <a:solidFill>
                  <a:srgbClr val="002060"/>
                </a:solidFill>
              </a:rPr>
              <a:t>Model Light Curves</a:t>
            </a:r>
            <a:endParaRPr lang="en-ZA" sz="4000" u="sng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30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1499754"/>
            <a:ext cx="6934200" cy="53582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u="sng" dirty="0" smtClean="0">
                <a:solidFill>
                  <a:srgbClr val="002060"/>
                </a:solidFill>
              </a:rPr>
              <a:t>3C279 – Flare C</a:t>
            </a:r>
            <a:br>
              <a:rPr lang="en-US" sz="4000" u="sng" dirty="0" smtClean="0">
                <a:solidFill>
                  <a:srgbClr val="002060"/>
                </a:solidFill>
              </a:rPr>
            </a:br>
            <a:r>
              <a:rPr lang="en-US" sz="4000" u="sng" dirty="0" smtClean="0">
                <a:solidFill>
                  <a:srgbClr val="002060"/>
                </a:solidFill>
              </a:rPr>
              <a:t>Hardness-Intensity Diagrams</a:t>
            </a:r>
            <a:endParaRPr lang="en-ZA" sz="4000" u="sng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9800" y="56388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Sy</a:t>
            </a:r>
            <a:r>
              <a:rPr lang="en-US" dirty="0" smtClean="0"/>
              <a:t>. (LE)</a:t>
            </a:r>
            <a:endParaRPr lang="en-ZA" dirty="0"/>
          </a:p>
        </p:txBody>
      </p:sp>
      <p:sp>
        <p:nvSpPr>
          <p:cNvPr id="6" name="TextBox 5"/>
          <p:cNvSpPr txBox="1"/>
          <p:nvPr/>
        </p:nvSpPr>
        <p:spPr>
          <a:xfrm>
            <a:off x="3124200" y="3199945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Sy</a:t>
            </a:r>
            <a:r>
              <a:rPr lang="en-US" dirty="0" smtClean="0">
                <a:solidFill>
                  <a:srgbClr val="FF0000"/>
                </a:solidFill>
              </a:rPr>
              <a:t>. (HE)</a:t>
            </a:r>
            <a:endParaRPr lang="en-ZA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19400" y="4355068"/>
            <a:ext cx="1269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SSC (LE)</a:t>
            </a:r>
            <a:endParaRPr lang="en-ZA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51705" y="3015279"/>
            <a:ext cx="1269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70C0"/>
                </a:solidFill>
              </a:rPr>
              <a:t>E</a:t>
            </a:r>
            <a:r>
              <a:rPr lang="en-US" smtClean="0">
                <a:solidFill>
                  <a:srgbClr val="0070C0"/>
                </a:solidFill>
              </a:rPr>
              <a:t>C </a:t>
            </a:r>
            <a:r>
              <a:rPr lang="en-US" dirty="0" smtClean="0">
                <a:solidFill>
                  <a:srgbClr val="0070C0"/>
                </a:solidFill>
              </a:rPr>
              <a:t>(HE)</a:t>
            </a:r>
            <a:endParaRPr lang="en-ZA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1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1383225"/>
            <a:ext cx="6934200" cy="53582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u="sng" dirty="0" smtClean="0">
                <a:solidFill>
                  <a:srgbClr val="002060"/>
                </a:solidFill>
              </a:rPr>
              <a:t>3C279 – Flare C</a:t>
            </a:r>
            <a:br>
              <a:rPr lang="en-US" sz="4000" u="sng" dirty="0" smtClean="0">
                <a:solidFill>
                  <a:srgbClr val="002060"/>
                </a:solidFill>
              </a:rPr>
            </a:br>
            <a:r>
              <a:rPr lang="en-US" sz="4000" u="sng" dirty="0" smtClean="0">
                <a:solidFill>
                  <a:srgbClr val="002060"/>
                </a:solidFill>
              </a:rPr>
              <a:t>Discrete Correlation Functions</a:t>
            </a:r>
            <a:endParaRPr lang="en-ZA" sz="4000" u="sng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54992" y="2631187"/>
            <a:ext cx="298900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Optical and </a:t>
            </a:r>
            <a:r>
              <a:rPr lang="en-US" sz="2000" dirty="0" smtClean="0">
                <a:solidFill>
                  <a:srgbClr val="002060"/>
                </a:solidFill>
                <a:latin typeface="Symbol" panose="05050102010706020507" pitchFamily="18" charset="2"/>
              </a:rPr>
              <a:t>g</a:t>
            </a:r>
            <a:r>
              <a:rPr lang="en-US" sz="2000" dirty="0" smtClean="0">
                <a:solidFill>
                  <a:srgbClr val="002060"/>
                </a:solidFill>
              </a:rPr>
              <a:t>-rays well correlated </a:t>
            </a:r>
          </a:p>
          <a:p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   (0 lag)</a:t>
            </a:r>
          </a:p>
          <a:p>
            <a:endParaRPr lang="en-US" sz="2000" dirty="0" smtClean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X-rays and radio well correlated (0 lag)</a:t>
            </a:r>
          </a:p>
          <a:p>
            <a:endParaRPr lang="en-US" sz="2000" dirty="0" smtClean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X-rays and radio lag optical + </a:t>
            </a:r>
            <a:r>
              <a:rPr lang="en-US" sz="2000" dirty="0" smtClean="0">
                <a:solidFill>
                  <a:srgbClr val="002060"/>
                </a:solidFill>
                <a:latin typeface="Symbol" panose="05050102010706020507" pitchFamily="18" charset="2"/>
              </a:rPr>
              <a:t>g</a:t>
            </a:r>
            <a:r>
              <a:rPr lang="en-US" sz="2000" dirty="0" smtClean="0">
                <a:solidFill>
                  <a:srgbClr val="002060"/>
                </a:solidFill>
              </a:rPr>
              <a:t>-rays by </a:t>
            </a:r>
          </a:p>
          <a:p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   ~ ½ </a:t>
            </a:r>
            <a:r>
              <a:rPr lang="en-US" sz="2000" dirty="0" err="1" smtClean="0">
                <a:solidFill>
                  <a:srgbClr val="002060"/>
                </a:solidFill>
              </a:rPr>
              <a:t>hr</a:t>
            </a:r>
            <a:r>
              <a:rPr lang="en-US" sz="2000" dirty="0" smtClean="0">
                <a:solidFill>
                  <a:srgbClr val="002060"/>
                </a:solidFill>
              </a:rPr>
              <a:t>)</a:t>
            </a:r>
            <a:endParaRPr lang="en-ZA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40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643" y="1135526"/>
            <a:ext cx="3169341" cy="5689633"/>
          </a:xfrm>
          <a:prstGeom prst="rect">
            <a:avLst/>
          </a:prstGeom>
        </p:spPr>
      </p:pic>
      <p:sp>
        <p:nvSpPr>
          <p:cNvPr id="68610" name="Title 1"/>
          <p:cNvSpPr>
            <a:spLocks noGrp="1"/>
          </p:cNvSpPr>
          <p:nvPr>
            <p:ph type="title"/>
          </p:nvPr>
        </p:nvSpPr>
        <p:spPr>
          <a:xfrm>
            <a:off x="691351" y="25367"/>
            <a:ext cx="7772400" cy="1143000"/>
          </a:xfrm>
        </p:spPr>
        <p:txBody>
          <a:bodyPr/>
          <a:lstStyle/>
          <a:p>
            <a:r>
              <a:rPr lang="en-US" altLang="en-US" sz="4000" b="1" u="sng" dirty="0" smtClean="0">
                <a:solidFill>
                  <a:srgbClr val="002060"/>
                </a:solidFill>
                <a:latin typeface="Baskerville Semibold" charset="0"/>
                <a:ea typeface="ＭＳ Ｐゴシック" panose="020B0600070205080204" pitchFamily="34" charset="-128"/>
              </a:rPr>
              <a:t>Numerical Methods</a:t>
            </a:r>
            <a:br>
              <a:rPr lang="en-US" altLang="en-US" sz="4000" b="1" u="sng" dirty="0" smtClean="0">
                <a:solidFill>
                  <a:srgbClr val="002060"/>
                </a:solidFill>
                <a:latin typeface="Baskerville Semibold" charset="0"/>
                <a:ea typeface="ＭＳ Ｐゴシック" panose="020B0600070205080204" pitchFamily="34" charset="-128"/>
              </a:rPr>
            </a:br>
            <a:r>
              <a:rPr lang="en-US" altLang="en-US" sz="3200" b="1" u="sng" dirty="0">
                <a:solidFill>
                  <a:srgbClr val="002060"/>
                </a:solidFill>
                <a:latin typeface="Baskerville Semibold" charset="0"/>
                <a:ea typeface="ＭＳ Ｐゴシック" panose="020B0600070205080204" pitchFamily="34" charset="-128"/>
              </a:rPr>
              <a:t>2</a:t>
            </a:r>
            <a:r>
              <a:rPr lang="en-US" altLang="en-US" sz="3200" b="1" u="sng" dirty="0" smtClean="0">
                <a:solidFill>
                  <a:srgbClr val="002060"/>
                </a:solidFill>
                <a:latin typeface="Baskerville Semibold" charset="0"/>
                <a:ea typeface="ＭＳ Ｐゴシック" panose="020B0600070205080204" pitchFamily="34" charset="-128"/>
              </a:rPr>
              <a:t>. Radiation Transfer</a:t>
            </a:r>
          </a:p>
        </p:txBody>
      </p:sp>
      <p:sp>
        <p:nvSpPr>
          <p:cNvPr id="68611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8534400" cy="5638800"/>
          </a:xfrm>
        </p:spPr>
        <p:txBody>
          <a:bodyPr/>
          <a:lstStyle/>
          <a:p>
            <a:pPr marL="400050" lvl="1" indent="0">
              <a:buNone/>
            </a:pPr>
            <a:endParaRPr lang="en-US" altLang="en-US" sz="1000" dirty="0" smtClean="0">
              <a:solidFill>
                <a:srgbClr val="002060"/>
              </a:solidFill>
              <a:ea typeface="ＭＳ Ｐゴシック" panose="020B0600070205080204" pitchFamily="34" charset="-128"/>
            </a:endParaRPr>
          </a:p>
          <a:p>
            <a:r>
              <a:rPr lang="en-US" altLang="en-US" sz="2400" u="sng" dirty="0" smtClean="0">
                <a:solidFill>
                  <a:srgbClr val="002060"/>
                </a:solidFill>
                <a:ea typeface="ＭＳ Ｐゴシック" panose="020B0600070205080204" pitchFamily="34" charset="-128"/>
              </a:rPr>
              <a:t>Monte-Carlo</a:t>
            </a:r>
          </a:p>
          <a:p>
            <a:pPr lvl="1"/>
            <a:r>
              <a:rPr lang="en-US" altLang="en-US" sz="2000" dirty="0" smtClean="0">
                <a:solidFill>
                  <a:srgbClr val="7BC333"/>
                </a:solidFill>
                <a:ea typeface="ＭＳ Ｐゴシック" panose="020B0600070205080204" pitchFamily="34" charset="-128"/>
              </a:rPr>
              <a:t>Flexible geometry</a:t>
            </a:r>
          </a:p>
          <a:p>
            <a:pPr lvl="1"/>
            <a:r>
              <a:rPr lang="en-US" altLang="en-US" sz="2000" dirty="0" smtClean="0">
                <a:solidFill>
                  <a:srgbClr val="7BC333"/>
                </a:solidFill>
                <a:ea typeface="ＭＳ Ｐゴシック" panose="020B0600070205080204" pitchFamily="34" charset="-128"/>
              </a:rPr>
              <a:t>Easy time tracking</a:t>
            </a:r>
          </a:p>
          <a:p>
            <a:pPr lvl="1"/>
            <a:r>
              <a:rPr lang="en-US" altLang="en-US" sz="2000" dirty="0" smtClean="0">
                <a:solidFill>
                  <a:srgbClr val="7BC333"/>
                </a:solidFill>
                <a:ea typeface="ＭＳ Ｐゴシック" panose="020B0600070205080204" pitchFamily="34" charset="-128"/>
              </a:rPr>
              <a:t>Possibility of polarization-dependent ray tracing</a:t>
            </a:r>
          </a:p>
          <a:p>
            <a:pPr lvl="1"/>
            <a:r>
              <a:rPr lang="en-US" altLang="en-US" sz="2000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Numerically expensive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00400" y="1472521"/>
            <a:ext cx="3663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(e.g., Chen et al., 2011, 2012; Zhang et al. 2015, 2016; …)</a:t>
            </a:r>
            <a:endParaRPr lang="en-Z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218" y="3082377"/>
            <a:ext cx="3863182" cy="377669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191000" y="6368534"/>
            <a:ext cx="2198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(Chen et al. 2015)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9789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49" y="2693326"/>
            <a:ext cx="4873316" cy="4114800"/>
          </a:xfrm>
          <a:prstGeom prst="rect">
            <a:avLst/>
          </a:prstGeom>
        </p:spPr>
      </p:pic>
      <p:sp>
        <p:nvSpPr>
          <p:cNvPr id="68610" name="Title 1"/>
          <p:cNvSpPr>
            <a:spLocks noGrp="1"/>
          </p:cNvSpPr>
          <p:nvPr>
            <p:ph type="title"/>
          </p:nvPr>
        </p:nvSpPr>
        <p:spPr>
          <a:xfrm>
            <a:off x="691351" y="25367"/>
            <a:ext cx="7772400" cy="1143000"/>
          </a:xfrm>
        </p:spPr>
        <p:txBody>
          <a:bodyPr/>
          <a:lstStyle/>
          <a:p>
            <a:r>
              <a:rPr lang="en-US" altLang="en-US" sz="4000" b="1" u="sng" dirty="0" smtClean="0">
                <a:solidFill>
                  <a:srgbClr val="002060"/>
                </a:solidFill>
                <a:latin typeface="Baskerville Semibold" charset="0"/>
                <a:ea typeface="ＭＳ Ｐゴシック" panose="020B0600070205080204" pitchFamily="34" charset="-128"/>
              </a:rPr>
              <a:t>Numerical Methods</a:t>
            </a:r>
            <a:br>
              <a:rPr lang="en-US" altLang="en-US" sz="4000" b="1" u="sng" dirty="0" smtClean="0">
                <a:solidFill>
                  <a:srgbClr val="002060"/>
                </a:solidFill>
                <a:latin typeface="Baskerville Semibold" charset="0"/>
                <a:ea typeface="ＭＳ Ｐゴシック" panose="020B0600070205080204" pitchFamily="34" charset="-128"/>
              </a:rPr>
            </a:br>
            <a:r>
              <a:rPr lang="en-US" altLang="en-US" sz="3200" b="1" u="sng" dirty="0">
                <a:solidFill>
                  <a:srgbClr val="002060"/>
                </a:solidFill>
                <a:latin typeface="Baskerville Semibold" charset="0"/>
                <a:ea typeface="ＭＳ Ｐゴシック" panose="020B0600070205080204" pitchFamily="34" charset="-128"/>
              </a:rPr>
              <a:t>2</a:t>
            </a:r>
            <a:r>
              <a:rPr lang="en-US" altLang="en-US" sz="3200" b="1" u="sng" dirty="0" smtClean="0">
                <a:solidFill>
                  <a:srgbClr val="002060"/>
                </a:solidFill>
                <a:latin typeface="Baskerville Semibold" charset="0"/>
                <a:ea typeface="ＭＳ Ｐゴシック" panose="020B0600070205080204" pitchFamily="34" charset="-128"/>
              </a:rPr>
              <a:t>. Radiation Transfer</a:t>
            </a:r>
          </a:p>
        </p:txBody>
      </p:sp>
      <p:sp>
        <p:nvSpPr>
          <p:cNvPr id="68611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8534400" cy="2438400"/>
          </a:xfrm>
        </p:spPr>
        <p:txBody>
          <a:bodyPr/>
          <a:lstStyle/>
          <a:p>
            <a:pPr marL="400050" lvl="1" indent="0">
              <a:buNone/>
            </a:pPr>
            <a:endParaRPr lang="en-US" altLang="en-US" sz="1000" dirty="0" smtClean="0">
              <a:solidFill>
                <a:srgbClr val="002060"/>
              </a:solidFill>
              <a:ea typeface="ＭＳ Ｐゴシック" panose="020B0600070205080204" pitchFamily="34" charset="-128"/>
            </a:endParaRPr>
          </a:p>
          <a:p>
            <a:r>
              <a:rPr lang="en-US" altLang="en-US" sz="2400" u="sng" dirty="0" smtClean="0">
                <a:solidFill>
                  <a:srgbClr val="002060"/>
                </a:solidFill>
                <a:ea typeface="ＭＳ Ｐゴシック" panose="020B0600070205080204" pitchFamily="34" charset="-128"/>
              </a:rPr>
              <a:t>Monte-Carlo</a:t>
            </a:r>
          </a:p>
          <a:p>
            <a:pPr lvl="1"/>
            <a:r>
              <a:rPr lang="en-US" altLang="en-US" sz="2000" dirty="0" smtClean="0">
                <a:solidFill>
                  <a:srgbClr val="7BC333"/>
                </a:solidFill>
                <a:ea typeface="ＭＳ Ｐゴシック" panose="020B0600070205080204" pitchFamily="34" charset="-128"/>
              </a:rPr>
              <a:t>Flexible geometry</a:t>
            </a:r>
          </a:p>
          <a:p>
            <a:pPr lvl="1"/>
            <a:r>
              <a:rPr lang="en-US" altLang="en-US" sz="2000" dirty="0" smtClean="0">
                <a:solidFill>
                  <a:srgbClr val="7BC333"/>
                </a:solidFill>
                <a:ea typeface="ＭＳ Ｐゴシック" panose="020B0600070205080204" pitchFamily="34" charset="-128"/>
              </a:rPr>
              <a:t>Easy time tracking</a:t>
            </a:r>
          </a:p>
          <a:p>
            <a:pPr lvl="1"/>
            <a:r>
              <a:rPr lang="en-US" altLang="en-US" sz="2000" dirty="0" smtClean="0">
                <a:solidFill>
                  <a:srgbClr val="7BC333"/>
                </a:solidFill>
                <a:ea typeface="ＭＳ Ｐゴシック" panose="020B0600070205080204" pitchFamily="34" charset="-128"/>
              </a:rPr>
              <a:t>Possibility of polarization-dependent ray tracing</a:t>
            </a:r>
          </a:p>
          <a:p>
            <a:pPr lvl="1"/>
            <a:r>
              <a:rPr lang="en-US" altLang="en-US" sz="2000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Numerically expensive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00400" y="1472521"/>
            <a:ext cx="3663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(e.g., Chen et al., 2011, 2012; Zhang et al. 2015, 2016; …)</a:t>
            </a:r>
            <a:endParaRPr lang="en-ZA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943" y="2693326"/>
            <a:ext cx="4914207" cy="40646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96150" y="4159625"/>
            <a:ext cx="2275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Polarization Angle</a:t>
            </a:r>
            <a:endParaRPr lang="en-ZA" sz="2400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8557" y="3328628"/>
            <a:ext cx="3049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Degree of Polarization</a:t>
            </a:r>
            <a:endParaRPr lang="en-ZA" sz="2400" dirty="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91000" y="6368534"/>
            <a:ext cx="2198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smtClean="0"/>
              <a:t>Zhang</a:t>
            </a:r>
            <a:r>
              <a:rPr lang="en-US" dirty="0" smtClean="0"/>
              <a:t> </a:t>
            </a:r>
            <a:r>
              <a:rPr lang="en-US" dirty="0" smtClean="0"/>
              <a:t>et al. 2015)</a:t>
            </a:r>
            <a:endParaRPr lang="en-ZA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9216" y="654358"/>
            <a:ext cx="2067659" cy="230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23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>
          <a:xfrm>
            <a:off x="691351" y="25367"/>
            <a:ext cx="7772400" cy="1143000"/>
          </a:xfrm>
        </p:spPr>
        <p:txBody>
          <a:bodyPr/>
          <a:lstStyle/>
          <a:p>
            <a:r>
              <a:rPr lang="en-US" altLang="en-US" sz="4000" b="1" u="sng" dirty="0" smtClean="0">
                <a:solidFill>
                  <a:srgbClr val="002060"/>
                </a:solidFill>
                <a:latin typeface="Baskerville Semibold" charset="0"/>
                <a:ea typeface="ＭＳ Ｐゴシック" panose="020B0600070205080204" pitchFamily="34" charset="-128"/>
              </a:rPr>
              <a:t>Numerical Methods</a:t>
            </a:r>
            <a:br>
              <a:rPr lang="en-US" altLang="en-US" sz="4000" b="1" u="sng" dirty="0" smtClean="0">
                <a:solidFill>
                  <a:srgbClr val="002060"/>
                </a:solidFill>
                <a:latin typeface="Baskerville Semibold" charset="0"/>
                <a:ea typeface="ＭＳ Ｐゴシック" panose="020B0600070205080204" pitchFamily="34" charset="-128"/>
              </a:rPr>
            </a:br>
            <a:r>
              <a:rPr lang="en-US" altLang="en-US" sz="3200" b="1" u="sng" dirty="0" smtClean="0">
                <a:solidFill>
                  <a:srgbClr val="002060"/>
                </a:solidFill>
                <a:latin typeface="Baskerville Semibold" charset="0"/>
                <a:ea typeface="ＭＳ Ｐゴシック" panose="020B0600070205080204" pitchFamily="34" charset="-128"/>
              </a:rPr>
              <a:t>3. Solutions in Fourier Space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97360" y="3307893"/>
            <a:ext cx="4441723" cy="3085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07893"/>
            <a:ext cx="4797281" cy="32453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83324" y="2790124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(Finke &amp; Becker 2014, 2015; Lewis et al. 2016)</a:t>
            </a:r>
            <a:endParaRPr lang="en-ZA" dirty="0"/>
          </a:p>
        </p:txBody>
      </p:sp>
      <p:sp>
        <p:nvSpPr>
          <p:cNvPr id="5" name="TextBox 4"/>
          <p:cNvSpPr txBox="1"/>
          <p:nvPr/>
        </p:nvSpPr>
        <p:spPr>
          <a:xfrm>
            <a:off x="403120" y="1220464"/>
            <a:ext cx="85884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Semi-analytical solution of electron dynamics and radiation transfer in Fourier space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-&gt; Light curves and time lags from inverse-Fourier transforms and complex cross-products.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86200" y="6368534"/>
            <a:ext cx="2404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(Lewis et al. 2016)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37838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15315" y="34877"/>
            <a:ext cx="4343400" cy="685800"/>
          </a:xfrm>
        </p:spPr>
        <p:txBody>
          <a:bodyPr/>
          <a:lstStyle/>
          <a:p>
            <a:r>
              <a:rPr lang="en-US" sz="3600" u="sng" dirty="0" smtClean="0">
                <a:solidFill>
                  <a:srgbClr val="002060"/>
                </a:solidFill>
              </a:rPr>
              <a:t>Summary</a:t>
            </a:r>
            <a:endParaRPr lang="en-US" sz="3600" u="sng" dirty="0">
              <a:solidFill>
                <a:srgbClr val="002060"/>
              </a:solidFill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9271" y="1028700"/>
            <a:ext cx="8839200" cy="4457700"/>
          </a:xfrm>
        </p:spPr>
        <p:txBody>
          <a:bodyPr/>
          <a:lstStyle/>
          <a:p>
            <a:pPr marL="609600" indent="-609600" algn="l">
              <a:lnSpc>
                <a:spcPct val="80000"/>
              </a:lnSpc>
              <a:buFontTx/>
              <a:buAutoNum type="arabicPeriod"/>
            </a:pPr>
            <a:r>
              <a:rPr lang="en-US" sz="2000" dirty="0" smtClean="0">
                <a:solidFill>
                  <a:srgbClr val="002060"/>
                </a:solidFill>
                <a:cs typeface="Arial" charset="0"/>
              </a:rPr>
              <a:t>Large variety of blazar variability models and numerical methods to solve time-dependent electron dynamics and radiation transfer. </a:t>
            </a:r>
          </a:p>
          <a:p>
            <a:pPr algn="l">
              <a:lnSpc>
                <a:spcPct val="80000"/>
              </a:lnSpc>
            </a:pPr>
            <a:endParaRPr lang="en-US" sz="2000" dirty="0" smtClean="0">
              <a:solidFill>
                <a:srgbClr val="002060"/>
              </a:solidFill>
              <a:cs typeface="Arial" charset="0"/>
            </a:endParaRPr>
          </a:p>
          <a:p>
            <a:pPr marL="609600" indent="-609600" algn="l">
              <a:lnSpc>
                <a:spcPct val="80000"/>
              </a:lnSpc>
              <a:buFont typeface="+mj-lt"/>
              <a:buAutoNum type="arabicPeriod" startAt="2"/>
            </a:pPr>
            <a:r>
              <a:rPr lang="en-US" sz="2000" dirty="0" smtClean="0">
                <a:solidFill>
                  <a:srgbClr val="002060"/>
                </a:solidFill>
                <a:cs typeface="Arial" charset="0"/>
              </a:rPr>
              <a:t>Coupled MC Simulations of Diffusive Shock Acceleration and radiation transport reveal strongly energy-dependent mean-free-path to pitch-angle scattering.</a:t>
            </a:r>
          </a:p>
          <a:p>
            <a:pPr marL="609600" indent="-609600" algn="l">
              <a:lnSpc>
                <a:spcPct val="80000"/>
              </a:lnSpc>
              <a:buFontTx/>
              <a:buAutoNum type="arabicPeriod" startAt="2"/>
            </a:pPr>
            <a:endParaRPr lang="en-US" sz="2000" dirty="0" smtClean="0">
              <a:solidFill>
                <a:srgbClr val="002060"/>
              </a:solidFill>
              <a:cs typeface="Arial" charset="0"/>
            </a:endParaRPr>
          </a:p>
          <a:p>
            <a:pPr marL="609600" indent="-609600" algn="l">
              <a:lnSpc>
                <a:spcPct val="80000"/>
              </a:lnSpc>
              <a:buFontTx/>
              <a:buAutoNum type="arabicPeriod" startAt="2"/>
            </a:pPr>
            <a:r>
              <a:rPr lang="en-US" sz="2000" dirty="0" smtClean="0">
                <a:solidFill>
                  <a:srgbClr val="002060"/>
                </a:solidFill>
                <a:cs typeface="Arial" charset="0"/>
              </a:rPr>
              <a:t>Time-dependent simulations of shock-in-jet model with realistic particle injection from diffusive shock acceleration:</a:t>
            </a:r>
          </a:p>
          <a:p>
            <a:pPr algn="l">
              <a:lnSpc>
                <a:spcPct val="80000"/>
              </a:lnSpc>
            </a:pPr>
            <a:endParaRPr lang="en-US" sz="2000" dirty="0" smtClean="0">
              <a:solidFill>
                <a:srgbClr val="002060"/>
              </a:solidFill>
              <a:cs typeface="Arial" charset="0"/>
            </a:endParaRPr>
          </a:p>
          <a:p>
            <a:pPr marL="609600" indent="-609600" algn="l">
              <a:lnSpc>
                <a:spcPct val="80000"/>
              </a:lnSpc>
              <a:buFont typeface="+mj-lt"/>
              <a:buAutoNum type="arabicPeriod" startAt="4"/>
            </a:pPr>
            <a:r>
              <a:rPr lang="en-US" sz="2000" dirty="0" smtClean="0">
                <a:solidFill>
                  <a:srgbClr val="002060"/>
                </a:solidFill>
                <a:cs typeface="Arial" charset="0"/>
              </a:rPr>
              <a:t>Characteristic counter-clockwise spectral hysteresis in all spectral bands.</a:t>
            </a:r>
          </a:p>
          <a:p>
            <a:pPr algn="l">
              <a:lnSpc>
                <a:spcPct val="80000"/>
              </a:lnSpc>
            </a:pPr>
            <a:endParaRPr lang="en-US" sz="2000" dirty="0" smtClean="0">
              <a:solidFill>
                <a:srgbClr val="002060"/>
              </a:solidFill>
              <a:cs typeface="Arial" charset="0"/>
            </a:endParaRPr>
          </a:p>
          <a:p>
            <a:pPr marL="609600" indent="-609600" algn="l">
              <a:lnSpc>
                <a:spcPct val="80000"/>
              </a:lnSpc>
              <a:buFont typeface="+mj-lt"/>
              <a:buAutoNum type="arabicPeriod" startAt="5"/>
            </a:pPr>
            <a:r>
              <a:rPr lang="en-US" sz="2000" dirty="0" smtClean="0">
                <a:solidFill>
                  <a:srgbClr val="002060"/>
                </a:solidFill>
                <a:cs typeface="Arial" charset="0"/>
              </a:rPr>
              <a:t>Spectral time lags depending on blazar sub-class.</a:t>
            </a:r>
          </a:p>
        </p:txBody>
      </p:sp>
      <p:sp>
        <p:nvSpPr>
          <p:cNvPr id="29709" name="FlagCount" hidden="1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b="1">
                <a:latin typeface="Tahoma" pitchFamily="34" charset="0"/>
              </a:rPr>
              <a:t>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5791200"/>
            <a:ext cx="1733550" cy="5810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068" y="5759547"/>
            <a:ext cx="1828800" cy="6400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7652" y="6427763"/>
            <a:ext cx="6034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Supported by the South African Research Chairs Initiative (</a:t>
            </a:r>
            <a:r>
              <a:rPr lang="en-US" sz="1200" dirty="0" err="1" smtClean="0"/>
              <a:t>SARChI</a:t>
            </a:r>
            <a:r>
              <a:rPr lang="en-US" sz="1200" dirty="0" smtClean="0"/>
              <a:t>) of the Department of Science and Technology and the National Research Foundation of South Africa. </a:t>
            </a:r>
            <a:endParaRPr lang="en-ZA" sz="1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808" y="5759547"/>
            <a:ext cx="2297792" cy="79273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514600"/>
            <a:ext cx="8229600" cy="1325562"/>
          </a:xfrm>
        </p:spPr>
        <p:txBody>
          <a:bodyPr/>
          <a:lstStyle/>
          <a:p>
            <a:r>
              <a:rPr lang="en-US" sz="8000" dirty="0" smtClean="0"/>
              <a:t>Backup Slides</a:t>
            </a:r>
            <a:endParaRPr lang="en-ZA" sz="8000" dirty="0"/>
          </a:p>
        </p:txBody>
      </p:sp>
    </p:spTree>
    <p:extLst>
      <p:ext uri="{BB962C8B-B14F-4D97-AF65-F5344CB8AC3E}">
        <p14:creationId xmlns:p14="http://schemas.microsoft.com/office/powerpoint/2010/main" val="321585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lagCount" hidden="1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  <p:sp>
        <p:nvSpPr>
          <p:cNvPr id="24579" name="Rectangle 5"/>
          <p:cNvSpPr>
            <a:spLocks noChangeArrowheads="1"/>
          </p:cNvSpPr>
          <p:nvPr/>
        </p:nvSpPr>
        <p:spPr bwMode="auto">
          <a:xfrm>
            <a:off x="304800" y="-76200"/>
            <a:ext cx="8839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u="sng" dirty="0">
                <a:solidFill>
                  <a:schemeClr val="accent2"/>
                </a:solidFill>
              </a:rPr>
              <a:t>Blazar </a:t>
            </a:r>
            <a:r>
              <a:rPr lang="en-US" altLang="en-US" sz="3600" u="sng" dirty="0" smtClean="0">
                <a:solidFill>
                  <a:schemeClr val="accent2"/>
                </a:solidFill>
              </a:rPr>
              <a:t>Variability - Challenges </a:t>
            </a:r>
            <a:r>
              <a:rPr lang="en-US" altLang="en-US" sz="3600" u="sng" dirty="0">
                <a:solidFill>
                  <a:schemeClr val="accent2"/>
                </a:solidFill>
              </a:rPr>
              <a:t/>
            </a:r>
            <a:br>
              <a:rPr lang="en-US" altLang="en-US" sz="3600" u="sng" dirty="0">
                <a:solidFill>
                  <a:schemeClr val="accent2"/>
                </a:solidFill>
              </a:rPr>
            </a:br>
            <a:r>
              <a:rPr lang="en-US" altLang="en-US" sz="3600" u="sng" dirty="0" smtClean="0">
                <a:solidFill>
                  <a:schemeClr val="accent2"/>
                </a:solidFill>
              </a:rPr>
              <a:t>Short Variability time scales</a:t>
            </a:r>
            <a:endParaRPr lang="en-US" altLang="en-US" sz="3600" u="sng" dirty="0">
              <a:solidFill>
                <a:schemeClr val="accent2"/>
              </a:solidFill>
            </a:endParaRPr>
          </a:p>
        </p:txBody>
      </p:sp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46482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Box 10"/>
          <p:cNvSpPr txBox="1">
            <a:spLocks noChangeArrowheads="1"/>
          </p:cNvSpPr>
          <p:nvPr/>
        </p:nvSpPr>
        <p:spPr bwMode="auto">
          <a:xfrm>
            <a:off x="1066800" y="5257800"/>
            <a:ext cx="2743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(Costamante et al. 2008)</a:t>
            </a:r>
          </a:p>
        </p:txBody>
      </p:sp>
      <p:pic>
        <p:nvPicPr>
          <p:cNvPr id="2458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687" y="1916112"/>
            <a:ext cx="4456113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TextBox 12"/>
          <p:cNvSpPr txBox="1">
            <a:spLocks noChangeArrowheads="1"/>
          </p:cNvSpPr>
          <p:nvPr/>
        </p:nvSpPr>
        <p:spPr bwMode="auto">
          <a:xfrm>
            <a:off x="2057400" y="1828800"/>
            <a:ext cx="1752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VHE </a:t>
            </a:r>
            <a:r>
              <a:rPr lang="en-US" altLang="en-US" sz="1800">
                <a:solidFill>
                  <a:schemeClr val="accent2"/>
                </a:solidFill>
                <a:latin typeface="Symbol" panose="05050102010706020507" pitchFamily="18" charset="2"/>
              </a:rPr>
              <a:t>g</a:t>
            </a:r>
            <a:r>
              <a:rPr lang="en-US" altLang="en-US" sz="1800">
                <a:solidFill>
                  <a:schemeClr val="accent2"/>
                </a:solidFill>
              </a:rPr>
              <a:t>-rays</a:t>
            </a:r>
          </a:p>
        </p:txBody>
      </p:sp>
      <p:sp>
        <p:nvSpPr>
          <p:cNvPr id="24584" name="TextBox 13"/>
          <p:cNvSpPr txBox="1">
            <a:spLocks noChangeArrowheads="1"/>
          </p:cNvSpPr>
          <p:nvPr/>
        </p:nvSpPr>
        <p:spPr bwMode="auto">
          <a:xfrm>
            <a:off x="1981200" y="4583113"/>
            <a:ext cx="990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X-rays</a:t>
            </a:r>
          </a:p>
        </p:txBody>
      </p:sp>
      <p:sp>
        <p:nvSpPr>
          <p:cNvPr id="24585" name="TextBox 14"/>
          <p:cNvSpPr txBox="1">
            <a:spLocks noChangeArrowheads="1"/>
          </p:cNvSpPr>
          <p:nvPr/>
        </p:nvSpPr>
        <p:spPr bwMode="auto">
          <a:xfrm>
            <a:off x="2514600" y="3352800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Optica</a:t>
            </a:r>
            <a:r>
              <a:rPr lang="en-US" altLang="en-US" sz="1800"/>
              <a:t>l</a:t>
            </a:r>
          </a:p>
        </p:txBody>
      </p:sp>
      <p:sp>
        <p:nvSpPr>
          <p:cNvPr id="24586" name="TextBox 15"/>
          <p:cNvSpPr txBox="1">
            <a:spLocks noChangeArrowheads="1"/>
          </p:cNvSpPr>
          <p:nvPr/>
        </p:nvSpPr>
        <p:spPr bwMode="auto">
          <a:xfrm>
            <a:off x="7126287" y="2144712"/>
            <a:ext cx="152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VHE </a:t>
            </a:r>
            <a:r>
              <a:rPr lang="en-US" altLang="en-US" sz="180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altLang="en-US" sz="1800">
                <a:solidFill>
                  <a:srgbClr val="FF0000"/>
                </a:solidFill>
              </a:rPr>
              <a:t>-rays</a:t>
            </a:r>
          </a:p>
        </p:txBody>
      </p:sp>
      <p:sp>
        <p:nvSpPr>
          <p:cNvPr id="24587" name="TextBox 16"/>
          <p:cNvSpPr txBox="1">
            <a:spLocks noChangeArrowheads="1"/>
          </p:cNvSpPr>
          <p:nvPr/>
        </p:nvSpPr>
        <p:spPr bwMode="auto">
          <a:xfrm>
            <a:off x="5754687" y="5116512"/>
            <a:ext cx="2743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(Aharonian et al. 2007)</a:t>
            </a:r>
          </a:p>
        </p:txBody>
      </p:sp>
      <p:sp>
        <p:nvSpPr>
          <p:cNvPr id="24589" name="TextBox 18"/>
          <p:cNvSpPr txBox="1">
            <a:spLocks noChangeArrowheads="1"/>
          </p:cNvSpPr>
          <p:nvPr/>
        </p:nvSpPr>
        <p:spPr bwMode="auto">
          <a:xfrm>
            <a:off x="1695450" y="5874604"/>
            <a:ext cx="62103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rgbClr val="FF0000"/>
                </a:solidFill>
              </a:rPr>
              <a:t>Variability time scales ranging from years down to a few minutes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96544" y="1247705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>
                <a:solidFill>
                  <a:srgbClr val="002060"/>
                </a:solidFill>
              </a:rPr>
              <a:t>PKS 2155-304</a:t>
            </a:r>
            <a:endParaRPr lang="en-ZA" sz="2400" u="sng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533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57200" y="24581"/>
            <a:ext cx="8229600" cy="1181100"/>
          </a:xfrm>
        </p:spPr>
        <p:txBody>
          <a:bodyPr/>
          <a:lstStyle/>
          <a:p>
            <a:pPr eaLnBrk="1" hangingPunct="1"/>
            <a:r>
              <a:rPr lang="en-US" altLang="en-US" sz="3600" u="sng" dirty="0" smtClean="0">
                <a:solidFill>
                  <a:srgbClr val="002060"/>
                </a:solidFill>
              </a:rPr>
              <a:t>Blazar Variability – Challenges</a:t>
            </a:r>
            <a:br>
              <a:rPr lang="en-US" altLang="en-US" sz="3600" u="sng" dirty="0" smtClean="0">
                <a:solidFill>
                  <a:srgbClr val="002060"/>
                </a:solidFill>
              </a:rPr>
            </a:br>
            <a:r>
              <a:rPr lang="en-US" altLang="en-US" sz="3600" u="sng" dirty="0" err="1" smtClean="0">
                <a:solidFill>
                  <a:srgbClr val="002060"/>
                </a:solidFill>
              </a:rPr>
              <a:t>Corelated</a:t>
            </a:r>
            <a:r>
              <a:rPr lang="en-US" altLang="en-US" sz="3600" u="sng" dirty="0" smtClean="0">
                <a:solidFill>
                  <a:srgbClr val="002060"/>
                </a:solidFill>
              </a:rPr>
              <a:t> / </a:t>
            </a:r>
            <a:r>
              <a:rPr lang="en-US" altLang="en-US" sz="3600" u="sng" dirty="0">
                <a:solidFill>
                  <a:srgbClr val="002060"/>
                </a:solidFill>
              </a:rPr>
              <a:t>U</a:t>
            </a:r>
            <a:r>
              <a:rPr lang="en-US" altLang="en-US" sz="3600" u="sng" dirty="0" smtClean="0">
                <a:solidFill>
                  <a:srgbClr val="002060"/>
                </a:solidFill>
              </a:rPr>
              <a:t>ncorrelated Variability</a:t>
            </a:r>
          </a:p>
        </p:txBody>
      </p:sp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1466850"/>
            <a:ext cx="4013200" cy="428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5" descr="1959_TeV_X_optical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20837"/>
            <a:ext cx="4383743" cy="378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Box 6"/>
          <p:cNvSpPr txBox="1">
            <a:spLocks noChangeArrowheads="1"/>
          </p:cNvSpPr>
          <p:nvPr/>
        </p:nvSpPr>
        <p:spPr bwMode="auto">
          <a:xfrm>
            <a:off x="990600" y="1219200"/>
            <a:ext cx="2895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u="sng">
                <a:solidFill>
                  <a:srgbClr val="FF0000"/>
                </a:solidFill>
              </a:rPr>
              <a:t>1ES 1959+650 (2002)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334000" y="1219200"/>
            <a:ext cx="3505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u="sng">
                <a:solidFill>
                  <a:srgbClr val="FF0000"/>
                </a:solidFill>
              </a:rPr>
              <a:t>PKS 1510-089 (2008 - 2009)</a:t>
            </a: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5813067" y="5668296"/>
            <a:ext cx="2836862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(</a:t>
            </a:r>
            <a:r>
              <a:rPr lang="en-US" altLang="en-US" sz="1800" dirty="0" err="1"/>
              <a:t>Marscher</a:t>
            </a:r>
            <a:r>
              <a:rPr lang="en-US" altLang="en-US" sz="1800" dirty="0"/>
              <a:t> al. 2010)</a:t>
            </a:r>
          </a:p>
        </p:txBody>
      </p:sp>
      <p:sp>
        <p:nvSpPr>
          <p:cNvPr id="25608" name="TextBox 10"/>
          <p:cNvSpPr txBox="1">
            <a:spLocks noChangeArrowheads="1"/>
          </p:cNvSpPr>
          <p:nvPr/>
        </p:nvSpPr>
        <p:spPr bwMode="auto">
          <a:xfrm>
            <a:off x="1612900" y="5410200"/>
            <a:ext cx="2743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(</a:t>
            </a:r>
            <a:r>
              <a:rPr lang="en-US" altLang="en-US" sz="1800" dirty="0" err="1"/>
              <a:t>Krawczynski</a:t>
            </a:r>
            <a:r>
              <a:rPr lang="en-US" altLang="en-US" sz="1800" dirty="0"/>
              <a:t> et al. 2004)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200" y="6027003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Variability across wavebands sometimes correlated, sometimes not (-&gt; Orphan flares)</a:t>
            </a:r>
            <a:endParaRPr lang="en-ZA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69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2244668"/>
            <a:ext cx="5090652" cy="45371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-147480"/>
            <a:ext cx="8229600" cy="909480"/>
          </a:xfrm>
        </p:spPr>
        <p:txBody>
          <a:bodyPr/>
          <a:lstStyle/>
          <a:p>
            <a:r>
              <a:rPr lang="en-US" u="sng" dirty="0" smtClean="0">
                <a:solidFill>
                  <a:srgbClr val="002060"/>
                </a:solidFill>
              </a:rPr>
              <a:t>Classes of Variability Models</a:t>
            </a:r>
            <a:endParaRPr lang="en-ZA" u="sng" dirty="0">
              <a:solidFill>
                <a:srgbClr val="00206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762000"/>
            <a:ext cx="8763000" cy="6120581"/>
          </a:xfrm>
        </p:spPr>
        <p:txBody>
          <a:bodyPr/>
          <a:lstStyle/>
          <a:p>
            <a:r>
              <a:rPr lang="en-US" sz="2800" u="sng" dirty="0" smtClean="0">
                <a:solidFill>
                  <a:srgbClr val="002060"/>
                </a:solidFill>
              </a:rPr>
              <a:t>Geometric </a:t>
            </a:r>
            <a:r>
              <a:rPr lang="en-US" sz="2800" u="sng" dirty="0">
                <a:solidFill>
                  <a:srgbClr val="002060"/>
                </a:solidFill>
              </a:rPr>
              <a:t>Models (bent / helical jets / kink instability)</a:t>
            </a:r>
          </a:p>
          <a:p>
            <a:pPr marL="400050" lvl="1" indent="0">
              <a:buNone/>
            </a:pPr>
            <a:r>
              <a:rPr lang="en-US" sz="1600" dirty="0" err="1"/>
              <a:t>Villata</a:t>
            </a:r>
            <a:r>
              <a:rPr lang="en-US" sz="1600" dirty="0"/>
              <a:t> &amp; </a:t>
            </a:r>
            <a:r>
              <a:rPr lang="en-US" sz="1600" dirty="0" err="1"/>
              <a:t>Raiteri</a:t>
            </a:r>
            <a:r>
              <a:rPr lang="en-US" sz="1600" dirty="0"/>
              <a:t> (1999); </a:t>
            </a:r>
            <a:r>
              <a:rPr lang="en-US" sz="1600" dirty="0" err="1"/>
              <a:t>Ostorero</a:t>
            </a:r>
            <a:r>
              <a:rPr lang="en-US" sz="1600" dirty="0"/>
              <a:t> et al. (2004);  </a:t>
            </a:r>
            <a:r>
              <a:rPr lang="en-US" sz="1600" dirty="0" err="1"/>
              <a:t>Marscher</a:t>
            </a:r>
            <a:r>
              <a:rPr lang="en-US" sz="1600" dirty="0"/>
              <a:t> et al. (2008); </a:t>
            </a:r>
            <a:r>
              <a:rPr lang="en-US" sz="1600" dirty="0" err="1"/>
              <a:t>Larionov</a:t>
            </a:r>
            <a:r>
              <a:rPr lang="en-US" sz="1600" dirty="0"/>
              <a:t> et al. (2016); Zhang et al. (2016); </a:t>
            </a:r>
            <a:r>
              <a:rPr lang="en-US" sz="1600" dirty="0" err="1"/>
              <a:t>Raiteri</a:t>
            </a:r>
            <a:r>
              <a:rPr lang="en-US" sz="1600" dirty="0"/>
              <a:t> et al. (2017); </a:t>
            </a:r>
            <a:r>
              <a:rPr lang="en-US" sz="1600" dirty="0" smtClean="0"/>
              <a:t>…</a:t>
            </a:r>
          </a:p>
          <a:p>
            <a:pPr marL="400050" lvl="1" indent="0">
              <a:buNone/>
            </a:pPr>
            <a:endParaRPr lang="en-US" sz="1000" dirty="0" smtClean="0"/>
          </a:p>
          <a:p>
            <a:pPr marL="400050" lvl="1" indent="0">
              <a:buNone/>
            </a:pPr>
            <a:endParaRPr lang="en-US" sz="1000" dirty="0"/>
          </a:p>
          <a:p>
            <a:pPr lvl="1" indent="-342900"/>
            <a:r>
              <a:rPr lang="en-US" sz="2400" dirty="0" smtClean="0"/>
              <a:t>Variability through </a:t>
            </a:r>
          </a:p>
          <a:p>
            <a:pPr marL="400050" lvl="1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changing Doppler </a:t>
            </a:r>
          </a:p>
          <a:p>
            <a:pPr marL="400050" lvl="1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factor</a:t>
            </a:r>
          </a:p>
          <a:p>
            <a:pPr lvl="1" indent="-342900"/>
            <a:r>
              <a:rPr lang="en-US" sz="2400" dirty="0" smtClean="0"/>
              <a:t>Predicts correlated, </a:t>
            </a:r>
          </a:p>
          <a:p>
            <a:pPr marL="400050" lvl="1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nearly achromatic </a:t>
            </a:r>
          </a:p>
          <a:p>
            <a:pPr marL="400050" lvl="1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variability</a:t>
            </a:r>
          </a:p>
          <a:p>
            <a:pPr lvl="1" indent="-342900"/>
            <a:r>
              <a:rPr lang="en-US" sz="2400" dirty="0" smtClean="0"/>
              <a:t>Possibly explaining </a:t>
            </a:r>
          </a:p>
          <a:p>
            <a:pPr marL="400050" lvl="1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polarization-angle </a:t>
            </a:r>
          </a:p>
          <a:p>
            <a:pPr marL="400050" lvl="1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swings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24200" y="6488668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Larionov</a:t>
            </a:r>
            <a:r>
              <a:rPr lang="en-US" dirty="0" smtClean="0"/>
              <a:t> et al. 2016)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3038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4191000" cy="1447800"/>
          </a:xfrm>
        </p:spPr>
        <p:txBody>
          <a:bodyPr/>
          <a:lstStyle/>
          <a:p>
            <a:pPr eaLnBrk="1" hangingPunct="1"/>
            <a:r>
              <a:rPr lang="en-US" altLang="en-US" u="sng" dirty="0" smtClean="0">
                <a:solidFill>
                  <a:schemeClr val="accent2"/>
                </a:solidFill>
              </a:rPr>
              <a:t>Polarization Variability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-87979"/>
            <a:ext cx="4648200" cy="697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10"/>
          <p:cNvSpPr txBox="1">
            <a:spLocks noChangeArrowheads="1"/>
          </p:cNvSpPr>
          <p:nvPr/>
        </p:nvSpPr>
        <p:spPr bwMode="auto">
          <a:xfrm>
            <a:off x="2743200" y="6399788"/>
            <a:ext cx="1905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(</a:t>
            </a:r>
            <a:r>
              <a:rPr lang="en-US" altLang="en-US" sz="1600" dirty="0" err="1"/>
              <a:t>Abdo</a:t>
            </a:r>
            <a:r>
              <a:rPr lang="en-US" altLang="en-US" sz="1600" dirty="0"/>
              <a:t> et al. 2010)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42900" y="2438400"/>
            <a:ext cx="38100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accent2"/>
                </a:solidFill>
              </a:rPr>
              <a:t>Both degree of polarization and polarization angles vary</a:t>
            </a:r>
            <a:r>
              <a:rPr lang="en-US" altLang="en-US" sz="2400" dirty="0" smtClean="0">
                <a:solidFill>
                  <a:schemeClr val="accent2"/>
                </a:solidFill>
              </a:rPr>
              <a:t>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chemeClr val="accent2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Swings in polarization angle sometimes associated with high-energy flares!</a:t>
            </a:r>
          </a:p>
        </p:txBody>
      </p:sp>
    </p:spTree>
    <p:extLst>
      <p:ext uri="{BB962C8B-B14F-4D97-AF65-F5344CB8AC3E}">
        <p14:creationId xmlns:p14="http://schemas.microsoft.com/office/powerpoint/2010/main" val="204230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5967"/>
            <a:ext cx="9144000" cy="399730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762000"/>
          </a:xfrm>
        </p:spPr>
        <p:txBody>
          <a:bodyPr/>
          <a:lstStyle/>
          <a:p>
            <a:r>
              <a:rPr lang="en-US" altLang="en-US" sz="3600" u="sng" dirty="0" smtClean="0">
                <a:solidFill>
                  <a:srgbClr val="002060"/>
                </a:solidFill>
                <a:latin typeface="Baskerville Semibold" charset="0"/>
                <a:ea typeface="ＭＳ Ｐゴシック" panose="020B0600070205080204" pitchFamily="34" charset="-128"/>
              </a:rPr>
              <a:t>Acceleration Indices for Oblique Shocks</a:t>
            </a:r>
            <a:endParaRPr lang="en-US" altLang="en-US" sz="3600" u="sng" dirty="0" smtClean="0">
              <a:solidFill>
                <a:srgbClr val="00206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7590" name="TextBox 9"/>
          <p:cNvSpPr txBox="1">
            <a:spLocks noChangeArrowheads="1"/>
          </p:cNvSpPr>
          <p:nvPr/>
        </p:nvSpPr>
        <p:spPr bwMode="auto">
          <a:xfrm>
            <a:off x="6248400" y="4918529"/>
            <a:ext cx="31935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Baskerville Semibold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Baskerville Semibold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Baskerville Semibold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Baskerville Semibold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Baskerville Semibold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skerville Semibold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skerville Semibold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skerville Semibold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askerville Semibold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dirty="0" smtClean="0"/>
              <a:t>(</a:t>
            </a:r>
            <a:r>
              <a:rPr lang="en-US" altLang="en-US" sz="1800" dirty="0" err="1" smtClean="0"/>
              <a:t>Summerlin</a:t>
            </a:r>
            <a:r>
              <a:rPr lang="en-US" altLang="en-US" sz="1800" dirty="0" smtClean="0"/>
              <a:t> </a:t>
            </a:r>
            <a:r>
              <a:rPr lang="en-US" altLang="en-US" sz="1800" dirty="0"/>
              <a:t>&amp; Baring </a:t>
            </a:r>
            <a:r>
              <a:rPr lang="en-US" altLang="en-US" sz="1800" dirty="0" smtClean="0"/>
              <a:t>2012</a:t>
            </a:r>
            <a:r>
              <a:rPr lang="en-US" altLang="en-US" sz="1800" dirty="0"/>
              <a:t>)</a:t>
            </a:r>
          </a:p>
        </p:txBody>
      </p:sp>
      <p:sp>
        <p:nvSpPr>
          <p:cNvPr id="10" name="Text Placeholder 4"/>
          <p:cNvSpPr txBox="1">
            <a:spLocks/>
          </p:cNvSpPr>
          <p:nvPr/>
        </p:nvSpPr>
        <p:spPr>
          <a:xfrm>
            <a:off x="381000" y="5638800"/>
            <a:ext cx="8305800" cy="8382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400" kern="0" dirty="0" smtClean="0">
                <a:solidFill>
                  <a:srgbClr val="002060"/>
                </a:solidFill>
                <a:latin typeface="Baskerville Semibold" charset="0"/>
                <a:ea typeface="ＭＳ Ｐゴシック" panose="020B0600070205080204" pitchFamily="34" charset="-128"/>
              </a:rPr>
              <a:t>Non-thermal spectra as hard as n(p) ~ p</a:t>
            </a:r>
            <a:r>
              <a:rPr lang="en-US" altLang="en-US" sz="2400" kern="0" baseline="30000" dirty="0" smtClean="0">
                <a:solidFill>
                  <a:srgbClr val="002060"/>
                </a:solidFill>
                <a:latin typeface="Baskerville Semibold" charset="0"/>
                <a:ea typeface="ＭＳ Ｐゴシック" panose="020B0600070205080204" pitchFamily="34" charset="-128"/>
              </a:rPr>
              <a:t>-1</a:t>
            </a:r>
            <a:r>
              <a:rPr lang="en-US" altLang="en-US" sz="2400" kern="0" dirty="0" smtClean="0">
                <a:solidFill>
                  <a:srgbClr val="002060"/>
                </a:solidFill>
                <a:latin typeface="Baskerville Semibold" charset="0"/>
                <a:ea typeface="ＭＳ Ｐゴシック" panose="020B0600070205080204" pitchFamily="34" charset="-128"/>
              </a:rPr>
              <a:t> achievable for moderately sub-luminal shocks.</a:t>
            </a:r>
            <a:endParaRPr lang="en-US" altLang="en-US" sz="2000" kern="0" dirty="0" smtClean="0">
              <a:solidFill>
                <a:srgbClr val="002060"/>
              </a:solidFill>
              <a:latin typeface="Baskerville Semibold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6235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/>
          <a:lstStyle/>
          <a:p>
            <a:r>
              <a:rPr lang="en-US" u="sng" dirty="0" smtClean="0">
                <a:solidFill>
                  <a:srgbClr val="002060"/>
                </a:solidFill>
              </a:rPr>
              <a:t>Numerical Scheme</a:t>
            </a:r>
            <a:endParaRPr lang="en-ZA" u="sng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2667000"/>
          </a:xfrm>
        </p:spPr>
        <p:txBody>
          <a:bodyPr/>
          <a:lstStyle/>
          <a:p>
            <a:r>
              <a:rPr lang="en-US" sz="2000" dirty="0" smtClean="0">
                <a:solidFill>
                  <a:srgbClr val="002060"/>
                </a:solidFill>
              </a:rPr>
              <a:t>Injection spectra from turbulence characteristics + MC simulations of DSA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Injection from small acceleration zone (shock) into larger radiation zone</a:t>
            </a:r>
          </a:p>
          <a:p>
            <a:r>
              <a:rPr lang="en-US" sz="2000" dirty="0">
                <a:solidFill>
                  <a:srgbClr val="002060"/>
                </a:solidFill>
              </a:rPr>
              <a:t>Time-dependent </a:t>
            </a:r>
            <a:r>
              <a:rPr lang="en-US" sz="2000" dirty="0" err="1">
                <a:solidFill>
                  <a:srgbClr val="002060"/>
                </a:solidFill>
              </a:rPr>
              <a:t>leptonic</a:t>
            </a:r>
            <a:r>
              <a:rPr lang="en-US" sz="2000" dirty="0">
                <a:solidFill>
                  <a:srgbClr val="002060"/>
                </a:solidFill>
              </a:rPr>
              <a:t> code based on </a:t>
            </a:r>
            <a:r>
              <a:rPr lang="en-US" sz="2000" dirty="0" err="1">
                <a:solidFill>
                  <a:srgbClr val="002060"/>
                </a:solidFill>
              </a:rPr>
              <a:t>Böttcher</a:t>
            </a:r>
            <a:r>
              <a:rPr lang="en-US" sz="2000" dirty="0">
                <a:solidFill>
                  <a:srgbClr val="002060"/>
                </a:solidFill>
              </a:rPr>
              <a:t> &amp; Chiang (2002</a:t>
            </a:r>
            <a:r>
              <a:rPr lang="en-US" sz="2000" dirty="0" smtClean="0">
                <a:solidFill>
                  <a:srgbClr val="002060"/>
                </a:solidFill>
              </a:rPr>
              <a:t>)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Radiative processes: </a:t>
            </a:r>
          </a:p>
          <a:p>
            <a:pPr lvl="1"/>
            <a:r>
              <a:rPr lang="en-US" sz="2000" dirty="0" smtClean="0">
                <a:solidFill>
                  <a:srgbClr val="002060"/>
                </a:solidFill>
              </a:rPr>
              <a:t>Synchrotron</a:t>
            </a:r>
          </a:p>
          <a:p>
            <a:pPr lvl="1"/>
            <a:r>
              <a:rPr lang="en-US" sz="2000" dirty="0" smtClean="0">
                <a:solidFill>
                  <a:srgbClr val="002060"/>
                </a:solidFill>
              </a:rPr>
              <a:t>Synchrotron self-Compton (SSC)</a:t>
            </a:r>
          </a:p>
          <a:p>
            <a:pPr lvl="1"/>
            <a:r>
              <a:rPr lang="en-US" sz="2000" dirty="0" smtClean="0">
                <a:solidFill>
                  <a:srgbClr val="002060"/>
                </a:solidFill>
              </a:rPr>
              <a:t>External Compton (EC: dust torus + BLR + direct accretion disk)</a:t>
            </a:r>
          </a:p>
          <a:p>
            <a:endParaRPr lang="en-ZA" dirty="0"/>
          </a:p>
        </p:txBody>
      </p:sp>
      <p:sp>
        <p:nvSpPr>
          <p:cNvPr id="4" name="Oval 3"/>
          <p:cNvSpPr/>
          <p:nvPr/>
        </p:nvSpPr>
        <p:spPr>
          <a:xfrm>
            <a:off x="4495800" y="4464307"/>
            <a:ext cx="381000" cy="1197067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Oval 4"/>
          <p:cNvSpPr/>
          <p:nvPr/>
        </p:nvSpPr>
        <p:spPr>
          <a:xfrm>
            <a:off x="6309852" y="4427436"/>
            <a:ext cx="381000" cy="1197067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686300" y="4778477"/>
            <a:ext cx="1814052" cy="36871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671552" y="5619590"/>
            <a:ext cx="1828800" cy="36871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>
            <a:off x="4513006" y="4423584"/>
            <a:ext cx="1946788" cy="1227959"/>
          </a:xfrm>
          <a:custGeom>
            <a:avLst/>
            <a:gdLst>
              <a:gd name="connsiteX0" fmla="*/ 176981 w 1976284"/>
              <a:gd name="connsiteY0" fmla="*/ 29496 h 1563329"/>
              <a:gd name="connsiteX1" fmla="*/ 1961536 w 1976284"/>
              <a:gd name="connsiteY1" fmla="*/ 0 h 1563329"/>
              <a:gd name="connsiteX2" fmla="*/ 1976284 w 1976284"/>
              <a:gd name="connsiteY2" fmla="*/ 14748 h 1563329"/>
              <a:gd name="connsiteX3" fmla="*/ 1902542 w 1976284"/>
              <a:gd name="connsiteY3" fmla="*/ 88490 h 1563329"/>
              <a:gd name="connsiteX4" fmla="*/ 1843549 w 1976284"/>
              <a:gd name="connsiteY4" fmla="*/ 412955 h 1563329"/>
              <a:gd name="connsiteX5" fmla="*/ 1799304 w 1976284"/>
              <a:gd name="connsiteY5" fmla="*/ 766916 h 1563329"/>
              <a:gd name="connsiteX6" fmla="*/ 1814052 w 1976284"/>
              <a:gd name="connsiteY6" fmla="*/ 1135625 h 1563329"/>
              <a:gd name="connsiteX7" fmla="*/ 1814052 w 1976284"/>
              <a:gd name="connsiteY7" fmla="*/ 1135625 h 1563329"/>
              <a:gd name="connsiteX8" fmla="*/ 1902542 w 1976284"/>
              <a:gd name="connsiteY8" fmla="*/ 1445342 h 1563329"/>
              <a:gd name="connsiteX9" fmla="*/ 1917291 w 1976284"/>
              <a:gd name="connsiteY9" fmla="*/ 1519084 h 1563329"/>
              <a:gd name="connsiteX10" fmla="*/ 235975 w 1976284"/>
              <a:gd name="connsiteY10" fmla="*/ 1563329 h 1563329"/>
              <a:gd name="connsiteX11" fmla="*/ 176981 w 1976284"/>
              <a:gd name="connsiteY11" fmla="*/ 1563329 h 1563329"/>
              <a:gd name="connsiteX12" fmla="*/ 44246 w 1976284"/>
              <a:gd name="connsiteY12" fmla="*/ 1342103 h 1563329"/>
              <a:gd name="connsiteX13" fmla="*/ 0 w 1976284"/>
              <a:gd name="connsiteY13" fmla="*/ 870155 h 1563329"/>
              <a:gd name="connsiteX14" fmla="*/ 29497 w 1976284"/>
              <a:gd name="connsiteY14" fmla="*/ 486696 h 1563329"/>
              <a:gd name="connsiteX15" fmla="*/ 88491 w 1976284"/>
              <a:gd name="connsiteY15" fmla="*/ 265471 h 1563329"/>
              <a:gd name="connsiteX16" fmla="*/ 117988 w 1976284"/>
              <a:gd name="connsiteY16" fmla="*/ 117987 h 1563329"/>
              <a:gd name="connsiteX17" fmla="*/ 176981 w 1976284"/>
              <a:gd name="connsiteY17" fmla="*/ 29496 h 1563329"/>
              <a:gd name="connsiteX0" fmla="*/ 176981 w 1976284"/>
              <a:gd name="connsiteY0" fmla="*/ 29496 h 1563329"/>
              <a:gd name="connsiteX1" fmla="*/ 1961536 w 1976284"/>
              <a:gd name="connsiteY1" fmla="*/ 0 h 1563329"/>
              <a:gd name="connsiteX2" fmla="*/ 1976284 w 1976284"/>
              <a:gd name="connsiteY2" fmla="*/ 14748 h 1563329"/>
              <a:gd name="connsiteX3" fmla="*/ 1902542 w 1976284"/>
              <a:gd name="connsiteY3" fmla="*/ 88490 h 1563329"/>
              <a:gd name="connsiteX4" fmla="*/ 1843549 w 1976284"/>
              <a:gd name="connsiteY4" fmla="*/ 412955 h 1563329"/>
              <a:gd name="connsiteX5" fmla="*/ 1799304 w 1976284"/>
              <a:gd name="connsiteY5" fmla="*/ 766916 h 1563329"/>
              <a:gd name="connsiteX6" fmla="*/ 1814052 w 1976284"/>
              <a:gd name="connsiteY6" fmla="*/ 1135625 h 1563329"/>
              <a:gd name="connsiteX7" fmla="*/ 1814052 w 1976284"/>
              <a:gd name="connsiteY7" fmla="*/ 1135625 h 1563329"/>
              <a:gd name="connsiteX8" fmla="*/ 1902542 w 1976284"/>
              <a:gd name="connsiteY8" fmla="*/ 1445342 h 1563329"/>
              <a:gd name="connsiteX9" fmla="*/ 1917291 w 1976284"/>
              <a:gd name="connsiteY9" fmla="*/ 1519084 h 1563329"/>
              <a:gd name="connsiteX10" fmla="*/ 235975 w 1976284"/>
              <a:gd name="connsiteY10" fmla="*/ 1563329 h 1563329"/>
              <a:gd name="connsiteX11" fmla="*/ 176981 w 1976284"/>
              <a:gd name="connsiteY11" fmla="*/ 1563329 h 1563329"/>
              <a:gd name="connsiteX12" fmla="*/ 58995 w 1976284"/>
              <a:gd name="connsiteY12" fmla="*/ 1253613 h 1563329"/>
              <a:gd name="connsiteX13" fmla="*/ 0 w 1976284"/>
              <a:gd name="connsiteY13" fmla="*/ 870155 h 1563329"/>
              <a:gd name="connsiteX14" fmla="*/ 29497 w 1976284"/>
              <a:gd name="connsiteY14" fmla="*/ 486696 h 1563329"/>
              <a:gd name="connsiteX15" fmla="*/ 88491 w 1976284"/>
              <a:gd name="connsiteY15" fmla="*/ 265471 h 1563329"/>
              <a:gd name="connsiteX16" fmla="*/ 117988 w 1976284"/>
              <a:gd name="connsiteY16" fmla="*/ 117987 h 1563329"/>
              <a:gd name="connsiteX17" fmla="*/ 176981 w 1976284"/>
              <a:gd name="connsiteY17" fmla="*/ 29496 h 1563329"/>
              <a:gd name="connsiteX0" fmla="*/ 176981 w 1976284"/>
              <a:gd name="connsiteY0" fmla="*/ 29496 h 1563329"/>
              <a:gd name="connsiteX1" fmla="*/ 1961536 w 1976284"/>
              <a:gd name="connsiteY1" fmla="*/ 0 h 1563329"/>
              <a:gd name="connsiteX2" fmla="*/ 1976284 w 1976284"/>
              <a:gd name="connsiteY2" fmla="*/ 14748 h 1563329"/>
              <a:gd name="connsiteX3" fmla="*/ 1902542 w 1976284"/>
              <a:gd name="connsiteY3" fmla="*/ 88490 h 1563329"/>
              <a:gd name="connsiteX4" fmla="*/ 1843549 w 1976284"/>
              <a:gd name="connsiteY4" fmla="*/ 412955 h 1563329"/>
              <a:gd name="connsiteX5" fmla="*/ 1799304 w 1976284"/>
              <a:gd name="connsiteY5" fmla="*/ 766916 h 1563329"/>
              <a:gd name="connsiteX6" fmla="*/ 1814052 w 1976284"/>
              <a:gd name="connsiteY6" fmla="*/ 1135625 h 1563329"/>
              <a:gd name="connsiteX7" fmla="*/ 1814052 w 1976284"/>
              <a:gd name="connsiteY7" fmla="*/ 1135625 h 1563329"/>
              <a:gd name="connsiteX8" fmla="*/ 1902542 w 1976284"/>
              <a:gd name="connsiteY8" fmla="*/ 1445342 h 1563329"/>
              <a:gd name="connsiteX9" fmla="*/ 1917291 w 1976284"/>
              <a:gd name="connsiteY9" fmla="*/ 1519084 h 1563329"/>
              <a:gd name="connsiteX10" fmla="*/ 235975 w 1976284"/>
              <a:gd name="connsiteY10" fmla="*/ 1563329 h 1563329"/>
              <a:gd name="connsiteX11" fmla="*/ 162233 w 1976284"/>
              <a:gd name="connsiteY11" fmla="*/ 1548581 h 1563329"/>
              <a:gd name="connsiteX12" fmla="*/ 58995 w 1976284"/>
              <a:gd name="connsiteY12" fmla="*/ 1253613 h 1563329"/>
              <a:gd name="connsiteX13" fmla="*/ 0 w 1976284"/>
              <a:gd name="connsiteY13" fmla="*/ 870155 h 1563329"/>
              <a:gd name="connsiteX14" fmla="*/ 29497 w 1976284"/>
              <a:gd name="connsiteY14" fmla="*/ 486696 h 1563329"/>
              <a:gd name="connsiteX15" fmla="*/ 88491 w 1976284"/>
              <a:gd name="connsiteY15" fmla="*/ 265471 h 1563329"/>
              <a:gd name="connsiteX16" fmla="*/ 117988 w 1976284"/>
              <a:gd name="connsiteY16" fmla="*/ 117987 h 1563329"/>
              <a:gd name="connsiteX17" fmla="*/ 176981 w 1976284"/>
              <a:gd name="connsiteY17" fmla="*/ 29496 h 1563329"/>
              <a:gd name="connsiteX0" fmla="*/ 147485 w 1946788"/>
              <a:gd name="connsiteY0" fmla="*/ 29496 h 1563329"/>
              <a:gd name="connsiteX1" fmla="*/ 1932040 w 1946788"/>
              <a:gd name="connsiteY1" fmla="*/ 0 h 1563329"/>
              <a:gd name="connsiteX2" fmla="*/ 1946788 w 1946788"/>
              <a:gd name="connsiteY2" fmla="*/ 14748 h 1563329"/>
              <a:gd name="connsiteX3" fmla="*/ 1873046 w 1946788"/>
              <a:gd name="connsiteY3" fmla="*/ 88490 h 1563329"/>
              <a:gd name="connsiteX4" fmla="*/ 1814053 w 1946788"/>
              <a:gd name="connsiteY4" fmla="*/ 412955 h 1563329"/>
              <a:gd name="connsiteX5" fmla="*/ 1769808 w 1946788"/>
              <a:gd name="connsiteY5" fmla="*/ 766916 h 1563329"/>
              <a:gd name="connsiteX6" fmla="*/ 1784556 w 1946788"/>
              <a:gd name="connsiteY6" fmla="*/ 1135625 h 1563329"/>
              <a:gd name="connsiteX7" fmla="*/ 1784556 w 1946788"/>
              <a:gd name="connsiteY7" fmla="*/ 1135625 h 1563329"/>
              <a:gd name="connsiteX8" fmla="*/ 1873046 w 1946788"/>
              <a:gd name="connsiteY8" fmla="*/ 1445342 h 1563329"/>
              <a:gd name="connsiteX9" fmla="*/ 1887795 w 1946788"/>
              <a:gd name="connsiteY9" fmla="*/ 1519084 h 1563329"/>
              <a:gd name="connsiteX10" fmla="*/ 206479 w 1946788"/>
              <a:gd name="connsiteY10" fmla="*/ 1563329 h 1563329"/>
              <a:gd name="connsiteX11" fmla="*/ 132737 w 1946788"/>
              <a:gd name="connsiteY11" fmla="*/ 1548581 h 1563329"/>
              <a:gd name="connsiteX12" fmla="*/ 29499 w 1946788"/>
              <a:gd name="connsiteY12" fmla="*/ 1253613 h 1563329"/>
              <a:gd name="connsiteX13" fmla="*/ 0 w 1946788"/>
              <a:gd name="connsiteY13" fmla="*/ 840658 h 1563329"/>
              <a:gd name="connsiteX14" fmla="*/ 1 w 1946788"/>
              <a:gd name="connsiteY14" fmla="*/ 486696 h 1563329"/>
              <a:gd name="connsiteX15" fmla="*/ 58995 w 1946788"/>
              <a:gd name="connsiteY15" fmla="*/ 265471 h 1563329"/>
              <a:gd name="connsiteX16" fmla="*/ 88492 w 1946788"/>
              <a:gd name="connsiteY16" fmla="*/ 117987 h 1563329"/>
              <a:gd name="connsiteX17" fmla="*/ 147485 w 1946788"/>
              <a:gd name="connsiteY17" fmla="*/ 29496 h 1563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946788" h="1563329">
                <a:moveTo>
                  <a:pt x="147485" y="29496"/>
                </a:moveTo>
                <a:lnTo>
                  <a:pt x="1932040" y="0"/>
                </a:lnTo>
                <a:lnTo>
                  <a:pt x="1946788" y="14748"/>
                </a:lnTo>
                <a:lnTo>
                  <a:pt x="1873046" y="88490"/>
                </a:lnTo>
                <a:lnTo>
                  <a:pt x="1814053" y="412955"/>
                </a:lnTo>
                <a:lnTo>
                  <a:pt x="1769808" y="766916"/>
                </a:lnTo>
                <a:lnTo>
                  <a:pt x="1784556" y="1135625"/>
                </a:lnTo>
                <a:lnTo>
                  <a:pt x="1784556" y="1135625"/>
                </a:lnTo>
                <a:lnTo>
                  <a:pt x="1873046" y="1445342"/>
                </a:lnTo>
                <a:lnTo>
                  <a:pt x="1887795" y="1519084"/>
                </a:lnTo>
                <a:lnTo>
                  <a:pt x="206479" y="1563329"/>
                </a:lnTo>
                <a:lnTo>
                  <a:pt x="132737" y="1548581"/>
                </a:lnTo>
                <a:lnTo>
                  <a:pt x="29499" y="1253613"/>
                </a:lnTo>
                <a:lnTo>
                  <a:pt x="0" y="840658"/>
                </a:lnTo>
                <a:cubicBezTo>
                  <a:pt x="0" y="722671"/>
                  <a:pt x="1" y="604683"/>
                  <a:pt x="1" y="486696"/>
                </a:cubicBezTo>
                <a:lnTo>
                  <a:pt x="58995" y="265471"/>
                </a:lnTo>
                <a:lnTo>
                  <a:pt x="88492" y="117987"/>
                </a:lnTo>
                <a:lnTo>
                  <a:pt x="147485" y="29496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Freeform 11"/>
          <p:cNvSpPr/>
          <p:nvPr/>
        </p:nvSpPr>
        <p:spPr>
          <a:xfrm>
            <a:off x="4955457" y="4435168"/>
            <a:ext cx="117988" cy="1216375"/>
          </a:xfrm>
          <a:custGeom>
            <a:avLst/>
            <a:gdLst>
              <a:gd name="connsiteX0" fmla="*/ 88491 w 103239"/>
              <a:gd name="connsiteY0" fmla="*/ 0 h 1548581"/>
              <a:gd name="connsiteX1" fmla="*/ 0 w 103239"/>
              <a:gd name="connsiteY1" fmla="*/ 368710 h 1548581"/>
              <a:gd name="connsiteX2" fmla="*/ 0 w 103239"/>
              <a:gd name="connsiteY2" fmla="*/ 693174 h 1548581"/>
              <a:gd name="connsiteX3" fmla="*/ 14749 w 103239"/>
              <a:gd name="connsiteY3" fmla="*/ 1120877 h 1548581"/>
              <a:gd name="connsiteX4" fmla="*/ 58994 w 103239"/>
              <a:gd name="connsiteY4" fmla="*/ 1415845 h 1548581"/>
              <a:gd name="connsiteX5" fmla="*/ 103239 w 103239"/>
              <a:gd name="connsiteY5" fmla="*/ 1548581 h 1548581"/>
              <a:gd name="connsiteX6" fmla="*/ 88491 w 103239"/>
              <a:gd name="connsiteY6" fmla="*/ 1533832 h 1548581"/>
              <a:gd name="connsiteX7" fmla="*/ 88491 w 103239"/>
              <a:gd name="connsiteY7" fmla="*/ 1533832 h 1548581"/>
              <a:gd name="connsiteX0" fmla="*/ 103240 w 117988"/>
              <a:gd name="connsiteY0" fmla="*/ 0 h 1548581"/>
              <a:gd name="connsiteX1" fmla="*/ 14749 w 117988"/>
              <a:gd name="connsiteY1" fmla="*/ 368710 h 1548581"/>
              <a:gd name="connsiteX2" fmla="*/ 0 w 117988"/>
              <a:gd name="connsiteY2" fmla="*/ 707923 h 1548581"/>
              <a:gd name="connsiteX3" fmla="*/ 29498 w 117988"/>
              <a:gd name="connsiteY3" fmla="*/ 1120877 h 1548581"/>
              <a:gd name="connsiteX4" fmla="*/ 73743 w 117988"/>
              <a:gd name="connsiteY4" fmla="*/ 1415845 h 1548581"/>
              <a:gd name="connsiteX5" fmla="*/ 117988 w 117988"/>
              <a:gd name="connsiteY5" fmla="*/ 1548581 h 1548581"/>
              <a:gd name="connsiteX6" fmla="*/ 103240 w 117988"/>
              <a:gd name="connsiteY6" fmla="*/ 1533832 h 1548581"/>
              <a:gd name="connsiteX7" fmla="*/ 103240 w 117988"/>
              <a:gd name="connsiteY7" fmla="*/ 1533832 h 1548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988" h="1548581">
                <a:moveTo>
                  <a:pt x="103240" y="0"/>
                </a:moveTo>
                <a:lnTo>
                  <a:pt x="14749" y="368710"/>
                </a:lnTo>
                <a:lnTo>
                  <a:pt x="0" y="707923"/>
                </a:lnTo>
                <a:lnTo>
                  <a:pt x="29498" y="1120877"/>
                </a:lnTo>
                <a:lnTo>
                  <a:pt x="73743" y="1415845"/>
                </a:lnTo>
                <a:lnTo>
                  <a:pt x="117988" y="1548581"/>
                </a:lnTo>
                <a:lnTo>
                  <a:pt x="103240" y="1533832"/>
                </a:lnTo>
                <a:lnTo>
                  <a:pt x="103240" y="1533832"/>
                </a:ln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6858000" y="4876800"/>
            <a:ext cx="1600200" cy="33950"/>
          </a:xfrm>
          <a:prstGeom prst="straightConnector1">
            <a:avLst/>
          </a:prstGeom>
          <a:ln w="317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073445" y="5853104"/>
            <a:ext cx="336755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543645" y="4875780"/>
            <a:ext cx="459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Symbol" panose="05050102010706020507" pitchFamily="18" charset="2"/>
              </a:rPr>
              <a:t>G</a:t>
            </a:r>
            <a:endParaRPr lang="en-ZA" sz="2400" dirty="0">
              <a:solidFill>
                <a:srgbClr val="002060"/>
              </a:solidFill>
              <a:latin typeface="Symbol" panose="05050102010706020507" pitchFamily="18" charset="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26741" y="5848187"/>
            <a:ext cx="612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en-US" sz="2400" baseline="-25000" dirty="0" err="1" smtClean="0">
                <a:solidFill>
                  <a:srgbClr val="FF0000"/>
                </a:solidFill>
                <a:latin typeface="+mn-lt"/>
              </a:rPr>
              <a:t>s</a:t>
            </a:r>
            <a:endParaRPr lang="en-ZA" sz="2400" baseline="-25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4519" y="4645262"/>
            <a:ext cx="3324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Shock injection “on” for </a:t>
            </a:r>
          </a:p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0 &lt; </a:t>
            </a:r>
            <a:r>
              <a:rPr lang="en-US" sz="2400" dirty="0" smtClean="0">
                <a:solidFill>
                  <a:srgbClr val="002060"/>
                </a:solidFill>
                <a:latin typeface="Symbol" panose="05050102010706020507" pitchFamily="18" charset="2"/>
              </a:rPr>
              <a:t>D</a:t>
            </a:r>
            <a:r>
              <a:rPr lang="en-US" sz="2400" dirty="0" smtClean="0">
                <a:solidFill>
                  <a:srgbClr val="002060"/>
                </a:solidFill>
              </a:rPr>
              <a:t>t’ &lt; L’/v’</a:t>
            </a:r>
            <a:r>
              <a:rPr lang="en-US" sz="2400" baseline="-25000" dirty="0" smtClean="0">
                <a:solidFill>
                  <a:srgbClr val="002060"/>
                </a:solidFill>
              </a:rPr>
              <a:t>s</a:t>
            </a:r>
            <a:endParaRPr lang="en-ZA" sz="2400" baseline="-25000" dirty="0">
              <a:solidFill>
                <a:srgbClr val="002060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0" y="4358137"/>
            <a:ext cx="9144000" cy="189271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-76200" y="5574114"/>
            <a:ext cx="9144000" cy="189271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241822" y="3568100"/>
            <a:ext cx="730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L’</a:t>
            </a:r>
            <a:endParaRPr lang="en-ZA" sz="2400" baseline="-25000" dirty="0">
              <a:solidFill>
                <a:srgbClr val="002060"/>
              </a:solidFill>
            </a:endParaRPr>
          </a:p>
        </p:txBody>
      </p:sp>
      <p:sp>
        <p:nvSpPr>
          <p:cNvPr id="28" name="Right Brace 27"/>
          <p:cNvSpPr/>
          <p:nvPr/>
        </p:nvSpPr>
        <p:spPr>
          <a:xfrm rot="16200000">
            <a:off x="5352591" y="3318826"/>
            <a:ext cx="431235" cy="1783175"/>
          </a:xfrm>
          <a:prstGeom prst="rightBrac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3" name="TextBox 22"/>
          <p:cNvSpPr txBox="1"/>
          <p:nvPr/>
        </p:nvSpPr>
        <p:spPr>
          <a:xfrm>
            <a:off x="394519" y="6046983"/>
            <a:ext cx="403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</a:rPr>
              <a:t>Q</a:t>
            </a:r>
            <a:r>
              <a:rPr lang="en-US" sz="2400" baseline="-25000" dirty="0" err="1" smtClean="0">
                <a:solidFill>
                  <a:srgbClr val="002060"/>
                </a:solidFill>
              </a:rPr>
              <a:t>e,s</a:t>
            </a:r>
            <a:r>
              <a:rPr lang="en-US" sz="2400" dirty="0" smtClean="0">
                <a:solidFill>
                  <a:srgbClr val="002060"/>
                </a:solidFill>
              </a:rPr>
              <a:t>(</a:t>
            </a:r>
            <a:r>
              <a:rPr lang="en-US" sz="2400" dirty="0" err="1" smtClean="0">
                <a:solidFill>
                  <a:srgbClr val="002060"/>
                </a:solidFill>
                <a:latin typeface="Symbol" panose="05050102010706020507" pitchFamily="18" charset="2"/>
              </a:rPr>
              <a:t>g</a:t>
            </a:r>
            <a:r>
              <a:rPr lang="en-US" sz="2400" dirty="0" err="1" smtClean="0">
                <a:solidFill>
                  <a:srgbClr val="002060"/>
                </a:solidFill>
              </a:rPr>
              <a:t>,t</a:t>
            </a:r>
            <a:r>
              <a:rPr lang="en-US" sz="2400" dirty="0" smtClean="0">
                <a:solidFill>
                  <a:srgbClr val="002060"/>
                </a:solidFill>
              </a:rPr>
              <a:t>’) = </a:t>
            </a:r>
            <a:r>
              <a:rPr lang="en-US" sz="2400" dirty="0" err="1" smtClean="0">
                <a:solidFill>
                  <a:srgbClr val="002060"/>
                </a:solidFill>
              </a:rPr>
              <a:t>Q</a:t>
            </a:r>
            <a:r>
              <a:rPr lang="en-US" sz="2400" baseline="-25000" dirty="0" err="1" smtClean="0">
                <a:solidFill>
                  <a:srgbClr val="002060"/>
                </a:solidFill>
              </a:rPr>
              <a:t>e,s</a:t>
            </a:r>
            <a:r>
              <a:rPr lang="en-US" sz="2400" dirty="0" smtClean="0">
                <a:solidFill>
                  <a:srgbClr val="002060"/>
                </a:solidFill>
              </a:rPr>
              <a:t>(</a:t>
            </a:r>
            <a:r>
              <a:rPr lang="en-US" sz="2400" dirty="0" smtClean="0">
                <a:solidFill>
                  <a:srgbClr val="002060"/>
                </a:solidFill>
                <a:latin typeface="Symbol" panose="05050102010706020507" pitchFamily="18" charset="2"/>
              </a:rPr>
              <a:t>g</a:t>
            </a:r>
            <a:r>
              <a:rPr lang="en-US" sz="2400" dirty="0" smtClean="0">
                <a:solidFill>
                  <a:srgbClr val="002060"/>
                </a:solidFill>
              </a:rPr>
              <a:t>) H(t’; 0, </a:t>
            </a:r>
            <a:r>
              <a:rPr lang="en-US" sz="2400" dirty="0" smtClean="0">
                <a:solidFill>
                  <a:srgbClr val="002060"/>
                </a:solidFill>
                <a:latin typeface="Symbol" panose="05050102010706020507" pitchFamily="18" charset="2"/>
              </a:rPr>
              <a:t>D</a:t>
            </a:r>
            <a:r>
              <a:rPr lang="en-US" sz="2400" dirty="0" smtClean="0">
                <a:solidFill>
                  <a:srgbClr val="002060"/>
                </a:solidFill>
              </a:rPr>
              <a:t>t’)</a:t>
            </a:r>
            <a:endParaRPr lang="en-ZA" sz="2400" baseline="-25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97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028700"/>
            <a:ext cx="7543800" cy="5829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208" y="14748"/>
            <a:ext cx="8534400" cy="944562"/>
          </a:xfrm>
        </p:spPr>
        <p:txBody>
          <a:bodyPr/>
          <a:lstStyle/>
          <a:p>
            <a:r>
              <a:rPr lang="en-US" u="sng" dirty="0" smtClean="0">
                <a:solidFill>
                  <a:srgbClr val="002060"/>
                </a:solidFill>
              </a:rPr>
              <a:t>Equilibrium Electron Distribution</a:t>
            </a:r>
            <a:endParaRPr lang="en-ZA" u="sng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71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15065"/>
            <a:ext cx="7543800" cy="5829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460" y="0"/>
            <a:ext cx="8534400" cy="944562"/>
          </a:xfrm>
        </p:spPr>
        <p:txBody>
          <a:bodyPr/>
          <a:lstStyle/>
          <a:p>
            <a:r>
              <a:rPr lang="en-US" u="sng" dirty="0" smtClean="0">
                <a:solidFill>
                  <a:srgbClr val="002060"/>
                </a:solidFill>
              </a:rPr>
              <a:t>Equilibrium Electron Distribution</a:t>
            </a:r>
            <a:endParaRPr lang="en-ZA" u="sng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89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2971800"/>
            <a:ext cx="3086100" cy="3505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-147480"/>
            <a:ext cx="8229600" cy="909480"/>
          </a:xfrm>
        </p:spPr>
        <p:txBody>
          <a:bodyPr/>
          <a:lstStyle/>
          <a:p>
            <a:r>
              <a:rPr lang="en-US" u="sng" dirty="0" smtClean="0">
                <a:solidFill>
                  <a:srgbClr val="002060"/>
                </a:solidFill>
              </a:rPr>
              <a:t>Classes of Variability Models</a:t>
            </a:r>
            <a:endParaRPr lang="en-ZA" u="sng" dirty="0">
              <a:solidFill>
                <a:srgbClr val="00206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737419"/>
            <a:ext cx="8763000" cy="6120581"/>
          </a:xfrm>
        </p:spPr>
        <p:txBody>
          <a:bodyPr/>
          <a:lstStyle/>
          <a:p>
            <a:r>
              <a:rPr lang="en-US" sz="2800" u="sng" dirty="0" smtClean="0">
                <a:solidFill>
                  <a:srgbClr val="002060"/>
                </a:solidFill>
              </a:rPr>
              <a:t>External </a:t>
            </a:r>
            <a:r>
              <a:rPr lang="en-US" sz="2800" u="sng" dirty="0">
                <a:solidFill>
                  <a:srgbClr val="002060"/>
                </a:solidFill>
              </a:rPr>
              <a:t>Influences (jet – cloud/star interactions, synchrotron mirrors)</a:t>
            </a:r>
          </a:p>
          <a:p>
            <a:pPr marL="400050" lvl="1" indent="0">
              <a:buNone/>
            </a:pPr>
            <a:r>
              <a:rPr lang="en-US" sz="1600" dirty="0" err="1"/>
              <a:t>Böttcher</a:t>
            </a:r>
            <a:r>
              <a:rPr lang="en-US" sz="1600" dirty="0"/>
              <a:t> (2005); Barkov et al. (2010, 2012); </a:t>
            </a:r>
            <a:r>
              <a:rPr lang="en-US" sz="1600" dirty="0" err="1"/>
              <a:t>Khangulyan</a:t>
            </a:r>
            <a:r>
              <a:rPr lang="en-US" sz="1600" dirty="0"/>
              <a:t> et al. (2013); </a:t>
            </a:r>
            <a:r>
              <a:rPr lang="en-US" sz="1600" dirty="0" err="1"/>
              <a:t>Tavani</a:t>
            </a:r>
            <a:r>
              <a:rPr lang="en-US" sz="1600" dirty="0"/>
              <a:t> et al. (2015); </a:t>
            </a:r>
            <a:r>
              <a:rPr lang="en-US" sz="1600" dirty="0" smtClean="0"/>
              <a:t>MacDonald et al. (207); Zacharias </a:t>
            </a:r>
            <a:r>
              <a:rPr lang="en-US" sz="1600" dirty="0"/>
              <a:t>et al. (2017, 2018); </a:t>
            </a:r>
            <a:r>
              <a:rPr lang="en-US" sz="1600" dirty="0" smtClean="0"/>
              <a:t>…</a:t>
            </a:r>
          </a:p>
          <a:p>
            <a:pPr marL="400050" lvl="1" indent="0">
              <a:buNone/>
            </a:pPr>
            <a:endParaRPr lang="en-US" sz="1000" dirty="0" smtClean="0"/>
          </a:p>
          <a:p>
            <a:pPr lvl="1" indent="-342900"/>
            <a:r>
              <a:rPr lang="en-US" sz="2400" dirty="0" smtClean="0"/>
              <a:t>Possibly explaining orphan flares (synchrotron mirrors)</a:t>
            </a:r>
          </a:p>
          <a:p>
            <a:pPr lvl="1" indent="-342900"/>
            <a:r>
              <a:rPr lang="en-US" sz="2400" dirty="0" smtClean="0"/>
              <a:t>Jet-obstacle interactions -&gt; quasi-symmetric time profiles 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3352800"/>
            <a:ext cx="4413455" cy="34496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975373" y="6377727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Tavani</a:t>
            </a:r>
            <a:r>
              <a:rPr lang="en-US" dirty="0" smtClean="0"/>
              <a:t> et al. 2015)</a:t>
            </a:r>
            <a:endParaRPr lang="en-ZA" dirty="0"/>
          </a:p>
        </p:txBody>
      </p:sp>
      <p:sp>
        <p:nvSpPr>
          <p:cNvPr id="12" name="TextBox 11"/>
          <p:cNvSpPr txBox="1"/>
          <p:nvPr/>
        </p:nvSpPr>
        <p:spPr>
          <a:xfrm>
            <a:off x="122904" y="6415548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Oberholzer</a:t>
            </a:r>
            <a:r>
              <a:rPr lang="en-US" dirty="0" smtClean="0"/>
              <a:t> &amp; </a:t>
            </a:r>
            <a:r>
              <a:rPr lang="en-US" dirty="0" err="1" smtClean="0"/>
              <a:t>Böttcher</a:t>
            </a:r>
            <a:r>
              <a:rPr lang="en-US" dirty="0" smtClean="0"/>
              <a:t>, in prep.)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89451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-147480"/>
            <a:ext cx="8229600" cy="909480"/>
          </a:xfrm>
        </p:spPr>
        <p:txBody>
          <a:bodyPr/>
          <a:lstStyle/>
          <a:p>
            <a:r>
              <a:rPr lang="en-US" u="sng" dirty="0" smtClean="0">
                <a:solidFill>
                  <a:srgbClr val="002060"/>
                </a:solidFill>
              </a:rPr>
              <a:t>Classes of Variability Models</a:t>
            </a:r>
            <a:endParaRPr lang="en-ZA" u="sng" dirty="0">
              <a:solidFill>
                <a:srgbClr val="00206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737419"/>
            <a:ext cx="8763000" cy="6120581"/>
          </a:xfrm>
        </p:spPr>
        <p:txBody>
          <a:bodyPr/>
          <a:lstStyle/>
          <a:p>
            <a:r>
              <a:rPr lang="en-US" sz="2800" u="sng" dirty="0" smtClean="0">
                <a:solidFill>
                  <a:srgbClr val="002060"/>
                </a:solidFill>
              </a:rPr>
              <a:t>External </a:t>
            </a:r>
            <a:r>
              <a:rPr lang="en-US" sz="2800" u="sng" dirty="0">
                <a:solidFill>
                  <a:srgbClr val="002060"/>
                </a:solidFill>
              </a:rPr>
              <a:t>Influences (jet – cloud/star interactions, synchrotron mirrors)</a:t>
            </a:r>
          </a:p>
          <a:p>
            <a:pPr marL="400050" lvl="1" indent="0">
              <a:buNone/>
            </a:pPr>
            <a:r>
              <a:rPr lang="en-US" sz="1600" dirty="0" err="1"/>
              <a:t>Böttcher</a:t>
            </a:r>
            <a:r>
              <a:rPr lang="en-US" sz="1600" dirty="0"/>
              <a:t> (2005); Barkov et al. (2010, 2012); </a:t>
            </a:r>
            <a:r>
              <a:rPr lang="en-US" sz="1600" dirty="0" err="1"/>
              <a:t>Khangulyan</a:t>
            </a:r>
            <a:r>
              <a:rPr lang="en-US" sz="1600" dirty="0"/>
              <a:t> et al. (2013); </a:t>
            </a:r>
            <a:r>
              <a:rPr lang="en-US" sz="1600" dirty="0" err="1"/>
              <a:t>Tavani</a:t>
            </a:r>
            <a:r>
              <a:rPr lang="en-US" sz="1600" dirty="0"/>
              <a:t> et al. (2015); Zacharias et al. (2017, 2018); </a:t>
            </a:r>
            <a:r>
              <a:rPr lang="en-US" sz="1600" dirty="0" smtClean="0"/>
              <a:t>…</a:t>
            </a:r>
          </a:p>
          <a:p>
            <a:pPr marL="400050" lvl="1" indent="0">
              <a:buNone/>
            </a:pPr>
            <a:endParaRPr lang="en-US" sz="1000" dirty="0" smtClean="0"/>
          </a:p>
          <a:p>
            <a:pPr lvl="1" indent="-342900"/>
            <a:r>
              <a:rPr lang="en-US" sz="2400" dirty="0" smtClean="0"/>
              <a:t>Possibly explaining orphan flares (synchrotron mirrors)</a:t>
            </a:r>
          </a:p>
          <a:p>
            <a:pPr lvl="1" indent="-342900"/>
            <a:r>
              <a:rPr lang="en-US" sz="2400" dirty="0" smtClean="0"/>
              <a:t>Jet-obstacle interactions -&gt; quasi-symmetric time profiles 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448665"/>
            <a:ext cx="2403159" cy="2709864"/>
          </a:xfrm>
        </p:spPr>
      </p:pic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429000"/>
            <a:ext cx="4320027" cy="3243264"/>
          </a:xfrm>
        </p:spPr>
      </p:pic>
      <p:sp>
        <p:nvSpPr>
          <p:cNvPr id="6" name="TextBox 5"/>
          <p:cNvSpPr txBox="1"/>
          <p:nvPr/>
        </p:nvSpPr>
        <p:spPr>
          <a:xfrm>
            <a:off x="1251155" y="6269975"/>
            <a:ext cx="2567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(Zacharias et al. 2017)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912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657" y="3089910"/>
            <a:ext cx="4998989" cy="37680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-147480"/>
            <a:ext cx="8229600" cy="909480"/>
          </a:xfrm>
        </p:spPr>
        <p:txBody>
          <a:bodyPr/>
          <a:lstStyle/>
          <a:p>
            <a:r>
              <a:rPr lang="en-US" u="sng" dirty="0" smtClean="0">
                <a:solidFill>
                  <a:srgbClr val="002060"/>
                </a:solidFill>
              </a:rPr>
              <a:t>Classes of Variability Models</a:t>
            </a:r>
            <a:endParaRPr lang="en-ZA" u="sng" dirty="0">
              <a:solidFill>
                <a:srgbClr val="00206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737419"/>
            <a:ext cx="8763000" cy="2552877"/>
          </a:xfrm>
        </p:spPr>
        <p:txBody>
          <a:bodyPr/>
          <a:lstStyle/>
          <a:p>
            <a:r>
              <a:rPr lang="en-US" sz="2800" u="sng" dirty="0" smtClean="0">
                <a:solidFill>
                  <a:srgbClr val="002060"/>
                </a:solidFill>
              </a:rPr>
              <a:t>Turbulence / Magnetic Reconnection / Mini-Jets</a:t>
            </a:r>
          </a:p>
          <a:p>
            <a:pPr marL="400050" lvl="1" indent="0">
              <a:buNone/>
            </a:pPr>
            <a:r>
              <a:rPr lang="en-US" sz="1600" dirty="0" err="1" smtClean="0"/>
              <a:t>Giannios</a:t>
            </a:r>
            <a:r>
              <a:rPr lang="en-US" sz="1600" dirty="0" smtClean="0"/>
              <a:t> et al. (2009, 2010, 2013); </a:t>
            </a:r>
            <a:r>
              <a:rPr lang="en-US" sz="1600" dirty="0" err="1" smtClean="0"/>
              <a:t>Nalewajko</a:t>
            </a:r>
            <a:r>
              <a:rPr lang="en-US" sz="1600" dirty="0" smtClean="0"/>
              <a:t> et al. (2011); </a:t>
            </a:r>
            <a:r>
              <a:rPr lang="en-US" sz="1600" dirty="0" err="1" smtClean="0"/>
              <a:t>Marscher</a:t>
            </a:r>
            <a:r>
              <a:rPr lang="en-US" sz="1600" dirty="0" smtClean="0"/>
              <a:t> </a:t>
            </a:r>
            <a:r>
              <a:rPr lang="en-US" sz="1600" dirty="0" smtClean="0"/>
              <a:t>(2014); </a:t>
            </a:r>
            <a:r>
              <a:rPr lang="en-US" sz="1600" dirty="0" err="1" smtClean="0"/>
              <a:t>Sironi</a:t>
            </a:r>
            <a:r>
              <a:rPr lang="en-US" sz="1600" dirty="0" smtClean="0"/>
              <a:t> et al. (2015); </a:t>
            </a:r>
            <a:r>
              <a:rPr lang="en-US" sz="1600" dirty="0" smtClean="0"/>
              <a:t>MacDonald &amp; </a:t>
            </a:r>
            <a:r>
              <a:rPr lang="en-US" sz="1600" dirty="0" err="1" smtClean="0"/>
              <a:t>Marscher</a:t>
            </a:r>
            <a:r>
              <a:rPr lang="en-US" sz="1600" dirty="0" smtClean="0"/>
              <a:t> (2018)…</a:t>
            </a:r>
            <a:endParaRPr lang="en-US" sz="1600" dirty="0" smtClean="0"/>
          </a:p>
          <a:p>
            <a:pPr marL="400050" lvl="1" indent="0">
              <a:buNone/>
            </a:pPr>
            <a:endParaRPr lang="en-US" sz="1000" dirty="0" smtClean="0"/>
          </a:p>
          <a:p>
            <a:pPr marL="685800" lvl="1"/>
            <a:r>
              <a:rPr lang="en-US" sz="2400" dirty="0" smtClean="0"/>
              <a:t>Possibly explaining rapid </a:t>
            </a:r>
            <a:r>
              <a:rPr lang="en-US" sz="2400" dirty="0" smtClean="0"/>
              <a:t>(</a:t>
            </a:r>
            <a:r>
              <a:rPr lang="en-US" sz="2400" dirty="0" smtClean="0"/>
              <a:t>minute-scale) variability</a:t>
            </a:r>
          </a:p>
          <a:p>
            <a:pPr marL="685800" lvl="1"/>
            <a:r>
              <a:rPr lang="en-US" sz="2400" dirty="0" smtClean="0"/>
              <a:t>Rapid, erratic polarization </a:t>
            </a:r>
            <a:r>
              <a:rPr lang="en-US" sz="2400" dirty="0" smtClean="0"/>
              <a:t>changes</a:t>
            </a:r>
            <a:r>
              <a:rPr lang="en-US" sz="2400" dirty="0" smtClean="0"/>
              <a:t>, including reversal in rotation directions, sign of circular polarization</a:t>
            </a:r>
            <a:endParaRPr lang="en-US" sz="24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1371600" y="6300166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(MacDonald &amp; </a:t>
            </a:r>
            <a:r>
              <a:rPr lang="en-US" dirty="0" err="1" smtClean="0"/>
              <a:t>Marscher</a:t>
            </a:r>
            <a:r>
              <a:rPr lang="en-US" dirty="0" smtClean="0"/>
              <a:t> 2018</a:t>
            </a:r>
            <a:r>
              <a:rPr lang="en-US" dirty="0" smtClean="0"/>
              <a:t>)</a:t>
            </a:r>
            <a:endParaRPr lang="en-Z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956" y="3324856"/>
            <a:ext cx="4038600" cy="292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30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-147480"/>
            <a:ext cx="8229600" cy="909480"/>
          </a:xfrm>
        </p:spPr>
        <p:txBody>
          <a:bodyPr/>
          <a:lstStyle/>
          <a:p>
            <a:r>
              <a:rPr lang="en-US" u="sng" dirty="0" smtClean="0">
                <a:solidFill>
                  <a:srgbClr val="002060"/>
                </a:solidFill>
              </a:rPr>
              <a:t>Classes of Variability Models</a:t>
            </a:r>
            <a:endParaRPr lang="en-ZA" u="sng" dirty="0">
              <a:solidFill>
                <a:srgbClr val="00206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737419"/>
            <a:ext cx="8763000" cy="6120581"/>
          </a:xfrm>
        </p:spPr>
        <p:txBody>
          <a:bodyPr/>
          <a:lstStyle/>
          <a:p>
            <a:r>
              <a:rPr lang="en-US" sz="2800" u="sng" dirty="0" smtClean="0">
                <a:solidFill>
                  <a:srgbClr val="002060"/>
                </a:solidFill>
              </a:rPr>
              <a:t>Turbulence / Magnetic Reconnection / Mini-Jets</a:t>
            </a:r>
          </a:p>
          <a:p>
            <a:pPr marL="400050" lvl="1" indent="0">
              <a:buNone/>
            </a:pPr>
            <a:r>
              <a:rPr lang="en-US" sz="1600" dirty="0" err="1" smtClean="0"/>
              <a:t>Giannios</a:t>
            </a:r>
            <a:r>
              <a:rPr lang="en-US" sz="1600" dirty="0" smtClean="0"/>
              <a:t> et al. (2009, 2010, 2013); </a:t>
            </a:r>
            <a:r>
              <a:rPr lang="en-US" sz="1600" dirty="0" err="1" smtClean="0"/>
              <a:t>Nalewajko</a:t>
            </a:r>
            <a:r>
              <a:rPr lang="en-US" sz="1600" dirty="0" smtClean="0"/>
              <a:t> et al. (2011); </a:t>
            </a:r>
            <a:r>
              <a:rPr lang="en-US" sz="1600" dirty="0" err="1" smtClean="0"/>
              <a:t>Marscher</a:t>
            </a:r>
            <a:r>
              <a:rPr lang="en-US" sz="1600" dirty="0" smtClean="0"/>
              <a:t> </a:t>
            </a:r>
            <a:r>
              <a:rPr lang="en-US" sz="1600" dirty="0" smtClean="0"/>
              <a:t>(2014); </a:t>
            </a:r>
            <a:r>
              <a:rPr lang="en-US" sz="1600" dirty="0" err="1" smtClean="0"/>
              <a:t>Sironi</a:t>
            </a:r>
            <a:r>
              <a:rPr lang="en-US" sz="1600" dirty="0" smtClean="0"/>
              <a:t> et al. (2015); </a:t>
            </a:r>
            <a:r>
              <a:rPr lang="en-US" sz="1600" dirty="0" smtClean="0"/>
              <a:t>MacDonald &amp; </a:t>
            </a:r>
            <a:r>
              <a:rPr lang="en-US" sz="1600" dirty="0" err="1" smtClean="0"/>
              <a:t>Marscher</a:t>
            </a:r>
            <a:r>
              <a:rPr lang="en-US" sz="1600" dirty="0" smtClean="0"/>
              <a:t> (2018) …</a:t>
            </a:r>
            <a:endParaRPr lang="en-US" sz="1600" dirty="0" smtClean="0"/>
          </a:p>
          <a:p>
            <a:pPr marL="400050" lvl="1" indent="0">
              <a:buNone/>
            </a:pPr>
            <a:endParaRPr lang="en-US" sz="1000" dirty="0" smtClean="0"/>
          </a:p>
          <a:p>
            <a:pPr marL="685800" lvl="1"/>
            <a:r>
              <a:rPr lang="en-US" sz="2400" dirty="0" smtClean="0"/>
              <a:t>Possibly explaining rapid </a:t>
            </a:r>
          </a:p>
          <a:p>
            <a:pPr marL="400050" lvl="1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(minute-scale) variability</a:t>
            </a:r>
          </a:p>
          <a:p>
            <a:pPr marL="685800" lvl="1"/>
            <a:r>
              <a:rPr lang="en-US" sz="2400" dirty="0" smtClean="0"/>
              <a:t>Rapid, erratic polarization </a:t>
            </a:r>
          </a:p>
          <a:p>
            <a:pPr marL="400050" lvl="1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changes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16781"/>
            <a:ext cx="5196840" cy="24840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845" y="4013685"/>
            <a:ext cx="4015395" cy="2844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1713323"/>
            <a:ext cx="4124429" cy="22698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56215" y="6324600"/>
            <a:ext cx="230158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(Christie et al. 2018)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47237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Explanation.  Clicking on the picture will download&#10; the highest resolution version availab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405" y="3276599"/>
            <a:ext cx="4534232" cy="303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/>
          <p:cNvCxnSpPr/>
          <p:nvPr/>
        </p:nvCxnSpPr>
        <p:spPr>
          <a:xfrm flipH="1" flipV="1">
            <a:off x="1600200" y="2114550"/>
            <a:ext cx="5410200" cy="190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1600200" y="2800350"/>
            <a:ext cx="5334000" cy="190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Oval 89"/>
          <p:cNvSpPr/>
          <p:nvPr/>
        </p:nvSpPr>
        <p:spPr>
          <a:xfrm>
            <a:off x="1752600" y="2114550"/>
            <a:ext cx="2286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" name="Freeform 91"/>
          <p:cNvSpPr/>
          <p:nvPr/>
        </p:nvSpPr>
        <p:spPr>
          <a:xfrm>
            <a:off x="1905000" y="2114550"/>
            <a:ext cx="325438" cy="696913"/>
          </a:xfrm>
          <a:custGeom>
            <a:avLst/>
            <a:gdLst>
              <a:gd name="connsiteX0" fmla="*/ 0 w 218941"/>
              <a:gd name="connsiteY0" fmla="*/ 0 h 708338"/>
              <a:gd name="connsiteX1" fmla="*/ 218941 w 218941"/>
              <a:gd name="connsiteY1" fmla="*/ 12878 h 708338"/>
              <a:gd name="connsiteX2" fmla="*/ 141667 w 218941"/>
              <a:gd name="connsiteY2" fmla="*/ 103031 h 708338"/>
              <a:gd name="connsiteX3" fmla="*/ 115910 w 218941"/>
              <a:gd name="connsiteY3" fmla="*/ 334850 h 708338"/>
              <a:gd name="connsiteX4" fmla="*/ 141667 w 218941"/>
              <a:gd name="connsiteY4" fmla="*/ 540912 h 708338"/>
              <a:gd name="connsiteX5" fmla="*/ 218941 w 218941"/>
              <a:gd name="connsiteY5" fmla="*/ 708338 h 708338"/>
              <a:gd name="connsiteX6" fmla="*/ 0 w 218941"/>
              <a:gd name="connsiteY6" fmla="*/ 682580 h 708338"/>
              <a:gd name="connsiteX7" fmla="*/ 0 w 218941"/>
              <a:gd name="connsiteY7" fmla="*/ 0 h 708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8941" h="708338">
                <a:moveTo>
                  <a:pt x="0" y="0"/>
                </a:moveTo>
                <a:lnTo>
                  <a:pt x="218941" y="12878"/>
                </a:lnTo>
                <a:lnTo>
                  <a:pt x="141667" y="103031"/>
                </a:lnTo>
                <a:lnTo>
                  <a:pt x="115910" y="334850"/>
                </a:lnTo>
                <a:lnTo>
                  <a:pt x="141667" y="540912"/>
                </a:lnTo>
                <a:lnTo>
                  <a:pt x="218941" y="708338"/>
                </a:lnTo>
                <a:lnTo>
                  <a:pt x="0" y="68258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2057400" y="2114550"/>
            <a:ext cx="2286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3505200" y="2114550"/>
            <a:ext cx="2286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4" name="Freeform 93"/>
          <p:cNvSpPr/>
          <p:nvPr/>
        </p:nvSpPr>
        <p:spPr>
          <a:xfrm>
            <a:off x="3657600" y="2114550"/>
            <a:ext cx="325438" cy="696913"/>
          </a:xfrm>
          <a:custGeom>
            <a:avLst/>
            <a:gdLst>
              <a:gd name="connsiteX0" fmla="*/ 0 w 218941"/>
              <a:gd name="connsiteY0" fmla="*/ 0 h 708338"/>
              <a:gd name="connsiteX1" fmla="*/ 218941 w 218941"/>
              <a:gd name="connsiteY1" fmla="*/ 12878 h 708338"/>
              <a:gd name="connsiteX2" fmla="*/ 141667 w 218941"/>
              <a:gd name="connsiteY2" fmla="*/ 103031 h 708338"/>
              <a:gd name="connsiteX3" fmla="*/ 115910 w 218941"/>
              <a:gd name="connsiteY3" fmla="*/ 334850 h 708338"/>
              <a:gd name="connsiteX4" fmla="*/ 141667 w 218941"/>
              <a:gd name="connsiteY4" fmla="*/ 540912 h 708338"/>
              <a:gd name="connsiteX5" fmla="*/ 218941 w 218941"/>
              <a:gd name="connsiteY5" fmla="*/ 708338 h 708338"/>
              <a:gd name="connsiteX6" fmla="*/ 0 w 218941"/>
              <a:gd name="connsiteY6" fmla="*/ 682580 h 708338"/>
              <a:gd name="connsiteX7" fmla="*/ 0 w 218941"/>
              <a:gd name="connsiteY7" fmla="*/ 0 h 708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8941" h="708338">
                <a:moveTo>
                  <a:pt x="0" y="0"/>
                </a:moveTo>
                <a:lnTo>
                  <a:pt x="218941" y="12878"/>
                </a:lnTo>
                <a:lnTo>
                  <a:pt x="141667" y="103031"/>
                </a:lnTo>
                <a:lnTo>
                  <a:pt x="115910" y="334850"/>
                </a:lnTo>
                <a:lnTo>
                  <a:pt x="141667" y="540912"/>
                </a:lnTo>
                <a:lnTo>
                  <a:pt x="218941" y="708338"/>
                </a:lnTo>
                <a:lnTo>
                  <a:pt x="0" y="68258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3810000" y="2114550"/>
            <a:ext cx="2286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444" name="TextBox 97"/>
          <p:cNvSpPr txBox="1">
            <a:spLocks noChangeArrowheads="1"/>
          </p:cNvSpPr>
          <p:nvPr/>
        </p:nvSpPr>
        <p:spPr bwMode="auto">
          <a:xfrm>
            <a:off x="1752600" y="3028950"/>
            <a:ext cx="609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2000" baseline="-25000">
                <a:solidFill>
                  <a:srgbClr val="FF0000"/>
                </a:solidFill>
              </a:rPr>
              <a:t>b</a:t>
            </a:r>
          </a:p>
        </p:txBody>
      </p:sp>
      <p:cxnSp>
        <p:nvCxnSpPr>
          <p:cNvPr id="100" name="Straight Arrow Connector 99"/>
          <p:cNvCxnSpPr/>
          <p:nvPr/>
        </p:nvCxnSpPr>
        <p:spPr>
          <a:xfrm>
            <a:off x="1600200" y="2952750"/>
            <a:ext cx="121920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6" name="TextBox 100"/>
          <p:cNvSpPr txBox="1">
            <a:spLocks noChangeArrowheads="1"/>
          </p:cNvSpPr>
          <p:nvPr/>
        </p:nvSpPr>
        <p:spPr bwMode="auto">
          <a:xfrm>
            <a:off x="3505200" y="3028950"/>
            <a:ext cx="609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2000" baseline="-25000">
                <a:solidFill>
                  <a:srgbClr val="FF0000"/>
                </a:solidFill>
              </a:rPr>
              <a:t>a</a:t>
            </a:r>
          </a:p>
        </p:txBody>
      </p:sp>
      <p:cxnSp>
        <p:nvCxnSpPr>
          <p:cNvPr id="102" name="Straight Arrow Connector 101"/>
          <p:cNvCxnSpPr/>
          <p:nvPr/>
        </p:nvCxnSpPr>
        <p:spPr>
          <a:xfrm>
            <a:off x="3352800" y="2952750"/>
            <a:ext cx="83820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Freeform 125"/>
          <p:cNvSpPr/>
          <p:nvPr/>
        </p:nvSpPr>
        <p:spPr>
          <a:xfrm>
            <a:off x="5105400" y="2133600"/>
            <a:ext cx="1066800" cy="685800"/>
          </a:xfrm>
          <a:custGeom>
            <a:avLst/>
            <a:gdLst>
              <a:gd name="connsiteX0" fmla="*/ 0 w 218941"/>
              <a:gd name="connsiteY0" fmla="*/ 0 h 708338"/>
              <a:gd name="connsiteX1" fmla="*/ 218941 w 218941"/>
              <a:gd name="connsiteY1" fmla="*/ 12878 h 708338"/>
              <a:gd name="connsiteX2" fmla="*/ 141667 w 218941"/>
              <a:gd name="connsiteY2" fmla="*/ 103031 h 708338"/>
              <a:gd name="connsiteX3" fmla="*/ 115910 w 218941"/>
              <a:gd name="connsiteY3" fmla="*/ 334850 h 708338"/>
              <a:gd name="connsiteX4" fmla="*/ 141667 w 218941"/>
              <a:gd name="connsiteY4" fmla="*/ 540912 h 708338"/>
              <a:gd name="connsiteX5" fmla="*/ 218941 w 218941"/>
              <a:gd name="connsiteY5" fmla="*/ 708338 h 708338"/>
              <a:gd name="connsiteX6" fmla="*/ 0 w 218941"/>
              <a:gd name="connsiteY6" fmla="*/ 682580 h 708338"/>
              <a:gd name="connsiteX7" fmla="*/ 0 w 218941"/>
              <a:gd name="connsiteY7" fmla="*/ 0 h 708338"/>
              <a:gd name="connsiteX0" fmla="*/ 0 w 218941"/>
              <a:gd name="connsiteY0" fmla="*/ 0 h 708338"/>
              <a:gd name="connsiteX1" fmla="*/ 218941 w 218941"/>
              <a:gd name="connsiteY1" fmla="*/ 12878 h 708338"/>
              <a:gd name="connsiteX2" fmla="*/ 141667 w 218941"/>
              <a:gd name="connsiteY2" fmla="*/ 103031 h 708338"/>
              <a:gd name="connsiteX3" fmla="*/ 115910 w 218941"/>
              <a:gd name="connsiteY3" fmla="*/ 334850 h 708338"/>
              <a:gd name="connsiteX4" fmla="*/ 188994 w 218941"/>
              <a:gd name="connsiteY4" fmla="*/ 472225 h 708338"/>
              <a:gd name="connsiteX5" fmla="*/ 218941 w 218941"/>
              <a:gd name="connsiteY5" fmla="*/ 708338 h 708338"/>
              <a:gd name="connsiteX6" fmla="*/ 0 w 218941"/>
              <a:gd name="connsiteY6" fmla="*/ 682580 h 708338"/>
              <a:gd name="connsiteX7" fmla="*/ 0 w 218941"/>
              <a:gd name="connsiteY7" fmla="*/ 0 h 708338"/>
              <a:gd name="connsiteX0" fmla="*/ 0 w 218941"/>
              <a:gd name="connsiteY0" fmla="*/ 0 h 708338"/>
              <a:gd name="connsiteX1" fmla="*/ 218941 w 218941"/>
              <a:gd name="connsiteY1" fmla="*/ 12878 h 708338"/>
              <a:gd name="connsiteX2" fmla="*/ 188994 w 218941"/>
              <a:gd name="connsiteY2" fmla="*/ 157408 h 708338"/>
              <a:gd name="connsiteX3" fmla="*/ 115910 w 218941"/>
              <a:gd name="connsiteY3" fmla="*/ 334850 h 708338"/>
              <a:gd name="connsiteX4" fmla="*/ 188994 w 218941"/>
              <a:gd name="connsiteY4" fmla="*/ 472225 h 708338"/>
              <a:gd name="connsiteX5" fmla="*/ 218941 w 218941"/>
              <a:gd name="connsiteY5" fmla="*/ 708338 h 708338"/>
              <a:gd name="connsiteX6" fmla="*/ 0 w 218941"/>
              <a:gd name="connsiteY6" fmla="*/ 682580 h 708338"/>
              <a:gd name="connsiteX7" fmla="*/ 0 w 218941"/>
              <a:gd name="connsiteY7" fmla="*/ 0 h 708338"/>
              <a:gd name="connsiteX0" fmla="*/ 0 w 218941"/>
              <a:gd name="connsiteY0" fmla="*/ 0 h 708338"/>
              <a:gd name="connsiteX1" fmla="*/ 218941 w 218941"/>
              <a:gd name="connsiteY1" fmla="*/ 12878 h 708338"/>
              <a:gd name="connsiteX2" fmla="*/ 188994 w 218941"/>
              <a:gd name="connsiteY2" fmla="*/ 157408 h 708338"/>
              <a:gd name="connsiteX3" fmla="*/ 165370 w 218941"/>
              <a:gd name="connsiteY3" fmla="*/ 314817 h 708338"/>
              <a:gd name="connsiteX4" fmla="*/ 188994 w 218941"/>
              <a:gd name="connsiteY4" fmla="*/ 472225 h 708338"/>
              <a:gd name="connsiteX5" fmla="*/ 218941 w 218941"/>
              <a:gd name="connsiteY5" fmla="*/ 708338 h 708338"/>
              <a:gd name="connsiteX6" fmla="*/ 0 w 218941"/>
              <a:gd name="connsiteY6" fmla="*/ 682580 h 708338"/>
              <a:gd name="connsiteX7" fmla="*/ 0 w 218941"/>
              <a:gd name="connsiteY7" fmla="*/ 0 h 708338"/>
              <a:gd name="connsiteX0" fmla="*/ 0 w 218941"/>
              <a:gd name="connsiteY0" fmla="*/ 0 h 708338"/>
              <a:gd name="connsiteX1" fmla="*/ 218941 w 218941"/>
              <a:gd name="connsiteY1" fmla="*/ 12878 h 708338"/>
              <a:gd name="connsiteX2" fmla="*/ 188994 w 218941"/>
              <a:gd name="connsiteY2" fmla="*/ 157408 h 708338"/>
              <a:gd name="connsiteX3" fmla="*/ 188994 w 218941"/>
              <a:gd name="connsiteY3" fmla="*/ 314817 h 708338"/>
              <a:gd name="connsiteX4" fmla="*/ 188994 w 218941"/>
              <a:gd name="connsiteY4" fmla="*/ 472225 h 708338"/>
              <a:gd name="connsiteX5" fmla="*/ 218941 w 218941"/>
              <a:gd name="connsiteY5" fmla="*/ 708338 h 708338"/>
              <a:gd name="connsiteX6" fmla="*/ 0 w 218941"/>
              <a:gd name="connsiteY6" fmla="*/ 682580 h 708338"/>
              <a:gd name="connsiteX7" fmla="*/ 0 w 218941"/>
              <a:gd name="connsiteY7" fmla="*/ 0 h 708338"/>
              <a:gd name="connsiteX0" fmla="*/ 0 w 218941"/>
              <a:gd name="connsiteY0" fmla="*/ 0 h 708338"/>
              <a:gd name="connsiteX1" fmla="*/ 218941 w 218941"/>
              <a:gd name="connsiteY1" fmla="*/ 12878 h 708338"/>
              <a:gd name="connsiteX2" fmla="*/ 188994 w 218941"/>
              <a:gd name="connsiteY2" fmla="*/ 157408 h 708338"/>
              <a:gd name="connsiteX3" fmla="*/ 188994 w 218941"/>
              <a:gd name="connsiteY3" fmla="*/ 314817 h 708338"/>
              <a:gd name="connsiteX4" fmla="*/ 188994 w 218941"/>
              <a:gd name="connsiteY4" fmla="*/ 472225 h 708338"/>
              <a:gd name="connsiteX5" fmla="*/ 218941 w 218941"/>
              <a:gd name="connsiteY5" fmla="*/ 708338 h 708338"/>
              <a:gd name="connsiteX6" fmla="*/ 0 w 218941"/>
              <a:gd name="connsiteY6" fmla="*/ 708338 h 708338"/>
              <a:gd name="connsiteX7" fmla="*/ 0 w 218941"/>
              <a:gd name="connsiteY7" fmla="*/ 0 h 708338"/>
              <a:gd name="connsiteX0" fmla="*/ 35694 w 254635"/>
              <a:gd name="connsiteY0" fmla="*/ 0 h 708338"/>
              <a:gd name="connsiteX1" fmla="*/ 254635 w 254635"/>
              <a:gd name="connsiteY1" fmla="*/ 12878 h 708338"/>
              <a:gd name="connsiteX2" fmla="*/ 224688 w 254635"/>
              <a:gd name="connsiteY2" fmla="*/ 157408 h 708338"/>
              <a:gd name="connsiteX3" fmla="*/ 224688 w 254635"/>
              <a:gd name="connsiteY3" fmla="*/ 314817 h 708338"/>
              <a:gd name="connsiteX4" fmla="*/ 224688 w 254635"/>
              <a:gd name="connsiteY4" fmla="*/ 472225 h 708338"/>
              <a:gd name="connsiteX5" fmla="*/ 254635 w 254635"/>
              <a:gd name="connsiteY5" fmla="*/ 708338 h 708338"/>
              <a:gd name="connsiteX6" fmla="*/ 35694 w 254635"/>
              <a:gd name="connsiteY6" fmla="*/ 708338 h 708338"/>
              <a:gd name="connsiteX7" fmla="*/ 0 w 254635"/>
              <a:gd name="connsiteY7" fmla="*/ 354169 h 708338"/>
              <a:gd name="connsiteX8" fmla="*/ 35694 w 254635"/>
              <a:gd name="connsiteY8" fmla="*/ 0 h 708338"/>
              <a:gd name="connsiteX0" fmla="*/ 35694 w 254635"/>
              <a:gd name="connsiteY0" fmla="*/ 0 h 708338"/>
              <a:gd name="connsiteX1" fmla="*/ 254635 w 254635"/>
              <a:gd name="connsiteY1" fmla="*/ 12878 h 708338"/>
              <a:gd name="connsiteX2" fmla="*/ 224688 w 254635"/>
              <a:gd name="connsiteY2" fmla="*/ 157408 h 708338"/>
              <a:gd name="connsiteX3" fmla="*/ 224688 w 254635"/>
              <a:gd name="connsiteY3" fmla="*/ 314817 h 708338"/>
              <a:gd name="connsiteX4" fmla="*/ 224688 w 254635"/>
              <a:gd name="connsiteY4" fmla="*/ 472225 h 708338"/>
              <a:gd name="connsiteX5" fmla="*/ 254635 w 254635"/>
              <a:gd name="connsiteY5" fmla="*/ 708338 h 708338"/>
              <a:gd name="connsiteX6" fmla="*/ 35694 w 254635"/>
              <a:gd name="connsiteY6" fmla="*/ 708338 h 708338"/>
              <a:gd name="connsiteX7" fmla="*/ 0 w 254635"/>
              <a:gd name="connsiteY7" fmla="*/ 354169 h 708338"/>
              <a:gd name="connsiteX8" fmla="*/ 35694 w 254635"/>
              <a:gd name="connsiteY8" fmla="*/ 0 h 708338"/>
              <a:gd name="connsiteX0" fmla="*/ 35694 w 254635"/>
              <a:gd name="connsiteY0" fmla="*/ 0 h 708338"/>
              <a:gd name="connsiteX1" fmla="*/ 254635 w 254635"/>
              <a:gd name="connsiteY1" fmla="*/ 12878 h 708338"/>
              <a:gd name="connsiteX2" fmla="*/ 224688 w 254635"/>
              <a:gd name="connsiteY2" fmla="*/ 157408 h 708338"/>
              <a:gd name="connsiteX3" fmla="*/ 224688 w 254635"/>
              <a:gd name="connsiteY3" fmla="*/ 314817 h 708338"/>
              <a:gd name="connsiteX4" fmla="*/ 224688 w 254635"/>
              <a:gd name="connsiteY4" fmla="*/ 472225 h 708338"/>
              <a:gd name="connsiteX5" fmla="*/ 254635 w 254635"/>
              <a:gd name="connsiteY5" fmla="*/ 708338 h 708338"/>
              <a:gd name="connsiteX6" fmla="*/ 35694 w 254635"/>
              <a:gd name="connsiteY6" fmla="*/ 708338 h 708338"/>
              <a:gd name="connsiteX7" fmla="*/ 0 w 254635"/>
              <a:gd name="connsiteY7" fmla="*/ 354169 h 708338"/>
              <a:gd name="connsiteX8" fmla="*/ 35694 w 254635"/>
              <a:gd name="connsiteY8" fmla="*/ 0 h 708338"/>
              <a:gd name="connsiteX0" fmla="*/ 35694 w 254635"/>
              <a:gd name="connsiteY0" fmla="*/ 0 h 708338"/>
              <a:gd name="connsiteX1" fmla="*/ 254635 w 254635"/>
              <a:gd name="connsiteY1" fmla="*/ 12878 h 708338"/>
              <a:gd name="connsiteX2" fmla="*/ 224688 w 254635"/>
              <a:gd name="connsiteY2" fmla="*/ 157408 h 708338"/>
              <a:gd name="connsiteX3" fmla="*/ 214165 w 254635"/>
              <a:gd name="connsiteY3" fmla="*/ 354169 h 708338"/>
              <a:gd name="connsiteX4" fmla="*/ 224688 w 254635"/>
              <a:gd name="connsiteY4" fmla="*/ 472225 h 708338"/>
              <a:gd name="connsiteX5" fmla="*/ 254635 w 254635"/>
              <a:gd name="connsiteY5" fmla="*/ 708338 h 708338"/>
              <a:gd name="connsiteX6" fmla="*/ 35694 w 254635"/>
              <a:gd name="connsiteY6" fmla="*/ 708338 h 708338"/>
              <a:gd name="connsiteX7" fmla="*/ 0 w 254635"/>
              <a:gd name="connsiteY7" fmla="*/ 354169 h 708338"/>
              <a:gd name="connsiteX8" fmla="*/ 35694 w 254635"/>
              <a:gd name="connsiteY8" fmla="*/ 0 h 708338"/>
              <a:gd name="connsiteX0" fmla="*/ 35694 w 254635"/>
              <a:gd name="connsiteY0" fmla="*/ 0 h 708338"/>
              <a:gd name="connsiteX1" fmla="*/ 254635 w 254635"/>
              <a:gd name="connsiteY1" fmla="*/ 12878 h 708338"/>
              <a:gd name="connsiteX2" fmla="*/ 224688 w 254635"/>
              <a:gd name="connsiteY2" fmla="*/ 157408 h 708338"/>
              <a:gd name="connsiteX3" fmla="*/ 214165 w 254635"/>
              <a:gd name="connsiteY3" fmla="*/ 354169 h 708338"/>
              <a:gd name="connsiteX4" fmla="*/ 224688 w 254635"/>
              <a:gd name="connsiteY4" fmla="*/ 472225 h 708338"/>
              <a:gd name="connsiteX5" fmla="*/ 254635 w 254635"/>
              <a:gd name="connsiteY5" fmla="*/ 708338 h 708338"/>
              <a:gd name="connsiteX6" fmla="*/ 35694 w 254635"/>
              <a:gd name="connsiteY6" fmla="*/ 708338 h 708338"/>
              <a:gd name="connsiteX7" fmla="*/ 0 w 254635"/>
              <a:gd name="connsiteY7" fmla="*/ 354169 h 708338"/>
              <a:gd name="connsiteX8" fmla="*/ 35694 w 254635"/>
              <a:gd name="connsiteY8" fmla="*/ 0 h 708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635" h="708338">
                <a:moveTo>
                  <a:pt x="35694" y="0"/>
                </a:moveTo>
                <a:lnTo>
                  <a:pt x="254635" y="12878"/>
                </a:lnTo>
                <a:lnTo>
                  <a:pt x="224688" y="157408"/>
                </a:lnTo>
                <a:lnTo>
                  <a:pt x="214165" y="354169"/>
                </a:lnTo>
                <a:lnTo>
                  <a:pt x="224688" y="472225"/>
                </a:lnTo>
                <a:lnTo>
                  <a:pt x="254635" y="708338"/>
                </a:lnTo>
                <a:lnTo>
                  <a:pt x="35694" y="708338"/>
                </a:lnTo>
                <a:cubicBezTo>
                  <a:pt x="23796" y="590282"/>
                  <a:pt x="3363" y="528687"/>
                  <a:pt x="0" y="354169"/>
                </a:cubicBezTo>
                <a:cubicBezTo>
                  <a:pt x="3363" y="189917"/>
                  <a:pt x="23796" y="118056"/>
                  <a:pt x="35694" y="0"/>
                </a:cubicBezTo>
                <a:close/>
              </a:path>
            </a:pathLst>
          </a:custGeom>
          <a:solidFill>
            <a:schemeClr val="accent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5943600" y="2133600"/>
            <a:ext cx="381000" cy="6858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5486400" y="2133600"/>
            <a:ext cx="152400" cy="685800"/>
          </a:xfrm>
          <a:custGeom>
            <a:avLst/>
            <a:gdLst>
              <a:gd name="connsiteX0" fmla="*/ 99391 w 139148"/>
              <a:gd name="connsiteY0" fmla="*/ 0 h 901148"/>
              <a:gd name="connsiteX1" fmla="*/ 19878 w 139148"/>
              <a:gd name="connsiteY1" fmla="*/ 251791 h 901148"/>
              <a:gd name="connsiteX2" fmla="*/ 6626 w 139148"/>
              <a:gd name="connsiteY2" fmla="*/ 477078 h 901148"/>
              <a:gd name="connsiteX3" fmla="*/ 59635 w 139148"/>
              <a:gd name="connsiteY3" fmla="*/ 742122 h 901148"/>
              <a:gd name="connsiteX4" fmla="*/ 139148 w 139148"/>
              <a:gd name="connsiteY4" fmla="*/ 901148 h 901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148" h="901148">
                <a:moveTo>
                  <a:pt x="99391" y="0"/>
                </a:moveTo>
                <a:cubicBezTo>
                  <a:pt x="67365" y="86139"/>
                  <a:pt x="35339" y="172278"/>
                  <a:pt x="19878" y="251791"/>
                </a:cubicBezTo>
                <a:cubicBezTo>
                  <a:pt x="4417" y="331304"/>
                  <a:pt x="0" y="395356"/>
                  <a:pt x="6626" y="477078"/>
                </a:cubicBezTo>
                <a:cubicBezTo>
                  <a:pt x="13252" y="558800"/>
                  <a:pt x="37548" y="671444"/>
                  <a:pt x="59635" y="742122"/>
                </a:cubicBezTo>
                <a:cubicBezTo>
                  <a:pt x="81722" y="812800"/>
                  <a:pt x="110435" y="856974"/>
                  <a:pt x="139148" y="901148"/>
                </a:cubicBezTo>
              </a:path>
            </a:pathLst>
          </a:custGeom>
          <a:ln w="952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5651500" y="2146300"/>
            <a:ext cx="139700" cy="673100"/>
          </a:xfrm>
          <a:custGeom>
            <a:avLst/>
            <a:gdLst>
              <a:gd name="connsiteX0" fmla="*/ 99391 w 139148"/>
              <a:gd name="connsiteY0" fmla="*/ 0 h 901148"/>
              <a:gd name="connsiteX1" fmla="*/ 19878 w 139148"/>
              <a:gd name="connsiteY1" fmla="*/ 251791 h 901148"/>
              <a:gd name="connsiteX2" fmla="*/ 6626 w 139148"/>
              <a:gd name="connsiteY2" fmla="*/ 477078 h 901148"/>
              <a:gd name="connsiteX3" fmla="*/ 59635 w 139148"/>
              <a:gd name="connsiteY3" fmla="*/ 742122 h 901148"/>
              <a:gd name="connsiteX4" fmla="*/ 139148 w 139148"/>
              <a:gd name="connsiteY4" fmla="*/ 901148 h 901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148" h="901148">
                <a:moveTo>
                  <a:pt x="99391" y="0"/>
                </a:moveTo>
                <a:cubicBezTo>
                  <a:pt x="67365" y="86139"/>
                  <a:pt x="35339" y="172278"/>
                  <a:pt x="19878" y="251791"/>
                </a:cubicBezTo>
                <a:cubicBezTo>
                  <a:pt x="4417" y="331304"/>
                  <a:pt x="0" y="395356"/>
                  <a:pt x="6626" y="477078"/>
                </a:cubicBezTo>
                <a:cubicBezTo>
                  <a:pt x="13252" y="558800"/>
                  <a:pt x="37548" y="671444"/>
                  <a:pt x="59635" y="742122"/>
                </a:cubicBezTo>
                <a:cubicBezTo>
                  <a:pt x="81722" y="812800"/>
                  <a:pt x="110435" y="856974"/>
                  <a:pt x="139148" y="901148"/>
                </a:cubicBezTo>
              </a:path>
            </a:pathLst>
          </a:custGeom>
          <a:ln w="952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5562600" y="2133600"/>
            <a:ext cx="160338" cy="685800"/>
          </a:xfrm>
          <a:custGeom>
            <a:avLst/>
            <a:gdLst>
              <a:gd name="connsiteX0" fmla="*/ 99391 w 139148"/>
              <a:gd name="connsiteY0" fmla="*/ 0 h 901148"/>
              <a:gd name="connsiteX1" fmla="*/ 19878 w 139148"/>
              <a:gd name="connsiteY1" fmla="*/ 251791 h 901148"/>
              <a:gd name="connsiteX2" fmla="*/ 6626 w 139148"/>
              <a:gd name="connsiteY2" fmla="*/ 477078 h 901148"/>
              <a:gd name="connsiteX3" fmla="*/ 59635 w 139148"/>
              <a:gd name="connsiteY3" fmla="*/ 742122 h 901148"/>
              <a:gd name="connsiteX4" fmla="*/ 139148 w 139148"/>
              <a:gd name="connsiteY4" fmla="*/ 901148 h 901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148" h="901148">
                <a:moveTo>
                  <a:pt x="99391" y="0"/>
                </a:moveTo>
                <a:cubicBezTo>
                  <a:pt x="67365" y="86139"/>
                  <a:pt x="35339" y="172278"/>
                  <a:pt x="19878" y="251791"/>
                </a:cubicBezTo>
                <a:cubicBezTo>
                  <a:pt x="4417" y="331304"/>
                  <a:pt x="0" y="395356"/>
                  <a:pt x="6626" y="477078"/>
                </a:cubicBezTo>
                <a:cubicBezTo>
                  <a:pt x="13252" y="558800"/>
                  <a:pt x="37548" y="671444"/>
                  <a:pt x="59635" y="742122"/>
                </a:cubicBezTo>
                <a:cubicBezTo>
                  <a:pt x="81722" y="812800"/>
                  <a:pt x="110435" y="856974"/>
                  <a:pt x="139148" y="901148"/>
                </a:cubicBezTo>
              </a:path>
            </a:pathLst>
          </a:custGeom>
          <a:ln w="952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6200" y="3563302"/>
            <a:ext cx="4381168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Internal Shocks: likely sites of relativistic particle acceleration. </a:t>
            </a:r>
          </a:p>
          <a:p>
            <a:endParaRPr lang="en-US" sz="2000" dirty="0" smtClean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Most likely mildly relativistic, </a:t>
            </a:r>
            <a:r>
              <a:rPr lang="en-US" sz="2000" dirty="0" err="1" smtClean="0">
                <a:solidFill>
                  <a:srgbClr val="002060"/>
                </a:solidFill>
                <a:latin typeface="Symbol" panose="05050102010706020507" pitchFamily="18" charset="2"/>
              </a:rPr>
              <a:t>bg</a:t>
            </a:r>
            <a:r>
              <a:rPr lang="en-US" sz="2000" dirty="0" smtClean="0">
                <a:solidFill>
                  <a:srgbClr val="002060"/>
                </a:solidFill>
              </a:rPr>
              <a:t> ~ 1</a:t>
            </a:r>
          </a:p>
          <a:p>
            <a:endParaRPr lang="en-US" sz="2000" dirty="0" smtClean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In most works: Simple power-law or log-parabola electron spectra (from Fermi I / II acceleration) assumed with spectral index (~ 2) put in “by hand”.</a:t>
            </a:r>
          </a:p>
          <a:p>
            <a:endParaRPr lang="en-ZA" dirty="0"/>
          </a:p>
        </p:txBody>
      </p:sp>
      <p:sp>
        <p:nvSpPr>
          <p:cNvPr id="3" name="TextBox 2"/>
          <p:cNvSpPr txBox="1"/>
          <p:nvPr/>
        </p:nvSpPr>
        <p:spPr>
          <a:xfrm>
            <a:off x="5334000" y="6412468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Jet of M87 at different wavelengths</a:t>
            </a:r>
            <a:endParaRPr lang="en-ZA" dirty="0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419100" y="0"/>
            <a:ext cx="8229600" cy="762000"/>
          </a:xfrm>
        </p:spPr>
        <p:txBody>
          <a:bodyPr/>
          <a:lstStyle/>
          <a:p>
            <a:r>
              <a:rPr lang="en-US" u="sng" dirty="0" smtClean="0">
                <a:solidFill>
                  <a:srgbClr val="002060"/>
                </a:solidFill>
              </a:rPr>
              <a:t>Classes of Variability Models</a:t>
            </a:r>
            <a:endParaRPr lang="en-ZA" u="sng" dirty="0">
              <a:solidFill>
                <a:srgbClr val="002060"/>
              </a:solidFill>
            </a:endParaRPr>
          </a:p>
        </p:txBody>
      </p:sp>
      <p:sp>
        <p:nvSpPr>
          <p:cNvPr id="25" name="Text Placeholder 2"/>
          <p:cNvSpPr txBox="1">
            <a:spLocks/>
          </p:cNvSpPr>
          <p:nvPr/>
        </p:nvSpPr>
        <p:spPr bwMode="auto">
          <a:xfrm>
            <a:off x="86032" y="706470"/>
            <a:ext cx="8763000" cy="135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u="sng" kern="0" dirty="0" smtClean="0">
                <a:solidFill>
                  <a:srgbClr val="002060"/>
                </a:solidFill>
              </a:rPr>
              <a:t>Internal Shocks / Shock-in-Jet</a:t>
            </a:r>
          </a:p>
          <a:p>
            <a:pPr marL="400050" lvl="1" indent="0">
              <a:buFontTx/>
              <a:buNone/>
            </a:pPr>
            <a:r>
              <a:rPr lang="en-US" sz="1600" kern="0" dirty="0" err="1" smtClean="0"/>
              <a:t>Marscher</a:t>
            </a:r>
            <a:r>
              <a:rPr lang="en-US" sz="1600" kern="0" dirty="0" smtClean="0"/>
              <a:t> &amp; Gear (1985); </a:t>
            </a:r>
            <a:r>
              <a:rPr lang="en-US" sz="1600" kern="0" dirty="0" err="1" smtClean="0"/>
              <a:t>Sokolov</a:t>
            </a:r>
            <a:r>
              <a:rPr lang="en-US" sz="1600" kern="0" dirty="0" smtClean="0"/>
              <a:t> et al. (2004); </a:t>
            </a:r>
            <a:r>
              <a:rPr lang="en-US" sz="1600" kern="0" dirty="0" err="1" smtClean="0"/>
              <a:t>Sokolov</a:t>
            </a:r>
            <a:r>
              <a:rPr lang="en-US" sz="1600" kern="0" dirty="0" smtClean="0"/>
              <a:t> &amp; </a:t>
            </a:r>
            <a:r>
              <a:rPr lang="en-US" sz="1600" kern="0" dirty="0" err="1" smtClean="0"/>
              <a:t>Marscher</a:t>
            </a:r>
            <a:r>
              <a:rPr lang="en-US" sz="1600" kern="0" dirty="0" smtClean="0"/>
              <a:t> (2005); Graff et al. (2008); </a:t>
            </a:r>
            <a:r>
              <a:rPr lang="en-US" sz="1600" kern="0" dirty="0" err="1" smtClean="0"/>
              <a:t>Böttcher</a:t>
            </a:r>
            <a:r>
              <a:rPr lang="en-US" sz="1600" kern="0" dirty="0" smtClean="0"/>
              <a:t>  &amp; Dermer (2010); Joshi &amp; </a:t>
            </a:r>
            <a:r>
              <a:rPr lang="en-US" sz="1600" kern="0" dirty="0" err="1" smtClean="0"/>
              <a:t>Böttcher</a:t>
            </a:r>
            <a:r>
              <a:rPr lang="en-US" sz="1600" kern="0" dirty="0" smtClean="0"/>
              <a:t> (2011); Chen et al. (2011, 2012); Joshi et al. (2014); Zhang et al. (2014, 2015, 2016); …</a:t>
            </a:r>
            <a:endParaRPr lang="en-US" kern="0" dirty="0" smtClean="0"/>
          </a:p>
          <a:p>
            <a:pPr marL="400050" lvl="1" indent="0">
              <a:buFontTx/>
              <a:buNone/>
            </a:pPr>
            <a:endParaRPr lang="en-US" sz="1000" kern="0" dirty="0" smtClean="0"/>
          </a:p>
        </p:txBody>
      </p:sp>
    </p:spTree>
    <p:extLst>
      <p:ext uri="{BB962C8B-B14F-4D97-AF65-F5344CB8AC3E}">
        <p14:creationId xmlns:p14="http://schemas.microsoft.com/office/powerpoint/2010/main" val="348315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ANSWERNOWTEXT" val="Answer Now"/>
  <p:tag name="RESPTABLESTYLE" val="0"/>
  <p:tag name="ALLOWDUPLICATES" val="False"/>
  <p:tag name="AUTOADVANCE" val="False"/>
  <p:tag name="STDCHART" val="1"/>
  <p:tag name="BUBBLENAMEVISIBLE" val="True"/>
  <p:tag name="DEFAULTNUMTEAMS" val="5"/>
  <p:tag name="CUSTOMCELLBACKCOLOR2" val="-13395457"/>
  <p:tag name="DISPLAYNAME" val="True"/>
  <p:tag name="GRIDROTATIONINTERVAL" val="2"/>
  <p:tag name="POLLINGCYCLE" val="2"/>
  <p:tag name="INCLUDENONRESPONDERS" val="False"/>
  <p:tag name="ALLOWUSERFEEDBACK" val="True"/>
  <p:tag name="REALTIMEBACKUPPATH" val="(None)"/>
  <p:tag name="ADVANCEDSETTINGSVIEW" val="False"/>
  <p:tag name="FIBDISPLAYKEYWORDS" val="True"/>
  <p:tag name="USESECONDARYMONITOR" val="True"/>
  <p:tag name="RESPCOUNTERSTYLE" val="1"/>
  <p:tag name="NUMRESPONSES" val="1"/>
  <p:tag name="REVIEWONLY" val="False"/>
  <p:tag name="TEAMSINLEADERBOARD" val="5"/>
  <p:tag name="BUBBLEGROUPING" val="3"/>
  <p:tag name="CUSTOMCELLBACKCOLOR3" val="-268652"/>
  <p:tag name="DISPLAYDEVICEID" val="True"/>
  <p:tag name="GRIDPOSITION" val="1"/>
  <p:tag name="MULTIRESPDIVISOR" val="1"/>
  <p:tag name="INCORRECTPOINTVALUE" val="0"/>
  <p:tag name="CHARTSCALE" val="True"/>
  <p:tag name="TPVERSION" val="2008"/>
  <p:tag name="ANSWERNOWSTYLE" val="-1"/>
  <p:tag name="INPUTSOURCE" val="1"/>
  <p:tag name="ROTATIONINTERVAL" val="2"/>
  <p:tag name="BUBBLESIZEVISIBLE" val="True"/>
  <p:tag name="CUSTOMCELLBACKCOLOR1" val="-657956"/>
  <p:tag name="GRIDOPACITY" val="90"/>
  <p:tag name="CHARTLABELS" val="1"/>
  <p:tag name="CORRECTPOINTVALUE" val="100"/>
  <p:tag name="FIBDISPLAYRESULTS" val="True"/>
  <p:tag name="SHOWBARVISIBLE" val="True"/>
  <p:tag name="COUNTDOWNSECONDS" val="10"/>
  <p:tag name="AUTOUPDATEALIASES" val="True"/>
  <p:tag name="CUSTOMGRIDBACKCOLOR" val="-2830136"/>
  <p:tag name="DISPLAYDEVICENUMBER" val="True"/>
  <p:tag name="RESETCHARTS" val="True"/>
  <p:tag name="ZEROBASED" val="False"/>
  <p:tag name="POWERPOINTVERSION" val="10.0"/>
  <p:tag name="BACKUPSESSIONS" val="True"/>
  <p:tag name="MAXRESPONDERS" val="5"/>
  <p:tag name="USESCHEMECOLORS" val="True"/>
  <p:tag name="PARTLISTDEFAULT" val="0"/>
  <p:tag name="FIBNUMRESULTS" val="5"/>
  <p:tag name="RESPCOUNTERFORMAT" val="0"/>
  <p:tag name="BUBBLEVALUEFORMAT" val="0.0"/>
  <p:tag name="GRIDSIZE" val="{Width=800, Height=600}"/>
  <p:tag name="AUTOADJUSTPARTRANGE" val="True"/>
  <p:tag name="BACKUPMAINTENANCE" val="7"/>
  <p:tag name="CUSTOMCELLBACKCOLOR4" val="-8355712"/>
  <p:tag name="REALTIMEBACKUP" val="False"/>
  <p:tag name="CHARTVALUEFORMAT" val="0%"/>
  <p:tag name="CHARTCOLORS" val="2"/>
  <p:tag name="COUNTDOWNSTYLE" val="2"/>
  <p:tag name="INCLUDEPPT" val="True"/>
  <p:tag name="CUSTOMCELLFORECOLOR" val="-16777216"/>
  <p:tag name="PARTICIPANTSINLEADERBOARD" val="5"/>
  <p:tag name="AUTOSIZEGRID" val="True"/>
  <p:tag name="BULLETTYPE" val="3"/>
  <p:tag name="FIBINCLUDEOTHER" val="True"/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26127</TotalTime>
  <Words>2189</Words>
  <Application>Microsoft Office PowerPoint</Application>
  <PresentationFormat>On-screen Show (4:3)</PresentationFormat>
  <Paragraphs>357</Paragraphs>
  <Slides>44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ＭＳ Ｐゴシック</vt:lpstr>
      <vt:lpstr>Arial</vt:lpstr>
      <vt:lpstr>Baskerville Semibold</vt:lpstr>
      <vt:lpstr>Calibri</vt:lpstr>
      <vt:lpstr>Symbol</vt:lpstr>
      <vt:lpstr>Tahoma</vt:lpstr>
      <vt:lpstr>Default Design</vt:lpstr>
      <vt:lpstr>Models of Blazar Variability: Variability Signatures of Shock Acceleration</vt:lpstr>
      <vt:lpstr>Overview</vt:lpstr>
      <vt:lpstr>Classes of Variability Models</vt:lpstr>
      <vt:lpstr>Classes of Variability Models</vt:lpstr>
      <vt:lpstr>Classes of Variability Models</vt:lpstr>
      <vt:lpstr>Classes of Variability Models</vt:lpstr>
      <vt:lpstr>Classes of Variability Models</vt:lpstr>
      <vt:lpstr>Classes of Variability Models</vt:lpstr>
      <vt:lpstr>Classes of Variability Models</vt:lpstr>
      <vt:lpstr>Classes of Variability Models</vt:lpstr>
      <vt:lpstr>Monte-Carlo Simulations of Diffusive Shock Acceleration (DSA)</vt:lpstr>
      <vt:lpstr>Shock Acceleration Injection Efficiencies</vt:lpstr>
      <vt:lpstr>Constraints from Blazar SEDs</vt:lpstr>
      <vt:lpstr>Implications for Shock-Induced Turbulence</vt:lpstr>
      <vt:lpstr>Numerical Methods 1. Electron Evolution</vt:lpstr>
      <vt:lpstr>Electron Evolution Time Scales</vt:lpstr>
      <vt:lpstr>Electron Evolution Time Scales</vt:lpstr>
      <vt:lpstr>Numerical Methods 1. Electron Evolution</vt:lpstr>
      <vt:lpstr>Numerical Methods 1. Electron Evolution</vt:lpstr>
      <vt:lpstr>Numerical Methods 2. Radiation Transfer</vt:lpstr>
      <vt:lpstr>PowerPoint Presentation</vt:lpstr>
      <vt:lpstr>PowerPoint Presentation</vt:lpstr>
      <vt:lpstr>HBL Mrk 501 Flare  Spectral Evolution</vt:lpstr>
      <vt:lpstr>Model Light Curves</vt:lpstr>
      <vt:lpstr>Hardness-Intensity Diagrams</vt:lpstr>
      <vt:lpstr>Discrete Correlation Functions</vt:lpstr>
      <vt:lpstr>Example: FSRQ 3C279</vt:lpstr>
      <vt:lpstr>PowerPoint Presentation</vt:lpstr>
      <vt:lpstr>3C279 – Flare C</vt:lpstr>
      <vt:lpstr>3C279 – Flare C Model Light Curves</vt:lpstr>
      <vt:lpstr>3C279 – Flare C Hardness-Intensity Diagrams</vt:lpstr>
      <vt:lpstr>3C279 – Flare C Discrete Correlation Functions</vt:lpstr>
      <vt:lpstr>Numerical Methods 2. Radiation Transfer</vt:lpstr>
      <vt:lpstr>Numerical Methods 2. Radiation Transfer</vt:lpstr>
      <vt:lpstr>Numerical Methods 3. Solutions in Fourier Space</vt:lpstr>
      <vt:lpstr>Summary</vt:lpstr>
      <vt:lpstr>Backup Slides</vt:lpstr>
      <vt:lpstr>PowerPoint Presentation</vt:lpstr>
      <vt:lpstr>Blazar Variability – Challenges Corelated / Uncorrelated Variability</vt:lpstr>
      <vt:lpstr>Polarization Variability</vt:lpstr>
      <vt:lpstr>Acceleration Indices for Oblique Shocks</vt:lpstr>
      <vt:lpstr>Numerical Scheme</vt:lpstr>
      <vt:lpstr>Equilibrium Electron Distribution</vt:lpstr>
      <vt:lpstr>Equilibrium Electron Distribution</vt:lpstr>
    </vt:vector>
  </TitlesOfParts>
  <Company>Ohio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Modeling the Spectral Energy Distributions and Variability  of BL Lacertae in 2000</dc:title>
  <dc:creator>Markus Boettcher</dc:creator>
  <cp:lastModifiedBy>24420530</cp:lastModifiedBy>
  <cp:revision>1330</cp:revision>
  <dcterms:created xsi:type="dcterms:W3CDTF">2003-10-14T13:36:42Z</dcterms:created>
  <dcterms:modified xsi:type="dcterms:W3CDTF">2018-09-20T07:27:20Z</dcterms:modified>
</cp:coreProperties>
</file>