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337" r:id="rId2"/>
    <p:sldId id="338" r:id="rId3"/>
    <p:sldId id="348" r:id="rId4"/>
    <p:sldId id="350" r:id="rId5"/>
    <p:sldId id="366" r:id="rId6"/>
    <p:sldId id="382" r:id="rId7"/>
    <p:sldId id="354" r:id="rId8"/>
    <p:sldId id="364" r:id="rId9"/>
    <p:sldId id="365" r:id="rId10"/>
    <p:sldId id="357" r:id="rId11"/>
    <p:sldId id="358" r:id="rId12"/>
    <p:sldId id="359" r:id="rId13"/>
    <p:sldId id="378" r:id="rId14"/>
    <p:sldId id="367" r:id="rId15"/>
    <p:sldId id="381" r:id="rId16"/>
    <p:sldId id="379" r:id="rId17"/>
    <p:sldId id="363" r:id="rId18"/>
    <p:sldId id="377" r:id="rId19"/>
    <p:sldId id="342" r:id="rId20"/>
    <p:sldId id="380" r:id="rId21"/>
    <p:sldId id="368" r:id="rId22"/>
    <p:sldId id="353" r:id="rId23"/>
    <p:sldId id="355" r:id="rId24"/>
    <p:sldId id="343" r:id="rId25"/>
    <p:sldId id="362" r:id="rId26"/>
    <p:sldId id="373" r:id="rId27"/>
    <p:sldId id="372" r:id="rId28"/>
    <p:sldId id="374" r:id="rId29"/>
    <p:sldId id="344" r:id="rId30"/>
    <p:sldId id="347" r:id="rId31"/>
    <p:sldId id="345" r:id="rId32"/>
    <p:sldId id="360" r:id="rId33"/>
    <p:sldId id="361" r:id="rId34"/>
    <p:sldId id="346" r:id="rId35"/>
    <p:sldId id="283" r:id="rId36"/>
    <p:sldId id="292" r:id="rId37"/>
    <p:sldId id="34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73FEFF"/>
    <a:srgbClr val="005493"/>
    <a:srgbClr val="00919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/>
    <p:restoredTop sz="94599"/>
  </p:normalViewPr>
  <p:slideViewPr>
    <p:cSldViewPr snapToGrid="0" snapToObjects="1">
      <p:cViewPr varScale="1">
        <p:scale>
          <a:sx n="82" d="100"/>
          <a:sy n="82" d="100"/>
        </p:scale>
        <p:origin x="17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BE980-3A8B-FA4F-A04F-8DC08C77E40A}" type="datetimeFigureOut">
              <a:rPr lang="en-US" smtClean="0"/>
              <a:t>9/19/18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580F0-7F71-E24F-A97C-6CF16D17C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8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5C5C9-8511-ED4E-A4BB-A8CCDC94DE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1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mention m-w spectral-timing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80F0-7F71-E24F-A97C-6CF16D17CD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2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Upcoming X-ray missions have narrow FOV; very</a:t>
            </a:r>
            <a:r>
              <a:rPr lang="en-US" baseline="0" dirty="0"/>
              <a:t> limited observing flexibility; serve specific needs: polarization, </a:t>
            </a:r>
            <a:r>
              <a:rPr lang="en-US" baseline="0" dirty="0" err="1"/>
              <a:t>vh</a:t>
            </a:r>
            <a:r>
              <a:rPr lang="en-US" baseline="0" dirty="0"/>
              <a:t> res spectroscopy, etc.</a:t>
            </a:r>
          </a:p>
          <a:p>
            <a:r>
              <a:rPr lang="en-US" baseline="0" dirty="0"/>
              <a:t>Flexible, high-throughput, very short timescales – enables unique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80F0-7F71-E24F-A97C-6CF16D17CD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4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80F0-7F71-E24F-A97C-6CF16D17CD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57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80F0-7F71-E24F-A97C-6CF16D17CD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80F0-7F71-E24F-A97C-6CF16D17CD0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1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72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431822" cy="365125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DIN Condensed" pitchFamily="2" charset="0"/>
              </a:defRPr>
            </a:lvl1pPr>
          </a:lstStyle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112697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54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068DCE5D-7707-A74F-A6AE-5340BE9E0CEA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3428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DIN Condensed" pitchFamily="2" charset="0"/>
              </a:rPr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166725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>
            <a:normAutofit/>
          </a:bodyPr>
          <a:lstStyle>
            <a:lvl1pPr>
              <a:defRPr sz="54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576D4A7E-15C7-1F4F-9E20-3DC384C5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428294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14769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>
            <a:lvl1pPr>
              <a:defRPr sz="54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" y="6492875"/>
            <a:ext cx="3409244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latin typeface="DIN Condensed" pitchFamily="2" charset="0"/>
              </a:defRPr>
            </a:lvl1pPr>
          </a:lstStyle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32756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72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473450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latin typeface="DIN Condensed" pitchFamily="2" charset="0"/>
              </a:defRPr>
            </a:lvl1pPr>
          </a:lstStyle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297258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54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44311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328723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7644"/>
          </a:xfrm>
        </p:spPr>
        <p:txBody>
          <a:bodyPr>
            <a:noAutofit/>
          </a:bodyPr>
          <a:lstStyle>
            <a:lvl1pPr>
              <a:defRPr sz="54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7667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590676"/>
            <a:ext cx="3868340" cy="4902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079" y="7667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90676"/>
            <a:ext cx="3887391" cy="4902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428294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403580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54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3B56417C-A02A-4B4F-B5EA-3D30E609BB5A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3428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DIN Condensed" pitchFamily="2" charset="0"/>
              </a:rPr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155317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9C18EEC-770B-E54A-A40F-3D9706F91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428294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90334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400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AA6A3-CCD3-DC40-8CA4-B12DADCC916E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3428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DIN Condensed" pitchFamily="2" charset="0"/>
              </a:rPr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375720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4000" b="0">
                <a:latin typeface="DIN Condense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0D5F52-56E1-A148-B556-CCF398248867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3428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Franklin Gothic Demi" panose="020B0603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DIN Condensed" pitchFamily="2" charset="0"/>
              </a:rPr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28313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8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445" y="869244"/>
            <a:ext cx="8523111" cy="5623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45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tx1">
                    <a:tint val="75000"/>
                  </a:schemeClr>
                </a:solidFill>
                <a:latin typeface="DIN Condensed" pitchFamily="2" charset="0"/>
              </a:defRPr>
            </a:lvl1pPr>
          </a:lstStyle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403364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" y="677332"/>
            <a:ext cx="8869680" cy="2176923"/>
          </a:xfrm>
          <a:ln w="38100" cmpd="dbl">
            <a:noFill/>
          </a:ln>
        </p:spPr>
        <p:txBody>
          <a:bodyPr anchor="ctr">
            <a:noAutofit/>
          </a:bodyPr>
          <a:lstStyle/>
          <a:p>
            <a:r>
              <a:rPr lang="en-US" sz="7200" dirty="0">
                <a:latin typeface="DIN Condensed" pitchFamily="2" charset="0"/>
              </a:rPr>
              <a:t>Timing and Spectral Variability in Black Holes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867" y="2976664"/>
            <a:ext cx="7772400" cy="1598022"/>
          </a:xfrm>
        </p:spPr>
        <p:txBody>
          <a:bodyPr>
            <a:normAutofit/>
          </a:bodyPr>
          <a:lstStyle/>
          <a:p>
            <a:r>
              <a:rPr lang="en-US" sz="3600" dirty="0"/>
              <a:t>Abbie Stevens</a:t>
            </a:r>
          </a:p>
          <a:p>
            <a:r>
              <a:rPr lang="en-US" sz="2400" dirty="0"/>
              <a:t>NSF Astronomy &amp; Astrophysics Postdoctoral Fellow</a:t>
            </a:r>
          </a:p>
          <a:p>
            <a:r>
              <a:rPr lang="en-US" sz="2400" dirty="0"/>
              <a:t>Michigan State University &amp; University of Michigan</a:t>
            </a:r>
            <a:endParaRPr lang="en-US" sz="1400" dirty="0"/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A8316744-4032-4941-AD5F-0C3BA409E036}"/>
              </a:ext>
            </a:extLst>
          </p:cNvPr>
          <p:cNvGrpSpPr/>
          <p:nvPr/>
        </p:nvGrpSpPr>
        <p:grpSpPr>
          <a:xfrm>
            <a:off x="4385401" y="5271618"/>
            <a:ext cx="3331233" cy="1331439"/>
            <a:chOff x="1047495" y="283722"/>
            <a:chExt cx="3210090" cy="1150247"/>
          </a:xfrm>
        </p:grpSpPr>
        <p:pic>
          <p:nvPicPr>
            <p:cNvPr id="19" name="Picture 6" descr="Picture 6">
              <a:extLst>
                <a:ext uri="{FF2B5EF4-FFF2-40B4-BE49-F238E27FC236}">
                  <a16:creationId xmlns:a16="http://schemas.microsoft.com/office/drawing/2014/main" id="{9567156A-2AD1-E34F-9263-D55AD7193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994" t="24900" r="19513" b="23486"/>
            <a:stretch>
              <a:fillRect/>
            </a:stretch>
          </p:blipFill>
          <p:spPr>
            <a:xfrm>
              <a:off x="1047495" y="297205"/>
              <a:ext cx="473239" cy="41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icture 7" descr="Picture 7">
              <a:extLst>
                <a:ext uri="{FF2B5EF4-FFF2-40B4-BE49-F238E27FC236}">
                  <a16:creationId xmlns:a16="http://schemas.microsoft.com/office/drawing/2014/main" id="{64CBC9CB-3B2B-244A-B405-409E6C3A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89390" y="671297"/>
              <a:ext cx="387705" cy="387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icture 5" descr="Picture 5">
              <a:extLst>
                <a:ext uri="{FF2B5EF4-FFF2-40B4-BE49-F238E27FC236}">
                  <a16:creationId xmlns:a16="http://schemas.microsoft.com/office/drawing/2014/main" id="{9B0C46CC-AB03-A244-8A9A-0AE58227C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98201" y="1059003"/>
              <a:ext cx="370082" cy="370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abigailstev@gmail.com">
              <a:extLst>
                <a:ext uri="{FF2B5EF4-FFF2-40B4-BE49-F238E27FC236}">
                  <a16:creationId xmlns:a16="http://schemas.microsoft.com/office/drawing/2014/main" id="{03F36957-9734-A647-8600-431A303F9107}"/>
                </a:ext>
              </a:extLst>
            </p:cNvPr>
            <p:cNvSpPr txBox="1"/>
            <p:nvPr/>
          </p:nvSpPr>
          <p:spPr>
            <a:xfrm>
              <a:off x="1527467" y="283722"/>
              <a:ext cx="1980316" cy="40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 b="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sz="2400" dirty="0" err="1">
                  <a:latin typeface="Garamond" panose="02020404030301010803" pitchFamily="18" charset="0"/>
                </a:rPr>
                <a:t>a</a:t>
              </a:r>
              <a:r>
                <a:rPr lang="en-US" sz="2400" dirty="0" err="1">
                  <a:latin typeface="Garamond" panose="02020404030301010803" pitchFamily="18" charset="0"/>
                </a:rPr>
                <a:t>lstev</a:t>
              </a:r>
              <a:r>
                <a:rPr sz="2400" dirty="0" err="1">
                  <a:latin typeface="Garamond" panose="02020404030301010803" pitchFamily="18" charset="0"/>
                </a:rPr>
                <a:t>@</a:t>
              </a:r>
              <a:r>
                <a:rPr lang="en-US" sz="2400" dirty="0" err="1">
                  <a:latin typeface="Garamond" panose="02020404030301010803" pitchFamily="18" charset="0"/>
                </a:rPr>
                <a:t>msu.edu</a:t>
              </a:r>
              <a:endParaRPr sz="2400" dirty="0">
                <a:latin typeface="Garamond" panose="02020404030301010803" pitchFamily="18" charset="0"/>
              </a:endParaRPr>
            </a:p>
          </p:txBody>
        </p:sp>
        <p:sp>
          <p:nvSpPr>
            <p:cNvPr id="23" name="@abigailstev">
              <a:extLst>
                <a:ext uri="{FF2B5EF4-FFF2-40B4-BE49-F238E27FC236}">
                  <a16:creationId xmlns:a16="http://schemas.microsoft.com/office/drawing/2014/main" id="{F9D9750E-EB01-5C47-9469-EE2AACAB22C7}"/>
                </a:ext>
              </a:extLst>
            </p:cNvPr>
            <p:cNvSpPr txBox="1"/>
            <p:nvPr/>
          </p:nvSpPr>
          <p:spPr>
            <a:xfrm>
              <a:off x="1527467" y="661299"/>
              <a:ext cx="1562997" cy="40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 b="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sz="2400" dirty="0">
                  <a:latin typeface="Garamond" panose="02020404030301010803" pitchFamily="18" charset="0"/>
                </a:rPr>
                <a:t>@</a:t>
              </a:r>
              <a:r>
                <a:rPr sz="2400" dirty="0" err="1">
                  <a:latin typeface="Garamond" panose="02020404030301010803" pitchFamily="18" charset="0"/>
                </a:rPr>
                <a:t>abigailstev</a:t>
              </a:r>
              <a:endParaRPr sz="2400" dirty="0">
                <a:latin typeface="Garamond" panose="02020404030301010803" pitchFamily="18" charset="0"/>
              </a:endParaRPr>
            </a:p>
          </p:txBody>
        </p:sp>
        <p:sp>
          <p:nvSpPr>
            <p:cNvPr id="24" name="github.com/abigailstev">
              <a:extLst>
                <a:ext uri="{FF2B5EF4-FFF2-40B4-BE49-F238E27FC236}">
                  <a16:creationId xmlns:a16="http://schemas.microsoft.com/office/drawing/2014/main" id="{E777CEF1-68CB-CC4E-A41D-223DE9022CCF}"/>
                </a:ext>
              </a:extLst>
            </p:cNvPr>
            <p:cNvSpPr txBox="1"/>
            <p:nvPr/>
          </p:nvSpPr>
          <p:spPr>
            <a:xfrm>
              <a:off x="1527467" y="1026268"/>
              <a:ext cx="2730118" cy="40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 b="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sz="2400" dirty="0" err="1">
                  <a:latin typeface="Garamond" panose="02020404030301010803" pitchFamily="18" charset="0"/>
                </a:rPr>
                <a:t>github.com</a:t>
              </a:r>
              <a:r>
                <a:rPr sz="2400" dirty="0">
                  <a:latin typeface="Garamond" panose="02020404030301010803" pitchFamily="18" charset="0"/>
                </a:rPr>
                <a:t>/</a:t>
              </a:r>
              <a:r>
                <a:rPr sz="2400" dirty="0" err="1">
                  <a:latin typeface="Garamond" panose="02020404030301010803" pitchFamily="18" charset="0"/>
                </a:rPr>
                <a:t>abigailstev</a:t>
              </a:r>
              <a:endParaRPr sz="2400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FA5DD1-AB11-D74C-AFB2-6EC602048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366" y="5168448"/>
            <a:ext cx="1530669" cy="153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09A7-F57C-C142-BA3D-E175614C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 variability is hard to see by eye!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7C317A-18EE-2D4B-8B61-020377E84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12" t="9878" r="11537" b="4721"/>
          <a:stretch/>
        </p:blipFill>
        <p:spPr>
          <a:xfrm rot="5400000">
            <a:off x="1297905" y="950003"/>
            <a:ext cx="2403028" cy="339832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68B41-AF2C-2F41-9348-6EC37145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FF953F-570A-F140-BC2B-BAEAF51FF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2" t="9891" r="11537" b="4707"/>
          <a:stretch/>
        </p:blipFill>
        <p:spPr>
          <a:xfrm rot="5400000">
            <a:off x="5395053" y="950219"/>
            <a:ext cx="2402721" cy="33978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A8D8A1-19C0-EB4D-AA6B-C551DD9AA2A5}"/>
              </a:ext>
            </a:extLst>
          </p:cNvPr>
          <p:cNvSpPr txBox="1"/>
          <p:nvPr/>
        </p:nvSpPr>
        <p:spPr>
          <a:xfrm>
            <a:off x="440324" y="1345895"/>
            <a:ext cx="164993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Light curves</a:t>
            </a:r>
          </a:p>
        </p:txBody>
      </p:sp>
    </p:spTree>
    <p:extLst>
      <p:ext uri="{BB962C8B-B14F-4D97-AF65-F5344CB8AC3E}">
        <p14:creationId xmlns:p14="http://schemas.microsoft.com/office/powerpoint/2010/main" val="1271581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09A7-F57C-C142-BA3D-E175614C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 variability is hard to see by eye!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7C317A-18EE-2D4B-8B61-020377E84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12" t="9878" r="11537" b="4721"/>
          <a:stretch/>
        </p:blipFill>
        <p:spPr>
          <a:xfrm rot="5400000">
            <a:off x="1297905" y="950003"/>
            <a:ext cx="2403028" cy="339832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68B41-AF2C-2F41-9348-6EC37145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FF953F-570A-F140-BC2B-BAEAF51FF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2" t="9891" r="11537" b="4707"/>
          <a:stretch/>
        </p:blipFill>
        <p:spPr>
          <a:xfrm rot="5400000">
            <a:off x="5395053" y="950219"/>
            <a:ext cx="2402721" cy="3397895"/>
          </a:xfrm>
          <a:prstGeom prst="rect">
            <a:avLst/>
          </a:prstGeom>
        </p:spPr>
      </p:pic>
      <p:pic>
        <p:nvPicPr>
          <p:cNvPr id="9" name="Picture 8" descr="cygx1-test_150930_t2_32sec_rb.eps">
            <a:extLst>
              <a:ext uri="{FF2B5EF4-FFF2-40B4-BE49-F238E27FC236}">
                <a16:creationId xmlns:a16="http://schemas.microsoft.com/office/drawing/2014/main" id="{625DDFF8-5465-3642-9C5F-516A4CE879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r="8680"/>
          <a:stretch/>
        </p:blipFill>
        <p:spPr>
          <a:xfrm>
            <a:off x="680940" y="3864838"/>
            <a:ext cx="3455652" cy="2679414"/>
          </a:xfrm>
          <a:prstGeom prst="rect">
            <a:avLst/>
          </a:prstGeom>
        </p:spPr>
      </p:pic>
      <p:pic>
        <p:nvPicPr>
          <p:cNvPr id="10" name="Picture 9" descr="GRO1915-test_150925_t1_32sec_rb.eps">
            <a:extLst>
              <a:ext uri="{FF2B5EF4-FFF2-40B4-BE49-F238E27FC236}">
                <a16:creationId xmlns:a16="http://schemas.microsoft.com/office/drawing/2014/main" id="{70BD8C6F-5B9D-D84F-8839-E21A0AB06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12" y="3864838"/>
            <a:ext cx="3504049" cy="2628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A8D8A1-19C0-EB4D-AA6B-C551DD9AA2A5}"/>
              </a:ext>
            </a:extLst>
          </p:cNvPr>
          <p:cNvSpPr txBox="1"/>
          <p:nvPr/>
        </p:nvSpPr>
        <p:spPr>
          <a:xfrm>
            <a:off x="440324" y="1345895"/>
            <a:ext cx="164993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Light curves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CD02FD-BB15-D948-8C3F-30517A5475D8}"/>
              </a:ext>
            </a:extLst>
          </p:cNvPr>
          <p:cNvSpPr txBox="1"/>
          <p:nvPr/>
        </p:nvSpPr>
        <p:spPr>
          <a:xfrm>
            <a:off x="440324" y="3876534"/>
            <a:ext cx="2766216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Power density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23A66-C384-8F40-9D86-ADD7A4623270}"/>
              </a:ext>
            </a:extLst>
          </p:cNvPr>
          <p:cNvSpPr txBox="1"/>
          <p:nvPr/>
        </p:nvSpPr>
        <p:spPr>
          <a:xfrm>
            <a:off x="977240" y="830051"/>
            <a:ext cx="3199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Noise: Cygnus X-1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F2186-0DEC-6743-934A-94365BAC41A6}"/>
              </a:ext>
            </a:extLst>
          </p:cNvPr>
          <p:cNvSpPr txBox="1"/>
          <p:nvPr/>
        </p:nvSpPr>
        <p:spPr>
          <a:xfrm>
            <a:off x="4791312" y="830051"/>
            <a:ext cx="3817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Signal: GRS 1915+105</a:t>
            </a:r>
          </a:p>
        </p:txBody>
      </p:sp>
    </p:spTree>
    <p:extLst>
      <p:ext uri="{BB962C8B-B14F-4D97-AF65-F5344CB8AC3E}">
        <p14:creationId xmlns:p14="http://schemas.microsoft.com/office/powerpoint/2010/main" val="134515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3975-09C3-EA4C-B3B1-A03075CC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8644-65FC-694B-B35F-B2D6936A1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6" y="1386604"/>
            <a:ext cx="5296270" cy="4484809"/>
          </a:xfrm>
        </p:spPr>
        <p:txBody>
          <a:bodyPr>
            <a:normAutofit/>
          </a:bodyPr>
          <a:lstStyle/>
          <a:p>
            <a:r>
              <a:rPr lang="en-US" dirty="0"/>
              <a:t>Power spectra/periodograms</a:t>
            </a:r>
          </a:p>
          <a:p>
            <a:r>
              <a:rPr lang="en-US" dirty="0" err="1"/>
              <a:t>Bispectra</a:t>
            </a:r>
            <a:r>
              <a:rPr lang="en-US" dirty="0"/>
              <a:t>, bicoherence</a:t>
            </a:r>
          </a:p>
          <a:p>
            <a:r>
              <a:rPr lang="en-US" dirty="0"/>
              <a:t>Coherence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E909A-5767-2D42-90A9-E45483D4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FD62A-C17F-5E4C-93C4-1F03184A40A5}"/>
              </a:ext>
            </a:extLst>
          </p:cNvPr>
          <p:cNvSpPr txBox="1"/>
          <p:nvPr/>
        </p:nvSpPr>
        <p:spPr>
          <a:xfrm>
            <a:off x="5718062" y="6492875"/>
            <a:ext cx="3425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See Uttley+14 for a review of techniques</a:t>
            </a:r>
          </a:p>
        </p:txBody>
      </p:sp>
    </p:spTree>
    <p:extLst>
      <p:ext uri="{BB962C8B-B14F-4D97-AF65-F5344CB8AC3E}">
        <p14:creationId xmlns:p14="http://schemas.microsoft.com/office/powerpoint/2010/main" val="2784588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3975-09C3-EA4C-B3B1-A03075CC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9193"/>
                </a:solidFill>
              </a:rPr>
              <a:t>spectral-</a:t>
            </a:r>
            <a:r>
              <a:rPr lang="en-US" dirty="0"/>
              <a:t>timing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8644-65FC-694B-B35F-B2D6936A1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6" y="1386604"/>
            <a:ext cx="5296270" cy="4484809"/>
          </a:xfrm>
        </p:spPr>
        <p:txBody>
          <a:bodyPr>
            <a:normAutofit/>
          </a:bodyPr>
          <a:lstStyle/>
          <a:p>
            <a:r>
              <a:rPr lang="en-US" dirty="0"/>
              <a:t>Power spectra/periodograms</a:t>
            </a:r>
          </a:p>
          <a:p>
            <a:r>
              <a:rPr lang="en-US" dirty="0" err="1"/>
              <a:t>Bispectra</a:t>
            </a:r>
            <a:r>
              <a:rPr lang="en-US" dirty="0"/>
              <a:t>, bicoherence</a:t>
            </a:r>
          </a:p>
          <a:p>
            <a:r>
              <a:rPr lang="en-US" dirty="0"/>
              <a:t>Coherence </a:t>
            </a:r>
          </a:p>
          <a:p>
            <a:r>
              <a:rPr lang="en-US" dirty="0" err="1">
                <a:solidFill>
                  <a:srgbClr val="009193"/>
                </a:solidFill>
              </a:rPr>
              <a:t>rms</a:t>
            </a:r>
            <a:r>
              <a:rPr lang="en-US" dirty="0">
                <a:solidFill>
                  <a:srgbClr val="009193"/>
                </a:solidFill>
              </a:rPr>
              <a:t> and covariance spectra</a:t>
            </a:r>
          </a:p>
          <a:p>
            <a:r>
              <a:rPr lang="en-US" dirty="0">
                <a:solidFill>
                  <a:srgbClr val="009193"/>
                </a:solidFill>
              </a:rPr>
              <a:t>Cross spectra, </a:t>
            </a:r>
            <a:r>
              <a:rPr lang="en-US" dirty="0" err="1">
                <a:solidFill>
                  <a:srgbClr val="009193"/>
                </a:solidFill>
              </a:rPr>
              <a:t>cospectra</a:t>
            </a:r>
            <a:endParaRPr lang="en-US" dirty="0">
              <a:solidFill>
                <a:srgbClr val="009193"/>
              </a:solidFill>
            </a:endParaRPr>
          </a:p>
          <a:p>
            <a:r>
              <a:rPr lang="en-US" dirty="0">
                <a:solidFill>
                  <a:srgbClr val="009193"/>
                </a:solidFill>
              </a:rPr>
              <a:t>Energy- and frequency-dependent        time lags</a:t>
            </a:r>
          </a:p>
          <a:p>
            <a:r>
              <a:rPr lang="en-US" dirty="0">
                <a:solidFill>
                  <a:srgbClr val="009193"/>
                </a:solidFill>
              </a:rPr>
              <a:t>Cross-correlation</a:t>
            </a:r>
          </a:p>
          <a:p>
            <a:r>
              <a:rPr lang="en-US" dirty="0">
                <a:solidFill>
                  <a:srgbClr val="009193"/>
                </a:solidFill>
              </a:rPr>
              <a:t>Phase-resolved spectroscopy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E909A-5767-2D42-90A9-E45483D4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36D1E10-C01D-4846-940E-3EFE37D455D7}"/>
              </a:ext>
            </a:extLst>
          </p:cNvPr>
          <p:cNvSpPr/>
          <p:nvPr/>
        </p:nvSpPr>
        <p:spPr>
          <a:xfrm>
            <a:off x="5474369" y="1374572"/>
            <a:ext cx="442792" cy="4508873"/>
          </a:xfrm>
          <a:prstGeom prst="rightBrace">
            <a:avLst>
              <a:gd name="adj1" fmla="val 8333"/>
              <a:gd name="adj2" fmla="val 50000"/>
            </a:avLst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3E1EC-D8B9-8840-BEBC-C134F7AE95D7}"/>
              </a:ext>
            </a:extLst>
          </p:cNvPr>
          <p:cNvSpPr txBox="1"/>
          <p:nvPr/>
        </p:nvSpPr>
        <p:spPr>
          <a:xfrm>
            <a:off x="6208296" y="3028843"/>
            <a:ext cx="2093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Fourier </a:t>
            </a:r>
          </a:p>
          <a:p>
            <a:r>
              <a:rPr lang="en-US" sz="3600" dirty="0"/>
              <a:t>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FD62A-C17F-5E4C-93C4-1F03184A40A5}"/>
              </a:ext>
            </a:extLst>
          </p:cNvPr>
          <p:cNvSpPr txBox="1"/>
          <p:nvPr/>
        </p:nvSpPr>
        <p:spPr>
          <a:xfrm>
            <a:off x="5718062" y="6492875"/>
            <a:ext cx="3425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See Uttley+14 for a review of techniques</a:t>
            </a:r>
          </a:p>
        </p:txBody>
      </p:sp>
    </p:spTree>
    <p:extLst>
      <p:ext uri="{BB962C8B-B14F-4D97-AF65-F5344CB8AC3E}">
        <p14:creationId xmlns:p14="http://schemas.microsoft.com/office/powerpoint/2010/main" val="68718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1B47-5EA1-E448-BE7E-B5599FF1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AGN reverberation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B9213-D5DC-184E-B251-1F19C6C0B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2DCDD-929C-2840-B999-1DE016058CA1}"/>
              </a:ext>
            </a:extLst>
          </p:cNvPr>
          <p:cNvSpPr txBox="1"/>
          <p:nvPr/>
        </p:nvSpPr>
        <p:spPr>
          <a:xfrm>
            <a:off x="53779" y="6033742"/>
            <a:ext cx="585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work by, e.g., </a:t>
            </a:r>
            <a:r>
              <a:rPr lang="en-US" dirty="0" err="1"/>
              <a:t>Cackett</a:t>
            </a:r>
            <a:r>
              <a:rPr lang="en-US" dirty="0"/>
              <a:t>, Fabian, Kara, </a:t>
            </a:r>
            <a:r>
              <a:rPr lang="en-US" dirty="0" err="1"/>
              <a:t>Uttley</a:t>
            </a:r>
            <a:r>
              <a:rPr lang="en-US" dirty="0"/>
              <a:t>, Wilkins, </a:t>
            </a:r>
            <a:r>
              <a:rPr lang="en-US" dirty="0" err="1"/>
              <a:t>Zoghbi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736DB6-8E2B-964F-A226-84CE6112B7EC}"/>
              </a:ext>
            </a:extLst>
          </p:cNvPr>
          <p:cNvSpPr/>
          <p:nvPr/>
        </p:nvSpPr>
        <p:spPr>
          <a:xfrm>
            <a:off x="1935759" y="3839916"/>
            <a:ext cx="5235062" cy="597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2F43B3-82D5-7F4F-BE63-DD3BE30CAFC2}"/>
              </a:ext>
            </a:extLst>
          </p:cNvPr>
          <p:cNvSpPr/>
          <p:nvPr/>
        </p:nvSpPr>
        <p:spPr>
          <a:xfrm>
            <a:off x="797725" y="3789343"/>
            <a:ext cx="694192" cy="69843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A079ED7-EE42-3149-B9EA-48DF6310B58F}"/>
              </a:ext>
            </a:extLst>
          </p:cNvPr>
          <p:cNvSpPr/>
          <p:nvPr/>
        </p:nvSpPr>
        <p:spPr>
          <a:xfrm rot="5759570">
            <a:off x="-244828" y="1541949"/>
            <a:ext cx="2779295" cy="1567070"/>
          </a:xfrm>
          <a:prstGeom prst="clou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D0B10922-70E4-F943-AA73-91172CC20100}"/>
              </a:ext>
            </a:extLst>
          </p:cNvPr>
          <p:cNvSpPr/>
          <p:nvPr/>
        </p:nvSpPr>
        <p:spPr>
          <a:xfrm>
            <a:off x="1021778" y="2109245"/>
            <a:ext cx="671947" cy="68580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6172A-B537-ED4E-9AEE-4C53EADE78A8}"/>
              </a:ext>
            </a:extLst>
          </p:cNvPr>
          <p:cNvSpPr txBox="1"/>
          <p:nvPr/>
        </p:nvSpPr>
        <p:spPr>
          <a:xfrm>
            <a:off x="7904747" y="861626"/>
            <a:ext cx="70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👁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E06457-A99E-094C-9340-06AB14AF9883}"/>
              </a:ext>
            </a:extLst>
          </p:cNvPr>
          <p:cNvCxnSpPr>
            <a:cxnSpLocks/>
          </p:cNvCxnSpPr>
          <p:nvPr/>
        </p:nvCxnSpPr>
        <p:spPr>
          <a:xfrm flipV="1">
            <a:off x="1935759" y="1239253"/>
            <a:ext cx="5692262" cy="119112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234D62-6239-184C-B515-9C033E9F4444}"/>
              </a:ext>
            </a:extLst>
          </p:cNvPr>
          <p:cNvCxnSpPr>
            <a:cxnSpLocks/>
          </p:cNvCxnSpPr>
          <p:nvPr/>
        </p:nvCxnSpPr>
        <p:spPr>
          <a:xfrm>
            <a:off x="1935759" y="2486519"/>
            <a:ext cx="1047380" cy="132811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123C84-E566-EC48-917C-CA7BB1C74680}"/>
              </a:ext>
            </a:extLst>
          </p:cNvPr>
          <p:cNvCxnSpPr>
            <a:cxnSpLocks/>
          </p:cNvCxnSpPr>
          <p:nvPr/>
        </p:nvCxnSpPr>
        <p:spPr>
          <a:xfrm flipV="1">
            <a:off x="2983139" y="1426017"/>
            <a:ext cx="4644882" cy="2401256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D0752A-7A07-174F-83C0-AE14CE6949DA}"/>
              </a:ext>
            </a:extLst>
          </p:cNvPr>
          <p:cNvSpPr txBox="1"/>
          <p:nvPr/>
        </p:nvSpPr>
        <p:spPr>
          <a:xfrm>
            <a:off x="1197142" y="4821993"/>
            <a:ext cx="674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Reverberation mapping</a:t>
            </a:r>
            <a:r>
              <a:rPr lang="en-US" sz="2400" dirty="0"/>
              <a:t>: looking for “self” similarities between simultaneous light curves of different energies with cross spectral data products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4F7ECC-39EE-C946-803F-E5282787A86C}"/>
              </a:ext>
            </a:extLst>
          </p:cNvPr>
          <p:cNvCxnSpPr>
            <a:cxnSpLocks/>
          </p:cNvCxnSpPr>
          <p:nvPr/>
        </p:nvCxnSpPr>
        <p:spPr>
          <a:xfrm flipV="1">
            <a:off x="4698417" y="1661548"/>
            <a:ext cx="3061951" cy="20616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9DC721E-4E19-4546-80A8-7F5F86D531B1}"/>
              </a:ext>
            </a:extLst>
          </p:cNvPr>
          <p:cNvSpPr txBox="1"/>
          <p:nvPr/>
        </p:nvSpPr>
        <p:spPr>
          <a:xfrm>
            <a:off x="1935759" y="3904430"/>
            <a:ext cx="523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Accretion disk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5C51AF-187F-2845-B217-5A71763B2CE3}"/>
              </a:ext>
            </a:extLst>
          </p:cNvPr>
          <p:cNvSpPr txBox="1"/>
          <p:nvPr/>
        </p:nvSpPr>
        <p:spPr>
          <a:xfrm>
            <a:off x="586708" y="1214545"/>
            <a:ext cx="1324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Corona/hot flow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615DDB-1129-9C43-92FB-D9C1B0A71A08}"/>
              </a:ext>
            </a:extLst>
          </p:cNvPr>
          <p:cNvSpPr txBox="1"/>
          <p:nvPr/>
        </p:nvSpPr>
        <p:spPr>
          <a:xfrm>
            <a:off x="2577049" y="3006954"/>
            <a:ext cx="140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426918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1B47-5EA1-E448-BE7E-B5599FF1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AGN reverberation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B9213-D5DC-184E-B251-1F19C6C0B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2DCDD-929C-2840-B999-1DE016058CA1}"/>
              </a:ext>
            </a:extLst>
          </p:cNvPr>
          <p:cNvSpPr txBox="1"/>
          <p:nvPr/>
        </p:nvSpPr>
        <p:spPr>
          <a:xfrm>
            <a:off x="53779" y="6033742"/>
            <a:ext cx="585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work by, e.g., </a:t>
            </a:r>
            <a:r>
              <a:rPr lang="en-US" dirty="0" err="1"/>
              <a:t>Cackett</a:t>
            </a:r>
            <a:r>
              <a:rPr lang="en-US" dirty="0"/>
              <a:t>, Fabian, Kara, </a:t>
            </a:r>
            <a:r>
              <a:rPr lang="en-US" dirty="0" err="1"/>
              <a:t>Uttley</a:t>
            </a:r>
            <a:r>
              <a:rPr lang="en-US" dirty="0"/>
              <a:t>, Wilkins, </a:t>
            </a:r>
            <a:r>
              <a:rPr lang="en-US" dirty="0" err="1"/>
              <a:t>Zoghbi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736DB6-8E2B-964F-A226-84CE6112B7EC}"/>
              </a:ext>
            </a:extLst>
          </p:cNvPr>
          <p:cNvSpPr/>
          <p:nvPr/>
        </p:nvSpPr>
        <p:spPr>
          <a:xfrm>
            <a:off x="1935759" y="3839916"/>
            <a:ext cx="5235062" cy="597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2F43B3-82D5-7F4F-BE63-DD3BE30CAFC2}"/>
              </a:ext>
            </a:extLst>
          </p:cNvPr>
          <p:cNvSpPr/>
          <p:nvPr/>
        </p:nvSpPr>
        <p:spPr>
          <a:xfrm>
            <a:off x="797725" y="3789343"/>
            <a:ext cx="694192" cy="69843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A079ED7-EE42-3149-B9EA-48DF6310B58F}"/>
              </a:ext>
            </a:extLst>
          </p:cNvPr>
          <p:cNvSpPr/>
          <p:nvPr/>
        </p:nvSpPr>
        <p:spPr>
          <a:xfrm rot="5759570">
            <a:off x="-244828" y="1541949"/>
            <a:ext cx="2779295" cy="1567070"/>
          </a:xfrm>
          <a:prstGeom prst="clou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D0B10922-70E4-F943-AA73-91172CC20100}"/>
              </a:ext>
            </a:extLst>
          </p:cNvPr>
          <p:cNvSpPr/>
          <p:nvPr/>
        </p:nvSpPr>
        <p:spPr>
          <a:xfrm>
            <a:off x="2311192" y="3777394"/>
            <a:ext cx="671947" cy="68580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6172A-B537-ED4E-9AEE-4C53EADE78A8}"/>
              </a:ext>
            </a:extLst>
          </p:cNvPr>
          <p:cNvSpPr txBox="1"/>
          <p:nvPr/>
        </p:nvSpPr>
        <p:spPr>
          <a:xfrm>
            <a:off x="7904747" y="861626"/>
            <a:ext cx="70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👁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E06457-A99E-094C-9340-06AB14AF9883}"/>
              </a:ext>
            </a:extLst>
          </p:cNvPr>
          <p:cNvCxnSpPr>
            <a:cxnSpLocks/>
          </p:cNvCxnSpPr>
          <p:nvPr/>
        </p:nvCxnSpPr>
        <p:spPr>
          <a:xfrm flipV="1">
            <a:off x="1935759" y="1239253"/>
            <a:ext cx="5692262" cy="119112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234D62-6239-184C-B515-9C033E9F4444}"/>
              </a:ext>
            </a:extLst>
          </p:cNvPr>
          <p:cNvCxnSpPr>
            <a:cxnSpLocks/>
          </p:cNvCxnSpPr>
          <p:nvPr/>
        </p:nvCxnSpPr>
        <p:spPr>
          <a:xfrm flipH="1" flipV="1">
            <a:off x="1841011" y="2901535"/>
            <a:ext cx="768983" cy="938381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123C84-E566-EC48-917C-CA7BB1C74680}"/>
              </a:ext>
            </a:extLst>
          </p:cNvPr>
          <p:cNvCxnSpPr>
            <a:cxnSpLocks/>
          </p:cNvCxnSpPr>
          <p:nvPr/>
        </p:nvCxnSpPr>
        <p:spPr>
          <a:xfrm flipV="1">
            <a:off x="1935759" y="1426017"/>
            <a:ext cx="5692262" cy="1448764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D0752A-7A07-174F-83C0-AE14CE6949DA}"/>
              </a:ext>
            </a:extLst>
          </p:cNvPr>
          <p:cNvSpPr txBox="1"/>
          <p:nvPr/>
        </p:nvSpPr>
        <p:spPr>
          <a:xfrm>
            <a:off x="1197142" y="4821993"/>
            <a:ext cx="674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Reverberation mapping</a:t>
            </a:r>
            <a:r>
              <a:rPr lang="en-US" sz="2400" dirty="0"/>
              <a:t>: looking for “self” similarities between simultaneous light curves of different energies with cross spectral data products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4F7ECC-39EE-C946-803F-E5282787A86C}"/>
              </a:ext>
            </a:extLst>
          </p:cNvPr>
          <p:cNvCxnSpPr>
            <a:cxnSpLocks/>
          </p:cNvCxnSpPr>
          <p:nvPr/>
        </p:nvCxnSpPr>
        <p:spPr>
          <a:xfrm flipV="1">
            <a:off x="4698417" y="1661548"/>
            <a:ext cx="3061951" cy="20616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9DC721E-4E19-4546-80A8-7F5F86D531B1}"/>
              </a:ext>
            </a:extLst>
          </p:cNvPr>
          <p:cNvSpPr txBox="1"/>
          <p:nvPr/>
        </p:nvSpPr>
        <p:spPr>
          <a:xfrm>
            <a:off x="1935759" y="3904430"/>
            <a:ext cx="523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Accretion disk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5C51AF-187F-2845-B217-5A71763B2CE3}"/>
              </a:ext>
            </a:extLst>
          </p:cNvPr>
          <p:cNvSpPr txBox="1"/>
          <p:nvPr/>
        </p:nvSpPr>
        <p:spPr>
          <a:xfrm>
            <a:off x="586708" y="1214545"/>
            <a:ext cx="1324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Corona/hot flow</a:t>
            </a:r>
          </a:p>
        </p:txBody>
      </p:sp>
    </p:spTree>
    <p:extLst>
      <p:ext uri="{BB962C8B-B14F-4D97-AF65-F5344CB8AC3E}">
        <p14:creationId xmlns:p14="http://schemas.microsoft.com/office/powerpoint/2010/main" val="4082946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1B47-5EA1-E448-BE7E-B5599FF1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AGN reverberation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B9213-D5DC-184E-B251-1F19C6C0B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B437C-AC14-084A-9F2C-BA073A632421}"/>
              </a:ext>
            </a:extLst>
          </p:cNvPr>
          <p:cNvSpPr txBox="1"/>
          <p:nvPr/>
        </p:nvSpPr>
        <p:spPr>
          <a:xfrm>
            <a:off x="4403557" y="4423607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Soft photons lag hard photons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D12FAC5-21F5-7A48-BEF0-591E53E08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6" y="869244"/>
            <a:ext cx="4574376" cy="1380661"/>
          </a:xfrm>
        </p:spPr>
        <p:txBody>
          <a:bodyPr>
            <a:normAutofit/>
          </a:bodyPr>
          <a:lstStyle/>
          <a:p>
            <a:r>
              <a:rPr lang="en-US" sz="2400" dirty="0"/>
              <a:t>1H0707-495 (NLS1)</a:t>
            </a:r>
          </a:p>
          <a:p>
            <a:r>
              <a:rPr lang="en-US" sz="2400" dirty="0"/>
              <a:t>1.3Ms of XMM 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548FCF-3D0B-8645-8941-CFED485FAF78}"/>
              </a:ext>
            </a:extLst>
          </p:cNvPr>
          <p:cNvGrpSpPr/>
          <p:nvPr/>
        </p:nvGrpSpPr>
        <p:grpSpPr>
          <a:xfrm>
            <a:off x="152647" y="1743533"/>
            <a:ext cx="4395289" cy="3653589"/>
            <a:chOff x="309058" y="2309020"/>
            <a:chExt cx="4395289" cy="36535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EF10D3-0047-0F45-9CD5-EB5A5309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33"/>
            <a:stretch/>
          </p:blipFill>
          <p:spPr>
            <a:xfrm>
              <a:off x="309058" y="2309020"/>
              <a:ext cx="4395289" cy="36535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B47F8D-38B6-3F41-87D3-1F0FEA6E2300}"/>
                </a:ext>
              </a:extLst>
            </p:cNvPr>
            <p:cNvSpPr txBox="1"/>
            <p:nvPr/>
          </p:nvSpPr>
          <p:spPr>
            <a:xfrm>
              <a:off x="3344779" y="2352408"/>
              <a:ext cx="1215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Kara+13b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66EF0C-9117-944F-AB23-A82EE1668970}"/>
              </a:ext>
            </a:extLst>
          </p:cNvPr>
          <p:cNvSpPr txBox="1"/>
          <p:nvPr/>
        </p:nvSpPr>
        <p:spPr>
          <a:xfrm>
            <a:off x="1915721" y="2785315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Hard photons lag soft photons</a:t>
            </a:r>
          </a:p>
        </p:txBody>
      </p:sp>
    </p:spTree>
    <p:extLst>
      <p:ext uri="{BB962C8B-B14F-4D97-AF65-F5344CB8AC3E}">
        <p14:creationId xmlns:p14="http://schemas.microsoft.com/office/powerpoint/2010/main" val="2586164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1B47-5EA1-E448-BE7E-B5599FF1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AGN reverberation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B9213-D5DC-184E-B251-1F19C6C0B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54A81-28ED-3D4D-B1BF-03105D8E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142" y="241159"/>
            <a:ext cx="4189218" cy="65313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A47BD5C-6838-834C-8B5E-6567C44C090F}"/>
              </a:ext>
            </a:extLst>
          </p:cNvPr>
          <p:cNvGrpSpPr/>
          <p:nvPr/>
        </p:nvGrpSpPr>
        <p:grpSpPr>
          <a:xfrm>
            <a:off x="152647" y="1743533"/>
            <a:ext cx="4395289" cy="3653589"/>
            <a:chOff x="309058" y="2309020"/>
            <a:chExt cx="4395289" cy="36535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7B12B3-9473-0A43-9E8C-1E77F91B5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33"/>
            <a:stretch/>
          </p:blipFill>
          <p:spPr>
            <a:xfrm>
              <a:off x="309058" y="2309020"/>
              <a:ext cx="4395289" cy="36535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F72188-339A-6647-816A-BBAD9B9B825F}"/>
                </a:ext>
              </a:extLst>
            </p:cNvPr>
            <p:cNvSpPr txBox="1"/>
            <p:nvPr/>
          </p:nvSpPr>
          <p:spPr>
            <a:xfrm>
              <a:off x="3344779" y="2352408"/>
              <a:ext cx="1215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Kara+13b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2DF0B36-0E02-EA4E-9882-52E599CAEF1B}"/>
              </a:ext>
            </a:extLst>
          </p:cNvPr>
          <p:cNvSpPr/>
          <p:nvPr/>
        </p:nvSpPr>
        <p:spPr>
          <a:xfrm>
            <a:off x="2237874" y="4071263"/>
            <a:ext cx="1439897" cy="6210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DCE62F-240A-5A44-B579-636A1C60D536}"/>
              </a:ext>
            </a:extLst>
          </p:cNvPr>
          <p:cNvSpPr/>
          <p:nvPr/>
        </p:nvSpPr>
        <p:spPr>
          <a:xfrm>
            <a:off x="529389" y="1915880"/>
            <a:ext cx="914400" cy="1633239"/>
          </a:xfrm>
          <a:prstGeom prst="ellipse">
            <a:avLst/>
          </a:prstGeom>
          <a:noFill/>
          <a:ln w="508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4327CC-F90F-E646-BE14-040AA022FF17}"/>
              </a:ext>
            </a:extLst>
          </p:cNvPr>
          <p:cNvSpPr/>
          <p:nvPr/>
        </p:nvSpPr>
        <p:spPr>
          <a:xfrm rot="20849545">
            <a:off x="1498477" y="2637268"/>
            <a:ext cx="689167" cy="188025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0CF718-EFDA-C540-8B69-3FFCAFB5F5D9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1309878" y="1207078"/>
            <a:ext cx="4376431" cy="947984"/>
          </a:xfrm>
          <a:prstGeom prst="straightConnector1">
            <a:avLst/>
          </a:prstGeom>
          <a:ln w="508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5295D7-6EE8-034D-AC5B-C9CA7B8E48A5}"/>
              </a:ext>
            </a:extLst>
          </p:cNvPr>
          <p:cNvCxnSpPr>
            <a:cxnSpLocks/>
            <a:stCxn id="17" idx="6"/>
          </p:cNvCxnSpPr>
          <p:nvPr/>
        </p:nvCxnSpPr>
        <p:spPr>
          <a:xfrm flipV="1">
            <a:off x="2179466" y="1923923"/>
            <a:ext cx="3518875" cy="15788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6AB1C4-280B-F549-86D7-7036D6998D2A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3466903" y="4071264"/>
            <a:ext cx="2055592" cy="9094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E33D252-693F-844F-B39A-D7345B264022}"/>
              </a:ext>
            </a:extLst>
          </p:cNvPr>
          <p:cNvSpPr txBox="1"/>
          <p:nvPr/>
        </p:nvSpPr>
        <p:spPr>
          <a:xfrm>
            <a:off x="310445" y="5292546"/>
            <a:ext cx="521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Hard lags: Comptonization of accretion fluctuations in disk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Soft lags: light travel delay of reflection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1351A6-9C39-6249-8F90-D24A3118C964}"/>
              </a:ext>
            </a:extLst>
          </p:cNvPr>
          <p:cNvSpPr txBox="1">
            <a:spLocks/>
          </p:cNvSpPr>
          <p:nvPr/>
        </p:nvSpPr>
        <p:spPr>
          <a:xfrm>
            <a:off x="310446" y="869244"/>
            <a:ext cx="4574376" cy="1380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1H0707-495 (NLS1)</a:t>
            </a:r>
          </a:p>
          <a:p>
            <a:r>
              <a:rPr lang="en-US" sz="2400"/>
              <a:t>1.3Ms of XMM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6269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2CE2-1D06-FA48-BF1F-EB139AE7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processes </a:t>
            </a:r>
            <a:r>
              <a:rPr lang="en-US" sz="4400" dirty="0"/>
              <a:t>(recap from yesterday)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8056D-8C8B-9F40-A2ED-53B09849F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the light curve in the time domain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CARMA models (Kelly+14)</a:t>
            </a:r>
          </a:p>
          <a:p>
            <a:r>
              <a:rPr lang="en-US" dirty="0" err="1"/>
              <a:t>Celerite</a:t>
            </a:r>
            <a:r>
              <a:rPr lang="en-US" dirty="0"/>
              <a:t> (Foreman-Mackey+17)</a:t>
            </a:r>
          </a:p>
          <a:p>
            <a:r>
              <a:rPr lang="en-US" dirty="0"/>
              <a:t>ARIMA models (Zhang+18)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4D9EC-DE51-DB4E-B22E-363F04F1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1455B-B2C5-0144-8216-ACB13EB32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93" y="1475704"/>
            <a:ext cx="4529447" cy="3397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1ADA1-DC41-0F45-A20F-8C2A3A61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1" y="1475704"/>
            <a:ext cx="4529447" cy="3397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FD06E-6CC0-1241-B4F3-FD50C62A4041}"/>
              </a:ext>
            </a:extLst>
          </p:cNvPr>
          <p:cNvSpPr txBox="1"/>
          <p:nvPr/>
        </p:nvSpPr>
        <p:spPr>
          <a:xfrm>
            <a:off x="7620814" y="1828799"/>
            <a:ext cx="1058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Kelly+14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4682FF-2ADC-CE4E-9798-E41DDABE49C0}"/>
              </a:ext>
            </a:extLst>
          </p:cNvPr>
          <p:cNvSpPr txBox="1"/>
          <p:nvPr/>
        </p:nvSpPr>
        <p:spPr>
          <a:xfrm>
            <a:off x="645844" y="1828799"/>
            <a:ext cx="1058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Kelly+14</a:t>
            </a:r>
          </a:p>
        </p:txBody>
      </p:sp>
    </p:spTree>
    <p:extLst>
      <p:ext uri="{BB962C8B-B14F-4D97-AF65-F5344CB8AC3E}">
        <p14:creationId xmlns:p14="http://schemas.microsoft.com/office/powerpoint/2010/main" val="3373017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40AD-DC67-184D-8C92-B1BF01B3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BH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161B0-6B1C-D545-884E-995DCC232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5" y="869244"/>
            <a:ext cx="4015951" cy="5623631"/>
          </a:xfrm>
        </p:spPr>
        <p:txBody>
          <a:bodyPr/>
          <a:lstStyle/>
          <a:p>
            <a:r>
              <a:rPr lang="en-US" dirty="0"/>
              <a:t>GRS 1915+105: </a:t>
            </a:r>
            <a:r>
              <a:rPr lang="en-US" dirty="0" err="1"/>
              <a:t>microquasar</a:t>
            </a:r>
            <a:r>
              <a:rPr lang="en-US" dirty="0"/>
              <a:t> with 14 distinct variability states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7E7EE-422B-7249-8C12-23F2B4B5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F1957-B2C7-2244-A3EC-CEF2F74B8EA0}"/>
              </a:ext>
            </a:extLst>
          </p:cNvPr>
          <p:cNvGrpSpPr>
            <a:grpSpLocks noChangeAspect="1"/>
          </p:cNvGrpSpPr>
          <p:nvPr/>
        </p:nvGrpSpPr>
        <p:grpSpPr>
          <a:xfrm>
            <a:off x="33062" y="2346149"/>
            <a:ext cx="8946274" cy="3918117"/>
            <a:chOff x="3200400" y="2014695"/>
            <a:chExt cx="5486400" cy="24028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E2B63E-E43D-A64B-9C93-C6F606121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2473" b="3412"/>
            <a:stretch/>
          </p:blipFill>
          <p:spPr>
            <a:xfrm>
              <a:off x="3200400" y="4135378"/>
              <a:ext cx="5486400" cy="28214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0102C4-48C5-EB42-AEBA-3A3FA72C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378" b="39650"/>
            <a:stretch/>
          </p:blipFill>
          <p:spPr>
            <a:xfrm>
              <a:off x="3200400" y="2014695"/>
              <a:ext cx="5486400" cy="21241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00B4449-FCE5-5049-A895-99DDFF776AC4}"/>
              </a:ext>
            </a:extLst>
          </p:cNvPr>
          <p:cNvSpPr txBox="1"/>
          <p:nvPr/>
        </p:nvSpPr>
        <p:spPr>
          <a:xfrm>
            <a:off x="5909186" y="6070330"/>
            <a:ext cx="2894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Adapted from Huppenkothen+17</a:t>
            </a:r>
          </a:p>
        </p:txBody>
      </p:sp>
    </p:spTree>
    <p:extLst>
      <p:ext uri="{BB962C8B-B14F-4D97-AF65-F5344CB8AC3E}">
        <p14:creationId xmlns:p14="http://schemas.microsoft.com/office/powerpoint/2010/main" val="63312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60A7-EDEA-5448-A185-46F607B4B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CAD71-7C06-9740-B9D8-9D17453C7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sz="3900" dirty="0"/>
              <a:t>Variability in stellar-mass black holes</a:t>
            </a:r>
          </a:p>
          <a:p>
            <a:pPr>
              <a:lnSpc>
                <a:spcPct val="130000"/>
              </a:lnSpc>
            </a:pPr>
            <a:r>
              <a:rPr lang="en-US" sz="3900" dirty="0"/>
              <a:t>Spectral-timing analysis </a:t>
            </a:r>
            <a:r>
              <a:rPr lang="en-US" sz="3000" dirty="0"/>
              <a:t>(incl. machine learning)</a:t>
            </a:r>
          </a:p>
          <a:p>
            <a:pPr>
              <a:lnSpc>
                <a:spcPct val="130000"/>
              </a:lnSpc>
            </a:pPr>
            <a:r>
              <a:rPr lang="en-US" sz="3900" dirty="0"/>
              <a:t>Red noise vs. interesting signals</a:t>
            </a:r>
          </a:p>
          <a:p>
            <a:pPr>
              <a:lnSpc>
                <a:spcPct val="130000"/>
              </a:lnSpc>
            </a:pPr>
            <a:r>
              <a:rPr lang="en-US" sz="3900" dirty="0"/>
              <a:t>Stingray: open-source spectral-timing software</a:t>
            </a:r>
          </a:p>
          <a:p>
            <a:pPr>
              <a:lnSpc>
                <a:spcPct val="130000"/>
              </a:lnSpc>
            </a:pPr>
            <a:r>
              <a:rPr lang="en-US" sz="3900" i="1" dirty="0"/>
              <a:t>STROBE-X</a:t>
            </a:r>
            <a:r>
              <a:rPr lang="en-US" sz="3900" dirty="0"/>
              <a:t>: next-gen. broadband X-ray observatory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59516-CD34-BF4E-B176-E1F851F8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1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40AD-DC67-184D-8C92-B1BF01B3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BH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161B0-6B1C-D545-884E-995DCC232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5" y="869244"/>
            <a:ext cx="4015951" cy="5623631"/>
          </a:xfrm>
        </p:spPr>
        <p:txBody>
          <a:bodyPr/>
          <a:lstStyle/>
          <a:p>
            <a:r>
              <a:rPr lang="en-US" dirty="0"/>
              <a:t>GRS 1915+105: </a:t>
            </a:r>
            <a:r>
              <a:rPr lang="en-US" dirty="0" err="1"/>
              <a:t>microquasar</a:t>
            </a:r>
            <a:r>
              <a:rPr lang="en-US" dirty="0"/>
              <a:t> with 14 distinct variability states</a:t>
            </a:r>
          </a:p>
          <a:p>
            <a:r>
              <a:rPr lang="en-US" dirty="0"/>
              <a:t>How are the different variability patterns related?</a:t>
            </a:r>
          </a:p>
          <a:p>
            <a:pPr lvl="1"/>
            <a:r>
              <a:rPr lang="en-US" sz="2800" dirty="0"/>
              <a:t>Machine learning!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7E7EE-422B-7249-8C12-23F2B4B5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D47CB-B698-DC47-BA42-162EDF64B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96" y="826886"/>
            <a:ext cx="4711700" cy="556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0B4449-FCE5-5049-A895-99DDFF776AC4}"/>
              </a:ext>
            </a:extLst>
          </p:cNvPr>
          <p:cNvSpPr txBox="1"/>
          <p:nvPr/>
        </p:nvSpPr>
        <p:spPr>
          <a:xfrm>
            <a:off x="5891948" y="6392441"/>
            <a:ext cx="3230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Image: XKCD; h/t D. </a:t>
            </a:r>
            <a:r>
              <a:rPr lang="en-US" sz="1600" dirty="0" err="1"/>
              <a:t>Huppenkothen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7841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3EAFC-6ACC-3D4D-B070-74D274C5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BH variability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C81D2C-3ABF-7F49-94C5-87249C8CB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0" t="2416" r="7287" b="2846"/>
          <a:stretch/>
        </p:blipFill>
        <p:spPr>
          <a:xfrm>
            <a:off x="2213811" y="180954"/>
            <a:ext cx="6930189" cy="665298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4C5AB-31AF-4046-9238-6CD71A49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E7922-F51F-854F-83D2-2A737F8F1A7B}"/>
              </a:ext>
            </a:extLst>
          </p:cNvPr>
          <p:cNvSpPr txBox="1"/>
          <p:nvPr/>
        </p:nvSpPr>
        <p:spPr>
          <a:xfrm>
            <a:off x="6775596" y="6492875"/>
            <a:ext cx="17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Huppenkothen+17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41BA71-CECF-0F40-BCEE-B1A7C06046B9}"/>
              </a:ext>
            </a:extLst>
          </p:cNvPr>
          <p:cNvSpPr/>
          <p:nvPr/>
        </p:nvSpPr>
        <p:spPr>
          <a:xfrm>
            <a:off x="3414996" y="4271060"/>
            <a:ext cx="392734" cy="381454"/>
          </a:xfrm>
          <a:prstGeom prst="rect">
            <a:avLst/>
          </a:prstGeom>
          <a:noFill/>
          <a:ln w="38100" cmpd="dbl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961EB-EB4C-E94C-8543-9F1A0901ADE5}"/>
              </a:ext>
            </a:extLst>
          </p:cNvPr>
          <p:cNvSpPr/>
          <p:nvPr/>
        </p:nvSpPr>
        <p:spPr>
          <a:xfrm>
            <a:off x="3028013" y="746821"/>
            <a:ext cx="392734" cy="381454"/>
          </a:xfrm>
          <a:prstGeom prst="rect">
            <a:avLst/>
          </a:prstGeom>
          <a:noFill/>
          <a:ln w="38100" cmpd="dbl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7570C-6A5C-5C4F-8134-084A23336944}"/>
              </a:ext>
            </a:extLst>
          </p:cNvPr>
          <p:cNvSpPr/>
          <p:nvPr/>
        </p:nvSpPr>
        <p:spPr>
          <a:xfrm>
            <a:off x="3020598" y="3875433"/>
            <a:ext cx="392734" cy="381454"/>
          </a:xfrm>
          <a:prstGeom prst="rect">
            <a:avLst/>
          </a:prstGeom>
          <a:noFill/>
          <a:ln w="38100" cmpd="dbl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1FA29-5956-BF49-90B5-C12C1ADF5EC6}"/>
              </a:ext>
            </a:extLst>
          </p:cNvPr>
          <p:cNvSpPr/>
          <p:nvPr/>
        </p:nvSpPr>
        <p:spPr>
          <a:xfrm>
            <a:off x="3409851" y="3497269"/>
            <a:ext cx="392734" cy="381454"/>
          </a:xfrm>
          <a:prstGeom prst="rect">
            <a:avLst/>
          </a:prstGeom>
          <a:noFill/>
          <a:ln w="38100" cmpd="dbl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3C23C-C148-8743-B0E3-0284BC07A8BD}"/>
              </a:ext>
            </a:extLst>
          </p:cNvPr>
          <p:cNvSpPr/>
          <p:nvPr/>
        </p:nvSpPr>
        <p:spPr>
          <a:xfrm>
            <a:off x="4987879" y="3493979"/>
            <a:ext cx="392734" cy="381454"/>
          </a:xfrm>
          <a:prstGeom prst="rect">
            <a:avLst/>
          </a:prstGeom>
          <a:noFill/>
          <a:ln w="38100" cmpd="dbl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98CDA9-A7F6-8C4D-8E94-D977A88CFE27}"/>
              </a:ext>
            </a:extLst>
          </p:cNvPr>
          <p:cNvSpPr/>
          <p:nvPr/>
        </p:nvSpPr>
        <p:spPr>
          <a:xfrm>
            <a:off x="3409851" y="5044851"/>
            <a:ext cx="392734" cy="381454"/>
          </a:xfrm>
          <a:prstGeom prst="rect">
            <a:avLst/>
          </a:prstGeom>
          <a:noFill/>
          <a:ln w="38100" cmpd="dbl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C4736-CD65-4248-AEEE-2D17D5F8D2A0}"/>
              </a:ext>
            </a:extLst>
          </p:cNvPr>
          <p:cNvSpPr txBox="1"/>
          <p:nvPr/>
        </p:nvSpPr>
        <p:spPr>
          <a:xfrm>
            <a:off x="88274" y="929713"/>
            <a:ext cx="2125537" cy="2308324"/>
          </a:xfrm>
          <a:prstGeom prst="rect">
            <a:avLst/>
          </a:prstGeom>
          <a:solidFill>
            <a:srgbClr val="00549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States correlate with themselves (if in state </a:t>
            </a:r>
            <a:r>
              <a:rPr lang="en-US" sz="2400" dirty="0" err="1">
                <a:solidFill>
                  <a:schemeClr val="bg1"/>
                </a:solidFill>
              </a:rPr>
              <a:t>χ</a:t>
            </a:r>
            <a:r>
              <a:rPr lang="en-US" sz="2400" dirty="0">
                <a:solidFill>
                  <a:schemeClr val="bg1"/>
                </a:solidFill>
              </a:rPr>
              <a:t>, 85.9% of the time it stays in state </a:t>
            </a:r>
            <a:r>
              <a:rPr lang="en-US" sz="2400" dirty="0" err="1">
                <a:solidFill>
                  <a:schemeClr val="bg1"/>
                </a:solidFill>
              </a:rPr>
              <a:t>χ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7F2526-620D-1346-86B2-88A93D17E1D8}"/>
              </a:ext>
            </a:extLst>
          </p:cNvPr>
          <p:cNvSpPr txBox="1"/>
          <p:nvPr/>
        </p:nvSpPr>
        <p:spPr>
          <a:xfrm>
            <a:off x="88274" y="3399653"/>
            <a:ext cx="2136283" cy="1569660"/>
          </a:xfrm>
          <a:prstGeom prst="rect">
            <a:avLst/>
          </a:prstGeom>
          <a:noFill/>
          <a:ln w="50800" cmpd="dbl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Some states are more prone to transition to other states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91D20-86AD-D543-A2F7-4E44CBF876CA}"/>
              </a:ext>
            </a:extLst>
          </p:cNvPr>
          <p:cNvSpPr txBox="1"/>
          <p:nvPr/>
        </p:nvSpPr>
        <p:spPr>
          <a:xfrm>
            <a:off x="88274" y="5130929"/>
            <a:ext cx="2125537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Some states never transition to other states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AFC557-0C4E-6D4E-91A2-44B656CEB538}"/>
              </a:ext>
            </a:extLst>
          </p:cNvPr>
          <p:cNvSpPr/>
          <p:nvPr/>
        </p:nvSpPr>
        <p:spPr>
          <a:xfrm>
            <a:off x="5755105" y="2295837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D1D778-F205-A64F-9F5A-DA031AC627D7}"/>
              </a:ext>
            </a:extLst>
          </p:cNvPr>
          <p:cNvSpPr/>
          <p:nvPr/>
        </p:nvSpPr>
        <p:spPr>
          <a:xfrm>
            <a:off x="6163366" y="3491570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66616E-07A9-FB4A-826A-589836792D19}"/>
              </a:ext>
            </a:extLst>
          </p:cNvPr>
          <p:cNvSpPr/>
          <p:nvPr/>
        </p:nvSpPr>
        <p:spPr>
          <a:xfrm>
            <a:off x="6556100" y="3875433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2CA137-EC7D-024B-9E78-810EE266741D}"/>
              </a:ext>
            </a:extLst>
          </p:cNvPr>
          <p:cNvSpPr/>
          <p:nvPr/>
        </p:nvSpPr>
        <p:spPr>
          <a:xfrm>
            <a:off x="7326741" y="3489161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F43ED6-957C-CE4E-B18A-B3B39506CC1C}"/>
              </a:ext>
            </a:extLst>
          </p:cNvPr>
          <p:cNvSpPr/>
          <p:nvPr/>
        </p:nvSpPr>
        <p:spPr>
          <a:xfrm>
            <a:off x="7707363" y="4663397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6DA611-AE07-4849-960F-8C179F2033AB}"/>
              </a:ext>
            </a:extLst>
          </p:cNvPr>
          <p:cNvSpPr/>
          <p:nvPr/>
        </p:nvSpPr>
        <p:spPr>
          <a:xfrm>
            <a:off x="5373969" y="746821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ACF0C8-0ED2-3F45-849D-75F157E48AAB}"/>
              </a:ext>
            </a:extLst>
          </p:cNvPr>
          <p:cNvSpPr/>
          <p:nvPr/>
        </p:nvSpPr>
        <p:spPr>
          <a:xfrm>
            <a:off x="3820165" y="746821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C1D22E-A235-554D-AB07-6F47E7E36CC5}"/>
              </a:ext>
            </a:extLst>
          </p:cNvPr>
          <p:cNvSpPr/>
          <p:nvPr/>
        </p:nvSpPr>
        <p:spPr>
          <a:xfrm>
            <a:off x="3427431" y="746821"/>
            <a:ext cx="392734" cy="381454"/>
          </a:xfrm>
          <a:prstGeom prst="rect">
            <a:avLst/>
          </a:prstGeom>
          <a:noFill/>
          <a:ln w="38100" cmpd="dbl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1090ED-FEC3-D74A-B7A8-DBFA1F4DEF72}"/>
              </a:ext>
            </a:extLst>
          </p:cNvPr>
          <p:cNvSpPr/>
          <p:nvPr/>
        </p:nvSpPr>
        <p:spPr>
          <a:xfrm>
            <a:off x="2647391" y="1923617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06B1E-8B25-B142-8D69-3C76565BE588}"/>
              </a:ext>
            </a:extLst>
          </p:cNvPr>
          <p:cNvSpPr/>
          <p:nvPr/>
        </p:nvSpPr>
        <p:spPr>
          <a:xfrm>
            <a:off x="4211655" y="2694853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54B873-4A3D-CE4F-893F-42E8613663BD}"/>
              </a:ext>
            </a:extLst>
          </p:cNvPr>
          <p:cNvSpPr/>
          <p:nvPr/>
        </p:nvSpPr>
        <p:spPr>
          <a:xfrm>
            <a:off x="3818921" y="2318213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F0C11C-BAF3-BB49-9163-9AB280B820DB}"/>
              </a:ext>
            </a:extLst>
          </p:cNvPr>
          <p:cNvSpPr/>
          <p:nvPr/>
        </p:nvSpPr>
        <p:spPr>
          <a:xfrm>
            <a:off x="4604389" y="2318213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DF38B3-1A42-684B-A4BC-0D516E42617F}"/>
              </a:ext>
            </a:extLst>
          </p:cNvPr>
          <p:cNvSpPr/>
          <p:nvPr/>
        </p:nvSpPr>
        <p:spPr>
          <a:xfrm>
            <a:off x="2647391" y="2715979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0D5DE7-1EAE-B84F-B333-9097736F6EF1}"/>
              </a:ext>
            </a:extLst>
          </p:cNvPr>
          <p:cNvSpPr/>
          <p:nvPr/>
        </p:nvSpPr>
        <p:spPr>
          <a:xfrm>
            <a:off x="4211655" y="3085401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DFE389-3109-1742-AE0F-9FF44CBD677C}"/>
              </a:ext>
            </a:extLst>
          </p:cNvPr>
          <p:cNvSpPr/>
          <p:nvPr/>
        </p:nvSpPr>
        <p:spPr>
          <a:xfrm>
            <a:off x="4209373" y="3465097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199D77-7D94-F34D-9EBC-C4B607E74AA5}"/>
              </a:ext>
            </a:extLst>
          </p:cNvPr>
          <p:cNvSpPr/>
          <p:nvPr/>
        </p:nvSpPr>
        <p:spPr>
          <a:xfrm>
            <a:off x="4209373" y="3851369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F3EFFD-93DD-104E-B9FC-6DB4BE8D3D4B}"/>
              </a:ext>
            </a:extLst>
          </p:cNvPr>
          <p:cNvSpPr/>
          <p:nvPr/>
        </p:nvSpPr>
        <p:spPr>
          <a:xfrm>
            <a:off x="5770632" y="4663397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231635-8846-8340-B5CA-F4B1B48A544C}"/>
              </a:ext>
            </a:extLst>
          </p:cNvPr>
          <p:cNvSpPr/>
          <p:nvPr/>
        </p:nvSpPr>
        <p:spPr>
          <a:xfrm>
            <a:off x="5380613" y="5833935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5AAF77-4725-3F41-967D-E749630203D8}"/>
              </a:ext>
            </a:extLst>
          </p:cNvPr>
          <p:cNvSpPr/>
          <p:nvPr/>
        </p:nvSpPr>
        <p:spPr>
          <a:xfrm>
            <a:off x="6556100" y="746821"/>
            <a:ext cx="392734" cy="38145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20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084F-339D-4D4A-8069-C9D53C09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~1 </a:t>
            </a:r>
            <a:r>
              <a:rPr lang="en-US" dirty="0" err="1"/>
              <a:t>hr</a:t>
            </a:r>
            <a:r>
              <a:rPr lang="en-US" dirty="0"/>
              <a:t> periodicity in RE J1034+396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27734-8819-AE4E-A155-195313C9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4EBFC-C3A5-294D-9AB8-842C44436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4"/>
          <a:stretch/>
        </p:blipFill>
        <p:spPr>
          <a:xfrm>
            <a:off x="5144415" y="1257297"/>
            <a:ext cx="3898804" cy="5535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F9AB3F-3316-5F41-B924-D5323D5C0D3B}"/>
              </a:ext>
            </a:extLst>
          </p:cNvPr>
          <p:cNvSpPr txBox="1"/>
          <p:nvPr/>
        </p:nvSpPr>
        <p:spPr>
          <a:xfrm>
            <a:off x="7755687" y="828257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Gierlinski+08</a:t>
            </a:r>
          </a:p>
          <a:p>
            <a:r>
              <a:rPr lang="en-US" sz="1600" dirty="0"/>
              <a:t>Alston+14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4FA4B-66A1-9B4D-B3A1-C0FC2619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5" y="965500"/>
            <a:ext cx="6498569" cy="4893879"/>
          </a:xfrm>
        </p:spPr>
        <p:txBody>
          <a:bodyPr/>
          <a:lstStyle/>
          <a:p>
            <a:r>
              <a:rPr lang="en-US" dirty="0"/>
              <a:t>NLS1, 91 </a:t>
            </a:r>
            <a:r>
              <a:rPr lang="en-US" dirty="0" err="1"/>
              <a:t>ks</a:t>
            </a:r>
            <a:r>
              <a:rPr lang="en-US" dirty="0"/>
              <a:t> in 2007 with XMM-Newton</a:t>
            </a:r>
          </a:p>
          <a:p>
            <a:r>
              <a:rPr lang="en-US" dirty="0"/>
              <a:t>Saw 16 ‘cycles’ (periods) in one                      uninterrupted observation!</a:t>
            </a:r>
          </a:p>
          <a:p>
            <a:r>
              <a:rPr lang="en-US" dirty="0"/>
              <a:t>Evenly-sampled time bins</a:t>
            </a:r>
          </a:p>
          <a:p>
            <a:endParaRPr lang="en-US" dirty="0"/>
          </a:p>
          <a:p>
            <a:r>
              <a:rPr lang="en-US" dirty="0"/>
              <a:t>Signal attributed to high-freq.                    QPO</a:t>
            </a:r>
          </a:p>
          <a:p>
            <a:pPr lvl="1"/>
            <a:r>
              <a:rPr lang="en-US" sz="2800" dirty="0"/>
              <a:t>If at innermost stable                       circular orbit,                             M</a:t>
            </a:r>
            <a:r>
              <a:rPr lang="en-US" sz="2800" baseline="-25000" dirty="0"/>
              <a:t>BH</a:t>
            </a:r>
            <a:r>
              <a:rPr lang="en-US" sz="2800" dirty="0"/>
              <a:t>~7x10</a:t>
            </a:r>
            <a:r>
              <a:rPr lang="en-US" sz="2800" baseline="30000" dirty="0"/>
              <a:t>6</a:t>
            </a:r>
            <a:r>
              <a:rPr lang="en-US" sz="2800" dirty="0"/>
              <a:t>-1x10</a:t>
            </a:r>
            <a:r>
              <a:rPr lang="en-US" sz="2800" baseline="30000" dirty="0"/>
              <a:t>7</a:t>
            </a:r>
            <a:r>
              <a:rPr lang="en-US" sz="2800" dirty="0"/>
              <a:t> M</a:t>
            </a:r>
            <a:r>
              <a:rPr lang="en-US" sz="2800" baseline="-25000" dirty="0"/>
              <a:t>☉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33464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766A-A768-F74C-A0D3-83A1507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44 day low-freq. QPO in KIC 9650712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56A19-0509-664D-84BD-0C5E57882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NLS1 in original Kepler field</a:t>
            </a:r>
          </a:p>
          <a:p>
            <a:r>
              <a:rPr lang="en-US" dirty="0"/>
              <a:t>30 minute cadence over 3.5 years: ~30 cycles</a:t>
            </a:r>
          </a:p>
          <a:p>
            <a:r>
              <a:rPr lang="en-US" dirty="0"/>
              <a:t>Tested periodicity via simulations </a:t>
            </a:r>
            <a:r>
              <a:rPr lang="en-US" sz="1600" dirty="0"/>
              <a:t>(Uttley+02) </a:t>
            </a:r>
            <a:r>
              <a:rPr lang="en-US" dirty="0"/>
              <a:t>and Lomb-</a:t>
            </a:r>
            <a:r>
              <a:rPr lang="en-US" dirty="0" err="1"/>
              <a:t>Scargle</a:t>
            </a:r>
            <a:r>
              <a:rPr lang="en-US" dirty="0"/>
              <a:t> periodogram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94CDD-B103-1A46-AB44-398A5BA7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020E77-3B88-DF43-A920-B32D84792EF2}"/>
              </a:ext>
            </a:extLst>
          </p:cNvPr>
          <p:cNvGrpSpPr/>
          <p:nvPr/>
        </p:nvGrpSpPr>
        <p:grpSpPr>
          <a:xfrm>
            <a:off x="40744" y="2959756"/>
            <a:ext cx="9065565" cy="3249242"/>
            <a:chOff x="40744" y="3308684"/>
            <a:chExt cx="9065565" cy="32492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AA8DC8-31DC-3944-B267-F290AB47F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44" y="3308684"/>
              <a:ext cx="9065565" cy="32492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E18700-FC30-F242-8CE4-0CE77E04ED8F}"/>
                </a:ext>
              </a:extLst>
            </p:cNvPr>
            <p:cNvSpPr txBox="1"/>
            <p:nvPr/>
          </p:nvSpPr>
          <p:spPr>
            <a:xfrm>
              <a:off x="7814412" y="3332748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Smith+18b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24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6F0EA5-3767-2B45-93D8-1FF382203A6D}"/>
              </a:ext>
            </a:extLst>
          </p:cNvPr>
          <p:cNvGrpSpPr/>
          <p:nvPr/>
        </p:nvGrpSpPr>
        <p:grpSpPr>
          <a:xfrm>
            <a:off x="3126651" y="2373199"/>
            <a:ext cx="5893363" cy="4484801"/>
            <a:chOff x="3126651" y="2373199"/>
            <a:chExt cx="5893363" cy="4484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002A23-6D24-9645-8091-C1B0C6E7D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73" r="7656"/>
            <a:stretch/>
          </p:blipFill>
          <p:spPr>
            <a:xfrm>
              <a:off x="3126651" y="2373199"/>
              <a:ext cx="5893363" cy="44848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8EC362-8378-0041-8501-985322BF4110}"/>
                </a:ext>
              </a:extLst>
            </p:cNvPr>
            <p:cNvSpPr/>
            <p:nvPr/>
          </p:nvSpPr>
          <p:spPr>
            <a:xfrm>
              <a:off x="7218946" y="3862139"/>
              <a:ext cx="264694" cy="5654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499B7B-D2D1-E643-ACA6-B22D887B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Beware of red noise!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CCE15-5176-F448-8379-04B95A30A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4" y="869243"/>
            <a:ext cx="8592923" cy="3893544"/>
          </a:xfrm>
        </p:spPr>
        <p:txBody>
          <a:bodyPr>
            <a:normAutofit/>
          </a:bodyPr>
          <a:lstStyle/>
          <a:p>
            <a:r>
              <a:rPr lang="en-US" sz="3200" dirty="0"/>
              <a:t>Red noise: steep power spectrum at low frequencies</a:t>
            </a:r>
          </a:p>
          <a:p>
            <a:r>
              <a:rPr lang="en-US" sz="3200" dirty="0"/>
              <a:t>Cannot apply standard peak-finding algorithms, since those assume white noise </a:t>
            </a:r>
            <a:r>
              <a:rPr lang="en-US" sz="2400" dirty="0"/>
              <a:t>(see Vaughan &amp; </a:t>
            </a:r>
            <a:r>
              <a:rPr lang="en-US" sz="2400" dirty="0" err="1"/>
              <a:t>Uttley</a:t>
            </a:r>
            <a:r>
              <a:rPr lang="en-US" sz="2400" dirty="0"/>
              <a:t> ‘06)</a:t>
            </a:r>
          </a:p>
          <a:p>
            <a:r>
              <a:rPr lang="en-US" sz="3200" dirty="0"/>
              <a:t>Bigger issue for                                             SMBHs than                                                    stellar BHs due                                                      to timescales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CF581-1C2A-104E-AB68-23AEF803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87122-70AC-1841-A832-D76C1B5174CD}"/>
              </a:ext>
            </a:extLst>
          </p:cNvPr>
          <p:cNvSpPr txBox="1"/>
          <p:nvPr/>
        </p:nvSpPr>
        <p:spPr>
          <a:xfrm>
            <a:off x="447206" y="5328275"/>
            <a:ext cx="2689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White/Poisson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0124F-F8A5-C849-9F99-3FABC85C9ED5}"/>
              </a:ext>
            </a:extLst>
          </p:cNvPr>
          <p:cNvSpPr txBox="1"/>
          <p:nvPr/>
        </p:nvSpPr>
        <p:spPr>
          <a:xfrm>
            <a:off x="973753" y="4465087"/>
            <a:ext cx="1353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58CF9-6708-E04F-81C9-88009724CEA9}"/>
              </a:ext>
            </a:extLst>
          </p:cNvPr>
          <p:cNvSpPr txBox="1"/>
          <p:nvPr/>
        </p:nvSpPr>
        <p:spPr>
          <a:xfrm>
            <a:off x="7788224" y="2533613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Smith+18b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57F887-E218-BB4D-BD03-7C4DCC77463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136660" y="5097443"/>
            <a:ext cx="721561" cy="461665"/>
          </a:xfrm>
          <a:prstGeom prst="straightConnector1">
            <a:avLst/>
          </a:prstGeom>
          <a:ln w="635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019CE9C-A380-9A4B-8614-A03F14D4725F}"/>
              </a:ext>
            </a:extLst>
          </p:cNvPr>
          <p:cNvSpPr/>
          <p:nvPr/>
        </p:nvSpPr>
        <p:spPr>
          <a:xfrm rot="1139329">
            <a:off x="3436023" y="3396535"/>
            <a:ext cx="3247253" cy="167306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9559D7-C4C9-DB4D-9CE4-DEFEDFCF20FE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327329" y="4309050"/>
            <a:ext cx="1209955" cy="386870"/>
          </a:xfrm>
          <a:prstGeom prst="straightConnector1">
            <a:avLst/>
          </a:prstGeom>
          <a:ln w="635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89B76B-368D-CC41-9F94-AAE0CFEEBCFC}"/>
              </a:ext>
            </a:extLst>
          </p:cNvPr>
          <p:cNvSpPr txBox="1"/>
          <p:nvPr/>
        </p:nvSpPr>
        <p:spPr>
          <a:xfrm>
            <a:off x="4403556" y="6557205"/>
            <a:ext cx="1973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Fourier frequency</a:t>
            </a:r>
          </a:p>
        </p:txBody>
      </p:sp>
    </p:spTree>
    <p:extLst>
      <p:ext uri="{BB962C8B-B14F-4D97-AF65-F5344CB8AC3E}">
        <p14:creationId xmlns:p14="http://schemas.microsoft.com/office/powerpoint/2010/main" val="1972908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9B7B-D2D1-E643-ACA6-B22D887B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noise vs signals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CF581-1C2A-104E-AB68-23AEF803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DD5FA-A608-E64E-B808-C92445793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49"/>
          <a:stretch/>
        </p:blipFill>
        <p:spPr>
          <a:xfrm>
            <a:off x="3306334" y="838458"/>
            <a:ext cx="6150495" cy="5718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FD099-9B23-744E-AB1A-FDAA9A09E390}"/>
              </a:ext>
            </a:extLst>
          </p:cNvPr>
          <p:cNvSpPr txBox="1"/>
          <p:nvPr/>
        </p:nvSpPr>
        <p:spPr>
          <a:xfrm>
            <a:off x="433138" y="1536709"/>
            <a:ext cx="297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Data looks periodic!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20D6F-B950-0449-9731-30C13F4BC8DA}"/>
              </a:ext>
            </a:extLst>
          </p:cNvPr>
          <p:cNvSpPr/>
          <p:nvPr/>
        </p:nvSpPr>
        <p:spPr>
          <a:xfrm>
            <a:off x="3007895" y="3902132"/>
            <a:ext cx="6136105" cy="2587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930C5F-896D-4A40-BB96-5A1560D0AB25}"/>
              </a:ext>
            </a:extLst>
          </p:cNvPr>
          <p:cNvSpPr/>
          <p:nvPr/>
        </p:nvSpPr>
        <p:spPr>
          <a:xfrm>
            <a:off x="8410074" y="1075044"/>
            <a:ext cx="3970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C80733-647E-674F-A066-221830F12899}"/>
              </a:ext>
            </a:extLst>
          </p:cNvPr>
          <p:cNvSpPr txBox="1"/>
          <p:nvPr/>
        </p:nvSpPr>
        <p:spPr>
          <a:xfrm>
            <a:off x="4391526" y="894564"/>
            <a:ext cx="321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PG 1302-102, CRTS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5ACFD-BDEF-0B48-8A9D-2161B8026433}"/>
              </a:ext>
            </a:extLst>
          </p:cNvPr>
          <p:cNvSpPr txBox="1"/>
          <p:nvPr/>
        </p:nvSpPr>
        <p:spPr>
          <a:xfrm>
            <a:off x="6609588" y="6519446"/>
            <a:ext cx="2524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Vaughan+16 (figure); Liu+18</a:t>
            </a:r>
          </a:p>
        </p:txBody>
      </p:sp>
    </p:spTree>
    <p:extLst>
      <p:ext uri="{BB962C8B-B14F-4D97-AF65-F5344CB8AC3E}">
        <p14:creationId xmlns:p14="http://schemas.microsoft.com/office/powerpoint/2010/main" val="264038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9B7B-D2D1-E643-ACA6-B22D887B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noise vs signals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CF581-1C2A-104E-AB68-23AEF803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DD5FA-A608-E64E-B808-C92445793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49"/>
          <a:stretch/>
        </p:blipFill>
        <p:spPr>
          <a:xfrm>
            <a:off x="3306334" y="838458"/>
            <a:ext cx="6150495" cy="5718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FD099-9B23-744E-AB1A-FDAA9A09E390}"/>
              </a:ext>
            </a:extLst>
          </p:cNvPr>
          <p:cNvSpPr txBox="1"/>
          <p:nvPr/>
        </p:nvSpPr>
        <p:spPr>
          <a:xfrm>
            <a:off x="433138" y="1536709"/>
            <a:ext cx="297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Data looks periodic!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240C9-78F5-6A44-97FA-5E8F2F6227DE}"/>
              </a:ext>
            </a:extLst>
          </p:cNvPr>
          <p:cNvSpPr txBox="1"/>
          <p:nvPr/>
        </p:nvSpPr>
        <p:spPr>
          <a:xfrm>
            <a:off x="4391526" y="894564"/>
            <a:ext cx="321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PG 1302-102, CRTS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20D6F-B950-0449-9731-30C13F4BC8DA}"/>
              </a:ext>
            </a:extLst>
          </p:cNvPr>
          <p:cNvSpPr/>
          <p:nvPr/>
        </p:nvSpPr>
        <p:spPr>
          <a:xfrm>
            <a:off x="3007895" y="3902132"/>
            <a:ext cx="6136105" cy="2587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930C5F-896D-4A40-BB96-5A1560D0AB25}"/>
              </a:ext>
            </a:extLst>
          </p:cNvPr>
          <p:cNvSpPr/>
          <p:nvPr/>
        </p:nvSpPr>
        <p:spPr>
          <a:xfrm>
            <a:off x="8410074" y="1075044"/>
            <a:ext cx="3970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972B0-8CDE-8E44-B800-814133FFB13D}"/>
              </a:ext>
            </a:extLst>
          </p:cNvPr>
          <p:cNvSpPr txBox="1"/>
          <p:nvPr/>
        </p:nvSpPr>
        <p:spPr>
          <a:xfrm>
            <a:off x="433138" y="2288533"/>
            <a:ext cx="3224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Uneven sampling, </a:t>
            </a:r>
            <a:r>
              <a:rPr lang="en-US" sz="2800" dirty="0" err="1"/>
              <a:t>gappy</a:t>
            </a:r>
            <a:r>
              <a:rPr lang="en-US" sz="2800" dirty="0"/>
              <a:t> data, only 1.5 cycles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5BF782-069C-A044-8555-940464213CE6}"/>
              </a:ext>
            </a:extLst>
          </p:cNvPr>
          <p:cNvSpPr txBox="1"/>
          <p:nvPr/>
        </p:nvSpPr>
        <p:spPr>
          <a:xfrm>
            <a:off x="6609588" y="6519446"/>
            <a:ext cx="2524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Vaughan+16 (figure); Liu+18</a:t>
            </a:r>
          </a:p>
        </p:txBody>
      </p:sp>
    </p:spTree>
    <p:extLst>
      <p:ext uri="{BB962C8B-B14F-4D97-AF65-F5344CB8AC3E}">
        <p14:creationId xmlns:p14="http://schemas.microsoft.com/office/powerpoint/2010/main" val="81441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9B7B-D2D1-E643-ACA6-B22D887B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noise vs signals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CF581-1C2A-104E-AB68-23AEF803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DD5FA-A608-E64E-B808-C92445793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49"/>
          <a:stretch/>
        </p:blipFill>
        <p:spPr>
          <a:xfrm>
            <a:off x="3306334" y="838458"/>
            <a:ext cx="6150495" cy="5718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A90DD-5F02-1945-B912-1088D1DF2629}"/>
              </a:ext>
            </a:extLst>
          </p:cNvPr>
          <p:cNvSpPr txBox="1"/>
          <p:nvPr/>
        </p:nvSpPr>
        <p:spPr>
          <a:xfrm>
            <a:off x="6609588" y="6519446"/>
            <a:ext cx="2524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Vaughan+16 (figure); Liu+18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FD099-9B23-744E-AB1A-FDAA9A09E390}"/>
              </a:ext>
            </a:extLst>
          </p:cNvPr>
          <p:cNvSpPr txBox="1"/>
          <p:nvPr/>
        </p:nvSpPr>
        <p:spPr>
          <a:xfrm>
            <a:off x="433138" y="1536709"/>
            <a:ext cx="297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Data looks periodic!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546E8-5E44-FA43-B4EF-6B45BBA98311}"/>
              </a:ext>
            </a:extLst>
          </p:cNvPr>
          <p:cNvSpPr txBox="1"/>
          <p:nvPr/>
        </p:nvSpPr>
        <p:spPr>
          <a:xfrm>
            <a:off x="4391526" y="894564"/>
            <a:ext cx="321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PG 1302-102, CRTS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3300D-868B-4842-B6A3-37E2F8ACB597}"/>
              </a:ext>
            </a:extLst>
          </p:cNvPr>
          <p:cNvSpPr txBox="1"/>
          <p:nvPr/>
        </p:nvSpPr>
        <p:spPr>
          <a:xfrm>
            <a:off x="433138" y="3902132"/>
            <a:ext cx="3224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Sampling a random red noise process in same way can look like a “periodic”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28396-57EA-0E44-B3BE-B98880214E33}"/>
              </a:ext>
            </a:extLst>
          </p:cNvPr>
          <p:cNvSpPr txBox="1"/>
          <p:nvPr/>
        </p:nvSpPr>
        <p:spPr>
          <a:xfrm>
            <a:off x="3574402" y="620997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Also including LINEAR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B6B43-7BA3-1149-8B19-1FE9A810F972}"/>
              </a:ext>
            </a:extLst>
          </p:cNvPr>
          <p:cNvSpPr txBox="1"/>
          <p:nvPr/>
        </p:nvSpPr>
        <p:spPr>
          <a:xfrm>
            <a:off x="820354" y="188883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(but it isn’t)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B0930-4978-9341-A13D-4CCFB126834A}"/>
              </a:ext>
            </a:extLst>
          </p:cNvPr>
          <p:cNvSpPr txBox="1"/>
          <p:nvPr/>
        </p:nvSpPr>
        <p:spPr>
          <a:xfrm>
            <a:off x="433138" y="2288533"/>
            <a:ext cx="3224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Uneven sampling, </a:t>
            </a:r>
            <a:r>
              <a:rPr lang="en-US" sz="2800" dirty="0" err="1"/>
              <a:t>gappy</a:t>
            </a:r>
            <a:r>
              <a:rPr lang="en-US" sz="2800" dirty="0"/>
              <a:t> data, only 1.5 cycles</a:t>
            </a:r>
          </a:p>
        </p:txBody>
      </p:sp>
    </p:spTree>
    <p:extLst>
      <p:ext uri="{BB962C8B-B14F-4D97-AF65-F5344CB8AC3E}">
        <p14:creationId xmlns:p14="http://schemas.microsoft.com/office/powerpoint/2010/main" val="423162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9B7B-D2D1-E643-ACA6-B22D887B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noise vs signals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CF581-1C2A-104E-AB68-23AEF803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DD5FA-A608-E64E-B808-C92445793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49"/>
          <a:stretch/>
        </p:blipFill>
        <p:spPr>
          <a:xfrm>
            <a:off x="3306334" y="838458"/>
            <a:ext cx="6150495" cy="5718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A90DD-5F02-1945-B912-1088D1DF2629}"/>
              </a:ext>
            </a:extLst>
          </p:cNvPr>
          <p:cNvSpPr txBox="1"/>
          <p:nvPr/>
        </p:nvSpPr>
        <p:spPr>
          <a:xfrm>
            <a:off x="6609588" y="6519446"/>
            <a:ext cx="2524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Vaughan+16 (figure); Liu+18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FD099-9B23-744E-AB1A-FDAA9A09E390}"/>
              </a:ext>
            </a:extLst>
          </p:cNvPr>
          <p:cNvSpPr txBox="1"/>
          <p:nvPr/>
        </p:nvSpPr>
        <p:spPr>
          <a:xfrm>
            <a:off x="433138" y="1536709"/>
            <a:ext cx="297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Data looks periodic!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87697-D1F5-B548-ADCA-EE1066AF454E}"/>
              </a:ext>
            </a:extLst>
          </p:cNvPr>
          <p:cNvSpPr txBox="1"/>
          <p:nvPr/>
        </p:nvSpPr>
        <p:spPr>
          <a:xfrm>
            <a:off x="433138" y="2288533"/>
            <a:ext cx="3224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Uneven sampling, </a:t>
            </a:r>
            <a:r>
              <a:rPr lang="en-US" sz="2800" dirty="0" err="1"/>
              <a:t>gappy</a:t>
            </a:r>
            <a:r>
              <a:rPr lang="en-US" sz="2800" dirty="0"/>
              <a:t> data, only 2 cycles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546E8-5E44-FA43-B4EF-6B45BBA98311}"/>
              </a:ext>
            </a:extLst>
          </p:cNvPr>
          <p:cNvSpPr txBox="1"/>
          <p:nvPr/>
        </p:nvSpPr>
        <p:spPr>
          <a:xfrm>
            <a:off x="4391526" y="894564"/>
            <a:ext cx="321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PG 1302-102, CRTS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3300D-868B-4842-B6A3-37E2F8ACB597}"/>
              </a:ext>
            </a:extLst>
          </p:cNvPr>
          <p:cNvSpPr txBox="1"/>
          <p:nvPr/>
        </p:nvSpPr>
        <p:spPr>
          <a:xfrm>
            <a:off x="433138" y="3902132"/>
            <a:ext cx="3224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Sampling a random red noise process in same way can look like a “periodic”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28396-57EA-0E44-B3BE-B98880214E33}"/>
              </a:ext>
            </a:extLst>
          </p:cNvPr>
          <p:cNvSpPr txBox="1"/>
          <p:nvPr/>
        </p:nvSpPr>
        <p:spPr>
          <a:xfrm>
            <a:off x="3574402" y="620997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Also including LINEAR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AEC1E-DE00-B044-99C1-9EAB41011839}"/>
              </a:ext>
            </a:extLst>
          </p:cNvPr>
          <p:cNvSpPr txBox="1"/>
          <p:nvPr/>
        </p:nvSpPr>
        <p:spPr>
          <a:xfrm>
            <a:off x="2078885" y="4295418"/>
            <a:ext cx="4986230" cy="646331"/>
          </a:xfrm>
          <a:prstGeom prst="rect">
            <a:avLst/>
          </a:prstGeom>
          <a:solidFill>
            <a:schemeClr val="tx1"/>
          </a:solidFill>
          <a:ln>
            <a:solidFill>
              <a:srgbClr val="73FE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3FEFF"/>
                </a:solidFill>
                <a:highlight>
                  <a:srgbClr val="000000"/>
                </a:highlight>
              </a:rPr>
              <a:t>When in doubt, </a:t>
            </a:r>
            <a:r>
              <a:rPr lang="en-US" sz="3600" u="sng" dirty="0">
                <a:solidFill>
                  <a:srgbClr val="73FEFF"/>
                </a:solidFill>
                <a:highlight>
                  <a:srgbClr val="000000"/>
                </a:highlight>
              </a:rPr>
              <a:t>simulate</a:t>
            </a:r>
            <a:r>
              <a:rPr lang="en-US" sz="3600" dirty="0">
                <a:solidFill>
                  <a:srgbClr val="73FEFF"/>
                </a:solidFill>
                <a:highlight>
                  <a:srgbClr val="000000"/>
                </a:highlight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430F9-65DD-FD4B-BCC8-0ED2E4FADD91}"/>
              </a:ext>
            </a:extLst>
          </p:cNvPr>
          <p:cNvSpPr txBox="1"/>
          <p:nvPr/>
        </p:nvSpPr>
        <p:spPr>
          <a:xfrm>
            <a:off x="2472490" y="2177890"/>
            <a:ext cx="4199021" cy="1569660"/>
          </a:xfrm>
          <a:prstGeom prst="rect">
            <a:avLst/>
          </a:prstGeom>
          <a:solidFill>
            <a:srgbClr val="73FE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Also: claimed periodicity in J0045+41 disproven by Barth &amp; Stern ‘18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4273BB-DF69-7C41-8098-E7DB3F67D987}"/>
              </a:ext>
            </a:extLst>
          </p:cNvPr>
          <p:cNvSpPr txBox="1"/>
          <p:nvPr/>
        </p:nvSpPr>
        <p:spPr>
          <a:xfrm>
            <a:off x="820354" y="188883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(but it isn’t)</a:t>
            </a:r>
          </a:p>
        </p:txBody>
      </p:sp>
    </p:spTree>
    <p:extLst>
      <p:ext uri="{BB962C8B-B14F-4D97-AF65-F5344CB8AC3E}">
        <p14:creationId xmlns:p14="http://schemas.microsoft.com/office/powerpoint/2010/main" val="2616475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E43872-803F-A84F-8DBD-FEA3E483D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4" t="11857" r="6624" b="9129"/>
          <a:stretch/>
        </p:blipFill>
        <p:spPr>
          <a:xfrm>
            <a:off x="6282822" y="5367646"/>
            <a:ext cx="2767917" cy="1502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A52D5-0F3E-1647-84DC-C38B47C9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Stingray: spectral-timing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5244B-916E-7749-818F-3F36B9F14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Open-source, community-driven and -developed, python, </a:t>
            </a:r>
            <a:r>
              <a:rPr lang="en-US" dirty="0" err="1"/>
              <a:t>Astropy</a:t>
            </a:r>
            <a:r>
              <a:rPr lang="en-US" dirty="0"/>
              <a:t>-affiliated package</a:t>
            </a:r>
          </a:p>
          <a:p>
            <a:r>
              <a:rPr lang="en-US" u="sng" dirty="0"/>
              <a:t>Stingray</a:t>
            </a:r>
            <a:r>
              <a:rPr lang="en-US" dirty="0"/>
              <a:t>: Python library of analysis tools</a:t>
            </a:r>
          </a:p>
          <a:p>
            <a:r>
              <a:rPr lang="en-US" u="sng" dirty="0"/>
              <a:t>HENDRICS</a:t>
            </a:r>
            <a:r>
              <a:rPr lang="en-US" dirty="0"/>
              <a:t>: shell scripting interface</a:t>
            </a:r>
          </a:p>
          <a:p>
            <a:r>
              <a:rPr lang="en-US" u="sng" dirty="0"/>
              <a:t>DAVE</a:t>
            </a:r>
            <a:r>
              <a:rPr lang="en-US" dirty="0"/>
              <a:t>: graphical user interface</a:t>
            </a:r>
          </a:p>
          <a:p>
            <a:r>
              <a:rPr lang="en-US" dirty="0"/>
              <a:t>Tutorials in </a:t>
            </a:r>
            <a:r>
              <a:rPr lang="en-US" dirty="0" err="1"/>
              <a:t>Jupyter</a:t>
            </a:r>
            <a:r>
              <a:rPr lang="en-US" dirty="0"/>
              <a:t>(/</a:t>
            </a:r>
            <a:r>
              <a:rPr lang="en-US" dirty="0" err="1"/>
              <a:t>iPython</a:t>
            </a:r>
            <a:r>
              <a:rPr lang="en-US" dirty="0"/>
              <a:t>) notebooks</a:t>
            </a:r>
          </a:p>
          <a:p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StingraySoftware</a:t>
            </a:r>
            <a:endParaRPr lang="en-US" dirty="0"/>
          </a:p>
          <a:p>
            <a:endParaRPr lang="en-US" sz="2000" dirty="0"/>
          </a:p>
          <a:p>
            <a:r>
              <a:rPr lang="en-US" sz="2000" dirty="0"/>
              <a:t>Leads: D. </a:t>
            </a:r>
            <a:r>
              <a:rPr lang="en-US" sz="2000" dirty="0" err="1"/>
              <a:t>Huppenkothen</a:t>
            </a:r>
            <a:r>
              <a:rPr lang="en-US" sz="2000" dirty="0"/>
              <a:t>, M. </a:t>
            </a:r>
            <a:r>
              <a:rPr lang="en-US" sz="2000" dirty="0" err="1"/>
              <a:t>Bachetti</a:t>
            </a:r>
            <a:r>
              <a:rPr lang="en-US" sz="2000" dirty="0"/>
              <a:t>, </a:t>
            </a:r>
            <a:r>
              <a:rPr lang="en-US" sz="2000" u="sng" dirty="0"/>
              <a:t>A.L. Stevens</a:t>
            </a:r>
            <a:r>
              <a:rPr lang="en-US" sz="2000" dirty="0"/>
              <a:t>, S. </a:t>
            </a:r>
            <a:r>
              <a:rPr lang="en-US" sz="2000" dirty="0" err="1"/>
              <a:t>Migliari</a:t>
            </a:r>
            <a:r>
              <a:rPr lang="en-US" sz="2000" dirty="0"/>
              <a:t>, P. Balm</a:t>
            </a:r>
          </a:p>
          <a:p>
            <a:r>
              <a:rPr lang="en-US" sz="2000" dirty="0"/>
              <a:t>Google Summer of Code students: </a:t>
            </a:r>
            <a:r>
              <a:rPr lang="en-US" sz="2000" u="sng" dirty="0"/>
              <a:t>S. Sharma</a:t>
            </a:r>
            <a:r>
              <a:rPr lang="en-US" sz="2000" dirty="0"/>
              <a:t> (‘18); O. Hammad and H. Rashid (‘17);  U. Khan, H. Mishra, and D. </a:t>
            </a:r>
            <a:r>
              <a:rPr lang="en-US" sz="2000" dirty="0" err="1"/>
              <a:t>Sodhi</a:t>
            </a:r>
            <a:r>
              <a:rPr lang="en-US" sz="2000" dirty="0"/>
              <a:t> (‘16)</a:t>
            </a:r>
          </a:p>
          <a:p>
            <a:r>
              <a:rPr lang="en-US" sz="2000" dirty="0"/>
              <a:t>Other major contributors: E. Martinez Ribeiro, R. Valles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A49CC-3D06-1D41-9827-453B3C0A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6" name="Picture 5" descr="stingray_logo.png">
            <a:extLst>
              <a:ext uri="{FF2B5EF4-FFF2-40B4-BE49-F238E27FC236}">
                <a16:creationId xmlns:a16="http://schemas.microsoft.com/office/drawing/2014/main" id="{F680A272-7E09-254A-9A25-06986ED58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20" y="1410046"/>
            <a:ext cx="2748600" cy="2740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02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C3A93-5A2F-FC49-A168-EE5E8B5E9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Many are transient: outburst over months/year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74E2D5-4A37-CB4A-B903-5F18068B020C}"/>
              </a:ext>
            </a:extLst>
          </p:cNvPr>
          <p:cNvGrpSpPr/>
          <p:nvPr/>
        </p:nvGrpSpPr>
        <p:grpSpPr>
          <a:xfrm>
            <a:off x="4464" y="1410192"/>
            <a:ext cx="9135073" cy="5082683"/>
            <a:chOff x="0" y="1410192"/>
            <a:chExt cx="9135073" cy="5082683"/>
          </a:xfrm>
        </p:grpSpPr>
        <p:pic>
          <p:nvPicPr>
            <p:cNvPr id="5" name="47tuc_illus.jpeg" descr="47tuc_illus.jpeg">
              <a:extLst>
                <a:ext uri="{FF2B5EF4-FFF2-40B4-BE49-F238E27FC236}">
                  <a16:creationId xmlns:a16="http://schemas.microsoft.com/office/drawing/2014/main" id="{EF24F87A-8DBC-2D4D-BB0B-02D94AA99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t="14975" b="6398"/>
            <a:stretch>
              <a:fillRect/>
            </a:stretch>
          </p:blipFill>
          <p:spPr>
            <a:xfrm>
              <a:off x="0" y="1410192"/>
              <a:ext cx="9126146" cy="50826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0BCE4-0FB6-384A-8515-A3174405E8D5}"/>
                </a:ext>
              </a:extLst>
            </p:cNvPr>
            <p:cNvSpPr/>
            <p:nvPr/>
          </p:nvSpPr>
          <p:spPr>
            <a:xfrm>
              <a:off x="6809308" y="6159639"/>
              <a:ext cx="23257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Garamond" panose="02020404030301010803" pitchFamily="18" charset="0"/>
                </a:rPr>
                <a:t>Image: NASA/CXC/M. Weiss</a:t>
              </a:r>
            </a:p>
          </p:txBody>
        </p:sp>
        <p:sp>
          <p:nvSpPr>
            <p:cNvPr id="7" name="Companion star">
              <a:extLst>
                <a:ext uri="{FF2B5EF4-FFF2-40B4-BE49-F238E27FC236}">
                  <a16:creationId xmlns:a16="http://schemas.microsoft.com/office/drawing/2014/main" id="{76B607BD-5E86-9C4C-8713-692F0DF414E8}"/>
                </a:ext>
              </a:extLst>
            </p:cNvPr>
            <p:cNvSpPr txBox="1"/>
            <p:nvPr/>
          </p:nvSpPr>
          <p:spPr>
            <a:xfrm>
              <a:off x="83531" y="1658328"/>
              <a:ext cx="1555428" cy="815608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algn="l"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Companion star</a:t>
              </a: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 ≤ 1 M</a:t>
              </a:r>
              <a:r>
                <a:rPr lang="en-US" sz="2400" baseline="-25000" dirty="0">
                  <a:solidFill>
                    <a:schemeClr val="bg1"/>
                  </a:solidFill>
                  <a:latin typeface="+mn-lt"/>
                </a:rPr>
                <a:t>☉</a:t>
              </a:r>
              <a:endParaRPr sz="2400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Hot inner flow/corona">
              <a:extLst>
                <a:ext uri="{FF2B5EF4-FFF2-40B4-BE49-F238E27FC236}">
                  <a16:creationId xmlns:a16="http://schemas.microsoft.com/office/drawing/2014/main" id="{5A57EBEE-EC2D-7F4D-905A-2C93450F0B6D}"/>
                </a:ext>
              </a:extLst>
            </p:cNvPr>
            <p:cNvSpPr txBox="1"/>
            <p:nvPr/>
          </p:nvSpPr>
          <p:spPr>
            <a:xfrm>
              <a:off x="3916172" y="3387720"/>
              <a:ext cx="2052367" cy="815608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algn="l"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Hot inner flow/</a:t>
              </a: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sz="2400" dirty="0">
                  <a:solidFill>
                    <a:schemeClr val="bg1"/>
                  </a:solidFill>
                  <a:latin typeface="+mn-lt"/>
                </a:rPr>
                <a:t>corona</a:t>
              </a:r>
            </a:p>
          </p:txBody>
        </p:sp>
        <p:sp>
          <p:nvSpPr>
            <p:cNvPr id="9" name="Arrow">
              <a:extLst>
                <a:ext uri="{FF2B5EF4-FFF2-40B4-BE49-F238E27FC236}">
                  <a16:creationId xmlns:a16="http://schemas.microsoft.com/office/drawing/2014/main" id="{949AF75A-61F5-EB49-B5B8-FCD626EEBE6E}"/>
                </a:ext>
              </a:extLst>
            </p:cNvPr>
            <p:cNvSpPr/>
            <p:nvPr/>
          </p:nvSpPr>
          <p:spPr>
            <a:xfrm rot="1588311">
              <a:off x="5238134" y="4049483"/>
              <a:ext cx="1074274" cy="205531"/>
            </a:xfrm>
            <a:prstGeom prst="rightArrow">
              <a:avLst>
                <a:gd name="adj1" fmla="val 32000"/>
                <a:gd name="adj2" fmla="val 147973"/>
              </a:avLst>
            </a:prstGeom>
            <a:solidFill>
              <a:srgbClr val="00FDFF"/>
            </a:solidFill>
            <a:ln w="25400">
              <a:solidFill>
                <a:srgbClr val="009193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/>
            </a:p>
          </p:txBody>
        </p:sp>
        <p:sp>
          <p:nvSpPr>
            <p:cNvPr id="10" name="Compact object">
              <a:extLst>
                <a:ext uri="{FF2B5EF4-FFF2-40B4-BE49-F238E27FC236}">
                  <a16:creationId xmlns:a16="http://schemas.microsoft.com/office/drawing/2014/main" id="{64647E13-BB42-8641-89BD-7163A427D7FB}"/>
                </a:ext>
              </a:extLst>
            </p:cNvPr>
            <p:cNvSpPr txBox="1"/>
            <p:nvPr/>
          </p:nvSpPr>
          <p:spPr>
            <a:xfrm>
              <a:off x="6788646" y="3371955"/>
              <a:ext cx="1974900" cy="446276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Compact object</a:t>
              </a:r>
            </a:p>
          </p:txBody>
        </p:sp>
        <p:sp>
          <p:nvSpPr>
            <p:cNvPr id="11" name="Arrow">
              <a:extLst>
                <a:ext uri="{FF2B5EF4-FFF2-40B4-BE49-F238E27FC236}">
                  <a16:creationId xmlns:a16="http://schemas.microsoft.com/office/drawing/2014/main" id="{E4166FBC-17ED-D944-8FCA-6CC27CA90378}"/>
                </a:ext>
              </a:extLst>
            </p:cNvPr>
            <p:cNvSpPr/>
            <p:nvPr/>
          </p:nvSpPr>
          <p:spPr>
            <a:xfrm rot="7849763">
              <a:off x="6877320" y="4017100"/>
              <a:ext cx="846108" cy="204298"/>
            </a:xfrm>
            <a:prstGeom prst="rightArrow">
              <a:avLst>
                <a:gd name="adj1" fmla="val 32000"/>
                <a:gd name="adj2" fmla="val 147973"/>
              </a:avLst>
            </a:prstGeom>
            <a:solidFill>
              <a:srgbClr val="00FDFF"/>
            </a:solidFill>
            <a:ln w="25400">
              <a:solidFill>
                <a:srgbClr val="009193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12" name="Accretion disk">
              <a:extLst>
                <a:ext uri="{FF2B5EF4-FFF2-40B4-BE49-F238E27FC236}">
                  <a16:creationId xmlns:a16="http://schemas.microsoft.com/office/drawing/2014/main" id="{3770F5B0-DB76-8944-80FB-B30185544DB9}"/>
                </a:ext>
              </a:extLst>
            </p:cNvPr>
            <p:cNvSpPr txBox="1"/>
            <p:nvPr/>
          </p:nvSpPr>
          <p:spPr>
            <a:xfrm>
              <a:off x="6533337" y="5270534"/>
              <a:ext cx="1804981" cy="446276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Accretion disk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33EEF8-C16F-874F-8C3B-390E51C28874}"/>
              </a:ext>
            </a:extLst>
          </p:cNvPr>
          <p:cNvSpPr txBox="1"/>
          <p:nvPr/>
        </p:nvSpPr>
        <p:spPr>
          <a:xfrm>
            <a:off x="5675015" y="1437487"/>
            <a:ext cx="3429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Low-mass X-ray binary</a:t>
            </a:r>
          </a:p>
        </p:txBody>
      </p:sp>
    </p:spTree>
    <p:extLst>
      <p:ext uri="{BB962C8B-B14F-4D97-AF65-F5344CB8AC3E}">
        <p14:creationId xmlns:p14="http://schemas.microsoft.com/office/powerpoint/2010/main" val="3353351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3D46-318D-D54A-A769-CB7DDB31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Stingray: spectral-timing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9C50F-5D63-744C-A520-99D27871B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Library of time series analysis methods</a:t>
            </a:r>
          </a:p>
          <a:p>
            <a:pPr lvl="1"/>
            <a:r>
              <a:rPr lang="en-US" sz="2800" dirty="0"/>
              <a:t>Power spectra, cross spectra, </a:t>
            </a:r>
            <a:r>
              <a:rPr lang="en-US" sz="2800" dirty="0" err="1"/>
              <a:t>bispectra</a:t>
            </a:r>
            <a:endParaRPr lang="en-US" sz="2800" dirty="0"/>
          </a:p>
          <a:p>
            <a:pPr lvl="1"/>
            <a:r>
              <a:rPr lang="en-US" sz="2800" dirty="0"/>
              <a:t>Lag-frequency &amp; lag-energy spectra</a:t>
            </a:r>
          </a:p>
          <a:p>
            <a:pPr lvl="1"/>
            <a:r>
              <a:rPr lang="en-US" sz="2800" dirty="0" err="1"/>
              <a:t>Rms</a:t>
            </a:r>
            <a:r>
              <a:rPr lang="en-US" sz="2800" dirty="0"/>
              <a:t> &amp; covariance spectra</a:t>
            </a:r>
          </a:p>
          <a:p>
            <a:pPr lvl="1"/>
            <a:r>
              <a:rPr lang="en-US" sz="2800" dirty="0"/>
              <a:t>Coherence, cross-correlation</a:t>
            </a:r>
          </a:p>
          <a:p>
            <a:pPr lvl="1"/>
            <a:r>
              <a:rPr lang="en-US" sz="2800" dirty="0"/>
              <a:t>Handles GTIs, pulsar &amp; QPO                            searches</a:t>
            </a:r>
          </a:p>
          <a:p>
            <a:pPr lvl="1"/>
            <a:r>
              <a:rPr lang="en-US" sz="2800" dirty="0"/>
              <a:t>Phase-resolved spectroscopy of                               QPOs</a:t>
            </a:r>
          </a:p>
          <a:p>
            <a:r>
              <a:rPr lang="en-US" dirty="0"/>
              <a:t>Simulator, modeling</a:t>
            </a:r>
          </a:p>
          <a:p>
            <a:r>
              <a:rPr lang="en-US" dirty="0"/>
              <a:t>Well-tested on X-ray timing data (RXTE, </a:t>
            </a:r>
            <a:r>
              <a:rPr lang="en-US" dirty="0" err="1"/>
              <a:t>NuSTAR</a:t>
            </a:r>
            <a:r>
              <a:rPr lang="en-US" dirty="0"/>
              <a:t>, XMM, some NICER); also used by a few people for radio timing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D1609-0428-CD4B-B50B-73ECF826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5" name="Picture 4" descr="stingray_logo.png">
            <a:extLst>
              <a:ext uri="{FF2B5EF4-FFF2-40B4-BE49-F238E27FC236}">
                <a16:creationId xmlns:a16="http://schemas.microsoft.com/office/drawing/2014/main" id="{787B9E5B-C90F-5C4C-BC19-5AE9A8090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20" y="1410046"/>
            <a:ext cx="2748600" cy="2740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853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B69F-D844-254E-98BA-0B566F59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STROBE-X instrument concept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5995E-5BE7-8F44-9276-38C43796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3B237-F326-8A49-B52F-913EF270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" y="2427495"/>
            <a:ext cx="48768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90880E-0B8E-7845-8D9A-EC6EF2CF1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527" y="5707948"/>
            <a:ext cx="4994793" cy="1136315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4186C41-561A-A447-94A3-F270F9C805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7042" y="786982"/>
            <a:ext cx="8349915" cy="12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Flexible, high-throughput X-ray observatory with large area</a:t>
            </a:r>
          </a:p>
          <a:p>
            <a:pPr marL="342900" indent="-342900"/>
            <a:r>
              <a:rPr lang="en-US" sz="2400" dirty="0"/>
              <a:t>Science drivers: spin distribution of BHs, X-ray reverberation, disk-jet connection, LIGO EM counterparts, GRBs, TDEs, </a:t>
            </a:r>
            <a:r>
              <a:rPr lang="en-US" sz="2400" dirty="0" err="1"/>
              <a:t>etc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03261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F3B237-F326-8A49-B52F-913EF270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" y="2427495"/>
            <a:ext cx="48768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DB69F-D844-254E-98BA-0B566F59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STROBE-X instrument concept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5995E-5BE7-8F44-9276-38C43796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C3C22-3007-424B-91ED-AE781A62205E}"/>
              </a:ext>
            </a:extLst>
          </p:cNvPr>
          <p:cNvSpPr txBox="1"/>
          <p:nvPr/>
        </p:nvSpPr>
        <p:spPr>
          <a:xfrm>
            <a:off x="48818" y="2104329"/>
            <a:ext cx="201573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X-ray Concentrator </a:t>
            </a:r>
          </a:p>
          <a:p>
            <a:pPr algn="ctr"/>
            <a:r>
              <a:rPr lang="en-US" dirty="0"/>
              <a:t>Array (0.2-12 keV)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F2CEC-8337-CA46-B4B7-89529029D676}"/>
              </a:ext>
            </a:extLst>
          </p:cNvPr>
          <p:cNvSpPr txBox="1"/>
          <p:nvPr/>
        </p:nvSpPr>
        <p:spPr>
          <a:xfrm>
            <a:off x="148103" y="5878398"/>
            <a:ext cx="2048832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 Area Detector</a:t>
            </a:r>
          </a:p>
          <a:p>
            <a:pPr algn="ctr"/>
            <a:r>
              <a:rPr lang="en-US" dirty="0"/>
              <a:t>(2-30 keV)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7585E-D249-F143-824E-D3DFFAD92C6C}"/>
              </a:ext>
            </a:extLst>
          </p:cNvPr>
          <p:cNvSpPr txBox="1"/>
          <p:nvPr/>
        </p:nvSpPr>
        <p:spPr>
          <a:xfrm>
            <a:off x="3094070" y="2246569"/>
            <a:ext cx="2005677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Wide Field Monitor</a:t>
            </a:r>
          </a:p>
          <a:p>
            <a:pPr algn="ctr"/>
            <a:r>
              <a:rPr lang="en-US" dirty="0"/>
              <a:t>(2-50 keV)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67E91B-A1C9-6E44-B347-3E6B9A2CFF6B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541313" y="2569734"/>
            <a:ext cx="552756" cy="344726"/>
          </a:xfrm>
          <a:prstGeom prst="straightConnector1">
            <a:avLst/>
          </a:prstGeom>
          <a:ln w="31750">
            <a:solidFill>
              <a:srgbClr val="0091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B1F0D4-7661-3B48-8357-FAF54AB6DC7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172519" y="4800158"/>
            <a:ext cx="361813" cy="1078240"/>
          </a:xfrm>
          <a:prstGeom prst="straightConnector1">
            <a:avLst/>
          </a:prstGeom>
          <a:ln w="31750">
            <a:solidFill>
              <a:srgbClr val="0091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CC777A-6409-184E-A5A7-73124CF86AA1}"/>
              </a:ext>
            </a:extLst>
          </p:cNvPr>
          <p:cNvCxnSpPr>
            <a:cxnSpLocks/>
          </p:cNvCxnSpPr>
          <p:nvPr/>
        </p:nvCxnSpPr>
        <p:spPr>
          <a:xfrm>
            <a:off x="1674421" y="2750660"/>
            <a:ext cx="390127" cy="577156"/>
          </a:xfrm>
          <a:prstGeom prst="straightConnector1">
            <a:avLst/>
          </a:prstGeom>
          <a:ln w="31750">
            <a:solidFill>
              <a:srgbClr val="0091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C90880E-0B8E-7845-8D9A-EC6EF2CF1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527" y="5707948"/>
            <a:ext cx="4994793" cy="1136315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C894129E-0F44-5541-BDE5-864D48979D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7042" y="786982"/>
            <a:ext cx="8349915" cy="12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Flexible, high-throughput X-ray observatory with large area</a:t>
            </a:r>
          </a:p>
          <a:p>
            <a:pPr marL="342900" indent="-342900"/>
            <a:r>
              <a:rPr lang="en-US" sz="2400" dirty="0"/>
              <a:t>Science drivers: spin distribution of BHs, X-ray reverberation, disk-jet connection, LIGO EM counterparts, GRBs, TDEs, </a:t>
            </a:r>
            <a:r>
              <a:rPr lang="en-US" sz="2400" dirty="0" err="1"/>
              <a:t>etc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8739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F3B237-F326-8A49-B52F-913EF270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" y="2427495"/>
            <a:ext cx="4876800" cy="3657600"/>
          </a:xfrm>
          <a:prstGeom prst="rect">
            <a:avLst/>
          </a:prstGeom>
        </p:spPr>
      </p:pic>
      <p:sp>
        <p:nvSpPr>
          <p:cNvPr id="15" name="Explosion 2 14">
            <a:extLst>
              <a:ext uri="{FF2B5EF4-FFF2-40B4-BE49-F238E27FC236}">
                <a16:creationId xmlns:a16="http://schemas.microsoft.com/office/drawing/2014/main" id="{AD30A2E2-55C4-7642-9DF3-D7D3A5D5ED0F}"/>
              </a:ext>
            </a:extLst>
          </p:cNvPr>
          <p:cNvSpPr/>
          <p:nvPr/>
        </p:nvSpPr>
        <p:spPr>
          <a:xfrm rot="906145">
            <a:off x="2615671" y="1532760"/>
            <a:ext cx="3201122" cy="2045693"/>
          </a:xfrm>
          <a:prstGeom prst="irregularSeal2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DB69F-D844-254E-98BA-0B566F59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STROBE-X instrument concept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5995E-5BE7-8F44-9276-38C43796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C3C22-3007-424B-91ED-AE781A62205E}"/>
              </a:ext>
            </a:extLst>
          </p:cNvPr>
          <p:cNvSpPr txBox="1"/>
          <p:nvPr/>
        </p:nvSpPr>
        <p:spPr>
          <a:xfrm>
            <a:off x="48818" y="2104329"/>
            <a:ext cx="201573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X-ray Concentrator </a:t>
            </a:r>
          </a:p>
          <a:p>
            <a:pPr algn="ctr"/>
            <a:r>
              <a:rPr lang="en-US" dirty="0"/>
              <a:t>Array (0.2-12 keV)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F2CEC-8337-CA46-B4B7-89529029D676}"/>
              </a:ext>
            </a:extLst>
          </p:cNvPr>
          <p:cNvSpPr txBox="1"/>
          <p:nvPr/>
        </p:nvSpPr>
        <p:spPr>
          <a:xfrm>
            <a:off x="148103" y="5878398"/>
            <a:ext cx="2048832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 Area Detector</a:t>
            </a:r>
          </a:p>
          <a:p>
            <a:pPr algn="ctr"/>
            <a:r>
              <a:rPr lang="en-US" dirty="0"/>
              <a:t>(2-30 keV)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7585E-D249-F143-824E-D3DFFAD92C6C}"/>
              </a:ext>
            </a:extLst>
          </p:cNvPr>
          <p:cNvSpPr txBox="1"/>
          <p:nvPr/>
        </p:nvSpPr>
        <p:spPr>
          <a:xfrm>
            <a:off x="3094070" y="2246569"/>
            <a:ext cx="2005677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Wide Field Monitor</a:t>
            </a:r>
          </a:p>
          <a:p>
            <a:pPr algn="ctr"/>
            <a:r>
              <a:rPr lang="en-US" dirty="0"/>
              <a:t>(2-50 keV)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67E91B-A1C9-6E44-B347-3E6B9A2CFF6B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541313" y="2569734"/>
            <a:ext cx="552756" cy="344726"/>
          </a:xfrm>
          <a:prstGeom prst="straightConnector1">
            <a:avLst/>
          </a:prstGeom>
          <a:ln w="31750">
            <a:solidFill>
              <a:srgbClr val="0091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B1F0D4-7661-3B48-8357-FAF54AB6DC7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172519" y="4800158"/>
            <a:ext cx="361813" cy="1078240"/>
          </a:xfrm>
          <a:prstGeom prst="straightConnector1">
            <a:avLst/>
          </a:prstGeom>
          <a:ln w="31750">
            <a:solidFill>
              <a:srgbClr val="0091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CC777A-6409-184E-A5A7-73124CF86AA1}"/>
              </a:ext>
            </a:extLst>
          </p:cNvPr>
          <p:cNvCxnSpPr>
            <a:cxnSpLocks/>
          </p:cNvCxnSpPr>
          <p:nvPr/>
        </p:nvCxnSpPr>
        <p:spPr>
          <a:xfrm>
            <a:off x="1674421" y="2750660"/>
            <a:ext cx="390127" cy="577156"/>
          </a:xfrm>
          <a:prstGeom prst="straightConnector1">
            <a:avLst/>
          </a:prstGeom>
          <a:ln w="31750">
            <a:solidFill>
              <a:srgbClr val="00919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C90880E-0B8E-7845-8D9A-EC6EF2CF1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527" y="5707948"/>
            <a:ext cx="4994793" cy="1136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6DB24E-F249-0545-A591-2757727F1DBF}"/>
              </a:ext>
            </a:extLst>
          </p:cNvPr>
          <p:cNvSpPr txBox="1"/>
          <p:nvPr/>
        </p:nvSpPr>
        <p:spPr>
          <a:xfrm>
            <a:off x="4961239" y="3193070"/>
            <a:ext cx="41825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4 SSD camera pairs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70°x70° FOV per pair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4.12 </a:t>
            </a:r>
            <a:r>
              <a:rPr lang="en-US" sz="2800" dirty="0" err="1"/>
              <a:t>sr</a:t>
            </a:r>
            <a:r>
              <a:rPr lang="en-US" sz="2800" dirty="0"/>
              <a:t> sky coverage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300 eV energy resolution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1 arcmin position accuracy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3456A08-BEDF-7745-878D-1A875BD7F174}"/>
              </a:ext>
            </a:extLst>
          </p:cNvPr>
          <p:cNvSpPr txBox="1">
            <a:spLocks/>
          </p:cNvSpPr>
          <p:nvPr/>
        </p:nvSpPr>
        <p:spPr>
          <a:xfrm>
            <a:off x="397042" y="786982"/>
            <a:ext cx="8349915" cy="122104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/>
              <a:t>Flexible, high-throughput X-ray observatory with large area</a:t>
            </a:r>
          </a:p>
          <a:p>
            <a:pPr marL="342900" indent="-342900"/>
            <a:r>
              <a:rPr lang="en-US" sz="2400"/>
              <a:t>Science drivers: spin distribution of BHs, X-ray reverberation, disk-jet connection, LIGO EM counterparts, GRBs, TDEs, etc!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8280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7FA9-0A5D-8A45-A854-CBC4FD55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C81A-B4D1-184B-992A-DC21DFB4A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381" y="768097"/>
            <a:ext cx="8713239" cy="5890373"/>
          </a:xfrm>
        </p:spPr>
        <p:txBody>
          <a:bodyPr>
            <a:normAutofit/>
          </a:bodyPr>
          <a:lstStyle/>
          <a:p>
            <a:r>
              <a:rPr lang="en-US" sz="3200" dirty="0">
                <a:highlight>
                  <a:srgbClr val="73FEFF"/>
                </a:highlight>
              </a:rPr>
              <a:t>Understand assumptions of models, techniques; question your own assumptions about data, process</a:t>
            </a:r>
          </a:p>
          <a:p>
            <a:r>
              <a:rPr lang="en-US" sz="3200" dirty="0"/>
              <a:t>Periodicities and simulations: Vaughan &amp; </a:t>
            </a:r>
            <a:r>
              <a:rPr lang="en-US" sz="3200" dirty="0" err="1"/>
              <a:t>Uttley</a:t>
            </a:r>
            <a:r>
              <a:rPr lang="en-US" sz="3200" dirty="0"/>
              <a:t> ‘06; Vaughan+16; Liu, </a:t>
            </a:r>
            <a:r>
              <a:rPr lang="en-US" sz="3200" dirty="0" err="1"/>
              <a:t>Gezari</a:t>
            </a:r>
            <a:r>
              <a:rPr lang="en-US" sz="3200" dirty="0"/>
              <a:t>, &amp; Miller ’18;             Barth &amp; Stern ’18</a:t>
            </a:r>
          </a:p>
          <a:p>
            <a:r>
              <a:rPr lang="en-US" sz="3200" dirty="0"/>
              <a:t>Timing and spectral-timing: Vaughan ’13; Uttley+14</a:t>
            </a:r>
          </a:p>
          <a:p>
            <a:r>
              <a:rPr lang="en-US" sz="3200" dirty="0">
                <a:highlight>
                  <a:srgbClr val="73FEFF"/>
                </a:highlight>
              </a:rPr>
              <a:t>When in doubt, simulate!</a:t>
            </a:r>
          </a:p>
          <a:p>
            <a:r>
              <a:rPr lang="en-US" sz="3200" dirty="0"/>
              <a:t>Spectral-timing software: </a:t>
            </a:r>
            <a:r>
              <a:rPr lang="en-US" sz="3200" dirty="0" err="1"/>
              <a:t>StingraySoftware.github.io</a:t>
            </a:r>
            <a:endParaRPr lang="en-US" sz="3200" dirty="0"/>
          </a:p>
          <a:p>
            <a:r>
              <a:rPr lang="en-US" sz="3200" dirty="0"/>
              <a:t>STROBE-X: see Ray+18 in SPIE</a:t>
            </a:r>
          </a:p>
          <a:p>
            <a:r>
              <a:rPr lang="en-US" sz="3200" dirty="0"/>
              <a:t>See also </a:t>
            </a:r>
            <a:r>
              <a:rPr lang="en-US" sz="3200"/>
              <a:t>talks this morning                                       &amp; </a:t>
            </a:r>
            <a:r>
              <a:rPr lang="en-US" sz="3200" dirty="0"/>
              <a:t>Thursday morning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AC07E-3772-884D-874B-22D5C526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7789D5-27B6-7B41-B027-3F7365AD169A}"/>
              </a:ext>
            </a:extLst>
          </p:cNvPr>
          <p:cNvGrpSpPr/>
          <p:nvPr/>
        </p:nvGrpSpPr>
        <p:grpSpPr>
          <a:xfrm>
            <a:off x="5328441" y="5458143"/>
            <a:ext cx="3581956" cy="1200328"/>
            <a:chOff x="4731904" y="5099589"/>
            <a:chExt cx="3581956" cy="12003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61013C-18D8-2C47-BD6A-926E37D445F7}"/>
                </a:ext>
              </a:extLst>
            </p:cNvPr>
            <p:cNvSpPr txBox="1"/>
            <p:nvPr/>
          </p:nvSpPr>
          <p:spPr>
            <a:xfrm>
              <a:off x="4744863" y="5099589"/>
              <a:ext cx="3568997" cy="120032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     GitHub: abigailStev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     Email: </a:t>
              </a:r>
              <a:r>
                <a:rPr lang="en-US" sz="2400" dirty="0" err="1">
                  <a:solidFill>
                    <a:schemeClr val="bg1"/>
                  </a:solidFill>
                  <a:latin typeface="Franklin Gothic Book"/>
                  <a:cs typeface="Franklin Gothic Book"/>
                </a:rPr>
                <a:t>alstev@msu.edu</a:t>
              </a:r>
              <a:endParaRPr lang="en-US" sz="2400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     Twitter: @abigailStev</a:t>
              </a:r>
            </a:p>
          </p:txBody>
        </p:sp>
        <p:pic>
          <p:nvPicPr>
            <p:cNvPr id="7" name="Picture 6" descr="github.png">
              <a:extLst>
                <a:ext uri="{FF2B5EF4-FFF2-40B4-BE49-F238E27FC236}">
                  <a16:creationId xmlns:a16="http://schemas.microsoft.com/office/drawing/2014/main" id="{AEE3D1D8-99F8-3B4C-9CE4-059F3394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287" y="5166280"/>
              <a:ext cx="347010" cy="347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A8755C-58B6-4F46-834F-C419BE5A37DE}"/>
                </a:ext>
              </a:extLst>
            </p:cNvPr>
            <p:cNvSpPr txBox="1"/>
            <p:nvPr/>
          </p:nvSpPr>
          <p:spPr>
            <a:xfrm>
              <a:off x="4731904" y="5509412"/>
              <a:ext cx="570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✉️</a:t>
              </a:r>
            </a:p>
          </p:txBody>
        </p:sp>
        <p:pic>
          <p:nvPicPr>
            <p:cNvPr id="9" name="Content Placeholder 5" descr="twitter-bird_8301_1.jpg">
              <a:extLst>
                <a:ext uri="{FF2B5EF4-FFF2-40B4-BE49-F238E27FC236}">
                  <a16:creationId xmlns:a16="http://schemas.microsoft.com/office/drawing/2014/main" id="{296FC383-8DC9-7243-B8C9-EF429E6ED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8" b="20498"/>
            <a:stretch/>
          </p:blipFill>
          <p:spPr>
            <a:xfrm>
              <a:off x="4767369" y="5962337"/>
              <a:ext cx="414338" cy="244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116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B4457F-033D-5E4D-9A77-C756F8E4A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50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STROBE-X instrument parameters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AD9ED4-F53A-0246-BAD4-2D3BCE0F1D6A}"/>
              </a:ext>
            </a:extLst>
          </p:cNvPr>
          <p:cNvGrpSpPr/>
          <p:nvPr/>
        </p:nvGrpSpPr>
        <p:grpSpPr>
          <a:xfrm>
            <a:off x="4734232" y="3628103"/>
            <a:ext cx="4329322" cy="3229896"/>
            <a:chOff x="3645885" y="3678279"/>
            <a:chExt cx="4491554" cy="32860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923919-21CF-1246-BBF4-B97126405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84" r="7244"/>
            <a:stretch/>
          </p:blipFill>
          <p:spPr>
            <a:xfrm>
              <a:off x="3645885" y="3678279"/>
              <a:ext cx="4491554" cy="32860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19720B-77F0-8546-A34E-F9E7BD1F0055}"/>
                </a:ext>
              </a:extLst>
            </p:cNvPr>
            <p:cNvSpPr txBox="1"/>
            <p:nvPr/>
          </p:nvSpPr>
          <p:spPr>
            <a:xfrm>
              <a:off x="5774663" y="3790334"/>
              <a:ext cx="22988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Effective area &gt;5 m</a:t>
              </a:r>
              <a:r>
                <a:rPr lang="en-US" sz="1400" baseline="30000" dirty="0"/>
                <a:t>2</a:t>
              </a:r>
              <a:r>
                <a:rPr lang="en-US" sz="1400" dirty="0"/>
                <a:t> @ 6 keV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2D5901E-A69F-8C44-ADB6-D663447B0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75"/>
          <a:stretch/>
        </p:blipFill>
        <p:spPr>
          <a:xfrm>
            <a:off x="0" y="3790334"/>
            <a:ext cx="3352247" cy="3067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31510"/>
          <a:stretch/>
        </p:blipFill>
        <p:spPr>
          <a:xfrm>
            <a:off x="0" y="767643"/>
            <a:ext cx="7130878" cy="30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3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C3A93-5A2F-FC49-A168-EE5E8B5E9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Many are transient: outburst over months/year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74E2D5-4A37-CB4A-B903-5F18068B020C}"/>
              </a:ext>
            </a:extLst>
          </p:cNvPr>
          <p:cNvGrpSpPr/>
          <p:nvPr/>
        </p:nvGrpSpPr>
        <p:grpSpPr>
          <a:xfrm>
            <a:off x="4464" y="1410192"/>
            <a:ext cx="9135073" cy="5082683"/>
            <a:chOff x="0" y="1410192"/>
            <a:chExt cx="9135073" cy="5082683"/>
          </a:xfrm>
        </p:grpSpPr>
        <p:pic>
          <p:nvPicPr>
            <p:cNvPr id="5" name="47tuc_illus.jpeg" descr="47tuc_illus.jpeg">
              <a:extLst>
                <a:ext uri="{FF2B5EF4-FFF2-40B4-BE49-F238E27FC236}">
                  <a16:creationId xmlns:a16="http://schemas.microsoft.com/office/drawing/2014/main" id="{EF24F87A-8DBC-2D4D-BB0B-02D94AA99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14975" b="6398"/>
            <a:stretch>
              <a:fillRect/>
            </a:stretch>
          </p:blipFill>
          <p:spPr>
            <a:xfrm>
              <a:off x="0" y="1410192"/>
              <a:ext cx="9126146" cy="50826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0BCE4-0FB6-384A-8515-A3174405E8D5}"/>
                </a:ext>
              </a:extLst>
            </p:cNvPr>
            <p:cNvSpPr/>
            <p:nvPr/>
          </p:nvSpPr>
          <p:spPr>
            <a:xfrm>
              <a:off x="6809308" y="6159639"/>
              <a:ext cx="23257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Garamond" panose="02020404030301010803" pitchFamily="18" charset="0"/>
                </a:rPr>
                <a:t>Image: NASA/CXC/M. Weiss</a:t>
              </a:r>
            </a:p>
          </p:txBody>
        </p:sp>
        <p:sp>
          <p:nvSpPr>
            <p:cNvPr id="7" name="Companion star">
              <a:extLst>
                <a:ext uri="{FF2B5EF4-FFF2-40B4-BE49-F238E27FC236}">
                  <a16:creationId xmlns:a16="http://schemas.microsoft.com/office/drawing/2014/main" id="{76B607BD-5E86-9C4C-8713-692F0DF414E8}"/>
                </a:ext>
              </a:extLst>
            </p:cNvPr>
            <p:cNvSpPr txBox="1"/>
            <p:nvPr/>
          </p:nvSpPr>
          <p:spPr>
            <a:xfrm>
              <a:off x="83531" y="1658328"/>
              <a:ext cx="1555428" cy="815608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algn="l"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Companion star</a:t>
              </a: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 ≤ 1 M</a:t>
              </a:r>
              <a:r>
                <a:rPr lang="en-US" sz="2400" baseline="-25000" dirty="0">
                  <a:solidFill>
                    <a:schemeClr val="bg1"/>
                  </a:solidFill>
                  <a:latin typeface="+mn-lt"/>
                </a:rPr>
                <a:t>☉</a:t>
              </a:r>
              <a:endParaRPr sz="2400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Hot inner flow/corona">
              <a:extLst>
                <a:ext uri="{FF2B5EF4-FFF2-40B4-BE49-F238E27FC236}">
                  <a16:creationId xmlns:a16="http://schemas.microsoft.com/office/drawing/2014/main" id="{5A57EBEE-EC2D-7F4D-905A-2C93450F0B6D}"/>
                </a:ext>
              </a:extLst>
            </p:cNvPr>
            <p:cNvSpPr txBox="1"/>
            <p:nvPr/>
          </p:nvSpPr>
          <p:spPr>
            <a:xfrm>
              <a:off x="3916172" y="3387720"/>
              <a:ext cx="2052367" cy="815608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algn="l"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Hot inner flow/</a:t>
              </a: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sz="2400" dirty="0">
                  <a:solidFill>
                    <a:schemeClr val="bg1"/>
                  </a:solidFill>
                  <a:latin typeface="+mn-lt"/>
                </a:rPr>
                <a:t>corona</a:t>
              </a:r>
            </a:p>
          </p:txBody>
        </p:sp>
        <p:sp>
          <p:nvSpPr>
            <p:cNvPr id="9" name="Arrow">
              <a:extLst>
                <a:ext uri="{FF2B5EF4-FFF2-40B4-BE49-F238E27FC236}">
                  <a16:creationId xmlns:a16="http://schemas.microsoft.com/office/drawing/2014/main" id="{949AF75A-61F5-EB49-B5B8-FCD626EEBE6E}"/>
                </a:ext>
              </a:extLst>
            </p:cNvPr>
            <p:cNvSpPr/>
            <p:nvPr/>
          </p:nvSpPr>
          <p:spPr>
            <a:xfrm rot="1588311">
              <a:off x="5238134" y="4049483"/>
              <a:ext cx="1074274" cy="205531"/>
            </a:xfrm>
            <a:prstGeom prst="rightArrow">
              <a:avLst>
                <a:gd name="adj1" fmla="val 32000"/>
                <a:gd name="adj2" fmla="val 147973"/>
              </a:avLst>
            </a:prstGeom>
            <a:solidFill>
              <a:srgbClr val="00FDFF"/>
            </a:solidFill>
            <a:ln w="25400">
              <a:solidFill>
                <a:srgbClr val="009193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/>
            </a:p>
          </p:txBody>
        </p:sp>
        <p:sp>
          <p:nvSpPr>
            <p:cNvPr id="10" name="Compact object">
              <a:extLst>
                <a:ext uri="{FF2B5EF4-FFF2-40B4-BE49-F238E27FC236}">
                  <a16:creationId xmlns:a16="http://schemas.microsoft.com/office/drawing/2014/main" id="{64647E13-BB42-8641-89BD-7163A427D7FB}"/>
                </a:ext>
              </a:extLst>
            </p:cNvPr>
            <p:cNvSpPr txBox="1"/>
            <p:nvPr/>
          </p:nvSpPr>
          <p:spPr>
            <a:xfrm>
              <a:off x="6788646" y="3371955"/>
              <a:ext cx="1974900" cy="446276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Compact object</a:t>
              </a:r>
            </a:p>
          </p:txBody>
        </p:sp>
        <p:sp>
          <p:nvSpPr>
            <p:cNvPr id="11" name="Arrow">
              <a:extLst>
                <a:ext uri="{FF2B5EF4-FFF2-40B4-BE49-F238E27FC236}">
                  <a16:creationId xmlns:a16="http://schemas.microsoft.com/office/drawing/2014/main" id="{E4166FBC-17ED-D944-8FCA-6CC27CA90378}"/>
                </a:ext>
              </a:extLst>
            </p:cNvPr>
            <p:cNvSpPr/>
            <p:nvPr/>
          </p:nvSpPr>
          <p:spPr>
            <a:xfrm rot="7849763">
              <a:off x="6877320" y="4017100"/>
              <a:ext cx="846108" cy="204298"/>
            </a:xfrm>
            <a:prstGeom prst="rightArrow">
              <a:avLst>
                <a:gd name="adj1" fmla="val 32000"/>
                <a:gd name="adj2" fmla="val 147973"/>
              </a:avLst>
            </a:prstGeom>
            <a:solidFill>
              <a:srgbClr val="00FDFF"/>
            </a:solidFill>
            <a:ln w="25400">
              <a:solidFill>
                <a:srgbClr val="009193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12" name="Accretion disk">
              <a:extLst>
                <a:ext uri="{FF2B5EF4-FFF2-40B4-BE49-F238E27FC236}">
                  <a16:creationId xmlns:a16="http://schemas.microsoft.com/office/drawing/2014/main" id="{3770F5B0-DB76-8944-80FB-B30185544DB9}"/>
                </a:ext>
              </a:extLst>
            </p:cNvPr>
            <p:cNvSpPr txBox="1"/>
            <p:nvPr/>
          </p:nvSpPr>
          <p:spPr>
            <a:xfrm>
              <a:off x="6533337" y="5270534"/>
              <a:ext cx="1804981" cy="446276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Accretion disk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33EEF8-C16F-874F-8C3B-390E51C28874}"/>
              </a:ext>
            </a:extLst>
          </p:cNvPr>
          <p:cNvSpPr txBox="1"/>
          <p:nvPr/>
        </p:nvSpPr>
        <p:spPr>
          <a:xfrm>
            <a:off x="5675015" y="1437487"/>
            <a:ext cx="3429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Low-mass X-ray binary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A327AD-74E9-BD4F-B71C-F83722DB2CC7}"/>
              </a:ext>
            </a:extLst>
          </p:cNvPr>
          <p:cNvGrpSpPr/>
          <p:nvPr/>
        </p:nvGrpSpPr>
        <p:grpSpPr>
          <a:xfrm>
            <a:off x="92459" y="2697845"/>
            <a:ext cx="3680554" cy="2795163"/>
            <a:chOff x="5344294" y="1587416"/>
            <a:chExt cx="3680554" cy="2795163"/>
          </a:xfrm>
        </p:grpSpPr>
        <p:pic>
          <p:nvPicPr>
            <p:cNvPr id="16" name="Picture 15" descr="std2_spectrum.eps">
              <a:extLst>
                <a:ext uri="{FF2B5EF4-FFF2-40B4-BE49-F238E27FC236}">
                  <a16:creationId xmlns:a16="http://schemas.microsoft.com/office/drawing/2014/main" id="{9494C989-FD22-4A45-B6F5-5249584E3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0" t="10178" r="2400" b="1695"/>
            <a:stretch/>
          </p:blipFill>
          <p:spPr>
            <a:xfrm rot="5400000">
              <a:off x="5786989" y="1144721"/>
              <a:ext cx="2795163" cy="36805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C80197-4ED4-4B46-9010-75220F9AB9D8}"/>
                </a:ext>
              </a:extLst>
            </p:cNvPr>
            <p:cNvSpPr/>
            <p:nvPr/>
          </p:nvSpPr>
          <p:spPr>
            <a:xfrm>
              <a:off x="6663790" y="3324030"/>
              <a:ext cx="811244" cy="730288"/>
            </a:xfrm>
            <a:custGeom>
              <a:avLst/>
              <a:gdLst>
                <a:gd name="connsiteX0" fmla="*/ 811244 w 811244"/>
                <a:gd name="connsiteY0" fmla="*/ 686564 h 686564"/>
                <a:gd name="connsiteX1" fmla="*/ 719497 w 811244"/>
                <a:gd name="connsiteY1" fmla="*/ 363020 h 686564"/>
                <a:gd name="connsiteX2" fmla="*/ 651893 w 811244"/>
                <a:gd name="connsiteY2" fmla="*/ 203663 h 686564"/>
                <a:gd name="connsiteX3" fmla="*/ 560145 w 811244"/>
                <a:gd name="connsiteY3" fmla="*/ 53964 h 686564"/>
                <a:gd name="connsiteX4" fmla="*/ 463568 w 811244"/>
                <a:gd name="connsiteY4" fmla="*/ 844 h 686564"/>
                <a:gd name="connsiteX5" fmla="*/ 357334 w 811244"/>
                <a:gd name="connsiteY5" fmla="*/ 29819 h 686564"/>
                <a:gd name="connsiteX6" fmla="*/ 265586 w 811244"/>
                <a:gd name="connsiteY6" fmla="*/ 136057 h 686564"/>
                <a:gd name="connsiteX7" fmla="*/ 154523 w 811244"/>
                <a:gd name="connsiteY7" fmla="*/ 324388 h 686564"/>
                <a:gd name="connsiteX8" fmla="*/ 0 w 811244"/>
                <a:gd name="connsiteY8" fmla="*/ 676906 h 68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1244" h="686564">
                  <a:moveTo>
                    <a:pt x="811244" y="686564"/>
                  </a:moveTo>
                  <a:cubicBezTo>
                    <a:pt x="778649" y="565033"/>
                    <a:pt x="746055" y="443503"/>
                    <a:pt x="719497" y="363020"/>
                  </a:cubicBezTo>
                  <a:cubicBezTo>
                    <a:pt x="692939" y="282537"/>
                    <a:pt x="678452" y="255172"/>
                    <a:pt x="651893" y="203663"/>
                  </a:cubicBezTo>
                  <a:cubicBezTo>
                    <a:pt x="625334" y="152154"/>
                    <a:pt x="591532" y="87767"/>
                    <a:pt x="560145" y="53964"/>
                  </a:cubicBezTo>
                  <a:cubicBezTo>
                    <a:pt x="528757" y="20161"/>
                    <a:pt x="497370" y="4868"/>
                    <a:pt x="463568" y="844"/>
                  </a:cubicBezTo>
                  <a:cubicBezTo>
                    <a:pt x="429766" y="-3180"/>
                    <a:pt x="390331" y="7283"/>
                    <a:pt x="357334" y="29819"/>
                  </a:cubicBezTo>
                  <a:cubicBezTo>
                    <a:pt x="324337" y="52354"/>
                    <a:pt x="299388" y="86962"/>
                    <a:pt x="265586" y="136057"/>
                  </a:cubicBezTo>
                  <a:cubicBezTo>
                    <a:pt x="231784" y="185152"/>
                    <a:pt x="198787" y="234246"/>
                    <a:pt x="154523" y="324388"/>
                  </a:cubicBezTo>
                  <a:cubicBezTo>
                    <a:pt x="110259" y="414529"/>
                    <a:pt x="0" y="676906"/>
                    <a:pt x="0" y="676906"/>
                  </a:cubicBezTo>
                </a:path>
              </a:pathLst>
            </a:custGeom>
            <a:ln w="50800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ECCA108-A407-2240-A295-0F016121B838}"/>
                </a:ext>
              </a:extLst>
            </p:cNvPr>
            <p:cNvSpPr/>
            <p:nvPr/>
          </p:nvSpPr>
          <p:spPr>
            <a:xfrm>
              <a:off x="5915324" y="1996899"/>
              <a:ext cx="1670777" cy="2042671"/>
            </a:xfrm>
            <a:custGeom>
              <a:avLst/>
              <a:gdLst>
                <a:gd name="connsiteX0" fmla="*/ 1670777 w 1670777"/>
                <a:gd name="connsiteY0" fmla="*/ 2042671 h 2042671"/>
                <a:gd name="connsiteX1" fmla="*/ 1535569 w 1670777"/>
                <a:gd name="connsiteY1" fmla="*/ 1714298 h 2042671"/>
                <a:gd name="connsiteX2" fmla="*/ 1352074 w 1670777"/>
                <a:gd name="connsiteY2" fmla="*/ 1366610 h 2042671"/>
                <a:gd name="connsiteX3" fmla="*/ 1100974 w 1670777"/>
                <a:gd name="connsiteY3" fmla="*/ 936828 h 2042671"/>
                <a:gd name="connsiteX4" fmla="*/ 840217 w 1670777"/>
                <a:gd name="connsiteY4" fmla="*/ 598797 h 2042671"/>
                <a:gd name="connsiteX5" fmla="*/ 574631 w 1670777"/>
                <a:gd name="connsiteY5" fmla="*/ 342859 h 2042671"/>
                <a:gd name="connsiteX6" fmla="*/ 260757 w 1670777"/>
                <a:gd name="connsiteY6" fmla="*/ 120725 h 2042671"/>
                <a:gd name="connsiteX7" fmla="*/ 0 w 1670777"/>
                <a:gd name="connsiteY7" fmla="*/ 0 h 20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777" h="2042671">
                  <a:moveTo>
                    <a:pt x="1670777" y="2042671"/>
                  </a:moveTo>
                  <a:cubicBezTo>
                    <a:pt x="1629731" y="1934823"/>
                    <a:pt x="1588686" y="1826975"/>
                    <a:pt x="1535569" y="1714298"/>
                  </a:cubicBezTo>
                  <a:cubicBezTo>
                    <a:pt x="1482452" y="1601621"/>
                    <a:pt x="1424506" y="1496188"/>
                    <a:pt x="1352074" y="1366610"/>
                  </a:cubicBezTo>
                  <a:cubicBezTo>
                    <a:pt x="1279642" y="1237032"/>
                    <a:pt x="1186283" y="1064797"/>
                    <a:pt x="1100974" y="936828"/>
                  </a:cubicBezTo>
                  <a:cubicBezTo>
                    <a:pt x="1015665" y="808859"/>
                    <a:pt x="927941" y="697792"/>
                    <a:pt x="840217" y="598797"/>
                  </a:cubicBezTo>
                  <a:cubicBezTo>
                    <a:pt x="752493" y="499802"/>
                    <a:pt x="671208" y="422538"/>
                    <a:pt x="574631" y="342859"/>
                  </a:cubicBezTo>
                  <a:cubicBezTo>
                    <a:pt x="478054" y="263180"/>
                    <a:pt x="356529" y="177868"/>
                    <a:pt x="260757" y="120725"/>
                  </a:cubicBezTo>
                  <a:cubicBezTo>
                    <a:pt x="164985" y="63582"/>
                    <a:pt x="0" y="0"/>
                    <a:pt x="0" y="0"/>
                  </a:cubicBezTo>
                </a:path>
              </a:pathLst>
            </a:custGeom>
            <a:ln w="50800">
              <a:solidFill>
                <a:srgbClr val="FF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5779A6E-FBAE-2C44-B08E-E4D9AD9DEF73}"/>
                </a:ext>
              </a:extLst>
            </p:cNvPr>
            <p:cNvSpPr/>
            <p:nvPr/>
          </p:nvSpPr>
          <p:spPr>
            <a:xfrm>
              <a:off x="5915324" y="2933666"/>
              <a:ext cx="3027679" cy="67667"/>
            </a:xfrm>
            <a:custGeom>
              <a:avLst/>
              <a:gdLst>
                <a:gd name="connsiteX0" fmla="*/ 0 w 3027679"/>
                <a:gd name="connsiteY0" fmla="*/ 67667 h 67667"/>
                <a:gd name="connsiteX1" fmla="*/ 502199 w 3027679"/>
                <a:gd name="connsiteY1" fmla="*/ 33864 h 67667"/>
                <a:gd name="connsiteX2" fmla="*/ 956109 w 3027679"/>
                <a:gd name="connsiteY2" fmla="*/ 19377 h 67667"/>
                <a:gd name="connsiteX3" fmla="*/ 1492110 w 3027679"/>
                <a:gd name="connsiteY3" fmla="*/ 9719 h 67667"/>
                <a:gd name="connsiteX4" fmla="*/ 2037768 w 3027679"/>
                <a:gd name="connsiteY4" fmla="*/ 61 h 67667"/>
                <a:gd name="connsiteX5" fmla="*/ 2631714 w 3027679"/>
                <a:gd name="connsiteY5" fmla="*/ 14548 h 67667"/>
                <a:gd name="connsiteX6" fmla="*/ 3027679 w 3027679"/>
                <a:gd name="connsiteY6" fmla="*/ 33864 h 6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7679" h="67667">
                  <a:moveTo>
                    <a:pt x="0" y="67667"/>
                  </a:moveTo>
                  <a:lnTo>
                    <a:pt x="502199" y="33864"/>
                  </a:lnTo>
                  <a:cubicBezTo>
                    <a:pt x="661550" y="25816"/>
                    <a:pt x="956109" y="19377"/>
                    <a:pt x="956109" y="19377"/>
                  </a:cubicBezTo>
                  <a:lnTo>
                    <a:pt x="1492110" y="9719"/>
                  </a:lnTo>
                  <a:cubicBezTo>
                    <a:pt x="1672386" y="6500"/>
                    <a:pt x="1847834" y="-744"/>
                    <a:pt x="2037768" y="61"/>
                  </a:cubicBezTo>
                  <a:cubicBezTo>
                    <a:pt x="2227702" y="866"/>
                    <a:pt x="2466729" y="8914"/>
                    <a:pt x="2631714" y="14548"/>
                  </a:cubicBezTo>
                  <a:cubicBezTo>
                    <a:pt x="2796699" y="20182"/>
                    <a:pt x="3027679" y="33864"/>
                    <a:pt x="3027679" y="33864"/>
                  </a:cubicBezTo>
                </a:path>
              </a:pathLst>
            </a:custGeom>
            <a:ln w="508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1DC89A-64FF-E24D-BC55-6AD22BE52F5C}"/>
              </a:ext>
            </a:extLst>
          </p:cNvPr>
          <p:cNvGrpSpPr/>
          <p:nvPr/>
        </p:nvGrpSpPr>
        <p:grpSpPr>
          <a:xfrm rot="21026257">
            <a:off x="3478145" y="4938324"/>
            <a:ext cx="2706851" cy="1083532"/>
            <a:chOff x="143150" y="3486320"/>
            <a:chExt cx="2706851" cy="1083532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83BD63B-6878-984F-B702-FD05FCF1255E}"/>
                </a:ext>
              </a:extLst>
            </p:cNvPr>
            <p:cNvSpPr/>
            <p:nvPr/>
          </p:nvSpPr>
          <p:spPr>
            <a:xfrm>
              <a:off x="212688" y="3591159"/>
              <a:ext cx="2637313" cy="978693"/>
            </a:xfrm>
            <a:custGeom>
              <a:avLst/>
              <a:gdLst>
                <a:gd name="connsiteX0" fmla="*/ 2637313 w 2637313"/>
                <a:gd name="connsiteY0" fmla="*/ 182667 h 978693"/>
                <a:gd name="connsiteX1" fmla="*/ 2588699 w 2637313"/>
                <a:gd name="connsiteY1" fmla="*/ 255581 h 978693"/>
                <a:gd name="connsiteX2" fmla="*/ 2576545 w 2637313"/>
                <a:gd name="connsiteY2" fmla="*/ 194820 h 978693"/>
                <a:gd name="connsiteX3" fmla="*/ 2576545 w 2637313"/>
                <a:gd name="connsiteY3" fmla="*/ 279886 h 978693"/>
                <a:gd name="connsiteX4" fmla="*/ 2527931 w 2637313"/>
                <a:gd name="connsiteY4" fmla="*/ 261658 h 978693"/>
                <a:gd name="connsiteX5" fmla="*/ 2509701 w 2637313"/>
                <a:gd name="connsiteY5" fmla="*/ 188743 h 978693"/>
                <a:gd name="connsiteX6" fmla="*/ 2461087 w 2637313"/>
                <a:gd name="connsiteY6" fmla="*/ 97600 h 978693"/>
                <a:gd name="connsiteX7" fmla="*/ 2424627 w 2637313"/>
                <a:gd name="connsiteY7" fmla="*/ 381 h 978693"/>
                <a:gd name="connsiteX8" fmla="*/ 2376012 w 2637313"/>
                <a:gd name="connsiteY8" fmla="*/ 67219 h 978693"/>
                <a:gd name="connsiteX9" fmla="*/ 2400319 w 2637313"/>
                <a:gd name="connsiteY9" fmla="*/ 152286 h 978693"/>
                <a:gd name="connsiteX10" fmla="*/ 2382089 w 2637313"/>
                <a:gd name="connsiteY10" fmla="*/ 219124 h 978693"/>
                <a:gd name="connsiteX11" fmla="*/ 2382089 w 2637313"/>
                <a:gd name="connsiteY11" fmla="*/ 334572 h 978693"/>
                <a:gd name="connsiteX12" fmla="*/ 2315245 w 2637313"/>
                <a:gd name="connsiteY12" fmla="*/ 146210 h 978693"/>
                <a:gd name="connsiteX13" fmla="*/ 2315245 w 2637313"/>
                <a:gd name="connsiteY13" fmla="*/ 249505 h 978693"/>
                <a:gd name="connsiteX14" fmla="*/ 2272708 w 2637313"/>
                <a:gd name="connsiteY14" fmla="*/ 206972 h 978693"/>
                <a:gd name="connsiteX15" fmla="*/ 2272708 w 2637313"/>
                <a:gd name="connsiteY15" fmla="*/ 243429 h 978693"/>
                <a:gd name="connsiteX16" fmla="*/ 2193710 w 2637313"/>
                <a:gd name="connsiteY16" fmla="*/ 164439 h 978693"/>
                <a:gd name="connsiteX17" fmla="*/ 2236247 w 2637313"/>
                <a:gd name="connsiteY17" fmla="*/ 285962 h 978693"/>
                <a:gd name="connsiteX18" fmla="*/ 2145096 w 2637313"/>
                <a:gd name="connsiteY18" fmla="*/ 115829 h 978693"/>
                <a:gd name="connsiteX19" fmla="*/ 2145096 w 2637313"/>
                <a:gd name="connsiteY19" fmla="*/ 267734 h 978693"/>
                <a:gd name="connsiteX20" fmla="*/ 2114712 w 2637313"/>
                <a:gd name="connsiteY20" fmla="*/ 267734 h 978693"/>
                <a:gd name="connsiteX21" fmla="*/ 2169403 w 2637313"/>
                <a:gd name="connsiteY21" fmla="*/ 334572 h 978693"/>
                <a:gd name="connsiteX22" fmla="*/ 2096482 w 2637313"/>
                <a:gd name="connsiteY22" fmla="*/ 316343 h 978693"/>
                <a:gd name="connsiteX23" fmla="*/ 2090405 w 2637313"/>
                <a:gd name="connsiteY23" fmla="*/ 383182 h 978693"/>
                <a:gd name="connsiteX24" fmla="*/ 2060021 w 2637313"/>
                <a:gd name="connsiteY24" fmla="*/ 322420 h 978693"/>
                <a:gd name="connsiteX25" fmla="*/ 2023561 w 2637313"/>
                <a:gd name="connsiteY25" fmla="*/ 340648 h 978693"/>
                <a:gd name="connsiteX26" fmla="*/ 2060021 w 2637313"/>
                <a:gd name="connsiteY26" fmla="*/ 419639 h 978693"/>
                <a:gd name="connsiteX27" fmla="*/ 2035714 w 2637313"/>
                <a:gd name="connsiteY27" fmla="*/ 468248 h 978693"/>
                <a:gd name="connsiteX28" fmla="*/ 1999254 w 2637313"/>
                <a:gd name="connsiteY28" fmla="*/ 364953 h 978693"/>
                <a:gd name="connsiteX29" fmla="*/ 1974946 w 2637313"/>
                <a:gd name="connsiteY29" fmla="*/ 334572 h 978693"/>
                <a:gd name="connsiteX30" fmla="*/ 1895949 w 2637313"/>
                <a:gd name="connsiteY30" fmla="*/ 188743 h 978693"/>
                <a:gd name="connsiteX31" fmla="*/ 1859488 w 2637313"/>
                <a:gd name="connsiteY31" fmla="*/ 97600 h 978693"/>
                <a:gd name="connsiteX32" fmla="*/ 1865565 w 2637313"/>
                <a:gd name="connsiteY32" fmla="*/ 213048 h 978693"/>
                <a:gd name="connsiteX33" fmla="*/ 1829104 w 2637313"/>
                <a:gd name="connsiteY33" fmla="*/ 188743 h 978693"/>
                <a:gd name="connsiteX34" fmla="*/ 1847335 w 2637313"/>
                <a:gd name="connsiteY34" fmla="*/ 261658 h 978693"/>
                <a:gd name="connsiteX35" fmla="*/ 1804797 w 2637313"/>
                <a:gd name="connsiteY35" fmla="*/ 261658 h 978693"/>
                <a:gd name="connsiteX36" fmla="*/ 1816951 w 2637313"/>
                <a:gd name="connsiteY36" fmla="*/ 322420 h 978693"/>
                <a:gd name="connsiteX37" fmla="*/ 1816951 w 2637313"/>
                <a:gd name="connsiteY37" fmla="*/ 395334 h 978693"/>
                <a:gd name="connsiteX38" fmla="*/ 1780490 w 2637313"/>
                <a:gd name="connsiteY38" fmla="*/ 310267 h 978693"/>
                <a:gd name="connsiteX39" fmla="*/ 1744030 w 2637313"/>
                <a:gd name="connsiteY39" fmla="*/ 243429 h 978693"/>
                <a:gd name="connsiteX40" fmla="*/ 1750106 w 2637313"/>
                <a:gd name="connsiteY40" fmla="*/ 395334 h 978693"/>
                <a:gd name="connsiteX41" fmla="*/ 1713646 w 2637313"/>
                <a:gd name="connsiteY41" fmla="*/ 279886 h 978693"/>
                <a:gd name="connsiteX42" fmla="*/ 1713646 w 2637313"/>
                <a:gd name="connsiteY42" fmla="*/ 425715 h 978693"/>
                <a:gd name="connsiteX43" fmla="*/ 1671109 w 2637313"/>
                <a:gd name="connsiteY43" fmla="*/ 298115 h 978693"/>
                <a:gd name="connsiteX44" fmla="*/ 1671109 w 2637313"/>
                <a:gd name="connsiteY44" fmla="*/ 456096 h 978693"/>
                <a:gd name="connsiteX45" fmla="*/ 1640725 w 2637313"/>
                <a:gd name="connsiteY45" fmla="*/ 304191 h 978693"/>
                <a:gd name="connsiteX46" fmla="*/ 1573881 w 2637313"/>
                <a:gd name="connsiteY46" fmla="*/ 261658 h 978693"/>
                <a:gd name="connsiteX47" fmla="*/ 1579957 w 2637313"/>
                <a:gd name="connsiteY47" fmla="*/ 383182 h 978693"/>
                <a:gd name="connsiteX48" fmla="*/ 1579957 w 2637313"/>
                <a:gd name="connsiteY48" fmla="*/ 462172 h 978693"/>
                <a:gd name="connsiteX49" fmla="*/ 1543497 w 2637313"/>
                <a:gd name="connsiteY49" fmla="*/ 425715 h 978693"/>
                <a:gd name="connsiteX50" fmla="*/ 1573881 w 2637313"/>
                <a:gd name="connsiteY50" fmla="*/ 535087 h 978693"/>
                <a:gd name="connsiteX51" fmla="*/ 1519190 w 2637313"/>
                <a:gd name="connsiteY51" fmla="*/ 492553 h 978693"/>
                <a:gd name="connsiteX52" fmla="*/ 1519190 w 2637313"/>
                <a:gd name="connsiteY52" fmla="*/ 541163 h 978693"/>
                <a:gd name="connsiteX53" fmla="*/ 1464499 w 2637313"/>
                <a:gd name="connsiteY53" fmla="*/ 498629 h 978693"/>
                <a:gd name="connsiteX54" fmla="*/ 1476652 w 2637313"/>
                <a:gd name="connsiteY54" fmla="*/ 571544 h 978693"/>
                <a:gd name="connsiteX55" fmla="*/ 1440192 w 2637313"/>
                <a:gd name="connsiteY55" fmla="*/ 504706 h 978693"/>
                <a:gd name="connsiteX56" fmla="*/ 1440192 w 2637313"/>
                <a:gd name="connsiteY56" fmla="*/ 589772 h 978693"/>
                <a:gd name="connsiteX57" fmla="*/ 1367271 w 2637313"/>
                <a:gd name="connsiteY57" fmla="*/ 492553 h 978693"/>
                <a:gd name="connsiteX58" fmla="*/ 1379424 w 2637313"/>
                <a:gd name="connsiteY58" fmla="*/ 632306 h 978693"/>
                <a:gd name="connsiteX59" fmla="*/ 1184968 w 2637313"/>
                <a:gd name="connsiteY59" fmla="*/ 103677 h 978693"/>
                <a:gd name="connsiteX60" fmla="*/ 1136354 w 2637313"/>
                <a:gd name="connsiteY60" fmla="*/ 12534 h 978693"/>
                <a:gd name="connsiteX61" fmla="*/ 1191045 w 2637313"/>
                <a:gd name="connsiteY61" fmla="*/ 225201 h 978693"/>
                <a:gd name="connsiteX62" fmla="*/ 1142431 w 2637313"/>
                <a:gd name="connsiteY62" fmla="*/ 170515 h 978693"/>
                <a:gd name="connsiteX63" fmla="*/ 1166738 w 2637313"/>
                <a:gd name="connsiteY63" fmla="*/ 273810 h 978693"/>
                <a:gd name="connsiteX64" fmla="*/ 1172815 w 2637313"/>
                <a:gd name="connsiteY64" fmla="*/ 377105 h 978693"/>
                <a:gd name="connsiteX65" fmla="*/ 1184968 w 2637313"/>
                <a:gd name="connsiteY65" fmla="*/ 492553 h 978693"/>
                <a:gd name="connsiteX66" fmla="*/ 1178891 w 2637313"/>
                <a:gd name="connsiteY66" fmla="*/ 547239 h 978693"/>
                <a:gd name="connsiteX67" fmla="*/ 1099893 w 2637313"/>
                <a:gd name="connsiteY67" fmla="*/ 401410 h 978693"/>
                <a:gd name="connsiteX68" fmla="*/ 1112047 w 2637313"/>
                <a:gd name="connsiteY68" fmla="*/ 529010 h 978693"/>
                <a:gd name="connsiteX69" fmla="*/ 1112047 w 2637313"/>
                <a:gd name="connsiteY69" fmla="*/ 595848 h 978693"/>
                <a:gd name="connsiteX70" fmla="*/ 1063433 w 2637313"/>
                <a:gd name="connsiteY70" fmla="*/ 547239 h 978693"/>
                <a:gd name="connsiteX71" fmla="*/ 1087740 w 2637313"/>
                <a:gd name="connsiteY71" fmla="*/ 674839 h 978693"/>
                <a:gd name="connsiteX72" fmla="*/ 1033049 w 2637313"/>
                <a:gd name="connsiteY72" fmla="*/ 656610 h 978693"/>
                <a:gd name="connsiteX73" fmla="*/ 1045203 w 2637313"/>
                <a:gd name="connsiteY73" fmla="*/ 735601 h 978693"/>
                <a:gd name="connsiteX74" fmla="*/ 978358 w 2637313"/>
                <a:gd name="connsiteY74" fmla="*/ 565467 h 978693"/>
                <a:gd name="connsiteX75" fmla="*/ 978358 w 2637313"/>
                <a:gd name="connsiteY75" fmla="*/ 686991 h 978693"/>
                <a:gd name="connsiteX76" fmla="*/ 923668 w 2637313"/>
                <a:gd name="connsiteY76" fmla="*/ 541163 h 978693"/>
                <a:gd name="connsiteX77" fmla="*/ 947975 w 2637313"/>
                <a:gd name="connsiteY77" fmla="*/ 772058 h 978693"/>
                <a:gd name="connsiteX78" fmla="*/ 856823 w 2637313"/>
                <a:gd name="connsiteY78" fmla="*/ 638382 h 978693"/>
                <a:gd name="connsiteX79" fmla="*/ 820363 w 2637313"/>
                <a:gd name="connsiteY79" fmla="*/ 638382 h 978693"/>
                <a:gd name="connsiteX80" fmla="*/ 814286 w 2637313"/>
                <a:gd name="connsiteY80" fmla="*/ 571544 h 978693"/>
                <a:gd name="connsiteX81" fmla="*/ 777825 w 2637313"/>
                <a:gd name="connsiteY81" fmla="*/ 626229 h 978693"/>
                <a:gd name="connsiteX82" fmla="*/ 777825 w 2637313"/>
                <a:gd name="connsiteY82" fmla="*/ 522934 h 978693"/>
                <a:gd name="connsiteX83" fmla="*/ 710981 w 2637313"/>
                <a:gd name="connsiteY83" fmla="*/ 437867 h 978693"/>
                <a:gd name="connsiteX84" fmla="*/ 741365 w 2637313"/>
                <a:gd name="connsiteY84" fmla="*/ 589772 h 978693"/>
                <a:gd name="connsiteX85" fmla="*/ 668444 w 2637313"/>
                <a:gd name="connsiteY85" fmla="*/ 419639 h 978693"/>
                <a:gd name="connsiteX86" fmla="*/ 747442 w 2637313"/>
                <a:gd name="connsiteY86" fmla="*/ 668763 h 978693"/>
                <a:gd name="connsiteX87" fmla="*/ 662367 w 2637313"/>
                <a:gd name="connsiteY87" fmla="*/ 565467 h 978693"/>
                <a:gd name="connsiteX88" fmla="*/ 698828 w 2637313"/>
                <a:gd name="connsiteY88" fmla="*/ 699144 h 978693"/>
                <a:gd name="connsiteX89" fmla="*/ 631983 w 2637313"/>
                <a:gd name="connsiteY89" fmla="*/ 601925 h 978693"/>
                <a:gd name="connsiteX90" fmla="*/ 698828 w 2637313"/>
                <a:gd name="connsiteY90" fmla="*/ 814592 h 978693"/>
                <a:gd name="connsiteX91" fmla="*/ 601599 w 2637313"/>
                <a:gd name="connsiteY91" fmla="*/ 626229 h 978693"/>
                <a:gd name="connsiteX92" fmla="*/ 559062 w 2637313"/>
                <a:gd name="connsiteY92" fmla="*/ 559391 h 978693"/>
                <a:gd name="connsiteX93" fmla="*/ 583369 w 2637313"/>
                <a:gd name="connsiteY93" fmla="*/ 693068 h 978693"/>
                <a:gd name="connsiteX94" fmla="*/ 516525 w 2637313"/>
                <a:gd name="connsiteY94" fmla="*/ 553315 h 978693"/>
                <a:gd name="connsiteX95" fmla="*/ 546909 w 2637313"/>
                <a:gd name="connsiteY95" fmla="*/ 765982 h 978693"/>
                <a:gd name="connsiteX96" fmla="*/ 486141 w 2637313"/>
                <a:gd name="connsiteY96" fmla="*/ 583696 h 978693"/>
                <a:gd name="connsiteX97" fmla="*/ 528678 w 2637313"/>
                <a:gd name="connsiteY97" fmla="*/ 820668 h 978693"/>
                <a:gd name="connsiteX98" fmla="*/ 443604 w 2637313"/>
                <a:gd name="connsiteY98" fmla="*/ 577620 h 978693"/>
                <a:gd name="connsiteX99" fmla="*/ 455757 w 2637313"/>
                <a:gd name="connsiteY99" fmla="*/ 765982 h 978693"/>
                <a:gd name="connsiteX100" fmla="*/ 382836 w 2637313"/>
                <a:gd name="connsiteY100" fmla="*/ 571544 h 978693"/>
                <a:gd name="connsiteX101" fmla="*/ 413220 w 2637313"/>
                <a:gd name="connsiteY101" fmla="*/ 808515 h 978693"/>
                <a:gd name="connsiteX102" fmla="*/ 370683 w 2637313"/>
                <a:gd name="connsiteY102" fmla="*/ 729525 h 978693"/>
                <a:gd name="connsiteX103" fmla="*/ 407143 w 2637313"/>
                <a:gd name="connsiteY103" fmla="*/ 936115 h 978693"/>
                <a:gd name="connsiteX104" fmla="*/ 352452 w 2637313"/>
                <a:gd name="connsiteY104" fmla="*/ 802439 h 978693"/>
                <a:gd name="connsiteX105" fmla="*/ 394990 w 2637313"/>
                <a:gd name="connsiteY105" fmla="*/ 978649 h 978693"/>
                <a:gd name="connsiteX106" fmla="*/ 315992 w 2637313"/>
                <a:gd name="connsiteY106" fmla="*/ 820668 h 978693"/>
                <a:gd name="connsiteX107" fmla="*/ 315992 w 2637313"/>
                <a:gd name="connsiteY107" fmla="*/ 923963 h 978693"/>
                <a:gd name="connsiteX108" fmla="*/ 261301 w 2637313"/>
                <a:gd name="connsiteY108" fmla="*/ 784211 h 978693"/>
                <a:gd name="connsiteX109" fmla="*/ 236994 w 2637313"/>
                <a:gd name="connsiteY109" fmla="*/ 851049 h 978693"/>
                <a:gd name="connsiteX110" fmla="*/ 224840 w 2637313"/>
                <a:gd name="connsiteY110" fmla="*/ 699144 h 978693"/>
                <a:gd name="connsiteX111" fmla="*/ 164073 w 2637313"/>
                <a:gd name="connsiteY111" fmla="*/ 820668 h 978693"/>
                <a:gd name="connsiteX112" fmla="*/ 157996 w 2637313"/>
                <a:gd name="connsiteY112" fmla="*/ 699144 h 978693"/>
                <a:gd name="connsiteX113" fmla="*/ 115459 w 2637313"/>
                <a:gd name="connsiteY113" fmla="*/ 711296 h 978693"/>
                <a:gd name="connsiteX114" fmla="*/ 85075 w 2637313"/>
                <a:gd name="connsiteY114" fmla="*/ 656610 h 978693"/>
                <a:gd name="connsiteX115" fmla="*/ 66845 w 2637313"/>
                <a:gd name="connsiteY115" fmla="*/ 577620 h 978693"/>
                <a:gd name="connsiteX116" fmla="*/ 91152 w 2637313"/>
                <a:gd name="connsiteY116" fmla="*/ 857125 h 978693"/>
                <a:gd name="connsiteX117" fmla="*/ 91152 w 2637313"/>
                <a:gd name="connsiteY117" fmla="*/ 960420 h 978693"/>
                <a:gd name="connsiteX118" fmla="*/ 48615 w 2637313"/>
                <a:gd name="connsiteY118" fmla="*/ 778134 h 978693"/>
                <a:gd name="connsiteX119" fmla="*/ 0 w 2637313"/>
                <a:gd name="connsiteY119" fmla="*/ 693068 h 978693"/>
                <a:gd name="connsiteX120" fmla="*/ 0 w 2637313"/>
                <a:gd name="connsiteY120" fmla="*/ 693068 h 97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637313" h="978693">
                  <a:moveTo>
                    <a:pt x="2637313" y="182667"/>
                  </a:moveTo>
                  <a:cubicBezTo>
                    <a:pt x="2618070" y="218111"/>
                    <a:pt x="2598827" y="253556"/>
                    <a:pt x="2588699" y="255581"/>
                  </a:cubicBezTo>
                  <a:cubicBezTo>
                    <a:pt x="2578571" y="257606"/>
                    <a:pt x="2578571" y="190769"/>
                    <a:pt x="2576545" y="194820"/>
                  </a:cubicBezTo>
                  <a:cubicBezTo>
                    <a:pt x="2574519" y="198871"/>
                    <a:pt x="2584647" y="268746"/>
                    <a:pt x="2576545" y="279886"/>
                  </a:cubicBezTo>
                  <a:cubicBezTo>
                    <a:pt x="2568443" y="291026"/>
                    <a:pt x="2539072" y="276848"/>
                    <a:pt x="2527931" y="261658"/>
                  </a:cubicBezTo>
                  <a:cubicBezTo>
                    <a:pt x="2516790" y="246468"/>
                    <a:pt x="2520842" y="216086"/>
                    <a:pt x="2509701" y="188743"/>
                  </a:cubicBezTo>
                  <a:cubicBezTo>
                    <a:pt x="2498560" y="161400"/>
                    <a:pt x="2475266" y="128994"/>
                    <a:pt x="2461087" y="97600"/>
                  </a:cubicBezTo>
                  <a:cubicBezTo>
                    <a:pt x="2446908" y="66206"/>
                    <a:pt x="2438806" y="5444"/>
                    <a:pt x="2424627" y="381"/>
                  </a:cubicBezTo>
                  <a:cubicBezTo>
                    <a:pt x="2410448" y="-4682"/>
                    <a:pt x="2380063" y="41901"/>
                    <a:pt x="2376012" y="67219"/>
                  </a:cubicBezTo>
                  <a:cubicBezTo>
                    <a:pt x="2371961" y="92536"/>
                    <a:pt x="2399306" y="126969"/>
                    <a:pt x="2400319" y="152286"/>
                  </a:cubicBezTo>
                  <a:cubicBezTo>
                    <a:pt x="2401332" y="177603"/>
                    <a:pt x="2385127" y="188743"/>
                    <a:pt x="2382089" y="219124"/>
                  </a:cubicBezTo>
                  <a:cubicBezTo>
                    <a:pt x="2379051" y="249505"/>
                    <a:pt x="2393230" y="346724"/>
                    <a:pt x="2382089" y="334572"/>
                  </a:cubicBezTo>
                  <a:cubicBezTo>
                    <a:pt x="2370948" y="322420"/>
                    <a:pt x="2326386" y="160388"/>
                    <a:pt x="2315245" y="146210"/>
                  </a:cubicBezTo>
                  <a:cubicBezTo>
                    <a:pt x="2304104" y="132032"/>
                    <a:pt x="2322334" y="239378"/>
                    <a:pt x="2315245" y="249505"/>
                  </a:cubicBezTo>
                  <a:cubicBezTo>
                    <a:pt x="2308156" y="259632"/>
                    <a:pt x="2279797" y="207985"/>
                    <a:pt x="2272708" y="206972"/>
                  </a:cubicBezTo>
                  <a:cubicBezTo>
                    <a:pt x="2265619" y="205959"/>
                    <a:pt x="2285874" y="250518"/>
                    <a:pt x="2272708" y="243429"/>
                  </a:cubicBezTo>
                  <a:cubicBezTo>
                    <a:pt x="2259542" y="236340"/>
                    <a:pt x="2199787" y="157350"/>
                    <a:pt x="2193710" y="164439"/>
                  </a:cubicBezTo>
                  <a:cubicBezTo>
                    <a:pt x="2187633" y="171528"/>
                    <a:pt x="2244349" y="294064"/>
                    <a:pt x="2236247" y="285962"/>
                  </a:cubicBezTo>
                  <a:cubicBezTo>
                    <a:pt x="2228145" y="277860"/>
                    <a:pt x="2160288" y="118867"/>
                    <a:pt x="2145096" y="115829"/>
                  </a:cubicBezTo>
                  <a:cubicBezTo>
                    <a:pt x="2129904" y="112791"/>
                    <a:pt x="2150160" y="242416"/>
                    <a:pt x="2145096" y="267734"/>
                  </a:cubicBezTo>
                  <a:cubicBezTo>
                    <a:pt x="2140032" y="293052"/>
                    <a:pt x="2110661" y="256594"/>
                    <a:pt x="2114712" y="267734"/>
                  </a:cubicBezTo>
                  <a:cubicBezTo>
                    <a:pt x="2118763" y="278874"/>
                    <a:pt x="2172441" y="326470"/>
                    <a:pt x="2169403" y="334572"/>
                  </a:cubicBezTo>
                  <a:cubicBezTo>
                    <a:pt x="2166365" y="342674"/>
                    <a:pt x="2109648" y="308241"/>
                    <a:pt x="2096482" y="316343"/>
                  </a:cubicBezTo>
                  <a:cubicBezTo>
                    <a:pt x="2083316" y="324445"/>
                    <a:pt x="2096482" y="382169"/>
                    <a:pt x="2090405" y="383182"/>
                  </a:cubicBezTo>
                  <a:cubicBezTo>
                    <a:pt x="2084328" y="384195"/>
                    <a:pt x="2071162" y="329509"/>
                    <a:pt x="2060021" y="322420"/>
                  </a:cubicBezTo>
                  <a:cubicBezTo>
                    <a:pt x="2048880" y="315331"/>
                    <a:pt x="2023561" y="324445"/>
                    <a:pt x="2023561" y="340648"/>
                  </a:cubicBezTo>
                  <a:cubicBezTo>
                    <a:pt x="2023561" y="356851"/>
                    <a:pt x="2057995" y="398372"/>
                    <a:pt x="2060021" y="419639"/>
                  </a:cubicBezTo>
                  <a:cubicBezTo>
                    <a:pt x="2062046" y="440906"/>
                    <a:pt x="2045842" y="477362"/>
                    <a:pt x="2035714" y="468248"/>
                  </a:cubicBezTo>
                  <a:cubicBezTo>
                    <a:pt x="2025586" y="459134"/>
                    <a:pt x="2009382" y="387232"/>
                    <a:pt x="1999254" y="364953"/>
                  </a:cubicBezTo>
                  <a:cubicBezTo>
                    <a:pt x="1989126" y="342674"/>
                    <a:pt x="1992163" y="363940"/>
                    <a:pt x="1974946" y="334572"/>
                  </a:cubicBezTo>
                  <a:cubicBezTo>
                    <a:pt x="1957728" y="305204"/>
                    <a:pt x="1915192" y="228238"/>
                    <a:pt x="1895949" y="188743"/>
                  </a:cubicBezTo>
                  <a:cubicBezTo>
                    <a:pt x="1876706" y="149248"/>
                    <a:pt x="1864552" y="93549"/>
                    <a:pt x="1859488" y="97600"/>
                  </a:cubicBezTo>
                  <a:cubicBezTo>
                    <a:pt x="1854424" y="101651"/>
                    <a:pt x="1870629" y="197858"/>
                    <a:pt x="1865565" y="213048"/>
                  </a:cubicBezTo>
                  <a:cubicBezTo>
                    <a:pt x="1860501" y="228239"/>
                    <a:pt x="1832142" y="180641"/>
                    <a:pt x="1829104" y="188743"/>
                  </a:cubicBezTo>
                  <a:cubicBezTo>
                    <a:pt x="1826066" y="196845"/>
                    <a:pt x="1851386" y="249506"/>
                    <a:pt x="1847335" y="261658"/>
                  </a:cubicBezTo>
                  <a:cubicBezTo>
                    <a:pt x="1843284" y="273810"/>
                    <a:pt x="1809861" y="251531"/>
                    <a:pt x="1804797" y="261658"/>
                  </a:cubicBezTo>
                  <a:cubicBezTo>
                    <a:pt x="1799733" y="271785"/>
                    <a:pt x="1814925" y="300141"/>
                    <a:pt x="1816951" y="322420"/>
                  </a:cubicBezTo>
                  <a:cubicBezTo>
                    <a:pt x="1818977" y="344699"/>
                    <a:pt x="1823028" y="397359"/>
                    <a:pt x="1816951" y="395334"/>
                  </a:cubicBezTo>
                  <a:cubicBezTo>
                    <a:pt x="1810874" y="393309"/>
                    <a:pt x="1792643" y="335585"/>
                    <a:pt x="1780490" y="310267"/>
                  </a:cubicBezTo>
                  <a:cubicBezTo>
                    <a:pt x="1768336" y="284950"/>
                    <a:pt x="1749094" y="229251"/>
                    <a:pt x="1744030" y="243429"/>
                  </a:cubicBezTo>
                  <a:cubicBezTo>
                    <a:pt x="1738966" y="257607"/>
                    <a:pt x="1755170" y="389258"/>
                    <a:pt x="1750106" y="395334"/>
                  </a:cubicBezTo>
                  <a:cubicBezTo>
                    <a:pt x="1745042" y="401410"/>
                    <a:pt x="1719723" y="274822"/>
                    <a:pt x="1713646" y="279886"/>
                  </a:cubicBezTo>
                  <a:cubicBezTo>
                    <a:pt x="1707569" y="284950"/>
                    <a:pt x="1720735" y="422677"/>
                    <a:pt x="1713646" y="425715"/>
                  </a:cubicBezTo>
                  <a:cubicBezTo>
                    <a:pt x="1706557" y="428753"/>
                    <a:pt x="1678198" y="293052"/>
                    <a:pt x="1671109" y="298115"/>
                  </a:cubicBezTo>
                  <a:cubicBezTo>
                    <a:pt x="1664020" y="303178"/>
                    <a:pt x="1676173" y="455083"/>
                    <a:pt x="1671109" y="456096"/>
                  </a:cubicBezTo>
                  <a:cubicBezTo>
                    <a:pt x="1666045" y="457109"/>
                    <a:pt x="1656930" y="336597"/>
                    <a:pt x="1640725" y="304191"/>
                  </a:cubicBezTo>
                  <a:cubicBezTo>
                    <a:pt x="1624520" y="271785"/>
                    <a:pt x="1584009" y="248493"/>
                    <a:pt x="1573881" y="261658"/>
                  </a:cubicBezTo>
                  <a:cubicBezTo>
                    <a:pt x="1563753" y="274823"/>
                    <a:pt x="1578944" y="349763"/>
                    <a:pt x="1579957" y="383182"/>
                  </a:cubicBezTo>
                  <a:cubicBezTo>
                    <a:pt x="1580970" y="416601"/>
                    <a:pt x="1586034" y="455083"/>
                    <a:pt x="1579957" y="462172"/>
                  </a:cubicBezTo>
                  <a:cubicBezTo>
                    <a:pt x="1573880" y="469261"/>
                    <a:pt x="1544510" y="413563"/>
                    <a:pt x="1543497" y="425715"/>
                  </a:cubicBezTo>
                  <a:cubicBezTo>
                    <a:pt x="1542484" y="437867"/>
                    <a:pt x="1577932" y="523947"/>
                    <a:pt x="1573881" y="535087"/>
                  </a:cubicBezTo>
                  <a:cubicBezTo>
                    <a:pt x="1569830" y="546227"/>
                    <a:pt x="1528305" y="491540"/>
                    <a:pt x="1519190" y="492553"/>
                  </a:cubicBezTo>
                  <a:cubicBezTo>
                    <a:pt x="1510075" y="493566"/>
                    <a:pt x="1528305" y="540150"/>
                    <a:pt x="1519190" y="541163"/>
                  </a:cubicBezTo>
                  <a:cubicBezTo>
                    <a:pt x="1510075" y="542176"/>
                    <a:pt x="1471589" y="493566"/>
                    <a:pt x="1464499" y="498629"/>
                  </a:cubicBezTo>
                  <a:cubicBezTo>
                    <a:pt x="1457409" y="503692"/>
                    <a:pt x="1480703" y="570531"/>
                    <a:pt x="1476652" y="571544"/>
                  </a:cubicBezTo>
                  <a:cubicBezTo>
                    <a:pt x="1472601" y="572557"/>
                    <a:pt x="1446269" y="501668"/>
                    <a:pt x="1440192" y="504706"/>
                  </a:cubicBezTo>
                  <a:cubicBezTo>
                    <a:pt x="1434115" y="507744"/>
                    <a:pt x="1452346" y="591798"/>
                    <a:pt x="1440192" y="589772"/>
                  </a:cubicBezTo>
                  <a:cubicBezTo>
                    <a:pt x="1428038" y="587746"/>
                    <a:pt x="1377399" y="485464"/>
                    <a:pt x="1367271" y="492553"/>
                  </a:cubicBezTo>
                  <a:cubicBezTo>
                    <a:pt x="1357143" y="499642"/>
                    <a:pt x="1409808" y="697119"/>
                    <a:pt x="1379424" y="632306"/>
                  </a:cubicBezTo>
                  <a:cubicBezTo>
                    <a:pt x="1349040" y="567493"/>
                    <a:pt x="1225480" y="206972"/>
                    <a:pt x="1184968" y="103677"/>
                  </a:cubicBezTo>
                  <a:cubicBezTo>
                    <a:pt x="1144456" y="382"/>
                    <a:pt x="1135341" y="-7720"/>
                    <a:pt x="1136354" y="12534"/>
                  </a:cubicBezTo>
                  <a:cubicBezTo>
                    <a:pt x="1137367" y="32788"/>
                    <a:pt x="1190032" y="198871"/>
                    <a:pt x="1191045" y="225201"/>
                  </a:cubicBezTo>
                  <a:cubicBezTo>
                    <a:pt x="1192058" y="251531"/>
                    <a:pt x="1146482" y="162414"/>
                    <a:pt x="1142431" y="170515"/>
                  </a:cubicBezTo>
                  <a:cubicBezTo>
                    <a:pt x="1138380" y="178616"/>
                    <a:pt x="1161674" y="239378"/>
                    <a:pt x="1166738" y="273810"/>
                  </a:cubicBezTo>
                  <a:cubicBezTo>
                    <a:pt x="1171802" y="308242"/>
                    <a:pt x="1169777" y="340648"/>
                    <a:pt x="1172815" y="377105"/>
                  </a:cubicBezTo>
                  <a:cubicBezTo>
                    <a:pt x="1175853" y="413562"/>
                    <a:pt x="1183955" y="464197"/>
                    <a:pt x="1184968" y="492553"/>
                  </a:cubicBezTo>
                  <a:cubicBezTo>
                    <a:pt x="1185981" y="520909"/>
                    <a:pt x="1193070" y="562429"/>
                    <a:pt x="1178891" y="547239"/>
                  </a:cubicBezTo>
                  <a:cubicBezTo>
                    <a:pt x="1164712" y="532049"/>
                    <a:pt x="1111034" y="404448"/>
                    <a:pt x="1099893" y="401410"/>
                  </a:cubicBezTo>
                  <a:cubicBezTo>
                    <a:pt x="1088752" y="398372"/>
                    <a:pt x="1110021" y="496604"/>
                    <a:pt x="1112047" y="529010"/>
                  </a:cubicBezTo>
                  <a:cubicBezTo>
                    <a:pt x="1114073" y="561416"/>
                    <a:pt x="1120149" y="592810"/>
                    <a:pt x="1112047" y="595848"/>
                  </a:cubicBezTo>
                  <a:cubicBezTo>
                    <a:pt x="1103945" y="598886"/>
                    <a:pt x="1067484" y="534074"/>
                    <a:pt x="1063433" y="547239"/>
                  </a:cubicBezTo>
                  <a:cubicBezTo>
                    <a:pt x="1059382" y="560404"/>
                    <a:pt x="1092804" y="656611"/>
                    <a:pt x="1087740" y="674839"/>
                  </a:cubicBezTo>
                  <a:cubicBezTo>
                    <a:pt x="1082676" y="693067"/>
                    <a:pt x="1040138" y="646483"/>
                    <a:pt x="1033049" y="656610"/>
                  </a:cubicBezTo>
                  <a:cubicBezTo>
                    <a:pt x="1025960" y="666737"/>
                    <a:pt x="1054318" y="750791"/>
                    <a:pt x="1045203" y="735601"/>
                  </a:cubicBezTo>
                  <a:cubicBezTo>
                    <a:pt x="1036088" y="720411"/>
                    <a:pt x="989499" y="573569"/>
                    <a:pt x="978358" y="565467"/>
                  </a:cubicBezTo>
                  <a:cubicBezTo>
                    <a:pt x="967217" y="557365"/>
                    <a:pt x="987473" y="691042"/>
                    <a:pt x="978358" y="686991"/>
                  </a:cubicBezTo>
                  <a:cubicBezTo>
                    <a:pt x="969243" y="682940"/>
                    <a:pt x="928732" y="526985"/>
                    <a:pt x="923668" y="541163"/>
                  </a:cubicBezTo>
                  <a:cubicBezTo>
                    <a:pt x="918604" y="555341"/>
                    <a:pt x="959116" y="755855"/>
                    <a:pt x="947975" y="772058"/>
                  </a:cubicBezTo>
                  <a:cubicBezTo>
                    <a:pt x="936834" y="788261"/>
                    <a:pt x="878092" y="660661"/>
                    <a:pt x="856823" y="638382"/>
                  </a:cubicBezTo>
                  <a:cubicBezTo>
                    <a:pt x="835554" y="616103"/>
                    <a:pt x="827452" y="649522"/>
                    <a:pt x="820363" y="638382"/>
                  </a:cubicBezTo>
                  <a:cubicBezTo>
                    <a:pt x="813274" y="627242"/>
                    <a:pt x="821376" y="573570"/>
                    <a:pt x="814286" y="571544"/>
                  </a:cubicBezTo>
                  <a:cubicBezTo>
                    <a:pt x="807196" y="569519"/>
                    <a:pt x="783902" y="634331"/>
                    <a:pt x="777825" y="626229"/>
                  </a:cubicBezTo>
                  <a:cubicBezTo>
                    <a:pt x="771748" y="618127"/>
                    <a:pt x="788966" y="554328"/>
                    <a:pt x="777825" y="522934"/>
                  </a:cubicBezTo>
                  <a:cubicBezTo>
                    <a:pt x="766684" y="491540"/>
                    <a:pt x="717058" y="426727"/>
                    <a:pt x="710981" y="437867"/>
                  </a:cubicBezTo>
                  <a:cubicBezTo>
                    <a:pt x="704904" y="449007"/>
                    <a:pt x="748454" y="592810"/>
                    <a:pt x="741365" y="589772"/>
                  </a:cubicBezTo>
                  <a:cubicBezTo>
                    <a:pt x="734276" y="586734"/>
                    <a:pt x="667431" y="406474"/>
                    <a:pt x="668444" y="419639"/>
                  </a:cubicBezTo>
                  <a:cubicBezTo>
                    <a:pt x="669457" y="432804"/>
                    <a:pt x="748455" y="644458"/>
                    <a:pt x="747442" y="668763"/>
                  </a:cubicBezTo>
                  <a:cubicBezTo>
                    <a:pt x="746429" y="693068"/>
                    <a:pt x="670469" y="560404"/>
                    <a:pt x="662367" y="565467"/>
                  </a:cubicBezTo>
                  <a:cubicBezTo>
                    <a:pt x="654265" y="570530"/>
                    <a:pt x="703892" y="693068"/>
                    <a:pt x="698828" y="699144"/>
                  </a:cubicBezTo>
                  <a:cubicBezTo>
                    <a:pt x="693764" y="705220"/>
                    <a:pt x="631983" y="582684"/>
                    <a:pt x="631983" y="601925"/>
                  </a:cubicBezTo>
                  <a:cubicBezTo>
                    <a:pt x="631983" y="621166"/>
                    <a:pt x="703892" y="810541"/>
                    <a:pt x="698828" y="814592"/>
                  </a:cubicBezTo>
                  <a:cubicBezTo>
                    <a:pt x="693764" y="818643"/>
                    <a:pt x="624893" y="668762"/>
                    <a:pt x="601599" y="626229"/>
                  </a:cubicBezTo>
                  <a:cubicBezTo>
                    <a:pt x="578305" y="583696"/>
                    <a:pt x="562100" y="548251"/>
                    <a:pt x="559062" y="559391"/>
                  </a:cubicBezTo>
                  <a:cubicBezTo>
                    <a:pt x="556024" y="570531"/>
                    <a:pt x="590458" y="694081"/>
                    <a:pt x="583369" y="693068"/>
                  </a:cubicBezTo>
                  <a:cubicBezTo>
                    <a:pt x="576280" y="692055"/>
                    <a:pt x="522602" y="541163"/>
                    <a:pt x="516525" y="553315"/>
                  </a:cubicBezTo>
                  <a:cubicBezTo>
                    <a:pt x="510448" y="565467"/>
                    <a:pt x="551973" y="760919"/>
                    <a:pt x="546909" y="765982"/>
                  </a:cubicBezTo>
                  <a:cubicBezTo>
                    <a:pt x="541845" y="771045"/>
                    <a:pt x="489179" y="574582"/>
                    <a:pt x="486141" y="583696"/>
                  </a:cubicBezTo>
                  <a:cubicBezTo>
                    <a:pt x="483103" y="592810"/>
                    <a:pt x="535767" y="821681"/>
                    <a:pt x="528678" y="820668"/>
                  </a:cubicBezTo>
                  <a:cubicBezTo>
                    <a:pt x="521589" y="819655"/>
                    <a:pt x="455757" y="586734"/>
                    <a:pt x="443604" y="577620"/>
                  </a:cubicBezTo>
                  <a:cubicBezTo>
                    <a:pt x="431451" y="568506"/>
                    <a:pt x="465885" y="766995"/>
                    <a:pt x="455757" y="765982"/>
                  </a:cubicBezTo>
                  <a:cubicBezTo>
                    <a:pt x="445629" y="764969"/>
                    <a:pt x="389925" y="564455"/>
                    <a:pt x="382836" y="571544"/>
                  </a:cubicBezTo>
                  <a:cubicBezTo>
                    <a:pt x="375747" y="578633"/>
                    <a:pt x="415245" y="782185"/>
                    <a:pt x="413220" y="808515"/>
                  </a:cubicBezTo>
                  <a:cubicBezTo>
                    <a:pt x="411195" y="834845"/>
                    <a:pt x="371696" y="708258"/>
                    <a:pt x="370683" y="729525"/>
                  </a:cubicBezTo>
                  <a:cubicBezTo>
                    <a:pt x="369670" y="750792"/>
                    <a:pt x="410181" y="923963"/>
                    <a:pt x="407143" y="936115"/>
                  </a:cubicBezTo>
                  <a:cubicBezTo>
                    <a:pt x="404105" y="948267"/>
                    <a:pt x="354477" y="795350"/>
                    <a:pt x="352452" y="802439"/>
                  </a:cubicBezTo>
                  <a:cubicBezTo>
                    <a:pt x="350426" y="809528"/>
                    <a:pt x="401066" y="975611"/>
                    <a:pt x="394990" y="978649"/>
                  </a:cubicBezTo>
                  <a:cubicBezTo>
                    <a:pt x="388914" y="981687"/>
                    <a:pt x="329158" y="829782"/>
                    <a:pt x="315992" y="820668"/>
                  </a:cubicBezTo>
                  <a:cubicBezTo>
                    <a:pt x="302826" y="811554"/>
                    <a:pt x="325107" y="930039"/>
                    <a:pt x="315992" y="923963"/>
                  </a:cubicBezTo>
                  <a:cubicBezTo>
                    <a:pt x="306877" y="917887"/>
                    <a:pt x="274467" y="796363"/>
                    <a:pt x="261301" y="784211"/>
                  </a:cubicBezTo>
                  <a:cubicBezTo>
                    <a:pt x="248135" y="772059"/>
                    <a:pt x="243071" y="865227"/>
                    <a:pt x="236994" y="851049"/>
                  </a:cubicBezTo>
                  <a:cubicBezTo>
                    <a:pt x="230917" y="836871"/>
                    <a:pt x="236993" y="704207"/>
                    <a:pt x="224840" y="699144"/>
                  </a:cubicBezTo>
                  <a:cubicBezTo>
                    <a:pt x="212687" y="694081"/>
                    <a:pt x="175214" y="820668"/>
                    <a:pt x="164073" y="820668"/>
                  </a:cubicBezTo>
                  <a:cubicBezTo>
                    <a:pt x="152932" y="820668"/>
                    <a:pt x="166098" y="717373"/>
                    <a:pt x="157996" y="699144"/>
                  </a:cubicBezTo>
                  <a:cubicBezTo>
                    <a:pt x="149894" y="680915"/>
                    <a:pt x="127612" y="718385"/>
                    <a:pt x="115459" y="711296"/>
                  </a:cubicBezTo>
                  <a:cubicBezTo>
                    <a:pt x="103306" y="704207"/>
                    <a:pt x="93177" y="678889"/>
                    <a:pt x="85075" y="656610"/>
                  </a:cubicBezTo>
                  <a:cubicBezTo>
                    <a:pt x="76973" y="634331"/>
                    <a:pt x="65832" y="544201"/>
                    <a:pt x="66845" y="577620"/>
                  </a:cubicBezTo>
                  <a:cubicBezTo>
                    <a:pt x="67858" y="611039"/>
                    <a:pt x="87101" y="793325"/>
                    <a:pt x="91152" y="857125"/>
                  </a:cubicBezTo>
                  <a:cubicBezTo>
                    <a:pt x="95203" y="920925"/>
                    <a:pt x="98241" y="973585"/>
                    <a:pt x="91152" y="960420"/>
                  </a:cubicBezTo>
                  <a:cubicBezTo>
                    <a:pt x="84063" y="947255"/>
                    <a:pt x="63807" y="822693"/>
                    <a:pt x="48615" y="778134"/>
                  </a:cubicBezTo>
                  <a:cubicBezTo>
                    <a:pt x="33423" y="733575"/>
                    <a:pt x="0" y="693068"/>
                    <a:pt x="0" y="693068"/>
                  </a:cubicBezTo>
                  <a:lnTo>
                    <a:pt x="0" y="693068"/>
                  </a:lnTo>
                </a:path>
              </a:pathLst>
            </a:custGeom>
            <a:ln w="254000">
              <a:solidFill>
                <a:srgbClr val="00FD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grs1915_lc_finebin.eps">
              <a:extLst>
                <a:ext uri="{FF2B5EF4-FFF2-40B4-BE49-F238E27FC236}">
                  <a16:creationId xmlns:a16="http://schemas.microsoft.com/office/drawing/2014/main" id="{CCDAFB2D-2D39-834C-8B76-B039376A9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4" t="13033" r="20860" b="12897"/>
            <a:stretch/>
          </p:blipFill>
          <p:spPr>
            <a:xfrm rot="15278133" flipH="1">
              <a:off x="1035375" y="2594095"/>
              <a:ext cx="918750" cy="2703199"/>
            </a:xfrm>
            <a:prstGeom prst="rect">
              <a:avLst/>
            </a:prstGeom>
            <a:noFill/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3AF92E-7506-0A46-A2BB-4CE0DD369C5A}"/>
              </a:ext>
            </a:extLst>
          </p:cNvPr>
          <p:cNvSpPr txBox="1"/>
          <p:nvPr/>
        </p:nvSpPr>
        <p:spPr>
          <a:xfrm rot="20068315">
            <a:off x="4189707" y="5662155"/>
            <a:ext cx="207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DFF"/>
                </a:solidFill>
                <a:highlight>
                  <a:srgbClr val="000000"/>
                </a:highlight>
              </a:rPr>
              <a:t>X-ray variability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EBA5A3-76A4-0C43-AA01-2F82BB6613BE}"/>
              </a:ext>
            </a:extLst>
          </p:cNvPr>
          <p:cNvSpPr txBox="1"/>
          <p:nvPr/>
        </p:nvSpPr>
        <p:spPr>
          <a:xfrm>
            <a:off x="2755913" y="3360912"/>
            <a:ext cx="96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Corona/</a:t>
            </a:r>
          </a:p>
          <a:p>
            <a:r>
              <a:rPr lang="en-US" dirty="0"/>
              <a:t>hot flow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560FCC-E7CE-8849-BB8C-70B8D5716231}"/>
              </a:ext>
            </a:extLst>
          </p:cNvPr>
          <p:cNvSpPr txBox="1"/>
          <p:nvPr/>
        </p:nvSpPr>
        <p:spPr>
          <a:xfrm>
            <a:off x="515866" y="3261154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F79A26-BC4F-7244-A6D1-224FC502C5A9}"/>
              </a:ext>
            </a:extLst>
          </p:cNvPr>
          <p:cNvSpPr txBox="1"/>
          <p:nvPr/>
        </p:nvSpPr>
        <p:spPr>
          <a:xfrm>
            <a:off x="950361" y="4695668"/>
            <a:ext cx="109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3175">
                  <a:noFill/>
                </a:ln>
                <a:effectLst/>
              </a:rPr>
              <a:t>Refl</a:t>
            </a:r>
            <a:r>
              <a:rPr lang="en-US" dirty="0">
                <a:ln w="3175">
                  <a:noFill/>
                </a:ln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ec</a:t>
            </a:r>
            <a:r>
              <a:rPr lang="en-US" dirty="0">
                <a:ln w="3175">
                  <a:noFill/>
                </a:ln>
                <a:effectLst/>
              </a:rPr>
              <a:t>tion</a:t>
            </a:r>
          </a:p>
        </p:txBody>
      </p:sp>
    </p:spTree>
    <p:extLst>
      <p:ext uri="{BB962C8B-B14F-4D97-AF65-F5344CB8AC3E}">
        <p14:creationId xmlns:p14="http://schemas.microsoft.com/office/powerpoint/2010/main" val="268489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C3A93-5A2F-FC49-A168-EE5E8B5E9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Many are transient: outburst over months/year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74E2D5-4A37-CB4A-B903-5F18068B020C}"/>
              </a:ext>
            </a:extLst>
          </p:cNvPr>
          <p:cNvGrpSpPr/>
          <p:nvPr/>
        </p:nvGrpSpPr>
        <p:grpSpPr>
          <a:xfrm>
            <a:off x="4464" y="1410192"/>
            <a:ext cx="9135073" cy="5082683"/>
            <a:chOff x="0" y="1410192"/>
            <a:chExt cx="9135073" cy="5082683"/>
          </a:xfrm>
        </p:grpSpPr>
        <p:pic>
          <p:nvPicPr>
            <p:cNvPr id="5" name="47tuc_illus.jpeg" descr="47tuc_illus.jpeg">
              <a:extLst>
                <a:ext uri="{FF2B5EF4-FFF2-40B4-BE49-F238E27FC236}">
                  <a16:creationId xmlns:a16="http://schemas.microsoft.com/office/drawing/2014/main" id="{EF24F87A-8DBC-2D4D-BB0B-02D94AA99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t="14975" b="6398"/>
            <a:stretch>
              <a:fillRect/>
            </a:stretch>
          </p:blipFill>
          <p:spPr>
            <a:xfrm>
              <a:off x="0" y="1410192"/>
              <a:ext cx="9126146" cy="50826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0BCE4-0FB6-384A-8515-A3174405E8D5}"/>
                </a:ext>
              </a:extLst>
            </p:cNvPr>
            <p:cNvSpPr/>
            <p:nvPr/>
          </p:nvSpPr>
          <p:spPr>
            <a:xfrm>
              <a:off x="6809308" y="6159639"/>
              <a:ext cx="23257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Garamond" panose="02020404030301010803" pitchFamily="18" charset="0"/>
                </a:rPr>
                <a:t>Image: NASA/CXC/M. Weiss</a:t>
              </a:r>
            </a:p>
          </p:txBody>
        </p:sp>
        <p:sp>
          <p:nvSpPr>
            <p:cNvPr id="7" name="Companion star">
              <a:extLst>
                <a:ext uri="{FF2B5EF4-FFF2-40B4-BE49-F238E27FC236}">
                  <a16:creationId xmlns:a16="http://schemas.microsoft.com/office/drawing/2014/main" id="{76B607BD-5E86-9C4C-8713-692F0DF414E8}"/>
                </a:ext>
              </a:extLst>
            </p:cNvPr>
            <p:cNvSpPr txBox="1"/>
            <p:nvPr/>
          </p:nvSpPr>
          <p:spPr>
            <a:xfrm>
              <a:off x="83531" y="1658328"/>
              <a:ext cx="1555428" cy="815608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algn="l"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Companion star</a:t>
              </a: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 ≤ 1 M</a:t>
              </a:r>
              <a:r>
                <a:rPr lang="en-US" sz="2400" baseline="-25000" dirty="0">
                  <a:solidFill>
                    <a:schemeClr val="bg1"/>
                  </a:solidFill>
                  <a:latin typeface="+mn-lt"/>
                </a:rPr>
                <a:t>☉</a:t>
              </a:r>
              <a:endParaRPr sz="2400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Hot inner flow/corona">
              <a:extLst>
                <a:ext uri="{FF2B5EF4-FFF2-40B4-BE49-F238E27FC236}">
                  <a16:creationId xmlns:a16="http://schemas.microsoft.com/office/drawing/2014/main" id="{5A57EBEE-EC2D-7F4D-905A-2C93450F0B6D}"/>
                </a:ext>
              </a:extLst>
            </p:cNvPr>
            <p:cNvSpPr txBox="1"/>
            <p:nvPr/>
          </p:nvSpPr>
          <p:spPr>
            <a:xfrm>
              <a:off x="3916172" y="3387720"/>
              <a:ext cx="2052367" cy="815608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anchor="ctr">
              <a:spAutoFit/>
            </a:bodyPr>
            <a:lstStyle>
              <a:lvl1pPr algn="l"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Hot inner flow/</a:t>
              </a:r>
              <a:r>
                <a:rPr lang="en-US" sz="24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sz="2400" dirty="0">
                  <a:solidFill>
                    <a:schemeClr val="bg1"/>
                  </a:solidFill>
                  <a:latin typeface="+mn-lt"/>
                </a:rPr>
                <a:t>corona</a:t>
              </a:r>
            </a:p>
          </p:txBody>
        </p:sp>
        <p:sp>
          <p:nvSpPr>
            <p:cNvPr id="9" name="Arrow">
              <a:extLst>
                <a:ext uri="{FF2B5EF4-FFF2-40B4-BE49-F238E27FC236}">
                  <a16:creationId xmlns:a16="http://schemas.microsoft.com/office/drawing/2014/main" id="{949AF75A-61F5-EB49-B5B8-FCD626EEBE6E}"/>
                </a:ext>
              </a:extLst>
            </p:cNvPr>
            <p:cNvSpPr/>
            <p:nvPr/>
          </p:nvSpPr>
          <p:spPr>
            <a:xfrm rot="1588311">
              <a:off x="5238134" y="4049483"/>
              <a:ext cx="1074274" cy="205531"/>
            </a:xfrm>
            <a:prstGeom prst="rightArrow">
              <a:avLst>
                <a:gd name="adj1" fmla="val 32000"/>
                <a:gd name="adj2" fmla="val 147973"/>
              </a:avLst>
            </a:prstGeom>
            <a:solidFill>
              <a:srgbClr val="00FDFF"/>
            </a:solidFill>
            <a:ln w="25400">
              <a:solidFill>
                <a:srgbClr val="009193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/>
            </a:p>
          </p:txBody>
        </p:sp>
        <p:sp>
          <p:nvSpPr>
            <p:cNvPr id="10" name="Compact object">
              <a:extLst>
                <a:ext uri="{FF2B5EF4-FFF2-40B4-BE49-F238E27FC236}">
                  <a16:creationId xmlns:a16="http://schemas.microsoft.com/office/drawing/2014/main" id="{64647E13-BB42-8641-89BD-7163A427D7FB}"/>
                </a:ext>
              </a:extLst>
            </p:cNvPr>
            <p:cNvSpPr txBox="1"/>
            <p:nvPr/>
          </p:nvSpPr>
          <p:spPr>
            <a:xfrm>
              <a:off x="6788646" y="3371955"/>
              <a:ext cx="1974900" cy="446276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Compact object</a:t>
              </a:r>
            </a:p>
          </p:txBody>
        </p:sp>
        <p:sp>
          <p:nvSpPr>
            <p:cNvPr id="11" name="Arrow">
              <a:extLst>
                <a:ext uri="{FF2B5EF4-FFF2-40B4-BE49-F238E27FC236}">
                  <a16:creationId xmlns:a16="http://schemas.microsoft.com/office/drawing/2014/main" id="{E4166FBC-17ED-D944-8FCA-6CC27CA90378}"/>
                </a:ext>
              </a:extLst>
            </p:cNvPr>
            <p:cNvSpPr/>
            <p:nvPr/>
          </p:nvSpPr>
          <p:spPr>
            <a:xfrm rot="7849763">
              <a:off x="6877320" y="4017100"/>
              <a:ext cx="846108" cy="204298"/>
            </a:xfrm>
            <a:prstGeom prst="rightArrow">
              <a:avLst>
                <a:gd name="adj1" fmla="val 32000"/>
                <a:gd name="adj2" fmla="val 147973"/>
              </a:avLst>
            </a:prstGeom>
            <a:solidFill>
              <a:srgbClr val="00FDFF"/>
            </a:solidFill>
            <a:ln w="25400">
              <a:solidFill>
                <a:srgbClr val="009193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 dirty="0"/>
            </a:p>
          </p:txBody>
        </p:sp>
        <p:sp>
          <p:nvSpPr>
            <p:cNvPr id="12" name="Accretion disk">
              <a:extLst>
                <a:ext uri="{FF2B5EF4-FFF2-40B4-BE49-F238E27FC236}">
                  <a16:creationId xmlns:a16="http://schemas.microsoft.com/office/drawing/2014/main" id="{3770F5B0-DB76-8944-80FB-B30185544DB9}"/>
                </a:ext>
              </a:extLst>
            </p:cNvPr>
            <p:cNvSpPr txBox="1"/>
            <p:nvPr/>
          </p:nvSpPr>
          <p:spPr>
            <a:xfrm>
              <a:off x="6533337" y="5270534"/>
              <a:ext cx="1804981" cy="446276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5400" b="0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sz="2400" dirty="0">
                  <a:solidFill>
                    <a:schemeClr val="bg1"/>
                  </a:solidFill>
                  <a:latin typeface="+mn-lt"/>
                </a:rPr>
                <a:t>Accretion disk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33EEF8-C16F-874F-8C3B-390E51C28874}"/>
              </a:ext>
            </a:extLst>
          </p:cNvPr>
          <p:cNvSpPr txBox="1"/>
          <p:nvPr/>
        </p:nvSpPr>
        <p:spPr>
          <a:xfrm>
            <a:off x="5675015" y="1437487"/>
            <a:ext cx="3429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Low-mass X-ray binary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4A34C8-CB17-F446-8807-1AE99135E596}"/>
              </a:ext>
            </a:extLst>
          </p:cNvPr>
          <p:cNvGrpSpPr/>
          <p:nvPr/>
        </p:nvGrpSpPr>
        <p:grpSpPr>
          <a:xfrm rot="21026257">
            <a:off x="3478145" y="4938324"/>
            <a:ext cx="2706851" cy="1083532"/>
            <a:chOff x="143150" y="3486320"/>
            <a:chExt cx="2706851" cy="1083532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C58366B-0518-1846-BECF-C41F792534CE}"/>
                </a:ext>
              </a:extLst>
            </p:cNvPr>
            <p:cNvSpPr/>
            <p:nvPr/>
          </p:nvSpPr>
          <p:spPr>
            <a:xfrm>
              <a:off x="212688" y="3591159"/>
              <a:ext cx="2637313" cy="978693"/>
            </a:xfrm>
            <a:custGeom>
              <a:avLst/>
              <a:gdLst>
                <a:gd name="connsiteX0" fmla="*/ 2637313 w 2637313"/>
                <a:gd name="connsiteY0" fmla="*/ 182667 h 978693"/>
                <a:gd name="connsiteX1" fmla="*/ 2588699 w 2637313"/>
                <a:gd name="connsiteY1" fmla="*/ 255581 h 978693"/>
                <a:gd name="connsiteX2" fmla="*/ 2576545 w 2637313"/>
                <a:gd name="connsiteY2" fmla="*/ 194820 h 978693"/>
                <a:gd name="connsiteX3" fmla="*/ 2576545 w 2637313"/>
                <a:gd name="connsiteY3" fmla="*/ 279886 h 978693"/>
                <a:gd name="connsiteX4" fmla="*/ 2527931 w 2637313"/>
                <a:gd name="connsiteY4" fmla="*/ 261658 h 978693"/>
                <a:gd name="connsiteX5" fmla="*/ 2509701 w 2637313"/>
                <a:gd name="connsiteY5" fmla="*/ 188743 h 978693"/>
                <a:gd name="connsiteX6" fmla="*/ 2461087 w 2637313"/>
                <a:gd name="connsiteY6" fmla="*/ 97600 h 978693"/>
                <a:gd name="connsiteX7" fmla="*/ 2424627 w 2637313"/>
                <a:gd name="connsiteY7" fmla="*/ 381 h 978693"/>
                <a:gd name="connsiteX8" fmla="*/ 2376012 w 2637313"/>
                <a:gd name="connsiteY8" fmla="*/ 67219 h 978693"/>
                <a:gd name="connsiteX9" fmla="*/ 2400319 w 2637313"/>
                <a:gd name="connsiteY9" fmla="*/ 152286 h 978693"/>
                <a:gd name="connsiteX10" fmla="*/ 2382089 w 2637313"/>
                <a:gd name="connsiteY10" fmla="*/ 219124 h 978693"/>
                <a:gd name="connsiteX11" fmla="*/ 2382089 w 2637313"/>
                <a:gd name="connsiteY11" fmla="*/ 334572 h 978693"/>
                <a:gd name="connsiteX12" fmla="*/ 2315245 w 2637313"/>
                <a:gd name="connsiteY12" fmla="*/ 146210 h 978693"/>
                <a:gd name="connsiteX13" fmla="*/ 2315245 w 2637313"/>
                <a:gd name="connsiteY13" fmla="*/ 249505 h 978693"/>
                <a:gd name="connsiteX14" fmla="*/ 2272708 w 2637313"/>
                <a:gd name="connsiteY14" fmla="*/ 206972 h 978693"/>
                <a:gd name="connsiteX15" fmla="*/ 2272708 w 2637313"/>
                <a:gd name="connsiteY15" fmla="*/ 243429 h 978693"/>
                <a:gd name="connsiteX16" fmla="*/ 2193710 w 2637313"/>
                <a:gd name="connsiteY16" fmla="*/ 164439 h 978693"/>
                <a:gd name="connsiteX17" fmla="*/ 2236247 w 2637313"/>
                <a:gd name="connsiteY17" fmla="*/ 285962 h 978693"/>
                <a:gd name="connsiteX18" fmla="*/ 2145096 w 2637313"/>
                <a:gd name="connsiteY18" fmla="*/ 115829 h 978693"/>
                <a:gd name="connsiteX19" fmla="*/ 2145096 w 2637313"/>
                <a:gd name="connsiteY19" fmla="*/ 267734 h 978693"/>
                <a:gd name="connsiteX20" fmla="*/ 2114712 w 2637313"/>
                <a:gd name="connsiteY20" fmla="*/ 267734 h 978693"/>
                <a:gd name="connsiteX21" fmla="*/ 2169403 w 2637313"/>
                <a:gd name="connsiteY21" fmla="*/ 334572 h 978693"/>
                <a:gd name="connsiteX22" fmla="*/ 2096482 w 2637313"/>
                <a:gd name="connsiteY22" fmla="*/ 316343 h 978693"/>
                <a:gd name="connsiteX23" fmla="*/ 2090405 w 2637313"/>
                <a:gd name="connsiteY23" fmla="*/ 383182 h 978693"/>
                <a:gd name="connsiteX24" fmla="*/ 2060021 w 2637313"/>
                <a:gd name="connsiteY24" fmla="*/ 322420 h 978693"/>
                <a:gd name="connsiteX25" fmla="*/ 2023561 w 2637313"/>
                <a:gd name="connsiteY25" fmla="*/ 340648 h 978693"/>
                <a:gd name="connsiteX26" fmla="*/ 2060021 w 2637313"/>
                <a:gd name="connsiteY26" fmla="*/ 419639 h 978693"/>
                <a:gd name="connsiteX27" fmla="*/ 2035714 w 2637313"/>
                <a:gd name="connsiteY27" fmla="*/ 468248 h 978693"/>
                <a:gd name="connsiteX28" fmla="*/ 1999254 w 2637313"/>
                <a:gd name="connsiteY28" fmla="*/ 364953 h 978693"/>
                <a:gd name="connsiteX29" fmla="*/ 1974946 w 2637313"/>
                <a:gd name="connsiteY29" fmla="*/ 334572 h 978693"/>
                <a:gd name="connsiteX30" fmla="*/ 1895949 w 2637313"/>
                <a:gd name="connsiteY30" fmla="*/ 188743 h 978693"/>
                <a:gd name="connsiteX31" fmla="*/ 1859488 w 2637313"/>
                <a:gd name="connsiteY31" fmla="*/ 97600 h 978693"/>
                <a:gd name="connsiteX32" fmla="*/ 1865565 w 2637313"/>
                <a:gd name="connsiteY32" fmla="*/ 213048 h 978693"/>
                <a:gd name="connsiteX33" fmla="*/ 1829104 w 2637313"/>
                <a:gd name="connsiteY33" fmla="*/ 188743 h 978693"/>
                <a:gd name="connsiteX34" fmla="*/ 1847335 w 2637313"/>
                <a:gd name="connsiteY34" fmla="*/ 261658 h 978693"/>
                <a:gd name="connsiteX35" fmla="*/ 1804797 w 2637313"/>
                <a:gd name="connsiteY35" fmla="*/ 261658 h 978693"/>
                <a:gd name="connsiteX36" fmla="*/ 1816951 w 2637313"/>
                <a:gd name="connsiteY36" fmla="*/ 322420 h 978693"/>
                <a:gd name="connsiteX37" fmla="*/ 1816951 w 2637313"/>
                <a:gd name="connsiteY37" fmla="*/ 395334 h 978693"/>
                <a:gd name="connsiteX38" fmla="*/ 1780490 w 2637313"/>
                <a:gd name="connsiteY38" fmla="*/ 310267 h 978693"/>
                <a:gd name="connsiteX39" fmla="*/ 1744030 w 2637313"/>
                <a:gd name="connsiteY39" fmla="*/ 243429 h 978693"/>
                <a:gd name="connsiteX40" fmla="*/ 1750106 w 2637313"/>
                <a:gd name="connsiteY40" fmla="*/ 395334 h 978693"/>
                <a:gd name="connsiteX41" fmla="*/ 1713646 w 2637313"/>
                <a:gd name="connsiteY41" fmla="*/ 279886 h 978693"/>
                <a:gd name="connsiteX42" fmla="*/ 1713646 w 2637313"/>
                <a:gd name="connsiteY42" fmla="*/ 425715 h 978693"/>
                <a:gd name="connsiteX43" fmla="*/ 1671109 w 2637313"/>
                <a:gd name="connsiteY43" fmla="*/ 298115 h 978693"/>
                <a:gd name="connsiteX44" fmla="*/ 1671109 w 2637313"/>
                <a:gd name="connsiteY44" fmla="*/ 456096 h 978693"/>
                <a:gd name="connsiteX45" fmla="*/ 1640725 w 2637313"/>
                <a:gd name="connsiteY45" fmla="*/ 304191 h 978693"/>
                <a:gd name="connsiteX46" fmla="*/ 1573881 w 2637313"/>
                <a:gd name="connsiteY46" fmla="*/ 261658 h 978693"/>
                <a:gd name="connsiteX47" fmla="*/ 1579957 w 2637313"/>
                <a:gd name="connsiteY47" fmla="*/ 383182 h 978693"/>
                <a:gd name="connsiteX48" fmla="*/ 1579957 w 2637313"/>
                <a:gd name="connsiteY48" fmla="*/ 462172 h 978693"/>
                <a:gd name="connsiteX49" fmla="*/ 1543497 w 2637313"/>
                <a:gd name="connsiteY49" fmla="*/ 425715 h 978693"/>
                <a:gd name="connsiteX50" fmla="*/ 1573881 w 2637313"/>
                <a:gd name="connsiteY50" fmla="*/ 535087 h 978693"/>
                <a:gd name="connsiteX51" fmla="*/ 1519190 w 2637313"/>
                <a:gd name="connsiteY51" fmla="*/ 492553 h 978693"/>
                <a:gd name="connsiteX52" fmla="*/ 1519190 w 2637313"/>
                <a:gd name="connsiteY52" fmla="*/ 541163 h 978693"/>
                <a:gd name="connsiteX53" fmla="*/ 1464499 w 2637313"/>
                <a:gd name="connsiteY53" fmla="*/ 498629 h 978693"/>
                <a:gd name="connsiteX54" fmla="*/ 1476652 w 2637313"/>
                <a:gd name="connsiteY54" fmla="*/ 571544 h 978693"/>
                <a:gd name="connsiteX55" fmla="*/ 1440192 w 2637313"/>
                <a:gd name="connsiteY55" fmla="*/ 504706 h 978693"/>
                <a:gd name="connsiteX56" fmla="*/ 1440192 w 2637313"/>
                <a:gd name="connsiteY56" fmla="*/ 589772 h 978693"/>
                <a:gd name="connsiteX57" fmla="*/ 1367271 w 2637313"/>
                <a:gd name="connsiteY57" fmla="*/ 492553 h 978693"/>
                <a:gd name="connsiteX58" fmla="*/ 1379424 w 2637313"/>
                <a:gd name="connsiteY58" fmla="*/ 632306 h 978693"/>
                <a:gd name="connsiteX59" fmla="*/ 1184968 w 2637313"/>
                <a:gd name="connsiteY59" fmla="*/ 103677 h 978693"/>
                <a:gd name="connsiteX60" fmla="*/ 1136354 w 2637313"/>
                <a:gd name="connsiteY60" fmla="*/ 12534 h 978693"/>
                <a:gd name="connsiteX61" fmla="*/ 1191045 w 2637313"/>
                <a:gd name="connsiteY61" fmla="*/ 225201 h 978693"/>
                <a:gd name="connsiteX62" fmla="*/ 1142431 w 2637313"/>
                <a:gd name="connsiteY62" fmla="*/ 170515 h 978693"/>
                <a:gd name="connsiteX63" fmla="*/ 1166738 w 2637313"/>
                <a:gd name="connsiteY63" fmla="*/ 273810 h 978693"/>
                <a:gd name="connsiteX64" fmla="*/ 1172815 w 2637313"/>
                <a:gd name="connsiteY64" fmla="*/ 377105 h 978693"/>
                <a:gd name="connsiteX65" fmla="*/ 1184968 w 2637313"/>
                <a:gd name="connsiteY65" fmla="*/ 492553 h 978693"/>
                <a:gd name="connsiteX66" fmla="*/ 1178891 w 2637313"/>
                <a:gd name="connsiteY66" fmla="*/ 547239 h 978693"/>
                <a:gd name="connsiteX67" fmla="*/ 1099893 w 2637313"/>
                <a:gd name="connsiteY67" fmla="*/ 401410 h 978693"/>
                <a:gd name="connsiteX68" fmla="*/ 1112047 w 2637313"/>
                <a:gd name="connsiteY68" fmla="*/ 529010 h 978693"/>
                <a:gd name="connsiteX69" fmla="*/ 1112047 w 2637313"/>
                <a:gd name="connsiteY69" fmla="*/ 595848 h 978693"/>
                <a:gd name="connsiteX70" fmla="*/ 1063433 w 2637313"/>
                <a:gd name="connsiteY70" fmla="*/ 547239 h 978693"/>
                <a:gd name="connsiteX71" fmla="*/ 1087740 w 2637313"/>
                <a:gd name="connsiteY71" fmla="*/ 674839 h 978693"/>
                <a:gd name="connsiteX72" fmla="*/ 1033049 w 2637313"/>
                <a:gd name="connsiteY72" fmla="*/ 656610 h 978693"/>
                <a:gd name="connsiteX73" fmla="*/ 1045203 w 2637313"/>
                <a:gd name="connsiteY73" fmla="*/ 735601 h 978693"/>
                <a:gd name="connsiteX74" fmla="*/ 978358 w 2637313"/>
                <a:gd name="connsiteY74" fmla="*/ 565467 h 978693"/>
                <a:gd name="connsiteX75" fmla="*/ 978358 w 2637313"/>
                <a:gd name="connsiteY75" fmla="*/ 686991 h 978693"/>
                <a:gd name="connsiteX76" fmla="*/ 923668 w 2637313"/>
                <a:gd name="connsiteY76" fmla="*/ 541163 h 978693"/>
                <a:gd name="connsiteX77" fmla="*/ 947975 w 2637313"/>
                <a:gd name="connsiteY77" fmla="*/ 772058 h 978693"/>
                <a:gd name="connsiteX78" fmla="*/ 856823 w 2637313"/>
                <a:gd name="connsiteY78" fmla="*/ 638382 h 978693"/>
                <a:gd name="connsiteX79" fmla="*/ 820363 w 2637313"/>
                <a:gd name="connsiteY79" fmla="*/ 638382 h 978693"/>
                <a:gd name="connsiteX80" fmla="*/ 814286 w 2637313"/>
                <a:gd name="connsiteY80" fmla="*/ 571544 h 978693"/>
                <a:gd name="connsiteX81" fmla="*/ 777825 w 2637313"/>
                <a:gd name="connsiteY81" fmla="*/ 626229 h 978693"/>
                <a:gd name="connsiteX82" fmla="*/ 777825 w 2637313"/>
                <a:gd name="connsiteY82" fmla="*/ 522934 h 978693"/>
                <a:gd name="connsiteX83" fmla="*/ 710981 w 2637313"/>
                <a:gd name="connsiteY83" fmla="*/ 437867 h 978693"/>
                <a:gd name="connsiteX84" fmla="*/ 741365 w 2637313"/>
                <a:gd name="connsiteY84" fmla="*/ 589772 h 978693"/>
                <a:gd name="connsiteX85" fmla="*/ 668444 w 2637313"/>
                <a:gd name="connsiteY85" fmla="*/ 419639 h 978693"/>
                <a:gd name="connsiteX86" fmla="*/ 747442 w 2637313"/>
                <a:gd name="connsiteY86" fmla="*/ 668763 h 978693"/>
                <a:gd name="connsiteX87" fmla="*/ 662367 w 2637313"/>
                <a:gd name="connsiteY87" fmla="*/ 565467 h 978693"/>
                <a:gd name="connsiteX88" fmla="*/ 698828 w 2637313"/>
                <a:gd name="connsiteY88" fmla="*/ 699144 h 978693"/>
                <a:gd name="connsiteX89" fmla="*/ 631983 w 2637313"/>
                <a:gd name="connsiteY89" fmla="*/ 601925 h 978693"/>
                <a:gd name="connsiteX90" fmla="*/ 698828 w 2637313"/>
                <a:gd name="connsiteY90" fmla="*/ 814592 h 978693"/>
                <a:gd name="connsiteX91" fmla="*/ 601599 w 2637313"/>
                <a:gd name="connsiteY91" fmla="*/ 626229 h 978693"/>
                <a:gd name="connsiteX92" fmla="*/ 559062 w 2637313"/>
                <a:gd name="connsiteY92" fmla="*/ 559391 h 978693"/>
                <a:gd name="connsiteX93" fmla="*/ 583369 w 2637313"/>
                <a:gd name="connsiteY93" fmla="*/ 693068 h 978693"/>
                <a:gd name="connsiteX94" fmla="*/ 516525 w 2637313"/>
                <a:gd name="connsiteY94" fmla="*/ 553315 h 978693"/>
                <a:gd name="connsiteX95" fmla="*/ 546909 w 2637313"/>
                <a:gd name="connsiteY95" fmla="*/ 765982 h 978693"/>
                <a:gd name="connsiteX96" fmla="*/ 486141 w 2637313"/>
                <a:gd name="connsiteY96" fmla="*/ 583696 h 978693"/>
                <a:gd name="connsiteX97" fmla="*/ 528678 w 2637313"/>
                <a:gd name="connsiteY97" fmla="*/ 820668 h 978693"/>
                <a:gd name="connsiteX98" fmla="*/ 443604 w 2637313"/>
                <a:gd name="connsiteY98" fmla="*/ 577620 h 978693"/>
                <a:gd name="connsiteX99" fmla="*/ 455757 w 2637313"/>
                <a:gd name="connsiteY99" fmla="*/ 765982 h 978693"/>
                <a:gd name="connsiteX100" fmla="*/ 382836 w 2637313"/>
                <a:gd name="connsiteY100" fmla="*/ 571544 h 978693"/>
                <a:gd name="connsiteX101" fmla="*/ 413220 w 2637313"/>
                <a:gd name="connsiteY101" fmla="*/ 808515 h 978693"/>
                <a:gd name="connsiteX102" fmla="*/ 370683 w 2637313"/>
                <a:gd name="connsiteY102" fmla="*/ 729525 h 978693"/>
                <a:gd name="connsiteX103" fmla="*/ 407143 w 2637313"/>
                <a:gd name="connsiteY103" fmla="*/ 936115 h 978693"/>
                <a:gd name="connsiteX104" fmla="*/ 352452 w 2637313"/>
                <a:gd name="connsiteY104" fmla="*/ 802439 h 978693"/>
                <a:gd name="connsiteX105" fmla="*/ 394990 w 2637313"/>
                <a:gd name="connsiteY105" fmla="*/ 978649 h 978693"/>
                <a:gd name="connsiteX106" fmla="*/ 315992 w 2637313"/>
                <a:gd name="connsiteY106" fmla="*/ 820668 h 978693"/>
                <a:gd name="connsiteX107" fmla="*/ 315992 w 2637313"/>
                <a:gd name="connsiteY107" fmla="*/ 923963 h 978693"/>
                <a:gd name="connsiteX108" fmla="*/ 261301 w 2637313"/>
                <a:gd name="connsiteY108" fmla="*/ 784211 h 978693"/>
                <a:gd name="connsiteX109" fmla="*/ 236994 w 2637313"/>
                <a:gd name="connsiteY109" fmla="*/ 851049 h 978693"/>
                <a:gd name="connsiteX110" fmla="*/ 224840 w 2637313"/>
                <a:gd name="connsiteY110" fmla="*/ 699144 h 978693"/>
                <a:gd name="connsiteX111" fmla="*/ 164073 w 2637313"/>
                <a:gd name="connsiteY111" fmla="*/ 820668 h 978693"/>
                <a:gd name="connsiteX112" fmla="*/ 157996 w 2637313"/>
                <a:gd name="connsiteY112" fmla="*/ 699144 h 978693"/>
                <a:gd name="connsiteX113" fmla="*/ 115459 w 2637313"/>
                <a:gd name="connsiteY113" fmla="*/ 711296 h 978693"/>
                <a:gd name="connsiteX114" fmla="*/ 85075 w 2637313"/>
                <a:gd name="connsiteY114" fmla="*/ 656610 h 978693"/>
                <a:gd name="connsiteX115" fmla="*/ 66845 w 2637313"/>
                <a:gd name="connsiteY115" fmla="*/ 577620 h 978693"/>
                <a:gd name="connsiteX116" fmla="*/ 91152 w 2637313"/>
                <a:gd name="connsiteY116" fmla="*/ 857125 h 978693"/>
                <a:gd name="connsiteX117" fmla="*/ 91152 w 2637313"/>
                <a:gd name="connsiteY117" fmla="*/ 960420 h 978693"/>
                <a:gd name="connsiteX118" fmla="*/ 48615 w 2637313"/>
                <a:gd name="connsiteY118" fmla="*/ 778134 h 978693"/>
                <a:gd name="connsiteX119" fmla="*/ 0 w 2637313"/>
                <a:gd name="connsiteY119" fmla="*/ 693068 h 978693"/>
                <a:gd name="connsiteX120" fmla="*/ 0 w 2637313"/>
                <a:gd name="connsiteY120" fmla="*/ 693068 h 97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637313" h="978693">
                  <a:moveTo>
                    <a:pt x="2637313" y="182667"/>
                  </a:moveTo>
                  <a:cubicBezTo>
                    <a:pt x="2618070" y="218111"/>
                    <a:pt x="2598827" y="253556"/>
                    <a:pt x="2588699" y="255581"/>
                  </a:cubicBezTo>
                  <a:cubicBezTo>
                    <a:pt x="2578571" y="257606"/>
                    <a:pt x="2578571" y="190769"/>
                    <a:pt x="2576545" y="194820"/>
                  </a:cubicBezTo>
                  <a:cubicBezTo>
                    <a:pt x="2574519" y="198871"/>
                    <a:pt x="2584647" y="268746"/>
                    <a:pt x="2576545" y="279886"/>
                  </a:cubicBezTo>
                  <a:cubicBezTo>
                    <a:pt x="2568443" y="291026"/>
                    <a:pt x="2539072" y="276848"/>
                    <a:pt x="2527931" y="261658"/>
                  </a:cubicBezTo>
                  <a:cubicBezTo>
                    <a:pt x="2516790" y="246468"/>
                    <a:pt x="2520842" y="216086"/>
                    <a:pt x="2509701" y="188743"/>
                  </a:cubicBezTo>
                  <a:cubicBezTo>
                    <a:pt x="2498560" y="161400"/>
                    <a:pt x="2475266" y="128994"/>
                    <a:pt x="2461087" y="97600"/>
                  </a:cubicBezTo>
                  <a:cubicBezTo>
                    <a:pt x="2446908" y="66206"/>
                    <a:pt x="2438806" y="5444"/>
                    <a:pt x="2424627" y="381"/>
                  </a:cubicBezTo>
                  <a:cubicBezTo>
                    <a:pt x="2410448" y="-4682"/>
                    <a:pt x="2380063" y="41901"/>
                    <a:pt x="2376012" y="67219"/>
                  </a:cubicBezTo>
                  <a:cubicBezTo>
                    <a:pt x="2371961" y="92536"/>
                    <a:pt x="2399306" y="126969"/>
                    <a:pt x="2400319" y="152286"/>
                  </a:cubicBezTo>
                  <a:cubicBezTo>
                    <a:pt x="2401332" y="177603"/>
                    <a:pt x="2385127" y="188743"/>
                    <a:pt x="2382089" y="219124"/>
                  </a:cubicBezTo>
                  <a:cubicBezTo>
                    <a:pt x="2379051" y="249505"/>
                    <a:pt x="2393230" y="346724"/>
                    <a:pt x="2382089" y="334572"/>
                  </a:cubicBezTo>
                  <a:cubicBezTo>
                    <a:pt x="2370948" y="322420"/>
                    <a:pt x="2326386" y="160388"/>
                    <a:pt x="2315245" y="146210"/>
                  </a:cubicBezTo>
                  <a:cubicBezTo>
                    <a:pt x="2304104" y="132032"/>
                    <a:pt x="2322334" y="239378"/>
                    <a:pt x="2315245" y="249505"/>
                  </a:cubicBezTo>
                  <a:cubicBezTo>
                    <a:pt x="2308156" y="259632"/>
                    <a:pt x="2279797" y="207985"/>
                    <a:pt x="2272708" y="206972"/>
                  </a:cubicBezTo>
                  <a:cubicBezTo>
                    <a:pt x="2265619" y="205959"/>
                    <a:pt x="2285874" y="250518"/>
                    <a:pt x="2272708" y="243429"/>
                  </a:cubicBezTo>
                  <a:cubicBezTo>
                    <a:pt x="2259542" y="236340"/>
                    <a:pt x="2199787" y="157350"/>
                    <a:pt x="2193710" y="164439"/>
                  </a:cubicBezTo>
                  <a:cubicBezTo>
                    <a:pt x="2187633" y="171528"/>
                    <a:pt x="2244349" y="294064"/>
                    <a:pt x="2236247" y="285962"/>
                  </a:cubicBezTo>
                  <a:cubicBezTo>
                    <a:pt x="2228145" y="277860"/>
                    <a:pt x="2160288" y="118867"/>
                    <a:pt x="2145096" y="115829"/>
                  </a:cubicBezTo>
                  <a:cubicBezTo>
                    <a:pt x="2129904" y="112791"/>
                    <a:pt x="2150160" y="242416"/>
                    <a:pt x="2145096" y="267734"/>
                  </a:cubicBezTo>
                  <a:cubicBezTo>
                    <a:pt x="2140032" y="293052"/>
                    <a:pt x="2110661" y="256594"/>
                    <a:pt x="2114712" y="267734"/>
                  </a:cubicBezTo>
                  <a:cubicBezTo>
                    <a:pt x="2118763" y="278874"/>
                    <a:pt x="2172441" y="326470"/>
                    <a:pt x="2169403" y="334572"/>
                  </a:cubicBezTo>
                  <a:cubicBezTo>
                    <a:pt x="2166365" y="342674"/>
                    <a:pt x="2109648" y="308241"/>
                    <a:pt x="2096482" y="316343"/>
                  </a:cubicBezTo>
                  <a:cubicBezTo>
                    <a:pt x="2083316" y="324445"/>
                    <a:pt x="2096482" y="382169"/>
                    <a:pt x="2090405" y="383182"/>
                  </a:cubicBezTo>
                  <a:cubicBezTo>
                    <a:pt x="2084328" y="384195"/>
                    <a:pt x="2071162" y="329509"/>
                    <a:pt x="2060021" y="322420"/>
                  </a:cubicBezTo>
                  <a:cubicBezTo>
                    <a:pt x="2048880" y="315331"/>
                    <a:pt x="2023561" y="324445"/>
                    <a:pt x="2023561" y="340648"/>
                  </a:cubicBezTo>
                  <a:cubicBezTo>
                    <a:pt x="2023561" y="356851"/>
                    <a:pt x="2057995" y="398372"/>
                    <a:pt x="2060021" y="419639"/>
                  </a:cubicBezTo>
                  <a:cubicBezTo>
                    <a:pt x="2062046" y="440906"/>
                    <a:pt x="2045842" y="477362"/>
                    <a:pt x="2035714" y="468248"/>
                  </a:cubicBezTo>
                  <a:cubicBezTo>
                    <a:pt x="2025586" y="459134"/>
                    <a:pt x="2009382" y="387232"/>
                    <a:pt x="1999254" y="364953"/>
                  </a:cubicBezTo>
                  <a:cubicBezTo>
                    <a:pt x="1989126" y="342674"/>
                    <a:pt x="1992163" y="363940"/>
                    <a:pt x="1974946" y="334572"/>
                  </a:cubicBezTo>
                  <a:cubicBezTo>
                    <a:pt x="1957728" y="305204"/>
                    <a:pt x="1915192" y="228238"/>
                    <a:pt x="1895949" y="188743"/>
                  </a:cubicBezTo>
                  <a:cubicBezTo>
                    <a:pt x="1876706" y="149248"/>
                    <a:pt x="1864552" y="93549"/>
                    <a:pt x="1859488" y="97600"/>
                  </a:cubicBezTo>
                  <a:cubicBezTo>
                    <a:pt x="1854424" y="101651"/>
                    <a:pt x="1870629" y="197858"/>
                    <a:pt x="1865565" y="213048"/>
                  </a:cubicBezTo>
                  <a:cubicBezTo>
                    <a:pt x="1860501" y="228239"/>
                    <a:pt x="1832142" y="180641"/>
                    <a:pt x="1829104" y="188743"/>
                  </a:cubicBezTo>
                  <a:cubicBezTo>
                    <a:pt x="1826066" y="196845"/>
                    <a:pt x="1851386" y="249506"/>
                    <a:pt x="1847335" y="261658"/>
                  </a:cubicBezTo>
                  <a:cubicBezTo>
                    <a:pt x="1843284" y="273810"/>
                    <a:pt x="1809861" y="251531"/>
                    <a:pt x="1804797" y="261658"/>
                  </a:cubicBezTo>
                  <a:cubicBezTo>
                    <a:pt x="1799733" y="271785"/>
                    <a:pt x="1814925" y="300141"/>
                    <a:pt x="1816951" y="322420"/>
                  </a:cubicBezTo>
                  <a:cubicBezTo>
                    <a:pt x="1818977" y="344699"/>
                    <a:pt x="1823028" y="397359"/>
                    <a:pt x="1816951" y="395334"/>
                  </a:cubicBezTo>
                  <a:cubicBezTo>
                    <a:pt x="1810874" y="393309"/>
                    <a:pt x="1792643" y="335585"/>
                    <a:pt x="1780490" y="310267"/>
                  </a:cubicBezTo>
                  <a:cubicBezTo>
                    <a:pt x="1768336" y="284950"/>
                    <a:pt x="1749094" y="229251"/>
                    <a:pt x="1744030" y="243429"/>
                  </a:cubicBezTo>
                  <a:cubicBezTo>
                    <a:pt x="1738966" y="257607"/>
                    <a:pt x="1755170" y="389258"/>
                    <a:pt x="1750106" y="395334"/>
                  </a:cubicBezTo>
                  <a:cubicBezTo>
                    <a:pt x="1745042" y="401410"/>
                    <a:pt x="1719723" y="274822"/>
                    <a:pt x="1713646" y="279886"/>
                  </a:cubicBezTo>
                  <a:cubicBezTo>
                    <a:pt x="1707569" y="284950"/>
                    <a:pt x="1720735" y="422677"/>
                    <a:pt x="1713646" y="425715"/>
                  </a:cubicBezTo>
                  <a:cubicBezTo>
                    <a:pt x="1706557" y="428753"/>
                    <a:pt x="1678198" y="293052"/>
                    <a:pt x="1671109" y="298115"/>
                  </a:cubicBezTo>
                  <a:cubicBezTo>
                    <a:pt x="1664020" y="303178"/>
                    <a:pt x="1676173" y="455083"/>
                    <a:pt x="1671109" y="456096"/>
                  </a:cubicBezTo>
                  <a:cubicBezTo>
                    <a:pt x="1666045" y="457109"/>
                    <a:pt x="1656930" y="336597"/>
                    <a:pt x="1640725" y="304191"/>
                  </a:cubicBezTo>
                  <a:cubicBezTo>
                    <a:pt x="1624520" y="271785"/>
                    <a:pt x="1584009" y="248493"/>
                    <a:pt x="1573881" y="261658"/>
                  </a:cubicBezTo>
                  <a:cubicBezTo>
                    <a:pt x="1563753" y="274823"/>
                    <a:pt x="1578944" y="349763"/>
                    <a:pt x="1579957" y="383182"/>
                  </a:cubicBezTo>
                  <a:cubicBezTo>
                    <a:pt x="1580970" y="416601"/>
                    <a:pt x="1586034" y="455083"/>
                    <a:pt x="1579957" y="462172"/>
                  </a:cubicBezTo>
                  <a:cubicBezTo>
                    <a:pt x="1573880" y="469261"/>
                    <a:pt x="1544510" y="413563"/>
                    <a:pt x="1543497" y="425715"/>
                  </a:cubicBezTo>
                  <a:cubicBezTo>
                    <a:pt x="1542484" y="437867"/>
                    <a:pt x="1577932" y="523947"/>
                    <a:pt x="1573881" y="535087"/>
                  </a:cubicBezTo>
                  <a:cubicBezTo>
                    <a:pt x="1569830" y="546227"/>
                    <a:pt x="1528305" y="491540"/>
                    <a:pt x="1519190" y="492553"/>
                  </a:cubicBezTo>
                  <a:cubicBezTo>
                    <a:pt x="1510075" y="493566"/>
                    <a:pt x="1528305" y="540150"/>
                    <a:pt x="1519190" y="541163"/>
                  </a:cubicBezTo>
                  <a:cubicBezTo>
                    <a:pt x="1510075" y="542176"/>
                    <a:pt x="1471589" y="493566"/>
                    <a:pt x="1464499" y="498629"/>
                  </a:cubicBezTo>
                  <a:cubicBezTo>
                    <a:pt x="1457409" y="503692"/>
                    <a:pt x="1480703" y="570531"/>
                    <a:pt x="1476652" y="571544"/>
                  </a:cubicBezTo>
                  <a:cubicBezTo>
                    <a:pt x="1472601" y="572557"/>
                    <a:pt x="1446269" y="501668"/>
                    <a:pt x="1440192" y="504706"/>
                  </a:cubicBezTo>
                  <a:cubicBezTo>
                    <a:pt x="1434115" y="507744"/>
                    <a:pt x="1452346" y="591798"/>
                    <a:pt x="1440192" y="589772"/>
                  </a:cubicBezTo>
                  <a:cubicBezTo>
                    <a:pt x="1428038" y="587746"/>
                    <a:pt x="1377399" y="485464"/>
                    <a:pt x="1367271" y="492553"/>
                  </a:cubicBezTo>
                  <a:cubicBezTo>
                    <a:pt x="1357143" y="499642"/>
                    <a:pt x="1409808" y="697119"/>
                    <a:pt x="1379424" y="632306"/>
                  </a:cubicBezTo>
                  <a:cubicBezTo>
                    <a:pt x="1349040" y="567493"/>
                    <a:pt x="1225480" y="206972"/>
                    <a:pt x="1184968" y="103677"/>
                  </a:cubicBezTo>
                  <a:cubicBezTo>
                    <a:pt x="1144456" y="382"/>
                    <a:pt x="1135341" y="-7720"/>
                    <a:pt x="1136354" y="12534"/>
                  </a:cubicBezTo>
                  <a:cubicBezTo>
                    <a:pt x="1137367" y="32788"/>
                    <a:pt x="1190032" y="198871"/>
                    <a:pt x="1191045" y="225201"/>
                  </a:cubicBezTo>
                  <a:cubicBezTo>
                    <a:pt x="1192058" y="251531"/>
                    <a:pt x="1146482" y="162414"/>
                    <a:pt x="1142431" y="170515"/>
                  </a:cubicBezTo>
                  <a:cubicBezTo>
                    <a:pt x="1138380" y="178616"/>
                    <a:pt x="1161674" y="239378"/>
                    <a:pt x="1166738" y="273810"/>
                  </a:cubicBezTo>
                  <a:cubicBezTo>
                    <a:pt x="1171802" y="308242"/>
                    <a:pt x="1169777" y="340648"/>
                    <a:pt x="1172815" y="377105"/>
                  </a:cubicBezTo>
                  <a:cubicBezTo>
                    <a:pt x="1175853" y="413562"/>
                    <a:pt x="1183955" y="464197"/>
                    <a:pt x="1184968" y="492553"/>
                  </a:cubicBezTo>
                  <a:cubicBezTo>
                    <a:pt x="1185981" y="520909"/>
                    <a:pt x="1193070" y="562429"/>
                    <a:pt x="1178891" y="547239"/>
                  </a:cubicBezTo>
                  <a:cubicBezTo>
                    <a:pt x="1164712" y="532049"/>
                    <a:pt x="1111034" y="404448"/>
                    <a:pt x="1099893" y="401410"/>
                  </a:cubicBezTo>
                  <a:cubicBezTo>
                    <a:pt x="1088752" y="398372"/>
                    <a:pt x="1110021" y="496604"/>
                    <a:pt x="1112047" y="529010"/>
                  </a:cubicBezTo>
                  <a:cubicBezTo>
                    <a:pt x="1114073" y="561416"/>
                    <a:pt x="1120149" y="592810"/>
                    <a:pt x="1112047" y="595848"/>
                  </a:cubicBezTo>
                  <a:cubicBezTo>
                    <a:pt x="1103945" y="598886"/>
                    <a:pt x="1067484" y="534074"/>
                    <a:pt x="1063433" y="547239"/>
                  </a:cubicBezTo>
                  <a:cubicBezTo>
                    <a:pt x="1059382" y="560404"/>
                    <a:pt x="1092804" y="656611"/>
                    <a:pt x="1087740" y="674839"/>
                  </a:cubicBezTo>
                  <a:cubicBezTo>
                    <a:pt x="1082676" y="693067"/>
                    <a:pt x="1040138" y="646483"/>
                    <a:pt x="1033049" y="656610"/>
                  </a:cubicBezTo>
                  <a:cubicBezTo>
                    <a:pt x="1025960" y="666737"/>
                    <a:pt x="1054318" y="750791"/>
                    <a:pt x="1045203" y="735601"/>
                  </a:cubicBezTo>
                  <a:cubicBezTo>
                    <a:pt x="1036088" y="720411"/>
                    <a:pt x="989499" y="573569"/>
                    <a:pt x="978358" y="565467"/>
                  </a:cubicBezTo>
                  <a:cubicBezTo>
                    <a:pt x="967217" y="557365"/>
                    <a:pt x="987473" y="691042"/>
                    <a:pt x="978358" y="686991"/>
                  </a:cubicBezTo>
                  <a:cubicBezTo>
                    <a:pt x="969243" y="682940"/>
                    <a:pt x="928732" y="526985"/>
                    <a:pt x="923668" y="541163"/>
                  </a:cubicBezTo>
                  <a:cubicBezTo>
                    <a:pt x="918604" y="555341"/>
                    <a:pt x="959116" y="755855"/>
                    <a:pt x="947975" y="772058"/>
                  </a:cubicBezTo>
                  <a:cubicBezTo>
                    <a:pt x="936834" y="788261"/>
                    <a:pt x="878092" y="660661"/>
                    <a:pt x="856823" y="638382"/>
                  </a:cubicBezTo>
                  <a:cubicBezTo>
                    <a:pt x="835554" y="616103"/>
                    <a:pt x="827452" y="649522"/>
                    <a:pt x="820363" y="638382"/>
                  </a:cubicBezTo>
                  <a:cubicBezTo>
                    <a:pt x="813274" y="627242"/>
                    <a:pt x="821376" y="573570"/>
                    <a:pt x="814286" y="571544"/>
                  </a:cubicBezTo>
                  <a:cubicBezTo>
                    <a:pt x="807196" y="569519"/>
                    <a:pt x="783902" y="634331"/>
                    <a:pt x="777825" y="626229"/>
                  </a:cubicBezTo>
                  <a:cubicBezTo>
                    <a:pt x="771748" y="618127"/>
                    <a:pt x="788966" y="554328"/>
                    <a:pt x="777825" y="522934"/>
                  </a:cubicBezTo>
                  <a:cubicBezTo>
                    <a:pt x="766684" y="491540"/>
                    <a:pt x="717058" y="426727"/>
                    <a:pt x="710981" y="437867"/>
                  </a:cubicBezTo>
                  <a:cubicBezTo>
                    <a:pt x="704904" y="449007"/>
                    <a:pt x="748454" y="592810"/>
                    <a:pt x="741365" y="589772"/>
                  </a:cubicBezTo>
                  <a:cubicBezTo>
                    <a:pt x="734276" y="586734"/>
                    <a:pt x="667431" y="406474"/>
                    <a:pt x="668444" y="419639"/>
                  </a:cubicBezTo>
                  <a:cubicBezTo>
                    <a:pt x="669457" y="432804"/>
                    <a:pt x="748455" y="644458"/>
                    <a:pt x="747442" y="668763"/>
                  </a:cubicBezTo>
                  <a:cubicBezTo>
                    <a:pt x="746429" y="693068"/>
                    <a:pt x="670469" y="560404"/>
                    <a:pt x="662367" y="565467"/>
                  </a:cubicBezTo>
                  <a:cubicBezTo>
                    <a:pt x="654265" y="570530"/>
                    <a:pt x="703892" y="693068"/>
                    <a:pt x="698828" y="699144"/>
                  </a:cubicBezTo>
                  <a:cubicBezTo>
                    <a:pt x="693764" y="705220"/>
                    <a:pt x="631983" y="582684"/>
                    <a:pt x="631983" y="601925"/>
                  </a:cubicBezTo>
                  <a:cubicBezTo>
                    <a:pt x="631983" y="621166"/>
                    <a:pt x="703892" y="810541"/>
                    <a:pt x="698828" y="814592"/>
                  </a:cubicBezTo>
                  <a:cubicBezTo>
                    <a:pt x="693764" y="818643"/>
                    <a:pt x="624893" y="668762"/>
                    <a:pt x="601599" y="626229"/>
                  </a:cubicBezTo>
                  <a:cubicBezTo>
                    <a:pt x="578305" y="583696"/>
                    <a:pt x="562100" y="548251"/>
                    <a:pt x="559062" y="559391"/>
                  </a:cubicBezTo>
                  <a:cubicBezTo>
                    <a:pt x="556024" y="570531"/>
                    <a:pt x="590458" y="694081"/>
                    <a:pt x="583369" y="693068"/>
                  </a:cubicBezTo>
                  <a:cubicBezTo>
                    <a:pt x="576280" y="692055"/>
                    <a:pt x="522602" y="541163"/>
                    <a:pt x="516525" y="553315"/>
                  </a:cubicBezTo>
                  <a:cubicBezTo>
                    <a:pt x="510448" y="565467"/>
                    <a:pt x="551973" y="760919"/>
                    <a:pt x="546909" y="765982"/>
                  </a:cubicBezTo>
                  <a:cubicBezTo>
                    <a:pt x="541845" y="771045"/>
                    <a:pt x="489179" y="574582"/>
                    <a:pt x="486141" y="583696"/>
                  </a:cubicBezTo>
                  <a:cubicBezTo>
                    <a:pt x="483103" y="592810"/>
                    <a:pt x="535767" y="821681"/>
                    <a:pt x="528678" y="820668"/>
                  </a:cubicBezTo>
                  <a:cubicBezTo>
                    <a:pt x="521589" y="819655"/>
                    <a:pt x="455757" y="586734"/>
                    <a:pt x="443604" y="577620"/>
                  </a:cubicBezTo>
                  <a:cubicBezTo>
                    <a:pt x="431451" y="568506"/>
                    <a:pt x="465885" y="766995"/>
                    <a:pt x="455757" y="765982"/>
                  </a:cubicBezTo>
                  <a:cubicBezTo>
                    <a:pt x="445629" y="764969"/>
                    <a:pt x="389925" y="564455"/>
                    <a:pt x="382836" y="571544"/>
                  </a:cubicBezTo>
                  <a:cubicBezTo>
                    <a:pt x="375747" y="578633"/>
                    <a:pt x="415245" y="782185"/>
                    <a:pt x="413220" y="808515"/>
                  </a:cubicBezTo>
                  <a:cubicBezTo>
                    <a:pt x="411195" y="834845"/>
                    <a:pt x="371696" y="708258"/>
                    <a:pt x="370683" y="729525"/>
                  </a:cubicBezTo>
                  <a:cubicBezTo>
                    <a:pt x="369670" y="750792"/>
                    <a:pt x="410181" y="923963"/>
                    <a:pt x="407143" y="936115"/>
                  </a:cubicBezTo>
                  <a:cubicBezTo>
                    <a:pt x="404105" y="948267"/>
                    <a:pt x="354477" y="795350"/>
                    <a:pt x="352452" y="802439"/>
                  </a:cubicBezTo>
                  <a:cubicBezTo>
                    <a:pt x="350426" y="809528"/>
                    <a:pt x="401066" y="975611"/>
                    <a:pt x="394990" y="978649"/>
                  </a:cubicBezTo>
                  <a:cubicBezTo>
                    <a:pt x="388914" y="981687"/>
                    <a:pt x="329158" y="829782"/>
                    <a:pt x="315992" y="820668"/>
                  </a:cubicBezTo>
                  <a:cubicBezTo>
                    <a:pt x="302826" y="811554"/>
                    <a:pt x="325107" y="930039"/>
                    <a:pt x="315992" y="923963"/>
                  </a:cubicBezTo>
                  <a:cubicBezTo>
                    <a:pt x="306877" y="917887"/>
                    <a:pt x="274467" y="796363"/>
                    <a:pt x="261301" y="784211"/>
                  </a:cubicBezTo>
                  <a:cubicBezTo>
                    <a:pt x="248135" y="772059"/>
                    <a:pt x="243071" y="865227"/>
                    <a:pt x="236994" y="851049"/>
                  </a:cubicBezTo>
                  <a:cubicBezTo>
                    <a:pt x="230917" y="836871"/>
                    <a:pt x="236993" y="704207"/>
                    <a:pt x="224840" y="699144"/>
                  </a:cubicBezTo>
                  <a:cubicBezTo>
                    <a:pt x="212687" y="694081"/>
                    <a:pt x="175214" y="820668"/>
                    <a:pt x="164073" y="820668"/>
                  </a:cubicBezTo>
                  <a:cubicBezTo>
                    <a:pt x="152932" y="820668"/>
                    <a:pt x="166098" y="717373"/>
                    <a:pt x="157996" y="699144"/>
                  </a:cubicBezTo>
                  <a:cubicBezTo>
                    <a:pt x="149894" y="680915"/>
                    <a:pt x="127612" y="718385"/>
                    <a:pt x="115459" y="711296"/>
                  </a:cubicBezTo>
                  <a:cubicBezTo>
                    <a:pt x="103306" y="704207"/>
                    <a:pt x="93177" y="678889"/>
                    <a:pt x="85075" y="656610"/>
                  </a:cubicBezTo>
                  <a:cubicBezTo>
                    <a:pt x="76973" y="634331"/>
                    <a:pt x="65832" y="544201"/>
                    <a:pt x="66845" y="577620"/>
                  </a:cubicBezTo>
                  <a:cubicBezTo>
                    <a:pt x="67858" y="611039"/>
                    <a:pt x="87101" y="793325"/>
                    <a:pt x="91152" y="857125"/>
                  </a:cubicBezTo>
                  <a:cubicBezTo>
                    <a:pt x="95203" y="920925"/>
                    <a:pt x="98241" y="973585"/>
                    <a:pt x="91152" y="960420"/>
                  </a:cubicBezTo>
                  <a:cubicBezTo>
                    <a:pt x="84063" y="947255"/>
                    <a:pt x="63807" y="822693"/>
                    <a:pt x="48615" y="778134"/>
                  </a:cubicBezTo>
                  <a:cubicBezTo>
                    <a:pt x="33423" y="733575"/>
                    <a:pt x="0" y="693068"/>
                    <a:pt x="0" y="693068"/>
                  </a:cubicBezTo>
                  <a:lnTo>
                    <a:pt x="0" y="693068"/>
                  </a:lnTo>
                </a:path>
              </a:pathLst>
            </a:custGeom>
            <a:ln w="254000">
              <a:solidFill>
                <a:srgbClr val="00FD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grs1915_lc_finebin.eps">
              <a:extLst>
                <a:ext uri="{FF2B5EF4-FFF2-40B4-BE49-F238E27FC236}">
                  <a16:creationId xmlns:a16="http://schemas.microsoft.com/office/drawing/2014/main" id="{449A27F0-610B-1C4E-AE0C-B76F1724F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4" t="13033" r="20860" b="12897"/>
            <a:stretch/>
          </p:blipFill>
          <p:spPr>
            <a:xfrm rot="15278133" flipH="1">
              <a:off x="1035375" y="2594095"/>
              <a:ext cx="918750" cy="2703199"/>
            </a:xfrm>
            <a:prstGeom prst="rect">
              <a:avLst/>
            </a:prstGeom>
            <a:noFill/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05CA2B3-0E43-2A4B-A055-0A252B39497A}"/>
              </a:ext>
            </a:extLst>
          </p:cNvPr>
          <p:cNvSpPr txBox="1"/>
          <p:nvPr/>
        </p:nvSpPr>
        <p:spPr>
          <a:xfrm rot="20068315">
            <a:off x="4189707" y="5662155"/>
            <a:ext cx="207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DFF"/>
                </a:solidFill>
                <a:highlight>
                  <a:srgbClr val="000000"/>
                </a:highlight>
              </a:rPr>
              <a:t>X-ray variability</a:t>
            </a:r>
          </a:p>
        </p:txBody>
      </p:sp>
    </p:spTree>
    <p:extLst>
      <p:ext uri="{BB962C8B-B14F-4D97-AF65-F5344CB8AC3E}">
        <p14:creationId xmlns:p14="http://schemas.microsoft.com/office/powerpoint/2010/main" val="204915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92C7D3-920A-7749-92CB-D75F7B7A4EED}"/>
              </a:ext>
            </a:extLst>
          </p:cNvPr>
          <p:cNvGrpSpPr/>
          <p:nvPr/>
        </p:nvGrpSpPr>
        <p:grpSpPr>
          <a:xfrm>
            <a:off x="673772" y="3367137"/>
            <a:ext cx="3838073" cy="3379173"/>
            <a:chOff x="673772" y="3367137"/>
            <a:chExt cx="3838073" cy="33791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9E8F54-92FC-3E40-B426-E1BD95C85D79}"/>
                </a:ext>
              </a:extLst>
            </p:cNvPr>
            <p:cNvGrpSpPr/>
            <p:nvPr/>
          </p:nvGrpSpPr>
          <p:grpSpPr>
            <a:xfrm>
              <a:off x="673772" y="3367137"/>
              <a:ext cx="3838073" cy="3379173"/>
              <a:chOff x="673772" y="3427297"/>
              <a:chExt cx="3838073" cy="337917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185D699-6280-4D4C-BD0E-B868481B7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3772" y="3427297"/>
                <a:ext cx="3838073" cy="3379173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FAD52A-59C9-3E4F-A974-8AE462E40539}"/>
                  </a:ext>
                </a:extLst>
              </p:cNvPr>
              <p:cNvSpPr/>
              <p:nvPr/>
            </p:nvSpPr>
            <p:spPr>
              <a:xfrm>
                <a:off x="2839453" y="4054642"/>
                <a:ext cx="721894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75D9477-45B7-204B-B52A-F1A124508C97}"/>
                </a:ext>
              </a:extLst>
            </p:cNvPr>
            <p:cNvCxnSpPr>
              <a:cxnSpLocks/>
            </p:cNvCxnSpPr>
            <p:nvPr/>
          </p:nvCxnSpPr>
          <p:spPr>
            <a:xfrm>
              <a:off x="2379875" y="3994482"/>
              <a:ext cx="721896" cy="606425"/>
            </a:xfrm>
            <a:prstGeom prst="straightConnector1">
              <a:avLst/>
            </a:prstGeom>
            <a:ln w="635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0C7576-37D4-734E-900F-84AA9A781AF6}"/>
                </a:ext>
              </a:extLst>
            </p:cNvPr>
            <p:cNvSpPr txBox="1"/>
            <p:nvPr/>
          </p:nvSpPr>
          <p:spPr>
            <a:xfrm>
              <a:off x="1352301" y="5927392"/>
              <a:ext cx="1388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Strohmayer</a:t>
              </a:r>
              <a:r>
                <a:rPr lang="en-US" sz="1600" dirty="0"/>
                <a:t> ‘01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A.L. Stevens • Michigan State U. &amp; U. Michigan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754ABCE-7EEF-4E46-B7A9-9CF228DC0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5" y="869244"/>
            <a:ext cx="8523111" cy="2812419"/>
          </a:xfrm>
        </p:spPr>
        <p:txBody>
          <a:bodyPr>
            <a:normAutofit/>
          </a:bodyPr>
          <a:lstStyle/>
          <a:p>
            <a:r>
              <a:rPr lang="en-US" sz="3200" dirty="0"/>
              <a:t>Quasi-periodic oscillations (QPOs)</a:t>
            </a:r>
          </a:p>
          <a:p>
            <a:pPr lvl="1"/>
            <a:r>
              <a:rPr lang="en-US" sz="2800" dirty="0"/>
              <a:t>High-frequency: 100’s Hz</a:t>
            </a:r>
          </a:p>
          <a:p>
            <a:pPr lvl="2"/>
            <a:r>
              <a:rPr lang="en-US" sz="2800" dirty="0"/>
              <a:t>Hot blobs in Keplerian orbit at inner disk edge?</a:t>
            </a:r>
          </a:p>
        </p:txBody>
      </p:sp>
    </p:spTree>
    <p:extLst>
      <p:ext uri="{BB962C8B-B14F-4D97-AF65-F5344CB8AC3E}">
        <p14:creationId xmlns:p14="http://schemas.microsoft.com/office/powerpoint/2010/main" val="3764499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2E0FB-2906-6646-B76E-8E4256AD48AB}"/>
              </a:ext>
            </a:extLst>
          </p:cNvPr>
          <p:cNvGrpSpPr/>
          <p:nvPr/>
        </p:nvGrpSpPr>
        <p:grpSpPr>
          <a:xfrm>
            <a:off x="4559969" y="3400089"/>
            <a:ext cx="4539858" cy="3382317"/>
            <a:chOff x="4559969" y="3400089"/>
            <a:chExt cx="4539858" cy="33823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60F30F-98C7-E448-9B81-EF531AF8E72D}"/>
                </a:ext>
              </a:extLst>
            </p:cNvPr>
            <p:cNvGrpSpPr/>
            <p:nvPr/>
          </p:nvGrpSpPr>
          <p:grpSpPr>
            <a:xfrm>
              <a:off x="4559969" y="3400089"/>
              <a:ext cx="4539858" cy="3382317"/>
              <a:chOff x="4559969" y="3448217"/>
              <a:chExt cx="4539858" cy="3382317"/>
            </a:xfrm>
          </p:grpSpPr>
          <p:pic>
            <p:nvPicPr>
              <p:cNvPr id="5" name="Picture 4" descr="GX339_160401_t64_64sec_BadjC.eps">
                <a:extLst>
                  <a:ext uri="{FF2B5EF4-FFF2-40B4-BE49-F238E27FC236}">
                    <a16:creationId xmlns:a16="http://schemas.microsoft.com/office/drawing/2014/main" id="{7F9B3959-DEA5-BF48-99C2-0DC9EEEDD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" t="7499" r="8219" b="2725"/>
              <a:stretch/>
            </p:blipFill>
            <p:spPr>
              <a:xfrm>
                <a:off x="4559969" y="3448217"/>
                <a:ext cx="4539858" cy="338231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BFCF9F-3A5D-6441-A964-1B3E3F7D10ED}"/>
                  </a:ext>
                </a:extLst>
              </p:cNvPr>
              <p:cNvSpPr/>
              <p:nvPr/>
            </p:nvSpPr>
            <p:spPr>
              <a:xfrm>
                <a:off x="5173579" y="3579309"/>
                <a:ext cx="1227221" cy="571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9E0C97B-30BA-5445-8F68-5BBD9A018B93}"/>
                </a:ext>
              </a:extLst>
            </p:cNvPr>
            <p:cNvCxnSpPr>
              <a:cxnSpLocks/>
            </p:cNvCxnSpPr>
            <p:nvPr/>
          </p:nvCxnSpPr>
          <p:spPr>
            <a:xfrm>
              <a:off x="6829898" y="3645567"/>
              <a:ext cx="787280" cy="469232"/>
            </a:xfrm>
            <a:prstGeom prst="straightConnector1">
              <a:avLst/>
            </a:prstGeom>
            <a:ln w="635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6215CB-E51D-F04F-8422-C57EDF6081EA}"/>
                </a:ext>
              </a:extLst>
            </p:cNvPr>
            <p:cNvCxnSpPr>
              <a:cxnSpLocks/>
            </p:cNvCxnSpPr>
            <p:nvPr/>
          </p:nvCxnSpPr>
          <p:spPr>
            <a:xfrm>
              <a:off x="6510272" y="4360278"/>
              <a:ext cx="1215189" cy="372978"/>
            </a:xfrm>
            <a:prstGeom prst="straightConnector1">
              <a:avLst/>
            </a:prstGeom>
            <a:ln w="635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491835-4BBB-E84A-8DBC-D9A9894A451F}"/>
              </a:ext>
            </a:extLst>
          </p:cNvPr>
          <p:cNvGrpSpPr/>
          <p:nvPr/>
        </p:nvGrpSpPr>
        <p:grpSpPr>
          <a:xfrm>
            <a:off x="673772" y="3367137"/>
            <a:ext cx="3838073" cy="3379173"/>
            <a:chOff x="673772" y="3367137"/>
            <a:chExt cx="3838073" cy="33791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69D99D-982C-7447-A0D6-02D6D8F25EB6}"/>
                </a:ext>
              </a:extLst>
            </p:cNvPr>
            <p:cNvGrpSpPr/>
            <p:nvPr/>
          </p:nvGrpSpPr>
          <p:grpSpPr>
            <a:xfrm>
              <a:off x="673772" y="3367137"/>
              <a:ext cx="3838073" cy="3379173"/>
              <a:chOff x="673772" y="3427297"/>
              <a:chExt cx="3838073" cy="33791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1F9B15A-7228-044E-9838-54599D2F9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772" y="3427297"/>
                <a:ext cx="3838073" cy="337917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660D674-AA43-3843-BEB7-A10FF974EE17}"/>
                  </a:ext>
                </a:extLst>
              </p:cNvPr>
              <p:cNvSpPr/>
              <p:nvPr/>
            </p:nvSpPr>
            <p:spPr>
              <a:xfrm>
                <a:off x="2839453" y="4054642"/>
                <a:ext cx="721894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3BDAD3-62F0-4846-B691-0F7C9E0C24B4}"/>
                </a:ext>
              </a:extLst>
            </p:cNvPr>
            <p:cNvCxnSpPr>
              <a:cxnSpLocks/>
            </p:cNvCxnSpPr>
            <p:nvPr/>
          </p:nvCxnSpPr>
          <p:spPr>
            <a:xfrm>
              <a:off x="2379875" y="3994482"/>
              <a:ext cx="721896" cy="606425"/>
            </a:xfrm>
            <a:prstGeom prst="straightConnector1">
              <a:avLst/>
            </a:prstGeom>
            <a:ln w="635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44FA69-9258-1047-B484-38760F7BBBF7}"/>
                </a:ext>
              </a:extLst>
            </p:cNvPr>
            <p:cNvSpPr txBox="1"/>
            <p:nvPr/>
          </p:nvSpPr>
          <p:spPr>
            <a:xfrm>
              <a:off x="1352301" y="5927392"/>
              <a:ext cx="1388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Strohmayer</a:t>
              </a:r>
              <a:r>
                <a:rPr lang="en-US" sz="1600" dirty="0"/>
                <a:t> ‘01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C3A93-5A2F-FC49-A168-EE5E8B5E9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5" y="869244"/>
            <a:ext cx="8523111" cy="2812419"/>
          </a:xfrm>
        </p:spPr>
        <p:txBody>
          <a:bodyPr>
            <a:normAutofit/>
          </a:bodyPr>
          <a:lstStyle/>
          <a:p>
            <a:r>
              <a:rPr lang="en-US" sz="3200" dirty="0"/>
              <a:t>Quasi-periodic oscillations (QPOs)</a:t>
            </a:r>
          </a:p>
          <a:p>
            <a:pPr lvl="1"/>
            <a:r>
              <a:rPr lang="en-US" sz="2800" dirty="0"/>
              <a:t>High-frequency: 100’s Hz</a:t>
            </a:r>
          </a:p>
          <a:p>
            <a:pPr lvl="2"/>
            <a:r>
              <a:rPr lang="en-US" sz="2800" dirty="0"/>
              <a:t>Hot blobs in Keplerian orbit at inner disk edge?</a:t>
            </a:r>
          </a:p>
          <a:p>
            <a:pPr lvl="1"/>
            <a:r>
              <a:rPr lang="en-US" sz="2800" dirty="0"/>
              <a:t>Low-frequency: ~0.1-10’s Hz</a:t>
            </a:r>
          </a:p>
          <a:p>
            <a:pPr lvl="2"/>
            <a:r>
              <a:rPr lang="en-US" sz="2800" dirty="0"/>
              <a:t>Precession of corona/hot flow? Magnetic warps in disk? </a:t>
            </a:r>
            <a:r>
              <a:rPr lang="en-US" sz="2800" dirty="0" err="1"/>
              <a:t>Comptonized</a:t>
            </a:r>
            <a:r>
              <a:rPr lang="en-US" sz="2800" dirty="0"/>
              <a:t> disk fluctuations?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A.L. Stevens • Michigan State U. &amp; U. Michigan</a:t>
            </a:r>
          </a:p>
        </p:txBody>
      </p:sp>
    </p:spTree>
    <p:extLst>
      <p:ext uri="{BB962C8B-B14F-4D97-AF65-F5344CB8AC3E}">
        <p14:creationId xmlns:p14="http://schemas.microsoft.com/office/powerpoint/2010/main" val="384239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2E0FB-2906-6646-B76E-8E4256AD48AB}"/>
              </a:ext>
            </a:extLst>
          </p:cNvPr>
          <p:cNvGrpSpPr/>
          <p:nvPr/>
        </p:nvGrpSpPr>
        <p:grpSpPr>
          <a:xfrm>
            <a:off x="4559969" y="3400089"/>
            <a:ext cx="4539858" cy="3382317"/>
            <a:chOff x="4559969" y="3400089"/>
            <a:chExt cx="4539858" cy="33823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60F30F-98C7-E448-9B81-EF531AF8E72D}"/>
                </a:ext>
              </a:extLst>
            </p:cNvPr>
            <p:cNvGrpSpPr/>
            <p:nvPr/>
          </p:nvGrpSpPr>
          <p:grpSpPr>
            <a:xfrm>
              <a:off x="4559969" y="3400089"/>
              <a:ext cx="4539858" cy="3382317"/>
              <a:chOff x="4559969" y="3448217"/>
              <a:chExt cx="4539858" cy="3382317"/>
            </a:xfrm>
          </p:grpSpPr>
          <p:pic>
            <p:nvPicPr>
              <p:cNvPr id="5" name="Picture 4" descr="GX339_160401_t64_64sec_BadjC.eps">
                <a:extLst>
                  <a:ext uri="{FF2B5EF4-FFF2-40B4-BE49-F238E27FC236}">
                    <a16:creationId xmlns:a16="http://schemas.microsoft.com/office/drawing/2014/main" id="{7F9B3959-DEA5-BF48-99C2-0DC9EEEDD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" t="7499" r="8219" b="2725"/>
              <a:stretch/>
            </p:blipFill>
            <p:spPr>
              <a:xfrm>
                <a:off x="4559969" y="3448217"/>
                <a:ext cx="4539858" cy="338231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BFCF9F-3A5D-6441-A964-1B3E3F7D10ED}"/>
                  </a:ext>
                </a:extLst>
              </p:cNvPr>
              <p:cNvSpPr/>
              <p:nvPr/>
            </p:nvSpPr>
            <p:spPr>
              <a:xfrm>
                <a:off x="5173579" y="3579309"/>
                <a:ext cx="1227221" cy="571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9E0C97B-30BA-5445-8F68-5BBD9A018B93}"/>
                </a:ext>
              </a:extLst>
            </p:cNvPr>
            <p:cNvCxnSpPr>
              <a:cxnSpLocks/>
            </p:cNvCxnSpPr>
            <p:nvPr/>
          </p:nvCxnSpPr>
          <p:spPr>
            <a:xfrm>
              <a:off x="6829898" y="3645567"/>
              <a:ext cx="787280" cy="469232"/>
            </a:xfrm>
            <a:prstGeom prst="straightConnector1">
              <a:avLst/>
            </a:prstGeom>
            <a:ln w="635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6215CB-E51D-F04F-8422-C57EDF6081EA}"/>
                </a:ext>
              </a:extLst>
            </p:cNvPr>
            <p:cNvCxnSpPr>
              <a:cxnSpLocks/>
            </p:cNvCxnSpPr>
            <p:nvPr/>
          </p:nvCxnSpPr>
          <p:spPr>
            <a:xfrm>
              <a:off x="6510272" y="4360278"/>
              <a:ext cx="1215189" cy="372978"/>
            </a:xfrm>
            <a:prstGeom prst="straightConnector1">
              <a:avLst/>
            </a:prstGeom>
            <a:ln w="635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491835-4BBB-E84A-8DBC-D9A9894A451F}"/>
              </a:ext>
            </a:extLst>
          </p:cNvPr>
          <p:cNvGrpSpPr/>
          <p:nvPr/>
        </p:nvGrpSpPr>
        <p:grpSpPr>
          <a:xfrm>
            <a:off x="673772" y="3367137"/>
            <a:ext cx="3838073" cy="3379173"/>
            <a:chOff x="673772" y="3367137"/>
            <a:chExt cx="3838073" cy="33791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69D99D-982C-7447-A0D6-02D6D8F25EB6}"/>
                </a:ext>
              </a:extLst>
            </p:cNvPr>
            <p:cNvGrpSpPr/>
            <p:nvPr/>
          </p:nvGrpSpPr>
          <p:grpSpPr>
            <a:xfrm>
              <a:off x="673772" y="3367137"/>
              <a:ext cx="3838073" cy="3379173"/>
              <a:chOff x="673772" y="3427297"/>
              <a:chExt cx="3838073" cy="33791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1F9B15A-7228-044E-9838-54599D2F9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772" y="3427297"/>
                <a:ext cx="3838073" cy="337917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660D674-AA43-3843-BEB7-A10FF974EE17}"/>
                  </a:ext>
                </a:extLst>
              </p:cNvPr>
              <p:cNvSpPr/>
              <p:nvPr/>
            </p:nvSpPr>
            <p:spPr>
              <a:xfrm>
                <a:off x="2839453" y="4054642"/>
                <a:ext cx="721894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3BDAD3-62F0-4846-B691-0F7C9E0C24B4}"/>
                </a:ext>
              </a:extLst>
            </p:cNvPr>
            <p:cNvCxnSpPr>
              <a:cxnSpLocks/>
            </p:cNvCxnSpPr>
            <p:nvPr/>
          </p:nvCxnSpPr>
          <p:spPr>
            <a:xfrm>
              <a:off x="2379875" y="3994482"/>
              <a:ext cx="721896" cy="606425"/>
            </a:xfrm>
            <a:prstGeom prst="straightConnector1">
              <a:avLst/>
            </a:prstGeom>
            <a:ln w="635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44FA69-9258-1047-B484-38760F7BBBF7}"/>
                </a:ext>
              </a:extLst>
            </p:cNvPr>
            <p:cNvSpPr txBox="1"/>
            <p:nvPr/>
          </p:nvSpPr>
          <p:spPr>
            <a:xfrm>
              <a:off x="1352301" y="5927392"/>
              <a:ext cx="1388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Strohmayer</a:t>
              </a:r>
              <a:r>
                <a:rPr lang="en-US" sz="1600" dirty="0"/>
                <a:t> ‘01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A.L. Stevens • Michigan State U. &amp; U. Michigan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64CB2-6E51-6A41-B364-BCEF6B5DAA97}"/>
              </a:ext>
            </a:extLst>
          </p:cNvPr>
          <p:cNvSpPr txBox="1"/>
          <p:nvPr/>
        </p:nvSpPr>
        <p:spPr>
          <a:xfrm>
            <a:off x="445967" y="3657596"/>
            <a:ext cx="8252067" cy="1200329"/>
          </a:xfrm>
          <a:prstGeom prst="rect">
            <a:avLst/>
          </a:prstGeom>
          <a:solidFill>
            <a:srgbClr val="73FE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QPOs appear in intermediate spectral states: </a:t>
            </a:r>
          </a:p>
          <a:p>
            <a:pPr algn="ctr"/>
            <a:r>
              <a:rPr lang="en-US" sz="3600" dirty="0"/>
              <a:t>both </a:t>
            </a:r>
            <a:r>
              <a:rPr lang="en-US" sz="3600" dirty="0" err="1"/>
              <a:t>Comptonized</a:t>
            </a:r>
            <a:r>
              <a:rPr lang="en-US" sz="3600" dirty="0"/>
              <a:t> and disk emission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7C2D8D1-67B4-E941-B571-5AAC940EC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45" y="869244"/>
            <a:ext cx="8523111" cy="2812419"/>
          </a:xfrm>
        </p:spPr>
        <p:txBody>
          <a:bodyPr>
            <a:normAutofit/>
          </a:bodyPr>
          <a:lstStyle/>
          <a:p>
            <a:r>
              <a:rPr lang="en-US" sz="3200" dirty="0"/>
              <a:t>Quasi-periodic oscillations (QPOs)</a:t>
            </a:r>
          </a:p>
          <a:p>
            <a:pPr lvl="1"/>
            <a:r>
              <a:rPr lang="en-US" sz="2800" dirty="0"/>
              <a:t>High-frequency: 100’s Hz</a:t>
            </a:r>
          </a:p>
          <a:p>
            <a:pPr lvl="2"/>
            <a:r>
              <a:rPr lang="en-US" sz="2800" dirty="0"/>
              <a:t>Hot blobs in Keplerian orbit at inner disk edge?</a:t>
            </a:r>
          </a:p>
          <a:p>
            <a:pPr lvl="1"/>
            <a:r>
              <a:rPr lang="en-US" sz="2800" dirty="0"/>
              <a:t>Low-frequency: ~0.1-10’s Hz</a:t>
            </a:r>
          </a:p>
          <a:p>
            <a:pPr lvl="2"/>
            <a:r>
              <a:rPr lang="en-US" sz="2800" dirty="0"/>
              <a:t>Precession of corona/hot flow? Magnetic warps in disk? </a:t>
            </a:r>
            <a:r>
              <a:rPr lang="en-US" sz="2800" dirty="0" err="1"/>
              <a:t>Comptonized</a:t>
            </a:r>
            <a:r>
              <a:rPr lang="en-US" sz="2800" dirty="0"/>
              <a:t> disk fluctuations?</a:t>
            </a:r>
          </a:p>
        </p:txBody>
      </p:sp>
    </p:spTree>
    <p:extLst>
      <p:ext uri="{BB962C8B-B14F-4D97-AF65-F5344CB8AC3E}">
        <p14:creationId xmlns:p14="http://schemas.microsoft.com/office/powerpoint/2010/main" val="343515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C3A93-5A2F-FC49-A168-EE5E8B5E9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Broadband noise (band-limited noise): </a:t>
            </a:r>
            <a:r>
              <a:rPr lang="en-US" dirty="0"/>
              <a:t>≲</a:t>
            </a:r>
            <a:r>
              <a:rPr lang="en-US" sz="3200" dirty="0"/>
              <a:t> 1 Hz</a:t>
            </a:r>
          </a:p>
          <a:p>
            <a:pPr lvl="1"/>
            <a:r>
              <a:rPr lang="en-US" sz="2800" dirty="0"/>
              <a:t>Propagating fluctuations in accretion disk?</a:t>
            </a:r>
          </a:p>
          <a:p>
            <a:pPr lvl="1"/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74820B-4401-624A-A942-A62A47242FC9}"/>
              </a:ext>
            </a:extLst>
          </p:cNvPr>
          <p:cNvGrpSpPr/>
          <p:nvPr/>
        </p:nvGrpSpPr>
        <p:grpSpPr>
          <a:xfrm>
            <a:off x="78296" y="2105521"/>
            <a:ext cx="9015654" cy="4227390"/>
            <a:chOff x="78296" y="2105521"/>
            <a:chExt cx="9015654" cy="4227390"/>
          </a:xfrm>
        </p:grpSpPr>
        <p:pic>
          <p:nvPicPr>
            <p:cNvPr id="5" name="psdposcomp.pdf.pdf" descr="psdposcomp.pdf.pdf">
              <a:extLst>
                <a:ext uri="{FF2B5EF4-FFF2-40B4-BE49-F238E27FC236}">
                  <a16:creationId xmlns:a16="http://schemas.microsoft.com/office/drawing/2014/main" id="{05789F55-4EA2-AD43-BA18-C272C7B0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39588" b="4635"/>
            <a:stretch>
              <a:fillRect/>
            </a:stretch>
          </p:blipFill>
          <p:spPr>
            <a:xfrm rot="16200000">
              <a:off x="2662224" y="-98816"/>
              <a:ext cx="4227390" cy="863606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Power x frequency">
              <a:extLst>
                <a:ext uri="{FF2B5EF4-FFF2-40B4-BE49-F238E27FC236}">
                  <a16:creationId xmlns:a16="http://schemas.microsoft.com/office/drawing/2014/main" id="{25728BE0-4636-D74B-9D1C-ADFBE1F8834E}"/>
                </a:ext>
              </a:extLst>
            </p:cNvPr>
            <p:cNvSpPr txBox="1"/>
            <p:nvPr/>
          </p:nvSpPr>
          <p:spPr>
            <a:xfrm rot="16200000">
              <a:off x="-954999" y="3883044"/>
              <a:ext cx="244618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800" b="0">
                  <a:solidFill>
                    <a:srgbClr val="000000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sz="1800" dirty="0"/>
                <a:t>Power x frequency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476BC06-CC74-0449-807C-24B2F94EB79D}"/>
              </a:ext>
            </a:extLst>
          </p:cNvPr>
          <p:cNvSpPr txBox="1"/>
          <p:nvPr/>
        </p:nvSpPr>
        <p:spPr>
          <a:xfrm>
            <a:off x="8193099" y="6492875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Heil+15b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F4C88-0910-3643-9A37-EDC7952BF345}"/>
              </a:ext>
            </a:extLst>
          </p:cNvPr>
          <p:cNvSpPr txBox="1"/>
          <p:nvPr/>
        </p:nvSpPr>
        <p:spPr>
          <a:xfrm>
            <a:off x="4974956" y="3874578"/>
            <a:ext cx="2556341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(Poisson-noise-subtracted)</a:t>
            </a:r>
          </a:p>
        </p:txBody>
      </p:sp>
    </p:spTree>
    <p:extLst>
      <p:ext uri="{BB962C8B-B14F-4D97-AF65-F5344CB8AC3E}">
        <p14:creationId xmlns:p14="http://schemas.microsoft.com/office/powerpoint/2010/main" val="399790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7A8A-BEE2-3046-92E9-1CD0D3A1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in stellar-mass BHs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C3A93-5A2F-FC49-A168-EE5E8B5E9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Orbital binary motion: period &gt; 10 min</a:t>
            </a:r>
          </a:p>
          <a:p>
            <a:pPr lvl="1"/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BCEC-83A0-2747-93D7-FA074BC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A.L. Stevens • Michigan State U. &amp; U. Michigan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2FCC4B-34A5-3C4D-8F98-224936341914}"/>
              </a:ext>
            </a:extLst>
          </p:cNvPr>
          <p:cNvGrpSpPr/>
          <p:nvPr/>
        </p:nvGrpSpPr>
        <p:grpSpPr>
          <a:xfrm>
            <a:off x="44783" y="1640921"/>
            <a:ext cx="3829383" cy="3171714"/>
            <a:chOff x="104943" y="2134226"/>
            <a:chExt cx="4118692" cy="28709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8308D9-4504-4040-BD42-ACAE0CFD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943" y="2134226"/>
              <a:ext cx="4118692" cy="28709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5D97C8-7DCE-AE41-ABCB-71FD3A9E9349}"/>
                </a:ext>
              </a:extLst>
            </p:cNvPr>
            <p:cNvSpPr txBox="1"/>
            <p:nvPr/>
          </p:nvSpPr>
          <p:spPr>
            <a:xfrm>
              <a:off x="674257" y="4199021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Britt+17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1A46-57EF-0346-B9AA-A8F197D7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0" y="1381292"/>
            <a:ext cx="5346700" cy="3975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CF69B2-4C8A-0B42-9EC1-DC2B208548A8}"/>
              </a:ext>
            </a:extLst>
          </p:cNvPr>
          <p:cNvSpPr/>
          <p:nvPr/>
        </p:nvSpPr>
        <p:spPr>
          <a:xfrm>
            <a:off x="7303169" y="1407695"/>
            <a:ext cx="157895" cy="3556457"/>
          </a:xfrm>
          <a:prstGeom prst="rect">
            <a:avLst/>
          </a:prstGeom>
          <a:noFill/>
          <a:ln w="50800">
            <a:solidFill>
              <a:srgbClr val="FF40FF"/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98B262B-554C-5F42-9BA2-58355D28053A}"/>
              </a:ext>
            </a:extLst>
          </p:cNvPr>
          <p:cNvSpPr txBox="1">
            <a:spLocks/>
          </p:cNvSpPr>
          <p:nvPr/>
        </p:nvSpPr>
        <p:spPr>
          <a:xfrm>
            <a:off x="310445" y="4952120"/>
            <a:ext cx="3731682" cy="1832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Optical radial velocity measurements of companion star 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0910CC-FC61-EC44-985B-715BD4EF324C}"/>
              </a:ext>
            </a:extLst>
          </p:cNvPr>
          <p:cNvSpPr txBox="1"/>
          <p:nvPr/>
        </p:nvSpPr>
        <p:spPr>
          <a:xfrm>
            <a:off x="7726726" y="1069771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Bahramian+17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9B3963-0A68-ED41-9FEB-1B41C7DEB6B1}"/>
              </a:ext>
            </a:extLst>
          </p:cNvPr>
          <p:cNvSpPr txBox="1">
            <a:spLocks/>
          </p:cNvSpPr>
          <p:nvPr/>
        </p:nvSpPr>
        <p:spPr>
          <a:xfrm>
            <a:off x="3874166" y="5431912"/>
            <a:ext cx="5225051" cy="1832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 spectra of multiple epochs, multiple instruments, 10-60ks exposures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26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3052</TotalTime>
  <Words>2108</Words>
  <Application>Microsoft Macintosh PowerPoint</Application>
  <PresentationFormat>On-screen Show (4:3)</PresentationFormat>
  <Paragraphs>306</Paragraphs>
  <Slides>37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Avenir Book</vt:lpstr>
      <vt:lpstr>Avenir Heavy</vt:lpstr>
      <vt:lpstr>Calibri</vt:lpstr>
      <vt:lpstr>Courier</vt:lpstr>
      <vt:lpstr>DIN Condensed</vt:lpstr>
      <vt:lpstr>Franklin Gothic Book</vt:lpstr>
      <vt:lpstr>Franklin Gothic Demi</vt:lpstr>
      <vt:lpstr>Garamond</vt:lpstr>
      <vt:lpstr>Helvetica Neue</vt:lpstr>
      <vt:lpstr>Helvetica Neue Medium</vt:lpstr>
      <vt:lpstr>Wingdings</vt:lpstr>
      <vt:lpstr>Office Theme</vt:lpstr>
      <vt:lpstr>Timing and Spectral Variability in Black Holes</vt:lpstr>
      <vt:lpstr>Outline</vt:lpstr>
      <vt:lpstr>Variability in stellar-mass BHs</vt:lpstr>
      <vt:lpstr>Variability in stellar-mass BHs</vt:lpstr>
      <vt:lpstr>Variability in stellar-mass BHs</vt:lpstr>
      <vt:lpstr>Variability in stellar-mass BHs</vt:lpstr>
      <vt:lpstr>Variability in stellar-mass BHs</vt:lpstr>
      <vt:lpstr>Variability in stellar-mass BHs</vt:lpstr>
      <vt:lpstr>Variability in stellar-mass BHs</vt:lpstr>
      <vt:lpstr>BH variability is hard to see by eye!</vt:lpstr>
      <vt:lpstr>BH variability is hard to see by eye!</vt:lpstr>
      <vt:lpstr>The timing toolbox</vt:lpstr>
      <vt:lpstr>The spectral-timing toolbox</vt:lpstr>
      <vt:lpstr>AGN reverberation</vt:lpstr>
      <vt:lpstr>AGN reverberation</vt:lpstr>
      <vt:lpstr>AGN reverberation</vt:lpstr>
      <vt:lpstr>AGN reverberation</vt:lpstr>
      <vt:lpstr>Gaussian processes (recap from yesterday)</vt:lpstr>
      <vt:lpstr>Machine learning for BH variability</vt:lpstr>
      <vt:lpstr>Machine learning for BH variability</vt:lpstr>
      <vt:lpstr>Machine learning for BH variability</vt:lpstr>
      <vt:lpstr>~1 hr periodicity in RE J1034+396</vt:lpstr>
      <vt:lpstr>44 day low-freq. QPO in KIC 9650712 </vt:lpstr>
      <vt:lpstr>Beware of red noise!</vt:lpstr>
      <vt:lpstr>Red noise vs signals</vt:lpstr>
      <vt:lpstr>Red noise vs signals</vt:lpstr>
      <vt:lpstr>Red noise vs signals</vt:lpstr>
      <vt:lpstr>Red noise vs signals</vt:lpstr>
      <vt:lpstr>Stingray: spectral-timing software</vt:lpstr>
      <vt:lpstr>Stingray: spectral-timing software</vt:lpstr>
      <vt:lpstr>STROBE-X instrument concept</vt:lpstr>
      <vt:lpstr>STROBE-X instrument concept</vt:lpstr>
      <vt:lpstr>STROBE-X instrument concept</vt:lpstr>
      <vt:lpstr>Resources</vt:lpstr>
      <vt:lpstr>PowerPoint Presentation</vt:lpstr>
      <vt:lpstr>STROBE-X instrument parameters</vt:lpstr>
      <vt:lpstr>Variability in stellar-mass BHs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Stevens, Abigail</dc:creator>
  <cp:lastModifiedBy>Stevens, Abigail</cp:lastModifiedBy>
  <cp:revision>326</cp:revision>
  <cp:lastPrinted>2018-09-19T06:53:53Z</cp:lastPrinted>
  <dcterms:created xsi:type="dcterms:W3CDTF">2018-09-06T18:40:43Z</dcterms:created>
  <dcterms:modified xsi:type="dcterms:W3CDTF">2018-09-19T07:14:11Z</dcterms:modified>
</cp:coreProperties>
</file>