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8"/>
  </p:notesMasterIdLst>
  <p:handoutMasterIdLst>
    <p:handoutMasterId r:id="rId19"/>
  </p:handoutMasterIdLst>
  <p:sldIdLst>
    <p:sldId id="330" r:id="rId2"/>
    <p:sldId id="362" r:id="rId3"/>
    <p:sldId id="389" r:id="rId4"/>
    <p:sldId id="391" r:id="rId5"/>
    <p:sldId id="392" r:id="rId6"/>
    <p:sldId id="363" r:id="rId7"/>
    <p:sldId id="393" r:id="rId8"/>
    <p:sldId id="395" r:id="rId9"/>
    <p:sldId id="367" r:id="rId10"/>
    <p:sldId id="396" r:id="rId11"/>
    <p:sldId id="370" r:id="rId12"/>
    <p:sldId id="394" r:id="rId13"/>
    <p:sldId id="372" r:id="rId14"/>
    <p:sldId id="369" r:id="rId15"/>
    <p:sldId id="368" r:id="rId16"/>
    <p:sldId id="351" r:id="rId17"/>
  </p:sldIdLst>
  <p:sldSz cx="9144000" cy="5143500" type="screen16x9"/>
  <p:notesSz cx="6881813" cy="10002838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89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77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66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54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943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131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320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509" algn="l" defTabSz="457189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68" userDrawn="1">
          <p15:clr>
            <a:srgbClr val="A4A3A4"/>
          </p15:clr>
        </p15:guide>
        <p15:guide id="2" orient="horz" pos="634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orient="horz" pos="838" userDrawn="1">
          <p15:clr>
            <a:srgbClr val="A4A3A4"/>
          </p15:clr>
        </p15:guide>
        <p15:guide id="5" orient="horz" pos="140" userDrawn="1">
          <p15:clr>
            <a:srgbClr val="A4A3A4"/>
          </p15:clr>
        </p15:guide>
        <p15:guide id="6" orient="horz" pos="378" userDrawn="1">
          <p15:clr>
            <a:srgbClr val="A4A3A4"/>
          </p15:clr>
        </p15:guide>
        <p15:guide id="7" orient="horz" pos="3117" userDrawn="1">
          <p15:clr>
            <a:srgbClr val="A4A3A4"/>
          </p15:clr>
        </p15:guide>
        <p15:guide id="9" pos="657" userDrawn="1">
          <p15:clr>
            <a:srgbClr val="A4A3A4"/>
          </p15:clr>
        </p15:guide>
        <p15:guide id="10" pos="5534" userDrawn="1">
          <p15:clr>
            <a:srgbClr val="A4A3A4"/>
          </p15:clr>
        </p15:guide>
        <p15:guide id="11" pos="521" userDrawn="1">
          <p15:clr>
            <a:srgbClr val="A4A3A4"/>
          </p15:clr>
        </p15:guide>
        <p15:guide id="12" pos="385" userDrawn="1">
          <p15:clr>
            <a:srgbClr val="A4A3A4"/>
          </p15:clr>
        </p15:guide>
        <p15:guide id="13" pos="1315" userDrawn="1">
          <p15:clr>
            <a:srgbClr val="A4A3A4"/>
          </p15:clr>
        </p15:guide>
        <p15:guide id="14" pos="3039" userDrawn="1">
          <p15:clr>
            <a:srgbClr val="A4A3A4"/>
          </p15:clr>
        </p15:guide>
        <p15:guide id="15" pos="3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C50006"/>
    <a:srgbClr val="808080"/>
    <a:srgbClr val="010000"/>
    <a:srgbClr val="FFFFFF"/>
    <a:srgbClr val="000000"/>
    <a:srgbClr val="FDCA00"/>
    <a:srgbClr val="EF5B00"/>
    <a:srgbClr val="7C204E"/>
    <a:srgbClr val="003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Objects="1">
      <p:cViewPr varScale="1">
        <p:scale>
          <a:sx n="130" d="100"/>
          <a:sy n="130" d="100"/>
        </p:scale>
        <p:origin x="672" y="96"/>
      </p:cViewPr>
      <p:guideLst>
        <p:guide orient="horz" pos="668"/>
        <p:guide orient="horz" pos="634"/>
        <p:guide orient="horz" pos="2845"/>
        <p:guide orient="horz" pos="838"/>
        <p:guide orient="horz" pos="140"/>
        <p:guide orient="horz" pos="378"/>
        <p:guide orient="horz" pos="3117"/>
        <p:guide pos="657"/>
        <p:guide pos="5534"/>
        <p:guide pos="521"/>
        <p:guide pos="385"/>
        <p:guide pos="1315"/>
        <p:guide pos="3039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41" d="100"/>
          <a:sy n="141" d="100"/>
        </p:scale>
        <p:origin x="5616" y="200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64" y="0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t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50888"/>
            <a:ext cx="6667500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82" y="4752009"/>
            <a:ext cx="5045250" cy="449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defTabSz="96483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64" y="9502255"/>
            <a:ext cx="2982649" cy="50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40" rIns="96478" bIns="48240" numCol="1" anchor="b" anchorCtr="0" compatLnSpc="1">
            <a:prstTxWarp prst="textNoShape">
              <a:avLst/>
            </a:prstTxWarp>
          </a:bodyPr>
          <a:lstStyle>
            <a:lvl1pPr algn="r" defTabSz="96483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90486" indent="-90486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0" indent="-92072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693" indent="-85723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79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63" indent="-90486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49" indent="-90486" algn="l" defTabSz="457189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35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21" indent="-90486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31" indent="-88898" algn="l" defTabSz="457189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4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13866" r="1" b="14431"/>
          <a:stretch/>
        </p:blipFill>
        <p:spPr bwMode="auto">
          <a:xfrm>
            <a:off x="3260542" y="195488"/>
            <a:ext cx="5055885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-2" y="195487"/>
            <a:ext cx="315296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0263" y="411523"/>
            <a:ext cx="1220400" cy="4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15"/>
          <p:cNvSpPr>
            <a:spLocks noChangeArrowheads="1"/>
          </p:cNvSpPr>
          <p:nvPr userDrawn="1"/>
        </p:nvSpPr>
        <p:spPr bwMode="auto">
          <a:xfrm>
            <a:off x="828012" y="4531500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99" y="3273828"/>
            <a:ext cx="7969249" cy="810090"/>
          </a:xfrm>
        </p:spPr>
        <p:txBody>
          <a:bodyPr/>
          <a:lstStyle>
            <a:lvl1pPr>
              <a:lnSpc>
                <a:spcPct val="100000"/>
              </a:lnSpc>
              <a:defRPr sz="25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/>
              <a:t>Insert the title of your </a:t>
            </a:r>
            <a:br>
              <a:rPr lang="en-GB" noProof="0" dirty="0"/>
            </a:br>
            <a:r>
              <a:rPr lang="en-GB" noProof="0" dirty="0"/>
              <a:t>presentation here</a:t>
            </a:r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28012" y="2946432"/>
            <a:ext cx="7955637" cy="2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5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r>
              <a:rPr lang="en-GB" noProof="0" dirty="0"/>
              <a:t>First name and name Author  ::  Function  ::  Paul Scherrer Institute</a:t>
            </a:r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796136" y="2397447"/>
            <a:ext cx="2520280" cy="17430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900" b="1" i="0" kern="0" spc="31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8424000" y="195487"/>
            <a:ext cx="720000" cy="2376263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5" y="4150574"/>
            <a:ext cx="7954963" cy="293383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969696"/>
                </a:solidFill>
              </a:defRPr>
            </a:lvl1pPr>
            <a:lvl2pPr marL="177790" indent="0">
              <a:buNone/>
              <a:defRPr sz="1500" b="1"/>
            </a:lvl2pPr>
            <a:lvl3pPr marL="355582" indent="0">
              <a:buNone/>
              <a:defRPr sz="1500" b="1"/>
            </a:lvl3pPr>
            <a:lvl4pPr marL="539723" indent="0">
              <a:buNone/>
              <a:defRPr sz="1500" b="1"/>
            </a:lvl4pPr>
            <a:lvl5pPr marL="717514" indent="0">
              <a:buNone/>
              <a:defRPr sz="1500" b="1"/>
            </a:lvl5pPr>
          </a:lstStyle>
          <a:p>
            <a:pPr lvl="0"/>
            <a:r>
              <a:rPr lang="en-GB" noProof="0" dirty="0"/>
              <a:t>Insert the occasion and date of your presentation here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noProof="0" dirty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41" y="1113586"/>
            <a:ext cx="7885633" cy="3456386"/>
          </a:xfrm>
        </p:spPr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93" y="1006081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6" y="1003406"/>
            <a:ext cx="3781425" cy="3509963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22" y="1087360"/>
            <a:ext cx="3781425" cy="3428689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35" y="1084678"/>
            <a:ext cx="3781425" cy="3431366"/>
          </a:xfrm>
        </p:spPr>
        <p:txBody>
          <a:bodyPr/>
          <a:lstStyle>
            <a:lvl1pPr marL="177792" indent="-177792">
              <a:buClr>
                <a:schemeClr val="tx1"/>
              </a:buClr>
              <a:buFont typeface="Arial" panose="020B0604020202020204" pitchFamily="34" charset="0"/>
              <a:buChar char="•"/>
              <a:defRPr sz="1700"/>
            </a:lvl1pPr>
            <a:lvl2pPr marL="355582" indent="-177792">
              <a:buSzPct val="100000"/>
              <a:buFont typeface="Symbol" panose="05050102010706020507" pitchFamily="18" charset="2"/>
              <a:buChar char="-"/>
              <a:defRPr sz="1700"/>
            </a:lvl2pPr>
            <a:lvl3pPr marL="539724" indent="-184142">
              <a:buFont typeface="Symbol" panose="05050102010706020507" pitchFamily="18" charset="2"/>
              <a:buChar char="-"/>
              <a:defRPr sz="1700"/>
            </a:lvl3pPr>
            <a:lvl4pPr marL="717515" indent="-177792">
              <a:buFont typeface="Symbol" panose="05050102010706020507" pitchFamily="18" charset="2"/>
              <a:buChar char="-"/>
              <a:defRPr sz="1700"/>
            </a:lvl4pPr>
            <a:lvl5pPr marL="895306" indent="-177792">
              <a:buFont typeface="Symbol" panose="05050102010706020507" pitchFamily="18" charset="2"/>
              <a:buChar char="-"/>
              <a:defRPr sz="1700"/>
            </a:lvl5pPr>
            <a:lvl6pPr marL="1074685" indent="-179380">
              <a:buFont typeface="Symbol" panose="05050102010706020507" pitchFamily="18" charset="2"/>
              <a:buChar char="-"/>
              <a:defRPr sz="1500"/>
            </a:lvl6pPr>
            <a:lvl7pPr marL="1257238" indent="-182554">
              <a:buFont typeface="Symbol" panose="05050102010706020507" pitchFamily="18" charset="2"/>
              <a:buChar char="-"/>
              <a:defRPr sz="1500"/>
            </a:lvl7pPr>
            <a:lvl8pPr marL="1436616" indent="-179380">
              <a:buFont typeface="Symbol" panose="05050102010706020507" pitchFamily="18" charset="2"/>
              <a:buChar char="-"/>
              <a:defRPr sz="1500"/>
            </a:lvl8pPr>
            <a:lvl9pPr marL="1614408" indent="-177792"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100" y="1059664"/>
            <a:ext cx="8066087" cy="3888581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20160506_PSI_Luftbild_0292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91" r="643" b="11426"/>
          <a:stretch/>
        </p:blipFill>
        <p:spPr bwMode="auto">
          <a:xfrm>
            <a:off x="827095" y="764860"/>
            <a:ext cx="8316905" cy="41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2077211" y="216000"/>
            <a:ext cx="6708025" cy="381375"/>
          </a:xfrm>
        </p:spPr>
        <p:txBody>
          <a:bodyPr/>
          <a:lstStyle/>
          <a:p>
            <a:r>
              <a:rPr lang="en-GB" noProof="0" dirty="0">
                <a:effectLst/>
              </a:rPr>
              <a:t>Enter slide title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764867"/>
            <a:ext cx="2289712" cy="4183379"/>
          </a:xfrm>
          <a:solidFill>
            <a:schemeClr val="bg1">
              <a:alpha val="75000"/>
            </a:schemeClr>
          </a:solidFill>
        </p:spPr>
        <p:txBody>
          <a:bodyPr lIns="72000" tIns="432000" rIns="36000" bIns="36000" anchor="t" anchorCtr="0"/>
          <a:lstStyle>
            <a:lvl1pPr marL="177792" indent="-177792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7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700"/>
            </a:lvl5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  <a:endParaRPr lang="de-DE" dirty="0"/>
          </a:p>
          <a:p>
            <a:pPr lvl="2"/>
            <a:r>
              <a:rPr lang="en-GB" noProof="0" dirty="0"/>
              <a:t>Third level</a:t>
            </a:r>
            <a:endParaRPr lang="de-DE" dirty="0"/>
          </a:p>
          <a:p>
            <a:pPr lvl="3"/>
            <a:r>
              <a:rPr lang="en-GB" noProof="0" dirty="0"/>
              <a:t>Fourth level</a:t>
            </a:r>
            <a:endParaRPr lang="de-DE" dirty="0"/>
          </a:p>
          <a:p>
            <a:pPr lvl="4"/>
            <a:r>
              <a:rPr lang="en-GB" noProof="0" dirty="0"/>
              <a:t>Fifth level</a:t>
            </a:r>
            <a:endParaRPr lang="en-GB" dirty="0"/>
          </a:p>
        </p:txBody>
      </p:sp>
      <p:pic>
        <p:nvPicPr>
          <p:cNvPr id="9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014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12" y="764860"/>
            <a:ext cx="648000" cy="648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77211" y="216000"/>
            <a:ext cx="6708025" cy="38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9402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11" y="216000"/>
            <a:ext cx="6708025" cy="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effectLst/>
              </a:rPr>
              <a:t>Enter </a:t>
            </a:r>
            <a:r>
              <a:rPr lang="de-CH" dirty="0" err="1">
                <a:effectLst/>
              </a:rPr>
              <a:t>slide</a:t>
            </a:r>
            <a:r>
              <a:rPr lang="de-CH" dirty="0">
                <a:effectLst/>
              </a:rPr>
              <a:t>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4968000"/>
            <a:ext cx="575742" cy="147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2" y="1059659"/>
            <a:ext cx="612000" cy="612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3000" y="1006082"/>
            <a:ext cx="7742237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000" y="214317"/>
            <a:ext cx="1015200" cy="3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90" r:id="rId9"/>
  </p:sldLayoutIdLst>
  <p:transition spd="med"/>
  <p:hf hdr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79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582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582" indent="18414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15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06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685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6pPr>
      <a:lvl7pPr marL="1257238" indent="-182554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7pPr>
      <a:lvl8pPr marL="1436616" indent="-17938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8pPr>
      <a:lvl9pPr marL="1614408" indent="-177792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doi.org/10.1103/PhysRevAccelBeams.24.1113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168900223010744" TargetMode="External"/><Relationship Id="rId13" Type="http://schemas.openxmlformats.org/officeDocument/2006/relationships/hyperlink" Target="https://accelconf.web.cern.ch/ipac2022/papers/tupoms001.pdf" TargetMode="External"/><Relationship Id="rId18" Type="http://schemas.openxmlformats.org/officeDocument/2006/relationships/hyperlink" Target="https://accelconf.web.cern.ch/ipac2022/doi/JACoW-IPAC2022-WEPOST032.html" TargetMode="External"/><Relationship Id="rId3" Type="http://schemas.openxmlformats.org/officeDocument/2006/relationships/hyperlink" Target="https://accelconf.web.cern.ch/ipac2022/doi/JACoW-IPAC2022-TUPOMS007.html" TargetMode="External"/><Relationship Id="rId7" Type="http://schemas.openxmlformats.org/officeDocument/2006/relationships/hyperlink" Target="https://accelconf.web.cern.ch/ipac2023/doi/jacow-ipac2023-wepl072/" TargetMode="External"/><Relationship Id="rId12" Type="http://schemas.openxmlformats.org/officeDocument/2006/relationships/hyperlink" Target="https://journals.aps.org/prab/abstract/10.1103/PhysRevAccelBeams.24.110702" TargetMode="External"/><Relationship Id="rId17" Type="http://schemas.openxmlformats.org/officeDocument/2006/relationships/hyperlink" Target="https://accelconf.web.cern.ch/ipac2022/doi/JACoW-IPAC2022-WEPOST029.html" TargetMode="External"/><Relationship Id="rId2" Type="http://schemas.openxmlformats.org/officeDocument/2006/relationships/hyperlink" Target="https://accelconf.web.cern.ch/ipac2021/doi/JACoW-IPAC2021-TUPAB023.html" TargetMode="External"/><Relationship Id="rId16" Type="http://schemas.openxmlformats.org/officeDocument/2006/relationships/hyperlink" Target="https://journals.aps.org/prab/abstract/10.1103/PhysRevAccelBeams.24.1113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lconf.web.cern.ch/ipac2022/doi/JACoW-IPAC2022-THPOPT049.html" TargetMode="External"/><Relationship Id="rId11" Type="http://schemas.openxmlformats.org/officeDocument/2006/relationships/hyperlink" Target="https://accelconf.web.cern.ch/ipac2018/doi/JACoW-IPAC2018-THPMK120.html" TargetMode="External"/><Relationship Id="rId5" Type="http://schemas.openxmlformats.org/officeDocument/2006/relationships/hyperlink" Target="https://link.springer.com/article/10.1134/S1063774522050029" TargetMode="External"/><Relationship Id="rId15" Type="http://schemas.openxmlformats.org/officeDocument/2006/relationships/hyperlink" Target="https://accelconf.web.cern.ch/ipac2023/doi/jacow-ipac2023-tupl111/" TargetMode="External"/><Relationship Id="rId10" Type="http://schemas.openxmlformats.org/officeDocument/2006/relationships/hyperlink" Target="https://www.maxiv.lu.se/beamlines-accelerators/accelerators/accelerator-documentation-2/" TargetMode="External"/><Relationship Id="rId19" Type="http://schemas.openxmlformats.org/officeDocument/2006/relationships/hyperlink" Target="https://accelconf.web.cern.ch/fls2023/talks/mo4b2_talk.pdf" TargetMode="External"/><Relationship Id="rId4" Type="http://schemas.openxmlformats.org/officeDocument/2006/relationships/hyperlink" Target="https://accelconf.web.cern.ch/ipac2021/doi/JACoW-IPAC2021-MOPAB120.html" TargetMode="External"/><Relationship Id="rId9" Type="http://schemas.openxmlformats.org/officeDocument/2006/relationships/hyperlink" Target="https://accelconf.web.cern.ch/ipac2023/doi/jacow-ipac2023-mopa147/" TargetMode="External"/><Relationship Id="rId14" Type="http://schemas.openxmlformats.org/officeDocument/2006/relationships/hyperlink" Target="https://link.springer.com/article/10.1007/s41365-023-01183-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proposed and future injectors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Jonas Kallestrup</a:t>
            </a:r>
            <a:r>
              <a:rPr lang="en-GB" noProof="0" dirty="0"/>
              <a:t>  ::  Paul Scherrer Institute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828686" y="3991232"/>
            <a:ext cx="7954963" cy="293383"/>
          </a:xfrm>
        </p:spPr>
        <p:txBody>
          <a:bodyPr/>
          <a:lstStyle/>
          <a:p>
            <a:r>
              <a:rPr lang="en-GB" dirty="0"/>
              <a:t>I.FAST Workshop on Injectors for Storage Ring Based Light Sources</a:t>
            </a:r>
            <a:br>
              <a:rPr lang="en-GB" dirty="0"/>
            </a:br>
            <a:r>
              <a:rPr lang="en-GB" dirty="0"/>
              <a:t>Karlsruhe, 7.-8. March 2024</a:t>
            </a:r>
          </a:p>
        </p:txBody>
      </p:sp>
    </p:spTree>
    <p:extLst>
      <p:ext uri="{BB962C8B-B14F-4D97-AF65-F5344CB8AC3E}">
        <p14:creationId xmlns:p14="http://schemas.microsoft.com/office/powerpoint/2010/main" val="185931394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656F-A7D7-6C3A-E0BF-A85845E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A96FE-3919-3D9E-25A1-16692D81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 descr="A graph of a graph with blue and red dots&#10;&#10;Description automatically generated">
            <a:extLst>
              <a:ext uri="{FF2B5EF4-FFF2-40B4-BE49-F238E27FC236}">
                <a16:creationId xmlns:a16="http://schemas.microsoft.com/office/drawing/2014/main" id="{38A04C64-3306-4BAC-1ABD-5F0C8F3B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33" y="571750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94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422A1-4985-780D-37AF-F181FC388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6C6ACD-6C99-49CF-3BFF-972B0983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Full-energy </a:t>
            </a:r>
            <a:r>
              <a:rPr lang="en-US" dirty="0" err="1"/>
              <a:t>linacs</a:t>
            </a:r>
            <a:r>
              <a:rPr lang="en-US" dirty="0"/>
              <a:t> as the optimum injector for accumulation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967B-59E2-F4FB-3F24-A6F3920AE8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A01A48-9EE1-EC81-5FB7-1AD4E6CC1FC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3" y="1013706"/>
                <a:ext cx="4752528" cy="3509963"/>
              </a:xfrm>
            </p:spPr>
            <p:txBody>
              <a:bodyPr/>
              <a:lstStyle/>
              <a:p>
                <a:r>
                  <a:rPr lang="en-US" dirty="0"/>
                  <a:t>Science-case can be expanded by utilizing injector as short-pulse facility or Free-Electron Lasers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GB" dirty="0"/>
                  <a:t>likely a win-win situation!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A01A48-9EE1-EC81-5FB7-1AD4E6CC1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3" y="1013706"/>
                <a:ext cx="4752528" cy="3509963"/>
              </a:xfrm>
              <a:blipFill>
                <a:blip r:embed="rId2"/>
                <a:stretch>
                  <a:fillRect l="-2567" t="-156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Joined up The electron beam pulses from SACLA are deflected horizontally in three directions by a kicker magnet. BL2 and BL3 are XFEL beamlines, while XSBT is a transport line for the beam injection to SPring-8. BL1 is a stand-alone soft X-ray FEL beamline driven by a small 800 MeV linear accelerator. Credit: SPring-8">
            <a:extLst>
              <a:ext uri="{FF2B5EF4-FFF2-40B4-BE49-F238E27FC236}">
                <a16:creationId xmlns:a16="http://schemas.microsoft.com/office/drawing/2014/main" id="{6D76BB36-18F2-CA92-286B-802B3B50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7734"/>
            <a:ext cx="44488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353CB-F03A-5B91-1505-51AB0DBD6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43" y="2287177"/>
            <a:ext cx="3958898" cy="2450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EACC9-E20D-3CAE-B3F2-6782353E3230}"/>
                  </a:ext>
                </a:extLst>
              </p:cNvPr>
              <p:cNvSpPr txBox="1"/>
              <p:nvPr/>
            </p:nvSpPr>
            <p:spPr>
              <a:xfrm>
                <a:off x="7862494" y="2046359"/>
                <a:ext cx="1262393" cy="381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:r>
                  <a:rPr lang="en-US" sz="1200" dirty="0">
                    <a:solidFill>
                      <a:srgbClr val="000000"/>
                    </a:solidFill>
                    <a:latin typeface="Calibri"/>
                  </a:rPr>
                  <a:t>Short-pulse facility</a:t>
                </a:r>
                <a:endParaRPr lang="en-GB" sz="1200" dirty="0">
                  <a:solidFill>
                    <a:srgbClr val="000000"/>
                  </a:solidFill>
                  <a:latin typeface="Calibri"/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200" dirty="0">
                    <a:solidFill>
                      <a:srgbClr val="000000"/>
                    </a:solidFill>
                    <a:latin typeface="Calibri"/>
                  </a:rPr>
                  <a:t> Soft Xray FEL (?)</a:t>
                </a:r>
                <a:endParaRPr lang="en-US" sz="1200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EACC9-E20D-3CAE-B3F2-6782353E3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494" y="2046359"/>
                <a:ext cx="1262393" cy="381375"/>
              </a:xfrm>
              <a:prstGeom prst="rect">
                <a:avLst/>
              </a:prstGeom>
              <a:blipFill>
                <a:blip r:embed="rId5"/>
                <a:stretch>
                  <a:fillRect l="-7729" t="-9677" b="-290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4695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FB98-94D7-77B9-14FC-AED7B858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2001705"/>
            <a:ext cx="4680520" cy="576064"/>
          </a:xfrm>
        </p:spPr>
        <p:txBody>
          <a:bodyPr/>
          <a:lstStyle/>
          <a:p>
            <a:pPr algn="ctr"/>
            <a:r>
              <a:rPr lang="en-US" sz="3000" dirty="0"/>
              <a:t>Plasma-based injectors</a:t>
            </a:r>
            <a:endParaRPr lang="de-CH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656F-A7D7-6C3A-E0BF-A85845E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9532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759EF2-FF42-89D0-A1CB-7715441B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18" y="3737437"/>
            <a:ext cx="7596336" cy="12905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68EF4-9438-46B7-6216-2AE39CA28A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sz="1600" dirty="0"/>
              <a:t>Performance of plasma-based accelerators is </a:t>
            </a:r>
            <a:r>
              <a:rPr lang="de-CH" sz="1600" dirty="0" err="1"/>
              <a:t>rapidly</a:t>
            </a:r>
            <a:r>
              <a:rPr lang="de-CH" sz="1600" dirty="0"/>
              <a:t> </a:t>
            </a:r>
            <a:r>
              <a:rPr lang="de-CH" sz="1600" dirty="0" err="1"/>
              <a:t>improving</a:t>
            </a:r>
            <a:endParaRPr lang="de-CH" sz="1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6"/>
                </a:solidFill>
              </a:rPr>
              <a:t>High energy (several GeV)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6"/>
                </a:solidFill>
              </a:rPr>
              <a:t>Low emittance (&lt; nm)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6"/>
                </a:solidFill>
              </a:rPr>
              <a:t>Low energy spread (&lt; 0.1%)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6"/>
                </a:solidFill>
              </a:rPr>
              <a:t>Reasonable rep-rate (&gt;10 Hz)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GB" sz="1600" dirty="0">
                <a:solidFill>
                  <a:schemeClr val="accent1"/>
                </a:solidFill>
              </a:rPr>
              <a:t>Low bunch charge</a:t>
            </a:r>
            <a:endParaRPr lang="en-GB" sz="1600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accent6"/>
                </a:solidFill>
              </a:rPr>
              <a:t>Low energy consumption</a:t>
            </a:r>
          </a:p>
          <a:p>
            <a:pPr marL="177790" lvl="1" indent="0">
              <a:buNone/>
            </a:pPr>
            <a:endParaRPr lang="en-GB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CH" sz="1600" dirty="0"/>
          </a:p>
          <a:p>
            <a:endParaRPr lang="de-CH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9BF49-A7EE-E1FE-9DD2-DE8466B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Plasma acceleration – the way for “green-field” injectors?</a:t>
            </a:r>
            <a:endParaRPr lang="de-C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B986-2737-6588-911B-990B66EBA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7428C-7B69-14E2-1D18-955B43DDDF1B}"/>
              </a:ext>
            </a:extLst>
          </p:cNvPr>
          <p:cNvSpPr txBox="1"/>
          <p:nvPr/>
        </p:nvSpPr>
        <p:spPr>
          <a:xfrm>
            <a:off x="8140005" y="427946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Figures borrowed from</a:t>
            </a:r>
            <a:br>
              <a:rPr lang="en-US" sz="1000" dirty="0">
                <a:solidFill>
                  <a:srgbClr val="000000"/>
                </a:solidFill>
                <a:latin typeface="Calibri"/>
              </a:rPr>
            </a:br>
            <a:r>
              <a:rPr lang="en-US" sz="1000" dirty="0">
                <a:solidFill>
                  <a:srgbClr val="000000"/>
                </a:solidFill>
                <a:latin typeface="Calibri"/>
                <a:hlinkClick r:id="rId4"/>
              </a:rPr>
              <a:t>https://doi.org/10.1103/PhysRevAccelBeams.24.111301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 </a:t>
            </a:r>
            <a:br>
              <a:rPr lang="en-US" sz="1000" dirty="0">
                <a:solidFill>
                  <a:srgbClr val="000000"/>
                </a:solidFill>
                <a:latin typeface="Calibri"/>
              </a:rPr>
            </a:br>
            <a:r>
              <a:rPr lang="en-US" sz="1000" dirty="0">
                <a:solidFill>
                  <a:srgbClr val="000000"/>
                </a:solidFill>
                <a:latin typeface="Calibri"/>
              </a:rPr>
              <a:t>https://accelconf.web.cern.ch/fls2023/talks/mo4b2_talk.pdf</a:t>
            </a:r>
            <a:endParaRPr lang="en-GB" sz="1000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58287-B0B2-5613-6B2B-D99C045E9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22" y="2033114"/>
            <a:ext cx="2939405" cy="12678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6D159E-7AA3-D6F6-D29D-09C34BF09DA5}"/>
              </a:ext>
            </a:extLst>
          </p:cNvPr>
          <p:cNvSpPr txBox="1"/>
          <p:nvPr/>
        </p:nvSpPr>
        <p:spPr>
          <a:xfrm>
            <a:off x="6006718" y="168109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PETRA IV LPA-injector proposal</a:t>
            </a:r>
            <a:endParaRPr lang="en-GB" sz="1800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40154A-EA6B-73C8-D978-8DA0BF454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003798"/>
            <a:ext cx="3065987" cy="869648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3936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68EF4-9438-46B7-6216-2AE39CA28A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001" y="1006082"/>
            <a:ext cx="3673016" cy="3509963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Idea by Masamitsu Aiba:</a:t>
            </a:r>
          </a:p>
          <a:p>
            <a:r>
              <a:rPr lang="en-US" sz="1400" dirty="0"/>
              <a:t>Plasma cell instead of septum magnet</a:t>
            </a:r>
          </a:p>
          <a:p>
            <a:r>
              <a:rPr lang="de-CH" sz="1400" dirty="0"/>
              <a:t>High-power drive laser couples in to plasma cell using parabolic mirror</a:t>
            </a:r>
          </a:p>
          <a:p>
            <a:r>
              <a:rPr lang="de-CH" sz="1400" dirty="0"/>
              <a:t>High-energy electrons are accelerated and injected into storage ring using 4-kicker bump</a:t>
            </a:r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400" dirty="0"/>
              <a:t>SLS 2.0 example parameters: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9BF49-A7EE-E1FE-9DD2-DE8466B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Plasma acceleration – injector </a:t>
            </a:r>
            <a:r>
              <a:rPr lang="en-US" sz="2000" u="sng" dirty="0"/>
              <a:t>inside</a:t>
            </a:r>
            <a:r>
              <a:rPr lang="en-US" sz="2000" dirty="0"/>
              <a:t> the storage ring (?!?!)</a:t>
            </a:r>
            <a:endParaRPr lang="de-C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B986-2737-6588-911B-990B66EBA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6F367-B00A-DF6D-8360-688F5CAB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890582"/>
            <a:ext cx="3629360" cy="2266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512DAE-7D69-5767-8108-4289B7DE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7" y="3493865"/>
            <a:ext cx="2787696" cy="130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FB8DA-79CF-39FC-B094-37EEBBFC9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104" y="3503401"/>
            <a:ext cx="2670477" cy="13079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ED6AB-D5DA-61BA-E929-68D67F75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456" y="3305175"/>
            <a:ext cx="2302856" cy="16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473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68EF4-9438-46B7-6216-2AE39CA28A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000" dirty="0"/>
              <a:t>Boosters and </a:t>
            </a:r>
            <a:r>
              <a:rPr lang="de-CH" sz="1000" dirty="0" err="1"/>
              <a:t>accumulators</a:t>
            </a:r>
            <a:r>
              <a:rPr lang="de-CH" sz="1000" dirty="0"/>
              <a:t>:</a:t>
            </a:r>
          </a:p>
          <a:p>
            <a:r>
              <a:rPr lang="de-CH" sz="1000" dirty="0"/>
              <a:t>H.C. Chao, </a:t>
            </a:r>
            <a:r>
              <a:rPr lang="de-CH" sz="1000" dirty="0">
                <a:hlinkClick r:id="rId2"/>
              </a:rPr>
              <a:t>Design </a:t>
            </a:r>
            <a:r>
              <a:rPr lang="de-CH" sz="1000" dirty="0" err="1">
                <a:hlinkClick r:id="rId2"/>
              </a:rPr>
              <a:t>considerations</a:t>
            </a:r>
            <a:r>
              <a:rPr lang="de-CH" sz="1000" dirty="0">
                <a:hlinkClick r:id="rId2"/>
              </a:rPr>
              <a:t> </a:t>
            </a:r>
            <a:r>
              <a:rPr lang="de-CH" sz="1000" dirty="0" err="1">
                <a:hlinkClick r:id="rId2"/>
              </a:rPr>
              <a:t>of</a:t>
            </a:r>
            <a:r>
              <a:rPr lang="de-CH" sz="1000" dirty="0">
                <a:hlinkClick r:id="rId2"/>
              </a:rPr>
              <a:t> a high </a:t>
            </a:r>
            <a:r>
              <a:rPr lang="de-CH" sz="1000" dirty="0" err="1">
                <a:hlinkClick r:id="rId2"/>
              </a:rPr>
              <a:t>intensity</a:t>
            </a:r>
            <a:r>
              <a:rPr lang="de-CH" sz="1000" dirty="0">
                <a:hlinkClick r:id="rId2"/>
              </a:rPr>
              <a:t> </a:t>
            </a:r>
            <a:r>
              <a:rPr lang="de-CH" sz="1000" dirty="0" err="1">
                <a:hlinkClick r:id="rId2"/>
              </a:rPr>
              <a:t>booster</a:t>
            </a:r>
            <a:r>
              <a:rPr lang="de-CH" sz="1000" dirty="0">
                <a:hlinkClick r:id="rId2"/>
              </a:rPr>
              <a:t> </a:t>
            </a:r>
            <a:r>
              <a:rPr lang="de-CH" sz="1000" dirty="0" err="1">
                <a:hlinkClick r:id="rId2"/>
              </a:rPr>
              <a:t>for</a:t>
            </a:r>
            <a:r>
              <a:rPr lang="de-CH" sz="1000" dirty="0">
                <a:hlinkClick r:id="rId2"/>
              </a:rPr>
              <a:t> PETRA IV</a:t>
            </a:r>
            <a:r>
              <a:rPr lang="de-CH" sz="1000" dirty="0"/>
              <a:t>, IPAC’21, 2021</a:t>
            </a:r>
          </a:p>
          <a:p>
            <a:r>
              <a:rPr lang="de-CH" sz="1000" dirty="0"/>
              <a:t>S. Liuzzo, </a:t>
            </a:r>
            <a:r>
              <a:rPr lang="de-CH" sz="1000" dirty="0">
                <a:hlinkClick r:id="rId3"/>
              </a:rPr>
              <a:t>A </a:t>
            </a:r>
            <a:r>
              <a:rPr lang="de-CH" sz="1000" dirty="0" err="1">
                <a:hlinkClick r:id="rId3"/>
              </a:rPr>
              <a:t>long</a:t>
            </a:r>
            <a:r>
              <a:rPr lang="de-CH" sz="1000" dirty="0">
                <a:hlinkClick r:id="rId3"/>
              </a:rPr>
              <a:t> </a:t>
            </a:r>
            <a:r>
              <a:rPr lang="de-CH" sz="1000" dirty="0" err="1">
                <a:hlinkClick r:id="rId3"/>
              </a:rPr>
              <a:t>booster</a:t>
            </a:r>
            <a:r>
              <a:rPr lang="de-CH" sz="1000" dirty="0">
                <a:hlinkClick r:id="rId3"/>
              </a:rPr>
              <a:t> </a:t>
            </a:r>
            <a:r>
              <a:rPr lang="de-CH" sz="1000" dirty="0" err="1">
                <a:hlinkClick r:id="rId3"/>
              </a:rPr>
              <a:t>option</a:t>
            </a:r>
            <a:r>
              <a:rPr lang="de-CH" sz="1000" dirty="0">
                <a:hlinkClick r:id="rId3"/>
              </a:rPr>
              <a:t> </a:t>
            </a:r>
            <a:r>
              <a:rPr lang="de-CH" sz="1000" dirty="0" err="1">
                <a:hlinkClick r:id="rId3"/>
              </a:rPr>
              <a:t>for</a:t>
            </a:r>
            <a:r>
              <a:rPr lang="de-CH" sz="1000" dirty="0">
                <a:hlinkClick r:id="rId3"/>
              </a:rPr>
              <a:t> </a:t>
            </a:r>
            <a:r>
              <a:rPr lang="de-CH" sz="1000" dirty="0" err="1">
                <a:hlinkClick r:id="rId3"/>
              </a:rPr>
              <a:t>the</a:t>
            </a:r>
            <a:r>
              <a:rPr lang="de-CH" sz="1000" dirty="0">
                <a:hlinkClick r:id="rId3"/>
              </a:rPr>
              <a:t> ESRF-EBS 6 </a:t>
            </a:r>
            <a:r>
              <a:rPr lang="de-CH" sz="1000" dirty="0" err="1">
                <a:hlinkClick r:id="rId3"/>
              </a:rPr>
              <a:t>GeV</a:t>
            </a:r>
            <a:r>
              <a:rPr lang="de-CH" sz="1000" dirty="0">
                <a:hlinkClick r:id="rId3"/>
              </a:rPr>
              <a:t> </a:t>
            </a:r>
            <a:r>
              <a:rPr lang="de-CH" sz="1000" dirty="0" err="1">
                <a:hlinkClick r:id="rId3"/>
              </a:rPr>
              <a:t>storage</a:t>
            </a:r>
            <a:r>
              <a:rPr lang="de-CH" sz="1000" dirty="0">
                <a:hlinkClick r:id="rId3"/>
              </a:rPr>
              <a:t> ring</a:t>
            </a:r>
            <a:r>
              <a:rPr lang="de-CH" sz="1000" dirty="0"/>
              <a:t>, IPAC’22, 2022</a:t>
            </a:r>
          </a:p>
          <a:p>
            <a:r>
              <a:rPr lang="de-CH" sz="1000" dirty="0"/>
              <a:t>T. </a:t>
            </a:r>
            <a:r>
              <a:rPr lang="de-CH" sz="1000" dirty="0" err="1"/>
              <a:t>Chanwattana</a:t>
            </a:r>
            <a:r>
              <a:rPr lang="de-CH" sz="1000" dirty="0"/>
              <a:t>, </a:t>
            </a:r>
            <a:r>
              <a:rPr lang="de-CH" sz="1000" dirty="0">
                <a:hlinkClick r:id="rId4"/>
              </a:rPr>
              <a:t>Update on </a:t>
            </a:r>
            <a:r>
              <a:rPr lang="de-CH" sz="1000" dirty="0" err="1">
                <a:hlinkClick r:id="rId4"/>
              </a:rPr>
              <a:t>injector</a:t>
            </a:r>
            <a:r>
              <a:rPr lang="de-CH" sz="1000" dirty="0">
                <a:hlinkClick r:id="rId4"/>
              </a:rPr>
              <a:t> </a:t>
            </a:r>
            <a:r>
              <a:rPr lang="de-CH" sz="1000" dirty="0" err="1">
                <a:hlinkClick r:id="rId4"/>
              </a:rPr>
              <a:t>for</a:t>
            </a:r>
            <a:r>
              <a:rPr lang="de-CH" sz="1000" dirty="0">
                <a:hlinkClick r:id="rId4"/>
              </a:rPr>
              <a:t> </a:t>
            </a:r>
            <a:r>
              <a:rPr lang="de-CH" sz="1000" dirty="0" err="1">
                <a:hlinkClick r:id="rId4"/>
              </a:rPr>
              <a:t>the</a:t>
            </a:r>
            <a:r>
              <a:rPr lang="de-CH" sz="1000" dirty="0">
                <a:hlinkClick r:id="rId4"/>
              </a:rPr>
              <a:t> </a:t>
            </a:r>
            <a:r>
              <a:rPr lang="de-CH" sz="1000" dirty="0" err="1">
                <a:hlinkClick r:id="rId4"/>
              </a:rPr>
              <a:t>new</a:t>
            </a:r>
            <a:r>
              <a:rPr lang="de-CH" sz="1000" dirty="0">
                <a:hlinkClick r:id="rId4"/>
              </a:rPr>
              <a:t> </a:t>
            </a:r>
            <a:r>
              <a:rPr lang="de-CH" sz="1000" dirty="0" err="1">
                <a:hlinkClick r:id="rId4"/>
              </a:rPr>
              <a:t>synchrotron</a:t>
            </a:r>
            <a:r>
              <a:rPr lang="de-CH" sz="1000" dirty="0">
                <a:hlinkClick r:id="rId4"/>
              </a:rPr>
              <a:t> light source in Thailand</a:t>
            </a:r>
            <a:r>
              <a:rPr lang="de-CH" sz="1000" dirty="0"/>
              <a:t>, IPAC’22, 2022</a:t>
            </a:r>
          </a:p>
          <a:p>
            <a:r>
              <a:rPr lang="de-CH" sz="1000" dirty="0"/>
              <a:t>A. </a:t>
            </a:r>
            <a:r>
              <a:rPr lang="de-CH" sz="1000" dirty="0" err="1"/>
              <a:t>Bukhtiyarov</a:t>
            </a:r>
            <a:r>
              <a:rPr lang="de-CH" sz="1000" dirty="0"/>
              <a:t>, </a:t>
            </a:r>
            <a:r>
              <a:rPr lang="de-CH" sz="1000" dirty="0">
                <a:hlinkClick r:id="rId5"/>
              </a:rPr>
              <a:t>Synchrotron Radiation Facility «</a:t>
            </a:r>
            <a:r>
              <a:rPr lang="de-CH" sz="1000" dirty="0" err="1">
                <a:hlinkClick r:id="rId5"/>
              </a:rPr>
              <a:t>Siberian</a:t>
            </a:r>
            <a:r>
              <a:rPr lang="de-CH" sz="1000" dirty="0">
                <a:hlinkClick r:id="rId5"/>
              </a:rPr>
              <a:t> </a:t>
            </a:r>
            <a:r>
              <a:rPr lang="de-CH" sz="1000" dirty="0" err="1">
                <a:hlinkClick r:id="rId5"/>
              </a:rPr>
              <a:t>Circular</a:t>
            </a:r>
            <a:r>
              <a:rPr lang="de-CH" sz="1000" dirty="0">
                <a:hlinkClick r:id="rId5"/>
              </a:rPr>
              <a:t> Photon Source» (SRF SKIF)</a:t>
            </a:r>
            <a:r>
              <a:rPr lang="de-CH" sz="1000" dirty="0"/>
              <a:t>, </a:t>
            </a:r>
            <a:r>
              <a:rPr lang="de-CH" sz="1000" dirty="0" err="1"/>
              <a:t>Crystallography</a:t>
            </a:r>
            <a:r>
              <a:rPr lang="de-CH" sz="1000" dirty="0"/>
              <a:t> Reports, 2022</a:t>
            </a:r>
          </a:p>
          <a:p>
            <a:r>
              <a:rPr lang="de-CH" sz="1000" dirty="0"/>
              <a:t>I. Martin, </a:t>
            </a:r>
            <a:r>
              <a:rPr lang="de-CH" sz="1000" dirty="0">
                <a:hlinkClick r:id="rId6"/>
              </a:rPr>
              <a:t>Beam </a:t>
            </a:r>
            <a:r>
              <a:rPr lang="de-CH" sz="1000" dirty="0" err="1">
                <a:hlinkClick r:id="rId6"/>
              </a:rPr>
              <a:t>dynamics</a:t>
            </a:r>
            <a:r>
              <a:rPr lang="de-CH" sz="1000" dirty="0">
                <a:hlinkClick r:id="rId6"/>
              </a:rPr>
              <a:t> </a:t>
            </a:r>
            <a:r>
              <a:rPr lang="de-CH" sz="1000" dirty="0" err="1">
                <a:hlinkClick r:id="rId6"/>
              </a:rPr>
              <a:t>studies</a:t>
            </a:r>
            <a:r>
              <a:rPr lang="de-CH" sz="1000" dirty="0">
                <a:hlinkClick r:id="rId6"/>
              </a:rPr>
              <a:t> </a:t>
            </a:r>
            <a:r>
              <a:rPr lang="de-CH" sz="1000" dirty="0" err="1">
                <a:hlinkClick r:id="rId6"/>
              </a:rPr>
              <a:t>for</a:t>
            </a:r>
            <a:r>
              <a:rPr lang="de-CH" sz="1000" dirty="0">
                <a:hlinkClick r:id="rId6"/>
              </a:rPr>
              <a:t> </a:t>
            </a:r>
            <a:r>
              <a:rPr lang="de-CH" sz="1000" dirty="0" err="1">
                <a:hlinkClick r:id="rId6"/>
              </a:rPr>
              <a:t>the</a:t>
            </a:r>
            <a:r>
              <a:rPr lang="de-CH" sz="1000" dirty="0">
                <a:hlinkClick r:id="rId6"/>
              </a:rPr>
              <a:t> Diamond-II </a:t>
            </a:r>
            <a:r>
              <a:rPr lang="de-CH" sz="1000" dirty="0" err="1">
                <a:hlinkClick r:id="rId6"/>
              </a:rPr>
              <a:t>injector</a:t>
            </a:r>
            <a:r>
              <a:rPr lang="de-CH" sz="1000" dirty="0"/>
              <a:t>, IPAC’23, 2023</a:t>
            </a:r>
          </a:p>
          <a:p>
            <a:r>
              <a:rPr lang="de-CH" sz="1000" dirty="0"/>
              <a:t>M. </a:t>
            </a:r>
            <a:r>
              <a:rPr lang="de-CH" sz="1000" dirty="0" err="1"/>
              <a:t>Tordeux</a:t>
            </a:r>
            <a:r>
              <a:rPr lang="de-CH" sz="1000" dirty="0"/>
              <a:t>, </a:t>
            </a:r>
            <a:r>
              <a:rPr lang="de-CH" sz="1000" dirty="0">
                <a:hlinkClick r:id="rId7"/>
              </a:rPr>
              <a:t>Progress on </a:t>
            </a:r>
            <a:r>
              <a:rPr lang="de-CH" sz="1000" dirty="0" err="1">
                <a:hlinkClick r:id="rId7"/>
              </a:rPr>
              <a:t>the</a:t>
            </a:r>
            <a:r>
              <a:rPr lang="de-CH" sz="1000" dirty="0">
                <a:hlinkClick r:id="rId7"/>
              </a:rPr>
              <a:t> </a:t>
            </a:r>
            <a:r>
              <a:rPr lang="de-CH" sz="1000" dirty="0" err="1">
                <a:hlinkClick r:id="rId7"/>
              </a:rPr>
              <a:t>new</a:t>
            </a:r>
            <a:r>
              <a:rPr lang="de-CH" sz="1000" dirty="0">
                <a:hlinkClick r:id="rId7"/>
              </a:rPr>
              <a:t> </a:t>
            </a:r>
            <a:r>
              <a:rPr lang="de-CH" sz="1000" dirty="0" err="1">
                <a:hlinkClick r:id="rId7"/>
              </a:rPr>
              <a:t>booster</a:t>
            </a:r>
            <a:r>
              <a:rPr lang="de-CH" sz="1000" dirty="0">
                <a:hlinkClick r:id="rId7"/>
              </a:rPr>
              <a:t> </a:t>
            </a:r>
            <a:r>
              <a:rPr lang="de-CH" sz="1000" dirty="0" err="1">
                <a:hlinkClick r:id="rId7"/>
              </a:rPr>
              <a:t>for</a:t>
            </a:r>
            <a:r>
              <a:rPr lang="de-CH" sz="1000" dirty="0">
                <a:hlinkClick r:id="rId7"/>
              </a:rPr>
              <a:t> SOLEIL II</a:t>
            </a:r>
            <a:r>
              <a:rPr lang="de-CH" sz="1000" dirty="0"/>
              <a:t>, IPAC’23, 2023</a:t>
            </a:r>
          </a:p>
          <a:p>
            <a:r>
              <a:rPr lang="de-CH" sz="1000" dirty="0"/>
              <a:t>Y. Lee, </a:t>
            </a:r>
            <a:r>
              <a:rPr lang="de-CH" sz="1000" dirty="0">
                <a:hlinkClick r:id="rId8"/>
              </a:rPr>
              <a:t>Beam </a:t>
            </a:r>
            <a:r>
              <a:rPr lang="de-CH" sz="1000" dirty="0" err="1">
                <a:hlinkClick r:id="rId8"/>
              </a:rPr>
              <a:t>dynamics</a:t>
            </a:r>
            <a:r>
              <a:rPr lang="de-CH" sz="1000" dirty="0">
                <a:hlinkClick r:id="rId8"/>
              </a:rPr>
              <a:t> in </a:t>
            </a:r>
            <a:r>
              <a:rPr lang="de-CH" sz="1000" dirty="0" err="1">
                <a:hlinkClick r:id="rId8"/>
              </a:rPr>
              <a:t>the</a:t>
            </a:r>
            <a:r>
              <a:rPr lang="de-CH" sz="1000" dirty="0">
                <a:hlinkClick r:id="rId8"/>
              </a:rPr>
              <a:t> </a:t>
            </a:r>
            <a:r>
              <a:rPr lang="de-CH" sz="1000" dirty="0" err="1">
                <a:hlinkClick r:id="rId8"/>
              </a:rPr>
              <a:t>booster</a:t>
            </a:r>
            <a:r>
              <a:rPr lang="de-CH" sz="1000" dirty="0">
                <a:hlinkClick r:id="rId8"/>
              </a:rPr>
              <a:t> </a:t>
            </a:r>
            <a:r>
              <a:rPr lang="de-CH" sz="1000" dirty="0" err="1">
                <a:hlinkClick r:id="rId8"/>
              </a:rPr>
              <a:t>synchrotron</a:t>
            </a:r>
            <a:r>
              <a:rPr lang="de-CH" sz="1000" dirty="0">
                <a:hlinkClick r:id="rId8"/>
              </a:rPr>
              <a:t> </a:t>
            </a:r>
            <a:r>
              <a:rPr lang="de-CH" sz="1000" dirty="0" err="1">
                <a:hlinkClick r:id="rId8"/>
              </a:rPr>
              <a:t>of</a:t>
            </a:r>
            <a:r>
              <a:rPr lang="de-CH" sz="1000" dirty="0">
                <a:hlinkClick r:id="rId8"/>
              </a:rPr>
              <a:t> Korea-4GSR </a:t>
            </a:r>
            <a:r>
              <a:rPr lang="de-CH" sz="1000" dirty="0" err="1">
                <a:hlinkClick r:id="rId8"/>
              </a:rPr>
              <a:t>project</a:t>
            </a:r>
            <a:r>
              <a:rPr lang="de-CH" sz="1000" dirty="0"/>
              <a:t>, NIM-A, 2024</a:t>
            </a:r>
          </a:p>
          <a:p>
            <a:r>
              <a:rPr lang="de-CH" sz="1000" dirty="0"/>
              <a:t>L. Huang, </a:t>
            </a:r>
            <a:r>
              <a:rPr lang="de-CH" sz="1000" dirty="0">
                <a:hlinkClick r:id="rId9"/>
              </a:rPr>
              <a:t>Booster </a:t>
            </a:r>
            <a:r>
              <a:rPr lang="de-CH" sz="1000" dirty="0" err="1">
                <a:hlinkClick r:id="rId9"/>
              </a:rPr>
              <a:t>conceptual</a:t>
            </a:r>
            <a:r>
              <a:rPr lang="de-CH" sz="1000" dirty="0">
                <a:hlinkClick r:id="rId9"/>
              </a:rPr>
              <a:t> design </a:t>
            </a:r>
            <a:r>
              <a:rPr lang="de-CH" sz="1000" dirty="0" err="1">
                <a:hlinkClick r:id="rId9"/>
              </a:rPr>
              <a:t>of</a:t>
            </a:r>
            <a:r>
              <a:rPr lang="de-CH" sz="1000" dirty="0">
                <a:hlinkClick r:id="rId9"/>
              </a:rPr>
              <a:t> </a:t>
            </a:r>
            <a:r>
              <a:rPr lang="de-CH" sz="1000" dirty="0" err="1">
                <a:hlinkClick r:id="rId9"/>
              </a:rPr>
              <a:t>the</a:t>
            </a:r>
            <a:r>
              <a:rPr lang="de-CH" sz="1000" dirty="0">
                <a:hlinkClick r:id="rId9"/>
              </a:rPr>
              <a:t> Southern </a:t>
            </a:r>
            <a:r>
              <a:rPr lang="de-CH" sz="1000" dirty="0" err="1">
                <a:hlinkClick r:id="rId9"/>
              </a:rPr>
              <a:t>Advanced</a:t>
            </a:r>
            <a:r>
              <a:rPr lang="de-CH" sz="1000" dirty="0">
                <a:hlinkClick r:id="rId9"/>
              </a:rPr>
              <a:t> Photon Source</a:t>
            </a:r>
            <a:r>
              <a:rPr lang="de-CH" sz="1000" dirty="0"/>
              <a:t>, IPAC’23, 2023</a:t>
            </a:r>
          </a:p>
          <a:p>
            <a:pPr marL="0" indent="0">
              <a:buNone/>
            </a:pPr>
            <a:endParaRPr lang="de-CH" sz="1000" dirty="0"/>
          </a:p>
          <a:p>
            <a:pPr marL="0" indent="0">
              <a:buNone/>
            </a:pPr>
            <a:r>
              <a:rPr lang="de-CH" sz="1000" dirty="0" err="1"/>
              <a:t>Linacs</a:t>
            </a:r>
            <a:r>
              <a:rPr lang="de-CH" sz="1000" dirty="0"/>
              <a:t>:</a:t>
            </a:r>
          </a:p>
          <a:p>
            <a:r>
              <a:rPr lang="de-CH" sz="1000" dirty="0">
                <a:hlinkClick r:id="rId10"/>
              </a:rPr>
              <a:t>MAX IV </a:t>
            </a:r>
            <a:r>
              <a:rPr lang="de-CH" sz="1000" dirty="0" err="1">
                <a:hlinkClick r:id="rId10"/>
              </a:rPr>
              <a:t>Detailed</a:t>
            </a:r>
            <a:r>
              <a:rPr lang="de-CH" sz="1000" dirty="0">
                <a:hlinkClick r:id="rId10"/>
              </a:rPr>
              <a:t> Design Report</a:t>
            </a:r>
            <a:r>
              <a:rPr lang="de-CH" sz="1000" dirty="0"/>
              <a:t> </a:t>
            </a:r>
          </a:p>
          <a:p>
            <a:r>
              <a:rPr lang="de-CH" sz="1000" dirty="0"/>
              <a:t>L. Wang, </a:t>
            </a:r>
            <a:r>
              <a:rPr lang="de-CH" sz="1000" dirty="0">
                <a:hlinkClick r:id="rId11"/>
              </a:rPr>
              <a:t>Hefei Advanced Light Source: A future soft x-ray diffraction-limited storage ring at NSRL</a:t>
            </a:r>
            <a:r>
              <a:rPr lang="de-CH" sz="1000" dirty="0"/>
              <a:t>, IPAC’18, 2018</a:t>
            </a:r>
          </a:p>
          <a:p>
            <a:r>
              <a:rPr lang="de-CH" sz="1000" dirty="0"/>
              <a:t>T. Hara, </a:t>
            </a:r>
            <a:r>
              <a:rPr lang="de-CH" sz="1000" dirty="0">
                <a:hlinkClick r:id="rId12"/>
              </a:rPr>
              <a:t>Low-emittance beam injection for a synchrotron radiation source using an X-ray free-electron laser linear accelerator</a:t>
            </a:r>
            <a:r>
              <a:rPr lang="de-CH" sz="1000" dirty="0"/>
              <a:t>, PRAB, 2021</a:t>
            </a:r>
          </a:p>
          <a:p>
            <a:r>
              <a:rPr lang="de-CH" sz="1000" dirty="0"/>
              <a:t>R. </a:t>
            </a:r>
            <a:r>
              <a:rPr lang="de-CH" sz="1000" dirty="0" err="1"/>
              <a:t>Dowd</a:t>
            </a:r>
            <a:r>
              <a:rPr lang="de-CH" sz="1000" dirty="0"/>
              <a:t>, </a:t>
            </a:r>
            <a:r>
              <a:rPr lang="de-CH" sz="1000" dirty="0" err="1">
                <a:hlinkClick r:id="rId13"/>
              </a:rPr>
              <a:t>Conceptual</a:t>
            </a:r>
            <a:r>
              <a:rPr lang="de-CH" sz="1000" dirty="0">
                <a:hlinkClick r:id="rId13"/>
              </a:rPr>
              <a:t> design </a:t>
            </a:r>
            <a:r>
              <a:rPr lang="de-CH" sz="1000" dirty="0" err="1">
                <a:hlinkClick r:id="rId13"/>
              </a:rPr>
              <a:t>of</a:t>
            </a:r>
            <a:r>
              <a:rPr lang="de-CH" sz="1000" dirty="0">
                <a:hlinkClick r:id="rId13"/>
              </a:rPr>
              <a:t> a </a:t>
            </a:r>
            <a:r>
              <a:rPr lang="de-CH" sz="1000" dirty="0" err="1">
                <a:hlinkClick r:id="rId13"/>
              </a:rPr>
              <a:t>future</a:t>
            </a:r>
            <a:r>
              <a:rPr lang="de-CH" sz="1000" dirty="0">
                <a:hlinkClick r:id="rId13"/>
              </a:rPr>
              <a:t> </a:t>
            </a:r>
            <a:r>
              <a:rPr lang="de-CH" sz="1000" dirty="0" err="1">
                <a:hlinkClick r:id="rId13"/>
              </a:rPr>
              <a:t>Australian</a:t>
            </a:r>
            <a:r>
              <a:rPr lang="de-CH" sz="1000" dirty="0">
                <a:hlinkClick r:id="rId13"/>
              </a:rPr>
              <a:t> Light Source</a:t>
            </a:r>
            <a:r>
              <a:rPr lang="de-CH" sz="1000" dirty="0"/>
              <a:t>, IPAC’22, 2022</a:t>
            </a:r>
          </a:p>
          <a:p>
            <a:r>
              <a:rPr lang="de-CH" sz="1000" dirty="0"/>
              <a:t>Z. Dai, </a:t>
            </a:r>
            <a:r>
              <a:rPr lang="de-CH" sz="1000" dirty="0">
                <a:hlinkClick r:id="rId14"/>
              </a:rPr>
              <a:t>Design </a:t>
            </a:r>
            <a:r>
              <a:rPr lang="de-CH" sz="1000" dirty="0" err="1">
                <a:hlinkClick r:id="rId14"/>
              </a:rPr>
              <a:t>of</a:t>
            </a:r>
            <a:r>
              <a:rPr lang="de-CH" sz="1000" dirty="0">
                <a:hlinkClick r:id="rId14"/>
              </a:rPr>
              <a:t> S-band </a:t>
            </a:r>
            <a:r>
              <a:rPr lang="de-CH" sz="1000" dirty="0" err="1">
                <a:hlinkClick r:id="rId14"/>
              </a:rPr>
              <a:t>photoinjector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with</a:t>
            </a:r>
            <a:r>
              <a:rPr lang="de-CH" sz="1000" dirty="0">
                <a:hlinkClick r:id="rId14"/>
              </a:rPr>
              <a:t> high </a:t>
            </a:r>
            <a:r>
              <a:rPr lang="de-CH" sz="1000" dirty="0" err="1">
                <a:hlinkClick r:id="rId14"/>
              </a:rPr>
              <a:t>bunch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charge</a:t>
            </a:r>
            <a:r>
              <a:rPr lang="de-CH" sz="1000" dirty="0">
                <a:hlinkClick r:id="rId14"/>
              </a:rPr>
              <a:t> and </a:t>
            </a:r>
            <a:r>
              <a:rPr lang="de-CH" sz="1000" dirty="0" err="1">
                <a:hlinkClick r:id="rId14"/>
              </a:rPr>
              <a:t>low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emittance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based</a:t>
            </a:r>
            <a:r>
              <a:rPr lang="de-CH" sz="1000" dirty="0">
                <a:hlinkClick r:id="rId14"/>
              </a:rPr>
              <a:t> on multi-</a:t>
            </a:r>
            <a:r>
              <a:rPr lang="de-CH" sz="1000" dirty="0" err="1">
                <a:hlinkClick r:id="rId14"/>
              </a:rPr>
              <a:t>objective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genetic</a:t>
            </a:r>
            <a:r>
              <a:rPr lang="de-CH" sz="1000" dirty="0">
                <a:hlinkClick r:id="rId14"/>
              </a:rPr>
              <a:t> </a:t>
            </a:r>
            <a:r>
              <a:rPr lang="de-CH" sz="1000" dirty="0" err="1">
                <a:hlinkClick r:id="rId14"/>
              </a:rPr>
              <a:t>algorithm</a:t>
            </a:r>
            <a:r>
              <a:rPr lang="de-CH" sz="1000" dirty="0"/>
              <a:t>, </a:t>
            </a:r>
            <a:r>
              <a:rPr lang="de-CH" sz="1000" dirty="0" err="1"/>
              <a:t>Nuclear</a:t>
            </a:r>
            <a:r>
              <a:rPr lang="de-CH" sz="1000" dirty="0"/>
              <a:t> Science and </a:t>
            </a:r>
            <a:r>
              <a:rPr lang="de-CH" sz="1000" dirty="0" err="1"/>
              <a:t>Techniques</a:t>
            </a:r>
            <a:r>
              <a:rPr lang="de-CH" sz="1000" dirty="0"/>
              <a:t>, 2023</a:t>
            </a:r>
          </a:p>
          <a:p>
            <a:r>
              <a:rPr lang="de-CH" sz="1000" dirty="0"/>
              <a:t>X. Liu, </a:t>
            </a:r>
            <a:r>
              <a:rPr lang="de-CH" sz="1000" dirty="0">
                <a:hlinkClick r:id="rId15"/>
              </a:rPr>
              <a:t>Start-</a:t>
            </a:r>
            <a:r>
              <a:rPr lang="de-CH" sz="1000" dirty="0" err="1">
                <a:hlinkClick r:id="rId15"/>
              </a:rPr>
              <a:t>to</a:t>
            </a:r>
            <a:r>
              <a:rPr lang="de-CH" sz="1000" dirty="0">
                <a:hlinkClick r:id="rId15"/>
              </a:rPr>
              <a:t>-end </a:t>
            </a:r>
            <a:r>
              <a:rPr lang="de-CH" sz="1000" dirty="0" err="1">
                <a:hlinkClick r:id="rId15"/>
              </a:rPr>
              <a:t>simulation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of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the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full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energy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linac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injector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for</a:t>
            </a:r>
            <a:r>
              <a:rPr lang="de-CH" sz="1000" dirty="0">
                <a:hlinkClick r:id="rId15"/>
              </a:rPr>
              <a:t> </a:t>
            </a:r>
            <a:r>
              <a:rPr lang="de-CH" sz="1000" dirty="0" err="1">
                <a:hlinkClick r:id="rId15"/>
              </a:rPr>
              <a:t>the</a:t>
            </a:r>
            <a:r>
              <a:rPr lang="de-CH" sz="1000" dirty="0">
                <a:hlinkClick r:id="rId15"/>
              </a:rPr>
              <a:t> Southern </a:t>
            </a:r>
            <a:r>
              <a:rPr lang="de-CH" sz="1000" dirty="0" err="1">
                <a:hlinkClick r:id="rId15"/>
              </a:rPr>
              <a:t>Advanced</a:t>
            </a:r>
            <a:r>
              <a:rPr lang="de-CH" sz="1000" dirty="0">
                <a:hlinkClick r:id="rId15"/>
              </a:rPr>
              <a:t> Photon Source</a:t>
            </a:r>
            <a:r>
              <a:rPr lang="de-CH" sz="1000" dirty="0"/>
              <a:t>, IPAC’23, 2023</a:t>
            </a:r>
          </a:p>
          <a:p>
            <a:endParaRPr lang="de-CH" sz="1000" dirty="0"/>
          </a:p>
          <a:p>
            <a:pPr marL="0" indent="0">
              <a:buNone/>
            </a:pPr>
            <a:r>
              <a:rPr lang="de-CH" sz="1000" dirty="0"/>
              <a:t>Plasma:</a:t>
            </a:r>
          </a:p>
          <a:p>
            <a:r>
              <a:rPr lang="de-CH" sz="1000" dirty="0"/>
              <a:t>S. </a:t>
            </a:r>
            <a:r>
              <a:rPr lang="de-CH" sz="1000" dirty="0" err="1"/>
              <a:t>Antipov</a:t>
            </a:r>
            <a:r>
              <a:rPr lang="de-CH" sz="1000" dirty="0"/>
              <a:t>, </a:t>
            </a:r>
            <a:r>
              <a:rPr lang="en-US" sz="1000" dirty="0">
                <a:hlinkClick r:id="rId16"/>
              </a:rPr>
              <a:t>Design of a prototype laser-plasma injector for an electron synchrotron</a:t>
            </a:r>
            <a:r>
              <a:rPr lang="en-US" sz="1000" dirty="0"/>
              <a:t>, PRAB, 2021</a:t>
            </a:r>
            <a:endParaRPr lang="de-CH" sz="1000" dirty="0"/>
          </a:p>
          <a:p>
            <a:r>
              <a:rPr lang="de-CH" sz="1000" dirty="0"/>
              <a:t>S. </a:t>
            </a:r>
            <a:r>
              <a:rPr lang="de-CH" sz="1000" dirty="0" err="1"/>
              <a:t>Antipov</a:t>
            </a:r>
            <a:r>
              <a:rPr lang="de-CH" sz="1000" dirty="0"/>
              <a:t>, </a:t>
            </a:r>
            <a:r>
              <a:rPr lang="de-CH" sz="1000" dirty="0">
                <a:hlinkClick r:id="rId17"/>
              </a:rPr>
              <a:t>First Start-</a:t>
            </a:r>
            <a:r>
              <a:rPr lang="de-CH" sz="1000" dirty="0" err="1">
                <a:hlinkClick r:id="rId17"/>
              </a:rPr>
              <a:t>to</a:t>
            </a:r>
            <a:r>
              <a:rPr lang="de-CH" sz="1000" dirty="0">
                <a:hlinkClick r:id="rId17"/>
              </a:rPr>
              <a:t>-End </a:t>
            </a:r>
            <a:r>
              <a:rPr lang="de-CH" sz="1000" dirty="0" err="1">
                <a:hlinkClick r:id="rId17"/>
              </a:rPr>
              <a:t>simulations</a:t>
            </a:r>
            <a:r>
              <a:rPr lang="de-CH" sz="1000" dirty="0">
                <a:hlinkClick r:id="rId17"/>
              </a:rPr>
              <a:t> </a:t>
            </a:r>
            <a:r>
              <a:rPr lang="de-CH" sz="1000" dirty="0" err="1">
                <a:hlinkClick r:id="rId17"/>
              </a:rPr>
              <a:t>of</a:t>
            </a:r>
            <a:r>
              <a:rPr lang="de-CH" sz="1000" dirty="0">
                <a:hlinkClick r:id="rId17"/>
              </a:rPr>
              <a:t> </a:t>
            </a:r>
            <a:r>
              <a:rPr lang="de-CH" sz="1000" dirty="0" err="1">
                <a:hlinkClick r:id="rId17"/>
              </a:rPr>
              <a:t>the</a:t>
            </a:r>
            <a:r>
              <a:rPr lang="de-CH" sz="1000" dirty="0">
                <a:hlinkClick r:id="rId17"/>
              </a:rPr>
              <a:t> 6 </a:t>
            </a:r>
            <a:r>
              <a:rPr lang="de-CH" sz="1000" dirty="0" err="1">
                <a:hlinkClick r:id="rId17"/>
              </a:rPr>
              <a:t>GeV</a:t>
            </a:r>
            <a:r>
              <a:rPr lang="de-CH" sz="1000" dirty="0">
                <a:hlinkClick r:id="rId17"/>
              </a:rPr>
              <a:t> laser-plasma </a:t>
            </a:r>
            <a:r>
              <a:rPr lang="de-CH" sz="1000" dirty="0" err="1">
                <a:hlinkClick r:id="rId17"/>
              </a:rPr>
              <a:t>injector</a:t>
            </a:r>
            <a:r>
              <a:rPr lang="de-CH" sz="1000" dirty="0">
                <a:hlinkClick r:id="rId17"/>
              </a:rPr>
              <a:t> at DESY</a:t>
            </a:r>
            <a:r>
              <a:rPr lang="de-CH" sz="1000" dirty="0"/>
              <a:t>, IPAC’22, 2022</a:t>
            </a:r>
          </a:p>
          <a:p>
            <a:r>
              <a:rPr lang="de-CH" sz="1000" dirty="0"/>
              <a:t>E. Panofski, </a:t>
            </a:r>
            <a:r>
              <a:rPr lang="de-CH" sz="1000" dirty="0">
                <a:hlinkClick r:id="rId18"/>
              </a:rPr>
              <a:t>Status report of the 50 MeV LPA-based injector at ATHENA for a compact storage ring</a:t>
            </a:r>
            <a:r>
              <a:rPr lang="de-CH" sz="1000" dirty="0"/>
              <a:t>, IPAC’22, 2022</a:t>
            </a:r>
          </a:p>
          <a:p>
            <a:r>
              <a:rPr lang="de-CH" sz="1000" dirty="0"/>
              <a:t>A. M. De la Ossa, </a:t>
            </a:r>
            <a:r>
              <a:rPr lang="de-CH" sz="1000" dirty="0">
                <a:hlinkClick r:id="rId19"/>
              </a:rPr>
              <a:t>The Plasma Injector for PETRA IV: Conceptual Design Report</a:t>
            </a:r>
            <a:r>
              <a:rPr lang="de-CH" sz="1000" dirty="0"/>
              <a:t>, presented at FLS’23,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09BF49-A7EE-E1FE-9DD2-DE8466B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References – all as clickable links!</a:t>
            </a:r>
            <a:endParaRPr lang="de-C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B986-2737-6588-911B-990B66EBA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2853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2138843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BE65-AC50-70E8-9AE2-1957E4BB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BD8CD84-7837-E33F-681A-9022DA31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noProof="0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C47C6D-43E6-AE8F-8F47-00BEC4B5B1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D4492047-ED99-A4C2-423B-959CB170B803}"/>
              </a:ext>
            </a:extLst>
          </p:cNvPr>
          <p:cNvSpPr txBox="1">
            <a:spLocks/>
          </p:cNvSpPr>
          <p:nvPr/>
        </p:nvSpPr>
        <p:spPr>
          <a:xfrm>
            <a:off x="754650" y="1027706"/>
            <a:ext cx="4968552" cy="3509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685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238" indent="-182554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16" indent="-17938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08" indent="-177792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1400" dirty="0">
              <a:solidFill>
                <a:srgbClr val="010000"/>
              </a:solidFill>
            </a:endParaRPr>
          </a:p>
        </p:txBody>
      </p:sp>
      <p:pic>
        <p:nvPicPr>
          <p:cNvPr id="1026" name="Picture 2" descr="Smoked Salmon Appetizer Bites | RecipeTin Eats">
            <a:extLst>
              <a:ext uri="{FF2B5EF4-FFF2-40B4-BE49-F238E27FC236}">
                <a16:creationId xmlns:a16="http://schemas.microsoft.com/office/drawing/2014/main" id="{AFC7FB6B-48FB-262C-3188-6CA0F482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00" y="253744"/>
            <a:ext cx="1106480" cy="154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Dutch Oven Roast Chicken Recipe - How to Make Dutch Oven Roast Chicken">
            <a:extLst>
              <a:ext uri="{FF2B5EF4-FFF2-40B4-BE49-F238E27FC236}">
                <a16:creationId xmlns:a16="http://schemas.microsoft.com/office/drawing/2014/main" id="{79BBBA92-451B-0271-E453-95C4AAA7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99" y="2431310"/>
            <a:ext cx="2085882" cy="15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3F194B5E-672A-753D-FDD1-9E511B3EC615}"/>
              </a:ext>
            </a:extLst>
          </p:cNvPr>
          <p:cNvSpPr/>
          <p:nvPr/>
        </p:nvSpPr>
        <p:spPr bwMode="auto">
          <a:xfrm>
            <a:off x="6248745" y="1657348"/>
            <a:ext cx="627511" cy="3002633"/>
          </a:xfrm>
          <a:prstGeom prst="rightBrac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17759-8E52-05C2-F64C-57800609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" y="1067482"/>
            <a:ext cx="6138942" cy="38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64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>
            <a:off x="5078036" y="1694873"/>
            <a:ext cx="3978487" cy="2642360"/>
          </a:xfrm>
          <a:custGeom>
            <a:avLst/>
            <a:gdLst>
              <a:gd name="connsiteX0" fmla="*/ 882886 w 1773949"/>
              <a:gd name="connsiteY0" fmla="*/ 63944 h 965555"/>
              <a:gd name="connsiteX1" fmla="*/ 927647 w 1773949"/>
              <a:gd name="connsiteY1" fmla="*/ 38367 h 965555"/>
              <a:gd name="connsiteX2" fmla="*/ 946830 w 1773949"/>
              <a:gd name="connsiteY2" fmla="*/ 19183 h 965555"/>
              <a:gd name="connsiteX3" fmla="*/ 991591 w 1773949"/>
              <a:gd name="connsiteY3" fmla="*/ 0 h 965555"/>
              <a:gd name="connsiteX4" fmla="*/ 1029957 w 1773949"/>
              <a:gd name="connsiteY4" fmla="*/ 19183 h 965555"/>
              <a:gd name="connsiteX5" fmla="*/ 1119479 w 1773949"/>
              <a:gd name="connsiteY5" fmla="*/ 6395 h 965555"/>
              <a:gd name="connsiteX6" fmla="*/ 1151451 w 1773949"/>
              <a:gd name="connsiteY6" fmla="*/ 12789 h 965555"/>
              <a:gd name="connsiteX7" fmla="*/ 1164240 w 1773949"/>
              <a:gd name="connsiteY7" fmla="*/ 31972 h 965555"/>
              <a:gd name="connsiteX8" fmla="*/ 1215395 w 1773949"/>
              <a:gd name="connsiteY8" fmla="*/ 44761 h 965555"/>
              <a:gd name="connsiteX9" fmla="*/ 1407227 w 1773949"/>
              <a:gd name="connsiteY9" fmla="*/ 51155 h 965555"/>
              <a:gd name="connsiteX10" fmla="*/ 1426410 w 1773949"/>
              <a:gd name="connsiteY10" fmla="*/ 57550 h 965555"/>
              <a:gd name="connsiteX11" fmla="*/ 1490354 w 1773949"/>
              <a:gd name="connsiteY11" fmla="*/ 95916 h 965555"/>
              <a:gd name="connsiteX12" fmla="*/ 1535115 w 1773949"/>
              <a:gd name="connsiteY12" fmla="*/ 102311 h 965555"/>
              <a:gd name="connsiteX13" fmla="*/ 1567087 w 1773949"/>
              <a:gd name="connsiteY13" fmla="*/ 159860 h 965555"/>
              <a:gd name="connsiteX14" fmla="*/ 1618242 w 1773949"/>
              <a:gd name="connsiteY14" fmla="*/ 217410 h 965555"/>
              <a:gd name="connsiteX15" fmla="*/ 1675792 w 1773949"/>
              <a:gd name="connsiteY15" fmla="*/ 230199 h 965555"/>
              <a:gd name="connsiteX16" fmla="*/ 1707764 w 1773949"/>
              <a:gd name="connsiteY16" fmla="*/ 274960 h 965555"/>
              <a:gd name="connsiteX17" fmla="*/ 1726947 w 1773949"/>
              <a:gd name="connsiteY17" fmla="*/ 294143 h 965555"/>
              <a:gd name="connsiteX18" fmla="*/ 1752525 w 1773949"/>
              <a:gd name="connsiteY18" fmla="*/ 338904 h 965555"/>
              <a:gd name="connsiteX19" fmla="*/ 1765314 w 1773949"/>
              <a:gd name="connsiteY19" fmla="*/ 358087 h 965555"/>
              <a:gd name="connsiteX20" fmla="*/ 1765314 w 1773949"/>
              <a:gd name="connsiteY20" fmla="*/ 505158 h 965555"/>
              <a:gd name="connsiteX21" fmla="*/ 1758919 w 1773949"/>
              <a:gd name="connsiteY21" fmla="*/ 537130 h 965555"/>
              <a:gd name="connsiteX22" fmla="*/ 1733342 w 1773949"/>
              <a:gd name="connsiteY22" fmla="*/ 543525 h 965555"/>
              <a:gd name="connsiteX23" fmla="*/ 1739736 w 1773949"/>
              <a:gd name="connsiteY23" fmla="*/ 748146 h 965555"/>
              <a:gd name="connsiteX24" fmla="*/ 1714159 w 1773949"/>
              <a:gd name="connsiteY24" fmla="*/ 780118 h 965555"/>
              <a:gd name="connsiteX25" fmla="*/ 1560693 w 1773949"/>
              <a:gd name="connsiteY25" fmla="*/ 792906 h 965555"/>
              <a:gd name="connsiteX26" fmla="*/ 1535115 w 1773949"/>
              <a:gd name="connsiteY26" fmla="*/ 844062 h 965555"/>
              <a:gd name="connsiteX27" fmla="*/ 1522326 w 1773949"/>
              <a:gd name="connsiteY27" fmla="*/ 869639 h 965555"/>
              <a:gd name="connsiteX28" fmla="*/ 1509538 w 1773949"/>
              <a:gd name="connsiteY28" fmla="*/ 888823 h 965555"/>
              <a:gd name="connsiteX29" fmla="*/ 1471171 w 1773949"/>
              <a:gd name="connsiteY29" fmla="*/ 920795 h 965555"/>
              <a:gd name="connsiteX30" fmla="*/ 1451988 w 1773949"/>
              <a:gd name="connsiteY30" fmla="*/ 927189 h 965555"/>
              <a:gd name="connsiteX31" fmla="*/ 1400833 w 1773949"/>
              <a:gd name="connsiteY31" fmla="*/ 914400 h 965555"/>
              <a:gd name="connsiteX32" fmla="*/ 1368861 w 1773949"/>
              <a:gd name="connsiteY32" fmla="*/ 895217 h 965555"/>
              <a:gd name="connsiteX33" fmla="*/ 1343283 w 1773949"/>
              <a:gd name="connsiteY33" fmla="*/ 882428 h 965555"/>
              <a:gd name="connsiteX34" fmla="*/ 1311311 w 1773949"/>
              <a:gd name="connsiteY34" fmla="*/ 863245 h 965555"/>
              <a:gd name="connsiteX35" fmla="*/ 1292128 w 1773949"/>
              <a:gd name="connsiteY35" fmla="*/ 850456 h 965555"/>
              <a:gd name="connsiteX36" fmla="*/ 1272945 w 1773949"/>
              <a:gd name="connsiteY36" fmla="*/ 844062 h 965555"/>
              <a:gd name="connsiteX37" fmla="*/ 1253761 w 1773949"/>
              <a:gd name="connsiteY37" fmla="*/ 888823 h 965555"/>
              <a:gd name="connsiteX38" fmla="*/ 1247367 w 1773949"/>
              <a:gd name="connsiteY38" fmla="*/ 908006 h 965555"/>
              <a:gd name="connsiteX39" fmla="*/ 1228184 w 1773949"/>
              <a:gd name="connsiteY39" fmla="*/ 920795 h 965555"/>
              <a:gd name="connsiteX40" fmla="*/ 1189817 w 1773949"/>
              <a:gd name="connsiteY40" fmla="*/ 914400 h 965555"/>
              <a:gd name="connsiteX41" fmla="*/ 1138662 w 1773949"/>
              <a:gd name="connsiteY41" fmla="*/ 901611 h 965555"/>
              <a:gd name="connsiteX42" fmla="*/ 1036352 w 1773949"/>
              <a:gd name="connsiteY42" fmla="*/ 895217 h 965555"/>
              <a:gd name="connsiteX43" fmla="*/ 997985 w 1773949"/>
              <a:gd name="connsiteY43" fmla="*/ 914400 h 965555"/>
              <a:gd name="connsiteX44" fmla="*/ 953224 w 1773949"/>
              <a:gd name="connsiteY44" fmla="*/ 952767 h 965555"/>
              <a:gd name="connsiteX45" fmla="*/ 927647 w 1773949"/>
              <a:gd name="connsiteY45" fmla="*/ 959161 h 965555"/>
              <a:gd name="connsiteX46" fmla="*/ 908463 w 1773949"/>
              <a:gd name="connsiteY46" fmla="*/ 965555 h 965555"/>
              <a:gd name="connsiteX47" fmla="*/ 844519 w 1773949"/>
              <a:gd name="connsiteY47" fmla="*/ 959161 h 965555"/>
              <a:gd name="connsiteX48" fmla="*/ 818942 w 1773949"/>
              <a:gd name="connsiteY48" fmla="*/ 946372 h 965555"/>
              <a:gd name="connsiteX49" fmla="*/ 780575 w 1773949"/>
              <a:gd name="connsiteY49" fmla="*/ 939978 h 965555"/>
              <a:gd name="connsiteX50" fmla="*/ 754998 w 1773949"/>
              <a:gd name="connsiteY50" fmla="*/ 933583 h 965555"/>
              <a:gd name="connsiteX51" fmla="*/ 735814 w 1773949"/>
              <a:gd name="connsiteY51" fmla="*/ 920795 h 965555"/>
              <a:gd name="connsiteX52" fmla="*/ 646293 w 1773949"/>
              <a:gd name="connsiteY52" fmla="*/ 908006 h 965555"/>
              <a:gd name="connsiteX53" fmla="*/ 588743 w 1773949"/>
              <a:gd name="connsiteY53" fmla="*/ 895217 h 965555"/>
              <a:gd name="connsiteX54" fmla="*/ 569560 w 1773949"/>
              <a:gd name="connsiteY54" fmla="*/ 888823 h 965555"/>
              <a:gd name="connsiteX55" fmla="*/ 505616 w 1773949"/>
              <a:gd name="connsiteY55" fmla="*/ 882428 h 965555"/>
              <a:gd name="connsiteX56" fmla="*/ 448066 w 1773949"/>
              <a:gd name="connsiteY56" fmla="*/ 876034 h 965555"/>
              <a:gd name="connsiteX57" fmla="*/ 422489 w 1773949"/>
              <a:gd name="connsiteY57" fmla="*/ 831273 h 965555"/>
              <a:gd name="connsiteX58" fmla="*/ 416094 w 1773949"/>
              <a:gd name="connsiteY58" fmla="*/ 812090 h 965555"/>
              <a:gd name="connsiteX59" fmla="*/ 339361 w 1773949"/>
              <a:gd name="connsiteY59" fmla="*/ 696990 h 965555"/>
              <a:gd name="connsiteX60" fmla="*/ 294600 w 1773949"/>
              <a:gd name="connsiteY60" fmla="*/ 652230 h 965555"/>
              <a:gd name="connsiteX61" fmla="*/ 281812 w 1773949"/>
              <a:gd name="connsiteY61" fmla="*/ 633046 h 965555"/>
              <a:gd name="connsiteX62" fmla="*/ 262628 w 1773949"/>
              <a:gd name="connsiteY62" fmla="*/ 626652 h 965555"/>
              <a:gd name="connsiteX63" fmla="*/ 192290 w 1773949"/>
              <a:gd name="connsiteY63" fmla="*/ 620258 h 965555"/>
              <a:gd name="connsiteX64" fmla="*/ 173107 w 1773949"/>
              <a:gd name="connsiteY64" fmla="*/ 607469 h 965555"/>
              <a:gd name="connsiteX65" fmla="*/ 89979 w 1773949"/>
              <a:gd name="connsiteY65" fmla="*/ 569102 h 965555"/>
              <a:gd name="connsiteX66" fmla="*/ 19641 w 1773949"/>
              <a:gd name="connsiteY66" fmla="*/ 537130 h 965555"/>
              <a:gd name="connsiteX67" fmla="*/ 458 w 1773949"/>
              <a:gd name="connsiteY67" fmla="*/ 498764 h 965555"/>
              <a:gd name="connsiteX68" fmla="*/ 19641 w 1773949"/>
              <a:gd name="connsiteY68" fmla="*/ 492369 h 965555"/>
              <a:gd name="connsiteX69" fmla="*/ 38824 w 1773949"/>
              <a:gd name="connsiteY69" fmla="*/ 466792 h 965555"/>
              <a:gd name="connsiteX70" fmla="*/ 64402 w 1773949"/>
              <a:gd name="connsiteY70" fmla="*/ 422031 h 965555"/>
              <a:gd name="connsiteX71" fmla="*/ 89979 w 1773949"/>
              <a:gd name="connsiteY71" fmla="*/ 402848 h 965555"/>
              <a:gd name="connsiteX72" fmla="*/ 128346 w 1773949"/>
              <a:gd name="connsiteY72" fmla="*/ 383665 h 965555"/>
              <a:gd name="connsiteX73" fmla="*/ 192290 w 1773949"/>
              <a:gd name="connsiteY73" fmla="*/ 281354 h 965555"/>
              <a:gd name="connsiteX74" fmla="*/ 198684 w 1773949"/>
              <a:gd name="connsiteY74" fmla="*/ 236593 h 965555"/>
              <a:gd name="connsiteX75" fmla="*/ 205079 w 1773949"/>
              <a:gd name="connsiteY75" fmla="*/ 159860 h 965555"/>
              <a:gd name="connsiteX76" fmla="*/ 217868 w 1773949"/>
              <a:gd name="connsiteY76" fmla="*/ 140677 h 965555"/>
              <a:gd name="connsiteX77" fmla="*/ 237051 w 1773949"/>
              <a:gd name="connsiteY77" fmla="*/ 89522 h 965555"/>
              <a:gd name="connsiteX78" fmla="*/ 396911 w 1773949"/>
              <a:gd name="connsiteY78" fmla="*/ 102311 h 965555"/>
              <a:gd name="connsiteX79" fmla="*/ 499221 w 1773949"/>
              <a:gd name="connsiteY79" fmla="*/ 108705 h 965555"/>
              <a:gd name="connsiteX80" fmla="*/ 639898 w 1773949"/>
              <a:gd name="connsiteY80" fmla="*/ 95916 h 965555"/>
              <a:gd name="connsiteX81" fmla="*/ 691054 w 1773949"/>
              <a:gd name="connsiteY81" fmla="*/ 70339 h 965555"/>
              <a:gd name="connsiteX82" fmla="*/ 716631 w 1773949"/>
              <a:gd name="connsiteY82" fmla="*/ 76733 h 965555"/>
              <a:gd name="connsiteX83" fmla="*/ 729420 w 1773949"/>
              <a:gd name="connsiteY83" fmla="*/ 95916 h 965555"/>
              <a:gd name="connsiteX84" fmla="*/ 767786 w 1773949"/>
              <a:gd name="connsiteY84" fmla="*/ 57550 h 965555"/>
              <a:gd name="connsiteX85" fmla="*/ 786970 w 1773949"/>
              <a:gd name="connsiteY85" fmla="*/ 51155 h 965555"/>
              <a:gd name="connsiteX86" fmla="*/ 818942 w 1773949"/>
              <a:gd name="connsiteY86" fmla="*/ 31972 h 965555"/>
              <a:gd name="connsiteX87" fmla="*/ 882886 w 1773949"/>
              <a:gd name="connsiteY87" fmla="*/ 63944 h 9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73949" h="965555">
                <a:moveTo>
                  <a:pt x="882886" y="63944"/>
                </a:moveTo>
                <a:cubicBezTo>
                  <a:pt x="901003" y="65010"/>
                  <a:pt x="913569" y="48222"/>
                  <a:pt x="927647" y="38367"/>
                </a:cubicBezTo>
                <a:cubicBezTo>
                  <a:pt x="935055" y="33181"/>
                  <a:pt x="939471" y="24439"/>
                  <a:pt x="946830" y="19183"/>
                </a:cubicBezTo>
                <a:cubicBezTo>
                  <a:pt x="960655" y="9308"/>
                  <a:pt x="975939" y="5218"/>
                  <a:pt x="991591" y="0"/>
                </a:cubicBezTo>
                <a:cubicBezTo>
                  <a:pt x="1001291" y="6467"/>
                  <a:pt x="1016719" y="19183"/>
                  <a:pt x="1029957" y="19183"/>
                </a:cubicBezTo>
                <a:cubicBezTo>
                  <a:pt x="1045961" y="19183"/>
                  <a:pt x="1100389" y="9576"/>
                  <a:pt x="1119479" y="6395"/>
                </a:cubicBezTo>
                <a:cubicBezTo>
                  <a:pt x="1130136" y="8526"/>
                  <a:pt x="1142015" y="7397"/>
                  <a:pt x="1151451" y="12789"/>
                </a:cubicBezTo>
                <a:cubicBezTo>
                  <a:pt x="1158124" y="16602"/>
                  <a:pt x="1158239" y="27171"/>
                  <a:pt x="1164240" y="31972"/>
                </a:cubicBezTo>
                <a:cubicBezTo>
                  <a:pt x="1170606" y="37065"/>
                  <a:pt x="1214106" y="44687"/>
                  <a:pt x="1215395" y="44761"/>
                </a:cubicBezTo>
                <a:cubicBezTo>
                  <a:pt x="1279270" y="48411"/>
                  <a:pt x="1343283" y="49024"/>
                  <a:pt x="1407227" y="51155"/>
                </a:cubicBezTo>
                <a:cubicBezTo>
                  <a:pt x="1413621" y="53287"/>
                  <a:pt x="1420518" y="54277"/>
                  <a:pt x="1426410" y="57550"/>
                </a:cubicBezTo>
                <a:cubicBezTo>
                  <a:pt x="1439935" y="65064"/>
                  <a:pt x="1471354" y="90734"/>
                  <a:pt x="1490354" y="95916"/>
                </a:cubicBezTo>
                <a:cubicBezTo>
                  <a:pt x="1504895" y="99882"/>
                  <a:pt x="1520195" y="100179"/>
                  <a:pt x="1535115" y="102311"/>
                </a:cubicBezTo>
                <a:cubicBezTo>
                  <a:pt x="1554358" y="150418"/>
                  <a:pt x="1538699" y="119306"/>
                  <a:pt x="1567087" y="159860"/>
                </a:cubicBezTo>
                <a:cubicBezTo>
                  <a:pt x="1589819" y="192335"/>
                  <a:pt x="1586440" y="199238"/>
                  <a:pt x="1618242" y="217410"/>
                </a:cubicBezTo>
                <a:cubicBezTo>
                  <a:pt x="1631203" y="224816"/>
                  <a:pt x="1666405" y="228634"/>
                  <a:pt x="1675792" y="230199"/>
                </a:cubicBezTo>
                <a:cubicBezTo>
                  <a:pt x="1685911" y="245378"/>
                  <a:pt x="1695870" y="261084"/>
                  <a:pt x="1707764" y="274960"/>
                </a:cubicBezTo>
                <a:cubicBezTo>
                  <a:pt x="1713649" y="281826"/>
                  <a:pt x="1721158" y="287196"/>
                  <a:pt x="1726947" y="294143"/>
                </a:cubicBezTo>
                <a:cubicBezTo>
                  <a:pt x="1741111" y="311140"/>
                  <a:pt x="1741152" y="319002"/>
                  <a:pt x="1752525" y="338904"/>
                </a:cubicBezTo>
                <a:cubicBezTo>
                  <a:pt x="1756338" y="345577"/>
                  <a:pt x="1761051" y="351693"/>
                  <a:pt x="1765314" y="358087"/>
                </a:cubicBezTo>
                <a:cubicBezTo>
                  <a:pt x="1778464" y="423839"/>
                  <a:pt x="1775068" y="392993"/>
                  <a:pt x="1765314" y="505158"/>
                </a:cubicBezTo>
                <a:cubicBezTo>
                  <a:pt x="1764372" y="515986"/>
                  <a:pt x="1765877" y="528781"/>
                  <a:pt x="1758919" y="537130"/>
                </a:cubicBezTo>
                <a:cubicBezTo>
                  <a:pt x="1753293" y="543881"/>
                  <a:pt x="1741868" y="541393"/>
                  <a:pt x="1733342" y="543525"/>
                </a:cubicBezTo>
                <a:cubicBezTo>
                  <a:pt x="1735473" y="611732"/>
                  <a:pt x="1739736" y="679906"/>
                  <a:pt x="1739736" y="748146"/>
                </a:cubicBezTo>
                <a:cubicBezTo>
                  <a:pt x="1739736" y="771395"/>
                  <a:pt x="1735521" y="777744"/>
                  <a:pt x="1714159" y="780118"/>
                </a:cubicBezTo>
                <a:cubicBezTo>
                  <a:pt x="1663140" y="785787"/>
                  <a:pt x="1611848" y="788643"/>
                  <a:pt x="1560693" y="792906"/>
                </a:cubicBezTo>
                <a:lnTo>
                  <a:pt x="1535115" y="844062"/>
                </a:lnTo>
                <a:cubicBezTo>
                  <a:pt x="1530852" y="852588"/>
                  <a:pt x="1527613" y="861708"/>
                  <a:pt x="1522326" y="869639"/>
                </a:cubicBezTo>
                <a:cubicBezTo>
                  <a:pt x="1518063" y="876034"/>
                  <a:pt x="1514458" y="882919"/>
                  <a:pt x="1509538" y="888823"/>
                </a:cubicBezTo>
                <a:cubicBezTo>
                  <a:pt x="1499439" y="900942"/>
                  <a:pt x="1485540" y="913611"/>
                  <a:pt x="1471171" y="920795"/>
                </a:cubicBezTo>
                <a:cubicBezTo>
                  <a:pt x="1465142" y="923809"/>
                  <a:pt x="1458382" y="925058"/>
                  <a:pt x="1451988" y="927189"/>
                </a:cubicBezTo>
                <a:cubicBezTo>
                  <a:pt x="1434936" y="922926"/>
                  <a:pt x="1417238" y="920710"/>
                  <a:pt x="1400833" y="914400"/>
                </a:cubicBezTo>
                <a:cubicBezTo>
                  <a:pt x="1389233" y="909938"/>
                  <a:pt x="1379725" y="901253"/>
                  <a:pt x="1368861" y="895217"/>
                </a:cubicBezTo>
                <a:cubicBezTo>
                  <a:pt x="1360528" y="890588"/>
                  <a:pt x="1351616" y="887057"/>
                  <a:pt x="1343283" y="882428"/>
                </a:cubicBezTo>
                <a:cubicBezTo>
                  <a:pt x="1332419" y="876392"/>
                  <a:pt x="1321850" y="869832"/>
                  <a:pt x="1311311" y="863245"/>
                </a:cubicBezTo>
                <a:cubicBezTo>
                  <a:pt x="1304794" y="859172"/>
                  <a:pt x="1299002" y="853893"/>
                  <a:pt x="1292128" y="850456"/>
                </a:cubicBezTo>
                <a:cubicBezTo>
                  <a:pt x="1286099" y="847442"/>
                  <a:pt x="1279339" y="846193"/>
                  <a:pt x="1272945" y="844062"/>
                </a:cubicBezTo>
                <a:cubicBezTo>
                  <a:pt x="1257945" y="889059"/>
                  <a:pt x="1277471" y="833499"/>
                  <a:pt x="1253761" y="888823"/>
                </a:cubicBezTo>
                <a:cubicBezTo>
                  <a:pt x="1251106" y="895018"/>
                  <a:pt x="1251577" y="902743"/>
                  <a:pt x="1247367" y="908006"/>
                </a:cubicBezTo>
                <a:cubicBezTo>
                  <a:pt x="1242566" y="914007"/>
                  <a:pt x="1234578" y="916532"/>
                  <a:pt x="1228184" y="920795"/>
                </a:cubicBezTo>
                <a:cubicBezTo>
                  <a:pt x="1215395" y="918663"/>
                  <a:pt x="1202474" y="917213"/>
                  <a:pt x="1189817" y="914400"/>
                </a:cubicBezTo>
                <a:cubicBezTo>
                  <a:pt x="1154263" y="906499"/>
                  <a:pt x="1187015" y="906216"/>
                  <a:pt x="1138662" y="901611"/>
                </a:cubicBezTo>
                <a:cubicBezTo>
                  <a:pt x="1104646" y="898371"/>
                  <a:pt x="1070455" y="897348"/>
                  <a:pt x="1036352" y="895217"/>
                </a:cubicBezTo>
                <a:cubicBezTo>
                  <a:pt x="1017124" y="901626"/>
                  <a:pt x="1014514" y="900626"/>
                  <a:pt x="997985" y="914400"/>
                </a:cubicBezTo>
                <a:cubicBezTo>
                  <a:pt x="978789" y="930397"/>
                  <a:pt x="977170" y="940794"/>
                  <a:pt x="953224" y="952767"/>
                </a:cubicBezTo>
                <a:cubicBezTo>
                  <a:pt x="945364" y="956697"/>
                  <a:pt x="936097" y="956747"/>
                  <a:pt x="927647" y="959161"/>
                </a:cubicBezTo>
                <a:cubicBezTo>
                  <a:pt x="921166" y="961013"/>
                  <a:pt x="914858" y="963424"/>
                  <a:pt x="908463" y="965555"/>
                </a:cubicBezTo>
                <a:cubicBezTo>
                  <a:pt x="887148" y="963424"/>
                  <a:pt x="865464" y="963649"/>
                  <a:pt x="844519" y="959161"/>
                </a:cubicBezTo>
                <a:cubicBezTo>
                  <a:pt x="835199" y="957164"/>
                  <a:pt x="828072" y="949111"/>
                  <a:pt x="818942" y="946372"/>
                </a:cubicBezTo>
                <a:cubicBezTo>
                  <a:pt x="806523" y="942646"/>
                  <a:pt x="793289" y="942521"/>
                  <a:pt x="780575" y="939978"/>
                </a:cubicBezTo>
                <a:cubicBezTo>
                  <a:pt x="771958" y="938254"/>
                  <a:pt x="763524" y="935715"/>
                  <a:pt x="754998" y="933583"/>
                </a:cubicBezTo>
                <a:cubicBezTo>
                  <a:pt x="748603" y="929320"/>
                  <a:pt x="743105" y="923225"/>
                  <a:pt x="735814" y="920795"/>
                </a:cubicBezTo>
                <a:cubicBezTo>
                  <a:pt x="724092" y="916888"/>
                  <a:pt x="652531" y="908966"/>
                  <a:pt x="646293" y="908006"/>
                </a:cubicBezTo>
                <a:cubicBezTo>
                  <a:pt x="632018" y="905810"/>
                  <a:pt x="603587" y="899458"/>
                  <a:pt x="588743" y="895217"/>
                </a:cubicBezTo>
                <a:cubicBezTo>
                  <a:pt x="582262" y="893365"/>
                  <a:pt x="576222" y="889848"/>
                  <a:pt x="569560" y="888823"/>
                </a:cubicBezTo>
                <a:cubicBezTo>
                  <a:pt x="548388" y="885566"/>
                  <a:pt x="526919" y="884670"/>
                  <a:pt x="505616" y="882428"/>
                </a:cubicBezTo>
                <a:lnTo>
                  <a:pt x="448066" y="876034"/>
                </a:lnTo>
                <a:cubicBezTo>
                  <a:pt x="433407" y="832054"/>
                  <a:pt x="453456" y="885465"/>
                  <a:pt x="422489" y="831273"/>
                </a:cubicBezTo>
                <a:cubicBezTo>
                  <a:pt x="419145" y="825421"/>
                  <a:pt x="419108" y="818119"/>
                  <a:pt x="416094" y="812090"/>
                </a:cubicBezTo>
                <a:cubicBezTo>
                  <a:pt x="401981" y="783865"/>
                  <a:pt x="343219" y="701813"/>
                  <a:pt x="339361" y="696990"/>
                </a:cubicBezTo>
                <a:cubicBezTo>
                  <a:pt x="308983" y="659017"/>
                  <a:pt x="325140" y="672588"/>
                  <a:pt x="294600" y="652230"/>
                </a:cubicBezTo>
                <a:cubicBezTo>
                  <a:pt x="290337" y="645835"/>
                  <a:pt x="287813" y="637847"/>
                  <a:pt x="281812" y="633046"/>
                </a:cubicBezTo>
                <a:cubicBezTo>
                  <a:pt x="276549" y="628835"/>
                  <a:pt x="269301" y="627605"/>
                  <a:pt x="262628" y="626652"/>
                </a:cubicBezTo>
                <a:cubicBezTo>
                  <a:pt x="239322" y="623323"/>
                  <a:pt x="215736" y="622389"/>
                  <a:pt x="192290" y="620258"/>
                </a:cubicBezTo>
                <a:cubicBezTo>
                  <a:pt x="185896" y="615995"/>
                  <a:pt x="179825" y="611201"/>
                  <a:pt x="173107" y="607469"/>
                </a:cubicBezTo>
                <a:cubicBezTo>
                  <a:pt x="148485" y="593790"/>
                  <a:pt x="115794" y="579428"/>
                  <a:pt x="89979" y="569102"/>
                </a:cubicBezTo>
                <a:cubicBezTo>
                  <a:pt x="26156" y="543572"/>
                  <a:pt x="56286" y="561560"/>
                  <a:pt x="19641" y="537130"/>
                </a:cubicBezTo>
                <a:cubicBezTo>
                  <a:pt x="17487" y="533899"/>
                  <a:pt x="-3324" y="506329"/>
                  <a:pt x="458" y="498764"/>
                </a:cubicBezTo>
                <a:cubicBezTo>
                  <a:pt x="3472" y="492735"/>
                  <a:pt x="13247" y="494501"/>
                  <a:pt x="19641" y="492369"/>
                </a:cubicBezTo>
                <a:cubicBezTo>
                  <a:pt x="26035" y="483843"/>
                  <a:pt x="33102" y="475783"/>
                  <a:pt x="38824" y="466792"/>
                </a:cubicBezTo>
                <a:cubicBezTo>
                  <a:pt x="48050" y="452294"/>
                  <a:pt x="53667" y="435450"/>
                  <a:pt x="64402" y="422031"/>
                </a:cubicBezTo>
                <a:cubicBezTo>
                  <a:pt x="71059" y="413709"/>
                  <a:pt x="81307" y="409042"/>
                  <a:pt x="89979" y="402848"/>
                </a:cubicBezTo>
                <a:cubicBezTo>
                  <a:pt x="111671" y="387354"/>
                  <a:pt x="104591" y="391583"/>
                  <a:pt x="128346" y="383665"/>
                </a:cubicBezTo>
                <a:cubicBezTo>
                  <a:pt x="186252" y="304043"/>
                  <a:pt x="168734" y="340244"/>
                  <a:pt x="192290" y="281354"/>
                </a:cubicBezTo>
                <a:cubicBezTo>
                  <a:pt x="194421" y="266434"/>
                  <a:pt x="197106" y="251582"/>
                  <a:pt x="198684" y="236593"/>
                </a:cubicBezTo>
                <a:cubicBezTo>
                  <a:pt x="201371" y="211068"/>
                  <a:pt x="200045" y="185028"/>
                  <a:pt x="205079" y="159860"/>
                </a:cubicBezTo>
                <a:cubicBezTo>
                  <a:pt x="206586" y="152324"/>
                  <a:pt x="214431" y="147551"/>
                  <a:pt x="217868" y="140677"/>
                </a:cubicBezTo>
                <a:cubicBezTo>
                  <a:pt x="225509" y="125395"/>
                  <a:pt x="231518" y="106119"/>
                  <a:pt x="237051" y="89522"/>
                </a:cubicBezTo>
                <a:cubicBezTo>
                  <a:pt x="312235" y="104558"/>
                  <a:pt x="252835" y="94307"/>
                  <a:pt x="396911" y="102311"/>
                </a:cubicBezTo>
                <a:lnTo>
                  <a:pt x="499221" y="108705"/>
                </a:lnTo>
                <a:cubicBezTo>
                  <a:pt x="546113" y="104442"/>
                  <a:pt x="593727" y="105150"/>
                  <a:pt x="639898" y="95916"/>
                </a:cubicBezTo>
                <a:cubicBezTo>
                  <a:pt x="658592" y="92177"/>
                  <a:pt x="691054" y="70339"/>
                  <a:pt x="691054" y="70339"/>
                </a:cubicBezTo>
                <a:cubicBezTo>
                  <a:pt x="699580" y="72470"/>
                  <a:pt x="709319" y="71858"/>
                  <a:pt x="716631" y="76733"/>
                </a:cubicBezTo>
                <a:cubicBezTo>
                  <a:pt x="723025" y="80996"/>
                  <a:pt x="722224" y="98614"/>
                  <a:pt x="729420" y="95916"/>
                </a:cubicBezTo>
                <a:cubicBezTo>
                  <a:pt x="746354" y="89566"/>
                  <a:pt x="753510" y="68654"/>
                  <a:pt x="767786" y="57550"/>
                </a:cubicBezTo>
                <a:cubicBezTo>
                  <a:pt x="773107" y="53412"/>
                  <a:pt x="780941" y="54169"/>
                  <a:pt x="786970" y="51155"/>
                </a:cubicBezTo>
                <a:cubicBezTo>
                  <a:pt x="798086" y="45597"/>
                  <a:pt x="808285" y="38366"/>
                  <a:pt x="818942" y="31972"/>
                </a:cubicBezTo>
                <a:cubicBezTo>
                  <a:pt x="863615" y="39418"/>
                  <a:pt x="864769" y="62878"/>
                  <a:pt x="882886" y="63944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3000" y="1006082"/>
            <a:ext cx="4034431" cy="3509963"/>
          </a:xfrm>
        </p:spPr>
        <p:txBody>
          <a:bodyPr/>
          <a:lstStyle/>
          <a:p>
            <a:r>
              <a:rPr lang="en-US" sz="1400" dirty="0"/>
              <a:t>Physical aperture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Ideal dynamic aperture</a:t>
            </a:r>
          </a:p>
          <a:p>
            <a:pPr lvl="1"/>
            <a:r>
              <a:rPr lang="en-US" sz="1400" dirty="0"/>
              <a:t>Stable region of particle motion </a:t>
            </a:r>
          </a:p>
          <a:p>
            <a:pPr lvl="1"/>
            <a:r>
              <a:rPr lang="en-US" sz="1400" dirty="0"/>
              <a:t>Limited by strong non-linear magnets</a:t>
            </a:r>
          </a:p>
          <a:p>
            <a:pPr lvl="1"/>
            <a:endParaRPr lang="en-US" sz="1400" dirty="0"/>
          </a:p>
          <a:p>
            <a:r>
              <a:rPr lang="en-US" sz="1400" dirty="0">
                <a:solidFill>
                  <a:srgbClr val="00B050"/>
                </a:solidFill>
              </a:rPr>
              <a:t>Dynamic aperture including machine errors</a:t>
            </a:r>
          </a:p>
          <a:p>
            <a:pPr lvl="1"/>
            <a:r>
              <a:rPr lang="en-US" sz="1400" dirty="0"/>
              <a:t>Deteriorated stable region of particle motion due to magnet errors, misalignments etc.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the aperture… </a:t>
            </a:r>
            <a:br>
              <a:rPr lang="en-US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generation storage 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5914298" y="2374411"/>
            <a:ext cx="2718382" cy="1368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27901" y="2544973"/>
            <a:ext cx="2055474" cy="1221332"/>
          </a:xfrm>
          <a:custGeom>
            <a:avLst/>
            <a:gdLst>
              <a:gd name="connsiteX0" fmla="*/ 711265 w 2055474"/>
              <a:gd name="connsiteY0" fmla="*/ 294143 h 1221332"/>
              <a:gd name="connsiteX1" fmla="*/ 263657 w 2055474"/>
              <a:gd name="connsiteY1" fmla="*/ 300537 h 1221332"/>
              <a:gd name="connsiteX2" fmla="*/ 225291 w 2055474"/>
              <a:gd name="connsiteY2" fmla="*/ 313326 h 1221332"/>
              <a:gd name="connsiteX3" fmla="*/ 161347 w 2055474"/>
              <a:gd name="connsiteY3" fmla="*/ 377270 h 1221332"/>
              <a:gd name="connsiteX4" fmla="*/ 154952 w 2055474"/>
              <a:gd name="connsiteY4" fmla="*/ 402848 h 1221332"/>
              <a:gd name="connsiteX5" fmla="*/ 142163 w 2055474"/>
              <a:gd name="connsiteY5" fmla="*/ 441214 h 1221332"/>
              <a:gd name="connsiteX6" fmla="*/ 135769 w 2055474"/>
              <a:gd name="connsiteY6" fmla="*/ 473186 h 1221332"/>
              <a:gd name="connsiteX7" fmla="*/ 116586 w 2055474"/>
              <a:gd name="connsiteY7" fmla="*/ 517947 h 1221332"/>
              <a:gd name="connsiteX8" fmla="*/ 103797 w 2055474"/>
              <a:gd name="connsiteY8" fmla="*/ 575497 h 1221332"/>
              <a:gd name="connsiteX9" fmla="*/ 97402 w 2055474"/>
              <a:gd name="connsiteY9" fmla="*/ 594680 h 1221332"/>
              <a:gd name="connsiteX10" fmla="*/ 71825 w 2055474"/>
              <a:gd name="connsiteY10" fmla="*/ 588286 h 1221332"/>
              <a:gd name="connsiteX11" fmla="*/ 52642 w 2055474"/>
              <a:gd name="connsiteY11" fmla="*/ 581891 h 1221332"/>
              <a:gd name="connsiteX12" fmla="*/ 7881 w 2055474"/>
              <a:gd name="connsiteY12" fmla="*/ 594680 h 1221332"/>
              <a:gd name="connsiteX13" fmla="*/ 14275 w 2055474"/>
              <a:gd name="connsiteY13" fmla="*/ 703385 h 1221332"/>
              <a:gd name="connsiteX14" fmla="*/ 65430 w 2055474"/>
              <a:gd name="connsiteY14" fmla="*/ 722568 h 1221332"/>
              <a:gd name="connsiteX15" fmla="*/ 97402 w 2055474"/>
              <a:gd name="connsiteY15" fmla="*/ 716174 h 1221332"/>
              <a:gd name="connsiteX16" fmla="*/ 129375 w 2055474"/>
              <a:gd name="connsiteY16" fmla="*/ 760935 h 1221332"/>
              <a:gd name="connsiteX17" fmla="*/ 135769 w 2055474"/>
              <a:gd name="connsiteY17" fmla="*/ 805696 h 1221332"/>
              <a:gd name="connsiteX18" fmla="*/ 148558 w 2055474"/>
              <a:gd name="connsiteY18" fmla="*/ 824879 h 1221332"/>
              <a:gd name="connsiteX19" fmla="*/ 161347 w 2055474"/>
              <a:gd name="connsiteY19" fmla="*/ 850456 h 1221332"/>
              <a:gd name="connsiteX20" fmla="*/ 174135 w 2055474"/>
              <a:gd name="connsiteY20" fmla="*/ 869640 h 1221332"/>
              <a:gd name="connsiteX21" fmla="*/ 193319 w 2055474"/>
              <a:gd name="connsiteY21" fmla="*/ 876034 h 1221332"/>
              <a:gd name="connsiteX22" fmla="*/ 212502 w 2055474"/>
              <a:gd name="connsiteY22" fmla="*/ 895217 h 1221332"/>
              <a:gd name="connsiteX23" fmla="*/ 218896 w 2055474"/>
              <a:gd name="connsiteY23" fmla="*/ 927189 h 1221332"/>
              <a:gd name="connsiteX24" fmla="*/ 231685 w 2055474"/>
              <a:gd name="connsiteY24" fmla="*/ 959161 h 1221332"/>
              <a:gd name="connsiteX25" fmla="*/ 238079 w 2055474"/>
              <a:gd name="connsiteY25" fmla="*/ 984739 h 1221332"/>
              <a:gd name="connsiteX26" fmla="*/ 314812 w 2055474"/>
              <a:gd name="connsiteY26" fmla="*/ 965556 h 1221332"/>
              <a:gd name="connsiteX27" fmla="*/ 397940 w 2055474"/>
              <a:gd name="connsiteY27" fmla="*/ 920795 h 1221332"/>
              <a:gd name="connsiteX28" fmla="*/ 442700 w 2055474"/>
              <a:gd name="connsiteY28" fmla="*/ 908006 h 1221332"/>
              <a:gd name="connsiteX29" fmla="*/ 474672 w 2055474"/>
              <a:gd name="connsiteY29" fmla="*/ 895217 h 1221332"/>
              <a:gd name="connsiteX30" fmla="*/ 557800 w 2055474"/>
              <a:gd name="connsiteY30" fmla="*/ 882428 h 1221332"/>
              <a:gd name="connsiteX31" fmla="*/ 576983 w 2055474"/>
              <a:gd name="connsiteY31" fmla="*/ 888823 h 1221332"/>
              <a:gd name="connsiteX32" fmla="*/ 583377 w 2055474"/>
              <a:gd name="connsiteY32" fmla="*/ 914400 h 1221332"/>
              <a:gd name="connsiteX33" fmla="*/ 596166 w 2055474"/>
              <a:gd name="connsiteY33" fmla="*/ 933584 h 1221332"/>
              <a:gd name="connsiteX34" fmla="*/ 608955 w 2055474"/>
              <a:gd name="connsiteY34" fmla="*/ 959161 h 1221332"/>
              <a:gd name="connsiteX35" fmla="*/ 628138 w 2055474"/>
              <a:gd name="connsiteY35" fmla="*/ 991133 h 1221332"/>
              <a:gd name="connsiteX36" fmla="*/ 634533 w 2055474"/>
              <a:gd name="connsiteY36" fmla="*/ 1016711 h 1221332"/>
              <a:gd name="connsiteX37" fmla="*/ 685688 w 2055474"/>
              <a:gd name="connsiteY37" fmla="*/ 1023105 h 1221332"/>
              <a:gd name="connsiteX38" fmla="*/ 698477 w 2055474"/>
              <a:gd name="connsiteY38" fmla="*/ 1003922 h 1221332"/>
              <a:gd name="connsiteX39" fmla="*/ 711265 w 2055474"/>
              <a:gd name="connsiteY39" fmla="*/ 1035894 h 1221332"/>
              <a:gd name="connsiteX40" fmla="*/ 717660 w 2055474"/>
              <a:gd name="connsiteY40" fmla="*/ 1074261 h 1221332"/>
              <a:gd name="connsiteX41" fmla="*/ 730449 w 2055474"/>
              <a:gd name="connsiteY41" fmla="*/ 1119021 h 1221332"/>
              <a:gd name="connsiteX42" fmla="*/ 743237 w 2055474"/>
              <a:gd name="connsiteY42" fmla="*/ 1144599 h 1221332"/>
              <a:gd name="connsiteX43" fmla="*/ 781604 w 2055474"/>
              <a:gd name="connsiteY43" fmla="*/ 1189360 h 1221332"/>
              <a:gd name="connsiteX44" fmla="*/ 794393 w 2055474"/>
              <a:gd name="connsiteY44" fmla="*/ 1208543 h 1221332"/>
              <a:gd name="connsiteX45" fmla="*/ 832759 w 2055474"/>
              <a:gd name="connsiteY45" fmla="*/ 1221332 h 1221332"/>
              <a:gd name="connsiteX46" fmla="*/ 890309 w 2055474"/>
              <a:gd name="connsiteY46" fmla="*/ 1195754 h 1221332"/>
              <a:gd name="connsiteX47" fmla="*/ 935070 w 2055474"/>
              <a:gd name="connsiteY47" fmla="*/ 1150993 h 1221332"/>
              <a:gd name="connsiteX48" fmla="*/ 960647 w 2055474"/>
              <a:gd name="connsiteY48" fmla="*/ 1125416 h 1221332"/>
              <a:gd name="connsiteX49" fmla="*/ 979830 w 2055474"/>
              <a:gd name="connsiteY49" fmla="*/ 1112627 h 1221332"/>
              <a:gd name="connsiteX50" fmla="*/ 1030986 w 2055474"/>
              <a:gd name="connsiteY50" fmla="*/ 1093444 h 1221332"/>
              <a:gd name="connsiteX51" fmla="*/ 1082141 w 2055474"/>
              <a:gd name="connsiteY51" fmla="*/ 1067866 h 1221332"/>
              <a:gd name="connsiteX52" fmla="*/ 1146085 w 2055474"/>
              <a:gd name="connsiteY52" fmla="*/ 1055077 h 1221332"/>
              <a:gd name="connsiteX53" fmla="*/ 1216423 w 2055474"/>
              <a:gd name="connsiteY53" fmla="*/ 1061472 h 1221332"/>
              <a:gd name="connsiteX54" fmla="*/ 1235607 w 2055474"/>
              <a:gd name="connsiteY54" fmla="*/ 1087049 h 1221332"/>
              <a:gd name="connsiteX55" fmla="*/ 1254790 w 2055474"/>
              <a:gd name="connsiteY55" fmla="*/ 1048683 h 1221332"/>
              <a:gd name="connsiteX56" fmla="*/ 1267579 w 2055474"/>
              <a:gd name="connsiteY56" fmla="*/ 1016711 h 1221332"/>
              <a:gd name="connsiteX57" fmla="*/ 1286762 w 2055474"/>
              <a:gd name="connsiteY57" fmla="*/ 959161 h 1221332"/>
              <a:gd name="connsiteX58" fmla="*/ 1305945 w 2055474"/>
              <a:gd name="connsiteY58" fmla="*/ 927189 h 1221332"/>
              <a:gd name="connsiteX59" fmla="*/ 1318734 w 2055474"/>
              <a:gd name="connsiteY59" fmla="*/ 901612 h 1221332"/>
              <a:gd name="connsiteX60" fmla="*/ 1357100 w 2055474"/>
              <a:gd name="connsiteY60" fmla="*/ 888823 h 1221332"/>
              <a:gd name="connsiteX61" fmla="*/ 1414650 w 2055474"/>
              <a:gd name="connsiteY61" fmla="*/ 895217 h 1221332"/>
              <a:gd name="connsiteX62" fmla="*/ 1433833 w 2055474"/>
              <a:gd name="connsiteY62" fmla="*/ 901612 h 1221332"/>
              <a:gd name="connsiteX63" fmla="*/ 1446622 w 2055474"/>
              <a:gd name="connsiteY63" fmla="*/ 920795 h 1221332"/>
              <a:gd name="connsiteX64" fmla="*/ 1504172 w 2055474"/>
              <a:gd name="connsiteY64" fmla="*/ 952767 h 1221332"/>
              <a:gd name="connsiteX65" fmla="*/ 1574510 w 2055474"/>
              <a:gd name="connsiteY65" fmla="*/ 946372 h 1221332"/>
              <a:gd name="connsiteX66" fmla="*/ 1612877 w 2055474"/>
              <a:gd name="connsiteY66" fmla="*/ 933584 h 1221332"/>
              <a:gd name="connsiteX67" fmla="*/ 1638454 w 2055474"/>
              <a:gd name="connsiteY67" fmla="*/ 927189 h 1221332"/>
              <a:gd name="connsiteX68" fmla="*/ 1670426 w 2055474"/>
              <a:gd name="connsiteY68" fmla="*/ 920795 h 1221332"/>
              <a:gd name="connsiteX69" fmla="*/ 1740765 w 2055474"/>
              <a:gd name="connsiteY69" fmla="*/ 901612 h 1221332"/>
              <a:gd name="connsiteX70" fmla="*/ 1766342 w 2055474"/>
              <a:gd name="connsiteY70" fmla="*/ 863245 h 1221332"/>
              <a:gd name="connsiteX71" fmla="*/ 1804709 w 2055474"/>
              <a:gd name="connsiteY71" fmla="*/ 824879 h 1221332"/>
              <a:gd name="connsiteX72" fmla="*/ 1843075 w 2055474"/>
              <a:gd name="connsiteY72" fmla="*/ 799301 h 1221332"/>
              <a:gd name="connsiteX73" fmla="*/ 1881442 w 2055474"/>
              <a:gd name="connsiteY73" fmla="*/ 812090 h 1221332"/>
              <a:gd name="connsiteX74" fmla="*/ 1894230 w 2055474"/>
              <a:gd name="connsiteY74" fmla="*/ 831273 h 1221332"/>
              <a:gd name="connsiteX75" fmla="*/ 1913414 w 2055474"/>
              <a:gd name="connsiteY75" fmla="*/ 863245 h 1221332"/>
              <a:gd name="connsiteX76" fmla="*/ 1926202 w 2055474"/>
              <a:gd name="connsiteY76" fmla="*/ 908006 h 1221332"/>
              <a:gd name="connsiteX77" fmla="*/ 1945386 w 2055474"/>
              <a:gd name="connsiteY77" fmla="*/ 901612 h 1221332"/>
              <a:gd name="connsiteX78" fmla="*/ 1964569 w 2055474"/>
              <a:gd name="connsiteY78" fmla="*/ 844062 h 1221332"/>
              <a:gd name="connsiteX79" fmla="*/ 1983752 w 2055474"/>
              <a:gd name="connsiteY79" fmla="*/ 792907 h 1221332"/>
              <a:gd name="connsiteX80" fmla="*/ 1990147 w 2055474"/>
              <a:gd name="connsiteY80" fmla="*/ 767329 h 1221332"/>
              <a:gd name="connsiteX81" fmla="*/ 2002935 w 2055474"/>
              <a:gd name="connsiteY81" fmla="*/ 735357 h 1221332"/>
              <a:gd name="connsiteX82" fmla="*/ 2009330 w 2055474"/>
              <a:gd name="connsiteY82" fmla="*/ 709779 h 1221332"/>
              <a:gd name="connsiteX83" fmla="*/ 2015724 w 2055474"/>
              <a:gd name="connsiteY83" fmla="*/ 677807 h 1221332"/>
              <a:gd name="connsiteX84" fmla="*/ 2028513 w 2055474"/>
              <a:gd name="connsiteY84" fmla="*/ 652230 h 1221332"/>
              <a:gd name="connsiteX85" fmla="*/ 2034907 w 2055474"/>
              <a:gd name="connsiteY85" fmla="*/ 613863 h 1221332"/>
              <a:gd name="connsiteX86" fmla="*/ 2047696 w 2055474"/>
              <a:gd name="connsiteY86" fmla="*/ 524342 h 1221332"/>
              <a:gd name="connsiteX87" fmla="*/ 2054091 w 2055474"/>
              <a:gd name="connsiteY87" fmla="*/ 447609 h 1221332"/>
              <a:gd name="connsiteX88" fmla="*/ 2047696 w 2055474"/>
              <a:gd name="connsiteY88" fmla="*/ 409242 h 1221332"/>
              <a:gd name="connsiteX89" fmla="*/ 1964569 w 2055474"/>
              <a:gd name="connsiteY89" fmla="*/ 415637 h 1221332"/>
              <a:gd name="connsiteX90" fmla="*/ 1938991 w 2055474"/>
              <a:gd name="connsiteY90" fmla="*/ 441214 h 1221332"/>
              <a:gd name="connsiteX91" fmla="*/ 1919808 w 2055474"/>
              <a:gd name="connsiteY91" fmla="*/ 447609 h 1221332"/>
              <a:gd name="connsiteX92" fmla="*/ 1881442 w 2055474"/>
              <a:gd name="connsiteY92" fmla="*/ 485975 h 1221332"/>
              <a:gd name="connsiteX93" fmla="*/ 1868653 w 2055474"/>
              <a:gd name="connsiteY93" fmla="*/ 287749 h 1221332"/>
              <a:gd name="connsiteX94" fmla="*/ 1855864 w 2055474"/>
              <a:gd name="connsiteY94" fmla="*/ 242988 h 1221332"/>
              <a:gd name="connsiteX95" fmla="*/ 1836681 w 2055474"/>
              <a:gd name="connsiteY95" fmla="*/ 217410 h 1221332"/>
              <a:gd name="connsiteX96" fmla="*/ 1804709 w 2055474"/>
              <a:gd name="connsiteY96" fmla="*/ 172649 h 1221332"/>
              <a:gd name="connsiteX97" fmla="*/ 1747159 w 2055474"/>
              <a:gd name="connsiteY97" fmla="*/ 127889 h 1221332"/>
              <a:gd name="connsiteX98" fmla="*/ 1715187 w 2055474"/>
              <a:gd name="connsiteY98" fmla="*/ 108705 h 1221332"/>
              <a:gd name="connsiteX99" fmla="*/ 1018197 w 2055474"/>
              <a:gd name="connsiteY99" fmla="*/ 95917 h 1221332"/>
              <a:gd name="connsiteX100" fmla="*/ 986225 w 2055474"/>
              <a:gd name="connsiteY100" fmla="*/ 76733 h 1221332"/>
              <a:gd name="connsiteX101" fmla="*/ 967042 w 2055474"/>
              <a:gd name="connsiteY101" fmla="*/ 63944 h 1221332"/>
              <a:gd name="connsiteX102" fmla="*/ 954253 w 2055474"/>
              <a:gd name="connsiteY102" fmla="*/ 44761 h 1221332"/>
              <a:gd name="connsiteX103" fmla="*/ 915886 w 2055474"/>
              <a:gd name="connsiteY103" fmla="*/ 0 h 1221332"/>
              <a:gd name="connsiteX104" fmla="*/ 890309 w 2055474"/>
              <a:gd name="connsiteY104" fmla="*/ 6395 h 1221332"/>
              <a:gd name="connsiteX105" fmla="*/ 839154 w 2055474"/>
              <a:gd name="connsiteY105" fmla="*/ 44761 h 1221332"/>
              <a:gd name="connsiteX106" fmla="*/ 775209 w 2055474"/>
              <a:gd name="connsiteY106" fmla="*/ 95917 h 1221332"/>
              <a:gd name="connsiteX107" fmla="*/ 704871 w 2055474"/>
              <a:gd name="connsiteY107" fmla="*/ 134283 h 1221332"/>
              <a:gd name="connsiteX108" fmla="*/ 666505 w 2055474"/>
              <a:gd name="connsiteY108" fmla="*/ 140677 h 1221332"/>
              <a:gd name="connsiteX109" fmla="*/ 634533 w 2055474"/>
              <a:gd name="connsiteY109" fmla="*/ 153466 h 1221332"/>
              <a:gd name="connsiteX110" fmla="*/ 615349 w 2055474"/>
              <a:gd name="connsiteY110" fmla="*/ 166255 h 1221332"/>
              <a:gd name="connsiteX111" fmla="*/ 455489 w 2055474"/>
              <a:gd name="connsiteY111" fmla="*/ 172649 h 1221332"/>
              <a:gd name="connsiteX112" fmla="*/ 487461 w 2055474"/>
              <a:gd name="connsiteY112" fmla="*/ 204621 h 1221332"/>
              <a:gd name="connsiteX113" fmla="*/ 532222 w 2055474"/>
              <a:gd name="connsiteY113" fmla="*/ 230199 h 1221332"/>
              <a:gd name="connsiteX114" fmla="*/ 551405 w 2055474"/>
              <a:gd name="connsiteY114" fmla="*/ 242988 h 1221332"/>
              <a:gd name="connsiteX115" fmla="*/ 615349 w 2055474"/>
              <a:gd name="connsiteY115" fmla="*/ 262171 h 1221332"/>
              <a:gd name="connsiteX116" fmla="*/ 647321 w 2055474"/>
              <a:gd name="connsiteY116" fmla="*/ 281354 h 1221332"/>
              <a:gd name="connsiteX117" fmla="*/ 672899 w 2055474"/>
              <a:gd name="connsiteY117" fmla="*/ 306932 h 1221332"/>
              <a:gd name="connsiteX118" fmla="*/ 698477 w 2055474"/>
              <a:gd name="connsiteY118" fmla="*/ 319721 h 1221332"/>
              <a:gd name="connsiteX119" fmla="*/ 736843 w 2055474"/>
              <a:gd name="connsiteY119" fmla="*/ 338904 h 1221332"/>
              <a:gd name="connsiteX120" fmla="*/ 768815 w 2055474"/>
              <a:gd name="connsiteY120" fmla="*/ 345298 h 1221332"/>
              <a:gd name="connsiteX121" fmla="*/ 807182 w 2055474"/>
              <a:gd name="connsiteY121" fmla="*/ 351693 h 1221332"/>
              <a:gd name="connsiteX122" fmla="*/ 756026 w 2055474"/>
              <a:gd name="connsiteY122" fmla="*/ 351693 h 12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55474" h="1221332">
                <a:moveTo>
                  <a:pt x="711265" y="294143"/>
                </a:moveTo>
                <a:cubicBezTo>
                  <a:pt x="529212" y="277594"/>
                  <a:pt x="591783" y="280345"/>
                  <a:pt x="263657" y="300537"/>
                </a:cubicBezTo>
                <a:cubicBezTo>
                  <a:pt x="250202" y="301365"/>
                  <a:pt x="225291" y="313326"/>
                  <a:pt x="225291" y="313326"/>
                </a:cubicBezTo>
                <a:cubicBezTo>
                  <a:pt x="198291" y="334926"/>
                  <a:pt x="180136" y="345956"/>
                  <a:pt x="161347" y="377270"/>
                </a:cubicBezTo>
                <a:cubicBezTo>
                  <a:pt x="156825" y="384806"/>
                  <a:pt x="157477" y="394430"/>
                  <a:pt x="154952" y="402848"/>
                </a:cubicBezTo>
                <a:cubicBezTo>
                  <a:pt x="151078" y="415760"/>
                  <a:pt x="145710" y="428209"/>
                  <a:pt x="142163" y="441214"/>
                </a:cubicBezTo>
                <a:cubicBezTo>
                  <a:pt x="139303" y="451699"/>
                  <a:pt x="138405" y="462642"/>
                  <a:pt x="135769" y="473186"/>
                </a:cubicBezTo>
                <a:cubicBezTo>
                  <a:pt x="131064" y="492007"/>
                  <a:pt x="125739" y="499642"/>
                  <a:pt x="116586" y="517947"/>
                </a:cubicBezTo>
                <a:cubicBezTo>
                  <a:pt x="112193" y="539908"/>
                  <a:pt x="109814" y="554438"/>
                  <a:pt x="103797" y="575497"/>
                </a:cubicBezTo>
                <a:cubicBezTo>
                  <a:pt x="101945" y="581978"/>
                  <a:pt x="99534" y="588286"/>
                  <a:pt x="97402" y="594680"/>
                </a:cubicBezTo>
                <a:cubicBezTo>
                  <a:pt x="88876" y="592549"/>
                  <a:pt x="80275" y="590700"/>
                  <a:pt x="71825" y="588286"/>
                </a:cubicBezTo>
                <a:cubicBezTo>
                  <a:pt x="65344" y="586434"/>
                  <a:pt x="59349" y="581220"/>
                  <a:pt x="52642" y="581891"/>
                </a:cubicBezTo>
                <a:cubicBezTo>
                  <a:pt x="37202" y="583435"/>
                  <a:pt x="22801" y="590417"/>
                  <a:pt x="7881" y="594680"/>
                </a:cubicBezTo>
                <a:cubicBezTo>
                  <a:pt x="-1093" y="639548"/>
                  <a:pt x="-6281" y="645829"/>
                  <a:pt x="14275" y="703385"/>
                </a:cubicBezTo>
                <a:cubicBezTo>
                  <a:pt x="19341" y="717571"/>
                  <a:pt x="58675" y="721217"/>
                  <a:pt x="65430" y="722568"/>
                </a:cubicBezTo>
                <a:cubicBezTo>
                  <a:pt x="76087" y="720437"/>
                  <a:pt x="87226" y="712358"/>
                  <a:pt x="97402" y="716174"/>
                </a:cubicBezTo>
                <a:cubicBezTo>
                  <a:pt x="100930" y="717497"/>
                  <a:pt x="125290" y="754808"/>
                  <a:pt x="129375" y="760935"/>
                </a:cubicBezTo>
                <a:cubicBezTo>
                  <a:pt x="131506" y="775855"/>
                  <a:pt x="131438" y="791260"/>
                  <a:pt x="135769" y="805696"/>
                </a:cubicBezTo>
                <a:cubicBezTo>
                  <a:pt x="137977" y="813057"/>
                  <a:pt x="144745" y="818207"/>
                  <a:pt x="148558" y="824879"/>
                </a:cubicBezTo>
                <a:cubicBezTo>
                  <a:pt x="153287" y="833155"/>
                  <a:pt x="156618" y="842180"/>
                  <a:pt x="161347" y="850456"/>
                </a:cubicBezTo>
                <a:cubicBezTo>
                  <a:pt x="165160" y="857129"/>
                  <a:pt x="168134" y="864839"/>
                  <a:pt x="174135" y="869640"/>
                </a:cubicBezTo>
                <a:cubicBezTo>
                  <a:pt x="179398" y="873851"/>
                  <a:pt x="186924" y="873903"/>
                  <a:pt x="193319" y="876034"/>
                </a:cubicBezTo>
                <a:cubicBezTo>
                  <a:pt x="199713" y="882428"/>
                  <a:pt x="208458" y="887129"/>
                  <a:pt x="212502" y="895217"/>
                </a:cubicBezTo>
                <a:cubicBezTo>
                  <a:pt x="217362" y="904938"/>
                  <a:pt x="215773" y="916779"/>
                  <a:pt x="218896" y="927189"/>
                </a:cubicBezTo>
                <a:cubicBezTo>
                  <a:pt x="222194" y="938183"/>
                  <a:pt x="228055" y="948272"/>
                  <a:pt x="231685" y="959161"/>
                </a:cubicBezTo>
                <a:cubicBezTo>
                  <a:pt x="234464" y="967498"/>
                  <a:pt x="235948" y="976213"/>
                  <a:pt x="238079" y="984739"/>
                </a:cubicBezTo>
                <a:cubicBezTo>
                  <a:pt x="263657" y="978345"/>
                  <a:pt x="289800" y="973893"/>
                  <a:pt x="314812" y="965556"/>
                </a:cubicBezTo>
                <a:cubicBezTo>
                  <a:pt x="345857" y="955208"/>
                  <a:pt x="368037" y="933611"/>
                  <a:pt x="397940" y="920795"/>
                </a:cubicBezTo>
                <a:cubicBezTo>
                  <a:pt x="412202" y="914683"/>
                  <a:pt x="427979" y="912913"/>
                  <a:pt x="442700" y="908006"/>
                </a:cubicBezTo>
                <a:cubicBezTo>
                  <a:pt x="453589" y="904376"/>
                  <a:pt x="463598" y="898237"/>
                  <a:pt x="474672" y="895217"/>
                </a:cubicBezTo>
                <a:cubicBezTo>
                  <a:pt x="484422" y="892558"/>
                  <a:pt x="550752" y="883435"/>
                  <a:pt x="557800" y="882428"/>
                </a:cubicBezTo>
                <a:cubicBezTo>
                  <a:pt x="564194" y="884560"/>
                  <a:pt x="572772" y="883560"/>
                  <a:pt x="576983" y="888823"/>
                </a:cubicBezTo>
                <a:cubicBezTo>
                  <a:pt x="582473" y="895685"/>
                  <a:pt x="579915" y="906323"/>
                  <a:pt x="583377" y="914400"/>
                </a:cubicBezTo>
                <a:cubicBezTo>
                  <a:pt x="586404" y="921464"/>
                  <a:pt x="592353" y="926911"/>
                  <a:pt x="596166" y="933584"/>
                </a:cubicBezTo>
                <a:cubicBezTo>
                  <a:pt x="600895" y="941860"/>
                  <a:pt x="604326" y="950829"/>
                  <a:pt x="608955" y="959161"/>
                </a:cubicBezTo>
                <a:cubicBezTo>
                  <a:pt x="614991" y="970025"/>
                  <a:pt x="621744" y="980476"/>
                  <a:pt x="628138" y="991133"/>
                </a:cubicBezTo>
                <a:cubicBezTo>
                  <a:pt x="630270" y="999659"/>
                  <a:pt x="629658" y="1009399"/>
                  <a:pt x="634533" y="1016711"/>
                </a:cubicBezTo>
                <a:cubicBezTo>
                  <a:pt x="648923" y="1038296"/>
                  <a:pt x="665747" y="1027094"/>
                  <a:pt x="685688" y="1023105"/>
                </a:cubicBezTo>
                <a:cubicBezTo>
                  <a:pt x="689951" y="1016711"/>
                  <a:pt x="691603" y="1000485"/>
                  <a:pt x="698477" y="1003922"/>
                </a:cubicBezTo>
                <a:cubicBezTo>
                  <a:pt x="708743" y="1009055"/>
                  <a:pt x="708245" y="1024820"/>
                  <a:pt x="711265" y="1035894"/>
                </a:cubicBezTo>
                <a:cubicBezTo>
                  <a:pt x="714676" y="1048403"/>
                  <a:pt x="715117" y="1061547"/>
                  <a:pt x="717660" y="1074261"/>
                </a:cubicBezTo>
                <a:cubicBezTo>
                  <a:pt x="719690" y="1084409"/>
                  <a:pt x="725876" y="1108350"/>
                  <a:pt x="730449" y="1119021"/>
                </a:cubicBezTo>
                <a:cubicBezTo>
                  <a:pt x="734204" y="1127783"/>
                  <a:pt x="738508" y="1136323"/>
                  <a:pt x="743237" y="1144599"/>
                </a:cubicBezTo>
                <a:cubicBezTo>
                  <a:pt x="760011" y="1173955"/>
                  <a:pt x="754833" y="1158127"/>
                  <a:pt x="781604" y="1189360"/>
                </a:cubicBezTo>
                <a:cubicBezTo>
                  <a:pt x="786605" y="1195195"/>
                  <a:pt x="787876" y="1204470"/>
                  <a:pt x="794393" y="1208543"/>
                </a:cubicBezTo>
                <a:cubicBezTo>
                  <a:pt x="805824" y="1215688"/>
                  <a:pt x="832759" y="1221332"/>
                  <a:pt x="832759" y="1221332"/>
                </a:cubicBezTo>
                <a:cubicBezTo>
                  <a:pt x="856460" y="1213432"/>
                  <a:pt x="872426" y="1211849"/>
                  <a:pt x="890309" y="1195754"/>
                </a:cubicBezTo>
                <a:cubicBezTo>
                  <a:pt x="905993" y="1181638"/>
                  <a:pt x="920150" y="1165913"/>
                  <a:pt x="935070" y="1150993"/>
                </a:cubicBezTo>
                <a:cubicBezTo>
                  <a:pt x="943596" y="1142467"/>
                  <a:pt x="950615" y="1132104"/>
                  <a:pt x="960647" y="1125416"/>
                </a:cubicBezTo>
                <a:cubicBezTo>
                  <a:pt x="967041" y="1121153"/>
                  <a:pt x="972956" y="1116064"/>
                  <a:pt x="979830" y="1112627"/>
                </a:cubicBezTo>
                <a:cubicBezTo>
                  <a:pt x="1070534" y="1067274"/>
                  <a:pt x="970098" y="1121120"/>
                  <a:pt x="1030986" y="1093444"/>
                </a:cubicBezTo>
                <a:cubicBezTo>
                  <a:pt x="1048342" y="1085555"/>
                  <a:pt x="1063336" y="1071000"/>
                  <a:pt x="1082141" y="1067866"/>
                </a:cubicBezTo>
                <a:cubicBezTo>
                  <a:pt x="1129176" y="1060027"/>
                  <a:pt x="1107929" y="1064617"/>
                  <a:pt x="1146085" y="1055077"/>
                </a:cubicBezTo>
                <a:cubicBezTo>
                  <a:pt x="1169531" y="1057209"/>
                  <a:pt x="1194252" y="1053554"/>
                  <a:pt x="1216423" y="1061472"/>
                </a:cubicBezTo>
                <a:cubicBezTo>
                  <a:pt x="1226459" y="1065056"/>
                  <a:pt x="1225497" y="1090419"/>
                  <a:pt x="1235607" y="1087049"/>
                </a:cubicBezTo>
                <a:cubicBezTo>
                  <a:pt x="1249171" y="1082528"/>
                  <a:pt x="1248873" y="1061700"/>
                  <a:pt x="1254790" y="1048683"/>
                </a:cubicBezTo>
                <a:cubicBezTo>
                  <a:pt x="1259540" y="1038234"/>
                  <a:pt x="1263949" y="1027600"/>
                  <a:pt x="1267579" y="1016711"/>
                </a:cubicBezTo>
                <a:cubicBezTo>
                  <a:pt x="1279792" y="980072"/>
                  <a:pt x="1266745" y="999195"/>
                  <a:pt x="1286762" y="959161"/>
                </a:cubicBezTo>
                <a:cubicBezTo>
                  <a:pt x="1292320" y="948045"/>
                  <a:pt x="1299909" y="938053"/>
                  <a:pt x="1305945" y="927189"/>
                </a:cubicBezTo>
                <a:cubicBezTo>
                  <a:pt x="1310574" y="918857"/>
                  <a:pt x="1311108" y="907331"/>
                  <a:pt x="1318734" y="901612"/>
                </a:cubicBezTo>
                <a:cubicBezTo>
                  <a:pt x="1329518" y="893524"/>
                  <a:pt x="1357100" y="888823"/>
                  <a:pt x="1357100" y="888823"/>
                </a:cubicBezTo>
                <a:cubicBezTo>
                  <a:pt x="1376283" y="890954"/>
                  <a:pt x="1395611" y="892044"/>
                  <a:pt x="1414650" y="895217"/>
                </a:cubicBezTo>
                <a:cubicBezTo>
                  <a:pt x="1421299" y="896325"/>
                  <a:pt x="1428570" y="897401"/>
                  <a:pt x="1433833" y="901612"/>
                </a:cubicBezTo>
                <a:cubicBezTo>
                  <a:pt x="1439834" y="906413"/>
                  <a:pt x="1440838" y="915734"/>
                  <a:pt x="1446622" y="920795"/>
                </a:cubicBezTo>
                <a:cubicBezTo>
                  <a:pt x="1473682" y="944472"/>
                  <a:pt x="1477825" y="943984"/>
                  <a:pt x="1504172" y="952767"/>
                </a:cubicBezTo>
                <a:cubicBezTo>
                  <a:pt x="1527618" y="950635"/>
                  <a:pt x="1551326" y="950463"/>
                  <a:pt x="1574510" y="946372"/>
                </a:cubicBezTo>
                <a:cubicBezTo>
                  <a:pt x="1587786" y="944029"/>
                  <a:pt x="1599799" y="936854"/>
                  <a:pt x="1612877" y="933584"/>
                </a:cubicBezTo>
                <a:cubicBezTo>
                  <a:pt x="1621403" y="931452"/>
                  <a:pt x="1629875" y="929095"/>
                  <a:pt x="1638454" y="927189"/>
                </a:cubicBezTo>
                <a:cubicBezTo>
                  <a:pt x="1649064" y="924831"/>
                  <a:pt x="1659836" y="923239"/>
                  <a:pt x="1670426" y="920795"/>
                </a:cubicBezTo>
                <a:cubicBezTo>
                  <a:pt x="1717299" y="909978"/>
                  <a:pt x="1709057" y="912181"/>
                  <a:pt x="1740765" y="901612"/>
                </a:cubicBezTo>
                <a:cubicBezTo>
                  <a:pt x="1778094" y="876725"/>
                  <a:pt x="1745695" y="904538"/>
                  <a:pt x="1766342" y="863245"/>
                </a:cubicBezTo>
                <a:cubicBezTo>
                  <a:pt x="1782095" y="831739"/>
                  <a:pt x="1782458" y="843422"/>
                  <a:pt x="1804709" y="824879"/>
                </a:cubicBezTo>
                <a:cubicBezTo>
                  <a:pt x="1836641" y="798269"/>
                  <a:pt x="1809363" y="810540"/>
                  <a:pt x="1843075" y="799301"/>
                </a:cubicBezTo>
                <a:cubicBezTo>
                  <a:pt x="1855864" y="803564"/>
                  <a:pt x="1870010" y="804945"/>
                  <a:pt x="1881442" y="812090"/>
                </a:cubicBezTo>
                <a:cubicBezTo>
                  <a:pt x="1887959" y="816163"/>
                  <a:pt x="1890157" y="824756"/>
                  <a:pt x="1894230" y="831273"/>
                </a:cubicBezTo>
                <a:cubicBezTo>
                  <a:pt x="1900817" y="841812"/>
                  <a:pt x="1907856" y="852129"/>
                  <a:pt x="1913414" y="863245"/>
                </a:cubicBezTo>
                <a:cubicBezTo>
                  <a:pt x="1918000" y="872418"/>
                  <a:pt x="1924154" y="899812"/>
                  <a:pt x="1926202" y="908006"/>
                </a:cubicBezTo>
                <a:cubicBezTo>
                  <a:pt x="1932597" y="905875"/>
                  <a:pt x="1941468" y="907097"/>
                  <a:pt x="1945386" y="901612"/>
                </a:cubicBezTo>
                <a:cubicBezTo>
                  <a:pt x="1948296" y="897539"/>
                  <a:pt x="1959917" y="855691"/>
                  <a:pt x="1964569" y="844062"/>
                </a:cubicBezTo>
                <a:cubicBezTo>
                  <a:pt x="1971330" y="827161"/>
                  <a:pt x="1978738" y="810455"/>
                  <a:pt x="1983752" y="792907"/>
                </a:cubicBezTo>
                <a:cubicBezTo>
                  <a:pt x="1986166" y="784457"/>
                  <a:pt x="1987368" y="775666"/>
                  <a:pt x="1990147" y="767329"/>
                </a:cubicBezTo>
                <a:cubicBezTo>
                  <a:pt x="1993777" y="756440"/>
                  <a:pt x="1999305" y="746246"/>
                  <a:pt x="2002935" y="735357"/>
                </a:cubicBezTo>
                <a:cubicBezTo>
                  <a:pt x="2005714" y="727020"/>
                  <a:pt x="2007424" y="718358"/>
                  <a:pt x="2009330" y="709779"/>
                </a:cubicBezTo>
                <a:cubicBezTo>
                  <a:pt x="2011688" y="699169"/>
                  <a:pt x="2012287" y="688118"/>
                  <a:pt x="2015724" y="677807"/>
                </a:cubicBezTo>
                <a:cubicBezTo>
                  <a:pt x="2018738" y="668764"/>
                  <a:pt x="2024250" y="660756"/>
                  <a:pt x="2028513" y="652230"/>
                </a:cubicBezTo>
                <a:cubicBezTo>
                  <a:pt x="2030644" y="639441"/>
                  <a:pt x="2033299" y="626728"/>
                  <a:pt x="2034907" y="613863"/>
                </a:cubicBezTo>
                <a:cubicBezTo>
                  <a:pt x="2045810" y="526640"/>
                  <a:pt x="2034616" y="576663"/>
                  <a:pt x="2047696" y="524342"/>
                </a:cubicBezTo>
                <a:cubicBezTo>
                  <a:pt x="2049828" y="498764"/>
                  <a:pt x="2054091" y="473275"/>
                  <a:pt x="2054091" y="447609"/>
                </a:cubicBezTo>
                <a:cubicBezTo>
                  <a:pt x="2054091" y="434644"/>
                  <a:pt x="2059906" y="413603"/>
                  <a:pt x="2047696" y="409242"/>
                </a:cubicBezTo>
                <a:cubicBezTo>
                  <a:pt x="2021524" y="399895"/>
                  <a:pt x="1992278" y="413505"/>
                  <a:pt x="1964569" y="415637"/>
                </a:cubicBezTo>
                <a:cubicBezTo>
                  <a:pt x="1956043" y="424163"/>
                  <a:pt x="1948802" y="434206"/>
                  <a:pt x="1938991" y="441214"/>
                </a:cubicBezTo>
                <a:cubicBezTo>
                  <a:pt x="1933506" y="445132"/>
                  <a:pt x="1925128" y="443471"/>
                  <a:pt x="1919808" y="447609"/>
                </a:cubicBezTo>
                <a:cubicBezTo>
                  <a:pt x="1905532" y="458713"/>
                  <a:pt x="1881442" y="485975"/>
                  <a:pt x="1881442" y="485975"/>
                </a:cubicBezTo>
                <a:cubicBezTo>
                  <a:pt x="1878714" y="425955"/>
                  <a:pt x="1878362" y="350859"/>
                  <a:pt x="1868653" y="287749"/>
                </a:cubicBezTo>
                <a:cubicBezTo>
                  <a:pt x="1867998" y="283490"/>
                  <a:pt x="1859381" y="249143"/>
                  <a:pt x="1855864" y="242988"/>
                </a:cubicBezTo>
                <a:cubicBezTo>
                  <a:pt x="1850577" y="233735"/>
                  <a:pt x="1842875" y="226082"/>
                  <a:pt x="1836681" y="217410"/>
                </a:cubicBezTo>
                <a:cubicBezTo>
                  <a:pt x="1824710" y="200651"/>
                  <a:pt x="1819170" y="188716"/>
                  <a:pt x="1804709" y="172649"/>
                </a:cubicBezTo>
                <a:cubicBezTo>
                  <a:pt x="1742820" y="103884"/>
                  <a:pt x="1790490" y="149555"/>
                  <a:pt x="1747159" y="127889"/>
                </a:cubicBezTo>
                <a:cubicBezTo>
                  <a:pt x="1736043" y="122331"/>
                  <a:pt x="1727604" y="109250"/>
                  <a:pt x="1715187" y="108705"/>
                </a:cubicBezTo>
                <a:cubicBezTo>
                  <a:pt x="1483041" y="98523"/>
                  <a:pt x="1018197" y="95917"/>
                  <a:pt x="1018197" y="95917"/>
                </a:cubicBezTo>
                <a:cubicBezTo>
                  <a:pt x="1007540" y="89522"/>
                  <a:pt x="996764" y="83320"/>
                  <a:pt x="986225" y="76733"/>
                </a:cubicBezTo>
                <a:cubicBezTo>
                  <a:pt x="979708" y="72660"/>
                  <a:pt x="972476" y="69378"/>
                  <a:pt x="967042" y="63944"/>
                </a:cubicBezTo>
                <a:cubicBezTo>
                  <a:pt x="961608" y="58510"/>
                  <a:pt x="959254" y="50596"/>
                  <a:pt x="954253" y="44761"/>
                </a:cubicBezTo>
                <a:cubicBezTo>
                  <a:pt x="907738" y="-9505"/>
                  <a:pt x="945244" y="44039"/>
                  <a:pt x="915886" y="0"/>
                </a:cubicBezTo>
                <a:cubicBezTo>
                  <a:pt x="907360" y="2132"/>
                  <a:pt x="898340" y="2826"/>
                  <a:pt x="890309" y="6395"/>
                </a:cubicBezTo>
                <a:cubicBezTo>
                  <a:pt x="851241" y="23759"/>
                  <a:pt x="866646" y="21499"/>
                  <a:pt x="839154" y="44761"/>
                </a:cubicBezTo>
                <a:cubicBezTo>
                  <a:pt x="818316" y="62393"/>
                  <a:pt x="798616" y="81873"/>
                  <a:pt x="775209" y="95917"/>
                </a:cubicBezTo>
                <a:cubicBezTo>
                  <a:pt x="757860" y="106327"/>
                  <a:pt x="723426" y="128098"/>
                  <a:pt x="704871" y="134283"/>
                </a:cubicBezTo>
                <a:cubicBezTo>
                  <a:pt x="692571" y="138383"/>
                  <a:pt x="679294" y="138546"/>
                  <a:pt x="666505" y="140677"/>
                </a:cubicBezTo>
                <a:cubicBezTo>
                  <a:pt x="655848" y="144940"/>
                  <a:pt x="644800" y="148333"/>
                  <a:pt x="634533" y="153466"/>
                </a:cubicBezTo>
                <a:cubicBezTo>
                  <a:pt x="627659" y="156903"/>
                  <a:pt x="622991" y="165436"/>
                  <a:pt x="615349" y="166255"/>
                </a:cubicBezTo>
                <a:cubicBezTo>
                  <a:pt x="562323" y="171936"/>
                  <a:pt x="508776" y="170518"/>
                  <a:pt x="455489" y="172649"/>
                </a:cubicBezTo>
                <a:cubicBezTo>
                  <a:pt x="466146" y="183306"/>
                  <a:pt x="476118" y="194696"/>
                  <a:pt x="487461" y="204621"/>
                </a:cubicBezTo>
                <a:cubicBezTo>
                  <a:pt x="502125" y="217452"/>
                  <a:pt x="515213" y="220480"/>
                  <a:pt x="532222" y="230199"/>
                </a:cubicBezTo>
                <a:cubicBezTo>
                  <a:pt x="538895" y="234012"/>
                  <a:pt x="544382" y="239867"/>
                  <a:pt x="551405" y="242988"/>
                </a:cubicBezTo>
                <a:cubicBezTo>
                  <a:pt x="571422" y="251885"/>
                  <a:pt x="594091" y="256857"/>
                  <a:pt x="615349" y="262171"/>
                </a:cubicBezTo>
                <a:cubicBezTo>
                  <a:pt x="626006" y="268565"/>
                  <a:pt x="637511" y="273724"/>
                  <a:pt x="647321" y="281354"/>
                </a:cubicBezTo>
                <a:cubicBezTo>
                  <a:pt x="656839" y="288757"/>
                  <a:pt x="663253" y="299697"/>
                  <a:pt x="672899" y="306932"/>
                </a:cubicBezTo>
                <a:cubicBezTo>
                  <a:pt x="680525" y="312651"/>
                  <a:pt x="690201" y="314992"/>
                  <a:pt x="698477" y="319721"/>
                </a:cubicBezTo>
                <a:cubicBezTo>
                  <a:pt x="722789" y="333614"/>
                  <a:pt x="710789" y="332391"/>
                  <a:pt x="736843" y="338904"/>
                </a:cubicBezTo>
                <a:cubicBezTo>
                  <a:pt x="747387" y="341540"/>
                  <a:pt x="758122" y="343354"/>
                  <a:pt x="768815" y="345298"/>
                </a:cubicBezTo>
                <a:cubicBezTo>
                  <a:pt x="781571" y="347617"/>
                  <a:pt x="818778" y="345894"/>
                  <a:pt x="807182" y="351693"/>
                </a:cubicBezTo>
                <a:cubicBezTo>
                  <a:pt x="791930" y="359319"/>
                  <a:pt x="773078" y="351693"/>
                  <a:pt x="756026" y="35169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141761" y="1546835"/>
            <a:ext cx="345914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cxnSpLocks/>
            <a:stCxn id="31" idx="0"/>
          </p:cNvCxnSpPr>
          <p:nvPr/>
        </p:nvCxnSpPr>
        <p:spPr bwMode="auto">
          <a:xfrm flipV="1">
            <a:off x="5195808" y="3754434"/>
            <a:ext cx="718490" cy="4104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6597208" y="3951346"/>
            <a:ext cx="377268" cy="5684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55638" y="1035558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Physical aperture </a:t>
            </a:r>
            <a:br>
              <a:rPr lang="en-US" sz="1400" dirty="0">
                <a:solidFill>
                  <a:srgbClr val="000000"/>
                </a:solidFill>
                <a:latin typeface="Calibri"/>
              </a:rPr>
            </a:br>
            <a:r>
              <a:rPr lang="en-US" sz="1400" dirty="0">
                <a:solidFill>
                  <a:srgbClr val="000000"/>
                </a:solidFill>
                <a:latin typeface="Calibri"/>
              </a:rPr>
              <a:t> (vacuum chamber)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7111" y="4164872"/>
            <a:ext cx="103739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F0"/>
                </a:solidFill>
                <a:latin typeface="Calibri"/>
              </a:rPr>
              <a:t>Ideal dynamic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F0"/>
                </a:solidFill>
                <a:latin typeface="Calibri"/>
              </a:rPr>
              <a:t>aperture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42837" y="4496079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50"/>
                </a:solidFill>
                <a:latin typeface="Calibri"/>
              </a:rPr>
              <a:t>Dynamic aperture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50"/>
                </a:solidFill>
                <a:latin typeface="Calibri"/>
              </a:rPr>
              <a:t>including machine errors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2398" y="1938754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FFC000"/>
                </a:solidFill>
                <a:latin typeface="Calibri"/>
              </a:rPr>
              <a:t>Stored electron beam</a:t>
            </a:r>
          </a:p>
        </p:txBody>
      </p:sp>
      <p:sp>
        <p:nvSpPr>
          <p:cNvPr id="44" name="Freeform 43"/>
          <p:cNvSpPr/>
          <p:nvPr/>
        </p:nvSpPr>
        <p:spPr bwMode="auto">
          <a:xfrm>
            <a:off x="5690808" y="1950212"/>
            <a:ext cx="3094428" cy="2072371"/>
          </a:xfrm>
          <a:custGeom>
            <a:avLst/>
            <a:gdLst>
              <a:gd name="connsiteX0" fmla="*/ 1221332 w 1223328"/>
              <a:gd name="connsiteY0" fmla="*/ 390059 h 639441"/>
              <a:gd name="connsiteX1" fmla="*/ 1214937 w 1223328"/>
              <a:gd name="connsiteY1" fmla="*/ 319720 h 639441"/>
              <a:gd name="connsiteX2" fmla="*/ 1195754 w 1223328"/>
              <a:gd name="connsiteY2" fmla="*/ 217410 h 639441"/>
              <a:gd name="connsiteX3" fmla="*/ 1176571 w 1223328"/>
              <a:gd name="connsiteY3" fmla="*/ 204621 h 639441"/>
              <a:gd name="connsiteX4" fmla="*/ 1163782 w 1223328"/>
              <a:gd name="connsiteY4" fmla="*/ 147071 h 639441"/>
              <a:gd name="connsiteX5" fmla="*/ 1157388 w 1223328"/>
              <a:gd name="connsiteY5" fmla="*/ 127888 h 639441"/>
              <a:gd name="connsiteX6" fmla="*/ 1150993 w 1223328"/>
              <a:gd name="connsiteY6" fmla="*/ 102311 h 639441"/>
              <a:gd name="connsiteX7" fmla="*/ 1112627 w 1223328"/>
              <a:gd name="connsiteY7" fmla="*/ 83127 h 639441"/>
              <a:gd name="connsiteX8" fmla="*/ 1080655 w 1223328"/>
              <a:gd name="connsiteY8" fmla="*/ 76733 h 639441"/>
              <a:gd name="connsiteX9" fmla="*/ 1061472 w 1223328"/>
              <a:gd name="connsiteY9" fmla="*/ 70339 h 639441"/>
              <a:gd name="connsiteX10" fmla="*/ 1029500 w 1223328"/>
              <a:gd name="connsiteY10" fmla="*/ 63944 h 639441"/>
              <a:gd name="connsiteX11" fmla="*/ 1010316 w 1223328"/>
              <a:gd name="connsiteY11" fmla="*/ 12789 h 639441"/>
              <a:gd name="connsiteX12" fmla="*/ 991133 w 1223328"/>
              <a:gd name="connsiteY12" fmla="*/ 0 h 639441"/>
              <a:gd name="connsiteX13" fmla="*/ 959161 w 1223328"/>
              <a:gd name="connsiteY13" fmla="*/ 25578 h 639441"/>
              <a:gd name="connsiteX14" fmla="*/ 939978 w 1223328"/>
              <a:gd name="connsiteY14" fmla="*/ 31972 h 639441"/>
              <a:gd name="connsiteX15" fmla="*/ 773723 w 1223328"/>
              <a:gd name="connsiteY15" fmla="*/ 38367 h 639441"/>
              <a:gd name="connsiteX16" fmla="*/ 748146 w 1223328"/>
              <a:gd name="connsiteY16" fmla="*/ 70339 h 639441"/>
              <a:gd name="connsiteX17" fmla="*/ 728963 w 1223328"/>
              <a:gd name="connsiteY17" fmla="*/ 83127 h 639441"/>
              <a:gd name="connsiteX18" fmla="*/ 703385 w 1223328"/>
              <a:gd name="connsiteY18" fmla="*/ 70339 h 639441"/>
              <a:gd name="connsiteX19" fmla="*/ 684202 w 1223328"/>
              <a:gd name="connsiteY19" fmla="*/ 57550 h 639441"/>
              <a:gd name="connsiteX20" fmla="*/ 665018 w 1223328"/>
              <a:gd name="connsiteY20" fmla="*/ 51155 h 639441"/>
              <a:gd name="connsiteX21" fmla="*/ 620258 w 1223328"/>
              <a:gd name="connsiteY21" fmla="*/ 57550 h 639441"/>
              <a:gd name="connsiteX22" fmla="*/ 601074 w 1223328"/>
              <a:gd name="connsiteY22" fmla="*/ 76733 h 639441"/>
              <a:gd name="connsiteX23" fmla="*/ 581891 w 1223328"/>
              <a:gd name="connsiteY23" fmla="*/ 89522 h 639441"/>
              <a:gd name="connsiteX24" fmla="*/ 537130 w 1223328"/>
              <a:gd name="connsiteY24" fmla="*/ 102311 h 639441"/>
              <a:gd name="connsiteX25" fmla="*/ 498764 w 1223328"/>
              <a:gd name="connsiteY25" fmla="*/ 121494 h 639441"/>
              <a:gd name="connsiteX26" fmla="*/ 434820 w 1223328"/>
              <a:gd name="connsiteY26" fmla="*/ 115099 h 639441"/>
              <a:gd name="connsiteX27" fmla="*/ 294143 w 1223328"/>
              <a:gd name="connsiteY27" fmla="*/ 108705 h 639441"/>
              <a:gd name="connsiteX28" fmla="*/ 274960 w 1223328"/>
              <a:gd name="connsiteY28" fmla="*/ 102311 h 639441"/>
              <a:gd name="connsiteX29" fmla="*/ 223805 w 1223328"/>
              <a:gd name="connsiteY29" fmla="*/ 108705 h 639441"/>
              <a:gd name="connsiteX30" fmla="*/ 198227 w 1223328"/>
              <a:gd name="connsiteY30" fmla="*/ 140677 h 639441"/>
              <a:gd name="connsiteX31" fmla="*/ 140677 w 1223328"/>
              <a:gd name="connsiteY31" fmla="*/ 172649 h 639441"/>
              <a:gd name="connsiteX32" fmla="*/ 83128 w 1223328"/>
              <a:gd name="connsiteY32" fmla="*/ 204621 h 639441"/>
              <a:gd name="connsiteX33" fmla="*/ 0 w 1223328"/>
              <a:gd name="connsiteY33" fmla="*/ 211015 h 639441"/>
              <a:gd name="connsiteX34" fmla="*/ 6395 w 1223328"/>
              <a:gd name="connsiteY34" fmla="*/ 287748 h 639441"/>
              <a:gd name="connsiteX35" fmla="*/ 12789 w 1223328"/>
              <a:gd name="connsiteY35" fmla="*/ 306932 h 639441"/>
              <a:gd name="connsiteX36" fmla="*/ 0 w 1223328"/>
              <a:gd name="connsiteY36" fmla="*/ 326115 h 639441"/>
              <a:gd name="connsiteX37" fmla="*/ 6395 w 1223328"/>
              <a:gd name="connsiteY37" fmla="*/ 409242 h 639441"/>
              <a:gd name="connsiteX38" fmla="*/ 25578 w 1223328"/>
              <a:gd name="connsiteY38" fmla="*/ 415636 h 639441"/>
              <a:gd name="connsiteX39" fmla="*/ 134283 w 1223328"/>
              <a:gd name="connsiteY39" fmla="*/ 428425 h 639441"/>
              <a:gd name="connsiteX40" fmla="*/ 147072 w 1223328"/>
              <a:gd name="connsiteY40" fmla="*/ 454003 h 639441"/>
              <a:gd name="connsiteX41" fmla="*/ 159860 w 1223328"/>
              <a:gd name="connsiteY41" fmla="*/ 511553 h 639441"/>
              <a:gd name="connsiteX42" fmla="*/ 179044 w 1223328"/>
              <a:gd name="connsiteY42" fmla="*/ 524341 h 639441"/>
              <a:gd name="connsiteX43" fmla="*/ 191832 w 1223328"/>
              <a:gd name="connsiteY43" fmla="*/ 562708 h 639441"/>
              <a:gd name="connsiteX44" fmla="*/ 211016 w 1223328"/>
              <a:gd name="connsiteY44" fmla="*/ 601074 h 639441"/>
              <a:gd name="connsiteX45" fmla="*/ 230199 w 1223328"/>
              <a:gd name="connsiteY45" fmla="*/ 607469 h 639441"/>
              <a:gd name="connsiteX46" fmla="*/ 262171 w 1223328"/>
              <a:gd name="connsiteY46" fmla="*/ 601074 h 639441"/>
              <a:gd name="connsiteX47" fmla="*/ 281354 w 1223328"/>
              <a:gd name="connsiteY47" fmla="*/ 594680 h 639441"/>
              <a:gd name="connsiteX48" fmla="*/ 319721 w 1223328"/>
              <a:gd name="connsiteY48" fmla="*/ 607469 h 639441"/>
              <a:gd name="connsiteX49" fmla="*/ 466792 w 1223328"/>
              <a:gd name="connsiteY49" fmla="*/ 613863 h 639441"/>
              <a:gd name="connsiteX50" fmla="*/ 485975 w 1223328"/>
              <a:gd name="connsiteY50" fmla="*/ 626652 h 639441"/>
              <a:gd name="connsiteX51" fmla="*/ 530736 w 1223328"/>
              <a:gd name="connsiteY51" fmla="*/ 594680 h 639441"/>
              <a:gd name="connsiteX52" fmla="*/ 549919 w 1223328"/>
              <a:gd name="connsiteY52" fmla="*/ 581891 h 639441"/>
              <a:gd name="connsiteX53" fmla="*/ 607469 w 1223328"/>
              <a:gd name="connsiteY53" fmla="*/ 588285 h 639441"/>
              <a:gd name="connsiteX54" fmla="*/ 633046 w 1223328"/>
              <a:gd name="connsiteY54" fmla="*/ 613863 h 639441"/>
              <a:gd name="connsiteX55" fmla="*/ 658624 w 1223328"/>
              <a:gd name="connsiteY55" fmla="*/ 633046 h 639441"/>
              <a:gd name="connsiteX56" fmla="*/ 703385 w 1223328"/>
              <a:gd name="connsiteY56" fmla="*/ 639441 h 639441"/>
              <a:gd name="connsiteX57" fmla="*/ 780118 w 1223328"/>
              <a:gd name="connsiteY57" fmla="*/ 626652 h 639441"/>
              <a:gd name="connsiteX58" fmla="*/ 805695 w 1223328"/>
              <a:gd name="connsiteY58" fmla="*/ 620257 h 639441"/>
              <a:gd name="connsiteX59" fmla="*/ 824879 w 1223328"/>
              <a:gd name="connsiteY59" fmla="*/ 607469 h 639441"/>
              <a:gd name="connsiteX60" fmla="*/ 869639 w 1223328"/>
              <a:gd name="connsiteY60" fmla="*/ 594680 h 639441"/>
              <a:gd name="connsiteX61" fmla="*/ 991133 w 1223328"/>
              <a:gd name="connsiteY61" fmla="*/ 588285 h 639441"/>
              <a:gd name="connsiteX62" fmla="*/ 1010316 w 1223328"/>
              <a:gd name="connsiteY62" fmla="*/ 575497 h 639441"/>
              <a:gd name="connsiteX63" fmla="*/ 1035894 w 1223328"/>
              <a:gd name="connsiteY63" fmla="*/ 556313 h 639441"/>
              <a:gd name="connsiteX64" fmla="*/ 1099838 w 1223328"/>
              <a:gd name="connsiteY64" fmla="*/ 537130 h 639441"/>
              <a:gd name="connsiteX65" fmla="*/ 1119021 w 1223328"/>
              <a:gd name="connsiteY65" fmla="*/ 498764 h 639441"/>
              <a:gd name="connsiteX66" fmla="*/ 1138205 w 1223328"/>
              <a:gd name="connsiteY66" fmla="*/ 492369 h 639441"/>
              <a:gd name="connsiteX67" fmla="*/ 1157388 w 1223328"/>
              <a:gd name="connsiteY67" fmla="*/ 473186 h 639441"/>
              <a:gd name="connsiteX68" fmla="*/ 1170177 w 1223328"/>
              <a:gd name="connsiteY68" fmla="*/ 428425 h 639441"/>
              <a:gd name="connsiteX69" fmla="*/ 1176571 w 1223328"/>
              <a:gd name="connsiteY69" fmla="*/ 396453 h 639441"/>
              <a:gd name="connsiteX70" fmla="*/ 1221332 w 1223328"/>
              <a:gd name="connsiteY70" fmla="*/ 390059 h 6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3328" h="639441">
                <a:moveTo>
                  <a:pt x="1221332" y="390059"/>
                </a:moveTo>
                <a:cubicBezTo>
                  <a:pt x="1227726" y="377270"/>
                  <a:pt x="1216892" y="343182"/>
                  <a:pt x="1214937" y="319720"/>
                </a:cubicBezTo>
                <a:cubicBezTo>
                  <a:pt x="1211954" y="283924"/>
                  <a:pt x="1222853" y="244509"/>
                  <a:pt x="1195754" y="217410"/>
                </a:cubicBezTo>
                <a:cubicBezTo>
                  <a:pt x="1190320" y="211976"/>
                  <a:pt x="1182965" y="208884"/>
                  <a:pt x="1176571" y="204621"/>
                </a:cubicBezTo>
                <a:cubicBezTo>
                  <a:pt x="1162177" y="161437"/>
                  <a:pt x="1178787" y="214594"/>
                  <a:pt x="1163782" y="147071"/>
                </a:cubicBezTo>
                <a:cubicBezTo>
                  <a:pt x="1162320" y="140491"/>
                  <a:pt x="1159240" y="134369"/>
                  <a:pt x="1157388" y="127888"/>
                </a:cubicBezTo>
                <a:cubicBezTo>
                  <a:pt x="1154974" y="119438"/>
                  <a:pt x="1155868" y="109623"/>
                  <a:pt x="1150993" y="102311"/>
                </a:cubicBezTo>
                <a:cubicBezTo>
                  <a:pt x="1144742" y="92934"/>
                  <a:pt x="1122840" y="85680"/>
                  <a:pt x="1112627" y="83127"/>
                </a:cubicBezTo>
                <a:cubicBezTo>
                  <a:pt x="1102083" y="80491"/>
                  <a:pt x="1091199" y="79369"/>
                  <a:pt x="1080655" y="76733"/>
                </a:cubicBezTo>
                <a:cubicBezTo>
                  <a:pt x="1074116" y="75098"/>
                  <a:pt x="1068011" y="71974"/>
                  <a:pt x="1061472" y="70339"/>
                </a:cubicBezTo>
                <a:cubicBezTo>
                  <a:pt x="1050928" y="67703"/>
                  <a:pt x="1040157" y="66076"/>
                  <a:pt x="1029500" y="63944"/>
                </a:cubicBezTo>
                <a:cubicBezTo>
                  <a:pt x="1025197" y="46736"/>
                  <a:pt x="1022258" y="27119"/>
                  <a:pt x="1010316" y="12789"/>
                </a:cubicBezTo>
                <a:cubicBezTo>
                  <a:pt x="1005396" y="6885"/>
                  <a:pt x="997527" y="4263"/>
                  <a:pt x="991133" y="0"/>
                </a:cubicBezTo>
                <a:cubicBezTo>
                  <a:pt x="942917" y="16071"/>
                  <a:pt x="1000480" y="-7477"/>
                  <a:pt x="959161" y="25578"/>
                </a:cubicBezTo>
                <a:cubicBezTo>
                  <a:pt x="953898" y="29789"/>
                  <a:pt x="946702" y="31508"/>
                  <a:pt x="939978" y="31972"/>
                </a:cubicBezTo>
                <a:cubicBezTo>
                  <a:pt x="884650" y="35788"/>
                  <a:pt x="829141" y="36235"/>
                  <a:pt x="773723" y="38367"/>
                </a:cubicBezTo>
                <a:cubicBezTo>
                  <a:pt x="733007" y="51938"/>
                  <a:pt x="773380" y="32487"/>
                  <a:pt x="748146" y="70339"/>
                </a:cubicBezTo>
                <a:cubicBezTo>
                  <a:pt x="743883" y="76733"/>
                  <a:pt x="735357" y="78864"/>
                  <a:pt x="728963" y="83127"/>
                </a:cubicBezTo>
                <a:cubicBezTo>
                  <a:pt x="720437" y="78864"/>
                  <a:pt x="711661" y="75068"/>
                  <a:pt x="703385" y="70339"/>
                </a:cubicBezTo>
                <a:cubicBezTo>
                  <a:pt x="696712" y="66526"/>
                  <a:pt x="691076" y="60987"/>
                  <a:pt x="684202" y="57550"/>
                </a:cubicBezTo>
                <a:cubicBezTo>
                  <a:pt x="678173" y="54535"/>
                  <a:pt x="671413" y="53287"/>
                  <a:pt x="665018" y="51155"/>
                </a:cubicBezTo>
                <a:cubicBezTo>
                  <a:pt x="650098" y="53287"/>
                  <a:pt x="634252" y="51953"/>
                  <a:pt x="620258" y="57550"/>
                </a:cubicBezTo>
                <a:cubicBezTo>
                  <a:pt x="611862" y="60909"/>
                  <a:pt x="608021" y="70944"/>
                  <a:pt x="601074" y="76733"/>
                </a:cubicBezTo>
                <a:cubicBezTo>
                  <a:pt x="595170" y="81653"/>
                  <a:pt x="588955" y="86495"/>
                  <a:pt x="581891" y="89522"/>
                </a:cubicBezTo>
                <a:cubicBezTo>
                  <a:pt x="553184" y="101825"/>
                  <a:pt x="562036" y="89858"/>
                  <a:pt x="537130" y="102311"/>
                </a:cubicBezTo>
                <a:cubicBezTo>
                  <a:pt x="487543" y="127104"/>
                  <a:pt x="546985" y="105419"/>
                  <a:pt x="498764" y="121494"/>
                </a:cubicBezTo>
                <a:cubicBezTo>
                  <a:pt x="452061" y="105926"/>
                  <a:pt x="473476" y="105436"/>
                  <a:pt x="434820" y="115099"/>
                </a:cubicBezTo>
                <a:cubicBezTo>
                  <a:pt x="387928" y="112968"/>
                  <a:pt x="340934" y="112448"/>
                  <a:pt x="294143" y="108705"/>
                </a:cubicBezTo>
                <a:cubicBezTo>
                  <a:pt x="287424" y="108168"/>
                  <a:pt x="281700" y="102311"/>
                  <a:pt x="274960" y="102311"/>
                </a:cubicBezTo>
                <a:cubicBezTo>
                  <a:pt x="257776" y="102311"/>
                  <a:pt x="240857" y="106574"/>
                  <a:pt x="223805" y="108705"/>
                </a:cubicBezTo>
                <a:cubicBezTo>
                  <a:pt x="215279" y="119362"/>
                  <a:pt x="208372" y="131547"/>
                  <a:pt x="198227" y="140677"/>
                </a:cubicBezTo>
                <a:cubicBezTo>
                  <a:pt x="172358" y="163959"/>
                  <a:pt x="166502" y="164041"/>
                  <a:pt x="140677" y="172649"/>
                </a:cubicBezTo>
                <a:cubicBezTo>
                  <a:pt x="126314" y="182225"/>
                  <a:pt x="103907" y="202024"/>
                  <a:pt x="83128" y="204621"/>
                </a:cubicBezTo>
                <a:cubicBezTo>
                  <a:pt x="55551" y="208068"/>
                  <a:pt x="27709" y="208884"/>
                  <a:pt x="0" y="211015"/>
                </a:cubicBezTo>
                <a:cubicBezTo>
                  <a:pt x="2132" y="236593"/>
                  <a:pt x="3003" y="262307"/>
                  <a:pt x="6395" y="287748"/>
                </a:cubicBezTo>
                <a:cubicBezTo>
                  <a:pt x="7286" y="294429"/>
                  <a:pt x="13897" y="300283"/>
                  <a:pt x="12789" y="306932"/>
                </a:cubicBezTo>
                <a:cubicBezTo>
                  <a:pt x="11525" y="314513"/>
                  <a:pt x="4263" y="319721"/>
                  <a:pt x="0" y="326115"/>
                </a:cubicBezTo>
                <a:cubicBezTo>
                  <a:pt x="2132" y="353824"/>
                  <a:pt x="-1240" y="382520"/>
                  <a:pt x="6395" y="409242"/>
                </a:cubicBezTo>
                <a:cubicBezTo>
                  <a:pt x="8247" y="415723"/>
                  <a:pt x="18969" y="414314"/>
                  <a:pt x="25578" y="415636"/>
                </a:cubicBezTo>
                <a:cubicBezTo>
                  <a:pt x="53859" y="421292"/>
                  <a:pt x="108902" y="425887"/>
                  <a:pt x="134283" y="428425"/>
                </a:cubicBezTo>
                <a:cubicBezTo>
                  <a:pt x="138546" y="436951"/>
                  <a:pt x="144058" y="444960"/>
                  <a:pt x="147072" y="454003"/>
                </a:cubicBezTo>
                <a:cubicBezTo>
                  <a:pt x="147400" y="454988"/>
                  <a:pt x="157129" y="507456"/>
                  <a:pt x="159860" y="511553"/>
                </a:cubicBezTo>
                <a:cubicBezTo>
                  <a:pt x="164123" y="517947"/>
                  <a:pt x="172649" y="520078"/>
                  <a:pt x="179044" y="524341"/>
                </a:cubicBezTo>
                <a:lnTo>
                  <a:pt x="191832" y="562708"/>
                </a:lnTo>
                <a:cubicBezTo>
                  <a:pt x="196044" y="575344"/>
                  <a:pt x="199748" y="592060"/>
                  <a:pt x="211016" y="601074"/>
                </a:cubicBezTo>
                <a:cubicBezTo>
                  <a:pt x="216279" y="605285"/>
                  <a:pt x="223805" y="605337"/>
                  <a:pt x="230199" y="607469"/>
                </a:cubicBezTo>
                <a:cubicBezTo>
                  <a:pt x="240856" y="605337"/>
                  <a:pt x="251627" y="603710"/>
                  <a:pt x="262171" y="601074"/>
                </a:cubicBezTo>
                <a:cubicBezTo>
                  <a:pt x="268710" y="599439"/>
                  <a:pt x="274655" y="593936"/>
                  <a:pt x="281354" y="594680"/>
                </a:cubicBezTo>
                <a:cubicBezTo>
                  <a:pt x="294752" y="596169"/>
                  <a:pt x="306253" y="606883"/>
                  <a:pt x="319721" y="607469"/>
                </a:cubicBezTo>
                <a:lnTo>
                  <a:pt x="466792" y="613863"/>
                </a:lnTo>
                <a:cubicBezTo>
                  <a:pt x="473186" y="618126"/>
                  <a:pt x="478367" y="625565"/>
                  <a:pt x="485975" y="626652"/>
                </a:cubicBezTo>
                <a:cubicBezTo>
                  <a:pt x="515427" y="630859"/>
                  <a:pt x="514119" y="611297"/>
                  <a:pt x="530736" y="594680"/>
                </a:cubicBezTo>
                <a:cubicBezTo>
                  <a:pt x="536170" y="589246"/>
                  <a:pt x="543525" y="586154"/>
                  <a:pt x="549919" y="581891"/>
                </a:cubicBezTo>
                <a:cubicBezTo>
                  <a:pt x="569102" y="584022"/>
                  <a:pt x="589454" y="581356"/>
                  <a:pt x="607469" y="588285"/>
                </a:cubicBezTo>
                <a:cubicBezTo>
                  <a:pt x="618723" y="592613"/>
                  <a:pt x="623972" y="605923"/>
                  <a:pt x="633046" y="613863"/>
                </a:cubicBezTo>
                <a:cubicBezTo>
                  <a:pt x="641066" y="620881"/>
                  <a:pt x="648608" y="629404"/>
                  <a:pt x="658624" y="633046"/>
                </a:cubicBezTo>
                <a:cubicBezTo>
                  <a:pt x="672788" y="638197"/>
                  <a:pt x="688465" y="637309"/>
                  <a:pt x="703385" y="639441"/>
                </a:cubicBezTo>
                <a:cubicBezTo>
                  <a:pt x="728963" y="635178"/>
                  <a:pt x="754632" y="631431"/>
                  <a:pt x="780118" y="626652"/>
                </a:cubicBezTo>
                <a:cubicBezTo>
                  <a:pt x="788756" y="625032"/>
                  <a:pt x="797617" y="623719"/>
                  <a:pt x="805695" y="620257"/>
                </a:cubicBezTo>
                <a:cubicBezTo>
                  <a:pt x="812759" y="617230"/>
                  <a:pt x="818005" y="610906"/>
                  <a:pt x="824879" y="607469"/>
                </a:cubicBezTo>
                <a:cubicBezTo>
                  <a:pt x="831574" y="604121"/>
                  <a:pt x="864674" y="595112"/>
                  <a:pt x="869639" y="594680"/>
                </a:cubicBezTo>
                <a:cubicBezTo>
                  <a:pt x="910041" y="591167"/>
                  <a:pt x="950635" y="590417"/>
                  <a:pt x="991133" y="588285"/>
                </a:cubicBezTo>
                <a:cubicBezTo>
                  <a:pt x="997527" y="584022"/>
                  <a:pt x="1004063" y="579964"/>
                  <a:pt x="1010316" y="575497"/>
                </a:cubicBezTo>
                <a:cubicBezTo>
                  <a:pt x="1018988" y="569302"/>
                  <a:pt x="1026362" y="561079"/>
                  <a:pt x="1035894" y="556313"/>
                </a:cubicBezTo>
                <a:cubicBezTo>
                  <a:pt x="1051456" y="548532"/>
                  <a:pt x="1081485" y="541719"/>
                  <a:pt x="1099838" y="537130"/>
                </a:cubicBezTo>
                <a:cubicBezTo>
                  <a:pt x="1104050" y="524492"/>
                  <a:pt x="1107751" y="507780"/>
                  <a:pt x="1119021" y="498764"/>
                </a:cubicBezTo>
                <a:cubicBezTo>
                  <a:pt x="1124285" y="494553"/>
                  <a:pt x="1131810" y="494501"/>
                  <a:pt x="1138205" y="492369"/>
                </a:cubicBezTo>
                <a:cubicBezTo>
                  <a:pt x="1144599" y="485975"/>
                  <a:pt x="1152372" y="480710"/>
                  <a:pt x="1157388" y="473186"/>
                </a:cubicBezTo>
                <a:cubicBezTo>
                  <a:pt x="1160947" y="467847"/>
                  <a:pt x="1169467" y="431619"/>
                  <a:pt x="1170177" y="428425"/>
                </a:cubicBezTo>
                <a:cubicBezTo>
                  <a:pt x="1172535" y="417815"/>
                  <a:pt x="1167727" y="402770"/>
                  <a:pt x="1176571" y="396453"/>
                </a:cubicBezTo>
                <a:cubicBezTo>
                  <a:pt x="1186978" y="389020"/>
                  <a:pt x="1214938" y="402848"/>
                  <a:pt x="1221332" y="390059"/>
                </a:cubicBezTo>
                <a:close/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091652" y="2993931"/>
            <a:ext cx="390320" cy="129112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 bwMode="auto">
          <a:xfrm>
            <a:off x="6013922" y="2230323"/>
            <a:ext cx="1014947" cy="8118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1F54E5-5976-D167-FC4D-ADD0D7E7409B}"/>
              </a:ext>
            </a:extLst>
          </p:cNvPr>
          <p:cNvSpPr txBox="1"/>
          <p:nvPr/>
        </p:nvSpPr>
        <p:spPr>
          <a:xfrm>
            <a:off x="7876846" y="1562548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FF0000"/>
                </a:solidFill>
                <a:latin typeface="Calibri"/>
              </a:rPr>
              <a:t>Injected beam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2A796-F1A7-A8FA-A1A7-55B63060CB7F}"/>
              </a:ext>
            </a:extLst>
          </p:cNvPr>
          <p:cNvCxnSpPr/>
          <p:nvPr/>
        </p:nvCxnSpPr>
        <p:spPr bwMode="auto">
          <a:xfrm flipH="1">
            <a:off x="8199333" y="1842568"/>
            <a:ext cx="393628" cy="8602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E670E28-F2E1-15BC-0D3D-803193D8567E}"/>
              </a:ext>
            </a:extLst>
          </p:cNvPr>
          <p:cNvSpPr/>
          <p:nvPr/>
        </p:nvSpPr>
        <p:spPr bwMode="auto">
          <a:xfrm>
            <a:off x="7578315" y="2825520"/>
            <a:ext cx="922869" cy="4024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92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/>
      <p:bldP spid="32" grpId="0"/>
      <p:bldP spid="44" grpId="0" animBg="1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3000" y="1006082"/>
            <a:ext cx="4034431" cy="3509963"/>
          </a:xfrm>
        </p:spPr>
        <p:txBody>
          <a:bodyPr/>
          <a:lstStyle/>
          <a:p>
            <a:r>
              <a:rPr lang="en-US" sz="1400" dirty="0"/>
              <a:t>Physical aperture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Ideal dynamic aperture</a:t>
            </a:r>
          </a:p>
          <a:p>
            <a:pPr lvl="1"/>
            <a:r>
              <a:rPr lang="en-US" sz="1400" dirty="0"/>
              <a:t>Stable region of particle motion </a:t>
            </a:r>
          </a:p>
          <a:p>
            <a:pPr lvl="1"/>
            <a:r>
              <a:rPr lang="en-US" sz="1400" dirty="0"/>
              <a:t>Limited by strong non-linear magnets</a:t>
            </a:r>
          </a:p>
          <a:p>
            <a:pPr lvl="1"/>
            <a:endParaRPr lang="en-US" sz="1400" dirty="0"/>
          </a:p>
          <a:p>
            <a:r>
              <a:rPr lang="en-US" sz="1400" dirty="0">
                <a:solidFill>
                  <a:srgbClr val="00B050"/>
                </a:solidFill>
              </a:rPr>
              <a:t>Dynamic aperture including machine errors</a:t>
            </a:r>
          </a:p>
          <a:p>
            <a:pPr lvl="1"/>
            <a:r>
              <a:rPr lang="en-US" sz="1400" dirty="0"/>
              <a:t>Deteriorated stable region of particle motion due to magnet errors, misalignments etc.</a:t>
            </a:r>
          </a:p>
          <a:p>
            <a:pPr lvl="1"/>
            <a:endParaRPr lang="en-US" sz="1400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bg2"/>
                </a:solidFill>
              </a:rPr>
              <a:t>What are current trends for new injectors?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the aperture…</a:t>
            </a:r>
            <a:br>
              <a:rPr lang="en-US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generation storage rings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6519755" y="2702723"/>
            <a:ext cx="1567674" cy="73056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27901" y="2544973"/>
            <a:ext cx="2055474" cy="1221332"/>
          </a:xfrm>
          <a:custGeom>
            <a:avLst/>
            <a:gdLst>
              <a:gd name="connsiteX0" fmla="*/ 711265 w 2055474"/>
              <a:gd name="connsiteY0" fmla="*/ 294143 h 1221332"/>
              <a:gd name="connsiteX1" fmla="*/ 263657 w 2055474"/>
              <a:gd name="connsiteY1" fmla="*/ 300537 h 1221332"/>
              <a:gd name="connsiteX2" fmla="*/ 225291 w 2055474"/>
              <a:gd name="connsiteY2" fmla="*/ 313326 h 1221332"/>
              <a:gd name="connsiteX3" fmla="*/ 161347 w 2055474"/>
              <a:gd name="connsiteY3" fmla="*/ 377270 h 1221332"/>
              <a:gd name="connsiteX4" fmla="*/ 154952 w 2055474"/>
              <a:gd name="connsiteY4" fmla="*/ 402848 h 1221332"/>
              <a:gd name="connsiteX5" fmla="*/ 142163 w 2055474"/>
              <a:gd name="connsiteY5" fmla="*/ 441214 h 1221332"/>
              <a:gd name="connsiteX6" fmla="*/ 135769 w 2055474"/>
              <a:gd name="connsiteY6" fmla="*/ 473186 h 1221332"/>
              <a:gd name="connsiteX7" fmla="*/ 116586 w 2055474"/>
              <a:gd name="connsiteY7" fmla="*/ 517947 h 1221332"/>
              <a:gd name="connsiteX8" fmla="*/ 103797 w 2055474"/>
              <a:gd name="connsiteY8" fmla="*/ 575497 h 1221332"/>
              <a:gd name="connsiteX9" fmla="*/ 97402 w 2055474"/>
              <a:gd name="connsiteY9" fmla="*/ 594680 h 1221332"/>
              <a:gd name="connsiteX10" fmla="*/ 71825 w 2055474"/>
              <a:gd name="connsiteY10" fmla="*/ 588286 h 1221332"/>
              <a:gd name="connsiteX11" fmla="*/ 52642 w 2055474"/>
              <a:gd name="connsiteY11" fmla="*/ 581891 h 1221332"/>
              <a:gd name="connsiteX12" fmla="*/ 7881 w 2055474"/>
              <a:gd name="connsiteY12" fmla="*/ 594680 h 1221332"/>
              <a:gd name="connsiteX13" fmla="*/ 14275 w 2055474"/>
              <a:gd name="connsiteY13" fmla="*/ 703385 h 1221332"/>
              <a:gd name="connsiteX14" fmla="*/ 65430 w 2055474"/>
              <a:gd name="connsiteY14" fmla="*/ 722568 h 1221332"/>
              <a:gd name="connsiteX15" fmla="*/ 97402 w 2055474"/>
              <a:gd name="connsiteY15" fmla="*/ 716174 h 1221332"/>
              <a:gd name="connsiteX16" fmla="*/ 129375 w 2055474"/>
              <a:gd name="connsiteY16" fmla="*/ 760935 h 1221332"/>
              <a:gd name="connsiteX17" fmla="*/ 135769 w 2055474"/>
              <a:gd name="connsiteY17" fmla="*/ 805696 h 1221332"/>
              <a:gd name="connsiteX18" fmla="*/ 148558 w 2055474"/>
              <a:gd name="connsiteY18" fmla="*/ 824879 h 1221332"/>
              <a:gd name="connsiteX19" fmla="*/ 161347 w 2055474"/>
              <a:gd name="connsiteY19" fmla="*/ 850456 h 1221332"/>
              <a:gd name="connsiteX20" fmla="*/ 174135 w 2055474"/>
              <a:gd name="connsiteY20" fmla="*/ 869640 h 1221332"/>
              <a:gd name="connsiteX21" fmla="*/ 193319 w 2055474"/>
              <a:gd name="connsiteY21" fmla="*/ 876034 h 1221332"/>
              <a:gd name="connsiteX22" fmla="*/ 212502 w 2055474"/>
              <a:gd name="connsiteY22" fmla="*/ 895217 h 1221332"/>
              <a:gd name="connsiteX23" fmla="*/ 218896 w 2055474"/>
              <a:gd name="connsiteY23" fmla="*/ 927189 h 1221332"/>
              <a:gd name="connsiteX24" fmla="*/ 231685 w 2055474"/>
              <a:gd name="connsiteY24" fmla="*/ 959161 h 1221332"/>
              <a:gd name="connsiteX25" fmla="*/ 238079 w 2055474"/>
              <a:gd name="connsiteY25" fmla="*/ 984739 h 1221332"/>
              <a:gd name="connsiteX26" fmla="*/ 314812 w 2055474"/>
              <a:gd name="connsiteY26" fmla="*/ 965556 h 1221332"/>
              <a:gd name="connsiteX27" fmla="*/ 397940 w 2055474"/>
              <a:gd name="connsiteY27" fmla="*/ 920795 h 1221332"/>
              <a:gd name="connsiteX28" fmla="*/ 442700 w 2055474"/>
              <a:gd name="connsiteY28" fmla="*/ 908006 h 1221332"/>
              <a:gd name="connsiteX29" fmla="*/ 474672 w 2055474"/>
              <a:gd name="connsiteY29" fmla="*/ 895217 h 1221332"/>
              <a:gd name="connsiteX30" fmla="*/ 557800 w 2055474"/>
              <a:gd name="connsiteY30" fmla="*/ 882428 h 1221332"/>
              <a:gd name="connsiteX31" fmla="*/ 576983 w 2055474"/>
              <a:gd name="connsiteY31" fmla="*/ 888823 h 1221332"/>
              <a:gd name="connsiteX32" fmla="*/ 583377 w 2055474"/>
              <a:gd name="connsiteY32" fmla="*/ 914400 h 1221332"/>
              <a:gd name="connsiteX33" fmla="*/ 596166 w 2055474"/>
              <a:gd name="connsiteY33" fmla="*/ 933584 h 1221332"/>
              <a:gd name="connsiteX34" fmla="*/ 608955 w 2055474"/>
              <a:gd name="connsiteY34" fmla="*/ 959161 h 1221332"/>
              <a:gd name="connsiteX35" fmla="*/ 628138 w 2055474"/>
              <a:gd name="connsiteY35" fmla="*/ 991133 h 1221332"/>
              <a:gd name="connsiteX36" fmla="*/ 634533 w 2055474"/>
              <a:gd name="connsiteY36" fmla="*/ 1016711 h 1221332"/>
              <a:gd name="connsiteX37" fmla="*/ 685688 w 2055474"/>
              <a:gd name="connsiteY37" fmla="*/ 1023105 h 1221332"/>
              <a:gd name="connsiteX38" fmla="*/ 698477 w 2055474"/>
              <a:gd name="connsiteY38" fmla="*/ 1003922 h 1221332"/>
              <a:gd name="connsiteX39" fmla="*/ 711265 w 2055474"/>
              <a:gd name="connsiteY39" fmla="*/ 1035894 h 1221332"/>
              <a:gd name="connsiteX40" fmla="*/ 717660 w 2055474"/>
              <a:gd name="connsiteY40" fmla="*/ 1074261 h 1221332"/>
              <a:gd name="connsiteX41" fmla="*/ 730449 w 2055474"/>
              <a:gd name="connsiteY41" fmla="*/ 1119021 h 1221332"/>
              <a:gd name="connsiteX42" fmla="*/ 743237 w 2055474"/>
              <a:gd name="connsiteY42" fmla="*/ 1144599 h 1221332"/>
              <a:gd name="connsiteX43" fmla="*/ 781604 w 2055474"/>
              <a:gd name="connsiteY43" fmla="*/ 1189360 h 1221332"/>
              <a:gd name="connsiteX44" fmla="*/ 794393 w 2055474"/>
              <a:gd name="connsiteY44" fmla="*/ 1208543 h 1221332"/>
              <a:gd name="connsiteX45" fmla="*/ 832759 w 2055474"/>
              <a:gd name="connsiteY45" fmla="*/ 1221332 h 1221332"/>
              <a:gd name="connsiteX46" fmla="*/ 890309 w 2055474"/>
              <a:gd name="connsiteY46" fmla="*/ 1195754 h 1221332"/>
              <a:gd name="connsiteX47" fmla="*/ 935070 w 2055474"/>
              <a:gd name="connsiteY47" fmla="*/ 1150993 h 1221332"/>
              <a:gd name="connsiteX48" fmla="*/ 960647 w 2055474"/>
              <a:gd name="connsiteY48" fmla="*/ 1125416 h 1221332"/>
              <a:gd name="connsiteX49" fmla="*/ 979830 w 2055474"/>
              <a:gd name="connsiteY49" fmla="*/ 1112627 h 1221332"/>
              <a:gd name="connsiteX50" fmla="*/ 1030986 w 2055474"/>
              <a:gd name="connsiteY50" fmla="*/ 1093444 h 1221332"/>
              <a:gd name="connsiteX51" fmla="*/ 1082141 w 2055474"/>
              <a:gd name="connsiteY51" fmla="*/ 1067866 h 1221332"/>
              <a:gd name="connsiteX52" fmla="*/ 1146085 w 2055474"/>
              <a:gd name="connsiteY52" fmla="*/ 1055077 h 1221332"/>
              <a:gd name="connsiteX53" fmla="*/ 1216423 w 2055474"/>
              <a:gd name="connsiteY53" fmla="*/ 1061472 h 1221332"/>
              <a:gd name="connsiteX54" fmla="*/ 1235607 w 2055474"/>
              <a:gd name="connsiteY54" fmla="*/ 1087049 h 1221332"/>
              <a:gd name="connsiteX55" fmla="*/ 1254790 w 2055474"/>
              <a:gd name="connsiteY55" fmla="*/ 1048683 h 1221332"/>
              <a:gd name="connsiteX56" fmla="*/ 1267579 w 2055474"/>
              <a:gd name="connsiteY56" fmla="*/ 1016711 h 1221332"/>
              <a:gd name="connsiteX57" fmla="*/ 1286762 w 2055474"/>
              <a:gd name="connsiteY57" fmla="*/ 959161 h 1221332"/>
              <a:gd name="connsiteX58" fmla="*/ 1305945 w 2055474"/>
              <a:gd name="connsiteY58" fmla="*/ 927189 h 1221332"/>
              <a:gd name="connsiteX59" fmla="*/ 1318734 w 2055474"/>
              <a:gd name="connsiteY59" fmla="*/ 901612 h 1221332"/>
              <a:gd name="connsiteX60" fmla="*/ 1357100 w 2055474"/>
              <a:gd name="connsiteY60" fmla="*/ 888823 h 1221332"/>
              <a:gd name="connsiteX61" fmla="*/ 1414650 w 2055474"/>
              <a:gd name="connsiteY61" fmla="*/ 895217 h 1221332"/>
              <a:gd name="connsiteX62" fmla="*/ 1433833 w 2055474"/>
              <a:gd name="connsiteY62" fmla="*/ 901612 h 1221332"/>
              <a:gd name="connsiteX63" fmla="*/ 1446622 w 2055474"/>
              <a:gd name="connsiteY63" fmla="*/ 920795 h 1221332"/>
              <a:gd name="connsiteX64" fmla="*/ 1504172 w 2055474"/>
              <a:gd name="connsiteY64" fmla="*/ 952767 h 1221332"/>
              <a:gd name="connsiteX65" fmla="*/ 1574510 w 2055474"/>
              <a:gd name="connsiteY65" fmla="*/ 946372 h 1221332"/>
              <a:gd name="connsiteX66" fmla="*/ 1612877 w 2055474"/>
              <a:gd name="connsiteY66" fmla="*/ 933584 h 1221332"/>
              <a:gd name="connsiteX67" fmla="*/ 1638454 w 2055474"/>
              <a:gd name="connsiteY67" fmla="*/ 927189 h 1221332"/>
              <a:gd name="connsiteX68" fmla="*/ 1670426 w 2055474"/>
              <a:gd name="connsiteY68" fmla="*/ 920795 h 1221332"/>
              <a:gd name="connsiteX69" fmla="*/ 1740765 w 2055474"/>
              <a:gd name="connsiteY69" fmla="*/ 901612 h 1221332"/>
              <a:gd name="connsiteX70" fmla="*/ 1766342 w 2055474"/>
              <a:gd name="connsiteY70" fmla="*/ 863245 h 1221332"/>
              <a:gd name="connsiteX71" fmla="*/ 1804709 w 2055474"/>
              <a:gd name="connsiteY71" fmla="*/ 824879 h 1221332"/>
              <a:gd name="connsiteX72" fmla="*/ 1843075 w 2055474"/>
              <a:gd name="connsiteY72" fmla="*/ 799301 h 1221332"/>
              <a:gd name="connsiteX73" fmla="*/ 1881442 w 2055474"/>
              <a:gd name="connsiteY73" fmla="*/ 812090 h 1221332"/>
              <a:gd name="connsiteX74" fmla="*/ 1894230 w 2055474"/>
              <a:gd name="connsiteY74" fmla="*/ 831273 h 1221332"/>
              <a:gd name="connsiteX75" fmla="*/ 1913414 w 2055474"/>
              <a:gd name="connsiteY75" fmla="*/ 863245 h 1221332"/>
              <a:gd name="connsiteX76" fmla="*/ 1926202 w 2055474"/>
              <a:gd name="connsiteY76" fmla="*/ 908006 h 1221332"/>
              <a:gd name="connsiteX77" fmla="*/ 1945386 w 2055474"/>
              <a:gd name="connsiteY77" fmla="*/ 901612 h 1221332"/>
              <a:gd name="connsiteX78" fmla="*/ 1964569 w 2055474"/>
              <a:gd name="connsiteY78" fmla="*/ 844062 h 1221332"/>
              <a:gd name="connsiteX79" fmla="*/ 1983752 w 2055474"/>
              <a:gd name="connsiteY79" fmla="*/ 792907 h 1221332"/>
              <a:gd name="connsiteX80" fmla="*/ 1990147 w 2055474"/>
              <a:gd name="connsiteY80" fmla="*/ 767329 h 1221332"/>
              <a:gd name="connsiteX81" fmla="*/ 2002935 w 2055474"/>
              <a:gd name="connsiteY81" fmla="*/ 735357 h 1221332"/>
              <a:gd name="connsiteX82" fmla="*/ 2009330 w 2055474"/>
              <a:gd name="connsiteY82" fmla="*/ 709779 h 1221332"/>
              <a:gd name="connsiteX83" fmla="*/ 2015724 w 2055474"/>
              <a:gd name="connsiteY83" fmla="*/ 677807 h 1221332"/>
              <a:gd name="connsiteX84" fmla="*/ 2028513 w 2055474"/>
              <a:gd name="connsiteY84" fmla="*/ 652230 h 1221332"/>
              <a:gd name="connsiteX85" fmla="*/ 2034907 w 2055474"/>
              <a:gd name="connsiteY85" fmla="*/ 613863 h 1221332"/>
              <a:gd name="connsiteX86" fmla="*/ 2047696 w 2055474"/>
              <a:gd name="connsiteY86" fmla="*/ 524342 h 1221332"/>
              <a:gd name="connsiteX87" fmla="*/ 2054091 w 2055474"/>
              <a:gd name="connsiteY87" fmla="*/ 447609 h 1221332"/>
              <a:gd name="connsiteX88" fmla="*/ 2047696 w 2055474"/>
              <a:gd name="connsiteY88" fmla="*/ 409242 h 1221332"/>
              <a:gd name="connsiteX89" fmla="*/ 1964569 w 2055474"/>
              <a:gd name="connsiteY89" fmla="*/ 415637 h 1221332"/>
              <a:gd name="connsiteX90" fmla="*/ 1938991 w 2055474"/>
              <a:gd name="connsiteY90" fmla="*/ 441214 h 1221332"/>
              <a:gd name="connsiteX91" fmla="*/ 1919808 w 2055474"/>
              <a:gd name="connsiteY91" fmla="*/ 447609 h 1221332"/>
              <a:gd name="connsiteX92" fmla="*/ 1881442 w 2055474"/>
              <a:gd name="connsiteY92" fmla="*/ 485975 h 1221332"/>
              <a:gd name="connsiteX93" fmla="*/ 1868653 w 2055474"/>
              <a:gd name="connsiteY93" fmla="*/ 287749 h 1221332"/>
              <a:gd name="connsiteX94" fmla="*/ 1855864 w 2055474"/>
              <a:gd name="connsiteY94" fmla="*/ 242988 h 1221332"/>
              <a:gd name="connsiteX95" fmla="*/ 1836681 w 2055474"/>
              <a:gd name="connsiteY95" fmla="*/ 217410 h 1221332"/>
              <a:gd name="connsiteX96" fmla="*/ 1804709 w 2055474"/>
              <a:gd name="connsiteY96" fmla="*/ 172649 h 1221332"/>
              <a:gd name="connsiteX97" fmla="*/ 1747159 w 2055474"/>
              <a:gd name="connsiteY97" fmla="*/ 127889 h 1221332"/>
              <a:gd name="connsiteX98" fmla="*/ 1715187 w 2055474"/>
              <a:gd name="connsiteY98" fmla="*/ 108705 h 1221332"/>
              <a:gd name="connsiteX99" fmla="*/ 1018197 w 2055474"/>
              <a:gd name="connsiteY99" fmla="*/ 95917 h 1221332"/>
              <a:gd name="connsiteX100" fmla="*/ 986225 w 2055474"/>
              <a:gd name="connsiteY100" fmla="*/ 76733 h 1221332"/>
              <a:gd name="connsiteX101" fmla="*/ 967042 w 2055474"/>
              <a:gd name="connsiteY101" fmla="*/ 63944 h 1221332"/>
              <a:gd name="connsiteX102" fmla="*/ 954253 w 2055474"/>
              <a:gd name="connsiteY102" fmla="*/ 44761 h 1221332"/>
              <a:gd name="connsiteX103" fmla="*/ 915886 w 2055474"/>
              <a:gd name="connsiteY103" fmla="*/ 0 h 1221332"/>
              <a:gd name="connsiteX104" fmla="*/ 890309 w 2055474"/>
              <a:gd name="connsiteY104" fmla="*/ 6395 h 1221332"/>
              <a:gd name="connsiteX105" fmla="*/ 839154 w 2055474"/>
              <a:gd name="connsiteY105" fmla="*/ 44761 h 1221332"/>
              <a:gd name="connsiteX106" fmla="*/ 775209 w 2055474"/>
              <a:gd name="connsiteY106" fmla="*/ 95917 h 1221332"/>
              <a:gd name="connsiteX107" fmla="*/ 704871 w 2055474"/>
              <a:gd name="connsiteY107" fmla="*/ 134283 h 1221332"/>
              <a:gd name="connsiteX108" fmla="*/ 666505 w 2055474"/>
              <a:gd name="connsiteY108" fmla="*/ 140677 h 1221332"/>
              <a:gd name="connsiteX109" fmla="*/ 634533 w 2055474"/>
              <a:gd name="connsiteY109" fmla="*/ 153466 h 1221332"/>
              <a:gd name="connsiteX110" fmla="*/ 615349 w 2055474"/>
              <a:gd name="connsiteY110" fmla="*/ 166255 h 1221332"/>
              <a:gd name="connsiteX111" fmla="*/ 455489 w 2055474"/>
              <a:gd name="connsiteY111" fmla="*/ 172649 h 1221332"/>
              <a:gd name="connsiteX112" fmla="*/ 487461 w 2055474"/>
              <a:gd name="connsiteY112" fmla="*/ 204621 h 1221332"/>
              <a:gd name="connsiteX113" fmla="*/ 532222 w 2055474"/>
              <a:gd name="connsiteY113" fmla="*/ 230199 h 1221332"/>
              <a:gd name="connsiteX114" fmla="*/ 551405 w 2055474"/>
              <a:gd name="connsiteY114" fmla="*/ 242988 h 1221332"/>
              <a:gd name="connsiteX115" fmla="*/ 615349 w 2055474"/>
              <a:gd name="connsiteY115" fmla="*/ 262171 h 1221332"/>
              <a:gd name="connsiteX116" fmla="*/ 647321 w 2055474"/>
              <a:gd name="connsiteY116" fmla="*/ 281354 h 1221332"/>
              <a:gd name="connsiteX117" fmla="*/ 672899 w 2055474"/>
              <a:gd name="connsiteY117" fmla="*/ 306932 h 1221332"/>
              <a:gd name="connsiteX118" fmla="*/ 698477 w 2055474"/>
              <a:gd name="connsiteY118" fmla="*/ 319721 h 1221332"/>
              <a:gd name="connsiteX119" fmla="*/ 736843 w 2055474"/>
              <a:gd name="connsiteY119" fmla="*/ 338904 h 1221332"/>
              <a:gd name="connsiteX120" fmla="*/ 768815 w 2055474"/>
              <a:gd name="connsiteY120" fmla="*/ 345298 h 1221332"/>
              <a:gd name="connsiteX121" fmla="*/ 807182 w 2055474"/>
              <a:gd name="connsiteY121" fmla="*/ 351693 h 1221332"/>
              <a:gd name="connsiteX122" fmla="*/ 756026 w 2055474"/>
              <a:gd name="connsiteY122" fmla="*/ 351693 h 122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55474" h="1221332">
                <a:moveTo>
                  <a:pt x="711265" y="294143"/>
                </a:moveTo>
                <a:cubicBezTo>
                  <a:pt x="529212" y="277594"/>
                  <a:pt x="591783" y="280345"/>
                  <a:pt x="263657" y="300537"/>
                </a:cubicBezTo>
                <a:cubicBezTo>
                  <a:pt x="250202" y="301365"/>
                  <a:pt x="225291" y="313326"/>
                  <a:pt x="225291" y="313326"/>
                </a:cubicBezTo>
                <a:cubicBezTo>
                  <a:pt x="198291" y="334926"/>
                  <a:pt x="180136" y="345956"/>
                  <a:pt x="161347" y="377270"/>
                </a:cubicBezTo>
                <a:cubicBezTo>
                  <a:pt x="156825" y="384806"/>
                  <a:pt x="157477" y="394430"/>
                  <a:pt x="154952" y="402848"/>
                </a:cubicBezTo>
                <a:cubicBezTo>
                  <a:pt x="151078" y="415760"/>
                  <a:pt x="145710" y="428209"/>
                  <a:pt x="142163" y="441214"/>
                </a:cubicBezTo>
                <a:cubicBezTo>
                  <a:pt x="139303" y="451699"/>
                  <a:pt x="138405" y="462642"/>
                  <a:pt x="135769" y="473186"/>
                </a:cubicBezTo>
                <a:cubicBezTo>
                  <a:pt x="131064" y="492007"/>
                  <a:pt x="125739" y="499642"/>
                  <a:pt x="116586" y="517947"/>
                </a:cubicBezTo>
                <a:cubicBezTo>
                  <a:pt x="112193" y="539908"/>
                  <a:pt x="109814" y="554438"/>
                  <a:pt x="103797" y="575497"/>
                </a:cubicBezTo>
                <a:cubicBezTo>
                  <a:pt x="101945" y="581978"/>
                  <a:pt x="99534" y="588286"/>
                  <a:pt x="97402" y="594680"/>
                </a:cubicBezTo>
                <a:cubicBezTo>
                  <a:pt x="88876" y="592549"/>
                  <a:pt x="80275" y="590700"/>
                  <a:pt x="71825" y="588286"/>
                </a:cubicBezTo>
                <a:cubicBezTo>
                  <a:pt x="65344" y="586434"/>
                  <a:pt x="59349" y="581220"/>
                  <a:pt x="52642" y="581891"/>
                </a:cubicBezTo>
                <a:cubicBezTo>
                  <a:pt x="37202" y="583435"/>
                  <a:pt x="22801" y="590417"/>
                  <a:pt x="7881" y="594680"/>
                </a:cubicBezTo>
                <a:cubicBezTo>
                  <a:pt x="-1093" y="639548"/>
                  <a:pt x="-6281" y="645829"/>
                  <a:pt x="14275" y="703385"/>
                </a:cubicBezTo>
                <a:cubicBezTo>
                  <a:pt x="19341" y="717571"/>
                  <a:pt x="58675" y="721217"/>
                  <a:pt x="65430" y="722568"/>
                </a:cubicBezTo>
                <a:cubicBezTo>
                  <a:pt x="76087" y="720437"/>
                  <a:pt x="87226" y="712358"/>
                  <a:pt x="97402" y="716174"/>
                </a:cubicBezTo>
                <a:cubicBezTo>
                  <a:pt x="100930" y="717497"/>
                  <a:pt x="125290" y="754808"/>
                  <a:pt x="129375" y="760935"/>
                </a:cubicBezTo>
                <a:cubicBezTo>
                  <a:pt x="131506" y="775855"/>
                  <a:pt x="131438" y="791260"/>
                  <a:pt x="135769" y="805696"/>
                </a:cubicBezTo>
                <a:cubicBezTo>
                  <a:pt x="137977" y="813057"/>
                  <a:pt x="144745" y="818207"/>
                  <a:pt x="148558" y="824879"/>
                </a:cubicBezTo>
                <a:cubicBezTo>
                  <a:pt x="153287" y="833155"/>
                  <a:pt x="156618" y="842180"/>
                  <a:pt x="161347" y="850456"/>
                </a:cubicBezTo>
                <a:cubicBezTo>
                  <a:pt x="165160" y="857129"/>
                  <a:pt x="168134" y="864839"/>
                  <a:pt x="174135" y="869640"/>
                </a:cubicBezTo>
                <a:cubicBezTo>
                  <a:pt x="179398" y="873851"/>
                  <a:pt x="186924" y="873903"/>
                  <a:pt x="193319" y="876034"/>
                </a:cubicBezTo>
                <a:cubicBezTo>
                  <a:pt x="199713" y="882428"/>
                  <a:pt x="208458" y="887129"/>
                  <a:pt x="212502" y="895217"/>
                </a:cubicBezTo>
                <a:cubicBezTo>
                  <a:pt x="217362" y="904938"/>
                  <a:pt x="215773" y="916779"/>
                  <a:pt x="218896" y="927189"/>
                </a:cubicBezTo>
                <a:cubicBezTo>
                  <a:pt x="222194" y="938183"/>
                  <a:pt x="228055" y="948272"/>
                  <a:pt x="231685" y="959161"/>
                </a:cubicBezTo>
                <a:cubicBezTo>
                  <a:pt x="234464" y="967498"/>
                  <a:pt x="235948" y="976213"/>
                  <a:pt x="238079" y="984739"/>
                </a:cubicBezTo>
                <a:cubicBezTo>
                  <a:pt x="263657" y="978345"/>
                  <a:pt x="289800" y="973893"/>
                  <a:pt x="314812" y="965556"/>
                </a:cubicBezTo>
                <a:cubicBezTo>
                  <a:pt x="345857" y="955208"/>
                  <a:pt x="368037" y="933611"/>
                  <a:pt x="397940" y="920795"/>
                </a:cubicBezTo>
                <a:cubicBezTo>
                  <a:pt x="412202" y="914683"/>
                  <a:pt x="427979" y="912913"/>
                  <a:pt x="442700" y="908006"/>
                </a:cubicBezTo>
                <a:cubicBezTo>
                  <a:pt x="453589" y="904376"/>
                  <a:pt x="463598" y="898237"/>
                  <a:pt x="474672" y="895217"/>
                </a:cubicBezTo>
                <a:cubicBezTo>
                  <a:pt x="484422" y="892558"/>
                  <a:pt x="550752" y="883435"/>
                  <a:pt x="557800" y="882428"/>
                </a:cubicBezTo>
                <a:cubicBezTo>
                  <a:pt x="564194" y="884560"/>
                  <a:pt x="572772" y="883560"/>
                  <a:pt x="576983" y="888823"/>
                </a:cubicBezTo>
                <a:cubicBezTo>
                  <a:pt x="582473" y="895685"/>
                  <a:pt x="579915" y="906323"/>
                  <a:pt x="583377" y="914400"/>
                </a:cubicBezTo>
                <a:cubicBezTo>
                  <a:pt x="586404" y="921464"/>
                  <a:pt x="592353" y="926911"/>
                  <a:pt x="596166" y="933584"/>
                </a:cubicBezTo>
                <a:cubicBezTo>
                  <a:pt x="600895" y="941860"/>
                  <a:pt x="604326" y="950829"/>
                  <a:pt x="608955" y="959161"/>
                </a:cubicBezTo>
                <a:cubicBezTo>
                  <a:pt x="614991" y="970025"/>
                  <a:pt x="621744" y="980476"/>
                  <a:pt x="628138" y="991133"/>
                </a:cubicBezTo>
                <a:cubicBezTo>
                  <a:pt x="630270" y="999659"/>
                  <a:pt x="629658" y="1009399"/>
                  <a:pt x="634533" y="1016711"/>
                </a:cubicBezTo>
                <a:cubicBezTo>
                  <a:pt x="648923" y="1038296"/>
                  <a:pt x="665747" y="1027094"/>
                  <a:pt x="685688" y="1023105"/>
                </a:cubicBezTo>
                <a:cubicBezTo>
                  <a:pt x="689951" y="1016711"/>
                  <a:pt x="691603" y="1000485"/>
                  <a:pt x="698477" y="1003922"/>
                </a:cubicBezTo>
                <a:cubicBezTo>
                  <a:pt x="708743" y="1009055"/>
                  <a:pt x="708245" y="1024820"/>
                  <a:pt x="711265" y="1035894"/>
                </a:cubicBezTo>
                <a:cubicBezTo>
                  <a:pt x="714676" y="1048403"/>
                  <a:pt x="715117" y="1061547"/>
                  <a:pt x="717660" y="1074261"/>
                </a:cubicBezTo>
                <a:cubicBezTo>
                  <a:pt x="719690" y="1084409"/>
                  <a:pt x="725876" y="1108350"/>
                  <a:pt x="730449" y="1119021"/>
                </a:cubicBezTo>
                <a:cubicBezTo>
                  <a:pt x="734204" y="1127783"/>
                  <a:pt x="738508" y="1136323"/>
                  <a:pt x="743237" y="1144599"/>
                </a:cubicBezTo>
                <a:cubicBezTo>
                  <a:pt x="760011" y="1173955"/>
                  <a:pt x="754833" y="1158127"/>
                  <a:pt x="781604" y="1189360"/>
                </a:cubicBezTo>
                <a:cubicBezTo>
                  <a:pt x="786605" y="1195195"/>
                  <a:pt x="787876" y="1204470"/>
                  <a:pt x="794393" y="1208543"/>
                </a:cubicBezTo>
                <a:cubicBezTo>
                  <a:pt x="805824" y="1215688"/>
                  <a:pt x="832759" y="1221332"/>
                  <a:pt x="832759" y="1221332"/>
                </a:cubicBezTo>
                <a:cubicBezTo>
                  <a:pt x="856460" y="1213432"/>
                  <a:pt x="872426" y="1211849"/>
                  <a:pt x="890309" y="1195754"/>
                </a:cubicBezTo>
                <a:cubicBezTo>
                  <a:pt x="905993" y="1181638"/>
                  <a:pt x="920150" y="1165913"/>
                  <a:pt x="935070" y="1150993"/>
                </a:cubicBezTo>
                <a:cubicBezTo>
                  <a:pt x="943596" y="1142467"/>
                  <a:pt x="950615" y="1132104"/>
                  <a:pt x="960647" y="1125416"/>
                </a:cubicBezTo>
                <a:cubicBezTo>
                  <a:pt x="967041" y="1121153"/>
                  <a:pt x="972956" y="1116064"/>
                  <a:pt x="979830" y="1112627"/>
                </a:cubicBezTo>
                <a:cubicBezTo>
                  <a:pt x="1070534" y="1067274"/>
                  <a:pt x="970098" y="1121120"/>
                  <a:pt x="1030986" y="1093444"/>
                </a:cubicBezTo>
                <a:cubicBezTo>
                  <a:pt x="1048342" y="1085555"/>
                  <a:pt x="1063336" y="1071000"/>
                  <a:pt x="1082141" y="1067866"/>
                </a:cubicBezTo>
                <a:cubicBezTo>
                  <a:pt x="1129176" y="1060027"/>
                  <a:pt x="1107929" y="1064617"/>
                  <a:pt x="1146085" y="1055077"/>
                </a:cubicBezTo>
                <a:cubicBezTo>
                  <a:pt x="1169531" y="1057209"/>
                  <a:pt x="1194252" y="1053554"/>
                  <a:pt x="1216423" y="1061472"/>
                </a:cubicBezTo>
                <a:cubicBezTo>
                  <a:pt x="1226459" y="1065056"/>
                  <a:pt x="1225497" y="1090419"/>
                  <a:pt x="1235607" y="1087049"/>
                </a:cubicBezTo>
                <a:cubicBezTo>
                  <a:pt x="1249171" y="1082528"/>
                  <a:pt x="1248873" y="1061700"/>
                  <a:pt x="1254790" y="1048683"/>
                </a:cubicBezTo>
                <a:cubicBezTo>
                  <a:pt x="1259540" y="1038234"/>
                  <a:pt x="1263949" y="1027600"/>
                  <a:pt x="1267579" y="1016711"/>
                </a:cubicBezTo>
                <a:cubicBezTo>
                  <a:pt x="1279792" y="980072"/>
                  <a:pt x="1266745" y="999195"/>
                  <a:pt x="1286762" y="959161"/>
                </a:cubicBezTo>
                <a:cubicBezTo>
                  <a:pt x="1292320" y="948045"/>
                  <a:pt x="1299909" y="938053"/>
                  <a:pt x="1305945" y="927189"/>
                </a:cubicBezTo>
                <a:cubicBezTo>
                  <a:pt x="1310574" y="918857"/>
                  <a:pt x="1311108" y="907331"/>
                  <a:pt x="1318734" y="901612"/>
                </a:cubicBezTo>
                <a:cubicBezTo>
                  <a:pt x="1329518" y="893524"/>
                  <a:pt x="1357100" y="888823"/>
                  <a:pt x="1357100" y="888823"/>
                </a:cubicBezTo>
                <a:cubicBezTo>
                  <a:pt x="1376283" y="890954"/>
                  <a:pt x="1395611" y="892044"/>
                  <a:pt x="1414650" y="895217"/>
                </a:cubicBezTo>
                <a:cubicBezTo>
                  <a:pt x="1421299" y="896325"/>
                  <a:pt x="1428570" y="897401"/>
                  <a:pt x="1433833" y="901612"/>
                </a:cubicBezTo>
                <a:cubicBezTo>
                  <a:pt x="1439834" y="906413"/>
                  <a:pt x="1440838" y="915734"/>
                  <a:pt x="1446622" y="920795"/>
                </a:cubicBezTo>
                <a:cubicBezTo>
                  <a:pt x="1473682" y="944472"/>
                  <a:pt x="1477825" y="943984"/>
                  <a:pt x="1504172" y="952767"/>
                </a:cubicBezTo>
                <a:cubicBezTo>
                  <a:pt x="1527618" y="950635"/>
                  <a:pt x="1551326" y="950463"/>
                  <a:pt x="1574510" y="946372"/>
                </a:cubicBezTo>
                <a:cubicBezTo>
                  <a:pt x="1587786" y="944029"/>
                  <a:pt x="1599799" y="936854"/>
                  <a:pt x="1612877" y="933584"/>
                </a:cubicBezTo>
                <a:cubicBezTo>
                  <a:pt x="1621403" y="931452"/>
                  <a:pt x="1629875" y="929095"/>
                  <a:pt x="1638454" y="927189"/>
                </a:cubicBezTo>
                <a:cubicBezTo>
                  <a:pt x="1649064" y="924831"/>
                  <a:pt x="1659836" y="923239"/>
                  <a:pt x="1670426" y="920795"/>
                </a:cubicBezTo>
                <a:cubicBezTo>
                  <a:pt x="1717299" y="909978"/>
                  <a:pt x="1709057" y="912181"/>
                  <a:pt x="1740765" y="901612"/>
                </a:cubicBezTo>
                <a:cubicBezTo>
                  <a:pt x="1778094" y="876725"/>
                  <a:pt x="1745695" y="904538"/>
                  <a:pt x="1766342" y="863245"/>
                </a:cubicBezTo>
                <a:cubicBezTo>
                  <a:pt x="1782095" y="831739"/>
                  <a:pt x="1782458" y="843422"/>
                  <a:pt x="1804709" y="824879"/>
                </a:cubicBezTo>
                <a:cubicBezTo>
                  <a:pt x="1836641" y="798269"/>
                  <a:pt x="1809363" y="810540"/>
                  <a:pt x="1843075" y="799301"/>
                </a:cubicBezTo>
                <a:cubicBezTo>
                  <a:pt x="1855864" y="803564"/>
                  <a:pt x="1870010" y="804945"/>
                  <a:pt x="1881442" y="812090"/>
                </a:cubicBezTo>
                <a:cubicBezTo>
                  <a:pt x="1887959" y="816163"/>
                  <a:pt x="1890157" y="824756"/>
                  <a:pt x="1894230" y="831273"/>
                </a:cubicBezTo>
                <a:cubicBezTo>
                  <a:pt x="1900817" y="841812"/>
                  <a:pt x="1907856" y="852129"/>
                  <a:pt x="1913414" y="863245"/>
                </a:cubicBezTo>
                <a:cubicBezTo>
                  <a:pt x="1918000" y="872418"/>
                  <a:pt x="1924154" y="899812"/>
                  <a:pt x="1926202" y="908006"/>
                </a:cubicBezTo>
                <a:cubicBezTo>
                  <a:pt x="1932597" y="905875"/>
                  <a:pt x="1941468" y="907097"/>
                  <a:pt x="1945386" y="901612"/>
                </a:cubicBezTo>
                <a:cubicBezTo>
                  <a:pt x="1948296" y="897539"/>
                  <a:pt x="1959917" y="855691"/>
                  <a:pt x="1964569" y="844062"/>
                </a:cubicBezTo>
                <a:cubicBezTo>
                  <a:pt x="1971330" y="827161"/>
                  <a:pt x="1978738" y="810455"/>
                  <a:pt x="1983752" y="792907"/>
                </a:cubicBezTo>
                <a:cubicBezTo>
                  <a:pt x="1986166" y="784457"/>
                  <a:pt x="1987368" y="775666"/>
                  <a:pt x="1990147" y="767329"/>
                </a:cubicBezTo>
                <a:cubicBezTo>
                  <a:pt x="1993777" y="756440"/>
                  <a:pt x="1999305" y="746246"/>
                  <a:pt x="2002935" y="735357"/>
                </a:cubicBezTo>
                <a:cubicBezTo>
                  <a:pt x="2005714" y="727020"/>
                  <a:pt x="2007424" y="718358"/>
                  <a:pt x="2009330" y="709779"/>
                </a:cubicBezTo>
                <a:cubicBezTo>
                  <a:pt x="2011688" y="699169"/>
                  <a:pt x="2012287" y="688118"/>
                  <a:pt x="2015724" y="677807"/>
                </a:cubicBezTo>
                <a:cubicBezTo>
                  <a:pt x="2018738" y="668764"/>
                  <a:pt x="2024250" y="660756"/>
                  <a:pt x="2028513" y="652230"/>
                </a:cubicBezTo>
                <a:cubicBezTo>
                  <a:pt x="2030644" y="639441"/>
                  <a:pt x="2033299" y="626728"/>
                  <a:pt x="2034907" y="613863"/>
                </a:cubicBezTo>
                <a:cubicBezTo>
                  <a:pt x="2045810" y="526640"/>
                  <a:pt x="2034616" y="576663"/>
                  <a:pt x="2047696" y="524342"/>
                </a:cubicBezTo>
                <a:cubicBezTo>
                  <a:pt x="2049828" y="498764"/>
                  <a:pt x="2054091" y="473275"/>
                  <a:pt x="2054091" y="447609"/>
                </a:cubicBezTo>
                <a:cubicBezTo>
                  <a:pt x="2054091" y="434644"/>
                  <a:pt x="2059906" y="413603"/>
                  <a:pt x="2047696" y="409242"/>
                </a:cubicBezTo>
                <a:cubicBezTo>
                  <a:pt x="2021524" y="399895"/>
                  <a:pt x="1992278" y="413505"/>
                  <a:pt x="1964569" y="415637"/>
                </a:cubicBezTo>
                <a:cubicBezTo>
                  <a:pt x="1956043" y="424163"/>
                  <a:pt x="1948802" y="434206"/>
                  <a:pt x="1938991" y="441214"/>
                </a:cubicBezTo>
                <a:cubicBezTo>
                  <a:pt x="1933506" y="445132"/>
                  <a:pt x="1925128" y="443471"/>
                  <a:pt x="1919808" y="447609"/>
                </a:cubicBezTo>
                <a:cubicBezTo>
                  <a:pt x="1905532" y="458713"/>
                  <a:pt x="1881442" y="485975"/>
                  <a:pt x="1881442" y="485975"/>
                </a:cubicBezTo>
                <a:cubicBezTo>
                  <a:pt x="1878714" y="425955"/>
                  <a:pt x="1878362" y="350859"/>
                  <a:pt x="1868653" y="287749"/>
                </a:cubicBezTo>
                <a:cubicBezTo>
                  <a:pt x="1867998" y="283490"/>
                  <a:pt x="1859381" y="249143"/>
                  <a:pt x="1855864" y="242988"/>
                </a:cubicBezTo>
                <a:cubicBezTo>
                  <a:pt x="1850577" y="233735"/>
                  <a:pt x="1842875" y="226082"/>
                  <a:pt x="1836681" y="217410"/>
                </a:cubicBezTo>
                <a:cubicBezTo>
                  <a:pt x="1824710" y="200651"/>
                  <a:pt x="1819170" y="188716"/>
                  <a:pt x="1804709" y="172649"/>
                </a:cubicBezTo>
                <a:cubicBezTo>
                  <a:pt x="1742820" y="103884"/>
                  <a:pt x="1790490" y="149555"/>
                  <a:pt x="1747159" y="127889"/>
                </a:cubicBezTo>
                <a:cubicBezTo>
                  <a:pt x="1736043" y="122331"/>
                  <a:pt x="1727604" y="109250"/>
                  <a:pt x="1715187" y="108705"/>
                </a:cubicBezTo>
                <a:cubicBezTo>
                  <a:pt x="1483041" y="98523"/>
                  <a:pt x="1018197" y="95917"/>
                  <a:pt x="1018197" y="95917"/>
                </a:cubicBezTo>
                <a:cubicBezTo>
                  <a:pt x="1007540" y="89522"/>
                  <a:pt x="996764" y="83320"/>
                  <a:pt x="986225" y="76733"/>
                </a:cubicBezTo>
                <a:cubicBezTo>
                  <a:pt x="979708" y="72660"/>
                  <a:pt x="972476" y="69378"/>
                  <a:pt x="967042" y="63944"/>
                </a:cubicBezTo>
                <a:cubicBezTo>
                  <a:pt x="961608" y="58510"/>
                  <a:pt x="959254" y="50596"/>
                  <a:pt x="954253" y="44761"/>
                </a:cubicBezTo>
                <a:cubicBezTo>
                  <a:pt x="907738" y="-9505"/>
                  <a:pt x="945244" y="44039"/>
                  <a:pt x="915886" y="0"/>
                </a:cubicBezTo>
                <a:cubicBezTo>
                  <a:pt x="907360" y="2132"/>
                  <a:pt x="898340" y="2826"/>
                  <a:pt x="890309" y="6395"/>
                </a:cubicBezTo>
                <a:cubicBezTo>
                  <a:pt x="851241" y="23759"/>
                  <a:pt x="866646" y="21499"/>
                  <a:pt x="839154" y="44761"/>
                </a:cubicBezTo>
                <a:cubicBezTo>
                  <a:pt x="818316" y="62393"/>
                  <a:pt x="798616" y="81873"/>
                  <a:pt x="775209" y="95917"/>
                </a:cubicBezTo>
                <a:cubicBezTo>
                  <a:pt x="757860" y="106327"/>
                  <a:pt x="723426" y="128098"/>
                  <a:pt x="704871" y="134283"/>
                </a:cubicBezTo>
                <a:cubicBezTo>
                  <a:pt x="692571" y="138383"/>
                  <a:pt x="679294" y="138546"/>
                  <a:pt x="666505" y="140677"/>
                </a:cubicBezTo>
                <a:cubicBezTo>
                  <a:pt x="655848" y="144940"/>
                  <a:pt x="644800" y="148333"/>
                  <a:pt x="634533" y="153466"/>
                </a:cubicBezTo>
                <a:cubicBezTo>
                  <a:pt x="627659" y="156903"/>
                  <a:pt x="622991" y="165436"/>
                  <a:pt x="615349" y="166255"/>
                </a:cubicBezTo>
                <a:cubicBezTo>
                  <a:pt x="562323" y="171936"/>
                  <a:pt x="508776" y="170518"/>
                  <a:pt x="455489" y="172649"/>
                </a:cubicBezTo>
                <a:cubicBezTo>
                  <a:pt x="466146" y="183306"/>
                  <a:pt x="476118" y="194696"/>
                  <a:pt x="487461" y="204621"/>
                </a:cubicBezTo>
                <a:cubicBezTo>
                  <a:pt x="502125" y="217452"/>
                  <a:pt x="515213" y="220480"/>
                  <a:pt x="532222" y="230199"/>
                </a:cubicBezTo>
                <a:cubicBezTo>
                  <a:pt x="538895" y="234012"/>
                  <a:pt x="544382" y="239867"/>
                  <a:pt x="551405" y="242988"/>
                </a:cubicBezTo>
                <a:cubicBezTo>
                  <a:pt x="571422" y="251885"/>
                  <a:pt x="594091" y="256857"/>
                  <a:pt x="615349" y="262171"/>
                </a:cubicBezTo>
                <a:cubicBezTo>
                  <a:pt x="626006" y="268565"/>
                  <a:pt x="637511" y="273724"/>
                  <a:pt x="647321" y="281354"/>
                </a:cubicBezTo>
                <a:cubicBezTo>
                  <a:pt x="656839" y="288757"/>
                  <a:pt x="663253" y="299697"/>
                  <a:pt x="672899" y="306932"/>
                </a:cubicBezTo>
                <a:cubicBezTo>
                  <a:pt x="680525" y="312651"/>
                  <a:pt x="690201" y="314992"/>
                  <a:pt x="698477" y="319721"/>
                </a:cubicBezTo>
                <a:cubicBezTo>
                  <a:pt x="722789" y="333614"/>
                  <a:pt x="710789" y="332391"/>
                  <a:pt x="736843" y="338904"/>
                </a:cubicBezTo>
                <a:cubicBezTo>
                  <a:pt x="747387" y="341540"/>
                  <a:pt x="758122" y="343354"/>
                  <a:pt x="768815" y="345298"/>
                </a:cubicBezTo>
                <a:cubicBezTo>
                  <a:pt x="781571" y="347617"/>
                  <a:pt x="818778" y="345894"/>
                  <a:pt x="807182" y="351693"/>
                </a:cubicBezTo>
                <a:cubicBezTo>
                  <a:pt x="791930" y="359319"/>
                  <a:pt x="773078" y="351693"/>
                  <a:pt x="756026" y="35169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141933" y="1922105"/>
            <a:ext cx="345914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cxnSpLocks/>
            <a:stCxn id="31" idx="0"/>
          </p:cNvCxnSpPr>
          <p:nvPr/>
        </p:nvCxnSpPr>
        <p:spPr bwMode="auto">
          <a:xfrm flipV="1">
            <a:off x="5955091" y="3271693"/>
            <a:ext cx="718490" cy="4104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7697614" y="3278572"/>
            <a:ext cx="377268" cy="5684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55810" y="1410828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Physical aperture </a:t>
            </a:r>
            <a:br>
              <a:rPr lang="en-US" sz="1400" dirty="0">
                <a:solidFill>
                  <a:srgbClr val="000000"/>
                </a:solidFill>
                <a:latin typeface="Calibri"/>
              </a:rPr>
            </a:br>
            <a:r>
              <a:rPr lang="en-US" sz="1400" dirty="0">
                <a:solidFill>
                  <a:srgbClr val="000000"/>
                </a:solidFill>
                <a:latin typeface="Calibri"/>
              </a:rPr>
              <a:t> (vacuum chamber)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6394" y="3682131"/>
            <a:ext cx="1037394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F0"/>
                </a:solidFill>
                <a:latin typeface="Calibri"/>
              </a:rPr>
              <a:t>Ideal dynamic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F0"/>
                </a:solidFill>
                <a:latin typeface="Calibri"/>
              </a:rPr>
              <a:t>aperture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36727" y="3924055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50"/>
                </a:solidFill>
                <a:latin typeface="Calibri"/>
              </a:rPr>
              <a:t>Dynamic aperture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00B050"/>
                </a:solidFill>
                <a:latin typeface="Calibri"/>
              </a:rPr>
              <a:t>including machine errors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82398" y="1938754"/>
            <a:ext cx="18763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FFC000"/>
                </a:solidFill>
                <a:latin typeface="Calibri"/>
              </a:rPr>
              <a:t>Stored electron beam</a:t>
            </a:r>
          </a:p>
        </p:txBody>
      </p:sp>
      <p:sp>
        <p:nvSpPr>
          <p:cNvPr id="44" name="Freeform 43"/>
          <p:cNvSpPr/>
          <p:nvPr/>
        </p:nvSpPr>
        <p:spPr bwMode="auto">
          <a:xfrm>
            <a:off x="6786738" y="2795187"/>
            <a:ext cx="988430" cy="558255"/>
          </a:xfrm>
          <a:custGeom>
            <a:avLst/>
            <a:gdLst>
              <a:gd name="connsiteX0" fmla="*/ 1221332 w 1223328"/>
              <a:gd name="connsiteY0" fmla="*/ 390059 h 639441"/>
              <a:gd name="connsiteX1" fmla="*/ 1214937 w 1223328"/>
              <a:gd name="connsiteY1" fmla="*/ 319720 h 639441"/>
              <a:gd name="connsiteX2" fmla="*/ 1195754 w 1223328"/>
              <a:gd name="connsiteY2" fmla="*/ 217410 h 639441"/>
              <a:gd name="connsiteX3" fmla="*/ 1176571 w 1223328"/>
              <a:gd name="connsiteY3" fmla="*/ 204621 h 639441"/>
              <a:gd name="connsiteX4" fmla="*/ 1163782 w 1223328"/>
              <a:gd name="connsiteY4" fmla="*/ 147071 h 639441"/>
              <a:gd name="connsiteX5" fmla="*/ 1157388 w 1223328"/>
              <a:gd name="connsiteY5" fmla="*/ 127888 h 639441"/>
              <a:gd name="connsiteX6" fmla="*/ 1150993 w 1223328"/>
              <a:gd name="connsiteY6" fmla="*/ 102311 h 639441"/>
              <a:gd name="connsiteX7" fmla="*/ 1112627 w 1223328"/>
              <a:gd name="connsiteY7" fmla="*/ 83127 h 639441"/>
              <a:gd name="connsiteX8" fmla="*/ 1080655 w 1223328"/>
              <a:gd name="connsiteY8" fmla="*/ 76733 h 639441"/>
              <a:gd name="connsiteX9" fmla="*/ 1061472 w 1223328"/>
              <a:gd name="connsiteY9" fmla="*/ 70339 h 639441"/>
              <a:gd name="connsiteX10" fmla="*/ 1029500 w 1223328"/>
              <a:gd name="connsiteY10" fmla="*/ 63944 h 639441"/>
              <a:gd name="connsiteX11" fmla="*/ 1010316 w 1223328"/>
              <a:gd name="connsiteY11" fmla="*/ 12789 h 639441"/>
              <a:gd name="connsiteX12" fmla="*/ 991133 w 1223328"/>
              <a:gd name="connsiteY12" fmla="*/ 0 h 639441"/>
              <a:gd name="connsiteX13" fmla="*/ 959161 w 1223328"/>
              <a:gd name="connsiteY13" fmla="*/ 25578 h 639441"/>
              <a:gd name="connsiteX14" fmla="*/ 939978 w 1223328"/>
              <a:gd name="connsiteY14" fmla="*/ 31972 h 639441"/>
              <a:gd name="connsiteX15" fmla="*/ 773723 w 1223328"/>
              <a:gd name="connsiteY15" fmla="*/ 38367 h 639441"/>
              <a:gd name="connsiteX16" fmla="*/ 748146 w 1223328"/>
              <a:gd name="connsiteY16" fmla="*/ 70339 h 639441"/>
              <a:gd name="connsiteX17" fmla="*/ 728963 w 1223328"/>
              <a:gd name="connsiteY17" fmla="*/ 83127 h 639441"/>
              <a:gd name="connsiteX18" fmla="*/ 703385 w 1223328"/>
              <a:gd name="connsiteY18" fmla="*/ 70339 h 639441"/>
              <a:gd name="connsiteX19" fmla="*/ 684202 w 1223328"/>
              <a:gd name="connsiteY19" fmla="*/ 57550 h 639441"/>
              <a:gd name="connsiteX20" fmla="*/ 665018 w 1223328"/>
              <a:gd name="connsiteY20" fmla="*/ 51155 h 639441"/>
              <a:gd name="connsiteX21" fmla="*/ 620258 w 1223328"/>
              <a:gd name="connsiteY21" fmla="*/ 57550 h 639441"/>
              <a:gd name="connsiteX22" fmla="*/ 601074 w 1223328"/>
              <a:gd name="connsiteY22" fmla="*/ 76733 h 639441"/>
              <a:gd name="connsiteX23" fmla="*/ 581891 w 1223328"/>
              <a:gd name="connsiteY23" fmla="*/ 89522 h 639441"/>
              <a:gd name="connsiteX24" fmla="*/ 537130 w 1223328"/>
              <a:gd name="connsiteY24" fmla="*/ 102311 h 639441"/>
              <a:gd name="connsiteX25" fmla="*/ 498764 w 1223328"/>
              <a:gd name="connsiteY25" fmla="*/ 121494 h 639441"/>
              <a:gd name="connsiteX26" fmla="*/ 434820 w 1223328"/>
              <a:gd name="connsiteY26" fmla="*/ 115099 h 639441"/>
              <a:gd name="connsiteX27" fmla="*/ 294143 w 1223328"/>
              <a:gd name="connsiteY27" fmla="*/ 108705 h 639441"/>
              <a:gd name="connsiteX28" fmla="*/ 274960 w 1223328"/>
              <a:gd name="connsiteY28" fmla="*/ 102311 h 639441"/>
              <a:gd name="connsiteX29" fmla="*/ 223805 w 1223328"/>
              <a:gd name="connsiteY29" fmla="*/ 108705 h 639441"/>
              <a:gd name="connsiteX30" fmla="*/ 198227 w 1223328"/>
              <a:gd name="connsiteY30" fmla="*/ 140677 h 639441"/>
              <a:gd name="connsiteX31" fmla="*/ 140677 w 1223328"/>
              <a:gd name="connsiteY31" fmla="*/ 172649 h 639441"/>
              <a:gd name="connsiteX32" fmla="*/ 83128 w 1223328"/>
              <a:gd name="connsiteY32" fmla="*/ 204621 h 639441"/>
              <a:gd name="connsiteX33" fmla="*/ 0 w 1223328"/>
              <a:gd name="connsiteY33" fmla="*/ 211015 h 639441"/>
              <a:gd name="connsiteX34" fmla="*/ 6395 w 1223328"/>
              <a:gd name="connsiteY34" fmla="*/ 287748 h 639441"/>
              <a:gd name="connsiteX35" fmla="*/ 12789 w 1223328"/>
              <a:gd name="connsiteY35" fmla="*/ 306932 h 639441"/>
              <a:gd name="connsiteX36" fmla="*/ 0 w 1223328"/>
              <a:gd name="connsiteY36" fmla="*/ 326115 h 639441"/>
              <a:gd name="connsiteX37" fmla="*/ 6395 w 1223328"/>
              <a:gd name="connsiteY37" fmla="*/ 409242 h 639441"/>
              <a:gd name="connsiteX38" fmla="*/ 25578 w 1223328"/>
              <a:gd name="connsiteY38" fmla="*/ 415636 h 639441"/>
              <a:gd name="connsiteX39" fmla="*/ 134283 w 1223328"/>
              <a:gd name="connsiteY39" fmla="*/ 428425 h 639441"/>
              <a:gd name="connsiteX40" fmla="*/ 147072 w 1223328"/>
              <a:gd name="connsiteY40" fmla="*/ 454003 h 639441"/>
              <a:gd name="connsiteX41" fmla="*/ 159860 w 1223328"/>
              <a:gd name="connsiteY41" fmla="*/ 511553 h 639441"/>
              <a:gd name="connsiteX42" fmla="*/ 179044 w 1223328"/>
              <a:gd name="connsiteY42" fmla="*/ 524341 h 639441"/>
              <a:gd name="connsiteX43" fmla="*/ 191832 w 1223328"/>
              <a:gd name="connsiteY43" fmla="*/ 562708 h 639441"/>
              <a:gd name="connsiteX44" fmla="*/ 211016 w 1223328"/>
              <a:gd name="connsiteY44" fmla="*/ 601074 h 639441"/>
              <a:gd name="connsiteX45" fmla="*/ 230199 w 1223328"/>
              <a:gd name="connsiteY45" fmla="*/ 607469 h 639441"/>
              <a:gd name="connsiteX46" fmla="*/ 262171 w 1223328"/>
              <a:gd name="connsiteY46" fmla="*/ 601074 h 639441"/>
              <a:gd name="connsiteX47" fmla="*/ 281354 w 1223328"/>
              <a:gd name="connsiteY47" fmla="*/ 594680 h 639441"/>
              <a:gd name="connsiteX48" fmla="*/ 319721 w 1223328"/>
              <a:gd name="connsiteY48" fmla="*/ 607469 h 639441"/>
              <a:gd name="connsiteX49" fmla="*/ 466792 w 1223328"/>
              <a:gd name="connsiteY49" fmla="*/ 613863 h 639441"/>
              <a:gd name="connsiteX50" fmla="*/ 485975 w 1223328"/>
              <a:gd name="connsiteY50" fmla="*/ 626652 h 639441"/>
              <a:gd name="connsiteX51" fmla="*/ 530736 w 1223328"/>
              <a:gd name="connsiteY51" fmla="*/ 594680 h 639441"/>
              <a:gd name="connsiteX52" fmla="*/ 549919 w 1223328"/>
              <a:gd name="connsiteY52" fmla="*/ 581891 h 639441"/>
              <a:gd name="connsiteX53" fmla="*/ 607469 w 1223328"/>
              <a:gd name="connsiteY53" fmla="*/ 588285 h 639441"/>
              <a:gd name="connsiteX54" fmla="*/ 633046 w 1223328"/>
              <a:gd name="connsiteY54" fmla="*/ 613863 h 639441"/>
              <a:gd name="connsiteX55" fmla="*/ 658624 w 1223328"/>
              <a:gd name="connsiteY55" fmla="*/ 633046 h 639441"/>
              <a:gd name="connsiteX56" fmla="*/ 703385 w 1223328"/>
              <a:gd name="connsiteY56" fmla="*/ 639441 h 639441"/>
              <a:gd name="connsiteX57" fmla="*/ 780118 w 1223328"/>
              <a:gd name="connsiteY57" fmla="*/ 626652 h 639441"/>
              <a:gd name="connsiteX58" fmla="*/ 805695 w 1223328"/>
              <a:gd name="connsiteY58" fmla="*/ 620257 h 639441"/>
              <a:gd name="connsiteX59" fmla="*/ 824879 w 1223328"/>
              <a:gd name="connsiteY59" fmla="*/ 607469 h 639441"/>
              <a:gd name="connsiteX60" fmla="*/ 869639 w 1223328"/>
              <a:gd name="connsiteY60" fmla="*/ 594680 h 639441"/>
              <a:gd name="connsiteX61" fmla="*/ 991133 w 1223328"/>
              <a:gd name="connsiteY61" fmla="*/ 588285 h 639441"/>
              <a:gd name="connsiteX62" fmla="*/ 1010316 w 1223328"/>
              <a:gd name="connsiteY62" fmla="*/ 575497 h 639441"/>
              <a:gd name="connsiteX63" fmla="*/ 1035894 w 1223328"/>
              <a:gd name="connsiteY63" fmla="*/ 556313 h 639441"/>
              <a:gd name="connsiteX64" fmla="*/ 1099838 w 1223328"/>
              <a:gd name="connsiteY64" fmla="*/ 537130 h 639441"/>
              <a:gd name="connsiteX65" fmla="*/ 1119021 w 1223328"/>
              <a:gd name="connsiteY65" fmla="*/ 498764 h 639441"/>
              <a:gd name="connsiteX66" fmla="*/ 1138205 w 1223328"/>
              <a:gd name="connsiteY66" fmla="*/ 492369 h 639441"/>
              <a:gd name="connsiteX67" fmla="*/ 1157388 w 1223328"/>
              <a:gd name="connsiteY67" fmla="*/ 473186 h 639441"/>
              <a:gd name="connsiteX68" fmla="*/ 1170177 w 1223328"/>
              <a:gd name="connsiteY68" fmla="*/ 428425 h 639441"/>
              <a:gd name="connsiteX69" fmla="*/ 1176571 w 1223328"/>
              <a:gd name="connsiteY69" fmla="*/ 396453 h 639441"/>
              <a:gd name="connsiteX70" fmla="*/ 1221332 w 1223328"/>
              <a:gd name="connsiteY70" fmla="*/ 390059 h 6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223328" h="639441">
                <a:moveTo>
                  <a:pt x="1221332" y="390059"/>
                </a:moveTo>
                <a:cubicBezTo>
                  <a:pt x="1227726" y="377270"/>
                  <a:pt x="1216892" y="343182"/>
                  <a:pt x="1214937" y="319720"/>
                </a:cubicBezTo>
                <a:cubicBezTo>
                  <a:pt x="1211954" y="283924"/>
                  <a:pt x="1222853" y="244509"/>
                  <a:pt x="1195754" y="217410"/>
                </a:cubicBezTo>
                <a:cubicBezTo>
                  <a:pt x="1190320" y="211976"/>
                  <a:pt x="1182965" y="208884"/>
                  <a:pt x="1176571" y="204621"/>
                </a:cubicBezTo>
                <a:cubicBezTo>
                  <a:pt x="1162177" y="161437"/>
                  <a:pt x="1178787" y="214594"/>
                  <a:pt x="1163782" y="147071"/>
                </a:cubicBezTo>
                <a:cubicBezTo>
                  <a:pt x="1162320" y="140491"/>
                  <a:pt x="1159240" y="134369"/>
                  <a:pt x="1157388" y="127888"/>
                </a:cubicBezTo>
                <a:cubicBezTo>
                  <a:pt x="1154974" y="119438"/>
                  <a:pt x="1155868" y="109623"/>
                  <a:pt x="1150993" y="102311"/>
                </a:cubicBezTo>
                <a:cubicBezTo>
                  <a:pt x="1144742" y="92934"/>
                  <a:pt x="1122840" y="85680"/>
                  <a:pt x="1112627" y="83127"/>
                </a:cubicBezTo>
                <a:cubicBezTo>
                  <a:pt x="1102083" y="80491"/>
                  <a:pt x="1091199" y="79369"/>
                  <a:pt x="1080655" y="76733"/>
                </a:cubicBezTo>
                <a:cubicBezTo>
                  <a:pt x="1074116" y="75098"/>
                  <a:pt x="1068011" y="71974"/>
                  <a:pt x="1061472" y="70339"/>
                </a:cubicBezTo>
                <a:cubicBezTo>
                  <a:pt x="1050928" y="67703"/>
                  <a:pt x="1040157" y="66076"/>
                  <a:pt x="1029500" y="63944"/>
                </a:cubicBezTo>
                <a:cubicBezTo>
                  <a:pt x="1025197" y="46736"/>
                  <a:pt x="1022258" y="27119"/>
                  <a:pt x="1010316" y="12789"/>
                </a:cubicBezTo>
                <a:cubicBezTo>
                  <a:pt x="1005396" y="6885"/>
                  <a:pt x="997527" y="4263"/>
                  <a:pt x="991133" y="0"/>
                </a:cubicBezTo>
                <a:cubicBezTo>
                  <a:pt x="942917" y="16071"/>
                  <a:pt x="1000480" y="-7477"/>
                  <a:pt x="959161" y="25578"/>
                </a:cubicBezTo>
                <a:cubicBezTo>
                  <a:pt x="953898" y="29789"/>
                  <a:pt x="946702" y="31508"/>
                  <a:pt x="939978" y="31972"/>
                </a:cubicBezTo>
                <a:cubicBezTo>
                  <a:pt x="884650" y="35788"/>
                  <a:pt x="829141" y="36235"/>
                  <a:pt x="773723" y="38367"/>
                </a:cubicBezTo>
                <a:cubicBezTo>
                  <a:pt x="733007" y="51938"/>
                  <a:pt x="773380" y="32487"/>
                  <a:pt x="748146" y="70339"/>
                </a:cubicBezTo>
                <a:cubicBezTo>
                  <a:pt x="743883" y="76733"/>
                  <a:pt x="735357" y="78864"/>
                  <a:pt x="728963" y="83127"/>
                </a:cubicBezTo>
                <a:cubicBezTo>
                  <a:pt x="720437" y="78864"/>
                  <a:pt x="711661" y="75068"/>
                  <a:pt x="703385" y="70339"/>
                </a:cubicBezTo>
                <a:cubicBezTo>
                  <a:pt x="696712" y="66526"/>
                  <a:pt x="691076" y="60987"/>
                  <a:pt x="684202" y="57550"/>
                </a:cubicBezTo>
                <a:cubicBezTo>
                  <a:pt x="678173" y="54535"/>
                  <a:pt x="671413" y="53287"/>
                  <a:pt x="665018" y="51155"/>
                </a:cubicBezTo>
                <a:cubicBezTo>
                  <a:pt x="650098" y="53287"/>
                  <a:pt x="634252" y="51953"/>
                  <a:pt x="620258" y="57550"/>
                </a:cubicBezTo>
                <a:cubicBezTo>
                  <a:pt x="611862" y="60909"/>
                  <a:pt x="608021" y="70944"/>
                  <a:pt x="601074" y="76733"/>
                </a:cubicBezTo>
                <a:cubicBezTo>
                  <a:pt x="595170" y="81653"/>
                  <a:pt x="588955" y="86495"/>
                  <a:pt x="581891" y="89522"/>
                </a:cubicBezTo>
                <a:cubicBezTo>
                  <a:pt x="553184" y="101825"/>
                  <a:pt x="562036" y="89858"/>
                  <a:pt x="537130" y="102311"/>
                </a:cubicBezTo>
                <a:cubicBezTo>
                  <a:pt x="487543" y="127104"/>
                  <a:pt x="546985" y="105419"/>
                  <a:pt x="498764" y="121494"/>
                </a:cubicBezTo>
                <a:cubicBezTo>
                  <a:pt x="452061" y="105926"/>
                  <a:pt x="473476" y="105436"/>
                  <a:pt x="434820" y="115099"/>
                </a:cubicBezTo>
                <a:cubicBezTo>
                  <a:pt x="387928" y="112968"/>
                  <a:pt x="340934" y="112448"/>
                  <a:pt x="294143" y="108705"/>
                </a:cubicBezTo>
                <a:cubicBezTo>
                  <a:pt x="287424" y="108168"/>
                  <a:pt x="281700" y="102311"/>
                  <a:pt x="274960" y="102311"/>
                </a:cubicBezTo>
                <a:cubicBezTo>
                  <a:pt x="257776" y="102311"/>
                  <a:pt x="240857" y="106574"/>
                  <a:pt x="223805" y="108705"/>
                </a:cubicBezTo>
                <a:cubicBezTo>
                  <a:pt x="215279" y="119362"/>
                  <a:pt x="208372" y="131547"/>
                  <a:pt x="198227" y="140677"/>
                </a:cubicBezTo>
                <a:cubicBezTo>
                  <a:pt x="172358" y="163959"/>
                  <a:pt x="166502" y="164041"/>
                  <a:pt x="140677" y="172649"/>
                </a:cubicBezTo>
                <a:cubicBezTo>
                  <a:pt x="126314" y="182225"/>
                  <a:pt x="103907" y="202024"/>
                  <a:pt x="83128" y="204621"/>
                </a:cubicBezTo>
                <a:cubicBezTo>
                  <a:pt x="55551" y="208068"/>
                  <a:pt x="27709" y="208884"/>
                  <a:pt x="0" y="211015"/>
                </a:cubicBezTo>
                <a:cubicBezTo>
                  <a:pt x="2132" y="236593"/>
                  <a:pt x="3003" y="262307"/>
                  <a:pt x="6395" y="287748"/>
                </a:cubicBezTo>
                <a:cubicBezTo>
                  <a:pt x="7286" y="294429"/>
                  <a:pt x="13897" y="300283"/>
                  <a:pt x="12789" y="306932"/>
                </a:cubicBezTo>
                <a:cubicBezTo>
                  <a:pt x="11525" y="314513"/>
                  <a:pt x="4263" y="319721"/>
                  <a:pt x="0" y="326115"/>
                </a:cubicBezTo>
                <a:cubicBezTo>
                  <a:pt x="2132" y="353824"/>
                  <a:pt x="-1240" y="382520"/>
                  <a:pt x="6395" y="409242"/>
                </a:cubicBezTo>
                <a:cubicBezTo>
                  <a:pt x="8247" y="415723"/>
                  <a:pt x="18969" y="414314"/>
                  <a:pt x="25578" y="415636"/>
                </a:cubicBezTo>
                <a:cubicBezTo>
                  <a:pt x="53859" y="421292"/>
                  <a:pt x="108902" y="425887"/>
                  <a:pt x="134283" y="428425"/>
                </a:cubicBezTo>
                <a:cubicBezTo>
                  <a:pt x="138546" y="436951"/>
                  <a:pt x="144058" y="444960"/>
                  <a:pt x="147072" y="454003"/>
                </a:cubicBezTo>
                <a:cubicBezTo>
                  <a:pt x="147400" y="454988"/>
                  <a:pt x="157129" y="507456"/>
                  <a:pt x="159860" y="511553"/>
                </a:cubicBezTo>
                <a:cubicBezTo>
                  <a:pt x="164123" y="517947"/>
                  <a:pt x="172649" y="520078"/>
                  <a:pt x="179044" y="524341"/>
                </a:cubicBezTo>
                <a:lnTo>
                  <a:pt x="191832" y="562708"/>
                </a:lnTo>
                <a:cubicBezTo>
                  <a:pt x="196044" y="575344"/>
                  <a:pt x="199748" y="592060"/>
                  <a:pt x="211016" y="601074"/>
                </a:cubicBezTo>
                <a:cubicBezTo>
                  <a:pt x="216279" y="605285"/>
                  <a:pt x="223805" y="605337"/>
                  <a:pt x="230199" y="607469"/>
                </a:cubicBezTo>
                <a:cubicBezTo>
                  <a:pt x="240856" y="605337"/>
                  <a:pt x="251627" y="603710"/>
                  <a:pt x="262171" y="601074"/>
                </a:cubicBezTo>
                <a:cubicBezTo>
                  <a:pt x="268710" y="599439"/>
                  <a:pt x="274655" y="593936"/>
                  <a:pt x="281354" y="594680"/>
                </a:cubicBezTo>
                <a:cubicBezTo>
                  <a:pt x="294752" y="596169"/>
                  <a:pt x="306253" y="606883"/>
                  <a:pt x="319721" y="607469"/>
                </a:cubicBezTo>
                <a:lnTo>
                  <a:pt x="466792" y="613863"/>
                </a:lnTo>
                <a:cubicBezTo>
                  <a:pt x="473186" y="618126"/>
                  <a:pt x="478367" y="625565"/>
                  <a:pt x="485975" y="626652"/>
                </a:cubicBezTo>
                <a:cubicBezTo>
                  <a:pt x="515427" y="630859"/>
                  <a:pt x="514119" y="611297"/>
                  <a:pt x="530736" y="594680"/>
                </a:cubicBezTo>
                <a:cubicBezTo>
                  <a:pt x="536170" y="589246"/>
                  <a:pt x="543525" y="586154"/>
                  <a:pt x="549919" y="581891"/>
                </a:cubicBezTo>
                <a:cubicBezTo>
                  <a:pt x="569102" y="584022"/>
                  <a:pt x="589454" y="581356"/>
                  <a:pt x="607469" y="588285"/>
                </a:cubicBezTo>
                <a:cubicBezTo>
                  <a:pt x="618723" y="592613"/>
                  <a:pt x="623972" y="605923"/>
                  <a:pt x="633046" y="613863"/>
                </a:cubicBezTo>
                <a:cubicBezTo>
                  <a:pt x="641066" y="620881"/>
                  <a:pt x="648608" y="629404"/>
                  <a:pt x="658624" y="633046"/>
                </a:cubicBezTo>
                <a:cubicBezTo>
                  <a:pt x="672788" y="638197"/>
                  <a:pt x="688465" y="637309"/>
                  <a:pt x="703385" y="639441"/>
                </a:cubicBezTo>
                <a:cubicBezTo>
                  <a:pt x="728963" y="635178"/>
                  <a:pt x="754632" y="631431"/>
                  <a:pt x="780118" y="626652"/>
                </a:cubicBezTo>
                <a:cubicBezTo>
                  <a:pt x="788756" y="625032"/>
                  <a:pt x="797617" y="623719"/>
                  <a:pt x="805695" y="620257"/>
                </a:cubicBezTo>
                <a:cubicBezTo>
                  <a:pt x="812759" y="617230"/>
                  <a:pt x="818005" y="610906"/>
                  <a:pt x="824879" y="607469"/>
                </a:cubicBezTo>
                <a:cubicBezTo>
                  <a:pt x="831574" y="604121"/>
                  <a:pt x="864674" y="595112"/>
                  <a:pt x="869639" y="594680"/>
                </a:cubicBezTo>
                <a:cubicBezTo>
                  <a:pt x="910041" y="591167"/>
                  <a:pt x="950635" y="590417"/>
                  <a:pt x="991133" y="588285"/>
                </a:cubicBezTo>
                <a:cubicBezTo>
                  <a:pt x="997527" y="584022"/>
                  <a:pt x="1004063" y="579964"/>
                  <a:pt x="1010316" y="575497"/>
                </a:cubicBezTo>
                <a:cubicBezTo>
                  <a:pt x="1018988" y="569302"/>
                  <a:pt x="1026362" y="561079"/>
                  <a:pt x="1035894" y="556313"/>
                </a:cubicBezTo>
                <a:cubicBezTo>
                  <a:pt x="1051456" y="548532"/>
                  <a:pt x="1081485" y="541719"/>
                  <a:pt x="1099838" y="537130"/>
                </a:cubicBezTo>
                <a:cubicBezTo>
                  <a:pt x="1104050" y="524492"/>
                  <a:pt x="1107751" y="507780"/>
                  <a:pt x="1119021" y="498764"/>
                </a:cubicBezTo>
                <a:cubicBezTo>
                  <a:pt x="1124285" y="494553"/>
                  <a:pt x="1131810" y="494501"/>
                  <a:pt x="1138205" y="492369"/>
                </a:cubicBezTo>
                <a:cubicBezTo>
                  <a:pt x="1144599" y="485975"/>
                  <a:pt x="1152372" y="480710"/>
                  <a:pt x="1157388" y="473186"/>
                </a:cubicBezTo>
                <a:cubicBezTo>
                  <a:pt x="1160947" y="467847"/>
                  <a:pt x="1169467" y="431619"/>
                  <a:pt x="1170177" y="428425"/>
                </a:cubicBezTo>
                <a:cubicBezTo>
                  <a:pt x="1172535" y="417815"/>
                  <a:pt x="1167727" y="402770"/>
                  <a:pt x="1176571" y="396453"/>
                </a:cubicBezTo>
                <a:cubicBezTo>
                  <a:pt x="1186978" y="389020"/>
                  <a:pt x="1214938" y="402848"/>
                  <a:pt x="1221332" y="390059"/>
                </a:cubicBezTo>
                <a:close/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182644" y="3042153"/>
            <a:ext cx="223238" cy="8088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 bwMode="auto">
          <a:xfrm>
            <a:off x="6013922" y="2230323"/>
            <a:ext cx="1014947" cy="8118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81F54E5-5976-D167-FC4D-ADD0D7E7409B}"/>
              </a:ext>
            </a:extLst>
          </p:cNvPr>
          <p:cNvSpPr txBox="1"/>
          <p:nvPr/>
        </p:nvSpPr>
        <p:spPr>
          <a:xfrm>
            <a:off x="7860373" y="2097958"/>
            <a:ext cx="1283627" cy="3813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400" dirty="0">
                <a:solidFill>
                  <a:srgbClr val="FF0000"/>
                </a:solidFill>
                <a:latin typeface="Calibri"/>
              </a:rPr>
              <a:t>Injected beam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2A796-F1A7-A8FA-A1A7-55B63060CB7F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9333" y="2325228"/>
            <a:ext cx="393628" cy="377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6559791" y="2673055"/>
            <a:ext cx="1442324" cy="772297"/>
          </a:xfrm>
          <a:custGeom>
            <a:avLst/>
            <a:gdLst>
              <a:gd name="connsiteX0" fmla="*/ 882886 w 1773949"/>
              <a:gd name="connsiteY0" fmla="*/ 63944 h 965555"/>
              <a:gd name="connsiteX1" fmla="*/ 927647 w 1773949"/>
              <a:gd name="connsiteY1" fmla="*/ 38367 h 965555"/>
              <a:gd name="connsiteX2" fmla="*/ 946830 w 1773949"/>
              <a:gd name="connsiteY2" fmla="*/ 19183 h 965555"/>
              <a:gd name="connsiteX3" fmla="*/ 991591 w 1773949"/>
              <a:gd name="connsiteY3" fmla="*/ 0 h 965555"/>
              <a:gd name="connsiteX4" fmla="*/ 1029957 w 1773949"/>
              <a:gd name="connsiteY4" fmla="*/ 19183 h 965555"/>
              <a:gd name="connsiteX5" fmla="*/ 1119479 w 1773949"/>
              <a:gd name="connsiteY5" fmla="*/ 6395 h 965555"/>
              <a:gd name="connsiteX6" fmla="*/ 1151451 w 1773949"/>
              <a:gd name="connsiteY6" fmla="*/ 12789 h 965555"/>
              <a:gd name="connsiteX7" fmla="*/ 1164240 w 1773949"/>
              <a:gd name="connsiteY7" fmla="*/ 31972 h 965555"/>
              <a:gd name="connsiteX8" fmla="*/ 1215395 w 1773949"/>
              <a:gd name="connsiteY8" fmla="*/ 44761 h 965555"/>
              <a:gd name="connsiteX9" fmla="*/ 1407227 w 1773949"/>
              <a:gd name="connsiteY9" fmla="*/ 51155 h 965555"/>
              <a:gd name="connsiteX10" fmla="*/ 1426410 w 1773949"/>
              <a:gd name="connsiteY10" fmla="*/ 57550 h 965555"/>
              <a:gd name="connsiteX11" fmla="*/ 1490354 w 1773949"/>
              <a:gd name="connsiteY11" fmla="*/ 95916 h 965555"/>
              <a:gd name="connsiteX12" fmla="*/ 1535115 w 1773949"/>
              <a:gd name="connsiteY12" fmla="*/ 102311 h 965555"/>
              <a:gd name="connsiteX13" fmla="*/ 1567087 w 1773949"/>
              <a:gd name="connsiteY13" fmla="*/ 159860 h 965555"/>
              <a:gd name="connsiteX14" fmla="*/ 1618242 w 1773949"/>
              <a:gd name="connsiteY14" fmla="*/ 217410 h 965555"/>
              <a:gd name="connsiteX15" fmla="*/ 1675792 w 1773949"/>
              <a:gd name="connsiteY15" fmla="*/ 230199 h 965555"/>
              <a:gd name="connsiteX16" fmla="*/ 1707764 w 1773949"/>
              <a:gd name="connsiteY16" fmla="*/ 274960 h 965555"/>
              <a:gd name="connsiteX17" fmla="*/ 1726947 w 1773949"/>
              <a:gd name="connsiteY17" fmla="*/ 294143 h 965555"/>
              <a:gd name="connsiteX18" fmla="*/ 1752525 w 1773949"/>
              <a:gd name="connsiteY18" fmla="*/ 338904 h 965555"/>
              <a:gd name="connsiteX19" fmla="*/ 1765314 w 1773949"/>
              <a:gd name="connsiteY19" fmla="*/ 358087 h 965555"/>
              <a:gd name="connsiteX20" fmla="*/ 1765314 w 1773949"/>
              <a:gd name="connsiteY20" fmla="*/ 505158 h 965555"/>
              <a:gd name="connsiteX21" fmla="*/ 1758919 w 1773949"/>
              <a:gd name="connsiteY21" fmla="*/ 537130 h 965555"/>
              <a:gd name="connsiteX22" fmla="*/ 1733342 w 1773949"/>
              <a:gd name="connsiteY22" fmla="*/ 543525 h 965555"/>
              <a:gd name="connsiteX23" fmla="*/ 1739736 w 1773949"/>
              <a:gd name="connsiteY23" fmla="*/ 748146 h 965555"/>
              <a:gd name="connsiteX24" fmla="*/ 1714159 w 1773949"/>
              <a:gd name="connsiteY24" fmla="*/ 780118 h 965555"/>
              <a:gd name="connsiteX25" fmla="*/ 1560693 w 1773949"/>
              <a:gd name="connsiteY25" fmla="*/ 792906 h 965555"/>
              <a:gd name="connsiteX26" fmla="*/ 1535115 w 1773949"/>
              <a:gd name="connsiteY26" fmla="*/ 844062 h 965555"/>
              <a:gd name="connsiteX27" fmla="*/ 1522326 w 1773949"/>
              <a:gd name="connsiteY27" fmla="*/ 869639 h 965555"/>
              <a:gd name="connsiteX28" fmla="*/ 1509538 w 1773949"/>
              <a:gd name="connsiteY28" fmla="*/ 888823 h 965555"/>
              <a:gd name="connsiteX29" fmla="*/ 1471171 w 1773949"/>
              <a:gd name="connsiteY29" fmla="*/ 920795 h 965555"/>
              <a:gd name="connsiteX30" fmla="*/ 1451988 w 1773949"/>
              <a:gd name="connsiteY30" fmla="*/ 927189 h 965555"/>
              <a:gd name="connsiteX31" fmla="*/ 1400833 w 1773949"/>
              <a:gd name="connsiteY31" fmla="*/ 914400 h 965555"/>
              <a:gd name="connsiteX32" fmla="*/ 1368861 w 1773949"/>
              <a:gd name="connsiteY32" fmla="*/ 895217 h 965555"/>
              <a:gd name="connsiteX33" fmla="*/ 1343283 w 1773949"/>
              <a:gd name="connsiteY33" fmla="*/ 882428 h 965555"/>
              <a:gd name="connsiteX34" fmla="*/ 1311311 w 1773949"/>
              <a:gd name="connsiteY34" fmla="*/ 863245 h 965555"/>
              <a:gd name="connsiteX35" fmla="*/ 1292128 w 1773949"/>
              <a:gd name="connsiteY35" fmla="*/ 850456 h 965555"/>
              <a:gd name="connsiteX36" fmla="*/ 1272945 w 1773949"/>
              <a:gd name="connsiteY36" fmla="*/ 844062 h 965555"/>
              <a:gd name="connsiteX37" fmla="*/ 1253761 w 1773949"/>
              <a:gd name="connsiteY37" fmla="*/ 888823 h 965555"/>
              <a:gd name="connsiteX38" fmla="*/ 1247367 w 1773949"/>
              <a:gd name="connsiteY38" fmla="*/ 908006 h 965555"/>
              <a:gd name="connsiteX39" fmla="*/ 1228184 w 1773949"/>
              <a:gd name="connsiteY39" fmla="*/ 920795 h 965555"/>
              <a:gd name="connsiteX40" fmla="*/ 1189817 w 1773949"/>
              <a:gd name="connsiteY40" fmla="*/ 914400 h 965555"/>
              <a:gd name="connsiteX41" fmla="*/ 1138662 w 1773949"/>
              <a:gd name="connsiteY41" fmla="*/ 901611 h 965555"/>
              <a:gd name="connsiteX42" fmla="*/ 1036352 w 1773949"/>
              <a:gd name="connsiteY42" fmla="*/ 895217 h 965555"/>
              <a:gd name="connsiteX43" fmla="*/ 997985 w 1773949"/>
              <a:gd name="connsiteY43" fmla="*/ 914400 h 965555"/>
              <a:gd name="connsiteX44" fmla="*/ 953224 w 1773949"/>
              <a:gd name="connsiteY44" fmla="*/ 952767 h 965555"/>
              <a:gd name="connsiteX45" fmla="*/ 927647 w 1773949"/>
              <a:gd name="connsiteY45" fmla="*/ 959161 h 965555"/>
              <a:gd name="connsiteX46" fmla="*/ 908463 w 1773949"/>
              <a:gd name="connsiteY46" fmla="*/ 965555 h 965555"/>
              <a:gd name="connsiteX47" fmla="*/ 844519 w 1773949"/>
              <a:gd name="connsiteY47" fmla="*/ 959161 h 965555"/>
              <a:gd name="connsiteX48" fmla="*/ 818942 w 1773949"/>
              <a:gd name="connsiteY48" fmla="*/ 946372 h 965555"/>
              <a:gd name="connsiteX49" fmla="*/ 780575 w 1773949"/>
              <a:gd name="connsiteY49" fmla="*/ 939978 h 965555"/>
              <a:gd name="connsiteX50" fmla="*/ 754998 w 1773949"/>
              <a:gd name="connsiteY50" fmla="*/ 933583 h 965555"/>
              <a:gd name="connsiteX51" fmla="*/ 735814 w 1773949"/>
              <a:gd name="connsiteY51" fmla="*/ 920795 h 965555"/>
              <a:gd name="connsiteX52" fmla="*/ 646293 w 1773949"/>
              <a:gd name="connsiteY52" fmla="*/ 908006 h 965555"/>
              <a:gd name="connsiteX53" fmla="*/ 588743 w 1773949"/>
              <a:gd name="connsiteY53" fmla="*/ 895217 h 965555"/>
              <a:gd name="connsiteX54" fmla="*/ 569560 w 1773949"/>
              <a:gd name="connsiteY54" fmla="*/ 888823 h 965555"/>
              <a:gd name="connsiteX55" fmla="*/ 505616 w 1773949"/>
              <a:gd name="connsiteY55" fmla="*/ 882428 h 965555"/>
              <a:gd name="connsiteX56" fmla="*/ 448066 w 1773949"/>
              <a:gd name="connsiteY56" fmla="*/ 876034 h 965555"/>
              <a:gd name="connsiteX57" fmla="*/ 422489 w 1773949"/>
              <a:gd name="connsiteY57" fmla="*/ 831273 h 965555"/>
              <a:gd name="connsiteX58" fmla="*/ 416094 w 1773949"/>
              <a:gd name="connsiteY58" fmla="*/ 812090 h 965555"/>
              <a:gd name="connsiteX59" fmla="*/ 339361 w 1773949"/>
              <a:gd name="connsiteY59" fmla="*/ 696990 h 965555"/>
              <a:gd name="connsiteX60" fmla="*/ 294600 w 1773949"/>
              <a:gd name="connsiteY60" fmla="*/ 652230 h 965555"/>
              <a:gd name="connsiteX61" fmla="*/ 281812 w 1773949"/>
              <a:gd name="connsiteY61" fmla="*/ 633046 h 965555"/>
              <a:gd name="connsiteX62" fmla="*/ 262628 w 1773949"/>
              <a:gd name="connsiteY62" fmla="*/ 626652 h 965555"/>
              <a:gd name="connsiteX63" fmla="*/ 192290 w 1773949"/>
              <a:gd name="connsiteY63" fmla="*/ 620258 h 965555"/>
              <a:gd name="connsiteX64" fmla="*/ 173107 w 1773949"/>
              <a:gd name="connsiteY64" fmla="*/ 607469 h 965555"/>
              <a:gd name="connsiteX65" fmla="*/ 89979 w 1773949"/>
              <a:gd name="connsiteY65" fmla="*/ 569102 h 965555"/>
              <a:gd name="connsiteX66" fmla="*/ 19641 w 1773949"/>
              <a:gd name="connsiteY66" fmla="*/ 537130 h 965555"/>
              <a:gd name="connsiteX67" fmla="*/ 458 w 1773949"/>
              <a:gd name="connsiteY67" fmla="*/ 498764 h 965555"/>
              <a:gd name="connsiteX68" fmla="*/ 19641 w 1773949"/>
              <a:gd name="connsiteY68" fmla="*/ 492369 h 965555"/>
              <a:gd name="connsiteX69" fmla="*/ 38824 w 1773949"/>
              <a:gd name="connsiteY69" fmla="*/ 466792 h 965555"/>
              <a:gd name="connsiteX70" fmla="*/ 64402 w 1773949"/>
              <a:gd name="connsiteY70" fmla="*/ 422031 h 965555"/>
              <a:gd name="connsiteX71" fmla="*/ 89979 w 1773949"/>
              <a:gd name="connsiteY71" fmla="*/ 402848 h 965555"/>
              <a:gd name="connsiteX72" fmla="*/ 128346 w 1773949"/>
              <a:gd name="connsiteY72" fmla="*/ 383665 h 965555"/>
              <a:gd name="connsiteX73" fmla="*/ 192290 w 1773949"/>
              <a:gd name="connsiteY73" fmla="*/ 281354 h 965555"/>
              <a:gd name="connsiteX74" fmla="*/ 198684 w 1773949"/>
              <a:gd name="connsiteY74" fmla="*/ 236593 h 965555"/>
              <a:gd name="connsiteX75" fmla="*/ 205079 w 1773949"/>
              <a:gd name="connsiteY75" fmla="*/ 159860 h 965555"/>
              <a:gd name="connsiteX76" fmla="*/ 217868 w 1773949"/>
              <a:gd name="connsiteY76" fmla="*/ 140677 h 965555"/>
              <a:gd name="connsiteX77" fmla="*/ 237051 w 1773949"/>
              <a:gd name="connsiteY77" fmla="*/ 89522 h 965555"/>
              <a:gd name="connsiteX78" fmla="*/ 396911 w 1773949"/>
              <a:gd name="connsiteY78" fmla="*/ 102311 h 965555"/>
              <a:gd name="connsiteX79" fmla="*/ 499221 w 1773949"/>
              <a:gd name="connsiteY79" fmla="*/ 108705 h 965555"/>
              <a:gd name="connsiteX80" fmla="*/ 639898 w 1773949"/>
              <a:gd name="connsiteY80" fmla="*/ 95916 h 965555"/>
              <a:gd name="connsiteX81" fmla="*/ 691054 w 1773949"/>
              <a:gd name="connsiteY81" fmla="*/ 70339 h 965555"/>
              <a:gd name="connsiteX82" fmla="*/ 716631 w 1773949"/>
              <a:gd name="connsiteY82" fmla="*/ 76733 h 965555"/>
              <a:gd name="connsiteX83" fmla="*/ 729420 w 1773949"/>
              <a:gd name="connsiteY83" fmla="*/ 95916 h 965555"/>
              <a:gd name="connsiteX84" fmla="*/ 767786 w 1773949"/>
              <a:gd name="connsiteY84" fmla="*/ 57550 h 965555"/>
              <a:gd name="connsiteX85" fmla="*/ 786970 w 1773949"/>
              <a:gd name="connsiteY85" fmla="*/ 51155 h 965555"/>
              <a:gd name="connsiteX86" fmla="*/ 818942 w 1773949"/>
              <a:gd name="connsiteY86" fmla="*/ 31972 h 965555"/>
              <a:gd name="connsiteX87" fmla="*/ 882886 w 1773949"/>
              <a:gd name="connsiteY87" fmla="*/ 63944 h 96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73949" h="965555">
                <a:moveTo>
                  <a:pt x="882886" y="63944"/>
                </a:moveTo>
                <a:cubicBezTo>
                  <a:pt x="901003" y="65010"/>
                  <a:pt x="913569" y="48222"/>
                  <a:pt x="927647" y="38367"/>
                </a:cubicBezTo>
                <a:cubicBezTo>
                  <a:pt x="935055" y="33181"/>
                  <a:pt x="939471" y="24439"/>
                  <a:pt x="946830" y="19183"/>
                </a:cubicBezTo>
                <a:cubicBezTo>
                  <a:pt x="960655" y="9308"/>
                  <a:pt x="975939" y="5218"/>
                  <a:pt x="991591" y="0"/>
                </a:cubicBezTo>
                <a:cubicBezTo>
                  <a:pt x="1001291" y="6467"/>
                  <a:pt x="1016719" y="19183"/>
                  <a:pt x="1029957" y="19183"/>
                </a:cubicBezTo>
                <a:cubicBezTo>
                  <a:pt x="1045961" y="19183"/>
                  <a:pt x="1100389" y="9576"/>
                  <a:pt x="1119479" y="6395"/>
                </a:cubicBezTo>
                <a:cubicBezTo>
                  <a:pt x="1130136" y="8526"/>
                  <a:pt x="1142015" y="7397"/>
                  <a:pt x="1151451" y="12789"/>
                </a:cubicBezTo>
                <a:cubicBezTo>
                  <a:pt x="1158124" y="16602"/>
                  <a:pt x="1158239" y="27171"/>
                  <a:pt x="1164240" y="31972"/>
                </a:cubicBezTo>
                <a:cubicBezTo>
                  <a:pt x="1170606" y="37065"/>
                  <a:pt x="1214106" y="44687"/>
                  <a:pt x="1215395" y="44761"/>
                </a:cubicBezTo>
                <a:cubicBezTo>
                  <a:pt x="1279270" y="48411"/>
                  <a:pt x="1343283" y="49024"/>
                  <a:pt x="1407227" y="51155"/>
                </a:cubicBezTo>
                <a:cubicBezTo>
                  <a:pt x="1413621" y="53287"/>
                  <a:pt x="1420518" y="54277"/>
                  <a:pt x="1426410" y="57550"/>
                </a:cubicBezTo>
                <a:cubicBezTo>
                  <a:pt x="1439935" y="65064"/>
                  <a:pt x="1471354" y="90734"/>
                  <a:pt x="1490354" y="95916"/>
                </a:cubicBezTo>
                <a:cubicBezTo>
                  <a:pt x="1504895" y="99882"/>
                  <a:pt x="1520195" y="100179"/>
                  <a:pt x="1535115" y="102311"/>
                </a:cubicBezTo>
                <a:cubicBezTo>
                  <a:pt x="1554358" y="150418"/>
                  <a:pt x="1538699" y="119306"/>
                  <a:pt x="1567087" y="159860"/>
                </a:cubicBezTo>
                <a:cubicBezTo>
                  <a:pt x="1589819" y="192335"/>
                  <a:pt x="1586440" y="199238"/>
                  <a:pt x="1618242" y="217410"/>
                </a:cubicBezTo>
                <a:cubicBezTo>
                  <a:pt x="1631203" y="224816"/>
                  <a:pt x="1666405" y="228634"/>
                  <a:pt x="1675792" y="230199"/>
                </a:cubicBezTo>
                <a:cubicBezTo>
                  <a:pt x="1685911" y="245378"/>
                  <a:pt x="1695870" y="261084"/>
                  <a:pt x="1707764" y="274960"/>
                </a:cubicBezTo>
                <a:cubicBezTo>
                  <a:pt x="1713649" y="281826"/>
                  <a:pt x="1721158" y="287196"/>
                  <a:pt x="1726947" y="294143"/>
                </a:cubicBezTo>
                <a:cubicBezTo>
                  <a:pt x="1741111" y="311140"/>
                  <a:pt x="1741152" y="319002"/>
                  <a:pt x="1752525" y="338904"/>
                </a:cubicBezTo>
                <a:cubicBezTo>
                  <a:pt x="1756338" y="345577"/>
                  <a:pt x="1761051" y="351693"/>
                  <a:pt x="1765314" y="358087"/>
                </a:cubicBezTo>
                <a:cubicBezTo>
                  <a:pt x="1778464" y="423839"/>
                  <a:pt x="1775068" y="392993"/>
                  <a:pt x="1765314" y="505158"/>
                </a:cubicBezTo>
                <a:cubicBezTo>
                  <a:pt x="1764372" y="515986"/>
                  <a:pt x="1765877" y="528781"/>
                  <a:pt x="1758919" y="537130"/>
                </a:cubicBezTo>
                <a:cubicBezTo>
                  <a:pt x="1753293" y="543881"/>
                  <a:pt x="1741868" y="541393"/>
                  <a:pt x="1733342" y="543525"/>
                </a:cubicBezTo>
                <a:cubicBezTo>
                  <a:pt x="1735473" y="611732"/>
                  <a:pt x="1739736" y="679906"/>
                  <a:pt x="1739736" y="748146"/>
                </a:cubicBezTo>
                <a:cubicBezTo>
                  <a:pt x="1739736" y="771395"/>
                  <a:pt x="1735521" y="777744"/>
                  <a:pt x="1714159" y="780118"/>
                </a:cubicBezTo>
                <a:cubicBezTo>
                  <a:pt x="1663140" y="785787"/>
                  <a:pt x="1611848" y="788643"/>
                  <a:pt x="1560693" y="792906"/>
                </a:cubicBezTo>
                <a:lnTo>
                  <a:pt x="1535115" y="844062"/>
                </a:lnTo>
                <a:cubicBezTo>
                  <a:pt x="1530852" y="852588"/>
                  <a:pt x="1527613" y="861708"/>
                  <a:pt x="1522326" y="869639"/>
                </a:cubicBezTo>
                <a:cubicBezTo>
                  <a:pt x="1518063" y="876034"/>
                  <a:pt x="1514458" y="882919"/>
                  <a:pt x="1509538" y="888823"/>
                </a:cubicBezTo>
                <a:cubicBezTo>
                  <a:pt x="1499439" y="900942"/>
                  <a:pt x="1485540" y="913611"/>
                  <a:pt x="1471171" y="920795"/>
                </a:cubicBezTo>
                <a:cubicBezTo>
                  <a:pt x="1465142" y="923809"/>
                  <a:pt x="1458382" y="925058"/>
                  <a:pt x="1451988" y="927189"/>
                </a:cubicBezTo>
                <a:cubicBezTo>
                  <a:pt x="1434936" y="922926"/>
                  <a:pt x="1417238" y="920710"/>
                  <a:pt x="1400833" y="914400"/>
                </a:cubicBezTo>
                <a:cubicBezTo>
                  <a:pt x="1389233" y="909938"/>
                  <a:pt x="1379725" y="901253"/>
                  <a:pt x="1368861" y="895217"/>
                </a:cubicBezTo>
                <a:cubicBezTo>
                  <a:pt x="1360528" y="890588"/>
                  <a:pt x="1351616" y="887057"/>
                  <a:pt x="1343283" y="882428"/>
                </a:cubicBezTo>
                <a:cubicBezTo>
                  <a:pt x="1332419" y="876392"/>
                  <a:pt x="1321850" y="869832"/>
                  <a:pt x="1311311" y="863245"/>
                </a:cubicBezTo>
                <a:cubicBezTo>
                  <a:pt x="1304794" y="859172"/>
                  <a:pt x="1299002" y="853893"/>
                  <a:pt x="1292128" y="850456"/>
                </a:cubicBezTo>
                <a:cubicBezTo>
                  <a:pt x="1286099" y="847442"/>
                  <a:pt x="1279339" y="846193"/>
                  <a:pt x="1272945" y="844062"/>
                </a:cubicBezTo>
                <a:cubicBezTo>
                  <a:pt x="1257945" y="889059"/>
                  <a:pt x="1277471" y="833499"/>
                  <a:pt x="1253761" y="888823"/>
                </a:cubicBezTo>
                <a:cubicBezTo>
                  <a:pt x="1251106" y="895018"/>
                  <a:pt x="1251577" y="902743"/>
                  <a:pt x="1247367" y="908006"/>
                </a:cubicBezTo>
                <a:cubicBezTo>
                  <a:pt x="1242566" y="914007"/>
                  <a:pt x="1234578" y="916532"/>
                  <a:pt x="1228184" y="920795"/>
                </a:cubicBezTo>
                <a:cubicBezTo>
                  <a:pt x="1215395" y="918663"/>
                  <a:pt x="1202474" y="917213"/>
                  <a:pt x="1189817" y="914400"/>
                </a:cubicBezTo>
                <a:cubicBezTo>
                  <a:pt x="1154263" y="906499"/>
                  <a:pt x="1187015" y="906216"/>
                  <a:pt x="1138662" y="901611"/>
                </a:cubicBezTo>
                <a:cubicBezTo>
                  <a:pt x="1104646" y="898371"/>
                  <a:pt x="1070455" y="897348"/>
                  <a:pt x="1036352" y="895217"/>
                </a:cubicBezTo>
                <a:cubicBezTo>
                  <a:pt x="1017124" y="901626"/>
                  <a:pt x="1014514" y="900626"/>
                  <a:pt x="997985" y="914400"/>
                </a:cubicBezTo>
                <a:cubicBezTo>
                  <a:pt x="978789" y="930397"/>
                  <a:pt x="977170" y="940794"/>
                  <a:pt x="953224" y="952767"/>
                </a:cubicBezTo>
                <a:cubicBezTo>
                  <a:pt x="945364" y="956697"/>
                  <a:pt x="936097" y="956747"/>
                  <a:pt x="927647" y="959161"/>
                </a:cubicBezTo>
                <a:cubicBezTo>
                  <a:pt x="921166" y="961013"/>
                  <a:pt x="914858" y="963424"/>
                  <a:pt x="908463" y="965555"/>
                </a:cubicBezTo>
                <a:cubicBezTo>
                  <a:pt x="887148" y="963424"/>
                  <a:pt x="865464" y="963649"/>
                  <a:pt x="844519" y="959161"/>
                </a:cubicBezTo>
                <a:cubicBezTo>
                  <a:pt x="835199" y="957164"/>
                  <a:pt x="828072" y="949111"/>
                  <a:pt x="818942" y="946372"/>
                </a:cubicBezTo>
                <a:cubicBezTo>
                  <a:pt x="806523" y="942646"/>
                  <a:pt x="793289" y="942521"/>
                  <a:pt x="780575" y="939978"/>
                </a:cubicBezTo>
                <a:cubicBezTo>
                  <a:pt x="771958" y="938254"/>
                  <a:pt x="763524" y="935715"/>
                  <a:pt x="754998" y="933583"/>
                </a:cubicBezTo>
                <a:cubicBezTo>
                  <a:pt x="748603" y="929320"/>
                  <a:pt x="743105" y="923225"/>
                  <a:pt x="735814" y="920795"/>
                </a:cubicBezTo>
                <a:cubicBezTo>
                  <a:pt x="724092" y="916888"/>
                  <a:pt x="652531" y="908966"/>
                  <a:pt x="646293" y="908006"/>
                </a:cubicBezTo>
                <a:cubicBezTo>
                  <a:pt x="632018" y="905810"/>
                  <a:pt x="603587" y="899458"/>
                  <a:pt x="588743" y="895217"/>
                </a:cubicBezTo>
                <a:cubicBezTo>
                  <a:pt x="582262" y="893365"/>
                  <a:pt x="576222" y="889848"/>
                  <a:pt x="569560" y="888823"/>
                </a:cubicBezTo>
                <a:cubicBezTo>
                  <a:pt x="548388" y="885566"/>
                  <a:pt x="526919" y="884670"/>
                  <a:pt x="505616" y="882428"/>
                </a:cubicBezTo>
                <a:lnTo>
                  <a:pt x="448066" y="876034"/>
                </a:lnTo>
                <a:cubicBezTo>
                  <a:pt x="433407" y="832054"/>
                  <a:pt x="453456" y="885465"/>
                  <a:pt x="422489" y="831273"/>
                </a:cubicBezTo>
                <a:cubicBezTo>
                  <a:pt x="419145" y="825421"/>
                  <a:pt x="419108" y="818119"/>
                  <a:pt x="416094" y="812090"/>
                </a:cubicBezTo>
                <a:cubicBezTo>
                  <a:pt x="401981" y="783865"/>
                  <a:pt x="343219" y="701813"/>
                  <a:pt x="339361" y="696990"/>
                </a:cubicBezTo>
                <a:cubicBezTo>
                  <a:pt x="308983" y="659017"/>
                  <a:pt x="325140" y="672588"/>
                  <a:pt x="294600" y="652230"/>
                </a:cubicBezTo>
                <a:cubicBezTo>
                  <a:pt x="290337" y="645835"/>
                  <a:pt x="287813" y="637847"/>
                  <a:pt x="281812" y="633046"/>
                </a:cubicBezTo>
                <a:cubicBezTo>
                  <a:pt x="276549" y="628835"/>
                  <a:pt x="269301" y="627605"/>
                  <a:pt x="262628" y="626652"/>
                </a:cubicBezTo>
                <a:cubicBezTo>
                  <a:pt x="239322" y="623323"/>
                  <a:pt x="215736" y="622389"/>
                  <a:pt x="192290" y="620258"/>
                </a:cubicBezTo>
                <a:cubicBezTo>
                  <a:pt x="185896" y="615995"/>
                  <a:pt x="179825" y="611201"/>
                  <a:pt x="173107" y="607469"/>
                </a:cubicBezTo>
                <a:cubicBezTo>
                  <a:pt x="148485" y="593790"/>
                  <a:pt x="115794" y="579428"/>
                  <a:pt x="89979" y="569102"/>
                </a:cubicBezTo>
                <a:cubicBezTo>
                  <a:pt x="26156" y="543572"/>
                  <a:pt x="56286" y="561560"/>
                  <a:pt x="19641" y="537130"/>
                </a:cubicBezTo>
                <a:cubicBezTo>
                  <a:pt x="17487" y="533899"/>
                  <a:pt x="-3324" y="506329"/>
                  <a:pt x="458" y="498764"/>
                </a:cubicBezTo>
                <a:cubicBezTo>
                  <a:pt x="3472" y="492735"/>
                  <a:pt x="13247" y="494501"/>
                  <a:pt x="19641" y="492369"/>
                </a:cubicBezTo>
                <a:cubicBezTo>
                  <a:pt x="26035" y="483843"/>
                  <a:pt x="33102" y="475783"/>
                  <a:pt x="38824" y="466792"/>
                </a:cubicBezTo>
                <a:cubicBezTo>
                  <a:pt x="48050" y="452294"/>
                  <a:pt x="53667" y="435450"/>
                  <a:pt x="64402" y="422031"/>
                </a:cubicBezTo>
                <a:cubicBezTo>
                  <a:pt x="71059" y="413709"/>
                  <a:pt x="81307" y="409042"/>
                  <a:pt x="89979" y="402848"/>
                </a:cubicBezTo>
                <a:cubicBezTo>
                  <a:pt x="111671" y="387354"/>
                  <a:pt x="104591" y="391583"/>
                  <a:pt x="128346" y="383665"/>
                </a:cubicBezTo>
                <a:cubicBezTo>
                  <a:pt x="186252" y="304043"/>
                  <a:pt x="168734" y="340244"/>
                  <a:pt x="192290" y="281354"/>
                </a:cubicBezTo>
                <a:cubicBezTo>
                  <a:pt x="194421" y="266434"/>
                  <a:pt x="197106" y="251582"/>
                  <a:pt x="198684" y="236593"/>
                </a:cubicBezTo>
                <a:cubicBezTo>
                  <a:pt x="201371" y="211068"/>
                  <a:pt x="200045" y="185028"/>
                  <a:pt x="205079" y="159860"/>
                </a:cubicBezTo>
                <a:cubicBezTo>
                  <a:pt x="206586" y="152324"/>
                  <a:pt x="214431" y="147551"/>
                  <a:pt x="217868" y="140677"/>
                </a:cubicBezTo>
                <a:cubicBezTo>
                  <a:pt x="225509" y="125395"/>
                  <a:pt x="231518" y="106119"/>
                  <a:pt x="237051" y="89522"/>
                </a:cubicBezTo>
                <a:cubicBezTo>
                  <a:pt x="312235" y="104558"/>
                  <a:pt x="252835" y="94307"/>
                  <a:pt x="396911" y="102311"/>
                </a:cubicBezTo>
                <a:lnTo>
                  <a:pt x="499221" y="108705"/>
                </a:lnTo>
                <a:cubicBezTo>
                  <a:pt x="546113" y="104442"/>
                  <a:pt x="593727" y="105150"/>
                  <a:pt x="639898" y="95916"/>
                </a:cubicBezTo>
                <a:cubicBezTo>
                  <a:pt x="658592" y="92177"/>
                  <a:pt x="691054" y="70339"/>
                  <a:pt x="691054" y="70339"/>
                </a:cubicBezTo>
                <a:cubicBezTo>
                  <a:pt x="699580" y="72470"/>
                  <a:pt x="709319" y="71858"/>
                  <a:pt x="716631" y="76733"/>
                </a:cubicBezTo>
                <a:cubicBezTo>
                  <a:pt x="723025" y="80996"/>
                  <a:pt x="722224" y="98614"/>
                  <a:pt x="729420" y="95916"/>
                </a:cubicBezTo>
                <a:cubicBezTo>
                  <a:pt x="746354" y="89566"/>
                  <a:pt x="753510" y="68654"/>
                  <a:pt x="767786" y="57550"/>
                </a:cubicBezTo>
                <a:cubicBezTo>
                  <a:pt x="773107" y="53412"/>
                  <a:pt x="780941" y="54169"/>
                  <a:pt x="786970" y="51155"/>
                </a:cubicBezTo>
                <a:cubicBezTo>
                  <a:pt x="798086" y="45597"/>
                  <a:pt x="808285" y="38366"/>
                  <a:pt x="818942" y="31972"/>
                </a:cubicBezTo>
                <a:cubicBezTo>
                  <a:pt x="863615" y="39418"/>
                  <a:pt x="864769" y="62878"/>
                  <a:pt x="882886" y="63944"/>
                </a:cubicBezTo>
                <a:close/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670E28-F2E1-15BC-0D3D-803193D8567E}"/>
              </a:ext>
            </a:extLst>
          </p:cNvPr>
          <p:cNvSpPr/>
          <p:nvPr/>
        </p:nvSpPr>
        <p:spPr bwMode="auto">
          <a:xfrm>
            <a:off x="7464541" y="2840918"/>
            <a:ext cx="922869" cy="4024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78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FB98-94D7-77B9-14FC-AED7B858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1851670"/>
            <a:ext cx="4680520" cy="576064"/>
          </a:xfrm>
        </p:spPr>
        <p:txBody>
          <a:bodyPr/>
          <a:lstStyle/>
          <a:p>
            <a:pPr algn="ctr"/>
            <a:r>
              <a:rPr lang="en-US" sz="3000" dirty="0"/>
              <a:t>Booster synchrotrons for 4</a:t>
            </a:r>
            <a:r>
              <a:rPr lang="en-US" sz="3000" baseline="30000" dirty="0"/>
              <a:t>th</a:t>
            </a:r>
            <a:r>
              <a:rPr lang="en-US" sz="3000" dirty="0"/>
              <a:t> generation storage rings</a:t>
            </a:r>
            <a:endParaRPr lang="de-CH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656F-A7D7-6C3A-E0BF-A85845E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2339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3C15D5-E4EF-3EFF-9E08-2EF6C84380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54874" y="2600725"/>
            <a:ext cx="2817332" cy="21052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09BF49-A7EE-E1FE-9DD2-DE8466B2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1" y="216000"/>
            <a:ext cx="6887277" cy="381375"/>
          </a:xfrm>
        </p:spPr>
        <p:txBody>
          <a:bodyPr/>
          <a:lstStyle/>
          <a:p>
            <a:r>
              <a:rPr lang="en-US" dirty="0"/>
              <a:t>Booster upgrades: modern machines in old tunnels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B986-2737-6588-911B-990B66EBA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3A2F58-4797-16D5-55D9-D722EB92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48433"/>
            <a:ext cx="2690293" cy="2153220"/>
          </a:xfrm>
          <a:prstGeom prst="rect">
            <a:avLst/>
          </a:prstGeom>
        </p:spPr>
      </p:pic>
      <p:pic>
        <p:nvPicPr>
          <p:cNvPr id="12" name="Picture 11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D0CDB48-C56B-6CDA-36A3-6B92ACA5B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96" y="988978"/>
            <a:ext cx="3177667" cy="1610598"/>
          </a:xfrm>
          <a:prstGeom prst="rect">
            <a:avLst/>
          </a:prstGeom>
        </p:spPr>
      </p:pic>
      <p:pic>
        <p:nvPicPr>
          <p:cNvPr id="14" name="Picture 13" descr="A graph of a graph showing a number of numbers and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45FA89D5-8AA9-7115-309E-F73562074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997" y="996619"/>
            <a:ext cx="2937329" cy="1488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81B944-32C3-1847-C26B-51B44FB3F42E}"/>
                  </a:ext>
                </a:extLst>
              </p:cNvPr>
              <p:cNvSpPr txBox="1"/>
              <p:nvPr/>
            </p:nvSpPr>
            <p:spPr>
              <a:xfrm>
                <a:off x="1403648" y="3385523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Calibri"/>
                  </a:rPr>
                  <a:t>150 </a:t>
                </a:r>
                <a:r>
                  <a:rPr lang="en-US" sz="1800" dirty="0" err="1">
                    <a:solidFill>
                      <a:srgbClr val="000000"/>
                    </a:solidFill>
                    <a:latin typeface="Calibri"/>
                  </a:rPr>
                  <a:t>nm.rad</a:t>
                </a:r>
                <a:endParaRPr lang="en-GB" sz="1800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81B944-32C3-1847-C26B-51B44FB3F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385523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6667" t="-7333" r="-8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5BA562-2D35-82CA-7672-6D8701DFAAE2}"/>
                  </a:ext>
                </a:extLst>
              </p:cNvPr>
              <p:cNvSpPr txBox="1"/>
              <p:nvPr/>
            </p:nvSpPr>
            <p:spPr>
              <a:xfrm>
                <a:off x="6954989" y="3434190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latin typeface="Calibri"/>
                  </a:rPr>
                  <a:t>nm.rad</a:t>
                </a:r>
                <a:endParaRPr lang="en-GB" sz="1800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5BA562-2D35-82CA-7672-6D8701DFA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989" y="3434190"/>
                <a:ext cx="914400" cy="914400"/>
              </a:xfrm>
              <a:prstGeom prst="rect">
                <a:avLst/>
              </a:prstGeom>
              <a:blipFill>
                <a:blip r:embed="rId7"/>
                <a:stretch>
                  <a:fillRect l="-6667" t="-7333" r="-7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224A6C5E-3B17-4321-6F66-DC2477BEA7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1563" y="1014439"/>
                <a:ext cx="2160848" cy="3509963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79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58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24" marR="0" indent="-18414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15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06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685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238" indent="-182554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16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08" indent="-177792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CH" sz="1200" dirty="0"/>
                  <a:t>Many </a:t>
                </a:r>
                <a:r>
                  <a:rPr lang="de-CH" sz="1200" dirty="0" err="1"/>
                  <a:t>short</a:t>
                </a:r>
                <a:r>
                  <a:rPr lang="de-CH" sz="1200" dirty="0"/>
                  <a:t> unit cells </a:t>
                </a:r>
                <a:r>
                  <a:rPr lang="de-CH" sz="1200" dirty="0" err="1"/>
                  <a:t>with</a:t>
                </a:r>
                <a:r>
                  <a:rPr lang="de-CH" sz="1200" dirty="0"/>
                  <a:t> </a:t>
                </a:r>
                <a:r>
                  <a:rPr lang="de-CH" sz="1200" dirty="0" err="1"/>
                  <a:t>stronger</a:t>
                </a:r>
                <a:r>
                  <a:rPr lang="de-CH" sz="1200" dirty="0"/>
                  <a:t> </a:t>
                </a:r>
                <a:r>
                  <a:rPr lang="de-CH" sz="1200" dirty="0" err="1"/>
                  <a:t>focusing</a:t>
                </a:r>
                <a:r>
                  <a:rPr lang="de-CH" sz="1200" dirty="0"/>
                  <a:t> and </a:t>
                </a:r>
                <a:r>
                  <a:rPr lang="de-CH" sz="1200" dirty="0" err="1"/>
                  <a:t>compact</a:t>
                </a:r>
                <a:r>
                  <a:rPr lang="de-CH" sz="1200" dirty="0"/>
                  <a:t> </a:t>
                </a:r>
                <a:r>
                  <a:rPr lang="de-CH" sz="1200" dirty="0" err="1"/>
                  <a:t>magnet</a:t>
                </a:r>
                <a:r>
                  <a:rPr lang="de-CH" sz="1200" dirty="0"/>
                  <a:t> </a:t>
                </a:r>
                <a:r>
                  <a:rPr lang="de-CH" sz="1200" dirty="0" err="1"/>
                  <a:t>designs</a:t>
                </a:r>
                <a:br>
                  <a:rPr lang="de-CH" sz="1200" dirty="0"/>
                </a:br>
                <a:endParaRPr lang="de-CH" sz="1200" dirty="0"/>
              </a:p>
              <a:p>
                <a:r>
                  <a:rPr lang="de-CH" sz="1200" dirty="0" err="1"/>
                  <a:t>Combined-function</a:t>
                </a:r>
                <a:r>
                  <a:rPr lang="de-CH" sz="1200" dirty="0"/>
                  <a:t> </a:t>
                </a:r>
                <a:r>
                  <a:rPr lang="de-CH" sz="1200" dirty="0" err="1"/>
                  <a:t>dipoles</a:t>
                </a:r>
                <a:r>
                  <a:rPr lang="de-CH" sz="1200" dirty="0"/>
                  <a:t> </a:t>
                </a:r>
                <a:r>
                  <a:rPr lang="de-CH" sz="1200" dirty="0" err="1"/>
                  <a:t>for</a:t>
                </a:r>
                <a:r>
                  <a:rPr lang="de-CH" sz="1200" dirty="0"/>
                  <a:t> </a:t>
                </a:r>
                <a:r>
                  <a:rPr lang="de-CH" sz="1200" u="sng" dirty="0"/>
                  <a:t>maximum </a:t>
                </a:r>
                <a:r>
                  <a:rPr lang="de-CH" sz="1200" u="sng" dirty="0" err="1"/>
                  <a:t>compactness</a:t>
                </a:r>
                <a:endParaRPr lang="de-CH" sz="1200" dirty="0"/>
              </a:p>
              <a:p>
                <a:pPr lvl="1"/>
                <a:r>
                  <a:rPr lang="de-CH" sz="1200" dirty="0" err="1"/>
                  <a:t>Alternating</a:t>
                </a:r>
                <a:r>
                  <a:rPr lang="de-CH" sz="1200" dirty="0"/>
                  <a:t> </a:t>
                </a:r>
                <a:r>
                  <a:rPr lang="de-CH" sz="1200" dirty="0" err="1"/>
                  <a:t>focusing</a:t>
                </a:r>
                <a:r>
                  <a:rPr lang="de-CH" sz="1200" dirty="0"/>
                  <a:t> </a:t>
                </a:r>
              </a:p>
              <a:p>
                <a:pPr lvl="1"/>
                <a:r>
                  <a:rPr lang="de-CH" sz="1200" dirty="0"/>
                  <a:t>Quadrupole strength comparable </a:t>
                </a:r>
                <a:r>
                  <a:rPr lang="de-CH" sz="1200" dirty="0" err="1"/>
                  <a:t>to</a:t>
                </a:r>
                <a:r>
                  <a:rPr lang="de-CH" sz="1200" dirty="0"/>
                  <a:t> separate-</a:t>
                </a:r>
                <a:r>
                  <a:rPr lang="de-CH" sz="1200" dirty="0" err="1"/>
                  <a:t>function</a:t>
                </a:r>
                <a:r>
                  <a:rPr lang="de-CH" sz="1200" dirty="0"/>
                  <a:t> </a:t>
                </a:r>
                <a:r>
                  <a:rPr lang="de-CH" sz="1200" dirty="0" err="1"/>
                  <a:t>quadrupoles</a:t>
                </a:r>
                <a:endParaRPr lang="de-CH" sz="1200" dirty="0"/>
              </a:p>
              <a:p>
                <a:pPr lvl="1"/>
                <a:r>
                  <a:rPr lang="de-CH" sz="1200" dirty="0" err="1"/>
                  <a:t>Damping</a:t>
                </a:r>
                <a:r>
                  <a:rPr lang="de-CH" sz="1200" dirty="0"/>
                  <a:t>-partition shift improves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de-CH" sz="1200" dirty="0"/>
              </a:p>
              <a:p>
                <a:pPr lvl="1"/>
                <a:r>
                  <a:rPr lang="de-CH" sz="1200" dirty="0" err="1"/>
                  <a:t>Sextupole-components</a:t>
                </a:r>
                <a:r>
                  <a:rPr lang="de-CH" sz="1200" dirty="0"/>
                  <a:t> </a:t>
                </a:r>
                <a:r>
                  <a:rPr lang="de-CH" sz="1200" dirty="0" err="1"/>
                  <a:t>for</a:t>
                </a:r>
                <a:r>
                  <a:rPr lang="de-CH" sz="1200" dirty="0"/>
                  <a:t> rough </a:t>
                </a:r>
                <a:r>
                  <a:rPr lang="de-CH" sz="1200" dirty="0" err="1"/>
                  <a:t>chromaticity</a:t>
                </a:r>
                <a:r>
                  <a:rPr lang="de-CH" sz="1200" dirty="0"/>
                  <a:t> </a:t>
                </a:r>
                <a:r>
                  <a:rPr lang="de-CH" sz="1200" dirty="0" err="1"/>
                  <a:t>correction</a:t>
                </a:r>
                <a:endParaRPr lang="de-CH" sz="1200" dirty="0"/>
              </a:p>
              <a:p>
                <a:pPr lvl="1"/>
                <a:endParaRPr lang="de-CH" sz="1200" dirty="0"/>
              </a:p>
              <a:p>
                <a:r>
                  <a:rPr lang="de-CH" sz="1200" dirty="0"/>
                  <a:t>Dispersion-free straights with large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CH" sz="1200" dirty="0"/>
                  <a:t>-functions to improve injection and extraction</a:t>
                </a:r>
              </a:p>
              <a:p>
                <a:endParaRPr lang="de-CH" sz="1200" dirty="0"/>
              </a:p>
              <a:p>
                <a:endParaRPr lang="de-CH" sz="1200" dirty="0"/>
              </a:p>
              <a:p>
                <a:endParaRPr lang="de-CH" sz="1200" dirty="0"/>
              </a:p>
            </p:txBody>
          </p:sp>
        </mc:Choice>
        <mc:Fallback xmlns=""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224A6C5E-3B17-4321-6F66-DC2477BEA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63" y="1014439"/>
                <a:ext cx="2160848" cy="3509963"/>
              </a:xfrm>
              <a:prstGeom prst="rect">
                <a:avLst/>
              </a:prstGeom>
              <a:blipFill>
                <a:blip r:embed="rId8"/>
                <a:stretch>
                  <a:fillRect l="-3944" t="-1042" r="-845" b="-1145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18811-7713-D63B-AAE5-DC57F4942F9A}"/>
                  </a:ext>
                </a:extLst>
              </p:cNvPr>
              <p:cNvSpPr txBox="1"/>
              <p:nvPr/>
            </p:nvSpPr>
            <p:spPr>
              <a:xfrm>
                <a:off x="1860848" y="59737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00"/>
                    </a:solidFill>
                    <a:latin typeface="Calibri"/>
                  </a:rPr>
                  <a:t> ring</a:t>
                </a:r>
                <a:endParaRPr lang="en-GB" sz="1800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918811-7713-D63B-AAE5-DC57F4942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48" y="597375"/>
                <a:ext cx="914400" cy="914400"/>
              </a:xfrm>
              <a:prstGeom prst="rect">
                <a:avLst/>
              </a:prstGeom>
              <a:blipFill>
                <a:blip r:embed="rId9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6D7FEB-E183-C53F-61E8-E2B6AFEC1BFC}"/>
                  </a:ext>
                </a:extLst>
              </p:cNvPr>
              <p:cNvSpPr txBox="1"/>
              <p:nvPr/>
            </p:nvSpPr>
            <p:spPr>
              <a:xfrm>
                <a:off x="7452320" y="631245"/>
                <a:ext cx="914400" cy="914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00"/>
                    </a:solidFill>
                    <a:latin typeface="Calibri"/>
                  </a:rPr>
                  <a:t> ring</a:t>
                </a:r>
                <a:endParaRPr lang="en-GB" sz="1800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6D7FEB-E183-C53F-61E8-E2B6AFEC1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631245"/>
                <a:ext cx="914400" cy="914400"/>
              </a:xfrm>
              <a:prstGeom prst="rect">
                <a:avLst/>
              </a:prstGeom>
              <a:blipFill>
                <a:blip r:embed="rId10"/>
                <a:stretch>
                  <a:fillRect l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B07000F-9A25-BAF3-2F07-10CF1B56AAEA}"/>
              </a:ext>
            </a:extLst>
          </p:cNvPr>
          <p:cNvSpPr txBox="1"/>
          <p:nvPr/>
        </p:nvSpPr>
        <p:spPr>
          <a:xfrm>
            <a:off x="1041096" y="473708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Old compact boosters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C94B9-88D1-C10C-EAA6-55832E34B345}"/>
              </a:ext>
            </a:extLst>
          </p:cNvPr>
          <p:cNvSpPr txBox="1"/>
          <p:nvPr/>
        </p:nvSpPr>
        <p:spPr>
          <a:xfrm>
            <a:off x="6660232" y="471894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Modern boosters</a:t>
            </a:r>
            <a:endParaRPr lang="de-CH" sz="1800" dirty="0" err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873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656F-A7D7-6C3A-E0BF-A85845E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1A96FE-3919-3D9E-25A1-16692D81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Picture 5" descr="A graph of a graph with a red and blue circle&#10;&#10;Description automatically generated">
            <a:extLst>
              <a:ext uri="{FF2B5EF4-FFF2-40B4-BE49-F238E27FC236}">
                <a16:creationId xmlns:a16="http://schemas.microsoft.com/office/drawing/2014/main" id="{7C870A4C-6FAD-6485-DC52-20D7099AC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87361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09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FB98-94D7-77B9-14FC-AED7B858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40" y="2014323"/>
            <a:ext cx="4680520" cy="576064"/>
          </a:xfrm>
        </p:spPr>
        <p:txBody>
          <a:bodyPr/>
          <a:lstStyle/>
          <a:p>
            <a:pPr algn="ctr"/>
            <a:r>
              <a:rPr lang="en-US" sz="3000" dirty="0"/>
              <a:t>Full-energy </a:t>
            </a:r>
            <a:r>
              <a:rPr lang="en-US" sz="3000" dirty="0" err="1"/>
              <a:t>linacs</a:t>
            </a:r>
            <a:r>
              <a:rPr lang="en-US" sz="3000" dirty="0"/>
              <a:t> </a:t>
            </a:r>
            <a:endParaRPr lang="de-CH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A656F-A7D7-6C3A-E0BF-A85845E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1276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223DE8-0857-37F0-0F51-D73B3CCC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38" y="1099640"/>
            <a:ext cx="4409542" cy="10765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09BF49-A7EE-E1FE-9DD2-DE8466B2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Full-energy </a:t>
            </a:r>
            <a:r>
              <a:rPr lang="en-US" dirty="0" err="1"/>
              <a:t>linacs</a:t>
            </a:r>
            <a:r>
              <a:rPr lang="en-US" dirty="0"/>
              <a:t> as the optimum injector for accumulation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4B986-2737-6588-911B-990B66EBAD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73DE27-7A35-5788-39B2-B306B9F532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1006082"/>
            <a:ext cx="3600400" cy="123285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Photoinjector-based </a:t>
            </a:r>
            <a:r>
              <a:rPr lang="en-US" sz="1400" dirty="0" err="1"/>
              <a:t>linacs</a:t>
            </a:r>
            <a:r>
              <a:rPr lang="en-US" sz="1400" dirty="0"/>
              <a:t> can deliver outstanding beam quality</a:t>
            </a:r>
            <a:endParaRPr lang="en-GB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/>
                </a:solidFill>
              </a:rPr>
              <a:t>Low emittance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/>
                </a:solidFill>
              </a:rPr>
              <a:t>Short bunch length and low energy spread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/>
                </a:solidFill>
              </a:rPr>
              <a:t>Appropriate bunch charge for top-up</a:t>
            </a:r>
          </a:p>
          <a:p>
            <a:pPr lvl="1">
              <a:buFont typeface="Calibri" panose="020F0502020204030204" pitchFamily="34" charset="0"/>
              <a:buChar char="≈"/>
            </a:pPr>
            <a:r>
              <a:rPr lang="en-GB" sz="1400" dirty="0">
                <a:solidFill>
                  <a:schemeClr val="accent1"/>
                </a:solidFill>
              </a:rPr>
              <a:t>Slightly too low bunch charge for swap-out</a:t>
            </a:r>
            <a:endParaRPr lang="en-GB" sz="1400" dirty="0">
              <a:solidFill>
                <a:schemeClr val="accent6"/>
              </a:solidFill>
            </a:endParaRPr>
          </a:p>
          <a:p>
            <a:pPr marL="177790" lvl="1" indent="0">
              <a:buNone/>
            </a:pPr>
            <a:endParaRPr lang="en-GB" sz="1400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3E018-1BBA-A8AB-8037-5103704B8775}"/>
              </a:ext>
            </a:extLst>
          </p:cNvPr>
          <p:cNvSpPr txBox="1"/>
          <p:nvPr/>
        </p:nvSpPr>
        <p:spPr>
          <a:xfrm>
            <a:off x="6516216" y="7715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Table borrowed from </a:t>
            </a:r>
            <a:br>
              <a:rPr lang="en-US" sz="1000" dirty="0">
                <a:solidFill>
                  <a:srgbClr val="000000"/>
                </a:solidFill>
                <a:latin typeface="Calibri"/>
              </a:rPr>
            </a:br>
            <a:r>
              <a:rPr lang="en-US" sz="1000" dirty="0">
                <a:solidFill>
                  <a:srgbClr val="000000"/>
                </a:solidFill>
                <a:latin typeface="Calibri"/>
              </a:rPr>
              <a:t>https://doi.org/10.1007/s41365-023-01183-6</a:t>
            </a:r>
            <a:endParaRPr lang="en-GB" sz="1000" dirty="0" err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3C1B9A-CD16-AB0F-04ED-CF824380EBE0}"/>
              </a:ext>
            </a:extLst>
          </p:cNvPr>
          <p:cNvSpPr txBox="1"/>
          <p:nvPr/>
        </p:nvSpPr>
        <p:spPr>
          <a:xfrm>
            <a:off x="4456918" y="2114550"/>
            <a:ext cx="3931506" cy="2997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800" b="1" dirty="0">
                <a:solidFill>
                  <a:srgbClr val="000000"/>
                </a:solidFill>
                <a:latin typeface="Calibri"/>
              </a:rPr>
              <a:t>Geometric emittance        </a:t>
            </a:r>
            <a:r>
              <a:rPr lang="en-US" sz="1000" b="1" dirty="0">
                <a:solidFill>
                  <a:srgbClr val="000000"/>
                </a:solidFill>
                <a:latin typeface="Calibri"/>
              </a:rPr>
              <a:t>0.14	  0.09                 0.06                          0.05</a:t>
            </a:r>
            <a:br>
              <a:rPr lang="en-US" sz="800" b="1" dirty="0">
                <a:solidFill>
                  <a:srgbClr val="000000"/>
                </a:solidFill>
                <a:latin typeface="Calibri"/>
              </a:rPr>
            </a:br>
            <a:r>
              <a:rPr lang="en-US" sz="800" b="1" dirty="0">
                <a:solidFill>
                  <a:srgbClr val="000000"/>
                </a:solidFill>
                <a:latin typeface="Calibri"/>
              </a:rPr>
              <a:t>at 3.0 GeV (</a:t>
            </a:r>
            <a:r>
              <a:rPr lang="en-US" sz="800" b="1" dirty="0" err="1">
                <a:solidFill>
                  <a:srgbClr val="000000"/>
                </a:solidFill>
                <a:latin typeface="Calibri"/>
              </a:rPr>
              <a:t>nm.rad</a:t>
            </a:r>
            <a:r>
              <a:rPr lang="en-US" sz="800" b="1" dirty="0">
                <a:solidFill>
                  <a:srgbClr val="000000"/>
                </a:solidFill>
                <a:latin typeface="Calibri"/>
              </a:rPr>
              <a:t>)</a:t>
            </a:r>
            <a:endParaRPr lang="en-GB" sz="800" b="1" dirty="0" err="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7B1573-B8EE-F466-1BEE-F6C0C6F51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55" y="3219822"/>
            <a:ext cx="6876256" cy="1264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4DAE3F-FE78-C4C4-0859-E3CB6B65B556}"/>
              </a:ext>
            </a:extLst>
          </p:cNvPr>
          <p:cNvSpPr txBox="1"/>
          <p:nvPr/>
        </p:nvSpPr>
        <p:spPr>
          <a:xfrm>
            <a:off x="6014979" y="4371950"/>
            <a:ext cx="2461022" cy="4011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Figure borrowed from</a:t>
            </a:r>
            <a:br>
              <a:rPr lang="en-US" sz="1000" dirty="0">
                <a:solidFill>
                  <a:srgbClr val="000000"/>
                </a:solidFill>
                <a:latin typeface="Calibri"/>
              </a:rPr>
            </a:br>
            <a:r>
              <a:rPr lang="en-GB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https://doi.org/10.18429/JACoW-IPAC2023-TUPL111</a:t>
            </a:r>
            <a:endParaRPr lang="en-GB" sz="100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7">
                <a:extLst>
                  <a:ext uri="{FF2B5EF4-FFF2-40B4-BE49-F238E27FC236}">
                    <a16:creationId xmlns:a16="http://schemas.microsoft.com/office/drawing/2014/main" id="{48D1BD65-1747-E433-987C-B22D5FAA0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957" y="2491478"/>
                <a:ext cx="6625343" cy="72834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79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58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24" marR="0" indent="-18414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15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06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685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238" indent="-182554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16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08" indent="-177792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3.5 GeV </a:t>
                </a:r>
                <a:r>
                  <a:rPr lang="en-GB" sz="1400" dirty="0" err="1"/>
                  <a:t>linac</a:t>
                </a:r>
                <a:r>
                  <a:rPr lang="en-GB" sz="1400" dirty="0"/>
                  <a:t> for Southern Advanced Photon Source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≈160</m:t>
                    </m:r>
                  </m:oMath>
                </a14:m>
                <a:r>
                  <a:rPr lang="en-GB" sz="1400" dirty="0"/>
                  <a:t> meters</a:t>
                </a:r>
              </a:p>
            </p:txBody>
          </p:sp>
        </mc:Choice>
        <mc:Fallback xmlns="">
          <p:sp>
            <p:nvSpPr>
              <p:cNvPr id="20" name="Content Placeholder 7">
                <a:extLst>
                  <a:ext uri="{FF2B5EF4-FFF2-40B4-BE49-F238E27FC236}">
                    <a16:creationId xmlns:a16="http://schemas.microsoft.com/office/drawing/2014/main" id="{48D1BD65-1747-E433-987C-B22D5FAA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57" y="2491478"/>
                <a:ext cx="6625343" cy="728344"/>
              </a:xfrm>
              <a:prstGeom prst="rect">
                <a:avLst/>
              </a:prstGeom>
              <a:blipFill>
                <a:blip r:embed="rId4"/>
                <a:stretch>
                  <a:fillRect l="-1565" b="-1092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3553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eaLnBrk="1" hangingPunct="1">
          <a:lnSpc>
            <a:spcPct val="110000"/>
          </a:lnSpc>
          <a:spcBef>
            <a:spcPct val="0"/>
          </a:spcBef>
          <a:buClr>
            <a:srgbClr val="000000"/>
          </a:buClr>
          <a:defRPr sz="1800" dirty="0" err="1" smtClean="0">
            <a:solidFill>
              <a:srgbClr val="000000"/>
            </a:solidFill>
            <a:latin typeface="Calibri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16_9.potx" id="{D740BDA2-5362-433F-8FF1-B032EC84CAE9}" vid="{5E8A839B-C512-4D1D-A022-DACBC9126E2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913</Words>
  <Application>Microsoft Office PowerPoint</Application>
  <PresentationFormat>On-screen Show (16:9)</PresentationFormat>
  <Paragraphs>133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Georgia</vt:lpstr>
      <vt:lpstr>Rockwell</vt:lpstr>
      <vt:lpstr>Symbol</vt:lpstr>
      <vt:lpstr>Times</vt:lpstr>
      <vt:lpstr>Wingdings</vt:lpstr>
      <vt:lpstr>PSI-Powerpoint-Master Calibri V2</vt:lpstr>
      <vt:lpstr>Introduction: proposed and future injectors</vt:lpstr>
      <vt:lpstr>PowerPoint Presentation</vt:lpstr>
      <vt:lpstr>It’s all about the aperture…  3rd generation storage rings</vt:lpstr>
      <vt:lpstr>It’s all about the aperture… 3rd generation storage rings </vt:lpstr>
      <vt:lpstr>Booster synchrotrons for 4th generation storage rings</vt:lpstr>
      <vt:lpstr>Booster upgrades: modern machines in old tunnels</vt:lpstr>
      <vt:lpstr>PowerPoint Presentation</vt:lpstr>
      <vt:lpstr>Full-energy linacs </vt:lpstr>
      <vt:lpstr>Full-energy linacs as the optimum injector for accumulation</vt:lpstr>
      <vt:lpstr>PowerPoint Presentation</vt:lpstr>
      <vt:lpstr>Full-energy linacs as the optimum injector for accumulation</vt:lpstr>
      <vt:lpstr>Plasma-based injectors</vt:lpstr>
      <vt:lpstr>Plasma acceleration – the way for “green-field” injectors?</vt:lpstr>
      <vt:lpstr>Plasma acceleration – injector inside the storage ring (?!?!)</vt:lpstr>
      <vt:lpstr>References – all as clickable links!</vt:lpstr>
      <vt:lpstr>Thank you for your attention!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exchange options for injectors</dc:title>
  <dc:creator>Kallestrup Jonas</dc:creator>
  <cp:lastModifiedBy>Kallestrup Jonas</cp:lastModifiedBy>
  <cp:revision>94</cp:revision>
  <cp:lastPrinted>2015-09-30T13:23:15Z</cp:lastPrinted>
  <dcterms:created xsi:type="dcterms:W3CDTF">2024-02-21T08:58:49Z</dcterms:created>
  <dcterms:modified xsi:type="dcterms:W3CDTF">2024-03-07T06:53:00Z</dcterms:modified>
</cp:coreProperties>
</file>