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  <p:sldMasterId id="2147483713" r:id="rId5"/>
    <p:sldMasterId id="2147483726" r:id="rId6"/>
  </p:sldMasterIdLst>
  <p:notesMasterIdLst>
    <p:notesMasterId r:id="rId29"/>
  </p:notesMasterIdLst>
  <p:sldIdLst>
    <p:sldId id="256" r:id="rId7"/>
    <p:sldId id="365" r:id="rId8"/>
    <p:sldId id="358" r:id="rId9"/>
    <p:sldId id="389" r:id="rId10"/>
    <p:sldId id="390" r:id="rId11"/>
    <p:sldId id="391" r:id="rId12"/>
    <p:sldId id="392" r:id="rId13"/>
    <p:sldId id="396" r:id="rId14"/>
    <p:sldId id="397" r:id="rId15"/>
    <p:sldId id="398" r:id="rId16"/>
    <p:sldId id="400" r:id="rId17"/>
    <p:sldId id="399" r:id="rId18"/>
    <p:sldId id="401" r:id="rId19"/>
    <p:sldId id="402" r:id="rId20"/>
    <p:sldId id="404" r:id="rId21"/>
    <p:sldId id="405" r:id="rId22"/>
    <p:sldId id="411" r:id="rId23"/>
    <p:sldId id="409" r:id="rId24"/>
    <p:sldId id="410" r:id="rId25"/>
    <p:sldId id="407" r:id="rId26"/>
    <p:sldId id="309" r:id="rId27"/>
    <p:sldId id="332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3366FF"/>
    <a:srgbClr val="4F81BD"/>
    <a:srgbClr val="FF9900"/>
    <a:srgbClr val="006600"/>
    <a:srgbClr val="CC00CC"/>
    <a:srgbClr val="FFFF99"/>
    <a:srgbClr val="5C82CE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83" autoAdjust="0"/>
    <p:restoredTop sz="94660"/>
  </p:normalViewPr>
  <p:slideViewPr>
    <p:cSldViewPr snapToGrid="0">
      <p:cViewPr>
        <p:scale>
          <a:sx n="120" d="100"/>
          <a:sy n="120" d="100"/>
        </p:scale>
        <p:origin x="1674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body"/>
          </p:nvPr>
        </p:nvSpPr>
        <p:spPr>
          <a:xfrm>
            <a:off x="756353" y="5076085"/>
            <a:ext cx="6050466" cy="480873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30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2213" cy="53398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 dirty="0">
                <a:latin typeface="Times New Roman"/>
              </a:rPr>
              <a:t> </a:t>
            </a:r>
          </a:p>
        </p:txBody>
      </p:sp>
      <p:sp>
        <p:nvSpPr>
          <p:cNvPr id="301" name="PlaceHolder 3"/>
          <p:cNvSpPr>
            <a:spLocks noGrp="1"/>
          </p:cNvSpPr>
          <p:nvPr>
            <p:ph type="dt"/>
          </p:nvPr>
        </p:nvSpPr>
        <p:spPr>
          <a:xfrm>
            <a:off x="4280960" y="0"/>
            <a:ext cx="3282213" cy="533984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de-DE" sz="1400" b="0" strike="noStrike" spc="-1" dirty="0">
                <a:latin typeface="Times New Roman"/>
              </a:rPr>
              <a:t> </a:t>
            </a:r>
          </a:p>
        </p:txBody>
      </p:sp>
      <p:sp>
        <p:nvSpPr>
          <p:cNvPr id="302" name="PlaceHolder 4"/>
          <p:cNvSpPr>
            <a:spLocks noGrp="1"/>
          </p:cNvSpPr>
          <p:nvPr>
            <p:ph type="ftr"/>
          </p:nvPr>
        </p:nvSpPr>
        <p:spPr>
          <a:xfrm>
            <a:off x="0" y="10152530"/>
            <a:ext cx="3282213" cy="5339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de-DE" sz="1400" b="0" strike="noStrike" spc="-1" dirty="0">
                <a:latin typeface="Times New Roman"/>
              </a:rPr>
              <a:t> </a:t>
            </a:r>
          </a:p>
        </p:txBody>
      </p:sp>
      <p:sp>
        <p:nvSpPr>
          <p:cNvPr id="303" name="PlaceHolder 5"/>
          <p:cNvSpPr>
            <a:spLocks noGrp="1"/>
          </p:cNvSpPr>
          <p:nvPr>
            <p:ph type="sldNum"/>
          </p:nvPr>
        </p:nvSpPr>
        <p:spPr>
          <a:xfrm>
            <a:off x="4280960" y="10152530"/>
            <a:ext cx="3282213" cy="533984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724C7EB-7028-4421-A670-21DF50F36C7F}" type="slidenum">
              <a:rPr lang="de-DE" sz="1400" b="0" strike="noStrike" spc="-1">
                <a:latin typeface="Times New Roman"/>
              </a:rPr>
              <a:t>‹#›</a:t>
            </a:fld>
            <a:endParaRPr lang="de-DE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779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903" y="4715898"/>
            <a:ext cx="4983288" cy="4465458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51639" y="9429996"/>
            <a:ext cx="2945816" cy="496562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FE182-5EA7-47A0-A3EF-603DE1F156B8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708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903" y="4715898"/>
            <a:ext cx="4983288" cy="4465458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51639" y="9429996"/>
            <a:ext cx="2945816" cy="496562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11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3544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903" y="4715898"/>
            <a:ext cx="4983288" cy="4465458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51639" y="9429996"/>
            <a:ext cx="2945816" cy="496562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12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766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724C7EB-7028-4421-A670-21DF50F36C7F}" type="slidenum">
              <a:rPr lang="de-DE" sz="1400" b="0" strike="noStrike" spc="-1" smtClean="0">
                <a:latin typeface="Times New Roman"/>
              </a:rPr>
              <a:t>15</a:t>
            </a:fld>
            <a:endParaRPr lang="de-DE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0632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903" y="4715898"/>
            <a:ext cx="4983288" cy="4465458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51639" y="9429996"/>
            <a:ext cx="2945816" cy="496562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21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3088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body"/>
          </p:nvPr>
        </p:nvSpPr>
        <p:spPr>
          <a:xfrm>
            <a:off x="906903" y="4715898"/>
            <a:ext cx="4983288" cy="4465458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3851639" y="9429996"/>
            <a:ext cx="2945816" cy="496562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AC9553-9AEC-4E46-B12D-2771F1275260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5821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903" y="4715898"/>
            <a:ext cx="4983288" cy="4465458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51639" y="9429996"/>
            <a:ext cx="2945816" cy="496562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FE182-5EA7-47A0-A3EF-603DE1F156B8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9851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903" y="4715898"/>
            <a:ext cx="4983288" cy="4465458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51639" y="9429996"/>
            <a:ext cx="2945816" cy="496562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FE182-5EA7-47A0-A3EF-603DE1F156B8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603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903" y="4715898"/>
            <a:ext cx="4983288" cy="4465458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51639" y="9429996"/>
            <a:ext cx="2945816" cy="496562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5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0300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903" y="4715898"/>
            <a:ext cx="4983288" cy="4465458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51639" y="9429996"/>
            <a:ext cx="2945816" cy="496562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6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8345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903" y="4715898"/>
            <a:ext cx="4983288" cy="4465458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51639" y="9429996"/>
            <a:ext cx="2945816" cy="496562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7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001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903" y="4715898"/>
            <a:ext cx="4983288" cy="4465458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51639" y="9429996"/>
            <a:ext cx="2945816" cy="496562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8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8424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903" y="4715898"/>
            <a:ext cx="4983288" cy="4465458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51639" y="9429996"/>
            <a:ext cx="2945816" cy="496562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9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1099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903" y="4715898"/>
            <a:ext cx="4983288" cy="4465458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51639" y="9429996"/>
            <a:ext cx="2945816" cy="496562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10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817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1600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237528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237528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1600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826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2077200" y="291600"/>
            <a:ext cx="6707520" cy="235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1600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237528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237528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1600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26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2077200" y="291600"/>
            <a:ext cx="6707520" cy="235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1600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237528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237528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1600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826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2077200" y="291600"/>
            <a:ext cx="6707520" cy="235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1600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237528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237528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1600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826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2077200" y="291600"/>
            <a:ext cx="6707520" cy="235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2077200" y="291600"/>
            <a:ext cx="6707520" cy="235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1600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237528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237528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6"/>
          <p:cNvSpPr>
            <a:spLocks noGrp="1"/>
          </p:cNvSpPr>
          <p:nvPr>
            <p:ph type="body"/>
          </p:nvPr>
        </p:nvSpPr>
        <p:spPr>
          <a:xfrm>
            <a:off x="1600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7"/>
          <p:cNvSpPr>
            <a:spLocks noGrp="1"/>
          </p:cNvSpPr>
          <p:nvPr>
            <p:ph type="body"/>
          </p:nvPr>
        </p:nvSpPr>
        <p:spPr>
          <a:xfrm>
            <a:off x="826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7863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subTitle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176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09257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4175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1180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ubTitle"/>
          </p:nvPr>
        </p:nvSpPr>
        <p:spPr>
          <a:xfrm>
            <a:off x="2077200" y="291600"/>
            <a:ext cx="6707520" cy="235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853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7161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0789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67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47478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50558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1600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237528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237528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PlaceHolder 6"/>
          <p:cNvSpPr>
            <a:spLocks noGrp="1"/>
          </p:cNvSpPr>
          <p:nvPr>
            <p:ph type="body"/>
          </p:nvPr>
        </p:nvSpPr>
        <p:spPr>
          <a:xfrm>
            <a:off x="1600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PlaceHolder 7"/>
          <p:cNvSpPr>
            <a:spLocks noGrp="1"/>
          </p:cNvSpPr>
          <p:nvPr>
            <p:ph type="body"/>
          </p:nvPr>
        </p:nvSpPr>
        <p:spPr>
          <a:xfrm>
            <a:off x="826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928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 hidden="1"/>
          <p:cNvSpPr/>
          <p:nvPr/>
        </p:nvSpPr>
        <p:spPr>
          <a:xfrm>
            <a:off x="0" y="141300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pic>
        <p:nvPicPr>
          <p:cNvPr id="2" name="Picture 2"/>
          <p:cNvPicPr/>
          <p:nvPr/>
        </p:nvPicPr>
        <p:blipFill>
          <a:blip r:embed="rId15"/>
          <a:srcRect t="3436" b="7667"/>
          <a:stretch/>
        </p:blipFill>
        <p:spPr>
          <a:xfrm>
            <a:off x="2642400" y="282600"/>
            <a:ext cx="5673600" cy="336168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814320" y="4572000"/>
            <a:ext cx="7968960" cy="13885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CH" sz="3000" b="0" strike="noStrike" spc="-1">
                <a:solidFill>
                  <a:srgbClr val="686868"/>
                </a:solidFill>
                <a:latin typeface="Georgia"/>
                <a:ea typeface="ヒラギノ角ゴ Pro W3"/>
              </a:rPr>
              <a:t>Titelmasterformat durch Klicken bearbeiten</a:t>
            </a:r>
            <a:endParaRPr lang="de-CH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0" y="282600"/>
            <a:ext cx="2534040" cy="3362040"/>
          </a:xfrm>
          <a:prstGeom prst="rect">
            <a:avLst/>
          </a:prstGeom>
          <a:solidFill>
            <a:srgbClr val="E5E5E5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Bild 24"/>
          <p:cNvPicPr/>
          <p:nvPr/>
        </p:nvPicPr>
        <p:blipFill>
          <a:blip r:embed="rId14"/>
          <a:stretch/>
        </p:blipFill>
        <p:spPr>
          <a:xfrm>
            <a:off x="830160" y="548640"/>
            <a:ext cx="1218960" cy="434520"/>
          </a:xfrm>
          <a:prstGeom prst="rect">
            <a:avLst/>
          </a:prstGeom>
          <a:ln>
            <a:noFill/>
          </a:ln>
        </p:spPr>
      </p:pic>
      <p:sp>
        <p:nvSpPr>
          <p:cNvPr id="6" name="CustomShape 4"/>
          <p:cNvSpPr/>
          <p:nvPr/>
        </p:nvSpPr>
        <p:spPr>
          <a:xfrm>
            <a:off x="5292000" y="3412800"/>
            <a:ext cx="3024000" cy="232200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1100" b="1" strike="noStrike" spc="29" dirty="0">
                <a:solidFill>
                  <a:srgbClr val="505150"/>
                </a:solidFill>
                <a:latin typeface="Calibri"/>
                <a:ea typeface="ヒラギノ角ゴ Pro W3"/>
              </a:rPr>
              <a:t>WIR SCHAFFEN WISSEN – HEUTE FÜR MORGEN</a:t>
            </a:r>
            <a:endParaRPr lang="de-DE" sz="1100" b="0" strike="noStrike" spc="-1" dirty="0">
              <a:latin typeface="Arial"/>
            </a:endParaRPr>
          </a:p>
        </p:txBody>
      </p:sp>
      <p:sp>
        <p:nvSpPr>
          <p:cNvPr id="7" name="CustomShape 5"/>
          <p:cNvSpPr/>
          <p:nvPr/>
        </p:nvSpPr>
        <p:spPr>
          <a:xfrm>
            <a:off x="8424000" y="282600"/>
            <a:ext cx="719640" cy="3362040"/>
          </a:xfrm>
          <a:prstGeom prst="rect">
            <a:avLst/>
          </a:prstGeom>
          <a:solidFill>
            <a:srgbClr val="E5E5E5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6"/>
          <p:cNvSpPr/>
          <p:nvPr/>
        </p:nvSpPr>
        <p:spPr>
          <a:xfrm>
            <a:off x="828000" y="6138720"/>
            <a:ext cx="720360" cy="71892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141300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042920" y="1341360"/>
            <a:ext cx="7741800" cy="4679640"/>
          </a:xfrm>
          <a:prstGeom prst="rect">
            <a:avLst/>
          </a:prstGeom>
        </p:spPr>
        <p:txBody>
          <a:bodyPr lIns="0" tIns="0" rIns="0" bIns="0"/>
          <a:lstStyle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Mastertextformat bearbeiten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355680" lvl="1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Zweite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539640" lvl="2" indent="-1839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Dritte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717480" lvl="3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Vierte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895320" lvl="4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Fünfte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1074600" lvl="5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Sechste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257480" lvl="6" indent="-1821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Siebte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436760" lvl="7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Achte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614600" lvl="8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Neunte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CH" sz="2500" b="0" strike="noStrike" spc="-1">
                <a:solidFill>
                  <a:srgbClr val="686868"/>
                </a:solidFill>
                <a:latin typeface="Georgia"/>
                <a:ea typeface="ヒラギノ角ゴ Pro W3"/>
              </a:rPr>
              <a:t>Titelmasterformat durch Klicken bearbeiten</a:t>
            </a:r>
            <a:endParaRPr lang="de-CH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sldNum"/>
          </p:nvPr>
        </p:nvSpPr>
        <p:spPr>
          <a:xfrm>
            <a:off x="8206200" y="6661080"/>
            <a:ext cx="575280" cy="19656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653B7423-BE70-4A33-9AE8-29E3F2AF2D2D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‹#›</a:t>
            </a:fld>
            <a:endParaRPr lang="de-DE" sz="900" b="0" strike="noStrike" spc="-1" dirty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141300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8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826920" y="1413000"/>
            <a:ext cx="8065800" cy="5184360"/>
          </a:xfrm>
          <a:prstGeom prst="rect">
            <a:avLst/>
          </a:prstGeom>
          <a:solidFill>
            <a:srgbClr val="E5E5E5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CH" sz="2500" b="0" strike="noStrike" spc="-1">
                <a:solidFill>
                  <a:srgbClr val="686868"/>
                </a:solidFill>
                <a:latin typeface="Georgia"/>
                <a:ea typeface="ヒラギノ角ゴ Pro W3"/>
              </a:rPr>
              <a:t>Titelmasterformat durch Klicken bearbeiten</a:t>
            </a:r>
            <a:endParaRPr lang="de-CH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sldNum"/>
          </p:nvPr>
        </p:nvSpPr>
        <p:spPr>
          <a:xfrm>
            <a:off x="8206200" y="6661080"/>
            <a:ext cx="575280" cy="19656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7636CFB3-EA2F-4161-816D-C6732B8B94EA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‹#›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934920" y="1484640"/>
            <a:ext cx="7885440" cy="4608000"/>
          </a:xfrm>
          <a:prstGeom prst="rect">
            <a:avLst/>
          </a:prstGeom>
        </p:spPr>
        <p:txBody>
          <a:bodyPr lIns="0" tIns="0" rIns="0" bIns="0"/>
          <a:lstStyle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Mastertextformat bearbeiten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355680" lvl="1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Zweite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539640" lvl="2" indent="-1839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Dritte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717480" lvl="3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Vierte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895320" lvl="4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Fünfte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1074600" lvl="5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Sechste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257480" lvl="6" indent="-1821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Siebte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436760" lvl="7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Achte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614600" lvl="8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Neunte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0" y="141300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2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sp>
        <p:nvSpPr>
          <p:cNvPr id="173" name="CustomShape 2"/>
          <p:cNvSpPr/>
          <p:nvPr/>
        </p:nvSpPr>
        <p:spPr>
          <a:xfrm>
            <a:off x="826920" y="1413000"/>
            <a:ext cx="8065800" cy="5184360"/>
          </a:xfrm>
          <a:prstGeom prst="rect">
            <a:avLst/>
          </a:prstGeom>
          <a:solidFill>
            <a:srgbClr val="E5E5E5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PlaceHolder 3"/>
          <p:cNvSpPr>
            <a:spLocks noGrp="1"/>
          </p:cNvSpPr>
          <p:nvPr>
            <p:ph type="sldNum"/>
          </p:nvPr>
        </p:nvSpPr>
        <p:spPr>
          <a:xfrm>
            <a:off x="8206200" y="6661080"/>
            <a:ext cx="575280" cy="19656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ADC8C028-D526-486C-8D51-3D722D377AF6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‹#›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CH" sz="2500" b="0" strike="noStrike" spc="-1">
                <a:solidFill>
                  <a:srgbClr val="686868"/>
                </a:solidFill>
                <a:latin typeface="Georgia"/>
                <a:ea typeface="ヒラギノ角ゴ Pro W3"/>
              </a:rPr>
              <a:t>Titelmasterformat durch Klicken bearbeiten</a:t>
            </a:r>
            <a:endParaRPr lang="de-CH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938520" y="1449720"/>
            <a:ext cx="3781080" cy="4571280"/>
          </a:xfrm>
          <a:prstGeom prst="rect">
            <a:avLst/>
          </a:prstGeom>
        </p:spPr>
        <p:txBody>
          <a:bodyPr lIns="0" tIns="0" rIns="0" bIns="0"/>
          <a:lstStyle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Mastertextformat bearbeiten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355680" lvl="1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Zweite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539640" lvl="2" indent="-1839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Dritte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717480" lvl="3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Vierte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895320" lvl="4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Fünfte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1074600" lvl="5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Sechste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257480" lvl="6" indent="-1821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Siebte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436760" lvl="7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Achte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614600" lvl="8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Neunte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899240" y="1446120"/>
            <a:ext cx="3781080" cy="4574880"/>
          </a:xfrm>
          <a:prstGeom prst="rect">
            <a:avLst/>
          </a:prstGeom>
        </p:spPr>
        <p:txBody>
          <a:bodyPr lIns="0" tIns="0" rIns="0" bIns="0"/>
          <a:lstStyle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Mastertextformat bearbeiten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355680" lvl="1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Zweite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539640" lvl="2" indent="-1839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Dritte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717480" lvl="3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Vierte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895320" lvl="4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Fünfte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1074600" lvl="5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Sechste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257480" lvl="6" indent="-1821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Siebte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436760" lvl="7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Achte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614600" lvl="8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Neunte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0" y="141300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5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sp>
        <p:nvSpPr>
          <p:cNvPr id="216" name="PlaceHolder 2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CH" sz="2500" b="0" strike="noStrike" spc="-1">
                <a:solidFill>
                  <a:srgbClr val="686868"/>
                </a:solidFill>
                <a:latin typeface="Georgia"/>
                <a:ea typeface="ヒラギノ角ゴ Pro W3"/>
              </a:rPr>
              <a:t>Titelmasterformat durch Klicken bearbeiten</a:t>
            </a:r>
            <a:endParaRPr lang="de-CH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sldNum"/>
          </p:nvPr>
        </p:nvSpPr>
        <p:spPr>
          <a:xfrm>
            <a:off x="8206200" y="6661080"/>
            <a:ext cx="575280" cy="19656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8576B5B4-756E-47A6-A738-B0440CCDB28C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‹#›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 hidden="1"/>
          <p:cNvSpPr/>
          <p:nvPr/>
        </p:nvSpPr>
        <p:spPr>
          <a:xfrm>
            <a:off x="0" y="141300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6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pic>
        <p:nvPicPr>
          <p:cNvPr id="257" name="Picture 2"/>
          <p:cNvPicPr/>
          <p:nvPr/>
        </p:nvPicPr>
        <p:blipFill>
          <a:blip r:embed="rId15"/>
          <a:stretch/>
        </p:blipFill>
        <p:spPr>
          <a:xfrm>
            <a:off x="826920" y="1019880"/>
            <a:ext cx="8370360" cy="5578920"/>
          </a:xfrm>
          <a:prstGeom prst="rect">
            <a:avLst/>
          </a:prstGeom>
          <a:ln>
            <a:noFill/>
          </a:ln>
        </p:spPr>
      </p:pic>
      <p:sp>
        <p:nvSpPr>
          <p:cNvPr id="258" name="PlaceHolder 2"/>
          <p:cNvSpPr>
            <a:spLocks noGrp="1"/>
          </p:cNvSpPr>
          <p:nvPr>
            <p:ph type="sldNum"/>
          </p:nvPr>
        </p:nvSpPr>
        <p:spPr>
          <a:xfrm>
            <a:off x="8206200" y="6661080"/>
            <a:ext cx="575280" cy="19656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2C1B35D5-6C11-4592-8041-AB9330599EF8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‹#›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CH" sz="2500" b="0" strike="noStrike" spc="-1">
                <a:solidFill>
                  <a:srgbClr val="686868"/>
                </a:solidFill>
                <a:latin typeface="Georgia"/>
                <a:ea typeface="ヒラギノ角ゴ Pro W3"/>
              </a:rPr>
              <a:t>Titelmasterformat durch Klicken bearbeiten</a:t>
            </a:r>
            <a:endParaRPr lang="de-CH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72000" tIns="360000" rIns="36000" bIns="36000"/>
          <a:lstStyle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Textmasterformat bearbeiten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355680" lvl="1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Zweite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355680" lvl="2" indent="1843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Dritte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717480" lvl="3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Vierte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895320" lvl="4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Fünfte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1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sp>
        <p:nvSpPr>
          <p:cNvPr id="262" name="CustomShape 5"/>
          <p:cNvSpPr/>
          <p:nvPr/>
        </p:nvSpPr>
        <p:spPr>
          <a:xfrm>
            <a:off x="0" y="101988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3835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814320" y="4613945"/>
            <a:ext cx="7360572" cy="5368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3000" spc="-1" dirty="0">
                <a:solidFill>
                  <a:srgbClr val="686868"/>
                </a:solidFill>
                <a:latin typeface="Georgia"/>
                <a:ea typeface="ヒラギノ角ゴ Pro W3"/>
              </a:rPr>
              <a:t>Diagnostics for LESR Injectors</a:t>
            </a:r>
          </a:p>
        </p:txBody>
      </p:sp>
      <p:sp>
        <p:nvSpPr>
          <p:cNvPr id="305" name="TextShape 2"/>
          <p:cNvSpPr txBox="1"/>
          <p:nvPr/>
        </p:nvSpPr>
        <p:spPr>
          <a:xfrm>
            <a:off x="814320" y="4140000"/>
            <a:ext cx="7968960" cy="364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969696"/>
                </a:solidFill>
                <a:latin typeface="Calibri"/>
                <a:ea typeface="ヒラギノ角ゴ Pro W3"/>
              </a:rPr>
              <a:t>Volker Schlott, Paul Scherrer Institut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814319" y="5318851"/>
            <a:ext cx="7121666" cy="654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en-US" b="1" spc="-1" dirty="0">
                <a:solidFill>
                  <a:srgbClr val="969696"/>
                </a:solidFill>
                <a:latin typeface="Calibri"/>
                <a:ea typeface="ヒラギノ角ゴ Pro W3"/>
              </a:rPr>
              <a:t>IFAST Workshop on Injectors for Storage Ring based Light Sources</a:t>
            </a:r>
          </a:p>
          <a:p>
            <a:pPr>
              <a:lnSpc>
                <a:spcPct val="110000"/>
              </a:lnSpc>
            </a:pPr>
            <a:r>
              <a:rPr lang="en-US" sz="1800" b="1" strike="noStrike" spc="-1" dirty="0">
                <a:solidFill>
                  <a:srgbClr val="969696"/>
                </a:solidFill>
                <a:latin typeface="Calibri"/>
                <a:ea typeface="ヒラギノ角ゴ Pro W3"/>
              </a:rPr>
              <a:t>KIT, Karlsruhe, Germany, March 6</a:t>
            </a:r>
            <a:r>
              <a:rPr lang="en-US" sz="1800" b="1" strike="noStrike" spc="-1" baseline="30000" dirty="0">
                <a:solidFill>
                  <a:srgbClr val="969696"/>
                </a:solidFill>
                <a:latin typeface="Calibri"/>
                <a:ea typeface="ヒラギノ角ゴ Pro W3"/>
              </a:rPr>
              <a:t>th</a:t>
            </a:r>
            <a:r>
              <a:rPr lang="en-US" sz="1800" b="1" strike="noStrike" spc="-1" dirty="0">
                <a:solidFill>
                  <a:srgbClr val="969696"/>
                </a:solidFill>
                <a:latin typeface="Calibri"/>
                <a:ea typeface="ヒラギノ角ゴ Pro W3"/>
              </a:rPr>
              <a:t>  –  </a:t>
            </a:r>
            <a:r>
              <a:rPr lang="en-US" b="1" spc="-1" dirty="0">
                <a:solidFill>
                  <a:srgbClr val="969696"/>
                </a:solidFill>
                <a:latin typeface="Calibri"/>
                <a:ea typeface="ヒラギノ角ゴ Pro W3"/>
              </a:rPr>
              <a:t>8</a:t>
            </a:r>
            <a:r>
              <a:rPr lang="en-US" sz="1800" b="1" strike="noStrike" spc="-1" baseline="30000" dirty="0">
                <a:solidFill>
                  <a:srgbClr val="969696"/>
                </a:solidFill>
                <a:latin typeface="Calibri"/>
                <a:ea typeface="ヒラギノ角ゴ Pro W3"/>
              </a:rPr>
              <a:t>th</a:t>
            </a:r>
            <a:r>
              <a:rPr lang="en-US" sz="1800" b="1" strike="noStrike" spc="-1" dirty="0">
                <a:solidFill>
                  <a:srgbClr val="969696"/>
                </a:solidFill>
                <a:latin typeface="Calibri"/>
                <a:ea typeface="ヒラギノ角ゴ Pro W3"/>
              </a:rPr>
              <a:t> 2024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BPMs   –   LESR Booster Synchrotron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10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3" name="TextShape 3">
            <a:extLst>
              <a:ext uri="{FF2B5EF4-FFF2-40B4-BE49-F238E27FC236}">
                <a16:creationId xmlns:a16="http://schemas.microsoft.com/office/drawing/2014/main" id="{C650B4C6-CE4F-1D2C-48E2-8C276ECEEF6C}"/>
              </a:ext>
            </a:extLst>
          </p:cNvPr>
          <p:cNvSpPr txBox="1"/>
          <p:nvPr/>
        </p:nvSpPr>
        <p:spPr>
          <a:xfrm>
            <a:off x="951485" y="883183"/>
            <a:ext cx="7792031" cy="2679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 lvl="0" defTabSz="324000"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b="1" spc="-1" dirty="0">
                <a:latin typeface="Arial Narrow"/>
              </a:rPr>
              <a:t>→		</a:t>
            </a:r>
            <a:r>
              <a:rPr lang="en-US" sz="1600" spc="-1" dirty="0">
                <a:latin typeface="Calibri"/>
              </a:rPr>
              <a:t>sufficient number of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button-type BPMs </a:t>
            </a:r>
            <a:r>
              <a:rPr lang="en-US" sz="1600" spc="-1" dirty="0">
                <a:latin typeface="Calibri"/>
              </a:rPr>
              <a:t>to be placed in the booster synchrotron</a:t>
            </a:r>
          </a:p>
          <a:p>
            <a:pPr marL="360" lvl="0" defTabSz="324000">
              <a:spcAft>
                <a:spcPts val="12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		</a:t>
            </a:r>
            <a:r>
              <a:rPr lang="en-US" sz="1600" spc="-1" dirty="0">
                <a:latin typeface="Calibri"/>
              </a:rPr>
              <a:t>for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 orbit </a:t>
            </a:r>
            <a:r>
              <a:rPr lang="en-US" sz="1600" spc="-1" dirty="0">
                <a:latin typeface="Calibri"/>
              </a:rPr>
              <a:t>and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 tune measurement </a:t>
            </a:r>
            <a:r>
              <a:rPr lang="en-US" sz="1600" spc="-1" dirty="0">
                <a:latin typeface="Calibri"/>
              </a:rPr>
              <a:t>and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 correction</a:t>
            </a:r>
          </a:p>
          <a:p>
            <a:pPr marL="360" defTabSz="324000">
              <a:spcAft>
                <a:spcPts val="12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b="1" spc="-1" dirty="0">
                <a:latin typeface="Arial Narrow"/>
              </a:rPr>
              <a:t>→		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booster BPM system </a:t>
            </a:r>
            <a:r>
              <a:rPr lang="en-US" sz="1600" spc="-1" dirty="0">
                <a:latin typeface="Calibri"/>
              </a:rPr>
              <a:t>should provide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 turn-by-turn </a:t>
            </a:r>
            <a:r>
              <a:rPr lang="en-US" sz="1600" spc="-1" dirty="0">
                <a:latin typeface="Calibri"/>
              </a:rPr>
              <a:t>and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 “ramped-mode” </a:t>
            </a:r>
            <a:r>
              <a:rPr lang="en-US" sz="1600" spc="-1" dirty="0">
                <a:latin typeface="Calibri"/>
              </a:rPr>
              <a:t>position data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				</a:t>
            </a:r>
            <a:r>
              <a:rPr lang="en-US" sz="1600" spc="-1" dirty="0">
                <a:latin typeface="Calibri"/>
              </a:rPr>
              <a:t>for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 injection studies </a:t>
            </a:r>
            <a:r>
              <a:rPr lang="en-US" sz="1600" spc="-1" dirty="0">
                <a:latin typeface="Calibri"/>
              </a:rPr>
              <a:t>and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 beam orbit measurements / corrections </a:t>
            </a:r>
            <a:r>
              <a:rPr lang="en-US" sz="1600" spc="-1" dirty="0">
                <a:latin typeface="Calibri"/>
              </a:rPr>
              <a:t>along the ramp</a:t>
            </a:r>
          </a:p>
          <a:p>
            <a:pPr marL="36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→</a:t>
            </a:r>
            <a:r>
              <a:rPr lang="en-US" sz="1600" b="1" spc="-1" dirty="0">
                <a:solidFill>
                  <a:prstClr val="black"/>
                </a:solidFill>
                <a:latin typeface="Arial Narrow"/>
              </a:rPr>
              <a:t>		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spatial resolution requirements 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are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moderate</a:t>
            </a:r>
            <a:r>
              <a:rPr kumimoji="0" lang="en-US" sz="160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: </a:t>
            </a:r>
            <a:r>
              <a:rPr lang="en-US" sz="1600" b="1" spc="-1" dirty="0">
                <a:solidFill>
                  <a:srgbClr val="0000FF"/>
                </a:solidFill>
                <a:latin typeface="Script MT Bold" panose="03040602040607080904" pitchFamily="66" charset="0"/>
              </a:rPr>
              <a:t>O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 (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100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m)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for “turn-by-turn” data 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and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		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600" b="1" spc="-1" dirty="0">
                <a:solidFill>
                  <a:srgbClr val="0000FF"/>
                </a:solidFill>
                <a:latin typeface="Script MT Bold" panose="03040602040607080904" pitchFamily="66" charset="0"/>
              </a:rPr>
              <a:t>O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 (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10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m)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for orbit measurements along the ramp (for top-up currents)</a:t>
            </a:r>
          </a:p>
          <a:p>
            <a:pPr marL="36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→</a:t>
            </a:r>
            <a:r>
              <a:rPr lang="en-US" sz="1600" b="1" spc="-1" dirty="0">
                <a:solidFill>
                  <a:prstClr val="black"/>
                </a:solidFill>
                <a:latin typeface="Arial Narrow"/>
              </a:rPr>
              <a:t>		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BPM sum signals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can be used as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”turn-by-turn” current / transmission monitor</a:t>
            </a:r>
            <a:endParaRPr lang="en-US" sz="1600" spc="-1" dirty="0">
              <a:latin typeface="Calibri"/>
            </a:endParaRPr>
          </a:p>
          <a:p>
            <a:pPr marL="360" defTabSz="324000">
              <a:spcAft>
                <a:spcPts val="12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b="1" spc="-1" dirty="0">
                <a:latin typeface="Arial Narrow"/>
              </a:rPr>
              <a:t>→		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tune measurement </a:t>
            </a:r>
            <a:r>
              <a:rPr lang="en-US" sz="1600" spc="-1" dirty="0">
                <a:latin typeface="Calibri"/>
              </a:rPr>
              <a:t>is provided by a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stripline kicker </a:t>
            </a:r>
            <a:r>
              <a:rPr lang="en-US" sz="1600" spc="-1" dirty="0">
                <a:latin typeface="Calibri"/>
              </a:rPr>
              <a:t>and a dedicated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“turn-by-turn” BPM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0D1CF8-35FF-AA1C-A7D1-1E41BFCA285E}"/>
              </a:ext>
            </a:extLst>
          </p:cNvPr>
          <p:cNvGrpSpPr/>
          <p:nvPr/>
        </p:nvGrpSpPr>
        <p:grpSpPr>
          <a:xfrm>
            <a:off x="759203" y="3689863"/>
            <a:ext cx="8220895" cy="2917371"/>
            <a:chOff x="759203" y="3689863"/>
            <a:chExt cx="8220895" cy="29173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5CDCC8-CF8E-2828-9019-E94E9B3213EB}"/>
                </a:ext>
              </a:extLst>
            </p:cNvPr>
            <p:cNvSpPr txBox="1"/>
            <p:nvPr/>
          </p:nvSpPr>
          <p:spPr>
            <a:xfrm>
              <a:off x="759203" y="3689863"/>
              <a:ext cx="732778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1" i="0" u="sng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Some Examples</a:t>
              </a:r>
              <a:r>
                <a:rPr kumimoji="0" lang="en-US" sz="2400" b="1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(from the upgraded ESRF EBS booster*)</a:t>
              </a:r>
              <a:endParaRPr lang="de-CH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587D05-7322-93B2-A129-4814E5488E9F}"/>
                </a:ext>
              </a:extLst>
            </p:cNvPr>
            <p:cNvSpPr txBox="1"/>
            <p:nvPr/>
          </p:nvSpPr>
          <p:spPr>
            <a:xfrm>
              <a:off x="4085238" y="4115658"/>
              <a:ext cx="4894860" cy="438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08000">
                <a:spcAft>
                  <a:spcPts val="300"/>
                </a:spcAft>
              </a:pPr>
              <a:r>
                <a:rPr lang="en-US" sz="1000" b="1" dirty="0"/>
                <a:t>*	M. Cargnelutti et al.,  Proc. IPAC’15, Richmond, VA, USA, MOAB3, p.24</a:t>
              </a:r>
            </a:p>
            <a:p>
              <a:pPr defTabSz="108000"/>
              <a:r>
                <a:rPr lang="en-US" sz="1000" b="1" dirty="0"/>
                <a:t>	N. Carmignani et al., Proc. IPAC’21, Campinas, SP, Brazil, MOPAB051, p. 221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6E819A-F422-83DD-DB2E-DB51E049C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968" y="4219263"/>
              <a:ext cx="3254521" cy="23879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475020-107A-3941-6DC9-EAB4FD15EF57}"/>
                </a:ext>
              </a:extLst>
            </p:cNvPr>
            <p:cNvSpPr txBox="1"/>
            <p:nvPr/>
          </p:nvSpPr>
          <p:spPr>
            <a:xfrm>
              <a:off x="4332931" y="5079117"/>
              <a:ext cx="430706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44000"/>
              <a:r>
                <a:rPr kumimoji="0" lang="en-US" sz="140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</a:rPr>
                <a:t>→	</a:t>
              </a:r>
              <a:r>
                <a:rPr kumimoji="0" lang="en-US" sz="140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ynchrotron oscillations of the beam entering the</a:t>
              </a:r>
            </a:p>
            <a:p>
              <a:pPr defTabSz="144000">
                <a:spcAft>
                  <a:spcPts val="600"/>
                </a:spcAft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		booster for three different cases: </a:t>
              </a:r>
            </a:p>
            <a:p>
              <a:pPr defTabSz="144000">
                <a:spcAft>
                  <a:spcPts val="300"/>
                </a:spcAft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			</a:t>
              </a:r>
              <a:r>
                <a:rPr lang="en-US" sz="14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blue:			optimized</a:t>
              </a:r>
            </a:p>
            <a:p>
              <a:pPr defTabSz="144000">
                <a:spcAft>
                  <a:spcPts val="300"/>
                </a:spcAft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			</a:t>
              </a:r>
              <a:r>
                <a:rPr lang="en-US" sz="14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yellow:		phase mismatch</a:t>
              </a:r>
            </a:p>
            <a:p>
              <a:pPr defTabSz="144000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			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brown:		energy mismatch</a:t>
              </a:r>
              <a:endParaRPr lang="de-CH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0D2067-CE23-60FF-DBBC-191376CFF794}"/>
                </a:ext>
              </a:extLst>
            </p:cNvPr>
            <p:cNvSpPr txBox="1"/>
            <p:nvPr/>
          </p:nvSpPr>
          <p:spPr>
            <a:xfrm>
              <a:off x="4255293" y="4736158"/>
              <a:ext cx="4572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u="sng" spc="-1" dirty="0">
                  <a:solidFill>
                    <a:prstClr val="black"/>
                  </a:solidFill>
                  <a:latin typeface="Calibri"/>
                </a:rPr>
                <a:t>“turn-by-turn” BPM data for injection optimization</a:t>
              </a:r>
              <a:endParaRPr lang="de-CH" sz="16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133513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BPMs   –   LESR Booster Synchrotron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11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CDCC8-CF8E-2828-9019-E94E9B3213EB}"/>
              </a:ext>
            </a:extLst>
          </p:cNvPr>
          <p:cNvSpPr txBox="1"/>
          <p:nvPr/>
        </p:nvSpPr>
        <p:spPr>
          <a:xfrm>
            <a:off x="702131" y="747203"/>
            <a:ext cx="7327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sng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Some More Examples</a:t>
            </a: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(from the upgraded ESRF EBS booster*)</a:t>
            </a:r>
            <a:endParaRPr lang="de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587D05-7322-93B2-A129-4814E5488E9F}"/>
              </a:ext>
            </a:extLst>
          </p:cNvPr>
          <p:cNvSpPr txBox="1"/>
          <p:nvPr/>
        </p:nvSpPr>
        <p:spPr>
          <a:xfrm>
            <a:off x="4118545" y="6098563"/>
            <a:ext cx="489486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000">
              <a:spcAft>
                <a:spcPts val="300"/>
              </a:spcAft>
            </a:pPr>
            <a:r>
              <a:rPr lang="en-US" sz="1000" b="1" dirty="0"/>
              <a:t>*	M. Cargnelutti et al.,  Proc. IPAC’15, Richmond, VA, USA, MOAB3, p.24</a:t>
            </a:r>
          </a:p>
          <a:p>
            <a:pPr defTabSz="108000"/>
            <a:r>
              <a:rPr lang="en-US" sz="1000" b="1" dirty="0"/>
              <a:t>	N. Carmignani et al., Proc. IPAC’21, Campinas, SP, Brazil, MOPAB051, p. 221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631B-25DD-A239-E760-D95F9A10AC5F}"/>
              </a:ext>
            </a:extLst>
          </p:cNvPr>
          <p:cNvSpPr txBox="1"/>
          <p:nvPr/>
        </p:nvSpPr>
        <p:spPr>
          <a:xfrm>
            <a:off x="834083" y="3192271"/>
            <a:ext cx="4748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→	</a:t>
            </a:r>
            <a:r>
              <a:rPr lang="en-US" sz="1400" spc="-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bandwidth (increased decimation)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</a:t>
            </a:r>
          </a:p>
          <a:p>
            <a:pPr marL="0" marR="0" lvl="0" indent="0" algn="l" defTabSz="14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higher resolution (here x 64 for covering the booster ramp)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4A40DF-08CE-5DA3-4E1A-0550AB57BE3D}"/>
              </a:ext>
            </a:extLst>
          </p:cNvPr>
          <p:cNvSpPr txBox="1"/>
          <p:nvPr/>
        </p:nvSpPr>
        <p:spPr>
          <a:xfrm>
            <a:off x="835681" y="1212361"/>
            <a:ext cx="3326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spc="-1" dirty="0">
                <a:solidFill>
                  <a:prstClr val="black"/>
                </a:solidFill>
                <a:latin typeface="Calibri"/>
              </a:rPr>
              <a:t>beam position from all booster BPMs</a:t>
            </a:r>
          </a:p>
          <a:p>
            <a:r>
              <a:rPr lang="en-US" sz="1200" spc="-1" dirty="0">
                <a:solidFill>
                  <a:prstClr val="black"/>
                </a:solidFill>
                <a:latin typeface="Calibri"/>
              </a:rPr>
              <a:t>(position offset of each BPM has been removed)</a:t>
            </a:r>
            <a:endParaRPr lang="de-CH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198CF7-0FD5-EF82-7DFC-89DBB57E6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04" y="1728465"/>
            <a:ext cx="3803358" cy="14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D5919D-C04A-8FAC-67B3-6C3E18DF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700" y="1728465"/>
            <a:ext cx="3802204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AA76A3-25AA-2BB5-7D21-EE985A571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04" y="4528875"/>
            <a:ext cx="3833095" cy="13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319815-597B-BFD2-111B-B2CEFEB71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799" y="4582875"/>
            <a:ext cx="3818105" cy="127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36E32E-0AA0-5519-9C87-A1CA12885B86}"/>
              </a:ext>
            </a:extLst>
          </p:cNvPr>
          <p:cNvSpPr txBox="1"/>
          <p:nvPr/>
        </p:nvSpPr>
        <p:spPr>
          <a:xfrm>
            <a:off x="833333" y="3987705"/>
            <a:ext cx="3605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spc="-1" dirty="0">
                <a:solidFill>
                  <a:prstClr val="black"/>
                </a:solidFill>
                <a:latin typeface="Calibri"/>
              </a:rPr>
              <a:t>booster beam orbit measurement</a:t>
            </a:r>
          </a:p>
          <a:p>
            <a:r>
              <a:rPr lang="en-US" sz="1200" spc="-1" dirty="0">
                <a:solidFill>
                  <a:prstClr val="black"/>
                </a:solidFill>
                <a:latin typeface="Calibri"/>
              </a:rPr>
              <a:t>(beam positions have been taken 20 ms after injection)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10370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LESR Booster Tune Measurement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12</a:t>
            </a:fld>
            <a:endParaRPr lang="de-DE" sz="900" b="0" strike="noStrike" spc="-1" dirty="0">
              <a:latin typeface="Times New Roman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9849DD-9ADF-D39E-9799-561C34867DF0}"/>
              </a:ext>
            </a:extLst>
          </p:cNvPr>
          <p:cNvGrpSpPr/>
          <p:nvPr/>
        </p:nvGrpSpPr>
        <p:grpSpPr>
          <a:xfrm>
            <a:off x="371710" y="3724835"/>
            <a:ext cx="6128021" cy="2806498"/>
            <a:chOff x="371710" y="3724835"/>
            <a:chExt cx="6128021" cy="28064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1CD8369-B879-35B6-70C5-B2E05C9924A3}"/>
                </a:ext>
              </a:extLst>
            </p:cNvPr>
            <p:cNvSpPr txBox="1"/>
            <p:nvPr/>
          </p:nvSpPr>
          <p:spPr>
            <a:xfrm>
              <a:off x="371710" y="3724835"/>
              <a:ext cx="4123540" cy="9925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kumimoji="0" lang="en-US" sz="2400" b="1" i="0" u="sng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Beam Excitation </a:t>
              </a:r>
              <a:r>
                <a:rPr kumimoji="0" lang="en-US" sz="2400" b="1" i="0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**</a:t>
              </a:r>
            </a:p>
            <a:p>
              <a:r>
                <a:rPr lang="en-US" sz="1600" spc="-1" dirty="0">
                  <a:solidFill>
                    <a:prstClr val="black"/>
                  </a:solidFill>
                  <a:latin typeface="Calibri"/>
                </a:rPr>
                <a:t>using white noise and increasing kick strength</a:t>
              </a:r>
            </a:p>
            <a:p>
              <a:r>
                <a:rPr lang="en-US" sz="1600" spc="-1" dirty="0">
                  <a:solidFill>
                    <a:prstClr val="black"/>
                  </a:solidFill>
                  <a:latin typeface="Calibri"/>
                </a:rPr>
                <a:t>synchronized with beam energy on the ramp</a:t>
              </a:r>
              <a:endParaRPr lang="de-CH" sz="1600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B52CD52-EF93-C3BC-F19A-0DEDE8E48F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45" b="795"/>
            <a:stretch/>
          </p:blipFill>
          <p:spPr>
            <a:xfrm>
              <a:off x="467770" y="4712584"/>
              <a:ext cx="3772394" cy="172958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15417B8-0054-8869-EDFC-59C9B0F89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3091" y="4802509"/>
              <a:ext cx="1535266" cy="1355150"/>
            </a:xfrm>
            <a:prstGeom prst="rect">
              <a:avLst/>
            </a:prstGeom>
          </p:spPr>
        </p:pic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3F685D63-634A-BD8F-80B1-BCA97567C32E}"/>
                </a:ext>
              </a:extLst>
            </p:cNvPr>
            <p:cNvSpPr/>
            <p:nvPr/>
          </p:nvSpPr>
          <p:spPr>
            <a:xfrm>
              <a:off x="4336225" y="5290345"/>
              <a:ext cx="448596" cy="381662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5FC22AA-23C1-E272-277E-1470B561CA9C}"/>
                </a:ext>
              </a:extLst>
            </p:cNvPr>
            <p:cNvSpPr txBox="1"/>
            <p:nvPr/>
          </p:nvSpPr>
          <p:spPr>
            <a:xfrm>
              <a:off x="3002415" y="6315889"/>
              <a:ext cx="349731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08000"/>
              <a:r>
                <a:rPr lang="en-US" sz="800" b="1" dirty="0"/>
                <a:t>** U. Iriso et al., Proc. BIW’10, Santa Fe, NM, USA, TUPSM073, p. 350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F2339A6-C098-9F78-932C-8F85BE0D4A95}"/>
              </a:ext>
            </a:extLst>
          </p:cNvPr>
          <p:cNvGrpSpPr/>
          <p:nvPr/>
        </p:nvGrpSpPr>
        <p:grpSpPr>
          <a:xfrm>
            <a:off x="703547" y="738444"/>
            <a:ext cx="4415579" cy="2800464"/>
            <a:chOff x="703547" y="738444"/>
            <a:chExt cx="4415579" cy="28004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5CDCC8-CF8E-2828-9019-E94E9B3213EB}"/>
                </a:ext>
              </a:extLst>
            </p:cNvPr>
            <p:cNvSpPr txBox="1"/>
            <p:nvPr/>
          </p:nvSpPr>
          <p:spPr>
            <a:xfrm>
              <a:off x="703547" y="738444"/>
              <a:ext cx="234975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1" i="0" u="sng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Stripline Kicker </a:t>
              </a:r>
              <a:r>
                <a:rPr kumimoji="0" lang="en-US" sz="2400" b="1" i="0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*</a:t>
              </a:r>
              <a:endParaRPr lang="de-CH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650BBC0-71DA-7A57-278D-318BE2B04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712"/>
            <a:stretch/>
          </p:blipFill>
          <p:spPr>
            <a:xfrm>
              <a:off x="2877705" y="1553970"/>
              <a:ext cx="2090348" cy="165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D86D424-AE8F-5FAB-D98F-C299BBE5E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6269" y="1553972"/>
              <a:ext cx="1970404" cy="16560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E0C5A0A-4F50-C9F0-49FA-98A3FF7F9492}"/>
                </a:ext>
              </a:extLst>
            </p:cNvPr>
            <p:cNvSpPr txBox="1"/>
            <p:nvPr/>
          </p:nvSpPr>
          <p:spPr>
            <a:xfrm>
              <a:off x="703547" y="1173065"/>
              <a:ext cx="437733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400" b="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schematic of SL kicker (one plane) and image (two planes)</a:t>
              </a:r>
              <a:endParaRPr lang="en-US" sz="1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A4924B-9BFF-FE10-083F-9DCC8B2812A2}"/>
                </a:ext>
              </a:extLst>
            </p:cNvPr>
            <p:cNvSpPr txBox="1"/>
            <p:nvPr/>
          </p:nvSpPr>
          <p:spPr>
            <a:xfrm>
              <a:off x="1766902" y="3323464"/>
              <a:ext cx="335222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08000"/>
              <a:r>
                <a:rPr lang="en-US" sz="800" b="1" dirty="0"/>
                <a:t>* From J. Byrd, Stripline Pickups and Kickers, USPAS June 2009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0F1DF48-A5BD-41EC-AE45-149AB42ED048}"/>
              </a:ext>
            </a:extLst>
          </p:cNvPr>
          <p:cNvGrpSpPr/>
          <p:nvPr/>
        </p:nvGrpSpPr>
        <p:grpSpPr>
          <a:xfrm>
            <a:off x="5689687" y="740229"/>
            <a:ext cx="3335043" cy="3937716"/>
            <a:chOff x="5689687" y="740229"/>
            <a:chExt cx="3335043" cy="39377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587D05-7322-93B2-A129-4814E5488E9F}"/>
                </a:ext>
              </a:extLst>
            </p:cNvPr>
            <p:cNvSpPr txBox="1"/>
            <p:nvPr/>
          </p:nvSpPr>
          <p:spPr>
            <a:xfrm>
              <a:off x="6707866" y="4339391"/>
              <a:ext cx="23168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08000"/>
              <a:r>
                <a:rPr lang="en-US" sz="800" b="1" dirty="0"/>
                <a:t>*** N. Carmignani et al., Proc. IPAC’21, </a:t>
              </a:r>
            </a:p>
            <a:p>
              <a:pPr defTabSz="108000"/>
              <a:r>
                <a:rPr lang="en-US" sz="800" b="1" dirty="0"/>
                <a:t>     Campinas, SP, Brazil, MOPAB051, p. 221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6BCF2A-E0ED-66C3-E263-9FF19E0BC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88393" y="1394195"/>
              <a:ext cx="2808187" cy="291543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B53B60-C0EF-FE2D-3190-3FB3E1CCD879}"/>
                </a:ext>
              </a:extLst>
            </p:cNvPr>
            <p:cNvSpPr txBox="1"/>
            <p:nvPr/>
          </p:nvSpPr>
          <p:spPr>
            <a:xfrm>
              <a:off x="5689687" y="740229"/>
              <a:ext cx="3287335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1" i="0" u="sng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Measurement Example</a:t>
              </a:r>
              <a:endParaRPr lang="en-US" sz="2400" b="1" spc="-1" dirty="0">
                <a:solidFill>
                  <a:prstClr val="black"/>
                </a:solidFill>
                <a:latin typeface="Calibri"/>
              </a:endParaRPr>
            </a:p>
            <a:p>
              <a:r>
                <a:rPr kumimoji="0" lang="en-US" sz="140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from the upgraded ESRF EBS booster***</a:t>
              </a:r>
              <a:endParaRPr lang="de-CH" sz="1400" dirty="0"/>
            </a:p>
          </p:txBody>
        </p:sp>
        <p:cxnSp>
          <p:nvCxnSpPr>
            <p:cNvPr id="3" name="Gerade Verbindung mit Pfeil 2"/>
            <p:cNvCxnSpPr/>
            <p:nvPr/>
          </p:nvCxnSpPr>
          <p:spPr>
            <a:xfrm flipV="1">
              <a:off x="5912523" y="1440390"/>
              <a:ext cx="0" cy="1368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 flipV="1">
              <a:off x="5910736" y="2893328"/>
              <a:ext cx="0" cy="1368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 8"/>
            <p:cNvSpPr/>
            <p:nvPr/>
          </p:nvSpPr>
          <p:spPr>
            <a:xfrm>
              <a:off x="7593568" y="2274035"/>
              <a:ext cx="10406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/>
                <a:t>fractional tune</a:t>
              </a:r>
            </a:p>
            <a:p>
              <a:r>
                <a:rPr lang="en-US" sz="800" b="1" dirty="0"/>
                <a:t>(horizontal plane)</a:t>
              </a:r>
              <a:endParaRPr lang="de-DE" dirty="0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7593568" y="3369631"/>
              <a:ext cx="9124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/>
                <a:t>fractional tune</a:t>
              </a:r>
            </a:p>
            <a:p>
              <a:r>
                <a:rPr lang="en-US" sz="800" b="1" dirty="0"/>
                <a:t>(vertical plane)</a:t>
              </a:r>
              <a:endParaRPr lang="de-DE" dirty="0"/>
            </a:p>
          </p:txBody>
        </p:sp>
        <p:sp>
          <p:nvSpPr>
            <p:cNvPr id="26" name="Rechteck 25"/>
            <p:cNvSpPr/>
            <p:nvPr/>
          </p:nvSpPr>
          <p:spPr>
            <a:xfrm rot="16200000">
              <a:off x="5285558" y="2050640"/>
              <a:ext cx="107593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/>
                <a:t>ramping time (ms)</a:t>
              </a:r>
              <a:endParaRPr lang="de-DE" dirty="0"/>
            </a:p>
          </p:txBody>
        </p:sp>
        <p:sp>
          <p:nvSpPr>
            <p:cNvPr id="28" name="Rechteck 27"/>
            <p:cNvSpPr/>
            <p:nvPr/>
          </p:nvSpPr>
          <p:spPr>
            <a:xfrm rot="16200000">
              <a:off x="5283176" y="3534883"/>
              <a:ext cx="107593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/>
                <a:t>ramping time (ms)</a:t>
              </a:r>
              <a:endParaRPr lang="de-DE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EA6C3AE-C04A-72D7-8DA8-159FFD3A68AA}"/>
              </a:ext>
            </a:extLst>
          </p:cNvPr>
          <p:cNvGrpSpPr/>
          <p:nvPr/>
        </p:nvGrpSpPr>
        <p:grpSpPr>
          <a:xfrm>
            <a:off x="6738710" y="2859864"/>
            <a:ext cx="2312156" cy="3431657"/>
            <a:chOff x="6738710" y="2859864"/>
            <a:chExt cx="2312156" cy="3431657"/>
          </a:xfrm>
        </p:grpSpPr>
        <p:sp>
          <p:nvSpPr>
            <p:cNvPr id="29" name="Rechteck 28"/>
            <p:cNvSpPr/>
            <p:nvPr/>
          </p:nvSpPr>
          <p:spPr>
            <a:xfrm>
              <a:off x="7227931" y="5514385"/>
              <a:ext cx="1822935" cy="7771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200" b="1" u="sng" dirty="0"/>
                <a:t>emittance exchange</a:t>
              </a:r>
            </a:p>
            <a:p>
              <a:r>
                <a:rPr lang="en-US" sz="1000" b="1" dirty="0"/>
                <a:t>vertical tune change </a:t>
              </a:r>
            </a:p>
            <a:p>
              <a:r>
                <a:rPr lang="en-US" sz="1000" b="1" dirty="0"/>
                <a:t>by ≈ 0.1 within 0.7 ms at </a:t>
              </a:r>
            </a:p>
            <a:p>
              <a:r>
                <a:rPr lang="en-US" sz="1000" b="1" dirty="0"/>
                <a:t>extraction time of </a:t>
              </a:r>
              <a:r>
                <a:rPr lang="en-US" sz="1000" b="1" dirty="0">
                  <a:solidFill>
                    <a:prstClr val="black"/>
                  </a:solidFill>
                </a:rPr>
                <a:t>≈ 140 ms</a:t>
              </a:r>
              <a:endParaRPr lang="de-DE" sz="10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DD56828-F5A6-655A-10CE-8494DBBFC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24127" y="4920640"/>
              <a:ext cx="1757353" cy="608242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F77742-6619-8171-454D-735510A7FD09}"/>
                </a:ext>
              </a:extLst>
            </p:cNvPr>
            <p:cNvSpPr/>
            <p:nvPr/>
          </p:nvSpPr>
          <p:spPr>
            <a:xfrm>
              <a:off x="7020232" y="2859864"/>
              <a:ext cx="912429" cy="33855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488706E2-D9A7-AA61-AAE5-6B8E3764D2F2}"/>
                </a:ext>
              </a:extLst>
            </p:cNvPr>
            <p:cNvSpPr/>
            <p:nvPr/>
          </p:nvSpPr>
          <p:spPr>
            <a:xfrm flipH="1">
              <a:off x="6738710" y="3117873"/>
              <a:ext cx="723577" cy="1950147"/>
            </a:xfrm>
            <a:prstGeom prst="arc">
              <a:avLst>
                <a:gd name="adj1" fmla="val 16251644"/>
                <a:gd name="adj2" fmla="val 5101483"/>
              </a:avLst>
            </a:pr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57551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2159999" y="291600"/>
            <a:ext cx="6761164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LESR Booster – Beam Profile Measurements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F019A2-C9C2-C73A-9F53-DE47E07606AC}"/>
              </a:ext>
            </a:extLst>
          </p:cNvPr>
          <p:cNvGrpSpPr/>
          <p:nvPr/>
        </p:nvGrpSpPr>
        <p:grpSpPr>
          <a:xfrm>
            <a:off x="796173" y="751900"/>
            <a:ext cx="3837674" cy="3421105"/>
            <a:chOff x="796173" y="751900"/>
            <a:chExt cx="3837674" cy="342110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79" y="1407701"/>
              <a:ext cx="3703540" cy="2563653"/>
            </a:xfrm>
            <a:prstGeom prst="rect">
              <a:avLst/>
            </a:prstGeom>
          </p:spPr>
        </p:pic>
        <p:sp>
          <p:nvSpPr>
            <p:cNvPr id="4" name="TextBox 11">
              <a:extLst>
                <a:ext uri="{FF2B5EF4-FFF2-40B4-BE49-F238E27FC236}">
                  <a16:creationId xmlns:a16="http://schemas.microsoft.com/office/drawing/2014/main" id="{F1B53B60-C0EF-FE2D-3190-3FB3E1CCD879}"/>
                </a:ext>
              </a:extLst>
            </p:cNvPr>
            <p:cNvSpPr txBox="1"/>
            <p:nvPr/>
          </p:nvSpPr>
          <p:spPr>
            <a:xfrm>
              <a:off x="796173" y="751900"/>
              <a:ext cx="3827135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u="sng" spc="-1" dirty="0">
                  <a:solidFill>
                    <a:prstClr val="black"/>
                  </a:solidFill>
                  <a:latin typeface="Calibri"/>
                </a:rPr>
                <a:t>Synchrotron Light Extraction</a:t>
              </a:r>
              <a:endParaRPr lang="en-US" sz="2400" b="1" spc="-1" dirty="0">
                <a:solidFill>
                  <a:prstClr val="black"/>
                </a:solidFill>
                <a:latin typeface="Calibri"/>
              </a:endParaRPr>
            </a:p>
            <a:p>
              <a:r>
                <a:rPr lang="en-US" sz="1400" spc="-1" dirty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kumimoji="0" lang="en-US" sz="140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op view from the</a:t>
              </a:r>
              <a:r>
                <a:rPr kumimoji="0" lang="en-US" sz="1400" i="0" u="none" strike="noStrike" kern="1200" cap="none" spc="-1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140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ESRF EBS booster *</a:t>
              </a:r>
              <a:endParaRPr lang="de-CH" sz="1400" dirty="0"/>
            </a:p>
          </p:txBody>
        </p:sp>
        <p:sp>
          <p:nvSpPr>
            <p:cNvPr id="5" name="TextBox 32">
              <a:extLst>
                <a:ext uri="{FF2B5EF4-FFF2-40B4-BE49-F238E27FC236}">
                  <a16:creationId xmlns:a16="http://schemas.microsoft.com/office/drawing/2014/main" id="{75FC22AA-23C1-E272-277E-1470B561CA9C}"/>
                </a:ext>
              </a:extLst>
            </p:cNvPr>
            <p:cNvSpPr txBox="1"/>
            <p:nvPr/>
          </p:nvSpPr>
          <p:spPr>
            <a:xfrm>
              <a:off x="1534348" y="3957561"/>
              <a:ext cx="309949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08000"/>
              <a:r>
                <a:rPr lang="en-US" sz="800" b="1" dirty="0"/>
                <a:t>* B.K. Scheidt, Proc. DIPAC’05, Lyon, France, POM002, p. 24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E4A80D-950D-6A38-AAA9-87814402637B}"/>
              </a:ext>
            </a:extLst>
          </p:cNvPr>
          <p:cNvGrpSpPr/>
          <p:nvPr/>
        </p:nvGrpSpPr>
        <p:grpSpPr>
          <a:xfrm>
            <a:off x="5059579" y="750620"/>
            <a:ext cx="3827135" cy="5670222"/>
            <a:chOff x="5059579" y="750620"/>
            <a:chExt cx="3827135" cy="5670222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5885" y="1429008"/>
              <a:ext cx="3433440" cy="2808000"/>
            </a:xfrm>
            <a:prstGeom prst="rect">
              <a:avLst/>
            </a:prstGeom>
          </p:spPr>
        </p:pic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F1B53B60-C0EF-FE2D-3190-3FB3E1CCD879}"/>
                </a:ext>
              </a:extLst>
            </p:cNvPr>
            <p:cNvSpPr txBox="1"/>
            <p:nvPr/>
          </p:nvSpPr>
          <p:spPr>
            <a:xfrm>
              <a:off x="5059579" y="750620"/>
              <a:ext cx="3827135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u="sng" spc="-1" dirty="0">
                  <a:solidFill>
                    <a:prstClr val="black"/>
                  </a:solidFill>
                  <a:latin typeface="Calibri"/>
                </a:rPr>
                <a:t>Synchrotron Light Profiles</a:t>
              </a:r>
              <a:endParaRPr lang="en-US" sz="2400" b="1" spc="-1" dirty="0">
                <a:solidFill>
                  <a:prstClr val="black"/>
                </a:solidFill>
                <a:latin typeface="Calibri"/>
              </a:endParaRPr>
            </a:p>
            <a:p>
              <a:r>
                <a:rPr lang="en-US" sz="1400" spc="-1" dirty="0">
                  <a:solidFill>
                    <a:prstClr val="black"/>
                  </a:solidFill>
                  <a:latin typeface="Calibri"/>
                </a:rPr>
                <a:t>f</a:t>
              </a:r>
              <a:r>
                <a:rPr lang="en-US" sz="1400" spc="-1" noProof="0" dirty="0">
                  <a:solidFill>
                    <a:prstClr val="black"/>
                  </a:solidFill>
                  <a:latin typeface="Calibri"/>
                </a:rPr>
                <a:t>rom TPS </a:t>
              </a:r>
              <a:r>
                <a:rPr kumimoji="0" lang="en-US" sz="140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booster along the ramp (9</a:t>
              </a:r>
              <a:r>
                <a:rPr kumimoji="0" lang="en-US" sz="1400" i="0" u="none" strike="noStrike" kern="1200" cap="none" spc="-1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µm /</a:t>
              </a:r>
              <a:r>
                <a:rPr kumimoji="0" lang="en-US" sz="140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pixel) **</a:t>
              </a:r>
              <a:endParaRPr lang="de-CH" sz="1400" dirty="0"/>
            </a:p>
          </p:txBody>
        </p:sp>
        <p:sp>
          <p:nvSpPr>
            <p:cNvPr id="8" name="TextBox 32">
              <a:extLst>
                <a:ext uri="{FF2B5EF4-FFF2-40B4-BE49-F238E27FC236}">
                  <a16:creationId xmlns:a16="http://schemas.microsoft.com/office/drawing/2014/main" id="{75FC22AA-23C1-E272-277E-1470B561CA9C}"/>
                </a:ext>
              </a:extLst>
            </p:cNvPr>
            <p:cNvSpPr txBox="1"/>
            <p:nvPr/>
          </p:nvSpPr>
          <p:spPr>
            <a:xfrm>
              <a:off x="5315868" y="6205398"/>
              <a:ext cx="354872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08000"/>
              <a:r>
                <a:rPr lang="en-US" sz="800" b="1" dirty="0"/>
                <a:t>** P.C. Chiu et al., Proc. IBIC’15, Melbourne, Australia, MOBLA01, p. 1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A238C5-A288-E8E6-48BF-8623C9C14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1085" y="4427257"/>
              <a:ext cx="2785811" cy="17280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0F0A00-9897-CDC7-85C6-0858FD126B5B}"/>
              </a:ext>
            </a:extLst>
          </p:cNvPr>
          <p:cNvGrpSpPr/>
          <p:nvPr/>
        </p:nvGrpSpPr>
        <p:grpSpPr>
          <a:xfrm>
            <a:off x="299648" y="4296423"/>
            <a:ext cx="4912984" cy="2296908"/>
            <a:chOff x="299648" y="4296423"/>
            <a:chExt cx="4912984" cy="229690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C0C9B2-2FDD-FA70-B204-FF2F158CF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997" y="5041090"/>
              <a:ext cx="3678004" cy="133391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436B30-E85C-5114-EA07-193997EFCBA1}"/>
                </a:ext>
              </a:extLst>
            </p:cNvPr>
            <p:cNvSpPr txBox="1"/>
            <p:nvPr/>
          </p:nvSpPr>
          <p:spPr>
            <a:xfrm>
              <a:off x="621440" y="6377887"/>
              <a:ext cx="409789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08000"/>
              <a:r>
                <a:rPr lang="en-US" sz="800" b="1" dirty="0"/>
                <a:t>*** N. Carmignani et al., Proc. IPAC’21, Campinas, SP, Brazil, MOPAB051, p. 221</a:t>
              </a:r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F6BD276C-9930-8DA2-A8A0-85DFFD018240}"/>
                </a:ext>
              </a:extLst>
            </p:cNvPr>
            <p:cNvSpPr txBox="1"/>
            <p:nvPr/>
          </p:nvSpPr>
          <p:spPr>
            <a:xfrm>
              <a:off x="299648" y="4296423"/>
              <a:ext cx="491298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u="sng" spc="-1" dirty="0">
                  <a:solidFill>
                    <a:prstClr val="black"/>
                  </a:solidFill>
                  <a:latin typeface="Calibri"/>
                </a:rPr>
                <a:t>Emittance Exchange</a:t>
              </a:r>
              <a:endParaRPr lang="en-US" sz="2400" b="1" spc="-1" dirty="0">
                <a:solidFill>
                  <a:prstClr val="black"/>
                </a:solidFill>
                <a:latin typeface="Calibri"/>
              </a:endParaRPr>
            </a:p>
            <a:p>
              <a:r>
                <a:rPr lang="en-US" sz="1400" spc="-1" dirty="0">
                  <a:solidFill>
                    <a:prstClr val="black"/>
                  </a:solidFill>
                  <a:latin typeface="Calibri"/>
                </a:rPr>
                <a:t>on the</a:t>
              </a:r>
              <a:r>
                <a:rPr kumimoji="0" lang="en-US" sz="140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ESRF EBS booster ramp observed by SL profile monitor ***</a:t>
              </a:r>
              <a:endParaRPr lang="de-CH" sz="14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A4D36C8-1419-B4D4-CFED-EF4A676B38C6}"/>
                </a:ext>
              </a:extLst>
            </p:cNvPr>
            <p:cNvSpPr/>
            <p:nvPr/>
          </p:nvSpPr>
          <p:spPr>
            <a:xfrm>
              <a:off x="1124910" y="5155941"/>
              <a:ext cx="2776092" cy="972000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2119A-AC69-7AD8-8C9D-59CEFC407BE8}"/>
                </a:ext>
              </a:extLst>
            </p:cNvPr>
            <p:cNvSpPr txBox="1"/>
            <p:nvPr/>
          </p:nvSpPr>
          <p:spPr>
            <a:xfrm>
              <a:off x="1701875" y="5672453"/>
              <a:ext cx="19553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spc="-1" dirty="0">
                  <a:solidFill>
                    <a:prstClr val="black"/>
                  </a:solidFill>
                  <a:latin typeface="Calibri"/>
                </a:rPr>
                <a:t>e</a:t>
              </a:r>
              <a:r>
                <a:rPr kumimoji="0" lang="en-US" sz="1000" b="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xtraction time at </a:t>
              </a:r>
            </a:p>
            <a:p>
              <a:r>
                <a:rPr kumimoji="0" lang="en-US" sz="1000" b="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85% reduced horizontal beam size</a:t>
              </a:r>
              <a:endParaRPr lang="de-CH" sz="1000" dirty="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5FEB512-0360-6F2C-C24B-C5578356C0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4294" y="5807036"/>
              <a:ext cx="576000" cy="1667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736B93D-232A-9047-D906-754E7C516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36948" y="4974458"/>
              <a:ext cx="1334064" cy="106105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2AD6DAC-7B90-54C6-EF16-F34DDFF7EC32}"/>
                </a:ext>
              </a:extLst>
            </p:cNvPr>
            <p:cNvCxnSpPr/>
            <p:nvPr/>
          </p:nvCxnSpPr>
          <p:spPr>
            <a:xfrm flipV="1">
              <a:off x="2804160" y="5519889"/>
              <a:ext cx="1224741" cy="2760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13</a:t>
            </a:fld>
            <a:endParaRPr lang="de-DE" sz="9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21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EA405F30-E197-313C-2B01-34CD0B7997BA}"/>
              </a:ext>
            </a:extLst>
          </p:cNvPr>
          <p:cNvSpPr txBox="1"/>
          <p:nvPr/>
        </p:nvSpPr>
        <p:spPr>
          <a:xfrm>
            <a:off x="2159999" y="291600"/>
            <a:ext cx="6761164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LESR Transfer Lines   –   Screen Monitors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269871-255B-914F-F731-2AD3DEA65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51" y="1456773"/>
            <a:ext cx="4955039" cy="151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46D275-A0BD-CDD2-D17C-E7457FB24420}"/>
              </a:ext>
            </a:extLst>
          </p:cNvPr>
          <p:cNvSpPr txBox="1"/>
          <p:nvPr/>
        </p:nvSpPr>
        <p:spPr>
          <a:xfrm>
            <a:off x="722432" y="725739"/>
            <a:ext cx="663252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spc="-1" dirty="0">
                <a:solidFill>
                  <a:prstClr val="black"/>
                </a:solidFill>
                <a:latin typeface="Calibri"/>
              </a:rPr>
              <a:t>Screen Monitors for SLS 2.0 BRTL</a:t>
            </a:r>
            <a:endParaRPr lang="en-US" sz="2400" b="1" spc="-1" dirty="0">
              <a:solidFill>
                <a:prstClr val="black"/>
              </a:solidFill>
              <a:latin typeface="Calibri"/>
            </a:endParaRPr>
          </a:p>
          <a:p>
            <a:r>
              <a:rPr lang="en-US" sz="1400" spc="-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dispersion-free beam path has </a:t>
            </a:r>
            <a:r>
              <a:rPr lang="en-US" sz="1400" spc="-1" dirty="0">
                <a:solidFill>
                  <a:prstClr val="black"/>
                </a:solidFill>
                <a:latin typeface="Calibri"/>
              </a:rPr>
              <a:t>been integrated in the SLS 2.0 BRTL for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spc="-1" dirty="0">
                <a:solidFill>
                  <a:prstClr val="black"/>
                </a:solidFill>
                <a:latin typeface="Symbol" panose="05050102010706020507" pitchFamily="18" charset="2"/>
              </a:rPr>
              <a:t>e</a:t>
            </a:r>
            <a:r>
              <a:rPr lang="en-US" sz="1400" spc="-1" dirty="0">
                <a:solidFill>
                  <a:prstClr val="black"/>
                </a:solidFill>
                <a:latin typeface="Calibri"/>
              </a:rPr>
              <a:t> measurement</a:t>
            </a:r>
            <a:endParaRPr lang="de-CH" sz="1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A06922-76C0-A14D-BCA4-DD497D28EDE9}"/>
              </a:ext>
            </a:extLst>
          </p:cNvPr>
          <p:cNvSpPr/>
          <p:nvPr/>
        </p:nvSpPr>
        <p:spPr>
          <a:xfrm>
            <a:off x="2230343" y="2134603"/>
            <a:ext cx="597310" cy="235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" name="Rechteck 2"/>
          <p:cNvSpPr/>
          <p:nvPr/>
        </p:nvSpPr>
        <p:spPr>
          <a:xfrm>
            <a:off x="5830738" y="1471521"/>
            <a:ext cx="3217035" cy="252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52000"/>
            <a:r>
              <a:rPr lang="en-US" sz="1300" b="1" spc="-1" dirty="0">
                <a:solidFill>
                  <a:prstClr val="black"/>
                </a:solidFill>
                <a:latin typeface="Arial Narrow"/>
              </a:rPr>
              <a:t>→	</a:t>
            </a:r>
            <a:r>
              <a:rPr lang="en-US" sz="1300" b="1" spc="-1" dirty="0">
                <a:solidFill>
                  <a:prstClr val="black"/>
                </a:solidFill>
                <a:latin typeface="Calibri"/>
              </a:rPr>
              <a:t>Ce:YAG screens </a:t>
            </a:r>
            <a:r>
              <a:rPr lang="en-US" sz="1300" spc="-1" dirty="0">
                <a:solidFill>
                  <a:prstClr val="black"/>
                </a:solidFill>
                <a:latin typeface="Calibri"/>
              </a:rPr>
              <a:t>as beam finder</a:t>
            </a:r>
          </a:p>
          <a:p>
            <a:pPr defTabSz="252000"/>
            <a:r>
              <a:rPr lang="en-US" sz="1300" spc="-1" dirty="0">
                <a:solidFill>
                  <a:prstClr val="black"/>
                </a:solidFill>
                <a:latin typeface="Calibri"/>
              </a:rPr>
              <a:t>	for low charge beams with limited</a:t>
            </a:r>
          </a:p>
          <a:p>
            <a:pPr defTabSz="252000">
              <a:spcAft>
                <a:spcPts val="600"/>
              </a:spcAft>
            </a:pPr>
            <a:r>
              <a:rPr lang="en-US" sz="1300" spc="-1" dirty="0">
                <a:solidFill>
                  <a:prstClr val="black"/>
                </a:solidFill>
                <a:latin typeface="Calibri"/>
              </a:rPr>
              <a:t>	spatial resolution</a:t>
            </a:r>
            <a:endParaRPr lang="de-DE" sz="1400" dirty="0"/>
          </a:p>
          <a:p>
            <a:pPr lvl="0" defTabSz="252000"/>
            <a:r>
              <a:rPr lang="en-US" sz="1300" b="1" spc="-1" dirty="0">
                <a:solidFill>
                  <a:prstClr val="black"/>
                </a:solidFill>
                <a:latin typeface="Arial Narrow"/>
              </a:rPr>
              <a:t>→	</a:t>
            </a:r>
            <a:r>
              <a:rPr lang="en-US" sz="1300" b="1" spc="-1" dirty="0">
                <a:solidFill>
                  <a:prstClr val="black"/>
                </a:solidFill>
                <a:latin typeface="Calibri"/>
              </a:rPr>
              <a:t>OTR screens </a:t>
            </a:r>
            <a:r>
              <a:rPr lang="en-US" sz="1300" spc="-1" dirty="0">
                <a:solidFill>
                  <a:prstClr val="black"/>
                </a:solidFill>
                <a:latin typeface="Calibri"/>
              </a:rPr>
              <a:t>for high resolution /</a:t>
            </a:r>
          </a:p>
          <a:p>
            <a:pPr lvl="0" defTabSz="252000">
              <a:spcAft>
                <a:spcPts val="600"/>
              </a:spcAft>
            </a:pPr>
            <a:r>
              <a:rPr lang="en-US" sz="1300" spc="-1" dirty="0">
                <a:solidFill>
                  <a:prstClr val="black"/>
                </a:solidFill>
                <a:latin typeface="Calibri"/>
              </a:rPr>
              <a:t>	precision measurements (</a:t>
            </a:r>
            <a:r>
              <a:rPr lang="en-US" sz="1300" spc="-1" dirty="0">
                <a:solidFill>
                  <a:prstClr val="black"/>
                </a:solidFill>
                <a:latin typeface="Symbol" panose="05050102010706020507" pitchFamily="18" charset="2"/>
              </a:rPr>
              <a:t>e</a:t>
            </a:r>
            <a:r>
              <a:rPr lang="en-US" sz="1300" spc="-1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1300" spc="-1" dirty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en-US" sz="1300" spc="-1" dirty="0">
                <a:solidFill>
                  <a:prstClr val="black"/>
                </a:solidFill>
                <a:latin typeface="Calibri"/>
              </a:rPr>
              <a:t>E/E)</a:t>
            </a:r>
          </a:p>
          <a:p>
            <a:pPr defTabSz="252000"/>
            <a:r>
              <a:rPr lang="en-US" sz="1300" b="1" spc="-1" dirty="0">
                <a:solidFill>
                  <a:prstClr val="black"/>
                </a:solidFill>
                <a:latin typeface="Arial Narrow"/>
              </a:rPr>
              <a:t>→	</a:t>
            </a:r>
            <a:r>
              <a:rPr lang="en-US" sz="1300" b="1" spc="-1" dirty="0">
                <a:solidFill>
                  <a:prstClr val="black"/>
                </a:solidFill>
                <a:latin typeface="Calibri"/>
              </a:rPr>
              <a:t>separate optics boxes </a:t>
            </a:r>
            <a:r>
              <a:rPr lang="en-US" sz="1300" spc="-1" dirty="0">
                <a:solidFill>
                  <a:prstClr val="black"/>
                </a:solidFill>
                <a:latin typeface="Calibri"/>
              </a:rPr>
              <a:t>at </a:t>
            </a:r>
            <a:r>
              <a:rPr lang="en-US" sz="1300" spc="-1" dirty="0">
                <a:solidFill>
                  <a:prstClr val="black"/>
                </a:solidFill>
                <a:latin typeface="Symbol" panose="05050102010706020507" pitchFamily="18" charset="2"/>
              </a:rPr>
              <a:t>e</a:t>
            </a:r>
            <a:r>
              <a:rPr lang="en-US" sz="1300" spc="-1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1300" spc="-1" dirty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en-US" sz="1300" spc="-1" dirty="0">
                <a:solidFill>
                  <a:prstClr val="black"/>
                </a:solidFill>
                <a:latin typeface="Calibri"/>
              </a:rPr>
              <a:t>E/E</a:t>
            </a:r>
          </a:p>
          <a:p>
            <a:pPr defTabSz="252000"/>
            <a:r>
              <a:rPr lang="en-US" sz="1300" spc="-1" dirty="0">
                <a:solidFill>
                  <a:prstClr val="black"/>
                </a:solidFill>
                <a:latin typeface="Calibri"/>
              </a:rPr>
              <a:t>	measurement station for high resolution</a:t>
            </a:r>
          </a:p>
          <a:p>
            <a:pPr defTabSz="252000">
              <a:spcAft>
                <a:spcPts val="600"/>
              </a:spcAft>
            </a:pPr>
            <a:r>
              <a:rPr lang="en-US" sz="1300" spc="-1" dirty="0">
                <a:solidFill>
                  <a:prstClr val="black"/>
                </a:solidFill>
                <a:latin typeface="Calibri"/>
              </a:rPr>
              <a:t>	and high sensitivity</a:t>
            </a:r>
          </a:p>
          <a:p>
            <a:pPr defTabSz="252000"/>
            <a:r>
              <a:rPr lang="en-US" sz="1300" b="1" spc="-1" dirty="0">
                <a:solidFill>
                  <a:prstClr val="black"/>
                </a:solidFill>
                <a:latin typeface="Arial Narrow"/>
              </a:rPr>
              <a:t>→	</a:t>
            </a:r>
            <a:r>
              <a:rPr lang="en-US" sz="1300" b="1" spc="-1" dirty="0">
                <a:solidFill>
                  <a:prstClr val="black"/>
                </a:solidFill>
                <a:latin typeface="Calibri"/>
              </a:rPr>
              <a:t>camera</a:t>
            </a:r>
            <a:r>
              <a:rPr lang="en-US" sz="1300" spc="-1" dirty="0">
                <a:solidFill>
                  <a:prstClr val="black"/>
                </a:solidFill>
                <a:latin typeface="Calibri"/>
              </a:rPr>
              <a:t> mounted </a:t>
            </a:r>
            <a:r>
              <a:rPr lang="en-US" sz="1300" b="1" spc="-1" dirty="0">
                <a:solidFill>
                  <a:prstClr val="black"/>
                </a:solidFill>
                <a:latin typeface="Calibri"/>
              </a:rPr>
              <a:t>in</a:t>
            </a:r>
            <a:r>
              <a:rPr lang="en-US" sz="1300" spc="-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300" b="1" spc="-1" dirty="0">
                <a:solidFill>
                  <a:prstClr val="black"/>
                </a:solidFill>
                <a:latin typeface="Calibri"/>
              </a:rPr>
              <a:t>Scheimpflug</a:t>
            </a:r>
          </a:p>
          <a:p>
            <a:pPr defTabSz="252000"/>
            <a:r>
              <a:rPr lang="en-US" sz="1300" spc="-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300" b="1" spc="-1" dirty="0">
                <a:solidFill>
                  <a:prstClr val="black"/>
                </a:solidFill>
                <a:latin typeface="Calibri"/>
              </a:rPr>
              <a:t>geometry</a:t>
            </a:r>
            <a:r>
              <a:rPr lang="en-US" sz="1300" spc="-1" dirty="0">
                <a:solidFill>
                  <a:prstClr val="black"/>
                </a:solidFill>
                <a:latin typeface="Calibri"/>
              </a:rPr>
              <a:t> to correct for focal plane of</a:t>
            </a:r>
          </a:p>
          <a:p>
            <a:pPr defTabSz="252000">
              <a:spcAft>
                <a:spcPts val="600"/>
              </a:spcAft>
            </a:pPr>
            <a:r>
              <a:rPr lang="en-US" sz="1300" spc="-1" dirty="0">
                <a:solidFill>
                  <a:prstClr val="black"/>
                </a:solidFill>
                <a:latin typeface="Calibri"/>
              </a:rPr>
              <a:t>	OTR screen (@ 45° to beam and camera)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8E76FA-DC14-87DD-C1C9-EC7AF6F40173}"/>
              </a:ext>
            </a:extLst>
          </p:cNvPr>
          <p:cNvGrpSpPr/>
          <p:nvPr/>
        </p:nvGrpSpPr>
        <p:grpSpPr>
          <a:xfrm>
            <a:off x="6069887" y="4128535"/>
            <a:ext cx="2643288" cy="2465599"/>
            <a:chOff x="6069887" y="4128535"/>
            <a:chExt cx="2643288" cy="2465599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/>
            <a:srcRect t="5199" b="1"/>
            <a:stretch/>
          </p:blipFill>
          <p:spPr>
            <a:xfrm>
              <a:off x="6645542" y="4428874"/>
              <a:ext cx="1380659" cy="2165260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6069887" y="4128535"/>
              <a:ext cx="2643288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b="1" u="sng" spc="-1" dirty="0">
                  <a:solidFill>
                    <a:prstClr val="black"/>
                  </a:solidFill>
                  <a:latin typeface="Calibri"/>
                </a:rPr>
                <a:t>Screen Holder with Ce:YAG and OTR</a:t>
              </a:r>
              <a:endParaRPr lang="de-DE" u="sng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5D84436-F826-F0D5-9628-82CEF7551208}"/>
              </a:ext>
            </a:extLst>
          </p:cNvPr>
          <p:cNvGrpSpPr/>
          <p:nvPr/>
        </p:nvGrpSpPr>
        <p:grpSpPr>
          <a:xfrm>
            <a:off x="3405830" y="3214464"/>
            <a:ext cx="2214261" cy="3363483"/>
            <a:chOff x="3405830" y="3214464"/>
            <a:chExt cx="2214261" cy="3363483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0726" y="5299947"/>
              <a:ext cx="1970960" cy="1278000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0726" y="3532486"/>
              <a:ext cx="2011065" cy="1116000"/>
            </a:xfrm>
            <a:prstGeom prst="rect">
              <a:avLst/>
            </a:prstGeom>
          </p:spPr>
        </p:pic>
        <p:sp>
          <p:nvSpPr>
            <p:cNvPr id="18" name="Rechteck 17"/>
            <p:cNvSpPr/>
            <p:nvPr/>
          </p:nvSpPr>
          <p:spPr>
            <a:xfrm>
              <a:off x="3405830" y="3214464"/>
              <a:ext cx="221426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b="1" u="sng" spc="-1" dirty="0">
                  <a:solidFill>
                    <a:prstClr val="black"/>
                  </a:solidFill>
                  <a:latin typeface="Calibri"/>
                </a:rPr>
                <a:t>Light Out-coupling for Ce:YAG</a:t>
              </a:r>
              <a:endParaRPr lang="de-DE" u="sng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3407157" y="4965078"/>
              <a:ext cx="2019464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b="1" u="sng" spc="-1" dirty="0">
                  <a:solidFill>
                    <a:prstClr val="black"/>
                  </a:solidFill>
                  <a:latin typeface="Calibri"/>
                </a:rPr>
                <a:t>Light Out-coupling for OTR</a:t>
              </a:r>
            </a:p>
            <a:p>
              <a:pPr algn="r"/>
              <a:r>
                <a:rPr lang="en-US" sz="1000" spc="-1" dirty="0">
                  <a:solidFill>
                    <a:prstClr val="black"/>
                  </a:solidFill>
                  <a:latin typeface="Calibri"/>
                </a:rPr>
                <a:t>(Scheimpflug geometry)</a:t>
              </a:r>
              <a:endParaRPr lang="de-DE" sz="10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ADDE5C-998E-F1ED-56E4-11FE24B85DA5}"/>
              </a:ext>
            </a:extLst>
          </p:cNvPr>
          <p:cNvGrpSpPr/>
          <p:nvPr/>
        </p:nvGrpSpPr>
        <p:grpSpPr>
          <a:xfrm>
            <a:off x="703715" y="3215795"/>
            <a:ext cx="2490618" cy="3307102"/>
            <a:chOff x="703715" y="3215795"/>
            <a:chExt cx="2490618" cy="330710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F239873-5CEE-1C9E-2A11-62BFB9B93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6146" y="3498897"/>
              <a:ext cx="2273058" cy="3024000"/>
            </a:xfrm>
            <a:prstGeom prst="rect">
              <a:avLst/>
            </a:prstGeom>
          </p:spPr>
        </p:pic>
        <p:sp>
          <p:nvSpPr>
            <p:cNvPr id="20" name="Rechteck 19"/>
            <p:cNvSpPr/>
            <p:nvPr/>
          </p:nvSpPr>
          <p:spPr>
            <a:xfrm>
              <a:off x="703715" y="3215795"/>
              <a:ext cx="2490618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b="1" u="sng" spc="-1" dirty="0">
                  <a:solidFill>
                    <a:prstClr val="black"/>
                  </a:solidFill>
                  <a:latin typeface="Calibri"/>
                </a:rPr>
                <a:t>Optics Set-up for “BRTL </a:t>
              </a:r>
              <a:r>
                <a:rPr lang="en-US" sz="1300" b="1" u="sng" spc="-1" dirty="0">
                  <a:solidFill>
                    <a:prstClr val="black"/>
                  </a:solidFill>
                  <a:latin typeface="Symbol" panose="05050102010706020507" pitchFamily="18" charset="2"/>
                </a:rPr>
                <a:t>e</a:t>
              </a:r>
              <a:r>
                <a:rPr lang="en-US" sz="1300" b="1" u="sng" spc="-1" dirty="0">
                  <a:solidFill>
                    <a:prstClr val="black"/>
                  </a:solidFill>
                  <a:latin typeface="Calibri"/>
                </a:rPr>
                <a:t>-Screen”</a:t>
              </a:r>
              <a:endParaRPr lang="de-DE" u="sng" dirty="0"/>
            </a:p>
          </p:txBody>
        </p:sp>
      </p:grpSp>
      <p:sp>
        <p:nvSpPr>
          <p:cNvPr id="21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14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2" name="TextBox 32">
            <a:extLst>
              <a:ext uri="{FF2B5EF4-FFF2-40B4-BE49-F238E27FC236}">
                <a16:creationId xmlns:a16="http://schemas.microsoft.com/office/drawing/2014/main" id="{0F27B9EE-D8EC-5AFA-A9A5-B19F9F5EE073}"/>
              </a:ext>
            </a:extLst>
          </p:cNvPr>
          <p:cNvSpPr txBox="1"/>
          <p:nvPr/>
        </p:nvSpPr>
        <p:spPr>
          <a:xfrm>
            <a:off x="7163184" y="674222"/>
            <a:ext cx="17579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000"/>
            <a:r>
              <a:rPr lang="en-US" sz="800" b="1" dirty="0"/>
              <a:t>courtesy of Cigdem Ozkan-Loch</a:t>
            </a:r>
          </a:p>
        </p:txBody>
      </p:sp>
    </p:spTree>
    <p:extLst>
      <p:ext uri="{BB962C8B-B14F-4D97-AF65-F5344CB8AC3E}">
        <p14:creationId xmlns:p14="http://schemas.microsoft.com/office/powerpoint/2010/main" val="32104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15</a:t>
            </a:fld>
            <a:endParaRPr lang="de-DE" sz="900" b="0" strike="noStrike" spc="-1" dirty="0">
              <a:latin typeface="Times New Roman"/>
            </a:endParaRPr>
          </a:p>
        </p:txBody>
      </p:sp>
      <p:grpSp>
        <p:nvGrpSpPr>
          <p:cNvPr id="5" name="Group 8"/>
          <p:cNvGrpSpPr>
            <a:grpSpLocks noChangeAspect="1"/>
          </p:cNvGrpSpPr>
          <p:nvPr/>
        </p:nvGrpSpPr>
        <p:grpSpPr>
          <a:xfrm>
            <a:off x="661089" y="3417746"/>
            <a:ext cx="3516584" cy="1116000"/>
            <a:chOff x="397807" y="3477386"/>
            <a:chExt cx="3890929" cy="1235042"/>
          </a:xfrm>
        </p:grpSpPr>
        <p:grpSp>
          <p:nvGrpSpPr>
            <p:cNvPr id="6" name="Group 4"/>
            <p:cNvGrpSpPr/>
            <p:nvPr/>
          </p:nvGrpSpPr>
          <p:grpSpPr>
            <a:xfrm>
              <a:off x="397807" y="3477386"/>
              <a:ext cx="3890929" cy="1235042"/>
              <a:chOff x="397807" y="3521276"/>
              <a:chExt cx="3890929" cy="1235042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807" y="3521276"/>
                <a:ext cx="1980000" cy="1202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8736" y="3551225"/>
                <a:ext cx="1800000" cy="1180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1"/>
              <p:cNvSpPr/>
              <p:nvPr/>
            </p:nvSpPr>
            <p:spPr>
              <a:xfrm>
                <a:off x="1278087" y="4536862"/>
                <a:ext cx="226772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>
              <a:off x="2074460" y="3927608"/>
              <a:ext cx="327546" cy="150125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7"/>
          <p:cNvGrpSpPr>
            <a:grpSpLocks noChangeAspect="1"/>
          </p:cNvGrpSpPr>
          <p:nvPr/>
        </p:nvGrpSpPr>
        <p:grpSpPr>
          <a:xfrm>
            <a:off x="675404" y="4765958"/>
            <a:ext cx="3495080" cy="1224000"/>
            <a:chOff x="4960234" y="3507524"/>
            <a:chExt cx="3833776" cy="1342614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234" y="3507524"/>
              <a:ext cx="1980000" cy="1327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010" y="3577935"/>
              <a:ext cx="1800000" cy="116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3"/>
            <p:cNvSpPr/>
            <p:nvPr/>
          </p:nvSpPr>
          <p:spPr>
            <a:xfrm>
              <a:off x="6058077" y="4524134"/>
              <a:ext cx="349857" cy="326004"/>
            </a:xfrm>
            <a:custGeom>
              <a:avLst/>
              <a:gdLst>
                <a:gd name="connsiteX0" fmla="*/ 0 w 349857"/>
                <a:gd name="connsiteY0" fmla="*/ 0 h 326004"/>
                <a:gd name="connsiteX1" fmla="*/ 119270 w 349857"/>
                <a:gd name="connsiteY1" fmla="*/ 19879 h 326004"/>
                <a:gd name="connsiteX2" fmla="*/ 206734 w 349857"/>
                <a:gd name="connsiteY2" fmla="*/ 95416 h 326004"/>
                <a:gd name="connsiteX3" fmla="*/ 290223 w 349857"/>
                <a:gd name="connsiteY3" fmla="*/ 202759 h 326004"/>
                <a:gd name="connsiteX4" fmla="*/ 349857 w 349857"/>
                <a:gd name="connsiteY4" fmla="*/ 326004 h 326004"/>
                <a:gd name="connsiteX5" fmla="*/ 349857 w 349857"/>
                <a:gd name="connsiteY5" fmla="*/ 326004 h 32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857" h="326004">
                  <a:moveTo>
                    <a:pt x="0" y="0"/>
                  </a:moveTo>
                  <a:cubicBezTo>
                    <a:pt x="42407" y="1988"/>
                    <a:pt x="84814" y="3976"/>
                    <a:pt x="119270" y="19879"/>
                  </a:cubicBezTo>
                  <a:cubicBezTo>
                    <a:pt x="153726" y="35782"/>
                    <a:pt x="178242" y="64936"/>
                    <a:pt x="206734" y="95416"/>
                  </a:cubicBezTo>
                  <a:cubicBezTo>
                    <a:pt x="235226" y="125896"/>
                    <a:pt x="266369" y="164328"/>
                    <a:pt x="290223" y="202759"/>
                  </a:cubicBezTo>
                  <a:cubicBezTo>
                    <a:pt x="314077" y="241190"/>
                    <a:pt x="349857" y="326004"/>
                    <a:pt x="349857" y="326004"/>
                  </a:cubicBezTo>
                  <a:lnTo>
                    <a:pt x="349857" y="326004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Arrow 15"/>
            <p:cNvSpPr/>
            <p:nvPr/>
          </p:nvSpPr>
          <p:spPr>
            <a:xfrm>
              <a:off x="6600968" y="3943530"/>
              <a:ext cx="327546" cy="150125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Shape 1">
            <a:extLst>
              <a:ext uri="{FF2B5EF4-FFF2-40B4-BE49-F238E27FC236}">
                <a16:creationId xmlns:a16="http://schemas.microsoft.com/office/drawing/2014/main" id="{EA405F30-E197-313C-2B01-34CD0B7997BA}"/>
              </a:ext>
            </a:extLst>
          </p:cNvPr>
          <p:cNvSpPr txBox="1"/>
          <p:nvPr/>
        </p:nvSpPr>
        <p:spPr>
          <a:xfrm>
            <a:off x="2183854" y="291600"/>
            <a:ext cx="6459214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LESR Screens for Injection and 1</a:t>
            </a:r>
            <a:r>
              <a:rPr lang="en-US" sz="2800" b="1" spc="-1" baseline="30000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Turn(s)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74100" y="824825"/>
            <a:ext cx="7735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40" lvl="0" indent="-177480">
              <a:lnSpc>
                <a:spcPct val="11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b="1" spc="-1" dirty="0">
                <a:solidFill>
                  <a:srgbClr val="5C82CE"/>
                </a:solidFill>
                <a:latin typeface="Calibri"/>
                <a:ea typeface="ヒラギノ角ゴ Pro W3"/>
              </a:rPr>
              <a:t>screens</a:t>
            </a:r>
            <a:r>
              <a:rPr lang="en-US" sz="1600" b="1" spc="-1" dirty="0">
                <a:solidFill>
                  <a:srgbClr val="000000"/>
                </a:solidFill>
                <a:latin typeface="Calibri"/>
                <a:ea typeface="ヒラギノ角ゴ Pro W3"/>
              </a:rPr>
              <a:t> are </a:t>
            </a:r>
            <a:r>
              <a:rPr lang="en-US" sz="1600" b="1" spc="-1" dirty="0">
                <a:solidFill>
                  <a:srgbClr val="5C82CE"/>
                </a:solidFill>
                <a:latin typeface="Calibri"/>
                <a:ea typeface="ヒラギノ角ゴ Pro W3"/>
              </a:rPr>
              <a:t>not popular </a:t>
            </a:r>
            <a:r>
              <a:rPr lang="en-US" sz="1600" b="1" spc="-1" dirty="0">
                <a:latin typeface="Calibri"/>
                <a:ea typeface="ヒラギノ角ゴ Pro W3"/>
              </a:rPr>
              <a:t>n</a:t>
            </a:r>
            <a:r>
              <a:rPr lang="en-US" sz="1600" b="1" spc="-1" dirty="0">
                <a:solidFill>
                  <a:prstClr val="black"/>
                </a:solidFill>
                <a:latin typeface="Calibri"/>
                <a:ea typeface="ヒラギノ角ゴ Pro W3"/>
              </a:rPr>
              <a:t>or</a:t>
            </a:r>
            <a:r>
              <a:rPr lang="en-US" sz="1600" b="1" spc="-1" dirty="0">
                <a:solidFill>
                  <a:srgbClr val="5C82CE"/>
                </a:solidFill>
                <a:latin typeface="Calibri"/>
                <a:ea typeface="ヒラギノ角ゴ Pro W3"/>
              </a:rPr>
              <a:t> widely used </a:t>
            </a:r>
            <a:r>
              <a:rPr lang="en-US" sz="1600" b="1" spc="-1" dirty="0">
                <a:solidFill>
                  <a:srgbClr val="000000"/>
                </a:solidFill>
                <a:latin typeface="Calibri"/>
                <a:ea typeface="ヒラギノ角ゴ Pro W3"/>
              </a:rPr>
              <a:t>in storage rings 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ヒラギノ角ゴ Pro W3"/>
              </a:rPr>
              <a:t>(impedance, heat load…)</a:t>
            </a:r>
          </a:p>
          <a:p>
            <a:pPr marL="177840" lvl="0" indent="-17748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b="1" spc="-1" dirty="0">
                <a:solidFill>
                  <a:srgbClr val="5C82CE"/>
                </a:solidFill>
                <a:latin typeface="Calibri"/>
                <a:ea typeface="ヒラギノ角ゴ Pro W3"/>
              </a:rPr>
              <a:t>first turn(s) </a:t>
            </a:r>
            <a:r>
              <a:rPr lang="en-US" sz="1600" b="1" spc="-1" dirty="0">
                <a:solidFill>
                  <a:srgbClr val="000000"/>
                </a:solidFill>
                <a:latin typeface="Calibri"/>
                <a:ea typeface="ヒラギノ角ゴ Pro W3"/>
              </a:rPr>
              <a:t>during commissioning can be considered as </a:t>
            </a:r>
            <a:r>
              <a:rPr lang="en-US" sz="1600" b="1" spc="-1" dirty="0">
                <a:solidFill>
                  <a:srgbClr val="5C82CE"/>
                </a:solidFill>
                <a:latin typeface="Calibri"/>
                <a:ea typeface="ヒラギノ角ゴ Pro W3"/>
              </a:rPr>
              <a:t>transfer line diagnostics</a:t>
            </a:r>
          </a:p>
          <a:p>
            <a:pPr marL="360" lvl="0" defTabSz="180000">
              <a:lnSpc>
                <a:spcPct val="110000"/>
              </a:lnSpc>
              <a:buClr>
                <a:srgbClr val="000000"/>
              </a:buClr>
            </a:pPr>
            <a:r>
              <a:rPr lang="en-US" sz="1600" spc="-1" dirty="0">
                <a:solidFill>
                  <a:srgbClr val="000000"/>
                </a:solidFill>
                <a:latin typeface="Calibri"/>
                <a:ea typeface="ヒラギノ角ゴ Pro W3"/>
              </a:rPr>
              <a:t>			</a:t>
            </a:r>
            <a:r>
              <a:rPr lang="en-US" sz="1600" spc="-1" dirty="0">
                <a:solidFill>
                  <a:srgbClr val="000000"/>
                </a:solidFill>
                <a:latin typeface="Arial Narrow"/>
                <a:ea typeface="ヒラギノ角ゴ Pro W3"/>
              </a:rPr>
              <a:t>→	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ヒラギノ角ゴ Pro W3"/>
              </a:rPr>
              <a:t>one screen directly behind injection septum can be helpful for observing </a:t>
            </a:r>
          </a:p>
          <a:p>
            <a:pPr marL="360" lvl="0" defTabSz="18000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600" spc="-1" dirty="0">
                <a:solidFill>
                  <a:srgbClr val="000000"/>
                </a:solidFill>
                <a:latin typeface="Calibri"/>
                <a:ea typeface="ヒラギノ角ゴ Pro W3"/>
              </a:rPr>
              <a:t>					beam position (relative to septum), beam matching and injection point</a:t>
            </a:r>
          </a:p>
          <a:p>
            <a:pPr marL="360" lvl="0" defTabSz="180000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n-US" sz="1600" spc="-1" dirty="0">
                <a:solidFill>
                  <a:srgbClr val="000000"/>
                </a:solidFill>
                <a:latin typeface="Calibri"/>
                <a:ea typeface="ヒラギノ角ゴ Pro W3"/>
              </a:rPr>
              <a:t>			</a:t>
            </a:r>
            <a:r>
              <a:rPr lang="en-US" sz="1600" spc="-1" dirty="0">
                <a:solidFill>
                  <a:srgbClr val="000000"/>
                </a:solidFill>
                <a:latin typeface="Arial Narrow"/>
                <a:ea typeface="ヒラギノ角ゴ Pro W3"/>
              </a:rPr>
              <a:t>→	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ヒラギノ角ゴ Pro W3"/>
              </a:rPr>
              <a:t>a second screen in injection straight to adjust the kick / injection angle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F1B53B60-C0EF-FE2D-3190-3FB3E1CCD879}"/>
              </a:ext>
            </a:extLst>
          </p:cNvPr>
          <p:cNvSpPr txBox="1"/>
          <p:nvPr/>
        </p:nvSpPr>
        <p:spPr>
          <a:xfrm>
            <a:off x="568830" y="2699627"/>
            <a:ext cx="400316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spc="-1" dirty="0">
                <a:solidFill>
                  <a:prstClr val="black"/>
                </a:solidFill>
                <a:latin typeface="Calibri"/>
              </a:rPr>
              <a:t>First Turns in SLS Booster</a:t>
            </a:r>
            <a:endParaRPr lang="en-US" sz="2400" b="1" spc="-1" dirty="0">
              <a:solidFill>
                <a:prstClr val="black"/>
              </a:solidFill>
              <a:latin typeface="Calibri"/>
            </a:endParaRPr>
          </a:p>
          <a:p>
            <a:r>
              <a:rPr lang="en-US" sz="1400" spc="-1" dirty="0">
                <a:solidFill>
                  <a:prstClr val="black"/>
                </a:solidFill>
                <a:latin typeface="Calibri"/>
              </a:rPr>
              <a:t>images taken during booster commissioning  in 2000</a:t>
            </a:r>
            <a:endParaRPr lang="de-CH" sz="1400" dirty="0"/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F1B53B60-C0EF-FE2D-3190-3FB3E1CCD879}"/>
              </a:ext>
            </a:extLst>
          </p:cNvPr>
          <p:cNvSpPr txBox="1"/>
          <p:nvPr/>
        </p:nvSpPr>
        <p:spPr>
          <a:xfrm>
            <a:off x="4983133" y="2700951"/>
            <a:ext cx="402569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spc="-1" dirty="0">
                <a:solidFill>
                  <a:prstClr val="black"/>
                </a:solidFill>
                <a:latin typeface="Calibri"/>
              </a:rPr>
              <a:t>SLS Storage Ring Injection</a:t>
            </a:r>
            <a:endParaRPr lang="en-US" sz="2400" b="1" spc="-1" dirty="0">
              <a:solidFill>
                <a:prstClr val="black"/>
              </a:solidFill>
              <a:latin typeface="Calibri"/>
            </a:endParaRPr>
          </a:p>
          <a:p>
            <a:r>
              <a:rPr lang="en-US" sz="1400" spc="-1" dirty="0">
                <a:solidFill>
                  <a:prstClr val="black"/>
                </a:solidFill>
                <a:latin typeface="Calibri"/>
              </a:rPr>
              <a:t>screen monitor to observe injection and 1</a:t>
            </a:r>
            <a:r>
              <a:rPr lang="en-US" sz="1400" spc="-1" baseline="30000" dirty="0">
                <a:solidFill>
                  <a:prstClr val="black"/>
                </a:solidFill>
                <a:latin typeface="Calibri"/>
              </a:rPr>
              <a:t>st</a:t>
            </a:r>
            <a:r>
              <a:rPr lang="en-US" sz="1400" spc="-1" dirty="0">
                <a:solidFill>
                  <a:prstClr val="black"/>
                </a:solidFill>
                <a:latin typeface="Calibri"/>
              </a:rPr>
              <a:t> turn(s)</a:t>
            </a:r>
            <a:endParaRPr lang="de-CH" sz="1400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8562" y="3440382"/>
            <a:ext cx="2624080" cy="165387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1888" y="4800691"/>
            <a:ext cx="1378465" cy="1080000"/>
          </a:xfrm>
          <a:prstGeom prst="rect">
            <a:avLst/>
          </a:prstGeom>
        </p:spPr>
      </p:pic>
      <p:cxnSp>
        <p:nvCxnSpPr>
          <p:cNvPr id="25" name="Gerade Verbindung mit Pfeil 24"/>
          <p:cNvCxnSpPr/>
          <p:nvPr/>
        </p:nvCxnSpPr>
        <p:spPr>
          <a:xfrm>
            <a:off x="5713175" y="4281586"/>
            <a:ext cx="857232" cy="415777"/>
          </a:xfrm>
          <a:prstGeom prst="straightConnector1">
            <a:avLst/>
          </a:prstGeom>
          <a:ln w="12700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 rot="1440000">
            <a:off x="5825036" y="4335465"/>
            <a:ext cx="140004" cy="7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5712792" y="3910025"/>
            <a:ext cx="568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spc="-1" dirty="0">
                <a:solidFill>
                  <a:srgbClr val="4F81BD"/>
                </a:solidFill>
                <a:latin typeface="Calibri"/>
              </a:rPr>
              <a:t>1</a:t>
            </a:r>
            <a:r>
              <a:rPr lang="en-US" sz="1000" b="1" spc="-1" baseline="30000" dirty="0">
                <a:solidFill>
                  <a:srgbClr val="4F81BD"/>
                </a:solidFill>
                <a:latin typeface="Calibri"/>
              </a:rPr>
              <a:t>st</a:t>
            </a:r>
            <a:r>
              <a:rPr lang="en-US" sz="1000" b="1" spc="-1" dirty="0">
                <a:solidFill>
                  <a:srgbClr val="4F81BD"/>
                </a:solidFill>
                <a:latin typeface="Calibri"/>
              </a:rPr>
              <a:t> turn</a:t>
            </a:r>
          </a:p>
          <a:p>
            <a:pPr algn="r"/>
            <a:r>
              <a:rPr lang="en-US" sz="1000" b="1" spc="-1" dirty="0">
                <a:solidFill>
                  <a:srgbClr val="4F81BD"/>
                </a:solidFill>
                <a:latin typeface="Calibri"/>
              </a:rPr>
              <a:t>beam</a:t>
            </a:r>
            <a:endParaRPr lang="de-DE" sz="1000" b="1" dirty="0">
              <a:solidFill>
                <a:srgbClr val="4F81BD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063904" y="3323194"/>
            <a:ext cx="819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spc="-1" dirty="0">
                <a:latin typeface="Calibri"/>
              </a:rPr>
              <a:t>camera</a:t>
            </a:r>
          </a:p>
          <a:p>
            <a:pPr algn="r"/>
            <a:r>
              <a:rPr lang="en-US" sz="1000" b="1" spc="-1" dirty="0">
                <a:latin typeface="Calibri"/>
              </a:rPr>
              <a:t>observation</a:t>
            </a:r>
            <a:endParaRPr lang="de-DE" sz="1000" b="1" dirty="0"/>
          </a:p>
        </p:txBody>
      </p:sp>
      <p:cxnSp>
        <p:nvCxnSpPr>
          <p:cNvPr id="30" name="Gerade Verbindung mit Pfeil 29"/>
          <p:cNvCxnSpPr/>
          <p:nvPr/>
        </p:nvCxnSpPr>
        <p:spPr>
          <a:xfrm flipH="1">
            <a:off x="8069180" y="3451128"/>
            <a:ext cx="256286" cy="1311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7236036" y="5094257"/>
            <a:ext cx="1123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spc="-1" dirty="0">
                <a:latin typeface="Calibri"/>
              </a:rPr>
              <a:t>motorized</a:t>
            </a:r>
          </a:p>
          <a:p>
            <a:r>
              <a:rPr lang="en-US" sz="1000" b="1" spc="-1" dirty="0">
                <a:latin typeface="Calibri"/>
              </a:rPr>
              <a:t>UHV-feedthrough</a:t>
            </a:r>
            <a:endParaRPr lang="de-DE" sz="1000" b="1" dirty="0"/>
          </a:p>
        </p:txBody>
      </p:sp>
      <p:grpSp>
        <p:nvGrpSpPr>
          <p:cNvPr id="42" name="Gruppieren 41"/>
          <p:cNvGrpSpPr/>
          <p:nvPr/>
        </p:nvGrpSpPr>
        <p:grpSpPr>
          <a:xfrm>
            <a:off x="4900954" y="4473775"/>
            <a:ext cx="1624442" cy="359983"/>
            <a:chOff x="4694479" y="4967841"/>
            <a:chExt cx="1624442" cy="359983"/>
          </a:xfrm>
        </p:grpSpPr>
        <p:sp>
          <p:nvSpPr>
            <p:cNvPr id="40" name="Bogen 39"/>
            <p:cNvSpPr/>
            <p:nvPr/>
          </p:nvSpPr>
          <p:spPr>
            <a:xfrm rot="469117">
              <a:off x="4694479" y="4977328"/>
              <a:ext cx="1624442" cy="350496"/>
            </a:xfrm>
            <a:prstGeom prst="arc">
              <a:avLst>
                <a:gd name="adj1" fmla="val 12470840"/>
                <a:gd name="adj2" fmla="val 20653970"/>
              </a:avLst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" name="Ellipse 40"/>
            <p:cNvSpPr/>
            <p:nvPr/>
          </p:nvSpPr>
          <p:spPr>
            <a:xfrm rot="600000">
              <a:off x="5608500" y="4967841"/>
              <a:ext cx="140004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4" name="Rechteck 43"/>
          <p:cNvSpPr/>
          <p:nvPr/>
        </p:nvSpPr>
        <p:spPr>
          <a:xfrm>
            <a:off x="5039418" y="4223050"/>
            <a:ext cx="640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spc="-1" dirty="0">
                <a:solidFill>
                  <a:srgbClr val="0000FF"/>
                </a:solidFill>
                <a:latin typeface="Calibri"/>
              </a:rPr>
              <a:t>injected </a:t>
            </a:r>
          </a:p>
          <a:p>
            <a:r>
              <a:rPr lang="en-US" sz="1000" b="1" spc="-1" dirty="0">
                <a:solidFill>
                  <a:srgbClr val="0000FF"/>
                </a:solidFill>
                <a:latin typeface="Calibri"/>
              </a:rPr>
              <a:t>beam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535730" y="6154109"/>
            <a:ext cx="8347736" cy="36317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360" lvl="0">
              <a:lnSpc>
                <a:spcPct val="110000"/>
              </a:lnSpc>
              <a:spcAft>
                <a:spcPts val="1200"/>
              </a:spcAft>
              <a:buClr>
                <a:srgbClr val="000000"/>
              </a:buClr>
            </a:pPr>
            <a:r>
              <a:rPr lang="en-US" sz="1600" b="1" spc="-1" dirty="0">
                <a:solidFill>
                  <a:srgbClr val="5C82CE"/>
                </a:solidFill>
                <a:latin typeface="Calibri"/>
                <a:ea typeface="ヒラギノ角ゴ Pro W3"/>
              </a:rPr>
              <a:t>screen(s) </a:t>
            </a:r>
            <a:r>
              <a:rPr lang="en-US" sz="1600" spc="-1" dirty="0">
                <a:latin typeface="Calibri"/>
                <a:ea typeface="ヒラギノ角ゴ Pro W3"/>
              </a:rPr>
              <a:t>can be</a:t>
            </a:r>
            <a:r>
              <a:rPr lang="en-US" sz="1600" spc="-1" dirty="0">
                <a:solidFill>
                  <a:srgbClr val="5C82CE"/>
                </a:solidFill>
                <a:latin typeface="Calibri"/>
                <a:ea typeface="ヒラギノ角ゴ Pro W3"/>
              </a:rPr>
              <a:t> </a:t>
            </a:r>
            <a:r>
              <a:rPr lang="en-US" sz="1600" b="1" spc="-1" dirty="0">
                <a:solidFill>
                  <a:srgbClr val="5C82CE"/>
                </a:solidFill>
                <a:latin typeface="Calibri"/>
                <a:ea typeface="ヒラギノ角ゴ Pro W3"/>
              </a:rPr>
              <a:t>helpful </a:t>
            </a:r>
            <a:r>
              <a:rPr lang="en-US" sz="1600" spc="-1" dirty="0">
                <a:latin typeface="Calibri"/>
                <a:ea typeface="ヒラギノ角ゴ Pro W3"/>
              </a:rPr>
              <a:t>for</a:t>
            </a:r>
            <a:r>
              <a:rPr lang="en-US" sz="1600" b="1" spc="-1" dirty="0">
                <a:solidFill>
                  <a:srgbClr val="5C82CE"/>
                </a:solidFill>
                <a:latin typeface="Calibri"/>
                <a:ea typeface="ヒラギノ角ゴ Pro W3"/>
              </a:rPr>
              <a:t> “trouble shooting” </a:t>
            </a:r>
            <a:r>
              <a:rPr lang="en-US" sz="1600" spc="-1" dirty="0">
                <a:latin typeface="Calibri"/>
                <a:ea typeface="ヒラギノ角ゴ Pro W3"/>
              </a:rPr>
              <a:t>but</a:t>
            </a:r>
            <a:r>
              <a:rPr lang="en-US" sz="1600" b="1" spc="-1" dirty="0">
                <a:solidFill>
                  <a:srgbClr val="5C82CE"/>
                </a:solidFill>
                <a:latin typeface="Calibri"/>
                <a:ea typeface="ヒラギノ角ゴ Pro W3"/>
              </a:rPr>
              <a:t> turn-by-turn BPMs </a:t>
            </a:r>
            <a:r>
              <a:rPr lang="en-US" sz="1600" spc="-1" dirty="0">
                <a:latin typeface="Calibri"/>
                <a:ea typeface="ヒラギノ角ゴ Pro W3"/>
              </a:rPr>
              <a:t>are the </a:t>
            </a:r>
            <a:r>
              <a:rPr lang="en-US" sz="1600" b="1" spc="-1" dirty="0">
                <a:solidFill>
                  <a:srgbClr val="5C82CE"/>
                </a:solidFill>
                <a:latin typeface="Calibri"/>
                <a:ea typeface="ヒラギノ角ゴ Pro W3"/>
              </a:rPr>
              <a:t>working horses</a:t>
            </a:r>
            <a:r>
              <a:rPr lang="en-US" sz="1600" spc="-1" dirty="0">
                <a:solidFill>
                  <a:srgbClr val="5C82CE"/>
                </a:solidFill>
                <a:latin typeface="Calibri"/>
                <a:ea typeface="ヒラギノ角ゴ Pro W3"/>
              </a:rPr>
              <a:t>…</a:t>
            </a:r>
            <a:r>
              <a:rPr lang="en-US" sz="1600" b="1" spc="-1" dirty="0">
                <a:solidFill>
                  <a:srgbClr val="5C82CE"/>
                </a:solidFill>
                <a:latin typeface="Calibri"/>
                <a:ea typeface="ヒラギノ角ゴ Pro W3"/>
              </a:rPr>
              <a:t>!!!</a:t>
            </a:r>
            <a:endParaRPr lang="en-US" sz="1600" spc="-1" dirty="0">
              <a:solidFill>
                <a:srgbClr val="000000"/>
              </a:solidFill>
              <a:latin typeface="Calibri"/>
              <a:ea typeface="ヒラギノ角ゴ Pro W3"/>
            </a:endParaRPr>
          </a:p>
        </p:txBody>
      </p:sp>
      <p:sp>
        <p:nvSpPr>
          <p:cNvPr id="2" name="TextBox 32">
            <a:extLst>
              <a:ext uri="{FF2B5EF4-FFF2-40B4-BE49-F238E27FC236}">
                <a16:creationId xmlns:a16="http://schemas.microsoft.com/office/drawing/2014/main" id="{4333754C-C202-9DF5-3EED-D14B8D57530D}"/>
              </a:ext>
            </a:extLst>
          </p:cNvPr>
          <p:cNvSpPr txBox="1"/>
          <p:nvPr/>
        </p:nvSpPr>
        <p:spPr>
          <a:xfrm>
            <a:off x="7073869" y="5723890"/>
            <a:ext cx="17579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000"/>
            <a:r>
              <a:rPr lang="en-US" sz="800" b="1" dirty="0"/>
              <a:t>courtesy of Cigdem Ozkan-Loch</a:t>
            </a:r>
          </a:p>
        </p:txBody>
      </p:sp>
    </p:spTree>
    <p:extLst>
      <p:ext uri="{BB962C8B-B14F-4D97-AF65-F5344CB8AC3E}">
        <p14:creationId xmlns:p14="http://schemas.microsoft.com/office/powerpoint/2010/main" val="299712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>
            <a:extLst>
              <a:ext uri="{FF2B5EF4-FFF2-40B4-BE49-F238E27FC236}">
                <a16:creationId xmlns:a16="http://schemas.microsoft.com/office/drawing/2014/main" id="{EA405F30-E197-313C-2B01-34CD0B7997BA}"/>
              </a:ext>
            </a:extLst>
          </p:cNvPr>
          <p:cNvSpPr txBox="1"/>
          <p:nvPr/>
        </p:nvSpPr>
        <p:spPr>
          <a:xfrm>
            <a:off x="2124862" y="291600"/>
            <a:ext cx="6591436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LESR Injector Diagnostics   –   Loss Monitors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16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96E1B9-7925-9CDD-EBC3-F7F6DBF201AA}"/>
              </a:ext>
            </a:extLst>
          </p:cNvPr>
          <p:cNvSpPr txBox="1"/>
          <p:nvPr/>
        </p:nvSpPr>
        <p:spPr>
          <a:xfrm>
            <a:off x="746739" y="838662"/>
            <a:ext cx="6157693" cy="65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spc="-1" dirty="0">
                <a:solidFill>
                  <a:prstClr val="black"/>
                </a:solidFill>
                <a:latin typeface="Calibri"/>
              </a:rPr>
              <a:t>Localized Loss Monitors – Scintillators and PMT</a:t>
            </a:r>
            <a:endParaRPr lang="en-US" sz="2400" b="1" spc="-1" dirty="0">
              <a:solidFill>
                <a:prstClr val="black"/>
              </a:solidFill>
              <a:latin typeface="Calibri"/>
            </a:endParaRPr>
          </a:p>
          <a:p>
            <a:pPr marL="360" marR="0" lvl="0" indent="0" algn="r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360000" algn="l"/>
              </a:tabLst>
              <a:defRPr/>
            </a:pPr>
            <a:r>
              <a:rPr kumimoji="0" lang="en-US" sz="12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courtesy of E. </a:t>
            </a:r>
            <a:r>
              <a:rPr kumimoji="0" lang="en-US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Buratin</a:t>
            </a:r>
            <a:r>
              <a:rPr kumimoji="0" lang="en-US" sz="12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Kees</a:t>
            </a:r>
            <a:r>
              <a:rPr kumimoji="0" lang="en-US" sz="12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Scheidt</a:t>
            </a:r>
            <a:r>
              <a:rPr kumimoji="0" lang="en-US" sz="12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 (ESRF-EBS) and L. Torino (ALBA)</a:t>
            </a:r>
          </a:p>
        </p:txBody>
      </p:sp>
      <p:sp>
        <p:nvSpPr>
          <p:cNvPr id="26" name="TextShape 3">
            <a:extLst>
              <a:ext uri="{FF2B5EF4-FFF2-40B4-BE49-F238E27FC236}">
                <a16:creationId xmlns:a16="http://schemas.microsoft.com/office/drawing/2014/main" id="{07BC9D02-D01F-7260-A26A-0433C1F4A4E4}"/>
              </a:ext>
            </a:extLst>
          </p:cNvPr>
          <p:cNvSpPr txBox="1"/>
          <p:nvPr/>
        </p:nvSpPr>
        <p:spPr>
          <a:xfrm>
            <a:off x="5117474" y="1687842"/>
            <a:ext cx="3255250" cy="1680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just" defTabSz="64800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tabLst>
                <a:tab pos="180000" algn="l"/>
                <a:tab pos="360000" algn="l"/>
              </a:tabLst>
            </a:pPr>
            <a:r>
              <a:rPr lang="en-US" sz="1600" b="1" u="sng" spc="-1" dirty="0">
                <a:latin typeface="Calibri"/>
              </a:rPr>
              <a:t>BLM sensitivity &amp; calibration </a:t>
            </a:r>
          </a:p>
          <a:p>
            <a:pPr marL="72000" indent="-288000" algn="just" defTabSz="648000">
              <a:lnSpc>
                <a:spcPct val="110000"/>
              </a:lnSpc>
              <a:buClr>
                <a:srgbClr val="000000"/>
              </a:buClr>
              <a:tabLst>
                <a:tab pos="180000" algn="l"/>
                <a:tab pos="360000" algn="l"/>
              </a:tabLst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			PMT:   blue light</a:t>
            </a:r>
          </a:p>
          <a:p>
            <a:pPr marL="72000" indent="-288000" algn="just" defTabSz="648000">
              <a:lnSpc>
                <a:spcPct val="110000"/>
              </a:lnSpc>
              <a:buClr>
                <a:srgbClr val="000000"/>
              </a:buClr>
              <a:tabLst>
                <a:tab pos="180000" algn="l"/>
                <a:tab pos="360000" algn="l"/>
              </a:tabLst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			gain:   PMT voltage</a:t>
            </a:r>
          </a:p>
          <a:p>
            <a:pPr marL="72000" indent="-288000" algn="just" defTabSz="648000">
              <a:lnSpc>
                <a:spcPct val="110000"/>
              </a:lnSpc>
              <a:buClr>
                <a:srgbClr val="000000"/>
              </a:buClr>
              <a:tabLst>
                <a:tab pos="180000" algn="l"/>
                <a:tab pos="360000" algn="l"/>
              </a:tabLst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			DAQ:   ADC calibration</a:t>
            </a:r>
          </a:p>
          <a:p>
            <a:pPr marL="72000" indent="-288000" algn="just" defTabSz="648000">
              <a:lnSpc>
                <a:spcPct val="110000"/>
              </a:lnSpc>
              <a:spcAft>
                <a:spcPts val="1200"/>
              </a:spcAft>
              <a:buClr>
                <a:srgbClr val="000000"/>
              </a:buClr>
              <a:tabLst>
                <a:tab pos="180000" algn="l"/>
                <a:tab pos="360000" algn="l"/>
              </a:tabLst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			system:   Ce137 source in-situ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89A66F4-4337-B181-A77B-0C21A9587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79" y="1571387"/>
            <a:ext cx="3622416" cy="271437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4279AAD-8E91-17B0-1964-1D7A3495DB97}"/>
              </a:ext>
            </a:extLst>
          </p:cNvPr>
          <p:cNvSpPr txBox="1"/>
          <p:nvPr/>
        </p:nvSpPr>
        <p:spPr>
          <a:xfrm>
            <a:off x="715896" y="4547594"/>
            <a:ext cx="8000402" cy="1864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>
                <a:tab pos="180000" algn="l"/>
                <a:tab pos="360000" algn="l"/>
              </a:tabLst>
              <a:defRPr/>
            </a:pPr>
            <a:r>
              <a:rPr kumimoji="0" lang="en-US" sz="1600" b="1" i="0" u="sng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BLM operation modes</a:t>
            </a:r>
            <a:endParaRPr kumimoji="0" lang="en-US" sz="1300" b="1" i="0" u="sng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72000" marR="0" lvl="0" indent="-288000" algn="just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180000" algn="l"/>
                <a:tab pos="360000" algn="l"/>
              </a:tabLst>
              <a:defRPr/>
            </a:pP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			fast ADC and sufficient buffer provides</a:t>
            </a:r>
          </a:p>
          <a:p>
            <a:pPr marL="72000" marR="0" lvl="0" indent="-288000" algn="just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>
                <a:tab pos="180000" algn="l"/>
                <a:tab pos="360000" algn="l"/>
              </a:tabLst>
              <a:defRPr/>
            </a:pPr>
            <a:r>
              <a:rPr kumimoji="0" lang="en-US" sz="13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			turn-by-turn (even bunch-by-bunch) options</a:t>
            </a:r>
          </a:p>
          <a:p>
            <a:pPr marL="72000" marR="0" lvl="0" indent="-288000" algn="just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180000" algn="l"/>
                <a:tab pos="360000" algn="l"/>
              </a:tabLst>
              <a:defRPr/>
            </a:pPr>
            <a:r>
              <a:rPr kumimoji="0" lang="en-US" sz="13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			integration mode </a:t>
            </a: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provides loss pattern</a:t>
            </a:r>
          </a:p>
          <a:p>
            <a:pPr marL="72000" marR="0" lvl="0" indent="-288000" algn="just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180000" algn="l"/>
                <a:tab pos="360000" algn="l"/>
              </a:tabLst>
              <a:defRPr/>
            </a:pP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			along </a:t>
            </a:r>
            <a:r>
              <a:rPr lang="en-US" sz="1300" spc="-1" dirty="0">
                <a:solidFill>
                  <a:srgbClr val="000000"/>
                </a:solidFill>
                <a:latin typeface="Calibri"/>
              </a:rPr>
              <a:t>accelerator</a:t>
            </a: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and allows “sanity-check”</a:t>
            </a:r>
          </a:p>
          <a:p>
            <a:pPr marL="72000" marR="0" lvl="0" indent="-288000" algn="just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>
                <a:tab pos="180000" algn="l"/>
                <a:tab pos="360000" algn="l"/>
              </a:tabLst>
              <a:defRPr/>
            </a:pPr>
            <a:r>
              <a:rPr kumimoji="0" lang="en-US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			in reference to pre-defined loss rates</a:t>
            </a:r>
          </a:p>
          <a:p>
            <a:pPr marL="72000" marR="0" lvl="0" indent="-288000" algn="just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180000" algn="l"/>
                <a:tab pos="360000" algn="l"/>
              </a:tabLst>
              <a:defRPr/>
            </a:pPr>
            <a:r>
              <a:rPr lang="en-US" sz="1300" spc="-1" dirty="0">
                <a:solidFill>
                  <a:srgbClr val="0000FF"/>
                </a:solidFill>
                <a:latin typeface="Calibri"/>
              </a:rPr>
              <a:t>			(e.g. “BLM drift control” in injector and transfer lines can be helpful for stable and reliable “top-up” operation)</a:t>
            </a:r>
            <a:endParaRPr kumimoji="0" lang="en-US" sz="1300" b="0" i="0" u="none" strike="noStrike" kern="1200" cap="none" spc="-1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C9CDFDE-1B07-4811-DCCA-545DFE039578}"/>
              </a:ext>
            </a:extLst>
          </p:cNvPr>
          <p:cNvGrpSpPr/>
          <p:nvPr/>
        </p:nvGrpSpPr>
        <p:grpSpPr>
          <a:xfrm>
            <a:off x="4524295" y="3536434"/>
            <a:ext cx="4168150" cy="2101042"/>
            <a:chOff x="4548148" y="3592091"/>
            <a:chExt cx="4168150" cy="210104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00EBE81-E057-D040-C522-54DE1E8D06BE}"/>
                </a:ext>
              </a:extLst>
            </p:cNvPr>
            <p:cNvSpPr/>
            <p:nvPr/>
          </p:nvSpPr>
          <p:spPr>
            <a:xfrm>
              <a:off x="5055913" y="3592091"/>
              <a:ext cx="26790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u="sng" spc="-1" dirty="0">
                  <a:latin typeface="Calibri"/>
                </a:rPr>
                <a:t>Commissioning:</a:t>
              </a:r>
              <a:r>
                <a:rPr lang="en-US" sz="1600" b="1" spc="-1" dirty="0">
                  <a:latin typeface="Calibri"/>
                </a:rPr>
                <a:t>   </a:t>
              </a:r>
              <a:r>
                <a:rPr lang="en-US" sz="1600" b="1" u="sng" spc="-1" dirty="0">
                  <a:latin typeface="Calibri"/>
                </a:rPr>
                <a:t>First Turn(s)</a:t>
              </a:r>
              <a:endParaRPr lang="de-CH" u="sng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10D7669-F2F2-59C8-2842-74C659188AF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61817" y="3909584"/>
              <a:ext cx="3600000" cy="1706536"/>
              <a:chOff x="746868" y="1272427"/>
              <a:chExt cx="3493392" cy="1659228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1080F961-5678-DAB8-A853-E7AD9D3A5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868" y="1272427"/>
                <a:ext cx="3493392" cy="1659228"/>
              </a:xfrm>
              <a:prstGeom prst="rect">
                <a:avLst/>
              </a:prstGeom>
            </p:spPr>
          </p:pic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F88829C-D523-CE11-C73C-EA51F7557B89}"/>
                  </a:ext>
                </a:extLst>
              </p:cNvPr>
              <p:cNvSpPr/>
              <p:nvPr/>
            </p:nvSpPr>
            <p:spPr>
              <a:xfrm>
                <a:off x="2453837" y="1473002"/>
                <a:ext cx="1644104" cy="9997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9" name="Oval Callout 13">
                <a:extLst>
                  <a:ext uri="{FF2B5EF4-FFF2-40B4-BE49-F238E27FC236}">
                    <a16:creationId xmlns:a16="http://schemas.microsoft.com/office/drawing/2014/main" id="{3EE9FD4E-5C50-D909-6FDD-E3E2E458A33B}"/>
                  </a:ext>
                </a:extLst>
              </p:cNvPr>
              <p:cNvSpPr/>
              <p:nvPr/>
            </p:nvSpPr>
            <p:spPr>
              <a:xfrm>
                <a:off x="2172418" y="1706622"/>
                <a:ext cx="1908000" cy="722812"/>
              </a:xfrm>
              <a:prstGeom prst="wedgeEllipseCallout">
                <a:avLst>
                  <a:gd name="adj1" fmla="val -60549"/>
                  <a:gd name="adj2" fmla="val -50728"/>
                </a:avLst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lvl="0" algn="ctr"/>
                <a:r>
                  <a:rPr lang="en-US" sz="1100" b="1" spc="-1" dirty="0">
                    <a:solidFill>
                      <a:srgbClr val="000000"/>
                    </a:solidFill>
                    <a:latin typeface="Calibri"/>
                  </a:rPr>
                  <a:t>BLM in most sensitive “ADC mode"</a:t>
                </a:r>
              </a:p>
              <a:p>
                <a:pPr lvl="0" algn="ctr"/>
                <a:r>
                  <a:rPr lang="en-US" sz="1100" b="1" spc="-1" dirty="0">
                    <a:solidFill>
                      <a:srgbClr val="000000"/>
                    </a:solidFill>
                    <a:latin typeface="Calibri"/>
                  </a:rPr>
                  <a:t>over first turns</a:t>
                </a:r>
                <a:endParaRPr lang="de-CH" sz="11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0" name="Arrow: Right 59">
              <a:extLst>
                <a:ext uri="{FF2B5EF4-FFF2-40B4-BE49-F238E27FC236}">
                  <a16:creationId xmlns:a16="http://schemas.microsoft.com/office/drawing/2014/main" id="{F8499408-DD51-EA4B-C7E8-A1DC113E59FB}"/>
                </a:ext>
              </a:extLst>
            </p:cNvPr>
            <p:cNvSpPr/>
            <p:nvPr/>
          </p:nvSpPr>
          <p:spPr>
            <a:xfrm>
              <a:off x="4548148" y="4007458"/>
              <a:ext cx="333955" cy="182880"/>
            </a:xfrm>
            <a:prstGeom prst="rightArrow">
              <a:avLst/>
            </a:prstGeom>
            <a:solidFill>
              <a:srgbClr val="FFC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3ED1E831-1C95-BDF8-C9D7-4616D748A64F}"/>
                </a:ext>
              </a:extLst>
            </p:cNvPr>
            <p:cNvSpPr/>
            <p:nvPr/>
          </p:nvSpPr>
          <p:spPr>
            <a:xfrm>
              <a:off x="4993419" y="3607993"/>
              <a:ext cx="3722879" cy="2085140"/>
            </a:xfrm>
            <a:prstGeom prst="roundRect">
              <a:avLst>
                <a:gd name="adj" fmla="val 8278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468514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>
            <a:extLst>
              <a:ext uri="{FF2B5EF4-FFF2-40B4-BE49-F238E27FC236}">
                <a16:creationId xmlns:a16="http://schemas.microsoft.com/office/drawing/2014/main" id="{EA405F30-E197-313C-2B01-34CD0B7997BA}"/>
              </a:ext>
            </a:extLst>
          </p:cNvPr>
          <p:cNvSpPr txBox="1"/>
          <p:nvPr/>
        </p:nvSpPr>
        <p:spPr>
          <a:xfrm>
            <a:off x="2124862" y="291600"/>
            <a:ext cx="6591436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LESR Injector Diagnostics   –   Loss Monitors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17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96E1B9-7925-9CDD-EBC3-F7F6DBF201AA}"/>
              </a:ext>
            </a:extLst>
          </p:cNvPr>
          <p:cNvSpPr txBox="1"/>
          <p:nvPr/>
        </p:nvSpPr>
        <p:spPr>
          <a:xfrm>
            <a:off x="746739" y="806858"/>
            <a:ext cx="7077344" cy="65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spc="-1" dirty="0">
                <a:solidFill>
                  <a:prstClr val="black"/>
                </a:solidFill>
                <a:latin typeface="Calibri"/>
              </a:rPr>
              <a:t>Longitudinal Loss Monitors – Cerenkov Fibers and PMT</a:t>
            </a:r>
            <a:endParaRPr lang="en-US" sz="2400" b="1" spc="-1" dirty="0">
              <a:solidFill>
                <a:prstClr val="black"/>
              </a:solidFill>
              <a:latin typeface="Calibri"/>
            </a:endParaRPr>
          </a:p>
          <a:p>
            <a:pPr marL="360" marR="0" lvl="0" indent="0" algn="r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360000" algn="l"/>
              </a:tabLst>
              <a:defRPr/>
            </a:pPr>
            <a:r>
              <a:rPr kumimoji="0" lang="en-US" sz="12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courtesy of C. Ozkan-Loch (PSI)</a:t>
            </a:r>
          </a:p>
        </p:txBody>
      </p:sp>
      <p:sp>
        <p:nvSpPr>
          <p:cNvPr id="3" name="TextShape 3">
            <a:extLst>
              <a:ext uri="{FF2B5EF4-FFF2-40B4-BE49-F238E27FC236}">
                <a16:creationId xmlns:a16="http://schemas.microsoft.com/office/drawing/2014/main" id="{265BEAB5-015F-C71D-FDF4-46000F89D269}"/>
              </a:ext>
            </a:extLst>
          </p:cNvPr>
          <p:cNvSpPr txBox="1"/>
          <p:nvPr/>
        </p:nvSpPr>
        <p:spPr>
          <a:xfrm>
            <a:off x="832216" y="1495431"/>
            <a:ext cx="7683631" cy="47463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 lvl="0" defTabSz="324000"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b="1" spc="-1" dirty="0">
                <a:latin typeface="Arial Narrow"/>
              </a:rPr>
              <a:t>→		</a:t>
            </a:r>
            <a:r>
              <a:rPr lang="en-US" sz="1600" spc="-1" dirty="0">
                <a:latin typeface="Calibri"/>
              </a:rPr>
              <a:t>similar to undulator lines in FELs, a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long Cerenkov </a:t>
            </a:r>
            <a:r>
              <a:rPr lang="en-US" sz="1600" spc="-1" dirty="0">
                <a:latin typeface="Calibri"/>
              </a:rPr>
              <a:t>(quartz)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 fiber </a:t>
            </a:r>
            <a:r>
              <a:rPr lang="en-US" sz="1600" spc="-1" dirty="0">
                <a:latin typeface="Calibri"/>
              </a:rPr>
              <a:t>can be placed along the</a:t>
            </a:r>
          </a:p>
          <a:p>
            <a:pPr marL="360" lvl="0" defTabSz="324000">
              <a:spcAft>
                <a:spcPts val="12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spc="-1" dirty="0">
                <a:latin typeface="Calibri"/>
              </a:rPr>
              <a:t>		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LINAC</a:t>
            </a:r>
            <a:r>
              <a:rPr lang="en-US" sz="1600" spc="-1" dirty="0">
                <a:latin typeface="Calibri"/>
              </a:rPr>
              <a:t>,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transfer lines </a:t>
            </a:r>
            <a:r>
              <a:rPr lang="en-US" sz="1600" spc="-1" dirty="0">
                <a:latin typeface="Calibri"/>
              </a:rPr>
              <a:t>and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booster / storage ring injection regions </a:t>
            </a:r>
          </a:p>
          <a:p>
            <a:pPr marL="360" lvl="0" defTabSz="324000"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b="1" spc="-1" dirty="0">
                <a:latin typeface="Arial Narrow"/>
              </a:rPr>
              <a:t>→		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beam losses </a:t>
            </a:r>
            <a:r>
              <a:rPr lang="en-US" sz="1600" spc="-1" dirty="0">
                <a:latin typeface="Calibri"/>
              </a:rPr>
              <a:t>generate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light pulses</a:t>
            </a:r>
            <a:r>
              <a:rPr lang="en-US" sz="1600" spc="-1" dirty="0">
                <a:latin typeface="Calibri"/>
              </a:rPr>
              <a:t> in the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quartz fiber</a:t>
            </a:r>
            <a:r>
              <a:rPr lang="en-US" sz="1600" spc="-1" dirty="0">
                <a:latin typeface="Calibri"/>
              </a:rPr>
              <a:t>, which are detected by a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PMT</a:t>
            </a:r>
            <a:r>
              <a:rPr lang="en-US" sz="1600" spc="-1" dirty="0">
                <a:latin typeface="Calibri"/>
              </a:rPr>
              <a:t> </a:t>
            </a:r>
          </a:p>
          <a:p>
            <a:pPr marL="360" lvl="0" defTabSz="324000">
              <a:spcAft>
                <a:spcPts val="12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spc="-1" dirty="0">
                <a:latin typeface="Calibri"/>
              </a:rPr>
              <a:t>		at one end of the fiber. </a:t>
            </a:r>
          </a:p>
          <a:p>
            <a:pPr marL="360" lvl="0" defTabSz="324000">
              <a:spcAft>
                <a:spcPts val="12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b="1" spc="-1" dirty="0">
                <a:latin typeface="Arial Narrow"/>
              </a:rPr>
              <a:t>→		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multiple loss locations</a:t>
            </a:r>
            <a:r>
              <a:rPr lang="en-US" sz="1600" spc="-1" dirty="0">
                <a:latin typeface="Calibri"/>
              </a:rPr>
              <a:t> generate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multiple light pulses </a:t>
            </a:r>
            <a:r>
              <a:rPr lang="en-US" sz="1600" spc="-1" dirty="0">
                <a:latin typeface="Calibri"/>
              </a:rPr>
              <a:t>(</a:t>
            </a:r>
            <a:r>
              <a:rPr lang="en-US" sz="1600" spc="-1" dirty="0">
                <a:latin typeface="Script MT Bold" panose="03040602040607080904" pitchFamily="66" charset="0"/>
              </a:rPr>
              <a:t>O</a:t>
            </a:r>
            <a:r>
              <a:rPr lang="en-US" sz="1600" spc="-1" dirty="0">
                <a:latin typeface="Calibri"/>
              </a:rPr>
              <a:t> </a:t>
            </a:r>
            <a:r>
              <a:rPr kumimoji="0" lang="en-US" sz="160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10s of ns)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1600" spc="-1" dirty="0">
                <a:latin typeface="Calibri"/>
              </a:rPr>
              <a:t>per injection trigger</a:t>
            </a:r>
          </a:p>
          <a:p>
            <a:pPr marL="360" defTabSz="324000"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b="1" spc="-1" dirty="0">
                <a:latin typeface="Arial Narrow"/>
              </a:rPr>
              <a:t>→		</a:t>
            </a:r>
            <a:r>
              <a:rPr lang="en-US" sz="1600" spc="-1" dirty="0">
                <a:latin typeface="Calibri"/>
              </a:rPr>
              <a:t>a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fast ADC </a:t>
            </a:r>
            <a:r>
              <a:rPr lang="en-US" sz="1600" spc="-1" dirty="0">
                <a:latin typeface="Calibri"/>
              </a:rPr>
              <a:t>(&gt; 500 MS/s) digitizes the loss signal as a waveform corresponding to the </a:t>
            </a:r>
          </a:p>
          <a:p>
            <a:pPr marL="360" defTabSz="324000">
              <a:spcAft>
                <a:spcPts val="12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spc="-1" dirty="0">
                <a:latin typeface="Calibri"/>
              </a:rPr>
              <a:t>		fiber length or the beam path, which is covered by the LLM</a:t>
            </a:r>
          </a:p>
          <a:p>
            <a:pPr marL="360" lvl="0" defTabSz="324000">
              <a:spcAft>
                <a:spcPts val="3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→</a:t>
            </a:r>
            <a:r>
              <a:rPr lang="en-US" sz="1600" b="1" spc="-1" dirty="0">
                <a:solidFill>
                  <a:prstClr val="black"/>
                </a:solidFill>
                <a:latin typeface="Arial Narrow"/>
              </a:rPr>
              <a:t>		</a:t>
            </a:r>
            <a:r>
              <a:rPr kumimoji="0" lang="en-US" sz="160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the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LLM spatial resolution 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is in the order of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0.5 – 1 m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360" lvl="0" defTabSz="324000"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spc="-1" dirty="0">
                <a:solidFill>
                  <a:prstClr val="black"/>
                </a:solidFill>
                <a:latin typeface="Calibri"/>
              </a:rPr>
              <a:t>		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loss locations 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can be </a:t>
            </a:r>
            <a:r>
              <a:rPr kumimoji="0" lang="en-US" sz="160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“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calibrated</a:t>
            </a:r>
            <a:r>
              <a:rPr kumimoji="0" lang="en-US" sz="160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” by inserting screens</a:t>
            </a:r>
          </a:p>
          <a:p>
            <a:pPr marL="360" lvl="0" defTabSz="324000">
              <a:spcAft>
                <a:spcPts val="24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spc="-1" dirty="0">
                <a:solidFill>
                  <a:prstClr val="black"/>
                </a:solidFill>
                <a:latin typeface="Calibri"/>
              </a:rPr>
              <a:t>		</a:t>
            </a:r>
            <a:r>
              <a:rPr kumimoji="0" lang="en-US" sz="160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valves at known locations along the beam path</a:t>
            </a:r>
          </a:p>
          <a:p>
            <a:pPr marL="360" lvl="0" defTabSz="324000">
              <a:spcAft>
                <a:spcPts val="6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→</a:t>
            </a:r>
            <a:r>
              <a:rPr lang="en-US" sz="1600" b="1" spc="-1" dirty="0">
                <a:solidFill>
                  <a:prstClr val="black"/>
                </a:solidFill>
                <a:latin typeface="Arial Narrow"/>
              </a:rPr>
              <a:t>		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LLMs 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will be installed in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SLS 2.0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…:</a:t>
            </a:r>
          </a:p>
          <a:p>
            <a:pPr marL="360" lvl="0" defTabSz="324000"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spc="-1" dirty="0">
                <a:solidFill>
                  <a:prstClr val="black"/>
                </a:solidFill>
                <a:latin typeface="Calibri"/>
              </a:rPr>
              <a:t>			LINAC – LBTL – booster injection</a:t>
            </a:r>
          </a:p>
          <a:p>
            <a:pPr marL="360" lvl="0" defTabSz="324000">
              <a:spcAft>
                <a:spcPts val="12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spc="-1" dirty="0">
                <a:solidFill>
                  <a:prstClr val="black"/>
                </a:solidFill>
                <a:latin typeface="Calibri"/>
              </a:rPr>
              <a:t>			BRTL – storage ring injection</a:t>
            </a:r>
          </a:p>
          <a:p>
            <a:pPr marL="360" defTabSz="324000"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→</a:t>
            </a:r>
            <a:r>
              <a:rPr lang="en-US" sz="1600" b="1" spc="-1" dirty="0">
                <a:solidFill>
                  <a:prstClr val="black"/>
                </a:solidFill>
                <a:latin typeface="Arial Narrow"/>
              </a:rPr>
              <a:t>		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LLMs 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will</a:t>
            </a:r>
            <a:r>
              <a:rPr kumimoji="0" lang="en-US" sz="160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be used 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for</a:t>
            </a:r>
            <a:r>
              <a:rPr kumimoji="0" lang="en-US" sz="160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“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injector drift control</a:t>
            </a:r>
            <a:r>
              <a:rPr kumimoji="0" lang="en-US" sz="160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”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 in</a:t>
            </a:r>
            <a:r>
              <a:rPr lang="en-US" sz="1600" b="1" spc="-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SLS 2.0</a:t>
            </a:r>
            <a:endParaRPr lang="en-US" sz="1600" spc="-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0ABF99-7646-AF48-9485-6DC9B320BAF1}"/>
              </a:ext>
            </a:extLst>
          </p:cNvPr>
          <p:cNvGrpSpPr/>
          <p:nvPr/>
        </p:nvGrpSpPr>
        <p:grpSpPr>
          <a:xfrm>
            <a:off x="5844035" y="3801573"/>
            <a:ext cx="2973963" cy="2558932"/>
            <a:chOff x="5907643" y="3912887"/>
            <a:chExt cx="2973963" cy="25589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37FFAF-FADC-8583-F222-A8488C9BF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3054" y="4347819"/>
              <a:ext cx="2762926" cy="2124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8BAB0D-352B-584D-9115-6F669AFCC38A}"/>
                </a:ext>
              </a:extLst>
            </p:cNvPr>
            <p:cNvSpPr txBox="1"/>
            <p:nvPr/>
          </p:nvSpPr>
          <p:spPr>
            <a:xfrm>
              <a:off x="5907643" y="3912887"/>
              <a:ext cx="2973963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200" b="1" i="0" u="sng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Example of LLM Calibration from </a:t>
              </a:r>
              <a:r>
                <a:rPr kumimoji="0" lang="en-US" sz="1200" b="1" i="0" u="sng" strike="noStrike" kern="1200" cap="none" spc="-1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SwissFEL</a:t>
              </a:r>
              <a:endParaRPr kumimoji="0" lang="en-US" sz="1200" b="1" i="0" u="sng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360" marR="0" lvl="0" indent="0" algn="l" defTabSz="6480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>
                  <a:tab pos="360000" algn="l"/>
                </a:tabLst>
                <a:defRPr/>
              </a:pPr>
              <a:r>
                <a:rPr kumimoji="0" lang="en-US" sz="1000" b="1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from C. Ozkan-Loch et al., PRSTAB 23, 102804 (2020)</a:t>
              </a:r>
            </a:p>
            <a:p>
              <a:endParaRPr lang="de-CH" sz="1200" b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878604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>
            <a:extLst>
              <a:ext uri="{FF2B5EF4-FFF2-40B4-BE49-F238E27FC236}">
                <a16:creationId xmlns:a16="http://schemas.microsoft.com/office/drawing/2014/main" id="{EA405F30-E197-313C-2B01-34CD0B7997BA}"/>
              </a:ext>
            </a:extLst>
          </p:cNvPr>
          <p:cNvSpPr txBox="1"/>
          <p:nvPr/>
        </p:nvSpPr>
        <p:spPr>
          <a:xfrm>
            <a:off x="2124862" y="291600"/>
            <a:ext cx="6591436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LESR Injector:   Charge and Current Monitors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Shape 3">
            <a:extLst>
              <a:ext uri="{FF2B5EF4-FFF2-40B4-BE49-F238E27FC236}">
                <a16:creationId xmlns:a16="http://schemas.microsoft.com/office/drawing/2014/main" id="{C650B4C6-CE4F-1D2C-48E2-8C276ECEEF6C}"/>
              </a:ext>
            </a:extLst>
          </p:cNvPr>
          <p:cNvSpPr txBox="1"/>
          <p:nvPr/>
        </p:nvSpPr>
        <p:spPr>
          <a:xfrm>
            <a:off x="1128462" y="872440"/>
            <a:ext cx="7580457" cy="31357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80000" lvl="0" indent="-180000" defTabSz="900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integrating current transformers </a:t>
            </a:r>
            <a:r>
              <a:rPr lang="en-US" sz="1600" spc="-1" dirty="0">
                <a:latin typeface="Calibri"/>
              </a:rPr>
              <a:t>are absolutely calibrated standard devices for</a:t>
            </a:r>
          </a:p>
          <a:p>
            <a:pPr lvl="0" defTabSz="90000">
              <a:spcAft>
                <a:spcPts val="600"/>
              </a:spcAft>
              <a:buClr>
                <a:srgbClr val="000000"/>
              </a:buClr>
            </a:pP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		beam charge </a:t>
            </a:r>
            <a:r>
              <a:rPr lang="en-US" sz="1600" spc="-1" dirty="0">
                <a:latin typeface="Calibri"/>
              </a:rPr>
              <a:t>measurements in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LINACs and transfer lines</a:t>
            </a:r>
            <a:r>
              <a:rPr lang="en-US" sz="1600" spc="-1" dirty="0">
                <a:latin typeface="Calibri"/>
              </a:rPr>
              <a:t>:	</a:t>
            </a:r>
          </a:p>
          <a:p>
            <a:pPr marL="180000" lvl="0" indent="-180000" defTabSz="90000">
              <a:spcAft>
                <a:spcPts val="1200"/>
              </a:spcAft>
              <a:buClr>
                <a:srgbClr val="000000"/>
              </a:buClr>
            </a:pPr>
            <a:r>
              <a:rPr lang="en-US" sz="1600" spc="-1" dirty="0">
                <a:latin typeface="Calibri"/>
              </a:rPr>
              <a:t>					</a:t>
            </a:r>
            <a:r>
              <a:rPr lang="en-US" sz="1600" b="1" spc="-1" dirty="0">
                <a:latin typeface="Arial Narrow"/>
              </a:rPr>
              <a:t>→		</a:t>
            </a:r>
            <a:r>
              <a:rPr lang="en-US" sz="1600" spc="-1" dirty="0">
                <a:latin typeface="Calibri"/>
              </a:rPr>
              <a:t>e.g. ICT / BCM-IHR			&lt; 10 pC – 1 nC (single bunches and bunch trains)</a:t>
            </a:r>
          </a:p>
          <a:p>
            <a:pPr marL="180000" lvl="0" indent="-180000" defTabSz="900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parametric current transformers </a:t>
            </a:r>
            <a:r>
              <a:rPr lang="en-US" sz="1600" spc="-1" dirty="0">
                <a:latin typeface="Calibri"/>
              </a:rPr>
              <a:t>are standard devices for circulating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beam current </a:t>
            </a:r>
            <a:r>
              <a:rPr lang="en-US" sz="1600" spc="-1" dirty="0">
                <a:latin typeface="Calibri"/>
              </a:rPr>
              <a:t>measurements in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booster and storage rings</a:t>
            </a:r>
            <a:r>
              <a:rPr lang="en-US" sz="1600" spc="-1" dirty="0">
                <a:latin typeface="Calibri"/>
              </a:rPr>
              <a:t>:</a:t>
            </a:r>
          </a:p>
          <a:p>
            <a:pPr marL="180000" lvl="0" indent="-180000" defTabSz="90000">
              <a:spcAft>
                <a:spcPts val="1200"/>
              </a:spcAft>
              <a:buClr>
                <a:srgbClr val="000000"/>
              </a:buClr>
            </a:pPr>
            <a:r>
              <a:rPr lang="en-US" sz="1600" spc="-1" dirty="0">
                <a:latin typeface="Calibri"/>
              </a:rPr>
              <a:t>					</a:t>
            </a:r>
            <a:r>
              <a:rPr lang="en-US" sz="1600" b="1" spc="-1" dirty="0">
                <a:latin typeface="Arial Narrow"/>
              </a:rPr>
              <a:t>→		</a:t>
            </a:r>
            <a:r>
              <a:rPr lang="en-US" sz="1600" spc="-1" dirty="0">
                <a:latin typeface="Calibri"/>
              </a:rPr>
              <a:t>e.g. NPCT			5 (1) µA / √Hz from DC (storage ring) to 10 kHz (booster ramps)</a:t>
            </a:r>
            <a:endParaRPr lang="en-US" sz="1600" b="1" spc="-1" dirty="0">
              <a:solidFill>
                <a:srgbClr val="0000FF"/>
              </a:solidFill>
              <a:latin typeface="Calibri"/>
            </a:endParaRPr>
          </a:p>
          <a:p>
            <a:pPr marL="180000" lvl="0" indent="-180000" defTabSz="900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real-time determination of transmission efficiency </a:t>
            </a:r>
            <a:r>
              <a:rPr lang="en-US" sz="1600" spc="-1" dirty="0">
                <a:latin typeface="Calibri"/>
              </a:rPr>
              <a:t>through injector complex provides</a:t>
            </a:r>
          </a:p>
          <a:p>
            <a:pPr lvl="0" defTabSz="90000">
              <a:spcAft>
                <a:spcPts val="1200"/>
              </a:spcAft>
              <a:buClr>
                <a:srgbClr val="000000"/>
              </a:buClr>
            </a:pPr>
            <a:r>
              <a:rPr lang="en-US" sz="1600" spc="-1" dirty="0">
                <a:solidFill>
                  <a:prstClr val="black"/>
                </a:solidFill>
                <a:latin typeface="Calibri"/>
              </a:rPr>
              <a:t>		important information of injector stability during commissioning and to-up operation</a:t>
            </a:r>
          </a:p>
          <a:p>
            <a:pPr marL="180000" lvl="0" indent="-180000" defTabSz="900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coaxial Faraday cups, wall current monitors 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and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fast current transformers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 provide time-resolved information of electron bunches and bunch patterns on a ps to ms scale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459" y="4781923"/>
            <a:ext cx="1872764" cy="180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658" y="4601923"/>
            <a:ext cx="1556924" cy="198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18" y="4781923"/>
            <a:ext cx="1708279" cy="18000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214108" y="4114799"/>
            <a:ext cx="1821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u="sng" spc="-1" dirty="0">
                <a:solidFill>
                  <a:prstClr val="black"/>
                </a:solidFill>
                <a:latin typeface="Calibri"/>
              </a:rPr>
              <a:t>SLS LINAC Coaxial F-Cup</a:t>
            </a:r>
          </a:p>
          <a:p>
            <a:r>
              <a:rPr lang="en-US" sz="1100" spc="-1" dirty="0">
                <a:solidFill>
                  <a:prstClr val="black"/>
                </a:solidFill>
                <a:latin typeface="Calibri"/>
              </a:rPr>
              <a:t>90° insertable version</a:t>
            </a:r>
            <a:endParaRPr lang="de-DE" sz="1100" dirty="0"/>
          </a:p>
        </p:txBody>
      </p:sp>
      <p:sp>
        <p:nvSpPr>
          <p:cNvPr id="13" name="Rechteck 12"/>
          <p:cNvSpPr/>
          <p:nvPr/>
        </p:nvSpPr>
        <p:spPr>
          <a:xfrm>
            <a:off x="3512396" y="4112345"/>
            <a:ext cx="175669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u="sng" spc="-1" dirty="0">
                <a:solidFill>
                  <a:prstClr val="black"/>
                </a:solidFill>
                <a:latin typeface="Calibri"/>
              </a:rPr>
              <a:t>Coaxial Faraday Cup</a:t>
            </a:r>
          </a:p>
          <a:p>
            <a:r>
              <a:rPr lang="en-US" sz="1100" spc="-1" dirty="0">
                <a:solidFill>
                  <a:prstClr val="black"/>
                </a:solidFill>
                <a:latin typeface="Calibri"/>
              </a:rPr>
              <a:t>integrated in a CF flange as </a:t>
            </a:r>
          </a:p>
          <a:p>
            <a:r>
              <a:rPr lang="en-US" sz="1100" spc="-1" dirty="0">
                <a:solidFill>
                  <a:prstClr val="black"/>
                </a:solidFill>
                <a:latin typeface="Calibri"/>
              </a:rPr>
              <a:t>low energy beam stop</a:t>
            </a:r>
            <a:endParaRPr lang="de-DE" sz="1100" dirty="0"/>
          </a:p>
        </p:txBody>
      </p:sp>
      <p:sp>
        <p:nvSpPr>
          <p:cNvPr id="14" name="Rechteck 13"/>
          <p:cNvSpPr/>
          <p:nvPr/>
        </p:nvSpPr>
        <p:spPr>
          <a:xfrm>
            <a:off x="6090906" y="4109891"/>
            <a:ext cx="183582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u="sng" spc="-1" dirty="0">
                <a:solidFill>
                  <a:prstClr val="black"/>
                </a:solidFill>
                <a:latin typeface="Calibri"/>
              </a:rPr>
              <a:t>SLS LINAC Gun Emission</a:t>
            </a:r>
          </a:p>
          <a:p>
            <a:r>
              <a:rPr lang="en-US" sz="1100" spc="-1" dirty="0">
                <a:solidFill>
                  <a:prstClr val="black"/>
                </a:solidFill>
                <a:latin typeface="Calibri"/>
              </a:rPr>
              <a:t>bunch length and charge as</a:t>
            </a:r>
          </a:p>
          <a:p>
            <a:r>
              <a:rPr lang="en-US" sz="1100" spc="-1" dirty="0">
                <a:solidFill>
                  <a:prstClr val="black"/>
                </a:solidFill>
                <a:latin typeface="Calibri"/>
              </a:rPr>
              <a:t>function of gun bias settings</a:t>
            </a:r>
            <a:endParaRPr lang="de-DE" sz="1100" dirty="0"/>
          </a:p>
        </p:txBody>
      </p:sp>
      <p:sp>
        <p:nvSpPr>
          <p:cNvPr id="15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18</a:t>
            </a:fld>
            <a:endParaRPr lang="de-DE" sz="9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2641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7AA8521-8E9E-918D-4360-686FE45FA0AF}"/>
              </a:ext>
            </a:extLst>
          </p:cNvPr>
          <p:cNvGrpSpPr/>
          <p:nvPr/>
        </p:nvGrpSpPr>
        <p:grpSpPr>
          <a:xfrm>
            <a:off x="3141041" y="898504"/>
            <a:ext cx="5602680" cy="5688000"/>
            <a:chOff x="1799912" y="872377"/>
            <a:chExt cx="5602680" cy="5688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7CCEDA-463F-A99D-8C91-3469F4C48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9912" y="872377"/>
              <a:ext cx="5602680" cy="5688000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6CACD49-E6B4-720B-BEBC-68FC24FA74D6}"/>
                </a:ext>
              </a:extLst>
            </p:cNvPr>
            <p:cNvCxnSpPr/>
            <p:nvPr/>
          </p:nvCxnSpPr>
          <p:spPr>
            <a:xfrm>
              <a:off x="3910013" y="4333875"/>
              <a:ext cx="3960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19764EF-4A9A-7220-D17F-8599E28E1C77}"/>
                </a:ext>
              </a:extLst>
            </p:cNvPr>
            <p:cNvCxnSpPr/>
            <p:nvPr/>
          </p:nvCxnSpPr>
          <p:spPr>
            <a:xfrm>
              <a:off x="4922296" y="4333875"/>
              <a:ext cx="1440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Shape 1">
            <a:extLst>
              <a:ext uri="{FF2B5EF4-FFF2-40B4-BE49-F238E27FC236}">
                <a16:creationId xmlns:a16="http://schemas.microsoft.com/office/drawing/2014/main" id="{1AD76E93-A9AA-CA6A-8C41-9A6C8A387EDD}"/>
              </a:ext>
            </a:extLst>
          </p:cNvPr>
          <p:cNvSpPr txBox="1"/>
          <p:nvPr/>
        </p:nvSpPr>
        <p:spPr>
          <a:xfrm>
            <a:off x="2124862" y="291600"/>
            <a:ext cx="6591436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LESR SLS Booster Diagnostics   –   Overview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8F03ECD9-954D-C1CF-9457-9418E01246A5}"/>
              </a:ext>
            </a:extLst>
          </p:cNvPr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19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B3DA0B-1AC9-814F-5BBA-5508C5400A56}"/>
              </a:ext>
            </a:extLst>
          </p:cNvPr>
          <p:cNvSpPr txBox="1"/>
          <p:nvPr/>
        </p:nvSpPr>
        <p:spPr>
          <a:xfrm>
            <a:off x="581964" y="2154014"/>
            <a:ext cx="2736006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marR="0" lvl="0" indent="-180000" algn="l" defTabSz="1080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252000" algn="l"/>
              </a:tabLst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/>
              </a:rPr>
              <a:t>54 button-type BPMs</a:t>
            </a:r>
          </a:p>
          <a:p>
            <a:pPr marL="180000" marR="0" lvl="0" indent="-180000" algn="l" defTabSz="1080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252000" algn="l"/>
              </a:tabLst>
              <a:defRPr/>
            </a:pPr>
            <a:r>
              <a:rPr lang="en-US" sz="1600" b="1" spc="-1" dirty="0">
                <a:solidFill>
                  <a:srgbClr val="008000"/>
                </a:solidFill>
                <a:latin typeface="Calibri"/>
              </a:rPr>
              <a:t>1 current transformer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180000" marR="0" lvl="0" indent="-180000" algn="l" defTabSz="1080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252000" algn="l"/>
              </a:tabLst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/>
              </a:rPr>
              <a:t>1 tune kicker (diagonal)</a:t>
            </a:r>
          </a:p>
          <a:p>
            <a:pPr marL="180000" marR="0" lvl="0" indent="-180000" algn="l" defTabSz="1080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252000" algn="l"/>
              </a:tabLst>
              <a:defRPr/>
            </a:pPr>
            <a:r>
              <a:rPr lang="en-US" sz="1600" b="1" spc="-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libri"/>
              </a:rPr>
              <a:t>1 tune BPM</a:t>
            </a:r>
          </a:p>
          <a:p>
            <a:pPr marL="180000" marR="0" lvl="0" indent="-180000" algn="l" defTabSz="108000" rtl="0" eaLnBrk="1" fontAlgn="auto" latinLnBrk="0" hangingPunct="1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252000" algn="l"/>
              </a:tabLst>
              <a:defRPr/>
            </a:pPr>
            <a:r>
              <a:rPr lang="en-US" sz="1600" b="1" spc="-1" dirty="0">
                <a:solidFill>
                  <a:srgbClr val="FF0000"/>
                </a:solidFill>
                <a:latin typeface="Calibri"/>
              </a:rPr>
              <a:t>2 screen monitors</a:t>
            </a:r>
          </a:p>
          <a:p>
            <a:pPr marR="0" lvl="0" algn="l" defTabSz="1800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>
                <a:tab pos="0" algn="l"/>
              </a:tabLst>
              <a:defRPr/>
            </a:pPr>
            <a:r>
              <a:rPr lang="en-US" sz="1600" spc="-1" dirty="0">
                <a:solidFill>
                  <a:srgbClr val="FF0000"/>
                </a:solidFill>
                <a:latin typeface="Calibri"/>
              </a:rPr>
              <a:t>		(at injection)</a:t>
            </a:r>
          </a:p>
          <a:p>
            <a:pPr marL="180000" marR="0" lvl="0" indent="-180000" algn="l" defTabSz="108000" rtl="0" eaLnBrk="1" fontAlgn="auto" latinLnBrk="0" hangingPunct="1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252000" algn="l"/>
              </a:tabLst>
              <a:defRPr/>
            </a:pPr>
            <a:r>
              <a:rPr lang="en-US" sz="1600" b="1" spc="-1" dirty="0">
                <a:solidFill>
                  <a:srgbClr val="FF0000"/>
                </a:solidFill>
                <a:latin typeface="Calibri"/>
              </a:rPr>
              <a:t>3 screen monitors</a:t>
            </a:r>
          </a:p>
          <a:p>
            <a:pPr marR="0" lvl="0" algn="l" defTabSz="1800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>
                <a:tab pos="0" algn="l"/>
              </a:tabLst>
              <a:defRPr/>
            </a:pPr>
            <a:r>
              <a:rPr lang="en-US" sz="1600" spc="-1" dirty="0">
                <a:solidFill>
                  <a:srgbClr val="FF0000"/>
                </a:solidFill>
                <a:latin typeface="Calibri"/>
              </a:rPr>
              <a:t>		(around ring)</a:t>
            </a:r>
          </a:p>
          <a:p>
            <a:pPr marL="180000" marR="0" lvl="0" indent="-180000" algn="l" defTabSz="1080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252000" algn="l"/>
              </a:tabLst>
              <a:defRPr/>
            </a:pPr>
            <a:r>
              <a:rPr lang="en-US" sz="1600" b="1" spc="-1" dirty="0">
                <a:solidFill>
                  <a:srgbClr val="FF0000"/>
                </a:solidFill>
                <a:latin typeface="Calibri"/>
              </a:rPr>
              <a:t>3 synchrotron light ports</a:t>
            </a:r>
          </a:p>
          <a:p>
            <a:pPr marL="180000" marR="0" lvl="0" indent="-180000" algn="l" defTabSz="1080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252000" algn="l"/>
              </a:tabLst>
              <a:defRPr/>
            </a:pPr>
            <a:r>
              <a:rPr lang="en-US" sz="1600" b="1" spc="-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/>
              </a:rPr>
              <a:t>BLMs and LLM at injection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2381DB6-23DA-11D6-CE78-89AFD2C69988}"/>
              </a:ext>
            </a:extLst>
          </p:cNvPr>
          <p:cNvSpPr/>
          <p:nvPr/>
        </p:nvSpPr>
        <p:spPr>
          <a:xfrm>
            <a:off x="3065117" y="824431"/>
            <a:ext cx="5758183" cy="5755182"/>
          </a:xfrm>
          <a:custGeom>
            <a:avLst/>
            <a:gdLst>
              <a:gd name="connsiteX0" fmla="*/ 2743510 w 5758183"/>
              <a:gd name="connsiteY0" fmla="*/ 499273 h 5755182"/>
              <a:gd name="connsiteX1" fmla="*/ 2072950 w 5758183"/>
              <a:gd name="connsiteY1" fmla="*/ 568942 h 5755182"/>
              <a:gd name="connsiteX2" fmla="*/ 1654939 w 5758183"/>
              <a:gd name="connsiteY2" fmla="*/ 725696 h 5755182"/>
              <a:gd name="connsiteX3" fmla="*/ 1245636 w 5758183"/>
              <a:gd name="connsiteY3" fmla="*/ 1030496 h 5755182"/>
              <a:gd name="connsiteX4" fmla="*/ 871168 w 5758183"/>
              <a:gd name="connsiteY4" fmla="*/ 1431090 h 5755182"/>
              <a:gd name="connsiteX5" fmla="*/ 575076 w 5758183"/>
              <a:gd name="connsiteY5" fmla="*/ 1962313 h 5755182"/>
              <a:gd name="connsiteX6" fmla="*/ 383488 w 5758183"/>
              <a:gd name="connsiteY6" fmla="*/ 2667707 h 5755182"/>
              <a:gd name="connsiteX7" fmla="*/ 435739 w 5758183"/>
              <a:gd name="connsiteY7" fmla="*/ 3268599 h 5755182"/>
              <a:gd name="connsiteX8" fmla="*/ 618619 w 5758183"/>
              <a:gd name="connsiteY8" fmla="*/ 3913033 h 5755182"/>
              <a:gd name="connsiteX9" fmla="*/ 1036630 w 5758183"/>
              <a:gd name="connsiteY9" fmla="*/ 4540050 h 5755182"/>
              <a:gd name="connsiteX10" fmla="*/ 1541728 w 5758183"/>
              <a:gd name="connsiteY10" fmla="*/ 4949353 h 5755182"/>
              <a:gd name="connsiteX11" fmla="*/ 2203579 w 5758183"/>
              <a:gd name="connsiteY11" fmla="*/ 5262862 h 5755182"/>
              <a:gd name="connsiteX12" fmla="*/ 2856722 w 5758183"/>
              <a:gd name="connsiteY12" fmla="*/ 5358656 h 5755182"/>
              <a:gd name="connsiteX13" fmla="*/ 3623076 w 5758183"/>
              <a:gd name="connsiteY13" fmla="*/ 5236736 h 5755182"/>
              <a:gd name="connsiteX14" fmla="*/ 4032379 w 5758183"/>
              <a:gd name="connsiteY14" fmla="*/ 5010313 h 5755182"/>
              <a:gd name="connsiteX15" fmla="*/ 4363305 w 5758183"/>
              <a:gd name="connsiteY15" fmla="*/ 4749056 h 5755182"/>
              <a:gd name="connsiteX16" fmla="*/ 4824859 w 5758183"/>
              <a:gd name="connsiteY16" fmla="*/ 4235250 h 5755182"/>
              <a:gd name="connsiteX17" fmla="*/ 5120950 w 5758183"/>
              <a:gd name="connsiteY17" fmla="*/ 3695319 h 5755182"/>
              <a:gd name="connsiteX18" fmla="*/ 5321248 w 5758183"/>
              <a:gd name="connsiteY18" fmla="*/ 2989925 h 5755182"/>
              <a:gd name="connsiteX19" fmla="*/ 5268996 w 5758183"/>
              <a:gd name="connsiteY19" fmla="*/ 2336782 h 5755182"/>
              <a:gd name="connsiteX20" fmla="*/ 5077408 w 5758183"/>
              <a:gd name="connsiteY20" fmla="*/ 1857810 h 5755182"/>
              <a:gd name="connsiteX21" fmla="*/ 4772608 w 5758183"/>
              <a:gd name="connsiteY21" fmla="*/ 1361422 h 5755182"/>
              <a:gd name="connsiteX22" fmla="*/ 4441682 w 5758183"/>
              <a:gd name="connsiteY22" fmla="*/ 1021787 h 5755182"/>
              <a:gd name="connsiteX23" fmla="*/ 4128173 w 5758183"/>
              <a:gd name="connsiteY23" fmla="*/ 795365 h 5755182"/>
              <a:gd name="connsiteX24" fmla="*/ 3666619 w 5758183"/>
              <a:gd name="connsiteY24" fmla="*/ 621193 h 5755182"/>
              <a:gd name="connsiteX25" fmla="*/ 3326985 w 5758183"/>
              <a:gd name="connsiteY25" fmla="*/ 577650 h 5755182"/>
              <a:gd name="connsiteX26" fmla="*/ 2743510 w 5758183"/>
              <a:gd name="connsiteY26" fmla="*/ 499273 h 5755182"/>
              <a:gd name="connsiteX27" fmla="*/ 2929997 w 5758183"/>
              <a:gd name="connsiteY27" fmla="*/ 436 h 5755182"/>
              <a:gd name="connsiteX28" fmla="*/ 3535990 w 5758183"/>
              <a:gd name="connsiteY28" fmla="*/ 81262 h 5755182"/>
              <a:gd name="connsiteX29" fmla="*/ 4398139 w 5758183"/>
              <a:gd name="connsiteY29" fmla="*/ 447022 h 5755182"/>
              <a:gd name="connsiteX30" fmla="*/ 5103533 w 5758183"/>
              <a:gd name="connsiteY30" fmla="*/ 1056622 h 5755182"/>
              <a:gd name="connsiteX31" fmla="*/ 5617339 w 5758183"/>
              <a:gd name="connsiteY31" fmla="*/ 1988439 h 5755182"/>
              <a:gd name="connsiteX32" fmla="*/ 5756676 w 5758183"/>
              <a:gd name="connsiteY32" fmla="*/ 3033467 h 5755182"/>
              <a:gd name="connsiteX33" fmla="*/ 5556379 w 5758183"/>
              <a:gd name="connsiteY33" fmla="*/ 3956576 h 5755182"/>
              <a:gd name="connsiteX34" fmla="*/ 5147076 w 5758183"/>
              <a:gd name="connsiteY34" fmla="*/ 4661970 h 5755182"/>
              <a:gd name="connsiteX35" fmla="*/ 4502642 w 5758183"/>
              <a:gd name="connsiteY35" fmla="*/ 5262862 h 5755182"/>
              <a:gd name="connsiteX36" fmla="*/ 3936585 w 5758183"/>
              <a:gd name="connsiteY36" fmla="*/ 5567662 h 5755182"/>
              <a:gd name="connsiteX37" fmla="*/ 3248608 w 5758183"/>
              <a:gd name="connsiteY37" fmla="*/ 5741833 h 5755182"/>
              <a:gd name="connsiteX38" fmla="*/ 2290665 w 5758183"/>
              <a:gd name="connsiteY38" fmla="*/ 5706999 h 5755182"/>
              <a:gd name="connsiteX39" fmla="*/ 1506893 w 5758183"/>
              <a:gd name="connsiteY39" fmla="*/ 5419616 h 5755182"/>
              <a:gd name="connsiteX40" fmla="*/ 958253 w 5758183"/>
              <a:gd name="connsiteY40" fmla="*/ 5036439 h 5755182"/>
              <a:gd name="connsiteX41" fmla="*/ 435739 w 5758183"/>
              <a:gd name="connsiteY41" fmla="*/ 4418130 h 5755182"/>
              <a:gd name="connsiteX42" fmla="*/ 96105 w 5758183"/>
              <a:gd name="connsiteY42" fmla="*/ 3660485 h 5755182"/>
              <a:gd name="connsiteX43" fmla="*/ 310 w 5758183"/>
              <a:gd name="connsiteY43" fmla="*/ 2955090 h 5755182"/>
              <a:gd name="connsiteX44" fmla="*/ 87396 w 5758183"/>
              <a:gd name="connsiteY44" fmla="*/ 2171319 h 5755182"/>
              <a:gd name="connsiteX45" fmla="*/ 531533 w 5758183"/>
              <a:gd name="connsiteY45" fmla="*/ 1222085 h 5755182"/>
              <a:gd name="connsiteX46" fmla="*/ 1228219 w 5758183"/>
              <a:gd name="connsiteY46" fmla="*/ 534107 h 5755182"/>
              <a:gd name="connsiteX47" fmla="*/ 1985865 w 5758183"/>
              <a:gd name="connsiteY47" fmla="*/ 142222 h 5755182"/>
              <a:gd name="connsiteX48" fmla="*/ 2734802 w 5758183"/>
              <a:gd name="connsiteY48" fmla="*/ 2885 h 5755182"/>
              <a:gd name="connsiteX49" fmla="*/ 2929997 w 5758183"/>
              <a:gd name="connsiteY49" fmla="*/ 436 h 575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758183" h="5755182">
                <a:moveTo>
                  <a:pt x="2743510" y="499273"/>
                </a:moveTo>
                <a:cubicBezTo>
                  <a:pt x="2534504" y="497822"/>
                  <a:pt x="2254378" y="531205"/>
                  <a:pt x="2072950" y="568942"/>
                </a:cubicBezTo>
                <a:cubicBezTo>
                  <a:pt x="1891522" y="606679"/>
                  <a:pt x="1792825" y="648770"/>
                  <a:pt x="1654939" y="725696"/>
                </a:cubicBezTo>
                <a:cubicBezTo>
                  <a:pt x="1517053" y="802622"/>
                  <a:pt x="1376264" y="912930"/>
                  <a:pt x="1245636" y="1030496"/>
                </a:cubicBezTo>
                <a:cubicBezTo>
                  <a:pt x="1115008" y="1148062"/>
                  <a:pt x="982928" y="1275787"/>
                  <a:pt x="871168" y="1431090"/>
                </a:cubicBezTo>
                <a:cubicBezTo>
                  <a:pt x="759408" y="1586393"/>
                  <a:pt x="656356" y="1756210"/>
                  <a:pt x="575076" y="1962313"/>
                </a:cubicBezTo>
                <a:cubicBezTo>
                  <a:pt x="493796" y="2168416"/>
                  <a:pt x="406711" y="2449993"/>
                  <a:pt x="383488" y="2667707"/>
                </a:cubicBezTo>
                <a:cubicBezTo>
                  <a:pt x="360265" y="2885421"/>
                  <a:pt x="396550" y="3061045"/>
                  <a:pt x="435739" y="3268599"/>
                </a:cubicBezTo>
                <a:cubicBezTo>
                  <a:pt x="474927" y="3476153"/>
                  <a:pt x="518471" y="3701125"/>
                  <a:pt x="618619" y="3913033"/>
                </a:cubicBezTo>
                <a:cubicBezTo>
                  <a:pt x="718767" y="4124941"/>
                  <a:pt x="882779" y="4367330"/>
                  <a:pt x="1036630" y="4540050"/>
                </a:cubicBezTo>
                <a:cubicBezTo>
                  <a:pt x="1190481" y="4712770"/>
                  <a:pt x="1347237" y="4828884"/>
                  <a:pt x="1541728" y="4949353"/>
                </a:cubicBezTo>
                <a:cubicBezTo>
                  <a:pt x="1736219" y="5069822"/>
                  <a:pt x="1984413" y="5194645"/>
                  <a:pt x="2203579" y="5262862"/>
                </a:cubicBezTo>
                <a:cubicBezTo>
                  <a:pt x="2422745" y="5331079"/>
                  <a:pt x="2620139" y="5363010"/>
                  <a:pt x="2856722" y="5358656"/>
                </a:cubicBezTo>
                <a:cubicBezTo>
                  <a:pt x="3093305" y="5354302"/>
                  <a:pt x="3427133" y="5294793"/>
                  <a:pt x="3623076" y="5236736"/>
                </a:cubicBezTo>
                <a:cubicBezTo>
                  <a:pt x="3819019" y="5178679"/>
                  <a:pt x="3909008" y="5091593"/>
                  <a:pt x="4032379" y="5010313"/>
                </a:cubicBezTo>
                <a:cubicBezTo>
                  <a:pt x="4155751" y="4929033"/>
                  <a:pt x="4231225" y="4878233"/>
                  <a:pt x="4363305" y="4749056"/>
                </a:cubicBezTo>
                <a:cubicBezTo>
                  <a:pt x="4495385" y="4619879"/>
                  <a:pt x="4698585" y="4410873"/>
                  <a:pt x="4824859" y="4235250"/>
                </a:cubicBezTo>
                <a:cubicBezTo>
                  <a:pt x="4951133" y="4059627"/>
                  <a:pt x="5038219" y="3902873"/>
                  <a:pt x="5120950" y="3695319"/>
                </a:cubicBezTo>
                <a:cubicBezTo>
                  <a:pt x="5203682" y="3487765"/>
                  <a:pt x="5296574" y="3216348"/>
                  <a:pt x="5321248" y="2989925"/>
                </a:cubicBezTo>
                <a:cubicBezTo>
                  <a:pt x="5345922" y="2763502"/>
                  <a:pt x="5309636" y="2525468"/>
                  <a:pt x="5268996" y="2336782"/>
                </a:cubicBezTo>
                <a:cubicBezTo>
                  <a:pt x="5228356" y="2148096"/>
                  <a:pt x="5160139" y="2020370"/>
                  <a:pt x="5077408" y="1857810"/>
                </a:cubicBezTo>
                <a:cubicBezTo>
                  <a:pt x="4994677" y="1695250"/>
                  <a:pt x="4878562" y="1500759"/>
                  <a:pt x="4772608" y="1361422"/>
                </a:cubicBezTo>
                <a:cubicBezTo>
                  <a:pt x="4666654" y="1222085"/>
                  <a:pt x="4549088" y="1116130"/>
                  <a:pt x="4441682" y="1021787"/>
                </a:cubicBezTo>
                <a:cubicBezTo>
                  <a:pt x="4334276" y="927444"/>
                  <a:pt x="4257350" y="862131"/>
                  <a:pt x="4128173" y="795365"/>
                </a:cubicBezTo>
                <a:cubicBezTo>
                  <a:pt x="3998996" y="728599"/>
                  <a:pt x="3832807" y="674896"/>
                  <a:pt x="3666619" y="621193"/>
                </a:cubicBezTo>
                <a:lnTo>
                  <a:pt x="3326985" y="577650"/>
                </a:lnTo>
                <a:cubicBezTo>
                  <a:pt x="3326985" y="577650"/>
                  <a:pt x="2952516" y="500724"/>
                  <a:pt x="2743510" y="499273"/>
                </a:cubicBezTo>
                <a:close/>
                <a:moveTo>
                  <a:pt x="2929997" y="436"/>
                </a:moveTo>
                <a:cubicBezTo>
                  <a:pt x="3126688" y="3701"/>
                  <a:pt x="3328073" y="25745"/>
                  <a:pt x="3535990" y="81262"/>
                </a:cubicBezTo>
                <a:cubicBezTo>
                  <a:pt x="3813213" y="155285"/>
                  <a:pt x="4136882" y="284462"/>
                  <a:pt x="4398139" y="447022"/>
                </a:cubicBezTo>
                <a:cubicBezTo>
                  <a:pt x="4659396" y="609582"/>
                  <a:pt x="4900333" y="799719"/>
                  <a:pt x="5103533" y="1056622"/>
                </a:cubicBezTo>
                <a:cubicBezTo>
                  <a:pt x="5306733" y="1313525"/>
                  <a:pt x="5508482" y="1658965"/>
                  <a:pt x="5617339" y="1988439"/>
                </a:cubicBezTo>
                <a:cubicBezTo>
                  <a:pt x="5726196" y="2317913"/>
                  <a:pt x="5766836" y="2705444"/>
                  <a:pt x="5756676" y="3033467"/>
                </a:cubicBezTo>
                <a:cubicBezTo>
                  <a:pt x="5746516" y="3361490"/>
                  <a:pt x="5657979" y="3685159"/>
                  <a:pt x="5556379" y="3956576"/>
                </a:cubicBezTo>
                <a:cubicBezTo>
                  <a:pt x="5454779" y="4227993"/>
                  <a:pt x="5322699" y="4444256"/>
                  <a:pt x="5147076" y="4661970"/>
                </a:cubicBezTo>
                <a:cubicBezTo>
                  <a:pt x="4971453" y="4879684"/>
                  <a:pt x="4704390" y="5111913"/>
                  <a:pt x="4502642" y="5262862"/>
                </a:cubicBezTo>
                <a:cubicBezTo>
                  <a:pt x="4300894" y="5413811"/>
                  <a:pt x="4145591" y="5487833"/>
                  <a:pt x="3936585" y="5567662"/>
                </a:cubicBezTo>
                <a:cubicBezTo>
                  <a:pt x="3727579" y="5647491"/>
                  <a:pt x="3522928" y="5718610"/>
                  <a:pt x="3248608" y="5741833"/>
                </a:cubicBezTo>
                <a:cubicBezTo>
                  <a:pt x="2974288" y="5765056"/>
                  <a:pt x="2580951" y="5760702"/>
                  <a:pt x="2290665" y="5706999"/>
                </a:cubicBezTo>
                <a:cubicBezTo>
                  <a:pt x="2000379" y="5653296"/>
                  <a:pt x="1728962" y="5531376"/>
                  <a:pt x="1506893" y="5419616"/>
                </a:cubicBezTo>
                <a:cubicBezTo>
                  <a:pt x="1284824" y="5307856"/>
                  <a:pt x="1136779" y="5203353"/>
                  <a:pt x="958253" y="5036439"/>
                </a:cubicBezTo>
                <a:cubicBezTo>
                  <a:pt x="779727" y="4869525"/>
                  <a:pt x="579430" y="4647456"/>
                  <a:pt x="435739" y="4418130"/>
                </a:cubicBezTo>
                <a:cubicBezTo>
                  <a:pt x="292048" y="4188804"/>
                  <a:pt x="168676" y="3904325"/>
                  <a:pt x="96105" y="3660485"/>
                </a:cubicBezTo>
                <a:cubicBezTo>
                  <a:pt x="23533" y="3416645"/>
                  <a:pt x="1761" y="3203284"/>
                  <a:pt x="310" y="2955090"/>
                </a:cubicBezTo>
                <a:cubicBezTo>
                  <a:pt x="-1141" y="2706896"/>
                  <a:pt x="-1141" y="2460153"/>
                  <a:pt x="87396" y="2171319"/>
                </a:cubicBezTo>
                <a:cubicBezTo>
                  <a:pt x="175933" y="1882485"/>
                  <a:pt x="341396" y="1494954"/>
                  <a:pt x="531533" y="1222085"/>
                </a:cubicBezTo>
                <a:cubicBezTo>
                  <a:pt x="721670" y="949216"/>
                  <a:pt x="985830" y="714084"/>
                  <a:pt x="1228219" y="534107"/>
                </a:cubicBezTo>
                <a:cubicBezTo>
                  <a:pt x="1470608" y="354130"/>
                  <a:pt x="1742025" y="229308"/>
                  <a:pt x="1985865" y="142222"/>
                </a:cubicBezTo>
                <a:cubicBezTo>
                  <a:pt x="2229705" y="55136"/>
                  <a:pt x="2476448" y="13045"/>
                  <a:pt x="2734802" y="2885"/>
                </a:cubicBezTo>
                <a:cubicBezTo>
                  <a:pt x="2799391" y="345"/>
                  <a:pt x="2864433" y="-653"/>
                  <a:pt x="2929997" y="436"/>
                </a:cubicBezTo>
                <a:close/>
              </a:path>
            </a:pathLst>
          </a:custGeom>
          <a:solidFill>
            <a:schemeClr val="bg1">
              <a:lumMod val="6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71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Overview</a:t>
            </a:r>
            <a:r>
              <a:rPr kumimoji="0" lang="en-US" sz="2500" b="0" i="0" u="none" strike="noStrike" kern="1200" cap="none" spc="-1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eorgia"/>
                <a:ea typeface="ヒラギノ角ゴ Pro W3"/>
              </a:rPr>
              <a:t>   </a:t>
            </a:r>
            <a:endParaRPr kumimoji="0" lang="en-US" sz="25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kumimoji="0" lang="de-DE" sz="9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9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1808973" y="1222128"/>
            <a:ext cx="5950370" cy="46387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/>
              </a:rPr>
              <a:t>Introduction</a:t>
            </a:r>
            <a:endParaRPr kumimoji="0" lang="en-US" sz="20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Calibri"/>
              <a:ea typeface="ヒラギノ角ゴ Pro W3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spc="-1" dirty="0">
                <a:latin typeface="Calibri"/>
                <a:ea typeface="ヒラギノ角ゴ Pro W3"/>
              </a:rPr>
              <a:t>Injector Diagnostics Requirements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/>
              </a:rPr>
              <a:t>Diagnostics</a:t>
            </a:r>
            <a:r>
              <a:rPr kumimoji="0" lang="en-US" sz="2400" b="1" i="0" u="none" strike="noStrike" kern="1200" cap="none" spc="-1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/>
              </a:rPr>
              <a:t> Systems</a:t>
            </a:r>
            <a:endParaRPr kumimoji="0" lang="en-US" sz="14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Calibri"/>
              <a:ea typeface="ヒラギノ角ゴ Pro W3"/>
            </a:endParaRPr>
          </a:p>
          <a:p>
            <a:pPr marL="457560" marR="0" lvl="1" indent="0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/>
              </a:rPr>
              <a:t>… Overview</a:t>
            </a:r>
          </a:p>
          <a:p>
            <a:pPr marL="457560" lvl="1" defTabSz="64800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defRPr/>
            </a:pPr>
            <a:r>
              <a:rPr kumimoji="0" lang="en-US" sz="2000" b="1" i="0" u="none" strike="noStrike" kern="1200" cap="none" spc="-1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/>
              </a:rPr>
              <a:t>… Beam Position Monitors</a:t>
            </a:r>
            <a:endParaRPr kumimoji="0" lang="en-US" sz="20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Calibri"/>
              <a:ea typeface="ヒラギノ角ゴ Pro W3"/>
            </a:endParaRPr>
          </a:p>
          <a:p>
            <a:pPr marL="457560" lvl="1" defTabSz="64800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defRPr/>
            </a:pPr>
            <a:r>
              <a:rPr kumimoji="0" lang="en-US" sz="2000" b="1" i="0" u="none" strike="noStrike" kern="1200" cap="none" spc="-1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/>
              </a:rPr>
              <a:t>… Profile Monitors – Screens and Synchrotron Light</a:t>
            </a:r>
          </a:p>
          <a:p>
            <a:pPr marL="457560" lvl="1" defTabSz="64800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defRPr/>
            </a:pPr>
            <a:r>
              <a:rPr kumimoji="0" lang="en-US" sz="2000" b="1" i="0" u="none" strike="noStrike" kern="1200" cap="none" spc="-1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/>
              </a:rPr>
              <a:t>… Loss Monitors</a:t>
            </a:r>
          </a:p>
          <a:p>
            <a:pPr marL="457560" marR="0" lvl="1" indent="0" algn="l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/>
              </a:rPr>
              <a:t>… </a:t>
            </a:r>
            <a:r>
              <a:rPr lang="en-US" sz="2000" b="1" spc="-1" dirty="0">
                <a:solidFill>
                  <a:prstClr val="black"/>
                </a:solidFill>
                <a:latin typeface="Calibri"/>
                <a:ea typeface="ヒラギノ角ゴ Pro W3"/>
              </a:rPr>
              <a:t>Current, Charge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/>
              </a:rPr>
              <a:t> and Bunch Pattern Monitors</a:t>
            </a:r>
            <a:endParaRPr kumimoji="0" lang="en-US" sz="15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lvl="0" indent="-342900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spc="-1" dirty="0">
                <a:latin typeface="Calibri"/>
                <a:ea typeface="ヒラギノ角ゴ Pro W3"/>
              </a:rPr>
              <a:t>Conclusions</a:t>
            </a:r>
            <a:endParaRPr lang="en-US" sz="1400" spc="-1" dirty="0">
              <a:latin typeface="Calibri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987388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Shape 1">
            <a:extLst>
              <a:ext uri="{FF2B5EF4-FFF2-40B4-BE49-F238E27FC236}">
                <a16:creationId xmlns:a16="http://schemas.microsoft.com/office/drawing/2014/main" id="{7E3C98C8-A64F-376C-8EE0-898D1DDF472E}"/>
              </a:ext>
            </a:extLst>
          </p:cNvPr>
          <p:cNvSpPr txBox="1"/>
          <p:nvPr/>
        </p:nvSpPr>
        <p:spPr>
          <a:xfrm>
            <a:off x="2180526" y="291600"/>
            <a:ext cx="6033171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LESR Transfer Line Diagnostics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Shape 2">
            <a:extLst>
              <a:ext uri="{FF2B5EF4-FFF2-40B4-BE49-F238E27FC236}">
                <a16:creationId xmlns:a16="http://schemas.microsoft.com/office/drawing/2014/main" id="{D8E14399-BA73-374D-E6B9-87B4004434C5}"/>
              </a:ext>
            </a:extLst>
          </p:cNvPr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20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5400A1-A042-1877-45FE-BB0EA0D95A0A}"/>
              </a:ext>
            </a:extLst>
          </p:cNvPr>
          <p:cNvSpPr txBox="1"/>
          <p:nvPr/>
        </p:nvSpPr>
        <p:spPr>
          <a:xfrm>
            <a:off x="901272" y="1324491"/>
            <a:ext cx="810384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0" indent="0" algn="l" defTabSz="324000" rtl="0" eaLnBrk="1" fontAlgn="auto" latinLnBrk="0" hangingPunct="1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→		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matching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from b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ooster synchrotron to storage ring</a:t>
            </a:r>
          </a:p>
          <a:p>
            <a:pPr marL="360" defTabSz="324000">
              <a:buClr>
                <a:srgbClr val="000000"/>
              </a:buClr>
              <a:tabLst>
                <a:tab pos="0" algn="l"/>
                <a:tab pos="252000" algn="l"/>
              </a:tabLst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→		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dispersion-free beam path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 allows for </a:t>
            </a:r>
            <a:r>
              <a:rPr lang="en-US" sz="1600" b="1" spc="-1" dirty="0">
                <a:solidFill>
                  <a:srgbClr val="0000FF"/>
                </a:solidFill>
                <a:latin typeface="Symbol" panose="05050102010706020507" pitchFamily="18" charset="2"/>
              </a:rPr>
              <a:t>e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Twiss parameter measurement </a:t>
            </a:r>
          </a:p>
          <a:p>
            <a:pPr marL="360" defTabSz="324000">
              <a:spcAft>
                <a:spcPts val="1200"/>
              </a:spcAft>
              <a:buClr>
                <a:srgbClr val="000000"/>
              </a:buClr>
              <a:tabLst>
                <a:tab pos="0" algn="l"/>
                <a:tab pos="252000" algn="l"/>
              </a:tabLst>
              <a:defRPr/>
            </a:pP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		</a:t>
            </a:r>
            <a:r>
              <a:rPr lang="en-US" sz="1600" spc="-1" dirty="0">
                <a:latin typeface="Calibri"/>
              </a:rPr>
              <a:t>(strong SITF QFA quadrupoles and </a:t>
            </a:r>
            <a:r>
              <a:rPr lang="en-US" sz="1600" b="1" spc="-1" dirty="0">
                <a:solidFill>
                  <a:srgbClr val="FF0000"/>
                </a:solidFill>
                <a:latin typeface="Calibri"/>
              </a:rPr>
              <a:t>SCM-1</a:t>
            </a:r>
            <a:r>
              <a:rPr lang="en-US" sz="1600" spc="-1" dirty="0">
                <a:latin typeface="Calibri"/>
              </a:rPr>
              <a:t> in front of B2)</a:t>
            </a:r>
            <a:endParaRPr kumimoji="0" lang="en-US" sz="160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60" defTabSz="324000">
              <a:buClr>
                <a:srgbClr val="000000"/>
              </a:buClr>
              <a:tabLst>
                <a:tab pos="0" algn="l"/>
                <a:tab pos="252000" algn="l"/>
              </a:tabLst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→		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high dispersion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at location of </a:t>
            </a:r>
            <a:r>
              <a:rPr lang="en-US" sz="1600" b="1" spc="-1" dirty="0">
                <a:solidFill>
                  <a:srgbClr val="FF0000"/>
                </a:solidFill>
                <a:latin typeface="Calibri"/>
              </a:rPr>
              <a:t>SCM-2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 / </a:t>
            </a:r>
            <a:r>
              <a:rPr lang="en-US" sz="1600" b="1" spc="-1" dirty="0">
                <a:solidFill>
                  <a:srgbClr val="006600"/>
                </a:solidFill>
                <a:latin typeface="Calibri"/>
              </a:rPr>
              <a:t>BPM-3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 allows for </a:t>
            </a:r>
            <a:r>
              <a:rPr lang="en-US" sz="1600" b="1" spc="-1" dirty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E/E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measurement 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and </a:t>
            </a:r>
          </a:p>
          <a:p>
            <a:pPr marL="360" defTabSz="324000">
              <a:spcAft>
                <a:spcPts val="1200"/>
              </a:spcAft>
              <a:buClr>
                <a:srgbClr val="000000"/>
              </a:buClr>
              <a:tabLst>
                <a:tab pos="0" algn="l"/>
                <a:tab pos="252000" algn="l"/>
              </a:tabLst>
              <a:defRPr/>
            </a:pPr>
            <a:r>
              <a:rPr lang="en-US" sz="1600" spc="-1" dirty="0">
                <a:solidFill>
                  <a:prstClr val="black"/>
                </a:solidFill>
                <a:latin typeface="Calibri"/>
              </a:rPr>
              <a:t>		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monitoring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 of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energy stability</a:t>
            </a:r>
          </a:p>
          <a:p>
            <a:pPr marL="36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→		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</a:rPr>
              <a:t>BPM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and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</a:rPr>
              <a:t>corrector pairs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in front of thick septum 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allow for good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control</a:t>
            </a:r>
            <a:r>
              <a:rPr kumimoji="0" lang="en-US" sz="160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of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injection</a:t>
            </a:r>
          </a:p>
          <a:p>
            <a:pPr marL="36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lang="en-US" sz="1600" spc="-1" dirty="0">
                <a:solidFill>
                  <a:prstClr val="black"/>
                </a:solidFill>
                <a:latin typeface="Calibri"/>
              </a:rPr>
              <a:t>		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point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angle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 supported by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high resolution “witness BPM”</a:t>
            </a:r>
            <a:r>
              <a:rPr lang="en-US" sz="1600" spc="-1" dirty="0">
                <a:solidFill>
                  <a:srgbClr val="006600"/>
                </a:solidFill>
                <a:latin typeface="Calibri"/>
              </a:rPr>
              <a:t> (</a:t>
            </a:r>
            <a:r>
              <a:rPr lang="en-US" sz="1600" b="1" spc="-1" dirty="0">
                <a:solidFill>
                  <a:srgbClr val="006600"/>
                </a:solidFill>
                <a:latin typeface="Calibri"/>
              </a:rPr>
              <a:t>BPM-7</a:t>
            </a:r>
            <a:r>
              <a:rPr lang="en-US" sz="1600" spc="-1" dirty="0">
                <a:solidFill>
                  <a:srgbClr val="006600"/>
                </a:solidFill>
                <a:latin typeface="Calibri"/>
              </a:rPr>
              <a:t>) 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behind thick septum</a:t>
            </a:r>
          </a:p>
          <a:p>
            <a:pPr marL="36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→		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/>
              </a:rPr>
              <a:t>beam loss monitors 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at selected locations and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b="1" i="0" u="none" strike="noStrike" kern="1200" cap="none" spc="-1" normalizeH="0" baseline="0" noProof="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/>
              </a:rPr>
              <a:t>longitudinal loss monitor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along BRTL </a:t>
            </a:r>
          </a:p>
          <a:p>
            <a:pPr marL="36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lang="en-US" sz="1600" spc="-1" dirty="0">
                <a:latin typeface="Calibri"/>
              </a:rPr>
              <a:t>		and 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storage ring injection region to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monitor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and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optimize beam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losses 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and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loss pattern </a:t>
            </a:r>
            <a:endParaRPr lang="en-US" sz="1600" b="1" spc="-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A79836-4AC3-3FF7-42AF-FD4EB7B3430C}"/>
              </a:ext>
            </a:extLst>
          </p:cNvPr>
          <p:cNvSpPr txBox="1"/>
          <p:nvPr/>
        </p:nvSpPr>
        <p:spPr>
          <a:xfrm>
            <a:off x="901266" y="823459"/>
            <a:ext cx="7880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spc="-1" dirty="0">
                <a:solidFill>
                  <a:prstClr val="black"/>
                </a:solidFill>
                <a:latin typeface="Calibri"/>
              </a:rPr>
              <a:t>Example:</a:t>
            </a:r>
            <a:r>
              <a:rPr lang="en-US" sz="2400" spc="-1" dirty="0">
                <a:solidFill>
                  <a:prstClr val="black"/>
                </a:solidFill>
                <a:latin typeface="Calibri"/>
              </a:rPr>
              <a:t>   </a:t>
            </a:r>
            <a:r>
              <a:rPr lang="en-US" sz="2400" b="1" u="sng" spc="-1" dirty="0">
                <a:solidFill>
                  <a:prstClr val="black"/>
                </a:solidFill>
                <a:latin typeface="Calibri"/>
              </a:rPr>
              <a:t>SLS 2.0 BRTL</a:t>
            </a:r>
            <a:r>
              <a:rPr lang="en-US" sz="2400" b="1" spc="-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spc="-1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aiming for good SR injection control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9F13E632-3D24-0D7E-C37B-91D7C7483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72" y="4584854"/>
            <a:ext cx="8781480" cy="19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36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en-US" sz="28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21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5" name="TextShape 3"/>
          <p:cNvSpPr txBox="1"/>
          <p:nvPr/>
        </p:nvSpPr>
        <p:spPr>
          <a:xfrm>
            <a:off x="1061164" y="1158553"/>
            <a:ext cx="7406974" cy="47572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77840" indent="-177480" defTabSz="18000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en-US" b="1" spc="-1" dirty="0">
                <a:solidFill>
                  <a:srgbClr val="000000"/>
                </a:solidFill>
                <a:latin typeface="Calibri"/>
                <a:ea typeface="ヒラギノ角ゴ Pro W3"/>
              </a:rPr>
              <a:t>Injectors are often “re-used”, and they are much less challenging than the </a:t>
            </a:r>
          </a:p>
          <a:p>
            <a:pPr marL="360" defTabSz="180000">
              <a:lnSpc>
                <a:spcPct val="110000"/>
              </a:lnSpc>
              <a:spcAft>
                <a:spcPts val="1200"/>
              </a:spcAft>
              <a:buClr>
                <a:srgbClr val="000000"/>
              </a:buClr>
            </a:pPr>
            <a:r>
              <a:rPr lang="en-US" b="1" spc="-1" dirty="0">
                <a:solidFill>
                  <a:srgbClr val="000000"/>
                </a:solidFill>
                <a:latin typeface="Calibri"/>
                <a:ea typeface="ヒラギノ角ゴ Pro W3"/>
              </a:rPr>
              <a:t>	new or upgraded generation of low emittance storage rings </a:t>
            </a:r>
            <a:r>
              <a:rPr lang="en-US" b="1" spc="-1" dirty="0">
                <a:solidFill>
                  <a:srgbClr val="000000"/>
                </a:solidFill>
                <a:latin typeface="Calibri"/>
                <a:ea typeface="ヒラギノ角ゴ Pro W3"/>
                <a:sym typeface="Wingdings" panose="05000000000000000000" pitchFamily="2" charset="2"/>
              </a:rPr>
              <a:t>  </a:t>
            </a:r>
          </a:p>
          <a:p>
            <a:pPr marL="360" defTabSz="180000">
              <a:lnSpc>
                <a:spcPct val="12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b="1" spc="-1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	However, …</a:t>
            </a:r>
          </a:p>
          <a:p>
            <a:pPr marL="360" defTabSz="180000">
              <a:lnSpc>
                <a:spcPct val="120000"/>
              </a:lnSpc>
              <a:buClr>
                <a:srgbClr val="000000"/>
              </a:buClr>
            </a:pPr>
            <a:r>
              <a:rPr lang="en-US" b="1" spc="-1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      </a:t>
            </a:r>
            <a:r>
              <a:rPr lang="en-US" b="1" spc="-1" dirty="0">
                <a:solidFill>
                  <a:prstClr val="black"/>
                </a:solidFill>
                <a:latin typeface="Arial Narrow"/>
              </a:rPr>
              <a:t>  →	</a:t>
            </a:r>
            <a:r>
              <a:rPr lang="en-US" b="1" spc="-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diagnostics systems should be improved and/or refurbished</a:t>
            </a:r>
          </a:p>
          <a:p>
            <a:pPr marL="360" defTabSz="180000">
              <a:lnSpc>
                <a:spcPct val="120000"/>
              </a:lnSpc>
              <a:buClr>
                <a:srgbClr val="000000"/>
              </a:buClr>
            </a:pPr>
            <a:r>
              <a:rPr lang="en-US" b="1" spc="-1" dirty="0">
                <a:solidFill>
                  <a:prstClr val="black"/>
                </a:solidFill>
                <a:latin typeface="Arial Narrow"/>
              </a:rPr>
              <a:t>        →	</a:t>
            </a:r>
            <a:r>
              <a:rPr lang="en-US" b="1" spc="-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or adequate diagnostics systems should be introduced </a:t>
            </a:r>
          </a:p>
          <a:p>
            <a:pPr marL="360" defTabSz="180000">
              <a:lnSpc>
                <a:spcPct val="120000"/>
              </a:lnSpc>
              <a:spcAft>
                <a:spcPts val="3600"/>
              </a:spcAft>
              <a:buClr>
                <a:srgbClr val="000000"/>
              </a:buClr>
            </a:pPr>
            <a:r>
              <a:rPr lang="en-US" b="1" spc="-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if and where necessary</a:t>
            </a:r>
            <a:endParaRPr lang="en-US" b="1" spc="-1" dirty="0">
              <a:solidFill>
                <a:srgbClr val="0000FF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 marL="177840" indent="-177480" defTabSz="18000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b="1" spc="-1" dirty="0">
                <a:latin typeface="Calibri"/>
              </a:rPr>
              <a:t>High resolution Profile Monitors and BPMs in combination with BLMs are </a:t>
            </a:r>
            <a:r>
              <a:rPr lang="en-US" b="1" spc="-1" dirty="0">
                <a:solidFill>
                  <a:srgbClr val="000000"/>
                </a:solidFill>
                <a:latin typeface="Calibri"/>
              </a:rPr>
              <a:t>required to…</a:t>
            </a:r>
          </a:p>
          <a:p>
            <a:pPr marL="360" defTabSz="180000">
              <a:lnSpc>
                <a:spcPct val="120000"/>
              </a:lnSpc>
              <a:buClr>
                <a:srgbClr val="000000"/>
              </a:buClr>
            </a:pPr>
            <a:r>
              <a:rPr lang="en-US" b="1" spc="-1" dirty="0">
                <a:latin typeface="Arial Narrow"/>
              </a:rPr>
              <a:t>        →	</a:t>
            </a:r>
            <a:r>
              <a:rPr lang="en-US" b="1" spc="-1" dirty="0">
                <a:latin typeface="Calibri" panose="020F0502020204030204" pitchFamily="34" charset="0"/>
                <a:cs typeface="Calibri" panose="020F0502020204030204" pitchFamily="34" charset="0"/>
              </a:rPr>
              <a:t>determine beam parameters (e.g. in case of emittance exchange)</a:t>
            </a:r>
          </a:p>
          <a:p>
            <a:pPr marL="360" defTabSz="180000">
              <a:lnSpc>
                <a:spcPct val="120000"/>
              </a:lnSpc>
              <a:buClr>
                <a:srgbClr val="000000"/>
              </a:buClr>
            </a:pPr>
            <a:r>
              <a:rPr lang="en-US" b="1" spc="-1" dirty="0">
                <a:solidFill>
                  <a:prstClr val="black"/>
                </a:solidFill>
                <a:latin typeface="Arial Narrow"/>
              </a:rPr>
              <a:t>		 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→	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tune and monitor position and angle of injected beams</a:t>
            </a:r>
            <a:endParaRPr lang="en-US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" defTabSz="180000">
              <a:lnSpc>
                <a:spcPct val="120000"/>
              </a:lnSpc>
              <a:buClr>
                <a:srgbClr val="000000"/>
              </a:buClr>
            </a:pPr>
            <a:r>
              <a:rPr lang="en-US" b="1" spc="-1" dirty="0">
                <a:latin typeface="Arial Narrow"/>
              </a:rPr>
              <a:t>        →	</a:t>
            </a:r>
            <a:r>
              <a:rPr lang="en-US" b="1" spc="-1" dirty="0">
                <a:latin typeface="Calibri" panose="020F0502020204030204" pitchFamily="34" charset="0"/>
                <a:cs typeface="Calibri" panose="020F0502020204030204" pitchFamily="34" charset="0"/>
              </a:rPr>
              <a:t>monitor drifts in LINAC and transfer lines </a:t>
            </a:r>
          </a:p>
          <a:p>
            <a:pPr marL="360" defTabSz="180000">
              <a:lnSpc>
                <a:spcPct val="120000"/>
              </a:lnSpc>
              <a:buClr>
                <a:srgbClr val="000000"/>
              </a:buClr>
            </a:pPr>
            <a:r>
              <a:rPr lang="en-US" spc="-1" dirty="0">
                <a:latin typeface="Calibri" panose="020F0502020204030204" pitchFamily="34" charset="0"/>
                <a:cs typeface="Calibri" panose="020F0502020204030204" pitchFamily="34" charset="0"/>
              </a:rPr>
              <a:t>				(especially during “top-up operation)</a:t>
            </a:r>
            <a:endParaRPr lang="en-US" spc="-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454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Page </a:t>
            </a:r>
            <a:fld id="{8D62036B-A84F-434D-B87B-1E9971BB4F76}" type="slidenum">
              <a:rPr kumimoji="0" lang="de-DE" sz="9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9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22" name="TextShape 3"/>
          <p:cNvSpPr txBox="1"/>
          <p:nvPr/>
        </p:nvSpPr>
        <p:spPr>
          <a:xfrm>
            <a:off x="829639" y="1010194"/>
            <a:ext cx="2822732" cy="5582195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lIns="72000" tIns="180000" rIns="36000" bIns="36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Thank You 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ヒラギノ角ゴ Pro W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… for</a:t>
            </a:r>
            <a:r>
              <a:rPr kumimoji="0" lang="en-US" sz="1800" b="1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 your patience and </a:t>
            </a:r>
            <a:endParaRPr lang="en-US" b="1" spc="-1" noProof="0" dirty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    </a:t>
            </a:r>
            <a:r>
              <a:rPr kumimoji="0" lang="en-US" sz="1800" b="1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attention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   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  <a:sym typeface="Wingdings" panose="05000000000000000000" pitchFamily="2" charset="2"/>
              </a:rPr>
              <a:t>  </a:t>
            </a:r>
          </a:p>
        </p:txBody>
      </p:sp>
    </p:spTree>
    <p:extLst>
      <p:ext uri="{BB962C8B-B14F-4D97-AF65-F5344CB8AC3E}">
        <p14:creationId xmlns:p14="http://schemas.microsoft.com/office/powerpoint/2010/main" val="23463165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Acknowledgements</a:t>
            </a:r>
            <a:r>
              <a:rPr kumimoji="0" lang="en-US" sz="2500" b="0" i="0" u="none" strike="noStrike" kern="1200" cap="none" spc="-1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eorgia"/>
                <a:ea typeface="ヒラギノ角ゴ Pro W3"/>
              </a:rPr>
              <a:t>   </a:t>
            </a:r>
            <a:endParaRPr kumimoji="0" lang="en-US" sz="25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kumimoji="0" lang="de-DE" sz="9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9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966993" y="1466007"/>
            <a:ext cx="7594881" cy="44906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solidFill>
                  <a:srgbClr val="5C82CE"/>
                </a:solidFill>
                <a:effectLst/>
                <a:uLnTx/>
                <a:uFillTx/>
                <a:latin typeface="Calibri"/>
                <a:ea typeface="ヒラギノ角ゴ Pro W3"/>
              </a:rPr>
              <a:t>This presentation is based on discussions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solidFill>
                  <a:srgbClr val="5C82CE"/>
                </a:solidFill>
                <a:effectLst/>
                <a:uLnTx/>
                <a:uFillTx/>
                <a:latin typeface="Calibri"/>
                <a:ea typeface="ヒラギノ角ゴ Pro W3"/>
              </a:rPr>
              <a:t>information material </a:t>
            </a:r>
            <a:r>
              <a:rPr lang="en-US" sz="2400" b="1" spc="-1" dirty="0">
                <a:solidFill>
                  <a:srgbClr val="5C82CE"/>
                </a:solidFill>
                <a:latin typeface="Calibri"/>
                <a:ea typeface="ヒラギノ角ゴ Pro W3"/>
              </a:rPr>
              <a:t>provided by</a:t>
            </a: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solidFill>
                  <a:srgbClr val="5C82CE"/>
                </a:solidFill>
                <a:effectLst/>
                <a:uLnTx/>
                <a:uFillTx/>
                <a:latin typeface="Calibri"/>
                <a:ea typeface="ヒラギノ角ゴ Pro W3"/>
              </a:rPr>
              <a:t> many dear colleagues!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-1" normalizeH="0" baseline="0" noProof="0" dirty="0">
              <a:ln>
                <a:noFill/>
              </a:ln>
              <a:solidFill>
                <a:srgbClr val="5C82CE"/>
              </a:solidFill>
              <a:effectLst/>
              <a:uLnTx/>
              <a:uFillTx/>
              <a:latin typeface="Calibri"/>
              <a:ea typeface="ヒラギノ角ゴ Pro W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-1" normalizeH="0" baseline="0" noProof="0" dirty="0">
              <a:ln>
                <a:noFill/>
              </a:ln>
              <a:solidFill>
                <a:srgbClr val="5C82CE"/>
              </a:solidFill>
              <a:effectLst/>
              <a:uLnTx/>
              <a:uFillTx/>
              <a:latin typeface="Calibri"/>
              <a:ea typeface="ヒラギノ角ゴ Pro W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solidFill>
                  <a:srgbClr val="5C82CE"/>
                </a:solidFill>
                <a:effectLst/>
                <a:uLnTx/>
                <a:uFillTx/>
                <a:latin typeface="Calibri"/>
                <a:ea typeface="ヒラギノ角ゴ Pro W3"/>
              </a:rPr>
              <a:t>	Special thanks go to…:</a:t>
            </a:r>
            <a:endParaRPr kumimoji="0" lang="en-US" sz="1400" b="0" i="0" u="none" strike="noStrike" kern="1200" cap="none" spc="-1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ヒラギノ角ゴ Pro W3"/>
            </a:endParaRPr>
          </a:p>
          <a:p>
            <a:pPr marL="457560" marR="0" lvl="1" indent="0" algn="l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		… Cigdem Ozkan-Loch</a:t>
            </a:r>
          </a:p>
          <a:p>
            <a:pPr marL="457560" marR="0" lvl="1" indent="0" algn="l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		… Jonas Kallestrup</a:t>
            </a:r>
          </a:p>
          <a:p>
            <a:pPr marL="457560" marR="0" lvl="1" indent="0" algn="l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		… Boris Keil</a:t>
            </a:r>
            <a:endParaRPr kumimoji="0" lang="en-US" sz="15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ヒラギノ角ゴ Pro W3"/>
            </a:endParaRPr>
          </a:p>
          <a:p>
            <a:pPr marL="457560" marR="0" lvl="1" indent="0" algn="l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1500" b="1" spc="-1" noProof="0" dirty="0">
                <a:solidFill>
                  <a:srgbClr val="000000"/>
                </a:solidFill>
                <a:latin typeface="Calibri"/>
                <a:ea typeface="ヒラギノ角ゴ Pro W3"/>
              </a:rPr>
              <a:t>		… and PSI mechanical engineering for CAD drawings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59" y="240754"/>
            <a:ext cx="540000" cy="51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62" y="241181"/>
            <a:ext cx="540000" cy="51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82" y="239966"/>
            <a:ext cx="540000" cy="51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06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kumimoji="0" lang="de-DE" sz="9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9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991521" y="1004439"/>
            <a:ext cx="7573000" cy="52388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R="0" lvl="0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400" spc="-1" dirty="0">
                <a:latin typeface="Calibri"/>
                <a:ea typeface="ヒラギノ角ゴ Pro W3"/>
              </a:rPr>
              <a:t>T</a:t>
            </a:r>
            <a:r>
              <a:rPr kumimoji="0" lang="en-US" sz="240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/>
              </a:rPr>
              <a:t>ypical storage ring based light source injectors consist of…</a:t>
            </a:r>
          </a:p>
          <a:p>
            <a:pPr marR="0" lvl="0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b="1" spc="-1" dirty="0">
                <a:latin typeface="Calibri"/>
                <a:ea typeface="ヒラギノ角ゴ Pro W3"/>
              </a:rPr>
              <a:t>	</a:t>
            </a:r>
            <a:r>
              <a:rPr lang="en-US" sz="2400" b="1" spc="-1" dirty="0">
                <a:latin typeface="Arial Narrow"/>
              </a:rPr>
              <a:t>→</a:t>
            </a:r>
            <a:r>
              <a:rPr lang="en-US" sz="2400" spc="-1" dirty="0">
                <a:latin typeface="Arial Narrow"/>
              </a:rPr>
              <a:t>   </a:t>
            </a:r>
            <a:r>
              <a:rPr lang="en-US" sz="2400" b="1" spc="-1" dirty="0">
                <a:latin typeface="Calibri"/>
                <a:ea typeface="ヒラギノ角ゴ Pro W3"/>
              </a:rPr>
              <a:t>a low energy </a:t>
            </a:r>
            <a:r>
              <a:rPr lang="en-US" sz="2400" spc="-1" dirty="0">
                <a:latin typeface="Calibri"/>
                <a:ea typeface="ヒラギノ角ゴ Pro W3"/>
              </a:rPr>
              <a:t>(up to some hundred MeV)</a:t>
            </a:r>
            <a:r>
              <a:rPr lang="en-US" sz="2400" b="1" spc="-1" dirty="0">
                <a:latin typeface="Calibri"/>
                <a:ea typeface="ヒラギノ角ゴ Pro W3"/>
              </a:rPr>
              <a:t> LINAC</a:t>
            </a:r>
          </a:p>
          <a:p>
            <a:pPr marR="0" lvl="0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/>
              </a:rPr>
              <a:t>	</a:t>
            </a:r>
            <a:r>
              <a:rPr lang="en-US" sz="2400" b="1" spc="-1" dirty="0">
                <a:latin typeface="Arial Narrow"/>
              </a:rPr>
              <a:t>→</a:t>
            </a:r>
            <a:r>
              <a:rPr lang="en-US" sz="2400" spc="-1" dirty="0">
                <a:latin typeface="Arial Narrow"/>
              </a:rPr>
              <a:t>   </a:t>
            </a:r>
            <a:r>
              <a:rPr lang="en-US" sz="2400" b="1" spc="-1" dirty="0">
                <a:latin typeface="Calibri"/>
                <a:ea typeface="ヒラギノ角ゴ Pro W3"/>
              </a:rPr>
              <a:t>a LINAC to booster transfer line (LBTL)</a:t>
            </a:r>
          </a:p>
          <a:p>
            <a:pPr marR="0" lvl="0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/>
              </a:rPr>
              <a:t>	</a:t>
            </a:r>
            <a:r>
              <a:rPr lang="en-US" sz="2400" b="1" spc="-1" dirty="0">
                <a:latin typeface="Arial Narrow"/>
              </a:rPr>
              <a:t>→</a:t>
            </a:r>
            <a:r>
              <a:rPr lang="en-US" sz="2400" spc="-1" dirty="0">
                <a:latin typeface="Arial Narrow"/>
              </a:rPr>
              <a:t>   </a:t>
            </a: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/>
              </a:rPr>
              <a:t>a </a:t>
            </a:r>
            <a:r>
              <a:rPr kumimoji="0" lang="en-US" sz="240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/>
              </a:rPr>
              <a:t>(full energy) </a:t>
            </a: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/>
              </a:rPr>
              <a:t>booster synchrotron</a:t>
            </a:r>
          </a:p>
          <a:p>
            <a:pPr marR="0" lvl="0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2400" b="1" spc="-1" dirty="0">
                <a:latin typeface="Calibri"/>
                <a:ea typeface="ヒラギノ角ゴ Pro W3"/>
              </a:rPr>
              <a:t>	</a:t>
            </a:r>
            <a:r>
              <a:rPr lang="en-US" sz="2400" b="1" spc="-1" dirty="0">
                <a:latin typeface="Arial Narrow"/>
              </a:rPr>
              <a:t>→</a:t>
            </a:r>
            <a:r>
              <a:rPr lang="en-US" sz="2400" spc="-1" dirty="0">
                <a:latin typeface="Arial Narrow"/>
              </a:rPr>
              <a:t>   </a:t>
            </a:r>
            <a:r>
              <a:rPr lang="en-US" sz="2400" b="1" spc="-1" dirty="0">
                <a:latin typeface="Calibri"/>
                <a:ea typeface="ヒラギノ角ゴ Pro W3"/>
              </a:rPr>
              <a:t>a booster to storage ring transfer line (BRTL)</a:t>
            </a:r>
          </a:p>
          <a:p>
            <a:pPr marR="0" lvl="0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Calibri"/>
              <a:ea typeface="ヒラギノ角ゴ Pro W3"/>
            </a:endParaRPr>
          </a:p>
          <a:p>
            <a:pPr marR="0" lvl="0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/>
              </a:rPr>
              <a:t>SRLS injectors are typically operated at a few Hz for…</a:t>
            </a:r>
          </a:p>
          <a:p>
            <a:pPr marR="0" lvl="0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2400" b="1" spc="-1" dirty="0">
                <a:latin typeface="Calibri"/>
                <a:ea typeface="ヒラギノ角ゴ Pro W3"/>
              </a:rPr>
              <a:t>	</a:t>
            </a:r>
            <a:r>
              <a:rPr lang="en-US" sz="2400" b="1" spc="-1" dirty="0">
                <a:latin typeface="Arial Narrow"/>
              </a:rPr>
              <a:t>→</a:t>
            </a:r>
            <a:r>
              <a:rPr lang="en-US" sz="2400" spc="-1" dirty="0">
                <a:latin typeface="Arial Narrow"/>
              </a:rPr>
              <a:t>   </a:t>
            </a:r>
            <a:r>
              <a:rPr lang="en-US" sz="2400" b="1" spc="-1" dirty="0">
                <a:latin typeface="Calibri"/>
              </a:rPr>
              <a:t>storage ring filling</a:t>
            </a:r>
            <a:r>
              <a:rPr lang="en-US" sz="2400" b="1" spc="-1" dirty="0">
                <a:latin typeface="Calibri"/>
                <a:ea typeface="ヒラギノ角ゴ Pro W3"/>
              </a:rPr>
              <a:t> </a:t>
            </a:r>
          </a:p>
          <a:p>
            <a:pPr marR="0" lvl="0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400" b="1" spc="-1" dirty="0">
                <a:latin typeface="Calibri"/>
                <a:ea typeface="ヒラギノ角ゴ Pro W3"/>
              </a:rPr>
              <a:t>		</a:t>
            </a:r>
            <a:r>
              <a:rPr lang="en-US" sz="2400" spc="-1" dirty="0">
                <a:latin typeface="Calibri"/>
                <a:ea typeface="ヒラギノ角ゴ Pro W3"/>
              </a:rPr>
              <a:t>(as fast as possible from scratch up to full current)</a:t>
            </a:r>
            <a:endParaRPr lang="en-US" sz="2400" b="1" spc="-1" dirty="0">
              <a:latin typeface="Calibri"/>
              <a:ea typeface="ヒラギノ角ゴ Pro W3"/>
            </a:endParaRPr>
          </a:p>
          <a:p>
            <a:pPr marR="0" lvl="0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/>
              </a:rPr>
              <a:t>	</a:t>
            </a:r>
            <a:r>
              <a:rPr lang="en-US" sz="2400" b="1" spc="-1" dirty="0">
                <a:latin typeface="Arial Narrow"/>
              </a:rPr>
              <a:t>→</a:t>
            </a:r>
            <a:r>
              <a:rPr lang="en-US" sz="2400" spc="-1" dirty="0">
                <a:latin typeface="Arial Narrow"/>
              </a:rPr>
              <a:t>   </a:t>
            </a:r>
            <a:r>
              <a:rPr lang="en-US" sz="2400" b="1" spc="-1" dirty="0">
                <a:latin typeface="Calibri"/>
                <a:ea typeface="ヒラギノ角ゴ Pro W3"/>
              </a:rPr>
              <a:t>”top up” operation </a:t>
            </a:r>
          </a:p>
          <a:p>
            <a:pPr marR="0" lvl="0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2400" b="1" spc="-1" dirty="0">
                <a:latin typeface="Calibri"/>
                <a:ea typeface="ヒラギノ角ゴ Pro W3"/>
              </a:rPr>
              <a:t>		</a:t>
            </a:r>
            <a:r>
              <a:rPr lang="en-US" sz="2400" spc="-1" dirty="0">
                <a:latin typeface="Calibri"/>
                <a:ea typeface="ヒラギノ角ゴ Pro W3"/>
              </a:rPr>
              <a:t>(frequent filling to keep the current dead band of </a:t>
            </a:r>
          </a:p>
          <a:p>
            <a:pPr marR="0" lvl="0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2400" spc="-1" dirty="0">
                <a:latin typeface="Calibri"/>
                <a:ea typeface="ヒラギノ角ゴ Pro W3"/>
              </a:rPr>
              <a:t>		 a few mA   </a:t>
            </a:r>
            <a:r>
              <a:rPr lang="en-US" sz="2400" spc="-1" dirty="0">
                <a:latin typeface="Arial Narrow"/>
              </a:rPr>
              <a:t>→</a:t>
            </a:r>
            <a:r>
              <a:rPr lang="en-US" sz="2400" spc="-1" dirty="0">
                <a:latin typeface="Calibri"/>
                <a:ea typeface="ヒラギノ角ゴ Pro W3"/>
              </a:rPr>
              <a:t>   ~ 10 shots every 5 minutes)</a:t>
            </a:r>
            <a:endParaRPr lang="en-US" sz="2400" b="1" spc="-1" dirty="0">
              <a:latin typeface="Calibri"/>
              <a:ea typeface="ヒラギノ角ゴ Pro W3"/>
            </a:endParaRPr>
          </a:p>
        </p:txBody>
      </p:sp>
      <p:sp>
        <p:nvSpPr>
          <p:cNvPr id="2" name="TextShape 1">
            <a:extLst>
              <a:ext uri="{FF2B5EF4-FFF2-40B4-BE49-F238E27FC236}">
                <a16:creationId xmlns:a16="http://schemas.microsoft.com/office/drawing/2014/main" id="{D26715B9-4F09-B9CD-5D83-466F9BD60B5C}"/>
              </a:ext>
            </a:extLst>
          </p:cNvPr>
          <p:cNvSpPr txBox="1"/>
          <p:nvPr/>
        </p:nvSpPr>
        <p:spPr>
          <a:xfrm>
            <a:off x="2034025" y="291600"/>
            <a:ext cx="6628517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General Remarks on LESR Injectors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2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 for SRLS Injector Diagnostics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5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915081" y="923613"/>
            <a:ext cx="7824453" cy="5368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 lvl="0" defTabSz="252000">
              <a:lnSpc>
                <a:spcPct val="130000"/>
              </a:lnSpc>
              <a:spcAft>
                <a:spcPts val="3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2400" b="1" spc="-1" dirty="0">
                <a:latin typeface="Calibri"/>
              </a:rPr>
              <a:t>LINAC and Transfer Lines</a:t>
            </a:r>
          </a:p>
          <a:p>
            <a:pPr marL="360" lvl="0" defTabSz="252000">
              <a:lnSpc>
                <a:spcPct val="130000"/>
              </a:lnSpc>
              <a:spcAft>
                <a:spcPts val="12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spc="-1" dirty="0">
                <a:solidFill>
                  <a:srgbClr val="000000"/>
                </a:solidFill>
                <a:latin typeface="Calibri"/>
              </a:rPr>
              <a:t>		</a:t>
            </a:r>
            <a:r>
              <a:rPr lang="en-US" sz="1600" b="1" spc="-1" dirty="0">
                <a:latin typeface="Arial Narrow"/>
              </a:rPr>
              <a:t>→	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single-shot </a:t>
            </a:r>
            <a:r>
              <a:rPr lang="en-US" sz="1600" spc="-1" dirty="0">
                <a:latin typeface="Calibri"/>
              </a:rPr>
              <a:t>and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 shot-to-shot </a:t>
            </a:r>
            <a:r>
              <a:rPr lang="en-US" sz="1600" spc="-1" dirty="0">
                <a:latin typeface="Calibri"/>
              </a:rPr>
              <a:t>measurements of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single bunches </a:t>
            </a:r>
            <a:r>
              <a:rPr lang="en-US" sz="1600" spc="-1" dirty="0">
                <a:latin typeface="Calibri"/>
              </a:rPr>
              <a:t>and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bunch trains</a:t>
            </a:r>
          </a:p>
          <a:p>
            <a:pPr marL="360" defTabSz="252000">
              <a:lnSpc>
                <a:spcPct val="130000"/>
              </a:lnSpc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spc="-1" dirty="0">
                <a:latin typeface="Calibri"/>
              </a:rPr>
              <a:t>		</a:t>
            </a:r>
            <a:r>
              <a:rPr lang="en-US" sz="1600" b="1" spc="-1" dirty="0">
                <a:latin typeface="Arial Narrow"/>
              </a:rPr>
              <a:t>→	</a:t>
            </a:r>
            <a:r>
              <a:rPr lang="en-US" sz="1600" spc="-1" dirty="0">
                <a:solidFill>
                  <a:prstClr val="black"/>
                </a:solidFill>
                <a:latin typeface="Calibri"/>
              </a:rPr>
              <a:t>provide input for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beam dynamics applications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 to set-up and optimize LINAC</a:t>
            </a:r>
          </a:p>
          <a:p>
            <a:pPr marL="360" defTabSz="252000">
              <a:lnSpc>
                <a:spcPct val="130000"/>
              </a:lnSpc>
              <a:spcAft>
                <a:spcPts val="12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spc="-1" dirty="0">
                <a:solidFill>
                  <a:srgbClr val="000000"/>
                </a:solidFill>
                <a:latin typeface="Calibri"/>
              </a:rPr>
              <a:t>			(e.g. cathode and gun characterization, emittance and energy spread measurements)</a:t>
            </a:r>
          </a:p>
          <a:p>
            <a:pPr marL="360" defTabSz="252000">
              <a:lnSpc>
                <a:spcPct val="130000"/>
              </a:lnSpc>
              <a:spcAft>
                <a:spcPts val="12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spc="-1" dirty="0">
                <a:solidFill>
                  <a:srgbClr val="000000"/>
                </a:solidFill>
                <a:latin typeface="Calibri"/>
              </a:rPr>
              <a:t>		</a:t>
            </a:r>
            <a:r>
              <a:rPr lang="en-US" sz="1600" b="1" spc="-1" dirty="0">
                <a:latin typeface="Arial Narrow"/>
              </a:rPr>
              <a:t>→	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monitoring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of transmission, energy stability and injection points / angles</a:t>
            </a:r>
          </a:p>
          <a:p>
            <a:pPr marL="360" defTabSz="252000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spc="-1" dirty="0">
                <a:solidFill>
                  <a:srgbClr val="000000"/>
                </a:solidFill>
                <a:latin typeface="Calibri"/>
              </a:rPr>
              <a:t>		</a:t>
            </a:r>
            <a:r>
              <a:rPr lang="en-US" sz="1600" b="1" spc="-1" dirty="0">
                <a:latin typeface="Arial Narrow"/>
              </a:rPr>
              <a:t>→	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allow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for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beam-based feedbacks 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to compensate drifts and minimize losses</a:t>
            </a:r>
            <a:endParaRPr lang="en-US" sz="1600" spc="-1" dirty="0">
              <a:latin typeface="Calibri"/>
            </a:endParaRPr>
          </a:p>
          <a:p>
            <a:pPr marL="360" defTabSz="252000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endParaRPr lang="en-US" sz="1600" spc="-1" dirty="0">
              <a:latin typeface="Calibri"/>
            </a:endParaRPr>
          </a:p>
          <a:p>
            <a:pPr marL="360" marR="0" lvl="0" indent="0" algn="l" defTabSz="2520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Booster Synchrotron</a:t>
            </a:r>
          </a:p>
          <a:p>
            <a:pPr marL="360" marR="0" lvl="0" indent="0" algn="l" defTabSz="2520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		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→</a:t>
            </a:r>
            <a:r>
              <a:rPr lang="en-US" sz="1600" b="1" spc="-1" dirty="0">
                <a:solidFill>
                  <a:prstClr val="black"/>
                </a:solidFill>
                <a:latin typeface="Arial Narrow"/>
              </a:rPr>
              <a:t>	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measurement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of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orbit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along the ramp to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allow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for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orbit correction</a:t>
            </a:r>
          </a:p>
          <a:p>
            <a:pPr marL="360" marR="0" lvl="0" indent="0" algn="l" defTabSz="2520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		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→	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provide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tune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information along the ramp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360" marR="0" lvl="0" indent="0" algn="l" defTabSz="2520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			(tune kicker and turn-by-turn BPM 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mode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or multi-bunch feedback system)</a:t>
            </a:r>
          </a:p>
          <a:p>
            <a:pPr marL="360" marR="0" lvl="0" indent="0" algn="l" defTabSz="2520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		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→	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measurement and monitoring of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losses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and </a:t>
            </a:r>
            <a:r>
              <a:rPr kumimoji="0" lang="en-US" sz="1600" b="1" i="0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transmission</a:t>
            </a:r>
          </a:p>
        </p:txBody>
      </p:sp>
    </p:spTree>
    <p:extLst>
      <p:ext uri="{BB962C8B-B14F-4D97-AF65-F5344CB8AC3E}">
        <p14:creationId xmlns:p14="http://schemas.microsoft.com/office/powerpoint/2010/main" val="161119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1983830" y="291600"/>
            <a:ext cx="6883333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 of SRLS Injector Diagnostics Systems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6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856358" y="883658"/>
            <a:ext cx="5292771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 lvl="0" defTabSz="252000">
              <a:lnSpc>
                <a:spcPct val="130000"/>
              </a:lnSpc>
              <a:spcAft>
                <a:spcPts val="3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2400" b="1" spc="-1" dirty="0">
                <a:latin typeface="Calibri"/>
              </a:rPr>
              <a:t>LINAC and Transfer Lines (LBTL and BRTL)</a:t>
            </a:r>
            <a:endParaRPr lang="en-US" sz="1600" spc="-1" dirty="0">
              <a:latin typeface="Calibri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5E81335-9472-0FD0-E1F8-36ED5EA60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27143"/>
              </p:ext>
            </p:extLst>
          </p:nvPr>
        </p:nvGraphicFramePr>
        <p:xfrm>
          <a:off x="856359" y="1383589"/>
          <a:ext cx="7874787" cy="514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006">
                  <a:extLst>
                    <a:ext uri="{9D8B030D-6E8A-4147-A177-3AD203B41FA5}">
                      <a16:colId xmlns:a16="http://schemas.microsoft.com/office/drawing/2014/main" val="1870998766"/>
                    </a:ext>
                  </a:extLst>
                </a:gridCol>
                <a:gridCol w="2130804">
                  <a:extLst>
                    <a:ext uri="{9D8B030D-6E8A-4147-A177-3AD203B41FA5}">
                      <a16:colId xmlns:a16="http://schemas.microsoft.com/office/drawing/2014/main" val="994293556"/>
                    </a:ext>
                  </a:extLst>
                </a:gridCol>
                <a:gridCol w="3982977">
                  <a:extLst>
                    <a:ext uri="{9D8B030D-6E8A-4147-A177-3AD203B41FA5}">
                      <a16:colId xmlns:a16="http://schemas.microsoft.com/office/drawing/2014/main" val="1870236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Measurement Mode(s)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284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/>
                        <a:t>Bunch 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- coaxial Faraday cup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- wall current monitor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- fast current transformer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- broadband pick-up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- single bunches and bunch trains at a few Hz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- tens of ps to a few 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en-US" sz="1400" dirty="0"/>
                        <a:t>s resolution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- read-out of waveforms by (ultra) fast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  digitizers and/or oscilloscopes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166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/>
                        <a:t>Bunch Charge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/>
                        <a:t>Beam Current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/>
                        <a:t>Transmission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ICT and BCM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BPM sum 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single bunches and bunch trains at a few Hz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absolute and relative charge measurement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60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Beam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/>
                        <a:t>- (resonant) stripline and 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/>
                        <a:t>   button type BPMs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single-shot at a few Hz for single bunches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average position for bunch trains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494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Transverse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screen monitors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/>
                        <a:t>- synchrotron radiation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/>
                        <a:t>  monitors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single shot image acquisition at a few Hz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tens of mm AoI for beam finding / threading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/>
                        <a:t>- few tens of 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en-US" sz="1400" dirty="0"/>
                        <a:t>m to a few 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en-US" sz="1400" dirty="0"/>
                        <a:t>m spatial resolution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/>
                        <a:t>  for </a:t>
                      </a:r>
                      <a:r>
                        <a:rPr lang="en-US" sz="1400" dirty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400" dirty="0"/>
                        <a:t>-measurement in LINAC and BRTL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81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Beam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scintillators &amp; PMs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Cerenkov fibers &amp; PMs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/>
                        <a:t>- beam </a:t>
                      </a:r>
                      <a:r>
                        <a:rPr lang="en-US" sz="1400" noProof="0" dirty="0"/>
                        <a:t>loss</a:t>
                      </a:r>
                      <a:r>
                        <a:rPr lang="en-US" sz="1400" dirty="0"/>
                        <a:t> detection and monitoring at 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  selected locations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/>
                        <a:t>- monitoring of beam loss pattern along transfer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/>
                        <a:t>  lines and injection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577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49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1983830" y="291600"/>
            <a:ext cx="6883333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 of SRLS Injector Diagnostics Systems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7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5" name="TextShape 3">
            <a:extLst>
              <a:ext uri="{FF2B5EF4-FFF2-40B4-BE49-F238E27FC236}">
                <a16:creationId xmlns:a16="http://schemas.microsoft.com/office/drawing/2014/main" id="{AF79549E-2EFF-5609-216F-F31A8A2A2746}"/>
              </a:ext>
            </a:extLst>
          </p:cNvPr>
          <p:cNvSpPr txBox="1"/>
          <p:nvPr/>
        </p:nvSpPr>
        <p:spPr>
          <a:xfrm>
            <a:off x="856359" y="892047"/>
            <a:ext cx="4051202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 lvl="0" defTabSz="252000">
              <a:lnSpc>
                <a:spcPct val="130000"/>
              </a:lnSpc>
              <a:spcAft>
                <a:spcPts val="3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2400" b="1" spc="-1" dirty="0">
                <a:latin typeface="Calibri"/>
              </a:rPr>
              <a:t>Booster Synchrotron</a:t>
            </a:r>
            <a:endParaRPr lang="en-US" sz="1600" spc="-1" dirty="0">
              <a:latin typeface="Calibri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F49FA2C1-EA8A-85D2-97FA-76131BCDE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234675"/>
              </p:ext>
            </p:extLst>
          </p:nvPr>
        </p:nvGraphicFramePr>
        <p:xfrm>
          <a:off x="856359" y="1391978"/>
          <a:ext cx="8010805" cy="504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228">
                  <a:extLst>
                    <a:ext uri="{9D8B030D-6E8A-4147-A177-3AD203B41FA5}">
                      <a16:colId xmlns:a16="http://schemas.microsoft.com/office/drawing/2014/main" val="1870998766"/>
                    </a:ext>
                  </a:extLst>
                </a:gridCol>
                <a:gridCol w="2155971">
                  <a:extLst>
                    <a:ext uri="{9D8B030D-6E8A-4147-A177-3AD203B41FA5}">
                      <a16:colId xmlns:a16="http://schemas.microsoft.com/office/drawing/2014/main" val="994293556"/>
                    </a:ext>
                  </a:extLst>
                </a:gridCol>
                <a:gridCol w="4110606">
                  <a:extLst>
                    <a:ext uri="{9D8B030D-6E8A-4147-A177-3AD203B41FA5}">
                      <a16:colId xmlns:a16="http://schemas.microsoft.com/office/drawing/2014/main" val="1870236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Measurement Mode(s)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284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/>
                        <a:t>Beam Current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/>
                        <a:t>Transmission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NPCT (MPCT)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BPM sum 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/>
                        <a:t>- sub-ms absolute beam current measurement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  along the ramp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relative current measurement (e.g. turn-by-turn)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60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Beam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/>
                        <a:t>- button type pick 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turn-by-turn beam position for commissioning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/>
                        <a:t>- averaged beam positions along the ramp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  (lower BW / higher resolution “ramp modes”)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BPM readings can be used for orbit correction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494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Tune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/>
                        <a:t>- dedicated tune pick up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/>
                        <a:t>- tune (stripline kicker)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tune measurements along the ramp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568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Transverse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screen monitors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/>
                        <a:t>- synchrotron radiation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/>
                        <a:t>  monitors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/>
                        <a:t>- screens (2) at the injection for position and 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  angle control (30 mm AoI, 100 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en-US" sz="1400" dirty="0"/>
                        <a:t>m resolution)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/>
                        <a:t>- a few more screens and/or synchrotron radiation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/>
                        <a:t>  monitors for observing beam profiles (in case of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/>
                        <a:t>  trouble shooting)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81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Beam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scintillator BLMs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- longitudinal LMs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/>
                        <a:t>- beam </a:t>
                      </a:r>
                      <a:r>
                        <a:rPr lang="en-US" sz="1400" noProof="0" dirty="0"/>
                        <a:t>loss</a:t>
                      </a:r>
                      <a:r>
                        <a:rPr lang="en-US" sz="1400" dirty="0"/>
                        <a:t> detection and monitoring at 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/>
                        <a:t>  selected locations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/>
                        <a:t>- monitoring of beam loss pattern at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/>
                        <a:t>  injection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577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43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BPMs   –   LESR LINAC and Transfer Lines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8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3" name="TextShape 3">
            <a:extLst>
              <a:ext uri="{FF2B5EF4-FFF2-40B4-BE49-F238E27FC236}">
                <a16:creationId xmlns:a16="http://schemas.microsoft.com/office/drawing/2014/main" id="{C650B4C6-CE4F-1D2C-48E2-8C276ECEEF6C}"/>
              </a:ext>
            </a:extLst>
          </p:cNvPr>
          <p:cNvSpPr txBox="1"/>
          <p:nvPr/>
        </p:nvSpPr>
        <p:spPr>
          <a:xfrm>
            <a:off x="998971" y="850101"/>
            <a:ext cx="7756531" cy="16414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 marR="0" lvl="0" indent="0" algn="l" defTabSz="2520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lang="en-US" sz="2400" b="1" spc="-1" dirty="0">
                <a:solidFill>
                  <a:prstClr val="black"/>
                </a:solidFill>
                <a:latin typeface="Calibri"/>
              </a:rPr>
              <a:t>Requirement</a:t>
            </a: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s, Boundary Conditions and Evaluation</a:t>
            </a:r>
            <a:endParaRPr lang="en-US" sz="1600" b="1" spc="-1" dirty="0">
              <a:latin typeface="Arial Narrow"/>
            </a:endParaRPr>
          </a:p>
          <a:p>
            <a:pPr marL="360" lvl="0" defTabSz="252000">
              <a:lnSpc>
                <a:spcPct val="130000"/>
              </a:lnSpc>
              <a:spcAft>
                <a:spcPts val="3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b="1" spc="-1" dirty="0">
                <a:latin typeface="Arial Narrow"/>
              </a:rPr>
              <a:t>	→	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single-shot </a:t>
            </a:r>
            <a:r>
              <a:rPr lang="en-US" sz="1600" spc="-1" dirty="0">
                <a:latin typeface="Calibri"/>
              </a:rPr>
              <a:t>and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 shot-to-shot </a:t>
            </a:r>
            <a:r>
              <a:rPr lang="en-US" sz="1600" spc="-1" dirty="0">
                <a:latin typeface="Calibri"/>
              </a:rPr>
              <a:t>measurements of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single bunches </a:t>
            </a:r>
            <a:r>
              <a:rPr lang="en-US" sz="1600" spc="-1" dirty="0">
                <a:latin typeface="Calibri"/>
              </a:rPr>
              <a:t>and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bunch trains</a:t>
            </a:r>
          </a:p>
          <a:p>
            <a:pPr marL="360" defTabSz="252000"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b="1" spc="-1" dirty="0">
                <a:latin typeface="Arial Narrow"/>
              </a:rPr>
              <a:t>	→	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spatial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resolution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 requirements </a:t>
            </a:r>
            <a:r>
              <a:rPr lang="en-US" sz="1600" spc="-1" dirty="0">
                <a:latin typeface="Calibri"/>
              </a:rPr>
              <a:t>are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600" b="1" spc="-1" dirty="0">
                <a:solidFill>
                  <a:srgbClr val="00B050"/>
                </a:solidFill>
                <a:latin typeface="Calibri"/>
              </a:rPr>
              <a:t>moderate</a:t>
            </a:r>
            <a:r>
              <a:rPr lang="en-US" sz="16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(~ 100 </a:t>
            </a: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m)</a:t>
            </a:r>
            <a:r>
              <a:rPr lang="en-US" sz="16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in LINAC and LBTL but</a:t>
            </a:r>
          </a:p>
          <a:p>
            <a:pPr marL="360" defTabSz="252000">
              <a:spcAft>
                <a:spcPts val="3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spc="-1" dirty="0">
                <a:solidFill>
                  <a:srgbClr val="000000"/>
                </a:solidFill>
                <a:latin typeface="Calibri"/>
              </a:rPr>
              <a:t>		</a:t>
            </a:r>
            <a:r>
              <a:rPr lang="en-US" sz="1600" b="1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much more challenging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 (~ 10 </a:t>
            </a: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m for low charges (≤ 150 pC) during top -up) in BRTL</a:t>
            </a:r>
          </a:p>
          <a:p>
            <a:pPr marL="360" marR="0" lvl="0" indent="0" algn="l" defTabSz="2520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	→	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if possible, make use of the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same BPM electronics 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 the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injector 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as for the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storage ring</a:t>
            </a:r>
          </a:p>
          <a:p>
            <a:pPr marL="360" defTabSz="252000">
              <a:lnSpc>
                <a:spcPct val="130000"/>
              </a:lnSpc>
              <a:buClr>
                <a:srgbClr val="000000"/>
              </a:buClr>
              <a:tabLst>
                <a:tab pos="0" algn="l"/>
                <a:tab pos="252000" algn="l"/>
              </a:tabLst>
            </a:pPr>
            <a:endParaRPr lang="en-US" sz="1600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D88B9AD1-65CE-8539-DA1D-8A98D327C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801941"/>
              </p:ext>
            </p:extLst>
          </p:nvPr>
        </p:nvGraphicFramePr>
        <p:xfrm>
          <a:off x="983003" y="2580604"/>
          <a:ext cx="7848000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190">
                  <a:extLst>
                    <a:ext uri="{9D8B030D-6E8A-4147-A177-3AD203B41FA5}">
                      <a16:colId xmlns:a16="http://schemas.microsoft.com/office/drawing/2014/main" val="4082869647"/>
                    </a:ext>
                  </a:extLst>
                </a:gridCol>
                <a:gridCol w="3758268">
                  <a:extLst>
                    <a:ext uri="{9D8B030D-6E8A-4147-A177-3AD203B41FA5}">
                      <a16:colId xmlns:a16="http://schemas.microsoft.com/office/drawing/2014/main" val="530417381"/>
                    </a:ext>
                  </a:extLst>
                </a:gridCol>
                <a:gridCol w="2933542">
                  <a:extLst>
                    <a:ext uri="{9D8B030D-6E8A-4147-A177-3AD203B41FA5}">
                      <a16:colId xmlns:a16="http://schemas.microsoft.com/office/drawing/2014/main" val="1866148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906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Button-type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buFont typeface="Symbol" panose="05050102010706020507" pitchFamily="18" charset="2"/>
                        <a:buChar char="-"/>
                      </a:pPr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make use of similar BPM pick-up HW</a:t>
                      </a:r>
                    </a:p>
                    <a:p>
                      <a:pPr marL="180000" indent="-180000">
                        <a:buFont typeface="Symbol" panose="05050102010706020507" pitchFamily="18" charset="2"/>
                        <a:buNone/>
                      </a:pPr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from booster and storage ring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buFont typeface="Symbol" panose="05050102010706020507" pitchFamily="18" charset="2"/>
                        <a:buChar char="-"/>
                      </a:pPr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signal levels &amp; limited resolution</a:t>
                      </a:r>
                    </a:p>
                    <a:p>
                      <a:pPr marL="180000" indent="-180000">
                        <a:buFont typeface="Symbol" panose="05050102010706020507" pitchFamily="18" charset="2"/>
                        <a:buNone/>
                      </a:pPr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for single bunches in top-up mode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114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Cavity-type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defTabSz="360000">
                        <a:buFont typeface="Symbol" panose="05050102010706020507" pitchFamily="18" charset="2"/>
                        <a:buChar char="-"/>
                      </a:pPr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highest signal levels and potentially best</a:t>
                      </a:r>
                    </a:p>
                    <a:p>
                      <a:pPr marL="180000" indent="-180000" defTabSz="360000">
                        <a:buFont typeface="Symbol" panose="05050102010706020507" pitchFamily="18" charset="2"/>
                        <a:buNone/>
                      </a:pPr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resolution (especially for low charge single bunches in top-up mode)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defTabSz="360000">
                        <a:buFont typeface="Symbol" panose="05050102010706020507" pitchFamily="18" charset="2"/>
                        <a:buChar char="-"/>
                      </a:pPr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different type of BPM pick-up</a:t>
                      </a:r>
                    </a:p>
                    <a:p>
                      <a:pPr marL="180000" indent="-180000" defTabSz="360000"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as in booster and storage ring</a:t>
                      </a:r>
                    </a:p>
                    <a:p>
                      <a:pPr marL="180000" marR="0" lvl="0" indent="-180000" defTabSz="36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different type of BPM electronics</a:t>
                      </a:r>
                      <a:endParaRPr lang="en-US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000" indent="-180000" defTabSz="360000">
                        <a:buFont typeface="Symbol" panose="05050102010706020507" pitchFamily="18" charset="2"/>
                        <a:buChar char="-"/>
                      </a:pPr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 limited (linear) meas. range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18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Matched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Stripline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30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signal levels (up to 10 x button-type)</a:t>
                      </a:r>
                    </a:p>
                    <a:p>
                      <a:pPr marL="180000" indent="-180000">
                        <a:spcAft>
                          <a:spcPts val="30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 measurement range</a:t>
                      </a:r>
                    </a:p>
                    <a:p>
                      <a:pPr marL="180000" indent="-180000">
                        <a:buFont typeface="Symbol" panose="05050102010706020507" pitchFamily="18" charset="2"/>
                        <a:buChar char="-"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same BPM electronics in whole facility (but energy / signal level lost in input ringing filter)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defTabSz="360000">
                        <a:buFont typeface="Symbol" panose="05050102010706020507" pitchFamily="18" charset="2"/>
                        <a:buChar char="-"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different type of BPM pick-up</a:t>
                      </a:r>
                    </a:p>
                    <a:p>
                      <a:pPr marL="180000" indent="-180000" defTabSz="360000"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as in booster and storage ring</a:t>
                      </a:r>
                    </a:p>
                  </a:txBody>
                  <a:tcPr marL="45720" marR="4572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53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Resonant </a:t>
                      </a:r>
                    </a:p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Stripline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30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higher signal levels than MS (10+ x button-type)</a:t>
                      </a:r>
                    </a:p>
                    <a:p>
                      <a:pPr marL="180000" indent="-180000">
                        <a:spcAft>
                          <a:spcPts val="30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 measurement range</a:t>
                      </a:r>
                    </a:p>
                    <a:p>
                      <a:pPr marL="180000" indent="-180000">
                        <a:buFont typeface="Symbol" panose="05050102010706020507" pitchFamily="18" charset="2"/>
                        <a:buChar char="-"/>
                      </a:pPr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same BPM electronics in whole facility (pick-up res. frequency matches input ringing filter)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defTabSz="360000">
                        <a:buFont typeface="Symbol" panose="05050102010706020507" pitchFamily="18" charset="2"/>
                        <a:buChar char="-"/>
                      </a:pPr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different type of BPM pick-up</a:t>
                      </a:r>
                    </a:p>
                    <a:p>
                      <a:pPr marL="180000" indent="-180000" defTabSz="360000"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as in booster and storage ring</a:t>
                      </a:r>
                    </a:p>
                  </a:txBody>
                  <a:tcPr marL="45720" marR="4572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377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12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9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3" name="TextShape 1">
            <a:extLst>
              <a:ext uri="{FF2B5EF4-FFF2-40B4-BE49-F238E27FC236}">
                <a16:creationId xmlns:a16="http://schemas.microsoft.com/office/drawing/2014/main" id="{97406F6D-E0C6-EB71-1709-D7C1A7868F60}"/>
              </a:ext>
            </a:extLst>
          </p:cNvPr>
          <p:cNvSpPr txBox="1"/>
          <p:nvPr/>
        </p:nvSpPr>
        <p:spPr>
          <a:xfrm>
            <a:off x="2059262" y="291600"/>
            <a:ext cx="6691221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Line BPMs   –   Resonant Striplines *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C9232-192D-6990-2707-CB69F1EDC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839" y="1637098"/>
            <a:ext cx="3900881" cy="1303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C89EB-3C79-56DE-2586-F006810AB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91" y="1404239"/>
            <a:ext cx="3249946" cy="19740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F783C5-2855-ACB0-0B0D-0CB17B9A1221}"/>
              </a:ext>
            </a:extLst>
          </p:cNvPr>
          <p:cNvSpPr txBox="1"/>
          <p:nvPr/>
        </p:nvSpPr>
        <p:spPr>
          <a:xfrm>
            <a:off x="900537" y="1102019"/>
            <a:ext cx="2093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0" indent="0" algn="l" defTabSz="252000" rtl="0" eaLnBrk="1" fontAlgn="auto" latinLnBrk="0" hangingPunct="1">
              <a:spcBef>
                <a:spcPts val="0"/>
              </a:spcBef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kumimoji="0" lang="en-US" b="1" i="0" u="sng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Mechanical Design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C1A819-A3C2-12A0-9CB8-BB062A8F6240}"/>
              </a:ext>
            </a:extLst>
          </p:cNvPr>
          <p:cNvSpPr txBox="1"/>
          <p:nvPr/>
        </p:nvSpPr>
        <p:spPr>
          <a:xfrm>
            <a:off x="4534372" y="1103417"/>
            <a:ext cx="4348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0" indent="0" algn="l" defTabSz="252000" rtl="0" eaLnBrk="1" fontAlgn="auto" latinLnBrk="0" hangingPunct="1">
              <a:spcBef>
                <a:spcPts val="0"/>
              </a:spcBef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kumimoji="0" lang="en-US" b="1" i="0" u="sng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Schematic and Signal Waveform</a:t>
            </a:r>
            <a:r>
              <a:rPr kumimoji="0" lang="en-US" i="0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(one plane)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4E4416-1CF3-055F-1AEC-BC493C25B780}"/>
              </a:ext>
            </a:extLst>
          </p:cNvPr>
          <p:cNvSpPr txBox="1"/>
          <p:nvPr/>
        </p:nvSpPr>
        <p:spPr>
          <a:xfrm>
            <a:off x="456969" y="3330772"/>
            <a:ext cx="9206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0" indent="0" algn="l" defTabSz="252000" rtl="0" eaLnBrk="1" fontAlgn="auto" latinLnBrk="0" hangingPunct="1">
              <a:spcBef>
                <a:spcPts val="0"/>
              </a:spcBef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lang="en-US" sz="1400" spc="-1" dirty="0">
                <a:solidFill>
                  <a:prstClr val="black"/>
                </a:solidFill>
                <a:latin typeface="Calibri"/>
              </a:rPr>
              <a:t>t</a:t>
            </a:r>
            <a:r>
              <a:rPr kumimoji="0" lang="en-US" sz="1400" i="0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uning pin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E7EE66-5D62-EB1D-A09F-26F0189F9337}"/>
              </a:ext>
            </a:extLst>
          </p:cNvPr>
          <p:cNvCxnSpPr>
            <a:cxnSpLocks/>
          </p:cNvCxnSpPr>
          <p:nvPr/>
        </p:nvCxnSpPr>
        <p:spPr>
          <a:xfrm flipV="1">
            <a:off x="1038955" y="3162776"/>
            <a:ext cx="321928" cy="26163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7273DD-F6A9-D806-85ED-C825BCDDD484}"/>
              </a:ext>
            </a:extLst>
          </p:cNvPr>
          <p:cNvSpPr txBox="1"/>
          <p:nvPr/>
        </p:nvSpPr>
        <p:spPr>
          <a:xfrm>
            <a:off x="7150987" y="2940158"/>
            <a:ext cx="16459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0" indent="0" algn="l" defTabSz="252000" rtl="0" eaLnBrk="1" fontAlgn="auto" latinLnBrk="0" hangingPunct="1">
              <a:spcBef>
                <a:spcPts val="0"/>
              </a:spcBef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lang="en-US" sz="1400" spc="-1" dirty="0">
                <a:solidFill>
                  <a:prstClr val="black"/>
                </a:solidFill>
                <a:latin typeface="Calibri"/>
              </a:rPr>
              <a:t>500 MHz resonance</a:t>
            </a:r>
            <a:endParaRPr kumimoji="0" lang="en-US" sz="1400" i="0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4DE9C9-676C-DBD7-A300-E80A75079FAE}"/>
              </a:ext>
            </a:extLst>
          </p:cNvPr>
          <p:cNvSpPr txBox="1"/>
          <p:nvPr/>
        </p:nvSpPr>
        <p:spPr>
          <a:xfrm>
            <a:off x="446696" y="3835407"/>
            <a:ext cx="5279929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marR="0" lvl="0" indent="-180000" algn="l" defTabSz="1800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252000" algn="l"/>
              </a:tabLst>
              <a:defRPr/>
            </a:pPr>
            <a:r>
              <a:rPr lang="en-US" sz="1600" b="1" spc="-1" dirty="0">
                <a:latin typeface="Calibri"/>
              </a:rPr>
              <a:t>r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esonant frequencies </a:t>
            </a:r>
            <a:r>
              <a:rPr kumimoji="0" lang="en-US" sz="1600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f</a:t>
            </a:r>
            <a:r>
              <a:rPr kumimoji="0" lang="en-US" sz="1600" i="0" u="none" strike="noStrike" kern="1200" cap="none" spc="-1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</a:rPr>
              <a:t>M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US" sz="160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and </a:t>
            </a:r>
            <a:r>
              <a:rPr kumimoji="0" lang="en-US" sz="1600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f</a:t>
            </a:r>
            <a:r>
              <a:rPr kumimoji="0" lang="en-US" sz="1600" i="0" u="none" strike="noStrike" kern="1200" cap="none" spc="-1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</a:rPr>
              <a:t>D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@ 500 MHz </a:t>
            </a:r>
            <a:r>
              <a:rPr kumimoji="0" lang="en-US" sz="160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(&lt; 1 MHz BW)</a:t>
            </a:r>
          </a:p>
          <a:p>
            <a:pPr marL="180000" indent="-180000" defTabSz="1800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  <a:tab pos="252000" algn="l"/>
              </a:tabLst>
              <a:defRPr/>
            </a:pPr>
            <a:r>
              <a:rPr lang="en-US" sz="1600" b="1" spc="-1" dirty="0">
                <a:latin typeface="Calibri"/>
              </a:rPr>
              <a:t>l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oaded Q </a:t>
            </a:r>
            <a:r>
              <a:rPr kumimoji="0" lang="en-US" sz="1600" b="1" i="0" u="none" strike="noStrike" kern="1200" cap="none" spc="-1" normalizeH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≈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7, </a:t>
            </a:r>
            <a:r>
              <a:rPr kumimoji="0" lang="en-US" sz="160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measured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sensitivity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≈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1.5 dB/mm</a:t>
            </a:r>
          </a:p>
          <a:p>
            <a:pPr marL="180000" indent="-180000" defTabSz="1800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  <a:tab pos="252000" algn="l"/>
              </a:tabLst>
              <a:defRPr/>
            </a:pPr>
            <a:r>
              <a:rPr lang="en-US" sz="1600" b="1" spc="-1" dirty="0">
                <a:latin typeface="Calibri"/>
              </a:rPr>
              <a:t>crosstalk </a:t>
            </a:r>
            <a:r>
              <a:rPr lang="en-US" sz="1600" spc="-1" dirty="0">
                <a:latin typeface="Calibri"/>
              </a:rPr>
              <a:t>(for orthogonal dipole modes) 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≈ 0.1%</a:t>
            </a:r>
            <a:endParaRPr kumimoji="0" lang="en-US" sz="16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180000" marR="0" lvl="0" indent="-180000" algn="l" defTabSz="1800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252000" algn="l"/>
              </a:tabLst>
              <a:defRPr/>
            </a:pPr>
            <a:r>
              <a:rPr lang="en-US" sz="1600" b="1" spc="-1" dirty="0">
                <a:latin typeface="Calibri"/>
              </a:rPr>
              <a:t>beam aperture 38 mm, stripline length </a:t>
            </a:r>
            <a:r>
              <a:rPr lang="en-US" sz="1600" spc="-1" dirty="0">
                <a:latin typeface="Calibri"/>
              </a:rPr>
              <a:t>tuned to </a:t>
            </a:r>
            <a:r>
              <a:rPr lang="en-US" sz="1600" b="1" spc="-1" dirty="0">
                <a:latin typeface="Calibri"/>
              </a:rPr>
              <a:t>138.4 mm</a:t>
            </a:r>
            <a:endParaRPr kumimoji="0" lang="en-US" sz="16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9923EB-FF1F-F77A-B0F2-9B3536048409}"/>
              </a:ext>
            </a:extLst>
          </p:cNvPr>
          <p:cNvSpPr txBox="1"/>
          <p:nvPr/>
        </p:nvSpPr>
        <p:spPr>
          <a:xfrm>
            <a:off x="1771741" y="3357330"/>
            <a:ext cx="9206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0" indent="0" algn="l" defTabSz="252000" rtl="0" eaLnBrk="1" fontAlgn="auto" latinLnBrk="0" hangingPunct="1">
              <a:spcBef>
                <a:spcPts val="0"/>
              </a:spcBef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lang="en-US" sz="1400" spc="-1" dirty="0">
                <a:solidFill>
                  <a:prstClr val="black"/>
                </a:solidFill>
                <a:latin typeface="Calibri"/>
              </a:rPr>
              <a:t>striplines</a:t>
            </a:r>
            <a:endParaRPr kumimoji="0" lang="en-US" sz="1400" i="0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2091F8-E0BF-C83D-BAFA-03F0760AF862}"/>
              </a:ext>
            </a:extLst>
          </p:cNvPr>
          <p:cNvCxnSpPr>
            <a:cxnSpLocks/>
          </p:cNvCxnSpPr>
          <p:nvPr/>
        </p:nvCxnSpPr>
        <p:spPr>
          <a:xfrm flipH="1" flipV="1">
            <a:off x="2175498" y="2409986"/>
            <a:ext cx="180244" cy="94734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8D4AF92-B95D-B72B-D490-AC0AB2F15BA4}"/>
              </a:ext>
            </a:extLst>
          </p:cNvPr>
          <p:cNvSpPr txBox="1"/>
          <p:nvPr/>
        </p:nvSpPr>
        <p:spPr>
          <a:xfrm>
            <a:off x="3046701" y="3372717"/>
            <a:ext cx="1691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0" indent="0" algn="l" defTabSz="252000" rtl="0" eaLnBrk="1" fontAlgn="auto" latinLnBrk="0" hangingPunct="1">
              <a:spcBef>
                <a:spcPts val="0"/>
              </a:spcBef>
              <a:buClr>
                <a:srgbClr val="000000"/>
              </a:buClr>
              <a:buSzTx/>
              <a:buFontTx/>
              <a:buNone/>
              <a:tabLst>
                <a:tab pos="0" algn="l"/>
                <a:tab pos="252000" algn="l"/>
              </a:tabLst>
              <a:defRPr/>
            </a:pPr>
            <a:r>
              <a:rPr lang="en-US" sz="1400" spc="-1" dirty="0">
                <a:solidFill>
                  <a:prstClr val="black"/>
                </a:solidFill>
                <a:latin typeface="Calibri"/>
              </a:rPr>
              <a:t>N-type feedthrough</a:t>
            </a:r>
            <a:endParaRPr kumimoji="0" lang="en-US" sz="1400" i="0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1E3F59-53AF-B445-20E3-D61C2282B4C8}"/>
              </a:ext>
            </a:extLst>
          </p:cNvPr>
          <p:cNvCxnSpPr>
            <a:cxnSpLocks/>
          </p:cNvCxnSpPr>
          <p:nvPr/>
        </p:nvCxnSpPr>
        <p:spPr>
          <a:xfrm flipH="1" flipV="1">
            <a:off x="3324386" y="3158581"/>
            <a:ext cx="280363" cy="214136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50FC2C24-F2AD-7516-5376-C89D5D9A8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8358" y="3272091"/>
            <a:ext cx="2898414" cy="19253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677FEEA-EEBB-0FC8-2C77-4547C51CB2D5}"/>
              </a:ext>
            </a:extLst>
          </p:cNvPr>
          <p:cNvSpPr txBox="1"/>
          <p:nvPr/>
        </p:nvSpPr>
        <p:spPr>
          <a:xfrm>
            <a:off x="7369557" y="4415899"/>
            <a:ext cx="1281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" dirty="0">
                <a:solidFill>
                  <a:prstClr val="black"/>
                </a:solidFill>
                <a:latin typeface="Calibri"/>
              </a:rPr>
              <a:t>l</a:t>
            </a:r>
            <a:r>
              <a:rPr kumimoji="0" lang="en-US" sz="12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ow-pass filtered electrode voltage</a:t>
            </a:r>
          </a:p>
          <a:p>
            <a:r>
              <a:rPr lang="en-US" sz="1200" spc="-1" dirty="0">
                <a:solidFill>
                  <a:prstClr val="black"/>
                </a:solidFill>
                <a:latin typeface="Calibri"/>
              </a:rPr>
              <a:t>behind RF cable</a:t>
            </a:r>
            <a:endParaRPr lang="de-CH" sz="1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D583F1-8A75-9EC6-FEBA-AE4EF308419A}"/>
              </a:ext>
            </a:extLst>
          </p:cNvPr>
          <p:cNvSpPr txBox="1"/>
          <p:nvPr/>
        </p:nvSpPr>
        <p:spPr>
          <a:xfrm>
            <a:off x="577563" y="5456077"/>
            <a:ext cx="8172921" cy="92333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R="0" lvl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>
                <a:tab pos="0" algn="l"/>
                <a:tab pos="252000" algn="l"/>
              </a:tabLst>
              <a:defRPr/>
            </a:pP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For </a:t>
            </a: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SLS 2.0 BRTL </a:t>
            </a:r>
            <a:r>
              <a:rPr kumimoji="0" lang="en-US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single bunch / single shot position resolution </a:t>
            </a: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using the </a:t>
            </a:r>
            <a:r>
              <a:rPr kumimoji="0" lang="en-US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turn-by-turn mode </a:t>
            </a: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of the </a:t>
            </a:r>
            <a:r>
              <a:rPr kumimoji="0" lang="en-US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“</a:t>
            </a:r>
            <a:r>
              <a:rPr kumimoji="0" lang="en-US" b="1" i="1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DBPM3</a:t>
            </a:r>
            <a:r>
              <a:rPr kumimoji="0" lang="en-US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” </a:t>
            </a: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BPM electronics and the </a:t>
            </a:r>
            <a:r>
              <a:rPr kumimoji="0" lang="en-US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500 MHz resonant striplines </a:t>
            </a: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is in the order of</a:t>
            </a:r>
            <a:r>
              <a:rPr kumimoji="0" lang="en-US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10 </a:t>
            </a:r>
            <a:r>
              <a:rPr kumimoji="0" lang="en-US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kumimoji="0" lang="en-US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m RMS </a:t>
            </a: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for</a:t>
            </a:r>
            <a:r>
              <a:rPr kumimoji="0" lang="en-US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typical top-up charges </a:t>
            </a: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of</a:t>
            </a:r>
            <a:r>
              <a:rPr kumimoji="0" lang="en-US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150 pC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BFA0F3-6DC6-A435-2487-6476888BBF47}"/>
              </a:ext>
            </a:extLst>
          </p:cNvPr>
          <p:cNvSpPr txBox="1"/>
          <p:nvPr/>
        </p:nvSpPr>
        <p:spPr>
          <a:xfrm>
            <a:off x="4681772" y="716250"/>
            <a:ext cx="43482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* A. Citterio et al., Proc. DIPAC’09, Basel, Switzerland, MOPD12, p. 71</a:t>
            </a:r>
          </a:p>
        </p:txBody>
      </p:sp>
    </p:spTree>
    <p:extLst>
      <p:ext uri="{BB962C8B-B14F-4D97-AF65-F5344CB8AC3E}">
        <p14:creationId xmlns:p14="http://schemas.microsoft.com/office/powerpoint/2010/main" val="40518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3075</Words>
  <Application>Microsoft Office PowerPoint</Application>
  <PresentationFormat>On-screen Show (4:3)</PresentationFormat>
  <Paragraphs>406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Arial Narrow</vt:lpstr>
      <vt:lpstr>Calibri</vt:lpstr>
      <vt:lpstr>Georgia</vt:lpstr>
      <vt:lpstr>Script MT Bold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Paul Scherrer Institut [PSI.CH]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Aktueller Power Point Vortrag  «Das PSI in Kürze»</dc:title>
  <dc:creator>Michael Boege</dc:creator>
  <cp:lastModifiedBy>Schlott Volker</cp:lastModifiedBy>
  <cp:revision>1684</cp:revision>
  <cp:lastPrinted>2024-02-09T15:43:12Z</cp:lastPrinted>
  <dcterms:created xsi:type="dcterms:W3CDTF">2018-01-25T10:44:02Z</dcterms:created>
  <dcterms:modified xsi:type="dcterms:W3CDTF">2024-03-05T15:10:50Z</dcterms:modified>
  <dc:language>de-CH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Paul Scherrer Institut [PSI.CH]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