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31" r:id="rId2"/>
    <p:sldMasterId id="2147483670" r:id="rId3"/>
    <p:sldMasterId id="2147483691" r:id="rId4"/>
  </p:sldMasterIdLst>
  <p:notesMasterIdLst>
    <p:notesMasterId r:id="rId36"/>
  </p:notesMasterIdLst>
  <p:handoutMasterIdLst>
    <p:handoutMasterId r:id="rId37"/>
  </p:handoutMasterIdLst>
  <p:sldIdLst>
    <p:sldId id="258" r:id="rId5"/>
    <p:sldId id="257" r:id="rId6"/>
    <p:sldId id="265" r:id="rId7"/>
    <p:sldId id="262" r:id="rId8"/>
    <p:sldId id="261" r:id="rId9"/>
    <p:sldId id="263" r:id="rId10"/>
    <p:sldId id="264" r:id="rId11"/>
    <p:sldId id="266" r:id="rId12"/>
    <p:sldId id="267" r:id="rId13"/>
    <p:sldId id="268" r:id="rId14"/>
    <p:sldId id="360" r:id="rId15"/>
    <p:sldId id="363" r:id="rId16"/>
    <p:sldId id="364" r:id="rId17"/>
    <p:sldId id="365" r:id="rId18"/>
    <p:sldId id="366" r:id="rId19"/>
    <p:sldId id="286" r:id="rId20"/>
    <p:sldId id="329" r:id="rId21"/>
    <p:sldId id="334" r:id="rId22"/>
    <p:sldId id="367" r:id="rId23"/>
    <p:sldId id="368" r:id="rId24"/>
    <p:sldId id="369" r:id="rId25"/>
    <p:sldId id="324" r:id="rId26"/>
    <p:sldId id="325" r:id="rId27"/>
    <p:sldId id="370" r:id="rId28"/>
    <p:sldId id="371" r:id="rId29"/>
    <p:sldId id="372" r:id="rId30"/>
    <p:sldId id="373" r:id="rId31"/>
    <p:sldId id="335" r:id="rId32"/>
    <p:sldId id="284" r:id="rId33"/>
    <p:sldId id="285" r:id="rId34"/>
    <p:sldId id="361" r:id="rId35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9804"/>
    <a:srgbClr val="3F6BAE"/>
    <a:srgbClr val="FFCC00"/>
    <a:srgbClr val="F0DC08"/>
    <a:srgbClr val="EFE125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86156" autoAdjust="0"/>
  </p:normalViewPr>
  <p:slideViewPr>
    <p:cSldViewPr>
      <p:cViewPr varScale="1">
        <p:scale>
          <a:sx n="83" d="100"/>
          <a:sy n="83" d="100"/>
        </p:scale>
        <p:origin x="523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F3E749-569C-4BB0-AD6D-3C5EE92E1A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071A9F-63B2-4576-BA90-EF6E1001E716}">
      <dgm:prSet phldrT="[Texte]" custT="1"/>
      <dgm:spPr/>
      <dgm:t>
        <a:bodyPr/>
        <a:lstStyle/>
        <a:p>
          <a:r>
            <a:rPr lang="fr-FR" sz="1800" dirty="0"/>
            <a:t>Introduction</a:t>
          </a:r>
          <a:endParaRPr lang="en-US" sz="1800" dirty="0"/>
        </a:p>
      </dgm:t>
    </dgm:pt>
    <dgm:pt modelId="{212733C7-1A27-45F9-A9A1-B516095CE87D}" type="parTrans" cxnId="{920721C1-2E85-4CCA-8E30-D74859CCB33D}">
      <dgm:prSet/>
      <dgm:spPr/>
      <dgm:t>
        <a:bodyPr/>
        <a:lstStyle/>
        <a:p>
          <a:endParaRPr lang="en-US" sz="1200"/>
        </a:p>
      </dgm:t>
    </dgm:pt>
    <dgm:pt modelId="{37B1B2EE-A423-4D20-A412-9D7C17EE7F88}" type="sibTrans" cxnId="{920721C1-2E85-4CCA-8E30-D74859CCB33D}">
      <dgm:prSet/>
      <dgm:spPr/>
      <dgm:t>
        <a:bodyPr/>
        <a:lstStyle/>
        <a:p>
          <a:endParaRPr lang="en-US" sz="1200"/>
        </a:p>
      </dgm:t>
    </dgm:pt>
    <dgm:pt modelId="{052930E8-7E73-4397-A7F5-3955F7CF1DEE}">
      <dgm:prSet phldrT="[Texte]" custT="1"/>
      <dgm:spPr/>
      <dgm:t>
        <a:bodyPr/>
        <a:lstStyle/>
        <a:p>
          <a:r>
            <a:rPr lang="fr-FR" sz="1600" dirty="0" err="1"/>
            <a:t>Why</a:t>
          </a:r>
          <a:r>
            <a:rPr lang="fr-FR" sz="1600" dirty="0"/>
            <a:t> study collective </a:t>
          </a:r>
          <a:r>
            <a:rPr lang="fr-FR" sz="1600" dirty="0" err="1"/>
            <a:t>effects</a:t>
          </a:r>
          <a:r>
            <a:rPr lang="fr-FR" sz="1600" dirty="0"/>
            <a:t> in the new booster</a:t>
          </a:r>
          <a:endParaRPr lang="en-US" sz="1600" dirty="0"/>
        </a:p>
      </dgm:t>
    </dgm:pt>
    <dgm:pt modelId="{A14D5FB6-FDB3-4E93-AE3A-BA3A0FAE7B16}" type="parTrans" cxnId="{BAB2BBC1-D14D-406C-B3F3-3955A96E71E4}">
      <dgm:prSet/>
      <dgm:spPr/>
      <dgm:t>
        <a:bodyPr/>
        <a:lstStyle/>
        <a:p>
          <a:endParaRPr lang="en-US" sz="1200"/>
        </a:p>
      </dgm:t>
    </dgm:pt>
    <dgm:pt modelId="{3840AEFC-7886-4D95-A995-917164719875}" type="sibTrans" cxnId="{BAB2BBC1-D14D-406C-B3F3-3955A96E71E4}">
      <dgm:prSet/>
      <dgm:spPr/>
      <dgm:t>
        <a:bodyPr/>
        <a:lstStyle/>
        <a:p>
          <a:endParaRPr lang="en-US" sz="1200"/>
        </a:p>
      </dgm:t>
    </dgm:pt>
    <dgm:pt modelId="{E286348F-9C14-4515-A791-3D5423C13449}">
      <dgm:prSet phldrT="[Texte]" custT="1"/>
      <dgm:spPr/>
      <dgm:t>
        <a:bodyPr/>
        <a:lstStyle/>
        <a:p>
          <a:r>
            <a:rPr lang="fr-FR" sz="1800" dirty="0"/>
            <a:t>Booster model</a:t>
          </a:r>
          <a:endParaRPr lang="en-US" sz="1800" dirty="0"/>
        </a:p>
      </dgm:t>
    </dgm:pt>
    <dgm:pt modelId="{066A0FD6-A302-4BA6-A485-D6B530D74B06}" type="parTrans" cxnId="{25C49825-9AC3-4D1D-9360-BAF657E92E36}">
      <dgm:prSet/>
      <dgm:spPr/>
      <dgm:t>
        <a:bodyPr/>
        <a:lstStyle/>
        <a:p>
          <a:endParaRPr lang="en-US" sz="1200"/>
        </a:p>
      </dgm:t>
    </dgm:pt>
    <dgm:pt modelId="{62106517-6886-4E75-A99E-1AB0FC2CFAE2}" type="sibTrans" cxnId="{25C49825-9AC3-4D1D-9360-BAF657E92E36}">
      <dgm:prSet/>
      <dgm:spPr/>
      <dgm:t>
        <a:bodyPr/>
        <a:lstStyle/>
        <a:p>
          <a:endParaRPr lang="en-US" sz="1200"/>
        </a:p>
      </dgm:t>
    </dgm:pt>
    <dgm:pt modelId="{22A8F5CD-DC2C-4A16-8396-2ECA4979A8CC}">
      <dgm:prSet phldrT="[Texte]" custT="1"/>
      <dgm:spPr/>
      <dgm:t>
        <a:bodyPr/>
        <a:lstStyle/>
        <a:p>
          <a:r>
            <a:rPr lang="fr-FR" sz="1600" dirty="0" err="1"/>
            <a:t>Ramp</a:t>
          </a:r>
          <a:r>
            <a:rPr lang="fr-FR" sz="1600" dirty="0"/>
            <a:t> model</a:t>
          </a:r>
          <a:endParaRPr lang="en-US" sz="1600" dirty="0"/>
        </a:p>
      </dgm:t>
    </dgm:pt>
    <dgm:pt modelId="{15D134B0-DFF0-4115-AC88-7594A6CBC3ED}" type="parTrans" cxnId="{D4C47037-CB34-49D9-B7A5-234A6DE6DBFF}">
      <dgm:prSet/>
      <dgm:spPr/>
      <dgm:t>
        <a:bodyPr/>
        <a:lstStyle/>
        <a:p>
          <a:endParaRPr lang="en-US" sz="1200"/>
        </a:p>
      </dgm:t>
    </dgm:pt>
    <dgm:pt modelId="{687839BB-4392-4F1B-BD5F-A3078D1D928B}" type="sibTrans" cxnId="{D4C47037-CB34-49D9-B7A5-234A6DE6DBFF}">
      <dgm:prSet/>
      <dgm:spPr/>
      <dgm:t>
        <a:bodyPr/>
        <a:lstStyle/>
        <a:p>
          <a:endParaRPr lang="en-US" sz="1200"/>
        </a:p>
      </dgm:t>
    </dgm:pt>
    <dgm:pt modelId="{C3FE7F0F-781B-4B10-9DBE-6055EFB61A86}">
      <dgm:prSet phldrT="[Texte]" custT="1"/>
      <dgm:spPr/>
      <dgm:t>
        <a:bodyPr/>
        <a:lstStyle/>
        <a:p>
          <a:r>
            <a:rPr lang="fr-FR" sz="1600" dirty="0"/>
            <a:t>Case study </a:t>
          </a:r>
          <a:r>
            <a:rPr lang="fr-FR" sz="1600" dirty="0" err="1"/>
            <a:t>from</a:t>
          </a:r>
          <a:r>
            <a:rPr lang="fr-FR" sz="1600" dirty="0"/>
            <a:t> the </a:t>
          </a:r>
          <a:r>
            <a:rPr lang="fr-FR" sz="1600" dirty="0" err="1"/>
            <a:t>present</a:t>
          </a:r>
          <a:r>
            <a:rPr lang="fr-FR" sz="1600" dirty="0"/>
            <a:t> booster</a:t>
          </a:r>
          <a:endParaRPr lang="en-US" sz="1600" dirty="0"/>
        </a:p>
      </dgm:t>
    </dgm:pt>
    <dgm:pt modelId="{99E3C481-BB7E-414E-A92E-76417DF62A3C}" type="parTrans" cxnId="{F1F7C90E-A48C-4422-8E5F-43011DD3878B}">
      <dgm:prSet/>
      <dgm:spPr/>
      <dgm:t>
        <a:bodyPr/>
        <a:lstStyle/>
        <a:p>
          <a:endParaRPr lang="en-US" sz="1200"/>
        </a:p>
      </dgm:t>
    </dgm:pt>
    <dgm:pt modelId="{E778CE67-86D1-4BB9-8223-1BDE88C4F215}" type="sibTrans" cxnId="{F1F7C90E-A48C-4422-8E5F-43011DD3878B}">
      <dgm:prSet/>
      <dgm:spPr/>
      <dgm:t>
        <a:bodyPr/>
        <a:lstStyle/>
        <a:p>
          <a:endParaRPr lang="en-US" sz="1200"/>
        </a:p>
      </dgm:t>
    </dgm:pt>
    <dgm:pt modelId="{49762B23-5A5C-4322-89D3-76C5E6D6AE80}">
      <dgm:prSet phldrT="[Texte]" custT="1"/>
      <dgm:spPr/>
      <dgm:t>
        <a:bodyPr/>
        <a:lstStyle/>
        <a:p>
          <a:r>
            <a:rPr lang="fr-FR" sz="1600" dirty="0"/>
            <a:t>SOLEIL II booster model</a:t>
          </a:r>
          <a:endParaRPr lang="en-US" sz="1600" dirty="0"/>
        </a:p>
      </dgm:t>
    </dgm:pt>
    <dgm:pt modelId="{8E6844AB-CCB0-4939-BC4A-4E429C0E1F39}" type="parTrans" cxnId="{98392701-E6EB-41A5-AB21-3B4F5E3B5CC1}">
      <dgm:prSet/>
      <dgm:spPr/>
      <dgm:t>
        <a:bodyPr/>
        <a:lstStyle/>
        <a:p>
          <a:endParaRPr lang="en-US" sz="1200"/>
        </a:p>
      </dgm:t>
    </dgm:pt>
    <dgm:pt modelId="{E8E20ADD-5592-4F09-9F63-99F23AE13949}" type="sibTrans" cxnId="{98392701-E6EB-41A5-AB21-3B4F5E3B5CC1}">
      <dgm:prSet/>
      <dgm:spPr/>
      <dgm:t>
        <a:bodyPr/>
        <a:lstStyle/>
        <a:p>
          <a:endParaRPr lang="en-US" sz="1200"/>
        </a:p>
      </dgm:t>
    </dgm:pt>
    <dgm:pt modelId="{B26C605C-C4AC-457D-ADBA-AC812EACE09D}">
      <dgm:prSet phldrT="[Texte]" custT="1"/>
      <dgm:spPr/>
      <dgm:t>
        <a:bodyPr/>
        <a:lstStyle/>
        <a:p>
          <a:r>
            <a:rPr lang="fr-FR" sz="1600" dirty="0"/>
            <a:t>SOLEIL II impedance model</a:t>
          </a:r>
          <a:endParaRPr lang="en-US" sz="1600" dirty="0"/>
        </a:p>
      </dgm:t>
    </dgm:pt>
    <dgm:pt modelId="{8C148907-C1CA-4881-9015-A36FE762F813}" type="parTrans" cxnId="{32C091E6-9DC3-4FFE-A231-E44E7D483F4B}">
      <dgm:prSet/>
      <dgm:spPr/>
      <dgm:t>
        <a:bodyPr/>
        <a:lstStyle/>
        <a:p>
          <a:endParaRPr lang="en-US" sz="1200"/>
        </a:p>
      </dgm:t>
    </dgm:pt>
    <dgm:pt modelId="{8AF7FAA6-B63B-4ED1-BAE5-0FBFF77B770D}" type="sibTrans" cxnId="{32C091E6-9DC3-4FFE-A231-E44E7D483F4B}">
      <dgm:prSet/>
      <dgm:spPr/>
      <dgm:t>
        <a:bodyPr/>
        <a:lstStyle/>
        <a:p>
          <a:endParaRPr lang="en-US" sz="1200"/>
        </a:p>
      </dgm:t>
    </dgm:pt>
    <dgm:pt modelId="{FF6CF951-2358-4F3C-962B-3DC0415C7932}">
      <dgm:prSet phldrT="[Texte]" custT="1"/>
      <dgm:spPr/>
      <dgm:t>
        <a:bodyPr/>
        <a:lstStyle/>
        <a:p>
          <a:r>
            <a:rPr lang="fr-FR" sz="1800" dirty="0"/>
            <a:t>Energy-</a:t>
          </a:r>
          <a:r>
            <a:rPr lang="fr-FR" sz="1800" dirty="0" err="1"/>
            <a:t>dependent</a:t>
          </a:r>
          <a:r>
            <a:rPr lang="fr-FR" sz="1800" dirty="0"/>
            <a:t> collective </a:t>
          </a:r>
          <a:r>
            <a:rPr lang="fr-FR" sz="1800" dirty="0" err="1"/>
            <a:t>effects</a:t>
          </a:r>
          <a:r>
            <a:rPr lang="fr-FR" sz="1800" dirty="0"/>
            <a:t> study</a:t>
          </a:r>
          <a:endParaRPr lang="en-US" sz="1800" dirty="0"/>
        </a:p>
      </dgm:t>
    </dgm:pt>
    <dgm:pt modelId="{163995F8-CD4D-4EE1-A20C-CCEC549C0F80}" type="parTrans" cxnId="{72929EDF-41F8-4C1F-9696-1DB26748A345}">
      <dgm:prSet/>
      <dgm:spPr/>
      <dgm:t>
        <a:bodyPr/>
        <a:lstStyle/>
        <a:p>
          <a:endParaRPr lang="en-US" sz="1200"/>
        </a:p>
      </dgm:t>
    </dgm:pt>
    <dgm:pt modelId="{57557A22-1DEE-4E53-A347-A5CA9020EC18}" type="sibTrans" cxnId="{72929EDF-41F8-4C1F-9696-1DB26748A345}">
      <dgm:prSet/>
      <dgm:spPr/>
      <dgm:t>
        <a:bodyPr/>
        <a:lstStyle/>
        <a:p>
          <a:endParaRPr lang="en-US" sz="1200"/>
        </a:p>
      </dgm:t>
    </dgm:pt>
    <dgm:pt modelId="{9E560224-82E0-4280-A69C-F4BC47AEBBAE}">
      <dgm:prSet phldrT="[Texte]" custT="1"/>
      <dgm:spPr/>
      <dgm:t>
        <a:bodyPr/>
        <a:lstStyle/>
        <a:p>
          <a:r>
            <a:rPr lang="fr-FR" sz="1600" dirty="0"/>
            <a:t>Transverse Single-Bunch </a:t>
          </a:r>
          <a:r>
            <a:rPr lang="fr-FR" sz="1600" dirty="0" err="1"/>
            <a:t>Instabilities</a:t>
          </a:r>
          <a:r>
            <a:rPr lang="fr-FR" sz="1600" dirty="0"/>
            <a:t> (TSBI)</a:t>
          </a:r>
          <a:endParaRPr lang="en-US" sz="1600" dirty="0"/>
        </a:p>
      </dgm:t>
    </dgm:pt>
    <dgm:pt modelId="{00891B4E-E14B-44CB-A0E6-15983185BD38}" type="parTrans" cxnId="{5204F739-54D2-4572-A7CC-41B293076EDE}">
      <dgm:prSet/>
      <dgm:spPr/>
      <dgm:t>
        <a:bodyPr/>
        <a:lstStyle/>
        <a:p>
          <a:endParaRPr lang="en-US" sz="1200"/>
        </a:p>
      </dgm:t>
    </dgm:pt>
    <dgm:pt modelId="{24F12E9C-A25D-4293-BB6F-C2ABCCFDA784}" type="sibTrans" cxnId="{5204F739-54D2-4572-A7CC-41B293076EDE}">
      <dgm:prSet/>
      <dgm:spPr/>
      <dgm:t>
        <a:bodyPr/>
        <a:lstStyle/>
        <a:p>
          <a:endParaRPr lang="en-US" sz="1200"/>
        </a:p>
      </dgm:t>
    </dgm:pt>
    <dgm:pt modelId="{D290842B-24AE-4DDD-8AD5-796F4A0861D0}">
      <dgm:prSet phldrT="[Texte]" custT="1"/>
      <dgm:spPr/>
      <dgm:t>
        <a:bodyPr/>
        <a:lstStyle/>
        <a:p>
          <a:r>
            <a:rPr lang="fr-FR" sz="1600" dirty="0"/>
            <a:t>Transverse Coupled-Bunch </a:t>
          </a:r>
          <a:r>
            <a:rPr lang="fr-FR" sz="1600" dirty="0" err="1"/>
            <a:t>Instability</a:t>
          </a:r>
          <a:r>
            <a:rPr lang="fr-FR" sz="1600" dirty="0"/>
            <a:t> (TCBI)</a:t>
          </a:r>
          <a:endParaRPr lang="en-US" sz="1600" dirty="0"/>
        </a:p>
      </dgm:t>
    </dgm:pt>
    <dgm:pt modelId="{C4A715BE-2AB4-47E1-AC52-C4BEE6283EB5}" type="parTrans" cxnId="{190BEE59-000C-4805-A265-76FE5FA40CF0}">
      <dgm:prSet/>
      <dgm:spPr/>
      <dgm:t>
        <a:bodyPr/>
        <a:lstStyle/>
        <a:p>
          <a:endParaRPr lang="en-US" sz="1200"/>
        </a:p>
      </dgm:t>
    </dgm:pt>
    <dgm:pt modelId="{8968FAD5-DEB4-4E20-BF30-C5D46E03C105}" type="sibTrans" cxnId="{190BEE59-000C-4805-A265-76FE5FA40CF0}">
      <dgm:prSet/>
      <dgm:spPr/>
      <dgm:t>
        <a:bodyPr/>
        <a:lstStyle/>
        <a:p>
          <a:endParaRPr lang="en-US" sz="1200"/>
        </a:p>
      </dgm:t>
    </dgm:pt>
    <dgm:pt modelId="{F572D554-9D06-482E-9A6B-A93DCE07FE86}">
      <dgm:prSet phldrT="[Texte]" custT="1"/>
      <dgm:spPr/>
      <dgm:t>
        <a:bodyPr/>
        <a:lstStyle/>
        <a:p>
          <a:r>
            <a:rPr lang="fr-FR" sz="1800" dirty="0"/>
            <a:t>Conclusion and </a:t>
          </a:r>
          <a:r>
            <a:rPr lang="fr-FR" sz="1800" dirty="0" err="1"/>
            <a:t>outlook</a:t>
          </a:r>
          <a:endParaRPr lang="en-US" sz="1800" dirty="0"/>
        </a:p>
      </dgm:t>
    </dgm:pt>
    <dgm:pt modelId="{B6F40B5D-8E85-4FDF-BA9D-188B68532CD2}" type="parTrans" cxnId="{F186D6F0-7C53-42C6-B5CA-37C2DF50F2E6}">
      <dgm:prSet/>
      <dgm:spPr/>
      <dgm:t>
        <a:bodyPr/>
        <a:lstStyle/>
        <a:p>
          <a:endParaRPr lang="en-US" sz="1200"/>
        </a:p>
      </dgm:t>
    </dgm:pt>
    <dgm:pt modelId="{6DFBBD32-799D-4CDB-8CF3-40A25699F26A}" type="sibTrans" cxnId="{F186D6F0-7C53-42C6-B5CA-37C2DF50F2E6}">
      <dgm:prSet/>
      <dgm:spPr/>
      <dgm:t>
        <a:bodyPr/>
        <a:lstStyle/>
        <a:p>
          <a:endParaRPr lang="en-US" sz="1200"/>
        </a:p>
      </dgm:t>
    </dgm:pt>
    <dgm:pt modelId="{C0FF5DCA-EEBE-4609-AFCD-12CF3C4EEA8D}">
      <dgm:prSet phldrT="[Texte]" custT="1"/>
      <dgm:spPr/>
      <dgm:t>
        <a:bodyPr/>
        <a:lstStyle/>
        <a:p>
          <a:endParaRPr lang="en-US" sz="1600" dirty="0"/>
        </a:p>
      </dgm:t>
    </dgm:pt>
    <dgm:pt modelId="{D549D33C-F4DF-4D8D-8DA2-7D224F51947E}" type="parTrans" cxnId="{9B46F0CC-83B8-4CD5-8E0D-F49E7B2C945F}">
      <dgm:prSet/>
      <dgm:spPr/>
      <dgm:t>
        <a:bodyPr/>
        <a:lstStyle/>
        <a:p>
          <a:endParaRPr lang="en-US"/>
        </a:p>
      </dgm:t>
    </dgm:pt>
    <dgm:pt modelId="{94861253-DBBE-4DFD-9CF5-6BF5DA993554}" type="sibTrans" cxnId="{9B46F0CC-83B8-4CD5-8E0D-F49E7B2C945F}">
      <dgm:prSet/>
      <dgm:spPr/>
      <dgm:t>
        <a:bodyPr/>
        <a:lstStyle/>
        <a:p>
          <a:endParaRPr lang="en-US"/>
        </a:p>
      </dgm:t>
    </dgm:pt>
    <dgm:pt modelId="{B7166EEC-F623-4F8E-8266-2F4AC1D11120}">
      <dgm:prSet phldrT="[Texte]" custT="1"/>
      <dgm:spPr/>
      <dgm:t>
        <a:bodyPr/>
        <a:lstStyle/>
        <a:p>
          <a:endParaRPr lang="en-US" sz="1600" dirty="0"/>
        </a:p>
      </dgm:t>
    </dgm:pt>
    <dgm:pt modelId="{B83F79DB-C62C-4C27-BE66-3B1FE7CA37E3}" type="parTrans" cxnId="{084441F4-53EB-41AC-BE75-70DF6E9844D6}">
      <dgm:prSet/>
      <dgm:spPr/>
      <dgm:t>
        <a:bodyPr/>
        <a:lstStyle/>
        <a:p>
          <a:endParaRPr lang="en-US"/>
        </a:p>
      </dgm:t>
    </dgm:pt>
    <dgm:pt modelId="{45A9C549-30F2-4BF0-B819-8D44D2360C76}" type="sibTrans" cxnId="{084441F4-53EB-41AC-BE75-70DF6E9844D6}">
      <dgm:prSet/>
      <dgm:spPr/>
      <dgm:t>
        <a:bodyPr/>
        <a:lstStyle/>
        <a:p>
          <a:endParaRPr lang="en-US"/>
        </a:p>
      </dgm:t>
    </dgm:pt>
    <dgm:pt modelId="{9DE7BE1A-100A-451A-894A-CA3DBAE284F0}">
      <dgm:prSet phldrT="[Texte]" custT="1"/>
      <dgm:spPr/>
      <dgm:t>
        <a:bodyPr/>
        <a:lstStyle/>
        <a:p>
          <a:r>
            <a:rPr lang="fr-FR" sz="1600" dirty="0">
              <a:solidFill>
                <a:schemeClr val="bg1">
                  <a:lumMod val="50000"/>
                </a:schemeClr>
              </a:solidFill>
            </a:rPr>
            <a:t>Design of the SOLEIL II booster</a:t>
          </a:r>
          <a:endParaRPr lang="en-US" sz="1600" dirty="0">
            <a:solidFill>
              <a:schemeClr val="bg1">
                <a:lumMod val="50000"/>
              </a:schemeClr>
            </a:solidFill>
          </a:endParaRPr>
        </a:p>
      </dgm:t>
    </dgm:pt>
    <dgm:pt modelId="{2E0AE1CB-FA0B-418F-A751-89C95E6680D4}" type="parTrans" cxnId="{E37F1D8C-AD69-4EB4-91B0-33079836A1D7}">
      <dgm:prSet/>
      <dgm:spPr/>
      <dgm:t>
        <a:bodyPr/>
        <a:lstStyle/>
        <a:p>
          <a:endParaRPr lang="en-US"/>
        </a:p>
      </dgm:t>
    </dgm:pt>
    <dgm:pt modelId="{2F6D5BC8-DEED-4F20-B60A-C8BEC4B9C991}" type="sibTrans" cxnId="{E37F1D8C-AD69-4EB4-91B0-33079836A1D7}">
      <dgm:prSet/>
      <dgm:spPr/>
      <dgm:t>
        <a:bodyPr/>
        <a:lstStyle/>
        <a:p>
          <a:endParaRPr lang="en-US"/>
        </a:p>
      </dgm:t>
    </dgm:pt>
    <dgm:pt modelId="{B367C4F0-C5FF-40A0-945D-63B0ED9A577B}" type="pres">
      <dgm:prSet presAssocID="{B8F3E749-569C-4BB0-AD6D-3C5EE92E1AC5}" presName="linear" presStyleCnt="0">
        <dgm:presLayoutVars>
          <dgm:animLvl val="lvl"/>
          <dgm:resizeHandles val="exact"/>
        </dgm:presLayoutVars>
      </dgm:prSet>
      <dgm:spPr/>
    </dgm:pt>
    <dgm:pt modelId="{6CA7B3AF-685F-439A-B0AC-03A3C17670A4}" type="pres">
      <dgm:prSet presAssocID="{54071A9F-63B2-4576-BA90-EF6E1001E716}" presName="parentText" presStyleLbl="node1" presStyleIdx="0" presStyleCnt="4" custScaleY="57390">
        <dgm:presLayoutVars>
          <dgm:chMax val="0"/>
          <dgm:bulletEnabled val="1"/>
        </dgm:presLayoutVars>
      </dgm:prSet>
      <dgm:spPr/>
    </dgm:pt>
    <dgm:pt modelId="{675D286C-6F9F-4ABD-AA3C-527E427367A2}" type="pres">
      <dgm:prSet presAssocID="{54071A9F-63B2-4576-BA90-EF6E1001E716}" presName="childText" presStyleLbl="revTx" presStyleIdx="0" presStyleCnt="3">
        <dgm:presLayoutVars>
          <dgm:bulletEnabled val="1"/>
        </dgm:presLayoutVars>
      </dgm:prSet>
      <dgm:spPr/>
    </dgm:pt>
    <dgm:pt modelId="{F33ECD55-1834-44B4-9C2B-650F8E6D388A}" type="pres">
      <dgm:prSet presAssocID="{E286348F-9C14-4515-A791-3D5423C13449}" presName="parentText" presStyleLbl="node1" presStyleIdx="1" presStyleCnt="4" custScaleY="55081">
        <dgm:presLayoutVars>
          <dgm:chMax val="0"/>
          <dgm:bulletEnabled val="1"/>
        </dgm:presLayoutVars>
      </dgm:prSet>
      <dgm:spPr/>
    </dgm:pt>
    <dgm:pt modelId="{23449029-880B-4193-B215-DE5BE07816E1}" type="pres">
      <dgm:prSet presAssocID="{E286348F-9C14-4515-A791-3D5423C13449}" presName="childText" presStyleLbl="revTx" presStyleIdx="1" presStyleCnt="3">
        <dgm:presLayoutVars>
          <dgm:bulletEnabled val="1"/>
        </dgm:presLayoutVars>
      </dgm:prSet>
      <dgm:spPr/>
    </dgm:pt>
    <dgm:pt modelId="{D0C07082-A002-4E0A-8A33-DBB67EBDE84C}" type="pres">
      <dgm:prSet presAssocID="{FF6CF951-2358-4F3C-962B-3DC0415C7932}" presName="parentText" presStyleLbl="node1" presStyleIdx="2" presStyleCnt="4" custScaleY="58938">
        <dgm:presLayoutVars>
          <dgm:chMax val="0"/>
          <dgm:bulletEnabled val="1"/>
        </dgm:presLayoutVars>
      </dgm:prSet>
      <dgm:spPr/>
    </dgm:pt>
    <dgm:pt modelId="{1B3C2504-ADC8-4DAE-8FF9-A8287679B31E}" type="pres">
      <dgm:prSet presAssocID="{FF6CF951-2358-4F3C-962B-3DC0415C7932}" presName="childText" presStyleLbl="revTx" presStyleIdx="2" presStyleCnt="3">
        <dgm:presLayoutVars>
          <dgm:bulletEnabled val="1"/>
        </dgm:presLayoutVars>
      </dgm:prSet>
      <dgm:spPr/>
    </dgm:pt>
    <dgm:pt modelId="{9236C5BA-66B9-4E56-B602-7D470A9F8826}" type="pres">
      <dgm:prSet presAssocID="{F572D554-9D06-482E-9A6B-A93DCE07FE86}" presName="parentText" presStyleLbl="node1" presStyleIdx="3" presStyleCnt="4" custScaleY="55005">
        <dgm:presLayoutVars>
          <dgm:chMax val="0"/>
          <dgm:bulletEnabled val="1"/>
        </dgm:presLayoutVars>
      </dgm:prSet>
      <dgm:spPr/>
    </dgm:pt>
  </dgm:ptLst>
  <dgm:cxnLst>
    <dgm:cxn modelId="{98392701-E6EB-41A5-AB21-3B4F5E3B5CC1}" srcId="{E286348F-9C14-4515-A791-3D5423C13449}" destId="{49762B23-5A5C-4322-89D3-76C5E6D6AE80}" srcOrd="2" destOrd="0" parTransId="{8E6844AB-CCB0-4939-BC4A-4E429C0E1F39}" sibTransId="{E8E20ADD-5592-4F09-9F63-99F23AE13949}"/>
    <dgm:cxn modelId="{A967A508-CB72-42F3-853A-3CFA7D0A9A3C}" type="presOf" srcId="{C3FE7F0F-781B-4B10-9DBE-6055EFB61A86}" destId="{23449029-880B-4193-B215-DE5BE07816E1}" srcOrd="0" destOrd="1" presId="urn:microsoft.com/office/officeart/2005/8/layout/vList2"/>
    <dgm:cxn modelId="{F1F7C90E-A48C-4422-8E5F-43011DD3878B}" srcId="{E286348F-9C14-4515-A791-3D5423C13449}" destId="{C3FE7F0F-781B-4B10-9DBE-6055EFB61A86}" srcOrd="1" destOrd="0" parTransId="{99E3C481-BB7E-414E-A92E-76417DF62A3C}" sibTransId="{E778CE67-86D1-4BB9-8223-1BDE88C4F215}"/>
    <dgm:cxn modelId="{25C49825-9AC3-4D1D-9360-BAF657E92E36}" srcId="{B8F3E749-569C-4BB0-AD6D-3C5EE92E1AC5}" destId="{E286348F-9C14-4515-A791-3D5423C13449}" srcOrd="1" destOrd="0" parTransId="{066A0FD6-A302-4BA6-A485-D6B530D74B06}" sibTransId="{62106517-6886-4E75-A99E-1AB0FC2CFAE2}"/>
    <dgm:cxn modelId="{D4C47037-CB34-49D9-B7A5-234A6DE6DBFF}" srcId="{E286348F-9C14-4515-A791-3D5423C13449}" destId="{22A8F5CD-DC2C-4A16-8396-2ECA4979A8CC}" srcOrd="0" destOrd="0" parTransId="{15D134B0-DFF0-4115-AC88-7594A6CBC3ED}" sibTransId="{687839BB-4392-4F1B-BD5F-A3078D1D928B}"/>
    <dgm:cxn modelId="{5204F739-54D2-4572-A7CC-41B293076EDE}" srcId="{FF6CF951-2358-4F3C-962B-3DC0415C7932}" destId="{9E560224-82E0-4280-A69C-F4BC47AEBBAE}" srcOrd="0" destOrd="0" parTransId="{00891B4E-E14B-44CB-A0E6-15983185BD38}" sibTransId="{24F12E9C-A25D-4293-BB6F-C2ABCCFDA784}"/>
    <dgm:cxn modelId="{DEBD2674-0F98-47D2-B31A-D3AE03AA6A7E}" type="presOf" srcId="{B26C605C-C4AC-457D-ADBA-AC812EACE09D}" destId="{23449029-880B-4193-B215-DE5BE07816E1}" srcOrd="0" destOrd="3" presId="urn:microsoft.com/office/officeart/2005/8/layout/vList2"/>
    <dgm:cxn modelId="{190BEE59-000C-4805-A265-76FE5FA40CF0}" srcId="{FF6CF951-2358-4F3C-962B-3DC0415C7932}" destId="{D290842B-24AE-4DDD-8AD5-796F4A0861D0}" srcOrd="1" destOrd="0" parTransId="{C4A715BE-2AB4-47E1-AC52-C4BEE6283EB5}" sibTransId="{8968FAD5-DEB4-4E20-BF30-C5D46E03C105}"/>
    <dgm:cxn modelId="{E37F1D8C-AD69-4EB4-91B0-33079836A1D7}" srcId="{54071A9F-63B2-4576-BA90-EF6E1001E716}" destId="{9DE7BE1A-100A-451A-894A-CA3DBAE284F0}" srcOrd="0" destOrd="0" parTransId="{2E0AE1CB-FA0B-418F-A751-89C95E6680D4}" sibTransId="{2F6D5BC8-DEED-4F20-B60A-C8BEC4B9C991}"/>
    <dgm:cxn modelId="{09853B91-5EB9-4320-A5D2-55A77E555008}" type="presOf" srcId="{F572D554-9D06-482E-9A6B-A93DCE07FE86}" destId="{9236C5BA-66B9-4E56-B602-7D470A9F8826}" srcOrd="0" destOrd="0" presId="urn:microsoft.com/office/officeart/2005/8/layout/vList2"/>
    <dgm:cxn modelId="{E41B5296-EEC5-435A-9EE0-86C3C9F7E09A}" type="presOf" srcId="{22A8F5CD-DC2C-4A16-8396-2ECA4979A8CC}" destId="{23449029-880B-4193-B215-DE5BE07816E1}" srcOrd="0" destOrd="0" presId="urn:microsoft.com/office/officeart/2005/8/layout/vList2"/>
    <dgm:cxn modelId="{5339B497-D2F2-486E-9FFE-9A5CA83E9760}" type="presOf" srcId="{B7166EEC-F623-4F8E-8266-2F4AC1D11120}" destId="{23449029-880B-4193-B215-DE5BE07816E1}" srcOrd="0" destOrd="4" presId="urn:microsoft.com/office/officeart/2005/8/layout/vList2"/>
    <dgm:cxn modelId="{50331598-01EB-4036-AFCC-07D057B5467F}" type="presOf" srcId="{9E560224-82E0-4280-A69C-F4BC47AEBBAE}" destId="{1B3C2504-ADC8-4DAE-8FF9-A8287679B31E}" srcOrd="0" destOrd="0" presId="urn:microsoft.com/office/officeart/2005/8/layout/vList2"/>
    <dgm:cxn modelId="{C2F464B3-9A55-4746-B56D-AC42938FE1BF}" type="presOf" srcId="{9DE7BE1A-100A-451A-894A-CA3DBAE284F0}" destId="{675D286C-6F9F-4ABD-AA3C-527E427367A2}" srcOrd="0" destOrd="0" presId="urn:microsoft.com/office/officeart/2005/8/layout/vList2"/>
    <dgm:cxn modelId="{4560AAB3-D123-40A7-BFF9-319D5AB3C240}" type="presOf" srcId="{B8F3E749-569C-4BB0-AD6D-3C5EE92E1AC5}" destId="{B367C4F0-C5FF-40A0-945D-63B0ED9A577B}" srcOrd="0" destOrd="0" presId="urn:microsoft.com/office/officeart/2005/8/layout/vList2"/>
    <dgm:cxn modelId="{995427B8-5636-43B2-BE5E-C36CFD3B3A88}" type="presOf" srcId="{54071A9F-63B2-4576-BA90-EF6E1001E716}" destId="{6CA7B3AF-685F-439A-B0AC-03A3C17670A4}" srcOrd="0" destOrd="0" presId="urn:microsoft.com/office/officeart/2005/8/layout/vList2"/>
    <dgm:cxn modelId="{73F0C6BA-8D15-42EF-8192-8889BCA93C3E}" type="presOf" srcId="{D290842B-24AE-4DDD-8AD5-796F4A0861D0}" destId="{1B3C2504-ADC8-4DAE-8FF9-A8287679B31E}" srcOrd="0" destOrd="1" presId="urn:microsoft.com/office/officeart/2005/8/layout/vList2"/>
    <dgm:cxn modelId="{920721C1-2E85-4CCA-8E30-D74859CCB33D}" srcId="{B8F3E749-569C-4BB0-AD6D-3C5EE92E1AC5}" destId="{54071A9F-63B2-4576-BA90-EF6E1001E716}" srcOrd="0" destOrd="0" parTransId="{212733C7-1A27-45F9-A9A1-B516095CE87D}" sibTransId="{37B1B2EE-A423-4D20-A412-9D7C17EE7F88}"/>
    <dgm:cxn modelId="{BAB2BBC1-D14D-406C-B3F3-3955A96E71E4}" srcId="{54071A9F-63B2-4576-BA90-EF6E1001E716}" destId="{052930E8-7E73-4397-A7F5-3955F7CF1DEE}" srcOrd="1" destOrd="0" parTransId="{A14D5FB6-FDB3-4E93-AE3A-BA3A0FAE7B16}" sibTransId="{3840AEFC-7886-4D95-A995-917164719875}"/>
    <dgm:cxn modelId="{33F2A1C8-4FB6-4390-A36D-F734E201B46F}" type="presOf" srcId="{49762B23-5A5C-4322-89D3-76C5E6D6AE80}" destId="{23449029-880B-4193-B215-DE5BE07816E1}" srcOrd="0" destOrd="2" presId="urn:microsoft.com/office/officeart/2005/8/layout/vList2"/>
    <dgm:cxn modelId="{9B46F0CC-83B8-4CD5-8E0D-F49E7B2C945F}" srcId="{E286348F-9C14-4515-A791-3D5423C13449}" destId="{C0FF5DCA-EEBE-4609-AFCD-12CF3C4EEA8D}" srcOrd="5" destOrd="0" parTransId="{D549D33C-F4DF-4D8D-8DA2-7D224F51947E}" sibTransId="{94861253-DBBE-4DFD-9CF5-6BF5DA993554}"/>
    <dgm:cxn modelId="{72929EDF-41F8-4C1F-9696-1DB26748A345}" srcId="{B8F3E749-569C-4BB0-AD6D-3C5EE92E1AC5}" destId="{FF6CF951-2358-4F3C-962B-3DC0415C7932}" srcOrd="2" destOrd="0" parTransId="{163995F8-CD4D-4EE1-A20C-CCEC549C0F80}" sibTransId="{57557A22-1DEE-4E53-A347-A5CA9020EC18}"/>
    <dgm:cxn modelId="{32C091E6-9DC3-4FFE-A231-E44E7D483F4B}" srcId="{E286348F-9C14-4515-A791-3D5423C13449}" destId="{B26C605C-C4AC-457D-ADBA-AC812EACE09D}" srcOrd="3" destOrd="0" parTransId="{8C148907-C1CA-4881-9015-A36FE762F813}" sibTransId="{8AF7FAA6-B63B-4ED1-BAE5-0FBFF77B770D}"/>
    <dgm:cxn modelId="{4054AFE8-B948-4951-947F-332B13CFEF59}" type="presOf" srcId="{FF6CF951-2358-4F3C-962B-3DC0415C7932}" destId="{D0C07082-A002-4E0A-8A33-DBB67EBDE84C}" srcOrd="0" destOrd="0" presId="urn:microsoft.com/office/officeart/2005/8/layout/vList2"/>
    <dgm:cxn modelId="{608F09EF-ED56-44C6-B795-1E32D6136A31}" type="presOf" srcId="{052930E8-7E73-4397-A7F5-3955F7CF1DEE}" destId="{675D286C-6F9F-4ABD-AA3C-527E427367A2}" srcOrd="0" destOrd="1" presId="urn:microsoft.com/office/officeart/2005/8/layout/vList2"/>
    <dgm:cxn modelId="{F186D6F0-7C53-42C6-B5CA-37C2DF50F2E6}" srcId="{B8F3E749-569C-4BB0-AD6D-3C5EE92E1AC5}" destId="{F572D554-9D06-482E-9A6B-A93DCE07FE86}" srcOrd="3" destOrd="0" parTransId="{B6F40B5D-8E85-4FDF-BA9D-188B68532CD2}" sibTransId="{6DFBBD32-799D-4CDB-8CF3-40A25699F26A}"/>
    <dgm:cxn modelId="{7E2637F4-7533-4714-8FE8-21C79C4B56FA}" type="presOf" srcId="{E286348F-9C14-4515-A791-3D5423C13449}" destId="{F33ECD55-1834-44B4-9C2B-650F8E6D388A}" srcOrd="0" destOrd="0" presId="urn:microsoft.com/office/officeart/2005/8/layout/vList2"/>
    <dgm:cxn modelId="{084441F4-53EB-41AC-BE75-70DF6E9844D6}" srcId="{E286348F-9C14-4515-A791-3D5423C13449}" destId="{B7166EEC-F623-4F8E-8266-2F4AC1D11120}" srcOrd="4" destOrd="0" parTransId="{B83F79DB-C62C-4C27-BE66-3B1FE7CA37E3}" sibTransId="{45A9C549-30F2-4BF0-B819-8D44D2360C76}"/>
    <dgm:cxn modelId="{002F87F5-1A04-4A74-B1E0-2E62E2D536A0}" type="presOf" srcId="{C0FF5DCA-EEBE-4609-AFCD-12CF3C4EEA8D}" destId="{23449029-880B-4193-B215-DE5BE07816E1}" srcOrd="0" destOrd="5" presId="urn:microsoft.com/office/officeart/2005/8/layout/vList2"/>
    <dgm:cxn modelId="{97A2C418-8BE7-479D-A035-B411D74071D9}" type="presParOf" srcId="{B367C4F0-C5FF-40A0-945D-63B0ED9A577B}" destId="{6CA7B3AF-685F-439A-B0AC-03A3C17670A4}" srcOrd="0" destOrd="0" presId="urn:microsoft.com/office/officeart/2005/8/layout/vList2"/>
    <dgm:cxn modelId="{814C7083-A6FE-4E74-98AD-E94026A4B683}" type="presParOf" srcId="{B367C4F0-C5FF-40A0-945D-63B0ED9A577B}" destId="{675D286C-6F9F-4ABD-AA3C-527E427367A2}" srcOrd="1" destOrd="0" presId="urn:microsoft.com/office/officeart/2005/8/layout/vList2"/>
    <dgm:cxn modelId="{E3E50D5A-A0A4-4254-B254-C46753DA1C60}" type="presParOf" srcId="{B367C4F0-C5FF-40A0-945D-63B0ED9A577B}" destId="{F33ECD55-1834-44B4-9C2B-650F8E6D388A}" srcOrd="2" destOrd="0" presId="urn:microsoft.com/office/officeart/2005/8/layout/vList2"/>
    <dgm:cxn modelId="{414DC428-A5F4-4142-8C90-4531421FA15A}" type="presParOf" srcId="{B367C4F0-C5FF-40A0-945D-63B0ED9A577B}" destId="{23449029-880B-4193-B215-DE5BE07816E1}" srcOrd="3" destOrd="0" presId="urn:microsoft.com/office/officeart/2005/8/layout/vList2"/>
    <dgm:cxn modelId="{F630C194-6E53-4B1A-8517-4FC53D6008A2}" type="presParOf" srcId="{B367C4F0-C5FF-40A0-945D-63B0ED9A577B}" destId="{D0C07082-A002-4E0A-8A33-DBB67EBDE84C}" srcOrd="4" destOrd="0" presId="urn:microsoft.com/office/officeart/2005/8/layout/vList2"/>
    <dgm:cxn modelId="{5DF11EC4-7A79-417E-A9D5-FF5BEE333386}" type="presParOf" srcId="{B367C4F0-C5FF-40A0-945D-63B0ED9A577B}" destId="{1B3C2504-ADC8-4DAE-8FF9-A8287679B31E}" srcOrd="5" destOrd="0" presId="urn:microsoft.com/office/officeart/2005/8/layout/vList2"/>
    <dgm:cxn modelId="{9736C9F0-53DA-4000-8C6A-B12A8205FCE4}" type="presParOf" srcId="{B367C4F0-C5FF-40A0-945D-63B0ED9A577B}" destId="{9236C5BA-66B9-4E56-B602-7D470A9F882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0A6876-4BBD-44DD-9555-F8B1E1C5D31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70A12AF-1492-435C-B891-5C249A9628AE}">
      <dgm:prSet phldrT="[Texte]" custT="1"/>
      <dgm:spPr/>
      <dgm:t>
        <a:bodyPr/>
        <a:lstStyle/>
        <a:p>
          <a:r>
            <a:rPr lang="fr-FR" sz="2000" dirty="0"/>
            <a:t>140 nm rad</a:t>
          </a:r>
          <a:endParaRPr lang="en-US" sz="2000" dirty="0"/>
        </a:p>
      </dgm:t>
    </dgm:pt>
    <dgm:pt modelId="{92D61E40-96DA-444A-B606-6DE031FB67A2}" type="parTrans" cxnId="{3EFAD122-EEC7-4E46-8D92-FCDFB8A0103E}">
      <dgm:prSet/>
      <dgm:spPr/>
      <dgm:t>
        <a:bodyPr/>
        <a:lstStyle/>
        <a:p>
          <a:endParaRPr lang="en-US" sz="700"/>
        </a:p>
      </dgm:t>
    </dgm:pt>
    <dgm:pt modelId="{89A0EF53-DD94-4B30-AF44-6C959D9EB4B2}" type="sibTrans" cxnId="{3EFAD122-EEC7-4E46-8D92-FCDFB8A0103E}">
      <dgm:prSet custT="1"/>
      <dgm:spPr/>
      <dgm:t>
        <a:bodyPr/>
        <a:lstStyle/>
        <a:p>
          <a:endParaRPr lang="en-US" sz="1200"/>
        </a:p>
      </dgm:t>
    </dgm:pt>
    <dgm:pt modelId="{ECF54D15-3E6B-491D-9AEE-6BB4D03AF0F4}">
      <dgm:prSet phldrT="[Texte]" custT="1"/>
      <dgm:spPr/>
      <dgm:t>
        <a:bodyPr/>
        <a:lstStyle/>
        <a:p>
          <a:r>
            <a:rPr lang="fr-FR" sz="2000" dirty="0"/>
            <a:t>5.2 nm rad</a:t>
          </a:r>
          <a:endParaRPr lang="en-US" sz="2000" dirty="0"/>
        </a:p>
      </dgm:t>
    </dgm:pt>
    <dgm:pt modelId="{875107C5-D979-4FED-9E2E-4119BA45842C}" type="parTrans" cxnId="{6CA1E0E0-4473-49E6-B836-683C1821CACF}">
      <dgm:prSet/>
      <dgm:spPr/>
      <dgm:t>
        <a:bodyPr/>
        <a:lstStyle/>
        <a:p>
          <a:endParaRPr lang="en-US" sz="700"/>
        </a:p>
      </dgm:t>
    </dgm:pt>
    <dgm:pt modelId="{FF2C48E6-BCC1-415A-9EEF-FF8102274954}" type="sibTrans" cxnId="{6CA1E0E0-4473-49E6-B836-683C1821CACF}">
      <dgm:prSet/>
      <dgm:spPr/>
      <dgm:t>
        <a:bodyPr/>
        <a:lstStyle/>
        <a:p>
          <a:endParaRPr lang="en-US" sz="700"/>
        </a:p>
      </dgm:t>
    </dgm:pt>
    <dgm:pt modelId="{3E4522A8-97F9-40E1-B9FD-2D6681796058}" type="pres">
      <dgm:prSet presAssocID="{200A6876-4BBD-44DD-9555-F8B1E1C5D319}" presName="Name0" presStyleCnt="0">
        <dgm:presLayoutVars>
          <dgm:dir/>
          <dgm:resizeHandles val="exact"/>
        </dgm:presLayoutVars>
      </dgm:prSet>
      <dgm:spPr/>
    </dgm:pt>
    <dgm:pt modelId="{CC879E88-5362-4DD3-A3A6-60C0E04E58B0}" type="pres">
      <dgm:prSet presAssocID="{470A12AF-1492-435C-B891-5C249A9628AE}" presName="node" presStyleLbl="node1" presStyleIdx="0" presStyleCnt="2">
        <dgm:presLayoutVars>
          <dgm:bulletEnabled val="1"/>
        </dgm:presLayoutVars>
      </dgm:prSet>
      <dgm:spPr/>
    </dgm:pt>
    <dgm:pt modelId="{B5D380C5-9ECA-4CB7-AA05-98EA4983BACC}" type="pres">
      <dgm:prSet presAssocID="{89A0EF53-DD94-4B30-AF44-6C959D9EB4B2}" presName="sibTrans" presStyleLbl="sibTrans2D1" presStyleIdx="0" presStyleCnt="1"/>
      <dgm:spPr/>
    </dgm:pt>
    <dgm:pt modelId="{D29A5F54-085E-4F36-89EE-575298D6B388}" type="pres">
      <dgm:prSet presAssocID="{89A0EF53-DD94-4B30-AF44-6C959D9EB4B2}" presName="connectorText" presStyleLbl="sibTrans2D1" presStyleIdx="0" presStyleCnt="1"/>
      <dgm:spPr/>
    </dgm:pt>
    <dgm:pt modelId="{AE0FC687-5F3D-4886-9252-2082DBFD3B1F}" type="pres">
      <dgm:prSet presAssocID="{ECF54D15-3E6B-491D-9AEE-6BB4D03AF0F4}" presName="node" presStyleLbl="node1" presStyleIdx="1" presStyleCnt="2">
        <dgm:presLayoutVars>
          <dgm:bulletEnabled val="1"/>
        </dgm:presLayoutVars>
      </dgm:prSet>
      <dgm:spPr/>
    </dgm:pt>
  </dgm:ptLst>
  <dgm:cxnLst>
    <dgm:cxn modelId="{D9AC3C22-3716-4646-AE30-F86262510403}" type="presOf" srcId="{470A12AF-1492-435C-B891-5C249A9628AE}" destId="{CC879E88-5362-4DD3-A3A6-60C0E04E58B0}" srcOrd="0" destOrd="0" presId="urn:microsoft.com/office/officeart/2005/8/layout/process1"/>
    <dgm:cxn modelId="{3EFAD122-EEC7-4E46-8D92-FCDFB8A0103E}" srcId="{200A6876-4BBD-44DD-9555-F8B1E1C5D319}" destId="{470A12AF-1492-435C-B891-5C249A9628AE}" srcOrd="0" destOrd="0" parTransId="{92D61E40-96DA-444A-B606-6DE031FB67A2}" sibTransId="{89A0EF53-DD94-4B30-AF44-6C959D9EB4B2}"/>
    <dgm:cxn modelId="{45C01381-2CCE-420B-BE19-99243C2CCA60}" type="presOf" srcId="{ECF54D15-3E6B-491D-9AEE-6BB4D03AF0F4}" destId="{AE0FC687-5F3D-4886-9252-2082DBFD3B1F}" srcOrd="0" destOrd="0" presId="urn:microsoft.com/office/officeart/2005/8/layout/process1"/>
    <dgm:cxn modelId="{0D342CC1-53E7-4EDB-9122-FD36D463EB16}" type="presOf" srcId="{89A0EF53-DD94-4B30-AF44-6C959D9EB4B2}" destId="{D29A5F54-085E-4F36-89EE-575298D6B388}" srcOrd="1" destOrd="0" presId="urn:microsoft.com/office/officeart/2005/8/layout/process1"/>
    <dgm:cxn modelId="{1E9021C9-55D4-424B-B6DB-6306D4E083EF}" type="presOf" srcId="{89A0EF53-DD94-4B30-AF44-6C959D9EB4B2}" destId="{B5D380C5-9ECA-4CB7-AA05-98EA4983BACC}" srcOrd="0" destOrd="0" presId="urn:microsoft.com/office/officeart/2005/8/layout/process1"/>
    <dgm:cxn modelId="{6CA1E0E0-4473-49E6-B836-683C1821CACF}" srcId="{200A6876-4BBD-44DD-9555-F8B1E1C5D319}" destId="{ECF54D15-3E6B-491D-9AEE-6BB4D03AF0F4}" srcOrd="1" destOrd="0" parTransId="{875107C5-D979-4FED-9E2E-4119BA45842C}" sibTransId="{FF2C48E6-BCC1-415A-9EEF-FF8102274954}"/>
    <dgm:cxn modelId="{760B9FF7-9241-4C31-A988-88ECD8F73F9A}" type="presOf" srcId="{200A6876-4BBD-44DD-9555-F8B1E1C5D319}" destId="{3E4522A8-97F9-40E1-B9FD-2D6681796058}" srcOrd="0" destOrd="0" presId="urn:microsoft.com/office/officeart/2005/8/layout/process1"/>
    <dgm:cxn modelId="{7FC9AD31-5C19-4545-82E7-31006EC583BB}" type="presParOf" srcId="{3E4522A8-97F9-40E1-B9FD-2D6681796058}" destId="{CC879E88-5362-4DD3-A3A6-60C0E04E58B0}" srcOrd="0" destOrd="0" presId="urn:microsoft.com/office/officeart/2005/8/layout/process1"/>
    <dgm:cxn modelId="{70088BB1-D0BF-46AD-8776-D0B3576CEC0D}" type="presParOf" srcId="{3E4522A8-97F9-40E1-B9FD-2D6681796058}" destId="{B5D380C5-9ECA-4CB7-AA05-98EA4983BACC}" srcOrd="1" destOrd="0" presId="urn:microsoft.com/office/officeart/2005/8/layout/process1"/>
    <dgm:cxn modelId="{A82E04CE-FCC7-480A-8104-58A123A0B60E}" type="presParOf" srcId="{B5D380C5-9ECA-4CB7-AA05-98EA4983BACC}" destId="{D29A5F54-085E-4F36-89EE-575298D6B388}" srcOrd="0" destOrd="0" presId="urn:microsoft.com/office/officeart/2005/8/layout/process1"/>
    <dgm:cxn modelId="{9BB66256-2C52-4FF5-A8A6-AE4B29073B50}" type="presParOf" srcId="{3E4522A8-97F9-40E1-B9FD-2D6681796058}" destId="{AE0FC687-5F3D-4886-9252-2082DBFD3B1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7B3AF-685F-439A-B0AC-03A3C17670A4}">
      <dsp:nvSpPr>
        <dsp:cNvPr id="0" name=""/>
        <dsp:cNvSpPr/>
      </dsp:nvSpPr>
      <dsp:spPr>
        <a:xfrm>
          <a:off x="0" y="5384"/>
          <a:ext cx="8128000" cy="5479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Introduction</a:t>
          </a:r>
          <a:endParaRPr lang="en-US" sz="1800" kern="1200" dirty="0"/>
        </a:p>
      </dsp:txBody>
      <dsp:txXfrm>
        <a:off x="26747" y="32131"/>
        <a:ext cx="8074506" cy="494419"/>
      </dsp:txXfrm>
    </dsp:sp>
    <dsp:sp modelId="{675D286C-6F9F-4ABD-AA3C-527E427367A2}">
      <dsp:nvSpPr>
        <dsp:cNvPr id="0" name=""/>
        <dsp:cNvSpPr/>
      </dsp:nvSpPr>
      <dsp:spPr>
        <a:xfrm>
          <a:off x="0" y="553298"/>
          <a:ext cx="8128000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600" kern="1200" dirty="0">
              <a:solidFill>
                <a:schemeClr val="bg1">
                  <a:lumMod val="50000"/>
                </a:schemeClr>
              </a:solidFill>
            </a:rPr>
            <a:t>Design of the SOLEIL II booster</a:t>
          </a:r>
          <a:endParaRPr lang="en-US" sz="1600" kern="1200" dirty="0">
            <a:solidFill>
              <a:schemeClr val="bg1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600" kern="1200" dirty="0" err="1"/>
            <a:t>Why</a:t>
          </a:r>
          <a:r>
            <a:rPr lang="fr-FR" sz="1600" kern="1200" dirty="0"/>
            <a:t> study collective </a:t>
          </a:r>
          <a:r>
            <a:rPr lang="fr-FR" sz="1600" kern="1200" dirty="0" err="1"/>
            <a:t>effects</a:t>
          </a:r>
          <a:r>
            <a:rPr lang="fr-FR" sz="1600" kern="1200" dirty="0"/>
            <a:t> in the new booster</a:t>
          </a:r>
          <a:endParaRPr lang="en-US" sz="1600" kern="1200" dirty="0"/>
        </a:p>
      </dsp:txBody>
      <dsp:txXfrm>
        <a:off x="0" y="553298"/>
        <a:ext cx="8128000" cy="844560"/>
      </dsp:txXfrm>
    </dsp:sp>
    <dsp:sp modelId="{F33ECD55-1834-44B4-9C2B-650F8E6D388A}">
      <dsp:nvSpPr>
        <dsp:cNvPr id="0" name=""/>
        <dsp:cNvSpPr/>
      </dsp:nvSpPr>
      <dsp:spPr>
        <a:xfrm>
          <a:off x="0" y="1397858"/>
          <a:ext cx="8128000" cy="5258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Booster model</a:t>
          </a:r>
          <a:endParaRPr lang="en-US" sz="1800" kern="1200" dirty="0"/>
        </a:p>
      </dsp:txBody>
      <dsp:txXfrm>
        <a:off x="25671" y="1423529"/>
        <a:ext cx="8076658" cy="474527"/>
      </dsp:txXfrm>
    </dsp:sp>
    <dsp:sp modelId="{23449029-880B-4193-B215-DE5BE07816E1}">
      <dsp:nvSpPr>
        <dsp:cNvPr id="0" name=""/>
        <dsp:cNvSpPr/>
      </dsp:nvSpPr>
      <dsp:spPr>
        <a:xfrm>
          <a:off x="0" y="1923728"/>
          <a:ext cx="8128000" cy="1557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600" kern="1200" dirty="0" err="1"/>
            <a:t>Ramp</a:t>
          </a:r>
          <a:r>
            <a:rPr lang="fr-FR" sz="1600" kern="1200" dirty="0"/>
            <a:t> model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600" kern="1200" dirty="0"/>
            <a:t>Case study </a:t>
          </a:r>
          <a:r>
            <a:rPr lang="fr-FR" sz="1600" kern="1200" dirty="0" err="1"/>
            <a:t>from</a:t>
          </a:r>
          <a:r>
            <a:rPr lang="fr-FR" sz="1600" kern="1200" dirty="0"/>
            <a:t> the </a:t>
          </a:r>
          <a:r>
            <a:rPr lang="fr-FR" sz="1600" kern="1200" dirty="0" err="1"/>
            <a:t>present</a:t>
          </a:r>
          <a:r>
            <a:rPr lang="fr-FR" sz="1600" kern="1200" dirty="0"/>
            <a:t> booster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600" kern="1200" dirty="0"/>
            <a:t>SOLEIL II booster model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600" kern="1200" dirty="0"/>
            <a:t>SOLEIL II impedance model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600" kern="1200" dirty="0"/>
        </a:p>
      </dsp:txBody>
      <dsp:txXfrm>
        <a:off x="0" y="1923728"/>
        <a:ext cx="8128000" cy="1557157"/>
      </dsp:txXfrm>
    </dsp:sp>
    <dsp:sp modelId="{D0C07082-A002-4E0A-8A33-DBB67EBDE84C}">
      <dsp:nvSpPr>
        <dsp:cNvPr id="0" name=""/>
        <dsp:cNvSpPr/>
      </dsp:nvSpPr>
      <dsp:spPr>
        <a:xfrm>
          <a:off x="0" y="3480885"/>
          <a:ext cx="8128000" cy="5626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Energy-</a:t>
          </a:r>
          <a:r>
            <a:rPr lang="fr-FR" sz="1800" kern="1200" dirty="0" err="1"/>
            <a:t>dependent</a:t>
          </a:r>
          <a:r>
            <a:rPr lang="fr-FR" sz="1800" kern="1200" dirty="0"/>
            <a:t> collective </a:t>
          </a:r>
          <a:r>
            <a:rPr lang="fr-FR" sz="1800" kern="1200" dirty="0" err="1"/>
            <a:t>effects</a:t>
          </a:r>
          <a:r>
            <a:rPr lang="fr-FR" sz="1800" kern="1200" dirty="0"/>
            <a:t> study</a:t>
          </a:r>
          <a:endParaRPr lang="en-US" sz="1800" kern="1200" dirty="0"/>
        </a:p>
      </dsp:txBody>
      <dsp:txXfrm>
        <a:off x="27468" y="3508353"/>
        <a:ext cx="8073064" cy="507756"/>
      </dsp:txXfrm>
    </dsp:sp>
    <dsp:sp modelId="{1B3C2504-ADC8-4DAE-8FF9-A8287679B31E}">
      <dsp:nvSpPr>
        <dsp:cNvPr id="0" name=""/>
        <dsp:cNvSpPr/>
      </dsp:nvSpPr>
      <dsp:spPr>
        <a:xfrm>
          <a:off x="0" y="4043578"/>
          <a:ext cx="8128000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600" kern="1200" dirty="0"/>
            <a:t>Transverse Single-Bunch </a:t>
          </a:r>
          <a:r>
            <a:rPr lang="fr-FR" sz="1600" kern="1200" dirty="0" err="1"/>
            <a:t>Instabilities</a:t>
          </a:r>
          <a:r>
            <a:rPr lang="fr-FR" sz="1600" kern="1200" dirty="0"/>
            <a:t> (TSBI)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600" kern="1200" dirty="0"/>
            <a:t>Transverse Coupled-Bunch </a:t>
          </a:r>
          <a:r>
            <a:rPr lang="fr-FR" sz="1600" kern="1200" dirty="0" err="1"/>
            <a:t>Instability</a:t>
          </a:r>
          <a:r>
            <a:rPr lang="fr-FR" sz="1600" kern="1200" dirty="0"/>
            <a:t> (TCBI)</a:t>
          </a:r>
          <a:endParaRPr lang="en-US" sz="1600" kern="1200" dirty="0"/>
        </a:p>
      </dsp:txBody>
      <dsp:txXfrm>
        <a:off x="0" y="4043578"/>
        <a:ext cx="8128000" cy="844560"/>
      </dsp:txXfrm>
    </dsp:sp>
    <dsp:sp modelId="{9236C5BA-66B9-4E56-B602-7D470A9F8826}">
      <dsp:nvSpPr>
        <dsp:cNvPr id="0" name=""/>
        <dsp:cNvSpPr/>
      </dsp:nvSpPr>
      <dsp:spPr>
        <a:xfrm>
          <a:off x="0" y="4888138"/>
          <a:ext cx="8128000" cy="5251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Conclusion and </a:t>
          </a:r>
          <a:r>
            <a:rPr lang="fr-FR" sz="1800" kern="1200" dirty="0" err="1"/>
            <a:t>outlook</a:t>
          </a:r>
          <a:endParaRPr lang="en-US" sz="1800" kern="1200" dirty="0"/>
        </a:p>
      </dsp:txBody>
      <dsp:txXfrm>
        <a:off x="25635" y="4913773"/>
        <a:ext cx="8076730" cy="4738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79E88-5362-4DD3-A3A6-60C0E04E58B0}">
      <dsp:nvSpPr>
        <dsp:cNvPr id="0" name=""/>
        <dsp:cNvSpPr/>
      </dsp:nvSpPr>
      <dsp:spPr>
        <a:xfrm>
          <a:off x="731" y="0"/>
          <a:ext cx="1559563" cy="6480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140 nm rad</a:t>
          </a:r>
          <a:endParaRPr lang="en-US" sz="2000" kern="1200" dirty="0"/>
        </a:p>
      </dsp:txBody>
      <dsp:txXfrm>
        <a:off x="19712" y="18981"/>
        <a:ext cx="1521601" cy="610109"/>
      </dsp:txXfrm>
    </dsp:sp>
    <dsp:sp modelId="{B5D380C5-9ECA-4CB7-AA05-98EA4983BACC}">
      <dsp:nvSpPr>
        <dsp:cNvPr id="0" name=""/>
        <dsp:cNvSpPr/>
      </dsp:nvSpPr>
      <dsp:spPr>
        <a:xfrm>
          <a:off x="1716251" y="130649"/>
          <a:ext cx="330627" cy="3867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716251" y="208003"/>
        <a:ext cx="231439" cy="232063"/>
      </dsp:txXfrm>
    </dsp:sp>
    <dsp:sp modelId="{AE0FC687-5F3D-4886-9252-2082DBFD3B1F}">
      <dsp:nvSpPr>
        <dsp:cNvPr id="0" name=""/>
        <dsp:cNvSpPr/>
      </dsp:nvSpPr>
      <dsp:spPr>
        <a:xfrm>
          <a:off x="2184120" y="0"/>
          <a:ext cx="1559563" cy="6480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5.2 nm rad</a:t>
          </a:r>
          <a:endParaRPr lang="en-US" sz="2000" kern="1200" dirty="0"/>
        </a:p>
      </dsp:txBody>
      <dsp:txXfrm>
        <a:off x="2203101" y="18981"/>
        <a:ext cx="1521601" cy="610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41B3394-7EE7-4282-B493-4CAE724A8C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49F0869-18BA-45C9-B2FD-B96F7F8E62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5332F-C92E-4389-A5FC-C6F0CBC0C46E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EA37F4-71E3-40E2-B0AF-FA3C2CB57F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97D554E-F94F-433C-BA13-5D416A63AC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E30B2-2448-4C49-BCBE-E89C536902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813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C8582-32F8-4511-BE8E-9127F14BA016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2F002-206D-4184-B39E-C7D93CBC59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4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To </a:t>
            </a:r>
            <a:r>
              <a:rPr lang="fr-FR" dirty="0" err="1"/>
              <a:t>see</a:t>
            </a:r>
            <a:r>
              <a:rPr lang="fr-FR" dirty="0"/>
              <a:t>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element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important to </a:t>
            </a:r>
            <a:r>
              <a:rPr lang="fr-FR" dirty="0" err="1"/>
              <a:t>add</a:t>
            </a:r>
            <a:r>
              <a:rPr lang="fr-FR" dirty="0"/>
              <a:t> in the booster model, </a:t>
            </a:r>
            <a:r>
              <a:rPr lang="fr-FR" dirty="0" err="1"/>
              <a:t>we</a:t>
            </a:r>
            <a:r>
              <a:rPr lang="fr-FR" dirty="0"/>
              <a:t> step back to </a:t>
            </a:r>
            <a:r>
              <a:rPr lang="fr-FR" dirty="0" err="1"/>
              <a:t>take</a:t>
            </a:r>
            <a:r>
              <a:rPr lang="fr-FR" dirty="0"/>
              <a:t> a look at the </a:t>
            </a:r>
            <a:r>
              <a:rPr lang="fr-FR" dirty="0" err="1"/>
              <a:t>present</a:t>
            </a:r>
            <a:r>
              <a:rPr lang="fr-FR" dirty="0"/>
              <a:t> booster.</a:t>
            </a:r>
          </a:p>
          <a:p>
            <a:endParaRPr lang="fr-FR" dirty="0"/>
          </a:p>
          <a:p>
            <a:r>
              <a:rPr lang="fr-FR" dirty="0" err="1"/>
              <a:t>However</a:t>
            </a:r>
            <a:r>
              <a:rPr lang="fr-FR" dirty="0"/>
              <a:t>,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did</a:t>
            </a:r>
            <a:r>
              <a:rPr lang="fr-FR" dirty="0"/>
              <a:t> not know </a:t>
            </a:r>
            <a:r>
              <a:rPr lang="fr-FR" dirty="0" err="1"/>
              <a:t>much</a:t>
            </a:r>
            <a:r>
              <a:rPr lang="fr-FR" dirty="0"/>
              <a:t> about how the </a:t>
            </a:r>
            <a:r>
              <a:rPr lang="fr-FR" dirty="0" err="1"/>
              <a:t>present</a:t>
            </a:r>
            <a:r>
              <a:rPr lang="fr-FR" dirty="0"/>
              <a:t> booster can </a:t>
            </a:r>
            <a:r>
              <a:rPr lang="fr-FR" dirty="0" err="1"/>
              <a:t>work</a:t>
            </a:r>
            <a:r>
              <a:rPr lang="fr-FR" dirty="0"/>
              <a:t> without </a:t>
            </a:r>
            <a:r>
              <a:rPr lang="fr-FR" dirty="0" err="1"/>
              <a:t>instabilities</a:t>
            </a:r>
            <a:r>
              <a:rPr lang="fr-FR" dirty="0"/>
              <a:t> </a:t>
            </a:r>
            <a:r>
              <a:rPr lang="fr-FR" dirty="0" err="1"/>
              <a:t>even</a:t>
            </a:r>
            <a:r>
              <a:rPr lang="fr-FR" dirty="0"/>
              <a:t> </a:t>
            </a:r>
            <a:r>
              <a:rPr lang="fr-FR" dirty="0" err="1"/>
              <a:t>though</a:t>
            </a:r>
            <a:r>
              <a:rPr lang="fr-FR" dirty="0"/>
              <a:t> </a:t>
            </a:r>
            <a:r>
              <a:rPr lang="fr-FR" dirty="0" err="1"/>
              <a:t>its</a:t>
            </a:r>
            <a:r>
              <a:rPr lang="fr-FR" dirty="0"/>
              <a:t> impedance </a:t>
            </a:r>
            <a:r>
              <a:rPr lang="fr-FR" dirty="0" err="1"/>
              <a:t>is</a:t>
            </a:r>
            <a:r>
              <a:rPr lang="fr-FR" dirty="0"/>
              <a:t> not at all </a:t>
            </a:r>
            <a:r>
              <a:rPr lang="fr-FR" dirty="0" err="1"/>
              <a:t>optimized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/>
              <a:t>So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wanted</a:t>
            </a:r>
            <a:r>
              <a:rPr lang="fr-FR" dirty="0"/>
              <a:t> to </a:t>
            </a:r>
            <a:r>
              <a:rPr lang="fr-FR" dirty="0" err="1"/>
              <a:t>gather</a:t>
            </a:r>
            <a:r>
              <a:rPr lang="fr-FR" dirty="0"/>
              <a:t> </a:t>
            </a:r>
            <a:r>
              <a:rPr lang="fr-FR" dirty="0" err="1"/>
              <a:t>its</a:t>
            </a:r>
            <a:r>
              <a:rPr lang="fr-FR" dirty="0"/>
              <a:t> data and use </a:t>
            </a:r>
            <a:r>
              <a:rPr lang="fr-FR" dirty="0" err="1"/>
              <a:t>it</a:t>
            </a:r>
            <a:r>
              <a:rPr lang="fr-FR" dirty="0"/>
              <a:t> the </a:t>
            </a:r>
            <a:r>
              <a:rPr lang="fr-FR" dirty="0" err="1"/>
              <a:t>previously</a:t>
            </a:r>
            <a:r>
              <a:rPr lang="fr-FR" dirty="0"/>
              <a:t> </a:t>
            </a:r>
            <a:r>
              <a:rPr lang="fr-FR" dirty="0" err="1"/>
              <a:t>shown</a:t>
            </a:r>
            <a:r>
              <a:rPr lang="fr-FR" dirty="0"/>
              <a:t> tracking model with 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ramp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I </a:t>
            </a:r>
            <a:r>
              <a:rPr lang="fr-FR" dirty="0" err="1"/>
              <a:t>designed</a:t>
            </a:r>
            <a:r>
              <a:rPr lang="fr-FR" dirty="0"/>
              <a:t>. </a:t>
            </a:r>
          </a:p>
          <a:p>
            <a:endParaRPr lang="fr-FR" dirty="0"/>
          </a:p>
          <a:p>
            <a:r>
              <a:rPr lang="fr-FR" dirty="0"/>
              <a:t>By </a:t>
            </a:r>
            <a:r>
              <a:rPr lang="fr-FR" dirty="0" err="1"/>
              <a:t>doing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, I </a:t>
            </a:r>
            <a:r>
              <a:rPr lang="fr-FR" dirty="0" err="1"/>
              <a:t>would</a:t>
            </a:r>
            <a:r>
              <a:rPr lang="fr-FR" dirty="0"/>
              <a:t> know if </a:t>
            </a:r>
            <a:r>
              <a:rPr lang="fr-FR" dirty="0" err="1"/>
              <a:t>there</a:t>
            </a:r>
            <a:r>
              <a:rPr lang="fr-FR" dirty="0"/>
              <a:t> was </a:t>
            </a:r>
            <a:r>
              <a:rPr lang="fr-FR" dirty="0" err="1"/>
              <a:t>something</a:t>
            </a:r>
            <a:r>
              <a:rPr lang="fr-FR" dirty="0"/>
              <a:t> </a:t>
            </a:r>
            <a:r>
              <a:rPr lang="fr-FR" dirty="0" err="1"/>
              <a:t>missing</a:t>
            </a:r>
            <a:r>
              <a:rPr lang="fr-FR" dirty="0"/>
              <a:t> in </a:t>
            </a:r>
            <a:r>
              <a:rPr lang="fr-FR" dirty="0" err="1"/>
              <a:t>my</a:t>
            </a:r>
            <a:r>
              <a:rPr lang="fr-FR" dirty="0"/>
              <a:t> model if the results </a:t>
            </a:r>
            <a:r>
              <a:rPr lang="fr-FR" dirty="0" err="1"/>
              <a:t>did</a:t>
            </a:r>
            <a:r>
              <a:rPr lang="fr-FR" dirty="0"/>
              <a:t> not correspond the reality.</a:t>
            </a:r>
          </a:p>
          <a:p>
            <a:endParaRPr lang="fr-FR" dirty="0"/>
          </a:p>
          <a:p>
            <a:r>
              <a:rPr lang="fr-FR" dirty="0"/>
              <a:t>And </a:t>
            </a:r>
            <a:r>
              <a:rPr lang="fr-FR" dirty="0" err="1"/>
              <a:t>also</a:t>
            </a:r>
            <a:r>
              <a:rPr lang="fr-FR" dirty="0"/>
              <a:t>,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would</a:t>
            </a:r>
            <a:r>
              <a:rPr lang="fr-FR" dirty="0"/>
              <a:t> help us know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element</a:t>
            </a:r>
            <a:r>
              <a:rPr lang="fr-FR" dirty="0"/>
              <a:t> in the booster </a:t>
            </a:r>
            <a:r>
              <a:rPr lang="fr-FR" dirty="0" err="1"/>
              <a:t>is</a:t>
            </a:r>
            <a:r>
              <a:rPr lang="fr-FR" dirty="0"/>
              <a:t> crucial for </a:t>
            </a:r>
            <a:r>
              <a:rPr lang="fr-FR" dirty="0" err="1"/>
              <a:t>fighting</a:t>
            </a:r>
            <a:r>
              <a:rPr lang="fr-FR" dirty="0"/>
              <a:t> </a:t>
            </a:r>
            <a:r>
              <a:rPr lang="fr-FR" dirty="0" err="1"/>
              <a:t>instabilities</a:t>
            </a:r>
            <a:r>
              <a:rPr lang="fr-FR" dirty="0"/>
              <a:t>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838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353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870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H="1">
            <a:off x="4175789" y="4523636"/>
            <a:ext cx="8023441" cy="1065604"/>
          </a:xfrm>
          <a:prstGeom prst="rect">
            <a:avLst/>
          </a:prstGeom>
          <a:solidFill>
            <a:schemeClr val="bg1">
              <a:lumMod val="5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rgbClr val="EEDE12"/>
              </a:solidFill>
            </a:endParaRP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4175789" y="5275833"/>
            <a:ext cx="8016217" cy="0"/>
          </a:xfrm>
          <a:prstGeom prst="line">
            <a:avLst/>
          </a:prstGeom>
          <a:ln w="73025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75787" y="4705394"/>
            <a:ext cx="7914404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A58E11A8-91E0-46CC-A3B0-DF40D17F3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89FD8BCD-C05D-4DF1-B1CF-9CBCCFEBA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7047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SOLEIL - fond blanc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 flipH="1">
            <a:off x="2255573" y="743602"/>
            <a:ext cx="9936435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65577E63-86D5-4C34-AB5C-0B955682A1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99D69DC1-4B91-4FAA-A572-2F9262C971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289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175787" y="4409665"/>
            <a:ext cx="7914404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6F23CAD-DF1A-437A-8D98-8D559CD8D0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3FF45F05-FEAC-4390-A645-749E936D7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9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89451" y="620691"/>
            <a:ext cx="10363200" cy="1470025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pied de page 2">
            <a:extLst>
              <a:ext uri="{FF2B5EF4-FFF2-40B4-BE49-F238E27FC236}">
                <a16:creationId xmlns:a16="http://schemas.microsoft.com/office/drawing/2014/main" id="{FB2EB7AA-EF71-4413-BBFC-EDFF6AD7BE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57EFB19C-0AE2-4D71-B42D-9ACDD238A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510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H="1">
            <a:off x="2255573" y="4492805"/>
            <a:ext cx="9936427" cy="1065604"/>
          </a:xfrm>
          <a:prstGeom prst="rect">
            <a:avLst/>
          </a:prstGeom>
          <a:solidFill>
            <a:srgbClr val="EFE125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2255575" y="5301208"/>
            <a:ext cx="9936428" cy="0"/>
          </a:xfrm>
          <a:prstGeom prst="line">
            <a:avLst/>
          </a:prstGeom>
          <a:ln w="73025" cmpd="tri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51585" y="4699563"/>
            <a:ext cx="9609297" cy="56507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ED3952CB-4F2B-430F-8308-4E01B4101C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ACEF18DB-B8C2-4C6B-920F-FE27058D54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779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gris -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960000" y="1260000"/>
            <a:ext cx="10560000" cy="4860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2159563" y="743602"/>
            <a:ext cx="10032444" cy="0"/>
          </a:xfrm>
          <a:prstGeom prst="line">
            <a:avLst/>
          </a:prstGeom>
          <a:ln w="38100" cmpd="tri">
            <a:solidFill>
              <a:srgbClr val="F0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437A02D6-CCF5-47FA-8A1C-91D5417EDE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4D18F5F7-F547-41FC-B9B6-CD37A5347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5937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LEIL - fond gris - 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960000" y="1260000"/>
            <a:ext cx="10560000" cy="48600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2159563" y="743602"/>
            <a:ext cx="10032444" cy="0"/>
          </a:xfrm>
          <a:prstGeom prst="line">
            <a:avLst/>
          </a:prstGeom>
          <a:ln w="38100" cmpd="tri">
            <a:solidFill>
              <a:srgbClr val="F0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9C75574D-135F-4B62-99CB-8C433DB6F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842918DD-1EBF-443F-9F9C-F7A66E47C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9512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SOLEIL - fond blanc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 flipH="1">
            <a:off x="2255573" y="743602"/>
            <a:ext cx="9936435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65577E63-86D5-4C34-AB5C-0B955682A1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99D69DC1-4B91-4FAA-A572-2F9262C971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562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2255573" y="4492805"/>
            <a:ext cx="9936427" cy="1065604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cxnSp>
        <p:nvCxnSpPr>
          <p:cNvPr id="9" name="Connecteur droit 8"/>
          <p:cNvCxnSpPr/>
          <p:nvPr userDrawn="1"/>
        </p:nvCxnSpPr>
        <p:spPr>
          <a:xfrm flipH="1">
            <a:off x="2255575" y="5301208"/>
            <a:ext cx="9936428" cy="0"/>
          </a:xfrm>
          <a:prstGeom prst="line">
            <a:avLst/>
          </a:prstGeom>
          <a:ln w="73025" cmpd="tri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43013" y="4689711"/>
            <a:ext cx="9614400" cy="565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3C003975-69D8-403A-8648-FF8AB9867E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8634C8BC-AC0C-4EC4-8B90-31260BDC1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135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EIL - fond blanc -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 flipH="1">
            <a:off x="2255573" y="743602"/>
            <a:ext cx="9936435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4AF736EC-DA2B-4E06-939B-FCD1248227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BAB059E4-FB2B-4F4B-A82D-3CE5476DCD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366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t="-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49EDAE3-99DE-4E91-96D2-8D0083ED4C3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E83B7B6-1546-4928-AD6E-163050B1CF0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6" y="137898"/>
            <a:ext cx="1680901" cy="757188"/>
          </a:xfrm>
          <a:prstGeom prst="rect">
            <a:avLst/>
          </a:prstGeom>
          <a:effectLst>
            <a:outerShdw blurRad="76200" dist="12700" dir="6600000" sx="103000" sy="103000" algn="l" rotWithShape="0">
              <a:schemeClr val="bg1"/>
            </a:outerShdw>
          </a:effectLst>
        </p:spPr>
      </p:pic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5262DA0A-EE0E-4DE5-874E-CB945E0FE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7BCC2979-6816-4199-BB5A-C9AAF2942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946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903FC5A0-37B0-4817-9C32-1C5A41A960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613186"/>
            <a:ext cx="6737130" cy="624814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3ED6E2D-90A7-4D70-87D0-F2418BCE4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63552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CA1BD18-571A-4741-BD98-D804AF3AA35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6" y="137898"/>
            <a:ext cx="1680901" cy="757188"/>
          </a:xfrm>
          <a:prstGeom prst="rect">
            <a:avLst/>
          </a:prstGeom>
          <a:effectLst>
            <a:outerShdw blurRad="76200" dist="12700" dir="6600000" sx="103000" sy="103000" algn="l" rotWithShape="0">
              <a:schemeClr val="bg1"/>
            </a:outerShdw>
          </a:effectLst>
        </p:spPr>
      </p:pic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7F6AF71-CFEE-4C86-BEE5-26D2AA6B68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109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304000" y="195673"/>
            <a:ext cx="9615232" cy="5650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0000" y="1260000"/>
            <a:ext cx="10560000" cy="48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F7F50B7-AC59-44C7-90D9-50BC7A6511D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3320FD6-047B-4AA5-B6C5-C53745F7BF0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5840"/>
            <a:ext cx="1224136" cy="550077"/>
          </a:xfrm>
          <a:prstGeom prst="rect">
            <a:avLst/>
          </a:prstGeom>
        </p:spPr>
      </p:pic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8BE9D345-06EA-4D5E-9ACB-7696287413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733EB9B5-65DB-43B0-9FD5-B443DB1D5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132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9" r:id="rId2"/>
    <p:sldLayoutId id="2147483736" r:id="rId3"/>
    <p:sldLayoutId id="2147483737" r:id="rId4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F0DC08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255573" y="194400"/>
            <a:ext cx="9662827" cy="5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0000" y="1259999"/>
            <a:ext cx="10896640" cy="48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A7CC8EE-1817-4DF4-8528-9275D5B6CAC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5552402"/>
            <a:ext cx="561618" cy="130923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511ABE6-9017-4EFA-B499-B82D90A82CD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6" y="137898"/>
            <a:ext cx="1680901" cy="757188"/>
          </a:xfrm>
          <a:prstGeom prst="rect">
            <a:avLst/>
          </a:prstGeom>
          <a:effectLst>
            <a:outerShdw blurRad="76200" dist="12700" dir="6600000" sx="103000" sy="103000" algn="l" rotWithShape="0">
              <a:schemeClr val="bg1"/>
            </a:outerShdw>
          </a:effectLst>
        </p:spPr>
      </p:pic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EAE03444-D3FA-455B-BD1B-EC42FA3DED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0" y="6372000"/>
            <a:ext cx="6816544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47DD3C33-BB2F-430A-A227-B57AACA94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366875"/>
            <a:ext cx="71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20CC9-C982-429E-97C9-9F71A6603CF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511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5" r:id="rId2"/>
    <p:sldLayoutId id="2147483734" r:id="rId3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8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image" Target="../media/image47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10.xml"/><Relationship Id="rId11" Type="http://schemas.openxmlformats.org/officeDocument/2006/relationships/image" Target="../media/image57.png"/><Relationship Id="rId5" Type="http://schemas.openxmlformats.org/officeDocument/2006/relationships/image" Target="../media/image50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49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8429/JACoW-IPAC2021-MOPAB070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gitlab.synchrotron-soleil.fr/PA/collective-effects/mbtrack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8.png"/><Relationship Id="rId7" Type="http://schemas.openxmlformats.org/officeDocument/2006/relationships/image" Target="../media/image7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0.png"/><Relationship Id="rId5" Type="http://schemas.openxmlformats.org/officeDocument/2006/relationships/image" Target="../media/image290.png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80.png"/><Relationship Id="rId4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doi.org/10.1088/1742-6596/2687/6/062017" TargetMode="External"/><Relationship Id="rId4" Type="http://schemas.openxmlformats.org/officeDocument/2006/relationships/image" Target="../media/image8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31.png"/><Relationship Id="rId5" Type="http://schemas.openxmlformats.org/officeDocument/2006/relationships/image" Target="../media/image721.pn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0.png"/><Relationship Id="rId3" Type="http://schemas.openxmlformats.org/officeDocument/2006/relationships/image" Target="../media/image690.png"/><Relationship Id="rId7" Type="http://schemas.openxmlformats.org/officeDocument/2006/relationships/image" Target="../media/image730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20.png"/><Relationship Id="rId5" Type="http://schemas.openxmlformats.org/officeDocument/2006/relationships/image" Target="../media/image47.png"/><Relationship Id="rId4" Type="http://schemas.openxmlformats.org/officeDocument/2006/relationships/image" Target="../media/image700.png"/><Relationship Id="rId9" Type="http://schemas.openxmlformats.org/officeDocument/2006/relationships/image" Target="../media/image7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60.png"/><Relationship Id="rId4" Type="http://schemas.openxmlformats.org/officeDocument/2006/relationships/image" Target="../media/image7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hyperlink" Target="https://doi.org/10.1107/S1600577514015215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13" Type="http://schemas.openxmlformats.org/officeDocument/2006/relationships/image" Target="../media/image51.png"/><Relationship Id="rId3" Type="http://schemas.openxmlformats.org/officeDocument/2006/relationships/image" Target="../media/image270.png"/><Relationship Id="rId7" Type="http://schemas.openxmlformats.org/officeDocument/2006/relationships/image" Target="../media/image31.png"/><Relationship Id="rId12" Type="http://schemas.openxmlformats.org/officeDocument/2006/relationships/image" Target="../media/image48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11" Type="http://schemas.openxmlformats.org/officeDocument/2006/relationships/image" Target="../media/image470.png"/><Relationship Id="rId5" Type="http://schemas.openxmlformats.org/officeDocument/2006/relationships/image" Target="../media/image29.png"/><Relationship Id="rId15" Type="http://schemas.openxmlformats.org/officeDocument/2006/relationships/image" Target="../media/image33.png"/><Relationship Id="rId10" Type="http://schemas.openxmlformats.org/officeDocument/2006/relationships/image" Target="../media/image511.png"/><Relationship Id="rId4" Type="http://schemas.openxmlformats.org/officeDocument/2006/relationships/image" Target="../media/image28.png"/><Relationship Id="rId9" Type="http://schemas.openxmlformats.org/officeDocument/2006/relationships/image" Target="../media/image450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70A7AA-9B8E-E825-4183-CD2A92B109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387" y="620691"/>
            <a:ext cx="10363200" cy="1470025"/>
          </a:xfrm>
        </p:spPr>
        <p:txBody>
          <a:bodyPr>
            <a:normAutofit/>
          </a:bodyPr>
          <a:lstStyle/>
          <a:p>
            <a:r>
              <a:rPr lang="fr-FR"/>
              <a:t>Transverse beam instabilities </a:t>
            </a:r>
            <a:br>
              <a:rPr lang="fr-FR"/>
            </a:br>
            <a:r>
              <a:rPr lang="fr-FR"/>
              <a:t>in the SOLEIL II booster</a:t>
            </a:r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6C88E2F-47AF-D6DA-10D3-3237BD501CA3}"/>
              </a:ext>
            </a:extLst>
          </p:cNvPr>
          <p:cNvSpPr txBox="1"/>
          <p:nvPr/>
        </p:nvSpPr>
        <p:spPr>
          <a:xfrm>
            <a:off x="7719391" y="2759362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/>
              <a:t>Watanyu </a:t>
            </a:r>
            <a:r>
              <a:rPr lang="fr-FR" sz="2000" b="1" dirty="0" err="1"/>
              <a:t>Foosang</a:t>
            </a:r>
            <a:endParaRPr lang="fr-FR" sz="2000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A64A654-3E28-1E29-FD23-D280D34BD1FE}"/>
              </a:ext>
            </a:extLst>
          </p:cNvPr>
          <p:cNvSpPr txBox="1"/>
          <p:nvPr/>
        </p:nvSpPr>
        <p:spPr>
          <a:xfrm>
            <a:off x="5052843" y="4221088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/>
              <a:t>watanyu.foosang@synchrotron-soleil.fr</a:t>
            </a:r>
            <a:endParaRPr lang="en-US" sz="16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3B73C7F-7635-36E5-C734-202E96E3E4AE}"/>
              </a:ext>
            </a:extLst>
          </p:cNvPr>
          <p:cNvSpPr txBox="1"/>
          <p:nvPr/>
        </p:nvSpPr>
        <p:spPr>
          <a:xfrm>
            <a:off x="3398911" y="3305559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/>
              <a:t>Accelerator physics group</a:t>
            </a:r>
          </a:p>
          <a:p>
            <a:pPr algn="r"/>
            <a:r>
              <a:rPr lang="fr-FR" sz="1600" dirty="0"/>
              <a:t>Synchrotron SOLEIL</a:t>
            </a:r>
            <a:endParaRPr lang="en-US" sz="16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FFCF05E-DDC2-11C3-FD74-43AB36E80946}"/>
              </a:ext>
            </a:extLst>
          </p:cNvPr>
          <p:cNvSpPr txBox="1"/>
          <p:nvPr/>
        </p:nvSpPr>
        <p:spPr>
          <a:xfrm>
            <a:off x="4116739" y="5775147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/>
              <a:t>I.FAST Workshop on </a:t>
            </a:r>
            <a:r>
              <a:rPr lang="fr-FR" sz="1600" dirty="0" err="1"/>
              <a:t>Injectors</a:t>
            </a:r>
            <a:r>
              <a:rPr lang="fr-FR" sz="1600" dirty="0"/>
              <a:t> for Storage Ring </a:t>
            </a:r>
            <a:r>
              <a:rPr lang="fr-FR" sz="1600" dirty="0" err="1"/>
              <a:t>Based</a:t>
            </a:r>
            <a:r>
              <a:rPr lang="fr-FR" sz="1600" dirty="0"/>
              <a:t> Light Sources</a:t>
            </a:r>
          </a:p>
          <a:p>
            <a:pPr algn="r"/>
            <a:r>
              <a:rPr lang="fr-FR" sz="1600" dirty="0"/>
              <a:t>6-8 March 2024, KIT, Karlsruhe</a:t>
            </a:r>
            <a:endParaRPr lang="en-US" sz="1600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1B892690-3200-399D-9839-6F6590215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z="1000" b="1" smtClean="0"/>
              <a:pPr/>
              <a:t>1</a:t>
            </a:fld>
            <a:endParaRPr lang="fr-FR" sz="1000" b="1" dirty="0"/>
          </a:p>
        </p:txBody>
      </p:sp>
    </p:spTree>
    <p:extLst>
      <p:ext uri="{BB962C8B-B14F-4D97-AF65-F5344CB8AC3E}">
        <p14:creationId xmlns:p14="http://schemas.microsoft.com/office/powerpoint/2010/main" val="1317884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E6D8D9-70BE-4BDE-DAF3-551699672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Ramp</a:t>
            </a:r>
            <a:r>
              <a:rPr lang="fr-FR" dirty="0"/>
              <a:t> model</a:t>
            </a:r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B06B4AB-2C61-10F8-E53B-901FC5FBB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4407" y="1419245"/>
            <a:ext cx="2714634" cy="176128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7573A04-D301-817F-F727-520FED83AA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88"/>
          <a:stretch/>
        </p:blipFill>
        <p:spPr>
          <a:xfrm>
            <a:off x="6546841" y="3198706"/>
            <a:ext cx="5284686" cy="32848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1F8B6086-03EC-FDFB-7549-AC243DA41416}"/>
                  </a:ext>
                </a:extLst>
              </p:cNvPr>
              <p:cNvSpPr txBox="1"/>
              <p:nvPr/>
            </p:nvSpPr>
            <p:spPr>
              <a:xfrm>
                <a:off x="6901910" y="3279790"/>
                <a:ext cx="7317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1F8B6086-03EC-FDFB-7549-AC243DA41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910" y="3279790"/>
                <a:ext cx="73179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CAFE0470-7DFD-E87F-3EF6-6B26FE50C3B6}"/>
                  </a:ext>
                </a:extLst>
              </p:cNvPr>
              <p:cNvSpPr txBox="1"/>
              <p:nvPr/>
            </p:nvSpPr>
            <p:spPr>
              <a:xfrm>
                <a:off x="10964318" y="3230758"/>
                <a:ext cx="7317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CAFE0470-7DFD-E87F-3EF6-6B26FE50C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4318" y="3230758"/>
                <a:ext cx="731797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FAF79CD7-96ED-B895-B7ED-3C9CB7462C80}"/>
                  </a:ext>
                </a:extLst>
              </p:cNvPr>
              <p:cNvSpPr txBox="1"/>
              <p:nvPr/>
            </p:nvSpPr>
            <p:spPr>
              <a:xfrm>
                <a:off x="6997914" y="5842760"/>
                <a:ext cx="4506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𝑟𝑎𝑑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FAF79CD7-96ED-B895-B7ED-3C9CB7462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914" y="5842760"/>
                <a:ext cx="450670" cy="369332"/>
              </a:xfrm>
              <a:prstGeom prst="rect">
                <a:avLst/>
              </a:prstGeom>
              <a:blipFill>
                <a:blip r:embed="rId6"/>
                <a:stretch>
                  <a:fillRect r="-24324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C413EAFD-C302-C2D3-53F2-A5D44F60167C}"/>
                  </a:ext>
                </a:extLst>
              </p:cNvPr>
              <p:cNvSpPr txBox="1"/>
              <p:nvPr/>
            </p:nvSpPr>
            <p:spPr>
              <a:xfrm>
                <a:off x="11058415" y="5842760"/>
                <a:ext cx="5436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C413EAFD-C302-C2D3-53F2-A5D44F601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8415" y="5842760"/>
                <a:ext cx="543601" cy="369332"/>
              </a:xfrm>
              <a:prstGeom prst="rect">
                <a:avLst/>
              </a:prstGeom>
              <a:blipFill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>
            <a:extLst>
              <a:ext uri="{FF2B5EF4-FFF2-40B4-BE49-F238E27FC236}">
                <a16:creationId xmlns:a16="http://schemas.microsoft.com/office/drawing/2014/main" id="{92458F54-7B90-DDB7-771D-6C31D9A6336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645" y="1362848"/>
            <a:ext cx="2602362" cy="18081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F63F49FF-5E11-78C6-00F8-EA1893D0765F}"/>
                  </a:ext>
                </a:extLst>
              </p:cNvPr>
              <p:cNvSpPr txBox="1"/>
              <p:nvPr/>
            </p:nvSpPr>
            <p:spPr>
              <a:xfrm>
                <a:off x="11322343" y="1511603"/>
                <a:ext cx="4544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F63F49FF-5E11-78C6-00F8-EA1893D07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2343" y="1511603"/>
                <a:ext cx="45442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47D6AF87-D130-B2B4-39E9-28CEB49CC9D5}"/>
                  </a:ext>
                </a:extLst>
              </p:cNvPr>
              <p:cNvSpPr txBox="1"/>
              <p:nvPr/>
            </p:nvSpPr>
            <p:spPr>
              <a:xfrm>
                <a:off x="6847820" y="1422989"/>
                <a:ext cx="5764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47D6AF87-D130-B2B4-39E9-28CEB49C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820" y="1422989"/>
                <a:ext cx="57647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>
            <a:extLst>
              <a:ext uri="{FF2B5EF4-FFF2-40B4-BE49-F238E27FC236}">
                <a16:creationId xmlns:a16="http://schemas.microsoft.com/office/drawing/2014/main" id="{0B88C6F4-968C-886E-9286-36B0ACE1A531}"/>
              </a:ext>
            </a:extLst>
          </p:cNvPr>
          <p:cNvSpPr txBox="1"/>
          <p:nvPr/>
        </p:nvSpPr>
        <p:spPr>
          <a:xfrm>
            <a:off x="6600056" y="998614"/>
            <a:ext cx="530990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solidFill>
                  <a:schemeClr val="bg1"/>
                </a:solidFill>
              </a:rPr>
              <a:t>Equilibrium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parameters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along</a:t>
            </a:r>
            <a:r>
              <a:rPr lang="fr-FR" sz="1400" dirty="0">
                <a:solidFill>
                  <a:schemeClr val="bg1"/>
                </a:solidFill>
              </a:rPr>
              <a:t> the </a:t>
            </a:r>
            <a:r>
              <a:rPr lang="fr-FR" sz="1400" dirty="0" err="1">
                <a:solidFill>
                  <a:schemeClr val="bg1"/>
                </a:solidFill>
              </a:rPr>
              <a:t>ramp</a:t>
            </a:r>
            <a:r>
              <a:rPr lang="fr-FR" sz="1400" dirty="0">
                <a:solidFill>
                  <a:schemeClr val="bg1"/>
                </a:solidFill>
              </a:rPr>
              <a:t> in SOLEIL II booster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DD1C766-28ED-D61D-C771-8BE323C2D5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7332" y="1578398"/>
            <a:ext cx="3210315" cy="2108026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9F70EB50-019B-4D9D-5F05-2E0D33679EF8}"/>
              </a:ext>
            </a:extLst>
          </p:cNvPr>
          <p:cNvGrpSpPr/>
          <p:nvPr/>
        </p:nvGrpSpPr>
        <p:grpSpPr>
          <a:xfrm>
            <a:off x="1246145" y="3989894"/>
            <a:ext cx="3272687" cy="2239208"/>
            <a:chOff x="1016529" y="4696459"/>
            <a:chExt cx="3272687" cy="2239208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812C9615-4E4C-5D72-8A48-E9A348159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16529" y="4696459"/>
              <a:ext cx="3272687" cy="2239208"/>
            </a:xfrm>
            <a:prstGeom prst="rect">
              <a:avLst/>
            </a:prstGeom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E053F3A0-901A-029D-BEDA-EF7087820D7A}"/>
                </a:ext>
              </a:extLst>
            </p:cNvPr>
            <p:cNvSpPr txBox="1"/>
            <p:nvPr/>
          </p:nvSpPr>
          <p:spPr>
            <a:xfrm>
              <a:off x="1566919" y="5170413"/>
              <a:ext cx="118656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err="1"/>
                <a:t>Vrf</a:t>
              </a:r>
              <a:r>
                <a:rPr lang="fr-FR" sz="1050"/>
                <a:t> max = 3 MV</a:t>
              </a:r>
              <a:endParaRPr lang="en-US" sz="1050"/>
            </a:p>
          </p:txBody>
        </p: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81D30575-50B6-12B7-A272-9F5F451828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2373" y="4957759"/>
              <a:ext cx="0" cy="2712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3B7CF8B7-03CA-3C6A-A014-26AAB31DCDCA}"/>
                </a:ext>
              </a:extLst>
            </p:cNvPr>
            <p:cNvSpPr txBox="1"/>
            <p:nvPr/>
          </p:nvSpPr>
          <p:spPr>
            <a:xfrm>
              <a:off x="1359368" y="5777938"/>
              <a:ext cx="120824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err="1"/>
                <a:t>Vrf</a:t>
              </a:r>
              <a:r>
                <a:rPr lang="fr-FR" sz="1050"/>
                <a:t> </a:t>
              </a:r>
              <a:r>
                <a:rPr lang="fr-FR" sz="1050" err="1"/>
                <a:t>inj</a:t>
              </a:r>
              <a:r>
                <a:rPr lang="fr-FR" sz="1050"/>
                <a:t> = 164 keV</a:t>
              </a:r>
              <a:endParaRPr lang="en-US" sz="1050"/>
            </a:p>
          </p:txBody>
        </p:sp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A44D4669-5A44-41C5-CF3E-F9856C288FF1}"/>
                </a:ext>
              </a:extLst>
            </p:cNvPr>
            <p:cNvCxnSpPr/>
            <p:nvPr/>
          </p:nvCxnSpPr>
          <p:spPr>
            <a:xfrm>
              <a:off x="1892328" y="6037906"/>
              <a:ext cx="0" cy="3445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EF02B08D-FA9A-E8D7-A9BB-2B0C28B97EC5}"/>
              </a:ext>
            </a:extLst>
          </p:cNvPr>
          <p:cNvSpPr txBox="1"/>
          <p:nvPr/>
        </p:nvSpPr>
        <p:spPr>
          <a:xfrm>
            <a:off x="566945" y="998614"/>
            <a:ext cx="4880984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solidFill>
                  <a:schemeClr val="bg1"/>
                </a:solidFill>
              </a:rPr>
              <a:t>Dipole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field</a:t>
            </a:r>
            <a:r>
              <a:rPr lang="fr-FR" sz="1400" dirty="0">
                <a:solidFill>
                  <a:schemeClr val="bg1"/>
                </a:solidFill>
              </a:rPr>
              <a:t> and RF voltage </a:t>
            </a:r>
            <a:r>
              <a:rPr lang="fr-FR" sz="1400" dirty="0" err="1">
                <a:solidFill>
                  <a:schemeClr val="bg1"/>
                </a:solidFill>
              </a:rPr>
              <a:t>ramp</a:t>
            </a:r>
            <a:r>
              <a:rPr lang="fr-FR" sz="1400" dirty="0">
                <a:solidFill>
                  <a:schemeClr val="bg1"/>
                </a:solidFill>
              </a:rPr>
              <a:t> in SOLEIL II booster</a:t>
            </a:r>
            <a:endParaRPr lang="en-US" sz="1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E0CA501D-3D02-62BC-0742-96E42D47E3D1}"/>
                  </a:ext>
                </a:extLst>
              </p:cNvPr>
              <p:cNvSpPr txBox="1"/>
              <p:nvPr/>
            </p:nvSpPr>
            <p:spPr>
              <a:xfrm>
                <a:off x="3647728" y="2811193"/>
                <a:ext cx="5764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E0CA501D-3D02-62BC-0742-96E42D47E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728" y="2811193"/>
                <a:ext cx="57647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E9D055C6-30EE-B7B0-FFCA-E5D92F5CAFD2}"/>
                  </a:ext>
                </a:extLst>
              </p:cNvPr>
              <p:cNvSpPr txBox="1"/>
              <p:nvPr/>
            </p:nvSpPr>
            <p:spPr>
              <a:xfrm>
                <a:off x="3644267" y="5445448"/>
                <a:ext cx="5764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𝑅𝐹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E9D055C6-30EE-B7B0-FFCA-E5D92F5CA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267" y="5445448"/>
                <a:ext cx="57647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FDB1FD3D-4839-71F5-E44F-BBE365B58162}"/>
              </a:ext>
            </a:extLst>
          </p:cNvPr>
          <p:cNvCxnSpPr>
            <a:cxnSpLocks/>
          </p:cNvCxnSpPr>
          <p:nvPr/>
        </p:nvCxnSpPr>
        <p:spPr>
          <a:xfrm>
            <a:off x="6023992" y="998614"/>
            <a:ext cx="0" cy="56707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1D29EFE-528A-E26F-8CD3-89773D2A7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2779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5E970-9CDE-E4C3-2677-52FB1CE5A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5651" y="4653136"/>
            <a:ext cx="10017684" cy="565200"/>
          </a:xfrm>
        </p:spPr>
        <p:txBody>
          <a:bodyPr/>
          <a:lstStyle/>
          <a:p>
            <a:pPr algn="l"/>
            <a:r>
              <a:rPr lang="fr-FR" dirty="0"/>
              <a:t>Case of the </a:t>
            </a:r>
            <a:r>
              <a:rPr lang="fr-FR" dirty="0" err="1"/>
              <a:t>present</a:t>
            </a:r>
            <a:r>
              <a:rPr lang="fr-FR" dirty="0"/>
              <a:t> booster</a:t>
            </a:r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E638784-4DF1-9A81-654C-F4065F93A18E}"/>
              </a:ext>
            </a:extLst>
          </p:cNvPr>
          <p:cNvSpPr txBox="1"/>
          <p:nvPr/>
        </p:nvSpPr>
        <p:spPr>
          <a:xfrm>
            <a:off x="2205651" y="3861048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/>
              <a:t>What</a:t>
            </a:r>
            <a:r>
              <a:rPr lang="fr-FR" sz="2800" dirty="0"/>
              <a:t> </a:t>
            </a:r>
            <a:r>
              <a:rPr lang="fr-FR" sz="2800" dirty="0" err="1"/>
              <a:t>else</a:t>
            </a:r>
            <a:r>
              <a:rPr lang="fr-FR" sz="2800" dirty="0"/>
              <a:t> do I </a:t>
            </a:r>
            <a:r>
              <a:rPr lang="fr-FR" sz="2800" dirty="0" err="1"/>
              <a:t>need</a:t>
            </a:r>
            <a:r>
              <a:rPr lang="fr-FR" sz="2800" dirty="0"/>
              <a:t> to </a:t>
            </a:r>
            <a:r>
              <a:rPr lang="fr-FR" sz="2800" dirty="0" err="1"/>
              <a:t>correctly</a:t>
            </a:r>
            <a:r>
              <a:rPr lang="fr-FR" sz="2800" dirty="0"/>
              <a:t> model the booster?</a:t>
            </a:r>
            <a:endParaRPr lang="en-US" sz="28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E6AE153-2779-2027-1DB0-6E3D8A0B8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5830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8188054-1F1F-A90F-F1F9-FF29BCAE7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Present</a:t>
            </a:r>
            <a:r>
              <a:rPr lang="fr-FR" dirty="0"/>
              <a:t> booster model</a:t>
            </a:r>
            <a:endParaRPr lang="en-US" dirty="0"/>
          </a:p>
        </p:txBody>
      </p:sp>
      <p:pic>
        <p:nvPicPr>
          <p:cNvPr id="6" name="Image 5" descr="Une image contenant texte, Tracé, ligne, diagramme&#10;&#10;Description générée automatiquement">
            <a:extLst>
              <a:ext uri="{FF2B5EF4-FFF2-40B4-BE49-F238E27FC236}">
                <a16:creationId xmlns:a16="http://schemas.microsoft.com/office/drawing/2014/main" id="{C9510975-9CF9-645B-ACA7-FCE3791137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70" y="3954243"/>
            <a:ext cx="4124095" cy="282370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83E9C27-464B-2230-4988-D60AB0462C1C}"/>
              </a:ext>
            </a:extLst>
          </p:cNvPr>
          <p:cNvSpPr txBox="1"/>
          <p:nvPr/>
        </p:nvSpPr>
        <p:spPr>
          <a:xfrm>
            <a:off x="1273271" y="3666443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err="1">
                <a:solidFill>
                  <a:schemeClr val="bg1">
                    <a:lumMod val="50000"/>
                  </a:schemeClr>
                </a:solidFill>
              </a:rPr>
              <a:t>Measured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i="1" dirty="0" err="1">
                <a:solidFill>
                  <a:schemeClr val="bg1">
                    <a:lumMod val="50000"/>
                  </a:schemeClr>
                </a:solidFill>
              </a:rPr>
              <a:t>chromaticity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i="1" dirty="0" err="1">
                <a:solidFill>
                  <a:schemeClr val="bg1">
                    <a:lumMod val="50000"/>
                  </a:schemeClr>
                </a:solidFill>
              </a:rPr>
              <a:t>along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</a:rPr>
              <a:t> the </a:t>
            </a:r>
            <a:r>
              <a:rPr lang="fr-FR" sz="1400" i="1" dirty="0" err="1">
                <a:solidFill>
                  <a:schemeClr val="bg1">
                    <a:lumMod val="50000"/>
                  </a:schemeClr>
                </a:solidFill>
              </a:rPr>
              <a:t>ramp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5FFEA5FF-394A-279A-AF7E-553C589525E2}"/>
                  </a:ext>
                </a:extLst>
              </p:cNvPr>
              <p:cNvSpPr txBox="1"/>
              <p:nvPr/>
            </p:nvSpPr>
            <p:spPr>
              <a:xfrm>
                <a:off x="4314064" y="5656335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5FFEA5FF-394A-279A-AF7E-553C58952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064" y="5656335"/>
                <a:ext cx="576064" cy="369332"/>
              </a:xfrm>
              <a:prstGeom prst="rect">
                <a:avLst/>
              </a:prstGeom>
              <a:blipFill>
                <a:blip r:embed="rId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419A3A18-C7D9-FD2F-1C50-0AB287F388EB}"/>
                  </a:ext>
                </a:extLst>
              </p:cNvPr>
              <p:cNvSpPr txBox="1"/>
              <p:nvPr/>
            </p:nvSpPr>
            <p:spPr>
              <a:xfrm>
                <a:off x="4314064" y="4215798"/>
                <a:ext cx="576064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419A3A18-C7D9-FD2F-1C50-0AB287F38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064" y="4215798"/>
                <a:ext cx="576064" cy="391261"/>
              </a:xfrm>
              <a:prstGeom prst="rect">
                <a:avLst/>
              </a:prstGeom>
              <a:blipFill>
                <a:blip r:embed="rId4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ZoneTexte 28">
            <a:extLst>
              <a:ext uri="{FF2B5EF4-FFF2-40B4-BE49-F238E27FC236}">
                <a16:creationId xmlns:a16="http://schemas.microsoft.com/office/drawing/2014/main" id="{750D9733-5711-27BB-B610-7EB6A009CCD7}"/>
              </a:ext>
            </a:extLst>
          </p:cNvPr>
          <p:cNvSpPr txBox="1"/>
          <p:nvPr/>
        </p:nvSpPr>
        <p:spPr>
          <a:xfrm>
            <a:off x="305730" y="990265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1600" b="1" dirty="0" err="1">
                <a:solidFill>
                  <a:srgbClr val="3F6BAE"/>
                </a:solidFill>
              </a:rPr>
              <a:t>Chromaticity</a:t>
            </a:r>
            <a:r>
              <a:rPr lang="fr-FR" sz="1600" b="1" dirty="0">
                <a:solidFill>
                  <a:srgbClr val="3F6BAE"/>
                </a:solidFill>
              </a:rPr>
              <a:t> 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E01759C-1B84-6CE8-8A00-2E3664D823B1}"/>
              </a:ext>
            </a:extLst>
          </p:cNvPr>
          <p:cNvSpPr txBox="1"/>
          <p:nvPr/>
        </p:nvSpPr>
        <p:spPr>
          <a:xfrm>
            <a:off x="303350" y="1572892"/>
            <a:ext cx="2674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Positive </a:t>
            </a:r>
            <a:r>
              <a:rPr lang="fr-FR" sz="1200" dirty="0" err="1"/>
              <a:t>chromaticity</a:t>
            </a:r>
            <a:r>
              <a:rPr lang="fr-FR" sz="1200" dirty="0"/>
              <a:t> can: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err="1"/>
              <a:t>Induce</a:t>
            </a:r>
            <a:r>
              <a:rPr lang="fr-FR" sz="1200" dirty="0"/>
              <a:t> ‘</a:t>
            </a:r>
            <a:r>
              <a:rPr lang="fr-FR" sz="1200" b="1" dirty="0" err="1"/>
              <a:t>head-tail</a:t>
            </a:r>
            <a:r>
              <a:rPr lang="fr-FR" sz="1200" b="1" dirty="0"/>
              <a:t> damping</a:t>
            </a:r>
            <a:r>
              <a:rPr lang="fr-FR" sz="1200" dirty="0"/>
              <a:t>’ </a:t>
            </a:r>
            <a:r>
              <a:rPr lang="fr-FR" sz="1200" dirty="0" err="1"/>
              <a:t>which</a:t>
            </a:r>
            <a:r>
              <a:rPr lang="fr-FR" sz="1200" dirty="0"/>
              <a:t> </a:t>
            </a:r>
            <a:r>
              <a:rPr lang="fr-FR" sz="1200" dirty="0" err="1"/>
              <a:t>is</a:t>
            </a:r>
            <a:r>
              <a:rPr lang="fr-FR" sz="1200" dirty="0"/>
              <a:t> favorable for coupled-bunch </a:t>
            </a:r>
            <a:r>
              <a:rPr lang="fr-FR" sz="1200" dirty="0" err="1"/>
              <a:t>instabilities</a:t>
            </a:r>
            <a:r>
              <a:rPr lang="fr-FR" sz="12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err="1"/>
              <a:t>Decrease</a:t>
            </a:r>
            <a:r>
              <a:rPr lang="fr-FR" sz="1200" dirty="0"/>
              <a:t> </a:t>
            </a:r>
            <a:r>
              <a:rPr lang="fr-FR" sz="1200" dirty="0" err="1"/>
              <a:t>head-tail</a:t>
            </a:r>
            <a:r>
              <a:rPr lang="fr-FR" sz="1200" dirty="0"/>
              <a:t> </a:t>
            </a:r>
            <a:r>
              <a:rPr lang="fr-FR" sz="1200" dirty="0" err="1"/>
              <a:t>instability</a:t>
            </a:r>
            <a:r>
              <a:rPr lang="fr-FR" sz="1200" dirty="0"/>
              <a:t> </a:t>
            </a:r>
            <a:r>
              <a:rPr lang="fr-FR" sz="1200" dirty="0" err="1"/>
              <a:t>growth</a:t>
            </a:r>
            <a:r>
              <a:rPr lang="fr-FR" sz="1200" dirty="0"/>
              <a:t> rate</a:t>
            </a:r>
            <a:endParaRPr lang="en-US" sz="1400" dirty="0"/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7A2467F5-AF38-10A6-F673-50698D083701}"/>
              </a:ext>
            </a:extLst>
          </p:cNvPr>
          <p:cNvCxnSpPr/>
          <p:nvPr/>
        </p:nvCxnSpPr>
        <p:spPr>
          <a:xfrm>
            <a:off x="5879976" y="932758"/>
            <a:ext cx="0" cy="5730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 32" descr="Une image contenant texte, diagramme, capture d’écran, ligne&#10;&#10;Description générée automatiquement">
            <a:extLst>
              <a:ext uri="{FF2B5EF4-FFF2-40B4-BE49-F238E27FC236}">
                <a16:creationId xmlns:a16="http://schemas.microsoft.com/office/drawing/2014/main" id="{59B1C937-1610-7AD3-E81B-EAFEAD219F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140" y="3940422"/>
            <a:ext cx="4008349" cy="2837526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F016FE68-8ED6-515C-3410-B5BAE6E4B3E7}"/>
              </a:ext>
            </a:extLst>
          </p:cNvPr>
          <p:cNvSpPr txBox="1"/>
          <p:nvPr/>
        </p:nvSpPr>
        <p:spPr>
          <a:xfrm>
            <a:off x="6851618" y="3644290"/>
            <a:ext cx="4669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</a:rPr>
              <a:t>ADTS coefficients </a:t>
            </a:r>
            <a:r>
              <a:rPr lang="fr-FR" sz="1400" i="1" dirty="0" err="1">
                <a:solidFill>
                  <a:schemeClr val="bg1">
                    <a:lumMod val="50000"/>
                  </a:schemeClr>
                </a:solidFill>
              </a:rPr>
              <a:t>along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</a:rPr>
              <a:t> the </a:t>
            </a:r>
            <a:r>
              <a:rPr lang="fr-FR" sz="1400" i="1" dirty="0" err="1">
                <a:solidFill>
                  <a:schemeClr val="bg1">
                    <a:lumMod val="50000"/>
                  </a:schemeClr>
                </a:solidFill>
              </a:rPr>
              <a:t>ramp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i="1" dirty="0" err="1">
                <a:solidFill>
                  <a:schemeClr val="bg1">
                    <a:lumMod val="50000"/>
                  </a:schemeClr>
                </a:solidFill>
              </a:rPr>
              <a:t>obtained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i="1" dirty="0" err="1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</a:rPr>
              <a:t> AT code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01FFE40E-EBB1-CF0B-A38A-72CAB038FCE1}"/>
                  </a:ext>
                </a:extLst>
              </p:cNvPr>
              <p:cNvSpPr txBox="1"/>
              <p:nvPr/>
            </p:nvSpPr>
            <p:spPr>
              <a:xfrm>
                <a:off x="10155905" y="4073146"/>
                <a:ext cx="576064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01FFE40E-EBB1-CF0B-A38A-72CAB038F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905" y="4073146"/>
                <a:ext cx="576064" cy="391261"/>
              </a:xfrm>
              <a:prstGeom prst="rect">
                <a:avLst/>
              </a:prstGeom>
              <a:blipFill>
                <a:blip r:embed="rId7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86E9E6FF-6374-809D-BF99-5AED3D41AA48}"/>
                  </a:ext>
                </a:extLst>
              </p:cNvPr>
              <p:cNvSpPr txBox="1"/>
              <p:nvPr/>
            </p:nvSpPr>
            <p:spPr>
              <a:xfrm>
                <a:off x="10155905" y="4936455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86E9E6FF-6374-809D-BF99-5AED3D41A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905" y="4936455"/>
                <a:ext cx="57606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A3514806-B796-5176-2EC7-5F64DD8DA0B7}"/>
                  </a:ext>
                </a:extLst>
              </p:cNvPr>
              <p:cNvSpPr txBox="1"/>
              <p:nvPr/>
            </p:nvSpPr>
            <p:spPr>
              <a:xfrm>
                <a:off x="10155905" y="5910394"/>
                <a:ext cx="576064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A3514806-B796-5176-2EC7-5F64DD8DA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905" y="5910394"/>
                <a:ext cx="576064" cy="391261"/>
              </a:xfrm>
              <a:prstGeom prst="rect">
                <a:avLst/>
              </a:prstGeom>
              <a:blipFill>
                <a:blip r:embed="rId9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ZoneTexte 38">
            <a:extLst>
              <a:ext uri="{FF2B5EF4-FFF2-40B4-BE49-F238E27FC236}">
                <a16:creationId xmlns:a16="http://schemas.microsoft.com/office/drawing/2014/main" id="{508FA825-9579-E684-6111-77AFB3EDF83F}"/>
              </a:ext>
            </a:extLst>
          </p:cNvPr>
          <p:cNvSpPr txBox="1"/>
          <p:nvPr/>
        </p:nvSpPr>
        <p:spPr>
          <a:xfrm>
            <a:off x="8832304" y="3009762"/>
            <a:ext cx="985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accent1"/>
                </a:solidFill>
              </a:rPr>
              <a:t>ADTS coefficients</a:t>
            </a:r>
            <a:endParaRPr lang="en-US" sz="12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1BB8FF0A-8CB2-C490-6425-8155F65A4F0F}"/>
                  </a:ext>
                </a:extLst>
              </p:cNvPr>
              <p:cNvSpPr txBox="1"/>
              <p:nvPr/>
            </p:nvSpPr>
            <p:spPr>
              <a:xfrm>
                <a:off x="8456231" y="2182511"/>
                <a:ext cx="2952328" cy="645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fr-FR" sz="160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fr-FR" sz="160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𝑥𝑦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𝑦𝑥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𝑦𝑦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1BB8FF0A-8CB2-C490-6425-8155F65A4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231" y="2182511"/>
                <a:ext cx="2952328" cy="6455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ZoneTexte 41">
            <a:extLst>
              <a:ext uri="{FF2B5EF4-FFF2-40B4-BE49-F238E27FC236}">
                <a16:creationId xmlns:a16="http://schemas.microsoft.com/office/drawing/2014/main" id="{EFEF2E77-DC51-1FCB-2903-536172AB03B1}"/>
              </a:ext>
            </a:extLst>
          </p:cNvPr>
          <p:cNvSpPr txBox="1"/>
          <p:nvPr/>
        </p:nvSpPr>
        <p:spPr>
          <a:xfrm>
            <a:off x="10272464" y="2935813"/>
            <a:ext cx="1919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>
                <a:solidFill>
                  <a:schemeClr val="accent1"/>
                </a:solidFill>
              </a:rPr>
              <a:t>Particle</a:t>
            </a:r>
            <a:r>
              <a:rPr lang="fr-FR" sz="1200" dirty="0">
                <a:solidFill>
                  <a:schemeClr val="accent1"/>
                </a:solidFill>
              </a:rPr>
              <a:t> amplitude or Courant-Snyder (CS) invariant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D9A05297-2E30-F522-E664-7CC49ACD95C7}"/>
              </a:ext>
            </a:extLst>
          </p:cNvPr>
          <p:cNvSpPr txBox="1"/>
          <p:nvPr/>
        </p:nvSpPr>
        <p:spPr>
          <a:xfrm>
            <a:off x="6085469" y="932758"/>
            <a:ext cx="4859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fr-FR" sz="1600" b="1" dirty="0">
                <a:solidFill>
                  <a:srgbClr val="3F6BAE"/>
                </a:solidFill>
              </a:rPr>
              <a:t>Amplitude-</a:t>
            </a:r>
            <a:r>
              <a:rPr lang="fr-FR" sz="1600" b="1" dirty="0" err="1">
                <a:solidFill>
                  <a:srgbClr val="3F6BAE"/>
                </a:solidFill>
              </a:rPr>
              <a:t>Dependent</a:t>
            </a:r>
            <a:r>
              <a:rPr lang="fr-FR" sz="1600" b="1" dirty="0">
                <a:solidFill>
                  <a:srgbClr val="3F6BAE"/>
                </a:solidFill>
              </a:rPr>
              <a:t> Tune Shift (ADTS)</a:t>
            </a:r>
            <a:endParaRPr lang="en-US" sz="1600" b="1" dirty="0">
              <a:solidFill>
                <a:srgbClr val="3F6BAE"/>
              </a:solidFill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C93A1EFC-1ABD-1FF8-A4E7-D2396F6F820E}"/>
              </a:ext>
            </a:extLst>
          </p:cNvPr>
          <p:cNvSpPr txBox="1"/>
          <p:nvPr/>
        </p:nvSpPr>
        <p:spPr>
          <a:xfrm>
            <a:off x="6092942" y="1498815"/>
            <a:ext cx="59534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/>
              <a:t>ADTS can </a:t>
            </a:r>
            <a:r>
              <a:rPr lang="fr-FR" sz="1200" b="1" dirty="0" err="1"/>
              <a:t>prevent</a:t>
            </a:r>
            <a:r>
              <a:rPr lang="fr-FR" sz="1200" b="1" dirty="0"/>
              <a:t> </a:t>
            </a:r>
            <a:r>
              <a:rPr lang="fr-FR" sz="1200" b="1" dirty="0" err="1"/>
              <a:t>instabilities</a:t>
            </a:r>
            <a:r>
              <a:rPr lang="fr-FR" sz="1200" b="1" dirty="0"/>
              <a:t> to </a:t>
            </a:r>
            <a:r>
              <a:rPr lang="fr-FR" sz="1200" b="1" dirty="0" err="1"/>
              <a:t>build</a:t>
            </a:r>
            <a:r>
              <a:rPr lang="fr-FR" sz="1200" b="1" dirty="0"/>
              <a:t> up </a:t>
            </a:r>
            <a:r>
              <a:rPr lang="fr-FR" sz="1200" dirty="0" err="1"/>
              <a:t>since</a:t>
            </a:r>
            <a:r>
              <a:rPr lang="fr-FR" sz="1200" dirty="0"/>
              <a:t> </a:t>
            </a:r>
            <a:r>
              <a:rPr lang="fr-FR" sz="1200" dirty="0" err="1"/>
              <a:t>it</a:t>
            </a:r>
            <a:r>
              <a:rPr lang="fr-FR" sz="1200" dirty="0"/>
              <a:t> </a:t>
            </a:r>
            <a:r>
              <a:rPr lang="fr-FR" sz="1200" dirty="0" err="1"/>
              <a:t>induces</a:t>
            </a:r>
            <a:r>
              <a:rPr lang="fr-FR" sz="1200" dirty="0"/>
              <a:t> incoherent tune spread in the </a:t>
            </a:r>
            <a:r>
              <a:rPr lang="fr-FR" sz="1200" dirty="0" err="1"/>
              <a:t>beam</a:t>
            </a:r>
            <a:r>
              <a:rPr lang="fr-FR" sz="1200" dirty="0"/>
              <a:t> </a:t>
            </a:r>
            <a:r>
              <a:rPr lang="fr-FR" sz="1200" dirty="0" err="1"/>
              <a:t>which</a:t>
            </a:r>
            <a:r>
              <a:rPr lang="fr-FR" sz="1200" dirty="0"/>
              <a:t> breaks the </a:t>
            </a:r>
            <a:r>
              <a:rPr lang="fr-FR" sz="1200" dirty="0" err="1"/>
              <a:t>coherent</a:t>
            </a:r>
            <a:r>
              <a:rPr lang="fr-FR" sz="1200" dirty="0"/>
              <a:t> </a:t>
            </a:r>
            <a:r>
              <a:rPr lang="fr-FR" sz="1200" dirty="0" err="1"/>
              <a:t>behavior</a:t>
            </a:r>
            <a:r>
              <a:rPr lang="fr-FR" sz="1200" dirty="0"/>
              <a:t> of the </a:t>
            </a:r>
            <a:r>
              <a:rPr lang="fr-FR" sz="1200" dirty="0" err="1"/>
              <a:t>particles</a:t>
            </a:r>
            <a:r>
              <a:rPr lang="fr-FR" sz="1200" dirty="0"/>
              <a:t>.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BBE6EBDE-EC11-C3A6-B95E-D427D7563CAF}"/>
              </a:ext>
            </a:extLst>
          </p:cNvPr>
          <p:cNvCxnSpPr>
            <a:cxnSpLocks/>
          </p:cNvCxnSpPr>
          <p:nvPr/>
        </p:nvCxnSpPr>
        <p:spPr>
          <a:xfrm>
            <a:off x="10839019" y="2763743"/>
            <a:ext cx="0" cy="181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600E84CF-68C8-B5F3-1F4C-AB3B99D43B66}"/>
              </a:ext>
            </a:extLst>
          </p:cNvPr>
          <p:cNvSpPr txBox="1"/>
          <p:nvPr/>
        </p:nvSpPr>
        <p:spPr>
          <a:xfrm>
            <a:off x="6350260" y="2362503"/>
            <a:ext cx="2263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2</a:t>
            </a:r>
            <a:r>
              <a:rPr lang="fr-FR" sz="1200" baseline="30000" dirty="0"/>
              <a:t>nd </a:t>
            </a:r>
            <a:r>
              <a:rPr lang="fr-FR" sz="1200" dirty="0" err="1"/>
              <a:t>order</a:t>
            </a:r>
            <a:r>
              <a:rPr lang="fr-FR" sz="1200" dirty="0"/>
              <a:t> ADTS </a:t>
            </a:r>
            <a:r>
              <a:rPr lang="fr-FR" sz="1200" dirty="0" err="1"/>
              <a:t>equation</a:t>
            </a:r>
            <a:r>
              <a:rPr lang="fr-FR" sz="1200" dirty="0"/>
              <a:t> :</a:t>
            </a:r>
            <a:endParaRPr lang="en-US" sz="1200" dirty="0"/>
          </a:p>
        </p:txBody>
      </p:sp>
      <p:cxnSp>
        <p:nvCxnSpPr>
          <p:cNvPr id="19" name="Connecteur : en angle 18">
            <a:extLst>
              <a:ext uri="{FF2B5EF4-FFF2-40B4-BE49-F238E27FC236}">
                <a16:creationId xmlns:a16="http://schemas.microsoft.com/office/drawing/2014/main" id="{69D2FA56-F674-8929-2784-0E497946F92C}"/>
              </a:ext>
            </a:extLst>
          </p:cNvPr>
          <p:cNvCxnSpPr>
            <a:cxnSpLocks/>
            <a:stCxn id="9" idx="1"/>
            <a:endCxn id="39" idx="3"/>
          </p:cNvCxnSpPr>
          <p:nvPr/>
        </p:nvCxnSpPr>
        <p:spPr>
          <a:xfrm rot="5400000">
            <a:off x="9809179" y="2921321"/>
            <a:ext cx="328050" cy="310499"/>
          </a:xfrm>
          <a:prstGeom prst="bentConnector4">
            <a:avLst>
              <a:gd name="adj1" fmla="val 99790"/>
              <a:gd name="adj2" fmla="val 5687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C10AD673-ED48-4AED-2ABA-329EC5A098D5}"/>
              </a:ext>
            </a:extLst>
          </p:cNvPr>
          <p:cNvGrpSpPr/>
          <p:nvPr/>
        </p:nvGrpSpPr>
        <p:grpSpPr>
          <a:xfrm>
            <a:off x="2960325" y="936721"/>
            <a:ext cx="2857944" cy="2466268"/>
            <a:chOff x="6601383" y="1336609"/>
            <a:chExt cx="5292535" cy="4567204"/>
          </a:xfrm>
        </p:grpSpPr>
        <p:cxnSp>
          <p:nvCxnSpPr>
            <p:cNvPr id="68" name="Connecteur droit avec flèche 67">
              <a:extLst>
                <a:ext uri="{FF2B5EF4-FFF2-40B4-BE49-F238E27FC236}">
                  <a16:creationId xmlns:a16="http://schemas.microsoft.com/office/drawing/2014/main" id="{8741DE26-1E1F-9812-B0F0-62D7D3C53DB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82261" y="1914993"/>
              <a:ext cx="626" cy="39604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avec flèche 68">
              <a:extLst>
                <a:ext uri="{FF2B5EF4-FFF2-40B4-BE49-F238E27FC236}">
                  <a16:creationId xmlns:a16="http://schemas.microsoft.com/office/drawing/2014/main" id="{036C0597-BB04-89ED-2B04-040953FEA59B}"/>
                </a:ext>
              </a:extLst>
            </p:cNvPr>
            <p:cNvCxnSpPr>
              <a:cxnSpLocks/>
            </p:cNvCxnSpPr>
            <p:nvPr/>
          </p:nvCxnSpPr>
          <p:spPr>
            <a:xfrm>
              <a:off x="6601383" y="4066597"/>
              <a:ext cx="484455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2FC447C2-DBFF-798F-8F53-E746EF797FCB}"/>
                </a:ext>
              </a:extLst>
            </p:cNvPr>
            <p:cNvSpPr/>
            <p:nvPr/>
          </p:nvSpPr>
          <p:spPr>
            <a:xfrm>
              <a:off x="9138891" y="2229382"/>
              <a:ext cx="2222874" cy="1773843"/>
            </a:xfrm>
            <a:custGeom>
              <a:avLst/>
              <a:gdLst>
                <a:gd name="connsiteX0" fmla="*/ 0 w 3935506"/>
                <a:gd name="connsiteY0" fmla="*/ 0 h 2106706"/>
                <a:gd name="connsiteX1" fmla="*/ 125506 w 3935506"/>
                <a:gd name="connsiteY1" fmla="*/ 1380565 h 2106706"/>
                <a:gd name="connsiteX2" fmla="*/ 555812 w 3935506"/>
                <a:gd name="connsiteY2" fmla="*/ 1855695 h 2106706"/>
                <a:gd name="connsiteX3" fmla="*/ 1559859 w 3935506"/>
                <a:gd name="connsiteY3" fmla="*/ 2026024 h 2106706"/>
                <a:gd name="connsiteX4" fmla="*/ 3935506 w 3935506"/>
                <a:gd name="connsiteY4" fmla="*/ 2106706 h 210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5506" h="2106706">
                  <a:moveTo>
                    <a:pt x="0" y="0"/>
                  </a:moveTo>
                  <a:cubicBezTo>
                    <a:pt x="16435" y="535641"/>
                    <a:pt x="32871" y="1071283"/>
                    <a:pt x="125506" y="1380565"/>
                  </a:cubicBezTo>
                  <a:cubicBezTo>
                    <a:pt x="218141" y="1689847"/>
                    <a:pt x="316753" y="1748119"/>
                    <a:pt x="555812" y="1855695"/>
                  </a:cubicBezTo>
                  <a:cubicBezTo>
                    <a:pt x="794871" y="1963272"/>
                    <a:pt x="996577" y="1984189"/>
                    <a:pt x="1559859" y="2026024"/>
                  </a:cubicBezTo>
                  <a:cubicBezTo>
                    <a:pt x="2123141" y="2067859"/>
                    <a:pt x="3029323" y="2087282"/>
                    <a:pt x="3935506" y="210670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ZoneTexte 70">
                  <a:extLst>
                    <a:ext uri="{FF2B5EF4-FFF2-40B4-BE49-F238E27FC236}">
                      <a16:creationId xmlns:a16="http://schemas.microsoft.com/office/drawing/2014/main" id="{2254DABB-CBED-2778-598C-13FFD367DDAA}"/>
                    </a:ext>
                  </a:extLst>
                </p:cNvPr>
                <p:cNvSpPr txBox="1"/>
                <p:nvPr/>
              </p:nvSpPr>
              <p:spPr>
                <a:xfrm>
                  <a:off x="8360576" y="1336609"/>
                  <a:ext cx="1477630" cy="6269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/>
                    <a:t>Re[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</m:oMath>
                  </a14:m>
                  <a:r>
                    <a:rPr lang="en-US" sz="1600" dirty="0"/>
                    <a:t>]</a:t>
                  </a:r>
                </a:p>
              </p:txBody>
            </p:sp>
          </mc:Choice>
          <mc:Fallback xmlns="">
            <p:sp>
              <p:nvSpPr>
                <p:cNvPr id="71" name="ZoneTexte 70">
                  <a:extLst>
                    <a:ext uri="{FF2B5EF4-FFF2-40B4-BE49-F238E27FC236}">
                      <a16:creationId xmlns:a16="http://schemas.microsoft.com/office/drawing/2014/main" id="{2254DABB-CBED-2778-598C-13FFD367DD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0576" y="1336609"/>
                  <a:ext cx="1477630" cy="626957"/>
                </a:xfrm>
                <a:prstGeom prst="rect">
                  <a:avLst/>
                </a:prstGeom>
                <a:blipFill>
                  <a:blip r:embed="rId11"/>
                  <a:stretch>
                    <a:fillRect l="-3817" t="-5455" r="-763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ZoneTexte 71">
                  <a:extLst>
                    <a:ext uri="{FF2B5EF4-FFF2-40B4-BE49-F238E27FC236}">
                      <a16:creationId xmlns:a16="http://schemas.microsoft.com/office/drawing/2014/main" id="{CF533F25-10C4-F9A9-26B5-FAB92DBCB7A4}"/>
                    </a:ext>
                  </a:extLst>
                </p:cNvPr>
                <p:cNvSpPr txBox="1"/>
                <p:nvPr/>
              </p:nvSpPr>
              <p:spPr>
                <a:xfrm>
                  <a:off x="11461870" y="3704332"/>
                  <a:ext cx="432048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72" name="ZoneTexte 71">
                  <a:extLst>
                    <a:ext uri="{FF2B5EF4-FFF2-40B4-BE49-F238E27FC236}">
                      <a16:creationId xmlns:a16="http://schemas.microsoft.com/office/drawing/2014/main" id="{CF533F25-10C4-F9A9-26B5-FAB92DBCB7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61870" y="3704332"/>
                  <a:ext cx="432048" cy="338555"/>
                </a:xfrm>
                <a:prstGeom prst="rect">
                  <a:avLst/>
                </a:prstGeom>
                <a:blipFill>
                  <a:blip r:embed="rId12"/>
                  <a:stretch>
                    <a:fillRect r="-28947" b="-10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ZoneTexte 72">
                  <a:extLst>
                    <a:ext uri="{FF2B5EF4-FFF2-40B4-BE49-F238E27FC236}">
                      <a16:creationId xmlns:a16="http://schemas.microsoft.com/office/drawing/2014/main" id="{15FC7615-96F3-ED3D-7FC6-2C32BB553D00}"/>
                    </a:ext>
                  </a:extLst>
                </p:cNvPr>
                <p:cNvSpPr txBox="1"/>
                <p:nvPr/>
              </p:nvSpPr>
              <p:spPr>
                <a:xfrm>
                  <a:off x="9441339" y="2085492"/>
                  <a:ext cx="57606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𝑅𝑊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73" name="ZoneTexte 72">
                  <a:extLst>
                    <a:ext uri="{FF2B5EF4-FFF2-40B4-BE49-F238E27FC236}">
                      <a16:creationId xmlns:a16="http://schemas.microsoft.com/office/drawing/2014/main" id="{15FC7615-96F3-ED3D-7FC6-2C32BB553D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1339" y="2085492"/>
                  <a:ext cx="576064" cy="338554"/>
                </a:xfrm>
                <a:prstGeom prst="rect">
                  <a:avLst/>
                </a:prstGeom>
                <a:blipFill>
                  <a:blip r:embed="rId13"/>
                  <a:stretch>
                    <a:fillRect r="-60784" b="-8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ZoneTexte 73">
                  <a:extLst>
                    <a:ext uri="{FF2B5EF4-FFF2-40B4-BE49-F238E27FC236}">
                      <a16:creationId xmlns:a16="http://schemas.microsoft.com/office/drawing/2014/main" id="{D9E1C6F4-1A8F-C4A4-2962-23D3749B32BD}"/>
                    </a:ext>
                  </a:extLst>
                </p:cNvPr>
                <p:cNvSpPr txBox="1"/>
                <p:nvPr/>
              </p:nvSpPr>
              <p:spPr>
                <a:xfrm>
                  <a:off x="10483911" y="3190903"/>
                  <a:ext cx="57606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𝐵𝐵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74" name="ZoneTexte 73">
                  <a:extLst>
                    <a:ext uri="{FF2B5EF4-FFF2-40B4-BE49-F238E27FC236}">
                      <a16:creationId xmlns:a16="http://schemas.microsoft.com/office/drawing/2014/main" id="{D9E1C6F4-1A8F-C4A4-2962-23D3749B32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83911" y="3190903"/>
                  <a:ext cx="576064" cy="338554"/>
                </a:xfrm>
                <a:prstGeom prst="rect">
                  <a:avLst/>
                </a:prstGeom>
                <a:blipFill>
                  <a:blip r:embed="rId14"/>
                  <a:stretch>
                    <a:fillRect r="-45098" b="-8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C0FC662A-A286-83AC-7711-EA0D9CB67643}"/>
                </a:ext>
              </a:extLst>
            </p:cNvPr>
            <p:cNvCxnSpPr/>
            <p:nvPr/>
          </p:nvCxnSpPr>
          <p:spPr>
            <a:xfrm flipH="1">
              <a:off x="10483911" y="3487229"/>
              <a:ext cx="180618" cy="1788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B1D93D68-CA52-F104-ABF4-FFC0C47161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00816" y="2335782"/>
              <a:ext cx="240523" cy="765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e 76">
              <a:extLst>
                <a:ext uri="{FF2B5EF4-FFF2-40B4-BE49-F238E27FC236}">
                  <a16:creationId xmlns:a16="http://schemas.microsoft.com/office/drawing/2014/main" id="{0724500C-D0C0-BC72-4521-0DCD671715CE}"/>
                </a:ext>
              </a:extLst>
            </p:cNvPr>
            <p:cNvGrpSpPr/>
            <p:nvPr/>
          </p:nvGrpSpPr>
          <p:grpSpPr>
            <a:xfrm>
              <a:off x="6769354" y="3283145"/>
              <a:ext cx="4642945" cy="1552714"/>
              <a:chOff x="6768027" y="3284984"/>
              <a:chExt cx="4642945" cy="1552714"/>
            </a:xfrm>
          </p:grpSpPr>
          <p:sp>
            <p:nvSpPr>
              <p:cNvPr id="86" name="Forme libre : forme 85">
                <a:extLst>
                  <a:ext uri="{FF2B5EF4-FFF2-40B4-BE49-F238E27FC236}">
                    <a16:creationId xmlns:a16="http://schemas.microsoft.com/office/drawing/2014/main" id="{2BEEE5E6-933C-EA05-9F7C-26A060F46F56}"/>
                  </a:ext>
                </a:extLst>
              </p:cNvPr>
              <p:cNvSpPr/>
              <p:nvPr/>
            </p:nvSpPr>
            <p:spPr>
              <a:xfrm>
                <a:off x="9080934" y="3284984"/>
                <a:ext cx="2330038" cy="783452"/>
              </a:xfrm>
              <a:custGeom>
                <a:avLst/>
                <a:gdLst>
                  <a:gd name="connsiteX0" fmla="*/ 0 w 2590800"/>
                  <a:gd name="connsiteY0" fmla="*/ 1185072 h 1185072"/>
                  <a:gd name="connsiteX1" fmla="*/ 806823 w 2590800"/>
                  <a:gd name="connsiteY1" fmla="*/ 1730 h 1185072"/>
                  <a:gd name="connsiteX2" fmla="*/ 1873623 w 2590800"/>
                  <a:gd name="connsiteY2" fmla="*/ 925095 h 1185072"/>
                  <a:gd name="connsiteX3" fmla="*/ 2590800 w 2590800"/>
                  <a:gd name="connsiteY3" fmla="*/ 1104389 h 1185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90800" h="1185072">
                    <a:moveTo>
                      <a:pt x="0" y="1185072"/>
                    </a:moveTo>
                    <a:cubicBezTo>
                      <a:pt x="247276" y="615066"/>
                      <a:pt x="494552" y="45060"/>
                      <a:pt x="806823" y="1730"/>
                    </a:cubicBezTo>
                    <a:cubicBezTo>
                      <a:pt x="1119094" y="-41600"/>
                      <a:pt x="1576294" y="741318"/>
                      <a:pt x="1873623" y="925095"/>
                    </a:cubicBezTo>
                    <a:cubicBezTo>
                      <a:pt x="2170953" y="1108871"/>
                      <a:pt x="2380876" y="1106630"/>
                      <a:pt x="2590800" y="1104389"/>
                    </a:cubicBezTo>
                  </a:path>
                </a:pathLst>
              </a:custGeom>
              <a:ln w="285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orme libre : forme 86">
                <a:extLst>
                  <a:ext uri="{FF2B5EF4-FFF2-40B4-BE49-F238E27FC236}">
                    <a16:creationId xmlns:a16="http://schemas.microsoft.com/office/drawing/2014/main" id="{F470C99C-3A91-C0DB-76B5-27E54BF63DCF}"/>
                  </a:ext>
                </a:extLst>
              </p:cNvPr>
              <p:cNvSpPr/>
              <p:nvPr/>
            </p:nvSpPr>
            <p:spPr>
              <a:xfrm flipH="1" flipV="1">
                <a:off x="6768027" y="4054246"/>
                <a:ext cx="2330038" cy="783452"/>
              </a:xfrm>
              <a:custGeom>
                <a:avLst/>
                <a:gdLst>
                  <a:gd name="connsiteX0" fmla="*/ 0 w 2590800"/>
                  <a:gd name="connsiteY0" fmla="*/ 1185072 h 1185072"/>
                  <a:gd name="connsiteX1" fmla="*/ 806823 w 2590800"/>
                  <a:gd name="connsiteY1" fmla="*/ 1730 h 1185072"/>
                  <a:gd name="connsiteX2" fmla="*/ 1873623 w 2590800"/>
                  <a:gd name="connsiteY2" fmla="*/ 925095 h 1185072"/>
                  <a:gd name="connsiteX3" fmla="*/ 2590800 w 2590800"/>
                  <a:gd name="connsiteY3" fmla="*/ 1104389 h 1185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90800" h="1185072">
                    <a:moveTo>
                      <a:pt x="0" y="1185072"/>
                    </a:moveTo>
                    <a:cubicBezTo>
                      <a:pt x="247276" y="615066"/>
                      <a:pt x="494552" y="45060"/>
                      <a:pt x="806823" y="1730"/>
                    </a:cubicBezTo>
                    <a:cubicBezTo>
                      <a:pt x="1119094" y="-41600"/>
                      <a:pt x="1576294" y="741318"/>
                      <a:pt x="1873623" y="925095"/>
                    </a:cubicBezTo>
                    <a:cubicBezTo>
                      <a:pt x="2170953" y="1108871"/>
                      <a:pt x="2380876" y="1106630"/>
                      <a:pt x="2590800" y="1104389"/>
                    </a:cubicBezTo>
                  </a:path>
                </a:pathLst>
              </a:custGeom>
              <a:ln w="285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CDD9A31F-A148-0D5B-4939-59DF50117DD6}"/>
                </a:ext>
              </a:extLst>
            </p:cNvPr>
            <p:cNvSpPr/>
            <p:nvPr/>
          </p:nvSpPr>
          <p:spPr>
            <a:xfrm flipH="1" flipV="1">
              <a:off x="6800785" y="4129970"/>
              <a:ext cx="2222874" cy="1773843"/>
            </a:xfrm>
            <a:custGeom>
              <a:avLst/>
              <a:gdLst>
                <a:gd name="connsiteX0" fmla="*/ 0 w 3935506"/>
                <a:gd name="connsiteY0" fmla="*/ 0 h 2106706"/>
                <a:gd name="connsiteX1" fmla="*/ 125506 w 3935506"/>
                <a:gd name="connsiteY1" fmla="*/ 1380565 h 2106706"/>
                <a:gd name="connsiteX2" fmla="*/ 555812 w 3935506"/>
                <a:gd name="connsiteY2" fmla="*/ 1855695 h 2106706"/>
                <a:gd name="connsiteX3" fmla="*/ 1559859 w 3935506"/>
                <a:gd name="connsiteY3" fmla="*/ 2026024 h 2106706"/>
                <a:gd name="connsiteX4" fmla="*/ 3935506 w 3935506"/>
                <a:gd name="connsiteY4" fmla="*/ 2106706 h 210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5506" h="2106706">
                  <a:moveTo>
                    <a:pt x="0" y="0"/>
                  </a:moveTo>
                  <a:cubicBezTo>
                    <a:pt x="16435" y="535641"/>
                    <a:pt x="32871" y="1071283"/>
                    <a:pt x="125506" y="1380565"/>
                  </a:cubicBezTo>
                  <a:cubicBezTo>
                    <a:pt x="218141" y="1689847"/>
                    <a:pt x="316753" y="1748119"/>
                    <a:pt x="555812" y="1855695"/>
                  </a:cubicBezTo>
                  <a:cubicBezTo>
                    <a:pt x="794871" y="1963272"/>
                    <a:pt x="996577" y="1984189"/>
                    <a:pt x="1559859" y="2026024"/>
                  </a:cubicBezTo>
                  <a:cubicBezTo>
                    <a:pt x="2123141" y="2067859"/>
                    <a:pt x="3029323" y="2087282"/>
                    <a:pt x="3935506" y="210670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ZoneTexte 79">
                  <a:extLst>
                    <a:ext uri="{FF2B5EF4-FFF2-40B4-BE49-F238E27FC236}">
                      <a16:creationId xmlns:a16="http://schemas.microsoft.com/office/drawing/2014/main" id="{93D5281C-E8D4-9983-B38C-68BA94455663}"/>
                    </a:ext>
                  </a:extLst>
                </p:cNvPr>
                <p:cNvSpPr txBox="1"/>
                <p:nvPr/>
              </p:nvSpPr>
              <p:spPr>
                <a:xfrm>
                  <a:off x="10030691" y="2724664"/>
                  <a:ext cx="395300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16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ZoneTexte 79">
                  <a:extLst>
                    <a:ext uri="{FF2B5EF4-FFF2-40B4-BE49-F238E27FC236}">
                      <a16:creationId xmlns:a16="http://schemas.microsoft.com/office/drawing/2014/main" id="{93D5281C-E8D4-9983-B38C-68BA944556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0691" y="2724664"/>
                  <a:ext cx="395300" cy="338555"/>
                </a:xfrm>
                <a:prstGeom prst="rect">
                  <a:avLst/>
                </a:prstGeom>
                <a:blipFill>
                  <a:blip r:embed="rId15"/>
                  <a:stretch>
                    <a:fillRect r="-28571" b="-7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1A2B9AA6-A0C8-8D59-9679-739FF7BD02CB}"/>
                </a:ext>
              </a:extLst>
            </p:cNvPr>
            <p:cNvSpPr/>
            <p:nvPr/>
          </p:nvSpPr>
          <p:spPr>
            <a:xfrm>
              <a:off x="8621171" y="2862113"/>
              <a:ext cx="2117372" cy="1180774"/>
            </a:xfrm>
            <a:custGeom>
              <a:avLst/>
              <a:gdLst>
                <a:gd name="connsiteX0" fmla="*/ 0 w 1333144"/>
                <a:gd name="connsiteY0" fmla="*/ 1103394 h 1146123"/>
                <a:gd name="connsiteX1" fmla="*/ 290557 w 1333144"/>
                <a:gd name="connsiteY1" fmla="*/ 975207 h 1146123"/>
                <a:gd name="connsiteX2" fmla="*/ 632389 w 1333144"/>
                <a:gd name="connsiteY2" fmla="*/ 77898 h 1146123"/>
                <a:gd name="connsiteX3" fmla="*/ 880217 w 1333144"/>
                <a:gd name="connsiteY3" fmla="*/ 146265 h 1146123"/>
                <a:gd name="connsiteX4" fmla="*/ 1102408 w 1333144"/>
                <a:gd name="connsiteY4" fmla="*/ 958115 h 1146123"/>
                <a:gd name="connsiteX5" fmla="*/ 1333144 w 1333144"/>
                <a:gd name="connsiteY5" fmla="*/ 1146123 h 114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144" h="1146123">
                  <a:moveTo>
                    <a:pt x="0" y="1103394"/>
                  </a:moveTo>
                  <a:cubicBezTo>
                    <a:pt x="92579" y="1124758"/>
                    <a:pt x="185159" y="1146123"/>
                    <a:pt x="290557" y="975207"/>
                  </a:cubicBezTo>
                  <a:cubicBezTo>
                    <a:pt x="395955" y="804291"/>
                    <a:pt x="534112" y="216055"/>
                    <a:pt x="632389" y="77898"/>
                  </a:cubicBezTo>
                  <a:cubicBezTo>
                    <a:pt x="730666" y="-60259"/>
                    <a:pt x="801881" y="-438"/>
                    <a:pt x="880217" y="146265"/>
                  </a:cubicBezTo>
                  <a:cubicBezTo>
                    <a:pt x="958554" y="292968"/>
                    <a:pt x="1026920" y="791472"/>
                    <a:pt x="1102408" y="958115"/>
                  </a:cubicBezTo>
                  <a:cubicBezTo>
                    <a:pt x="1177896" y="1124758"/>
                    <a:pt x="1255520" y="1135440"/>
                    <a:pt x="1333144" y="1146123"/>
                  </a:cubicBezTo>
                </a:path>
              </a:pathLst>
            </a:custGeom>
            <a:noFill/>
            <a:ln w="19050">
              <a:solidFill>
                <a:srgbClr val="C00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Connecteur droit 81">
              <a:extLst>
                <a:ext uri="{FF2B5EF4-FFF2-40B4-BE49-F238E27FC236}">
                  <a16:creationId xmlns:a16="http://schemas.microsoft.com/office/drawing/2014/main" id="{5C81C6F8-C8E1-9474-09C5-12F2F48FDF04}"/>
                </a:ext>
              </a:extLst>
            </p:cNvPr>
            <p:cNvCxnSpPr>
              <a:cxnSpLocks/>
            </p:cNvCxnSpPr>
            <p:nvPr/>
          </p:nvCxnSpPr>
          <p:spPr>
            <a:xfrm>
              <a:off x="9082261" y="3468447"/>
              <a:ext cx="723555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:a16="http://schemas.microsoft.com/office/drawing/2014/main" id="{9C41ADBB-1375-13A5-B458-2371BEAC6EBB}"/>
                </a:ext>
              </a:extLst>
            </p:cNvPr>
            <p:cNvCxnSpPr>
              <a:cxnSpLocks/>
            </p:cNvCxnSpPr>
            <p:nvPr/>
          </p:nvCxnSpPr>
          <p:spPr>
            <a:xfrm>
              <a:off x="9805816" y="2866281"/>
              <a:ext cx="0" cy="1209836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ZoneTexte 83">
                  <a:extLst>
                    <a:ext uri="{FF2B5EF4-FFF2-40B4-BE49-F238E27FC236}">
                      <a16:creationId xmlns:a16="http://schemas.microsoft.com/office/drawing/2014/main" id="{4469C12F-67CA-F5E3-818E-CD366AA3AC45}"/>
                    </a:ext>
                  </a:extLst>
                </p:cNvPr>
                <p:cNvSpPr txBox="1"/>
                <p:nvPr/>
              </p:nvSpPr>
              <p:spPr>
                <a:xfrm>
                  <a:off x="8850301" y="4098541"/>
                  <a:ext cx="1911030" cy="3268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4" name="ZoneTexte 83">
                  <a:extLst>
                    <a:ext uri="{FF2B5EF4-FFF2-40B4-BE49-F238E27FC236}">
                      <a16:creationId xmlns:a16="http://schemas.microsoft.com/office/drawing/2014/main" id="{4469C12F-67CA-F5E3-818E-CD366AA3AC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0301" y="4098541"/>
                  <a:ext cx="1911030" cy="326821"/>
                </a:xfrm>
                <a:prstGeom prst="rect">
                  <a:avLst/>
                </a:prstGeom>
                <a:blipFill>
                  <a:blip r:embed="rId16"/>
                  <a:stretch>
                    <a:fillRect b="-931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ZoneTexte 84">
                  <a:extLst>
                    <a:ext uri="{FF2B5EF4-FFF2-40B4-BE49-F238E27FC236}">
                      <a16:creationId xmlns:a16="http://schemas.microsoft.com/office/drawing/2014/main" id="{425EB9BC-993E-7087-6CD7-860D772193FC}"/>
                    </a:ext>
                  </a:extLst>
                </p:cNvPr>
                <p:cNvSpPr txBox="1"/>
                <p:nvPr/>
              </p:nvSpPr>
              <p:spPr>
                <a:xfrm>
                  <a:off x="9082261" y="4616421"/>
                  <a:ext cx="1911030" cy="5378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FR" sz="1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sub>
                        </m:sSub>
                        <m:r>
                          <a:rPr lang="fr-FR" sz="1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sz="1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num>
                          <m:den>
                            <m:r>
                              <a:rPr lang="fr-FR" sz="1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den>
                        </m:f>
                        <m:sSub>
                          <m:sSubPr>
                            <m:ctrlPr>
                              <a:rPr lang="fr-FR" sz="1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fr-FR" sz="1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  <m:sSub>
                          <m:sSubPr>
                            <m:ctrlPr>
                              <a:rPr lang="fr-FR" sz="1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FR" sz="14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5" name="ZoneTexte 84">
                  <a:extLst>
                    <a:ext uri="{FF2B5EF4-FFF2-40B4-BE49-F238E27FC236}">
                      <a16:creationId xmlns:a16="http://schemas.microsoft.com/office/drawing/2014/main" id="{425EB9BC-993E-7087-6CD7-860D772193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2261" y="4616421"/>
                  <a:ext cx="1911030" cy="537840"/>
                </a:xfrm>
                <a:prstGeom prst="rect">
                  <a:avLst/>
                </a:prstGeom>
                <a:blipFill>
                  <a:blip r:embed="rId17"/>
                  <a:stretch>
                    <a:fillRect b="-8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Parenthèse ouvrante 8">
            <a:extLst>
              <a:ext uri="{FF2B5EF4-FFF2-40B4-BE49-F238E27FC236}">
                <a16:creationId xmlns:a16="http://schemas.microsoft.com/office/drawing/2014/main" id="{A21492C1-7DC0-357D-2946-85ABFBA5E3B7}"/>
              </a:ext>
            </a:extLst>
          </p:cNvPr>
          <p:cNvSpPr/>
          <p:nvPr/>
        </p:nvSpPr>
        <p:spPr>
          <a:xfrm rot="16200000">
            <a:off x="10085783" y="2437830"/>
            <a:ext cx="85340" cy="86409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AE92588-B75B-40A0-6952-0318E04713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6835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8A3597-61F6-5595-CAE2-0C3D991F1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Present</a:t>
            </a:r>
            <a:r>
              <a:rPr lang="fr-FR" dirty="0"/>
              <a:t> booster model</a:t>
            </a:r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36E1EC1-0E41-8DAF-AFDC-E69801C0C262}"/>
              </a:ext>
            </a:extLst>
          </p:cNvPr>
          <p:cNvSpPr txBox="1"/>
          <p:nvPr/>
        </p:nvSpPr>
        <p:spPr>
          <a:xfrm>
            <a:off x="414151" y="1056570"/>
            <a:ext cx="4595363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TCBI simulation results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D5D3ECD-A6A3-4480-6714-E751861D4417}"/>
              </a:ext>
            </a:extLst>
          </p:cNvPr>
          <p:cNvSpPr txBox="1"/>
          <p:nvPr/>
        </p:nvSpPr>
        <p:spPr>
          <a:xfrm>
            <a:off x="6181206" y="3552005"/>
            <a:ext cx="54474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/>
              <a:t>It was </a:t>
            </a:r>
            <a:r>
              <a:rPr lang="fr-FR" sz="1400" dirty="0" err="1"/>
              <a:t>found</a:t>
            </a:r>
            <a:r>
              <a:rPr lang="fr-FR" sz="1400" dirty="0"/>
              <a:t> </a:t>
            </a:r>
            <a:r>
              <a:rPr lang="fr-FR" sz="1400" dirty="0" err="1"/>
              <a:t>that</a:t>
            </a:r>
            <a:r>
              <a:rPr lang="fr-FR" sz="1400" dirty="0"/>
              <a:t> the </a:t>
            </a:r>
            <a:r>
              <a:rPr lang="fr-FR" sz="1400" dirty="0" err="1"/>
              <a:t>beam</a:t>
            </a:r>
            <a:r>
              <a:rPr lang="fr-FR" sz="1400" dirty="0"/>
              <a:t> can </a:t>
            </a:r>
            <a:r>
              <a:rPr lang="fr-FR" sz="1400" dirty="0" err="1"/>
              <a:t>indeed</a:t>
            </a:r>
            <a:r>
              <a:rPr lang="fr-FR" sz="1400" dirty="0"/>
              <a:t> </a:t>
            </a:r>
            <a:r>
              <a:rPr lang="fr-FR" sz="1400" dirty="0" err="1"/>
              <a:t>exhibit</a:t>
            </a:r>
            <a:r>
              <a:rPr lang="fr-FR" sz="1400" dirty="0"/>
              <a:t> a large emittance </a:t>
            </a:r>
            <a:r>
              <a:rPr lang="fr-FR" sz="1400" dirty="0" err="1"/>
              <a:t>blow</a:t>
            </a:r>
            <a:r>
              <a:rPr lang="fr-FR" sz="1400" dirty="0"/>
              <a:t>-up </a:t>
            </a:r>
            <a:r>
              <a:rPr lang="fr-FR" sz="1400" dirty="0" err="1"/>
              <a:t>along</a:t>
            </a:r>
            <a:r>
              <a:rPr lang="fr-FR" sz="1400" dirty="0"/>
              <a:t> the </a:t>
            </a:r>
            <a:r>
              <a:rPr lang="fr-FR" sz="1400" dirty="0" err="1"/>
              <a:t>ramp</a:t>
            </a:r>
            <a:r>
              <a:rPr lang="fr-FR" sz="1400" dirty="0"/>
              <a:t> (</a:t>
            </a:r>
            <a:r>
              <a:rPr lang="fr-FR" sz="1400" dirty="0" err="1">
                <a:solidFill>
                  <a:srgbClr val="3F6BAE"/>
                </a:solidFill>
              </a:rPr>
              <a:t>blue</a:t>
            </a:r>
            <a:r>
              <a:rPr lang="fr-FR" sz="1400" dirty="0">
                <a:solidFill>
                  <a:srgbClr val="3F6BAE"/>
                </a:solidFill>
              </a:rPr>
              <a:t> line</a:t>
            </a:r>
            <a:r>
              <a:rPr lang="fr-FR" sz="1400" dirty="0"/>
              <a:t>), but </a:t>
            </a:r>
            <a:r>
              <a:rPr lang="fr-FR" sz="1400" dirty="0" err="1"/>
              <a:t>this</a:t>
            </a:r>
            <a:r>
              <a:rPr lang="fr-FR" sz="1400" dirty="0"/>
              <a:t> </a:t>
            </a:r>
            <a:r>
              <a:rPr lang="fr-FR" sz="1400" dirty="0" err="1"/>
              <a:t>behavior</a:t>
            </a:r>
            <a:r>
              <a:rPr lang="fr-FR" sz="1400" dirty="0"/>
              <a:t> </a:t>
            </a:r>
            <a:r>
              <a:rPr lang="fr-FR" sz="1400" dirty="0" err="1"/>
              <a:t>does</a:t>
            </a:r>
            <a:r>
              <a:rPr lang="fr-FR" sz="1400" dirty="0"/>
              <a:t> not match the reality (</a:t>
            </a:r>
            <a:r>
              <a:rPr lang="fr-FR" sz="1400" dirty="0">
                <a:solidFill>
                  <a:srgbClr val="00B050"/>
                </a:solidFill>
              </a:rPr>
              <a:t>green line</a:t>
            </a:r>
            <a:r>
              <a:rPr lang="fr-FR" sz="140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/>
              <a:t>Without ADTS, the </a:t>
            </a:r>
            <a:r>
              <a:rPr lang="fr-FR" sz="1400" dirty="0" err="1"/>
              <a:t>blow</a:t>
            </a:r>
            <a:r>
              <a:rPr lang="fr-FR" sz="1400" dirty="0"/>
              <a:t>-up </a:t>
            </a:r>
            <a:r>
              <a:rPr lang="fr-FR" sz="1400" dirty="0" err="1"/>
              <a:t>gets</a:t>
            </a:r>
            <a:r>
              <a:rPr lang="fr-FR" sz="1400" dirty="0"/>
              <a:t> </a:t>
            </a:r>
            <a:r>
              <a:rPr lang="fr-FR" sz="1400" dirty="0" err="1"/>
              <a:t>even</a:t>
            </a:r>
            <a:r>
              <a:rPr lang="fr-FR" sz="1400" dirty="0"/>
              <a:t> </a:t>
            </a:r>
            <a:r>
              <a:rPr lang="fr-FR" sz="1400" dirty="0" err="1"/>
              <a:t>worse</a:t>
            </a:r>
            <a:r>
              <a:rPr lang="fr-FR" sz="1400" dirty="0"/>
              <a:t> (</a:t>
            </a:r>
            <a:r>
              <a:rPr lang="fr-FR" sz="1400" dirty="0">
                <a:solidFill>
                  <a:srgbClr val="FC9804"/>
                </a:solidFill>
              </a:rPr>
              <a:t>orange line</a:t>
            </a:r>
            <a:r>
              <a:rPr lang="fr-FR" sz="1400" dirty="0"/>
              <a:t>). So, the ADTS </a:t>
            </a:r>
            <a:r>
              <a:rPr lang="fr-FR" sz="1400" dirty="0" err="1"/>
              <a:t>is</a:t>
            </a:r>
            <a:r>
              <a:rPr lang="fr-FR" sz="1400" dirty="0"/>
              <a:t> </a:t>
            </a:r>
            <a:r>
              <a:rPr lang="fr-FR" sz="1400" dirty="0" err="1"/>
              <a:t>necessary</a:t>
            </a:r>
            <a:r>
              <a:rPr lang="fr-FR" sz="1400" dirty="0"/>
              <a:t> for the model.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3F6BAE"/>
                </a:solidFill>
              </a:rPr>
              <a:t>This shows </a:t>
            </a:r>
            <a:r>
              <a:rPr lang="fr-FR" sz="1400" dirty="0" err="1">
                <a:solidFill>
                  <a:srgbClr val="3F6BAE"/>
                </a:solidFill>
              </a:rPr>
              <a:t>that</a:t>
            </a:r>
            <a:r>
              <a:rPr lang="fr-FR" sz="1400" dirty="0">
                <a:solidFill>
                  <a:srgbClr val="3F6BAE"/>
                </a:solidFill>
              </a:rPr>
              <a:t> the model was </a:t>
            </a:r>
            <a:r>
              <a:rPr lang="fr-FR" sz="1400" dirty="0" err="1">
                <a:solidFill>
                  <a:srgbClr val="3F6BAE"/>
                </a:solidFill>
              </a:rPr>
              <a:t>incomplete</a:t>
            </a:r>
            <a:r>
              <a:rPr lang="fr-FR" sz="1400" dirty="0">
                <a:solidFill>
                  <a:srgbClr val="3F6BAE"/>
                </a:solidFill>
              </a:rPr>
              <a:t>.</a:t>
            </a:r>
          </a:p>
          <a:p>
            <a:endParaRPr lang="fr-FR" sz="14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E756864-3A64-6D7A-69B0-A738DE3D2550}"/>
              </a:ext>
            </a:extLst>
          </p:cNvPr>
          <p:cNvSpPr txBox="1"/>
          <p:nvPr/>
        </p:nvSpPr>
        <p:spPr>
          <a:xfrm>
            <a:off x="1223592" y="2850724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Vertical emittance </a:t>
            </a:r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along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 the </a:t>
            </a:r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ramp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Image 6" descr="Une image contenant texte, diagramme, Tracé, ligne&#10;&#10;Description générée automatiquement">
            <a:extLst>
              <a:ext uri="{FF2B5EF4-FFF2-40B4-BE49-F238E27FC236}">
                <a16:creationId xmlns:a16="http://schemas.microsoft.com/office/drawing/2014/main" id="{AD7B308E-620E-17F0-EC14-6A3DCAF88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87" y="3127723"/>
            <a:ext cx="5244076" cy="3152305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5566D397-7B4C-6B59-C4BB-5393093569B4}"/>
              </a:ext>
            </a:extLst>
          </p:cNvPr>
          <p:cNvSpPr/>
          <p:nvPr/>
        </p:nvSpPr>
        <p:spPr>
          <a:xfrm>
            <a:off x="2270940" y="1858528"/>
            <a:ext cx="1578771" cy="77501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Energy </a:t>
            </a:r>
            <a:r>
              <a:rPr lang="fr-FR" sz="1400" dirty="0" err="1"/>
              <a:t>ramp</a:t>
            </a:r>
            <a:endParaRPr lang="en-US" sz="1400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AA89EAF6-C96D-5A32-97EC-8E32E190A589}"/>
              </a:ext>
            </a:extLst>
          </p:cNvPr>
          <p:cNvSpPr/>
          <p:nvPr/>
        </p:nvSpPr>
        <p:spPr>
          <a:xfrm>
            <a:off x="4220128" y="1864165"/>
            <a:ext cx="1578771" cy="77501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/>
              <a:t>Chromaticity</a:t>
            </a:r>
            <a:r>
              <a:rPr lang="fr-FR" sz="1400" dirty="0"/>
              <a:t> variation</a:t>
            </a:r>
            <a:endParaRPr lang="en-US" sz="1400" dirty="0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A4811F0B-42B6-D2FF-3BD3-0A65CE70FEE0}"/>
              </a:ext>
            </a:extLst>
          </p:cNvPr>
          <p:cNvSpPr/>
          <p:nvPr/>
        </p:nvSpPr>
        <p:spPr>
          <a:xfrm>
            <a:off x="8154343" y="1847394"/>
            <a:ext cx="1578771" cy="77501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RW impedance</a:t>
            </a:r>
            <a:endParaRPr lang="en-US" sz="14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379DC04-12E7-AEE8-262B-34521120E0D6}"/>
              </a:ext>
            </a:extLst>
          </p:cNvPr>
          <p:cNvSpPr txBox="1"/>
          <p:nvPr/>
        </p:nvSpPr>
        <p:spPr>
          <a:xfrm>
            <a:off x="1230264" y="6280028"/>
            <a:ext cx="4098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Total charge = 3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nC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(nominal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multibunch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charge)</a:t>
            </a:r>
          </a:p>
        </p:txBody>
      </p:sp>
      <p:sp>
        <p:nvSpPr>
          <p:cNvPr id="13" name="Croix 12">
            <a:extLst>
              <a:ext uri="{FF2B5EF4-FFF2-40B4-BE49-F238E27FC236}">
                <a16:creationId xmlns:a16="http://schemas.microsoft.com/office/drawing/2014/main" id="{BA79BBED-F6D2-5FDC-1F3F-3AF5D025969C}"/>
              </a:ext>
            </a:extLst>
          </p:cNvPr>
          <p:cNvSpPr/>
          <p:nvPr/>
        </p:nvSpPr>
        <p:spPr>
          <a:xfrm>
            <a:off x="3912017" y="2107535"/>
            <a:ext cx="272704" cy="277000"/>
          </a:xfrm>
          <a:prstGeom prst="plus">
            <a:avLst>
              <a:gd name="adj" fmla="val 46362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roix 13">
            <a:extLst>
              <a:ext uri="{FF2B5EF4-FFF2-40B4-BE49-F238E27FC236}">
                <a16:creationId xmlns:a16="http://schemas.microsoft.com/office/drawing/2014/main" id="{13259FEF-CC0D-4D40-6066-EDCCD47A87C1}"/>
              </a:ext>
            </a:extLst>
          </p:cNvPr>
          <p:cNvSpPr/>
          <p:nvPr/>
        </p:nvSpPr>
        <p:spPr>
          <a:xfrm>
            <a:off x="5860398" y="2107535"/>
            <a:ext cx="272704" cy="277000"/>
          </a:xfrm>
          <a:prstGeom prst="plus">
            <a:avLst>
              <a:gd name="adj" fmla="val 46362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7462EBBA-8D90-CF33-BCFB-CDFDDFC80096}"/>
              </a:ext>
            </a:extLst>
          </p:cNvPr>
          <p:cNvSpPr/>
          <p:nvPr/>
        </p:nvSpPr>
        <p:spPr>
          <a:xfrm>
            <a:off x="6181206" y="1858528"/>
            <a:ext cx="1578771" cy="77501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ADTS</a:t>
            </a:r>
            <a:endParaRPr lang="en-US" sz="1400" dirty="0"/>
          </a:p>
        </p:txBody>
      </p:sp>
      <p:sp>
        <p:nvSpPr>
          <p:cNvPr id="16" name="Croix 15">
            <a:extLst>
              <a:ext uri="{FF2B5EF4-FFF2-40B4-BE49-F238E27FC236}">
                <a16:creationId xmlns:a16="http://schemas.microsoft.com/office/drawing/2014/main" id="{AC646560-2D93-8E77-345D-825A71A06005}"/>
              </a:ext>
            </a:extLst>
          </p:cNvPr>
          <p:cNvSpPr/>
          <p:nvPr/>
        </p:nvSpPr>
        <p:spPr>
          <a:xfrm>
            <a:off x="7820808" y="2096401"/>
            <a:ext cx="272704" cy="277000"/>
          </a:xfrm>
          <a:prstGeom prst="plus">
            <a:avLst>
              <a:gd name="adj" fmla="val 46362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C3E6563-3D48-12CF-FDCC-4B756706D658}"/>
              </a:ext>
            </a:extLst>
          </p:cNvPr>
          <p:cNvSpPr txBox="1"/>
          <p:nvPr/>
        </p:nvSpPr>
        <p:spPr>
          <a:xfrm>
            <a:off x="3006766" y="1490113"/>
            <a:ext cx="5979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3F6BAE"/>
                </a:solidFill>
              </a:rPr>
              <a:t>Model component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B005A4-BD21-3EBA-2222-E052AD8C47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F21C11C-FC80-FF21-8F64-B5D91C4C031B}"/>
              </a:ext>
            </a:extLst>
          </p:cNvPr>
          <p:cNvSpPr txBox="1"/>
          <p:nvPr/>
        </p:nvSpPr>
        <p:spPr>
          <a:xfrm>
            <a:off x="5159896" y="1056570"/>
            <a:ext cx="669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* All tracking simulations in </a:t>
            </a:r>
            <a:r>
              <a:rPr lang="fr-FR" sz="1200" dirty="0" err="1"/>
              <a:t>this</a:t>
            </a:r>
            <a:r>
              <a:rPr lang="fr-FR" sz="1200" dirty="0"/>
              <a:t> talk </a:t>
            </a:r>
            <a:r>
              <a:rPr lang="fr-FR" sz="1200" dirty="0" err="1"/>
              <a:t>were</a:t>
            </a:r>
            <a:r>
              <a:rPr lang="fr-FR" sz="1200" dirty="0"/>
              <a:t> by </a:t>
            </a:r>
            <a:r>
              <a:rPr lang="fr-FR" sz="1200" i="1" dirty="0"/>
              <a:t>mbtrack2</a:t>
            </a:r>
            <a:r>
              <a:rPr lang="fr-FR" sz="1200" dirty="0"/>
              <a:t> </a:t>
            </a:r>
            <a:r>
              <a:rPr lang="fr-FR" sz="1200" baseline="30000" dirty="0"/>
              <a:t>[1,2]</a:t>
            </a:r>
            <a:endParaRPr lang="en-US" sz="12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ED5C52B-B909-17F6-65EB-517B9ACE5C80}"/>
              </a:ext>
            </a:extLst>
          </p:cNvPr>
          <p:cNvSpPr txBox="1"/>
          <p:nvPr/>
        </p:nvSpPr>
        <p:spPr>
          <a:xfrm>
            <a:off x="6182742" y="6116075"/>
            <a:ext cx="49824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aseline="30000" dirty="0"/>
              <a:t>[1] </a:t>
            </a:r>
            <a:r>
              <a:rPr lang="en-US" sz="1000" dirty="0"/>
              <a:t>A. </a:t>
            </a:r>
            <a:r>
              <a:rPr lang="en-US" sz="1000" dirty="0" err="1"/>
              <a:t>Gamelin</a:t>
            </a:r>
            <a:r>
              <a:rPr lang="en-US" sz="1000" dirty="0"/>
              <a:t>, W. </a:t>
            </a:r>
            <a:r>
              <a:rPr lang="en-US" sz="1000" dirty="0" err="1"/>
              <a:t>Foosang</a:t>
            </a:r>
            <a:r>
              <a:rPr lang="en-US" sz="1000" dirty="0"/>
              <a:t>, and R. Nagaoka, Proc. IPAC’21 (2021), pp. 282–285, </a:t>
            </a:r>
          </a:p>
          <a:p>
            <a:r>
              <a:rPr lang="en-US" sz="1000" dirty="0">
                <a:hlinkClick r:id="rId3"/>
              </a:rPr>
              <a:t>https://doi.org/10.18429/JACoW-IPAC2021-MOPAB070</a:t>
            </a:r>
            <a:endParaRPr lang="en-US" sz="1000" dirty="0"/>
          </a:p>
          <a:p>
            <a:endParaRPr lang="en-US" sz="1000" dirty="0"/>
          </a:p>
          <a:p>
            <a:r>
              <a:rPr lang="en-US" sz="1000" baseline="30000" dirty="0"/>
              <a:t>[2] </a:t>
            </a:r>
            <a:r>
              <a:rPr lang="en-US" sz="1000" dirty="0"/>
              <a:t>mbtrack2, </a:t>
            </a:r>
            <a:r>
              <a:rPr lang="en-US" sz="1000" dirty="0">
                <a:hlinkClick r:id="rId4"/>
              </a:rPr>
              <a:t>https://gitlab.synchrotron-soleil.fr/PA/collective-effects/mbtrack2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66664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33EC42-3C4A-6F7A-F6B5-3EE094A98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Present</a:t>
            </a:r>
            <a:r>
              <a:rPr lang="fr-FR" dirty="0"/>
              <a:t> booster model</a:t>
            </a:r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56DE988-DD41-74A1-BA85-0CADBD4F773F}"/>
              </a:ext>
            </a:extLst>
          </p:cNvPr>
          <p:cNvSpPr txBox="1"/>
          <p:nvPr/>
        </p:nvSpPr>
        <p:spPr>
          <a:xfrm>
            <a:off x="6528048" y="1664001"/>
            <a:ext cx="5197934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/>
              <a:t>To </a:t>
            </a:r>
            <a:r>
              <a:rPr lang="fr-FR" sz="1400" b="1" dirty="0" err="1"/>
              <a:t>investigate</a:t>
            </a:r>
            <a:r>
              <a:rPr lang="fr-FR" sz="1400" dirty="0"/>
              <a:t> </a:t>
            </a:r>
            <a:r>
              <a:rPr lang="fr-FR" sz="1400" dirty="0" err="1"/>
              <a:t>this</a:t>
            </a:r>
            <a:r>
              <a:rPr lang="fr-FR" sz="1400" dirty="0"/>
              <a:t> results, </a:t>
            </a:r>
            <a:r>
              <a:rPr lang="fr-FR" sz="1400" b="1" dirty="0"/>
              <a:t>the ADTS was </a:t>
            </a:r>
            <a:r>
              <a:rPr lang="fr-FR" sz="1400" b="1" dirty="0" err="1"/>
              <a:t>increased</a:t>
            </a:r>
            <a:r>
              <a:rPr lang="fr-FR" sz="1400" b="1" dirty="0"/>
              <a:t> </a:t>
            </a:r>
            <a:r>
              <a:rPr lang="fr-FR" sz="1400" dirty="0"/>
              <a:t>by a factor of 2 and 3</a:t>
            </a:r>
            <a:r>
              <a:rPr lang="fr-FR" sz="1400" b="1" dirty="0"/>
              <a:t> </a:t>
            </a:r>
            <a:r>
              <a:rPr lang="fr-FR" sz="1400" dirty="0" err="1"/>
              <a:t>since</a:t>
            </a:r>
            <a:r>
              <a:rPr lang="fr-FR" sz="1400" dirty="0"/>
              <a:t> </a:t>
            </a:r>
            <a:r>
              <a:rPr lang="fr-FR" sz="1400" dirty="0" err="1"/>
              <a:t>it</a:t>
            </a:r>
            <a:r>
              <a:rPr lang="fr-FR" sz="1400" dirty="0"/>
              <a:t> </a:t>
            </a:r>
            <a:r>
              <a:rPr lang="fr-FR" sz="1400" dirty="0" err="1"/>
              <a:t>is</a:t>
            </a:r>
            <a:r>
              <a:rPr lang="fr-FR" sz="1400" dirty="0"/>
              <a:t> possible </a:t>
            </a:r>
            <a:r>
              <a:rPr lang="fr-FR" sz="1400" dirty="0" err="1"/>
              <a:t>that</a:t>
            </a:r>
            <a:r>
              <a:rPr lang="fr-FR" sz="1400" dirty="0"/>
              <a:t> the ADTS in the model </a:t>
            </a:r>
            <a:r>
              <a:rPr lang="fr-FR" sz="1400" dirty="0" err="1"/>
              <a:t>is</a:t>
            </a:r>
            <a:r>
              <a:rPr lang="fr-FR" sz="1400" dirty="0"/>
              <a:t> </a:t>
            </a:r>
            <a:r>
              <a:rPr lang="fr-FR" sz="1400" dirty="0" err="1"/>
              <a:t>underestimated</a:t>
            </a:r>
            <a:r>
              <a:rPr lang="fr-FR" sz="14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/>
              <a:t>A </a:t>
            </a:r>
            <a:r>
              <a:rPr lang="fr-FR" sz="1400" b="1" dirty="0" err="1"/>
              <a:t>mock</a:t>
            </a:r>
            <a:r>
              <a:rPr lang="fr-FR" sz="1400" b="1" dirty="0"/>
              <a:t>-up BBR</a:t>
            </a:r>
            <a:r>
              <a:rPr lang="fr-FR" sz="1400" dirty="0"/>
              <a:t> </a:t>
            </a:r>
            <a:r>
              <a:rPr lang="en-US" sz="1400" dirty="0"/>
              <a:t>was also added as an </a:t>
            </a:r>
            <a:r>
              <a:rPr lang="en-US" sz="1400" b="1" dirty="0"/>
              <a:t>approximate impedance of all the special chambers </a:t>
            </a:r>
            <a:r>
              <a:rPr lang="en-US" sz="1400" dirty="0"/>
              <a:t>whose model does not exist, so they were not taken into account in the model.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/>
              <a:t>Only at </a:t>
            </a:r>
            <a:r>
              <a:rPr lang="fr-FR" sz="1400" b="1" dirty="0"/>
              <a:t>ADTSx3</a:t>
            </a:r>
            <a:r>
              <a:rPr lang="fr-FR" sz="1400" dirty="0"/>
              <a:t> or when the </a:t>
            </a:r>
            <a:r>
              <a:rPr lang="fr-FR" sz="1400" b="1" dirty="0"/>
              <a:t>nominal</a:t>
            </a:r>
            <a:r>
              <a:rPr lang="fr-FR" sz="1400" dirty="0"/>
              <a:t> </a:t>
            </a:r>
            <a:r>
              <a:rPr lang="fr-FR" sz="1400" b="1" dirty="0"/>
              <a:t>ADTS </a:t>
            </a:r>
            <a:r>
              <a:rPr lang="fr-FR" sz="1400" b="1" dirty="0" err="1"/>
              <a:t>is</a:t>
            </a:r>
            <a:r>
              <a:rPr lang="fr-FR" sz="1400" b="1" dirty="0"/>
              <a:t> </a:t>
            </a:r>
            <a:r>
              <a:rPr lang="fr-FR" sz="1400" b="1" dirty="0" err="1"/>
              <a:t>present</a:t>
            </a:r>
            <a:r>
              <a:rPr lang="fr-FR" sz="1400" b="1" dirty="0"/>
              <a:t> </a:t>
            </a:r>
            <a:r>
              <a:rPr lang="fr-FR" sz="1400" b="1" dirty="0" err="1"/>
              <a:t>simultaneously</a:t>
            </a:r>
            <a:r>
              <a:rPr lang="fr-FR" sz="1400" b="1" dirty="0"/>
              <a:t> with the BBR, </a:t>
            </a:r>
            <a:r>
              <a:rPr lang="fr-FR" sz="1400" dirty="0"/>
              <a:t>the </a:t>
            </a:r>
            <a:r>
              <a:rPr lang="fr-FR" sz="1400" dirty="0" err="1"/>
              <a:t>instability</a:t>
            </a:r>
            <a:r>
              <a:rPr lang="fr-FR" sz="1400" dirty="0"/>
              <a:t> can </a:t>
            </a:r>
            <a:r>
              <a:rPr lang="fr-FR" sz="1400" dirty="0" err="1"/>
              <a:t>be</a:t>
            </a:r>
            <a:r>
              <a:rPr lang="fr-FR" sz="1400" dirty="0"/>
              <a:t> </a:t>
            </a:r>
            <a:r>
              <a:rPr lang="fr-FR" sz="1400" dirty="0" err="1"/>
              <a:t>suppressed</a:t>
            </a:r>
            <a:r>
              <a:rPr lang="fr-FR" sz="1400" dirty="0"/>
              <a:t> </a:t>
            </a:r>
            <a:r>
              <a:rPr lang="fr-FR" sz="1400" dirty="0" err="1"/>
              <a:t>completely</a:t>
            </a:r>
            <a:r>
              <a:rPr lang="fr-FR" sz="1400" dirty="0"/>
              <a:t>. </a:t>
            </a:r>
          </a:p>
        </p:txBody>
      </p:sp>
      <p:pic>
        <p:nvPicPr>
          <p:cNvPr id="5" name="Image 4" descr="Une image contenant texte, Tracé, diagramme, ligne&#10;&#10;Description générée automatiquement">
            <a:extLst>
              <a:ext uri="{FF2B5EF4-FFF2-40B4-BE49-F238E27FC236}">
                <a16:creationId xmlns:a16="http://schemas.microsoft.com/office/drawing/2014/main" id="{CFF51897-FC95-CBE9-F5B3-860B3EF043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918748"/>
            <a:ext cx="6147397" cy="307369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8555B64-C96F-9F90-A26F-D598E578DEA6}"/>
              </a:ext>
            </a:extLst>
          </p:cNvPr>
          <p:cNvSpPr txBox="1"/>
          <p:nvPr/>
        </p:nvSpPr>
        <p:spPr>
          <a:xfrm>
            <a:off x="1010149" y="1641749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Vertical amplitude </a:t>
            </a:r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along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 the </a:t>
            </a:r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ramp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 with </a:t>
            </a:r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different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 combinations of ADTS and </a:t>
            </a:r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broadband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resonator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 (BBR)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58640B9-BB08-486C-7125-59ED6055C7A4}"/>
              </a:ext>
            </a:extLst>
          </p:cNvPr>
          <p:cNvSpPr txBox="1"/>
          <p:nvPr/>
        </p:nvSpPr>
        <p:spPr>
          <a:xfrm>
            <a:off x="414151" y="1056570"/>
            <a:ext cx="4595363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TCBI simulation results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AE123F7-B5DD-5684-9F25-101550A2C102}"/>
              </a:ext>
            </a:extLst>
          </p:cNvPr>
          <p:cNvSpPr txBox="1"/>
          <p:nvPr/>
        </p:nvSpPr>
        <p:spPr>
          <a:xfrm>
            <a:off x="3070249" y="5359946"/>
            <a:ext cx="5979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3F6BAE"/>
                </a:solidFill>
              </a:rPr>
              <a:t>Case study conclusion</a:t>
            </a:r>
            <a:r>
              <a:rPr lang="fr-FR" sz="1400" dirty="0">
                <a:solidFill>
                  <a:srgbClr val="3F6BAE"/>
                </a:solidFill>
              </a:rPr>
              <a:t>: essential </a:t>
            </a:r>
            <a:r>
              <a:rPr lang="fr-FR" sz="1400" dirty="0" err="1">
                <a:solidFill>
                  <a:srgbClr val="3F6BAE"/>
                </a:solidFill>
              </a:rPr>
              <a:t>elements</a:t>
            </a:r>
            <a:r>
              <a:rPr lang="fr-FR" sz="1400" dirty="0">
                <a:solidFill>
                  <a:srgbClr val="3F6BAE"/>
                </a:solidFill>
              </a:rPr>
              <a:t> for collective effect modeling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4EF308AC-B080-53D0-1F5F-59E8D62BF812}"/>
                  </a:ext>
                </a:extLst>
              </p:cNvPr>
              <p:cNvSpPr txBox="1"/>
              <p:nvPr/>
            </p:nvSpPr>
            <p:spPr>
              <a:xfrm>
                <a:off x="1216648" y="4939252"/>
                <a:ext cx="484358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0" dirty="0">
                    <a:solidFill>
                      <a:schemeClr val="bg1">
                        <a:lumMod val="50000"/>
                      </a:schemeClr>
                    </a:solidFill>
                  </a:rPr>
                  <a:t>Broadband </a:t>
                </a:r>
                <a:r>
                  <a:rPr lang="fr-FR" sz="1200" b="0" dirty="0" err="1">
                    <a:solidFill>
                      <a:schemeClr val="bg1">
                        <a:lumMod val="50000"/>
                      </a:schemeClr>
                    </a:solidFill>
                  </a:rPr>
                  <a:t>resonator</a:t>
                </a:r>
                <a:r>
                  <a:rPr lang="fr-FR" sz="1200" b="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fr-FR" sz="1200" b="0" dirty="0" err="1">
                    <a:solidFill>
                      <a:schemeClr val="bg1">
                        <a:lumMod val="50000"/>
                      </a:schemeClr>
                    </a:solidFill>
                  </a:rPr>
                  <a:t>parameter</a:t>
                </a:r>
                <a:r>
                  <a:rPr lang="fr-FR" sz="1200" dirty="0" err="1">
                    <a:solidFill>
                      <a:schemeClr val="bg1">
                        <a:lumMod val="50000"/>
                      </a:schemeClr>
                    </a:solidFill>
                  </a:rPr>
                  <a:t>s</a:t>
                </a:r>
                <a:r>
                  <a:rPr lang="fr-FR" sz="1200" dirty="0">
                    <a:solidFill>
                      <a:schemeClr val="bg1">
                        <a:lumMod val="50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2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fr-FR" sz="12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fr-FR" sz="12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=5 </m:t>
                    </m:r>
                    <m:r>
                      <m:rPr>
                        <m:sty m:val="p"/>
                      </m:rPr>
                      <a:rPr lang="fr-FR" sz="1200" b="0" i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MΩ</m:t>
                    </m:r>
                    <m:r>
                      <m:rPr>
                        <m:lit/>
                      </m:rPr>
                      <a:rPr lang="fr-FR" sz="1200" b="0" i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fr-FR" sz="1200" b="0" i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fr-FR" sz="12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fr-FR" sz="12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2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sz="12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fr-FR" sz="12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=2 </m:t>
                    </m:r>
                    <m:r>
                      <m:rPr>
                        <m:sty m:val="p"/>
                      </m:rPr>
                      <a:rPr lang="fr-FR" sz="1200" b="0" i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GHz</m:t>
                    </m:r>
                    <m:r>
                      <a:rPr lang="fr-FR" sz="12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12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fr-FR" sz="12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200" i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4EF308AC-B080-53D0-1F5F-59E8D62BF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648" y="4939252"/>
                <a:ext cx="4843585" cy="276999"/>
              </a:xfrm>
              <a:prstGeom prst="rect">
                <a:avLst/>
              </a:prstGeom>
              <a:blipFill>
                <a:blip r:embed="rId3"/>
                <a:stretch>
                  <a:fillRect l="-126" t="-2174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2B90D5AB-F8F2-D1A3-D757-D6B4CFEA3340}"/>
              </a:ext>
            </a:extLst>
          </p:cNvPr>
          <p:cNvSpPr/>
          <p:nvPr/>
        </p:nvSpPr>
        <p:spPr>
          <a:xfrm>
            <a:off x="1318548" y="5817054"/>
            <a:ext cx="1578771" cy="77501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Energy </a:t>
            </a:r>
            <a:r>
              <a:rPr lang="fr-FR" sz="1400" dirty="0" err="1"/>
              <a:t>ramp</a:t>
            </a:r>
            <a:endParaRPr lang="en-US" sz="1400" dirty="0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92C8E440-DE11-F20A-B011-102EA505F735}"/>
              </a:ext>
            </a:extLst>
          </p:cNvPr>
          <p:cNvSpPr/>
          <p:nvPr/>
        </p:nvSpPr>
        <p:spPr>
          <a:xfrm>
            <a:off x="3267736" y="5822691"/>
            <a:ext cx="1578771" cy="77501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/>
              <a:t>Chromaticity</a:t>
            </a:r>
            <a:r>
              <a:rPr lang="fr-FR" sz="1400" dirty="0"/>
              <a:t> variation</a:t>
            </a:r>
            <a:endParaRPr lang="en-US" sz="1400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6CE7CF2C-90A1-8E14-E8D4-C76645247ABD}"/>
              </a:ext>
            </a:extLst>
          </p:cNvPr>
          <p:cNvSpPr/>
          <p:nvPr/>
        </p:nvSpPr>
        <p:spPr>
          <a:xfrm>
            <a:off x="7201951" y="5805920"/>
            <a:ext cx="1578771" cy="77501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RW impedance</a:t>
            </a:r>
            <a:endParaRPr lang="en-US" sz="1400" dirty="0"/>
          </a:p>
        </p:txBody>
      </p:sp>
      <p:sp>
        <p:nvSpPr>
          <p:cNvPr id="14" name="Croix 13">
            <a:extLst>
              <a:ext uri="{FF2B5EF4-FFF2-40B4-BE49-F238E27FC236}">
                <a16:creationId xmlns:a16="http://schemas.microsoft.com/office/drawing/2014/main" id="{3EBD906C-56AF-25DC-5D53-D99DD0492D88}"/>
              </a:ext>
            </a:extLst>
          </p:cNvPr>
          <p:cNvSpPr/>
          <p:nvPr/>
        </p:nvSpPr>
        <p:spPr>
          <a:xfrm>
            <a:off x="2959625" y="6066061"/>
            <a:ext cx="272704" cy="277000"/>
          </a:xfrm>
          <a:prstGeom prst="plus">
            <a:avLst>
              <a:gd name="adj" fmla="val 46362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roix 14">
            <a:extLst>
              <a:ext uri="{FF2B5EF4-FFF2-40B4-BE49-F238E27FC236}">
                <a16:creationId xmlns:a16="http://schemas.microsoft.com/office/drawing/2014/main" id="{A20972AA-F3B7-5F22-0830-6D8CBDDE3746}"/>
              </a:ext>
            </a:extLst>
          </p:cNvPr>
          <p:cNvSpPr/>
          <p:nvPr/>
        </p:nvSpPr>
        <p:spPr>
          <a:xfrm>
            <a:off x="4908006" y="6066061"/>
            <a:ext cx="272704" cy="277000"/>
          </a:xfrm>
          <a:prstGeom prst="plus">
            <a:avLst>
              <a:gd name="adj" fmla="val 46362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E16594E0-9926-5FB0-1BAA-DF01898574DA}"/>
              </a:ext>
            </a:extLst>
          </p:cNvPr>
          <p:cNvSpPr/>
          <p:nvPr/>
        </p:nvSpPr>
        <p:spPr>
          <a:xfrm>
            <a:off x="5228814" y="5817054"/>
            <a:ext cx="1578771" cy="77501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ADTS</a:t>
            </a:r>
            <a:endParaRPr lang="en-US" sz="1400" dirty="0"/>
          </a:p>
        </p:txBody>
      </p:sp>
      <p:sp>
        <p:nvSpPr>
          <p:cNvPr id="17" name="Croix 16">
            <a:extLst>
              <a:ext uri="{FF2B5EF4-FFF2-40B4-BE49-F238E27FC236}">
                <a16:creationId xmlns:a16="http://schemas.microsoft.com/office/drawing/2014/main" id="{04820BBC-26E0-7AC4-B4C9-E12ABD7909F1}"/>
              </a:ext>
            </a:extLst>
          </p:cNvPr>
          <p:cNvSpPr/>
          <p:nvPr/>
        </p:nvSpPr>
        <p:spPr>
          <a:xfrm>
            <a:off x="6868416" y="6054927"/>
            <a:ext cx="272704" cy="277000"/>
          </a:xfrm>
          <a:prstGeom prst="plus">
            <a:avLst>
              <a:gd name="adj" fmla="val 46362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2FB52B47-8ED9-9ADA-CDC2-A674081EBF11}"/>
              </a:ext>
            </a:extLst>
          </p:cNvPr>
          <p:cNvSpPr/>
          <p:nvPr/>
        </p:nvSpPr>
        <p:spPr>
          <a:xfrm>
            <a:off x="9127015" y="5817054"/>
            <a:ext cx="1578771" cy="77501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Broadband impedance</a:t>
            </a:r>
            <a:endParaRPr lang="en-US" sz="1400" dirty="0"/>
          </a:p>
        </p:txBody>
      </p:sp>
      <p:sp>
        <p:nvSpPr>
          <p:cNvPr id="19" name="Croix 18">
            <a:extLst>
              <a:ext uri="{FF2B5EF4-FFF2-40B4-BE49-F238E27FC236}">
                <a16:creationId xmlns:a16="http://schemas.microsoft.com/office/drawing/2014/main" id="{ECD49DF3-9EA7-C885-A742-A45B5EC07A48}"/>
              </a:ext>
            </a:extLst>
          </p:cNvPr>
          <p:cNvSpPr/>
          <p:nvPr/>
        </p:nvSpPr>
        <p:spPr>
          <a:xfrm>
            <a:off x="8813532" y="6067746"/>
            <a:ext cx="272704" cy="277000"/>
          </a:xfrm>
          <a:prstGeom prst="plus">
            <a:avLst>
              <a:gd name="adj" fmla="val 46362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5A90387-C242-38AB-6B21-55367E9156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956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6E6C94-2520-9572-37ED-4645BCB21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Moving back to the SOLEIL II booster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D3AE071-1D79-B828-D825-A5A806AEE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3987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BCD420-3D57-E4CD-9E19-0BE9ADF81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SOLEIL II booster model</a:t>
            </a:r>
            <a:endParaRPr lang="en-US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4AC8CF4-5013-6DEE-37D0-4B4622697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16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au 10">
                <a:extLst>
                  <a:ext uri="{FF2B5EF4-FFF2-40B4-BE49-F238E27FC236}">
                    <a16:creationId xmlns:a16="http://schemas.microsoft.com/office/drawing/2014/main" id="{55195A2B-2124-E6E5-19A0-8874751187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2179533"/>
                  </p:ext>
                </p:extLst>
              </p:nvPr>
            </p:nvGraphicFramePr>
            <p:xfrm>
              <a:off x="2010482" y="4188969"/>
              <a:ext cx="4934816" cy="19678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2299">
                      <a:extLst>
                        <a:ext uri="{9D8B030D-6E8A-4147-A177-3AD203B41FA5}">
                          <a16:colId xmlns:a16="http://schemas.microsoft.com/office/drawing/2014/main" val="215098677"/>
                        </a:ext>
                      </a:extLst>
                    </a:gridCol>
                    <a:gridCol w="1252235">
                      <a:extLst>
                        <a:ext uri="{9D8B030D-6E8A-4147-A177-3AD203B41FA5}">
                          <a16:colId xmlns:a16="http://schemas.microsoft.com/office/drawing/2014/main" val="3193526256"/>
                        </a:ext>
                      </a:extLst>
                    </a:gridCol>
                    <a:gridCol w="1052130">
                      <a:extLst>
                        <a:ext uri="{9D8B030D-6E8A-4147-A177-3AD203B41FA5}">
                          <a16:colId xmlns:a16="http://schemas.microsoft.com/office/drawing/2014/main" val="1170869238"/>
                        </a:ext>
                      </a:extLst>
                    </a:gridCol>
                    <a:gridCol w="1368152">
                      <a:extLst>
                        <a:ext uri="{9D8B030D-6E8A-4147-A177-3AD203B41FA5}">
                          <a16:colId xmlns:a16="http://schemas.microsoft.com/office/drawing/2014/main" val="2358494902"/>
                        </a:ext>
                      </a:extLst>
                    </a:gridCol>
                  </a:tblGrid>
                  <a:tr h="0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dirty="0"/>
                            <a:t>Coefficient</a:t>
                          </a:r>
                        </a:p>
                      </a:txBody>
                      <a:tcPr anchor="ctr"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200" b="1" dirty="0"/>
                            <a:t>Value</a:t>
                          </a:r>
                          <a14:m>
                            <m:oMath xmlns:m="http://schemas.openxmlformats.org/officeDocument/2006/math">
                              <m:r>
                                <a:rPr lang="fr-FR" sz="1200" b="1" smtClean="0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sSup>
                                <m:sSupPr>
                                  <m:ctrlPr>
                                    <a:rPr lang="fr-FR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200" b="1" smtClean="0">
                                      <a:latin typeface="Cambria Math" panose="02040503050406030204" pitchFamily="18" charset="0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fr-FR" sz="1200" b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sz="1200" b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r>
                                <a:rPr lang="fr-FR" sz="1200" b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fr-FR" sz="12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FR" sz="12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/>
                            <a:t>C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1880366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/>
                            <a:t>SOLEIL (</a:t>
                          </a:r>
                          <a:r>
                            <a:rPr lang="fr-FR" sz="1200" dirty="0" err="1"/>
                            <a:t>varied</a:t>
                          </a:r>
                          <a:r>
                            <a:rPr lang="fr-FR" sz="1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fr-FR" sz="1200" b="0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oMath>
                          </a14:m>
                          <a:r>
                            <a:rPr lang="fr-FR" sz="1200" dirty="0"/>
                            <a:t>)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FR" sz="12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/>
                            <a:t>SOLEIL II </a:t>
                          </a:r>
                        </a:p>
                        <a:p>
                          <a:pPr algn="ctr"/>
                          <a:r>
                            <a:rPr lang="fr-FR" sz="120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fr-FR" sz="1200" b="0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fr-FR" sz="1200" b="0" smtClean="0">
                                  <a:latin typeface="Cambria Math" panose="02040503050406030204" pitchFamily="18" charset="0"/>
                                </a:rPr>
                                <m:t>=1)</m:t>
                              </m:r>
                            </m:oMath>
                          </a14:m>
                          <a:endParaRPr lang="fr-FR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09934833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sz="1200" b="0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</m:oMath>
                          </a14:m>
                          <a:r>
                            <a:rPr lang="fr-FR" sz="1200" dirty="0"/>
                            <a:t> 1.73 GeV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/>
                            <a:t>At 2.75 GeV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fr-FR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7949364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200" b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fr-FR" sz="1200" b="0" smtClean="0">
                                        <a:latin typeface="Cambria Math" panose="02040503050406030204" pitchFamily="18" charset="0"/>
                                      </a:rPr>
                                      <m:t>𝑥𝑥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/>
                            <a:t>-8.9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/>
                            <a:t>4.08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/>
                            <a:t>-688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9266084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200" b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fr-FR" sz="1200" b="0" smtClean="0">
                                        <a:latin typeface="Cambria Math" panose="02040503050406030204" pitchFamily="18" charset="0"/>
                                      </a:rPr>
                                      <m:t>𝑥𝑦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/>
                            <a:t>-18.0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/>
                            <a:t>-23.25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/>
                            <a:t>-491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8958863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200" b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fr-FR" sz="1200" b="0" smtClean="0">
                                        <a:latin typeface="Cambria Math" panose="02040503050406030204" pitchFamily="18" charset="0"/>
                                      </a:rPr>
                                      <m:t>𝑦𝑥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/>
                            <a:t>-18.0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/>
                            <a:t>-23.25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/>
                            <a:t>-491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1519442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200" b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fr-FR" sz="1200" b="0" smtClean="0">
                                        <a:latin typeface="Cambria Math" panose="02040503050406030204" pitchFamily="18" charset="0"/>
                                      </a:rPr>
                                      <m:t>𝑦𝑦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/>
                            <a:t>26.54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/>
                            <a:t>14.05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/>
                            <a:t>-604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261046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au 10">
                <a:extLst>
                  <a:ext uri="{FF2B5EF4-FFF2-40B4-BE49-F238E27FC236}">
                    <a16:creationId xmlns:a16="http://schemas.microsoft.com/office/drawing/2014/main" id="{55195A2B-2124-E6E5-19A0-8874751187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2179533"/>
                  </p:ext>
                </p:extLst>
              </p:nvPr>
            </p:nvGraphicFramePr>
            <p:xfrm>
              <a:off x="2010482" y="4188969"/>
              <a:ext cx="4934816" cy="19746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2299">
                      <a:extLst>
                        <a:ext uri="{9D8B030D-6E8A-4147-A177-3AD203B41FA5}">
                          <a16:colId xmlns:a16="http://schemas.microsoft.com/office/drawing/2014/main" val="215098677"/>
                        </a:ext>
                      </a:extLst>
                    </a:gridCol>
                    <a:gridCol w="1252235">
                      <a:extLst>
                        <a:ext uri="{9D8B030D-6E8A-4147-A177-3AD203B41FA5}">
                          <a16:colId xmlns:a16="http://schemas.microsoft.com/office/drawing/2014/main" val="3193526256"/>
                        </a:ext>
                      </a:extLst>
                    </a:gridCol>
                    <a:gridCol w="1052130">
                      <a:extLst>
                        <a:ext uri="{9D8B030D-6E8A-4147-A177-3AD203B41FA5}">
                          <a16:colId xmlns:a16="http://schemas.microsoft.com/office/drawing/2014/main" val="1170869238"/>
                        </a:ext>
                      </a:extLst>
                    </a:gridCol>
                    <a:gridCol w="1368152">
                      <a:extLst>
                        <a:ext uri="{9D8B030D-6E8A-4147-A177-3AD203B41FA5}">
                          <a16:colId xmlns:a16="http://schemas.microsoft.com/office/drawing/2014/main" val="2358494902"/>
                        </a:ext>
                      </a:extLst>
                    </a:gridCol>
                  </a:tblGrid>
                  <a:tr h="278448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dirty="0"/>
                            <a:t>Coefficient</a:t>
                          </a:r>
                        </a:p>
                      </a:txBody>
                      <a:tcPr anchor="ctr"/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4437" t="-2174" r="-662" b="-61739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FR" sz="12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/>
                            <a:t>C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1880366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4881" t="-104444" r="-60422" b="-53111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FR" sz="12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60889" t="-52222" r="-1778" b="-21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9934833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971" t="-204444" r="-195146" b="-43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/>
                            <a:t>At 2.75 GeV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fr-FR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7949364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83" t="-304444" r="-293720" b="-33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/>
                            <a:t>-8.9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/>
                            <a:t>4.08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/>
                            <a:t>-688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92660849"/>
                      </a:ext>
                    </a:extLst>
                  </a:tr>
                  <a:tr h="291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83" t="-379167" r="-293720" b="-210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/>
                            <a:t>-18.0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/>
                            <a:t>-23.25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/>
                            <a:t>-491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89588638"/>
                      </a:ext>
                    </a:extLst>
                  </a:tr>
                  <a:tr h="291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83" t="-479167" r="-293720" b="-110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/>
                            <a:t>-18.0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/>
                            <a:t>-23.25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/>
                            <a:t>-491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15194425"/>
                      </a:ext>
                    </a:extLst>
                  </a:tr>
                  <a:tr h="291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83" t="-579167" r="-293720" b="-10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/>
                            <a:t>26.54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/>
                            <a:t>14.05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/>
                            <a:t>-604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261046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ZoneTexte 13">
            <a:extLst>
              <a:ext uri="{FF2B5EF4-FFF2-40B4-BE49-F238E27FC236}">
                <a16:creationId xmlns:a16="http://schemas.microsoft.com/office/drawing/2014/main" id="{FA425BBD-31CD-C587-62AD-705F97F16508}"/>
              </a:ext>
            </a:extLst>
          </p:cNvPr>
          <p:cNvSpPr txBox="1"/>
          <p:nvPr/>
        </p:nvSpPr>
        <p:spPr>
          <a:xfrm>
            <a:off x="2150095" y="3721323"/>
            <a:ext cx="4764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Comparison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 of the ADTS coefficients in the two boosters </a:t>
            </a:r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computed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 the AT code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B13C4C3-F0C9-1CEE-2C10-842C9E5BBBC1}"/>
              </a:ext>
            </a:extLst>
          </p:cNvPr>
          <p:cNvSpPr txBox="1"/>
          <p:nvPr/>
        </p:nvSpPr>
        <p:spPr>
          <a:xfrm>
            <a:off x="551207" y="1309129"/>
            <a:ext cx="1433377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chemeClr val="bg1"/>
                </a:solidFill>
              </a:rPr>
              <a:t>Chromaticity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8819B9F-97BA-B8FB-398C-122BD8E98279}"/>
              </a:ext>
            </a:extLst>
          </p:cNvPr>
          <p:cNvSpPr txBox="1"/>
          <p:nvPr/>
        </p:nvSpPr>
        <p:spPr>
          <a:xfrm>
            <a:off x="565032" y="2199757"/>
            <a:ext cx="1433377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ADTS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F94B816-193C-F828-882D-0B1098F7B5E9}"/>
              </a:ext>
            </a:extLst>
          </p:cNvPr>
          <p:cNvSpPr txBox="1"/>
          <p:nvPr/>
        </p:nvSpPr>
        <p:spPr>
          <a:xfrm>
            <a:off x="2540968" y="2711087"/>
            <a:ext cx="88757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* In reality, ADTS coefficients are different for each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chromaticity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since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the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sextupole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strength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not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equal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However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, in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work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every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chromaticity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was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estimated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to have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identical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ADTS coefficients.</a:t>
            </a: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4B19725F-F743-4F1C-2CAA-20EF5A868FB1}"/>
              </a:ext>
            </a:extLst>
          </p:cNvPr>
          <p:cNvSpPr/>
          <p:nvPr/>
        </p:nvSpPr>
        <p:spPr>
          <a:xfrm>
            <a:off x="2116819" y="1366899"/>
            <a:ext cx="306773" cy="19223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48943C9-7EC1-4D62-CD0C-3874F95DA9FF}"/>
              </a:ext>
            </a:extLst>
          </p:cNvPr>
          <p:cNvSpPr txBox="1"/>
          <p:nvPr/>
        </p:nvSpPr>
        <p:spPr>
          <a:xfrm>
            <a:off x="2555827" y="1309129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Constant </a:t>
            </a:r>
            <a:r>
              <a:rPr lang="fr-FR" sz="1400" b="1" dirty="0" err="1"/>
              <a:t>throughout</a:t>
            </a:r>
            <a:r>
              <a:rPr lang="fr-FR" sz="1400" b="1" dirty="0"/>
              <a:t> the </a:t>
            </a:r>
            <a:r>
              <a:rPr lang="fr-FR" sz="1400" b="1" dirty="0" err="1"/>
              <a:t>ramp</a:t>
            </a:r>
            <a:r>
              <a:rPr lang="fr-FR" sz="1400" b="1" dirty="0"/>
              <a:t> </a:t>
            </a:r>
            <a:r>
              <a:rPr lang="fr-FR" sz="1400" dirty="0"/>
              <a:t>due to constant </a:t>
            </a:r>
            <a:r>
              <a:rPr lang="fr-FR" sz="1400" dirty="0" err="1"/>
              <a:t>sextupole</a:t>
            </a:r>
            <a:r>
              <a:rPr lang="fr-FR" sz="1400" dirty="0"/>
              <a:t> </a:t>
            </a:r>
            <a:r>
              <a:rPr lang="fr-FR" sz="1400" dirty="0" err="1"/>
              <a:t>strength</a:t>
            </a:r>
            <a:r>
              <a:rPr lang="fr-FR" sz="1400" dirty="0"/>
              <a:t>.</a:t>
            </a:r>
            <a:endParaRPr lang="en-US" sz="1400" dirty="0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89C21FFB-C5AF-6C78-59A1-8B14974C5160}"/>
              </a:ext>
            </a:extLst>
          </p:cNvPr>
          <p:cNvSpPr/>
          <p:nvPr/>
        </p:nvSpPr>
        <p:spPr>
          <a:xfrm>
            <a:off x="2116818" y="2254682"/>
            <a:ext cx="306773" cy="19223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86C5A3D-DE38-8165-4A13-D533E99DD9D9}"/>
              </a:ext>
            </a:extLst>
          </p:cNvPr>
          <p:cNvSpPr txBox="1"/>
          <p:nvPr/>
        </p:nvSpPr>
        <p:spPr>
          <a:xfrm>
            <a:off x="2540968" y="2199757"/>
            <a:ext cx="9091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/>
              <a:t>Also</a:t>
            </a:r>
            <a:r>
              <a:rPr lang="fr-FR" sz="1400" dirty="0"/>
              <a:t> </a:t>
            </a:r>
            <a:r>
              <a:rPr lang="fr-FR" sz="1400" b="1" dirty="0"/>
              <a:t>constant</a:t>
            </a:r>
            <a:r>
              <a:rPr lang="fr-FR" sz="1400" dirty="0"/>
              <a:t> </a:t>
            </a:r>
            <a:r>
              <a:rPr lang="fr-FR" sz="1400" b="1" dirty="0"/>
              <a:t>ADTS</a:t>
            </a:r>
            <a:r>
              <a:rPr lang="fr-FR" sz="1400" dirty="0"/>
              <a:t> (for a </a:t>
            </a:r>
            <a:r>
              <a:rPr lang="fr-FR" sz="1400" dirty="0" err="1"/>
              <a:t>given</a:t>
            </a:r>
            <a:r>
              <a:rPr lang="fr-FR" sz="1400" dirty="0"/>
              <a:t> </a:t>
            </a:r>
            <a:r>
              <a:rPr lang="fr-FR" sz="1400" dirty="0" err="1"/>
              <a:t>chromaticity</a:t>
            </a:r>
            <a:r>
              <a:rPr lang="fr-FR" sz="1400" dirty="0"/>
              <a:t>*).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044FAEB-5F16-306A-14BB-D7D3A1CC519F}"/>
              </a:ext>
            </a:extLst>
          </p:cNvPr>
          <p:cNvSpPr txBox="1"/>
          <p:nvPr/>
        </p:nvSpPr>
        <p:spPr>
          <a:xfrm>
            <a:off x="7464152" y="5298301"/>
            <a:ext cx="2808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C9804"/>
                </a:solidFill>
              </a:rPr>
              <a:t>ADTS </a:t>
            </a:r>
            <a:r>
              <a:rPr lang="fr-FR" sz="1400" dirty="0" err="1">
                <a:solidFill>
                  <a:srgbClr val="FC9804"/>
                </a:solidFill>
              </a:rPr>
              <a:t>is</a:t>
            </a:r>
            <a:r>
              <a:rPr lang="fr-FR" sz="1400" dirty="0">
                <a:solidFill>
                  <a:srgbClr val="FC9804"/>
                </a:solidFill>
              </a:rPr>
              <a:t> </a:t>
            </a:r>
            <a:r>
              <a:rPr lang="fr-FR" sz="1400" dirty="0" err="1">
                <a:solidFill>
                  <a:srgbClr val="FC9804"/>
                </a:solidFill>
              </a:rPr>
              <a:t>much</a:t>
            </a:r>
            <a:r>
              <a:rPr lang="fr-FR" sz="1400" dirty="0">
                <a:solidFill>
                  <a:srgbClr val="FC9804"/>
                </a:solidFill>
              </a:rPr>
              <a:t> </a:t>
            </a:r>
            <a:r>
              <a:rPr lang="fr-FR" sz="1400" dirty="0" err="1">
                <a:solidFill>
                  <a:srgbClr val="FC9804"/>
                </a:solidFill>
              </a:rPr>
              <a:t>stronger</a:t>
            </a:r>
            <a:r>
              <a:rPr lang="fr-FR" sz="1400" dirty="0">
                <a:solidFill>
                  <a:srgbClr val="FC9804"/>
                </a:solidFill>
              </a:rPr>
              <a:t> in the new booster </a:t>
            </a:r>
            <a:r>
              <a:rPr lang="fr-FR" sz="1400" dirty="0"/>
              <a:t>due to the </a:t>
            </a:r>
            <a:r>
              <a:rPr lang="fr-FR" sz="1400" dirty="0" err="1"/>
              <a:t>stronger</a:t>
            </a:r>
            <a:r>
              <a:rPr lang="fr-FR" sz="1400" dirty="0"/>
              <a:t> </a:t>
            </a:r>
            <a:r>
              <a:rPr lang="fr-FR" sz="1400" dirty="0" err="1"/>
              <a:t>chromaticity</a:t>
            </a:r>
            <a:r>
              <a:rPr lang="fr-FR" sz="1400" dirty="0"/>
              <a:t> correction.</a:t>
            </a:r>
            <a:endParaRPr lang="en-US" sz="1400" dirty="0">
              <a:solidFill>
                <a:srgbClr val="FC9804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202172-6709-6D95-1992-F47D2D375BB3}"/>
              </a:ext>
            </a:extLst>
          </p:cNvPr>
          <p:cNvSpPr/>
          <p:nvPr/>
        </p:nvSpPr>
        <p:spPr>
          <a:xfrm>
            <a:off x="5519936" y="4439830"/>
            <a:ext cx="1498273" cy="1716942"/>
          </a:xfrm>
          <a:prstGeom prst="rect">
            <a:avLst/>
          </a:prstGeom>
          <a:noFill/>
          <a:ln>
            <a:solidFill>
              <a:srgbClr val="FC980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DCA4B788-8A90-51F5-CE89-F0781288BCE0}"/>
              </a:ext>
            </a:extLst>
          </p:cNvPr>
          <p:cNvSpPr/>
          <p:nvPr/>
        </p:nvSpPr>
        <p:spPr>
          <a:xfrm>
            <a:off x="7103209" y="5501230"/>
            <a:ext cx="288032" cy="184385"/>
          </a:xfrm>
          <a:prstGeom prst="rightArrow">
            <a:avLst/>
          </a:prstGeom>
          <a:solidFill>
            <a:srgbClr val="FC98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2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  <p:bldP spid="5" grpId="0" animBg="1"/>
      <p:bldP spid="10" grpId="0"/>
      <p:bldP spid="7" grpId="0" animBg="1"/>
      <p:bldP spid="8" grpId="0"/>
      <p:bldP spid="9" grpId="0" animBg="1"/>
      <p:bldP spid="11" grpId="0"/>
      <p:bldP spid="12" grpId="0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53A22-33CE-92A9-96BF-D041C460A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SOLEIL II booster model</a:t>
            </a:r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955E177-7C76-1CDE-0656-362213F8D556}"/>
              </a:ext>
            </a:extLst>
          </p:cNvPr>
          <p:cNvSpPr txBox="1"/>
          <p:nvPr/>
        </p:nvSpPr>
        <p:spPr>
          <a:xfrm>
            <a:off x="284247" y="1202993"/>
            <a:ext cx="1901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3F6BAE"/>
                </a:solidFill>
              </a:rPr>
              <a:t>Kicker </a:t>
            </a:r>
            <a:r>
              <a:rPr lang="fr-FR" sz="1600" dirty="0" err="1">
                <a:solidFill>
                  <a:srgbClr val="3F6BAE"/>
                </a:solidFill>
              </a:rPr>
              <a:t>chamber</a:t>
            </a:r>
            <a:r>
              <a:rPr lang="fr-FR" sz="1600" dirty="0">
                <a:solidFill>
                  <a:srgbClr val="3F6BAE"/>
                </a:solidFill>
              </a:rPr>
              <a:t> (3)</a:t>
            </a:r>
            <a:endParaRPr lang="en-US" sz="1600" dirty="0">
              <a:solidFill>
                <a:srgbClr val="3F6BAE"/>
              </a:solidFill>
            </a:endParaRPr>
          </a:p>
        </p:txBody>
      </p:sp>
      <p:pic>
        <p:nvPicPr>
          <p:cNvPr id="7" name="Image 6" descr="Une image contenant cercle, Pièce auto, haltère&#10;&#10;Description générée automatiquement">
            <a:extLst>
              <a:ext uri="{FF2B5EF4-FFF2-40B4-BE49-F238E27FC236}">
                <a16:creationId xmlns:a16="http://schemas.microsoft.com/office/drawing/2014/main" id="{3B616AF2-2C16-8E19-174D-BCC6C0C3BE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5" y="1572721"/>
            <a:ext cx="1901877" cy="14911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B5436FC9-0A6C-95F7-3B8C-C9D169D339FC}"/>
                  </a:ext>
                </a:extLst>
              </p:cNvPr>
              <p:cNvSpPr txBox="1"/>
              <p:nvPr/>
            </p:nvSpPr>
            <p:spPr>
              <a:xfrm>
                <a:off x="2467327" y="1509772"/>
                <a:ext cx="3404312" cy="1389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dirty="0" err="1"/>
                  <a:t>Existing</a:t>
                </a:r>
                <a:r>
                  <a:rPr lang="fr-FR" sz="1400" dirty="0"/>
                  <a:t> </a:t>
                </a:r>
                <a:r>
                  <a:rPr lang="fr-FR" sz="1400" dirty="0" err="1"/>
                  <a:t>elliptical</a:t>
                </a:r>
                <a:r>
                  <a:rPr lang="fr-FR" sz="1400" dirty="0"/>
                  <a:t> </a:t>
                </a:r>
                <a:r>
                  <a:rPr lang="fr-FR" sz="1400" dirty="0" err="1"/>
                  <a:t>chambers</a:t>
                </a:r>
                <a:r>
                  <a:rPr lang="fr-FR" sz="1400" dirty="0"/>
                  <a:t> </a:t>
                </a:r>
                <a:r>
                  <a:rPr lang="fr-FR" sz="1400" dirty="0" err="1"/>
                  <a:t>reused</a:t>
                </a:r>
                <a:r>
                  <a:rPr lang="fr-FR" sz="1400" dirty="0"/>
                  <a:t>, 40 x 16 mm</a:t>
                </a:r>
                <a:r>
                  <a:rPr lang="fr-FR" sz="1400" baseline="30000" dirty="0"/>
                  <a:t>2</a:t>
                </a:r>
                <a:endParaRPr lang="fr-FR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dirty="0" err="1"/>
                  <a:t>Ceramic</a:t>
                </a:r>
                <a:r>
                  <a:rPr lang="fr-FR" sz="1400" dirty="0"/>
                  <a:t> </a:t>
                </a:r>
                <a:r>
                  <a:rPr lang="fr-FR" sz="1400" dirty="0" err="1"/>
                  <a:t>chamber</a:t>
                </a:r>
                <a:r>
                  <a:rPr lang="fr-FR" sz="1400" dirty="0"/>
                  <a:t> </a:t>
                </a:r>
                <a:r>
                  <a:rPr lang="fr-FR" sz="1400" dirty="0" err="1"/>
                  <a:t>with</a:t>
                </a:r>
                <a:r>
                  <a:rPr lang="fr-FR" sz="1400" dirty="0"/>
                  <a:t> 200 nm Ti </a:t>
                </a:r>
                <a:r>
                  <a:rPr lang="fr-FR" sz="1400" dirty="0" err="1"/>
                  <a:t>coating</a:t>
                </a:r>
                <a:r>
                  <a:rPr lang="fr-FR" sz="1400" dirty="0"/>
                  <a:t>, </a:t>
                </a:r>
                <a14:m>
                  <m:oMath xmlns:m="http://schemas.openxmlformats.org/officeDocument/2006/math">
                    <m:r>
                      <a:rPr lang="fr-FR" sz="1400">
                        <a:latin typeface="Cambria Math" panose="02040503050406030204" pitchFamily="18" charset="0"/>
                      </a:rPr>
                      <m:t>3×</m:t>
                    </m:r>
                    <m:sSup>
                      <m:sSup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400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fr-FR" sz="1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400">
                        <a:latin typeface="Cambria Math" panose="02040503050406030204" pitchFamily="18" charset="0"/>
                      </a:rPr>
                      <m:t>Ωm</m:t>
                    </m:r>
                  </m:oMath>
                </a14:m>
                <a:r>
                  <a:rPr lang="fr-FR" sz="1400" dirty="0"/>
                  <a:t> (</a:t>
                </a:r>
                <a:r>
                  <a:rPr lang="fr-FR" sz="1400" dirty="0" err="1"/>
                  <a:t>amorphous</a:t>
                </a:r>
                <a:r>
                  <a:rPr lang="fr-FR" sz="1400" dirty="0"/>
                  <a:t> structure </a:t>
                </a:r>
                <a:r>
                  <a:rPr lang="fr-FR" sz="1400" dirty="0" err="1"/>
                  <a:t>from</a:t>
                </a:r>
                <a:r>
                  <a:rPr lang="fr-FR" sz="1400" dirty="0"/>
                  <a:t> </a:t>
                </a:r>
                <a:r>
                  <a:rPr lang="fr-FR" sz="1400" dirty="0" err="1"/>
                  <a:t>sputtering</a:t>
                </a:r>
                <a:r>
                  <a:rPr lang="fr-FR" sz="1400" dirty="0"/>
                  <a:t> technique </a:t>
                </a:r>
                <a:r>
                  <a:rPr lang="fr-FR" sz="1400" dirty="0" err="1"/>
                  <a:t>used</a:t>
                </a:r>
                <a:r>
                  <a:rPr lang="fr-FR" sz="1400" dirty="0"/>
                  <a:t> for the </a:t>
                </a:r>
                <a:r>
                  <a:rPr lang="fr-FR" sz="1400" dirty="0" err="1"/>
                  <a:t>deposition</a:t>
                </a:r>
                <a:r>
                  <a:rPr lang="fr-FR" sz="1400" dirty="0"/>
                  <a:t>)</a:t>
                </a: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B5436FC9-0A6C-95F7-3B8C-C9D169D33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327" y="1509772"/>
                <a:ext cx="3404312" cy="1389804"/>
              </a:xfrm>
              <a:prstGeom prst="rect">
                <a:avLst/>
              </a:prstGeom>
              <a:blipFill>
                <a:blip r:embed="rId3"/>
                <a:stretch>
                  <a:fillRect l="-358" t="-877" b="-3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2B1045D-D7C0-AB47-853C-92D148E66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17</a:t>
            </a:fld>
            <a:endParaRPr lang="fr-FR" dirty="0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9894F64F-EB41-C541-6482-2248577E63B0}"/>
              </a:ext>
            </a:extLst>
          </p:cNvPr>
          <p:cNvGrpSpPr>
            <a:grpSpLocks noChangeAspect="1"/>
          </p:cNvGrpSpPr>
          <p:nvPr/>
        </p:nvGrpSpPr>
        <p:grpSpPr>
          <a:xfrm>
            <a:off x="1524006" y="3348659"/>
            <a:ext cx="4919252" cy="1527839"/>
            <a:chOff x="2780988" y="-3928422"/>
            <a:chExt cx="10234756" cy="3178748"/>
          </a:xfrm>
        </p:grpSpPr>
        <p:pic>
          <p:nvPicPr>
            <p:cNvPr id="5" name="Image 4" descr="Une image contenant capture d’écran, conception, panneau">
              <a:extLst>
                <a:ext uri="{FF2B5EF4-FFF2-40B4-BE49-F238E27FC236}">
                  <a16:creationId xmlns:a16="http://schemas.microsoft.com/office/drawing/2014/main" id="{E9C375A1-5FFF-D8B2-AD78-4A8221389E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15" b="19361"/>
            <a:stretch/>
          </p:blipFill>
          <p:spPr>
            <a:xfrm>
              <a:off x="4151784" y="-3928422"/>
              <a:ext cx="7483543" cy="193145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3ACF557-C36B-F321-6D5A-6474BC946E7E}"/>
                </a:ext>
              </a:extLst>
            </p:cNvPr>
            <p:cNvSpPr/>
            <p:nvPr/>
          </p:nvSpPr>
          <p:spPr>
            <a:xfrm>
              <a:off x="4545183" y="-3106711"/>
              <a:ext cx="6696744" cy="288032"/>
            </a:xfrm>
            <a:prstGeom prst="rect">
              <a:avLst/>
            </a:prstGeom>
            <a:noFill/>
            <a:ln>
              <a:solidFill>
                <a:srgbClr val="FC98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apèze 7">
              <a:extLst>
                <a:ext uri="{FF2B5EF4-FFF2-40B4-BE49-F238E27FC236}">
                  <a16:creationId xmlns:a16="http://schemas.microsoft.com/office/drawing/2014/main" id="{F27D9E16-97D4-0272-CE84-36BD3BAE821F}"/>
                </a:ext>
              </a:extLst>
            </p:cNvPr>
            <p:cNvSpPr/>
            <p:nvPr/>
          </p:nvSpPr>
          <p:spPr>
            <a:xfrm rot="16200000">
              <a:off x="3851234" y="-3492882"/>
              <a:ext cx="307777" cy="1080120"/>
            </a:xfrm>
            <a:prstGeom prst="trapezoid">
              <a:avLst>
                <a:gd name="adj" fmla="val 31963"/>
              </a:avLst>
            </a:prstGeom>
            <a:noFill/>
            <a:ln>
              <a:solidFill>
                <a:srgbClr val="FC98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apèze 8">
              <a:extLst>
                <a:ext uri="{FF2B5EF4-FFF2-40B4-BE49-F238E27FC236}">
                  <a16:creationId xmlns:a16="http://schemas.microsoft.com/office/drawing/2014/main" id="{553B5AED-CA66-FC96-1A33-C7C0CA7FD06F}"/>
                </a:ext>
              </a:extLst>
            </p:cNvPr>
            <p:cNvSpPr/>
            <p:nvPr/>
          </p:nvSpPr>
          <p:spPr>
            <a:xfrm rot="5400000" flipH="1">
              <a:off x="11633234" y="-3492882"/>
              <a:ext cx="307777" cy="1080120"/>
            </a:xfrm>
            <a:prstGeom prst="trapezoid">
              <a:avLst>
                <a:gd name="adj" fmla="val 31963"/>
              </a:avLst>
            </a:prstGeom>
            <a:noFill/>
            <a:ln>
              <a:solidFill>
                <a:srgbClr val="FC98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711FAC6-5976-AADA-448D-3B3B70F8A54A}"/>
                </a:ext>
              </a:extLst>
            </p:cNvPr>
            <p:cNvSpPr/>
            <p:nvPr/>
          </p:nvSpPr>
          <p:spPr>
            <a:xfrm>
              <a:off x="2780988" y="-3008574"/>
              <a:ext cx="678939" cy="111504"/>
            </a:xfrm>
            <a:prstGeom prst="rect">
              <a:avLst/>
            </a:prstGeom>
            <a:noFill/>
            <a:ln>
              <a:solidFill>
                <a:srgbClr val="FC98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863D6E8-7EC8-1387-2274-B9161680D6EE}"/>
                </a:ext>
              </a:extLst>
            </p:cNvPr>
            <p:cNvSpPr/>
            <p:nvPr/>
          </p:nvSpPr>
          <p:spPr>
            <a:xfrm>
              <a:off x="12336805" y="-3008574"/>
              <a:ext cx="678939" cy="111504"/>
            </a:xfrm>
            <a:prstGeom prst="rect">
              <a:avLst/>
            </a:prstGeom>
            <a:noFill/>
            <a:ln>
              <a:solidFill>
                <a:srgbClr val="FC98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0B37E339-C91C-D84F-A67C-C4989A848CF4}"/>
                </a:ext>
              </a:extLst>
            </p:cNvPr>
            <p:cNvSpPr txBox="1"/>
            <p:nvPr/>
          </p:nvSpPr>
          <p:spPr>
            <a:xfrm>
              <a:off x="7029459" y="-1948205"/>
              <a:ext cx="172819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err="1"/>
                <a:t>Tapers</a:t>
              </a:r>
              <a:endParaRPr lang="en-US" sz="1400" dirty="0"/>
            </a:p>
          </p:txBody>
        </p:sp>
        <p:cxnSp>
          <p:nvCxnSpPr>
            <p:cNvPr id="17" name="Connecteur : en angle 16">
              <a:extLst>
                <a:ext uri="{FF2B5EF4-FFF2-40B4-BE49-F238E27FC236}">
                  <a16:creationId xmlns:a16="http://schemas.microsoft.com/office/drawing/2014/main" id="{2413B43E-3F9E-6049-6068-5B502C1D0B26}"/>
                </a:ext>
              </a:extLst>
            </p:cNvPr>
            <p:cNvCxnSpPr>
              <a:stCxn id="8" idx="1"/>
              <a:endCxn id="9" idx="1"/>
            </p:cNvCxnSpPr>
            <p:nvPr/>
          </p:nvCxnSpPr>
          <p:spPr>
            <a:xfrm rot="16200000" flipH="1">
              <a:off x="7896123" y="-6739120"/>
              <a:ext cx="12700" cy="7782000"/>
            </a:xfrm>
            <a:prstGeom prst="bentConnector3">
              <a:avLst>
                <a:gd name="adj1" fmla="val 8121480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 : en angle 17">
              <a:extLst>
                <a:ext uri="{FF2B5EF4-FFF2-40B4-BE49-F238E27FC236}">
                  <a16:creationId xmlns:a16="http://schemas.microsoft.com/office/drawing/2014/main" id="{C65A9917-EC39-3A83-3FE1-CAAF3307EA14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 rot="5400000" flipH="1" flipV="1">
              <a:off x="7902570" y="-7689476"/>
              <a:ext cx="10294" cy="9574518"/>
            </a:xfrm>
            <a:prstGeom prst="bentConnector4">
              <a:avLst>
                <a:gd name="adj1" fmla="val -15835535"/>
                <a:gd name="adj2" fmla="val 99971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3B15E236-F50D-D75D-B39F-F93229867574}"/>
                </a:ext>
              </a:extLst>
            </p:cNvPr>
            <p:cNvSpPr txBox="1"/>
            <p:nvPr/>
          </p:nvSpPr>
          <p:spPr>
            <a:xfrm>
              <a:off x="6011747" y="-1390020"/>
              <a:ext cx="4380434" cy="640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Standard </a:t>
              </a:r>
              <a:r>
                <a:rPr lang="fr-FR" sz="1400" dirty="0" err="1"/>
                <a:t>chambers</a:t>
              </a:r>
              <a:endParaRPr lang="en-US" sz="1400" dirty="0"/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A38E09BF-DE5E-CF96-D63E-A3068FAD1C4C}"/>
              </a:ext>
            </a:extLst>
          </p:cNvPr>
          <p:cNvGrpSpPr/>
          <p:nvPr/>
        </p:nvGrpSpPr>
        <p:grpSpPr>
          <a:xfrm>
            <a:off x="6415302" y="5411139"/>
            <a:ext cx="5514892" cy="1193551"/>
            <a:chOff x="6134469" y="950596"/>
            <a:chExt cx="5514892" cy="1193551"/>
          </a:xfrm>
        </p:grpSpPr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692FEF19-8F79-C99A-6BB3-02CCC6708A71}"/>
                </a:ext>
              </a:extLst>
            </p:cNvPr>
            <p:cNvGrpSpPr/>
            <p:nvPr/>
          </p:nvGrpSpPr>
          <p:grpSpPr>
            <a:xfrm>
              <a:off x="6134469" y="950596"/>
              <a:ext cx="1483413" cy="1118264"/>
              <a:chOff x="4345249" y="893010"/>
              <a:chExt cx="1483413" cy="1118264"/>
            </a:xfrm>
          </p:grpSpPr>
          <p:sp>
            <p:nvSpPr>
              <p:cNvPr id="26" name="Ellipse 25">
                <a:extLst>
                  <a:ext uri="{FF2B5EF4-FFF2-40B4-BE49-F238E27FC236}">
                    <a16:creationId xmlns:a16="http://schemas.microsoft.com/office/drawing/2014/main" id="{ECE5A95C-E309-9E41-0839-F51ACE18769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345249" y="1008987"/>
                <a:ext cx="1462611" cy="1002287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500" dirty="0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27" name="Connecteur droit avec flèche 26">
                <a:extLst>
                  <a:ext uri="{FF2B5EF4-FFF2-40B4-BE49-F238E27FC236}">
                    <a16:creationId xmlns:a16="http://schemas.microsoft.com/office/drawing/2014/main" id="{D3AC52CF-A4BB-9E96-DAA8-1D3232A27F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66051" y="1501786"/>
                <a:ext cx="1462611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28DCBEB4-7DA6-B0F0-F548-35E66DB131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39139" y="1233131"/>
                <a:ext cx="66872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>
                    <a:solidFill>
                      <a:schemeClr val="accent1"/>
                    </a:solidFill>
                  </a:rPr>
                  <a:t>32 mm</a:t>
                </a:r>
                <a:endParaRPr lang="en-US" sz="1200" dirty="0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32EB7B02-9E27-F1E6-7388-20B9F2C571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75769" y="1008987"/>
                <a:ext cx="0" cy="1002287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1EAA5DC5-E8CD-C81F-1668-ED1776B4E53F}"/>
                  </a:ext>
                </a:extLst>
              </p:cNvPr>
              <p:cNvSpPr txBox="1">
                <a:spLocks/>
              </p:cNvSpPr>
              <p:nvPr/>
            </p:nvSpPr>
            <p:spPr>
              <a:xfrm rot="5400000">
                <a:off x="4577205" y="1136161"/>
                <a:ext cx="76330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>
                    <a:solidFill>
                      <a:schemeClr val="accent1"/>
                    </a:solidFill>
                  </a:rPr>
                  <a:t>22 mm</a:t>
                </a:r>
                <a:endParaRPr lang="en-US" sz="1200" dirty="0">
                  <a:solidFill>
                    <a:schemeClr val="accent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ZoneTexte 31">
                  <a:extLst>
                    <a:ext uri="{FF2B5EF4-FFF2-40B4-BE49-F238E27FC236}">
                      <a16:creationId xmlns:a16="http://schemas.microsoft.com/office/drawing/2014/main" id="{85772CB9-CB3B-DFE6-51AD-13F2B805B8AF}"/>
                    </a:ext>
                  </a:extLst>
                </p:cNvPr>
                <p:cNvSpPr txBox="1"/>
                <p:nvPr/>
              </p:nvSpPr>
              <p:spPr>
                <a:xfrm>
                  <a:off x="7697592" y="1190040"/>
                  <a:ext cx="3951769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fr-FR" sz="1400" dirty="0" err="1"/>
                    <a:t>Elliptical</a:t>
                  </a:r>
                  <a:r>
                    <a:rPr lang="fr-FR" sz="1400" dirty="0"/>
                    <a:t> chamber 32 x 22 mm</a:t>
                  </a:r>
                  <a:r>
                    <a:rPr lang="fr-FR" sz="1400" baseline="30000" dirty="0"/>
                    <a:t>2 </a:t>
                  </a:r>
                  <a:r>
                    <a:rPr lang="fr-FR" sz="1400" dirty="0"/>
                    <a:t>(</a:t>
                  </a:r>
                  <a:r>
                    <a:rPr lang="fr-FR" sz="1400" b="1" i="1" dirty="0"/>
                    <a:t>conservative H dim.)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fr-FR" sz="1400" dirty="0"/>
                    <a:t>Stainless </a:t>
                  </a:r>
                  <a:r>
                    <a:rPr lang="fr-FR" sz="1400" dirty="0" err="1"/>
                    <a:t>steel</a:t>
                  </a:r>
                  <a:r>
                    <a:rPr lang="fr-FR" sz="1400" dirty="0"/>
                    <a:t> 316LN </a:t>
                  </a:r>
                  <a:br>
                    <a:rPr lang="fr-FR" sz="1400" dirty="0"/>
                  </a:br>
                  <a:r>
                    <a:rPr lang="fr-FR" sz="1400" dirty="0"/>
                    <a:t>(</a:t>
                  </a:r>
                  <a14:m>
                    <m:oMath xmlns:m="http://schemas.openxmlformats.org/officeDocument/2006/math"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=7.6×</m:t>
                      </m:r>
                      <m:sSup>
                        <m:sSup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sup>
                      </m:sSup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1400" b="0" i="0" smtClean="0">
                          <a:latin typeface="Cambria Math" panose="02040503050406030204" pitchFamily="18" charset="0"/>
                        </a:rPr>
                        <m:t>Ωm</m:t>
                      </m:r>
                    </m:oMath>
                  </a14:m>
                  <a:r>
                    <a:rPr lang="en-US" sz="1400" dirty="0"/>
                    <a:t>)</a:t>
                  </a:r>
                </a:p>
              </p:txBody>
            </p:sp>
          </mc:Choice>
          <mc:Fallback xmlns="">
            <p:sp>
              <p:nvSpPr>
                <p:cNvPr id="32" name="ZoneTexte 31">
                  <a:extLst>
                    <a:ext uri="{FF2B5EF4-FFF2-40B4-BE49-F238E27FC236}">
                      <a16:creationId xmlns:a16="http://schemas.microsoft.com/office/drawing/2014/main" id="{85772CB9-CB3B-DFE6-51AD-13F2B805B8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7592" y="1190040"/>
                  <a:ext cx="3951769" cy="954107"/>
                </a:xfrm>
                <a:prstGeom prst="rect">
                  <a:avLst/>
                </a:prstGeom>
                <a:blipFill>
                  <a:blip r:embed="rId5"/>
                  <a:stretch>
                    <a:fillRect l="-309" t="-1282" b="-576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6" name="Image 35" descr="Une image contenant cercle, capture d’écran&#10;&#10;Description générée automatiquement">
            <a:extLst>
              <a:ext uri="{FF2B5EF4-FFF2-40B4-BE49-F238E27FC236}">
                <a16:creationId xmlns:a16="http://schemas.microsoft.com/office/drawing/2014/main" id="{0EC8BC95-8E5E-5DDE-8436-EC5581099D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17" y="1557885"/>
            <a:ext cx="3052942" cy="1800000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E05A503B-28E3-7456-DC9E-75545A37BC27}"/>
              </a:ext>
            </a:extLst>
          </p:cNvPr>
          <p:cNvSpPr txBox="1"/>
          <p:nvPr/>
        </p:nvSpPr>
        <p:spPr>
          <a:xfrm>
            <a:off x="6386666" y="3801050"/>
            <a:ext cx="48820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Present</a:t>
            </a:r>
            <a:r>
              <a:rPr lang="fr-FR" sz="1400" dirty="0"/>
              <a:t> RF </a:t>
            </a:r>
            <a:r>
              <a:rPr lang="fr-FR" sz="1400" dirty="0" err="1"/>
              <a:t>cavity</a:t>
            </a:r>
            <a:r>
              <a:rPr lang="fr-FR" sz="1400" dirty="0"/>
              <a:t> </a:t>
            </a:r>
            <a:r>
              <a:rPr lang="fr-FR" sz="1400" dirty="0" err="1"/>
              <a:t>reused</a:t>
            </a:r>
            <a:r>
              <a:rPr lang="fr-FR" sz="1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Taper </a:t>
            </a:r>
            <a:r>
              <a:rPr lang="fr-FR" sz="1400" dirty="0" err="1"/>
              <a:t>modeled</a:t>
            </a:r>
            <a:r>
              <a:rPr lang="fr-FR" sz="1400" dirty="0"/>
              <a:t> as a </a:t>
            </a:r>
            <a:r>
              <a:rPr lang="fr-FR" sz="1400" dirty="0" err="1"/>
              <a:t>frustum</a:t>
            </a:r>
            <a:r>
              <a:rPr lang="fr-FR" sz="1400" dirty="0"/>
              <a:t> of a right </a:t>
            </a:r>
            <a:r>
              <a:rPr lang="fr-FR" sz="1400" dirty="0" err="1"/>
              <a:t>cone</a:t>
            </a:r>
            <a:r>
              <a:rPr lang="fr-FR" sz="1400" dirty="0"/>
              <a:t>, 300 mm long </a:t>
            </a:r>
            <a:r>
              <a:rPr lang="fr-FR" sz="1400" dirty="0" err="1"/>
              <a:t>with</a:t>
            </a:r>
            <a:r>
              <a:rPr lang="fr-FR" sz="1400" dirty="0"/>
              <a:t> an angle of 7.41°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F321A43C-A0CC-29A8-E58F-BE657C1AA5D9}"/>
              </a:ext>
            </a:extLst>
          </p:cNvPr>
          <p:cNvSpPr txBox="1"/>
          <p:nvPr/>
        </p:nvSpPr>
        <p:spPr>
          <a:xfrm>
            <a:off x="284247" y="3197348"/>
            <a:ext cx="1901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0000FF"/>
                </a:solidFill>
              </a:defRPr>
            </a:lvl1pPr>
          </a:lstStyle>
          <a:p>
            <a:r>
              <a:rPr lang="fr-FR" dirty="0">
                <a:solidFill>
                  <a:srgbClr val="3F6BAE"/>
                </a:solidFill>
              </a:rPr>
              <a:t>RF </a:t>
            </a:r>
            <a:r>
              <a:rPr lang="fr-FR" dirty="0" err="1">
                <a:solidFill>
                  <a:srgbClr val="3F6BAE"/>
                </a:solidFill>
              </a:rPr>
              <a:t>cavity</a:t>
            </a:r>
            <a:r>
              <a:rPr lang="fr-FR" dirty="0">
                <a:solidFill>
                  <a:srgbClr val="3F6BAE"/>
                </a:solidFill>
              </a:rPr>
              <a:t> (2)</a:t>
            </a:r>
            <a:endParaRPr lang="en-US" dirty="0">
              <a:solidFill>
                <a:srgbClr val="3F6BAE"/>
              </a:solidFill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CF4619D6-CC21-6FFC-8257-3DAEF1EE0DEB}"/>
              </a:ext>
            </a:extLst>
          </p:cNvPr>
          <p:cNvSpPr txBox="1"/>
          <p:nvPr/>
        </p:nvSpPr>
        <p:spPr>
          <a:xfrm>
            <a:off x="1235185" y="6458544"/>
            <a:ext cx="3620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Present</a:t>
            </a:r>
            <a:r>
              <a:rPr lang="fr-FR" sz="1400" dirty="0"/>
              <a:t> </a:t>
            </a:r>
            <a:r>
              <a:rPr lang="fr-FR" sz="1400" dirty="0" err="1"/>
              <a:t>storage</a:t>
            </a:r>
            <a:r>
              <a:rPr lang="fr-FR" sz="1400" dirty="0"/>
              <a:t> ring </a:t>
            </a:r>
            <a:r>
              <a:rPr lang="fr-FR" sz="1400" dirty="0" err="1"/>
              <a:t>striplines</a:t>
            </a:r>
            <a:r>
              <a:rPr lang="fr-FR" sz="1400" dirty="0"/>
              <a:t> </a:t>
            </a:r>
            <a:r>
              <a:rPr lang="fr-FR" sz="1400" dirty="0" err="1"/>
              <a:t>reused</a:t>
            </a:r>
            <a:endParaRPr lang="fr-FR" sz="1400" dirty="0"/>
          </a:p>
        </p:txBody>
      </p:sp>
      <p:pic>
        <p:nvPicPr>
          <p:cNvPr id="42" name="Image 41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FE8359A1-F1EE-CE44-1FD0-1E143D877D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3" y="5115142"/>
            <a:ext cx="4216377" cy="1440000"/>
          </a:xfrm>
          <a:prstGeom prst="rect">
            <a:avLst/>
          </a:prstGeom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D6319C74-3AFA-F6A2-A7CD-3AA0FADBCB51}"/>
              </a:ext>
            </a:extLst>
          </p:cNvPr>
          <p:cNvSpPr txBox="1"/>
          <p:nvPr/>
        </p:nvSpPr>
        <p:spPr>
          <a:xfrm>
            <a:off x="284247" y="4882427"/>
            <a:ext cx="1901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3F6BAE"/>
                </a:solidFill>
              </a:rPr>
              <a:t>Stripline</a:t>
            </a:r>
            <a:r>
              <a:rPr lang="fr-FR" sz="1600" dirty="0">
                <a:solidFill>
                  <a:srgbClr val="3F6BAE"/>
                </a:solidFill>
              </a:rPr>
              <a:t> (2)</a:t>
            </a:r>
            <a:endParaRPr lang="en-US" sz="1600" dirty="0">
              <a:solidFill>
                <a:srgbClr val="3F6BAE"/>
              </a:solidFill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153B86E5-4D38-6A90-8909-48E297491465}"/>
              </a:ext>
            </a:extLst>
          </p:cNvPr>
          <p:cNvSpPr txBox="1"/>
          <p:nvPr/>
        </p:nvSpPr>
        <p:spPr>
          <a:xfrm>
            <a:off x="6338911" y="1240533"/>
            <a:ext cx="1901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3F6BAE"/>
                </a:solidFill>
              </a:rPr>
              <a:t>BPM (42)</a:t>
            </a:r>
            <a:endParaRPr lang="en-US" sz="1600" dirty="0">
              <a:solidFill>
                <a:srgbClr val="3F6BA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4EC5D2E2-0929-D58B-F863-D0FB4278E8E3}"/>
                  </a:ext>
                </a:extLst>
              </p:cNvPr>
              <p:cNvSpPr txBox="1"/>
              <p:nvPr/>
            </p:nvSpPr>
            <p:spPr>
              <a:xfrm>
                <a:off x="9868436" y="1734372"/>
                <a:ext cx="2049964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dirty="0"/>
                  <a:t>New design </a:t>
                </a:r>
                <a:r>
                  <a:rPr lang="fr-FR" sz="1400" dirty="0" err="1"/>
                  <a:t>Molybdenum</a:t>
                </a:r>
                <a:r>
                  <a:rPr lang="fr-FR" sz="1400" dirty="0"/>
                  <a:t>  (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=5.49×</m:t>
                    </m:r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1400" b="0" i="0" smtClean="0">
                        <a:latin typeface="Cambria Math" panose="02040503050406030204" pitchFamily="18" charset="0"/>
                      </a:rPr>
                      <m:t>Ωm</m:t>
                    </m:r>
                  </m:oMath>
                </a14:m>
                <a:r>
                  <a:rPr lang="fr-FR" sz="1400" dirty="0"/>
                  <a:t>)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dirty="0"/>
                  <a:t>0.3 mm gap </a:t>
                </a:r>
                <a:r>
                  <a:rPr lang="fr-FR" sz="1400" dirty="0" err="1"/>
                  <a:t>between</a:t>
                </a:r>
                <a:r>
                  <a:rPr lang="fr-FR" sz="1400" dirty="0"/>
                  <a:t> the </a:t>
                </a:r>
                <a:r>
                  <a:rPr lang="fr-FR" sz="1400" dirty="0" err="1"/>
                  <a:t>electrode</a:t>
                </a:r>
                <a:r>
                  <a:rPr lang="fr-FR" sz="1400" dirty="0"/>
                  <a:t> and the BPM body.</a:t>
                </a:r>
              </a:p>
            </p:txBody>
          </p:sp>
        </mc:Choice>
        <mc:Fallback xmlns="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4EC5D2E2-0929-D58B-F863-D0FB4278E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8436" y="1734372"/>
                <a:ext cx="2049964" cy="1600438"/>
              </a:xfrm>
              <a:prstGeom prst="rect">
                <a:avLst/>
              </a:prstGeom>
              <a:blipFill>
                <a:blip r:embed="rId8"/>
                <a:stretch>
                  <a:fillRect l="-595" t="-763" b="-3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ZoneTexte 45">
            <a:extLst>
              <a:ext uri="{FF2B5EF4-FFF2-40B4-BE49-F238E27FC236}">
                <a16:creationId xmlns:a16="http://schemas.microsoft.com/office/drawing/2014/main" id="{45C162E5-7D4E-B06A-88A0-1DFFCFB0A6CA}"/>
              </a:ext>
            </a:extLst>
          </p:cNvPr>
          <p:cNvSpPr txBox="1"/>
          <p:nvPr/>
        </p:nvSpPr>
        <p:spPr>
          <a:xfrm>
            <a:off x="6155226" y="5076274"/>
            <a:ext cx="1901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3F6BAE"/>
                </a:solidFill>
              </a:rPr>
              <a:t>Standard </a:t>
            </a:r>
            <a:r>
              <a:rPr lang="fr-FR" sz="1600" dirty="0" err="1">
                <a:solidFill>
                  <a:srgbClr val="3F6BAE"/>
                </a:solidFill>
              </a:rPr>
              <a:t>chamber</a:t>
            </a:r>
            <a:endParaRPr lang="en-US" sz="1600" dirty="0">
              <a:solidFill>
                <a:srgbClr val="3F6BAE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278D1D5-212C-05E7-0F06-7DFC9224C67E}"/>
              </a:ext>
            </a:extLst>
          </p:cNvPr>
          <p:cNvSpPr txBox="1"/>
          <p:nvPr/>
        </p:nvSpPr>
        <p:spPr>
          <a:xfrm>
            <a:off x="362186" y="838136"/>
            <a:ext cx="6050158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Preliminary impedance model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875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171794-7946-E9EF-4068-47F82896B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SOLEIL II booster model</a:t>
            </a:r>
            <a:endParaRPr lang="en-US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EC9B8B4-1C80-B685-2243-A81370D9337F}"/>
              </a:ext>
            </a:extLst>
          </p:cNvPr>
          <p:cNvSpPr txBox="1"/>
          <p:nvPr/>
        </p:nvSpPr>
        <p:spPr>
          <a:xfrm>
            <a:off x="361930" y="934254"/>
            <a:ext cx="3628849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Total transverse impedance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53BF1F0-116B-3B6B-EEA3-CA5C96D3525D}"/>
              </a:ext>
            </a:extLst>
          </p:cNvPr>
          <p:cNvSpPr txBox="1"/>
          <p:nvPr/>
        </p:nvSpPr>
        <p:spPr>
          <a:xfrm>
            <a:off x="1775520" y="6395965"/>
            <a:ext cx="9540954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kicker chambers add a significant broadband impedance at around 450 </a:t>
            </a:r>
            <a:r>
              <a:rPr lang="en-US" sz="1400" dirty="0" err="1"/>
              <a:t>MHz.</a:t>
            </a:r>
            <a:endParaRPr lang="en-US" sz="1400" dirty="0"/>
          </a:p>
        </p:txBody>
      </p:sp>
      <p:pic>
        <p:nvPicPr>
          <p:cNvPr id="9" name="Image 8" descr="Une image contenant texte, capture d’écran, diagramme, ligne&#10;&#10;Description générée automatiquement">
            <a:extLst>
              <a:ext uri="{FF2B5EF4-FFF2-40B4-BE49-F238E27FC236}">
                <a16:creationId xmlns:a16="http://schemas.microsoft.com/office/drawing/2014/main" id="{512BD77C-C61F-87B2-ACC5-4528A73161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4955"/>
            <a:ext cx="6096000" cy="2001982"/>
          </a:xfrm>
          <a:prstGeom prst="rect">
            <a:avLst/>
          </a:prstGeom>
        </p:spPr>
      </p:pic>
      <p:pic>
        <p:nvPicPr>
          <p:cNvPr id="11" name="Image 10" descr="Une image contenant texte, capture d’écran, Tracé, diagramme&#10;&#10;Description générée automatiquement">
            <a:extLst>
              <a:ext uri="{FF2B5EF4-FFF2-40B4-BE49-F238E27FC236}">
                <a16:creationId xmlns:a16="http://schemas.microsoft.com/office/drawing/2014/main" id="{4EBBCE3E-6D0F-61C1-6CFB-340C48E06A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24955"/>
            <a:ext cx="6096000" cy="201860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7BCA4DA-B985-17D3-0C43-319F69177E96}"/>
              </a:ext>
            </a:extLst>
          </p:cNvPr>
          <p:cNvSpPr txBox="1"/>
          <p:nvPr/>
        </p:nvSpPr>
        <p:spPr>
          <a:xfrm>
            <a:off x="1343472" y="3629327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</a:rPr>
              <a:t>Vertical </a:t>
            </a:r>
            <a:r>
              <a:rPr lang="fr-FR" sz="1400" i="1" dirty="0" err="1">
                <a:solidFill>
                  <a:schemeClr val="bg1">
                    <a:lumMod val="50000"/>
                  </a:schemeClr>
                </a:solidFill>
              </a:rPr>
              <a:t>dipolar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</a:rPr>
              <a:t> impedance (real part)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F3EA110-0AF2-D1D4-A917-0EDB7250A870}"/>
              </a:ext>
            </a:extLst>
          </p:cNvPr>
          <p:cNvSpPr txBox="1"/>
          <p:nvPr/>
        </p:nvSpPr>
        <p:spPr>
          <a:xfrm>
            <a:off x="7439469" y="3629327"/>
            <a:ext cx="3824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</a:rPr>
              <a:t>Vertical </a:t>
            </a:r>
            <a:r>
              <a:rPr lang="fr-FR" sz="1400" i="1" dirty="0" err="1">
                <a:solidFill>
                  <a:schemeClr val="bg1">
                    <a:lumMod val="50000"/>
                  </a:schemeClr>
                </a:solidFill>
              </a:rPr>
              <a:t>dipolar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</a:rPr>
              <a:t> impedance (</a:t>
            </a:r>
            <a:r>
              <a:rPr lang="fr-FR" sz="1400" i="1" dirty="0" err="1">
                <a:solidFill>
                  <a:schemeClr val="bg1">
                    <a:lumMod val="50000"/>
                  </a:schemeClr>
                </a:solidFill>
              </a:rPr>
              <a:t>imaginary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</a:rPr>
              <a:t> part)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 descr="Une image contenant texte, capture d’écran, diagramme, Tracé&#10;&#10;Description générée automatiquement">
            <a:extLst>
              <a:ext uri="{FF2B5EF4-FFF2-40B4-BE49-F238E27FC236}">
                <a16:creationId xmlns:a16="http://schemas.microsoft.com/office/drawing/2014/main" id="{F6DBCA7E-8777-4DB8-AF32-6DCC008045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06882"/>
            <a:ext cx="6095999" cy="1993669"/>
          </a:xfrm>
          <a:prstGeom prst="rect">
            <a:avLst/>
          </a:prstGeom>
        </p:spPr>
      </p:pic>
      <p:pic>
        <p:nvPicPr>
          <p:cNvPr id="15" name="Image 14" descr="Une image contenant texte, capture d’écran, ligne, Tracé&#10;&#10;Description générée automatiquement">
            <a:extLst>
              <a:ext uri="{FF2B5EF4-FFF2-40B4-BE49-F238E27FC236}">
                <a16:creationId xmlns:a16="http://schemas.microsoft.com/office/drawing/2014/main" id="{A2251686-FC6D-38E6-91AE-576469BBD4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1496492"/>
            <a:ext cx="6096001" cy="2014451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6A18ECD8-1BF7-169C-8E7C-4D8266D564DF}"/>
              </a:ext>
            </a:extLst>
          </p:cNvPr>
          <p:cNvSpPr txBox="1"/>
          <p:nvPr/>
        </p:nvSpPr>
        <p:spPr>
          <a:xfrm>
            <a:off x="1288449" y="1272809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</a:rPr>
              <a:t>Horizontal </a:t>
            </a:r>
            <a:r>
              <a:rPr lang="fr-FR" sz="1400" i="1" dirty="0" err="1">
                <a:solidFill>
                  <a:schemeClr val="bg1">
                    <a:lumMod val="50000"/>
                  </a:schemeClr>
                </a:solidFill>
              </a:rPr>
              <a:t>dipolar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</a:rPr>
              <a:t> impedance (real part)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45F6400-2AEC-CC93-9C29-17F23367EBDD}"/>
              </a:ext>
            </a:extLst>
          </p:cNvPr>
          <p:cNvSpPr txBox="1"/>
          <p:nvPr/>
        </p:nvSpPr>
        <p:spPr>
          <a:xfrm>
            <a:off x="7384446" y="1272808"/>
            <a:ext cx="3824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</a:rPr>
              <a:t>Horizontal </a:t>
            </a:r>
            <a:r>
              <a:rPr lang="fr-FR" sz="1400" i="1" dirty="0" err="1">
                <a:solidFill>
                  <a:schemeClr val="bg1">
                    <a:lumMod val="50000"/>
                  </a:schemeClr>
                </a:solidFill>
              </a:rPr>
              <a:t>dipolar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</a:rPr>
              <a:t> impedance (</a:t>
            </a:r>
            <a:r>
              <a:rPr lang="fr-FR" sz="1400" i="1" dirty="0" err="1">
                <a:solidFill>
                  <a:schemeClr val="bg1">
                    <a:lumMod val="50000"/>
                  </a:schemeClr>
                </a:solidFill>
              </a:rPr>
              <a:t>imaginary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</a:rPr>
              <a:t> part)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F865F75A-0D57-26CD-89AE-FF2255A4A96E}"/>
              </a:ext>
            </a:extLst>
          </p:cNvPr>
          <p:cNvCxnSpPr>
            <a:cxnSpLocks/>
          </p:cNvCxnSpPr>
          <p:nvPr/>
        </p:nvCxnSpPr>
        <p:spPr>
          <a:xfrm flipV="1">
            <a:off x="3990779" y="2250511"/>
            <a:ext cx="216024" cy="200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5F349958-B767-506D-6374-2BB8221E3FE6}"/>
              </a:ext>
            </a:extLst>
          </p:cNvPr>
          <p:cNvSpPr txBox="1"/>
          <p:nvPr/>
        </p:nvSpPr>
        <p:spPr>
          <a:xfrm>
            <a:off x="3424763" y="2443407"/>
            <a:ext cx="1484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3F6BAE"/>
                </a:solidFill>
              </a:rPr>
              <a:t>Zoom-in at </a:t>
            </a:r>
            <a:r>
              <a:rPr lang="fr-FR" sz="1200" dirty="0" err="1">
                <a:solidFill>
                  <a:srgbClr val="3F6BAE"/>
                </a:solidFill>
              </a:rPr>
              <a:t>low</a:t>
            </a:r>
            <a:r>
              <a:rPr lang="fr-FR" sz="1200" dirty="0">
                <a:solidFill>
                  <a:srgbClr val="3F6BAE"/>
                </a:solidFill>
              </a:rPr>
              <a:t> </a:t>
            </a:r>
            <a:r>
              <a:rPr lang="fr-FR" sz="1200" dirty="0" err="1">
                <a:solidFill>
                  <a:srgbClr val="3F6BAE"/>
                </a:solidFill>
              </a:rPr>
              <a:t>frequency</a:t>
            </a:r>
            <a:r>
              <a:rPr lang="fr-FR" sz="1200" dirty="0">
                <a:solidFill>
                  <a:srgbClr val="3F6BAE"/>
                </a:solidFill>
              </a:rPr>
              <a:t> part</a:t>
            </a:r>
            <a:endParaRPr lang="en-US" sz="1200" dirty="0">
              <a:solidFill>
                <a:srgbClr val="3F6BAE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CD0498B-7578-E63B-482F-4E3164F2F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8076477-1DF1-5AB7-4BA3-87B8CD965A66}"/>
              </a:ext>
            </a:extLst>
          </p:cNvPr>
          <p:cNvSpPr txBox="1"/>
          <p:nvPr/>
        </p:nvSpPr>
        <p:spPr>
          <a:xfrm>
            <a:off x="551384" y="5899415"/>
            <a:ext cx="1074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3F6BAE"/>
                </a:solidFill>
              </a:rPr>
              <a:t>Conclusion</a:t>
            </a:r>
            <a:r>
              <a:rPr lang="fr-FR" sz="1400" dirty="0">
                <a:solidFill>
                  <a:srgbClr val="3F6BAE"/>
                </a:solidFill>
              </a:rPr>
              <a:t>: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B8DC24F7-BD02-224B-7EBD-D11F2018835C}"/>
              </a:ext>
            </a:extLst>
          </p:cNvPr>
          <p:cNvCxnSpPr>
            <a:cxnSpLocks/>
          </p:cNvCxnSpPr>
          <p:nvPr/>
        </p:nvCxnSpPr>
        <p:spPr>
          <a:xfrm flipV="1">
            <a:off x="1672204" y="2067188"/>
            <a:ext cx="0" cy="281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D077355B-B503-0FED-97AD-4613DFFF7B9F}"/>
              </a:ext>
            </a:extLst>
          </p:cNvPr>
          <p:cNvSpPr txBox="1"/>
          <p:nvPr/>
        </p:nvSpPr>
        <p:spPr>
          <a:xfrm>
            <a:off x="1111793" y="2313675"/>
            <a:ext cx="1815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>
                <a:solidFill>
                  <a:srgbClr val="3F6BAE"/>
                </a:solidFill>
              </a:rPr>
              <a:t>Sorted</a:t>
            </a:r>
            <a:r>
              <a:rPr lang="fr-FR" sz="1200" dirty="0">
                <a:solidFill>
                  <a:srgbClr val="3F6BAE"/>
                </a:solidFill>
              </a:rPr>
              <a:t> by max to min contribution (</a:t>
            </a:r>
            <a:r>
              <a:rPr lang="fr-FR" sz="1200" dirty="0" err="1">
                <a:solidFill>
                  <a:srgbClr val="3F6BAE"/>
                </a:solidFill>
              </a:rPr>
              <a:t>downward</a:t>
            </a:r>
            <a:r>
              <a:rPr lang="fr-FR" sz="1200" dirty="0">
                <a:solidFill>
                  <a:srgbClr val="3F6BAE"/>
                </a:solidFill>
              </a:rPr>
              <a:t> and L to R)</a:t>
            </a:r>
            <a:endParaRPr lang="en-US" sz="1200" dirty="0">
              <a:solidFill>
                <a:srgbClr val="3F6BAE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701FFCC-A9DE-9243-BAEB-1A9E2CB3B519}"/>
              </a:ext>
            </a:extLst>
          </p:cNvPr>
          <p:cNvSpPr txBox="1"/>
          <p:nvPr/>
        </p:nvSpPr>
        <p:spPr>
          <a:xfrm>
            <a:off x="1775520" y="5904281"/>
            <a:ext cx="100804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Overall, the </a:t>
            </a:r>
            <a:r>
              <a:rPr lang="en-US" sz="1400" dirty="0">
                <a:solidFill>
                  <a:srgbClr val="FC9804"/>
                </a:solidFill>
              </a:rPr>
              <a:t>kicker chambers contribute the most to the budget</a:t>
            </a:r>
            <a:r>
              <a:rPr lang="en-US" sz="1400" dirty="0"/>
              <a:t>, but the </a:t>
            </a:r>
            <a:r>
              <a:rPr lang="en-US" sz="1400" dirty="0">
                <a:solidFill>
                  <a:srgbClr val="FC9804"/>
                </a:solidFill>
              </a:rPr>
              <a:t>resistive wall dominates the low frequency </a:t>
            </a:r>
            <a:r>
              <a:rPr lang="en-US" sz="1400" dirty="0"/>
              <a:t>part which is important for </a:t>
            </a:r>
            <a:r>
              <a:rPr lang="en-US" sz="1400" dirty="0" err="1"/>
              <a:t>multibunch</a:t>
            </a:r>
            <a:r>
              <a:rPr lang="en-US" sz="1400" dirty="0"/>
              <a:t> instability.</a:t>
            </a:r>
            <a:endParaRPr lang="en-US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503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B35320-D185-909B-C7EB-91043963B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3200" dirty="0"/>
              <a:t>Energy-</a:t>
            </a:r>
            <a:r>
              <a:rPr lang="fr-FR" sz="3200" dirty="0" err="1"/>
              <a:t>dependent</a:t>
            </a:r>
            <a:r>
              <a:rPr lang="fr-FR" sz="3200" dirty="0"/>
              <a:t> collective effect study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A7CB95-228E-FFE0-AF7D-D699164EA3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9881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5F0FBAA-CD5D-4F51-99BD-6D20EC2C1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Outline</a:t>
            </a:r>
            <a:endParaRPr lang="fr-FR" dirty="0"/>
          </a:p>
        </p:txBody>
      </p: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CD63CB29-528B-E138-B95A-DEE9167FF7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7245797"/>
              </p:ext>
            </p:extLst>
          </p:nvPr>
        </p:nvGraphicFramePr>
        <p:xfrm>
          <a:off x="1847528" y="98072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C50CD1E7-DE91-4B9F-9647-395C1DCF13C3}"/>
              </a:ext>
            </a:extLst>
          </p:cNvPr>
          <p:cNvSpPr/>
          <p:nvPr/>
        </p:nvSpPr>
        <p:spPr>
          <a:xfrm>
            <a:off x="5303912" y="1556792"/>
            <a:ext cx="360040" cy="216024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3BD4120-79D5-45D8-F44C-3C78AE46DBFE}"/>
              </a:ext>
            </a:extLst>
          </p:cNvPr>
          <p:cNvSpPr txBox="1"/>
          <p:nvPr/>
        </p:nvSpPr>
        <p:spPr>
          <a:xfrm>
            <a:off x="5663952" y="1510915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6"/>
                </a:solidFill>
              </a:rPr>
              <a:t>Previous talk of P. Schreiber</a:t>
            </a:r>
            <a:endParaRPr lang="en-US" sz="1400" dirty="0">
              <a:solidFill>
                <a:schemeClr val="accent6"/>
              </a:solidFill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748E228-C673-A95C-AD2D-A8171C83E8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7063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565C5D-B51C-EB3C-09D1-09B3DEF6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Single-bunch </a:t>
            </a:r>
            <a:r>
              <a:rPr lang="fr-FR" dirty="0" err="1"/>
              <a:t>regime</a:t>
            </a:r>
            <a:r>
              <a:rPr lang="fr-FR" dirty="0"/>
              <a:t> (</a:t>
            </a:r>
            <a:r>
              <a:rPr lang="fr-FR" dirty="0">
                <a:solidFill>
                  <a:srgbClr val="FC9804"/>
                </a:solidFill>
              </a:rPr>
              <a:t>without</a:t>
            </a:r>
            <a:r>
              <a:rPr lang="fr-FR" dirty="0"/>
              <a:t> 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ramp</a:t>
            </a:r>
            <a:r>
              <a:rPr lang="fr-FR" dirty="0"/>
              <a:t>)</a:t>
            </a:r>
            <a:endParaRPr lang="en-US" dirty="0"/>
          </a:p>
        </p:txBody>
      </p:sp>
      <p:pic>
        <p:nvPicPr>
          <p:cNvPr id="4" name="Image 3" descr="Une image contenant texte, ligne, Tracé, diagramme&#10;&#10;Description générée automatiquement">
            <a:extLst>
              <a:ext uri="{FF2B5EF4-FFF2-40B4-BE49-F238E27FC236}">
                <a16:creationId xmlns:a16="http://schemas.microsoft.com/office/drawing/2014/main" id="{32986115-98D8-0F5C-722D-BFB9E267A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09" y="2008067"/>
            <a:ext cx="4193322" cy="30343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1C0E0385-B855-93D7-EAF3-51E357B0498A}"/>
                  </a:ext>
                </a:extLst>
              </p:cNvPr>
              <p:cNvSpPr txBox="1"/>
              <p:nvPr/>
            </p:nvSpPr>
            <p:spPr>
              <a:xfrm>
                <a:off x="1180746" y="1715472"/>
                <a:ext cx="42484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i="1" dirty="0">
                    <a:solidFill>
                      <a:schemeClr val="bg1">
                        <a:lumMod val="50000"/>
                      </a:schemeClr>
                    </a:solidFill>
                  </a:rPr>
                  <a:t>TMCI </a:t>
                </a:r>
                <a:r>
                  <a:rPr lang="fr-FR" sz="1200" i="1" dirty="0" err="1">
                    <a:solidFill>
                      <a:schemeClr val="bg1">
                        <a:lumMod val="50000"/>
                      </a:schemeClr>
                    </a:solidFill>
                  </a:rPr>
                  <a:t>Growth</a:t>
                </a:r>
                <a:r>
                  <a:rPr lang="fr-FR" sz="1200" i="1" dirty="0">
                    <a:solidFill>
                      <a:schemeClr val="bg1">
                        <a:lumMod val="50000"/>
                      </a:schemeClr>
                    </a:solidFill>
                  </a:rPr>
                  <a:t> rate at 150 MeV at </a:t>
                </a:r>
                <a14:m>
                  <m:oMath xmlns:m="http://schemas.openxmlformats.org/officeDocument/2006/math">
                    <m:r>
                      <a:rPr lang="fr-FR" sz="12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𝜉</m:t>
                    </m:r>
                    <m:r>
                      <a:rPr lang="fr-FR" sz="12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200" i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1C0E0385-B855-93D7-EAF3-51E357B04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746" y="1715472"/>
                <a:ext cx="4248472" cy="276999"/>
              </a:xfrm>
              <a:prstGeom prst="rect">
                <a:avLst/>
              </a:prstGeom>
              <a:blipFill>
                <a:blip r:embed="rId3"/>
                <a:stretch>
                  <a:fillRect t="-2174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>
            <a:extLst>
              <a:ext uri="{FF2B5EF4-FFF2-40B4-BE49-F238E27FC236}">
                <a16:creationId xmlns:a16="http://schemas.microsoft.com/office/drawing/2014/main" id="{11FCBF65-C31A-897A-D26A-71AABCDFB72F}"/>
              </a:ext>
            </a:extLst>
          </p:cNvPr>
          <p:cNvSpPr txBox="1"/>
          <p:nvPr/>
        </p:nvSpPr>
        <p:spPr>
          <a:xfrm rot="16200000">
            <a:off x="95506" y="3269852"/>
            <a:ext cx="170308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/>
              <a:t>Growth</a:t>
            </a:r>
            <a:r>
              <a:rPr lang="fr-FR" sz="1200" dirty="0"/>
              <a:t> rate (s</a:t>
            </a:r>
            <a:r>
              <a:rPr lang="fr-FR" sz="1200" baseline="30000" dirty="0"/>
              <a:t>-1</a:t>
            </a:r>
            <a:r>
              <a:rPr lang="fr-FR" sz="1200" dirty="0"/>
              <a:t>)</a:t>
            </a:r>
            <a:endParaRPr lang="en-US" sz="12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BCB243A-825D-CC63-8411-3E5DF3DA9464}"/>
              </a:ext>
            </a:extLst>
          </p:cNvPr>
          <p:cNvSpPr txBox="1"/>
          <p:nvPr/>
        </p:nvSpPr>
        <p:spPr>
          <a:xfrm>
            <a:off x="2338233" y="4834752"/>
            <a:ext cx="17668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Bunch charge (</a:t>
            </a:r>
            <a:r>
              <a:rPr lang="fr-FR" sz="1200" dirty="0" err="1"/>
              <a:t>nC</a:t>
            </a:r>
            <a:r>
              <a:rPr lang="fr-FR" sz="1200" dirty="0"/>
              <a:t>)</a:t>
            </a:r>
            <a:endParaRPr lang="en-US" sz="12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F49681B-7076-270C-6621-5C20BE90AC99}"/>
              </a:ext>
            </a:extLst>
          </p:cNvPr>
          <p:cNvSpPr txBox="1"/>
          <p:nvPr/>
        </p:nvSpPr>
        <p:spPr>
          <a:xfrm>
            <a:off x="710728" y="1156883"/>
            <a:ext cx="5021850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Transverse mode-coupling </a:t>
            </a:r>
            <a:r>
              <a:rPr lang="fr-FR" sz="1600" dirty="0" err="1">
                <a:solidFill>
                  <a:schemeClr val="bg1"/>
                </a:solidFill>
              </a:rPr>
              <a:t>instability</a:t>
            </a:r>
            <a:r>
              <a:rPr lang="fr-FR" sz="1600" dirty="0">
                <a:solidFill>
                  <a:schemeClr val="bg1"/>
                </a:solidFill>
              </a:rPr>
              <a:t> (TMCI)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C58B9C3-2FBA-472B-E88E-EB7CBC0CF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493" y="1926406"/>
            <a:ext cx="4248470" cy="31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4E3129A7-59CC-F2B1-B899-7EBDD8430AE7}"/>
                  </a:ext>
                </a:extLst>
              </p:cNvPr>
              <p:cNvSpPr txBox="1"/>
              <p:nvPr/>
            </p:nvSpPr>
            <p:spPr>
              <a:xfrm>
                <a:off x="7159261" y="1671013"/>
                <a:ext cx="42484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i="1" dirty="0">
                    <a:solidFill>
                      <a:schemeClr val="bg1">
                        <a:lumMod val="50000"/>
                      </a:schemeClr>
                    </a:solidFill>
                  </a:rPr>
                  <a:t>HTI </a:t>
                </a:r>
                <a:r>
                  <a:rPr lang="fr-FR" sz="1200" i="1" dirty="0" err="1">
                    <a:solidFill>
                      <a:schemeClr val="bg1">
                        <a:lumMod val="50000"/>
                      </a:schemeClr>
                    </a:solidFill>
                  </a:rPr>
                  <a:t>Growth</a:t>
                </a:r>
                <a:r>
                  <a:rPr lang="fr-FR" sz="1200" i="1" dirty="0">
                    <a:solidFill>
                      <a:schemeClr val="bg1">
                        <a:lumMod val="50000"/>
                      </a:schemeClr>
                    </a:solidFill>
                  </a:rPr>
                  <a:t> rate at 150 MeV at </a:t>
                </a:r>
                <a14:m>
                  <m:oMath xmlns:m="http://schemas.openxmlformats.org/officeDocument/2006/math">
                    <m:r>
                      <a:rPr lang="fr-FR" sz="12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𝜉</m:t>
                    </m:r>
                    <m:r>
                      <a:rPr lang="fr-FR" sz="12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1200" i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4E3129A7-59CC-F2B1-B899-7EBDD8430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261" y="1671013"/>
                <a:ext cx="4248472" cy="276999"/>
              </a:xfrm>
              <a:prstGeom prst="rect">
                <a:avLst/>
              </a:prstGeom>
              <a:blipFill>
                <a:blip r:embed="rId5"/>
                <a:stretch>
                  <a:fillRect t="-2174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>
            <a:extLst>
              <a:ext uri="{FF2B5EF4-FFF2-40B4-BE49-F238E27FC236}">
                <a16:creationId xmlns:a16="http://schemas.microsoft.com/office/drawing/2014/main" id="{AC8DFD5F-5FBB-2D4E-B4BA-C53A70E5C4E8}"/>
              </a:ext>
            </a:extLst>
          </p:cNvPr>
          <p:cNvSpPr txBox="1"/>
          <p:nvPr/>
        </p:nvSpPr>
        <p:spPr>
          <a:xfrm rot="16200000">
            <a:off x="5991406" y="3269852"/>
            <a:ext cx="170308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/>
              <a:t>Growth</a:t>
            </a:r>
            <a:r>
              <a:rPr lang="fr-FR" sz="1200" dirty="0"/>
              <a:t> rate (s</a:t>
            </a:r>
            <a:r>
              <a:rPr lang="fr-FR" sz="1200" baseline="30000" dirty="0"/>
              <a:t>-1</a:t>
            </a:r>
            <a:r>
              <a:rPr lang="fr-FR" sz="1200" dirty="0"/>
              <a:t>)</a:t>
            </a:r>
            <a:endParaRPr lang="en-US" sz="12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3053CBA-09E7-C8AB-AD56-9543960B506F}"/>
              </a:ext>
            </a:extLst>
          </p:cNvPr>
          <p:cNvSpPr txBox="1"/>
          <p:nvPr/>
        </p:nvSpPr>
        <p:spPr>
          <a:xfrm>
            <a:off x="8256240" y="4894449"/>
            <a:ext cx="17668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Bunch charge (</a:t>
            </a:r>
            <a:r>
              <a:rPr lang="fr-FR" sz="1200" dirty="0" err="1"/>
              <a:t>nC</a:t>
            </a:r>
            <a:r>
              <a:rPr lang="fr-FR" sz="1200" dirty="0"/>
              <a:t>)</a:t>
            </a:r>
            <a:endParaRPr lang="en-US" sz="12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5307B9A-9619-37D5-CEF5-18F98DACAA26}"/>
              </a:ext>
            </a:extLst>
          </p:cNvPr>
          <p:cNvSpPr txBox="1"/>
          <p:nvPr/>
        </p:nvSpPr>
        <p:spPr>
          <a:xfrm>
            <a:off x="7588357" y="1156883"/>
            <a:ext cx="3102605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Head-</a:t>
            </a:r>
            <a:r>
              <a:rPr lang="fr-FR" sz="1600" dirty="0" err="1">
                <a:solidFill>
                  <a:schemeClr val="bg1"/>
                </a:solidFill>
              </a:rPr>
              <a:t>tail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 err="1">
                <a:solidFill>
                  <a:schemeClr val="bg1"/>
                </a:solidFill>
              </a:rPr>
              <a:t>Instability</a:t>
            </a:r>
            <a:r>
              <a:rPr lang="fr-FR" sz="1600" dirty="0">
                <a:solidFill>
                  <a:schemeClr val="bg1"/>
                </a:solidFill>
              </a:rPr>
              <a:t> (HTI)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B61C0BCC-1440-0898-57DF-C5F4B06BCBB3}"/>
              </a:ext>
            </a:extLst>
          </p:cNvPr>
          <p:cNvCxnSpPr>
            <a:cxnSpLocks/>
          </p:cNvCxnSpPr>
          <p:nvPr/>
        </p:nvCxnSpPr>
        <p:spPr>
          <a:xfrm>
            <a:off x="6023992" y="1052736"/>
            <a:ext cx="0" cy="4968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061D8CB7-0F7B-E4D8-C17A-66A1F05B1347}"/>
              </a:ext>
            </a:extLst>
          </p:cNvPr>
          <p:cNvSpPr txBox="1"/>
          <p:nvPr/>
        </p:nvSpPr>
        <p:spPr>
          <a:xfrm>
            <a:off x="869209" y="5321266"/>
            <a:ext cx="4363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3F6BAE"/>
                </a:solidFill>
              </a:rPr>
              <a:t>ADTS</a:t>
            </a:r>
            <a:r>
              <a:rPr lang="fr-FR" sz="1400" dirty="0"/>
              <a:t> </a:t>
            </a:r>
            <a:r>
              <a:rPr lang="fr-FR" sz="1400" dirty="0" err="1"/>
              <a:t>does</a:t>
            </a:r>
            <a:r>
              <a:rPr lang="fr-FR" sz="1400" dirty="0"/>
              <a:t> not have an impact on the </a:t>
            </a:r>
            <a:r>
              <a:rPr lang="fr-FR" sz="1400" dirty="0" err="1"/>
              <a:t>threshold</a:t>
            </a:r>
            <a:r>
              <a:rPr lang="fr-FR" sz="1400" dirty="0"/>
              <a:t> but </a:t>
            </a:r>
            <a:r>
              <a:rPr lang="fr-FR" sz="1400" dirty="0" err="1">
                <a:solidFill>
                  <a:srgbClr val="3F6BAE"/>
                </a:solidFill>
              </a:rPr>
              <a:t>does</a:t>
            </a:r>
            <a:r>
              <a:rPr lang="fr-FR" sz="1400" dirty="0">
                <a:solidFill>
                  <a:srgbClr val="3F6BAE"/>
                </a:solidFill>
              </a:rPr>
              <a:t> </a:t>
            </a:r>
            <a:r>
              <a:rPr lang="fr-FR" sz="1400" dirty="0" err="1">
                <a:solidFill>
                  <a:srgbClr val="3F6BAE"/>
                </a:solidFill>
              </a:rPr>
              <a:t>significatly</a:t>
            </a:r>
            <a:r>
              <a:rPr lang="fr-FR" sz="1400" dirty="0">
                <a:solidFill>
                  <a:srgbClr val="3F6BAE"/>
                </a:solidFill>
              </a:rPr>
              <a:t> </a:t>
            </a:r>
            <a:r>
              <a:rPr lang="fr-FR" sz="1400" dirty="0" err="1">
                <a:solidFill>
                  <a:srgbClr val="3F6BAE"/>
                </a:solidFill>
              </a:rPr>
              <a:t>reduce</a:t>
            </a:r>
            <a:r>
              <a:rPr lang="fr-FR" sz="1400" dirty="0">
                <a:solidFill>
                  <a:srgbClr val="3F6BAE"/>
                </a:solidFill>
              </a:rPr>
              <a:t> the </a:t>
            </a:r>
            <a:r>
              <a:rPr lang="fr-FR" sz="1400" dirty="0" err="1">
                <a:solidFill>
                  <a:srgbClr val="3F6BAE"/>
                </a:solidFill>
              </a:rPr>
              <a:t>growth</a:t>
            </a:r>
            <a:r>
              <a:rPr lang="fr-FR" sz="1400" dirty="0">
                <a:solidFill>
                  <a:srgbClr val="3F6BAE"/>
                </a:solidFill>
              </a:rPr>
              <a:t> rate</a:t>
            </a:r>
            <a:endParaRPr lang="en-US" sz="1400" dirty="0">
              <a:solidFill>
                <a:srgbClr val="3F6BAE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2A0DD39-B78C-6CFF-C518-55A543786F29}"/>
              </a:ext>
            </a:extLst>
          </p:cNvPr>
          <p:cNvSpPr txBox="1"/>
          <p:nvPr/>
        </p:nvSpPr>
        <p:spPr>
          <a:xfrm>
            <a:off x="7086986" y="5335254"/>
            <a:ext cx="4614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Growth</a:t>
            </a:r>
            <a:r>
              <a:rPr lang="fr-FR" sz="1400" dirty="0"/>
              <a:t> rate </a:t>
            </a:r>
            <a:r>
              <a:rPr lang="fr-FR" sz="1400" dirty="0" err="1"/>
              <a:t>reduces</a:t>
            </a:r>
            <a:r>
              <a:rPr lang="fr-FR" sz="1400" dirty="0"/>
              <a:t> at </a:t>
            </a:r>
            <a:r>
              <a:rPr lang="fr-FR" sz="1400" dirty="0" err="1"/>
              <a:t>higher</a:t>
            </a:r>
            <a:r>
              <a:rPr lang="fr-FR" sz="1400" dirty="0"/>
              <a:t> </a:t>
            </a:r>
            <a:r>
              <a:rPr lang="fr-FR" sz="1400" dirty="0" err="1"/>
              <a:t>chromaticity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3F6BAE"/>
                </a:solidFill>
              </a:rPr>
              <a:t>ADTS </a:t>
            </a:r>
            <a:r>
              <a:rPr lang="fr-FR" sz="1400" dirty="0" err="1">
                <a:solidFill>
                  <a:srgbClr val="3F6BAE"/>
                </a:solidFill>
              </a:rPr>
              <a:t>also</a:t>
            </a:r>
            <a:r>
              <a:rPr lang="fr-FR" sz="1400" dirty="0">
                <a:solidFill>
                  <a:srgbClr val="3F6BAE"/>
                </a:solidFill>
              </a:rPr>
              <a:t> </a:t>
            </a:r>
            <a:r>
              <a:rPr lang="fr-FR" sz="1400" dirty="0" err="1">
                <a:solidFill>
                  <a:srgbClr val="3F6BAE"/>
                </a:solidFill>
              </a:rPr>
              <a:t>greatly</a:t>
            </a:r>
            <a:r>
              <a:rPr lang="fr-FR" sz="1400" dirty="0">
                <a:solidFill>
                  <a:srgbClr val="3F6BAE"/>
                </a:solidFill>
              </a:rPr>
              <a:t> </a:t>
            </a:r>
            <a:r>
              <a:rPr lang="fr-FR" sz="1400" dirty="0" err="1">
                <a:solidFill>
                  <a:srgbClr val="3F6BAE"/>
                </a:solidFill>
              </a:rPr>
              <a:t>reduce</a:t>
            </a:r>
            <a:r>
              <a:rPr lang="fr-FR" sz="1400" dirty="0">
                <a:solidFill>
                  <a:srgbClr val="3F6BAE"/>
                </a:solidFill>
              </a:rPr>
              <a:t> the </a:t>
            </a:r>
            <a:r>
              <a:rPr lang="fr-FR" sz="1400" dirty="0" err="1">
                <a:solidFill>
                  <a:srgbClr val="3F6BAE"/>
                </a:solidFill>
              </a:rPr>
              <a:t>growth</a:t>
            </a:r>
            <a:r>
              <a:rPr lang="fr-FR" sz="1400" dirty="0">
                <a:solidFill>
                  <a:srgbClr val="3F6BAE"/>
                </a:solidFill>
              </a:rPr>
              <a:t> rate.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431EDDC-F078-8D9F-09E8-97CF04C1C25A}"/>
              </a:ext>
            </a:extLst>
          </p:cNvPr>
          <p:cNvSpPr txBox="1"/>
          <p:nvPr/>
        </p:nvSpPr>
        <p:spPr>
          <a:xfrm>
            <a:off x="3449706" y="6204963"/>
            <a:ext cx="5148572" cy="307777"/>
          </a:xfrm>
          <a:prstGeom prst="rect">
            <a:avLst/>
          </a:prstGeom>
          <a:solidFill>
            <a:srgbClr val="3F6BAE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This shows Landau damping effect in the booster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2" name="Connecteur : en angle 21">
            <a:extLst>
              <a:ext uri="{FF2B5EF4-FFF2-40B4-BE49-F238E27FC236}">
                <a16:creationId xmlns:a16="http://schemas.microsoft.com/office/drawing/2014/main" id="{D96A1A88-F312-F974-6186-420E86724386}"/>
              </a:ext>
            </a:extLst>
          </p:cNvPr>
          <p:cNvCxnSpPr>
            <a:stCxn id="17" idx="2"/>
            <a:endCxn id="19" idx="1"/>
          </p:cNvCxnSpPr>
          <p:nvPr/>
        </p:nvCxnSpPr>
        <p:spPr>
          <a:xfrm rot="16200000" flipH="1">
            <a:off x="2993048" y="5902194"/>
            <a:ext cx="514366" cy="39895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 : en angle 23">
            <a:extLst>
              <a:ext uri="{FF2B5EF4-FFF2-40B4-BE49-F238E27FC236}">
                <a16:creationId xmlns:a16="http://schemas.microsoft.com/office/drawing/2014/main" id="{DD756899-8315-07D3-6F28-D700265822B0}"/>
              </a:ext>
            </a:extLst>
          </p:cNvPr>
          <p:cNvCxnSpPr>
            <a:stCxn id="18" idx="2"/>
            <a:endCxn id="19" idx="3"/>
          </p:cNvCxnSpPr>
          <p:nvPr/>
        </p:nvCxnSpPr>
        <p:spPr>
          <a:xfrm rot="5400000">
            <a:off x="8746129" y="5710623"/>
            <a:ext cx="500378" cy="79608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A3383A6-3C0A-55A9-A68B-5306CD8D1F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6634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>
            <a:extLst>
              <a:ext uri="{FF2B5EF4-FFF2-40B4-BE49-F238E27FC236}">
                <a16:creationId xmlns:a16="http://schemas.microsoft.com/office/drawing/2014/main" id="{DADC8200-8EED-A805-7EF0-409D185E3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59" y="2066577"/>
            <a:ext cx="5233858" cy="326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881B1FB-F9B8-39F2-4F27-B8A6EB212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Single-bunch </a:t>
            </a:r>
            <a:r>
              <a:rPr lang="fr-FR" dirty="0" err="1"/>
              <a:t>regime</a:t>
            </a:r>
            <a:r>
              <a:rPr lang="fr-FR" dirty="0"/>
              <a:t> (</a:t>
            </a:r>
            <a:r>
              <a:rPr lang="fr-FR" dirty="0">
                <a:solidFill>
                  <a:srgbClr val="FC9804"/>
                </a:solidFill>
              </a:rPr>
              <a:t>without</a:t>
            </a:r>
            <a:r>
              <a:rPr lang="fr-FR" dirty="0"/>
              <a:t> 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ramp</a:t>
            </a:r>
            <a:r>
              <a:rPr lang="fr-FR" dirty="0"/>
              <a:t>)</a:t>
            </a:r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31269C2-0215-9BF4-BE6C-850CBAD9D7AC}"/>
              </a:ext>
            </a:extLst>
          </p:cNvPr>
          <p:cNvSpPr txBox="1"/>
          <p:nvPr/>
        </p:nvSpPr>
        <p:spPr>
          <a:xfrm>
            <a:off x="479376" y="1062865"/>
            <a:ext cx="2520280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chemeClr val="bg1"/>
                </a:solidFill>
              </a:rPr>
              <a:t>Stability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 err="1">
                <a:solidFill>
                  <a:schemeClr val="bg1"/>
                </a:solidFill>
              </a:rPr>
              <a:t>diagram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" name="Image 6" descr="Une image contenant texte, ligne, Tracé, diagramme&#10;&#10;Description générée automatiquement">
            <a:extLst>
              <a:ext uri="{FF2B5EF4-FFF2-40B4-BE49-F238E27FC236}">
                <a16:creationId xmlns:a16="http://schemas.microsoft.com/office/drawing/2014/main" id="{15D39BD8-589E-E39F-FF66-CBFF010E1B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341" y="1777050"/>
            <a:ext cx="4843500" cy="35706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4AE964C-DB68-1B06-AEE1-D3F9E44C2541}"/>
              </a:ext>
            </a:extLst>
          </p:cNvPr>
          <p:cNvSpPr/>
          <p:nvPr/>
        </p:nvSpPr>
        <p:spPr>
          <a:xfrm>
            <a:off x="3988803" y="2937856"/>
            <a:ext cx="216024" cy="196683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561AC184-8557-2F94-48B9-1E4604649360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4096815" y="1828215"/>
            <a:ext cx="2988332" cy="11096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9B73A6B-49FC-981E-2EDC-5362E53A4A6D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4096815" y="4904694"/>
            <a:ext cx="2988332" cy="1746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B0E93982-B558-C69D-DC71-D75735C6FCC3}"/>
              </a:ext>
            </a:extLst>
          </p:cNvPr>
          <p:cNvSpPr txBox="1"/>
          <p:nvPr/>
        </p:nvSpPr>
        <p:spPr>
          <a:xfrm>
            <a:off x="1613690" y="1814684"/>
            <a:ext cx="4434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Stability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diagram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 of the </a:t>
            </a:r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SOLEIl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 II booster at 150 MeV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FD4D692-52F0-CBC1-66BC-AD8629B24719}"/>
              </a:ext>
            </a:extLst>
          </p:cNvPr>
          <p:cNvSpPr txBox="1"/>
          <p:nvPr/>
        </p:nvSpPr>
        <p:spPr>
          <a:xfrm>
            <a:off x="7085148" y="1503446"/>
            <a:ext cx="3945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Growth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 rates in the </a:t>
            </a:r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low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 charge </a:t>
            </a:r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regime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E54769E-6411-D51E-24E0-3F71027315AA}"/>
              </a:ext>
            </a:extLst>
          </p:cNvPr>
          <p:cNvSpPr txBox="1"/>
          <p:nvPr/>
        </p:nvSpPr>
        <p:spPr>
          <a:xfrm rot="16200000">
            <a:off x="254468" y="3343124"/>
            <a:ext cx="170308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/>
              <a:t>Growth</a:t>
            </a:r>
            <a:r>
              <a:rPr lang="fr-FR" sz="1200" dirty="0"/>
              <a:t> rate (s</a:t>
            </a:r>
            <a:r>
              <a:rPr lang="fr-FR" sz="1200" baseline="30000" dirty="0"/>
              <a:t>-1</a:t>
            </a:r>
            <a:r>
              <a:rPr lang="fr-FR" sz="1200" dirty="0"/>
              <a:t>)</a:t>
            </a:r>
            <a:endParaRPr lang="en-US" sz="12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E4F88F7-7A60-453D-907D-7566C8AB51CF}"/>
              </a:ext>
            </a:extLst>
          </p:cNvPr>
          <p:cNvSpPr txBox="1"/>
          <p:nvPr/>
        </p:nvSpPr>
        <p:spPr>
          <a:xfrm rot="16200000">
            <a:off x="5647666" y="3461181"/>
            <a:ext cx="170308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/>
              <a:t>Growth</a:t>
            </a:r>
            <a:r>
              <a:rPr lang="fr-FR" sz="1200" dirty="0"/>
              <a:t> rate (s</a:t>
            </a:r>
            <a:r>
              <a:rPr lang="fr-FR" sz="1200" baseline="30000" dirty="0"/>
              <a:t>-1</a:t>
            </a:r>
            <a:r>
              <a:rPr lang="fr-FR" sz="1200" dirty="0"/>
              <a:t>)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07C06034-E5FC-1F2A-27C8-CE838E24F0BA}"/>
                  </a:ext>
                </a:extLst>
              </p:cNvPr>
              <p:cNvSpPr txBox="1"/>
              <p:nvPr/>
            </p:nvSpPr>
            <p:spPr>
              <a:xfrm>
                <a:off x="2636205" y="5072598"/>
                <a:ext cx="238920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/>
                  <a:t>Coherent tune shift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200" dirty="0"/>
                  <a:t>)</a:t>
                </a:r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07C06034-E5FC-1F2A-27C8-CE838E24F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205" y="5072598"/>
                <a:ext cx="2389208" cy="276999"/>
              </a:xfrm>
              <a:prstGeom prst="rect">
                <a:avLst/>
              </a:prstGeom>
              <a:blipFill>
                <a:blip r:embed="rId4"/>
                <a:stretch>
                  <a:fillRect t="-2174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ZoneTexte 22">
            <a:extLst>
              <a:ext uri="{FF2B5EF4-FFF2-40B4-BE49-F238E27FC236}">
                <a16:creationId xmlns:a16="http://schemas.microsoft.com/office/drawing/2014/main" id="{CF7822AE-F95B-DBD7-3741-ED3B34464C52}"/>
              </a:ext>
            </a:extLst>
          </p:cNvPr>
          <p:cNvSpPr txBox="1"/>
          <p:nvPr/>
        </p:nvSpPr>
        <p:spPr>
          <a:xfrm>
            <a:off x="1137523" y="5849356"/>
            <a:ext cx="10287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3F6BAE"/>
                </a:solidFill>
              </a:rPr>
              <a:t>Landau </a:t>
            </a:r>
            <a:r>
              <a:rPr lang="fr-FR" sz="1200" dirty="0" err="1">
                <a:solidFill>
                  <a:srgbClr val="3F6BAE"/>
                </a:solidFill>
              </a:rPr>
              <a:t>damping</a:t>
            </a:r>
            <a:r>
              <a:rPr lang="fr-FR" sz="1200" dirty="0">
                <a:solidFill>
                  <a:srgbClr val="3F6BAE"/>
                </a:solidFill>
              </a:rPr>
              <a:t> </a:t>
            </a:r>
            <a:r>
              <a:rPr lang="fr-FR" sz="1200" dirty="0" err="1">
                <a:solidFill>
                  <a:srgbClr val="3F6BAE"/>
                </a:solidFill>
              </a:rPr>
              <a:t>cannot</a:t>
            </a:r>
            <a:r>
              <a:rPr lang="fr-FR" sz="1200" dirty="0">
                <a:solidFill>
                  <a:srgbClr val="3F6BAE"/>
                </a:solidFill>
              </a:rPr>
              <a:t> </a:t>
            </a:r>
            <a:r>
              <a:rPr lang="fr-FR" sz="1200" dirty="0" err="1">
                <a:solidFill>
                  <a:srgbClr val="3F6BAE"/>
                </a:solidFill>
              </a:rPr>
              <a:t>stabilize</a:t>
            </a:r>
            <a:r>
              <a:rPr lang="fr-FR" sz="1200" dirty="0">
                <a:solidFill>
                  <a:srgbClr val="3F6BAE"/>
                </a:solidFill>
              </a:rPr>
              <a:t> the </a:t>
            </a:r>
            <a:r>
              <a:rPr lang="fr-FR" sz="1200" dirty="0" err="1">
                <a:solidFill>
                  <a:srgbClr val="3F6BAE"/>
                </a:solidFill>
              </a:rPr>
              <a:t>beam</a:t>
            </a:r>
            <a:r>
              <a:rPr lang="fr-FR" sz="1200" dirty="0">
                <a:solidFill>
                  <a:srgbClr val="3F6BAE"/>
                </a:solidFill>
              </a:rPr>
              <a:t> with the nominal charge at the injection.</a:t>
            </a:r>
            <a:endParaRPr lang="en-US" sz="1200" dirty="0">
              <a:solidFill>
                <a:srgbClr val="3F6BA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943D3ADA-D070-142A-00F2-E3D4D75DA1F4}"/>
                  </a:ext>
                </a:extLst>
              </p:cNvPr>
              <p:cNvSpPr txBox="1"/>
              <p:nvPr/>
            </p:nvSpPr>
            <p:spPr>
              <a:xfrm>
                <a:off x="3200175" y="1052736"/>
                <a:ext cx="4032448" cy="324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0" dirty="0"/>
                  <a:t>Emittance at injection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=0.17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fr-FR" sz="1400" b="0" i="1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1400" b="0" i="1" smtClean="0">
                        <a:latin typeface="Cambria Math" panose="02040503050406030204" pitchFamily="18" charset="0"/>
                      </a:rPr>
                      <m:t>rad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943D3ADA-D070-142A-00F2-E3D4D75DA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175" y="1052736"/>
                <a:ext cx="4032448" cy="324769"/>
              </a:xfrm>
              <a:prstGeom prst="rect">
                <a:avLst/>
              </a:prstGeom>
              <a:blipFill>
                <a:blip r:embed="rId5"/>
                <a:stretch>
                  <a:fillRect l="-454" t="-3774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ZoneTexte 24">
            <a:extLst>
              <a:ext uri="{FF2B5EF4-FFF2-40B4-BE49-F238E27FC236}">
                <a16:creationId xmlns:a16="http://schemas.microsoft.com/office/drawing/2014/main" id="{850B61F4-86A2-6B3E-7399-AE91D752BA27}"/>
              </a:ext>
            </a:extLst>
          </p:cNvPr>
          <p:cNvSpPr txBox="1"/>
          <p:nvPr/>
        </p:nvSpPr>
        <p:spPr>
          <a:xfrm>
            <a:off x="1128119" y="5491482"/>
            <a:ext cx="10575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dirty="0"/>
              <a:t>The </a:t>
            </a:r>
            <a:r>
              <a:rPr lang="fr-FR" sz="1200" b="1" dirty="0" err="1"/>
              <a:t>stability</a:t>
            </a:r>
            <a:r>
              <a:rPr lang="fr-FR" sz="1200" b="1" dirty="0"/>
              <a:t> </a:t>
            </a:r>
            <a:r>
              <a:rPr lang="fr-FR" sz="1200" b="1" dirty="0" err="1"/>
              <a:t>limit</a:t>
            </a:r>
            <a:r>
              <a:rPr lang="fr-FR" sz="1200" b="1" dirty="0"/>
              <a:t> </a:t>
            </a:r>
            <a:r>
              <a:rPr lang="fr-FR" sz="1200" dirty="0" err="1"/>
              <a:t>is</a:t>
            </a:r>
            <a:r>
              <a:rPr lang="fr-FR" sz="1200" dirty="0"/>
              <a:t> </a:t>
            </a:r>
            <a:r>
              <a:rPr lang="fr-FR" sz="1200" dirty="0" err="1"/>
              <a:t>approximately</a:t>
            </a:r>
            <a:r>
              <a:rPr lang="fr-FR" sz="1200" dirty="0"/>
              <a:t> 75 – 200 </a:t>
            </a:r>
            <a:r>
              <a:rPr lang="fr-FR" sz="1200" dirty="0" err="1"/>
              <a:t>pC</a:t>
            </a:r>
            <a:r>
              <a:rPr lang="fr-FR" sz="1200" baseline="30000" dirty="0"/>
              <a:t> </a:t>
            </a:r>
            <a:r>
              <a:rPr lang="fr-FR" sz="1200" dirty="0" err="1"/>
              <a:t>which</a:t>
            </a:r>
            <a:r>
              <a:rPr lang="fr-FR" sz="1200" dirty="0"/>
              <a:t> </a:t>
            </a:r>
            <a:r>
              <a:rPr lang="fr-FR" sz="1200" dirty="0" err="1"/>
              <a:t>is</a:t>
            </a:r>
            <a:r>
              <a:rPr lang="fr-FR" sz="1200" dirty="0"/>
              <a:t> </a:t>
            </a:r>
            <a:r>
              <a:rPr lang="fr-FR" sz="1200" b="1" dirty="0" err="1"/>
              <a:t>lower</a:t>
            </a:r>
            <a:r>
              <a:rPr lang="fr-FR" sz="1200" b="1" dirty="0"/>
              <a:t> </a:t>
            </a:r>
            <a:r>
              <a:rPr lang="fr-FR" sz="1200" b="1" dirty="0" err="1"/>
              <a:t>than</a:t>
            </a:r>
            <a:r>
              <a:rPr lang="fr-FR" sz="1200" b="1" dirty="0"/>
              <a:t> 500 </a:t>
            </a:r>
            <a:r>
              <a:rPr lang="fr-FR" sz="1200" b="1" dirty="0" err="1"/>
              <a:t>pC</a:t>
            </a:r>
            <a:r>
              <a:rPr lang="fr-FR" sz="1200" b="1" dirty="0"/>
              <a:t> </a:t>
            </a:r>
            <a:r>
              <a:rPr lang="fr-FR" sz="1200" dirty="0"/>
              <a:t>(nominal charge) at </a:t>
            </a:r>
            <a:r>
              <a:rPr lang="fr-FR" sz="1200" dirty="0" err="1"/>
              <a:t>every</a:t>
            </a:r>
            <a:r>
              <a:rPr lang="fr-FR" sz="1200" dirty="0"/>
              <a:t> </a:t>
            </a:r>
            <a:r>
              <a:rPr lang="fr-FR" sz="1200" dirty="0" err="1"/>
              <a:t>chromaticity</a:t>
            </a:r>
            <a:r>
              <a:rPr lang="fr-FR" sz="1200" dirty="0"/>
              <a:t>.</a:t>
            </a:r>
            <a:endParaRPr lang="en-US" sz="12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7B90C8C-649F-75C6-52F6-3C11AF121881}"/>
              </a:ext>
            </a:extLst>
          </p:cNvPr>
          <p:cNvSpPr/>
          <p:nvPr/>
        </p:nvSpPr>
        <p:spPr>
          <a:xfrm>
            <a:off x="7996736" y="2300503"/>
            <a:ext cx="1656185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3BD9002-532B-D7D9-759F-148A8800CED9}"/>
              </a:ext>
            </a:extLst>
          </p:cNvPr>
          <p:cNvSpPr txBox="1"/>
          <p:nvPr/>
        </p:nvSpPr>
        <p:spPr>
          <a:xfrm>
            <a:off x="9374387" y="2630079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75 – 200 </a:t>
            </a:r>
            <a:r>
              <a:rPr lang="fr-FR" sz="1400" dirty="0" err="1"/>
              <a:t>pC</a:t>
            </a:r>
            <a:endParaRPr lang="en-US" sz="1400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97E7CDD-D172-4FFC-06F4-D778EEE77D56}"/>
              </a:ext>
            </a:extLst>
          </p:cNvPr>
          <p:cNvSpPr txBox="1"/>
          <p:nvPr/>
        </p:nvSpPr>
        <p:spPr>
          <a:xfrm>
            <a:off x="1137522" y="6220955"/>
            <a:ext cx="10449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err="1"/>
              <a:t>However</a:t>
            </a:r>
            <a:r>
              <a:rPr lang="fr-FR" sz="1200" dirty="0"/>
              <a:t>, </a:t>
            </a:r>
            <a:r>
              <a:rPr lang="fr-FR" sz="1200" dirty="0" err="1"/>
              <a:t>it</a:t>
            </a:r>
            <a:r>
              <a:rPr lang="fr-FR" sz="1200" dirty="0"/>
              <a:t> </a:t>
            </a:r>
            <a:r>
              <a:rPr lang="fr-FR" sz="1200" b="1" dirty="0" err="1"/>
              <a:t>cannot</a:t>
            </a:r>
            <a:r>
              <a:rPr lang="fr-FR" sz="1200" dirty="0"/>
              <a:t> </a:t>
            </a:r>
            <a:r>
              <a:rPr lang="fr-FR" sz="1200" dirty="0" err="1"/>
              <a:t>be</a:t>
            </a:r>
            <a:r>
              <a:rPr lang="fr-FR" sz="1200" dirty="0"/>
              <a:t> </a:t>
            </a:r>
            <a:r>
              <a:rPr lang="fr-FR" sz="1200" dirty="0" err="1"/>
              <a:t>concluded</a:t>
            </a:r>
            <a:r>
              <a:rPr lang="fr-FR" sz="1200" dirty="0"/>
              <a:t> </a:t>
            </a:r>
            <a:r>
              <a:rPr lang="fr-FR" sz="1200" dirty="0" err="1"/>
              <a:t>immediately</a:t>
            </a:r>
            <a:r>
              <a:rPr lang="fr-FR" sz="1200" dirty="0"/>
              <a:t> if the </a:t>
            </a:r>
            <a:r>
              <a:rPr lang="fr-FR" sz="1200" dirty="0" err="1"/>
              <a:t>beam</a:t>
            </a:r>
            <a:r>
              <a:rPr lang="fr-FR" sz="1200" dirty="0"/>
              <a:t> </a:t>
            </a:r>
            <a:r>
              <a:rPr lang="fr-FR" sz="1200" dirty="0" err="1"/>
              <a:t>will</a:t>
            </a:r>
            <a:r>
              <a:rPr lang="fr-FR" sz="1200" dirty="0"/>
              <a:t> </a:t>
            </a:r>
            <a:r>
              <a:rPr lang="fr-FR" sz="1200" dirty="0" err="1"/>
              <a:t>be</a:t>
            </a:r>
            <a:r>
              <a:rPr lang="fr-FR" sz="1200" dirty="0"/>
              <a:t> stable </a:t>
            </a:r>
            <a:r>
              <a:rPr lang="fr-FR" sz="1200" b="1" dirty="0" err="1"/>
              <a:t>throughout</a:t>
            </a:r>
            <a:r>
              <a:rPr lang="fr-FR" sz="1200" dirty="0"/>
              <a:t> the </a:t>
            </a:r>
            <a:r>
              <a:rPr lang="fr-FR" sz="1200" dirty="0" err="1"/>
              <a:t>ramp</a:t>
            </a:r>
            <a:r>
              <a:rPr lang="fr-FR" sz="1200" dirty="0"/>
              <a:t>. Simulations with an </a:t>
            </a:r>
            <a:r>
              <a:rPr lang="fr-FR" sz="1200" dirty="0" err="1"/>
              <a:t>energy</a:t>
            </a:r>
            <a:r>
              <a:rPr lang="fr-FR" sz="1200" dirty="0"/>
              <a:t> </a:t>
            </a:r>
            <a:r>
              <a:rPr lang="fr-FR" sz="1200" dirty="0" err="1"/>
              <a:t>ramp</a:t>
            </a:r>
            <a:r>
              <a:rPr lang="fr-FR" sz="1200" dirty="0"/>
              <a:t> </a:t>
            </a:r>
            <a:r>
              <a:rPr lang="fr-FR" sz="1200" dirty="0" err="1"/>
              <a:t>then</a:t>
            </a:r>
            <a:r>
              <a:rPr lang="fr-FR" sz="1200" dirty="0"/>
              <a:t> </a:t>
            </a:r>
            <a:r>
              <a:rPr lang="fr-FR" sz="1200" dirty="0" err="1"/>
              <a:t>needs</a:t>
            </a:r>
            <a:r>
              <a:rPr lang="fr-FR" sz="1200" dirty="0"/>
              <a:t> to </a:t>
            </a:r>
            <a:r>
              <a:rPr lang="fr-FR" sz="1200" dirty="0" err="1"/>
              <a:t>be</a:t>
            </a:r>
            <a:r>
              <a:rPr lang="fr-FR" sz="1200" dirty="0"/>
              <a:t> </a:t>
            </a:r>
            <a:r>
              <a:rPr lang="fr-FR" sz="1200" dirty="0" err="1"/>
              <a:t>pursued</a:t>
            </a:r>
            <a:r>
              <a:rPr lang="fr-FR" sz="1200" dirty="0"/>
              <a:t>. </a:t>
            </a:r>
            <a:endParaRPr lang="en-US" sz="12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AC64D79-06D0-6FC0-3D1C-AE97AAE24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766D828D-4546-6007-C229-057335DBBE08}"/>
              </a:ext>
            </a:extLst>
          </p:cNvPr>
          <p:cNvSpPr/>
          <p:nvPr/>
        </p:nvSpPr>
        <p:spPr>
          <a:xfrm>
            <a:off x="3314661" y="2555838"/>
            <a:ext cx="1032296" cy="6203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80F56289-1CD8-0E50-C61B-031923141CAD}"/>
              </a:ext>
            </a:extLst>
          </p:cNvPr>
          <p:cNvSpPr txBox="1"/>
          <p:nvPr/>
        </p:nvSpPr>
        <p:spPr>
          <a:xfrm>
            <a:off x="3291692" y="2216552"/>
            <a:ext cx="1826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Nominal charge</a:t>
            </a:r>
            <a:endParaRPr lang="en-US" sz="1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935AD29-FCEF-DE58-34D3-06519346BA25}"/>
              </a:ext>
            </a:extLst>
          </p:cNvPr>
          <p:cNvSpPr txBox="1"/>
          <p:nvPr/>
        </p:nvSpPr>
        <p:spPr>
          <a:xfrm>
            <a:off x="8184232" y="5090005"/>
            <a:ext cx="17668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Bunch charge (</a:t>
            </a:r>
            <a:r>
              <a:rPr lang="fr-FR" sz="1200" dirty="0" err="1"/>
              <a:t>pC</a:t>
            </a:r>
            <a:r>
              <a:rPr lang="fr-FR" sz="1200" dirty="0"/>
              <a:t>)</a:t>
            </a:r>
            <a:endParaRPr lang="en-US" sz="1200" dirty="0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72FBFE3B-2E96-AABA-89C1-9D9F13FF2F6C}"/>
              </a:ext>
            </a:extLst>
          </p:cNvPr>
          <p:cNvCxnSpPr>
            <a:cxnSpLocks/>
          </p:cNvCxnSpPr>
          <p:nvPr/>
        </p:nvCxnSpPr>
        <p:spPr>
          <a:xfrm flipH="1">
            <a:off x="5117962" y="3321880"/>
            <a:ext cx="108554" cy="250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0E675484-8F5B-6426-8C34-91261832261A}"/>
              </a:ext>
            </a:extLst>
          </p:cNvPr>
          <p:cNvSpPr txBox="1"/>
          <p:nvPr/>
        </p:nvSpPr>
        <p:spPr>
          <a:xfrm>
            <a:off x="4784465" y="2756432"/>
            <a:ext cx="1539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C00000"/>
                </a:solidFill>
              </a:rPr>
              <a:t>Landau damping </a:t>
            </a:r>
            <a:r>
              <a:rPr lang="fr-FR" sz="1600" dirty="0" err="1">
                <a:solidFill>
                  <a:srgbClr val="C00000"/>
                </a:solidFill>
              </a:rPr>
              <a:t>limit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08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  <p:bldP spid="21" grpId="0" animBg="1"/>
      <p:bldP spid="23" grpId="0"/>
      <p:bldP spid="25" grpId="0"/>
      <p:bldP spid="26" grpId="0" animBg="1"/>
      <p:bldP spid="27" grpId="0"/>
      <p:bldP spid="28" grpId="0"/>
      <p:bldP spid="32" grpId="0" animBg="1"/>
      <p:bldP spid="33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D53E7A-0476-CF8B-8AC9-7F60B03EF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Single-bunch </a:t>
            </a:r>
            <a:r>
              <a:rPr lang="fr-FR" dirty="0" err="1"/>
              <a:t>regime</a:t>
            </a:r>
            <a:r>
              <a:rPr lang="fr-FR" dirty="0"/>
              <a:t> (</a:t>
            </a:r>
            <a:r>
              <a:rPr lang="fr-FR" dirty="0">
                <a:solidFill>
                  <a:srgbClr val="00B050"/>
                </a:solidFill>
              </a:rPr>
              <a:t>with</a:t>
            </a:r>
            <a:r>
              <a:rPr lang="fr-FR" dirty="0"/>
              <a:t> 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ramp</a:t>
            </a:r>
            <a:r>
              <a:rPr lang="fr-FR" dirty="0"/>
              <a:t>)</a:t>
            </a:r>
            <a:endParaRPr lang="en-US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331E0C2-50F8-3D67-7C07-5C9A357B939A}"/>
              </a:ext>
            </a:extLst>
          </p:cNvPr>
          <p:cNvSpPr txBox="1"/>
          <p:nvPr/>
        </p:nvSpPr>
        <p:spPr>
          <a:xfrm>
            <a:off x="1888578" y="5047553"/>
            <a:ext cx="966282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 beam with the </a:t>
            </a:r>
            <a:r>
              <a:rPr lang="en-US" sz="1400" b="1" dirty="0"/>
              <a:t>nominal charge </a:t>
            </a:r>
            <a:r>
              <a:rPr lang="en-US" sz="1400" dirty="0"/>
              <a:t>is in fact stable throughout the ramp.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D1C85AF-592D-1B51-A9C0-DD9DCB206460}"/>
              </a:ext>
            </a:extLst>
          </p:cNvPr>
          <p:cNvSpPr txBox="1"/>
          <p:nvPr/>
        </p:nvSpPr>
        <p:spPr>
          <a:xfrm>
            <a:off x="489468" y="955746"/>
            <a:ext cx="704669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Transverse single-bunch </a:t>
            </a:r>
            <a:r>
              <a:rPr lang="fr-FR" dirty="0" err="1">
                <a:solidFill>
                  <a:schemeClr val="bg1"/>
                </a:solidFill>
              </a:rPr>
              <a:t>instabilities</a:t>
            </a:r>
            <a:r>
              <a:rPr lang="fr-FR" dirty="0">
                <a:solidFill>
                  <a:schemeClr val="bg1"/>
                </a:solidFill>
              </a:rPr>
              <a:t> (TSBI) </a:t>
            </a:r>
            <a:r>
              <a:rPr lang="fr-FR" dirty="0" err="1">
                <a:solidFill>
                  <a:schemeClr val="bg1"/>
                </a:solidFill>
              </a:rPr>
              <a:t>along</a:t>
            </a:r>
            <a:r>
              <a:rPr lang="fr-FR" dirty="0">
                <a:solidFill>
                  <a:schemeClr val="bg1"/>
                </a:solidFill>
              </a:rPr>
              <a:t> the </a:t>
            </a:r>
            <a:r>
              <a:rPr lang="fr-FR" dirty="0" err="1">
                <a:solidFill>
                  <a:schemeClr val="bg1"/>
                </a:solidFill>
              </a:rPr>
              <a:t>ramp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Espace réservé du numéro de diapositive 20">
            <a:extLst>
              <a:ext uri="{FF2B5EF4-FFF2-40B4-BE49-F238E27FC236}">
                <a16:creationId xmlns:a16="http://schemas.microsoft.com/office/drawing/2014/main" id="{D59618B4-403F-7AC4-790A-FAE8B2674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22</a:t>
            </a:fld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2DA542E9-FF55-7C08-57FB-BC648778BE8C}"/>
              </a:ext>
            </a:extLst>
          </p:cNvPr>
          <p:cNvGrpSpPr/>
          <p:nvPr/>
        </p:nvGrpSpPr>
        <p:grpSpPr>
          <a:xfrm>
            <a:off x="6056893" y="1451122"/>
            <a:ext cx="4359587" cy="3434053"/>
            <a:chOff x="6056893" y="1451122"/>
            <a:chExt cx="4359587" cy="3434053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A1A613B8-CB88-CA0A-10BB-7F79C55F9C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6893" y="1665863"/>
              <a:ext cx="4359587" cy="3219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24EBB42D-DC42-2601-D006-98326F8DA2F6}"/>
                </a:ext>
              </a:extLst>
            </p:cNvPr>
            <p:cNvSpPr txBox="1"/>
            <p:nvPr/>
          </p:nvSpPr>
          <p:spPr>
            <a:xfrm>
              <a:off x="6614016" y="1451122"/>
              <a:ext cx="37585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i="1" dirty="0">
                  <a:solidFill>
                    <a:schemeClr val="bg1">
                      <a:lumMod val="50000"/>
                    </a:schemeClr>
                  </a:solidFill>
                </a:rPr>
                <a:t>1.5 </a:t>
              </a:r>
              <a:r>
                <a:rPr lang="fr-FR" sz="1200" i="1" dirty="0" err="1">
                  <a:solidFill>
                    <a:schemeClr val="bg1">
                      <a:lumMod val="50000"/>
                    </a:schemeClr>
                  </a:solidFill>
                </a:rPr>
                <a:t>nC</a:t>
              </a:r>
              <a:r>
                <a:rPr lang="fr-FR" sz="1200" i="1" dirty="0">
                  <a:solidFill>
                    <a:schemeClr val="bg1">
                      <a:lumMod val="50000"/>
                    </a:schemeClr>
                  </a:solidFill>
                </a:rPr>
                <a:t> (maximum single-bunch charge) with ADTS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10A88564-EEBB-292D-39FE-3409E284545E}"/>
              </a:ext>
            </a:extLst>
          </p:cNvPr>
          <p:cNvSpPr txBox="1"/>
          <p:nvPr/>
        </p:nvSpPr>
        <p:spPr>
          <a:xfrm rot="16200000">
            <a:off x="5342576" y="3017158"/>
            <a:ext cx="1649457" cy="2819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V emittance (</a:t>
            </a:r>
            <a:r>
              <a:rPr lang="fr-FR" sz="1200" dirty="0" err="1"/>
              <a:t>m.rad</a:t>
            </a:r>
            <a:r>
              <a:rPr lang="fr-FR" sz="1200" dirty="0"/>
              <a:t>)</a:t>
            </a:r>
            <a:endParaRPr lang="en-US" sz="12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72E5891-B8E8-6540-5A5F-CFC28CC6FE67}"/>
              </a:ext>
            </a:extLst>
          </p:cNvPr>
          <p:cNvSpPr txBox="1"/>
          <p:nvPr/>
        </p:nvSpPr>
        <p:spPr>
          <a:xfrm>
            <a:off x="7627531" y="4698788"/>
            <a:ext cx="1798346" cy="268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/>
              <a:t>Turns</a:t>
            </a:r>
            <a:endParaRPr lang="en-US" sz="12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FE9EC5F-B009-D29A-B6C7-74828F36900A}"/>
              </a:ext>
            </a:extLst>
          </p:cNvPr>
          <p:cNvSpPr txBox="1"/>
          <p:nvPr/>
        </p:nvSpPr>
        <p:spPr>
          <a:xfrm rot="16200000">
            <a:off x="397590" y="2932060"/>
            <a:ext cx="1651011" cy="2822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V emittance (</a:t>
            </a:r>
            <a:r>
              <a:rPr lang="fr-FR" sz="1200" dirty="0" err="1"/>
              <a:t>m.rad</a:t>
            </a:r>
            <a:r>
              <a:rPr lang="fr-FR" sz="1200" dirty="0"/>
              <a:t>)</a:t>
            </a:r>
            <a:endParaRPr lang="en-US" sz="12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6D219BD-E097-C617-BFF9-08C0431A0C80}"/>
              </a:ext>
            </a:extLst>
          </p:cNvPr>
          <p:cNvSpPr txBox="1"/>
          <p:nvPr/>
        </p:nvSpPr>
        <p:spPr>
          <a:xfrm>
            <a:off x="2695936" y="4684147"/>
            <a:ext cx="1800039" cy="2685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/>
              <a:t>Turns</a:t>
            </a:r>
            <a:endParaRPr lang="en-US" sz="1200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B6E69E8-601F-9DA9-8242-5C75A641ED43}"/>
              </a:ext>
            </a:extLst>
          </p:cNvPr>
          <p:cNvGrpSpPr/>
          <p:nvPr/>
        </p:nvGrpSpPr>
        <p:grpSpPr>
          <a:xfrm>
            <a:off x="1107894" y="1446175"/>
            <a:ext cx="4359588" cy="3439000"/>
            <a:chOff x="1107894" y="1446175"/>
            <a:chExt cx="4359588" cy="343900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F53B9FF-306F-E048-897F-E33D60109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894" y="1665863"/>
              <a:ext cx="4359588" cy="3219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AB45CA31-F666-9E63-3A20-5810A18ECFBF}"/>
                </a:ext>
              </a:extLst>
            </p:cNvPr>
            <p:cNvSpPr txBox="1"/>
            <p:nvPr/>
          </p:nvSpPr>
          <p:spPr>
            <a:xfrm>
              <a:off x="1806582" y="1446175"/>
              <a:ext cx="35787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i="1" dirty="0">
                  <a:solidFill>
                    <a:schemeClr val="bg1">
                      <a:lumMod val="50000"/>
                    </a:schemeClr>
                  </a:solidFill>
                </a:rPr>
                <a:t>0.5 </a:t>
              </a:r>
              <a:r>
                <a:rPr lang="fr-FR" sz="1200" i="1" dirty="0" err="1">
                  <a:solidFill>
                    <a:schemeClr val="bg1">
                      <a:lumMod val="50000"/>
                    </a:schemeClr>
                  </a:solidFill>
                </a:rPr>
                <a:t>nC</a:t>
              </a:r>
              <a:r>
                <a:rPr lang="fr-FR" sz="1200" i="1" dirty="0">
                  <a:solidFill>
                    <a:schemeClr val="bg1">
                      <a:lumMod val="50000"/>
                    </a:schemeClr>
                  </a:solidFill>
                </a:rPr>
                <a:t> (nominal single-bunch charge) with ADTS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4" name="ZoneTexte 23">
            <a:extLst>
              <a:ext uri="{FF2B5EF4-FFF2-40B4-BE49-F238E27FC236}">
                <a16:creationId xmlns:a16="http://schemas.microsoft.com/office/drawing/2014/main" id="{218CA7F1-A97A-9C9A-40A0-DC8ED4B602F0}"/>
              </a:ext>
            </a:extLst>
          </p:cNvPr>
          <p:cNvSpPr txBox="1"/>
          <p:nvPr/>
        </p:nvSpPr>
        <p:spPr>
          <a:xfrm>
            <a:off x="489468" y="5035963"/>
            <a:ext cx="1217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3F6BAE"/>
                </a:solidFill>
              </a:rPr>
              <a:t>Conclusion: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B72C999-5D27-8D5F-54B2-3A8990348730}"/>
              </a:ext>
            </a:extLst>
          </p:cNvPr>
          <p:cNvSpPr txBox="1"/>
          <p:nvPr/>
        </p:nvSpPr>
        <p:spPr>
          <a:xfrm>
            <a:off x="1879393" y="6177084"/>
            <a:ext cx="553211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F6BAE"/>
                </a:solidFill>
              </a:rPr>
              <a:t>Could be the loss of Landau damping due to the beam size reduction (reducing the tune spread for the same ADTS coefficients) </a:t>
            </a:r>
            <a:endParaRPr lang="en-US" sz="1400" dirty="0"/>
          </a:p>
        </p:txBody>
      </p:sp>
      <p:sp>
        <p:nvSpPr>
          <p:cNvPr id="9" name="Accolade ouvrante 8">
            <a:extLst>
              <a:ext uri="{FF2B5EF4-FFF2-40B4-BE49-F238E27FC236}">
                <a16:creationId xmlns:a16="http://schemas.microsoft.com/office/drawing/2014/main" id="{652FFC02-D5D6-65B8-2A98-766EFBF827F2}"/>
              </a:ext>
            </a:extLst>
          </p:cNvPr>
          <p:cNvSpPr/>
          <p:nvPr/>
        </p:nvSpPr>
        <p:spPr>
          <a:xfrm rot="16200000">
            <a:off x="3824127" y="5758406"/>
            <a:ext cx="117626" cy="719730"/>
          </a:xfrm>
          <a:prstGeom prst="leftBrace">
            <a:avLst>
              <a:gd name="adj1" fmla="val 2638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9EDCF86-1211-6547-478A-E74212CA36A4}"/>
              </a:ext>
            </a:extLst>
          </p:cNvPr>
          <p:cNvSpPr txBox="1"/>
          <p:nvPr/>
        </p:nvSpPr>
        <p:spPr>
          <a:xfrm>
            <a:off x="8203595" y="6266139"/>
            <a:ext cx="199521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3F6BAE"/>
                </a:solidFill>
              </a:rPr>
              <a:t>To </a:t>
            </a:r>
            <a:r>
              <a:rPr lang="fr-FR" sz="1400" dirty="0" err="1">
                <a:solidFill>
                  <a:srgbClr val="3F6BAE"/>
                </a:solidFill>
              </a:rPr>
              <a:t>be</a:t>
            </a:r>
            <a:r>
              <a:rPr lang="fr-FR" sz="1400" dirty="0">
                <a:solidFill>
                  <a:srgbClr val="3F6BAE"/>
                </a:solidFill>
              </a:rPr>
              <a:t> </a:t>
            </a:r>
            <a:r>
              <a:rPr lang="fr-FR" sz="1400" dirty="0" err="1">
                <a:solidFill>
                  <a:srgbClr val="3F6BAE"/>
                </a:solidFill>
              </a:rPr>
              <a:t>investigated</a:t>
            </a:r>
            <a:endParaRPr lang="en-US" sz="1400" dirty="0">
              <a:solidFill>
                <a:srgbClr val="3F6BAE"/>
              </a:solidFill>
            </a:endParaRPr>
          </a:p>
        </p:txBody>
      </p:sp>
      <p:sp>
        <p:nvSpPr>
          <p:cNvPr id="28" name="Flèche : droite 27">
            <a:extLst>
              <a:ext uri="{FF2B5EF4-FFF2-40B4-BE49-F238E27FC236}">
                <a16:creationId xmlns:a16="http://schemas.microsoft.com/office/drawing/2014/main" id="{6DC321A5-1D25-AA9D-4664-8AB77B782EB2}"/>
              </a:ext>
            </a:extLst>
          </p:cNvPr>
          <p:cNvSpPr/>
          <p:nvPr/>
        </p:nvSpPr>
        <p:spPr>
          <a:xfrm>
            <a:off x="7627531" y="6349254"/>
            <a:ext cx="340677" cy="14154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6AEA8D9-59BB-0921-748E-F87DBAE1BC2A}"/>
              </a:ext>
            </a:extLst>
          </p:cNvPr>
          <p:cNvSpPr txBox="1"/>
          <p:nvPr/>
        </p:nvSpPr>
        <p:spPr>
          <a:xfrm>
            <a:off x="1888578" y="5412510"/>
            <a:ext cx="92479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For the </a:t>
            </a:r>
            <a:r>
              <a:rPr lang="en-US" sz="1400" b="1" dirty="0"/>
              <a:t>maximum charge</a:t>
            </a:r>
            <a:r>
              <a:rPr lang="en-US" sz="1400" dirty="0"/>
              <a:t>, only chromaticity 5 can suppress the instability at low energy. 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31B7007-9F62-46B5-3F99-79955DD3F7C9}"/>
              </a:ext>
            </a:extLst>
          </p:cNvPr>
          <p:cNvSpPr txBox="1"/>
          <p:nvPr/>
        </p:nvSpPr>
        <p:spPr>
          <a:xfrm>
            <a:off x="1888578" y="5796528"/>
            <a:ext cx="85279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An unexpected </a:t>
            </a:r>
            <a:r>
              <a:rPr lang="en-US" sz="1400" dirty="0">
                <a:solidFill>
                  <a:srgbClr val="3F6BAE"/>
                </a:solidFill>
              </a:rPr>
              <a:t>sawtooth</a:t>
            </a:r>
            <a:r>
              <a:rPr lang="en-US" sz="1400" dirty="0"/>
              <a:t> feature at high energy was discovered for </a:t>
            </a:r>
            <a:r>
              <a:rPr lang="en-US" sz="1400" dirty="0" err="1"/>
              <a:t>chromaticities</a:t>
            </a:r>
            <a:r>
              <a:rPr lang="en-US" sz="1400" dirty="0"/>
              <a:t> 3-5. </a:t>
            </a:r>
          </a:p>
        </p:txBody>
      </p:sp>
    </p:spTree>
    <p:extLst>
      <p:ext uri="{BB962C8B-B14F-4D97-AF65-F5344CB8AC3E}">
        <p14:creationId xmlns:p14="http://schemas.microsoft.com/office/powerpoint/2010/main" val="422224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8" grpId="0"/>
      <p:bldP spid="9" grpId="0" animBg="1"/>
      <p:bldP spid="27" grpId="0"/>
      <p:bldP spid="28" grpId="0" animBg="1"/>
      <p:bldP spid="30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78F5A7-CE80-CEC0-CAFC-1DA57EB85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/>
                <a:cs typeface="Arial"/>
              </a:rPr>
              <a:t>Multibunch </a:t>
            </a:r>
            <a:r>
              <a:rPr lang="fr-FR" dirty="0" err="1">
                <a:latin typeface="Arial"/>
                <a:cs typeface="Arial"/>
              </a:rPr>
              <a:t>regime</a:t>
            </a:r>
            <a:r>
              <a:rPr lang="fr-FR" dirty="0">
                <a:latin typeface="Arial"/>
                <a:cs typeface="Arial"/>
              </a:rPr>
              <a:t> (</a:t>
            </a:r>
            <a:r>
              <a:rPr lang="fr-FR" dirty="0">
                <a:solidFill>
                  <a:srgbClr val="00B050"/>
                </a:solidFill>
                <a:latin typeface="Arial"/>
                <a:cs typeface="Arial"/>
              </a:rPr>
              <a:t>with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energy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ramp</a:t>
            </a:r>
            <a:r>
              <a:rPr lang="fr-FR" dirty="0">
                <a:latin typeface="Arial"/>
                <a:cs typeface="Arial"/>
              </a:rPr>
              <a:t>)</a:t>
            </a:r>
            <a:endParaRPr lang="en-US" dirty="0" err="1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DDB9577-4621-ED63-5F22-2637CB4E2C68}"/>
              </a:ext>
            </a:extLst>
          </p:cNvPr>
          <p:cNvSpPr txBox="1"/>
          <p:nvPr/>
        </p:nvSpPr>
        <p:spPr>
          <a:xfrm>
            <a:off x="470820" y="1000828"/>
            <a:ext cx="7603531" cy="338554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Transverse coupled-bunch </a:t>
            </a:r>
            <a:r>
              <a:rPr lang="fr-FR" sz="1600" dirty="0" err="1">
                <a:solidFill>
                  <a:schemeClr val="bg1"/>
                </a:solidFill>
              </a:rPr>
              <a:t>instability</a:t>
            </a:r>
            <a:r>
              <a:rPr lang="fr-FR" sz="1600" dirty="0">
                <a:solidFill>
                  <a:schemeClr val="bg1"/>
                </a:solidFill>
              </a:rPr>
              <a:t> (TCBI) </a:t>
            </a:r>
            <a:r>
              <a:rPr lang="fr-FR" sz="1600" dirty="0" err="1">
                <a:solidFill>
                  <a:schemeClr val="bg1"/>
                </a:solidFill>
              </a:rPr>
              <a:t>driven</a:t>
            </a:r>
            <a:r>
              <a:rPr lang="fr-FR" sz="1600" dirty="0">
                <a:solidFill>
                  <a:schemeClr val="bg1"/>
                </a:solidFill>
              </a:rPr>
              <a:t> by RW impedance </a:t>
            </a:r>
            <a:r>
              <a:rPr lang="fr-FR" sz="1600" baseline="30000" dirty="0">
                <a:solidFill>
                  <a:schemeClr val="bg1"/>
                </a:solidFill>
              </a:rPr>
              <a:t>[1]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endParaRPr lang="en-US" sz="1600" dirty="0" err="1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6306E40-55E8-7D0D-055F-1DE6D5F38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8CF5A1B-0094-D6F0-D757-F92DFF6EA957}"/>
              </a:ext>
            </a:extLst>
          </p:cNvPr>
          <p:cNvSpPr txBox="1"/>
          <p:nvPr/>
        </p:nvSpPr>
        <p:spPr>
          <a:xfrm>
            <a:off x="772569" y="5527824"/>
            <a:ext cx="1075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3F6BAE"/>
                </a:solidFill>
              </a:rPr>
              <a:t>Conclusion:</a:t>
            </a:r>
          </a:p>
        </p:txBody>
      </p:sp>
      <p:pic>
        <p:nvPicPr>
          <p:cNvPr id="4" name="Image 3" descr="Une image contenant texte, diagramme, Tracé, ligne&#10;&#10;Description générée automatiquement">
            <a:extLst>
              <a:ext uri="{FF2B5EF4-FFF2-40B4-BE49-F238E27FC236}">
                <a16:creationId xmlns:a16="http://schemas.microsoft.com/office/drawing/2014/main" id="{D42EC120-4B63-14C6-E294-6967E18BB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348" y="2482427"/>
            <a:ext cx="4092290" cy="3024336"/>
          </a:xfrm>
          <a:prstGeom prst="rect">
            <a:avLst/>
          </a:prstGeom>
        </p:spPr>
      </p:pic>
      <p:pic>
        <p:nvPicPr>
          <p:cNvPr id="11" name="Image 10" descr="Une image contenant texte, Tracé, diagramme, ligne&#10;&#10;Description générée automatiquement">
            <a:extLst>
              <a:ext uri="{FF2B5EF4-FFF2-40B4-BE49-F238E27FC236}">
                <a16:creationId xmlns:a16="http://schemas.microsoft.com/office/drawing/2014/main" id="{25D737E4-A855-71B7-6982-C020526FA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126" y="2450428"/>
            <a:ext cx="4092289" cy="3024336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DBC7317E-53E8-6797-ABCB-C95E8000495A}"/>
              </a:ext>
            </a:extLst>
          </p:cNvPr>
          <p:cNvSpPr txBox="1"/>
          <p:nvPr/>
        </p:nvSpPr>
        <p:spPr>
          <a:xfrm>
            <a:off x="6804445" y="2313201"/>
            <a:ext cx="271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/>
              <a:t>Vertical emittance </a:t>
            </a:r>
            <a:r>
              <a:rPr lang="fr-FR" sz="1050" b="1" dirty="0">
                <a:solidFill>
                  <a:srgbClr val="FC9804"/>
                </a:solidFill>
              </a:rPr>
              <a:t>without ADTS </a:t>
            </a:r>
            <a:endParaRPr lang="en-US" sz="1050" b="1" dirty="0">
              <a:solidFill>
                <a:srgbClr val="FC9804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86BD20B-D781-D472-4F23-9423BCD20FAD}"/>
              </a:ext>
            </a:extLst>
          </p:cNvPr>
          <p:cNvSpPr txBox="1"/>
          <p:nvPr/>
        </p:nvSpPr>
        <p:spPr>
          <a:xfrm>
            <a:off x="2538913" y="2260826"/>
            <a:ext cx="271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/>
              <a:t>Vertical emittance </a:t>
            </a:r>
            <a:r>
              <a:rPr lang="fr-FR" sz="1050" b="1" dirty="0">
                <a:solidFill>
                  <a:srgbClr val="3F6BAE"/>
                </a:solidFill>
              </a:rPr>
              <a:t>with ADTS </a:t>
            </a:r>
            <a:endParaRPr lang="en-US" sz="1050" b="1" dirty="0">
              <a:solidFill>
                <a:srgbClr val="3F6BA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C50FF8A7-92EB-D4F0-2E2D-365B7F4AEA92}"/>
                  </a:ext>
                </a:extLst>
              </p:cNvPr>
              <p:cNvSpPr txBox="1"/>
              <p:nvPr/>
            </p:nvSpPr>
            <p:spPr>
              <a:xfrm>
                <a:off x="1631504" y="5955878"/>
                <a:ext cx="88089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8650" lvl="1" indent="-171450">
                  <a:buFont typeface="Arial" panose="020B0604020202020204" pitchFamily="34" charset="0"/>
                  <a:buChar char="•"/>
                </a:pPr>
                <a:r>
                  <a:rPr lang="fr-FR" sz="1200" dirty="0"/>
                  <a:t>On the </a:t>
                </a:r>
                <a:r>
                  <a:rPr lang="fr-FR" sz="1200" dirty="0" err="1"/>
                  <a:t>contrary</a:t>
                </a:r>
                <a:r>
                  <a:rPr lang="fr-FR" sz="1200" dirty="0"/>
                  <a:t>, the </a:t>
                </a:r>
                <a:r>
                  <a:rPr lang="fr-FR" sz="1200" dirty="0" err="1"/>
                  <a:t>beam</a:t>
                </a:r>
                <a:r>
                  <a:rPr lang="fr-FR" sz="1200" dirty="0"/>
                  <a:t> </a:t>
                </a:r>
                <a:r>
                  <a:rPr lang="fr-FR" sz="1200" b="1" dirty="0" err="1"/>
                  <a:t>withtout</a:t>
                </a:r>
                <a:r>
                  <a:rPr lang="fr-FR" sz="1200" dirty="0"/>
                  <a:t> </a:t>
                </a:r>
                <a:r>
                  <a:rPr lang="fr-FR" sz="1200" b="1" dirty="0"/>
                  <a:t>ADTS</a:t>
                </a:r>
                <a:r>
                  <a:rPr lang="fr-FR" sz="1200" dirty="0"/>
                  <a:t> </a:t>
                </a:r>
                <a:r>
                  <a:rPr lang="fr-FR" sz="1200" dirty="0" err="1"/>
                  <a:t>would</a:t>
                </a:r>
                <a:r>
                  <a:rPr lang="fr-FR" sz="1200" dirty="0"/>
                  <a:t> </a:t>
                </a:r>
                <a:r>
                  <a:rPr lang="fr-FR" sz="1200" b="1" dirty="0"/>
                  <a:t>not</a:t>
                </a:r>
                <a:r>
                  <a:rPr lang="fr-FR" sz="1200" dirty="0"/>
                  <a:t> </a:t>
                </a:r>
                <a:r>
                  <a:rPr lang="fr-FR" sz="1200" dirty="0" err="1"/>
                  <a:t>be</a:t>
                </a:r>
                <a:r>
                  <a:rPr lang="fr-FR" sz="1200" dirty="0"/>
                  <a:t> </a:t>
                </a:r>
                <a:r>
                  <a:rPr lang="fr-FR" sz="1200" b="1" dirty="0"/>
                  <a:t>stable</a:t>
                </a:r>
                <a:r>
                  <a:rPr lang="fr-FR" sz="1200" dirty="0"/>
                  <a:t> at </a:t>
                </a:r>
                <a:r>
                  <a:rPr lang="fr-FR" sz="1200" dirty="0" err="1"/>
                  <a:t>low</a:t>
                </a:r>
                <a:r>
                  <a:rPr lang="fr-FR" sz="1200" dirty="0"/>
                  <a:t> </a:t>
                </a:r>
                <a:r>
                  <a:rPr lang="fr-FR" sz="1200" dirty="0" err="1"/>
                  <a:t>chromaticity</a:t>
                </a:r>
                <a:r>
                  <a:rPr lang="fr-FR" sz="1200" dirty="0"/>
                  <a:t>: </a:t>
                </a:r>
                <a14:m>
                  <m:oMath xmlns:m="http://schemas.openxmlformats.org/officeDocument/2006/math">
                    <m:r>
                      <a:rPr lang="fr-FR" sz="1200" b="1" i="1" smtClean="0">
                        <a:latin typeface="Cambria Math" panose="02040503050406030204" pitchFamily="18" charset="0"/>
                      </a:rPr>
                      <m:t>𝝃</m:t>
                    </m:r>
                    <m:r>
                      <a:rPr lang="fr-FR" sz="1200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fr-FR" sz="12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200" b="1" dirty="0"/>
                  <a:t> </a:t>
                </a:r>
                <a:r>
                  <a:rPr lang="en-US" sz="1200" dirty="0"/>
                  <a:t>for </a:t>
                </a:r>
                <a:r>
                  <a:rPr lang="en-US" sz="1200" b="1" dirty="0"/>
                  <a:t>3 </a:t>
                </a:r>
                <a:r>
                  <a:rPr lang="en-US" sz="1200" b="1" dirty="0" err="1"/>
                  <a:t>nC</a:t>
                </a:r>
                <a:r>
                  <a:rPr lang="en-US" sz="1200" b="1" dirty="0"/>
                  <a:t> </a:t>
                </a:r>
                <a:r>
                  <a:rPr lang="en-US" sz="1200" dirty="0"/>
                  <a:t>and either </a:t>
                </a:r>
                <a14:m>
                  <m:oMath xmlns:m="http://schemas.openxmlformats.org/officeDocument/2006/math">
                    <m:r>
                      <a:rPr lang="fr-FR" sz="1200" b="1" i="1" smtClean="0">
                        <a:latin typeface="Cambria Math" panose="02040503050406030204" pitchFamily="18" charset="0"/>
                      </a:rPr>
                      <m:t>𝝃</m:t>
                    </m:r>
                    <m:r>
                      <a:rPr lang="fr-FR" sz="1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2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200" dirty="0"/>
                  <a:t> or </a:t>
                </a:r>
                <a14:m>
                  <m:oMath xmlns:m="http://schemas.openxmlformats.org/officeDocument/2006/math">
                    <m:r>
                      <a:rPr lang="fr-FR" sz="1200" b="1" i="1" smtClean="0">
                        <a:latin typeface="Cambria Math" panose="02040503050406030204" pitchFamily="18" charset="0"/>
                      </a:rPr>
                      <m:t>𝝃</m:t>
                    </m:r>
                    <m:r>
                      <a:rPr lang="fr-FR" sz="1200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fr-FR" sz="12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1200" dirty="0"/>
                  <a:t> for </a:t>
                </a:r>
                <a:r>
                  <a:rPr lang="en-US" sz="1200" b="1" dirty="0"/>
                  <a:t>10 </a:t>
                </a:r>
                <a:r>
                  <a:rPr lang="en-US" sz="1200" b="1" dirty="0" err="1"/>
                  <a:t>nC</a:t>
                </a:r>
                <a:r>
                  <a:rPr lang="en-US" sz="1200" b="1" dirty="0"/>
                  <a:t> </a:t>
                </a:r>
                <a:r>
                  <a:rPr lang="en-US" sz="1200" dirty="0"/>
                  <a:t>to be stable.</a:t>
                </a:r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C50FF8A7-92EB-D4F0-2E2D-365B7F4AE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5955878"/>
                <a:ext cx="8808979" cy="461665"/>
              </a:xfrm>
              <a:prstGeom prst="rect">
                <a:avLst/>
              </a:prstGeom>
              <a:blipFill>
                <a:blip r:embed="rId4"/>
                <a:stretch>
                  <a:fillRect t="-1316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ZoneTexte 21">
            <a:extLst>
              <a:ext uri="{FF2B5EF4-FFF2-40B4-BE49-F238E27FC236}">
                <a16:creationId xmlns:a16="http://schemas.microsoft.com/office/drawing/2014/main" id="{77EFE290-2564-9B7B-6327-9834A601F766}"/>
              </a:ext>
            </a:extLst>
          </p:cNvPr>
          <p:cNvSpPr txBox="1"/>
          <p:nvPr/>
        </p:nvSpPr>
        <p:spPr>
          <a:xfrm>
            <a:off x="478135" y="1705386"/>
            <a:ext cx="7603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Simulations with </a:t>
            </a:r>
            <a:r>
              <a:rPr lang="fr-FR" sz="1200" b="1" dirty="0" err="1"/>
              <a:t>energy</a:t>
            </a:r>
            <a:r>
              <a:rPr lang="fr-FR" sz="1200" b="1" dirty="0"/>
              <a:t> </a:t>
            </a:r>
            <a:r>
              <a:rPr lang="fr-FR" sz="1200" b="1" dirty="0" err="1"/>
              <a:t>ramp</a:t>
            </a:r>
            <a:r>
              <a:rPr lang="fr-FR" sz="1200" b="1" dirty="0"/>
              <a:t> </a:t>
            </a:r>
            <a:r>
              <a:rPr lang="fr-FR" sz="1200" dirty="0" err="1"/>
              <a:t>were</a:t>
            </a:r>
            <a:r>
              <a:rPr lang="fr-FR" sz="1200" dirty="0"/>
              <a:t> </a:t>
            </a:r>
            <a:r>
              <a:rPr lang="fr-FR" sz="1200" dirty="0" err="1"/>
              <a:t>also</a:t>
            </a:r>
            <a:r>
              <a:rPr lang="fr-FR" sz="1200" dirty="0"/>
              <a:t> </a:t>
            </a:r>
            <a:r>
              <a:rPr lang="fr-FR" sz="1200" dirty="0" err="1"/>
              <a:t>performed</a:t>
            </a:r>
            <a:r>
              <a:rPr lang="fr-FR" sz="1200" dirty="0"/>
              <a:t> for TCBI to </a:t>
            </a:r>
            <a:r>
              <a:rPr lang="fr-FR" sz="1200" dirty="0" err="1"/>
              <a:t>confirm</a:t>
            </a:r>
            <a:r>
              <a:rPr lang="fr-FR" sz="1200" dirty="0"/>
              <a:t> the </a:t>
            </a:r>
            <a:r>
              <a:rPr lang="fr-FR" sz="1200" dirty="0" err="1"/>
              <a:t>stability</a:t>
            </a:r>
            <a:r>
              <a:rPr lang="fr-FR" sz="1200" dirty="0"/>
              <a:t> </a:t>
            </a:r>
            <a:r>
              <a:rPr lang="fr-FR" sz="1200" dirty="0" err="1"/>
              <a:t>throughout</a:t>
            </a:r>
            <a:r>
              <a:rPr lang="fr-FR" sz="1200" dirty="0"/>
              <a:t> the </a:t>
            </a:r>
            <a:r>
              <a:rPr lang="fr-FR" sz="1200" dirty="0" err="1"/>
              <a:t>ramp</a:t>
            </a:r>
            <a:r>
              <a:rPr lang="fr-FR" sz="1200" dirty="0"/>
              <a:t> at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B817C5E-90BD-3ABB-8F17-E72D12F41A04}"/>
              </a:ext>
            </a:extLst>
          </p:cNvPr>
          <p:cNvSpPr txBox="1"/>
          <p:nvPr/>
        </p:nvSpPr>
        <p:spPr>
          <a:xfrm>
            <a:off x="8274524" y="1435616"/>
            <a:ext cx="3581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3 </a:t>
            </a:r>
            <a:r>
              <a:rPr lang="en-US" sz="1200" b="1" dirty="0" err="1"/>
              <a:t>nC</a:t>
            </a:r>
            <a:r>
              <a:rPr lang="en-US" sz="1200" b="1" dirty="0"/>
              <a:t> </a:t>
            </a:r>
            <a:r>
              <a:rPr lang="en-US" sz="1200" dirty="0"/>
              <a:t>(nominal </a:t>
            </a:r>
            <a:r>
              <a:rPr lang="en-US" sz="1200" dirty="0" err="1"/>
              <a:t>multibunch</a:t>
            </a:r>
            <a:r>
              <a:rPr lang="en-US" sz="1200" dirty="0"/>
              <a:t> charge)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10 </a:t>
            </a:r>
            <a:r>
              <a:rPr lang="en-US" sz="1200" b="1" dirty="0" err="1"/>
              <a:t>nC</a:t>
            </a:r>
            <a:r>
              <a:rPr lang="en-US" sz="1200" b="1" dirty="0"/>
              <a:t> </a:t>
            </a:r>
            <a:r>
              <a:rPr lang="en-US" sz="1200" dirty="0"/>
              <a:t>(maximum achievable charge)</a:t>
            </a:r>
            <a:endParaRPr lang="fr-FR" sz="1200" dirty="0"/>
          </a:p>
        </p:txBody>
      </p:sp>
      <p:sp>
        <p:nvSpPr>
          <p:cNvPr id="30" name="Accolade ouvrante 29">
            <a:extLst>
              <a:ext uri="{FF2B5EF4-FFF2-40B4-BE49-F238E27FC236}">
                <a16:creationId xmlns:a16="http://schemas.microsoft.com/office/drawing/2014/main" id="{164FFD49-8A85-1B2B-5C56-23F440019445}"/>
              </a:ext>
            </a:extLst>
          </p:cNvPr>
          <p:cNvSpPr/>
          <p:nvPr/>
        </p:nvSpPr>
        <p:spPr>
          <a:xfrm>
            <a:off x="7986493" y="1497626"/>
            <a:ext cx="288032" cy="614644"/>
          </a:xfrm>
          <a:prstGeom prst="leftBrace">
            <a:avLst>
              <a:gd name="adj1" fmla="val 3503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547848A-4747-CB18-C0AB-C1C96ECB137F}"/>
              </a:ext>
            </a:extLst>
          </p:cNvPr>
          <p:cNvSpPr txBox="1"/>
          <p:nvPr/>
        </p:nvSpPr>
        <p:spPr>
          <a:xfrm>
            <a:off x="1631504" y="5538508"/>
            <a:ext cx="86409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dirty="0"/>
              <a:t>The </a:t>
            </a:r>
            <a:r>
              <a:rPr lang="fr-FR" sz="1200" dirty="0" err="1"/>
              <a:t>beam</a:t>
            </a:r>
            <a:r>
              <a:rPr lang="fr-FR" sz="1200" dirty="0"/>
              <a:t> at </a:t>
            </a:r>
            <a:r>
              <a:rPr lang="fr-FR" sz="1200" b="1" dirty="0" err="1"/>
              <a:t>both</a:t>
            </a:r>
            <a:r>
              <a:rPr lang="fr-FR" sz="1200" b="1" dirty="0"/>
              <a:t> charges </a:t>
            </a:r>
            <a:r>
              <a:rPr lang="fr-FR" sz="1200" dirty="0"/>
              <a:t>are </a:t>
            </a:r>
            <a:r>
              <a:rPr lang="fr-FR" sz="1200" dirty="0" err="1"/>
              <a:t>indeed</a:t>
            </a:r>
            <a:r>
              <a:rPr lang="fr-FR" sz="1200" dirty="0"/>
              <a:t> </a:t>
            </a:r>
            <a:r>
              <a:rPr lang="fr-FR" sz="1200" b="1" dirty="0"/>
              <a:t>stable</a:t>
            </a:r>
            <a:r>
              <a:rPr lang="fr-FR" sz="1200" dirty="0"/>
              <a:t> all </a:t>
            </a:r>
            <a:r>
              <a:rPr lang="fr-FR" sz="1200" dirty="0" err="1"/>
              <a:t>along</a:t>
            </a:r>
            <a:r>
              <a:rPr lang="fr-FR" sz="1200" dirty="0"/>
              <a:t> the </a:t>
            </a:r>
            <a:r>
              <a:rPr lang="fr-FR" sz="1200" dirty="0" err="1"/>
              <a:t>ramp</a:t>
            </a:r>
            <a:r>
              <a:rPr lang="fr-FR" sz="1200" dirty="0"/>
              <a:t> when </a:t>
            </a:r>
            <a:r>
              <a:rPr lang="fr-FR" sz="1200" b="1" dirty="0"/>
              <a:t>ADTS </a:t>
            </a:r>
            <a:r>
              <a:rPr lang="fr-FR" sz="1200" b="1" dirty="0" err="1"/>
              <a:t>is</a:t>
            </a:r>
            <a:r>
              <a:rPr lang="fr-FR" sz="1200" b="1" dirty="0"/>
              <a:t> </a:t>
            </a:r>
            <a:r>
              <a:rPr lang="fr-FR" sz="1200" b="1" dirty="0" err="1"/>
              <a:t>present</a:t>
            </a:r>
            <a:r>
              <a:rPr lang="fr-FR" sz="1200" dirty="0"/>
              <a:t>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5DAFC12-F45C-A69C-5098-23234131863E}"/>
              </a:ext>
            </a:extLst>
          </p:cNvPr>
          <p:cNvSpPr txBox="1"/>
          <p:nvPr/>
        </p:nvSpPr>
        <p:spPr>
          <a:xfrm>
            <a:off x="767408" y="6525344"/>
            <a:ext cx="9505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aseline="30000" dirty="0"/>
              <a:t>[1] </a:t>
            </a:r>
            <a:r>
              <a:rPr lang="fr-FR" sz="1200" dirty="0"/>
              <a:t>More about </a:t>
            </a:r>
            <a:r>
              <a:rPr lang="fr-FR" sz="1200" dirty="0" err="1"/>
              <a:t>this</a:t>
            </a:r>
            <a:r>
              <a:rPr lang="fr-FR" sz="1200" dirty="0"/>
              <a:t> topic: </a:t>
            </a:r>
            <a:r>
              <a:rPr lang="da-DK" sz="1200" dirty="0"/>
              <a:t>W. Foosang et al, J. Phys.: Conf. Ser. </a:t>
            </a:r>
            <a:r>
              <a:rPr lang="da-DK" sz="1200" b="1" dirty="0"/>
              <a:t>2687</a:t>
            </a:r>
            <a:r>
              <a:rPr lang="da-DK" sz="1200" dirty="0"/>
              <a:t> 062017 (2024), </a:t>
            </a:r>
            <a:r>
              <a:rPr lang="da-DK" sz="1200" dirty="0">
                <a:hlinkClick r:id="rId5"/>
              </a:rPr>
              <a:t>https://doi.org/</a:t>
            </a:r>
            <a:r>
              <a:rPr lang="en-US" sz="1200" dirty="0">
                <a:solidFill>
                  <a:srgbClr val="333333"/>
                </a:solidFill>
                <a:latin typeface="-apple-system"/>
                <a:hlinkClick r:id="rId5"/>
              </a:rPr>
              <a:t>10.1088/1742-6596/2687/6/062017</a:t>
            </a:r>
            <a:endParaRPr lang="en-US" sz="1200" dirty="0">
              <a:solidFill>
                <a:srgbClr val="333333"/>
              </a:solidFill>
              <a:latin typeface="-apple-system"/>
            </a:endParaRPr>
          </a:p>
          <a:p>
            <a:endParaRPr lang="en-US" sz="12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013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/>
      <p:bldP spid="15" grpId="0"/>
      <p:bldP spid="21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B6EBC36-CE12-6F59-5742-430FE14E6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5A4860-D9DF-077C-E402-DEE261F64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0949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CD1E84-E3BA-8F29-C5C7-BA9A254E3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3A0C836-CD88-BDFB-4695-54358317BE9B}"/>
              </a:ext>
            </a:extLst>
          </p:cNvPr>
          <p:cNvSpPr txBox="1"/>
          <p:nvPr/>
        </p:nvSpPr>
        <p:spPr>
          <a:xfrm>
            <a:off x="479376" y="967636"/>
            <a:ext cx="108620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It has been </a:t>
            </a:r>
            <a:r>
              <a:rPr lang="fr-FR" dirty="0" err="1">
                <a:solidFill>
                  <a:srgbClr val="C00000"/>
                </a:solidFill>
              </a:rPr>
              <a:t>shown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that</a:t>
            </a:r>
            <a:endParaRPr lang="fr-FR" dirty="0">
              <a:solidFill>
                <a:srgbClr val="C00000"/>
              </a:solidFill>
            </a:endParaRPr>
          </a:p>
          <a:p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/>
              <a:t>ADTS</a:t>
            </a:r>
            <a:r>
              <a:rPr lang="fr-FR" sz="1400" dirty="0"/>
              <a:t> and </a:t>
            </a:r>
            <a:r>
              <a:rPr lang="fr-FR" sz="1400" b="1" dirty="0" err="1"/>
              <a:t>broadband</a:t>
            </a:r>
            <a:r>
              <a:rPr lang="fr-FR" sz="1400" b="1" dirty="0"/>
              <a:t> impedance </a:t>
            </a:r>
            <a:r>
              <a:rPr lang="fr-FR" sz="1400" dirty="0"/>
              <a:t>are key </a:t>
            </a:r>
            <a:r>
              <a:rPr lang="fr-FR" sz="1400" dirty="0" err="1"/>
              <a:t>elements</a:t>
            </a:r>
            <a:r>
              <a:rPr lang="fr-FR" sz="1400" dirty="0"/>
              <a:t> for </a:t>
            </a:r>
            <a:r>
              <a:rPr lang="fr-FR" sz="1400" dirty="0" err="1"/>
              <a:t>accurate</a:t>
            </a:r>
            <a:r>
              <a:rPr lang="fr-FR" sz="1400" dirty="0"/>
              <a:t> modeling of collective </a:t>
            </a:r>
            <a:r>
              <a:rPr lang="fr-FR" sz="1400" dirty="0" err="1"/>
              <a:t>effects</a:t>
            </a:r>
            <a:r>
              <a:rPr lang="fr-FR" sz="1400" dirty="0"/>
              <a:t> in boosters.</a:t>
            </a:r>
          </a:p>
          <a:p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/>
              <a:t>Tracking with </a:t>
            </a:r>
            <a:r>
              <a:rPr lang="fr-FR" sz="1400" b="1" dirty="0" err="1"/>
              <a:t>energy</a:t>
            </a:r>
            <a:r>
              <a:rPr lang="fr-FR" sz="1400" b="1" dirty="0"/>
              <a:t> </a:t>
            </a:r>
            <a:r>
              <a:rPr lang="fr-FR" sz="1400" b="1" dirty="0" err="1"/>
              <a:t>ramp</a:t>
            </a:r>
            <a:r>
              <a:rPr lang="fr-FR" sz="1400" dirty="0"/>
              <a:t> </a:t>
            </a:r>
            <a:r>
              <a:rPr lang="fr-FR" sz="1400" b="1" dirty="0" err="1"/>
              <a:t>is</a:t>
            </a:r>
            <a:r>
              <a:rPr lang="fr-FR" sz="1400" b="1" dirty="0"/>
              <a:t> important </a:t>
            </a:r>
            <a:r>
              <a:rPr lang="fr-FR" sz="1400" dirty="0"/>
              <a:t>to </a:t>
            </a:r>
            <a:r>
              <a:rPr lang="fr-FR" sz="1400" dirty="0" err="1"/>
              <a:t>determine</a:t>
            </a:r>
            <a:r>
              <a:rPr lang="fr-FR" sz="1400" dirty="0"/>
              <a:t> </a:t>
            </a:r>
            <a:r>
              <a:rPr lang="fr-FR" sz="1400" dirty="0" err="1"/>
              <a:t>beam’s</a:t>
            </a:r>
            <a:r>
              <a:rPr lang="fr-FR" sz="1400" dirty="0"/>
              <a:t> </a:t>
            </a:r>
            <a:r>
              <a:rPr lang="fr-FR" sz="1400" dirty="0" err="1"/>
              <a:t>stability</a:t>
            </a:r>
            <a:r>
              <a:rPr lang="fr-FR" sz="1400" dirty="0"/>
              <a:t> </a:t>
            </a:r>
            <a:r>
              <a:rPr lang="fr-FR" sz="1400" dirty="0" err="1"/>
              <a:t>throughout</a:t>
            </a:r>
            <a:r>
              <a:rPr lang="fr-FR" sz="1400" dirty="0"/>
              <a:t> the </a:t>
            </a:r>
            <a:r>
              <a:rPr lang="fr-FR" sz="1400" dirty="0" err="1"/>
              <a:t>ramp</a:t>
            </a:r>
            <a:r>
              <a:rPr lang="fr-FR" sz="1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8B7FAE7-F9D5-FE2F-471C-14F367F4D5AF}"/>
              </a:ext>
            </a:extLst>
          </p:cNvPr>
          <p:cNvSpPr txBox="1"/>
          <p:nvPr/>
        </p:nvSpPr>
        <p:spPr>
          <a:xfrm>
            <a:off x="479376" y="298463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Conclusion </a:t>
            </a:r>
            <a:r>
              <a:rPr lang="fr-FR" dirty="0" err="1">
                <a:solidFill>
                  <a:srgbClr val="C00000"/>
                </a:solidFill>
              </a:rPr>
              <a:t>from</a:t>
            </a:r>
            <a:r>
              <a:rPr lang="fr-FR" dirty="0">
                <a:solidFill>
                  <a:srgbClr val="C00000"/>
                </a:solidFill>
              </a:rPr>
              <a:t> the SOLEIL II </a:t>
            </a:r>
            <a:r>
              <a:rPr lang="fr-FR" dirty="0" err="1">
                <a:solidFill>
                  <a:srgbClr val="C00000"/>
                </a:solidFill>
              </a:rPr>
              <a:t>project’s</a:t>
            </a:r>
            <a:r>
              <a:rPr lang="fr-FR" dirty="0">
                <a:solidFill>
                  <a:srgbClr val="C00000"/>
                </a:solidFill>
              </a:rPr>
              <a:t> aspect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FFCE23BD-BE4E-F803-5574-46075AD2D487}"/>
              </a:ext>
            </a:extLst>
          </p:cNvPr>
          <p:cNvCxnSpPr/>
          <p:nvPr/>
        </p:nvCxnSpPr>
        <p:spPr>
          <a:xfrm>
            <a:off x="407368" y="2807005"/>
            <a:ext cx="109340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1">
            <a:extLst>
              <a:ext uri="{FF2B5EF4-FFF2-40B4-BE49-F238E27FC236}">
                <a16:creationId xmlns:a16="http://schemas.microsoft.com/office/drawing/2014/main" id="{DF83AE80-39AD-09D1-D7ED-0F96267E0C85}"/>
              </a:ext>
            </a:extLst>
          </p:cNvPr>
          <p:cNvSpPr txBox="1"/>
          <p:nvPr/>
        </p:nvSpPr>
        <p:spPr>
          <a:xfrm>
            <a:off x="518108" y="3510032"/>
            <a:ext cx="8314196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b="1" dirty="0">
                <a:cs typeface="Arial"/>
              </a:rPr>
              <a:t>Single-bunch regime</a:t>
            </a:r>
            <a:endParaRPr lang="en-US" sz="1400" dirty="0"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cs typeface="Arial"/>
              </a:rPr>
              <a:t>The beam is stable throughout the ramp at nominal charge (0.5 </a:t>
            </a:r>
            <a:r>
              <a:rPr lang="en-US" sz="1400" dirty="0" err="1">
                <a:cs typeface="Arial"/>
              </a:rPr>
              <a:t>nC</a:t>
            </a:r>
            <a:r>
              <a:rPr lang="en-US" sz="1400" dirty="0">
                <a:cs typeface="Arial"/>
              </a:rPr>
              <a:t>) for positive chromaticity.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cs typeface="Arial"/>
              </a:rPr>
              <a:t>Possible stability issue for maximum charge (1.5 </a:t>
            </a:r>
            <a:r>
              <a:rPr lang="en-US" sz="1400" dirty="0" err="1">
                <a:cs typeface="Arial"/>
              </a:rPr>
              <a:t>nC</a:t>
            </a:r>
            <a:r>
              <a:rPr lang="en-US" sz="1400" dirty="0">
                <a:cs typeface="Arial"/>
              </a:rPr>
              <a:t>), to be investigated.</a:t>
            </a:r>
          </a:p>
          <a:p>
            <a:pPr marL="742950" lvl="1" indent="-285750">
              <a:buFont typeface="Arial"/>
              <a:buChar char="•"/>
            </a:pPr>
            <a:endParaRPr lang="en-US" sz="1400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1" dirty="0" err="1">
                <a:cs typeface="Arial"/>
              </a:rPr>
              <a:t>Multibunch</a:t>
            </a:r>
            <a:r>
              <a:rPr lang="en-US" sz="1400" b="1" dirty="0">
                <a:cs typeface="Arial"/>
              </a:rPr>
              <a:t> regime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cs typeface="Arial"/>
              </a:rPr>
              <a:t>The beam is stable up to 10 </a:t>
            </a:r>
            <a:r>
              <a:rPr lang="en-US" sz="1400" dirty="0" err="1">
                <a:cs typeface="Arial"/>
              </a:rPr>
              <a:t>nC</a:t>
            </a:r>
            <a:r>
              <a:rPr lang="en-US" sz="1400" dirty="0">
                <a:cs typeface="Arial"/>
              </a:rPr>
              <a:t> (maximum charge) for positive chromaticity.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7F8A444-A6E8-6ED9-5601-03C9B65A8CE0}"/>
              </a:ext>
            </a:extLst>
          </p:cNvPr>
          <p:cNvSpPr txBox="1"/>
          <p:nvPr/>
        </p:nvSpPr>
        <p:spPr>
          <a:xfrm>
            <a:off x="504690" y="5305588"/>
            <a:ext cx="10631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err="1"/>
              <a:t>Cost</a:t>
            </a:r>
            <a:r>
              <a:rPr lang="fr-FR" sz="1400" b="1" dirty="0"/>
              <a:t> </a:t>
            </a:r>
            <a:r>
              <a:rPr lang="fr-FR" sz="1400" b="1" dirty="0" err="1"/>
              <a:t>optimization</a:t>
            </a:r>
            <a:r>
              <a:rPr lang="fr-FR" sz="1400" dirty="0"/>
              <a:t>: collective effect study can help </a:t>
            </a:r>
            <a:r>
              <a:rPr lang="fr-FR" sz="1400" dirty="0" err="1"/>
              <a:t>optimize</a:t>
            </a:r>
            <a:r>
              <a:rPr lang="fr-FR" sz="1400" dirty="0"/>
              <a:t> the construction </a:t>
            </a:r>
            <a:r>
              <a:rPr lang="fr-FR" sz="1400" dirty="0" err="1"/>
              <a:t>cost</a:t>
            </a:r>
            <a:r>
              <a:rPr lang="fr-FR" sz="1400" dirty="0"/>
              <a:t> of the machine by </a:t>
            </a:r>
            <a:r>
              <a:rPr lang="fr-FR" sz="1400" dirty="0" err="1"/>
              <a:t>neglecting</a:t>
            </a:r>
            <a:r>
              <a:rPr lang="fr-FR" sz="1400" dirty="0"/>
              <a:t> </a:t>
            </a:r>
            <a:r>
              <a:rPr lang="fr-FR" sz="1400" dirty="0" err="1"/>
              <a:t>unneccessary</a:t>
            </a:r>
            <a:r>
              <a:rPr lang="fr-FR" sz="1400" dirty="0"/>
              <a:t> impedance </a:t>
            </a:r>
            <a:r>
              <a:rPr lang="fr-FR" sz="1400" dirty="0" err="1"/>
              <a:t>optimization</a:t>
            </a:r>
            <a:r>
              <a:rPr lang="fr-FR" sz="1400" dirty="0"/>
              <a:t> (</a:t>
            </a:r>
            <a:r>
              <a:rPr lang="fr-FR" sz="1400" dirty="0" err="1"/>
              <a:t>tapers</a:t>
            </a:r>
            <a:r>
              <a:rPr lang="fr-FR" sz="1400" dirty="0"/>
              <a:t>, RF </a:t>
            </a:r>
            <a:r>
              <a:rPr lang="fr-FR" sz="1400" dirty="0" err="1"/>
              <a:t>fingers</a:t>
            </a:r>
            <a:r>
              <a:rPr lang="fr-FR" sz="1400" dirty="0"/>
              <a:t>, </a:t>
            </a:r>
            <a:r>
              <a:rPr lang="fr-FR" sz="1400" dirty="0" err="1"/>
              <a:t>pumping</a:t>
            </a:r>
            <a:r>
              <a:rPr lang="fr-FR" sz="1400" dirty="0"/>
              <a:t> </a:t>
            </a:r>
            <a:r>
              <a:rPr lang="fr-FR" sz="1400" dirty="0" err="1"/>
              <a:t>grid</a:t>
            </a:r>
            <a:r>
              <a:rPr lang="fr-FR" sz="1400" dirty="0"/>
              <a:t> etc.).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749433B-0D59-EDBF-27ED-1892D47E0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5" name="Accolade fermante 4">
            <a:extLst>
              <a:ext uri="{FF2B5EF4-FFF2-40B4-BE49-F238E27FC236}">
                <a16:creationId xmlns:a16="http://schemas.microsoft.com/office/drawing/2014/main" id="{77897178-163E-9FA9-1522-2395D380E67B}"/>
              </a:ext>
            </a:extLst>
          </p:cNvPr>
          <p:cNvSpPr/>
          <p:nvPr/>
        </p:nvSpPr>
        <p:spPr>
          <a:xfrm>
            <a:off x="8798721" y="3527773"/>
            <a:ext cx="216024" cy="1384995"/>
          </a:xfrm>
          <a:prstGeom prst="rightBrace">
            <a:avLst>
              <a:gd name="adj1" fmla="val 3823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8D0ADDC-9435-8360-CCBF-075CEA234316}"/>
              </a:ext>
            </a:extLst>
          </p:cNvPr>
          <p:cNvSpPr txBox="1"/>
          <p:nvPr/>
        </p:nvSpPr>
        <p:spPr>
          <a:xfrm>
            <a:off x="9166311" y="3717067"/>
            <a:ext cx="27212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3F6BAE"/>
                </a:solidFill>
              </a:rPr>
              <a:t>Bottom line</a:t>
            </a:r>
            <a:r>
              <a:rPr lang="fr-FR" sz="1400" dirty="0">
                <a:solidFill>
                  <a:srgbClr val="3F6BAE"/>
                </a:solidFill>
              </a:rPr>
              <a:t>: </a:t>
            </a:r>
          </a:p>
          <a:p>
            <a:r>
              <a:rPr lang="en-US" sz="1400" dirty="0">
                <a:solidFill>
                  <a:srgbClr val="3F6BAE"/>
                </a:solidFill>
              </a:rPr>
              <a:t>SOLEIL II booster is safe from TMCI, HTI, and RW instability at the nominal charge.</a:t>
            </a:r>
          </a:p>
        </p:txBody>
      </p:sp>
    </p:spTree>
    <p:extLst>
      <p:ext uri="{BB962C8B-B14F-4D97-AF65-F5344CB8AC3E}">
        <p14:creationId xmlns:p14="http://schemas.microsoft.com/office/powerpoint/2010/main" val="177226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6" grpId="0"/>
      <p:bldP spid="5" grpId="0" animBg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B4659C-C34B-ACE1-23F2-807677B89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for </a:t>
            </a:r>
            <a:r>
              <a:rPr lang="fr-FR" dirty="0" err="1"/>
              <a:t>your</a:t>
            </a:r>
            <a:r>
              <a:rPr lang="fr-FR" dirty="0"/>
              <a:t> attention</a:t>
            </a:r>
            <a:endParaRPr lang="en-US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1D78A3A-2B0E-5B1D-C935-38EB4D2DC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4602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C5324F-AEDA-8D77-0D3B-87A3A8D7B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Back-up slides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0E60D3-FC2C-E6AF-7DCE-79A40A0777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7976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0CBA3C-2FFD-8B62-C7E7-452EFCC78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Outlook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2F61AD-8939-5A1D-F4FF-AF56F99EA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3" name="ZoneTexte 6">
            <a:extLst>
              <a:ext uri="{FF2B5EF4-FFF2-40B4-BE49-F238E27FC236}">
                <a16:creationId xmlns:a16="http://schemas.microsoft.com/office/drawing/2014/main" id="{6A6FEB66-A387-8D24-84E0-0CD426B79753}"/>
              </a:ext>
            </a:extLst>
          </p:cNvPr>
          <p:cNvSpPr txBox="1"/>
          <p:nvPr/>
        </p:nvSpPr>
        <p:spPr>
          <a:xfrm>
            <a:off x="335360" y="1234879"/>
            <a:ext cx="432048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Next </a:t>
            </a:r>
            <a:r>
              <a:rPr lang="fr-FR" dirty="0" err="1">
                <a:solidFill>
                  <a:srgbClr val="C00000"/>
                </a:solidFill>
              </a:rPr>
              <a:t>steps</a:t>
            </a:r>
            <a:endParaRPr lang="en-US" dirty="0" err="1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EEDB7E-B80C-9C45-2D51-AB690AB9C56D}"/>
              </a:ext>
            </a:extLst>
          </p:cNvPr>
          <p:cNvSpPr txBox="1"/>
          <p:nvPr/>
        </p:nvSpPr>
        <p:spPr>
          <a:xfrm>
            <a:off x="673924" y="1716962"/>
            <a:ext cx="988657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Char char="•"/>
            </a:pPr>
            <a:r>
              <a:rPr lang="en-US" sz="1400" dirty="0">
                <a:cs typeface="Arial"/>
              </a:rPr>
              <a:t>New impedance model following the advance of mechanical design.</a:t>
            </a:r>
          </a:p>
          <a:p>
            <a:pPr marL="342900" indent="-342900">
              <a:buChar char="•"/>
            </a:pPr>
            <a:r>
              <a:rPr lang="en-US" sz="1400" dirty="0">
                <a:cs typeface="Arial"/>
              </a:rPr>
              <a:t>Use of different ADTS coefficients according to the chromaticity​.</a:t>
            </a:r>
          </a:p>
          <a:p>
            <a:pPr marL="342900" indent="-342900">
              <a:buChar char="•"/>
            </a:pPr>
            <a:r>
              <a:rPr lang="en-US" sz="1400" dirty="0">
                <a:cs typeface="Arial"/>
              </a:rPr>
              <a:t>Investigate the sawtooth feature at the end of the ramp of the single-bunch simulation.</a:t>
            </a:r>
          </a:p>
          <a:p>
            <a:pPr marL="342900" indent="-342900">
              <a:buChar char="•"/>
            </a:pPr>
            <a:r>
              <a:rPr lang="en-US" sz="1400" dirty="0">
                <a:cs typeface="Arial"/>
              </a:rPr>
              <a:t>Add physical aperture in tracking.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08CE8F8-10B4-DA70-21DF-8A279D5B1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130" y="2836716"/>
            <a:ext cx="5130159" cy="35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349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257350-ADC3-8973-9AC2-163B3A921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 the </a:t>
            </a:r>
            <a:r>
              <a:rPr lang="fr-FR" dirty="0" err="1"/>
              <a:t>present</a:t>
            </a:r>
            <a:r>
              <a:rPr lang="fr-FR" dirty="0"/>
              <a:t> booster</a:t>
            </a:r>
            <a:endParaRPr lang="en-US" dirty="0"/>
          </a:p>
        </p:txBody>
      </p:sp>
      <p:pic>
        <p:nvPicPr>
          <p:cNvPr id="10" name="Image 9" descr="Une image contenant texte, diagramme, capture d’écran, Caractère coloré&#10;&#10;Description générée automatiquement">
            <a:extLst>
              <a:ext uri="{FF2B5EF4-FFF2-40B4-BE49-F238E27FC236}">
                <a16:creationId xmlns:a16="http://schemas.microsoft.com/office/drawing/2014/main" id="{34227015-F07F-7DD4-92F3-8160F03972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5" t="6699" r="9838" b="3856"/>
          <a:stretch/>
        </p:blipFill>
        <p:spPr>
          <a:xfrm>
            <a:off x="6023992" y="3212976"/>
            <a:ext cx="6039456" cy="3321106"/>
          </a:xfrm>
          <a:prstGeom prst="rect">
            <a:avLst/>
          </a:prstGeom>
        </p:spPr>
      </p:pic>
      <p:pic>
        <p:nvPicPr>
          <p:cNvPr id="12" name="Image 11" descr="Une image contenant texte, diagramme, Tracé, ligne&#10;&#10;Description générée automatiquement">
            <a:extLst>
              <a:ext uri="{FF2B5EF4-FFF2-40B4-BE49-F238E27FC236}">
                <a16:creationId xmlns:a16="http://schemas.microsoft.com/office/drawing/2014/main" id="{EA0436F2-ADB6-81B6-8863-5FE55DC3AB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6532" r="9838" b="3856"/>
          <a:stretch/>
        </p:blipFill>
        <p:spPr>
          <a:xfrm>
            <a:off x="119337" y="3209243"/>
            <a:ext cx="5904656" cy="3276302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F990FD7-354C-9557-2A36-CBDAE31B575D}"/>
              </a:ext>
            </a:extLst>
          </p:cNvPr>
          <p:cNvCxnSpPr/>
          <p:nvPr/>
        </p:nvCxnSpPr>
        <p:spPr>
          <a:xfrm>
            <a:off x="4151785" y="3505377"/>
            <a:ext cx="0" cy="273630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Organigramme : Décision 33">
            <a:extLst>
              <a:ext uri="{FF2B5EF4-FFF2-40B4-BE49-F238E27FC236}">
                <a16:creationId xmlns:a16="http://schemas.microsoft.com/office/drawing/2014/main" id="{35F1C6C9-C468-B078-2CDB-E34372AC64F7}"/>
              </a:ext>
            </a:extLst>
          </p:cNvPr>
          <p:cNvSpPr/>
          <p:nvPr/>
        </p:nvSpPr>
        <p:spPr>
          <a:xfrm>
            <a:off x="4091913" y="5463621"/>
            <a:ext cx="119743" cy="11974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rganigramme : Décision 34">
            <a:extLst>
              <a:ext uri="{FF2B5EF4-FFF2-40B4-BE49-F238E27FC236}">
                <a16:creationId xmlns:a16="http://schemas.microsoft.com/office/drawing/2014/main" id="{071B10D2-A1CE-2F3D-49AF-CA9867B0F1A2}"/>
              </a:ext>
            </a:extLst>
          </p:cNvPr>
          <p:cNvSpPr/>
          <p:nvPr/>
        </p:nvSpPr>
        <p:spPr>
          <a:xfrm>
            <a:off x="4091913" y="5343874"/>
            <a:ext cx="119743" cy="11974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rganigramme : Décision 35">
            <a:extLst>
              <a:ext uri="{FF2B5EF4-FFF2-40B4-BE49-F238E27FC236}">
                <a16:creationId xmlns:a16="http://schemas.microsoft.com/office/drawing/2014/main" id="{2C97CC7E-7E0F-DA58-C4DF-C6FB595EBDA3}"/>
              </a:ext>
            </a:extLst>
          </p:cNvPr>
          <p:cNvSpPr/>
          <p:nvPr/>
        </p:nvSpPr>
        <p:spPr>
          <a:xfrm>
            <a:off x="4091912" y="5216346"/>
            <a:ext cx="119743" cy="11974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rganigramme : Décision 36">
            <a:extLst>
              <a:ext uri="{FF2B5EF4-FFF2-40B4-BE49-F238E27FC236}">
                <a16:creationId xmlns:a16="http://schemas.microsoft.com/office/drawing/2014/main" id="{21AD340D-E39B-25AD-9958-B882AEF776D4}"/>
              </a:ext>
            </a:extLst>
          </p:cNvPr>
          <p:cNvSpPr/>
          <p:nvPr/>
        </p:nvSpPr>
        <p:spPr>
          <a:xfrm>
            <a:off x="4091912" y="5092708"/>
            <a:ext cx="119743" cy="11974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rganigramme : Décision 37">
            <a:extLst>
              <a:ext uri="{FF2B5EF4-FFF2-40B4-BE49-F238E27FC236}">
                <a16:creationId xmlns:a16="http://schemas.microsoft.com/office/drawing/2014/main" id="{5551B942-E15B-DB88-4872-8B44EC7B4E0E}"/>
              </a:ext>
            </a:extLst>
          </p:cNvPr>
          <p:cNvSpPr/>
          <p:nvPr/>
        </p:nvSpPr>
        <p:spPr>
          <a:xfrm>
            <a:off x="4091911" y="4980263"/>
            <a:ext cx="119743" cy="11974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rganigramme : Décision 38">
            <a:extLst>
              <a:ext uri="{FF2B5EF4-FFF2-40B4-BE49-F238E27FC236}">
                <a16:creationId xmlns:a16="http://schemas.microsoft.com/office/drawing/2014/main" id="{D6C04DA5-8BC5-3C6D-1E61-2790EB12A98A}"/>
              </a:ext>
            </a:extLst>
          </p:cNvPr>
          <p:cNvSpPr/>
          <p:nvPr/>
        </p:nvSpPr>
        <p:spPr>
          <a:xfrm>
            <a:off x="4091910" y="4860516"/>
            <a:ext cx="119743" cy="11974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rganigramme : Décision 39">
            <a:extLst>
              <a:ext uri="{FF2B5EF4-FFF2-40B4-BE49-F238E27FC236}">
                <a16:creationId xmlns:a16="http://schemas.microsoft.com/office/drawing/2014/main" id="{85CE2C9F-7CD9-39E8-8DA9-886D8768ED8C}"/>
              </a:ext>
            </a:extLst>
          </p:cNvPr>
          <p:cNvSpPr/>
          <p:nvPr/>
        </p:nvSpPr>
        <p:spPr>
          <a:xfrm>
            <a:off x="4091910" y="4717904"/>
            <a:ext cx="119743" cy="11974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rganigramme : Décision 40">
            <a:extLst>
              <a:ext uri="{FF2B5EF4-FFF2-40B4-BE49-F238E27FC236}">
                <a16:creationId xmlns:a16="http://schemas.microsoft.com/office/drawing/2014/main" id="{E09D5A90-5ED4-1132-D5DA-4E22228CAC3A}"/>
              </a:ext>
            </a:extLst>
          </p:cNvPr>
          <p:cNvSpPr/>
          <p:nvPr/>
        </p:nvSpPr>
        <p:spPr>
          <a:xfrm>
            <a:off x="4091909" y="4580023"/>
            <a:ext cx="119743" cy="11974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rganigramme : Décision 41">
            <a:extLst>
              <a:ext uri="{FF2B5EF4-FFF2-40B4-BE49-F238E27FC236}">
                <a16:creationId xmlns:a16="http://schemas.microsoft.com/office/drawing/2014/main" id="{0E385E18-38ED-5165-25F6-195F5F68F9D7}"/>
              </a:ext>
            </a:extLst>
          </p:cNvPr>
          <p:cNvSpPr/>
          <p:nvPr/>
        </p:nvSpPr>
        <p:spPr>
          <a:xfrm>
            <a:off x="4091908" y="4457679"/>
            <a:ext cx="119743" cy="11974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rganigramme : Décision 42">
            <a:extLst>
              <a:ext uri="{FF2B5EF4-FFF2-40B4-BE49-F238E27FC236}">
                <a16:creationId xmlns:a16="http://schemas.microsoft.com/office/drawing/2014/main" id="{78EDA781-754E-C4D3-DC96-0812D9D6F1D6}"/>
              </a:ext>
            </a:extLst>
          </p:cNvPr>
          <p:cNvSpPr/>
          <p:nvPr/>
        </p:nvSpPr>
        <p:spPr>
          <a:xfrm>
            <a:off x="4091907" y="4320029"/>
            <a:ext cx="119743" cy="11974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rganigramme : Décision 43">
            <a:extLst>
              <a:ext uri="{FF2B5EF4-FFF2-40B4-BE49-F238E27FC236}">
                <a16:creationId xmlns:a16="http://schemas.microsoft.com/office/drawing/2014/main" id="{685702D4-2834-D616-C63B-852447FE2AFF}"/>
              </a:ext>
            </a:extLst>
          </p:cNvPr>
          <p:cNvSpPr/>
          <p:nvPr/>
        </p:nvSpPr>
        <p:spPr>
          <a:xfrm>
            <a:off x="4091907" y="4182946"/>
            <a:ext cx="119743" cy="11974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A197BAE8-2E5E-7D7E-5932-10E07E084338}"/>
                  </a:ext>
                </a:extLst>
              </p:cNvPr>
              <p:cNvSpPr txBox="1"/>
              <p:nvPr/>
            </p:nvSpPr>
            <p:spPr>
              <a:xfrm>
                <a:off x="682674" y="1880020"/>
                <a:ext cx="5723590" cy="694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fr-FR" sz="1200" dirty="0"/>
                  <a:t>Energy </a:t>
                </a:r>
                <a:r>
                  <a:rPr lang="fr-FR" sz="1200" dirty="0" err="1"/>
                  <a:t>deviation</a:t>
                </a:r>
                <a:r>
                  <a:rPr lang="fr-FR" sz="1200" dirty="0"/>
                  <a:t> </a:t>
                </a:r>
                <a:r>
                  <a:rPr lang="fr-FR" sz="1200" dirty="0" err="1"/>
                  <a:t>is</a:t>
                </a:r>
                <a:r>
                  <a:rPr lang="fr-FR" sz="1200" dirty="0"/>
                  <a:t> </a:t>
                </a:r>
                <a:r>
                  <a:rPr lang="fr-FR" sz="1200" dirty="0" err="1"/>
                  <a:t>adjusted</a:t>
                </a:r>
                <a:r>
                  <a:rPr lang="fr-FR" sz="1200" dirty="0"/>
                  <a:t> via RF </a:t>
                </a:r>
                <a:r>
                  <a:rPr lang="fr-FR" sz="1200" dirty="0" err="1"/>
                  <a:t>frequency</a:t>
                </a:r>
                <a:r>
                  <a:rPr lang="fr-FR" sz="1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𝑅𝐹</m:t>
                        </m:r>
                      </m:sub>
                    </m:sSub>
                  </m:oMath>
                </a14:m>
                <a:r>
                  <a:rPr lang="fr-FR" sz="1400" dirty="0"/>
                  <a:t>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600">
                        <a:latin typeface="Cambria Math" panose="02040503050406030204" pitchFamily="18" charset="0"/>
                      </a:rPr>
                      <m:t>Δ</m:t>
                    </m:r>
                    <m:r>
                      <a:rPr lang="fr-FR" sz="16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fr-FR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160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𝑅𝐹</m:t>
                            </m:r>
                          </m:sub>
                        </m:sSub>
                      </m:num>
                      <m:den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𝛼</m:t>
                        </m:r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𝑅𝐹</m:t>
                            </m:r>
                          </m:sub>
                        </m:sSub>
                      </m:den>
                    </m:f>
                  </m:oMath>
                </a14:m>
                <a:endParaRPr lang="en-US" sz="1400" dirty="0"/>
              </a:p>
              <a:p>
                <a:endParaRPr lang="en-US" sz="1400" dirty="0"/>
              </a:p>
            </p:txBody>
          </p:sp>
        </mc:Choice>
        <mc:Fallback xmlns="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A197BAE8-2E5E-7D7E-5932-10E07E084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74" y="1880020"/>
                <a:ext cx="5723590" cy="6940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F82A66F-3E3C-48E4-6030-7FE2939D3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C76F039-BD2B-D4B1-91E5-6461AADBF848}"/>
              </a:ext>
            </a:extLst>
          </p:cNvPr>
          <p:cNvSpPr txBox="1"/>
          <p:nvPr/>
        </p:nvSpPr>
        <p:spPr>
          <a:xfrm>
            <a:off x="1991544" y="2778251"/>
            <a:ext cx="82089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b="1" dirty="0"/>
              <a:t>Betatron tunes </a:t>
            </a:r>
            <a:r>
              <a:rPr lang="fr-FR" sz="1200" b="1" dirty="0" err="1"/>
              <a:t>along</a:t>
            </a:r>
            <a:r>
              <a:rPr lang="fr-FR" sz="1200" b="1" dirty="0"/>
              <a:t> the </a:t>
            </a:r>
            <a:r>
              <a:rPr lang="fr-FR" sz="1200" b="1" dirty="0" err="1"/>
              <a:t>present</a:t>
            </a:r>
            <a:r>
              <a:rPr lang="fr-FR" sz="1200" b="1" dirty="0"/>
              <a:t> </a:t>
            </a:r>
            <a:r>
              <a:rPr lang="fr-FR" sz="1200" b="1" dirty="0" err="1"/>
              <a:t>booster’s</a:t>
            </a:r>
            <a:r>
              <a:rPr lang="fr-FR" sz="1200" b="1" dirty="0"/>
              <a:t> </a:t>
            </a:r>
            <a:r>
              <a:rPr lang="fr-FR" sz="1200" b="1" dirty="0" err="1"/>
              <a:t>ramp</a:t>
            </a:r>
            <a:r>
              <a:rPr lang="fr-FR" sz="1200" b="1" dirty="0"/>
              <a:t> at </a:t>
            </a:r>
            <a:r>
              <a:rPr lang="fr-FR" sz="1200" b="1" dirty="0" err="1"/>
              <a:t>various</a:t>
            </a:r>
            <a:r>
              <a:rPr lang="fr-FR" sz="1200" b="1" dirty="0"/>
              <a:t> </a:t>
            </a:r>
            <a:r>
              <a:rPr lang="fr-FR" sz="1200" b="1" dirty="0" err="1"/>
              <a:t>energy</a:t>
            </a:r>
            <a:r>
              <a:rPr lang="fr-FR" sz="1200" b="1" dirty="0"/>
              <a:t> </a:t>
            </a:r>
            <a:r>
              <a:rPr lang="fr-FR" sz="1200" b="1" dirty="0" err="1"/>
              <a:t>deviation</a:t>
            </a:r>
            <a:r>
              <a:rPr lang="fr-FR" sz="1200" b="1" dirty="0"/>
              <a:t> </a:t>
            </a:r>
            <a:endParaRPr lang="en-US" sz="1200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D6416BF-7BE2-1049-5237-9E9240FF4541}"/>
              </a:ext>
            </a:extLst>
          </p:cNvPr>
          <p:cNvSpPr txBox="1"/>
          <p:nvPr/>
        </p:nvSpPr>
        <p:spPr>
          <a:xfrm>
            <a:off x="1910712" y="3124734"/>
            <a:ext cx="280831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Horizontal tune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9B587E3-D16C-9FA6-888C-1BAE051E13F5}"/>
              </a:ext>
            </a:extLst>
          </p:cNvPr>
          <p:cNvSpPr txBox="1"/>
          <p:nvPr/>
        </p:nvSpPr>
        <p:spPr>
          <a:xfrm>
            <a:off x="8027490" y="3128713"/>
            <a:ext cx="280831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Vertical tune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3729063-C10F-6927-866D-5AE9F5F86CA2}"/>
              </a:ext>
            </a:extLst>
          </p:cNvPr>
          <p:cNvSpPr txBox="1"/>
          <p:nvPr/>
        </p:nvSpPr>
        <p:spPr>
          <a:xfrm>
            <a:off x="398544" y="1005818"/>
            <a:ext cx="3024336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chemeClr val="bg1"/>
                </a:solidFill>
              </a:rPr>
              <a:t>Chromaticity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endParaRPr 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8839C24E-66B1-A4DC-7025-0F4A3941A357}"/>
                  </a:ext>
                </a:extLst>
              </p:cNvPr>
              <p:cNvSpPr txBox="1"/>
              <p:nvPr/>
            </p:nvSpPr>
            <p:spPr>
              <a:xfrm>
                <a:off x="682674" y="1478761"/>
                <a:ext cx="101531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fr-FR" sz="1200" dirty="0"/>
                  <a:t>To </a:t>
                </a:r>
                <a:r>
                  <a:rPr lang="fr-FR" sz="1200" dirty="0" err="1"/>
                  <a:t>obtain</a:t>
                </a:r>
                <a:r>
                  <a:rPr lang="fr-FR" sz="1200" dirty="0"/>
                  <a:t> the </a:t>
                </a:r>
                <a:r>
                  <a:rPr lang="fr-FR" sz="1200" b="1" dirty="0" err="1"/>
                  <a:t>chromaticity</a:t>
                </a:r>
                <a:r>
                  <a:rPr lang="fr-FR" sz="1200" b="1" dirty="0"/>
                  <a:t> </a:t>
                </a:r>
                <a:r>
                  <a:rPr lang="fr-FR" sz="1200" b="1" dirty="0" err="1"/>
                  <a:t>along</a:t>
                </a:r>
                <a:r>
                  <a:rPr lang="fr-FR" sz="1200" b="1" dirty="0"/>
                  <a:t> the </a:t>
                </a:r>
                <a:r>
                  <a:rPr lang="fr-FR" sz="1200" b="1" dirty="0" err="1"/>
                  <a:t>ramp</a:t>
                </a:r>
                <a:r>
                  <a:rPr lang="fr-FR" sz="1200" b="1" dirty="0"/>
                  <a:t> </a:t>
                </a:r>
                <a:r>
                  <a:rPr lang="fr-FR" sz="1200" dirty="0"/>
                  <a:t>in the </a:t>
                </a:r>
                <a:r>
                  <a:rPr lang="fr-FR" sz="1200" dirty="0" err="1"/>
                  <a:t>present</a:t>
                </a:r>
                <a:r>
                  <a:rPr lang="fr-FR" sz="1200" dirty="0"/>
                  <a:t> booster, a </a:t>
                </a:r>
                <a:r>
                  <a:rPr lang="fr-FR" sz="1200" dirty="0" err="1"/>
                  <a:t>measurement</a:t>
                </a:r>
                <a:r>
                  <a:rPr lang="fr-FR" sz="1200" dirty="0"/>
                  <a:t> of the </a:t>
                </a:r>
                <a:r>
                  <a:rPr lang="fr-FR" sz="1200" b="1" dirty="0"/>
                  <a:t>betatron tune </a:t>
                </a:r>
                <a:r>
                  <a:rPr lang="fr-FR" sz="1200" b="1" dirty="0" err="1"/>
                  <a:t>along</a:t>
                </a:r>
                <a:r>
                  <a:rPr lang="fr-FR" sz="1200" b="1" dirty="0"/>
                  <a:t> the </a:t>
                </a:r>
                <a:r>
                  <a:rPr lang="fr-FR" sz="1200" b="1" dirty="0" err="1"/>
                  <a:t>ramp</a:t>
                </a:r>
                <a:r>
                  <a:rPr lang="fr-FR" sz="1200" b="1" dirty="0"/>
                  <a:t> </a:t>
                </a:r>
                <a:r>
                  <a:rPr lang="fr-FR" sz="1200" dirty="0"/>
                  <a:t>at </a:t>
                </a:r>
                <a:r>
                  <a:rPr lang="fr-FR" sz="1200" b="1" dirty="0" err="1"/>
                  <a:t>various</a:t>
                </a:r>
                <a:r>
                  <a:rPr lang="fr-FR" sz="1200" b="1" dirty="0"/>
                  <a:t> </a:t>
                </a:r>
                <a:r>
                  <a:rPr lang="fr-FR" sz="1200" b="1" dirty="0" err="1"/>
                  <a:t>energy</a:t>
                </a:r>
                <a:r>
                  <a:rPr lang="fr-FR" sz="1200" b="1" dirty="0"/>
                  <a:t> </a:t>
                </a:r>
                <a:r>
                  <a:rPr lang="fr-FR" sz="1200" b="1" dirty="0" err="1"/>
                  <a:t>deviation</a:t>
                </a:r>
                <a:r>
                  <a:rPr lang="fr-FR" sz="1200" b="1" dirty="0"/>
                  <a:t> </a:t>
                </a:r>
                <a14:m>
                  <m:oMath xmlns:m="http://schemas.openxmlformats.org/officeDocument/2006/math">
                    <m:r>
                      <a:rPr lang="fr-FR" sz="1200" b="1" i="1" smtClean="0">
                        <a:latin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sz="1200" b="1" dirty="0"/>
                  <a:t> </a:t>
                </a:r>
                <a:r>
                  <a:rPr lang="en-US" sz="1200" dirty="0"/>
                  <a:t>was conducted.</a:t>
                </a: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8839C24E-66B1-A4DC-7025-0F4A3941A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74" y="1478761"/>
                <a:ext cx="10153128" cy="461665"/>
              </a:xfrm>
              <a:prstGeom prst="rect">
                <a:avLst/>
              </a:prstGeom>
              <a:blipFill>
                <a:blip r:embed="rId6"/>
                <a:stretch>
                  <a:fillRect t="-2667"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3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0CB03A-671F-EF86-8663-05000B290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Introduction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AF7A9F-7814-1CA4-63AC-CB35EDA4A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76854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257350-ADC3-8973-9AC2-163B3A921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 the </a:t>
            </a:r>
            <a:r>
              <a:rPr lang="fr-FR" dirty="0" err="1"/>
              <a:t>present</a:t>
            </a:r>
            <a:r>
              <a:rPr lang="fr-FR" dirty="0"/>
              <a:t> booster</a:t>
            </a:r>
            <a:endParaRPr lang="en-US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F990FD7-354C-9557-2A36-CBDAE31B575D}"/>
              </a:ext>
            </a:extLst>
          </p:cNvPr>
          <p:cNvCxnSpPr>
            <a:cxnSpLocks/>
          </p:cNvCxnSpPr>
          <p:nvPr/>
        </p:nvCxnSpPr>
        <p:spPr>
          <a:xfrm flipH="1" flipV="1">
            <a:off x="1199456" y="2956942"/>
            <a:ext cx="3240360" cy="164004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Organigramme : Décision 33">
            <a:extLst>
              <a:ext uri="{FF2B5EF4-FFF2-40B4-BE49-F238E27FC236}">
                <a16:creationId xmlns:a16="http://schemas.microsoft.com/office/drawing/2014/main" id="{35F1C6C9-C468-B078-2CDB-E34372AC64F7}"/>
              </a:ext>
            </a:extLst>
          </p:cNvPr>
          <p:cNvSpPr/>
          <p:nvPr/>
        </p:nvSpPr>
        <p:spPr>
          <a:xfrm>
            <a:off x="3858762" y="4283891"/>
            <a:ext cx="119743" cy="11974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rganigramme : Décision 34">
            <a:extLst>
              <a:ext uri="{FF2B5EF4-FFF2-40B4-BE49-F238E27FC236}">
                <a16:creationId xmlns:a16="http://schemas.microsoft.com/office/drawing/2014/main" id="{071B10D2-A1CE-2F3D-49AF-CA9867B0F1A2}"/>
              </a:ext>
            </a:extLst>
          </p:cNvPr>
          <p:cNvSpPr/>
          <p:nvPr/>
        </p:nvSpPr>
        <p:spPr>
          <a:xfrm>
            <a:off x="3739019" y="4100100"/>
            <a:ext cx="119743" cy="11974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rganigramme : Décision 35">
            <a:extLst>
              <a:ext uri="{FF2B5EF4-FFF2-40B4-BE49-F238E27FC236}">
                <a16:creationId xmlns:a16="http://schemas.microsoft.com/office/drawing/2014/main" id="{2C97CC7E-7E0F-DA58-C4DF-C6FB595EBDA3}"/>
              </a:ext>
            </a:extLst>
          </p:cNvPr>
          <p:cNvSpPr/>
          <p:nvPr/>
        </p:nvSpPr>
        <p:spPr>
          <a:xfrm>
            <a:off x="3503712" y="4040227"/>
            <a:ext cx="119743" cy="11974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rganigramme : Décision 36">
            <a:extLst>
              <a:ext uri="{FF2B5EF4-FFF2-40B4-BE49-F238E27FC236}">
                <a16:creationId xmlns:a16="http://schemas.microsoft.com/office/drawing/2014/main" id="{21AD340D-E39B-25AD-9958-B882AEF776D4}"/>
              </a:ext>
            </a:extLst>
          </p:cNvPr>
          <p:cNvSpPr/>
          <p:nvPr/>
        </p:nvSpPr>
        <p:spPr>
          <a:xfrm>
            <a:off x="3280384" y="3891748"/>
            <a:ext cx="119743" cy="11974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rganigramme : Décision 37">
            <a:extLst>
              <a:ext uri="{FF2B5EF4-FFF2-40B4-BE49-F238E27FC236}">
                <a16:creationId xmlns:a16="http://schemas.microsoft.com/office/drawing/2014/main" id="{5551B942-E15B-DB88-4872-8B44EC7B4E0E}"/>
              </a:ext>
            </a:extLst>
          </p:cNvPr>
          <p:cNvSpPr/>
          <p:nvPr/>
        </p:nvSpPr>
        <p:spPr>
          <a:xfrm>
            <a:off x="2932075" y="3888969"/>
            <a:ext cx="119743" cy="11974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rganigramme : Décision 38">
            <a:extLst>
              <a:ext uri="{FF2B5EF4-FFF2-40B4-BE49-F238E27FC236}">
                <a16:creationId xmlns:a16="http://schemas.microsoft.com/office/drawing/2014/main" id="{D6C04DA5-8BC5-3C6D-1E61-2790EB12A98A}"/>
              </a:ext>
            </a:extLst>
          </p:cNvPr>
          <p:cNvSpPr/>
          <p:nvPr/>
        </p:nvSpPr>
        <p:spPr>
          <a:xfrm>
            <a:off x="2759764" y="3593791"/>
            <a:ext cx="119743" cy="11974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rganigramme : Décision 39">
            <a:extLst>
              <a:ext uri="{FF2B5EF4-FFF2-40B4-BE49-F238E27FC236}">
                <a16:creationId xmlns:a16="http://schemas.microsoft.com/office/drawing/2014/main" id="{85CE2C9F-7CD9-39E8-8DA9-886D8768ED8C}"/>
              </a:ext>
            </a:extLst>
          </p:cNvPr>
          <p:cNvSpPr/>
          <p:nvPr/>
        </p:nvSpPr>
        <p:spPr>
          <a:xfrm>
            <a:off x="2495600" y="3432727"/>
            <a:ext cx="119743" cy="11974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rganigramme : Décision 40">
            <a:extLst>
              <a:ext uri="{FF2B5EF4-FFF2-40B4-BE49-F238E27FC236}">
                <a16:creationId xmlns:a16="http://schemas.microsoft.com/office/drawing/2014/main" id="{E09D5A90-5ED4-1132-D5DA-4E22228CAC3A}"/>
              </a:ext>
            </a:extLst>
          </p:cNvPr>
          <p:cNvSpPr/>
          <p:nvPr/>
        </p:nvSpPr>
        <p:spPr>
          <a:xfrm>
            <a:off x="2207568" y="3514207"/>
            <a:ext cx="119743" cy="11974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rganigramme : Décision 41">
            <a:extLst>
              <a:ext uri="{FF2B5EF4-FFF2-40B4-BE49-F238E27FC236}">
                <a16:creationId xmlns:a16="http://schemas.microsoft.com/office/drawing/2014/main" id="{0E385E18-38ED-5165-25F6-195F5F68F9D7}"/>
              </a:ext>
            </a:extLst>
          </p:cNvPr>
          <p:cNvSpPr/>
          <p:nvPr/>
        </p:nvSpPr>
        <p:spPr>
          <a:xfrm>
            <a:off x="2015817" y="3251676"/>
            <a:ext cx="119743" cy="11974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rganigramme : Décision 42">
            <a:extLst>
              <a:ext uri="{FF2B5EF4-FFF2-40B4-BE49-F238E27FC236}">
                <a16:creationId xmlns:a16="http://schemas.microsoft.com/office/drawing/2014/main" id="{78EDA781-754E-C4D3-DC96-0812D9D6F1D6}"/>
              </a:ext>
            </a:extLst>
          </p:cNvPr>
          <p:cNvSpPr/>
          <p:nvPr/>
        </p:nvSpPr>
        <p:spPr>
          <a:xfrm>
            <a:off x="1703512" y="3251677"/>
            <a:ext cx="119743" cy="11974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rganigramme : Décision 43">
            <a:extLst>
              <a:ext uri="{FF2B5EF4-FFF2-40B4-BE49-F238E27FC236}">
                <a16:creationId xmlns:a16="http://schemas.microsoft.com/office/drawing/2014/main" id="{685702D4-2834-D616-C63B-852447FE2AFF}"/>
              </a:ext>
            </a:extLst>
          </p:cNvPr>
          <p:cNvSpPr/>
          <p:nvPr/>
        </p:nvSpPr>
        <p:spPr>
          <a:xfrm>
            <a:off x="1487488" y="3072687"/>
            <a:ext cx="119743" cy="11974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6927EF57-D3E4-3442-3E82-61BDC000597B}"/>
              </a:ext>
            </a:extLst>
          </p:cNvPr>
          <p:cNvCxnSpPr/>
          <p:nvPr/>
        </p:nvCxnSpPr>
        <p:spPr>
          <a:xfrm flipV="1">
            <a:off x="911424" y="2208591"/>
            <a:ext cx="0" cy="2664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5B5C3AD-DAA8-D0D0-EC19-CA80B1ED9FFE}"/>
              </a:ext>
            </a:extLst>
          </p:cNvPr>
          <p:cNvCxnSpPr>
            <a:cxnSpLocks/>
          </p:cNvCxnSpPr>
          <p:nvPr/>
        </p:nvCxnSpPr>
        <p:spPr>
          <a:xfrm>
            <a:off x="911424" y="4872887"/>
            <a:ext cx="3952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71D31EDD-7402-622B-0DE7-C948E7AF0576}"/>
                  </a:ext>
                </a:extLst>
              </p:cNvPr>
              <p:cNvSpPr txBox="1"/>
              <p:nvPr/>
            </p:nvSpPr>
            <p:spPr>
              <a:xfrm>
                <a:off x="4863480" y="4688221"/>
                <a:ext cx="4320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71D31EDD-7402-622B-0DE7-C948E7AF0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480" y="4688221"/>
                <a:ext cx="43204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27D98E2F-D1FC-0AFF-FB48-84FCF9BE5C2B}"/>
                  </a:ext>
                </a:extLst>
              </p:cNvPr>
              <p:cNvSpPr txBox="1"/>
              <p:nvPr/>
            </p:nvSpPr>
            <p:spPr>
              <a:xfrm>
                <a:off x="695401" y="1844319"/>
                <a:ext cx="4320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27D98E2F-D1FC-0AFF-FB48-84FCF9BE5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1" y="1844319"/>
                <a:ext cx="43204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cteur : en arc 17">
            <a:extLst>
              <a:ext uri="{FF2B5EF4-FFF2-40B4-BE49-F238E27FC236}">
                <a16:creationId xmlns:a16="http://schemas.microsoft.com/office/drawing/2014/main" id="{464EF16B-F9A6-BE6E-23B7-85BEE8F4CF24}"/>
              </a:ext>
            </a:extLst>
          </p:cNvPr>
          <p:cNvCxnSpPr/>
          <p:nvPr/>
        </p:nvCxnSpPr>
        <p:spPr>
          <a:xfrm rot="5400000">
            <a:off x="2966982" y="2941500"/>
            <a:ext cx="856875" cy="68720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A5C738EF-0905-04B2-2A9D-49E9C02C4EE7}"/>
                  </a:ext>
                </a:extLst>
              </p:cNvPr>
              <p:cNvSpPr txBox="1"/>
              <p:nvPr/>
            </p:nvSpPr>
            <p:spPr>
              <a:xfrm>
                <a:off x="2962699" y="2238417"/>
                <a:ext cx="1620181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A5C738EF-0905-04B2-2A9D-49E9C02C4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699" y="2238417"/>
                <a:ext cx="1620181" cy="6182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Image 20" descr="Une image contenant texte, Tracé, ligne, diagramme&#10;&#10;Description générée automatiquement">
            <a:extLst>
              <a:ext uri="{FF2B5EF4-FFF2-40B4-BE49-F238E27FC236}">
                <a16:creationId xmlns:a16="http://schemas.microsoft.com/office/drawing/2014/main" id="{E4372B97-3CC7-129D-3136-4240F3DC22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788" y="1723300"/>
            <a:ext cx="4990219" cy="34167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50A50EF3-4283-1C5D-6A9F-8C33CC7FC55E}"/>
                  </a:ext>
                </a:extLst>
              </p:cNvPr>
              <p:cNvSpPr txBox="1"/>
              <p:nvPr/>
            </p:nvSpPr>
            <p:spPr>
              <a:xfrm>
                <a:off x="10374024" y="3964111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50A50EF3-4283-1C5D-6A9F-8C33CC7FC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4024" y="3964111"/>
                <a:ext cx="576064" cy="369332"/>
              </a:xfrm>
              <a:prstGeom prst="rect">
                <a:avLst/>
              </a:prstGeom>
              <a:blipFill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25FB3C72-5922-DFD8-798E-F39A73FA95AB}"/>
                  </a:ext>
                </a:extLst>
              </p:cNvPr>
              <p:cNvSpPr txBox="1"/>
              <p:nvPr/>
            </p:nvSpPr>
            <p:spPr>
              <a:xfrm>
                <a:off x="10344472" y="2156279"/>
                <a:ext cx="576064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25FB3C72-5922-DFD8-798E-F39A73FA9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4472" y="2156279"/>
                <a:ext cx="576064" cy="391261"/>
              </a:xfrm>
              <a:prstGeom prst="rect">
                <a:avLst/>
              </a:prstGeom>
              <a:blipFill>
                <a:blip r:embed="rId7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333E34BD-F19E-E9BA-7D71-AF622497F9C8}"/>
                  </a:ext>
                </a:extLst>
              </p:cNvPr>
              <p:cNvSpPr txBox="1"/>
              <p:nvPr/>
            </p:nvSpPr>
            <p:spPr>
              <a:xfrm>
                <a:off x="790705" y="5834340"/>
                <a:ext cx="10362859" cy="476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200" dirty="0"/>
                  <a:t>However, due to the inconstant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fr-FR" sz="1200" dirty="0"/>
                  <a:t> in the horizontal plane </a:t>
                </a:r>
                <a:r>
                  <a:rPr lang="fr-FR" sz="1200" b="1" dirty="0" err="1"/>
                  <a:t>after</a:t>
                </a:r>
                <a:r>
                  <a:rPr lang="fr-FR" sz="1200" b="1" dirty="0"/>
                  <a:t> 100 ms</a:t>
                </a:r>
                <a:r>
                  <a:rPr lang="fr-FR" sz="1200" dirty="0"/>
                  <a:t>, the </a:t>
                </a:r>
                <a:r>
                  <a:rPr lang="fr-FR" sz="1200" dirty="0" err="1">
                    <a:solidFill>
                      <a:srgbClr val="FC9804"/>
                    </a:solidFill>
                  </a:rPr>
                  <a:t>chromaticities</a:t>
                </a:r>
                <a:r>
                  <a:rPr lang="fr-FR" sz="1200" dirty="0">
                    <a:solidFill>
                      <a:srgbClr val="FC9804"/>
                    </a:solidFill>
                  </a:rPr>
                  <a:t> </a:t>
                </a:r>
                <a:r>
                  <a:rPr lang="fr-FR" sz="1200" dirty="0" err="1">
                    <a:solidFill>
                      <a:srgbClr val="FC9804"/>
                    </a:solidFill>
                  </a:rPr>
                  <a:t>vary</a:t>
                </a:r>
                <a:r>
                  <a:rPr lang="fr-FR" sz="1200" dirty="0">
                    <a:solidFill>
                      <a:srgbClr val="FC9804"/>
                    </a:solidFill>
                  </a:rPr>
                  <a:t> </a:t>
                </a:r>
                <a:r>
                  <a:rPr lang="fr-FR" sz="1200" dirty="0"/>
                  <a:t>by a large </a:t>
                </a:r>
                <a:r>
                  <a:rPr lang="fr-FR" sz="1200" dirty="0" err="1"/>
                  <a:t>amount</a:t>
                </a:r>
                <a:r>
                  <a:rPr lang="fr-FR" sz="1200" dirty="0"/>
                  <a:t> </a:t>
                </a:r>
                <a:r>
                  <a:rPr lang="fr-FR" sz="1200" dirty="0" err="1"/>
                  <a:t>from</a:t>
                </a:r>
                <a:r>
                  <a:rPr lang="fr-FR" sz="1200" dirty="0"/>
                  <a:t> </a:t>
                </a:r>
                <a:r>
                  <a:rPr lang="fr-FR" sz="1200" dirty="0" err="1"/>
                  <a:t>this</a:t>
                </a:r>
                <a:r>
                  <a:rPr lang="fr-FR" sz="1200" dirty="0"/>
                  <a:t> point </a:t>
                </a:r>
                <a:r>
                  <a:rPr lang="fr-FR" sz="1200" dirty="0" err="1"/>
                  <a:t>until</a:t>
                </a:r>
                <a:r>
                  <a:rPr lang="fr-FR" sz="1200" dirty="0"/>
                  <a:t> extraction.  </a:t>
                </a:r>
                <a:endParaRPr lang="en-US" sz="1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200" dirty="0"/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333E34BD-F19E-E9BA-7D71-AF622497F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705" y="5834340"/>
                <a:ext cx="10362859" cy="476477"/>
              </a:xfrm>
              <a:prstGeom prst="rect">
                <a:avLst/>
              </a:prstGeom>
              <a:blipFill>
                <a:blip r:embed="rId8"/>
                <a:stretch>
                  <a:fillRect t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C2CA7528-47A6-BC76-7A39-75C7FA58959B}"/>
                  </a:ext>
                </a:extLst>
              </p:cNvPr>
              <p:cNvSpPr txBox="1"/>
              <p:nvPr/>
            </p:nvSpPr>
            <p:spPr>
              <a:xfrm>
                <a:off x="790705" y="5266059"/>
                <a:ext cx="10722895" cy="476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200" b="1" dirty="0"/>
                  <a:t>Between 0-100 ms</a:t>
                </a:r>
                <a:r>
                  <a:rPr lang="fr-FR" sz="1200" dirty="0"/>
                  <a:t>, the </a:t>
                </a:r>
                <a:r>
                  <a:rPr lang="fr-FR" sz="1200" dirty="0" err="1"/>
                  <a:t>sextupole</a:t>
                </a:r>
                <a:r>
                  <a:rPr lang="fr-FR" sz="1200" dirty="0"/>
                  <a:t> </a:t>
                </a:r>
                <a:r>
                  <a:rPr lang="fr-FR" sz="1200" dirty="0" err="1"/>
                  <a:t>strength</a:t>
                </a:r>
                <a:r>
                  <a:rPr lang="fr-FR" sz="1200" dirty="0"/>
                  <a:t> in </a:t>
                </a:r>
                <a:r>
                  <a:rPr lang="fr-FR" sz="1200" dirty="0" err="1"/>
                  <a:t>both</a:t>
                </a:r>
                <a:r>
                  <a:rPr lang="fr-FR" sz="1200" dirty="0"/>
                  <a:t> planes </a:t>
                </a:r>
                <a:r>
                  <a:rPr lang="fr-FR" sz="1200" dirty="0" err="1"/>
                  <a:t>ramps</a:t>
                </a:r>
                <a:r>
                  <a:rPr lang="fr-FR" sz="1200" dirty="0"/>
                  <a:t> up </a:t>
                </a:r>
                <a:r>
                  <a:rPr lang="fr-FR" sz="1200" dirty="0" err="1"/>
                  <a:t>accordingly</a:t>
                </a:r>
                <a:r>
                  <a:rPr lang="fr-FR" sz="1200" dirty="0"/>
                  <a:t> to the </a:t>
                </a:r>
                <a:r>
                  <a:rPr lang="fr-FR" sz="1200" dirty="0" err="1"/>
                  <a:t>beam</a:t>
                </a:r>
                <a:r>
                  <a:rPr lang="fr-FR" sz="1200" dirty="0"/>
                  <a:t> </a:t>
                </a:r>
                <a:r>
                  <a:rPr lang="fr-FR" sz="1200" dirty="0" err="1"/>
                  <a:t>energy</a:t>
                </a:r>
                <a:r>
                  <a:rPr lang="fr-FR" sz="1200" dirty="0"/>
                  <a:t> </a:t>
                </a:r>
                <a:r>
                  <a:rPr lang="fr-FR" sz="1200" dirty="0" err="1"/>
                  <a:t>resulting</a:t>
                </a:r>
                <a:r>
                  <a:rPr lang="fr-FR" sz="1200" dirty="0"/>
                  <a:t> in a constant normalized </a:t>
                </a:r>
                <a:r>
                  <a:rPr lang="fr-FR" sz="1200" dirty="0" err="1"/>
                  <a:t>sextupole</a:t>
                </a:r>
                <a:r>
                  <a:rPr lang="fr-FR" sz="1200" dirty="0"/>
                  <a:t> force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fr-FR" sz="1200" dirty="0"/>
                  <a:t> and </a:t>
                </a:r>
                <a:r>
                  <a:rPr lang="fr-FR" sz="1200" dirty="0" err="1"/>
                  <a:t>thus</a:t>
                </a:r>
                <a:r>
                  <a:rPr lang="fr-FR" sz="1200" dirty="0"/>
                  <a:t> </a:t>
                </a:r>
                <a:r>
                  <a:rPr lang="fr-FR" sz="1200" dirty="0" err="1"/>
                  <a:t>fairely</a:t>
                </a:r>
                <a:r>
                  <a:rPr lang="fr-FR" sz="1200" dirty="0"/>
                  <a:t> </a:t>
                </a:r>
                <a:r>
                  <a:rPr lang="fr-FR" sz="1200" dirty="0">
                    <a:solidFill>
                      <a:srgbClr val="FC9804"/>
                    </a:solidFill>
                  </a:rPr>
                  <a:t>constant </a:t>
                </a:r>
                <a:r>
                  <a:rPr lang="fr-FR" sz="1200" dirty="0" err="1">
                    <a:solidFill>
                      <a:srgbClr val="FC9804"/>
                    </a:solidFill>
                  </a:rPr>
                  <a:t>chromaticities</a:t>
                </a:r>
                <a:r>
                  <a:rPr lang="fr-FR" sz="1200" dirty="0"/>
                  <a:t>.</a:t>
                </a:r>
                <a:endParaRPr lang="en-US" sz="1200" dirty="0"/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C2CA7528-47A6-BC76-7A39-75C7FA589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705" y="5266059"/>
                <a:ext cx="10722895" cy="476477"/>
              </a:xfrm>
              <a:prstGeom prst="rect">
                <a:avLst/>
              </a:prstGeom>
              <a:blipFill>
                <a:blip r:embed="rId9"/>
                <a:stretch>
                  <a:fillRect t="-2564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BC73A50-6588-EA56-F639-C138B1A00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9DD879E-8763-CF97-5CDC-658DB0C89201}"/>
              </a:ext>
            </a:extLst>
          </p:cNvPr>
          <p:cNvSpPr txBox="1"/>
          <p:nvPr/>
        </p:nvSpPr>
        <p:spPr>
          <a:xfrm>
            <a:off x="398544" y="1005818"/>
            <a:ext cx="3024336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chemeClr val="bg1"/>
                </a:solidFill>
              </a:rPr>
              <a:t>Chromaticity</a:t>
            </a:r>
            <a:r>
              <a:rPr lang="fr-FR" sz="1600" dirty="0">
                <a:solidFill>
                  <a:schemeClr val="bg1"/>
                </a:solidFill>
              </a:rPr>
              <a:t> &amp; ADTS 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27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AF9678-8085-53C9-5D58-B9068E83C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 the </a:t>
            </a:r>
            <a:r>
              <a:rPr lang="fr-FR" dirty="0" err="1"/>
              <a:t>present</a:t>
            </a:r>
            <a:r>
              <a:rPr lang="fr-FR" dirty="0"/>
              <a:t> booster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6F8908-0D0F-F9C4-379A-9C39DF0433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2CF0676-E3AB-2532-7483-4254B68BFEB6}"/>
              </a:ext>
            </a:extLst>
          </p:cNvPr>
          <p:cNvSpPr txBox="1"/>
          <p:nvPr/>
        </p:nvSpPr>
        <p:spPr>
          <a:xfrm>
            <a:off x="662573" y="1268760"/>
            <a:ext cx="1593000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ADTS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6" name="Image 5" descr="Une image contenant texte, diagramme, capture d’écran, ligne&#10;&#10;Description générée automatiquement">
            <a:extLst>
              <a:ext uri="{FF2B5EF4-FFF2-40B4-BE49-F238E27FC236}">
                <a16:creationId xmlns:a16="http://schemas.microsoft.com/office/drawing/2014/main" id="{E8D08980-676A-8157-7219-2D8E61AB0F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2116474"/>
            <a:ext cx="3999960" cy="283158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72E14D0-F5C0-FC7C-602E-325058B3F7F8}"/>
              </a:ext>
            </a:extLst>
          </p:cNvPr>
          <p:cNvSpPr txBox="1"/>
          <p:nvPr/>
        </p:nvSpPr>
        <p:spPr>
          <a:xfrm>
            <a:off x="1847528" y="1724025"/>
            <a:ext cx="8029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Present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booster’s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 ADTS coefficients </a:t>
            </a:r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along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 the </a:t>
            </a:r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ramp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calculated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using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 the real </a:t>
            </a:r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chromaticity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 variation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CC63AA83-0615-4E38-899B-A3DF346506EA}"/>
                  </a:ext>
                </a:extLst>
              </p:cNvPr>
              <p:cNvSpPr txBox="1"/>
              <p:nvPr/>
            </p:nvSpPr>
            <p:spPr>
              <a:xfrm>
                <a:off x="1054939" y="5805264"/>
                <a:ext cx="9936656" cy="325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dirty="0"/>
                  <a:t>As a </a:t>
                </a:r>
                <a:r>
                  <a:rPr lang="fr-FR" sz="1400" dirty="0" err="1"/>
                  <a:t>consequence</a:t>
                </a:r>
                <a:r>
                  <a:rPr lang="fr-FR" sz="1400" dirty="0"/>
                  <a:t> of the </a:t>
                </a:r>
                <a:r>
                  <a:rPr lang="fr-FR" sz="1400" b="1" dirty="0"/>
                  <a:t>inconstant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fr-FR" sz="14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fr-FR" sz="1400" b="1" dirty="0"/>
                  <a:t>,</a:t>
                </a:r>
                <a:r>
                  <a:rPr lang="fr-FR" sz="1400" dirty="0"/>
                  <a:t> the ADTS coefficients </a:t>
                </a:r>
                <a:r>
                  <a:rPr lang="fr-FR" sz="1400" dirty="0" err="1"/>
                  <a:t>vary</a:t>
                </a:r>
                <a:r>
                  <a:rPr lang="fr-FR" sz="1400" dirty="0"/>
                  <a:t> </a:t>
                </a:r>
                <a:r>
                  <a:rPr lang="fr-FR" sz="1400" dirty="0" err="1"/>
                  <a:t>after</a:t>
                </a:r>
                <a:r>
                  <a:rPr lang="fr-FR" sz="1400" dirty="0"/>
                  <a:t> 100 ms (1.73 GeV) in the </a:t>
                </a:r>
                <a:r>
                  <a:rPr lang="fr-FR" sz="1400" dirty="0" err="1"/>
                  <a:t>present</a:t>
                </a:r>
                <a:r>
                  <a:rPr lang="fr-FR" sz="1400" dirty="0"/>
                  <a:t> booster.</a:t>
                </a:r>
                <a:endParaRPr lang="en-US" sz="140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CC63AA83-0615-4E38-899B-A3DF34650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939" y="5805264"/>
                <a:ext cx="9936656" cy="325025"/>
              </a:xfrm>
              <a:prstGeom prst="rect">
                <a:avLst/>
              </a:prstGeom>
              <a:blipFill>
                <a:blip r:embed="rId3"/>
                <a:stretch>
                  <a:fillRect l="-61" t="-1852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au 10">
                <a:extLst>
                  <a:ext uri="{FF2B5EF4-FFF2-40B4-BE49-F238E27FC236}">
                    <a16:creationId xmlns:a16="http://schemas.microsoft.com/office/drawing/2014/main" id="{E7F1475E-AF09-4C22-5E3B-ECEDEBEA665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866527" y="2260791"/>
              <a:ext cx="3566664" cy="16934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2299">
                      <a:extLst>
                        <a:ext uri="{9D8B030D-6E8A-4147-A177-3AD203B41FA5}">
                          <a16:colId xmlns:a16="http://schemas.microsoft.com/office/drawing/2014/main" val="215098677"/>
                        </a:ext>
                      </a:extLst>
                    </a:gridCol>
                    <a:gridCol w="1252235">
                      <a:extLst>
                        <a:ext uri="{9D8B030D-6E8A-4147-A177-3AD203B41FA5}">
                          <a16:colId xmlns:a16="http://schemas.microsoft.com/office/drawing/2014/main" val="3193526256"/>
                        </a:ext>
                      </a:extLst>
                    </a:gridCol>
                    <a:gridCol w="1052130">
                      <a:extLst>
                        <a:ext uri="{9D8B030D-6E8A-4147-A177-3AD203B41FA5}">
                          <a16:colId xmlns:a16="http://schemas.microsoft.com/office/drawing/2014/main" val="1170869238"/>
                        </a:ext>
                      </a:extLst>
                    </a:gridCol>
                  </a:tblGrid>
                  <a:tr h="0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dirty="0"/>
                            <a:t>Coefficient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fr-FR" sz="1200" b="1" dirty="0"/>
                            <a:t>value</a:t>
                          </a:r>
                          <a14:m>
                            <m:oMath xmlns:m="http://schemas.openxmlformats.org/officeDocument/2006/math">
                              <m:r>
                                <a:rPr lang="fr-FR" sz="1200" b="1" i="1" smtClean="0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sSup>
                                <m:sSupPr>
                                  <m:ctrlPr>
                                    <a:rPr lang="fr-FR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200" b="1" i="0" smtClean="0">
                                      <a:latin typeface="Cambria Math" panose="02040503050406030204" pitchFamily="18" charset="0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fr-FR" sz="12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sz="12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r>
                                <a:rPr lang="fr-FR" sz="12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fr-FR" sz="12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FR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1880366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</m:oMath>
                          </a14:m>
                          <a:r>
                            <a:rPr lang="fr-FR" sz="1200" dirty="0"/>
                            <a:t> 1.73 GeV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/>
                            <a:t>At 2.75 GeV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7949364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fr-FR" sz="1200" b="0" i="1" smtClean="0">
                                        <a:latin typeface="Cambria Math" panose="02040503050406030204" pitchFamily="18" charset="0"/>
                                      </a:rPr>
                                      <m:t>𝑥𝑥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2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/>
                            <a:t>-8.9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/>
                            <a:t>4.08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59266084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fr-FR" sz="1200" b="0" i="1" smtClean="0">
                                        <a:latin typeface="Cambria Math" panose="02040503050406030204" pitchFamily="18" charset="0"/>
                                      </a:rPr>
                                      <m:t>𝑥𝑦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/>
                            <a:t>-18.0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/>
                            <a:t>-23.25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8958863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fr-FR" sz="1200" b="0" i="1" smtClean="0">
                                        <a:latin typeface="Cambria Math" panose="02040503050406030204" pitchFamily="18" charset="0"/>
                                      </a:rPr>
                                      <m:t>𝑦𝑥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/>
                            <a:t>-18.0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/>
                            <a:t>-23.25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1519442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fr-FR" sz="1200" b="0" i="1" smtClean="0">
                                        <a:latin typeface="Cambria Math" panose="02040503050406030204" pitchFamily="18" charset="0"/>
                                      </a:rPr>
                                      <m:t>𝑦𝑦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/>
                            <a:t>26.54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/>
                            <a:t>14.05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261046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au 10">
                <a:extLst>
                  <a:ext uri="{FF2B5EF4-FFF2-40B4-BE49-F238E27FC236}">
                    <a16:creationId xmlns:a16="http://schemas.microsoft.com/office/drawing/2014/main" id="{E7F1475E-AF09-4C22-5E3B-ECEDEBEA66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0625110"/>
                  </p:ext>
                </p:extLst>
              </p:nvPr>
            </p:nvGraphicFramePr>
            <p:xfrm>
              <a:off x="5866527" y="2260791"/>
              <a:ext cx="3566664" cy="16934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2299">
                      <a:extLst>
                        <a:ext uri="{9D8B030D-6E8A-4147-A177-3AD203B41FA5}">
                          <a16:colId xmlns:a16="http://schemas.microsoft.com/office/drawing/2014/main" val="215098677"/>
                        </a:ext>
                      </a:extLst>
                    </a:gridCol>
                    <a:gridCol w="1252235">
                      <a:extLst>
                        <a:ext uri="{9D8B030D-6E8A-4147-A177-3AD203B41FA5}">
                          <a16:colId xmlns:a16="http://schemas.microsoft.com/office/drawing/2014/main" val="3193526256"/>
                        </a:ext>
                      </a:extLst>
                    </a:gridCol>
                    <a:gridCol w="1052130">
                      <a:extLst>
                        <a:ext uri="{9D8B030D-6E8A-4147-A177-3AD203B41FA5}">
                          <a16:colId xmlns:a16="http://schemas.microsoft.com/office/drawing/2014/main" val="1170869238"/>
                        </a:ext>
                      </a:extLst>
                    </a:gridCol>
                  </a:tblGrid>
                  <a:tr h="278448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dirty="0"/>
                            <a:t>Coefficient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4881" t="-2174" r="-1055" b="-51739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fr-FR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1880366"/>
                      </a:ext>
                    </a:extLst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971" t="-104444" r="-85922" b="-42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/>
                            <a:t>At 2.75 GeV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7949364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483" t="-204444" r="-185024" b="-32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/>
                            <a:t>-8.9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/>
                            <a:t>4.08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592660849"/>
                      </a:ext>
                    </a:extLst>
                  </a:tr>
                  <a:tr h="2887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83" t="-285417" r="-185024" b="-2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/>
                            <a:t>-18.0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/>
                            <a:t>-23.25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89588638"/>
                      </a:ext>
                    </a:extLst>
                  </a:tr>
                  <a:tr h="2887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83" t="-393617" r="-185024" b="-1127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/>
                            <a:t>-18.0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/>
                            <a:t>-23.25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15194425"/>
                      </a:ext>
                    </a:extLst>
                  </a:tr>
                  <a:tr h="2887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83" t="-483333" r="-185024" b="-10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/>
                            <a:t>26.54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/>
                            <a:t>14.05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261046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ZoneTexte 12">
            <a:extLst>
              <a:ext uri="{FF2B5EF4-FFF2-40B4-BE49-F238E27FC236}">
                <a16:creationId xmlns:a16="http://schemas.microsoft.com/office/drawing/2014/main" id="{C36C99D0-5A77-F933-DC1E-F988316B262E}"/>
              </a:ext>
            </a:extLst>
          </p:cNvPr>
          <p:cNvSpPr txBox="1"/>
          <p:nvPr/>
        </p:nvSpPr>
        <p:spPr>
          <a:xfrm>
            <a:off x="1073950" y="5394186"/>
            <a:ext cx="9577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The </a:t>
            </a:r>
            <a:r>
              <a:rPr lang="fr-FR" sz="1400" b="1" dirty="0"/>
              <a:t>ADTS coefficients </a:t>
            </a:r>
            <a:r>
              <a:rPr lang="fr-FR" sz="1400" dirty="0" err="1"/>
              <a:t>were</a:t>
            </a:r>
            <a:r>
              <a:rPr lang="fr-FR" sz="1400" dirty="0"/>
              <a:t> </a:t>
            </a:r>
            <a:r>
              <a:rPr lang="fr-FR" sz="1400" dirty="0" err="1"/>
              <a:t>then</a:t>
            </a:r>
            <a:r>
              <a:rPr lang="fr-FR" sz="1400" dirty="0"/>
              <a:t> </a:t>
            </a:r>
            <a:r>
              <a:rPr lang="fr-FR" sz="1400" dirty="0" err="1"/>
              <a:t>determined</a:t>
            </a:r>
            <a:r>
              <a:rPr lang="fr-FR" sz="1400" dirty="0"/>
              <a:t> </a:t>
            </a:r>
            <a:r>
              <a:rPr lang="fr-FR" sz="1400" dirty="0" err="1"/>
              <a:t>from</a:t>
            </a:r>
            <a:r>
              <a:rPr lang="fr-FR" sz="1400" dirty="0"/>
              <a:t> </a:t>
            </a:r>
            <a:r>
              <a:rPr lang="fr-FR" sz="1400" dirty="0" err="1"/>
              <a:t>element</a:t>
            </a:r>
            <a:r>
              <a:rPr lang="fr-FR" sz="1400" dirty="0"/>
              <a:t>-by-</a:t>
            </a:r>
            <a:r>
              <a:rPr lang="fr-FR" sz="1400" dirty="0" err="1"/>
              <a:t>element</a:t>
            </a:r>
            <a:r>
              <a:rPr lang="fr-FR" sz="1400" dirty="0"/>
              <a:t> tracking in Accelerator Toolbox (AT) code.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1123126F-0F82-129E-C8A0-F26BB0F5A6D8}"/>
                  </a:ext>
                </a:extLst>
              </p:cNvPr>
              <p:cNvSpPr txBox="1"/>
              <p:nvPr/>
            </p:nvSpPr>
            <p:spPr>
              <a:xfrm>
                <a:off x="6561220" y="4148768"/>
                <a:ext cx="2177278" cy="576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fr-FR" sz="1400" b="0" i="0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fr-FR" sz="1400" b="0" i="1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b="0" i="1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fr-FR" sz="1400" b="0" i="1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fr-FR" sz="1400" b="0" i="0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fr-FR" sz="1400" b="0" i="1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b="0" i="1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fr-FR" sz="1400" b="0" i="1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fr-FR" sz="1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14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fr-FR" sz="1400" b="0" i="1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FR" sz="1400" b="0" i="1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fr-FR" sz="1400" b="0" i="1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fr-FR" sz="1400" b="0" i="1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fr-FR" sz="1400" b="0" i="1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b="0" i="1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fr-FR" sz="1400" b="0" i="1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sz="1400" b="0" i="1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b="0" i="1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fr-FR" sz="1400" b="0" i="1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fr-FR" sz="1400" b="0" i="1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b="0" i="1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fr-FR" sz="1400" b="0" i="1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fr-FR" sz="1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1400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fr-FR" sz="1400" b="0" i="1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FR" sz="1400" b="0" i="1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fr-FR" sz="1400" b="0" i="1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sz="1400" b="0" i="1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b="0" i="1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fr-FR" sz="1400" b="0" i="1" smtClean="0">
                                        <a:solidFill>
                                          <a:schemeClr val="bg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1123126F-0F82-129E-C8A0-F26BB0F5A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220" y="4148768"/>
                <a:ext cx="2177278" cy="5763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986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C04E9D-F2A3-C3D0-71A4-D59BE22EA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err="1"/>
              <a:t>Why</a:t>
            </a:r>
            <a:r>
              <a:rPr lang="fr-FR" sz="3200" dirty="0"/>
              <a:t> study collective </a:t>
            </a:r>
            <a:r>
              <a:rPr lang="fr-FR" sz="3200" dirty="0" err="1"/>
              <a:t>effects</a:t>
            </a:r>
            <a:r>
              <a:rPr lang="fr-FR" sz="3200" dirty="0"/>
              <a:t> in the new booster</a:t>
            </a:r>
            <a:endParaRPr lang="en-US" dirty="0"/>
          </a:p>
        </p:txBody>
      </p:sp>
      <p:pic>
        <p:nvPicPr>
          <p:cNvPr id="4" name="Image 3" descr="Une image contenant texte, diagramme, Tracé, ligne&#10;&#10;Description générée automatiquement">
            <a:extLst>
              <a:ext uri="{FF2B5EF4-FFF2-40B4-BE49-F238E27FC236}">
                <a16:creationId xmlns:a16="http://schemas.microsoft.com/office/drawing/2014/main" id="{8BFD562E-7B3B-BC91-03E3-29C2EEB911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611" y="908720"/>
            <a:ext cx="4808916" cy="360565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FA5D114-ACD1-B636-DFC2-555FA6081672}"/>
              </a:ext>
            </a:extLst>
          </p:cNvPr>
          <p:cNvSpPr txBox="1"/>
          <p:nvPr/>
        </p:nvSpPr>
        <p:spPr>
          <a:xfrm>
            <a:off x="623391" y="1446552"/>
            <a:ext cx="612306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The new </a:t>
            </a:r>
            <a:r>
              <a:rPr lang="fr-FR" sz="1400" b="1" dirty="0"/>
              <a:t>7BA-4BA lattice </a:t>
            </a:r>
            <a:r>
              <a:rPr lang="fr-FR" sz="1400" dirty="0"/>
              <a:t>of the SOLEIL II </a:t>
            </a:r>
            <a:r>
              <a:rPr lang="fr-FR" sz="1400" dirty="0" err="1"/>
              <a:t>storage</a:t>
            </a:r>
            <a:r>
              <a:rPr lang="fr-FR" sz="1400" dirty="0"/>
              <a:t> ring results in a </a:t>
            </a:r>
            <a:r>
              <a:rPr lang="fr-FR" sz="1400" dirty="0" err="1"/>
              <a:t>much</a:t>
            </a:r>
            <a:r>
              <a:rPr lang="fr-FR" sz="1400" dirty="0"/>
              <a:t> </a:t>
            </a:r>
            <a:r>
              <a:rPr lang="fr-FR" sz="1400" dirty="0" err="1"/>
              <a:t>smaller</a:t>
            </a:r>
            <a:r>
              <a:rPr lang="fr-FR" sz="1400" dirty="0"/>
              <a:t> </a:t>
            </a:r>
            <a:r>
              <a:rPr lang="fr-FR" sz="1400" b="1" dirty="0" err="1"/>
              <a:t>dynamic</a:t>
            </a:r>
            <a:r>
              <a:rPr lang="fr-FR" sz="1400" b="1" dirty="0"/>
              <a:t> aperture (DA) </a:t>
            </a:r>
            <a:r>
              <a:rPr lang="fr-FR" sz="1400" dirty="0" err="1"/>
              <a:t>compared</a:t>
            </a:r>
            <a:r>
              <a:rPr lang="fr-FR" sz="1400" dirty="0"/>
              <a:t> to the </a:t>
            </a:r>
            <a:r>
              <a:rPr lang="fr-FR" sz="1400" dirty="0" err="1"/>
              <a:t>present</a:t>
            </a:r>
            <a:r>
              <a:rPr lang="fr-FR" sz="1400" dirty="0"/>
              <a:t> 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The </a:t>
            </a:r>
            <a:r>
              <a:rPr lang="fr-FR" sz="1400" b="1" dirty="0"/>
              <a:t>booster</a:t>
            </a:r>
            <a:r>
              <a:rPr lang="fr-FR" sz="1400" dirty="0"/>
              <a:t> </a:t>
            </a:r>
            <a:r>
              <a:rPr lang="fr-FR" sz="1400" b="1" dirty="0" err="1"/>
              <a:t>which</a:t>
            </a:r>
            <a:r>
              <a:rPr lang="fr-FR" sz="1400" b="1" dirty="0"/>
              <a:t> serves as an </a:t>
            </a:r>
            <a:r>
              <a:rPr lang="fr-FR" sz="1400" b="1" dirty="0" err="1"/>
              <a:t>injector</a:t>
            </a:r>
            <a:r>
              <a:rPr lang="fr-FR" sz="1400" dirty="0"/>
              <a:t> to the SR </a:t>
            </a:r>
            <a:r>
              <a:rPr lang="fr-FR" sz="1400" dirty="0" err="1"/>
              <a:t>also</a:t>
            </a:r>
            <a:r>
              <a:rPr lang="fr-FR" sz="1400" dirty="0"/>
              <a:t> </a:t>
            </a:r>
            <a:r>
              <a:rPr lang="fr-FR" sz="1400" dirty="0" err="1"/>
              <a:t>needs</a:t>
            </a:r>
            <a:r>
              <a:rPr lang="fr-FR" sz="1400" dirty="0"/>
              <a:t> an upgrade to </a:t>
            </a:r>
            <a:r>
              <a:rPr lang="fr-FR" sz="1400" dirty="0" err="1"/>
              <a:t>produce</a:t>
            </a:r>
            <a:r>
              <a:rPr lang="fr-FR" sz="1400" dirty="0"/>
              <a:t> </a:t>
            </a:r>
            <a:r>
              <a:rPr lang="fr-FR" sz="1400" dirty="0" err="1"/>
              <a:t>low</a:t>
            </a:r>
            <a:r>
              <a:rPr lang="fr-FR" sz="1400" dirty="0"/>
              <a:t> emittance </a:t>
            </a:r>
            <a:r>
              <a:rPr lang="fr-FR" sz="1400" dirty="0" err="1"/>
              <a:t>beam</a:t>
            </a:r>
            <a:r>
              <a:rPr lang="fr-FR" sz="1400" dirty="0"/>
              <a:t> to </a:t>
            </a:r>
            <a:r>
              <a:rPr lang="fr-FR" sz="1400" dirty="0" err="1"/>
              <a:t>be</a:t>
            </a:r>
            <a:r>
              <a:rPr lang="fr-FR" sz="1400" dirty="0"/>
              <a:t> </a:t>
            </a:r>
            <a:r>
              <a:rPr lang="fr-FR" sz="1400" dirty="0" err="1"/>
              <a:t>injected</a:t>
            </a:r>
            <a:r>
              <a:rPr lang="fr-FR" sz="1400" dirty="0"/>
              <a:t> </a:t>
            </a:r>
            <a:r>
              <a:rPr lang="fr-FR" sz="1400" dirty="0" err="1"/>
              <a:t>into</a:t>
            </a:r>
            <a:r>
              <a:rPr lang="fr-FR" sz="1400" dirty="0"/>
              <a:t> the new DA.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03C2F72-593C-62C3-E49C-BA404467AD7C}"/>
              </a:ext>
            </a:extLst>
          </p:cNvPr>
          <p:cNvSpPr txBox="1"/>
          <p:nvPr/>
        </p:nvSpPr>
        <p:spPr>
          <a:xfrm>
            <a:off x="622211" y="2869246"/>
            <a:ext cx="57926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The lattice design has </a:t>
            </a:r>
            <a:r>
              <a:rPr lang="fr-FR" sz="1400" dirty="0" err="1"/>
              <a:t>evolved</a:t>
            </a:r>
            <a:r>
              <a:rPr lang="fr-FR" sz="1400" dirty="0"/>
              <a:t> </a:t>
            </a:r>
            <a:r>
              <a:rPr lang="fr-FR" sz="1400" dirty="0" err="1"/>
              <a:t>from</a:t>
            </a:r>
            <a:r>
              <a:rPr lang="fr-FR" sz="1400" dirty="0"/>
              <a:t> simple </a:t>
            </a:r>
            <a:r>
              <a:rPr lang="fr-FR" sz="1400" b="1" dirty="0"/>
              <a:t>FODO</a:t>
            </a:r>
            <a:r>
              <a:rPr lang="fr-FR" sz="1400" dirty="0"/>
              <a:t> </a:t>
            </a:r>
            <a:r>
              <a:rPr lang="fr-FR" sz="1400" dirty="0" err="1"/>
              <a:t>cells</a:t>
            </a:r>
            <a:r>
              <a:rPr lang="fr-FR" sz="1400" dirty="0"/>
              <a:t> to </a:t>
            </a:r>
            <a:r>
              <a:rPr lang="fr-FR" sz="1400" b="1" dirty="0"/>
              <a:t>16BA </a:t>
            </a:r>
            <a:r>
              <a:rPr lang="fr-FR" sz="1400" dirty="0"/>
              <a:t>lattice</a:t>
            </a:r>
            <a:r>
              <a:rPr lang="fr-FR" sz="1400" b="1" dirty="0"/>
              <a:t> </a:t>
            </a:r>
            <a:r>
              <a:rPr lang="fr-FR" sz="1400" dirty="0"/>
              <a:t>with </a:t>
            </a:r>
            <a:r>
              <a:rPr lang="fr-FR" sz="1400" b="1" dirty="0" err="1"/>
              <a:t>stronger</a:t>
            </a:r>
            <a:r>
              <a:rPr lang="fr-FR" sz="1400" dirty="0"/>
              <a:t> </a:t>
            </a:r>
            <a:r>
              <a:rPr lang="fr-FR" sz="1400" b="1" dirty="0" err="1"/>
              <a:t>dipole</a:t>
            </a:r>
            <a:r>
              <a:rPr lang="fr-FR" sz="1400" dirty="0"/>
              <a:t> </a:t>
            </a:r>
            <a:r>
              <a:rPr lang="fr-FR" sz="1400" dirty="0" err="1"/>
              <a:t>field</a:t>
            </a:r>
            <a:r>
              <a:rPr lang="fr-FR" sz="1400" dirty="0"/>
              <a:t>, </a:t>
            </a:r>
            <a:r>
              <a:rPr lang="fr-FR" sz="1400" b="1" dirty="0" err="1"/>
              <a:t>quadrupole</a:t>
            </a:r>
            <a:r>
              <a:rPr lang="fr-FR" sz="1400" dirty="0"/>
              <a:t> and </a:t>
            </a:r>
            <a:r>
              <a:rPr lang="fr-FR" sz="1400" b="1" dirty="0" err="1"/>
              <a:t>sextupole</a:t>
            </a:r>
            <a:r>
              <a:rPr lang="fr-FR" sz="1400" dirty="0"/>
              <a:t> gradients. </a:t>
            </a:r>
            <a:endParaRPr lang="en-US" sz="14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CA48178-C1A3-5221-1E81-CC6F59C021CB}"/>
              </a:ext>
            </a:extLst>
          </p:cNvPr>
          <p:cNvSpPr txBox="1"/>
          <p:nvPr/>
        </p:nvSpPr>
        <p:spPr>
          <a:xfrm>
            <a:off x="2104534" y="5034395"/>
            <a:ext cx="1250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C9804"/>
                </a:solidFill>
              </a:rPr>
              <a:t>Emittance at extraction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F627E4C-F3E9-0DD2-B130-F1587FC69A91}"/>
              </a:ext>
            </a:extLst>
          </p:cNvPr>
          <p:cNvSpPr txBox="1"/>
          <p:nvPr/>
        </p:nvSpPr>
        <p:spPr>
          <a:xfrm>
            <a:off x="3537405" y="4580085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>
                <a:solidFill>
                  <a:srgbClr val="FC9804"/>
                </a:solidFill>
              </a:rPr>
              <a:t>Present</a:t>
            </a:r>
            <a:r>
              <a:rPr lang="fr-FR" sz="1200" b="1" dirty="0">
                <a:solidFill>
                  <a:srgbClr val="FC9804"/>
                </a:solidFill>
              </a:rPr>
              <a:t> booster</a:t>
            </a:r>
            <a:endParaRPr lang="en-US" sz="1200" b="1" dirty="0">
              <a:solidFill>
                <a:srgbClr val="FC9804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E06A101-3D36-4D97-B8F9-920B9770F23D}"/>
              </a:ext>
            </a:extLst>
          </p:cNvPr>
          <p:cNvSpPr txBox="1"/>
          <p:nvPr/>
        </p:nvSpPr>
        <p:spPr>
          <a:xfrm>
            <a:off x="5659083" y="4580086"/>
            <a:ext cx="1550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C9804"/>
                </a:solidFill>
              </a:rPr>
              <a:t>SOLEIL II booster</a:t>
            </a:r>
            <a:endParaRPr lang="en-US" sz="1200" b="1" dirty="0">
              <a:solidFill>
                <a:srgbClr val="FC9804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1C0D65C-C19F-B049-5B98-7B36A87DE865}"/>
              </a:ext>
            </a:extLst>
          </p:cNvPr>
          <p:cNvSpPr txBox="1"/>
          <p:nvPr/>
        </p:nvSpPr>
        <p:spPr>
          <a:xfrm>
            <a:off x="4909513" y="5924936"/>
            <a:ext cx="30130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3F6BAE"/>
                </a:solidFill>
              </a:rPr>
              <a:t>Close to the </a:t>
            </a:r>
            <a:r>
              <a:rPr lang="fr-FR" sz="1400" dirty="0" err="1">
                <a:solidFill>
                  <a:srgbClr val="3F6BAE"/>
                </a:solidFill>
              </a:rPr>
              <a:t>natural</a:t>
            </a:r>
            <a:r>
              <a:rPr lang="fr-FR" sz="1400" dirty="0">
                <a:solidFill>
                  <a:srgbClr val="3F6BAE"/>
                </a:solidFill>
              </a:rPr>
              <a:t> emittance of the </a:t>
            </a:r>
            <a:r>
              <a:rPr lang="fr-FR" sz="1400" dirty="0" err="1">
                <a:solidFill>
                  <a:srgbClr val="3F6BAE"/>
                </a:solidFill>
              </a:rPr>
              <a:t>present</a:t>
            </a:r>
            <a:r>
              <a:rPr lang="fr-FR" sz="1400" dirty="0">
                <a:solidFill>
                  <a:srgbClr val="3F6BAE"/>
                </a:solidFill>
              </a:rPr>
              <a:t> </a:t>
            </a:r>
            <a:r>
              <a:rPr lang="fr-FR" sz="1400" dirty="0" err="1">
                <a:solidFill>
                  <a:srgbClr val="3F6BAE"/>
                </a:solidFill>
              </a:rPr>
              <a:t>storage</a:t>
            </a:r>
            <a:r>
              <a:rPr lang="fr-FR" sz="1400" dirty="0">
                <a:solidFill>
                  <a:srgbClr val="3F6BAE"/>
                </a:solidFill>
              </a:rPr>
              <a:t> ring</a:t>
            </a:r>
          </a:p>
          <a:p>
            <a:pPr algn="ctr"/>
            <a:r>
              <a:rPr lang="fr-FR" sz="1400" dirty="0">
                <a:solidFill>
                  <a:srgbClr val="3F6BAE"/>
                </a:solidFill>
              </a:rPr>
              <a:t> (3.9 nm rad)</a:t>
            </a:r>
            <a:endParaRPr lang="en-US" sz="1400" dirty="0">
              <a:solidFill>
                <a:srgbClr val="3F6BAE"/>
              </a:solidFill>
            </a:endParaRPr>
          </a:p>
        </p:txBody>
      </p:sp>
      <p:sp>
        <p:nvSpPr>
          <p:cNvPr id="18" name="Accolade ouvrante 17">
            <a:extLst>
              <a:ext uri="{FF2B5EF4-FFF2-40B4-BE49-F238E27FC236}">
                <a16:creationId xmlns:a16="http://schemas.microsoft.com/office/drawing/2014/main" id="{427BD83A-3A58-B47E-6711-CEDBAB5693DA}"/>
              </a:ext>
            </a:extLst>
          </p:cNvPr>
          <p:cNvSpPr/>
          <p:nvPr/>
        </p:nvSpPr>
        <p:spPr>
          <a:xfrm rot="16200000">
            <a:off x="6294711" y="5077848"/>
            <a:ext cx="270443" cy="1373021"/>
          </a:xfrm>
          <a:prstGeom prst="leftBrace">
            <a:avLst>
              <a:gd name="adj1" fmla="val 4302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73BB7059-0077-132B-2C15-88D3984D2C1C}"/>
              </a:ext>
            </a:extLst>
          </p:cNvPr>
          <p:cNvSpPr/>
          <p:nvPr/>
        </p:nvSpPr>
        <p:spPr>
          <a:xfrm>
            <a:off x="7490482" y="5147310"/>
            <a:ext cx="432048" cy="27699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Diagramme 19">
            <a:extLst>
              <a:ext uri="{FF2B5EF4-FFF2-40B4-BE49-F238E27FC236}">
                <a16:creationId xmlns:a16="http://schemas.microsoft.com/office/drawing/2014/main" id="{E9808A4B-6BC3-0AC7-0A31-B749BE90F4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9244748"/>
              </p:ext>
            </p:extLst>
          </p:nvPr>
        </p:nvGraphicFramePr>
        <p:xfrm>
          <a:off x="3465397" y="4941193"/>
          <a:ext cx="3744416" cy="648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ZoneTexte 20">
            <a:extLst>
              <a:ext uri="{FF2B5EF4-FFF2-40B4-BE49-F238E27FC236}">
                <a16:creationId xmlns:a16="http://schemas.microsoft.com/office/drawing/2014/main" id="{68D3EA71-EDB0-6FFC-EF65-99580E70BBDF}"/>
              </a:ext>
            </a:extLst>
          </p:cNvPr>
          <p:cNvSpPr txBox="1"/>
          <p:nvPr/>
        </p:nvSpPr>
        <p:spPr>
          <a:xfrm>
            <a:off x="8071242" y="5115912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27 times </a:t>
            </a:r>
            <a:r>
              <a:rPr lang="fr-FR" sz="1600" dirty="0" err="1"/>
              <a:t>smaller</a:t>
            </a:r>
            <a:endParaRPr lang="en-US" sz="16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E06F23F-1458-7FF4-2A5C-4863E1E6D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5988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40717A-033B-6FC5-4615-C6CB51B5A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err="1"/>
              <a:t>Why</a:t>
            </a:r>
            <a:r>
              <a:rPr lang="fr-FR" sz="3200" dirty="0"/>
              <a:t> study collective </a:t>
            </a:r>
            <a:r>
              <a:rPr lang="fr-FR" sz="3200" dirty="0" err="1"/>
              <a:t>effects</a:t>
            </a:r>
            <a:r>
              <a:rPr lang="fr-FR" sz="3200" dirty="0"/>
              <a:t> in the new booster</a:t>
            </a:r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48291AB-C391-06E1-CD45-F7AD78A2304C}"/>
              </a:ext>
            </a:extLst>
          </p:cNvPr>
          <p:cNvSpPr txBox="1"/>
          <p:nvPr/>
        </p:nvSpPr>
        <p:spPr>
          <a:xfrm>
            <a:off x="5118370" y="2039521"/>
            <a:ext cx="61862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To </a:t>
            </a:r>
            <a:r>
              <a:rPr lang="fr-FR" sz="1400" dirty="0" err="1"/>
              <a:t>allow</a:t>
            </a:r>
            <a:r>
              <a:rPr lang="fr-FR" sz="1400" dirty="0"/>
              <a:t> for the </a:t>
            </a:r>
            <a:r>
              <a:rPr lang="fr-FR" sz="1400" dirty="0" err="1"/>
              <a:t>stronger</a:t>
            </a:r>
            <a:r>
              <a:rPr lang="fr-FR" sz="1400" dirty="0"/>
              <a:t> magnets, the </a:t>
            </a:r>
            <a:r>
              <a:rPr lang="fr-FR" sz="1400" dirty="0" err="1"/>
              <a:t>average</a:t>
            </a:r>
            <a:r>
              <a:rPr lang="fr-FR" sz="1400" dirty="0"/>
              <a:t> </a:t>
            </a:r>
            <a:r>
              <a:rPr lang="fr-FR" sz="1400" b="1" dirty="0" err="1"/>
              <a:t>vaccum</a:t>
            </a:r>
            <a:r>
              <a:rPr lang="fr-FR" sz="1400" b="1" dirty="0"/>
              <a:t> chamber dimension </a:t>
            </a:r>
            <a:r>
              <a:rPr lang="fr-FR" sz="1400" dirty="0" err="1"/>
              <a:t>will</a:t>
            </a:r>
            <a:r>
              <a:rPr lang="fr-FR" sz="1400" dirty="0"/>
              <a:t> </a:t>
            </a:r>
            <a:r>
              <a:rPr lang="fr-FR" sz="1400" dirty="0" err="1"/>
              <a:t>be</a:t>
            </a:r>
            <a:r>
              <a:rPr lang="fr-FR" sz="1400" dirty="0"/>
              <a:t> </a:t>
            </a:r>
            <a:r>
              <a:rPr lang="fr-FR" sz="1400" b="1" dirty="0" err="1"/>
              <a:t>reduced</a:t>
            </a:r>
            <a:r>
              <a:rPr lang="fr-FR" sz="14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This </a:t>
            </a:r>
            <a:r>
              <a:rPr lang="fr-FR" sz="1400" dirty="0" err="1"/>
              <a:t>immediately</a:t>
            </a:r>
            <a:r>
              <a:rPr lang="fr-FR" sz="1400" dirty="0"/>
              <a:t> </a:t>
            </a:r>
            <a:r>
              <a:rPr lang="fr-FR" sz="1400" dirty="0" err="1"/>
              <a:t>raised</a:t>
            </a:r>
            <a:r>
              <a:rPr lang="fr-FR" sz="1400" dirty="0"/>
              <a:t> </a:t>
            </a:r>
            <a:r>
              <a:rPr lang="fr-FR" sz="1400" dirty="0" err="1"/>
              <a:t>concern</a:t>
            </a:r>
            <a:r>
              <a:rPr lang="fr-FR" sz="1400" dirty="0"/>
              <a:t> over the impedance, </a:t>
            </a:r>
            <a:r>
              <a:rPr lang="fr-FR" sz="1400" dirty="0" err="1"/>
              <a:t>especially</a:t>
            </a:r>
            <a:r>
              <a:rPr lang="fr-FR" sz="1400" dirty="0"/>
              <a:t> the </a:t>
            </a:r>
            <a:r>
              <a:rPr lang="fr-FR" sz="1400" b="1" dirty="0" err="1">
                <a:solidFill>
                  <a:schemeClr val="accent6"/>
                </a:solidFill>
              </a:rPr>
              <a:t>resistive-wall</a:t>
            </a:r>
            <a:r>
              <a:rPr lang="fr-FR" sz="1400" b="1" dirty="0">
                <a:solidFill>
                  <a:schemeClr val="accent6"/>
                </a:solidFill>
              </a:rPr>
              <a:t> (RW)</a:t>
            </a:r>
            <a:r>
              <a:rPr lang="fr-FR" sz="1400" dirty="0"/>
              <a:t> type </a:t>
            </a:r>
            <a:r>
              <a:rPr lang="fr-FR" sz="1400" dirty="0" err="1"/>
              <a:t>since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AC52E8D2-A69B-567D-1FC8-7697A85EA4FA}"/>
                  </a:ext>
                </a:extLst>
              </p:cNvPr>
              <p:cNvSpPr txBox="1"/>
              <p:nvPr/>
            </p:nvSpPr>
            <p:spPr>
              <a:xfrm>
                <a:off x="7505734" y="3742601"/>
                <a:ext cx="2088232" cy="40709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𝑹𝑾</m:t>
                          </m:r>
                        </m:sub>
                      </m:sSub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fr-FR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AC52E8D2-A69B-567D-1FC8-7697A85EA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34" y="3742601"/>
                <a:ext cx="2088232" cy="407099"/>
              </a:xfrm>
              <a:prstGeom prst="rect">
                <a:avLst/>
              </a:prstGeom>
              <a:blipFill>
                <a:blip r:embed="rId2"/>
                <a:stretch>
                  <a:fillRect b="-144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 : en arc 8">
            <a:extLst>
              <a:ext uri="{FF2B5EF4-FFF2-40B4-BE49-F238E27FC236}">
                <a16:creationId xmlns:a16="http://schemas.microsoft.com/office/drawing/2014/main" id="{F94C426D-810C-694A-07D7-6E875FE8CB5D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49862" y="4186212"/>
            <a:ext cx="648072" cy="353105"/>
          </a:xfrm>
          <a:prstGeom prst="curvedConnector3">
            <a:avLst>
              <a:gd name="adj1" fmla="val -10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33BEEE6A-EF92-9352-E481-43E4613FD3D5}"/>
              </a:ext>
            </a:extLst>
          </p:cNvPr>
          <p:cNvSpPr txBox="1"/>
          <p:nvPr/>
        </p:nvSpPr>
        <p:spPr>
          <a:xfrm>
            <a:off x="5724672" y="4385429"/>
            <a:ext cx="1825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3F6BAE"/>
                </a:solidFill>
              </a:rPr>
              <a:t>RW </a:t>
            </a:r>
            <a:r>
              <a:rPr lang="fr-FR" sz="1400" dirty="0" err="1">
                <a:solidFill>
                  <a:srgbClr val="3F6BAE"/>
                </a:solidFill>
              </a:rPr>
              <a:t>instability</a:t>
            </a:r>
            <a:r>
              <a:rPr lang="fr-FR" sz="1400" dirty="0">
                <a:solidFill>
                  <a:srgbClr val="3F6BAE"/>
                </a:solidFill>
              </a:rPr>
              <a:t> (RWI) </a:t>
            </a:r>
            <a:r>
              <a:rPr lang="fr-FR" sz="1400" dirty="0" err="1">
                <a:solidFill>
                  <a:srgbClr val="3F6BAE"/>
                </a:solidFill>
              </a:rPr>
              <a:t>growth</a:t>
            </a:r>
            <a:r>
              <a:rPr lang="fr-FR" sz="1400" dirty="0">
                <a:solidFill>
                  <a:srgbClr val="3F6BAE"/>
                </a:solidFill>
              </a:rPr>
              <a:t> time</a:t>
            </a:r>
            <a:endParaRPr lang="en-US" sz="1400" dirty="0">
              <a:solidFill>
                <a:srgbClr val="3F6BAE"/>
              </a:solidFill>
            </a:endParaRPr>
          </a:p>
        </p:txBody>
      </p:sp>
      <p:cxnSp>
        <p:nvCxnSpPr>
          <p:cNvPr id="11" name="Connecteur : en arc 10">
            <a:extLst>
              <a:ext uri="{FF2B5EF4-FFF2-40B4-BE49-F238E27FC236}">
                <a16:creationId xmlns:a16="http://schemas.microsoft.com/office/drawing/2014/main" id="{63C74811-9C96-1412-40EE-CA4E103F0125}"/>
              </a:ext>
            </a:extLst>
          </p:cNvPr>
          <p:cNvCxnSpPr>
            <a:cxnSpLocks/>
          </p:cNvCxnSpPr>
          <p:nvPr/>
        </p:nvCxnSpPr>
        <p:spPr>
          <a:xfrm>
            <a:off x="8893024" y="4201167"/>
            <a:ext cx="774962" cy="338150"/>
          </a:xfrm>
          <a:prstGeom prst="curvedConnector3">
            <a:avLst>
              <a:gd name="adj1" fmla="val 37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97DFA973-563A-7AAD-2EA1-BC964AE105F2}"/>
              </a:ext>
            </a:extLst>
          </p:cNvPr>
          <p:cNvSpPr txBox="1"/>
          <p:nvPr/>
        </p:nvSpPr>
        <p:spPr>
          <a:xfrm>
            <a:off x="9777967" y="4358593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rgbClr val="3F6BAE"/>
                </a:solidFill>
              </a:rPr>
              <a:t>Vaccum</a:t>
            </a:r>
            <a:r>
              <a:rPr lang="fr-FR" sz="1400" dirty="0">
                <a:solidFill>
                  <a:srgbClr val="3F6BAE"/>
                </a:solidFill>
              </a:rPr>
              <a:t> chamber radius</a:t>
            </a:r>
            <a:endParaRPr lang="en-US" sz="1400" dirty="0">
              <a:solidFill>
                <a:srgbClr val="3F6BAE"/>
              </a:solidFill>
            </a:endParaRPr>
          </a:p>
        </p:txBody>
      </p:sp>
      <p:grpSp>
        <p:nvGrpSpPr>
          <p:cNvPr id="86" name="Groupe 85">
            <a:extLst>
              <a:ext uri="{FF2B5EF4-FFF2-40B4-BE49-F238E27FC236}">
                <a16:creationId xmlns:a16="http://schemas.microsoft.com/office/drawing/2014/main" id="{5D1C0542-CF02-1038-D3DF-602CB41EEF14}"/>
              </a:ext>
            </a:extLst>
          </p:cNvPr>
          <p:cNvGrpSpPr/>
          <p:nvPr/>
        </p:nvGrpSpPr>
        <p:grpSpPr>
          <a:xfrm>
            <a:off x="583574" y="1116158"/>
            <a:ext cx="4328276" cy="4864811"/>
            <a:chOff x="583574" y="1663624"/>
            <a:chExt cx="3509541" cy="3944585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114BBE26-CD01-64EC-F2F6-D42F2DD4ACC1}"/>
                </a:ext>
              </a:extLst>
            </p:cNvPr>
            <p:cNvSpPr>
              <a:spLocks/>
            </p:cNvSpPr>
            <p:nvPr/>
          </p:nvSpPr>
          <p:spPr>
            <a:xfrm>
              <a:off x="1897615" y="2984920"/>
              <a:ext cx="1152000" cy="7920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500" dirty="0">
                <a:solidFill>
                  <a:schemeClr val="accent1"/>
                </a:solidFill>
              </a:endParaRPr>
            </a:p>
          </p:txBody>
        </p: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73B0C6A1-77CB-0EA7-2E48-13068AE9126F}"/>
                </a:ext>
              </a:extLst>
            </p:cNvPr>
            <p:cNvCxnSpPr>
              <a:cxnSpLocks/>
            </p:cNvCxnSpPr>
            <p:nvPr/>
          </p:nvCxnSpPr>
          <p:spPr>
            <a:xfrm>
              <a:off x="1897614" y="3486065"/>
              <a:ext cx="0" cy="1068522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06B084FA-6EE1-70B5-9EB5-3AB159578720}"/>
                </a:ext>
              </a:extLst>
            </p:cNvPr>
            <p:cNvCxnSpPr>
              <a:cxnSpLocks/>
              <a:stCxn id="23" idx="6"/>
            </p:cNvCxnSpPr>
            <p:nvPr/>
          </p:nvCxnSpPr>
          <p:spPr>
            <a:xfrm>
              <a:off x="3049615" y="3380920"/>
              <a:ext cx="1664" cy="1173667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>
              <a:extLst>
                <a:ext uri="{FF2B5EF4-FFF2-40B4-BE49-F238E27FC236}">
                  <a16:creationId xmlns:a16="http://schemas.microsoft.com/office/drawing/2014/main" id="{90D39BD7-ED71-CE2C-8D16-2AE59875F652}"/>
                </a:ext>
              </a:extLst>
            </p:cNvPr>
            <p:cNvCxnSpPr>
              <a:cxnSpLocks/>
            </p:cNvCxnSpPr>
            <p:nvPr/>
          </p:nvCxnSpPr>
          <p:spPr>
            <a:xfrm>
              <a:off x="1893970" y="4514072"/>
              <a:ext cx="1152001" cy="0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B1F662F1-8F40-7E2A-EA34-3B2AF8EDC7B5}"/>
                </a:ext>
              </a:extLst>
            </p:cNvPr>
            <p:cNvSpPr txBox="1">
              <a:spLocks/>
            </p:cNvSpPr>
            <p:nvPr/>
          </p:nvSpPr>
          <p:spPr>
            <a:xfrm>
              <a:off x="1852107" y="4492818"/>
              <a:ext cx="12357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accent1"/>
                  </a:solidFill>
                </a:rPr>
                <a:t>32 mm</a:t>
              </a:r>
              <a:endParaRPr lang="en-US" sz="1200" dirty="0">
                <a:solidFill>
                  <a:schemeClr val="accent1"/>
                </a:solidFill>
              </a:endParaRPr>
            </a:p>
          </p:txBody>
        </p: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C395B27B-0A26-B4A0-9B4B-9A4BBD4ADAA8}"/>
                </a:ext>
              </a:extLst>
            </p:cNvPr>
            <p:cNvCxnSpPr>
              <a:cxnSpLocks/>
            </p:cNvCxnSpPr>
            <p:nvPr/>
          </p:nvCxnSpPr>
          <p:spPr>
            <a:xfrm>
              <a:off x="2628919" y="2984920"/>
              <a:ext cx="864903" cy="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AC960F8E-3D4D-F863-3B41-6B120DAA65EF}"/>
                </a:ext>
              </a:extLst>
            </p:cNvPr>
            <p:cNvCxnSpPr>
              <a:cxnSpLocks/>
              <a:stCxn id="23" idx="4"/>
            </p:cNvCxnSpPr>
            <p:nvPr/>
          </p:nvCxnSpPr>
          <p:spPr>
            <a:xfrm flipV="1">
              <a:off x="2473615" y="3772390"/>
              <a:ext cx="1006497" cy="453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>
              <a:extLst>
                <a:ext uri="{FF2B5EF4-FFF2-40B4-BE49-F238E27FC236}">
                  <a16:creationId xmlns:a16="http://schemas.microsoft.com/office/drawing/2014/main" id="{705650A1-7213-B1D0-CEF7-A92FA1D583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93822" y="2984920"/>
              <a:ext cx="0" cy="783390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DD84BAAC-843C-9887-7168-815A459C221F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3020607" y="3245386"/>
              <a:ext cx="12357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accent1"/>
                  </a:solidFill>
                </a:rPr>
                <a:t>22 mm</a:t>
              </a:r>
              <a:endParaRPr lang="en-US" sz="1200" dirty="0">
                <a:solidFill>
                  <a:schemeClr val="accent1"/>
                </a:solidFill>
              </a:endParaRPr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BEC678B8-94BB-55C3-24C8-9AC77650370D}"/>
                </a:ext>
              </a:extLst>
            </p:cNvPr>
            <p:cNvSpPr>
              <a:spLocks/>
            </p:cNvSpPr>
            <p:nvPr/>
          </p:nvSpPr>
          <p:spPr>
            <a:xfrm>
              <a:off x="1589758" y="3055888"/>
              <a:ext cx="1728000" cy="648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500" dirty="0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FC8818E1-F0B5-0FBE-252A-8982B10DF8A7}"/>
                </a:ext>
              </a:extLst>
            </p:cNvPr>
            <p:cNvSpPr>
              <a:spLocks/>
            </p:cNvSpPr>
            <p:nvPr/>
          </p:nvSpPr>
          <p:spPr>
            <a:xfrm>
              <a:off x="1524773" y="2406379"/>
              <a:ext cx="1872000" cy="187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ADFB728F-3572-E277-96AA-D3AD458F9838}"/>
                </a:ext>
              </a:extLst>
            </p:cNvPr>
            <p:cNvCxnSpPr>
              <a:cxnSpLocks/>
              <a:stCxn id="32" idx="2"/>
            </p:cNvCxnSpPr>
            <p:nvPr/>
          </p:nvCxnSpPr>
          <p:spPr>
            <a:xfrm>
              <a:off x="1589758" y="3379888"/>
              <a:ext cx="0" cy="146013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4550069B-A69D-7807-3CD5-05AA4D789D8D}"/>
                </a:ext>
              </a:extLst>
            </p:cNvPr>
            <p:cNvCxnSpPr>
              <a:cxnSpLocks/>
              <a:stCxn id="32" idx="6"/>
            </p:cNvCxnSpPr>
            <p:nvPr/>
          </p:nvCxnSpPr>
          <p:spPr>
            <a:xfrm>
              <a:off x="3317758" y="3379888"/>
              <a:ext cx="10244" cy="146013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8F9C815A-5CBA-8043-DE6B-94FFBC6DA6AE}"/>
                </a:ext>
              </a:extLst>
            </p:cNvPr>
            <p:cNvCxnSpPr>
              <a:cxnSpLocks/>
              <a:stCxn id="33" idx="2"/>
            </p:cNvCxnSpPr>
            <p:nvPr/>
          </p:nvCxnSpPr>
          <p:spPr>
            <a:xfrm>
              <a:off x="1524773" y="3342379"/>
              <a:ext cx="3524" cy="170785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C87DE8D0-EC11-2625-6907-600D3A16346A}"/>
                </a:ext>
              </a:extLst>
            </p:cNvPr>
            <p:cNvCxnSpPr>
              <a:cxnSpLocks/>
            </p:cNvCxnSpPr>
            <p:nvPr/>
          </p:nvCxnSpPr>
          <p:spPr>
            <a:xfrm>
              <a:off x="3396773" y="3238410"/>
              <a:ext cx="0" cy="184471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>
              <a:extLst>
                <a:ext uri="{FF2B5EF4-FFF2-40B4-BE49-F238E27FC236}">
                  <a16:creationId xmlns:a16="http://schemas.microsoft.com/office/drawing/2014/main" id="{9DF936CA-E111-808E-6CE9-1C2406D611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7068" y="4840022"/>
              <a:ext cx="1720690" cy="842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DF9A1D78-3D6C-81EE-EBFD-B74716616D46}"/>
                </a:ext>
              </a:extLst>
            </p:cNvPr>
            <p:cNvSpPr txBox="1">
              <a:spLocks/>
            </p:cNvSpPr>
            <p:nvPr/>
          </p:nvSpPr>
          <p:spPr>
            <a:xfrm>
              <a:off x="1827613" y="4806124"/>
              <a:ext cx="12357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48 mm</a:t>
              </a:r>
              <a:endParaRPr lang="en-US" sz="1200" dirty="0"/>
            </a:p>
          </p:txBody>
        </p:sp>
        <p:cxnSp>
          <p:nvCxnSpPr>
            <p:cNvPr id="40" name="Connecteur droit avec flèche 39">
              <a:extLst>
                <a:ext uri="{FF2B5EF4-FFF2-40B4-BE49-F238E27FC236}">
                  <a16:creationId xmlns:a16="http://schemas.microsoft.com/office/drawing/2014/main" id="{AE1AE686-5B75-9462-E757-3F75ABB4B01C}"/>
                </a:ext>
              </a:extLst>
            </p:cNvPr>
            <p:cNvCxnSpPr>
              <a:cxnSpLocks/>
            </p:cNvCxnSpPr>
            <p:nvPr/>
          </p:nvCxnSpPr>
          <p:spPr>
            <a:xfrm>
              <a:off x="1543170" y="5050234"/>
              <a:ext cx="1853603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10E4600E-4AAB-7877-DDF7-5C9B87012EFF}"/>
                </a:ext>
              </a:extLst>
            </p:cNvPr>
            <p:cNvSpPr txBox="1">
              <a:spLocks/>
            </p:cNvSpPr>
            <p:nvPr/>
          </p:nvSpPr>
          <p:spPr>
            <a:xfrm>
              <a:off x="1814922" y="5032825"/>
              <a:ext cx="12357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52 mm</a:t>
              </a:r>
              <a:endParaRPr lang="en-US" sz="1200" dirty="0"/>
            </a:p>
          </p:txBody>
        </p: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E4DE6964-EF54-AD18-9B3F-7C47007C7C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3929" y="3069749"/>
              <a:ext cx="1482524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E5AA4366-F6FB-41EA-23B9-F391DC7CE522}"/>
                </a:ext>
              </a:extLst>
            </p:cNvPr>
            <p:cNvCxnSpPr>
              <a:cxnSpLocks/>
              <a:stCxn id="32" idx="4"/>
            </p:cNvCxnSpPr>
            <p:nvPr/>
          </p:nvCxnSpPr>
          <p:spPr>
            <a:xfrm flipH="1">
              <a:off x="1057984" y="3703888"/>
              <a:ext cx="1395774" cy="766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avec flèche 43">
              <a:extLst>
                <a:ext uri="{FF2B5EF4-FFF2-40B4-BE49-F238E27FC236}">
                  <a16:creationId xmlns:a16="http://schemas.microsoft.com/office/drawing/2014/main" id="{78250BAA-DF7C-1C79-D078-FD8A6190D8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4798" y="3069749"/>
              <a:ext cx="0" cy="69856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32A34933-95F1-A313-4183-7E29C259F916}"/>
                </a:ext>
              </a:extLst>
            </p:cNvPr>
            <p:cNvSpPr txBox="1">
              <a:spLocks/>
            </p:cNvSpPr>
            <p:nvPr/>
          </p:nvSpPr>
          <p:spPr>
            <a:xfrm rot="5400000">
              <a:off x="571764" y="3253718"/>
              <a:ext cx="7932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18 mm</a:t>
              </a:r>
              <a:endParaRPr lang="en-US" sz="1200" dirty="0"/>
            </a:p>
          </p:txBody>
        </p: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88F9BBA3-8C55-ADFE-71ED-648CE9A65A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687" y="2406379"/>
              <a:ext cx="172976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CA83995D-26E3-8F6B-857C-6E1742E27B53}"/>
                </a:ext>
              </a:extLst>
            </p:cNvPr>
            <p:cNvCxnSpPr>
              <a:cxnSpLocks/>
              <a:stCxn id="33" idx="4"/>
            </p:cNvCxnSpPr>
            <p:nvPr/>
          </p:nvCxnSpPr>
          <p:spPr>
            <a:xfrm flipH="1" flipV="1">
              <a:off x="836970" y="4277417"/>
              <a:ext cx="1623803" cy="96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avec flèche 47">
              <a:extLst>
                <a:ext uri="{FF2B5EF4-FFF2-40B4-BE49-F238E27FC236}">
                  <a16:creationId xmlns:a16="http://schemas.microsoft.com/office/drawing/2014/main" id="{5C81B38B-A9CA-7307-80B0-EE592C0F8A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6970" y="2406379"/>
              <a:ext cx="5669" cy="18720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924315EA-05D1-B80C-81E7-AF0E5D49409F}"/>
                </a:ext>
              </a:extLst>
            </p:cNvPr>
            <p:cNvSpPr txBox="1">
              <a:spLocks/>
            </p:cNvSpPr>
            <p:nvPr/>
          </p:nvSpPr>
          <p:spPr>
            <a:xfrm rot="5400000">
              <a:off x="325425" y="3269785"/>
              <a:ext cx="7932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52 mm</a:t>
              </a:r>
              <a:endParaRPr lang="en-US" sz="1200" dirty="0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C1AB49B-6500-711D-13ED-AD829F1A571C}"/>
                </a:ext>
              </a:extLst>
            </p:cNvPr>
            <p:cNvSpPr txBox="1"/>
            <p:nvPr/>
          </p:nvSpPr>
          <p:spPr>
            <a:xfrm>
              <a:off x="957549" y="1663624"/>
              <a:ext cx="1428041" cy="3743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200" dirty="0" err="1"/>
                <a:t>Present</a:t>
              </a:r>
              <a:r>
                <a:rPr lang="fr-FR" sz="1200" dirty="0"/>
                <a:t> SOLEIL booster</a:t>
              </a:r>
              <a:endParaRPr lang="en-US" sz="1200" dirty="0"/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76F1E70A-B9C2-BFCD-AD69-623E0C5211D0}"/>
                </a:ext>
              </a:extLst>
            </p:cNvPr>
            <p:cNvSpPr txBox="1"/>
            <p:nvPr/>
          </p:nvSpPr>
          <p:spPr>
            <a:xfrm>
              <a:off x="2801334" y="1929940"/>
              <a:ext cx="927102" cy="37433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200" dirty="0">
                  <a:solidFill>
                    <a:srgbClr val="3F6BAE"/>
                  </a:solidFill>
                </a:rPr>
                <a:t>SOLEIL II booster</a:t>
              </a:r>
              <a:endParaRPr lang="en-US" sz="1200" dirty="0">
                <a:solidFill>
                  <a:srgbClr val="3F6BAE"/>
                </a:solidFill>
              </a:endParaRP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83544E27-A1F3-9420-61A4-535525830EED}"/>
                </a:ext>
              </a:extLst>
            </p:cNvPr>
            <p:cNvSpPr txBox="1"/>
            <p:nvPr/>
          </p:nvSpPr>
          <p:spPr>
            <a:xfrm>
              <a:off x="797834" y="5331210"/>
              <a:ext cx="32952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i="1" dirty="0">
                  <a:solidFill>
                    <a:schemeClr val="bg1">
                      <a:lumMod val="50000"/>
                    </a:schemeClr>
                  </a:solidFill>
                </a:rPr>
                <a:t>Standard vacuum chamber sizes (to </a:t>
              </a:r>
              <a:r>
                <a:rPr lang="fr-FR" sz="1200" i="1" dirty="0" err="1">
                  <a:solidFill>
                    <a:schemeClr val="bg1">
                      <a:lumMod val="50000"/>
                    </a:schemeClr>
                  </a:solidFill>
                </a:rPr>
                <a:t>scale</a:t>
              </a:r>
              <a:r>
                <a:rPr lang="fr-FR" sz="1200" i="1" dirty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57" name="Connecteur droit avec flèche 56">
              <a:extLst>
                <a:ext uri="{FF2B5EF4-FFF2-40B4-BE49-F238E27FC236}">
                  <a16:creationId xmlns:a16="http://schemas.microsoft.com/office/drawing/2014/main" id="{FF924C36-C7F2-F296-0FE3-AB7CB2333F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0208" y="2364227"/>
              <a:ext cx="677183" cy="60348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avec flèche 64">
              <a:extLst>
                <a:ext uri="{FF2B5EF4-FFF2-40B4-BE49-F238E27FC236}">
                  <a16:creationId xmlns:a16="http://schemas.microsoft.com/office/drawing/2014/main" id="{0C6F499D-4CBF-2BCB-8E4E-25FA9D6E82FD}"/>
                </a:ext>
              </a:extLst>
            </p:cNvPr>
            <p:cNvCxnSpPr>
              <a:cxnSpLocks/>
            </p:cNvCxnSpPr>
            <p:nvPr/>
          </p:nvCxnSpPr>
          <p:spPr>
            <a:xfrm>
              <a:off x="1852107" y="2068986"/>
              <a:ext cx="617992" cy="31757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avec flèche 67">
              <a:extLst>
                <a:ext uri="{FF2B5EF4-FFF2-40B4-BE49-F238E27FC236}">
                  <a16:creationId xmlns:a16="http://schemas.microsoft.com/office/drawing/2014/main" id="{BF341699-D3AD-892F-032E-3F61C019464C}"/>
                </a:ext>
              </a:extLst>
            </p:cNvPr>
            <p:cNvCxnSpPr>
              <a:cxnSpLocks/>
            </p:cNvCxnSpPr>
            <p:nvPr/>
          </p:nvCxnSpPr>
          <p:spPr>
            <a:xfrm>
              <a:off x="1856008" y="2068986"/>
              <a:ext cx="88523" cy="100076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631DB7-1D8D-5103-008C-F334C1D4C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9353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904D7E-B2EF-3203-B0AC-B52A05B91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err="1"/>
              <a:t>Why</a:t>
            </a:r>
            <a:r>
              <a:rPr lang="fr-FR" sz="3200" dirty="0"/>
              <a:t> study collective </a:t>
            </a:r>
            <a:r>
              <a:rPr lang="fr-FR" sz="3200" dirty="0" err="1"/>
              <a:t>effects</a:t>
            </a:r>
            <a:r>
              <a:rPr lang="fr-FR" sz="3200" dirty="0"/>
              <a:t> in the new booster</a:t>
            </a:r>
            <a:endParaRPr lang="en-US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FD473437-5A52-7E96-587F-E10D4BCBCAD4}"/>
              </a:ext>
            </a:extLst>
          </p:cNvPr>
          <p:cNvSpPr txBox="1"/>
          <p:nvPr/>
        </p:nvSpPr>
        <p:spPr>
          <a:xfrm>
            <a:off x="1543481" y="2170146"/>
            <a:ext cx="1905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RWI </a:t>
            </a:r>
            <a:r>
              <a:rPr lang="fr-FR" sz="1200" b="1" dirty="0" err="1"/>
              <a:t>growth</a:t>
            </a:r>
            <a:r>
              <a:rPr lang="fr-FR" sz="1200" b="1" dirty="0"/>
              <a:t> time </a:t>
            </a:r>
            <a:r>
              <a:rPr lang="fr-FR" sz="1200" b="1" baseline="30000" dirty="0"/>
              <a:t>[1]</a:t>
            </a:r>
            <a:r>
              <a:rPr lang="fr-FR" sz="1200" b="1" dirty="0"/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1D7EC1E9-C061-87FA-AEA6-F092EC0C87B4}"/>
                  </a:ext>
                </a:extLst>
              </p:cNvPr>
              <p:cNvSpPr txBox="1"/>
              <p:nvPr/>
            </p:nvSpPr>
            <p:spPr>
              <a:xfrm>
                <a:off x="3209413" y="1891122"/>
                <a:ext cx="3065920" cy="702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400" b="0" i="0" smtClean="0">
                              <a:latin typeface="Cambria Math" panose="02040503050406030204" pitchFamily="18" charset="0"/>
                            </a:rPr>
                            <m:t>RW</m:t>
                          </m:r>
                        </m:sub>
                        <m:sup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p>
                      </m:sSubSup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f>
                        <m:f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sSup>
                        <m:sSup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fr-FR" sz="140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sSub>
                                        <m:sSubPr>
                                          <m:ctrlPr>
                                            <a:rPr lang="fr-F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400" i="1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b>
                                          <m:r>
                                            <a:rPr lang="fr-FR" sz="1400" i="1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sSub>
                                    <m:sSubPr>
                                      <m:ctrlP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1D7EC1E9-C061-87FA-AEA6-F092EC0C8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413" y="1891122"/>
                <a:ext cx="3065920" cy="7023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>
            <a:extLst>
              <a:ext uri="{FF2B5EF4-FFF2-40B4-BE49-F238E27FC236}">
                <a16:creationId xmlns:a16="http://schemas.microsoft.com/office/drawing/2014/main" id="{111F7C6D-1B09-8FD9-7EB6-FA0682444259}"/>
              </a:ext>
            </a:extLst>
          </p:cNvPr>
          <p:cNvSpPr txBox="1"/>
          <p:nvPr/>
        </p:nvSpPr>
        <p:spPr>
          <a:xfrm>
            <a:off x="1561773" y="2932465"/>
            <a:ext cx="3295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Synchrotron radiation damping time :</a:t>
            </a:r>
            <a:endParaRPr lang="en-US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411D35CD-1C04-0046-0536-F37F59871BEE}"/>
                  </a:ext>
                </a:extLst>
              </p:cNvPr>
              <p:cNvSpPr txBox="1"/>
              <p:nvPr/>
            </p:nvSpPr>
            <p:spPr>
              <a:xfrm>
                <a:off x="4781811" y="2783103"/>
                <a:ext cx="1410753" cy="534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400" b="0" i="0" smtClean="0">
                              <a:latin typeface="Cambria Math" panose="02040503050406030204" pitchFamily="18" charset="0"/>
                            </a:rPr>
                            <m:t>rad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  <m:f>
                        <m:f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411D35CD-1C04-0046-0536-F37F59871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811" y="2783103"/>
                <a:ext cx="1410753" cy="534826"/>
              </a:xfrm>
              <a:prstGeom prst="rect">
                <a:avLst/>
              </a:prstGeom>
              <a:blipFill>
                <a:blip r:embed="rId3"/>
                <a:stretch>
                  <a:fillRect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DE2BA730-C978-F13F-9486-8367C40AE16B}"/>
                  </a:ext>
                </a:extLst>
              </p:cNvPr>
              <p:cNvSpPr txBox="1"/>
              <p:nvPr/>
            </p:nvSpPr>
            <p:spPr>
              <a:xfrm>
                <a:off x="7721245" y="2094063"/>
                <a:ext cx="1114566" cy="30777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400" b="0" i="0" smtClean="0">
                              <a:latin typeface="Cambria Math" panose="02040503050406030204" pitchFamily="18" charset="0"/>
                            </a:rPr>
                            <m:t>RW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DE2BA730-C978-F13F-9486-8367C40AE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245" y="2094063"/>
                <a:ext cx="1114566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279B167E-55AF-2DED-8196-5B80A35ADCAD}"/>
                  </a:ext>
                </a:extLst>
              </p:cNvPr>
              <p:cNvSpPr txBox="1"/>
              <p:nvPr/>
            </p:nvSpPr>
            <p:spPr>
              <a:xfrm>
                <a:off x="7721245" y="2871085"/>
                <a:ext cx="1114566" cy="313034"/>
              </a:xfrm>
              <a:prstGeom prst="rect">
                <a:avLst/>
              </a:prstGeom>
              <a:ln>
                <a:prstDash val="sys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400" b="0" i="0" smtClean="0">
                              <a:latin typeface="Cambria Math" panose="02040503050406030204" pitchFamily="18" charset="0"/>
                            </a:rPr>
                            <m:t>rad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b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279B167E-55AF-2DED-8196-5B80A35AD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245" y="2871085"/>
                <a:ext cx="1114566" cy="3130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AF607F3A-3B7F-0926-7508-9E03AA2F639D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6918283" y="2247952"/>
            <a:ext cx="8029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43E344B0-3687-5F38-4904-B5DA8B05C065}"/>
              </a:ext>
            </a:extLst>
          </p:cNvPr>
          <p:cNvSpPr txBox="1"/>
          <p:nvPr/>
        </p:nvSpPr>
        <p:spPr>
          <a:xfrm>
            <a:off x="446214" y="1162262"/>
            <a:ext cx="1122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To asses the importance of the </a:t>
            </a:r>
            <a:r>
              <a:rPr lang="fr-FR" sz="1400" dirty="0" err="1"/>
              <a:t>resistive-wall</a:t>
            </a:r>
            <a:r>
              <a:rPr lang="fr-FR" sz="1400" dirty="0"/>
              <a:t> </a:t>
            </a:r>
            <a:r>
              <a:rPr lang="fr-FR" sz="1400" dirty="0" err="1"/>
              <a:t>instability</a:t>
            </a:r>
            <a:r>
              <a:rPr lang="fr-FR" sz="1400" dirty="0"/>
              <a:t> (RWI), </a:t>
            </a:r>
            <a:r>
              <a:rPr lang="fr-FR" sz="1400" dirty="0" err="1"/>
              <a:t>we</a:t>
            </a:r>
            <a:r>
              <a:rPr lang="fr-FR" sz="1400" dirty="0"/>
              <a:t> </a:t>
            </a:r>
            <a:r>
              <a:rPr lang="fr-FR" sz="1400" dirty="0" err="1"/>
              <a:t>calculated</a:t>
            </a:r>
            <a:r>
              <a:rPr lang="fr-FR" sz="1400" dirty="0"/>
              <a:t> </a:t>
            </a:r>
            <a:r>
              <a:rPr lang="fr-FR" sz="1400" dirty="0" err="1"/>
              <a:t>its</a:t>
            </a:r>
            <a:r>
              <a:rPr lang="fr-FR" sz="1400" dirty="0"/>
              <a:t> </a:t>
            </a:r>
            <a:r>
              <a:rPr lang="fr-FR" sz="1400" dirty="0" err="1"/>
              <a:t>growth</a:t>
            </a:r>
            <a:r>
              <a:rPr lang="fr-FR" sz="1400" dirty="0"/>
              <a:t> time at the injection </a:t>
            </a:r>
            <a:r>
              <a:rPr lang="fr-FR" sz="1400" dirty="0" err="1"/>
              <a:t>enegy</a:t>
            </a:r>
            <a:r>
              <a:rPr lang="fr-FR" sz="1400" dirty="0"/>
              <a:t> and </a:t>
            </a:r>
            <a:r>
              <a:rPr lang="fr-FR" sz="1400" dirty="0" err="1"/>
              <a:t>compared</a:t>
            </a:r>
            <a:r>
              <a:rPr lang="fr-FR" sz="1400" dirty="0"/>
              <a:t> </a:t>
            </a:r>
            <a:r>
              <a:rPr lang="fr-FR" sz="1400" dirty="0" err="1"/>
              <a:t>it</a:t>
            </a:r>
            <a:r>
              <a:rPr lang="fr-FR" sz="1400" dirty="0"/>
              <a:t> to the synchrotron radiation damping time.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73F49D52-4B8C-7B59-2A4C-AE5E4785BEB9}"/>
                  </a:ext>
                </a:extLst>
              </p:cNvPr>
              <p:cNvSpPr txBox="1"/>
              <p:nvPr/>
            </p:nvSpPr>
            <p:spPr>
              <a:xfrm>
                <a:off x="9336360" y="2327000"/>
                <a:ext cx="15841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>
                    <a:solidFill>
                      <a:srgbClr val="3F6BAE"/>
                    </a:solidFill>
                  </a:rPr>
                  <a:t>Stable </a:t>
                </a:r>
                <a:r>
                  <a:rPr lang="fr-FR" sz="1400" dirty="0" err="1">
                    <a:solidFill>
                      <a:srgbClr val="3F6BAE"/>
                    </a:solidFill>
                  </a:rPr>
                  <a:t>beam</a:t>
                </a:r>
                <a:r>
                  <a:rPr lang="fr-FR" sz="1400" dirty="0">
                    <a:solidFill>
                      <a:srgbClr val="3F6BAE"/>
                    </a:solidFill>
                  </a:rPr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0" i="1" smtClean="0">
                            <a:solidFill>
                              <a:srgbClr val="3F6B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3F6BAE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400" b="0" i="0" smtClean="0">
                            <a:solidFill>
                              <a:srgbClr val="3F6BAE"/>
                            </a:solidFill>
                            <a:latin typeface="Cambria Math" panose="02040503050406030204" pitchFamily="18" charset="0"/>
                          </a:rPr>
                          <m:t>RW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3F6BAE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fr-FR" sz="1400" b="0" i="1" smtClean="0">
                            <a:solidFill>
                              <a:srgbClr val="3F6B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3F6BAE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400" b="0" i="0" smtClean="0">
                            <a:solidFill>
                              <a:srgbClr val="3F6BAE"/>
                            </a:solidFill>
                            <a:latin typeface="Cambria Math" panose="02040503050406030204" pitchFamily="18" charset="0"/>
                          </a:rPr>
                          <m:t>rad</m:t>
                        </m:r>
                      </m:sub>
                    </m:sSub>
                  </m:oMath>
                </a14:m>
                <a:endParaRPr lang="en-US" sz="1400" dirty="0">
                  <a:solidFill>
                    <a:srgbClr val="3F6BAE"/>
                  </a:solidFill>
                </a:endParaRPr>
              </a:p>
            </p:txBody>
          </p:sp>
        </mc:Choice>
        <mc:Fallback xmlns="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73F49D52-4B8C-7B59-2A4C-AE5E4785B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6360" y="2327000"/>
                <a:ext cx="1584176" cy="523220"/>
              </a:xfrm>
              <a:prstGeom prst="rect">
                <a:avLst/>
              </a:prstGeom>
              <a:blipFill>
                <a:blip r:embed="rId6"/>
                <a:stretch>
                  <a:fillRect l="-1158" t="-2326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ZoneTexte 46">
            <a:extLst>
              <a:ext uri="{FF2B5EF4-FFF2-40B4-BE49-F238E27FC236}">
                <a16:creationId xmlns:a16="http://schemas.microsoft.com/office/drawing/2014/main" id="{94FECFD7-2C55-B592-195C-F0902E04C6B2}"/>
              </a:ext>
            </a:extLst>
          </p:cNvPr>
          <p:cNvSpPr txBox="1"/>
          <p:nvPr/>
        </p:nvSpPr>
        <p:spPr>
          <a:xfrm>
            <a:off x="638933" y="6459166"/>
            <a:ext cx="763284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aseline="30000" dirty="0"/>
              <a:t>[1] </a:t>
            </a:r>
            <a:r>
              <a:rPr lang="en-US" sz="1100" dirty="0"/>
              <a:t>R. Nagaoka and K. L. F. Bane, J Synchrotron Rad </a:t>
            </a:r>
            <a:r>
              <a:rPr lang="en-US" sz="1100" b="1" dirty="0"/>
              <a:t>21</a:t>
            </a:r>
            <a:r>
              <a:rPr lang="en-US" sz="1100" dirty="0"/>
              <a:t>, 937–960 (2014), </a:t>
            </a:r>
            <a:r>
              <a:rPr lang="en-US" sz="1100" dirty="0">
                <a:effectLst/>
                <a:hlinkClick r:id="rId7"/>
              </a:rPr>
              <a:t>https://doi.org/10.1107/S1600577514015215</a:t>
            </a:r>
            <a:endParaRPr lang="en-US" sz="1100" dirty="0">
              <a:effectLst/>
            </a:endParaRPr>
          </a:p>
          <a:p>
            <a:endParaRPr lang="en-US" sz="1100" dirty="0">
              <a:effectLst/>
            </a:endParaRPr>
          </a:p>
        </p:txBody>
      </p: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70510576-9A32-F921-FFA4-4A523DEAC070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6914623" y="3027602"/>
            <a:ext cx="8066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9" name="Tableau 59">
                <a:extLst>
                  <a:ext uri="{FF2B5EF4-FFF2-40B4-BE49-F238E27FC236}">
                    <a16:creationId xmlns:a16="http://schemas.microsoft.com/office/drawing/2014/main" id="{AC3F1FBC-85D0-2745-14F6-9E632CE8CB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4933092"/>
                  </p:ext>
                </p:extLst>
              </p:nvPr>
            </p:nvGraphicFramePr>
            <p:xfrm>
              <a:off x="1928345" y="3998380"/>
              <a:ext cx="8600504" cy="1925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50126">
                      <a:extLst>
                        <a:ext uri="{9D8B030D-6E8A-4147-A177-3AD203B41FA5}">
                          <a16:colId xmlns:a16="http://schemas.microsoft.com/office/drawing/2014/main" val="2062615835"/>
                        </a:ext>
                      </a:extLst>
                    </a:gridCol>
                    <a:gridCol w="2150126">
                      <a:extLst>
                        <a:ext uri="{9D8B030D-6E8A-4147-A177-3AD203B41FA5}">
                          <a16:colId xmlns:a16="http://schemas.microsoft.com/office/drawing/2014/main" val="1568864545"/>
                        </a:ext>
                      </a:extLst>
                    </a:gridCol>
                    <a:gridCol w="2285821">
                      <a:extLst>
                        <a:ext uri="{9D8B030D-6E8A-4147-A177-3AD203B41FA5}">
                          <a16:colId xmlns:a16="http://schemas.microsoft.com/office/drawing/2014/main" val="311805038"/>
                        </a:ext>
                      </a:extLst>
                    </a:gridCol>
                    <a:gridCol w="2014431">
                      <a:extLst>
                        <a:ext uri="{9D8B030D-6E8A-4147-A177-3AD203B41FA5}">
                          <a16:colId xmlns:a16="http://schemas.microsoft.com/office/drawing/2014/main" val="21877826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err="1"/>
                            <a:t>Parameter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err="1"/>
                            <a:t>Estimated</a:t>
                          </a:r>
                          <a:r>
                            <a:rPr lang="fr-FR" sz="1400" dirty="0"/>
                            <a:t> value 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err="1"/>
                            <a:t>Stability</a:t>
                          </a:r>
                          <a:r>
                            <a:rPr lang="fr-FR" sz="1400" dirty="0"/>
                            <a:t> condition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/>
                            <a:t>Condition </a:t>
                          </a:r>
                          <a:r>
                            <a:rPr lang="fr-FR" sz="1400" dirty="0" err="1"/>
                            <a:t>satisfied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30069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fr-FR" sz="1400" b="0" i="1" smtClean="0">
                                        <a:latin typeface="Cambria Math" panose="02040503050406030204" pitchFamily="18" charset="0"/>
                                      </a:rPr>
                                      <m:t>𝑅𝑊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/>
                            <a:t>1.4 ms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/>
                            <a:t>&gt; 142 ms</a:t>
                          </a:r>
                        </a:p>
                        <a:p>
                          <a:pPr algn="ctr"/>
                          <a:r>
                            <a:rPr lang="fr-FR" sz="1400" dirty="0"/>
                            <a:t>(</a:t>
                          </a:r>
                          <a:r>
                            <a:rPr lang="fr-FR" sz="1400" dirty="0" err="1"/>
                            <a:t>beam</a:t>
                          </a:r>
                          <a:r>
                            <a:rPr lang="fr-FR" sz="1400" dirty="0"/>
                            <a:t> passage time)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>
                              <a:solidFill>
                                <a:schemeClr val="accent2"/>
                              </a:solidFill>
                            </a:rPr>
                            <a:t>❌</a:t>
                          </a:r>
                          <a:endParaRPr lang="en-US" sz="14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047311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fr-FR" sz="1400" b="0" i="1" smtClean="0">
                                        <a:latin typeface="Cambria Math" panose="02040503050406030204" pitchFamily="18" charset="0"/>
                                      </a:rPr>
                                      <m:t>𝑟𝑎𝑑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/>
                            <a:t>31 s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/>
                            <a:t>&lt; 1.4 ms</a:t>
                          </a:r>
                        </a:p>
                        <a:p>
                          <a:pPr algn="ctr"/>
                          <a:r>
                            <a:rPr lang="fr-FR" sz="1400" dirty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𝑅𝑊</m:t>
                                  </m:r>
                                </m:sub>
                              </m:sSub>
                              <m:r>
                                <a:rPr lang="fr-FR" sz="1400" b="0" i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/>
                            <a:t>❌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448578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err="1"/>
                            <a:t>Threshold</a:t>
                          </a:r>
                          <a:r>
                            <a:rPr lang="fr-FR" sz="1400" dirty="0"/>
                            <a:t> </a:t>
                          </a:r>
                          <a:r>
                            <a:rPr lang="fr-FR" sz="1400" dirty="0" err="1"/>
                            <a:t>current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/>
                            <a:t>0.6 </a:t>
                          </a:r>
                          <a14:m>
                            <m:oMath xmlns:m="http://schemas.openxmlformats.org/officeDocument/2006/math"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sz="1400" dirty="0"/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/>
                            <a:t>&gt; 6 mA</a:t>
                          </a:r>
                        </a:p>
                        <a:p>
                          <a:pPr algn="ctr"/>
                          <a:r>
                            <a:rPr lang="fr-FR" sz="1400" dirty="0"/>
                            <a:t>(nominal </a:t>
                          </a:r>
                          <a:r>
                            <a:rPr lang="fr-FR" sz="1400" dirty="0" err="1"/>
                            <a:t>current</a:t>
                          </a:r>
                          <a:r>
                            <a:rPr lang="fr-FR" sz="1400" dirty="0"/>
                            <a:t>)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/>
                            <a:t>❌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2109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9" name="Tableau 59">
                <a:extLst>
                  <a:ext uri="{FF2B5EF4-FFF2-40B4-BE49-F238E27FC236}">
                    <a16:creationId xmlns:a16="http://schemas.microsoft.com/office/drawing/2014/main" id="{AC3F1FBC-85D0-2745-14F6-9E632CE8CB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4933092"/>
                  </p:ext>
                </p:extLst>
              </p:nvPr>
            </p:nvGraphicFramePr>
            <p:xfrm>
              <a:off x="1928345" y="3998380"/>
              <a:ext cx="8600504" cy="1925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50126">
                      <a:extLst>
                        <a:ext uri="{9D8B030D-6E8A-4147-A177-3AD203B41FA5}">
                          <a16:colId xmlns:a16="http://schemas.microsoft.com/office/drawing/2014/main" val="2062615835"/>
                        </a:ext>
                      </a:extLst>
                    </a:gridCol>
                    <a:gridCol w="2150126">
                      <a:extLst>
                        <a:ext uri="{9D8B030D-6E8A-4147-A177-3AD203B41FA5}">
                          <a16:colId xmlns:a16="http://schemas.microsoft.com/office/drawing/2014/main" val="1568864545"/>
                        </a:ext>
                      </a:extLst>
                    </a:gridCol>
                    <a:gridCol w="2285821">
                      <a:extLst>
                        <a:ext uri="{9D8B030D-6E8A-4147-A177-3AD203B41FA5}">
                          <a16:colId xmlns:a16="http://schemas.microsoft.com/office/drawing/2014/main" val="311805038"/>
                        </a:ext>
                      </a:extLst>
                    </a:gridCol>
                    <a:gridCol w="2014431">
                      <a:extLst>
                        <a:ext uri="{9D8B030D-6E8A-4147-A177-3AD203B41FA5}">
                          <a16:colId xmlns:a16="http://schemas.microsoft.com/office/drawing/2014/main" val="21877826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err="1"/>
                            <a:t>Parameter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err="1"/>
                            <a:t>Estimated</a:t>
                          </a:r>
                          <a:r>
                            <a:rPr lang="fr-FR" sz="1400" dirty="0"/>
                            <a:t> value 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err="1"/>
                            <a:t>Stability</a:t>
                          </a:r>
                          <a:r>
                            <a:rPr lang="fr-FR" sz="1400" dirty="0"/>
                            <a:t> condition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/>
                            <a:t>Condition </a:t>
                          </a:r>
                          <a:r>
                            <a:rPr lang="fr-FR" sz="1400" dirty="0" err="1"/>
                            <a:t>satisfied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300699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283" t="-72941" r="-301133" b="-21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/>
                            <a:t>1.4 ms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/>
                            <a:t>&gt; 142 ms</a:t>
                          </a:r>
                        </a:p>
                        <a:p>
                          <a:pPr algn="ctr"/>
                          <a:r>
                            <a:rPr lang="fr-FR" sz="1400" dirty="0"/>
                            <a:t>(</a:t>
                          </a:r>
                          <a:r>
                            <a:rPr lang="fr-FR" sz="1400" dirty="0" err="1"/>
                            <a:t>beam</a:t>
                          </a:r>
                          <a:r>
                            <a:rPr lang="fr-FR" sz="1400" dirty="0"/>
                            <a:t> passage time)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>
                              <a:solidFill>
                                <a:schemeClr val="accent2"/>
                              </a:solidFill>
                            </a:rPr>
                            <a:t>❌</a:t>
                          </a:r>
                          <a:endParaRPr lang="en-US" sz="14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0473112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283" t="-170930" r="-301133" b="-1104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/>
                            <a:t>31 s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188533" t="-170930" r="-89333" b="-1104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/>
                            <a:t>❌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4485783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err="1"/>
                            <a:t>Threshold</a:t>
                          </a:r>
                          <a:r>
                            <a:rPr lang="fr-FR" sz="1400" dirty="0"/>
                            <a:t> </a:t>
                          </a:r>
                          <a:r>
                            <a:rPr lang="fr-FR" sz="1400" dirty="0" err="1"/>
                            <a:t>current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100283" t="-274118" r="-201133" b="-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/>
                            <a:t>&gt; 6 mA</a:t>
                          </a:r>
                        </a:p>
                        <a:p>
                          <a:pPr algn="ctr"/>
                          <a:r>
                            <a:rPr lang="fr-FR" sz="1400" dirty="0"/>
                            <a:t>(nominal </a:t>
                          </a:r>
                          <a:r>
                            <a:rPr lang="fr-FR" sz="1400" dirty="0" err="1"/>
                            <a:t>current</a:t>
                          </a:r>
                          <a:r>
                            <a:rPr lang="fr-FR" sz="1400" dirty="0"/>
                            <a:t>)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/>
                            <a:t>❌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321093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D4815098-1D19-4C15-92C6-9B4F2672CB82}"/>
                  </a:ext>
                </a:extLst>
              </p:cNvPr>
              <p:cNvSpPr txBox="1"/>
              <p:nvPr/>
            </p:nvSpPr>
            <p:spPr>
              <a:xfrm>
                <a:off x="7444837" y="3292584"/>
                <a:ext cx="194421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1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sz="11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100" dirty="0"/>
                  <a:t> is beam energy</a:t>
                </a: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D4815098-1D19-4C15-92C6-9B4F2672C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837" y="3292584"/>
                <a:ext cx="1944216" cy="261610"/>
              </a:xfrm>
              <a:prstGeom prst="rect">
                <a:avLst/>
              </a:prstGeom>
              <a:blipFill>
                <a:blip r:embed="rId9"/>
                <a:stretch>
                  <a:fillRect t="-2326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4D493F61-F9C5-E033-CCF3-6C2D92CF8FF1}"/>
                  </a:ext>
                </a:extLst>
              </p:cNvPr>
              <p:cNvSpPr txBox="1"/>
              <p:nvPr/>
            </p:nvSpPr>
            <p:spPr>
              <a:xfrm>
                <a:off x="473409" y="5237326"/>
                <a:ext cx="148213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>
                    <a:solidFill>
                      <a:schemeClr val="bg1">
                        <a:lumMod val="50000"/>
                      </a:schemeClr>
                    </a:solidFill>
                  </a:rPr>
                  <a:t>Obtained by </a:t>
                </a:r>
                <a:r>
                  <a:rPr lang="fr-FR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substituting</a:t>
                </a:r>
                <a:r>
                  <a:rPr lang="fr-FR" sz="14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400" b="0" i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RW</m:t>
                        </m:r>
                      </m:sub>
                    </m:sSub>
                    <m:r>
                      <a:rPr lang="fr-FR" sz="1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140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400" b="0" i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rad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</a:rPr>
                  <a:t> in Eq. (1)</a:t>
                </a: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4D493F61-F9C5-E033-CCF3-6C2D92CF8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09" y="5237326"/>
                <a:ext cx="1482131" cy="954107"/>
              </a:xfrm>
              <a:prstGeom prst="rect">
                <a:avLst/>
              </a:prstGeom>
              <a:blipFill>
                <a:blip r:embed="rId10"/>
                <a:stretch>
                  <a:fillRect l="-1235" t="-1274" b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ccolade fermante 8">
            <a:extLst>
              <a:ext uri="{FF2B5EF4-FFF2-40B4-BE49-F238E27FC236}">
                <a16:creationId xmlns:a16="http://schemas.microsoft.com/office/drawing/2014/main" id="{3DDD74C9-1766-AE6B-F6A7-09DEFEEE4483}"/>
              </a:ext>
            </a:extLst>
          </p:cNvPr>
          <p:cNvSpPr/>
          <p:nvPr/>
        </p:nvSpPr>
        <p:spPr>
          <a:xfrm>
            <a:off x="9021184" y="2039336"/>
            <a:ext cx="220375" cy="1098549"/>
          </a:xfrm>
          <a:prstGeom prst="rightBrace">
            <a:avLst>
              <a:gd name="adj1" fmla="val 5222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3633424C-C6EB-642C-7500-A3EFD3F12958}"/>
              </a:ext>
            </a:extLst>
          </p:cNvPr>
          <p:cNvCxnSpPr/>
          <p:nvPr/>
        </p:nvCxnSpPr>
        <p:spPr>
          <a:xfrm>
            <a:off x="1775520" y="5678068"/>
            <a:ext cx="36004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62632E49-A9B3-90AC-2AAE-70F8E13B4EFB}"/>
              </a:ext>
            </a:extLst>
          </p:cNvPr>
          <p:cNvSpPr txBox="1"/>
          <p:nvPr/>
        </p:nvSpPr>
        <p:spPr>
          <a:xfrm>
            <a:off x="6391114" y="2098461"/>
            <a:ext cx="430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(1)</a:t>
            </a:r>
            <a:endParaRPr lang="en-US" sz="14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9A49C14-7BC5-3855-C6C8-9FC97C33C752}"/>
              </a:ext>
            </a:extLst>
          </p:cNvPr>
          <p:cNvSpPr txBox="1"/>
          <p:nvPr/>
        </p:nvSpPr>
        <p:spPr>
          <a:xfrm>
            <a:off x="6387780" y="2871085"/>
            <a:ext cx="430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(2)</a:t>
            </a:r>
            <a:endParaRPr lang="en-US" sz="1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540A58-AFB8-F4CD-407D-6D70C9F66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365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 animBg="1"/>
      <p:bldP spid="36" grpId="0" animBg="1"/>
      <p:bldP spid="41" grpId="0"/>
      <p:bldP spid="47" grpId="0"/>
      <p:bldP spid="3" grpId="0"/>
      <p:bldP spid="8" grpId="0"/>
      <p:bldP spid="9" grpId="0" animBg="1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FFB52D-DB05-7F3F-0EE2-E455699AF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err="1"/>
              <a:t>Why</a:t>
            </a:r>
            <a:r>
              <a:rPr lang="fr-FR" sz="3200" dirty="0"/>
              <a:t> study collective </a:t>
            </a:r>
            <a:r>
              <a:rPr lang="fr-FR" sz="3200" dirty="0" err="1"/>
              <a:t>effects</a:t>
            </a:r>
            <a:r>
              <a:rPr lang="fr-FR" sz="3200" dirty="0"/>
              <a:t> in the new booster</a:t>
            </a:r>
            <a:endParaRPr lang="en-US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337A0102-5CAE-0FBF-560C-1639775C6028}"/>
              </a:ext>
            </a:extLst>
          </p:cNvPr>
          <p:cNvGrpSpPr/>
          <p:nvPr/>
        </p:nvGrpSpPr>
        <p:grpSpPr>
          <a:xfrm>
            <a:off x="1559496" y="3301811"/>
            <a:ext cx="4019656" cy="3361789"/>
            <a:chOff x="8708153" y="3317672"/>
            <a:chExt cx="3168352" cy="2709961"/>
          </a:xfrm>
        </p:grpSpPr>
        <p:pic>
          <p:nvPicPr>
            <p:cNvPr id="5" name="Picture 12">
              <a:extLst>
                <a:ext uri="{FF2B5EF4-FFF2-40B4-BE49-F238E27FC236}">
                  <a16:creationId xmlns:a16="http://schemas.microsoft.com/office/drawing/2014/main" id="{B1B60372-7369-EB72-C303-6A63D5DA7A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8153" y="3641923"/>
              <a:ext cx="3168352" cy="2385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B1F1D605-559F-32A1-E0A3-F9913B0F0EFA}"/>
                </a:ext>
              </a:extLst>
            </p:cNvPr>
            <p:cNvSpPr txBox="1"/>
            <p:nvPr/>
          </p:nvSpPr>
          <p:spPr>
            <a:xfrm>
              <a:off x="9140818" y="3317672"/>
              <a:ext cx="2735687" cy="3721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 err="1">
                  <a:solidFill>
                    <a:schemeClr val="bg1">
                      <a:lumMod val="50000"/>
                    </a:schemeClr>
                  </a:solidFill>
                </a:rPr>
                <a:t>Particle</a:t>
              </a:r>
              <a:r>
                <a:rPr lang="fr-FR" sz="1200" i="1" dirty="0">
                  <a:solidFill>
                    <a:schemeClr val="bg1">
                      <a:lumMod val="50000"/>
                    </a:schemeClr>
                  </a:solidFill>
                </a:rPr>
                <a:t> vertical oscillation amplitude </a:t>
              </a:r>
              <a:r>
                <a:rPr lang="fr-FR" sz="1200" i="1" dirty="0" err="1">
                  <a:solidFill>
                    <a:schemeClr val="bg1">
                      <a:lumMod val="50000"/>
                    </a:schemeClr>
                  </a:solidFill>
                </a:rPr>
                <a:t>along</a:t>
              </a:r>
              <a:r>
                <a:rPr lang="fr-FR" sz="1200" i="1" dirty="0">
                  <a:solidFill>
                    <a:schemeClr val="bg1">
                      <a:lumMod val="50000"/>
                    </a:schemeClr>
                  </a:solidFill>
                </a:rPr>
                <a:t> the SOLEIL II booster </a:t>
              </a:r>
              <a:r>
                <a:rPr lang="fr-FR" sz="1200" i="1" dirty="0" err="1">
                  <a:solidFill>
                    <a:schemeClr val="bg1">
                      <a:lumMod val="50000"/>
                    </a:schemeClr>
                  </a:solidFill>
                </a:rPr>
                <a:t>ramp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80047091-EA4D-C53E-0802-9B049D3E3133}"/>
              </a:ext>
            </a:extLst>
          </p:cNvPr>
          <p:cNvGrpSpPr/>
          <p:nvPr/>
        </p:nvGrpSpPr>
        <p:grpSpPr>
          <a:xfrm>
            <a:off x="5982366" y="3306102"/>
            <a:ext cx="4302547" cy="3453242"/>
            <a:chOff x="1955805" y="2797067"/>
            <a:chExt cx="3319604" cy="2664329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84954146-E4EB-911B-DB63-4FC11F996B55}"/>
                </a:ext>
              </a:extLst>
            </p:cNvPr>
            <p:cNvGrpSpPr/>
            <p:nvPr/>
          </p:nvGrpSpPr>
          <p:grpSpPr>
            <a:xfrm>
              <a:off x="1955805" y="2797067"/>
              <a:ext cx="3319604" cy="2664329"/>
              <a:chOff x="4339753" y="3155005"/>
              <a:chExt cx="3319604" cy="2664329"/>
            </a:xfrm>
          </p:grpSpPr>
          <p:pic>
            <p:nvPicPr>
              <p:cNvPr id="10" name="Picture 10">
                <a:extLst>
                  <a:ext uri="{FF2B5EF4-FFF2-40B4-BE49-F238E27FC236}">
                    <a16:creationId xmlns:a16="http://schemas.microsoft.com/office/drawing/2014/main" id="{6A3781E5-EA60-D148-34F3-1BDC18503A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9753" y="3437411"/>
                <a:ext cx="3319604" cy="23819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EEC58725-D8CC-F392-B813-628FE922EAE4}"/>
                  </a:ext>
                </a:extLst>
              </p:cNvPr>
              <p:cNvSpPr txBox="1"/>
              <p:nvPr/>
            </p:nvSpPr>
            <p:spPr>
              <a:xfrm>
                <a:off x="4775677" y="3155005"/>
                <a:ext cx="2814862" cy="356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i="1" dirty="0" err="1">
                    <a:solidFill>
                      <a:schemeClr val="bg1">
                        <a:lumMod val="50000"/>
                      </a:schemeClr>
                    </a:solidFill>
                  </a:rPr>
                  <a:t>Analytical</a:t>
                </a:r>
                <a:r>
                  <a:rPr lang="fr-FR" sz="1200" i="1" dirty="0">
                    <a:solidFill>
                      <a:schemeClr val="bg1">
                        <a:lumMod val="50000"/>
                      </a:schemeClr>
                    </a:solidFill>
                  </a:rPr>
                  <a:t> RWI </a:t>
                </a:r>
                <a:r>
                  <a:rPr lang="fr-FR" sz="1200" i="1" dirty="0" err="1">
                    <a:solidFill>
                      <a:schemeClr val="bg1">
                        <a:lumMod val="50000"/>
                      </a:schemeClr>
                    </a:solidFill>
                  </a:rPr>
                  <a:t>growth</a:t>
                </a:r>
                <a:r>
                  <a:rPr lang="fr-FR" sz="1200" i="1" dirty="0">
                    <a:solidFill>
                      <a:schemeClr val="bg1">
                        <a:lumMod val="50000"/>
                      </a:schemeClr>
                    </a:solidFill>
                  </a:rPr>
                  <a:t> time and SR </a:t>
                </a:r>
                <a:r>
                  <a:rPr lang="fr-FR" sz="1200" i="1" dirty="0" err="1">
                    <a:solidFill>
                      <a:schemeClr val="bg1">
                        <a:lumMod val="50000"/>
                      </a:schemeClr>
                    </a:solidFill>
                  </a:rPr>
                  <a:t>damping</a:t>
                </a:r>
                <a:r>
                  <a:rPr lang="fr-FR" sz="1200" i="1" dirty="0">
                    <a:solidFill>
                      <a:schemeClr val="bg1">
                        <a:lumMod val="50000"/>
                      </a:schemeClr>
                    </a:solidFill>
                  </a:rPr>
                  <a:t> time </a:t>
                </a:r>
                <a:r>
                  <a:rPr lang="fr-FR" sz="1200" i="1" dirty="0" err="1">
                    <a:solidFill>
                      <a:schemeClr val="bg1">
                        <a:lumMod val="50000"/>
                      </a:schemeClr>
                    </a:solidFill>
                  </a:rPr>
                  <a:t>along</a:t>
                </a:r>
                <a:r>
                  <a:rPr lang="fr-FR" sz="1200" i="1" dirty="0">
                    <a:solidFill>
                      <a:schemeClr val="bg1">
                        <a:lumMod val="50000"/>
                      </a:schemeClr>
                    </a:solidFill>
                  </a:rPr>
                  <a:t> the </a:t>
                </a:r>
                <a:r>
                  <a:rPr lang="fr-FR" sz="1200" i="1" dirty="0" err="1">
                    <a:solidFill>
                      <a:schemeClr val="bg1">
                        <a:lumMod val="50000"/>
                      </a:schemeClr>
                    </a:solidFill>
                  </a:rPr>
                  <a:t>ramp</a:t>
                </a:r>
                <a:endParaRPr lang="en-US" sz="1200" i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2" name="Connecteur droit 11">
                <a:extLst>
                  <a:ext uri="{FF2B5EF4-FFF2-40B4-BE49-F238E27FC236}">
                    <a16:creationId xmlns:a16="http://schemas.microsoft.com/office/drawing/2014/main" id="{5E3081E2-9E46-55E5-A3C1-56EDF1192B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55977" y="3569589"/>
                <a:ext cx="0" cy="1855924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avec flèche 12">
                <a:extLst>
                  <a:ext uri="{FF2B5EF4-FFF2-40B4-BE49-F238E27FC236}">
                    <a16:creationId xmlns:a16="http://schemas.microsoft.com/office/drawing/2014/main" id="{865CC893-CFBE-C158-C3C8-CBF8576E19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60214" y="3984589"/>
                <a:ext cx="1095763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5D7B5464-9BD0-7BE3-A31E-FE532766596F}"/>
                  </a:ext>
                </a:extLst>
              </p:cNvPr>
              <p:cNvSpPr txBox="1"/>
              <p:nvPr/>
            </p:nvSpPr>
            <p:spPr>
              <a:xfrm>
                <a:off x="5238684" y="3744834"/>
                <a:ext cx="10957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err="1"/>
                  <a:t>Excited</a:t>
                </a:r>
                <a:r>
                  <a:rPr lang="fr-FR" sz="1200" dirty="0"/>
                  <a:t> </a:t>
                </a:r>
                <a:r>
                  <a:rPr lang="fr-FR" sz="1200" dirty="0" err="1"/>
                  <a:t>beam</a:t>
                </a:r>
                <a:endParaRPr lang="en-US" sz="1200" dirty="0"/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9191427A-2F8C-FDEC-82E5-BDB343716DC5}"/>
                  </a:ext>
                </a:extLst>
              </p:cNvPr>
              <p:cNvSpPr txBox="1"/>
              <p:nvPr/>
            </p:nvSpPr>
            <p:spPr>
              <a:xfrm>
                <a:off x="6325901" y="3750035"/>
                <a:ext cx="1327526" cy="283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err="1"/>
                  <a:t>Damped</a:t>
                </a:r>
                <a:r>
                  <a:rPr lang="fr-FR" sz="1200" dirty="0"/>
                  <a:t> </a:t>
                </a:r>
                <a:r>
                  <a:rPr lang="fr-FR" sz="1200" dirty="0" err="1"/>
                  <a:t>beam</a:t>
                </a:r>
                <a:endParaRPr lang="en-US" sz="1200" dirty="0"/>
              </a:p>
            </p:txBody>
          </p:sp>
          <p:cxnSp>
            <p:nvCxnSpPr>
              <p:cNvPr id="16" name="Connecteur droit 15">
                <a:extLst>
                  <a:ext uri="{FF2B5EF4-FFF2-40B4-BE49-F238E27FC236}">
                    <a16:creationId xmlns:a16="http://schemas.microsoft.com/office/drawing/2014/main" id="{4B6E4FCE-F686-788F-6885-1E951E840F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75857" y="3569589"/>
                <a:ext cx="0" cy="1855924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A7C8653B-2FC4-0A64-25FE-D902B805D253}"/>
                </a:ext>
              </a:extLst>
            </p:cNvPr>
            <p:cNvCxnSpPr>
              <a:cxnSpLocks/>
            </p:cNvCxnSpPr>
            <p:nvPr/>
          </p:nvCxnSpPr>
          <p:spPr>
            <a:xfrm>
              <a:off x="4014081" y="3626651"/>
              <a:ext cx="1081814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58FB8EC3-4C3D-6751-FA2A-95DB8BC8CB62}"/>
                  </a:ext>
                </a:extLst>
              </p:cNvPr>
              <p:cNvSpPr txBox="1"/>
              <p:nvPr/>
            </p:nvSpPr>
            <p:spPr>
              <a:xfrm>
                <a:off x="541511" y="1122259"/>
                <a:ext cx="4968053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Then, a simple </a:t>
                </a:r>
                <a:r>
                  <a:rPr lang="fr-FR" sz="1400" dirty="0" err="1"/>
                  <a:t>exponential</a:t>
                </a:r>
                <a:r>
                  <a:rPr lang="fr-FR" sz="1400" dirty="0"/>
                  <a:t> model was </a:t>
                </a:r>
                <a:r>
                  <a:rPr lang="fr-FR" sz="1400" dirty="0" err="1"/>
                  <a:t>used</a:t>
                </a:r>
                <a:r>
                  <a:rPr lang="fr-FR" sz="1400" dirty="0"/>
                  <a:t> to </a:t>
                </a:r>
                <a:r>
                  <a:rPr lang="fr-FR" sz="1400" dirty="0" err="1"/>
                  <a:t>calculate</a:t>
                </a:r>
                <a:r>
                  <a:rPr lang="fr-FR" sz="1400" dirty="0"/>
                  <a:t> the </a:t>
                </a:r>
                <a:r>
                  <a:rPr lang="fr-FR" sz="1400" dirty="0">
                    <a:solidFill>
                      <a:srgbClr val="FC9804"/>
                    </a:solidFill>
                  </a:rPr>
                  <a:t>oscillation amplitude of a </a:t>
                </a:r>
                <a:r>
                  <a:rPr lang="fr-FR" sz="1400" dirty="0" err="1">
                    <a:solidFill>
                      <a:srgbClr val="FC9804"/>
                    </a:solidFill>
                  </a:rPr>
                  <a:t>particle</a:t>
                </a:r>
                <a:r>
                  <a:rPr lang="fr-FR" sz="1400" dirty="0"/>
                  <a:t> </a:t>
                </a:r>
                <a:r>
                  <a:rPr lang="fr-FR" sz="1400" dirty="0">
                    <a:solidFill>
                      <a:srgbClr val="FC9804"/>
                    </a:solidFill>
                  </a:rPr>
                  <a:t>with </a:t>
                </a:r>
                <a:r>
                  <a:rPr lang="fr-FR" sz="1400" dirty="0" err="1">
                    <a:solidFill>
                      <a:srgbClr val="FC9804"/>
                    </a:solidFill>
                  </a:rPr>
                  <a:t>energy</a:t>
                </a:r>
                <a:r>
                  <a:rPr lang="fr-FR" sz="1400" dirty="0">
                    <a:solidFill>
                      <a:srgbClr val="FC9804"/>
                    </a:solidFill>
                  </a:rPr>
                  <a:t> </a:t>
                </a:r>
                <a:r>
                  <a:rPr lang="fr-FR" sz="1400" dirty="0" err="1">
                    <a:solidFill>
                      <a:srgbClr val="FC9804"/>
                    </a:solidFill>
                  </a:rPr>
                  <a:t>ramp</a:t>
                </a:r>
                <a:r>
                  <a:rPr lang="fr-FR" sz="1400" dirty="0">
                    <a:solidFill>
                      <a:srgbClr val="FC9804"/>
                    </a:solidFill>
                  </a:rPr>
                  <a:t> </a:t>
                </a:r>
                <a:r>
                  <a:rPr lang="fr-FR" sz="1400" dirty="0"/>
                  <a:t>to </a:t>
                </a:r>
                <a:r>
                  <a:rPr lang="fr-FR" sz="1400" dirty="0" err="1"/>
                  <a:t>take</a:t>
                </a:r>
                <a:r>
                  <a:rPr lang="fr-FR" sz="1400" dirty="0"/>
                  <a:t> </a:t>
                </a:r>
                <a:r>
                  <a:rPr lang="fr-FR" sz="1400" dirty="0" err="1"/>
                  <a:t>into</a:t>
                </a:r>
                <a:r>
                  <a:rPr lang="fr-FR" sz="1400" dirty="0"/>
                  <a:t> </a:t>
                </a:r>
                <a:r>
                  <a:rPr lang="fr-FR" sz="1400" dirty="0" err="1"/>
                  <a:t>account</a:t>
                </a:r>
                <a:r>
                  <a:rPr lang="fr-FR" sz="1400" dirty="0"/>
                  <a:t> the </a:t>
                </a:r>
                <a:r>
                  <a:rPr lang="fr-FR" sz="1400" dirty="0" err="1"/>
                  <a:t>energy</a:t>
                </a:r>
                <a:r>
                  <a:rPr lang="fr-FR" sz="1400" dirty="0"/>
                  <a:t> </a:t>
                </a:r>
                <a:r>
                  <a:rPr lang="fr-FR" sz="1400" dirty="0" err="1"/>
                  <a:t>dependence</a:t>
                </a:r>
                <a:r>
                  <a:rPr lang="fr-FR" sz="14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𝑅𝑊</m:t>
                        </m:r>
                      </m:sub>
                    </m:sSub>
                  </m:oMath>
                </a14:m>
                <a:r>
                  <a:rPr lang="fr-FR" sz="1400" b="1" dirty="0">
                    <a:solidFill>
                      <a:srgbClr val="FC9804"/>
                    </a:solidFill>
                  </a:rPr>
                  <a:t> </a:t>
                </a:r>
                <a:r>
                  <a:rPr lang="fr-FR" sz="1400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𝑟𝑎𝑑</m:t>
                        </m:r>
                      </m:sub>
                    </m:sSub>
                  </m:oMath>
                </a14:m>
                <a:endParaRPr lang="fr-FR" sz="1400" dirty="0">
                  <a:solidFill>
                    <a:srgbClr val="FC9804"/>
                  </a:solidFill>
                </a:endParaRP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58FB8EC3-4C3D-6751-FA2A-95DB8BC8C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1" y="1122259"/>
                <a:ext cx="4968053" cy="738664"/>
              </a:xfrm>
              <a:prstGeom prst="rect">
                <a:avLst/>
              </a:prstGeom>
              <a:blipFill>
                <a:blip r:embed="rId4"/>
                <a:stretch>
                  <a:fillRect l="-368" t="-1653" b="-82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C36A08D9-3C97-0FF3-F397-8C3D546343CB}"/>
                  </a:ext>
                </a:extLst>
              </p:cNvPr>
              <p:cNvSpPr txBox="1"/>
              <p:nvPr/>
            </p:nvSpPr>
            <p:spPr>
              <a:xfrm>
                <a:off x="6188726" y="1336188"/>
                <a:ext cx="1944913" cy="380810"/>
              </a:xfrm>
              <a:prstGeom prst="rect">
                <a:avLst/>
              </a:prstGeom>
              <a:noFill/>
              <a:ln>
                <a:solidFill>
                  <a:srgbClr val="3F6BAE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fr-F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lit/>
                            </m:rP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C36A08D9-3C97-0FF3-F397-8C3D54634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726" y="1336188"/>
                <a:ext cx="1944913" cy="380810"/>
              </a:xfrm>
              <a:prstGeom prst="rect">
                <a:avLst/>
              </a:prstGeom>
              <a:blipFill>
                <a:blip r:embed="rId5"/>
                <a:stretch>
                  <a:fillRect b="-6154"/>
                </a:stretch>
              </a:blipFill>
              <a:ln>
                <a:solidFill>
                  <a:srgbClr val="3F6BAE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CA44BE3F-F257-6591-251F-8D41E1FA1D92}"/>
                  </a:ext>
                </a:extLst>
              </p:cNvPr>
              <p:cNvSpPr txBox="1"/>
              <p:nvPr/>
            </p:nvSpPr>
            <p:spPr>
              <a:xfrm>
                <a:off x="8459930" y="1238072"/>
                <a:ext cx="3540541" cy="572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200" dirty="0"/>
                  <a:t>where</a:t>
                </a:r>
                <a:r>
                  <a:rPr lang="fr-FR" sz="1400" dirty="0"/>
                  <a:t>       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1400">
                                <a:latin typeface="Cambria Math" panose="02040503050406030204" pitchFamily="18" charset="0"/>
                              </a:rPr>
                              <m:t>rad</m:t>
                            </m:r>
                          </m:sub>
                        </m:sSub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1400">
                                <a:latin typeface="Cambria Math" panose="02040503050406030204" pitchFamily="18" charset="0"/>
                              </a:rPr>
                              <m:t>RW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1400">
                                <a:latin typeface="Cambria Math" panose="02040503050406030204" pitchFamily="18" charset="0"/>
                              </a:rPr>
                              <m:t>rad</m:t>
                            </m:r>
                          </m:sub>
                        </m:sSub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1400">
                                <a:latin typeface="Cambria Math" panose="02040503050406030204" pitchFamily="18" charset="0"/>
                              </a:rPr>
                              <m:t>RW</m:t>
                            </m:r>
                          </m:sub>
                        </m:sSub>
                      </m:den>
                    </m:f>
                    <m:d>
                      <m:dPr>
                        <m:begChr m:val="{"/>
                        <m:endChr m:val="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&lt;0 ;</m:t>
                            </m:r>
                            <m:r>
                              <m:rPr>
                                <m:sty m:val="p"/>
                              </m:rPr>
                              <a:rPr lang="fr-FR" sz="1400">
                                <a:latin typeface="Cambria Math" panose="02040503050406030204" pitchFamily="18" charset="0"/>
                              </a:rPr>
                              <m:t>damping</m:t>
                            </m:r>
                          </m:e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&gt;0 ;</m:t>
                            </m:r>
                            <m:r>
                              <m:rPr>
                                <m:sty m:val="p"/>
                              </m:rPr>
                              <a:rPr lang="fr-FR" sz="1400">
                                <a:latin typeface="Cambria Math" panose="02040503050406030204" pitchFamily="18" charset="0"/>
                              </a:rPr>
                              <m:t>exciting</m:t>
                            </m:r>
                          </m:e>
                        </m:eqArr>
                      </m:e>
                    </m:d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CA44BE3F-F257-6591-251F-8D41E1FA1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9930" y="1238072"/>
                <a:ext cx="3540541" cy="572914"/>
              </a:xfrm>
              <a:prstGeom prst="rect">
                <a:avLst/>
              </a:prstGeom>
              <a:blipFill>
                <a:blip r:embed="rId6"/>
                <a:stretch>
                  <a:fillRect l="-172" t="-179787" b="-26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62B54B33-D0C3-D033-8730-6C2730DE59F2}"/>
                  </a:ext>
                </a:extLst>
              </p:cNvPr>
              <p:cNvSpPr txBox="1"/>
              <p:nvPr/>
            </p:nvSpPr>
            <p:spPr>
              <a:xfrm>
                <a:off x="555105" y="2209189"/>
                <a:ext cx="1108178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400" dirty="0"/>
                  <a:t>It was </a:t>
                </a:r>
                <a:r>
                  <a:rPr lang="fr-FR" sz="1400" dirty="0" err="1"/>
                  <a:t>found</a:t>
                </a:r>
                <a:r>
                  <a:rPr lang="fr-FR" sz="1400" dirty="0"/>
                  <a:t> </a:t>
                </a:r>
                <a:r>
                  <a:rPr lang="fr-FR" sz="1400" dirty="0" err="1"/>
                  <a:t>that</a:t>
                </a:r>
                <a:r>
                  <a:rPr lang="fr-FR" sz="1400" dirty="0"/>
                  <a:t> the </a:t>
                </a:r>
                <a:r>
                  <a:rPr lang="fr-FR" sz="1400" dirty="0" err="1"/>
                  <a:t>particle</a:t>
                </a:r>
                <a:r>
                  <a:rPr lang="fr-FR" sz="1400" dirty="0"/>
                  <a:t> </a:t>
                </a:r>
                <a:r>
                  <a:rPr lang="fr-FR" sz="1400" dirty="0">
                    <a:solidFill>
                      <a:srgbClr val="3F6BAE"/>
                    </a:solidFill>
                  </a:rPr>
                  <a:t>oscillation amplitude </a:t>
                </a:r>
                <a:r>
                  <a:rPr lang="fr-FR" sz="1400" dirty="0" err="1">
                    <a:solidFill>
                      <a:srgbClr val="3F6BAE"/>
                    </a:solidFill>
                  </a:rPr>
                  <a:t>exhibited</a:t>
                </a:r>
                <a:r>
                  <a:rPr lang="fr-FR" sz="1400" dirty="0">
                    <a:solidFill>
                      <a:srgbClr val="3F6BAE"/>
                    </a:solidFill>
                  </a:rPr>
                  <a:t> a large inflation </a:t>
                </a:r>
                <a:r>
                  <a:rPr lang="fr-FR" sz="1400" dirty="0" err="1">
                    <a:solidFill>
                      <a:srgbClr val="3F6BAE"/>
                    </a:solidFill>
                  </a:rPr>
                  <a:t>along</a:t>
                </a:r>
                <a:r>
                  <a:rPr lang="fr-FR" sz="1400" dirty="0">
                    <a:solidFill>
                      <a:srgbClr val="3F6BAE"/>
                    </a:solidFill>
                  </a:rPr>
                  <a:t> the </a:t>
                </a:r>
                <a:r>
                  <a:rPr lang="fr-FR" sz="1400" dirty="0" err="1">
                    <a:solidFill>
                      <a:srgbClr val="3F6BAE"/>
                    </a:solidFill>
                  </a:rPr>
                  <a:t>ramp</a:t>
                </a:r>
                <a:r>
                  <a:rPr lang="fr-FR" sz="1400" dirty="0">
                    <a:solidFill>
                      <a:srgbClr val="3F6BAE"/>
                    </a:solidFill>
                  </a:rPr>
                  <a:t> </a:t>
                </a:r>
                <a:r>
                  <a:rPr lang="fr-FR" sz="1400" dirty="0"/>
                  <a:t>due to a </a:t>
                </a:r>
                <a:r>
                  <a:rPr lang="fr-FR" sz="1400" dirty="0" err="1"/>
                  <a:t>competition</a:t>
                </a:r>
                <a:r>
                  <a:rPr lang="fr-FR" sz="1400" dirty="0"/>
                  <a:t> </a:t>
                </a:r>
                <a:r>
                  <a:rPr lang="fr-FR" sz="1400" dirty="0" err="1"/>
                  <a:t>between</a:t>
                </a:r>
                <a:r>
                  <a:rPr lang="fr-FR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400" b="0" i="0" smtClean="0">
                            <a:latin typeface="Cambria Math" panose="02040503050406030204" pitchFamily="18" charset="0"/>
                          </a:rPr>
                          <m:t>RW</m:t>
                        </m:r>
                      </m:sub>
                    </m:sSub>
                  </m:oMath>
                </a14:m>
                <a:r>
                  <a:rPr lang="fr-FR" sz="1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400" b="0" i="0" smtClean="0">
                            <a:latin typeface="Cambria Math" panose="02040503050406030204" pitchFamily="18" charset="0"/>
                          </a:rPr>
                          <m:t>rad</m:t>
                        </m:r>
                      </m:sub>
                    </m:sSub>
                  </m:oMath>
                </a14:m>
                <a:r>
                  <a:rPr lang="fr-FR" sz="1400" dirty="0"/>
                  <a:t>. </a:t>
                </a:r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62B54B33-D0C3-D033-8730-6C2730DE5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05" y="2209189"/>
                <a:ext cx="11081789" cy="307777"/>
              </a:xfrm>
              <a:prstGeom prst="rect">
                <a:avLst/>
              </a:prstGeom>
              <a:blipFill>
                <a:blip r:embed="rId7"/>
                <a:stretch>
                  <a:fillRect l="-165" t="-1961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ZoneTexte 20">
            <a:extLst>
              <a:ext uri="{FF2B5EF4-FFF2-40B4-BE49-F238E27FC236}">
                <a16:creationId xmlns:a16="http://schemas.microsoft.com/office/drawing/2014/main" id="{44CDED26-E2AF-1414-54B7-A2DF2C35188C}"/>
              </a:ext>
            </a:extLst>
          </p:cNvPr>
          <p:cNvSpPr txBox="1"/>
          <p:nvPr/>
        </p:nvSpPr>
        <p:spPr>
          <a:xfrm>
            <a:off x="541511" y="2770310"/>
            <a:ext cx="102961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This </a:t>
            </a:r>
            <a:r>
              <a:rPr lang="fr-FR" sz="1400" dirty="0" err="1"/>
              <a:t>worrying</a:t>
            </a:r>
            <a:r>
              <a:rPr lang="fr-FR" sz="1400" dirty="0"/>
              <a:t> </a:t>
            </a:r>
            <a:r>
              <a:rPr lang="fr-FR" sz="1400" dirty="0" err="1"/>
              <a:t>result</a:t>
            </a:r>
            <a:r>
              <a:rPr lang="fr-FR" sz="1400" dirty="0"/>
              <a:t> </a:t>
            </a:r>
            <a:r>
              <a:rPr lang="fr-FR" sz="1400" dirty="0" err="1"/>
              <a:t>had</a:t>
            </a:r>
            <a:r>
              <a:rPr lang="fr-FR" sz="1400" dirty="0"/>
              <a:t> </a:t>
            </a:r>
            <a:r>
              <a:rPr lang="fr-FR" sz="1400" dirty="0" err="1"/>
              <a:t>brought</a:t>
            </a:r>
            <a:r>
              <a:rPr lang="fr-FR" sz="1400" dirty="0"/>
              <a:t> us to a more </a:t>
            </a:r>
            <a:r>
              <a:rPr lang="fr-FR" sz="1400" dirty="0" err="1"/>
              <a:t>sophisticated</a:t>
            </a:r>
            <a:r>
              <a:rPr lang="fr-FR" sz="1400" dirty="0"/>
              <a:t> model by </a:t>
            </a:r>
            <a:r>
              <a:rPr lang="fr-FR" sz="1400" dirty="0" err="1"/>
              <a:t>doing</a:t>
            </a:r>
            <a:r>
              <a:rPr lang="fr-FR" sz="1400" dirty="0"/>
              <a:t> </a:t>
            </a:r>
            <a:r>
              <a:rPr lang="fr-FR" sz="1400" dirty="0" err="1"/>
              <a:t>particle</a:t>
            </a:r>
            <a:r>
              <a:rPr lang="fr-FR" sz="1400" dirty="0"/>
              <a:t> </a:t>
            </a:r>
            <a:r>
              <a:rPr lang="fr-FR" sz="1400" dirty="0">
                <a:solidFill>
                  <a:schemeClr val="accent6"/>
                </a:solidFill>
              </a:rPr>
              <a:t>tracking simulation with </a:t>
            </a:r>
            <a:r>
              <a:rPr lang="fr-FR" sz="1400" dirty="0" err="1">
                <a:solidFill>
                  <a:schemeClr val="accent6"/>
                </a:solidFill>
              </a:rPr>
              <a:t>energy</a:t>
            </a:r>
            <a:r>
              <a:rPr lang="fr-FR" sz="1400" dirty="0">
                <a:solidFill>
                  <a:schemeClr val="accent6"/>
                </a:solidFill>
              </a:rPr>
              <a:t> </a:t>
            </a:r>
            <a:r>
              <a:rPr lang="fr-FR" sz="1400" dirty="0" err="1">
                <a:solidFill>
                  <a:schemeClr val="accent6"/>
                </a:solidFill>
              </a:rPr>
              <a:t>ramp</a:t>
            </a:r>
            <a:r>
              <a:rPr lang="fr-FR" sz="1400" dirty="0">
                <a:solidFill>
                  <a:schemeClr val="accent6"/>
                </a:solidFill>
              </a:rPr>
              <a:t>.</a:t>
            </a:r>
            <a:endParaRPr lang="en-US" sz="1400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671ADAFD-13DD-5BB6-D14A-D2E3015249D4}"/>
                  </a:ext>
                </a:extLst>
              </p:cNvPr>
              <p:cNvSpPr txBox="1"/>
              <p:nvPr/>
            </p:nvSpPr>
            <p:spPr>
              <a:xfrm>
                <a:off x="6628878" y="5301834"/>
                <a:ext cx="4603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𝑅𝑊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671ADAFD-13DD-5BB6-D14A-D2E301524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878" y="5301834"/>
                <a:ext cx="460309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59D6A717-2373-27AE-B860-21D61470666B}"/>
                  </a:ext>
                </a:extLst>
              </p:cNvPr>
              <p:cNvSpPr txBox="1"/>
              <p:nvPr/>
            </p:nvSpPr>
            <p:spPr>
              <a:xfrm>
                <a:off x="6512169" y="4639926"/>
                <a:ext cx="7200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𝑟𝑎𝑑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59D6A717-2373-27AE-B860-21D614706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169" y="4639926"/>
                <a:ext cx="720080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AB4D646E-095D-8EEA-6DFA-8AB1AF063188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6859033" y="5609611"/>
            <a:ext cx="103422" cy="296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68F9A61D-F59A-1E3B-40BC-7EBC5725F943}"/>
              </a:ext>
            </a:extLst>
          </p:cNvPr>
          <p:cNvCxnSpPr/>
          <p:nvPr/>
        </p:nvCxnSpPr>
        <p:spPr>
          <a:xfrm flipV="1">
            <a:off x="6859032" y="4618765"/>
            <a:ext cx="103423" cy="175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940BB77E-65B1-F58C-E3C5-19AB78D12024}"/>
              </a:ext>
            </a:extLst>
          </p:cNvPr>
          <p:cNvCxnSpPr>
            <a:cxnSpLocks/>
          </p:cNvCxnSpPr>
          <p:nvPr/>
        </p:nvCxnSpPr>
        <p:spPr>
          <a:xfrm>
            <a:off x="2255575" y="6194082"/>
            <a:ext cx="0" cy="17279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3315A730-DECC-622D-C00E-29ADF55B31CD}"/>
              </a:ext>
            </a:extLst>
          </p:cNvPr>
          <p:cNvSpPr txBox="1"/>
          <p:nvPr/>
        </p:nvSpPr>
        <p:spPr>
          <a:xfrm>
            <a:off x="1775522" y="6395549"/>
            <a:ext cx="1051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C00000"/>
                </a:solidFill>
              </a:rPr>
              <a:t>150 MeV</a:t>
            </a:r>
            <a:endParaRPr lang="en-US" sz="1400" dirty="0">
              <a:solidFill>
                <a:srgbClr val="C00000"/>
              </a:solidFill>
            </a:endParaRP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01C24B73-715C-0681-9BCA-7B943B680310}"/>
              </a:ext>
            </a:extLst>
          </p:cNvPr>
          <p:cNvCxnSpPr>
            <a:cxnSpLocks/>
          </p:cNvCxnSpPr>
          <p:nvPr/>
        </p:nvCxnSpPr>
        <p:spPr>
          <a:xfrm>
            <a:off x="5375922" y="6194082"/>
            <a:ext cx="0" cy="19538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6F0851DB-519A-A2C4-9617-5A65B37786DD}"/>
              </a:ext>
            </a:extLst>
          </p:cNvPr>
          <p:cNvSpPr txBox="1"/>
          <p:nvPr/>
        </p:nvSpPr>
        <p:spPr>
          <a:xfrm>
            <a:off x="4850279" y="6395549"/>
            <a:ext cx="1051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C00000"/>
                </a:solidFill>
              </a:rPr>
              <a:t>2.75 GeV</a:t>
            </a:r>
            <a:endParaRPr lang="en-US" sz="1400" dirty="0">
              <a:solidFill>
                <a:srgbClr val="C00000"/>
              </a:solidFill>
            </a:endParaRP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B968EC73-6BF0-0DDC-3173-0545FFC97DB8}"/>
              </a:ext>
            </a:extLst>
          </p:cNvPr>
          <p:cNvCxnSpPr>
            <a:cxnSpLocks/>
          </p:cNvCxnSpPr>
          <p:nvPr/>
        </p:nvCxnSpPr>
        <p:spPr>
          <a:xfrm>
            <a:off x="7176122" y="6281322"/>
            <a:ext cx="0" cy="17279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7E187D84-C926-06CA-9D17-B5188E3A0926}"/>
              </a:ext>
            </a:extLst>
          </p:cNvPr>
          <p:cNvSpPr txBox="1"/>
          <p:nvPr/>
        </p:nvSpPr>
        <p:spPr>
          <a:xfrm>
            <a:off x="6684513" y="6482789"/>
            <a:ext cx="1051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C00000"/>
                </a:solidFill>
              </a:rPr>
              <a:t>150 MeV</a:t>
            </a:r>
            <a:endParaRPr lang="en-US" sz="1400" dirty="0">
              <a:solidFill>
                <a:srgbClr val="C00000"/>
              </a:solidFill>
            </a:endParaRP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3B99382A-D7AD-52B2-9835-5C7C002D535C}"/>
              </a:ext>
            </a:extLst>
          </p:cNvPr>
          <p:cNvCxnSpPr>
            <a:cxnSpLocks/>
          </p:cNvCxnSpPr>
          <p:nvPr/>
        </p:nvCxnSpPr>
        <p:spPr>
          <a:xfrm>
            <a:off x="9934013" y="6281322"/>
            <a:ext cx="0" cy="19538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42F3B9E9-CA06-1F2D-D79E-5672DC4E842F}"/>
              </a:ext>
            </a:extLst>
          </p:cNvPr>
          <p:cNvSpPr txBox="1"/>
          <p:nvPr/>
        </p:nvSpPr>
        <p:spPr>
          <a:xfrm>
            <a:off x="9408370" y="6482789"/>
            <a:ext cx="1051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C00000"/>
                </a:solidFill>
              </a:rPr>
              <a:t>2.75 GeV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3" name="Triangle isocèle 2">
            <a:extLst>
              <a:ext uri="{FF2B5EF4-FFF2-40B4-BE49-F238E27FC236}">
                <a16:creationId xmlns:a16="http://schemas.microsoft.com/office/drawing/2014/main" id="{FAAB4BCD-1129-DDD2-1AD1-E07CCB519110}"/>
              </a:ext>
            </a:extLst>
          </p:cNvPr>
          <p:cNvSpPr/>
          <p:nvPr/>
        </p:nvSpPr>
        <p:spPr>
          <a:xfrm rot="5400000">
            <a:off x="5606563" y="1348099"/>
            <a:ext cx="326291" cy="30777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space réservé du numéro de diapositive 33">
            <a:extLst>
              <a:ext uri="{FF2B5EF4-FFF2-40B4-BE49-F238E27FC236}">
                <a16:creationId xmlns:a16="http://schemas.microsoft.com/office/drawing/2014/main" id="{C8478566-BF51-D0AB-FEF2-3F099FD0C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500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0" grpId="0"/>
      <p:bldP spid="21" grpId="0"/>
      <p:bldP spid="22" grpId="0"/>
      <p:bldP spid="23" grpId="0"/>
      <p:bldP spid="27" grpId="0"/>
      <p:bldP spid="29" grpId="0"/>
      <p:bldP spid="31" grpId="0"/>
      <p:bldP spid="33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9366AB-9204-13DE-7847-E93E1A856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Booster model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4ACC525-9A78-2A1E-5263-01AC31501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7489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F249B9-73DC-1FF0-EB8C-F38A1A718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Ramp</a:t>
            </a:r>
            <a:r>
              <a:rPr lang="fr-FR" dirty="0"/>
              <a:t>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8702A1F3-8049-AC0D-A073-6741EAC13731}"/>
                  </a:ext>
                </a:extLst>
              </p:cNvPr>
              <p:cNvSpPr txBox="1"/>
              <p:nvPr/>
            </p:nvSpPr>
            <p:spPr>
              <a:xfrm>
                <a:off x="3228983" y="3680513"/>
                <a:ext cx="770980" cy="2500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fr-FR" sz="160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8702A1F3-8049-AC0D-A073-6741EAC13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983" y="3680513"/>
                <a:ext cx="770980" cy="250068"/>
              </a:xfrm>
              <a:prstGeom prst="rect">
                <a:avLst/>
              </a:prstGeom>
              <a:blipFill>
                <a:blip r:embed="rId2"/>
                <a:stretch>
                  <a:fillRect l="-5556" r="-1587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F80352D1-2AEB-335F-C116-E55CB45F1384}"/>
                  </a:ext>
                </a:extLst>
              </p:cNvPr>
              <p:cNvSpPr txBox="1"/>
              <p:nvPr/>
            </p:nvSpPr>
            <p:spPr>
              <a:xfrm>
                <a:off x="3226699" y="3966061"/>
                <a:ext cx="2376548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lit/>
                            </m:rP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 b="0" i="0" smtClean="0">
                              <a:latin typeface="Cambria Math" panose="02040503050406030204" pitchFamily="18" charset="0"/>
                            </a:rPr>
                            <m:t>arccos</m:t>
                          </m:r>
                        </m:fName>
                        <m:e>
                          <m:d>
                            <m:d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fr-FR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sz="1400" b="0" i="0" smtClean="0">
                                              <a:latin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  <m:r>
                                            <a:rPr lang="fr-F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fr-FR" sz="1400" b="0" i="1" smtClean="0">
                                          <a:latin typeface="Cambria Math" panose="02040503050406030204" pitchFamily="18" charset="0"/>
                                        </a:rPr>
                                        <m:t>𝑡𝑢𝑟𝑛</m:t>
                                      </m:r>
                                    </m:sub>
                                  </m:sSub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fr-F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400" b="0" i="1" smtClean="0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fr-FR" sz="1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4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fr-FR" sz="1400" b="0" i="1" smtClean="0">
                                          <a:latin typeface="Cambria Math" panose="02040503050406030204" pitchFamily="18" charset="0"/>
                                        </a:rPr>
                                        <m:t>𝑅𝐹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F80352D1-2AEB-335F-C116-E55CB45F1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699" y="3966061"/>
                <a:ext cx="2376548" cy="484043"/>
              </a:xfrm>
              <a:prstGeom prst="rect">
                <a:avLst/>
              </a:prstGeom>
              <a:blipFill>
                <a:blip r:embed="rId3"/>
                <a:stretch>
                  <a:fillRect l="-1026" b="-3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63854BC-818C-04A0-E175-C1A4F4EEEFD4}"/>
                  </a:ext>
                </a:extLst>
              </p:cNvPr>
              <p:cNvSpPr txBox="1"/>
              <p:nvPr/>
            </p:nvSpPr>
            <p:spPr>
              <a:xfrm>
                <a:off x="3226699" y="4560007"/>
                <a:ext cx="1137683" cy="2523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rad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∝1</m:t>
                      </m:r>
                      <m:r>
                        <m:rPr>
                          <m:lit/>
                        </m:rPr>
                        <a:rPr lang="fr-FR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sSubSup>
                        <m:sSubSup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63854BC-818C-04A0-E175-C1A4F4EEE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699" y="4560007"/>
                <a:ext cx="1137683" cy="252377"/>
              </a:xfrm>
              <a:prstGeom prst="rect">
                <a:avLst/>
              </a:prstGeom>
              <a:blipFill>
                <a:blip r:embed="rId4"/>
                <a:stretch>
                  <a:fillRect b="-36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770AD9FE-2F3F-F1BC-7389-1EC9731A87B6}"/>
                  </a:ext>
                </a:extLst>
              </p:cNvPr>
              <p:cNvSpPr txBox="1"/>
              <p:nvPr/>
            </p:nvSpPr>
            <p:spPr>
              <a:xfrm>
                <a:off x="3226699" y="4981474"/>
                <a:ext cx="73859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sz="160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770AD9FE-2F3F-F1BC-7389-1EC9731A8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699" y="4981474"/>
                <a:ext cx="738599" cy="246221"/>
              </a:xfrm>
              <a:prstGeom prst="rect">
                <a:avLst/>
              </a:prstGeom>
              <a:blipFill>
                <a:blip r:embed="rId5"/>
                <a:stretch>
                  <a:fillRect l="-2479" r="-826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2F12E3E5-93B9-0CCD-4275-AD68C090968E}"/>
                  </a:ext>
                </a:extLst>
              </p:cNvPr>
              <p:cNvSpPr txBox="1"/>
              <p:nvPr/>
            </p:nvSpPr>
            <p:spPr>
              <a:xfrm>
                <a:off x="3226699" y="5396785"/>
                <a:ext cx="731802" cy="2510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fr-FR" sz="160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2F12E3E5-93B9-0CCD-4275-AD68C0909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699" y="5396785"/>
                <a:ext cx="731802" cy="251094"/>
              </a:xfrm>
              <a:prstGeom prst="rect">
                <a:avLst/>
              </a:prstGeom>
              <a:blipFill>
                <a:blip r:embed="rId6"/>
                <a:stretch>
                  <a:fillRect l="-2500" r="-833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>
            <a:extLst>
              <a:ext uri="{FF2B5EF4-FFF2-40B4-BE49-F238E27FC236}">
                <a16:creationId xmlns:a16="http://schemas.microsoft.com/office/drawing/2014/main" id="{E9C8A9DE-B46D-3A90-C2AB-AC4DE800F114}"/>
              </a:ext>
            </a:extLst>
          </p:cNvPr>
          <p:cNvSpPr txBox="1"/>
          <p:nvPr/>
        </p:nvSpPr>
        <p:spPr>
          <a:xfrm>
            <a:off x="618867" y="3273891"/>
            <a:ext cx="23402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–"/>
            </a:pPr>
            <a:r>
              <a:rPr lang="fr-FR" sz="1400" dirty="0"/>
              <a:t>Energy gain per turn</a:t>
            </a:r>
          </a:p>
          <a:p>
            <a:pPr marL="285750" indent="-285750">
              <a:buFont typeface="Calibri" panose="020F0502020204030204" pitchFamily="34" charset="0"/>
              <a:buChar char="–"/>
            </a:pPr>
            <a:endParaRPr lang="fr-FR" sz="1400" dirty="0"/>
          </a:p>
          <a:p>
            <a:pPr marL="285750" indent="-285750">
              <a:buFont typeface="Calibri" panose="020F0502020204030204" pitchFamily="34" charset="0"/>
              <a:buChar char="–"/>
            </a:pPr>
            <a:r>
              <a:rPr lang="fr-FR" sz="1400" dirty="0"/>
              <a:t>Energy </a:t>
            </a:r>
            <a:r>
              <a:rPr lang="fr-FR" sz="1400" dirty="0" err="1"/>
              <a:t>loss</a:t>
            </a:r>
            <a:r>
              <a:rPr lang="fr-FR" sz="1400" dirty="0"/>
              <a:t> per turn</a:t>
            </a:r>
          </a:p>
          <a:p>
            <a:pPr marL="285750" indent="-285750">
              <a:buFont typeface="Calibri" panose="020F0502020204030204" pitchFamily="34" charset="0"/>
              <a:buChar char="–"/>
            </a:pPr>
            <a:endParaRPr lang="fr-FR" sz="1400" dirty="0"/>
          </a:p>
          <a:p>
            <a:pPr marL="285750" indent="-285750">
              <a:buFont typeface="Calibri" panose="020F0502020204030204" pitchFamily="34" charset="0"/>
              <a:buChar char="–"/>
            </a:pPr>
            <a:r>
              <a:rPr lang="fr-FR" sz="1400" dirty="0" err="1"/>
              <a:t>Synchronous</a:t>
            </a:r>
            <a:r>
              <a:rPr lang="fr-FR" sz="1400" dirty="0"/>
              <a:t> phase</a:t>
            </a:r>
          </a:p>
          <a:p>
            <a:pPr marL="285750" indent="-285750">
              <a:buFont typeface="Calibri" panose="020F0502020204030204" pitchFamily="34" charset="0"/>
              <a:buChar char="–"/>
            </a:pPr>
            <a:endParaRPr lang="fr-FR" sz="1400" dirty="0"/>
          </a:p>
          <a:p>
            <a:pPr marL="285750" indent="-285750">
              <a:buFont typeface="Calibri" panose="020F0502020204030204" pitchFamily="34" charset="0"/>
              <a:buChar char="–"/>
            </a:pPr>
            <a:r>
              <a:rPr lang="fr-FR" sz="1400" dirty="0"/>
              <a:t>Radiation </a:t>
            </a:r>
            <a:r>
              <a:rPr lang="fr-FR" sz="1400" dirty="0" err="1"/>
              <a:t>damping</a:t>
            </a:r>
            <a:r>
              <a:rPr lang="fr-FR" sz="1400" dirty="0"/>
              <a:t> time  </a:t>
            </a:r>
          </a:p>
          <a:p>
            <a:pPr marL="285750" indent="-285750">
              <a:buFont typeface="Calibri" panose="020F0502020204030204" pitchFamily="34" charset="0"/>
              <a:buChar char="–"/>
            </a:pPr>
            <a:endParaRPr lang="fr-FR" sz="1400" dirty="0"/>
          </a:p>
          <a:p>
            <a:pPr marL="285750" indent="-285750">
              <a:buFont typeface="Calibri" panose="020F0502020204030204" pitchFamily="34" charset="0"/>
              <a:buChar char="–"/>
            </a:pPr>
            <a:r>
              <a:rPr lang="fr-FR" sz="1400" dirty="0"/>
              <a:t>Natural </a:t>
            </a:r>
            <a:r>
              <a:rPr lang="fr-FR" sz="1400" dirty="0" err="1"/>
              <a:t>energy</a:t>
            </a:r>
            <a:r>
              <a:rPr lang="fr-FR" sz="1400" dirty="0"/>
              <a:t> spread</a:t>
            </a:r>
          </a:p>
          <a:p>
            <a:pPr marL="285750" indent="-285750">
              <a:buFont typeface="Calibri" panose="020F0502020204030204" pitchFamily="34" charset="0"/>
              <a:buChar char="–"/>
            </a:pPr>
            <a:endParaRPr lang="fr-FR" sz="1400" dirty="0"/>
          </a:p>
          <a:p>
            <a:pPr marL="285750" indent="-285750">
              <a:buFont typeface="Calibri" panose="020F0502020204030204" pitchFamily="34" charset="0"/>
              <a:buChar char="–"/>
            </a:pPr>
            <a:r>
              <a:rPr lang="fr-FR" sz="1400" dirty="0"/>
              <a:t>Natural emittance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E0747042-4B66-48EF-AF6B-4F7C7E24C2C7}"/>
                  </a:ext>
                </a:extLst>
              </p:cNvPr>
              <p:cNvSpPr txBox="1"/>
              <p:nvPr/>
            </p:nvSpPr>
            <p:spPr>
              <a:xfrm>
                <a:off x="2966642" y="3251340"/>
                <a:ext cx="1907892" cy="314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fr-FR" sz="1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𝑡𝑢𝑟𝑛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𝑒</m:t>
                      </m:r>
                      <m:acc>
                        <m:accPr>
                          <m:chr m:val="̇"/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E0747042-4B66-48EF-AF6B-4F7C7E24C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642" y="3251340"/>
                <a:ext cx="1907892" cy="314573"/>
              </a:xfrm>
              <a:prstGeom prst="rect">
                <a:avLst/>
              </a:prstGeom>
              <a:blipFill>
                <a:blip r:embed="rId7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e 10">
            <a:extLst>
              <a:ext uri="{FF2B5EF4-FFF2-40B4-BE49-F238E27FC236}">
                <a16:creationId xmlns:a16="http://schemas.microsoft.com/office/drawing/2014/main" id="{A85DADC9-0B28-2471-1ECA-22B8E4E11F27}"/>
              </a:ext>
            </a:extLst>
          </p:cNvPr>
          <p:cNvGrpSpPr/>
          <p:nvPr/>
        </p:nvGrpSpPr>
        <p:grpSpPr>
          <a:xfrm>
            <a:off x="5844855" y="836712"/>
            <a:ext cx="6031997" cy="5676956"/>
            <a:chOff x="5847284" y="821272"/>
            <a:chExt cx="6031997" cy="5676956"/>
          </a:xfrm>
        </p:grpSpPr>
        <p:sp>
          <p:nvSpPr>
            <p:cNvPr id="12" name="Organigramme : Terminateur 11">
              <a:extLst>
                <a:ext uri="{FF2B5EF4-FFF2-40B4-BE49-F238E27FC236}">
                  <a16:creationId xmlns:a16="http://schemas.microsoft.com/office/drawing/2014/main" id="{41946E63-9A7F-1C80-7D15-D22E8C9FDFAB}"/>
                </a:ext>
              </a:extLst>
            </p:cNvPr>
            <p:cNvSpPr/>
            <p:nvPr/>
          </p:nvSpPr>
          <p:spPr>
            <a:xfrm>
              <a:off x="8145753" y="821272"/>
              <a:ext cx="1296144" cy="36004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Start</a:t>
              </a:r>
              <a:endParaRPr lang="en-US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590CFDBF-2A11-5885-90B0-604DC9F08320}"/>
                    </a:ext>
                  </a:extLst>
                </p:cNvPr>
                <p:cNvSpPr/>
                <p:nvPr/>
              </p:nvSpPr>
              <p:spPr>
                <a:xfrm>
                  <a:off x="7283413" y="1469958"/>
                  <a:ext cx="3020824" cy="80583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200" dirty="0" err="1"/>
                    <a:t>Define</a:t>
                  </a:r>
                  <a:r>
                    <a:rPr lang="fr-FR" sz="1200" dirty="0"/>
                    <a:t> </a:t>
                  </a:r>
                  <a:r>
                    <a:rPr lang="fr-FR" sz="1200" dirty="0" err="1"/>
                    <a:t>equilibrium</a:t>
                  </a:r>
                  <a:r>
                    <a:rPr lang="fr-FR" sz="1200" dirty="0"/>
                    <a:t> </a:t>
                  </a:r>
                  <a:r>
                    <a:rPr lang="fr-FR" sz="1200" dirty="0" err="1"/>
                    <a:t>parameters</a:t>
                  </a:r>
                  <a:r>
                    <a:rPr lang="fr-FR" sz="1200" dirty="0"/>
                    <a:t> at injection </a:t>
                  </a:r>
                  <a:r>
                    <a:rPr lang="fr-FR" sz="1200" dirty="0" err="1"/>
                    <a:t>energy</a:t>
                  </a:r>
                  <a:r>
                    <a:rPr lang="fr-FR" sz="1200" dirty="0"/>
                    <a:t> 150 MeV e.g.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𝑖𝑛𝑗</m:t>
                          </m:r>
                        </m:sub>
                      </m:sSub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33421E85-87A1-FF80-464A-11FD86062C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3413" y="1469958"/>
                  <a:ext cx="3020824" cy="80583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rganigramme : Décision 13">
                  <a:extLst>
                    <a:ext uri="{FF2B5EF4-FFF2-40B4-BE49-F238E27FC236}">
                      <a16:creationId xmlns:a16="http://schemas.microsoft.com/office/drawing/2014/main" id="{80F76280-48B0-8D37-37FB-57A68F20B30E}"/>
                    </a:ext>
                  </a:extLst>
                </p:cNvPr>
                <p:cNvSpPr/>
                <p:nvPr/>
              </p:nvSpPr>
              <p:spPr>
                <a:xfrm>
                  <a:off x="8191657" y="3432182"/>
                  <a:ext cx="1204334" cy="676638"/>
                </a:xfrm>
                <a:prstGeom prst="flowChartDecisio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2" name="Organigramme : Décision 41">
                  <a:extLst>
                    <a:ext uri="{FF2B5EF4-FFF2-40B4-BE49-F238E27FC236}">
                      <a16:creationId xmlns:a16="http://schemas.microsoft.com/office/drawing/2014/main" id="{EE9FF3C5-50E9-DFDA-B2F5-8747AD5FC4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1657" y="3432182"/>
                  <a:ext cx="1204334" cy="676638"/>
                </a:xfrm>
                <a:prstGeom prst="flowChartDecision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B019DB7-20B6-B9AD-3B42-3F97469D88B4}"/>
                    </a:ext>
                  </a:extLst>
                </p:cNvPr>
                <p:cNvSpPr/>
                <p:nvPr/>
              </p:nvSpPr>
              <p:spPr>
                <a:xfrm>
                  <a:off x="7298829" y="2609222"/>
                  <a:ext cx="2989991" cy="56520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200" b="0" dirty="0"/>
                    <a:t>Set </a:t>
                  </a:r>
                  <a14:m>
                    <m:oMath xmlns:m="http://schemas.openxmlformats.org/officeDocument/2006/math"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fr-FR" sz="1200" b="0" dirty="0"/>
                    <a:t>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fr-FR" sz="1200" b="0" dirty="0"/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B3DE55EA-9567-325C-A338-2B86F8C10C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8829" y="2609222"/>
                  <a:ext cx="2989991" cy="56520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5D3C5E61-E116-2483-1ABA-D929874A62E6}"/>
                    </a:ext>
                  </a:extLst>
                </p:cNvPr>
                <p:cNvSpPr/>
                <p:nvPr/>
              </p:nvSpPr>
              <p:spPr>
                <a:xfrm>
                  <a:off x="7298829" y="4434664"/>
                  <a:ext cx="2988487" cy="78920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200" dirty="0"/>
                    <a:t>Calculate </a:t>
                  </a:r>
                  <a14:m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d>
                        <m:dPr>
                          <m:ctrlPr>
                            <a:rPr lang="fr-FR" sz="1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sz="1200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fr-FR" sz="1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1200" b="0" i="1" dirty="0" smtClean="0">
                              <a:latin typeface="Cambria Math" panose="02040503050406030204" pitchFamily="18" charset="0"/>
                            </a:rPr>
                            <m:t>𝑅𝐹</m:t>
                          </m:r>
                        </m:sub>
                      </m:sSub>
                      <m:d>
                        <m:dPr>
                          <m:ctrlPr>
                            <a:rPr lang="fr-FR" sz="1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a14:m>
                  <a:r>
                    <a:rPr lang="en-US" sz="1200" dirty="0"/>
                    <a:t> then calculate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fr-FR" sz="120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1200" b="0" i="0" smtClean="0">
                                <a:latin typeface="Cambria Math" panose="02040503050406030204" pitchFamily="18" charset="0"/>
                              </a:rPr>
                              <m:t>turn</m:t>
                            </m:r>
                          </m:sub>
                        </m:s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acc>
                          <m:accPr>
                            <m:chr m:val="̇"/>
                            <m:ctrlP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d>
                          <m:dPr>
                            <m:ctrlP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fr-FR" sz="1200" i="1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+=</m:t>
                        </m:r>
                        <m:r>
                          <m:rPr>
                            <m:sty m:val="p"/>
                          </m:rPr>
                          <a:rPr lang="fr-FR" sz="12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fr-FR" sz="1200" i="1" dirty="0"/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C45399A4-D054-9626-2E32-3BB3E20C0D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8829" y="4434664"/>
                  <a:ext cx="2988487" cy="78920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3CB7DB3-B67A-DABF-FC5F-E22452665D99}"/>
                    </a:ext>
                  </a:extLst>
                </p:cNvPr>
                <p:cNvSpPr/>
                <p:nvPr/>
              </p:nvSpPr>
              <p:spPr>
                <a:xfrm>
                  <a:off x="7463219" y="5504134"/>
                  <a:ext cx="2659705" cy="99409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200" dirty="0"/>
                    <a:t>Calculate eq. </a:t>
                  </a:r>
                  <a:r>
                    <a:rPr lang="fr-FR" sz="1200" dirty="0" err="1"/>
                    <a:t>parameters</a:t>
                  </a:r>
                  <a:r>
                    <a:rPr lang="fr-FR" sz="1200" dirty="0"/>
                    <a:t> by </a:t>
                  </a:r>
                  <a:r>
                    <a:rPr lang="fr-FR" sz="1200" dirty="0" err="1"/>
                    <a:t>scaling</a:t>
                  </a:r>
                  <a:r>
                    <a:rPr lang="fr-FR" sz="1200" dirty="0"/>
                    <a:t> </a:t>
                  </a:r>
                  <a:r>
                    <a:rPr lang="fr-FR" sz="1200" dirty="0" err="1"/>
                    <a:t>from</a:t>
                  </a:r>
                  <a:r>
                    <a:rPr lang="fr-FR" sz="1200" dirty="0"/>
                    <a:t> the injection point, e.g. </a:t>
                  </a:r>
                  <a:endParaRPr lang="fr-FR" sz="1200" b="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𝑖𝑛𝑗</m:t>
                            </m:r>
                          </m:sub>
                        </m:sSub>
                        <m:sSup>
                          <m:sSupPr>
                            <m:ctrlP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F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FR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200" b="0" i="1" smtClean="0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fr-FR" sz="12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FR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200" b="0" i="1" smtClean="0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fr-FR" sz="1200" b="0" i="1" smtClean="0">
                                            <a:latin typeface="Cambria Math" panose="02040503050406030204" pitchFamily="18" charset="0"/>
                                          </a:rPr>
                                          <m:t>0,</m:t>
                                        </m:r>
                                        <m:r>
                                          <a:rPr lang="fr-FR" sz="1200" b="0" i="1" smtClean="0">
                                            <a:latin typeface="Cambria Math" panose="02040503050406030204" pitchFamily="18" charset="0"/>
                                          </a:rPr>
                                          <m:t>𝑖𝑛𝑗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fr-FR" sz="1200" dirty="0"/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AB01F33B-AE1C-359A-A7B2-400B784D63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3219" y="5504134"/>
                  <a:ext cx="2659705" cy="99409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492EBC9D-740C-AED0-0233-7617169C7979}"/>
                </a:ext>
              </a:extLst>
            </p:cNvPr>
            <p:cNvCxnSpPr>
              <a:stCxn id="12" idx="2"/>
              <a:endCxn id="13" idx="0"/>
            </p:cNvCxnSpPr>
            <p:nvPr/>
          </p:nvCxnSpPr>
          <p:spPr>
            <a:xfrm>
              <a:off x="8793825" y="1181312"/>
              <a:ext cx="0" cy="2886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id="{7F899153-F671-3122-C72A-EC44F601EC55}"/>
                </a:ext>
              </a:extLst>
            </p:cNvPr>
            <p:cNvCxnSpPr>
              <a:stCxn id="13" idx="2"/>
              <a:endCxn id="15" idx="0"/>
            </p:cNvCxnSpPr>
            <p:nvPr/>
          </p:nvCxnSpPr>
          <p:spPr>
            <a:xfrm>
              <a:off x="8793825" y="2275795"/>
              <a:ext cx="0" cy="3334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549F2DFE-52BB-3E86-A594-5AE87769F254}"/>
                </a:ext>
              </a:extLst>
            </p:cNvPr>
            <p:cNvCxnSpPr>
              <a:stCxn id="15" idx="2"/>
              <a:endCxn id="14" idx="0"/>
            </p:cNvCxnSpPr>
            <p:nvPr/>
          </p:nvCxnSpPr>
          <p:spPr>
            <a:xfrm flipH="1">
              <a:off x="8793824" y="3174423"/>
              <a:ext cx="1" cy="2577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4AB38F07-16B1-CE6F-FEAF-618DF86FD892}"/>
                </a:ext>
              </a:extLst>
            </p:cNvPr>
            <p:cNvCxnSpPr>
              <a:stCxn id="14" idx="2"/>
              <a:endCxn id="16" idx="0"/>
            </p:cNvCxnSpPr>
            <p:nvPr/>
          </p:nvCxnSpPr>
          <p:spPr>
            <a:xfrm flipH="1">
              <a:off x="8793073" y="4108820"/>
              <a:ext cx="751" cy="3258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967FEC85-E201-C3E1-8110-DC46E85F1A52}"/>
                </a:ext>
              </a:extLst>
            </p:cNvPr>
            <p:cNvCxnSpPr>
              <a:stCxn id="16" idx="2"/>
              <a:endCxn id="17" idx="0"/>
            </p:cNvCxnSpPr>
            <p:nvPr/>
          </p:nvCxnSpPr>
          <p:spPr>
            <a:xfrm flipH="1">
              <a:off x="8793072" y="5223872"/>
              <a:ext cx="1" cy="2802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6EDF2377-A795-DB1B-9EFC-8981DE462184}"/>
                    </a:ext>
                  </a:extLst>
                </p:cNvPr>
                <p:cNvSpPr/>
                <p:nvPr/>
              </p:nvSpPr>
              <p:spPr>
                <a:xfrm>
                  <a:off x="10943177" y="4253327"/>
                  <a:ext cx="936104" cy="565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+=</m:t>
                        </m:r>
                        <m:sSub>
                          <m:sSubPr>
                            <m:ctrlP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+=1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DD8EEE1D-3A4A-82EE-4689-5C9AA64361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3177" y="4253327"/>
                  <a:ext cx="936104" cy="5652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Connecteur : en angle 23">
              <a:extLst>
                <a:ext uri="{FF2B5EF4-FFF2-40B4-BE49-F238E27FC236}">
                  <a16:creationId xmlns:a16="http://schemas.microsoft.com/office/drawing/2014/main" id="{09B1252D-0D82-D792-0FF1-C9CEE4B8D8EB}"/>
                </a:ext>
              </a:extLst>
            </p:cNvPr>
            <p:cNvCxnSpPr>
              <a:cxnSpLocks/>
              <a:stCxn id="17" idx="2"/>
              <a:endCxn id="33" idx="2"/>
            </p:cNvCxnSpPr>
            <p:nvPr/>
          </p:nvCxnSpPr>
          <p:spPr>
            <a:xfrm rot="5400000" flipH="1" flipV="1">
              <a:off x="9868352" y="4955352"/>
              <a:ext cx="467595" cy="2618157"/>
            </a:xfrm>
            <a:prstGeom prst="bentConnector3">
              <a:avLst>
                <a:gd name="adj1" fmla="val -48888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 : en angle 24">
              <a:extLst>
                <a:ext uri="{FF2B5EF4-FFF2-40B4-BE49-F238E27FC236}">
                  <a16:creationId xmlns:a16="http://schemas.microsoft.com/office/drawing/2014/main" id="{FCBC7889-A14C-7A85-81E0-56F687BD7912}"/>
                </a:ext>
              </a:extLst>
            </p:cNvPr>
            <p:cNvCxnSpPr>
              <a:stCxn id="23" idx="0"/>
              <a:endCxn id="14" idx="3"/>
            </p:cNvCxnSpPr>
            <p:nvPr/>
          </p:nvCxnSpPr>
          <p:spPr>
            <a:xfrm rot="16200000" flipV="1">
              <a:off x="10162197" y="3004295"/>
              <a:ext cx="482826" cy="2015238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rganigramme : Terminateur 25">
              <a:extLst>
                <a:ext uri="{FF2B5EF4-FFF2-40B4-BE49-F238E27FC236}">
                  <a16:creationId xmlns:a16="http://schemas.microsoft.com/office/drawing/2014/main" id="{25C651CD-FB74-C18C-4089-1BEB4D1803FF}"/>
                </a:ext>
              </a:extLst>
            </p:cNvPr>
            <p:cNvSpPr/>
            <p:nvPr/>
          </p:nvSpPr>
          <p:spPr>
            <a:xfrm>
              <a:off x="5847284" y="3590480"/>
              <a:ext cx="1296144" cy="36004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End</a:t>
              </a:r>
              <a:endParaRPr lang="en-US" sz="1200" dirty="0"/>
            </a:p>
          </p:txBody>
        </p:sp>
        <p:cxnSp>
          <p:nvCxnSpPr>
            <p:cNvPr id="27" name="Connecteur droit avec flèche 26">
              <a:extLst>
                <a:ext uri="{FF2B5EF4-FFF2-40B4-BE49-F238E27FC236}">
                  <a16:creationId xmlns:a16="http://schemas.microsoft.com/office/drawing/2014/main" id="{77639C68-C2AF-B541-31F7-01BDA1BD6266}"/>
                </a:ext>
              </a:extLst>
            </p:cNvPr>
            <p:cNvCxnSpPr>
              <a:stCxn id="14" idx="1"/>
              <a:endCxn id="26" idx="3"/>
            </p:cNvCxnSpPr>
            <p:nvPr/>
          </p:nvCxnSpPr>
          <p:spPr>
            <a:xfrm flipH="1" flipV="1">
              <a:off x="7143428" y="3770500"/>
              <a:ext cx="1048229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4764BC9C-93D1-CE2A-BBAE-79CF60991F79}"/>
                </a:ext>
              </a:extLst>
            </p:cNvPr>
            <p:cNvSpPr txBox="1"/>
            <p:nvPr/>
          </p:nvSpPr>
          <p:spPr>
            <a:xfrm>
              <a:off x="8813282" y="4108820"/>
              <a:ext cx="4962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Yes</a:t>
              </a:r>
              <a:endParaRPr lang="en-US" sz="1200" dirty="0"/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543CB216-A731-B00F-F4DC-7C86ABF6010F}"/>
                </a:ext>
              </a:extLst>
            </p:cNvPr>
            <p:cNvSpPr txBox="1"/>
            <p:nvPr/>
          </p:nvSpPr>
          <p:spPr>
            <a:xfrm>
              <a:off x="7805529" y="3518882"/>
              <a:ext cx="3861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No</a:t>
              </a:r>
              <a:endParaRPr lang="en-US" sz="1200" dirty="0"/>
            </a:p>
          </p:txBody>
        </p:sp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3B14846C-5A39-9CBC-34D3-0845EA0DCCA3}"/>
              </a:ext>
            </a:extLst>
          </p:cNvPr>
          <p:cNvSpPr txBox="1"/>
          <p:nvPr/>
        </p:nvSpPr>
        <p:spPr>
          <a:xfrm>
            <a:off x="578180" y="1185254"/>
            <a:ext cx="4724443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chemeClr val="bg1"/>
                </a:solidFill>
              </a:rPr>
              <a:t>Equilibrium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parameters</a:t>
            </a:r>
            <a:r>
              <a:rPr lang="fr-FR" sz="1400" dirty="0">
                <a:solidFill>
                  <a:schemeClr val="bg1"/>
                </a:solidFill>
              </a:rPr>
              <a:t> variation </a:t>
            </a:r>
            <a:r>
              <a:rPr lang="fr-FR" sz="1400" dirty="0" err="1">
                <a:solidFill>
                  <a:schemeClr val="bg1"/>
                </a:solidFill>
              </a:rPr>
              <a:t>along</a:t>
            </a:r>
            <a:r>
              <a:rPr lang="fr-FR" sz="1400" dirty="0">
                <a:solidFill>
                  <a:schemeClr val="bg1"/>
                </a:solidFill>
              </a:rPr>
              <a:t> the </a:t>
            </a:r>
            <a:r>
              <a:rPr lang="fr-FR" sz="1400" dirty="0" err="1">
                <a:solidFill>
                  <a:schemeClr val="bg1"/>
                </a:solidFill>
              </a:rPr>
              <a:t>ramp</a:t>
            </a:r>
            <a:endParaRPr lang="en-US" sz="1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0333673E-AF29-3D9A-D8E9-D0C9DD4D95EE}"/>
                  </a:ext>
                </a:extLst>
              </p:cNvPr>
              <p:cNvSpPr txBox="1"/>
              <p:nvPr/>
            </p:nvSpPr>
            <p:spPr>
              <a:xfrm>
                <a:off x="8810852" y="3198046"/>
                <a:ext cx="14909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=320,000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0333673E-AF29-3D9A-D8E9-D0C9DD4D9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0852" y="3198046"/>
                <a:ext cx="1490951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D20E721E-F0FD-01A4-4CDF-AB6F87C4D279}"/>
                  </a:ext>
                </a:extLst>
              </p:cNvPr>
              <p:cNvSpPr txBox="1"/>
              <p:nvPr/>
            </p:nvSpPr>
            <p:spPr>
              <a:xfrm>
                <a:off x="805807" y="1950383"/>
                <a:ext cx="4248468" cy="970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As </a:t>
                </a:r>
                <a:r>
                  <a:rPr lang="fr-FR" sz="1400" dirty="0" err="1"/>
                  <a:t>shown</a:t>
                </a:r>
                <a:r>
                  <a:rPr lang="fr-FR" sz="1400" dirty="0"/>
                  <a:t> </a:t>
                </a:r>
                <a:r>
                  <a:rPr lang="fr-FR" sz="1400" dirty="0" err="1"/>
                  <a:t>previously</a:t>
                </a:r>
                <a:r>
                  <a:rPr lang="fr-FR" sz="1400" dirty="0"/>
                  <a:t> </a:t>
                </a:r>
                <a:r>
                  <a:rPr lang="fr-FR" sz="1400" dirty="0" err="1"/>
                  <a:t>that</a:t>
                </a:r>
                <a:r>
                  <a:rPr lang="fr-FR" sz="1400" dirty="0"/>
                  <a:t> </a:t>
                </a:r>
                <a:r>
                  <a:rPr lang="fr-FR" sz="1400" dirty="0" err="1"/>
                  <a:t>beam</a:t>
                </a:r>
                <a:r>
                  <a:rPr lang="fr-FR" sz="1400" dirty="0"/>
                  <a:t> </a:t>
                </a:r>
                <a:r>
                  <a:rPr lang="fr-FR" sz="1400" dirty="0" err="1"/>
                  <a:t>energy</a:t>
                </a:r>
                <a:r>
                  <a:rPr lang="fr-FR" sz="1400" dirty="0"/>
                  <a:t> </a:t>
                </a:r>
                <a:r>
                  <a:rPr lang="fr-FR" sz="1400" dirty="0" err="1"/>
                  <a:t>plays</a:t>
                </a:r>
                <a:r>
                  <a:rPr lang="fr-FR" sz="1400" dirty="0"/>
                  <a:t> a </a:t>
                </a:r>
                <a:r>
                  <a:rPr lang="fr-FR" sz="1400" dirty="0" err="1"/>
                  <a:t>significant</a:t>
                </a:r>
                <a:r>
                  <a:rPr lang="fr-FR" sz="1400" dirty="0"/>
                  <a:t> </a:t>
                </a:r>
                <a:r>
                  <a:rPr lang="fr-FR" sz="1400" dirty="0" err="1"/>
                  <a:t>role</a:t>
                </a:r>
                <a:r>
                  <a:rPr lang="fr-FR" sz="1400" dirty="0"/>
                  <a:t> in </a:t>
                </a:r>
                <a:r>
                  <a:rPr lang="fr-FR" sz="1400" dirty="0" err="1"/>
                  <a:t>estimating</a:t>
                </a:r>
                <a:r>
                  <a:rPr lang="fr-FR" sz="1400" dirty="0"/>
                  <a:t> the </a:t>
                </a:r>
                <a:r>
                  <a:rPr lang="fr-FR" sz="1400" dirty="0" err="1"/>
                  <a:t>beam</a:t>
                </a:r>
                <a:r>
                  <a:rPr lang="fr-FR" sz="1400" dirty="0"/>
                  <a:t> </a:t>
                </a:r>
                <a:r>
                  <a:rPr lang="fr-FR" sz="1400" dirty="0" err="1"/>
                  <a:t>instability</a:t>
                </a:r>
                <a:r>
                  <a:rPr lang="fr-FR" sz="1400" dirty="0"/>
                  <a:t> </a:t>
                </a:r>
                <a:r>
                  <a:rPr lang="fr-FR" sz="1400" dirty="0" err="1"/>
                  <a:t>since</a:t>
                </a:r>
                <a:r>
                  <a:rPr lang="fr-FR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fr-FR" sz="1400" b="1" i="0" smtClean="0">
                            <a:latin typeface="Cambria Math" panose="02040503050406030204" pitchFamily="18" charset="0"/>
                          </a:rPr>
                          <m:t>𝐑𝐖</m:t>
                        </m:r>
                      </m:sub>
                    </m:sSub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fr-FR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fr-FR" sz="1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1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fr-FR" sz="1400" b="1" i="0" smtClean="0">
                            <a:latin typeface="Cambria Math" panose="02040503050406030204" pitchFamily="18" charset="0"/>
                          </a:rPr>
                          <m:t>𝐫𝐚𝐝</m:t>
                        </m:r>
                      </m:sub>
                    </m:sSub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∝</m:t>
                    </m:r>
                    <m:sSubSup>
                      <m:sSubSupPr>
                        <m:ctrlPr>
                          <a:rPr lang="fr-FR" sz="14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1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fr-FR" sz="1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fr-FR" sz="1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1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en-US" sz="1400" b="1" dirty="0"/>
                  <a:t>, </a:t>
                </a:r>
                <a:r>
                  <a:rPr lang="en-US" sz="1400" dirty="0"/>
                  <a:t>it is important to vary beam energy while doing particle tracking</a:t>
                </a:r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D20E721E-F0FD-01A4-4CDF-AB6F87C4D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07" y="1950383"/>
                <a:ext cx="4248468" cy="970009"/>
              </a:xfrm>
              <a:prstGeom prst="rect">
                <a:avLst/>
              </a:prstGeom>
              <a:blipFill>
                <a:blip r:embed="rId15"/>
                <a:stretch>
                  <a:fillRect l="-430" t="-1258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329908CD-89BF-D183-F1A4-BFB02F510CDC}"/>
              </a:ext>
            </a:extLst>
          </p:cNvPr>
          <p:cNvSpPr/>
          <p:nvPr/>
        </p:nvSpPr>
        <p:spPr>
          <a:xfrm>
            <a:off x="10750622" y="5480873"/>
            <a:ext cx="1316356" cy="56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Track </a:t>
            </a:r>
            <a:r>
              <a:rPr lang="fr-FR" sz="1200" dirty="0" err="1"/>
              <a:t>particles</a:t>
            </a:r>
            <a:r>
              <a:rPr lang="fr-FR" sz="1200" dirty="0"/>
              <a:t> with collective </a:t>
            </a:r>
            <a:r>
              <a:rPr lang="fr-FR" sz="1200" dirty="0" err="1"/>
              <a:t>effects</a:t>
            </a:r>
            <a:endParaRPr lang="en-US" sz="1200" dirty="0"/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C286F7C1-AF12-61A3-4644-EE19CD3B191A}"/>
              </a:ext>
            </a:extLst>
          </p:cNvPr>
          <p:cNvCxnSpPr>
            <a:cxnSpLocks/>
            <a:stCxn id="33" idx="0"/>
            <a:endCxn id="23" idx="2"/>
          </p:cNvCxnSpPr>
          <p:nvPr/>
        </p:nvCxnSpPr>
        <p:spPr>
          <a:xfrm flipV="1">
            <a:off x="11408800" y="4833967"/>
            <a:ext cx="0" cy="646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A6E8876-7AD4-2F0F-24EA-ADDA58956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620CC9-C982-429E-97C9-9F71A6603CFC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7528839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LEIL - fond gr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OLEIL - fond bla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9316</TotalTime>
  <Words>2688</Words>
  <Application>Microsoft Office PowerPoint</Application>
  <PresentationFormat>Grand écran</PresentationFormat>
  <Paragraphs>439</Paragraphs>
  <Slides>31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31</vt:i4>
      </vt:variant>
    </vt:vector>
  </HeadingPairs>
  <TitlesOfParts>
    <vt:vector size="39" baseType="lpstr">
      <vt:lpstr>-apple-system</vt:lpstr>
      <vt:lpstr>Arial</vt:lpstr>
      <vt:lpstr>Calibri</vt:lpstr>
      <vt:lpstr>Cambria Math</vt:lpstr>
      <vt:lpstr>Conception personnalisée</vt:lpstr>
      <vt:lpstr>1_Conception personnalisée</vt:lpstr>
      <vt:lpstr>SOLEIL - fond gris</vt:lpstr>
      <vt:lpstr>SOLEIL - fond blanc</vt:lpstr>
      <vt:lpstr>Transverse beam instabilities  in the SOLEIL II booster</vt:lpstr>
      <vt:lpstr>Outline</vt:lpstr>
      <vt:lpstr>Introduction</vt:lpstr>
      <vt:lpstr>Why study collective effects in the new booster</vt:lpstr>
      <vt:lpstr>Why study collective effects in the new booster</vt:lpstr>
      <vt:lpstr>Why study collective effects in the new booster</vt:lpstr>
      <vt:lpstr>Why study collective effects in the new booster</vt:lpstr>
      <vt:lpstr>Booster model</vt:lpstr>
      <vt:lpstr>Ramp model</vt:lpstr>
      <vt:lpstr>Ramp model</vt:lpstr>
      <vt:lpstr>Case of the present booster</vt:lpstr>
      <vt:lpstr>Present booster model</vt:lpstr>
      <vt:lpstr>Present booster model</vt:lpstr>
      <vt:lpstr>Present booster model</vt:lpstr>
      <vt:lpstr>Moving back to the SOLEIL II booster</vt:lpstr>
      <vt:lpstr>SOLEIL II booster model</vt:lpstr>
      <vt:lpstr>SOLEIL II booster model</vt:lpstr>
      <vt:lpstr>SOLEIL II booster model</vt:lpstr>
      <vt:lpstr>Energy-dependent collective effect study</vt:lpstr>
      <vt:lpstr>Single-bunch regime (without energy ramp)</vt:lpstr>
      <vt:lpstr>Single-bunch regime (without energy ramp)</vt:lpstr>
      <vt:lpstr>Single-bunch regime (with energy ramp)</vt:lpstr>
      <vt:lpstr>Multibunch regime (with energy ramp)</vt:lpstr>
      <vt:lpstr>Conclusion</vt:lpstr>
      <vt:lpstr>Conclusion</vt:lpstr>
      <vt:lpstr>Thank you for your attention</vt:lpstr>
      <vt:lpstr>Back-up slides</vt:lpstr>
      <vt:lpstr>Outlook</vt:lpstr>
      <vt:lpstr>In the present booster</vt:lpstr>
      <vt:lpstr>In the present booster</vt:lpstr>
      <vt:lpstr>In the present booster</vt:lpstr>
    </vt:vector>
  </TitlesOfParts>
  <Company>Synchrotron SOLEIL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YAO Stephanie</dc:creator>
  <cp:lastModifiedBy>FOOSANG Watanyu</cp:lastModifiedBy>
  <cp:revision>265</cp:revision>
  <cp:lastPrinted>2018-10-16T09:18:49Z</cp:lastPrinted>
  <dcterms:created xsi:type="dcterms:W3CDTF">2016-11-25T17:34:53Z</dcterms:created>
  <dcterms:modified xsi:type="dcterms:W3CDTF">2024-03-06T23:50:54Z</dcterms:modified>
</cp:coreProperties>
</file>