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8" r:id="rId1"/>
    <p:sldMasterId id="2147483872" r:id="rId2"/>
    <p:sldMasterId id="2147483886" r:id="rId3"/>
  </p:sldMasterIdLst>
  <p:notesMasterIdLst>
    <p:notesMasterId r:id="rId22"/>
  </p:notesMasterIdLst>
  <p:sldIdLst>
    <p:sldId id="344" r:id="rId4"/>
    <p:sldId id="383" r:id="rId5"/>
    <p:sldId id="435" r:id="rId6"/>
    <p:sldId id="403" r:id="rId7"/>
    <p:sldId id="362" r:id="rId8"/>
    <p:sldId id="544" r:id="rId9"/>
    <p:sldId id="480" r:id="rId10"/>
    <p:sldId id="523" r:id="rId11"/>
    <p:sldId id="517" r:id="rId12"/>
    <p:sldId id="536" r:id="rId13"/>
    <p:sldId id="545" r:id="rId14"/>
    <p:sldId id="546" r:id="rId15"/>
    <p:sldId id="547" r:id="rId16"/>
    <p:sldId id="537" r:id="rId17"/>
    <p:sldId id="538" r:id="rId18"/>
    <p:sldId id="549" r:id="rId19"/>
    <p:sldId id="477" r:id="rId20"/>
    <p:sldId id="541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hias" initials="m" lastIdx="1" clrIdx="0">
    <p:extLst>
      <p:ext uri="{19B8F6BF-5375-455C-9EA6-DF929625EA0E}">
        <p15:presenceInfo xmlns:p15="http://schemas.microsoft.com/office/powerpoint/2012/main" userId="mathi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628" autoAdjust="0"/>
  </p:normalViewPr>
  <p:slideViewPr>
    <p:cSldViewPr>
      <p:cViewPr varScale="1">
        <p:scale>
          <a:sx n="81" d="100"/>
          <a:sy n="81" d="100"/>
        </p:scale>
        <p:origin x="11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as Emond" userId="51a925a99a07a95a" providerId="LiveId" clId="{4CCDF0D5-C212-46BA-9E67-6E0C9187DA2B}"/>
    <pc:docChg chg="custSel addSld delSld modSld">
      <pc:chgData name="Mathias Emond" userId="51a925a99a07a95a" providerId="LiveId" clId="{4CCDF0D5-C212-46BA-9E67-6E0C9187DA2B}" dt="2024-10-07T18:56:13.686" v="222" actId="47"/>
      <pc:docMkLst>
        <pc:docMk/>
      </pc:docMkLst>
      <pc:sldChg chg="del">
        <pc:chgData name="Mathias Emond" userId="51a925a99a07a95a" providerId="LiveId" clId="{4CCDF0D5-C212-46BA-9E67-6E0C9187DA2B}" dt="2024-10-07T18:56:03.390" v="201" actId="47"/>
        <pc:sldMkLst>
          <pc:docMk/>
          <pc:sldMk cId="30192082" sldId="351"/>
        </pc:sldMkLst>
      </pc:sldChg>
      <pc:sldChg chg="del">
        <pc:chgData name="Mathias Emond" userId="51a925a99a07a95a" providerId="LiveId" clId="{4CCDF0D5-C212-46BA-9E67-6E0C9187DA2B}" dt="2024-10-07T18:56:02.611" v="199" actId="47"/>
        <pc:sldMkLst>
          <pc:docMk/>
          <pc:sldMk cId="3779574649" sldId="353"/>
        </pc:sldMkLst>
      </pc:sldChg>
      <pc:sldChg chg="del">
        <pc:chgData name="Mathias Emond" userId="51a925a99a07a95a" providerId="LiveId" clId="{4CCDF0D5-C212-46BA-9E67-6E0C9187DA2B}" dt="2024-10-07T18:56:01.365" v="196" actId="47"/>
        <pc:sldMkLst>
          <pc:docMk/>
          <pc:sldMk cId="2474698099" sldId="370"/>
        </pc:sldMkLst>
      </pc:sldChg>
      <pc:sldChg chg="del">
        <pc:chgData name="Mathias Emond" userId="51a925a99a07a95a" providerId="LiveId" clId="{4CCDF0D5-C212-46BA-9E67-6E0C9187DA2B}" dt="2024-10-07T18:56:00.513" v="194" actId="47"/>
        <pc:sldMkLst>
          <pc:docMk/>
          <pc:sldMk cId="2775284830" sldId="373"/>
        </pc:sldMkLst>
      </pc:sldChg>
      <pc:sldChg chg="del">
        <pc:chgData name="Mathias Emond" userId="51a925a99a07a95a" providerId="LiveId" clId="{4CCDF0D5-C212-46BA-9E67-6E0C9187DA2B}" dt="2024-10-07T18:56:08.536" v="206" actId="47"/>
        <pc:sldMkLst>
          <pc:docMk/>
          <pc:sldMk cId="3410833537" sldId="380"/>
        </pc:sldMkLst>
      </pc:sldChg>
      <pc:sldChg chg="del">
        <pc:chgData name="Mathias Emond" userId="51a925a99a07a95a" providerId="LiveId" clId="{4CCDF0D5-C212-46BA-9E67-6E0C9187DA2B}" dt="2024-10-07T18:56:00.196" v="193" actId="47"/>
        <pc:sldMkLst>
          <pc:docMk/>
          <pc:sldMk cId="2950956217" sldId="391"/>
        </pc:sldMkLst>
      </pc:sldChg>
      <pc:sldChg chg="del">
        <pc:chgData name="Mathias Emond" userId="51a925a99a07a95a" providerId="LiveId" clId="{4CCDF0D5-C212-46BA-9E67-6E0C9187DA2B}" dt="2024-10-07T18:56:04.922" v="204" actId="47"/>
        <pc:sldMkLst>
          <pc:docMk/>
          <pc:sldMk cId="1372171404" sldId="393"/>
        </pc:sldMkLst>
      </pc:sldChg>
      <pc:sldChg chg="del">
        <pc:chgData name="Mathias Emond" userId="51a925a99a07a95a" providerId="LiveId" clId="{4CCDF0D5-C212-46BA-9E67-6E0C9187DA2B}" dt="2024-10-07T18:56:05.363" v="205" actId="47"/>
        <pc:sldMkLst>
          <pc:docMk/>
          <pc:sldMk cId="2814162812" sldId="394"/>
        </pc:sldMkLst>
      </pc:sldChg>
      <pc:sldChg chg="del">
        <pc:chgData name="Mathias Emond" userId="51a925a99a07a95a" providerId="LiveId" clId="{4CCDF0D5-C212-46BA-9E67-6E0C9187DA2B}" dt="2024-10-07T18:56:04.306" v="203" actId="47"/>
        <pc:sldMkLst>
          <pc:docMk/>
          <pc:sldMk cId="81644117" sldId="395"/>
        </pc:sldMkLst>
      </pc:sldChg>
      <pc:sldChg chg="del">
        <pc:chgData name="Mathias Emond" userId="51a925a99a07a95a" providerId="LiveId" clId="{4CCDF0D5-C212-46BA-9E67-6E0C9187DA2B}" dt="2024-10-07T18:56:03.901" v="202" actId="47"/>
        <pc:sldMkLst>
          <pc:docMk/>
          <pc:sldMk cId="2025238945" sldId="397"/>
        </pc:sldMkLst>
      </pc:sldChg>
      <pc:sldChg chg="del">
        <pc:chgData name="Mathias Emond" userId="51a925a99a07a95a" providerId="LiveId" clId="{4CCDF0D5-C212-46BA-9E67-6E0C9187DA2B}" dt="2024-10-07T18:56:02.961" v="200" actId="47"/>
        <pc:sldMkLst>
          <pc:docMk/>
          <pc:sldMk cId="3845976193" sldId="401"/>
        </pc:sldMkLst>
      </pc:sldChg>
      <pc:sldChg chg="del">
        <pc:chgData name="Mathias Emond" userId="51a925a99a07a95a" providerId="LiveId" clId="{4CCDF0D5-C212-46BA-9E67-6E0C9187DA2B}" dt="2024-10-07T18:56:02.172" v="198" actId="47"/>
        <pc:sldMkLst>
          <pc:docMk/>
          <pc:sldMk cId="661034104" sldId="405"/>
        </pc:sldMkLst>
      </pc:sldChg>
      <pc:sldChg chg="del">
        <pc:chgData name="Mathias Emond" userId="51a925a99a07a95a" providerId="LiveId" clId="{4CCDF0D5-C212-46BA-9E67-6E0C9187DA2B}" dt="2024-10-07T18:56:00.928" v="195" actId="47"/>
        <pc:sldMkLst>
          <pc:docMk/>
          <pc:sldMk cId="1254019972" sldId="406"/>
        </pc:sldMkLst>
      </pc:sldChg>
      <pc:sldChg chg="del">
        <pc:chgData name="Mathias Emond" userId="51a925a99a07a95a" providerId="LiveId" clId="{4CCDF0D5-C212-46BA-9E67-6E0C9187DA2B}" dt="2024-10-07T18:56:12.577" v="219" actId="47"/>
        <pc:sldMkLst>
          <pc:docMk/>
          <pc:sldMk cId="1164987581" sldId="422"/>
        </pc:sldMkLst>
      </pc:sldChg>
      <pc:sldChg chg="del">
        <pc:chgData name="Mathias Emond" userId="51a925a99a07a95a" providerId="LiveId" clId="{4CCDF0D5-C212-46BA-9E67-6E0C9187DA2B}" dt="2024-10-07T18:56:12.958" v="220" actId="47"/>
        <pc:sldMkLst>
          <pc:docMk/>
          <pc:sldMk cId="1931769025" sldId="431"/>
        </pc:sldMkLst>
      </pc:sldChg>
      <pc:sldChg chg="del">
        <pc:chgData name="Mathias Emond" userId="51a925a99a07a95a" providerId="LiveId" clId="{4CCDF0D5-C212-46BA-9E67-6E0C9187DA2B}" dt="2024-10-07T18:56:11.168" v="214" actId="47"/>
        <pc:sldMkLst>
          <pc:docMk/>
          <pc:sldMk cId="627716356" sldId="436"/>
        </pc:sldMkLst>
      </pc:sldChg>
      <pc:sldChg chg="del">
        <pc:chgData name="Mathias Emond" userId="51a925a99a07a95a" providerId="LiveId" clId="{4CCDF0D5-C212-46BA-9E67-6E0C9187DA2B}" dt="2024-10-07T18:56:10.840" v="213" actId="47"/>
        <pc:sldMkLst>
          <pc:docMk/>
          <pc:sldMk cId="3973540185" sldId="438"/>
        </pc:sldMkLst>
      </pc:sldChg>
      <pc:sldChg chg="del">
        <pc:chgData name="Mathias Emond" userId="51a925a99a07a95a" providerId="LiveId" clId="{4CCDF0D5-C212-46BA-9E67-6E0C9187DA2B}" dt="2024-10-07T18:56:10.568" v="212" actId="47"/>
        <pc:sldMkLst>
          <pc:docMk/>
          <pc:sldMk cId="4219289492" sldId="442"/>
        </pc:sldMkLst>
      </pc:sldChg>
      <pc:sldChg chg="del">
        <pc:chgData name="Mathias Emond" userId="51a925a99a07a95a" providerId="LiveId" clId="{4CCDF0D5-C212-46BA-9E67-6E0C9187DA2B}" dt="2024-10-07T18:56:10.288" v="211" actId="47"/>
        <pc:sldMkLst>
          <pc:docMk/>
          <pc:sldMk cId="535243175" sldId="443"/>
        </pc:sldMkLst>
      </pc:sldChg>
      <pc:sldChg chg="del">
        <pc:chgData name="Mathias Emond" userId="51a925a99a07a95a" providerId="LiveId" clId="{4CCDF0D5-C212-46BA-9E67-6E0C9187DA2B}" dt="2024-10-07T18:56:09.993" v="210" actId="47"/>
        <pc:sldMkLst>
          <pc:docMk/>
          <pc:sldMk cId="2782759477" sldId="445"/>
        </pc:sldMkLst>
      </pc:sldChg>
      <pc:sldChg chg="del">
        <pc:chgData name="Mathias Emond" userId="51a925a99a07a95a" providerId="LiveId" clId="{4CCDF0D5-C212-46BA-9E67-6E0C9187DA2B}" dt="2024-10-07T18:56:09.703" v="209" actId="47"/>
        <pc:sldMkLst>
          <pc:docMk/>
          <pc:sldMk cId="1022903326" sldId="446"/>
        </pc:sldMkLst>
      </pc:sldChg>
      <pc:sldChg chg="del">
        <pc:chgData name="Mathias Emond" userId="51a925a99a07a95a" providerId="LiveId" clId="{4CCDF0D5-C212-46BA-9E67-6E0C9187DA2B}" dt="2024-10-07T18:56:09.011" v="207" actId="47"/>
        <pc:sldMkLst>
          <pc:docMk/>
          <pc:sldMk cId="3079129003" sldId="447"/>
        </pc:sldMkLst>
      </pc:sldChg>
      <pc:sldChg chg="del">
        <pc:chgData name="Mathias Emond" userId="51a925a99a07a95a" providerId="LiveId" clId="{4CCDF0D5-C212-46BA-9E67-6E0C9187DA2B}" dt="2024-10-07T18:56:09.374" v="208" actId="47"/>
        <pc:sldMkLst>
          <pc:docMk/>
          <pc:sldMk cId="4244279880" sldId="448"/>
        </pc:sldMkLst>
      </pc:sldChg>
      <pc:sldChg chg="del">
        <pc:chgData name="Mathias Emond" userId="51a925a99a07a95a" providerId="LiveId" clId="{4CCDF0D5-C212-46BA-9E67-6E0C9187DA2B}" dt="2024-10-07T18:56:01.800" v="197" actId="47"/>
        <pc:sldMkLst>
          <pc:docMk/>
          <pc:sldMk cId="1147906353" sldId="476"/>
        </pc:sldMkLst>
      </pc:sldChg>
      <pc:sldChg chg="del">
        <pc:chgData name="Mathias Emond" userId="51a925a99a07a95a" providerId="LiveId" clId="{4CCDF0D5-C212-46BA-9E67-6E0C9187DA2B}" dt="2024-10-07T18:55:55.789" v="190" actId="47"/>
        <pc:sldMkLst>
          <pc:docMk/>
          <pc:sldMk cId="2404911299" sldId="478"/>
        </pc:sldMkLst>
      </pc:sldChg>
      <pc:sldChg chg="del">
        <pc:chgData name="Mathias Emond" userId="51a925a99a07a95a" providerId="LiveId" clId="{4CCDF0D5-C212-46BA-9E67-6E0C9187DA2B}" dt="2024-10-07T18:56:12.306" v="218" actId="47"/>
        <pc:sldMkLst>
          <pc:docMk/>
          <pc:sldMk cId="1182000158" sldId="484"/>
        </pc:sldMkLst>
      </pc:sldChg>
      <pc:sldChg chg="del">
        <pc:chgData name="Mathias Emond" userId="51a925a99a07a95a" providerId="LiveId" clId="{4CCDF0D5-C212-46BA-9E67-6E0C9187DA2B}" dt="2024-10-07T18:56:12.009" v="217" actId="47"/>
        <pc:sldMkLst>
          <pc:docMk/>
          <pc:sldMk cId="1748643981" sldId="485"/>
        </pc:sldMkLst>
      </pc:sldChg>
      <pc:sldChg chg="del">
        <pc:chgData name="Mathias Emond" userId="51a925a99a07a95a" providerId="LiveId" clId="{4CCDF0D5-C212-46BA-9E67-6E0C9187DA2B}" dt="2024-10-07T18:56:11.811" v="216" actId="47"/>
        <pc:sldMkLst>
          <pc:docMk/>
          <pc:sldMk cId="10849602" sldId="486"/>
        </pc:sldMkLst>
      </pc:sldChg>
      <pc:sldChg chg="del">
        <pc:chgData name="Mathias Emond" userId="51a925a99a07a95a" providerId="LiveId" clId="{4CCDF0D5-C212-46BA-9E67-6E0C9187DA2B}" dt="2024-10-07T18:56:11.540" v="215" actId="47"/>
        <pc:sldMkLst>
          <pc:docMk/>
          <pc:sldMk cId="4268202684" sldId="487"/>
        </pc:sldMkLst>
      </pc:sldChg>
      <pc:sldChg chg="addSp delSp modSp mod">
        <pc:chgData name="Mathias Emond" userId="51a925a99a07a95a" providerId="LiveId" clId="{4CCDF0D5-C212-46BA-9E67-6E0C9187DA2B}" dt="2024-10-07T18:53:38.828" v="150" actId="1076"/>
        <pc:sldMkLst>
          <pc:docMk/>
          <pc:sldMk cId="255475659" sldId="538"/>
        </pc:sldMkLst>
        <pc:spChg chg="mod">
          <ac:chgData name="Mathias Emond" userId="51a925a99a07a95a" providerId="LiveId" clId="{4CCDF0D5-C212-46BA-9E67-6E0C9187DA2B}" dt="2024-10-07T18:52:48.734" v="88" actId="20577"/>
          <ac:spMkLst>
            <pc:docMk/>
            <pc:sldMk cId="255475659" sldId="538"/>
            <ac:spMk id="2" creationId="{A7782EB3-452D-2E1B-303D-68B65288ACA9}"/>
          </ac:spMkLst>
        </pc:spChg>
        <pc:picChg chg="del mod">
          <ac:chgData name="Mathias Emond" userId="51a925a99a07a95a" providerId="LiveId" clId="{4CCDF0D5-C212-46BA-9E67-6E0C9187DA2B}" dt="2024-10-07T18:52:33.705" v="46" actId="478"/>
          <ac:picMkLst>
            <pc:docMk/>
            <pc:sldMk cId="255475659" sldId="538"/>
            <ac:picMk id="8" creationId="{87A2928D-36CF-DF36-6CD6-52DE04AF39FA}"/>
          </ac:picMkLst>
        </pc:picChg>
        <pc:picChg chg="add mod">
          <ac:chgData name="Mathias Emond" userId="51a925a99a07a95a" providerId="LiveId" clId="{4CCDF0D5-C212-46BA-9E67-6E0C9187DA2B}" dt="2024-10-07T18:53:38.828" v="150" actId="1076"/>
          <ac:picMkLst>
            <pc:docMk/>
            <pc:sldMk cId="255475659" sldId="538"/>
            <ac:picMk id="9" creationId="{B1F1987C-E395-8D56-2620-D1344C20FB6D}"/>
          </ac:picMkLst>
        </pc:picChg>
      </pc:sldChg>
      <pc:sldChg chg="del">
        <pc:chgData name="Mathias Emond" userId="51a925a99a07a95a" providerId="LiveId" clId="{4CCDF0D5-C212-46BA-9E67-6E0C9187DA2B}" dt="2024-10-07T18:55:56.198" v="191" actId="47"/>
        <pc:sldMkLst>
          <pc:docMk/>
          <pc:sldMk cId="406918657" sldId="539"/>
        </pc:sldMkLst>
      </pc:sldChg>
      <pc:sldChg chg="del">
        <pc:chgData name="Mathias Emond" userId="51a925a99a07a95a" providerId="LiveId" clId="{4CCDF0D5-C212-46BA-9E67-6E0C9187DA2B}" dt="2024-10-07T18:55:56.433" v="192" actId="47"/>
        <pc:sldMkLst>
          <pc:docMk/>
          <pc:sldMk cId="993789661" sldId="540"/>
        </pc:sldMkLst>
      </pc:sldChg>
      <pc:sldChg chg="del">
        <pc:chgData name="Mathias Emond" userId="51a925a99a07a95a" providerId="LiveId" clId="{4CCDF0D5-C212-46BA-9E67-6E0C9187DA2B}" dt="2024-10-07T18:56:13.686" v="222" actId="47"/>
        <pc:sldMkLst>
          <pc:docMk/>
          <pc:sldMk cId="4066253435" sldId="542"/>
        </pc:sldMkLst>
      </pc:sldChg>
      <pc:sldChg chg="del">
        <pc:chgData name="Mathias Emond" userId="51a925a99a07a95a" providerId="LiveId" clId="{4CCDF0D5-C212-46BA-9E67-6E0C9187DA2B}" dt="2024-10-07T18:56:13.253" v="221" actId="47"/>
        <pc:sldMkLst>
          <pc:docMk/>
          <pc:sldMk cId="2760260112" sldId="543"/>
        </pc:sldMkLst>
      </pc:sldChg>
      <pc:sldChg chg="addSp delSp modSp del mod">
        <pc:chgData name="Mathias Emond" userId="51a925a99a07a95a" providerId="LiveId" clId="{4CCDF0D5-C212-46BA-9E67-6E0C9187DA2B}" dt="2024-10-07T18:55:42.129" v="189" actId="47"/>
        <pc:sldMkLst>
          <pc:docMk/>
          <pc:sldMk cId="1995000568" sldId="548"/>
        </pc:sldMkLst>
        <pc:spChg chg="del">
          <ac:chgData name="Mathias Emond" userId="51a925a99a07a95a" providerId="LiveId" clId="{4CCDF0D5-C212-46BA-9E67-6E0C9187DA2B}" dt="2024-10-07T18:54:51.550" v="155" actId="478"/>
          <ac:spMkLst>
            <pc:docMk/>
            <pc:sldMk cId="1995000568" sldId="548"/>
            <ac:spMk id="2" creationId="{A7782EB3-452D-2E1B-303D-68B65288ACA9}"/>
          </ac:spMkLst>
        </pc:spChg>
        <pc:spChg chg="add del mod">
          <ac:chgData name="Mathias Emond" userId="51a925a99a07a95a" providerId="LiveId" clId="{4CCDF0D5-C212-46BA-9E67-6E0C9187DA2B}" dt="2024-10-07T18:55:40.790" v="188" actId="478"/>
          <ac:spMkLst>
            <pc:docMk/>
            <pc:sldMk cId="1995000568" sldId="548"/>
            <ac:spMk id="9" creationId="{F8571EF7-7A92-DBDA-15DB-76272FB9CF15}"/>
          </ac:spMkLst>
        </pc:spChg>
        <pc:picChg chg="add del mod">
          <ac:chgData name="Mathias Emond" userId="51a925a99a07a95a" providerId="LiveId" clId="{4CCDF0D5-C212-46BA-9E67-6E0C9187DA2B}" dt="2024-10-07T18:34:10.706" v="45" actId="478"/>
          <ac:picMkLst>
            <pc:docMk/>
            <pc:sldMk cId="1995000568" sldId="548"/>
            <ac:picMk id="8" creationId="{53DEB70F-8AEC-EBF6-16BC-175A918FF2E9}"/>
          </ac:picMkLst>
        </pc:picChg>
      </pc:sldChg>
      <pc:sldChg chg="addSp modSp add mod">
        <pc:chgData name="Mathias Emond" userId="51a925a99a07a95a" providerId="LiveId" clId="{4CCDF0D5-C212-46BA-9E67-6E0C9187DA2B}" dt="2024-10-07T18:54:19.622" v="154" actId="1076"/>
        <pc:sldMkLst>
          <pc:docMk/>
          <pc:sldMk cId="587079286" sldId="549"/>
        </pc:sldMkLst>
        <pc:spChg chg="mod">
          <ac:chgData name="Mathias Emond" userId="51a925a99a07a95a" providerId="LiveId" clId="{4CCDF0D5-C212-46BA-9E67-6E0C9187DA2B}" dt="2024-10-07T18:52:57.614" v="97" actId="20577"/>
          <ac:spMkLst>
            <pc:docMk/>
            <pc:sldMk cId="587079286" sldId="549"/>
            <ac:spMk id="2" creationId="{A7782EB3-452D-2E1B-303D-68B65288ACA9}"/>
          </ac:spMkLst>
        </pc:spChg>
        <pc:picChg chg="add mod">
          <ac:chgData name="Mathias Emond" userId="51a925a99a07a95a" providerId="LiveId" clId="{4CCDF0D5-C212-46BA-9E67-6E0C9187DA2B}" dt="2024-10-07T18:54:19.622" v="154" actId="1076"/>
          <ac:picMkLst>
            <pc:docMk/>
            <pc:sldMk cId="587079286" sldId="549"/>
            <ac:picMk id="8" creationId="{39C9EBDF-4EDA-A9D5-C8DA-048EADFFC06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7A2B1-8399-41DF-8C82-6C541A52060B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12407-4F4E-46EC-AECD-A5B1D73683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76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2407-4F4E-46EC-AECD-A5B1D73683A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089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2407-4F4E-46EC-AECD-A5B1D73683A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181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2407-4F4E-46EC-AECD-A5B1D73683A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615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2407-4F4E-46EC-AECD-A5B1D73683A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792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2407-4F4E-46EC-AECD-A5B1D73683A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23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2407-4F4E-46EC-AECD-A5B1D73683A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813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2407-4F4E-46EC-AECD-A5B1D73683A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32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467544" y="1556792"/>
            <a:ext cx="8229600" cy="302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fr-FR" b="1" dirty="0" err="1"/>
              <a:t>Analysis</a:t>
            </a:r>
            <a:r>
              <a:rPr lang="fr-FR" b="1" dirty="0"/>
              <a:t> of turbulent </a:t>
            </a:r>
            <a:r>
              <a:rPr lang="fr-FR" b="1" dirty="0" err="1"/>
              <a:t>wind</a:t>
            </a:r>
            <a:r>
              <a:rPr lang="fr-FR" b="1" dirty="0"/>
              <a:t> data and </a:t>
            </a:r>
            <a:r>
              <a:rPr lang="fr-FR" b="1" dirty="0" err="1"/>
              <a:t>generation</a:t>
            </a:r>
            <a:r>
              <a:rPr lang="fr-FR" b="1" dirty="0"/>
              <a:t> of </a:t>
            </a:r>
            <a:r>
              <a:rPr lang="fr-FR" b="1" dirty="0" err="1"/>
              <a:t>synthetic</a:t>
            </a:r>
            <a:r>
              <a:rPr lang="fr-FR" b="1" dirty="0"/>
              <a:t> turbulent </a:t>
            </a:r>
            <a:r>
              <a:rPr lang="fr-FR" b="1" dirty="0" err="1"/>
              <a:t>wind</a:t>
            </a:r>
            <a:endParaRPr lang="fr-FR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811040" y="4715554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err="1"/>
              <a:t>Presented</a:t>
            </a:r>
            <a:r>
              <a:rPr lang="fr-FR" sz="1800" b="1" dirty="0"/>
              <a:t> by Mathias</a:t>
            </a:r>
            <a:r>
              <a:rPr lang="fr-FR" sz="1800" b="1" baseline="0" dirty="0"/>
              <a:t> Emond</a:t>
            </a:r>
          </a:p>
          <a:p>
            <a:pPr algn="ctr"/>
            <a:endParaRPr lang="fr-FR" sz="1800" dirty="0"/>
          </a:p>
          <a:p>
            <a:pPr algn="ctr"/>
            <a:r>
              <a:rPr lang="fr-FR" sz="1800" b="1" dirty="0"/>
              <a:t>On 2 Septembre 2021</a:t>
            </a:r>
          </a:p>
          <a:p>
            <a:pPr algn="ctr"/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80106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88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845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937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142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0285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/>
              <a:t>Mathias Emond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816C8F-ECD3-4A69-B63A-65C4BE815AC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3855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6C8F-ECD3-4A69-B63A-65C4BE815A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973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6C8F-ECD3-4A69-B63A-65C4BE815A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8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6C8F-ECD3-4A69-B63A-65C4BE815A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11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6C8F-ECD3-4A69-B63A-65C4BE815A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54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9925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6C8F-ECD3-4A69-B63A-65C4BE815A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296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6C8F-ECD3-4A69-B63A-65C4BE815A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645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6C8F-ECD3-4A69-B63A-65C4BE815A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640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6C8F-ECD3-4A69-B63A-65C4BE815A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555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6C8F-ECD3-4A69-B63A-65C4BE815A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538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6C8F-ECD3-4A69-B63A-65C4BE815A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39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94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259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02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454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478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66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3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11451" y="1556792"/>
            <a:ext cx="8229600" cy="302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err="1"/>
              <a:t>Analysis</a:t>
            </a:r>
            <a:r>
              <a:rPr lang="fr-FR" dirty="0"/>
              <a:t> of turbulent </a:t>
            </a:r>
            <a:r>
              <a:rPr lang="fr-FR" dirty="0" err="1"/>
              <a:t>wind</a:t>
            </a:r>
            <a:r>
              <a:rPr lang="fr-FR" dirty="0"/>
              <a:t> data and </a:t>
            </a:r>
            <a:r>
              <a:rPr lang="fr-FR" dirty="0" err="1"/>
              <a:t>generation</a:t>
            </a:r>
            <a:r>
              <a:rPr lang="fr-FR" dirty="0"/>
              <a:t> of </a:t>
            </a:r>
            <a:r>
              <a:rPr lang="fr-FR" dirty="0" err="1"/>
              <a:t>synthetic</a:t>
            </a:r>
            <a:r>
              <a:rPr lang="fr-FR" dirty="0"/>
              <a:t> turbulent </a:t>
            </a:r>
            <a:r>
              <a:rPr lang="fr-FR" dirty="0" err="1"/>
              <a:t>wind</a:t>
            </a:r>
            <a:endParaRPr lang="fr-FR" dirty="0"/>
          </a:p>
        </p:txBody>
      </p:sp>
      <p:pic>
        <p:nvPicPr>
          <p:cNvPr id="8" name="Image 7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6549" y="252000"/>
            <a:ext cx="3276000" cy="864000"/>
          </a:xfrm>
          <a:prstGeom prst="rect">
            <a:avLst/>
          </a:prstGeom>
        </p:spPr>
      </p:pic>
      <p:pic>
        <p:nvPicPr>
          <p:cNvPr id="10" name="Image 9"/>
          <p:cNvPicPr>
            <a:picLocks/>
          </p:cNvPicPr>
          <p:nvPr userDrawn="1"/>
        </p:nvPicPr>
        <p:blipFill>
          <a:blip r:embed="rId5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51" y="0"/>
            <a:ext cx="223200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2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84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Mathias Emond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E2EDC-2DAD-4225-8D89-548AD6BC21E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553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5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16C8F-ECD3-4A69-B63A-65C4BE815A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79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E1CB1BE-ED5F-BE31-C46F-1312B3EE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RealPEP-P2 : Observation-</a:t>
            </a:r>
            <a:r>
              <a:rPr lang="fr-FR" b="1" dirty="0" err="1"/>
              <a:t>based</a:t>
            </a:r>
            <a:r>
              <a:rPr lang="fr-FR" b="1" dirty="0"/>
              <a:t> </a:t>
            </a:r>
            <a:r>
              <a:rPr lang="fr-FR" b="1" dirty="0" err="1"/>
              <a:t>Weather</a:t>
            </a:r>
            <a:r>
              <a:rPr lang="fr-FR" b="1" dirty="0"/>
              <a:t> </a:t>
            </a:r>
            <a:r>
              <a:rPr lang="fr-FR" b="1" dirty="0" err="1"/>
              <a:t>Analysis</a:t>
            </a:r>
            <a:r>
              <a:rPr lang="fr-FR" b="1" dirty="0"/>
              <a:t> and </a:t>
            </a:r>
            <a:r>
              <a:rPr lang="fr-FR" b="1" dirty="0" err="1"/>
              <a:t>Nowcasting</a:t>
            </a:r>
            <a:r>
              <a:rPr lang="fr-FR" b="1" dirty="0"/>
              <a:t> (QPN)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C4F4D0D-2A02-01D5-A76B-10BE78020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1479"/>
            <a:ext cx="3672000" cy="141678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AA61EA-5F5E-B3FF-2D14-5D72A28D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9EB75F-46BB-E143-096A-6503EF3D5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4AAC38-EEFB-3160-4654-809885AA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64D658-578B-AEC7-F681-7E8A11CCE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00" y="290240"/>
            <a:ext cx="2052000" cy="13924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738D898-C132-F818-2E1A-5C54C63C26D9}"/>
              </a:ext>
            </a:extLst>
          </p:cNvPr>
          <p:cNvSpPr txBox="1"/>
          <p:nvPr/>
        </p:nvSpPr>
        <p:spPr>
          <a:xfrm>
            <a:off x="7088" y="486916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sz="1800" b="1" dirty="0" err="1"/>
              <a:t>Presented</a:t>
            </a:r>
            <a:r>
              <a:rPr lang="fr-FR" sz="1800" b="1" dirty="0"/>
              <a:t> by Mathias Emond and </a:t>
            </a:r>
            <a:r>
              <a:rPr lang="fr-FR" sz="1800" b="1" dirty="0" err="1"/>
              <a:t>Silke</a:t>
            </a:r>
            <a:r>
              <a:rPr lang="fr-FR" sz="1800" b="1" dirty="0"/>
              <a:t> </a:t>
            </a:r>
            <a:r>
              <a:rPr lang="fr-FR" sz="1800" b="1" dirty="0" err="1"/>
              <a:t>Trömel</a:t>
            </a:r>
            <a:endParaRPr lang="fr-FR" sz="1800" b="1" dirty="0"/>
          </a:p>
          <a:p>
            <a:pPr marL="0" indent="0" algn="ctr">
              <a:buNone/>
            </a:pPr>
            <a:endParaRPr lang="fr-FR" sz="1800" dirty="0"/>
          </a:p>
          <a:p>
            <a:pPr marL="0" indent="0" algn="ctr">
              <a:buNone/>
            </a:pPr>
            <a:r>
              <a:rPr lang="fr-FR" sz="1800" b="1" dirty="0"/>
              <a:t>On the 9 th of </a:t>
            </a:r>
            <a:r>
              <a:rPr lang="fr-FR" b="1" dirty="0" err="1"/>
              <a:t>October</a:t>
            </a:r>
            <a:r>
              <a:rPr lang="fr-FR" sz="1800" b="1" dirty="0"/>
              <a:t> 2024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0167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10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32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782EB3-452D-2E1B-303D-68B65288ACA9}"/>
              </a:ext>
            </a:extLst>
          </p:cNvPr>
          <p:cNvSpPr txBox="1"/>
          <p:nvPr/>
        </p:nvSpPr>
        <p:spPr>
          <a:xfrm>
            <a:off x="0" y="170080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Snyder vs TRENDSS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3447F1-4979-2775-9B6F-58BA59E3CB4E}"/>
              </a:ext>
            </a:extLst>
          </p:cNvPr>
          <p:cNvSpPr txBox="1"/>
          <p:nvPr/>
        </p:nvSpPr>
        <p:spPr>
          <a:xfrm>
            <a:off x="1475656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B0DF20-8BFA-707D-2385-50399EC8DEE0}"/>
              </a:ext>
            </a:extLst>
          </p:cNvPr>
          <p:cNvSpPr txBox="1"/>
          <p:nvPr/>
        </p:nvSpPr>
        <p:spPr>
          <a:xfrm>
            <a:off x="1568021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A555DB-C210-3838-5248-C5603788FA13}"/>
              </a:ext>
            </a:extLst>
          </p:cNvPr>
          <p:cNvSpPr txBox="1"/>
          <p:nvPr/>
        </p:nvSpPr>
        <p:spPr>
          <a:xfrm>
            <a:off x="142528" y="2791380"/>
            <a:ext cx="450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D43ECDF-C585-2DD9-0345-1B6CDE853FD9}"/>
              </a:ext>
            </a:extLst>
          </p:cNvPr>
          <p:cNvSpPr txBox="1"/>
          <p:nvPr/>
        </p:nvSpPr>
        <p:spPr>
          <a:xfrm>
            <a:off x="142528" y="2259689"/>
            <a:ext cx="82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Snyder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848B932-47A0-B783-4AAE-F78697D82FBC}"/>
              </a:ext>
            </a:extLst>
          </p:cNvPr>
          <p:cNvSpPr txBox="1"/>
          <p:nvPr/>
        </p:nvSpPr>
        <p:spPr>
          <a:xfrm>
            <a:off x="7906963" y="2285583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TRENDSS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4C8CFFD-574B-A237-B5FD-6436F9669E6B}"/>
              </a:ext>
            </a:extLst>
          </p:cNvPr>
          <p:cNvGrpSpPr/>
          <p:nvPr/>
        </p:nvGrpSpPr>
        <p:grpSpPr>
          <a:xfrm>
            <a:off x="199574" y="2595126"/>
            <a:ext cx="8744852" cy="3780000"/>
            <a:chOff x="297658" y="2576352"/>
            <a:chExt cx="8744852" cy="3780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61B6B83-E952-4947-1214-C2BC4D6E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658" y="2576352"/>
              <a:ext cx="4370127" cy="3780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B089E75-8DC7-280B-32BC-AE475B933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321" y="2576352"/>
              <a:ext cx="4395189" cy="37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126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11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32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782EB3-452D-2E1B-303D-68B65288ACA9}"/>
              </a:ext>
            </a:extLst>
          </p:cNvPr>
          <p:cNvSpPr txBox="1"/>
          <p:nvPr/>
        </p:nvSpPr>
        <p:spPr>
          <a:xfrm>
            <a:off x="0" y="170080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Snyder vs TRENDSS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3447F1-4979-2775-9B6F-58BA59E3CB4E}"/>
              </a:ext>
            </a:extLst>
          </p:cNvPr>
          <p:cNvSpPr txBox="1"/>
          <p:nvPr/>
        </p:nvSpPr>
        <p:spPr>
          <a:xfrm>
            <a:off x="1475656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B0DF20-8BFA-707D-2385-50399EC8DEE0}"/>
              </a:ext>
            </a:extLst>
          </p:cNvPr>
          <p:cNvSpPr txBox="1"/>
          <p:nvPr/>
        </p:nvSpPr>
        <p:spPr>
          <a:xfrm>
            <a:off x="1568021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A555DB-C210-3838-5248-C5603788FA13}"/>
              </a:ext>
            </a:extLst>
          </p:cNvPr>
          <p:cNvSpPr txBox="1"/>
          <p:nvPr/>
        </p:nvSpPr>
        <p:spPr>
          <a:xfrm>
            <a:off x="142528" y="2791380"/>
            <a:ext cx="450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D43ECDF-C585-2DD9-0345-1B6CDE853FD9}"/>
              </a:ext>
            </a:extLst>
          </p:cNvPr>
          <p:cNvSpPr txBox="1"/>
          <p:nvPr/>
        </p:nvSpPr>
        <p:spPr>
          <a:xfrm>
            <a:off x="142528" y="2273856"/>
            <a:ext cx="82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Snyder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848B932-47A0-B783-4AAE-F78697D82FBC}"/>
              </a:ext>
            </a:extLst>
          </p:cNvPr>
          <p:cNvSpPr txBox="1"/>
          <p:nvPr/>
        </p:nvSpPr>
        <p:spPr>
          <a:xfrm>
            <a:off x="7906963" y="2285583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TRENDSS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F06F37-EEA5-2947-47A4-98B0EB558F44}"/>
              </a:ext>
            </a:extLst>
          </p:cNvPr>
          <p:cNvGrpSpPr/>
          <p:nvPr/>
        </p:nvGrpSpPr>
        <p:grpSpPr>
          <a:xfrm>
            <a:off x="199574" y="2595600"/>
            <a:ext cx="8744400" cy="3780000"/>
            <a:chOff x="155847" y="2608140"/>
            <a:chExt cx="8756336" cy="37800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8E8EEBB-6545-8D9E-94C1-09EEAA8C9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47" y="2608140"/>
              <a:ext cx="4395349" cy="3780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40FF1D6-E012-E1C0-E6CE-AFE8A82CA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834" y="2608140"/>
              <a:ext cx="4395349" cy="37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76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12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32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782EB3-452D-2E1B-303D-68B65288ACA9}"/>
              </a:ext>
            </a:extLst>
          </p:cNvPr>
          <p:cNvSpPr txBox="1"/>
          <p:nvPr/>
        </p:nvSpPr>
        <p:spPr>
          <a:xfrm>
            <a:off x="0" y="170080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Snyder vs TRENDSS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3447F1-4979-2775-9B6F-58BA59E3CB4E}"/>
              </a:ext>
            </a:extLst>
          </p:cNvPr>
          <p:cNvSpPr txBox="1"/>
          <p:nvPr/>
        </p:nvSpPr>
        <p:spPr>
          <a:xfrm>
            <a:off x="1475656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B0DF20-8BFA-707D-2385-50399EC8DEE0}"/>
              </a:ext>
            </a:extLst>
          </p:cNvPr>
          <p:cNvSpPr txBox="1"/>
          <p:nvPr/>
        </p:nvSpPr>
        <p:spPr>
          <a:xfrm>
            <a:off x="1568021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A555DB-C210-3838-5248-C5603788FA13}"/>
              </a:ext>
            </a:extLst>
          </p:cNvPr>
          <p:cNvSpPr txBox="1"/>
          <p:nvPr/>
        </p:nvSpPr>
        <p:spPr>
          <a:xfrm>
            <a:off x="142528" y="2791380"/>
            <a:ext cx="450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D43ECDF-C585-2DD9-0345-1B6CDE853FD9}"/>
              </a:ext>
            </a:extLst>
          </p:cNvPr>
          <p:cNvSpPr txBox="1"/>
          <p:nvPr/>
        </p:nvSpPr>
        <p:spPr>
          <a:xfrm>
            <a:off x="142528" y="2259689"/>
            <a:ext cx="82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Snyder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848B932-47A0-B783-4AAE-F78697D82FBC}"/>
              </a:ext>
            </a:extLst>
          </p:cNvPr>
          <p:cNvSpPr txBox="1"/>
          <p:nvPr/>
        </p:nvSpPr>
        <p:spPr>
          <a:xfrm>
            <a:off x="7906963" y="2285583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TRENDSS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ED32186-F208-70EA-A2CB-45069821E4EA}"/>
              </a:ext>
            </a:extLst>
          </p:cNvPr>
          <p:cNvGrpSpPr/>
          <p:nvPr/>
        </p:nvGrpSpPr>
        <p:grpSpPr>
          <a:xfrm>
            <a:off x="198000" y="2595600"/>
            <a:ext cx="8744400" cy="3780000"/>
            <a:chOff x="200130" y="2629021"/>
            <a:chExt cx="8746426" cy="37800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F9CB9FA-F1C6-574E-005F-81EAA9242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30" y="2629021"/>
              <a:ext cx="4395349" cy="3780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6946823-25E3-886E-57D3-D0EF9005F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207" y="2629021"/>
              <a:ext cx="4395349" cy="37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659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13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 </a:t>
            </a:r>
            <a:endParaRPr lang="fr-F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E174F2-96AF-A7B4-5669-3618A8762AD7}"/>
                  </a:ext>
                </a:extLst>
              </p:cNvPr>
              <p:cNvSpPr txBox="1"/>
              <p:nvPr/>
            </p:nvSpPr>
            <p:spPr>
              <a:xfrm>
                <a:off x="0" y="1812441"/>
                <a:ext cx="9144000" cy="9325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3600" b="1" dirty="0"/>
                  <a:t>A new technique : The ZDR hotspot technique (</a:t>
                </a:r>
                <a:r>
                  <a:rPr lang="fr-FR" sz="3600" b="1" dirty="0" err="1"/>
                  <a:t>Vinzent</a:t>
                </a:r>
                <a:r>
                  <a:rPr lang="fr-FR" sz="3600" b="1" dirty="0"/>
                  <a:t> Klaus and John Kraus, 2023)</a:t>
                </a:r>
              </a:p>
              <a:p>
                <a:pPr algn="ctr"/>
                <a:endParaRPr lang="fr-FR" sz="3600" b="1" dirty="0"/>
              </a:p>
              <a:p>
                <a:pPr marL="447675"/>
                <a:r>
                  <a:rPr lang="fr-FR" sz="3200" i="1" dirty="0"/>
                  <a:t>« </a:t>
                </a:r>
                <a:r>
                  <a:rPr lang="fr-FR" sz="3200" i="1" dirty="0" err="1"/>
                  <a:t>Identifying</a:t>
                </a:r>
                <a:r>
                  <a:rPr lang="fr-FR" sz="3200" i="1" dirty="0"/>
                  <a:t> </a:t>
                </a:r>
                <a:r>
                  <a:rPr lang="fr-FR" sz="3200" i="1" dirty="0" err="1"/>
                  <a:t>updrafts</a:t>
                </a:r>
                <a:r>
                  <a:rPr lang="fr-FR" sz="3200" i="1" dirty="0"/>
                  <a:t> </a:t>
                </a:r>
                <a:r>
                  <a:rPr lang="fr-FR" sz="3200" i="1" dirty="0" err="1"/>
                  <a:t>with</a:t>
                </a:r>
                <a:r>
                  <a:rPr lang="fr-FR" sz="3200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𝑑𝑟</m:t>
                        </m:r>
                      </m:sub>
                    </m:sSub>
                  </m:oMath>
                </a14:m>
                <a:r>
                  <a:rPr lang="fr-FR" sz="3200" i="1" dirty="0"/>
                  <a:t> hotspots » (2023)</a:t>
                </a:r>
              </a:p>
              <a:p>
                <a:pPr marL="542925" indent="-95250"/>
                <a:endParaRPr lang="fr-FR" sz="3200" i="1" dirty="0"/>
              </a:p>
              <a:p>
                <a:pPr marL="542925" indent="-95250"/>
                <a:r>
                  <a:rPr lang="fr-FR" sz="3200" b="1" dirty="0" err="1"/>
                  <a:t>Principle</a:t>
                </a:r>
                <a:r>
                  <a:rPr lang="fr-FR" sz="3200" b="1" dirty="0"/>
                  <a:t> </a:t>
                </a:r>
                <a:r>
                  <a:rPr lang="fr-FR" sz="3200" dirty="0"/>
                  <a:t>: </a:t>
                </a:r>
                <a:r>
                  <a:rPr lang="fr-FR" sz="3200" dirty="0" err="1"/>
                  <a:t>Detects</a:t>
                </a:r>
                <a:r>
                  <a:rPr lang="fr-FR" sz="3200" dirty="0"/>
                  <a:t> </a:t>
                </a:r>
                <a:r>
                  <a:rPr lang="fr-FR" sz="3200" dirty="0" err="1"/>
                  <a:t>anomalously</a:t>
                </a:r>
                <a:r>
                  <a:rPr lang="fr-FR" sz="3200" dirty="0"/>
                  <a:t> high values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𝑑𝑟</m:t>
                        </m:r>
                      </m:sub>
                    </m:sSub>
                  </m:oMath>
                </a14:m>
                <a:r>
                  <a:rPr lang="fr-FR" sz="3200" dirty="0"/>
                  <a:t> relativelt to </a:t>
                </a:r>
                <a:r>
                  <a:rPr lang="fr-FR" sz="3200" dirty="0" err="1"/>
                  <a:t>neighbouring</a:t>
                </a:r>
                <a:r>
                  <a:rPr lang="fr-FR" sz="3200" dirty="0"/>
                  <a:t> </a:t>
                </a:r>
                <a:r>
                  <a:rPr lang="fr-FR" sz="3200" dirty="0" err="1"/>
                  <a:t>gates</a:t>
                </a:r>
                <a:r>
                  <a:rPr lang="fr-FR" sz="3200" dirty="0"/>
                  <a:t> (hotspots)</a:t>
                </a:r>
              </a:p>
              <a:p>
                <a:r>
                  <a:rPr lang="fr-FR" sz="2800" dirty="0"/>
                  <a:t>  </a:t>
                </a: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400" b="1" dirty="0"/>
              </a:p>
              <a:p>
                <a:pPr algn="ctr"/>
                <a:r>
                  <a:rPr lang="fr-FR" sz="2400" b="1" dirty="0"/>
                  <a:t> </a:t>
                </a:r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r>
                  <a:rPr lang="fr-FR" sz="2400" dirty="0"/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E174F2-96AF-A7B4-5669-3618A8762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12441"/>
                <a:ext cx="9144000" cy="9325630"/>
              </a:xfrm>
              <a:prstGeom prst="rect">
                <a:avLst/>
              </a:prstGeom>
              <a:blipFill>
                <a:blip r:embed="rId2"/>
                <a:stretch>
                  <a:fillRect l="-533" t="-980" r="-17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095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14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54868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782EB3-452D-2E1B-303D-68B65288ACA9}"/>
              </a:ext>
            </a:extLst>
          </p:cNvPr>
          <p:cNvSpPr txBox="1"/>
          <p:nvPr/>
        </p:nvSpPr>
        <p:spPr>
          <a:xfrm>
            <a:off x="0" y="170080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The ZDR hotspot technique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3447F1-4979-2775-9B6F-58BA59E3CB4E}"/>
              </a:ext>
            </a:extLst>
          </p:cNvPr>
          <p:cNvSpPr txBox="1"/>
          <p:nvPr/>
        </p:nvSpPr>
        <p:spPr>
          <a:xfrm>
            <a:off x="1475656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B0DF20-8BFA-707D-2385-50399EC8DEE0}"/>
              </a:ext>
            </a:extLst>
          </p:cNvPr>
          <p:cNvSpPr txBox="1"/>
          <p:nvPr/>
        </p:nvSpPr>
        <p:spPr>
          <a:xfrm>
            <a:off x="1568021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A555DB-C210-3838-5248-C5603788FA13}"/>
              </a:ext>
            </a:extLst>
          </p:cNvPr>
          <p:cNvSpPr txBox="1"/>
          <p:nvPr/>
        </p:nvSpPr>
        <p:spPr>
          <a:xfrm>
            <a:off x="142528" y="2791380"/>
            <a:ext cx="450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920626-69EF-0A46-CFDF-9BE97FD19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15" y="2690597"/>
            <a:ext cx="4096445" cy="34404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D4B0F8-3D53-20A4-081B-14F63EA4A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8" y="2690597"/>
            <a:ext cx="4739195" cy="201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FF69C5-CEEA-45F0-0429-597616DC14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0" y="4829676"/>
            <a:ext cx="474767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56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15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54868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782EB3-452D-2E1B-303D-68B65288ACA9}"/>
              </a:ext>
            </a:extLst>
          </p:cNvPr>
          <p:cNvSpPr txBox="1"/>
          <p:nvPr/>
        </p:nvSpPr>
        <p:spPr>
          <a:xfrm>
            <a:off x="0" y="170080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 Hotspot on 2017-07-19 (-5°C) :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3447F1-4979-2775-9B6F-58BA59E3CB4E}"/>
              </a:ext>
            </a:extLst>
          </p:cNvPr>
          <p:cNvSpPr txBox="1"/>
          <p:nvPr/>
        </p:nvSpPr>
        <p:spPr>
          <a:xfrm>
            <a:off x="1475656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B0DF20-8BFA-707D-2385-50399EC8DEE0}"/>
              </a:ext>
            </a:extLst>
          </p:cNvPr>
          <p:cNvSpPr txBox="1"/>
          <p:nvPr/>
        </p:nvSpPr>
        <p:spPr>
          <a:xfrm>
            <a:off x="1568021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A555DB-C210-3838-5248-C5603788FA13}"/>
              </a:ext>
            </a:extLst>
          </p:cNvPr>
          <p:cNvSpPr txBox="1"/>
          <p:nvPr/>
        </p:nvSpPr>
        <p:spPr>
          <a:xfrm>
            <a:off x="142528" y="2791380"/>
            <a:ext cx="450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F1987C-E395-8D56-2620-D1344C20F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0" y="2422048"/>
            <a:ext cx="873788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5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16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54868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782EB3-452D-2E1B-303D-68B65288ACA9}"/>
              </a:ext>
            </a:extLst>
          </p:cNvPr>
          <p:cNvSpPr txBox="1"/>
          <p:nvPr/>
        </p:nvSpPr>
        <p:spPr>
          <a:xfrm>
            <a:off x="0" y="170080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 Hotspot on 2016-06-04 (-5°C) :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3447F1-4979-2775-9B6F-58BA59E3CB4E}"/>
              </a:ext>
            </a:extLst>
          </p:cNvPr>
          <p:cNvSpPr txBox="1"/>
          <p:nvPr/>
        </p:nvSpPr>
        <p:spPr>
          <a:xfrm>
            <a:off x="1475656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B0DF20-8BFA-707D-2385-50399EC8DEE0}"/>
              </a:ext>
            </a:extLst>
          </p:cNvPr>
          <p:cNvSpPr txBox="1"/>
          <p:nvPr/>
        </p:nvSpPr>
        <p:spPr>
          <a:xfrm>
            <a:off x="1568021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A555DB-C210-3838-5248-C5603788FA13}"/>
              </a:ext>
            </a:extLst>
          </p:cNvPr>
          <p:cNvSpPr txBox="1"/>
          <p:nvPr/>
        </p:nvSpPr>
        <p:spPr>
          <a:xfrm>
            <a:off x="142528" y="2791380"/>
            <a:ext cx="450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9C9EBDF-4EDA-A9D5-C8DA-048EADFFC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8" y="2422800"/>
            <a:ext cx="873786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79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17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30896" y="270892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 err="1"/>
              <a:t>Thank</a:t>
            </a:r>
            <a:r>
              <a:rPr lang="fr-FR" sz="3600" b="1" dirty="0"/>
              <a:t> </a:t>
            </a:r>
            <a:r>
              <a:rPr lang="fr-FR" sz="3600" b="1" dirty="0" err="1"/>
              <a:t>you</a:t>
            </a:r>
            <a:r>
              <a:rPr lang="fr-FR" sz="3600" b="1" dirty="0"/>
              <a:t> for </a:t>
            </a:r>
            <a:r>
              <a:rPr lang="fr-FR" sz="3600" b="1" dirty="0" err="1"/>
              <a:t>your</a:t>
            </a:r>
            <a:r>
              <a:rPr lang="fr-FR" sz="3600" b="1" dirty="0"/>
              <a:t> attention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447625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18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270892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Questions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77784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2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 </a:t>
            </a:r>
            <a:endParaRPr lang="fr-FR" sz="3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E174F2-96AF-A7B4-5669-3618A8762AD7}"/>
              </a:ext>
            </a:extLst>
          </p:cNvPr>
          <p:cNvSpPr txBox="1"/>
          <p:nvPr/>
        </p:nvSpPr>
        <p:spPr>
          <a:xfrm>
            <a:off x="-7895" y="1844824"/>
            <a:ext cx="91440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P2-Phase I: SPROG vs SPROG-LOC</a:t>
            </a:r>
            <a:endParaRPr lang="fr-FR" sz="2400" b="1" dirty="0"/>
          </a:p>
          <a:p>
            <a:r>
              <a:rPr lang="fr-FR" sz="2800" dirty="0"/>
              <a:t>  </a:t>
            </a:r>
            <a:endParaRPr lang="fr-FR" sz="2800" b="1" dirty="0"/>
          </a:p>
          <a:p>
            <a:pPr algn="ctr"/>
            <a:endParaRPr lang="fr-FR" sz="2400" b="1" dirty="0"/>
          </a:p>
          <a:p>
            <a:pPr algn="ctr"/>
            <a:r>
              <a:rPr lang="fr-FR" sz="2400" b="1" dirty="0"/>
              <a:t> </a:t>
            </a:r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r>
              <a:rPr lang="fr-FR" sz="2400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58E6F9-B4FB-3B20-7A69-30316DDFABF7}"/>
              </a:ext>
            </a:extLst>
          </p:cNvPr>
          <p:cNvSpPr txBox="1"/>
          <p:nvPr/>
        </p:nvSpPr>
        <p:spPr>
          <a:xfrm>
            <a:off x="439178" y="2136911"/>
            <a:ext cx="84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SPROG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3971AC4-42B9-1E3E-8B43-5D9066D6911C}"/>
              </a:ext>
            </a:extLst>
          </p:cNvPr>
          <p:cNvSpPr txBox="1"/>
          <p:nvPr/>
        </p:nvSpPr>
        <p:spPr>
          <a:xfrm>
            <a:off x="7854736" y="2136911"/>
            <a:ext cx="128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SPROG-LOC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C22D3B9-FBCB-C34C-011D-2E72D6B7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05" y="2487030"/>
            <a:ext cx="7189200" cy="38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8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3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 </a:t>
            </a:r>
            <a:endParaRPr lang="fr-FR" sz="3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E174F2-96AF-A7B4-5669-3618A8762AD7}"/>
              </a:ext>
            </a:extLst>
          </p:cNvPr>
          <p:cNvSpPr txBox="1"/>
          <p:nvPr/>
        </p:nvSpPr>
        <p:spPr>
          <a:xfrm>
            <a:off x="-7895" y="1844824"/>
            <a:ext cx="91440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P2-Phase I: SPROG vs SPROG-LOC</a:t>
            </a:r>
            <a:endParaRPr lang="fr-FR" sz="2400" b="1" dirty="0"/>
          </a:p>
          <a:p>
            <a:r>
              <a:rPr lang="fr-FR" sz="2800" dirty="0"/>
              <a:t>  </a:t>
            </a:r>
            <a:endParaRPr lang="fr-FR" sz="2800" b="1" dirty="0"/>
          </a:p>
          <a:p>
            <a:pPr algn="ctr"/>
            <a:endParaRPr lang="fr-FR" sz="2400" b="1" dirty="0"/>
          </a:p>
          <a:p>
            <a:pPr algn="ctr"/>
            <a:r>
              <a:rPr lang="fr-FR" sz="2400" b="1" dirty="0"/>
              <a:t> </a:t>
            </a:r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r>
              <a:rPr lang="fr-FR" sz="2400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58E6F9-B4FB-3B20-7A69-30316DDFABF7}"/>
              </a:ext>
            </a:extLst>
          </p:cNvPr>
          <p:cNvSpPr txBox="1"/>
          <p:nvPr/>
        </p:nvSpPr>
        <p:spPr>
          <a:xfrm>
            <a:off x="611560" y="2162498"/>
            <a:ext cx="84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SPROG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3971AC4-42B9-1E3E-8B43-5D9066D6911C}"/>
              </a:ext>
            </a:extLst>
          </p:cNvPr>
          <p:cNvSpPr txBox="1"/>
          <p:nvPr/>
        </p:nvSpPr>
        <p:spPr>
          <a:xfrm>
            <a:off x="7576050" y="2162498"/>
            <a:ext cx="128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SPROG-LOC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8CC2A53-8784-D0B6-EA52-3E55A9F97CA8}"/>
              </a:ext>
            </a:extLst>
          </p:cNvPr>
          <p:cNvGrpSpPr/>
          <p:nvPr/>
        </p:nvGrpSpPr>
        <p:grpSpPr>
          <a:xfrm>
            <a:off x="1187624" y="2482624"/>
            <a:ext cx="7133102" cy="3852000"/>
            <a:chOff x="1331640" y="2470056"/>
            <a:chExt cx="7133102" cy="3852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47C21A7-3F86-E138-4CE8-D4D50F04F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49"/>
            <a:stretch/>
          </p:blipFill>
          <p:spPr>
            <a:xfrm>
              <a:off x="1331640" y="2470056"/>
              <a:ext cx="3391123" cy="38520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342F1C9-50B6-EB67-4644-49EF22B8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096" y="2470056"/>
              <a:ext cx="3886646" cy="38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8368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4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 </a:t>
            </a:r>
            <a:endParaRPr lang="fr-FR" sz="3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E174F2-96AF-A7B4-5669-3618A8762AD7}"/>
              </a:ext>
            </a:extLst>
          </p:cNvPr>
          <p:cNvSpPr txBox="1"/>
          <p:nvPr/>
        </p:nvSpPr>
        <p:spPr>
          <a:xfrm>
            <a:off x="-7895" y="1844824"/>
            <a:ext cx="91440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P2-Phase II: STEPS vs STEPS-LOC</a:t>
            </a:r>
            <a:endParaRPr lang="fr-FR" sz="2400" b="1" dirty="0"/>
          </a:p>
          <a:p>
            <a:r>
              <a:rPr lang="fr-FR" sz="2800" dirty="0"/>
              <a:t>  </a:t>
            </a:r>
            <a:endParaRPr lang="fr-FR" sz="2800" b="1" dirty="0"/>
          </a:p>
          <a:p>
            <a:pPr algn="ctr"/>
            <a:endParaRPr lang="fr-FR" sz="2400" b="1" dirty="0"/>
          </a:p>
          <a:p>
            <a:pPr algn="ctr"/>
            <a:r>
              <a:rPr lang="fr-FR" sz="2400" b="1" dirty="0"/>
              <a:t> </a:t>
            </a:r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r>
              <a:rPr lang="fr-FR" sz="2400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E5AFD6-A16A-ED68-6BC7-36CE3F4950B8}"/>
              </a:ext>
            </a:extLst>
          </p:cNvPr>
          <p:cNvSpPr txBox="1"/>
          <p:nvPr/>
        </p:nvSpPr>
        <p:spPr>
          <a:xfrm>
            <a:off x="7879815" y="2149009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STEPS-LOC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F2E30D-2402-3250-A88B-43EA556F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04352"/>
            <a:ext cx="7172424" cy="3852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41346E-3083-9538-7AB3-B316D74CDBAA}"/>
              </a:ext>
            </a:extLst>
          </p:cNvPr>
          <p:cNvSpPr txBox="1"/>
          <p:nvPr/>
        </p:nvSpPr>
        <p:spPr>
          <a:xfrm>
            <a:off x="348089" y="2167560"/>
            <a:ext cx="74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STEPS</a:t>
            </a:r>
          </a:p>
        </p:txBody>
      </p:sp>
    </p:spTree>
    <p:extLst>
      <p:ext uri="{BB962C8B-B14F-4D97-AF65-F5344CB8AC3E}">
        <p14:creationId xmlns:p14="http://schemas.microsoft.com/office/powerpoint/2010/main" val="390289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5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</a:t>
            </a:r>
            <a:endParaRPr lang="fr-F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E174F2-96AF-A7B4-5669-3618A8762AD7}"/>
                  </a:ext>
                </a:extLst>
              </p:cNvPr>
              <p:cNvSpPr txBox="1"/>
              <p:nvPr/>
            </p:nvSpPr>
            <p:spPr>
              <a:xfrm>
                <a:off x="-5704" y="1641187"/>
                <a:ext cx="9144000" cy="10433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3200" b="1" dirty="0" err="1"/>
                  <a:t>Tasks</a:t>
                </a:r>
                <a:r>
                  <a:rPr lang="fr-FR" sz="3200" b="1" dirty="0"/>
                  <a:t> for P2-Phase II:</a:t>
                </a:r>
              </a:p>
              <a:p>
                <a:pPr algn="ctr"/>
                <a:endParaRPr lang="fr-FR" sz="2400" b="1" dirty="0"/>
              </a:p>
              <a:p>
                <a:pPr marL="457200" indent="-457200">
                  <a:buFontTx/>
                  <a:buChar char="-"/>
                </a:pPr>
                <a:r>
                  <a:rPr lang="fr-FR" sz="2800" dirty="0"/>
                  <a:t>Benchmark of SPROG-LOC and STEPS-LOC over 120 </a:t>
                </a:r>
                <a:r>
                  <a:rPr lang="fr-FR" sz="2800" dirty="0" err="1"/>
                  <a:t>days</a:t>
                </a:r>
                <a:r>
                  <a:rPr lang="fr-FR" sz="2800" dirty="0"/>
                  <a:t> of QPE </a:t>
                </a:r>
                <a:r>
                  <a:rPr lang="fr-FR" sz="2800" dirty="0" err="1"/>
                  <a:t>from</a:t>
                </a:r>
                <a:r>
                  <a:rPr lang="fr-FR" sz="2800" dirty="0"/>
                  <a:t> P1</a:t>
                </a:r>
              </a:p>
              <a:p>
                <a:pPr marL="457200" indent="-457200">
                  <a:buFontTx/>
                  <a:buChar char="-"/>
                </a:pPr>
                <a:r>
                  <a:rPr lang="fr-FR" sz="2800" dirty="0"/>
                  <a:t>Evaluation of the new </a:t>
                </a:r>
                <a:r>
                  <a:rPr lang="fr-FR" sz="2800" dirty="0" err="1"/>
                  <a:t>QPE’s</a:t>
                </a:r>
                <a:r>
                  <a:rPr lang="fr-FR" sz="2800" dirty="0"/>
                  <a:t> </a:t>
                </a:r>
                <a:r>
                  <a:rPr lang="fr-FR" sz="2800" dirty="0" err="1"/>
                  <a:t>products</a:t>
                </a:r>
                <a:r>
                  <a:rPr lang="fr-FR" sz="2800" dirty="0"/>
                  <a:t> </a:t>
                </a:r>
                <a:r>
                  <a:rPr lang="fr-FR" sz="2800" dirty="0" err="1"/>
                  <a:t>uncertainties</a:t>
                </a:r>
                <a:r>
                  <a:rPr lang="fr-FR" sz="2800" dirty="0"/>
                  <a:t> </a:t>
                </a:r>
              </a:p>
              <a:p>
                <a:pPr marL="457200" indent="-457200">
                  <a:buFontTx/>
                  <a:buChar char="-"/>
                </a:pPr>
                <a:r>
                  <a:rPr lang="fr-FR" sz="2800" dirty="0" err="1"/>
                  <a:t>Detection</a:t>
                </a:r>
                <a:r>
                  <a:rPr lang="fr-FR" sz="2800" dirty="0"/>
                  <a:t> and quantification of </a:t>
                </a:r>
                <a:r>
                  <a:rPr lang="fr-FR" sz="2800" dirty="0" err="1"/>
                  <a:t>updrafts</a:t>
                </a:r>
                <a:r>
                  <a:rPr lang="fr-FR" sz="2800" dirty="0"/>
                  <a:t> </a:t>
                </a:r>
                <a:r>
                  <a:rPr lang="fr-FR" sz="2800" dirty="0" err="1"/>
                  <a:t>using</a:t>
                </a:r>
                <a:r>
                  <a:rPr lang="fr-FR" sz="2800" dirty="0"/>
                  <a:t> Z-DR </a:t>
                </a:r>
                <a:r>
                  <a:rPr lang="fr-FR" sz="2800" dirty="0" err="1"/>
                  <a:t>columns</a:t>
                </a:r>
                <a:r>
                  <a:rPr lang="fr-FR" sz="2800" dirty="0"/>
                  <a:t> and size </a:t>
                </a:r>
                <a:r>
                  <a:rPr lang="fr-FR" sz="2800" dirty="0" err="1"/>
                  <a:t>sorting</a:t>
                </a:r>
                <a:r>
                  <a:rPr lang="fr-FR" sz="2800" dirty="0"/>
                  <a:t> </a:t>
                </a:r>
                <a:r>
                  <a:rPr lang="fr-FR" sz="2800" dirty="0" err="1"/>
                  <a:t>effect</a:t>
                </a:r>
                <a:endParaRPr lang="fr-FR" sz="2800" dirty="0"/>
              </a:p>
              <a:p>
                <a:pPr marL="457200" indent="-457200">
                  <a:buFontTx/>
                  <a:buChar char="-"/>
                </a:pPr>
                <a:r>
                  <a:rPr lang="fr-FR" sz="2800" dirty="0" err="1"/>
                  <a:t>Feeding</a:t>
                </a:r>
                <a:r>
                  <a:rPr lang="fr-FR" sz="2800" dirty="0"/>
                  <a:t> of a machine </a:t>
                </a:r>
                <a:r>
                  <a:rPr lang="fr-FR" sz="2800" dirty="0" err="1"/>
                  <a:t>learning</a:t>
                </a:r>
                <a:r>
                  <a:rPr lang="fr-FR" sz="2800" dirty="0"/>
                  <a:t> neural network by satellite observations  to </a:t>
                </a:r>
                <a:r>
                  <a:rPr lang="fr-FR" sz="2800" dirty="0" err="1"/>
                  <a:t>include</a:t>
                </a:r>
                <a:r>
                  <a:rPr lang="fr-FR" sz="2800" dirty="0"/>
                  <a:t> Convection Initiation</a:t>
                </a:r>
              </a:p>
              <a:p>
                <a:pPr marL="457200" indent="-457200">
                  <a:buFontTx/>
                  <a:buChar char="-"/>
                </a:pPr>
                <a:r>
                  <a:rPr lang="fr-FR" sz="2800" dirty="0" err="1"/>
                  <a:t>Detection</a:t>
                </a:r>
                <a:r>
                  <a:rPr lang="fr-FR" sz="2800" dirty="0"/>
                  <a:t> of </a:t>
                </a:r>
                <a:r>
                  <a:rPr lang="fr-FR" sz="2800" dirty="0" err="1"/>
                  <a:t>stratiform</a:t>
                </a:r>
                <a:r>
                  <a:rPr lang="fr-FR" sz="2800" dirty="0"/>
                  <a:t> </a:t>
                </a:r>
                <a:r>
                  <a:rPr lang="fr-FR" sz="2800" dirty="0" err="1"/>
                  <a:t>rain</a:t>
                </a:r>
                <a:r>
                  <a:rPr lang="fr-FR" sz="2800" dirty="0"/>
                  <a:t> </a:t>
                </a:r>
                <a:r>
                  <a:rPr lang="fr-FR" sz="2800" dirty="0" err="1"/>
                  <a:t>enhancement</a:t>
                </a:r>
                <a:r>
                  <a:rPr lang="fr-FR" sz="2800" dirty="0"/>
                  <a:t> </a:t>
                </a:r>
                <a:r>
                  <a:rPr lang="fr-FR" sz="2800" dirty="0" err="1"/>
                  <a:t>throught</a:t>
                </a:r>
                <a:r>
                  <a:rPr lang="fr-FR" sz="2800" dirty="0"/>
                  <a:t> the </a:t>
                </a:r>
                <a:r>
                  <a:rPr lang="fr-FR" sz="2800" dirty="0" err="1"/>
                  <a:t>study</a:t>
                </a:r>
                <a:r>
                  <a:rPr lang="fr-FR" sz="28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𝐷𝑃</m:t>
                        </m:r>
                      </m:sub>
                    </m:sSub>
                  </m:oMath>
                </a14:m>
                <a:r>
                  <a:rPr lang="fr-FR" sz="2800" dirty="0"/>
                  <a:t> </a:t>
                </a:r>
                <a:r>
                  <a:rPr lang="fr-FR" sz="2800" dirty="0" err="1"/>
                  <a:t>between</a:t>
                </a:r>
                <a:r>
                  <a:rPr lang="fr-FR" sz="2800" dirty="0"/>
                  <a:t> -10°C and -15°C</a:t>
                </a:r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400" b="1" dirty="0"/>
              </a:p>
              <a:p>
                <a:pPr algn="ctr"/>
                <a:r>
                  <a:rPr lang="fr-FR" sz="2400" b="1" dirty="0"/>
                  <a:t> </a:t>
                </a:r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r>
                  <a:rPr lang="fr-FR" sz="2400" dirty="0"/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E174F2-96AF-A7B4-5669-3618A8762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04" y="1641187"/>
                <a:ext cx="9144000" cy="10433625"/>
              </a:xfrm>
              <a:prstGeom prst="rect">
                <a:avLst/>
              </a:prstGeom>
              <a:blipFill>
                <a:blip r:embed="rId2"/>
                <a:stretch>
                  <a:fillRect l="-1400" t="-759" r="-17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4323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6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</a:t>
            </a:r>
            <a:endParaRPr lang="fr-F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E174F2-96AF-A7B4-5669-3618A8762AD7}"/>
                  </a:ext>
                </a:extLst>
              </p:cNvPr>
              <p:cNvSpPr txBox="1"/>
              <p:nvPr/>
            </p:nvSpPr>
            <p:spPr>
              <a:xfrm>
                <a:off x="-5704" y="1641187"/>
                <a:ext cx="9144000" cy="10433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3200" b="1" dirty="0" err="1"/>
                  <a:t>Tasks</a:t>
                </a:r>
                <a:r>
                  <a:rPr lang="fr-FR" sz="3200" b="1" dirty="0"/>
                  <a:t> for P2-Phase II:</a:t>
                </a:r>
              </a:p>
              <a:p>
                <a:pPr algn="ctr"/>
                <a:endParaRPr lang="fr-FR" sz="2400" b="1" dirty="0"/>
              </a:p>
              <a:p>
                <a:pPr marL="457200" indent="-457200">
                  <a:buFontTx/>
                  <a:buChar char="-"/>
                </a:pPr>
                <a:r>
                  <a:rPr lang="fr-FR" sz="2800" dirty="0"/>
                  <a:t>Benchmark of SPROG-LOC and STEPS-LOC over 120 </a:t>
                </a:r>
                <a:r>
                  <a:rPr lang="fr-FR" sz="2800" dirty="0" err="1"/>
                  <a:t>days</a:t>
                </a:r>
                <a:r>
                  <a:rPr lang="fr-FR" sz="2800" dirty="0"/>
                  <a:t> of QPE </a:t>
                </a:r>
                <a:r>
                  <a:rPr lang="fr-FR" sz="2800" dirty="0" err="1"/>
                  <a:t>from</a:t>
                </a:r>
                <a:r>
                  <a:rPr lang="fr-FR" sz="2800" dirty="0"/>
                  <a:t> P1</a:t>
                </a:r>
              </a:p>
              <a:p>
                <a:pPr marL="457200" indent="-457200">
                  <a:buFontTx/>
                  <a:buChar char="-"/>
                </a:pPr>
                <a:r>
                  <a:rPr lang="fr-FR" sz="2800" dirty="0"/>
                  <a:t>Evaluation of the new </a:t>
                </a:r>
                <a:r>
                  <a:rPr lang="fr-FR" sz="2800" dirty="0" err="1"/>
                  <a:t>QPE’s</a:t>
                </a:r>
                <a:r>
                  <a:rPr lang="fr-FR" sz="2800" dirty="0"/>
                  <a:t> </a:t>
                </a:r>
                <a:r>
                  <a:rPr lang="fr-FR" sz="2800" dirty="0" err="1"/>
                  <a:t>products</a:t>
                </a:r>
                <a:r>
                  <a:rPr lang="fr-FR" sz="2800" dirty="0"/>
                  <a:t> </a:t>
                </a:r>
                <a:r>
                  <a:rPr lang="fr-FR" sz="2800" dirty="0" err="1"/>
                  <a:t>uncertainties</a:t>
                </a:r>
                <a:r>
                  <a:rPr lang="fr-FR" sz="2800" dirty="0"/>
                  <a:t> </a:t>
                </a:r>
              </a:p>
              <a:p>
                <a:pPr marL="457200" indent="-457200">
                  <a:buFontTx/>
                  <a:buChar char="-"/>
                </a:pPr>
                <a:r>
                  <a:rPr lang="fr-FR" sz="2800" dirty="0" err="1"/>
                  <a:t>Detection</a:t>
                </a:r>
                <a:r>
                  <a:rPr lang="fr-FR" sz="2800" dirty="0"/>
                  <a:t> and quantification of </a:t>
                </a:r>
                <a:r>
                  <a:rPr lang="fr-FR" sz="2800" dirty="0" err="1"/>
                  <a:t>updrafts</a:t>
                </a:r>
                <a:r>
                  <a:rPr lang="fr-FR" sz="2800" dirty="0"/>
                  <a:t> </a:t>
                </a:r>
                <a:r>
                  <a:rPr lang="fr-FR" sz="2800" dirty="0" err="1"/>
                  <a:t>using</a:t>
                </a:r>
                <a:r>
                  <a:rPr lang="fr-FR" sz="2800" dirty="0"/>
                  <a:t> Z-DR </a:t>
                </a:r>
                <a:r>
                  <a:rPr lang="fr-FR" sz="2800" dirty="0" err="1"/>
                  <a:t>columns</a:t>
                </a:r>
                <a:r>
                  <a:rPr lang="fr-FR" sz="2800" dirty="0"/>
                  <a:t> and size </a:t>
                </a:r>
                <a:r>
                  <a:rPr lang="fr-FR" sz="2800" dirty="0" err="1"/>
                  <a:t>sorting</a:t>
                </a:r>
                <a:r>
                  <a:rPr lang="fr-FR" sz="2800" dirty="0"/>
                  <a:t> </a:t>
                </a:r>
                <a:r>
                  <a:rPr lang="fr-FR" sz="2800" dirty="0" err="1"/>
                  <a:t>effect</a:t>
                </a:r>
                <a:endParaRPr lang="fr-FR" sz="2800" dirty="0"/>
              </a:p>
              <a:p>
                <a:pPr marL="457200" indent="-457200">
                  <a:buFontTx/>
                  <a:buChar char="-"/>
                </a:pPr>
                <a:r>
                  <a:rPr lang="fr-FR" sz="2800" dirty="0" err="1"/>
                  <a:t>Feeding</a:t>
                </a:r>
                <a:r>
                  <a:rPr lang="fr-FR" sz="2800" dirty="0"/>
                  <a:t> of a machine </a:t>
                </a:r>
                <a:r>
                  <a:rPr lang="fr-FR" sz="2800" dirty="0" err="1"/>
                  <a:t>learning</a:t>
                </a:r>
                <a:r>
                  <a:rPr lang="fr-FR" sz="2800" dirty="0"/>
                  <a:t> neural network by satellite observations  to </a:t>
                </a:r>
                <a:r>
                  <a:rPr lang="fr-FR" sz="2800" dirty="0" err="1"/>
                  <a:t>include</a:t>
                </a:r>
                <a:r>
                  <a:rPr lang="fr-FR" sz="2800" dirty="0"/>
                  <a:t> Convection Initiation</a:t>
                </a:r>
              </a:p>
              <a:p>
                <a:pPr marL="457200" indent="-457200">
                  <a:buFontTx/>
                  <a:buChar char="-"/>
                </a:pPr>
                <a:r>
                  <a:rPr lang="fr-FR" sz="2800" dirty="0" err="1"/>
                  <a:t>Detection</a:t>
                </a:r>
                <a:r>
                  <a:rPr lang="fr-FR" sz="2800" dirty="0"/>
                  <a:t> of </a:t>
                </a:r>
                <a:r>
                  <a:rPr lang="fr-FR" sz="2800" dirty="0" err="1"/>
                  <a:t>stratiform</a:t>
                </a:r>
                <a:r>
                  <a:rPr lang="fr-FR" sz="2800" dirty="0"/>
                  <a:t> </a:t>
                </a:r>
                <a:r>
                  <a:rPr lang="fr-FR" sz="2800" dirty="0" err="1"/>
                  <a:t>rain</a:t>
                </a:r>
                <a:r>
                  <a:rPr lang="fr-FR" sz="2800" dirty="0"/>
                  <a:t> </a:t>
                </a:r>
                <a:r>
                  <a:rPr lang="fr-FR" sz="2800" dirty="0" err="1"/>
                  <a:t>enhancement</a:t>
                </a:r>
                <a:r>
                  <a:rPr lang="fr-FR" sz="2800" dirty="0"/>
                  <a:t> </a:t>
                </a:r>
                <a:r>
                  <a:rPr lang="fr-FR" sz="2800" dirty="0" err="1"/>
                  <a:t>throught</a:t>
                </a:r>
                <a:r>
                  <a:rPr lang="fr-FR" sz="2800" dirty="0"/>
                  <a:t> the </a:t>
                </a:r>
                <a:r>
                  <a:rPr lang="fr-FR" sz="2800" dirty="0" err="1"/>
                  <a:t>study</a:t>
                </a:r>
                <a:r>
                  <a:rPr lang="fr-FR" sz="28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𝐷𝑃</m:t>
                        </m:r>
                      </m:sub>
                    </m:sSub>
                  </m:oMath>
                </a14:m>
                <a:r>
                  <a:rPr lang="fr-FR" sz="2800" dirty="0"/>
                  <a:t> </a:t>
                </a:r>
                <a:r>
                  <a:rPr lang="fr-FR" sz="2800" dirty="0" err="1"/>
                  <a:t>between</a:t>
                </a:r>
                <a:r>
                  <a:rPr lang="fr-FR" sz="2800" dirty="0"/>
                  <a:t> -10°C and -15°C</a:t>
                </a:r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400" b="1" dirty="0"/>
              </a:p>
              <a:p>
                <a:pPr algn="ctr"/>
                <a:r>
                  <a:rPr lang="fr-FR" sz="2400" b="1" dirty="0"/>
                  <a:t> </a:t>
                </a:r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r>
                  <a:rPr lang="fr-FR" sz="2400" dirty="0"/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E174F2-96AF-A7B4-5669-3618A8762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04" y="1641187"/>
                <a:ext cx="9144000" cy="10433625"/>
              </a:xfrm>
              <a:prstGeom prst="rect">
                <a:avLst/>
              </a:prstGeom>
              <a:blipFill>
                <a:blip r:embed="rId2"/>
                <a:stretch>
                  <a:fillRect l="-1400" t="-759" r="-17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45193F9F-7FC0-8468-1A1F-2E9ABF418E46}"/>
              </a:ext>
            </a:extLst>
          </p:cNvPr>
          <p:cNvSpPr/>
          <p:nvPr/>
        </p:nvSpPr>
        <p:spPr>
          <a:xfrm>
            <a:off x="457200" y="2492896"/>
            <a:ext cx="8579296" cy="9361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3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7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</a:t>
            </a:r>
            <a:endParaRPr lang="fr-F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E174F2-96AF-A7B4-5669-3618A8762AD7}"/>
                  </a:ext>
                </a:extLst>
              </p:cNvPr>
              <p:cNvSpPr txBox="1"/>
              <p:nvPr/>
            </p:nvSpPr>
            <p:spPr>
              <a:xfrm>
                <a:off x="-5704" y="1641187"/>
                <a:ext cx="9144000" cy="10433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3200" b="1" dirty="0" err="1"/>
                  <a:t>Tasks</a:t>
                </a:r>
                <a:r>
                  <a:rPr lang="fr-FR" sz="3200" b="1" dirty="0"/>
                  <a:t> for P2-Phase II:</a:t>
                </a:r>
              </a:p>
              <a:p>
                <a:pPr algn="ctr"/>
                <a:endParaRPr lang="fr-FR" sz="2400" b="1" dirty="0"/>
              </a:p>
              <a:p>
                <a:pPr marL="457200" indent="-457200">
                  <a:buFontTx/>
                  <a:buChar char="-"/>
                </a:pPr>
                <a:r>
                  <a:rPr lang="fr-FR" sz="2800" dirty="0"/>
                  <a:t>Benchmark of SPROG-LOC and STEPS-LOC over 120 </a:t>
                </a:r>
                <a:r>
                  <a:rPr lang="fr-FR" sz="2800" dirty="0" err="1"/>
                  <a:t>days</a:t>
                </a:r>
                <a:r>
                  <a:rPr lang="fr-FR" sz="2800" dirty="0"/>
                  <a:t> of QPE </a:t>
                </a:r>
                <a:r>
                  <a:rPr lang="fr-FR" sz="2800" dirty="0" err="1"/>
                  <a:t>from</a:t>
                </a:r>
                <a:r>
                  <a:rPr lang="fr-FR" sz="2800" dirty="0"/>
                  <a:t> P1</a:t>
                </a:r>
              </a:p>
              <a:p>
                <a:pPr marL="457200" indent="-457200">
                  <a:buFontTx/>
                  <a:buChar char="-"/>
                </a:pPr>
                <a:r>
                  <a:rPr lang="fr-FR" sz="2800" dirty="0"/>
                  <a:t>Evaluation of the new </a:t>
                </a:r>
                <a:r>
                  <a:rPr lang="fr-FR" sz="2800" dirty="0" err="1"/>
                  <a:t>QPE’s</a:t>
                </a:r>
                <a:r>
                  <a:rPr lang="fr-FR" sz="2800" dirty="0"/>
                  <a:t> </a:t>
                </a:r>
                <a:r>
                  <a:rPr lang="fr-FR" sz="2800" dirty="0" err="1"/>
                  <a:t>products</a:t>
                </a:r>
                <a:r>
                  <a:rPr lang="fr-FR" sz="2800" dirty="0"/>
                  <a:t> </a:t>
                </a:r>
                <a:r>
                  <a:rPr lang="fr-FR" sz="2800" dirty="0" err="1"/>
                  <a:t>uncertainties</a:t>
                </a:r>
                <a:r>
                  <a:rPr lang="fr-FR" sz="2800" dirty="0"/>
                  <a:t> </a:t>
                </a:r>
              </a:p>
              <a:p>
                <a:pPr marL="457200" indent="-457200">
                  <a:buFontTx/>
                  <a:buChar char="-"/>
                </a:pPr>
                <a:r>
                  <a:rPr lang="fr-FR" sz="2800" dirty="0" err="1"/>
                  <a:t>Detection</a:t>
                </a:r>
                <a:r>
                  <a:rPr lang="fr-FR" sz="2800" dirty="0"/>
                  <a:t> and quantification of </a:t>
                </a:r>
                <a:r>
                  <a:rPr lang="fr-FR" sz="2800" dirty="0" err="1"/>
                  <a:t>updrafts</a:t>
                </a:r>
                <a:r>
                  <a:rPr lang="fr-FR" sz="2800" dirty="0"/>
                  <a:t> </a:t>
                </a:r>
                <a:r>
                  <a:rPr lang="fr-FR" sz="2800" dirty="0" err="1"/>
                  <a:t>using</a:t>
                </a:r>
                <a:r>
                  <a:rPr lang="fr-FR" sz="2800" dirty="0"/>
                  <a:t> Z-DR </a:t>
                </a:r>
                <a:r>
                  <a:rPr lang="fr-FR" sz="2800" dirty="0" err="1"/>
                  <a:t>columns</a:t>
                </a:r>
                <a:r>
                  <a:rPr lang="fr-FR" sz="2800" dirty="0"/>
                  <a:t> and size </a:t>
                </a:r>
                <a:r>
                  <a:rPr lang="fr-FR" sz="2800" dirty="0" err="1"/>
                  <a:t>sorting</a:t>
                </a:r>
                <a:r>
                  <a:rPr lang="fr-FR" sz="2800" dirty="0"/>
                  <a:t> </a:t>
                </a:r>
                <a:r>
                  <a:rPr lang="fr-FR" sz="2800" dirty="0" err="1"/>
                  <a:t>effect</a:t>
                </a:r>
                <a:endParaRPr lang="fr-FR" sz="2800" dirty="0"/>
              </a:p>
              <a:p>
                <a:pPr marL="457200" indent="-457200">
                  <a:buFontTx/>
                  <a:buChar char="-"/>
                </a:pPr>
                <a:r>
                  <a:rPr lang="fr-FR" sz="2800" dirty="0" err="1"/>
                  <a:t>Feeding</a:t>
                </a:r>
                <a:r>
                  <a:rPr lang="fr-FR" sz="2800" dirty="0"/>
                  <a:t> of a machine </a:t>
                </a:r>
                <a:r>
                  <a:rPr lang="fr-FR" sz="2800" dirty="0" err="1"/>
                  <a:t>learning</a:t>
                </a:r>
                <a:r>
                  <a:rPr lang="fr-FR" sz="2800" dirty="0"/>
                  <a:t> neural network by satellite observations  to </a:t>
                </a:r>
                <a:r>
                  <a:rPr lang="fr-FR" sz="2800" dirty="0" err="1"/>
                  <a:t>include</a:t>
                </a:r>
                <a:r>
                  <a:rPr lang="fr-FR" sz="2800" dirty="0"/>
                  <a:t> Convection Initiation</a:t>
                </a:r>
              </a:p>
              <a:p>
                <a:pPr marL="457200" indent="-457200">
                  <a:buFontTx/>
                  <a:buChar char="-"/>
                </a:pPr>
                <a:r>
                  <a:rPr lang="fr-FR" sz="2800" dirty="0" err="1"/>
                  <a:t>Detection</a:t>
                </a:r>
                <a:r>
                  <a:rPr lang="fr-FR" sz="2800" dirty="0"/>
                  <a:t> of </a:t>
                </a:r>
                <a:r>
                  <a:rPr lang="fr-FR" sz="2800" dirty="0" err="1"/>
                  <a:t>stratiform</a:t>
                </a:r>
                <a:r>
                  <a:rPr lang="fr-FR" sz="2800" dirty="0"/>
                  <a:t> </a:t>
                </a:r>
                <a:r>
                  <a:rPr lang="fr-FR" sz="2800" dirty="0" err="1"/>
                  <a:t>rain</a:t>
                </a:r>
                <a:r>
                  <a:rPr lang="fr-FR" sz="2800" dirty="0"/>
                  <a:t> </a:t>
                </a:r>
                <a:r>
                  <a:rPr lang="fr-FR" sz="2800" dirty="0" err="1"/>
                  <a:t>enhancement</a:t>
                </a:r>
                <a:r>
                  <a:rPr lang="fr-FR" sz="2800" dirty="0"/>
                  <a:t> </a:t>
                </a:r>
                <a:r>
                  <a:rPr lang="fr-FR" sz="2800" dirty="0" err="1"/>
                  <a:t>throught</a:t>
                </a:r>
                <a:r>
                  <a:rPr lang="fr-FR" sz="2800" dirty="0"/>
                  <a:t> the </a:t>
                </a:r>
                <a:r>
                  <a:rPr lang="fr-FR" sz="2800" dirty="0" err="1"/>
                  <a:t>study</a:t>
                </a:r>
                <a:r>
                  <a:rPr lang="fr-FR" sz="28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𝐷𝑃</m:t>
                        </m:r>
                      </m:sub>
                    </m:sSub>
                  </m:oMath>
                </a14:m>
                <a:r>
                  <a:rPr lang="fr-FR" sz="2800" dirty="0"/>
                  <a:t> </a:t>
                </a:r>
                <a:r>
                  <a:rPr lang="fr-FR" sz="2800" dirty="0" err="1"/>
                  <a:t>between</a:t>
                </a:r>
                <a:r>
                  <a:rPr lang="fr-FR" sz="2800" dirty="0"/>
                  <a:t> -10°C and -15°C</a:t>
                </a:r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marL="457200" indent="-457200" algn="ctr">
                  <a:buFontTx/>
                  <a:buChar char="-"/>
                </a:pPr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800" b="1" dirty="0"/>
              </a:p>
              <a:p>
                <a:pPr algn="ctr"/>
                <a:endParaRPr lang="fr-FR" sz="2400" b="1" dirty="0"/>
              </a:p>
              <a:p>
                <a:pPr algn="ctr"/>
                <a:r>
                  <a:rPr lang="fr-FR" sz="2400" b="1" dirty="0"/>
                  <a:t> </a:t>
                </a:r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endParaRPr lang="fr-FR" sz="2400" b="1" dirty="0"/>
              </a:p>
              <a:p>
                <a:pPr algn="ctr"/>
                <a:r>
                  <a:rPr lang="fr-FR" sz="2400" dirty="0"/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E174F2-96AF-A7B4-5669-3618A8762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04" y="1641187"/>
                <a:ext cx="9144000" cy="10433625"/>
              </a:xfrm>
              <a:prstGeom prst="rect">
                <a:avLst/>
              </a:prstGeom>
              <a:blipFill>
                <a:blip r:embed="rId2"/>
                <a:stretch>
                  <a:fillRect l="-1400" t="-759" r="-17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4DB16DC-D860-B5FC-EE69-94F3CAB51369}"/>
              </a:ext>
            </a:extLst>
          </p:cNvPr>
          <p:cNvSpPr/>
          <p:nvPr/>
        </p:nvSpPr>
        <p:spPr>
          <a:xfrm>
            <a:off x="276648" y="3789040"/>
            <a:ext cx="8579296" cy="9361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59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8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 </a:t>
            </a:r>
            <a:endParaRPr lang="fr-FR" sz="3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E174F2-96AF-A7B4-5669-3618A8762AD7}"/>
              </a:ext>
            </a:extLst>
          </p:cNvPr>
          <p:cNvSpPr txBox="1"/>
          <p:nvPr/>
        </p:nvSpPr>
        <p:spPr>
          <a:xfrm>
            <a:off x="-7895" y="1844824"/>
            <a:ext cx="9144000" cy="1092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Size </a:t>
            </a:r>
            <a:r>
              <a:rPr lang="fr-FR" sz="3200" b="1" dirty="0" err="1"/>
              <a:t>sorting</a:t>
            </a:r>
            <a:r>
              <a:rPr lang="fr-FR" sz="3200" b="1" dirty="0"/>
              <a:t> </a:t>
            </a:r>
            <a:r>
              <a:rPr lang="fr-FR" sz="3200" b="1" dirty="0" err="1"/>
              <a:t>detection</a:t>
            </a:r>
            <a:r>
              <a:rPr lang="fr-FR" sz="3200" b="1" dirty="0"/>
              <a:t> </a:t>
            </a:r>
            <a:r>
              <a:rPr lang="fr-FR" sz="3200" b="1" dirty="0" err="1"/>
              <a:t>using</a:t>
            </a:r>
            <a:r>
              <a:rPr lang="fr-FR" sz="3200" b="1" dirty="0"/>
              <a:t> </a:t>
            </a:r>
            <a:r>
              <a:rPr lang="fr-FR" sz="3200" b="1" dirty="0" err="1"/>
              <a:t>DSD’s</a:t>
            </a:r>
            <a:r>
              <a:rPr lang="fr-FR" sz="3200" b="1" dirty="0"/>
              <a:t> values:</a:t>
            </a:r>
          </a:p>
          <a:p>
            <a:pPr algn="ctr"/>
            <a:endParaRPr lang="fr-FR" sz="3600" b="1" dirty="0"/>
          </a:p>
          <a:p>
            <a:pPr algn="ctr"/>
            <a:endParaRPr lang="fr-FR" sz="3600" b="1" dirty="0"/>
          </a:p>
          <a:p>
            <a:endParaRPr lang="fr-FR" sz="3600" b="1" dirty="0"/>
          </a:p>
          <a:p>
            <a:endParaRPr lang="fr-FR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3600" b="1" dirty="0"/>
          </a:p>
          <a:p>
            <a:pPr algn="ctr"/>
            <a:endParaRPr lang="fr-FR" sz="3600" b="1" dirty="0"/>
          </a:p>
          <a:p>
            <a:endParaRPr lang="fr-FR" sz="3200" b="1" dirty="0"/>
          </a:p>
          <a:p>
            <a:pPr algn="ctr"/>
            <a:endParaRPr lang="fr-FR" sz="2400" b="1" dirty="0"/>
          </a:p>
          <a:p>
            <a:r>
              <a:rPr lang="fr-FR" sz="2800" dirty="0"/>
              <a:t>  </a:t>
            </a:r>
            <a:endParaRPr lang="fr-FR" sz="2800" b="1" dirty="0"/>
          </a:p>
          <a:p>
            <a:pPr marL="457200" indent="-457200" algn="ctr">
              <a:buFontTx/>
              <a:buChar char="-"/>
            </a:pPr>
            <a:endParaRPr lang="fr-FR" sz="2800" b="1" dirty="0"/>
          </a:p>
          <a:p>
            <a:pPr marL="457200" indent="-457200" algn="ctr">
              <a:buFontTx/>
              <a:buChar char="-"/>
            </a:pPr>
            <a:endParaRPr lang="fr-FR" sz="2800" b="1" dirty="0"/>
          </a:p>
          <a:p>
            <a:pPr marL="457200" indent="-457200" algn="ctr">
              <a:buFontTx/>
              <a:buChar char="-"/>
            </a:pPr>
            <a:endParaRPr lang="fr-FR" sz="2800" b="1" dirty="0"/>
          </a:p>
          <a:p>
            <a:pPr algn="ctr"/>
            <a:endParaRPr lang="fr-FR" sz="2800" b="1" dirty="0"/>
          </a:p>
          <a:p>
            <a:pPr algn="ctr"/>
            <a:endParaRPr lang="fr-FR" sz="2800" b="1" dirty="0"/>
          </a:p>
          <a:p>
            <a:pPr algn="ctr"/>
            <a:endParaRPr lang="fr-FR" sz="2800" b="1" dirty="0"/>
          </a:p>
          <a:p>
            <a:pPr algn="ctr"/>
            <a:endParaRPr lang="fr-FR" sz="2400" b="1" dirty="0"/>
          </a:p>
          <a:p>
            <a:pPr algn="ctr"/>
            <a:r>
              <a:rPr lang="fr-FR" sz="2400" b="1" dirty="0"/>
              <a:t> </a:t>
            </a:r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r>
              <a:rPr lang="fr-FR" sz="2400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541047-9007-8B33-F20C-9974730B1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4"/>
          <a:stretch/>
        </p:blipFill>
        <p:spPr>
          <a:xfrm>
            <a:off x="310462" y="3181152"/>
            <a:ext cx="4348271" cy="31736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FF7666D-609A-FD17-21A3-76E75AC53EE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3" y="3181152"/>
            <a:ext cx="4348800" cy="31752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348BD6B-D795-7488-E3BE-15AEBE5D1C35}"/>
              </a:ext>
            </a:extLst>
          </p:cNvPr>
          <p:cNvSpPr txBox="1"/>
          <p:nvPr/>
        </p:nvSpPr>
        <p:spPr>
          <a:xfrm>
            <a:off x="4950445" y="2810505"/>
            <a:ext cx="404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Disdrometers</a:t>
            </a:r>
            <a:r>
              <a:rPr lang="fr-FR" dirty="0"/>
              <a:t> Data </a:t>
            </a:r>
            <a:r>
              <a:rPr lang="fr-FR" dirty="0" err="1"/>
              <a:t>Tmatrix</a:t>
            </a:r>
            <a:r>
              <a:rPr lang="fr-FR" dirty="0"/>
              <a:t> </a:t>
            </a:r>
            <a:r>
              <a:rPr lang="fr-FR" dirty="0" err="1"/>
              <a:t>reconstructed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88BDC7-3D72-5CC2-2B77-C33E87FDD19D}"/>
              </a:ext>
            </a:extLst>
          </p:cNvPr>
          <p:cNvSpPr txBox="1"/>
          <p:nvPr/>
        </p:nvSpPr>
        <p:spPr>
          <a:xfrm>
            <a:off x="802746" y="2810505"/>
            <a:ext cx="3576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Principle</a:t>
            </a:r>
            <a:r>
              <a:rPr lang="fr-FR" dirty="0"/>
              <a:t> of the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algorithm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6003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243F-0087-1AE8-13DC-B53BF2B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BBDC5F-9BFA-21CC-F3A7-296AC40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Mathias Emond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C57E7C-FB2B-3CA2-31E7-4CAEA43E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2EDC-2DAD-4225-8D89-548AD6BC21E5}" type="slidenum">
              <a:rPr lang="fr-FR" smtClean="0"/>
              <a:t>9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C720A1-2E14-CCCF-0ACA-63875F4B293D}"/>
              </a:ext>
            </a:extLst>
          </p:cNvPr>
          <p:cNvSpPr txBox="1"/>
          <p:nvPr/>
        </p:nvSpPr>
        <p:spPr>
          <a:xfrm>
            <a:off x="0" y="7632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/>
              <a:t>P2-Phase II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3447F1-4979-2775-9B6F-58BA59E3CB4E}"/>
              </a:ext>
            </a:extLst>
          </p:cNvPr>
          <p:cNvSpPr txBox="1"/>
          <p:nvPr/>
        </p:nvSpPr>
        <p:spPr>
          <a:xfrm>
            <a:off x="1475656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B0DF20-8BFA-707D-2385-50399EC8DEE0}"/>
              </a:ext>
            </a:extLst>
          </p:cNvPr>
          <p:cNvSpPr txBox="1"/>
          <p:nvPr/>
        </p:nvSpPr>
        <p:spPr>
          <a:xfrm>
            <a:off x="1568021" y="11950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424CF44-9CB3-7C12-B4B2-C6AE7957CF98}"/>
                  </a:ext>
                </a:extLst>
              </p:cNvPr>
              <p:cNvSpPr txBox="1"/>
              <p:nvPr/>
            </p:nvSpPr>
            <p:spPr>
              <a:xfrm>
                <a:off x="0" y="2952000"/>
                <a:ext cx="4788024" cy="397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800" dirty="0"/>
                  <a:t>Use the Radar Data </a:t>
                </a:r>
                <a:r>
                  <a:rPr lang="fr-FR" sz="2800" dirty="0" err="1"/>
                  <a:t>itself</a:t>
                </a:r>
                <a:endParaRPr lang="fr-FR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800" dirty="0"/>
                  <a:t>Immune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𝑑𝑟</m:t>
                        </m:r>
                      </m:sub>
                    </m:sSub>
                  </m:oMath>
                </a14:m>
                <a:r>
                  <a:rPr lang="fr-FR" sz="2800" dirty="0"/>
                  <a:t> biais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800" dirty="0"/>
                  <a:t>Spots </a:t>
                </a:r>
                <a:r>
                  <a:rPr lang="fr-FR" sz="2800" dirty="0" err="1"/>
                  <a:t>Outliers</a:t>
                </a:r>
                <a:r>
                  <a:rPr lang="fr-FR" sz="28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𝑑𝑟</m:t>
                        </m:r>
                      </m:sub>
                    </m:sSub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&gt;3</m:t>
                    </m:r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fr-FR" sz="2800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800" dirty="0"/>
                  <a:t>One set of 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fr-FR" sz="280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𝑑𝑟</m:t>
                        </m:r>
                      </m:sub>
                    </m:sSub>
                  </m:oMath>
                </a14:m>
                <a:r>
                  <a:rPr lang="fr-FR" sz="2800" dirty="0"/>
                  <a:t> relations by </a:t>
                </a:r>
                <a:r>
                  <a:rPr lang="fr-FR" sz="2800" dirty="0" err="1"/>
                  <a:t>elevation</a:t>
                </a:r>
                <a:r>
                  <a:rPr lang="fr-FR" sz="2800" dirty="0"/>
                  <a:t> angle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800" dirty="0" err="1"/>
                  <a:t>Tailored</a:t>
                </a:r>
                <a:r>
                  <a:rPr lang="fr-FR" sz="2800" dirty="0"/>
                  <a:t> for </a:t>
                </a:r>
                <a:r>
                  <a:rPr lang="fr-FR" sz="2800" dirty="0" err="1"/>
                  <a:t>each</a:t>
                </a:r>
                <a:r>
                  <a:rPr lang="fr-FR" sz="2800" dirty="0"/>
                  <a:t> Radar</a:t>
                </a:r>
                <a:endParaRPr lang="fr-FR" sz="2400" dirty="0"/>
              </a:p>
              <a:p>
                <a:endParaRPr lang="fr-FR" sz="2800" dirty="0"/>
              </a:p>
              <a:p>
                <a:endParaRPr lang="fr-FR" sz="2800" dirty="0"/>
              </a:p>
              <a:p>
                <a:endParaRPr lang="fr-FR" sz="28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424CF44-9CB3-7C12-B4B2-C6AE7957C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52000"/>
                <a:ext cx="4788024" cy="3970318"/>
              </a:xfrm>
              <a:prstGeom prst="rect">
                <a:avLst/>
              </a:prstGeom>
              <a:blipFill>
                <a:blip r:embed="rId3"/>
                <a:stretch>
                  <a:fillRect l="-2293" t="-13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CFA46D22-4FA2-1AEB-008E-2551A5E73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13" y="2700000"/>
            <a:ext cx="4212000" cy="36054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64D97CA-1841-4F78-2F7B-9447E314AA98}"/>
              </a:ext>
            </a:extLst>
          </p:cNvPr>
          <p:cNvSpPr txBox="1"/>
          <p:nvPr/>
        </p:nvSpPr>
        <p:spPr>
          <a:xfrm>
            <a:off x="0" y="184680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Size </a:t>
            </a:r>
            <a:r>
              <a:rPr lang="fr-FR" sz="3200" b="1" dirty="0" err="1"/>
              <a:t>sorting</a:t>
            </a:r>
            <a:r>
              <a:rPr lang="fr-FR" sz="3200" b="1" dirty="0"/>
              <a:t> </a:t>
            </a:r>
            <a:r>
              <a:rPr lang="fr-FR" sz="3200" b="1" dirty="0" err="1"/>
              <a:t>detection</a:t>
            </a:r>
            <a:r>
              <a:rPr lang="fr-FR" sz="3200" b="1" dirty="0"/>
              <a:t> </a:t>
            </a:r>
            <a:r>
              <a:rPr lang="fr-FR" sz="3200" b="1" dirty="0" err="1"/>
              <a:t>with</a:t>
            </a:r>
            <a:r>
              <a:rPr lang="fr-FR" sz="3200" b="1" dirty="0"/>
              <a:t> TRENDSS (</a:t>
            </a:r>
            <a:r>
              <a:rPr lang="fr-FR" sz="3200" b="1" dirty="0" err="1"/>
              <a:t>Picca</a:t>
            </a:r>
            <a:r>
              <a:rPr lang="fr-FR" sz="3200" b="1" dirty="0"/>
              <a:t>, 2018):</a:t>
            </a:r>
          </a:p>
        </p:txBody>
      </p:sp>
    </p:spTree>
    <p:extLst>
      <p:ext uri="{BB962C8B-B14F-4D97-AF65-F5344CB8AC3E}">
        <p14:creationId xmlns:p14="http://schemas.microsoft.com/office/powerpoint/2010/main" val="248438993"/>
      </p:ext>
    </p:extLst>
  </p:cSld>
  <p:clrMapOvr>
    <a:masterClrMapping/>
  </p:clrMapOvr>
</p:sld>
</file>

<file path=ppt/theme/theme1.xml><?xml version="1.0" encoding="utf-8"?>
<a:theme xmlns:a="http://schemas.openxmlformats.org/drawingml/2006/main" name="page_de_tit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ge_norma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ge_classiq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15587</TotalTime>
  <Words>532</Words>
  <Application>Microsoft Office PowerPoint</Application>
  <PresentationFormat>Affichage à l'écran (4:3)</PresentationFormat>
  <Paragraphs>242</Paragraphs>
  <Slides>18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 Math</vt:lpstr>
      <vt:lpstr>page_de_titre</vt:lpstr>
      <vt:lpstr>page_normale</vt:lpstr>
      <vt:lpstr>page_classique</vt:lpstr>
      <vt:lpstr>RealPEP-P2 : Observation-based Weather Analysis and Nowcasting (QPN)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Validation expérimentale d’une modélisation numérique de l’abattage humide en tant que procédé d’assainissement de l’air</dc:title>
  <dc:creator>Mathias EMOND</dc:creator>
  <cp:lastModifiedBy>Mathias Emond</cp:lastModifiedBy>
  <cp:revision>358</cp:revision>
  <dcterms:created xsi:type="dcterms:W3CDTF">2018-08-29T11:04:16Z</dcterms:created>
  <dcterms:modified xsi:type="dcterms:W3CDTF">2024-10-09T12:09:19Z</dcterms:modified>
</cp:coreProperties>
</file>