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5"/>
  </p:sldMasterIdLst>
  <p:notesMasterIdLst>
    <p:notesMasterId r:id="rId21"/>
  </p:notesMasterIdLst>
  <p:sldIdLst>
    <p:sldId id="309" r:id="rId6"/>
    <p:sldId id="2147376398" r:id="rId7"/>
    <p:sldId id="11419" r:id="rId8"/>
    <p:sldId id="11360" r:id="rId9"/>
    <p:sldId id="1255" r:id="rId10"/>
    <p:sldId id="315" r:id="rId11"/>
    <p:sldId id="317" r:id="rId12"/>
    <p:sldId id="2147376399" r:id="rId13"/>
    <p:sldId id="2147376400" r:id="rId14"/>
    <p:sldId id="11434" r:id="rId15"/>
    <p:sldId id="349" r:id="rId16"/>
    <p:sldId id="2147376391" r:id="rId17"/>
    <p:sldId id="2147376397" r:id="rId18"/>
    <p:sldId id="2147376402" r:id="rId19"/>
    <p:sldId id="11245" r:id="rId20"/>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1DBE2F-64D1-92E1-5F01-5A7ED2A9CD79}" name="Irina Sandu" initials="IS" userId="S::irina.sandu@ecmwf.int::361fd55e-a57c-4412-b20f-4753b66d884c" providerId="AD"/>
  <p188:author id="{60814F79-9D4C-CC8C-9F1D-CAB3E904E7AE}" name="Zeynep Musoglu" initials="ZM" userId="S::zeynep.musoglu@ecmwf.int::353ff916-ebbd-4495-9545-2f414527b077" providerId="AD"/>
  <p188:author id="{E36644A8-029F-37CF-748B-054E39615655}" name="Estibaliz Gascon" initials="EG" userId="S::estibaliz.gascon@ecmwf.int::1dd3e3f8-d246-4260-88ca-03f2d3e8eaa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F44FF"/>
    <a:srgbClr val="0A6AA6"/>
    <a:srgbClr val="63BEB3"/>
    <a:srgbClr val="1B2240"/>
    <a:srgbClr val="EB5761"/>
    <a:srgbClr val="F5BEAB"/>
    <a:srgbClr val="F7EBCD"/>
    <a:srgbClr val="5B9BD5"/>
    <a:srgbClr val="1CA5BA"/>
    <a:srgbClr val="191C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97" autoAdjust="0"/>
    <p:restoredTop sz="94660"/>
  </p:normalViewPr>
  <p:slideViewPr>
    <p:cSldViewPr snapToGrid="0">
      <p:cViewPr varScale="1">
        <p:scale>
          <a:sx n="114" d="100"/>
          <a:sy n="114" d="100"/>
        </p:scale>
        <p:origin x="192" y="640"/>
      </p:cViewPr>
      <p:guideLst/>
    </p:cSldViewPr>
  </p:slideViewPr>
  <p:notesTextViewPr>
    <p:cViewPr>
      <p:scale>
        <a:sx n="1" d="1"/>
        <a:sy n="1" d="1"/>
      </p:scale>
      <p:origin x="0" y="0"/>
    </p:cViewPr>
  </p:notesTextViewPr>
  <p:notesViewPr>
    <p:cSldViewPr snapToGrid="0">
      <p:cViewPr varScale="1">
        <p:scale>
          <a:sx n="118" d="100"/>
          <a:sy n="118" d="100"/>
        </p:scale>
        <p:origin x="3272"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957791-964F-4349-AD69-9CC8F2B8B7B8}" type="datetimeFigureOut">
              <a:rPr lang="en-DE" smtClean="0"/>
              <a:t>3/13/25</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0A0EB6-4417-468C-BF19-B964BF82B3CF}" type="slidenum">
              <a:rPr lang="en-DE" smtClean="0"/>
              <a:t>‹#›</a:t>
            </a:fld>
            <a:endParaRPr lang="en-DE"/>
          </a:p>
        </p:txBody>
      </p:sp>
    </p:spTree>
    <p:extLst>
      <p:ext uri="{BB962C8B-B14F-4D97-AF65-F5344CB8AC3E}">
        <p14:creationId xmlns:p14="http://schemas.microsoft.com/office/powerpoint/2010/main" val="2278747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Welcome slide</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EE92B4D-99FA-8C4C-87C7-9B2A5636D045}" type="slidenum">
              <a:rPr lang="en-US" smtClean="0"/>
              <a:t>1</a:t>
            </a:fld>
            <a:endParaRPr lang="en-US"/>
          </a:p>
        </p:txBody>
      </p:sp>
    </p:spTree>
    <p:extLst>
      <p:ext uri="{BB962C8B-B14F-4D97-AF65-F5344CB8AC3E}">
        <p14:creationId xmlns:p14="http://schemas.microsoft.com/office/powerpoint/2010/main" val="1802634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0a13413f6e_2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30a13413f6e_2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g30a13413f6e_2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C56EF-C166-FB39-70D5-17BEFC876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F0B80F-3343-3C29-B7DF-7F306BBD7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F9FFDA-7F4D-31B2-8B16-7BBD5D7E2A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389CED-BCFB-6AA2-0AE9-E607D7D36163}"/>
              </a:ext>
            </a:extLst>
          </p:cNvPr>
          <p:cNvSpPr>
            <a:spLocks noGrp="1"/>
          </p:cNvSpPr>
          <p:nvPr>
            <p:ph type="sldNum" sz="quarter" idx="5"/>
          </p:nvPr>
        </p:nvSpPr>
        <p:spPr/>
        <p:txBody>
          <a:bodyPr/>
          <a:lstStyle/>
          <a:p>
            <a:fld id="{F6407C5E-A450-5147-A615-31EB6FF5EB2A}" type="slidenum">
              <a:rPr lang="en-US" smtClean="0"/>
              <a:t>9</a:t>
            </a:fld>
            <a:endParaRPr lang="en-US"/>
          </a:p>
        </p:txBody>
      </p:sp>
    </p:spTree>
    <p:extLst>
      <p:ext uri="{BB962C8B-B14F-4D97-AF65-F5344CB8AC3E}">
        <p14:creationId xmlns:p14="http://schemas.microsoft.com/office/powerpoint/2010/main" val="378529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nextGEMS overview paper. </a:t>
            </a:r>
          </a:p>
          <a:p>
            <a:r>
              <a:rPr lang="en-US"/>
              <a:t>Mention work on Leonard term. =&gt; one possibility is that SL makes that it has lesser role (at least major diff between IFS and NICAM). Resolution at which the Leonard term is relevant. NICAM has shallow off. </a:t>
            </a:r>
          </a:p>
          <a:p>
            <a:r>
              <a:rPr lang="en-US"/>
              <a:t>ICON/NICAM supplementary material : IFS only. No shallow convection? Leonard. </a:t>
            </a:r>
          </a:p>
          <a:p>
            <a:endParaRPr lang="en-US"/>
          </a:p>
        </p:txBody>
      </p:sp>
      <p:sp>
        <p:nvSpPr>
          <p:cNvPr id="4" name="Slide Number Placeholder 3"/>
          <p:cNvSpPr>
            <a:spLocks noGrp="1"/>
          </p:cNvSpPr>
          <p:nvPr>
            <p:ph type="sldNum" sz="quarter" idx="5"/>
          </p:nvPr>
        </p:nvSpPr>
        <p:spPr/>
        <p:txBody>
          <a:bodyPr/>
          <a:lstStyle/>
          <a:p>
            <a:fld id="{F6407C5E-A450-5147-A615-31EB6FF5EB2A}" type="slidenum">
              <a:rPr lang="en-US" smtClean="0"/>
              <a:t>11</a:t>
            </a:fld>
            <a:endParaRPr lang="en-US"/>
          </a:p>
        </p:txBody>
      </p:sp>
    </p:spTree>
    <p:extLst>
      <p:ext uri="{BB962C8B-B14F-4D97-AF65-F5344CB8AC3E}">
        <p14:creationId xmlns:p14="http://schemas.microsoft.com/office/powerpoint/2010/main" val="918204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07C5E-A450-5147-A615-31EB6FF5EB2A}" type="slidenum">
              <a:rPr lang="en-US" smtClean="0"/>
              <a:t>12</a:t>
            </a:fld>
            <a:endParaRPr lang="en-US"/>
          </a:p>
        </p:txBody>
      </p:sp>
    </p:spTree>
    <p:extLst>
      <p:ext uri="{BB962C8B-B14F-4D97-AF65-F5344CB8AC3E}">
        <p14:creationId xmlns:p14="http://schemas.microsoft.com/office/powerpoint/2010/main" val="219922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1EE92B4D-99FA-8C4C-87C7-9B2A5636D045}" type="slidenum">
              <a:rPr lang="en-US" smtClean="0"/>
              <a:t>15</a:t>
            </a:fld>
            <a:endParaRPr lang="en-US"/>
          </a:p>
        </p:txBody>
      </p:sp>
    </p:spTree>
    <p:extLst>
      <p:ext uri="{BB962C8B-B14F-4D97-AF65-F5344CB8AC3E}">
        <p14:creationId xmlns:p14="http://schemas.microsoft.com/office/powerpoint/2010/main" val="308860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E036FE5B-6585-5DF9-4EFC-9D334A6CC690}"/>
              </a:ext>
            </a:extLst>
          </p:cNvPr>
          <p:cNvSpPr/>
          <p:nvPr userDrawn="1"/>
        </p:nvSpPr>
        <p:spPr>
          <a:xfrm>
            <a:off x="0" y="0"/>
            <a:ext cx="12192000" cy="6858001"/>
          </a:xfrm>
          <a:prstGeom prst="rect">
            <a:avLst/>
          </a:prstGeom>
          <a:gradFill flip="none" rotWithShape="1">
            <a:gsLst>
              <a:gs pos="0">
                <a:srgbClr val="0A6AA6"/>
              </a:gs>
              <a:gs pos="41000">
                <a:srgbClr val="191C38"/>
              </a:gs>
            </a:gsLst>
            <a:path path="circle">
              <a:fillToRect l="100000" b="100000"/>
            </a:path>
            <a:tileRect t="-100000" r="-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F5BEAB"/>
              </a:solidFill>
            </a:endParaRPr>
          </a:p>
        </p:txBody>
      </p:sp>
      <p:pic>
        <p:nvPicPr>
          <p:cNvPr id="8" name="Picture 10" descr="1. What is a digital twin-white-left-zero.png">
            <a:extLst>
              <a:ext uri="{FF2B5EF4-FFF2-40B4-BE49-F238E27FC236}">
                <a16:creationId xmlns:a16="http://schemas.microsoft.com/office/drawing/2014/main" id="{F9D1A281-453E-4E8A-6AFE-071424079475}"/>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b="-87"/>
          <a:stretch/>
        </p:blipFill>
        <p:spPr>
          <a:xfrm>
            <a:off x="7264400" y="681253"/>
            <a:ext cx="8967025" cy="5043952"/>
          </a:xfrm>
          <a:prstGeom prst="rect">
            <a:avLst/>
          </a:prstGeom>
        </p:spPr>
      </p:pic>
      <p:sp>
        <p:nvSpPr>
          <p:cNvPr id="9" name="Title 1">
            <a:extLst>
              <a:ext uri="{FF2B5EF4-FFF2-40B4-BE49-F238E27FC236}">
                <a16:creationId xmlns:a16="http://schemas.microsoft.com/office/drawing/2014/main" id="{9914F039-0406-7B94-7481-A6968EF9E231}"/>
              </a:ext>
            </a:extLst>
          </p:cNvPr>
          <p:cNvSpPr txBox="1">
            <a:spLocks/>
          </p:cNvSpPr>
          <p:nvPr userDrawn="1"/>
        </p:nvSpPr>
        <p:spPr>
          <a:xfrm>
            <a:off x="454911" y="2955923"/>
            <a:ext cx="4921423" cy="757961"/>
          </a:xfrm>
          <a:prstGeom prst="rect">
            <a:avLst/>
          </a:prstGeom>
        </p:spPr>
        <p:txBody>
          <a:bodyPr lIns="121917" tIns="60959" rIns="121917" bIns="60959">
            <a:noAutofit/>
          </a:bodyPr>
          <a:lstStyle>
            <a:lvl1pPr algn="l" defTabSz="457200" rtl="0" eaLnBrk="1" latinLnBrk="0" hangingPunct="1">
              <a:spcBef>
                <a:spcPct val="0"/>
              </a:spcBef>
              <a:buNone/>
              <a:defRPr sz="2400" kern="1200" cap="all" spc="0">
                <a:solidFill>
                  <a:srgbClr val="002742"/>
                </a:solidFill>
                <a:latin typeface="Rajdhani Medium"/>
                <a:ea typeface="+mj-ea"/>
                <a:cs typeface="Rajdhani Medium"/>
              </a:defRPr>
            </a:lvl1pPr>
          </a:lstStyle>
          <a:p>
            <a:r>
              <a:rPr lang="en-GB" sz="3200" b="1" dirty="0">
                <a:solidFill>
                  <a:srgbClr val="EB5761"/>
                </a:solidFill>
                <a:latin typeface="Rajdhani SemiBold" panose="02000000000000000000" pitchFamily="2" charset="77"/>
                <a:cs typeface="Rajdhani SemiBold" panose="02000000000000000000" pitchFamily="2" charset="77"/>
              </a:rPr>
              <a:t>Presentation Title</a:t>
            </a:r>
            <a:endParaRPr lang="en-US" sz="3200" b="1" dirty="0">
              <a:solidFill>
                <a:srgbClr val="EB5761"/>
              </a:solidFill>
              <a:latin typeface="Rajdhani SemiBold" panose="02000000000000000000" pitchFamily="2" charset="77"/>
              <a:cs typeface="Rajdhani SemiBold" panose="02000000000000000000" pitchFamily="2" charset="77"/>
            </a:endParaRPr>
          </a:p>
        </p:txBody>
      </p:sp>
      <p:sp>
        <p:nvSpPr>
          <p:cNvPr id="10" name="Subtitle 2">
            <a:extLst>
              <a:ext uri="{FF2B5EF4-FFF2-40B4-BE49-F238E27FC236}">
                <a16:creationId xmlns:a16="http://schemas.microsoft.com/office/drawing/2014/main" id="{0BEC5511-C7B2-03B1-F3DC-57DEB339DE60}"/>
              </a:ext>
            </a:extLst>
          </p:cNvPr>
          <p:cNvSpPr txBox="1">
            <a:spLocks/>
          </p:cNvSpPr>
          <p:nvPr userDrawn="1"/>
        </p:nvSpPr>
        <p:spPr>
          <a:xfrm>
            <a:off x="454911" y="3737790"/>
            <a:ext cx="3169375" cy="566500"/>
          </a:xfrm>
          <a:prstGeom prst="rect">
            <a:avLst/>
          </a:prstGeom>
        </p:spPr>
        <p:txBody>
          <a:bodyPr lIns="121917" tIns="60959" rIns="121917" bIns="60959">
            <a:normAutofit/>
          </a:bodyPr>
          <a:lstStyle>
            <a:lvl1pPr marL="0" indent="0" algn="l" defTabSz="457200" rtl="0" eaLnBrk="1" latinLnBrk="0" hangingPunct="1">
              <a:lnSpc>
                <a:spcPct val="100000"/>
              </a:lnSpc>
              <a:spcBef>
                <a:spcPts val="800"/>
              </a:spcBef>
              <a:buFont typeface="Arial"/>
              <a:buNone/>
              <a:defRPr sz="1800" kern="1200">
                <a:solidFill>
                  <a:schemeClr val="tx1">
                    <a:tint val="75000"/>
                  </a:schemeClr>
                </a:solidFill>
                <a:latin typeface="Helvetica"/>
                <a:ea typeface="+mn-ea"/>
                <a:cs typeface="Helvetica"/>
              </a:defRPr>
            </a:lvl1pPr>
            <a:lvl2pPr marL="457200" indent="0" algn="ctr" defTabSz="457200" rtl="0" eaLnBrk="1" latinLnBrk="0" hangingPunct="1">
              <a:lnSpc>
                <a:spcPct val="100000"/>
              </a:lnSpc>
              <a:spcBef>
                <a:spcPts val="800"/>
              </a:spcBef>
              <a:buFont typeface="Arial"/>
              <a:buNone/>
              <a:defRPr sz="1600" kern="1200">
                <a:solidFill>
                  <a:schemeClr val="tx1">
                    <a:tint val="75000"/>
                  </a:schemeClr>
                </a:solidFill>
                <a:latin typeface="Helvetica"/>
                <a:ea typeface="+mn-ea"/>
                <a:cs typeface="Helvetica"/>
              </a:defRPr>
            </a:lvl2pPr>
            <a:lvl3pPr marL="914400" indent="0" algn="ctr" defTabSz="457200" rtl="0" eaLnBrk="1" latinLnBrk="0" hangingPunct="1">
              <a:lnSpc>
                <a:spcPct val="100000"/>
              </a:lnSpc>
              <a:spcBef>
                <a:spcPts val="800"/>
              </a:spcBef>
              <a:buFont typeface="Arial"/>
              <a:buNone/>
              <a:defRPr sz="1400" kern="1200">
                <a:solidFill>
                  <a:schemeClr val="tx1">
                    <a:tint val="75000"/>
                  </a:schemeClr>
                </a:solidFill>
                <a:latin typeface="Helvetica"/>
                <a:ea typeface="+mn-ea"/>
                <a:cs typeface="Helvetica"/>
              </a:defRPr>
            </a:lvl3pPr>
            <a:lvl4pPr marL="1371600" indent="0" algn="ctr" defTabSz="457200" rtl="0" eaLnBrk="1" latinLnBrk="0" hangingPunct="1">
              <a:lnSpc>
                <a:spcPct val="100000"/>
              </a:lnSpc>
              <a:spcBef>
                <a:spcPts val="800"/>
              </a:spcBef>
              <a:buFont typeface="Arial"/>
              <a:buNone/>
              <a:defRPr sz="1200" kern="1200">
                <a:solidFill>
                  <a:schemeClr val="tx1">
                    <a:tint val="75000"/>
                  </a:schemeClr>
                </a:solidFill>
                <a:latin typeface="Helvetica"/>
                <a:ea typeface="+mn-ea"/>
                <a:cs typeface="Helvetica"/>
              </a:defRPr>
            </a:lvl4pPr>
            <a:lvl5pPr marL="1828800" indent="0" algn="ctr" defTabSz="457200" rtl="0" eaLnBrk="1" latinLnBrk="0" hangingPunct="1">
              <a:lnSpc>
                <a:spcPct val="100000"/>
              </a:lnSpc>
              <a:spcBef>
                <a:spcPts val="800"/>
              </a:spcBef>
              <a:buFont typeface="Arial"/>
              <a:buNone/>
              <a:defRPr sz="11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sz="1867" dirty="0">
                <a:solidFill>
                  <a:srgbClr val="F7EBCD"/>
                </a:solidFill>
              </a:rPr>
              <a:t>Name</a:t>
            </a:r>
            <a:endParaRPr lang="en-US" sz="1867" dirty="0">
              <a:solidFill>
                <a:srgbClr val="F7EBCD"/>
              </a:solidFill>
            </a:endParaRPr>
          </a:p>
        </p:txBody>
      </p:sp>
      <p:sp>
        <p:nvSpPr>
          <p:cNvPr id="11" name="Title 1">
            <a:extLst>
              <a:ext uri="{FF2B5EF4-FFF2-40B4-BE49-F238E27FC236}">
                <a16:creationId xmlns:a16="http://schemas.microsoft.com/office/drawing/2014/main" id="{85B95176-CCE2-B9EE-3FFB-F8466E54AE13}"/>
              </a:ext>
            </a:extLst>
          </p:cNvPr>
          <p:cNvSpPr txBox="1">
            <a:spLocks/>
          </p:cNvSpPr>
          <p:nvPr userDrawn="1"/>
        </p:nvSpPr>
        <p:spPr>
          <a:xfrm>
            <a:off x="454912" y="1343336"/>
            <a:ext cx="7393688" cy="1048553"/>
          </a:xfrm>
          <a:prstGeom prst="rect">
            <a:avLst/>
          </a:prstGeom>
        </p:spPr>
        <p:txBody>
          <a:bodyPr lIns="121917" tIns="60959" rIns="121917" bIns="60959">
            <a:noAutofit/>
          </a:bodyPr>
          <a:lstStyle>
            <a:lvl1pPr algn="l" defTabSz="457200" rtl="0" eaLnBrk="1" latinLnBrk="0" hangingPunct="1">
              <a:spcBef>
                <a:spcPct val="0"/>
              </a:spcBef>
              <a:buNone/>
              <a:defRPr sz="2400" kern="1200" cap="all" spc="0">
                <a:solidFill>
                  <a:srgbClr val="002742"/>
                </a:solidFill>
                <a:latin typeface="Rajdhani Medium"/>
                <a:ea typeface="+mj-ea"/>
                <a:cs typeface="Rajdhani Medium"/>
              </a:defRPr>
            </a:lvl1pPr>
          </a:lstStyle>
          <a:p>
            <a:r>
              <a:rPr lang="en-GB" sz="4000" b="1" dirty="0">
                <a:solidFill>
                  <a:schemeClr val="bg1"/>
                </a:solidFill>
                <a:latin typeface="Rajdhani" panose="02000000000000000000" pitchFamily="2" charset="77"/>
                <a:cs typeface="Rajdhani" panose="02000000000000000000" pitchFamily="2" charset="77"/>
              </a:rPr>
              <a:t>ECMWF – DESTINATION EARTH</a:t>
            </a:r>
            <a:endParaRPr lang="en-US" sz="4000" b="1" dirty="0">
              <a:solidFill>
                <a:schemeClr val="bg1"/>
              </a:solidFill>
              <a:latin typeface="Rajdhani" panose="02000000000000000000" pitchFamily="2" charset="77"/>
              <a:cs typeface="Rajdhani" panose="02000000000000000000" pitchFamily="2" charset="77"/>
            </a:endParaRPr>
          </a:p>
        </p:txBody>
      </p:sp>
      <p:cxnSp>
        <p:nvCxnSpPr>
          <p:cNvPr id="12" name="Straight Connector 6">
            <a:extLst>
              <a:ext uri="{FF2B5EF4-FFF2-40B4-BE49-F238E27FC236}">
                <a16:creationId xmlns:a16="http://schemas.microsoft.com/office/drawing/2014/main" id="{6A75B40F-C05B-30A7-1FE4-7BCC2C9C1727}"/>
              </a:ext>
            </a:extLst>
          </p:cNvPr>
          <p:cNvCxnSpPr>
            <a:cxnSpLocks/>
          </p:cNvCxnSpPr>
          <p:nvPr userDrawn="1"/>
        </p:nvCxnSpPr>
        <p:spPr>
          <a:xfrm>
            <a:off x="596911" y="2071412"/>
            <a:ext cx="6006313" cy="0"/>
          </a:xfrm>
          <a:prstGeom prst="line">
            <a:avLst/>
          </a:prstGeom>
          <a:ln>
            <a:solidFill>
              <a:srgbClr val="5B9BD5"/>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B1996BC1-1827-DDB8-18CE-8FA894B3CA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911" y="6057384"/>
            <a:ext cx="8967025" cy="397731"/>
          </a:xfrm>
          <a:prstGeom prst="rect">
            <a:avLst/>
          </a:prstGeom>
        </p:spPr>
      </p:pic>
    </p:spTree>
    <p:extLst>
      <p:ext uri="{BB962C8B-B14F-4D97-AF65-F5344CB8AC3E}">
        <p14:creationId xmlns:p14="http://schemas.microsoft.com/office/powerpoint/2010/main" val="1954671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ner Page 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280915B-E0EE-7B9E-3A92-17325B8BD4FD}"/>
              </a:ext>
            </a:extLst>
          </p:cNvPr>
          <p:cNvSpPr/>
          <p:nvPr userDrawn="1"/>
        </p:nvSpPr>
        <p:spPr>
          <a:xfrm>
            <a:off x="0" y="1"/>
            <a:ext cx="12240000" cy="881156"/>
          </a:xfrm>
          <a:prstGeom prst="rect">
            <a:avLst/>
          </a:prstGeom>
          <a:gradFill flip="none" rotWithShape="1">
            <a:gsLst>
              <a:gs pos="0">
                <a:srgbClr val="5B9BD5"/>
              </a:gs>
              <a:gs pos="28000">
                <a:srgbClr val="0C273C">
                  <a:lumMod val="100000"/>
                </a:srgbClr>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0" name="Straight Connector 9">
            <a:extLst>
              <a:ext uri="{FF2B5EF4-FFF2-40B4-BE49-F238E27FC236}">
                <a16:creationId xmlns:a16="http://schemas.microsoft.com/office/drawing/2014/main" id="{F0521B8B-59A2-47A3-91E9-31AC726F36AC}"/>
              </a:ext>
            </a:extLst>
          </p:cNvPr>
          <p:cNvCxnSpPr>
            <a:cxnSpLocks/>
          </p:cNvCxnSpPr>
          <p:nvPr/>
        </p:nvCxnSpPr>
        <p:spPr>
          <a:xfrm>
            <a:off x="11" y="687112"/>
            <a:ext cx="2920398" cy="0"/>
          </a:xfrm>
          <a:prstGeom prst="line">
            <a:avLst/>
          </a:prstGeom>
          <a:ln>
            <a:solidFill>
              <a:srgbClr val="5B9BD5"/>
            </a:solidFill>
          </a:ln>
        </p:spPr>
        <p:style>
          <a:lnRef idx="1">
            <a:schemeClr val="accent1"/>
          </a:lnRef>
          <a:fillRef idx="0">
            <a:schemeClr val="accent1"/>
          </a:fillRef>
          <a:effectRef idx="0">
            <a:schemeClr val="accent1"/>
          </a:effectRef>
          <a:fontRef idx="minor">
            <a:schemeClr val="tx1"/>
          </a:fontRef>
        </p:style>
      </p:cxnSp>
      <p:sp>
        <p:nvSpPr>
          <p:cNvPr id="11" name="Footer Placeholder 4"/>
          <p:cNvSpPr txBox="1">
            <a:spLocks/>
          </p:cNvSpPr>
          <p:nvPr/>
        </p:nvSpPr>
        <p:spPr>
          <a:xfrm>
            <a:off x="389468" y="321987"/>
            <a:ext cx="3034215" cy="365125"/>
          </a:xfrm>
          <a:prstGeom prst="rect">
            <a:avLst/>
          </a:prstGeom>
        </p:spPr>
        <p:txBody>
          <a:bodyPr vert="horz" lIns="121917" tIns="60959" rIns="121917" bIns="60959" rtlCol="0" anchor="ctr"/>
          <a:lstStyle>
            <a:defPPr>
              <a:defRPr lang="en-US"/>
            </a:defPPr>
            <a:lvl1pPr marL="0" algn="ctr" defTabSz="457200" rtl="0" eaLnBrk="1" latinLnBrk="0" hangingPunct="1">
              <a:defRPr sz="1100" kern="1200">
                <a:solidFill>
                  <a:schemeClr val="tx1">
                    <a:tint val="75000"/>
                  </a:schemeClr>
                </a:solidFill>
                <a:latin typeface="Helvetica"/>
                <a:ea typeface="+mn-ea"/>
                <a:cs typeface="Helvetic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kumimoji="0" lang="en-GB" sz="1600" b="0" i="0" u="none" strike="noStrike" kern="1200" cap="all" spc="0" normalizeH="0" baseline="0" noProof="0" dirty="0">
                <a:ln>
                  <a:noFill/>
                </a:ln>
                <a:solidFill>
                  <a:schemeClr val="bg1"/>
                </a:solidFill>
                <a:effectLst/>
                <a:uLnTx/>
                <a:uFillTx/>
                <a:latin typeface="Rajdhani Medium" panose="02000000000000000000" pitchFamily="2" charset="77"/>
                <a:ea typeface="+mj-ea"/>
                <a:cs typeface="Rajdhani Medium" panose="02000000000000000000" pitchFamily="2" charset="77"/>
              </a:rPr>
              <a:t>ECMWF - DESTINATION EARTH</a:t>
            </a:r>
            <a:endParaRPr lang="en-US" sz="1600" b="0" i="0" dirty="0">
              <a:solidFill>
                <a:schemeClr val="bg1"/>
              </a:solidFill>
              <a:latin typeface="Rajdhani Medium" panose="02000000000000000000" pitchFamily="2" charset="77"/>
              <a:cs typeface="Rajdhani Medium" panose="02000000000000000000" pitchFamily="2" charset="77"/>
            </a:endParaRPr>
          </a:p>
        </p:txBody>
      </p:sp>
      <p:sp>
        <p:nvSpPr>
          <p:cNvPr id="13" name="Content Placeholder 2"/>
          <p:cNvSpPr>
            <a:spLocks noGrp="1"/>
          </p:cNvSpPr>
          <p:nvPr>
            <p:ph idx="1"/>
          </p:nvPr>
        </p:nvSpPr>
        <p:spPr>
          <a:xfrm>
            <a:off x="389466" y="2148596"/>
            <a:ext cx="11273919" cy="4022292"/>
          </a:xfrm>
          <a:prstGeom prst="rect">
            <a:avLst/>
          </a:prstGeom>
        </p:spPr>
        <p:txBody>
          <a:bodyPr/>
          <a:lstStyle>
            <a:lvl1pPr>
              <a:defRPr sz="2133">
                <a:solidFill>
                  <a:schemeClr val="bg1"/>
                </a:solidFill>
              </a:defRPr>
            </a:lvl1pPr>
            <a:lvl2pPr>
              <a:defRPr sz="1867">
                <a:solidFill>
                  <a:schemeClr val="bg1"/>
                </a:solidFill>
              </a:defRPr>
            </a:lvl2pPr>
            <a:lvl3pPr>
              <a:defRPr sz="1600">
                <a:solidFill>
                  <a:schemeClr val="bg1"/>
                </a:solidFill>
              </a:defRPr>
            </a:lvl3pPr>
            <a:lvl4pPr>
              <a:defRPr sz="1467">
                <a:solidFill>
                  <a:schemeClr val="bg1"/>
                </a:solidFill>
              </a:defRPr>
            </a:lvl4pPr>
            <a:lvl5pPr>
              <a:defRPr sz="1467">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itle 1"/>
          <p:cNvSpPr>
            <a:spLocks noGrp="1"/>
          </p:cNvSpPr>
          <p:nvPr>
            <p:ph type="title"/>
          </p:nvPr>
        </p:nvSpPr>
        <p:spPr>
          <a:xfrm>
            <a:off x="397559" y="1358732"/>
            <a:ext cx="11273918" cy="549251"/>
          </a:xfrm>
          <a:prstGeom prst="rect">
            <a:avLst/>
          </a:prstGeom>
        </p:spPr>
        <p:txBody>
          <a:bodyPr>
            <a:noAutofit/>
          </a:bodyPr>
          <a:lstStyle>
            <a:lvl1pPr algn="l">
              <a:defRPr sz="4000" b="1" i="0" u="none">
                <a:solidFill>
                  <a:srgbClr val="1B2240"/>
                </a:solidFill>
                <a:latin typeface="Rajdhani" panose="02000000000000000000" pitchFamily="2" charset="77"/>
                <a:cs typeface="Rajdhani" panose="02000000000000000000" pitchFamily="2" charset="77"/>
              </a:defRPr>
            </a:lvl1pPr>
          </a:lstStyle>
          <a:p>
            <a:r>
              <a:rPr lang="en-GB"/>
              <a:t>Click to edit Master title style</a:t>
            </a:r>
            <a:endParaRPr lang="en-US" dirty="0"/>
          </a:p>
        </p:txBody>
      </p:sp>
      <p:pic>
        <p:nvPicPr>
          <p:cNvPr id="3" name="Picture 8" descr="A picture containing chart&#10;&#10;Description automatically generated">
            <a:extLst>
              <a:ext uri="{FF2B5EF4-FFF2-40B4-BE49-F238E27FC236}">
                <a16:creationId xmlns:a16="http://schemas.microsoft.com/office/drawing/2014/main" id="{FC560020-4C38-85E6-60CF-EECA0DF744C1}"/>
              </a:ext>
            </a:extLst>
          </p:cNvPr>
          <p:cNvPicPr>
            <a:picLocks noChangeAspect="1"/>
          </p:cNvPicPr>
          <p:nvPr userDrawn="1"/>
        </p:nvPicPr>
        <p:blipFill>
          <a:blip r:embed="rId2"/>
          <a:stretch>
            <a:fillRect/>
          </a:stretch>
        </p:blipFill>
        <p:spPr>
          <a:xfrm>
            <a:off x="10029744" y="0"/>
            <a:ext cx="2210256" cy="1243269"/>
          </a:xfrm>
          <a:prstGeom prst="rect">
            <a:avLst/>
          </a:prstGeom>
          <a:ln>
            <a:noFill/>
          </a:ln>
        </p:spPr>
      </p:pic>
      <p:pic>
        <p:nvPicPr>
          <p:cNvPr id="5" name="Picture 7" descr="ECMWF_Master_Logo_CMYK_nostrap (1).eps">
            <a:extLst>
              <a:ext uri="{FF2B5EF4-FFF2-40B4-BE49-F238E27FC236}">
                <a16:creationId xmlns:a16="http://schemas.microsoft.com/office/drawing/2014/main" id="{C9254126-6624-619B-1A8F-AC5583495A81}"/>
              </a:ext>
            </a:extLst>
          </p:cNvPr>
          <p:cNvPicPr>
            <a:picLocks noChangeAspect="1"/>
          </p:cNvPicPr>
          <p:nvPr userDrawn="1"/>
        </p:nvPicPr>
        <p:blipFill>
          <a:blip r:embed="rId3" cstate="screen">
            <a:alphaModFix amt="47000"/>
            <a:extLst>
              <a:ext uri="{28A0092B-C50C-407E-A947-70E740481C1C}">
                <a14:useLocalDpi xmlns:a14="http://schemas.microsoft.com/office/drawing/2010/main"/>
              </a:ext>
            </a:extLst>
          </a:blip>
          <a:stretch>
            <a:fillRect/>
          </a:stretch>
        </p:blipFill>
        <p:spPr>
          <a:xfrm>
            <a:off x="512430" y="6498219"/>
            <a:ext cx="1060448" cy="182990"/>
          </a:xfrm>
          <a:prstGeom prst="rect">
            <a:avLst/>
          </a:prstGeom>
        </p:spPr>
      </p:pic>
      <p:sp>
        <p:nvSpPr>
          <p:cNvPr id="6" name="Slide Number Placeholder 5">
            <a:extLst>
              <a:ext uri="{FF2B5EF4-FFF2-40B4-BE49-F238E27FC236}">
                <a16:creationId xmlns:a16="http://schemas.microsoft.com/office/drawing/2014/main" id="{5883E160-F7CA-D33D-5EFC-CF7191CB5568}"/>
              </a:ext>
            </a:extLst>
          </p:cNvPr>
          <p:cNvSpPr>
            <a:spLocks noGrp="1"/>
          </p:cNvSpPr>
          <p:nvPr>
            <p:ph type="sldNum" sz="quarter" idx="12"/>
          </p:nvPr>
        </p:nvSpPr>
        <p:spPr>
          <a:xfrm>
            <a:off x="9542229" y="6483842"/>
            <a:ext cx="2137341" cy="365125"/>
          </a:xfrm>
          <a:prstGeom prst="rect">
            <a:avLst/>
          </a:prstGeom>
        </p:spPr>
        <p:txBody>
          <a:bodyPr/>
          <a:lstStyle>
            <a:lvl1pPr algn="r">
              <a:defRPr sz="1200">
                <a:solidFill>
                  <a:srgbClr val="1B2240"/>
                </a:solidFill>
                <a:latin typeface="Helvetica" pitchFamily="2" charset="0"/>
              </a:defRPr>
            </a:lvl1pPr>
          </a:lstStyle>
          <a:p>
            <a:fld id="{2A11EFE2-4BCF-414C-A3B6-A1A47880F170}" type="slidenum">
              <a:rPr lang="en-US" smtClean="0"/>
              <a:pPr/>
              <a:t>‹#›</a:t>
            </a:fld>
            <a:endParaRPr lang="en-US" dirty="0"/>
          </a:p>
        </p:txBody>
      </p:sp>
    </p:spTree>
    <p:extLst>
      <p:ext uri="{BB962C8B-B14F-4D97-AF65-F5344CB8AC3E}">
        <p14:creationId xmlns:p14="http://schemas.microsoft.com/office/powerpoint/2010/main" val="3739006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ner Page 2">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280915B-E0EE-7B9E-3A92-17325B8BD4FD}"/>
              </a:ext>
            </a:extLst>
          </p:cNvPr>
          <p:cNvSpPr/>
          <p:nvPr userDrawn="1"/>
        </p:nvSpPr>
        <p:spPr>
          <a:xfrm>
            <a:off x="0" y="1"/>
            <a:ext cx="12240000" cy="881156"/>
          </a:xfrm>
          <a:prstGeom prst="rect">
            <a:avLst/>
          </a:prstGeom>
          <a:gradFill flip="none" rotWithShape="1">
            <a:gsLst>
              <a:gs pos="0">
                <a:srgbClr val="5B9BD5"/>
              </a:gs>
              <a:gs pos="28000">
                <a:srgbClr val="0C273C">
                  <a:lumMod val="100000"/>
                </a:srgbClr>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0" name="Straight Connector 9">
            <a:extLst>
              <a:ext uri="{FF2B5EF4-FFF2-40B4-BE49-F238E27FC236}">
                <a16:creationId xmlns:a16="http://schemas.microsoft.com/office/drawing/2014/main" id="{F0521B8B-59A2-47A3-91E9-31AC726F36AC}"/>
              </a:ext>
            </a:extLst>
          </p:cNvPr>
          <p:cNvCxnSpPr>
            <a:cxnSpLocks/>
          </p:cNvCxnSpPr>
          <p:nvPr/>
        </p:nvCxnSpPr>
        <p:spPr>
          <a:xfrm>
            <a:off x="11" y="687112"/>
            <a:ext cx="2920398" cy="0"/>
          </a:xfrm>
          <a:prstGeom prst="line">
            <a:avLst/>
          </a:prstGeom>
          <a:ln>
            <a:solidFill>
              <a:srgbClr val="5B9BD5"/>
            </a:solidFill>
          </a:ln>
        </p:spPr>
        <p:style>
          <a:lnRef idx="1">
            <a:schemeClr val="accent1"/>
          </a:lnRef>
          <a:fillRef idx="0">
            <a:schemeClr val="accent1"/>
          </a:fillRef>
          <a:effectRef idx="0">
            <a:schemeClr val="accent1"/>
          </a:effectRef>
          <a:fontRef idx="minor">
            <a:schemeClr val="tx1"/>
          </a:fontRef>
        </p:style>
      </p:cxnSp>
      <p:sp>
        <p:nvSpPr>
          <p:cNvPr id="11" name="Footer Placeholder 4"/>
          <p:cNvSpPr txBox="1">
            <a:spLocks/>
          </p:cNvSpPr>
          <p:nvPr/>
        </p:nvSpPr>
        <p:spPr>
          <a:xfrm>
            <a:off x="389468" y="321987"/>
            <a:ext cx="3034215" cy="365125"/>
          </a:xfrm>
          <a:prstGeom prst="rect">
            <a:avLst/>
          </a:prstGeom>
        </p:spPr>
        <p:txBody>
          <a:bodyPr vert="horz" lIns="121917" tIns="60959" rIns="121917" bIns="60959" rtlCol="0" anchor="ctr"/>
          <a:lstStyle>
            <a:defPPr>
              <a:defRPr lang="en-US"/>
            </a:defPPr>
            <a:lvl1pPr marL="0" algn="ctr" defTabSz="457200" rtl="0" eaLnBrk="1" latinLnBrk="0" hangingPunct="1">
              <a:defRPr sz="1100" kern="1200">
                <a:solidFill>
                  <a:schemeClr val="tx1">
                    <a:tint val="75000"/>
                  </a:schemeClr>
                </a:solidFill>
                <a:latin typeface="Helvetica"/>
                <a:ea typeface="+mn-ea"/>
                <a:cs typeface="Helvetic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kumimoji="0" lang="en-GB" sz="1600" b="0" i="0" u="none" strike="noStrike" kern="1200" cap="all" spc="0" normalizeH="0" baseline="0" noProof="0" dirty="0">
                <a:ln>
                  <a:noFill/>
                </a:ln>
                <a:solidFill>
                  <a:schemeClr val="bg1"/>
                </a:solidFill>
                <a:effectLst/>
                <a:uLnTx/>
                <a:uFillTx/>
                <a:latin typeface="Rajdhani Medium" panose="02000000000000000000" pitchFamily="2" charset="77"/>
                <a:ea typeface="+mj-ea"/>
                <a:cs typeface="Rajdhani Medium" panose="02000000000000000000" pitchFamily="2" charset="77"/>
              </a:rPr>
              <a:t>ECMWF - DESTINATION EARTH</a:t>
            </a:r>
            <a:endParaRPr lang="en-US" sz="1600" b="0" i="0" dirty="0">
              <a:solidFill>
                <a:schemeClr val="bg1"/>
              </a:solidFill>
              <a:latin typeface="Rajdhani Medium" panose="02000000000000000000" pitchFamily="2" charset="77"/>
              <a:cs typeface="Rajdhani Medium" panose="02000000000000000000" pitchFamily="2" charset="77"/>
            </a:endParaRPr>
          </a:p>
        </p:txBody>
      </p:sp>
      <p:pic>
        <p:nvPicPr>
          <p:cNvPr id="3" name="Picture 8" descr="A picture containing chart&#10;&#10;Description automatically generated">
            <a:extLst>
              <a:ext uri="{FF2B5EF4-FFF2-40B4-BE49-F238E27FC236}">
                <a16:creationId xmlns:a16="http://schemas.microsoft.com/office/drawing/2014/main" id="{FC560020-4C38-85E6-60CF-EECA0DF744C1}"/>
              </a:ext>
            </a:extLst>
          </p:cNvPr>
          <p:cNvPicPr>
            <a:picLocks noChangeAspect="1"/>
          </p:cNvPicPr>
          <p:nvPr userDrawn="1"/>
        </p:nvPicPr>
        <p:blipFill>
          <a:blip r:embed="rId2"/>
          <a:stretch>
            <a:fillRect/>
          </a:stretch>
        </p:blipFill>
        <p:spPr>
          <a:xfrm>
            <a:off x="10029744" y="0"/>
            <a:ext cx="2210256" cy="1243269"/>
          </a:xfrm>
          <a:prstGeom prst="rect">
            <a:avLst/>
          </a:prstGeom>
          <a:ln>
            <a:noFill/>
          </a:ln>
        </p:spPr>
      </p:pic>
      <p:sp>
        <p:nvSpPr>
          <p:cNvPr id="6" name="Rectangle 4">
            <a:extLst>
              <a:ext uri="{FF2B5EF4-FFF2-40B4-BE49-F238E27FC236}">
                <a16:creationId xmlns:a16="http://schemas.microsoft.com/office/drawing/2014/main" id="{572832F9-FEEC-E483-2D63-3E671E05E8DA}"/>
              </a:ext>
            </a:extLst>
          </p:cNvPr>
          <p:cNvSpPr/>
          <p:nvPr userDrawn="1"/>
        </p:nvSpPr>
        <p:spPr>
          <a:xfrm>
            <a:off x="465665" y="2151366"/>
            <a:ext cx="5388483" cy="4063537"/>
          </a:xfrm>
          <a:prstGeom prst="rect">
            <a:avLst/>
          </a:prstGeom>
          <a:noFill/>
          <a:ln w="38100">
            <a:solidFill>
              <a:srgbClr val="1B22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2400"/>
          </a:p>
        </p:txBody>
      </p:sp>
      <p:sp>
        <p:nvSpPr>
          <p:cNvPr id="12" name="Rectangle 4">
            <a:extLst>
              <a:ext uri="{FF2B5EF4-FFF2-40B4-BE49-F238E27FC236}">
                <a16:creationId xmlns:a16="http://schemas.microsoft.com/office/drawing/2014/main" id="{94053E21-5CD9-F3EF-EC6C-92E53C53C202}"/>
              </a:ext>
            </a:extLst>
          </p:cNvPr>
          <p:cNvSpPr/>
          <p:nvPr/>
        </p:nvSpPr>
        <p:spPr>
          <a:xfrm>
            <a:off x="6264964" y="2151366"/>
            <a:ext cx="5388483" cy="4063537"/>
          </a:xfrm>
          <a:prstGeom prst="rect">
            <a:avLst/>
          </a:prstGeom>
          <a:noFill/>
          <a:ln w="38100">
            <a:solidFill>
              <a:srgbClr val="1B22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2400"/>
          </a:p>
        </p:txBody>
      </p:sp>
      <p:sp>
        <p:nvSpPr>
          <p:cNvPr id="14" name="Rechteck 13">
            <a:extLst>
              <a:ext uri="{FF2B5EF4-FFF2-40B4-BE49-F238E27FC236}">
                <a16:creationId xmlns:a16="http://schemas.microsoft.com/office/drawing/2014/main" id="{CA05A0A9-3C28-B2A5-8D7B-BB06789A1CA0}"/>
              </a:ext>
            </a:extLst>
          </p:cNvPr>
          <p:cNvSpPr/>
          <p:nvPr/>
        </p:nvSpPr>
        <p:spPr>
          <a:xfrm>
            <a:off x="6274903" y="2151366"/>
            <a:ext cx="5388483" cy="698980"/>
          </a:xfrm>
          <a:prstGeom prst="rect">
            <a:avLst/>
          </a:prstGeom>
          <a:solidFill>
            <a:srgbClr val="1B22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1AF106C5-E8E7-361A-B199-274BC1FE7BCC}"/>
              </a:ext>
            </a:extLst>
          </p:cNvPr>
          <p:cNvSpPr/>
          <p:nvPr userDrawn="1"/>
        </p:nvSpPr>
        <p:spPr>
          <a:xfrm>
            <a:off x="454056" y="2151366"/>
            <a:ext cx="5388483" cy="698980"/>
          </a:xfrm>
          <a:prstGeom prst="rect">
            <a:avLst/>
          </a:prstGeom>
          <a:solidFill>
            <a:srgbClr val="1B22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Title 1">
            <a:extLst>
              <a:ext uri="{FF2B5EF4-FFF2-40B4-BE49-F238E27FC236}">
                <a16:creationId xmlns:a16="http://schemas.microsoft.com/office/drawing/2014/main" id="{8B1B8FA0-4D59-45B0-B06B-A43DAA3EE2CC}"/>
              </a:ext>
            </a:extLst>
          </p:cNvPr>
          <p:cNvSpPr>
            <a:spLocks noGrp="1"/>
          </p:cNvSpPr>
          <p:nvPr>
            <p:ph type="title"/>
          </p:nvPr>
        </p:nvSpPr>
        <p:spPr>
          <a:xfrm>
            <a:off x="397559" y="1358732"/>
            <a:ext cx="11273918" cy="549251"/>
          </a:xfrm>
          <a:prstGeom prst="rect">
            <a:avLst/>
          </a:prstGeom>
        </p:spPr>
        <p:txBody>
          <a:bodyPr>
            <a:noAutofit/>
          </a:bodyPr>
          <a:lstStyle>
            <a:lvl1pPr algn="l">
              <a:defRPr sz="4000" b="1" i="0" u="none">
                <a:solidFill>
                  <a:srgbClr val="1B2240"/>
                </a:solidFill>
                <a:latin typeface="Rajdhani" panose="02000000000000000000" pitchFamily="2" charset="77"/>
                <a:cs typeface="Rajdhani" panose="02000000000000000000" pitchFamily="2" charset="77"/>
              </a:defRPr>
            </a:lvl1pPr>
          </a:lstStyle>
          <a:p>
            <a:r>
              <a:rPr lang="en-GB"/>
              <a:t>Click to edit Master title style</a:t>
            </a:r>
            <a:endParaRPr lang="en-US" dirty="0"/>
          </a:p>
        </p:txBody>
      </p:sp>
      <p:pic>
        <p:nvPicPr>
          <p:cNvPr id="21" name="Picture 7" descr="ECMWF_Master_Logo_CMYK_nostrap (1).eps">
            <a:extLst>
              <a:ext uri="{FF2B5EF4-FFF2-40B4-BE49-F238E27FC236}">
                <a16:creationId xmlns:a16="http://schemas.microsoft.com/office/drawing/2014/main" id="{0021424A-40B0-4432-0BB0-8FF1FA675A2A}"/>
              </a:ext>
            </a:extLst>
          </p:cNvPr>
          <p:cNvPicPr>
            <a:picLocks noChangeAspect="1"/>
          </p:cNvPicPr>
          <p:nvPr userDrawn="1"/>
        </p:nvPicPr>
        <p:blipFill>
          <a:blip r:embed="rId3" cstate="screen">
            <a:alphaModFix amt="47000"/>
            <a:extLst>
              <a:ext uri="{28A0092B-C50C-407E-A947-70E740481C1C}">
                <a14:useLocalDpi xmlns:a14="http://schemas.microsoft.com/office/drawing/2010/main"/>
              </a:ext>
            </a:extLst>
          </a:blip>
          <a:stretch>
            <a:fillRect/>
          </a:stretch>
        </p:blipFill>
        <p:spPr>
          <a:xfrm>
            <a:off x="512430" y="6498219"/>
            <a:ext cx="1060448" cy="182990"/>
          </a:xfrm>
          <a:prstGeom prst="rect">
            <a:avLst/>
          </a:prstGeom>
        </p:spPr>
      </p:pic>
      <p:sp>
        <p:nvSpPr>
          <p:cNvPr id="5" name="Slide Number Placeholder 5">
            <a:extLst>
              <a:ext uri="{FF2B5EF4-FFF2-40B4-BE49-F238E27FC236}">
                <a16:creationId xmlns:a16="http://schemas.microsoft.com/office/drawing/2014/main" id="{E9055796-B049-7AD5-2216-C6AFCF4EF154}"/>
              </a:ext>
            </a:extLst>
          </p:cNvPr>
          <p:cNvSpPr>
            <a:spLocks noGrp="1"/>
          </p:cNvSpPr>
          <p:nvPr>
            <p:ph type="sldNum" sz="quarter" idx="12"/>
          </p:nvPr>
        </p:nvSpPr>
        <p:spPr>
          <a:xfrm>
            <a:off x="9542229" y="6483842"/>
            <a:ext cx="2137341" cy="365125"/>
          </a:xfrm>
          <a:prstGeom prst="rect">
            <a:avLst/>
          </a:prstGeom>
        </p:spPr>
        <p:txBody>
          <a:bodyPr/>
          <a:lstStyle>
            <a:lvl1pPr algn="r">
              <a:defRPr sz="1200">
                <a:solidFill>
                  <a:srgbClr val="1B2240"/>
                </a:solidFill>
                <a:latin typeface="Helvetica" pitchFamily="2" charset="0"/>
              </a:defRPr>
            </a:lvl1pPr>
          </a:lstStyle>
          <a:p>
            <a:fld id="{2A11EFE2-4BCF-414C-A3B6-A1A47880F170}" type="slidenum">
              <a:rPr lang="en-US" smtClean="0"/>
              <a:pPr/>
              <a:t>‹#›</a:t>
            </a:fld>
            <a:endParaRPr lang="en-US" dirty="0"/>
          </a:p>
        </p:txBody>
      </p:sp>
    </p:spTree>
    <p:extLst>
      <p:ext uri="{BB962C8B-B14F-4D97-AF65-F5344CB8AC3E}">
        <p14:creationId xmlns:p14="http://schemas.microsoft.com/office/powerpoint/2010/main" val="2572595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ner Page 3">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280915B-E0EE-7B9E-3A92-17325B8BD4FD}"/>
              </a:ext>
            </a:extLst>
          </p:cNvPr>
          <p:cNvSpPr/>
          <p:nvPr userDrawn="1"/>
        </p:nvSpPr>
        <p:spPr>
          <a:xfrm>
            <a:off x="0" y="1"/>
            <a:ext cx="12240000" cy="881156"/>
          </a:xfrm>
          <a:prstGeom prst="rect">
            <a:avLst/>
          </a:prstGeom>
          <a:gradFill flip="none" rotWithShape="1">
            <a:gsLst>
              <a:gs pos="0">
                <a:srgbClr val="5B9BD5"/>
              </a:gs>
              <a:gs pos="28000">
                <a:srgbClr val="0C273C">
                  <a:lumMod val="100000"/>
                </a:srgbClr>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0" name="Straight Connector 9">
            <a:extLst>
              <a:ext uri="{FF2B5EF4-FFF2-40B4-BE49-F238E27FC236}">
                <a16:creationId xmlns:a16="http://schemas.microsoft.com/office/drawing/2014/main" id="{F0521B8B-59A2-47A3-91E9-31AC726F36AC}"/>
              </a:ext>
            </a:extLst>
          </p:cNvPr>
          <p:cNvCxnSpPr>
            <a:cxnSpLocks/>
          </p:cNvCxnSpPr>
          <p:nvPr/>
        </p:nvCxnSpPr>
        <p:spPr>
          <a:xfrm>
            <a:off x="11" y="687112"/>
            <a:ext cx="2920398" cy="0"/>
          </a:xfrm>
          <a:prstGeom prst="line">
            <a:avLst/>
          </a:prstGeom>
          <a:ln>
            <a:solidFill>
              <a:srgbClr val="5B9BD5"/>
            </a:solidFill>
          </a:ln>
        </p:spPr>
        <p:style>
          <a:lnRef idx="1">
            <a:schemeClr val="accent1"/>
          </a:lnRef>
          <a:fillRef idx="0">
            <a:schemeClr val="accent1"/>
          </a:fillRef>
          <a:effectRef idx="0">
            <a:schemeClr val="accent1"/>
          </a:effectRef>
          <a:fontRef idx="minor">
            <a:schemeClr val="tx1"/>
          </a:fontRef>
        </p:style>
      </p:cxnSp>
      <p:sp>
        <p:nvSpPr>
          <p:cNvPr id="11" name="Footer Placeholder 4"/>
          <p:cNvSpPr txBox="1">
            <a:spLocks/>
          </p:cNvSpPr>
          <p:nvPr/>
        </p:nvSpPr>
        <p:spPr>
          <a:xfrm>
            <a:off x="389468" y="321987"/>
            <a:ext cx="3034215" cy="365125"/>
          </a:xfrm>
          <a:prstGeom prst="rect">
            <a:avLst/>
          </a:prstGeom>
        </p:spPr>
        <p:txBody>
          <a:bodyPr vert="horz" lIns="121917" tIns="60959" rIns="121917" bIns="60959" rtlCol="0" anchor="ctr"/>
          <a:lstStyle>
            <a:defPPr>
              <a:defRPr lang="en-US"/>
            </a:defPPr>
            <a:lvl1pPr marL="0" algn="ctr" defTabSz="457200" rtl="0" eaLnBrk="1" latinLnBrk="0" hangingPunct="1">
              <a:defRPr sz="1100" kern="1200">
                <a:solidFill>
                  <a:schemeClr val="tx1">
                    <a:tint val="75000"/>
                  </a:schemeClr>
                </a:solidFill>
                <a:latin typeface="Helvetica"/>
                <a:ea typeface="+mn-ea"/>
                <a:cs typeface="Helvetic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kumimoji="0" lang="en-GB" sz="1600" b="0" i="0" u="none" strike="noStrike" kern="1200" cap="all" spc="0" normalizeH="0" baseline="0" noProof="0" dirty="0">
                <a:ln>
                  <a:noFill/>
                </a:ln>
                <a:solidFill>
                  <a:schemeClr val="bg1"/>
                </a:solidFill>
                <a:effectLst/>
                <a:uLnTx/>
                <a:uFillTx/>
                <a:latin typeface="Rajdhani Medium" panose="02000000000000000000" pitchFamily="2" charset="77"/>
                <a:ea typeface="+mj-ea"/>
                <a:cs typeface="Rajdhani Medium" panose="02000000000000000000" pitchFamily="2" charset="77"/>
              </a:rPr>
              <a:t>ECMWF - DESTINATION EARTH</a:t>
            </a:r>
            <a:endParaRPr lang="en-US" sz="1600" b="0" i="0" dirty="0">
              <a:solidFill>
                <a:schemeClr val="bg1"/>
              </a:solidFill>
              <a:latin typeface="Rajdhani Medium" panose="02000000000000000000" pitchFamily="2" charset="77"/>
              <a:cs typeface="Rajdhani Medium" panose="02000000000000000000" pitchFamily="2" charset="77"/>
            </a:endParaRPr>
          </a:p>
        </p:txBody>
      </p:sp>
      <p:pic>
        <p:nvPicPr>
          <p:cNvPr id="3" name="Picture 8" descr="A picture containing chart&#10;&#10;Description automatically generated">
            <a:extLst>
              <a:ext uri="{FF2B5EF4-FFF2-40B4-BE49-F238E27FC236}">
                <a16:creationId xmlns:a16="http://schemas.microsoft.com/office/drawing/2014/main" id="{FC560020-4C38-85E6-60CF-EECA0DF744C1}"/>
              </a:ext>
            </a:extLst>
          </p:cNvPr>
          <p:cNvPicPr>
            <a:picLocks noChangeAspect="1"/>
          </p:cNvPicPr>
          <p:nvPr userDrawn="1"/>
        </p:nvPicPr>
        <p:blipFill>
          <a:blip r:embed="rId2"/>
          <a:stretch>
            <a:fillRect/>
          </a:stretch>
        </p:blipFill>
        <p:spPr>
          <a:xfrm>
            <a:off x="10029744" y="0"/>
            <a:ext cx="2210256" cy="1243269"/>
          </a:xfrm>
          <a:prstGeom prst="rect">
            <a:avLst/>
          </a:prstGeom>
          <a:ln>
            <a:noFill/>
          </a:ln>
        </p:spPr>
      </p:pic>
      <p:sp>
        <p:nvSpPr>
          <p:cNvPr id="6" name="Rectangle 4">
            <a:extLst>
              <a:ext uri="{FF2B5EF4-FFF2-40B4-BE49-F238E27FC236}">
                <a16:creationId xmlns:a16="http://schemas.microsoft.com/office/drawing/2014/main" id="{572832F9-FEEC-E483-2D63-3E671E05E8DA}"/>
              </a:ext>
            </a:extLst>
          </p:cNvPr>
          <p:cNvSpPr/>
          <p:nvPr userDrawn="1"/>
        </p:nvSpPr>
        <p:spPr>
          <a:xfrm>
            <a:off x="465665" y="2151366"/>
            <a:ext cx="5388483" cy="4063537"/>
          </a:xfrm>
          <a:prstGeom prst="rect">
            <a:avLst/>
          </a:prstGeom>
          <a:solidFill>
            <a:srgbClr val="1CA5BA"/>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2400"/>
          </a:p>
        </p:txBody>
      </p:sp>
      <p:sp>
        <p:nvSpPr>
          <p:cNvPr id="12" name="Rectangle 4">
            <a:extLst>
              <a:ext uri="{FF2B5EF4-FFF2-40B4-BE49-F238E27FC236}">
                <a16:creationId xmlns:a16="http://schemas.microsoft.com/office/drawing/2014/main" id="{94053E21-5CD9-F3EF-EC6C-92E53C53C202}"/>
              </a:ext>
            </a:extLst>
          </p:cNvPr>
          <p:cNvSpPr/>
          <p:nvPr/>
        </p:nvSpPr>
        <p:spPr>
          <a:xfrm>
            <a:off x="6264964" y="2151366"/>
            <a:ext cx="5388483" cy="4063537"/>
          </a:xfrm>
          <a:prstGeom prst="rect">
            <a:avLst/>
          </a:prstGeom>
          <a:solidFill>
            <a:srgbClr val="63BEB3"/>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2400"/>
          </a:p>
        </p:txBody>
      </p:sp>
      <p:sp>
        <p:nvSpPr>
          <p:cNvPr id="7" name="Title 1">
            <a:extLst>
              <a:ext uri="{FF2B5EF4-FFF2-40B4-BE49-F238E27FC236}">
                <a16:creationId xmlns:a16="http://schemas.microsoft.com/office/drawing/2014/main" id="{5595769C-C0FB-74CF-3DBD-FA33DEC7B538}"/>
              </a:ext>
            </a:extLst>
          </p:cNvPr>
          <p:cNvSpPr>
            <a:spLocks noGrp="1"/>
          </p:cNvSpPr>
          <p:nvPr>
            <p:ph type="title"/>
          </p:nvPr>
        </p:nvSpPr>
        <p:spPr>
          <a:xfrm>
            <a:off x="397559" y="1358732"/>
            <a:ext cx="11273918" cy="549251"/>
          </a:xfrm>
          <a:prstGeom prst="rect">
            <a:avLst/>
          </a:prstGeom>
        </p:spPr>
        <p:txBody>
          <a:bodyPr>
            <a:noAutofit/>
          </a:bodyPr>
          <a:lstStyle>
            <a:lvl1pPr algn="l">
              <a:defRPr sz="4000" b="1" i="0" u="none">
                <a:solidFill>
                  <a:srgbClr val="1B2240"/>
                </a:solidFill>
                <a:latin typeface="Rajdhani" panose="02000000000000000000" pitchFamily="2" charset="77"/>
                <a:cs typeface="Rajdhani" panose="02000000000000000000" pitchFamily="2" charset="77"/>
              </a:defRPr>
            </a:lvl1pPr>
          </a:lstStyle>
          <a:p>
            <a:r>
              <a:rPr lang="en-GB"/>
              <a:t>Click to edit Master title style</a:t>
            </a:r>
            <a:endParaRPr lang="en-US" dirty="0"/>
          </a:p>
        </p:txBody>
      </p:sp>
      <p:pic>
        <p:nvPicPr>
          <p:cNvPr id="8" name="Picture 7" descr="ECMWF_Master_Logo_CMYK_nostrap (1).eps">
            <a:extLst>
              <a:ext uri="{FF2B5EF4-FFF2-40B4-BE49-F238E27FC236}">
                <a16:creationId xmlns:a16="http://schemas.microsoft.com/office/drawing/2014/main" id="{7CBCACE9-1FF2-B7DA-A628-8ECD740A8D4C}"/>
              </a:ext>
            </a:extLst>
          </p:cNvPr>
          <p:cNvPicPr>
            <a:picLocks noChangeAspect="1"/>
          </p:cNvPicPr>
          <p:nvPr userDrawn="1"/>
        </p:nvPicPr>
        <p:blipFill>
          <a:blip r:embed="rId3" cstate="screen">
            <a:alphaModFix amt="47000"/>
            <a:extLst>
              <a:ext uri="{28A0092B-C50C-407E-A947-70E740481C1C}">
                <a14:useLocalDpi xmlns:a14="http://schemas.microsoft.com/office/drawing/2010/main"/>
              </a:ext>
            </a:extLst>
          </a:blip>
          <a:stretch>
            <a:fillRect/>
          </a:stretch>
        </p:blipFill>
        <p:spPr>
          <a:xfrm>
            <a:off x="512430" y="6498219"/>
            <a:ext cx="1060448" cy="182990"/>
          </a:xfrm>
          <a:prstGeom prst="rect">
            <a:avLst/>
          </a:prstGeom>
        </p:spPr>
      </p:pic>
      <p:sp>
        <p:nvSpPr>
          <p:cNvPr id="5" name="Slide Number Placeholder 5">
            <a:extLst>
              <a:ext uri="{FF2B5EF4-FFF2-40B4-BE49-F238E27FC236}">
                <a16:creationId xmlns:a16="http://schemas.microsoft.com/office/drawing/2014/main" id="{8DBA0A93-56E7-34D4-A4A8-856AF359C57C}"/>
              </a:ext>
            </a:extLst>
          </p:cNvPr>
          <p:cNvSpPr>
            <a:spLocks noGrp="1"/>
          </p:cNvSpPr>
          <p:nvPr>
            <p:ph type="sldNum" sz="quarter" idx="12"/>
          </p:nvPr>
        </p:nvSpPr>
        <p:spPr>
          <a:xfrm>
            <a:off x="9542229" y="6483842"/>
            <a:ext cx="2137341" cy="365125"/>
          </a:xfrm>
          <a:prstGeom prst="rect">
            <a:avLst/>
          </a:prstGeom>
        </p:spPr>
        <p:txBody>
          <a:bodyPr/>
          <a:lstStyle>
            <a:lvl1pPr algn="r">
              <a:defRPr sz="1200">
                <a:solidFill>
                  <a:srgbClr val="1B2240"/>
                </a:solidFill>
                <a:latin typeface="Helvetica" pitchFamily="2" charset="0"/>
              </a:defRPr>
            </a:lvl1pPr>
          </a:lstStyle>
          <a:p>
            <a:fld id="{2A11EFE2-4BCF-414C-A3B6-A1A47880F170}" type="slidenum">
              <a:rPr lang="en-US" smtClean="0"/>
              <a:pPr/>
              <a:t>‹#›</a:t>
            </a:fld>
            <a:endParaRPr lang="en-US" dirty="0"/>
          </a:p>
        </p:txBody>
      </p:sp>
    </p:spTree>
    <p:extLst>
      <p:ext uri="{BB962C8B-B14F-4D97-AF65-F5344CB8AC3E}">
        <p14:creationId xmlns:p14="http://schemas.microsoft.com/office/powerpoint/2010/main" val="3643413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er Page 4">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280915B-E0EE-7B9E-3A92-17325B8BD4FD}"/>
              </a:ext>
            </a:extLst>
          </p:cNvPr>
          <p:cNvSpPr/>
          <p:nvPr userDrawn="1"/>
        </p:nvSpPr>
        <p:spPr>
          <a:xfrm>
            <a:off x="0" y="1"/>
            <a:ext cx="12240000" cy="881156"/>
          </a:xfrm>
          <a:prstGeom prst="rect">
            <a:avLst/>
          </a:prstGeom>
          <a:gradFill flip="none" rotWithShape="1">
            <a:gsLst>
              <a:gs pos="0">
                <a:srgbClr val="5B9BD5"/>
              </a:gs>
              <a:gs pos="28000">
                <a:srgbClr val="0C273C">
                  <a:lumMod val="100000"/>
                </a:srgbClr>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10" name="Straight Connector 9">
            <a:extLst>
              <a:ext uri="{FF2B5EF4-FFF2-40B4-BE49-F238E27FC236}">
                <a16:creationId xmlns:a16="http://schemas.microsoft.com/office/drawing/2014/main" id="{F0521B8B-59A2-47A3-91E9-31AC726F36AC}"/>
              </a:ext>
            </a:extLst>
          </p:cNvPr>
          <p:cNvCxnSpPr>
            <a:cxnSpLocks/>
          </p:cNvCxnSpPr>
          <p:nvPr/>
        </p:nvCxnSpPr>
        <p:spPr>
          <a:xfrm>
            <a:off x="11" y="687112"/>
            <a:ext cx="2920398" cy="0"/>
          </a:xfrm>
          <a:prstGeom prst="line">
            <a:avLst/>
          </a:prstGeom>
          <a:ln>
            <a:solidFill>
              <a:srgbClr val="5B9BD5"/>
            </a:solidFill>
          </a:ln>
        </p:spPr>
        <p:style>
          <a:lnRef idx="1">
            <a:schemeClr val="accent1"/>
          </a:lnRef>
          <a:fillRef idx="0">
            <a:schemeClr val="accent1"/>
          </a:fillRef>
          <a:effectRef idx="0">
            <a:schemeClr val="accent1"/>
          </a:effectRef>
          <a:fontRef idx="minor">
            <a:schemeClr val="tx1"/>
          </a:fontRef>
        </p:style>
      </p:cxnSp>
      <p:sp>
        <p:nvSpPr>
          <p:cNvPr id="11" name="Footer Placeholder 4"/>
          <p:cNvSpPr txBox="1">
            <a:spLocks/>
          </p:cNvSpPr>
          <p:nvPr/>
        </p:nvSpPr>
        <p:spPr>
          <a:xfrm>
            <a:off x="389468" y="321987"/>
            <a:ext cx="3034215" cy="365125"/>
          </a:xfrm>
          <a:prstGeom prst="rect">
            <a:avLst/>
          </a:prstGeom>
        </p:spPr>
        <p:txBody>
          <a:bodyPr vert="horz" lIns="121917" tIns="60959" rIns="121917" bIns="60959" rtlCol="0" anchor="ctr"/>
          <a:lstStyle>
            <a:defPPr>
              <a:defRPr lang="en-US"/>
            </a:defPPr>
            <a:lvl1pPr marL="0" algn="ctr" defTabSz="457200" rtl="0" eaLnBrk="1" latinLnBrk="0" hangingPunct="1">
              <a:defRPr sz="1100" kern="1200">
                <a:solidFill>
                  <a:schemeClr val="tx1">
                    <a:tint val="75000"/>
                  </a:schemeClr>
                </a:solidFill>
                <a:latin typeface="Helvetica"/>
                <a:ea typeface="+mn-ea"/>
                <a:cs typeface="Helvetic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kumimoji="0" lang="en-GB" sz="1600" b="0" i="0" u="none" strike="noStrike" kern="1200" cap="all" spc="0" normalizeH="0" baseline="0" noProof="0" dirty="0">
                <a:ln>
                  <a:noFill/>
                </a:ln>
                <a:solidFill>
                  <a:schemeClr val="bg1"/>
                </a:solidFill>
                <a:effectLst/>
                <a:uLnTx/>
                <a:uFillTx/>
                <a:latin typeface="Rajdhani Medium" panose="02000000000000000000" pitchFamily="2" charset="77"/>
                <a:ea typeface="+mj-ea"/>
                <a:cs typeface="Rajdhani Medium" panose="02000000000000000000" pitchFamily="2" charset="77"/>
              </a:rPr>
              <a:t>ECMWF - DESTINATION EARTH</a:t>
            </a:r>
            <a:endParaRPr lang="en-US" sz="1600" b="0" i="0" dirty="0">
              <a:solidFill>
                <a:schemeClr val="bg1"/>
              </a:solidFill>
              <a:latin typeface="Rajdhani Medium" panose="02000000000000000000" pitchFamily="2" charset="77"/>
              <a:cs typeface="Rajdhani Medium" panose="02000000000000000000" pitchFamily="2" charset="77"/>
            </a:endParaRPr>
          </a:p>
        </p:txBody>
      </p:sp>
      <p:pic>
        <p:nvPicPr>
          <p:cNvPr id="3" name="Picture 8" descr="A picture containing chart&#10;&#10;Description automatically generated">
            <a:extLst>
              <a:ext uri="{FF2B5EF4-FFF2-40B4-BE49-F238E27FC236}">
                <a16:creationId xmlns:a16="http://schemas.microsoft.com/office/drawing/2014/main" id="{FC560020-4C38-85E6-60CF-EECA0DF744C1}"/>
              </a:ext>
            </a:extLst>
          </p:cNvPr>
          <p:cNvPicPr>
            <a:picLocks noChangeAspect="1"/>
          </p:cNvPicPr>
          <p:nvPr userDrawn="1"/>
        </p:nvPicPr>
        <p:blipFill>
          <a:blip r:embed="rId2"/>
          <a:stretch>
            <a:fillRect/>
          </a:stretch>
        </p:blipFill>
        <p:spPr>
          <a:xfrm>
            <a:off x="10029744" y="0"/>
            <a:ext cx="2210256" cy="1243269"/>
          </a:xfrm>
          <a:prstGeom prst="rect">
            <a:avLst/>
          </a:prstGeom>
          <a:ln>
            <a:noFill/>
          </a:ln>
        </p:spPr>
      </p:pic>
      <p:sp>
        <p:nvSpPr>
          <p:cNvPr id="7" name="Title 1">
            <a:extLst>
              <a:ext uri="{FF2B5EF4-FFF2-40B4-BE49-F238E27FC236}">
                <a16:creationId xmlns:a16="http://schemas.microsoft.com/office/drawing/2014/main" id="{5595769C-C0FB-74CF-3DBD-FA33DEC7B538}"/>
              </a:ext>
            </a:extLst>
          </p:cNvPr>
          <p:cNvSpPr>
            <a:spLocks noGrp="1"/>
          </p:cNvSpPr>
          <p:nvPr>
            <p:ph type="title"/>
          </p:nvPr>
        </p:nvSpPr>
        <p:spPr>
          <a:xfrm>
            <a:off x="397559" y="1358732"/>
            <a:ext cx="11273918" cy="549251"/>
          </a:xfrm>
          <a:prstGeom prst="rect">
            <a:avLst/>
          </a:prstGeom>
        </p:spPr>
        <p:txBody>
          <a:bodyPr>
            <a:noAutofit/>
          </a:bodyPr>
          <a:lstStyle>
            <a:lvl1pPr algn="l">
              <a:defRPr sz="4000" b="1" i="0" u="none">
                <a:solidFill>
                  <a:srgbClr val="1B2240"/>
                </a:solidFill>
                <a:latin typeface="Rajdhani" panose="02000000000000000000" pitchFamily="2" charset="77"/>
                <a:cs typeface="Rajdhani" panose="02000000000000000000" pitchFamily="2" charset="77"/>
              </a:defRPr>
            </a:lvl1pPr>
          </a:lstStyle>
          <a:p>
            <a:r>
              <a:rPr lang="en-GB"/>
              <a:t>Click to edit Master title style</a:t>
            </a:r>
            <a:endParaRPr lang="en-US" dirty="0"/>
          </a:p>
        </p:txBody>
      </p:sp>
      <p:pic>
        <p:nvPicPr>
          <p:cNvPr id="8" name="Picture 7" descr="ECMWF_Master_Logo_CMYK_nostrap (1).eps">
            <a:extLst>
              <a:ext uri="{FF2B5EF4-FFF2-40B4-BE49-F238E27FC236}">
                <a16:creationId xmlns:a16="http://schemas.microsoft.com/office/drawing/2014/main" id="{7CBCACE9-1FF2-B7DA-A628-8ECD740A8D4C}"/>
              </a:ext>
            </a:extLst>
          </p:cNvPr>
          <p:cNvPicPr>
            <a:picLocks noChangeAspect="1"/>
          </p:cNvPicPr>
          <p:nvPr userDrawn="1"/>
        </p:nvPicPr>
        <p:blipFill>
          <a:blip r:embed="rId3" cstate="screen">
            <a:alphaModFix amt="47000"/>
            <a:extLst>
              <a:ext uri="{28A0092B-C50C-407E-A947-70E740481C1C}">
                <a14:useLocalDpi xmlns:a14="http://schemas.microsoft.com/office/drawing/2010/main"/>
              </a:ext>
            </a:extLst>
          </a:blip>
          <a:stretch>
            <a:fillRect/>
          </a:stretch>
        </p:blipFill>
        <p:spPr>
          <a:xfrm>
            <a:off x="512430" y="6498219"/>
            <a:ext cx="1060448" cy="182990"/>
          </a:xfrm>
          <a:prstGeom prst="rect">
            <a:avLst/>
          </a:prstGeom>
        </p:spPr>
      </p:pic>
      <p:sp>
        <p:nvSpPr>
          <p:cNvPr id="14" name="Rectangle 4">
            <a:extLst>
              <a:ext uri="{FF2B5EF4-FFF2-40B4-BE49-F238E27FC236}">
                <a16:creationId xmlns:a16="http://schemas.microsoft.com/office/drawing/2014/main" id="{C74382F6-198F-1FE1-74C3-D1950EC77318}"/>
              </a:ext>
            </a:extLst>
          </p:cNvPr>
          <p:cNvSpPr/>
          <p:nvPr/>
        </p:nvSpPr>
        <p:spPr>
          <a:xfrm>
            <a:off x="9537681" y="2905041"/>
            <a:ext cx="2102319" cy="3309862"/>
          </a:xfrm>
          <a:prstGeom prst="rect">
            <a:avLst/>
          </a:prstGeom>
          <a:noFill/>
          <a:ln w="38100">
            <a:solidFill>
              <a:srgbClr val="1B22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2400"/>
          </a:p>
        </p:txBody>
      </p:sp>
      <p:sp>
        <p:nvSpPr>
          <p:cNvPr id="17" name="Rectangle 4">
            <a:extLst>
              <a:ext uri="{FF2B5EF4-FFF2-40B4-BE49-F238E27FC236}">
                <a16:creationId xmlns:a16="http://schemas.microsoft.com/office/drawing/2014/main" id="{8600FB84-A435-C8B6-D0C5-1A142F8D44C0}"/>
              </a:ext>
            </a:extLst>
          </p:cNvPr>
          <p:cNvSpPr/>
          <p:nvPr/>
        </p:nvSpPr>
        <p:spPr>
          <a:xfrm>
            <a:off x="7269677" y="2905041"/>
            <a:ext cx="2102319" cy="3309862"/>
          </a:xfrm>
          <a:prstGeom prst="rect">
            <a:avLst/>
          </a:prstGeom>
          <a:noFill/>
          <a:ln w="38100">
            <a:solidFill>
              <a:srgbClr val="1B22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2400"/>
          </a:p>
        </p:txBody>
      </p:sp>
      <p:sp>
        <p:nvSpPr>
          <p:cNvPr id="21" name="Rectangle 4">
            <a:extLst>
              <a:ext uri="{FF2B5EF4-FFF2-40B4-BE49-F238E27FC236}">
                <a16:creationId xmlns:a16="http://schemas.microsoft.com/office/drawing/2014/main" id="{8A1F3409-383A-6D16-C684-BC74438D93E2}"/>
              </a:ext>
            </a:extLst>
          </p:cNvPr>
          <p:cNvSpPr/>
          <p:nvPr/>
        </p:nvSpPr>
        <p:spPr>
          <a:xfrm>
            <a:off x="5001673" y="2905041"/>
            <a:ext cx="2102319" cy="3309862"/>
          </a:xfrm>
          <a:prstGeom prst="rect">
            <a:avLst/>
          </a:prstGeom>
          <a:noFill/>
          <a:ln w="38100">
            <a:solidFill>
              <a:srgbClr val="1B22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2400"/>
          </a:p>
        </p:txBody>
      </p:sp>
      <p:sp>
        <p:nvSpPr>
          <p:cNvPr id="25" name="Rectangle 4">
            <a:extLst>
              <a:ext uri="{FF2B5EF4-FFF2-40B4-BE49-F238E27FC236}">
                <a16:creationId xmlns:a16="http://schemas.microsoft.com/office/drawing/2014/main" id="{C248939F-60C5-5527-7A97-260C6BD0866E}"/>
              </a:ext>
            </a:extLst>
          </p:cNvPr>
          <p:cNvSpPr/>
          <p:nvPr/>
        </p:nvSpPr>
        <p:spPr>
          <a:xfrm>
            <a:off x="2733669" y="2905041"/>
            <a:ext cx="2102319" cy="3309862"/>
          </a:xfrm>
          <a:prstGeom prst="rect">
            <a:avLst/>
          </a:prstGeom>
          <a:noFill/>
          <a:ln w="38100">
            <a:solidFill>
              <a:srgbClr val="1B22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2400"/>
          </a:p>
        </p:txBody>
      </p:sp>
      <p:sp>
        <p:nvSpPr>
          <p:cNvPr id="29" name="Rectangle 4">
            <a:extLst>
              <a:ext uri="{FF2B5EF4-FFF2-40B4-BE49-F238E27FC236}">
                <a16:creationId xmlns:a16="http://schemas.microsoft.com/office/drawing/2014/main" id="{FDCDE3FB-9D3F-D420-BAD8-36C43DBE7840}"/>
              </a:ext>
            </a:extLst>
          </p:cNvPr>
          <p:cNvSpPr/>
          <p:nvPr/>
        </p:nvSpPr>
        <p:spPr>
          <a:xfrm>
            <a:off x="512430" y="2905041"/>
            <a:ext cx="2055554" cy="3309862"/>
          </a:xfrm>
          <a:prstGeom prst="rect">
            <a:avLst/>
          </a:prstGeom>
          <a:noFill/>
          <a:ln w="38100">
            <a:solidFill>
              <a:srgbClr val="1B224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DE" sz="2400"/>
          </a:p>
        </p:txBody>
      </p:sp>
      <p:sp>
        <p:nvSpPr>
          <p:cNvPr id="5" name="Slide Number Placeholder 5">
            <a:extLst>
              <a:ext uri="{FF2B5EF4-FFF2-40B4-BE49-F238E27FC236}">
                <a16:creationId xmlns:a16="http://schemas.microsoft.com/office/drawing/2014/main" id="{ECCBCADE-9AD2-490E-B482-BD4C3FD309B1}"/>
              </a:ext>
            </a:extLst>
          </p:cNvPr>
          <p:cNvSpPr>
            <a:spLocks noGrp="1"/>
          </p:cNvSpPr>
          <p:nvPr>
            <p:ph type="sldNum" sz="quarter" idx="12"/>
          </p:nvPr>
        </p:nvSpPr>
        <p:spPr>
          <a:xfrm>
            <a:off x="9542229" y="6483842"/>
            <a:ext cx="2137341" cy="365125"/>
          </a:xfrm>
          <a:prstGeom prst="rect">
            <a:avLst/>
          </a:prstGeom>
        </p:spPr>
        <p:txBody>
          <a:bodyPr/>
          <a:lstStyle>
            <a:lvl1pPr algn="r">
              <a:defRPr sz="1200">
                <a:solidFill>
                  <a:srgbClr val="1B2240"/>
                </a:solidFill>
                <a:latin typeface="Helvetica" pitchFamily="2" charset="0"/>
              </a:defRPr>
            </a:lvl1pPr>
          </a:lstStyle>
          <a:p>
            <a:fld id="{2A11EFE2-4BCF-414C-A3B6-A1A47880F170}" type="slidenum">
              <a:rPr lang="en-US" smtClean="0"/>
              <a:pPr/>
              <a:t>‹#›</a:t>
            </a:fld>
            <a:endParaRPr lang="en-US" dirty="0"/>
          </a:p>
        </p:txBody>
      </p:sp>
      <p:sp>
        <p:nvSpPr>
          <p:cNvPr id="6" name="Title 1">
            <a:extLst>
              <a:ext uri="{FF2B5EF4-FFF2-40B4-BE49-F238E27FC236}">
                <a16:creationId xmlns:a16="http://schemas.microsoft.com/office/drawing/2014/main" id="{8299C2CD-473B-41E1-926B-2FA2E4AA8316}"/>
              </a:ext>
            </a:extLst>
          </p:cNvPr>
          <p:cNvSpPr txBox="1">
            <a:spLocks/>
          </p:cNvSpPr>
          <p:nvPr userDrawn="1"/>
        </p:nvSpPr>
        <p:spPr>
          <a:xfrm>
            <a:off x="397981" y="2002180"/>
            <a:ext cx="3621126" cy="549251"/>
          </a:xfrm>
          <a:prstGeom prst="rect">
            <a:avLst/>
          </a:prstGeom>
        </p:spPr>
        <p:txBody>
          <a:bodyPr>
            <a:noAutofit/>
          </a:bodyPr>
          <a:lstStyle>
            <a:lvl1pPr algn="l" defTabSz="609570" rtl="0" eaLnBrk="1" latinLnBrk="0" hangingPunct="1">
              <a:spcBef>
                <a:spcPct val="0"/>
              </a:spcBef>
              <a:buNone/>
              <a:defRPr sz="4000" b="1" i="0" u="none" kern="1200" cap="all" spc="0">
                <a:solidFill>
                  <a:srgbClr val="1B2240"/>
                </a:solidFill>
                <a:latin typeface="Rajdhani" panose="02000000000000000000" pitchFamily="2" charset="77"/>
                <a:ea typeface="+mj-ea"/>
                <a:cs typeface="Rajdhani" panose="02000000000000000000" pitchFamily="2" charset="77"/>
              </a:defRPr>
            </a:lvl1pPr>
          </a:lstStyle>
          <a:p>
            <a:r>
              <a:rPr lang="en-US" sz="2400" b="0" i="0" cap="none" dirty="0">
                <a:solidFill>
                  <a:srgbClr val="0A6AA6"/>
                </a:solidFill>
                <a:latin typeface="Rajdhani Medium" panose="02000000000000000000" pitchFamily="2" charset="77"/>
                <a:cs typeface="Rajdhani Medium" panose="02000000000000000000" pitchFamily="2" charset="77"/>
              </a:rPr>
              <a:t>Click to edit </a:t>
            </a:r>
            <a:r>
              <a:rPr lang="en-US" sz="2400" b="0" i="0" cap="none" dirty="0" err="1">
                <a:solidFill>
                  <a:srgbClr val="0A6AA6"/>
                </a:solidFill>
                <a:latin typeface="Rajdhani Medium" panose="02000000000000000000" pitchFamily="2" charset="77"/>
                <a:cs typeface="Rajdhani Medium" panose="02000000000000000000" pitchFamily="2" charset="77"/>
              </a:rPr>
              <a:t>subheadline</a:t>
            </a:r>
            <a:endParaRPr lang="en-US" sz="2400" b="0" i="0" cap="none" dirty="0">
              <a:solidFill>
                <a:srgbClr val="0A6AA6"/>
              </a:solidFill>
              <a:latin typeface="Rajdhani Medium" panose="02000000000000000000" pitchFamily="2" charset="77"/>
              <a:cs typeface="Rajdhani Medium" panose="02000000000000000000" pitchFamily="2" charset="77"/>
            </a:endParaRPr>
          </a:p>
        </p:txBody>
      </p:sp>
    </p:spTree>
    <p:extLst>
      <p:ext uri="{BB962C8B-B14F-4D97-AF65-F5344CB8AC3E}">
        <p14:creationId xmlns:p14="http://schemas.microsoft.com/office/powerpoint/2010/main" val="2563517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nner Page logolin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280915B-E0EE-7B9E-3A92-17325B8BD4FD}"/>
              </a:ext>
            </a:extLst>
          </p:cNvPr>
          <p:cNvSpPr/>
          <p:nvPr userDrawn="1"/>
        </p:nvSpPr>
        <p:spPr>
          <a:xfrm>
            <a:off x="0" y="1"/>
            <a:ext cx="12240000" cy="881156"/>
          </a:xfrm>
          <a:prstGeom prst="rect">
            <a:avLst/>
          </a:prstGeom>
          <a:gradFill flip="none" rotWithShape="1">
            <a:gsLst>
              <a:gs pos="0">
                <a:srgbClr val="5B9BD5"/>
              </a:gs>
              <a:gs pos="28000">
                <a:srgbClr val="0C273C">
                  <a:lumMod val="100000"/>
                </a:srgbClr>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Picture 8" descr="A picture containing chart&#10;&#10;Description automatically generated">
            <a:extLst>
              <a:ext uri="{FF2B5EF4-FFF2-40B4-BE49-F238E27FC236}">
                <a16:creationId xmlns:a16="http://schemas.microsoft.com/office/drawing/2014/main" id="{FC560020-4C38-85E6-60CF-EECA0DF744C1}"/>
              </a:ext>
            </a:extLst>
          </p:cNvPr>
          <p:cNvPicPr>
            <a:picLocks noChangeAspect="1"/>
          </p:cNvPicPr>
          <p:nvPr userDrawn="1"/>
        </p:nvPicPr>
        <p:blipFill>
          <a:blip r:embed="rId2"/>
          <a:stretch>
            <a:fillRect/>
          </a:stretch>
        </p:blipFill>
        <p:spPr>
          <a:xfrm>
            <a:off x="10029744" y="0"/>
            <a:ext cx="2210256" cy="1243269"/>
          </a:xfrm>
          <a:prstGeom prst="rect">
            <a:avLst/>
          </a:prstGeom>
          <a:ln>
            <a:noFill/>
          </a:ln>
        </p:spPr>
      </p:pic>
      <p:sp>
        <p:nvSpPr>
          <p:cNvPr id="7" name="Title 1">
            <a:extLst>
              <a:ext uri="{FF2B5EF4-FFF2-40B4-BE49-F238E27FC236}">
                <a16:creationId xmlns:a16="http://schemas.microsoft.com/office/drawing/2014/main" id="{5595769C-C0FB-74CF-3DBD-FA33DEC7B538}"/>
              </a:ext>
            </a:extLst>
          </p:cNvPr>
          <p:cNvSpPr>
            <a:spLocks noGrp="1"/>
          </p:cNvSpPr>
          <p:nvPr>
            <p:ph type="title"/>
          </p:nvPr>
        </p:nvSpPr>
        <p:spPr>
          <a:xfrm>
            <a:off x="397559" y="1358732"/>
            <a:ext cx="11273918" cy="549251"/>
          </a:xfrm>
          <a:prstGeom prst="rect">
            <a:avLst/>
          </a:prstGeom>
        </p:spPr>
        <p:txBody>
          <a:bodyPr>
            <a:noAutofit/>
          </a:bodyPr>
          <a:lstStyle>
            <a:lvl1pPr algn="l">
              <a:defRPr sz="4000" b="1" i="0" u="none">
                <a:solidFill>
                  <a:srgbClr val="1B2240"/>
                </a:solidFill>
                <a:latin typeface="Rajdhani" panose="02000000000000000000" pitchFamily="2" charset="77"/>
                <a:cs typeface="Rajdhani" panose="02000000000000000000" pitchFamily="2" charset="77"/>
              </a:defRPr>
            </a:lvl1pPr>
          </a:lstStyle>
          <a:p>
            <a:r>
              <a:rPr lang="en-GB"/>
              <a:t>Click to edit Master title style</a:t>
            </a:r>
            <a:endParaRPr lang="en-US" dirty="0"/>
          </a:p>
        </p:txBody>
      </p:sp>
      <p:pic>
        <p:nvPicPr>
          <p:cNvPr id="8" name="Picture 7" descr="ECMWF_Master_Logo_CMYK_nostrap (1).eps">
            <a:extLst>
              <a:ext uri="{FF2B5EF4-FFF2-40B4-BE49-F238E27FC236}">
                <a16:creationId xmlns:a16="http://schemas.microsoft.com/office/drawing/2014/main" id="{7CBCACE9-1FF2-B7DA-A628-8ECD740A8D4C}"/>
              </a:ext>
            </a:extLst>
          </p:cNvPr>
          <p:cNvPicPr>
            <a:picLocks noChangeAspect="1"/>
          </p:cNvPicPr>
          <p:nvPr userDrawn="1"/>
        </p:nvPicPr>
        <p:blipFill>
          <a:blip r:embed="rId3" cstate="screen">
            <a:alphaModFix amt="47000"/>
            <a:extLst>
              <a:ext uri="{28A0092B-C50C-407E-A947-70E740481C1C}">
                <a14:useLocalDpi xmlns:a14="http://schemas.microsoft.com/office/drawing/2010/main"/>
              </a:ext>
            </a:extLst>
          </a:blip>
          <a:stretch>
            <a:fillRect/>
          </a:stretch>
        </p:blipFill>
        <p:spPr>
          <a:xfrm>
            <a:off x="512430" y="6498219"/>
            <a:ext cx="1060448" cy="182990"/>
          </a:xfrm>
          <a:prstGeom prst="rect">
            <a:avLst/>
          </a:prstGeom>
        </p:spPr>
      </p:pic>
      <p:sp>
        <p:nvSpPr>
          <p:cNvPr id="5" name="Slide Number Placeholder 5">
            <a:extLst>
              <a:ext uri="{FF2B5EF4-FFF2-40B4-BE49-F238E27FC236}">
                <a16:creationId xmlns:a16="http://schemas.microsoft.com/office/drawing/2014/main" id="{ECCBCADE-9AD2-490E-B482-BD4C3FD309B1}"/>
              </a:ext>
            </a:extLst>
          </p:cNvPr>
          <p:cNvSpPr>
            <a:spLocks noGrp="1"/>
          </p:cNvSpPr>
          <p:nvPr>
            <p:ph type="sldNum" sz="quarter" idx="12"/>
          </p:nvPr>
        </p:nvSpPr>
        <p:spPr>
          <a:xfrm>
            <a:off x="9542229" y="6483842"/>
            <a:ext cx="2137341" cy="365125"/>
          </a:xfrm>
          <a:prstGeom prst="rect">
            <a:avLst/>
          </a:prstGeom>
        </p:spPr>
        <p:txBody>
          <a:bodyPr/>
          <a:lstStyle>
            <a:lvl1pPr algn="r">
              <a:defRPr sz="1200">
                <a:solidFill>
                  <a:srgbClr val="1B2240"/>
                </a:solidFill>
                <a:latin typeface="Helvetica" pitchFamily="2" charset="0"/>
              </a:defRPr>
            </a:lvl1pPr>
          </a:lstStyle>
          <a:p>
            <a:fld id="{2A11EFE2-4BCF-414C-A3B6-A1A47880F170}" type="slidenum">
              <a:rPr lang="en-US" smtClean="0"/>
              <a:pPr/>
              <a:t>‹#›</a:t>
            </a:fld>
            <a:endParaRPr lang="en-US" dirty="0"/>
          </a:p>
        </p:txBody>
      </p:sp>
      <p:pic>
        <p:nvPicPr>
          <p:cNvPr id="4" name="Picture 26">
            <a:extLst>
              <a:ext uri="{FF2B5EF4-FFF2-40B4-BE49-F238E27FC236}">
                <a16:creationId xmlns:a16="http://schemas.microsoft.com/office/drawing/2014/main" id="{166018CB-C00B-C21D-4B1B-5D4E39BA04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9258" y="191392"/>
            <a:ext cx="6553200" cy="571500"/>
          </a:xfrm>
          <a:prstGeom prst="rect">
            <a:avLst/>
          </a:prstGeom>
        </p:spPr>
      </p:pic>
    </p:spTree>
    <p:extLst>
      <p:ext uri="{BB962C8B-B14F-4D97-AF65-F5344CB8AC3E}">
        <p14:creationId xmlns:p14="http://schemas.microsoft.com/office/powerpoint/2010/main" val="2412544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Inner Page 5">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0521B8B-59A2-47A3-91E9-31AC726F36AC}"/>
              </a:ext>
            </a:extLst>
          </p:cNvPr>
          <p:cNvCxnSpPr>
            <a:cxnSpLocks/>
          </p:cNvCxnSpPr>
          <p:nvPr/>
        </p:nvCxnSpPr>
        <p:spPr>
          <a:xfrm>
            <a:off x="11" y="687112"/>
            <a:ext cx="2920398" cy="0"/>
          </a:xfrm>
          <a:prstGeom prst="line">
            <a:avLst/>
          </a:prstGeom>
          <a:ln>
            <a:solidFill>
              <a:srgbClr val="5B9BD5"/>
            </a:solidFill>
          </a:ln>
        </p:spPr>
        <p:style>
          <a:lnRef idx="1">
            <a:schemeClr val="accent1"/>
          </a:lnRef>
          <a:fillRef idx="0">
            <a:schemeClr val="accent1"/>
          </a:fillRef>
          <a:effectRef idx="0">
            <a:schemeClr val="accent1"/>
          </a:effectRef>
          <a:fontRef idx="minor">
            <a:schemeClr val="tx1"/>
          </a:fontRef>
        </p:style>
      </p:cxnSp>
      <p:sp>
        <p:nvSpPr>
          <p:cNvPr id="11" name="Footer Placeholder 4"/>
          <p:cNvSpPr txBox="1">
            <a:spLocks/>
          </p:cNvSpPr>
          <p:nvPr/>
        </p:nvSpPr>
        <p:spPr>
          <a:xfrm>
            <a:off x="389468" y="321987"/>
            <a:ext cx="3034215" cy="365125"/>
          </a:xfrm>
          <a:prstGeom prst="rect">
            <a:avLst/>
          </a:prstGeom>
        </p:spPr>
        <p:txBody>
          <a:bodyPr vert="horz" lIns="121917" tIns="60959" rIns="121917" bIns="60959" rtlCol="0" anchor="ctr"/>
          <a:lstStyle>
            <a:defPPr>
              <a:defRPr lang="en-US"/>
            </a:defPPr>
            <a:lvl1pPr marL="0" algn="ctr" defTabSz="457200" rtl="0" eaLnBrk="1" latinLnBrk="0" hangingPunct="1">
              <a:defRPr sz="1100" kern="1200">
                <a:solidFill>
                  <a:schemeClr val="tx1">
                    <a:tint val="75000"/>
                  </a:schemeClr>
                </a:solidFill>
                <a:latin typeface="Helvetica"/>
                <a:ea typeface="+mn-ea"/>
                <a:cs typeface="Helvetic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kumimoji="0" lang="en-GB" sz="1600" b="0" i="0" u="none" strike="noStrike" kern="1200" cap="all" spc="0" normalizeH="0" baseline="0" noProof="0" dirty="0">
                <a:ln>
                  <a:noFill/>
                </a:ln>
                <a:solidFill>
                  <a:srgbClr val="1B2240"/>
                </a:solidFill>
                <a:effectLst/>
                <a:uLnTx/>
                <a:uFillTx/>
                <a:latin typeface="Rajdhani Medium" panose="02000000000000000000" pitchFamily="2" charset="77"/>
                <a:ea typeface="+mj-ea"/>
                <a:cs typeface="Rajdhani Medium" panose="02000000000000000000" pitchFamily="2" charset="77"/>
              </a:rPr>
              <a:t>ECMWF - DESTINATION EARTH</a:t>
            </a:r>
            <a:endParaRPr lang="en-US" sz="1600" b="0" i="0" dirty="0">
              <a:solidFill>
                <a:srgbClr val="1B2240"/>
              </a:solidFill>
              <a:latin typeface="Rajdhani Medium" panose="02000000000000000000" pitchFamily="2" charset="77"/>
              <a:cs typeface="Rajdhani Medium" panose="02000000000000000000" pitchFamily="2" charset="77"/>
            </a:endParaRPr>
          </a:p>
        </p:txBody>
      </p:sp>
      <p:sp>
        <p:nvSpPr>
          <p:cNvPr id="13" name="Content Placeholder 2"/>
          <p:cNvSpPr>
            <a:spLocks noGrp="1"/>
          </p:cNvSpPr>
          <p:nvPr>
            <p:ph idx="1"/>
          </p:nvPr>
        </p:nvSpPr>
        <p:spPr>
          <a:xfrm>
            <a:off x="389466" y="2148596"/>
            <a:ext cx="11273919" cy="4022292"/>
          </a:xfrm>
          <a:prstGeom prst="rect">
            <a:avLst/>
          </a:prstGeom>
        </p:spPr>
        <p:txBody>
          <a:bodyPr/>
          <a:lstStyle>
            <a:lvl1pPr>
              <a:defRPr sz="2133">
                <a:solidFill>
                  <a:schemeClr val="bg1"/>
                </a:solidFill>
              </a:defRPr>
            </a:lvl1pPr>
            <a:lvl2pPr>
              <a:defRPr sz="1867">
                <a:solidFill>
                  <a:schemeClr val="bg1"/>
                </a:solidFill>
              </a:defRPr>
            </a:lvl2pPr>
            <a:lvl3pPr>
              <a:defRPr sz="1600">
                <a:solidFill>
                  <a:schemeClr val="bg1"/>
                </a:solidFill>
              </a:defRPr>
            </a:lvl3pPr>
            <a:lvl4pPr>
              <a:defRPr sz="1467">
                <a:solidFill>
                  <a:schemeClr val="bg1"/>
                </a:solidFill>
              </a:defRPr>
            </a:lvl4pPr>
            <a:lvl5pPr>
              <a:defRPr sz="1467">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6" name="Title 1"/>
          <p:cNvSpPr>
            <a:spLocks noGrp="1"/>
          </p:cNvSpPr>
          <p:nvPr>
            <p:ph type="title"/>
          </p:nvPr>
        </p:nvSpPr>
        <p:spPr>
          <a:xfrm>
            <a:off x="397559" y="1358732"/>
            <a:ext cx="11273918" cy="549251"/>
          </a:xfrm>
          <a:prstGeom prst="rect">
            <a:avLst/>
          </a:prstGeom>
        </p:spPr>
        <p:txBody>
          <a:bodyPr>
            <a:noAutofit/>
          </a:bodyPr>
          <a:lstStyle>
            <a:lvl1pPr algn="l">
              <a:defRPr sz="4000" b="1" i="0" u="none">
                <a:solidFill>
                  <a:srgbClr val="1B2240"/>
                </a:solidFill>
                <a:latin typeface="Rajdhani" panose="02000000000000000000" pitchFamily="2" charset="77"/>
                <a:cs typeface="Rajdhani" panose="02000000000000000000" pitchFamily="2" charset="77"/>
              </a:defRPr>
            </a:lvl1pPr>
          </a:lstStyle>
          <a:p>
            <a:r>
              <a:rPr lang="en-GB"/>
              <a:t>Click to edit Master title style</a:t>
            </a:r>
            <a:endParaRPr lang="en-US" dirty="0"/>
          </a:p>
        </p:txBody>
      </p:sp>
      <p:pic>
        <p:nvPicPr>
          <p:cNvPr id="3" name="Picture 8" descr="A picture containing chart&#10;&#10;Description automatically generated">
            <a:extLst>
              <a:ext uri="{FF2B5EF4-FFF2-40B4-BE49-F238E27FC236}">
                <a16:creationId xmlns:a16="http://schemas.microsoft.com/office/drawing/2014/main" id="{FC560020-4C38-85E6-60CF-EECA0DF744C1}"/>
              </a:ext>
            </a:extLst>
          </p:cNvPr>
          <p:cNvPicPr>
            <a:picLocks noChangeAspect="1"/>
          </p:cNvPicPr>
          <p:nvPr userDrawn="1"/>
        </p:nvPicPr>
        <p:blipFill>
          <a:blip r:embed="rId2"/>
          <a:stretch>
            <a:fillRect/>
          </a:stretch>
        </p:blipFill>
        <p:spPr>
          <a:xfrm>
            <a:off x="10029744" y="0"/>
            <a:ext cx="2210256" cy="1243269"/>
          </a:xfrm>
          <a:prstGeom prst="rect">
            <a:avLst/>
          </a:prstGeom>
          <a:ln>
            <a:noFill/>
          </a:ln>
        </p:spPr>
      </p:pic>
      <p:pic>
        <p:nvPicPr>
          <p:cNvPr id="5" name="Picture 7" descr="ECMWF_Master_Logo_CMYK_nostrap (1).eps">
            <a:extLst>
              <a:ext uri="{FF2B5EF4-FFF2-40B4-BE49-F238E27FC236}">
                <a16:creationId xmlns:a16="http://schemas.microsoft.com/office/drawing/2014/main" id="{C9254126-6624-619B-1A8F-AC5583495A81}"/>
              </a:ext>
            </a:extLst>
          </p:cNvPr>
          <p:cNvPicPr>
            <a:picLocks noChangeAspect="1"/>
          </p:cNvPicPr>
          <p:nvPr userDrawn="1"/>
        </p:nvPicPr>
        <p:blipFill>
          <a:blip r:embed="rId3" cstate="screen">
            <a:alphaModFix amt="47000"/>
            <a:extLst>
              <a:ext uri="{28A0092B-C50C-407E-A947-70E740481C1C}">
                <a14:useLocalDpi xmlns:a14="http://schemas.microsoft.com/office/drawing/2010/main"/>
              </a:ext>
            </a:extLst>
          </a:blip>
          <a:stretch>
            <a:fillRect/>
          </a:stretch>
        </p:blipFill>
        <p:spPr>
          <a:xfrm>
            <a:off x="512430" y="6498219"/>
            <a:ext cx="1060448" cy="182990"/>
          </a:xfrm>
          <a:prstGeom prst="rect">
            <a:avLst/>
          </a:prstGeom>
        </p:spPr>
      </p:pic>
      <p:sp>
        <p:nvSpPr>
          <p:cNvPr id="2" name="Slide Number Placeholder 5">
            <a:extLst>
              <a:ext uri="{FF2B5EF4-FFF2-40B4-BE49-F238E27FC236}">
                <a16:creationId xmlns:a16="http://schemas.microsoft.com/office/drawing/2014/main" id="{A04818AC-0477-DAE6-2E19-AEDA8208D4D0}"/>
              </a:ext>
            </a:extLst>
          </p:cNvPr>
          <p:cNvSpPr>
            <a:spLocks noGrp="1"/>
          </p:cNvSpPr>
          <p:nvPr>
            <p:ph type="sldNum" sz="quarter" idx="12"/>
          </p:nvPr>
        </p:nvSpPr>
        <p:spPr>
          <a:xfrm>
            <a:off x="9542229" y="6483842"/>
            <a:ext cx="2137341" cy="365125"/>
          </a:xfrm>
          <a:prstGeom prst="rect">
            <a:avLst/>
          </a:prstGeom>
        </p:spPr>
        <p:txBody>
          <a:bodyPr/>
          <a:lstStyle>
            <a:lvl1pPr algn="r">
              <a:defRPr sz="1200">
                <a:solidFill>
                  <a:srgbClr val="1B2240"/>
                </a:solidFill>
                <a:latin typeface="Helvetica" pitchFamily="2" charset="0"/>
              </a:defRPr>
            </a:lvl1pPr>
          </a:lstStyle>
          <a:p>
            <a:fld id="{2A11EFE2-4BCF-414C-A3B6-A1A47880F170}" type="slidenum">
              <a:rPr lang="en-US" smtClean="0"/>
              <a:pPr/>
              <a:t>‹#›</a:t>
            </a:fld>
            <a:endParaRPr lang="en-US" dirty="0"/>
          </a:p>
        </p:txBody>
      </p:sp>
    </p:spTree>
    <p:extLst>
      <p:ext uri="{BB962C8B-B14F-4D97-AF65-F5344CB8AC3E}">
        <p14:creationId xmlns:p14="http://schemas.microsoft.com/office/powerpoint/2010/main" val="256933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00" y="779721"/>
            <a:ext cx="12192000" cy="549251"/>
          </a:xfrm>
        </p:spPr>
        <p:txBody>
          <a:bodyPr>
            <a:noAutofit/>
          </a:bodyPr>
          <a:lstStyle>
            <a:lvl1pPr>
              <a:defRPr sz="2667" b="1">
                <a:solidFill>
                  <a:srgbClr val="002060"/>
                </a:solidFill>
              </a:defRPr>
            </a:lvl1pPr>
          </a:lstStyle>
          <a:p>
            <a:r>
              <a:rPr lang="en-GB"/>
              <a:t>Click to edit Master title style</a:t>
            </a:r>
            <a:endParaRPr lang="en-US"/>
          </a:p>
        </p:txBody>
      </p:sp>
      <p:sp>
        <p:nvSpPr>
          <p:cNvPr id="3" name="Content Placeholder 2"/>
          <p:cNvSpPr>
            <a:spLocks noGrp="1"/>
          </p:cNvSpPr>
          <p:nvPr>
            <p:ph idx="1"/>
          </p:nvPr>
        </p:nvSpPr>
        <p:spPr>
          <a:xfrm>
            <a:off x="559858" y="1700714"/>
            <a:ext cx="11072283" cy="4525963"/>
          </a:xfrm>
        </p:spPr>
        <p:txBody>
          <a:bodyPr/>
          <a:lstStyle>
            <a:lvl1pPr>
              <a:defRPr sz="2133"/>
            </a:lvl1pPr>
            <a:lvl2pPr>
              <a:defRPr sz="1867"/>
            </a:lvl2pPr>
            <a:lvl3pPr>
              <a:defRPr sz="1600"/>
            </a:lvl3pPr>
            <a:lvl4pPr>
              <a:defRPr sz="1467"/>
            </a:lvl4pPr>
            <a:lvl5pPr>
              <a:defRPr sz="1467"/>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lvl1pPr>
              <a:defRPr sz="1333"/>
            </a:lvl1pPr>
          </a:lstStyle>
          <a:p>
            <a:fld id="{2A11EFE2-4BCF-414C-A3B6-A1A47880F170}" type="slidenum">
              <a:rPr lang="en-US" smtClean="0"/>
              <a:pPr/>
              <a:t>‹#›</a:t>
            </a:fld>
            <a:endParaRPr lang="en-US"/>
          </a:p>
        </p:txBody>
      </p:sp>
      <p:pic>
        <p:nvPicPr>
          <p:cNvPr id="4" name="Google Shape;96;p14">
            <a:extLst>
              <a:ext uri="{FF2B5EF4-FFF2-40B4-BE49-F238E27FC236}">
                <a16:creationId xmlns:a16="http://schemas.microsoft.com/office/drawing/2014/main" id="{F5CDE4B3-FF31-8A91-4759-C606F22FAA78}"/>
              </a:ext>
            </a:extLst>
          </p:cNvPr>
          <p:cNvPicPr preferRelativeResize="0"/>
          <p:nvPr userDrawn="1"/>
        </p:nvPicPr>
        <p:blipFill rotWithShape="1">
          <a:blip r:embed="rId2">
            <a:alphaModFix/>
          </a:blip>
          <a:srcRect b="92593"/>
          <a:stretch/>
        </p:blipFill>
        <p:spPr>
          <a:xfrm>
            <a:off x="-89870" y="-167951"/>
            <a:ext cx="12424940" cy="749462"/>
          </a:xfrm>
          <a:prstGeom prst="rect">
            <a:avLst/>
          </a:prstGeom>
          <a:noFill/>
          <a:ln>
            <a:noFill/>
          </a:ln>
        </p:spPr>
      </p:pic>
      <p:pic>
        <p:nvPicPr>
          <p:cNvPr id="5" name="Google Shape;99;p14">
            <a:extLst>
              <a:ext uri="{FF2B5EF4-FFF2-40B4-BE49-F238E27FC236}">
                <a16:creationId xmlns:a16="http://schemas.microsoft.com/office/drawing/2014/main" id="{76F19D52-C29B-8626-DD3C-F66F9BD75405}"/>
              </a:ext>
            </a:extLst>
          </p:cNvPr>
          <p:cNvPicPr preferRelativeResize="0">
            <a:picLocks noChangeAspect="1"/>
          </p:cNvPicPr>
          <p:nvPr userDrawn="1"/>
        </p:nvPicPr>
        <p:blipFill>
          <a:blip r:embed="rId3">
            <a:alphaModFix/>
          </a:blip>
          <a:stretch>
            <a:fillRect/>
          </a:stretch>
        </p:blipFill>
        <p:spPr>
          <a:xfrm>
            <a:off x="359319" y="113626"/>
            <a:ext cx="7416730" cy="336611"/>
          </a:xfrm>
          <a:prstGeom prst="rect">
            <a:avLst/>
          </a:prstGeom>
          <a:noFill/>
          <a:ln>
            <a:noFill/>
          </a:ln>
        </p:spPr>
      </p:pic>
      <p:pic>
        <p:nvPicPr>
          <p:cNvPr id="8" name="Picture 8" descr="A picture containing chart&#10;&#10;Description automatically generated">
            <a:extLst>
              <a:ext uri="{FF2B5EF4-FFF2-40B4-BE49-F238E27FC236}">
                <a16:creationId xmlns:a16="http://schemas.microsoft.com/office/drawing/2014/main" id="{0AAB06FC-A873-5755-98C8-E811442CC848}"/>
              </a:ext>
            </a:extLst>
          </p:cNvPr>
          <p:cNvPicPr>
            <a:picLocks noChangeAspect="1"/>
          </p:cNvPicPr>
          <p:nvPr userDrawn="1"/>
        </p:nvPicPr>
        <p:blipFill>
          <a:blip r:embed="rId4"/>
          <a:stretch>
            <a:fillRect/>
          </a:stretch>
        </p:blipFill>
        <p:spPr>
          <a:xfrm>
            <a:off x="11109074" y="42076"/>
            <a:ext cx="1760057" cy="990032"/>
          </a:xfrm>
          <a:prstGeom prst="rect">
            <a:avLst/>
          </a:prstGeom>
          <a:ln>
            <a:noFill/>
          </a:ln>
        </p:spPr>
      </p:pic>
      <p:pic>
        <p:nvPicPr>
          <p:cNvPr id="10" name="Picture 7" descr="ECMWF_Master_Logo_CMYK_nostrap (1).eps">
            <a:extLst>
              <a:ext uri="{FF2B5EF4-FFF2-40B4-BE49-F238E27FC236}">
                <a16:creationId xmlns:a16="http://schemas.microsoft.com/office/drawing/2014/main" id="{A2FB1060-A4F9-C8C7-958A-997A91165059}"/>
              </a:ext>
            </a:extLst>
          </p:cNvPr>
          <p:cNvPicPr>
            <a:picLocks noChangeAspect="1"/>
          </p:cNvPicPr>
          <p:nvPr userDrawn="1"/>
        </p:nvPicPr>
        <p:blipFill>
          <a:blip r:embed="rId5" cstate="screen">
            <a:alphaModFix amt="47000"/>
            <a:extLst>
              <a:ext uri="{28A0092B-C50C-407E-A947-70E740481C1C}">
                <a14:useLocalDpi xmlns:a14="http://schemas.microsoft.com/office/drawing/2010/main"/>
              </a:ext>
            </a:extLst>
          </a:blip>
          <a:stretch>
            <a:fillRect/>
          </a:stretch>
        </p:blipFill>
        <p:spPr>
          <a:xfrm>
            <a:off x="512430" y="6498219"/>
            <a:ext cx="1060448" cy="182990"/>
          </a:xfrm>
          <a:prstGeom prst="rect">
            <a:avLst/>
          </a:prstGeom>
        </p:spPr>
      </p:pic>
    </p:spTree>
    <p:extLst>
      <p:ext uri="{BB962C8B-B14F-4D97-AF65-F5344CB8AC3E}">
        <p14:creationId xmlns:p14="http://schemas.microsoft.com/office/powerpoint/2010/main" val="3645012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narrow margins">
    <p:spTree>
      <p:nvGrpSpPr>
        <p:cNvPr id="1" name=""/>
        <p:cNvGrpSpPr/>
        <p:nvPr/>
      </p:nvGrpSpPr>
      <p:grpSpPr>
        <a:xfrm>
          <a:off x="0" y="0"/>
          <a:ext cx="0" cy="0"/>
          <a:chOff x="0" y="0"/>
          <a:chExt cx="0" cy="0"/>
        </a:xfrm>
      </p:grpSpPr>
      <p:sp>
        <p:nvSpPr>
          <p:cNvPr id="9" name="Title 8"/>
          <p:cNvSpPr>
            <a:spLocks noGrp="1"/>
          </p:cNvSpPr>
          <p:nvPr>
            <p:ph type="title"/>
          </p:nvPr>
        </p:nvSpPr>
        <p:spPr>
          <a:xfrm>
            <a:off x="1080281" y="360000"/>
            <a:ext cx="10032212" cy="369332"/>
          </a:xfrm>
          <a:prstGeom prst="rect">
            <a:avLst/>
          </a:prstGeom>
        </p:spPr>
        <p:txBody>
          <a:bodyPr lIns="0" tIns="0" rIns="0" bIns="0"/>
          <a:lstStyle>
            <a:lvl1pPr>
              <a:defRPr>
                <a:solidFill>
                  <a:srgbClr val="064E83"/>
                </a:solidFill>
              </a:defRPr>
            </a:lvl1pPr>
          </a:lstStyle>
          <a:p>
            <a:r>
              <a:rPr lang="en-GB"/>
              <a:t>Click to edit Master title style</a:t>
            </a:r>
            <a:endParaRPr lang="en-US"/>
          </a:p>
        </p:txBody>
      </p:sp>
      <p:sp>
        <p:nvSpPr>
          <p:cNvPr id="11" name="Content Placeholder 10"/>
          <p:cNvSpPr>
            <a:spLocks noGrp="1"/>
          </p:cNvSpPr>
          <p:nvPr>
            <p:ph sz="quarter" idx="14" hasCustomPrompt="1"/>
          </p:nvPr>
        </p:nvSpPr>
        <p:spPr>
          <a:xfrm>
            <a:off x="1080281" y="936000"/>
            <a:ext cx="10032212" cy="4986000"/>
          </a:xfrm>
          <a:prstGeom prst="rect">
            <a:avLst/>
          </a:prstGeom>
        </p:spPr>
        <p:txBody>
          <a:bodyPr lIns="0" tIns="0" rIns="0" bIns="0"/>
          <a:lstStyle>
            <a:lvl1pPr marL="0" indent="-179856">
              <a:lnSpc>
                <a:spcPts val="2198"/>
              </a:lnSpc>
              <a:spcBef>
                <a:spcPts val="1099"/>
              </a:spcBef>
              <a:buClr>
                <a:srgbClr val="064E83"/>
              </a:buClr>
              <a:defRPr sz="1799">
                <a:solidFill>
                  <a:schemeClr val="tx1"/>
                </a:solidFill>
              </a:defRPr>
            </a:lvl1pPr>
            <a:lvl2pPr marL="629496" indent="-269784">
              <a:lnSpc>
                <a:spcPts val="1998"/>
              </a:lnSpc>
              <a:spcBef>
                <a:spcPts val="999"/>
              </a:spcBef>
              <a:buClr>
                <a:srgbClr val="064E83"/>
              </a:buClr>
              <a:defRPr sz="1599">
                <a:solidFill>
                  <a:schemeClr val="tx1"/>
                </a:solidFill>
              </a:defRPr>
            </a:lvl2pPr>
            <a:lvl3pPr marL="989208" indent="-269784">
              <a:lnSpc>
                <a:spcPts val="1799"/>
              </a:lnSpc>
              <a:spcBef>
                <a:spcPts val="899"/>
              </a:spcBef>
              <a:buClr>
                <a:srgbClr val="064E83"/>
              </a:buClr>
              <a:defRPr sz="1399">
                <a:solidFill>
                  <a:schemeClr val="tx1"/>
                </a:solidFill>
              </a:defRPr>
            </a:lvl3pPr>
            <a:lvl4pPr marL="1348920" indent="-269784">
              <a:lnSpc>
                <a:spcPts val="1599"/>
              </a:lnSpc>
              <a:spcBef>
                <a:spcPts val="799"/>
              </a:spcBef>
              <a:buClr>
                <a:srgbClr val="064E83"/>
              </a:buClr>
              <a:defRPr sz="1199">
                <a:solidFill>
                  <a:schemeClr val="tx1"/>
                </a:solidFill>
              </a:defRPr>
            </a:lvl4pPr>
            <a:lvl5pPr marL="1708632" indent="-269784">
              <a:lnSpc>
                <a:spcPts val="1399"/>
              </a:lnSpc>
              <a:spcBef>
                <a:spcPts val="699"/>
              </a:spcBef>
              <a:buClr>
                <a:srgbClr val="064E83"/>
              </a:buClr>
              <a:defRPr sz="999">
                <a:solidFill>
                  <a:schemeClr val="tx1"/>
                </a:solidFill>
              </a:defRPr>
            </a:lvl5pPr>
          </a:lstStyle>
          <a:p>
            <a:pPr lvl="0"/>
            <a:r>
              <a:rPr lang="en-GB"/>
              <a:t>Top level text goes in here </a:t>
            </a:r>
          </a:p>
          <a:p>
            <a:pPr lvl="1"/>
            <a:r>
              <a:rPr lang="en-GB"/>
              <a:t>Second level text goes in here</a:t>
            </a:r>
          </a:p>
          <a:p>
            <a:pPr lvl="2"/>
            <a:r>
              <a:rPr lang="en-GB"/>
              <a:t>Third level text goes in here</a:t>
            </a:r>
          </a:p>
          <a:p>
            <a:pPr lvl="3"/>
            <a:r>
              <a:rPr lang="en-GB"/>
              <a:t>Fourth level text goes in here</a:t>
            </a:r>
          </a:p>
          <a:p>
            <a:pPr lvl="4"/>
            <a:r>
              <a:rPr lang="en-GB"/>
              <a:t>Fifth level text goes in here</a:t>
            </a:r>
            <a:endParaRPr lang="en-US"/>
          </a:p>
        </p:txBody>
      </p:sp>
      <p:sp>
        <p:nvSpPr>
          <p:cNvPr id="12" name="Slide Number Placeholder 2"/>
          <p:cNvSpPr>
            <a:spLocks noGrp="1"/>
          </p:cNvSpPr>
          <p:nvPr>
            <p:ph type="sldNum" sz="quarter" idx="10"/>
          </p:nvPr>
        </p:nvSpPr>
        <p:spPr>
          <a:xfrm>
            <a:off x="10999896" y="6385885"/>
            <a:ext cx="224420" cy="138371"/>
          </a:xfrm>
          <a:prstGeom prst="rect">
            <a:avLst/>
          </a:prstGeom>
        </p:spPr>
        <p:txBody>
          <a:bodyPr lIns="0" tIns="0" rIns="0" bIns="0" anchor="b" anchorCtr="0"/>
          <a:lstStyle>
            <a:lvl1pPr algn="ctr">
              <a:defRPr sz="899" b="1">
                <a:solidFill>
                  <a:srgbClr val="064E83"/>
                </a:solidFill>
              </a:defRPr>
            </a:lvl1pPr>
          </a:lstStyle>
          <a:p>
            <a:fld id="{E4AB80EA-DB86-D849-B86F-15DAF31F0474}" type="slidenum">
              <a:rPr lang="en-US" smtClean="0"/>
              <a:pPr/>
              <a:t>‹#›</a:t>
            </a:fld>
            <a:endParaRPr lang="en-US"/>
          </a:p>
        </p:txBody>
      </p:sp>
      <p:sp>
        <p:nvSpPr>
          <p:cNvPr id="15" name="Date Placeholder 10"/>
          <p:cNvSpPr txBox="1">
            <a:spLocks/>
          </p:cNvSpPr>
          <p:nvPr userDrawn="1"/>
        </p:nvSpPr>
        <p:spPr>
          <a:xfrm>
            <a:off x="8566650" y="6308257"/>
            <a:ext cx="1465563"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456834" rtl="0" eaLnBrk="1" fontAlgn="auto" latinLnBrk="0" hangingPunct="1">
              <a:lnSpc>
                <a:spcPct val="100000"/>
              </a:lnSpc>
              <a:spcBef>
                <a:spcPts val="0"/>
              </a:spcBef>
              <a:spcAft>
                <a:spcPts val="0"/>
              </a:spcAft>
              <a:buClrTx/>
              <a:buSzTx/>
              <a:buFontTx/>
              <a:buNone/>
              <a:tabLst/>
              <a:defRPr/>
            </a:pPr>
            <a:r>
              <a:rPr kumimoji="0" lang="en-US" sz="899" b="0" i="0" u="none" strike="noStrike" kern="1200" cap="none" spc="0" normalizeH="0" baseline="0" noProof="0">
                <a:ln>
                  <a:noFill/>
                </a:ln>
                <a:solidFill>
                  <a:schemeClr val="bg1"/>
                </a:solidFill>
                <a:effectLst/>
                <a:uLnTx/>
                <a:uFillTx/>
                <a:latin typeface="+mn-lt"/>
                <a:ea typeface="+mn-ea"/>
                <a:cs typeface="+mn-cs"/>
              </a:rPr>
              <a:t>October 29, 2014</a:t>
            </a:r>
          </a:p>
        </p:txBody>
      </p:sp>
      <p:sp>
        <p:nvSpPr>
          <p:cNvPr id="16" name="Footer Placeholder 11"/>
          <p:cNvSpPr>
            <a:spLocks noGrp="1"/>
          </p:cNvSpPr>
          <p:nvPr>
            <p:ph type="ftr" sz="quarter" idx="3"/>
          </p:nvPr>
        </p:nvSpPr>
        <p:spPr>
          <a:xfrm>
            <a:off x="2423004" y="6308257"/>
            <a:ext cx="4054695" cy="230657"/>
          </a:xfrm>
          <a:prstGeom prst="rect">
            <a:avLst/>
          </a:prstGeom>
        </p:spPr>
        <p:txBody>
          <a:bodyPr vert="horz" lIns="0" tIns="0" rIns="0" bIns="0" rtlCol="0" anchor="b" anchorCtr="0">
            <a:noAutofit/>
          </a:bodyPr>
          <a:lstStyle>
            <a:lvl1pPr algn="l">
              <a:defRPr sz="899" b="1" cap="all" baseline="0">
                <a:solidFill>
                  <a:srgbClr val="064E83"/>
                </a:solidFill>
              </a:defRPr>
            </a:lvl1pPr>
          </a:lstStyle>
          <a:p>
            <a:pPr algn="ctr"/>
            <a:r>
              <a:rPr lang="en-US"/>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1080282" y="6308254"/>
            <a:ext cx="1342722" cy="230658"/>
          </a:xfrm>
          <a:prstGeom prst="rect">
            <a:avLst/>
          </a:prstGeom>
        </p:spPr>
      </p:pic>
    </p:spTree>
    <p:extLst>
      <p:ext uri="{BB962C8B-B14F-4D97-AF65-F5344CB8AC3E}">
        <p14:creationId xmlns:p14="http://schemas.microsoft.com/office/powerpoint/2010/main" val="3259884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50AD919-0EE2-E16C-8885-7CDDA5EA9B26}"/>
              </a:ext>
            </a:extLst>
          </p:cNvPr>
          <p:cNvSpPr>
            <a:spLocks noGrp="1"/>
          </p:cNvSpPr>
          <p:nvPr>
            <p:ph type="sldNum" sz="quarter" idx="4"/>
          </p:nvPr>
        </p:nvSpPr>
        <p:spPr>
          <a:xfrm>
            <a:off x="9542229" y="6483842"/>
            <a:ext cx="2137341" cy="365125"/>
          </a:xfrm>
          <a:prstGeom prst="rect">
            <a:avLst/>
          </a:prstGeom>
        </p:spPr>
        <p:txBody>
          <a:bodyPr/>
          <a:lstStyle>
            <a:lvl1pPr algn="r">
              <a:defRPr sz="1200">
                <a:solidFill>
                  <a:srgbClr val="1B2240"/>
                </a:solidFill>
                <a:latin typeface="Helvetica" pitchFamily="2" charset="0"/>
              </a:defRPr>
            </a:lvl1pPr>
          </a:lstStyle>
          <a:p>
            <a:fld id="{2A11EFE2-4BCF-414C-A3B6-A1A47880F170}" type="slidenum">
              <a:rPr lang="en-US" smtClean="0"/>
              <a:pPr/>
              <a:t>‹#›</a:t>
            </a:fld>
            <a:endParaRPr lang="en-US" dirty="0"/>
          </a:p>
        </p:txBody>
      </p:sp>
    </p:spTree>
    <p:extLst>
      <p:ext uri="{BB962C8B-B14F-4D97-AF65-F5344CB8AC3E}">
        <p14:creationId xmlns:p14="http://schemas.microsoft.com/office/powerpoint/2010/main" val="1666344994"/>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76" r:id="rId3"/>
    <p:sldLayoutId id="2147483677" r:id="rId4"/>
    <p:sldLayoutId id="2147483678" r:id="rId5"/>
    <p:sldLayoutId id="2147483680" r:id="rId6"/>
    <p:sldLayoutId id="2147483679" r:id="rId7"/>
    <p:sldLayoutId id="2147483681" r:id="rId8"/>
    <p:sldLayoutId id="2147483684" r:id="rId9"/>
  </p:sldLayoutIdLst>
  <p:hf hdr="0" dt="0"/>
  <p:txStyles>
    <p:titleStyle>
      <a:lvl1pPr algn="ctr" defTabSz="609570" rtl="0" eaLnBrk="1" latinLnBrk="0" hangingPunct="1">
        <a:spcBef>
          <a:spcPct val="0"/>
        </a:spcBef>
        <a:buNone/>
        <a:defRPr sz="2667" kern="1200" cap="all" spc="0">
          <a:solidFill>
            <a:srgbClr val="DA5863"/>
          </a:solidFill>
          <a:latin typeface="Rajdhani Semibold"/>
          <a:ea typeface="+mj-ea"/>
          <a:cs typeface="Rajdhani Semibold"/>
        </a:defRPr>
      </a:lvl1pPr>
    </p:titleStyle>
    <p:bodyStyle>
      <a:lvl1pPr marL="237055" indent="-237055" algn="l" defTabSz="609570" rtl="0" eaLnBrk="1" latinLnBrk="0" hangingPunct="1">
        <a:lnSpc>
          <a:spcPct val="100000"/>
        </a:lnSpc>
        <a:spcBef>
          <a:spcPts val="533"/>
        </a:spcBef>
        <a:buFont typeface="Arial"/>
        <a:buChar char="•"/>
        <a:defRPr sz="2133" kern="1200">
          <a:solidFill>
            <a:schemeClr val="bg1">
              <a:lumMod val="50000"/>
            </a:schemeClr>
          </a:solidFill>
          <a:latin typeface="Helvetica"/>
          <a:ea typeface="+mn-ea"/>
          <a:cs typeface="Helvetica"/>
        </a:defRPr>
      </a:lvl1pPr>
      <a:lvl2pPr marL="592637" indent="-355582" algn="l" defTabSz="609570" rtl="0" eaLnBrk="1" latinLnBrk="0" hangingPunct="1">
        <a:lnSpc>
          <a:spcPct val="100000"/>
        </a:lnSpc>
        <a:spcBef>
          <a:spcPts val="533"/>
        </a:spcBef>
        <a:buFont typeface="Arial"/>
        <a:buChar char="–"/>
        <a:defRPr sz="1867" kern="1200">
          <a:solidFill>
            <a:schemeClr val="bg1">
              <a:lumMod val="50000"/>
            </a:schemeClr>
          </a:solidFill>
          <a:latin typeface="Helvetica"/>
          <a:ea typeface="+mn-ea"/>
          <a:cs typeface="Helvetica"/>
        </a:defRPr>
      </a:lvl2pPr>
      <a:lvl3pPr marL="829693" indent="-237055" algn="l" defTabSz="609570" rtl="0" eaLnBrk="1" latinLnBrk="0" hangingPunct="1">
        <a:lnSpc>
          <a:spcPct val="100000"/>
        </a:lnSpc>
        <a:spcBef>
          <a:spcPts val="533"/>
        </a:spcBef>
        <a:buFont typeface="Arial"/>
        <a:buChar char="•"/>
        <a:defRPr sz="1600" kern="1200">
          <a:solidFill>
            <a:schemeClr val="bg1">
              <a:lumMod val="50000"/>
            </a:schemeClr>
          </a:solidFill>
          <a:latin typeface="Helvetica"/>
          <a:ea typeface="+mn-ea"/>
          <a:cs typeface="Helvetica"/>
        </a:defRPr>
      </a:lvl3pPr>
      <a:lvl4pPr marL="1083680" indent="-253988" algn="l" defTabSz="609570" rtl="0" eaLnBrk="1" latinLnBrk="0" hangingPunct="1">
        <a:lnSpc>
          <a:spcPct val="100000"/>
        </a:lnSpc>
        <a:spcBef>
          <a:spcPts val="533"/>
        </a:spcBef>
        <a:buFont typeface="Arial"/>
        <a:buChar char="–"/>
        <a:defRPr sz="1467" kern="1200">
          <a:solidFill>
            <a:schemeClr val="bg1">
              <a:lumMod val="50000"/>
            </a:schemeClr>
          </a:solidFill>
          <a:latin typeface="Helvetica"/>
          <a:ea typeface="+mn-ea"/>
          <a:cs typeface="Helvetica"/>
        </a:defRPr>
      </a:lvl4pPr>
      <a:lvl5pPr marL="1320734" indent="-237055" algn="l" defTabSz="609570" rtl="0" eaLnBrk="1" latinLnBrk="0" hangingPunct="1">
        <a:lnSpc>
          <a:spcPct val="100000"/>
        </a:lnSpc>
        <a:spcBef>
          <a:spcPts val="533"/>
        </a:spcBef>
        <a:buFont typeface="Arial"/>
        <a:buChar char="»"/>
        <a:defRPr sz="1467" kern="1200">
          <a:solidFill>
            <a:schemeClr val="bg1">
              <a:lumMod val="50000"/>
            </a:schemeClr>
          </a:solidFill>
          <a:latin typeface="Helvetica"/>
          <a:ea typeface="+mn-ea"/>
          <a:cs typeface="Helvetica"/>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hyperlink" Target="https://www.google.com/url?sa=i&amp;url=https%3A%2F%2Feasy.gems.dkrz.de%2FDYAMOND%2FNextGEMS%2Findex.html&amp;psig=AOvVaw10zPr5vOU1v4i7a10JIO1T&amp;ust=1664304500779000&amp;source=images&amp;cd=vfe&amp;ved=0CAwQjRxqFwoTCOjZ2MePs_oCFQAAAAAdAAAAABAD" TargetMode="External"/><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gif"/><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58DE015-516C-1319-E750-6F27BF0C6BFD}"/>
              </a:ext>
            </a:extLst>
          </p:cNvPr>
          <p:cNvSpPr/>
          <p:nvPr/>
        </p:nvSpPr>
        <p:spPr>
          <a:xfrm>
            <a:off x="0" y="0"/>
            <a:ext cx="12192000" cy="6858001"/>
          </a:xfrm>
          <a:prstGeom prst="rect">
            <a:avLst/>
          </a:prstGeom>
          <a:gradFill flip="none" rotWithShape="1">
            <a:gsLst>
              <a:gs pos="0">
                <a:srgbClr val="0A6AA6"/>
              </a:gs>
              <a:gs pos="41000">
                <a:srgbClr val="191C38"/>
              </a:gs>
            </a:gsLst>
            <a:path path="circle">
              <a:fillToRect l="100000" b="100000"/>
            </a:path>
            <a:tileRect t="-100000" r="-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rgbClr val="F5BEAB"/>
              </a:solidFill>
            </a:endParaRPr>
          </a:p>
        </p:txBody>
      </p:sp>
      <p:pic>
        <p:nvPicPr>
          <p:cNvPr id="11" name="Picture 10" descr="1. What is a digital twin-white-left-zero.png"/>
          <p:cNvPicPr>
            <a:picLocks noChangeAspect="1"/>
          </p:cNvPicPr>
          <p:nvPr/>
        </p:nvPicPr>
        <p:blipFill rotWithShape="1">
          <a:blip r:embed="rId3" cstate="screen">
            <a:alphaModFix amt="40000"/>
            <a:extLst>
              <a:ext uri="{28A0092B-C50C-407E-A947-70E740481C1C}">
                <a14:useLocalDpi xmlns:a14="http://schemas.microsoft.com/office/drawing/2010/main"/>
              </a:ext>
            </a:extLst>
          </a:blip>
          <a:srcRect r="45048" b="-87"/>
          <a:stretch/>
        </p:blipFill>
        <p:spPr>
          <a:xfrm>
            <a:off x="7264401" y="681253"/>
            <a:ext cx="4927600" cy="5043952"/>
          </a:xfrm>
          <a:prstGeom prst="rect">
            <a:avLst/>
          </a:prstGeom>
        </p:spPr>
      </p:pic>
      <p:sp>
        <p:nvSpPr>
          <p:cNvPr id="15" name="Title 1"/>
          <p:cNvSpPr txBox="1">
            <a:spLocks/>
          </p:cNvSpPr>
          <p:nvPr/>
        </p:nvSpPr>
        <p:spPr>
          <a:xfrm>
            <a:off x="385226" y="2568062"/>
            <a:ext cx="7126744" cy="757961"/>
          </a:xfrm>
          <a:prstGeom prst="rect">
            <a:avLst/>
          </a:prstGeom>
        </p:spPr>
        <p:txBody>
          <a:bodyPr lIns="121917" tIns="60959" rIns="121917" bIns="60959">
            <a:noAutofit/>
          </a:bodyPr>
          <a:lstStyle>
            <a:lvl1pPr algn="l" defTabSz="457200" rtl="0" eaLnBrk="1" latinLnBrk="0" hangingPunct="1">
              <a:spcBef>
                <a:spcPct val="0"/>
              </a:spcBef>
              <a:buNone/>
              <a:defRPr sz="2400" kern="1200" cap="all" spc="0">
                <a:solidFill>
                  <a:srgbClr val="002742"/>
                </a:solidFill>
                <a:latin typeface="Rajdhani Medium"/>
                <a:ea typeface="+mj-ea"/>
                <a:cs typeface="Rajdhani Medium"/>
              </a:defRPr>
            </a:lvl1pPr>
          </a:lstStyle>
          <a:p>
            <a:r>
              <a:rPr lang="en-GB" sz="2800" b="1" dirty="0">
                <a:solidFill>
                  <a:srgbClr val="EB5761"/>
                </a:solidFill>
                <a:latin typeface="Rajdhani SemiBold" panose="02000000000000000000" pitchFamily="2" charset="77"/>
              </a:rPr>
              <a:t>Precipitation forecast enhancements in Destination Earth: advancing toward km-scale Global simulations</a:t>
            </a:r>
            <a:endParaRPr lang="en-US" sz="2800" b="1" dirty="0">
              <a:solidFill>
                <a:srgbClr val="EB5761"/>
              </a:solidFill>
              <a:latin typeface="Rajdhani SemiBold" panose="02000000000000000000" pitchFamily="2" charset="77"/>
            </a:endParaRPr>
          </a:p>
        </p:txBody>
      </p:sp>
      <p:sp>
        <p:nvSpPr>
          <p:cNvPr id="16" name="Subtitle 2"/>
          <p:cNvSpPr txBox="1">
            <a:spLocks/>
          </p:cNvSpPr>
          <p:nvPr/>
        </p:nvSpPr>
        <p:spPr>
          <a:xfrm>
            <a:off x="385226" y="4072975"/>
            <a:ext cx="6217998" cy="566500"/>
          </a:xfrm>
          <a:prstGeom prst="rect">
            <a:avLst/>
          </a:prstGeom>
        </p:spPr>
        <p:txBody>
          <a:bodyPr lIns="121917" tIns="60959" rIns="121917" bIns="60959">
            <a:noAutofit/>
          </a:bodyPr>
          <a:lstStyle>
            <a:lvl1pPr marL="0" indent="0" algn="l" defTabSz="457200" rtl="0" eaLnBrk="1" latinLnBrk="0" hangingPunct="1">
              <a:lnSpc>
                <a:spcPct val="100000"/>
              </a:lnSpc>
              <a:spcBef>
                <a:spcPts val="800"/>
              </a:spcBef>
              <a:buFont typeface="Arial"/>
              <a:buNone/>
              <a:defRPr sz="1800" kern="1200">
                <a:solidFill>
                  <a:schemeClr val="tx1">
                    <a:tint val="75000"/>
                  </a:schemeClr>
                </a:solidFill>
                <a:latin typeface="Helvetica"/>
                <a:ea typeface="+mn-ea"/>
                <a:cs typeface="Helvetica"/>
              </a:defRPr>
            </a:lvl1pPr>
            <a:lvl2pPr marL="457200" indent="0" algn="ctr" defTabSz="457200" rtl="0" eaLnBrk="1" latinLnBrk="0" hangingPunct="1">
              <a:lnSpc>
                <a:spcPct val="100000"/>
              </a:lnSpc>
              <a:spcBef>
                <a:spcPts val="800"/>
              </a:spcBef>
              <a:buFont typeface="Arial"/>
              <a:buNone/>
              <a:defRPr sz="1600" kern="1200">
                <a:solidFill>
                  <a:schemeClr val="tx1">
                    <a:tint val="75000"/>
                  </a:schemeClr>
                </a:solidFill>
                <a:latin typeface="Helvetica"/>
                <a:ea typeface="+mn-ea"/>
                <a:cs typeface="Helvetica"/>
              </a:defRPr>
            </a:lvl2pPr>
            <a:lvl3pPr marL="914400" indent="0" algn="ctr" defTabSz="457200" rtl="0" eaLnBrk="1" latinLnBrk="0" hangingPunct="1">
              <a:lnSpc>
                <a:spcPct val="100000"/>
              </a:lnSpc>
              <a:spcBef>
                <a:spcPts val="800"/>
              </a:spcBef>
              <a:buFont typeface="Arial"/>
              <a:buNone/>
              <a:defRPr sz="1400" kern="1200">
                <a:solidFill>
                  <a:schemeClr val="tx1">
                    <a:tint val="75000"/>
                  </a:schemeClr>
                </a:solidFill>
                <a:latin typeface="Helvetica"/>
                <a:ea typeface="+mn-ea"/>
                <a:cs typeface="Helvetica"/>
              </a:defRPr>
            </a:lvl3pPr>
            <a:lvl4pPr marL="1371600" indent="0" algn="ctr" defTabSz="457200" rtl="0" eaLnBrk="1" latinLnBrk="0" hangingPunct="1">
              <a:lnSpc>
                <a:spcPct val="100000"/>
              </a:lnSpc>
              <a:spcBef>
                <a:spcPts val="800"/>
              </a:spcBef>
              <a:buFont typeface="Arial"/>
              <a:buNone/>
              <a:defRPr sz="1200" kern="1200">
                <a:solidFill>
                  <a:schemeClr val="tx1">
                    <a:tint val="75000"/>
                  </a:schemeClr>
                </a:solidFill>
                <a:latin typeface="Helvetica"/>
                <a:ea typeface="+mn-ea"/>
                <a:cs typeface="Helvetica"/>
              </a:defRPr>
            </a:lvl4pPr>
            <a:lvl5pPr marL="1828800" indent="0" algn="ctr" defTabSz="457200" rtl="0" eaLnBrk="1" latinLnBrk="0" hangingPunct="1">
              <a:lnSpc>
                <a:spcPct val="100000"/>
              </a:lnSpc>
              <a:spcBef>
                <a:spcPts val="800"/>
              </a:spcBef>
              <a:buFont typeface="Arial"/>
              <a:buNone/>
              <a:defRPr sz="11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dirty="0" err="1"/>
              <a:t>Estíbaliz</a:t>
            </a:r>
            <a:r>
              <a:rPr lang="en-GB" dirty="0"/>
              <a:t> Gascón, Benoît </a:t>
            </a:r>
            <a:r>
              <a:rPr lang="en-GB" dirty="0" err="1"/>
              <a:t>Vannière</a:t>
            </a:r>
            <a:r>
              <a:rPr lang="en-GB" dirty="0"/>
              <a:t>, Jasper </a:t>
            </a:r>
            <a:r>
              <a:rPr lang="en-GB" dirty="0" err="1"/>
              <a:t>Denissen</a:t>
            </a:r>
            <a:r>
              <a:rPr lang="en-GB" dirty="0"/>
              <a:t>, </a:t>
            </a:r>
            <a:r>
              <a:rPr lang="en-GB" dirty="0" err="1"/>
              <a:t>Maliko</a:t>
            </a:r>
            <a:r>
              <a:rPr lang="en-GB" dirty="0"/>
              <a:t> Tanguy, Ervin </a:t>
            </a:r>
            <a:r>
              <a:rPr lang="en-GB" dirty="0" err="1"/>
              <a:t>Zsoter</a:t>
            </a:r>
            <a:r>
              <a:rPr lang="en-GB" dirty="0"/>
              <a:t>, Irina Sandu  </a:t>
            </a:r>
            <a:endParaRPr lang="en-US" dirty="0">
              <a:solidFill>
                <a:srgbClr val="F7EBCD"/>
              </a:solidFill>
            </a:endParaRPr>
          </a:p>
        </p:txBody>
      </p:sp>
      <p:sp>
        <p:nvSpPr>
          <p:cNvPr id="12" name="Title 1"/>
          <p:cNvSpPr txBox="1">
            <a:spLocks/>
          </p:cNvSpPr>
          <p:nvPr/>
        </p:nvSpPr>
        <p:spPr>
          <a:xfrm>
            <a:off x="454912" y="1343337"/>
            <a:ext cx="7393688" cy="728076"/>
          </a:xfrm>
          <a:prstGeom prst="rect">
            <a:avLst/>
          </a:prstGeom>
        </p:spPr>
        <p:txBody>
          <a:bodyPr lIns="121917" tIns="60959" rIns="121917" bIns="60959">
            <a:noAutofit/>
          </a:bodyPr>
          <a:lstStyle>
            <a:lvl1pPr algn="l" defTabSz="457200" rtl="0" eaLnBrk="1" latinLnBrk="0" hangingPunct="1">
              <a:spcBef>
                <a:spcPct val="0"/>
              </a:spcBef>
              <a:buNone/>
              <a:defRPr sz="2400" kern="1200" cap="all" spc="0">
                <a:solidFill>
                  <a:srgbClr val="002742"/>
                </a:solidFill>
                <a:latin typeface="Rajdhani Medium"/>
                <a:ea typeface="+mj-ea"/>
                <a:cs typeface="Rajdhani Medium"/>
              </a:defRPr>
            </a:lvl1pPr>
          </a:lstStyle>
          <a:p>
            <a:r>
              <a:rPr lang="en-GB" sz="4000" b="1" dirty="0">
                <a:solidFill>
                  <a:schemeClr val="bg1"/>
                </a:solidFill>
                <a:latin typeface="Rajdhani" panose="02000000000000000000" pitchFamily="2" charset="77"/>
                <a:cs typeface="Rajdhani" panose="02000000000000000000" pitchFamily="2" charset="77"/>
              </a:rPr>
              <a:t>ECMWF – </a:t>
            </a:r>
            <a:r>
              <a:rPr lang="en-GB" sz="4000" b="1">
                <a:solidFill>
                  <a:schemeClr val="bg1"/>
                </a:solidFill>
                <a:latin typeface="Rajdhani" panose="02000000000000000000" pitchFamily="2" charset="77"/>
                <a:cs typeface="Rajdhani" panose="02000000000000000000" pitchFamily="2" charset="77"/>
              </a:rPr>
              <a:t>DESTINATION EARTH</a:t>
            </a:r>
            <a:endParaRPr lang="en-GB" sz="4000" b="1" dirty="0">
              <a:solidFill>
                <a:schemeClr val="bg1"/>
              </a:solidFill>
              <a:latin typeface="Rajdhani" panose="02000000000000000000" pitchFamily="2" charset="77"/>
              <a:cs typeface="Rajdhani" panose="02000000000000000000" pitchFamily="2" charset="77"/>
            </a:endParaRPr>
          </a:p>
        </p:txBody>
      </p:sp>
      <p:cxnSp>
        <p:nvCxnSpPr>
          <p:cNvPr id="4" name="Straight Connector 6">
            <a:extLst>
              <a:ext uri="{FF2B5EF4-FFF2-40B4-BE49-F238E27FC236}">
                <a16:creationId xmlns:a16="http://schemas.microsoft.com/office/drawing/2014/main" id="{F470DB57-AF4C-9CD1-2AC2-0C5F360CDF41}"/>
              </a:ext>
            </a:extLst>
          </p:cNvPr>
          <p:cNvCxnSpPr>
            <a:cxnSpLocks/>
          </p:cNvCxnSpPr>
          <p:nvPr/>
        </p:nvCxnSpPr>
        <p:spPr>
          <a:xfrm>
            <a:off x="596911" y="2071412"/>
            <a:ext cx="6006313" cy="0"/>
          </a:xfrm>
          <a:prstGeom prst="line">
            <a:avLst/>
          </a:prstGeom>
          <a:ln>
            <a:solidFill>
              <a:srgbClr val="5B9BD5"/>
            </a:solidFill>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id="{74067555-C167-CC02-B52F-CEAC4D7AE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11" y="6055550"/>
            <a:ext cx="8967025" cy="397731"/>
          </a:xfrm>
          <a:prstGeom prst="rect">
            <a:avLst/>
          </a:prstGeom>
        </p:spPr>
      </p:pic>
      <p:sp>
        <p:nvSpPr>
          <p:cNvPr id="3" name="Subtitle 2">
            <a:extLst>
              <a:ext uri="{FF2B5EF4-FFF2-40B4-BE49-F238E27FC236}">
                <a16:creationId xmlns:a16="http://schemas.microsoft.com/office/drawing/2014/main" id="{01B863F8-97C6-D582-65E9-4249D7AB02DD}"/>
              </a:ext>
            </a:extLst>
          </p:cNvPr>
          <p:cNvSpPr txBox="1">
            <a:spLocks/>
          </p:cNvSpPr>
          <p:nvPr/>
        </p:nvSpPr>
        <p:spPr>
          <a:xfrm>
            <a:off x="385226" y="4883891"/>
            <a:ext cx="6217998" cy="566500"/>
          </a:xfrm>
          <a:prstGeom prst="rect">
            <a:avLst/>
          </a:prstGeom>
        </p:spPr>
        <p:txBody>
          <a:bodyPr lIns="121917" tIns="60959" rIns="121917" bIns="60959">
            <a:noAutofit/>
          </a:bodyPr>
          <a:lstStyle>
            <a:lvl1pPr marL="0" indent="0" algn="l" defTabSz="457200" rtl="0" eaLnBrk="1" latinLnBrk="0" hangingPunct="1">
              <a:lnSpc>
                <a:spcPct val="100000"/>
              </a:lnSpc>
              <a:spcBef>
                <a:spcPts val="800"/>
              </a:spcBef>
              <a:buFont typeface="Arial"/>
              <a:buNone/>
              <a:defRPr sz="1800" kern="1200">
                <a:solidFill>
                  <a:schemeClr val="tx1">
                    <a:tint val="75000"/>
                  </a:schemeClr>
                </a:solidFill>
                <a:latin typeface="Helvetica"/>
                <a:ea typeface="+mn-ea"/>
                <a:cs typeface="Helvetica"/>
              </a:defRPr>
            </a:lvl1pPr>
            <a:lvl2pPr marL="457200" indent="0" algn="ctr" defTabSz="457200" rtl="0" eaLnBrk="1" latinLnBrk="0" hangingPunct="1">
              <a:lnSpc>
                <a:spcPct val="100000"/>
              </a:lnSpc>
              <a:spcBef>
                <a:spcPts val="800"/>
              </a:spcBef>
              <a:buFont typeface="Arial"/>
              <a:buNone/>
              <a:defRPr sz="1600" kern="1200">
                <a:solidFill>
                  <a:schemeClr val="tx1">
                    <a:tint val="75000"/>
                  </a:schemeClr>
                </a:solidFill>
                <a:latin typeface="Helvetica"/>
                <a:ea typeface="+mn-ea"/>
                <a:cs typeface="Helvetica"/>
              </a:defRPr>
            </a:lvl2pPr>
            <a:lvl3pPr marL="914400" indent="0" algn="ctr" defTabSz="457200" rtl="0" eaLnBrk="1" latinLnBrk="0" hangingPunct="1">
              <a:lnSpc>
                <a:spcPct val="100000"/>
              </a:lnSpc>
              <a:spcBef>
                <a:spcPts val="800"/>
              </a:spcBef>
              <a:buFont typeface="Arial"/>
              <a:buNone/>
              <a:defRPr sz="1400" kern="1200">
                <a:solidFill>
                  <a:schemeClr val="tx1">
                    <a:tint val="75000"/>
                  </a:schemeClr>
                </a:solidFill>
                <a:latin typeface="Helvetica"/>
                <a:ea typeface="+mn-ea"/>
                <a:cs typeface="Helvetica"/>
              </a:defRPr>
            </a:lvl3pPr>
            <a:lvl4pPr marL="1371600" indent="0" algn="ctr" defTabSz="457200" rtl="0" eaLnBrk="1" latinLnBrk="0" hangingPunct="1">
              <a:lnSpc>
                <a:spcPct val="100000"/>
              </a:lnSpc>
              <a:spcBef>
                <a:spcPts val="800"/>
              </a:spcBef>
              <a:buFont typeface="Arial"/>
              <a:buNone/>
              <a:defRPr sz="1200" kern="1200">
                <a:solidFill>
                  <a:schemeClr val="tx1">
                    <a:tint val="75000"/>
                  </a:schemeClr>
                </a:solidFill>
                <a:latin typeface="Helvetica"/>
                <a:ea typeface="+mn-ea"/>
                <a:cs typeface="Helvetica"/>
              </a:defRPr>
            </a:lvl4pPr>
            <a:lvl5pPr marL="1828800" indent="0" algn="ctr" defTabSz="457200" rtl="0" eaLnBrk="1" latinLnBrk="0" hangingPunct="1">
              <a:lnSpc>
                <a:spcPct val="100000"/>
              </a:lnSpc>
              <a:spcBef>
                <a:spcPts val="800"/>
              </a:spcBef>
              <a:buFont typeface="Arial"/>
              <a:buNone/>
              <a:defRPr sz="1100" kern="1200">
                <a:solidFill>
                  <a:schemeClr val="tx1">
                    <a:tint val="75000"/>
                  </a:schemeClr>
                </a:solidFill>
                <a:latin typeface="Helvetica"/>
                <a:ea typeface="+mn-ea"/>
                <a:cs typeface="Helvetic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dirty="0"/>
              <a:t>ECMWF</a:t>
            </a:r>
            <a:endParaRPr lang="en-US" dirty="0">
              <a:solidFill>
                <a:srgbClr val="F7EBCD"/>
              </a:solidFill>
            </a:endParaRPr>
          </a:p>
        </p:txBody>
      </p:sp>
      <p:sp>
        <p:nvSpPr>
          <p:cNvPr id="5" name="TextBox 4">
            <a:extLst>
              <a:ext uri="{FF2B5EF4-FFF2-40B4-BE49-F238E27FC236}">
                <a16:creationId xmlns:a16="http://schemas.microsoft.com/office/drawing/2014/main" id="{9D11FA98-B7F8-4D9B-3FC1-60573715F6F9}"/>
              </a:ext>
            </a:extLst>
          </p:cNvPr>
          <p:cNvSpPr txBox="1"/>
          <p:nvPr/>
        </p:nvSpPr>
        <p:spPr>
          <a:xfrm>
            <a:off x="538843" y="2163342"/>
            <a:ext cx="2824843" cy="369332"/>
          </a:xfrm>
          <a:prstGeom prst="rect">
            <a:avLst/>
          </a:prstGeom>
          <a:noFill/>
        </p:spPr>
        <p:txBody>
          <a:bodyPr wrap="square" rtlCol="0">
            <a:spAutoFit/>
          </a:bodyPr>
          <a:lstStyle/>
          <a:p>
            <a:r>
              <a:rPr lang="en-US" dirty="0" err="1">
                <a:solidFill>
                  <a:schemeClr val="bg1"/>
                </a:solidFill>
              </a:rPr>
              <a:t>PrePEP</a:t>
            </a:r>
            <a:r>
              <a:rPr lang="en-US" dirty="0">
                <a:solidFill>
                  <a:schemeClr val="bg1"/>
                </a:solidFill>
              </a:rPr>
              <a:t> 2025 (Bonn)</a:t>
            </a:r>
          </a:p>
        </p:txBody>
      </p:sp>
    </p:spTree>
    <p:extLst>
      <p:ext uri="{BB962C8B-B14F-4D97-AF65-F5344CB8AC3E}">
        <p14:creationId xmlns:p14="http://schemas.microsoft.com/office/powerpoint/2010/main" val="3533083081"/>
      </p:ext>
    </p:extLst>
  </p:cSld>
  <p:clrMapOvr>
    <a:masterClrMapping/>
  </p:clrMapOvr>
  <p:transition spd="slow" advClick="0" advTm="10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CFB50-CA81-BCA8-C2D8-C88E15F61DFF}"/>
              </a:ext>
            </a:extLst>
          </p:cNvPr>
          <p:cNvSpPr>
            <a:spLocks noGrp="1"/>
          </p:cNvSpPr>
          <p:nvPr>
            <p:ph type="title"/>
          </p:nvPr>
        </p:nvSpPr>
        <p:spPr>
          <a:xfrm>
            <a:off x="1417320" y="2951421"/>
            <a:ext cx="9452540" cy="549251"/>
          </a:xfrm>
        </p:spPr>
        <p:txBody>
          <a:bodyPr/>
          <a:lstStyle/>
          <a:p>
            <a:r>
              <a:rPr lang="en-GB" dirty="0"/>
              <a:t>EXPLORING CHANGES IN THE MODEL PHYSICS:</a:t>
            </a:r>
            <a:br>
              <a:rPr lang="en-GB" dirty="0"/>
            </a:br>
            <a:r>
              <a:rPr lang="en-GB" dirty="0"/>
              <a:t> Beyond the Limits of Resolution</a:t>
            </a:r>
            <a:endParaRPr lang="en-US" dirty="0"/>
          </a:p>
        </p:txBody>
      </p:sp>
      <p:sp>
        <p:nvSpPr>
          <p:cNvPr id="4" name="Slide Number Placeholder 3">
            <a:extLst>
              <a:ext uri="{FF2B5EF4-FFF2-40B4-BE49-F238E27FC236}">
                <a16:creationId xmlns:a16="http://schemas.microsoft.com/office/drawing/2014/main" id="{2E038F9F-8E0B-76A5-8CDE-89ACC143F7D0}"/>
              </a:ext>
            </a:extLst>
          </p:cNvPr>
          <p:cNvSpPr>
            <a:spLocks noGrp="1"/>
          </p:cNvSpPr>
          <p:nvPr>
            <p:ph type="sldNum" sz="quarter" idx="12"/>
          </p:nvPr>
        </p:nvSpPr>
        <p:spPr/>
        <p:txBody>
          <a:bodyPr/>
          <a:lstStyle/>
          <a:p>
            <a:fld id="{2A11EFE2-4BCF-414C-A3B6-A1A47880F170}" type="slidenum">
              <a:rPr lang="en-US" smtClean="0"/>
              <a:pPr/>
              <a:t>10</a:t>
            </a:fld>
            <a:endParaRPr lang="en-US"/>
          </a:p>
        </p:txBody>
      </p:sp>
    </p:spTree>
    <p:extLst>
      <p:ext uri="{BB962C8B-B14F-4D97-AF65-F5344CB8AC3E}">
        <p14:creationId xmlns:p14="http://schemas.microsoft.com/office/powerpoint/2010/main" val="643642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8BE26E-DE8A-EB2C-7962-D53A7961B4E0}"/>
              </a:ext>
            </a:extLst>
          </p:cNvPr>
          <p:cNvSpPr>
            <a:spLocks noGrp="1"/>
          </p:cNvSpPr>
          <p:nvPr>
            <p:ph type="sldNum" sz="quarter" idx="12"/>
          </p:nvPr>
        </p:nvSpPr>
        <p:spPr/>
        <p:txBody>
          <a:bodyPr/>
          <a:lstStyle/>
          <a:p>
            <a:fld id="{2A11EFE2-4BCF-414C-A3B6-A1A47880F170}" type="slidenum">
              <a:rPr lang="en-US" smtClean="0"/>
              <a:pPr/>
              <a:t>11</a:t>
            </a:fld>
            <a:endParaRPr lang="en-US"/>
          </a:p>
        </p:txBody>
      </p:sp>
      <p:sp>
        <p:nvSpPr>
          <p:cNvPr id="5" name="Title 1">
            <a:extLst>
              <a:ext uri="{FF2B5EF4-FFF2-40B4-BE49-F238E27FC236}">
                <a16:creationId xmlns:a16="http://schemas.microsoft.com/office/drawing/2014/main" id="{AC0C2CC2-7739-036B-3C75-6A112E9C75A2}"/>
              </a:ext>
            </a:extLst>
          </p:cNvPr>
          <p:cNvSpPr>
            <a:spLocks noGrp="1"/>
          </p:cNvSpPr>
          <p:nvPr>
            <p:ph type="title"/>
          </p:nvPr>
        </p:nvSpPr>
        <p:spPr>
          <a:xfrm>
            <a:off x="589280" y="781200"/>
            <a:ext cx="11126525" cy="323165"/>
          </a:xfrm>
        </p:spPr>
        <p:txBody>
          <a:bodyPr/>
          <a:lstStyle/>
          <a:p>
            <a:r>
              <a:rPr lang="en-US" b="1">
                <a:solidFill>
                  <a:srgbClr val="002060"/>
                </a:solidFill>
                <a:latin typeface="Calibri" panose="020F0502020204030204" pitchFamily="34" charset="0"/>
                <a:cs typeface="Calibri" panose="020F0502020204030204" pitchFamily="34" charset="0"/>
              </a:rPr>
              <a:t>Can we turn off the parameterization of deep convection?</a:t>
            </a:r>
          </a:p>
        </p:txBody>
      </p:sp>
      <p:pic>
        <p:nvPicPr>
          <p:cNvPr id="6" name="Picture 5">
            <a:extLst>
              <a:ext uri="{FF2B5EF4-FFF2-40B4-BE49-F238E27FC236}">
                <a16:creationId xmlns:a16="http://schemas.microsoft.com/office/drawing/2014/main" id="{A47C3CBD-A630-5DA7-C2C0-85EBDE7BD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3732" y="1439851"/>
            <a:ext cx="5281343" cy="5116465"/>
          </a:xfrm>
          <a:prstGeom prst="rect">
            <a:avLst/>
          </a:prstGeom>
        </p:spPr>
      </p:pic>
      <p:sp>
        <p:nvSpPr>
          <p:cNvPr id="8" name="TextBox 7">
            <a:extLst>
              <a:ext uri="{FF2B5EF4-FFF2-40B4-BE49-F238E27FC236}">
                <a16:creationId xmlns:a16="http://schemas.microsoft.com/office/drawing/2014/main" id="{465289D3-FE60-6911-735B-1FF344ECC64B}"/>
              </a:ext>
            </a:extLst>
          </p:cNvPr>
          <p:cNvSpPr txBox="1"/>
          <p:nvPr/>
        </p:nvSpPr>
        <p:spPr>
          <a:xfrm>
            <a:off x="560608" y="4793913"/>
            <a:ext cx="5615638" cy="646331"/>
          </a:xfrm>
          <a:prstGeom prst="rect">
            <a:avLst/>
          </a:prstGeom>
          <a:solidFill>
            <a:schemeClr val="accent1">
              <a:lumMod val="20000"/>
              <a:lumOff val="80000"/>
            </a:schemeClr>
          </a:solidFill>
        </p:spPr>
        <p:txBody>
          <a:bodyPr wrap="square" rtlCol="0">
            <a:spAutoFit/>
          </a:bodyPr>
          <a:lstStyle/>
          <a:p>
            <a:r>
              <a:rPr lang="en-US" dirty="0">
                <a:solidFill>
                  <a:srgbClr val="064E83"/>
                </a:solidFill>
              </a:rPr>
              <a:t>… NO, but a careful modification of the scheme is required which optimizes both NWP scores and physical realism</a:t>
            </a:r>
          </a:p>
        </p:txBody>
      </p:sp>
      <p:pic>
        <p:nvPicPr>
          <p:cNvPr id="9" name="Picture 8">
            <a:extLst>
              <a:ext uri="{FF2B5EF4-FFF2-40B4-BE49-F238E27FC236}">
                <a16:creationId xmlns:a16="http://schemas.microsoft.com/office/drawing/2014/main" id="{0B1F2289-4110-4605-409D-0960B9DEC0C3}"/>
              </a:ext>
            </a:extLst>
          </p:cNvPr>
          <p:cNvPicPr>
            <a:picLocks noChangeAspect="1"/>
          </p:cNvPicPr>
          <p:nvPr/>
        </p:nvPicPr>
        <p:blipFill rotWithShape="1">
          <a:blip r:embed="rId4">
            <a:extLst>
              <a:ext uri="{28A0092B-C50C-407E-A947-70E740481C1C}">
                <a14:useLocalDpi xmlns:a14="http://schemas.microsoft.com/office/drawing/2010/main" val="0"/>
              </a:ext>
            </a:extLst>
          </a:blip>
          <a:srcRect l="1974" t="5064" r="1248" b="6509"/>
          <a:stretch/>
        </p:blipFill>
        <p:spPr>
          <a:xfrm>
            <a:off x="299959" y="2403475"/>
            <a:ext cx="5796041" cy="2051049"/>
          </a:xfrm>
          <a:prstGeom prst="rect">
            <a:avLst/>
          </a:prstGeom>
        </p:spPr>
      </p:pic>
      <p:sp>
        <p:nvSpPr>
          <p:cNvPr id="10" name="TextBox 9">
            <a:extLst>
              <a:ext uri="{FF2B5EF4-FFF2-40B4-BE49-F238E27FC236}">
                <a16:creationId xmlns:a16="http://schemas.microsoft.com/office/drawing/2014/main" id="{4DF4E9F0-F8FC-83EB-9F2D-B0B74A2C28D6}"/>
              </a:ext>
            </a:extLst>
          </p:cNvPr>
          <p:cNvSpPr txBox="1"/>
          <p:nvPr/>
        </p:nvSpPr>
        <p:spPr>
          <a:xfrm>
            <a:off x="6770944" y="2106227"/>
            <a:ext cx="671979" cy="369332"/>
          </a:xfrm>
          <a:prstGeom prst="rect">
            <a:avLst/>
          </a:prstGeom>
          <a:noFill/>
        </p:spPr>
        <p:txBody>
          <a:bodyPr wrap="none" rtlCol="0">
            <a:spAutoFit/>
          </a:bodyPr>
          <a:lstStyle/>
          <a:p>
            <a:r>
              <a:rPr lang="en-US">
                <a:solidFill>
                  <a:schemeClr val="bg1"/>
                </a:solidFill>
              </a:rPr>
              <a:t>OBS</a:t>
            </a:r>
          </a:p>
        </p:txBody>
      </p:sp>
      <p:sp>
        <p:nvSpPr>
          <p:cNvPr id="11" name="TextBox 10">
            <a:extLst>
              <a:ext uri="{FF2B5EF4-FFF2-40B4-BE49-F238E27FC236}">
                <a16:creationId xmlns:a16="http://schemas.microsoft.com/office/drawing/2014/main" id="{920157A4-3D02-0C82-D65E-58CD38254F5E}"/>
              </a:ext>
            </a:extLst>
          </p:cNvPr>
          <p:cNvSpPr txBox="1"/>
          <p:nvPr/>
        </p:nvSpPr>
        <p:spPr>
          <a:xfrm>
            <a:off x="6758244" y="3315191"/>
            <a:ext cx="1046825" cy="323165"/>
          </a:xfrm>
          <a:prstGeom prst="rect">
            <a:avLst/>
          </a:prstGeom>
          <a:noFill/>
        </p:spPr>
        <p:txBody>
          <a:bodyPr wrap="none" rtlCol="0">
            <a:spAutoFit/>
          </a:bodyPr>
          <a:lstStyle/>
          <a:p>
            <a:r>
              <a:rPr lang="en-US" sz="1500">
                <a:solidFill>
                  <a:schemeClr val="bg1"/>
                </a:solidFill>
              </a:rPr>
              <a:t>DEEP ON</a:t>
            </a:r>
          </a:p>
        </p:txBody>
      </p:sp>
      <p:sp>
        <p:nvSpPr>
          <p:cNvPr id="12" name="TextBox 11">
            <a:extLst>
              <a:ext uri="{FF2B5EF4-FFF2-40B4-BE49-F238E27FC236}">
                <a16:creationId xmlns:a16="http://schemas.microsoft.com/office/drawing/2014/main" id="{8C3CA345-7229-B194-C1E7-8FE0473C6765}"/>
              </a:ext>
            </a:extLst>
          </p:cNvPr>
          <p:cNvSpPr txBox="1"/>
          <p:nvPr/>
        </p:nvSpPr>
        <p:spPr>
          <a:xfrm>
            <a:off x="6770944" y="4470748"/>
            <a:ext cx="1141403" cy="323165"/>
          </a:xfrm>
          <a:prstGeom prst="rect">
            <a:avLst/>
          </a:prstGeom>
          <a:noFill/>
        </p:spPr>
        <p:txBody>
          <a:bodyPr wrap="none" rtlCol="0">
            <a:spAutoFit/>
          </a:bodyPr>
          <a:lstStyle/>
          <a:p>
            <a:r>
              <a:rPr lang="en-US" sz="1500">
                <a:solidFill>
                  <a:schemeClr val="bg1"/>
                </a:solidFill>
              </a:rPr>
              <a:t>DEEP OFF</a:t>
            </a:r>
          </a:p>
        </p:txBody>
      </p:sp>
      <p:sp>
        <p:nvSpPr>
          <p:cNvPr id="13" name="TextBox 12">
            <a:extLst>
              <a:ext uri="{FF2B5EF4-FFF2-40B4-BE49-F238E27FC236}">
                <a16:creationId xmlns:a16="http://schemas.microsoft.com/office/drawing/2014/main" id="{5F06FD0C-D403-5C14-2630-7BB93FDBF921}"/>
              </a:ext>
            </a:extLst>
          </p:cNvPr>
          <p:cNvSpPr txBox="1"/>
          <p:nvPr/>
        </p:nvSpPr>
        <p:spPr>
          <a:xfrm>
            <a:off x="6770944" y="5617424"/>
            <a:ext cx="987771" cy="323165"/>
          </a:xfrm>
          <a:prstGeom prst="rect">
            <a:avLst/>
          </a:prstGeom>
          <a:noFill/>
        </p:spPr>
        <p:txBody>
          <a:bodyPr wrap="none" rtlCol="0">
            <a:spAutoFit/>
          </a:bodyPr>
          <a:lstStyle/>
          <a:p>
            <a:r>
              <a:rPr lang="en-US" sz="1500">
                <a:solidFill>
                  <a:schemeClr val="bg1"/>
                </a:solidFill>
              </a:rPr>
              <a:t>CYCLE 3</a:t>
            </a:r>
          </a:p>
        </p:txBody>
      </p:sp>
      <p:sp>
        <p:nvSpPr>
          <p:cNvPr id="14" name="TextBox 13">
            <a:extLst>
              <a:ext uri="{FF2B5EF4-FFF2-40B4-BE49-F238E27FC236}">
                <a16:creationId xmlns:a16="http://schemas.microsoft.com/office/drawing/2014/main" id="{6FD2B76B-F5EB-46C9-F0E9-92B8A88350B7}"/>
              </a:ext>
            </a:extLst>
          </p:cNvPr>
          <p:cNvSpPr txBox="1"/>
          <p:nvPr/>
        </p:nvSpPr>
        <p:spPr>
          <a:xfrm>
            <a:off x="1696413" y="6376667"/>
            <a:ext cx="1485087" cy="369332"/>
          </a:xfrm>
          <a:prstGeom prst="rect">
            <a:avLst/>
          </a:prstGeom>
          <a:noFill/>
        </p:spPr>
        <p:txBody>
          <a:bodyPr wrap="none" rtlCol="0">
            <a:spAutoFit/>
          </a:bodyPr>
          <a:lstStyle/>
          <a:p>
            <a:r>
              <a:rPr lang="en-US" i="1" dirty="0"/>
              <a:t>Tobias Becker</a:t>
            </a:r>
          </a:p>
        </p:txBody>
      </p:sp>
      <p:pic>
        <p:nvPicPr>
          <p:cNvPr id="15" name="Picture 2" descr="nextGEMS simulations — easy.gems documentation">
            <a:hlinkClick r:id="rId5"/>
            <a:extLst>
              <a:ext uri="{FF2B5EF4-FFF2-40B4-BE49-F238E27FC236}">
                <a16:creationId xmlns:a16="http://schemas.microsoft.com/office/drawing/2014/main" id="{97C9A449-6A19-FB4D-9541-2324FCC6DF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3178" y="6337699"/>
            <a:ext cx="780226" cy="364692"/>
          </a:xfrm>
          <a:prstGeom prst="rect">
            <a:avLst/>
          </a:prstGeom>
          <a:solidFill>
            <a:schemeClr val="bg1"/>
          </a:solidFill>
        </p:spPr>
      </p:pic>
    </p:spTree>
    <p:extLst>
      <p:ext uri="{BB962C8B-B14F-4D97-AF65-F5344CB8AC3E}">
        <p14:creationId xmlns:p14="http://schemas.microsoft.com/office/powerpoint/2010/main" val="1043142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7D63A0-BD34-E7A1-8FCE-39F851A7C216}"/>
              </a:ext>
            </a:extLst>
          </p:cNvPr>
          <p:cNvSpPr>
            <a:spLocks noGrp="1"/>
          </p:cNvSpPr>
          <p:nvPr>
            <p:ph type="sldNum" sz="quarter" idx="12"/>
          </p:nvPr>
        </p:nvSpPr>
        <p:spPr/>
        <p:txBody>
          <a:bodyPr/>
          <a:lstStyle/>
          <a:p>
            <a:fld id="{2A11EFE2-4BCF-414C-A3B6-A1A47880F170}" type="slidenum">
              <a:rPr lang="en-US" smtClean="0"/>
              <a:pPr/>
              <a:t>12</a:t>
            </a:fld>
            <a:endParaRPr lang="en-US"/>
          </a:p>
        </p:txBody>
      </p:sp>
      <p:pic>
        <p:nvPicPr>
          <p:cNvPr id="5" name="Picture 4" descr="A map of israel with different colored dots&#10;&#10;Description automatically generated">
            <a:extLst>
              <a:ext uri="{FF2B5EF4-FFF2-40B4-BE49-F238E27FC236}">
                <a16:creationId xmlns:a16="http://schemas.microsoft.com/office/drawing/2014/main" id="{92CB57A6-9339-75FC-EE4E-428C1B3F087B}"/>
              </a:ext>
            </a:extLst>
          </p:cNvPr>
          <p:cNvPicPr>
            <a:picLocks noChangeAspect="1"/>
          </p:cNvPicPr>
          <p:nvPr/>
        </p:nvPicPr>
        <p:blipFill rotWithShape="1">
          <a:blip r:embed="rId3"/>
          <a:srcRect l="4626" t="3154" r="25175" b="2994"/>
          <a:stretch/>
        </p:blipFill>
        <p:spPr>
          <a:xfrm>
            <a:off x="8378894" y="3384750"/>
            <a:ext cx="1739555" cy="2772000"/>
          </a:xfrm>
          <a:prstGeom prst="rect">
            <a:avLst/>
          </a:prstGeom>
          <a:ln>
            <a:solidFill>
              <a:schemeClr val="tx1"/>
            </a:solidFill>
          </a:ln>
        </p:spPr>
      </p:pic>
      <p:pic>
        <p:nvPicPr>
          <p:cNvPr id="6" name="Picture 5" descr="A map of a hurricane&#10;&#10;Description automatically generated">
            <a:extLst>
              <a:ext uri="{FF2B5EF4-FFF2-40B4-BE49-F238E27FC236}">
                <a16:creationId xmlns:a16="http://schemas.microsoft.com/office/drawing/2014/main" id="{D913ED8C-0D8B-8267-2136-6E2A90A4FE9B}"/>
              </a:ext>
            </a:extLst>
          </p:cNvPr>
          <p:cNvPicPr>
            <a:picLocks noChangeAspect="1"/>
          </p:cNvPicPr>
          <p:nvPr/>
        </p:nvPicPr>
        <p:blipFill rotWithShape="1">
          <a:blip r:embed="rId4"/>
          <a:srcRect l="36129" t="32133" r="21782" b="4027"/>
          <a:stretch/>
        </p:blipFill>
        <p:spPr>
          <a:xfrm>
            <a:off x="10229293" y="3384750"/>
            <a:ext cx="1784548" cy="2772000"/>
          </a:xfrm>
          <a:prstGeom prst="rect">
            <a:avLst/>
          </a:prstGeom>
          <a:ln>
            <a:solidFill>
              <a:schemeClr val="tx1"/>
            </a:solidFill>
          </a:ln>
        </p:spPr>
      </p:pic>
      <p:pic>
        <p:nvPicPr>
          <p:cNvPr id="7" name="Picture 6" descr="A map of the weather&#10;&#10;Description automatically generated with medium confidence">
            <a:extLst>
              <a:ext uri="{FF2B5EF4-FFF2-40B4-BE49-F238E27FC236}">
                <a16:creationId xmlns:a16="http://schemas.microsoft.com/office/drawing/2014/main" id="{D1731800-EF61-7051-CDD1-DCCF0856D385}"/>
              </a:ext>
            </a:extLst>
          </p:cNvPr>
          <p:cNvPicPr>
            <a:picLocks noChangeAspect="1"/>
          </p:cNvPicPr>
          <p:nvPr/>
        </p:nvPicPr>
        <p:blipFill rotWithShape="1">
          <a:blip r:embed="rId5"/>
          <a:srcRect l="14788" t="16529" r="24321" b="3223"/>
          <a:stretch/>
        </p:blipFill>
        <p:spPr>
          <a:xfrm>
            <a:off x="3947991" y="3384750"/>
            <a:ext cx="1711519" cy="2772000"/>
          </a:xfrm>
          <a:prstGeom prst="rect">
            <a:avLst/>
          </a:prstGeom>
          <a:ln>
            <a:solidFill>
              <a:schemeClr val="tx1"/>
            </a:solidFill>
          </a:ln>
        </p:spPr>
      </p:pic>
      <p:pic>
        <p:nvPicPr>
          <p:cNvPr id="8" name="Picture 7" descr="A map of the weather&#10;&#10;Description automatically generated">
            <a:extLst>
              <a:ext uri="{FF2B5EF4-FFF2-40B4-BE49-F238E27FC236}">
                <a16:creationId xmlns:a16="http://schemas.microsoft.com/office/drawing/2014/main" id="{03E5D47A-FF57-D94A-CEAA-6C14E65804C3}"/>
              </a:ext>
            </a:extLst>
          </p:cNvPr>
          <p:cNvPicPr>
            <a:picLocks noChangeAspect="1"/>
          </p:cNvPicPr>
          <p:nvPr/>
        </p:nvPicPr>
        <p:blipFill rotWithShape="1">
          <a:blip r:embed="rId6"/>
          <a:srcRect l="16100" t="17418" r="23572" b="3536"/>
          <a:stretch/>
        </p:blipFill>
        <p:spPr>
          <a:xfrm>
            <a:off x="2105669" y="3384750"/>
            <a:ext cx="1711519" cy="2772000"/>
          </a:xfrm>
          <a:prstGeom prst="rect">
            <a:avLst/>
          </a:prstGeom>
          <a:ln>
            <a:solidFill>
              <a:schemeClr val="tx1"/>
            </a:solidFill>
          </a:ln>
        </p:spPr>
      </p:pic>
      <p:pic>
        <p:nvPicPr>
          <p:cNvPr id="9" name="Picture 8" descr="A screen shot of a map&#10;&#10;Description automatically generated">
            <a:extLst>
              <a:ext uri="{FF2B5EF4-FFF2-40B4-BE49-F238E27FC236}">
                <a16:creationId xmlns:a16="http://schemas.microsoft.com/office/drawing/2014/main" id="{CB7C12E2-4FD2-A6B8-1CFB-E158756DAEEA}"/>
              </a:ext>
            </a:extLst>
          </p:cNvPr>
          <p:cNvPicPr>
            <a:picLocks noChangeAspect="1"/>
          </p:cNvPicPr>
          <p:nvPr/>
        </p:nvPicPr>
        <p:blipFill rotWithShape="1">
          <a:blip r:embed="rId7"/>
          <a:srcRect l="14731" t="17308" r="24406" b="2786"/>
          <a:stretch/>
        </p:blipFill>
        <p:spPr>
          <a:xfrm>
            <a:off x="263343" y="3383666"/>
            <a:ext cx="1711520" cy="2772000"/>
          </a:xfrm>
          <a:prstGeom prst="rect">
            <a:avLst/>
          </a:prstGeom>
          <a:ln>
            <a:solidFill>
              <a:schemeClr val="tx1"/>
            </a:solidFill>
          </a:ln>
        </p:spPr>
      </p:pic>
      <p:pic>
        <p:nvPicPr>
          <p:cNvPr id="10" name="Picture 9" descr="A screenshot of a weather map&#10;&#10;Description automatically generated">
            <a:extLst>
              <a:ext uri="{FF2B5EF4-FFF2-40B4-BE49-F238E27FC236}">
                <a16:creationId xmlns:a16="http://schemas.microsoft.com/office/drawing/2014/main" id="{03B89631-0C70-42B0-B12F-9108DBF1A381}"/>
              </a:ext>
            </a:extLst>
          </p:cNvPr>
          <p:cNvPicPr>
            <a:picLocks noChangeAspect="1"/>
          </p:cNvPicPr>
          <p:nvPr/>
        </p:nvPicPr>
        <p:blipFill rotWithShape="1">
          <a:blip r:embed="rId8"/>
          <a:srcRect l="15485" t="17181" r="23973" b="2819"/>
          <a:stretch/>
        </p:blipFill>
        <p:spPr>
          <a:xfrm>
            <a:off x="5815109" y="3384750"/>
            <a:ext cx="1730134" cy="2772000"/>
          </a:xfrm>
          <a:prstGeom prst="rect">
            <a:avLst/>
          </a:prstGeom>
          <a:ln>
            <a:solidFill>
              <a:schemeClr val="tx1"/>
            </a:solidFill>
          </a:ln>
        </p:spPr>
      </p:pic>
      <p:sp>
        <p:nvSpPr>
          <p:cNvPr id="11" name="TextBox 10">
            <a:extLst>
              <a:ext uri="{FF2B5EF4-FFF2-40B4-BE49-F238E27FC236}">
                <a16:creationId xmlns:a16="http://schemas.microsoft.com/office/drawing/2014/main" id="{C7ACE860-F5C6-9D4C-F521-B92AC0DD0059}"/>
              </a:ext>
            </a:extLst>
          </p:cNvPr>
          <p:cNvSpPr txBox="1"/>
          <p:nvPr/>
        </p:nvSpPr>
        <p:spPr>
          <a:xfrm>
            <a:off x="900722" y="2936128"/>
            <a:ext cx="643125" cy="369332"/>
          </a:xfrm>
          <a:prstGeom prst="rect">
            <a:avLst/>
          </a:prstGeom>
          <a:noFill/>
        </p:spPr>
        <p:txBody>
          <a:bodyPr wrap="none" rtlCol="0">
            <a:spAutoFit/>
          </a:bodyPr>
          <a:lstStyle/>
          <a:p>
            <a:r>
              <a:rPr lang="en-US"/>
              <a:t>9km </a:t>
            </a:r>
          </a:p>
        </p:txBody>
      </p:sp>
      <p:sp>
        <p:nvSpPr>
          <p:cNvPr id="12" name="TextBox 11">
            <a:extLst>
              <a:ext uri="{FF2B5EF4-FFF2-40B4-BE49-F238E27FC236}">
                <a16:creationId xmlns:a16="http://schemas.microsoft.com/office/drawing/2014/main" id="{58461A9E-2160-6F98-A5E0-7F4D72F10694}"/>
              </a:ext>
            </a:extLst>
          </p:cNvPr>
          <p:cNvSpPr txBox="1"/>
          <p:nvPr/>
        </p:nvSpPr>
        <p:spPr>
          <a:xfrm>
            <a:off x="2611586" y="2936128"/>
            <a:ext cx="817853" cy="369332"/>
          </a:xfrm>
          <a:prstGeom prst="rect">
            <a:avLst/>
          </a:prstGeom>
          <a:noFill/>
        </p:spPr>
        <p:txBody>
          <a:bodyPr wrap="none" rtlCol="0">
            <a:spAutoFit/>
          </a:bodyPr>
          <a:lstStyle/>
          <a:p>
            <a:r>
              <a:rPr lang="en-US"/>
              <a:t>4.4km </a:t>
            </a:r>
          </a:p>
        </p:txBody>
      </p:sp>
      <p:sp>
        <p:nvSpPr>
          <p:cNvPr id="13" name="TextBox 12">
            <a:extLst>
              <a:ext uri="{FF2B5EF4-FFF2-40B4-BE49-F238E27FC236}">
                <a16:creationId xmlns:a16="http://schemas.microsoft.com/office/drawing/2014/main" id="{6CE217D4-F9B6-99C0-6119-51AB3ACAF1FA}"/>
              </a:ext>
            </a:extLst>
          </p:cNvPr>
          <p:cNvSpPr txBox="1"/>
          <p:nvPr/>
        </p:nvSpPr>
        <p:spPr>
          <a:xfrm>
            <a:off x="4432077" y="2929544"/>
            <a:ext cx="817853" cy="369332"/>
          </a:xfrm>
          <a:prstGeom prst="rect">
            <a:avLst/>
          </a:prstGeom>
          <a:noFill/>
        </p:spPr>
        <p:txBody>
          <a:bodyPr wrap="none" rtlCol="0">
            <a:spAutoFit/>
          </a:bodyPr>
          <a:lstStyle/>
          <a:p>
            <a:r>
              <a:rPr lang="en-US"/>
              <a:t>2.8km </a:t>
            </a:r>
          </a:p>
        </p:txBody>
      </p:sp>
      <p:sp>
        <p:nvSpPr>
          <p:cNvPr id="14" name="TextBox 13">
            <a:extLst>
              <a:ext uri="{FF2B5EF4-FFF2-40B4-BE49-F238E27FC236}">
                <a16:creationId xmlns:a16="http://schemas.microsoft.com/office/drawing/2014/main" id="{6B741771-39D0-DAD4-01F9-9DBF3A1E99EC}"/>
              </a:ext>
            </a:extLst>
          </p:cNvPr>
          <p:cNvSpPr txBox="1"/>
          <p:nvPr/>
        </p:nvSpPr>
        <p:spPr>
          <a:xfrm>
            <a:off x="5834254" y="2659130"/>
            <a:ext cx="1754198" cy="646331"/>
          </a:xfrm>
          <a:prstGeom prst="rect">
            <a:avLst/>
          </a:prstGeom>
          <a:noFill/>
        </p:spPr>
        <p:txBody>
          <a:bodyPr wrap="none" rtlCol="0">
            <a:spAutoFit/>
          </a:bodyPr>
          <a:lstStyle/>
          <a:p>
            <a:pPr algn="ctr"/>
            <a:r>
              <a:rPr lang="en-US"/>
              <a:t>4.4km </a:t>
            </a:r>
          </a:p>
          <a:p>
            <a:pPr algn="ctr"/>
            <a:r>
              <a:rPr lang="en-US"/>
              <a:t>(reduced CBMF) </a:t>
            </a:r>
          </a:p>
        </p:txBody>
      </p:sp>
      <p:sp>
        <p:nvSpPr>
          <p:cNvPr id="15" name="TextBox 14">
            <a:extLst>
              <a:ext uri="{FF2B5EF4-FFF2-40B4-BE49-F238E27FC236}">
                <a16:creationId xmlns:a16="http://schemas.microsoft.com/office/drawing/2014/main" id="{FB210E47-C29F-C0FB-5187-E906B001F32F}"/>
              </a:ext>
            </a:extLst>
          </p:cNvPr>
          <p:cNvSpPr txBox="1"/>
          <p:nvPr/>
        </p:nvSpPr>
        <p:spPr>
          <a:xfrm>
            <a:off x="8827838" y="2916550"/>
            <a:ext cx="820416" cy="369332"/>
          </a:xfrm>
          <a:prstGeom prst="rect">
            <a:avLst/>
          </a:prstGeom>
          <a:noFill/>
        </p:spPr>
        <p:txBody>
          <a:bodyPr wrap="none" rtlCol="0">
            <a:spAutoFit/>
          </a:bodyPr>
          <a:lstStyle/>
          <a:p>
            <a:pPr algn="ctr"/>
            <a:r>
              <a:rPr lang="en-US"/>
              <a:t>SYNOP</a:t>
            </a:r>
          </a:p>
        </p:txBody>
      </p:sp>
      <p:sp>
        <p:nvSpPr>
          <p:cNvPr id="16" name="TextBox 15">
            <a:extLst>
              <a:ext uri="{FF2B5EF4-FFF2-40B4-BE49-F238E27FC236}">
                <a16:creationId xmlns:a16="http://schemas.microsoft.com/office/drawing/2014/main" id="{18A38CED-15F2-71F2-0336-1FF98DA7248D}"/>
              </a:ext>
            </a:extLst>
          </p:cNvPr>
          <p:cNvSpPr txBox="1"/>
          <p:nvPr/>
        </p:nvSpPr>
        <p:spPr>
          <a:xfrm>
            <a:off x="10619978" y="2894769"/>
            <a:ext cx="1096839" cy="369332"/>
          </a:xfrm>
          <a:prstGeom prst="rect">
            <a:avLst/>
          </a:prstGeom>
          <a:noFill/>
        </p:spPr>
        <p:txBody>
          <a:bodyPr wrap="none" rtlCol="0">
            <a:spAutoFit/>
          </a:bodyPr>
          <a:lstStyle/>
          <a:p>
            <a:pPr algn="ctr"/>
            <a:r>
              <a:rPr lang="en-US"/>
              <a:t>IMS radar</a:t>
            </a:r>
          </a:p>
        </p:txBody>
      </p:sp>
      <p:sp>
        <p:nvSpPr>
          <p:cNvPr id="17" name="TextBox 16">
            <a:extLst>
              <a:ext uri="{FF2B5EF4-FFF2-40B4-BE49-F238E27FC236}">
                <a16:creationId xmlns:a16="http://schemas.microsoft.com/office/drawing/2014/main" id="{6FB6B812-EF7C-0360-2D37-21A0EE191317}"/>
              </a:ext>
            </a:extLst>
          </p:cNvPr>
          <p:cNvSpPr txBox="1"/>
          <p:nvPr/>
        </p:nvSpPr>
        <p:spPr>
          <a:xfrm>
            <a:off x="2565696" y="1746029"/>
            <a:ext cx="8054282" cy="369332"/>
          </a:xfrm>
          <a:prstGeom prst="rect">
            <a:avLst/>
          </a:prstGeom>
          <a:noFill/>
        </p:spPr>
        <p:txBody>
          <a:bodyPr wrap="square">
            <a:spAutoFit/>
          </a:bodyPr>
          <a:lstStyle/>
          <a:p>
            <a:pPr algn="ctr"/>
            <a:r>
              <a:rPr lang="en-US" dirty="0"/>
              <a:t>Total precipitation in 24h (mm). Valid on 2023-02-01 at 00 UTC</a:t>
            </a:r>
          </a:p>
        </p:txBody>
      </p:sp>
      <p:sp>
        <p:nvSpPr>
          <p:cNvPr id="18" name="TextBox 17">
            <a:extLst>
              <a:ext uri="{FF2B5EF4-FFF2-40B4-BE49-F238E27FC236}">
                <a16:creationId xmlns:a16="http://schemas.microsoft.com/office/drawing/2014/main" id="{17B8331A-0666-B284-120D-CF23A536DA77}"/>
              </a:ext>
            </a:extLst>
          </p:cNvPr>
          <p:cNvSpPr txBox="1"/>
          <p:nvPr/>
        </p:nvSpPr>
        <p:spPr>
          <a:xfrm>
            <a:off x="8378047" y="2227888"/>
            <a:ext cx="3653919" cy="369332"/>
          </a:xfrm>
          <a:prstGeom prst="rect">
            <a:avLst/>
          </a:prstGeom>
          <a:solidFill>
            <a:srgbClr val="2A69A2"/>
          </a:solidFill>
        </p:spPr>
        <p:txBody>
          <a:bodyPr wrap="square" rtlCol="0">
            <a:spAutoFit/>
          </a:bodyPr>
          <a:lstStyle/>
          <a:p>
            <a:pPr algn="ctr"/>
            <a:r>
              <a:rPr lang="en-US">
                <a:solidFill>
                  <a:schemeClr val="bg1"/>
                </a:solidFill>
              </a:rPr>
              <a:t>OBS</a:t>
            </a:r>
          </a:p>
        </p:txBody>
      </p:sp>
      <p:sp>
        <p:nvSpPr>
          <p:cNvPr id="19" name="TextBox 18">
            <a:extLst>
              <a:ext uri="{FF2B5EF4-FFF2-40B4-BE49-F238E27FC236}">
                <a16:creationId xmlns:a16="http://schemas.microsoft.com/office/drawing/2014/main" id="{21066C86-D00A-AA3F-AB77-42B106AE4BAB}"/>
              </a:ext>
            </a:extLst>
          </p:cNvPr>
          <p:cNvSpPr txBox="1"/>
          <p:nvPr/>
        </p:nvSpPr>
        <p:spPr>
          <a:xfrm>
            <a:off x="358470" y="2236010"/>
            <a:ext cx="7326919" cy="367350"/>
          </a:xfrm>
          <a:prstGeom prst="rect">
            <a:avLst/>
          </a:prstGeom>
          <a:solidFill>
            <a:srgbClr val="2A69A2"/>
          </a:solidFill>
        </p:spPr>
        <p:txBody>
          <a:bodyPr wrap="square" rtlCol="0">
            <a:spAutoFit/>
          </a:bodyPr>
          <a:lstStyle/>
          <a:p>
            <a:pPr algn="ctr"/>
            <a:r>
              <a:rPr lang="en-US">
                <a:solidFill>
                  <a:schemeClr val="bg1"/>
                </a:solidFill>
              </a:rPr>
              <a:t>IFS @ T+48 (</a:t>
            </a:r>
            <a:r>
              <a:rPr lang="en-US" err="1">
                <a:solidFill>
                  <a:schemeClr val="bg1"/>
                </a:solidFill>
              </a:rPr>
              <a:t>init</a:t>
            </a:r>
            <a:r>
              <a:rPr lang="en-US">
                <a:solidFill>
                  <a:schemeClr val="bg1"/>
                </a:solidFill>
              </a:rPr>
              <a:t> 2023-01-30) </a:t>
            </a:r>
          </a:p>
        </p:txBody>
      </p:sp>
      <p:pic>
        <p:nvPicPr>
          <p:cNvPr id="20" name="Picture 19" descr="A screenshot of a weather map&#10;&#10;Description automatically generated">
            <a:extLst>
              <a:ext uri="{FF2B5EF4-FFF2-40B4-BE49-F238E27FC236}">
                <a16:creationId xmlns:a16="http://schemas.microsoft.com/office/drawing/2014/main" id="{13EFE93A-3CFF-DD68-86EA-219848B2C5CE}"/>
              </a:ext>
            </a:extLst>
          </p:cNvPr>
          <p:cNvPicPr>
            <a:picLocks noChangeAspect="1"/>
          </p:cNvPicPr>
          <p:nvPr/>
        </p:nvPicPr>
        <p:blipFill rotWithShape="1">
          <a:blip r:embed="rId8"/>
          <a:srcRect l="79113" t="15361"/>
          <a:stretch/>
        </p:blipFill>
        <p:spPr>
          <a:xfrm>
            <a:off x="7601355" y="3305466"/>
            <a:ext cx="601602" cy="2955835"/>
          </a:xfrm>
          <a:prstGeom prst="rect">
            <a:avLst/>
          </a:prstGeom>
        </p:spPr>
      </p:pic>
      <p:sp>
        <p:nvSpPr>
          <p:cNvPr id="21" name="Title 28">
            <a:extLst>
              <a:ext uri="{FF2B5EF4-FFF2-40B4-BE49-F238E27FC236}">
                <a16:creationId xmlns:a16="http://schemas.microsoft.com/office/drawing/2014/main" id="{54073514-2663-DAD6-754D-4EC7FA483410}"/>
              </a:ext>
            </a:extLst>
          </p:cNvPr>
          <p:cNvSpPr>
            <a:spLocks noGrp="1"/>
          </p:cNvSpPr>
          <p:nvPr>
            <p:ph type="title"/>
          </p:nvPr>
        </p:nvSpPr>
        <p:spPr>
          <a:xfrm>
            <a:off x="-160034" y="911139"/>
            <a:ext cx="12192000" cy="549251"/>
          </a:xfrm>
        </p:spPr>
        <p:txBody>
          <a:bodyPr/>
          <a:lstStyle/>
          <a:p>
            <a:r>
              <a:rPr lang="en-US" sz="2400" dirty="0">
                <a:latin typeface="Calibri" panose="020F0502020204030204" pitchFamily="34" charset="0"/>
                <a:cs typeface="Calibri" panose="020F0502020204030204" pitchFamily="34" charset="0"/>
              </a:rPr>
              <a:t>DEVELOPING GLOBAL KM-SCALE FORECASTS : improving the model physics</a:t>
            </a:r>
          </a:p>
        </p:txBody>
      </p:sp>
    </p:spTree>
    <p:extLst>
      <p:ext uri="{BB962C8B-B14F-4D97-AF65-F5344CB8AC3E}">
        <p14:creationId xmlns:p14="http://schemas.microsoft.com/office/powerpoint/2010/main" val="3603511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9EC0DF-B9CD-2535-1051-C8DBB24B2A61}"/>
              </a:ext>
            </a:extLst>
          </p:cNvPr>
          <p:cNvSpPr>
            <a:spLocks noGrp="1"/>
          </p:cNvSpPr>
          <p:nvPr>
            <p:ph type="sldNum" sz="quarter" idx="12"/>
          </p:nvPr>
        </p:nvSpPr>
        <p:spPr/>
        <p:txBody>
          <a:bodyPr/>
          <a:lstStyle/>
          <a:p>
            <a:fld id="{2A11EFE2-4BCF-414C-A3B6-A1A47880F170}" type="slidenum">
              <a:rPr lang="en-US" smtClean="0"/>
              <a:pPr/>
              <a:t>13</a:t>
            </a:fld>
            <a:endParaRPr lang="en-US"/>
          </a:p>
        </p:txBody>
      </p:sp>
      <p:pic>
        <p:nvPicPr>
          <p:cNvPr id="9" name="Picture 8" descr="A chart with different colors&#10;&#10;AI-generated content may be incorrect.">
            <a:extLst>
              <a:ext uri="{FF2B5EF4-FFF2-40B4-BE49-F238E27FC236}">
                <a16:creationId xmlns:a16="http://schemas.microsoft.com/office/drawing/2014/main" id="{8344542D-39AC-4688-C9FF-A82287390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6199" y="2391314"/>
            <a:ext cx="5955801" cy="3506794"/>
          </a:xfrm>
          <a:prstGeom prst="rect">
            <a:avLst/>
          </a:prstGeom>
        </p:spPr>
      </p:pic>
      <p:pic>
        <p:nvPicPr>
          <p:cNvPr id="11" name="Picture 10" descr="A chart with different colors&#10;&#10;AI-generated content may be incorrect.">
            <a:extLst>
              <a:ext uri="{FF2B5EF4-FFF2-40B4-BE49-F238E27FC236}">
                <a16:creationId xmlns:a16="http://schemas.microsoft.com/office/drawing/2014/main" id="{653E6C86-4974-3ADC-414F-1162A08FB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15" y="2391314"/>
            <a:ext cx="6011484" cy="3574707"/>
          </a:xfrm>
          <a:prstGeom prst="rect">
            <a:avLst/>
          </a:prstGeom>
        </p:spPr>
      </p:pic>
      <p:sp>
        <p:nvSpPr>
          <p:cNvPr id="2" name="Title 2">
            <a:extLst>
              <a:ext uri="{FF2B5EF4-FFF2-40B4-BE49-F238E27FC236}">
                <a16:creationId xmlns:a16="http://schemas.microsoft.com/office/drawing/2014/main" id="{B792D8B7-E968-DDFC-9C7E-57B3C41D10CF}"/>
              </a:ext>
            </a:extLst>
          </p:cNvPr>
          <p:cNvSpPr>
            <a:spLocks noGrp="1"/>
          </p:cNvSpPr>
          <p:nvPr>
            <p:ph type="title"/>
          </p:nvPr>
        </p:nvSpPr>
        <p:spPr>
          <a:xfrm>
            <a:off x="405652" y="845205"/>
            <a:ext cx="11273918" cy="549251"/>
          </a:xfrm>
        </p:spPr>
        <p:txBody>
          <a:bodyPr/>
          <a:lstStyle/>
          <a:p>
            <a:r>
              <a:rPr lang="en-US" sz="2400" dirty="0"/>
              <a:t>SCORECARDS for extreme precipitation: 2.8 km and </a:t>
            </a:r>
            <a:r>
              <a:rPr lang="en-US" sz="2400" dirty="0" err="1"/>
              <a:t>rCBMF</a:t>
            </a:r>
            <a:r>
              <a:rPr lang="en-US" sz="2400" dirty="0"/>
              <a:t> </a:t>
            </a:r>
          </a:p>
        </p:txBody>
      </p:sp>
      <p:sp>
        <p:nvSpPr>
          <p:cNvPr id="7" name="TextBox 6">
            <a:extLst>
              <a:ext uri="{FF2B5EF4-FFF2-40B4-BE49-F238E27FC236}">
                <a16:creationId xmlns:a16="http://schemas.microsoft.com/office/drawing/2014/main" id="{D0C70126-4C71-5215-0847-82B8B13AD82D}"/>
              </a:ext>
            </a:extLst>
          </p:cNvPr>
          <p:cNvSpPr txBox="1"/>
          <p:nvPr/>
        </p:nvSpPr>
        <p:spPr>
          <a:xfrm>
            <a:off x="1043966" y="1708219"/>
            <a:ext cx="5192233" cy="400110"/>
          </a:xfrm>
          <a:prstGeom prst="rect">
            <a:avLst/>
          </a:prstGeom>
          <a:noFill/>
        </p:spPr>
        <p:txBody>
          <a:bodyPr wrap="square" rtlCol="0">
            <a:spAutoFit/>
          </a:bodyPr>
          <a:lstStyle/>
          <a:p>
            <a:r>
              <a:rPr lang="en-US" sz="2000" b="1" dirty="0">
                <a:solidFill>
                  <a:srgbClr val="4F44FF"/>
                </a:solidFill>
              </a:rPr>
              <a:t>BLUE</a:t>
            </a:r>
            <a:r>
              <a:rPr lang="en-US" sz="2000" dirty="0"/>
              <a:t> --&gt; </a:t>
            </a:r>
            <a:r>
              <a:rPr lang="en-US" sz="2000" b="1" dirty="0"/>
              <a:t>2.8 km</a:t>
            </a:r>
            <a:r>
              <a:rPr lang="en-US" sz="2000" dirty="0"/>
              <a:t> better than </a:t>
            </a:r>
            <a:r>
              <a:rPr lang="en-US" sz="2000" dirty="0" err="1"/>
              <a:t>DestinE</a:t>
            </a:r>
            <a:r>
              <a:rPr lang="en-US" sz="2000" dirty="0"/>
              <a:t> 4.4 km</a:t>
            </a:r>
          </a:p>
        </p:txBody>
      </p:sp>
      <p:sp>
        <p:nvSpPr>
          <p:cNvPr id="8" name="TextBox 7">
            <a:extLst>
              <a:ext uri="{FF2B5EF4-FFF2-40B4-BE49-F238E27FC236}">
                <a16:creationId xmlns:a16="http://schemas.microsoft.com/office/drawing/2014/main" id="{F61EBC77-5045-9756-586B-A933C4CB36D9}"/>
              </a:ext>
            </a:extLst>
          </p:cNvPr>
          <p:cNvSpPr txBox="1"/>
          <p:nvPr/>
        </p:nvSpPr>
        <p:spPr>
          <a:xfrm>
            <a:off x="6679580" y="1708219"/>
            <a:ext cx="4782319" cy="400110"/>
          </a:xfrm>
          <a:prstGeom prst="rect">
            <a:avLst/>
          </a:prstGeom>
          <a:noFill/>
        </p:spPr>
        <p:txBody>
          <a:bodyPr wrap="square" rtlCol="0">
            <a:spAutoFit/>
          </a:bodyPr>
          <a:lstStyle/>
          <a:p>
            <a:r>
              <a:rPr lang="en-US" sz="2000" b="1" dirty="0">
                <a:solidFill>
                  <a:srgbClr val="4F44FF"/>
                </a:solidFill>
              </a:rPr>
              <a:t>BLUE</a:t>
            </a:r>
            <a:r>
              <a:rPr lang="en-US" sz="2000" dirty="0"/>
              <a:t> --&gt; </a:t>
            </a:r>
            <a:r>
              <a:rPr lang="en-US" sz="2000" b="1" dirty="0"/>
              <a:t>RCBMF</a:t>
            </a:r>
            <a:r>
              <a:rPr lang="en-US" sz="2000" dirty="0"/>
              <a:t> better than </a:t>
            </a:r>
            <a:r>
              <a:rPr lang="en-US" sz="2000" dirty="0" err="1"/>
              <a:t>DestinE</a:t>
            </a:r>
            <a:r>
              <a:rPr lang="en-US" sz="2000" dirty="0"/>
              <a:t> 4.4 km</a:t>
            </a:r>
          </a:p>
        </p:txBody>
      </p:sp>
    </p:spTree>
    <p:extLst>
      <p:ext uri="{BB962C8B-B14F-4D97-AF65-F5344CB8AC3E}">
        <p14:creationId xmlns:p14="http://schemas.microsoft.com/office/powerpoint/2010/main" val="400797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C0546-7997-3758-A977-08E8F39F3AA0}"/>
              </a:ext>
            </a:extLst>
          </p:cNvPr>
          <p:cNvSpPr>
            <a:spLocks noGrp="1"/>
          </p:cNvSpPr>
          <p:nvPr>
            <p:ph type="title"/>
          </p:nvPr>
        </p:nvSpPr>
        <p:spPr>
          <a:xfrm>
            <a:off x="-1398596" y="583539"/>
            <a:ext cx="12192000" cy="549251"/>
          </a:xfrm>
        </p:spPr>
        <p:txBody>
          <a:bodyPr/>
          <a:lstStyle/>
          <a:p>
            <a:r>
              <a:rPr lang="en-US" dirty="0"/>
              <a:t>FROM WEATHER forecast to impact SECTOR MODELS</a:t>
            </a:r>
          </a:p>
        </p:txBody>
      </p:sp>
      <p:sp>
        <p:nvSpPr>
          <p:cNvPr id="4" name="Slide Number Placeholder 3">
            <a:extLst>
              <a:ext uri="{FF2B5EF4-FFF2-40B4-BE49-F238E27FC236}">
                <a16:creationId xmlns:a16="http://schemas.microsoft.com/office/drawing/2014/main" id="{81C42781-EFCA-97D9-DF3F-5519F2AAD8CF}"/>
              </a:ext>
            </a:extLst>
          </p:cNvPr>
          <p:cNvSpPr>
            <a:spLocks noGrp="1"/>
          </p:cNvSpPr>
          <p:nvPr>
            <p:ph type="sldNum" sz="quarter" idx="12"/>
          </p:nvPr>
        </p:nvSpPr>
        <p:spPr/>
        <p:txBody>
          <a:bodyPr/>
          <a:lstStyle/>
          <a:p>
            <a:fld id="{2A11EFE2-4BCF-414C-A3B6-A1A47880F170}" type="slidenum">
              <a:rPr lang="en-US" smtClean="0"/>
              <a:pPr/>
              <a:t>14</a:t>
            </a:fld>
            <a:endParaRPr lang="en-US"/>
          </a:p>
        </p:txBody>
      </p:sp>
      <p:pic>
        <p:nvPicPr>
          <p:cNvPr id="6" name="Picture 5" descr="A graph on a white sheet&#10;&#10;AI-generated content may be incorrect.">
            <a:extLst>
              <a:ext uri="{FF2B5EF4-FFF2-40B4-BE49-F238E27FC236}">
                <a16:creationId xmlns:a16="http://schemas.microsoft.com/office/drawing/2014/main" id="{69BF0DA2-E798-1211-AD41-7C308F6E16A2}"/>
              </a:ext>
            </a:extLst>
          </p:cNvPr>
          <p:cNvPicPr>
            <a:picLocks noChangeAspect="1"/>
          </p:cNvPicPr>
          <p:nvPr/>
        </p:nvPicPr>
        <p:blipFill>
          <a:blip r:embed="rId2">
            <a:extLst>
              <a:ext uri="{28A0092B-C50C-407E-A947-70E740481C1C}">
                <a14:useLocalDpi xmlns:a14="http://schemas.microsoft.com/office/drawing/2010/main" val="0"/>
              </a:ext>
            </a:extLst>
          </a:blip>
          <a:srcRect l="10295" t="8751" r="55567"/>
          <a:stretch/>
        </p:blipFill>
        <p:spPr>
          <a:xfrm>
            <a:off x="571151" y="1328972"/>
            <a:ext cx="2963985" cy="2640797"/>
          </a:xfrm>
          <a:prstGeom prst="rect">
            <a:avLst/>
          </a:prstGeom>
        </p:spPr>
      </p:pic>
      <p:pic>
        <p:nvPicPr>
          <p:cNvPr id="8" name="Picture 7" descr="A graph on a white sheet&#10;&#10;AI-generated content may be incorrect.">
            <a:extLst>
              <a:ext uri="{FF2B5EF4-FFF2-40B4-BE49-F238E27FC236}">
                <a16:creationId xmlns:a16="http://schemas.microsoft.com/office/drawing/2014/main" id="{DB843026-4C51-D5B8-F33F-D6DC0DA20ED0}"/>
              </a:ext>
            </a:extLst>
          </p:cNvPr>
          <p:cNvPicPr>
            <a:picLocks noChangeAspect="1"/>
          </p:cNvPicPr>
          <p:nvPr/>
        </p:nvPicPr>
        <p:blipFill>
          <a:blip r:embed="rId3">
            <a:extLst>
              <a:ext uri="{28A0092B-C50C-407E-A947-70E740481C1C}">
                <a14:useLocalDpi xmlns:a14="http://schemas.microsoft.com/office/drawing/2010/main" val="0"/>
              </a:ext>
            </a:extLst>
          </a:blip>
          <a:srcRect l="9940" t="8751" r="55922"/>
          <a:stretch/>
        </p:blipFill>
        <p:spPr>
          <a:xfrm>
            <a:off x="3738892" y="1328972"/>
            <a:ext cx="2963987" cy="2640797"/>
          </a:xfrm>
          <a:prstGeom prst="rect">
            <a:avLst/>
          </a:prstGeom>
        </p:spPr>
      </p:pic>
      <p:pic>
        <p:nvPicPr>
          <p:cNvPr id="10" name="Picture 9" descr="A graph of a graph&#10;&#10;AI-generated content may be incorrect.">
            <a:extLst>
              <a:ext uri="{FF2B5EF4-FFF2-40B4-BE49-F238E27FC236}">
                <a16:creationId xmlns:a16="http://schemas.microsoft.com/office/drawing/2014/main" id="{C7F54034-65E8-D098-8F8F-C6781D5C6709}"/>
              </a:ext>
            </a:extLst>
          </p:cNvPr>
          <p:cNvPicPr>
            <a:picLocks noChangeAspect="1"/>
          </p:cNvPicPr>
          <p:nvPr/>
        </p:nvPicPr>
        <p:blipFill>
          <a:blip r:embed="rId4">
            <a:extLst>
              <a:ext uri="{28A0092B-C50C-407E-A947-70E740481C1C}">
                <a14:useLocalDpi xmlns:a14="http://schemas.microsoft.com/office/drawing/2010/main" val="0"/>
              </a:ext>
            </a:extLst>
          </a:blip>
          <a:srcRect l="10216" t="8751" r="55645"/>
          <a:stretch/>
        </p:blipFill>
        <p:spPr>
          <a:xfrm>
            <a:off x="3738892" y="3969769"/>
            <a:ext cx="3102430" cy="2731567"/>
          </a:xfrm>
          <a:prstGeom prst="rect">
            <a:avLst/>
          </a:prstGeom>
        </p:spPr>
      </p:pic>
      <p:pic>
        <p:nvPicPr>
          <p:cNvPr id="12" name="Picture 11" descr="A graph of a graph&#10;&#10;AI-generated content may be incorrect.">
            <a:extLst>
              <a:ext uri="{FF2B5EF4-FFF2-40B4-BE49-F238E27FC236}">
                <a16:creationId xmlns:a16="http://schemas.microsoft.com/office/drawing/2014/main" id="{85EA8AA5-CD58-0BCD-B9A8-1F4E4E2D39A7}"/>
              </a:ext>
            </a:extLst>
          </p:cNvPr>
          <p:cNvPicPr>
            <a:picLocks noChangeAspect="1"/>
          </p:cNvPicPr>
          <p:nvPr/>
        </p:nvPicPr>
        <p:blipFill>
          <a:blip r:embed="rId5">
            <a:extLst>
              <a:ext uri="{28A0092B-C50C-407E-A947-70E740481C1C}">
                <a14:useLocalDpi xmlns:a14="http://schemas.microsoft.com/office/drawing/2010/main" val="0"/>
              </a:ext>
            </a:extLst>
          </a:blip>
          <a:srcRect l="10071" t="8751" r="55790"/>
          <a:stretch/>
        </p:blipFill>
        <p:spPr>
          <a:xfrm>
            <a:off x="571148" y="3969769"/>
            <a:ext cx="3029301" cy="2698990"/>
          </a:xfrm>
          <a:prstGeom prst="rect">
            <a:avLst/>
          </a:prstGeom>
        </p:spPr>
      </p:pic>
      <p:pic>
        <p:nvPicPr>
          <p:cNvPr id="14" name="Picture 13" descr="A graph of a graph&#10;&#10;AI-generated content may be incorrect.">
            <a:extLst>
              <a:ext uri="{FF2B5EF4-FFF2-40B4-BE49-F238E27FC236}">
                <a16:creationId xmlns:a16="http://schemas.microsoft.com/office/drawing/2014/main" id="{5B449B33-9447-E164-E6E0-7ABDEFA27665}"/>
              </a:ext>
            </a:extLst>
          </p:cNvPr>
          <p:cNvPicPr>
            <a:picLocks noChangeAspect="1"/>
          </p:cNvPicPr>
          <p:nvPr/>
        </p:nvPicPr>
        <p:blipFill>
          <a:blip r:embed="rId5">
            <a:extLst>
              <a:ext uri="{28A0092B-C50C-407E-A947-70E740481C1C}">
                <a14:useLocalDpi xmlns:a14="http://schemas.microsoft.com/office/drawing/2010/main" val="0"/>
              </a:ext>
            </a:extLst>
          </a:blip>
          <a:srcRect l="63446" t="18557" r="9358" b="15266"/>
          <a:stretch/>
        </p:blipFill>
        <p:spPr>
          <a:xfrm>
            <a:off x="7607992" y="1211966"/>
            <a:ext cx="3544421" cy="2874807"/>
          </a:xfrm>
          <a:prstGeom prst="rect">
            <a:avLst/>
          </a:prstGeom>
        </p:spPr>
      </p:pic>
      <p:sp>
        <p:nvSpPr>
          <p:cNvPr id="15" name="TextBox 14">
            <a:extLst>
              <a:ext uri="{FF2B5EF4-FFF2-40B4-BE49-F238E27FC236}">
                <a16:creationId xmlns:a16="http://schemas.microsoft.com/office/drawing/2014/main" id="{79CBDD78-D9DE-59E5-9F5D-221A438E6D6E}"/>
              </a:ext>
            </a:extLst>
          </p:cNvPr>
          <p:cNvSpPr txBox="1"/>
          <p:nvPr/>
        </p:nvSpPr>
        <p:spPr>
          <a:xfrm>
            <a:off x="4041322" y="1477736"/>
            <a:ext cx="947057" cy="584775"/>
          </a:xfrm>
          <a:prstGeom prst="rect">
            <a:avLst/>
          </a:prstGeom>
          <a:noFill/>
        </p:spPr>
        <p:txBody>
          <a:bodyPr wrap="square" rtlCol="0">
            <a:spAutoFit/>
          </a:bodyPr>
          <a:lstStyle/>
          <a:p>
            <a:r>
              <a:rPr lang="en-US" sz="1600" b="1" dirty="0" err="1"/>
              <a:t>DestinE</a:t>
            </a:r>
            <a:r>
              <a:rPr lang="en-US" sz="1600" b="1" dirty="0"/>
              <a:t> 4.4 km</a:t>
            </a:r>
          </a:p>
        </p:txBody>
      </p:sp>
      <p:sp>
        <p:nvSpPr>
          <p:cNvPr id="16" name="TextBox 15">
            <a:extLst>
              <a:ext uri="{FF2B5EF4-FFF2-40B4-BE49-F238E27FC236}">
                <a16:creationId xmlns:a16="http://schemas.microsoft.com/office/drawing/2014/main" id="{7312F40B-04E2-463F-7868-096698EA1562}"/>
              </a:ext>
            </a:extLst>
          </p:cNvPr>
          <p:cNvSpPr txBox="1"/>
          <p:nvPr/>
        </p:nvSpPr>
        <p:spPr>
          <a:xfrm>
            <a:off x="846365" y="1474683"/>
            <a:ext cx="947057" cy="584775"/>
          </a:xfrm>
          <a:prstGeom prst="rect">
            <a:avLst/>
          </a:prstGeom>
          <a:noFill/>
        </p:spPr>
        <p:txBody>
          <a:bodyPr wrap="square" rtlCol="0">
            <a:spAutoFit/>
          </a:bodyPr>
          <a:lstStyle/>
          <a:p>
            <a:r>
              <a:rPr lang="en-US" sz="1600" b="1" dirty="0"/>
              <a:t>IFS </a:t>
            </a:r>
            <a:r>
              <a:rPr lang="en-US" sz="1600" b="1" dirty="0" err="1"/>
              <a:t>oper</a:t>
            </a:r>
            <a:r>
              <a:rPr lang="en-US" sz="1600" b="1" dirty="0"/>
              <a:t> 9 km</a:t>
            </a:r>
          </a:p>
        </p:txBody>
      </p:sp>
      <p:sp>
        <p:nvSpPr>
          <p:cNvPr id="17" name="TextBox 16">
            <a:extLst>
              <a:ext uri="{FF2B5EF4-FFF2-40B4-BE49-F238E27FC236}">
                <a16:creationId xmlns:a16="http://schemas.microsoft.com/office/drawing/2014/main" id="{D7041523-723F-1D19-1046-2C9B95C66ECC}"/>
              </a:ext>
            </a:extLst>
          </p:cNvPr>
          <p:cNvSpPr txBox="1"/>
          <p:nvPr/>
        </p:nvSpPr>
        <p:spPr>
          <a:xfrm>
            <a:off x="846365" y="4086773"/>
            <a:ext cx="1312165" cy="646331"/>
          </a:xfrm>
          <a:prstGeom prst="rect">
            <a:avLst/>
          </a:prstGeom>
          <a:noFill/>
        </p:spPr>
        <p:txBody>
          <a:bodyPr wrap="square" rtlCol="0">
            <a:spAutoFit/>
          </a:bodyPr>
          <a:lstStyle/>
          <a:p>
            <a:r>
              <a:rPr lang="en-US" b="1" dirty="0"/>
              <a:t>Exp</a:t>
            </a:r>
          </a:p>
          <a:p>
            <a:r>
              <a:rPr lang="en-US" b="1" dirty="0"/>
              <a:t>2.8 km</a:t>
            </a:r>
          </a:p>
        </p:txBody>
      </p:sp>
      <p:sp>
        <p:nvSpPr>
          <p:cNvPr id="18" name="TextBox 17">
            <a:extLst>
              <a:ext uri="{FF2B5EF4-FFF2-40B4-BE49-F238E27FC236}">
                <a16:creationId xmlns:a16="http://schemas.microsoft.com/office/drawing/2014/main" id="{CC07972A-367E-2FBC-2570-B5B1E9745B3B}"/>
              </a:ext>
            </a:extLst>
          </p:cNvPr>
          <p:cNvSpPr txBox="1"/>
          <p:nvPr/>
        </p:nvSpPr>
        <p:spPr>
          <a:xfrm>
            <a:off x="4041322" y="4086773"/>
            <a:ext cx="1312165" cy="369332"/>
          </a:xfrm>
          <a:prstGeom prst="rect">
            <a:avLst/>
          </a:prstGeom>
          <a:noFill/>
        </p:spPr>
        <p:txBody>
          <a:bodyPr wrap="square" rtlCol="0">
            <a:spAutoFit/>
          </a:bodyPr>
          <a:lstStyle/>
          <a:p>
            <a:r>
              <a:rPr lang="en-US" b="1" dirty="0"/>
              <a:t>RCBMF</a:t>
            </a:r>
          </a:p>
        </p:txBody>
      </p:sp>
      <p:sp>
        <p:nvSpPr>
          <p:cNvPr id="19" name="TextBox 18">
            <a:extLst>
              <a:ext uri="{FF2B5EF4-FFF2-40B4-BE49-F238E27FC236}">
                <a16:creationId xmlns:a16="http://schemas.microsoft.com/office/drawing/2014/main" id="{6F7C3CED-C65A-B5D4-3098-50CB4C0DEDDE}"/>
              </a:ext>
            </a:extLst>
          </p:cNvPr>
          <p:cNvSpPr txBox="1"/>
          <p:nvPr/>
        </p:nvSpPr>
        <p:spPr>
          <a:xfrm rot="16200000">
            <a:off x="-216702" y="2158236"/>
            <a:ext cx="1445079" cy="276999"/>
          </a:xfrm>
          <a:prstGeom prst="rect">
            <a:avLst/>
          </a:prstGeom>
          <a:solidFill>
            <a:schemeClr val="bg1"/>
          </a:solidFill>
        </p:spPr>
        <p:txBody>
          <a:bodyPr wrap="square" rtlCol="0">
            <a:spAutoFit/>
          </a:bodyPr>
          <a:lstStyle/>
          <a:p>
            <a:r>
              <a:rPr lang="en-US" sz="1200" dirty="0"/>
              <a:t>Discharge m</a:t>
            </a:r>
            <a:r>
              <a:rPr lang="en-US" sz="1200" baseline="30000" dirty="0"/>
              <a:t>3</a:t>
            </a:r>
            <a:r>
              <a:rPr lang="en-US" sz="1200" dirty="0"/>
              <a:t>/s</a:t>
            </a:r>
          </a:p>
        </p:txBody>
      </p:sp>
      <p:sp>
        <p:nvSpPr>
          <p:cNvPr id="20" name="TextBox 19">
            <a:extLst>
              <a:ext uri="{FF2B5EF4-FFF2-40B4-BE49-F238E27FC236}">
                <a16:creationId xmlns:a16="http://schemas.microsoft.com/office/drawing/2014/main" id="{CAC1B9F4-D6C6-E6ED-7AD5-F6B34A678870}"/>
              </a:ext>
            </a:extLst>
          </p:cNvPr>
          <p:cNvSpPr txBox="1"/>
          <p:nvPr/>
        </p:nvSpPr>
        <p:spPr>
          <a:xfrm rot="16200000">
            <a:off x="2981924" y="2153574"/>
            <a:ext cx="1445079" cy="276999"/>
          </a:xfrm>
          <a:prstGeom prst="rect">
            <a:avLst/>
          </a:prstGeom>
          <a:solidFill>
            <a:schemeClr val="bg1"/>
          </a:solidFill>
        </p:spPr>
        <p:txBody>
          <a:bodyPr wrap="square" rtlCol="0">
            <a:spAutoFit/>
          </a:bodyPr>
          <a:lstStyle/>
          <a:p>
            <a:r>
              <a:rPr lang="en-US" sz="1200" dirty="0"/>
              <a:t>Discharge m</a:t>
            </a:r>
            <a:r>
              <a:rPr lang="en-US" sz="1200" baseline="30000" dirty="0"/>
              <a:t>3</a:t>
            </a:r>
            <a:r>
              <a:rPr lang="en-US" sz="1200" dirty="0"/>
              <a:t>/s</a:t>
            </a:r>
          </a:p>
        </p:txBody>
      </p:sp>
      <p:sp>
        <p:nvSpPr>
          <p:cNvPr id="21" name="TextBox 20">
            <a:extLst>
              <a:ext uri="{FF2B5EF4-FFF2-40B4-BE49-F238E27FC236}">
                <a16:creationId xmlns:a16="http://schemas.microsoft.com/office/drawing/2014/main" id="{D8C4DEB7-6F5A-EFAF-F91B-BB7BFAF8CB84}"/>
              </a:ext>
            </a:extLst>
          </p:cNvPr>
          <p:cNvSpPr txBox="1"/>
          <p:nvPr/>
        </p:nvSpPr>
        <p:spPr>
          <a:xfrm rot="16200000">
            <a:off x="-165889" y="4878046"/>
            <a:ext cx="1445079" cy="276999"/>
          </a:xfrm>
          <a:prstGeom prst="rect">
            <a:avLst/>
          </a:prstGeom>
          <a:solidFill>
            <a:schemeClr val="bg1"/>
          </a:solidFill>
        </p:spPr>
        <p:txBody>
          <a:bodyPr wrap="square" rtlCol="0">
            <a:spAutoFit/>
          </a:bodyPr>
          <a:lstStyle/>
          <a:p>
            <a:r>
              <a:rPr lang="en-US" sz="1200" dirty="0"/>
              <a:t>Discharge m</a:t>
            </a:r>
            <a:r>
              <a:rPr lang="en-US" sz="1200" baseline="30000" dirty="0"/>
              <a:t>3</a:t>
            </a:r>
            <a:r>
              <a:rPr lang="en-US" sz="1200" dirty="0"/>
              <a:t>/s</a:t>
            </a:r>
          </a:p>
        </p:txBody>
      </p:sp>
      <p:sp>
        <p:nvSpPr>
          <p:cNvPr id="22" name="TextBox 21">
            <a:extLst>
              <a:ext uri="{FF2B5EF4-FFF2-40B4-BE49-F238E27FC236}">
                <a16:creationId xmlns:a16="http://schemas.microsoft.com/office/drawing/2014/main" id="{95CC784C-8C2F-763C-4385-3A46FEC28455}"/>
              </a:ext>
            </a:extLst>
          </p:cNvPr>
          <p:cNvSpPr txBox="1"/>
          <p:nvPr/>
        </p:nvSpPr>
        <p:spPr>
          <a:xfrm rot="16200000">
            <a:off x="2972562" y="4794371"/>
            <a:ext cx="1445079" cy="276999"/>
          </a:xfrm>
          <a:prstGeom prst="rect">
            <a:avLst/>
          </a:prstGeom>
          <a:solidFill>
            <a:schemeClr val="bg1"/>
          </a:solidFill>
        </p:spPr>
        <p:txBody>
          <a:bodyPr wrap="square" rtlCol="0">
            <a:spAutoFit/>
          </a:bodyPr>
          <a:lstStyle/>
          <a:p>
            <a:r>
              <a:rPr lang="en-US" sz="1200" dirty="0"/>
              <a:t>Discharge m</a:t>
            </a:r>
            <a:r>
              <a:rPr lang="en-US" sz="1200" baseline="30000" dirty="0"/>
              <a:t>3</a:t>
            </a:r>
            <a:r>
              <a:rPr lang="en-US" sz="1200" dirty="0"/>
              <a:t>/s</a:t>
            </a:r>
          </a:p>
        </p:txBody>
      </p:sp>
      <p:sp>
        <p:nvSpPr>
          <p:cNvPr id="23" name="TextBox 22">
            <a:extLst>
              <a:ext uri="{FF2B5EF4-FFF2-40B4-BE49-F238E27FC236}">
                <a16:creationId xmlns:a16="http://schemas.microsoft.com/office/drawing/2014/main" id="{0B14452C-6927-0BE1-3658-39A725D4AEA2}"/>
              </a:ext>
            </a:extLst>
          </p:cNvPr>
          <p:cNvSpPr txBox="1"/>
          <p:nvPr/>
        </p:nvSpPr>
        <p:spPr>
          <a:xfrm>
            <a:off x="7372350" y="4181390"/>
            <a:ext cx="4588329" cy="2308324"/>
          </a:xfrm>
          <a:prstGeom prst="rect">
            <a:avLst/>
          </a:prstGeom>
          <a:noFill/>
        </p:spPr>
        <p:txBody>
          <a:bodyPr wrap="square" rtlCol="0">
            <a:spAutoFit/>
          </a:bodyPr>
          <a:lstStyle/>
          <a:p>
            <a:pPr marL="285750" indent="-285750">
              <a:buFontTx/>
              <a:buChar char="-"/>
            </a:pPr>
            <a:r>
              <a:rPr lang="en-US" sz="1600" dirty="0"/>
              <a:t>Case study of </a:t>
            </a:r>
            <a:r>
              <a:rPr lang="en-US" sz="1600" b="1" dirty="0"/>
              <a:t>FLOODS</a:t>
            </a:r>
            <a:r>
              <a:rPr lang="en-US" sz="1600" dirty="0"/>
              <a:t> in northeast Italy on the 31 May 2024.</a:t>
            </a:r>
            <a:br>
              <a:rPr lang="en-US" sz="1600" dirty="0"/>
            </a:br>
            <a:endParaRPr lang="en-US" sz="1600" dirty="0"/>
          </a:p>
          <a:p>
            <a:pPr marL="285750" indent="-285750">
              <a:buFontTx/>
              <a:buChar char="-"/>
            </a:pPr>
            <a:r>
              <a:rPr lang="en-US" sz="1600" dirty="0"/>
              <a:t>Higher horizontal resolutions in NWP models improve the river discharge prediction in this case study.</a:t>
            </a:r>
            <a:br>
              <a:rPr lang="en-US" sz="1600" dirty="0"/>
            </a:br>
            <a:endParaRPr lang="en-US" sz="1600" dirty="0"/>
          </a:p>
          <a:p>
            <a:pPr marL="285750" indent="-285750">
              <a:buFontTx/>
              <a:buChar char="-"/>
            </a:pPr>
            <a:r>
              <a:rPr lang="en-US" sz="1600" dirty="0"/>
              <a:t>However, RCBMF experiment is not much better than the current operational IFS 9 km</a:t>
            </a:r>
          </a:p>
        </p:txBody>
      </p:sp>
      <p:sp>
        <p:nvSpPr>
          <p:cNvPr id="24" name="TextBox 23">
            <a:extLst>
              <a:ext uri="{FF2B5EF4-FFF2-40B4-BE49-F238E27FC236}">
                <a16:creationId xmlns:a16="http://schemas.microsoft.com/office/drawing/2014/main" id="{61DB23CF-293E-04E0-B760-340B49BBD770}"/>
              </a:ext>
            </a:extLst>
          </p:cNvPr>
          <p:cNvSpPr txBox="1"/>
          <p:nvPr/>
        </p:nvSpPr>
        <p:spPr>
          <a:xfrm>
            <a:off x="8964385" y="683940"/>
            <a:ext cx="1404257" cy="307777"/>
          </a:xfrm>
          <a:prstGeom prst="rect">
            <a:avLst/>
          </a:prstGeom>
          <a:noFill/>
        </p:spPr>
        <p:txBody>
          <a:bodyPr wrap="square" rtlCol="0">
            <a:spAutoFit/>
          </a:bodyPr>
          <a:lstStyle/>
          <a:p>
            <a:r>
              <a:rPr lang="en-US" sz="1400" i="1" dirty="0" err="1"/>
              <a:t>Maliko</a:t>
            </a:r>
            <a:r>
              <a:rPr lang="en-US" sz="1400" i="1" dirty="0"/>
              <a:t> Tanguy</a:t>
            </a:r>
          </a:p>
        </p:txBody>
      </p:sp>
    </p:spTree>
    <p:extLst>
      <p:ext uri="{BB962C8B-B14F-4D97-AF65-F5344CB8AC3E}">
        <p14:creationId xmlns:p14="http://schemas.microsoft.com/office/powerpoint/2010/main" val="398076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a:spLocks/>
          </p:cNvSpPr>
          <p:nvPr/>
        </p:nvSpPr>
        <p:spPr>
          <a:xfrm>
            <a:off x="1588" y="894"/>
            <a:ext cx="12236810" cy="6974716"/>
          </a:xfrm>
          <a:custGeom>
            <a:avLst/>
            <a:gdLst/>
            <a:ahLst/>
            <a:cxnLst/>
            <a:rect l="l" t="t" r="r" b="b"/>
            <a:pathLst>
              <a:path w="20104100" h="11252200">
                <a:moveTo>
                  <a:pt x="20104100" y="0"/>
                </a:moveTo>
                <a:lnTo>
                  <a:pt x="0" y="0"/>
                </a:lnTo>
                <a:lnTo>
                  <a:pt x="0" y="11252130"/>
                </a:lnTo>
                <a:lnTo>
                  <a:pt x="20104100" y="11252130"/>
                </a:lnTo>
                <a:lnTo>
                  <a:pt x="20104100" y="0"/>
                </a:lnTo>
                <a:close/>
              </a:path>
            </a:pathLst>
          </a:custGeom>
          <a:gradFill flip="none" rotWithShape="1">
            <a:gsLst>
              <a:gs pos="17000">
                <a:srgbClr val="0C1D2E"/>
              </a:gs>
              <a:gs pos="85000">
                <a:srgbClr val="0C1D2E"/>
              </a:gs>
              <a:gs pos="50000">
                <a:srgbClr val="002742"/>
              </a:gs>
            </a:gsLst>
            <a:path path="shape">
              <a:fillToRect l="50000" t="50000" r="50000" b="50000"/>
            </a:path>
            <a:tileRect/>
          </a:gradFill>
          <a:ln>
            <a:noFill/>
          </a:ln>
        </p:spPr>
        <p:txBody>
          <a:bodyPr wrap="square" lIns="0" tIns="0" rIns="0" bIns="0" rtlCol="0"/>
          <a:lstStyle/>
          <a:p>
            <a:endParaRPr sz="3199" dirty="0"/>
          </a:p>
        </p:txBody>
      </p:sp>
      <p:pic>
        <p:nvPicPr>
          <p:cNvPr id="8" name="Picture 7" descr="1. What is a digital twin-white-left-zero.png"/>
          <p:cNvPicPr>
            <a:picLocks noChangeAspect="1"/>
          </p:cNvPicPr>
          <p:nvPr/>
        </p:nvPicPr>
        <p:blipFill rotWithShape="1">
          <a:blip r:embed="rId3" cstate="screen">
            <a:alphaModFix amt="89000"/>
            <a:extLst>
              <a:ext uri="{28A0092B-C50C-407E-A947-70E740481C1C}">
                <a14:useLocalDpi xmlns:a14="http://schemas.microsoft.com/office/drawing/2010/main"/>
              </a:ext>
            </a:extLst>
          </a:blip>
          <a:srcRect b="-87"/>
          <a:stretch/>
        </p:blipFill>
        <p:spPr>
          <a:xfrm>
            <a:off x="3473" y="518040"/>
            <a:ext cx="10307344" cy="5820602"/>
          </a:xfrm>
          <a:prstGeom prst="rect">
            <a:avLst/>
          </a:prstGeom>
        </p:spPr>
      </p:pic>
      <p:sp>
        <p:nvSpPr>
          <p:cNvPr id="11" name="Title 1"/>
          <p:cNvSpPr txBox="1">
            <a:spLocks/>
          </p:cNvSpPr>
          <p:nvPr/>
        </p:nvSpPr>
        <p:spPr>
          <a:xfrm>
            <a:off x="885285" y="351629"/>
            <a:ext cx="5065091" cy="1238358"/>
          </a:xfrm>
          <a:prstGeom prst="rect">
            <a:avLst/>
          </a:prstGeom>
        </p:spPr>
        <p:txBody>
          <a:bodyPr lIns="91416" tIns="45708" rIns="91416" bIns="45708" anchor="t">
            <a:noAutofit/>
          </a:bodyPr>
          <a:lstStyle>
            <a:lvl1pPr algn="l" defTabSz="457200" rtl="0" eaLnBrk="1" latinLnBrk="0" hangingPunct="1">
              <a:spcBef>
                <a:spcPct val="0"/>
              </a:spcBef>
              <a:buNone/>
              <a:defRPr sz="2400" kern="1200" cap="all" spc="0">
                <a:solidFill>
                  <a:srgbClr val="002742"/>
                </a:solidFill>
                <a:latin typeface="Rajdhani Medium"/>
                <a:ea typeface="+mj-ea"/>
                <a:cs typeface="Rajdhani Medium"/>
              </a:defRPr>
            </a:lvl1pPr>
          </a:lstStyle>
          <a:p>
            <a:r>
              <a:rPr lang="en-GB" sz="3699" b="1" dirty="0">
                <a:solidFill>
                  <a:srgbClr val="62BCAD"/>
                </a:solidFill>
                <a:latin typeface="Rajdhani Semibold"/>
                <a:cs typeface="Rajdhani Semibold"/>
              </a:rPr>
              <a:t>DESTINATION EARTH</a:t>
            </a:r>
            <a:endParaRPr lang="en-US" sz="3699" b="1" dirty="0">
              <a:solidFill>
                <a:srgbClr val="62BCAD"/>
              </a:solidFill>
              <a:latin typeface="Rajdhani Semibold"/>
              <a:cs typeface="Rajdhani Semibold"/>
            </a:endParaRPr>
          </a:p>
        </p:txBody>
      </p:sp>
      <p:sp>
        <p:nvSpPr>
          <p:cNvPr id="2" name="Title 1">
            <a:extLst>
              <a:ext uri="{FF2B5EF4-FFF2-40B4-BE49-F238E27FC236}">
                <a16:creationId xmlns:a16="http://schemas.microsoft.com/office/drawing/2014/main" id="{ABADE421-B8D3-0A1E-61E0-F938ABC1F579}"/>
              </a:ext>
            </a:extLst>
          </p:cNvPr>
          <p:cNvSpPr txBox="1">
            <a:spLocks/>
          </p:cNvSpPr>
          <p:nvPr/>
        </p:nvSpPr>
        <p:spPr>
          <a:xfrm>
            <a:off x="5890645" y="1423576"/>
            <a:ext cx="5919536" cy="1052097"/>
          </a:xfrm>
          <a:prstGeom prst="rect">
            <a:avLst/>
          </a:prstGeom>
        </p:spPr>
        <p:txBody>
          <a:bodyPr>
            <a:noAutofit/>
          </a:bodyPr>
          <a:lstStyle>
            <a:lvl1pPr algn="l" defTabSz="457200" rtl="0" eaLnBrk="1" latinLnBrk="0" hangingPunct="1">
              <a:spcBef>
                <a:spcPct val="0"/>
              </a:spcBef>
              <a:buNone/>
              <a:defRPr sz="2400" kern="1200" cap="all" spc="0">
                <a:solidFill>
                  <a:srgbClr val="002742"/>
                </a:solidFill>
                <a:latin typeface="Rajdhani Medium"/>
                <a:ea typeface="+mj-ea"/>
                <a:cs typeface="Rajdhani Medium"/>
              </a:defRPr>
            </a:lvl1pPr>
          </a:lstStyle>
          <a:p>
            <a:endParaRPr lang="en-US" sz="2000" dirty="0"/>
          </a:p>
        </p:txBody>
      </p:sp>
      <p:sp>
        <p:nvSpPr>
          <p:cNvPr id="4" name="TextBox 3">
            <a:extLst>
              <a:ext uri="{FF2B5EF4-FFF2-40B4-BE49-F238E27FC236}">
                <a16:creationId xmlns:a16="http://schemas.microsoft.com/office/drawing/2014/main" id="{AE894699-7453-681A-7CDD-5E2BBA23B25F}"/>
              </a:ext>
            </a:extLst>
          </p:cNvPr>
          <p:cNvSpPr txBox="1"/>
          <p:nvPr/>
        </p:nvSpPr>
        <p:spPr>
          <a:xfrm>
            <a:off x="6241625" y="1083269"/>
            <a:ext cx="4089393" cy="1446550"/>
          </a:xfrm>
          <a:prstGeom prst="rect">
            <a:avLst/>
          </a:prstGeom>
          <a:noFill/>
        </p:spPr>
        <p:txBody>
          <a:bodyPr wrap="square" lIns="91440" tIns="45720" rIns="91440" bIns="45720" rtlCol="0" anchor="t">
            <a:spAutoFit/>
          </a:bodyPr>
          <a:lstStyle/>
          <a:p>
            <a:pPr algn="ctr"/>
            <a:r>
              <a:rPr lang="en-US" sz="4400" b="1" i="1" dirty="0">
                <a:solidFill>
                  <a:schemeClr val="bg1"/>
                </a:solidFill>
              </a:rPr>
              <a:t>Thanks for </a:t>
            </a:r>
            <a:endParaRPr lang="en-US" sz="4400" b="1" i="1" dirty="0">
              <a:solidFill>
                <a:schemeClr val="bg1"/>
              </a:solidFill>
              <a:ea typeface="Calibri"/>
              <a:cs typeface="Calibri"/>
            </a:endParaRPr>
          </a:p>
          <a:p>
            <a:pPr algn="ctr"/>
            <a:r>
              <a:rPr lang="en-US" sz="4400" b="1" i="1" dirty="0">
                <a:solidFill>
                  <a:schemeClr val="bg1"/>
                </a:solidFill>
              </a:rPr>
              <a:t>your attention!</a:t>
            </a:r>
            <a:endParaRPr lang="en-US" sz="4400" b="1" i="1" dirty="0">
              <a:solidFill>
                <a:schemeClr val="bg1"/>
              </a:solidFill>
              <a:ea typeface="Calibri"/>
              <a:cs typeface="Calibri"/>
            </a:endParaRPr>
          </a:p>
        </p:txBody>
      </p:sp>
      <p:pic>
        <p:nvPicPr>
          <p:cNvPr id="6" name="Grafik 18" descr="A black and white photo of a letter&#10;&#10;Description automatically generated">
            <a:extLst>
              <a:ext uri="{FF2B5EF4-FFF2-40B4-BE49-F238E27FC236}">
                <a16:creationId xmlns:a16="http://schemas.microsoft.com/office/drawing/2014/main" id="{11E3C04F-0F22-A476-692B-631A26344B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4654" y="6272265"/>
            <a:ext cx="8967025" cy="397731"/>
          </a:xfrm>
          <a:prstGeom prst="rect">
            <a:avLst/>
          </a:prstGeom>
        </p:spPr>
      </p:pic>
      <p:sp>
        <p:nvSpPr>
          <p:cNvPr id="7" name="TextBox 6">
            <a:extLst>
              <a:ext uri="{FF2B5EF4-FFF2-40B4-BE49-F238E27FC236}">
                <a16:creationId xmlns:a16="http://schemas.microsoft.com/office/drawing/2014/main" id="{BB9354A6-969F-BC69-4598-0474E0572634}"/>
              </a:ext>
            </a:extLst>
          </p:cNvPr>
          <p:cNvSpPr txBox="1"/>
          <p:nvPr/>
        </p:nvSpPr>
        <p:spPr>
          <a:xfrm>
            <a:off x="6123963" y="3229761"/>
            <a:ext cx="473278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solidFill>
                  <a:schemeClr val="bg1"/>
                </a:solidFill>
                <a:ea typeface="+mn-lt"/>
                <a:cs typeface="+mn-lt"/>
              </a:rPr>
              <a:t>https://destination-earth.eu/</a:t>
            </a:r>
            <a:endParaRPr lang="en-US" sz="2800" dirty="0">
              <a:solidFill>
                <a:schemeClr val="bg1"/>
              </a:solidFill>
              <a:ea typeface="Calibri"/>
              <a:cs typeface="Calibri"/>
            </a:endParaRPr>
          </a:p>
        </p:txBody>
      </p:sp>
    </p:spTree>
    <p:extLst>
      <p:ext uri="{BB962C8B-B14F-4D97-AF65-F5344CB8AC3E}">
        <p14:creationId xmlns:p14="http://schemas.microsoft.com/office/powerpoint/2010/main" val="5664086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D47D9340-DE57-8131-D238-FD17A18F8739}"/>
              </a:ext>
            </a:extLst>
          </p:cNvPr>
          <p:cNvSpPr txBox="1">
            <a:spLocks/>
          </p:cNvSpPr>
          <p:nvPr/>
        </p:nvSpPr>
        <p:spPr>
          <a:xfrm>
            <a:off x="434648" y="1399885"/>
            <a:ext cx="11606479" cy="4986000"/>
          </a:xfrm>
          <a:prstGeom prst="rect">
            <a:avLst/>
          </a:prstGeom>
        </p:spPr>
        <p:txBody>
          <a:bodyPr/>
          <a:lstStyle>
            <a:lvl1pPr marL="237055" indent="-237055" algn="l" defTabSz="609570" rtl="0" eaLnBrk="1" latinLnBrk="0" hangingPunct="1">
              <a:lnSpc>
                <a:spcPct val="100000"/>
              </a:lnSpc>
              <a:spcBef>
                <a:spcPts val="533"/>
              </a:spcBef>
              <a:buFont typeface="Arial"/>
              <a:buChar char="•"/>
              <a:defRPr sz="2133" kern="1200">
                <a:solidFill>
                  <a:schemeClr val="bg1">
                    <a:lumMod val="50000"/>
                  </a:schemeClr>
                </a:solidFill>
                <a:latin typeface="Helvetica"/>
                <a:ea typeface="+mn-ea"/>
                <a:cs typeface="Helvetica"/>
              </a:defRPr>
            </a:lvl1pPr>
            <a:lvl2pPr marL="592637" indent="-355582" algn="l" defTabSz="609570" rtl="0" eaLnBrk="1" latinLnBrk="0" hangingPunct="1">
              <a:lnSpc>
                <a:spcPct val="100000"/>
              </a:lnSpc>
              <a:spcBef>
                <a:spcPts val="533"/>
              </a:spcBef>
              <a:buFont typeface="Arial"/>
              <a:buChar char="–"/>
              <a:defRPr sz="1867" kern="1200">
                <a:solidFill>
                  <a:schemeClr val="bg1">
                    <a:lumMod val="50000"/>
                  </a:schemeClr>
                </a:solidFill>
                <a:latin typeface="Helvetica"/>
                <a:ea typeface="+mn-ea"/>
                <a:cs typeface="Helvetica"/>
              </a:defRPr>
            </a:lvl2pPr>
            <a:lvl3pPr marL="829693" indent="-237055" algn="l" defTabSz="609570" rtl="0" eaLnBrk="1" latinLnBrk="0" hangingPunct="1">
              <a:lnSpc>
                <a:spcPct val="100000"/>
              </a:lnSpc>
              <a:spcBef>
                <a:spcPts val="533"/>
              </a:spcBef>
              <a:buFont typeface="Arial"/>
              <a:buChar char="•"/>
              <a:defRPr sz="1600" kern="1200">
                <a:solidFill>
                  <a:schemeClr val="bg1">
                    <a:lumMod val="50000"/>
                  </a:schemeClr>
                </a:solidFill>
                <a:latin typeface="Helvetica"/>
                <a:ea typeface="+mn-ea"/>
                <a:cs typeface="Helvetica"/>
              </a:defRPr>
            </a:lvl3pPr>
            <a:lvl4pPr marL="1083680" indent="-253988" algn="l" defTabSz="609570" rtl="0" eaLnBrk="1" latinLnBrk="0" hangingPunct="1">
              <a:lnSpc>
                <a:spcPct val="100000"/>
              </a:lnSpc>
              <a:spcBef>
                <a:spcPts val="533"/>
              </a:spcBef>
              <a:buFont typeface="Arial"/>
              <a:buChar char="–"/>
              <a:defRPr sz="1467" kern="1200">
                <a:solidFill>
                  <a:schemeClr val="bg1">
                    <a:lumMod val="50000"/>
                  </a:schemeClr>
                </a:solidFill>
                <a:latin typeface="Helvetica"/>
                <a:ea typeface="+mn-ea"/>
                <a:cs typeface="Helvetica"/>
              </a:defRPr>
            </a:lvl4pPr>
            <a:lvl5pPr marL="1320734" indent="-237055" algn="l" defTabSz="609570" rtl="0" eaLnBrk="1" latinLnBrk="0" hangingPunct="1">
              <a:lnSpc>
                <a:spcPct val="100000"/>
              </a:lnSpc>
              <a:spcBef>
                <a:spcPts val="533"/>
              </a:spcBef>
              <a:buFont typeface="Arial"/>
              <a:buChar char="»"/>
              <a:defRPr sz="1467" kern="1200">
                <a:solidFill>
                  <a:schemeClr val="bg1">
                    <a:lumMod val="50000"/>
                  </a:schemeClr>
                </a:solidFill>
                <a:latin typeface="Helvetica"/>
                <a:ea typeface="+mn-ea"/>
                <a:cs typeface="Helvetica"/>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r>
              <a:rPr lang="en-DE" sz="1700" b="1">
                <a:solidFill>
                  <a:schemeClr val="tx1"/>
                </a:solidFill>
              </a:rPr>
              <a:t>DestinE: </a:t>
            </a:r>
            <a:r>
              <a:rPr lang="en-DE" sz="1700">
                <a:solidFill>
                  <a:schemeClr val="tx1"/>
                </a:solidFill>
              </a:rPr>
              <a:t>A European collaboration between ESA, ECMWF and EUMETSAT</a:t>
            </a:r>
          </a:p>
          <a:p>
            <a:r>
              <a:rPr lang="en-DE" sz="1700">
                <a:solidFill>
                  <a:schemeClr val="tx1"/>
                </a:solidFill>
              </a:rPr>
              <a:t>Develop highly-accurate digital model (</a:t>
            </a:r>
            <a:r>
              <a:rPr lang="en-DE" sz="1700" b="1">
                <a:solidFill>
                  <a:schemeClr val="tx1"/>
                </a:solidFill>
              </a:rPr>
              <a:t>digital twin; DT</a:t>
            </a:r>
            <a:r>
              <a:rPr lang="en-DE" sz="1700">
                <a:solidFill>
                  <a:schemeClr val="tx1"/>
                </a:solidFill>
              </a:rPr>
              <a:t>) of the Earth system</a:t>
            </a:r>
          </a:p>
          <a:p>
            <a:pPr lvl="1"/>
            <a:r>
              <a:rPr lang="en-DE" sz="1700" b="1">
                <a:solidFill>
                  <a:schemeClr val="tx1"/>
                </a:solidFill>
              </a:rPr>
              <a:t>More than physics: </a:t>
            </a:r>
            <a:r>
              <a:rPr lang="en-DE" sz="1700">
                <a:solidFill>
                  <a:schemeClr val="tx1"/>
                </a:solidFill>
              </a:rPr>
              <a:t>Bringing together Earth-system physical and data-driven models and observations</a:t>
            </a:r>
          </a:p>
          <a:p>
            <a:pPr lvl="1"/>
            <a:r>
              <a:rPr lang="en-DE" sz="1700" b="1">
                <a:solidFill>
                  <a:schemeClr val="tx1"/>
                </a:solidFill>
              </a:rPr>
              <a:t>Realistic simulations: </a:t>
            </a:r>
            <a:r>
              <a:rPr lang="en-DE" sz="1700">
                <a:solidFill>
                  <a:schemeClr val="tx1"/>
                </a:solidFill>
              </a:rPr>
              <a:t>Indistinguishable from physical world</a:t>
            </a:r>
          </a:p>
          <a:p>
            <a:pPr lvl="1"/>
            <a:r>
              <a:rPr lang="en-DE" sz="1700" b="1">
                <a:solidFill>
                  <a:schemeClr val="tx1"/>
                </a:solidFill>
              </a:rPr>
              <a:t>Goal:</a:t>
            </a:r>
            <a:r>
              <a:rPr lang="en-DE" sz="1700">
                <a:solidFill>
                  <a:schemeClr val="tx1"/>
                </a:solidFill>
              </a:rPr>
              <a:t> Understand &amp; simulate complex weather/climate interactions</a:t>
            </a:r>
          </a:p>
          <a:p>
            <a:pPr lvl="1"/>
            <a:r>
              <a:rPr lang="en-DE" sz="1700" b="1">
                <a:solidFill>
                  <a:schemeClr val="tx1"/>
                </a:solidFill>
              </a:rPr>
              <a:t>Applicability &amp; interactivity: </a:t>
            </a:r>
            <a:r>
              <a:rPr lang="en-DE" sz="1700">
                <a:solidFill>
                  <a:schemeClr val="tx1"/>
                </a:solidFill>
              </a:rPr>
              <a:t>Allows testing scenarios and therefore supports decision making</a:t>
            </a:r>
          </a:p>
          <a:p>
            <a:pPr lvl="1"/>
            <a:endParaRPr lang="en-DE"/>
          </a:p>
          <a:p>
            <a:pPr lvl="1"/>
            <a:endParaRPr lang="en-DE"/>
          </a:p>
          <a:p>
            <a:endParaRPr lang="en-DE"/>
          </a:p>
          <a:p>
            <a:endParaRPr lang="en-DE" dirty="0"/>
          </a:p>
        </p:txBody>
      </p:sp>
      <p:sp>
        <p:nvSpPr>
          <p:cNvPr id="17" name="Title 1">
            <a:extLst>
              <a:ext uri="{FF2B5EF4-FFF2-40B4-BE49-F238E27FC236}">
                <a16:creationId xmlns:a16="http://schemas.microsoft.com/office/drawing/2014/main" id="{CBA073AF-F4EA-4CC0-2B89-AC1D4339D8C5}"/>
              </a:ext>
            </a:extLst>
          </p:cNvPr>
          <p:cNvSpPr>
            <a:spLocks noGrp="1"/>
          </p:cNvSpPr>
          <p:nvPr>
            <p:ph type="title"/>
          </p:nvPr>
        </p:nvSpPr>
        <p:spPr>
          <a:xfrm>
            <a:off x="589198" y="903927"/>
            <a:ext cx="10032212" cy="369332"/>
          </a:xfrm>
        </p:spPr>
        <p:txBody>
          <a:bodyPr/>
          <a:lstStyle/>
          <a:p>
            <a:r>
              <a:rPr lang="en-DE" sz="2667" dirty="0">
                <a:solidFill>
                  <a:srgbClr val="002060"/>
                </a:solidFill>
                <a:latin typeface="Calibri" panose="020F0502020204030204" pitchFamily="34" charset="0"/>
                <a:cs typeface="Calibri" panose="020F0502020204030204" pitchFamily="34" charset="0"/>
              </a:rPr>
              <a:t>Destination Earth (DestinE) &amp; the digital twins</a:t>
            </a:r>
          </a:p>
        </p:txBody>
      </p:sp>
      <p:pic>
        <p:nvPicPr>
          <p:cNvPr id="18" name="Picture 2">
            <a:extLst>
              <a:ext uri="{FF2B5EF4-FFF2-40B4-BE49-F238E27FC236}">
                <a16:creationId xmlns:a16="http://schemas.microsoft.com/office/drawing/2014/main" id="{1DB82FC4-5E2A-D6EE-9509-0E64447D94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22" r="24147"/>
          <a:stretch/>
        </p:blipFill>
        <p:spPr bwMode="auto">
          <a:xfrm>
            <a:off x="1477149" y="3558497"/>
            <a:ext cx="3051409" cy="30634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A1826975-1EA9-BAD7-80FE-C9B74E36C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334" y="3357167"/>
            <a:ext cx="5414087" cy="326477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9CDEC49-4A7C-317F-C1FF-2F57F5108507}"/>
              </a:ext>
            </a:extLst>
          </p:cNvPr>
          <p:cNvSpPr txBox="1"/>
          <p:nvPr/>
        </p:nvSpPr>
        <p:spPr>
          <a:xfrm>
            <a:off x="4528558" y="4804889"/>
            <a:ext cx="2120348" cy="369332"/>
          </a:xfrm>
          <a:prstGeom prst="rect">
            <a:avLst/>
          </a:prstGeom>
          <a:noFill/>
        </p:spPr>
        <p:txBody>
          <a:bodyPr wrap="square" rtlCol="0">
            <a:spAutoFit/>
          </a:bodyPr>
          <a:lstStyle/>
          <a:p>
            <a:r>
              <a:rPr lang="en-DE"/>
              <a:t>observations</a:t>
            </a:r>
          </a:p>
        </p:txBody>
      </p:sp>
      <p:sp>
        <p:nvSpPr>
          <p:cNvPr id="21" name="TextBox 20">
            <a:extLst>
              <a:ext uri="{FF2B5EF4-FFF2-40B4-BE49-F238E27FC236}">
                <a16:creationId xmlns:a16="http://schemas.microsoft.com/office/drawing/2014/main" id="{24BF473B-A791-27F3-0F0B-2891A7FD874F}"/>
              </a:ext>
            </a:extLst>
          </p:cNvPr>
          <p:cNvSpPr txBox="1"/>
          <p:nvPr/>
        </p:nvSpPr>
        <p:spPr>
          <a:xfrm>
            <a:off x="150873" y="4874592"/>
            <a:ext cx="2120348" cy="369332"/>
          </a:xfrm>
          <a:prstGeom prst="rect">
            <a:avLst/>
          </a:prstGeom>
          <a:noFill/>
        </p:spPr>
        <p:txBody>
          <a:bodyPr wrap="square" rtlCol="0">
            <a:spAutoFit/>
          </a:bodyPr>
          <a:lstStyle/>
          <a:p>
            <a:r>
              <a:rPr lang="en-DE"/>
              <a:t>simulations</a:t>
            </a:r>
          </a:p>
        </p:txBody>
      </p:sp>
    </p:spTree>
    <p:extLst>
      <p:ext uri="{BB962C8B-B14F-4D97-AF65-F5344CB8AC3E}">
        <p14:creationId xmlns:p14="http://schemas.microsoft.com/office/powerpoint/2010/main" val="321944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4" name="Google Shape;404;g30a13413f6e_2_5"/>
          <p:cNvSpPr/>
          <p:nvPr/>
        </p:nvSpPr>
        <p:spPr>
          <a:xfrm>
            <a:off x="6208400" y="2811099"/>
            <a:ext cx="2221714" cy="654333"/>
          </a:xfrm>
          <a:prstGeom prst="roundRect">
            <a:avLst>
              <a:gd name="adj" fmla="val 16667"/>
            </a:avLst>
          </a:prstGeom>
          <a:solidFill>
            <a:srgbClr val="5EC5E2"/>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On-Demand DT</a:t>
            </a:r>
            <a:endParaRPr sz="1800" b="0" i="0" u="none" strike="noStrike" cap="none">
              <a:solidFill>
                <a:schemeClr val="lt1"/>
              </a:solidFill>
              <a:latin typeface="Arial"/>
              <a:ea typeface="Arial"/>
              <a:cs typeface="Arial"/>
              <a:sym typeface="Arial"/>
            </a:endParaRPr>
          </a:p>
        </p:txBody>
      </p:sp>
      <p:sp>
        <p:nvSpPr>
          <p:cNvPr id="405" name="Google Shape;405;g30a13413f6e_2_5"/>
          <p:cNvSpPr/>
          <p:nvPr/>
        </p:nvSpPr>
        <p:spPr>
          <a:xfrm>
            <a:off x="3630899" y="2803272"/>
            <a:ext cx="1798458" cy="654333"/>
          </a:xfrm>
          <a:prstGeom prst="roundRect">
            <a:avLst>
              <a:gd name="adj" fmla="val 16667"/>
            </a:avLst>
          </a:prstGeom>
          <a:solidFill>
            <a:srgbClr val="63BEB3"/>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Global DT</a:t>
            </a:r>
            <a:endParaRPr sz="1800" b="0" i="0" u="none" strike="noStrike" cap="none">
              <a:solidFill>
                <a:schemeClr val="lt1"/>
              </a:solidFill>
              <a:latin typeface="Arial"/>
              <a:ea typeface="Arial"/>
              <a:cs typeface="Arial"/>
              <a:sym typeface="Arial"/>
            </a:endParaRPr>
          </a:p>
        </p:txBody>
      </p:sp>
      <p:pic>
        <p:nvPicPr>
          <p:cNvPr id="406" name="Google Shape;406;g30a13413f6e_2_5"/>
          <p:cNvPicPr preferRelativeResize="0"/>
          <p:nvPr/>
        </p:nvPicPr>
        <p:blipFill rotWithShape="1">
          <a:blip r:embed="rId3">
            <a:alphaModFix/>
          </a:blip>
          <a:srcRect/>
          <a:stretch/>
        </p:blipFill>
        <p:spPr>
          <a:xfrm>
            <a:off x="8946244" y="1624949"/>
            <a:ext cx="3168547" cy="2109286"/>
          </a:xfrm>
          <a:prstGeom prst="rect">
            <a:avLst/>
          </a:prstGeom>
          <a:noFill/>
          <a:ln>
            <a:noFill/>
          </a:ln>
        </p:spPr>
      </p:pic>
      <p:pic>
        <p:nvPicPr>
          <p:cNvPr id="407" name="Google Shape;407;g30a13413f6e_2_5"/>
          <p:cNvPicPr preferRelativeResize="0"/>
          <p:nvPr/>
        </p:nvPicPr>
        <p:blipFill>
          <a:blip r:embed="rId4">
            <a:alphaModFix/>
          </a:blip>
          <a:stretch>
            <a:fillRect/>
          </a:stretch>
        </p:blipFill>
        <p:spPr>
          <a:xfrm>
            <a:off x="1168375" y="2963963"/>
            <a:ext cx="1861922" cy="331574"/>
          </a:xfrm>
          <a:prstGeom prst="rect">
            <a:avLst/>
          </a:prstGeom>
          <a:noFill/>
          <a:ln>
            <a:noFill/>
          </a:ln>
        </p:spPr>
      </p:pic>
      <p:sp>
        <p:nvSpPr>
          <p:cNvPr id="408" name="Google Shape;408;g30a13413f6e_2_5"/>
          <p:cNvSpPr txBox="1"/>
          <p:nvPr/>
        </p:nvSpPr>
        <p:spPr>
          <a:xfrm>
            <a:off x="709898" y="3926961"/>
            <a:ext cx="5153017" cy="2308284"/>
          </a:xfrm>
          <a:prstGeom prst="rect">
            <a:avLst/>
          </a:prstGeom>
          <a:noFill/>
          <a:ln>
            <a:noFill/>
          </a:ln>
        </p:spPr>
        <p:txBody>
          <a:bodyPr spcFirstLastPara="1" wrap="square" lIns="91425" tIns="45700" rIns="91425" bIns="45700" anchor="t" anchorCtr="0">
            <a:spAutoFit/>
          </a:bodyPr>
          <a:lstStyle/>
          <a:p>
            <a:pPr marL="457200" marR="0" lvl="0" indent="-342900" algn="l" rtl="0">
              <a:spcBef>
                <a:spcPts val="0"/>
              </a:spcBef>
              <a:spcAft>
                <a:spcPts val="0"/>
              </a:spcAft>
              <a:buClr>
                <a:srgbClr val="7F7F7F"/>
              </a:buClr>
              <a:buSzPts val="1800"/>
              <a:buChar char="●"/>
            </a:pPr>
            <a:r>
              <a:rPr lang="en-US" sz="1800" dirty="0">
                <a:solidFill>
                  <a:srgbClr val="002060"/>
                </a:solidFill>
              </a:rPr>
              <a:t>IFS-NEMO</a:t>
            </a:r>
            <a:endParaRPr sz="1800" dirty="0">
              <a:solidFill>
                <a:srgbClr val="002060"/>
              </a:solidFill>
            </a:endParaRPr>
          </a:p>
          <a:p>
            <a:pPr marL="457200" marR="0" lvl="0" indent="-342900" algn="l" rtl="0">
              <a:spcBef>
                <a:spcPts val="0"/>
              </a:spcBef>
              <a:spcAft>
                <a:spcPts val="0"/>
              </a:spcAft>
              <a:buClr>
                <a:srgbClr val="7F7F7F"/>
              </a:buClr>
              <a:buSzPts val="1800"/>
              <a:buChar char="●"/>
            </a:pPr>
            <a:r>
              <a:rPr lang="en-US" sz="1800" dirty="0">
                <a:solidFill>
                  <a:srgbClr val="002060"/>
                </a:solidFill>
              </a:rPr>
              <a:t>4.4km (¼ deg</a:t>
            </a:r>
            <a:r>
              <a:rPr lang="en-US" sz="1800" baseline="30000" dirty="0">
                <a:solidFill>
                  <a:srgbClr val="002060"/>
                </a:solidFill>
              </a:rPr>
              <a:t> </a:t>
            </a:r>
            <a:r>
              <a:rPr lang="en-US" sz="1800" dirty="0">
                <a:solidFill>
                  <a:srgbClr val="002060"/>
                </a:solidFill>
              </a:rPr>
              <a:t>ocean)</a:t>
            </a:r>
            <a:endParaRPr sz="1800" dirty="0">
              <a:solidFill>
                <a:srgbClr val="002060"/>
              </a:solidFill>
            </a:endParaRPr>
          </a:p>
          <a:p>
            <a:pPr marL="457200" marR="0" lvl="0" indent="-342900" algn="l" rtl="0">
              <a:spcBef>
                <a:spcPts val="0"/>
              </a:spcBef>
              <a:spcAft>
                <a:spcPts val="0"/>
              </a:spcAft>
              <a:buClr>
                <a:srgbClr val="7F7F7F"/>
              </a:buClr>
              <a:buSzPts val="1800"/>
              <a:buChar char="●"/>
            </a:pPr>
            <a:r>
              <a:rPr lang="en-US" sz="1800" dirty="0">
                <a:solidFill>
                  <a:srgbClr val="002060"/>
                </a:solidFill>
              </a:rPr>
              <a:t>Hourly outputs</a:t>
            </a:r>
          </a:p>
          <a:p>
            <a:pPr marL="457200" marR="0" lvl="0" indent="-342900" algn="l" rtl="0">
              <a:spcBef>
                <a:spcPts val="0"/>
              </a:spcBef>
              <a:spcAft>
                <a:spcPts val="0"/>
              </a:spcAft>
              <a:buClr>
                <a:srgbClr val="7F7F7F"/>
              </a:buClr>
              <a:buSzPts val="1800"/>
              <a:buChar char="●"/>
            </a:pPr>
            <a:r>
              <a:rPr lang="en-US" sz="1800" dirty="0">
                <a:solidFill>
                  <a:srgbClr val="002060"/>
                </a:solidFill>
              </a:rPr>
              <a:t>Initialized at 00Z daily from </a:t>
            </a:r>
            <a:r>
              <a:rPr lang="en-US" sz="1800" dirty="0" err="1">
                <a:solidFill>
                  <a:srgbClr val="002060"/>
                </a:solidFill>
              </a:rPr>
              <a:t>ecmwf</a:t>
            </a:r>
            <a:r>
              <a:rPr lang="en-US" sz="1800" dirty="0">
                <a:solidFill>
                  <a:srgbClr val="002060"/>
                </a:solidFill>
              </a:rPr>
              <a:t> </a:t>
            </a:r>
            <a:r>
              <a:rPr lang="en-US" dirty="0" err="1">
                <a:solidFill>
                  <a:srgbClr val="002060"/>
                </a:solidFill>
              </a:rPr>
              <a:t>oper</a:t>
            </a:r>
            <a:r>
              <a:rPr lang="en-US" sz="1800" dirty="0">
                <a:solidFill>
                  <a:srgbClr val="002060"/>
                </a:solidFill>
              </a:rPr>
              <a:t> (9km) </a:t>
            </a:r>
          </a:p>
          <a:p>
            <a:pPr marL="457200" marR="0" lvl="0" indent="-342900" algn="l" rtl="0">
              <a:spcBef>
                <a:spcPts val="0"/>
              </a:spcBef>
              <a:spcAft>
                <a:spcPts val="0"/>
              </a:spcAft>
              <a:buClr>
                <a:srgbClr val="7F7F7F"/>
              </a:buClr>
              <a:buSzPts val="1800"/>
              <a:buChar char="●"/>
            </a:pPr>
            <a:r>
              <a:rPr lang="en-US" dirty="0">
                <a:solidFill>
                  <a:srgbClr val="002060"/>
                </a:solidFill>
              </a:rPr>
              <a:t>Lead time 4 days</a:t>
            </a:r>
            <a:endParaRPr sz="1800" dirty="0">
              <a:solidFill>
                <a:srgbClr val="002060"/>
              </a:solidFill>
            </a:endParaRPr>
          </a:p>
          <a:p>
            <a:pPr marL="457200" marR="0" lvl="0" indent="-342900" algn="l" rtl="0">
              <a:spcBef>
                <a:spcPts val="0"/>
              </a:spcBef>
              <a:spcAft>
                <a:spcPts val="0"/>
              </a:spcAft>
              <a:buClr>
                <a:srgbClr val="7F7F7F"/>
              </a:buClr>
              <a:buSzPts val="1800"/>
              <a:buChar char="●"/>
            </a:pPr>
            <a:r>
              <a:rPr lang="en-US" sz="1800" dirty="0">
                <a:solidFill>
                  <a:srgbClr val="002060"/>
                </a:solidFill>
              </a:rPr>
              <a:t>Impact sectors : </a:t>
            </a:r>
            <a:endParaRPr sz="1800" dirty="0">
              <a:solidFill>
                <a:srgbClr val="002060"/>
              </a:solidFill>
            </a:endParaRPr>
          </a:p>
          <a:p>
            <a:pPr marL="914400" marR="0" lvl="1" indent="-342900" algn="l" rtl="0">
              <a:spcBef>
                <a:spcPts val="0"/>
              </a:spcBef>
              <a:spcAft>
                <a:spcPts val="0"/>
              </a:spcAft>
              <a:buClr>
                <a:srgbClr val="7F7F7F"/>
              </a:buClr>
              <a:buSzPts val="1800"/>
              <a:buChar char="○"/>
            </a:pPr>
            <a:r>
              <a:rPr lang="en-US" sz="1800" dirty="0" err="1">
                <a:solidFill>
                  <a:srgbClr val="002060"/>
                </a:solidFill>
              </a:rPr>
              <a:t>CaMa</a:t>
            </a:r>
            <a:r>
              <a:rPr lang="en-US" sz="1800" dirty="0">
                <a:solidFill>
                  <a:srgbClr val="002060"/>
                </a:solidFill>
              </a:rPr>
              <a:t>-Flood</a:t>
            </a:r>
            <a:endParaRPr sz="1800" dirty="0">
              <a:solidFill>
                <a:srgbClr val="002060"/>
              </a:solidFill>
            </a:endParaRPr>
          </a:p>
          <a:p>
            <a:pPr marL="914400" marR="0" lvl="1" indent="-342900" algn="l" rtl="0">
              <a:spcBef>
                <a:spcPts val="0"/>
              </a:spcBef>
              <a:spcAft>
                <a:spcPts val="0"/>
              </a:spcAft>
              <a:buClr>
                <a:srgbClr val="7F7F7F"/>
              </a:buClr>
              <a:buSzPts val="1800"/>
              <a:buChar char="○"/>
            </a:pPr>
            <a:r>
              <a:rPr lang="en-US" sz="1800" dirty="0">
                <a:solidFill>
                  <a:srgbClr val="002060"/>
                </a:solidFill>
              </a:rPr>
              <a:t>Flexible prognostic aerosols</a:t>
            </a:r>
            <a:endParaRPr sz="1800" dirty="0">
              <a:solidFill>
                <a:srgbClr val="002060"/>
              </a:solidFill>
            </a:endParaRPr>
          </a:p>
        </p:txBody>
      </p:sp>
      <p:sp>
        <p:nvSpPr>
          <p:cNvPr id="409" name="Google Shape;409;g30a13413f6e_2_5"/>
          <p:cNvSpPr txBox="1"/>
          <p:nvPr/>
        </p:nvSpPr>
        <p:spPr>
          <a:xfrm>
            <a:off x="6074212" y="3801910"/>
            <a:ext cx="5744063" cy="2862282"/>
          </a:xfrm>
          <a:prstGeom prst="rect">
            <a:avLst/>
          </a:prstGeom>
          <a:noFill/>
          <a:ln>
            <a:noFill/>
          </a:ln>
        </p:spPr>
        <p:txBody>
          <a:bodyPr spcFirstLastPara="1" wrap="square" lIns="91425" tIns="45700" rIns="91425" bIns="45700" anchor="t" anchorCtr="0">
            <a:spAutoFit/>
          </a:bodyPr>
          <a:lstStyle/>
          <a:p>
            <a:pPr marL="457200" marR="0" lvl="0" indent="-342900" algn="l" rtl="0">
              <a:spcBef>
                <a:spcPts val="0"/>
              </a:spcBef>
              <a:spcAft>
                <a:spcPts val="0"/>
              </a:spcAft>
              <a:buClr>
                <a:srgbClr val="7F7F7F"/>
              </a:buClr>
              <a:buSzPts val="1800"/>
              <a:buChar char="●"/>
            </a:pPr>
            <a:r>
              <a:rPr lang="en-US" sz="1800" dirty="0" err="1">
                <a:solidFill>
                  <a:srgbClr val="002060"/>
                </a:solidFill>
              </a:rPr>
              <a:t>Arome</a:t>
            </a:r>
            <a:r>
              <a:rPr lang="en-US" sz="1800" dirty="0">
                <a:solidFill>
                  <a:srgbClr val="002060"/>
                </a:solidFill>
              </a:rPr>
              <a:t>, Harmonie-</a:t>
            </a:r>
            <a:r>
              <a:rPr lang="en-US" sz="1800" dirty="0" err="1">
                <a:solidFill>
                  <a:srgbClr val="002060"/>
                </a:solidFill>
              </a:rPr>
              <a:t>Arome</a:t>
            </a:r>
            <a:r>
              <a:rPr lang="en-US" sz="1800" dirty="0">
                <a:solidFill>
                  <a:srgbClr val="002060"/>
                </a:solidFill>
              </a:rPr>
              <a:t>, </a:t>
            </a:r>
            <a:r>
              <a:rPr lang="en-US" sz="1800" dirty="0" err="1">
                <a:solidFill>
                  <a:srgbClr val="002060"/>
                </a:solidFill>
              </a:rPr>
              <a:t>Alaro</a:t>
            </a:r>
            <a:r>
              <a:rPr lang="en-US" sz="1800" dirty="0">
                <a:solidFill>
                  <a:srgbClr val="002060"/>
                </a:solidFill>
              </a:rPr>
              <a:t> (Accord consortium)</a:t>
            </a:r>
            <a:endParaRPr sz="1800" dirty="0">
              <a:solidFill>
                <a:srgbClr val="002060"/>
              </a:solidFill>
            </a:endParaRPr>
          </a:p>
          <a:p>
            <a:pPr marL="457200" marR="0" lvl="0" indent="-342900" algn="l" rtl="0">
              <a:spcBef>
                <a:spcPts val="0"/>
              </a:spcBef>
              <a:spcAft>
                <a:spcPts val="0"/>
              </a:spcAft>
              <a:buClr>
                <a:srgbClr val="7F7F7F"/>
              </a:buClr>
              <a:buSzPts val="1800"/>
              <a:buChar char="●"/>
            </a:pPr>
            <a:r>
              <a:rPr lang="en-US" sz="1800" dirty="0">
                <a:solidFill>
                  <a:srgbClr val="002060"/>
                </a:solidFill>
              </a:rPr>
              <a:t>750 to 500m</a:t>
            </a:r>
            <a:endParaRPr sz="1800" dirty="0">
              <a:solidFill>
                <a:srgbClr val="002060"/>
              </a:solidFill>
            </a:endParaRPr>
          </a:p>
          <a:p>
            <a:pPr marL="457200" marR="0" lvl="0" indent="-342900" algn="l" rtl="0">
              <a:spcBef>
                <a:spcPts val="0"/>
              </a:spcBef>
              <a:spcAft>
                <a:spcPts val="0"/>
              </a:spcAft>
              <a:buClr>
                <a:srgbClr val="7F7F7F"/>
              </a:buClr>
              <a:buSzPts val="1800"/>
              <a:buChar char="●"/>
            </a:pPr>
            <a:r>
              <a:rPr lang="en-US" sz="1800" dirty="0">
                <a:solidFill>
                  <a:srgbClr val="002060"/>
                </a:solidFill>
              </a:rPr>
              <a:t>Sub-hourly outputs</a:t>
            </a:r>
            <a:endParaRPr sz="1800" dirty="0">
              <a:solidFill>
                <a:srgbClr val="002060"/>
              </a:solidFill>
            </a:endParaRPr>
          </a:p>
          <a:p>
            <a:pPr marL="457200" marR="0" lvl="0" indent="-342900" algn="l" rtl="0">
              <a:spcBef>
                <a:spcPts val="0"/>
              </a:spcBef>
              <a:spcAft>
                <a:spcPts val="0"/>
              </a:spcAft>
              <a:buClr>
                <a:srgbClr val="7F7F7F"/>
              </a:buClr>
              <a:buSzPts val="1800"/>
              <a:buChar char="●"/>
            </a:pPr>
            <a:r>
              <a:rPr lang="en-US" sz="1800" dirty="0">
                <a:solidFill>
                  <a:srgbClr val="002060"/>
                </a:solidFill>
              </a:rPr>
              <a:t>Initialized on-demand</a:t>
            </a:r>
          </a:p>
          <a:p>
            <a:pPr marL="457200" indent="-342900">
              <a:buClr>
                <a:srgbClr val="7F7F7F"/>
              </a:buClr>
              <a:buSzPts val="1800"/>
              <a:buFontTx/>
              <a:buChar char="●"/>
            </a:pPr>
            <a:r>
              <a:rPr lang="en-US" dirty="0">
                <a:solidFill>
                  <a:srgbClr val="002060"/>
                </a:solidFill>
              </a:rPr>
              <a:t>Lead time 2 days</a:t>
            </a:r>
            <a:endParaRPr sz="1800" dirty="0">
              <a:solidFill>
                <a:srgbClr val="002060"/>
              </a:solidFill>
            </a:endParaRPr>
          </a:p>
          <a:p>
            <a:pPr marL="457200" lvl="0" indent="-342900" algn="l" rtl="0">
              <a:spcBef>
                <a:spcPts val="0"/>
              </a:spcBef>
              <a:spcAft>
                <a:spcPts val="0"/>
              </a:spcAft>
              <a:buClr>
                <a:srgbClr val="7F7F7F"/>
              </a:buClr>
              <a:buSzPts val="1800"/>
              <a:buChar char="●"/>
            </a:pPr>
            <a:r>
              <a:rPr lang="en-US" sz="1800" dirty="0">
                <a:solidFill>
                  <a:srgbClr val="002060"/>
                </a:solidFill>
              </a:rPr>
              <a:t>Impact sectors : </a:t>
            </a:r>
            <a:endParaRPr sz="1800" dirty="0">
              <a:solidFill>
                <a:srgbClr val="002060"/>
              </a:solidFill>
            </a:endParaRPr>
          </a:p>
          <a:p>
            <a:pPr marL="914400" lvl="1" indent="-342900" algn="l" rtl="0">
              <a:spcBef>
                <a:spcPts val="0"/>
              </a:spcBef>
              <a:spcAft>
                <a:spcPts val="0"/>
              </a:spcAft>
              <a:buClr>
                <a:srgbClr val="7F7F7F"/>
              </a:buClr>
              <a:buSzPts val="1800"/>
              <a:buChar char="○"/>
            </a:pPr>
            <a:r>
              <a:rPr lang="en-US" sz="1800" dirty="0">
                <a:solidFill>
                  <a:srgbClr val="002060"/>
                </a:solidFill>
              </a:rPr>
              <a:t>Hydrology (9+1 models), Storm surge</a:t>
            </a:r>
            <a:endParaRPr sz="1800" dirty="0">
              <a:solidFill>
                <a:srgbClr val="002060"/>
              </a:solidFill>
            </a:endParaRPr>
          </a:p>
          <a:p>
            <a:pPr marL="914400" lvl="1" indent="-342900" algn="l" rtl="0">
              <a:spcBef>
                <a:spcPts val="0"/>
              </a:spcBef>
              <a:spcAft>
                <a:spcPts val="0"/>
              </a:spcAft>
              <a:buClr>
                <a:srgbClr val="7F7F7F"/>
              </a:buClr>
              <a:buSzPts val="1800"/>
              <a:buChar char="○"/>
            </a:pPr>
            <a:r>
              <a:rPr lang="en-US" sz="1800" dirty="0">
                <a:solidFill>
                  <a:srgbClr val="002060"/>
                </a:solidFill>
              </a:rPr>
              <a:t>Air-quality (7 models)</a:t>
            </a:r>
            <a:endParaRPr sz="1800" dirty="0">
              <a:solidFill>
                <a:srgbClr val="002060"/>
              </a:solidFill>
            </a:endParaRPr>
          </a:p>
          <a:p>
            <a:pPr marL="914400" lvl="1" indent="-342900" algn="l" rtl="0">
              <a:spcBef>
                <a:spcPts val="0"/>
              </a:spcBef>
              <a:spcAft>
                <a:spcPts val="0"/>
              </a:spcAft>
              <a:buClr>
                <a:srgbClr val="7F7F7F"/>
              </a:buClr>
              <a:buSzPts val="1800"/>
              <a:buChar char="○"/>
            </a:pPr>
            <a:r>
              <a:rPr lang="en-US" sz="1800" dirty="0">
                <a:solidFill>
                  <a:srgbClr val="002060"/>
                </a:solidFill>
              </a:rPr>
              <a:t>Renewable energy (wind, solar)</a:t>
            </a:r>
            <a:endParaRPr sz="1800" dirty="0">
              <a:solidFill>
                <a:srgbClr val="002060"/>
              </a:solidFill>
            </a:endParaRPr>
          </a:p>
          <a:p>
            <a:pPr marL="914400" lvl="1" indent="-342900" algn="l" rtl="0">
              <a:spcBef>
                <a:spcPts val="0"/>
              </a:spcBef>
              <a:spcAft>
                <a:spcPts val="0"/>
              </a:spcAft>
              <a:buClr>
                <a:srgbClr val="7F7F7F"/>
              </a:buClr>
              <a:buSzPts val="1800"/>
              <a:buChar char="○"/>
            </a:pPr>
            <a:r>
              <a:rPr lang="en-US" sz="1800" dirty="0">
                <a:solidFill>
                  <a:srgbClr val="002060"/>
                </a:solidFill>
              </a:rPr>
              <a:t>Thermal comfort, Wildfire, Frost</a:t>
            </a:r>
            <a:endParaRPr sz="1800" dirty="0">
              <a:solidFill>
                <a:srgbClr val="002060"/>
              </a:solidFill>
            </a:endParaRPr>
          </a:p>
        </p:txBody>
      </p:sp>
      <p:sp>
        <p:nvSpPr>
          <p:cNvPr id="410" name="Google Shape;410;g30a13413f6e_2_5"/>
          <p:cNvSpPr txBox="1"/>
          <p:nvPr/>
        </p:nvSpPr>
        <p:spPr>
          <a:xfrm>
            <a:off x="993257" y="1624950"/>
            <a:ext cx="493636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2"/>
                </a:solidFill>
              </a:rPr>
              <a:t>From daily worldwide simulation of extremes…</a:t>
            </a:r>
            <a:endParaRPr sz="1800" i="1">
              <a:solidFill>
                <a:schemeClr val="dk2"/>
              </a:solidFill>
            </a:endParaRPr>
          </a:p>
        </p:txBody>
      </p:sp>
      <p:sp>
        <p:nvSpPr>
          <p:cNvPr id="411" name="Google Shape;411;g30a13413f6e_2_5"/>
          <p:cNvSpPr txBox="1"/>
          <p:nvPr/>
        </p:nvSpPr>
        <p:spPr>
          <a:xfrm>
            <a:off x="6208400" y="1624949"/>
            <a:ext cx="474047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dirty="0">
                <a:solidFill>
                  <a:schemeClr val="dk2"/>
                </a:solidFill>
              </a:rPr>
              <a:t>… to on-demand refinement over Europe</a:t>
            </a:r>
            <a:endParaRPr sz="1800" i="1" dirty="0">
              <a:solidFill>
                <a:schemeClr val="dk2"/>
              </a:solidFill>
            </a:endParaRPr>
          </a:p>
        </p:txBody>
      </p:sp>
      <p:sp>
        <p:nvSpPr>
          <p:cNvPr id="5" name="Title 28">
            <a:extLst>
              <a:ext uri="{FF2B5EF4-FFF2-40B4-BE49-F238E27FC236}">
                <a16:creationId xmlns:a16="http://schemas.microsoft.com/office/drawing/2014/main" id="{F3607624-5970-F374-2B1A-973514C6A345}"/>
              </a:ext>
            </a:extLst>
          </p:cNvPr>
          <p:cNvSpPr>
            <a:spLocks noGrp="1"/>
          </p:cNvSpPr>
          <p:nvPr>
            <p:ph type="title"/>
          </p:nvPr>
        </p:nvSpPr>
        <p:spPr>
          <a:xfrm>
            <a:off x="-1" y="781200"/>
            <a:ext cx="12419595" cy="579854"/>
          </a:xfrm>
        </p:spPr>
        <p:txBody>
          <a:bodyPr/>
          <a:lstStyle/>
          <a:p>
            <a:r>
              <a:rPr lang="en-US" dirty="0">
                <a:latin typeface="Calibri" panose="020F0502020204030204" pitchFamily="34" charset="0"/>
                <a:cs typeface="Calibri" panose="020F0502020204030204" pitchFamily="34" charset="0"/>
              </a:rPr>
              <a:t>THE EXTREMES DT : A MAGNIFYING GLASS AT EXTREME WEATHER EVENTS</a:t>
            </a:r>
          </a:p>
        </p:txBody>
      </p:sp>
      <p:sp>
        <p:nvSpPr>
          <p:cNvPr id="2" name="TextBox 1">
            <a:extLst>
              <a:ext uri="{FF2B5EF4-FFF2-40B4-BE49-F238E27FC236}">
                <a16:creationId xmlns:a16="http://schemas.microsoft.com/office/drawing/2014/main" id="{0106D4DC-C520-EFDA-6CA3-9A0A2B717499}"/>
              </a:ext>
            </a:extLst>
          </p:cNvPr>
          <p:cNvSpPr txBox="1"/>
          <p:nvPr/>
        </p:nvSpPr>
        <p:spPr>
          <a:xfrm>
            <a:off x="262759" y="2679592"/>
            <a:ext cx="5423338" cy="3668656"/>
          </a:xfrm>
          <a:prstGeom prst="rect">
            <a:avLst/>
          </a:prstGeom>
          <a:noFill/>
          <a:ln w="38100">
            <a:solidFill>
              <a:schemeClr val="accent2"/>
            </a:solidFill>
            <a:prstDash val="sysDash"/>
          </a:ln>
        </p:spPr>
        <p:txBody>
          <a:bodyPr wrap="square" rtlCol="0">
            <a:spAutoFit/>
          </a:bodyPr>
          <a:lstStyle/>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Google Shape;122;p17">
            <a:extLst>
              <a:ext uri="{FF2B5EF4-FFF2-40B4-BE49-F238E27FC236}">
                <a16:creationId xmlns:a16="http://schemas.microsoft.com/office/drawing/2014/main" id="{32F1CE65-65FB-442A-FEB1-518861E71078}"/>
              </a:ext>
            </a:extLst>
          </p:cNvPr>
          <p:cNvPicPr preferRelativeResize="0"/>
          <p:nvPr/>
        </p:nvPicPr>
        <p:blipFill rotWithShape="1">
          <a:blip r:embed="rId2">
            <a:alphaModFix/>
          </a:blip>
          <a:srcRect/>
          <a:stretch/>
        </p:blipFill>
        <p:spPr>
          <a:xfrm>
            <a:off x="10441676" y="2155781"/>
            <a:ext cx="653201" cy="870672"/>
          </a:xfrm>
          <a:prstGeom prst="rect">
            <a:avLst/>
          </a:prstGeom>
          <a:noFill/>
          <a:ln>
            <a:noFill/>
          </a:ln>
        </p:spPr>
      </p:pic>
      <p:sp>
        <p:nvSpPr>
          <p:cNvPr id="70" name="Google Shape;123;p17">
            <a:extLst>
              <a:ext uri="{FF2B5EF4-FFF2-40B4-BE49-F238E27FC236}">
                <a16:creationId xmlns:a16="http://schemas.microsoft.com/office/drawing/2014/main" id="{08C74649-5197-480F-0B6B-3B00904DED6B}"/>
              </a:ext>
            </a:extLst>
          </p:cNvPr>
          <p:cNvSpPr/>
          <p:nvPr/>
        </p:nvSpPr>
        <p:spPr>
          <a:xfrm flipH="1">
            <a:off x="7615463" y="930325"/>
            <a:ext cx="4423350" cy="1097564"/>
          </a:xfrm>
          <a:prstGeom prst="wedgeEllipseCallout">
            <a:avLst>
              <a:gd name="adj1" fmla="val -22458"/>
              <a:gd name="adj2" fmla="val 54477"/>
            </a:avLst>
          </a:prstGeom>
          <a:solidFill>
            <a:srgbClr val="0A6AA6"/>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800"/>
              <a:buFont typeface="Arial"/>
              <a:buNone/>
            </a:pPr>
            <a:r>
              <a:rPr lang="en-US" sz="1700" b="0" i="0" u="none" strike="noStrike" cap="none" dirty="0" err="1">
                <a:solidFill>
                  <a:srgbClr val="FFFFFF"/>
                </a:solidFill>
                <a:latin typeface="Calibri"/>
                <a:ea typeface="Calibri"/>
                <a:cs typeface="Calibri"/>
                <a:sym typeface="Calibri"/>
              </a:rPr>
              <a:t>Medicane</a:t>
            </a:r>
            <a:r>
              <a:rPr lang="en-US" sz="1700" b="0" i="0" u="none" strike="noStrike" cap="none" dirty="0">
                <a:solidFill>
                  <a:srgbClr val="FFFFFF"/>
                </a:solidFill>
                <a:latin typeface="Calibri"/>
                <a:ea typeface="Calibri"/>
                <a:cs typeface="Calibri"/>
                <a:sym typeface="Calibri"/>
              </a:rPr>
              <a:t> </a:t>
            </a:r>
            <a:r>
              <a:rPr lang="en-US" sz="1700" b="0" i="0" u="none" strike="noStrike" cap="none" dirty="0" err="1">
                <a:solidFill>
                  <a:srgbClr val="FFFFFF"/>
                </a:solidFill>
                <a:latin typeface="Calibri"/>
                <a:ea typeface="Calibri"/>
                <a:cs typeface="Calibri"/>
                <a:sym typeface="Calibri"/>
              </a:rPr>
              <a:t>Ianos</a:t>
            </a:r>
            <a:r>
              <a:rPr lang="en-US" sz="1700" b="0" i="0" u="none" strike="noStrike" cap="none" dirty="0">
                <a:solidFill>
                  <a:srgbClr val="FFFFFF"/>
                </a:solidFill>
                <a:latin typeface="Calibri"/>
                <a:ea typeface="Calibri"/>
                <a:cs typeface="Calibri"/>
                <a:sym typeface="Calibri"/>
              </a:rPr>
              <a:t> is approaching. </a:t>
            </a:r>
            <a:endParaRPr sz="1700" b="0" i="0" u="none" strike="noStrike" cap="none" dirty="0">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700" b="0" i="0" u="none" strike="noStrike" cap="none" dirty="0">
                <a:solidFill>
                  <a:srgbClr val="FFFFFF"/>
                </a:solidFill>
                <a:latin typeface="Calibri"/>
                <a:ea typeface="Calibri"/>
                <a:cs typeface="Calibri"/>
                <a:sym typeface="Calibri"/>
              </a:rPr>
              <a:t>What will be the state of rivers in </a:t>
            </a:r>
            <a:r>
              <a:rPr lang="en-US" sz="1700" dirty="0">
                <a:solidFill>
                  <a:srgbClr val="FFFFFF"/>
                </a:solidFill>
                <a:latin typeface="Calibri"/>
                <a:ea typeface="Calibri"/>
                <a:cs typeface="Calibri"/>
                <a:sym typeface="Calibri"/>
              </a:rPr>
              <a:t>48 hours</a:t>
            </a:r>
            <a:r>
              <a:rPr lang="en-US" sz="1700" b="0" i="0" u="none" strike="noStrike" cap="none" dirty="0">
                <a:solidFill>
                  <a:srgbClr val="FFFFFF"/>
                </a:solidFill>
                <a:latin typeface="Calibri"/>
                <a:ea typeface="Calibri"/>
                <a:cs typeface="Calibri"/>
                <a:sym typeface="Calibri"/>
              </a:rPr>
              <a:t>?</a:t>
            </a:r>
            <a:endParaRPr sz="1700" b="0" i="0" u="none" strike="noStrike" cap="none" dirty="0">
              <a:solidFill>
                <a:srgbClr val="FFFFFF"/>
              </a:solidFill>
              <a:latin typeface="Calibri"/>
              <a:ea typeface="Calibri"/>
              <a:cs typeface="Calibri"/>
              <a:sym typeface="Calibri"/>
            </a:endParaRPr>
          </a:p>
        </p:txBody>
      </p:sp>
      <p:pic>
        <p:nvPicPr>
          <p:cNvPr id="71" name="Google Shape;124;p17" descr="A globe with a grid around it&#10;&#10;Description automatically generated with medium confidence">
            <a:extLst>
              <a:ext uri="{FF2B5EF4-FFF2-40B4-BE49-F238E27FC236}">
                <a16:creationId xmlns:a16="http://schemas.microsoft.com/office/drawing/2014/main" id="{624854AA-B30B-390C-21C8-B8C246FF1ACF}"/>
              </a:ext>
            </a:extLst>
          </p:cNvPr>
          <p:cNvPicPr preferRelativeResize="0"/>
          <p:nvPr/>
        </p:nvPicPr>
        <p:blipFill rotWithShape="1">
          <a:blip r:embed="rId3">
            <a:alphaModFix/>
          </a:blip>
          <a:srcRect l="65729" r="8883" b="58538"/>
          <a:stretch/>
        </p:blipFill>
        <p:spPr>
          <a:xfrm>
            <a:off x="1097123" y="1430202"/>
            <a:ext cx="1973282" cy="2103371"/>
          </a:xfrm>
          <a:prstGeom prst="rect">
            <a:avLst/>
          </a:prstGeom>
          <a:noFill/>
          <a:ln>
            <a:noFill/>
          </a:ln>
        </p:spPr>
      </p:pic>
      <p:pic>
        <p:nvPicPr>
          <p:cNvPr id="72" name="Google Shape;125;p17" descr="A globe with a grid around it&#10;&#10;Description automatically generated with medium confidence">
            <a:extLst>
              <a:ext uri="{FF2B5EF4-FFF2-40B4-BE49-F238E27FC236}">
                <a16:creationId xmlns:a16="http://schemas.microsoft.com/office/drawing/2014/main" id="{46FB0671-91C9-18B6-FC09-FAD7D3777483}"/>
              </a:ext>
            </a:extLst>
          </p:cNvPr>
          <p:cNvPicPr preferRelativeResize="0"/>
          <p:nvPr/>
        </p:nvPicPr>
        <p:blipFill rotWithShape="1">
          <a:blip r:embed="rId3">
            <a:alphaModFix/>
          </a:blip>
          <a:srcRect l="65729" t="41462" r="8883" b="24951"/>
          <a:stretch/>
        </p:blipFill>
        <p:spPr>
          <a:xfrm>
            <a:off x="4830059" y="1680897"/>
            <a:ext cx="2844102" cy="1838399"/>
          </a:xfrm>
          <a:prstGeom prst="rect">
            <a:avLst/>
          </a:prstGeom>
          <a:noFill/>
          <a:ln>
            <a:noFill/>
          </a:ln>
        </p:spPr>
      </p:pic>
      <p:cxnSp>
        <p:nvCxnSpPr>
          <p:cNvPr id="73" name="Google Shape;131;p17">
            <a:extLst>
              <a:ext uri="{FF2B5EF4-FFF2-40B4-BE49-F238E27FC236}">
                <a16:creationId xmlns:a16="http://schemas.microsoft.com/office/drawing/2014/main" id="{E205E534-FF2F-136D-8B5E-28E0C39BE1BE}"/>
              </a:ext>
            </a:extLst>
          </p:cNvPr>
          <p:cNvCxnSpPr>
            <a:cxnSpLocks/>
          </p:cNvCxnSpPr>
          <p:nvPr/>
        </p:nvCxnSpPr>
        <p:spPr>
          <a:xfrm>
            <a:off x="6805685" y="2596857"/>
            <a:ext cx="1464740" cy="0"/>
          </a:xfrm>
          <a:prstGeom prst="straightConnector1">
            <a:avLst/>
          </a:prstGeom>
          <a:noFill/>
          <a:ln w="19050" cap="flat" cmpd="sng">
            <a:solidFill>
              <a:srgbClr val="E6454F"/>
            </a:solidFill>
            <a:prstDash val="solid"/>
            <a:round/>
            <a:headEnd type="none" w="sm" len="sm"/>
            <a:tailEnd type="triangle" w="med" len="med"/>
          </a:ln>
        </p:spPr>
      </p:cxnSp>
      <p:sp>
        <p:nvSpPr>
          <p:cNvPr id="74" name="Google Shape;132;p17">
            <a:extLst>
              <a:ext uri="{FF2B5EF4-FFF2-40B4-BE49-F238E27FC236}">
                <a16:creationId xmlns:a16="http://schemas.microsoft.com/office/drawing/2014/main" id="{AB375AAA-91F4-0BFD-D822-5E6FCF182DB8}"/>
              </a:ext>
            </a:extLst>
          </p:cNvPr>
          <p:cNvSpPr txBox="1"/>
          <p:nvPr/>
        </p:nvSpPr>
        <p:spPr>
          <a:xfrm>
            <a:off x="1822425" y="2155781"/>
            <a:ext cx="357300" cy="307800"/>
          </a:xfrm>
          <a:prstGeom prst="rect">
            <a:avLst/>
          </a:prstGeom>
          <a:noFill/>
          <a:ln w="19050" cap="flat" cmpd="sng">
            <a:solidFill>
              <a:srgbClr val="E6454F"/>
            </a:solidFill>
            <a:prstDash val="solid"/>
            <a:round/>
            <a:headEnd type="none" w="sm" len="sm"/>
            <a:tailEnd type="none" w="sm" len="sm"/>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75" name="Google Shape;135;p17" descr="A blue and red circular object with a red and blue arrow&#10;&#10;Description automatically generated with medium confidence">
            <a:extLst>
              <a:ext uri="{FF2B5EF4-FFF2-40B4-BE49-F238E27FC236}">
                <a16:creationId xmlns:a16="http://schemas.microsoft.com/office/drawing/2014/main" id="{A0980DB5-5345-7DE8-71A2-D7E8F6C9DD3D}"/>
              </a:ext>
            </a:extLst>
          </p:cNvPr>
          <p:cNvPicPr preferRelativeResize="0"/>
          <p:nvPr/>
        </p:nvPicPr>
        <p:blipFill rotWithShape="1">
          <a:blip r:embed="rId4">
            <a:alphaModFix/>
          </a:blip>
          <a:srcRect/>
          <a:stretch/>
        </p:blipFill>
        <p:spPr>
          <a:xfrm>
            <a:off x="8223376" y="1926134"/>
            <a:ext cx="556357" cy="487544"/>
          </a:xfrm>
          <a:prstGeom prst="rect">
            <a:avLst/>
          </a:prstGeom>
          <a:noFill/>
          <a:ln>
            <a:noFill/>
          </a:ln>
        </p:spPr>
      </p:pic>
      <p:pic>
        <p:nvPicPr>
          <p:cNvPr id="76" name="Google Shape;136;p17" descr="A windmill and solar panel with lightning bolt&#10;&#10;Description automatically generated">
            <a:extLst>
              <a:ext uri="{FF2B5EF4-FFF2-40B4-BE49-F238E27FC236}">
                <a16:creationId xmlns:a16="http://schemas.microsoft.com/office/drawing/2014/main" id="{1F24A4E8-56FC-45CD-32A2-538372F2D5E0}"/>
              </a:ext>
            </a:extLst>
          </p:cNvPr>
          <p:cNvPicPr preferRelativeResize="0"/>
          <p:nvPr/>
        </p:nvPicPr>
        <p:blipFill rotWithShape="1">
          <a:blip r:embed="rId5">
            <a:alphaModFix/>
          </a:blip>
          <a:srcRect/>
          <a:stretch/>
        </p:blipFill>
        <p:spPr>
          <a:xfrm>
            <a:off x="8467716" y="2161626"/>
            <a:ext cx="675441" cy="630222"/>
          </a:xfrm>
          <a:prstGeom prst="rect">
            <a:avLst/>
          </a:prstGeom>
          <a:noFill/>
          <a:ln>
            <a:noFill/>
          </a:ln>
        </p:spPr>
      </p:pic>
      <p:cxnSp>
        <p:nvCxnSpPr>
          <p:cNvPr id="77" name="Google Shape;138;p17">
            <a:extLst>
              <a:ext uri="{FF2B5EF4-FFF2-40B4-BE49-F238E27FC236}">
                <a16:creationId xmlns:a16="http://schemas.microsoft.com/office/drawing/2014/main" id="{26D209FA-61BC-B7B0-A257-ABE7644DF667}"/>
              </a:ext>
            </a:extLst>
          </p:cNvPr>
          <p:cNvCxnSpPr/>
          <p:nvPr/>
        </p:nvCxnSpPr>
        <p:spPr>
          <a:xfrm>
            <a:off x="3354740" y="2537819"/>
            <a:ext cx="1993500" cy="5700"/>
          </a:xfrm>
          <a:prstGeom prst="straightConnector1">
            <a:avLst/>
          </a:prstGeom>
          <a:noFill/>
          <a:ln w="19050" cap="flat" cmpd="sng">
            <a:solidFill>
              <a:srgbClr val="E6454F"/>
            </a:solidFill>
            <a:prstDash val="solid"/>
            <a:round/>
            <a:headEnd type="none" w="sm" len="sm"/>
            <a:tailEnd type="triangle" w="med" len="med"/>
          </a:ln>
        </p:spPr>
      </p:cxnSp>
      <p:sp>
        <p:nvSpPr>
          <p:cNvPr id="78" name="Google Shape;139;p17">
            <a:extLst>
              <a:ext uri="{FF2B5EF4-FFF2-40B4-BE49-F238E27FC236}">
                <a16:creationId xmlns:a16="http://schemas.microsoft.com/office/drawing/2014/main" id="{FC31A4D7-570F-FBF7-C9CB-25CEE3BD5011}"/>
              </a:ext>
            </a:extLst>
          </p:cNvPr>
          <p:cNvSpPr/>
          <p:nvPr/>
        </p:nvSpPr>
        <p:spPr>
          <a:xfrm>
            <a:off x="3135012" y="2201981"/>
            <a:ext cx="1703838" cy="523200"/>
          </a:xfrm>
          <a:prstGeom prst="roundRect">
            <a:avLst>
              <a:gd name="adj" fmla="val 16667"/>
            </a:avLst>
          </a:prstGeom>
          <a:solidFill>
            <a:srgbClr val="E6454F"/>
          </a:solidFill>
          <a:ln w="9525" cap="flat" cmpd="sng">
            <a:solidFill>
              <a:srgbClr val="E6454F"/>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r>
              <a:rPr lang="en-US" dirty="0">
                <a:solidFill>
                  <a:srgbClr val="FFFFFF"/>
                </a:solidFill>
              </a:rPr>
              <a:t>DETECTION /</a:t>
            </a:r>
            <a:endParaRPr dirty="0">
              <a:solidFill>
                <a:srgbClr val="FFFFFF"/>
              </a:solidFill>
            </a:endParaRPr>
          </a:p>
          <a:p>
            <a:pPr marL="0" marR="0" lvl="0" indent="0" algn="ctr" rtl="0">
              <a:lnSpc>
                <a:spcPct val="100000"/>
              </a:lnSpc>
              <a:spcBef>
                <a:spcPts val="0"/>
              </a:spcBef>
              <a:spcAft>
                <a:spcPts val="0"/>
              </a:spcAft>
              <a:buClr>
                <a:srgbClr val="000000"/>
              </a:buClr>
              <a:buSzPts val="1400"/>
              <a:buFont typeface="Arial"/>
              <a:buNone/>
            </a:pPr>
            <a:r>
              <a:rPr lang="en-US" dirty="0">
                <a:solidFill>
                  <a:srgbClr val="FFFFFF"/>
                </a:solidFill>
              </a:rPr>
              <a:t>TRIGGERING</a:t>
            </a:r>
            <a:endParaRPr sz="1400" b="0" i="0" u="none" strike="noStrike" cap="none" dirty="0">
              <a:solidFill>
                <a:srgbClr val="FFFFFF"/>
              </a:solidFill>
              <a:latin typeface="Arial"/>
              <a:ea typeface="Arial"/>
              <a:cs typeface="Arial"/>
              <a:sym typeface="Arial"/>
            </a:endParaRPr>
          </a:p>
        </p:txBody>
      </p:sp>
      <p:cxnSp>
        <p:nvCxnSpPr>
          <p:cNvPr id="79" name="Google Shape;140;p17">
            <a:extLst>
              <a:ext uri="{FF2B5EF4-FFF2-40B4-BE49-F238E27FC236}">
                <a16:creationId xmlns:a16="http://schemas.microsoft.com/office/drawing/2014/main" id="{FE31B8CA-45E2-1B81-1694-CCEF9FD59DED}"/>
              </a:ext>
            </a:extLst>
          </p:cNvPr>
          <p:cNvCxnSpPr>
            <a:cxnSpLocks/>
            <a:stCxn id="74" idx="3"/>
            <a:endCxn id="78" idx="1"/>
          </p:cNvCxnSpPr>
          <p:nvPr/>
        </p:nvCxnSpPr>
        <p:spPr>
          <a:xfrm>
            <a:off x="2179725" y="2309681"/>
            <a:ext cx="955287" cy="153900"/>
          </a:xfrm>
          <a:prstGeom prst="straightConnector1">
            <a:avLst/>
          </a:prstGeom>
          <a:noFill/>
          <a:ln w="19050" cap="flat" cmpd="sng">
            <a:solidFill>
              <a:srgbClr val="E6454F"/>
            </a:solidFill>
            <a:prstDash val="solid"/>
            <a:round/>
            <a:headEnd type="none" w="med" len="med"/>
            <a:tailEnd type="none" w="med" len="med"/>
          </a:ln>
        </p:spPr>
      </p:cxnSp>
      <p:pic>
        <p:nvPicPr>
          <p:cNvPr id="80" name="Google Shape;142;p17" descr="A house with a warning sign&#10;&#10;Description automatically generated">
            <a:extLst>
              <a:ext uri="{FF2B5EF4-FFF2-40B4-BE49-F238E27FC236}">
                <a16:creationId xmlns:a16="http://schemas.microsoft.com/office/drawing/2014/main" id="{E03C2CE9-2CFE-1A3A-F4CC-0C4D3582027F}"/>
              </a:ext>
            </a:extLst>
          </p:cNvPr>
          <p:cNvPicPr preferRelativeResize="0"/>
          <p:nvPr/>
        </p:nvPicPr>
        <p:blipFill rotWithShape="1">
          <a:blip r:embed="rId6">
            <a:alphaModFix/>
          </a:blip>
          <a:srcRect/>
          <a:stretch/>
        </p:blipFill>
        <p:spPr>
          <a:xfrm>
            <a:off x="8762033" y="2429354"/>
            <a:ext cx="1055995" cy="925384"/>
          </a:xfrm>
          <a:prstGeom prst="rect">
            <a:avLst/>
          </a:prstGeom>
          <a:noFill/>
          <a:ln>
            <a:noFill/>
          </a:ln>
        </p:spPr>
      </p:pic>
      <p:pic>
        <p:nvPicPr>
          <p:cNvPr id="81" name="Google Shape;121;p17">
            <a:extLst>
              <a:ext uri="{FF2B5EF4-FFF2-40B4-BE49-F238E27FC236}">
                <a16:creationId xmlns:a16="http://schemas.microsoft.com/office/drawing/2014/main" id="{A8F16454-AF8B-6010-6B77-85074809DBC2}"/>
              </a:ext>
            </a:extLst>
          </p:cNvPr>
          <p:cNvPicPr preferRelativeResize="0"/>
          <p:nvPr/>
        </p:nvPicPr>
        <p:blipFill rotWithShape="1">
          <a:blip r:embed="rId7">
            <a:alphaModFix/>
          </a:blip>
          <a:srcRect l="20992" t="13309" r="18682" b="4480"/>
          <a:stretch/>
        </p:blipFill>
        <p:spPr>
          <a:xfrm>
            <a:off x="5349909" y="4219942"/>
            <a:ext cx="2297186" cy="2318678"/>
          </a:xfrm>
          <a:prstGeom prst="rect">
            <a:avLst/>
          </a:prstGeom>
          <a:noFill/>
          <a:ln>
            <a:noFill/>
          </a:ln>
        </p:spPr>
      </p:pic>
      <p:pic>
        <p:nvPicPr>
          <p:cNvPr id="82" name="Google Shape;126;p17" descr="A satellite image of a hurricane&#10;&#10;Description automatically generated">
            <a:extLst>
              <a:ext uri="{FF2B5EF4-FFF2-40B4-BE49-F238E27FC236}">
                <a16:creationId xmlns:a16="http://schemas.microsoft.com/office/drawing/2014/main" id="{F2E667C0-D390-9A60-8A5D-56F837558FD5}"/>
              </a:ext>
            </a:extLst>
          </p:cNvPr>
          <p:cNvPicPr preferRelativeResize="0"/>
          <p:nvPr/>
        </p:nvPicPr>
        <p:blipFill rotWithShape="1">
          <a:blip r:embed="rId8">
            <a:alphaModFix/>
          </a:blip>
          <a:srcRect l="4543" b="10785"/>
          <a:stretch/>
        </p:blipFill>
        <p:spPr>
          <a:xfrm>
            <a:off x="518025" y="4080315"/>
            <a:ext cx="4405896" cy="2152710"/>
          </a:xfrm>
          <a:prstGeom prst="rect">
            <a:avLst/>
          </a:prstGeom>
          <a:noFill/>
          <a:ln>
            <a:noFill/>
          </a:ln>
        </p:spPr>
      </p:pic>
      <p:sp>
        <p:nvSpPr>
          <p:cNvPr id="83" name="Google Shape;127;p17">
            <a:extLst>
              <a:ext uri="{FF2B5EF4-FFF2-40B4-BE49-F238E27FC236}">
                <a16:creationId xmlns:a16="http://schemas.microsoft.com/office/drawing/2014/main" id="{83B75EBD-F558-11C2-6E32-EAF5420213EA}"/>
              </a:ext>
            </a:extLst>
          </p:cNvPr>
          <p:cNvSpPr txBox="1"/>
          <p:nvPr/>
        </p:nvSpPr>
        <p:spPr>
          <a:xfrm>
            <a:off x="2001075" y="5215300"/>
            <a:ext cx="636000" cy="622800"/>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cxnSp>
        <p:nvCxnSpPr>
          <p:cNvPr id="84" name="Google Shape;128;p17">
            <a:extLst>
              <a:ext uri="{FF2B5EF4-FFF2-40B4-BE49-F238E27FC236}">
                <a16:creationId xmlns:a16="http://schemas.microsoft.com/office/drawing/2014/main" id="{5D1EDEA0-957F-6610-55DF-43786DEE03C9}"/>
              </a:ext>
            </a:extLst>
          </p:cNvPr>
          <p:cNvCxnSpPr>
            <a:cxnSpLocks/>
          </p:cNvCxnSpPr>
          <p:nvPr/>
        </p:nvCxnSpPr>
        <p:spPr>
          <a:xfrm>
            <a:off x="2641025" y="5841275"/>
            <a:ext cx="2506314" cy="474526"/>
          </a:xfrm>
          <a:prstGeom prst="straightConnector1">
            <a:avLst/>
          </a:prstGeom>
          <a:noFill/>
          <a:ln w="9525" cap="flat" cmpd="sng">
            <a:solidFill>
              <a:srgbClr val="A5A5A5"/>
            </a:solidFill>
            <a:prstDash val="solid"/>
            <a:round/>
            <a:headEnd type="none" w="sm" len="sm"/>
            <a:tailEnd type="none" w="sm" len="sm"/>
          </a:ln>
        </p:spPr>
      </p:cxnSp>
      <p:cxnSp>
        <p:nvCxnSpPr>
          <p:cNvPr id="85" name="Google Shape;129;p17">
            <a:extLst>
              <a:ext uri="{FF2B5EF4-FFF2-40B4-BE49-F238E27FC236}">
                <a16:creationId xmlns:a16="http://schemas.microsoft.com/office/drawing/2014/main" id="{164423DB-9BEF-5A3A-52FB-3679A6CDFD7F}"/>
              </a:ext>
            </a:extLst>
          </p:cNvPr>
          <p:cNvCxnSpPr/>
          <p:nvPr/>
        </p:nvCxnSpPr>
        <p:spPr>
          <a:xfrm rot="10800000" flipH="1">
            <a:off x="2637183" y="4258895"/>
            <a:ext cx="2547000" cy="956400"/>
          </a:xfrm>
          <a:prstGeom prst="straightConnector1">
            <a:avLst/>
          </a:prstGeom>
          <a:noFill/>
          <a:ln w="9525" cap="flat" cmpd="sng">
            <a:solidFill>
              <a:srgbClr val="A5A5A5"/>
            </a:solidFill>
            <a:prstDash val="solid"/>
            <a:round/>
            <a:headEnd type="none" w="sm" len="sm"/>
            <a:tailEnd type="none" w="sm" len="sm"/>
          </a:ln>
        </p:spPr>
      </p:cxnSp>
      <p:sp>
        <p:nvSpPr>
          <p:cNvPr id="86" name="Google Shape;130;p17">
            <a:extLst>
              <a:ext uri="{FF2B5EF4-FFF2-40B4-BE49-F238E27FC236}">
                <a16:creationId xmlns:a16="http://schemas.microsoft.com/office/drawing/2014/main" id="{0D9C9D74-9DF6-B07E-A7F8-35E6C3CA56D7}"/>
              </a:ext>
            </a:extLst>
          </p:cNvPr>
          <p:cNvSpPr/>
          <p:nvPr/>
        </p:nvSpPr>
        <p:spPr>
          <a:xfrm>
            <a:off x="5178971" y="4258563"/>
            <a:ext cx="2436492" cy="2280057"/>
          </a:xfrm>
          <a:prstGeom prst="rect">
            <a:avLst/>
          </a:prstGeom>
          <a:noFill/>
          <a:ln w="9525"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87" name="Google Shape;133;p17">
            <a:extLst>
              <a:ext uri="{FF2B5EF4-FFF2-40B4-BE49-F238E27FC236}">
                <a16:creationId xmlns:a16="http://schemas.microsoft.com/office/drawing/2014/main" id="{E63DC9CB-0985-21AF-708F-88E6EF69A4EF}"/>
              </a:ext>
            </a:extLst>
          </p:cNvPr>
          <p:cNvSpPr txBox="1"/>
          <p:nvPr/>
        </p:nvSpPr>
        <p:spPr>
          <a:xfrm>
            <a:off x="600825" y="3571392"/>
            <a:ext cx="3436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Daily and global monitoring of extreme events 4 days ahead at 4.4</a:t>
            </a:r>
            <a:r>
              <a:rPr lang="en-US" dirty="0"/>
              <a:t>k</a:t>
            </a:r>
            <a:r>
              <a:rPr lang="en-US" sz="1400" b="0" i="0" u="none" strike="noStrike" cap="none" dirty="0">
                <a:solidFill>
                  <a:srgbClr val="000000"/>
                </a:solidFill>
                <a:latin typeface="Arial"/>
                <a:ea typeface="Arial"/>
                <a:cs typeface="Arial"/>
                <a:sym typeface="Arial"/>
              </a:rPr>
              <a:t>m</a:t>
            </a:r>
            <a:endParaRPr dirty="0"/>
          </a:p>
        </p:txBody>
      </p:sp>
      <p:sp>
        <p:nvSpPr>
          <p:cNvPr id="88" name="Google Shape;134;p17">
            <a:extLst>
              <a:ext uri="{FF2B5EF4-FFF2-40B4-BE49-F238E27FC236}">
                <a16:creationId xmlns:a16="http://schemas.microsoft.com/office/drawing/2014/main" id="{55938D82-F4B2-E6F0-3625-6D4EFB149981}"/>
              </a:ext>
            </a:extLst>
          </p:cNvPr>
          <p:cNvSpPr txBox="1"/>
          <p:nvPr/>
        </p:nvSpPr>
        <p:spPr>
          <a:xfrm>
            <a:off x="4896182" y="3533573"/>
            <a:ext cx="33072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On-Demand regional forecasts of extreme events 2 days ahead at 500m</a:t>
            </a:r>
            <a:endParaRPr/>
          </a:p>
        </p:txBody>
      </p:sp>
      <p:pic>
        <p:nvPicPr>
          <p:cNvPr id="89" name="Google Shape;141;p17">
            <a:extLst>
              <a:ext uri="{FF2B5EF4-FFF2-40B4-BE49-F238E27FC236}">
                <a16:creationId xmlns:a16="http://schemas.microsoft.com/office/drawing/2014/main" id="{5B592CB4-D828-B82B-1DED-23BAB3C3D873}"/>
              </a:ext>
            </a:extLst>
          </p:cNvPr>
          <p:cNvPicPr preferRelativeResize="0"/>
          <p:nvPr/>
        </p:nvPicPr>
        <p:blipFill rotWithShape="1">
          <a:blip r:embed="rId9">
            <a:alphaModFix/>
          </a:blip>
          <a:srcRect t="33421" r="51278" b="33174"/>
          <a:stretch/>
        </p:blipFill>
        <p:spPr>
          <a:xfrm>
            <a:off x="8402375" y="4158571"/>
            <a:ext cx="2683499" cy="1175899"/>
          </a:xfrm>
          <a:prstGeom prst="rect">
            <a:avLst/>
          </a:prstGeom>
          <a:noFill/>
          <a:ln>
            <a:noFill/>
          </a:ln>
        </p:spPr>
      </p:pic>
      <p:sp>
        <p:nvSpPr>
          <p:cNvPr id="90" name="Google Shape;143;p17">
            <a:extLst>
              <a:ext uri="{FF2B5EF4-FFF2-40B4-BE49-F238E27FC236}">
                <a16:creationId xmlns:a16="http://schemas.microsoft.com/office/drawing/2014/main" id="{6D86CE18-ECBC-D8D1-7F17-88409462C5A3}"/>
              </a:ext>
            </a:extLst>
          </p:cNvPr>
          <p:cNvSpPr txBox="1"/>
          <p:nvPr/>
        </p:nvSpPr>
        <p:spPr>
          <a:xfrm>
            <a:off x="8411560" y="3235282"/>
            <a:ext cx="2918637"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Impact-sector models</a:t>
            </a:r>
            <a:r>
              <a:rPr lang="en-US" dirty="0"/>
              <a:t>:</a:t>
            </a:r>
            <a:r>
              <a:rPr lang="en-US" sz="1400" b="0" i="0" u="none" strike="noStrike" cap="none" dirty="0">
                <a:solidFill>
                  <a:srgbClr val="000000"/>
                </a:solidFill>
                <a:latin typeface="Arial"/>
                <a:ea typeface="Arial"/>
                <a:cs typeface="Arial"/>
                <a:sym typeface="Arial"/>
              </a:rPr>
              <a:t> </a:t>
            </a:r>
            <a:br>
              <a:rPr lang="en-US" sz="1400" b="0" i="0" u="none" strike="noStrike" cap="none" dirty="0">
                <a:solidFill>
                  <a:srgbClr val="000000"/>
                </a:solidFill>
                <a:latin typeface="Arial"/>
                <a:ea typeface="Arial"/>
                <a:cs typeface="Arial"/>
                <a:sym typeface="Arial"/>
              </a:rPr>
            </a:br>
            <a:r>
              <a:rPr lang="en-US" dirty="0"/>
              <a:t>Forecast evaluation for societal impacts</a:t>
            </a:r>
            <a:endParaRPr dirty="0"/>
          </a:p>
        </p:txBody>
      </p:sp>
      <p:pic>
        <p:nvPicPr>
          <p:cNvPr id="91" name="Google Shape;144;p17">
            <a:extLst>
              <a:ext uri="{FF2B5EF4-FFF2-40B4-BE49-F238E27FC236}">
                <a16:creationId xmlns:a16="http://schemas.microsoft.com/office/drawing/2014/main" id="{C457D2A0-0090-7F2F-0542-6BA7865BB1D3}"/>
              </a:ext>
            </a:extLst>
          </p:cNvPr>
          <p:cNvPicPr preferRelativeResize="0"/>
          <p:nvPr/>
        </p:nvPicPr>
        <p:blipFill rotWithShape="1">
          <a:blip r:embed="rId9">
            <a:alphaModFix/>
          </a:blip>
          <a:srcRect l="51278" t="33421" b="33174"/>
          <a:stretch/>
        </p:blipFill>
        <p:spPr>
          <a:xfrm>
            <a:off x="8327697" y="5410671"/>
            <a:ext cx="2736576" cy="1199150"/>
          </a:xfrm>
          <a:prstGeom prst="rect">
            <a:avLst/>
          </a:prstGeom>
          <a:noFill/>
          <a:ln>
            <a:noFill/>
          </a:ln>
        </p:spPr>
      </p:pic>
      <p:sp>
        <p:nvSpPr>
          <p:cNvPr id="92" name="Google Shape;145;p17">
            <a:extLst>
              <a:ext uri="{FF2B5EF4-FFF2-40B4-BE49-F238E27FC236}">
                <a16:creationId xmlns:a16="http://schemas.microsoft.com/office/drawing/2014/main" id="{3B0B6C9E-62D6-8BE0-D9D7-08C18AF8F120}"/>
              </a:ext>
            </a:extLst>
          </p:cNvPr>
          <p:cNvSpPr txBox="1"/>
          <p:nvPr/>
        </p:nvSpPr>
        <p:spPr>
          <a:xfrm rot="-5400000">
            <a:off x="7463747" y="5814796"/>
            <a:ext cx="1416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a:solidFill>
                  <a:srgbClr val="888888"/>
                </a:solidFill>
                <a:latin typeface="Calibri"/>
                <a:ea typeface="Calibri"/>
                <a:cs typeface="Calibri"/>
                <a:sym typeface="Calibri"/>
              </a:rPr>
              <a:t>River discharge</a:t>
            </a:r>
            <a:endParaRPr sz="1200">
              <a:solidFill>
                <a:srgbClr val="888888"/>
              </a:solidFill>
              <a:latin typeface="Calibri"/>
              <a:ea typeface="Calibri"/>
              <a:cs typeface="Calibri"/>
              <a:sym typeface="Calibri"/>
            </a:endParaRPr>
          </a:p>
          <a:p>
            <a:pPr marL="0" lvl="0" indent="0" algn="ctr" rtl="0">
              <a:spcBef>
                <a:spcPts val="0"/>
              </a:spcBef>
              <a:spcAft>
                <a:spcPts val="0"/>
              </a:spcAft>
              <a:buNone/>
            </a:pPr>
            <a:r>
              <a:rPr lang="en-US" sz="1200">
                <a:solidFill>
                  <a:srgbClr val="888888"/>
                </a:solidFill>
                <a:latin typeface="Calibri"/>
                <a:ea typeface="Calibri"/>
                <a:cs typeface="Calibri"/>
                <a:sym typeface="Calibri"/>
              </a:rPr>
              <a:t> (m</a:t>
            </a:r>
            <a:r>
              <a:rPr lang="en-US" sz="1200" baseline="30000">
                <a:solidFill>
                  <a:srgbClr val="888888"/>
                </a:solidFill>
                <a:latin typeface="Calibri"/>
                <a:ea typeface="Calibri"/>
                <a:cs typeface="Calibri"/>
                <a:sym typeface="Calibri"/>
              </a:rPr>
              <a:t>3</a:t>
            </a:r>
            <a:r>
              <a:rPr lang="en-US" sz="1200">
                <a:solidFill>
                  <a:srgbClr val="888888"/>
                </a:solidFill>
                <a:latin typeface="Calibri"/>
                <a:ea typeface="Calibri"/>
                <a:cs typeface="Calibri"/>
                <a:sym typeface="Calibri"/>
              </a:rPr>
              <a:t> s</a:t>
            </a:r>
            <a:r>
              <a:rPr lang="en-US" sz="1200" baseline="30000">
                <a:solidFill>
                  <a:srgbClr val="888888"/>
                </a:solidFill>
                <a:latin typeface="Calibri"/>
                <a:ea typeface="Calibri"/>
                <a:cs typeface="Calibri"/>
                <a:sym typeface="Calibri"/>
              </a:rPr>
              <a:t>-1</a:t>
            </a:r>
            <a:r>
              <a:rPr lang="en-US" sz="1200">
                <a:solidFill>
                  <a:srgbClr val="888888"/>
                </a:solidFill>
                <a:latin typeface="Calibri"/>
                <a:ea typeface="Calibri"/>
                <a:cs typeface="Calibri"/>
                <a:sym typeface="Calibri"/>
              </a:rPr>
              <a:t>)</a:t>
            </a:r>
            <a:endParaRPr sz="1200">
              <a:solidFill>
                <a:srgbClr val="888888"/>
              </a:solidFill>
              <a:latin typeface="Calibri"/>
              <a:ea typeface="Calibri"/>
              <a:cs typeface="Calibri"/>
              <a:sym typeface="Calibri"/>
            </a:endParaRPr>
          </a:p>
        </p:txBody>
      </p:sp>
      <p:sp>
        <p:nvSpPr>
          <p:cNvPr id="93" name="Google Shape;146;p17">
            <a:extLst>
              <a:ext uri="{FF2B5EF4-FFF2-40B4-BE49-F238E27FC236}">
                <a16:creationId xmlns:a16="http://schemas.microsoft.com/office/drawing/2014/main" id="{4DA9E6DE-5E88-BD56-636B-22B067CBA0FE}"/>
              </a:ext>
            </a:extLst>
          </p:cNvPr>
          <p:cNvSpPr txBox="1"/>
          <p:nvPr/>
        </p:nvSpPr>
        <p:spPr>
          <a:xfrm>
            <a:off x="661708" y="6118548"/>
            <a:ext cx="4937400" cy="553968"/>
          </a:xfrm>
          <a:prstGeom prst="rect">
            <a:avLst/>
          </a:prstGeom>
          <a:noFill/>
          <a:ln>
            <a:noFill/>
          </a:ln>
        </p:spPr>
        <p:txBody>
          <a:bodyPr spcFirstLastPara="1" wrap="square" lIns="91425" tIns="91425" rIns="91425" bIns="91425" anchor="t" anchorCtr="0">
            <a:spAutoFit/>
          </a:bodyPr>
          <a:lstStyle/>
          <a:p>
            <a:r>
              <a:rPr lang="en-US" sz="1200" dirty="0">
                <a:solidFill>
                  <a:schemeClr val="dk1"/>
                </a:solidFill>
                <a:highlight>
                  <a:schemeClr val="lt1"/>
                </a:highlight>
              </a:rPr>
              <a:t>Storm </a:t>
            </a:r>
            <a:r>
              <a:rPr lang="en-US" sz="1200" dirty="0" err="1">
                <a:solidFill>
                  <a:schemeClr val="dk1"/>
                </a:solidFill>
                <a:highlight>
                  <a:schemeClr val="lt1"/>
                </a:highlight>
              </a:rPr>
              <a:t>Ianos</a:t>
            </a:r>
            <a:r>
              <a:rPr lang="en-US" sz="1200" dirty="0">
                <a:solidFill>
                  <a:schemeClr val="dk1"/>
                </a:solidFill>
                <a:highlight>
                  <a:schemeClr val="lt1"/>
                </a:highlight>
              </a:rPr>
              <a:t>,</a:t>
            </a:r>
            <a:r>
              <a:rPr lang="en-US" sz="1200" dirty="0">
                <a:highlight>
                  <a:schemeClr val="lt1"/>
                </a:highlight>
              </a:rPr>
              <a:t> </a:t>
            </a:r>
            <a:r>
              <a:rPr lang="en-GB" sz="1200" b="0" i="0" u="none" strike="noStrike" dirty="0">
                <a:solidFill>
                  <a:srgbClr val="000000"/>
                </a:solidFill>
                <a:effectLst/>
                <a:latin typeface="Arial" panose="020B0604020202020204" pitchFamily="34" charset="0"/>
              </a:rPr>
              <a:t> 2020-09-14 00Z, VT 2020-09-16 00Z</a:t>
            </a:r>
            <a:endParaRPr lang="en-GB" sz="1200" dirty="0">
              <a:effectLst/>
            </a:endParaRPr>
          </a:p>
          <a:p>
            <a:pPr marL="0" lvl="0" indent="0" algn="l" rtl="0">
              <a:spcBef>
                <a:spcPts val="0"/>
              </a:spcBef>
              <a:spcAft>
                <a:spcPts val="0"/>
              </a:spcAft>
              <a:buNone/>
            </a:pPr>
            <a:endParaRPr sz="1200" dirty="0">
              <a:highlight>
                <a:schemeClr val="lt1"/>
              </a:highlight>
            </a:endParaRPr>
          </a:p>
        </p:txBody>
      </p:sp>
      <p:sp>
        <p:nvSpPr>
          <p:cNvPr id="94" name="Google Shape;147;p17">
            <a:extLst>
              <a:ext uri="{FF2B5EF4-FFF2-40B4-BE49-F238E27FC236}">
                <a16:creationId xmlns:a16="http://schemas.microsoft.com/office/drawing/2014/main" id="{C968B9B3-70CF-2F3B-75EB-DDC58D9C44D6}"/>
              </a:ext>
            </a:extLst>
          </p:cNvPr>
          <p:cNvSpPr txBox="1"/>
          <p:nvPr/>
        </p:nvSpPr>
        <p:spPr>
          <a:xfrm rot="-5400000">
            <a:off x="7399647" y="4599521"/>
            <a:ext cx="1281300" cy="30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solidFill>
                  <a:srgbClr val="888888"/>
                </a:solidFill>
                <a:latin typeface="Calibri"/>
                <a:ea typeface="Calibri"/>
                <a:cs typeface="Calibri"/>
                <a:sym typeface="Calibri"/>
              </a:rPr>
              <a:t>Acc. precipitation (mm)</a:t>
            </a:r>
            <a:endParaRPr sz="1200">
              <a:solidFill>
                <a:srgbClr val="888888"/>
              </a:solidFill>
              <a:latin typeface="Calibri"/>
              <a:ea typeface="Calibri"/>
              <a:cs typeface="Calibri"/>
              <a:sym typeface="Calibri"/>
            </a:endParaRPr>
          </a:p>
        </p:txBody>
      </p:sp>
      <p:sp>
        <p:nvSpPr>
          <p:cNvPr id="95" name="Google Shape;149;p17">
            <a:extLst>
              <a:ext uri="{FF2B5EF4-FFF2-40B4-BE49-F238E27FC236}">
                <a16:creationId xmlns:a16="http://schemas.microsoft.com/office/drawing/2014/main" id="{5727D569-89A7-5BC4-4FC1-C2245C4E984C}"/>
              </a:ext>
            </a:extLst>
          </p:cNvPr>
          <p:cNvSpPr txBox="1"/>
          <p:nvPr/>
        </p:nvSpPr>
        <p:spPr>
          <a:xfrm>
            <a:off x="11094877" y="4468271"/>
            <a:ext cx="1009645"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chemeClr val="accent6"/>
                </a:solidFill>
                <a:latin typeface="Calibri"/>
                <a:ea typeface="Calibri"/>
                <a:cs typeface="Calibri"/>
                <a:sym typeface="Calibri"/>
              </a:rPr>
              <a:t>early </a:t>
            </a:r>
            <a:endParaRPr dirty="0">
              <a:solidFill>
                <a:schemeClr val="accent6"/>
              </a:solidFill>
              <a:latin typeface="Calibri"/>
              <a:ea typeface="Calibri"/>
              <a:cs typeface="Calibri"/>
              <a:sym typeface="Calibri"/>
            </a:endParaRPr>
          </a:p>
          <a:p>
            <a:pPr marL="0" lvl="0" indent="0" algn="l" rtl="0">
              <a:spcBef>
                <a:spcPts val="0"/>
              </a:spcBef>
              <a:spcAft>
                <a:spcPts val="0"/>
              </a:spcAft>
              <a:buNone/>
            </a:pPr>
            <a:r>
              <a:rPr lang="en-US" dirty="0" err="1">
                <a:solidFill>
                  <a:schemeClr val="accent6"/>
                </a:solidFill>
                <a:latin typeface="Calibri"/>
                <a:ea typeface="Calibri"/>
                <a:cs typeface="Calibri"/>
                <a:sym typeface="Calibri"/>
              </a:rPr>
              <a:t>ini</a:t>
            </a:r>
            <a:endParaRPr dirty="0">
              <a:solidFill>
                <a:schemeClr val="accent6"/>
              </a:solidFill>
              <a:latin typeface="Calibri"/>
              <a:ea typeface="Calibri"/>
              <a:cs typeface="Calibri"/>
              <a:sym typeface="Calibri"/>
            </a:endParaRPr>
          </a:p>
        </p:txBody>
      </p:sp>
      <p:sp>
        <p:nvSpPr>
          <p:cNvPr id="96" name="Google Shape;150;p17">
            <a:extLst>
              <a:ext uri="{FF2B5EF4-FFF2-40B4-BE49-F238E27FC236}">
                <a16:creationId xmlns:a16="http://schemas.microsoft.com/office/drawing/2014/main" id="{3B245F09-0989-F21E-7B81-201D1A2EF906}"/>
              </a:ext>
            </a:extLst>
          </p:cNvPr>
          <p:cNvSpPr txBox="1"/>
          <p:nvPr/>
        </p:nvSpPr>
        <p:spPr>
          <a:xfrm>
            <a:off x="11190122" y="5633796"/>
            <a:ext cx="914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980000"/>
                </a:solidFill>
                <a:latin typeface="Calibri"/>
                <a:ea typeface="Calibri"/>
                <a:cs typeface="Calibri"/>
                <a:sym typeface="Calibri"/>
              </a:rPr>
              <a:t>late </a:t>
            </a:r>
            <a:endParaRPr dirty="0">
              <a:solidFill>
                <a:srgbClr val="980000"/>
              </a:solidFill>
              <a:latin typeface="Calibri"/>
              <a:ea typeface="Calibri"/>
              <a:cs typeface="Calibri"/>
              <a:sym typeface="Calibri"/>
            </a:endParaRPr>
          </a:p>
          <a:p>
            <a:pPr marL="0" lvl="0" indent="0" algn="l" rtl="0">
              <a:spcBef>
                <a:spcPts val="0"/>
              </a:spcBef>
              <a:spcAft>
                <a:spcPts val="0"/>
              </a:spcAft>
              <a:buNone/>
            </a:pPr>
            <a:r>
              <a:rPr lang="en-US" dirty="0" err="1">
                <a:solidFill>
                  <a:srgbClr val="980000"/>
                </a:solidFill>
                <a:latin typeface="Calibri"/>
                <a:ea typeface="Calibri"/>
                <a:cs typeface="Calibri"/>
                <a:sym typeface="Calibri"/>
              </a:rPr>
              <a:t>ini</a:t>
            </a:r>
            <a:endParaRPr dirty="0">
              <a:solidFill>
                <a:srgbClr val="980000"/>
              </a:solidFill>
              <a:latin typeface="Calibri"/>
              <a:ea typeface="Calibri"/>
              <a:cs typeface="Calibri"/>
              <a:sym typeface="Calibri"/>
            </a:endParaRPr>
          </a:p>
        </p:txBody>
      </p:sp>
      <p:sp>
        <p:nvSpPr>
          <p:cNvPr id="3" name="TextBox 2">
            <a:extLst>
              <a:ext uri="{FF2B5EF4-FFF2-40B4-BE49-F238E27FC236}">
                <a16:creationId xmlns:a16="http://schemas.microsoft.com/office/drawing/2014/main" id="{64DA5767-7711-83B5-1EDA-96B07468FC49}"/>
              </a:ext>
            </a:extLst>
          </p:cNvPr>
          <p:cNvSpPr txBox="1"/>
          <p:nvPr/>
        </p:nvSpPr>
        <p:spPr>
          <a:xfrm>
            <a:off x="518025" y="1040524"/>
            <a:ext cx="6755134"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FROM WEATHER FORECAST TO IMPACT SECTORS</a:t>
            </a:r>
            <a:endParaRPr lang="en-US" sz="2400" b="1" dirty="0"/>
          </a:p>
        </p:txBody>
      </p:sp>
    </p:spTree>
    <p:extLst>
      <p:ext uri="{BB962C8B-B14F-4D97-AF65-F5344CB8AC3E}">
        <p14:creationId xmlns:p14="http://schemas.microsoft.com/office/powerpoint/2010/main" val="342046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7DE95C-E427-B5AA-E7C3-88571A34C4DF}"/>
              </a:ext>
            </a:extLst>
          </p:cNvPr>
          <p:cNvSpPr txBox="1"/>
          <p:nvPr/>
        </p:nvSpPr>
        <p:spPr>
          <a:xfrm>
            <a:off x="4820701" y="3329432"/>
            <a:ext cx="1920779" cy="330836"/>
          </a:xfrm>
          <a:prstGeom prst="rect">
            <a:avLst/>
          </a:prstGeom>
        </p:spPr>
        <p:style>
          <a:lnRef idx="2">
            <a:schemeClr val="dk1"/>
          </a:lnRef>
          <a:fillRef idx="1">
            <a:schemeClr val="lt1"/>
          </a:fillRef>
          <a:effectRef idx="0">
            <a:schemeClr val="dk1"/>
          </a:effectRef>
          <a:fontRef idx="minor">
            <a:schemeClr val="dk1"/>
          </a:fontRef>
        </p:style>
        <p:txBody>
          <a:bodyPr wrap="square" lIns="91416" tIns="45708" rIns="91416" bIns="45708" rtlCol="0" anchor="t">
            <a:spAutoFit/>
          </a:bodyPr>
          <a:lstStyle/>
          <a:p>
            <a:pPr algn="ctr"/>
            <a:r>
              <a:rPr lang="en-US" sz="1550" b="1" dirty="0"/>
              <a:t>IFS 9 km</a:t>
            </a:r>
            <a:endParaRPr lang="en-US" sz="1799" dirty="0"/>
          </a:p>
        </p:txBody>
      </p:sp>
      <p:sp>
        <p:nvSpPr>
          <p:cNvPr id="9" name="TextBox 8">
            <a:extLst>
              <a:ext uri="{FF2B5EF4-FFF2-40B4-BE49-F238E27FC236}">
                <a16:creationId xmlns:a16="http://schemas.microsoft.com/office/drawing/2014/main" id="{BA53C3B7-D8F0-2EF7-7075-039699D468E3}"/>
              </a:ext>
            </a:extLst>
          </p:cNvPr>
          <p:cNvSpPr txBox="1"/>
          <p:nvPr/>
        </p:nvSpPr>
        <p:spPr>
          <a:xfrm>
            <a:off x="1294141" y="5756036"/>
            <a:ext cx="1751887" cy="330774"/>
          </a:xfrm>
          <a:prstGeom prst="rect">
            <a:avLst/>
          </a:prstGeom>
        </p:spPr>
        <p:style>
          <a:lnRef idx="2">
            <a:schemeClr val="dk1"/>
          </a:lnRef>
          <a:fillRef idx="1">
            <a:schemeClr val="lt1"/>
          </a:fillRef>
          <a:effectRef idx="0">
            <a:schemeClr val="dk1"/>
          </a:effectRef>
          <a:fontRef idx="minor">
            <a:schemeClr val="dk1"/>
          </a:fontRef>
        </p:style>
        <p:txBody>
          <a:bodyPr wrap="square" lIns="91416" tIns="45708" rIns="91416" bIns="45708" rtlCol="0" anchor="t">
            <a:spAutoFit/>
          </a:bodyPr>
          <a:lstStyle/>
          <a:p>
            <a:pPr algn="ctr"/>
            <a:r>
              <a:rPr lang="en-US" sz="1550" b="1" dirty="0"/>
              <a:t>IFS 4.5 km</a:t>
            </a:r>
          </a:p>
        </p:txBody>
      </p:sp>
      <p:sp>
        <p:nvSpPr>
          <p:cNvPr id="10" name="TextBox 9">
            <a:extLst>
              <a:ext uri="{FF2B5EF4-FFF2-40B4-BE49-F238E27FC236}">
                <a16:creationId xmlns:a16="http://schemas.microsoft.com/office/drawing/2014/main" id="{DB8F6B58-78A9-CCFC-CF76-97359A17B43F}"/>
              </a:ext>
            </a:extLst>
          </p:cNvPr>
          <p:cNvSpPr txBox="1"/>
          <p:nvPr/>
        </p:nvSpPr>
        <p:spPr>
          <a:xfrm>
            <a:off x="9221519" y="3868812"/>
            <a:ext cx="1785545" cy="33811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598" b="1"/>
              <a:t>    Observations</a:t>
            </a:r>
            <a:endParaRPr lang="en-US" sz="1399" b="1"/>
          </a:p>
        </p:txBody>
      </p:sp>
      <p:sp>
        <p:nvSpPr>
          <p:cNvPr id="11" name="TextBox 10">
            <a:extLst>
              <a:ext uri="{FF2B5EF4-FFF2-40B4-BE49-F238E27FC236}">
                <a16:creationId xmlns:a16="http://schemas.microsoft.com/office/drawing/2014/main" id="{F511268A-BC4B-99ED-B9D9-FB183A401A04}"/>
              </a:ext>
            </a:extLst>
          </p:cNvPr>
          <p:cNvSpPr txBox="1"/>
          <p:nvPr/>
        </p:nvSpPr>
        <p:spPr>
          <a:xfrm>
            <a:off x="1294597" y="3429000"/>
            <a:ext cx="1751431" cy="338530"/>
          </a:xfrm>
          <a:prstGeom prst="rect">
            <a:avLst/>
          </a:prstGeom>
        </p:spPr>
        <p:style>
          <a:lnRef idx="2">
            <a:schemeClr val="dk1"/>
          </a:lnRef>
          <a:fillRef idx="1">
            <a:schemeClr val="lt1"/>
          </a:fillRef>
          <a:effectRef idx="0">
            <a:schemeClr val="dk1"/>
          </a:effectRef>
          <a:fontRef idx="minor">
            <a:schemeClr val="dk1"/>
          </a:fontRef>
        </p:style>
        <p:txBody>
          <a:bodyPr wrap="square" lIns="91416" tIns="45708" rIns="91416" bIns="45708" rtlCol="0" anchor="t">
            <a:spAutoFit/>
          </a:bodyPr>
          <a:lstStyle/>
          <a:p>
            <a:pPr algn="ctr"/>
            <a:r>
              <a:rPr lang="en-US" sz="1600" b="1" dirty="0"/>
              <a:t>IFS 29 km</a:t>
            </a:r>
            <a:endParaRPr lang="en-US" sz="1600" dirty="0"/>
          </a:p>
        </p:txBody>
      </p:sp>
      <p:sp>
        <p:nvSpPr>
          <p:cNvPr id="16" name="TextBox 15">
            <a:extLst>
              <a:ext uri="{FF2B5EF4-FFF2-40B4-BE49-F238E27FC236}">
                <a16:creationId xmlns:a16="http://schemas.microsoft.com/office/drawing/2014/main" id="{B9003FFF-366B-650B-A7FA-B39AEC2C5BD6}"/>
              </a:ext>
            </a:extLst>
          </p:cNvPr>
          <p:cNvSpPr txBox="1"/>
          <p:nvPr/>
        </p:nvSpPr>
        <p:spPr>
          <a:xfrm>
            <a:off x="6941229" y="544215"/>
            <a:ext cx="4994856" cy="70773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1416" tIns="45708" rIns="91416" bIns="45708" rtlCol="0" anchor="t">
            <a:spAutoFit/>
          </a:bodyPr>
          <a:lstStyle/>
          <a:p>
            <a:r>
              <a:rPr lang="en-US" sz="1999" b="1" dirty="0"/>
              <a:t>24h accumulated precipitation</a:t>
            </a:r>
            <a:r>
              <a:rPr lang="en-US" sz="2000" b="1" kern="0" dirty="0">
                <a:solidFill>
                  <a:srgbClr val="000000"/>
                </a:solidFill>
                <a:latin typeface="Arial" panose="020B0604020202020204" pitchFamily="34" charset="0"/>
                <a:cs typeface="Arial" panose="020B0604020202020204" pitchFamily="34" charset="0"/>
                <a:sym typeface="Arial"/>
              </a:rPr>
              <a:t> (mm)</a:t>
            </a:r>
            <a:endParaRPr lang="en-US" sz="1999" b="1" kern="0" dirty="0">
              <a:solidFill>
                <a:srgbClr val="000000"/>
              </a:solidFill>
              <a:latin typeface="Arial" panose="020B0604020202020204" pitchFamily="34" charset="0"/>
              <a:cs typeface="Arial" panose="020B0604020202020204" pitchFamily="34" charset="0"/>
              <a:sym typeface="Arial"/>
            </a:endParaRPr>
          </a:p>
          <a:p>
            <a:r>
              <a:rPr lang="en-US" sz="1999" b="1" dirty="0"/>
              <a:t> </a:t>
            </a:r>
            <a:r>
              <a:rPr lang="en-US" sz="1999" dirty="0"/>
              <a:t>Base time 01/10/2020 00 UTC (T+36h-T+60h). </a:t>
            </a:r>
          </a:p>
        </p:txBody>
      </p:sp>
      <p:pic>
        <p:nvPicPr>
          <p:cNvPr id="3" name="Picture 2">
            <a:extLst>
              <a:ext uri="{FF2B5EF4-FFF2-40B4-BE49-F238E27FC236}">
                <a16:creationId xmlns:a16="http://schemas.microsoft.com/office/drawing/2014/main" id="{DFF5258A-AEEF-5C42-A40F-02197BB54D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7142" y="1590503"/>
            <a:ext cx="3963330" cy="2179874"/>
          </a:xfrm>
          <a:prstGeom prst="rect">
            <a:avLst/>
          </a:prstGeom>
        </p:spPr>
      </p:pic>
      <p:pic>
        <p:nvPicPr>
          <p:cNvPr id="5" name="Picture 4">
            <a:extLst>
              <a:ext uri="{FF2B5EF4-FFF2-40B4-BE49-F238E27FC236}">
                <a16:creationId xmlns:a16="http://schemas.microsoft.com/office/drawing/2014/main" id="{88E51452-4B0E-1AAF-B82F-41F357E07312}"/>
              </a:ext>
            </a:extLst>
          </p:cNvPr>
          <p:cNvPicPr>
            <a:picLocks noChangeAspect="1"/>
          </p:cNvPicPr>
          <p:nvPr/>
        </p:nvPicPr>
        <p:blipFill rotWithShape="1">
          <a:blip r:embed="rId3">
            <a:extLst>
              <a:ext uri="{28A0092B-C50C-407E-A947-70E740481C1C}">
                <a14:useLocalDpi xmlns:a14="http://schemas.microsoft.com/office/drawing/2010/main" val="0"/>
              </a:ext>
            </a:extLst>
          </a:blip>
          <a:srcRect r="8383"/>
          <a:stretch/>
        </p:blipFill>
        <p:spPr>
          <a:xfrm>
            <a:off x="157839" y="3868812"/>
            <a:ext cx="3800384" cy="1887224"/>
          </a:xfrm>
          <a:prstGeom prst="rect">
            <a:avLst/>
          </a:prstGeom>
        </p:spPr>
      </p:pic>
      <p:pic>
        <p:nvPicPr>
          <p:cNvPr id="7" name="Picture 6">
            <a:extLst>
              <a:ext uri="{FF2B5EF4-FFF2-40B4-BE49-F238E27FC236}">
                <a16:creationId xmlns:a16="http://schemas.microsoft.com/office/drawing/2014/main" id="{7D75B879-D884-5794-1532-E58CFF4B5F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8223" y="1436948"/>
            <a:ext cx="4058919" cy="1887224"/>
          </a:xfrm>
          <a:prstGeom prst="rect">
            <a:avLst/>
          </a:prstGeom>
        </p:spPr>
      </p:pic>
      <p:pic>
        <p:nvPicPr>
          <p:cNvPr id="18" name="Picture 17" descr="Diagram&#10;&#10;Description automatically generated">
            <a:extLst>
              <a:ext uri="{FF2B5EF4-FFF2-40B4-BE49-F238E27FC236}">
                <a16:creationId xmlns:a16="http://schemas.microsoft.com/office/drawing/2014/main" id="{52A378FE-145F-7021-880C-FBBB304F7018}"/>
              </a:ext>
            </a:extLst>
          </p:cNvPr>
          <p:cNvPicPr>
            <a:picLocks noChangeAspect="1"/>
          </p:cNvPicPr>
          <p:nvPr/>
        </p:nvPicPr>
        <p:blipFill rotWithShape="1">
          <a:blip r:embed="rId5"/>
          <a:srcRect l="6698" t="36635" r="6920" b="4333"/>
          <a:stretch/>
        </p:blipFill>
        <p:spPr>
          <a:xfrm>
            <a:off x="157839" y="1459115"/>
            <a:ext cx="3800384" cy="1837958"/>
          </a:xfrm>
          <a:prstGeom prst="rect">
            <a:avLst/>
          </a:prstGeom>
        </p:spPr>
      </p:pic>
      <p:pic>
        <p:nvPicPr>
          <p:cNvPr id="4" name="Picture 3" descr="Map&#10;&#10;Description automatically generated">
            <a:extLst>
              <a:ext uri="{FF2B5EF4-FFF2-40B4-BE49-F238E27FC236}">
                <a16:creationId xmlns:a16="http://schemas.microsoft.com/office/drawing/2014/main" id="{37886AB3-D8B5-AA35-9942-676CCEC835F5}"/>
              </a:ext>
            </a:extLst>
          </p:cNvPr>
          <p:cNvPicPr>
            <a:picLocks noChangeAspect="1"/>
          </p:cNvPicPr>
          <p:nvPr/>
        </p:nvPicPr>
        <p:blipFill>
          <a:blip r:embed="rId6"/>
          <a:stretch>
            <a:fillRect/>
          </a:stretch>
        </p:blipFill>
        <p:spPr>
          <a:xfrm>
            <a:off x="3996775" y="3868812"/>
            <a:ext cx="3871121" cy="1887224"/>
          </a:xfrm>
          <a:prstGeom prst="rect">
            <a:avLst/>
          </a:prstGeom>
        </p:spPr>
      </p:pic>
      <p:sp>
        <p:nvSpPr>
          <p:cNvPr id="6" name="TextBox 5">
            <a:extLst>
              <a:ext uri="{FF2B5EF4-FFF2-40B4-BE49-F238E27FC236}">
                <a16:creationId xmlns:a16="http://schemas.microsoft.com/office/drawing/2014/main" id="{B93DBEDC-E65B-6DB3-A46F-23CBA1AB7FAB}"/>
              </a:ext>
            </a:extLst>
          </p:cNvPr>
          <p:cNvSpPr txBox="1"/>
          <p:nvPr/>
        </p:nvSpPr>
        <p:spPr>
          <a:xfrm>
            <a:off x="4820701" y="5795303"/>
            <a:ext cx="1751887" cy="338554"/>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defTabSz="457200" fontAlgn="auto" hangingPunct="0">
              <a:spcBef>
                <a:spcPts val="0"/>
              </a:spcBef>
              <a:spcAft>
                <a:spcPts val="0"/>
              </a:spcAft>
            </a:pPr>
            <a:r>
              <a:rPr lang="en-US" sz="1600" b="1" kern="0" dirty="0">
                <a:solidFill>
                  <a:srgbClr val="000000"/>
                </a:solidFill>
                <a:latin typeface="Calibri" panose="020F0502020204030204" pitchFamily="34" charset="0"/>
                <a:cs typeface="Calibri" panose="020F0502020204030204" pitchFamily="34" charset="0"/>
                <a:sym typeface="Arial"/>
              </a:rPr>
              <a:t>IFS 2.8 km</a:t>
            </a:r>
          </a:p>
        </p:txBody>
      </p:sp>
      <p:sp>
        <p:nvSpPr>
          <p:cNvPr id="13" name="Title 1">
            <a:extLst>
              <a:ext uri="{FF2B5EF4-FFF2-40B4-BE49-F238E27FC236}">
                <a16:creationId xmlns:a16="http://schemas.microsoft.com/office/drawing/2014/main" id="{816A7530-C6AC-498F-217A-A85A9EF89406}"/>
              </a:ext>
            </a:extLst>
          </p:cNvPr>
          <p:cNvSpPr txBox="1">
            <a:spLocks/>
          </p:cNvSpPr>
          <p:nvPr/>
        </p:nvSpPr>
        <p:spPr>
          <a:xfrm>
            <a:off x="1545407" y="442460"/>
            <a:ext cx="4499965" cy="369332"/>
          </a:xfrm>
          <a:prstGeom prst="rect">
            <a:avLst/>
          </a:prstGeom>
        </p:spPr>
        <p:txBody>
          <a:bodyPr vert="horz" lIns="0" tIns="0" rIns="0" bIns="0" rtlCol="0" anchor="t">
            <a:noAutofit/>
          </a:bodyPr>
          <a:lstStyle>
            <a:lvl1pPr algn="ctr" defTabSz="609570" rtl="0" eaLnBrk="1" latinLnBrk="0" hangingPunct="1">
              <a:spcBef>
                <a:spcPct val="0"/>
              </a:spcBef>
              <a:buNone/>
              <a:defRPr sz="2667" kern="1200" cap="all" spc="0">
                <a:solidFill>
                  <a:srgbClr val="63BEB3"/>
                </a:solidFill>
                <a:latin typeface="Rajdhani Semibold"/>
                <a:ea typeface="+mj-ea"/>
                <a:cs typeface="Rajdhani Semibold"/>
              </a:defRPr>
            </a:lvl1pPr>
          </a:lstStyle>
          <a:p>
            <a:r>
              <a:rPr lang="en-GB" sz="2400" b="1" dirty="0">
                <a:solidFill>
                  <a:srgbClr val="002060"/>
                </a:solidFill>
                <a:latin typeface="Calibri" panose="020F0502020204030204" pitchFamily="34" charset="0"/>
                <a:cs typeface="Calibri" panose="020F0502020204030204" pitchFamily="34" charset="0"/>
              </a:rPr>
              <a:t>Does precipitation improve in km-scale simulations?</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7150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EE677F-4CA3-BB4A-1A23-CBB8ABD36779}"/>
              </a:ext>
            </a:extLst>
          </p:cNvPr>
          <p:cNvSpPr>
            <a:spLocks noGrp="1"/>
          </p:cNvSpPr>
          <p:nvPr>
            <p:ph type="title"/>
          </p:nvPr>
        </p:nvSpPr>
        <p:spPr>
          <a:xfrm>
            <a:off x="389466" y="978588"/>
            <a:ext cx="11273918" cy="549251"/>
          </a:xfrm>
        </p:spPr>
        <p:txBody>
          <a:bodyPr/>
          <a:lstStyle/>
          <a:p>
            <a:r>
              <a:rPr lang="en-US" sz="2400" dirty="0"/>
              <a:t>SCORECARDS for extreme precipitation </a:t>
            </a:r>
          </a:p>
        </p:txBody>
      </p:sp>
      <p:sp>
        <p:nvSpPr>
          <p:cNvPr id="4" name="Slide Number Placeholder 3">
            <a:extLst>
              <a:ext uri="{FF2B5EF4-FFF2-40B4-BE49-F238E27FC236}">
                <a16:creationId xmlns:a16="http://schemas.microsoft.com/office/drawing/2014/main" id="{E0B9EA78-78D4-E54F-003E-552B5F0780F7}"/>
              </a:ext>
            </a:extLst>
          </p:cNvPr>
          <p:cNvSpPr>
            <a:spLocks noGrp="1"/>
          </p:cNvSpPr>
          <p:nvPr>
            <p:ph type="sldNum" sz="quarter" idx="12"/>
          </p:nvPr>
        </p:nvSpPr>
        <p:spPr/>
        <p:txBody>
          <a:bodyPr/>
          <a:lstStyle/>
          <a:p>
            <a:fld id="{2A11EFE2-4BCF-414C-A3B6-A1A47880F170}" type="slidenum">
              <a:rPr lang="en-US" smtClean="0"/>
              <a:pPr/>
              <a:t>6</a:t>
            </a:fld>
            <a:endParaRPr lang="en-US" dirty="0"/>
          </a:p>
        </p:txBody>
      </p:sp>
      <p:sp>
        <p:nvSpPr>
          <p:cNvPr id="9" name="TextBox 8">
            <a:extLst>
              <a:ext uri="{FF2B5EF4-FFF2-40B4-BE49-F238E27FC236}">
                <a16:creationId xmlns:a16="http://schemas.microsoft.com/office/drawing/2014/main" id="{F62DB5C7-9E2C-82C2-F993-4C553AF80FB1}"/>
              </a:ext>
            </a:extLst>
          </p:cNvPr>
          <p:cNvSpPr txBox="1"/>
          <p:nvPr/>
        </p:nvSpPr>
        <p:spPr>
          <a:xfrm>
            <a:off x="171867" y="1527839"/>
            <a:ext cx="11709115"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Tp24h &gt; 99</a:t>
            </a:r>
            <a:r>
              <a:rPr lang="en-US" baseline="30000" dirty="0"/>
              <a:t>th</a:t>
            </a:r>
            <a:r>
              <a:rPr lang="en-US" dirty="0"/>
              <a:t> percentile of the observations, defined for each condition</a:t>
            </a:r>
            <a:r>
              <a:rPr lang="en-US" dirty="0">
                <a:sym typeface="Wingdings" pitchFamily="2" charset="2"/>
              </a:rPr>
              <a:t>.</a:t>
            </a:r>
            <a:br>
              <a:rPr lang="en-US" dirty="0">
                <a:sym typeface="Wingdings" pitchFamily="2" charset="2"/>
              </a:rPr>
            </a:br>
            <a:endParaRPr lang="en-US" dirty="0">
              <a:sym typeface="Wingdings" pitchFamily="2" charset="2"/>
            </a:endParaRPr>
          </a:p>
          <a:p>
            <a:pPr marL="285750" indent="-285750">
              <a:buFont typeface="Arial" panose="020B0604020202020204" pitchFamily="34" charset="0"/>
              <a:buChar char="•"/>
            </a:pPr>
            <a:r>
              <a:rPr lang="en-US" dirty="0">
                <a:sym typeface="Wingdings" pitchFamily="2" charset="2"/>
              </a:rPr>
              <a:t>Values correspond to the differences between </a:t>
            </a:r>
            <a:r>
              <a:rPr lang="en-US" b="1" dirty="0" err="1">
                <a:sym typeface="Wingdings" pitchFamily="2" charset="2"/>
              </a:rPr>
              <a:t>DestinE</a:t>
            </a:r>
            <a:r>
              <a:rPr lang="en-US" b="1" dirty="0">
                <a:sym typeface="Wingdings" pitchFamily="2" charset="2"/>
              </a:rPr>
              <a:t> (4.4 km) ETS  – IFS (9km)  ETS</a:t>
            </a:r>
            <a:br>
              <a:rPr lang="en-US" b="1" dirty="0">
                <a:sym typeface="Wingdings" pitchFamily="2" charset="2"/>
              </a:rPr>
            </a:br>
            <a:endParaRPr lang="en-US" b="1" dirty="0">
              <a:sym typeface="Wingdings" pitchFamily="2" charset="2"/>
            </a:endParaRPr>
          </a:p>
          <a:p>
            <a:pPr marL="285750" indent="-285750">
              <a:buFont typeface="Arial" panose="020B0604020202020204" pitchFamily="34" charset="0"/>
              <a:buChar char="•"/>
            </a:pPr>
            <a:r>
              <a:rPr lang="en-US" dirty="0">
                <a:sym typeface="Wingdings" pitchFamily="2" charset="2"/>
              </a:rPr>
              <a:t>Using nearest </a:t>
            </a:r>
            <a:r>
              <a:rPr lang="en-US" dirty="0" err="1">
                <a:sym typeface="Wingdings" pitchFamily="2" charset="2"/>
              </a:rPr>
              <a:t>gridpoint</a:t>
            </a:r>
            <a:r>
              <a:rPr lang="en-US" dirty="0">
                <a:sym typeface="Wingdings" pitchFamily="2" charset="2"/>
              </a:rPr>
              <a:t> for each SYNOP station location.</a:t>
            </a:r>
            <a:endParaRPr lang="en-US" dirty="0"/>
          </a:p>
        </p:txBody>
      </p:sp>
      <p:sp>
        <p:nvSpPr>
          <p:cNvPr id="5" name="TextBox 4">
            <a:extLst>
              <a:ext uri="{FF2B5EF4-FFF2-40B4-BE49-F238E27FC236}">
                <a16:creationId xmlns:a16="http://schemas.microsoft.com/office/drawing/2014/main" id="{8D9304B8-8285-0CDF-0283-B33638F719C1}"/>
              </a:ext>
            </a:extLst>
          </p:cNvPr>
          <p:cNvSpPr txBox="1"/>
          <p:nvPr/>
        </p:nvSpPr>
        <p:spPr>
          <a:xfrm>
            <a:off x="8368971" y="5876656"/>
            <a:ext cx="2618811" cy="369332"/>
          </a:xfrm>
          <a:prstGeom prst="rect">
            <a:avLst/>
          </a:prstGeom>
          <a:noFill/>
        </p:spPr>
        <p:txBody>
          <a:bodyPr wrap="square" rtlCol="0">
            <a:spAutoFit/>
          </a:bodyPr>
          <a:lstStyle/>
          <a:p>
            <a:r>
              <a:rPr lang="en-US" b="1" dirty="0"/>
              <a:t>NH </a:t>
            </a:r>
            <a:r>
              <a:rPr lang="en-US" b="1" dirty="0" err="1"/>
              <a:t>extratropics</a:t>
            </a:r>
            <a:r>
              <a:rPr lang="en-US" b="1" dirty="0"/>
              <a:t> + Tropics</a:t>
            </a:r>
          </a:p>
        </p:txBody>
      </p:sp>
      <p:pic>
        <p:nvPicPr>
          <p:cNvPr id="12" name="Picture 11" descr="A graph with blue squares and black text&#10;&#10;AI-generated content may be incorrect.">
            <a:extLst>
              <a:ext uri="{FF2B5EF4-FFF2-40B4-BE49-F238E27FC236}">
                <a16:creationId xmlns:a16="http://schemas.microsoft.com/office/drawing/2014/main" id="{218A32AC-ABA8-28FC-ECFC-502D365FC2C9}"/>
              </a:ext>
            </a:extLst>
          </p:cNvPr>
          <p:cNvPicPr>
            <a:picLocks noChangeAspect="1"/>
          </p:cNvPicPr>
          <p:nvPr/>
        </p:nvPicPr>
        <p:blipFill>
          <a:blip r:embed="rId2">
            <a:extLst>
              <a:ext uri="{28A0092B-C50C-407E-A947-70E740481C1C}">
                <a14:useLocalDpi xmlns:a14="http://schemas.microsoft.com/office/drawing/2010/main" val="0"/>
              </a:ext>
            </a:extLst>
          </a:blip>
          <a:srcRect t="7503" r="1211"/>
          <a:stretch/>
        </p:blipFill>
        <p:spPr>
          <a:xfrm>
            <a:off x="403488" y="3239672"/>
            <a:ext cx="7482326" cy="3434973"/>
          </a:xfrm>
          <a:prstGeom prst="rect">
            <a:avLst/>
          </a:prstGeom>
        </p:spPr>
      </p:pic>
      <p:sp>
        <p:nvSpPr>
          <p:cNvPr id="13" name="TextBox 12">
            <a:extLst>
              <a:ext uri="{FF2B5EF4-FFF2-40B4-BE49-F238E27FC236}">
                <a16:creationId xmlns:a16="http://schemas.microsoft.com/office/drawing/2014/main" id="{0E020A26-C63D-4754-940F-29AEB2C9770C}"/>
              </a:ext>
            </a:extLst>
          </p:cNvPr>
          <p:cNvSpPr txBox="1"/>
          <p:nvPr/>
        </p:nvSpPr>
        <p:spPr>
          <a:xfrm>
            <a:off x="6026424" y="1017517"/>
            <a:ext cx="4097290" cy="369332"/>
          </a:xfrm>
          <a:prstGeom prst="rect">
            <a:avLst/>
          </a:prstGeom>
          <a:noFill/>
        </p:spPr>
        <p:txBody>
          <a:bodyPr wrap="square" rtlCol="0">
            <a:spAutoFit/>
          </a:bodyPr>
          <a:lstStyle/>
          <a:p>
            <a:r>
              <a:rPr lang="en-US" dirty="0"/>
              <a:t>(using the Equitable threat score)</a:t>
            </a:r>
          </a:p>
        </p:txBody>
      </p:sp>
      <p:sp>
        <p:nvSpPr>
          <p:cNvPr id="2" name="TextBox 1">
            <a:extLst>
              <a:ext uri="{FF2B5EF4-FFF2-40B4-BE49-F238E27FC236}">
                <a16:creationId xmlns:a16="http://schemas.microsoft.com/office/drawing/2014/main" id="{383041CF-7426-E181-D1DE-37DF64C7ABFE}"/>
              </a:ext>
            </a:extLst>
          </p:cNvPr>
          <p:cNvSpPr txBox="1"/>
          <p:nvPr/>
        </p:nvSpPr>
        <p:spPr>
          <a:xfrm>
            <a:off x="8232823" y="4715472"/>
            <a:ext cx="3555689" cy="923330"/>
          </a:xfrm>
          <a:prstGeom prst="rect">
            <a:avLst/>
          </a:prstGeom>
          <a:noFill/>
        </p:spPr>
        <p:txBody>
          <a:bodyPr wrap="square" rtlCol="0">
            <a:spAutoFit/>
          </a:bodyPr>
          <a:lstStyle/>
          <a:p>
            <a:r>
              <a:rPr lang="en-US" dirty="0"/>
              <a:t>ETS for 99</a:t>
            </a:r>
            <a:r>
              <a:rPr lang="en-US" baseline="30000" dirty="0"/>
              <a:t>th</a:t>
            </a:r>
            <a:r>
              <a:rPr lang="en-US" dirty="0"/>
              <a:t> percentile tp24h. Conservative interpolation applied with 0.1 degrees (both models)</a:t>
            </a:r>
          </a:p>
        </p:txBody>
      </p:sp>
      <p:sp>
        <p:nvSpPr>
          <p:cNvPr id="6" name="TextBox 5">
            <a:extLst>
              <a:ext uri="{FF2B5EF4-FFF2-40B4-BE49-F238E27FC236}">
                <a16:creationId xmlns:a16="http://schemas.microsoft.com/office/drawing/2014/main" id="{F2D16516-0388-E6DF-300C-82C674682C03}"/>
              </a:ext>
            </a:extLst>
          </p:cNvPr>
          <p:cNvSpPr txBox="1"/>
          <p:nvPr/>
        </p:nvSpPr>
        <p:spPr>
          <a:xfrm>
            <a:off x="8559878" y="2444089"/>
            <a:ext cx="2901578" cy="707886"/>
          </a:xfrm>
          <a:prstGeom prst="rect">
            <a:avLst/>
          </a:prstGeom>
          <a:noFill/>
        </p:spPr>
        <p:txBody>
          <a:bodyPr wrap="square" rtlCol="0">
            <a:spAutoFit/>
          </a:bodyPr>
          <a:lstStyle/>
          <a:p>
            <a:r>
              <a:rPr lang="en-US" sz="2000" b="1" dirty="0">
                <a:solidFill>
                  <a:srgbClr val="4F44FF"/>
                </a:solidFill>
              </a:rPr>
              <a:t>BLUE</a:t>
            </a:r>
            <a:r>
              <a:rPr lang="en-US" sz="2000" dirty="0"/>
              <a:t> --&gt; </a:t>
            </a:r>
            <a:r>
              <a:rPr lang="en-US" sz="2000" b="1" dirty="0" err="1"/>
              <a:t>DestinE</a:t>
            </a:r>
            <a:r>
              <a:rPr lang="en-US" sz="2000" b="1" dirty="0"/>
              <a:t> </a:t>
            </a:r>
            <a:r>
              <a:rPr lang="en-US" sz="2000" dirty="0"/>
              <a:t>better than </a:t>
            </a:r>
            <a:r>
              <a:rPr lang="en-US" sz="2000" dirty="0" err="1"/>
              <a:t>oper</a:t>
            </a:r>
            <a:r>
              <a:rPr lang="en-US" sz="2000" dirty="0"/>
              <a:t> 9 km</a:t>
            </a:r>
          </a:p>
        </p:txBody>
      </p:sp>
    </p:spTree>
    <p:extLst>
      <p:ext uri="{BB962C8B-B14F-4D97-AF65-F5344CB8AC3E}">
        <p14:creationId xmlns:p14="http://schemas.microsoft.com/office/powerpoint/2010/main" val="3021025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43C87F-EE96-0065-80ED-E851772A6DBB}"/>
              </a:ext>
            </a:extLst>
          </p:cNvPr>
          <p:cNvSpPr>
            <a:spLocks noGrp="1"/>
          </p:cNvSpPr>
          <p:nvPr>
            <p:ph type="sldNum" sz="quarter" idx="12"/>
          </p:nvPr>
        </p:nvSpPr>
        <p:spPr/>
        <p:txBody>
          <a:bodyPr/>
          <a:lstStyle/>
          <a:p>
            <a:fld id="{2A11EFE2-4BCF-414C-A3B6-A1A47880F170}" type="slidenum">
              <a:rPr lang="en-US" smtClean="0"/>
              <a:pPr/>
              <a:t>7</a:t>
            </a:fld>
            <a:endParaRPr lang="en-US" dirty="0"/>
          </a:p>
        </p:txBody>
      </p:sp>
      <p:pic>
        <p:nvPicPr>
          <p:cNvPr id="5" name="Picture 4" descr="A graph with blue squares and black text&#10;&#10;AI-generated content may be incorrect.">
            <a:extLst>
              <a:ext uri="{FF2B5EF4-FFF2-40B4-BE49-F238E27FC236}">
                <a16:creationId xmlns:a16="http://schemas.microsoft.com/office/drawing/2014/main" id="{D0E8521F-6EEC-F83C-31ED-6FBB2EA94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087" y="2642086"/>
            <a:ext cx="7391422" cy="3624088"/>
          </a:xfrm>
          <a:prstGeom prst="rect">
            <a:avLst/>
          </a:prstGeom>
        </p:spPr>
      </p:pic>
      <p:cxnSp>
        <p:nvCxnSpPr>
          <p:cNvPr id="7" name="Straight Arrow Connector 6">
            <a:extLst>
              <a:ext uri="{FF2B5EF4-FFF2-40B4-BE49-F238E27FC236}">
                <a16:creationId xmlns:a16="http://schemas.microsoft.com/office/drawing/2014/main" id="{4E28EC73-B931-F965-6A95-35D3F150A641}"/>
              </a:ext>
            </a:extLst>
          </p:cNvPr>
          <p:cNvCxnSpPr>
            <a:cxnSpLocks/>
          </p:cNvCxnSpPr>
          <p:nvPr/>
        </p:nvCxnSpPr>
        <p:spPr>
          <a:xfrm>
            <a:off x="1243173" y="2133716"/>
            <a:ext cx="605340" cy="87661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9091BE21-51AD-6B6B-83BF-CFBFBA734E42}"/>
              </a:ext>
            </a:extLst>
          </p:cNvPr>
          <p:cNvSpPr txBox="1"/>
          <p:nvPr/>
        </p:nvSpPr>
        <p:spPr>
          <a:xfrm>
            <a:off x="137868" y="1210386"/>
            <a:ext cx="2866490" cy="923330"/>
          </a:xfrm>
          <a:prstGeom prst="rect">
            <a:avLst/>
          </a:prstGeom>
          <a:noFill/>
        </p:spPr>
        <p:txBody>
          <a:bodyPr wrap="square" rtlCol="0">
            <a:spAutoFit/>
          </a:bodyPr>
          <a:lstStyle/>
          <a:p>
            <a:r>
              <a:rPr lang="en-US" dirty="0"/>
              <a:t>No real improvement of tp24 extremes in </a:t>
            </a:r>
            <a:r>
              <a:rPr lang="en-US" dirty="0" err="1"/>
              <a:t>DestinE</a:t>
            </a:r>
            <a:r>
              <a:rPr lang="en-US" dirty="0"/>
              <a:t> for flat areas in the </a:t>
            </a:r>
            <a:r>
              <a:rPr lang="en-US" dirty="0" err="1"/>
              <a:t>extratropics</a:t>
            </a:r>
            <a:endParaRPr lang="en-US" dirty="0"/>
          </a:p>
        </p:txBody>
      </p:sp>
      <p:sp>
        <p:nvSpPr>
          <p:cNvPr id="12" name="Left Brace 11">
            <a:extLst>
              <a:ext uri="{FF2B5EF4-FFF2-40B4-BE49-F238E27FC236}">
                <a16:creationId xmlns:a16="http://schemas.microsoft.com/office/drawing/2014/main" id="{1AB33792-5728-4D46-FA7B-7A22CA7C2205}"/>
              </a:ext>
            </a:extLst>
          </p:cNvPr>
          <p:cNvSpPr/>
          <p:nvPr/>
        </p:nvSpPr>
        <p:spPr>
          <a:xfrm rot="5400000">
            <a:off x="4905076" y="1845839"/>
            <a:ext cx="369870" cy="1222625"/>
          </a:xfrm>
          <a:prstGeom prst="leftBrace">
            <a:avLst>
              <a:gd name="adj1" fmla="val 38888"/>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D90D2561-1021-40A6-23A3-4C05C12B11A1}"/>
              </a:ext>
            </a:extLst>
          </p:cNvPr>
          <p:cNvSpPr txBox="1"/>
          <p:nvPr/>
        </p:nvSpPr>
        <p:spPr>
          <a:xfrm>
            <a:off x="3718412" y="1071887"/>
            <a:ext cx="3554858" cy="1200329"/>
          </a:xfrm>
          <a:prstGeom prst="rect">
            <a:avLst/>
          </a:prstGeom>
          <a:noFill/>
        </p:spPr>
        <p:txBody>
          <a:bodyPr wrap="square" rtlCol="0">
            <a:spAutoFit/>
          </a:bodyPr>
          <a:lstStyle/>
          <a:p>
            <a:r>
              <a:rPr lang="en-US" dirty="0"/>
              <a:t>Winter and autumn in mountainous areas, significant improvement. Large-scale precipitation in better represented orography</a:t>
            </a:r>
          </a:p>
        </p:txBody>
      </p:sp>
      <p:sp>
        <p:nvSpPr>
          <p:cNvPr id="14" name="Oval 13">
            <a:extLst>
              <a:ext uri="{FF2B5EF4-FFF2-40B4-BE49-F238E27FC236}">
                <a16:creationId xmlns:a16="http://schemas.microsoft.com/office/drawing/2014/main" id="{51C760D6-49A6-A39B-7F3E-D048D6645E1A}"/>
              </a:ext>
            </a:extLst>
          </p:cNvPr>
          <p:cNvSpPr/>
          <p:nvPr/>
        </p:nvSpPr>
        <p:spPr>
          <a:xfrm>
            <a:off x="5701324" y="4089115"/>
            <a:ext cx="1304818" cy="88357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17CC5B99-0067-2D44-72CE-DA28B8EBBF92}"/>
              </a:ext>
            </a:extLst>
          </p:cNvPr>
          <p:cNvCxnSpPr>
            <a:cxnSpLocks/>
          </p:cNvCxnSpPr>
          <p:nvPr/>
        </p:nvCxnSpPr>
        <p:spPr>
          <a:xfrm>
            <a:off x="7021554" y="4454130"/>
            <a:ext cx="1505163" cy="12069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4577C4F6-1AA4-F81C-F777-57EFF48E449D}"/>
              </a:ext>
            </a:extLst>
          </p:cNvPr>
          <p:cNvSpPr txBox="1"/>
          <p:nvPr/>
        </p:nvSpPr>
        <p:spPr>
          <a:xfrm>
            <a:off x="8681039" y="4821984"/>
            <a:ext cx="3257532" cy="1477328"/>
          </a:xfrm>
          <a:prstGeom prst="rect">
            <a:avLst/>
          </a:prstGeom>
          <a:noFill/>
        </p:spPr>
        <p:txBody>
          <a:bodyPr wrap="square" rtlCol="0">
            <a:spAutoFit/>
          </a:bodyPr>
          <a:lstStyle/>
          <a:p>
            <a:r>
              <a:rPr lang="en-US" dirty="0"/>
              <a:t>Summer and spring, slight degradation (no significant): more convective activity, probably </a:t>
            </a:r>
            <a:r>
              <a:rPr lang="en-US" dirty="0" err="1"/>
              <a:t>localised</a:t>
            </a:r>
            <a:r>
              <a:rPr lang="en-US" dirty="0"/>
              <a:t> convection: double penalty issue?</a:t>
            </a:r>
          </a:p>
        </p:txBody>
      </p:sp>
      <p:sp>
        <p:nvSpPr>
          <p:cNvPr id="23" name="Left Brace 22">
            <a:extLst>
              <a:ext uri="{FF2B5EF4-FFF2-40B4-BE49-F238E27FC236}">
                <a16:creationId xmlns:a16="http://schemas.microsoft.com/office/drawing/2014/main" id="{EFB5AADF-6D88-5FCD-1A5A-90FA69359CDC}"/>
              </a:ext>
            </a:extLst>
          </p:cNvPr>
          <p:cNvSpPr/>
          <p:nvPr/>
        </p:nvSpPr>
        <p:spPr>
          <a:xfrm rot="10800000">
            <a:off x="8341782" y="3148944"/>
            <a:ext cx="369870" cy="1823748"/>
          </a:xfrm>
          <a:prstGeom prst="leftBrace">
            <a:avLst>
              <a:gd name="adj1" fmla="val 38888"/>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84F6220F-EBE9-F80D-DA16-839D5F0F3F8B}"/>
              </a:ext>
            </a:extLst>
          </p:cNvPr>
          <p:cNvCxnSpPr>
            <a:cxnSpLocks/>
          </p:cNvCxnSpPr>
          <p:nvPr/>
        </p:nvCxnSpPr>
        <p:spPr>
          <a:xfrm flipV="1">
            <a:off x="8721925" y="3322450"/>
            <a:ext cx="730205" cy="7383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D17D976D-1472-F10F-1C8D-632B2A76048A}"/>
              </a:ext>
            </a:extLst>
          </p:cNvPr>
          <p:cNvSpPr txBox="1"/>
          <p:nvPr/>
        </p:nvSpPr>
        <p:spPr>
          <a:xfrm>
            <a:off x="9179129" y="1971857"/>
            <a:ext cx="2044557" cy="1200329"/>
          </a:xfrm>
          <a:prstGeom prst="rect">
            <a:avLst/>
          </a:prstGeom>
          <a:noFill/>
        </p:spPr>
        <p:txBody>
          <a:bodyPr wrap="square" rtlCol="0">
            <a:spAutoFit/>
          </a:bodyPr>
          <a:lstStyle/>
          <a:p>
            <a:r>
              <a:rPr lang="en-US" dirty="0"/>
              <a:t>More significant improvements at longer lead times in mountainous areas</a:t>
            </a:r>
          </a:p>
        </p:txBody>
      </p:sp>
    </p:spTree>
    <p:extLst>
      <p:ext uri="{BB962C8B-B14F-4D97-AF65-F5344CB8AC3E}">
        <p14:creationId xmlns:p14="http://schemas.microsoft.com/office/powerpoint/2010/main" val="796033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ECBED-02D9-038F-ADFF-B3BE2987555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258BAA9-9D27-9A1F-BFE0-E0EA714B6BA2}"/>
              </a:ext>
            </a:extLst>
          </p:cNvPr>
          <p:cNvSpPr txBox="1"/>
          <p:nvPr/>
        </p:nvSpPr>
        <p:spPr>
          <a:xfrm>
            <a:off x="10494835" y="3539285"/>
            <a:ext cx="1077731"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a:t>T+18h </a:t>
            </a:r>
          </a:p>
        </p:txBody>
      </p:sp>
      <p:sp>
        <p:nvSpPr>
          <p:cNvPr id="11" name="TextBox 10">
            <a:extLst>
              <a:ext uri="{FF2B5EF4-FFF2-40B4-BE49-F238E27FC236}">
                <a16:creationId xmlns:a16="http://schemas.microsoft.com/office/drawing/2014/main" id="{A1E24A41-0FAF-1D8D-C1E9-89DD097408CB}"/>
              </a:ext>
            </a:extLst>
          </p:cNvPr>
          <p:cNvSpPr txBox="1"/>
          <p:nvPr/>
        </p:nvSpPr>
        <p:spPr>
          <a:xfrm>
            <a:off x="4668158" y="276679"/>
            <a:ext cx="6691419" cy="3999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91416" tIns="45708" rIns="91416" bIns="45708" rtlCol="0" anchor="t">
            <a:spAutoFit/>
          </a:bodyPr>
          <a:lstStyle/>
          <a:p>
            <a:pPr algn="ctr"/>
            <a:r>
              <a:rPr lang="en-US" sz="1999" b="1" dirty="0"/>
              <a:t>3h accumulated precipitation.  </a:t>
            </a:r>
            <a:r>
              <a:rPr lang="en-US" sz="1999" dirty="0"/>
              <a:t>Base time 30/07/2020 00 UTC</a:t>
            </a:r>
          </a:p>
        </p:txBody>
      </p:sp>
      <p:pic>
        <p:nvPicPr>
          <p:cNvPr id="12" name="Picture 11" descr="Timeline&#10;&#10;Description automatically generated">
            <a:extLst>
              <a:ext uri="{FF2B5EF4-FFF2-40B4-BE49-F238E27FC236}">
                <a16:creationId xmlns:a16="http://schemas.microsoft.com/office/drawing/2014/main" id="{29D14799-1572-1495-F52C-D74C657BA9E6}"/>
              </a:ext>
            </a:extLst>
          </p:cNvPr>
          <p:cNvPicPr>
            <a:picLocks noChangeAspect="1"/>
          </p:cNvPicPr>
          <p:nvPr/>
        </p:nvPicPr>
        <p:blipFill rotWithShape="1">
          <a:blip r:embed="rId2"/>
          <a:srcRect t="12054" r="949"/>
          <a:stretch/>
        </p:blipFill>
        <p:spPr>
          <a:xfrm>
            <a:off x="1859369" y="1462945"/>
            <a:ext cx="8052074" cy="5057942"/>
          </a:xfrm>
          <a:prstGeom prst="rect">
            <a:avLst/>
          </a:prstGeom>
          <a:ln>
            <a:noFill/>
          </a:ln>
        </p:spPr>
      </p:pic>
      <p:sp>
        <p:nvSpPr>
          <p:cNvPr id="2" name="TextBox 1">
            <a:extLst>
              <a:ext uri="{FF2B5EF4-FFF2-40B4-BE49-F238E27FC236}">
                <a16:creationId xmlns:a16="http://schemas.microsoft.com/office/drawing/2014/main" id="{AC5AE91B-2CD1-6F34-5B11-C0F4BC1F2223}"/>
              </a:ext>
            </a:extLst>
          </p:cNvPr>
          <p:cNvSpPr txBox="1"/>
          <p:nvPr/>
        </p:nvSpPr>
        <p:spPr>
          <a:xfrm>
            <a:off x="661038" y="2170602"/>
            <a:ext cx="1312164" cy="461665"/>
          </a:xfrm>
          <a:prstGeom prst="rect">
            <a:avLst/>
          </a:prstGeom>
          <a:noFill/>
        </p:spPr>
        <p:txBody>
          <a:bodyPr wrap="square" rtlCol="0">
            <a:spAutoFit/>
          </a:bodyPr>
          <a:lstStyle/>
          <a:p>
            <a:r>
              <a:rPr lang="en-US" sz="2400" b="1" dirty="0"/>
              <a:t>IFS 9 km</a:t>
            </a:r>
          </a:p>
        </p:txBody>
      </p:sp>
      <p:sp>
        <p:nvSpPr>
          <p:cNvPr id="3" name="TextBox 2">
            <a:extLst>
              <a:ext uri="{FF2B5EF4-FFF2-40B4-BE49-F238E27FC236}">
                <a16:creationId xmlns:a16="http://schemas.microsoft.com/office/drawing/2014/main" id="{5E79BF20-9C3E-AB37-F4C8-5BA7401C65BB}"/>
              </a:ext>
            </a:extLst>
          </p:cNvPr>
          <p:cNvSpPr txBox="1"/>
          <p:nvPr/>
        </p:nvSpPr>
        <p:spPr>
          <a:xfrm>
            <a:off x="9848258" y="2165805"/>
            <a:ext cx="2074178" cy="461665"/>
          </a:xfrm>
          <a:prstGeom prst="rect">
            <a:avLst/>
          </a:prstGeom>
          <a:noFill/>
        </p:spPr>
        <p:txBody>
          <a:bodyPr wrap="square" rtlCol="0">
            <a:spAutoFit/>
          </a:bodyPr>
          <a:lstStyle/>
          <a:p>
            <a:r>
              <a:rPr lang="en-US" sz="2400" b="1" dirty="0" err="1"/>
              <a:t>DestinE</a:t>
            </a:r>
            <a:r>
              <a:rPr lang="en-US" sz="2400" b="1" dirty="0"/>
              <a:t> 4.4 km</a:t>
            </a:r>
          </a:p>
        </p:txBody>
      </p:sp>
      <p:sp>
        <p:nvSpPr>
          <p:cNvPr id="4" name="TextBox 3">
            <a:extLst>
              <a:ext uri="{FF2B5EF4-FFF2-40B4-BE49-F238E27FC236}">
                <a16:creationId xmlns:a16="http://schemas.microsoft.com/office/drawing/2014/main" id="{CB9E99A0-1452-7331-7974-F5DB9DCD1838}"/>
              </a:ext>
            </a:extLst>
          </p:cNvPr>
          <p:cNvSpPr txBox="1"/>
          <p:nvPr/>
        </p:nvSpPr>
        <p:spPr>
          <a:xfrm>
            <a:off x="548116" y="5025723"/>
            <a:ext cx="1560991" cy="400110"/>
          </a:xfrm>
          <a:prstGeom prst="rect">
            <a:avLst/>
          </a:prstGeom>
          <a:noFill/>
        </p:spPr>
        <p:txBody>
          <a:bodyPr wrap="square" rtlCol="0">
            <a:spAutoFit/>
          </a:bodyPr>
          <a:lstStyle/>
          <a:p>
            <a:r>
              <a:rPr lang="en-US" sz="2000" b="1" dirty="0"/>
              <a:t>exp 2.8 km</a:t>
            </a:r>
          </a:p>
        </p:txBody>
      </p:sp>
      <p:sp>
        <p:nvSpPr>
          <p:cNvPr id="6" name="TextBox 5">
            <a:extLst>
              <a:ext uri="{FF2B5EF4-FFF2-40B4-BE49-F238E27FC236}">
                <a16:creationId xmlns:a16="http://schemas.microsoft.com/office/drawing/2014/main" id="{E56B02C8-11D5-51D5-729B-C37E5CE295A0}"/>
              </a:ext>
            </a:extLst>
          </p:cNvPr>
          <p:cNvSpPr txBox="1"/>
          <p:nvPr/>
        </p:nvSpPr>
        <p:spPr>
          <a:xfrm>
            <a:off x="9848258" y="5164222"/>
            <a:ext cx="1374438" cy="461665"/>
          </a:xfrm>
          <a:prstGeom prst="rect">
            <a:avLst/>
          </a:prstGeom>
          <a:noFill/>
        </p:spPr>
        <p:txBody>
          <a:bodyPr wrap="square" rtlCol="0">
            <a:spAutoFit/>
          </a:bodyPr>
          <a:lstStyle/>
          <a:p>
            <a:r>
              <a:rPr lang="en-US" sz="2400" b="1" dirty="0"/>
              <a:t>IMERG</a:t>
            </a:r>
          </a:p>
        </p:txBody>
      </p:sp>
      <p:sp>
        <p:nvSpPr>
          <p:cNvPr id="5" name="Title 28">
            <a:extLst>
              <a:ext uri="{FF2B5EF4-FFF2-40B4-BE49-F238E27FC236}">
                <a16:creationId xmlns:a16="http://schemas.microsoft.com/office/drawing/2014/main" id="{071837DA-32E6-A318-3D29-0E5A27057100}"/>
              </a:ext>
            </a:extLst>
          </p:cNvPr>
          <p:cNvSpPr>
            <a:spLocks noGrp="1"/>
          </p:cNvSpPr>
          <p:nvPr>
            <p:ph type="title"/>
          </p:nvPr>
        </p:nvSpPr>
        <p:spPr>
          <a:xfrm>
            <a:off x="261366" y="317401"/>
            <a:ext cx="3966404" cy="549251"/>
          </a:xfrm>
        </p:spPr>
        <p:txBody>
          <a:bodyPr/>
          <a:lstStyle/>
          <a:p>
            <a:r>
              <a:rPr lang="en-US" sz="2800" b="1" dirty="0">
                <a:solidFill>
                  <a:srgbClr val="002060"/>
                </a:solidFill>
                <a:latin typeface="Calibri" panose="020F0502020204030204" pitchFamily="34" charset="0"/>
                <a:cs typeface="Calibri" panose="020F0502020204030204" pitchFamily="34" charset="0"/>
              </a:rPr>
              <a:t>But… squall lines in tropical areas</a:t>
            </a:r>
          </a:p>
        </p:txBody>
      </p:sp>
    </p:spTree>
    <p:extLst>
      <p:ext uri="{BB962C8B-B14F-4D97-AF65-F5344CB8AC3E}">
        <p14:creationId xmlns:p14="http://schemas.microsoft.com/office/powerpoint/2010/main" val="3810529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A6F5C-0519-F68D-4E42-3124BA3D5A5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866E27-01DC-02B4-3678-187B6FF502B8}"/>
              </a:ext>
            </a:extLst>
          </p:cNvPr>
          <p:cNvSpPr>
            <a:spLocks noGrp="1"/>
          </p:cNvSpPr>
          <p:nvPr>
            <p:ph type="sldNum" sz="quarter" idx="12"/>
          </p:nvPr>
        </p:nvSpPr>
        <p:spPr/>
        <p:txBody>
          <a:bodyPr/>
          <a:lstStyle/>
          <a:p>
            <a:fld id="{2A11EFE2-4BCF-414C-A3B6-A1A47880F170}" type="slidenum">
              <a:rPr lang="en-US" smtClean="0"/>
              <a:pPr/>
              <a:t>9</a:t>
            </a:fld>
            <a:endParaRPr lang="en-US"/>
          </a:p>
        </p:txBody>
      </p:sp>
      <p:pic>
        <p:nvPicPr>
          <p:cNvPr id="5" name="Picture 4" descr="A map of israel with different colored dots&#10;&#10;Description automatically generated">
            <a:extLst>
              <a:ext uri="{FF2B5EF4-FFF2-40B4-BE49-F238E27FC236}">
                <a16:creationId xmlns:a16="http://schemas.microsoft.com/office/drawing/2014/main" id="{3D8E6C73-8337-1C59-D833-4E8B81B20C0C}"/>
              </a:ext>
            </a:extLst>
          </p:cNvPr>
          <p:cNvPicPr>
            <a:picLocks noChangeAspect="1"/>
          </p:cNvPicPr>
          <p:nvPr/>
        </p:nvPicPr>
        <p:blipFill rotWithShape="1">
          <a:blip r:embed="rId3"/>
          <a:srcRect l="4626" t="3154" r="25175" b="2994"/>
          <a:stretch/>
        </p:blipFill>
        <p:spPr>
          <a:xfrm>
            <a:off x="8388671" y="3429000"/>
            <a:ext cx="1739555" cy="2772000"/>
          </a:xfrm>
          <a:prstGeom prst="rect">
            <a:avLst/>
          </a:prstGeom>
          <a:ln>
            <a:solidFill>
              <a:schemeClr val="tx1"/>
            </a:solidFill>
          </a:ln>
        </p:spPr>
      </p:pic>
      <p:pic>
        <p:nvPicPr>
          <p:cNvPr id="6" name="Picture 5" descr="A map of a hurricane&#10;&#10;Description automatically generated">
            <a:extLst>
              <a:ext uri="{FF2B5EF4-FFF2-40B4-BE49-F238E27FC236}">
                <a16:creationId xmlns:a16="http://schemas.microsoft.com/office/drawing/2014/main" id="{96232582-8173-23BB-C98F-F126DBC6232F}"/>
              </a:ext>
            </a:extLst>
          </p:cNvPr>
          <p:cNvPicPr>
            <a:picLocks noChangeAspect="1"/>
          </p:cNvPicPr>
          <p:nvPr/>
        </p:nvPicPr>
        <p:blipFill rotWithShape="1">
          <a:blip r:embed="rId4"/>
          <a:srcRect l="36129" t="32133" r="21782" b="4027"/>
          <a:stretch/>
        </p:blipFill>
        <p:spPr>
          <a:xfrm>
            <a:off x="10208500" y="3415308"/>
            <a:ext cx="1784548" cy="2772000"/>
          </a:xfrm>
          <a:prstGeom prst="rect">
            <a:avLst/>
          </a:prstGeom>
          <a:ln>
            <a:solidFill>
              <a:schemeClr val="tx1"/>
            </a:solidFill>
          </a:ln>
        </p:spPr>
      </p:pic>
      <p:pic>
        <p:nvPicPr>
          <p:cNvPr id="7" name="Picture 6" descr="A map of the weather&#10;&#10;Description automatically generated with medium confidence">
            <a:extLst>
              <a:ext uri="{FF2B5EF4-FFF2-40B4-BE49-F238E27FC236}">
                <a16:creationId xmlns:a16="http://schemas.microsoft.com/office/drawing/2014/main" id="{CEC34BF1-13E8-C423-FDE4-9426C51E91A1}"/>
              </a:ext>
            </a:extLst>
          </p:cNvPr>
          <p:cNvPicPr>
            <a:picLocks noChangeAspect="1"/>
          </p:cNvPicPr>
          <p:nvPr/>
        </p:nvPicPr>
        <p:blipFill rotWithShape="1">
          <a:blip r:embed="rId5"/>
          <a:srcRect l="14788" t="16529" r="24321" b="3223"/>
          <a:stretch/>
        </p:blipFill>
        <p:spPr>
          <a:xfrm>
            <a:off x="4881318" y="3422259"/>
            <a:ext cx="1711519" cy="2772000"/>
          </a:xfrm>
          <a:prstGeom prst="rect">
            <a:avLst/>
          </a:prstGeom>
          <a:ln>
            <a:solidFill>
              <a:schemeClr val="tx1"/>
            </a:solidFill>
          </a:ln>
        </p:spPr>
      </p:pic>
      <p:pic>
        <p:nvPicPr>
          <p:cNvPr id="8" name="Picture 7" descr="A map of the weather&#10;&#10;Description automatically generated">
            <a:extLst>
              <a:ext uri="{FF2B5EF4-FFF2-40B4-BE49-F238E27FC236}">
                <a16:creationId xmlns:a16="http://schemas.microsoft.com/office/drawing/2014/main" id="{957002F6-71B1-C427-4374-5234B7C88395}"/>
              </a:ext>
            </a:extLst>
          </p:cNvPr>
          <p:cNvPicPr>
            <a:picLocks noChangeAspect="1"/>
          </p:cNvPicPr>
          <p:nvPr/>
        </p:nvPicPr>
        <p:blipFill rotWithShape="1">
          <a:blip r:embed="rId6"/>
          <a:srcRect l="16100" t="17418" r="23572" b="3536"/>
          <a:stretch/>
        </p:blipFill>
        <p:spPr>
          <a:xfrm>
            <a:off x="3038996" y="3422259"/>
            <a:ext cx="1711519" cy="2772000"/>
          </a:xfrm>
          <a:prstGeom prst="rect">
            <a:avLst/>
          </a:prstGeom>
          <a:ln>
            <a:solidFill>
              <a:schemeClr val="tx1"/>
            </a:solidFill>
          </a:ln>
        </p:spPr>
      </p:pic>
      <p:pic>
        <p:nvPicPr>
          <p:cNvPr id="9" name="Picture 8" descr="A screen shot of a map&#10;&#10;Description automatically generated">
            <a:extLst>
              <a:ext uri="{FF2B5EF4-FFF2-40B4-BE49-F238E27FC236}">
                <a16:creationId xmlns:a16="http://schemas.microsoft.com/office/drawing/2014/main" id="{90AB7457-2DBC-DD9D-D768-EB6B59B76B50}"/>
              </a:ext>
            </a:extLst>
          </p:cNvPr>
          <p:cNvPicPr>
            <a:picLocks noChangeAspect="1"/>
          </p:cNvPicPr>
          <p:nvPr/>
        </p:nvPicPr>
        <p:blipFill rotWithShape="1">
          <a:blip r:embed="rId7"/>
          <a:srcRect l="14731" t="17308" r="24406" b="2786"/>
          <a:stretch/>
        </p:blipFill>
        <p:spPr>
          <a:xfrm>
            <a:off x="1196670" y="3421175"/>
            <a:ext cx="1711520" cy="2772000"/>
          </a:xfrm>
          <a:prstGeom prst="rect">
            <a:avLst/>
          </a:prstGeom>
          <a:ln>
            <a:solidFill>
              <a:schemeClr val="tx1"/>
            </a:solidFill>
          </a:ln>
        </p:spPr>
      </p:pic>
      <p:sp>
        <p:nvSpPr>
          <p:cNvPr id="11" name="TextBox 10">
            <a:extLst>
              <a:ext uri="{FF2B5EF4-FFF2-40B4-BE49-F238E27FC236}">
                <a16:creationId xmlns:a16="http://schemas.microsoft.com/office/drawing/2014/main" id="{B6884DC8-3F40-006F-E95C-7FCB1EB3BD8A}"/>
              </a:ext>
            </a:extLst>
          </p:cNvPr>
          <p:cNvSpPr txBox="1"/>
          <p:nvPr/>
        </p:nvSpPr>
        <p:spPr>
          <a:xfrm>
            <a:off x="1834049" y="2973637"/>
            <a:ext cx="643125" cy="369332"/>
          </a:xfrm>
          <a:prstGeom prst="rect">
            <a:avLst/>
          </a:prstGeom>
          <a:noFill/>
        </p:spPr>
        <p:txBody>
          <a:bodyPr wrap="none" rtlCol="0">
            <a:spAutoFit/>
          </a:bodyPr>
          <a:lstStyle/>
          <a:p>
            <a:r>
              <a:rPr lang="en-US"/>
              <a:t>9km </a:t>
            </a:r>
          </a:p>
        </p:txBody>
      </p:sp>
      <p:sp>
        <p:nvSpPr>
          <p:cNvPr id="12" name="TextBox 11">
            <a:extLst>
              <a:ext uri="{FF2B5EF4-FFF2-40B4-BE49-F238E27FC236}">
                <a16:creationId xmlns:a16="http://schemas.microsoft.com/office/drawing/2014/main" id="{47C78ADF-D3C5-82D1-0C3A-EB367580122B}"/>
              </a:ext>
            </a:extLst>
          </p:cNvPr>
          <p:cNvSpPr txBox="1"/>
          <p:nvPr/>
        </p:nvSpPr>
        <p:spPr>
          <a:xfrm>
            <a:off x="3544913" y="2973637"/>
            <a:ext cx="817853" cy="369332"/>
          </a:xfrm>
          <a:prstGeom prst="rect">
            <a:avLst/>
          </a:prstGeom>
          <a:noFill/>
        </p:spPr>
        <p:txBody>
          <a:bodyPr wrap="none" rtlCol="0">
            <a:spAutoFit/>
          </a:bodyPr>
          <a:lstStyle/>
          <a:p>
            <a:r>
              <a:rPr lang="en-US"/>
              <a:t>4.4km </a:t>
            </a:r>
          </a:p>
        </p:txBody>
      </p:sp>
      <p:sp>
        <p:nvSpPr>
          <p:cNvPr id="13" name="TextBox 12">
            <a:extLst>
              <a:ext uri="{FF2B5EF4-FFF2-40B4-BE49-F238E27FC236}">
                <a16:creationId xmlns:a16="http://schemas.microsoft.com/office/drawing/2014/main" id="{551F9D9B-3954-E50A-E74D-DD5C00C762D0}"/>
              </a:ext>
            </a:extLst>
          </p:cNvPr>
          <p:cNvSpPr txBox="1"/>
          <p:nvPr/>
        </p:nvSpPr>
        <p:spPr>
          <a:xfrm>
            <a:off x="5365404" y="2967053"/>
            <a:ext cx="817853" cy="369332"/>
          </a:xfrm>
          <a:prstGeom prst="rect">
            <a:avLst/>
          </a:prstGeom>
          <a:noFill/>
        </p:spPr>
        <p:txBody>
          <a:bodyPr wrap="none" rtlCol="0">
            <a:spAutoFit/>
          </a:bodyPr>
          <a:lstStyle/>
          <a:p>
            <a:r>
              <a:rPr lang="en-US"/>
              <a:t>2.8km </a:t>
            </a:r>
          </a:p>
        </p:txBody>
      </p:sp>
      <p:sp>
        <p:nvSpPr>
          <p:cNvPr id="15" name="TextBox 14">
            <a:extLst>
              <a:ext uri="{FF2B5EF4-FFF2-40B4-BE49-F238E27FC236}">
                <a16:creationId xmlns:a16="http://schemas.microsoft.com/office/drawing/2014/main" id="{2D634424-89C6-270A-08E7-BF1A0E3604F4}"/>
              </a:ext>
            </a:extLst>
          </p:cNvPr>
          <p:cNvSpPr txBox="1"/>
          <p:nvPr/>
        </p:nvSpPr>
        <p:spPr>
          <a:xfrm>
            <a:off x="8827838" y="2916550"/>
            <a:ext cx="820416" cy="369332"/>
          </a:xfrm>
          <a:prstGeom prst="rect">
            <a:avLst/>
          </a:prstGeom>
          <a:noFill/>
        </p:spPr>
        <p:txBody>
          <a:bodyPr wrap="none" rtlCol="0">
            <a:spAutoFit/>
          </a:bodyPr>
          <a:lstStyle/>
          <a:p>
            <a:pPr algn="ctr"/>
            <a:r>
              <a:rPr lang="en-US"/>
              <a:t>SYNOP</a:t>
            </a:r>
          </a:p>
        </p:txBody>
      </p:sp>
      <p:sp>
        <p:nvSpPr>
          <p:cNvPr id="16" name="TextBox 15">
            <a:extLst>
              <a:ext uri="{FF2B5EF4-FFF2-40B4-BE49-F238E27FC236}">
                <a16:creationId xmlns:a16="http://schemas.microsoft.com/office/drawing/2014/main" id="{180F720C-19D7-4401-AB33-BE72A8384E8D}"/>
              </a:ext>
            </a:extLst>
          </p:cNvPr>
          <p:cNvSpPr txBox="1"/>
          <p:nvPr/>
        </p:nvSpPr>
        <p:spPr>
          <a:xfrm>
            <a:off x="10619978" y="2894769"/>
            <a:ext cx="1096839" cy="369332"/>
          </a:xfrm>
          <a:prstGeom prst="rect">
            <a:avLst/>
          </a:prstGeom>
          <a:noFill/>
        </p:spPr>
        <p:txBody>
          <a:bodyPr wrap="none" rtlCol="0">
            <a:spAutoFit/>
          </a:bodyPr>
          <a:lstStyle/>
          <a:p>
            <a:pPr algn="ctr"/>
            <a:r>
              <a:rPr lang="en-US"/>
              <a:t>IMS radar</a:t>
            </a:r>
          </a:p>
        </p:txBody>
      </p:sp>
      <p:sp>
        <p:nvSpPr>
          <p:cNvPr id="17" name="TextBox 16">
            <a:extLst>
              <a:ext uri="{FF2B5EF4-FFF2-40B4-BE49-F238E27FC236}">
                <a16:creationId xmlns:a16="http://schemas.microsoft.com/office/drawing/2014/main" id="{D6784302-AB96-B707-FDCE-A5092ECF11EE}"/>
              </a:ext>
            </a:extLst>
          </p:cNvPr>
          <p:cNvSpPr txBox="1"/>
          <p:nvPr/>
        </p:nvSpPr>
        <p:spPr>
          <a:xfrm>
            <a:off x="2565696" y="1746029"/>
            <a:ext cx="8054282" cy="369332"/>
          </a:xfrm>
          <a:prstGeom prst="rect">
            <a:avLst/>
          </a:prstGeom>
          <a:noFill/>
        </p:spPr>
        <p:txBody>
          <a:bodyPr wrap="square">
            <a:spAutoFit/>
          </a:bodyPr>
          <a:lstStyle/>
          <a:p>
            <a:pPr algn="ctr"/>
            <a:r>
              <a:rPr lang="en-US" dirty="0"/>
              <a:t>Total precipitation in 24h (mm). Valid on 2023-02-01 at 00 UTC</a:t>
            </a:r>
          </a:p>
        </p:txBody>
      </p:sp>
      <p:sp>
        <p:nvSpPr>
          <p:cNvPr id="18" name="TextBox 17">
            <a:extLst>
              <a:ext uri="{FF2B5EF4-FFF2-40B4-BE49-F238E27FC236}">
                <a16:creationId xmlns:a16="http://schemas.microsoft.com/office/drawing/2014/main" id="{D1868B3F-D6C5-99DD-157E-7EF377C3D167}"/>
              </a:ext>
            </a:extLst>
          </p:cNvPr>
          <p:cNvSpPr txBox="1"/>
          <p:nvPr/>
        </p:nvSpPr>
        <p:spPr>
          <a:xfrm>
            <a:off x="8378047" y="2227888"/>
            <a:ext cx="3653919" cy="369332"/>
          </a:xfrm>
          <a:prstGeom prst="rect">
            <a:avLst/>
          </a:prstGeom>
          <a:solidFill>
            <a:srgbClr val="2A69A2"/>
          </a:solidFill>
        </p:spPr>
        <p:txBody>
          <a:bodyPr wrap="square" rtlCol="0">
            <a:spAutoFit/>
          </a:bodyPr>
          <a:lstStyle/>
          <a:p>
            <a:pPr algn="ctr"/>
            <a:r>
              <a:rPr lang="en-US">
                <a:solidFill>
                  <a:schemeClr val="bg1"/>
                </a:solidFill>
              </a:rPr>
              <a:t>OBS</a:t>
            </a:r>
          </a:p>
        </p:txBody>
      </p:sp>
      <p:sp>
        <p:nvSpPr>
          <p:cNvPr id="19" name="TextBox 18">
            <a:extLst>
              <a:ext uri="{FF2B5EF4-FFF2-40B4-BE49-F238E27FC236}">
                <a16:creationId xmlns:a16="http://schemas.microsoft.com/office/drawing/2014/main" id="{0D72E121-C311-4C1C-71F1-C57C20FF70C1}"/>
              </a:ext>
            </a:extLst>
          </p:cNvPr>
          <p:cNvSpPr txBox="1"/>
          <p:nvPr/>
        </p:nvSpPr>
        <p:spPr>
          <a:xfrm>
            <a:off x="358470" y="2236010"/>
            <a:ext cx="7326919" cy="367350"/>
          </a:xfrm>
          <a:prstGeom prst="rect">
            <a:avLst/>
          </a:prstGeom>
          <a:solidFill>
            <a:srgbClr val="2A69A2"/>
          </a:solidFill>
        </p:spPr>
        <p:txBody>
          <a:bodyPr wrap="square" rtlCol="0">
            <a:spAutoFit/>
          </a:bodyPr>
          <a:lstStyle/>
          <a:p>
            <a:pPr algn="ctr"/>
            <a:r>
              <a:rPr lang="en-US">
                <a:solidFill>
                  <a:schemeClr val="bg1"/>
                </a:solidFill>
              </a:rPr>
              <a:t>IFS @ T+48 (</a:t>
            </a:r>
            <a:r>
              <a:rPr lang="en-US" err="1">
                <a:solidFill>
                  <a:schemeClr val="bg1"/>
                </a:solidFill>
              </a:rPr>
              <a:t>init</a:t>
            </a:r>
            <a:r>
              <a:rPr lang="en-US">
                <a:solidFill>
                  <a:schemeClr val="bg1"/>
                </a:solidFill>
              </a:rPr>
              <a:t> 2023-01-30) </a:t>
            </a:r>
          </a:p>
        </p:txBody>
      </p:sp>
      <p:pic>
        <p:nvPicPr>
          <p:cNvPr id="20" name="Picture 19" descr="A screenshot of a weather map&#10;&#10;Description automatically generated">
            <a:extLst>
              <a:ext uri="{FF2B5EF4-FFF2-40B4-BE49-F238E27FC236}">
                <a16:creationId xmlns:a16="http://schemas.microsoft.com/office/drawing/2014/main" id="{B44BDB2E-F9AB-942C-FA13-1C09AD8C51AA}"/>
              </a:ext>
            </a:extLst>
          </p:cNvPr>
          <p:cNvPicPr>
            <a:picLocks noChangeAspect="1"/>
          </p:cNvPicPr>
          <p:nvPr/>
        </p:nvPicPr>
        <p:blipFill rotWithShape="1">
          <a:blip r:embed="rId8"/>
          <a:srcRect l="79113" t="15361"/>
          <a:stretch/>
        </p:blipFill>
        <p:spPr>
          <a:xfrm>
            <a:off x="6703681" y="3323391"/>
            <a:ext cx="601602" cy="2955835"/>
          </a:xfrm>
          <a:prstGeom prst="rect">
            <a:avLst/>
          </a:prstGeom>
        </p:spPr>
      </p:pic>
      <p:sp>
        <p:nvSpPr>
          <p:cNvPr id="21" name="Title 28">
            <a:extLst>
              <a:ext uri="{FF2B5EF4-FFF2-40B4-BE49-F238E27FC236}">
                <a16:creationId xmlns:a16="http://schemas.microsoft.com/office/drawing/2014/main" id="{22B464D4-94B8-F599-F829-FFCFFF929189}"/>
              </a:ext>
            </a:extLst>
          </p:cNvPr>
          <p:cNvSpPr>
            <a:spLocks noGrp="1"/>
          </p:cNvSpPr>
          <p:nvPr>
            <p:ph type="title"/>
          </p:nvPr>
        </p:nvSpPr>
        <p:spPr>
          <a:xfrm>
            <a:off x="-160034" y="911139"/>
            <a:ext cx="12192000" cy="549251"/>
          </a:xfrm>
        </p:spPr>
        <p:txBody>
          <a:bodyPr/>
          <a:lstStyle/>
          <a:p>
            <a:r>
              <a:rPr lang="en-US" sz="2800" dirty="0">
                <a:latin typeface="Calibri" panose="020F0502020204030204" pitchFamily="34" charset="0"/>
                <a:cs typeface="Calibri" panose="020F0502020204030204" pitchFamily="34" charset="0"/>
              </a:rPr>
              <a:t>But…convective precipitation along the coast</a:t>
            </a:r>
          </a:p>
        </p:txBody>
      </p:sp>
    </p:spTree>
    <p:extLst>
      <p:ext uri="{BB962C8B-B14F-4D97-AF65-F5344CB8AC3E}">
        <p14:creationId xmlns:p14="http://schemas.microsoft.com/office/powerpoint/2010/main" val="342202765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estinE - full logoline content slides" id="{D05D4FFC-890E-6445-ACD2-3B8044FA593A}" vid="{9566DAE7-B4AD-CE43-AB56-7C528B57ED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TaxCatchAll xmlns="3b715c95-b911-42b3-8126-9e6d7eb3f0dc" xsi:nil="true"/>
    <lcf76f155ced4ddcb4097134ff3c332f xmlns="34da5c7c-42ce-4f97-8e89-5ab6a0675279">
      <Terms xmlns="http://schemas.microsoft.com/office/infopath/2007/PartnerControls"/>
    </lcf76f155ced4ddcb4097134ff3c332f>
    <_dlc_DocId xmlns="3b715c95-b911-42b3-8126-9e6d7eb3f0dc">ZUXVPJ72JVYN-308980409-164</_dlc_DocId>
    <_dlc_DocIdUrl xmlns="3b715c95-b911-42b3-8126-9e6d7eb3f0dc">
      <Url>https://ecmwf.sharepoint.com/sites/templates/_layouts/15/DocIdRedir.aspx?ID=ZUXVPJ72JVYN-308980409-164</Url>
      <Description>ZUXVPJ72JVYN-308980409-164</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BE5B23F872F249BA78B9EED1161059" ma:contentTypeVersion="10" ma:contentTypeDescription="Create a new document." ma:contentTypeScope="" ma:versionID="25fab8bf07a7e3a25727b8e11abd01d1">
  <xsd:schema xmlns:xsd="http://www.w3.org/2001/XMLSchema" xmlns:xs="http://www.w3.org/2001/XMLSchema" xmlns:p="http://schemas.microsoft.com/office/2006/metadata/properties" xmlns:ns2="34da5c7c-42ce-4f97-8e89-5ab6a0675279" xmlns:ns3="3b715c95-b911-42b3-8126-9e6d7eb3f0dc" targetNamespace="http://schemas.microsoft.com/office/2006/metadata/properties" ma:root="true" ma:fieldsID="b9c2926da8c2155b7fea994d3382d458" ns2:_="" ns3:_="">
    <xsd:import namespace="34da5c7c-42ce-4f97-8e89-5ab6a0675279"/>
    <xsd:import namespace="3b715c95-b911-42b3-8126-9e6d7eb3f0d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da5c7c-42ce-4f97-8e89-5ab6a06752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4cf7ce8-6a73-4870-b03b-717f0b586eb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715c95-b911-42b3-8126-9e6d7eb3f0d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16a6648-1e96-4828-bd7b-a115050f65f6}" ma:internalName="TaxCatchAll" ma:showField="CatchAllData" ma:web="3b715c95-b911-42b3-8126-9e6d7eb3f0dc">
      <xsd:complexType>
        <xsd:complexContent>
          <xsd:extension base="dms:MultiChoiceLookup">
            <xsd:sequence>
              <xsd:element name="Value" type="dms:Lookup" maxOccurs="unbounded" minOccurs="0" nillable="true"/>
            </xsd:sequence>
          </xsd:extension>
        </xsd:complexContent>
      </xsd:complexType>
    </xsd:element>
    <xsd:element name="_dlc_DocId" ma:index="18" nillable="true" ma:displayName="Document ID Value" ma:description="The value of the document ID assigned to this item." ma:indexed="true"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830C29-42FE-4E54-8199-2DB646CD81B6}">
  <ds:schemaRefs>
    <ds:schemaRef ds:uri="http://schemas.microsoft.com/sharepoint/events"/>
  </ds:schemaRefs>
</ds:datastoreItem>
</file>

<file path=customXml/itemProps2.xml><?xml version="1.0" encoding="utf-8"?>
<ds:datastoreItem xmlns:ds="http://schemas.openxmlformats.org/officeDocument/2006/customXml" ds:itemID="{45CFCDDD-2B2C-4C1A-9040-E7D2683D89BA}">
  <ds:schemaRefs>
    <ds:schemaRef ds:uri="http://purl.org/dc/elements/1.1/"/>
    <ds:schemaRef ds:uri="34da5c7c-42ce-4f97-8e89-5ab6a0675279"/>
    <ds:schemaRef ds:uri="http://purl.org/dc/terms/"/>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http://purl.org/dc/dcmitype/"/>
    <ds:schemaRef ds:uri="http://schemas.openxmlformats.org/package/2006/metadata/core-properties"/>
    <ds:schemaRef ds:uri="3b715c95-b911-42b3-8126-9e6d7eb3f0dc"/>
  </ds:schemaRefs>
</ds:datastoreItem>
</file>

<file path=customXml/itemProps3.xml><?xml version="1.0" encoding="utf-8"?>
<ds:datastoreItem xmlns:ds="http://schemas.openxmlformats.org/officeDocument/2006/customXml" ds:itemID="{EE1A43AF-1AF5-4DE8-8A33-3A5D25FAFC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da5c7c-42ce-4f97-8e89-5ab6a0675279"/>
    <ds:schemaRef ds:uri="3b715c95-b911-42b3-8126-9e6d7eb3f0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6EFCB885-26F1-4EF8-B561-09A334DD33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1_Office Theme</Template>
  <TotalTime>11105</TotalTime>
  <Words>847</Words>
  <Application>Microsoft Macintosh PowerPoint</Application>
  <PresentationFormat>Widescreen</PresentationFormat>
  <Paragraphs>149</Paragraphs>
  <Slides>15</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Helvetica</vt:lpstr>
      <vt:lpstr>Rajdhani</vt:lpstr>
      <vt:lpstr>Rajdhani Medium</vt:lpstr>
      <vt:lpstr>Rajdhani SemiBold</vt:lpstr>
      <vt:lpstr>Rajdhani SemiBold</vt:lpstr>
      <vt:lpstr>Wingdings</vt:lpstr>
      <vt:lpstr>1_Office Theme</vt:lpstr>
      <vt:lpstr>PowerPoint Presentation</vt:lpstr>
      <vt:lpstr>Destination Earth (DestinE) &amp; the digital twins</vt:lpstr>
      <vt:lpstr>THE EXTREMES DT : A MAGNIFYING GLASS AT EXTREME WEATHER EVENTS</vt:lpstr>
      <vt:lpstr>PowerPoint Presentation</vt:lpstr>
      <vt:lpstr>PowerPoint Presentation</vt:lpstr>
      <vt:lpstr>SCORECARDS for extreme precipitation </vt:lpstr>
      <vt:lpstr>PowerPoint Presentation</vt:lpstr>
      <vt:lpstr>But… squall lines in tropical areas</vt:lpstr>
      <vt:lpstr>But…convective precipitation along the coast</vt:lpstr>
      <vt:lpstr>EXPLORING CHANGES IN THE MODEL PHYSICS:  Beyond the Limits of Resolution</vt:lpstr>
      <vt:lpstr>Can we turn off the parameterization of deep convection?</vt:lpstr>
      <vt:lpstr>DEVELOPING GLOBAL KM-SCALE FORECASTS : improving the model physics</vt:lpstr>
      <vt:lpstr>SCORECARDS for extreme precipitation: 2.8 km and rCBMF </vt:lpstr>
      <vt:lpstr>FROM WEATHER forecast to impact SECTOR MODELS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Estibaliz Gascon</dc:creator>
  <cp:lastModifiedBy>Estibaliz Gascon</cp:lastModifiedBy>
  <cp:revision>2</cp:revision>
  <dcterms:created xsi:type="dcterms:W3CDTF">2025-03-07T14:22:54Z</dcterms:created>
  <dcterms:modified xsi:type="dcterms:W3CDTF">2025-03-17T15:42:33Z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0x01010079BE5B23F872F249BA78B9EED1161059</vt:lpwstr>
  </property>
  <property fmtid="{D5CDD505-2E9C-101B-9397-08002B2CF9AE}" pid="3" name="MediaServiceImageTags">
    <vt:lpwstr/>
  </property>
  <property fmtid="{D5CDD505-2E9C-101B-9397-08002B2CF9AE}" pid="4" name="_dlc_DocIdItemGuid">
    <vt:lpwstr>cd78bcaf-5f2d-4cb7-beac-e826331c483b</vt:lpwstr>
  </property>
</Properties>
</file>