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gif" ContentType="image/gif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7.png" ContentType="image/png"/>
  <Override PartName="/ppt/media/image8.png" ContentType="image/png"/>
  <Override PartName="/ppt/media/image18.png" ContentType="image/png"/>
  <Override PartName="/ppt/media/image9.png" ContentType="image/png"/>
  <Override PartName="/ppt/media/image12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1.png" ContentType="image/png"/>
  <Override PartName="/ppt/media/image32.png" ContentType="image/png"/>
  <Override PartName="/ppt/media/image34.jpeg" ContentType="image/jpeg"/>
  <Override PartName="/ppt/media/image11.png" ContentType="image/png"/>
  <Override PartName="/ppt/media/image35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9.png" ContentType="image/pn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E2AA12-A02A-4BD5-AC7C-DEEABDF236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6709B0-E29F-40F1-AB44-F2BCB1CD40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C57C4CC-FB7B-445E-BCD7-52B4A6059B35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6228C7-C2CE-4144-877B-B963582363C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1DD21175-AEEE-496D-9B84-AFF1FE8CBE49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26D9721-1D22-42CA-805E-43522306CDF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Gerade Verbindung 11"/>
          <p:cNvCxnSpPr/>
          <p:nvPr/>
        </p:nvCxnSpPr>
        <p:spPr>
          <a:xfrm>
            <a:off x="143640" y="631980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1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2" name="Footer Placeholder 4" hidden="1"/>
          <p:cNvSpPr/>
          <p:nvPr/>
        </p:nvSpPr>
        <p:spPr>
          <a:xfrm>
            <a:off x="2267280" y="6329880"/>
            <a:ext cx="49042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Surname - Title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ußzeilenplatzhalter 4" hidden="1"/>
          <p:cNvSpPr/>
          <p:nvPr/>
        </p:nvSpPr>
        <p:spPr>
          <a:xfrm>
            <a:off x="7340760" y="6329880"/>
            <a:ext cx="43228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of Division, Institute, Business Unit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14"/>
          <p:cNvSpPr/>
          <p:nvPr/>
        </p:nvSpPr>
        <p:spPr>
          <a:xfrm>
            <a:off x="155520" y="6525720"/>
            <a:ext cx="4804920" cy="167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Arial"/>
                <a:ea typeface="DejaVu Sans"/>
              </a:rPr>
              <a:t>KIT – The Research University in the Helmholtz Association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Box 14"/>
          <p:cNvSpPr/>
          <p:nvPr/>
        </p:nvSpPr>
        <p:spPr>
          <a:xfrm>
            <a:off x="9204840" y="6432840"/>
            <a:ext cx="2851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609480"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DejaVu Sans"/>
              </a:rPr>
              <a:t>March 2025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276120" y="271080"/>
            <a:ext cx="2923560" cy="1835640"/>
          </a:xfrm>
          <a:prstGeom prst="rect">
            <a:avLst/>
          </a:prstGeom>
          <a:ln w="18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1"/>
          <p:cNvCxnSpPr/>
          <p:nvPr/>
        </p:nvCxnSpPr>
        <p:spPr>
          <a:xfrm>
            <a:off x="143640" y="631980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10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11" name="Footer Placeholder 4" hidden="1"/>
          <p:cNvSpPr/>
          <p:nvPr/>
        </p:nvSpPr>
        <p:spPr>
          <a:xfrm>
            <a:off x="2267280" y="6329880"/>
            <a:ext cx="49042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Surname - Title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Fußzeilenplatzhalter 4" hidden="1"/>
          <p:cNvSpPr/>
          <p:nvPr/>
        </p:nvSpPr>
        <p:spPr>
          <a:xfrm>
            <a:off x="7340760" y="6329880"/>
            <a:ext cx="43228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of Division, Institute, Business Unit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Box 14"/>
          <p:cNvSpPr/>
          <p:nvPr/>
        </p:nvSpPr>
        <p:spPr>
          <a:xfrm>
            <a:off x="155520" y="6525720"/>
            <a:ext cx="4804920" cy="167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Arial"/>
                <a:ea typeface="DejaVu Sans"/>
              </a:rPr>
              <a:t>KIT – The Research University in the Helmholtz Association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 Box 14"/>
          <p:cNvSpPr/>
          <p:nvPr/>
        </p:nvSpPr>
        <p:spPr>
          <a:xfrm>
            <a:off x="9204840" y="6432840"/>
            <a:ext cx="2851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609480"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DejaVu Sans"/>
              </a:rPr>
              <a:t>March 2025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1"/>
          <p:cNvCxnSpPr/>
          <p:nvPr/>
        </p:nvCxnSpPr>
        <p:spPr>
          <a:xfrm>
            <a:off x="143640" y="631980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19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20" name="Footer Placeholder 4" hidden="1"/>
          <p:cNvSpPr/>
          <p:nvPr/>
        </p:nvSpPr>
        <p:spPr>
          <a:xfrm>
            <a:off x="2267280" y="6329880"/>
            <a:ext cx="49042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Surname - Title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Fußzeilenplatzhalter 4" hidden="1"/>
          <p:cNvSpPr/>
          <p:nvPr/>
        </p:nvSpPr>
        <p:spPr>
          <a:xfrm>
            <a:off x="7340760" y="6329880"/>
            <a:ext cx="43228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of Division, Institute, Business Unit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 Box 14"/>
          <p:cNvSpPr/>
          <p:nvPr/>
        </p:nvSpPr>
        <p:spPr>
          <a:xfrm>
            <a:off x="155520" y="6525720"/>
            <a:ext cx="4804920" cy="167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</a:pPr>
            <a:r>
              <a:rPr b="0" lang="en-US" sz="1100" spc="-1" strike="noStrike">
                <a:solidFill>
                  <a:schemeClr val="dk1"/>
                </a:solidFill>
                <a:latin typeface="Arial"/>
                <a:ea typeface="DejaVu Sans"/>
              </a:rPr>
              <a:t>KIT – The Research University in the Helmholtz Association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 Box 14"/>
          <p:cNvSpPr/>
          <p:nvPr/>
        </p:nvSpPr>
        <p:spPr>
          <a:xfrm>
            <a:off x="9204840" y="6432840"/>
            <a:ext cx="28519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609480"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DejaVu Sans"/>
              </a:rPr>
              <a:t>March 2025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11"/>
          <p:cNvCxnSpPr/>
          <p:nvPr/>
        </p:nvCxnSpPr>
        <p:spPr>
          <a:xfrm>
            <a:off x="143640" y="631980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28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29" name="Footer Placeholder 4"/>
          <p:cNvSpPr/>
          <p:nvPr/>
        </p:nvSpPr>
        <p:spPr>
          <a:xfrm>
            <a:off x="2267280" y="6329880"/>
            <a:ext cx="49042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Surname - Title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ußzeilenplatzhalter 4"/>
          <p:cNvSpPr/>
          <p:nvPr/>
        </p:nvSpPr>
        <p:spPr>
          <a:xfrm>
            <a:off x="7340760" y="6329880"/>
            <a:ext cx="43228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of Division, Institute, Business Unit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hteck 1"/>
          <p:cNvSpPr/>
          <p:nvPr/>
        </p:nvSpPr>
        <p:spPr>
          <a:xfrm>
            <a:off x="0" y="6201360"/>
            <a:ext cx="12188160" cy="2397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32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1"/>
          </p:nvPr>
        </p:nvSpPr>
        <p:spPr>
          <a:xfrm>
            <a:off x="288000" y="6329880"/>
            <a:ext cx="431280" cy="52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9FEC0C90-6E44-4F8D-85AC-52EF53F6C1FB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"/>
          </p:nvPr>
        </p:nvSpPr>
        <p:spPr>
          <a:xfrm>
            <a:off x="836280" y="6329880"/>
            <a:ext cx="1366560" cy="52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 Verbindung 11"/>
          <p:cNvCxnSpPr/>
          <p:nvPr/>
        </p:nvCxnSpPr>
        <p:spPr>
          <a:xfrm>
            <a:off x="143640" y="631980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37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38" name="Footer Placeholder 4"/>
          <p:cNvSpPr/>
          <p:nvPr/>
        </p:nvSpPr>
        <p:spPr>
          <a:xfrm>
            <a:off x="2267280" y="6329880"/>
            <a:ext cx="49042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Surname - Title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Fußzeilenplatzhalter 4"/>
          <p:cNvSpPr/>
          <p:nvPr/>
        </p:nvSpPr>
        <p:spPr>
          <a:xfrm>
            <a:off x="7340760" y="6329880"/>
            <a:ext cx="43228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Name of Division, Institute, Business Unit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Bildplatzhalter 6" descr=""/>
          <p:cNvPicPr/>
          <p:nvPr/>
        </p:nvPicPr>
        <p:blipFill>
          <a:blip r:embed="rId3"/>
          <a:srcRect l="0" t="19726" r="0" b="19726"/>
          <a:stretch/>
        </p:blipFill>
        <p:spPr>
          <a:xfrm>
            <a:off x="0" y="1770840"/>
            <a:ext cx="12188160" cy="4554360"/>
          </a:xfrm>
          <a:prstGeom prst="rect">
            <a:avLst/>
          </a:prstGeom>
          <a:ln w="0">
            <a:noFill/>
          </a:ln>
        </p:spPr>
      </p:pic>
      <p:sp>
        <p:nvSpPr>
          <p:cNvPr id="41" name="Rechteck 1"/>
          <p:cNvSpPr/>
          <p:nvPr/>
        </p:nvSpPr>
        <p:spPr>
          <a:xfrm>
            <a:off x="0" y="6201360"/>
            <a:ext cx="12188160" cy="2397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32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3"/>
          </p:nvPr>
        </p:nvSpPr>
        <p:spPr>
          <a:xfrm>
            <a:off x="288000" y="6329880"/>
            <a:ext cx="431280" cy="52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4DF62712-DE97-4A98-9E09-2C58DFC6F79E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4"/>
          </p:nvPr>
        </p:nvSpPr>
        <p:spPr>
          <a:xfrm>
            <a:off x="836280" y="6329880"/>
            <a:ext cx="1366560" cy="52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erade Verbindung 11"/>
          <p:cNvCxnSpPr/>
          <p:nvPr/>
        </p:nvCxnSpPr>
        <p:spPr>
          <a:xfrm>
            <a:off x="135720" y="657756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47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48" name="Footer Placeholder 4"/>
          <p:cNvSpPr/>
          <p:nvPr/>
        </p:nvSpPr>
        <p:spPr>
          <a:xfrm>
            <a:off x="722880" y="6605280"/>
            <a:ext cx="194580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Marco Wurth, March 2025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Fußzeilenplatzhalter 4"/>
          <p:cNvSpPr/>
          <p:nvPr/>
        </p:nvSpPr>
        <p:spPr>
          <a:xfrm>
            <a:off x="7340760" y="6589440"/>
            <a:ext cx="4322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IMKTRO, Cloud Physics Group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288000" y="6597360"/>
            <a:ext cx="431280" cy="25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92ACF1CB-56E1-46AF-9D47-25FD8933F74F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erade Verbindung 11"/>
          <p:cNvCxnSpPr/>
          <p:nvPr/>
        </p:nvCxnSpPr>
        <p:spPr>
          <a:xfrm>
            <a:off x="135720" y="657756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54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55" name="Footer Placeholder 4"/>
          <p:cNvSpPr/>
          <p:nvPr/>
        </p:nvSpPr>
        <p:spPr>
          <a:xfrm>
            <a:off x="722880" y="6605280"/>
            <a:ext cx="192960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Marco Wurth, March 2025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Fußzeilenplatzhalter 4"/>
          <p:cNvSpPr/>
          <p:nvPr/>
        </p:nvSpPr>
        <p:spPr>
          <a:xfrm>
            <a:off x="7340760" y="6589440"/>
            <a:ext cx="4322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IMKTRO, Cloud Physics Group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6"/>
          </p:nvPr>
        </p:nvSpPr>
        <p:spPr>
          <a:xfrm>
            <a:off x="288000" y="6597360"/>
            <a:ext cx="431280" cy="25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AC8F690B-C589-4B9D-B81C-740BAC243511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11"/>
          <p:cNvCxnSpPr/>
          <p:nvPr/>
        </p:nvCxnSpPr>
        <p:spPr>
          <a:xfrm>
            <a:off x="135720" y="657756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62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63" name="Footer Placeholder 4"/>
          <p:cNvSpPr/>
          <p:nvPr/>
        </p:nvSpPr>
        <p:spPr>
          <a:xfrm>
            <a:off x="722880" y="6605280"/>
            <a:ext cx="187272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Marco Wurth, March 2025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Fußzeilenplatzhalter 4"/>
          <p:cNvSpPr/>
          <p:nvPr/>
        </p:nvSpPr>
        <p:spPr>
          <a:xfrm>
            <a:off x="7340760" y="6589440"/>
            <a:ext cx="4322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IMKTRO, Cloud Physics Group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ldNum" idx="7"/>
          </p:nvPr>
        </p:nvSpPr>
        <p:spPr>
          <a:xfrm>
            <a:off x="288000" y="6597360"/>
            <a:ext cx="431280" cy="25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F045F4EE-F358-41B5-ABA9-A4E134348CC2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erade Verbindung 11"/>
          <p:cNvCxnSpPr/>
          <p:nvPr/>
        </p:nvCxnSpPr>
        <p:spPr>
          <a:xfrm>
            <a:off x="135720" y="6577560"/>
            <a:ext cx="11908080" cy="3960"/>
          </a:xfrm>
          <a:prstGeom prst="straightConnector1">
            <a:avLst/>
          </a:prstGeom>
          <a:ln w="12600">
            <a:solidFill>
              <a:srgbClr val="d9d9d9"/>
            </a:solidFill>
            <a:round/>
          </a:ln>
        </p:spPr>
      </p:cxnSp>
      <p:pic>
        <p:nvPicPr>
          <p:cNvPr id="69" name="Grafik 13" descr=""/>
          <p:cNvPicPr/>
          <p:nvPr/>
        </p:nvPicPr>
        <p:blipFill>
          <a:blip r:embed="rId2"/>
          <a:stretch/>
        </p:blipFill>
        <p:spPr>
          <a:xfrm>
            <a:off x="10224000" y="441360"/>
            <a:ext cx="1436040" cy="663120"/>
          </a:xfrm>
          <a:prstGeom prst="rect">
            <a:avLst/>
          </a:prstGeom>
          <a:ln w="0">
            <a:noFill/>
          </a:ln>
        </p:spPr>
      </p:pic>
      <p:sp>
        <p:nvSpPr>
          <p:cNvPr id="70" name="Footer Placeholder 4"/>
          <p:cNvSpPr/>
          <p:nvPr/>
        </p:nvSpPr>
        <p:spPr>
          <a:xfrm>
            <a:off x="722880" y="6605280"/>
            <a:ext cx="1872720" cy="24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  <a:ea typeface="DejaVu Sans"/>
              </a:rPr>
              <a:t>Marco Wurth, March 2025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Fußzeilenplatzhalter 4"/>
          <p:cNvSpPr/>
          <p:nvPr/>
        </p:nvSpPr>
        <p:spPr>
          <a:xfrm>
            <a:off x="7340760" y="6589440"/>
            <a:ext cx="4322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  <a:ea typeface="DejaVu Sans"/>
              </a:rPr>
              <a:t>IMKTRO, Cloud Physics Group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28120" y="271080"/>
            <a:ext cx="91548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sldNum" idx="8"/>
          </p:nvPr>
        </p:nvSpPr>
        <p:spPr>
          <a:xfrm>
            <a:off x="288000" y="6597360"/>
            <a:ext cx="431280" cy="25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09480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609480">
              <a:lnSpc>
                <a:spcPct val="100000"/>
              </a:lnSpc>
              <a:buNone/>
              <a:tabLst>
                <a:tab algn="l" pos="0"/>
              </a:tabLst>
            </a:pPr>
            <a:fld id="{1A45220B-6228-4E46-BB02-03F7EC120ABB}" type="slidenum">
              <a:rPr b="1" lang="de-DE" sz="12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1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10954080" y="4142880"/>
            <a:ext cx="1238040" cy="107604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71960" y="749160"/>
            <a:ext cx="11364840" cy="165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defTabSz="914400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  <a:ea typeface="Noto Sans CJK SC"/>
              </a:rPr>
              <a:t>Simulating idealized supercells with the newest P3 v5 scheme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de-DE" sz="1000" spc="-1" strike="noStrike">
                <a:solidFill>
                  <a:schemeClr val="dk1"/>
                </a:solidFill>
                <a:latin typeface="Arial"/>
                <a:ea typeface="Noto Sans CJK SC"/>
              </a:rPr>
              <a:t>-----                                                                   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  <a:ea typeface="Noto Sans CJK SC"/>
              </a:rPr>
              <a:t>Recoupling a microphysics scheme with ICON in an open &amp; </a:t>
            </a:r>
            <a:r>
              <a:rPr b="1" lang="de-DE" sz="2400" spc="-1" strike="noStrike">
                <a:solidFill>
                  <a:schemeClr val="dk1"/>
                </a:solidFill>
                <a:latin typeface="Arial"/>
                <a:ea typeface="Noto Sans CJK SC"/>
              </a:rPr>
              <a:t>sustainable way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1155960" y="2972160"/>
            <a:ext cx="4054320" cy="249876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1) Marco Wurth, IMKTRO, KIT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2) Corinna Hoose, IMKTRO, KIT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3) Jason Milbrandt, ECCC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4) Melissa Cholette, ECCC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5) Hugh Morrison, NCAR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5421960" y="2898720"/>
            <a:ext cx="4183200" cy="333108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9741600" y="4839480"/>
            <a:ext cx="1262520" cy="111528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4"/>
          <a:stretch/>
        </p:blipFill>
        <p:spPr>
          <a:xfrm>
            <a:off x="9709200" y="3489840"/>
            <a:ext cx="1262520" cy="10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Coupling P3 to ICON with ComIn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3854880" y="772560"/>
            <a:ext cx="6251760" cy="570492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1312200" y="2450160"/>
            <a:ext cx="2425680" cy="1213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1292040" y="2491200"/>
            <a:ext cx="2331720" cy="107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Coupling P3 to ICON with ComIn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3854880" y="772560"/>
            <a:ext cx="6251760" cy="570492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/>
          <p:nvPr/>
        </p:nvSpPr>
        <p:spPr>
          <a:xfrm flipV="1">
            <a:off x="4903200" y="5277600"/>
            <a:ext cx="1116360" cy="1875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"/>
          <p:cNvSpPr/>
          <p:nvPr/>
        </p:nvSpPr>
        <p:spPr>
          <a:xfrm flipH="1">
            <a:off x="4895280" y="5722920"/>
            <a:ext cx="1116720" cy="179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 flipV="1">
            <a:off x="4911480" y="3747600"/>
            <a:ext cx="1116360" cy="1875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"/>
          <p:cNvSpPr/>
          <p:nvPr/>
        </p:nvSpPr>
        <p:spPr>
          <a:xfrm>
            <a:off x="3854880" y="5137200"/>
            <a:ext cx="951480" cy="12240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2" name=""/>
          <p:cNvSpPr/>
          <p:nvPr/>
        </p:nvSpPr>
        <p:spPr>
          <a:xfrm>
            <a:off x="3558600" y="1225800"/>
            <a:ext cx="951480" cy="12240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3" name=""/>
          <p:cNvSpPr/>
          <p:nvPr/>
        </p:nvSpPr>
        <p:spPr>
          <a:xfrm flipH="1">
            <a:off x="9267840" y="5379480"/>
            <a:ext cx="951480" cy="12240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4" name=""/>
          <p:cNvSpPr/>
          <p:nvPr/>
        </p:nvSpPr>
        <p:spPr>
          <a:xfrm>
            <a:off x="10208880" y="5121360"/>
            <a:ext cx="1774440" cy="6098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Update through lateral boundaries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566280" y="1067400"/>
            <a:ext cx="2975040" cy="7153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Call p3_init() that loads LUTs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Initialize P3 tracer fields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561600" y="4638960"/>
            <a:ext cx="3290040" cy="10922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Call p3_main()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Update ICON’s precipitation vars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Merge and save reff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7221960" y="2685600"/>
            <a:ext cx="51480" cy="91836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 flipH="1">
            <a:off x="7216200" y="2638800"/>
            <a:ext cx="2884680" cy="122400"/>
          </a:xfrm>
          <a:prstGeom prst="leftArrow">
            <a:avLst>
              <a:gd name="adj1" fmla="val 41714"/>
              <a:gd name="adj2" fmla="val 151844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9" name=""/>
          <p:cNvSpPr/>
          <p:nvPr/>
        </p:nvSpPr>
        <p:spPr>
          <a:xfrm>
            <a:off x="10109880" y="2512080"/>
            <a:ext cx="1173600" cy="40536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Update reff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312200" y="2450160"/>
            <a:ext cx="2425680" cy="1213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2"/>
          <a:stretch/>
        </p:blipFill>
        <p:spPr>
          <a:xfrm>
            <a:off x="1292040" y="2491200"/>
            <a:ext cx="2331720" cy="107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Coupling tests: Initial updraft after 16min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2271240" y="946440"/>
            <a:ext cx="189648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7701840" y="97488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495720" y="1367280"/>
            <a:ext cx="5354640" cy="502200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6064560" y="1395720"/>
            <a:ext cx="5289480" cy="496080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6064560" y="1395720"/>
            <a:ext cx="5289480" cy="496116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4"/>
          <a:stretch/>
        </p:blipFill>
        <p:spPr>
          <a:xfrm>
            <a:off x="495720" y="1348200"/>
            <a:ext cx="5354640" cy="502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Coupling tests: Initial updraft after 22min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495720" y="1367280"/>
            <a:ext cx="5354640" cy="5022000"/>
          </a:xfrm>
          <a:prstGeom prst="rect">
            <a:avLst/>
          </a:prstGeom>
          <a:ln w="0"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6064560" y="1395720"/>
            <a:ext cx="5289480" cy="4960800"/>
          </a:xfrm>
          <a:prstGeom prst="rect">
            <a:avLst/>
          </a:prstGeom>
          <a:ln w="0">
            <a:noFill/>
          </a:ln>
        </p:spPr>
      </p:pic>
      <p:sp>
        <p:nvSpPr>
          <p:cNvPr id="192" name=""/>
          <p:cNvSpPr/>
          <p:nvPr/>
        </p:nvSpPr>
        <p:spPr>
          <a:xfrm>
            <a:off x="2271240" y="946440"/>
            <a:ext cx="189648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7701840" y="97488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 txBox="1"/>
          <p:nvPr/>
        </p:nvSpPr>
        <p:spPr>
          <a:xfrm rot="20487000">
            <a:off x="8930520" y="4666680"/>
            <a:ext cx="1660680" cy="87588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Coupling successful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Noto Sans CJK SC"/>
              </a:rPr>
              <a:t>Coupling tests: Microphysical heating rate after 22min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495720" y="1367280"/>
            <a:ext cx="5354640" cy="5022000"/>
          </a:xfrm>
          <a:prstGeom prst="rect">
            <a:avLst/>
          </a:prstGeom>
          <a:ln w="0">
            <a:noFill/>
          </a:ln>
        </p:spPr>
      </p:pic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6137640" y="1395720"/>
            <a:ext cx="5289120" cy="4960800"/>
          </a:xfrm>
          <a:prstGeom prst="rect">
            <a:avLst/>
          </a:prstGeom>
          <a:ln w="0">
            <a:noFill/>
          </a:ln>
        </p:spPr>
      </p:pic>
      <p:sp>
        <p:nvSpPr>
          <p:cNvPr id="198" name=""/>
          <p:cNvSpPr/>
          <p:nvPr/>
        </p:nvSpPr>
        <p:spPr>
          <a:xfrm>
            <a:off x="2271240" y="946440"/>
            <a:ext cx="189648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7701840" y="97488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"/>
          <p:cNvSpPr txBox="1"/>
          <p:nvPr/>
        </p:nvSpPr>
        <p:spPr>
          <a:xfrm rot="20487000">
            <a:off x="8930880" y="4667040"/>
            <a:ext cx="1660680" cy="87588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Coupling successful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Noto Sans CJK SC"/>
              </a:rPr>
              <a:t>Coupling tests: Hydrometeors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after 22min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92320" y="1367280"/>
            <a:ext cx="5739840" cy="4964760"/>
          </a:xfrm>
          <a:prstGeom prst="rect">
            <a:avLst/>
          </a:prstGeom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5927400" y="1349640"/>
            <a:ext cx="5760360" cy="4982400"/>
          </a:xfrm>
          <a:prstGeom prst="rect">
            <a:avLst/>
          </a:prstGeom>
          <a:ln w="0">
            <a:noFill/>
          </a:ln>
        </p:spPr>
      </p:pic>
      <p:sp>
        <p:nvSpPr>
          <p:cNvPr id="204" name=""/>
          <p:cNvSpPr/>
          <p:nvPr/>
        </p:nvSpPr>
        <p:spPr>
          <a:xfrm>
            <a:off x="2271240" y="946440"/>
            <a:ext cx="189648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7701840" y="97488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"/>
          <p:cNvSpPr txBox="1"/>
          <p:nvPr/>
        </p:nvSpPr>
        <p:spPr>
          <a:xfrm rot="20487000">
            <a:off x="8930880" y="4667040"/>
            <a:ext cx="1660680" cy="87588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Coupling successful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Idealized Test Case: Quarter-circle WK profile + Warm bubble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7366320" y="1896840"/>
            <a:ext cx="3799800" cy="3799800"/>
          </a:xfrm>
          <a:prstGeom prst="rect">
            <a:avLst/>
          </a:prstGeom>
          <a:ln w="0">
            <a:noFill/>
          </a:ln>
        </p:spPr>
      </p:pic>
      <p:sp>
        <p:nvSpPr>
          <p:cNvPr id="209" name=""/>
          <p:cNvSpPr/>
          <p:nvPr/>
        </p:nvSpPr>
        <p:spPr>
          <a:xfrm>
            <a:off x="1435680" y="2482920"/>
            <a:ext cx="5842080" cy="36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Torus Grid: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Double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periodic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boundaries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Homogeneous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Weisman-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Klemp (1982)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profile with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qv=14 g/kg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Hodograph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from WRF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test case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implementatio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2K warm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bubble in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boundary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layer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No surface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scheme, no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radiation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Resolution: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1km, 5s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Simulation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time: 2h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without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liquid fraction /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no mixed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phase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particles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Custom CCN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activation with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1300 cm-3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9549360" y="3158640"/>
            <a:ext cx="55872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LM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9639000" y="3997440"/>
            <a:ext cx="55872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RM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9630720" y="3590640"/>
            <a:ext cx="55872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MW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8654040" y="3988800"/>
            <a:ext cx="55872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0km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8989200" y="3386520"/>
            <a:ext cx="55872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2km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10404360" y="3362400"/>
            <a:ext cx="738000" cy="3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7km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Idealized Test Case: Splitting supercells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Sch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eme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(2C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at.,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235520" y="924840"/>
            <a:ext cx="5178960" cy="517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1235520" y="924840"/>
            <a:ext cx="5178960" cy="517896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Idealized Test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Case: Splitting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supercells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Scheme Comparison: Updraft tracks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437760" y="1188000"/>
            <a:ext cx="5526720" cy="5526720"/>
          </a:xfrm>
          <a:prstGeom prst="rect">
            <a:avLst/>
          </a:prstGeom>
          <a:ln w="0">
            <a:noFill/>
          </a:ln>
        </p:spPr>
      </p:pic>
      <p:pic>
        <p:nvPicPr>
          <p:cNvPr id="224" name="" descr=""/>
          <p:cNvPicPr/>
          <p:nvPr/>
        </p:nvPicPr>
        <p:blipFill>
          <a:blip r:embed="rId2"/>
          <a:stretch/>
        </p:blipFill>
        <p:spPr>
          <a:xfrm>
            <a:off x="5967360" y="1188000"/>
            <a:ext cx="5526720" cy="5526720"/>
          </a:xfrm>
          <a:prstGeom prst="rect">
            <a:avLst/>
          </a:prstGeom>
          <a:ln w="0">
            <a:noFill/>
          </a:ln>
        </p:spPr>
      </p:pic>
      <p:pic>
        <p:nvPicPr>
          <p:cNvPr id="225" name="" descr=""/>
          <p:cNvPicPr/>
          <p:nvPr/>
        </p:nvPicPr>
        <p:blipFill>
          <a:blip r:embed="rId3"/>
          <a:stretch/>
        </p:blipFill>
        <p:spPr>
          <a:xfrm>
            <a:off x="4428000" y="3834360"/>
            <a:ext cx="2717280" cy="271728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/>
          <p:nvPr/>
        </p:nvSpPr>
        <p:spPr>
          <a:xfrm>
            <a:off x="5971680" y="4736880"/>
            <a:ext cx="399240" cy="2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LM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6036120" y="5336640"/>
            <a:ext cx="398880" cy="2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RM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6030000" y="5045760"/>
            <a:ext cx="399240" cy="2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MW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2271240" y="946440"/>
            <a:ext cx="189648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7701840" y="97488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Different Approaches in Describing 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5943960" y="3353760"/>
            <a:ext cx="3074400" cy="287208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756520" y="3485880"/>
            <a:ext cx="3141360" cy="2783160"/>
          </a:xfrm>
          <a:prstGeom prst="rect">
            <a:avLst/>
          </a:prstGeom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4736520" y="1233000"/>
            <a:ext cx="2020680" cy="1258560"/>
          </a:xfrm>
          <a:prstGeom prst="rect">
            <a:avLst/>
          </a:prstGeom>
          <a:solidFill>
            <a:srgbClr val="ffd8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 algn="ctr"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Describing the ice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particle collective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with a few variables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en-US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 rot="5331600">
            <a:off x="5527440" y="-193680"/>
            <a:ext cx="738360" cy="6233400"/>
          </a:xfrm>
          <a:custGeom>
            <a:avLst/>
            <a:gdLst>
              <a:gd name="textAreaLeft" fmla="*/ 473400 w 738360"/>
              <a:gd name="textAreaRight" fmla="*/ 740880 w 738360"/>
              <a:gd name="textAreaTop" fmla="*/ 162360 h 6233400"/>
              <a:gd name="textAreaBottom" fmla="*/ 6072840 h 62334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8" name=""/>
          <p:cNvSpPr/>
          <p:nvPr/>
        </p:nvSpPr>
        <p:spPr>
          <a:xfrm>
            <a:off x="6871320" y="6106320"/>
            <a:ext cx="251532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[Waitz et al., 2022, ACP]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Idealized Test Case: Hail core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669240" y="1042200"/>
            <a:ext cx="5216400" cy="5216400"/>
          </a:xfrm>
          <a:prstGeom prst="rect">
            <a:avLst/>
          </a:prstGeom>
          <a:ln w="0">
            <a:noFill/>
          </a:ln>
        </p:spPr>
      </p:pic>
      <p:sp>
        <p:nvSpPr>
          <p:cNvPr id="234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6094800" y="1042200"/>
            <a:ext cx="5217120" cy="5217120"/>
          </a:xfrm>
          <a:prstGeom prst="rect">
            <a:avLst/>
          </a:prstGeom>
          <a:ln w="0">
            <a:noFill/>
          </a:ln>
        </p:spPr>
      </p:pic>
      <p:sp>
        <p:nvSpPr>
          <p:cNvPr id="236" name=""/>
          <p:cNvSpPr/>
          <p:nvPr/>
        </p:nvSpPr>
        <p:spPr>
          <a:xfrm>
            <a:off x="669240" y="5600880"/>
            <a:ext cx="28720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Dmean (largest ice) at 4km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6105240" y="5600880"/>
            <a:ext cx="19054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Zh at 600m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Idealized Test Case: Hail core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6487920" y="1595880"/>
            <a:ext cx="4862160" cy="4560120"/>
          </a:xfrm>
          <a:prstGeom prst="rect">
            <a:avLst/>
          </a:prstGeom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669240" y="1042200"/>
            <a:ext cx="5216400" cy="5216400"/>
          </a:xfrm>
          <a:prstGeom prst="rect">
            <a:avLst/>
          </a:prstGeom>
          <a:ln w="0">
            <a:noFill/>
          </a:ln>
        </p:spPr>
      </p:pic>
      <p:sp>
        <p:nvSpPr>
          <p:cNvPr id="242" name=""/>
          <p:cNvSpPr/>
          <p:nvPr/>
        </p:nvSpPr>
        <p:spPr>
          <a:xfrm>
            <a:off x="4380120" y="6103800"/>
            <a:ext cx="229536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P3 Scheme (2Cat., 3M)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 rot="240600">
            <a:off x="4174920" y="4682520"/>
            <a:ext cx="3269880" cy="14256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4" name=""/>
          <p:cNvSpPr/>
          <p:nvPr/>
        </p:nvSpPr>
        <p:spPr>
          <a:xfrm>
            <a:off x="669240" y="5600880"/>
            <a:ext cx="28720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ea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(la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rg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es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t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ic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e)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at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4k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9170280" y="2673000"/>
            <a:ext cx="1283040" cy="1420560"/>
          </a:xfrm>
          <a:prstGeom prst="rect">
            <a:avLst/>
          </a:prstGeom>
          <a:ln w="0">
            <a:noFill/>
          </a:ln>
        </p:spPr>
      </p:pic>
      <p:sp>
        <p:nvSpPr>
          <p:cNvPr id="246" name=""/>
          <p:cNvSpPr/>
          <p:nvPr/>
        </p:nvSpPr>
        <p:spPr>
          <a:xfrm rot="19519200">
            <a:off x="8208720" y="4300920"/>
            <a:ext cx="1080720" cy="14256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Conclusions &amp; Outlook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1049760" y="1428840"/>
            <a:ext cx="9313560" cy="50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Successfully re-coupled P3 v5 with ICON using ComIn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Latent heating feedback very similar in both schemes (under high CCN)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First tests of idealized splitting supercells done: got expected storm motions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P3 (2Cat., 3M, no Liqfr) clear hailcore simulated with baseball-sized hail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Many areas to explore now: Liquid fraction processes, SIP, riming parameterization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Paper for GMD in work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Plugin will be made available soon until merging into official P3 main code done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Investigate realistic case hail cells of RELAMPAGO-CACTI campaign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7"/>
          <p:cNvSpPr txBox="1"/>
          <p:nvPr/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Semi-operational GEM+P3 domains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6610680" y="1396440"/>
            <a:ext cx="5207040" cy="3158280"/>
          </a:xfrm>
          <a:prstGeom prst="rect">
            <a:avLst/>
          </a:prstGeom>
          <a:ln w="0">
            <a:noFill/>
          </a:ln>
        </p:spPr>
      </p:pic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537480" y="1346040"/>
            <a:ext cx="5527440" cy="3221280"/>
          </a:xfrm>
          <a:prstGeom prst="rect">
            <a:avLst/>
          </a:prstGeom>
          <a:ln w="0">
            <a:noFill/>
          </a:ln>
        </p:spPr>
      </p:pic>
      <p:sp>
        <p:nvSpPr>
          <p:cNvPr id="252" name=""/>
          <p:cNvSpPr txBox="1"/>
          <p:nvPr/>
        </p:nvSpPr>
        <p:spPr>
          <a:xfrm>
            <a:off x="4518000" y="4632120"/>
            <a:ext cx="7327080" cy="5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https://hpfx.collab.science.gc.ca/~rum001/exp_1km/exp_1km_e/current/index.html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3"/>
          <p:cNvSpPr txBox="1"/>
          <p:nvPr/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Thanks &amp; Questions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6610680" y="1396440"/>
            <a:ext cx="5207040" cy="3158280"/>
          </a:xfrm>
          <a:prstGeom prst="rect">
            <a:avLst/>
          </a:prstGeom>
          <a:ln w="0"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537480" y="1346040"/>
            <a:ext cx="5527440" cy="3221280"/>
          </a:xfrm>
          <a:prstGeom prst="rect">
            <a:avLst/>
          </a:prstGeom>
          <a:ln w="0">
            <a:noFill/>
          </a:ln>
        </p:spPr>
      </p:pic>
      <p:sp>
        <p:nvSpPr>
          <p:cNvPr id="256" name=""/>
          <p:cNvSpPr txBox="1"/>
          <p:nvPr/>
        </p:nvSpPr>
        <p:spPr>
          <a:xfrm>
            <a:off x="992880" y="5087520"/>
            <a:ext cx="7717680" cy="620280"/>
          </a:xfrm>
          <a:prstGeom prst="rect">
            <a:avLst/>
          </a:prstGeom>
          <a:solidFill>
            <a:srgbClr val="dee6ef"/>
          </a:solidFill>
          <a:ln w="18360">
            <a:solidFill>
              <a:srgbClr val="5b277d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Break the traditional category boundaries, free the ice and use ICON+P3!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3"/>
          <a:stretch/>
        </p:blipFill>
        <p:spPr>
          <a:xfrm>
            <a:off x="9020880" y="4543200"/>
            <a:ext cx="1554840" cy="1372320"/>
          </a:xfrm>
          <a:prstGeom prst="rect">
            <a:avLst/>
          </a:prstGeom>
          <a:ln w="0">
            <a:noFill/>
          </a:ln>
        </p:spPr>
      </p:pic>
      <p:pic>
        <p:nvPicPr>
          <p:cNvPr id="258" name="" descr=""/>
          <p:cNvPicPr/>
          <p:nvPr/>
        </p:nvPicPr>
        <p:blipFill>
          <a:blip r:embed="rId4"/>
          <a:stretch/>
        </p:blipFill>
        <p:spPr>
          <a:xfrm>
            <a:off x="10185120" y="5576760"/>
            <a:ext cx="933840" cy="1053720"/>
          </a:xfrm>
          <a:prstGeom prst="rect">
            <a:avLst/>
          </a:prstGeom>
          <a:ln w="0">
            <a:noFill/>
          </a:ln>
        </p:spPr>
      </p:pic>
      <p:sp>
        <p:nvSpPr>
          <p:cNvPr id="259" name=""/>
          <p:cNvSpPr txBox="1"/>
          <p:nvPr/>
        </p:nvSpPr>
        <p:spPr>
          <a:xfrm>
            <a:off x="9191160" y="4827600"/>
            <a:ext cx="1270080" cy="57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I want to be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partly rimed!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Different Approaches in Describing 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943960" y="3353760"/>
            <a:ext cx="3074400" cy="287208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6871320" y="6112080"/>
            <a:ext cx="251532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[Waitz et al., 2022, ACP]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12920" y="1459800"/>
            <a:ext cx="1807200" cy="856080"/>
          </a:xfrm>
          <a:prstGeom prst="rect">
            <a:avLst/>
          </a:prstGeom>
          <a:solidFill>
            <a:srgbClr val="dde8cb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2756520" y="3485880"/>
            <a:ext cx="3141360" cy="2783160"/>
          </a:xfrm>
          <a:prstGeom prst="rect">
            <a:avLst/>
          </a:prstGeom>
          <a:ln w="0">
            <a:noFill/>
          </a:ln>
        </p:spPr>
      </p:pic>
      <p:sp>
        <p:nvSpPr>
          <p:cNvPr id="94" name=""/>
          <p:cNvSpPr/>
          <p:nvPr/>
        </p:nvSpPr>
        <p:spPr>
          <a:xfrm>
            <a:off x="2288520" y="1875600"/>
            <a:ext cx="2448000" cy="7128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5" name=""/>
          <p:cNvSpPr/>
          <p:nvPr/>
        </p:nvSpPr>
        <p:spPr>
          <a:xfrm>
            <a:off x="2900160" y="1476000"/>
            <a:ext cx="24562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Classify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93040" y="2470320"/>
            <a:ext cx="2426040" cy="16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ice types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with fixed properties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736520" y="1233000"/>
            <a:ext cx="2020680" cy="1258560"/>
          </a:xfrm>
          <a:prstGeom prst="rect">
            <a:avLst/>
          </a:prstGeom>
          <a:solidFill>
            <a:srgbClr val="ffd8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 algn="ctr"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Describing the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ice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particle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collective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with a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few variables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en-US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 rot="5331600">
            <a:off x="5527440" y="-193680"/>
            <a:ext cx="738360" cy="6233400"/>
          </a:xfrm>
          <a:custGeom>
            <a:avLst/>
            <a:gdLst>
              <a:gd name="textAreaLeft" fmla="*/ 473400 w 738360"/>
              <a:gd name="textAreaRight" fmla="*/ 740880 w 738360"/>
              <a:gd name="textAreaTop" fmla="*/ 162360 h 6233400"/>
              <a:gd name="textAreaBottom" fmla="*/ 6072840 h 62334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276840" y="4461120"/>
            <a:ext cx="2234880" cy="176832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 txBox="1"/>
          <p:nvPr/>
        </p:nvSpPr>
        <p:spPr>
          <a:xfrm>
            <a:off x="335520" y="465408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Crystals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1451520" y="465444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Aggregates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1451520" y="555480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Hail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335520" y="555516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Graupel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Different Approaches in Describing 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5943960" y="3353760"/>
            <a:ext cx="3074400" cy="2872080"/>
          </a:xfrm>
          <a:prstGeom prst="rect">
            <a:avLst/>
          </a:prstGeom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871320" y="6112080"/>
            <a:ext cx="251532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[Waitz et al., 2022, ACP]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12920" y="1459800"/>
            <a:ext cx="1807200" cy="856080"/>
          </a:xfrm>
          <a:prstGeom prst="rect">
            <a:avLst/>
          </a:prstGeom>
          <a:solidFill>
            <a:srgbClr val="dde8cb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2-Moment 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2756520" y="3485880"/>
            <a:ext cx="3141360" cy="2783160"/>
          </a:xfrm>
          <a:prstGeom prst="rect">
            <a:avLst/>
          </a:prstGeom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9400680" y="1423440"/>
            <a:ext cx="2382120" cy="92232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Predicted Particle Properties (P3)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2288520" y="1875600"/>
            <a:ext cx="2448000" cy="7128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1" name=""/>
          <p:cNvSpPr/>
          <p:nvPr/>
        </p:nvSpPr>
        <p:spPr>
          <a:xfrm flipH="1">
            <a:off x="6746760" y="1860480"/>
            <a:ext cx="2537280" cy="6372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2" name=""/>
          <p:cNvSpPr/>
          <p:nvPr/>
        </p:nvSpPr>
        <p:spPr>
          <a:xfrm>
            <a:off x="2900160" y="1476000"/>
            <a:ext cx="245628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Classify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278120" y="1463760"/>
            <a:ext cx="12128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Describe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293040" y="2470320"/>
            <a:ext cx="2426040" cy="16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ice types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with fixed properties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736520" y="1233000"/>
            <a:ext cx="2020680" cy="1258560"/>
          </a:xfrm>
          <a:prstGeom prst="rect">
            <a:avLst/>
          </a:prstGeom>
          <a:solidFill>
            <a:srgbClr val="ffd8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 algn="ctr"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Describing the ice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particle collective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with a few variables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en-US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 rot="5331600">
            <a:off x="5527440" y="-193680"/>
            <a:ext cx="738360" cy="6233400"/>
          </a:xfrm>
          <a:custGeom>
            <a:avLst/>
            <a:gdLst>
              <a:gd name="textAreaLeft" fmla="*/ 473400 w 738360"/>
              <a:gd name="textAreaRight" fmla="*/ 740880 w 738360"/>
              <a:gd name="textAreaTop" fmla="*/ 162360 h 6233400"/>
              <a:gd name="textAreaBottom" fmla="*/ 6072840 h 62334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360" rIns="108360" tIns="63360" bIns="633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7" name=""/>
          <p:cNvSpPr/>
          <p:nvPr/>
        </p:nvSpPr>
        <p:spPr>
          <a:xfrm>
            <a:off x="9454680" y="2433960"/>
            <a:ext cx="234468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Free”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distribution shape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mass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density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liquid mass on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[+ aspect ratio]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76840" y="4461120"/>
            <a:ext cx="2234880" cy="176832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 txBox="1"/>
          <p:nvPr/>
        </p:nvSpPr>
        <p:spPr>
          <a:xfrm>
            <a:off x="335520" y="465408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Crystals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1451520" y="465444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Aggregates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1451520" y="555480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Hail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335520" y="5555160"/>
            <a:ext cx="100944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Graupel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9245880" y="5095800"/>
            <a:ext cx="2684520" cy="131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P3’s Approach in Describing 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9400680" y="1423440"/>
            <a:ext cx="2382120" cy="92232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Predicted Particle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Properties (P3)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454680" y="2433960"/>
            <a:ext cx="234468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Free”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distribution shape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mass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density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liquid mass on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[+ aspect ratio]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245520" y="5095800"/>
            <a:ext cx="2684520" cy="13183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46120" y="2238840"/>
            <a:ext cx="4683600" cy="372960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2906640" y="5870520"/>
            <a:ext cx="269388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[Dietlicher et al., 2018, GMD]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P3’s Approach in Describing 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400680" y="1423440"/>
            <a:ext cx="2382120" cy="92232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Predicted Particle Properties (P3)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454680" y="2433960"/>
            <a:ext cx="234468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Free”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distribution shape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mass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density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liquid mass on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[+ aspect ratio]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9245520" y="5095800"/>
            <a:ext cx="2684520" cy="131832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546120" y="2238840"/>
            <a:ext cx="4683600" cy="372960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5609160" y="1353240"/>
            <a:ext cx="3589920" cy="356472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 rot="20562000">
            <a:off x="4480560" y="3999600"/>
            <a:ext cx="1301040" cy="14256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6520680" y="941040"/>
            <a:ext cx="315900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[Cober and List, 1993,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JAS]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4"/>
          <a:stretch/>
        </p:blipFill>
        <p:spPr>
          <a:xfrm>
            <a:off x="6989760" y="5045760"/>
            <a:ext cx="1275840" cy="75204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 rot="20537400">
            <a:off x="4631400" y="3909240"/>
            <a:ext cx="140040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instantaneous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906640" y="5851440"/>
            <a:ext cx="269388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[Dietlicher et al., 2018, GMD]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28120" y="394920"/>
            <a:ext cx="9154800" cy="3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P3’s Approach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in Describing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the Ice Phase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9400680" y="1423440"/>
            <a:ext cx="2382120" cy="922320"/>
          </a:xfrm>
          <a:prstGeom prst="rect">
            <a:avLst/>
          </a:prstGeom>
          <a:solidFill>
            <a:srgbClr val="fff5ce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Predicted Particle Properties (P3)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Scheme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9454680" y="2433960"/>
            <a:ext cx="234468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Free”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Flexible: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number &amp; mean size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distribution shape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mass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rime density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+ liquid mass on ice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[+ aspect ratio]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9245520" y="5095800"/>
            <a:ext cx="2684520" cy="131832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875520" y="2132640"/>
            <a:ext cx="7434000" cy="387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7159680" y="136800"/>
            <a:ext cx="4522680" cy="6402600"/>
          </a:xfrm>
          <a:prstGeom prst="rect">
            <a:avLst/>
          </a:prstGeom>
          <a:ln w="18360">
            <a:noFill/>
          </a:ln>
        </p:spPr>
      </p:pic>
      <p:sp>
        <p:nvSpPr>
          <p:cNvPr id="147" name="PlaceHolder 4"/>
          <p:cNvSpPr/>
          <p:nvPr/>
        </p:nvSpPr>
        <p:spPr>
          <a:xfrm>
            <a:off x="528480" y="395280"/>
            <a:ext cx="9154800" cy="3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DejaVu Sans"/>
              </a:rPr>
              <a:t>ICON + P3 v1 before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08520" y="1636200"/>
            <a:ext cx="5696640" cy="29714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Juha Tontilla, Andrew Barrett (2016-2022):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Integration of P3 v1 into ICON in private branch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New P3 and new ICON versions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Reintegration needed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 flipH="1" flipV="1" rot="19684800">
            <a:off x="4977360" y="1348200"/>
            <a:ext cx="2392200" cy="11124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5840" bIns="158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8336520" y="6130440"/>
            <a:ext cx="1636200" cy="34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7159680" y="136800"/>
            <a:ext cx="4522680" cy="6402600"/>
          </a:xfrm>
          <a:prstGeom prst="rect">
            <a:avLst/>
          </a:prstGeom>
          <a:ln w="18360">
            <a:noFill/>
          </a:ln>
        </p:spPr>
      </p:pic>
      <p:sp>
        <p:nvSpPr>
          <p:cNvPr id="152" name="PlaceHolder 8"/>
          <p:cNvSpPr/>
          <p:nvPr/>
        </p:nvSpPr>
        <p:spPr>
          <a:xfrm>
            <a:off x="528480" y="395280"/>
            <a:ext cx="9154800" cy="3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DejaVu Sans"/>
              </a:rPr>
              <a:t>ICON + P3 v5 now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208520" y="1636200"/>
            <a:ext cx="5696640" cy="29714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Juha Tontilla, Andrew Barrett (2016-2022):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Integration of P3 v1 into ICON in private branch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New P3 and new ICON versions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Reintegration needed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More sustainable integration desired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530640" y="4982040"/>
            <a:ext cx="2425680" cy="1213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10480" y="5023080"/>
            <a:ext cx="2331720" cy="107352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 txBox="1"/>
          <p:nvPr/>
        </p:nvSpPr>
        <p:spPr>
          <a:xfrm>
            <a:off x="3956400" y="5104080"/>
            <a:ext cx="1660680" cy="9046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Merge into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P3 codebase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 flipH="1" flipV="1" rot="3186600">
            <a:off x="3393720" y="4441320"/>
            <a:ext cx="945000" cy="11124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5840" bIns="158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 flipH="1" rot="8098200">
            <a:off x="1461600" y="4437360"/>
            <a:ext cx="991440" cy="105480"/>
          </a:xfrm>
          <a:prstGeom prst="leftArrow">
            <a:avLst>
              <a:gd name="adj1" fmla="val 49098"/>
              <a:gd name="adj2" fmla="val 130896"/>
            </a:avLst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5840" bIns="158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8336160" y="6130440"/>
            <a:ext cx="1636200" cy="34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7013160" y="5755680"/>
            <a:ext cx="1660680" cy="90468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txBody>
          <a:bodyPr lIns="99000" rIns="99000" tIns="54000" bIns="54000" anchor="ctr">
            <a:noAutofit/>
          </a:bodyPr>
          <a:p>
            <a:pPr algn="ctr"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3606480" y="6073200"/>
            <a:ext cx="2426040" cy="33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github.com/P3-microphysics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Folienmaster_Fächer">
  <a:themeElements>
    <a:clrScheme name="KIT FARBEN">
      <a:dk1>
        <a:srgbClr val="000000"/>
      </a:dk1>
      <a:lt1>
        <a:srgbClr val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2017-12-07T14:50:50Z</dcterms:created>
  <dc:creator>Franzi</dc:creator>
  <dc:description/>
  <dc:language>en-US</dc:language>
  <cp:lastModifiedBy/>
  <cp:lastPrinted>2025-03-21T10:17:41Z</cp:lastPrinted>
  <dcterms:modified xsi:type="dcterms:W3CDTF">2025-03-21T10:16:19Z</dcterms:modified>
  <cp:revision>342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r8>2</vt:r8>
  </property>
</Properties>
</file>