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7" r:id="rId2"/>
    <p:sldId id="1185" r:id="rId3"/>
    <p:sldId id="1186" r:id="rId4"/>
    <p:sldId id="1187" r:id="rId5"/>
    <p:sldId id="349" r:id="rId6"/>
    <p:sldId id="352" r:id="rId7"/>
    <p:sldId id="353" r:id="rId8"/>
    <p:sldId id="369" r:id="rId9"/>
    <p:sldId id="1144" r:id="rId10"/>
    <p:sldId id="1202" r:id="rId11"/>
    <p:sldId id="1205" r:id="rId12"/>
    <p:sldId id="1206" r:id="rId13"/>
    <p:sldId id="1207" r:id="rId14"/>
    <p:sldId id="1208" r:id="rId15"/>
    <p:sldId id="1193" r:id="rId16"/>
    <p:sldId id="1195" r:id="rId17"/>
    <p:sldId id="1196" r:id="rId18"/>
    <p:sldId id="1194" r:id="rId19"/>
    <p:sldId id="258" r:id="rId20"/>
    <p:sldId id="1210" r:id="rId21"/>
    <p:sldId id="1198" r:id="rId22"/>
    <p:sldId id="270" r:id="rId23"/>
    <p:sldId id="1209" r:id="rId24"/>
    <p:sldId id="272" r:id="rId25"/>
    <p:sldId id="273" r:id="rId26"/>
    <p:sldId id="276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sakhoo Zahra" initials="PZ" lastIdx="2" clrIdx="0">
    <p:extLst>
      <p:ext uri="{19B8F6BF-5375-455C-9EA6-DF929625EA0E}">
        <p15:presenceInfo xmlns:p15="http://schemas.microsoft.com/office/powerpoint/2012/main" userId="Parsakhoo Zahra" providerId="None"/>
      </p:ext>
    </p:extLst>
  </p:cmAuthor>
  <p:cmAuthor id="2" name="Marsigli Chiara" initials="MC" lastIdx="1" clrIdx="1">
    <p:extLst>
      <p:ext uri="{19B8F6BF-5375-455C-9EA6-DF929625EA0E}">
        <p15:presenceInfo xmlns:p15="http://schemas.microsoft.com/office/powerpoint/2012/main" userId="Marsigli Chia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65D"/>
    <a:srgbClr val="000000"/>
    <a:srgbClr val="FFFFFF"/>
    <a:srgbClr val="D0DDF2"/>
    <a:srgbClr val="D1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5239" autoAdjust="0"/>
  </p:normalViewPr>
  <p:slideViewPr>
    <p:cSldViewPr snapToGrid="0">
      <p:cViewPr varScale="1">
        <p:scale>
          <a:sx n="72" d="100"/>
          <a:sy n="72" d="100"/>
        </p:scale>
        <p:origin x="432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253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B21E70-CD05-4056-A55B-D8B7E17E6FA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DED9430-1066-4D19-86DF-29C7F1085D89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sz="1400" dirty="0"/>
            <a:t>Next Parameter</a:t>
          </a:r>
        </a:p>
      </dgm:t>
    </dgm:pt>
    <dgm:pt modelId="{A75716D3-109D-420E-83ED-BDA730B86C96}" type="parTrans" cxnId="{EB9453C3-4FED-40BE-86DD-0C7A213F8545}">
      <dgm:prSet/>
      <dgm:spPr/>
      <dgm:t>
        <a:bodyPr/>
        <a:lstStyle/>
        <a:p>
          <a:endParaRPr lang="de-DE"/>
        </a:p>
      </dgm:t>
    </dgm:pt>
    <dgm:pt modelId="{F4AD86BE-C36B-4D40-82AA-E173EF460A3B}" type="sibTrans" cxnId="{EB9453C3-4FED-40BE-86DD-0C7A213F8545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de-DE"/>
        </a:p>
      </dgm:t>
    </dgm:pt>
    <dgm:pt modelId="{9D690301-0FCA-44D6-8087-32AD7DD113D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800" b="1" dirty="0" err="1"/>
            <a:t>rdepths</a:t>
          </a:r>
          <a:endParaRPr lang="de-DE" sz="1800" b="1" dirty="0"/>
        </a:p>
        <a:p>
          <a:r>
            <a:rPr lang="de-DE" sz="1600" b="1" dirty="0"/>
            <a:t>(</a:t>
          </a:r>
          <a:r>
            <a:rPr lang="de-DE" sz="1600" dirty="0"/>
            <a:t>Maximum </a:t>
          </a:r>
          <a:r>
            <a:rPr lang="de-DE" sz="1600" dirty="0" err="1"/>
            <a:t>allowed</a:t>
          </a:r>
          <a:r>
            <a:rPr lang="de-DE" sz="1600" dirty="0"/>
            <a:t> </a:t>
          </a:r>
          <a:r>
            <a:rPr lang="de-DE" sz="1600" dirty="0" err="1"/>
            <a:t>shallow</a:t>
          </a:r>
          <a:r>
            <a:rPr lang="de-DE" sz="1600" dirty="0"/>
            <a:t> </a:t>
          </a:r>
          <a:r>
            <a:rPr lang="de-DE" sz="1600" dirty="0" err="1"/>
            <a:t>convection</a:t>
          </a:r>
          <a:r>
            <a:rPr lang="de-DE" sz="1600" dirty="0"/>
            <a:t> </a:t>
          </a:r>
          <a:r>
            <a:rPr lang="de-DE" sz="1600" dirty="0" err="1"/>
            <a:t>depth</a:t>
          </a:r>
          <a:r>
            <a:rPr lang="de-DE" sz="1600" b="1" dirty="0"/>
            <a:t>)</a:t>
          </a:r>
          <a:r>
            <a:rPr lang="de-DE" sz="1600" dirty="0"/>
            <a:t> </a:t>
          </a:r>
        </a:p>
        <a:p>
          <a:r>
            <a:rPr lang="de-DE" sz="1800" dirty="0"/>
            <a:t>in </a:t>
          </a:r>
          <a:r>
            <a:rPr lang="de-DE" sz="1800" dirty="0" err="1"/>
            <a:t>convection</a:t>
          </a:r>
          <a:r>
            <a:rPr lang="de-DE" sz="1800" dirty="0"/>
            <a:t> </a:t>
          </a:r>
          <a:r>
            <a:rPr lang="de-DE" sz="1800" dirty="0" err="1"/>
            <a:t>parameterization</a:t>
          </a:r>
          <a:r>
            <a:rPr lang="de-DE" sz="1800" dirty="0"/>
            <a:t> </a:t>
          </a:r>
        </a:p>
      </dgm:t>
    </dgm:pt>
    <dgm:pt modelId="{0F111E4F-ECD1-455F-A138-1816F6FBCD57}" type="parTrans" cxnId="{6929AC21-DE7B-43F6-94F8-3BE562E5C165}">
      <dgm:prSet/>
      <dgm:spPr/>
      <dgm:t>
        <a:bodyPr/>
        <a:lstStyle/>
        <a:p>
          <a:endParaRPr lang="de-DE"/>
        </a:p>
      </dgm:t>
    </dgm:pt>
    <dgm:pt modelId="{43C964BC-212B-4801-AAF2-BEC1CA2444F2}" type="sibTrans" cxnId="{6929AC21-DE7B-43F6-94F8-3BE562E5C165}">
      <dgm:prSet/>
      <dgm:spPr/>
      <dgm:t>
        <a:bodyPr/>
        <a:lstStyle/>
        <a:p>
          <a:endParaRPr lang="de-DE"/>
        </a:p>
      </dgm:t>
    </dgm:pt>
    <dgm:pt modelId="{2A8F243D-ECE6-48FC-A2D9-2FCB9752679D}" type="pres">
      <dgm:prSet presAssocID="{3DB21E70-CD05-4056-A55B-D8B7E17E6FA3}" presName="Name0" presStyleCnt="0">
        <dgm:presLayoutVars>
          <dgm:dir/>
          <dgm:resizeHandles val="exact"/>
        </dgm:presLayoutVars>
      </dgm:prSet>
      <dgm:spPr/>
    </dgm:pt>
    <dgm:pt modelId="{ACF97B19-103D-4DCB-865D-4922B48719CC}" type="pres">
      <dgm:prSet presAssocID="{7DED9430-1066-4D19-86DF-29C7F1085D89}" presName="node" presStyleLbl="node1" presStyleIdx="0" presStyleCnt="2" custScaleX="33429" custScaleY="28806">
        <dgm:presLayoutVars>
          <dgm:bulletEnabled val="1"/>
        </dgm:presLayoutVars>
      </dgm:prSet>
      <dgm:spPr/>
    </dgm:pt>
    <dgm:pt modelId="{9B2D2E1F-99CF-4FAB-B286-C9DC5E07270B}" type="pres">
      <dgm:prSet presAssocID="{F4AD86BE-C36B-4D40-82AA-E173EF460A3B}" presName="sibTrans" presStyleLbl="sibTrans2D1" presStyleIdx="0" presStyleCnt="1" custScaleX="65724" custScaleY="63914"/>
      <dgm:spPr/>
    </dgm:pt>
    <dgm:pt modelId="{DC28DF24-6C0E-4E15-AE78-6FE8DEA0BB4F}" type="pres">
      <dgm:prSet presAssocID="{F4AD86BE-C36B-4D40-82AA-E173EF460A3B}" presName="connectorText" presStyleLbl="sibTrans2D1" presStyleIdx="0" presStyleCnt="1"/>
      <dgm:spPr/>
    </dgm:pt>
    <dgm:pt modelId="{193E93B7-65E6-416C-A8FE-FB7308E594C6}" type="pres">
      <dgm:prSet presAssocID="{9D690301-0FCA-44D6-8087-32AD7DD113DE}" presName="node" presStyleLbl="node1" presStyleIdx="1" presStyleCnt="2" custScaleX="111683" custScaleY="41028">
        <dgm:presLayoutVars>
          <dgm:bulletEnabled val="1"/>
        </dgm:presLayoutVars>
      </dgm:prSet>
      <dgm:spPr/>
    </dgm:pt>
  </dgm:ptLst>
  <dgm:cxnLst>
    <dgm:cxn modelId="{6929AC21-DE7B-43F6-94F8-3BE562E5C165}" srcId="{3DB21E70-CD05-4056-A55B-D8B7E17E6FA3}" destId="{9D690301-0FCA-44D6-8087-32AD7DD113DE}" srcOrd="1" destOrd="0" parTransId="{0F111E4F-ECD1-455F-A138-1816F6FBCD57}" sibTransId="{43C964BC-212B-4801-AAF2-BEC1CA2444F2}"/>
    <dgm:cxn modelId="{427A3436-EA03-452A-A902-CC5928F3A373}" type="presOf" srcId="{7DED9430-1066-4D19-86DF-29C7F1085D89}" destId="{ACF97B19-103D-4DCB-865D-4922B48719CC}" srcOrd="0" destOrd="0" presId="urn:microsoft.com/office/officeart/2005/8/layout/process1"/>
    <dgm:cxn modelId="{DFFE016B-7D74-4D05-BCD8-AAACCD0BB4AB}" type="presOf" srcId="{F4AD86BE-C36B-4D40-82AA-E173EF460A3B}" destId="{9B2D2E1F-99CF-4FAB-B286-C9DC5E07270B}" srcOrd="0" destOrd="0" presId="urn:microsoft.com/office/officeart/2005/8/layout/process1"/>
    <dgm:cxn modelId="{89AF3995-37CC-4CDD-B6AB-C2425B3DC52F}" type="presOf" srcId="{3DB21E70-CD05-4056-A55B-D8B7E17E6FA3}" destId="{2A8F243D-ECE6-48FC-A2D9-2FCB9752679D}" srcOrd="0" destOrd="0" presId="urn:microsoft.com/office/officeart/2005/8/layout/process1"/>
    <dgm:cxn modelId="{EB9453C3-4FED-40BE-86DD-0C7A213F8545}" srcId="{3DB21E70-CD05-4056-A55B-D8B7E17E6FA3}" destId="{7DED9430-1066-4D19-86DF-29C7F1085D89}" srcOrd="0" destOrd="0" parTransId="{A75716D3-109D-420E-83ED-BDA730B86C96}" sibTransId="{F4AD86BE-C36B-4D40-82AA-E173EF460A3B}"/>
    <dgm:cxn modelId="{A2FF5AC5-EBFC-47B6-8F57-3B34EEC237A0}" type="presOf" srcId="{9D690301-0FCA-44D6-8087-32AD7DD113DE}" destId="{193E93B7-65E6-416C-A8FE-FB7308E594C6}" srcOrd="0" destOrd="0" presId="urn:microsoft.com/office/officeart/2005/8/layout/process1"/>
    <dgm:cxn modelId="{B47A57FF-63DC-464C-A19C-177F82329CAD}" type="presOf" srcId="{F4AD86BE-C36B-4D40-82AA-E173EF460A3B}" destId="{DC28DF24-6C0E-4E15-AE78-6FE8DEA0BB4F}" srcOrd="1" destOrd="0" presId="urn:microsoft.com/office/officeart/2005/8/layout/process1"/>
    <dgm:cxn modelId="{E81D4C8A-3AE0-4B34-B543-5307F2E40DC2}" type="presParOf" srcId="{2A8F243D-ECE6-48FC-A2D9-2FCB9752679D}" destId="{ACF97B19-103D-4DCB-865D-4922B48719CC}" srcOrd="0" destOrd="0" presId="urn:microsoft.com/office/officeart/2005/8/layout/process1"/>
    <dgm:cxn modelId="{6F5297CF-7420-4F18-B49E-DF93E8171EEB}" type="presParOf" srcId="{2A8F243D-ECE6-48FC-A2D9-2FCB9752679D}" destId="{9B2D2E1F-99CF-4FAB-B286-C9DC5E07270B}" srcOrd="1" destOrd="0" presId="urn:microsoft.com/office/officeart/2005/8/layout/process1"/>
    <dgm:cxn modelId="{D34B9343-F3DD-4BBE-B12B-AE906F500E1F}" type="presParOf" srcId="{9B2D2E1F-99CF-4FAB-B286-C9DC5E07270B}" destId="{DC28DF24-6C0E-4E15-AE78-6FE8DEA0BB4F}" srcOrd="0" destOrd="0" presId="urn:microsoft.com/office/officeart/2005/8/layout/process1"/>
    <dgm:cxn modelId="{DF812023-F10B-43D1-B6C5-FCBA55319422}" type="presParOf" srcId="{2A8F243D-ECE6-48FC-A2D9-2FCB9752679D}" destId="{193E93B7-65E6-416C-A8FE-FB7308E594C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97B19-103D-4DCB-865D-4922B48719CC}">
      <dsp:nvSpPr>
        <dsp:cNvPr id="0" name=""/>
        <dsp:cNvSpPr/>
      </dsp:nvSpPr>
      <dsp:spPr>
        <a:xfrm>
          <a:off x="1332" y="466231"/>
          <a:ext cx="1490494" cy="77062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Next Parameter</a:t>
          </a:r>
        </a:p>
      </dsp:txBody>
      <dsp:txXfrm>
        <a:off x="23903" y="488802"/>
        <a:ext cx="1445352" cy="725479"/>
      </dsp:txXfrm>
    </dsp:sp>
    <dsp:sp modelId="{9B2D2E1F-99CF-4FAB-B286-C9DC5E07270B}">
      <dsp:nvSpPr>
        <dsp:cNvPr id="0" name=""/>
        <dsp:cNvSpPr/>
      </dsp:nvSpPr>
      <dsp:spPr>
        <a:xfrm>
          <a:off x="2099692" y="498175"/>
          <a:ext cx="621250" cy="706732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2099692" y="639521"/>
        <a:ext cx="434875" cy="424040"/>
      </dsp:txXfrm>
    </dsp:sp>
    <dsp:sp modelId="{193E93B7-65E6-416C-A8FE-FB7308E594C6}">
      <dsp:nvSpPr>
        <dsp:cNvPr id="0" name=""/>
        <dsp:cNvSpPr/>
      </dsp:nvSpPr>
      <dsp:spPr>
        <a:xfrm>
          <a:off x="3275303" y="302748"/>
          <a:ext cx="4979596" cy="109758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rdepths</a:t>
          </a:r>
          <a:endParaRPr lang="de-DE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(</a:t>
          </a:r>
          <a:r>
            <a:rPr lang="de-DE" sz="1600" kern="1200" dirty="0"/>
            <a:t>Maximum </a:t>
          </a:r>
          <a:r>
            <a:rPr lang="de-DE" sz="1600" kern="1200" dirty="0" err="1"/>
            <a:t>allowed</a:t>
          </a:r>
          <a:r>
            <a:rPr lang="de-DE" sz="1600" kern="1200" dirty="0"/>
            <a:t> </a:t>
          </a:r>
          <a:r>
            <a:rPr lang="de-DE" sz="1600" kern="1200" dirty="0" err="1"/>
            <a:t>shallow</a:t>
          </a:r>
          <a:r>
            <a:rPr lang="de-DE" sz="1600" kern="1200" dirty="0"/>
            <a:t> </a:t>
          </a:r>
          <a:r>
            <a:rPr lang="de-DE" sz="1600" kern="1200" dirty="0" err="1"/>
            <a:t>convection</a:t>
          </a:r>
          <a:r>
            <a:rPr lang="de-DE" sz="1600" kern="1200" dirty="0"/>
            <a:t> </a:t>
          </a:r>
          <a:r>
            <a:rPr lang="de-DE" sz="1600" kern="1200" dirty="0" err="1"/>
            <a:t>depth</a:t>
          </a:r>
          <a:r>
            <a:rPr lang="de-DE" sz="1600" b="1" kern="1200" dirty="0"/>
            <a:t>)</a:t>
          </a:r>
          <a:r>
            <a:rPr lang="de-DE" sz="16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in </a:t>
          </a:r>
          <a:r>
            <a:rPr lang="de-DE" sz="1800" kern="1200" dirty="0" err="1"/>
            <a:t>convection</a:t>
          </a:r>
          <a:r>
            <a:rPr lang="de-DE" sz="1800" kern="1200" dirty="0"/>
            <a:t> </a:t>
          </a:r>
          <a:r>
            <a:rPr lang="de-DE" sz="1800" kern="1200" dirty="0" err="1"/>
            <a:t>parameterization</a:t>
          </a:r>
          <a:r>
            <a:rPr lang="de-DE" sz="1800" kern="1200" dirty="0"/>
            <a:t> </a:t>
          </a:r>
        </a:p>
      </dsp:txBody>
      <dsp:txXfrm>
        <a:off x="3307450" y="334895"/>
        <a:ext cx="4915302" cy="1033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46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Option a </a:t>
            </a:r>
            <a:r>
              <a:rPr lang="de-DE" dirty="0" err="1"/>
              <a:t>implies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perturbed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unperturbed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b </a:t>
            </a:r>
            <a:r>
              <a:rPr lang="de-DE" dirty="0" err="1"/>
              <a:t>implies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median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unperturbed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48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Option a </a:t>
            </a:r>
            <a:r>
              <a:rPr lang="de-DE" dirty="0" err="1"/>
              <a:t>implies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perturbed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unperturbed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b </a:t>
            </a:r>
            <a:r>
              <a:rPr lang="de-DE" dirty="0" err="1"/>
              <a:t>implies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median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unperturbed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73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639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8100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SPP </a:t>
            </a:r>
            <a:r>
              <a:rPr lang="de-DE" dirty="0" err="1"/>
              <a:t>perturbation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on 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reasonable</a:t>
            </a:r>
            <a:r>
              <a:rPr lang="de-DE" dirty="0"/>
              <a:t> </a:t>
            </a:r>
            <a:r>
              <a:rPr lang="de-DE" dirty="0" err="1"/>
              <a:t>behaviour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strange</a:t>
            </a:r>
            <a:r>
              <a:rPr lang="de-DE" dirty="0"/>
              <a:t> </a:t>
            </a:r>
            <a:r>
              <a:rPr lang="de-DE" dirty="0" err="1"/>
              <a:t>behaviour</a:t>
            </a:r>
            <a:r>
              <a:rPr lang="de-DE" dirty="0"/>
              <a:t>!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and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and </a:t>
            </a:r>
            <a:r>
              <a:rPr lang="de-DE" dirty="0" err="1"/>
              <a:t>deterministic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this</a:t>
            </a:r>
            <a:r>
              <a:rPr lang="de-DE" dirty="0">
                <a:sym typeface="Wingdings" panose="05000000000000000000" pitchFamily="2" charset="2"/>
              </a:rPr>
              <a:t> was </a:t>
            </a:r>
            <a:r>
              <a:rPr lang="de-DE" dirty="0" err="1">
                <a:sym typeface="Wingdings" panose="05000000000000000000" pitchFamily="2" charset="2"/>
              </a:rPr>
              <a:t>already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sanity</a:t>
            </a:r>
            <a:r>
              <a:rPr lang="de-DE" dirty="0">
                <a:sym typeface="Wingdings" panose="05000000000000000000" pitchFamily="2" charset="2"/>
              </a:rPr>
              <a:t> check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028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050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877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896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Maximum </a:t>
            </a:r>
            <a:r>
              <a:rPr lang="de-DE" dirty="0" err="1"/>
              <a:t>allowed</a:t>
            </a:r>
            <a:r>
              <a:rPr lang="de-DE" dirty="0"/>
              <a:t> </a:t>
            </a:r>
            <a:r>
              <a:rPr lang="de-DE" dirty="0" err="1"/>
              <a:t>shallow</a:t>
            </a:r>
            <a:r>
              <a:rPr lang="de-DE" dirty="0"/>
              <a:t> </a:t>
            </a:r>
            <a:r>
              <a:rPr lang="de-DE" dirty="0" err="1"/>
              <a:t>convection</a:t>
            </a:r>
            <a:r>
              <a:rPr lang="de-DE" dirty="0"/>
              <a:t> </a:t>
            </a:r>
            <a:r>
              <a:rPr lang="de-DE" dirty="0" err="1"/>
              <a:t>depth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362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60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F64D6-D0D8-44F6-86B7-A105FD5F14B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045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want to thank you for listening—with a picture of my </a:t>
            </a:r>
            <a:r>
              <a:rPr lang="en-US" i="1" dirty="0"/>
              <a:t>Glori</a:t>
            </a:r>
            <a:r>
              <a:rPr lang="en-US" dirty="0"/>
              <a:t>ous colleagues! 😉</a:t>
            </a:r>
            <a:endParaRPr dirty="0"/>
          </a:p>
        </p:txBody>
      </p:sp>
      <p:sp>
        <p:nvSpPr>
          <p:cNvPr id="351" name="Google Shape;35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750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F64D6-D0D8-44F6-86B7-A105FD5F14B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2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Test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perturbation</a:t>
            </a:r>
            <a:r>
              <a:rPr lang="de-DE" dirty="0"/>
              <a:t> Test and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perturbation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293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1km </a:t>
            </a:r>
            <a:r>
              <a:rPr lang="de-DE" dirty="0">
                <a:sym typeface="Wingdings" panose="05000000000000000000" pitchFamily="2" charset="2"/>
              </a:rPr>
              <a:t> high </a:t>
            </a:r>
            <a:r>
              <a:rPr lang="de-DE" dirty="0" err="1">
                <a:sym typeface="Wingdings" panose="05000000000000000000" pitchFamily="2" charset="2"/>
              </a:rPr>
              <a:t>resolution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compared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operational </a:t>
            </a:r>
            <a:r>
              <a:rPr lang="de-DE" dirty="0" err="1">
                <a:sym typeface="Wingdings" panose="05000000000000000000" pitchFamily="2" charset="2"/>
              </a:rPr>
              <a:t>forecast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71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900" dirty="0"/>
              <a:t>Both </a:t>
            </a:r>
            <a:r>
              <a:rPr lang="de-DE" sz="900" dirty="0" err="1"/>
              <a:t>experiments</a:t>
            </a:r>
            <a:r>
              <a:rPr lang="de-DE" sz="900" dirty="0"/>
              <a:t> </a:t>
            </a:r>
            <a:r>
              <a:rPr lang="de-DE" sz="900" dirty="0" err="1"/>
              <a:t>forecast</a:t>
            </a:r>
            <a:r>
              <a:rPr lang="de-DE" sz="900" dirty="0"/>
              <a:t> </a:t>
            </a:r>
            <a:r>
              <a:rPr lang="de-DE" sz="900" dirty="0" err="1"/>
              <a:t>less</a:t>
            </a:r>
            <a:r>
              <a:rPr lang="de-DE" sz="900" dirty="0"/>
              <a:t> rain </a:t>
            </a:r>
            <a:r>
              <a:rPr lang="de-DE" sz="900" dirty="0" err="1"/>
              <a:t>than</a:t>
            </a:r>
            <a:r>
              <a:rPr lang="de-DE" sz="900" dirty="0"/>
              <a:t> </a:t>
            </a:r>
            <a:r>
              <a:rPr lang="de-DE" sz="900" dirty="0" err="1"/>
              <a:t>observation</a:t>
            </a:r>
            <a:r>
              <a:rPr lang="de-DE" sz="9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900" dirty="0" err="1"/>
              <a:t>Shallow-conv-only</a:t>
            </a:r>
            <a:r>
              <a:rPr lang="de-DE" sz="900" dirty="0"/>
              <a:t> (</a:t>
            </a:r>
            <a:r>
              <a:rPr lang="de-DE" sz="900" dirty="0" err="1"/>
              <a:t>exp</a:t>
            </a:r>
            <a:r>
              <a:rPr lang="de-DE" sz="900" dirty="0"/>
              <a:t> A2) </a:t>
            </a:r>
            <a:r>
              <a:rPr lang="de-DE" sz="900" dirty="0" err="1"/>
              <a:t>forecasts</a:t>
            </a:r>
            <a:r>
              <a:rPr lang="de-DE" sz="900" dirty="0"/>
              <a:t> </a:t>
            </a:r>
            <a:r>
              <a:rPr lang="de-DE" sz="900" dirty="0" err="1"/>
              <a:t>relatively</a:t>
            </a:r>
            <a:r>
              <a:rPr lang="de-DE" sz="900" dirty="0"/>
              <a:t> </a:t>
            </a:r>
            <a:r>
              <a:rPr lang="de-DE" sz="900" dirty="0" err="1"/>
              <a:t>more</a:t>
            </a:r>
            <a:r>
              <a:rPr lang="de-DE" sz="900" dirty="0"/>
              <a:t> rain </a:t>
            </a:r>
            <a:r>
              <a:rPr lang="de-DE" sz="900" dirty="0" err="1"/>
              <a:t>than</a:t>
            </a:r>
            <a:r>
              <a:rPr lang="de-DE" sz="900" dirty="0"/>
              <a:t> </a:t>
            </a:r>
            <a:r>
              <a:rPr lang="de-DE" sz="900" dirty="0" err="1"/>
              <a:t>grayTuning</a:t>
            </a:r>
            <a:r>
              <a:rPr lang="de-DE" sz="900" dirty="0"/>
              <a:t> (</a:t>
            </a:r>
            <a:r>
              <a:rPr lang="de-DE" sz="900" dirty="0" err="1"/>
              <a:t>exp</a:t>
            </a:r>
            <a:r>
              <a:rPr lang="de-DE" sz="900" dirty="0"/>
              <a:t> B2)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900" dirty="0"/>
              <a:t>Max. rain </a:t>
            </a:r>
            <a:r>
              <a:rPr lang="de-DE" sz="900" dirty="0" err="1"/>
              <a:t>location</a:t>
            </a:r>
            <a:r>
              <a:rPr lang="de-DE" sz="900" dirty="0"/>
              <a:t> </a:t>
            </a:r>
            <a:r>
              <a:rPr lang="de-DE" sz="900" dirty="0" err="1"/>
              <a:t>forecast</a:t>
            </a:r>
            <a:r>
              <a:rPr lang="de-DE" sz="900" dirty="0"/>
              <a:t> </a:t>
            </a:r>
            <a:r>
              <a:rPr lang="de-DE" sz="900" dirty="0" err="1"/>
              <a:t>is</a:t>
            </a:r>
            <a:r>
              <a:rPr lang="de-DE" sz="900" dirty="0"/>
              <a:t> </a:t>
            </a:r>
            <a:r>
              <a:rPr lang="de-DE" sz="900" dirty="0" err="1"/>
              <a:t>shifted</a:t>
            </a:r>
            <a:r>
              <a:rPr lang="de-DE" sz="900" dirty="0"/>
              <a:t> w.r.t. </a:t>
            </a:r>
            <a:r>
              <a:rPr lang="de-DE" sz="900" dirty="0" err="1"/>
              <a:t>obs</a:t>
            </a:r>
            <a:r>
              <a:rPr lang="de-DE" sz="900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73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85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introduce</a:t>
            </a:r>
            <a:r>
              <a:rPr lang="de-DE" dirty="0"/>
              <a:t> a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perturbation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thats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SPP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sophisticated </a:t>
            </a:r>
            <a:r>
              <a:rPr lang="de-DE" dirty="0" err="1"/>
              <a:t>perturbation</a:t>
            </a:r>
            <a:r>
              <a:rPr lang="de-DE" dirty="0"/>
              <a:t> 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catch </a:t>
            </a:r>
            <a:r>
              <a:rPr lang="de-DE" dirty="0" err="1"/>
              <a:t>convection</a:t>
            </a:r>
            <a:r>
              <a:rPr lang="de-DE" dirty="0"/>
              <a:t> at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resolution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289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78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0437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 dirty="0">
                <a:solidFill>
                  <a:srgbClr val="D1051B"/>
                </a:solidFill>
              </a:rPr>
              <a:t>FAKTEN</a:t>
            </a:r>
            <a:endParaRPr lang="de-DE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56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6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09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253824-70F2-4BB6-A389-13A09B65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8334BC-3BDF-4102-A46B-8D18E5EF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6A0C5F-C53F-4BD6-92EA-2CB2AA71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469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>
  <p:cSld name="1_Titel und Inhal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title"/>
          </p:nvPr>
        </p:nvSpPr>
        <p:spPr>
          <a:xfrm>
            <a:off x="272823" y="186364"/>
            <a:ext cx="8353425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272823" y="1069273"/>
            <a:ext cx="8353426" cy="314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t" anchorCtr="0">
            <a:normAutofit/>
          </a:bodyPr>
          <a:lstStyle>
            <a:lvl1pPr marL="457200" lvl="0" indent="-337185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Char char="🡺"/>
              <a:defRPr sz="1800">
                <a:solidFill>
                  <a:srgbClr val="000000"/>
                </a:solidFill>
              </a:defRPr>
            </a:lvl1pPr>
            <a:lvl2pPr marL="914400" lvl="1" indent="-325119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Char char="🡺"/>
              <a:defRPr>
                <a:solidFill>
                  <a:srgbClr val="000000"/>
                </a:solidFill>
              </a:defRPr>
            </a:lvl2pPr>
            <a:lvl3pPr marL="1371600" lvl="2" indent="-325119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Char char="🡺"/>
              <a:defRPr>
                <a:solidFill>
                  <a:srgbClr val="000000"/>
                </a:solidFill>
              </a:defRPr>
            </a:lvl3pPr>
            <a:lvl4pPr marL="1828800" lvl="3" indent="-325119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Char char="🡺"/>
              <a:defRPr>
                <a:solidFill>
                  <a:srgbClr val="000000"/>
                </a:solidFill>
              </a:defRPr>
            </a:lvl4pPr>
            <a:lvl5pPr marL="2286000" lvl="4" indent="-32512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20"/>
              <a:buChar char="🡺"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dt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ftr" idx="11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zahra.parsakhoo@dwd.de</a:t>
            </a:r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sldNum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352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el und Inhalt" type="obj">
  <p:cSld name="18_Titel und Inhal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5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body" idx="1"/>
          </p:nvPr>
        </p:nvSpPr>
        <p:spPr>
          <a:xfrm>
            <a:off x="396000" y="1186978"/>
            <a:ext cx="8351999" cy="339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9184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2pPr>
            <a:lvl3pPr marL="1371600" lvl="2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3pPr>
            <a:lvl4pPr marL="1828800" lvl="3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4pPr>
            <a:lvl5pPr marL="2286000" lvl="4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299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zahra.parsakhoo@dwd.de</a:t>
            </a:r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dt" idx="10"/>
          </p:nvPr>
        </p:nvSpPr>
        <p:spPr>
          <a:xfrm>
            <a:off x="612000" y="4833012"/>
            <a:ext cx="1044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83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30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6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733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8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55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3528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71" r:id="rId4"/>
    <p:sldLayoutId id="2147483678" r:id="rId5"/>
    <p:sldLayoutId id="2147483675" r:id="rId6"/>
    <p:sldLayoutId id="2147483664" r:id="rId7"/>
    <p:sldLayoutId id="2147483677" r:id="rId8"/>
    <p:sldLayoutId id="2147483669" r:id="rId9"/>
    <p:sldLayoutId id="2147483673" r:id="rId10"/>
    <p:sldLayoutId id="2147483672" r:id="rId11"/>
    <p:sldLayoutId id="2147483676" r:id="rId12"/>
    <p:sldLayoutId id="2147483674" r:id="rId13"/>
    <p:sldLayoutId id="2147483679" r:id="rId14"/>
    <p:sldLayoutId id="2147483680" r:id="rId15"/>
    <p:sldLayoutId id="2147483681" r:id="rId1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110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110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90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microsoft.com/office/2007/relationships/diagramDrawing" Target="../diagrams/drawing1.xml"/><Relationship Id="rId5" Type="http://schemas.openxmlformats.org/officeDocument/2006/relationships/image" Target="../media/image4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gif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eamx-programme.org/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0789FE2-ABA7-4DAE-B833-79A6E88164F4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90" y="925863"/>
            <a:ext cx="4369591" cy="371029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EA0F0DC-30B2-4DAC-A340-2D4BA2A68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7" y="3901275"/>
            <a:ext cx="8353425" cy="734883"/>
          </a:xfrm>
        </p:spPr>
        <p:txBody>
          <a:bodyPr/>
          <a:lstStyle/>
          <a:p>
            <a:r>
              <a:rPr lang="de-DE" sz="1800" i="1" dirty="0"/>
              <a:t>Zahra Parsakhoo </a:t>
            </a:r>
            <a:br>
              <a:rPr lang="de-DE" sz="1800" i="1" dirty="0"/>
            </a:br>
            <a:r>
              <a:rPr lang="de-DE" sz="1800" i="1" dirty="0"/>
              <a:t>Chiara Marsigli, Christoph Gebhardt, Axel Seifert, Jan Keller 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BC9C35C-3BED-4168-9371-C54DF058D17F}"/>
              </a:ext>
            </a:extLst>
          </p:cNvPr>
          <p:cNvSpPr/>
          <p:nvPr/>
        </p:nvSpPr>
        <p:spPr>
          <a:xfrm>
            <a:off x="789636" y="1038601"/>
            <a:ext cx="80436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400" b="1" dirty="0"/>
          </a:p>
          <a:p>
            <a:pPr algn="ctr"/>
            <a:r>
              <a:rPr lang="en-US" sz="3200" b="1" dirty="0"/>
              <a:t>Studies of Convection-Permitting Ensemble Forecasting for ICON-D2 with a 1km Nest over the Alps</a:t>
            </a:r>
            <a:endParaRPr lang="de-DE" sz="2000" dirty="0"/>
          </a:p>
          <a:p>
            <a:pPr algn="ctr"/>
            <a:endParaRPr lang="de-DE" sz="1400" b="1" i="1" dirty="0"/>
          </a:p>
          <a:p>
            <a:pPr algn="ctr"/>
            <a:r>
              <a:rPr lang="de-DE" sz="1400" b="1" i="1" dirty="0"/>
              <a:t>PrePEP Conference | University </a:t>
            </a:r>
            <a:r>
              <a:rPr lang="de-DE" sz="1400" b="1" i="1" dirty="0" err="1"/>
              <a:t>of</a:t>
            </a:r>
            <a:r>
              <a:rPr lang="de-DE" sz="1400" b="1" i="1" dirty="0"/>
              <a:t> Bonn | 18 March 2025</a:t>
            </a:r>
          </a:p>
          <a:p>
            <a:pPr algn="ctr"/>
            <a:endParaRPr lang="de-DE" sz="1400" b="1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637F10-910A-480E-B610-E99E05155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" y="102905"/>
            <a:ext cx="1440000" cy="6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/>
              <p:nvPr/>
            </p:nvSpPr>
            <p:spPr>
              <a:xfrm>
                <a:off x="662940" y="560070"/>
                <a:ext cx="1935480" cy="1043940"/>
              </a:xfrm>
              <a:prstGeom prst="flowChartInputOutpu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 err="1">
                    <a:solidFill>
                      <a:schemeClr val="accent1"/>
                    </a:solidFill>
                  </a:rPr>
                  <a:t>Un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" y="560070"/>
                <a:ext cx="1935480" cy="1043940"/>
              </a:xfrm>
              <a:prstGeom prst="flowChartInputOutput">
                <a:avLst/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/>
              <p:nvPr/>
            </p:nvSpPr>
            <p:spPr>
              <a:xfrm>
                <a:off x="3009900" y="520866"/>
                <a:ext cx="1809000" cy="1181100"/>
              </a:xfrm>
              <a:prstGeom prst="flowChartPunchedTape">
                <a:avLst/>
              </a:prstGeom>
              <a:ln w="38100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35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</m:t>
                      </m:r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350" b="1" dirty="0">
                  <a:solidFill>
                    <a:schemeClr val="accent4"/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4"/>
                    </a:solidFill>
                  </a:rPr>
                  <a:t>Random </a:t>
                </a:r>
                <a:r>
                  <a:rPr lang="de-DE" sz="1350" b="1" dirty="0" err="1">
                    <a:solidFill>
                      <a:schemeClr val="accent4"/>
                    </a:solidFill>
                  </a:rPr>
                  <a:t>pattern</a:t>
                </a:r>
                <a:endParaRPr lang="de-DE" sz="135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520866"/>
                <a:ext cx="1809000" cy="1181100"/>
              </a:xfrm>
              <a:prstGeom prst="flowChartPunchedTap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49DB6228-AD07-41F2-83E4-EC348FAD21AE}"/>
              </a:ext>
            </a:extLst>
          </p:cNvPr>
          <p:cNvSpPr/>
          <p:nvPr/>
        </p:nvSpPr>
        <p:spPr>
          <a:xfrm rot="20600170">
            <a:off x="4991100" y="752642"/>
            <a:ext cx="1264920" cy="4114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Flussdiagramm: Daten 6">
                <a:extLst>
                  <a:ext uri="{FF2B5EF4-FFF2-40B4-BE49-F238E27FC236}">
                    <a16:creationId xmlns:a16="http://schemas.microsoft.com/office/drawing/2014/main" id="{5CBFAD22-B74B-427A-B486-E194C81283B5}"/>
                  </a:ext>
                </a:extLst>
              </p:cNvPr>
              <p:cNvSpPr/>
              <p:nvPr/>
            </p:nvSpPr>
            <p:spPr>
              <a:xfrm>
                <a:off x="6339840" y="165170"/>
                <a:ext cx="2408874" cy="1043940"/>
              </a:xfrm>
              <a:prstGeom prst="flowChartInputOutput">
                <a:avLst/>
              </a:prstGeom>
              <a:ln w="28575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135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35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sz="135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de-DE" sz="135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7" name="Flussdiagramm: Daten 6">
                <a:extLst>
                  <a:ext uri="{FF2B5EF4-FFF2-40B4-BE49-F238E27FC236}">
                    <a16:creationId xmlns:a16="http://schemas.microsoft.com/office/drawing/2014/main" id="{5CBFAD22-B74B-427A-B486-E194C8128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40" y="165170"/>
                <a:ext cx="2408874" cy="1043940"/>
              </a:xfrm>
              <a:prstGeom prst="flowChartInputOutpu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889A2EFD-D7EF-4960-8067-D6FF20E95FF0}"/>
              </a:ext>
            </a:extLst>
          </p:cNvPr>
          <p:cNvSpPr/>
          <p:nvPr/>
        </p:nvSpPr>
        <p:spPr>
          <a:xfrm rot="1665254">
            <a:off x="4915087" y="1503357"/>
            <a:ext cx="1264920" cy="4114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/>
              <p:nvPr/>
            </p:nvSpPr>
            <p:spPr>
              <a:xfrm>
                <a:off x="6035039" y="1576700"/>
                <a:ext cx="2713674" cy="1043940"/>
              </a:xfrm>
              <a:prstGeom prst="flowChartInputOutput">
                <a:avLst/>
              </a:prstGeom>
              <a:ln w="28575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13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3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135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35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135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de-DE" sz="1350" dirty="0">
                    <a:solidFill>
                      <a:schemeClr val="accent1"/>
                    </a:solidFill>
                  </a:rPr>
                  <a:t>)</a:t>
                </a:r>
              </a:p>
              <a:p>
                <a:pPr algn="ctr"/>
                <a:r>
                  <a:rPr lang="de-DE" sz="1350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039" y="1576700"/>
                <a:ext cx="2713674" cy="1043940"/>
              </a:xfrm>
              <a:prstGeom prst="flowChartInputOutpu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Verbinder: gekrümmt 11">
            <a:extLst>
              <a:ext uri="{FF2B5EF4-FFF2-40B4-BE49-F238E27FC236}">
                <a16:creationId xmlns:a16="http://schemas.microsoft.com/office/drawing/2014/main" id="{CF671546-87DD-4C47-A59C-354136BD64E4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940368" y="1382757"/>
            <a:ext cx="845820" cy="1273085"/>
          </a:xfrm>
          <a:prstGeom prst="curvedConnector4">
            <a:avLst>
              <a:gd name="adj1" fmla="val -27027"/>
              <a:gd name="adj2" fmla="val 60453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DB03148-09B6-406C-A467-033F844DDFAF}"/>
                  </a:ext>
                </a:extLst>
              </p:cNvPr>
              <p:cNvSpPr txBox="1"/>
              <p:nvPr/>
            </p:nvSpPr>
            <p:spPr>
              <a:xfrm>
                <a:off x="213360" y="1790700"/>
                <a:ext cx="158502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de-DE" sz="1400" b="1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are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both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determined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individually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for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each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perturbed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parameter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dirty="0">
                    <a:solidFill>
                      <a:schemeClr val="accent4"/>
                    </a:solidFill>
                  </a:rPr>
                  <a:t>j</a:t>
                </a:r>
                <a:endParaRPr lang="de-DE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DB03148-09B6-406C-A467-033F844DD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" y="1790700"/>
                <a:ext cx="1585021" cy="1212640"/>
              </a:xfrm>
              <a:prstGeom prst="rect">
                <a:avLst/>
              </a:prstGeom>
              <a:blipFill>
                <a:blip r:embed="rId9"/>
                <a:stretch>
                  <a:fillRect l="-1154" b="-40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prechblase: rechteckig mit abgerundeten Ecken 25">
            <a:extLst>
              <a:ext uri="{FF2B5EF4-FFF2-40B4-BE49-F238E27FC236}">
                <a16:creationId xmlns:a16="http://schemas.microsoft.com/office/drawing/2014/main" id="{C0829A63-9F19-40A4-AA70-39881385C994}"/>
              </a:ext>
            </a:extLst>
          </p:cNvPr>
          <p:cNvSpPr/>
          <p:nvPr/>
        </p:nvSpPr>
        <p:spPr>
          <a:xfrm rot="16200000">
            <a:off x="6262249" y="2548872"/>
            <a:ext cx="1353562" cy="1914660"/>
          </a:xfrm>
          <a:prstGeom prst="wedgeRoundRectCallout">
            <a:avLst>
              <a:gd name="adj1" fmla="val 151845"/>
              <a:gd name="adj2" fmla="val -13176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wrap="square" rtlCol="0" anchor="ctr">
            <a:spAutoFit/>
          </a:bodyPr>
          <a:lstStyle/>
          <a:p>
            <a:r>
              <a:rPr lang="de-DE" sz="1350" dirty="0"/>
              <a:t>Pattern </a:t>
            </a:r>
            <a:r>
              <a:rPr lang="de-DE" sz="1350" dirty="0" err="1"/>
              <a:t>properties</a:t>
            </a:r>
            <a:r>
              <a:rPr lang="de-DE" sz="1350" dirty="0"/>
              <a:t>: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 err="1"/>
              <a:t>Length</a:t>
            </a:r>
            <a:r>
              <a:rPr lang="de-DE" sz="1350" dirty="0"/>
              <a:t> </a:t>
            </a:r>
            <a:r>
              <a:rPr lang="de-DE" sz="1350" dirty="0" err="1"/>
              <a:t>scale</a:t>
            </a:r>
            <a:endParaRPr lang="de-DE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/>
              <a:t>Time </a:t>
            </a:r>
            <a:r>
              <a:rPr lang="de-DE" sz="1350" dirty="0" err="1"/>
              <a:t>scale</a:t>
            </a:r>
            <a:endParaRPr lang="de-DE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/>
              <a:t>Modes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 err="1"/>
              <a:t>Variance</a:t>
            </a:r>
            <a:endParaRPr lang="de-DE" sz="135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A59E5F-CD3A-4CD6-8AFD-116653474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t="7768" r="14086" b="8321"/>
          <a:stretch/>
        </p:blipFill>
        <p:spPr>
          <a:xfrm>
            <a:off x="1269907" y="2733211"/>
            <a:ext cx="2253227" cy="190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A08DC30-EE15-4CE7-ACAA-B4E943215E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9332" r="13980" b="8322"/>
          <a:stretch/>
        </p:blipFill>
        <p:spPr>
          <a:xfrm>
            <a:off x="3654008" y="2742011"/>
            <a:ext cx="2303537" cy="190800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3698AD9-BDF1-46FE-A202-4A50D7EB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10</a:t>
            </a:fld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036429C-2A09-430D-A524-2381D755ACF6}"/>
              </a:ext>
            </a:extLst>
          </p:cNvPr>
          <p:cNvSpPr txBox="1"/>
          <p:nvPr/>
        </p:nvSpPr>
        <p:spPr>
          <a:xfrm>
            <a:off x="1988825" y="4736207"/>
            <a:ext cx="573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Ollinaho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et. al. 2016,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Frogner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2021, </a:t>
            </a:r>
            <a:r>
              <a:rPr lang="da-DK" sz="1200" dirty="0">
                <a:solidFill>
                  <a:srgbClr val="2D4B9B"/>
                </a:solidFill>
              </a:rPr>
              <a:t>and Tsiringakis et. al. 2024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6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37" grpId="0" animBg="1"/>
      <p:bldP spid="38" grpId="0" animBg="1"/>
      <p:bldP spid="13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/>
              <p:nvPr/>
            </p:nvSpPr>
            <p:spPr>
              <a:xfrm>
                <a:off x="662940" y="560070"/>
                <a:ext cx="1935480" cy="1043940"/>
              </a:xfrm>
              <a:prstGeom prst="flowChartInputOutpu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 err="1">
                    <a:solidFill>
                      <a:schemeClr val="accent1"/>
                    </a:solidFill>
                  </a:rPr>
                  <a:t>Un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" y="560070"/>
                <a:ext cx="1935480" cy="1043940"/>
              </a:xfrm>
              <a:prstGeom prst="flowChartInputOutput">
                <a:avLst/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/>
              <p:nvPr/>
            </p:nvSpPr>
            <p:spPr>
              <a:xfrm>
                <a:off x="3009900" y="520866"/>
                <a:ext cx="1809000" cy="1181100"/>
              </a:xfrm>
              <a:prstGeom prst="flowChartPunchedTape">
                <a:avLst/>
              </a:prstGeom>
              <a:ln w="38100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35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</m:t>
                      </m:r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350" b="1" dirty="0">
                  <a:solidFill>
                    <a:schemeClr val="accent4"/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4"/>
                    </a:solidFill>
                  </a:rPr>
                  <a:t>Random </a:t>
                </a:r>
                <a:r>
                  <a:rPr lang="de-DE" sz="1350" b="1" dirty="0" err="1">
                    <a:solidFill>
                      <a:schemeClr val="accent4"/>
                    </a:solidFill>
                  </a:rPr>
                  <a:t>pattern</a:t>
                </a:r>
                <a:endParaRPr lang="de-DE" sz="135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520866"/>
                <a:ext cx="1809000" cy="1181100"/>
              </a:xfrm>
              <a:prstGeom prst="flowChartPunchedTap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49DB6228-AD07-41F2-83E4-EC348FAD21AE}"/>
              </a:ext>
            </a:extLst>
          </p:cNvPr>
          <p:cNvSpPr/>
          <p:nvPr/>
        </p:nvSpPr>
        <p:spPr>
          <a:xfrm rot="20600170">
            <a:off x="4991100" y="752642"/>
            <a:ext cx="1264920" cy="4114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Flussdiagramm: Daten 6">
                <a:extLst>
                  <a:ext uri="{FF2B5EF4-FFF2-40B4-BE49-F238E27FC236}">
                    <a16:creationId xmlns:a16="http://schemas.microsoft.com/office/drawing/2014/main" id="{5CBFAD22-B74B-427A-B486-E194C81283B5}"/>
                  </a:ext>
                </a:extLst>
              </p:cNvPr>
              <p:cNvSpPr/>
              <p:nvPr/>
            </p:nvSpPr>
            <p:spPr>
              <a:xfrm>
                <a:off x="6339840" y="165170"/>
                <a:ext cx="2408874" cy="1043940"/>
              </a:xfrm>
              <a:prstGeom prst="flowChartInputOutput">
                <a:avLst/>
              </a:prstGeom>
              <a:ln w="28575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135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35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sz="135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de-DE" sz="135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7" name="Flussdiagramm: Daten 6">
                <a:extLst>
                  <a:ext uri="{FF2B5EF4-FFF2-40B4-BE49-F238E27FC236}">
                    <a16:creationId xmlns:a16="http://schemas.microsoft.com/office/drawing/2014/main" id="{5CBFAD22-B74B-427A-B486-E194C8128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40" y="165170"/>
                <a:ext cx="2408874" cy="1043940"/>
              </a:xfrm>
              <a:prstGeom prst="flowChartInputOutpu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889A2EFD-D7EF-4960-8067-D6FF20E95FF0}"/>
              </a:ext>
            </a:extLst>
          </p:cNvPr>
          <p:cNvSpPr/>
          <p:nvPr/>
        </p:nvSpPr>
        <p:spPr>
          <a:xfrm rot="1665254">
            <a:off x="4915087" y="1503357"/>
            <a:ext cx="1264920" cy="411480"/>
          </a:xfrm>
          <a:prstGeom prst="rightArrow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/>
              <p:nvPr/>
            </p:nvSpPr>
            <p:spPr>
              <a:xfrm>
                <a:off x="6035039" y="1576700"/>
                <a:ext cx="2713674" cy="1043940"/>
              </a:xfrm>
              <a:prstGeom prst="flowChartInputOutput">
                <a:avLst/>
              </a:prstGeom>
              <a:ln w="38100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35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35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de-DE" sz="135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de-DE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35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135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35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acc>
                      </m:e>
                      <m:sub>
                        <m:r>
                          <a:rPr lang="de-DE" sz="135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de-DE" sz="135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35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135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𝜳</m:t>
                        </m:r>
                      </m:e>
                      <m:sub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de-DE" sz="1350" b="1" dirty="0">
                    <a:solidFill>
                      <a:schemeClr val="accent1"/>
                    </a:solidFill>
                  </a:rPr>
                  <a:t>)</a:t>
                </a:r>
              </a:p>
              <a:p>
                <a:pPr algn="ctr"/>
                <a:r>
                  <a:rPr lang="de-DE" sz="1350" b="1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b="1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b="1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b="1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039" y="1576700"/>
                <a:ext cx="2713674" cy="1043940"/>
              </a:xfrm>
              <a:prstGeom prst="flowChartInputOutpu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Verbinder: gekrümmt 11">
            <a:extLst>
              <a:ext uri="{FF2B5EF4-FFF2-40B4-BE49-F238E27FC236}">
                <a16:creationId xmlns:a16="http://schemas.microsoft.com/office/drawing/2014/main" id="{CF671546-87DD-4C47-A59C-354136BD64E4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940368" y="1382757"/>
            <a:ext cx="845820" cy="1273085"/>
          </a:xfrm>
          <a:prstGeom prst="curvedConnector4">
            <a:avLst>
              <a:gd name="adj1" fmla="val -27027"/>
              <a:gd name="adj2" fmla="val 60453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DB03148-09B6-406C-A467-033F844DDFAF}"/>
                  </a:ext>
                </a:extLst>
              </p:cNvPr>
              <p:cNvSpPr txBox="1"/>
              <p:nvPr/>
            </p:nvSpPr>
            <p:spPr>
              <a:xfrm>
                <a:off x="213360" y="1790700"/>
                <a:ext cx="158502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de-DE" sz="1400" b="1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are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both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determined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individually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for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each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perturbed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parameter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dirty="0">
                    <a:solidFill>
                      <a:schemeClr val="accent4"/>
                    </a:solidFill>
                  </a:rPr>
                  <a:t>j</a:t>
                </a:r>
                <a:endParaRPr lang="de-DE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DB03148-09B6-406C-A467-033F844DD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" y="1790700"/>
                <a:ext cx="1585021" cy="1212640"/>
              </a:xfrm>
              <a:prstGeom prst="rect">
                <a:avLst/>
              </a:prstGeom>
              <a:blipFill>
                <a:blip r:embed="rId9"/>
                <a:stretch>
                  <a:fillRect l="-1154" b="-40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prechblase: rechteckig mit abgerundeten Ecken 25">
            <a:extLst>
              <a:ext uri="{FF2B5EF4-FFF2-40B4-BE49-F238E27FC236}">
                <a16:creationId xmlns:a16="http://schemas.microsoft.com/office/drawing/2014/main" id="{C0829A63-9F19-40A4-AA70-39881385C994}"/>
              </a:ext>
            </a:extLst>
          </p:cNvPr>
          <p:cNvSpPr/>
          <p:nvPr/>
        </p:nvSpPr>
        <p:spPr>
          <a:xfrm rot="16200000">
            <a:off x="6262249" y="2548872"/>
            <a:ext cx="1353562" cy="1914660"/>
          </a:xfrm>
          <a:prstGeom prst="wedgeRoundRectCallout">
            <a:avLst>
              <a:gd name="adj1" fmla="val 151845"/>
              <a:gd name="adj2" fmla="val -13176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wrap="square" rtlCol="0" anchor="ctr">
            <a:spAutoFit/>
          </a:bodyPr>
          <a:lstStyle/>
          <a:p>
            <a:r>
              <a:rPr lang="de-DE" sz="1350" dirty="0"/>
              <a:t>Pattern </a:t>
            </a:r>
            <a:r>
              <a:rPr lang="de-DE" sz="1350" dirty="0" err="1"/>
              <a:t>properties</a:t>
            </a:r>
            <a:r>
              <a:rPr lang="de-DE" sz="1350" dirty="0"/>
              <a:t>: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 err="1"/>
              <a:t>Length</a:t>
            </a:r>
            <a:r>
              <a:rPr lang="de-DE" sz="1350" dirty="0"/>
              <a:t> </a:t>
            </a:r>
            <a:r>
              <a:rPr lang="de-DE" sz="1350" dirty="0" err="1"/>
              <a:t>scale</a:t>
            </a:r>
            <a:endParaRPr lang="de-DE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/>
              <a:t>Time </a:t>
            </a:r>
            <a:r>
              <a:rPr lang="de-DE" sz="1350" dirty="0" err="1"/>
              <a:t>scale</a:t>
            </a:r>
            <a:endParaRPr lang="de-DE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/>
              <a:t>Modes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 err="1"/>
              <a:t>Variance</a:t>
            </a:r>
            <a:endParaRPr lang="de-DE" sz="135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A59E5F-CD3A-4CD6-8AFD-116653474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t="7768" r="14086" b="8321"/>
          <a:stretch/>
        </p:blipFill>
        <p:spPr>
          <a:xfrm>
            <a:off x="1269907" y="2733211"/>
            <a:ext cx="2253227" cy="190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A08DC30-EE15-4CE7-ACAA-B4E943215E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9332" r="13980" b="8322"/>
          <a:stretch/>
        </p:blipFill>
        <p:spPr>
          <a:xfrm>
            <a:off x="3654008" y="2742011"/>
            <a:ext cx="2303537" cy="190800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3698AD9-BDF1-46FE-A202-4A50D7EB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11</a:t>
            </a:fld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FC1736F-B8ED-413C-8058-76E18A1833F1}"/>
              </a:ext>
            </a:extLst>
          </p:cNvPr>
          <p:cNvSpPr txBox="1"/>
          <p:nvPr/>
        </p:nvSpPr>
        <p:spPr>
          <a:xfrm>
            <a:off x="1988825" y="4736207"/>
            <a:ext cx="573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Ollinaho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et. al. 2016,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Frogner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2021, </a:t>
            </a:r>
            <a:r>
              <a:rPr lang="da-DK" sz="1200" dirty="0">
                <a:solidFill>
                  <a:srgbClr val="2D4B9B"/>
                </a:solidFill>
              </a:rPr>
              <a:t>and Tsiringakis et. al. 2024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90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2310DF0-04A7-49FB-8B5C-0A9027C2C726}"/>
              </a:ext>
            </a:extLst>
          </p:cNvPr>
          <p:cNvSpPr/>
          <p:nvPr/>
        </p:nvSpPr>
        <p:spPr>
          <a:xfrm>
            <a:off x="174246" y="725091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000000"/>
                </a:solidFill>
                <a:sym typeface="Wingdings" panose="05000000000000000000" pitchFamily="2" charset="2"/>
              </a:rPr>
              <a:t>SPG </a:t>
            </a:r>
            <a:r>
              <a:rPr lang="de-DE" dirty="0" err="1">
                <a:solidFill>
                  <a:srgbClr val="000000"/>
                </a:solidFill>
                <a:sym typeface="Wingdings" panose="05000000000000000000" pitchFamily="2" charset="2"/>
              </a:rPr>
              <a:t>properties</a:t>
            </a:r>
            <a:r>
              <a:rPr lang="de-DE" dirty="0">
                <a:solidFill>
                  <a:srgbClr val="000000"/>
                </a:solidFill>
                <a:sym typeface="Wingdings" panose="05000000000000000000" pitchFamily="2" charset="2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</a:rPr>
              <a:t>Fourier Series vs. </a:t>
            </a:r>
            <a:r>
              <a:rPr lang="de-DE" sz="1600" dirty="0" err="1">
                <a:solidFill>
                  <a:srgbClr val="000000"/>
                </a:solidFill>
              </a:rPr>
              <a:t>Lagandre</a:t>
            </a:r>
            <a:r>
              <a:rPr lang="de-DE" sz="1600" dirty="0">
                <a:solidFill>
                  <a:srgbClr val="000000"/>
                </a:solidFill>
              </a:rPr>
              <a:t> Polynomial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</a:rPr>
              <a:t>Pattern </a:t>
            </a:r>
            <a:r>
              <a:rPr lang="de-DE" sz="1600" dirty="0" err="1">
                <a:solidFill>
                  <a:srgbClr val="000000"/>
                </a:solidFill>
              </a:rPr>
              <a:t>length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scale</a:t>
            </a:r>
            <a:r>
              <a:rPr lang="de-DE" sz="1600" dirty="0">
                <a:solidFill>
                  <a:srgbClr val="000000"/>
                </a:solidFill>
              </a:rPr>
              <a:t> = 50km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</a:rPr>
              <a:t>Pattern time </a:t>
            </a:r>
            <a:r>
              <a:rPr lang="de-DE" sz="1600" dirty="0" err="1">
                <a:solidFill>
                  <a:srgbClr val="000000"/>
                </a:solidFill>
              </a:rPr>
              <a:t>scale</a:t>
            </a:r>
            <a:r>
              <a:rPr lang="de-DE" sz="1600" dirty="0">
                <a:solidFill>
                  <a:srgbClr val="000000"/>
                </a:solidFill>
              </a:rPr>
              <a:t> = 1 </a:t>
            </a:r>
            <a:r>
              <a:rPr lang="de-DE" sz="1600" dirty="0" err="1">
                <a:solidFill>
                  <a:srgbClr val="000000"/>
                </a:solidFill>
              </a:rPr>
              <a:t>hour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</a:rPr>
              <a:t>Pattern </a:t>
            </a:r>
            <a:r>
              <a:rPr lang="de-DE" sz="1600" dirty="0" err="1">
                <a:solidFill>
                  <a:srgbClr val="000000"/>
                </a:solidFill>
              </a:rPr>
              <a:t>modes</a:t>
            </a:r>
            <a:r>
              <a:rPr lang="de-DE" sz="1600" dirty="0">
                <a:solidFill>
                  <a:srgbClr val="000000"/>
                </a:solidFill>
              </a:rPr>
              <a:t> = 50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</a:rPr>
              <a:t>Pattern </a:t>
            </a:r>
            <a:r>
              <a:rPr lang="de-DE" sz="1600" dirty="0" err="1">
                <a:solidFill>
                  <a:srgbClr val="000000"/>
                </a:solidFill>
              </a:rPr>
              <a:t>variance</a:t>
            </a:r>
            <a:r>
              <a:rPr lang="de-DE" sz="1600" dirty="0">
                <a:solidFill>
                  <a:srgbClr val="000000"/>
                </a:solidFill>
              </a:rPr>
              <a:t> = 0.1 </a:t>
            </a:r>
          </a:p>
        </p:txBody>
      </p: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4664CCD0-C2D3-4E32-8E95-0A05E8DF1F91}"/>
              </a:ext>
            </a:extLst>
          </p:cNvPr>
          <p:cNvSpPr/>
          <p:nvPr/>
        </p:nvSpPr>
        <p:spPr>
          <a:xfrm>
            <a:off x="4089758" y="792285"/>
            <a:ext cx="701453" cy="1685695"/>
          </a:xfrm>
          <a:prstGeom prst="rightBrace">
            <a:avLst>
              <a:gd name="adj1" fmla="val 34680"/>
              <a:gd name="adj2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AA3631E4-AD77-4DDB-8367-FA3DB8B07735}"/>
              </a:ext>
            </a:extLst>
          </p:cNvPr>
          <p:cNvSpPr/>
          <p:nvPr/>
        </p:nvSpPr>
        <p:spPr>
          <a:xfrm>
            <a:off x="5001663" y="1341474"/>
            <a:ext cx="332535" cy="597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0C154A9-E3DB-4C2D-8640-DF9749BD35AA}"/>
              </a:ext>
            </a:extLst>
          </p:cNvPr>
          <p:cNvSpPr/>
          <p:nvPr/>
        </p:nvSpPr>
        <p:spPr>
          <a:xfrm>
            <a:off x="248575" y="2046357"/>
            <a:ext cx="2444667" cy="26355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D29EBC44-C4F1-4900-B888-99F54543742F}"/>
              </a:ext>
            </a:extLst>
          </p:cNvPr>
          <p:cNvSpPr/>
          <p:nvPr/>
        </p:nvSpPr>
        <p:spPr>
          <a:xfrm>
            <a:off x="957132" y="2413481"/>
            <a:ext cx="800645" cy="504917"/>
          </a:xfrm>
          <a:prstGeom prst="downArrow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A984C1A-06D0-4947-8554-BBFFD8315523}"/>
              </a:ext>
            </a:extLst>
          </p:cNvPr>
          <p:cNvSpPr/>
          <p:nvPr/>
        </p:nvSpPr>
        <p:spPr>
          <a:xfrm>
            <a:off x="174246" y="3024257"/>
            <a:ext cx="8593583" cy="1586048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165E96-330D-4B89-91AD-BA5F1DA586E3}"/>
              </a:ext>
            </a:extLst>
          </p:cNvPr>
          <p:cNvSpPr txBox="1"/>
          <p:nvPr/>
        </p:nvSpPr>
        <p:spPr>
          <a:xfrm>
            <a:off x="248575" y="3024257"/>
            <a:ext cx="8416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accent5">
                    <a:lumMod val="75000"/>
                  </a:schemeClr>
                </a:solidFill>
              </a:rPr>
              <a:t>Sensitivity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</a:rPr>
              <a:t>tests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</a:rPr>
              <a:t> SPG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</a:rPr>
              <a:t>variance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The model shows numerical instability with higher values of SPP variance: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SPP variance = 1.0 : Model crashed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SPP variance = 0.5 : Model crashed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SPP variance = &lt; 0.4 : Model ran successfully</a:t>
            </a:r>
          </a:p>
          <a:p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   </a:t>
            </a:r>
            <a:r>
              <a:rPr lang="de-DE" dirty="0"/>
              <a:t>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3048189-3388-4D46-8FA2-116341418029}"/>
              </a:ext>
            </a:extLst>
          </p:cNvPr>
          <p:cNvSpPr txBox="1">
            <a:spLocks/>
          </p:cNvSpPr>
          <p:nvPr/>
        </p:nvSpPr>
        <p:spPr>
          <a:xfrm>
            <a:off x="22745" y="347008"/>
            <a:ext cx="8056687" cy="48078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/>
              <a:t>SPG in ICON </a:t>
            </a:r>
            <a:r>
              <a:rPr lang="de-DE" sz="2000" b="1" dirty="0" err="1"/>
              <a:t>implemented</a:t>
            </a:r>
            <a:r>
              <a:rPr lang="de-DE" sz="2000" b="1" dirty="0"/>
              <a:t> </a:t>
            </a:r>
            <a:r>
              <a:rPr lang="de-DE" sz="2000" b="1" dirty="0" err="1"/>
              <a:t>by</a:t>
            </a:r>
            <a:r>
              <a:rPr lang="de-DE" sz="2000" b="1" dirty="0"/>
              <a:t> Axel Seifert and Maleen Hanst 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BE7A968-81D5-41BD-816A-089ED4FD0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72" y="686717"/>
            <a:ext cx="3391382" cy="2295897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1AA1E5-5C1F-4D57-99CD-1DAF2299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17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A171BD2-89F9-414B-9CB4-5E2AADECBA7A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/>
              <a:t>Test on a real </a:t>
            </a:r>
            <a:r>
              <a:rPr lang="de-DE" sz="2200" b="1" dirty="0" err="1"/>
              <a:t>case</a:t>
            </a:r>
            <a:r>
              <a:rPr lang="de-DE" sz="2200" b="1" dirty="0"/>
              <a:t>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D272130-638B-4DB2-B4E6-1B8CDE9387DA}"/>
              </a:ext>
            </a:extLst>
          </p:cNvPr>
          <p:cNvSpPr/>
          <p:nvPr/>
        </p:nvSpPr>
        <p:spPr>
          <a:xfrm>
            <a:off x="133165" y="788985"/>
            <a:ext cx="4092606" cy="778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Test:  </a:t>
            </a:r>
            <a:r>
              <a:rPr lang="de-DE" sz="2000" dirty="0" err="1"/>
              <a:t>Coupled</a:t>
            </a:r>
            <a:r>
              <a:rPr lang="de-DE" sz="2000" dirty="0"/>
              <a:t> SPP </a:t>
            </a:r>
            <a:r>
              <a:rPr lang="de-DE" sz="2000" dirty="0" err="1"/>
              <a:t>with</a:t>
            </a:r>
            <a:r>
              <a:rPr lang="de-DE" sz="2000" dirty="0"/>
              <a:t> 2mom </a:t>
            </a:r>
            <a:r>
              <a:rPr lang="de-DE" sz="2000" dirty="0" err="1"/>
              <a:t>microphysics</a:t>
            </a:r>
            <a:r>
              <a:rPr lang="de-DE" sz="2000" dirty="0"/>
              <a:t> </a:t>
            </a:r>
            <a:r>
              <a:rPr lang="de-DE" sz="2000" dirty="0" err="1"/>
              <a:t>scheme</a:t>
            </a:r>
            <a:r>
              <a:rPr lang="de-DE" sz="2000" dirty="0"/>
              <a:t> 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0FEC4304-BD5B-45D3-9E1F-9246C414B114}"/>
              </a:ext>
            </a:extLst>
          </p:cNvPr>
          <p:cNvSpPr/>
          <p:nvPr/>
        </p:nvSpPr>
        <p:spPr>
          <a:xfrm>
            <a:off x="1837675" y="1617800"/>
            <a:ext cx="683581" cy="46163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1545DE9-C936-4E02-8CD5-603947423031}"/>
              </a:ext>
            </a:extLst>
          </p:cNvPr>
          <p:cNvSpPr/>
          <p:nvPr/>
        </p:nvSpPr>
        <p:spPr>
          <a:xfrm>
            <a:off x="326571" y="2097196"/>
            <a:ext cx="3779351" cy="11082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perturbing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sedimentation</a:t>
            </a:r>
            <a:r>
              <a:rPr lang="de-DE" dirty="0"/>
              <a:t> </a:t>
            </a:r>
            <a:r>
              <a:rPr lang="de-DE" dirty="0" err="1"/>
              <a:t>velocity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graupel</a:t>
            </a:r>
            <a:endParaRPr lang="de-DE" dirty="0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99098EDF-DF14-4003-8FE9-0E5C6BBBC5CE}"/>
              </a:ext>
            </a:extLst>
          </p:cNvPr>
          <p:cNvSpPr/>
          <p:nvPr/>
        </p:nvSpPr>
        <p:spPr>
          <a:xfrm>
            <a:off x="1837676" y="3261810"/>
            <a:ext cx="683581" cy="461639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23B35B73-077F-4653-8722-29638A2D647B}"/>
              </a:ext>
            </a:extLst>
          </p:cNvPr>
          <p:cNvSpPr/>
          <p:nvPr/>
        </p:nvSpPr>
        <p:spPr>
          <a:xfrm>
            <a:off x="523782" y="3741205"/>
            <a:ext cx="3147134" cy="849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24h </a:t>
            </a:r>
            <a:r>
              <a:rPr lang="de-DE" dirty="0" err="1"/>
              <a:t>run</a:t>
            </a:r>
            <a:endParaRPr lang="de-DE" dirty="0"/>
          </a:p>
          <a:p>
            <a:pPr algn="ctr"/>
            <a:r>
              <a:rPr lang="de-DE" dirty="0"/>
              <a:t>ICON-LAM: D2 </a:t>
            </a:r>
            <a:r>
              <a:rPr lang="de-DE" dirty="0" err="1"/>
              <a:t>domain</a:t>
            </a:r>
            <a:endParaRPr lang="de-DE" dirty="0"/>
          </a:p>
          <a:p>
            <a:pPr algn="ctr"/>
            <a:r>
              <a:rPr lang="de-DE" dirty="0"/>
              <a:t>21st </a:t>
            </a:r>
            <a:r>
              <a:rPr lang="de-DE" dirty="0" err="1"/>
              <a:t>of</a:t>
            </a:r>
            <a:r>
              <a:rPr lang="de-DE" dirty="0"/>
              <a:t> June 2022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559890-CE77-47C4-9A21-5109829D6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9147" r="9095" b="5071"/>
          <a:stretch/>
        </p:blipFill>
        <p:spPr>
          <a:xfrm>
            <a:off x="4443565" y="788985"/>
            <a:ext cx="4373864" cy="3160451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824B23F-A71B-4286-8C91-5A99BA61D759}"/>
              </a:ext>
            </a:extLst>
          </p:cNvPr>
          <p:cNvSpPr/>
          <p:nvPr/>
        </p:nvSpPr>
        <p:spPr>
          <a:xfrm>
            <a:off x="6365289" y="3492629"/>
            <a:ext cx="2669934" cy="45680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29EAE56-238A-406E-8FC4-28EB1AF6B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10745" r="8974" b="5071"/>
          <a:stretch/>
        </p:blipFill>
        <p:spPr>
          <a:xfrm>
            <a:off x="6365289" y="2938510"/>
            <a:ext cx="2729985" cy="16420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DC71686-EDF7-49FF-A443-06DB83FC5B11}"/>
              </a:ext>
            </a:extLst>
          </p:cNvPr>
          <p:cNvSpPr txBox="1"/>
          <p:nvPr/>
        </p:nvSpPr>
        <p:spPr>
          <a:xfrm>
            <a:off x="3468070" y="270988"/>
            <a:ext cx="37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err="1">
                <a:solidFill>
                  <a:srgbClr val="C00000"/>
                </a:solidFill>
              </a:rPr>
              <a:t>Deterministic</a:t>
            </a:r>
            <a:r>
              <a:rPr lang="de-DE" sz="2400" b="1" i="1" dirty="0">
                <a:solidFill>
                  <a:srgbClr val="C00000"/>
                </a:solidFill>
              </a:rPr>
              <a:t> </a:t>
            </a:r>
            <a:r>
              <a:rPr lang="de-DE" sz="2400" b="1" i="1" dirty="0" err="1">
                <a:solidFill>
                  <a:srgbClr val="C00000"/>
                </a:solidFill>
              </a:rPr>
              <a:t>forecast</a:t>
            </a:r>
            <a:endParaRPr lang="de-DE" sz="2400" b="1" i="1" dirty="0">
              <a:solidFill>
                <a:srgbClr val="C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51A9AC-7512-4315-8F3A-6D130474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19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3" grpId="0" animBg="1"/>
      <p:bldP spid="18" grpId="0" animBg="1"/>
      <p:bldP spid="1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492FDBB-F3EC-4DE5-9B25-79F9E0491D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19782" r="14280" b="18915"/>
          <a:stretch/>
        </p:blipFill>
        <p:spPr>
          <a:xfrm>
            <a:off x="978401" y="1154236"/>
            <a:ext cx="3240000" cy="18301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E5FE64E-CB84-4754-8B36-04A81988F9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19648" r="14391" b="18914"/>
          <a:stretch/>
        </p:blipFill>
        <p:spPr>
          <a:xfrm>
            <a:off x="5344693" y="1154236"/>
            <a:ext cx="3240000" cy="183154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342FEDE-D451-4291-92C0-53F3B4242F7B}"/>
              </a:ext>
            </a:extLst>
          </p:cNvPr>
          <p:cNvSpPr txBox="1"/>
          <p:nvPr/>
        </p:nvSpPr>
        <p:spPr>
          <a:xfrm rot="16200000">
            <a:off x="-234996" y="1725476"/>
            <a:ext cx="158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coupled</a:t>
            </a:r>
            <a:r>
              <a:rPr lang="de-DE" sz="1400" dirty="0"/>
              <a:t> SPP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45C5F8E-BECE-42E6-B4AD-90B657094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20000" r="14280" b="19070"/>
          <a:stretch/>
        </p:blipFill>
        <p:spPr>
          <a:xfrm>
            <a:off x="978401" y="3019729"/>
            <a:ext cx="3240000" cy="181384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FB4B999-940D-4302-A384-15A6504DF3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20170" r="14171" b="19070"/>
          <a:stretch/>
        </p:blipFill>
        <p:spPr>
          <a:xfrm>
            <a:off x="5344693" y="3036371"/>
            <a:ext cx="3240000" cy="180880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E643808-F8F2-4C43-A7E6-CC91039ED7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20000" r="14062" b="19070"/>
          <a:stretch/>
        </p:blipFill>
        <p:spPr>
          <a:xfrm>
            <a:off x="7264101" y="78803"/>
            <a:ext cx="1800000" cy="100625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7082545-0EE6-49B2-9628-01AD4FA0528C}"/>
              </a:ext>
            </a:extLst>
          </p:cNvPr>
          <p:cNvSpPr txBox="1"/>
          <p:nvPr/>
        </p:nvSpPr>
        <p:spPr>
          <a:xfrm rot="16200000">
            <a:off x="-234996" y="3624800"/>
            <a:ext cx="158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uncoupled</a:t>
            </a:r>
            <a:r>
              <a:rPr lang="de-DE" sz="1400" dirty="0"/>
              <a:t> SPP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C53F68-7E79-466A-8411-5716E7E163B3}"/>
              </a:ext>
            </a:extLst>
          </p:cNvPr>
          <p:cNvSpPr txBox="1"/>
          <p:nvPr/>
        </p:nvSpPr>
        <p:spPr>
          <a:xfrm>
            <a:off x="2205083" y="792674"/>
            <a:ext cx="1017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18UTC</a:t>
            </a:r>
          </a:p>
          <a:p>
            <a:endParaRPr lang="de-DE" dirty="0"/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81DF50FF-D89F-4172-8E2D-0C50884BFE0B}"/>
              </a:ext>
            </a:extLst>
          </p:cNvPr>
          <p:cNvSpPr/>
          <p:nvPr/>
        </p:nvSpPr>
        <p:spPr>
          <a:xfrm>
            <a:off x="2860319" y="875504"/>
            <a:ext cx="233916" cy="209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: nach unten 27">
            <a:extLst>
              <a:ext uri="{FF2B5EF4-FFF2-40B4-BE49-F238E27FC236}">
                <a16:creationId xmlns:a16="http://schemas.microsoft.com/office/drawing/2014/main" id="{C4E6D9E9-C16D-404F-B496-60D4038C492B}"/>
              </a:ext>
            </a:extLst>
          </p:cNvPr>
          <p:cNvSpPr/>
          <p:nvPr/>
        </p:nvSpPr>
        <p:spPr>
          <a:xfrm>
            <a:off x="6730409" y="894090"/>
            <a:ext cx="233916" cy="209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3B08288-79B3-4EB0-A4B8-1B9C8ECD9F33}"/>
              </a:ext>
            </a:extLst>
          </p:cNvPr>
          <p:cNvSpPr txBox="1"/>
          <p:nvPr/>
        </p:nvSpPr>
        <p:spPr>
          <a:xfrm>
            <a:off x="6038223" y="836554"/>
            <a:ext cx="1017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19UTC</a:t>
            </a:r>
          </a:p>
          <a:p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EC743750-A6D1-4A9B-B153-A434A37765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9649" r="14280" b="19794"/>
          <a:stretch/>
        </p:blipFill>
        <p:spPr>
          <a:xfrm>
            <a:off x="896446" y="1812577"/>
            <a:ext cx="3420000" cy="19028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74FC42-27F5-4C99-96DE-573487D371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19647" r="14281" b="19795"/>
          <a:stretch/>
        </p:blipFill>
        <p:spPr>
          <a:xfrm>
            <a:off x="5435734" y="1812576"/>
            <a:ext cx="3427593" cy="1904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9076E91-54DF-478D-ACCE-D2C5A9221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65859" r="9564" b="25613"/>
          <a:stretch/>
        </p:blipFill>
        <p:spPr>
          <a:xfrm rot="10800000" flipH="1" flipV="1">
            <a:off x="2860319" y="4871352"/>
            <a:ext cx="3522606" cy="27214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30A4F5E-A274-4A5F-AA40-745B30877C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65271" r="7700" b="22737"/>
          <a:stretch/>
        </p:blipFill>
        <p:spPr>
          <a:xfrm>
            <a:off x="3111071" y="226862"/>
            <a:ext cx="4153030" cy="434090"/>
          </a:xfrm>
          <a:prstGeom prst="rect">
            <a:avLst/>
          </a:prstGeom>
        </p:spPr>
      </p:pic>
      <p:sp>
        <p:nvSpPr>
          <p:cNvPr id="34" name="Titel 1">
            <a:extLst>
              <a:ext uri="{FF2B5EF4-FFF2-40B4-BE49-F238E27FC236}">
                <a16:creationId xmlns:a16="http://schemas.microsoft.com/office/drawing/2014/main" id="{3AB95335-D2EA-4FEE-AF48-FCF16EC9676D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 err="1"/>
              <a:t>Hourly</a:t>
            </a:r>
            <a:r>
              <a:rPr lang="de-DE" sz="2200" b="1" dirty="0"/>
              <a:t> </a:t>
            </a:r>
            <a:r>
              <a:rPr lang="de-DE" sz="2200" b="1" dirty="0" err="1"/>
              <a:t>precipitation</a:t>
            </a:r>
            <a:endParaRPr lang="de-DE" sz="2200" b="1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89A644D-75DA-428D-9468-CFAC0ECC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06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A171BD2-89F9-414B-9CB4-5E2AADECBA7A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/>
              <a:t>Test on a real </a:t>
            </a:r>
            <a:r>
              <a:rPr lang="de-DE" sz="2200" b="1" dirty="0" err="1"/>
              <a:t>case</a:t>
            </a:r>
            <a:r>
              <a:rPr lang="de-DE" sz="2200" b="1" dirty="0"/>
              <a:t>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D272130-638B-4DB2-B4E6-1B8CDE9387DA}"/>
              </a:ext>
            </a:extLst>
          </p:cNvPr>
          <p:cNvSpPr/>
          <p:nvPr/>
        </p:nvSpPr>
        <p:spPr>
          <a:xfrm>
            <a:off x="133165" y="788985"/>
            <a:ext cx="4092606" cy="778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Test:  </a:t>
            </a:r>
            <a:r>
              <a:rPr lang="de-DE" sz="2000" dirty="0" err="1"/>
              <a:t>Coupled</a:t>
            </a:r>
            <a:r>
              <a:rPr lang="de-DE" sz="2000" dirty="0"/>
              <a:t> SPP </a:t>
            </a:r>
            <a:r>
              <a:rPr lang="de-DE" sz="2000" dirty="0" err="1"/>
              <a:t>with</a:t>
            </a:r>
            <a:r>
              <a:rPr lang="de-DE" sz="2000" dirty="0"/>
              <a:t> 2mom </a:t>
            </a:r>
            <a:r>
              <a:rPr lang="de-DE" sz="2000" dirty="0" err="1"/>
              <a:t>microphysics</a:t>
            </a:r>
            <a:r>
              <a:rPr lang="de-DE" sz="2000" dirty="0"/>
              <a:t> </a:t>
            </a:r>
            <a:r>
              <a:rPr lang="de-DE" sz="2000" dirty="0" err="1"/>
              <a:t>scheme</a:t>
            </a:r>
            <a:r>
              <a:rPr lang="de-DE" sz="2000" dirty="0"/>
              <a:t> 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0FEC4304-BD5B-45D3-9E1F-9246C414B114}"/>
              </a:ext>
            </a:extLst>
          </p:cNvPr>
          <p:cNvSpPr/>
          <p:nvPr/>
        </p:nvSpPr>
        <p:spPr>
          <a:xfrm>
            <a:off x="1837675" y="1617800"/>
            <a:ext cx="683581" cy="46163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1545DE9-C936-4E02-8CD5-603947423031}"/>
              </a:ext>
            </a:extLst>
          </p:cNvPr>
          <p:cNvSpPr/>
          <p:nvPr/>
        </p:nvSpPr>
        <p:spPr>
          <a:xfrm>
            <a:off x="326571" y="2097196"/>
            <a:ext cx="3779351" cy="11082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perturbing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sedimentation</a:t>
            </a:r>
            <a:r>
              <a:rPr lang="de-DE" dirty="0"/>
              <a:t> </a:t>
            </a:r>
            <a:r>
              <a:rPr lang="de-DE" dirty="0" err="1"/>
              <a:t>velocity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graupel</a:t>
            </a:r>
            <a:endParaRPr lang="de-DE" dirty="0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99098EDF-DF14-4003-8FE9-0E5C6BBBC5CE}"/>
              </a:ext>
            </a:extLst>
          </p:cNvPr>
          <p:cNvSpPr/>
          <p:nvPr/>
        </p:nvSpPr>
        <p:spPr>
          <a:xfrm>
            <a:off x="1837676" y="3261810"/>
            <a:ext cx="683581" cy="461639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23B35B73-077F-4653-8722-29638A2D647B}"/>
              </a:ext>
            </a:extLst>
          </p:cNvPr>
          <p:cNvSpPr/>
          <p:nvPr/>
        </p:nvSpPr>
        <p:spPr>
          <a:xfrm>
            <a:off x="523782" y="3741205"/>
            <a:ext cx="3337018" cy="849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24h </a:t>
            </a:r>
            <a:r>
              <a:rPr lang="de-DE" dirty="0" err="1"/>
              <a:t>run</a:t>
            </a:r>
            <a:endParaRPr lang="de-DE" dirty="0"/>
          </a:p>
          <a:p>
            <a:pPr algn="ctr"/>
            <a:r>
              <a:rPr lang="de-DE" dirty="0"/>
              <a:t>ICON-LAM-</a:t>
            </a:r>
            <a:r>
              <a:rPr lang="de-DE" b="1" dirty="0"/>
              <a:t>EPS</a:t>
            </a:r>
            <a:r>
              <a:rPr lang="de-DE" dirty="0"/>
              <a:t>: D2 </a:t>
            </a:r>
            <a:r>
              <a:rPr lang="de-DE" dirty="0" err="1"/>
              <a:t>domain</a:t>
            </a:r>
            <a:endParaRPr lang="de-DE" dirty="0"/>
          </a:p>
          <a:p>
            <a:pPr algn="ctr"/>
            <a:r>
              <a:rPr lang="de-DE" dirty="0"/>
              <a:t>21st </a:t>
            </a:r>
            <a:r>
              <a:rPr lang="de-DE" dirty="0" err="1"/>
              <a:t>of</a:t>
            </a:r>
            <a:r>
              <a:rPr lang="de-DE" dirty="0"/>
              <a:t> June 2022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C71686-EDF7-49FF-A443-06DB83FC5B11}"/>
              </a:ext>
            </a:extLst>
          </p:cNvPr>
          <p:cNvSpPr txBox="1"/>
          <p:nvPr/>
        </p:nvSpPr>
        <p:spPr>
          <a:xfrm>
            <a:off x="3468071" y="270988"/>
            <a:ext cx="311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C00000"/>
                </a:solidFill>
              </a:rPr>
              <a:t>Ensemble </a:t>
            </a:r>
            <a:r>
              <a:rPr lang="de-DE" sz="2400" b="1" i="1" dirty="0" err="1">
                <a:solidFill>
                  <a:srgbClr val="C00000"/>
                </a:solidFill>
              </a:rPr>
              <a:t>forecast</a:t>
            </a:r>
            <a:endParaRPr lang="de-DE" sz="2400" b="1" i="1" dirty="0">
              <a:solidFill>
                <a:srgbClr val="C00000"/>
              </a:solidFill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A87BEC78-4A80-4D29-AE2B-17CF817E53CD}"/>
              </a:ext>
            </a:extLst>
          </p:cNvPr>
          <p:cNvSpPr/>
          <p:nvPr/>
        </p:nvSpPr>
        <p:spPr>
          <a:xfrm>
            <a:off x="5376756" y="845442"/>
            <a:ext cx="3110282" cy="154471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Implementation </a:t>
            </a:r>
            <a:r>
              <a:rPr lang="de-DE" sz="2000" b="1" dirty="0" err="1"/>
              <a:t>of</a:t>
            </a:r>
            <a:r>
              <a:rPr lang="de-DE" sz="2000" b="1" dirty="0"/>
              <a:t> SPP</a:t>
            </a:r>
          </a:p>
          <a:p>
            <a:pPr algn="ctr"/>
            <a:r>
              <a:rPr lang="de-DE" sz="2000" b="1" dirty="0"/>
              <a:t>ICON-D2-</a:t>
            </a:r>
            <a:r>
              <a:rPr lang="de-DE" sz="2000" b="1" i="1" dirty="0">
                <a:solidFill>
                  <a:srgbClr val="C00000"/>
                </a:solidFill>
              </a:rPr>
              <a:t>EPS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418CEA7-C6BA-45A9-87E5-E5748FEB0AC2}"/>
              </a:ext>
            </a:extLst>
          </p:cNvPr>
          <p:cNvSpPr txBox="1"/>
          <p:nvPr/>
        </p:nvSpPr>
        <p:spPr>
          <a:xfrm>
            <a:off x="7676835" y="1148415"/>
            <a:ext cx="12652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0" b="1" dirty="0">
                <a:solidFill>
                  <a:srgbClr val="C00000"/>
                </a:solidFill>
              </a:rPr>
              <a:t>✓</a:t>
            </a:r>
            <a:endParaRPr lang="de-DE" sz="11500" dirty="0"/>
          </a:p>
        </p:txBody>
      </p:sp>
      <p:sp>
        <p:nvSpPr>
          <p:cNvPr id="23" name="Pfeil: gebogen 22">
            <a:extLst>
              <a:ext uri="{FF2B5EF4-FFF2-40B4-BE49-F238E27FC236}">
                <a16:creationId xmlns:a16="http://schemas.microsoft.com/office/drawing/2014/main" id="{952A0CB3-9E72-492B-B809-F65DEEE5F2F8}"/>
              </a:ext>
            </a:extLst>
          </p:cNvPr>
          <p:cNvSpPr/>
          <p:nvPr/>
        </p:nvSpPr>
        <p:spPr>
          <a:xfrm rot="10800000">
            <a:off x="5709104" y="2801437"/>
            <a:ext cx="1393794" cy="1108282"/>
          </a:xfrm>
          <a:prstGeom prst="bentArrow">
            <a:avLst>
              <a:gd name="adj1" fmla="val 25000"/>
              <a:gd name="adj2" fmla="val 34612"/>
              <a:gd name="adj3" fmla="val 39418"/>
              <a:gd name="adj4" fmla="val 381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552B7AA-4B1E-4D18-9C4E-73ACBA59D504}"/>
              </a:ext>
            </a:extLst>
          </p:cNvPr>
          <p:cNvSpPr txBox="1"/>
          <p:nvPr/>
        </p:nvSpPr>
        <p:spPr>
          <a:xfrm>
            <a:off x="6144109" y="3010463"/>
            <a:ext cx="923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Test</a:t>
            </a:r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6693D0A4-B938-48CE-95F9-0A139D66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8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3" grpId="0" animBg="1"/>
      <p:bldP spid="18" grpId="0" animBg="1"/>
      <p:bldP spid="3" grpId="0"/>
      <p:bldP spid="10" grpId="0" animBg="1"/>
      <p:bldP spid="19" grpId="0"/>
      <p:bldP spid="23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F341A9-D81C-4A7A-91B5-D6121B97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16</a:t>
            </a:fld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2DE9414-6BEA-4E19-A90B-DF8FBAC23C8F}"/>
              </a:ext>
            </a:extLst>
          </p:cNvPr>
          <p:cNvSpPr/>
          <p:nvPr/>
        </p:nvSpPr>
        <p:spPr>
          <a:xfrm>
            <a:off x="6326361" y="1988325"/>
            <a:ext cx="2334827" cy="754602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SPP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59C35C8-5AAA-4D32-8EB4-A6D9F2011A20}"/>
              </a:ext>
            </a:extLst>
          </p:cNvPr>
          <p:cNvSpPr/>
          <p:nvPr/>
        </p:nvSpPr>
        <p:spPr>
          <a:xfrm>
            <a:off x="3491653" y="1988325"/>
            <a:ext cx="2334827" cy="754602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REF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C71808A-9311-4927-AE6B-42DA8900F8C0}"/>
              </a:ext>
            </a:extLst>
          </p:cNvPr>
          <p:cNvSpPr/>
          <p:nvPr/>
        </p:nvSpPr>
        <p:spPr>
          <a:xfrm>
            <a:off x="550924" y="1988325"/>
            <a:ext cx="2334827" cy="754602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5"/>
                </a:solidFill>
              </a:rPr>
              <a:t>CPP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9A0AA4A-2022-457F-8587-B035CC23D883}"/>
              </a:ext>
            </a:extLst>
          </p:cNvPr>
          <p:cNvSpPr/>
          <p:nvPr/>
        </p:nvSpPr>
        <p:spPr>
          <a:xfrm>
            <a:off x="480644" y="823412"/>
            <a:ext cx="8268069" cy="754602"/>
          </a:xfrm>
          <a:prstGeom prst="round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LAT-BC </a:t>
            </a:r>
            <a:r>
              <a:rPr lang="de-DE" dirty="0">
                <a:solidFill>
                  <a:srgbClr val="000000"/>
                </a:solidFill>
                <a:sym typeface="Wingdings" panose="05000000000000000000" pitchFamily="2" charset="2"/>
              </a:rPr>
              <a:t> Forecasts </a:t>
            </a:r>
            <a:r>
              <a:rPr lang="de-DE" dirty="0" err="1">
                <a:solidFill>
                  <a:srgbClr val="000000"/>
                </a:solidFill>
                <a:sym typeface="Wingdings" panose="05000000000000000000" pitchFamily="2" charset="2"/>
              </a:rPr>
              <a:t>from</a:t>
            </a:r>
            <a:r>
              <a:rPr lang="de-DE" dirty="0">
                <a:solidFill>
                  <a:srgbClr val="000000"/>
                </a:solidFill>
                <a:sym typeface="Wingdings" panose="05000000000000000000" pitchFamily="2" charset="2"/>
              </a:rPr>
              <a:t> ICON-EU</a:t>
            </a:r>
          </a:p>
          <a:p>
            <a:pPr algn="ctr"/>
            <a:r>
              <a:rPr lang="de-DE" dirty="0" err="1">
                <a:solidFill>
                  <a:srgbClr val="000000"/>
                </a:solidFill>
                <a:sym typeface="Wingdings" panose="05000000000000000000" pitchFamily="2" charset="2"/>
              </a:rPr>
              <a:t>Pertrubed</a:t>
            </a:r>
            <a:r>
              <a:rPr lang="de-DE" dirty="0">
                <a:solidFill>
                  <a:srgbClr val="000000"/>
                </a:solidFill>
                <a:sym typeface="Wingdings" panose="05000000000000000000" pitchFamily="2" charset="2"/>
              </a:rPr>
              <a:t> Initial </a:t>
            </a:r>
            <a:r>
              <a:rPr lang="de-DE" dirty="0" err="1">
                <a:solidFill>
                  <a:srgbClr val="000000"/>
                </a:solidFill>
                <a:sym typeface="Wingdings" panose="05000000000000000000" pitchFamily="2" charset="2"/>
              </a:rPr>
              <a:t>Conditions</a:t>
            </a:r>
            <a:r>
              <a:rPr lang="de-DE" dirty="0">
                <a:solidFill>
                  <a:srgbClr val="000000"/>
                </a:solidFill>
                <a:sym typeface="Wingdings" panose="05000000000000000000" pitchFamily="2" charset="2"/>
              </a:rPr>
              <a:t>  </a:t>
            </a:r>
            <a:r>
              <a:rPr lang="de-DE" dirty="0">
                <a:solidFill>
                  <a:srgbClr val="000000"/>
                </a:solidFill>
              </a:rPr>
              <a:t>KENDA (ICON-D2-EPS)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20 </a:t>
            </a:r>
            <a:r>
              <a:rPr lang="de-DE" dirty="0" err="1">
                <a:solidFill>
                  <a:srgbClr val="000000"/>
                </a:solidFill>
              </a:rPr>
              <a:t>members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A401774-4BC2-4E54-B8F6-D461D23313D0}"/>
              </a:ext>
            </a:extLst>
          </p:cNvPr>
          <p:cNvSpPr/>
          <p:nvPr/>
        </p:nvSpPr>
        <p:spPr>
          <a:xfrm>
            <a:off x="5959467" y="3360193"/>
            <a:ext cx="3098307" cy="1272985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SPP </a:t>
            </a:r>
            <a:r>
              <a:rPr lang="de-DE" dirty="0" err="1">
                <a:solidFill>
                  <a:srgbClr val="C00000"/>
                </a:solidFill>
              </a:rPr>
              <a:t>activated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for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perturbing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sedimentation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velocity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of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graupel</a:t>
            </a:r>
            <a:endParaRPr lang="de-DE" dirty="0">
              <a:solidFill>
                <a:srgbClr val="C00000"/>
              </a:solidFill>
            </a:endParaRPr>
          </a:p>
          <a:p>
            <a:pPr marL="171450" indent="-171450" algn="ctr">
              <a:buFont typeface="Wingdings" panose="05000000000000000000" pitchFamily="2" charset="2"/>
              <a:buChar char="§"/>
            </a:pPr>
            <a:r>
              <a:rPr lang="de-DE" sz="1200" b="1" dirty="0" err="1">
                <a:solidFill>
                  <a:srgbClr val="C00000"/>
                </a:solidFill>
              </a:rPr>
              <a:t>No</a:t>
            </a:r>
            <a:r>
              <a:rPr lang="de-DE" sz="1200" dirty="0">
                <a:solidFill>
                  <a:srgbClr val="C00000"/>
                </a:solidFill>
              </a:rPr>
              <a:t> operational </a:t>
            </a:r>
            <a:r>
              <a:rPr lang="de-DE" sz="1200" dirty="0" err="1">
                <a:solidFill>
                  <a:srgbClr val="C00000"/>
                </a:solidFill>
              </a:rPr>
              <a:t>perturbation</a:t>
            </a:r>
            <a:endParaRPr lang="de-DE" sz="1200" dirty="0">
              <a:solidFill>
                <a:srgbClr val="C00000"/>
              </a:solidFill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C1BE948-0E99-4E38-9DBD-2E1DA9B21350}"/>
              </a:ext>
            </a:extLst>
          </p:cNvPr>
          <p:cNvCxnSpPr>
            <a:endCxn id="9" idx="0"/>
          </p:cNvCxnSpPr>
          <p:nvPr/>
        </p:nvCxnSpPr>
        <p:spPr>
          <a:xfrm>
            <a:off x="7493773" y="1578014"/>
            <a:ext cx="2" cy="4103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2BC5DFC-6AC9-40CB-8710-3A23C067852C}"/>
              </a:ext>
            </a:extLst>
          </p:cNvPr>
          <p:cNvCxnSpPr/>
          <p:nvPr/>
        </p:nvCxnSpPr>
        <p:spPr>
          <a:xfrm>
            <a:off x="4614676" y="1578014"/>
            <a:ext cx="2" cy="4103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78F9398-ED56-4282-9E77-32925D8C1156}"/>
              </a:ext>
            </a:extLst>
          </p:cNvPr>
          <p:cNvCxnSpPr/>
          <p:nvPr/>
        </p:nvCxnSpPr>
        <p:spPr>
          <a:xfrm>
            <a:off x="1735577" y="1567476"/>
            <a:ext cx="2" cy="4103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Flussdiagramm: Mehrere Dokumente 20">
            <a:extLst>
              <a:ext uri="{FF2B5EF4-FFF2-40B4-BE49-F238E27FC236}">
                <a16:creationId xmlns:a16="http://schemas.microsoft.com/office/drawing/2014/main" id="{C029CAFE-9C5D-4294-A120-D8F0FE5BDC35}"/>
              </a:ext>
            </a:extLst>
          </p:cNvPr>
          <p:cNvSpPr/>
          <p:nvPr/>
        </p:nvSpPr>
        <p:spPr>
          <a:xfrm>
            <a:off x="84337" y="2916872"/>
            <a:ext cx="3182646" cy="1822430"/>
          </a:xfrm>
          <a:prstGeom prst="flowChartMultidocumen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accent5"/>
                </a:solidFill>
              </a:rPr>
              <a:t>~18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physical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parameter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perturbation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fixed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during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forecast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run</a:t>
            </a:r>
            <a:r>
              <a:rPr lang="de-DE" dirty="0">
                <a:solidFill>
                  <a:schemeClr val="accent5"/>
                </a:solidFill>
              </a:rPr>
              <a:t> time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accent5"/>
                </a:solidFill>
              </a:rPr>
              <a:t>Operational </a:t>
            </a:r>
            <a:r>
              <a:rPr lang="de-DE" sz="1200" b="1" dirty="0" err="1">
                <a:solidFill>
                  <a:schemeClr val="accent5"/>
                </a:solidFill>
              </a:rPr>
              <a:t>perturbation</a:t>
            </a:r>
            <a:endParaRPr lang="de-DE" sz="1200" dirty="0">
              <a:solidFill>
                <a:schemeClr val="accent5"/>
              </a:solidFill>
            </a:endParaRPr>
          </a:p>
          <a:p>
            <a:pPr algn="ctr"/>
            <a:endParaRPr lang="de-DE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B76EB3C-53D9-4134-ACED-C4D8AB0857BA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508620" y="2751531"/>
            <a:ext cx="1" cy="6086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hteck: diagonal liegende Ecken abgeschnitten 5">
            <a:extLst>
              <a:ext uri="{FF2B5EF4-FFF2-40B4-BE49-F238E27FC236}">
                <a16:creationId xmlns:a16="http://schemas.microsoft.com/office/drawing/2014/main" id="{747477E2-1614-4E14-A53F-74B79111FDA7}"/>
              </a:ext>
            </a:extLst>
          </p:cNvPr>
          <p:cNvSpPr/>
          <p:nvPr/>
        </p:nvSpPr>
        <p:spPr>
          <a:xfrm>
            <a:off x="3603987" y="3368798"/>
            <a:ext cx="2110158" cy="1264381"/>
          </a:xfrm>
          <a:prstGeom prst="snip2Diag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err="1"/>
              <a:t>No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perturbation</a:t>
            </a:r>
            <a:endParaRPr lang="de-DE" dirty="0"/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e-DE" sz="1200" b="1" dirty="0" err="1"/>
              <a:t>No</a:t>
            </a:r>
            <a:r>
              <a:rPr lang="de-DE" sz="1200" dirty="0"/>
              <a:t> SPP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de-DE" sz="1200" b="1" dirty="0" err="1"/>
              <a:t>No</a:t>
            </a:r>
            <a:r>
              <a:rPr lang="de-DE" sz="1200" dirty="0"/>
              <a:t> operational </a:t>
            </a:r>
            <a:r>
              <a:rPr lang="de-DE" sz="1200" dirty="0" err="1"/>
              <a:t>perturbation</a:t>
            </a:r>
            <a:endParaRPr lang="de-DE" sz="1200" dirty="0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024F1146-8696-431B-8D50-6188D93F1931}"/>
              </a:ext>
            </a:extLst>
          </p:cNvPr>
          <p:cNvCxnSpPr>
            <a:cxnSpLocks/>
          </p:cNvCxnSpPr>
          <p:nvPr/>
        </p:nvCxnSpPr>
        <p:spPr>
          <a:xfrm>
            <a:off x="4611774" y="2751532"/>
            <a:ext cx="2902" cy="6086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605771BD-447F-4D84-B8C7-83392032A01F}"/>
              </a:ext>
            </a:extLst>
          </p:cNvPr>
          <p:cNvCxnSpPr>
            <a:cxnSpLocks/>
          </p:cNvCxnSpPr>
          <p:nvPr/>
        </p:nvCxnSpPr>
        <p:spPr>
          <a:xfrm>
            <a:off x="1718337" y="2742927"/>
            <a:ext cx="0" cy="1739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Titel 1">
            <a:extLst>
              <a:ext uri="{FF2B5EF4-FFF2-40B4-BE49-F238E27FC236}">
                <a16:creationId xmlns:a16="http://schemas.microsoft.com/office/drawing/2014/main" id="{7CE70C3E-6596-4EAF-9F21-4B5699FEEA63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/>
              <a:t>Test Setup </a:t>
            </a:r>
          </a:p>
        </p:txBody>
      </p:sp>
    </p:spTree>
    <p:extLst>
      <p:ext uri="{BB962C8B-B14F-4D97-AF65-F5344CB8AC3E}">
        <p14:creationId xmlns:p14="http://schemas.microsoft.com/office/powerpoint/2010/main" val="183047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21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7F81592-7ACB-4405-8EC8-03BD04B7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17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6E3838-1D1F-47E6-9C04-AAD1244C7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8707" r="9223" b="5468"/>
          <a:stretch/>
        </p:blipFill>
        <p:spPr>
          <a:xfrm>
            <a:off x="84337" y="854293"/>
            <a:ext cx="6634691" cy="347045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09FF01B-083E-45D1-98B2-F1BBCA4BF72C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/>
              <a:t>Statistical Analysis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0CE52D-FF2C-4E38-9340-9D13BE55AE10}"/>
              </a:ext>
            </a:extLst>
          </p:cNvPr>
          <p:cNvSpPr txBox="1"/>
          <p:nvPr/>
        </p:nvSpPr>
        <p:spPr>
          <a:xfrm>
            <a:off x="6795545" y="1308538"/>
            <a:ext cx="234845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Box-Whisker </a:t>
            </a:r>
            <a:r>
              <a:rPr lang="de-DE" dirty="0" err="1"/>
              <a:t>plot</a:t>
            </a:r>
            <a:r>
              <a:rPr lang="de-DE" dirty="0"/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larger distribution (wider min-max range) observed in CPP indicates a higher level of perturbations.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medians across the different experiments are very similar, showing consistency. </a:t>
            </a:r>
          </a:p>
          <a:p>
            <a:endParaRPr lang="de-DE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00570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8850647-8E99-4F84-BEF1-8DFC3FAD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18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7FD41-D418-48A3-8233-6F624F11F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" b="2580"/>
          <a:stretch/>
        </p:blipFill>
        <p:spPr>
          <a:xfrm>
            <a:off x="0" y="870012"/>
            <a:ext cx="6754242" cy="38692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0ABF4B4-36E7-457B-90A7-85AEE800D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86" y="2365545"/>
            <a:ext cx="4558856" cy="244385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B06F4F3-F37B-4ADB-BB69-4E53227883D0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/>
              <a:t>Statistical Analysis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6773FDD-3A49-4A94-BB82-6796D912456C}"/>
              </a:ext>
            </a:extLst>
          </p:cNvPr>
          <p:cNvSpPr txBox="1"/>
          <p:nvPr/>
        </p:nvSpPr>
        <p:spPr>
          <a:xfrm>
            <a:off x="6754242" y="1327329"/>
            <a:ext cx="23484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Histogram</a:t>
            </a:r>
            <a:r>
              <a:rPr lang="de-DE" dirty="0"/>
              <a:t> </a:t>
            </a:r>
            <a:r>
              <a:rPr lang="de-DE" dirty="0" err="1"/>
              <a:t>plot</a:t>
            </a:r>
            <a:r>
              <a:rPr lang="de-DE" dirty="0"/>
              <a:t>:</a:t>
            </a:r>
            <a:endParaRPr lang="en-US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For the smallest and largest rain bins, the CPP experiment shows higher precipitation, suggesting that more perturbations generate more rain in these extremes</a:t>
            </a:r>
            <a:endParaRPr lang="de-DE" altLang="de-DE" sz="1400" dirty="0"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1400" dirty="0">
                <a:latin typeface="Arial" panose="020B0604020202020204" pitchFamily="34" charset="0"/>
              </a:rPr>
              <a:t>The </a:t>
            </a:r>
            <a:r>
              <a:rPr lang="de-DE" altLang="de-DE" sz="1400" dirty="0" err="1">
                <a:latin typeface="Arial" panose="020B0604020202020204" pitchFamily="34" charset="0"/>
              </a:rPr>
              <a:t>differences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among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the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experiments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are</a:t>
            </a:r>
            <a:r>
              <a:rPr lang="de-DE" altLang="de-DE" sz="1400" dirty="0">
                <a:latin typeface="Arial" panose="020B0604020202020204" pitchFamily="34" charset="0"/>
              </a:rPr>
              <a:t> not </a:t>
            </a:r>
            <a:r>
              <a:rPr lang="de-DE" altLang="de-DE" sz="1400" dirty="0" err="1">
                <a:latin typeface="Arial" panose="020B0604020202020204" pitchFamily="34" charset="0"/>
              </a:rPr>
              <a:t>statistically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latin typeface="Arial" panose="020B0604020202020204" pitchFamily="34" charset="0"/>
              </a:rPr>
              <a:t>significant</a:t>
            </a:r>
            <a:r>
              <a:rPr lang="de-DE" altLang="de-DE" sz="1400" dirty="0"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6205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1A70CD-31FA-4611-BCEF-2BD350AED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18140" r="9899" b="17675"/>
          <a:stretch/>
        </p:blipFill>
        <p:spPr>
          <a:xfrm>
            <a:off x="0" y="1121079"/>
            <a:ext cx="2700000" cy="15085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27FC2D-3800-490C-937C-141868075C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17829" r="9565" b="17829"/>
          <a:stretch/>
        </p:blipFill>
        <p:spPr>
          <a:xfrm>
            <a:off x="2989308" y="1119509"/>
            <a:ext cx="2700000" cy="15060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3ED23B-AC9E-4AD4-B5E0-86FF281EC5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18140" r="9674" b="17829"/>
          <a:stretch/>
        </p:blipFill>
        <p:spPr>
          <a:xfrm>
            <a:off x="6477407" y="1131065"/>
            <a:ext cx="2601546" cy="15028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3EB48E2-42DC-406A-B888-F70FFB7138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2" t="27132" r="4300" b="25426"/>
          <a:stretch/>
        </p:blipFill>
        <p:spPr>
          <a:xfrm>
            <a:off x="5884299" y="813300"/>
            <a:ext cx="436988" cy="216209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118D1B-CC72-41E3-936C-C24033C871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17984" r="9674" b="17674"/>
          <a:stretch/>
        </p:blipFill>
        <p:spPr>
          <a:xfrm>
            <a:off x="1076234" y="3282415"/>
            <a:ext cx="2956011" cy="16532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C9CEEDC-2969-4BDD-AE13-84B416DE0F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17984" r="9454" b="17829"/>
          <a:stretch/>
        </p:blipFill>
        <p:spPr>
          <a:xfrm>
            <a:off x="4549697" y="3284738"/>
            <a:ext cx="2979125" cy="165329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02B501C-3982-4DEC-90A6-7097620B22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3" t="27132" r="3929" b="26046"/>
          <a:stretch/>
        </p:blipFill>
        <p:spPr>
          <a:xfrm>
            <a:off x="7919205" y="2735226"/>
            <a:ext cx="585126" cy="2408274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F7500783-2928-43D7-82ED-24564B20C6E7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>
                <a:solidFill>
                  <a:srgbClr val="2D4B9B"/>
                </a:solidFill>
                <a:latin typeface="Arial"/>
              </a:rPr>
              <a:t>Maps </a:t>
            </a:r>
            <a:r>
              <a:rPr lang="de-DE" sz="2200" b="1" dirty="0" err="1">
                <a:solidFill>
                  <a:srgbClr val="2D4B9B"/>
                </a:solidFill>
                <a:latin typeface="Arial"/>
              </a:rPr>
              <a:t>of</a:t>
            </a:r>
            <a:r>
              <a:rPr lang="de-DE" sz="2200" b="1" dirty="0">
                <a:solidFill>
                  <a:srgbClr val="2D4B9B"/>
                </a:solidFill>
                <a:latin typeface="Arial"/>
              </a:rPr>
              <a:t> </a:t>
            </a:r>
            <a:r>
              <a:rPr lang="de-DE" sz="2200" b="1" dirty="0" err="1">
                <a:solidFill>
                  <a:srgbClr val="2D4B9B"/>
                </a:solidFill>
                <a:latin typeface="Arial"/>
              </a:rPr>
              <a:t>accumulated</a:t>
            </a:r>
            <a:r>
              <a:rPr lang="de-DE" sz="2200" b="1" dirty="0">
                <a:solidFill>
                  <a:srgbClr val="2D4B9B"/>
                </a:solidFill>
                <a:latin typeface="Arial"/>
              </a:rPr>
              <a:t> 24h rain | </a:t>
            </a:r>
            <a:r>
              <a:rPr lang="de-DE" sz="2200" b="1" dirty="0" err="1">
                <a:solidFill>
                  <a:srgbClr val="2D4B9B"/>
                </a:solidFill>
                <a:latin typeface="Arial"/>
              </a:rPr>
              <a:t>member</a:t>
            </a:r>
            <a:r>
              <a:rPr lang="de-DE" sz="2200" b="1" dirty="0">
                <a:solidFill>
                  <a:srgbClr val="2D4B9B"/>
                </a:solidFill>
                <a:latin typeface="Arial"/>
              </a:rPr>
              <a:t> 01 </a:t>
            </a:r>
          </a:p>
        </p:txBody>
      </p:sp>
    </p:spTree>
    <p:extLst>
      <p:ext uri="{BB962C8B-B14F-4D97-AF65-F5344CB8AC3E}">
        <p14:creationId xmlns:p14="http://schemas.microsoft.com/office/powerpoint/2010/main" val="46781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F6333261-AB5A-4404-84DA-B41AAD959C80}"/>
              </a:ext>
            </a:extLst>
          </p:cNvPr>
          <p:cNvGrpSpPr/>
          <p:nvPr/>
        </p:nvGrpSpPr>
        <p:grpSpPr>
          <a:xfrm>
            <a:off x="3646140" y="1893374"/>
            <a:ext cx="1795411" cy="1309046"/>
            <a:chOff x="2684849" y="1510697"/>
            <a:chExt cx="2972425" cy="2280453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E3D978E9-90B4-4A8F-AC58-5E3222B5C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78" name="Gleichschenkliges Dreieck 77">
              <a:extLst>
                <a:ext uri="{FF2B5EF4-FFF2-40B4-BE49-F238E27FC236}">
                  <a16:creationId xmlns:a16="http://schemas.microsoft.com/office/drawing/2014/main" id="{1B2E4A4D-55BC-4FD5-B1CC-F75C6E424171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79" name="Gleichschenkliges Dreieck 78">
              <a:extLst>
                <a:ext uri="{FF2B5EF4-FFF2-40B4-BE49-F238E27FC236}">
                  <a16:creationId xmlns:a16="http://schemas.microsoft.com/office/drawing/2014/main" id="{6FA93C06-E6AD-4F6B-B350-B2614D06B7D3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80" name="Picture 4" descr="Alps - Wikipedia">
              <a:extLst>
                <a:ext uri="{FF2B5EF4-FFF2-40B4-BE49-F238E27FC236}">
                  <a16:creationId xmlns:a16="http://schemas.microsoft.com/office/drawing/2014/main" id="{776AD6EE-89CE-4065-8A9B-98D71971E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09" y="1986471"/>
              <a:ext cx="1029065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1" name="Google Shape;212;p21">
              <a:extLst>
                <a:ext uri="{FF2B5EF4-FFF2-40B4-BE49-F238E27FC236}">
                  <a16:creationId xmlns:a16="http://schemas.microsoft.com/office/drawing/2014/main" id="{FD50EA40-1E93-482E-A50B-4161157AEC2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2FFABFF-0655-4BEE-945F-D85AE9B10B00}"/>
              </a:ext>
            </a:extLst>
          </p:cNvPr>
          <p:cNvSpPr txBox="1"/>
          <p:nvPr/>
        </p:nvSpPr>
        <p:spPr>
          <a:xfrm>
            <a:off x="4790504" y="2632365"/>
            <a:ext cx="658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500m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5AB388A-821D-4734-87AC-55A2927AB33A}"/>
              </a:ext>
            </a:extLst>
          </p:cNvPr>
          <p:cNvSpPr txBox="1"/>
          <p:nvPr/>
        </p:nvSpPr>
        <p:spPr>
          <a:xfrm>
            <a:off x="73510" y="2272897"/>
            <a:ext cx="4014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endParaRPr lang="en-GB" sz="18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Global </a:t>
            </a:r>
            <a:r>
              <a:rPr lang="en-GB" sz="1800" dirty="0">
                <a:solidFill>
                  <a:srgbClr val="C00000"/>
                </a:solidFill>
              </a:rPr>
              <a:t>storm-resolving</a:t>
            </a:r>
            <a:r>
              <a:rPr lang="en-GB" sz="1800" dirty="0">
                <a:solidFill>
                  <a:schemeClr val="tx1"/>
                </a:solidFill>
              </a:rPr>
              <a:t> (~3km)  regional </a:t>
            </a:r>
            <a:r>
              <a:rPr lang="en-GB" sz="1800" dirty="0">
                <a:solidFill>
                  <a:srgbClr val="C00000"/>
                </a:solidFill>
              </a:rPr>
              <a:t>sub-km scale</a:t>
            </a:r>
            <a:r>
              <a:rPr lang="en-GB" sz="1800" dirty="0">
                <a:solidFill>
                  <a:schemeClr val="tx1"/>
                </a:solidFill>
              </a:rPr>
              <a:t> (500 m)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1800" dirty="0">
              <a:solidFill>
                <a:srgbClr val="C00000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C00000"/>
                </a:solidFill>
              </a:rPr>
              <a:t>Uncertainty estimation </a:t>
            </a:r>
            <a:r>
              <a:rPr lang="en-GB" sz="1800" dirty="0">
                <a:solidFill>
                  <a:schemeClr val="tx1"/>
                </a:solidFill>
              </a:rPr>
              <a:t>with ensembles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18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Configurable and </a:t>
            </a:r>
            <a:r>
              <a:rPr lang="en-GB" sz="1800" dirty="0">
                <a:solidFill>
                  <a:srgbClr val="C00000"/>
                </a:solidFill>
              </a:rPr>
              <a:t>on-demand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66892610-C4CC-4DDF-A8FC-70A28CF71A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14" y="4705604"/>
            <a:ext cx="981578" cy="3494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A636996-0357-4E1F-B7DD-8FEE8171DF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61" y="601964"/>
            <a:ext cx="4113043" cy="17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/>
              <p:nvPr/>
            </p:nvSpPr>
            <p:spPr>
              <a:xfrm>
                <a:off x="662940" y="560070"/>
                <a:ext cx="1935480" cy="1043940"/>
              </a:xfrm>
              <a:prstGeom prst="flowChartInputOutpu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de-DE" sz="135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de-DE" sz="135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kumimoji="0" lang="de-DE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Un</a:t>
                </a:r>
                <a:r>
                  <a:rPr kumimoji="0" lang="de-DE" sz="13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perturbed</a:t>
                </a: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</a:t>
                </a:r>
                <a:r>
                  <a:rPr kumimoji="0" lang="de-DE" sz="13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det</a:t>
                </a:r>
                <a:r>
                  <a:rPr kumimoji="0" lang="de-DE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.)</a:t>
                </a:r>
              </a:p>
            </p:txBody>
          </p:sp>
        </mc:Choice>
        <mc:Fallback xmlns="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" y="560070"/>
                <a:ext cx="1935480" cy="1043940"/>
              </a:xfrm>
              <a:prstGeom prst="flowChartInputOutput">
                <a:avLst/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/>
              <p:nvPr/>
            </p:nvSpPr>
            <p:spPr>
              <a:xfrm>
                <a:off x="3009900" y="520866"/>
                <a:ext cx="1809000" cy="1181100"/>
              </a:xfrm>
              <a:prstGeom prst="flowChartPunchedTape">
                <a:avLst/>
              </a:prstGeom>
              <a:ln w="38100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3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𝛹</m:t>
                          </m:r>
                        </m:e>
                        <m:sub>
                          <m:r>
                            <a:rPr kumimoji="0" lang="de-DE" sz="13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𝒋</m:t>
                          </m:r>
                        </m:sub>
                      </m:sSub>
                      <m:r>
                        <a:rPr kumimoji="0" lang="de-DE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E800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r>
                        <a:rPr kumimoji="0" lang="de-DE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E800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𝑵</m:t>
                      </m:r>
                      <m:r>
                        <a:rPr kumimoji="0" lang="de-DE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E800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𝒋</m:t>
                          </m:r>
                        </m:sub>
                      </m:sSub>
                      <m:r>
                        <a:rPr kumimoji="0" lang="de-DE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E800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sSubSup>
                        <m:sSubSupPr>
                          <m:ctrlP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𝝈</m:t>
                          </m:r>
                        </m:e>
                        <m:sub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𝒋</m:t>
                          </m:r>
                        </m:sub>
                        <m:sup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bSup>
                      <m:r>
                        <a:rPr kumimoji="0" lang="de-DE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E800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DE800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800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Random </a:t>
                </a:r>
                <a:r>
                  <a:rPr kumimoji="0" lang="de-DE" sz="13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E800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pattern</a:t>
                </a:r>
                <a:endParaRPr kumimoji="0" 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DE800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520866"/>
                <a:ext cx="1809000" cy="1181100"/>
              </a:xfrm>
              <a:prstGeom prst="flowChartPunchedTap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49DB6228-AD07-41F2-83E4-EC348FAD21AE}"/>
              </a:ext>
            </a:extLst>
          </p:cNvPr>
          <p:cNvSpPr/>
          <p:nvPr/>
        </p:nvSpPr>
        <p:spPr>
          <a:xfrm rot="20600170">
            <a:off x="4991100" y="752642"/>
            <a:ext cx="1264920" cy="411480"/>
          </a:xfrm>
          <a:prstGeom prst="rightArrow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Flussdiagramm: Daten 6">
                <a:extLst>
                  <a:ext uri="{FF2B5EF4-FFF2-40B4-BE49-F238E27FC236}">
                    <a16:creationId xmlns:a16="http://schemas.microsoft.com/office/drawing/2014/main" id="{5CBFAD22-B74B-427A-B486-E194C81283B5}"/>
                  </a:ext>
                </a:extLst>
              </p:cNvPr>
              <p:cNvSpPr/>
              <p:nvPr/>
            </p:nvSpPr>
            <p:spPr>
              <a:xfrm>
                <a:off x="6339840" y="165170"/>
                <a:ext cx="2408874" cy="1043940"/>
              </a:xfrm>
              <a:prstGeom prst="flowChartInputOutput">
                <a:avLst/>
              </a:prstGeom>
              <a:ln w="57150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3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3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𝒋</m:t>
                          </m:r>
                        </m:sub>
                      </m:sSub>
                      <m:r>
                        <a:rPr kumimoji="0" lang="de-DE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de-DE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𝐞𝐱𝐩</m:t>
                      </m:r>
                      <m:r>
                        <a:rPr kumimoji="0" lang="de-DE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sSub>
                        <m:sSubPr>
                          <m:ctrlP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𝜳</m:t>
                          </m:r>
                        </m:e>
                        <m:sub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E800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𝒋</m:t>
                          </m:r>
                        </m:sub>
                      </m:sSub>
                      <m:r>
                        <a:rPr kumimoji="0" lang="de-DE" sz="13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sSub>
                        <m:sSubPr>
                          <m:ctrlP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de-DE" sz="13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de-DE" sz="13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</m:acc>
                        </m:e>
                        <m:sub>
                          <m:r>
                            <a:rPr kumimoji="0" lang="de-DE" sz="13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kumimoji="0" 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perturbed</a:t>
                </a:r>
                <a:endParaRPr kumimoji="0" 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Flussdiagramm: Daten 6">
                <a:extLst>
                  <a:ext uri="{FF2B5EF4-FFF2-40B4-BE49-F238E27FC236}">
                    <a16:creationId xmlns:a16="http://schemas.microsoft.com/office/drawing/2014/main" id="{5CBFAD22-B74B-427A-B486-E194C8128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40" y="165170"/>
                <a:ext cx="2408874" cy="1043940"/>
              </a:xfrm>
              <a:prstGeom prst="flowChartInputOutpu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889A2EFD-D7EF-4960-8067-D6FF20E95FF0}"/>
              </a:ext>
            </a:extLst>
          </p:cNvPr>
          <p:cNvSpPr/>
          <p:nvPr/>
        </p:nvSpPr>
        <p:spPr>
          <a:xfrm rot="1665254">
            <a:off x="4915087" y="1503357"/>
            <a:ext cx="1264920" cy="4114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/>
              <p:nvPr/>
            </p:nvSpPr>
            <p:spPr>
              <a:xfrm>
                <a:off x="6035039" y="1576700"/>
                <a:ext cx="2713674" cy="1043940"/>
              </a:xfrm>
              <a:prstGeom prst="flowChartInputOutput">
                <a:avLst/>
              </a:prstGeom>
              <a:ln w="28575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35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D4B9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135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D4B9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de-DE" sz="135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D4B9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de-DE" sz="135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4B9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de-DE" sz="135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D4B9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de-DE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D4B9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D4B9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kumimoji="0" lang="de-DE" sz="135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D4B9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de-DE" sz="135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D4B9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de-DE" sz="135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D4B9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r>
                      <a:rPr kumimoji="0" lang="de-DE" sz="135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D4B9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de-DE" sz="135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E800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135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E800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𝛹</m:t>
                        </m:r>
                      </m:e>
                      <m:sub>
                        <m:r>
                          <a:rPr kumimoji="0" lang="de-DE" sz="135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E800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𝒋</m:t>
                        </m:r>
                      </m:sub>
                    </m:sSub>
                  </m:oMath>
                </a14:m>
                <a:r>
                  <a:rPr kumimoji="0" lang="de-DE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perturbed</a:t>
                </a: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039" y="1576700"/>
                <a:ext cx="2713674" cy="1043940"/>
              </a:xfrm>
              <a:prstGeom prst="flowChartInputOutpu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feld 23">
            <a:extLst>
              <a:ext uri="{FF2B5EF4-FFF2-40B4-BE49-F238E27FC236}">
                <a16:creationId xmlns:a16="http://schemas.microsoft.com/office/drawing/2014/main" id="{8095E114-1668-4C49-A308-48FA2BA7F48D}"/>
              </a:ext>
            </a:extLst>
          </p:cNvPr>
          <p:cNvSpPr txBox="1"/>
          <p:nvPr/>
        </p:nvSpPr>
        <p:spPr>
          <a:xfrm>
            <a:off x="1988825" y="4736207"/>
            <a:ext cx="573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Ollinaho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et. al. 2016,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Frogner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2021, </a:t>
            </a:r>
            <a:r>
              <a:rPr lang="da-DK" sz="1200" dirty="0">
                <a:solidFill>
                  <a:srgbClr val="2D4B9B"/>
                </a:solidFill>
              </a:rPr>
              <a:t>and Tsiringakis et. al. 2024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3698AD9-BDF1-46FE-A202-4A50D7EB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80CB-582F-4B44-A9F6-A5DA1D382C71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2D4B9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1D473C3E-6D87-457E-9B20-A8499EB04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992653"/>
              </p:ext>
            </p:extLst>
          </p:nvPr>
        </p:nvGraphicFramePr>
        <p:xfrm>
          <a:off x="727969" y="2860496"/>
          <a:ext cx="8256233" cy="1703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798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F99C3-0707-432E-A17D-4D0487E4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33" y="266963"/>
            <a:ext cx="8353425" cy="360099"/>
          </a:xfrm>
        </p:spPr>
        <p:txBody>
          <a:bodyPr/>
          <a:lstStyle/>
          <a:p>
            <a:r>
              <a:rPr lang="de-DE" dirty="0"/>
              <a:t>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6DAC6E-2DF2-48A0-BCFD-AC97FA05A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5" y="772356"/>
            <a:ext cx="8939814" cy="39669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The impact of SPP on the sedimentation velocity of graupel shows reasonable behavior in this first case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No systematic differences observed in precipitation.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A longer statistical study period is needed to confirm results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Local analyses based on observation </a:t>
            </a:r>
            <a:endParaRPr lang="en-US" sz="1400" dirty="0"/>
          </a:p>
          <a:p>
            <a:pPr marL="0" indent="0">
              <a:buNone/>
            </a:pPr>
            <a:r>
              <a:rPr lang="en-US" b="1" dirty="0"/>
              <a:t>Next Steps:</a:t>
            </a:r>
            <a:endParaRPr lang="de-DE" sz="1400" dirty="0"/>
          </a:p>
          <a:p>
            <a:r>
              <a:rPr lang="en-US" sz="1600" b="1" dirty="0"/>
              <a:t>Implementation of SPP in ICON: </a:t>
            </a:r>
          </a:p>
          <a:p>
            <a:pPr lvl="1"/>
            <a:r>
              <a:rPr lang="en-US" dirty="0"/>
              <a:t>Couple SPP with </a:t>
            </a:r>
            <a:r>
              <a:rPr lang="en-US" b="1" dirty="0"/>
              <a:t>physics schemes</a:t>
            </a:r>
            <a:r>
              <a:rPr lang="en-US" dirty="0"/>
              <a:t> for selected parameters </a:t>
            </a:r>
          </a:p>
          <a:p>
            <a:pPr lvl="1"/>
            <a:r>
              <a:rPr lang="en-US" b="1" dirty="0"/>
              <a:t>Nest: </a:t>
            </a:r>
            <a:r>
              <a:rPr lang="en-US" dirty="0"/>
              <a:t>First test uncoupled at </a:t>
            </a:r>
            <a:r>
              <a:rPr lang="en-US" b="1" dirty="0"/>
              <a:t>500 m resolution</a:t>
            </a:r>
            <a:r>
              <a:rPr lang="en-US" dirty="0"/>
              <a:t>, then fully coupled with SPP</a:t>
            </a:r>
            <a:endParaRPr lang="de-DE" dirty="0"/>
          </a:p>
          <a:p>
            <a:r>
              <a:rPr lang="de-DE" sz="1600" dirty="0"/>
              <a:t>Benchmarking</a:t>
            </a:r>
          </a:p>
          <a:p>
            <a:pPr lvl="1"/>
            <a:r>
              <a:rPr lang="de-DE" b="1" dirty="0"/>
              <a:t>Tuning SPP in ICON-LAM-D2: </a:t>
            </a:r>
            <a:r>
              <a:rPr lang="de-DE" dirty="0" err="1"/>
              <a:t>Optimize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SPP </a:t>
            </a:r>
            <a:r>
              <a:rPr lang="de-DE" dirty="0" err="1"/>
              <a:t>parameters</a:t>
            </a:r>
            <a:r>
              <a:rPr lang="de-DE" dirty="0"/>
              <a:t> </a:t>
            </a:r>
          </a:p>
          <a:p>
            <a:pPr lvl="1"/>
            <a:r>
              <a:rPr lang="en-US" b="1" dirty="0"/>
              <a:t>Refining SPP for Higher Resolution: </a:t>
            </a:r>
            <a:r>
              <a:rPr lang="en-US" dirty="0"/>
              <a:t>Focus on 1 km resolution for the GLORI Alpine region.</a:t>
            </a:r>
          </a:p>
          <a:p>
            <a:endParaRPr lang="de-DE" sz="14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3CD89D-4824-4BDD-847F-44D263BA6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40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28"/>
          <p:cNvGrpSpPr/>
          <p:nvPr/>
        </p:nvGrpSpPr>
        <p:grpSpPr>
          <a:xfrm>
            <a:off x="57118" y="792261"/>
            <a:ext cx="4296132" cy="3343847"/>
            <a:chOff x="2684849" y="1477595"/>
            <a:chExt cx="2972425" cy="2313555"/>
          </a:xfrm>
        </p:grpSpPr>
        <p:pic>
          <p:nvPicPr>
            <p:cNvPr id="354" name="Google Shape;354;p28"/>
            <p:cNvPicPr preferRelativeResize="0"/>
            <p:nvPr/>
          </p:nvPicPr>
          <p:blipFill rotWithShape="1">
            <a:blip r:embed="rId3">
              <a:alphaModFix/>
            </a:blip>
            <a:srcRect l="19945" t="5860" r="21141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28"/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  <a:ln w="12700" cap="flat" cmpd="sng">
              <a:solidFill>
                <a:srgbClr val="CED8F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8"/>
            <p:cNvSpPr/>
            <p:nvPr/>
          </p:nvSpPr>
          <p:spPr>
            <a:xfrm rot="-3608873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  <a:ln w="12700" cap="flat" cmpd="sng">
              <a:solidFill>
                <a:srgbClr val="CED8F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7" name="Google Shape;357;p28" descr="Alps - Wikipedi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pic>
          <p:nvPicPr>
            <p:cNvPr id="358" name="Google Shape;358;p28"/>
            <p:cNvPicPr preferRelativeResize="0"/>
            <p:nvPr/>
          </p:nvPicPr>
          <p:blipFill rotWithShape="1">
            <a:blip r:embed="rId5">
              <a:alphaModFix/>
            </a:blip>
            <a:srcRect l="24559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</p:grpSp>
      <p:sp>
        <p:nvSpPr>
          <p:cNvPr id="359" name="Google Shape;359;p28"/>
          <p:cNvSpPr txBox="1">
            <a:spLocks noGrp="1"/>
          </p:cNvSpPr>
          <p:nvPr>
            <p:ph type="title"/>
          </p:nvPr>
        </p:nvSpPr>
        <p:spPr>
          <a:xfrm>
            <a:off x="57118" y="3602034"/>
            <a:ext cx="736177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400" b="1" dirty="0">
                <a:solidFill>
                  <a:srgbClr val="1A365D"/>
                </a:solidFill>
              </a:rPr>
              <a:t>Thank you for your attention </a:t>
            </a:r>
            <a:br>
              <a:rPr lang="en-US" sz="2400" b="1" dirty="0">
                <a:solidFill>
                  <a:srgbClr val="1A365D"/>
                </a:solidFill>
              </a:rPr>
            </a:br>
            <a:r>
              <a:rPr lang="en-US" sz="2400" b="1" dirty="0">
                <a:solidFill>
                  <a:srgbClr val="1A365D"/>
                </a:solidFill>
              </a:rPr>
              <a:t>with a picture of my                  </a:t>
            </a:r>
            <a:r>
              <a:rPr lang="en-US" sz="2400" b="1" dirty="0" err="1">
                <a:solidFill>
                  <a:srgbClr val="1A365D"/>
                </a:solidFill>
              </a:rPr>
              <a:t>ous</a:t>
            </a:r>
            <a:r>
              <a:rPr lang="en-US" sz="2400" b="1" dirty="0">
                <a:solidFill>
                  <a:srgbClr val="1A365D"/>
                </a:solidFill>
              </a:rPr>
              <a:t> colleagues 😉 </a:t>
            </a:r>
            <a:endParaRPr sz="2400" b="1" dirty="0">
              <a:solidFill>
                <a:srgbClr val="1A365D"/>
              </a:solidFill>
            </a:endParaRPr>
          </a:p>
        </p:txBody>
      </p:sp>
      <p:sp>
        <p:nvSpPr>
          <p:cNvPr id="14" name="Google Shape;144;p1">
            <a:extLst>
              <a:ext uri="{FF2B5EF4-FFF2-40B4-BE49-F238E27FC236}">
                <a16:creationId xmlns:a16="http://schemas.microsoft.com/office/drawing/2014/main" id="{1F6DF356-943C-4EFD-B5FE-678EAE1F17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8A76154-7D5A-4DE3-9904-7C25921C2F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12" b="29197"/>
          <a:stretch/>
        </p:blipFill>
        <p:spPr>
          <a:xfrm rot="1037341">
            <a:off x="4048752" y="1699000"/>
            <a:ext cx="4790557" cy="219494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BE3BF62-4EEC-4CBA-898A-A264405256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" y="102905"/>
            <a:ext cx="1440000" cy="60164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96BC0CC-B130-4262-B3CC-86E58FC0F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14278"/>
          <a:stretch/>
        </p:blipFill>
        <p:spPr>
          <a:xfrm>
            <a:off x="3068430" y="4030933"/>
            <a:ext cx="1423448" cy="804194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2E72780-7A09-4437-A207-1DA7EC3965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3EB48E2-42DC-406A-B888-F70FFB713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2" t="27132" r="4300" b="25426"/>
          <a:stretch/>
        </p:blipFill>
        <p:spPr>
          <a:xfrm>
            <a:off x="5921243" y="813300"/>
            <a:ext cx="436988" cy="2162096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F7500783-2928-43D7-82ED-24564B20C6E7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>
                <a:solidFill>
                  <a:srgbClr val="2D4B9B"/>
                </a:solidFill>
                <a:latin typeface="Arial"/>
              </a:rPr>
              <a:t>Maps </a:t>
            </a:r>
            <a:r>
              <a:rPr lang="de-DE" sz="2200" b="1" dirty="0" err="1">
                <a:solidFill>
                  <a:srgbClr val="2D4B9B"/>
                </a:solidFill>
                <a:latin typeface="Arial"/>
              </a:rPr>
              <a:t>of</a:t>
            </a:r>
            <a:r>
              <a:rPr lang="de-DE" sz="2200" b="1" dirty="0">
                <a:solidFill>
                  <a:srgbClr val="2D4B9B"/>
                </a:solidFill>
                <a:latin typeface="Arial"/>
              </a:rPr>
              <a:t> </a:t>
            </a:r>
            <a:r>
              <a:rPr lang="de-DE" sz="2200" b="1" dirty="0" err="1">
                <a:solidFill>
                  <a:srgbClr val="2D4B9B"/>
                </a:solidFill>
                <a:latin typeface="Arial"/>
              </a:rPr>
              <a:t>accumulated</a:t>
            </a:r>
            <a:r>
              <a:rPr lang="de-DE" sz="2200" b="1" dirty="0">
                <a:solidFill>
                  <a:srgbClr val="2D4B9B"/>
                </a:solidFill>
                <a:latin typeface="Arial"/>
              </a:rPr>
              <a:t> 24h rain | </a:t>
            </a:r>
            <a:r>
              <a:rPr lang="de-DE" sz="2200" b="1" dirty="0" err="1">
                <a:solidFill>
                  <a:srgbClr val="2D4B9B"/>
                </a:solidFill>
                <a:latin typeface="Arial"/>
              </a:rPr>
              <a:t>member</a:t>
            </a:r>
            <a:r>
              <a:rPr lang="de-DE" sz="2200" b="1" dirty="0">
                <a:solidFill>
                  <a:srgbClr val="2D4B9B"/>
                </a:solidFill>
                <a:latin typeface="Arial"/>
              </a:rPr>
              <a:t> </a:t>
            </a:r>
            <a:r>
              <a:rPr lang="de-DE" sz="2200" b="1" dirty="0">
                <a:solidFill>
                  <a:srgbClr val="D1051B"/>
                </a:solidFill>
                <a:latin typeface="Arial"/>
              </a:rPr>
              <a:t>06</a:t>
            </a:r>
            <a:r>
              <a:rPr lang="de-DE" sz="2200" b="1" dirty="0">
                <a:solidFill>
                  <a:srgbClr val="2D4B9B"/>
                </a:solidFill>
                <a:latin typeface="Arial"/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A3B33D-0536-4538-9BA6-1B1AD8EEAA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17984" r="9565" b="17984"/>
          <a:stretch/>
        </p:blipFill>
        <p:spPr>
          <a:xfrm>
            <a:off x="83124" y="1119509"/>
            <a:ext cx="2700000" cy="14987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13BFEBB-4B71-460F-AC36-77E1CA99A9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18294" r="9784" b="17830"/>
          <a:stretch/>
        </p:blipFill>
        <p:spPr>
          <a:xfrm>
            <a:off x="2939244" y="1144752"/>
            <a:ext cx="2700000" cy="149919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C380ABF-5AA6-43EB-9951-3C976091A8B9}"/>
              </a:ext>
            </a:extLst>
          </p:cNvPr>
          <p:cNvSpPr txBox="1"/>
          <p:nvPr/>
        </p:nvSpPr>
        <p:spPr>
          <a:xfrm>
            <a:off x="7047882" y="1093258"/>
            <a:ext cx="1393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1600" dirty="0">
                <a:solidFill>
                  <a:srgbClr val="FF0000"/>
                </a:solidFill>
                <a:latin typeface="Calibri" panose="020F0502020204030204"/>
              </a:rPr>
              <a:t>SPP | mem06</a:t>
            </a:r>
          </a:p>
          <a:p>
            <a:pPr algn="ctr" defTabSz="685800"/>
            <a:r>
              <a:rPr lang="de-DE" sz="7200" dirty="0"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48118A7-705B-41C2-B2FE-9E64CAD0F62F}"/>
              </a:ext>
            </a:extLst>
          </p:cNvPr>
          <p:cNvSpPr txBox="1"/>
          <p:nvPr/>
        </p:nvSpPr>
        <p:spPr>
          <a:xfrm>
            <a:off x="3320249" y="3882591"/>
            <a:ext cx="3272221" cy="78483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de-DE" sz="1500" dirty="0">
                <a:solidFill>
                  <a:srgbClr val="FF0000"/>
                </a:solidFill>
              </a:rPr>
              <a:t>Model </a:t>
            </a:r>
            <a:r>
              <a:rPr lang="de-DE" sz="1500" dirty="0" err="1">
                <a:solidFill>
                  <a:srgbClr val="FF0000"/>
                </a:solidFill>
              </a:rPr>
              <a:t>crashed</a:t>
            </a:r>
            <a:r>
              <a:rPr lang="de-DE" sz="1500" dirty="0">
                <a:solidFill>
                  <a:srgbClr val="FF0000"/>
                </a:solidFill>
              </a:rPr>
              <a:t> after 7h </a:t>
            </a:r>
            <a:r>
              <a:rPr lang="de-DE" sz="1500" dirty="0" err="1">
                <a:solidFill>
                  <a:srgbClr val="FF0000"/>
                </a:solidFill>
              </a:rPr>
              <a:t>forecast</a:t>
            </a:r>
            <a:r>
              <a:rPr lang="de-DE" sz="1500" dirty="0">
                <a:solidFill>
                  <a:srgbClr val="FF0000"/>
                </a:solidFill>
              </a:rPr>
              <a:t> </a:t>
            </a:r>
            <a:r>
              <a:rPr lang="de-DE" sz="15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de-DE" sz="1500" dirty="0" err="1">
                <a:solidFill>
                  <a:srgbClr val="FF0000"/>
                </a:solidFill>
                <a:sym typeface="Wingdings" panose="05000000000000000000" pitchFamily="2" charset="2"/>
              </a:rPr>
              <a:t>Numerical</a:t>
            </a:r>
            <a:r>
              <a:rPr lang="de-DE" sz="15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1500" dirty="0" err="1">
                <a:solidFill>
                  <a:srgbClr val="FF0000"/>
                </a:solidFill>
                <a:sym typeface="Wingdings" panose="05000000000000000000" pitchFamily="2" charset="2"/>
              </a:rPr>
              <a:t>instability</a:t>
            </a:r>
            <a:r>
              <a:rPr lang="de-DE" sz="15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  <a:p>
            <a:pPr algn="ctr" defTabSz="685800"/>
            <a:r>
              <a:rPr lang="de-DE" sz="1500" dirty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de-DE" sz="1500" dirty="0" err="1">
                <a:solidFill>
                  <a:srgbClr val="FF0000"/>
                </a:solidFill>
                <a:latin typeface="Calibri" panose="020F0502020204030204"/>
              </a:rPr>
              <a:t>Divided</a:t>
            </a:r>
            <a:r>
              <a:rPr lang="de-DE" sz="15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de-DE" sz="1500" dirty="0" err="1">
                <a:solidFill>
                  <a:srgbClr val="FF0000"/>
                </a:solidFill>
                <a:latin typeface="Calibri" panose="020F0502020204030204"/>
              </a:rPr>
              <a:t>by</a:t>
            </a:r>
            <a:r>
              <a:rPr lang="de-DE" sz="15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de-DE" sz="1500" dirty="0" err="1">
                <a:solidFill>
                  <a:srgbClr val="FF0000"/>
                </a:solidFill>
                <a:latin typeface="Calibri" panose="020F0502020204030204"/>
              </a:rPr>
              <a:t>zero</a:t>
            </a:r>
            <a:r>
              <a:rPr lang="de-DE" sz="1500" dirty="0">
                <a:solidFill>
                  <a:srgbClr val="FF0000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17" name="Pfeil: gebogen 16">
            <a:extLst>
              <a:ext uri="{FF2B5EF4-FFF2-40B4-BE49-F238E27FC236}">
                <a16:creationId xmlns:a16="http://schemas.microsoft.com/office/drawing/2014/main" id="{2A38FEC8-1C8D-468D-975D-3C3557368E51}"/>
              </a:ext>
            </a:extLst>
          </p:cNvPr>
          <p:cNvSpPr/>
          <p:nvPr/>
        </p:nvSpPr>
        <p:spPr>
          <a:xfrm rot="10800000">
            <a:off x="6592471" y="2955780"/>
            <a:ext cx="1393794" cy="1853622"/>
          </a:xfrm>
          <a:prstGeom prst="bentArrow">
            <a:avLst>
              <a:gd name="adj1" fmla="val 25000"/>
              <a:gd name="adj2" fmla="val 34612"/>
              <a:gd name="adj3" fmla="val 39418"/>
              <a:gd name="adj4" fmla="val 3814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1B7572E-604F-43F0-8BC9-7D36ADD02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0" y="2639167"/>
            <a:ext cx="2291174" cy="22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5CA69F-D968-4971-A0E4-CC2EBA8D1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22326" r="24482" b="22481"/>
          <a:stretch/>
        </p:blipFill>
        <p:spPr>
          <a:xfrm>
            <a:off x="0" y="71769"/>
            <a:ext cx="3240000" cy="18785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F193E0-9EE2-43D7-BBA5-B3FA3D272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22481" r="24919" b="23101"/>
          <a:stretch/>
        </p:blipFill>
        <p:spPr>
          <a:xfrm>
            <a:off x="2424224" y="1950336"/>
            <a:ext cx="3240000" cy="18797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BF016E-65F2-4A05-849C-5AB168DF4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22480" r="25028" b="23256"/>
          <a:stretch/>
        </p:blipFill>
        <p:spPr>
          <a:xfrm>
            <a:off x="5813351" y="3173818"/>
            <a:ext cx="3240000" cy="18774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BF9D35E-C691-4708-A0D1-B82EA3F001A3}"/>
              </a:ext>
            </a:extLst>
          </p:cNvPr>
          <p:cNvSpPr txBox="1"/>
          <p:nvPr/>
        </p:nvSpPr>
        <p:spPr>
          <a:xfrm>
            <a:off x="295802" y="4039702"/>
            <a:ext cx="3240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de-DE" sz="1350" dirty="0" err="1">
                <a:solidFill>
                  <a:prstClr val="black"/>
                </a:solidFill>
                <a:latin typeface="Calibri" panose="020F0502020204030204"/>
              </a:rPr>
              <a:t>Contour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</a:rPr>
              <a:t>levels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: 0.03 , 7.5, 15, 22.6 , 30.1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0.03 &lt; 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</a:rPr>
              <a:t>ensemble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</a:rPr>
              <a:t>mean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 &lt; 30 mm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912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F2F749-DD52-498C-A19F-2D2CBD085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t="8750" r="8953" b="5262"/>
          <a:stretch/>
        </p:blipFill>
        <p:spPr>
          <a:xfrm>
            <a:off x="558210" y="606056"/>
            <a:ext cx="7559749" cy="39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E0A340F-1AC5-48FC-8316-010FC0FCA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t="7878" r="8866" b="5088"/>
          <a:stretch/>
        </p:blipFill>
        <p:spPr>
          <a:xfrm>
            <a:off x="733642" y="614029"/>
            <a:ext cx="7511903" cy="39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23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echseck 68">
            <a:extLst>
              <a:ext uri="{FF2B5EF4-FFF2-40B4-BE49-F238E27FC236}">
                <a16:creationId xmlns:a16="http://schemas.microsoft.com/office/drawing/2014/main" id="{4D771671-7673-4D6C-B5F6-17AC8AA9EBF7}"/>
              </a:ext>
            </a:extLst>
          </p:cNvPr>
          <p:cNvSpPr>
            <a:spLocks noChangeAspect="1"/>
          </p:cNvSpPr>
          <p:nvPr/>
        </p:nvSpPr>
        <p:spPr bwMode="auto">
          <a:xfrm>
            <a:off x="3612938" y="1708707"/>
            <a:ext cx="1911756" cy="1635693"/>
          </a:xfrm>
          <a:prstGeom prst="hexagon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de-DE" sz="135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F6333261-AB5A-4404-84DA-B41AAD959C80}"/>
              </a:ext>
            </a:extLst>
          </p:cNvPr>
          <p:cNvGrpSpPr/>
          <p:nvPr/>
        </p:nvGrpSpPr>
        <p:grpSpPr>
          <a:xfrm>
            <a:off x="3646140" y="1893374"/>
            <a:ext cx="1795411" cy="1309046"/>
            <a:chOff x="2684849" y="1510697"/>
            <a:chExt cx="2972425" cy="2280453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E3D978E9-90B4-4A8F-AC58-5E3222B5C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78" name="Gleichschenkliges Dreieck 77">
              <a:extLst>
                <a:ext uri="{FF2B5EF4-FFF2-40B4-BE49-F238E27FC236}">
                  <a16:creationId xmlns:a16="http://schemas.microsoft.com/office/drawing/2014/main" id="{1B2E4A4D-55BC-4FD5-B1CC-F75C6E424171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79" name="Gleichschenkliges Dreieck 78">
              <a:extLst>
                <a:ext uri="{FF2B5EF4-FFF2-40B4-BE49-F238E27FC236}">
                  <a16:creationId xmlns:a16="http://schemas.microsoft.com/office/drawing/2014/main" id="{6FA93C06-E6AD-4F6B-B350-B2614D06B7D3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80" name="Picture 4" descr="Alps - Wikipedia">
              <a:extLst>
                <a:ext uri="{FF2B5EF4-FFF2-40B4-BE49-F238E27FC236}">
                  <a16:creationId xmlns:a16="http://schemas.microsoft.com/office/drawing/2014/main" id="{776AD6EE-89CE-4065-8A9B-98D71971E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09" y="1986471"/>
              <a:ext cx="1029065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1" name="Google Shape;212;p21">
              <a:extLst>
                <a:ext uri="{FF2B5EF4-FFF2-40B4-BE49-F238E27FC236}">
                  <a16:creationId xmlns:a16="http://schemas.microsoft.com/office/drawing/2014/main" id="{FD50EA40-1E93-482E-A50B-4161157AEC2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2FFABFF-0655-4BEE-945F-D85AE9B10B00}"/>
              </a:ext>
            </a:extLst>
          </p:cNvPr>
          <p:cNvSpPr txBox="1"/>
          <p:nvPr/>
        </p:nvSpPr>
        <p:spPr>
          <a:xfrm>
            <a:off x="4790504" y="2632365"/>
            <a:ext cx="658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500m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F731678-3274-4EE0-A278-B6FAD70DE756}"/>
              </a:ext>
            </a:extLst>
          </p:cNvPr>
          <p:cNvGrpSpPr/>
          <p:nvPr/>
        </p:nvGrpSpPr>
        <p:grpSpPr>
          <a:xfrm>
            <a:off x="3613427" y="3377204"/>
            <a:ext cx="1911756" cy="1635693"/>
            <a:chOff x="3613427" y="3377204"/>
            <a:chExt cx="1911756" cy="1635693"/>
          </a:xfrm>
        </p:grpSpPr>
        <p:sp>
          <p:nvSpPr>
            <p:cNvPr id="68" name="Sechseck 67">
              <a:extLst>
                <a:ext uri="{FF2B5EF4-FFF2-40B4-BE49-F238E27FC236}">
                  <a16:creationId xmlns:a16="http://schemas.microsoft.com/office/drawing/2014/main" id="{403FFB6E-86C8-44F8-9BDC-771663D252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13427" y="3377204"/>
              <a:ext cx="1911756" cy="1635693"/>
            </a:xfrm>
            <a:prstGeom prst="hexago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de-DE" sz="1350" dirty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117" name="Gruppieren 116">
              <a:extLst>
                <a:ext uri="{FF2B5EF4-FFF2-40B4-BE49-F238E27FC236}">
                  <a16:creationId xmlns:a16="http://schemas.microsoft.com/office/drawing/2014/main" id="{CEEA2120-2D2F-4BDA-9474-2F5BD20BA083}"/>
                </a:ext>
              </a:extLst>
            </p:cNvPr>
            <p:cNvGrpSpPr/>
            <p:nvPr/>
          </p:nvGrpSpPr>
          <p:grpSpPr>
            <a:xfrm>
              <a:off x="3759404" y="3833496"/>
              <a:ext cx="1464528" cy="952807"/>
              <a:chOff x="7737184" y="4475226"/>
              <a:chExt cx="1952704" cy="1270409"/>
            </a:xfrm>
          </p:grpSpPr>
          <p:grpSp>
            <p:nvGrpSpPr>
              <p:cNvPr id="118" name="Gruppieren 117">
                <a:extLst>
                  <a:ext uri="{FF2B5EF4-FFF2-40B4-BE49-F238E27FC236}">
                    <a16:creationId xmlns:a16="http://schemas.microsoft.com/office/drawing/2014/main" id="{639DAED6-D485-44D7-AB9B-7736D29FF488}"/>
                  </a:ext>
                </a:extLst>
              </p:cNvPr>
              <p:cNvGrpSpPr/>
              <p:nvPr/>
            </p:nvGrpSpPr>
            <p:grpSpPr>
              <a:xfrm>
                <a:off x="7737184" y="4475226"/>
                <a:ext cx="1952704" cy="1270409"/>
                <a:chOff x="7737184" y="4475226"/>
                <a:chExt cx="1952704" cy="1270409"/>
              </a:xfrm>
            </p:grpSpPr>
            <p:pic>
              <p:nvPicPr>
                <p:cNvPr id="124" name="Grafik 123">
                  <a:extLst>
                    <a:ext uri="{FF2B5EF4-FFF2-40B4-BE49-F238E27FC236}">
                      <a16:creationId xmlns:a16="http://schemas.microsoft.com/office/drawing/2014/main" id="{5D7C206C-B99C-4E76-BD01-0708227B0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0493" y="4606089"/>
                  <a:ext cx="1519395" cy="113954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sp>
              <p:nvSpPr>
                <p:cNvPr id="125" name="Rechteck: abgerundete Ecken 124">
                  <a:extLst>
                    <a:ext uri="{FF2B5EF4-FFF2-40B4-BE49-F238E27FC236}">
                      <a16:creationId xmlns:a16="http://schemas.microsoft.com/office/drawing/2014/main" id="{52EA3BCF-0D2E-4497-82EB-9C965F86C9C9}"/>
                    </a:ext>
                  </a:extLst>
                </p:cNvPr>
                <p:cNvSpPr/>
                <p:nvPr/>
              </p:nvSpPr>
              <p:spPr>
                <a:xfrm>
                  <a:off x="7737184" y="4475226"/>
                  <a:ext cx="1278222" cy="829143"/>
                </a:xfrm>
                <a:prstGeom prst="roundRect">
                  <a:avLst>
                    <a:gd name="adj" fmla="val 32159"/>
                  </a:avLst>
                </a:prstGeom>
                <a:solidFill>
                  <a:srgbClr val="0070C0">
                    <a:alpha val="78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378">
                    <a:defRPr/>
                  </a:pPr>
                  <a:endParaRPr lang="de-DE" dirty="0"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119" name="Rechteck: abgerundete Ecken 118">
                <a:extLst>
                  <a:ext uri="{FF2B5EF4-FFF2-40B4-BE49-F238E27FC236}">
                    <a16:creationId xmlns:a16="http://schemas.microsoft.com/office/drawing/2014/main" id="{F62A51FC-A090-4152-9BD6-510FD8384E9F}"/>
                  </a:ext>
                </a:extLst>
              </p:cNvPr>
              <p:cNvSpPr/>
              <p:nvPr/>
            </p:nvSpPr>
            <p:spPr>
              <a:xfrm>
                <a:off x="8231430" y="4475226"/>
                <a:ext cx="1244136" cy="829143"/>
              </a:xfrm>
              <a:prstGeom prst="roundRect">
                <a:avLst>
                  <a:gd name="adj" fmla="val 32667"/>
                </a:avLst>
              </a:prstGeom>
              <a:solidFill>
                <a:srgbClr val="00B0F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de-DE" dirty="0">
                  <a:ea typeface="+mn-ea"/>
                  <a:cs typeface="Arial" charset="0"/>
                </a:endParaRPr>
              </a:p>
            </p:txBody>
          </p:sp>
          <p:sp>
            <p:nvSpPr>
              <p:cNvPr id="120" name="Textfeld 119">
                <a:extLst>
                  <a:ext uri="{FF2B5EF4-FFF2-40B4-BE49-F238E27FC236}">
                    <a16:creationId xmlns:a16="http://schemas.microsoft.com/office/drawing/2014/main" id="{8EB404F4-7B12-4C75-B2AC-C39248A0B77B}"/>
                  </a:ext>
                </a:extLst>
              </p:cNvPr>
              <p:cNvSpPr txBox="1"/>
              <p:nvPr/>
            </p:nvSpPr>
            <p:spPr>
              <a:xfrm>
                <a:off x="7836314" y="4524768"/>
                <a:ext cx="152862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de-DE" sz="1500" b="1" kern="12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+mn-ea"/>
                    <a:cs typeface="Arial" charset="0"/>
                  </a:rPr>
                  <a:t>Co-Design</a:t>
                </a:r>
              </a:p>
              <a:p>
                <a:pPr algn="ctr" defTabSz="342900">
                  <a:buClrTx/>
                  <a:defRPr/>
                </a:pPr>
                <a:r>
                  <a:rPr lang="de-DE" sz="1500" b="1" kern="1200" dirty="0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+mn-ea"/>
                    <a:cs typeface="Arial" charset="0"/>
                  </a:rPr>
                  <a:t>Project</a:t>
                </a:r>
              </a:p>
            </p:txBody>
          </p:sp>
          <p:sp>
            <p:nvSpPr>
              <p:cNvPr id="121" name="Pfeil: nach rechts gekrümmt 120">
                <a:extLst>
                  <a:ext uri="{FF2B5EF4-FFF2-40B4-BE49-F238E27FC236}">
                    <a16:creationId xmlns:a16="http://schemas.microsoft.com/office/drawing/2014/main" id="{138BE5E8-B812-4C18-AB89-404D027A486F}"/>
                  </a:ext>
                </a:extLst>
              </p:cNvPr>
              <p:cNvSpPr/>
              <p:nvPr/>
            </p:nvSpPr>
            <p:spPr>
              <a:xfrm rot="10800000">
                <a:off x="8862019" y="4612733"/>
                <a:ext cx="68172" cy="279368"/>
              </a:xfrm>
              <a:prstGeom prst="curvedRightArrow">
                <a:avLst/>
              </a:prstGeom>
              <a:solidFill>
                <a:srgbClr val="FFAB4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de-DE" dirty="0">
                  <a:ea typeface="+mn-ea"/>
                  <a:cs typeface="Arial" charset="0"/>
                </a:endParaRPr>
              </a:p>
            </p:txBody>
          </p:sp>
          <p:sp>
            <p:nvSpPr>
              <p:cNvPr id="122" name="Pfeil: nach rechts gekrümmt 121">
                <a:extLst>
                  <a:ext uri="{FF2B5EF4-FFF2-40B4-BE49-F238E27FC236}">
                    <a16:creationId xmlns:a16="http://schemas.microsoft.com/office/drawing/2014/main" id="{F14B519F-E852-46B9-94BC-E819613D3619}"/>
                  </a:ext>
                </a:extLst>
              </p:cNvPr>
              <p:cNvSpPr/>
              <p:nvPr/>
            </p:nvSpPr>
            <p:spPr>
              <a:xfrm>
                <a:off x="8266115" y="4587336"/>
                <a:ext cx="118702" cy="660323"/>
              </a:xfrm>
              <a:prstGeom prst="curvedRightArrow">
                <a:avLst/>
              </a:prstGeom>
              <a:solidFill>
                <a:srgbClr val="FFAB4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de-DE" dirty="0">
                  <a:ea typeface="+mn-ea"/>
                  <a:cs typeface="Arial" charset="0"/>
                </a:endParaRPr>
              </a:p>
            </p:txBody>
          </p:sp>
        </p:grpSp>
        <p:sp>
          <p:nvSpPr>
            <p:cNvPr id="126" name="Textfeld 125">
              <a:extLst>
                <a:ext uri="{FF2B5EF4-FFF2-40B4-BE49-F238E27FC236}">
                  <a16:creationId xmlns:a16="http://schemas.microsoft.com/office/drawing/2014/main" id="{CD498A8B-4013-483D-B2F1-5A5E711D54C8}"/>
                </a:ext>
              </a:extLst>
            </p:cNvPr>
            <p:cNvSpPr txBox="1"/>
            <p:nvPr/>
          </p:nvSpPr>
          <p:spPr>
            <a:xfrm>
              <a:off x="4156102" y="3489965"/>
              <a:ext cx="916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1" dirty="0" err="1">
                  <a:solidFill>
                    <a:srgbClr val="C00000"/>
                  </a:solidFill>
                </a:rPr>
                <a:t>floods</a:t>
              </a:r>
              <a:endParaRPr lang="de-DE" sz="1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F811E88-96A7-49CC-937A-2034C0718547}"/>
              </a:ext>
            </a:extLst>
          </p:cNvPr>
          <p:cNvGrpSpPr/>
          <p:nvPr/>
        </p:nvGrpSpPr>
        <p:grpSpPr>
          <a:xfrm>
            <a:off x="1545879" y="866476"/>
            <a:ext cx="2430987" cy="1635693"/>
            <a:chOff x="1545879" y="866476"/>
            <a:chExt cx="2430987" cy="1635693"/>
          </a:xfrm>
        </p:grpSpPr>
        <p:sp>
          <p:nvSpPr>
            <p:cNvPr id="97" name="Sechseck 96">
              <a:extLst>
                <a:ext uri="{FF2B5EF4-FFF2-40B4-BE49-F238E27FC236}">
                  <a16:creationId xmlns:a16="http://schemas.microsoft.com/office/drawing/2014/main" id="{5AD4F690-A1AD-4CB8-B9FF-29A4172AFE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5110" y="866476"/>
              <a:ext cx="1911756" cy="1635693"/>
            </a:xfrm>
            <a:prstGeom prst="hexagon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de-DE" sz="135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F9E28D7-BCD8-45BB-BF01-759B9E9A6ED9}"/>
                </a:ext>
              </a:extLst>
            </p:cNvPr>
            <p:cNvSpPr txBox="1"/>
            <p:nvPr/>
          </p:nvSpPr>
          <p:spPr>
            <a:xfrm>
              <a:off x="2148915" y="1273153"/>
              <a:ext cx="1759025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srgbClr val="0070C0"/>
                  </a:solidFill>
                </a:rPr>
                <a:t>model</a:t>
              </a:r>
              <a:r>
                <a:rPr lang="de-DE" sz="1600" b="1" dirty="0">
                  <a:solidFill>
                    <a:srgbClr val="0070C0"/>
                  </a:solidFill>
                </a:rPr>
                <a:t> </a:t>
              </a:r>
              <a:r>
                <a:rPr lang="de-DE" sz="1600" b="1" dirty="0" err="1">
                  <a:solidFill>
                    <a:srgbClr val="0070C0"/>
                  </a:solidFill>
                </a:rPr>
                <a:t>physics</a:t>
              </a:r>
              <a:r>
                <a:rPr lang="de-DE" sz="1600" b="1" dirty="0">
                  <a:solidFill>
                    <a:srgbClr val="0070C0"/>
                  </a:solidFill>
                </a:rPr>
                <a:t> </a:t>
              </a:r>
              <a:r>
                <a:rPr lang="de-DE" sz="1600" b="1" dirty="0" err="1">
                  <a:solidFill>
                    <a:srgbClr val="0070C0"/>
                  </a:solidFill>
                </a:rPr>
                <a:t>for</a:t>
              </a:r>
              <a:r>
                <a:rPr lang="de-DE" sz="1600" b="1" dirty="0">
                  <a:solidFill>
                    <a:srgbClr val="0070C0"/>
                  </a:solidFill>
                </a:rPr>
                <a:t> high-resolution</a:t>
              </a:r>
            </a:p>
            <a:p>
              <a:pPr algn="ctr"/>
              <a:r>
                <a:rPr lang="de-DE" sz="1100" b="1" dirty="0">
                  <a:solidFill>
                    <a:srgbClr val="0070C0"/>
                  </a:solidFill>
                </a:rPr>
                <a:t>(Daniela Littmann)</a:t>
              </a: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BE4B2EA2-1C8D-46E1-AE59-3F77349E9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1" t="32534" r="72125" b="38093"/>
            <a:stretch/>
          </p:blipFill>
          <p:spPr>
            <a:xfrm>
              <a:off x="1545879" y="875134"/>
              <a:ext cx="743943" cy="83861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5AF5FAB-85DE-4401-864B-4647C8DDBF65}"/>
              </a:ext>
            </a:extLst>
          </p:cNvPr>
          <p:cNvGrpSpPr/>
          <p:nvPr/>
        </p:nvGrpSpPr>
        <p:grpSpPr>
          <a:xfrm>
            <a:off x="5159947" y="575313"/>
            <a:ext cx="2130624" cy="1926856"/>
            <a:chOff x="5159947" y="575313"/>
            <a:chExt cx="2130624" cy="1926856"/>
          </a:xfrm>
        </p:grpSpPr>
        <p:sp>
          <p:nvSpPr>
            <p:cNvPr id="95" name="Sechseck 94">
              <a:extLst>
                <a:ext uri="{FF2B5EF4-FFF2-40B4-BE49-F238E27FC236}">
                  <a16:creationId xmlns:a16="http://schemas.microsoft.com/office/drawing/2014/main" id="{4013DD97-A7AB-4748-AD8D-ED266C934E4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59947" y="866476"/>
              <a:ext cx="1911756" cy="1635693"/>
            </a:xfrm>
            <a:prstGeom prst="hexago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de-DE" sz="135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A4ABD365-C392-4628-949C-5D33444F3F9A}"/>
                </a:ext>
              </a:extLst>
            </p:cNvPr>
            <p:cNvSpPr txBox="1"/>
            <p:nvPr/>
          </p:nvSpPr>
          <p:spPr>
            <a:xfrm>
              <a:off x="5210520" y="1125246"/>
              <a:ext cx="187586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srgbClr val="C00000"/>
                  </a:solidFill>
                </a:rPr>
                <a:t>system</a:t>
              </a:r>
              <a:r>
                <a:rPr lang="de-DE" sz="1600" b="1" dirty="0">
                  <a:solidFill>
                    <a:srgbClr val="C00000"/>
                  </a:solidFill>
                </a:rPr>
                <a:t> </a:t>
              </a:r>
              <a:r>
                <a:rPr lang="de-DE" sz="1600" b="1" dirty="0" err="1">
                  <a:solidFill>
                    <a:srgbClr val="C00000"/>
                  </a:solidFill>
                </a:rPr>
                <a:t>implementation</a:t>
              </a:r>
              <a:r>
                <a:rPr lang="de-DE" sz="16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de-DE" sz="1600" b="1" dirty="0">
                  <a:solidFill>
                    <a:srgbClr val="C00000"/>
                  </a:solidFill>
                </a:rPr>
                <a:t>and </a:t>
              </a:r>
              <a:r>
                <a:rPr lang="de-DE" sz="1600" b="1" dirty="0" err="1">
                  <a:solidFill>
                    <a:srgbClr val="C00000"/>
                  </a:solidFill>
                </a:rPr>
                <a:t>data</a:t>
              </a:r>
              <a:r>
                <a:rPr lang="de-DE" sz="1600" b="1" dirty="0">
                  <a:solidFill>
                    <a:srgbClr val="C00000"/>
                  </a:solidFill>
                </a:rPr>
                <a:t> </a:t>
              </a:r>
              <a:r>
                <a:rPr lang="de-DE" sz="1600" b="1" dirty="0" err="1">
                  <a:solidFill>
                    <a:srgbClr val="C00000"/>
                  </a:solidFill>
                </a:rPr>
                <a:t>assimilation</a:t>
              </a:r>
              <a:endParaRPr lang="de-DE" sz="1600" b="1" dirty="0">
                <a:solidFill>
                  <a:srgbClr val="C00000"/>
                </a:solidFill>
              </a:endParaRPr>
            </a:p>
            <a:p>
              <a:pPr algn="ctr"/>
              <a:r>
                <a:rPr lang="de-DE" sz="1100" b="1" dirty="0">
                  <a:solidFill>
                    <a:srgbClr val="C00000"/>
                  </a:solidFill>
                </a:rPr>
                <a:t>(Xu Xu)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A03EFF4-ACAC-4F5A-892C-491E98000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01" t="38231" r="3381" b="30760"/>
            <a:stretch/>
          </p:blipFill>
          <p:spPr>
            <a:xfrm>
              <a:off x="6517841" y="575313"/>
              <a:ext cx="772730" cy="851011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D6F7F1C-4C33-4275-90C3-A6D34CF2C7D2}"/>
              </a:ext>
            </a:extLst>
          </p:cNvPr>
          <p:cNvGrpSpPr/>
          <p:nvPr/>
        </p:nvGrpSpPr>
        <p:grpSpPr>
          <a:xfrm>
            <a:off x="3472704" y="40812"/>
            <a:ext cx="2050661" cy="1640441"/>
            <a:chOff x="3472704" y="40812"/>
            <a:chExt cx="2050661" cy="1640441"/>
          </a:xfrm>
        </p:grpSpPr>
        <p:sp>
          <p:nvSpPr>
            <p:cNvPr id="100" name="Sechseck 99">
              <a:extLst>
                <a:ext uri="{FF2B5EF4-FFF2-40B4-BE49-F238E27FC236}">
                  <a16:creationId xmlns:a16="http://schemas.microsoft.com/office/drawing/2014/main" id="{C052CDE9-21F7-4362-87AA-264EEFBDD8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11609" y="45560"/>
              <a:ext cx="1911756" cy="1635693"/>
            </a:xfrm>
            <a:prstGeom prst="hexagon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de-DE" sz="135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49979E7-1C8A-4ECC-980B-F3EDDDCB985E}"/>
                </a:ext>
              </a:extLst>
            </p:cNvPr>
            <p:cNvSpPr txBox="1"/>
            <p:nvPr/>
          </p:nvSpPr>
          <p:spPr>
            <a:xfrm>
              <a:off x="3935567" y="546656"/>
              <a:ext cx="14507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b="1" dirty="0">
                  <a:solidFill>
                    <a:srgbClr val="00B050"/>
                  </a:solidFill>
                </a:rPr>
                <a:t>GPU</a:t>
              </a:r>
            </a:p>
            <a:p>
              <a:pPr algn="ctr"/>
              <a:r>
                <a:rPr lang="de-DE" sz="1800" b="1" dirty="0" err="1">
                  <a:solidFill>
                    <a:srgbClr val="00B050"/>
                  </a:solidFill>
                </a:rPr>
                <a:t>capability</a:t>
              </a:r>
              <a:endParaRPr lang="de-DE" sz="1800" b="1" dirty="0">
                <a:solidFill>
                  <a:srgbClr val="00B050"/>
                </a:solidFill>
              </a:endParaRPr>
            </a:p>
            <a:p>
              <a:pPr algn="ctr"/>
              <a:r>
                <a:rPr lang="de-DE" sz="1200" b="1" dirty="0">
                  <a:solidFill>
                    <a:srgbClr val="00B050"/>
                  </a:solidFill>
                </a:rPr>
                <a:t>(Michael Krayer)</a:t>
              </a:r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D7ABAC06-4C4C-48D8-9A00-DA139EF2A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7" t="30241" r="39030" b="41362"/>
            <a:stretch/>
          </p:blipFill>
          <p:spPr>
            <a:xfrm>
              <a:off x="3472704" y="40812"/>
              <a:ext cx="683398" cy="810788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4174A96-6106-40BD-82AA-F89F90D81990}"/>
              </a:ext>
            </a:extLst>
          </p:cNvPr>
          <p:cNvGrpSpPr/>
          <p:nvPr/>
        </p:nvGrpSpPr>
        <p:grpSpPr>
          <a:xfrm>
            <a:off x="1722990" y="2536700"/>
            <a:ext cx="2257359" cy="1635693"/>
            <a:chOff x="1722990" y="2536700"/>
            <a:chExt cx="2257359" cy="1635693"/>
          </a:xfrm>
        </p:grpSpPr>
        <p:sp>
          <p:nvSpPr>
            <p:cNvPr id="98" name="Sechseck 97">
              <a:extLst>
                <a:ext uri="{FF2B5EF4-FFF2-40B4-BE49-F238E27FC236}">
                  <a16:creationId xmlns:a16="http://schemas.microsoft.com/office/drawing/2014/main" id="{0EE1DC03-6FBE-4798-AA10-11718C91E0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8593" y="2536700"/>
              <a:ext cx="1911756" cy="1635693"/>
            </a:xfrm>
            <a:prstGeom prst="hexagon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de-DE" sz="135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219033BC-D9C7-4842-B3A9-04247E0B81F4}"/>
                </a:ext>
              </a:extLst>
            </p:cNvPr>
            <p:cNvSpPr txBox="1"/>
            <p:nvPr/>
          </p:nvSpPr>
          <p:spPr>
            <a:xfrm>
              <a:off x="2156897" y="2880168"/>
              <a:ext cx="17590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0B050"/>
                  </a:solidFill>
                </a:rPr>
                <a:t>ensembles</a:t>
              </a:r>
              <a:r>
                <a:rPr lang="de-DE" b="1" dirty="0">
                  <a:solidFill>
                    <a:srgbClr val="00B050"/>
                  </a:solidFill>
                </a:rPr>
                <a:t> </a:t>
              </a:r>
              <a:br>
                <a:rPr lang="de-DE" b="1" dirty="0">
                  <a:solidFill>
                    <a:srgbClr val="00B050"/>
                  </a:solidFill>
                </a:rPr>
              </a:br>
              <a:r>
                <a:rPr lang="de-DE" b="1" dirty="0" err="1">
                  <a:solidFill>
                    <a:srgbClr val="00B050"/>
                  </a:solidFill>
                </a:rPr>
                <a:t>for</a:t>
              </a:r>
              <a:r>
                <a:rPr lang="de-DE" b="1" dirty="0">
                  <a:solidFill>
                    <a:srgbClr val="00B050"/>
                  </a:solidFill>
                </a:rPr>
                <a:t> high-resolution</a:t>
              </a:r>
              <a:endParaRPr lang="de-DE" sz="1050" b="1" dirty="0">
                <a:solidFill>
                  <a:srgbClr val="00B050"/>
                </a:solidFill>
              </a:endParaRP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0FB278B7-2E9F-4859-B557-1E51CD766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4" t="34890" r="55948" b="38057"/>
            <a:stretch/>
          </p:blipFill>
          <p:spPr>
            <a:xfrm>
              <a:off x="1722990" y="3353419"/>
              <a:ext cx="648587" cy="772382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87EBEED-8192-4CDD-94FC-E6AC32D04D33}"/>
              </a:ext>
            </a:extLst>
          </p:cNvPr>
          <p:cNvGrpSpPr/>
          <p:nvPr/>
        </p:nvGrpSpPr>
        <p:grpSpPr>
          <a:xfrm>
            <a:off x="5158197" y="2543886"/>
            <a:ext cx="2185044" cy="1635693"/>
            <a:chOff x="5158197" y="2543886"/>
            <a:chExt cx="2185044" cy="1635693"/>
          </a:xfrm>
        </p:grpSpPr>
        <p:sp>
          <p:nvSpPr>
            <p:cNvPr id="10" name="Sechseck 9">
              <a:extLst>
                <a:ext uri="{FF2B5EF4-FFF2-40B4-BE49-F238E27FC236}">
                  <a16:creationId xmlns:a16="http://schemas.microsoft.com/office/drawing/2014/main" id="{65F339A5-E999-460E-A97A-16C8047F20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58197" y="2543886"/>
              <a:ext cx="1911756" cy="1635693"/>
            </a:xfrm>
            <a:prstGeom prst="hexagon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de-DE" sz="135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90" name="Google Shape;93;p15">
              <a:extLst>
                <a:ext uri="{FF2B5EF4-FFF2-40B4-BE49-F238E27FC236}">
                  <a16:creationId xmlns:a16="http://schemas.microsoft.com/office/drawing/2014/main" id="{FD15D6BF-D7DB-413D-8A21-6F755448549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571367" y="3070533"/>
              <a:ext cx="1061367" cy="990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85133A0-24FE-4158-8E66-74A5349A3B3D}"/>
                </a:ext>
              </a:extLst>
            </p:cNvPr>
            <p:cNvSpPr txBox="1"/>
            <p:nvPr/>
          </p:nvSpPr>
          <p:spPr>
            <a:xfrm>
              <a:off x="5332317" y="2571750"/>
              <a:ext cx="158537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srgbClr val="0070C0"/>
                  </a:solidFill>
                </a:rPr>
                <a:t>aerosol</a:t>
              </a:r>
              <a:endParaRPr lang="de-DE" sz="1600" b="1" dirty="0">
                <a:solidFill>
                  <a:srgbClr val="0070C0"/>
                </a:solidFill>
              </a:endParaRPr>
            </a:p>
            <a:p>
              <a:pPr algn="ctr"/>
              <a:r>
                <a:rPr lang="de-DE" sz="1100" b="1" dirty="0">
                  <a:solidFill>
                    <a:srgbClr val="0070C0"/>
                  </a:solidFill>
                </a:rPr>
                <a:t>(Katerina Kusakova)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A0C95E8-F6E3-41EE-9AC4-6BD635326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849" t="13378" r="3068" b="11513"/>
            <a:stretch/>
          </p:blipFill>
          <p:spPr>
            <a:xfrm>
              <a:off x="6745030" y="3369252"/>
              <a:ext cx="598211" cy="762621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BB9B493F-323C-4BF5-876F-40B7E676F44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2" t="37137" r="23641" b="38184"/>
          <a:stretch/>
        </p:blipFill>
        <p:spPr>
          <a:xfrm>
            <a:off x="7539882" y="2002981"/>
            <a:ext cx="1136889" cy="1269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70BB5BA-6C4E-48E7-8721-36ED7EBC8BE9}"/>
              </a:ext>
            </a:extLst>
          </p:cNvPr>
          <p:cNvSpPr txBox="1"/>
          <p:nvPr/>
        </p:nvSpPr>
        <p:spPr>
          <a:xfrm>
            <a:off x="7167246" y="1358087"/>
            <a:ext cx="1882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Project </a:t>
            </a:r>
            <a:r>
              <a:rPr lang="de-DE" dirty="0" err="1">
                <a:solidFill>
                  <a:srgbClr val="C00000"/>
                </a:solidFill>
              </a:rPr>
              <a:t>leader</a:t>
            </a:r>
            <a:r>
              <a:rPr lang="de-DE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de-DE" b="1" dirty="0">
                <a:solidFill>
                  <a:srgbClr val="C00000"/>
                </a:solidFill>
              </a:rPr>
              <a:t>Chiara Marsigli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11E004E9-3266-4960-833B-979DF8948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" y="102905"/>
            <a:ext cx="1440000" cy="601648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A3955B8B-84B0-4E82-B42F-EA02E7159F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14" y="4705604"/>
            <a:ext cx="981578" cy="3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E2D2F1D-5AE0-4AE1-9714-427C9F4F1504}"/>
              </a:ext>
            </a:extLst>
          </p:cNvPr>
          <p:cNvGrpSpPr/>
          <p:nvPr/>
        </p:nvGrpSpPr>
        <p:grpSpPr>
          <a:xfrm>
            <a:off x="3462387" y="832188"/>
            <a:ext cx="1911756" cy="1635693"/>
            <a:chOff x="2068593" y="2536700"/>
            <a:chExt cx="1911756" cy="1635693"/>
          </a:xfrm>
        </p:grpSpPr>
        <p:sp>
          <p:nvSpPr>
            <p:cNvPr id="8" name="Sechseck 7">
              <a:extLst>
                <a:ext uri="{FF2B5EF4-FFF2-40B4-BE49-F238E27FC236}">
                  <a16:creationId xmlns:a16="http://schemas.microsoft.com/office/drawing/2014/main" id="{828B7035-52D1-4991-BFDA-3787F58BA0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8593" y="2536700"/>
              <a:ext cx="1911756" cy="1635693"/>
            </a:xfrm>
            <a:prstGeom prst="hexagon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de-DE" sz="135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2BEC332-5C45-47BD-BA05-39A38078E888}"/>
                </a:ext>
              </a:extLst>
            </p:cNvPr>
            <p:cNvSpPr txBox="1"/>
            <p:nvPr/>
          </p:nvSpPr>
          <p:spPr>
            <a:xfrm>
              <a:off x="2156897" y="2880168"/>
              <a:ext cx="17590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rgbClr val="00B050"/>
                  </a:solidFill>
                </a:rPr>
                <a:t>ensembles</a:t>
              </a:r>
              <a:r>
                <a:rPr lang="de-DE" sz="2000" b="1" dirty="0">
                  <a:solidFill>
                    <a:srgbClr val="00B050"/>
                  </a:solidFill>
                </a:rPr>
                <a:t> </a:t>
              </a:r>
              <a:br>
                <a:rPr lang="de-DE" sz="2000" b="1" dirty="0">
                  <a:solidFill>
                    <a:srgbClr val="00B050"/>
                  </a:solidFill>
                </a:rPr>
              </a:br>
              <a:r>
                <a:rPr lang="de-DE" sz="2000" b="1" dirty="0" err="1">
                  <a:solidFill>
                    <a:srgbClr val="00B050"/>
                  </a:solidFill>
                </a:rPr>
                <a:t>for</a:t>
              </a:r>
              <a:r>
                <a:rPr lang="de-DE" sz="2000" b="1" dirty="0">
                  <a:solidFill>
                    <a:srgbClr val="00B050"/>
                  </a:solidFill>
                </a:rPr>
                <a:t> high-resolution</a:t>
              </a:r>
              <a:endParaRPr lang="de-DE" sz="11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Pfeil: gebogen 10">
            <a:extLst>
              <a:ext uri="{FF2B5EF4-FFF2-40B4-BE49-F238E27FC236}">
                <a16:creationId xmlns:a16="http://schemas.microsoft.com/office/drawing/2014/main" id="{5EDA2900-1D77-4F8F-905D-C4ADA1B4C684}"/>
              </a:ext>
            </a:extLst>
          </p:cNvPr>
          <p:cNvSpPr/>
          <p:nvPr/>
        </p:nvSpPr>
        <p:spPr>
          <a:xfrm rot="5400000">
            <a:off x="5696412" y="1423479"/>
            <a:ext cx="1009280" cy="1287262"/>
          </a:xfrm>
          <a:prstGeom prst="ben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Pfeil: gebogen 11">
            <a:extLst>
              <a:ext uri="{FF2B5EF4-FFF2-40B4-BE49-F238E27FC236}">
                <a16:creationId xmlns:a16="http://schemas.microsoft.com/office/drawing/2014/main" id="{727BB684-5C1C-4833-9C84-E9EA025813D4}"/>
              </a:ext>
            </a:extLst>
          </p:cNvPr>
          <p:cNvSpPr/>
          <p:nvPr/>
        </p:nvSpPr>
        <p:spPr>
          <a:xfrm rot="16200000" flipH="1">
            <a:off x="2151453" y="1423479"/>
            <a:ext cx="1009280" cy="1287262"/>
          </a:xfrm>
          <a:prstGeom prst="ben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602E1F46-E7BB-4B60-A8EC-F7CCED18DAF7}"/>
              </a:ext>
            </a:extLst>
          </p:cNvPr>
          <p:cNvSpPr/>
          <p:nvPr/>
        </p:nvSpPr>
        <p:spPr>
          <a:xfrm>
            <a:off x="406637" y="2620391"/>
            <a:ext cx="3721479" cy="18554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Classical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perturbation</a:t>
            </a:r>
            <a:endParaRPr lang="de-DE" dirty="0"/>
          </a:p>
          <a:p>
            <a:pPr algn="ctr"/>
            <a:r>
              <a:rPr lang="de-DE" dirty="0"/>
              <a:t>(CPP) </a:t>
            </a:r>
          </a:p>
          <a:p>
            <a:pPr algn="ctr"/>
            <a:r>
              <a:rPr lang="de-DE" dirty="0"/>
              <a:t>Operational at DWD</a:t>
            </a:r>
          </a:p>
          <a:p>
            <a:pPr algn="ctr"/>
            <a:endParaRPr lang="de-DE" dirty="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4E9281DE-43B4-4A8C-A864-A038F7FF6FC4}"/>
              </a:ext>
            </a:extLst>
          </p:cNvPr>
          <p:cNvSpPr/>
          <p:nvPr/>
        </p:nvSpPr>
        <p:spPr>
          <a:xfrm>
            <a:off x="4394447" y="2621870"/>
            <a:ext cx="4673551" cy="18554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Stochastically</a:t>
            </a:r>
            <a:r>
              <a:rPr lang="de-DE" dirty="0"/>
              <a:t> </a:t>
            </a:r>
            <a:r>
              <a:rPr lang="de-DE" dirty="0" err="1"/>
              <a:t>perturbed</a:t>
            </a:r>
            <a:r>
              <a:rPr lang="de-DE" dirty="0"/>
              <a:t> </a:t>
            </a:r>
            <a:r>
              <a:rPr lang="de-DE" dirty="0" err="1"/>
              <a:t>parameterization</a:t>
            </a:r>
            <a:r>
              <a:rPr lang="de-DE" dirty="0"/>
              <a:t> (SPP)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9501F23-248C-41C8-82FF-0BF12EA7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49" y="360582"/>
            <a:ext cx="7118651" cy="305616"/>
          </a:xfrm>
        </p:spPr>
        <p:txBody>
          <a:bodyPr>
            <a:noAutofit/>
          </a:bodyPr>
          <a:lstStyle/>
          <a:p>
            <a:r>
              <a:rPr lang="de-DE" sz="2200" b="1" dirty="0"/>
              <a:t>Test and </a:t>
            </a:r>
            <a:r>
              <a:rPr lang="de-DE" sz="2200" b="1" dirty="0" err="1"/>
              <a:t>development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model</a:t>
            </a:r>
            <a:r>
              <a:rPr lang="de-DE" sz="2200" b="1" dirty="0"/>
              <a:t> </a:t>
            </a:r>
            <a:r>
              <a:rPr lang="de-DE" sz="2200" b="1" dirty="0" err="1"/>
              <a:t>perturbation</a:t>
            </a:r>
            <a:r>
              <a:rPr lang="de-DE" sz="2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707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BE72097-A35E-4D65-A0D4-088B0BEB3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6170" r="17319" b="5310"/>
          <a:stretch/>
        </p:blipFill>
        <p:spPr>
          <a:xfrm>
            <a:off x="5555935" y="1552748"/>
            <a:ext cx="3003139" cy="1763368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FBFA21F-8263-4258-80E4-BC2033451FE5}"/>
              </a:ext>
            </a:extLst>
          </p:cNvPr>
          <p:cNvSpPr/>
          <p:nvPr/>
        </p:nvSpPr>
        <p:spPr>
          <a:xfrm>
            <a:off x="6733309" y="2600750"/>
            <a:ext cx="1342425" cy="43152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28A4C7CA-004E-450F-9C13-2C369C87E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72321"/>
              </p:ext>
            </p:extLst>
          </p:nvPr>
        </p:nvGraphicFramePr>
        <p:xfrm>
          <a:off x="82303" y="129561"/>
          <a:ext cx="5473628" cy="4942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814">
                  <a:extLst>
                    <a:ext uri="{9D8B030D-6E8A-4147-A177-3AD203B41FA5}">
                      <a16:colId xmlns:a16="http://schemas.microsoft.com/office/drawing/2014/main" val="3371901210"/>
                    </a:ext>
                  </a:extLst>
                </a:gridCol>
                <a:gridCol w="2736814">
                  <a:extLst>
                    <a:ext uri="{9D8B030D-6E8A-4147-A177-3AD203B41FA5}">
                      <a16:colId xmlns:a16="http://schemas.microsoft.com/office/drawing/2014/main" val="3464058013"/>
                    </a:ext>
                  </a:extLst>
                </a:gridCol>
              </a:tblGrid>
              <a:tr h="353027">
                <a:tc gridSpan="2"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EXPERIMENTs SETUP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709314"/>
                  </a:ext>
                </a:extLst>
              </a:tr>
              <a:tr h="35302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Two-way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nesting</a:t>
                      </a:r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296718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/>
                        <a:t>Horizontal </a:t>
                      </a:r>
                      <a:r>
                        <a:rPr lang="de-DE" sz="1400" dirty="0" err="1"/>
                        <a:t>grid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resolution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2km (ICON-D2), </a:t>
                      </a:r>
                      <a:r>
                        <a:rPr lang="de-DE" sz="1400" b="1" dirty="0">
                          <a:solidFill>
                            <a:srgbClr val="C00000"/>
                          </a:solidFill>
                        </a:rPr>
                        <a:t>1km</a:t>
                      </a:r>
                      <a:r>
                        <a:rPr lang="de-DE" sz="1400" dirty="0"/>
                        <a:t> (*</a:t>
                      </a:r>
                      <a:r>
                        <a:rPr lang="de-DE" sz="1400" dirty="0" err="1"/>
                        <a:t>TEAMx</a:t>
                      </a:r>
                      <a:r>
                        <a:rPr lang="de-DE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444376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/>
                        <a:t>Upper </a:t>
                      </a:r>
                      <a:r>
                        <a:rPr lang="de-DE" sz="1400" dirty="0" err="1"/>
                        <a:t>boundary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22km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711112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 err="1"/>
                        <a:t>Vertical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levels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87730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/>
                        <a:t>LAT-BC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Forecasts (ICON-EU)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892500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 err="1"/>
                        <a:t>Perturbed</a:t>
                      </a:r>
                      <a:r>
                        <a:rPr lang="de-DE" sz="1400" dirty="0"/>
                        <a:t> initial </a:t>
                      </a:r>
                      <a:r>
                        <a:rPr lang="de-DE" sz="1400" dirty="0" err="1"/>
                        <a:t>conditions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KENDA (ICON-D2-EPS)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098770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/>
                        <a:t>Forecast </a:t>
                      </a:r>
                      <a:r>
                        <a:rPr lang="de-DE" sz="1400" dirty="0" err="1"/>
                        <a:t>duration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24h </a:t>
                      </a:r>
                      <a:r>
                        <a:rPr lang="de-DE" sz="1400" dirty="0" err="1"/>
                        <a:t>starting</a:t>
                      </a:r>
                      <a:r>
                        <a:rPr lang="de-DE" sz="1400" dirty="0"/>
                        <a:t> on 2022062100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878928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/>
                        <a:t>Forecast </a:t>
                      </a:r>
                      <a:r>
                        <a:rPr lang="de-DE" sz="1400" dirty="0" err="1"/>
                        <a:t>restart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40559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/>
                        <a:t>Ensemble </a:t>
                      </a:r>
                      <a:r>
                        <a:rPr lang="de-DE" sz="1400" dirty="0" err="1"/>
                        <a:t>members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6460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 err="1"/>
                        <a:t>Microphysics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1mom </a:t>
                      </a:r>
                      <a:r>
                        <a:rPr lang="de-DE" sz="1400" dirty="0" err="1"/>
                        <a:t>or</a:t>
                      </a:r>
                      <a:r>
                        <a:rPr lang="de-DE" sz="1400" dirty="0"/>
                        <a:t> 2mom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540081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 err="1"/>
                        <a:t>Turbulence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TURBDIFF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815362"/>
                  </a:ext>
                </a:extLst>
              </a:tr>
              <a:tr h="353027">
                <a:tc>
                  <a:txBody>
                    <a:bodyPr/>
                    <a:lstStyle/>
                    <a:p>
                      <a:r>
                        <a:rPr lang="de-DE" sz="1400" dirty="0"/>
                        <a:t>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TERRA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134510"/>
                  </a:ext>
                </a:extLst>
              </a:tr>
              <a:tr h="353027">
                <a:tc gridSpan="2"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 operational model perturbations </a:t>
                      </a:r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714855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A10650DB-6AE9-4B9D-86CB-D078AB5C8357}"/>
              </a:ext>
            </a:extLst>
          </p:cNvPr>
          <p:cNvSpPr txBox="1"/>
          <p:nvPr/>
        </p:nvSpPr>
        <p:spPr>
          <a:xfrm>
            <a:off x="5773343" y="1233035"/>
            <a:ext cx="278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Parent </a:t>
            </a:r>
            <a:r>
              <a:rPr lang="de-DE" dirty="0" err="1"/>
              <a:t>domain</a:t>
            </a:r>
            <a:r>
              <a:rPr lang="de-DE" dirty="0"/>
              <a:t>: ICON-D2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17F09BF-95CB-46FE-AB36-685114D5D0B3}"/>
              </a:ext>
            </a:extLst>
          </p:cNvPr>
          <p:cNvCxnSpPr>
            <a:cxnSpLocks/>
          </p:cNvCxnSpPr>
          <p:nvPr/>
        </p:nvCxnSpPr>
        <p:spPr>
          <a:xfrm flipV="1">
            <a:off x="7404521" y="3032275"/>
            <a:ext cx="0" cy="54542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0DDC75FE-E219-4C57-8BCE-A0E3115F20BB}"/>
              </a:ext>
            </a:extLst>
          </p:cNvPr>
          <p:cNvSpPr txBox="1"/>
          <p:nvPr/>
        </p:nvSpPr>
        <p:spPr>
          <a:xfrm>
            <a:off x="5773343" y="3501036"/>
            <a:ext cx="308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Nest </a:t>
            </a:r>
            <a:r>
              <a:rPr lang="de-DE" dirty="0" err="1">
                <a:solidFill>
                  <a:srgbClr val="000000"/>
                </a:solidFill>
              </a:rPr>
              <a:t>domain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C00000"/>
                </a:solidFill>
              </a:rPr>
              <a:t>1km</a:t>
            </a:r>
            <a:r>
              <a:rPr lang="de-DE" b="1" dirty="0">
                <a:solidFill>
                  <a:srgbClr val="000000"/>
                </a:solidFill>
              </a:rPr>
              <a:t> horizontal </a:t>
            </a:r>
            <a:r>
              <a:rPr lang="de-DE" b="1" dirty="0" err="1">
                <a:solidFill>
                  <a:srgbClr val="000000"/>
                </a:solidFill>
              </a:rPr>
              <a:t>resolution</a:t>
            </a:r>
            <a:endParaRPr lang="de-DE" b="1" dirty="0">
              <a:solidFill>
                <a:srgbClr val="00000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01E0906-6814-4926-A135-5310568DE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" t="30129" r="82547" b="62224"/>
          <a:stretch/>
        </p:blipFill>
        <p:spPr>
          <a:xfrm rot="19342574">
            <a:off x="6465380" y="2585253"/>
            <a:ext cx="466448" cy="119997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2BD39D-5006-4F91-BD8B-2AC2C9D8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69996E-1D92-44D7-A7E4-41F0FEC3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E61D422-38E4-4AF3-BBCC-7BE17BE1A893}"/>
              </a:ext>
            </a:extLst>
          </p:cNvPr>
          <p:cNvSpPr txBox="1"/>
          <p:nvPr/>
        </p:nvSpPr>
        <p:spPr>
          <a:xfrm>
            <a:off x="5773342" y="4258336"/>
            <a:ext cx="3288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*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TEAMx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de-DE" sz="1200" u="sng" dirty="0">
                <a:solidFill>
                  <a:schemeClr val="bg2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https://www.teamx-programme.org/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de-DE" sz="1100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07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E91AF-890F-4B22-B7B0-7C2F0903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50" y="360581"/>
            <a:ext cx="6390681" cy="276999"/>
          </a:xfrm>
        </p:spPr>
        <p:txBody>
          <a:bodyPr/>
          <a:lstStyle/>
          <a:p>
            <a:r>
              <a:rPr lang="de-DE" sz="2000" b="1" dirty="0" err="1"/>
              <a:t>Testing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impact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convection</a:t>
            </a:r>
            <a:r>
              <a:rPr lang="de-DE" sz="2000" b="1" dirty="0"/>
              <a:t> </a:t>
            </a:r>
            <a:r>
              <a:rPr lang="de-DE" sz="2000" b="1" dirty="0" err="1"/>
              <a:t>schemes</a:t>
            </a:r>
            <a:r>
              <a:rPr lang="de-DE" sz="2000" b="1" dirty="0"/>
              <a:t> </a:t>
            </a:r>
            <a:endParaRPr lang="de-DE" sz="1800" b="1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EA077CDA-6C86-4787-932E-51D6BA9BA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22076" r="9431" b="17480"/>
          <a:stretch/>
        </p:blipFill>
        <p:spPr>
          <a:xfrm>
            <a:off x="4814835" y="811488"/>
            <a:ext cx="3543185" cy="1849349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BAD1295-7A2D-4E67-9ADF-8CBC7BABCE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21974" r="9083" b="17005"/>
          <a:stretch/>
        </p:blipFill>
        <p:spPr>
          <a:xfrm>
            <a:off x="4814835" y="2761190"/>
            <a:ext cx="3543185" cy="18551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E74DDD8-94F3-4B7E-A7D2-6F33C6736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7" t="15711" r="864" b="14654"/>
          <a:stretch/>
        </p:blipFill>
        <p:spPr>
          <a:xfrm>
            <a:off x="8444243" y="970359"/>
            <a:ext cx="482010" cy="3581662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EAC959A-B800-4523-BA19-8BCD1D2B742A}"/>
              </a:ext>
            </a:extLst>
          </p:cNvPr>
          <p:cNvGrpSpPr/>
          <p:nvPr/>
        </p:nvGrpSpPr>
        <p:grpSpPr>
          <a:xfrm>
            <a:off x="198034" y="2262803"/>
            <a:ext cx="3766239" cy="2223716"/>
            <a:chOff x="5093077" y="2244495"/>
            <a:chExt cx="3766239" cy="222371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9D76BC9D-22DF-41D8-ACE4-5B1FDF6E2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1" t="26597" r="22409" b="23101"/>
            <a:stretch/>
          </p:blipFill>
          <p:spPr>
            <a:xfrm>
              <a:off x="5093077" y="2532046"/>
              <a:ext cx="3766239" cy="1936165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9B997E0-9303-47C9-BA2C-9020972EC8F2}"/>
                </a:ext>
              </a:extLst>
            </p:cNvPr>
            <p:cNvSpPr txBox="1"/>
            <p:nvPr/>
          </p:nvSpPr>
          <p:spPr>
            <a:xfrm>
              <a:off x="5174757" y="2244495"/>
              <a:ext cx="3365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>
                  <a:solidFill>
                    <a:schemeClr val="tx1"/>
                  </a:solidFill>
                </a:rPr>
                <a:t>Precipitation</a:t>
              </a:r>
              <a:r>
                <a:rPr lang="de-DE" sz="1400" b="1" dirty="0">
                  <a:solidFill>
                    <a:schemeClr val="tx1"/>
                  </a:solidFill>
                </a:rPr>
                <a:t> </a:t>
              </a:r>
              <a:r>
                <a:rPr lang="de-DE" sz="1400" b="1" dirty="0" err="1">
                  <a:solidFill>
                    <a:schemeClr val="tx1"/>
                  </a:solidFill>
                </a:rPr>
                <a:t>estimate</a:t>
              </a:r>
              <a:r>
                <a:rPr lang="de-DE" sz="1400" b="1" dirty="0">
                  <a:solidFill>
                    <a:schemeClr val="tx1"/>
                  </a:solidFill>
                </a:rPr>
                <a:t> </a:t>
              </a:r>
              <a:r>
                <a:rPr lang="de-DE" sz="1400" b="1" dirty="0" err="1">
                  <a:solidFill>
                    <a:schemeClr val="tx1"/>
                  </a:solidFill>
                </a:rPr>
                <a:t>from</a:t>
              </a:r>
              <a:r>
                <a:rPr lang="de-DE" sz="1400" b="1" dirty="0">
                  <a:solidFill>
                    <a:schemeClr val="tx1"/>
                  </a:solidFill>
                </a:rPr>
                <a:t> </a:t>
              </a:r>
              <a:r>
                <a:rPr lang="de-DE" sz="1400" b="1" dirty="0" err="1">
                  <a:solidFill>
                    <a:schemeClr val="tx1"/>
                  </a:solidFill>
                </a:rPr>
                <a:t>radar</a:t>
              </a:r>
              <a:endParaRPr lang="de-DE" sz="105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C1C8B63-A797-4995-A42F-336392C88758}"/>
              </a:ext>
            </a:extLst>
          </p:cNvPr>
          <p:cNvSpPr txBox="1"/>
          <p:nvPr/>
        </p:nvSpPr>
        <p:spPr>
          <a:xfrm>
            <a:off x="106532" y="893103"/>
            <a:ext cx="405565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shallow convection only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deep convection parameterization (gray-zone-tuning version)</a:t>
            </a:r>
            <a:endParaRPr lang="de-DE" dirty="0"/>
          </a:p>
        </p:txBody>
      </p:sp>
      <p:sp>
        <p:nvSpPr>
          <p:cNvPr id="20" name="Google Shape;144;p1">
            <a:extLst>
              <a:ext uri="{FF2B5EF4-FFF2-40B4-BE49-F238E27FC236}">
                <a16:creationId xmlns:a16="http://schemas.microsoft.com/office/drawing/2014/main" id="{28807CA1-7A4E-425F-987F-0D4AE97EAC2D}"/>
              </a:ext>
            </a:extLst>
          </p:cNvPr>
          <p:cNvSpPr txBox="1">
            <a:spLocks/>
          </p:cNvSpPr>
          <p:nvPr/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>
              <a:buNone/>
              <a:defRPr sz="1000">
                <a:solidFill>
                  <a:srgbClr val="8C94BA"/>
                </a:solidFill>
              </a:defRPr>
            </a:lvl1pPr>
            <a:lvl2pPr marL="0" indent="0" algn="r">
              <a:buNone/>
              <a:defRPr sz="1000">
                <a:solidFill>
                  <a:srgbClr val="8C94BA"/>
                </a:solidFill>
              </a:defRPr>
            </a:lvl2pPr>
            <a:lvl3pPr marL="0" indent="0" algn="r">
              <a:buNone/>
              <a:defRPr sz="1000">
                <a:solidFill>
                  <a:srgbClr val="8C94BA"/>
                </a:solidFill>
              </a:defRPr>
            </a:lvl3pPr>
            <a:lvl4pPr marL="0" indent="0" algn="r">
              <a:buNone/>
              <a:defRPr sz="1000">
                <a:solidFill>
                  <a:srgbClr val="8C94BA"/>
                </a:solidFill>
              </a:defRPr>
            </a:lvl4pPr>
            <a:lvl5pPr marL="0" indent="0" algn="r">
              <a:buNone/>
              <a:defRPr sz="1000">
                <a:solidFill>
                  <a:srgbClr val="8C94BA"/>
                </a:solidFill>
              </a:defRPr>
            </a:lvl5pPr>
            <a:lvl6pPr marL="0" indent="0" algn="r">
              <a:buNone/>
              <a:defRPr sz="1000">
                <a:solidFill>
                  <a:srgbClr val="8C94BA"/>
                </a:solidFill>
              </a:defRPr>
            </a:lvl6pPr>
            <a:lvl7pPr marL="0" indent="0" algn="r">
              <a:buNone/>
              <a:defRPr sz="1000">
                <a:solidFill>
                  <a:srgbClr val="8C94BA"/>
                </a:solidFill>
              </a:defRPr>
            </a:lvl7pPr>
            <a:lvl8pPr marL="0" indent="0" algn="r">
              <a:buNone/>
              <a:defRPr sz="1000">
                <a:solidFill>
                  <a:srgbClr val="8C94BA"/>
                </a:solidFill>
              </a:defRPr>
            </a:lvl8pPr>
            <a:lvl9pPr marL="0" indent="0" algn="r">
              <a:buNone/>
              <a:defRPr sz="1000">
                <a:solidFill>
                  <a:srgbClr val="8C94BA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6</a:t>
            </a:fld>
            <a:endParaRPr lang="en-GB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C6CB4B17-D389-4724-AE71-BB0BF6E335B3}"/>
              </a:ext>
            </a:extLst>
          </p:cNvPr>
          <p:cNvCxnSpPr>
            <a:cxnSpLocks/>
          </p:cNvCxnSpPr>
          <p:nvPr/>
        </p:nvCxnSpPr>
        <p:spPr>
          <a:xfrm>
            <a:off x="2920753" y="1207722"/>
            <a:ext cx="1997476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5D1C411-1401-4CA1-A029-59DDC402F766}"/>
              </a:ext>
            </a:extLst>
          </p:cNvPr>
          <p:cNvCxnSpPr>
            <a:cxnSpLocks/>
          </p:cNvCxnSpPr>
          <p:nvPr/>
        </p:nvCxnSpPr>
        <p:spPr>
          <a:xfrm>
            <a:off x="3124940" y="2017991"/>
            <a:ext cx="1793289" cy="106256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nhaltsplatzhalter 6">
            <a:extLst>
              <a:ext uri="{FF2B5EF4-FFF2-40B4-BE49-F238E27FC236}">
                <a16:creationId xmlns:a16="http://schemas.microsoft.com/office/drawing/2014/main" id="{7E7278FD-9F4B-44A3-874C-AC3C85387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4" t="41751" r="25177" b="37383"/>
          <a:stretch/>
        </p:blipFill>
        <p:spPr>
          <a:xfrm>
            <a:off x="4352000" y="1042657"/>
            <a:ext cx="3724942" cy="1262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E923DE7-C5E3-49A7-81FF-515A622556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0" t="40954" r="25055" b="37060"/>
          <a:stretch/>
        </p:blipFill>
        <p:spPr>
          <a:xfrm>
            <a:off x="4357316" y="2770790"/>
            <a:ext cx="3745022" cy="133005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BE3CBB4-2158-4CA0-B231-2FBCA5852E52}"/>
              </a:ext>
            </a:extLst>
          </p:cNvPr>
          <p:cNvSpPr/>
          <p:nvPr/>
        </p:nvSpPr>
        <p:spPr>
          <a:xfrm>
            <a:off x="1264257" y="3204376"/>
            <a:ext cx="1979875" cy="6679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91FC057-2047-462E-AC2D-BBC8C095DD1A}"/>
              </a:ext>
            </a:extLst>
          </p:cNvPr>
          <p:cNvGrpSpPr/>
          <p:nvPr/>
        </p:nvGrpSpPr>
        <p:grpSpPr>
          <a:xfrm>
            <a:off x="3610984" y="761853"/>
            <a:ext cx="4491395" cy="3341020"/>
            <a:chOff x="3610984" y="761853"/>
            <a:chExt cx="4491395" cy="3341020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630BA348-9CEB-461F-99A2-53735BD2E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41810" r="25048" b="37348"/>
            <a:stretch/>
          </p:blipFill>
          <p:spPr>
            <a:xfrm>
              <a:off x="4350532" y="1042910"/>
              <a:ext cx="3720042" cy="126087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4796D6B3-4877-4CF4-A52D-EAB50B9DA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21" t="41735" r="24913" b="36203"/>
            <a:stretch/>
          </p:blipFill>
          <p:spPr>
            <a:xfrm>
              <a:off x="4342580" y="2768152"/>
              <a:ext cx="3759799" cy="133472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C8CF6BD-AC59-4EFB-A290-DEEA78F5F6AD}"/>
                </a:ext>
              </a:extLst>
            </p:cNvPr>
            <p:cNvSpPr txBox="1"/>
            <p:nvPr/>
          </p:nvSpPr>
          <p:spPr>
            <a:xfrm>
              <a:off x="3610984" y="761853"/>
              <a:ext cx="615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C00000"/>
                  </a:solidFill>
                </a:rPr>
                <a:t>1km</a:t>
              </a:r>
            </a:p>
          </p:txBody>
        </p:sp>
      </p:grp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FAEB70-7975-4C61-BE8B-F9D7853D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6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50D9B56D-7C32-476C-B382-4437E8E8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76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981BC-EBCF-4266-807D-5DBDC048F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94" y="362375"/>
            <a:ext cx="6928892" cy="304699"/>
          </a:xfrm>
        </p:spPr>
        <p:txBody>
          <a:bodyPr/>
          <a:lstStyle/>
          <a:p>
            <a:r>
              <a:rPr lang="de-DE" sz="2200" b="1" dirty="0" err="1"/>
              <a:t>Behaviour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ensemble</a:t>
            </a:r>
            <a:r>
              <a:rPr lang="de-DE" sz="2200" b="1" dirty="0"/>
              <a:t> </a:t>
            </a:r>
            <a:r>
              <a:rPr lang="de-DE" sz="2200" b="1" dirty="0" err="1"/>
              <a:t>members</a:t>
            </a:r>
            <a:endParaRPr lang="de-DE" sz="22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EC1C2C-BB45-4B74-A150-A65AAED80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7" t="15711" r="864" b="14654"/>
          <a:stretch/>
        </p:blipFill>
        <p:spPr>
          <a:xfrm>
            <a:off x="6799271" y="958215"/>
            <a:ext cx="482010" cy="35816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4C3E822-0983-4469-AB4C-AA28490F20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26315" r="22860" b="23134"/>
          <a:stretch/>
        </p:blipFill>
        <p:spPr>
          <a:xfrm>
            <a:off x="7218828" y="230922"/>
            <a:ext cx="1454576" cy="75845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09B58A7-832E-4370-B88F-7879859FC059}"/>
              </a:ext>
            </a:extLst>
          </p:cNvPr>
          <p:cNvSpPr txBox="1"/>
          <p:nvPr/>
        </p:nvSpPr>
        <p:spPr>
          <a:xfrm>
            <a:off x="6681068" y="173290"/>
            <a:ext cx="672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1"/>
                </a:solidFill>
              </a:rPr>
              <a:t>Radar</a:t>
            </a:r>
          </a:p>
        </p:txBody>
      </p:sp>
      <p:sp>
        <p:nvSpPr>
          <p:cNvPr id="6" name="Gewitterblitz 5">
            <a:extLst>
              <a:ext uri="{FF2B5EF4-FFF2-40B4-BE49-F238E27FC236}">
                <a16:creationId xmlns:a16="http://schemas.microsoft.com/office/drawing/2014/main" id="{A778BEC3-D96E-482E-8E77-7C4585FED22D}"/>
              </a:ext>
            </a:extLst>
          </p:cNvPr>
          <p:cNvSpPr/>
          <p:nvPr/>
        </p:nvSpPr>
        <p:spPr>
          <a:xfrm>
            <a:off x="3361057" y="3274077"/>
            <a:ext cx="163032" cy="183962"/>
          </a:xfrm>
          <a:prstGeom prst="lightningBol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6C21FDD-D6F3-4114-B7F7-C47152E6FB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9" r="10428" b="13919"/>
          <a:stretch/>
        </p:blipFill>
        <p:spPr>
          <a:xfrm>
            <a:off x="24100" y="736845"/>
            <a:ext cx="6782205" cy="3892674"/>
          </a:xfrm>
          <a:prstGeom prst="rect">
            <a:avLst/>
          </a:prstGeom>
        </p:spPr>
      </p:pic>
      <p:sp>
        <p:nvSpPr>
          <p:cNvPr id="18" name="Gewitterblitz 17">
            <a:extLst>
              <a:ext uri="{FF2B5EF4-FFF2-40B4-BE49-F238E27FC236}">
                <a16:creationId xmlns:a16="http://schemas.microsoft.com/office/drawing/2014/main" id="{60574B9C-45CE-4B33-AAAC-F9D275B684ED}"/>
              </a:ext>
            </a:extLst>
          </p:cNvPr>
          <p:cNvSpPr/>
          <p:nvPr/>
        </p:nvSpPr>
        <p:spPr>
          <a:xfrm>
            <a:off x="5542671" y="3320720"/>
            <a:ext cx="281354" cy="274637"/>
          </a:xfrm>
          <a:prstGeom prst="lightningBol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ewitterblitz 18">
            <a:extLst>
              <a:ext uri="{FF2B5EF4-FFF2-40B4-BE49-F238E27FC236}">
                <a16:creationId xmlns:a16="http://schemas.microsoft.com/office/drawing/2014/main" id="{FDE8667A-BF09-4453-B125-20FD42C59D18}"/>
              </a:ext>
            </a:extLst>
          </p:cNvPr>
          <p:cNvSpPr/>
          <p:nvPr/>
        </p:nvSpPr>
        <p:spPr>
          <a:xfrm>
            <a:off x="3220380" y="3320719"/>
            <a:ext cx="281354" cy="274637"/>
          </a:xfrm>
          <a:prstGeom prst="lightningBol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ewitterblitz 19">
            <a:extLst>
              <a:ext uri="{FF2B5EF4-FFF2-40B4-BE49-F238E27FC236}">
                <a16:creationId xmlns:a16="http://schemas.microsoft.com/office/drawing/2014/main" id="{C4CAD8DA-9449-44FB-9DE6-BBC019C9E245}"/>
              </a:ext>
            </a:extLst>
          </p:cNvPr>
          <p:cNvSpPr/>
          <p:nvPr/>
        </p:nvSpPr>
        <p:spPr>
          <a:xfrm>
            <a:off x="939069" y="724439"/>
            <a:ext cx="281354" cy="274637"/>
          </a:xfrm>
          <a:prstGeom prst="lightningBol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Gewitterblitz 20">
            <a:extLst>
              <a:ext uri="{FF2B5EF4-FFF2-40B4-BE49-F238E27FC236}">
                <a16:creationId xmlns:a16="http://schemas.microsoft.com/office/drawing/2014/main" id="{B42D9C19-EE2B-4699-9423-50338C73EC06}"/>
              </a:ext>
            </a:extLst>
          </p:cNvPr>
          <p:cNvSpPr/>
          <p:nvPr/>
        </p:nvSpPr>
        <p:spPr>
          <a:xfrm>
            <a:off x="5542671" y="711983"/>
            <a:ext cx="281354" cy="274637"/>
          </a:xfrm>
          <a:prstGeom prst="lightningBol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1AB661E-1097-4F6E-B838-39E57CEEC751}"/>
              </a:ext>
            </a:extLst>
          </p:cNvPr>
          <p:cNvSpPr txBox="1"/>
          <p:nvPr/>
        </p:nvSpPr>
        <p:spPr>
          <a:xfrm>
            <a:off x="7421254" y="1050293"/>
            <a:ext cx="1722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members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misplaced</a:t>
            </a:r>
            <a:r>
              <a:rPr lang="de-DE" dirty="0"/>
              <a:t> rain</a:t>
            </a:r>
          </a:p>
        </p:txBody>
      </p:sp>
      <p:sp>
        <p:nvSpPr>
          <p:cNvPr id="22" name="Gewitterblitz 21">
            <a:extLst>
              <a:ext uri="{FF2B5EF4-FFF2-40B4-BE49-F238E27FC236}">
                <a16:creationId xmlns:a16="http://schemas.microsoft.com/office/drawing/2014/main" id="{4B9ADF1F-8198-4CFA-9F89-58DA14E2AE28}"/>
              </a:ext>
            </a:extLst>
          </p:cNvPr>
          <p:cNvSpPr/>
          <p:nvPr/>
        </p:nvSpPr>
        <p:spPr>
          <a:xfrm>
            <a:off x="7201549" y="1100020"/>
            <a:ext cx="281354" cy="274637"/>
          </a:xfrm>
          <a:prstGeom prst="lightningBol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AD8B2E2-5946-4916-9CE8-99ADB52B7A0A}"/>
              </a:ext>
            </a:extLst>
          </p:cNvPr>
          <p:cNvSpPr txBox="1"/>
          <p:nvPr/>
        </p:nvSpPr>
        <p:spPr>
          <a:xfrm>
            <a:off x="7381569" y="2303206"/>
            <a:ext cx="1444360" cy="758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4313C7B-83AA-4615-A3C7-8D8993984502}"/>
              </a:ext>
            </a:extLst>
          </p:cNvPr>
          <p:cNvSpPr txBox="1"/>
          <p:nvPr/>
        </p:nvSpPr>
        <p:spPr>
          <a:xfrm>
            <a:off x="7491924" y="2220769"/>
            <a:ext cx="1784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members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little</a:t>
            </a:r>
            <a:r>
              <a:rPr lang="de-DE" dirty="0"/>
              <a:t> rain</a:t>
            </a:r>
          </a:p>
        </p:txBody>
      </p:sp>
      <p:sp>
        <p:nvSpPr>
          <p:cNvPr id="24" name="Gewitterblitz 23">
            <a:extLst>
              <a:ext uri="{FF2B5EF4-FFF2-40B4-BE49-F238E27FC236}">
                <a16:creationId xmlns:a16="http://schemas.microsoft.com/office/drawing/2014/main" id="{BA2DC76D-537F-4AD3-85CD-B9B9AFC22D1B}"/>
              </a:ext>
            </a:extLst>
          </p:cNvPr>
          <p:cNvSpPr/>
          <p:nvPr/>
        </p:nvSpPr>
        <p:spPr>
          <a:xfrm>
            <a:off x="7210570" y="2308368"/>
            <a:ext cx="281354" cy="274637"/>
          </a:xfrm>
          <a:prstGeom prst="lightningBol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ewitterblitz 24">
            <a:extLst>
              <a:ext uri="{FF2B5EF4-FFF2-40B4-BE49-F238E27FC236}">
                <a16:creationId xmlns:a16="http://schemas.microsoft.com/office/drawing/2014/main" id="{90AA2E42-E55A-4F19-9F8D-91FD931358A2}"/>
              </a:ext>
            </a:extLst>
          </p:cNvPr>
          <p:cNvSpPr/>
          <p:nvPr/>
        </p:nvSpPr>
        <p:spPr>
          <a:xfrm>
            <a:off x="3276302" y="689713"/>
            <a:ext cx="281354" cy="274637"/>
          </a:xfrm>
          <a:prstGeom prst="lightningBol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Gewitterblitz 25">
            <a:extLst>
              <a:ext uri="{FF2B5EF4-FFF2-40B4-BE49-F238E27FC236}">
                <a16:creationId xmlns:a16="http://schemas.microsoft.com/office/drawing/2014/main" id="{EFDDFBC7-FD4B-4D69-8ED1-EAD921551ABE}"/>
              </a:ext>
            </a:extLst>
          </p:cNvPr>
          <p:cNvSpPr/>
          <p:nvPr/>
        </p:nvSpPr>
        <p:spPr>
          <a:xfrm>
            <a:off x="3241659" y="2030064"/>
            <a:ext cx="281354" cy="274637"/>
          </a:xfrm>
          <a:prstGeom prst="lightningBol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Google Shape;144;p1">
            <a:extLst>
              <a:ext uri="{FF2B5EF4-FFF2-40B4-BE49-F238E27FC236}">
                <a16:creationId xmlns:a16="http://schemas.microsoft.com/office/drawing/2014/main" id="{484CE631-FAB8-4D9C-B290-FA3C82136104}"/>
              </a:ext>
            </a:extLst>
          </p:cNvPr>
          <p:cNvSpPr txBox="1">
            <a:spLocks/>
          </p:cNvSpPr>
          <p:nvPr/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>
              <a:buNone/>
              <a:defRPr sz="1000">
                <a:solidFill>
                  <a:srgbClr val="8C94BA"/>
                </a:solidFill>
              </a:defRPr>
            </a:lvl1pPr>
            <a:lvl2pPr marL="0" indent="0" algn="r">
              <a:buNone/>
              <a:defRPr sz="1000">
                <a:solidFill>
                  <a:srgbClr val="8C94BA"/>
                </a:solidFill>
              </a:defRPr>
            </a:lvl2pPr>
            <a:lvl3pPr marL="0" indent="0" algn="r">
              <a:buNone/>
              <a:defRPr sz="1000">
                <a:solidFill>
                  <a:srgbClr val="8C94BA"/>
                </a:solidFill>
              </a:defRPr>
            </a:lvl3pPr>
            <a:lvl4pPr marL="0" indent="0" algn="r">
              <a:buNone/>
              <a:defRPr sz="1000">
                <a:solidFill>
                  <a:srgbClr val="8C94BA"/>
                </a:solidFill>
              </a:defRPr>
            </a:lvl4pPr>
            <a:lvl5pPr marL="0" indent="0" algn="r">
              <a:buNone/>
              <a:defRPr sz="1000">
                <a:solidFill>
                  <a:srgbClr val="8C94BA"/>
                </a:solidFill>
              </a:defRPr>
            </a:lvl5pPr>
            <a:lvl6pPr marL="0" indent="0" algn="r">
              <a:buNone/>
              <a:defRPr sz="1000">
                <a:solidFill>
                  <a:srgbClr val="8C94BA"/>
                </a:solidFill>
              </a:defRPr>
            </a:lvl6pPr>
            <a:lvl7pPr marL="0" indent="0" algn="r">
              <a:buNone/>
              <a:defRPr sz="1000">
                <a:solidFill>
                  <a:srgbClr val="8C94BA"/>
                </a:solidFill>
              </a:defRPr>
            </a:lvl7pPr>
            <a:lvl8pPr marL="0" indent="0" algn="r">
              <a:buNone/>
              <a:defRPr sz="1000">
                <a:solidFill>
                  <a:srgbClr val="8C94BA"/>
                </a:solidFill>
              </a:defRPr>
            </a:lvl8pPr>
            <a:lvl9pPr marL="0" indent="0" algn="r">
              <a:buNone/>
              <a:defRPr sz="1000">
                <a:solidFill>
                  <a:srgbClr val="8C94BA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BCF9CD2-7990-4DF5-A29B-FBDAA3C7BD39}"/>
              </a:ext>
            </a:extLst>
          </p:cNvPr>
          <p:cNvSpPr txBox="1"/>
          <p:nvPr/>
        </p:nvSpPr>
        <p:spPr>
          <a:xfrm>
            <a:off x="7421254" y="3676890"/>
            <a:ext cx="152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/>
                </a:solidFill>
              </a:rPr>
              <a:t>Shallow</a:t>
            </a:r>
            <a:r>
              <a:rPr lang="de-DE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chemeClr val="tx1"/>
                </a:solidFill>
              </a:rPr>
              <a:t>convection</a:t>
            </a:r>
            <a:r>
              <a:rPr lang="de-DE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chemeClr val="tx1"/>
                </a:solidFill>
              </a:rPr>
              <a:t>only</a:t>
            </a:r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E47EAF5E-3BD7-409F-8AF1-23DCDFA3C344}"/>
              </a:ext>
            </a:extLst>
          </p:cNvPr>
          <p:cNvSpPr/>
          <p:nvPr/>
        </p:nvSpPr>
        <p:spPr>
          <a:xfrm>
            <a:off x="779228" y="1200647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ABF7423-A0AD-41C9-B596-E50EB77B5DDA}"/>
              </a:ext>
            </a:extLst>
          </p:cNvPr>
          <p:cNvSpPr/>
          <p:nvPr/>
        </p:nvSpPr>
        <p:spPr>
          <a:xfrm>
            <a:off x="780555" y="2498033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C62DC082-E3C1-4781-8A6B-D782E0E7F8E5}"/>
              </a:ext>
            </a:extLst>
          </p:cNvPr>
          <p:cNvSpPr/>
          <p:nvPr/>
        </p:nvSpPr>
        <p:spPr>
          <a:xfrm>
            <a:off x="781883" y="3795425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EF2224C-FCB2-4F26-9067-8366C5BC3F2B}"/>
              </a:ext>
            </a:extLst>
          </p:cNvPr>
          <p:cNvSpPr/>
          <p:nvPr/>
        </p:nvSpPr>
        <p:spPr>
          <a:xfrm>
            <a:off x="3033425" y="3788801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A27C277-1361-432B-9233-28AE4E42124F}"/>
              </a:ext>
            </a:extLst>
          </p:cNvPr>
          <p:cNvSpPr/>
          <p:nvPr/>
        </p:nvSpPr>
        <p:spPr>
          <a:xfrm>
            <a:off x="5324724" y="3790127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AAC91BD8-156E-4AF5-B087-275B3A85A817}"/>
              </a:ext>
            </a:extLst>
          </p:cNvPr>
          <p:cNvSpPr/>
          <p:nvPr/>
        </p:nvSpPr>
        <p:spPr>
          <a:xfrm>
            <a:off x="5326049" y="2511293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879AE560-4274-4B91-ABC5-57F9A29480FD}"/>
              </a:ext>
            </a:extLst>
          </p:cNvPr>
          <p:cNvSpPr/>
          <p:nvPr/>
        </p:nvSpPr>
        <p:spPr>
          <a:xfrm>
            <a:off x="5327375" y="1216554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206B799B-F278-4492-8A51-9F0DEE8FB887}"/>
              </a:ext>
            </a:extLst>
          </p:cNvPr>
          <p:cNvSpPr/>
          <p:nvPr/>
        </p:nvSpPr>
        <p:spPr>
          <a:xfrm>
            <a:off x="3062581" y="1217879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5E55B7EB-25CB-40E7-8DDE-ECD714C54D3D}"/>
              </a:ext>
            </a:extLst>
          </p:cNvPr>
          <p:cNvSpPr/>
          <p:nvPr/>
        </p:nvSpPr>
        <p:spPr>
          <a:xfrm>
            <a:off x="3055956" y="2515268"/>
            <a:ext cx="1083492" cy="3975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E195A2-9654-4B9A-88C7-ECFCB449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E6D904-9E0B-433B-8BA6-EA3E9510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26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" grpId="0"/>
      <p:bldP spid="22" grpId="0" animBg="1"/>
      <p:bldP spid="23" grpId="0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D90D0-32D9-45D8-8239-D6F2A8BF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423735"/>
            <a:ext cx="8353425" cy="609398"/>
          </a:xfrm>
        </p:spPr>
        <p:txBody>
          <a:bodyPr/>
          <a:lstStyle/>
          <a:p>
            <a:r>
              <a:rPr lang="de-DE" sz="2200" b="1" dirty="0"/>
              <a:t>Summary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first</a:t>
            </a:r>
            <a:r>
              <a:rPr lang="de-DE" sz="2200" b="1" dirty="0"/>
              <a:t> </a:t>
            </a:r>
            <a:r>
              <a:rPr lang="de-DE" sz="2200" b="1" dirty="0" err="1"/>
              <a:t>part</a:t>
            </a:r>
            <a:r>
              <a:rPr lang="de-DE" sz="2200" b="1" dirty="0"/>
              <a:t> </a:t>
            </a:r>
            <a:br>
              <a:rPr lang="de-DE" sz="2200" b="1" dirty="0"/>
            </a:br>
            <a:r>
              <a:rPr lang="de-DE" sz="2200" b="1" dirty="0"/>
              <a:t>                               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8DF7ED-7777-44B6-9CF4-AC562030B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141603"/>
            <a:ext cx="8353426" cy="1597981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Shallow-conv-only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forecast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slightly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in </a:t>
            </a:r>
            <a:r>
              <a:rPr lang="de-DE" dirty="0" err="1"/>
              <a:t>generating</a:t>
            </a:r>
            <a:r>
              <a:rPr lang="de-DE" dirty="0"/>
              <a:t> rain,</a:t>
            </a:r>
          </a:p>
          <a:p>
            <a:r>
              <a:rPr lang="de-DE" dirty="0"/>
              <a:t>Experiments </a:t>
            </a:r>
            <a:r>
              <a:rPr lang="de-DE" dirty="0" err="1"/>
              <a:t>with</a:t>
            </a:r>
            <a:r>
              <a:rPr lang="de-DE" dirty="0"/>
              <a:t> 2mom </a:t>
            </a:r>
            <a:r>
              <a:rPr lang="de-DE" dirty="0" err="1"/>
              <a:t>microphysics</a:t>
            </a:r>
            <a:r>
              <a:rPr lang="de-DE" dirty="0"/>
              <a:t> </a:t>
            </a:r>
            <a:r>
              <a:rPr lang="de-DE" dirty="0" err="1"/>
              <a:t>produce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clouds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1mom,</a:t>
            </a:r>
          </a:p>
          <a:p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difference</a:t>
            </a:r>
            <a:r>
              <a:rPr lang="de-DE" dirty="0"/>
              <a:t> in 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1km and 2km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Germany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endParaRPr lang="de-DE" sz="3000" dirty="0">
              <a:solidFill>
                <a:schemeClr val="tx1"/>
              </a:solidFill>
              <a:latin typeface="+mj-lt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E1A852-1A54-4C35-BA9C-63FAEF75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8</a:t>
            </a:fld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703C582-4A77-44F8-9166-E18D63CBD374}"/>
              </a:ext>
            </a:extLst>
          </p:cNvPr>
          <p:cNvSpPr txBox="1">
            <a:spLocks/>
          </p:cNvSpPr>
          <p:nvPr/>
        </p:nvSpPr>
        <p:spPr>
          <a:xfrm>
            <a:off x="1930400" y="3589201"/>
            <a:ext cx="6992167" cy="609398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2200" dirty="0"/>
            </a:br>
            <a:r>
              <a:rPr lang="de-DE" sz="2200" dirty="0"/>
              <a:t>                                  </a:t>
            </a:r>
            <a:r>
              <a:rPr lang="de-DE" sz="2200" dirty="0">
                <a:sym typeface="Wingdings" panose="05000000000000000000" pitchFamily="2" charset="2"/>
              </a:rPr>
              <a:t> Motivation </a:t>
            </a:r>
            <a:r>
              <a:rPr lang="de-DE" sz="2200" dirty="0" err="1">
                <a:sym typeface="Wingdings" panose="05000000000000000000" pitchFamily="2" charset="2"/>
              </a:rPr>
              <a:t>of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second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part</a:t>
            </a:r>
            <a:r>
              <a:rPr lang="de-DE" sz="2200" dirty="0">
                <a:sym typeface="Wingdings" panose="05000000000000000000" pitchFamily="2" charset="2"/>
              </a:rPr>
              <a:t>: </a:t>
            </a:r>
            <a:r>
              <a:rPr lang="de-DE" sz="2200" b="1" dirty="0">
                <a:sym typeface="Wingdings" panose="05000000000000000000" pitchFamily="2" charset="2"/>
              </a:rPr>
              <a:t>SPP</a:t>
            </a:r>
            <a:endParaRPr lang="de-DE" sz="2200" b="1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82260D-C070-43B7-BA4C-16D78835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05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E29C5-76DD-4541-95C2-3169BA8F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4" y="863683"/>
            <a:ext cx="4176713" cy="553998"/>
          </a:xfrm>
        </p:spPr>
        <p:txBody>
          <a:bodyPr/>
          <a:lstStyle/>
          <a:p>
            <a:pPr algn="ctr"/>
            <a:r>
              <a:rPr lang="de-DE" sz="2000" dirty="0"/>
              <a:t>Static </a:t>
            </a:r>
            <a:r>
              <a:rPr lang="de-DE" sz="2000" dirty="0" err="1"/>
              <a:t>parameter</a:t>
            </a:r>
            <a:r>
              <a:rPr lang="de-DE" sz="2000" dirty="0"/>
              <a:t> </a:t>
            </a:r>
            <a:r>
              <a:rPr lang="de-DE" sz="2000" dirty="0" err="1"/>
              <a:t>perturbation</a:t>
            </a:r>
            <a:r>
              <a:rPr lang="de-DE" sz="2000" dirty="0"/>
              <a:t> (Operational at DWD)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210FA8-D3B8-4D06-9ED8-18D6633E0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49" y="893523"/>
            <a:ext cx="4438835" cy="360000"/>
          </a:xfrm>
        </p:spPr>
        <p:txBody>
          <a:bodyPr/>
          <a:lstStyle/>
          <a:p>
            <a:pPr algn="ctr"/>
            <a:r>
              <a:rPr lang="de-DE" sz="1800" dirty="0" err="1"/>
              <a:t>Stochastically</a:t>
            </a:r>
            <a:r>
              <a:rPr lang="de-DE" sz="1800" dirty="0"/>
              <a:t> </a:t>
            </a:r>
            <a:r>
              <a:rPr lang="de-DE" sz="1800" dirty="0" err="1"/>
              <a:t>perturbed</a:t>
            </a:r>
            <a:r>
              <a:rPr lang="de-DE" sz="1800" dirty="0"/>
              <a:t> </a:t>
            </a:r>
            <a:r>
              <a:rPr lang="de-DE" sz="1800" dirty="0" err="1"/>
              <a:t>parameterization</a:t>
            </a:r>
            <a:r>
              <a:rPr lang="de-DE" sz="1800" dirty="0"/>
              <a:t> (SPP)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EDB5444-2ABB-4F97-9DC0-1A07BF916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2114" y="1369219"/>
            <a:ext cx="4119563" cy="314721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1400" dirty="0" err="1"/>
              <a:t>Alternatively</a:t>
            </a:r>
            <a:r>
              <a:rPr lang="de-DE" sz="1400" dirty="0"/>
              <a:t>, an </a:t>
            </a:r>
            <a:r>
              <a:rPr lang="de-DE" sz="1400" dirty="0" err="1"/>
              <a:t>uncertain</a:t>
            </a:r>
            <a:r>
              <a:rPr lang="de-DE" sz="1400" dirty="0"/>
              <a:t> </a:t>
            </a:r>
            <a:r>
              <a:rPr lang="de-DE" sz="1400" dirty="0" err="1"/>
              <a:t>parameter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perturbed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 </a:t>
            </a:r>
            <a:r>
              <a:rPr lang="de-DE" sz="1400" dirty="0" err="1"/>
              <a:t>specific</a:t>
            </a:r>
            <a:r>
              <a:rPr lang="de-DE" sz="1400" dirty="0"/>
              <a:t> </a:t>
            </a:r>
            <a:r>
              <a:rPr lang="de-DE" sz="1400" dirty="0" err="1"/>
              <a:t>temporally</a:t>
            </a:r>
            <a:r>
              <a:rPr lang="de-DE" sz="1400" dirty="0"/>
              <a:t> </a:t>
            </a:r>
            <a:r>
              <a:rPr lang="de-DE" sz="1400" dirty="0" err="1"/>
              <a:t>evolving</a:t>
            </a:r>
            <a:r>
              <a:rPr lang="de-DE" sz="1400" dirty="0"/>
              <a:t> </a:t>
            </a:r>
            <a:r>
              <a:rPr lang="de-DE" sz="1400" dirty="0" err="1"/>
              <a:t>stochastic</a:t>
            </a:r>
            <a:r>
              <a:rPr lang="de-DE" sz="1400" dirty="0"/>
              <a:t> </a:t>
            </a:r>
            <a:r>
              <a:rPr lang="de-DE" sz="1400" dirty="0" err="1"/>
              <a:t>pattern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each</a:t>
            </a:r>
            <a:r>
              <a:rPr lang="de-DE" sz="1400" dirty="0"/>
              <a:t> </a:t>
            </a:r>
            <a:r>
              <a:rPr lang="de-DE" sz="1400" dirty="0" err="1"/>
              <a:t>member</a:t>
            </a:r>
            <a:endParaRPr lang="de-DE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sz="1400" dirty="0"/>
              <a:t>Perturbation </a:t>
            </a:r>
            <a:r>
              <a:rPr lang="de-DE" sz="1400" dirty="0" err="1"/>
              <a:t>fields</a:t>
            </a:r>
            <a:r>
              <a:rPr lang="de-DE" sz="1400" dirty="0"/>
              <a:t> </a:t>
            </a:r>
            <a:r>
              <a:rPr lang="de-DE" sz="1400" dirty="0" err="1"/>
              <a:t>should</a:t>
            </a:r>
            <a:r>
              <a:rPr lang="de-DE" sz="1400" dirty="0"/>
              <a:t> </a:t>
            </a:r>
            <a:r>
              <a:rPr lang="de-DE" sz="1400" dirty="0" err="1"/>
              <a:t>have</a:t>
            </a:r>
            <a:r>
              <a:rPr lang="de-DE" sz="1400" dirty="0"/>
              <a:t> </a:t>
            </a:r>
            <a:r>
              <a:rPr lang="de-DE" sz="1400" dirty="0" err="1"/>
              <a:t>both</a:t>
            </a:r>
            <a:r>
              <a:rPr lang="de-DE" sz="1400" dirty="0"/>
              <a:t> </a:t>
            </a:r>
            <a:r>
              <a:rPr lang="de-DE" sz="1400" dirty="0" err="1"/>
              <a:t>spatial</a:t>
            </a:r>
            <a:r>
              <a:rPr lang="de-DE" sz="1400" dirty="0"/>
              <a:t> and temporal </a:t>
            </a:r>
            <a:r>
              <a:rPr lang="de-DE" sz="1400" dirty="0" err="1"/>
              <a:t>correlations</a:t>
            </a:r>
            <a:endParaRPr lang="de-DE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sz="1400" dirty="0"/>
              <a:t>All </a:t>
            </a:r>
            <a:r>
              <a:rPr lang="de-DE" sz="1400" dirty="0" err="1"/>
              <a:t>ensemble</a:t>
            </a:r>
            <a:r>
              <a:rPr lang="de-DE" sz="1400" dirty="0"/>
              <a:t> </a:t>
            </a:r>
            <a:r>
              <a:rPr lang="de-DE" sz="1400" dirty="0" err="1"/>
              <a:t>members</a:t>
            </a:r>
            <a:r>
              <a:rPr lang="de-DE" sz="1400" dirty="0"/>
              <a:t> </a:t>
            </a:r>
            <a:r>
              <a:rPr lang="de-DE" sz="1400" dirty="0" err="1"/>
              <a:t>have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same </a:t>
            </a:r>
            <a:r>
              <a:rPr lang="de-DE" sz="1400" dirty="0" err="1"/>
              <a:t>climatology</a:t>
            </a:r>
            <a:r>
              <a:rPr lang="de-DE" sz="1400" dirty="0"/>
              <a:t>, </a:t>
            </a:r>
            <a:r>
              <a:rPr lang="de-DE" sz="1400" dirty="0" err="1"/>
              <a:t>although</a:t>
            </a:r>
            <a:r>
              <a:rPr lang="de-DE" sz="1400" dirty="0"/>
              <a:t> </a:t>
            </a:r>
            <a:r>
              <a:rPr lang="de-DE" sz="1400" dirty="0" err="1"/>
              <a:t>their</a:t>
            </a:r>
            <a:r>
              <a:rPr lang="de-DE" sz="1400" dirty="0"/>
              <a:t> </a:t>
            </a:r>
            <a:r>
              <a:rPr lang="de-DE" sz="1400" dirty="0" err="1"/>
              <a:t>bias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different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unpertubed</a:t>
            </a:r>
            <a:r>
              <a:rPr lang="de-DE" sz="1400" dirty="0"/>
              <a:t> </a:t>
            </a:r>
            <a:r>
              <a:rPr lang="de-DE" sz="1400" dirty="0" err="1"/>
              <a:t>forecast</a:t>
            </a:r>
            <a:endParaRPr lang="de-DE" sz="1400" dirty="0"/>
          </a:p>
          <a:p>
            <a:pPr>
              <a:buFont typeface="Wingdings" panose="05000000000000000000" pitchFamily="2" charset="2"/>
              <a:buChar char="§"/>
            </a:pPr>
            <a:endParaRPr lang="de-DE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The value changes </a:t>
            </a:r>
            <a:r>
              <a:rPr lang="en-US" sz="1400" dirty="0">
                <a:solidFill>
                  <a:srgbClr val="FF0000"/>
                </a:solidFill>
              </a:rPr>
              <a:t>stochastically</a:t>
            </a:r>
            <a:r>
              <a:rPr lang="en-US" sz="1400" dirty="0"/>
              <a:t> based on certain constraints related to the stochastic patterns properties</a:t>
            </a:r>
            <a:r>
              <a:rPr lang="de-DE" sz="1400" dirty="0"/>
              <a:t>, i.e., </a:t>
            </a:r>
            <a:r>
              <a:rPr lang="de-DE" sz="1400" dirty="0" err="1"/>
              <a:t>spatial</a:t>
            </a:r>
            <a:r>
              <a:rPr lang="de-DE" sz="1400" dirty="0"/>
              <a:t>/temporal </a:t>
            </a:r>
            <a:r>
              <a:rPr lang="de-DE" sz="1400" dirty="0" err="1"/>
              <a:t>correlation</a:t>
            </a:r>
            <a:r>
              <a:rPr lang="de-DE" sz="1400" dirty="0"/>
              <a:t>, </a:t>
            </a:r>
            <a:r>
              <a:rPr lang="de-DE" sz="1400" dirty="0" err="1"/>
              <a:t>variance</a:t>
            </a:r>
            <a:endParaRPr lang="de-DE" sz="1400" dirty="0"/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A9EFADC0-B219-4B23-B11E-BBAC72FB0620}"/>
              </a:ext>
            </a:extLst>
          </p:cNvPr>
          <p:cNvSpPr txBox="1">
            <a:spLocks/>
          </p:cNvSpPr>
          <p:nvPr/>
        </p:nvSpPr>
        <p:spPr>
          <a:xfrm>
            <a:off x="193040" y="1417681"/>
            <a:ext cx="4119563" cy="3093402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Each uncertain parameter is set to its default or to one of the limits of its perturbation range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This is done randomly at forecast start for each member independently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On average each uncertain parameter is perturbed in 50% of the members per forecast run</a:t>
            </a:r>
            <a:endParaRPr lang="de-DE" sz="1400" dirty="0"/>
          </a:p>
          <a:p>
            <a:pPr marL="0" indent="0">
              <a:buNone/>
            </a:pP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The value is kept </a:t>
            </a:r>
            <a:r>
              <a:rPr lang="en-US" sz="1400" dirty="0">
                <a:solidFill>
                  <a:srgbClr val="FF0000"/>
                </a:solidFill>
              </a:rPr>
              <a:t>fix</a:t>
            </a:r>
            <a:r>
              <a:rPr lang="en-US" sz="1400" dirty="0"/>
              <a:t> during the run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E2A8469-0B78-4255-98E3-4F43C498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9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1EC668-318C-4AA9-AFFD-E6DBA649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zahra.parsakhoo@dwd.de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98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1415</Words>
  <Application>Microsoft Office PowerPoint</Application>
  <PresentationFormat>Bildschirmpräsentation (16:9)</PresentationFormat>
  <Paragraphs>281</Paragraphs>
  <Slides>26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Wingdings</vt:lpstr>
      <vt:lpstr>DWD-PowerPoint</vt:lpstr>
      <vt:lpstr>Zahra Parsakhoo  Chiara Marsigli, Christoph Gebhardt, Axel Seifert, Jan Keller  </vt:lpstr>
      <vt:lpstr>PowerPoint-Präsentation</vt:lpstr>
      <vt:lpstr>PowerPoint-Präsentation</vt:lpstr>
      <vt:lpstr>Test and development of the model perturbation </vt:lpstr>
      <vt:lpstr>PowerPoint-Präsentation</vt:lpstr>
      <vt:lpstr>Testing the impact of convection schemes </vt:lpstr>
      <vt:lpstr>Behaviour of the ensemble members</vt:lpstr>
      <vt:lpstr>Summary of first part                                   </vt:lpstr>
      <vt:lpstr>Static parameter perturbation (Operational at DWD)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Outlook</vt:lpstr>
      <vt:lpstr>Thank you for your attention  with a picture of my                  ous colleagues 😉 </vt:lpstr>
      <vt:lpstr>PowerPoint-Präsentation</vt:lpstr>
      <vt:lpstr>PowerPoint-Präsentation</vt:lpstr>
      <vt:lpstr>PowerPoint-Präsentation</vt:lpstr>
      <vt:lpstr>PowerPoint-Präsentation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lastModifiedBy>Parsakhoo Zahra</cp:lastModifiedBy>
  <cp:revision>368</cp:revision>
  <dcterms:created xsi:type="dcterms:W3CDTF">2020-05-28T07:34:32Z</dcterms:created>
  <dcterms:modified xsi:type="dcterms:W3CDTF">2025-03-17T09:21:27Z</dcterms:modified>
</cp:coreProperties>
</file>