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61" r:id="rId3"/>
    <p:sldId id="366" r:id="rId4"/>
    <p:sldId id="370" r:id="rId5"/>
    <p:sldId id="339" r:id="rId6"/>
    <p:sldId id="346" r:id="rId7"/>
    <p:sldId id="350" r:id="rId8"/>
    <p:sldId id="349" r:id="rId9"/>
    <p:sldId id="351" r:id="rId10"/>
    <p:sldId id="369" r:id="rId11"/>
    <p:sldId id="352" r:id="rId12"/>
    <p:sldId id="356" r:id="rId13"/>
    <p:sldId id="362" r:id="rId14"/>
    <p:sldId id="364" r:id="rId15"/>
    <p:sldId id="363" r:id="rId16"/>
    <p:sldId id="367" r:id="rId17"/>
    <p:sldId id="357" r:id="rId18"/>
    <p:sldId id="359" r:id="rId19"/>
    <p:sldId id="37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8" roundtripDataSignature="AMtx7mjYNuZ0NF0RCOmWCFv0pi3VosX3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4DE"/>
    <a:srgbClr val="FBDFCC"/>
    <a:srgbClr val="DDEBD2"/>
    <a:srgbClr val="FFFFFF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04D5A1-DA99-4EDB-92D8-B6CCAD0037B1}">
  <a:tblStyle styleId="{DA04D5A1-DA99-4EDB-92D8-B6CCAD0037B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9"/>
    <p:restoredTop sz="94737"/>
  </p:normalViewPr>
  <p:slideViewPr>
    <p:cSldViewPr snapToGrid="0">
      <p:cViewPr varScale="1">
        <p:scale>
          <a:sx n="172" d="100"/>
          <a:sy n="172" d="100"/>
        </p:scale>
        <p:origin x="43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90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B9CB0D05-18F3-7D22-72B6-0A150DF7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id="{12067158-6029-EEC8-81D7-055640B02A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id="{C385FCEB-3412-A099-6610-B4B99A1575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13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165875" y="696300"/>
            <a:ext cx="8666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165875" y="696300"/>
            <a:ext cx="8666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593848" TargetMode="External"/><Relationship Id="rId2" Type="http://schemas.openxmlformats.org/officeDocument/2006/relationships/hyperlink" Target="https://doi.org/10.5194/essd-14-5411-2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comlink/pycomlink" TargetMode="External"/><Relationship Id="rId2" Type="http://schemas.openxmlformats.org/officeDocument/2006/relationships/hyperlink" Target="https://github.com/OpenSenseAction/poligr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ithub.com/OpenSenseAction/pypwsq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enseaction.e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311708" y="69919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400" noProof="0" dirty="0"/>
              <a:t>Achievements of the </a:t>
            </a:r>
            <a:br>
              <a:rPr lang="en-US" sz="4400" noProof="0" dirty="0"/>
            </a:br>
            <a:r>
              <a:rPr lang="en-US" sz="4400" noProof="0" dirty="0"/>
              <a:t>COST Action on </a:t>
            </a:r>
            <a:br>
              <a:rPr lang="en-US" sz="4400" noProof="0" dirty="0"/>
            </a:br>
            <a:r>
              <a:rPr lang="en-US" sz="4400" noProof="0" dirty="0"/>
              <a:t>Opportunistic</a:t>
            </a:r>
            <a:r>
              <a:rPr lang="en-US" sz="4400" dirty="0"/>
              <a:t> </a:t>
            </a:r>
            <a:r>
              <a:rPr lang="en-US" sz="4400" noProof="0" dirty="0"/>
              <a:t>Precipitation Sensing (</a:t>
            </a:r>
            <a:r>
              <a:rPr lang="en-US" sz="4400" noProof="0" dirty="0" err="1"/>
              <a:t>OpenSense</a:t>
            </a:r>
            <a:r>
              <a:rPr lang="en-US" sz="4400" noProof="0" dirty="0"/>
              <a:t>)</a:t>
            </a: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311708" y="4413447"/>
            <a:ext cx="8520600" cy="103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 sz="1800" dirty="0"/>
              <a:t>2025-03-17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 sz="1800" dirty="0"/>
              <a:t>PrePEP conference – University of Bonn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DEC1-BB70-27CB-D564-B5EFE920A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3C81-3A8E-0A19-B9AC-BC37C582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OpenSense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5A2B78-A02B-EFE5-3D22-DB7EBDBF8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591197-5689-1C73-7765-99F67739AC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  <p:sp>
        <p:nvSpPr>
          <p:cNvPr id="16" name="Google Shape;170;g2ffd62d3467_0_86">
            <a:extLst>
              <a:ext uri="{FF2B5EF4-FFF2-40B4-BE49-F238E27FC236}">
                <a16:creationId xmlns:a16="http://schemas.microsoft.com/office/drawing/2014/main" id="{E1DC8442-4CDC-8686-3D24-ED66925E2B99}"/>
              </a:ext>
            </a:extLst>
          </p:cNvPr>
          <p:cNvSpPr/>
          <p:nvPr/>
        </p:nvSpPr>
        <p:spPr>
          <a:xfrm>
            <a:off x="4072781" y="3314456"/>
            <a:ext cx="925800" cy="8226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WG 5</a:t>
            </a:r>
            <a:endParaRPr sz="1200" b="1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capacity building</a:t>
            </a:r>
            <a:endParaRPr sz="1200" b="1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69;g2ffd62d3467_0_86">
            <a:extLst>
              <a:ext uri="{FF2B5EF4-FFF2-40B4-BE49-F238E27FC236}">
                <a16:creationId xmlns:a16="http://schemas.microsoft.com/office/drawing/2014/main" id="{653C9FD1-8E88-18B1-BCF7-8F92009493DC}"/>
              </a:ext>
            </a:extLst>
          </p:cNvPr>
          <p:cNvSpPr/>
          <p:nvPr/>
        </p:nvSpPr>
        <p:spPr>
          <a:xfrm>
            <a:off x="2614644" y="2171131"/>
            <a:ext cx="998400" cy="822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WG 4</a:t>
            </a:r>
            <a:endParaRPr sz="1200" b="1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involves stakeholders</a:t>
            </a:r>
            <a:endParaRPr sz="1200" b="1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cxnSp>
        <p:nvCxnSpPr>
          <p:cNvPr id="21" name="Google Shape;175;g2ffd62d3467_0_86">
            <a:extLst>
              <a:ext uri="{FF2B5EF4-FFF2-40B4-BE49-F238E27FC236}">
                <a16:creationId xmlns:a16="http://schemas.microsoft.com/office/drawing/2014/main" id="{0975F3F5-C83B-8EB2-090A-496F92021DD3}"/>
              </a:ext>
            </a:extLst>
          </p:cNvPr>
          <p:cNvCxnSpPr>
            <a:stCxn id="15" idx="4"/>
            <a:endCxn id="17" idx="3"/>
          </p:cNvCxnSpPr>
          <p:nvPr/>
        </p:nvCxnSpPr>
        <p:spPr>
          <a:xfrm rot="16200000">
            <a:off x="3626844" y="2412631"/>
            <a:ext cx="68100" cy="1094100"/>
          </a:xfrm>
          <a:prstGeom prst="curvedConnector3">
            <a:avLst>
              <a:gd name="adj1" fmla="val -426598"/>
            </a:avLst>
          </a:prstGeom>
          <a:noFill/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" name="Google Shape;176;g2ffd62d3467_0_86">
            <a:extLst>
              <a:ext uri="{FF2B5EF4-FFF2-40B4-BE49-F238E27FC236}">
                <a16:creationId xmlns:a16="http://schemas.microsoft.com/office/drawing/2014/main" id="{CB09B62B-75A8-C825-C2AD-871F6BE51EF4}"/>
              </a:ext>
            </a:extLst>
          </p:cNvPr>
          <p:cNvCxnSpPr>
            <a:stCxn id="15" idx="0"/>
            <a:endCxn id="13" idx="2"/>
          </p:cNvCxnSpPr>
          <p:nvPr/>
        </p:nvCxnSpPr>
        <p:spPr>
          <a:xfrm rot="16200000">
            <a:off x="3351594" y="1450081"/>
            <a:ext cx="483300" cy="958800"/>
          </a:xfrm>
          <a:prstGeom prst="curvedConnector2">
            <a:avLst/>
          </a:prstGeom>
          <a:noFill/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Google Shape;177;g2ffd62d3467_0_86">
            <a:extLst>
              <a:ext uri="{FF2B5EF4-FFF2-40B4-BE49-F238E27FC236}">
                <a16:creationId xmlns:a16="http://schemas.microsoft.com/office/drawing/2014/main" id="{81D26877-9377-751E-98A6-B6C2C8B5740B}"/>
              </a:ext>
            </a:extLst>
          </p:cNvPr>
          <p:cNvCxnSpPr>
            <a:stCxn id="17" idx="4"/>
            <a:endCxn id="16" idx="0"/>
          </p:cNvCxnSpPr>
          <p:nvPr/>
        </p:nvCxnSpPr>
        <p:spPr>
          <a:xfrm rot="16200000" flipH="1">
            <a:off x="4401581" y="3179919"/>
            <a:ext cx="268200" cy="600"/>
          </a:xfrm>
          <a:prstGeom prst="curvedConnector3">
            <a:avLst>
              <a:gd name="adj1" fmla="val 50026"/>
            </a:avLst>
          </a:prstGeom>
          <a:noFill/>
          <a:ln w="9525" cap="flat" cmpd="sng">
            <a:solidFill>
              <a:srgbClr val="8EC9E7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24" name="Google Shape;178;g2ffd62d3467_0_86">
            <a:extLst>
              <a:ext uri="{FF2B5EF4-FFF2-40B4-BE49-F238E27FC236}">
                <a16:creationId xmlns:a16="http://schemas.microsoft.com/office/drawing/2014/main" id="{E94FD817-9DA7-01E9-054E-75A6E98E1C22}"/>
              </a:ext>
            </a:extLst>
          </p:cNvPr>
          <p:cNvCxnSpPr>
            <a:stCxn id="16" idx="2"/>
            <a:endCxn id="15" idx="3"/>
          </p:cNvCxnSpPr>
          <p:nvPr/>
        </p:nvCxnSpPr>
        <p:spPr>
          <a:xfrm rot="10800000">
            <a:off x="2760881" y="2873156"/>
            <a:ext cx="1311900" cy="852600"/>
          </a:xfrm>
          <a:prstGeom prst="curvedConnector2">
            <a:avLst/>
          </a:prstGeom>
          <a:noFill/>
          <a:ln w="9525" cap="flat" cmpd="sng">
            <a:solidFill>
              <a:srgbClr val="8EC9E7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25" name="Google Shape;179;g2ffd62d3467_0_86">
            <a:extLst>
              <a:ext uri="{FF2B5EF4-FFF2-40B4-BE49-F238E27FC236}">
                <a16:creationId xmlns:a16="http://schemas.microsoft.com/office/drawing/2014/main" id="{9361DEE3-FA24-C342-13B6-FCAEF6892FDA}"/>
              </a:ext>
            </a:extLst>
          </p:cNvPr>
          <p:cNvCxnSpPr>
            <a:stCxn id="14" idx="5"/>
            <a:endCxn id="16" idx="6"/>
          </p:cNvCxnSpPr>
          <p:nvPr/>
        </p:nvCxnSpPr>
        <p:spPr>
          <a:xfrm rot="5400000">
            <a:off x="5160426" y="2638289"/>
            <a:ext cx="925800" cy="1249200"/>
          </a:xfrm>
          <a:prstGeom prst="curvedConnector2">
            <a:avLst/>
          </a:prstGeom>
          <a:noFill/>
          <a:ln w="9525" cap="flat" cmpd="sng">
            <a:solidFill>
              <a:srgbClr val="8EC9E7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26" name="Google Shape;180;g2ffd62d3467_0_86">
            <a:extLst>
              <a:ext uri="{FF2B5EF4-FFF2-40B4-BE49-F238E27FC236}">
                <a16:creationId xmlns:a16="http://schemas.microsoft.com/office/drawing/2014/main" id="{1135F350-7EAE-3E98-C514-C50668E5DB2B}"/>
              </a:ext>
            </a:extLst>
          </p:cNvPr>
          <p:cNvCxnSpPr>
            <a:stCxn id="16" idx="5"/>
            <a:endCxn id="13" idx="7"/>
          </p:cNvCxnSpPr>
          <p:nvPr/>
        </p:nvCxnSpPr>
        <p:spPr>
          <a:xfrm rot="16200000">
            <a:off x="3553501" y="2706489"/>
            <a:ext cx="2619600" cy="600"/>
          </a:xfrm>
          <a:prstGeom prst="curvedConnector5">
            <a:avLst>
              <a:gd name="adj1" fmla="val -13689"/>
              <a:gd name="adj2" fmla="val 291608378"/>
              <a:gd name="adj3" fmla="val 113692"/>
            </a:avLst>
          </a:prstGeom>
          <a:noFill/>
          <a:ln w="9525" cap="flat" cmpd="sng">
            <a:solidFill>
              <a:srgbClr val="8EC9E7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27" name="Google Shape;181;g2ffd62d3467_0_86">
            <a:extLst>
              <a:ext uri="{FF2B5EF4-FFF2-40B4-BE49-F238E27FC236}">
                <a16:creationId xmlns:a16="http://schemas.microsoft.com/office/drawing/2014/main" id="{E3CA315F-3CFA-9B2D-E248-E3856D44B65B}"/>
              </a:ext>
            </a:extLst>
          </p:cNvPr>
          <p:cNvCxnSpPr>
            <a:stCxn id="16" idx="3"/>
            <a:endCxn id="13" idx="1"/>
          </p:cNvCxnSpPr>
          <p:nvPr/>
        </p:nvCxnSpPr>
        <p:spPr>
          <a:xfrm rot="16200000">
            <a:off x="2898861" y="2706489"/>
            <a:ext cx="2619600" cy="600"/>
          </a:xfrm>
          <a:prstGeom prst="curvedConnector5">
            <a:avLst>
              <a:gd name="adj1" fmla="val -13689"/>
              <a:gd name="adj2" fmla="val -302210045"/>
              <a:gd name="adj3" fmla="val 113692"/>
            </a:avLst>
          </a:prstGeom>
          <a:noFill/>
          <a:ln w="9525" cap="flat" cmpd="sng">
            <a:solidFill>
              <a:srgbClr val="8EC9E7"/>
            </a:solidFill>
            <a:prstDash val="dot"/>
            <a:round/>
            <a:headEnd type="triangle" w="med" len="med"/>
            <a:tailEnd type="triangle" w="med" len="med"/>
          </a:ln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9D9C7F42-7E29-C48B-8C83-85A42E5434A8}"/>
              </a:ext>
            </a:extLst>
          </p:cNvPr>
          <p:cNvSpPr/>
          <p:nvPr/>
        </p:nvSpPr>
        <p:spPr>
          <a:xfrm>
            <a:off x="1654476" y="769500"/>
            <a:ext cx="5329381" cy="4090517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7;g2ffd62d3467_0_86">
            <a:extLst>
              <a:ext uri="{FF2B5EF4-FFF2-40B4-BE49-F238E27FC236}">
                <a16:creationId xmlns:a16="http://schemas.microsoft.com/office/drawing/2014/main" id="{76391715-3692-2E09-7C5F-6691F63771B1}"/>
              </a:ext>
            </a:extLst>
          </p:cNvPr>
          <p:cNvSpPr/>
          <p:nvPr/>
        </p:nvSpPr>
        <p:spPr>
          <a:xfrm>
            <a:off x="4072781" y="1276444"/>
            <a:ext cx="925800" cy="8226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WG 1</a:t>
            </a:r>
            <a:endParaRPr sz="1200" b="1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data</a:t>
            </a:r>
            <a:endParaRPr sz="1000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68;g2ffd62d3467_0_86">
            <a:extLst>
              <a:ext uri="{FF2B5EF4-FFF2-40B4-BE49-F238E27FC236}">
                <a16:creationId xmlns:a16="http://schemas.microsoft.com/office/drawing/2014/main" id="{3332A5F0-9DC2-EB0E-2225-CCB46ECE2045}"/>
              </a:ext>
            </a:extLst>
          </p:cNvPr>
          <p:cNvSpPr/>
          <p:nvPr/>
        </p:nvSpPr>
        <p:spPr>
          <a:xfrm>
            <a:off x="5457706" y="2097856"/>
            <a:ext cx="925800" cy="822600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WG 2</a:t>
            </a:r>
            <a:endParaRPr sz="1200" b="1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methods</a:t>
            </a:r>
            <a:endParaRPr sz="100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1;g2ffd62d3467_0_86">
            <a:extLst>
              <a:ext uri="{FF2B5EF4-FFF2-40B4-BE49-F238E27FC236}">
                <a16:creationId xmlns:a16="http://schemas.microsoft.com/office/drawing/2014/main" id="{57C4A6F0-F0C8-2433-41E0-D3E64B226DDB}"/>
              </a:ext>
            </a:extLst>
          </p:cNvPr>
          <p:cNvSpPr/>
          <p:nvPr/>
        </p:nvSpPr>
        <p:spPr>
          <a:xfrm>
            <a:off x="4072481" y="2223519"/>
            <a:ext cx="925800" cy="8226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80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WG 3</a:t>
            </a:r>
            <a:endParaRPr sz="1200" b="1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application</a:t>
            </a:r>
            <a:endParaRPr sz="900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cxnSp>
        <p:nvCxnSpPr>
          <p:cNvPr id="18" name="Google Shape;172;g2ffd62d3467_0_86">
            <a:extLst>
              <a:ext uri="{FF2B5EF4-FFF2-40B4-BE49-F238E27FC236}">
                <a16:creationId xmlns:a16="http://schemas.microsoft.com/office/drawing/2014/main" id="{F7485771-88D7-BD39-B7F0-55F655A493A9}"/>
              </a:ext>
            </a:extLst>
          </p:cNvPr>
          <p:cNvCxnSpPr>
            <a:stCxn id="13" idx="6"/>
            <a:endCxn id="14" idx="0"/>
          </p:cNvCxnSpPr>
          <p:nvPr/>
        </p:nvCxnSpPr>
        <p:spPr>
          <a:xfrm>
            <a:off x="4998581" y="1687744"/>
            <a:ext cx="921900" cy="410100"/>
          </a:xfrm>
          <a:prstGeom prst="curvedConnector2">
            <a:avLst/>
          </a:prstGeom>
          <a:noFill/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173;g2ffd62d3467_0_86">
            <a:extLst>
              <a:ext uri="{FF2B5EF4-FFF2-40B4-BE49-F238E27FC236}">
                <a16:creationId xmlns:a16="http://schemas.microsoft.com/office/drawing/2014/main" id="{1DC59AF6-7BE1-9CB7-24CF-A0F7CB964513}"/>
              </a:ext>
            </a:extLst>
          </p:cNvPr>
          <p:cNvCxnSpPr>
            <a:stCxn id="13" idx="4"/>
            <a:endCxn id="17" idx="0"/>
          </p:cNvCxnSpPr>
          <p:nvPr/>
        </p:nvCxnSpPr>
        <p:spPr>
          <a:xfrm rot="16200000" flipH="1">
            <a:off x="4473731" y="2160994"/>
            <a:ext cx="124500" cy="600"/>
          </a:xfrm>
          <a:prstGeom prst="curvedConnector3">
            <a:avLst>
              <a:gd name="adj1" fmla="val 49990"/>
            </a:avLst>
          </a:prstGeom>
          <a:noFill/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74;g2ffd62d3467_0_86">
            <a:extLst>
              <a:ext uri="{FF2B5EF4-FFF2-40B4-BE49-F238E27FC236}">
                <a16:creationId xmlns:a16="http://schemas.microsoft.com/office/drawing/2014/main" id="{5A5CC5D5-869D-AB64-7AAB-B13A0A9A7689}"/>
              </a:ext>
            </a:extLst>
          </p:cNvPr>
          <p:cNvCxnSpPr>
            <a:stCxn id="14" idx="4"/>
            <a:endCxn id="17" idx="5"/>
          </p:cNvCxnSpPr>
          <p:nvPr/>
        </p:nvCxnSpPr>
        <p:spPr>
          <a:xfrm rot="5400000">
            <a:off x="5389156" y="2394106"/>
            <a:ext cx="5100" cy="1057800"/>
          </a:xfrm>
          <a:prstGeom prst="curvedConnector3">
            <a:avLst>
              <a:gd name="adj1" fmla="val 7133098"/>
            </a:avLst>
          </a:prstGeom>
          <a:noFill/>
          <a:ln w="9525" cap="flat" cmpd="sng">
            <a:solidFill>
              <a:srgbClr val="8EC9E7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6943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DC8EC-CAD1-B6F5-0C0F-5450608B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747CB-CB5F-F1E6-9A01-3FB51289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47272-91C9-8133-9B1C-9C00DD1E6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is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are the main achievements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can we expect in addition, also beyond the duration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879F2-5958-2585-B93A-71AE54DF5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524586-3D9E-BE6B-B6B6-98D01C1CC219}"/>
              </a:ext>
            </a:extLst>
          </p:cNvPr>
          <p:cNvSpPr/>
          <p:nvPr/>
        </p:nvSpPr>
        <p:spPr>
          <a:xfrm>
            <a:off x="311700" y="2571750"/>
            <a:ext cx="8065682" cy="1030432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426B090-0351-806A-4FCE-09B68F502607}"/>
              </a:ext>
            </a:extLst>
          </p:cNvPr>
          <p:cNvSpPr/>
          <p:nvPr/>
        </p:nvSpPr>
        <p:spPr>
          <a:xfrm>
            <a:off x="242427" y="964302"/>
            <a:ext cx="8065682" cy="1030432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1E351-08A4-788A-F0DC-6A63728C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Working group “Data”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A3790-E0B5-B75A-74D1-97366DAD3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74" y="696300"/>
            <a:ext cx="5015726" cy="402090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Defined a standard for data storage and naming conventions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noProof="0" dirty="0"/>
          </a:p>
          <a:p>
            <a:r>
              <a:rPr lang="en-US" noProof="0" dirty="0"/>
              <a:t>Supported the publication of two open datasets with CML, gauge and radar data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OpenMRG</a:t>
            </a:r>
            <a:r>
              <a:rPr lang="en-US" dirty="0"/>
              <a:t> (city of Gothenburg, Sweden) Andersson et al. (2022) </a:t>
            </a:r>
            <a:r>
              <a:rPr lang="de-DE" dirty="0">
                <a:hlinkClick r:id="rId2"/>
              </a:rPr>
              <a:t>https://doi.org/10.5194/essd-14-5411-2022</a:t>
            </a:r>
            <a:r>
              <a:rPr lang="de-DE" dirty="0"/>
              <a:t> </a:t>
            </a:r>
            <a:endParaRPr lang="en-US" dirty="0"/>
          </a:p>
          <a:p>
            <a:pPr lvl="1"/>
            <a:endParaRPr lang="en-US" noProof="0" dirty="0"/>
          </a:p>
          <a:p>
            <a:pPr lvl="1"/>
            <a:r>
              <a:rPr lang="en-US" noProof="0" dirty="0" err="1"/>
              <a:t>OpenRainER</a:t>
            </a:r>
            <a:r>
              <a:rPr lang="en-US" noProof="0" dirty="0"/>
              <a:t> (Emilia-Romagna, Italy) </a:t>
            </a:r>
            <a:br>
              <a:rPr lang="en-US" noProof="0" dirty="0"/>
            </a:br>
            <a:r>
              <a:rPr lang="en-US" noProof="0" dirty="0"/>
              <a:t>Covi and </a:t>
            </a:r>
            <a:r>
              <a:rPr lang="en-US" noProof="0" dirty="0" err="1"/>
              <a:t>Roversi</a:t>
            </a:r>
            <a:r>
              <a:rPr lang="en-US" noProof="0" dirty="0"/>
              <a:t> (2024) </a:t>
            </a:r>
            <a:r>
              <a:rPr lang="en-US" noProof="0" dirty="0">
                <a:hlinkClick r:id="rId3"/>
              </a:rPr>
              <a:t>https://doi.org/10.5281/zenodo.10593848</a:t>
            </a:r>
            <a:r>
              <a:rPr lang="en-US" noProof="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BE219D-A03D-C1FB-36D4-5D67E39BD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E4E4DC44-35F2-E8D8-0129-A3720225A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62" y="286350"/>
            <a:ext cx="3492038" cy="202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4A77AB4-1102-B137-2618-F65877D1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46" y="3021200"/>
            <a:ext cx="2393595" cy="1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B0D4F9-123E-F5F5-1F4D-4CDFD88E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89" y="2951356"/>
            <a:ext cx="1693499" cy="21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C4A49-8DAC-77F6-DFA6-74EEF351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D8542-FE0D-3FF6-B365-DBD9C60E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Working group “Software &amp; Methods”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97FE04-2001-3CB9-BE77-76046C1E3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74" y="696300"/>
            <a:ext cx="5402302" cy="4020900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Review of existing implementations</a:t>
            </a:r>
          </a:p>
          <a:p>
            <a:endParaRPr lang="en-US" dirty="0"/>
          </a:p>
          <a:p>
            <a:r>
              <a:rPr lang="en-US" noProof="0" dirty="0"/>
              <a:t>Joint development of:</a:t>
            </a:r>
          </a:p>
          <a:p>
            <a:endParaRPr lang="en-US" dirty="0"/>
          </a:p>
          <a:p>
            <a:pPr lvl="1"/>
            <a:r>
              <a:rPr lang="en-US" i="1" dirty="0"/>
              <a:t>p</a:t>
            </a:r>
            <a:r>
              <a:rPr lang="en-US" i="1" noProof="0" dirty="0" err="1"/>
              <a:t>oligrain</a:t>
            </a:r>
            <a:endParaRPr lang="en-US" i="1" noProof="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noProof="0" dirty="0"/>
              <a:t>Simplify common tasks for working with point, line and gridded rainfall sensor data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noProof="0" dirty="0">
                <a:hlinkClick r:id="rId2"/>
              </a:rPr>
              <a:t>https://github.com/OpenSenseAction/poligrain</a:t>
            </a:r>
            <a:r>
              <a:rPr lang="en-US" dirty="0"/>
              <a:t> </a:t>
            </a:r>
            <a:endParaRPr lang="en-US" noProof="0" dirty="0"/>
          </a:p>
          <a:p>
            <a:pPr lvl="1"/>
            <a:endParaRPr lang="en-US" dirty="0"/>
          </a:p>
          <a:p>
            <a:pPr lvl="1"/>
            <a:r>
              <a:rPr lang="en-US" i="1" noProof="0" dirty="0" err="1"/>
              <a:t>pycomlink</a:t>
            </a:r>
            <a:endParaRPr lang="en-US" i="1" noProof="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Processing methods for CML rainfall estimation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noProof="0" dirty="0">
                <a:hlinkClick r:id="rId3"/>
              </a:rPr>
              <a:t>https://github.com/pycomlink/pycomlink</a:t>
            </a:r>
            <a:r>
              <a:rPr lang="en-US" noProof="0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p</a:t>
            </a:r>
            <a:r>
              <a:rPr lang="en-US" i="1" noProof="0" dirty="0" err="1"/>
              <a:t>ypwsqc</a:t>
            </a:r>
            <a:endParaRPr lang="en-US" i="1" noProof="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Quality control methods for PWS data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noProof="0" dirty="0">
                <a:hlinkClick r:id="rId4"/>
              </a:rPr>
              <a:t>https://github.com/OpenSenseAction/pypwsqc</a:t>
            </a:r>
            <a:r>
              <a:rPr lang="en-US" noProof="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8DBD10-C354-84CF-4A2B-EBE33DA45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 descr="Ein Bild, das Text, Software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8EDF799-DCC5-BDBD-C080-CB8470F66E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349"/>
          <a:stretch/>
        </p:blipFill>
        <p:spPr>
          <a:xfrm>
            <a:off x="5611208" y="1231676"/>
            <a:ext cx="3409950" cy="268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DDFACC1-02A5-0FB2-1DB7-533506D739FD}"/>
              </a:ext>
            </a:extLst>
          </p:cNvPr>
          <p:cNvSpPr/>
          <p:nvPr/>
        </p:nvSpPr>
        <p:spPr>
          <a:xfrm>
            <a:off x="5651555" y="2059259"/>
            <a:ext cx="733131" cy="267629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15935-C62F-66B0-114F-3FB8D4A2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7506A-BCFE-D599-D9BC-2BB3F0BA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Working group “Software &amp; Methods”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D48E38-00F4-6C5C-89EC-B37286DB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73" y="696300"/>
            <a:ext cx="8033990" cy="4020900"/>
          </a:xfrm>
        </p:spPr>
        <p:txBody>
          <a:bodyPr/>
          <a:lstStyle/>
          <a:p>
            <a:r>
              <a:rPr lang="en-US" noProof="0" dirty="0"/>
              <a:t>Intercomparison of CML processing methods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Comparison of rain event detection and wet antenna estimation methods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Using </a:t>
            </a:r>
            <a:r>
              <a:rPr lang="en-US" noProof="0" dirty="0" err="1"/>
              <a:t>OpenMRG</a:t>
            </a:r>
            <a:r>
              <a:rPr lang="en-US" noProof="0" dirty="0"/>
              <a:t> and </a:t>
            </a:r>
            <a:r>
              <a:rPr lang="en-US" noProof="0" dirty="0" err="1"/>
              <a:t>OpenRainER</a:t>
            </a:r>
            <a:r>
              <a:rPr lang="en-US" noProof="0" dirty="0"/>
              <a:t> dataset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Graf et al. (in preparation)</a:t>
            </a:r>
            <a:endParaRPr lang="en-US" noProof="0" dirty="0"/>
          </a:p>
          <a:p>
            <a:pPr marL="114300" indent="0">
              <a:buNone/>
            </a:pP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34FDEE-5A3C-745A-AF3C-8D5017D25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  <p:pic>
        <p:nvPicPr>
          <p:cNvPr id="6" name="Google Shape;847;g33957f3b062_0_596">
            <a:extLst>
              <a:ext uri="{FF2B5EF4-FFF2-40B4-BE49-F238E27FC236}">
                <a16:creationId xmlns:a16="http://schemas.microsoft.com/office/drawing/2014/main" id="{E4116C22-DED0-F88C-5236-A98739294A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1349"/>
          <a:stretch/>
        </p:blipFill>
        <p:spPr>
          <a:xfrm>
            <a:off x="1729496" y="3024719"/>
            <a:ext cx="2118938" cy="215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45;g33957f3b062_0_596">
            <a:extLst>
              <a:ext uri="{FF2B5EF4-FFF2-40B4-BE49-F238E27FC236}">
                <a16:creationId xmlns:a16="http://schemas.microsoft.com/office/drawing/2014/main" id="{643D5C03-90EE-6120-8DF2-E8C7082C6A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8753"/>
          <a:stretch/>
        </p:blipFill>
        <p:spPr>
          <a:xfrm>
            <a:off x="5412057" y="3060615"/>
            <a:ext cx="2689995" cy="20333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B024BAF-5979-17A7-AFCD-57C08EC463CB}"/>
              </a:ext>
            </a:extLst>
          </p:cNvPr>
          <p:cNvSpPr txBox="1"/>
          <p:nvPr/>
        </p:nvSpPr>
        <p:spPr>
          <a:xfrm>
            <a:off x="1097460" y="2856744"/>
            <a:ext cx="3813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Performance of different rain event detection methods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3A8B7F-5683-732A-17A5-5E6195A73364}"/>
              </a:ext>
            </a:extLst>
          </p:cNvPr>
          <p:cNvSpPr txBox="1"/>
          <p:nvPr/>
        </p:nvSpPr>
        <p:spPr>
          <a:xfrm>
            <a:off x="4850196" y="2856744"/>
            <a:ext cx="3813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Bias depending on wet antenna correction methods</a:t>
            </a:r>
          </a:p>
        </p:txBody>
      </p:sp>
    </p:spTree>
    <p:extLst>
      <p:ext uri="{BB962C8B-B14F-4D97-AF65-F5344CB8AC3E}">
        <p14:creationId xmlns:p14="http://schemas.microsoft.com/office/powerpoint/2010/main" val="12228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7F9D8-03FB-EB16-FA4D-3784E39A3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3B941-62E8-D867-F13A-1B0818DD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Working group “Merging and application”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9B02FB-307E-5334-8305-07A88B10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73" y="696300"/>
            <a:ext cx="5677365" cy="4020900"/>
          </a:xfrm>
        </p:spPr>
        <p:txBody>
          <a:bodyPr/>
          <a:lstStyle/>
          <a:p>
            <a:r>
              <a:rPr lang="en-US" dirty="0"/>
              <a:t>Method intercomparison for radar-CML merging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two large open datasets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Fully reproducible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Comparing different methods:</a:t>
            </a:r>
          </a:p>
          <a:p>
            <a:pPr lvl="2"/>
            <a:r>
              <a:rPr lang="en-US" dirty="0"/>
              <a:t>Additive-IDW</a:t>
            </a:r>
          </a:p>
          <a:p>
            <a:pPr lvl="2"/>
            <a:r>
              <a:rPr lang="en-US" dirty="0"/>
              <a:t>Multiplicative-IDW</a:t>
            </a:r>
          </a:p>
          <a:p>
            <a:pPr lvl="2"/>
            <a:r>
              <a:rPr lang="en-US" dirty="0"/>
              <a:t>Block Kriging</a:t>
            </a:r>
          </a:p>
          <a:p>
            <a:pPr lvl="2"/>
            <a:r>
              <a:rPr lang="en-US" dirty="0"/>
              <a:t>KED</a:t>
            </a:r>
          </a:p>
          <a:p>
            <a:pPr lvl="1"/>
            <a:endParaRPr lang="en-US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70DF5F-77AC-0545-3033-22FA2BC21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  <p:pic>
        <p:nvPicPr>
          <p:cNvPr id="5" name="Google Shape;720;g33a24e3b5a1_0_51">
            <a:extLst>
              <a:ext uri="{FF2B5EF4-FFF2-40B4-BE49-F238E27FC236}">
                <a16:creationId xmlns:a16="http://schemas.microsoft.com/office/drawing/2014/main" id="{42E0530E-4BFE-97E9-4349-B450FCA7C8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5333" y="1490432"/>
            <a:ext cx="5095825" cy="1390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0EFBBC8-C8DF-E150-734E-D9DF631888E7}"/>
              </a:ext>
            </a:extLst>
          </p:cNvPr>
          <p:cNvGrpSpPr/>
          <p:nvPr/>
        </p:nvGrpSpPr>
        <p:grpSpPr>
          <a:xfrm>
            <a:off x="3861733" y="3079303"/>
            <a:ext cx="5244639" cy="1892533"/>
            <a:chOff x="3861733" y="3079303"/>
            <a:chExt cx="5244639" cy="1892533"/>
          </a:xfrm>
        </p:grpSpPr>
        <p:pic>
          <p:nvPicPr>
            <p:cNvPr id="6" name="Google Shape;819;g33a29f20dcb_0_21">
              <a:extLst>
                <a:ext uri="{FF2B5EF4-FFF2-40B4-BE49-F238E27FC236}">
                  <a16:creationId xmlns:a16="http://schemas.microsoft.com/office/drawing/2014/main" id="{51DE1E1D-273E-681D-D096-1C7076DD58F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61733" y="3291242"/>
              <a:ext cx="5223023" cy="1680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CC84627-27D3-5727-270D-0EFC6DEC23AD}"/>
                </a:ext>
              </a:extLst>
            </p:cNvPr>
            <p:cNvSpPr txBox="1"/>
            <p:nvPr/>
          </p:nvSpPr>
          <p:spPr>
            <a:xfrm>
              <a:off x="3995549" y="3079303"/>
              <a:ext cx="12678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Unadjusted radar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61B6745-2A0F-6F8B-0717-CB2A2742B7CA}"/>
                </a:ext>
              </a:extLst>
            </p:cNvPr>
            <p:cNvSpPr txBox="1"/>
            <p:nvPr/>
          </p:nvSpPr>
          <p:spPr>
            <a:xfrm>
              <a:off x="5256106" y="3092949"/>
              <a:ext cx="12678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Additive IDW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6C59BFA-592F-0629-8E12-5B1E7CD10AD8}"/>
                </a:ext>
              </a:extLst>
            </p:cNvPr>
            <p:cNvSpPr txBox="1"/>
            <p:nvPr/>
          </p:nvSpPr>
          <p:spPr>
            <a:xfrm>
              <a:off x="6551773" y="3092979"/>
              <a:ext cx="12678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Block Kriging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CD559E7-73AD-2369-6D5E-C1E7FDA56598}"/>
                </a:ext>
              </a:extLst>
            </p:cNvPr>
            <p:cNvSpPr txBox="1"/>
            <p:nvPr/>
          </p:nvSpPr>
          <p:spPr>
            <a:xfrm>
              <a:off x="7838544" y="3079455"/>
              <a:ext cx="12678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KED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24473A2-8EE9-B1D5-B820-C446F10C5695}"/>
                </a:ext>
              </a:extLst>
            </p:cNvPr>
            <p:cNvSpPr/>
            <p:nvPr/>
          </p:nvSpPr>
          <p:spPr>
            <a:xfrm>
              <a:off x="4690946" y="4482790"/>
              <a:ext cx="423747" cy="1263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75816DE-01B4-7880-5B0F-22EFF0069BB4}"/>
                </a:ext>
              </a:extLst>
            </p:cNvPr>
            <p:cNvSpPr/>
            <p:nvPr/>
          </p:nvSpPr>
          <p:spPr>
            <a:xfrm>
              <a:off x="5985632" y="4482790"/>
              <a:ext cx="423747" cy="1263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5482-5FE5-9633-643E-A7E838BB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00832-2CA4-B173-FDAF-705324D8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0DB9B0-73A9-F00F-A4E9-324765F72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is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are the main achievements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can we expect in addition, also beyond the duration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60F5E8-1AEB-9C76-DBCD-5D21AC2AF1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16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127812-1E0B-8AC2-E1CC-5ACD0A0334EF}"/>
              </a:ext>
            </a:extLst>
          </p:cNvPr>
          <p:cNvSpPr/>
          <p:nvPr/>
        </p:nvSpPr>
        <p:spPr>
          <a:xfrm>
            <a:off x="311700" y="988292"/>
            <a:ext cx="8065682" cy="1514764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3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E49CC-FD08-6DFC-0103-282D4F01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EE3CC-7569-EEDC-8DF6-331EA31EF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Refine software packages</a:t>
            </a:r>
          </a:p>
          <a:p>
            <a:pPr lvl="1"/>
            <a:r>
              <a:rPr lang="en-US" dirty="0"/>
              <a:t>Integrate more station QC methods</a:t>
            </a:r>
          </a:p>
          <a:p>
            <a:pPr lvl="1"/>
            <a:r>
              <a:rPr lang="en-US" noProof="0" dirty="0"/>
              <a:t>Integrate </a:t>
            </a:r>
            <a:r>
              <a:rPr lang="en-US" dirty="0"/>
              <a:t>SML processing methods</a:t>
            </a:r>
          </a:p>
          <a:p>
            <a:pPr lvl="1"/>
            <a:r>
              <a:rPr lang="en-US" dirty="0"/>
              <a:t>Grow the community of contributors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Finalize intercomparison studies </a:t>
            </a:r>
            <a:r>
              <a:rPr lang="en-US" dirty="0"/>
              <a:t>for </a:t>
            </a:r>
            <a:r>
              <a:rPr lang="en-US" noProof="0" dirty="0"/>
              <a:t>merging and PWS QC</a:t>
            </a:r>
          </a:p>
          <a:p>
            <a:endParaRPr lang="en-US" dirty="0"/>
          </a:p>
          <a:p>
            <a:r>
              <a:rPr lang="en-US" noProof="0" dirty="0"/>
              <a:t>Solve CML data accessibility issue via the </a:t>
            </a:r>
            <a:br>
              <a:rPr lang="en-US" noProof="0" dirty="0"/>
            </a:br>
            <a:r>
              <a:rPr lang="en-US" noProof="0" dirty="0"/>
              <a:t>“Global </a:t>
            </a:r>
            <a:r>
              <a:rPr lang="en-US" dirty="0"/>
              <a:t>Microwave Link Data Collection Initiative” (GMDI)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880BBC-AB6B-1AB2-1740-D90D20D00B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17</a:t>
            </a:fld>
            <a:endParaRPr lang="de-D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05E59DA-221C-E2D9-9A40-4F4226FE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25" y="3424587"/>
            <a:ext cx="2187498" cy="16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TU - International Telecommunication Union Logo - PNG Logo Vector ...">
            <a:extLst>
              <a:ext uri="{FF2B5EF4-FFF2-40B4-BE49-F238E27FC236}">
                <a16:creationId xmlns:a16="http://schemas.microsoft.com/office/drawing/2014/main" id="{32A78AC3-AA5D-84F2-F5D7-321CC68D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81" y="3881062"/>
            <a:ext cx="614109" cy="62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Schrift, Grafiken, Logo, Design enthält.&#10;&#10;KI-generierte Inhalte können fehlerhaft sein.">
            <a:extLst>
              <a:ext uri="{FF2B5EF4-FFF2-40B4-BE49-F238E27FC236}">
                <a16:creationId xmlns:a16="http://schemas.microsoft.com/office/drawing/2014/main" id="{F9044287-BE77-4718-3783-F5BB80ABA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39" y="3976201"/>
            <a:ext cx="1678878" cy="433259"/>
          </a:xfrm>
          <a:prstGeom prst="rect">
            <a:avLst/>
          </a:prstGeom>
        </p:spPr>
      </p:pic>
      <p:pic>
        <p:nvPicPr>
          <p:cNvPr id="5126" name="Picture 6" descr="World Meteorological Organization - WMO | Genève internationale">
            <a:extLst>
              <a:ext uri="{FF2B5EF4-FFF2-40B4-BE49-F238E27FC236}">
                <a16:creationId xmlns:a16="http://schemas.microsoft.com/office/drawing/2014/main" id="{1FA18387-64EF-7924-C98F-D8DFBDBF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06" y="3844681"/>
            <a:ext cx="696300" cy="6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3300" spc="-1">
                <a:latin typeface="Calibri Light"/>
              </a:rPr>
              <a:t>Save-the-Date</a:t>
            </a:r>
            <a:endParaRPr lang="de-DE" sz="3300" spc="-1"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dt" idx="15"/>
          </p:nvPr>
        </p:nvSpPr>
        <p:spPr>
          <a:xfrm>
            <a:off x="628560" y="4767390"/>
            <a:ext cx="2057130" cy="27351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DE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/>
              <a:t>12. November 2024</a:t>
            </a:r>
          </a:p>
        </p:txBody>
      </p:sp>
      <p:pic>
        <p:nvPicPr>
          <p:cNvPr id="273" name="Inhaltsplatzhalter 8"/>
          <p:cNvPicPr/>
          <p:nvPr/>
        </p:nvPicPr>
        <p:blipFill>
          <a:blip r:embed="rId2"/>
          <a:stretch/>
        </p:blipFill>
        <p:spPr>
          <a:xfrm>
            <a:off x="0" y="0"/>
            <a:ext cx="9143820" cy="514323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de-DE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F54096-463A-4AC6-A28C-5C937C5118CB}" type="slidenum">
              <a:rPr lang="de-DE" smtClean="0"/>
              <a:pPr/>
              <a:t>18</a:t>
            </a:fld>
            <a:endParaRPr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2052BE-4F07-9124-31DA-5BEE6CEC9494}"/>
              </a:ext>
            </a:extLst>
          </p:cNvPr>
          <p:cNvSpPr txBox="1"/>
          <p:nvPr/>
        </p:nvSpPr>
        <p:spPr>
          <a:xfrm>
            <a:off x="2252322" y="4092170"/>
            <a:ext cx="463890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400" spc="-1" dirty="0">
                <a:solidFill>
                  <a:schemeClr val="bg1"/>
                </a:solidFill>
                <a:latin typeface="Calibri"/>
              </a:rPr>
              <a:t>https://</a:t>
            </a:r>
            <a:r>
              <a:rPr lang="de-DE" sz="1400" spc="-1" dirty="0" err="1">
                <a:solidFill>
                  <a:schemeClr val="bg1"/>
                </a:solidFill>
                <a:latin typeface="Calibri"/>
              </a:rPr>
              <a:t>indico.scc.kit.edu</a:t>
            </a:r>
            <a:r>
              <a:rPr lang="de-DE" sz="1400" spc="-1" dirty="0">
                <a:solidFill>
                  <a:schemeClr val="bg1"/>
                </a:solidFill>
                <a:latin typeface="Calibri"/>
              </a:rPr>
              <a:t>/</a:t>
            </a:r>
            <a:r>
              <a:rPr lang="de-DE" sz="1400" spc="-1" dirty="0" err="1">
                <a:solidFill>
                  <a:schemeClr val="bg1"/>
                </a:solidFill>
                <a:latin typeface="Calibri"/>
              </a:rPr>
              <a:t>e</a:t>
            </a:r>
            <a:r>
              <a:rPr lang="de-DE" sz="1400" spc="-1" dirty="0">
                <a:solidFill>
                  <a:schemeClr val="bg1"/>
                </a:solidFill>
                <a:latin typeface="Calibri"/>
              </a:rPr>
              <a:t>/opensense_conference_2025</a:t>
            </a:r>
          </a:p>
        </p:txBody>
      </p:sp>
      <p:pic>
        <p:nvPicPr>
          <p:cNvPr id="10" name="Grafik 9" descr="Ein Bild, das Muster, Quadrat, Pixel, Kreuzworträtsel enthält.&#10;&#10;KI-generierte Inhalte können fehlerhaft sein.">
            <a:extLst>
              <a:ext uri="{FF2B5EF4-FFF2-40B4-BE49-F238E27FC236}">
                <a16:creationId xmlns:a16="http://schemas.microsoft.com/office/drawing/2014/main" id="{D2392822-8E39-534E-E606-AD428336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5" y="2649908"/>
            <a:ext cx="1857258" cy="18083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B166C17-2886-BB8E-113D-8CF4B234CD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19</a:t>
            </a:fld>
            <a:endParaRPr lang="de-DE"/>
          </a:p>
        </p:txBody>
      </p:sp>
      <p:pic>
        <p:nvPicPr>
          <p:cNvPr id="4" name="Grafik 3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81C25D8-35BE-0AB0-5E52-D9F30EB1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53" y="898546"/>
            <a:ext cx="3327451" cy="39614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2112A66-FB14-6371-D446-6CF6BE2D9336}"/>
              </a:ext>
            </a:extLst>
          </p:cNvPr>
          <p:cNvSpPr txBox="1"/>
          <p:nvPr/>
        </p:nvSpPr>
        <p:spPr>
          <a:xfrm>
            <a:off x="857396" y="131063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https://opensenseaction.eu/</a:t>
            </a:r>
            <a:r>
              <a:rPr lang="en-US" sz="2000" dirty="0"/>
              <a:t> </a:t>
            </a:r>
          </a:p>
        </p:txBody>
      </p:sp>
      <p:pic>
        <p:nvPicPr>
          <p:cNvPr id="8" name="Grafik 7" descr="Ein Bild, das Muster, Quadrat, Pixel, Design enthält.&#10;&#10;KI-generierte Inhalte können fehlerhaft sein.">
            <a:extLst>
              <a:ext uri="{FF2B5EF4-FFF2-40B4-BE49-F238E27FC236}">
                <a16:creationId xmlns:a16="http://schemas.microsoft.com/office/drawing/2014/main" id="{7FDF8B35-91B6-2EBF-1BA4-DB904F8A7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22" y="2141711"/>
            <a:ext cx="2395963" cy="24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0EBACE49-554B-E69A-357D-830FEDEA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69EA1BB0-2CFF-70DD-2981-BDF7C41179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69919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400" noProof="0" dirty="0"/>
              <a:t>Achievements of the </a:t>
            </a:r>
            <a:br>
              <a:rPr lang="en-US" sz="4400" noProof="0" dirty="0"/>
            </a:br>
            <a:r>
              <a:rPr lang="en-US" sz="4400" noProof="0" dirty="0"/>
              <a:t>COST Action on </a:t>
            </a:r>
            <a:br>
              <a:rPr lang="en-US" sz="4400" noProof="0" dirty="0"/>
            </a:br>
            <a:r>
              <a:rPr lang="en-US" sz="4400" noProof="0" dirty="0"/>
              <a:t>Opportunistic</a:t>
            </a:r>
            <a:r>
              <a:rPr lang="en-US" sz="4400" dirty="0"/>
              <a:t> </a:t>
            </a:r>
            <a:r>
              <a:rPr lang="en-US" sz="4400" noProof="0" dirty="0"/>
              <a:t>Precipitation Sensing (</a:t>
            </a:r>
            <a:r>
              <a:rPr lang="en-US" sz="4400" noProof="0" dirty="0" err="1"/>
              <a:t>OpenSense</a:t>
            </a:r>
            <a:r>
              <a:rPr lang="en-US" sz="4400" noProof="0" dirty="0"/>
              <a:t>)</a:t>
            </a:r>
          </a:p>
        </p:txBody>
      </p:sp>
      <p:sp>
        <p:nvSpPr>
          <p:cNvPr id="67" name="Google Shape;67;p1">
            <a:extLst>
              <a:ext uri="{FF2B5EF4-FFF2-40B4-BE49-F238E27FC236}">
                <a16:creationId xmlns:a16="http://schemas.microsoft.com/office/drawing/2014/main" id="{832F7FFF-BDCD-C78B-8130-A66A5BE49D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8" y="4413447"/>
            <a:ext cx="8520600" cy="103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 sz="1800" dirty="0"/>
              <a:t>2025-03-17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 sz="1800" dirty="0"/>
              <a:t>PrePEP conference – University of Bonn</a:t>
            </a:r>
            <a:endParaRPr sz="1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C95AF7C-47C8-E512-EF13-BBDFFC136B25}"/>
              </a:ext>
            </a:extLst>
          </p:cNvPr>
          <p:cNvSpPr txBox="1"/>
          <p:nvPr/>
        </p:nvSpPr>
        <p:spPr>
          <a:xfrm>
            <a:off x="311692" y="2813092"/>
            <a:ext cx="852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/>
              <a:t>Christian Chwala (KIT), </a:t>
            </a:r>
            <a:r>
              <a:rPr lang="de-DE" sz="1100" dirty="0" err="1"/>
              <a:t>Vojtěch</a:t>
            </a:r>
            <a:r>
              <a:rPr lang="de-DE" sz="1100" dirty="0"/>
              <a:t> </a:t>
            </a:r>
            <a:r>
              <a:rPr lang="de-DE" sz="1100" dirty="0" err="1"/>
              <a:t>Bareš</a:t>
            </a:r>
            <a:r>
              <a:rPr lang="de-DE" sz="1100" dirty="0"/>
              <a:t> (Czech Technical University in Prague), </a:t>
            </a:r>
            <a:r>
              <a:rPr lang="de-DE" sz="1100" dirty="0" err="1"/>
              <a:t>Hagit</a:t>
            </a:r>
            <a:r>
              <a:rPr lang="de-DE" sz="1100" dirty="0"/>
              <a:t> Messer (Tel Aviv University), Roberto </a:t>
            </a:r>
            <a:r>
              <a:rPr lang="de-DE" sz="1100" dirty="0" err="1"/>
              <a:t>Nebuloni</a:t>
            </a:r>
            <a:r>
              <a:rPr lang="de-DE" sz="1100" dirty="0"/>
              <a:t> (</a:t>
            </a:r>
            <a:r>
              <a:rPr lang="de-DE" sz="1100" dirty="0" err="1"/>
              <a:t>Consiglio</a:t>
            </a:r>
            <a:r>
              <a:rPr lang="de-DE" sz="1100" dirty="0"/>
              <a:t> </a:t>
            </a:r>
            <a:r>
              <a:rPr lang="de-DE" sz="1100" dirty="0" err="1"/>
              <a:t>Nazionale</a:t>
            </a:r>
            <a:r>
              <a:rPr lang="de-DE" sz="1100" dirty="0"/>
              <a:t> delle </a:t>
            </a:r>
            <a:r>
              <a:rPr lang="de-DE" sz="1100" dirty="0" err="1"/>
              <a:t>Ricerche</a:t>
            </a:r>
            <a:r>
              <a:rPr lang="de-DE" sz="1100" dirty="0"/>
              <a:t> (CNR)), Martin </a:t>
            </a:r>
            <a:r>
              <a:rPr lang="de-DE" sz="1100" dirty="0" err="1"/>
              <a:t>Fencl</a:t>
            </a:r>
            <a:r>
              <a:rPr lang="de-DE" sz="1100" dirty="0"/>
              <a:t> (Czech Technical University in Prague), Aart </a:t>
            </a:r>
            <a:r>
              <a:rPr lang="de-DE" sz="1100" dirty="0" err="1"/>
              <a:t>Overeem</a:t>
            </a:r>
            <a:r>
              <a:rPr lang="de-DE" sz="1100" dirty="0"/>
              <a:t> (Royal </a:t>
            </a:r>
            <a:r>
              <a:rPr lang="de-DE" sz="1100" dirty="0" err="1"/>
              <a:t>Netherlands</a:t>
            </a:r>
            <a:r>
              <a:rPr lang="de-DE" sz="1100" dirty="0"/>
              <a:t> </a:t>
            </a:r>
            <a:r>
              <a:rPr lang="de-DE" sz="1100" dirty="0" err="1"/>
              <a:t>Meteorological</a:t>
            </a:r>
            <a:r>
              <a:rPr lang="de-DE" sz="1100" dirty="0"/>
              <a:t> Institute), Maximilian Graf (Deutscher Wetterdienst), Remco van de Beek (SMHI, </a:t>
            </a:r>
            <a:r>
              <a:rPr lang="de-DE" sz="1100" dirty="0" err="1"/>
              <a:t>Sweden</a:t>
            </a:r>
            <a:r>
              <a:rPr lang="de-DE" sz="1100" dirty="0"/>
              <a:t>), Jonas Olsson (SMHI, </a:t>
            </a:r>
            <a:r>
              <a:rPr lang="de-DE" sz="1100" dirty="0" err="1"/>
              <a:t>Sweden</a:t>
            </a:r>
            <a:r>
              <a:rPr lang="de-DE" sz="1100" dirty="0"/>
              <a:t>), Laura Varga (Budapest University </a:t>
            </a:r>
            <a:r>
              <a:rPr lang="de-DE" sz="1100" dirty="0" err="1"/>
              <a:t>of</a:t>
            </a:r>
            <a:r>
              <a:rPr lang="de-DE" sz="1100" dirty="0"/>
              <a:t> Technology and Economics), Cristina </a:t>
            </a:r>
            <a:r>
              <a:rPr lang="de-DE" sz="1100" dirty="0" err="1"/>
              <a:t>Deida</a:t>
            </a:r>
            <a:r>
              <a:rPr lang="de-DE" sz="1100" dirty="0"/>
              <a:t> (</a:t>
            </a:r>
            <a:r>
              <a:rPr lang="de-DE" sz="1100" dirty="0" err="1"/>
              <a:t>Vrije</a:t>
            </a:r>
            <a:r>
              <a:rPr lang="de-DE" sz="1100" dirty="0"/>
              <a:t> </a:t>
            </a:r>
            <a:r>
              <a:rPr lang="de-DE" sz="1100" dirty="0" err="1"/>
              <a:t>Universiteit</a:t>
            </a:r>
            <a:r>
              <a:rPr lang="de-DE" sz="1100" dirty="0"/>
              <a:t> </a:t>
            </a:r>
            <a:r>
              <a:rPr lang="de-DE" sz="1100" dirty="0" err="1"/>
              <a:t>Brussel</a:t>
            </a:r>
            <a:r>
              <a:rPr lang="de-DE" sz="1100" dirty="0"/>
              <a:t>), Jonatan </a:t>
            </a:r>
            <a:r>
              <a:rPr lang="de-DE" sz="1100" dirty="0" err="1"/>
              <a:t>Ostrometzky</a:t>
            </a:r>
            <a:r>
              <a:rPr lang="de-DE" sz="1100" dirty="0"/>
              <a:t> (Tel Aviv University), Luis Angel Espinosa (</a:t>
            </a:r>
            <a:r>
              <a:rPr lang="de-DE" sz="1100" dirty="0" err="1"/>
              <a:t>Association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Instituto</a:t>
            </a:r>
            <a:r>
              <a:rPr lang="de-DE" sz="1100" dirty="0"/>
              <a:t> Superior </a:t>
            </a:r>
            <a:r>
              <a:rPr lang="de-DE" sz="1100" dirty="0" err="1"/>
              <a:t>Técnico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Research and Development, </a:t>
            </a:r>
            <a:r>
              <a:rPr lang="de-DE" sz="1100" dirty="0" err="1"/>
              <a:t>Lisbon</a:t>
            </a:r>
            <a:r>
              <a:rPr lang="de-DE" sz="1100" dirty="0"/>
              <a:t>), Natalia Hanna (TU Wien), </a:t>
            </a:r>
            <a:r>
              <a:rPr lang="de-DE" sz="1100" dirty="0" err="1"/>
              <a:t>Remko</a:t>
            </a:r>
            <a:r>
              <a:rPr lang="de-DE" sz="1100" dirty="0"/>
              <a:t> </a:t>
            </a:r>
            <a:r>
              <a:rPr lang="de-DE" sz="1100" dirty="0" err="1"/>
              <a:t>Uijlenhoet</a:t>
            </a:r>
            <a:r>
              <a:rPr lang="de-DE" sz="1100" dirty="0"/>
              <a:t> (Delft University </a:t>
            </a:r>
            <a:r>
              <a:rPr lang="de-DE" sz="1100" dirty="0" err="1"/>
              <a:t>of</a:t>
            </a:r>
            <a:r>
              <a:rPr lang="de-DE" sz="1100" dirty="0"/>
              <a:t> Technology)</a:t>
            </a:r>
          </a:p>
        </p:txBody>
      </p:sp>
    </p:spTree>
    <p:extLst>
      <p:ext uri="{BB962C8B-B14F-4D97-AF65-F5344CB8AC3E}">
        <p14:creationId xmlns:p14="http://schemas.microsoft.com/office/powerpoint/2010/main" val="126323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F6B9-FFFD-2794-898A-00156064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C1BDC-ED35-F3D7-8DA1-37C78E74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A2DA0E-E309-7216-8603-F9D154CB7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is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are the main achievements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can we expect in addition, also beyond the duration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0FA1CD-DE01-E9AA-BF2C-0620C2081E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50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DCF3A-2016-C09C-F7B2-63B8F6B9E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FA7B2-96BD-BA39-665C-054A01FF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C0AD98-F7D2-1503-8444-9C195173F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is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are the main achievements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  <a:p>
            <a:pPr>
              <a:buFont typeface="+mj-lt"/>
              <a:buAutoNum type="arabicPeriod"/>
            </a:pPr>
            <a:endParaRPr lang="en-US" noProof="0" dirty="0"/>
          </a:p>
          <a:p>
            <a:pPr>
              <a:buFont typeface="+mj-lt"/>
              <a:buAutoNum type="arabicPeriod"/>
            </a:pPr>
            <a:r>
              <a:rPr lang="en-US" noProof="0" dirty="0"/>
              <a:t>What can we expect in addition, also beyond the duration of </a:t>
            </a:r>
            <a:r>
              <a:rPr lang="en-US" noProof="0" dirty="0" err="1"/>
              <a:t>OpenSense</a:t>
            </a:r>
            <a:r>
              <a:rPr lang="en-US" noProof="0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AFC183-586C-6497-0533-7458727E8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4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AF8F8B-951D-FDD3-1438-2281AF3A804E}"/>
              </a:ext>
            </a:extLst>
          </p:cNvPr>
          <p:cNvSpPr/>
          <p:nvPr/>
        </p:nvSpPr>
        <p:spPr>
          <a:xfrm>
            <a:off x="311700" y="1868627"/>
            <a:ext cx="8065682" cy="1733555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A7C7-F921-0CC2-C103-66676F4C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/>
              <a:t>What is „Opportunistic Precipitation Sensing“?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00328B-C1DA-D536-F009-708CCA6A2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noProof="1" smtClean="0"/>
              <a:t>5</a:t>
            </a:fld>
            <a:endParaRPr lang="en-US" noProof="1"/>
          </a:p>
        </p:txBody>
      </p:sp>
      <p:sp>
        <p:nvSpPr>
          <p:cNvPr id="6" name="Google Shape;148;g2ffd62d3467_0_0">
            <a:extLst>
              <a:ext uri="{FF2B5EF4-FFF2-40B4-BE49-F238E27FC236}">
                <a16:creationId xmlns:a16="http://schemas.microsoft.com/office/drawing/2014/main" id="{2051C92B-75C7-742B-92CD-6FE41B2E2020}"/>
              </a:ext>
            </a:extLst>
          </p:cNvPr>
          <p:cNvSpPr txBox="1"/>
          <p:nvPr/>
        </p:nvSpPr>
        <p:spPr>
          <a:xfrm>
            <a:off x="157015" y="3897343"/>
            <a:ext cx="355263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CML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noProof="1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Commercial microwave link</a:t>
            </a:r>
            <a:endParaRPr lang="en-US" sz="1600" b="0" i="0" u="none" strike="noStrike" cap="none" noProof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9;g2ffd62d3467_0_0">
            <a:extLst>
              <a:ext uri="{FF2B5EF4-FFF2-40B4-BE49-F238E27FC236}">
                <a16:creationId xmlns:a16="http://schemas.microsoft.com/office/drawing/2014/main" id="{7A319F44-344F-3594-3057-B2D65D481C75}"/>
              </a:ext>
            </a:extLst>
          </p:cNvPr>
          <p:cNvSpPr txBox="1"/>
          <p:nvPr/>
        </p:nvSpPr>
        <p:spPr>
          <a:xfrm>
            <a:off x="3695863" y="3897343"/>
            <a:ext cx="313741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SML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noProof="1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Satellite microwave link</a:t>
            </a:r>
            <a:endParaRPr lang="en-US" sz="1600" b="0" i="0" u="none" strike="noStrike" cap="none" noProof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0;g2ffd62d3467_0_0">
            <a:extLst>
              <a:ext uri="{FF2B5EF4-FFF2-40B4-BE49-F238E27FC236}">
                <a16:creationId xmlns:a16="http://schemas.microsoft.com/office/drawing/2014/main" id="{3440F564-5B95-9415-D55A-8AFBE9A047EF}"/>
              </a:ext>
            </a:extLst>
          </p:cNvPr>
          <p:cNvSpPr txBox="1"/>
          <p:nvPr/>
        </p:nvSpPr>
        <p:spPr>
          <a:xfrm>
            <a:off x="6588576" y="3897343"/>
            <a:ext cx="26477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PWS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noProof="1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Personal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noProof="1">
                <a:solidFill>
                  <a:schemeClr val="dk2"/>
                </a:solidFill>
              </a:rPr>
              <a:t>weather station</a:t>
            </a:r>
            <a:endParaRPr lang="en-US" sz="1600" b="0" i="0" u="none" strike="noStrike" cap="none" noProof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EA682-6FAB-FA87-C596-653CDBA4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75" y="696300"/>
            <a:ext cx="8666400" cy="76016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noProof="1"/>
              <a:t>To opportunistically (in a positive sense) use data from devices that were not meant to measure rainfall or which where not meant to provide high-quality rainfall data.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7223021-F47E-52C3-887D-44A4EE552BF1}"/>
              </a:ext>
            </a:extLst>
          </p:cNvPr>
          <p:cNvGrpSpPr/>
          <p:nvPr/>
        </p:nvGrpSpPr>
        <p:grpSpPr>
          <a:xfrm>
            <a:off x="256654" y="1604018"/>
            <a:ext cx="3419419" cy="2315121"/>
            <a:chOff x="256654" y="1604018"/>
            <a:chExt cx="3419419" cy="2315121"/>
          </a:xfrm>
        </p:grpSpPr>
        <p:pic>
          <p:nvPicPr>
            <p:cNvPr id="5" name="Google Shape;147;g2ffd62d3467_0_0">
              <a:extLst>
                <a:ext uri="{FF2B5EF4-FFF2-40B4-BE49-F238E27FC236}">
                  <a16:creationId xmlns:a16="http://schemas.microsoft.com/office/drawing/2014/main" id="{EF22B2FF-7CD0-9DAA-B8CD-FA28572D5F4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" r="60543"/>
            <a:stretch/>
          </p:blipFill>
          <p:spPr>
            <a:xfrm>
              <a:off x="256654" y="1604018"/>
              <a:ext cx="3419419" cy="2315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0AA7E0D-561D-B9ED-7FE7-BF4C3AAB2D84}"/>
                </a:ext>
              </a:extLst>
            </p:cNvPr>
            <p:cNvSpPr/>
            <p:nvPr/>
          </p:nvSpPr>
          <p:spPr>
            <a:xfrm>
              <a:off x="1662545" y="3528291"/>
              <a:ext cx="544945" cy="314037"/>
            </a:xfrm>
            <a:prstGeom prst="rect">
              <a:avLst/>
            </a:prstGeom>
            <a:solidFill>
              <a:srgbClr val="DDE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C7242B1-BA83-473E-285D-ED5AEBAE2F3E}"/>
                </a:ext>
              </a:extLst>
            </p:cNvPr>
            <p:cNvSpPr/>
            <p:nvPr/>
          </p:nvSpPr>
          <p:spPr>
            <a:xfrm>
              <a:off x="311700" y="1662048"/>
              <a:ext cx="544945" cy="314037"/>
            </a:xfrm>
            <a:prstGeom prst="rect">
              <a:avLst/>
            </a:prstGeom>
            <a:solidFill>
              <a:srgbClr val="DDE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C79545F-27BA-E756-B838-E3CC6AAA93DF}"/>
              </a:ext>
            </a:extLst>
          </p:cNvPr>
          <p:cNvGrpSpPr/>
          <p:nvPr/>
        </p:nvGrpSpPr>
        <p:grpSpPr>
          <a:xfrm>
            <a:off x="3676073" y="1604018"/>
            <a:ext cx="3260437" cy="2315121"/>
            <a:chOff x="3676073" y="1604018"/>
            <a:chExt cx="3260437" cy="2315121"/>
          </a:xfrm>
        </p:grpSpPr>
        <p:pic>
          <p:nvPicPr>
            <p:cNvPr id="10" name="Google Shape;147;g2ffd62d3467_0_0">
              <a:extLst>
                <a:ext uri="{FF2B5EF4-FFF2-40B4-BE49-F238E27FC236}">
                  <a16:creationId xmlns:a16="http://schemas.microsoft.com/office/drawing/2014/main" id="{948AA195-54C0-16AB-29BA-31F15BFD7BF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39390" r="22989"/>
            <a:stretch/>
          </p:blipFill>
          <p:spPr>
            <a:xfrm>
              <a:off x="3676073" y="1604018"/>
              <a:ext cx="3260437" cy="2315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B6DED4B-A6B5-A4A5-A07D-8F739B30FAFE}"/>
                </a:ext>
              </a:extLst>
            </p:cNvPr>
            <p:cNvSpPr/>
            <p:nvPr/>
          </p:nvSpPr>
          <p:spPr>
            <a:xfrm>
              <a:off x="3778600" y="1674395"/>
              <a:ext cx="544945" cy="314037"/>
            </a:xfrm>
            <a:prstGeom prst="rect">
              <a:avLst/>
            </a:prstGeom>
            <a:solidFill>
              <a:srgbClr val="FBD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EA6DF20-95E4-35C2-3FE6-4CC255BEE9DA}"/>
              </a:ext>
            </a:extLst>
          </p:cNvPr>
          <p:cNvGrpSpPr/>
          <p:nvPr/>
        </p:nvGrpSpPr>
        <p:grpSpPr>
          <a:xfrm>
            <a:off x="6936511" y="1604018"/>
            <a:ext cx="1950836" cy="2315121"/>
            <a:chOff x="6936511" y="1604018"/>
            <a:chExt cx="1950836" cy="2315121"/>
          </a:xfrm>
        </p:grpSpPr>
        <p:pic>
          <p:nvPicPr>
            <p:cNvPr id="11" name="Google Shape;147;g2ffd62d3467_0_0">
              <a:extLst>
                <a:ext uri="{FF2B5EF4-FFF2-40B4-BE49-F238E27FC236}">
                  <a16:creationId xmlns:a16="http://schemas.microsoft.com/office/drawing/2014/main" id="{706156F0-8FFF-75EB-4BE7-968DC914BA5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77051" r="438"/>
            <a:stretch/>
          </p:blipFill>
          <p:spPr>
            <a:xfrm>
              <a:off x="6936511" y="1604018"/>
              <a:ext cx="1950836" cy="2315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958F489-D15C-BD9D-E4BC-0821178EBF3E}"/>
                </a:ext>
              </a:extLst>
            </p:cNvPr>
            <p:cNvSpPr/>
            <p:nvPr/>
          </p:nvSpPr>
          <p:spPr>
            <a:xfrm>
              <a:off x="7018228" y="1661551"/>
              <a:ext cx="537118" cy="176490"/>
            </a:xfrm>
            <a:prstGeom prst="rect">
              <a:avLst/>
            </a:prstGeom>
            <a:solidFill>
              <a:srgbClr val="C7D4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B08A230-7484-CB5A-2176-78404589DA1C}"/>
                </a:ext>
              </a:extLst>
            </p:cNvPr>
            <p:cNvSpPr/>
            <p:nvPr/>
          </p:nvSpPr>
          <p:spPr>
            <a:xfrm>
              <a:off x="8020374" y="3647368"/>
              <a:ext cx="537118" cy="176490"/>
            </a:xfrm>
            <a:prstGeom prst="rect">
              <a:avLst/>
            </a:prstGeom>
            <a:solidFill>
              <a:srgbClr val="C7D4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2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AA711-0DB8-FF39-59AD-83BC26AA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OpenSense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9C82D6-E923-0B20-CF0F-79A192D9A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  <p:sp>
        <p:nvSpPr>
          <p:cNvPr id="17" name="Google Shape;130;g2b6848bcffe_0_162">
            <a:extLst>
              <a:ext uri="{FF2B5EF4-FFF2-40B4-BE49-F238E27FC236}">
                <a16:creationId xmlns:a16="http://schemas.microsoft.com/office/drawing/2014/main" id="{9998F2EC-B4AC-61CF-7CA8-B844EB669481}"/>
              </a:ext>
            </a:extLst>
          </p:cNvPr>
          <p:cNvSpPr txBox="1"/>
          <p:nvPr/>
        </p:nvSpPr>
        <p:spPr>
          <a:xfrm>
            <a:off x="6356512" y="2500811"/>
            <a:ext cx="2037600" cy="5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Improve reliability of OS observations</a:t>
            </a:r>
            <a:endParaRPr sz="1400" b="0" i="0" u="none" strike="noStrike" cap="none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g2b6848bcffe_0_162">
            <a:extLst>
              <a:ext uri="{FF2B5EF4-FFF2-40B4-BE49-F238E27FC236}">
                <a16:creationId xmlns:a16="http://schemas.microsoft.com/office/drawing/2014/main" id="{932B5633-362C-4D81-A8AC-20750BCEF1F3}"/>
              </a:ext>
            </a:extLst>
          </p:cNvPr>
          <p:cNvSpPr txBox="1"/>
          <p:nvPr/>
        </p:nvSpPr>
        <p:spPr>
          <a:xfrm>
            <a:off x="6356512" y="3131287"/>
            <a:ext cx="2037600" cy="5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Use OS in operational setting</a:t>
            </a:r>
            <a:endParaRPr sz="1400" b="0" i="0" u="none" strike="noStrike" cap="none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32;g2b6848bcffe_0_162">
            <a:extLst>
              <a:ext uri="{FF2B5EF4-FFF2-40B4-BE49-F238E27FC236}">
                <a16:creationId xmlns:a16="http://schemas.microsoft.com/office/drawing/2014/main" id="{FD98C407-A30F-6F58-3ADE-626DB31724E0}"/>
              </a:ext>
            </a:extLst>
          </p:cNvPr>
          <p:cNvSpPr txBox="1"/>
          <p:nvPr/>
        </p:nvSpPr>
        <p:spPr>
          <a:xfrm>
            <a:off x="6356512" y="1869538"/>
            <a:ext cx="2037600" cy="5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Improve access to OS observations</a:t>
            </a:r>
            <a:endParaRPr sz="1400" b="0" i="0" u="none" strike="noStrike" cap="none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0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2F18C-FCA0-C1E5-DC74-F404FFE1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3BBA0-8CB1-5B38-D520-CDAFCDD8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OpenSense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4099A-63B5-DC50-8C95-3C4F81899F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sp>
        <p:nvSpPr>
          <p:cNvPr id="7" name="Google Shape;118;g2b6848bcffe_0_162">
            <a:extLst>
              <a:ext uri="{FF2B5EF4-FFF2-40B4-BE49-F238E27FC236}">
                <a16:creationId xmlns:a16="http://schemas.microsoft.com/office/drawing/2014/main" id="{5124E7CF-E386-B1FA-0BBA-05B07F4DF240}"/>
              </a:ext>
            </a:extLst>
          </p:cNvPr>
          <p:cNvSpPr txBox="1"/>
          <p:nvPr/>
        </p:nvSpPr>
        <p:spPr>
          <a:xfrm>
            <a:off x="700913" y="1353929"/>
            <a:ext cx="50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1;g2b6848bcffe_0_162">
            <a:extLst>
              <a:ext uri="{FF2B5EF4-FFF2-40B4-BE49-F238E27FC236}">
                <a16:creationId xmlns:a16="http://schemas.microsoft.com/office/drawing/2014/main" id="{AF6D8805-B6BB-0A12-5A97-C384A3FF776D}"/>
              </a:ext>
            </a:extLst>
          </p:cNvPr>
          <p:cNvSpPr txBox="1"/>
          <p:nvPr/>
        </p:nvSpPr>
        <p:spPr>
          <a:xfrm rot="-5400000">
            <a:off x="-166241" y="2402567"/>
            <a:ext cx="193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Connect experts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2;g2b6848bcffe_0_162">
            <a:extLst>
              <a:ext uri="{FF2B5EF4-FFF2-40B4-BE49-F238E27FC236}">
                <a16:creationId xmlns:a16="http://schemas.microsoft.com/office/drawing/2014/main" id="{5ACA5DA9-E9A1-A625-4071-7C9562117C2D}"/>
              </a:ext>
            </a:extLst>
          </p:cNvPr>
          <p:cNvSpPr txBox="1"/>
          <p:nvPr/>
        </p:nvSpPr>
        <p:spPr>
          <a:xfrm>
            <a:off x="3127698" y="1258381"/>
            <a:ext cx="2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Connect stakeholders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3;g2b6848bcffe_0_162">
            <a:extLst>
              <a:ext uri="{FF2B5EF4-FFF2-40B4-BE49-F238E27FC236}">
                <a16:creationId xmlns:a16="http://schemas.microsoft.com/office/drawing/2014/main" id="{4B6CB9B8-9E74-C6B3-DB8A-848F11FEDC2F}"/>
              </a:ext>
            </a:extLst>
          </p:cNvPr>
          <p:cNvSpPr/>
          <p:nvPr/>
        </p:nvSpPr>
        <p:spPr>
          <a:xfrm>
            <a:off x="950345" y="1805449"/>
            <a:ext cx="4640700" cy="396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Hydrology &amp; meteorology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4;g2b6848bcffe_0_162">
            <a:extLst>
              <a:ext uri="{FF2B5EF4-FFF2-40B4-BE49-F238E27FC236}">
                <a16:creationId xmlns:a16="http://schemas.microsoft.com/office/drawing/2014/main" id="{3B9C6609-BAAC-F511-28AC-42A033948581}"/>
              </a:ext>
            </a:extLst>
          </p:cNvPr>
          <p:cNvSpPr/>
          <p:nvPr/>
        </p:nvSpPr>
        <p:spPr>
          <a:xfrm>
            <a:off x="950345" y="2296641"/>
            <a:ext cx="4640700" cy="396000"/>
          </a:xfrm>
          <a:prstGeom prst="rect">
            <a:avLst/>
          </a:prstGeom>
          <a:solidFill>
            <a:srgbClr val="386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Radio-wave propagation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5;g2b6848bcffe_0_162">
            <a:extLst>
              <a:ext uri="{FF2B5EF4-FFF2-40B4-BE49-F238E27FC236}">
                <a16:creationId xmlns:a16="http://schemas.microsoft.com/office/drawing/2014/main" id="{94F09934-4F15-08C4-8933-A9640D5AC333}"/>
              </a:ext>
            </a:extLst>
          </p:cNvPr>
          <p:cNvSpPr/>
          <p:nvPr/>
        </p:nvSpPr>
        <p:spPr>
          <a:xfrm>
            <a:off x="958455" y="2787833"/>
            <a:ext cx="4632900" cy="396000"/>
          </a:xfrm>
          <a:prstGeom prst="rect">
            <a:avLst/>
          </a:prstGeom>
          <a:solidFill>
            <a:srgbClr val="668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Signal processing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6;g2b6848bcffe_0_162">
            <a:extLst>
              <a:ext uri="{FF2B5EF4-FFF2-40B4-BE49-F238E27FC236}">
                <a16:creationId xmlns:a16="http://schemas.microsoft.com/office/drawing/2014/main" id="{A6A1700B-8AEA-D83A-BE3B-8445B9BADE4D}"/>
              </a:ext>
            </a:extLst>
          </p:cNvPr>
          <p:cNvSpPr/>
          <p:nvPr/>
        </p:nvSpPr>
        <p:spPr>
          <a:xfrm>
            <a:off x="958455" y="3279024"/>
            <a:ext cx="4632900" cy="3960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Telecommunication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7;g2b6848bcffe_0_162">
            <a:extLst>
              <a:ext uri="{FF2B5EF4-FFF2-40B4-BE49-F238E27FC236}">
                <a16:creationId xmlns:a16="http://schemas.microsoft.com/office/drawing/2014/main" id="{2E945EFD-EAF8-2D85-2F26-A62B6849993C}"/>
              </a:ext>
            </a:extLst>
          </p:cNvPr>
          <p:cNvSpPr/>
          <p:nvPr/>
        </p:nvSpPr>
        <p:spPr>
          <a:xfrm rot="-5400000">
            <a:off x="2540447" y="2475528"/>
            <a:ext cx="2088000" cy="46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owners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8;g2b6848bcffe_0_162">
            <a:extLst>
              <a:ext uri="{FF2B5EF4-FFF2-40B4-BE49-F238E27FC236}">
                <a16:creationId xmlns:a16="http://schemas.microsoft.com/office/drawing/2014/main" id="{36B92B75-2206-6940-8482-159F3CA5A8DD}"/>
              </a:ext>
            </a:extLst>
          </p:cNvPr>
          <p:cNvSpPr/>
          <p:nvPr/>
        </p:nvSpPr>
        <p:spPr>
          <a:xfrm rot="-5400000">
            <a:off x="3332264" y="2478433"/>
            <a:ext cx="2088000" cy="468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9;g2b6848bcffe_0_162">
            <a:extLst>
              <a:ext uri="{FF2B5EF4-FFF2-40B4-BE49-F238E27FC236}">
                <a16:creationId xmlns:a16="http://schemas.microsoft.com/office/drawing/2014/main" id="{1FD38BD4-E804-9AD4-F36C-A22E081E4602}"/>
              </a:ext>
            </a:extLst>
          </p:cNvPr>
          <p:cNvSpPr/>
          <p:nvPr/>
        </p:nvSpPr>
        <p:spPr>
          <a:xfrm rot="-5400000">
            <a:off x="4124081" y="2478434"/>
            <a:ext cx="2088000" cy="468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 users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0;g2b6848bcffe_0_162">
            <a:extLst>
              <a:ext uri="{FF2B5EF4-FFF2-40B4-BE49-F238E27FC236}">
                <a16:creationId xmlns:a16="http://schemas.microsoft.com/office/drawing/2014/main" id="{0AF2EB48-DBCD-3F36-63EA-00BA1E6415E2}"/>
              </a:ext>
            </a:extLst>
          </p:cNvPr>
          <p:cNvSpPr txBox="1"/>
          <p:nvPr/>
        </p:nvSpPr>
        <p:spPr>
          <a:xfrm>
            <a:off x="6356512" y="2500811"/>
            <a:ext cx="2037600" cy="5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Improve reliability of OS observations</a:t>
            </a:r>
            <a:endParaRPr sz="1400" b="0" i="0" u="none" strike="noStrike" cap="none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g2b6848bcffe_0_162">
            <a:extLst>
              <a:ext uri="{FF2B5EF4-FFF2-40B4-BE49-F238E27FC236}">
                <a16:creationId xmlns:a16="http://schemas.microsoft.com/office/drawing/2014/main" id="{0ADCE4AF-F921-1C27-5EAE-A1B97201D8C9}"/>
              </a:ext>
            </a:extLst>
          </p:cNvPr>
          <p:cNvSpPr txBox="1"/>
          <p:nvPr/>
        </p:nvSpPr>
        <p:spPr>
          <a:xfrm>
            <a:off x="6356512" y="3131287"/>
            <a:ext cx="2037600" cy="5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Use OS in operational setting</a:t>
            </a:r>
            <a:endParaRPr sz="1400" b="0" i="0" u="none" strike="noStrike" cap="none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32;g2b6848bcffe_0_162">
            <a:extLst>
              <a:ext uri="{FF2B5EF4-FFF2-40B4-BE49-F238E27FC236}">
                <a16:creationId xmlns:a16="http://schemas.microsoft.com/office/drawing/2014/main" id="{9B997E74-055B-FB4E-B910-24F8D4357A40}"/>
              </a:ext>
            </a:extLst>
          </p:cNvPr>
          <p:cNvSpPr txBox="1"/>
          <p:nvPr/>
        </p:nvSpPr>
        <p:spPr>
          <a:xfrm>
            <a:off x="6356512" y="1869538"/>
            <a:ext cx="2037600" cy="5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Improve access to OS observations</a:t>
            </a:r>
            <a:endParaRPr sz="1400" b="0" i="0" u="none" strike="noStrike" cap="none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33;g2b6848bcffe_0_162">
            <a:extLst>
              <a:ext uri="{FF2B5EF4-FFF2-40B4-BE49-F238E27FC236}">
                <a16:creationId xmlns:a16="http://schemas.microsoft.com/office/drawing/2014/main" id="{1C8A05AE-1978-1EC3-09B6-C0662EA1B35A}"/>
              </a:ext>
            </a:extLst>
          </p:cNvPr>
          <p:cNvSpPr/>
          <p:nvPr/>
        </p:nvSpPr>
        <p:spPr>
          <a:xfrm>
            <a:off x="5753832" y="1928665"/>
            <a:ext cx="325500" cy="43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4;g2b6848bcffe_0_162">
            <a:extLst>
              <a:ext uri="{FF2B5EF4-FFF2-40B4-BE49-F238E27FC236}">
                <a16:creationId xmlns:a16="http://schemas.microsoft.com/office/drawing/2014/main" id="{83F5C6F4-78C4-8EE0-3EBF-A4430077BEEF}"/>
              </a:ext>
            </a:extLst>
          </p:cNvPr>
          <p:cNvSpPr/>
          <p:nvPr/>
        </p:nvSpPr>
        <p:spPr>
          <a:xfrm>
            <a:off x="5737746" y="2523504"/>
            <a:ext cx="325500" cy="43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5;g2b6848bcffe_0_162">
            <a:extLst>
              <a:ext uri="{FF2B5EF4-FFF2-40B4-BE49-F238E27FC236}">
                <a16:creationId xmlns:a16="http://schemas.microsoft.com/office/drawing/2014/main" id="{B74399DF-CF50-B7A4-3A0C-063E2AB7200B}"/>
              </a:ext>
            </a:extLst>
          </p:cNvPr>
          <p:cNvSpPr/>
          <p:nvPr/>
        </p:nvSpPr>
        <p:spPr>
          <a:xfrm>
            <a:off x="5732166" y="3076381"/>
            <a:ext cx="325500" cy="43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7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0086D-2D2C-06F2-EF20-6914CC5C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Who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2A0E-EB12-90F5-BFB2-38EA5FBD4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noProof="0" dirty="0"/>
          </a:p>
          <a:p>
            <a:pPr marL="114300" indent="0">
              <a:buNone/>
            </a:pPr>
            <a:r>
              <a:rPr lang="en-US" noProof="0" dirty="0"/>
              <a:t>140 members from 33 countries</a:t>
            </a:r>
          </a:p>
          <a:p>
            <a:endParaRPr lang="en-US" noProof="0" dirty="0"/>
          </a:p>
          <a:p>
            <a:r>
              <a:rPr lang="en-US" noProof="0" dirty="0"/>
              <a:t>Researchers from academia</a:t>
            </a:r>
          </a:p>
          <a:p>
            <a:endParaRPr lang="en-US" noProof="0" dirty="0"/>
          </a:p>
          <a:p>
            <a:r>
              <a:rPr lang="en-US" noProof="0" dirty="0"/>
              <a:t>EUMETNET + 8 European Met Services</a:t>
            </a:r>
          </a:p>
          <a:p>
            <a:endParaRPr lang="en-US" noProof="0" dirty="0"/>
          </a:p>
          <a:p>
            <a:r>
              <a:rPr lang="en-US" noProof="0" dirty="0"/>
              <a:t>Telecommunication companies + GSMA</a:t>
            </a:r>
          </a:p>
          <a:p>
            <a:endParaRPr lang="en-US" noProof="0" dirty="0"/>
          </a:p>
          <a:p>
            <a:r>
              <a:rPr lang="en-US" noProof="0" dirty="0"/>
              <a:t>Consultancy companies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90D33F-FD07-EFB1-E931-84DCDDA22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8</a:t>
            </a:fld>
            <a:endParaRPr lang="de-DE"/>
          </a:p>
        </p:txBody>
      </p:sp>
      <p:pic>
        <p:nvPicPr>
          <p:cNvPr id="5" name="Google Shape;116;g2b6848bcffe_0_162">
            <a:extLst>
              <a:ext uri="{FF2B5EF4-FFF2-40B4-BE49-F238E27FC236}">
                <a16:creationId xmlns:a16="http://schemas.microsoft.com/office/drawing/2014/main" id="{1C756433-7CDB-D742-18A7-121405471AC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b="15476"/>
          <a:stretch/>
        </p:blipFill>
        <p:spPr>
          <a:xfrm>
            <a:off x="5435140" y="1588654"/>
            <a:ext cx="3037318" cy="2181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11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AA207-D1F4-244E-E14F-0836E37D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OpenSense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1E3265-6D09-4133-9986-D05EC7DAC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B48402-7A2A-C040-6842-69EC54F08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  <p:grpSp>
        <p:nvGrpSpPr>
          <p:cNvPr id="12" name="Google Shape;166;g2ffd62d3467_0_86">
            <a:extLst>
              <a:ext uri="{FF2B5EF4-FFF2-40B4-BE49-F238E27FC236}">
                <a16:creationId xmlns:a16="http://schemas.microsoft.com/office/drawing/2014/main" id="{852770C4-A2E0-8777-C711-0CB0EF6BD956}"/>
              </a:ext>
            </a:extLst>
          </p:cNvPr>
          <p:cNvGrpSpPr/>
          <p:nvPr/>
        </p:nvGrpSpPr>
        <p:grpSpPr>
          <a:xfrm>
            <a:off x="2614644" y="1276444"/>
            <a:ext cx="3768862" cy="2860612"/>
            <a:chOff x="3787888" y="697188"/>
            <a:chExt cx="3768862" cy="2860612"/>
          </a:xfrm>
        </p:grpSpPr>
        <p:sp>
          <p:nvSpPr>
            <p:cNvPr id="13" name="Google Shape;167;g2ffd62d3467_0_86">
              <a:extLst>
                <a:ext uri="{FF2B5EF4-FFF2-40B4-BE49-F238E27FC236}">
                  <a16:creationId xmlns:a16="http://schemas.microsoft.com/office/drawing/2014/main" id="{1502FFEC-BB74-A571-8462-7AFF3BB1F255}"/>
                </a:ext>
              </a:extLst>
            </p:cNvPr>
            <p:cNvSpPr/>
            <p:nvPr/>
          </p:nvSpPr>
          <p:spPr>
            <a:xfrm>
              <a:off x="5246025" y="697188"/>
              <a:ext cx="925800" cy="822600"/>
            </a:xfrm>
            <a:prstGeom prst="ellipse">
              <a:avLst/>
            </a:prstGeom>
            <a:solidFill>
              <a:srgbClr val="F6B26B"/>
            </a:solidFill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</a:pPr>
              <a:r>
                <a:rPr lang="en-US" sz="1200" b="1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WG 1</a:t>
              </a:r>
              <a:endParaRPr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Verdana"/>
                <a:buNone/>
              </a:pPr>
              <a:r>
                <a:rPr lang="en-US" sz="1000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data</a:t>
              </a:r>
              <a:endParaRPr sz="100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Google Shape;168;g2ffd62d3467_0_86">
              <a:extLst>
                <a:ext uri="{FF2B5EF4-FFF2-40B4-BE49-F238E27FC236}">
                  <a16:creationId xmlns:a16="http://schemas.microsoft.com/office/drawing/2014/main" id="{53A3FCDC-D521-A4FA-AEDA-ECE50700FF78}"/>
                </a:ext>
              </a:extLst>
            </p:cNvPr>
            <p:cNvSpPr/>
            <p:nvPr/>
          </p:nvSpPr>
          <p:spPr>
            <a:xfrm>
              <a:off x="6630950" y="1518600"/>
              <a:ext cx="925800" cy="822600"/>
            </a:xfrm>
            <a:prstGeom prst="ellipse">
              <a:avLst/>
            </a:prstGeom>
            <a:solidFill>
              <a:srgbClr val="C27BA0"/>
            </a:solidFill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</a:pPr>
              <a:r>
                <a:rPr lang="en-US" sz="1200" b="1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WG 2</a:t>
              </a:r>
              <a:endParaRPr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Verdana"/>
                <a:buNone/>
              </a:pPr>
              <a:r>
                <a:rPr lang="en-US" sz="1000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methods</a:t>
              </a:r>
              <a:endParaRPr sz="100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Google Shape;169;g2ffd62d3467_0_86">
              <a:extLst>
                <a:ext uri="{FF2B5EF4-FFF2-40B4-BE49-F238E27FC236}">
                  <a16:creationId xmlns:a16="http://schemas.microsoft.com/office/drawing/2014/main" id="{A5328816-A66D-63DC-2BE0-3D401FF8C88A}"/>
                </a:ext>
              </a:extLst>
            </p:cNvPr>
            <p:cNvSpPr/>
            <p:nvPr/>
          </p:nvSpPr>
          <p:spPr>
            <a:xfrm>
              <a:off x="3787888" y="1591875"/>
              <a:ext cx="998400" cy="822600"/>
            </a:xfrm>
            <a:prstGeom prst="ellipse">
              <a:avLst/>
            </a:prstGeom>
            <a:solidFill>
              <a:srgbClr val="93C47D"/>
            </a:solidFill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</a:pPr>
              <a:r>
                <a:rPr lang="en-US" sz="1200" b="1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WG 4</a:t>
              </a:r>
              <a:endParaRPr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00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involves stakeholders</a:t>
              </a:r>
              <a:endParaRPr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Google Shape;170;g2ffd62d3467_0_86">
              <a:extLst>
                <a:ext uri="{FF2B5EF4-FFF2-40B4-BE49-F238E27FC236}">
                  <a16:creationId xmlns:a16="http://schemas.microsoft.com/office/drawing/2014/main" id="{A3B25AE2-F6F4-42C0-5493-5935CC5C6D1D}"/>
                </a:ext>
              </a:extLst>
            </p:cNvPr>
            <p:cNvSpPr/>
            <p:nvPr/>
          </p:nvSpPr>
          <p:spPr>
            <a:xfrm>
              <a:off x="5246025" y="2735200"/>
              <a:ext cx="925800" cy="822600"/>
            </a:xfrm>
            <a:prstGeom prst="ellipse">
              <a:avLst/>
            </a:prstGeom>
            <a:solidFill>
              <a:srgbClr val="E06666"/>
            </a:solidFill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18000" rIns="1800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</a:pPr>
              <a:r>
                <a:rPr lang="en-US" sz="1200" b="1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WG 5</a:t>
              </a:r>
              <a:endParaRPr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00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capacity building</a:t>
              </a:r>
              <a:endParaRPr sz="1200" b="1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" name="Google Shape;171;g2ffd62d3467_0_86">
              <a:extLst>
                <a:ext uri="{FF2B5EF4-FFF2-40B4-BE49-F238E27FC236}">
                  <a16:creationId xmlns:a16="http://schemas.microsoft.com/office/drawing/2014/main" id="{C4E63489-1F76-029E-72C3-56F5387673F5}"/>
                </a:ext>
              </a:extLst>
            </p:cNvPr>
            <p:cNvSpPr/>
            <p:nvPr/>
          </p:nvSpPr>
          <p:spPr>
            <a:xfrm>
              <a:off x="5245725" y="1644263"/>
              <a:ext cx="925800" cy="822600"/>
            </a:xfrm>
            <a:prstGeom prst="ellipse">
              <a:avLst/>
            </a:prstGeom>
            <a:solidFill>
              <a:srgbClr val="6D9EEB"/>
            </a:solidFill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80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WG 3</a:t>
              </a:r>
              <a:endParaRPr sz="1200" b="1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Verdana"/>
                <a:buNone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ea typeface="Verdana"/>
                  <a:cs typeface="Verdana"/>
                  <a:sym typeface="Verdana"/>
                </a:rPr>
                <a:t>application</a:t>
              </a:r>
              <a:endParaRPr sz="900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8" name="Google Shape;172;g2ffd62d3467_0_86">
              <a:extLst>
                <a:ext uri="{FF2B5EF4-FFF2-40B4-BE49-F238E27FC236}">
                  <a16:creationId xmlns:a16="http://schemas.microsoft.com/office/drawing/2014/main" id="{D94F4E99-72D5-92B3-E3DD-FA43C753113E}"/>
                </a:ext>
              </a:extLst>
            </p:cNvPr>
            <p:cNvCxnSpPr>
              <a:stCxn id="13" idx="6"/>
              <a:endCxn id="14" idx="0"/>
            </p:cNvCxnSpPr>
            <p:nvPr/>
          </p:nvCxnSpPr>
          <p:spPr>
            <a:xfrm>
              <a:off x="6171825" y="1108488"/>
              <a:ext cx="921900" cy="410100"/>
            </a:xfrm>
            <a:prstGeom prst="curvedConnector2">
              <a:avLst/>
            </a:prstGeom>
            <a:noFill/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" name="Google Shape;173;g2ffd62d3467_0_86">
              <a:extLst>
                <a:ext uri="{FF2B5EF4-FFF2-40B4-BE49-F238E27FC236}">
                  <a16:creationId xmlns:a16="http://schemas.microsoft.com/office/drawing/2014/main" id="{41594930-98CF-8E49-F2C0-E50E0FDA7979}"/>
                </a:ext>
              </a:extLst>
            </p:cNvPr>
            <p:cNvCxnSpPr>
              <a:stCxn id="13" idx="4"/>
              <a:endCxn id="17" idx="0"/>
            </p:cNvCxnSpPr>
            <p:nvPr/>
          </p:nvCxnSpPr>
          <p:spPr>
            <a:xfrm rot="-5400000" flipH="1">
              <a:off x="5646975" y="1581738"/>
              <a:ext cx="124500" cy="600"/>
            </a:xfrm>
            <a:prstGeom prst="curvedConnector3">
              <a:avLst>
                <a:gd name="adj1" fmla="val 49990"/>
              </a:avLst>
            </a:prstGeom>
            <a:noFill/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" name="Google Shape;174;g2ffd62d3467_0_86">
              <a:extLst>
                <a:ext uri="{FF2B5EF4-FFF2-40B4-BE49-F238E27FC236}">
                  <a16:creationId xmlns:a16="http://schemas.microsoft.com/office/drawing/2014/main" id="{24D0F7CB-2E90-B9A3-0753-15FEF1BD7A1E}"/>
                </a:ext>
              </a:extLst>
            </p:cNvPr>
            <p:cNvCxnSpPr>
              <a:stCxn id="14" idx="4"/>
              <a:endCxn id="17" idx="5"/>
            </p:cNvCxnSpPr>
            <p:nvPr/>
          </p:nvCxnSpPr>
          <p:spPr>
            <a:xfrm rot="5400000">
              <a:off x="6562400" y="1814850"/>
              <a:ext cx="5100" cy="1057800"/>
            </a:xfrm>
            <a:prstGeom prst="curvedConnector3">
              <a:avLst>
                <a:gd name="adj1" fmla="val 7133098"/>
              </a:avLst>
            </a:prstGeom>
            <a:noFill/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" name="Google Shape;175;g2ffd62d3467_0_86">
              <a:extLst>
                <a:ext uri="{FF2B5EF4-FFF2-40B4-BE49-F238E27FC236}">
                  <a16:creationId xmlns:a16="http://schemas.microsoft.com/office/drawing/2014/main" id="{A47AD852-3D9A-54A0-E3C8-E03F62FBFCE9}"/>
                </a:ext>
              </a:extLst>
            </p:cNvPr>
            <p:cNvCxnSpPr>
              <a:stCxn id="15" idx="4"/>
              <a:endCxn id="17" idx="3"/>
            </p:cNvCxnSpPr>
            <p:nvPr/>
          </p:nvCxnSpPr>
          <p:spPr>
            <a:xfrm rot="-5400000">
              <a:off x="4800088" y="1833375"/>
              <a:ext cx="68100" cy="1094100"/>
            </a:xfrm>
            <a:prstGeom prst="curvedConnector3">
              <a:avLst>
                <a:gd name="adj1" fmla="val -426598"/>
              </a:avLst>
            </a:prstGeom>
            <a:noFill/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" name="Google Shape;176;g2ffd62d3467_0_86">
              <a:extLst>
                <a:ext uri="{FF2B5EF4-FFF2-40B4-BE49-F238E27FC236}">
                  <a16:creationId xmlns:a16="http://schemas.microsoft.com/office/drawing/2014/main" id="{F889D702-A07C-316D-F59A-61BEEC9E053A}"/>
                </a:ext>
              </a:extLst>
            </p:cNvPr>
            <p:cNvCxnSpPr>
              <a:stCxn id="15" idx="0"/>
              <a:endCxn id="13" idx="2"/>
            </p:cNvCxnSpPr>
            <p:nvPr/>
          </p:nvCxnSpPr>
          <p:spPr>
            <a:xfrm rot="-5400000">
              <a:off x="4524838" y="870825"/>
              <a:ext cx="483300" cy="958800"/>
            </a:xfrm>
            <a:prstGeom prst="curvedConnector2">
              <a:avLst/>
            </a:prstGeom>
            <a:noFill/>
            <a:ln w="9525" cap="flat" cmpd="sng">
              <a:solidFill>
                <a:srgbClr val="8EC9E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" name="Google Shape;177;g2ffd62d3467_0_86">
              <a:extLst>
                <a:ext uri="{FF2B5EF4-FFF2-40B4-BE49-F238E27FC236}">
                  <a16:creationId xmlns:a16="http://schemas.microsoft.com/office/drawing/2014/main" id="{D483E4E6-369A-16D6-D92A-3E30D0C7BFE5}"/>
                </a:ext>
              </a:extLst>
            </p:cNvPr>
            <p:cNvCxnSpPr>
              <a:stCxn id="17" idx="4"/>
              <a:endCxn id="16" idx="0"/>
            </p:cNvCxnSpPr>
            <p:nvPr/>
          </p:nvCxnSpPr>
          <p:spPr>
            <a:xfrm rot="-5400000" flipH="1">
              <a:off x="5574825" y="2600663"/>
              <a:ext cx="268200" cy="600"/>
            </a:xfrm>
            <a:prstGeom prst="curvedConnector3">
              <a:avLst>
                <a:gd name="adj1" fmla="val 50026"/>
              </a:avLst>
            </a:prstGeom>
            <a:noFill/>
            <a:ln w="9525" cap="flat" cmpd="sng">
              <a:solidFill>
                <a:srgbClr val="8EC9E7"/>
              </a:solidFill>
              <a:prstDash val="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4" name="Google Shape;178;g2ffd62d3467_0_86">
              <a:extLst>
                <a:ext uri="{FF2B5EF4-FFF2-40B4-BE49-F238E27FC236}">
                  <a16:creationId xmlns:a16="http://schemas.microsoft.com/office/drawing/2014/main" id="{279F3E0B-957F-2A90-18D1-E84804161346}"/>
                </a:ext>
              </a:extLst>
            </p:cNvPr>
            <p:cNvCxnSpPr>
              <a:stCxn id="16" idx="2"/>
              <a:endCxn id="15" idx="3"/>
            </p:cNvCxnSpPr>
            <p:nvPr/>
          </p:nvCxnSpPr>
          <p:spPr>
            <a:xfrm rot="10800000">
              <a:off x="3934125" y="2293900"/>
              <a:ext cx="1311900" cy="852600"/>
            </a:xfrm>
            <a:prstGeom prst="curvedConnector2">
              <a:avLst/>
            </a:prstGeom>
            <a:noFill/>
            <a:ln w="9525" cap="flat" cmpd="sng">
              <a:solidFill>
                <a:srgbClr val="8EC9E7"/>
              </a:solidFill>
              <a:prstDash val="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5" name="Google Shape;179;g2ffd62d3467_0_86">
              <a:extLst>
                <a:ext uri="{FF2B5EF4-FFF2-40B4-BE49-F238E27FC236}">
                  <a16:creationId xmlns:a16="http://schemas.microsoft.com/office/drawing/2014/main" id="{91D23C0E-2250-21BE-63F2-94FCBDBA5B09}"/>
                </a:ext>
              </a:extLst>
            </p:cNvPr>
            <p:cNvCxnSpPr>
              <a:stCxn id="14" idx="5"/>
              <a:endCxn id="16" idx="6"/>
            </p:cNvCxnSpPr>
            <p:nvPr/>
          </p:nvCxnSpPr>
          <p:spPr>
            <a:xfrm rot="5400000">
              <a:off x="6333670" y="2059033"/>
              <a:ext cx="925800" cy="1249200"/>
            </a:xfrm>
            <a:prstGeom prst="curvedConnector2">
              <a:avLst/>
            </a:prstGeom>
            <a:noFill/>
            <a:ln w="9525" cap="flat" cmpd="sng">
              <a:solidFill>
                <a:srgbClr val="8EC9E7"/>
              </a:solidFill>
              <a:prstDash val="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6" name="Google Shape;180;g2ffd62d3467_0_86">
              <a:extLst>
                <a:ext uri="{FF2B5EF4-FFF2-40B4-BE49-F238E27FC236}">
                  <a16:creationId xmlns:a16="http://schemas.microsoft.com/office/drawing/2014/main" id="{9A32A018-4641-0353-56B9-A5AE2F671082}"/>
                </a:ext>
              </a:extLst>
            </p:cNvPr>
            <p:cNvCxnSpPr>
              <a:stCxn id="16" idx="5"/>
              <a:endCxn id="13" idx="7"/>
            </p:cNvCxnSpPr>
            <p:nvPr/>
          </p:nvCxnSpPr>
          <p:spPr>
            <a:xfrm rot="-5400000">
              <a:off x="4726745" y="2127233"/>
              <a:ext cx="2619600" cy="600"/>
            </a:xfrm>
            <a:prstGeom prst="curvedConnector5">
              <a:avLst>
                <a:gd name="adj1" fmla="val -13689"/>
                <a:gd name="adj2" fmla="val 291608378"/>
                <a:gd name="adj3" fmla="val 113692"/>
              </a:avLst>
            </a:prstGeom>
            <a:noFill/>
            <a:ln w="9525" cap="flat" cmpd="sng">
              <a:solidFill>
                <a:srgbClr val="8EC9E7"/>
              </a:solidFill>
              <a:prstDash val="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7" name="Google Shape;181;g2ffd62d3467_0_86">
              <a:extLst>
                <a:ext uri="{FF2B5EF4-FFF2-40B4-BE49-F238E27FC236}">
                  <a16:creationId xmlns:a16="http://schemas.microsoft.com/office/drawing/2014/main" id="{AC6FE563-E2D9-DA2F-DC19-ADC3A84A5139}"/>
                </a:ext>
              </a:extLst>
            </p:cNvPr>
            <p:cNvCxnSpPr>
              <a:stCxn id="16" idx="3"/>
              <a:endCxn id="13" idx="1"/>
            </p:cNvCxnSpPr>
            <p:nvPr/>
          </p:nvCxnSpPr>
          <p:spPr>
            <a:xfrm rot="-5400000">
              <a:off x="4072105" y="2127233"/>
              <a:ext cx="2619600" cy="600"/>
            </a:xfrm>
            <a:prstGeom prst="curvedConnector5">
              <a:avLst>
                <a:gd name="adj1" fmla="val -13689"/>
                <a:gd name="adj2" fmla="val -302210045"/>
                <a:gd name="adj3" fmla="val 113692"/>
              </a:avLst>
            </a:prstGeom>
            <a:noFill/>
            <a:ln w="9525" cap="flat" cmpd="sng">
              <a:solidFill>
                <a:srgbClr val="8EC9E7"/>
              </a:solidFill>
              <a:prstDash val="dot"/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578557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Macintosh PowerPoint</Application>
  <PresentationFormat>Bildschirmpräsentation (16:9)</PresentationFormat>
  <Paragraphs>185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Verdana</vt:lpstr>
      <vt:lpstr>Simple Light</vt:lpstr>
      <vt:lpstr>Achievements of the  COST Action on  Opportunistic Precipitation Sensing (OpenSense)</vt:lpstr>
      <vt:lpstr>Achievements of the  COST Action on  Opportunistic Precipitation Sensing (OpenSense)</vt:lpstr>
      <vt:lpstr>PowerPoint-Präsentation</vt:lpstr>
      <vt:lpstr>PowerPoint-Präsentation</vt:lpstr>
      <vt:lpstr>What is „Opportunistic Precipitation Sensing“? </vt:lpstr>
      <vt:lpstr>What are the goals of OpenSense?</vt:lpstr>
      <vt:lpstr>What are the goals of OpenSense?</vt:lpstr>
      <vt:lpstr>Who we are</vt:lpstr>
      <vt:lpstr>The OpenSense working groups</vt:lpstr>
      <vt:lpstr>The OpenSense working groups</vt:lpstr>
      <vt:lpstr>PowerPoint-Präsentation</vt:lpstr>
      <vt:lpstr>Working group “Data”</vt:lpstr>
      <vt:lpstr>Working group “Software &amp; Methods”</vt:lpstr>
      <vt:lpstr>Working group “Software &amp; Methods”</vt:lpstr>
      <vt:lpstr>Working group “Merging and application”</vt:lpstr>
      <vt:lpstr>PowerPoint-Präsentation</vt:lpstr>
      <vt:lpstr>Outlook</vt:lpstr>
      <vt:lpstr>Save-the-Date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Chwala, Christian</cp:lastModifiedBy>
  <cp:revision>43</cp:revision>
  <dcterms:modified xsi:type="dcterms:W3CDTF">2025-03-17T07:12:18Z</dcterms:modified>
</cp:coreProperties>
</file>