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317" r:id="rId2"/>
    <p:sldId id="454" r:id="rId3"/>
    <p:sldId id="455" r:id="rId4"/>
    <p:sldId id="462" r:id="rId5"/>
    <p:sldId id="457" r:id="rId6"/>
    <p:sldId id="452" r:id="rId7"/>
    <p:sldId id="463" r:id="rId8"/>
    <p:sldId id="459" r:id="rId9"/>
    <p:sldId id="461" r:id="rId10"/>
    <p:sldId id="460" r:id="rId11"/>
    <p:sldId id="451" r:id="rId12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pos="5813" userDrawn="1">
          <p15:clr>
            <a:srgbClr val="A4A3A4"/>
          </p15:clr>
        </p15:guide>
        <p15:guide id="5" orient="horz" pos="1071" userDrawn="1">
          <p15:clr>
            <a:srgbClr val="A4A3A4"/>
          </p15:clr>
        </p15:guide>
        <p15:guide id="6" pos="7401" userDrawn="1">
          <p15:clr>
            <a:srgbClr val="A4A3A4"/>
          </p15:clr>
        </p15:guide>
        <p15:guide id="7" pos="1436" userDrawn="1">
          <p15:clr>
            <a:srgbClr val="A4A3A4"/>
          </p15:clr>
        </p15:guide>
        <p15:guide id="8" orient="horz" pos="3430" userDrawn="1">
          <p15:clr>
            <a:srgbClr val="A4A3A4"/>
          </p15:clr>
        </p15:guide>
        <p15:guide id="9" pos="7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B5F73"/>
    <a:srgbClr val="B9D25F"/>
    <a:srgbClr val="023D6B"/>
    <a:srgbClr val="FF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3" autoAdjust="0"/>
    <p:restoredTop sz="83804" autoAdjust="0"/>
  </p:normalViewPr>
  <p:slideViewPr>
    <p:cSldViewPr snapToGrid="0" showGuides="1">
      <p:cViewPr varScale="1">
        <p:scale>
          <a:sx n="94" d="100"/>
          <a:sy n="94" d="100"/>
        </p:scale>
        <p:origin x="1080" y="480"/>
      </p:cViewPr>
      <p:guideLst>
        <p:guide orient="horz" pos="890"/>
        <p:guide pos="211"/>
        <p:guide orient="horz" pos="686"/>
        <p:guide pos="5813"/>
        <p:guide orient="horz" pos="1071"/>
        <p:guide pos="7401"/>
        <p:guide pos="1436"/>
        <p:guide orient="horz" pos="3430"/>
        <p:guide pos="7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16.03.25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16.03.25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46" indent="-171446" algn="l" defTabSz="914377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35" indent="-171446" algn="l" defTabSz="914377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24" indent="-171446" algn="l" defTabSz="914377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12" indent="-171446" algn="l" defTabSz="914377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01" indent="-171446" algn="l" defTabSz="914377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474B4E"/>
              </a:solidFill>
              <a:effectLst/>
              <a:latin typeface="Roboto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610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81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1C1A7-51DA-1381-BE47-A54BCB00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B3522-27B6-BF9C-884C-E8A3D4B3E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C081A6-A2B8-2129-A645-EE936A55F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0A8BF-E447-8EBB-FB6C-2F6984A261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37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604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294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6C079-B83C-B72E-6C0B-DE7DBB52C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C2789-E433-71CB-24CD-5AB194404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7ABC3B-9B9F-2193-D32F-75E8283B9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4E528-DCD8-60B8-136A-0AE7696AE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05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650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201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C149D-05FB-2930-589D-426365646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1BCA49-68CF-CC31-5D3B-1E4E4E0BC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EDE12-8626-8CC6-B563-1F27E8C88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0FBB-A45E-A704-A606-313D270EE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32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001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746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1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40" y="537345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444193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088740"/>
            <a:ext cx="10728325" cy="727163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7" y="6005353"/>
            <a:ext cx="1881980" cy="5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1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40" y="537345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9" y="2660217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9" y="1124744"/>
            <a:ext cx="10728325" cy="1361803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7" y="6005353"/>
            <a:ext cx="1881980" cy="548855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4"/>
            <a:ext cx="11449051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9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4970823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5" cy="727163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7" y="6005353"/>
            <a:ext cx="1881980" cy="548855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4"/>
            <a:ext cx="11449051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9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4911515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221089"/>
            <a:ext cx="10728325" cy="54714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594" lvl="0" indent="-228594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7" y="6005353"/>
            <a:ext cx="1881980" cy="548855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938785"/>
            <a:ext cx="11449049" cy="509995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09"/>
            <a:ext cx="11449051" cy="4190667"/>
          </a:xfrm>
        </p:spPr>
        <p:txBody>
          <a:bodyPr/>
          <a:lstStyle>
            <a:lvl1pPr marL="177796" indent="-177796">
              <a:defRPr sz="1800"/>
            </a:lvl1pPr>
            <a:lvl2pPr marL="361942" indent="-184146">
              <a:defRPr sz="1800"/>
            </a:lvl2pPr>
            <a:lvl3pPr marL="539737" indent="-177796">
              <a:defRPr sz="1800"/>
            </a:lvl3pPr>
            <a:lvl4pPr marL="717533" indent="-177796">
              <a:defRPr sz="1800"/>
            </a:lvl4pPr>
            <a:lvl5pPr marL="895328" indent="-177796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938785"/>
            <a:ext cx="11449049" cy="509995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628777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900253"/>
            <a:ext cx="5437187" cy="86872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9" y="1628777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9" y="4900253"/>
            <a:ext cx="5437187" cy="86872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6" y="938785"/>
            <a:ext cx="11449049" cy="509995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938785"/>
            <a:ext cx="11449049" cy="509995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263352" y="6344207"/>
            <a:ext cx="2518638" cy="2531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100" b="0" dirty="0">
                <a:solidFill>
                  <a:srgbClr val="023D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en-US" sz="1100" b="0" baseline="0" dirty="0">
                <a:solidFill>
                  <a:srgbClr val="023D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Helmholtz Association</a:t>
            </a:r>
            <a:endParaRPr lang="en-US" sz="1100" b="0" dirty="0">
              <a:solidFill>
                <a:srgbClr val="023D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5"/>
            <a:ext cx="11449051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39949" y="6381328"/>
            <a:ext cx="4960617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2241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1"/>
            <a:ext cx="11449051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7" y="6005353"/>
            <a:ext cx="1881980" cy="5488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63352" y="6344207"/>
            <a:ext cx="2518638" cy="2531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100" b="0" dirty="0">
                <a:solidFill>
                  <a:srgbClr val="023D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en-US" sz="1100" b="0" baseline="0" dirty="0">
                <a:solidFill>
                  <a:srgbClr val="023D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Helmholtz Association</a:t>
            </a:r>
            <a:endParaRPr lang="en-US" sz="1100" b="0" dirty="0">
              <a:solidFill>
                <a:srgbClr val="023D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377" rtl="0" eaLnBrk="1" latinLnBrk="0" hangingPunct="1">
        <a:lnSpc>
          <a:spcPct val="114000"/>
        </a:lnSpc>
        <a:spcBef>
          <a:spcPct val="0"/>
        </a:spcBef>
        <a:buNone/>
        <a:defRPr sz="3200" b="1" kern="1200" cap="none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39" indent="-234945" algn="l" defTabSz="914377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34" indent="-215895" algn="l" defTabSz="914377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28" indent="-215895" algn="l" defTabSz="914377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572" indent="-215895" algn="l" defTabSz="914377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7" userDrawn="1">
          <p15:clr>
            <a:srgbClr val="F26B43"/>
          </p15:clr>
        </p15:guide>
        <p15:guide id="2" pos="235" userDrawn="1">
          <p15:clr>
            <a:srgbClr val="F26B43"/>
          </p15:clr>
        </p15:guide>
        <p15:guide id="3" pos="7447" userDrawn="1">
          <p15:clr>
            <a:srgbClr val="F26B43"/>
          </p15:clr>
        </p15:guide>
        <p15:guide id="4" orient="horz" pos="279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2">
            <a:extLst>
              <a:ext uri="{FF2B5EF4-FFF2-40B4-BE49-F238E27FC236}">
                <a16:creationId xmlns:a16="http://schemas.microsoft.com/office/drawing/2014/main" id="{DF041D94-073B-D240-8B75-AB17D1876D7C}"/>
              </a:ext>
            </a:extLst>
          </p:cNvPr>
          <p:cNvSpPr txBox="1">
            <a:spLocks/>
          </p:cNvSpPr>
          <p:nvPr/>
        </p:nvSpPr>
        <p:spPr>
          <a:xfrm>
            <a:off x="1703945" y="3877633"/>
            <a:ext cx="9324603" cy="839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 cap="all" spc="6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FE559F-0FF4-55AA-6471-7370E855E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898539"/>
            <a:ext cx="3431704" cy="735552"/>
          </a:xfrm>
          <a:prstGeom prst="rect">
            <a:avLst/>
          </a:prstGeom>
        </p:spPr>
      </p:pic>
      <p:sp>
        <p:nvSpPr>
          <p:cNvPr id="10" name="Textfeld 1">
            <a:extLst>
              <a:ext uri="{FF2B5EF4-FFF2-40B4-BE49-F238E27FC236}">
                <a16:creationId xmlns:a16="http://schemas.microsoft.com/office/drawing/2014/main" id="{1AD5B040-B3D3-8859-8D55-E858562C2A86}"/>
              </a:ext>
            </a:extLst>
          </p:cNvPr>
          <p:cNvSpPr txBox="1"/>
          <p:nvPr/>
        </p:nvSpPr>
        <p:spPr bwMode="auto">
          <a:xfrm>
            <a:off x="4554673" y="5945831"/>
            <a:ext cx="1416465" cy="656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Aft>
                <a:spcPts val="420"/>
              </a:spcAft>
              <a:buFont typeface="Calibri" panose="020F0502020204030204" pitchFamily="34" charset="0"/>
              <a:buNone/>
            </a:pPr>
            <a:r>
              <a:rPr lang="de-DE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CRC1502</a:t>
            </a:r>
          </a:p>
          <a:p>
            <a:pPr marL="0" indent="0" algn="ctr">
              <a:spcAft>
                <a:spcPts val="420"/>
              </a:spcAft>
              <a:buFont typeface="Calibri" panose="020F0502020204030204" pitchFamily="34" charset="0"/>
              <a:buNone/>
            </a:pPr>
            <a:r>
              <a:rPr lang="de-DE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</a:t>
            </a:r>
          </a:p>
          <a:p>
            <a:pPr marL="0" indent="0" algn="ctr">
              <a:spcAft>
                <a:spcPts val="420"/>
              </a:spcAft>
              <a:buFont typeface="Calibri" panose="020F0502020204030204" pitchFamily="34" charset="0"/>
              <a:buNone/>
            </a:pPr>
            <a:r>
              <a:rPr lang="de-DE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sfb1502.de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9BBF44D-F8E8-62CC-21D1-57E6E73B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04" y="5898540"/>
            <a:ext cx="735552" cy="7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6AA1E12-CA32-5DCA-C035-E2D8B367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2" y="5881000"/>
            <a:ext cx="2289133" cy="75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C5CF5-2112-0540-99FA-B96C77C36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278" y="1104621"/>
            <a:ext cx="10691885" cy="1393846"/>
          </a:xfrm>
        </p:spPr>
        <p:txBody>
          <a:bodyPr/>
          <a:lstStyle/>
          <a:p>
            <a:r>
              <a:rPr lang="en-GB" dirty="0"/>
              <a:t>Prognostic ParFlow integrated hydrologic model </a:t>
            </a:r>
            <a:br>
              <a:rPr lang="en-GB" dirty="0"/>
            </a:br>
            <a:r>
              <a:rPr lang="en-GB" dirty="0"/>
              <a:t>applications at stakeholder-scale over central Europe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65739CA-F75A-9A49-B249-1CC2048FFBB6}"/>
              </a:ext>
            </a:extLst>
          </p:cNvPr>
          <p:cNvSpPr txBox="1">
            <a:spLocks/>
          </p:cNvSpPr>
          <p:nvPr/>
        </p:nvSpPr>
        <p:spPr>
          <a:xfrm>
            <a:off x="767409" y="2998615"/>
            <a:ext cx="11268819" cy="263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 cap="all" spc="6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cap="none" dirty="0"/>
              <a:t>2025-03-17  I  Klaus Goergen</a:t>
            </a:r>
            <a:r>
              <a:rPr lang="en-GB" cap="none" baseline="30000" dirty="0"/>
              <a:t>1,2</a:t>
            </a:r>
            <a:r>
              <a:rPr lang="en-GB" cap="none" dirty="0"/>
              <a:t>, Alexandre Belleflamme</a:t>
            </a:r>
            <a:r>
              <a:rPr lang="en-GB" cap="none" baseline="30000" dirty="0"/>
              <a:t>1,2</a:t>
            </a:r>
            <a:r>
              <a:rPr lang="en-GB" cap="none" dirty="0"/>
              <a:t>, Suad Hammoudeh</a:t>
            </a:r>
            <a:r>
              <a:rPr lang="en-GB" cap="none" baseline="30000" dirty="0"/>
              <a:t>1,2</a:t>
            </a:r>
            <a:r>
              <a:rPr lang="en-GB" cap="none" dirty="0"/>
              <a:t>, and Stefan Kollet</a:t>
            </a:r>
            <a:r>
              <a:rPr lang="en-GB" cap="none" baseline="30000" dirty="0"/>
              <a:t>1,2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A1BA01FC-77E4-C74F-8BBA-108500A99953}"/>
              </a:ext>
            </a:extLst>
          </p:cNvPr>
          <p:cNvSpPr txBox="1">
            <a:spLocks/>
          </p:cNvSpPr>
          <p:nvPr/>
        </p:nvSpPr>
        <p:spPr>
          <a:xfrm>
            <a:off x="767409" y="4136287"/>
            <a:ext cx="10692754" cy="839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 cap="all" spc="6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200" cap="none" baseline="30000" dirty="0"/>
              <a:t>1</a:t>
            </a:r>
            <a:r>
              <a:rPr lang="en-GB" sz="1200" cap="none" dirty="0"/>
              <a:t>Institute of Bio- and Geosciences (IBG-3, </a:t>
            </a:r>
            <a:r>
              <a:rPr lang="en-GB" sz="1200" cap="none" dirty="0" err="1"/>
              <a:t>Agrosphere</a:t>
            </a:r>
            <a:r>
              <a:rPr lang="en-GB" sz="1200" cap="none" dirty="0"/>
              <a:t>), Research Centre </a:t>
            </a:r>
            <a:r>
              <a:rPr lang="en-GB" sz="1200" cap="none" dirty="0" err="1"/>
              <a:t>Jülich</a:t>
            </a:r>
            <a:r>
              <a:rPr lang="en-GB" sz="1200" cap="none" dirty="0"/>
              <a:t> (FZJ), </a:t>
            </a:r>
            <a:r>
              <a:rPr lang="en-GB" sz="1200" cap="none" dirty="0" err="1"/>
              <a:t>Jülich</a:t>
            </a:r>
            <a:r>
              <a:rPr lang="en-GB" sz="1200" cap="none" dirty="0"/>
              <a:t>, Germany</a:t>
            </a:r>
          </a:p>
          <a:p>
            <a:pPr>
              <a:lnSpc>
                <a:spcPct val="100000"/>
              </a:lnSpc>
            </a:pPr>
            <a:r>
              <a:rPr lang="en-GB" sz="1200" cap="none" baseline="30000" dirty="0"/>
              <a:t>2</a:t>
            </a:r>
            <a:r>
              <a:rPr lang="en-GB" sz="1200" cap="none" dirty="0"/>
              <a:t>Centre for High-Performance Scientific Computing in Terrestrial Systems (HPSC </a:t>
            </a:r>
            <a:r>
              <a:rPr lang="en-GB" sz="1200" cap="none" dirty="0" err="1"/>
              <a:t>TerrSys</a:t>
            </a:r>
            <a:r>
              <a:rPr lang="en-GB" sz="1200" cap="none" dirty="0"/>
              <a:t>), </a:t>
            </a:r>
            <a:r>
              <a:rPr lang="en-GB" sz="1200" cap="none" dirty="0" err="1"/>
              <a:t>Geoverbund</a:t>
            </a:r>
            <a:r>
              <a:rPr lang="en-GB" sz="1200" cap="none" dirty="0"/>
              <a:t> ABC/J, Jülich, Germany</a:t>
            </a:r>
          </a:p>
          <a:p>
            <a:pPr>
              <a:lnSpc>
                <a:spcPct val="100000"/>
              </a:lnSpc>
            </a:pPr>
            <a:endParaRPr lang="en-GB" sz="1200" cap="none" dirty="0"/>
          </a:p>
          <a:p>
            <a:pPr>
              <a:lnSpc>
                <a:spcPct val="100000"/>
              </a:lnSpc>
            </a:pPr>
            <a:r>
              <a:rPr lang="en-GB" sz="1200" cap="none" dirty="0" err="1"/>
              <a:t>k.goergen@fz-juelich.de</a:t>
            </a:r>
            <a:r>
              <a:rPr lang="en-GB" sz="1200" cap="none" dirty="0"/>
              <a:t>, https://</a:t>
            </a:r>
            <a:r>
              <a:rPr lang="en-GB" sz="1200" cap="none" dirty="0" err="1"/>
              <a:t>www.fz-juelich.de</a:t>
            </a:r>
            <a:r>
              <a:rPr lang="en-GB" sz="1200" cap="none" dirty="0"/>
              <a:t>/profile/</a:t>
            </a:r>
            <a:r>
              <a:rPr lang="en-GB" sz="1200" cap="none" dirty="0" err="1"/>
              <a:t>goergen_k</a:t>
            </a:r>
            <a:endParaRPr lang="en-GB" sz="1200" cap="none" dirty="0"/>
          </a:p>
        </p:txBody>
      </p:sp>
      <p:pic>
        <p:nvPicPr>
          <p:cNvPr id="3" name="Grafik 43">
            <a:extLst>
              <a:ext uri="{FF2B5EF4-FFF2-40B4-BE49-F238E27FC236}">
                <a16:creationId xmlns:a16="http://schemas.microsoft.com/office/drawing/2014/main" id="{679B1697-6B82-5A3F-937E-6F8CEB546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108970" y="5623051"/>
            <a:ext cx="1561882" cy="1107600"/>
          </a:xfrm>
          <a:prstGeom prst="rect">
            <a:avLst/>
          </a:prstGeom>
        </p:spPr>
      </p:pic>
      <p:pic>
        <p:nvPicPr>
          <p:cNvPr id="4" name="Grafik 1">
            <a:extLst>
              <a:ext uri="{FF2B5EF4-FFF2-40B4-BE49-F238E27FC236}">
                <a16:creationId xmlns:a16="http://schemas.microsoft.com/office/drawing/2014/main" id="{CD810EB4-5C3F-461C-8141-63E1E80CB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488160" y="5848575"/>
            <a:ext cx="1026785" cy="70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4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629324E1-18E6-00D1-BA50-F69D84C73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16" y="1571600"/>
            <a:ext cx="8580671" cy="27215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5489497-7449-AFD9-67A2-4095F17C4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90" y="1536659"/>
            <a:ext cx="8580671" cy="272157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EE4EFB0-0BFA-8087-5731-7E8B7C9AA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26" y="1560130"/>
            <a:ext cx="8580671" cy="2721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99C3EA-4271-2817-16A3-2FC32F2E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Strong </a:t>
            </a:r>
            <a:r>
              <a:rPr lang="de-DE" dirty="0" err="1"/>
              <a:t>buffer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subsurface</a:t>
            </a:r>
            <a:r>
              <a:rPr lang="de-DE" dirty="0"/>
              <a:t> </a:t>
            </a:r>
            <a:r>
              <a:rPr lang="de-DE" dirty="0" err="1"/>
              <a:t>storage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FE642-9745-2AA7-0F99-C4D69999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4535494"/>
            <a:ext cx="11820525" cy="1547813"/>
          </a:xfrm>
        </p:spPr>
        <p:txBody>
          <a:bodyPr/>
          <a:lstStyle/>
          <a:p>
            <a:r>
              <a:rPr lang="en-GB" sz="1600" dirty="0"/>
              <a:t>Ahr catchment: </a:t>
            </a:r>
            <a:r>
              <a:rPr lang="en-GB" sz="1600" b="1" dirty="0"/>
              <a:t>Increase in subsurface storage mitigates stream flow response</a:t>
            </a:r>
            <a:r>
              <a:rPr lang="en-GB" sz="1600" dirty="0"/>
              <a:t>, despite 70% saturation (14.7. 00UTC)</a:t>
            </a:r>
          </a:p>
          <a:p>
            <a:r>
              <a:rPr lang="en-GB" sz="1600" dirty="0">
                <a:effectLst/>
              </a:rPr>
              <a:t>Vesdre catchment: Initially higher saturation, </a:t>
            </a:r>
            <a:r>
              <a:rPr lang="en-GB" sz="1600" b="1" dirty="0">
                <a:effectLst/>
              </a:rPr>
              <a:t>less subsurface buffer, about all precip</a:t>
            </a:r>
            <a:r>
              <a:rPr lang="en-GB" sz="1600" b="1" dirty="0"/>
              <a:t>itation</a:t>
            </a:r>
            <a:r>
              <a:rPr lang="en-GB" sz="1600" b="1" dirty="0">
                <a:effectLst/>
              </a:rPr>
              <a:t> transformed into discharge</a:t>
            </a:r>
            <a:endParaRPr lang="en-DE" sz="1600" b="1" dirty="0"/>
          </a:p>
          <a:p>
            <a:r>
              <a:rPr lang="en-GB" sz="1600" dirty="0"/>
              <a:t>Due to </a:t>
            </a:r>
            <a:r>
              <a:rPr lang="en-GB" sz="1600" b="1" dirty="0"/>
              <a:t>surface and subsurface water interaction</a:t>
            </a:r>
            <a:r>
              <a:rPr lang="en-GB" sz="1600" dirty="0"/>
              <a:t>, dynamics is different than for flash floods (no infiltration excess overland flow)</a:t>
            </a:r>
            <a:endParaRPr lang="en-DE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59359-A357-9850-88FA-09297C97BFD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46B1A-3100-8B21-6BD2-EE0A30A4F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27E473-2A0E-1913-44BB-054982AA98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Up to 1/3 of the precipitation can infiltrate in the Ahr catchment, avoiding even higher discharge peaks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06CA55F-C077-6DB1-B994-2CFB99F9E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625" y="1723881"/>
            <a:ext cx="3063880" cy="112478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D199D87-00D7-D719-8AF6-5BCA4D63B0B3}"/>
              </a:ext>
            </a:extLst>
          </p:cNvPr>
          <p:cNvSpPr txBox="1"/>
          <p:nvPr/>
        </p:nvSpPr>
        <p:spPr>
          <a:xfrm>
            <a:off x="9330715" y="3146682"/>
            <a:ext cx="2726292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100" dirty="0"/>
              <a:t>Cummulative sums [mm h</a:t>
            </a:r>
            <a:r>
              <a:rPr lang="en-DE" sz="1100" baseline="30000" dirty="0"/>
              <a:t>-1</a:t>
            </a:r>
            <a:r>
              <a:rPr lang="en-DE" sz="1100" dirty="0"/>
              <a:t>] of </a:t>
            </a:r>
          </a:p>
          <a:p>
            <a:pPr algn="l">
              <a:lnSpc>
                <a:spcPct val="95000"/>
              </a:lnSpc>
            </a:pPr>
            <a:r>
              <a:rPr lang="en-DE" sz="1100" dirty="0"/>
              <a:t>mean precipitation, </a:t>
            </a:r>
          </a:p>
          <a:p>
            <a:pPr algn="l">
              <a:lnSpc>
                <a:spcPct val="95000"/>
              </a:lnSpc>
            </a:pPr>
            <a:r>
              <a:rPr lang="en-DE" sz="1100" dirty="0"/>
              <a:t>total subsurface storage change, discharge per unit catchment area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4D12705-A6DD-682B-CD5A-A13E4F666CAE}"/>
              </a:ext>
            </a:extLst>
          </p:cNvPr>
          <p:cNvSpPr txBox="1"/>
          <p:nvPr/>
        </p:nvSpPr>
        <p:spPr>
          <a:xfrm>
            <a:off x="1214436" y="1862954"/>
            <a:ext cx="1096775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200" b="1" dirty="0"/>
              <a:t>DE06 ENS41</a:t>
            </a:r>
          </a:p>
          <a:p>
            <a:pPr algn="l">
              <a:lnSpc>
                <a:spcPct val="95000"/>
              </a:lnSpc>
            </a:pPr>
            <a:r>
              <a:rPr lang="en-DE" sz="1200" b="1" dirty="0"/>
              <a:t>Ahr river</a:t>
            </a:r>
          </a:p>
          <a:p>
            <a:pPr algn="l">
              <a:lnSpc>
                <a:spcPct val="95000"/>
              </a:lnSpc>
            </a:pPr>
            <a:r>
              <a:rPr lang="en-DE" sz="1200" b="1" dirty="0"/>
              <a:t>catchment</a:t>
            </a:r>
          </a:p>
          <a:p>
            <a:pPr algn="l">
              <a:lnSpc>
                <a:spcPct val="95000"/>
              </a:lnSpc>
            </a:pPr>
            <a:endParaRPr lang="en-DE" sz="12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DFC97B-07E6-56A6-FBFD-DEF57A19CDFF}"/>
              </a:ext>
            </a:extLst>
          </p:cNvPr>
          <p:cNvSpPr txBox="1"/>
          <p:nvPr/>
        </p:nvSpPr>
        <p:spPr>
          <a:xfrm>
            <a:off x="5404269" y="1862954"/>
            <a:ext cx="1062663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200" b="1" dirty="0"/>
              <a:t>DE06 HRES</a:t>
            </a:r>
          </a:p>
          <a:p>
            <a:pPr algn="l">
              <a:lnSpc>
                <a:spcPct val="95000"/>
              </a:lnSpc>
            </a:pPr>
            <a:r>
              <a:rPr lang="en-DE" sz="1200" b="1" dirty="0"/>
              <a:t>Vesdre river</a:t>
            </a:r>
          </a:p>
          <a:p>
            <a:pPr algn="l">
              <a:lnSpc>
                <a:spcPct val="95000"/>
              </a:lnSpc>
            </a:pPr>
            <a:r>
              <a:rPr lang="en-DE" sz="1200" b="1" dirty="0"/>
              <a:t>catchment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A93304-8814-6CF0-CA01-AC4017CDD694}"/>
              </a:ext>
            </a:extLst>
          </p:cNvPr>
          <p:cNvSpPr/>
          <p:nvPr/>
        </p:nvSpPr>
        <p:spPr>
          <a:xfrm>
            <a:off x="2185792" y="1439578"/>
            <a:ext cx="6253217" cy="32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34CC51-166B-C117-7389-D2BC37907859}"/>
              </a:ext>
            </a:extLst>
          </p:cNvPr>
          <p:cNvSpPr txBox="1"/>
          <p:nvPr/>
        </p:nvSpPr>
        <p:spPr>
          <a:xfrm>
            <a:off x="3902767" y="1458503"/>
            <a:ext cx="272382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200" dirty="0"/>
              <a:t>H</a:t>
            </a:r>
            <a:r>
              <a:rPr lang="en-DE" sz="1200" dirty="0"/>
              <a:t>ighest discharge ensemble member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09397E4-8ECD-D762-31B1-60D935085B9F}"/>
              </a:ext>
            </a:extLst>
          </p:cNvPr>
          <p:cNvCxnSpPr/>
          <p:nvPr/>
        </p:nvCxnSpPr>
        <p:spPr>
          <a:xfrm flipH="1">
            <a:off x="4343400" y="1723881"/>
            <a:ext cx="185738" cy="53610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184D153-1977-F0A6-A9FB-7B4573AECEEB}"/>
              </a:ext>
            </a:extLst>
          </p:cNvPr>
          <p:cNvCxnSpPr>
            <a:cxnSpLocks/>
          </p:cNvCxnSpPr>
          <p:nvPr/>
        </p:nvCxnSpPr>
        <p:spPr>
          <a:xfrm>
            <a:off x="6343455" y="1728564"/>
            <a:ext cx="629227" cy="5040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A9C5856-DC1D-DD22-EC19-86F3021429C2}"/>
              </a:ext>
            </a:extLst>
          </p:cNvPr>
          <p:cNvSpPr txBox="1"/>
          <p:nvPr/>
        </p:nvSpPr>
        <p:spPr>
          <a:xfrm>
            <a:off x="3902767" y="2281717"/>
            <a:ext cx="126829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b="1" dirty="0">
                <a:solidFill>
                  <a:schemeClr val="accent3"/>
                </a:solidFill>
              </a:rPr>
              <a:t>Precipitation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902B60-2DB8-ACAB-638E-A933B2FB683A}"/>
              </a:ext>
            </a:extLst>
          </p:cNvPr>
          <p:cNvSpPr txBox="1"/>
          <p:nvPr/>
        </p:nvSpPr>
        <p:spPr>
          <a:xfrm>
            <a:off x="3190397" y="3069201"/>
            <a:ext cx="252986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b="1" dirty="0">
                <a:solidFill>
                  <a:schemeClr val="accent5">
                    <a:lumMod val="50000"/>
                  </a:schemeClr>
                </a:solidFill>
              </a:rPr>
              <a:t>Subsurface storage change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F74C833-CF49-B71A-0390-FA9FB14C01AB}"/>
              </a:ext>
            </a:extLst>
          </p:cNvPr>
          <p:cNvSpPr txBox="1"/>
          <p:nvPr/>
        </p:nvSpPr>
        <p:spPr>
          <a:xfrm>
            <a:off x="4164697" y="2678170"/>
            <a:ext cx="109998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b="1" dirty="0">
                <a:solidFill>
                  <a:srgbClr val="0000FF"/>
                </a:solidFill>
              </a:rPr>
              <a:t>Discharge </a:t>
            </a:r>
          </a:p>
        </p:txBody>
      </p:sp>
    </p:spTree>
    <p:extLst>
      <p:ext uri="{BB962C8B-B14F-4D97-AF65-F5344CB8AC3E}">
        <p14:creationId xmlns:p14="http://schemas.microsoft.com/office/powerpoint/2010/main" val="32885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823F7-9238-D595-2933-A80AD7DFA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7FD2645-A7D0-D04E-555C-CAEBB05A8F3F}"/>
              </a:ext>
            </a:extLst>
          </p:cNvPr>
          <p:cNvSpPr/>
          <p:nvPr/>
        </p:nvSpPr>
        <p:spPr>
          <a:xfrm>
            <a:off x="0" y="3383155"/>
            <a:ext cx="12192000" cy="1828800"/>
          </a:xfrm>
          <a:prstGeom prst="rect">
            <a:avLst/>
          </a:prstGeom>
          <a:solidFill>
            <a:srgbClr val="B9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75CD3C-A702-5C5A-C301-494C6FD7B3F4}"/>
              </a:ext>
            </a:extLst>
          </p:cNvPr>
          <p:cNvSpPr/>
          <p:nvPr/>
        </p:nvSpPr>
        <p:spPr>
          <a:xfrm>
            <a:off x="0" y="1514479"/>
            <a:ext cx="12192000" cy="1257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91488-6FD7-CD71-93C9-13FD2EF6D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Conclusions and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800D6-8992-F679-6434-00CC7345177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A107D-EF19-C119-E0B9-0359FAC2E4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BF0C4-438A-D3A3-55BC-A3564A5AB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78309"/>
            <a:ext cx="11450638" cy="4190667"/>
          </a:xfrm>
        </p:spPr>
        <p:txBody>
          <a:bodyPr/>
          <a:lstStyle/>
          <a:p>
            <a:r>
              <a:rPr lang="en-DE" dirty="0">
                <a:solidFill>
                  <a:schemeClr val="bg1"/>
                </a:solidFill>
              </a:rPr>
              <a:t>Use for </a:t>
            </a:r>
            <a:r>
              <a:rPr lang="en-DE" b="1" dirty="0">
                <a:solidFill>
                  <a:schemeClr val="bg1"/>
                </a:solidFill>
              </a:rPr>
              <a:t>water resources</a:t>
            </a:r>
            <a:r>
              <a:rPr lang="en-DE" dirty="0">
                <a:solidFill>
                  <a:schemeClr val="bg1"/>
                </a:solidFill>
              </a:rPr>
              <a:t> applications and </a:t>
            </a:r>
            <a:r>
              <a:rPr lang="en-DE" b="1" dirty="0">
                <a:solidFill>
                  <a:schemeClr val="bg1"/>
                </a:solidFill>
              </a:rPr>
              <a:t>hydrometeorological extreme events</a:t>
            </a:r>
          </a:p>
          <a:p>
            <a:r>
              <a:rPr lang="en-US" b="1" dirty="0">
                <a:solidFill>
                  <a:schemeClr val="bg1"/>
                </a:solidFill>
              </a:rPr>
              <a:t>Uncalibrated physics-based ParFlow IHM</a:t>
            </a:r>
            <a:r>
              <a:rPr lang="en-US" dirty="0">
                <a:solidFill>
                  <a:schemeClr val="bg1"/>
                </a:solidFill>
              </a:rPr>
              <a:t> can capture dynamics and magnitude the July 2021 flood event</a:t>
            </a:r>
            <a:endParaRPr lang="en-DE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chemeClr val="bg1"/>
                </a:solidFill>
              </a:rPr>
              <a:t>For the Ahr, the </a:t>
            </a:r>
            <a:r>
              <a:rPr lang="en-GB" sz="1800" b="1" dirty="0">
                <a:solidFill>
                  <a:schemeClr val="bg1"/>
                </a:solidFill>
              </a:rPr>
              <a:t>subsurface</a:t>
            </a:r>
            <a:r>
              <a:rPr lang="en-GB" sz="1800" dirty="0">
                <a:solidFill>
                  <a:schemeClr val="bg1"/>
                </a:solidFill>
              </a:rPr>
              <a:t> could absorb </a:t>
            </a:r>
            <a:r>
              <a:rPr lang="en-GB" sz="1800" b="1" dirty="0">
                <a:solidFill>
                  <a:schemeClr val="bg1"/>
                </a:solidFill>
              </a:rPr>
              <a:t>about 1/3 of the precipitation</a:t>
            </a:r>
            <a:r>
              <a:rPr lang="en-GB" sz="1800" dirty="0">
                <a:solidFill>
                  <a:schemeClr val="bg1"/>
                </a:solidFill>
              </a:rPr>
              <a:t>, mitigating the stream flow response</a:t>
            </a:r>
          </a:p>
          <a:p>
            <a:pPr marL="0" indent="0">
              <a:buNone/>
            </a:pPr>
            <a:r>
              <a:rPr lang="en-DE" sz="1200" dirty="0">
                <a:solidFill>
                  <a:schemeClr val="bg1"/>
                </a:solidFill>
              </a:rPr>
              <a:t>asdasd</a:t>
            </a:r>
          </a:p>
          <a:p>
            <a:pPr marL="0" indent="0">
              <a:buNone/>
            </a:pP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</a:rPr>
              <a:t>Outlook</a:t>
            </a:r>
          </a:p>
          <a:p>
            <a:r>
              <a:rPr lang="en-GB" dirty="0">
                <a:effectLst/>
              </a:rPr>
              <a:t>The physical representation of </a:t>
            </a:r>
            <a:r>
              <a:rPr lang="en-GB" b="1" dirty="0">
                <a:effectLst/>
              </a:rPr>
              <a:t>groundwater-surface water interactions</a:t>
            </a:r>
            <a:r>
              <a:rPr lang="en-GB" dirty="0">
                <a:effectLst/>
              </a:rPr>
              <a:t> affords </a:t>
            </a:r>
            <a:r>
              <a:rPr lang="en-GB" b="1" dirty="0">
                <a:effectLst/>
              </a:rPr>
              <a:t>hypothesis</a:t>
            </a:r>
            <a:r>
              <a:rPr lang="en-GB" dirty="0">
                <a:effectLst/>
              </a:rPr>
              <a:t> testing and will be used for </a:t>
            </a:r>
            <a:r>
              <a:rPr lang="en-GB" b="1" dirty="0">
                <a:effectLst/>
              </a:rPr>
              <a:t>m</a:t>
            </a:r>
            <a:r>
              <a:rPr lang="en-GB" b="1" dirty="0"/>
              <a:t>ore in-depth process analysis of the 2021 flood event</a:t>
            </a:r>
          </a:p>
          <a:p>
            <a:r>
              <a:rPr lang="en-GB" dirty="0"/>
              <a:t>W</a:t>
            </a:r>
            <a:r>
              <a:rPr lang="en-DE" dirty="0"/>
              <a:t>ith new exascale JSC/JUPITER HPC a </a:t>
            </a:r>
            <a:r>
              <a:rPr lang="en-DE" b="1" dirty="0"/>
              <a:t>pan-European forescast domain </a:t>
            </a:r>
            <a:r>
              <a:rPr lang="en-DE" dirty="0"/>
              <a:t>(EU06) seems feasible</a:t>
            </a:r>
          </a:p>
          <a:p>
            <a:r>
              <a:rPr lang="en-DE" dirty="0"/>
              <a:t>Combination of </a:t>
            </a:r>
            <a:r>
              <a:rPr lang="en-DE" b="1" dirty="0"/>
              <a:t>added value of ParFlow IHM</a:t>
            </a:r>
            <a:r>
              <a:rPr lang="en-DE" dirty="0"/>
              <a:t> and </a:t>
            </a:r>
            <a:r>
              <a:rPr lang="en-DE" b="1" dirty="0"/>
              <a:t>high-resolution atmospheric models </a:t>
            </a:r>
            <a:r>
              <a:rPr lang="en-DE" dirty="0"/>
              <a:t>in </a:t>
            </a:r>
            <a:r>
              <a:rPr lang="en-DE" b="1" dirty="0"/>
              <a:t>coupled ESMs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421EE6-9C0E-1B6D-6500-0E2585A7E1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IHM ParFlow/CLM with DE06 setup is an applied, highly versatile monitoring and forecasting system</a:t>
            </a:r>
          </a:p>
        </p:txBody>
      </p:sp>
    </p:spTree>
    <p:extLst>
      <p:ext uri="{BB962C8B-B14F-4D97-AF65-F5344CB8AC3E}">
        <p14:creationId xmlns:p14="http://schemas.microsoft.com/office/powerpoint/2010/main" val="2833320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B6D4-F91B-5870-F3E4-88C9B53A1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Integrated modelling of terrestrial systems group (S. Kollet)</a:t>
            </a:r>
            <a:endParaRPr lang="en-DE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30C84-2215-5298-6A63-02DDB1F8C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377" y="1578309"/>
            <a:ext cx="3111088" cy="4190667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ParFlow integrated hydrological model (</a:t>
            </a:r>
            <a:r>
              <a:rPr lang="en-GB" sz="1600" b="1" dirty="0" err="1">
                <a:effectLst/>
                <a:highlight>
                  <a:srgbClr val="FFFF00"/>
                </a:highlight>
                <a:latin typeface="Helvetica" pitchFamily="2" charset="0"/>
              </a:rPr>
              <a:t>github.com</a:t>
            </a:r>
            <a:r>
              <a:rPr lang="en-GB" sz="1600" b="1" dirty="0">
                <a:effectLst/>
                <a:highlight>
                  <a:srgbClr val="FFFF00"/>
                </a:highlight>
                <a:latin typeface="Helvetica" pitchFamily="2" charset="0"/>
              </a:rPr>
              <a:t>/</a:t>
            </a:r>
            <a:r>
              <a:rPr lang="en-GB" sz="1600" b="1" dirty="0" err="1">
                <a:effectLst/>
                <a:highlight>
                  <a:srgbClr val="FFFF00"/>
                </a:highlight>
                <a:latin typeface="Helvetica" pitchFamily="2" charset="0"/>
              </a:rPr>
              <a:t>parflow</a:t>
            </a:r>
            <a:r>
              <a:rPr lang="en-GB" sz="1600" b="1" dirty="0"/>
              <a:t>)</a:t>
            </a:r>
          </a:p>
          <a:p>
            <a:r>
              <a:rPr lang="en-GB" sz="1600" dirty="0"/>
              <a:t>Physically based model, </a:t>
            </a:r>
            <a:br>
              <a:rPr lang="en-GB" sz="1600" dirty="0"/>
            </a:br>
            <a:r>
              <a:rPr lang="en-GB" sz="1600" dirty="0"/>
              <a:t>explicit representation of transport processes and feedbacks</a:t>
            </a:r>
          </a:p>
          <a:p>
            <a:r>
              <a:rPr lang="en-GB" sz="1600" dirty="0"/>
              <a:t>2D/3D surface and subsurface hydrodynamics are treated in continuum approach </a:t>
            </a:r>
          </a:p>
          <a:p>
            <a:r>
              <a:rPr lang="en-GB" sz="1600" dirty="0"/>
              <a:t>Land-atmosphere interactions through Common Land Model (CLM)</a:t>
            </a:r>
          </a:p>
          <a:p>
            <a:r>
              <a:rPr lang="en-GB" sz="1600" dirty="0">
                <a:effectLst/>
                <a:latin typeface="Helvetica" pitchFamily="2" charset="0"/>
              </a:rPr>
              <a:t>Consistent terrestrial water cycle representation</a:t>
            </a:r>
            <a:endParaRPr lang="en-GB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DAC06-B688-D5F8-BAE1-C7C9D1B152D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A9DBF-90B2-9957-5470-5E46DA37E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12F74C-E929-21C2-C1AF-A8970E06A1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Our interest: Terrestrial water cycle functioning, interactions, feedbacks (G2A), and changes</a:t>
            </a:r>
          </a:p>
          <a:p>
            <a:endParaRPr lang="en-DE" dirty="0"/>
          </a:p>
        </p:txBody>
      </p:sp>
      <p:grpSp>
        <p:nvGrpSpPr>
          <p:cNvPr id="7" name="Groupe 9">
            <a:extLst>
              <a:ext uri="{FF2B5EF4-FFF2-40B4-BE49-F238E27FC236}">
                <a16:creationId xmlns:a16="http://schemas.microsoft.com/office/drawing/2014/main" id="{8D395F5B-019C-EDB9-44A6-B9B1867904FA}"/>
              </a:ext>
            </a:extLst>
          </p:cNvPr>
          <p:cNvGrpSpPr/>
          <p:nvPr/>
        </p:nvGrpSpPr>
        <p:grpSpPr>
          <a:xfrm>
            <a:off x="493830" y="1372879"/>
            <a:ext cx="3530829" cy="3990232"/>
            <a:chOff x="5436096" y="1059582"/>
            <a:chExt cx="3084492" cy="3680621"/>
          </a:xfrm>
        </p:grpSpPr>
        <p:grpSp>
          <p:nvGrpSpPr>
            <p:cNvPr id="8" name="Groupe 10">
              <a:extLst>
                <a:ext uri="{FF2B5EF4-FFF2-40B4-BE49-F238E27FC236}">
                  <a16:creationId xmlns:a16="http://schemas.microsoft.com/office/drawing/2014/main" id="{0B5AEE3C-AFBD-EA10-75C4-3F80AC4682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36096" y="1059582"/>
              <a:ext cx="3084492" cy="3680621"/>
              <a:chOff x="4572003" y="1052640"/>
              <a:chExt cx="4608360" cy="5499002"/>
            </a:xfrm>
          </p:grpSpPr>
          <p:pic>
            <p:nvPicPr>
              <p:cNvPr id="10" name="Picture 5">
                <a:extLst>
                  <a:ext uri="{FF2B5EF4-FFF2-40B4-BE49-F238E27FC236}">
                    <a16:creationId xmlns:a16="http://schemas.microsoft.com/office/drawing/2014/main" id="{FBE9B173-4C1A-7848-D1E2-E2CCEB441136}"/>
                  </a:ext>
                </a:extLst>
              </p:cNvPr>
              <p:cNvPicPr/>
              <p:nvPr/>
            </p:nvPicPr>
            <p:blipFill>
              <a:blip r:embed="rId3"/>
              <a:srcRect l="7045" t="18170" r="12929" b="4531"/>
              <a:stretch>
                <a:fillRect/>
              </a:stretch>
            </p:blipFill>
            <p:spPr>
              <a:xfrm>
                <a:off x="4572003" y="2046242"/>
                <a:ext cx="3602160" cy="45054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Line 3">
                <a:extLst>
                  <a:ext uri="{FF2B5EF4-FFF2-40B4-BE49-F238E27FC236}">
                    <a16:creationId xmlns:a16="http://schemas.microsoft.com/office/drawing/2014/main" id="{087CE54C-6DB1-4516-3A89-8D87CE9BB117}"/>
                  </a:ext>
                </a:extLst>
              </p:cNvPr>
              <p:cNvSpPr/>
              <p:nvPr/>
            </p:nvSpPr>
            <p:spPr>
              <a:xfrm flipV="1">
                <a:off x="6767280" y="2246040"/>
                <a:ext cx="533520" cy="200160"/>
              </a:xfrm>
              <a:prstGeom prst="line">
                <a:avLst/>
              </a:prstGeom>
              <a:ln w="28440">
                <a:solidFill>
                  <a:srgbClr val="808080"/>
                </a:solidFill>
                <a:round/>
                <a:headEnd type="stealth" w="med" len="med"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2" name="CustomShape 4">
                <a:extLst>
                  <a:ext uri="{FF2B5EF4-FFF2-40B4-BE49-F238E27FC236}">
                    <a16:creationId xmlns:a16="http://schemas.microsoft.com/office/drawing/2014/main" id="{8CFE0A91-D1A1-12B8-D877-839FB7AB1CF6}"/>
                  </a:ext>
                </a:extLst>
              </p:cNvPr>
              <p:cNvSpPr/>
              <p:nvPr/>
            </p:nvSpPr>
            <p:spPr>
              <a:xfrm>
                <a:off x="7249320" y="2065320"/>
                <a:ext cx="1710000" cy="332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973" tIns="44987" rIns="89973" bIns="44987"/>
              <a:lstStyle/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Arial"/>
                  </a:rPr>
                  <a:t>Ground Surface</a:t>
                </a:r>
                <a:endParaRPr sz="1400"/>
              </a:p>
            </p:txBody>
          </p:sp>
          <p:sp>
            <p:nvSpPr>
              <p:cNvPr id="13" name="Line 5">
                <a:extLst>
                  <a:ext uri="{FF2B5EF4-FFF2-40B4-BE49-F238E27FC236}">
                    <a16:creationId xmlns:a16="http://schemas.microsoft.com/office/drawing/2014/main" id="{0C0723C8-89E4-F14B-7AD3-07B631B33414}"/>
                  </a:ext>
                </a:extLst>
              </p:cNvPr>
              <p:cNvSpPr/>
              <p:nvPr/>
            </p:nvSpPr>
            <p:spPr>
              <a:xfrm>
                <a:off x="6967440" y="5705282"/>
                <a:ext cx="333360" cy="600120"/>
              </a:xfrm>
              <a:prstGeom prst="line">
                <a:avLst/>
              </a:prstGeom>
              <a:ln w="28440">
                <a:solidFill>
                  <a:srgbClr val="808080"/>
                </a:solidFill>
                <a:round/>
                <a:headEnd type="stealth" w="med" len="med"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4" name="CustomShape 6">
                <a:extLst>
                  <a:ext uri="{FF2B5EF4-FFF2-40B4-BE49-F238E27FC236}">
                    <a16:creationId xmlns:a16="http://schemas.microsoft.com/office/drawing/2014/main" id="{0AA39D2F-7184-1BA1-6676-C08378EF2E23}"/>
                  </a:ext>
                </a:extLst>
              </p:cNvPr>
              <p:cNvSpPr/>
              <p:nvPr/>
            </p:nvSpPr>
            <p:spPr>
              <a:xfrm>
                <a:off x="7249321" y="6215040"/>
                <a:ext cx="1304640" cy="332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973" tIns="44987" rIns="89973" bIns="44987"/>
              <a:lstStyle/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Arial"/>
                  </a:rPr>
                  <a:t>Water Table</a:t>
                </a:r>
                <a:endParaRPr sz="1400"/>
              </a:p>
            </p:txBody>
          </p:sp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F38572DA-B93E-7996-447D-00F1911AA5EF}"/>
                  </a:ext>
                </a:extLst>
              </p:cNvPr>
              <p:cNvSpPr/>
              <p:nvPr/>
            </p:nvSpPr>
            <p:spPr>
              <a:xfrm>
                <a:off x="5835603" y="3443040"/>
                <a:ext cx="798480" cy="200160"/>
              </a:xfrm>
              <a:prstGeom prst="line">
                <a:avLst/>
              </a:prstGeom>
              <a:ln w="28440">
                <a:solidFill>
                  <a:srgbClr val="808080"/>
                </a:solidFill>
                <a:round/>
                <a:headEnd type="stealth" w="med" len="med"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6" name="CustomShape 8">
                <a:extLst>
                  <a:ext uri="{FF2B5EF4-FFF2-40B4-BE49-F238E27FC236}">
                    <a16:creationId xmlns:a16="http://schemas.microsoft.com/office/drawing/2014/main" id="{C6DC92BC-328E-FF14-3198-5EA6FEA31FDC}"/>
                  </a:ext>
                </a:extLst>
              </p:cNvPr>
              <p:cNvSpPr/>
              <p:nvPr/>
            </p:nvSpPr>
            <p:spPr>
              <a:xfrm>
                <a:off x="6618600" y="3486240"/>
                <a:ext cx="1742040" cy="332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973" tIns="44987" rIns="89973" bIns="44987"/>
              <a:lstStyle/>
              <a:p>
                <a:pPr>
                  <a:lnSpc>
                    <a:spcPct val="100000"/>
                  </a:lnSpc>
                </a:pPr>
                <a:r>
                  <a:rPr lang="en-US" sz="1200" b="1" dirty="0">
                    <a:solidFill>
                      <a:srgbClr val="000000"/>
                    </a:solidFill>
                    <a:latin typeface="Arial"/>
                  </a:rPr>
                  <a:t>Infiltration Front</a:t>
                </a:r>
                <a:endParaRPr sz="1400" dirty="0"/>
              </a:p>
            </p:txBody>
          </p:sp>
          <p:sp>
            <p:nvSpPr>
              <p:cNvPr id="17" name="Line 9">
                <a:extLst>
                  <a:ext uri="{FF2B5EF4-FFF2-40B4-BE49-F238E27FC236}">
                    <a16:creationId xmlns:a16="http://schemas.microsoft.com/office/drawing/2014/main" id="{23D7838A-FCAF-E90C-B6AB-7332D1A87646}"/>
                  </a:ext>
                </a:extLst>
              </p:cNvPr>
              <p:cNvSpPr/>
              <p:nvPr/>
            </p:nvSpPr>
            <p:spPr>
              <a:xfrm>
                <a:off x="7699323" y="2644560"/>
                <a:ext cx="731880" cy="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8" name="Line 10">
                <a:extLst>
                  <a:ext uri="{FF2B5EF4-FFF2-40B4-BE49-F238E27FC236}">
                    <a16:creationId xmlns:a16="http://schemas.microsoft.com/office/drawing/2014/main" id="{C3AC7F16-735E-6984-CF37-08E3E26E6AB7}"/>
                  </a:ext>
                </a:extLst>
              </p:cNvPr>
              <p:cNvSpPr/>
              <p:nvPr/>
            </p:nvSpPr>
            <p:spPr>
              <a:xfrm>
                <a:off x="8099283" y="5173560"/>
                <a:ext cx="398520" cy="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9" name="Line 11">
                <a:extLst>
                  <a:ext uri="{FF2B5EF4-FFF2-40B4-BE49-F238E27FC236}">
                    <a16:creationId xmlns:a16="http://schemas.microsoft.com/office/drawing/2014/main" id="{3AD35AFF-69DC-A87B-9D73-F557AB7A492E}"/>
                  </a:ext>
                </a:extLst>
              </p:cNvPr>
              <p:cNvSpPr/>
              <p:nvPr/>
            </p:nvSpPr>
            <p:spPr>
              <a:xfrm>
                <a:off x="7499160" y="6038640"/>
                <a:ext cx="1065240" cy="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0" name="Line 12">
                <a:extLst>
                  <a:ext uri="{FF2B5EF4-FFF2-40B4-BE49-F238E27FC236}">
                    <a16:creationId xmlns:a16="http://schemas.microsoft.com/office/drawing/2014/main" id="{E5212C60-29B3-6CE6-1A09-A9DC12D16000}"/>
                  </a:ext>
                </a:extLst>
              </p:cNvPr>
              <p:cNvSpPr/>
              <p:nvPr/>
            </p:nvSpPr>
            <p:spPr>
              <a:xfrm>
                <a:off x="8231040" y="2644562"/>
                <a:ext cx="1440" cy="126540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1" name="Line 13">
                <a:extLst>
                  <a:ext uri="{FF2B5EF4-FFF2-40B4-BE49-F238E27FC236}">
                    <a16:creationId xmlns:a16="http://schemas.microsoft.com/office/drawing/2014/main" id="{4B686245-802A-630E-DFA4-F5DF19D363F8}"/>
                  </a:ext>
                </a:extLst>
              </p:cNvPr>
              <p:cNvSpPr/>
              <p:nvPr/>
            </p:nvSpPr>
            <p:spPr>
              <a:xfrm>
                <a:off x="8231040" y="4375080"/>
                <a:ext cx="1440" cy="79848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2" name="Line 14">
                <a:extLst>
                  <a:ext uri="{FF2B5EF4-FFF2-40B4-BE49-F238E27FC236}">
                    <a16:creationId xmlns:a16="http://schemas.microsoft.com/office/drawing/2014/main" id="{5F68D3DE-5356-91C6-873C-97C80D606D7B}"/>
                  </a:ext>
                </a:extLst>
              </p:cNvPr>
              <p:cNvSpPr/>
              <p:nvPr/>
            </p:nvSpPr>
            <p:spPr>
              <a:xfrm>
                <a:off x="8231040" y="5173560"/>
                <a:ext cx="1440" cy="46656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3" name="Line 15">
                <a:extLst>
                  <a:ext uri="{FF2B5EF4-FFF2-40B4-BE49-F238E27FC236}">
                    <a16:creationId xmlns:a16="http://schemas.microsoft.com/office/drawing/2014/main" id="{8FEA12CA-1EF4-AD55-88D3-B6F58E3545FF}"/>
                  </a:ext>
                </a:extLst>
              </p:cNvPr>
              <p:cNvSpPr/>
              <p:nvPr/>
            </p:nvSpPr>
            <p:spPr>
              <a:xfrm>
                <a:off x="8231040" y="5905440"/>
                <a:ext cx="1440" cy="13320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4" name="CustomShape 16">
                <a:extLst>
                  <a:ext uri="{FF2B5EF4-FFF2-40B4-BE49-F238E27FC236}">
                    <a16:creationId xmlns:a16="http://schemas.microsoft.com/office/drawing/2014/main" id="{5CFF92C3-C093-5DBE-04A4-748755A6362D}"/>
                  </a:ext>
                </a:extLst>
              </p:cNvPr>
              <p:cNvSpPr/>
              <p:nvPr/>
            </p:nvSpPr>
            <p:spPr>
              <a:xfrm>
                <a:off x="7304040" y="5616720"/>
                <a:ext cx="1653840" cy="332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973" tIns="44987" rIns="89973" bIns="44987"/>
              <a:lstStyle/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rgbClr val="808080"/>
                    </a:solidFill>
                    <a:latin typeface="Arial"/>
                  </a:rPr>
                  <a:t>Saturated Zone</a:t>
                </a:r>
                <a:endParaRPr sz="1400"/>
              </a:p>
            </p:txBody>
          </p:sp>
          <p:sp>
            <p:nvSpPr>
              <p:cNvPr id="25" name="CustomShape 17">
                <a:extLst>
                  <a:ext uri="{FF2B5EF4-FFF2-40B4-BE49-F238E27FC236}">
                    <a16:creationId xmlns:a16="http://schemas.microsoft.com/office/drawing/2014/main" id="{C3C482BE-C432-A3B0-72D9-623CF25C21F4}"/>
                  </a:ext>
                </a:extLst>
              </p:cNvPr>
              <p:cNvSpPr/>
              <p:nvPr/>
            </p:nvSpPr>
            <p:spPr>
              <a:xfrm>
                <a:off x="7507800" y="3952800"/>
                <a:ext cx="1428120" cy="332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973" tIns="44987" rIns="89973" bIns="44987"/>
              <a:lstStyle/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rgbClr val="808080"/>
                    </a:solidFill>
                    <a:latin typeface="Arial"/>
                  </a:rPr>
                  <a:t>Vadose Zone</a:t>
                </a:r>
                <a:endParaRPr sz="1400"/>
              </a:p>
            </p:txBody>
          </p:sp>
          <p:pic>
            <p:nvPicPr>
              <p:cNvPr id="26" name="Picture 21">
                <a:extLst>
                  <a:ext uri="{FF2B5EF4-FFF2-40B4-BE49-F238E27FC236}">
                    <a16:creationId xmlns:a16="http://schemas.microsoft.com/office/drawing/2014/main" id="{20B39CC7-1495-B456-8AA6-2BDBBF7D4F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1042" y="2112841"/>
                <a:ext cx="241560" cy="3668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Picture 22">
                <a:extLst>
                  <a:ext uri="{FF2B5EF4-FFF2-40B4-BE49-F238E27FC236}">
                    <a16:creationId xmlns:a16="http://schemas.microsoft.com/office/drawing/2014/main" id="{D42C8E17-8997-535E-E304-BF5BA68310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93080" y="2379600"/>
                <a:ext cx="241560" cy="365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8" name="Picture 23">
                <a:extLst>
                  <a:ext uri="{FF2B5EF4-FFF2-40B4-BE49-F238E27FC236}">
                    <a16:creationId xmlns:a16="http://schemas.microsoft.com/office/drawing/2014/main" id="{E88EBC62-A72A-4AC0-2385-90E4F9F02C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2960" y="2513160"/>
                <a:ext cx="243000" cy="3654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" name="Line 18">
                <a:extLst>
                  <a:ext uri="{FF2B5EF4-FFF2-40B4-BE49-F238E27FC236}">
                    <a16:creationId xmlns:a16="http://schemas.microsoft.com/office/drawing/2014/main" id="{8AB6FF4D-38E2-A455-F7A7-58620645162D}"/>
                  </a:ext>
                </a:extLst>
              </p:cNvPr>
              <p:cNvSpPr/>
              <p:nvPr/>
            </p:nvSpPr>
            <p:spPr>
              <a:xfrm flipV="1">
                <a:off x="5603760" y="2246040"/>
                <a:ext cx="1022400" cy="449280"/>
              </a:xfrm>
              <a:prstGeom prst="line">
                <a:avLst/>
              </a:prstGeom>
              <a:ln w="25560">
                <a:solidFill>
                  <a:srgbClr val="0000FF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0" name="CustomShape 19">
                <a:extLst>
                  <a:ext uri="{FF2B5EF4-FFF2-40B4-BE49-F238E27FC236}">
                    <a16:creationId xmlns:a16="http://schemas.microsoft.com/office/drawing/2014/main" id="{9EE036E2-DAD4-BF67-4759-286C9B782418}"/>
                  </a:ext>
                </a:extLst>
              </p:cNvPr>
              <p:cNvSpPr/>
              <p:nvPr/>
            </p:nvSpPr>
            <p:spPr>
              <a:xfrm>
                <a:off x="4730403" y="2022480"/>
                <a:ext cx="1202760" cy="332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973" tIns="44987" rIns="89973" bIns="44987"/>
              <a:lstStyle/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Arial"/>
                  </a:rPr>
                  <a:t>Vegetation</a:t>
                </a:r>
                <a:endParaRPr sz="1400"/>
              </a:p>
            </p:txBody>
          </p:sp>
          <p:sp>
            <p:nvSpPr>
              <p:cNvPr id="31" name="Line 20">
                <a:extLst>
                  <a:ext uri="{FF2B5EF4-FFF2-40B4-BE49-F238E27FC236}">
                    <a16:creationId xmlns:a16="http://schemas.microsoft.com/office/drawing/2014/main" id="{5EF7DAE4-E26E-31E5-9A35-A88112EE6128}"/>
                  </a:ext>
                </a:extLst>
              </p:cNvPr>
              <p:cNvSpPr/>
              <p:nvPr/>
            </p:nvSpPr>
            <p:spPr>
              <a:xfrm flipH="1" flipV="1">
                <a:off x="5867283" y="2239922"/>
                <a:ext cx="303120" cy="46080"/>
              </a:xfrm>
              <a:prstGeom prst="line">
                <a:avLst/>
              </a:prstGeom>
              <a:ln w="28440">
                <a:solidFill>
                  <a:srgbClr val="808080"/>
                </a:solidFill>
                <a:round/>
                <a:headEnd type="stealth" w="med" len="med"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2" name="CustomShape 21">
                <a:extLst>
                  <a:ext uri="{FF2B5EF4-FFF2-40B4-BE49-F238E27FC236}">
                    <a16:creationId xmlns:a16="http://schemas.microsoft.com/office/drawing/2014/main" id="{16ED9BE6-4FC9-D0A3-7071-2076C53D7FB1}"/>
                  </a:ext>
                </a:extLst>
              </p:cNvPr>
              <p:cNvSpPr/>
              <p:nvPr/>
            </p:nvSpPr>
            <p:spPr>
              <a:xfrm>
                <a:off x="6964203" y="1557360"/>
                <a:ext cx="2216160" cy="332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973" tIns="44987" rIns="89973" bIns="44987"/>
              <a:lstStyle/>
              <a:p>
                <a:pPr>
                  <a:lnSpc>
                    <a:spcPct val="100000"/>
                  </a:lnSpc>
                </a:pPr>
                <a:r>
                  <a:rPr lang="en-US" sz="1200" b="1">
                    <a:solidFill>
                      <a:srgbClr val="000000"/>
                    </a:solidFill>
                    <a:latin typeface="Arial"/>
                  </a:rPr>
                  <a:t>Atmospheric Forcing</a:t>
                </a:r>
                <a:endParaRPr sz="1400"/>
              </a:p>
            </p:txBody>
          </p:sp>
          <p:pic>
            <p:nvPicPr>
              <p:cNvPr id="33" name="Picture 28">
                <a:extLst>
                  <a:ext uri="{FF2B5EF4-FFF2-40B4-BE49-F238E27FC236}">
                    <a16:creationId xmlns:a16="http://schemas.microsoft.com/office/drawing/2014/main" id="{843C706D-BA2C-29D8-A6BB-204D03E845E1}"/>
                  </a:ext>
                </a:extLst>
              </p:cNvPr>
              <p:cNvPicPr/>
              <p:nvPr/>
            </p:nvPicPr>
            <p:blipFill>
              <a:blip r:embed="rId5"/>
              <a:srcRect r="82113" b="69465"/>
              <a:stretch>
                <a:fillRect/>
              </a:stretch>
            </p:blipFill>
            <p:spPr>
              <a:xfrm>
                <a:off x="6626160" y="1581120"/>
                <a:ext cx="331920" cy="463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4" name="Picture 29">
                <a:extLst>
                  <a:ext uri="{FF2B5EF4-FFF2-40B4-BE49-F238E27FC236}">
                    <a16:creationId xmlns:a16="http://schemas.microsoft.com/office/drawing/2014/main" id="{B83C7529-BC39-C9D4-F4E2-A5559B99DD1A}"/>
                  </a:ext>
                </a:extLst>
              </p:cNvPr>
              <p:cNvPicPr/>
              <p:nvPr/>
            </p:nvPicPr>
            <p:blipFill>
              <a:blip r:embed="rId5"/>
              <a:srcRect r="82113" b="69465"/>
              <a:stretch>
                <a:fillRect/>
              </a:stretch>
            </p:blipFill>
            <p:spPr>
              <a:xfrm>
                <a:off x="5495761" y="1581120"/>
                <a:ext cx="330480" cy="463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5" name="Line 22">
                <a:extLst>
                  <a:ext uri="{FF2B5EF4-FFF2-40B4-BE49-F238E27FC236}">
                    <a16:creationId xmlns:a16="http://schemas.microsoft.com/office/drawing/2014/main" id="{58CBC5D3-6912-8A9D-0ACB-A04E7264215B}"/>
                  </a:ext>
                </a:extLst>
              </p:cNvPr>
              <p:cNvSpPr/>
              <p:nvPr/>
            </p:nvSpPr>
            <p:spPr>
              <a:xfrm>
                <a:off x="6226920" y="1713600"/>
                <a:ext cx="332280" cy="0"/>
              </a:xfrm>
              <a:prstGeom prst="line">
                <a:avLst/>
              </a:prstGeom>
              <a:ln w="2556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6" name="Line 23">
                <a:extLst>
                  <a:ext uri="{FF2B5EF4-FFF2-40B4-BE49-F238E27FC236}">
                    <a16:creationId xmlns:a16="http://schemas.microsoft.com/office/drawing/2014/main" id="{BAF2F586-C7F6-ED26-8826-18AD4502934F}"/>
                  </a:ext>
                </a:extLst>
              </p:cNvPr>
              <p:cNvSpPr/>
              <p:nvPr/>
            </p:nvSpPr>
            <p:spPr>
              <a:xfrm>
                <a:off x="5894280" y="1713600"/>
                <a:ext cx="332640" cy="0"/>
              </a:xfrm>
              <a:prstGeom prst="line">
                <a:avLst/>
              </a:prstGeom>
              <a:ln w="2556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7" name="CustomShape 24">
                <a:extLst>
                  <a:ext uri="{FF2B5EF4-FFF2-40B4-BE49-F238E27FC236}">
                    <a16:creationId xmlns:a16="http://schemas.microsoft.com/office/drawing/2014/main" id="{4B51B4AF-5388-E317-698B-D236321F62E7}"/>
                  </a:ext>
                </a:extLst>
              </p:cNvPr>
              <p:cNvSpPr/>
              <p:nvPr/>
            </p:nvSpPr>
            <p:spPr>
              <a:xfrm>
                <a:off x="6094080" y="1580761"/>
                <a:ext cx="264600" cy="2646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8" name="Line 25">
                <a:extLst>
                  <a:ext uri="{FF2B5EF4-FFF2-40B4-BE49-F238E27FC236}">
                    <a16:creationId xmlns:a16="http://schemas.microsoft.com/office/drawing/2014/main" id="{1CF8910B-B723-9493-4B3F-B9CC85B7FF6F}"/>
                  </a:ext>
                </a:extLst>
              </p:cNvPr>
              <p:cNvSpPr/>
              <p:nvPr/>
            </p:nvSpPr>
            <p:spPr>
              <a:xfrm>
                <a:off x="6226920" y="1713603"/>
                <a:ext cx="0" cy="265680"/>
              </a:xfrm>
              <a:prstGeom prst="line">
                <a:avLst/>
              </a:prstGeom>
              <a:ln w="2556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9" name="Line 26">
                <a:extLst>
                  <a:ext uri="{FF2B5EF4-FFF2-40B4-BE49-F238E27FC236}">
                    <a16:creationId xmlns:a16="http://schemas.microsoft.com/office/drawing/2014/main" id="{05DC4B69-9018-6A7B-3A15-5FBAD086DF2F}"/>
                  </a:ext>
                </a:extLst>
              </p:cNvPr>
              <p:cNvSpPr/>
              <p:nvPr/>
            </p:nvSpPr>
            <p:spPr>
              <a:xfrm>
                <a:off x="6226920" y="1447560"/>
                <a:ext cx="0" cy="266040"/>
              </a:xfrm>
              <a:prstGeom prst="line">
                <a:avLst/>
              </a:prstGeom>
              <a:ln w="2556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0" name="Line 27">
                <a:extLst>
                  <a:ext uri="{FF2B5EF4-FFF2-40B4-BE49-F238E27FC236}">
                    <a16:creationId xmlns:a16="http://schemas.microsoft.com/office/drawing/2014/main" id="{7B03C3B5-3AF6-C7E4-7970-91C7F8D4F2F2}"/>
                  </a:ext>
                </a:extLst>
              </p:cNvPr>
              <p:cNvSpPr/>
              <p:nvPr/>
            </p:nvSpPr>
            <p:spPr>
              <a:xfrm>
                <a:off x="6027120" y="1514160"/>
                <a:ext cx="266040" cy="265680"/>
              </a:xfrm>
              <a:prstGeom prst="line">
                <a:avLst/>
              </a:prstGeom>
              <a:ln w="2556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1" name="Line 28">
                <a:extLst>
                  <a:ext uri="{FF2B5EF4-FFF2-40B4-BE49-F238E27FC236}">
                    <a16:creationId xmlns:a16="http://schemas.microsoft.com/office/drawing/2014/main" id="{805B8CCC-4CD2-AE3C-7217-69A1D397705C}"/>
                  </a:ext>
                </a:extLst>
              </p:cNvPr>
              <p:cNvSpPr/>
              <p:nvPr/>
            </p:nvSpPr>
            <p:spPr>
              <a:xfrm>
                <a:off x="6160322" y="1647000"/>
                <a:ext cx="266040" cy="266040"/>
              </a:xfrm>
              <a:prstGeom prst="line">
                <a:avLst/>
              </a:prstGeom>
              <a:ln w="2556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2" name="Line 29">
                <a:extLst>
                  <a:ext uri="{FF2B5EF4-FFF2-40B4-BE49-F238E27FC236}">
                    <a16:creationId xmlns:a16="http://schemas.microsoft.com/office/drawing/2014/main" id="{7B6965B3-D079-A93E-3A8D-018A34EE4FF2}"/>
                  </a:ext>
                </a:extLst>
              </p:cNvPr>
              <p:cNvSpPr/>
              <p:nvPr/>
            </p:nvSpPr>
            <p:spPr>
              <a:xfrm flipV="1">
                <a:off x="6160322" y="1514160"/>
                <a:ext cx="332640" cy="265680"/>
              </a:xfrm>
              <a:prstGeom prst="line">
                <a:avLst/>
              </a:prstGeom>
              <a:ln w="2556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3" name="Line 30">
                <a:extLst>
                  <a:ext uri="{FF2B5EF4-FFF2-40B4-BE49-F238E27FC236}">
                    <a16:creationId xmlns:a16="http://schemas.microsoft.com/office/drawing/2014/main" id="{8A6D7E9A-7505-047D-626C-6ADE42C58E1F}"/>
                  </a:ext>
                </a:extLst>
              </p:cNvPr>
              <p:cNvSpPr/>
              <p:nvPr/>
            </p:nvSpPr>
            <p:spPr>
              <a:xfrm flipV="1">
                <a:off x="5960880" y="1647000"/>
                <a:ext cx="332280" cy="266040"/>
              </a:xfrm>
              <a:prstGeom prst="line">
                <a:avLst/>
              </a:prstGeom>
              <a:ln w="2556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4" name="CustomShape 31">
                <a:extLst>
                  <a:ext uri="{FF2B5EF4-FFF2-40B4-BE49-F238E27FC236}">
                    <a16:creationId xmlns:a16="http://schemas.microsoft.com/office/drawing/2014/main" id="{6624A85B-BBE4-4987-510D-E1323A7B5BA1}"/>
                  </a:ext>
                </a:extLst>
              </p:cNvPr>
              <p:cNvSpPr/>
              <p:nvPr/>
            </p:nvSpPr>
            <p:spPr>
              <a:xfrm>
                <a:off x="6449760" y="1052640"/>
                <a:ext cx="1044000" cy="36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973" tIns="44987" rIns="89973" bIns="44987"/>
              <a:lstStyle/>
              <a:p>
                <a:pPr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FF0000"/>
                    </a:solidFill>
                    <a:latin typeface="Arial"/>
                  </a:rPr>
                  <a:t>ECMWF</a:t>
                </a:r>
                <a:endParaRPr sz="1400" dirty="0"/>
              </a:p>
            </p:txBody>
          </p:sp>
          <p:sp>
            <p:nvSpPr>
              <p:cNvPr id="45" name="CustomShape 32">
                <a:extLst>
                  <a:ext uri="{FF2B5EF4-FFF2-40B4-BE49-F238E27FC236}">
                    <a16:creationId xmlns:a16="http://schemas.microsoft.com/office/drawing/2014/main" id="{AB76D637-88EF-E0B7-71BF-02F409238E71}"/>
                  </a:ext>
                </a:extLst>
              </p:cNvPr>
              <p:cNvSpPr/>
              <p:nvPr/>
            </p:nvSpPr>
            <p:spPr>
              <a:xfrm>
                <a:off x="4575960" y="1772640"/>
                <a:ext cx="675360" cy="36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89973" tIns="44987" rIns="89973" bIns="44987"/>
              <a:lstStyle/>
              <a:p>
                <a:pPr>
                  <a:lnSpc>
                    <a:spcPct val="100000"/>
                  </a:lnSpc>
                </a:pPr>
                <a:r>
                  <a:rPr lang="en-US" sz="1400" b="1">
                    <a:solidFill>
                      <a:srgbClr val="008000"/>
                    </a:solidFill>
                    <a:latin typeface="Arial"/>
                  </a:rPr>
                  <a:t>CLM</a:t>
                </a:r>
                <a:endParaRPr sz="1400"/>
              </a:p>
            </p:txBody>
          </p:sp>
          <p:sp>
            <p:nvSpPr>
              <p:cNvPr id="46" name="CustomShape 33">
                <a:extLst>
                  <a:ext uri="{FF2B5EF4-FFF2-40B4-BE49-F238E27FC236}">
                    <a16:creationId xmlns:a16="http://schemas.microsoft.com/office/drawing/2014/main" id="{2317FBF8-DAB2-5A89-E355-65314A21987B}"/>
                  </a:ext>
                </a:extLst>
              </p:cNvPr>
              <p:cNvSpPr/>
              <p:nvPr/>
            </p:nvSpPr>
            <p:spPr>
              <a:xfrm>
                <a:off x="7680240" y="4509000"/>
                <a:ext cx="1069920" cy="36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89973" tIns="44987" rIns="89973" bIns="44987"/>
              <a:lstStyle/>
              <a:p>
                <a:pPr>
                  <a:lnSpc>
                    <a:spcPct val="100000"/>
                  </a:lnSpc>
                </a:pPr>
                <a:r>
                  <a:rPr lang="en-US" sz="1400" b="1">
                    <a:solidFill>
                      <a:srgbClr val="3366FF"/>
                    </a:solidFill>
                    <a:latin typeface="Arial"/>
                  </a:rPr>
                  <a:t>ParFlow</a:t>
                </a:r>
                <a:endParaRPr sz="1400"/>
              </a:p>
            </p:txBody>
          </p:sp>
        </p:grpSp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0EBF6AB1-4DB1-FAA4-03BA-F2A8604A1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3915" b="6031"/>
            <a:stretch/>
          </p:blipFill>
          <p:spPr>
            <a:xfrm>
              <a:off x="6560821" y="1081870"/>
              <a:ext cx="1103886" cy="221079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17AB10EC-4075-25E4-3242-4DB2D8ECFF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931" t="1552"/>
          <a:stretch/>
        </p:blipFill>
        <p:spPr>
          <a:xfrm>
            <a:off x="8167018" y="1775513"/>
            <a:ext cx="2917989" cy="2437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1054E94-9B42-9BF0-7ED7-E485EC77CF01}"/>
              </a:ext>
            </a:extLst>
          </p:cNvPr>
          <p:cNvSpPr txBox="1"/>
          <p:nvPr/>
        </p:nvSpPr>
        <p:spPr>
          <a:xfrm flipH="1">
            <a:off x="8308543" y="1560737"/>
            <a:ext cx="3005791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200" dirty="0">
                <a:solidFill>
                  <a:srgbClr val="000000"/>
                </a:solidFill>
                <a:effectLst/>
              </a:rPr>
              <a:t>Integrated HM with 3D hydrodynamics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551550-AC3D-EA44-B8EC-4287D7933196}"/>
              </a:ext>
            </a:extLst>
          </p:cNvPr>
          <p:cNvSpPr txBox="1"/>
          <p:nvPr/>
        </p:nvSpPr>
        <p:spPr>
          <a:xfrm>
            <a:off x="8077332" y="3919684"/>
            <a:ext cx="3847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Added value of IHMs, e.g., due to: </a:t>
            </a:r>
            <a:r>
              <a:rPr lang="en-GB" sz="1400" b="1" dirty="0"/>
              <a:t>Redistribution of surface and groundwater</a:t>
            </a:r>
            <a:r>
              <a:rPr lang="en-GB" sz="1400" dirty="0"/>
              <a:t>, </a:t>
            </a:r>
            <a:r>
              <a:rPr lang="en-GB" sz="1400" b="1" dirty="0"/>
              <a:t>streamflow aquifer interactions</a:t>
            </a:r>
            <a:r>
              <a:rPr lang="en-GB" sz="1400" dirty="0"/>
              <a:t>, </a:t>
            </a:r>
            <a:r>
              <a:rPr lang="en-GB" sz="1400" b="1" dirty="0"/>
              <a:t>ponding / flowing water in convergence zones</a:t>
            </a:r>
            <a:r>
              <a:rPr lang="en-GB" sz="1400" dirty="0"/>
              <a:t>, evolution of river networks, </a:t>
            </a:r>
            <a:r>
              <a:rPr lang="de-DE" sz="1400" dirty="0"/>
              <a:t>km-</a:t>
            </a:r>
            <a:r>
              <a:rPr lang="de-DE" sz="1400" dirty="0" err="1"/>
              <a:t>scale</a:t>
            </a:r>
            <a:r>
              <a:rPr lang="de-DE" sz="1400" dirty="0"/>
              <a:t> </a:t>
            </a:r>
            <a:r>
              <a:rPr lang="de-DE" sz="1400" dirty="0" err="1"/>
              <a:t>heterogeneity</a:t>
            </a:r>
            <a:r>
              <a:rPr lang="de-DE" sz="1400" dirty="0"/>
              <a:t>, </a:t>
            </a:r>
            <a:r>
              <a:rPr lang="de-DE" sz="1400" dirty="0" err="1"/>
              <a:t>hill-slope</a:t>
            </a:r>
            <a:r>
              <a:rPr lang="de-DE" sz="1400" dirty="0"/>
              <a:t> </a:t>
            </a:r>
            <a:r>
              <a:rPr lang="de-DE" sz="1400" dirty="0" err="1"/>
              <a:t>processes</a:t>
            </a:r>
            <a:endParaRPr lang="de-DE" sz="1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596F05-A493-28DA-DAFD-B230D77DB102}"/>
              </a:ext>
            </a:extLst>
          </p:cNvPr>
          <p:cNvSpPr txBox="1"/>
          <p:nvPr/>
        </p:nvSpPr>
        <p:spPr>
          <a:xfrm>
            <a:off x="312314" y="5772736"/>
            <a:ext cx="331738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200" dirty="0"/>
              <a:t>ParFlow overview: Kuffour et al. (2020, GMD)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C6C01DC-4C1B-B7D1-EED1-914DC7C7E944}"/>
              </a:ext>
            </a:extLst>
          </p:cNvPr>
          <p:cNvSpPr txBox="1"/>
          <p:nvPr/>
        </p:nvSpPr>
        <p:spPr>
          <a:xfrm flipH="1">
            <a:off x="8175653" y="5340164"/>
            <a:ext cx="3408620" cy="338554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Realistic process representation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4AD51DB-80E4-31CB-BB5C-BE0D233FDFC9}"/>
              </a:ext>
            </a:extLst>
          </p:cNvPr>
          <p:cNvSpPr txBox="1"/>
          <p:nvPr/>
        </p:nvSpPr>
        <p:spPr>
          <a:xfrm rot="16200000">
            <a:off x="10504035" y="2984533"/>
            <a:ext cx="13756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Condon and Maxwell</a:t>
            </a:r>
            <a:br>
              <a:rPr lang="en-GB" sz="1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1000" dirty="0">
                <a:solidFill>
                  <a:schemeClr val="bg2">
                    <a:lumMod val="50000"/>
                  </a:schemeClr>
                </a:solidFill>
              </a:rPr>
              <a:t> (2017, HESS)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CABE32A-79C8-E8ED-C882-6BE4A494F06E}"/>
              </a:ext>
            </a:extLst>
          </p:cNvPr>
          <p:cNvSpPr/>
          <p:nvPr/>
        </p:nvSpPr>
        <p:spPr>
          <a:xfrm>
            <a:off x="1710767" y="1240430"/>
            <a:ext cx="1586541" cy="419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392337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8365-7929-15A3-4DAD-B676A348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Prognostic ParFlow simulations for water resources</a:t>
            </a:r>
            <a:endParaRPr lang="en-DE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421E0-9AF1-7DAC-AB89-5A5996573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73" y="1578309"/>
            <a:ext cx="2557007" cy="4190667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After 2018/2019 droughts: </a:t>
            </a:r>
            <a:r>
              <a:rPr lang="en-GB" sz="1600" b="1" dirty="0">
                <a:highlight>
                  <a:srgbClr val="FFFF00"/>
                </a:highlight>
              </a:rPr>
              <a:t>Setup DE06 in co-design approach with agriculture stakeholders for water resources</a:t>
            </a:r>
            <a:endParaRPr lang="en-DE" sz="1600" dirty="0"/>
          </a:p>
          <a:p>
            <a:pPr marL="0" indent="0">
              <a:buNone/>
            </a:pPr>
            <a:endParaRPr lang="en-DE" sz="1600" dirty="0"/>
          </a:p>
          <a:p>
            <a:r>
              <a:rPr lang="en-DE" sz="1600" dirty="0"/>
              <a:t>Careful setup of hydro-facies distributions and soil hydraulic properties</a:t>
            </a:r>
          </a:p>
          <a:p>
            <a:r>
              <a:rPr lang="en-DE" sz="1600" dirty="0"/>
              <a:t>Extensive spinup</a:t>
            </a:r>
          </a:p>
          <a:p>
            <a:r>
              <a:rPr lang="en-GB" sz="1600" b="1" dirty="0"/>
              <a:t>No calibration or tuning</a:t>
            </a:r>
          </a:p>
          <a:p>
            <a:endParaRPr lang="en-GB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B237A-16C5-7CC3-6D41-EB0FE2C4995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EC872-A297-06F3-2E00-917426DB80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A5932C-333C-EEEC-3405-75EAD71043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DE06: “Hydrologic Germany”, 611m resolution, 2000x2000x15 grid points, to 60m depth w/ ParFlow/CLM</a:t>
            </a:r>
          </a:p>
          <a:p>
            <a:endParaRPr lang="en-DE" dirty="0"/>
          </a:p>
        </p:txBody>
      </p:sp>
      <p:pic>
        <p:nvPicPr>
          <p:cNvPr id="9" name="Image 10">
            <a:extLst>
              <a:ext uri="{FF2B5EF4-FFF2-40B4-BE49-F238E27FC236}">
                <a16:creationId xmlns:a16="http://schemas.microsoft.com/office/drawing/2014/main" id="{CD2736B2-955D-2671-5F63-A3C10CB60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1" t="2055" b="50813"/>
          <a:stretch/>
        </p:blipFill>
        <p:spPr>
          <a:xfrm>
            <a:off x="3172453" y="1870849"/>
            <a:ext cx="2847355" cy="3418112"/>
          </a:xfrm>
          <a:prstGeom prst="rect">
            <a:avLst/>
          </a:prstGeom>
        </p:spPr>
      </p:pic>
      <p:pic>
        <p:nvPicPr>
          <p:cNvPr id="10" name="Image 11">
            <a:extLst>
              <a:ext uri="{FF2B5EF4-FFF2-40B4-BE49-F238E27FC236}">
                <a16:creationId xmlns:a16="http://schemas.microsoft.com/office/drawing/2014/main" id="{2A706813-2A73-CD1B-8EE4-BCE670CE0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3"/>
          <a:stretch/>
        </p:blipFill>
        <p:spPr>
          <a:xfrm>
            <a:off x="6090260" y="1879771"/>
            <a:ext cx="5733738" cy="3457784"/>
          </a:xfrm>
          <a:prstGeom prst="rect">
            <a:avLst/>
          </a:prstGeom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EAE189EF-AAD0-3E71-5FFA-B39C48DD5B1D}"/>
              </a:ext>
            </a:extLst>
          </p:cNvPr>
          <p:cNvSpPr txBox="1">
            <a:spLocks/>
          </p:cNvSpPr>
          <p:nvPr/>
        </p:nvSpPr>
        <p:spPr>
          <a:xfrm>
            <a:off x="3252838" y="5337555"/>
            <a:ext cx="4121741" cy="2108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Clr>
                <a:srgbClr val="023D6B"/>
              </a:buClr>
              <a:buFont typeface="Calibri" panose="020F0502020204030204" pitchFamily="34" charset="0"/>
              <a:buNone/>
            </a:pPr>
            <a:r>
              <a:rPr lang="en-GB" sz="1200" dirty="0"/>
              <a:t>Van </a:t>
            </a:r>
            <a:r>
              <a:rPr lang="en-GB" sz="1200" dirty="0" err="1"/>
              <a:t>Genuchten</a:t>
            </a:r>
            <a:r>
              <a:rPr lang="en-GB" sz="1200" dirty="0"/>
              <a:t> parameters from ROSETTA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C31CB8-CDD0-02AA-4516-56D1C519FB83}"/>
              </a:ext>
            </a:extLst>
          </p:cNvPr>
          <p:cNvSpPr txBox="1"/>
          <p:nvPr/>
        </p:nvSpPr>
        <p:spPr>
          <a:xfrm>
            <a:off x="6174427" y="1904776"/>
            <a:ext cx="1005403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000" dirty="0"/>
              <a:t>0-0.02m depth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F1D08E-EF22-CD7C-56DC-08A00E8194BE}"/>
              </a:ext>
            </a:extLst>
          </p:cNvPr>
          <p:cNvSpPr txBox="1"/>
          <p:nvPr/>
        </p:nvSpPr>
        <p:spPr>
          <a:xfrm>
            <a:off x="9062089" y="1904776"/>
            <a:ext cx="970137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000" dirty="0"/>
              <a:t>42-60m depth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49B81A-992A-425E-0C42-670E71DAEF1B}"/>
              </a:ext>
            </a:extLst>
          </p:cNvPr>
          <p:cNvSpPr txBox="1"/>
          <p:nvPr/>
        </p:nvSpPr>
        <p:spPr>
          <a:xfrm>
            <a:off x="3146327" y="1636547"/>
            <a:ext cx="797846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200" dirty="0"/>
              <a:t>IGBP type land cover from CORINE           USDA soil types from </a:t>
            </a:r>
            <a:r>
              <a:rPr lang="en-GB" sz="1200" dirty="0" err="1"/>
              <a:t>SoilGrids</a:t>
            </a:r>
            <a:r>
              <a:rPr lang="en-GB" sz="1200" dirty="0"/>
              <a:t> textures     IHME hydrogeological types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516F0C-BCD7-F2E3-C57E-D19039EC285B}"/>
              </a:ext>
            </a:extLst>
          </p:cNvPr>
          <p:cNvSpPr txBox="1"/>
          <p:nvPr/>
        </p:nvSpPr>
        <p:spPr>
          <a:xfrm>
            <a:off x="312314" y="5772736"/>
            <a:ext cx="323588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200" dirty="0"/>
              <a:t>Belleflamme et al. (2023, Frontiers in Water)</a:t>
            </a:r>
          </a:p>
        </p:txBody>
      </p:sp>
    </p:spTree>
    <p:extLst>
      <p:ext uri="{BB962C8B-B14F-4D97-AF65-F5344CB8AC3E}">
        <p14:creationId xmlns:p14="http://schemas.microsoft.com/office/powerpoint/2010/main" val="126791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20C9B-6F2F-1915-91AC-F62D6185B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5771-0C1F-D300-0A58-461EA8F77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1"/>
            <a:ext cx="11820525" cy="1124780"/>
          </a:xfrm>
        </p:spPr>
        <p:txBody>
          <a:bodyPr/>
          <a:lstStyle/>
          <a:p>
            <a:r>
              <a:rPr lang="en-GB" sz="2800" dirty="0"/>
              <a:t>System for daily DE06 quasi-operational monitoring/forecasting runs</a:t>
            </a:r>
            <a:endParaRPr lang="en-DE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5400C-FD1A-A056-B7E1-72156386733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A76B9-F9BE-3FDD-25B4-F559438465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8FB938-C9FA-033B-AFB2-5488B1EC24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Also available: HRES-driven climatology is from 2011, workflow is on JSC/JUWELS HPC GPU Booster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4C0CC93-2619-4AE0-9EAA-BC1AC1002984}"/>
              </a:ext>
            </a:extLst>
          </p:cNvPr>
          <p:cNvSpPr txBox="1">
            <a:spLocks/>
          </p:cNvSpPr>
          <p:nvPr/>
        </p:nvSpPr>
        <p:spPr>
          <a:xfrm>
            <a:off x="1812375" y="2893679"/>
            <a:ext cx="2927348" cy="892552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FFF00"/>
                </a:solidFill>
                <a:effectLst/>
                <a:latin typeface="Arial" panose="020B0604020202020204" pitchFamily="34" charset="0"/>
              </a:defRPr>
            </a:lvl1pPr>
            <a:lvl2pPr marL="361942" indent="-184146" defTabSz="914377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lvl2pPr>
            <a:lvl3pPr marL="539737" indent="-177796" defTabSz="914377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lvl3pPr>
            <a:lvl4pPr marL="717533" indent="-177796" defTabSz="914377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lvl4pPr>
            <a:lvl5pPr marL="895328" indent="-177796" defTabSz="914377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1300" dirty="0"/>
              <a:t>Daily forecast ensemble</a:t>
            </a:r>
          </a:p>
          <a:p>
            <a:r>
              <a:rPr lang="en-GB" sz="1300" dirty="0"/>
              <a:t>+ 10 days</a:t>
            </a:r>
          </a:p>
          <a:p>
            <a:r>
              <a:rPr lang="en-GB" sz="1300" dirty="0"/>
              <a:t>HRES = deterministic </a:t>
            </a:r>
          </a:p>
          <a:p>
            <a:r>
              <a:rPr lang="en-GB" sz="1300" dirty="0"/>
              <a:t>ENS = 50-member, probabilistic</a:t>
            </a:r>
          </a:p>
        </p:txBody>
      </p:sp>
      <p:cxnSp>
        <p:nvCxnSpPr>
          <p:cNvPr id="9" name="Connecteur droit avec flèche 9">
            <a:extLst>
              <a:ext uri="{FF2B5EF4-FFF2-40B4-BE49-F238E27FC236}">
                <a16:creationId xmlns:a16="http://schemas.microsoft.com/office/drawing/2014/main" id="{0A61D2ED-6924-494F-F98A-95736BB2D95F}"/>
              </a:ext>
            </a:extLst>
          </p:cNvPr>
          <p:cNvCxnSpPr>
            <a:cxnSpLocks/>
          </p:cNvCxnSpPr>
          <p:nvPr/>
        </p:nvCxnSpPr>
        <p:spPr>
          <a:xfrm>
            <a:off x="1802299" y="5119318"/>
            <a:ext cx="879066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4CC5246A-C44D-384C-EF2D-A82BA4D92FF1}"/>
              </a:ext>
            </a:extLst>
          </p:cNvPr>
          <p:cNvCxnSpPr/>
          <p:nvPr/>
        </p:nvCxnSpPr>
        <p:spPr>
          <a:xfrm>
            <a:off x="5077311" y="4927575"/>
            <a:ext cx="0" cy="3333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1">
            <a:extLst>
              <a:ext uri="{FF2B5EF4-FFF2-40B4-BE49-F238E27FC236}">
                <a16:creationId xmlns:a16="http://schemas.microsoft.com/office/drawing/2014/main" id="{3FCF4634-E48B-9ED2-8B7C-4B3781F6BB71}"/>
              </a:ext>
            </a:extLst>
          </p:cNvPr>
          <p:cNvCxnSpPr/>
          <p:nvPr/>
        </p:nvCxnSpPr>
        <p:spPr>
          <a:xfrm>
            <a:off x="7581116" y="4927575"/>
            <a:ext cx="0" cy="3333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2">
            <a:extLst>
              <a:ext uri="{FF2B5EF4-FFF2-40B4-BE49-F238E27FC236}">
                <a16:creationId xmlns:a16="http://schemas.microsoft.com/office/drawing/2014/main" id="{3ED89207-E4B0-0483-546C-D7012B616187}"/>
              </a:ext>
            </a:extLst>
          </p:cNvPr>
          <p:cNvSpPr txBox="1"/>
          <p:nvPr/>
        </p:nvSpPr>
        <p:spPr>
          <a:xfrm>
            <a:off x="4729647" y="5265712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d</a:t>
            </a:r>
            <a:r>
              <a:rPr lang="en-GB" sz="1200" baseline="-25000"/>
              <a:t>n</a:t>
            </a: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3F3C7456-564D-D702-59FF-893D5AB8D859}"/>
              </a:ext>
            </a:extLst>
          </p:cNvPr>
          <p:cNvSpPr txBox="1"/>
          <p:nvPr/>
        </p:nvSpPr>
        <p:spPr>
          <a:xfrm>
            <a:off x="7233453" y="5260950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d</a:t>
            </a:r>
            <a:r>
              <a:rPr lang="en-GB" sz="1200" baseline="-25000"/>
              <a:t>n+1</a:t>
            </a:r>
          </a:p>
        </p:txBody>
      </p:sp>
      <p:sp>
        <p:nvSpPr>
          <p:cNvPr id="14" name="ZoneTexte 14">
            <a:extLst>
              <a:ext uri="{FF2B5EF4-FFF2-40B4-BE49-F238E27FC236}">
                <a16:creationId xmlns:a16="http://schemas.microsoft.com/office/drawing/2014/main" id="{55315213-3DC8-250A-0649-F968C425BD68}"/>
              </a:ext>
            </a:extLst>
          </p:cNvPr>
          <p:cNvSpPr txBox="1"/>
          <p:nvPr/>
        </p:nvSpPr>
        <p:spPr>
          <a:xfrm>
            <a:off x="4234348" y="4462591"/>
            <a:ext cx="1685924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23D6B"/>
                </a:solidFill>
              </a:rPr>
              <a:t>HRES</a:t>
            </a:r>
          </a:p>
          <a:p>
            <a:pPr algn="ctr"/>
            <a:r>
              <a:rPr lang="en-GB" sz="1200" dirty="0"/>
              <a:t>d</a:t>
            </a:r>
            <a:r>
              <a:rPr lang="en-GB" sz="1200" baseline="-25000" dirty="0"/>
              <a:t>n-1</a:t>
            </a:r>
            <a:r>
              <a:rPr lang="en-GB" sz="1200" dirty="0"/>
              <a:t> h0-h24</a:t>
            </a: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4619589E-4DCF-6A71-F388-B96A0AAF895B}"/>
              </a:ext>
            </a:extLst>
          </p:cNvPr>
          <p:cNvSpPr txBox="1"/>
          <p:nvPr/>
        </p:nvSpPr>
        <p:spPr>
          <a:xfrm>
            <a:off x="6738153" y="4462591"/>
            <a:ext cx="1685924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23D6B"/>
                </a:solidFill>
              </a:rPr>
              <a:t>HRES</a:t>
            </a:r>
          </a:p>
          <a:p>
            <a:pPr algn="ctr"/>
            <a:r>
              <a:rPr lang="en-GB" sz="1200" dirty="0" err="1"/>
              <a:t>d</a:t>
            </a:r>
            <a:r>
              <a:rPr lang="en-GB" sz="1200" baseline="-25000" dirty="0" err="1"/>
              <a:t>n</a:t>
            </a:r>
            <a:r>
              <a:rPr lang="en-GB" sz="1200" dirty="0"/>
              <a:t> h0-h24</a:t>
            </a:r>
          </a:p>
        </p:txBody>
      </p:sp>
      <p:sp>
        <p:nvSpPr>
          <p:cNvPr id="16" name="ZoneTexte 16">
            <a:extLst>
              <a:ext uri="{FF2B5EF4-FFF2-40B4-BE49-F238E27FC236}">
                <a16:creationId xmlns:a16="http://schemas.microsoft.com/office/drawing/2014/main" id="{DFD66130-D4DD-03C3-F616-81AD25C12945}"/>
              </a:ext>
            </a:extLst>
          </p:cNvPr>
          <p:cNvSpPr txBox="1"/>
          <p:nvPr/>
        </p:nvSpPr>
        <p:spPr>
          <a:xfrm>
            <a:off x="5314801" y="2662391"/>
            <a:ext cx="2718116" cy="646331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23D6B"/>
                </a:solidFill>
              </a:rPr>
              <a:t>ECMWF medium-range forecast</a:t>
            </a:r>
          </a:p>
          <a:p>
            <a:pPr algn="ctr"/>
            <a:r>
              <a:rPr lang="en-GB" sz="1200" dirty="0">
                <a:solidFill>
                  <a:srgbClr val="023D6B"/>
                </a:solidFill>
              </a:rPr>
              <a:t>HRES</a:t>
            </a:r>
            <a:r>
              <a:rPr lang="en-GB" sz="1200" dirty="0"/>
              <a:t> – </a:t>
            </a:r>
            <a:r>
              <a:rPr lang="en-GB" sz="1200" dirty="0">
                <a:solidFill>
                  <a:srgbClr val="023D6B"/>
                </a:solidFill>
              </a:rPr>
              <a:t>ENS01</a:t>
            </a:r>
            <a:r>
              <a:rPr lang="en-GB" sz="1200" dirty="0"/>
              <a:t> – </a:t>
            </a:r>
            <a:r>
              <a:rPr lang="en-GB" sz="1200" dirty="0">
                <a:solidFill>
                  <a:srgbClr val="023D6B"/>
                </a:solidFill>
              </a:rPr>
              <a:t>ENS02</a:t>
            </a:r>
            <a:r>
              <a:rPr lang="en-GB" sz="1200" dirty="0"/>
              <a:t> … </a:t>
            </a:r>
            <a:r>
              <a:rPr lang="en-GB" sz="1200" dirty="0">
                <a:solidFill>
                  <a:srgbClr val="023D6B"/>
                </a:solidFill>
              </a:rPr>
              <a:t>ENS50</a:t>
            </a:r>
            <a:endParaRPr lang="en-GB" sz="1200" dirty="0"/>
          </a:p>
          <a:p>
            <a:pPr algn="ctr"/>
            <a:r>
              <a:rPr lang="en-GB" sz="1200" dirty="0" err="1"/>
              <a:t>d</a:t>
            </a:r>
            <a:r>
              <a:rPr lang="en-GB" sz="1200" baseline="-25000" dirty="0" err="1"/>
              <a:t>n</a:t>
            </a:r>
            <a:r>
              <a:rPr lang="en-GB" sz="1200" dirty="0"/>
              <a:t> h0-h240</a:t>
            </a:r>
          </a:p>
        </p:txBody>
      </p:sp>
      <p:cxnSp>
        <p:nvCxnSpPr>
          <p:cNvPr id="17" name="Connecteur droit 17">
            <a:extLst>
              <a:ext uri="{FF2B5EF4-FFF2-40B4-BE49-F238E27FC236}">
                <a16:creationId xmlns:a16="http://schemas.microsoft.com/office/drawing/2014/main" id="{68B290DA-8B07-F4C8-8108-4BD2490A232C}"/>
              </a:ext>
            </a:extLst>
          </p:cNvPr>
          <p:cNvCxnSpPr/>
          <p:nvPr/>
        </p:nvCxnSpPr>
        <p:spPr>
          <a:xfrm>
            <a:off x="2645261" y="4927574"/>
            <a:ext cx="0" cy="3333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8">
            <a:extLst>
              <a:ext uri="{FF2B5EF4-FFF2-40B4-BE49-F238E27FC236}">
                <a16:creationId xmlns:a16="http://schemas.microsoft.com/office/drawing/2014/main" id="{54F318D7-F847-633F-F9E8-4F6B075AD846}"/>
              </a:ext>
            </a:extLst>
          </p:cNvPr>
          <p:cNvSpPr txBox="1"/>
          <p:nvPr/>
        </p:nvSpPr>
        <p:spPr>
          <a:xfrm>
            <a:off x="2261722" y="5258360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d</a:t>
            </a:r>
            <a:r>
              <a:rPr lang="en-GB" sz="1200" baseline="-25000"/>
              <a:t>n-1</a:t>
            </a:r>
          </a:p>
        </p:txBody>
      </p:sp>
      <p:sp>
        <p:nvSpPr>
          <p:cNvPr id="19" name="ZoneTexte 19">
            <a:extLst>
              <a:ext uri="{FF2B5EF4-FFF2-40B4-BE49-F238E27FC236}">
                <a16:creationId xmlns:a16="http://schemas.microsoft.com/office/drawing/2014/main" id="{9A75D438-1722-DEC5-803A-4FA2FA818965}"/>
              </a:ext>
            </a:extLst>
          </p:cNvPr>
          <p:cNvSpPr txBox="1"/>
          <p:nvPr/>
        </p:nvSpPr>
        <p:spPr>
          <a:xfrm>
            <a:off x="1802299" y="4462591"/>
            <a:ext cx="1685924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23D6B"/>
                </a:solidFill>
              </a:rPr>
              <a:t>HRES</a:t>
            </a:r>
          </a:p>
          <a:p>
            <a:pPr algn="ctr"/>
            <a:r>
              <a:rPr lang="en-GB" sz="1200" dirty="0"/>
              <a:t>d</a:t>
            </a:r>
            <a:r>
              <a:rPr lang="en-GB" sz="1200" baseline="-25000" dirty="0"/>
              <a:t>n-2</a:t>
            </a:r>
            <a:r>
              <a:rPr lang="en-GB" sz="1200" dirty="0"/>
              <a:t> h0-h24</a:t>
            </a:r>
          </a:p>
        </p:txBody>
      </p:sp>
      <p:sp>
        <p:nvSpPr>
          <p:cNvPr id="20" name="ZoneTexte 20">
            <a:extLst>
              <a:ext uri="{FF2B5EF4-FFF2-40B4-BE49-F238E27FC236}">
                <a16:creationId xmlns:a16="http://schemas.microsoft.com/office/drawing/2014/main" id="{18FF185C-D82E-0BC8-93CD-4F32D753EA94}"/>
              </a:ext>
            </a:extLst>
          </p:cNvPr>
          <p:cNvSpPr txBox="1"/>
          <p:nvPr/>
        </p:nvSpPr>
        <p:spPr>
          <a:xfrm>
            <a:off x="7791775" y="3454479"/>
            <a:ext cx="2718116" cy="646331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23D6B"/>
                </a:solidFill>
              </a:rPr>
              <a:t>ECMWF medium-range forecast</a:t>
            </a:r>
          </a:p>
          <a:p>
            <a:pPr algn="ctr"/>
            <a:r>
              <a:rPr lang="en-GB" sz="1200" dirty="0">
                <a:solidFill>
                  <a:srgbClr val="023D6B"/>
                </a:solidFill>
              </a:rPr>
              <a:t>HRES</a:t>
            </a:r>
            <a:r>
              <a:rPr lang="en-GB" sz="1200" dirty="0"/>
              <a:t> – </a:t>
            </a:r>
            <a:r>
              <a:rPr lang="en-GB" sz="1200" dirty="0">
                <a:solidFill>
                  <a:srgbClr val="023D6B"/>
                </a:solidFill>
              </a:rPr>
              <a:t>ENS01</a:t>
            </a:r>
            <a:r>
              <a:rPr lang="en-GB" sz="1200" dirty="0"/>
              <a:t> – </a:t>
            </a:r>
            <a:r>
              <a:rPr lang="en-GB" sz="1200" dirty="0">
                <a:solidFill>
                  <a:srgbClr val="023D6B"/>
                </a:solidFill>
              </a:rPr>
              <a:t>ENS02</a:t>
            </a:r>
            <a:r>
              <a:rPr lang="en-GB" sz="1200" dirty="0"/>
              <a:t> … </a:t>
            </a:r>
            <a:r>
              <a:rPr lang="en-GB" sz="1200" dirty="0">
                <a:solidFill>
                  <a:srgbClr val="023D6B"/>
                </a:solidFill>
              </a:rPr>
              <a:t>ENS50</a:t>
            </a:r>
            <a:endParaRPr lang="en-GB" sz="1200" dirty="0"/>
          </a:p>
          <a:p>
            <a:pPr algn="ctr"/>
            <a:r>
              <a:rPr lang="en-GB" sz="1200" dirty="0"/>
              <a:t>d</a:t>
            </a:r>
            <a:r>
              <a:rPr lang="en-GB" sz="1200" baseline="-25000" dirty="0"/>
              <a:t>n+1</a:t>
            </a:r>
            <a:r>
              <a:rPr lang="en-GB" sz="1200" dirty="0"/>
              <a:t> h0-h240</a:t>
            </a:r>
          </a:p>
        </p:txBody>
      </p:sp>
      <p:cxnSp>
        <p:nvCxnSpPr>
          <p:cNvPr id="21" name="Connecteur : en angle 21">
            <a:extLst>
              <a:ext uri="{FF2B5EF4-FFF2-40B4-BE49-F238E27FC236}">
                <a16:creationId xmlns:a16="http://schemas.microsoft.com/office/drawing/2014/main" id="{FAF545C5-4D4F-0257-6807-E71EF4CD92A4}"/>
              </a:ext>
            </a:extLst>
          </p:cNvPr>
          <p:cNvCxnSpPr>
            <a:cxnSpLocks/>
            <a:stCxn id="14" idx="0"/>
            <a:endCxn id="16" idx="1"/>
          </p:cNvCxnSpPr>
          <p:nvPr/>
        </p:nvCxnSpPr>
        <p:spPr>
          <a:xfrm rot="5400000" flipH="1" flipV="1">
            <a:off x="4457538" y="3605329"/>
            <a:ext cx="1477034" cy="237491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 : en angle 22">
            <a:extLst>
              <a:ext uri="{FF2B5EF4-FFF2-40B4-BE49-F238E27FC236}">
                <a16:creationId xmlns:a16="http://schemas.microsoft.com/office/drawing/2014/main" id="{5D1DED52-A3ED-3B76-6FCB-C70F8347DFB9}"/>
              </a:ext>
            </a:extLst>
          </p:cNvPr>
          <p:cNvCxnSpPr>
            <a:stCxn id="15" idx="0"/>
            <a:endCxn id="20" idx="1"/>
          </p:cNvCxnSpPr>
          <p:nvPr/>
        </p:nvCxnSpPr>
        <p:spPr>
          <a:xfrm rot="5400000" flipH="1" flipV="1">
            <a:off x="7343972" y="4014788"/>
            <a:ext cx="684946" cy="210660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3">
            <a:extLst>
              <a:ext uri="{FF2B5EF4-FFF2-40B4-BE49-F238E27FC236}">
                <a16:creationId xmlns:a16="http://schemas.microsoft.com/office/drawing/2014/main" id="{06B0B382-ECC7-E3B0-1E91-7AE1497ED263}"/>
              </a:ext>
            </a:extLst>
          </p:cNvPr>
          <p:cNvSpPr txBox="1"/>
          <p:nvPr/>
        </p:nvSpPr>
        <p:spPr>
          <a:xfrm>
            <a:off x="5314801" y="1654279"/>
            <a:ext cx="415290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23D6B"/>
                </a:solidFill>
              </a:rPr>
              <a:t>ECMWF seasonal predictions</a:t>
            </a:r>
          </a:p>
          <a:p>
            <a:pPr algn="ctr"/>
            <a:r>
              <a:rPr lang="en-GB" sz="1200" dirty="0">
                <a:solidFill>
                  <a:srgbClr val="023D6B"/>
                </a:solidFill>
              </a:rPr>
              <a:t>SEAS01</a:t>
            </a:r>
            <a:r>
              <a:rPr lang="en-GB" sz="1200" dirty="0"/>
              <a:t> – </a:t>
            </a:r>
            <a:r>
              <a:rPr lang="en-GB" sz="1200" dirty="0">
                <a:solidFill>
                  <a:srgbClr val="023D6B"/>
                </a:solidFill>
              </a:rPr>
              <a:t>SEAS02</a:t>
            </a:r>
            <a:r>
              <a:rPr lang="en-GB" sz="1200" dirty="0"/>
              <a:t> … </a:t>
            </a:r>
            <a:r>
              <a:rPr lang="en-GB" sz="1200" dirty="0">
                <a:solidFill>
                  <a:srgbClr val="023D6B"/>
                </a:solidFill>
              </a:rPr>
              <a:t>SEAS50</a:t>
            </a:r>
            <a:endParaRPr lang="en-GB" sz="1200" dirty="0"/>
          </a:p>
          <a:p>
            <a:pPr algn="ctr"/>
            <a:r>
              <a:rPr lang="en-GB" sz="1200" dirty="0" err="1"/>
              <a:t>d</a:t>
            </a:r>
            <a:r>
              <a:rPr lang="en-GB" sz="1200" baseline="-25000" dirty="0" err="1"/>
              <a:t>n</a:t>
            </a:r>
            <a:r>
              <a:rPr lang="en-GB" sz="1200" dirty="0"/>
              <a:t> h0-h5136 (7 months)</a:t>
            </a:r>
          </a:p>
        </p:txBody>
      </p:sp>
      <p:cxnSp>
        <p:nvCxnSpPr>
          <p:cNvPr id="24" name="Connecteur : en angle 24">
            <a:extLst>
              <a:ext uri="{FF2B5EF4-FFF2-40B4-BE49-F238E27FC236}">
                <a16:creationId xmlns:a16="http://schemas.microsoft.com/office/drawing/2014/main" id="{B87FC774-9C39-B8FC-8324-2ECC33683759}"/>
              </a:ext>
            </a:extLst>
          </p:cNvPr>
          <p:cNvCxnSpPr>
            <a:endCxn id="23" idx="1"/>
          </p:cNvCxnSpPr>
          <p:nvPr/>
        </p:nvCxnSpPr>
        <p:spPr>
          <a:xfrm rot="5400000" flipH="1" flipV="1">
            <a:off x="4648663" y="2406093"/>
            <a:ext cx="1094785" cy="237491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5">
            <a:extLst>
              <a:ext uri="{FF2B5EF4-FFF2-40B4-BE49-F238E27FC236}">
                <a16:creationId xmlns:a16="http://schemas.microsoft.com/office/drawing/2014/main" id="{723EAC24-F870-D25E-EE91-001553060E88}"/>
              </a:ext>
            </a:extLst>
          </p:cNvPr>
          <p:cNvSpPr txBox="1"/>
          <p:nvPr/>
        </p:nvSpPr>
        <p:spPr>
          <a:xfrm>
            <a:off x="-226023" y="4201331"/>
            <a:ext cx="193230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ysClr val="windowText" lastClr="000000"/>
                </a:solidFill>
              </a:rPr>
              <a:t>ParFlow</a:t>
            </a:r>
            <a:r>
              <a:rPr lang="en-GB" sz="1200" dirty="0">
                <a:solidFill>
                  <a:sysClr val="windowText" lastClr="000000"/>
                </a:solidFill>
              </a:rPr>
              <a:t>/CLM</a:t>
            </a:r>
          </a:p>
          <a:p>
            <a:pPr algn="ctr"/>
            <a:r>
              <a:rPr lang="en-GB" sz="1200" dirty="0">
                <a:solidFill>
                  <a:sysClr val="windowText" lastClr="000000"/>
                </a:solidFill>
              </a:rPr>
              <a:t>historical </a:t>
            </a:r>
            <a:br>
              <a:rPr lang="en-GB" sz="1200" dirty="0">
                <a:solidFill>
                  <a:sysClr val="windowText" lastClr="000000"/>
                </a:solidFill>
              </a:rPr>
            </a:br>
            <a:r>
              <a:rPr lang="en-GB" sz="1200" dirty="0">
                <a:solidFill>
                  <a:sysClr val="windowText" lastClr="000000"/>
                </a:solidFill>
              </a:rPr>
              <a:t>time series</a:t>
            </a:r>
          </a:p>
          <a:p>
            <a:pPr algn="ctr"/>
            <a:r>
              <a:rPr lang="en-GB" sz="1200" dirty="0">
                <a:solidFill>
                  <a:sysClr val="windowText" lastClr="000000"/>
                </a:solidFill>
              </a:rPr>
              <a:t>combination of</a:t>
            </a:r>
            <a:br>
              <a:rPr lang="en-GB" sz="1200" dirty="0">
                <a:solidFill>
                  <a:sysClr val="windowText" lastClr="000000"/>
                </a:solidFill>
              </a:rPr>
            </a:br>
            <a:r>
              <a:rPr lang="en-GB" sz="1200" dirty="0">
                <a:solidFill>
                  <a:sysClr val="windowText" lastClr="000000"/>
                </a:solidFill>
              </a:rPr>
              <a:t>24hr HRES </a:t>
            </a:r>
            <a:br>
              <a:rPr lang="en-GB" sz="1200" dirty="0">
                <a:solidFill>
                  <a:sysClr val="windowText" lastClr="000000"/>
                </a:solidFill>
              </a:rPr>
            </a:br>
            <a:r>
              <a:rPr lang="en-GB" sz="1200" dirty="0">
                <a:solidFill>
                  <a:sysClr val="windowText" lastClr="000000"/>
                </a:solidFill>
              </a:rPr>
              <a:t>forecast</a:t>
            </a:r>
          </a:p>
        </p:txBody>
      </p:sp>
      <p:sp>
        <p:nvSpPr>
          <p:cNvPr id="26" name="Accolade ouvrante 26">
            <a:extLst>
              <a:ext uri="{FF2B5EF4-FFF2-40B4-BE49-F238E27FC236}">
                <a16:creationId xmlns:a16="http://schemas.microsoft.com/office/drawing/2014/main" id="{3C4571F0-8A0B-D270-55EE-C9AA22112277}"/>
              </a:ext>
            </a:extLst>
          </p:cNvPr>
          <p:cNvSpPr/>
          <p:nvPr/>
        </p:nvSpPr>
        <p:spPr>
          <a:xfrm>
            <a:off x="1459481" y="4462591"/>
            <a:ext cx="193673" cy="461665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7" name="ZoneTexte 27">
            <a:extLst>
              <a:ext uri="{FF2B5EF4-FFF2-40B4-BE49-F238E27FC236}">
                <a16:creationId xmlns:a16="http://schemas.microsoft.com/office/drawing/2014/main" id="{E5D8FBB4-8C8A-DBAF-3B5B-F148C51F9E44}"/>
              </a:ext>
            </a:extLst>
          </p:cNvPr>
          <p:cNvSpPr txBox="1"/>
          <p:nvPr/>
        </p:nvSpPr>
        <p:spPr>
          <a:xfrm>
            <a:off x="-226023" y="3035817"/>
            <a:ext cx="1932307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accent3">
                    <a:lumMod val="75000"/>
                  </a:schemeClr>
                </a:solidFill>
              </a:rPr>
              <a:t>ParFlow</a:t>
            </a: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/CLM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medium-range </a:t>
            </a:r>
            <a:br>
              <a:rPr lang="en-GB" sz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forecasts</a:t>
            </a:r>
            <a:br>
              <a:rPr lang="en-GB" sz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every / 2</a:t>
            </a:r>
            <a:r>
              <a:rPr lang="en-GB" sz="1200" baseline="30000" dirty="0">
                <a:solidFill>
                  <a:schemeClr val="accent3">
                    <a:lumMod val="75000"/>
                  </a:schemeClr>
                </a:solidFill>
              </a:rPr>
              <a:t>nd</a:t>
            </a: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 day</a:t>
            </a:r>
          </a:p>
        </p:txBody>
      </p:sp>
      <p:sp>
        <p:nvSpPr>
          <p:cNvPr id="28" name="Accolade ouvrante 28">
            <a:extLst>
              <a:ext uri="{FF2B5EF4-FFF2-40B4-BE49-F238E27FC236}">
                <a16:creationId xmlns:a16="http://schemas.microsoft.com/office/drawing/2014/main" id="{AF805F53-42F1-9CBE-394D-4D9DD29820D9}"/>
              </a:ext>
            </a:extLst>
          </p:cNvPr>
          <p:cNvSpPr/>
          <p:nvPr/>
        </p:nvSpPr>
        <p:spPr>
          <a:xfrm>
            <a:off x="1467589" y="2662391"/>
            <a:ext cx="193673" cy="1438420"/>
          </a:xfrm>
          <a:prstGeom prst="leftBrac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Accolade ouvrante 29">
            <a:extLst>
              <a:ext uri="{FF2B5EF4-FFF2-40B4-BE49-F238E27FC236}">
                <a16:creationId xmlns:a16="http://schemas.microsoft.com/office/drawing/2014/main" id="{50510CA3-EFDE-6561-AD33-5CF4941B5F6F}"/>
              </a:ext>
            </a:extLst>
          </p:cNvPr>
          <p:cNvSpPr/>
          <p:nvPr/>
        </p:nvSpPr>
        <p:spPr>
          <a:xfrm>
            <a:off x="1462350" y="1654040"/>
            <a:ext cx="198911" cy="646331"/>
          </a:xfrm>
          <a:prstGeom prst="leftBrac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ZoneTexte 30">
            <a:extLst>
              <a:ext uri="{FF2B5EF4-FFF2-40B4-BE49-F238E27FC236}">
                <a16:creationId xmlns:a16="http://schemas.microsoft.com/office/drawing/2014/main" id="{E0DF8959-30BE-1F52-197E-3BBE8A9E4BCF}"/>
              </a:ext>
            </a:extLst>
          </p:cNvPr>
          <p:cNvSpPr txBox="1"/>
          <p:nvPr/>
        </p:nvSpPr>
        <p:spPr>
          <a:xfrm>
            <a:off x="-226023" y="1611924"/>
            <a:ext cx="1932307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accent5">
                    <a:lumMod val="75000"/>
                  </a:schemeClr>
                </a:solidFill>
              </a:rPr>
              <a:t>ParFlow</a:t>
            </a:r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/CLM</a:t>
            </a:r>
          </a:p>
          <a:p>
            <a:pPr algn="ctr"/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seasonal </a:t>
            </a:r>
            <a:br>
              <a:rPr lang="en-GB" sz="1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predictions</a:t>
            </a:r>
          </a:p>
          <a:p>
            <a:pPr algn="ctr"/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every 3 months</a:t>
            </a:r>
          </a:p>
        </p:txBody>
      </p:sp>
      <p:sp>
        <p:nvSpPr>
          <p:cNvPr id="31" name="ZoneTexte 31">
            <a:extLst>
              <a:ext uri="{FF2B5EF4-FFF2-40B4-BE49-F238E27FC236}">
                <a16:creationId xmlns:a16="http://schemas.microsoft.com/office/drawing/2014/main" id="{F703DF21-A887-4513-C94F-BD7F48D75D05}"/>
              </a:ext>
            </a:extLst>
          </p:cNvPr>
          <p:cNvSpPr txBox="1"/>
          <p:nvPr/>
        </p:nvSpPr>
        <p:spPr>
          <a:xfrm rot="16200000">
            <a:off x="4191636" y="3568091"/>
            <a:ext cx="15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Initial conditions</a:t>
            </a:r>
          </a:p>
        </p:txBody>
      </p:sp>
      <p:sp>
        <p:nvSpPr>
          <p:cNvPr id="32" name="ZoneTexte 32">
            <a:extLst>
              <a:ext uri="{FF2B5EF4-FFF2-40B4-BE49-F238E27FC236}">
                <a16:creationId xmlns:a16="http://schemas.microsoft.com/office/drawing/2014/main" id="{2A60A7DB-EB49-91B7-8B21-39CC1D1BA1C5}"/>
              </a:ext>
            </a:extLst>
          </p:cNvPr>
          <p:cNvSpPr txBox="1"/>
          <p:nvPr/>
        </p:nvSpPr>
        <p:spPr>
          <a:xfrm rot="16200000">
            <a:off x="7131549" y="3915716"/>
            <a:ext cx="67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IC</a:t>
            </a:r>
          </a:p>
        </p:txBody>
      </p:sp>
      <p:cxnSp>
        <p:nvCxnSpPr>
          <p:cNvPr id="33" name="Connecteur droit avec flèche 5">
            <a:extLst>
              <a:ext uri="{FF2B5EF4-FFF2-40B4-BE49-F238E27FC236}">
                <a16:creationId xmlns:a16="http://schemas.microsoft.com/office/drawing/2014/main" id="{BD81340C-4658-D4A3-DB13-98128A841D55}"/>
              </a:ext>
            </a:extLst>
          </p:cNvPr>
          <p:cNvCxnSpPr>
            <a:stCxn id="19" idx="3"/>
            <a:endCxn id="14" idx="1"/>
          </p:cNvCxnSpPr>
          <p:nvPr/>
        </p:nvCxnSpPr>
        <p:spPr>
          <a:xfrm>
            <a:off x="3488223" y="4693424"/>
            <a:ext cx="74612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B1B74AD5-963B-4DC5-A048-448FD1C27221}"/>
              </a:ext>
            </a:extLst>
          </p:cNvPr>
          <p:cNvSpPr txBox="1"/>
          <p:nvPr/>
        </p:nvSpPr>
        <p:spPr>
          <a:xfrm>
            <a:off x="3527983" y="4431963"/>
            <a:ext cx="67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IC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E030927-755A-AB50-1B07-BEEF809B8838}"/>
              </a:ext>
            </a:extLst>
          </p:cNvPr>
          <p:cNvSpPr txBox="1"/>
          <p:nvPr/>
        </p:nvSpPr>
        <p:spPr>
          <a:xfrm>
            <a:off x="5988256" y="4431962"/>
            <a:ext cx="67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IC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5692627-E1B3-864E-DF59-2C3FD83DF212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5920272" y="4693424"/>
            <a:ext cx="81788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7A8C6BE-9A39-8BDA-2BBB-E36A646E1C2B}"/>
              </a:ext>
            </a:extLst>
          </p:cNvPr>
          <p:cNvSpPr txBox="1"/>
          <p:nvPr/>
        </p:nvSpPr>
        <p:spPr>
          <a:xfrm>
            <a:off x="312314" y="5772736"/>
            <a:ext cx="323588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200" dirty="0"/>
              <a:t>Belleflamme et al. (2023, Frontiers in Water)</a:t>
            </a:r>
          </a:p>
        </p:txBody>
      </p:sp>
      <p:sp>
        <p:nvSpPr>
          <p:cNvPr id="40" name="Content Placeholder 7">
            <a:extLst>
              <a:ext uri="{FF2B5EF4-FFF2-40B4-BE49-F238E27FC236}">
                <a16:creationId xmlns:a16="http://schemas.microsoft.com/office/drawing/2014/main" id="{BB5B2339-62AE-825B-DF93-85AABB36A7AC}"/>
              </a:ext>
            </a:extLst>
          </p:cNvPr>
          <p:cNvSpPr txBox="1">
            <a:spLocks/>
          </p:cNvSpPr>
          <p:nvPr/>
        </p:nvSpPr>
        <p:spPr>
          <a:xfrm>
            <a:off x="1812375" y="1659440"/>
            <a:ext cx="2927348" cy="692497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FFF00"/>
                </a:solidFill>
                <a:effectLst/>
                <a:latin typeface="Arial" panose="020B0604020202020204" pitchFamily="34" charset="0"/>
              </a:defRPr>
            </a:lvl1pPr>
            <a:lvl2pPr marL="361942" indent="-184146" algn="l" defTabSz="914377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37" indent="-177796" algn="l" defTabSz="914377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33" indent="-177796" algn="l" defTabSz="914377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28" indent="-177796" algn="l" defTabSz="914377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dirty="0"/>
              <a:t>Every 3 months</a:t>
            </a:r>
          </a:p>
          <a:p>
            <a:r>
              <a:rPr lang="en-GB" sz="1300" dirty="0"/>
              <a:t>+ 7 months</a:t>
            </a:r>
          </a:p>
          <a:p>
            <a:r>
              <a:rPr lang="en-GB" sz="1300" dirty="0"/>
              <a:t>SEAS = 50-member, probabilistic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D12456-0F5F-BF1C-F651-FC3CBAE55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41" y="2493974"/>
            <a:ext cx="1459816" cy="2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EC5E662-DA32-5151-5D16-8A4E5B90C79A}"/>
              </a:ext>
            </a:extLst>
          </p:cNvPr>
          <p:cNvSpPr/>
          <p:nvPr/>
        </p:nvSpPr>
        <p:spPr>
          <a:xfrm>
            <a:off x="8230774" y="1448779"/>
            <a:ext cx="3845223" cy="51536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1131B959-0D3B-7A74-BB5F-D05E7812737F}"/>
              </a:ext>
            </a:extLst>
          </p:cNvPr>
          <p:cNvSpPr/>
          <p:nvPr/>
        </p:nvSpPr>
        <p:spPr>
          <a:xfrm>
            <a:off x="8379280" y="2503243"/>
            <a:ext cx="1628410" cy="856742"/>
          </a:xfrm>
          <a:prstGeom prst="rightArrow">
            <a:avLst/>
          </a:prstGeom>
          <a:solidFill>
            <a:srgbClr val="EB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DE" sz="1400" dirty="0">
                <a:solidFill>
                  <a:schemeClr val="tx1"/>
                </a:solidFill>
              </a:rPr>
              <a:t>Dissemination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F7AB44-39CB-C708-274F-76CD8DFF2315}"/>
              </a:ext>
            </a:extLst>
          </p:cNvPr>
          <p:cNvGrpSpPr/>
          <p:nvPr/>
        </p:nvGrpSpPr>
        <p:grpSpPr>
          <a:xfrm>
            <a:off x="10243191" y="1467694"/>
            <a:ext cx="1698107" cy="1062303"/>
            <a:chOff x="10243191" y="1496270"/>
            <a:chExt cx="1698107" cy="1062303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D0E8AE4-5434-D65C-4E9C-DC49DFF62546}"/>
                </a:ext>
              </a:extLst>
            </p:cNvPr>
            <p:cNvSpPr/>
            <p:nvPr/>
          </p:nvSpPr>
          <p:spPr>
            <a:xfrm>
              <a:off x="10243191" y="1496270"/>
              <a:ext cx="1698107" cy="106230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DE" sz="1300" dirty="0">
                  <a:solidFill>
                    <a:schemeClr val="tx1"/>
                  </a:solidFill>
                </a:rPr>
                <a:t>Portal for farming community</a:t>
              </a:r>
            </a:p>
            <a:p>
              <a:pPr algn="ctr">
                <a:lnSpc>
                  <a:spcPct val="95000"/>
                </a:lnSpc>
              </a:pPr>
              <a:endParaRPr lang="en-DE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DE" sz="1300" dirty="0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Logo ADAPTER">
              <a:extLst>
                <a:ext uri="{FF2B5EF4-FFF2-40B4-BE49-F238E27FC236}">
                  <a16:creationId xmlns:a16="http://schemas.microsoft.com/office/drawing/2014/main" id="{6059556B-059F-316C-6717-09BBFD6A4C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1" t="36669" r="10965" b="36208"/>
            <a:stretch/>
          </p:blipFill>
          <p:spPr bwMode="auto">
            <a:xfrm>
              <a:off x="10328916" y="2078564"/>
              <a:ext cx="1555071" cy="31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784335B-9E69-5142-168C-D489C7B0700B}"/>
              </a:ext>
            </a:extLst>
          </p:cNvPr>
          <p:cNvGrpSpPr/>
          <p:nvPr/>
        </p:nvGrpSpPr>
        <p:grpSpPr>
          <a:xfrm>
            <a:off x="10271265" y="2653067"/>
            <a:ext cx="1698107" cy="1045540"/>
            <a:chOff x="10271265" y="2653067"/>
            <a:chExt cx="1698107" cy="1045540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08A40557-80F3-AA2F-9DA6-613186C71A6A}"/>
                </a:ext>
              </a:extLst>
            </p:cNvPr>
            <p:cNvSpPr/>
            <p:nvPr/>
          </p:nvSpPr>
          <p:spPr>
            <a:xfrm>
              <a:off x="10271265" y="2653067"/>
              <a:ext cx="1698107" cy="10455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DE" sz="1300" dirty="0">
                  <a:solidFill>
                    <a:schemeClr val="tx1"/>
                  </a:solidFill>
                </a:rPr>
                <a:t>General public</a:t>
              </a:r>
            </a:p>
            <a:p>
              <a:pPr algn="ctr">
                <a:lnSpc>
                  <a:spcPct val="95000"/>
                </a:lnSpc>
              </a:pPr>
              <a:r>
                <a:rPr lang="en-DE" sz="1300" dirty="0">
                  <a:solidFill>
                    <a:schemeClr val="tx1"/>
                  </a:solidFill>
                </a:rPr>
                <a:t>interface</a:t>
              </a:r>
              <a:endParaRPr lang="en-GB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DE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DE" sz="1300" dirty="0" err="1">
                <a:solidFill>
                  <a:schemeClr val="tx1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07C3F2E-AF97-6A5E-FAD4-DF51C5DE9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1834" y="3198018"/>
              <a:ext cx="1500060" cy="44257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097E3D-121A-3E6A-9599-C622128B23EE}"/>
              </a:ext>
            </a:extLst>
          </p:cNvPr>
          <p:cNvGrpSpPr/>
          <p:nvPr/>
        </p:nvGrpSpPr>
        <p:grpSpPr>
          <a:xfrm>
            <a:off x="10293623" y="3834705"/>
            <a:ext cx="1698107" cy="1045540"/>
            <a:chOff x="10293623" y="3834705"/>
            <a:chExt cx="1698107" cy="1045540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B1A444D9-D7E8-D2D2-E0A8-AB197E420ECE}"/>
                </a:ext>
              </a:extLst>
            </p:cNvPr>
            <p:cNvSpPr/>
            <p:nvPr/>
          </p:nvSpPr>
          <p:spPr>
            <a:xfrm>
              <a:off x="10293623" y="3834705"/>
              <a:ext cx="1698107" cy="10455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DE" sz="1300" dirty="0">
                  <a:solidFill>
                    <a:schemeClr val="tx1"/>
                  </a:solidFill>
                </a:rPr>
                <a:t>Data portal</a:t>
              </a:r>
            </a:p>
            <a:p>
              <a:pPr algn="ctr">
                <a:lnSpc>
                  <a:spcPct val="95000"/>
                </a:lnSpc>
              </a:pPr>
              <a:endParaRPr lang="en-GB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DE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DE" sz="1300" dirty="0" err="1">
                <a:solidFill>
                  <a:schemeClr val="tx1"/>
                </a:solidFill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D113D52-8F52-A5F8-ABBC-BB1E15356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7978" y="4216844"/>
              <a:ext cx="577003" cy="577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FC831B1-FF47-4319-C696-8D3801CB2849}"/>
              </a:ext>
            </a:extLst>
          </p:cNvPr>
          <p:cNvGrpSpPr/>
          <p:nvPr/>
        </p:nvGrpSpPr>
        <p:grpSpPr>
          <a:xfrm>
            <a:off x="10332806" y="5010415"/>
            <a:ext cx="1698107" cy="1709196"/>
            <a:chOff x="10332806" y="5010415"/>
            <a:chExt cx="1698107" cy="1709196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37364816-E8B7-0525-9C99-6D941C0C4546}"/>
                </a:ext>
              </a:extLst>
            </p:cNvPr>
            <p:cNvSpPr/>
            <p:nvPr/>
          </p:nvSpPr>
          <p:spPr>
            <a:xfrm>
              <a:off x="10332806" y="5010415"/>
              <a:ext cx="1698107" cy="1709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DE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r>
                <a:rPr lang="en-DE" sz="1300" dirty="0">
                  <a:solidFill>
                    <a:schemeClr val="tx1"/>
                  </a:solidFill>
                </a:rPr>
                <a:t>Experimental Water Resources Bulletin</a:t>
              </a:r>
            </a:p>
            <a:p>
              <a:pPr algn="ctr">
                <a:lnSpc>
                  <a:spcPct val="95000"/>
                </a:lnSpc>
              </a:pPr>
              <a:endParaRPr lang="en-DE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DE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DE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GB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DE" sz="13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DE" sz="1300" dirty="0" err="1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A958FE-2E74-770C-030C-90CE13C2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40022" y="5718272"/>
              <a:ext cx="932721" cy="932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04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>
            <a:extLst>
              <a:ext uri="{FF2B5EF4-FFF2-40B4-BE49-F238E27FC236}">
                <a16:creationId xmlns:a16="http://schemas.microsoft.com/office/drawing/2014/main" id="{B776F655-867E-2706-D194-EDC3EA41C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0" b="5198"/>
          <a:stretch/>
        </p:blipFill>
        <p:spPr bwMode="auto">
          <a:xfrm>
            <a:off x="7599394" y="1855513"/>
            <a:ext cx="4379246" cy="391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EDE2A1-7119-A148-5C62-E115541E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800" dirty="0"/>
              <a:t>Agriculture stakeholder information needs define our products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3C4F1-4DE8-4A60-E305-1E3484F75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D8E89-F680-1126-697A-A29F3D093C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222BEC-D592-3812-8D18-2DE36B452B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6" y="938785"/>
            <a:ext cx="11619864" cy="509995"/>
          </a:xfrm>
        </p:spPr>
        <p:txBody>
          <a:bodyPr/>
          <a:lstStyle/>
          <a:p>
            <a:r>
              <a:rPr lang="en-DE" dirty="0"/>
              <a:t>Towards a more weather extremes-resilient agriculture                                                </a:t>
            </a:r>
            <a:r>
              <a:rPr lang="en-GB" sz="1800" dirty="0" err="1">
                <a:highlight>
                  <a:srgbClr val="FFFF00"/>
                </a:highlight>
              </a:rPr>
              <a:t>www.adapter-projekt.de</a:t>
            </a:r>
            <a:endParaRPr lang="en-D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271694D-C4F9-CF39-C26E-7075DC09033F}"/>
              </a:ext>
            </a:extLst>
          </p:cNvPr>
          <p:cNvSpPr txBox="1">
            <a:spLocks/>
          </p:cNvSpPr>
          <p:nvPr/>
        </p:nvSpPr>
        <p:spPr>
          <a:xfrm>
            <a:off x="358774" y="-424927"/>
            <a:ext cx="11449049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39" indent="-234945" algn="l" defTabSz="914377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34" indent="-215895" algn="l" defTabSz="914377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28" indent="-215895" algn="l" defTabSz="914377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572" indent="-215895" algn="l" defTabSz="914377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542560A8-E859-CE50-84DF-64602B9A6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b="5566"/>
          <a:stretch/>
        </p:blipFill>
        <p:spPr bwMode="auto">
          <a:xfrm>
            <a:off x="4248906" y="1831446"/>
            <a:ext cx="3437067" cy="411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850BC0D-D51E-E95F-6F84-4C58A24C7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b="7332"/>
          <a:stretch/>
        </p:blipFill>
        <p:spPr bwMode="auto">
          <a:xfrm>
            <a:off x="423368" y="1834811"/>
            <a:ext cx="3467505" cy="40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1">
            <a:extLst>
              <a:ext uri="{FF2B5EF4-FFF2-40B4-BE49-F238E27FC236}">
                <a16:creationId xmlns:a16="http://schemas.microsoft.com/office/drawing/2014/main" id="{5651DF7E-03D3-2802-E472-F9BE56560288}"/>
              </a:ext>
            </a:extLst>
          </p:cNvPr>
          <p:cNvSpPr txBox="1"/>
          <p:nvPr/>
        </p:nvSpPr>
        <p:spPr>
          <a:xfrm>
            <a:off x="989691" y="1910940"/>
            <a:ext cx="2334859" cy="413959"/>
          </a:xfrm>
          <a:prstGeom prst="rect">
            <a:avLst/>
          </a:prstGeom>
          <a:solidFill>
            <a:schemeClr val="bg1">
              <a:alpha val="71899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BE" sz="1200" dirty="0"/>
              <a:t>Plant </a:t>
            </a:r>
            <a:r>
              <a:rPr lang="fr-BE" sz="1200" dirty="0" err="1"/>
              <a:t>available</a:t>
            </a:r>
            <a:r>
              <a:rPr lang="fr-BE" sz="1200" dirty="0"/>
              <a:t> water</a:t>
            </a:r>
            <a:br>
              <a:rPr lang="fr-BE" sz="1200" dirty="0"/>
            </a:br>
            <a:r>
              <a:rPr lang="fr-BE" sz="1000" dirty="0"/>
              <a:t>2023-07-25 </a:t>
            </a:r>
            <a:r>
              <a:rPr lang="fr-BE" sz="1000" dirty="0" err="1"/>
              <a:t>daily</a:t>
            </a:r>
            <a:r>
              <a:rPr lang="fr-BE" sz="1000" dirty="0"/>
              <a:t> </a:t>
            </a:r>
            <a:r>
              <a:rPr lang="fr-BE" sz="1000" dirty="0" err="1"/>
              <a:t>mean</a:t>
            </a:r>
            <a:r>
              <a:rPr lang="fr-BE" sz="1000" dirty="0"/>
              <a:t>, 0-30cm </a:t>
            </a:r>
            <a:r>
              <a:rPr lang="fr-BE" sz="1000" dirty="0" err="1"/>
              <a:t>depth</a:t>
            </a:r>
            <a:endParaRPr lang="fr-BE" sz="1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4313D4-B8E9-1C08-B88D-02E266694AD0}"/>
              </a:ext>
            </a:extLst>
          </p:cNvPr>
          <p:cNvSpPr/>
          <p:nvPr/>
        </p:nvSpPr>
        <p:spPr>
          <a:xfrm>
            <a:off x="4005893" y="5800618"/>
            <a:ext cx="1150305" cy="147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fr-BE" sz="2400" dirty="0" err="1"/>
          </a:p>
        </p:txBody>
      </p:sp>
      <p:sp>
        <p:nvSpPr>
          <p:cNvPr id="23" name="ZoneTexte 20">
            <a:extLst>
              <a:ext uri="{FF2B5EF4-FFF2-40B4-BE49-F238E27FC236}">
                <a16:creationId xmlns:a16="http://schemas.microsoft.com/office/drawing/2014/main" id="{8DDD8473-6608-9B74-ACF3-36294FD62F2F}"/>
              </a:ext>
            </a:extLst>
          </p:cNvPr>
          <p:cNvSpPr txBox="1"/>
          <p:nvPr/>
        </p:nvSpPr>
        <p:spPr>
          <a:xfrm>
            <a:off x="881029" y="5340893"/>
            <a:ext cx="2503007" cy="1439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fr-BE" sz="700" dirty="0"/>
              <a:t>Fraction of total PAW [%]</a:t>
            </a:r>
          </a:p>
        </p:txBody>
      </p:sp>
      <p:sp>
        <p:nvSpPr>
          <p:cNvPr id="24" name="ZoneTexte 21">
            <a:extLst>
              <a:ext uri="{FF2B5EF4-FFF2-40B4-BE49-F238E27FC236}">
                <a16:creationId xmlns:a16="http://schemas.microsoft.com/office/drawing/2014/main" id="{212C2486-2DEC-377C-342A-6E3CFF74EC55}"/>
              </a:ext>
            </a:extLst>
          </p:cNvPr>
          <p:cNvSpPr txBox="1"/>
          <p:nvPr/>
        </p:nvSpPr>
        <p:spPr>
          <a:xfrm>
            <a:off x="4534765" y="5329210"/>
            <a:ext cx="2841033" cy="1513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fr-BE" sz="700" dirty="0" err="1"/>
              <a:t>Capillary</a:t>
            </a:r>
            <a:r>
              <a:rPr lang="fr-BE" sz="700" dirty="0"/>
              <a:t> </a:t>
            </a:r>
            <a:r>
              <a:rPr lang="fr-BE" sz="700" dirty="0" err="1"/>
              <a:t>rise</a:t>
            </a:r>
            <a:r>
              <a:rPr lang="fr-BE" sz="700" dirty="0"/>
              <a:t>                      [mm/</a:t>
            </a:r>
            <a:r>
              <a:rPr lang="fr-BE" sz="700" dirty="0" err="1"/>
              <a:t>day</a:t>
            </a:r>
            <a:r>
              <a:rPr lang="fr-BE" sz="700" dirty="0"/>
              <a:t>]                  </a:t>
            </a:r>
            <a:r>
              <a:rPr lang="fr-BE" sz="700" dirty="0" err="1"/>
              <a:t>Seepage</a:t>
            </a:r>
            <a:r>
              <a:rPr lang="fr-BE" sz="700" dirty="0"/>
              <a:t> water</a:t>
            </a:r>
          </a:p>
        </p:txBody>
      </p:sp>
      <p:sp>
        <p:nvSpPr>
          <p:cNvPr id="26" name="ZoneTexte 27">
            <a:extLst>
              <a:ext uri="{FF2B5EF4-FFF2-40B4-BE49-F238E27FC236}">
                <a16:creationId xmlns:a16="http://schemas.microsoft.com/office/drawing/2014/main" id="{8FC0307F-0919-933D-8D48-6A4CD86EA699}"/>
              </a:ext>
            </a:extLst>
          </p:cNvPr>
          <p:cNvSpPr txBox="1"/>
          <p:nvPr/>
        </p:nvSpPr>
        <p:spPr>
          <a:xfrm>
            <a:off x="7021633" y="5838701"/>
            <a:ext cx="792088" cy="1531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fr-BE" sz="700" dirty="0" err="1"/>
              <a:t>Groundwater</a:t>
            </a:r>
            <a:endParaRPr lang="fr-BE" sz="700" dirty="0"/>
          </a:p>
        </p:txBody>
      </p:sp>
      <p:sp>
        <p:nvSpPr>
          <p:cNvPr id="48" name="ZoneTexte 11">
            <a:extLst>
              <a:ext uri="{FF2B5EF4-FFF2-40B4-BE49-F238E27FC236}">
                <a16:creationId xmlns:a16="http://schemas.microsoft.com/office/drawing/2014/main" id="{631B6322-73A6-9E5A-41B2-D4A8B6F681A4}"/>
              </a:ext>
            </a:extLst>
          </p:cNvPr>
          <p:cNvSpPr txBox="1"/>
          <p:nvPr/>
        </p:nvSpPr>
        <p:spPr>
          <a:xfrm>
            <a:off x="4800010" y="1910940"/>
            <a:ext cx="2334859" cy="413959"/>
          </a:xfrm>
          <a:prstGeom prst="rect">
            <a:avLst/>
          </a:prstGeom>
          <a:solidFill>
            <a:schemeClr val="bg1">
              <a:alpha val="71899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BE" sz="1200" dirty="0" err="1"/>
              <a:t>Seepage</a:t>
            </a:r>
            <a:r>
              <a:rPr lang="fr-BE" sz="1200" dirty="0"/>
              <a:t> water / </a:t>
            </a:r>
            <a:r>
              <a:rPr lang="fr-BE" sz="1200" dirty="0" err="1"/>
              <a:t>capillary</a:t>
            </a:r>
            <a:r>
              <a:rPr lang="fr-BE" sz="1200" dirty="0"/>
              <a:t> </a:t>
            </a:r>
            <a:r>
              <a:rPr lang="fr-BE" sz="1200" dirty="0" err="1"/>
              <a:t>rise</a:t>
            </a:r>
            <a:br>
              <a:rPr lang="fr-BE" sz="1200" dirty="0"/>
            </a:br>
            <a:r>
              <a:rPr lang="fr-BE" sz="1000" dirty="0"/>
              <a:t>2023-07-25 </a:t>
            </a:r>
            <a:r>
              <a:rPr lang="fr-BE" sz="1000" dirty="0" err="1"/>
              <a:t>daily</a:t>
            </a:r>
            <a:r>
              <a:rPr lang="fr-BE" sz="1000" dirty="0"/>
              <a:t> </a:t>
            </a:r>
            <a:r>
              <a:rPr lang="fr-BE" sz="1000" dirty="0" err="1"/>
              <a:t>sum</a:t>
            </a:r>
            <a:r>
              <a:rPr lang="fr-BE" sz="1000" dirty="0"/>
              <a:t>, 30cm </a:t>
            </a:r>
            <a:r>
              <a:rPr lang="fr-BE" sz="1000" dirty="0" err="1"/>
              <a:t>depth</a:t>
            </a:r>
            <a:endParaRPr lang="fr-BE" sz="1000" dirty="0"/>
          </a:p>
        </p:txBody>
      </p:sp>
      <p:sp>
        <p:nvSpPr>
          <p:cNvPr id="9" name="ZoneTexte 9">
            <a:extLst>
              <a:ext uri="{FF2B5EF4-FFF2-40B4-BE49-F238E27FC236}">
                <a16:creationId xmlns:a16="http://schemas.microsoft.com/office/drawing/2014/main" id="{C13E51B6-11CF-3DAE-8940-86B2C1C0C6F9}"/>
              </a:ext>
            </a:extLst>
          </p:cNvPr>
          <p:cNvSpPr txBox="1"/>
          <p:nvPr/>
        </p:nvSpPr>
        <p:spPr>
          <a:xfrm>
            <a:off x="372568" y="1557749"/>
            <a:ext cx="2949304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buClr>
                <a:srgbClr val="023D6B"/>
              </a:buClr>
            </a:pPr>
            <a:r>
              <a:rPr lang="fr-BE" sz="1600" dirty="0"/>
              <a:t>e.g., water stress impacts</a:t>
            </a:r>
          </a:p>
        </p:txBody>
      </p:sp>
      <p:sp>
        <p:nvSpPr>
          <p:cNvPr id="10" name="ZoneTexte 23">
            <a:extLst>
              <a:ext uri="{FF2B5EF4-FFF2-40B4-BE49-F238E27FC236}">
                <a16:creationId xmlns:a16="http://schemas.microsoft.com/office/drawing/2014/main" id="{C225941C-AFB9-1BD5-F70F-3F9CA6259632}"/>
              </a:ext>
            </a:extLst>
          </p:cNvPr>
          <p:cNvSpPr txBox="1"/>
          <p:nvPr/>
        </p:nvSpPr>
        <p:spPr>
          <a:xfrm>
            <a:off x="4122447" y="1557749"/>
            <a:ext cx="3825595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buClr>
                <a:srgbClr val="023D6B"/>
              </a:buClr>
            </a:pPr>
            <a:r>
              <a:rPr lang="en-GB" sz="1600" dirty="0"/>
              <a:t>e.g., l</a:t>
            </a:r>
            <a:r>
              <a:rPr lang="en-GB" sz="1600" noProof="0" dirty="0" err="1"/>
              <a:t>eakage</a:t>
            </a:r>
            <a:r>
              <a:rPr lang="en-GB" sz="1600" noProof="0" dirty="0"/>
              <a:t> of nutrients, GW recharge</a:t>
            </a:r>
          </a:p>
        </p:txBody>
      </p:sp>
      <p:sp>
        <p:nvSpPr>
          <p:cNvPr id="49" name="ZoneTexte 9">
            <a:extLst>
              <a:ext uri="{FF2B5EF4-FFF2-40B4-BE49-F238E27FC236}">
                <a16:creationId xmlns:a16="http://schemas.microsoft.com/office/drawing/2014/main" id="{F071244B-ED90-B0D6-13BD-539F631F9FA7}"/>
              </a:ext>
            </a:extLst>
          </p:cNvPr>
          <p:cNvSpPr txBox="1"/>
          <p:nvPr/>
        </p:nvSpPr>
        <p:spPr>
          <a:xfrm>
            <a:off x="7971966" y="1557749"/>
            <a:ext cx="385014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buClr>
                <a:srgbClr val="023D6B"/>
              </a:buClr>
            </a:pPr>
            <a:r>
              <a:rPr lang="en-GB" sz="1600" noProof="0" dirty="0"/>
              <a:t>e.g., 8+ diagnostics daily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14E63B1-B8FA-735B-31E3-A312D57F782B}"/>
              </a:ext>
            </a:extLst>
          </p:cNvPr>
          <p:cNvSpPr/>
          <p:nvPr/>
        </p:nvSpPr>
        <p:spPr>
          <a:xfrm>
            <a:off x="8062342" y="1844443"/>
            <a:ext cx="1550199" cy="147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r>
              <a:rPr lang="fr-BE" sz="600" dirty="0" err="1">
                <a:solidFill>
                  <a:schemeClr val="tx1"/>
                </a:solidFill>
              </a:rPr>
              <a:t>Soil</a:t>
            </a:r>
            <a:r>
              <a:rPr lang="fr-BE" sz="600" dirty="0">
                <a:solidFill>
                  <a:schemeClr val="tx1"/>
                </a:solidFill>
              </a:rPr>
              <a:t> water saturation (end of </a:t>
            </a:r>
            <a:r>
              <a:rPr lang="fr-BE" sz="600" dirty="0" err="1">
                <a:solidFill>
                  <a:schemeClr val="tx1"/>
                </a:solidFill>
              </a:rPr>
              <a:t>day</a:t>
            </a:r>
            <a:r>
              <a:rPr lang="fr-BE" sz="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D358B67-EC8B-9124-E36E-68B92AE0E678}"/>
              </a:ext>
            </a:extLst>
          </p:cNvPr>
          <p:cNvSpPr/>
          <p:nvPr/>
        </p:nvSpPr>
        <p:spPr>
          <a:xfrm>
            <a:off x="8062342" y="2820671"/>
            <a:ext cx="1857835" cy="147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r>
              <a:rPr lang="fr-BE" sz="600" dirty="0">
                <a:solidFill>
                  <a:schemeClr val="tx1"/>
                </a:solidFill>
              </a:rPr>
              <a:t>Subsurface water </a:t>
            </a:r>
            <a:r>
              <a:rPr lang="fr-BE" sz="600" dirty="0" err="1">
                <a:solidFill>
                  <a:schemeClr val="tx1"/>
                </a:solidFill>
              </a:rPr>
              <a:t>storage</a:t>
            </a:r>
            <a:r>
              <a:rPr lang="fr-BE" sz="600" dirty="0">
                <a:solidFill>
                  <a:schemeClr val="tx1"/>
                </a:solidFill>
              </a:rPr>
              <a:t> change (end of </a:t>
            </a:r>
            <a:r>
              <a:rPr lang="fr-BE" sz="600" dirty="0" err="1">
                <a:solidFill>
                  <a:schemeClr val="tx1"/>
                </a:solidFill>
              </a:rPr>
              <a:t>day</a:t>
            </a:r>
            <a:r>
              <a:rPr lang="fr-BE" sz="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A1E20A1-90AE-81A9-5BDC-30DB7A2CD5C9}"/>
              </a:ext>
            </a:extLst>
          </p:cNvPr>
          <p:cNvSpPr/>
          <p:nvPr/>
        </p:nvSpPr>
        <p:spPr>
          <a:xfrm>
            <a:off x="8062343" y="3782863"/>
            <a:ext cx="1652744" cy="147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r>
              <a:rPr lang="fr-BE" sz="600" dirty="0">
                <a:solidFill>
                  <a:schemeClr val="tx1"/>
                </a:solidFill>
              </a:rPr>
              <a:t>Water table </a:t>
            </a:r>
            <a:r>
              <a:rPr lang="fr-BE" sz="600" dirty="0" err="1">
                <a:solidFill>
                  <a:schemeClr val="tx1"/>
                </a:solidFill>
              </a:rPr>
              <a:t>depth</a:t>
            </a:r>
            <a:r>
              <a:rPr lang="fr-BE" sz="600" dirty="0">
                <a:solidFill>
                  <a:schemeClr val="tx1"/>
                </a:solidFill>
              </a:rPr>
              <a:t> change (end of </a:t>
            </a:r>
            <a:r>
              <a:rPr lang="fr-BE" sz="600" dirty="0" err="1">
                <a:solidFill>
                  <a:schemeClr val="tx1"/>
                </a:solidFill>
              </a:rPr>
              <a:t>day</a:t>
            </a:r>
            <a:r>
              <a:rPr lang="fr-BE" sz="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FCF915C-4AD3-7FE4-5E27-001756237D2D}"/>
              </a:ext>
            </a:extLst>
          </p:cNvPr>
          <p:cNvSpPr/>
          <p:nvPr/>
        </p:nvSpPr>
        <p:spPr>
          <a:xfrm>
            <a:off x="8062342" y="4752797"/>
            <a:ext cx="1779705" cy="147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r>
              <a:rPr lang="fr-BE" sz="600" dirty="0" err="1">
                <a:solidFill>
                  <a:schemeClr val="tx1"/>
                </a:solidFill>
              </a:rPr>
              <a:t>Soil</a:t>
            </a:r>
            <a:r>
              <a:rPr lang="fr-BE" sz="600" dirty="0">
                <a:solidFill>
                  <a:schemeClr val="tx1"/>
                </a:solidFill>
              </a:rPr>
              <a:t> </a:t>
            </a:r>
            <a:r>
              <a:rPr lang="fr-BE" sz="600" dirty="0" err="1">
                <a:solidFill>
                  <a:schemeClr val="tx1"/>
                </a:solidFill>
              </a:rPr>
              <a:t>temperature</a:t>
            </a:r>
            <a:r>
              <a:rPr lang="fr-BE" sz="600" dirty="0">
                <a:solidFill>
                  <a:schemeClr val="tx1"/>
                </a:solidFill>
              </a:rPr>
              <a:t> in 5cm </a:t>
            </a:r>
            <a:r>
              <a:rPr lang="fr-BE" sz="600" dirty="0" err="1">
                <a:solidFill>
                  <a:schemeClr val="tx1"/>
                </a:solidFill>
              </a:rPr>
              <a:t>depth</a:t>
            </a:r>
            <a:r>
              <a:rPr lang="fr-BE" sz="600" dirty="0">
                <a:solidFill>
                  <a:schemeClr val="tx1"/>
                </a:solidFill>
              </a:rPr>
              <a:t> (</a:t>
            </a:r>
            <a:r>
              <a:rPr lang="fr-BE" sz="600" dirty="0" err="1">
                <a:solidFill>
                  <a:schemeClr val="tx1"/>
                </a:solidFill>
              </a:rPr>
              <a:t>daily</a:t>
            </a:r>
            <a:r>
              <a:rPr lang="fr-BE" sz="600" dirty="0">
                <a:solidFill>
                  <a:schemeClr val="tx1"/>
                </a:solidFill>
              </a:rPr>
              <a:t> </a:t>
            </a:r>
            <a:r>
              <a:rPr lang="fr-BE" sz="600" dirty="0" err="1">
                <a:solidFill>
                  <a:schemeClr val="tx1"/>
                </a:solidFill>
              </a:rPr>
              <a:t>mean</a:t>
            </a:r>
            <a:r>
              <a:rPr lang="fr-BE" sz="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64425F-47BC-CC0E-6A62-3227AC17134A}"/>
              </a:ext>
            </a:extLst>
          </p:cNvPr>
          <p:cNvSpPr txBox="1"/>
          <p:nvPr/>
        </p:nvSpPr>
        <p:spPr>
          <a:xfrm>
            <a:off x="312314" y="5772736"/>
            <a:ext cx="323588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200" dirty="0"/>
              <a:t>Belleflamme et al., (2023, Frontiers in Water)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579672B-240F-781D-B34B-B2F9849A8383}"/>
              </a:ext>
            </a:extLst>
          </p:cNvPr>
          <p:cNvSpPr txBox="1"/>
          <p:nvPr/>
        </p:nvSpPr>
        <p:spPr>
          <a:xfrm>
            <a:off x="8037317" y="5344867"/>
            <a:ext cx="306526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200" dirty="0"/>
              <a:t>3x3km2 timeseries, including uncertainties</a:t>
            </a:r>
          </a:p>
        </p:txBody>
      </p:sp>
    </p:spTree>
    <p:extLst>
      <p:ext uri="{BB962C8B-B14F-4D97-AF65-F5344CB8AC3E}">
        <p14:creationId xmlns:p14="http://schemas.microsoft.com/office/powerpoint/2010/main" val="283549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79C0-7864-7917-A2E1-FDDBB874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Experimental </a:t>
            </a:r>
            <a:r>
              <a:rPr lang="de-DE" sz="2800" dirty="0" err="1"/>
              <a:t>Water</a:t>
            </a:r>
            <a:r>
              <a:rPr lang="de-DE" sz="2800" dirty="0"/>
              <a:t> Resources Bulletin (</a:t>
            </a:r>
            <a:r>
              <a:rPr lang="de-DE" sz="2800" dirty="0" err="1"/>
              <a:t>eWRB</a:t>
            </a:r>
            <a:r>
              <a:rPr lang="de-DE" sz="2800" dirty="0"/>
              <a:t>)</a:t>
            </a:r>
            <a:endParaRPr lang="en-DE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577AA-E0DA-359A-D9CD-9D7AD123816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62D016-23E0-50CA-350D-2FC2BBF7CF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7E02FA-9890-2B30-B2B0-5E4A2218C1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Seasonal predictions of subsurface water storage               </a:t>
            </a:r>
            <a:r>
              <a:rPr lang="en-GB" sz="1400" dirty="0" err="1">
                <a:highlight>
                  <a:srgbClr val="FFFF00"/>
                </a:highlight>
              </a:rPr>
              <a:t>www.adapter-projekt.de</a:t>
            </a:r>
            <a:r>
              <a:rPr lang="en-GB" sz="1400" dirty="0">
                <a:highlight>
                  <a:srgbClr val="FFFF00"/>
                </a:highlight>
              </a:rPr>
              <a:t>/bulletin/</a:t>
            </a:r>
            <a:r>
              <a:rPr lang="en-GB" sz="1400" dirty="0" err="1">
                <a:highlight>
                  <a:srgbClr val="FFFF00"/>
                </a:highlight>
              </a:rPr>
              <a:t>index_en.html</a:t>
            </a:r>
            <a:r>
              <a:rPr lang="en-GB" sz="1400" dirty="0"/>
              <a:t> </a:t>
            </a:r>
          </a:p>
          <a:p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B067E-089C-24B8-DFE7-E985CAB71B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98"/>
          <a:stretch/>
        </p:blipFill>
        <p:spPr>
          <a:xfrm>
            <a:off x="3471875" y="2186779"/>
            <a:ext cx="6604591" cy="2814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5373A-9F5E-6D6C-3D4E-25592D6B1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1632305"/>
            <a:ext cx="2744827" cy="38921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CD751-9F9A-51EC-9E08-C59136E39B77}"/>
              </a:ext>
            </a:extLst>
          </p:cNvPr>
          <p:cNvSpPr txBox="1"/>
          <p:nvPr/>
        </p:nvSpPr>
        <p:spPr bwMode="auto">
          <a:xfrm>
            <a:off x="4267206" y="2059536"/>
            <a:ext cx="3070071" cy="2531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de-DE" sz="1100" dirty="0" err="1"/>
              <a:t>Hindcast</a:t>
            </a:r>
            <a:r>
              <a:rPr lang="de-DE" sz="1100" dirty="0"/>
              <a:t>, </a:t>
            </a:r>
            <a:r>
              <a:rPr lang="de-DE" sz="1100" dirty="0" err="1"/>
              <a:t>deterministic</a:t>
            </a:r>
            <a:r>
              <a:rPr lang="de-DE" sz="1100" dirty="0"/>
              <a:t> ECMWF/HRES </a:t>
            </a:r>
            <a:r>
              <a:rPr lang="de-DE" sz="1100" dirty="0" err="1"/>
              <a:t>forcing</a:t>
            </a:r>
            <a:endParaRPr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5DE39-C9D2-0727-5BB3-298EF28B06A4}"/>
              </a:ext>
            </a:extLst>
          </p:cNvPr>
          <p:cNvSpPr txBox="1"/>
          <p:nvPr/>
        </p:nvSpPr>
        <p:spPr bwMode="auto">
          <a:xfrm>
            <a:off x="7959620" y="2059536"/>
            <a:ext cx="2047355" cy="2531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de-DE" sz="1100" dirty="0"/>
              <a:t>50-member </a:t>
            </a:r>
            <a:r>
              <a:rPr lang="de-DE" sz="1100" dirty="0" err="1"/>
              <a:t>seasonal</a:t>
            </a:r>
            <a:r>
              <a:rPr lang="de-DE" sz="1100" dirty="0"/>
              <a:t> </a:t>
            </a:r>
            <a:r>
              <a:rPr lang="de-DE" sz="1100" dirty="0" err="1"/>
              <a:t>forecast</a:t>
            </a:r>
            <a:endParaRPr sz="1100" dirty="0"/>
          </a:p>
        </p:txBody>
      </p:sp>
      <p:pic>
        <p:nvPicPr>
          <p:cNvPr id="11" name="Image 7">
            <a:extLst>
              <a:ext uri="{FF2B5EF4-FFF2-40B4-BE49-F238E27FC236}">
                <a16:creationId xmlns:a16="http://schemas.microsoft.com/office/drawing/2014/main" id="{1580F4B8-1A58-A0C4-677D-E195EA5C1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973936" y="5128718"/>
            <a:ext cx="1096153" cy="580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95D252-96D8-2966-15CA-15D2BF3BA6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197"/>
          <a:stretch/>
        </p:blipFill>
        <p:spPr>
          <a:xfrm>
            <a:off x="10377000" y="3720203"/>
            <a:ext cx="1417278" cy="19085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C4CAF5-904D-C8E9-D4CA-29C9E46E2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000" y="5129300"/>
            <a:ext cx="3171322" cy="629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FBB11B-FCE5-3657-5F98-4470B2590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5799" y="409541"/>
            <a:ext cx="1052017" cy="1052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01997F-2E44-BF9C-A9FF-72F5205B5459}"/>
              </a:ext>
            </a:extLst>
          </p:cNvPr>
          <p:cNvSpPr txBox="1"/>
          <p:nvPr/>
        </p:nvSpPr>
        <p:spPr>
          <a:xfrm>
            <a:off x="3294262" y="1639527"/>
            <a:ext cx="6951515" cy="338554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FFF00"/>
                </a:solidFill>
                <a:effectLst/>
                <a:latin typeface="Arial" panose="020B0604020202020204" pitchFamily="34" charset="0"/>
              </a:defRPr>
            </a:lvl1pPr>
          </a:lstStyle>
          <a:p>
            <a:pPr algn="ctr"/>
            <a:r>
              <a:rPr lang="en-DE" dirty="0"/>
              <a:t>Hydrometeorological extremes, recent severe droughts, well captured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A83346-88C6-84FF-AB0D-D8FE0E05EB79}"/>
              </a:ext>
            </a:extLst>
          </p:cNvPr>
          <p:cNvSpPr txBox="1"/>
          <p:nvPr/>
        </p:nvSpPr>
        <p:spPr>
          <a:xfrm>
            <a:off x="312314" y="5772736"/>
            <a:ext cx="460414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200" dirty="0"/>
              <a:t>Belleflamme et al. (under prep.), Hammoudeh et al. (under prep.)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96775B-F7BE-BE60-E0A0-2D4AC4C3BBA1}"/>
              </a:ext>
            </a:extLst>
          </p:cNvPr>
          <p:cNvGrpSpPr/>
          <p:nvPr/>
        </p:nvGrpSpPr>
        <p:grpSpPr>
          <a:xfrm>
            <a:off x="10347020" y="1625213"/>
            <a:ext cx="1417278" cy="1908545"/>
            <a:chOff x="10137160" y="1625213"/>
            <a:chExt cx="1417278" cy="19085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5A147C-8B4B-76F9-18F5-20CC9BE8E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37160" y="1625214"/>
              <a:ext cx="1417278" cy="190854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3065B7-00CA-AE0D-E91C-69B09E79333F}"/>
                </a:ext>
              </a:extLst>
            </p:cNvPr>
            <p:cNvSpPr/>
            <p:nvPr/>
          </p:nvSpPr>
          <p:spPr>
            <a:xfrm>
              <a:off x="10137161" y="1625213"/>
              <a:ext cx="385936" cy="155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F81737A-02AB-5295-2010-A0B4ADD56E2D}"/>
              </a:ext>
            </a:extLst>
          </p:cNvPr>
          <p:cNvSpPr txBox="1"/>
          <p:nvPr/>
        </p:nvSpPr>
        <p:spPr bwMode="auto">
          <a:xfrm>
            <a:off x="11359378" y="5390220"/>
            <a:ext cx="651140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de-DE" sz="1000" dirty="0"/>
              <a:t>2024-08</a:t>
            </a:r>
            <a:endParaRPr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B999BB-ABDA-A30D-46E2-8033544048D0}"/>
              </a:ext>
            </a:extLst>
          </p:cNvPr>
          <p:cNvSpPr txBox="1"/>
          <p:nvPr/>
        </p:nvSpPr>
        <p:spPr bwMode="auto">
          <a:xfrm>
            <a:off x="11359378" y="3295231"/>
            <a:ext cx="651140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de-DE" sz="1000" dirty="0"/>
              <a:t>2022-09</a:t>
            </a:r>
            <a:endParaRPr sz="10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5D44D0-86D8-DF77-BD95-B17AF344C82A}"/>
              </a:ext>
            </a:extLst>
          </p:cNvPr>
          <p:cNvSpPr/>
          <p:nvPr/>
        </p:nvSpPr>
        <p:spPr>
          <a:xfrm>
            <a:off x="7161546" y="4019859"/>
            <a:ext cx="157397" cy="14740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656B46F-A5E9-6200-73DB-FB917EC9760C}"/>
              </a:ext>
            </a:extLst>
          </p:cNvPr>
          <p:cNvSpPr/>
          <p:nvPr/>
        </p:nvSpPr>
        <p:spPr>
          <a:xfrm>
            <a:off x="7816885" y="2828633"/>
            <a:ext cx="157397" cy="14740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374673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2E877-BF4A-E3B1-ED42-5981655AF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F4629-C9C8-FD0B-14FF-A8172677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1"/>
            <a:ext cx="11820525" cy="1124780"/>
          </a:xfrm>
        </p:spPr>
        <p:txBody>
          <a:bodyPr/>
          <a:lstStyle/>
          <a:p>
            <a:r>
              <a:rPr lang="en-GB" sz="2800" dirty="0"/>
              <a:t>w/ DE06: Analyse unprecedented Central Europe 2021-07-14/15 flood</a:t>
            </a:r>
            <a:endParaRPr lang="en-DE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E032-9AB8-8AA9-2C5A-0C8503C4C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16" y="1578309"/>
            <a:ext cx="4619840" cy="419066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900"/>
              </a:spcAft>
              <a:buClr>
                <a:schemeClr val="tx1"/>
              </a:buClr>
            </a:pPr>
            <a:r>
              <a:rPr lang="en-GB" sz="1600" b="1" dirty="0"/>
              <a:t>Sustained, intense, widespread rainfall from a quasi-stationary low</a:t>
            </a:r>
          </a:p>
          <a:p>
            <a:pPr>
              <a:lnSpc>
                <a:spcPct val="100000"/>
              </a:lnSpc>
              <a:spcAft>
                <a:spcPts val="900"/>
              </a:spcAft>
              <a:buClr>
                <a:schemeClr val="tx1"/>
              </a:buClr>
            </a:pPr>
            <a:r>
              <a:rPr lang="en-GB" sz="1600" b="1" dirty="0"/>
              <a:t>Rainfall event affected complete Eifel-Ardennes low mountain ranges drainage network</a:t>
            </a:r>
          </a:p>
          <a:p>
            <a:pPr>
              <a:lnSpc>
                <a:spcPct val="95000"/>
              </a:lnSpc>
            </a:pPr>
            <a:r>
              <a:rPr lang="en-US" sz="1600" dirty="0"/>
              <a:t>NWP models predicted July ‘21 precipitation extremes</a:t>
            </a:r>
          </a:p>
          <a:p>
            <a:pPr>
              <a:lnSpc>
                <a:spcPct val="95000"/>
              </a:lnSpc>
            </a:pPr>
            <a:r>
              <a:rPr lang="en-GB" sz="1600" dirty="0"/>
              <a:t>Major natural hazard in north-western Europe (many casualties, high damages)</a:t>
            </a:r>
          </a:p>
          <a:p>
            <a:pPr>
              <a:lnSpc>
                <a:spcPct val="95000"/>
              </a:lnSpc>
            </a:pPr>
            <a:r>
              <a:rPr lang="en-GB" sz="1600" dirty="0"/>
              <a:t>E.g., Ahr catchment:</a:t>
            </a:r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r>
              <a:rPr lang="en-GB" sz="1600" dirty="0"/>
              <a:t>70mm July long-term mean, </a:t>
            </a:r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r>
              <a:rPr lang="en-GB" sz="1600" dirty="0"/>
              <a:t>115mm/72h from 2021-07-12 to 14, </a:t>
            </a:r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r>
              <a:rPr lang="en-GB" sz="1600" dirty="0"/>
              <a:t>100mm/12h during 2021-07-14 afternoon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CA37-1166-50A2-19F2-B14A651A6F6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2E928-290E-E23A-50E7-3352D7AEAB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2AE2C2-AD39-E601-3B0B-7C259B9147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6" y="938785"/>
            <a:ext cx="11621021" cy="509995"/>
          </a:xfrm>
        </p:spPr>
        <p:txBody>
          <a:bodyPr/>
          <a:lstStyle/>
          <a:p>
            <a:r>
              <a:rPr lang="en-DE" sz="1800" b="1" dirty="0"/>
              <a:t>Goal: Process-based analysis to demonstrate the prognostic capabilities of ParFlow/CLM DE06 ensemble</a:t>
            </a:r>
            <a:endParaRPr lang="en-DE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B6FC44D-E443-3B8D-7736-1A7F2EC1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79" y="1807110"/>
            <a:ext cx="2251120" cy="10764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096AD-D34E-7DCA-0C33-AC538BFE19A0}"/>
              </a:ext>
            </a:extLst>
          </p:cNvPr>
          <p:cNvSpPr txBox="1"/>
          <p:nvPr/>
        </p:nvSpPr>
        <p:spPr>
          <a:xfrm>
            <a:off x="5390687" y="1846608"/>
            <a:ext cx="1462260" cy="3554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5000"/>
              </a:lnSpc>
              <a:defRPr sz="1000"/>
            </a:lvl1pPr>
          </a:lstStyle>
          <a:p>
            <a:pPr algn="r"/>
            <a:r>
              <a:rPr lang="de-DE" dirty="0"/>
              <a:t>Erftstadt-</a:t>
            </a:r>
            <a:r>
              <a:rPr lang="de-DE" dirty="0" err="1"/>
              <a:t>Blessem</a:t>
            </a:r>
            <a:r>
              <a:rPr lang="de-DE" dirty="0"/>
              <a:t>, Erft</a:t>
            </a:r>
            <a:br>
              <a:rPr lang="de-DE" dirty="0"/>
            </a:br>
            <a:r>
              <a:rPr lang="de-DE" sz="800" dirty="0" err="1"/>
              <a:t>www.welt.de</a:t>
            </a:r>
            <a:endParaRPr lang="de-DE" sz="800" dirty="0"/>
          </a:p>
        </p:txBody>
      </p:sp>
      <p:pic>
        <p:nvPicPr>
          <p:cNvPr id="9" name="Picture 6" descr="Unwetter in Rheinland-Pfalz">
            <a:extLst>
              <a:ext uri="{FF2B5EF4-FFF2-40B4-BE49-F238E27FC236}">
                <a16:creationId xmlns:a16="http://schemas.microsoft.com/office/drawing/2014/main" id="{D7FF3A42-AD15-EBAE-E2EA-79477F236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8" b="17440"/>
          <a:stretch/>
        </p:blipFill>
        <p:spPr bwMode="auto">
          <a:xfrm>
            <a:off x="4656079" y="3189495"/>
            <a:ext cx="2251119" cy="10764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06F60D-D458-19D9-7FC3-67359C0E3460}"/>
              </a:ext>
            </a:extLst>
          </p:cNvPr>
          <p:cNvSpPr txBox="1"/>
          <p:nvPr/>
        </p:nvSpPr>
        <p:spPr>
          <a:xfrm>
            <a:off x="6009446" y="3235613"/>
            <a:ext cx="843501" cy="3554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5000"/>
              </a:lnSpc>
              <a:defRPr sz="1000"/>
            </a:lvl1pPr>
          </a:lstStyle>
          <a:p>
            <a:pPr algn="r"/>
            <a:r>
              <a:rPr lang="de-DE" dirty="0"/>
              <a:t>Schuld, Ahr</a:t>
            </a:r>
            <a:br>
              <a:rPr lang="de-DE" dirty="0"/>
            </a:br>
            <a:r>
              <a:rPr lang="de-DE" sz="800" dirty="0" err="1"/>
              <a:t>www.focus.de</a:t>
            </a:r>
            <a:endParaRPr lang="de-DE" sz="800" dirty="0"/>
          </a:p>
        </p:txBody>
      </p:sp>
      <p:pic>
        <p:nvPicPr>
          <p:cNvPr id="14" name="Picture 13" descr="A map of different colors&#10;&#10;Description automatically generated">
            <a:extLst>
              <a:ext uri="{FF2B5EF4-FFF2-40B4-BE49-F238E27FC236}">
                <a16:creationId xmlns:a16="http://schemas.microsoft.com/office/drawing/2014/main" id="{A2A597EB-57E2-4E98-7FE6-D98C221A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0" y="1664680"/>
            <a:ext cx="3872119" cy="44704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1032CC-E548-A6FB-732D-B1DBCFD7C6F5}"/>
              </a:ext>
            </a:extLst>
          </p:cNvPr>
          <p:cNvSpPr txBox="1"/>
          <p:nvPr/>
        </p:nvSpPr>
        <p:spPr>
          <a:xfrm>
            <a:off x="685818" y="1597530"/>
            <a:ext cx="3712876" cy="2531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100" b="1" dirty="0"/>
              <a:t>72h (-07-12 to 14) radar precipitation sum RADKLIM</a:t>
            </a:r>
          </a:p>
        </p:txBody>
      </p:sp>
      <p:pic>
        <p:nvPicPr>
          <p:cNvPr id="22" name="Picture 21" descr="A map of the world&#10;&#10;Description automatically generated">
            <a:extLst>
              <a:ext uri="{FF2B5EF4-FFF2-40B4-BE49-F238E27FC236}">
                <a16:creationId xmlns:a16="http://schemas.microsoft.com/office/drawing/2014/main" id="{5B4E028F-A7A8-A7F5-D851-8DE5FA3AA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97" y="4197647"/>
            <a:ext cx="1130309" cy="11303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2B3FE75-30EA-99A3-3AA0-BF57D0562B05}"/>
              </a:ext>
            </a:extLst>
          </p:cNvPr>
          <p:cNvSpPr txBox="1"/>
          <p:nvPr/>
        </p:nvSpPr>
        <p:spPr>
          <a:xfrm>
            <a:off x="813352" y="1976533"/>
            <a:ext cx="61908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1000" dirty="0"/>
              <a:t>m</a:t>
            </a:r>
            <a:r>
              <a:rPr lang="en-DE" sz="1000" dirty="0"/>
              <a:t>issing</a:t>
            </a:r>
          </a:p>
          <a:p>
            <a:pPr algn="ctr">
              <a:lnSpc>
                <a:spcPct val="95000"/>
              </a:lnSpc>
            </a:pPr>
            <a:r>
              <a:rPr lang="en-DE" sz="1000" dirty="0"/>
              <a:t>values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9AA284-E01B-4514-BE27-A214B80061B0}"/>
              </a:ext>
            </a:extLst>
          </p:cNvPr>
          <p:cNvSpPr txBox="1"/>
          <p:nvPr/>
        </p:nvSpPr>
        <p:spPr>
          <a:xfrm>
            <a:off x="4433854" y="4664418"/>
            <a:ext cx="2228495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200" dirty="0"/>
              <a:t>D</a:t>
            </a:r>
            <a:r>
              <a:rPr lang="en-DE" sz="1200" dirty="0"/>
              <a:t>omain subset: ≈150x150km</a:t>
            </a:r>
            <a:r>
              <a:rPr lang="en-DE" sz="1200" baseline="30000" dirty="0"/>
              <a:t>2</a:t>
            </a:r>
            <a:br>
              <a:rPr lang="en-DE" sz="1200" dirty="0"/>
            </a:br>
            <a:endParaRPr lang="en-DE" sz="1200" dirty="0"/>
          </a:p>
          <a:p>
            <a:pPr algn="l">
              <a:lnSpc>
                <a:spcPct val="95000"/>
              </a:lnSpc>
            </a:pPr>
            <a:r>
              <a:rPr lang="en-DE" sz="1200" dirty="0"/>
              <a:t>Heavily affected catchments:</a:t>
            </a:r>
            <a:br>
              <a:rPr lang="en-DE" sz="1200" dirty="0"/>
            </a:br>
            <a:r>
              <a:rPr lang="en-DE" sz="1200" dirty="0"/>
              <a:t>Ahr, Vesdre, Kyll, Erft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B5722F-61A4-B0B7-4269-43E1E7BA9576}"/>
              </a:ext>
            </a:extLst>
          </p:cNvPr>
          <p:cNvGrpSpPr/>
          <p:nvPr/>
        </p:nvGrpSpPr>
        <p:grpSpPr>
          <a:xfrm>
            <a:off x="881457" y="2602623"/>
            <a:ext cx="1324245" cy="1720547"/>
            <a:chOff x="5782083" y="2602623"/>
            <a:chExt cx="1324245" cy="172054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BE20E7D-9D70-1C4C-C8D3-750CE3A50AE0}"/>
                </a:ext>
              </a:extLst>
            </p:cNvPr>
            <p:cNvSpPr/>
            <p:nvPr/>
          </p:nvSpPr>
          <p:spPr>
            <a:xfrm>
              <a:off x="6050378" y="2602623"/>
              <a:ext cx="1026593" cy="1034340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9DF300-62AB-9CC0-91A8-775A559ACA1E}"/>
                </a:ext>
              </a:extLst>
            </p:cNvPr>
            <p:cNvSpPr txBox="1"/>
            <p:nvPr/>
          </p:nvSpPr>
          <p:spPr>
            <a:xfrm>
              <a:off x="5782083" y="3529106"/>
              <a:ext cx="1324245" cy="794064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b="1" dirty="0"/>
                <a:t>Vesdre</a:t>
              </a:r>
              <a:br>
                <a:rPr lang="en-US" sz="1200" b="1" dirty="0"/>
              </a:br>
              <a:r>
                <a:rPr lang="en-US" sz="1200" b="1" dirty="0"/>
                <a:t>669km</a:t>
              </a:r>
              <a:r>
                <a:rPr lang="en-US" sz="1200" b="1" baseline="30000" dirty="0"/>
                <a:t>2</a:t>
              </a:r>
            </a:p>
            <a:p>
              <a:pPr algn="l">
                <a:lnSpc>
                  <a:spcPct val="95000"/>
                </a:lnSpc>
              </a:pPr>
              <a:r>
                <a:rPr lang="en-US" sz="1200" b="1" dirty="0" err="1"/>
                <a:t>Chaudfontaine</a:t>
              </a:r>
              <a:r>
                <a:rPr lang="en-US" sz="1200" b="1" dirty="0"/>
                <a:t> gauge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12EE97A-367E-D640-924A-F868089D7F61}"/>
                </a:ext>
              </a:extLst>
            </p:cNvPr>
            <p:cNvSpPr/>
            <p:nvPr/>
          </p:nvSpPr>
          <p:spPr>
            <a:xfrm>
              <a:off x="5964781" y="2900917"/>
              <a:ext cx="328612" cy="352006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A41C6D-CCCA-6742-4ED7-3FAADD2145AF}"/>
              </a:ext>
            </a:extLst>
          </p:cNvPr>
          <p:cNvGrpSpPr/>
          <p:nvPr/>
        </p:nvGrpSpPr>
        <p:grpSpPr>
          <a:xfrm>
            <a:off x="2534052" y="2996323"/>
            <a:ext cx="1825662" cy="1428360"/>
            <a:chOff x="7434678" y="2996323"/>
            <a:chExt cx="1825662" cy="142836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CEC64DB-9FB4-FFDC-5FA3-20FFAEB382CB}"/>
                </a:ext>
              </a:extLst>
            </p:cNvPr>
            <p:cNvSpPr/>
            <p:nvPr/>
          </p:nvSpPr>
          <p:spPr>
            <a:xfrm>
              <a:off x="7434678" y="2996323"/>
              <a:ext cx="1026593" cy="1034340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C259A8-1C9D-2959-34C6-17143E9DC747}"/>
                </a:ext>
              </a:extLst>
            </p:cNvPr>
            <p:cNvSpPr txBox="1"/>
            <p:nvPr/>
          </p:nvSpPr>
          <p:spPr>
            <a:xfrm>
              <a:off x="8377616" y="3630619"/>
              <a:ext cx="882724" cy="794064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95000"/>
                </a:lnSpc>
                <a:defRPr sz="1000" b="1">
                  <a:solidFill>
                    <a:schemeClr val="accent3"/>
                  </a:solidFill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Ahr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753km</a:t>
              </a:r>
              <a:r>
                <a:rPr lang="en-US" sz="1200" baseline="30000" dirty="0">
                  <a:solidFill>
                    <a:schemeClr val="tx1"/>
                  </a:solidFill>
                </a:rPr>
                <a:t>2</a:t>
              </a:r>
            </a:p>
            <a:p>
              <a:r>
                <a:rPr lang="en-US" sz="1200" dirty="0" err="1">
                  <a:solidFill>
                    <a:schemeClr val="tx1"/>
                  </a:solidFill>
                </a:rPr>
                <a:t>Altenahr</a:t>
              </a:r>
              <a:r>
                <a:rPr lang="en-US" sz="1200" dirty="0">
                  <a:solidFill>
                    <a:schemeClr val="tx1"/>
                  </a:solidFill>
                </a:rPr>
                <a:t> gauge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7E1FB0A-197A-5431-5F91-25313E9FE43A}"/>
                </a:ext>
              </a:extLst>
            </p:cNvPr>
            <p:cNvSpPr/>
            <p:nvPr/>
          </p:nvSpPr>
          <p:spPr>
            <a:xfrm>
              <a:off x="7960272" y="3081893"/>
              <a:ext cx="328612" cy="352006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DE" sz="24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32993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49683-BEB4-ECBD-3415-AAF40FDC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Dynamics and order of magnitude of d</a:t>
            </a:r>
            <a:r>
              <a:rPr lang="en-DE" sz="2800" dirty="0"/>
              <a:t>ischarge can be reproduced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BB8-9B3C-679A-9536-2DE7950C0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4528896"/>
            <a:ext cx="11631954" cy="1354381"/>
          </a:xfrm>
        </p:spPr>
        <p:txBody>
          <a:bodyPr/>
          <a:lstStyle/>
          <a:p>
            <a:r>
              <a:rPr lang="en-DE" sz="1600" dirty="0"/>
              <a:t>Large precipitation bandwith leads to highly differing discharge peaks; same with QPEs from radar observations </a:t>
            </a:r>
            <a:r>
              <a:rPr lang="en-DE" sz="1200" dirty="0"/>
              <a:t>(Saadi et al., 2023)</a:t>
            </a:r>
          </a:p>
          <a:p>
            <a:r>
              <a:rPr lang="en-DE" sz="1600" dirty="0"/>
              <a:t>Tuning, e.g., possible via streamflow parametrisations (Manning’s coefficient, but roughness unknown or not represented)</a:t>
            </a:r>
          </a:p>
          <a:p>
            <a:r>
              <a:rPr lang="en-GB" sz="1600" b="1" dirty="0">
                <a:highlight>
                  <a:srgbClr val="FFFF00"/>
                </a:highlight>
              </a:rPr>
              <a:t>The DE06 water resources forecast “as is” captures extreme flood event w/o additional calibration / tuning</a:t>
            </a:r>
            <a:endParaRPr lang="en-DE" sz="1600" dirty="0"/>
          </a:p>
          <a:p>
            <a:endParaRPr lang="en-DE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775-5A50-DF34-EF6F-EC134F46C7A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F65A6-CE53-C0C6-8E36-ADE86CB98D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B9D677-C2D7-53EA-592E-EDA3648AC6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Use DE06 as-is for process analysis; </a:t>
            </a:r>
            <a:r>
              <a:rPr lang="en-GB" dirty="0"/>
              <a:t>n</a:t>
            </a:r>
            <a:r>
              <a:rPr lang="en-DE" dirty="0"/>
              <a:t>o focus on forecast skill or an exact event reproduction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238331-B20C-9AF7-995C-AC03F7045084}"/>
              </a:ext>
            </a:extLst>
          </p:cNvPr>
          <p:cNvSpPr txBox="1"/>
          <p:nvPr/>
        </p:nvSpPr>
        <p:spPr>
          <a:xfrm>
            <a:off x="312314" y="5772736"/>
            <a:ext cx="198304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200" dirty="0"/>
              <a:t>Goergen et al. (under rev.)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4A5C7F-E744-D8C5-8BEE-640CA595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31" y="1539995"/>
            <a:ext cx="8585882" cy="27774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051BFD-5DA8-3EAC-A736-0AB2CECEF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42" y="1552907"/>
            <a:ext cx="8585882" cy="2777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925239-140A-6B45-A671-870634EC1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782" y="1713086"/>
            <a:ext cx="2101019" cy="10828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8BBCE3-6779-489C-05D9-AE24B1D37318}"/>
              </a:ext>
            </a:extLst>
          </p:cNvPr>
          <p:cNvSpPr txBox="1"/>
          <p:nvPr/>
        </p:nvSpPr>
        <p:spPr>
          <a:xfrm>
            <a:off x="3633174" y="1862954"/>
            <a:ext cx="1096775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200" b="1" dirty="0"/>
              <a:t>DE06 ENS41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33188A-02D2-0B1B-8A12-981F112ED4C4}"/>
              </a:ext>
            </a:extLst>
          </p:cNvPr>
          <p:cNvSpPr txBox="1"/>
          <p:nvPr/>
        </p:nvSpPr>
        <p:spPr>
          <a:xfrm>
            <a:off x="7823007" y="1862954"/>
            <a:ext cx="103746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200" b="1" dirty="0"/>
              <a:t>DE06 HRES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A6CBDF-0ED2-ABA0-FA1E-E647FF86BE50}"/>
              </a:ext>
            </a:extLst>
          </p:cNvPr>
          <p:cNvSpPr txBox="1"/>
          <p:nvPr/>
        </p:nvSpPr>
        <p:spPr>
          <a:xfrm>
            <a:off x="9351108" y="2823657"/>
            <a:ext cx="2901756" cy="1656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200" dirty="0"/>
              <a:t>B</a:t>
            </a:r>
            <a:r>
              <a:rPr lang="en-DE" sz="1200" dirty="0"/>
              <a:t>ased on Parflow overland flow</a:t>
            </a:r>
          </a:p>
          <a:p>
            <a:pPr algn="l">
              <a:lnSpc>
                <a:spcPct val="95000"/>
              </a:lnSpc>
            </a:pPr>
            <a:endParaRPr lang="en-DE" sz="600" dirty="0"/>
          </a:p>
          <a:p>
            <a:pPr algn="l">
              <a:lnSpc>
                <a:spcPct val="95000"/>
              </a:lnSpc>
            </a:pPr>
            <a:r>
              <a:rPr lang="en-DE" sz="1200" dirty="0"/>
              <a:t>ParFlow/CLM DE06</a:t>
            </a:r>
          </a:p>
          <a:p>
            <a:pPr algn="l">
              <a:lnSpc>
                <a:spcPct val="95000"/>
              </a:lnSpc>
            </a:pPr>
            <a:r>
              <a:rPr lang="en-DE" sz="1200" dirty="0"/>
              <a:t>ECMWF HRES, ENS forcing</a:t>
            </a:r>
          </a:p>
          <a:p>
            <a:pPr algn="l">
              <a:lnSpc>
                <a:spcPct val="95000"/>
              </a:lnSpc>
            </a:pPr>
            <a:r>
              <a:rPr lang="en-DE" sz="1200" dirty="0"/>
              <a:t>Initialisation: 2021-07-13_12UTC</a:t>
            </a:r>
          </a:p>
          <a:p>
            <a:pPr algn="l">
              <a:lnSpc>
                <a:spcPct val="95000"/>
              </a:lnSpc>
            </a:pPr>
            <a:endParaRPr lang="en-DE" sz="500" dirty="0"/>
          </a:p>
          <a:p>
            <a:pPr algn="l">
              <a:lnSpc>
                <a:spcPct val="95000"/>
              </a:lnSpc>
            </a:pPr>
            <a:r>
              <a:rPr lang="en-DE" sz="1200" b="1" dirty="0"/>
              <a:t>Reconstructed: Q</a:t>
            </a:r>
            <a:r>
              <a:rPr lang="en-DE" sz="1200" b="1" baseline="-25000" dirty="0"/>
              <a:t>peak</a:t>
            </a:r>
            <a:r>
              <a:rPr lang="en-DE" sz="1200" b="1" dirty="0"/>
              <a:t>=1000-1200m</a:t>
            </a:r>
            <a:r>
              <a:rPr lang="en-DE" sz="1200" b="1" baseline="30000" dirty="0"/>
              <a:t>3</a:t>
            </a:r>
            <a:r>
              <a:rPr lang="en-DE" sz="1200" b="1" dirty="0"/>
              <a:t>s</a:t>
            </a:r>
            <a:r>
              <a:rPr lang="en-DE" sz="1200" b="1" baseline="30000" dirty="0"/>
              <a:t>-1</a:t>
            </a:r>
          </a:p>
          <a:p>
            <a:pPr algn="l">
              <a:lnSpc>
                <a:spcPct val="95000"/>
              </a:lnSpc>
            </a:pPr>
            <a:r>
              <a:rPr lang="en-GB" sz="1200" dirty="0"/>
              <a:t>a</a:t>
            </a:r>
            <a:r>
              <a:rPr lang="en-DE" sz="1200" dirty="0"/>
              <a:t>t Altenahr (Roggenkamp Herget, </a:t>
            </a:r>
            <a:br>
              <a:rPr lang="en-DE" sz="1200" dirty="0"/>
            </a:br>
            <a:r>
              <a:rPr lang="en-DE" sz="1200" dirty="0"/>
              <a:t>2022, HYWA); </a:t>
            </a:r>
            <a:r>
              <a:rPr lang="en-DE" sz="1200" b="1" dirty="0"/>
              <a:t>Q</a:t>
            </a:r>
            <a:r>
              <a:rPr lang="en-DE" sz="1200" b="1" baseline="-25000" dirty="0"/>
              <a:t>peak</a:t>
            </a:r>
            <a:r>
              <a:rPr lang="en-DE" sz="1200" b="1" dirty="0"/>
              <a:t>=680m</a:t>
            </a:r>
            <a:r>
              <a:rPr lang="en-DE" sz="1200" b="1" baseline="30000" dirty="0"/>
              <a:t>3</a:t>
            </a:r>
            <a:r>
              <a:rPr lang="en-DE" sz="1200" b="1" dirty="0"/>
              <a:t>s</a:t>
            </a:r>
            <a:r>
              <a:rPr lang="en-DE" sz="1200" b="1" baseline="30000" dirty="0"/>
              <a:t>-1</a:t>
            </a:r>
          </a:p>
          <a:p>
            <a:pPr algn="l">
              <a:lnSpc>
                <a:spcPct val="95000"/>
              </a:lnSpc>
            </a:pPr>
            <a:r>
              <a:rPr lang="en-GB" sz="1200" dirty="0"/>
              <a:t>a</a:t>
            </a:r>
            <a:r>
              <a:rPr lang="en-DE" sz="1200" dirty="0"/>
              <a:t>t Chaudf. (pers. </a:t>
            </a:r>
            <a:r>
              <a:rPr lang="en-GB" sz="1200" dirty="0"/>
              <a:t>c</a:t>
            </a:r>
            <a:r>
              <a:rPr lang="en-DE" sz="1200" dirty="0"/>
              <a:t>omm. Uni Lüttich)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102F41-3AAC-5B04-9599-565AEE0941F5}"/>
              </a:ext>
            </a:extLst>
          </p:cNvPr>
          <p:cNvSpPr/>
          <p:nvPr/>
        </p:nvSpPr>
        <p:spPr>
          <a:xfrm>
            <a:off x="2185792" y="1453226"/>
            <a:ext cx="6253217" cy="32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62763-6C65-8FA0-F374-C4D77E6BDC62}"/>
              </a:ext>
            </a:extLst>
          </p:cNvPr>
          <p:cNvSpPr txBox="1"/>
          <p:nvPr/>
        </p:nvSpPr>
        <p:spPr>
          <a:xfrm>
            <a:off x="3212545" y="2490598"/>
            <a:ext cx="1736373" cy="662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300" dirty="0"/>
              <a:t>Deteministic HRES </a:t>
            </a:r>
          </a:p>
          <a:p>
            <a:pPr algn="l">
              <a:lnSpc>
                <a:spcPct val="95000"/>
              </a:lnSpc>
            </a:pPr>
            <a:r>
              <a:rPr lang="en-DE" sz="1300" dirty="0"/>
              <a:t>atmospheric forcing: </a:t>
            </a:r>
          </a:p>
          <a:p>
            <a:pPr algn="l">
              <a:lnSpc>
                <a:spcPct val="95000"/>
              </a:lnSpc>
            </a:pPr>
            <a:r>
              <a:rPr lang="en-DE" sz="1300" dirty="0"/>
              <a:t>too low discharge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D811C7-CE6F-F74A-2153-6A1FABA2BC51}"/>
              </a:ext>
            </a:extLst>
          </p:cNvPr>
          <p:cNvSpPr txBox="1"/>
          <p:nvPr/>
        </p:nvSpPr>
        <p:spPr>
          <a:xfrm>
            <a:off x="3552087" y="3314704"/>
            <a:ext cx="130997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000" dirty="0">
                <a:solidFill>
                  <a:srgbClr val="FF0000"/>
                </a:solidFill>
              </a:rPr>
              <a:t>HHQ</a:t>
            </a:r>
            <a:r>
              <a:rPr lang="en-DE" sz="1000" baseline="-25000" dirty="0">
                <a:solidFill>
                  <a:srgbClr val="FF0000"/>
                </a:solidFill>
              </a:rPr>
              <a:t>pre21</a:t>
            </a:r>
            <a:r>
              <a:rPr lang="en-DE" sz="1000" dirty="0">
                <a:solidFill>
                  <a:srgbClr val="FF0000"/>
                </a:solidFill>
              </a:rPr>
              <a:t>=236m</a:t>
            </a:r>
            <a:r>
              <a:rPr lang="en-DE" sz="1000" baseline="30000" dirty="0">
                <a:solidFill>
                  <a:srgbClr val="FF0000"/>
                </a:solidFill>
              </a:rPr>
              <a:t>3</a:t>
            </a:r>
            <a:r>
              <a:rPr lang="en-DE" sz="1000" dirty="0">
                <a:solidFill>
                  <a:srgbClr val="FF0000"/>
                </a:solidFill>
              </a:rPr>
              <a:t> s</a:t>
            </a:r>
            <a:r>
              <a:rPr lang="en-DE" sz="1000" baseline="30000" dirty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EA0C87-7FD2-FA4C-9DCD-44B820863603}"/>
              </a:ext>
            </a:extLst>
          </p:cNvPr>
          <p:cNvSpPr txBox="1"/>
          <p:nvPr/>
        </p:nvSpPr>
        <p:spPr>
          <a:xfrm>
            <a:off x="7806820" y="3225718"/>
            <a:ext cx="130997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000" dirty="0">
                <a:solidFill>
                  <a:srgbClr val="FF0000"/>
                </a:solidFill>
              </a:rPr>
              <a:t>HHQ</a:t>
            </a:r>
            <a:r>
              <a:rPr lang="en-DE" sz="1000" baseline="-25000" dirty="0">
                <a:solidFill>
                  <a:srgbClr val="FF0000"/>
                </a:solidFill>
              </a:rPr>
              <a:t>pre21</a:t>
            </a:r>
            <a:r>
              <a:rPr lang="en-DE" sz="1000" dirty="0">
                <a:solidFill>
                  <a:srgbClr val="FF0000"/>
                </a:solidFill>
              </a:rPr>
              <a:t>=275m</a:t>
            </a:r>
            <a:r>
              <a:rPr lang="en-DE" sz="1000" baseline="30000" dirty="0">
                <a:solidFill>
                  <a:srgbClr val="FF0000"/>
                </a:solidFill>
              </a:rPr>
              <a:t>3</a:t>
            </a:r>
            <a:r>
              <a:rPr lang="en-DE" sz="1000" dirty="0">
                <a:solidFill>
                  <a:srgbClr val="FF0000"/>
                </a:solidFill>
              </a:rPr>
              <a:t> s</a:t>
            </a:r>
            <a:r>
              <a:rPr lang="en-DE" sz="1000" baseline="30000" dirty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4FEE11-DE28-D114-6880-DEF2FCD56078}"/>
              </a:ext>
            </a:extLst>
          </p:cNvPr>
          <p:cNvSpPr txBox="1"/>
          <p:nvPr/>
        </p:nvSpPr>
        <p:spPr>
          <a:xfrm>
            <a:off x="1291901" y="1562190"/>
            <a:ext cx="3514726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b="1" dirty="0"/>
              <a:t>Discharge, Ahr river at gauge Altenahr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33541C-9CD1-234F-4C30-7DAFE54041F7}"/>
              </a:ext>
            </a:extLst>
          </p:cNvPr>
          <p:cNvSpPr txBox="1"/>
          <p:nvPr/>
        </p:nvSpPr>
        <p:spPr>
          <a:xfrm>
            <a:off x="5113043" y="1562190"/>
            <a:ext cx="4414836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b="1" dirty="0"/>
              <a:t>Discharge, Vesdre river at gauge Chaudfontaine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C1D4FB-A9B3-4DEF-0C5A-F1BAD44A2B54}"/>
              </a:ext>
            </a:extLst>
          </p:cNvPr>
          <p:cNvSpPr txBox="1"/>
          <p:nvPr/>
        </p:nvSpPr>
        <p:spPr>
          <a:xfrm>
            <a:off x="2531425" y="2172668"/>
            <a:ext cx="272382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200" dirty="0"/>
              <a:t>H</a:t>
            </a:r>
            <a:r>
              <a:rPr lang="en-DE" sz="1200" dirty="0"/>
              <a:t>ighest discharge ensemble member</a:t>
            </a:r>
          </a:p>
        </p:txBody>
      </p:sp>
    </p:spTree>
    <p:extLst>
      <p:ext uri="{BB962C8B-B14F-4D97-AF65-F5344CB8AC3E}">
        <p14:creationId xmlns:p14="http://schemas.microsoft.com/office/powerpoint/2010/main" val="5753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12845FF-5975-01CD-278B-A9EEE2C7E274}"/>
              </a:ext>
            </a:extLst>
          </p:cNvPr>
          <p:cNvGrpSpPr/>
          <p:nvPr/>
        </p:nvGrpSpPr>
        <p:grpSpPr>
          <a:xfrm>
            <a:off x="3200601" y="1846405"/>
            <a:ext cx="8634675" cy="3702237"/>
            <a:chOff x="3200601" y="1846405"/>
            <a:chExt cx="8634675" cy="3702237"/>
          </a:xfrm>
        </p:grpSpPr>
        <p:pic>
          <p:nvPicPr>
            <p:cNvPr id="17" name="Picture 16" descr="A screenshot of a map&#10;&#10;Description automatically generated">
              <a:extLst>
                <a:ext uri="{FF2B5EF4-FFF2-40B4-BE49-F238E27FC236}">
                  <a16:creationId xmlns:a16="http://schemas.microsoft.com/office/drawing/2014/main" id="{008E062A-F661-E80D-9B28-04A09642F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15"/>
            <a:stretch/>
          </p:blipFill>
          <p:spPr>
            <a:xfrm>
              <a:off x="3200601" y="1846405"/>
              <a:ext cx="8634675" cy="3702237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978E3E-E884-3A16-E3D5-FF231A5670D2}"/>
                </a:ext>
              </a:extLst>
            </p:cNvPr>
            <p:cNvSpPr/>
            <p:nvPr/>
          </p:nvSpPr>
          <p:spPr>
            <a:xfrm>
              <a:off x="10286083" y="4262322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AB82A52-D00C-28A7-0B80-B5A198C3705F}"/>
                </a:ext>
              </a:extLst>
            </p:cNvPr>
            <p:cNvSpPr/>
            <p:nvPr/>
          </p:nvSpPr>
          <p:spPr>
            <a:xfrm>
              <a:off x="8441164" y="4262322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6B1F78C-6947-817D-4CD8-22EC058ADD83}"/>
                </a:ext>
              </a:extLst>
            </p:cNvPr>
            <p:cNvSpPr/>
            <p:nvPr/>
          </p:nvSpPr>
          <p:spPr>
            <a:xfrm>
              <a:off x="6594356" y="4262322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CBA8BC-3343-AB05-50C1-B7E22C157539}"/>
                </a:ext>
              </a:extLst>
            </p:cNvPr>
            <p:cNvSpPr/>
            <p:nvPr/>
          </p:nvSpPr>
          <p:spPr>
            <a:xfrm>
              <a:off x="4749437" y="4262322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55E9F7-64E4-2398-85C5-9648CE12C7E9}"/>
                </a:ext>
              </a:extLst>
            </p:cNvPr>
            <p:cNvSpPr/>
            <p:nvPr/>
          </p:nvSpPr>
          <p:spPr>
            <a:xfrm>
              <a:off x="8436400" y="2400179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E47BBE2-BAEE-C323-744B-5E1B4A019028}"/>
                </a:ext>
              </a:extLst>
            </p:cNvPr>
            <p:cNvSpPr/>
            <p:nvPr/>
          </p:nvSpPr>
          <p:spPr>
            <a:xfrm>
              <a:off x="6588542" y="2409702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C4AF13-8DD5-1657-1BA1-0CF3CAC557CD}"/>
              </a:ext>
            </a:extLst>
          </p:cNvPr>
          <p:cNvGrpSpPr/>
          <p:nvPr/>
        </p:nvGrpSpPr>
        <p:grpSpPr>
          <a:xfrm>
            <a:off x="3200602" y="1859346"/>
            <a:ext cx="8634674" cy="3711713"/>
            <a:chOff x="3200602" y="1859346"/>
            <a:chExt cx="8634674" cy="3711713"/>
          </a:xfrm>
        </p:grpSpPr>
        <p:pic>
          <p:nvPicPr>
            <p:cNvPr id="8" name="Picture 7" descr="A screenshot of a map&#10;&#10;Description automatically generated">
              <a:extLst>
                <a:ext uri="{FF2B5EF4-FFF2-40B4-BE49-F238E27FC236}">
                  <a16:creationId xmlns:a16="http://schemas.microsoft.com/office/drawing/2014/main" id="{4B3F9F23-A04B-E382-EFCD-A5257EE3C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8" b="49062"/>
            <a:stretch/>
          </p:blipFill>
          <p:spPr>
            <a:xfrm>
              <a:off x="3200602" y="1859346"/>
              <a:ext cx="8634674" cy="3711713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B26544-52CD-A5CD-E92C-7A6F8B10524A}"/>
                </a:ext>
              </a:extLst>
            </p:cNvPr>
            <p:cNvSpPr/>
            <p:nvPr/>
          </p:nvSpPr>
          <p:spPr>
            <a:xfrm>
              <a:off x="9545347" y="4063844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120589F-B697-6726-9463-6512CBD46489}"/>
                </a:ext>
              </a:extLst>
            </p:cNvPr>
            <p:cNvSpPr/>
            <p:nvPr/>
          </p:nvSpPr>
          <p:spPr>
            <a:xfrm>
              <a:off x="7700428" y="4063844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D18EDE7-486B-8205-F7A7-3A9C3AB1229B}"/>
                </a:ext>
              </a:extLst>
            </p:cNvPr>
            <p:cNvSpPr/>
            <p:nvPr/>
          </p:nvSpPr>
          <p:spPr>
            <a:xfrm>
              <a:off x="5847806" y="4063844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92B9FF-F616-E10A-EBFE-3513200C7129}"/>
                </a:ext>
              </a:extLst>
            </p:cNvPr>
            <p:cNvSpPr/>
            <p:nvPr/>
          </p:nvSpPr>
          <p:spPr>
            <a:xfrm>
              <a:off x="4008701" y="4063844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000C930-D97E-3983-C200-EC66CFB1EA0B}"/>
                </a:ext>
              </a:extLst>
            </p:cNvPr>
            <p:cNvSpPr/>
            <p:nvPr/>
          </p:nvSpPr>
          <p:spPr>
            <a:xfrm>
              <a:off x="7695664" y="2201701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D4CFD11-551B-0708-A639-01B0328CF3A4}"/>
                </a:ext>
              </a:extLst>
            </p:cNvPr>
            <p:cNvSpPr/>
            <p:nvPr/>
          </p:nvSpPr>
          <p:spPr>
            <a:xfrm>
              <a:off x="5847806" y="2201701"/>
              <a:ext cx="648000" cy="64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5F66D7-29B5-08B2-D151-A0F42EE1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The soil almost reached saturation during the event</a:t>
            </a:r>
            <a:endParaRPr lang="en-DE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EC742-E737-8B55-E9F3-87F728F0F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578309"/>
            <a:ext cx="2736032" cy="419066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</a:pPr>
            <a:r>
              <a:rPr lang="en-GB" sz="1600" dirty="0"/>
              <a:t>Our interest is in the physical processes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</a:pPr>
            <a:r>
              <a:rPr lang="en-GB" sz="1600" dirty="0"/>
              <a:t>No infiltration excess </a:t>
            </a:r>
            <a:br>
              <a:rPr lang="en-GB" sz="1600" dirty="0"/>
            </a:br>
            <a:r>
              <a:rPr lang="en-GB" sz="1600" dirty="0"/>
              <a:t>overland flow</a:t>
            </a:r>
            <a:endParaRPr lang="en-DE" sz="1600" dirty="0"/>
          </a:p>
          <a:p>
            <a:pPr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</a:pPr>
            <a:r>
              <a:rPr lang="en-DE" sz="1600" dirty="0"/>
              <a:t>Very low overland flow outside river channels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</a:pPr>
            <a:r>
              <a:rPr lang="en-GB" sz="1600" dirty="0"/>
              <a:t>High exfiltration in the valleys</a:t>
            </a:r>
            <a:endParaRPr lang="en-GB" sz="1600" b="1" dirty="0"/>
          </a:p>
          <a:p>
            <a:pPr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</a:pPr>
            <a:r>
              <a:rPr lang="en-GB" sz="1600" b="1" dirty="0"/>
              <a:t>We hypothesize that there was a strong pressure response of the system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</a:pPr>
            <a:r>
              <a:rPr lang="en-DE" sz="1600" dirty="0"/>
              <a:t>Vesdre: Different preconditioning; higher saturation at the onset</a:t>
            </a:r>
            <a:endParaRPr lang="en-GB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6811-703C-1AC7-0EAC-4BDE149BC1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de-DE"/>
              <a:t>Goergen et al.  |  PrePEP 2025  |  2025-03-17, Bonn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29691-EFEA-E5A9-AFDC-BB823C0592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AA4F90-16E3-3A59-E2B1-B6439A1762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Maximum average soil saturation (0-30cm) over the 4 catchments is 91-97%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28FD0-EF7F-08D9-2A99-D3420F0F0394}"/>
              </a:ext>
            </a:extLst>
          </p:cNvPr>
          <p:cNvSpPr txBox="1"/>
          <p:nvPr/>
        </p:nvSpPr>
        <p:spPr>
          <a:xfrm>
            <a:off x="3817090" y="1630363"/>
            <a:ext cx="7367723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000" dirty="0"/>
              <a:t>   2021-07-12_01-24UTC, Mon      2021-07-13_01-24UTC, Tue      2021-07-14_01-24UTC, Wed       2021-07-15_01-24UTC, Thu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BEFCC4-A9FA-5566-767E-5B821041564F}"/>
              </a:ext>
            </a:extLst>
          </p:cNvPr>
          <p:cNvSpPr txBox="1"/>
          <p:nvPr/>
        </p:nvSpPr>
        <p:spPr>
          <a:xfrm>
            <a:off x="3810000" y="5536061"/>
            <a:ext cx="7273145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1000" dirty="0"/>
              <a:t>     2021-07-13_00UTC, Tue            2021-07-14_00UTC, Wed            2021-07-15_00UTC, Thu             2021-07-16_00UTC, Fri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1E4CB6-4B13-B731-D9A3-07EEA7C40308}"/>
              </a:ext>
            </a:extLst>
          </p:cNvPr>
          <p:cNvSpPr txBox="1"/>
          <p:nvPr/>
        </p:nvSpPr>
        <p:spPr>
          <a:xfrm>
            <a:off x="6351468" y="5717436"/>
            <a:ext cx="2481770" cy="282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300" dirty="0"/>
              <a:t>b</a:t>
            </a:r>
            <a:r>
              <a:rPr lang="en-DE" sz="1300" dirty="0"/>
              <a:t>efore                              after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8FE1F4-FF79-CA5B-5756-C7F05401C3AB}"/>
              </a:ext>
            </a:extLst>
          </p:cNvPr>
          <p:cNvSpPr txBox="1"/>
          <p:nvPr/>
        </p:nvSpPr>
        <p:spPr>
          <a:xfrm>
            <a:off x="2979722" y="1868890"/>
            <a:ext cx="86594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200" dirty="0"/>
              <a:t>Ensemble</a:t>
            </a:r>
            <a:br>
              <a:rPr lang="de-DE" sz="1200" dirty="0"/>
            </a:br>
            <a:r>
              <a:rPr lang="de-DE" sz="1200" dirty="0" err="1"/>
              <a:t>member</a:t>
            </a:r>
            <a:r>
              <a:rPr lang="de-DE" sz="1200" dirty="0"/>
              <a:t>:</a:t>
            </a:r>
            <a:endParaRPr lang="en-DE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4B3BB-508B-819F-DCD7-33425ABAD684}"/>
              </a:ext>
            </a:extLst>
          </p:cNvPr>
          <p:cNvSpPr txBox="1"/>
          <p:nvPr/>
        </p:nvSpPr>
        <p:spPr>
          <a:xfrm>
            <a:off x="3817089" y="5907846"/>
            <a:ext cx="4964821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/>
              <a:t>Relatively</a:t>
            </a:r>
            <a:r>
              <a:rPr lang="de-DE" sz="1200" dirty="0"/>
              <a:t> </a:t>
            </a:r>
            <a:r>
              <a:rPr lang="de-DE" sz="1200" dirty="0" err="1"/>
              <a:t>homogeneous</a:t>
            </a:r>
            <a:r>
              <a:rPr lang="de-DE" sz="1200" dirty="0"/>
              <a:t> </a:t>
            </a:r>
            <a:r>
              <a:rPr lang="de-DE" sz="1200" dirty="0" err="1"/>
              <a:t>soil</a:t>
            </a:r>
            <a:r>
              <a:rPr lang="de-DE" sz="1200" dirty="0"/>
              <a:t> </a:t>
            </a:r>
            <a:r>
              <a:rPr lang="de-DE" sz="1200" dirty="0" err="1"/>
              <a:t>hydraulic</a:t>
            </a:r>
            <a:r>
              <a:rPr lang="de-DE" sz="1200" dirty="0"/>
              <a:t> </a:t>
            </a:r>
            <a:r>
              <a:rPr lang="de-DE" sz="1200" dirty="0" err="1"/>
              <a:t>properties</a:t>
            </a:r>
            <a:r>
              <a:rPr lang="de-DE" sz="1200" dirty="0"/>
              <a:t> </a:t>
            </a:r>
            <a:r>
              <a:rPr lang="de-DE" sz="1200" dirty="0" err="1"/>
              <a:t>between</a:t>
            </a:r>
            <a:r>
              <a:rPr lang="de-DE" sz="1200" dirty="0"/>
              <a:t> </a:t>
            </a:r>
            <a:r>
              <a:rPr lang="de-DE" sz="1200" dirty="0" err="1"/>
              <a:t>catchments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39247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30596</TotalTime>
  <Words>1542</Words>
  <Application>Microsoft Macintosh PowerPoint</Application>
  <PresentationFormat>Widescreen</PresentationFormat>
  <Paragraphs>238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</vt:lpstr>
      <vt:lpstr>Roboto</vt:lpstr>
      <vt:lpstr>Wingdings</vt:lpstr>
      <vt:lpstr>Jülich</vt:lpstr>
      <vt:lpstr>Prognostic ParFlow integrated hydrologic model  applications at stakeholder-scale over central Europe</vt:lpstr>
      <vt:lpstr>Integrated modelling of terrestrial systems group (S. Kollet)</vt:lpstr>
      <vt:lpstr>Prognostic ParFlow simulations for water resources</vt:lpstr>
      <vt:lpstr>System for daily DE06 quasi-operational monitoring/forecasting runs</vt:lpstr>
      <vt:lpstr>Agriculture stakeholder information needs define our products</vt:lpstr>
      <vt:lpstr>Experimental Water Resources Bulletin (eWRB)</vt:lpstr>
      <vt:lpstr>w/ DE06: Analyse unprecedented Central Europe 2021-07-14/15 flood</vt:lpstr>
      <vt:lpstr>Dynamics and order of magnitude of discharge can be reproduced</vt:lpstr>
      <vt:lpstr>The soil almost reached saturation during the event</vt:lpstr>
      <vt:lpstr>Strong buffer effect through subsurface storage</vt:lpstr>
      <vt:lpstr>Conclusions and outlook</vt:lpstr>
    </vt:vector>
  </TitlesOfParts>
  <Manager/>
  <Company>IBG-3/FZJ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simulation of the terrestrial water cycle with the fully coupled Terrestrial Systems Modelling Platform (TSMP)</dc:title>
  <dc:subject>Application examples with TSMP</dc:subject>
  <dc:creator>Klaus GOERGEN</dc:creator>
  <cp:keywords>TSMP, RCM, G2A, water use, fully coupled</cp:keywords>
  <dc:description/>
  <cp:lastModifiedBy>Klaus Goergen</cp:lastModifiedBy>
  <cp:revision>2043</cp:revision>
  <cp:lastPrinted>2019-10-04T07:19:06Z</cp:lastPrinted>
  <dcterms:created xsi:type="dcterms:W3CDTF">2018-08-30T15:02:55Z</dcterms:created>
  <dcterms:modified xsi:type="dcterms:W3CDTF">2025-03-16T21:24:46Z</dcterms:modified>
  <cp:category/>
</cp:coreProperties>
</file>