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9.xml" ContentType="application/vnd.ms-office.drawingml.diagramDrawing+xml"/>
  <Override PartName="/ppt/diagrams/data11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0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1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2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3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4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5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6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7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18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19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0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72" r:id="rId4"/>
    <p:sldId id="294" r:id="rId5"/>
    <p:sldId id="286" r:id="rId6"/>
    <p:sldId id="268" r:id="rId7"/>
    <p:sldId id="288" r:id="rId8"/>
    <p:sldId id="289" r:id="rId9"/>
    <p:sldId id="275" r:id="rId10"/>
    <p:sldId id="298" r:id="rId11"/>
    <p:sldId id="303" r:id="rId12"/>
    <p:sldId id="304" r:id="rId13"/>
    <p:sldId id="305" r:id="rId14"/>
    <p:sldId id="310" r:id="rId15"/>
    <p:sldId id="311" r:id="rId16"/>
    <p:sldId id="321" r:id="rId17"/>
    <p:sldId id="320" r:id="rId18"/>
    <p:sldId id="316" r:id="rId19"/>
    <p:sldId id="322" r:id="rId20"/>
    <p:sldId id="323" r:id="rId21"/>
    <p:sldId id="324" r:id="rId22"/>
    <p:sldId id="319" r:id="rId23"/>
    <p:sldId id="313" r:id="rId24"/>
    <p:sldId id="314" r:id="rId25"/>
    <p:sldId id="315" r:id="rId26"/>
    <p:sldId id="317" r:id="rId27"/>
    <p:sldId id="318" r:id="rId28"/>
    <p:sldId id="292" r:id="rId29"/>
    <p:sldId id="271" r:id="rId30"/>
    <p:sldId id="295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Möller" initials="GM" lastIdx="1" clrIdx="0">
    <p:extLst>
      <p:ext uri="{19B8F6BF-5375-455C-9EA6-DF929625EA0E}">
        <p15:presenceInfo xmlns:p15="http://schemas.microsoft.com/office/powerpoint/2012/main" userId="S-1-5-21-2706553252-1565548667-3786650094-64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5" autoAdjust="0"/>
    <p:restoredTop sz="94660"/>
  </p:normalViewPr>
  <p:slideViewPr>
    <p:cSldViewPr>
      <p:cViewPr varScale="1">
        <p:scale>
          <a:sx n="75" d="100"/>
          <a:sy n="75" d="100"/>
        </p:scale>
        <p:origin x="309" y="2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779"/>
    </p:cViewPr>
  </p:sorterViewPr>
  <p:notesViewPr>
    <p:cSldViewPr>
      <p:cViewPr varScale="1">
        <p:scale>
          <a:sx n="49" d="100"/>
          <a:sy n="49" d="100"/>
        </p:scale>
        <p:origin x="-227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986F5A-B43F-4882-BE24-5B8B5CB4F2A5}">
      <dgm:prSet phldrT="[Text]"/>
      <dgm:spPr/>
      <dgm:t>
        <a:bodyPr/>
        <a:lstStyle/>
        <a:p>
          <a:r>
            <a:rPr lang="en-US" b="1" noProof="0" dirty="0"/>
            <a:t>Microphysics</a:t>
          </a:r>
        </a:p>
      </dgm:t>
    </dgm:pt>
    <dgm:pt modelId="{8C751633-A556-4D24-AF13-64CA50C3370D}" type="parTrans" cxnId="{B135656B-4CC7-4FEE-98B0-882E628EB766}">
      <dgm:prSet/>
      <dgm:spPr/>
      <dgm:t>
        <a:bodyPr/>
        <a:lstStyle/>
        <a:p>
          <a:endParaRPr lang="en-US"/>
        </a:p>
      </dgm:t>
    </dgm:pt>
    <dgm:pt modelId="{7607FCAB-2416-4C44-BED2-D83554EEF9B7}" type="sibTrans" cxnId="{B135656B-4CC7-4FEE-98B0-882E628EB766}">
      <dgm:prSet/>
      <dgm:spPr/>
      <dgm:t>
        <a:bodyPr/>
        <a:lstStyle/>
        <a:p>
          <a:endParaRPr lang="en-US"/>
        </a:p>
      </dgm:t>
    </dgm:pt>
    <dgm:pt modelId="{01AB92E1-621E-4187-9493-1111787AF41A}">
      <dgm:prSet phldrT="[Text]"/>
      <dgm:spPr/>
      <dgm:t>
        <a:bodyPr/>
        <a:lstStyle/>
        <a:p>
          <a:r>
            <a:rPr lang="en-US" b="1" noProof="0" dirty="0"/>
            <a:t>Convection</a:t>
          </a:r>
          <a:r>
            <a:rPr lang="de-DE" b="1" dirty="0"/>
            <a:t>		</a:t>
          </a:r>
          <a:endParaRPr lang="en-US" b="1" dirty="0"/>
        </a:p>
      </dgm:t>
    </dgm:pt>
    <dgm:pt modelId="{BE020C80-74A4-40D8-8992-10A06EE91067}" type="parTrans" cxnId="{A663BFAC-021E-4AA1-8E74-D4DE5C3724C5}">
      <dgm:prSet/>
      <dgm:spPr/>
      <dgm:t>
        <a:bodyPr/>
        <a:lstStyle/>
        <a:p>
          <a:endParaRPr lang="en-US"/>
        </a:p>
      </dgm:t>
    </dgm:pt>
    <dgm:pt modelId="{364F8810-F27A-40B8-8A03-280DCCEE0789}" type="sibTrans" cxnId="{A663BFAC-021E-4AA1-8E74-D4DE5C3724C5}">
      <dgm:prSet/>
      <dgm:spPr/>
      <dgm:t>
        <a:bodyPr/>
        <a:lstStyle/>
        <a:p>
          <a:endParaRPr lang="en-US"/>
        </a:p>
      </dgm:t>
    </dgm:pt>
    <dgm:pt modelId="{02C04FFB-2742-4AD4-8FAB-4F68EAD42570}">
      <dgm:prSet/>
      <dgm:spPr/>
      <dgm:t>
        <a:bodyPr/>
        <a:lstStyle/>
        <a:p>
          <a:r>
            <a:rPr lang="en-US" b="0" noProof="0" dirty="0"/>
            <a:t>Can </a:t>
          </a:r>
          <a:r>
            <a:rPr lang="en-US" b="1" noProof="0" dirty="0"/>
            <a:t>vary</a:t>
          </a:r>
          <a:r>
            <a:rPr lang="en-US" b="0" noProof="0" dirty="0"/>
            <a:t> strongly from case to case</a:t>
          </a:r>
        </a:p>
      </dgm:t>
    </dgm:pt>
    <dgm:pt modelId="{347FC9B1-2260-4312-8270-46612CBA86F4}" type="parTrans" cxnId="{BE7150C9-A35E-448A-BA7B-E5C8D402DA85}">
      <dgm:prSet/>
      <dgm:spPr/>
      <dgm:t>
        <a:bodyPr/>
        <a:lstStyle/>
        <a:p>
          <a:endParaRPr lang="en-US"/>
        </a:p>
      </dgm:t>
    </dgm:pt>
    <dgm:pt modelId="{01554687-A76E-474B-9AB1-B017E556EF9A}" type="sibTrans" cxnId="{BE7150C9-A35E-448A-BA7B-E5C8D402DA85}">
      <dgm:prSet/>
      <dgm:spPr/>
      <dgm:t>
        <a:bodyPr/>
        <a:lstStyle/>
        <a:p>
          <a:endParaRPr lang="en-US"/>
        </a:p>
      </dgm:t>
    </dgm:pt>
    <dgm:pt modelId="{D03AA783-B682-45E7-9441-0489775A0C10}">
      <dgm:prSet/>
      <dgm:spPr/>
      <dgm:t>
        <a:bodyPr/>
        <a:lstStyle/>
        <a:p>
          <a:r>
            <a:rPr lang="en-US" b="1" noProof="0" dirty="0"/>
            <a:t>Hard</a:t>
          </a:r>
          <a:r>
            <a:rPr lang="en-US" noProof="0" dirty="0"/>
            <a:t> to </a:t>
          </a:r>
          <a:r>
            <a:rPr lang="en-US" b="1" noProof="0" dirty="0"/>
            <a:t>observe</a:t>
          </a:r>
          <a:r>
            <a:rPr lang="en-US" noProof="0" dirty="0"/>
            <a:t> on high level of detail</a:t>
          </a:r>
        </a:p>
      </dgm:t>
    </dgm:pt>
    <dgm:pt modelId="{1F9EF763-A1EA-4C09-A7BD-D29929FE15B7}" type="parTrans" cxnId="{CEF137EF-E43F-49F9-AC19-18CB6E75F1B7}">
      <dgm:prSet/>
      <dgm:spPr/>
      <dgm:t>
        <a:bodyPr/>
        <a:lstStyle/>
        <a:p>
          <a:endParaRPr lang="en-US"/>
        </a:p>
      </dgm:t>
    </dgm:pt>
    <dgm:pt modelId="{B840376E-9BEE-42F0-9D58-07B2CEDAAA31}" type="sibTrans" cxnId="{CEF137EF-E43F-49F9-AC19-18CB6E75F1B7}">
      <dgm:prSet/>
      <dgm:spPr/>
      <dgm:t>
        <a:bodyPr/>
        <a:lstStyle/>
        <a:p>
          <a:endParaRPr lang="en-US"/>
        </a:p>
      </dgm:t>
    </dgm:pt>
    <dgm:pt modelId="{078EFF70-5DDE-42BE-9A38-54FDD956622A}">
      <dgm:prSet/>
      <dgm:spPr/>
      <dgm:t>
        <a:bodyPr/>
        <a:lstStyle/>
        <a:p>
          <a:r>
            <a:rPr lang="en-US" noProof="0" dirty="0"/>
            <a:t>Determines </a:t>
          </a:r>
          <a:r>
            <a:rPr lang="en-US" b="1" noProof="0" dirty="0"/>
            <a:t>transport</a:t>
          </a:r>
          <a:r>
            <a:rPr lang="en-US" noProof="0" dirty="0"/>
            <a:t> from convective updraft into stratiform precipitation parts</a:t>
          </a:r>
        </a:p>
      </dgm:t>
    </dgm:pt>
    <dgm:pt modelId="{3C7228A4-22D8-44A1-BE2B-D54AE34DE308}" type="parTrans" cxnId="{1A49E1A3-DD55-43AA-A3BA-9B3F37BA5C4A}">
      <dgm:prSet/>
      <dgm:spPr/>
      <dgm:t>
        <a:bodyPr/>
        <a:lstStyle/>
        <a:p>
          <a:endParaRPr lang="en-US"/>
        </a:p>
      </dgm:t>
    </dgm:pt>
    <dgm:pt modelId="{BA615D03-4493-4F94-8372-840715ED22F0}" type="sibTrans" cxnId="{1A49E1A3-DD55-43AA-A3BA-9B3F37BA5C4A}">
      <dgm:prSet/>
      <dgm:spPr/>
      <dgm:t>
        <a:bodyPr/>
        <a:lstStyle/>
        <a:p>
          <a:endParaRPr lang="en-US"/>
        </a:p>
      </dgm:t>
    </dgm:pt>
    <dgm:pt modelId="{2E332884-7BA6-43E0-BE3C-21CBDE86A838}">
      <dgm:prSet/>
      <dgm:spPr/>
      <dgm:t>
        <a:bodyPr/>
        <a:lstStyle/>
        <a:p>
          <a:r>
            <a:rPr lang="en-US" noProof="0" dirty="0"/>
            <a:t>Influences </a:t>
          </a:r>
          <a:r>
            <a:rPr lang="en-US" b="1" noProof="0" dirty="0"/>
            <a:t>structure</a:t>
          </a:r>
          <a:r>
            <a:rPr lang="en-US" noProof="0" dirty="0"/>
            <a:t> and </a:t>
          </a:r>
          <a:r>
            <a:rPr lang="en-US" b="1" noProof="0" dirty="0"/>
            <a:t>development</a:t>
          </a:r>
          <a:r>
            <a:rPr lang="en-US" noProof="0" dirty="0"/>
            <a:t> of convection</a:t>
          </a:r>
        </a:p>
      </dgm:t>
    </dgm:pt>
    <dgm:pt modelId="{513A2D42-7AC1-43BA-A873-8DBC01AFBCCB}" type="sibTrans" cxnId="{D32007B6-1E80-47AC-A27F-785372818B25}">
      <dgm:prSet/>
      <dgm:spPr/>
      <dgm:t>
        <a:bodyPr/>
        <a:lstStyle/>
        <a:p>
          <a:endParaRPr lang="en-US"/>
        </a:p>
      </dgm:t>
    </dgm:pt>
    <dgm:pt modelId="{370A3F4B-992E-4BD8-99D2-8CCA4E5EAC27}" type="parTrans" cxnId="{D32007B6-1E80-47AC-A27F-785372818B25}">
      <dgm:prSet/>
      <dgm:spPr/>
      <dgm:t>
        <a:bodyPr/>
        <a:lstStyle/>
        <a:p>
          <a:endParaRPr lang="en-US"/>
        </a:p>
      </dgm:t>
    </dgm:pt>
    <dgm:pt modelId="{D78CD4B3-F7B4-401B-953C-37EC5971AC5C}">
      <dgm:prSet/>
      <dgm:spPr/>
      <dgm:t>
        <a:bodyPr/>
        <a:lstStyle/>
        <a:p>
          <a:r>
            <a:rPr lang="en-US" noProof="0" dirty="0"/>
            <a:t>Controls </a:t>
          </a:r>
          <a:r>
            <a:rPr lang="en-US" b="1" noProof="0" dirty="0"/>
            <a:t>sedimentation speed </a:t>
          </a:r>
          <a:r>
            <a:rPr lang="en-US" noProof="0" dirty="0"/>
            <a:t>through ice density</a:t>
          </a:r>
        </a:p>
      </dgm:t>
    </dgm:pt>
    <dgm:pt modelId="{220F9C06-E35E-4B96-A277-F14E589E5D23}" type="parTrans" cxnId="{173D07D0-82BE-4C50-B9F1-F3D2BD642CF5}">
      <dgm:prSet/>
      <dgm:spPr/>
      <dgm:t>
        <a:bodyPr/>
        <a:lstStyle/>
        <a:p>
          <a:endParaRPr lang="en-US"/>
        </a:p>
      </dgm:t>
    </dgm:pt>
    <dgm:pt modelId="{E4EECCDB-D026-4CA2-9F24-8B0F17164FDD}" type="sibTrans" cxnId="{173D07D0-82BE-4C50-B9F1-F3D2BD642CF5}">
      <dgm:prSet/>
      <dgm:spPr/>
      <dgm:t>
        <a:bodyPr/>
        <a:lstStyle/>
        <a:p>
          <a:endParaRPr lang="en-US"/>
        </a:p>
      </dgm:t>
    </dgm:pt>
    <dgm:pt modelId="{EEBCC26A-711B-448A-B605-FF8ED2F2A4FA}">
      <dgm:prSet/>
      <dgm:spPr/>
      <dgm:t>
        <a:bodyPr/>
        <a:lstStyle/>
        <a:p>
          <a:r>
            <a:rPr lang="en-US" b="0" noProof="0" dirty="0"/>
            <a:t>Requires </a:t>
          </a:r>
          <a:r>
            <a:rPr lang="en-US" b="1" noProof="0" dirty="0"/>
            <a:t>statistics</a:t>
          </a:r>
          <a:r>
            <a:rPr lang="en-US" b="0" noProof="0" dirty="0"/>
            <a:t> over large data set</a:t>
          </a:r>
        </a:p>
      </dgm:t>
    </dgm:pt>
    <dgm:pt modelId="{ACC7DA14-22F4-4358-B51F-615935624CC5}" type="parTrans" cxnId="{C1341309-9A9F-4C76-B1AD-39279DA32A82}">
      <dgm:prSet/>
      <dgm:spPr/>
      <dgm:t>
        <a:bodyPr/>
        <a:lstStyle/>
        <a:p>
          <a:endParaRPr lang="en-US"/>
        </a:p>
      </dgm:t>
    </dgm:pt>
    <dgm:pt modelId="{3747871A-8E7E-4B69-A216-24A577736DE0}" type="sibTrans" cxnId="{C1341309-9A9F-4C76-B1AD-39279DA32A82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2238A839-E7AF-4A55-B103-D168746CD246}" type="pres">
      <dgm:prSet presAssocID="{07986F5A-B43F-4882-BE24-5B8B5CB4F2A5}" presName="parentLin" presStyleCnt="0"/>
      <dgm:spPr/>
    </dgm:pt>
    <dgm:pt modelId="{86DA8D39-5162-4904-9181-95F46A39694E}" type="pres">
      <dgm:prSet presAssocID="{07986F5A-B43F-4882-BE24-5B8B5CB4F2A5}" presName="parentLeftMargin" presStyleLbl="node1" presStyleIdx="0" presStyleCnt="2"/>
      <dgm:spPr/>
    </dgm:pt>
    <dgm:pt modelId="{38C8E9EF-36C2-492C-B8BD-B2A7C219F9E9}" type="pres">
      <dgm:prSet presAssocID="{07986F5A-B43F-4882-BE24-5B8B5CB4F2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5B1931-718B-4018-8CC4-0AB9FAF0F21A}" type="pres">
      <dgm:prSet presAssocID="{07986F5A-B43F-4882-BE24-5B8B5CB4F2A5}" presName="negativeSpace" presStyleCnt="0"/>
      <dgm:spPr/>
    </dgm:pt>
    <dgm:pt modelId="{B7008B5E-321C-4BF9-B25C-74F2E4EB21F0}" type="pres">
      <dgm:prSet presAssocID="{07986F5A-B43F-4882-BE24-5B8B5CB4F2A5}" presName="childText" presStyleLbl="conFgAcc1" presStyleIdx="0" presStyleCnt="2">
        <dgm:presLayoutVars>
          <dgm:bulletEnabled val="1"/>
        </dgm:presLayoutVars>
      </dgm:prSet>
      <dgm:spPr/>
    </dgm:pt>
    <dgm:pt modelId="{67176917-9C80-44D8-880A-3FF1C9B73A07}" type="pres">
      <dgm:prSet presAssocID="{7607FCAB-2416-4C44-BED2-D83554EEF9B7}" presName="spaceBetweenRectangles" presStyleCnt="0"/>
      <dgm:spPr/>
    </dgm:pt>
    <dgm:pt modelId="{6CD4C14F-DF14-44B0-AA6B-A136942DD608}" type="pres">
      <dgm:prSet presAssocID="{01AB92E1-621E-4187-9493-1111787AF41A}" presName="parentLin" presStyleCnt="0"/>
      <dgm:spPr/>
    </dgm:pt>
    <dgm:pt modelId="{E5A444C4-42A6-4BEC-9EE7-D0BFAEF84402}" type="pres">
      <dgm:prSet presAssocID="{01AB92E1-621E-4187-9493-1111787AF41A}" presName="parentLeftMargin" presStyleLbl="node1" presStyleIdx="0" presStyleCnt="2"/>
      <dgm:spPr/>
    </dgm:pt>
    <dgm:pt modelId="{3E37083A-E140-4889-9313-0CA7017C576E}" type="pres">
      <dgm:prSet presAssocID="{01AB92E1-621E-4187-9493-1111787AF41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79C28C0-2ECD-4EB4-A89B-2967A0E72034}" type="pres">
      <dgm:prSet presAssocID="{01AB92E1-621E-4187-9493-1111787AF41A}" presName="negativeSpace" presStyleCnt="0"/>
      <dgm:spPr/>
    </dgm:pt>
    <dgm:pt modelId="{500BCE1D-9309-45D4-AB6A-A102D20C1934}" type="pres">
      <dgm:prSet presAssocID="{01AB92E1-621E-4187-9493-1111787AF41A}" presName="childText" presStyleLbl="conFgAcc1" presStyleIdx="1" presStyleCnt="2" custLinFactNeighborY="21212">
        <dgm:presLayoutVars>
          <dgm:bulletEnabled val="1"/>
        </dgm:presLayoutVars>
      </dgm:prSet>
      <dgm:spPr/>
    </dgm:pt>
  </dgm:ptLst>
  <dgm:cxnLst>
    <dgm:cxn modelId="{6C6DE607-4ECF-41A5-A5C3-E3155B9C8E96}" type="presOf" srcId="{07986F5A-B43F-4882-BE24-5B8B5CB4F2A5}" destId="{86DA8D39-5162-4904-9181-95F46A39694E}" srcOrd="0" destOrd="0" presId="urn:microsoft.com/office/officeart/2005/8/layout/list1"/>
    <dgm:cxn modelId="{C1341309-9A9F-4C76-B1AD-39279DA32A82}" srcId="{01AB92E1-621E-4187-9493-1111787AF41A}" destId="{EEBCC26A-711B-448A-B605-FF8ED2F2A4FA}" srcOrd="1" destOrd="0" parTransId="{ACC7DA14-22F4-4358-B51F-615935624CC5}" sibTransId="{3747871A-8E7E-4B69-A216-24A577736DE0}"/>
    <dgm:cxn modelId="{F99EC733-7D01-4091-A32E-70E0C17AC09D}" type="presOf" srcId="{02C04FFB-2742-4AD4-8FAB-4F68EAD42570}" destId="{500BCE1D-9309-45D4-AB6A-A102D20C1934}" srcOrd="0" destOrd="0" presId="urn:microsoft.com/office/officeart/2005/8/layout/list1"/>
    <dgm:cxn modelId="{DA1ABC3C-AF6A-4525-9022-B1C88D44F34E}" type="presOf" srcId="{01AB92E1-621E-4187-9493-1111787AF41A}" destId="{E5A444C4-42A6-4BEC-9EE7-D0BFAEF84402}" srcOrd="0" destOrd="0" presId="urn:microsoft.com/office/officeart/2005/8/layout/list1"/>
    <dgm:cxn modelId="{B135656B-4CC7-4FEE-98B0-882E628EB766}" srcId="{2FBC0553-D70A-4540-9A27-A6FCD5A1D4D0}" destId="{07986F5A-B43F-4882-BE24-5B8B5CB4F2A5}" srcOrd="0" destOrd="0" parTransId="{8C751633-A556-4D24-AF13-64CA50C3370D}" sibTransId="{7607FCAB-2416-4C44-BED2-D83554EEF9B7}"/>
    <dgm:cxn modelId="{01B44954-C8E7-4096-936E-515AE5BF602C}" type="presOf" srcId="{078EFF70-5DDE-42BE-9A38-54FDD956622A}" destId="{B7008B5E-321C-4BF9-B25C-74F2E4EB21F0}" srcOrd="0" destOrd="1" presId="urn:microsoft.com/office/officeart/2005/8/layout/list1"/>
    <dgm:cxn modelId="{3B307080-ABBF-474C-AF3E-9077136D8B3F}" type="presOf" srcId="{EEBCC26A-711B-448A-B605-FF8ED2F2A4FA}" destId="{500BCE1D-9309-45D4-AB6A-A102D20C1934}" srcOrd="0" destOrd="1" presId="urn:microsoft.com/office/officeart/2005/8/layout/list1"/>
    <dgm:cxn modelId="{54796388-09CC-46C9-8417-7980443080D8}" type="presOf" srcId="{D78CD4B3-F7B4-401B-953C-37EC5971AC5C}" destId="{B7008B5E-321C-4BF9-B25C-74F2E4EB21F0}" srcOrd="0" destOrd="2" presId="urn:microsoft.com/office/officeart/2005/8/layout/list1"/>
    <dgm:cxn modelId="{3CBFCC90-3A18-4677-8DC4-E55F33D041FA}" type="presOf" srcId="{01AB92E1-621E-4187-9493-1111787AF41A}" destId="{3E37083A-E140-4889-9313-0CA7017C576E}" srcOrd="1" destOrd="0" presId="urn:microsoft.com/office/officeart/2005/8/layout/list1"/>
    <dgm:cxn modelId="{CA36B793-3261-478D-AC76-326510E2102E}" type="presOf" srcId="{D03AA783-B682-45E7-9441-0489775A0C10}" destId="{B7008B5E-321C-4BF9-B25C-74F2E4EB21F0}" srcOrd="0" destOrd="3" presId="urn:microsoft.com/office/officeart/2005/8/layout/list1"/>
    <dgm:cxn modelId="{1A49E1A3-DD55-43AA-A3BA-9B3F37BA5C4A}" srcId="{07986F5A-B43F-4882-BE24-5B8B5CB4F2A5}" destId="{078EFF70-5DDE-42BE-9A38-54FDD956622A}" srcOrd="1" destOrd="0" parTransId="{3C7228A4-22D8-44A1-BE2B-D54AE34DE308}" sibTransId="{BA615D03-4493-4F94-8372-840715ED22F0}"/>
    <dgm:cxn modelId="{A663BFAC-021E-4AA1-8E74-D4DE5C3724C5}" srcId="{2FBC0553-D70A-4540-9A27-A6FCD5A1D4D0}" destId="{01AB92E1-621E-4187-9493-1111787AF41A}" srcOrd="1" destOrd="0" parTransId="{BE020C80-74A4-40D8-8992-10A06EE91067}" sibTransId="{364F8810-F27A-40B8-8A03-280DCCEE0789}"/>
    <dgm:cxn modelId="{176780B0-73B8-44A4-A64B-96B5B92B19CC}" type="presOf" srcId="{07986F5A-B43F-4882-BE24-5B8B5CB4F2A5}" destId="{38C8E9EF-36C2-492C-B8BD-B2A7C219F9E9}" srcOrd="1" destOrd="0" presId="urn:microsoft.com/office/officeart/2005/8/layout/list1"/>
    <dgm:cxn modelId="{D32007B6-1E80-47AC-A27F-785372818B25}" srcId="{07986F5A-B43F-4882-BE24-5B8B5CB4F2A5}" destId="{2E332884-7BA6-43E0-BE3C-21CBDE86A838}" srcOrd="0" destOrd="0" parTransId="{370A3F4B-992E-4BD8-99D2-8CCA4E5EAC27}" sibTransId="{513A2D42-7AC1-43BA-A873-8DBC01AFBCCB}"/>
    <dgm:cxn modelId="{BE7150C9-A35E-448A-BA7B-E5C8D402DA85}" srcId="{01AB92E1-621E-4187-9493-1111787AF41A}" destId="{02C04FFB-2742-4AD4-8FAB-4F68EAD42570}" srcOrd="0" destOrd="0" parTransId="{347FC9B1-2260-4312-8270-46612CBA86F4}" sibTransId="{01554687-A76E-474B-9AB1-B017E556EF9A}"/>
    <dgm:cxn modelId="{173D07D0-82BE-4C50-B9F1-F3D2BD642CF5}" srcId="{07986F5A-B43F-4882-BE24-5B8B5CB4F2A5}" destId="{D78CD4B3-F7B4-401B-953C-37EC5971AC5C}" srcOrd="2" destOrd="0" parTransId="{220F9C06-E35E-4B96-A277-F14E589E5D23}" sibTransId="{E4EECCDB-D026-4CA2-9F24-8B0F17164FDD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CC4F75E3-850F-4A31-9DC9-A315158F0B47}" type="presOf" srcId="{2E332884-7BA6-43E0-BE3C-21CBDE86A838}" destId="{B7008B5E-321C-4BF9-B25C-74F2E4EB21F0}" srcOrd="0" destOrd="0" presId="urn:microsoft.com/office/officeart/2005/8/layout/list1"/>
    <dgm:cxn modelId="{CEF137EF-E43F-49F9-AC19-18CB6E75F1B7}" srcId="{07986F5A-B43F-4882-BE24-5B8B5CB4F2A5}" destId="{D03AA783-B682-45E7-9441-0489775A0C10}" srcOrd="3" destOrd="0" parTransId="{1F9EF763-A1EA-4C09-A7BD-D29929FE15B7}" sibTransId="{B840376E-9BEE-42F0-9D58-07B2CEDAAA31}"/>
    <dgm:cxn modelId="{BE529EDB-DD3A-4AF5-BDD5-5A98B264D8AC}" type="presParOf" srcId="{B31C201D-0C9A-424E-8F4D-147F4A1CFFC8}" destId="{2238A839-E7AF-4A55-B103-D168746CD246}" srcOrd="0" destOrd="0" presId="urn:microsoft.com/office/officeart/2005/8/layout/list1"/>
    <dgm:cxn modelId="{F590C710-1D54-423A-84F2-26D0987B4D06}" type="presParOf" srcId="{2238A839-E7AF-4A55-B103-D168746CD246}" destId="{86DA8D39-5162-4904-9181-95F46A39694E}" srcOrd="0" destOrd="0" presId="urn:microsoft.com/office/officeart/2005/8/layout/list1"/>
    <dgm:cxn modelId="{E075653A-BE8D-4CF8-9063-A1B4E52EAFF6}" type="presParOf" srcId="{2238A839-E7AF-4A55-B103-D168746CD246}" destId="{38C8E9EF-36C2-492C-B8BD-B2A7C219F9E9}" srcOrd="1" destOrd="0" presId="urn:microsoft.com/office/officeart/2005/8/layout/list1"/>
    <dgm:cxn modelId="{432BD910-991F-49F8-A4A0-FCB821845106}" type="presParOf" srcId="{B31C201D-0C9A-424E-8F4D-147F4A1CFFC8}" destId="{C85B1931-718B-4018-8CC4-0AB9FAF0F21A}" srcOrd="1" destOrd="0" presId="urn:microsoft.com/office/officeart/2005/8/layout/list1"/>
    <dgm:cxn modelId="{B92776ED-3090-4108-86B4-D078F3001666}" type="presParOf" srcId="{B31C201D-0C9A-424E-8F4D-147F4A1CFFC8}" destId="{B7008B5E-321C-4BF9-B25C-74F2E4EB21F0}" srcOrd="2" destOrd="0" presId="urn:microsoft.com/office/officeart/2005/8/layout/list1"/>
    <dgm:cxn modelId="{DAF79FA6-79B5-4BB2-9875-46A67855890B}" type="presParOf" srcId="{B31C201D-0C9A-424E-8F4D-147F4A1CFFC8}" destId="{67176917-9C80-44D8-880A-3FF1C9B73A07}" srcOrd="3" destOrd="0" presId="urn:microsoft.com/office/officeart/2005/8/layout/list1"/>
    <dgm:cxn modelId="{BC8F9E9A-E5C0-4E3A-8290-83360A8F3D70}" type="presParOf" srcId="{B31C201D-0C9A-424E-8F4D-147F4A1CFFC8}" destId="{6CD4C14F-DF14-44B0-AA6B-A136942DD608}" srcOrd="4" destOrd="0" presId="urn:microsoft.com/office/officeart/2005/8/layout/list1"/>
    <dgm:cxn modelId="{87C004A3-87F7-482B-A7CC-8BBC56DE5358}" type="presParOf" srcId="{6CD4C14F-DF14-44B0-AA6B-A136942DD608}" destId="{E5A444C4-42A6-4BEC-9EE7-D0BFAEF84402}" srcOrd="0" destOrd="0" presId="urn:microsoft.com/office/officeart/2005/8/layout/list1"/>
    <dgm:cxn modelId="{448587B0-97F0-4462-A87C-3D0238EBF3A4}" type="presParOf" srcId="{6CD4C14F-DF14-44B0-AA6B-A136942DD608}" destId="{3E37083A-E140-4889-9313-0CA7017C576E}" srcOrd="1" destOrd="0" presId="urn:microsoft.com/office/officeart/2005/8/layout/list1"/>
    <dgm:cxn modelId="{A70B12CE-9A7D-4F89-9990-1AD69A77E17F}" type="presParOf" srcId="{B31C201D-0C9A-424E-8F4D-147F4A1CFFC8}" destId="{479C28C0-2ECD-4EB4-A89B-2967A0E72034}" srcOrd="5" destOrd="0" presId="urn:microsoft.com/office/officeart/2005/8/layout/list1"/>
    <dgm:cxn modelId="{F076DDC7-7298-4C94-A89E-508BB950EB0C}" type="presParOf" srcId="{B31C201D-0C9A-424E-8F4D-147F4A1CFFC8}" destId="{500BCE1D-9309-45D4-AB6A-A102D20C193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Dual-wavelength ratio (</a:t>
          </a:r>
          <a:r>
            <a:rPr lang="en-US" b="1" i="1" noProof="0" dirty="0"/>
            <a:t>DWR</a:t>
          </a:r>
          <a:r>
            <a:rPr lang="en-US" b="1" noProof="0" dirty="0"/>
            <a:t>)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noProof="0"/>
            <a:t>Strongly sensitive to particle size</a:t>
          </a:r>
          <a:endParaRPr lang="en-US" noProof="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07986F5A-B43F-4882-BE24-5B8B5CB4F2A5}">
      <dgm:prSet phldrT="[Text]"/>
      <dgm:spPr/>
      <dgm:t>
        <a:bodyPr/>
        <a:lstStyle/>
        <a:p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</a:t>
          </a:r>
          <a:r>
            <a:rPr lang="de-DE" b="1" dirty="0"/>
            <a:t>)</a:t>
          </a:r>
          <a:endParaRPr lang="en-US" b="1" dirty="0"/>
        </a:p>
      </dgm:t>
    </dgm:pt>
    <dgm:pt modelId="{8C751633-A556-4D24-AF13-64CA50C3370D}" type="parTrans" cxnId="{B135656B-4CC7-4FEE-98B0-882E628EB766}">
      <dgm:prSet/>
      <dgm:spPr/>
      <dgm:t>
        <a:bodyPr/>
        <a:lstStyle/>
        <a:p>
          <a:endParaRPr lang="en-US"/>
        </a:p>
      </dgm:t>
    </dgm:pt>
    <dgm:pt modelId="{7607FCAB-2416-4C44-BED2-D83554EEF9B7}" type="sibTrans" cxnId="{B135656B-4CC7-4FEE-98B0-882E628EB766}">
      <dgm:prSet/>
      <dgm:spPr/>
      <dgm:t>
        <a:bodyPr/>
        <a:lstStyle/>
        <a:p>
          <a:endParaRPr lang="en-US"/>
        </a:p>
      </dgm:t>
    </dgm:pt>
    <dgm:pt modelId="{01AB92E1-621E-4187-9493-1111787AF41A}">
      <dgm:prSet phldrT="[Text]"/>
      <dgm:spPr/>
      <dgm:t>
        <a:bodyPr/>
        <a:lstStyle/>
        <a:p>
          <a:r>
            <a:rPr lang="de-DE" b="1" dirty="0"/>
            <a:t>Differential </a:t>
          </a:r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ZDR</a:t>
          </a:r>
          <a:r>
            <a:rPr lang="de-DE" b="1" dirty="0"/>
            <a:t>)		</a:t>
          </a:r>
          <a:endParaRPr lang="en-US" b="1" dirty="0"/>
        </a:p>
      </dgm:t>
    </dgm:pt>
    <dgm:pt modelId="{BE020C80-74A4-40D8-8992-10A06EE91067}" type="parTrans" cxnId="{A663BFAC-021E-4AA1-8E74-D4DE5C3724C5}">
      <dgm:prSet/>
      <dgm:spPr/>
      <dgm:t>
        <a:bodyPr/>
        <a:lstStyle/>
        <a:p>
          <a:endParaRPr lang="en-US"/>
        </a:p>
      </dgm:t>
    </dgm:pt>
    <dgm:pt modelId="{364F8810-F27A-40B8-8A03-280DCCEE0789}" type="sibTrans" cxnId="{A663BFAC-021E-4AA1-8E74-D4DE5C3724C5}">
      <dgm:prSet/>
      <dgm:spPr/>
      <dgm:t>
        <a:bodyPr/>
        <a:lstStyle/>
        <a:p>
          <a:endParaRPr lang="en-US"/>
        </a:p>
      </dgm:t>
    </dgm:pt>
    <dgm:pt modelId="{02C04FFB-2742-4AD4-8FAB-4F68EAD42570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347FC9B1-2260-4312-8270-46612CBA86F4}" type="parTrans" cxnId="{BE7150C9-A35E-448A-BA7B-E5C8D402DA85}">
      <dgm:prSet/>
      <dgm:spPr/>
      <dgm:t>
        <a:bodyPr/>
        <a:lstStyle/>
        <a:p>
          <a:endParaRPr lang="en-US"/>
        </a:p>
      </dgm:t>
    </dgm:pt>
    <dgm:pt modelId="{01554687-A76E-474B-9AB1-B017E556EF9A}" type="sibTrans" cxnId="{BE7150C9-A35E-448A-BA7B-E5C8D402DA85}">
      <dgm:prSet/>
      <dgm:spPr/>
      <dgm:t>
        <a:bodyPr/>
        <a:lstStyle/>
        <a:p>
          <a:endParaRPr lang="en-US"/>
        </a:p>
      </dgm:t>
    </dgm:pt>
    <dgm:pt modelId="{2E332884-7BA6-43E0-BE3C-21CBDE86A838}">
      <dgm:prSet/>
      <dgm:spPr/>
      <dgm:t>
        <a:bodyPr/>
        <a:lstStyle/>
        <a:p>
          <a:r>
            <a:rPr lang="en-US" noProof="0" dirty="0"/>
            <a:t>Sensitive to particle number, size, phase, and density</a:t>
          </a:r>
        </a:p>
      </dgm:t>
    </dgm:pt>
    <dgm:pt modelId="{370A3F4B-992E-4BD8-99D2-8CCA4E5EAC27}" type="parTrans" cxnId="{D32007B6-1E80-47AC-A27F-785372818B25}">
      <dgm:prSet/>
      <dgm:spPr/>
      <dgm:t>
        <a:bodyPr/>
        <a:lstStyle/>
        <a:p>
          <a:endParaRPr lang="en-US"/>
        </a:p>
      </dgm:t>
    </dgm:pt>
    <dgm:pt modelId="{513A2D42-7AC1-43BA-A873-8DBC01AFBCCB}" type="sibTrans" cxnId="{D32007B6-1E80-47AC-A27F-785372818B25}">
      <dgm:prSet/>
      <dgm:spPr/>
      <dgm:t>
        <a:bodyPr/>
        <a:lstStyle/>
        <a:p>
          <a:endParaRPr lang="en-US"/>
        </a:p>
      </dgm:t>
    </dgm:pt>
    <dgm:pt modelId="{A652A5D0-7247-4C0B-9864-B53237658457}">
      <dgm:prSet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28B952E9-D0CB-4BFD-91A9-12D65AE70177}" type="parTrans" cxnId="{4D1765E0-996A-4CD4-B6C5-CF48EBCC5FD3}">
      <dgm:prSet/>
      <dgm:spPr/>
      <dgm:t>
        <a:bodyPr/>
        <a:lstStyle/>
        <a:p>
          <a:endParaRPr lang="en-US"/>
        </a:p>
      </dgm:t>
    </dgm:pt>
    <dgm:pt modelId="{CC1ED34C-B03C-4B04-AA9B-50BB6EA9C31E}" type="sibTrans" cxnId="{4D1765E0-996A-4CD4-B6C5-CF48EBCC5FD3}">
      <dgm:prSet/>
      <dgm:spPr/>
      <dgm:t>
        <a:bodyPr/>
        <a:lstStyle/>
        <a:p>
          <a:endParaRPr lang="en-US"/>
        </a:p>
      </dgm:t>
    </dgm:pt>
    <dgm:pt modelId="{741D2440-FB30-41DA-9ECA-02DF95A10414}">
      <dgm:prSet/>
      <dgm:spPr/>
      <dgm:t>
        <a:bodyPr/>
        <a:lstStyle/>
        <a:p>
          <a:r>
            <a:rPr lang="en-US" noProof="0"/>
            <a:t>DWR = dBZ</a:t>
          </a:r>
          <a:r>
            <a:rPr lang="en-US" baseline="-25000" noProof="0"/>
            <a:t>C </a:t>
          </a:r>
          <a:r>
            <a:rPr lang="en-US" baseline="0" noProof="0"/>
            <a:t>– dBZ</a:t>
          </a:r>
          <a:r>
            <a:rPr lang="en-US" baseline="-25000" noProof="0"/>
            <a:t>Ka</a:t>
          </a:r>
          <a:endParaRPr lang="en-US" baseline="-25000" noProof="0" dirty="0"/>
        </a:p>
      </dgm:t>
    </dgm:pt>
    <dgm:pt modelId="{6494F249-A791-4701-8942-7A420B09C3C9}" type="parTrans" cxnId="{1321B718-AF2D-45F1-852D-9A9AB649E6EB}">
      <dgm:prSet/>
      <dgm:spPr/>
      <dgm:t>
        <a:bodyPr/>
        <a:lstStyle/>
        <a:p>
          <a:endParaRPr lang="en-US"/>
        </a:p>
      </dgm:t>
    </dgm:pt>
    <dgm:pt modelId="{E2D59E64-299B-4EE2-829B-44772D3431AA}" type="sibTrans" cxnId="{1321B718-AF2D-45F1-852D-9A9AB649E6EB}">
      <dgm:prSet/>
      <dgm:spPr/>
      <dgm:t>
        <a:bodyPr/>
        <a:lstStyle/>
        <a:p>
          <a:endParaRPr lang="en-US"/>
        </a:p>
      </dgm:t>
    </dgm:pt>
    <dgm:pt modelId="{E1561CC3-2259-496A-8000-74AC32D215FF}">
      <dgm:prSet/>
      <dgm:spPr/>
      <dgm:t>
        <a:bodyPr/>
        <a:lstStyle/>
        <a:p>
          <a:r>
            <a:rPr lang="en-US" b="1" noProof="0" dirty="0"/>
            <a:t>Other quantities</a:t>
          </a:r>
        </a:p>
      </dgm:t>
    </dgm:pt>
    <dgm:pt modelId="{B258AAA7-4D85-4606-BCB6-2D144ADF319F}" type="parTrans" cxnId="{EC208B19-BD60-461A-94C2-2802EC8759FA}">
      <dgm:prSet/>
      <dgm:spPr/>
      <dgm:t>
        <a:bodyPr/>
        <a:lstStyle/>
        <a:p>
          <a:endParaRPr lang="en-US"/>
        </a:p>
      </dgm:t>
    </dgm:pt>
    <dgm:pt modelId="{89B4D3D6-F843-4680-A26E-E0D4DB8BADF5}" type="sibTrans" cxnId="{EC208B19-BD60-461A-94C2-2802EC8759FA}">
      <dgm:prSet/>
      <dgm:spPr/>
      <dgm:t>
        <a:bodyPr/>
        <a:lstStyle/>
        <a:p>
          <a:endParaRPr lang="en-US"/>
        </a:p>
      </dgm:t>
    </dgm:pt>
    <dgm:pt modelId="{294B4EBE-FD8F-4642-898B-14E3EFA06722}">
      <dgm:prSet/>
      <dgm:spPr/>
      <dgm:t>
        <a:bodyPr/>
        <a:lstStyle/>
        <a:p>
          <a:r>
            <a:rPr lang="en-US" noProof="0" dirty="0"/>
            <a:t>Specific differential phase (</a:t>
          </a:r>
          <a:r>
            <a:rPr lang="en-US" i="1" noProof="0" dirty="0"/>
            <a:t>KDP</a:t>
          </a:r>
          <a:r>
            <a:rPr lang="en-US" noProof="0" dirty="0"/>
            <a:t>)</a:t>
          </a:r>
        </a:p>
      </dgm:t>
    </dgm:pt>
    <dgm:pt modelId="{167794F1-640B-4ABF-9F39-CE2EEEAEC3A7}" type="parTrans" cxnId="{92E48F85-A7FC-449F-8011-1A9A72D09F89}">
      <dgm:prSet/>
      <dgm:spPr/>
      <dgm:t>
        <a:bodyPr/>
        <a:lstStyle/>
        <a:p>
          <a:endParaRPr lang="en-US"/>
        </a:p>
      </dgm:t>
    </dgm:pt>
    <dgm:pt modelId="{2D26662C-E8D1-4661-9B32-7F7BE6CD08A8}" type="sibTrans" cxnId="{92E48F85-A7FC-449F-8011-1A9A72D09F89}">
      <dgm:prSet/>
      <dgm:spPr/>
      <dgm:t>
        <a:bodyPr/>
        <a:lstStyle/>
        <a:p>
          <a:endParaRPr lang="en-US"/>
        </a:p>
      </dgm:t>
    </dgm:pt>
    <dgm:pt modelId="{09E40F50-5416-446E-B83C-120FC420F695}">
      <dgm:prSet/>
      <dgm:spPr/>
      <dgm:t>
        <a:bodyPr/>
        <a:lstStyle/>
        <a:p>
          <a:r>
            <a:rPr lang="en-US" noProof="0" dirty="0"/>
            <a:t>Linear Depolarization Ratio (</a:t>
          </a:r>
          <a:r>
            <a:rPr lang="en-US" i="1" noProof="0" dirty="0"/>
            <a:t>LDR</a:t>
          </a:r>
          <a:r>
            <a:rPr lang="en-US" noProof="0" dirty="0"/>
            <a:t>)</a:t>
          </a:r>
        </a:p>
      </dgm:t>
    </dgm:pt>
    <dgm:pt modelId="{D5645DBF-41E2-41B6-BB0B-22122E6E8FAA}" type="parTrans" cxnId="{83B47717-5A2B-4CDE-BD9A-7FF01FD0573B}">
      <dgm:prSet/>
      <dgm:spPr/>
      <dgm:t>
        <a:bodyPr/>
        <a:lstStyle/>
        <a:p>
          <a:endParaRPr lang="en-US"/>
        </a:p>
      </dgm:t>
    </dgm:pt>
    <dgm:pt modelId="{692F4364-031A-463D-9B9A-C245406B42DB}" type="sibTrans" cxnId="{83B47717-5A2B-4CDE-BD9A-7FF01FD0573B}">
      <dgm:prSet/>
      <dgm:spPr/>
      <dgm:t>
        <a:bodyPr/>
        <a:lstStyle/>
        <a:p>
          <a:endParaRPr lang="en-US"/>
        </a:p>
      </dgm:t>
    </dgm:pt>
    <dgm:pt modelId="{FE71D791-51F3-4033-B2A9-535356312B9B}">
      <dgm:prSet/>
      <dgm:spPr/>
      <dgm:t>
        <a:bodyPr/>
        <a:lstStyle/>
        <a:p>
          <a:r>
            <a:rPr lang="en-US" noProof="0" dirty="0" err="1"/>
            <a:t>Copolar</a:t>
          </a:r>
          <a:r>
            <a:rPr lang="en-US" noProof="0" dirty="0"/>
            <a:t> correlation coefficient (</a:t>
          </a:r>
          <a:r>
            <a:rPr lang="en-US" i="1" noProof="0" dirty="0" err="1"/>
            <a:t>RHOhv</a:t>
          </a:r>
          <a:r>
            <a:rPr lang="en-US" noProof="0" dirty="0"/>
            <a:t>)</a:t>
          </a:r>
        </a:p>
      </dgm:t>
    </dgm:pt>
    <dgm:pt modelId="{1B66C6CD-EA9B-4E29-920F-0E49961D0608}" type="parTrans" cxnId="{903E10AC-D776-4C96-BE69-D790E78D3AD5}">
      <dgm:prSet/>
      <dgm:spPr/>
      <dgm:t>
        <a:bodyPr/>
        <a:lstStyle/>
        <a:p>
          <a:endParaRPr lang="en-US"/>
        </a:p>
      </dgm:t>
    </dgm:pt>
    <dgm:pt modelId="{87542902-1B08-4B0F-A81C-81828F38D116}" type="sibTrans" cxnId="{903E10AC-D776-4C96-BE69-D790E78D3AD5}">
      <dgm:prSet/>
      <dgm:spPr/>
      <dgm:t>
        <a:bodyPr/>
        <a:lstStyle/>
        <a:p>
          <a:endParaRPr lang="en-US"/>
        </a:p>
      </dgm:t>
    </dgm:pt>
    <dgm:pt modelId="{6558B6D5-AB16-46A1-93C3-5CE8B15A45E8}">
      <dgm:prSet/>
      <dgm:spPr/>
      <dgm:t>
        <a:bodyPr/>
        <a:lstStyle/>
        <a:p>
          <a:r>
            <a:rPr lang="en-US" noProof="0" dirty="0"/>
            <a:t>Doppler Velocity (</a:t>
          </a:r>
          <a:r>
            <a:rPr lang="en-US" i="1" noProof="0" dirty="0"/>
            <a:t>Vel</a:t>
          </a:r>
          <a:r>
            <a:rPr lang="en-US" noProof="0" dirty="0"/>
            <a:t>)</a:t>
          </a:r>
        </a:p>
      </dgm:t>
    </dgm:pt>
    <dgm:pt modelId="{A1671508-6AFE-4524-B201-7330C76F046D}" type="parTrans" cxnId="{248295B1-1520-467C-92D5-0DADAB6D0C0F}">
      <dgm:prSet/>
      <dgm:spPr/>
      <dgm:t>
        <a:bodyPr/>
        <a:lstStyle/>
        <a:p>
          <a:endParaRPr lang="en-US"/>
        </a:p>
      </dgm:t>
    </dgm:pt>
    <dgm:pt modelId="{896A82F4-18E6-492D-98B7-EB3626F1C49F}" type="sibTrans" cxnId="{248295B1-1520-467C-92D5-0DADAB6D0C0F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2238A839-E7AF-4A55-B103-D168746CD246}" type="pres">
      <dgm:prSet presAssocID="{07986F5A-B43F-4882-BE24-5B8B5CB4F2A5}" presName="parentLin" presStyleCnt="0"/>
      <dgm:spPr/>
    </dgm:pt>
    <dgm:pt modelId="{86DA8D39-5162-4904-9181-95F46A39694E}" type="pres">
      <dgm:prSet presAssocID="{07986F5A-B43F-4882-BE24-5B8B5CB4F2A5}" presName="parentLeftMargin" presStyleLbl="node1" presStyleIdx="0" presStyleCnt="4"/>
      <dgm:spPr/>
    </dgm:pt>
    <dgm:pt modelId="{38C8E9EF-36C2-492C-B8BD-B2A7C219F9E9}" type="pres">
      <dgm:prSet presAssocID="{07986F5A-B43F-4882-BE24-5B8B5CB4F2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5B1931-718B-4018-8CC4-0AB9FAF0F21A}" type="pres">
      <dgm:prSet presAssocID="{07986F5A-B43F-4882-BE24-5B8B5CB4F2A5}" presName="negativeSpace" presStyleCnt="0"/>
      <dgm:spPr/>
    </dgm:pt>
    <dgm:pt modelId="{B7008B5E-321C-4BF9-B25C-74F2E4EB21F0}" type="pres">
      <dgm:prSet presAssocID="{07986F5A-B43F-4882-BE24-5B8B5CB4F2A5}" presName="childText" presStyleLbl="conFgAcc1" presStyleIdx="0" presStyleCnt="4">
        <dgm:presLayoutVars>
          <dgm:bulletEnabled val="1"/>
        </dgm:presLayoutVars>
      </dgm:prSet>
      <dgm:spPr/>
    </dgm:pt>
    <dgm:pt modelId="{67176917-9C80-44D8-880A-3FF1C9B73A07}" type="pres">
      <dgm:prSet presAssocID="{7607FCAB-2416-4C44-BED2-D83554EEF9B7}" presName="spaceBetweenRectangles" presStyleCnt="0"/>
      <dgm:spPr/>
    </dgm:pt>
    <dgm:pt modelId="{6CD4C14F-DF14-44B0-AA6B-A136942DD608}" type="pres">
      <dgm:prSet presAssocID="{01AB92E1-621E-4187-9493-1111787AF41A}" presName="parentLin" presStyleCnt="0"/>
      <dgm:spPr/>
    </dgm:pt>
    <dgm:pt modelId="{E5A444C4-42A6-4BEC-9EE7-D0BFAEF84402}" type="pres">
      <dgm:prSet presAssocID="{01AB92E1-621E-4187-9493-1111787AF41A}" presName="parentLeftMargin" presStyleLbl="node1" presStyleIdx="0" presStyleCnt="4"/>
      <dgm:spPr/>
    </dgm:pt>
    <dgm:pt modelId="{3E37083A-E140-4889-9313-0CA7017C576E}" type="pres">
      <dgm:prSet presAssocID="{01AB92E1-621E-4187-9493-1111787AF4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9C28C0-2ECD-4EB4-A89B-2967A0E72034}" type="pres">
      <dgm:prSet presAssocID="{01AB92E1-621E-4187-9493-1111787AF41A}" presName="negativeSpace" presStyleCnt="0"/>
      <dgm:spPr/>
    </dgm:pt>
    <dgm:pt modelId="{500BCE1D-9309-45D4-AB6A-A102D20C1934}" type="pres">
      <dgm:prSet presAssocID="{01AB92E1-621E-4187-9493-1111787AF41A}" presName="childText" presStyleLbl="conFgAcc1" presStyleIdx="1" presStyleCnt="4" custLinFactNeighborY="21212">
        <dgm:presLayoutVars>
          <dgm:bulletEnabled val="1"/>
        </dgm:presLayoutVars>
      </dgm:prSet>
      <dgm:spPr/>
    </dgm:pt>
    <dgm:pt modelId="{0AF7285E-3AB4-4EC3-80B6-392852FC5BA8}" type="pres">
      <dgm:prSet presAssocID="{364F8810-F27A-40B8-8A03-280DCCEE0789}" presName="spaceBetweenRectangles" presStyleCnt="0"/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1" presStyleCnt="4"/>
      <dgm:spPr/>
    </dgm:pt>
    <dgm:pt modelId="{AC118226-E4EF-4296-80C0-2EDD7F94D58C}" type="pres">
      <dgm:prSet presAssocID="{934E7FB4-E9CE-4255-B0A6-7F67C7C041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2" presStyleCnt="4">
        <dgm:presLayoutVars>
          <dgm:bulletEnabled val="1"/>
        </dgm:presLayoutVars>
      </dgm:prSet>
      <dgm:spPr/>
    </dgm:pt>
    <dgm:pt modelId="{DB12CB61-BBEF-4E90-B599-AFD446E45E14}" type="pres">
      <dgm:prSet presAssocID="{15934691-F62F-4768-82E2-83604C6FD090}" presName="spaceBetweenRectangles" presStyleCnt="0"/>
      <dgm:spPr/>
    </dgm:pt>
    <dgm:pt modelId="{E60673D5-BD34-456D-A3F6-05D3EC03D269}" type="pres">
      <dgm:prSet presAssocID="{E1561CC3-2259-496A-8000-74AC32D215FF}" presName="parentLin" presStyleCnt="0"/>
      <dgm:spPr/>
    </dgm:pt>
    <dgm:pt modelId="{103E910D-5915-4F38-9AF8-29BDA7A90973}" type="pres">
      <dgm:prSet presAssocID="{E1561CC3-2259-496A-8000-74AC32D215FF}" presName="parentLeftMargin" presStyleLbl="node1" presStyleIdx="2" presStyleCnt="4"/>
      <dgm:spPr/>
    </dgm:pt>
    <dgm:pt modelId="{7F105CA4-29C2-472E-8CFC-39DDC2BD1C05}" type="pres">
      <dgm:prSet presAssocID="{E1561CC3-2259-496A-8000-74AC32D215F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29A72D-1652-4F6D-8030-F3C1F3028133}" type="pres">
      <dgm:prSet presAssocID="{E1561CC3-2259-496A-8000-74AC32D215FF}" presName="negativeSpace" presStyleCnt="0"/>
      <dgm:spPr/>
    </dgm:pt>
    <dgm:pt modelId="{334F168C-8855-4370-BF7C-2E9BD706D405}" type="pres">
      <dgm:prSet presAssocID="{E1561CC3-2259-496A-8000-74AC32D215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6C6DE607-4ECF-41A5-A5C3-E3155B9C8E96}" type="presOf" srcId="{07986F5A-B43F-4882-BE24-5B8B5CB4F2A5}" destId="{86DA8D39-5162-4904-9181-95F46A39694E}" srcOrd="0" destOrd="0" presId="urn:microsoft.com/office/officeart/2005/8/layout/list1"/>
    <dgm:cxn modelId="{83B47717-5A2B-4CDE-BD9A-7FF01FD0573B}" srcId="{E1561CC3-2259-496A-8000-74AC32D215FF}" destId="{09E40F50-5416-446E-B83C-120FC420F695}" srcOrd="1" destOrd="0" parTransId="{D5645DBF-41E2-41B6-BB0B-22122E6E8FAA}" sibTransId="{692F4364-031A-463D-9B9A-C245406B42DB}"/>
    <dgm:cxn modelId="{1321B718-AF2D-45F1-852D-9A9AB649E6EB}" srcId="{934E7FB4-E9CE-4255-B0A6-7F67C7C0417F}" destId="{741D2440-FB30-41DA-9ECA-02DF95A10414}" srcOrd="1" destOrd="0" parTransId="{6494F249-A791-4701-8942-7A420B09C3C9}" sibTransId="{E2D59E64-299B-4EE2-829B-44772D3431AA}"/>
    <dgm:cxn modelId="{EC208B19-BD60-461A-94C2-2802EC8759FA}" srcId="{2FBC0553-D70A-4540-9A27-A6FCD5A1D4D0}" destId="{E1561CC3-2259-496A-8000-74AC32D215FF}" srcOrd="3" destOrd="0" parTransId="{B258AAA7-4D85-4606-BCB6-2D144ADF319F}" sibTransId="{89B4D3D6-F843-4680-A26E-E0D4DB8BADF5}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F99EC733-7D01-4091-A32E-70E0C17AC09D}" type="presOf" srcId="{02C04FFB-2742-4AD4-8FAB-4F68EAD42570}" destId="{500BCE1D-9309-45D4-AB6A-A102D20C1934}" srcOrd="0" destOrd="0" presId="urn:microsoft.com/office/officeart/2005/8/layout/list1"/>
    <dgm:cxn modelId="{9CAA8536-52A0-43C3-B0A0-031CE48A7930}" srcId="{2FBC0553-D70A-4540-9A27-A6FCD5A1D4D0}" destId="{934E7FB4-E9CE-4255-B0A6-7F67C7C0417F}" srcOrd="2" destOrd="0" parTransId="{8FC0F1E2-80FF-4815-BE4C-0F8A4A0EB3B4}" sibTransId="{15934691-F62F-4768-82E2-83604C6FD090}"/>
    <dgm:cxn modelId="{DA1ABC3C-AF6A-4525-9022-B1C88D44F34E}" type="presOf" srcId="{01AB92E1-621E-4187-9493-1111787AF41A}" destId="{E5A444C4-42A6-4BEC-9EE7-D0BFAEF84402}" srcOrd="0" destOrd="0" presId="urn:microsoft.com/office/officeart/2005/8/layout/list1"/>
    <dgm:cxn modelId="{50244C43-BD01-4F4A-A0D5-9AB6618DDED6}" type="presOf" srcId="{6558B6D5-AB16-46A1-93C3-5CE8B15A45E8}" destId="{334F168C-8855-4370-BF7C-2E9BD706D405}" srcOrd="0" destOrd="3" presId="urn:microsoft.com/office/officeart/2005/8/layout/list1"/>
    <dgm:cxn modelId="{B135656B-4CC7-4FEE-98B0-882E628EB766}" srcId="{2FBC0553-D70A-4540-9A27-A6FCD5A1D4D0}" destId="{07986F5A-B43F-4882-BE24-5B8B5CB4F2A5}" srcOrd="0" destOrd="0" parTransId="{8C751633-A556-4D24-AF13-64CA50C3370D}" sibTransId="{7607FCAB-2416-4C44-BED2-D83554EEF9B7}"/>
    <dgm:cxn modelId="{64229E53-0B87-43E5-AB3B-86938EA22026}" type="presOf" srcId="{E1561CC3-2259-496A-8000-74AC32D215FF}" destId="{7F105CA4-29C2-472E-8CFC-39DDC2BD1C05}" srcOrd="1" destOrd="0" presId="urn:microsoft.com/office/officeart/2005/8/layout/list1"/>
    <dgm:cxn modelId="{92E48F85-A7FC-449F-8011-1A9A72D09F89}" srcId="{E1561CC3-2259-496A-8000-74AC32D215FF}" destId="{294B4EBE-FD8F-4642-898B-14E3EFA06722}" srcOrd="0" destOrd="0" parTransId="{167794F1-640B-4ABF-9F39-CE2EEEAEC3A7}" sibTransId="{2D26662C-E8D1-4661-9B32-7F7BE6CD08A8}"/>
    <dgm:cxn modelId="{3CBFCC90-3A18-4677-8DC4-E55F33D041FA}" type="presOf" srcId="{01AB92E1-621E-4187-9493-1111787AF41A}" destId="{3E37083A-E140-4889-9313-0CA7017C576E}" srcOrd="1" destOrd="0" presId="urn:microsoft.com/office/officeart/2005/8/layout/list1"/>
    <dgm:cxn modelId="{903E10AC-D776-4C96-BE69-D790E78D3AD5}" srcId="{E1561CC3-2259-496A-8000-74AC32D215FF}" destId="{FE71D791-51F3-4033-B2A9-535356312B9B}" srcOrd="2" destOrd="0" parTransId="{1B66C6CD-EA9B-4E29-920F-0E49961D0608}" sibTransId="{87542902-1B08-4B0F-A81C-81828F38D116}"/>
    <dgm:cxn modelId="{A663BFAC-021E-4AA1-8E74-D4DE5C3724C5}" srcId="{2FBC0553-D70A-4540-9A27-A6FCD5A1D4D0}" destId="{01AB92E1-621E-4187-9493-1111787AF41A}" srcOrd="1" destOrd="0" parTransId="{BE020C80-74A4-40D8-8992-10A06EE91067}" sibTransId="{364F8810-F27A-40B8-8A03-280DCCEE0789}"/>
    <dgm:cxn modelId="{C0676BB0-1FF4-402F-8456-264E311E81A4}" type="presOf" srcId="{A652A5D0-7247-4C0B-9864-B53237658457}" destId="{500BCE1D-9309-45D4-AB6A-A102D20C1934}" srcOrd="0" destOrd="1" presId="urn:microsoft.com/office/officeart/2005/8/layout/list1"/>
    <dgm:cxn modelId="{176780B0-73B8-44A4-A64B-96B5B92B19CC}" type="presOf" srcId="{07986F5A-B43F-4882-BE24-5B8B5CB4F2A5}" destId="{38C8E9EF-36C2-492C-B8BD-B2A7C219F9E9}" srcOrd="1" destOrd="0" presId="urn:microsoft.com/office/officeart/2005/8/layout/list1"/>
    <dgm:cxn modelId="{248295B1-1520-467C-92D5-0DADAB6D0C0F}" srcId="{E1561CC3-2259-496A-8000-74AC32D215FF}" destId="{6558B6D5-AB16-46A1-93C3-5CE8B15A45E8}" srcOrd="3" destOrd="0" parTransId="{A1671508-6AFE-4524-B201-7330C76F046D}" sibTransId="{896A82F4-18E6-492D-98B7-EB3626F1C49F}"/>
    <dgm:cxn modelId="{8C544DB4-6AD4-4551-A5D3-71673C226471}" type="presOf" srcId="{E1561CC3-2259-496A-8000-74AC32D215FF}" destId="{103E910D-5915-4F38-9AF8-29BDA7A90973}" srcOrd="0" destOrd="0" presId="urn:microsoft.com/office/officeart/2005/8/layout/list1"/>
    <dgm:cxn modelId="{066FD4B5-3A87-4AF6-8272-E245037B6629}" type="presOf" srcId="{294B4EBE-FD8F-4642-898B-14E3EFA06722}" destId="{334F168C-8855-4370-BF7C-2E9BD706D405}" srcOrd="0" destOrd="0" presId="urn:microsoft.com/office/officeart/2005/8/layout/list1"/>
    <dgm:cxn modelId="{D32007B6-1E80-47AC-A27F-785372818B25}" srcId="{07986F5A-B43F-4882-BE24-5B8B5CB4F2A5}" destId="{2E332884-7BA6-43E0-BE3C-21CBDE86A838}" srcOrd="0" destOrd="0" parTransId="{370A3F4B-992E-4BD8-99D2-8CCA4E5EAC27}" sibTransId="{513A2D42-7AC1-43BA-A873-8DBC01AFBCCB}"/>
    <dgm:cxn modelId="{62D76ABD-A2C3-49B7-8E2E-5E18BE55A600}" type="presOf" srcId="{FE71D791-51F3-4033-B2A9-535356312B9B}" destId="{334F168C-8855-4370-BF7C-2E9BD706D405}" srcOrd="0" destOrd="2" presId="urn:microsoft.com/office/officeart/2005/8/layout/list1"/>
    <dgm:cxn modelId="{073FD6C4-02D7-42C8-A568-359C2F706177}" type="presOf" srcId="{741D2440-FB30-41DA-9ECA-02DF95A10414}" destId="{710E2C4E-2437-49D1-8909-0F173FC6A64C}" srcOrd="0" destOrd="1" presId="urn:microsoft.com/office/officeart/2005/8/layout/list1"/>
    <dgm:cxn modelId="{BE7150C9-A35E-448A-BA7B-E5C8D402DA85}" srcId="{01AB92E1-621E-4187-9493-1111787AF41A}" destId="{02C04FFB-2742-4AD4-8FAB-4F68EAD42570}" srcOrd="0" destOrd="0" parTransId="{347FC9B1-2260-4312-8270-46612CBA86F4}" sibTransId="{01554687-A76E-474B-9AB1-B017E556EF9A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4D1765E0-996A-4CD4-B6C5-CF48EBCC5FD3}" srcId="{01AB92E1-621E-4187-9493-1111787AF41A}" destId="{A652A5D0-7247-4C0B-9864-B53237658457}" srcOrd="1" destOrd="0" parTransId="{28B952E9-D0CB-4BFD-91A9-12D65AE70177}" sibTransId="{CC1ED34C-B03C-4B04-AA9B-50BB6EA9C31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CC4F75E3-850F-4A31-9DC9-A315158F0B47}" type="presOf" srcId="{2E332884-7BA6-43E0-BE3C-21CBDE86A838}" destId="{B7008B5E-321C-4BF9-B25C-74F2E4EB21F0}" srcOrd="0" destOrd="0" presId="urn:microsoft.com/office/officeart/2005/8/layout/list1"/>
    <dgm:cxn modelId="{77DCE8E9-59B7-44B0-AE28-F7BB0C738885}" type="presOf" srcId="{09E40F50-5416-446E-B83C-120FC420F695}" destId="{334F168C-8855-4370-BF7C-2E9BD706D405}" srcOrd="0" destOrd="1" presId="urn:microsoft.com/office/officeart/2005/8/layout/list1"/>
    <dgm:cxn modelId="{BE529EDB-DD3A-4AF5-BDD5-5A98B264D8AC}" type="presParOf" srcId="{B31C201D-0C9A-424E-8F4D-147F4A1CFFC8}" destId="{2238A839-E7AF-4A55-B103-D168746CD246}" srcOrd="0" destOrd="0" presId="urn:microsoft.com/office/officeart/2005/8/layout/list1"/>
    <dgm:cxn modelId="{F590C710-1D54-423A-84F2-26D0987B4D06}" type="presParOf" srcId="{2238A839-E7AF-4A55-B103-D168746CD246}" destId="{86DA8D39-5162-4904-9181-95F46A39694E}" srcOrd="0" destOrd="0" presId="urn:microsoft.com/office/officeart/2005/8/layout/list1"/>
    <dgm:cxn modelId="{E075653A-BE8D-4CF8-9063-A1B4E52EAFF6}" type="presParOf" srcId="{2238A839-E7AF-4A55-B103-D168746CD246}" destId="{38C8E9EF-36C2-492C-B8BD-B2A7C219F9E9}" srcOrd="1" destOrd="0" presId="urn:microsoft.com/office/officeart/2005/8/layout/list1"/>
    <dgm:cxn modelId="{432BD910-991F-49F8-A4A0-FCB821845106}" type="presParOf" srcId="{B31C201D-0C9A-424E-8F4D-147F4A1CFFC8}" destId="{C85B1931-718B-4018-8CC4-0AB9FAF0F21A}" srcOrd="1" destOrd="0" presId="urn:microsoft.com/office/officeart/2005/8/layout/list1"/>
    <dgm:cxn modelId="{B92776ED-3090-4108-86B4-D078F3001666}" type="presParOf" srcId="{B31C201D-0C9A-424E-8F4D-147F4A1CFFC8}" destId="{B7008B5E-321C-4BF9-B25C-74F2E4EB21F0}" srcOrd="2" destOrd="0" presId="urn:microsoft.com/office/officeart/2005/8/layout/list1"/>
    <dgm:cxn modelId="{DAF79FA6-79B5-4BB2-9875-46A67855890B}" type="presParOf" srcId="{B31C201D-0C9A-424E-8F4D-147F4A1CFFC8}" destId="{67176917-9C80-44D8-880A-3FF1C9B73A07}" srcOrd="3" destOrd="0" presId="urn:microsoft.com/office/officeart/2005/8/layout/list1"/>
    <dgm:cxn modelId="{BC8F9E9A-E5C0-4E3A-8290-83360A8F3D70}" type="presParOf" srcId="{B31C201D-0C9A-424E-8F4D-147F4A1CFFC8}" destId="{6CD4C14F-DF14-44B0-AA6B-A136942DD608}" srcOrd="4" destOrd="0" presId="urn:microsoft.com/office/officeart/2005/8/layout/list1"/>
    <dgm:cxn modelId="{87C004A3-87F7-482B-A7CC-8BBC56DE5358}" type="presParOf" srcId="{6CD4C14F-DF14-44B0-AA6B-A136942DD608}" destId="{E5A444C4-42A6-4BEC-9EE7-D0BFAEF84402}" srcOrd="0" destOrd="0" presId="urn:microsoft.com/office/officeart/2005/8/layout/list1"/>
    <dgm:cxn modelId="{448587B0-97F0-4462-A87C-3D0238EBF3A4}" type="presParOf" srcId="{6CD4C14F-DF14-44B0-AA6B-A136942DD608}" destId="{3E37083A-E140-4889-9313-0CA7017C576E}" srcOrd="1" destOrd="0" presId="urn:microsoft.com/office/officeart/2005/8/layout/list1"/>
    <dgm:cxn modelId="{A70B12CE-9A7D-4F89-9990-1AD69A77E17F}" type="presParOf" srcId="{B31C201D-0C9A-424E-8F4D-147F4A1CFFC8}" destId="{479C28C0-2ECD-4EB4-A89B-2967A0E72034}" srcOrd="5" destOrd="0" presId="urn:microsoft.com/office/officeart/2005/8/layout/list1"/>
    <dgm:cxn modelId="{F076DDC7-7298-4C94-A89E-508BB950EB0C}" type="presParOf" srcId="{B31C201D-0C9A-424E-8F4D-147F4A1CFFC8}" destId="{500BCE1D-9309-45D4-AB6A-A102D20C1934}" srcOrd="6" destOrd="0" presId="urn:microsoft.com/office/officeart/2005/8/layout/list1"/>
    <dgm:cxn modelId="{E084D27C-FB57-46F4-A9E9-8955FCEA722F}" type="presParOf" srcId="{B31C201D-0C9A-424E-8F4D-147F4A1CFFC8}" destId="{0AF7285E-3AB4-4EC3-80B6-392852FC5BA8}" srcOrd="7" destOrd="0" presId="urn:microsoft.com/office/officeart/2005/8/layout/list1"/>
    <dgm:cxn modelId="{FA45FCF5-2B20-4969-BB81-1E2F981DECBF}" type="presParOf" srcId="{B31C201D-0C9A-424E-8F4D-147F4A1CFFC8}" destId="{896C4148-27FD-4A11-B6DE-CBB9E7A6EE6C}" srcOrd="8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9" destOrd="0" presId="urn:microsoft.com/office/officeart/2005/8/layout/list1"/>
    <dgm:cxn modelId="{CB6DE59C-E31D-4C40-B354-E776C0E4FB6C}" type="presParOf" srcId="{B31C201D-0C9A-424E-8F4D-147F4A1CFFC8}" destId="{710E2C4E-2437-49D1-8909-0F173FC6A64C}" srcOrd="10" destOrd="0" presId="urn:microsoft.com/office/officeart/2005/8/layout/list1"/>
    <dgm:cxn modelId="{22913D84-F547-4EB7-8A2B-3E07A8F56F62}" type="presParOf" srcId="{B31C201D-0C9A-424E-8F4D-147F4A1CFFC8}" destId="{DB12CB61-BBEF-4E90-B599-AFD446E45E14}" srcOrd="11" destOrd="0" presId="urn:microsoft.com/office/officeart/2005/8/layout/list1"/>
    <dgm:cxn modelId="{0D51ADB0-E08B-42E1-89F8-48012D935AD4}" type="presParOf" srcId="{B31C201D-0C9A-424E-8F4D-147F4A1CFFC8}" destId="{E60673D5-BD34-456D-A3F6-05D3EC03D269}" srcOrd="12" destOrd="0" presId="urn:microsoft.com/office/officeart/2005/8/layout/list1"/>
    <dgm:cxn modelId="{942B3DE1-AC2C-4713-A052-C8E3E33AD8EF}" type="presParOf" srcId="{E60673D5-BD34-456D-A3F6-05D3EC03D269}" destId="{103E910D-5915-4F38-9AF8-29BDA7A90973}" srcOrd="0" destOrd="0" presId="urn:microsoft.com/office/officeart/2005/8/layout/list1"/>
    <dgm:cxn modelId="{B46C004D-44EE-4BD5-87A9-A91709B91224}" type="presParOf" srcId="{E60673D5-BD34-456D-A3F6-05D3EC03D269}" destId="{7F105CA4-29C2-472E-8CFC-39DDC2BD1C05}" srcOrd="1" destOrd="0" presId="urn:microsoft.com/office/officeart/2005/8/layout/list1"/>
    <dgm:cxn modelId="{F874CEE0-A839-495A-8191-08FD847569FF}" type="presParOf" srcId="{B31C201D-0C9A-424E-8F4D-147F4A1CFFC8}" destId="{AA29A72D-1652-4F6D-8030-F3C1F3028133}" srcOrd="13" destOrd="0" presId="urn:microsoft.com/office/officeart/2005/8/layout/list1"/>
    <dgm:cxn modelId="{B545B627-814A-48B2-B9AF-62C4EE8999EC}" type="presParOf" srcId="{B31C201D-0C9A-424E-8F4D-147F4A1CFFC8}" destId="{334F168C-8855-4370-BF7C-2E9BD706D4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Dataset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0" noProof="0" dirty="0">
              <a:solidFill>
                <a:schemeClr val="tx1"/>
              </a:solidFill>
            </a:rPr>
            <a:t>In</a:t>
          </a:r>
          <a:r>
            <a:rPr lang="en-US" b="1" noProof="0" dirty="0">
              <a:solidFill>
                <a:schemeClr val="tx2"/>
              </a:solidFill>
            </a:rPr>
            <a:t> </a:t>
          </a:r>
          <a:r>
            <a:rPr lang="en-US" b="0" noProof="0" dirty="0">
              <a:solidFill>
                <a:schemeClr val="tx1"/>
              </a:solidFill>
            </a:rPr>
            <a:t>blue:</a:t>
          </a:r>
          <a:r>
            <a:rPr lang="en-US" b="1" noProof="0" dirty="0">
              <a:solidFill>
                <a:schemeClr val="tx2"/>
              </a:solidFill>
            </a:rPr>
            <a:t> Total surface precipitation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/>
      <dgm:t>
        <a:bodyPr/>
        <a:lstStyle/>
        <a:p>
          <a:r>
            <a:rPr lang="en-US" noProof="0" dirty="0"/>
            <a:t>In red: </a:t>
          </a:r>
          <a:r>
            <a:rPr lang="en-US" b="1" noProof="0" dirty="0">
              <a:solidFill>
                <a:srgbClr val="FF0000"/>
              </a:solidFill>
            </a:rPr>
            <a:t>Total</a:t>
          </a:r>
          <a:r>
            <a:rPr lang="en-US" noProof="0" dirty="0"/>
            <a:t> </a:t>
          </a:r>
          <a:r>
            <a:rPr lang="en-US" b="1" noProof="0" dirty="0">
              <a:solidFill>
                <a:srgbClr val="FF0000"/>
              </a:solidFill>
            </a:rPr>
            <a:t>number of identified convective cells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What do you see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30 days </a:t>
          </a:r>
          <a:r>
            <a:rPr lang="en-US" b="0" noProof="0" dirty="0"/>
            <a:t>of convection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02C63BDE-0B12-45B2-B36D-B90825F3D8B8}">
      <dgm:prSet phldrT="[Text]"/>
      <dgm:spPr/>
      <dgm:t>
        <a:bodyPr/>
        <a:lstStyle/>
        <a:p>
          <a:r>
            <a:rPr lang="en-US" b="1" noProof="0" dirty="0"/>
            <a:t>5 microphysics </a:t>
          </a:r>
          <a:r>
            <a:rPr lang="en-US" b="0" noProof="0" dirty="0"/>
            <a:t>schemes</a:t>
          </a:r>
        </a:p>
      </dgm:t>
    </dgm:pt>
    <dgm:pt modelId="{27D52EB5-D1C2-4256-900C-4E6B1897EBA1}" type="parTrans" cxnId="{09184239-1FC7-41AB-835D-5501BC3582BB}">
      <dgm:prSet/>
      <dgm:spPr/>
      <dgm:t>
        <a:bodyPr/>
        <a:lstStyle/>
        <a:p>
          <a:endParaRPr lang="de-DE"/>
        </a:p>
      </dgm:t>
    </dgm:pt>
    <dgm:pt modelId="{F86FB13E-7B45-4A91-AFD9-16D8C5976F84}" type="sibTrans" cxnId="{09184239-1FC7-41AB-835D-5501BC3582BB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09184239-1FC7-41AB-835D-5501BC3582BB}" srcId="{934E7FB4-E9CE-4255-B0A6-7F67C7C0417F}" destId="{02C63BDE-0B12-45B2-B36D-B90825F3D8B8}" srcOrd="1" destOrd="0" parTransId="{27D52EB5-D1C2-4256-900C-4E6B1897EBA1}" sibTransId="{F86FB13E-7B45-4A91-AFD9-16D8C5976F84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FD007CA5-28AE-4C2A-BEFD-1033675D9438}" type="presOf" srcId="{02C63BDE-0B12-45B2-B36D-B90825F3D8B8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Dual-wavelength ratio (</a:t>
          </a:r>
          <a:r>
            <a:rPr lang="en-US" b="1" i="1" noProof="0" dirty="0"/>
            <a:t>DWR</a:t>
          </a:r>
          <a:r>
            <a:rPr lang="en-US" b="1" noProof="0" dirty="0"/>
            <a:t>)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noProof="0"/>
            <a:t>Strongly sensitive to particle size</a:t>
          </a:r>
          <a:endParaRPr lang="en-US" noProof="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07986F5A-B43F-4882-BE24-5B8B5CB4F2A5}">
      <dgm:prSet phldrT="[Text]"/>
      <dgm:spPr/>
      <dgm:t>
        <a:bodyPr/>
        <a:lstStyle/>
        <a:p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</a:t>
          </a:r>
          <a:r>
            <a:rPr lang="de-DE" b="1" dirty="0"/>
            <a:t>)</a:t>
          </a:r>
          <a:endParaRPr lang="en-US" b="1" dirty="0"/>
        </a:p>
      </dgm:t>
    </dgm:pt>
    <dgm:pt modelId="{8C751633-A556-4D24-AF13-64CA50C3370D}" type="parTrans" cxnId="{B135656B-4CC7-4FEE-98B0-882E628EB766}">
      <dgm:prSet/>
      <dgm:spPr/>
      <dgm:t>
        <a:bodyPr/>
        <a:lstStyle/>
        <a:p>
          <a:endParaRPr lang="en-US"/>
        </a:p>
      </dgm:t>
    </dgm:pt>
    <dgm:pt modelId="{7607FCAB-2416-4C44-BED2-D83554EEF9B7}" type="sibTrans" cxnId="{B135656B-4CC7-4FEE-98B0-882E628EB766}">
      <dgm:prSet/>
      <dgm:spPr/>
      <dgm:t>
        <a:bodyPr/>
        <a:lstStyle/>
        <a:p>
          <a:endParaRPr lang="en-US"/>
        </a:p>
      </dgm:t>
    </dgm:pt>
    <dgm:pt modelId="{01AB92E1-621E-4187-9493-1111787AF41A}">
      <dgm:prSet phldrT="[Text]"/>
      <dgm:spPr/>
      <dgm:t>
        <a:bodyPr/>
        <a:lstStyle/>
        <a:p>
          <a:r>
            <a:rPr lang="de-DE" b="1" dirty="0"/>
            <a:t>Differential </a:t>
          </a:r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ZDR</a:t>
          </a:r>
          <a:r>
            <a:rPr lang="de-DE" b="1" dirty="0"/>
            <a:t>)		</a:t>
          </a:r>
          <a:endParaRPr lang="en-US" b="1" dirty="0"/>
        </a:p>
      </dgm:t>
    </dgm:pt>
    <dgm:pt modelId="{BE020C80-74A4-40D8-8992-10A06EE91067}" type="parTrans" cxnId="{A663BFAC-021E-4AA1-8E74-D4DE5C3724C5}">
      <dgm:prSet/>
      <dgm:spPr/>
      <dgm:t>
        <a:bodyPr/>
        <a:lstStyle/>
        <a:p>
          <a:endParaRPr lang="en-US"/>
        </a:p>
      </dgm:t>
    </dgm:pt>
    <dgm:pt modelId="{364F8810-F27A-40B8-8A03-280DCCEE0789}" type="sibTrans" cxnId="{A663BFAC-021E-4AA1-8E74-D4DE5C3724C5}">
      <dgm:prSet/>
      <dgm:spPr/>
      <dgm:t>
        <a:bodyPr/>
        <a:lstStyle/>
        <a:p>
          <a:endParaRPr lang="en-US"/>
        </a:p>
      </dgm:t>
    </dgm:pt>
    <dgm:pt modelId="{02C04FFB-2742-4AD4-8FAB-4F68EAD42570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de-DE">
              <a:noFill/>
            </a:rPr>
            <a:t> </a:t>
          </a:r>
        </a:p>
      </dgm:t>
    </dgm:pt>
    <dgm:pt modelId="{347FC9B1-2260-4312-8270-46612CBA86F4}" type="parTrans" cxnId="{BE7150C9-A35E-448A-BA7B-E5C8D402DA85}">
      <dgm:prSet/>
      <dgm:spPr/>
      <dgm:t>
        <a:bodyPr/>
        <a:lstStyle/>
        <a:p>
          <a:endParaRPr lang="en-US"/>
        </a:p>
      </dgm:t>
    </dgm:pt>
    <dgm:pt modelId="{01554687-A76E-474B-9AB1-B017E556EF9A}" type="sibTrans" cxnId="{BE7150C9-A35E-448A-BA7B-E5C8D402DA85}">
      <dgm:prSet/>
      <dgm:spPr/>
      <dgm:t>
        <a:bodyPr/>
        <a:lstStyle/>
        <a:p>
          <a:endParaRPr lang="en-US"/>
        </a:p>
      </dgm:t>
    </dgm:pt>
    <dgm:pt modelId="{2E332884-7BA6-43E0-BE3C-21CBDE86A838}">
      <dgm:prSet/>
      <dgm:spPr/>
      <dgm:t>
        <a:bodyPr/>
        <a:lstStyle/>
        <a:p>
          <a:r>
            <a:rPr lang="en-US" noProof="0" dirty="0"/>
            <a:t>Sensitive to particle number, size, phase, and density</a:t>
          </a:r>
        </a:p>
      </dgm:t>
    </dgm:pt>
    <dgm:pt modelId="{370A3F4B-992E-4BD8-99D2-8CCA4E5EAC27}" type="parTrans" cxnId="{D32007B6-1E80-47AC-A27F-785372818B25}">
      <dgm:prSet/>
      <dgm:spPr/>
      <dgm:t>
        <a:bodyPr/>
        <a:lstStyle/>
        <a:p>
          <a:endParaRPr lang="en-US"/>
        </a:p>
      </dgm:t>
    </dgm:pt>
    <dgm:pt modelId="{513A2D42-7AC1-43BA-A873-8DBC01AFBCCB}" type="sibTrans" cxnId="{D32007B6-1E80-47AC-A27F-785372818B25}">
      <dgm:prSet/>
      <dgm:spPr/>
      <dgm:t>
        <a:bodyPr/>
        <a:lstStyle/>
        <a:p>
          <a:endParaRPr lang="en-US"/>
        </a:p>
      </dgm:t>
    </dgm:pt>
    <dgm:pt modelId="{A652A5D0-7247-4C0B-9864-B53237658457}">
      <dgm:prSet/>
      <dgm:spPr/>
      <dgm:t>
        <a:bodyPr/>
        <a:lstStyle/>
        <a:p>
          <a:r>
            <a:rPr lang="de-DE">
              <a:noFill/>
            </a:rPr>
            <a:t> </a:t>
          </a:r>
        </a:p>
      </dgm:t>
    </dgm:pt>
    <dgm:pt modelId="{28B952E9-D0CB-4BFD-91A9-12D65AE70177}" type="parTrans" cxnId="{4D1765E0-996A-4CD4-B6C5-CF48EBCC5FD3}">
      <dgm:prSet/>
      <dgm:spPr/>
      <dgm:t>
        <a:bodyPr/>
        <a:lstStyle/>
        <a:p>
          <a:endParaRPr lang="en-US"/>
        </a:p>
      </dgm:t>
    </dgm:pt>
    <dgm:pt modelId="{CC1ED34C-B03C-4B04-AA9B-50BB6EA9C31E}" type="sibTrans" cxnId="{4D1765E0-996A-4CD4-B6C5-CF48EBCC5FD3}">
      <dgm:prSet/>
      <dgm:spPr/>
      <dgm:t>
        <a:bodyPr/>
        <a:lstStyle/>
        <a:p>
          <a:endParaRPr lang="en-US"/>
        </a:p>
      </dgm:t>
    </dgm:pt>
    <dgm:pt modelId="{741D2440-FB30-41DA-9ECA-02DF95A10414}">
      <dgm:prSet/>
      <dgm:spPr/>
      <dgm:t>
        <a:bodyPr/>
        <a:lstStyle/>
        <a:p>
          <a:r>
            <a:rPr lang="en-US" noProof="0"/>
            <a:t>DWR = dBZ</a:t>
          </a:r>
          <a:r>
            <a:rPr lang="en-US" baseline="-25000" noProof="0"/>
            <a:t>C </a:t>
          </a:r>
          <a:r>
            <a:rPr lang="en-US" baseline="0" noProof="0"/>
            <a:t>– dBZ</a:t>
          </a:r>
          <a:r>
            <a:rPr lang="en-US" baseline="-25000" noProof="0"/>
            <a:t>Ka</a:t>
          </a:r>
          <a:endParaRPr lang="en-US" baseline="-25000" noProof="0" dirty="0"/>
        </a:p>
      </dgm:t>
    </dgm:pt>
    <dgm:pt modelId="{6494F249-A791-4701-8942-7A420B09C3C9}" type="parTrans" cxnId="{1321B718-AF2D-45F1-852D-9A9AB649E6EB}">
      <dgm:prSet/>
      <dgm:spPr/>
      <dgm:t>
        <a:bodyPr/>
        <a:lstStyle/>
        <a:p>
          <a:endParaRPr lang="en-US"/>
        </a:p>
      </dgm:t>
    </dgm:pt>
    <dgm:pt modelId="{E2D59E64-299B-4EE2-829B-44772D3431AA}" type="sibTrans" cxnId="{1321B718-AF2D-45F1-852D-9A9AB649E6EB}">
      <dgm:prSet/>
      <dgm:spPr/>
      <dgm:t>
        <a:bodyPr/>
        <a:lstStyle/>
        <a:p>
          <a:endParaRPr lang="en-US"/>
        </a:p>
      </dgm:t>
    </dgm:pt>
    <dgm:pt modelId="{E1561CC3-2259-496A-8000-74AC32D215FF}">
      <dgm:prSet/>
      <dgm:spPr/>
      <dgm:t>
        <a:bodyPr/>
        <a:lstStyle/>
        <a:p>
          <a:r>
            <a:rPr lang="en-US" b="1" noProof="0" dirty="0"/>
            <a:t>Other quantities</a:t>
          </a:r>
        </a:p>
      </dgm:t>
    </dgm:pt>
    <dgm:pt modelId="{B258AAA7-4D85-4606-BCB6-2D144ADF319F}" type="parTrans" cxnId="{EC208B19-BD60-461A-94C2-2802EC8759FA}">
      <dgm:prSet/>
      <dgm:spPr/>
      <dgm:t>
        <a:bodyPr/>
        <a:lstStyle/>
        <a:p>
          <a:endParaRPr lang="en-US"/>
        </a:p>
      </dgm:t>
    </dgm:pt>
    <dgm:pt modelId="{89B4D3D6-F843-4680-A26E-E0D4DB8BADF5}" type="sibTrans" cxnId="{EC208B19-BD60-461A-94C2-2802EC8759FA}">
      <dgm:prSet/>
      <dgm:spPr/>
      <dgm:t>
        <a:bodyPr/>
        <a:lstStyle/>
        <a:p>
          <a:endParaRPr lang="en-US"/>
        </a:p>
      </dgm:t>
    </dgm:pt>
    <dgm:pt modelId="{294B4EBE-FD8F-4642-898B-14E3EFA06722}">
      <dgm:prSet/>
      <dgm:spPr/>
      <dgm:t>
        <a:bodyPr/>
        <a:lstStyle/>
        <a:p>
          <a:r>
            <a:rPr lang="en-US" noProof="0" dirty="0"/>
            <a:t>Specific differential phase (</a:t>
          </a:r>
          <a:r>
            <a:rPr lang="en-US" i="1" noProof="0" dirty="0"/>
            <a:t>KDP</a:t>
          </a:r>
          <a:r>
            <a:rPr lang="en-US" noProof="0" dirty="0"/>
            <a:t>)</a:t>
          </a:r>
        </a:p>
      </dgm:t>
    </dgm:pt>
    <dgm:pt modelId="{167794F1-640B-4ABF-9F39-CE2EEEAEC3A7}" type="parTrans" cxnId="{92E48F85-A7FC-449F-8011-1A9A72D09F89}">
      <dgm:prSet/>
      <dgm:spPr/>
      <dgm:t>
        <a:bodyPr/>
        <a:lstStyle/>
        <a:p>
          <a:endParaRPr lang="en-US"/>
        </a:p>
      </dgm:t>
    </dgm:pt>
    <dgm:pt modelId="{2D26662C-E8D1-4661-9B32-7F7BE6CD08A8}" type="sibTrans" cxnId="{92E48F85-A7FC-449F-8011-1A9A72D09F89}">
      <dgm:prSet/>
      <dgm:spPr/>
      <dgm:t>
        <a:bodyPr/>
        <a:lstStyle/>
        <a:p>
          <a:endParaRPr lang="en-US"/>
        </a:p>
      </dgm:t>
    </dgm:pt>
    <dgm:pt modelId="{09E40F50-5416-446E-B83C-120FC420F695}">
      <dgm:prSet/>
      <dgm:spPr/>
      <dgm:t>
        <a:bodyPr/>
        <a:lstStyle/>
        <a:p>
          <a:r>
            <a:rPr lang="en-US" noProof="0" dirty="0"/>
            <a:t>Linear Depolarization Ratio (</a:t>
          </a:r>
          <a:r>
            <a:rPr lang="en-US" i="1" noProof="0" dirty="0"/>
            <a:t>LDR</a:t>
          </a:r>
          <a:r>
            <a:rPr lang="en-US" noProof="0" dirty="0"/>
            <a:t>)</a:t>
          </a:r>
        </a:p>
      </dgm:t>
    </dgm:pt>
    <dgm:pt modelId="{D5645DBF-41E2-41B6-BB0B-22122E6E8FAA}" type="parTrans" cxnId="{83B47717-5A2B-4CDE-BD9A-7FF01FD0573B}">
      <dgm:prSet/>
      <dgm:spPr/>
      <dgm:t>
        <a:bodyPr/>
        <a:lstStyle/>
        <a:p>
          <a:endParaRPr lang="en-US"/>
        </a:p>
      </dgm:t>
    </dgm:pt>
    <dgm:pt modelId="{692F4364-031A-463D-9B9A-C245406B42DB}" type="sibTrans" cxnId="{83B47717-5A2B-4CDE-BD9A-7FF01FD0573B}">
      <dgm:prSet/>
      <dgm:spPr/>
      <dgm:t>
        <a:bodyPr/>
        <a:lstStyle/>
        <a:p>
          <a:endParaRPr lang="en-US"/>
        </a:p>
      </dgm:t>
    </dgm:pt>
    <dgm:pt modelId="{FE71D791-51F3-4033-B2A9-535356312B9B}">
      <dgm:prSet/>
      <dgm:spPr/>
      <dgm:t>
        <a:bodyPr/>
        <a:lstStyle/>
        <a:p>
          <a:r>
            <a:rPr lang="en-US" noProof="0" dirty="0" err="1"/>
            <a:t>Copolar</a:t>
          </a:r>
          <a:r>
            <a:rPr lang="en-US" noProof="0" dirty="0"/>
            <a:t> correlation coefficient (</a:t>
          </a:r>
          <a:r>
            <a:rPr lang="en-US" i="1" noProof="0" dirty="0" err="1"/>
            <a:t>RHOhv</a:t>
          </a:r>
          <a:r>
            <a:rPr lang="en-US" noProof="0" dirty="0"/>
            <a:t>)</a:t>
          </a:r>
        </a:p>
      </dgm:t>
    </dgm:pt>
    <dgm:pt modelId="{1B66C6CD-EA9B-4E29-920F-0E49961D0608}" type="parTrans" cxnId="{903E10AC-D776-4C96-BE69-D790E78D3AD5}">
      <dgm:prSet/>
      <dgm:spPr/>
      <dgm:t>
        <a:bodyPr/>
        <a:lstStyle/>
        <a:p>
          <a:endParaRPr lang="en-US"/>
        </a:p>
      </dgm:t>
    </dgm:pt>
    <dgm:pt modelId="{87542902-1B08-4B0F-A81C-81828F38D116}" type="sibTrans" cxnId="{903E10AC-D776-4C96-BE69-D790E78D3AD5}">
      <dgm:prSet/>
      <dgm:spPr/>
      <dgm:t>
        <a:bodyPr/>
        <a:lstStyle/>
        <a:p>
          <a:endParaRPr lang="en-US"/>
        </a:p>
      </dgm:t>
    </dgm:pt>
    <dgm:pt modelId="{6558B6D5-AB16-46A1-93C3-5CE8B15A45E8}">
      <dgm:prSet/>
      <dgm:spPr/>
      <dgm:t>
        <a:bodyPr/>
        <a:lstStyle/>
        <a:p>
          <a:r>
            <a:rPr lang="en-US" noProof="0" dirty="0"/>
            <a:t>Doppler Velocity (</a:t>
          </a:r>
          <a:r>
            <a:rPr lang="en-US" i="1" noProof="0" dirty="0"/>
            <a:t>Vel</a:t>
          </a:r>
          <a:r>
            <a:rPr lang="en-US" noProof="0" dirty="0"/>
            <a:t>)</a:t>
          </a:r>
        </a:p>
      </dgm:t>
    </dgm:pt>
    <dgm:pt modelId="{A1671508-6AFE-4524-B201-7330C76F046D}" type="parTrans" cxnId="{248295B1-1520-467C-92D5-0DADAB6D0C0F}">
      <dgm:prSet/>
      <dgm:spPr/>
      <dgm:t>
        <a:bodyPr/>
        <a:lstStyle/>
        <a:p>
          <a:endParaRPr lang="en-US"/>
        </a:p>
      </dgm:t>
    </dgm:pt>
    <dgm:pt modelId="{896A82F4-18E6-492D-98B7-EB3626F1C49F}" type="sibTrans" cxnId="{248295B1-1520-467C-92D5-0DADAB6D0C0F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2238A839-E7AF-4A55-B103-D168746CD246}" type="pres">
      <dgm:prSet presAssocID="{07986F5A-B43F-4882-BE24-5B8B5CB4F2A5}" presName="parentLin" presStyleCnt="0"/>
      <dgm:spPr/>
    </dgm:pt>
    <dgm:pt modelId="{86DA8D39-5162-4904-9181-95F46A39694E}" type="pres">
      <dgm:prSet presAssocID="{07986F5A-B43F-4882-BE24-5B8B5CB4F2A5}" presName="parentLeftMargin" presStyleLbl="node1" presStyleIdx="0" presStyleCnt="4"/>
      <dgm:spPr/>
    </dgm:pt>
    <dgm:pt modelId="{38C8E9EF-36C2-492C-B8BD-B2A7C219F9E9}" type="pres">
      <dgm:prSet presAssocID="{07986F5A-B43F-4882-BE24-5B8B5CB4F2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5B1931-718B-4018-8CC4-0AB9FAF0F21A}" type="pres">
      <dgm:prSet presAssocID="{07986F5A-B43F-4882-BE24-5B8B5CB4F2A5}" presName="negativeSpace" presStyleCnt="0"/>
      <dgm:spPr/>
    </dgm:pt>
    <dgm:pt modelId="{B7008B5E-321C-4BF9-B25C-74F2E4EB21F0}" type="pres">
      <dgm:prSet presAssocID="{07986F5A-B43F-4882-BE24-5B8B5CB4F2A5}" presName="childText" presStyleLbl="conFgAcc1" presStyleIdx="0" presStyleCnt="4">
        <dgm:presLayoutVars>
          <dgm:bulletEnabled val="1"/>
        </dgm:presLayoutVars>
      </dgm:prSet>
      <dgm:spPr/>
    </dgm:pt>
    <dgm:pt modelId="{67176917-9C80-44D8-880A-3FF1C9B73A07}" type="pres">
      <dgm:prSet presAssocID="{7607FCAB-2416-4C44-BED2-D83554EEF9B7}" presName="spaceBetweenRectangles" presStyleCnt="0"/>
      <dgm:spPr/>
    </dgm:pt>
    <dgm:pt modelId="{6CD4C14F-DF14-44B0-AA6B-A136942DD608}" type="pres">
      <dgm:prSet presAssocID="{01AB92E1-621E-4187-9493-1111787AF41A}" presName="parentLin" presStyleCnt="0"/>
      <dgm:spPr/>
    </dgm:pt>
    <dgm:pt modelId="{E5A444C4-42A6-4BEC-9EE7-D0BFAEF84402}" type="pres">
      <dgm:prSet presAssocID="{01AB92E1-621E-4187-9493-1111787AF41A}" presName="parentLeftMargin" presStyleLbl="node1" presStyleIdx="0" presStyleCnt="4"/>
      <dgm:spPr/>
    </dgm:pt>
    <dgm:pt modelId="{3E37083A-E140-4889-9313-0CA7017C576E}" type="pres">
      <dgm:prSet presAssocID="{01AB92E1-621E-4187-9493-1111787AF4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9C28C0-2ECD-4EB4-A89B-2967A0E72034}" type="pres">
      <dgm:prSet presAssocID="{01AB92E1-621E-4187-9493-1111787AF41A}" presName="negativeSpace" presStyleCnt="0"/>
      <dgm:spPr/>
    </dgm:pt>
    <dgm:pt modelId="{500BCE1D-9309-45D4-AB6A-A102D20C1934}" type="pres">
      <dgm:prSet presAssocID="{01AB92E1-621E-4187-9493-1111787AF41A}" presName="childText" presStyleLbl="conFgAcc1" presStyleIdx="1" presStyleCnt="4" custLinFactNeighborY="21212">
        <dgm:presLayoutVars>
          <dgm:bulletEnabled val="1"/>
        </dgm:presLayoutVars>
      </dgm:prSet>
      <dgm:spPr/>
    </dgm:pt>
    <dgm:pt modelId="{0AF7285E-3AB4-4EC3-80B6-392852FC5BA8}" type="pres">
      <dgm:prSet presAssocID="{364F8810-F27A-40B8-8A03-280DCCEE0789}" presName="spaceBetweenRectangles" presStyleCnt="0"/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1" presStyleCnt="4"/>
      <dgm:spPr/>
    </dgm:pt>
    <dgm:pt modelId="{AC118226-E4EF-4296-80C0-2EDD7F94D58C}" type="pres">
      <dgm:prSet presAssocID="{934E7FB4-E9CE-4255-B0A6-7F67C7C041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2" presStyleCnt="4">
        <dgm:presLayoutVars>
          <dgm:bulletEnabled val="1"/>
        </dgm:presLayoutVars>
      </dgm:prSet>
      <dgm:spPr/>
    </dgm:pt>
    <dgm:pt modelId="{DB12CB61-BBEF-4E90-B599-AFD446E45E14}" type="pres">
      <dgm:prSet presAssocID="{15934691-F62F-4768-82E2-83604C6FD090}" presName="spaceBetweenRectangles" presStyleCnt="0"/>
      <dgm:spPr/>
    </dgm:pt>
    <dgm:pt modelId="{E60673D5-BD34-456D-A3F6-05D3EC03D269}" type="pres">
      <dgm:prSet presAssocID="{E1561CC3-2259-496A-8000-74AC32D215FF}" presName="parentLin" presStyleCnt="0"/>
      <dgm:spPr/>
    </dgm:pt>
    <dgm:pt modelId="{103E910D-5915-4F38-9AF8-29BDA7A90973}" type="pres">
      <dgm:prSet presAssocID="{E1561CC3-2259-496A-8000-74AC32D215FF}" presName="parentLeftMargin" presStyleLbl="node1" presStyleIdx="2" presStyleCnt="4"/>
      <dgm:spPr/>
    </dgm:pt>
    <dgm:pt modelId="{7F105CA4-29C2-472E-8CFC-39DDC2BD1C05}" type="pres">
      <dgm:prSet presAssocID="{E1561CC3-2259-496A-8000-74AC32D215F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29A72D-1652-4F6D-8030-F3C1F3028133}" type="pres">
      <dgm:prSet presAssocID="{E1561CC3-2259-496A-8000-74AC32D215FF}" presName="negativeSpace" presStyleCnt="0"/>
      <dgm:spPr/>
    </dgm:pt>
    <dgm:pt modelId="{334F168C-8855-4370-BF7C-2E9BD706D405}" type="pres">
      <dgm:prSet presAssocID="{E1561CC3-2259-496A-8000-74AC32D215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6C6DE607-4ECF-41A5-A5C3-E3155B9C8E96}" type="presOf" srcId="{07986F5A-B43F-4882-BE24-5B8B5CB4F2A5}" destId="{86DA8D39-5162-4904-9181-95F46A39694E}" srcOrd="0" destOrd="0" presId="urn:microsoft.com/office/officeart/2005/8/layout/list1"/>
    <dgm:cxn modelId="{83B47717-5A2B-4CDE-BD9A-7FF01FD0573B}" srcId="{E1561CC3-2259-496A-8000-74AC32D215FF}" destId="{09E40F50-5416-446E-B83C-120FC420F695}" srcOrd="1" destOrd="0" parTransId="{D5645DBF-41E2-41B6-BB0B-22122E6E8FAA}" sibTransId="{692F4364-031A-463D-9B9A-C245406B42DB}"/>
    <dgm:cxn modelId="{1321B718-AF2D-45F1-852D-9A9AB649E6EB}" srcId="{934E7FB4-E9CE-4255-B0A6-7F67C7C0417F}" destId="{741D2440-FB30-41DA-9ECA-02DF95A10414}" srcOrd="1" destOrd="0" parTransId="{6494F249-A791-4701-8942-7A420B09C3C9}" sibTransId="{E2D59E64-299B-4EE2-829B-44772D3431AA}"/>
    <dgm:cxn modelId="{EC208B19-BD60-461A-94C2-2802EC8759FA}" srcId="{2FBC0553-D70A-4540-9A27-A6FCD5A1D4D0}" destId="{E1561CC3-2259-496A-8000-74AC32D215FF}" srcOrd="3" destOrd="0" parTransId="{B258AAA7-4D85-4606-BCB6-2D144ADF319F}" sibTransId="{89B4D3D6-F843-4680-A26E-E0D4DB8BADF5}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F99EC733-7D01-4091-A32E-70E0C17AC09D}" type="presOf" srcId="{02C04FFB-2742-4AD4-8FAB-4F68EAD42570}" destId="{500BCE1D-9309-45D4-AB6A-A102D20C1934}" srcOrd="0" destOrd="0" presId="urn:microsoft.com/office/officeart/2005/8/layout/list1"/>
    <dgm:cxn modelId="{9CAA8536-52A0-43C3-B0A0-031CE48A7930}" srcId="{2FBC0553-D70A-4540-9A27-A6FCD5A1D4D0}" destId="{934E7FB4-E9CE-4255-B0A6-7F67C7C0417F}" srcOrd="2" destOrd="0" parTransId="{8FC0F1E2-80FF-4815-BE4C-0F8A4A0EB3B4}" sibTransId="{15934691-F62F-4768-82E2-83604C6FD090}"/>
    <dgm:cxn modelId="{DA1ABC3C-AF6A-4525-9022-B1C88D44F34E}" type="presOf" srcId="{01AB92E1-621E-4187-9493-1111787AF41A}" destId="{E5A444C4-42A6-4BEC-9EE7-D0BFAEF84402}" srcOrd="0" destOrd="0" presId="urn:microsoft.com/office/officeart/2005/8/layout/list1"/>
    <dgm:cxn modelId="{50244C43-BD01-4F4A-A0D5-9AB6618DDED6}" type="presOf" srcId="{6558B6D5-AB16-46A1-93C3-5CE8B15A45E8}" destId="{334F168C-8855-4370-BF7C-2E9BD706D405}" srcOrd="0" destOrd="3" presId="urn:microsoft.com/office/officeart/2005/8/layout/list1"/>
    <dgm:cxn modelId="{B135656B-4CC7-4FEE-98B0-882E628EB766}" srcId="{2FBC0553-D70A-4540-9A27-A6FCD5A1D4D0}" destId="{07986F5A-B43F-4882-BE24-5B8B5CB4F2A5}" srcOrd="0" destOrd="0" parTransId="{8C751633-A556-4D24-AF13-64CA50C3370D}" sibTransId="{7607FCAB-2416-4C44-BED2-D83554EEF9B7}"/>
    <dgm:cxn modelId="{64229E53-0B87-43E5-AB3B-86938EA22026}" type="presOf" srcId="{E1561CC3-2259-496A-8000-74AC32D215FF}" destId="{7F105CA4-29C2-472E-8CFC-39DDC2BD1C05}" srcOrd="1" destOrd="0" presId="urn:microsoft.com/office/officeart/2005/8/layout/list1"/>
    <dgm:cxn modelId="{92E48F85-A7FC-449F-8011-1A9A72D09F89}" srcId="{E1561CC3-2259-496A-8000-74AC32D215FF}" destId="{294B4EBE-FD8F-4642-898B-14E3EFA06722}" srcOrd="0" destOrd="0" parTransId="{167794F1-640B-4ABF-9F39-CE2EEEAEC3A7}" sibTransId="{2D26662C-E8D1-4661-9B32-7F7BE6CD08A8}"/>
    <dgm:cxn modelId="{3CBFCC90-3A18-4677-8DC4-E55F33D041FA}" type="presOf" srcId="{01AB92E1-621E-4187-9493-1111787AF41A}" destId="{3E37083A-E140-4889-9313-0CA7017C576E}" srcOrd="1" destOrd="0" presId="urn:microsoft.com/office/officeart/2005/8/layout/list1"/>
    <dgm:cxn modelId="{903E10AC-D776-4C96-BE69-D790E78D3AD5}" srcId="{E1561CC3-2259-496A-8000-74AC32D215FF}" destId="{FE71D791-51F3-4033-B2A9-535356312B9B}" srcOrd="2" destOrd="0" parTransId="{1B66C6CD-EA9B-4E29-920F-0E49961D0608}" sibTransId="{87542902-1B08-4B0F-A81C-81828F38D116}"/>
    <dgm:cxn modelId="{A663BFAC-021E-4AA1-8E74-D4DE5C3724C5}" srcId="{2FBC0553-D70A-4540-9A27-A6FCD5A1D4D0}" destId="{01AB92E1-621E-4187-9493-1111787AF41A}" srcOrd="1" destOrd="0" parTransId="{BE020C80-74A4-40D8-8992-10A06EE91067}" sibTransId="{364F8810-F27A-40B8-8A03-280DCCEE0789}"/>
    <dgm:cxn modelId="{C0676BB0-1FF4-402F-8456-264E311E81A4}" type="presOf" srcId="{A652A5D0-7247-4C0B-9864-B53237658457}" destId="{500BCE1D-9309-45D4-AB6A-A102D20C1934}" srcOrd="0" destOrd="1" presId="urn:microsoft.com/office/officeart/2005/8/layout/list1"/>
    <dgm:cxn modelId="{176780B0-73B8-44A4-A64B-96B5B92B19CC}" type="presOf" srcId="{07986F5A-B43F-4882-BE24-5B8B5CB4F2A5}" destId="{38C8E9EF-36C2-492C-B8BD-B2A7C219F9E9}" srcOrd="1" destOrd="0" presId="urn:microsoft.com/office/officeart/2005/8/layout/list1"/>
    <dgm:cxn modelId="{248295B1-1520-467C-92D5-0DADAB6D0C0F}" srcId="{E1561CC3-2259-496A-8000-74AC32D215FF}" destId="{6558B6D5-AB16-46A1-93C3-5CE8B15A45E8}" srcOrd="3" destOrd="0" parTransId="{A1671508-6AFE-4524-B201-7330C76F046D}" sibTransId="{896A82F4-18E6-492D-98B7-EB3626F1C49F}"/>
    <dgm:cxn modelId="{8C544DB4-6AD4-4551-A5D3-71673C226471}" type="presOf" srcId="{E1561CC3-2259-496A-8000-74AC32D215FF}" destId="{103E910D-5915-4F38-9AF8-29BDA7A90973}" srcOrd="0" destOrd="0" presId="urn:microsoft.com/office/officeart/2005/8/layout/list1"/>
    <dgm:cxn modelId="{066FD4B5-3A87-4AF6-8272-E245037B6629}" type="presOf" srcId="{294B4EBE-FD8F-4642-898B-14E3EFA06722}" destId="{334F168C-8855-4370-BF7C-2E9BD706D405}" srcOrd="0" destOrd="0" presId="urn:microsoft.com/office/officeart/2005/8/layout/list1"/>
    <dgm:cxn modelId="{D32007B6-1E80-47AC-A27F-785372818B25}" srcId="{07986F5A-B43F-4882-BE24-5B8B5CB4F2A5}" destId="{2E332884-7BA6-43E0-BE3C-21CBDE86A838}" srcOrd="0" destOrd="0" parTransId="{370A3F4B-992E-4BD8-99D2-8CCA4E5EAC27}" sibTransId="{513A2D42-7AC1-43BA-A873-8DBC01AFBCCB}"/>
    <dgm:cxn modelId="{62D76ABD-A2C3-49B7-8E2E-5E18BE55A600}" type="presOf" srcId="{FE71D791-51F3-4033-B2A9-535356312B9B}" destId="{334F168C-8855-4370-BF7C-2E9BD706D405}" srcOrd="0" destOrd="2" presId="urn:microsoft.com/office/officeart/2005/8/layout/list1"/>
    <dgm:cxn modelId="{073FD6C4-02D7-42C8-A568-359C2F706177}" type="presOf" srcId="{741D2440-FB30-41DA-9ECA-02DF95A10414}" destId="{710E2C4E-2437-49D1-8909-0F173FC6A64C}" srcOrd="0" destOrd="1" presId="urn:microsoft.com/office/officeart/2005/8/layout/list1"/>
    <dgm:cxn modelId="{BE7150C9-A35E-448A-BA7B-E5C8D402DA85}" srcId="{01AB92E1-621E-4187-9493-1111787AF41A}" destId="{02C04FFB-2742-4AD4-8FAB-4F68EAD42570}" srcOrd="0" destOrd="0" parTransId="{347FC9B1-2260-4312-8270-46612CBA86F4}" sibTransId="{01554687-A76E-474B-9AB1-B017E556EF9A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4D1765E0-996A-4CD4-B6C5-CF48EBCC5FD3}" srcId="{01AB92E1-621E-4187-9493-1111787AF41A}" destId="{A652A5D0-7247-4C0B-9864-B53237658457}" srcOrd="1" destOrd="0" parTransId="{28B952E9-D0CB-4BFD-91A9-12D65AE70177}" sibTransId="{CC1ED34C-B03C-4B04-AA9B-50BB6EA9C31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CC4F75E3-850F-4A31-9DC9-A315158F0B47}" type="presOf" srcId="{2E332884-7BA6-43E0-BE3C-21CBDE86A838}" destId="{B7008B5E-321C-4BF9-B25C-74F2E4EB21F0}" srcOrd="0" destOrd="0" presId="urn:microsoft.com/office/officeart/2005/8/layout/list1"/>
    <dgm:cxn modelId="{77DCE8E9-59B7-44B0-AE28-F7BB0C738885}" type="presOf" srcId="{09E40F50-5416-446E-B83C-120FC420F695}" destId="{334F168C-8855-4370-BF7C-2E9BD706D405}" srcOrd="0" destOrd="1" presId="urn:microsoft.com/office/officeart/2005/8/layout/list1"/>
    <dgm:cxn modelId="{BE529EDB-DD3A-4AF5-BDD5-5A98B264D8AC}" type="presParOf" srcId="{B31C201D-0C9A-424E-8F4D-147F4A1CFFC8}" destId="{2238A839-E7AF-4A55-B103-D168746CD246}" srcOrd="0" destOrd="0" presId="urn:microsoft.com/office/officeart/2005/8/layout/list1"/>
    <dgm:cxn modelId="{F590C710-1D54-423A-84F2-26D0987B4D06}" type="presParOf" srcId="{2238A839-E7AF-4A55-B103-D168746CD246}" destId="{86DA8D39-5162-4904-9181-95F46A39694E}" srcOrd="0" destOrd="0" presId="urn:microsoft.com/office/officeart/2005/8/layout/list1"/>
    <dgm:cxn modelId="{E075653A-BE8D-4CF8-9063-A1B4E52EAFF6}" type="presParOf" srcId="{2238A839-E7AF-4A55-B103-D168746CD246}" destId="{38C8E9EF-36C2-492C-B8BD-B2A7C219F9E9}" srcOrd="1" destOrd="0" presId="urn:microsoft.com/office/officeart/2005/8/layout/list1"/>
    <dgm:cxn modelId="{432BD910-991F-49F8-A4A0-FCB821845106}" type="presParOf" srcId="{B31C201D-0C9A-424E-8F4D-147F4A1CFFC8}" destId="{C85B1931-718B-4018-8CC4-0AB9FAF0F21A}" srcOrd="1" destOrd="0" presId="urn:microsoft.com/office/officeart/2005/8/layout/list1"/>
    <dgm:cxn modelId="{B92776ED-3090-4108-86B4-D078F3001666}" type="presParOf" srcId="{B31C201D-0C9A-424E-8F4D-147F4A1CFFC8}" destId="{B7008B5E-321C-4BF9-B25C-74F2E4EB21F0}" srcOrd="2" destOrd="0" presId="urn:microsoft.com/office/officeart/2005/8/layout/list1"/>
    <dgm:cxn modelId="{DAF79FA6-79B5-4BB2-9875-46A67855890B}" type="presParOf" srcId="{B31C201D-0C9A-424E-8F4D-147F4A1CFFC8}" destId="{67176917-9C80-44D8-880A-3FF1C9B73A07}" srcOrd="3" destOrd="0" presId="urn:microsoft.com/office/officeart/2005/8/layout/list1"/>
    <dgm:cxn modelId="{BC8F9E9A-E5C0-4E3A-8290-83360A8F3D70}" type="presParOf" srcId="{B31C201D-0C9A-424E-8F4D-147F4A1CFFC8}" destId="{6CD4C14F-DF14-44B0-AA6B-A136942DD608}" srcOrd="4" destOrd="0" presId="urn:microsoft.com/office/officeart/2005/8/layout/list1"/>
    <dgm:cxn modelId="{87C004A3-87F7-482B-A7CC-8BBC56DE5358}" type="presParOf" srcId="{6CD4C14F-DF14-44B0-AA6B-A136942DD608}" destId="{E5A444C4-42A6-4BEC-9EE7-D0BFAEF84402}" srcOrd="0" destOrd="0" presId="urn:microsoft.com/office/officeart/2005/8/layout/list1"/>
    <dgm:cxn modelId="{448587B0-97F0-4462-A87C-3D0238EBF3A4}" type="presParOf" srcId="{6CD4C14F-DF14-44B0-AA6B-A136942DD608}" destId="{3E37083A-E140-4889-9313-0CA7017C576E}" srcOrd="1" destOrd="0" presId="urn:microsoft.com/office/officeart/2005/8/layout/list1"/>
    <dgm:cxn modelId="{A70B12CE-9A7D-4F89-9990-1AD69A77E17F}" type="presParOf" srcId="{B31C201D-0C9A-424E-8F4D-147F4A1CFFC8}" destId="{479C28C0-2ECD-4EB4-A89B-2967A0E72034}" srcOrd="5" destOrd="0" presId="urn:microsoft.com/office/officeart/2005/8/layout/list1"/>
    <dgm:cxn modelId="{F076DDC7-7298-4C94-A89E-508BB950EB0C}" type="presParOf" srcId="{B31C201D-0C9A-424E-8F4D-147F4A1CFFC8}" destId="{500BCE1D-9309-45D4-AB6A-A102D20C1934}" srcOrd="6" destOrd="0" presId="urn:microsoft.com/office/officeart/2005/8/layout/list1"/>
    <dgm:cxn modelId="{E084D27C-FB57-46F4-A9E9-8955FCEA722F}" type="presParOf" srcId="{B31C201D-0C9A-424E-8F4D-147F4A1CFFC8}" destId="{0AF7285E-3AB4-4EC3-80B6-392852FC5BA8}" srcOrd="7" destOrd="0" presId="urn:microsoft.com/office/officeart/2005/8/layout/list1"/>
    <dgm:cxn modelId="{FA45FCF5-2B20-4969-BB81-1E2F981DECBF}" type="presParOf" srcId="{B31C201D-0C9A-424E-8F4D-147F4A1CFFC8}" destId="{896C4148-27FD-4A11-B6DE-CBB9E7A6EE6C}" srcOrd="8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9" destOrd="0" presId="urn:microsoft.com/office/officeart/2005/8/layout/list1"/>
    <dgm:cxn modelId="{CB6DE59C-E31D-4C40-B354-E776C0E4FB6C}" type="presParOf" srcId="{B31C201D-0C9A-424E-8F4D-147F4A1CFFC8}" destId="{710E2C4E-2437-49D1-8909-0F173FC6A64C}" srcOrd="10" destOrd="0" presId="urn:microsoft.com/office/officeart/2005/8/layout/list1"/>
    <dgm:cxn modelId="{22913D84-F547-4EB7-8A2B-3E07A8F56F62}" type="presParOf" srcId="{B31C201D-0C9A-424E-8F4D-147F4A1CFFC8}" destId="{DB12CB61-BBEF-4E90-B599-AFD446E45E14}" srcOrd="11" destOrd="0" presId="urn:microsoft.com/office/officeart/2005/8/layout/list1"/>
    <dgm:cxn modelId="{0D51ADB0-E08B-42E1-89F8-48012D935AD4}" type="presParOf" srcId="{B31C201D-0C9A-424E-8F4D-147F4A1CFFC8}" destId="{E60673D5-BD34-456D-A3F6-05D3EC03D269}" srcOrd="12" destOrd="0" presId="urn:microsoft.com/office/officeart/2005/8/layout/list1"/>
    <dgm:cxn modelId="{942B3DE1-AC2C-4713-A052-C8E3E33AD8EF}" type="presParOf" srcId="{E60673D5-BD34-456D-A3F6-05D3EC03D269}" destId="{103E910D-5915-4F38-9AF8-29BDA7A90973}" srcOrd="0" destOrd="0" presId="urn:microsoft.com/office/officeart/2005/8/layout/list1"/>
    <dgm:cxn modelId="{B46C004D-44EE-4BD5-87A9-A91709B91224}" type="presParOf" srcId="{E60673D5-BD34-456D-A3F6-05D3EC03D269}" destId="{7F105CA4-29C2-472E-8CFC-39DDC2BD1C05}" srcOrd="1" destOrd="0" presId="urn:microsoft.com/office/officeart/2005/8/layout/list1"/>
    <dgm:cxn modelId="{F874CEE0-A839-495A-8191-08FD847569FF}" type="presParOf" srcId="{B31C201D-0C9A-424E-8F4D-147F4A1CFFC8}" destId="{AA29A72D-1652-4F6D-8030-F3C1F3028133}" srcOrd="13" destOrd="0" presId="urn:microsoft.com/office/officeart/2005/8/layout/list1"/>
    <dgm:cxn modelId="{B545B627-814A-48B2-B9AF-62C4EE8999EC}" type="presParOf" srcId="{B31C201D-0C9A-424E-8F4D-147F4A1CFFC8}" destId="{334F168C-8855-4370-BF7C-2E9BD706D4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Dataset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0" noProof="0" dirty="0">
              <a:solidFill>
                <a:schemeClr val="tx1"/>
              </a:solidFill>
            </a:rPr>
            <a:t>In</a:t>
          </a:r>
          <a:r>
            <a:rPr lang="en-US" b="1" noProof="0" dirty="0">
              <a:solidFill>
                <a:schemeClr val="tx2"/>
              </a:solidFill>
            </a:rPr>
            <a:t> </a:t>
          </a:r>
          <a:r>
            <a:rPr lang="en-US" b="0" noProof="0" dirty="0">
              <a:solidFill>
                <a:schemeClr val="tx1"/>
              </a:solidFill>
            </a:rPr>
            <a:t>blue:</a:t>
          </a:r>
          <a:r>
            <a:rPr lang="en-US" b="1" noProof="0" dirty="0">
              <a:solidFill>
                <a:schemeClr val="tx2"/>
              </a:solidFill>
            </a:rPr>
            <a:t> Total surface precipitation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/>
      <dgm:t>
        <a:bodyPr/>
        <a:lstStyle/>
        <a:p>
          <a:r>
            <a:rPr lang="en-US" noProof="0" dirty="0"/>
            <a:t>In red: </a:t>
          </a:r>
          <a:r>
            <a:rPr lang="en-US" b="1" noProof="0" dirty="0">
              <a:solidFill>
                <a:srgbClr val="FF0000"/>
              </a:solidFill>
            </a:rPr>
            <a:t>Total</a:t>
          </a:r>
          <a:r>
            <a:rPr lang="en-US" noProof="0" dirty="0"/>
            <a:t> </a:t>
          </a:r>
          <a:r>
            <a:rPr lang="en-US" b="1" noProof="0" dirty="0">
              <a:solidFill>
                <a:srgbClr val="FF0000"/>
              </a:solidFill>
            </a:rPr>
            <a:t>number of identified convective cells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What do you see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30 days </a:t>
          </a:r>
          <a:r>
            <a:rPr lang="en-US" b="0" noProof="0" dirty="0"/>
            <a:t>of convection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02C63BDE-0B12-45B2-B36D-B90825F3D8B8}">
      <dgm:prSet phldrT="[Text]"/>
      <dgm:spPr/>
      <dgm:t>
        <a:bodyPr/>
        <a:lstStyle/>
        <a:p>
          <a:r>
            <a:rPr lang="en-US" b="1" noProof="0" dirty="0"/>
            <a:t>5 microphysics </a:t>
          </a:r>
          <a:r>
            <a:rPr lang="en-US" b="0" noProof="0" dirty="0"/>
            <a:t>schemes</a:t>
          </a:r>
        </a:p>
      </dgm:t>
    </dgm:pt>
    <dgm:pt modelId="{27D52EB5-D1C2-4256-900C-4E6B1897EBA1}" type="parTrans" cxnId="{09184239-1FC7-41AB-835D-5501BC3582BB}">
      <dgm:prSet/>
      <dgm:spPr/>
      <dgm:t>
        <a:bodyPr/>
        <a:lstStyle/>
        <a:p>
          <a:endParaRPr lang="de-DE"/>
        </a:p>
      </dgm:t>
    </dgm:pt>
    <dgm:pt modelId="{F86FB13E-7B45-4A91-AFD9-16D8C5976F84}" type="sibTrans" cxnId="{09184239-1FC7-41AB-835D-5501BC3582BB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09184239-1FC7-41AB-835D-5501BC3582BB}" srcId="{934E7FB4-E9CE-4255-B0A6-7F67C7C0417F}" destId="{02C63BDE-0B12-45B2-B36D-B90825F3D8B8}" srcOrd="1" destOrd="0" parTransId="{27D52EB5-D1C2-4256-900C-4E6B1897EBA1}" sibTransId="{F86FB13E-7B45-4A91-AFD9-16D8C5976F84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FD007CA5-28AE-4C2A-BEFD-1033675D9438}" type="presOf" srcId="{02C63BDE-0B12-45B2-B36D-B90825F3D8B8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Fraction </a:t>
          </a:r>
          <a:r>
            <a:rPr lang="en-US" b="0" noProof="0" dirty="0"/>
            <a:t>of</a:t>
          </a:r>
          <a:r>
            <a:rPr lang="en-US" b="1" noProof="0" dirty="0"/>
            <a:t> pixels </a:t>
          </a:r>
          <a:r>
            <a:rPr lang="en-US" b="0" noProof="0" dirty="0"/>
            <a:t>above </a:t>
          </a:r>
          <a:r>
            <a:rPr lang="en-US" b="1" noProof="0" dirty="0"/>
            <a:t>5 </a:t>
          </a:r>
          <a:r>
            <a:rPr lang="en-US" b="0" noProof="0" dirty="0"/>
            <a:t>and </a:t>
          </a:r>
          <a:r>
            <a:rPr lang="en-US" b="1" noProof="0" dirty="0"/>
            <a:t>35</a:t>
          </a:r>
          <a:r>
            <a:rPr lang="en-US" b="0" noProof="0" dirty="0"/>
            <a:t> </a:t>
          </a:r>
          <a:r>
            <a:rPr lang="en-US" b="1" noProof="0" dirty="0" err="1"/>
            <a:t>dBZ</a:t>
          </a:r>
          <a:r>
            <a:rPr lang="en-US" b="0" noProof="0" dirty="0"/>
            <a:t> with height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8FB6F4AE-7B24-4426-9AC6-9DDD48784B50}">
      <dgm:prSet phldrT="[Text]"/>
      <dgm:spPr/>
      <dgm:t>
        <a:bodyPr/>
        <a:lstStyle/>
        <a:p>
          <a:r>
            <a:rPr lang="en-US" b="0" noProof="0" dirty="0"/>
            <a:t>Proxy for precipitation </a:t>
          </a:r>
          <a:r>
            <a:rPr lang="en-US" b="1" noProof="0" dirty="0"/>
            <a:t>coverage</a:t>
          </a:r>
        </a:p>
      </dgm:t>
    </dgm:pt>
    <dgm:pt modelId="{CAA37694-8160-4F8F-ADDB-E8B75597580D}" type="parTrans" cxnId="{1ED8C2C5-3F2C-4825-91A4-FB9675E67E52}">
      <dgm:prSet/>
      <dgm:spPr/>
      <dgm:t>
        <a:bodyPr/>
        <a:lstStyle/>
        <a:p>
          <a:endParaRPr lang="de-DE"/>
        </a:p>
      </dgm:t>
    </dgm:pt>
    <dgm:pt modelId="{3708B207-BEEF-4755-B3AB-6FC79FA266AE}" type="sibTrans" cxnId="{1ED8C2C5-3F2C-4825-91A4-FB9675E67E52}">
      <dgm:prSet/>
      <dgm:spPr/>
      <dgm:t>
        <a:bodyPr/>
        <a:lstStyle/>
        <a:p>
          <a:endParaRPr lang="de-DE"/>
        </a:p>
      </dgm:t>
    </dgm:pt>
    <dgm:pt modelId="{EB6D8629-FA21-4F89-963D-2669C57968A6}">
      <dgm:prSet phldrT="[Text]"/>
      <dgm:spPr/>
      <dgm:t>
        <a:bodyPr/>
        <a:lstStyle/>
        <a:p>
          <a:r>
            <a:rPr lang="en-US" b="0" noProof="0" dirty="0"/>
            <a:t>Radar observations in </a:t>
          </a:r>
          <a:r>
            <a:rPr lang="en-US" b="1" noProof="0" dirty="0"/>
            <a:t>black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</a:p>
      </dgm:t>
    </dgm:pt>
    <dgm:pt modelId="{27C2F3C3-EBE8-4717-B26C-F4ABD302886E}" type="parTrans" cxnId="{93EAA2DD-668A-4BBC-8E00-31CF301C19CE}">
      <dgm:prSet/>
      <dgm:spPr/>
      <dgm:t>
        <a:bodyPr/>
        <a:lstStyle/>
        <a:p>
          <a:endParaRPr lang="de-DE"/>
        </a:p>
      </dgm:t>
    </dgm:pt>
    <dgm:pt modelId="{CA5852EC-5F3D-4ED8-AF42-9636812F842E}" type="sibTrans" cxnId="{93EAA2DD-668A-4BBC-8E00-31CF301C19CE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1"/>
      <dgm:spPr/>
    </dgm:pt>
    <dgm:pt modelId="{AC118226-E4EF-4296-80C0-2EDD7F94D58C}" type="pres">
      <dgm:prSet presAssocID="{934E7FB4-E9CE-4255-B0A6-7F67C7C041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1" custLinFactNeighborY="28121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1DEE7044-87D7-4B0B-B58F-532416F5F112}" type="presOf" srcId="{EB6D8629-FA21-4F89-963D-2669C57968A6}" destId="{710E2C4E-2437-49D1-8909-0F173FC6A64C}" srcOrd="0" destOrd="2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1ED8C2C5-3F2C-4825-91A4-FB9675E67E52}" srcId="{934E7FB4-E9CE-4255-B0A6-7F67C7C0417F}" destId="{8FB6F4AE-7B24-4426-9AC6-9DDD48784B50}" srcOrd="1" destOrd="0" parTransId="{CAA37694-8160-4F8F-ADDB-E8B75597580D}" sibTransId="{3708B207-BEEF-4755-B3AB-6FC79FA266AE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93EAA2DD-668A-4BBC-8E00-31CF301C19CE}" srcId="{934E7FB4-E9CE-4255-B0A6-7F67C7C0417F}" destId="{EB6D8629-FA21-4F89-963D-2669C57968A6}" srcOrd="2" destOrd="0" parTransId="{27C2F3C3-EBE8-4717-B26C-F4ABD302886E}" sibTransId="{CA5852EC-5F3D-4ED8-AF42-9636812F842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158EA3EE-3E29-4AFC-B148-141B1DDD1235}" type="presOf" srcId="{8FB6F4AE-7B24-4426-9AC6-9DDD48784B50}" destId="{710E2C4E-2437-49D1-8909-0F173FC6A64C}" srcOrd="0" destOrd="1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1" noProof="0" dirty="0">
              <a:solidFill>
                <a:srgbClr val="00B050"/>
              </a:solidFill>
            </a:rPr>
            <a:t>Morrison:</a:t>
          </a:r>
          <a:r>
            <a:rPr lang="en-US" noProof="0" dirty="0"/>
            <a:t> Too high stratiform (5 </a:t>
          </a:r>
          <a:r>
            <a:rPr lang="en-US" noProof="0" dirty="0" err="1"/>
            <a:t>dBZ</a:t>
          </a:r>
          <a:r>
            <a:rPr lang="en-US" noProof="0" dirty="0"/>
            <a:t>) </a:t>
          </a:r>
          <a:r>
            <a:rPr lang="en-US" b="1" noProof="0" dirty="0"/>
            <a:t>coverage 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/>
      <dgm:t>
        <a:bodyPr/>
        <a:lstStyle/>
        <a:p>
          <a:r>
            <a:rPr lang="en-US" b="1" noProof="0" dirty="0">
              <a:solidFill>
                <a:schemeClr val="accent4"/>
              </a:solidFill>
            </a:rPr>
            <a:t>P3: </a:t>
          </a:r>
          <a:r>
            <a:rPr lang="en-US" b="1" noProof="0" dirty="0">
              <a:solidFill>
                <a:schemeClr val="tx1"/>
              </a:solidFill>
            </a:rPr>
            <a:t>Close to observations </a:t>
          </a:r>
          <a:r>
            <a:rPr lang="en-US" b="0" noProof="0" dirty="0">
              <a:solidFill>
                <a:schemeClr val="tx1"/>
              </a:solidFill>
            </a:rPr>
            <a:t>at </a:t>
          </a:r>
          <a:r>
            <a:rPr lang="en-US" noProof="0" dirty="0"/>
            <a:t>upper heights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Microphysics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Fraction </a:t>
          </a:r>
          <a:r>
            <a:rPr lang="en-US" b="0" noProof="0" dirty="0"/>
            <a:t>of</a:t>
          </a:r>
          <a:r>
            <a:rPr lang="en-US" b="1" noProof="0" dirty="0"/>
            <a:t> pixels </a:t>
          </a:r>
          <a:r>
            <a:rPr lang="en-US" b="0" noProof="0" dirty="0"/>
            <a:t>above </a:t>
          </a:r>
          <a:r>
            <a:rPr lang="en-US" b="1" noProof="0" dirty="0"/>
            <a:t>5 </a:t>
          </a:r>
          <a:r>
            <a:rPr lang="en-US" b="0" noProof="0" dirty="0"/>
            <a:t>and </a:t>
          </a:r>
          <a:r>
            <a:rPr lang="en-US" b="1" noProof="0" dirty="0"/>
            <a:t>35</a:t>
          </a:r>
          <a:r>
            <a:rPr lang="en-US" b="0" noProof="0" dirty="0"/>
            <a:t> </a:t>
          </a:r>
          <a:r>
            <a:rPr lang="en-US" b="1" noProof="0" dirty="0" err="1"/>
            <a:t>dBZ</a:t>
          </a:r>
          <a:r>
            <a:rPr lang="en-US" b="0" noProof="0" dirty="0"/>
            <a:t> with height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8FB6F4AE-7B24-4426-9AC6-9DDD48784B50}">
      <dgm:prSet phldrT="[Text]"/>
      <dgm:spPr/>
      <dgm:t>
        <a:bodyPr/>
        <a:lstStyle/>
        <a:p>
          <a:r>
            <a:rPr lang="en-US" b="0" noProof="0" dirty="0"/>
            <a:t>Proxy for precipitation </a:t>
          </a:r>
          <a:r>
            <a:rPr lang="en-US" b="1" noProof="0" dirty="0"/>
            <a:t>coverage</a:t>
          </a:r>
        </a:p>
      </dgm:t>
    </dgm:pt>
    <dgm:pt modelId="{CAA37694-8160-4F8F-ADDB-E8B75597580D}" type="parTrans" cxnId="{1ED8C2C5-3F2C-4825-91A4-FB9675E67E52}">
      <dgm:prSet/>
      <dgm:spPr/>
      <dgm:t>
        <a:bodyPr/>
        <a:lstStyle/>
        <a:p>
          <a:endParaRPr lang="de-DE"/>
        </a:p>
      </dgm:t>
    </dgm:pt>
    <dgm:pt modelId="{3708B207-BEEF-4755-B3AB-6FC79FA266AE}" type="sibTrans" cxnId="{1ED8C2C5-3F2C-4825-91A4-FB9675E67E52}">
      <dgm:prSet/>
      <dgm:spPr/>
      <dgm:t>
        <a:bodyPr/>
        <a:lstStyle/>
        <a:p>
          <a:endParaRPr lang="de-DE"/>
        </a:p>
      </dgm:t>
    </dgm:pt>
    <dgm:pt modelId="{180AC260-3EEF-4BC9-92A0-A84154106BB0}">
      <dgm:prSet/>
      <dgm:spPr/>
      <dgm:t>
        <a:bodyPr/>
        <a:lstStyle/>
        <a:p>
          <a:r>
            <a:rPr lang="en-US" b="1" noProof="0" dirty="0">
              <a:solidFill>
                <a:schemeClr val="accent4"/>
              </a:solidFill>
            </a:rPr>
            <a:t>P3: </a:t>
          </a:r>
          <a:r>
            <a:rPr lang="en-US" b="1" noProof="0" dirty="0">
              <a:solidFill>
                <a:schemeClr val="tx1"/>
              </a:solidFill>
            </a:rPr>
            <a:t>Unrealistic strong increase </a:t>
          </a:r>
          <a:r>
            <a:rPr lang="en-US" noProof="0" dirty="0"/>
            <a:t>of convective coverage below 3 km</a:t>
          </a:r>
        </a:p>
      </dgm:t>
    </dgm:pt>
    <dgm:pt modelId="{A9DA60EC-F5F1-4A1B-82EF-F53194CB05A3}" type="parTrans" cxnId="{FFFEB2BD-0255-4698-97DA-B32F7B303E48}">
      <dgm:prSet/>
      <dgm:spPr/>
      <dgm:t>
        <a:bodyPr/>
        <a:lstStyle/>
        <a:p>
          <a:endParaRPr lang="de-DE"/>
        </a:p>
      </dgm:t>
    </dgm:pt>
    <dgm:pt modelId="{F5209F1D-CF5B-4A6A-9E4B-F07D00FF0A81}" type="sibTrans" cxnId="{FFFEB2BD-0255-4698-97DA-B32F7B303E48}">
      <dgm:prSet/>
      <dgm:spPr/>
      <dgm:t>
        <a:bodyPr/>
        <a:lstStyle/>
        <a:p>
          <a:endParaRPr lang="de-DE"/>
        </a:p>
      </dgm:t>
    </dgm:pt>
    <dgm:pt modelId="{EB6D8629-FA21-4F89-963D-2669C57968A6}">
      <dgm:prSet phldrT="[Text]"/>
      <dgm:spPr/>
      <dgm:t>
        <a:bodyPr/>
        <a:lstStyle/>
        <a:p>
          <a:r>
            <a:rPr lang="en-US" b="0" noProof="0" dirty="0"/>
            <a:t>Radar observations in </a:t>
          </a:r>
          <a:r>
            <a:rPr lang="en-US" b="1" noProof="0" dirty="0"/>
            <a:t>black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</a:p>
      </dgm:t>
    </dgm:pt>
    <dgm:pt modelId="{27C2F3C3-EBE8-4717-B26C-F4ABD302886E}" type="parTrans" cxnId="{93EAA2DD-668A-4BBC-8E00-31CF301C19CE}">
      <dgm:prSet/>
      <dgm:spPr/>
      <dgm:t>
        <a:bodyPr/>
        <a:lstStyle/>
        <a:p>
          <a:endParaRPr lang="de-DE"/>
        </a:p>
      </dgm:t>
    </dgm:pt>
    <dgm:pt modelId="{CA5852EC-5F3D-4ED8-AF42-9636812F842E}" type="sibTrans" cxnId="{93EAA2DD-668A-4BBC-8E00-31CF301C19CE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1DEE7044-87D7-4B0B-B58F-532416F5F112}" type="presOf" srcId="{EB6D8629-FA21-4F89-963D-2669C57968A6}" destId="{710E2C4E-2437-49D1-8909-0F173FC6A64C}" srcOrd="0" destOrd="2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165D4A52-3E30-4A8E-A830-6A8763F8D505}" type="presOf" srcId="{180AC260-3EEF-4BC9-92A0-A84154106BB0}" destId="{4425C54C-F412-49D9-B21A-EF55A99B62BD}" srcOrd="0" destOrd="2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FFFEB2BD-0255-4698-97DA-B32F7B303E48}" srcId="{9CCF246C-04A8-4260-AFA2-E16EE86EF14F}" destId="{180AC260-3EEF-4BC9-92A0-A84154106BB0}" srcOrd="2" destOrd="0" parTransId="{A9DA60EC-F5F1-4A1B-82EF-F53194CB05A3}" sibTransId="{F5209F1D-CF5B-4A6A-9E4B-F07D00FF0A81}"/>
    <dgm:cxn modelId="{1ED8C2C5-3F2C-4825-91A4-FB9675E67E52}" srcId="{934E7FB4-E9CE-4255-B0A6-7F67C7C0417F}" destId="{8FB6F4AE-7B24-4426-9AC6-9DDD48784B50}" srcOrd="1" destOrd="0" parTransId="{CAA37694-8160-4F8F-ADDB-E8B75597580D}" sibTransId="{3708B207-BEEF-4755-B3AB-6FC79FA266AE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93EAA2DD-668A-4BBC-8E00-31CF301C19CE}" srcId="{934E7FB4-E9CE-4255-B0A6-7F67C7C0417F}" destId="{EB6D8629-FA21-4F89-963D-2669C57968A6}" srcOrd="2" destOrd="0" parTransId="{27C2F3C3-EBE8-4717-B26C-F4ABD302886E}" sibTransId="{CA5852EC-5F3D-4ED8-AF42-9636812F842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158EA3EE-3E29-4AFC-B148-141B1DDD1235}" type="presOf" srcId="{8FB6F4AE-7B24-4426-9AC6-9DDD48784B50}" destId="{710E2C4E-2437-49D1-8909-0F173FC6A64C}" srcOrd="0" destOrd="1" presId="urn:microsoft.com/office/officeart/2005/8/layout/list1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1" noProof="0" dirty="0">
              <a:solidFill>
                <a:srgbClr val="00B050"/>
              </a:solidFill>
            </a:rPr>
            <a:t>Morrison:</a:t>
          </a:r>
          <a:r>
            <a:rPr lang="en-US" noProof="0" dirty="0"/>
            <a:t> Too high stratiform (5 </a:t>
          </a:r>
          <a:r>
            <a:rPr lang="en-US" noProof="0" dirty="0" err="1"/>
            <a:t>dBZ</a:t>
          </a:r>
          <a:r>
            <a:rPr lang="en-US" noProof="0" dirty="0"/>
            <a:t>) </a:t>
          </a:r>
          <a:r>
            <a:rPr lang="en-US" b="1" noProof="0" dirty="0"/>
            <a:t>coverage 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/>
      <dgm:t>
        <a:bodyPr/>
        <a:lstStyle/>
        <a:p>
          <a:r>
            <a:rPr lang="en-US" b="1" noProof="0" dirty="0">
              <a:solidFill>
                <a:schemeClr val="accent4"/>
              </a:solidFill>
            </a:rPr>
            <a:t>P3: </a:t>
          </a:r>
          <a:r>
            <a:rPr lang="en-US" b="1" noProof="0" dirty="0">
              <a:solidFill>
                <a:schemeClr val="tx1"/>
              </a:solidFill>
            </a:rPr>
            <a:t>Close to observations </a:t>
          </a:r>
          <a:r>
            <a:rPr lang="en-US" b="0" noProof="0" dirty="0">
              <a:solidFill>
                <a:schemeClr val="tx1"/>
              </a:solidFill>
            </a:rPr>
            <a:t>at </a:t>
          </a:r>
          <a:r>
            <a:rPr lang="en-US" noProof="0" dirty="0"/>
            <a:t>upper heights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Microphysics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Fraction </a:t>
          </a:r>
          <a:r>
            <a:rPr lang="en-US" b="0" noProof="0" dirty="0"/>
            <a:t>of</a:t>
          </a:r>
          <a:r>
            <a:rPr lang="en-US" b="1" noProof="0" dirty="0"/>
            <a:t> pixels </a:t>
          </a:r>
          <a:r>
            <a:rPr lang="en-US" b="0" noProof="0" dirty="0"/>
            <a:t>above </a:t>
          </a:r>
          <a:r>
            <a:rPr lang="en-US" b="1" noProof="0" dirty="0"/>
            <a:t>5 </a:t>
          </a:r>
          <a:r>
            <a:rPr lang="en-US" b="0" noProof="0" dirty="0"/>
            <a:t>and </a:t>
          </a:r>
          <a:r>
            <a:rPr lang="en-US" b="1" noProof="0" dirty="0"/>
            <a:t>35</a:t>
          </a:r>
          <a:r>
            <a:rPr lang="en-US" b="0" noProof="0" dirty="0"/>
            <a:t> </a:t>
          </a:r>
          <a:r>
            <a:rPr lang="en-US" b="1" noProof="0" dirty="0" err="1"/>
            <a:t>dBZ</a:t>
          </a:r>
          <a:r>
            <a:rPr lang="en-US" b="0" noProof="0" dirty="0"/>
            <a:t> with height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8FB6F4AE-7B24-4426-9AC6-9DDD48784B50}">
      <dgm:prSet phldrT="[Text]"/>
      <dgm:spPr/>
      <dgm:t>
        <a:bodyPr/>
        <a:lstStyle/>
        <a:p>
          <a:r>
            <a:rPr lang="en-US" b="0" noProof="0" dirty="0"/>
            <a:t>Proxy for precipitation </a:t>
          </a:r>
          <a:r>
            <a:rPr lang="en-US" b="1" noProof="0" dirty="0"/>
            <a:t>coverage</a:t>
          </a:r>
        </a:p>
      </dgm:t>
    </dgm:pt>
    <dgm:pt modelId="{CAA37694-8160-4F8F-ADDB-E8B75597580D}" type="parTrans" cxnId="{1ED8C2C5-3F2C-4825-91A4-FB9675E67E52}">
      <dgm:prSet/>
      <dgm:spPr/>
      <dgm:t>
        <a:bodyPr/>
        <a:lstStyle/>
        <a:p>
          <a:endParaRPr lang="de-DE"/>
        </a:p>
      </dgm:t>
    </dgm:pt>
    <dgm:pt modelId="{3708B207-BEEF-4755-B3AB-6FC79FA266AE}" type="sibTrans" cxnId="{1ED8C2C5-3F2C-4825-91A4-FB9675E67E52}">
      <dgm:prSet/>
      <dgm:spPr/>
      <dgm:t>
        <a:bodyPr/>
        <a:lstStyle/>
        <a:p>
          <a:endParaRPr lang="de-DE"/>
        </a:p>
      </dgm:t>
    </dgm:pt>
    <dgm:pt modelId="{180AC260-3EEF-4BC9-92A0-A84154106BB0}">
      <dgm:prSet/>
      <dgm:spPr/>
      <dgm:t>
        <a:bodyPr/>
        <a:lstStyle/>
        <a:p>
          <a:r>
            <a:rPr lang="en-US" b="1" noProof="0" dirty="0">
              <a:solidFill>
                <a:schemeClr val="accent4"/>
              </a:solidFill>
            </a:rPr>
            <a:t>P3: </a:t>
          </a:r>
          <a:r>
            <a:rPr lang="en-US" b="1" noProof="0" dirty="0">
              <a:solidFill>
                <a:schemeClr val="tx1"/>
              </a:solidFill>
            </a:rPr>
            <a:t>Unrealistic strong increase </a:t>
          </a:r>
          <a:r>
            <a:rPr lang="en-US" noProof="0" dirty="0"/>
            <a:t>of convective coverage below 3 km</a:t>
          </a:r>
        </a:p>
      </dgm:t>
    </dgm:pt>
    <dgm:pt modelId="{A9DA60EC-F5F1-4A1B-82EF-F53194CB05A3}" type="parTrans" cxnId="{FFFEB2BD-0255-4698-97DA-B32F7B303E48}">
      <dgm:prSet/>
      <dgm:spPr/>
      <dgm:t>
        <a:bodyPr/>
        <a:lstStyle/>
        <a:p>
          <a:endParaRPr lang="de-DE"/>
        </a:p>
      </dgm:t>
    </dgm:pt>
    <dgm:pt modelId="{F5209F1D-CF5B-4A6A-9E4B-F07D00FF0A81}" type="sibTrans" cxnId="{FFFEB2BD-0255-4698-97DA-B32F7B303E48}">
      <dgm:prSet/>
      <dgm:spPr/>
      <dgm:t>
        <a:bodyPr/>
        <a:lstStyle/>
        <a:p>
          <a:endParaRPr lang="de-DE"/>
        </a:p>
      </dgm:t>
    </dgm:pt>
    <dgm:pt modelId="{EB6D8629-FA21-4F89-963D-2669C57968A6}">
      <dgm:prSet phldrT="[Text]"/>
      <dgm:spPr/>
      <dgm:t>
        <a:bodyPr/>
        <a:lstStyle/>
        <a:p>
          <a:r>
            <a:rPr lang="en-US" b="0" noProof="0" dirty="0"/>
            <a:t>Radar observations in </a:t>
          </a:r>
          <a:r>
            <a:rPr lang="en-US" b="1" noProof="0" dirty="0"/>
            <a:t>black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</a:p>
      </dgm:t>
    </dgm:pt>
    <dgm:pt modelId="{27C2F3C3-EBE8-4717-B26C-F4ABD302886E}" type="parTrans" cxnId="{93EAA2DD-668A-4BBC-8E00-31CF301C19CE}">
      <dgm:prSet/>
      <dgm:spPr/>
      <dgm:t>
        <a:bodyPr/>
        <a:lstStyle/>
        <a:p>
          <a:endParaRPr lang="de-DE"/>
        </a:p>
      </dgm:t>
    </dgm:pt>
    <dgm:pt modelId="{CA5852EC-5F3D-4ED8-AF42-9636812F842E}" type="sibTrans" cxnId="{93EAA2DD-668A-4BBC-8E00-31CF301C19CE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1DEE7044-87D7-4B0B-B58F-532416F5F112}" type="presOf" srcId="{EB6D8629-FA21-4F89-963D-2669C57968A6}" destId="{710E2C4E-2437-49D1-8909-0F173FC6A64C}" srcOrd="0" destOrd="2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165D4A52-3E30-4A8E-A830-6A8763F8D505}" type="presOf" srcId="{180AC260-3EEF-4BC9-92A0-A84154106BB0}" destId="{4425C54C-F412-49D9-B21A-EF55A99B62BD}" srcOrd="0" destOrd="2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FFFEB2BD-0255-4698-97DA-B32F7B303E48}" srcId="{9CCF246C-04A8-4260-AFA2-E16EE86EF14F}" destId="{180AC260-3EEF-4BC9-92A0-A84154106BB0}" srcOrd="2" destOrd="0" parTransId="{A9DA60EC-F5F1-4A1B-82EF-F53194CB05A3}" sibTransId="{F5209F1D-CF5B-4A6A-9E4B-F07D00FF0A81}"/>
    <dgm:cxn modelId="{1ED8C2C5-3F2C-4825-91A4-FB9675E67E52}" srcId="{934E7FB4-E9CE-4255-B0A6-7F67C7C0417F}" destId="{8FB6F4AE-7B24-4426-9AC6-9DDD48784B50}" srcOrd="1" destOrd="0" parTransId="{CAA37694-8160-4F8F-ADDB-E8B75597580D}" sibTransId="{3708B207-BEEF-4755-B3AB-6FC79FA266AE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93EAA2DD-668A-4BBC-8E00-31CF301C19CE}" srcId="{934E7FB4-E9CE-4255-B0A6-7F67C7C0417F}" destId="{EB6D8629-FA21-4F89-963D-2669C57968A6}" srcOrd="2" destOrd="0" parTransId="{27C2F3C3-EBE8-4717-B26C-F4ABD302886E}" sibTransId="{CA5852EC-5F3D-4ED8-AF42-9636812F842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158EA3EE-3E29-4AFC-B148-141B1DDD1235}" type="presOf" srcId="{8FB6F4AE-7B24-4426-9AC6-9DDD48784B50}" destId="{710E2C4E-2437-49D1-8909-0F173FC6A64C}" srcOrd="0" destOrd="1" presId="urn:microsoft.com/office/officeart/2005/8/layout/list1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1" noProof="0" dirty="0">
              <a:solidFill>
                <a:srgbClr val="00B050"/>
              </a:solidFill>
            </a:rPr>
            <a:t>Morrison:</a:t>
          </a:r>
          <a:r>
            <a:rPr lang="en-US" noProof="0" dirty="0"/>
            <a:t> Too high stratiform (5 </a:t>
          </a:r>
          <a:r>
            <a:rPr lang="en-US" noProof="0" dirty="0" err="1"/>
            <a:t>dBZ</a:t>
          </a:r>
          <a:r>
            <a:rPr lang="en-US" noProof="0" dirty="0"/>
            <a:t>) </a:t>
          </a:r>
          <a:r>
            <a:rPr lang="en-US" b="1" noProof="0" dirty="0"/>
            <a:t>coverage 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/>
      <dgm:t>
        <a:bodyPr/>
        <a:lstStyle/>
        <a:p>
          <a:r>
            <a:rPr lang="en-US" b="1" noProof="0" dirty="0">
              <a:solidFill>
                <a:schemeClr val="accent4"/>
              </a:solidFill>
            </a:rPr>
            <a:t>P3: </a:t>
          </a:r>
          <a:r>
            <a:rPr lang="en-US" b="1" noProof="0" dirty="0">
              <a:solidFill>
                <a:schemeClr val="tx1"/>
              </a:solidFill>
            </a:rPr>
            <a:t>Close to observations </a:t>
          </a:r>
          <a:r>
            <a:rPr lang="en-US" b="0" noProof="0" dirty="0">
              <a:solidFill>
                <a:schemeClr val="tx1"/>
              </a:solidFill>
            </a:rPr>
            <a:t>at </a:t>
          </a:r>
          <a:r>
            <a:rPr lang="en-US" noProof="0" dirty="0"/>
            <a:t>upper heights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Microphysics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Fraction </a:t>
          </a:r>
          <a:r>
            <a:rPr lang="en-US" b="0" noProof="0" dirty="0"/>
            <a:t>of</a:t>
          </a:r>
          <a:r>
            <a:rPr lang="en-US" b="1" noProof="0" dirty="0"/>
            <a:t> pixels </a:t>
          </a:r>
          <a:r>
            <a:rPr lang="en-US" b="0" noProof="0" dirty="0"/>
            <a:t>above </a:t>
          </a:r>
          <a:r>
            <a:rPr lang="en-US" b="1" noProof="0" dirty="0"/>
            <a:t>5 </a:t>
          </a:r>
          <a:r>
            <a:rPr lang="en-US" b="0" noProof="0" dirty="0"/>
            <a:t>and </a:t>
          </a:r>
          <a:r>
            <a:rPr lang="en-US" b="1" noProof="0" dirty="0"/>
            <a:t>35</a:t>
          </a:r>
          <a:r>
            <a:rPr lang="en-US" b="0" noProof="0" dirty="0"/>
            <a:t> </a:t>
          </a:r>
          <a:r>
            <a:rPr lang="en-US" b="1" noProof="0" dirty="0" err="1"/>
            <a:t>dBZ</a:t>
          </a:r>
          <a:r>
            <a:rPr lang="en-US" b="0" noProof="0" dirty="0"/>
            <a:t> with height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8FB6F4AE-7B24-4426-9AC6-9DDD48784B50}">
      <dgm:prSet phldrT="[Text]"/>
      <dgm:spPr/>
      <dgm:t>
        <a:bodyPr/>
        <a:lstStyle/>
        <a:p>
          <a:r>
            <a:rPr lang="en-US" b="0" noProof="0" dirty="0"/>
            <a:t>Proxy for precipitation </a:t>
          </a:r>
          <a:r>
            <a:rPr lang="en-US" b="1" noProof="0" dirty="0"/>
            <a:t>coverage</a:t>
          </a:r>
        </a:p>
      </dgm:t>
    </dgm:pt>
    <dgm:pt modelId="{CAA37694-8160-4F8F-ADDB-E8B75597580D}" type="parTrans" cxnId="{1ED8C2C5-3F2C-4825-91A4-FB9675E67E52}">
      <dgm:prSet/>
      <dgm:spPr/>
      <dgm:t>
        <a:bodyPr/>
        <a:lstStyle/>
        <a:p>
          <a:endParaRPr lang="de-DE"/>
        </a:p>
      </dgm:t>
    </dgm:pt>
    <dgm:pt modelId="{3708B207-BEEF-4755-B3AB-6FC79FA266AE}" type="sibTrans" cxnId="{1ED8C2C5-3F2C-4825-91A4-FB9675E67E52}">
      <dgm:prSet/>
      <dgm:spPr/>
      <dgm:t>
        <a:bodyPr/>
        <a:lstStyle/>
        <a:p>
          <a:endParaRPr lang="de-DE"/>
        </a:p>
      </dgm:t>
    </dgm:pt>
    <dgm:pt modelId="{180AC260-3EEF-4BC9-92A0-A84154106BB0}">
      <dgm:prSet/>
      <dgm:spPr/>
      <dgm:t>
        <a:bodyPr/>
        <a:lstStyle/>
        <a:p>
          <a:r>
            <a:rPr lang="en-US" b="1" noProof="0" dirty="0">
              <a:solidFill>
                <a:schemeClr val="accent4"/>
              </a:solidFill>
            </a:rPr>
            <a:t>P3: </a:t>
          </a:r>
          <a:r>
            <a:rPr lang="en-US" b="1" noProof="0" dirty="0">
              <a:solidFill>
                <a:schemeClr val="tx1"/>
              </a:solidFill>
            </a:rPr>
            <a:t>Unrealistic strong increase </a:t>
          </a:r>
          <a:r>
            <a:rPr lang="en-US" noProof="0" dirty="0"/>
            <a:t>of convective coverage below 3 km</a:t>
          </a:r>
        </a:p>
      </dgm:t>
    </dgm:pt>
    <dgm:pt modelId="{A9DA60EC-F5F1-4A1B-82EF-F53194CB05A3}" type="parTrans" cxnId="{FFFEB2BD-0255-4698-97DA-B32F7B303E48}">
      <dgm:prSet/>
      <dgm:spPr/>
      <dgm:t>
        <a:bodyPr/>
        <a:lstStyle/>
        <a:p>
          <a:endParaRPr lang="de-DE"/>
        </a:p>
      </dgm:t>
    </dgm:pt>
    <dgm:pt modelId="{F5209F1D-CF5B-4A6A-9E4B-F07D00FF0A81}" type="sibTrans" cxnId="{FFFEB2BD-0255-4698-97DA-B32F7B303E48}">
      <dgm:prSet/>
      <dgm:spPr/>
      <dgm:t>
        <a:bodyPr/>
        <a:lstStyle/>
        <a:p>
          <a:endParaRPr lang="de-DE"/>
        </a:p>
      </dgm:t>
    </dgm:pt>
    <dgm:pt modelId="{EB6D8629-FA21-4F89-963D-2669C57968A6}">
      <dgm:prSet phldrT="[Text]"/>
      <dgm:spPr/>
      <dgm:t>
        <a:bodyPr/>
        <a:lstStyle/>
        <a:p>
          <a:r>
            <a:rPr lang="en-US" b="0" noProof="0" dirty="0"/>
            <a:t>Radar observations in </a:t>
          </a:r>
          <a:r>
            <a:rPr lang="en-US" b="1" noProof="0" dirty="0"/>
            <a:t>black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</a:p>
      </dgm:t>
    </dgm:pt>
    <dgm:pt modelId="{27C2F3C3-EBE8-4717-B26C-F4ABD302886E}" type="parTrans" cxnId="{93EAA2DD-668A-4BBC-8E00-31CF301C19CE}">
      <dgm:prSet/>
      <dgm:spPr/>
      <dgm:t>
        <a:bodyPr/>
        <a:lstStyle/>
        <a:p>
          <a:endParaRPr lang="de-DE"/>
        </a:p>
      </dgm:t>
    </dgm:pt>
    <dgm:pt modelId="{CA5852EC-5F3D-4ED8-AF42-9636812F842E}" type="sibTrans" cxnId="{93EAA2DD-668A-4BBC-8E00-31CF301C19CE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1DEE7044-87D7-4B0B-B58F-532416F5F112}" type="presOf" srcId="{EB6D8629-FA21-4F89-963D-2669C57968A6}" destId="{710E2C4E-2437-49D1-8909-0F173FC6A64C}" srcOrd="0" destOrd="2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165D4A52-3E30-4A8E-A830-6A8763F8D505}" type="presOf" srcId="{180AC260-3EEF-4BC9-92A0-A84154106BB0}" destId="{4425C54C-F412-49D9-B21A-EF55A99B62BD}" srcOrd="0" destOrd="2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FFFEB2BD-0255-4698-97DA-B32F7B303E48}" srcId="{9CCF246C-04A8-4260-AFA2-E16EE86EF14F}" destId="{180AC260-3EEF-4BC9-92A0-A84154106BB0}" srcOrd="2" destOrd="0" parTransId="{A9DA60EC-F5F1-4A1B-82EF-F53194CB05A3}" sibTransId="{F5209F1D-CF5B-4A6A-9E4B-F07D00FF0A81}"/>
    <dgm:cxn modelId="{1ED8C2C5-3F2C-4825-91A4-FB9675E67E52}" srcId="{934E7FB4-E9CE-4255-B0A6-7F67C7C0417F}" destId="{8FB6F4AE-7B24-4426-9AC6-9DDD48784B50}" srcOrd="1" destOrd="0" parTransId="{CAA37694-8160-4F8F-ADDB-E8B75597580D}" sibTransId="{3708B207-BEEF-4755-B3AB-6FC79FA266AE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93EAA2DD-668A-4BBC-8E00-31CF301C19CE}" srcId="{934E7FB4-E9CE-4255-B0A6-7F67C7C0417F}" destId="{EB6D8629-FA21-4F89-963D-2669C57968A6}" srcOrd="2" destOrd="0" parTransId="{27C2F3C3-EBE8-4717-B26C-F4ABD302886E}" sibTransId="{CA5852EC-5F3D-4ED8-AF42-9636812F842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158EA3EE-3E29-4AFC-B148-141B1DDD1235}" type="presOf" srcId="{8FB6F4AE-7B24-4426-9AC6-9DDD48784B50}" destId="{710E2C4E-2437-49D1-8909-0F173FC6A64C}" srcOrd="0" destOrd="1" presId="urn:microsoft.com/office/officeart/2005/8/layout/list1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Polarimetric radar observations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0" noProof="0" dirty="0"/>
            <a:t>Sensitive to </a:t>
          </a:r>
          <a:r>
            <a:rPr lang="en-US" b="1" noProof="0" dirty="0"/>
            <a:t>particle properties </a:t>
          </a:r>
          <a:r>
            <a:rPr lang="en-US" b="0" noProof="0" dirty="0"/>
            <a:t>(shape, size, density, …)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ADF11910-F8C4-4887-9A92-51E172E46E18}">
      <dgm:prSet phldrT="[Text]"/>
      <dgm:spPr/>
      <dgm:t>
        <a:bodyPr/>
        <a:lstStyle/>
        <a:p>
          <a:r>
            <a:rPr lang="en-US" b="0" noProof="0" dirty="0"/>
            <a:t>Useful tool for evaluation of model </a:t>
          </a:r>
          <a:r>
            <a:rPr lang="en-US" b="1" noProof="0" dirty="0"/>
            <a:t>microphysics</a:t>
          </a:r>
        </a:p>
      </dgm:t>
    </dgm:pt>
    <dgm:pt modelId="{553F694D-B6A5-4286-A826-57F71F73653F}" type="parTrans" cxnId="{0F2C275E-4819-445C-BB2D-3349A9CCF8A7}">
      <dgm:prSet/>
      <dgm:spPr/>
      <dgm:t>
        <a:bodyPr/>
        <a:lstStyle/>
        <a:p>
          <a:endParaRPr lang="en-US"/>
        </a:p>
      </dgm:t>
    </dgm:pt>
    <dgm:pt modelId="{E50BF58B-BA2E-430E-B7C1-E0D4239D4B17}" type="sibTrans" cxnId="{0F2C275E-4819-445C-BB2D-3349A9CCF8A7}">
      <dgm:prSet/>
      <dgm:spPr/>
      <dgm:t>
        <a:bodyPr/>
        <a:lstStyle/>
        <a:p>
          <a:endParaRPr lang="en-US"/>
        </a:p>
      </dgm:t>
    </dgm:pt>
    <dgm:pt modelId="{1FBEF6B0-8337-4A0C-995B-C62D646CF80B}">
      <dgm:prSet phldrT="[Text]"/>
      <dgm:spPr/>
      <dgm:t>
        <a:bodyPr/>
        <a:lstStyle/>
        <a:p>
          <a:r>
            <a:rPr lang="de-DE" b="1" noProof="0" dirty="0" err="1"/>
            <a:t>Spatial</a:t>
          </a:r>
          <a:r>
            <a:rPr lang="de-DE" b="1" noProof="0" dirty="0"/>
            <a:t> </a:t>
          </a:r>
          <a:r>
            <a:rPr lang="de-DE" b="1" noProof="0" dirty="0" err="1"/>
            <a:t>distribution</a:t>
          </a:r>
          <a:r>
            <a:rPr lang="de-DE" b="1" noProof="0" dirty="0"/>
            <a:t> </a:t>
          </a:r>
          <a:r>
            <a:rPr lang="de-DE" b="1" noProof="0" dirty="0" err="1"/>
            <a:t>of</a:t>
          </a:r>
          <a:r>
            <a:rPr lang="de-DE" b="1" noProof="0" dirty="0"/>
            <a:t> </a:t>
          </a:r>
          <a:r>
            <a:rPr lang="de-DE" b="1" noProof="0" dirty="0" err="1"/>
            <a:t>precipitation</a:t>
          </a:r>
          <a:endParaRPr lang="en-US" b="1" noProof="0" dirty="0"/>
        </a:p>
      </dgm:t>
    </dgm:pt>
    <dgm:pt modelId="{967B7205-F20C-4151-BF6D-C252BEA84EFE}" type="parTrans" cxnId="{A44292BC-A4E5-483F-A302-9366B8A21BE2}">
      <dgm:prSet/>
      <dgm:spPr/>
      <dgm:t>
        <a:bodyPr/>
        <a:lstStyle/>
        <a:p>
          <a:endParaRPr lang="en-US"/>
        </a:p>
      </dgm:t>
    </dgm:pt>
    <dgm:pt modelId="{94D4F067-1BF3-449E-9C93-538CDC0413A7}" type="sibTrans" cxnId="{A44292BC-A4E5-483F-A302-9366B8A21BE2}">
      <dgm:prSet/>
      <dgm:spPr/>
      <dgm:t>
        <a:bodyPr/>
        <a:lstStyle/>
        <a:p>
          <a:endParaRPr lang="en-US"/>
        </a:p>
      </dgm:t>
    </dgm:pt>
    <dgm:pt modelId="{F0ED0B02-6D83-43F3-A996-0ED8B316B3C3}">
      <dgm:prSet/>
      <dgm:spPr/>
      <dgm:t>
        <a:bodyPr/>
        <a:lstStyle/>
        <a:p>
          <a:r>
            <a:rPr lang="en-US" b="1" noProof="0" dirty="0"/>
            <a:t>Too much convective coverage </a:t>
          </a:r>
          <a:r>
            <a:rPr lang="en-US" noProof="0" dirty="0"/>
            <a:t>in </a:t>
          </a:r>
          <a:r>
            <a:rPr lang="en-US" b="1" noProof="0" dirty="0">
              <a:solidFill>
                <a:schemeClr val="accent4"/>
              </a:solidFill>
            </a:rPr>
            <a:t>P3</a:t>
          </a:r>
          <a:r>
            <a:rPr lang="en-US" noProof="0" dirty="0"/>
            <a:t> below 3 km</a:t>
          </a:r>
          <a:endParaRPr lang="en-US" b="1" noProof="0" dirty="0"/>
        </a:p>
      </dgm:t>
    </dgm:pt>
    <dgm:pt modelId="{A9692D25-4320-4806-B3ED-327A5437DB90}" type="parTrans" cxnId="{1F8A1361-AA3C-46DE-9C54-064BC646D70F}">
      <dgm:prSet/>
      <dgm:spPr/>
      <dgm:t>
        <a:bodyPr/>
        <a:lstStyle/>
        <a:p>
          <a:endParaRPr lang="en-US"/>
        </a:p>
      </dgm:t>
    </dgm:pt>
    <dgm:pt modelId="{85A722EE-B195-4471-A52A-34C2E1617A25}" type="sibTrans" cxnId="{1F8A1361-AA3C-46DE-9C54-064BC646D70F}">
      <dgm:prSet/>
      <dgm:spPr/>
      <dgm:t>
        <a:bodyPr/>
        <a:lstStyle/>
        <a:p>
          <a:endParaRPr lang="en-US"/>
        </a:p>
      </dgm:t>
    </dgm:pt>
    <dgm:pt modelId="{1D14994A-CB31-46A8-AADD-EDDD2A64196F}">
      <dgm:prSet/>
      <dgm:spPr/>
      <dgm:t>
        <a:bodyPr/>
        <a:lstStyle/>
        <a:p>
          <a:r>
            <a:rPr lang="en-US" b="1" noProof="0" dirty="0"/>
            <a:t>Particle size distributions</a:t>
          </a:r>
        </a:p>
      </dgm:t>
    </dgm:pt>
    <dgm:pt modelId="{3CAA33D9-B6D2-494B-BF17-3397C431D5BC}" type="parTrans" cxnId="{15082A26-329D-4968-B6D2-34AD309A81CB}">
      <dgm:prSet/>
      <dgm:spPr/>
      <dgm:t>
        <a:bodyPr/>
        <a:lstStyle/>
        <a:p>
          <a:endParaRPr lang="en-US"/>
        </a:p>
      </dgm:t>
    </dgm:pt>
    <dgm:pt modelId="{15001EB8-E0B0-4565-ACB3-E424F1B4A447}" type="sibTrans" cxnId="{15082A26-329D-4968-B6D2-34AD309A81CB}">
      <dgm:prSet/>
      <dgm:spPr/>
      <dgm:t>
        <a:bodyPr/>
        <a:lstStyle/>
        <a:p>
          <a:endParaRPr lang="en-US"/>
        </a:p>
      </dgm:t>
    </dgm:pt>
    <dgm:pt modelId="{AD94F028-288A-439A-B898-E5656D3448EA}">
      <dgm:prSet/>
      <dgm:spPr/>
      <dgm:t>
        <a:bodyPr/>
        <a:lstStyle/>
        <a:p>
          <a:r>
            <a:rPr lang="en-US" b="0" noProof="0" dirty="0"/>
            <a:t>In convective core</a:t>
          </a:r>
          <a:r>
            <a:rPr lang="en-US" b="1" noProof="0" dirty="0">
              <a:solidFill>
                <a:schemeClr val="accent4"/>
              </a:solidFill>
            </a:rPr>
            <a:t>: P3 </a:t>
          </a:r>
          <a:r>
            <a:rPr lang="en-US" b="0" noProof="0" dirty="0"/>
            <a:t>produces</a:t>
          </a:r>
          <a:r>
            <a:rPr lang="en-US" b="1" noProof="0" dirty="0"/>
            <a:t> too large rain drops</a:t>
          </a:r>
        </a:p>
      </dgm:t>
    </dgm:pt>
    <dgm:pt modelId="{280CE5C8-3A62-4600-8BD2-B0800526E199}" type="parTrans" cxnId="{7982B43B-FD8A-4184-AB0C-092529F8AE61}">
      <dgm:prSet/>
      <dgm:spPr/>
      <dgm:t>
        <a:bodyPr/>
        <a:lstStyle/>
        <a:p>
          <a:endParaRPr lang="en-US"/>
        </a:p>
      </dgm:t>
    </dgm:pt>
    <dgm:pt modelId="{B7378544-2D63-4A54-A93A-7FE1E5ABB1F0}" type="sibTrans" cxnId="{7982B43B-FD8A-4184-AB0C-092529F8AE61}">
      <dgm:prSet/>
      <dgm:spPr/>
      <dgm:t>
        <a:bodyPr/>
        <a:lstStyle/>
        <a:p>
          <a:endParaRPr lang="en-US"/>
        </a:p>
      </dgm:t>
    </dgm:pt>
    <dgm:pt modelId="{94980EA9-593A-4174-8B15-4A3000370D6A}">
      <dgm:prSet/>
      <dgm:spPr/>
      <dgm:t>
        <a:bodyPr/>
        <a:lstStyle/>
        <a:p>
          <a:pPr>
            <a:buClr>
              <a:schemeClr val="tx1"/>
            </a:buClr>
          </a:pPr>
          <a:r>
            <a:rPr lang="en-US" b="1" noProof="0" dirty="0">
              <a:solidFill>
                <a:srgbClr val="00B050"/>
              </a:solidFill>
            </a:rPr>
            <a:t>Morrison:</a:t>
          </a:r>
          <a:r>
            <a:rPr lang="en-US" noProof="0" dirty="0"/>
            <a:t> </a:t>
          </a:r>
          <a:r>
            <a:rPr lang="en-US" b="1" noProof="0" dirty="0"/>
            <a:t>Too much stratiform coverage </a:t>
          </a:r>
          <a:r>
            <a:rPr lang="en-US" b="0" noProof="0" dirty="0"/>
            <a:t>at all heights</a:t>
          </a:r>
        </a:p>
      </dgm:t>
    </dgm:pt>
    <dgm:pt modelId="{CD2BE5B6-DC4F-4D2A-A8A6-0D5A4FBA982B}" type="parTrans" cxnId="{4B4236C2-EA08-4376-9C47-DAFAF8DBC9EA}">
      <dgm:prSet/>
      <dgm:spPr/>
      <dgm:t>
        <a:bodyPr/>
        <a:lstStyle/>
        <a:p>
          <a:endParaRPr lang="de-DE"/>
        </a:p>
      </dgm:t>
    </dgm:pt>
    <dgm:pt modelId="{6A2F44EF-BDA3-4CDF-A7B4-8E4F3B8FF5C4}" type="sibTrans" cxnId="{4B4236C2-EA08-4376-9C47-DAFAF8DBC9EA}">
      <dgm:prSet/>
      <dgm:spPr/>
      <dgm:t>
        <a:bodyPr/>
        <a:lstStyle/>
        <a:p>
          <a:endParaRPr lang="de-DE"/>
        </a:p>
      </dgm:t>
    </dgm:pt>
    <dgm:pt modelId="{5FB2011D-6D97-4D0E-9F14-579CFCEF79A6}">
      <dgm:prSet/>
      <dgm:spPr/>
      <dgm:t>
        <a:bodyPr/>
        <a:lstStyle/>
        <a:p>
          <a:r>
            <a:rPr lang="en-US" b="0" noProof="0" dirty="0"/>
            <a:t>In stratiform region: </a:t>
          </a:r>
          <a:r>
            <a:rPr lang="en-US" b="1" noProof="0" dirty="0">
              <a:solidFill>
                <a:srgbClr val="00B050"/>
              </a:solidFill>
            </a:rPr>
            <a:t>Morrison</a:t>
          </a:r>
          <a:r>
            <a:rPr lang="en-US" b="0" noProof="0" dirty="0"/>
            <a:t> and </a:t>
          </a:r>
          <a:r>
            <a:rPr lang="en-US" b="1" noProof="0" dirty="0">
              <a:solidFill>
                <a:srgbClr val="FF0000"/>
              </a:solidFill>
            </a:rPr>
            <a:t>FSBM</a:t>
          </a:r>
          <a:r>
            <a:rPr lang="en-US" b="1" noProof="0" dirty="0"/>
            <a:t> too small rain drops</a:t>
          </a:r>
        </a:p>
      </dgm:t>
    </dgm:pt>
    <dgm:pt modelId="{77184BFC-6182-4376-ADEE-D8FC1BE6AE3D}" type="parTrans" cxnId="{DC1045AF-34A5-4259-B444-21CE40980D67}">
      <dgm:prSet/>
      <dgm:spPr/>
      <dgm:t>
        <a:bodyPr/>
        <a:lstStyle/>
        <a:p>
          <a:endParaRPr lang="de-DE"/>
        </a:p>
      </dgm:t>
    </dgm:pt>
    <dgm:pt modelId="{DF387F0B-D637-40C9-AF1A-5D3B91D6AE5A}" type="sibTrans" cxnId="{DC1045AF-34A5-4259-B444-21CE40980D67}">
      <dgm:prSet/>
      <dgm:spPr/>
      <dgm:t>
        <a:bodyPr/>
        <a:lstStyle/>
        <a:p>
          <a:endParaRPr lang="de-DE"/>
        </a:p>
      </dgm:t>
    </dgm:pt>
    <dgm:pt modelId="{0CA215EF-4A78-472B-817B-C96F4B5B4C09}">
      <dgm:prSet/>
      <dgm:spPr/>
      <dgm:t>
        <a:bodyPr/>
        <a:lstStyle/>
        <a:p>
          <a:r>
            <a:rPr lang="en-US" noProof="0" dirty="0"/>
            <a:t>On objective based </a:t>
          </a:r>
          <a:r>
            <a:rPr lang="en-US" b="1" noProof="0" dirty="0"/>
            <a:t>convective cell basis</a:t>
          </a:r>
        </a:p>
      </dgm:t>
    </dgm:pt>
    <dgm:pt modelId="{4E3B9DA4-3A6C-4DEF-809E-7A9A54E1E773}" type="sibTrans" cxnId="{BD0EE4D4-5076-441C-A61C-561E1ADF2F74}">
      <dgm:prSet/>
      <dgm:spPr/>
      <dgm:t>
        <a:bodyPr/>
        <a:lstStyle/>
        <a:p>
          <a:endParaRPr lang="en-US"/>
        </a:p>
      </dgm:t>
    </dgm:pt>
    <dgm:pt modelId="{19FFDFE8-847E-4E3C-9D1F-C0A15880BBA0}" type="parTrans" cxnId="{BD0EE4D4-5076-441C-A61C-561E1ADF2F74}">
      <dgm:prSet/>
      <dgm:spPr/>
      <dgm:t>
        <a:bodyPr/>
        <a:lstStyle/>
        <a:p>
          <a:endParaRPr lang="en-US"/>
        </a:p>
      </dgm:t>
    </dgm:pt>
    <dgm:pt modelId="{F83905A5-B66D-4843-9B8A-5C23ECB0BAB5}">
      <dgm:prSet/>
      <dgm:spPr/>
      <dgm:t>
        <a:bodyPr/>
        <a:lstStyle/>
        <a:p>
          <a:r>
            <a:rPr lang="en-US" noProof="0" dirty="0"/>
            <a:t>Using an automated cell-tracking algorithm (</a:t>
          </a:r>
          <a:r>
            <a:rPr lang="en-US" b="1" noProof="0" dirty="0" err="1"/>
            <a:t>Tobac</a:t>
          </a:r>
          <a:r>
            <a:rPr lang="en-US" noProof="0" dirty="0"/>
            <a:t>)</a:t>
          </a:r>
        </a:p>
      </dgm:t>
    </dgm:pt>
    <dgm:pt modelId="{1229F958-59F5-4CFB-9765-5F6F2D00A231}" type="sibTrans" cxnId="{D77A4F91-D23B-44E9-943B-CBE9F31ED655}">
      <dgm:prSet/>
      <dgm:spPr/>
      <dgm:t>
        <a:bodyPr/>
        <a:lstStyle/>
        <a:p>
          <a:endParaRPr lang="en-US"/>
        </a:p>
      </dgm:t>
    </dgm:pt>
    <dgm:pt modelId="{702DE42D-2275-43FC-B665-ED0955EE4B92}" type="parTrans" cxnId="{D77A4F91-D23B-44E9-943B-CBE9F31ED655}">
      <dgm:prSet/>
      <dgm:spPr/>
      <dgm:t>
        <a:bodyPr/>
        <a:lstStyle/>
        <a:p>
          <a:endParaRPr lang="en-US"/>
        </a:p>
      </dgm:t>
    </dgm:pt>
    <dgm:pt modelId="{840D690D-EEE8-4A6F-ACE1-BD92F49A80C7}">
      <dgm:prSet/>
      <dgm:spPr/>
      <dgm:t>
        <a:bodyPr/>
        <a:lstStyle/>
        <a:p>
          <a:r>
            <a:rPr lang="en-US" b="1" noProof="0" dirty="0"/>
            <a:t>Statistical</a:t>
          </a:r>
          <a:r>
            <a:rPr lang="en-US" b="1" baseline="0" noProof="0" dirty="0"/>
            <a:t> evaluation</a:t>
          </a:r>
          <a:endParaRPr lang="en-US" b="1" noProof="0" dirty="0"/>
        </a:p>
      </dgm:t>
    </dgm:pt>
    <dgm:pt modelId="{DC832C7B-1599-4A96-AD88-137FFE5C80EB}" type="sibTrans" cxnId="{7334A6F6-DA55-4BE6-BFCF-276FAD868A4B}">
      <dgm:prSet/>
      <dgm:spPr/>
      <dgm:t>
        <a:bodyPr/>
        <a:lstStyle/>
        <a:p>
          <a:endParaRPr lang="en-US"/>
        </a:p>
      </dgm:t>
    </dgm:pt>
    <dgm:pt modelId="{E24EBE9C-E1DA-4908-A354-E631DDDC0CEC}" type="parTrans" cxnId="{7334A6F6-DA55-4BE6-BFCF-276FAD868A4B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4"/>
      <dgm:spPr/>
    </dgm:pt>
    <dgm:pt modelId="{AC118226-E4EF-4296-80C0-2EDD7F94D58C}" type="pres">
      <dgm:prSet presAssocID="{934E7FB4-E9CE-4255-B0A6-7F67C7C0417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4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101F6C1B-9E45-47A3-AF69-102BD1D469D6}" type="pres">
      <dgm:prSet presAssocID="{840D690D-EEE8-4A6F-ACE1-BD92F49A80C7}" presName="parentLin" presStyleCnt="0"/>
      <dgm:spPr/>
    </dgm:pt>
    <dgm:pt modelId="{643508E4-C2A6-4C94-8BA8-27019414BFE0}" type="pres">
      <dgm:prSet presAssocID="{840D690D-EEE8-4A6F-ACE1-BD92F49A80C7}" presName="parentLeftMargin" presStyleLbl="node1" presStyleIdx="0" presStyleCnt="4"/>
      <dgm:spPr/>
    </dgm:pt>
    <dgm:pt modelId="{13E18090-F698-4DDA-AD57-65ADDC50E67C}" type="pres">
      <dgm:prSet presAssocID="{840D690D-EEE8-4A6F-ACE1-BD92F49A80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5916FA6-3A3E-4951-B045-51B737348461}" type="pres">
      <dgm:prSet presAssocID="{840D690D-EEE8-4A6F-ACE1-BD92F49A80C7}" presName="negativeSpace" presStyleCnt="0"/>
      <dgm:spPr/>
    </dgm:pt>
    <dgm:pt modelId="{45C724D5-6533-4F7E-9411-B8A8888E1922}" type="pres">
      <dgm:prSet presAssocID="{840D690D-EEE8-4A6F-ACE1-BD92F49A80C7}" presName="childText" presStyleLbl="conFgAcc1" presStyleIdx="1" presStyleCnt="4">
        <dgm:presLayoutVars>
          <dgm:bulletEnabled val="1"/>
        </dgm:presLayoutVars>
      </dgm:prSet>
      <dgm:spPr/>
    </dgm:pt>
    <dgm:pt modelId="{F116CE66-9ECC-4EE0-968F-A7497B469910}" type="pres">
      <dgm:prSet presAssocID="{DC832C7B-1599-4A96-AD88-137FFE5C80EB}" presName="spaceBetweenRectangles" presStyleCnt="0"/>
      <dgm:spPr/>
    </dgm:pt>
    <dgm:pt modelId="{C9448744-BF31-419E-BBAD-FE85B760A0BC}" type="pres">
      <dgm:prSet presAssocID="{1FBEF6B0-8337-4A0C-995B-C62D646CF80B}" presName="parentLin" presStyleCnt="0"/>
      <dgm:spPr/>
    </dgm:pt>
    <dgm:pt modelId="{8E10C271-8519-4700-A358-AEB354B23701}" type="pres">
      <dgm:prSet presAssocID="{1FBEF6B0-8337-4A0C-995B-C62D646CF80B}" presName="parentLeftMargin" presStyleLbl="node1" presStyleIdx="1" presStyleCnt="4"/>
      <dgm:spPr/>
    </dgm:pt>
    <dgm:pt modelId="{88B5A920-3407-4E0C-8739-C2EB383739DC}" type="pres">
      <dgm:prSet presAssocID="{1FBEF6B0-8337-4A0C-995B-C62D646CF80B}" presName="parentText" presStyleLbl="node1" presStyleIdx="2" presStyleCnt="4" custLinFactNeighborX="7979" custLinFactNeighborY="-1399">
        <dgm:presLayoutVars>
          <dgm:chMax val="0"/>
          <dgm:bulletEnabled val="1"/>
        </dgm:presLayoutVars>
      </dgm:prSet>
      <dgm:spPr/>
    </dgm:pt>
    <dgm:pt modelId="{08C5A72F-9CEE-4A99-8CE4-B130BC0E672A}" type="pres">
      <dgm:prSet presAssocID="{1FBEF6B0-8337-4A0C-995B-C62D646CF80B}" presName="negativeSpace" presStyleCnt="0"/>
      <dgm:spPr/>
    </dgm:pt>
    <dgm:pt modelId="{FD75B0F9-77AF-4164-97FB-42EB8342D2E3}" type="pres">
      <dgm:prSet presAssocID="{1FBEF6B0-8337-4A0C-995B-C62D646CF80B}" presName="childText" presStyleLbl="conFgAcc1" presStyleIdx="2" presStyleCnt="4">
        <dgm:presLayoutVars>
          <dgm:bulletEnabled val="1"/>
        </dgm:presLayoutVars>
      </dgm:prSet>
      <dgm:spPr/>
    </dgm:pt>
    <dgm:pt modelId="{1558286B-FFC8-4799-87B9-C5AF2DC482CA}" type="pres">
      <dgm:prSet presAssocID="{94D4F067-1BF3-449E-9C93-538CDC0413A7}" presName="spaceBetweenRectangles" presStyleCnt="0"/>
      <dgm:spPr/>
    </dgm:pt>
    <dgm:pt modelId="{FCFC4DD0-4A40-4CEC-AE79-54ECEFD09607}" type="pres">
      <dgm:prSet presAssocID="{1D14994A-CB31-46A8-AADD-EDDD2A64196F}" presName="parentLin" presStyleCnt="0"/>
      <dgm:spPr/>
    </dgm:pt>
    <dgm:pt modelId="{F957E6C6-8690-48D1-B0A1-FB46723D6200}" type="pres">
      <dgm:prSet presAssocID="{1D14994A-CB31-46A8-AADD-EDDD2A64196F}" presName="parentLeftMargin" presStyleLbl="node1" presStyleIdx="2" presStyleCnt="4"/>
      <dgm:spPr/>
    </dgm:pt>
    <dgm:pt modelId="{3E772BC3-CF99-48B1-8F2C-C1FEA8893562}" type="pres">
      <dgm:prSet presAssocID="{1D14994A-CB31-46A8-AADD-EDDD2A64196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21DBAF8-E973-49B7-98C9-0EC39C49979E}" type="pres">
      <dgm:prSet presAssocID="{1D14994A-CB31-46A8-AADD-EDDD2A64196F}" presName="negativeSpace" presStyleCnt="0"/>
      <dgm:spPr/>
    </dgm:pt>
    <dgm:pt modelId="{21D99E29-2DFD-478D-B013-5F46F9D0FD75}" type="pres">
      <dgm:prSet presAssocID="{1D14994A-CB31-46A8-AADD-EDDD2A64196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22704212-4B89-4FE5-B3F0-918A4E98DDC2}" type="presOf" srcId="{840D690D-EEE8-4A6F-ACE1-BD92F49A80C7}" destId="{13E18090-F698-4DDA-AD57-65ADDC50E67C}" srcOrd="1" destOrd="0" presId="urn:microsoft.com/office/officeart/2005/8/layout/list1"/>
    <dgm:cxn modelId="{75AB3313-6B59-40D0-A112-3680A147CF2F}" type="presOf" srcId="{1D14994A-CB31-46A8-AADD-EDDD2A64196F}" destId="{3E772BC3-CF99-48B1-8F2C-C1FEA8893562}" srcOrd="1" destOrd="0" presId="urn:microsoft.com/office/officeart/2005/8/layout/list1"/>
    <dgm:cxn modelId="{C6C7A116-2D6F-410B-88E6-D46A1C7C6C3D}" type="presOf" srcId="{F0ED0B02-6D83-43F3-A996-0ED8B316B3C3}" destId="{FD75B0F9-77AF-4164-97FB-42EB8342D2E3}" srcOrd="0" destOrd="0" presId="urn:microsoft.com/office/officeart/2005/8/layout/list1"/>
    <dgm:cxn modelId="{9E9C0F19-792B-400E-B0A5-04D4E7B32FF5}" type="presOf" srcId="{94980EA9-593A-4174-8B15-4A3000370D6A}" destId="{FD75B0F9-77AF-4164-97FB-42EB8342D2E3}" srcOrd="0" destOrd="1" presId="urn:microsoft.com/office/officeart/2005/8/layout/list1"/>
    <dgm:cxn modelId="{15082A26-329D-4968-B6D2-34AD309A81CB}" srcId="{2FBC0553-D70A-4540-9A27-A6FCD5A1D4D0}" destId="{1D14994A-CB31-46A8-AADD-EDDD2A64196F}" srcOrd="3" destOrd="0" parTransId="{3CAA33D9-B6D2-494B-BF17-3397C431D5BC}" sibTransId="{15001EB8-E0B0-4565-ACB3-E424F1B4A447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7982B43B-FD8A-4184-AB0C-092529F8AE61}" srcId="{1D14994A-CB31-46A8-AADD-EDDD2A64196F}" destId="{AD94F028-288A-439A-B898-E5656D3448EA}" srcOrd="0" destOrd="0" parTransId="{280CE5C8-3A62-4600-8BD2-B0800526E199}" sibTransId="{B7378544-2D63-4A54-A93A-7FE1E5ABB1F0}"/>
    <dgm:cxn modelId="{1643143D-4EE2-4C44-8452-38C67CB86FC1}" type="presOf" srcId="{1FBEF6B0-8337-4A0C-995B-C62D646CF80B}" destId="{8E10C271-8519-4700-A358-AEB354B23701}" srcOrd="0" destOrd="0" presId="urn:microsoft.com/office/officeart/2005/8/layout/list1"/>
    <dgm:cxn modelId="{0F2C275E-4819-445C-BB2D-3349A9CCF8A7}" srcId="{934E7FB4-E9CE-4255-B0A6-7F67C7C0417F}" destId="{ADF11910-F8C4-4887-9A92-51E172E46E18}" srcOrd="1" destOrd="0" parTransId="{553F694D-B6A5-4286-A826-57F71F73653F}" sibTransId="{E50BF58B-BA2E-430E-B7C1-E0D4239D4B17}"/>
    <dgm:cxn modelId="{1F8A1361-AA3C-46DE-9C54-064BC646D70F}" srcId="{1FBEF6B0-8337-4A0C-995B-C62D646CF80B}" destId="{F0ED0B02-6D83-43F3-A996-0ED8B316B3C3}" srcOrd="0" destOrd="0" parTransId="{A9692D25-4320-4806-B3ED-327A5437DB90}" sibTransId="{85A722EE-B195-4471-A52A-34C2E1617A25}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FE85984F-E8B8-42EC-8D86-84BC1094C020}" type="presOf" srcId="{ADF11910-F8C4-4887-9A92-51E172E46E18}" destId="{710E2C4E-2437-49D1-8909-0F173FC6A64C}" srcOrd="0" destOrd="1" presId="urn:microsoft.com/office/officeart/2005/8/layout/list1"/>
    <dgm:cxn modelId="{89BFB370-B8F5-42C0-838D-93256996F31B}" type="presOf" srcId="{0CA215EF-4A78-472B-817B-C96F4B5B4C09}" destId="{45C724D5-6533-4F7E-9411-B8A8888E1922}" srcOrd="0" destOrd="0" presId="urn:microsoft.com/office/officeart/2005/8/layout/list1"/>
    <dgm:cxn modelId="{750B0353-F74A-41FC-9175-5B79D35145B5}" type="presOf" srcId="{840D690D-EEE8-4A6F-ACE1-BD92F49A80C7}" destId="{643508E4-C2A6-4C94-8BA8-27019414BFE0}" srcOrd="0" destOrd="0" presId="urn:microsoft.com/office/officeart/2005/8/layout/list1"/>
    <dgm:cxn modelId="{4B976E73-8E82-44D1-8C42-451BFFC94FE7}" type="presOf" srcId="{5FB2011D-6D97-4D0E-9F14-579CFCEF79A6}" destId="{21D99E29-2DFD-478D-B013-5F46F9D0FD75}" srcOrd="0" destOrd="1" presId="urn:microsoft.com/office/officeart/2005/8/layout/list1"/>
    <dgm:cxn modelId="{4C9CB555-81B8-4C6D-A7AA-36E2A987119F}" type="presOf" srcId="{AD94F028-288A-439A-B898-E5656D3448EA}" destId="{21D99E29-2DFD-478D-B013-5F46F9D0FD75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D77A4F91-D23B-44E9-943B-CBE9F31ED655}" srcId="{840D690D-EEE8-4A6F-ACE1-BD92F49A80C7}" destId="{F83905A5-B66D-4843-9B8A-5C23ECB0BAB5}" srcOrd="1" destOrd="0" parTransId="{702DE42D-2275-43FC-B665-ED0955EE4B92}" sibTransId="{1229F958-59F5-4CFB-9765-5F6F2D00A231}"/>
    <dgm:cxn modelId="{3965C9AD-3669-4B74-8FDB-C22677AF19F5}" type="presOf" srcId="{F83905A5-B66D-4843-9B8A-5C23ECB0BAB5}" destId="{45C724D5-6533-4F7E-9411-B8A8888E1922}" srcOrd="0" destOrd="1" presId="urn:microsoft.com/office/officeart/2005/8/layout/list1"/>
    <dgm:cxn modelId="{DC1045AF-34A5-4259-B444-21CE40980D67}" srcId="{1D14994A-CB31-46A8-AADD-EDDD2A64196F}" destId="{5FB2011D-6D97-4D0E-9F14-579CFCEF79A6}" srcOrd="1" destOrd="0" parTransId="{77184BFC-6182-4376-ADEE-D8FC1BE6AE3D}" sibTransId="{DF387F0B-D637-40C9-AF1A-5D3B91D6AE5A}"/>
    <dgm:cxn modelId="{AE21BEB8-9B76-4D9A-AD8D-03EAB35E4E91}" type="presOf" srcId="{1D14994A-CB31-46A8-AADD-EDDD2A64196F}" destId="{F957E6C6-8690-48D1-B0A1-FB46723D6200}" srcOrd="0" destOrd="0" presId="urn:microsoft.com/office/officeart/2005/8/layout/list1"/>
    <dgm:cxn modelId="{A44292BC-A4E5-483F-A302-9366B8A21BE2}" srcId="{2FBC0553-D70A-4540-9A27-A6FCD5A1D4D0}" destId="{1FBEF6B0-8337-4A0C-995B-C62D646CF80B}" srcOrd="2" destOrd="0" parTransId="{967B7205-F20C-4151-BF6D-C252BEA84EFE}" sibTransId="{94D4F067-1BF3-449E-9C93-538CDC0413A7}"/>
    <dgm:cxn modelId="{4B4236C2-EA08-4376-9C47-DAFAF8DBC9EA}" srcId="{1FBEF6B0-8337-4A0C-995B-C62D646CF80B}" destId="{94980EA9-593A-4174-8B15-4A3000370D6A}" srcOrd="1" destOrd="0" parTransId="{CD2BE5B6-DC4F-4D2A-A8A6-0D5A4FBA982B}" sibTransId="{6A2F44EF-BDA3-4CDF-A7B4-8E4F3B8FF5C4}"/>
    <dgm:cxn modelId="{BD0EE4D4-5076-441C-A61C-561E1ADF2F74}" srcId="{840D690D-EEE8-4A6F-ACE1-BD92F49A80C7}" destId="{0CA215EF-4A78-472B-817B-C96F4B5B4C09}" srcOrd="0" destOrd="0" parTransId="{19FFDFE8-847E-4E3C-9D1F-C0A15880BBA0}" sibTransId="{4E3B9DA4-3A6C-4DEF-809E-7A9A54E1E773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BD890FDF-4E4B-4441-8381-A6693115B5FB}" type="presOf" srcId="{1FBEF6B0-8337-4A0C-995B-C62D646CF80B}" destId="{88B5A920-3407-4E0C-8739-C2EB383739DC}" srcOrd="1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7334A6F6-DA55-4BE6-BFCF-276FAD868A4B}" srcId="{2FBC0553-D70A-4540-9A27-A6FCD5A1D4D0}" destId="{840D690D-EEE8-4A6F-ACE1-BD92F49A80C7}" srcOrd="1" destOrd="0" parTransId="{E24EBE9C-E1DA-4908-A354-E631DDDC0CEC}" sibTransId="{DC832C7B-1599-4A96-AD88-137FFE5C80EB}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E0E446D9-9C22-42AC-9C83-6EFB92961168}" type="presParOf" srcId="{B31C201D-0C9A-424E-8F4D-147F4A1CFFC8}" destId="{101F6C1B-9E45-47A3-AF69-102BD1D469D6}" srcOrd="4" destOrd="0" presId="urn:microsoft.com/office/officeart/2005/8/layout/list1"/>
    <dgm:cxn modelId="{5E5B3346-6B51-4031-AE6F-70399DE53895}" type="presParOf" srcId="{101F6C1B-9E45-47A3-AF69-102BD1D469D6}" destId="{643508E4-C2A6-4C94-8BA8-27019414BFE0}" srcOrd="0" destOrd="0" presId="urn:microsoft.com/office/officeart/2005/8/layout/list1"/>
    <dgm:cxn modelId="{871D23D5-2DF3-4C49-BC3D-3C5CD07F7F25}" type="presParOf" srcId="{101F6C1B-9E45-47A3-AF69-102BD1D469D6}" destId="{13E18090-F698-4DDA-AD57-65ADDC50E67C}" srcOrd="1" destOrd="0" presId="urn:microsoft.com/office/officeart/2005/8/layout/list1"/>
    <dgm:cxn modelId="{9F78779A-295A-418F-A04A-899A8A637681}" type="presParOf" srcId="{B31C201D-0C9A-424E-8F4D-147F4A1CFFC8}" destId="{F5916FA6-3A3E-4951-B045-51B737348461}" srcOrd="5" destOrd="0" presId="urn:microsoft.com/office/officeart/2005/8/layout/list1"/>
    <dgm:cxn modelId="{262D72FE-0EF4-4AA0-B866-9EDB3894DC90}" type="presParOf" srcId="{B31C201D-0C9A-424E-8F4D-147F4A1CFFC8}" destId="{45C724D5-6533-4F7E-9411-B8A8888E1922}" srcOrd="6" destOrd="0" presId="urn:microsoft.com/office/officeart/2005/8/layout/list1"/>
    <dgm:cxn modelId="{700B01C8-67F0-41BE-AA5E-274CB772B06C}" type="presParOf" srcId="{B31C201D-0C9A-424E-8F4D-147F4A1CFFC8}" destId="{F116CE66-9ECC-4EE0-968F-A7497B469910}" srcOrd="7" destOrd="0" presId="urn:microsoft.com/office/officeart/2005/8/layout/list1"/>
    <dgm:cxn modelId="{A5C33328-8A8F-4AFA-8337-DC57D56B5E38}" type="presParOf" srcId="{B31C201D-0C9A-424E-8F4D-147F4A1CFFC8}" destId="{C9448744-BF31-419E-BBAD-FE85B760A0BC}" srcOrd="8" destOrd="0" presId="urn:microsoft.com/office/officeart/2005/8/layout/list1"/>
    <dgm:cxn modelId="{1578447F-9322-47D7-8A8B-4684AF8CE439}" type="presParOf" srcId="{C9448744-BF31-419E-BBAD-FE85B760A0BC}" destId="{8E10C271-8519-4700-A358-AEB354B23701}" srcOrd="0" destOrd="0" presId="urn:microsoft.com/office/officeart/2005/8/layout/list1"/>
    <dgm:cxn modelId="{939732F4-C80E-400C-A12D-1420F10D0777}" type="presParOf" srcId="{C9448744-BF31-419E-BBAD-FE85B760A0BC}" destId="{88B5A920-3407-4E0C-8739-C2EB383739DC}" srcOrd="1" destOrd="0" presId="urn:microsoft.com/office/officeart/2005/8/layout/list1"/>
    <dgm:cxn modelId="{4CE40A4A-D50A-4356-95B2-07B3FF826A27}" type="presParOf" srcId="{B31C201D-0C9A-424E-8F4D-147F4A1CFFC8}" destId="{08C5A72F-9CEE-4A99-8CE4-B130BC0E672A}" srcOrd="9" destOrd="0" presId="urn:microsoft.com/office/officeart/2005/8/layout/list1"/>
    <dgm:cxn modelId="{1054F645-9FE4-4B17-8A1B-19BF0E3F80ED}" type="presParOf" srcId="{B31C201D-0C9A-424E-8F4D-147F4A1CFFC8}" destId="{FD75B0F9-77AF-4164-97FB-42EB8342D2E3}" srcOrd="10" destOrd="0" presId="urn:microsoft.com/office/officeart/2005/8/layout/list1"/>
    <dgm:cxn modelId="{196CD936-4C31-4B76-9C67-0BB986DF57D4}" type="presParOf" srcId="{B31C201D-0C9A-424E-8F4D-147F4A1CFFC8}" destId="{1558286B-FFC8-4799-87B9-C5AF2DC482CA}" srcOrd="11" destOrd="0" presId="urn:microsoft.com/office/officeart/2005/8/layout/list1"/>
    <dgm:cxn modelId="{55FB3F3D-FE21-4A24-ABF2-B7A9BAA8833D}" type="presParOf" srcId="{B31C201D-0C9A-424E-8F4D-147F4A1CFFC8}" destId="{FCFC4DD0-4A40-4CEC-AE79-54ECEFD09607}" srcOrd="12" destOrd="0" presId="urn:microsoft.com/office/officeart/2005/8/layout/list1"/>
    <dgm:cxn modelId="{AB507164-AF9C-4A1C-AA2F-21C00EE2924A}" type="presParOf" srcId="{FCFC4DD0-4A40-4CEC-AE79-54ECEFD09607}" destId="{F957E6C6-8690-48D1-B0A1-FB46723D6200}" srcOrd="0" destOrd="0" presId="urn:microsoft.com/office/officeart/2005/8/layout/list1"/>
    <dgm:cxn modelId="{9B9C5232-0850-4E56-A8CD-F7EC424BFA49}" type="presParOf" srcId="{FCFC4DD0-4A40-4CEC-AE79-54ECEFD09607}" destId="{3E772BC3-CF99-48B1-8F2C-C1FEA8893562}" srcOrd="1" destOrd="0" presId="urn:microsoft.com/office/officeart/2005/8/layout/list1"/>
    <dgm:cxn modelId="{37A82223-15E0-416C-91DC-746C766BCC4F}" type="presParOf" srcId="{B31C201D-0C9A-424E-8F4D-147F4A1CFFC8}" destId="{C21DBAF8-E973-49B7-98C9-0EC39C49979E}" srcOrd="13" destOrd="0" presId="urn:microsoft.com/office/officeart/2005/8/layout/list1"/>
    <dgm:cxn modelId="{806EE29A-E479-4612-AE25-930C133D2B94}" type="presParOf" srcId="{B31C201D-0C9A-424E-8F4D-147F4A1CFFC8}" destId="{21D99E29-2DFD-478D-B013-5F46F9D0FD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0" noProof="0" dirty="0"/>
            <a:t>Boxplots</a:t>
          </a:r>
          <a:r>
            <a:rPr lang="en-US" b="0" baseline="0" noProof="0" dirty="0"/>
            <a:t> of </a:t>
          </a:r>
          <a:r>
            <a:rPr lang="en-US" b="1" baseline="0" noProof="0" dirty="0"/>
            <a:t>CAF </a:t>
          </a:r>
          <a:r>
            <a:rPr lang="en-US" b="0" baseline="0" noProof="0" dirty="0"/>
            <a:t>at</a:t>
          </a:r>
          <a:r>
            <a:rPr lang="en-US" b="1" baseline="0" noProof="0" dirty="0"/>
            <a:t> 1.5 </a:t>
          </a:r>
          <a:r>
            <a:rPr lang="en-US" b="0" baseline="0" noProof="0" dirty="0"/>
            <a:t>and</a:t>
          </a:r>
          <a:r>
            <a:rPr lang="en-US" b="1" baseline="0" noProof="0" dirty="0"/>
            <a:t> 5.5 km </a:t>
          </a:r>
          <a:r>
            <a:rPr lang="en-US" b="0" baseline="0" noProof="0" dirty="0"/>
            <a:t>height</a:t>
          </a:r>
          <a:endParaRPr lang="en-US" b="0" noProof="0" dirty="0"/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900A1BBD-342E-440E-B1A1-D12314E5CFC7}">
      <dgm:prSet phldrT="[Text]"/>
      <dgm:spPr/>
      <dgm:t>
        <a:bodyPr/>
        <a:lstStyle/>
        <a:p>
          <a:r>
            <a:rPr lang="en-US" b="0" noProof="0" dirty="0"/>
            <a:t>Observations in </a:t>
          </a:r>
          <a:r>
            <a:rPr lang="en-US" b="1" noProof="0" dirty="0">
              <a:solidFill>
                <a:schemeClr val="accent6">
                  <a:lumMod val="50000"/>
                </a:schemeClr>
              </a:solidFill>
            </a:rPr>
            <a:t>brown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  <a:endParaRPr lang="en-US" b="0" noProof="0" dirty="0"/>
        </a:p>
      </dgm:t>
    </dgm:pt>
    <dgm:pt modelId="{87FBC477-31C2-48C8-BB4F-C2A29F75F586}" type="parTrans" cxnId="{8EE47060-FA56-41B8-96CC-66C709F8B2A2}">
      <dgm:prSet/>
      <dgm:spPr/>
      <dgm:t>
        <a:bodyPr/>
        <a:lstStyle/>
        <a:p>
          <a:endParaRPr lang="de-DE"/>
        </a:p>
      </dgm:t>
    </dgm:pt>
    <dgm:pt modelId="{5FC0E9BC-4DD5-44AC-A743-2A65E21FBD24}" type="sibTrans" cxnId="{8EE47060-FA56-41B8-96CC-66C709F8B2A2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1"/>
      <dgm:spPr/>
    </dgm:pt>
    <dgm:pt modelId="{AC118226-E4EF-4296-80C0-2EDD7F94D58C}" type="pres">
      <dgm:prSet presAssocID="{934E7FB4-E9CE-4255-B0A6-7F67C7C041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1" custLinFactNeighborY="28121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8EE47060-FA56-41B8-96CC-66C709F8B2A2}" srcId="{934E7FB4-E9CE-4255-B0A6-7F67C7C0417F}" destId="{900A1BBD-342E-440E-B1A1-D12314E5CFC7}" srcOrd="1" destOrd="0" parTransId="{87FBC477-31C2-48C8-BB4F-C2A29F75F586}" sibTransId="{5FC0E9BC-4DD5-44AC-A743-2A65E21FBD24}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8C4F1FD3-45DF-4A28-A5AD-1AECD4A13177}" type="presOf" srcId="{900A1BBD-342E-440E-B1A1-D12314E5CFC7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Dual-wavelength ratio (</a:t>
          </a:r>
          <a:r>
            <a:rPr lang="en-US" b="1" i="1" noProof="0" dirty="0"/>
            <a:t>DWR</a:t>
          </a:r>
          <a:r>
            <a:rPr lang="en-US" b="1" noProof="0" dirty="0"/>
            <a:t>)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noProof="0"/>
            <a:t>Strongly sensitive to particle size</a:t>
          </a:r>
          <a:endParaRPr lang="en-US" noProof="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07986F5A-B43F-4882-BE24-5B8B5CB4F2A5}">
      <dgm:prSet phldrT="[Text]"/>
      <dgm:spPr/>
      <dgm:t>
        <a:bodyPr/>
        <a:lstStyle/>
        <a:p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</a:t>
          </a:r>
          <a:r>
            <a:rPr lang="de-DE" b="1" dirty="0"/>
            <a:t>)</a:t>
          </a:r>
          <a:endParaRPr lang="en-US" b="1" dirty="0"/>
        </a:p>
      </dgm:t>
    </dgm:pt>
    <dgm:pt modelId="{8C751633-A556-4D24-AF13-64CA50C3370D}" type="parTrans" cxnId="{B135656B-4CC7-4FEE-98B0-882E628EB766}">
      <dgm:prSet/>
      <dgm:spPr/>
      <dgm:t>
        <a:bodyPr/>
        <a:lstStyle/>
        <a:p>
          <a:endParaRPr lang="en-US"/>
        </a:p>
      </dgm:t>
    </dgm:pt>
    <dgm:pt modelId="{7607FCAB-2416-4C44-BED2-D83554EEF9B7}" type="sibTrans" cxnId="{B135656B-4CC7-4FEE-98B0-882E628EB766}">
      <dgm:prSet/>
      <dgm:spPr/>
      <dgm:t>
        <a:bodyPr/>
        <a:lstStyle/>
        <a:p>
          <a:endParaRPr lang="en-US"/>
        </a:p>
      </dgm:t>
    </dgm:pt>
    <dgm:pt modelId="{01AB92E1-621E-4187-9493-1111787AF41A}">
      <dgm:prSet phldrT="[Text]"/>
      <dgm:spPr/>
      <dgm:t>
        <a:bodyPr/>
        <a:lstStyle/>
        <a:p>
          <a:r>
            <a:rPr lang="de-DE" b="1" dirty="0"/>
            <a:t>Differential </a:t>
          </a:r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ZDR</a:t>
          </a:r>
          <a:r>
            <a:rPr lang="de-DE" b="1" dirty="0"/>
            <a:t>)		</a:t>
          </a:r>
          <a:endParaRPr lang="en-US" b="1" dirty="0"/>
        </a:p>
      </dgm:t>
    </dgm:pt>
    <dgm:pt modelId="{BE020C80-74A4-40D8-8992-10A06EE91067}" type="parTrans" cxnId="{A663BFAC-021E-4AA1-8E74-D4DE5C3724C5}">
      <dgm:prSet/>
      <dgm:spPr/>
      <dgm:t>
        <a:bodyPr/>
        <a:lstStyle/>
        <a:p>
          <a:endParaRPr lang="en-US"/>
        </a:p>
      </dgm:t>
    </dgm:pt>
    <dgm:pt modelId="{364F8810-F27A-40B8-8A03-280DCCEE0789}" type="sibTrans" cxnId="{A663BFAC-021E-4AA1-8E74-D4DE5C3724C5}">
      <dgm:prSet/>
      <dgm:spPr/>
      <dgm:t>
        <a:bodyPr/>
        <a:lstStyle/>
        <a:p>
          <a:endParaRPr lang="en-US"/>
        </a:p>
      </dgm:t>
    </dgm:pt>
    <dgm:pt modelId="{02C04FFB-2742-4AD4-8FAB-4F68EAD42570}">
      <dgm:prSet/>
      <dgm:spPr/>
      <dgm:t>
        <a:bodyPr/>
        <a:lstStyle/>
        <a:p>
          <a:r>
            <a:rPr lang="en-US" b="0" noProof="0"/>
            <a:t>Strongly sensitive to particle shape</a:t>
          </a:r>
          <a:endParaRPr lang="en-US" b="0" noProof="0" dirty="0"/>
        </a:p>
      </dgm:t>
    </dgm:pt>
    <dgm:pt modelId="{347FC9B1-2260-4312-8270-46612CBA86F4}" type="parTrans" cxnId="{BE7150C9-A35E-448A-BA7B-E5C8D402DA85}">
      <dgm:prSet/>
      <dgm:spPr/>
      <dgm:t>
        <a:bodyPr/>
        <a:lstStyle/>
        <a:p>
          <a:endParaRPr lang="en-US"/>
        </a:p>
      </dgm:t>
    </dgm:pt>
    <dgm:pt modelId="{01554687-A76E-474B-9AB1-B017E556EF9A}" type="sibTrans" cxnId="{BE7150C9-A35E-448A-BA7B-E5C8D402DA85}">
      <dgm:prSet/>
      <dgm:spPr/>
      <dgm:t>
        <a:bodyPr/>
        <a:lstStyle/>
        <a:p>
          <a:endParaRPr lang="en-US"/>
        </a:p>
      </dgm:t>
    </dgm:pt>
    <dgm:pt modelId="{2E332884-7BA6-43E0-BE3C-21CBDE86A838}">
      <dgm:prSet/>
      <dgm:spPr/>
      <dgm:t>
        <a:bodyPr/>
        <a:lstStyle/>
        <a:p>
          <a:r>
            <a:rPr lang="en-US" noProof="0" dirty="0"/>
            <a:t>Sensitive to particle number, size, phase, and density</a:t>
          </a:r>
        </a:p>
      </dgm:t>
    </dgm:pt>
    <dgm:pt modelId="{370A3F4B-992E-4BD8-99D2-8CCA4E5EAC27}" type="parTrans" cxnId="{D32007B6-1E80-47AC-A27F-785372818B25}">
      <dgm:prSet/>
      <dgm:spPr/>
      <dgm:t>
        <a:bodyPr/>
        <a:lstStyle/>
        <a:p>
          <a:endParaRPr lang="en-US"/>
        </a:p>
      </dgm:t>
    </dgm:pt>
    <dgm:pt modelId="{513A2D42-7AC1-43BA-A873-8DBC01AFBCCB}" type="sibTrans" cxnId="{D32007B6-1E80-47AC-A27F-785372818B2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52A5D0-7247-4C0B-9864-B53237658457}">
          <dgm:prSet/>
          <dgm:spPr/>
          <dgm:t>
            <a:bodyPr/>
            <a:lstStyle/>
            <a:p>
              <a:r>
                <a:rPr lang="de-DE" b="0" dirty="0"/>
                <a:t>Z</a:t>
              </a:r>
              <a:r>
                <a:rPr lang="de-DE" b="0" baseline="-25000" dirty="0"/>
                <a:t>DR</a:t>
              </a:r>
              <a14:m>
                <m:oMath xmlns:m="http://schemas.openxmlformats.org/officeDocument/2006/math">
                  <m:r>
                    <a:rPr lang="de-DE" b="0" i="0" smtClean="0">
                      <a:latin typeface="Cambria Math" panose="02040503050406030204" pitchFamily="18" charset="0"/>
                    </a:rPr>
                    <m:t> </m:t>
                  </m:r>
                  <m:r>
                    <a:rPr lang="de-DE" b="0" i="1" smtClean="0">
                      <a:latin typeface="Cambria Math" panose="02040503050406030204" pitchFamily="18" charset="0"/>
                    </a:rPr>
                    <m:t>=10⋅</m:t>
                  </m:r>
                  <m:r>
                    <m:rPr>
                      <m:sty m:val="p"/>
                    </m:rPr>
                    <a:rPr lang="de-DE" b="0" i="0" smtClean="0">
                      <a:latin typeface="Cambria Math" panose="02040503050406030204" pitchFamily="18" charset="0"/>
                    </a:rPr>
                    <m:t>log</m:t>
                  </m:r>
                  <m:r>
                    <a:rPr lang="de-DE" b="0" i="1" smtClean="0">
                      <a:latin typeface="Cambria Math" panose="02040503050406030204" pitchFamily="18" charset="0"/>
                    </a:rPr>
                    <m:t>⁡(</m:t>
                  </m:r>
                  <m:f>
                    <m:fPr>
                      <m:ctrlPr>
                        <a:rPr lang="de-DE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den>
                  </m:f>
                  <m:r>
                    <a:rPr lang="de-DE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b="0" dirty="0"/>
            </a:p>
          </dgm:t>
        </dgm:pt>
      </mc:Choice>
      <mc:Fallback xmlns="">
        <dgm:pt modelId="{A652A5D0-7247-4C0B-9864-B53237658457}">
          <dgm:prSet/>
          <dgm:spPr/>
          <dgm:t>
            <a:bodyPr/>
            <a:lstStyle/>
            <a:p>
              <a:r>
                <a:rPr lang="de-DE" b="0" dirty="0"/>
                <a:t>Z</a:t>
              </a:r>
              <a:r>
                <a:rPr lang="de-DE" b="0" baseline="-25000" dirty="0"/>
                <a:t>DR</a:t>
              </a:r>
              <a:r>
                <a:rPr lang="de-DE" b="0" i="0">
                  <a:latin typeface="Cambria Math" panose="02040503050406030204" pitchFamily="18" charset="0"/>
                </a:rPr>
                <a:t> =10⋅log⁡(𝑍_𝐻/𝑍_𝑉 )</a:t>
              </a:r>
              <a:endParaRPr lang="en-US" b="0" dirty="0"/>
            </a:p>
          </dgm:t>
        </dgm:pt>
      </mc:Fallback>
    </mc:AlternateContent>
    <dgm:pt modelId="{28B952E9-D0CB-4BFD-91A9-12D65AE70177}" type="parTrans" cxnId="{4D1765E0-996A-4CD4-B6C5-CF48EBCC5FD3}">
      <dgm:prSet/>
      <dgm:spPr/>
      <dgm:t>
        <a:bodyPr/>
        <a:lstStyle/>
        <a:p>
          <a:endParaRPr lang="en-US"/>
        </a:p>
      </dgm:t>
    </dgm:pt>
    <dgm:pt modelId="{CC1ED34C-B03C-4B04-AA9B-50BB6EA9C31E}" type="sibTrans" cxnId="{4D1765E0-996A-4CD4-B6C5-CF48EBCC5FD3}">
      <dgm:prSet/>
      <dgm:spPr/>
      <dgm:t>
        <a:bodyPr/>
        <a:lstStyle/>
        <a:p>
          <a:endParaRPr lang="en-US"/>
        </a:p>
      </dgm:t>
    </dgm:pt>
    <dgm:pt modelId="{741D2440-FB30-41DA-9ECA-02DF95A10414}">
      <dgm:prSet/>
      <dgm:spPr/>
      <dgm:t>
        <a:bodyPr/>
        <a:lstStyle/>
        <a:p>
          <a:r>
            <a:rPr lang="en-US" noProof="0"/>
            <a:t>DWR = dBZ</a:t>
          </a:r>
          <a:r>
            <a:rPr lang="en-US" baseline="-25000" noProof="0"/>
            <a:t>C </a:t>
          </a:r>
          <a:r>
            <a:rPr lang="en-US" baseline="0" noProof="0"/>
            <a:t>– dBZ</a:t>
          </a:r>
          <a:r>
            <a:rPr lang="en-US" baseline="-25000" noProof="0"/>
            <a:t>Ka</a:t>
          </a:r>
          <a:endParaRPr lang="en-US" baseline="-25000" noProof="0" dirty="0"/>
        </a:p>
      </dgm:t>
    </dgm:pt>
    <dgm:pt modelId="{6494F249-A791-4701-8942-7A420B09C3C9}" type="parTrans" cxnId="{1321B718-AF2D-45F1-852D-9A9AB649E6EB}">
      <dgm:prSet/>
      <dgm:spPr/>
      <dgm:t>
        <a:bodyPr/>
        <a:lstStyle/>
        <a:p>
          <a:endParaRPr lang="en-US"/>
        </a:p>
      </dgm:t>
    </dgm:pt>
    <dgm:pt modelId="{E2D59E64-299B-4EE2-829B-44772D3431AA}" type="sibTrans" cxnId="{1321B718-AF2D-45F1-852D-9A9AB649E6EB}">
      <dgm:prSet/>
      <dgm:spPr/>
      <dgm:t>
        <a:bodyPr/>
        <a:lstStyle/>
        <a:p>
          <a:endParaRPr lang="en-US"/>
        </a:p>
      </dgm:t>
    </dgm:pt>
    <dgm:pt modelId="{E1561CC3-2259-496A-8000-74AC32D215FF}">
      <dgm:prSet/>
      <dgm:spPr/>
      <dgm:t>
        <a:bodyPr/>
        <a:lstStyle/>
        <a:p>
          <a:r>
            <a:rPr lang="en-US" b="1" noProof="0" dirty="0"/>
            <a:t>Other quantities</a:t>
          </a:r>
        </a:p>
      </dgm:t>
    </dgm:pt>
    <dgm:pt modelId="{B258AAA7-4D85-4606-BCB6-2D144ADF319F}" type="parTrans" cxnId="{EC208B19-BD60-461A-94C2-2802EC8759FA}">
      <dgm:prSet/>
      <dgm:spPr/>
      <dgm:t>
        <a:bodyPr/>
        <a:lstStyle/>
        <a:p>
          <a:endParaRPr lang="en-US"/>
        </a:p>
      </dgm:t>
    </dgm:pt>
    <dgm:pt modelId="{89B4D3D6-F843-4680-A26E-E0D4DB8BADF5}" type="sibTrans" cxnId="{EC208B19-BD60-461A-94C2-2802EC8759FA}">
      <dgm:prSet/>
      <dgm:spPr/>
      <dgm:t>
        <a:bodyPr/>
        <a:lstStyle/>
        <a:p>
          <a:endParaRPr lang="en-US"/>
        </a:p>
      </dgm:t>
    </dgm:pt>
    <dgm:pt modelId="{294B4EBE-FD8F-4642-898B-14E3EFA06722}">
      <dgm:prSet/>
      <dgm:spPr/>
      <dgm:t>
        <a:bodyPr/>
        <a:lstStyle/>
        <a:p>
          <a:r>
            <a:rPr lang="en-US" noProof="0" dirty="0"/>
            <a:t>Specific differential phase (</a:t>
          </a:r>
          <a:r>
            <a:rPr lang="en-US" i="1" noProof="0" dirty="0"/>
            <a:t>KDP</a:t>
          </a:r>
          <a:r>
            <a:rPr lang="en-US" noProof="0" dirty="0"/>
            <a:t>)</a:t>
          </a:r>
        </a:p>
      </dgm:t>
    </dgm:pt>
    <dgm:pt modelId="{167794F1-640B-4ABF-9F39-CE2EEEAEC3A7}" type="parTrans" cxnId="{92E48F85-A7FC-449F-8011-1A9A72D09F89}">
      <dgm:prSet/>
      <dgm:spPr/>
      <dgm:t>
        <a:bodyPr/>
        <a:lstStyle/>
        <a:p>
          <a:endParaRPr lang="en-US"/>
        </a:p>
      </dgm:t>
    </dgm:pt>
    <dgm:pt modelId="{2D26662C-E8D1-4661-9B32-7F7BE6CD08A8}" type="sibTrans" cxnId="{92E48F85-A7FC-449F-8011-1A9A72D09F89}">
      <dgm:prSet/>
      <dgm:spPr/>
      <dgm:t>
        <a:bodyPr/>
        <a:lstStyle/>
        <a:p>
          <a:endParaRPr lang="en-US"/>
        </a:p>
      </dgm:t>
    </dgm:pt>
    <dgm:pt modelId="{09E40F50-5416-446E-B83C-120FC420F695}">
      <dgm:prSet/>
      <dgm:spPr/>
      <dgm:t>
        <a:bodyPr/>
        <a:lstStyle/>
        <a:p>
          <a:r>
            <a:rPr lang="en-US" noProof="0" dirty="0"/>
            <a:t>Linear Depolarization Ratio (</a:t>
          </a:r>
          <a:r>
            <a:rPr lang="en-US" i="1" noProof="0" dirty="0"/>
            <a:t>LDR</a:t>
          </a:r>
          <a:r>
            <a:rPr lang="en-US" noProof="0" dirty="0"/>
            <a:t>)</a:t>
          </a:r>
        </a:p>
      </dgm:t>
    </dgm:pt>
    <dgm:pt modelId="{D5645DBF-41E2-41B6-BB0B-22122E6E8FAA}" type="parTrans" cxnId="{83B47717-5A2B-4CDE-BD9A-7FF01FD0573B}">
      <dgm:prSet/>
      <dgm:spPr/>
      <dgm:t>
        <a:bodyPr/>
        <a:lstStyle/>
        <a:p>
          <a:endParaRPr lang="en-US"/>
        </a:p>
      </dgm:t>
    </dgm:pt>
    <dgm:pt modelId="{692F4364-031A-463D-9B9A-C245406B42DB}" type="sibTrans" cxnId="{83B47717-5A2B-4CDE-BD9A-7FF01FD0573B}">
      <dgm:prSet/>
      <dgm:spPr/>
      <dgm:t>
        <a:bodyPr/>
        <a:lstStyle/>
        <a:p>
          <a:endParaRPr lang="en-US"/>
        </a:p>
      </dgm:t>
    </dgm:pt>
    <dgm:pt modelId="{FE71D791-51F3-4033-B2A9-535356312B9B}">
      <dgm:prSet/>
      <dgm:spPr/>
      <dgm:t>
        <a:bodyPr/>
        <a:lstStyle/>
        <a:p>
          <a:r>
            <a:rPr lang="en-US" noProof="0" dirty="0" err="1"/>
            <a:t>Copolar</a:t>
          </a:r>
          <a:r>
            <a:rPr lang="en-US" noProof="0" dirty="0"/>
            <a:t> correlation coefficient (</a:t>
          </a:r>
          <a:r>
            <a:rPr lang="en-US" i="1" noProof="0" dirty="0" err="1"/>
            <a:t>RHOhv</a:t>
          </a:r>
          <a:r>
            <a:rPr lang="en-US" noProof="0" dirty="0"/>
            <a:t>)</a:t>
          </a:r>
        </a:p>
      </dgm:t>
    </dgm:pt>
    <dgm:pt modelId="{1B66C6CD-EA9B-4E29-920F-0E49961D0608}" type="parTrans" cxnId="{903E10AC-D776-4C96-BE69-D790E78D3AD5}">
      <dgm:prSet/>
      <dgm:spPr/>
      <dgm:t>
        <a:bodyPr/>
        <a:lstStyle/>
        <a:p>
          <a:endParaRPr lang="en-US"/>
        </a:p>
      </dgm:t>
    </dgm:pt>
    <dgm:pt modelId="{87542902-1B08-4B0F-A81C-81828F38D116}" type="sibTrans" cxnId="{903E10AC-D776-4C96-BE69-D790E78D3AD5}">
      <dgm:prSet/>
      <dgm:spPr/>
      <dgm:t>
        <a:bodyPr/>
        <a:lstStyle/>
        <a:p>
          <a:endParaRPr lang="en-US"/>
        </a:p>
      </dgm:t>
    </dgm:pt>
    <dgm:pt modelId="{6558B6D5-AB16-46A1-93C3-5CE8B15A45E8}">
      <dgm:prSet/>
      <dgm:spPr/>
      <dgm:t>
        <a:bodyPr/>
        <a:lstStyle/>
        <a:p>
          <a:r>
            <a:rPr lang="en-US" noProof="0" dirty="0"/>
            <a:t>Doppler Velocity (</a:t>
          </a:r>
          <a:r>
            <a:rPr lang="en-US" i="1" noProof="0" dirty="0"/>
            <a:t>Vel</a:t>
          </a:r>
          <a:r>
            <a:rPr lang="en-US" noProof="0" dirty="0"/>
            <a:t>)</a:t>
          </a:r>
        </a:p>
      </dgm:t>
    </dgm:pt>
    <dgm:pt modelId="{A1671508-6AFE-4524-B201-7330C76F046D}" type="parTrans" cxnId="{248295B1-1520-467C-92D5-0DADAB6D0C0F}">
      <dgm:prSet/>
      <dgm:spPr/>
      <dgm:t>
        <a:bodyPr/>
        <a:lstStyle/>
        <a:p>
          <a:endParaRPr lang="en-US"/>
        </a:p>
      </dgm:t>
    </dgm:pt>
    <dgm:pt modelId="{896A82F4-18E6-492D-98B7-EB3626F1C49F}" type="sibTrans" cxnId="{248295B1-1520-467C-92D5-0DADAB6D0C0F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2238A839-E7AF-4A55-B103-D168746CD246}" type="pres">
      <dgm:prSet presAssocID="{07986F5A-B43F-4882-BE24-5B8B5CB4F2A5}" presName="parentLin" presStyleCnt="0"/>
      <dgm:spPr/>
    </dgm:pt>
    <dgm:pt modelId="{86DA8D39-5162-4904-9181-95F46A39694E}" type="pres">
      <dgm:prSet presAssocID="{07986F5A-B43F-4882-BE24-5B8B5CB4F2A5}" presName="parentLeftMargin" presStyleLbl="node1" presStyleIdx="0" presStyleCnt="4"/>
      <dgm:spPr/>
    </dgm:pt>
    <dgm:pt modelId="{38C8E9EF-36C2-492C-B8BD-B2A7C219F9E9}" type="pres">
      <dgm:prSet presAssocID="{07986F5A-B43F-4882-BE24-5B8B5CB4F2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5B1931-718B-4018-8CC4-0AB9FAF0F21A}" type="pres">
      <dgm:prSet presAssocID="{07986F5A-B43F-4882-BE24-5B8B5CB4F2A5}" presName="negativeSpace" presStyleCnt="0"/>
      <dgm:spPr/>
    </dgm:pt>
    <dgm:pt modelId="{B7008B5E-321C-4BF9-B25C-74F2E4EB21F0}" type="pres">
      <dgm:prSet presAssocID="{07986F5A-B43F-4882-BE24-5B8B5CB4F2A5}" presName="childText" presStyleLbl="conFgAcc1" presStyleIdx="0" presStyleCnt="4">
        <dgm:presLayoutVars>
          <dgm:bulletEnabled val="1"/>
        </dgm:presLayoutVars>
      </dgm:prSet>
      <dgm:spPr/>
    </dgm:pt>
    <dgm:pt modelId="{67176917-9C80-44D8-880A-3FF1C9B73A07}" type="pres">
      <dgm:prSet presAssocID="{7607FCAB-2416-4C44-BED2-D83554EEF9B7}" presName="spaceBetweenRectangles" presStyleCnt="0"/>
      <dgm:spPr/>
    </dgm:pt>
    <dgm:pt modelId="{6CD4C14F-DF14-44B0-AA6B-A136942DD608}" type="pres">
      <dgm:prSet presAssocID="{01AB92E1-621E-4187-9493-1111787AF41A}" presName="parentLin" presStyleCnt="0"/>
      <dgm:spPr/>
    </dgm:pt>
    <dgm:pt modelId="{E5A444C4-42A6-4BEC-9EE7-D0BFAEF84402}" type="pres">
      <dgm:prSet presAssocID="{01AB92E1-621E-4187-9493-1111787AF41A}" presName="parentLeftMargin" presStyleLbl="node1" presStyleIdx="0" presStyleCnt="4"/>
      <dgm:spPr/>
    </dgm:pt>
    <dgm:pt modelId="{3E37083A-E140-4889-9313-0CA7017C576E}" type="pres">
      <dgm:prSet presAssocID="{01AB92E1-621E-4187-9493-1111787AF4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9C28C0-2ECD-4EB4-A89B-2967A0E72034}" type="pres">
      <dgm:prSet presAssocID="{01AB92E1-621E-4187-9493-1111787AF41A}" presName="negativeSpace" presStyleCnt="0"/>
      <dgm:spPr/>
    </dgm:pt>
    <dgm:pt modelId="{500BCE1D-9309-45D4-AB6A-A102D20C1934}" type="pres">
      <dgm:prSet presAssocID="{01AB92E1-621E-4187-9493-1111787AF41A}" presName="childText" presStyleLbl="conFgAcc1" presStyleIdx="1" presStyleCnt="4" custLinFactNeighborY="21212">
        <dgm:presLayoutVars>
          <dgm:bulletEnabled val="1"/>
        </dgm:presLayoutVars>
      </dgm:prSet>
      <dgm:spPr/>
    </dgm:pt>
    <dgm:pt modelId="{0AF7285E-3AB4-4EC3-80B6-392852FC5BA8}" type="pres">
      <dgm:prSet presAssocID="{364F8810-F27A-40B8-8A03-280DCCEE0789}" presName="spaceBetweenRectangles" presStyleCnt="0"/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1" presStyleCnt="4"/>
      <dgm:spPr/>
    </dgm:pt>
    <dgm:pt modelId="{AC118226-E4EF-4296-80C0-2EDD7F94D58C}" type="pres">
      <dgm:prSet presAssocID="{934E7FB4-E9CE-4255-B0A6-7F67C7C041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2" presStyleCnt="4">
        <dgm:presLayoutVars>
          <dgm:bulletEnabled val="1"/>
        </dgm:presLayoutVars>
      </dgm:prSet>
      <dgm:spPr/>
    </dgm:pt>
    <dgm:pt modelId="{DB12CB61-BBEF-4E90-B599-AFD446E45E14}" type="pres">
      <dgm:prSet presAssocID="{15934691-F62F-4768-82E2-83604C6FD090}" presName="spaceBetweenRectangles" presStyleCnt="0"/>
      <dgm:spPr/>
    </dgm:pt>
    <dgm:pt modelId="{E60673D5-BD34-456D-A3F6-05D3EC03D269}" type="pres">
      <dgm:prSet presAssocID="{E1561CC3-2259-496A-8000-74AC32D215FF}" presName="parentLin" presStyleCnt="0"/>
      <dgm:spPr/>
    </dgm:pt>
    <dgm:pt modelId="{103E910D-5915-4F38-9AF8-29BDA7A90973}" type="pres">
      <dgm:prSet presAssocID="{E1561CC3-2259-496A-8000-74AC32D215FF}" presName="parentLeftMargin" presStyleLbl="node1" presStyleIdx="2" presStyleCnt="4"/>
      <dgm:spPr/>
    </dgm:pt>
    <dgm:pt modelId="{7F105CA4-29C2-472E-8CFC-39DDC2BD1C05}" type="pres">
      <dgm:prSet presAssocID="{E1561CC3-2259-496A-8000-74AC32D215F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29A72D-1652-4F6D-8030-F3C1F3028133}" type="pres">
      <dgm:prSet presAssocID="{E1561CC3-2259-496A-8000-74AC32D215FF}" presName="negativeSpace" presStyleCnt="0"/>
      <dgm:spPr/>
    </dgm:pt>
    <dgm:pt modelId="{334F168C-8855-4370-BF7C-2E9BD706D405}" type="pres">
      <dgm:prSet presAssocID="{E1561CC3-2259-496A-8000-74AC32D215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6C6DE607-4ECF-41A5-A5C3-E3155B9C8E96}" type="presOf" srcId="{07986F5A-B43F-4882-BE24-5B8B5CB4F2A5}" destId="{86DA8D39-5162-4904-9181-95F46A39694E}" srcOrd="0" destOrd="0" presId="urn:microsoft.com/office/officeart/2005/8/layout/list1"/>
    <dgm:cxn modelId="{83B47717-5A2B-4CDE-BD9A-7FF01FD0573B}" srcId="{E1561CC3-2259-496A-8000-74AC32D215FF}" destId="{09E40F50-5416-446E-B83C-120FC420F695}" srcOrd="1" destOrd="0" parTransId="{D5645DBF-41E2-41B6-BB0B-22122E6E8FAA}" sibTransId="{692F4364-031A-463D-9B9A-C245406B42DB}"/>
    <dgm:cxn modelId="{1321B718-AF2D-45F1-852D-9A9AB649E6EB}" srcId="{934E7FB4-E9CE-4255-B0A6-7F67C7C0417F}" destId="{741D2440-FB30-41DA-9ECA-02DF95A10414}" srcOrd="1" destOrd="0" parTransId="{6494F249-A791-4701-8942-7A420B09C3C9}" sibTransId="{E2D59E64-299B-4EE2-829B-44772D3431AA}"/>
    <dgm:cxn modelId="{EC208B19-BD60-461A-94C2-2802EC8759FA}" srcId="{2FBC0553-D70A-4540-9A27-A6FCD5A1D4D0}" destId="{E1561CC3-2259-496A-8000-74AC32D215FF}" srcOrd="3" destOrd="0" parTransId="{B258AAA7-4D85-4606-BCB6-2D144ADF319F}" sibTransId="{89B4D3D6-F843-4680-A26E-E0D4DB8BADF5}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F99EC733-7D01-4091-A32E-70E0C17AC09D}" type="presOf" srcId="{02C04FFB-2742-4AD4-8FAB-4F68EAD42570}" destId="{500BCE1D-9309-45D4-AB6A-A102D20C1934}" srcOrd="0" destOrd="0" presId="urn:microsoft.com/office/officeart/2005/8/layout/list1"/>
    <dgm:cxn modelId="{9CAA8536-52A0-43C3-B0A0-031CE48A7930}" srcId="{2FBC0553-D70A-4540-9A27-A6FCD5A1D4D0}" destId="{934E7FB4-E9CE-4255-B0A6-7F67C7C0417F}" srcOrd="2" destOrd="0" parTransId="{8FC0F1E2-80FF-4815-BE4C-0F8A4A0EB3B4}" sibTransId="{15934691-F62F-4768-82E2-83604C6FD090}"/>
    <dgm:cxn modelId="{DA1ABC3C-AF6A-4525-9022-B1C88D44F34E}" type="presOf" srcId="{01AB92E1-621E-4187-9493-1111787AF41A}" destId="{E5A444C4-42A6-4BEC-9EE7-D0BFAEF84402}" srcOrd="0" destOrd="0" presId="urn:microsoft.com/office/officeart/2005/8/layout/list1"/>
    <dgm:cxn modelId="{50244C43-BD01-4F4A-A0D5-9AB6618DDED6}" type="presOf" srcId="{6558B6D5-AB16-46A1-93C3-5CE8B15A45E8}" destId="{334F168C-8855-4370-BF7C-2E9BD706D405}" srcOrd="0" destOrd="3" presId="urn:microsoft.com/office/officeart/2005/8/layout/list1"/>
    <dgm:cxn modelId="{B135656B-4CC7-4FEE-98B0-882E628EB766}" srcId="{2FBC0553-D70A-4540-9A27-A6FCD5A1D4D0}" destId="{07986F5A-B43F-4882-BE24-5B8B5CB4F2A5}" srcOrd="0" destOrd="0" parTransId="{8C751633-A556-4D24-AF13-64CA50C3370D}" sibTransId="{7607FCAB-2416-4C44-BED2-D83554EEF9B7}"/>
    <dgm:cxn modelId="{64229E53-0B87-43E5-AB3B-86938EA22026}" type="presOf" srcId="{E1561CC3-2259-496A-8000-74AC32D215FF}" destId="{7F105CA4-29C2-472E-8CFC-39DDC2BD1C05}" srcOrd="1" destOrd="0" presId="urn:microsoft.com/office/officeart/2005/8/layout/list1"/>
    <dgm:cxn modelId="{92E48F85-A7FC-449F-8011-1A9A72D09F89}" srcId="{E1561CC3-2259-496A-8000-74AC32D215FF}" destId="{294B4EBE-FD8F-4642-898B-14E3EFA06722}" srcOrd="0" destOrd="0" parTransId="{167794F1-640B-4ABF-9F39-CE2EEEAEC3A7}" sibTransId="{2D26662C-E8D1-4661-9B32-7F7BE6CD08A8}"/>
    <dgm:cxn modelId="{3CBFCC90-3A18-4677-8DC4-E55F33D041FA}" type="presOf" srcId="{01AB92E1-621E-4187-9493-1111787AF41A}" destId="{3E37083A-E140-4889-9313-0CA7017C576E}" srcOrd="1" destOrd="0" presId="urn:microsoft.com/office/officeart/2005/8/layout/list1"/>
    <dgm:cxn modelId="{903E10AC-D776-4C96-BE69-D790E78D3AD5}" srcId="{E1561CC3-2259-496A-8000-74AC32D215FF}" destId="{FE71D791-51F3-4033-B2A9-535356312B9B}" srcOrd="2" destOrd="0" parTransId="{1B66C6CD-EA9B-4E29-920F-0E49961D0608}" sibTransId="{87542902-1B08-4B0F-A81C-81828F38D116}"/>
    <dgm:cxn modelId="{A663BFAC-021E-4AA1-8E74-D4DE5C3724C5}" srcId="{2FBC0553-D70A-4540-9A27-A6FCD5A1D4D0}" destId="{01AB92E1-621E-4187-9493-1111787AF41A}" srcOrd="1" destOrd="0" parTransId="{BE020C80-74A4-40D8-8992-10A06EE91067}" sibTransId="{364F8810-F27A-40B8-8A03-280DCCEE0789}"/>
    <dgm:cxn modelId="{C0676BB0-1FF4-402F-8456-264E311E81A4}" type="presOf" srcId="{A652A5D0-7247-4C0B-9864-B53237658457}" destId="{500BCE1D-9309-45D4-AB6A-A102D20C1934}" srcOrd="0" destOrd="1" presId="urn:microsoft.com/office/officeart/2005/8/layout/list1"/>
    <dgm:cxn modelId="{176780B0-73B8-44A4-A64B-96B5B92B19CC}" type="presOf" srcId="{07986F5A-B43F-4882-BE24-5B8B5CB4F2A5}" destId="{38C8E9EF-36C2-492C-B8BD-B2A7C219F9E9}" srcOrd="1" destOrd="0" presId="urn:microsoft.com/office/officeart/2005/8/layout/list1"/>
    <dgm:cxn modelId="{248295B1-1520-467C-92D5-0DADAB6D0C0F}" srcId="{E1561CC3-2259-496A-8000-74AC32D215FF}" destId="{6558B6D5-AB16-46A1-93C3-5CE8B15A45E8}" srcOrd="3" destOrd="0" parTransId="{A1671508-6AFE-4524-B201-7330C76F046D}" sibTransId="{896A82F4-18E6-492D-98B7-EB3626F1C49F}"/>
    <dgm:cxn modelId="{8C544DB4-6AD4-4551-A5D3-71673C226471}" type="presOf" srcId="{E1561CC3-2259-496A-8000-74AC32D215FF}" destId="{103E910D-5915-4F38-9AF8-29BDA7A90973}" srcOrd="0" destOrd="0" presId="urn:microsoft.com/office/officeart/2005/8/layout/list1"/>
    <dgm:cxn modelId="{066FD4B5-3A87-4AF6-8272-E245037B6629}" type="presOf" srcId="{294B4EBE-FD8F-4642-898B-14E3EFA06722}" destId="{334F168C-8855-4370-BF7C-2E9BD706D405}" srcOrd="0" destOrd="0" presId="urn:microsoft.com/office/officeart/2005/8/layout/list1"/>
    <dgm:cxn modelId="{D32007B6-1E80-47AC-A27F-785372818B25}" srcId="{07986F5A-B43F-4882-BE24-5B8B5CB4F2A5}" destId="{2E332884-7BA6-43E0-BE3C-21CBDE86A838}" srcOrd="0" destOrd="0" parTransId="{370A3F4B-992E-4BD8-99D2-8CCA4E5EAC27}" sibTransId="{513A2D42-7AC1-43BA-A873-8DBC01AFBCCB}"/>
    <dgm:cxn modelId="{62D76ABD-A2C3-49B7-8E2E-5E18BE55A600}" type="presOf" srcId="{FE71D791-51F3-4033-B2A9-535356312B9B}" destId="{334F168C-8855-4370-BF7C-2E9BD706D405}" srcOrd="0" destOrd="2" presId="urn:microsoft.com/office/officeart/2005/8/layout/list1"/>
    <dgm:cxn modelId="{073FD6C4-02D7-42C8-A568-359C2F706177}" type="presOf" srcId="{741D2440-FB30-41DA-9ECA-02DF95A10414}" destId="{710E2C4E-2437-49D1-8909-0F173FC6A64C}" srcOrd="0" destOrd="1" presId="urn:microsoft.com/office/officeart/2005/8/layout/list1"/>
    <dgm:cxn modelId="{BE7150C9-A35E-448A-BA7B-E5C8D402DA85}" srcId="{01AB92E1-621E-4187-9493-1111787AF41A}" destId="{02C04FFB-2742-4AD4-8FAB-4F68EAD42570}" srcOrd="0" destOrd="0" parTransId="{347FC9B1-2260-4312-8270-46612CBA86F4}" sibTransId="{01554687-A76E-474B-9AB1-B017E556EF9A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4D1765E0-996A-4CD4-B6C5-CF48EBCC5FD3}" srcId="{01AB92E1-621E-4187-9493-1111787AF41A}" destId="{A652A5D0-7247-4C0B-9864-B53237658457}" srcOrd="1" destOrd="0" parTransId="{28B952E9-D0CB-4BFD-91A9-12D65AE70177}" sibTransId="{CC1ED34C-B03C-4B04-AA9B-50BB6EA9C31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CC4F75E3-850F-4A31-9DC9-A315158F0B47}" type="presOf" srcId="{2E332884-7BA6-43E0-BE3C-21CBDE86A838}" destId="{B7008B5E-321C-4BF9-B25C-74F2E4EB21F0}" srcOrd="0" destOrd="0" presId="urn:microsoft.com/office/officeart/2005/8/layout/list1"/>
    <dgm:cxn modelId="{77DCE8E9-59B7-44B0-AE28-F7BB0C738885}" type="presOf" srcId="{09E40F50-5416-446E-B83C-120FC420F695}" destId="{334F168C-8855-4370-BF7C-2E9BD706D405}" srcOrd="0" destOrd="1" presId="urn:microsoft.com/office/officeart/2005/8/layout/list1"/>
    <dgm:cxn modelId="{BE529EDB-DD3A-4AF5-BDD5-5A98B264D8AC}" type="presParOf" srcId="{B31C201D-0C9A-424E-8F4D-147F4A1CFFC8}" destId="{2238A839-E7AF-4A55-B103-D168746CD246}" srcOrd="0" destOrd="0" presId="urn:microsoft.com/office/officeart/2005/8/layout/list1"/>
    <dgm:cxn modelId="{F590C710-1D54-423A-84F2-26D0987B4D06}" type="presParOf" srcId="{2238A839-E7AF-4A55-B103-D168746CD246}" destId="{86DA8D39-5162-4904-9181-95F46A39694E}" srcOrd="0" destOrd="0" presId="urn:microsoft.com/office/officeart/2005/8/layout/list1"/>
    <dgm:cxn modelId="{E075653A-BE8D-4CF8-9063-A1B4E52EAFF6}" type="presParOf" srcId="{2238A839-E7AF-4A55-B103-D168746CD246}" destId="{38C8E9EF-36C2-492C-B8BD-B2A7C219F9E9}" srcOrd="1" destOrd="0" presId="urn:microsoft.com/office/officeart/2005/8/layout/list1"/>
    <dgm:cxn modelId="{432BD910-991F-49F8-A4A0-FCB821845106}" type="presParOf" srcId="{B31C201D-0C9A-424E-8F4D-147F4A1CFFC8}" destId="{C85B1931-718B-4018-8CC4-0AB9FAF0F21A}" srcOrd="1" destOrd="0" presId="urn:microsoft.com/office/officeart/2005/8/layout/list1"/>
    <dgm:cxn modelId="{B92776ED-3090-4108-86B4-D078F3001666}" type="presParOf" srcId="{B31C201D-0C9A-424E-8F4D-147F4A1CFFC8}" destId="{B7008B5E-321C-4BF9-B25C-74F2E4EB21F0}" srcOrd="2" destOrd="0" presId="urn:microsoft.com/office/officeart/2005/8/layout/list1"/>
    <dgm:cxn modelId="{DAF79FA6-79B5-4BB2-9875-46A67855890B}" type="presParOf" srcId="{B31C201D-0C9A-424E-8F4D-147F4A1CFFC8}" destId="{67176917-9C80-44D8-880A-3FF1C9B73A07}" srcOrd="3" destOrd="0" presId="urn:microsoft.com/office/officeart/2005/8/layout/list1"/>
    <dgm:cxn modelId="{BC8F9E9A-E5C0-4E3A-8290-83360A8F3D70}" type="presParOf" srcId="{B31C201D-0C9A-424E-8F4D-147F4A1CFFC8}" destId="{6CD4C14F-DF14-44B0-AA6B-A136942DD608}" srcOrd="4" destOrd="0" presId="urn:microsoft.com/office/officeart/2005/8/layout/list1"/>
    <dgm:cxn modelId="{87C004A3-87F7-482B-A7CC-8BBC56DE5358}" type="presParOf" srcId="{6CD4C14F-DF14-44B0-AA6B-A136942DD608}" destId="{E5A444C4-42A6-4BEC-9EE7-D0BFAEF84402}" srcOrd="0" destOrd="0" presId="urn:microsoft.com/office/officeart/2005/8/layout/list1"/>
    <dgm:cxn modelId="{448587B0-97F0-4462-A87C-3D0238EBF3A4}" type="presParOf" srcId="{6CD4C14F-DF14-44B0-AA6B-A136942DD608}" destId="{3E37083A-E140-4889-9313-0CA7017C576E}" srcOrd="1" destOrd="0" presId="urn:microsoft.com/office/officeart/2005/8/layout/list1"/>
    <dgm:cxn modelId="{A70B12CE-9A7D-4F89-9990-1AD69A77E17F}" type="presParOf" srcId="{B31C201D-0C9A-424E-8F4D-147F4A1CFFC8}" destId="{479C28C0-2ECD-4EB4-A89B-2967A0E72034}" srcOrd="5" destOrd="0" presId="urn:microsoft.com/office/officeart/2005/8/layout/list1"/>
    <dgm:cxn modelId="{F076DDC7-7298-4C94-A89E-508BB950EB0C}" type="presParOf" srcId="{B31C201D-0C9A-424E-8F4D-147F4A1CFFC8}" destId="{500BCE1D-9309-45D4-AB6A-A102D20C1934}" srcOrd="6" destOrd="0" presId="urn:microsoft.com/office/officeart/2005/8/layout/list1"/>
    <dgm:cxn modelId="{E084D27C-FB57-46F4-A9E9-8955FCEA722F}" type="presParOf" srcId="{B31C201D-0C9A-424E-8F4D-147F4A1CFFC8}" destId="{0AF7285E-3AB4-4EC3-80B6-392852FC5BA8}" srcOrd="7" destOrd="0" presId="urn:microsoft.com/office/officeart/2005/8/layout/list1"/>
    <dgm:cxn modelId="{FA45FCF5-2B20-4969-BB81-1E2F981DECBF}" type="presParOf" srcId="{B31C201D-0C9A-424E-8F4D-147F4A1CFFC8}" destId="{896C4148-27FD-4A11-B6DE-CBB9E7A6EE6C}" srcOrd="8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9" destOrd="0" presId="urn:microsoft.com/office/officeart/2005/8/layout/list1"/>
    <dgm:cxn modelId="{CB6DE59C-E31D-4C40-B354-E776C0E4FB6C}" type="presParOf" srcId="{B31C201D-0C9A-424E-8F4D-147F4A1CFFC8}" destId="{710E2C4E-2437-49D1-8909-0F173FC6A64C}" srcOrd="10" destOrd="0" presId="urn:microsoft.com/office/officeart/2005/8/layout/list1"/>
    <dgm:cxn modelId="{22913D84-F547-4EB7-8A2B-3E07A8F56F62}" type="presParOf" srcId="{B31C201D-0C9A-424E-8F4D-147F4A1CFFC8}" destId="{DB12CB61-BBEF-4E90-B599-AFD446E45E14}" srcOrd="11" destOrd="0" presId="urn:microsoft.com/office/officeart/2005/8/layout/list1"/>
    <dgm:cxn modelId="{0D51ADB0-E08B-42E1-89F8-48012D935AD4}" type="presParOf" srcId="{B31C201D-0C9A-424E-8F4D-147F4A1CFFC8}" destId="{E60673D5-BD34-456D-A3F6-05D3EC03D269}" srcOrd="12" destOrd="0" presId="urn:microsoft.com/office/officeart/2005/8/layout/list1"/>
    <dgm:cxn modelId="{942B3DE1-AC2C-4713-A052-C8E3E33AD8EF}" type="presParOf" srcId="{E60673D5-BD34-456D-A3F6-05D3EC03D269}" destId="{103E910D-5915-4F38-9AF8-29BDA7A90973}" srcOrd="0" destOrd="0" presId="urn:microsoft.com/office/officeart/2005/8/layout/list1"/>
    <dgm:cxn modelId="{B46C004D-44EE-4BD5-87A9-A91709B91224}" type="presParOf" srcId="{E60673D5-BD34-456D-A3F6-05D3EC03D269}" destId="{7F105CA4-29C2-472E-8CFC-39DDC2BD1C05}" srcOrd="1" destOrd="0" presId="urn:microsoft.com/office/officeart/2005/8/layout/list1"/>
    <dgm:cxn modelId="{F874CEE0-A839-495A-8191-08FD847569FF}" type="presParOf" srcId="{B31C201D-0C9A-424E-8F4D-147F4A1CFFC8}" destId="{AA29A72D-1652-4F6D-8030-F3C1F3028133}" srcOrd="13" destOrd="0" presId="urn:microsoft.com/office/officeart/2005/8/layout/list1"/>
    <dgm:cxn modelId="{B545B627-814A-48B2-B9AF-62C4EE8999EC}" type="presParOf" srcId="{B31C201D-0C9A-424E-8F4D-147F4A1CFFC8}" destId="{334F168C-8855-4370-BF7C-2E9BD706D4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Microphysics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0" noProof="0" dirty="0"/>
            <a:t>Boxplots</a:t>
          </a:r>
          <a:r>
            <a:rPr lang="en-US" b="0" baseline="0" noProof="0" dirty="0"/>
            <a:t> of </a:t>
          </a:r>
          <a:r>
            <a:rPr lang="en-US" b="1" baseline="0" noProof="0" dirty="0"/>
            <a:t>CAF </a:t>
          </a:r>
          <a:r>
            <a:rPr lang="en-US" b="0" baseline="0" noProof="0" dirty="0"/>
            <a:t>at</a:t>
          </a:r>
          <a:r>
            <a:rPr lang="en-US" b="1" baseline="0" noProof="0" dirty="0"/>
            <a:t> 1.5 </a:t>
          </a:r>
          <a:r>
            <a:rPr lang="en-US" b="0" baseline="0" noProof="0" dirty="0"/>
            <a:t>and</a:t>
          </a:r>
          <a:r>
            <a:rPr lang="en-US" b="1" baseline="0" noProof="0" dirty="0"/>
            <a:t> 5.5 km </a:t>
          </a:r>
          <a:r>
            <a:rPr lang="en-US" b="0" baseline="0" noProof="0" dirty="0"/>
            <a:t>height</a:t>
          </a:r>
          <a:endParaRPr lang="en-US" b="0" noProof="0" dirty="0"/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1" noProof="0" dirty="0"/>
            <a:t>Two groups</a:t>
          </a:r>
          <a:r>
            <a:rPr lang="en-US" noProof="0" dirty="0"/>
            <a:t>: Smaller and larger median CAFs</a:t>
          </a:r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FD6EEB7F-21C6-4A9A-A358-2DB2497E4851}">
      <dgm:prSet/>
      <dgm:spPr/>
      <dgm:t>
        <a:bodyPr/>
        <a:lstStyle/>
        <a:p>
          <a:r>
            <a:rPr lang="en-US" b="1" noProof="0" dirty="0"/>
            <a:t>Smaller</a:t>
          </a:r>
          <a:r>
            <a:rPr lang="en-US" noProof="0" dirty="0"/>
            <a:t> CAFs: </a:t>
          </a:r>
          <a:r>
            <a:rPr lang="en-US" b="1" noProof="0" dirty="0">
              <a:solidFill>
                <a:srgbClr val="00B050"/>
              </a:solidFill>
            </a:rPr>
            <a:t>Morrison 2-mom</a:t>
          </a:r>
          <a:r>
            <a:rPr lang="en-US" noProof="0" dirty="0"/>
            <a:t>, </a:t>
          </a:r>
          <a:r>
            <a:rPr lang="en-US" b="1" noProof="0" dirty="0">
              <a:solidFill>
                <a:srgbClr val="FF0000"/>
              </a:solidFill>
            </a:rPr>
            <a:t>FSBM</a:t>
          </a:r>
          <a:r>
            <a:rPr lang="en-US" noProof="0" dirty="0"/>
            <a:t>, </a:t>
          </a:r>
          <a:r>
            <a:rPr lang="en-US" b="1" noProof="0" dirty="0"/>
            <a:t>radar observations</a:t>
          </a:r>
        </a:p>
      </dgm:t>
    </dgm:pt>
    <dgm:pt modelId="{FF5348CE-524C-4D95-81F2-DD5EAC32B9C6}" type="sibTrans" cxnId="{67CEBAEF-737F-4225-A799-402437CD8944}">
      <dgm:prSet/>
      <dgm:spPr/>
      <dgm:t>
        <a:bodyPr/>
        <a:lstStyle/>
        <a:p>
          <a:endParaRPr lang="de-DE"/>
        </a:p>
      </dgm:t>
    </dgm:pt>
    <dgm:pt modelId="{0541DF87-468A-4367-BDA4-46A41A8646D6}" type="parTrans" cxnId="{67CEBAEF-737F-4225-A799-402437CD8944}">
      <dgm:prSet/>
      <dgm:spPr/>
      <dgm:t>
        <a:bodyPr/>
        <a:lstStyle/>
        <a:p>
          <a:endParaRPr lang="de-DE"/>
        </a:p>
      </dgm:t>
    </dgm:pt>
    <dgm:pt modelId="{DC1B7939-2D0A-4317-ABA2-DE4D33142599}">
      <dgm:prSet/>
      <dgm:spPr/>
      <dgm:t>
        <a:bodyPr/>
        <a:lstStyle/>
        <a:p>
          <a:r>
            <a:rPr lang="en-US" b="1" noProof="0" dirty="0"/>
            <a:t>Larger </a:t>
          </a:r>
          <a:r>
            <a:rPr lang="en-US" noProof="0" dirty="0"/>
            <a:t>CAFs</a:t>
          </a:r>
          <a:r>
            <a:rPr lang="en-US" b="1" noProof="0" dirty="0">
              <a:solidFill>
                <a:schemeClr val="accent1"/>
              </a:solidFill>
            </a:rPr>
            <a:t>: Thompson 2-mom</a:t>
          </a:r>
          <a:r>
            <a:rPr lang="en-US" noProof="0" dirty="0"/>
            <a:t>, </a:t>
          </a:r>
          <a:r>
            <a:rPr lang="en-US" b="1" noProof="0" dirty="0">
              <a:solidFill>
                <a:schemeClr val="accent6"/>
              </a:solidFill>
            </a:rPr>
            <a:t>Thompson aerosol</a:t>
          </a:r>
          <a:r>
            <a:rPr lang="en-US" noProof="0" dirty="0"/>
            <a:t>, </a:t>
          </a:r>
          <a:r>
            <a:rPr lang="en-US" b="1" noProof="0" dirty="0">
              <a:solidFill>
                <a:schemeClr val="accent4"/>
              </a:solidFill>
            </a:rPr>
            <a:t>P3</a:t>
          </a:r>
        </a:p>
      </dgm:t>
    </dgm:pt>
    <dgm:pt modelId="{F7E81161-591F-42CF-9023-9AD40CCB1EF6}" type="sibTrans" cxnId="{0E78AA56-44CA-4492-9181-BCA12BADA582}">
      <dgm:prSet/>
      <dgm:spPr/>
      <dgm:t>
        <a:bodyPr/>
        <a:lstStyle/>
        <a:p>
          <a:endParaRPr lang="de-DE"/>
        </a:p>
      </dgm:t>
    </dgm:pt>
    <dgm:pt modelId="{B805F169-2651-48F1-9D91-AC94BA34C7B1}" type="parTrans" cxnId="{0E78AA56-44CA-4492-9181-BCA12BADA582}">
      <dgm:prSet/>
      <dgm:spPr/>
      <dgm:t>
        <a:bodyPr/>
        <a:lstStyle/>
        <a:p>
          <a:endParaRPr lang="de-DE"/>
        </a:p>
      </dgm:t>
    </dgm:pt>
    <dgm:pt modelId="{900A1BBD-342E-440E-B1A1-D12314E5CFC7}">
      <dgm:prSet phldrT="[Text]"/>
      <dgm:spPr/>
      <dgm:t>
        <a:bodyPr/>
        <a:lstStyle/>
        <a:p>
          <a:r>
            <a:rPr lang="en-US" b="0" noProof="0" dirty="0"/>
            <a:t>Observations in </a:t>
          </a:r>
          <a:r>
            <a:rPr lang="en-US" b="1" noProof="0" dirty="0">
              <a:solidFill>
                <a:schemeClr val="accent6">
                  <a:lumMod val="50000"/>
                </a:schemeClr>
              </a:solidFill>
            </a:rPr>
            <a:t>brown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  <a:endParaRPr lang="en-US" b="0" noProof="0" dirty="0"/>
        </a:p>
      </dgm:t>
    </dgm:pt>
    <dgm:pt modelId="{87FBC477-31C2-48C8-BB4F-C2A29F75F586}" type="parTrans" cxnId="{8EE47060-FA56-41B8-96CC-66C709F8B2A2}">
      <dgm:prSet/>
      <dgm:spPr/>
      <dgm:t>
        <a:bodyPr/>
        <a:lstStyle/>
        <a:p>
          <a:endParaRPr lang="de-DE"/>
        </a:p>
      </dgm:t>
    </dgm:pt>
    <dgm:pt modelId="{5FC0E9BC-4DD5-44AC-A743-2A65E21FBD24}" type="sibTrans" cxnId="{8EE47060-FA56-41B8-96CC-66C709F8B2A2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8EE47060-FA56-41B8-96CC-66C709F8B2A2}" srcId="{934E7FB4-E9CE-4255-B0A6-7F67C7C0417F}" destId="{900A1BBD-342E-440E-B1A1-D12314E5CFC7}" srcOrd="1" destOrd="0" parTransId="{87FBC477-31C2-48C8-BB4F-C2A29F75F586}" sibTransId="{5FC0E9BC-4DD5-44AC-A743-2A65E21FBD24}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0E78AA56-44CA-4492-9181-BCA12BADA582}" srcId="{9CCF246C-04A8-4260-AFA2-E16EE86EF14F}" destId="{DC1B7939-2D0A-4317-ABA2-DE4D33142599}" srcOrd="2" destOrd="0" parTransId="{B805F169-2651-48F1-9D91-AC94BA34C7B1}" sibTransId="{F7E81161-591F-42CF-9023-9AD40CCB1EF6}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8C4F1FD3-45DF-4A28-A5AD-1AECD4A13177}" type="presOf" srcId="{900A1BBD-342E-440E-B1A1-D12314E5CFC7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523F17EE-567F-4668-8C87-9DD2D993A6D8}" type="presOf" srcId="{DC1B7939-2D0A-4317-ABA2-DE4D33142599}" destId="{4425C54C-F412-49D9-B21A-EF55A99B62BD}" srcOrd="0" destOrd="2" presId="urn:microsoft.com/office/officeart/2005/8/layout/list1"/>
    <dgm:cxn modelId="{67CEBAEF-737F-4225-A799-402437CD8944}" srcId="{9CCF246C-04A8-4260-AFA2-E16EE86EF14F}" destId="{FD6EEB7F-21C6-4A9A-A358-2DB2497E4851}" srcOrd="1" destOrd="0" parTransId="{0541DF87-468A-4367-BDA4-46A41A8646D6}" sibTransId="{FF5348CE-524C-4D95-81F2-DD5EAC32B9C6}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A459CCFC-C824-4576-AB66-C518ED2FB311}" type="presOf" srcId="{FD6EEB7F-21C6-4A9A-A358-2DB2497E4851}" destId="{4425C54C-F412-49D9-B21A-EF55A99B62BD}" srcOrd="0" destOrd="1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Microphysics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0" noProof="0" dirty="0"/>
            <a:t>Boxplots</a:t>
          </a:r>
          <a:r>
            <a:rPr lang="en-US" b="0" baseline="0" noProof="0" dirty="0"/>
            <a:t> of </a:t>
          </a:r>
          <a:r>
            <a:rPr lang="en-US" b="1" baseline="0" noProof="0" dirty="0"/>
            <a:t>CAF </a:t>
          </a:r>
          <a:r>
            <a:rPr lang="en-US" b="0" baseline="0" noProof="0" dirty="0"/>
            <a:t>at</a:t>
          </a:r>
          <a:r>
            <a:rPr lang="en-US" b="1" baseline="0" noProof="0" dirty="0"/>
            <a:t> 1.5 </a:t>
          </a:r>
          <a:r>
            <a:rPr lang="en-US" b="0" baseline="0" noProof="0" dirty="0"/>
            <a:t>and</a:t>
          </a:r>
          <a:r>
            <a:rPr lang="en-US" b="1" baseline="0" noProof="0" dirty="0"/>
            <a:t> 5.5 km </a:t>
          </a:r>
          <a:r>
            <a:rPr lang="en-US" b="0" baseline="0" noProof="0" dirty="0"/>
            <a:t>height</a:t>
          </a:r>
          <a:endParaRPr lang="en-US" b="0" noProof="0" dirty="0"/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1" noProof="0" dirty="0"/>
            <a:t>Two groups</a:t>
          </a:r>
          <a:r>
            <a:rPr lang="en-US" noProof="0" dirty="0"/>
            <a:t>: Smaller and larger median CAFs</a:t>
          </a:r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FD6EEB7F-21C6-4A9A-A358-2DB2497E4851}">
      <dgm:prSet/>
      <dgm:spPr/>
      <dgm:t>
        <a:bodyPr/>
        <a:lstStyle/>
        <a:p>
          <a:r>
            <a:rPr lang="en-US" b="1" noProof="0" dirty="0"/>
            <a:t>Smaller</a:t>
          </a:r>
          <a:r>
            <a:rPr lang="en-US" noProof="0" dirty="0"/>
            <a:t> CAFs: </a:t>
          </a:r>
          <a:r>
            <a:rPr lang="en-US" b="1" noProof="0" dirty="0">
              <a:solidFill>
                <a:srgbClr val="00B050"/>
              </a:solidFill>
            </a:rPr>
            <a:t>Morrison 2-mom</a:t>
          </a:r>
          <a:r>
            <a:rPr lang="en-US" noProof="0" dirty="0"/>
            <a:t>, </a:t>
          </a:r>
          <a:r>
            <a:rPr lang="en-US" b="1" noProof="0" dirty="0">
              <a:solidFill>
                <a:srgbClr val="FF0000"/>
              </a:solidFill>
            </a:rPr>
            <a:t>FSBM</a:t>
          </a:r>
          <a:r>
            <a:rPr lang="en-US" noProof="0" dirty="0"/>
            <a:t>, </a:t>
          </a:r>
          <a:r>
            <a:rPr lang="en-US" b="1" noProof="0" dirty="0"/>
            <a:t>radar observations</a:t>
          </a:r>
        </a:p>
      </dgm:t>
    </dgm:pt>
    <dgm:pt modelId="{FF5348CE-524C-4D95-81F2-DD5EAC32B9C6}" type="sibTrans" cxnId="{67CEBAEF-737F-4225-A799-402437CD8944}">
      <dgm:prSet/>
      <dgm:spPr/>
      <dgm:t>
        <a:bodyPr/>
        <a:lstStyle/>
        <a:p>
          <a:endParaRPr lang="de-DE"/>
        </a:p>
      </dgm:t>
    </dgm:pt>
    <dgm:pt modelId="{0541DF87-468A-4367-BDA4-46A41A8646D6}" type="parTrans" cxnId="{67CEBAEF-737F-4225-A799-402437CD8944}">
      <dgm:prSet/>
      <dgm:spPr/>
      <dgm:t>
        <a:bodyPr/>
        <a:lstStyle/>
        <a:p>
          <a:endParaRPr lang="de-DE"/>
        </a:p>
      </dgm:t>
    </dgm:pt>
    <dgm:pt modelId="{DC1B7939-2D0A-4317-ABA2-DE4D33142599}">
      <dgm:prSet/>
      <dgm:spPr/>
      <dgm:t>
        <a:bodyPr/>
        <a:lstStyle/>
        <a:p>
          <a:r>
            <a:rPr lang="en-US" b="1" noProof="0" dirty="0"/>
            <a:t>Larger </a:t>
          </a:r>
          <a:r>
            <a:rPr lang="en-US" noProof="0" dirty="0"/>
            <a:t>CAFs</a:t>
          </a:r>
          <a:r>
            <a:rPr lang="en-US" b="1" noProof="0" dirty="0">
              <a:solidFill>
                <a:schemeClr val="accent1"/>
              </a:solidFill>
            </a:rPr>
            <a:t>: Thompson 2-mom</a:t>
          </a:r>
          <a:r>
            <a:rPr lang="en-US" noProof="0" dirty="0"/>
            <a:t>, </a:t>
          </a:r>
          <a:r>
            <a:rPr lang="en-US" b="1" noProof="0" dirty="0">
              <a:solidFill>
                <a:schemeClr val="accent6"/>
              </a:solidFill>
            </a:rPr>
            <a:t>Thompson aerosol</a:t>
          </a:r>
          <a:r>
            <a:rPr lang="en-US" noProof="0" dirty="0"/>
            <a:t>, </a:t>
          </a:r>
          <a:r>
            <a:rPr lang="en-US" b="1" noProof="0" dirty="0">
              <a:solidFill>
                <a:schemeClr val="accent4"/>
              </a:solidFill>
            </a:rPr>
            <a:t>P3</a:t>
          </a:r>
        </a:p>
      </dgm:t>
    </dgm:pt>
    <dgm:pt modelId="{F7E81161-591F-42CF-9023-9AD40CCB1EF6}" type="sibTrans" cxnId="{0E78AA56-44CA-4492-9181-BCA12BADA582}">
      <dgm:prSet/>
      <dgm:spPr/>
      <dgm:t>
        <a:bodyPr/>
        <a:lstStyle/>
        <a:p>
          <a:endParaRPr lang="de-DE"/>
        </a:p>
      </dgm:t>
    </dgm:pt>
    <dgm:pt modelId="{B805F169-2651-48F1-9D91-AC94BA34C7B1}" type="parTrans" cxnId="{0E78AA56-44CA-4492-9181-BCA12BADA582}">
      <dgm:prSet/>
      <dgm:spPr/>
      <dgm:t>
        <a:bodyPr/>
        <a:lstStyle/>
        <a:p>
          <a:endParaRPr lang="de-DE"/>
        </a:p>
      </dgm:t>
    </dgm:pt>
    <dgm:pt modelId="{900A1BBD-342E-440E-B1A1-D12314E5CFC7}">
      <dgm:prSet phldrT="[Text]"/>
      <dgm:spPr/>
      <dgm:t>
        <a:bodyPr/>
        <a:lstStyle/>
        <a:p>
          <a:r>
            <a:rPr lang="en-US" b="0" noProof="0" dirty="0"/>
            <a:t>Observations in </a:t>
          </a:r>
          <a:r>
            <a:rPr lang="en-US" b="1" noProof="0" dirty="0">
              <a:solidFill>
                <a:schemeClr val="accent6">
                  <a:lumMod val="50000"/>
                </a:schemeClr>
              </a:solidFill>
            </a:rPr>
            <a:t>brown</a:t>
          </a:r>
          <a:r>
            <a:rPr lang="en-US" b="0" noProof="0" dirty="0"/>
            <a:t>, simulations in </a:t>
          </a:r>
          <a:r>
            <a:rPr lang="en-US" b="1" noProof="0" dirty="0">
              <a:solidFill>
                <a:schemeClr val="accent1"/>
              </a:solidFill>
            </a:rPr>
            <a:t>c</a:t>
          </a:r>
          <a:r>
            <a:rPr lang="en-US" b="1" noProof="0" dirty="0">
              <a:solidFill>
                <a:schemeClr val="accent6"/>
              </a:solidFill>
            </a:rPr>
            <a:t>o</a:t>
          </a:r>
          <a:r>
            <a:rPr lang="en-US" b="1" noProof="0" dirty="0">
              <a:solidFill>
                <a:srgbClr val="00B050"/>
              </a:solidFill>
            </a:rPr>
            <a:t>l</a:t>
          </a:r>
          <a:r>
            <a:rPr lang="en-US" b="1" noProof="0" dirty="0">
              <a:solidFill>
                <a:srgbClr val="FF0000"/>
              </a:solidFill>
            </a:rPr>
            <a:t>o</a:t>
          </a:r>
          <a:r>
            <a:rPr lang="en-US" b="1" noProof="0" dirty="0">
              <a:solidFill>
                <a:schemeClr val="accent4"/>
              </a:solidFill>
            </a:rPr>
            <a:t>r</a:t>
          </a:r>
          <a:endParaRPr lang="en-US" b="0" noProof="0" dirty="0"/>
        </a:p>
      </dgm:t>
    </dgm:pt>
    <dgm:pt modelId="{87FBC477-31C2-48C8-BB4F-C2A29F75F586}" type="parTrans" cxnId="{8EE47060-FA56-41B8-96CC-66C709F8B2A2}">
      <dgm:prSet/>
      <dgm:spPr/>
      <dgm:t>
        <a:bodyPr/>
        <a:lstStyle/>
        <a:p>
          <a:endParaRPr lang="de-DE"/>
        </a:p>
      </dgm:t>
    </dgm:pt>
    <dgm:pt modelId="{5FC0E9BC-4DD5-44AC-A743-2A65E21FBD24}" type="sibTrans" cxnId="{8EE47060-FA56-41B8-96CC-66C709F8B2A2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8EE47060-FA56-41B8-96CC-66C709F8B2A2}" srcId="{934E7FB4-E9CE-4255-B0A6-7F67C7C0417F}" destId="{900A1BBD-342E-440E-B1A1-D12314E5CFC7}" srcOrd="1" destOrd="0" parTransId="{87FBC477-31C2-48C8-BB4F-C2A29F75F586}" sibTransId="{5FC0E9BC-4DD5-44AC-A743-2A65E21FBD24}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0E78AA56-44CA-4492-9181-BCA12BADA582}" srcId="{9CCF246C-04A8-4260-AFA2-E16EE86EF14F}" destId="{DC1B7939-2D0A-4317-ABA2-DE4D33142599}" srcOrd="2" destOrd="0" parTransId="{B805F169-2651-48F1-9D91-AC94BA34C7B1}" sibTransId="{F7E81161-591F-42CF-9023-9AD40CCB1EF6}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8C4F1FD3-45DF-4A28-A5AD-1AECD4A13177}" type="presOf" srcId="{900A1BBD-342E-440E-B1A1-D12314E5CFC7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523F17EE-567F-4668-8C87-9DD2D993A6D8}" type="presOf" srcId="{DC1B7939-2D0A-4317-ABA2-DE4D33142599}" destId="{4425C54C-F412-49D9-B21A-EF55A99B62BD}" srcOrd="0" destOrd="2" presId="urn:microsoft.com/office/officeart/2005/8/layout/list1"/>
    <dgm:cxn modelId="{67CEBAEF-737F-4225-A799-402437CD8944}" srcId="{9CCF246C-04A8-4260-AFA2-E16EE86EF14F}" destId="{FD6EEB7F-21C6-4A9A-A358-2DB2497E4851}" srcOrd="1" destOrd="0" parTransId="{0541DF87-468A-4367-BDA4-46A41A8646D6}" sibTransId="{FF5348CE-524C-4D95-81F2-DD5EAC32B9C6}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A459CCFC-C824-4576-AB66-C518ED2FB311}" type="presOf" srcId="{FD6EEB7F-21C6-4A9A-A358-2DB2497E4851}" destId="{4425C54C-F412-49D9-B21A-EF55A99B62BD}" srcOrd="0" destOrd="1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Differential reflectivity (ZDR)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en-US" noProof="0" dirty="0"/>
            <a:t>Have too large ZDR spread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lang="en-US" noProof="0" dirty="0"/>
            <a:t>Too many large drops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840D690D-EEE8-4A6F-ACE1-BD92F49A80C7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noProof="0" dirty="0"/>
            <a:t>FSBM</a:t>
          </a:r>
        </a:p>
      </dgm:t>
    </dgm:pt>
    <dgm:pt modelId="{E24EBE9C-E1DA-4908-A354-E631DDDC0CEC}" type="parTrans" cxnId="{7334A6F6-DA55-4BE6-BFCF-276FAD868A4B}">
      <dgm:prSet/>
      <dgm:spPr/>
      <dgm:t>
        <a:bodyPr/>
        <a:lstStyle/>
        <a:p>
          <a:endParaRPr lang="en-US"/>
        </a:p>
      </dgm:t>
    </dgm:pt>
    <dgm:pt modelId="{DC832C7B-1599-4A96-AD88-137FFE5C80EB}" type="sibTrans" cxnId="{7334A6F6-DA55-4BE6-BFCF-276FAD868A4B}">
      <dgm:prSet/>
      <dgm:spPr/>
      <dgm:t>
        <a:bodyPr/>
        <a:lstStyle/>
        <a:p>
          <a:endParaRPr lang="en-US"/>
        </a:p>
      </dgm:t>
    </dgm:pt>
    <dgm:pt modelId="{0CA215EF-4A78-472B-817B-C96F4B5B4C0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US" noProof="0" dirty="0"/>
            <a:t>Better captures high density at low ZDR</a:t>
          </a:r>
        </a:p>
      </dgm:t>
    </dgm:pt>
    <dgm:pt modelId="{19FFDFE8-847E-4E3C-9D1F-C0A15880BBA0}" type="parTrans" cxnId="{BD0EE4D4-5076-441C-A61C-561E1ADF2F74}">
      <dgm:prSet/>
      <dgm:spPr/>
      <dgm:t>
        <a:bodyPr/>
        <a:lstStyle/>
        <a:p>
          <a:endParaRPr lang="en-US"/>
        </a:p>
      </dgm:t>
    </dgm:pt>
    <dgm:pt modelId="{4E3B9DA4-3A6C-4DEF-809E-7A9A54E1E773}" type="sibTrans" cxnId="{BD0EE4D4-5076-441C-A61C-561E1ADF2F74}">
      <dgm:prSet/>
      <dgm:spPr/>
      <dgm:t>
        <a:bodyPr/>
        <a:lstStyle/>
        <a:p>
          <a:endParaRPr lang="en-US"/>
        </a:p>
      </dgm:t>
    </dgm:pt>
    <dgm:pt modelId="{0D873CE5-84E5-498D-9C71-DF96CB80031B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en-US" noProof="0" dirty="0"/>
            <a:t>Does not show any high ZDR</a:t>
          </a:r>
        </a:p>
      </dgm:t>
    </dgm:pt>
    <dgm:pt modelId="{F3813A62-DA2F-4571-A034-F77530EC1074}" type="parTrans" cxnId="{517ACBC8-DFEE-4902-B7BA-9658F9C63A0B}">
      <dgm:prSet/>
      <dgm:spPr/>
      <dgm:t>
        <a:bodyPr/>
        <a:lstStyle/>
        <a:p>
          <a:endParaRPr lang="en-US"/>
        </a:p>
      </dgm:t>
    </dgm:pt>
    <dgm:pt modelId="{54CA45AA-D30D-4838-990D-AE88039A52E5}" type="sibTrans" cxnId="{517ACBC8-DFEE-4902-B7BA-9658F9C63A0B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>
        <a:solidFill>
          <a:schemeClr val="accent5"/>
        </a:solidFill>
        <a:ln>
          <a:solidFill>
            <a:schemeClr val="accent5"/>
          </a:solidFill>
        </a:ln>
      </dgm:spPr>
      <dgm:t>
        <a:bodyPr/>
        <a:lstStyle/>
        <a:p>
          <a:r>
            <a:rPr lang="en-US" b="1" noProof="0" dirty="0"/>
            <a:t>Most models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0" noProof="0" dirty="0"/>
            <a:t>Sensitive to particle shape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ADF11910-F8C4-4887-9A92-51E172E46E18}">
      <dgm:prSet phldrT="[Text]"/>
      <dgm:spPr/>
      <dgm:t>
        <a:bodyPr/>
        <a:lstStyle/>
        <a:p>
          <a:r>
            <a:rPr lang="en-US" b="0" noProof="0" dirty="0"/>
            <a:t>Proxy for size of rain</a:t>
          </a:r>
        </a:p>
      </dgm:t>
    </dgm:pt>
    <dgm:pt modelId="{553F694D-B6A5-4286-A826-57F71F73653F}" type="parTrans" cxnId="{0F2C275E-4819-445C-BB2D-3349A9CCF8A7}">
      <dgm:prSet/>
      <dgm:spPr/>
      <dgm:t>
        <a:bodyPr/>
        <a:lstStyle/>
        <a:p>
          <a:endParaRPr lang="en-US"/>
        </a:p>
      </dgm:t>
    </dgm:pt>
    <dgm:pt modelId="{E50BF58B-BA2E-430E-B7C1-E0D4239D4B17}" type="sibTrans" cxnId="{0F2C275E-4819-445C-BB2D-3349A9CCF8A7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3"/>
      <dgm:spPr/>
    </dgm:pt>
    <dgm:pt modelId="{AC118226-E4EF-4296-80C0-2EDD7F94D58C}" type="pres">
      <dgm:prSet presAssocID="{934E7FB4-E9CE-4255-B0A6-7F67C7C041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3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3"/>
      <dgm:spPr/>
    </dgm:pt>
    <dgm:pt modelId="{239CFD78-0FF2-412E-9E0C-96028BB9F290}" type="pres">
      <dgm:prSet presAssocID="{9CCF246C-04A8-4260-AFA2-E16EE86EF1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3">
        <dgm:presLayoutVars>
          <dgm:bulletEnabled val="1"/>
        </dgm:presLayoutVars>
      </dgm:prSet>
      <dgm:spPr/>
    </dgm:pt>
    <dgm:pt modelId="{3B1611BE-B8E7-478A-9C49-D9A587660FF7}" type="pres">
      <dgm:prSet presAssocID="{255B6CE3-E233-49AE-ACEB-9CB9A0899BF5}" presName="spaceBetweenRectangles" presStyleCnt="0"/>
      <dgm:spPr/>
    </dgm:pt>
    <dgm:pt modelId="{101F6C1B-9E45-47A3-AF69-102BD1D469D6}" type="pres">
      <dgm:prSet presAssocID="{840D690D-EEE8-4A6F-ACE1-BD92F49A80C7}" presName="parentLin" presStyleCnt="0"/>
      <dgm:spPr/>
    </dgm:pt>
    <dgm:pt modelId="{643508E4-C2A6-4C94-8BA8-27019414BFE0}" type="pres">
      <dgm:prSet presAssocID="{840D690D-EEE8-4A6F-ACE1-BD92F49A80C7}" presName="parentLeftMargin" presStyleLbl="node1" presStyleIdx="1" presStyleCnt="3"/>
      <dgm:spPr/>
    </dgm:pt>
    <dgm:pt modelId="{13E18090-F698-4DDA-AD57-65ADDC50E67C}" type="pres">
      <dgm:prSet presAssocID="{840D690D-EEE8-4A6F-ACE1-BD92F49A80C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5916FA6-3A3E-4951-B045-51B737348461}" type="pres">
      <dgm:prSet presAssocID="{840D690D-EEE8-4A6F-ACE1-BD92F49A80C7}" presName="negativeSpace" presStyleCnt="0"/>
      <dgm:spPr/>
    </dgm:pt>
    <dgm:pt modelId="{45C724D5-6533-4F7E-9411-B8A8888E1922}" type="pres">
      <dgm:prSet presAssocID="{840D690D-EEE8-4A6F-ACE1-BD92F49A80C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22704212-4B89-4FE5-B3F0-918A4E98DDC2}" type="presOf" srcId="{840D690D-EEE8-4A6F-ACE1-BD92F49A80C7}" destId="{13E18090-F698-4DDA-AD57-65ADDC50E67C}" srcOrd="1" destOrd="0" presId="urn:microsoft.com/office/officeart/2005/8/layout/list1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0F2C275E-4819-445C-BB2D-3349A9CCF8A7}" srcId="{934E7FB4-E9CE-4255-B0A6-7F67C7C0417F}" destId="{ADF11910-F8C4-4887-9A92-51E172E46E18}" srcOrd="1" destOrd="0" parTransId="{553F694D-B6A5-4286-A826-57F71F73653F}" sibTransId="{E50BF58B-BA2E-430E-B7C1-E0D4239D4B17}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FE85984F-E8B8-42EC-8D86-84BC1094C020}" type="presOf" srcId="{ADF11910-F8C4-4887-9A92-51E172E46E18}" destId="{710E2C4E-2437-49D1-8909-0F173FC6A64C}" srcOrd="0" destOrd="1" presId="urn:microsoft.com/office/officeart/2005/8/layout/list1"/>
    <dgm:cxn modelId="{89BFB370-B8F5-42C0-838D-93256996F31B}" type="presOf" srcId="{0CA215EF-4A78-472B-817B-C96F4B5B4C09}" destId="{45C724D5-6533-4F7E-9411-B8A8888E1922}" srcOrd="0" destOrd="0" presId="urn:microsoft.com/office/officeart/2005/8/layout/list1"/>
    <dgm:cxn modelId="{750B0353-F74A-41FC-9175-5B79D35145B5}" type="presOf" srcId="{840D690D-EEE8-4A6F-ACE1-BD92F49A80C7}" destId="{643508E4-C2A6-4C94-8BA8-27019414BFE0}" srcOrd="0" destOrd="0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517ACBC8-DFEE-4902-B7BA-9658F9C63A0B}" srcId="{840D690D-EEE8-4A6F-ACE1-BD92F49A80C7}" destId="{0D873CE5-84E5-498D-9C71-DF96CB80031B}" srcOrd="1" destOrd="0" parTransId="{F3813A62-DA2F-4571-A034-F77530EC1074}" sibTransId="{54CA45AA-D30D-4838-990D-AE88039A52E5}"/>
    <dgm:cxn modelId="{BD0EE4D4-5076-441C-A61C-561E1ADF2F74}" srcId="{840D690D-EEE8-4A6F-ACE1-BD92F49A80C7}" destId="{0CA215EF-4A78-472B-817B-C96F4B5B4C09}" srcOrd="0" destOrd="0" parTransId="{19FFDFE8-847E-4E3C-9D1F-C0A15880BBA0}" sibTransId="{4E3B9DA4-3A6C-4DEF-809E-7A9A54E1E773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C30033F6-65EB-4E76-AB57-9601B760AD62}" type="presOf" srcId="{0D873CE5-84E5-498D-9C71-DF96CB80031B}" destId="{45C724D5-6533-4F7E-9411-B8A8888E1922}" srcOrd="0" destOrd="1" presId="urn:microsoft.com/office/officeart/2005/8/layout/list1"/>
    <dgm:cxn modelId="{7334A6F6-DA55-4BE6-BFCF-276FAD868A4B}" srcId="{2FBC0553-D70A-4540-9A27-A6FCD5A1D4D0}" destId="{840D690D-EEE8-4A6F-ACE1-BD92F49A80C7}" srcOrd="2" destOrd="0" parTransId="{E24EBE9C-E1DA-4908-A354-E631DDDC0CEC}" sibTransId="{DC832C7B-1599-4A96-AD88-137FFE5C80EB}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  <dgm:cxn modelId="{E621A847-77A9-4241-B5D7-E482D72D81C6}" type="presParOf" srcId="{B31C201D-0C9A-424E-8F4D-147F4A1CFFC8}" destId="{3B1611BE-B8E7-478A-9C49-D9A587660FF7}" srcOrd="7" destOrd="0" presId="urn:microsoft.com/office/officeart/2005/8/layout/list1"/>
    <dgm:cxn modelId="{E0E446D9-9C22-42AC-9C83-6EFB92961168}" type="presParOf" srcId="{B31C201D-0C9A-424E-8F4D-147F4A1CFFC8}" destId="{101F6C1B-9E45-47A3-AF69-102BD1D469D6}" srcOrd="8" destOrd="0" presId="urn:microsoft.com/office/officeart/2005/8/layout/list1"/>
    <dgm:cxn modelId="{5E5B3346-6B51-4031-AE6F-70399DE53895}" type="presParOf" srcId="{101F6C1B-9E45-47A3-AF69-102BD1D469D6}" destId="{643508E4-C2A6-4C94-8BA8-27019414BFE0}" srcOrd="0" destOrd="0" presId="urn:microsoft.com/office/officeart/2005/8/layout/list1"/>
    <dgm:cxn modelId="{871D23D5-2DF3-4C49-BC3D-3C5CD07F7F25}" type="presParOf" srcId="{101F6C1B-9E45-47A3-AF69-102BD1D469D6}" destId="{13E18090-F698-4DDA-AD57-65ADDC50E67C}" srcOrd="1" destOrd="0" presId="urn:microsoft.com/office/officeart/2005/8/layout/list1"/>
    <dgm:cxn modelId="{9F78779A-295A-418F-A04A-899A8A637681}" type="presParOf" srcId="{B31C201D-0C9A-424E-8F4D-147F4A1CFFC8}" destId="{F5916FA6-3A3E-4951-B045-51B737348461}" srcOrd="9" destOrd="0" presId="urn:microsoft.com/office/officeart/2005/8/layout/list1"/>
    <dgm:cxn modelId="{262D72FE-0EF4-4AA0-B866-9EDB3894DC90}" type="presParOf" srcId="{B31C201D-0C9A-424E-8F4D-147F4A1CFFC8}" destId="{45C724D5-6533-4F7E-9411-B8A8888E19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What do you see?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2D histogram  </a:t>
          </a:r>
          <a:r>
            <a:rPr lang="en-US" b="0" noProof="0" dirty="0"/>
            <a:t>of radar / model </a:t>
          </a:r>
          <a:r>
            <a:rPr lang="en-US" b="1" noProof="0" dirty="0"/>
            <a:t>differences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53C864E8-F83A-42F8-878F-2B9BAB09A47A}">
      <dgm:prSet phldrT="[Text]"/>
      <dgm:spPr/>
      <dgm:t>
        <a:bodyPr/>
        <a:lstStyle/>
        <a:p>
          <a:r>
            <a:rPr lang="en-US" b="1" noProof="0" dirty="0">
              <a:solidFill>
                <a:srgbClr val="FF0000"/>
              </a:solidFill>
            </a:rPr>
            <a:t>Red</a:t>
          </a:r>
          <a:r>
            <a:rPr lang="en-US" b="1" noProof="0" dirty="0"/>
            <a:t>: </a:t>
          </a:r>
          <a:r>
            <a:rPr lang="en-US" b="0" noProof="0" dirty="0"/>
            <a:t>Too frequently simulated</a:t>
          </a:r>
        </a:p>
      </dgm:t>
    </dgm:pt>
    <dgm:pt modelId="{D22A8577-C427-4474-9DF9-432AAC609C44}" type="parTrans" cxnId="{B39CD16D-6164-46B0-85C9-FCF5BB872ACE}">
      <dgm:prSet/>
      <dgm:spPr/>
      <dgm:t>
        <a:bodyPr/>
        <a:lstStyle/>
        <a:p>
          <a:endParaRPr lang="de-DE"/>
        </a:p>
      </dgm:t>
    </dgm:pt>
    <dgm:pt modelId="{D2322B7B-5E3C-4016-BD85-854D49AD056D}" type="sibTrans" cxnId="{B39CD16D-6164-46B0-85C9-FCF5BB872ACE}">
      <dgm:prSet/>
      <dgm:spPr/>
      <dgm:t>
        <a:bodyPr/>
        <a:lstStyle/>
        <a:p>
          <a:endParaRPr lang="de-DE"/>
        </a:p>
      </dgm:t>
    </dgm:pt>
    <dgm:pt modelId="{B3F3B80B-F252-4877-AC77-3D3B94586109}">
      <dgm:prSet phldrT="[Text]"/>
      <dgm:spPr/>
      <dgm:t>
        <a:bodyPr/>
        <a:lstStyle/>
        <a:p>
          <a:r>
            <a:rPr lang="en-US" b="1" noProof="0" dirty="0">
              <a:solidFill>
                <a:schemeClr val="tx2"/>
              </a:solidFill>
            </a:rPr>
            <a:t>Blue</a:t>
          </a:r>
          <a:r>
            <a:rPr lang="en-US" b="1" noProof="0" dirty="0">
              <a:solidFill>
                <a:schemeClr val="accent1"/>
              </a:solidFill>
            </a:rPr>
            <a:t>:</a:t>
          </a:r>
          <a:r>
            <a:rPr lang="en-US" b="1" noProof="0" dirty="0"/>
            <a:t> </a:t>
          </a:r>
          <a:r>
            <a:rPr lang="en-US" b="0" noProof="0" dirty="0"/>
            <a:t>Too rarely simulated</a:t>
          </a:r>
        </a:p>
      </dgm:t>
    </dgm:pt>
    <dgm:pt modelId="{88726EB6-C888-4A1A-B698-B3AF7D8AE2AC}" type="parTrans" cxnId="{4802C49D-FFCE-4782-AFBB-F42DC1648AD4}">
      <dgm:prSet/>
      <dgm:spPr/>
      <dgm:t>
        <a:bodyPr/>
        <a:lstStyle/>
        <a:p>
          <a:endParaRPr lang="de-DE"/>
        </a:p>
      </dgm:t>
    </dgm:pt>
    <dgm:pt modelId="{B466F3C0-3922-453F-904F-C1287EBC8743}" type="sibTrans" cxnId="{4802C49D-FFCE-4782-AFBB-F42DC1648AD4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1"/>
      <dgm:spPr/>
    </dgm:pt>
    <dgm:pt modelId="{AC118226-E4EF-4296-80C0-2EDD7F94D58C}" type="pres">
      <dgm:prSet presAssocID="{934E7FB4-E9CE-4255-B0A6-7F67C7C041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1" custLinFactNeighborX="-2686" custLinFactNeighborY="77701">
        <dgm:presLayoutVars>
          <dgm:bulletEnabled val="1"/>
        </dgm:presLayoutVars>
      </dgm:prSet>
      <dgm:spPr/>
    </dgm:pt>
  </dgm:ptLst>
  <dgm:cxnLst>
    <dgm:cxn modelId="{202FAC00-849D-4A39-87ED-9E7CBE2D4B40}" type="presOf" srcId="{B3F3B80B-F252-4877-AC77-3D3B94586109}" destId="{710E2C4E-2437-49D1-8909-0F173FC6A64C}" srcOrd="0" destOrd="2" presId="urn:microsoft.com/office/officeart/2005/8/layout/list1"/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B39CD16D-6164-46B0-85C9-FCF5BB872ACE}" srcId="{934E7FB4-E9CE-4255-B0A6-7F67C7C0417F}" destId="{53C864E8-F83A-42F8-878F-2B9BAB09A47A}" srcOrd="1" destOrd="0" parTransId="{D22A8577-C427-4474-9DF9-432AAC609C44}" sibTransId="{D2322B7B-5E3C-4016-BD85-854D49AD056D}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4802C49D-FFCE-4782-AFBB-F42DC1648AD4}" srcId="{934E7FB4-E9CE-4255-B0A6-7F67C7C0417F}" destId="{B3F3B80B-F252-4877-AC77-3D3B94586109}" srcOrd="2" destOrd="0" parTransId="{88726EB6-C888-4A1A-B698-B3AF7D8AE2AC}" sibTransId="{B466F3C0-3922-453F-904F-C1287EBC8743}"/>
    <dgm:cxn modelId="{E04416BE-E711-4BC1-A6F7-3A2D0B95858B}" type="presOf" srcId="{53C864E8-F83A-42F8-878F-2B9BAB09A47A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Dual-wavelength ratio (</a:t>
          </a:r>
          <a:r>
            <a:rPr lang="en-US" b="1" i="1" noProof="0" dirty="0"/>
            <a:t>DWR</a:t>
          </a:r>
          <a:r>
            <a:rPr lang="en-US" b="1" noProof="0" dirty="0"/>
            <a:t>)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noProof="0"/>
            <a:t>Strongly sensitive to particle size</a:t>
          </a:r>
          <a:endParaRPr lang="en-US" noProof="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07986F5A-B43F-4882-BE24-5B8B5CB4F2A5}">
      <dgm:prSet phldrT="[Text]"/>
      <dgm:spPr/>
      <dgm:t>
        <a:bodyPr/>
        <a:lstStyle/>
        <a:p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</a:t>
          </a:r>
          <a:r>
            <a:rPr lang="de-DE" b="1" dirty="0"/>
            <a:t>)</a:t>
          </a:r>
          <a:endParaRPr lang="en-US" b="1" dirty="0"/>
        </a:p>
      </dgm:t>
    </dgm:pt>
    <dgm:pt modelId="{8C751633-A556-4D24-AF13-64CA50C3370D}" type="parTrans" cxnId="{B135656B-4CC7-4FEE-98B0-882E628EB766}">
      <dgm:prSet/>
      <dgm:spPr/>
      <dgm:t>
        <a:bodyPr/>
        <a:lstStyle/>
        <a:p>
          <a:endParaRPr lang="en-US"/>
        </a:p>
      </dgm:t>
    </dgm:pt>
    <dgm:pt modelId="{7607FCAB-2416-4C44-BED2-D83554EEF9B7}" type="sibTrans" cxnId="{B135656B-4CC7-4FEE-98B0-882E628EB766}">
      <dgm:prSet/>
      <dgm:spPr/>
      <dgm:t>
        <a:bodyPr/>
        <a:lstStyle/>
        <a:p>
          <a:endParaRPr lang="en-US"/>
        </a:p>
      </dgm:t>
    </dgm:pt>
    <dgm:pt modelId="{01AB92E1-621E-4187-9493-1111787AF41A}">
      <dgm:prSet phldrT="[Text]"/>
      <dgm:spPr/>
      <dgm:t>
        <a:bodyPr/>
        <a:lstStyle/>
        <a:p>
          <a:r>
            <a:rPr lang="de-DE" b="1" dirty="0"/>
            <a:t>Differential </a:t>
          </a:r>
          <a:r>
            <a:rPr lang="en-US" b="1" noProof="0" dirty="0"/>
            <a:t>reflectivity</a:t>
          </a:r>
          <a:r>
            <a:rPr lang="de-DE" b="1" dirty="0"/>
            <a:t> (</a:t>
          </a:r>
          <a:r>
            <a:rPr lang="de-DE" b="1" i="1" dirty="0"/>
            <a:t>ZDR</a:t>
          </a:r>
          <a:r>
            <a:rPr lang="de-DE" b="1" dirty="0"/>
            <a:t>)		</a:t>
          </a:r>
          <a:endParaRPr lang="en-US" b="1" dirty="0"/>
        </a:p>
      </dgm:t>
    </dgm:pt>
    <dgm:pt modelId="{BE020C80-74A4-40D8-8992-10A06EE91067}" type="parTrans" cxnId="{A663BFAC-021E-4AA1-8E74-D4DE5C3724C5}">
      <dgm:prSet/>
      <dgm:spPr/>
      <dgm:t>
        <a:bodyPr/>
        <a:lstStyle/>
        <a:p>
          <a:endParaRPr lang="en-US"/>
        </a:p>
      </dgm:t>
    </dgm:pt>
    <dgm:pt modelId="{364F8810-F27A-40B8-8A03-280DCCEE0789}" type="sibTrans" cxnId="{A663BFAC-021E-4AA1-8E74-D4DE5C3724C5}">
      <dgm:prSet/>
      <dgm:spPr/>
      <dgm:t>
        <a:bodyPr/>
        <a:lstStyle/>
        <a:p>
          <a:endParaRPr lang="en-US"/>
        </a:p>
      </dgm:t>
    </dgm:pt>
    <dgm:pt modelId="{02C04FFB-2742-4AD4-8FAB-4F68EAD42570}">
      <dgm:prSet/>
      <dgm:spPr/>
      <dgm:t>
        <a:bodyPr/>
        <a:lstStyle/>
        <a:p>
          <a:r>
            <a:rPr lang="en-US" b="0" noProof="0"/>
            <a:t>Strongly sensitive to particle shape</a:t>
          </a:r>
          <a:endParaRPr lang="en-US" b="0" noProof="0" dirty="0"/>
        </a:p>
      </dgm:t>
    </dgm:pt>
    <dgm:pt modelId="{347FC9B1-2260-4312-8270-46612CBA86F4}" type="parTrans" cxnId="{BE7150C9-A35E-448A-BA7B-E5C8D402DA85}">
      <dgm:prSet/>
      <dgm:spPr/>
      <dgm:t>
        <a:bodyPr/>
        <a:lstStyle/>
        <a:p>
          <a:endParaRPr lang="en-US"/>
        </a:p>
      </dgm:t>
    </dgm:pt>
    <dgm:pt modelId="{01554687-A76E-474B-9AB1-B017E556EF9A}" type="sibTrans" cxnId="{BE7150C9-A35E-448A-BA7B-E5C8D402DA85}">
      <dgm:prSet/>
      <dgm:spPr/>
      <dgm:t>
        <a:bodyPr/>
        <a:lstStyle/>
        <a:p>
          <a:endParaRPr lang="en-US"/>
        </a:p>
      </dgm:t>
    </dgm:pt>
    <dgm:pt modelId="{2E332884-7BA6-43E0-BE3C-21CBDE86A838}">
      <dgm:prSet/>
      <dgm:spPr/>
      <dgm:t>
        <a:bodyPr/>
        <a:lstStyle/>
        <a:p>
          <a:r>
            <a:rPr lang="en-US" noProof="0" dirty="0"/>
            <a:t>Sensitive to particle number, size, phase, and density</a:t>
          </a:r>
        </a:p>
      </dgm:t>
    </dgm:pt>
    <dgm:pt modelId="{370A3F4B-992E-4BD8-99D2-8CCA4E5EAC27}" type="parTrans" cxnId="{D32007B6-1E80-47AC-A27F-785372818B25}">
      <dgm:prSet/>
      <dgm:spPr/>
      <dgm:t>
        <a:bodyPr/>
        <a:lstStyle/>
        <a:p>
          <a:endParaRPr lang="en-US"/>
        </a:p>
      </dgm:t>
    </dgm:pt>
    <dgm:pt modelId="{513A2D42-7AC1-43BA-A873-8DBC01AFBCCB}" type="sibTrans" cxnId="{D32007B6-1E80-47AC-A27F-785372818B2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52A5D0-7247-4C0B-9864-B53237658457}">
          <dgm:prSet/>
          <dgm:spPr/>
          <dgm:t>
            <a:bodyPr/>
            <a:lstStyle/>
            <a:p>
              <a:r>
                <a:rPr lang="de-DE" b="0" dirty="0"/>
                <a:t>Z</a:t>
              </a:r>
              <a:r>
                <a:rPr lang="de-DE" b="0" baseline="-25000" dirty="0"/>
                <a:t>DR</a:t>
              </a:r>
              <a14:m>
                <m:oMath xmlns:m="http://schemas.openxmlformats.org/officeDocument/2006/math">
                  <m:r>
                    <a:rPr lang="de-DE" b="0" i="0" smtClean="0">
                      <a:latin typeface="Cambria Math" panose="02040503050406030204" pitchFamily="18" charset="0"/>
                    </a:rPr>
                    <m:t> </m:t>
                  </m:r>
                  <m:r>
                    <a:rPr lang="de-DE" b="0" i="1" smtClean="0">
                      <a:latin typeface="Cambria Math" panose="02040503050406030204" pitchFamily="18" charset="0"/>
                    </a:rPr>
                    <m:t>=10⋅</m:t>
                  </m:r>
                  <m:r>
                    <m:rPr>
                      <m:sty m:val="p"/>
                    </m:rPr>
                    <a:rPr lang="de-DE" b="0" i="0" smtClean="0">
                      <a:latin typeface="Cambria Math" panose="02040503050406030204" pitchFamily="18" charset="0"/>
                    </a:rPr>
                    <m:t>log</m:t>
                  </m:r>
                  <m:r>
                    <a:rPr lang="de-DE" b="0" i="1" smtClean="0">
                      <a:latin typeface="Cambria Math" panose="02040503050406030204" pitchFamily="18" charset="0"/>
                    </a:rPr>
                    <m:t>⁡(</m:t>
                  </m:r>
                  <m:f>
                    <m:fPr>
                      <m:ctrlPr>
                        <a:rPr lang="de-DE" b="0" i="1" smtClean="0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den>
                  </m:f>
                  <m:r>
                    <a:rPr lang="de-DE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n-US" b="0" dirty="0"/>
            </a:p>
          </dgm:t>
        </dgm:pt>
      </mc:Choice>
      <mc:Fallback xmlns="">
        <dgm:pt modelId="{A652A5D0-7247-4C0B-9864-B53237658457}">
          <dgm:prSet/>
          <dgm:spPr/>
          <dgm:t>
            <a:bodyPr/>
            <a:lstStyle/>
            <a:p>
              <a:r>
                <a:rPr lang="de-DE" b="0" dirty="0"/>
                <a:t>Z</a:t>
              </a:r>
              <a:r>
                <a:rPr lang="de-DE" b="0" baseline="-25000" dirty="0"/>
                <a:t>DR</a:t>
              </a:r>
              <a:r>
                <a:rPr lang="de-DE" b="0" i="0">
                  <a:latin typeface="Cambria Math" panose="02040503050406030204" pitchFamily="18" charset="0"/>
                </a:rPr>
                <a:t> =10⋅log⁡(𝑍_𝐻/𝑍_𝑉 )</a:t>
              </a:r>
              <a:endParaRPr lang="en-US" b="0" dirty="0"/>
            </a:p>
          </dgm:t>
        </dgm:pt>
      </mc:Fallback>
    </mc:AlternateContent>
    <dgm:pt modelId="{28B952E9-D0CB-4BFD-91A9-12D65AE70177}" type="parTrans" cxnId="{4D1765E0-996A-4CD4-B6C5-CF48EBCC5FD3}">
      <dgm:prSet/>
      <dgm:spPr/>
      <dgm:t>
        <a:bodyPr/>
        <a:lstStyle/>
        <a:p>
          <a:endParaRPr lang="en-US"/>
        </a:p>
      </dgm:t>
    </dgm:pt>
    <dgm:pt modelId="{CC1ED34C-B03C-4B04-AA9B-50BB6EA9C31E}" type="sibTrans" cxnId="{4D1765E0-996A-4CD4-B6C5-CF48EBCC5FD3}">
      <dgm:prSet/>
      <dgm:spPr/>
      <dgm:t>
        <a:bodyPr/>
        <a:lstStyle/>
        <a:p>
          <a:endParaRPr lang="en-US"/>
        </a:p>
      </dgm:t>
    </dgm:pt>
    <dgm:pt modelId="{741D2440-FB30-41DA-9ECA-02DF95A10414}">
      <dgm:prSet/>
      <dgm:spPr/>
      <dgm:t>
        <a:bodyPr/>
        <a:lstStyle/>
        <a:p>
          <a:r>
            <a:rPr lang="en-US" noProof="0"/>
            <a:t>DWR = dBZ</a:t>
          </a:r>
          <a:r>
            <a:rPr lang="en-US" baseline="-25000" noProof="0"/>
            <a:t>C </a:t>
          </a:r>
          <a:r>
            <a:rPr lang="en-US" baseline="0" noProof="0"/>
            <a:t>– dBZ</a:t>
          </a:r>
          <a:r>
            <a:rPr lang="en-US" baseline="-25000" noProof="0"/>
            <a:t>Ka</a:t>
          </a:r>
          <a:endParaRPr lang="en-US" baseline="-25000" noProof="0" dirty="0"/>
        </a:p>
      </dgm:t>
    </dgm:pt>
    <dgm:pt modelId="{6494F249-A791-4701-8942-7A420B09C3C9}" type="parTrans" cxnId="{1321B718-AF2D-45F1-852D-9A9AB649E6EB}">
      <dgm:prSet/>
      <dgm:spPr/>
      <dgm:t>
        <a:bodyPr/>
        <a:lstStyle/>
        <a:p>
          <a:endParaRPr lang="en-US"/>
        </a:p>
      </dgm:t>
    </dgm:pt>
    <dgm:pt modelId="{E2D59E64-299B-4EE2-829B-44772D3431AA}" type="sibTrans" cxnId="{1321B718-AF2D-45F1-852D-9A9AB649E6EB}">
      <dgm:prSet/>
      <dgm:spPr/>
      <dgm:t>
        <a:bodyPr/>
        <a:lstStyle/>
        <a:p>
          <a:endParaRPr lang="en-US"/>
        </a:p>
      </dgm:t>
    </dgm:pt>
    <dgm:pt modelId="{E1561CC3-2259-496A-8000-74AC32D215FF}">
      <dgm:prSet/>
      <dgm:spPr/>
      <dgm:t>
        <a:bodyPr/>
        <a:lstStyle/>
        <a:p>
          <a:r>
            <a:rPr lang="en-US" b="1" noProof="0" dirty="0"/>
            <a:t>Other quantities</a:t>
          </a:r>
        </a:p>
      </dgm:t>
    </dgm:pt>
    <dgm:pt modelId="{B258AAA7-4D85-4606-BCB6-2D144ADF319F}" type="parTrans" cxnId="{EC208B19-BD60-461A-94C2-2802EC8759FA}">
      <dgm:prSet/>
      <dgm:spPr/>
      <dgm:t>
        <a:bodyPr/>
        <a:lstStyle/>
        <a:p>
          <a:endParaRPr lang="en-US"/>
        </a:p>
      </dgm:t>
    </dgm:pt>
    <dgm:pt modelId="{89B4D3D6-F843-4680-A26E-E0D4DB8BADF5}" type="sibTrans" cxnId="{EC208B19-BD60-461A-94C2-2802EC8759FA}">
      <dgm:prSet/>
      <dgm:spPr/>
      <dgm:t>
        <a:bodyPr/>
        <a:lstStyle/>
        <a:p>
          <a:endParaRPr lang="en-US"/>
        </a:p>
      </dgm:t>
    </dgm:pt>
    <dgm:pt modelId="{294B4EBE-FD8F-4642-898B-14E3EFA06722}">
      <dgm:prSet/>
      <dgm:spPr/>
      <dgm:t>
        <a:bodyPr/>
        <a:lstStyle/>
        <a:p>
          <a:r>
            <a:rPr lang="en-US" noProof="0" dirty="0"/>
            <a:t>Specific differential phase (</a:t>
          </a:r>
          <a:r>
            <a:rPr lang="en-US" i="1" noProof="0" dirty="0"/>
            <a:t>KDP</a:t>
          </a:r>
          <a:r>
            <a:rPr lang="en-US" noProof="0" dirty="0"/>
            <a:t>)</a:t>
          </a:r>
        </a:p>
      </dgm:t>
    </dgm:pt>
    <dgm:pt modelId="{167794F1-640B-4ABF-9F39-CE2EEEAEC3A7}" type="parTrans" cxnId="{92E48F85-A7FC-449F-8011-1A9A72D09F89}">
      <dgm:prSet/>
      <dgm:spPr/>
      <dgm:t>
        <a:bodyPr/>
        <a:lstStyle/>
        <a:p>
          <a:endParaRPr lang="en-US"/>
        </a:p>
      </dgm:t>
    </dgm:pt>
    <dgm:pt modelId="{2D26662C-E8D1-4661-9B32-7F7BE6CD08A8}" type="sibTrans" cxnId="{92E48F85-A7FC-449F-8011-1A9A72D09F89}">
      <dgm:prSet/>
      <dgm:spPr/>
      <dgm:t>
        <a:bodyPr/>
        <a:lstStyle/>
        <a:p>
          <a:endParaRPr lang="en-US"/>
        </a:p>
      </dgm:t>
    </dgm:pt>
    <dgm:pt modelId="{09E40F50-5416-446E-B83C-120FC420F695}">
      <dgm:prSet/>
      <dgm:spPr/>
      <dgm:t>
        <a:bodyPr/>
        <a:lstStyle/>
        <a:p>
          <a:r>
            <a:rPr lang="en-US" noProof="0" dirty="0"/>
            <a:t>Linear Depolarization Ratio (</a:t>
          </a:r>
          <a:r>
            <a:rPr lang="en-US" i="1" noProof="0" dirty="0"/>
            <a:t>LDR</a:t>
          </a:r>
          <a:r>
            <a:rPr lang="en-US" noProof="0" dirty="0"/>
            <a:t>)</a:t>
          </a:r>
        </a:p>
      </dgm:t>
    </dgm:pt>
    <dgm:pt modelId="{D5645DBF-41E2-41B6-BB0B-22122E6E8FAA}" type="parTrans" cxnId="{83B47717-5A2B-4CDE-BD9A-7FF01FD0573B}">
      <dgm:prSet/>
      <dgm:spPr/>
      <dgm:t>
        <a:bodyPr/>
        <a:lstStyle/>
        <a:p>
          <a:endParaRPr lang="en-US"/>
        </a:p>
      </dgm:t>
    </dgm:pt>
    <dgm:pt modelId="{692F4364-031A-463D-9B9A-C245406B42DB}" type="sibTrans" cxnId="{83B47717-5A2B-4CDE-BD9A-7FF01FD0573B}">
      <dgm:prSet/>
      <dgm:spPr/>
      <dgm:t>
        <a:bodyPr/>
        <a:lstStyle/>
        <a:p>
          <a:endParaRPr lang="en-US"/>
        </a:p>
      </dgm:t>
    </dgm:pt>
    <dgm:pt modelId="{FE71D791-51F3-4033-B2A9-535356312B9B}">
      <dgm:prSet/>
      <dgm:spPr/>
      <dgm:t>
        <a:bodyPr/>
        <a:lstStyle/>
        <a:p>
          <a:r>
            <a:rPr lang="en-US" noProof="0" dirty="0" err="1"/>
            <a:t>Copolar</a:t>
          </a:r>
          <a:r>
            <a:rPr lang="en-US" noProof="0" dirty="0"/>
            <a:t> correlation coefficient (</a:t>
          </a:r>
          <a:r>
            <a:rPr lang="en-US" i="1" noProof="0" dirty="0" err="1"/>
            <a:t>RHOhv</a:t>
          </a:r>
          <a:r>
            <a:rPr lang="en-US" noProof="0" dirty="0"/>
            <a:t>)</a:t>
          </a:r>
        </a:p>
      </dgm:t>
    </dgm:pt>
    <dgm:pt modelId="{1B66C6CD-EA9B-4E29-920F-0E49961D0608}" type="parTrans" cxnId="{903E10AC-D776-4C96-BE69-D790E78D3AD5}">
      <dgm:prSet/>
      <dgm:spPr/>
      <dgm:t>
        <a:bodyPr/>
        <a:lstStyle/>
        <a:p>
          <a:endParaRPr lang="en-US"/>
        </a:p>
      </dgm:t>
    </dgm:pt>
    <dgm:pt modelId="{87542902-1B08-4B0F-A81C-81828F38D116}" type="sibTrans" cxnId="{903E10AC-D776-4C96-BE69-D790E78D3AD5}">
      <dgm:prSet/>
      <dgm:spPr/>
      <dgm:t>
        <a:bodyPr/>
        <a:lstStyle/>
        <a:p>
          <a:endParaRPr lang="en-US"/>
        </a:p>
      </dgm:t>
    </dgm:pt>
    <dgm:pt modelId="{6558B6D5-AB16-46A1-93C3-5CE8B15A45E8}">
      <dgm:prSet/>
      <dgm:spPr/>
      <dgm:t>
        <a:bodyPr/>
        <a:lstStyle/>
        <a:p>
          <a:r>
            <a:rPr lang="en-US" noProof="0" dirty="0"/>
            <a:t>Doppler Velocity (</a:t>
          </a:r>
          <a:r>
            <a:rPr lang="en-US" i="1" noProof="0" dirty="0"/>
            <a:t>Vel</a:t>
          </a:r>
          <a:r>
            <a:rPr lang="en-US" noProof="0" dirty="0"/>
            <a:t>)</a:t>
          </a:r>
        </a:p>
      </dgm:t>
    </dgm:pt>
    <dgm:pt modelId="{A1671508-6AFE-4524-B201-7330C76F046D}" type="parTrans" cxnId="{248295B1-1520-467C-92D5-0DADAB6D0C0F}">
      <dgm:prSet/>
      <dgm:spPr/>
      <dgm:t>
        <a:bodyPr/>
        <a:lstStyle/>
        <a:p>
          <a:endParaRPr lang="en-US"/>
        </a:p>
      </dgm:t>
    </dgm:pt>
    <dgm:pt modelId="{896A82F4-18E6-492D-98B7-EB3626F1C49F}" type="sibTrans" cxnId="{248295B1-1520-467C-92D5-0DADAB6D0C0F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2238A839-E7AF-4A55-B103-D168746CD246}" type="pres">
      <dgm:prSet presAssocID="{07986F5A-B43F-4882-BE24-5B8B5CB4F2A5}" presName="parentLin" presStyleCnt="0"/>
      <dgm:spPr/>
    </dgm:pt>
    <dgm:pt modelId="{86DA8D39-5162-4904-9181-95F46A39694E}" type="pres">
      <dgm:prSet presAssocID="{07986F5A-B43F-4882-BE24-5B8B5CB4F2A5}" presName="parentLeftMargin" presStyleLbl="node1" presStyleIdx="0" presStyleCnt="4"/>
      <dgm:spPr/>
    </dgm:pt>
    <dgm:pt modelId="{38C8E9EF-36C2-492C-B8BD-B2A7C219F9E9}" type="pres">
      <dgm:prSet presAssocID="{07986F5A-B43F-4882-BE24-5B8B5CB4F2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85B1931-718B-4018-8CC4-0AB9FAF0F21A}" type="pres">
      <dgm:prSet presAssocID="{07986F5A-B43F-4882-BE24-5B8B5CB4F2A5}" presName="negativeSpace" presStyleCnt="0"/>
      <dgm:spPr/>
    </dgm:pt>
    <dgm:pt modelId="{B7008B5E-321C-4BF9-B25C-74F2E4EB21F0}" type="pres">
      <dgm:prSet presAssocID="{07986F5A-B43F-4882-BE24-5B8B5CB4F2A5}" presName="childText" presStyleLbl="conFgAcc1" presStyleIdx="0" presStyleCnt="4">
        <dgm:presLayoutVars>
          <dgm:bulletEnabled val="1"/>
        </dgm:presLayoutVars>
      </dgm:prSet>
      <dgm:spPr/>
    </dgm:pt>
    <dgm:pt modelId="{67176917-9C80-44D8-880A-3FF1C9B73A07}" type="pres">
      <dgm:prSet presAssocID="{7607FCAB-2416-4C44-BED2-D83554EEF9B7}" presName="spaceBetweenRectangles" presStyleCnt="0"/>
      <dgm:spPr/>
    </dgm:pt>
    <dgm:pt modelId="{6CD4C14F-DF14-44B0-AA6B-A136942DD608}" type="pres">
      <dgm:prSet presAssocID="{01AB92E1-621E-4187-9493-1111787AF41A}" presName="parentLin" presStyleCnt="0"/>
      <dgm:spPr/>
    </dgm:pt>
    <dgm:pt modelId="{E5A444C4-42A6-4BEC-9EE7-D0BFAEF84402}" type="pres">
      <dgm:prSet presAssocID="{01AB92E1-621E-4187-9493-1111787AF41A}" presName="parentLeftMargin" presStyleLbl="node1" presStyleIdx="0" presStyleCnt="4"/>
      <dgm:spPr/>
    </dgm:pt>
    <dgm:pt modelId="{3E37083A-E140-4889-9313-0CA7017C576E}" type="pres">
      <dgm:prSet presAssocID="{01AB92E1-621E-4187-9493-1111787AF4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9C28C0-2ECD-4EB4-A89B-2967A0E72034}" type="pres">
      <dgm:prSet presAssocID="{01AB92E1-621E-4187-9493-1111787AF41A}" presName="negativeSpace" presStyleCnt="0"/>
      <dgm:spPr/>
    </dgm:pt>
    <dgm:pt modelId="{500BCE1D-9309-45D4-AB6A-A102D20C1934}" type="pres">
      <dgm:prSet presAssocID="{01AB92E1-621E-4187-9493-1111787AF41A}" presName="childText" presStyleLbl="conFgAcc1" presStyleIdx="1" presStyleCnt="4" custLinFactNeighborY="21212">
        <dgm:presLayoutVars>
          <dgm:bulletEnabled val="1"/>
        </dgm:presLayoutVars>
      </dgm:prSet>
      <dgm:spPr/>
    </dgm:pt>
    <dgm:pt modelId="{0AF7285E-3AB4-4EC3-80B6-392852FC5BA8}" type="pres">
      <dgm:prSet presAssocID="{364F8810-F27A-40B8-8A03-280DCCEE0789}" presName="spaceBetweenRectangles" presStyleCnt="0"/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1" presStyleCnt="4"/>
      <dgm:spPr/>
    </dgm:pt>
    <dgm:pt modelId="{AC118226-E4EF-4296-80C0-2EDD7F94D58C}" type="pres">
      <dgm:prSet presAssocID="{934E7FB4-E9CE-4255-B0A6-7F67C7C0417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2" presStyleCnt="4">
        <dgm:presLayoutVars>
          <dgm:bulletEnabled val="1"/>
        </dgm:presLayoutVars>
      </dgm:prSet>
      <dgm:spPr/>
    </dgm:pt>
    <dgm:pt modelId="{DB12CB61-BBEF-4E90-B599-AFD446E45E14}" type="pres">
      <dgm:prSet presAssocID="{15934691-F62F-4768-82E2-83604C6FD090}" presName="spaceBetweenRectangles" presStyleCnt="0"/>
      <dgm:spPr/>
    </dgm:pt>
    <dgm:pt modelId="{E60673D5-BD34-456D-A3F6-05D3EC03D269}" type="pres">
      <dgm:prSet presAssocID="{E1561CC3-2259-496A-8000-74AC32D215FF}" presName="parentLin" presStyleCnt="0"/>
      <dgm:spPr/>
    </dgm:pt>
    <dgm:pt modelId="{103E910D-5915-4F38-9AF8-29BDA7A90973}" type="pres">
      <dgm:prSet presAssocID="{E1561CC3-2259-496A-8000-74AC32D215FF}" presName="parentLeftMargin" presStyleLbl="node1" presStyleIdx="2" presStyleCnt="4"/>
      <dgm:spPr/>
    </dgm:pt>
    <dgm:pt modelId="{7F105CA4-29C2-472E-8CFC-39DDC2BD1C05}" type="pres">
      <dgm:prSet presAssocID="{E1561CC3-2259-496A-8000-74AC32D215F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29A72D-1652-4F6D-8030-F3C1F3028133}" type="pres">
      <dgm:prSet presAssocID="{E1561CC3-2259-496A-8000-74AC32D215FF}" presName="negativeSpace" presStyleCnt="0"/>
      <dgm:spPr/>
    </dgm:pt>
    <dgm:pt modelId="{334F168C-8855-4370-BF7C-2E9BD706D405}" type="pres">
      <dgm:prSet presAssocID="{E1561CC3-2259-496A-8000-74AC32D215F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6C6DE607-4ECF-41A5-A5C3-E3155B9C8E96}" type="presOf" srcId="{07986F5A-B43F-4882-BE24-5B8B5CB4F2A5}" destId="{86DA8D39-5162-4904-9181-95F46A39694E}" srcOrd="0" destOrd="0" presId="urn:microsoft.com/office/officeart/2005/8/layout/list1"/>
    <dgm:cxn modelId="{83B47717-5A2B-4CDE-BD9A-7FF01FD0573B}" srcId="{E1561CC3-2259-496A-8000-74AC32D215FF}" destId="{09E40F50-5416-446E-B83C-120FC420F695}" srcOrd="1" destOrd="0" parTransId="{D5645DBF-41E2-41B6-BB0B-22122E6E8FAA}" sibTransId="{692F4364-031A-463D-9B9A-C245406B42DB}"/>
    <dgm:cxn modelId="{1321B718-AF2D-45F1-852D-9A9AB649E6EB}" srcId="{934E7FB4-E9CE-4255-B0A6-7F67C7C0417F}" destId="{741D2440-FB30-41DA-9ECA-02DF95A10414}" srcOrd="1" destOrd="0" parTransId="{6494F249-A791-4701-8942-7A420B09C3C9}" sibTransId="{E2D59E64-299B-4EE2-829B-44772D3431AA}"/>
    <dgm:cxn modelId="{EC208B19-BD60-461A-94C2-2802EC8759FA}" srcId="{2FBC0553-D70A-4540-9A27-A6FCD5A1D4D0}" destId="{E1561CC3-2259-496A-8000-74AC32D215FF}" srcOrd="3" destOrd="0" parTransId="{B258AAA7-4D85-4606-BCB6-2D144ADF319F}" sibTransId="{89B4D3D6-F843-4680-A26E-E0D4DB8BADF5}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F99EC733-7D01-4091-A32E-70E0C17AC09D}" type="presOf" srcId="{02C04FFB-2742-4AD4-8FAB-4F68EAD42570}" destId="{500BCE1D-9309-45D4-AB6A-A102D20C1934}" srcOrd="0" destOrd="0" presId="urn:microsoft.com/office/officeart/2005/8/layout/list1"/>
    <dgm:cxn modelId="{9CAA8536-52A0-43C3-B0A0-031CE48A7930}" srcId="{2FBC0553-D70A-4540-9A27-A6FCD5A1D4D0}" destId="{934E7FB4-E9CE-4255-B0A6-7F67C7C0417F}" srcOrd="2" destOrd="0" parTransId="{8FC0F1E2-80FF-4815-BE4C-0F8A4A0EB3B4}" sibTransId="{15934691-F62F-4768-82E2-83604C6FD090}"/>
    <dgm:cxn modelId="{DA1ABC3C-AF6A-4525-9022-B1C88D44F34E}" type="presOf" srcId="{01AB92E1-621E-4187-9493-1111787AF41A}" destId="{E5A444C4-42A6-4BEC-9EE7-D0BFAEF84402}" srcOrd="0" destOrd="0" presId="urn:microsoft.com/office/officeart/2005/8/layout/list1"/>
    <dgm:cxn modelId="{50244C43-BD01-4F4A-A0D5-9AB6618DDED6}" type="presOf" srcId="{6558B6D5-AB16-46A1-93C3-5CE8B15A45E8}" destId="{334F168C-8855-4370-BF7C-2E9BD706D405}" srcOrd="0" destOrd="3" presId="urn:microsoft.com/office/officeart/2005/8/layout/list1"/>
    <dgm:cxn modelId="{B135656B-4CC7-4FEE-98B0-882E628EB766}" srcId="{2FBC0553-D70A-4540-9A27-A6FCD5A1D4D0}" destId="{07986F5A-B43F-4882-BE24-5B8B5CB4F2A5}" srcOrd="0" destOrd="0" parTransId="{8C751633-A556-4D24-AF13-64CA50C3370D}" sibTransId="{7607FCAB-2416-4C44-BED2-D83554EEF9B7}"/>
    <dgm:cxn modelId="{64229E53-0B87-43E5-AB3B-86938EA22026}" type="presOf" srcId="{E1561CC3-2259-496A-8000-74AC32D215FF}" destId="{7F105CA4-29C2-472E-8CFC-39DDC2BD1C05}" srcOrd="1" destOrd="0" presId="urn:microsoft.com/office/officeart/2005/8/layout/list1"/>
    <dgm:cxn modelId="{92E48F85-A7FC-449F-8011-1A9A72D09F89}" srcId="{E1561CC3-2259-496A-8000-74AC32D215FF}" destId="{294B4EBE-FD8F-4642-898B-14E3EFA06722}" srcOrd="0" destOrd="0" parTransId="{167794F1-640B-4ABF-9F39-CE2EEEAEC3A7}" sibTransId="{2D26662C-E8D1-4661-9B32-7F7BE6CD08A8}"/>
    <dgm:cxn modelId="{3CBFCC90-3A18-4677-8DC4-E55F33D041FA}" type="presOf" srcId="{01AB92E1-621E-4187-9493-1111787AF41A}" destId="{3E37083A-E140-4889-9313-0CA7017C576E}" srcOrd="1" destOrd="0" presId="urn:microsoft.com/office/officeart/2005/8/layout/list1"/>
    <dgm:cxn modelId="{903E10AC-D776-4C96-BE69-D790E78D3AD5}" srcId="{E1561CC3-2259-496A-8000-74AC32D215FF}" destId="{FE71D791-51F3-4033-B2A9-535356312B9B}" srcOrd="2" destOrd="0" parTransId="{1B66C6CD-EA9B-4E29-920F-0E49961D0608}" sibTransId="{87542902-1B08-4B0F-A81C-81828F38D116}"/>
    <dgm:cxn modelId="{A663BFAC-021E-4AA1-8E74-D4DE5C3724C5}" srcId="{2FBC0553-D70A-4540-9A27-A6FCD5A1D4D0}" destId="{01AB92E1-621E-4187-9493-1111787AF41A}" srcOrd="1" destOrd="0" parTransId="{BE020C80-74A4-40D8-8992-10A06EE91067}" sibTransId="{364F8810-F27A-40B8-8A03-280DCCEE0789}"/>
    <dgm:cxn modelId="{C0676BB0-1FF4-402F-8456-264E311E81A4}" type="presOf" srcId="{A652A5D0-7247-4C0B-9864-B53237658457}" destId="{500BCE1D-9309-45D4-AB6A-A102D20C1934}" srcOrd="0" destOrd="1" presId="urn:microsoft.com/office/officeart/2005/8/layout/list1"/>
    <dgm:cxn modelId="{176780B0-73B8-44A4-A64B-96B5B92B19CC}" type="presOf" srcId="{07986F5A-B43F-4882-BE24-5B8B5CB4F2A5}" destId="{38C8E9EF-36C2-492C-B8BD-B2A7C219F9E9}" srcOrd="1" destOrd="0" presId="urn:microsoft.com/office/officeart/2005/8/layout/list1"/>
    <dgm:cxn modelId="{248295B1-1520-467C-92D5-0DADAB6D0C0F}" srcId="{E1561CC3-2259-496A-8000-74AC32D215FF}" destId="{6558B6D5-AB16-46A1-93C3-5CE8B15A45E8}" srcOrd="3" destOrd="0" parTransId="{A1671508-6AFE-4524-B201-7330C76F046D}" sibTransId="{896A82F4-18E6-492D-98B7-EB3626F1C49F}"/>
    <dgm:cxn modelId="{8C544DB4-6AD4-4551-A5D3-71673C226471}" type="presOf" srcId="{E1561CC3-2259-496A-8000-74AC32D215FF}" destId="{103E910D-5915-4F38-9AF8-29BDA7A90973}" srcOrd="0" destOrd="0" presId="urn:microsoft.com/office/officeart/2005/8/layout/list1"/>
    <dgm:cxn modelId="{066FD4B5-3A87-4AF6-8272-E245037B6629}" type="presOf" srcId="{294B4EBE-FD8F-4642-898B-14E3EFA06722}" destId="{334F168C-8855-4370-BF7C-2E9BD706D405}" srcOrd="0" destOrd="0" presId="urn:microsoft.com/office/officeart/2005/8/layout/list1"/>
    <dgm:cxn modelId="{D32007B6-1E80-47AC-A27F-785372818B25}" srcId="{07986F5A-B43F-4882-BE24-5B8B5CB4F2A5}" destId="{2E332884-7BA6-43E0-BE3C-21CBDE86A838}" srcOrd="0" destOrd="0" parTransId="{370A3F4B-992E-4BD8-99D2-8CCA4E5EAC27}" sibTransId="{513A2D42-7AC1-43BA-A873-8DBC01AFBCCB}"/>
    <dgm:cxn modelId="{62D76ABD-A2C3-49B7-8E2E-5E18BE55A600}" type="presOf" srcId="{FE71D791-51F3-4033-B2A9-535356312B9B}" destId="{334F168C-8855-4370-BF7C-2E9BD706D405}" srcOrd="0" destOrd="2" presId="urn:microsoft.com/office/officeart/2005/8/layout/list1"/>
    <dgm:cxn modelId="{073FD6C4-02D7-42C8-A568-359C2F706177}" type="presOf" srcId="{741D2440-FB30-41DA-9ECA-02DF95A10414}" destId="{710E2C4E-2437-49D1-8909-0F173FC6A64C}" srcOrd="0" destOrd="1" presId="urn:microsoft.com/office/officeart/2005/8/layout/list1"/>
    <dgm:cxn modelId="{BE7150C9-A35E-448A-BA7B-E5C8D402DA85}" srcId="{01AB92E1-621E-4187-9493-1111787AF41A}" destId="{02C04FFB-2742-4AD4-8FAB-4F68EAD42570}" srcOrd="0" destOrd="0" parTransId="{347FC9B1-2260-4312-8270-46612CBA86F4}" sibTransId="{01554687-A76E-474B-9AB1-B017E556EF9A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4D1765E0-996A-4CD4-B6C5-CF48EBCC5FD3}" srcId="{01AB92E1-621E-4187-9493-1111787AF41A}" destId="{A652A5D0-7247-4C0B-9864-B53237658457}" srcOrd="1" destOrd="0" parTransId="{28B952E9-D0CB-4BFD-91A9-12D65AE70177}" sibTransId="{CC1ED34C-B03C-4B04-AA9B-50BB6EA9C31E}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CC4F75E3-850F-4A31-9DC9-A315158F0B47}" type="presOf" srcId="{2E332884-7BA6-43E0-BE3C-21CBDE86A838}" destId="{B7008B5E-321C-4BF9-B25C-74F2E4EB21F0}" srcOrd="0" destOrd="0" presId="urn:microsoft.com/office/officeart/2005/8/layout/list1"/>
    <dgm:cxn modelId="{77DCE8E9-59B7-44B0-AE28-F7BB0C738885}" type="presOf" srcId="{09E40F50-5416-446E-B83C-120FC420F695}" destId="{334F168C-8855-4370-BF7C-2E9BD706D405}" srcOrd="0" destOrd="1" presId="urn:microsoft.com/office/officeart/2005/8/layout/list1"/>
    <dgm:cxn modelId="{BE529EDB-DD3A-4AF5-BDD5-5A98B264D8AC}" type="presParOf" srcId="{B31C201D-0C9A-424E-8F4D-147F4A1CFFC8}" destId="{2238A839-E7AF-4A55-B103-D168746CD246}" srcOrd="0" destOrd="0" presId="urn:microsoft.com/office/officeart/2005/8/layout/list1"/>
    <dgm:cxn modelId="{F590C710-1D54-423A-84F2-26D0987B4D06}" type="presParOf" srcId="{2238A839-E7AF-4A55-B103-D168746CD246}" destId="{86DA8D39-5162-4904-9181-95F46A39694E}" srcOrd="0" destOrd="0" presId="urn:microsoft.com/office/officeart/2005/8/layout/list1"/>
    <dgm:cxn modelId="{E075653A-BE8D-4CF8-9063-A1B4E52EAFF6}" type="presParOf" srcId="{2238A839-E7AF-4A55-B103-D168746CD246}" destId="{38C8E9EF-36C2-492C-B8BD-B2A7C219F9E9}" srcOrd="1" destOrd="0" presId="urn:microsoft.com/office/officeart/2005/8/layout/list1"/>
    <dgm:cxn modelId="{432BD910-991F-49F8-A4A0-FCB821845106}" type="presParOf" srcId="{B31C201D-0C9A-424E-8F4D-147F4A1CFFC8}" destId="{C85B1931-718B-4018-8CC4-0AB9FAF0F21A}" srcOrd="1" destOrd="0" presId="urn:microsoft.com/office/officeart/2005/8/layout/list1"/>
    <dgm:cxn modelId="{B92776ED-3090-4108-86B4-D078F3001666}" type="presParOf" srcId="{B31C201D-0C9A-424E-8F4D-147F4A1CFFC8}" destId="{B7008B5E-321C-4BF9-B25C-74F2E4EB21F0}" srcOrd="2" destOrd="0" presId="urn:microsoft.com/office/officeart/2005/8/layout/list1"/>
    <dgm:cxn modelId="{DAF79FA6-79B5-4BB2-9875-46A67855890B}" type="presParOf" srcId="{B31C201D-0C9A-424E-8F4D-147F4A1CFFC8}" destId="{67176917-9C80-44D8-880A-3FF1C9B73A07}" srcOrd="3" destOrd="0" presId="urn:microsoft.com/office/officeart/2005/8/layout/list1"/>
    <dgm:cxn modelId="{BC8F9E9A-E5C0-4E3A-8290-83360A8F3D70}" type="presParOf" srcId="{B31C201D-0C9A-424E-8F4D-147F4A1CFFC8}" destId="{6CD4C14F-DF14-44B0-AA6B-A136942DD608}" srcOrd="4" destOrd="0" presId="urn:microsoft.com/office/officeart/2005/8/layout/list1"/>
    <dgm:cxn modelId="{87C004A3-87F7-482B-A7CC-8BBC56DE5358}" type="presParOf" srcId="{6CD4C14F-DF14-44B0-AA6B-A136942DD608}" destId="{E5A444C4-42A6-4BEC-9EE7-D0BFAEF84402}" srcOrd="0" destOrd="0" presId="urn:microsoft.com/office/officeart/2005/8/layout/list1"/>
    <dgm:cxn modelId="{448587B0-97F0-4462-A87C-3D0238EBF3A4}" type="presParOf" srcId="{6CD4C14F-DF14-44B0-AA6B-A136942DD608}" destId="{3E37083A-E140-4889-9313-0CA7017C576E}" srcOrd="1" destOrd="0" presId="urn:microsoft.com/office/officeart/2005/8/layout/list1"/>
    <dgm:cxn modelId="{A70B12CE-9A7D-4F89-9990-1AD69A77E17F}" type="presParOf" srcId="{B31C201D-0C9A-424E-8F4D-147F4A1CFFC8}" destId="{479C28C0-2ECD-4EB4-A89B-2967A0E72034}" srcOrd="5" destOrd="0" presId="urn:microsoft.com/office/officeart/2005/8/layout/list1"/>
    <dgm:cxn modelId="{F076DDC7-7298-4C94-A89E-508BB950EB0C}" type="presParOf" srcId="{B31C201D-0C9A-424E-8F4D-147F4A1CFFC8}" destId="{500BCE1D-9309-45D4-AB6A-A102D20C1934}" srcOrd="6" destOrd="0" presId="urn:microsoft.com/office/officeart/2005/8/layout/list1"/>
    <dgm:cxn modelId="{E084D27C-FB57-46F4-A9E9-8955FCEA722F}" type="presParOf" srcId="{B31C201D-0C9A-424E-8F4D-147F4A1CFFC8}" destId="{0AF7285E-3AB4-4EC3-80B6-392852FC5BA8}" srcOrd="7" destOrd="0" presId="urn:microsoft.com/office/officeart/2005/8/layout/list1"/>
    <dgm:cxn modelId="{FA45FCF5-2B20-4969-BB81-1E2F981DECBF}" type="presParOf" srcId="{B31C201D-0C9A-424E-8F4D-147F4A1CFFC8}" destId="{896C4148-27FD-4A11-B6DE-CBB9E7A6EE6C}" srcOrd="8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9" destOrd="0" presId="urn:microsoft.com/office/officeart/2005/8/layout/list1"/>
    <dgm:cxn modelId="{CB6DE59C-E31D-4C40-B354-E776C0E4FB6C}" type="presParOf" srcId="{B31C201D-0C9A-424E-8F4D-147F4A1CFFC8}" destId="{710E2C4E-2437-49D1-8909-0F173FC6A64C}" srcOrd="10" destOrd="0" presId="urn:microsoft.com/office/officeart/2005/8/layout/list1"/>
    <dgm:cxn modelId="{22913D84-F547-4EB7-8A2B-3E07A8F56F62}" type="presParOf" srcId="{B31C201D-0C9A-424E-8F4D-147F4A1CFFC8}" destId="{DB12CB61-BBEF-4E90-B599-AFD446E45E14}" srcOrd="11" destOrd="0" presId="urn:microsoft.com/office/officeart/2005/8/layout/list1"/>
    <dgm:cxn modelId="{0D51ADB0-E08B-42E1-89F8-48012D935AD4}" type="presParOf" srcId="{B31C201D-0C9A-424E-8F4D-147F4A1CFFC8}" destId="{E60673D5-BD34-456D-A3F6-05D3EC03D269}" srcOrd="12" destOrd="0" presId="urn:microsoft.com/office/officeart/2005/8/layout/list1"/>
    <dgm:cxn modelId="{942B3DE1-AC2C-4713-A052-C8E3E33AD8EF}" type="presParOf" srcId="{E60673D5-BD34-456D-A3F6-05D3EC03D269}" destId="{103E910D-5915-4F38-9AF8-29BDA7A90973}" srcOrd="0" destOrd="0" presId="urn:microsoft.com/office/officeart/2005/8/layout/list1"/>
    <dgm:cxn modelId="{B46C004D-44EE-4BD5-87A9-A91709B91224}" type="presParOf" srcId="{E60673D5-BD34-456D-A3F6-05D3EC03D269}" destId="{7F105CA4-29C2-472E-8CFC-39DDC2BD1C05}" srcOrd="1" destOrd="0" presId="urn:microsoft.com/office/officeart/2005/8/layout/list1"/>
    <dgm:cxn modelId="{F874CEE0-A839-495A-8191-08FD847569FF}" type="presParOf" srcId="{B31C201D-0C9A-424E-8F4D-147F4A1CFFC8}" destId="{AA29A72D-1652-4F6D-8030-F3C1F3028133}" srcOrd="13" destOrd="0" presId="urn:microsoft.com/office/officeart/2005/8/layout/list1"/>
    <dgm:cxn modelId="{B545B627-814A-48B2-B9AF-62C4EE8999EC}" type="presParOf" srcId="{B31C201D-0C9A-424E-8F4D-147F4A1CFFC8}" destId="{334F168C-8855-4370-BF7C-2E9BD706D4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 custT="1"/>
      <dgm:spPr/>
      <dgm:t>
        <a:bodyPr/>
        <a:lstStyle/>
        <a:p>
          <a:r>
            <a:rPr lang="en-US" sz="1500" b="1" noProof="0" dirty="0"/>
            <a:t>The model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 sz="1500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 sz="1500"/>
        </a:p>
      </dgm:t>
    </dgm:pt>
    <dgm:pt modelId="{96850BE0-04BC-4049-AB0F-B43EF7692623}">
      <dgm:prSet custT="1"/>
      <dgm:spPr/>
      <dgm:t>
        <a:bodyPr/>
        <a:lstStyle/>
        <a:p>
          <a:r>
            <a:rPr lang="de-DE" sz="1500" b="1" dirty="0"/>
            <a:t>WRF:</a:t>
          </a:r>
          <a:r>
            <a:rPr lang="de-DE" sz="1500" dirty="0"/>
            <a:t> </a:t>
          </a:r>
          <a:r>
            <a:rPr lang="de-DE" sz="1500" dirty="0" err="1"/>
            <a:t>Weather</a:t>
          </a:r>
          <a:r>
            <a:rPr lang="de-DE" sz="1500" dirty="0"/>
            <a:t> Research and </a:t>
          </a:r>
          <a:r>
            <a:rPr lang="de-DE" sz="1500" dirty="0" err="1"/>
            <a:t>Forecasting</a:t>
          </a:r>
          <a:r>
            <a:rPr lang="de-DE" sz="1500" dirty="0"/>
            <a:t> Model (</a:t>
          </a:r>
          <a:r>
            <a:rPr lang="de-DE" sz="1500" dirty="0" err="1"/>
            <a:t>Skamarock</a:t>
          </a:r>
          <a:r>
            <a:rPr lang="de-DE" sz="1500" dirty="0"/>
            <a:t> et al., 2019)</a:t>
          </a:r>
          <a:endParaRPr lang="en-US" sz="150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 sz="1500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 sz="1500"/>
        </a:p>
      </dgm:t>
    </dgm:pt>
    <dgm:pt modelId="{A8B891D6-A30F-4E67-A5EE-7C2931F003EA}">
      <dgm:prSet custT="1"/>
      <dgm:spPr/>
      <dgm:t>
        <a:bodyPr/>
        <a:lstStyle/>
        <a:p>
          <a:r>
            <a:rPr lang="de-DE" sz="1500" dirty="0"/>
            <a:t>Regional </a:t>
          </a:r>
          <a:r>
            <a:rPr lang="de-DE" sz="1500" dirty="0" err="1"/>
            <a:t>numerical</a:t>
          </a:r>
          <a:r>
            <a:rPr lang="de-DE" sz="1500" dirty="0"/>
            <a:t> </a:t>
          </a:r>
          <a:r>
            <a:rPr lang="de-DE" sz="1500" dirty="0" err="1"/>
            <a:t>weather</a:t>
          </a:r>
          <a:r>
            <a:rPr lang="de-DE" sz="1500" dirty="0"/>
            <a:t> </a:t>
          </a:r>
          <a:r>
            <a:rPr lang="de-DE" sz="1500" dirty="0" err="1"/>
            <a:t>prediction</a:t>
          </a:r>
          <a:r>
            <a:rPr lang="de-DE" sz="1500" dirty="0"/>
            <a:t> </a:t>
          </a:r>
          <a:r>
            <a:rPr lang="de-DE" sz="1500" dirty="0" err="1"/>
            <a:t>model</a:t>
          </a:r>
          <a:r>
            <a:rPr lang="de-DE" sz="1500" dirty="0"/>
            <a:t> (NWP)</a:t>
          </a:r>
          <a:endParaRPr lang="en-US" sz="1500" dirty="0"/>
        </a:p>
      </dgm:t>
    </dgm:pt>
    <dgm:pt modelId="{10747C35-582D-4516-8CE5-899345B80245}" type="parTrans" cxnId="{1BCB3A6B-248E-432D-BA09-AF037F9D058C}">
      <dgm:prSet/>
      <dgm:spPr/>
      <dgm:t>
        <a:bodyPr/>
        <a:lstStyle/>
        <a:p>
          <a:endParaRPr lang="en-US" sz="1500"/>
        </a:p>
      </dgm:t>
    </dgm:pt>
    <dgm:pt modelId="{3A8770E2-6675-4E5C-81DB-37AC3B0C79CE}" type="sibTrans" cxnId="{1BCB3A6B-248E-432D-BA09-AF037F9D058C}">
      <dgm:prSet/>
      <dgm:spPr/>
      <dgm:t>
        <a:bodyPr/>
        <a:lstStyle/>
        <a:p>
          <a:endParaRPr lang="en-US" sz="1500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1"/>
      <dgm:spPr/>
    </dgm:pt>
    <dgm:pt modelId="{AC118226-E4EF-4296-80C0-2EDD7F94D58C}" type="pres">
      <dgm:prSet presAssocID="{934E7FB4-E9CE-4255-B0A6-7F67C7C041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1BCB3A6B-248E-432D-BA09-AF037F9D058C}" srcId="{934E7FB4-E9CE-4255-B0A6-7F67C7C0417F}" destId="{A8B891D6-A30F-4E67-A5EE-7C2931F003EA}" srcOrd="1" destOrd="0" parTransId="{10747C35-582D-4516-8CE5-899345B80245}" sibTransId="{3A8770E2-6675-4E5C-81DB-37AC3B0C79CE}"/>
    <dgm:cxn modelId="{EA3C8070-1E65-42C8-AE68-88C2D5C46388}" type="presOf" srcId="{A8B891D6-A30F-4E67-A5EE-7C2931F003EA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 custT="1"/>
      <dgm:spPr/>
      <dgm:t>
        <a:bodyPr/>
        <a:lstStyle/>
        <a:p>
          <a:r>
            <a:rPr lang="en-US" sz="1500" b="1" noProof="0" dirty="0"/>
            <a:t>The model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 sz="1500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 sz="1500"/>
        </a:p>
      </dgm:t>
    </dgm:pt>
    <dgm:pt modelId="{ED852D7D-5EDC-4E2D-B463-16BA28CF4A6D}">
      <dgm:prSet phldrT="[Text]" custT="1"/>
      <dgm:spPr/>
      <dgm:t>
        <a:bodyPr/>
        <a:lstStyle/>
        <a:p>
          <a:r>
            <a:rPr lang="en-US" sz="1500" b="1" noProof="0" dirty="0"/>
            <a:t>The microphysics	</a:t>
          </a:r>
        </a:p>
      </dgm:t>
    </dgm:pt>
    <dgm:pt modelId="{DA6967F8-4848-465E-87F7-2727BC99DDB3}" type="parTrans" cxnId="{DBCBD88F-4BC8-4CB5-B84E-F4CC036DFA74}">
      <dgm:prSet/>
      <dgm:spPr/>
      <dgm:t>
        <a:bodyPr/>
        <a:lstStyle/>
        <a:p>
          <a:endParaRPr lang="en-US" sz="1500"/>
        </a:p>
      </dgm:t>
    </dgm:pt>
    <dgm:pt modelId="{2AD42C23-2C25-4D73-A00A-5851B07A90B9}" type="sibTrans" cxnId="{DBCBD88F-4BC8-4CB5-B84E-F4CC036DFA74}">
      <dgm:prSet/>
      <dgm:spPr/>
      <dgm:t>
        <a:bodyPr/>
        <a:lstStyle/>
        <a:p>
          <a:endParaRPr lang="en-US" sz="1500"/>
        </a:p>
      </dgm:t>
    </dgm:pt>
    <dgm:pt modelId="{96850BE0-04BC-4049-AB0F-B43EF7692623}">
      <dgm:prSet custT="1"/>
      <dgm:spPr/>
      <dgm:t>
        <a:bodyPr/>
        <a:lstStyle/>
        <a:p>
          <a:r>
            <a:rPr lang="de-DE" sz="1500" b="1" dirty="0"/>
            <a:t>WRF:</a:t>
          </a:r>
          <a:r>
            <a:rPr lang="de-DE" sz="1500" dirty="0"/>
            <a:t> </a:t>
          </a:r>
          <a:r>
            <a:rPr lang="de-DE" sz="1500" dirty="0" err="1"/>
            <a:t>Weather</a:t>
          </a:r>
          <a:r>
            <a:rPr lang="de-DE" sz="1500" dirty="0"/>
            <a:t> Research and </a:t>
          </a:r>
          <a:r>
            <a:rPr lang="de-DE" sz="1500" dirty="0" err="1"/>
            <a:t>Forecasting</a:t>
          </a:r>
          <a:r>
            <a:rPr lang="de-DE" sz="1500" dirty="0"/>
            <a:t> Model (</a:t>
          </a:r>
          <a:r>
            <a:rPr lang="de-DE" sz="1500" dirty="0" err="1"/>
            <a:t>Skamarock</a:t>
          </a:r>
          <a:r>
            <a:rPr lang="de-DE" sz="1500" dirty="0"/>
            <a:t> et al., 2019)</a:t>
          </a:r>
          <a:endParaRPr lang="en-US" sz="150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 sz="1500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 sz="1500"/>
        </a:p>
      </dgm:t>
    </dgm:pt>
    <dgm:pt modelId="{A8B891D6-A30F-4E67-A5EE-7C2931F003EA}">
      <dgm:prSet custT="1"/>
      <dgm:spPr/>
      <dgm:t>
        <a:bodyPr/>
        <a:lstStyle/>
        <a:p>
          <a:r>
            <a:rPr lang="de-DE" sz="1500" dirty="0"/>
            <a:t>Regional </a:t>
          </a:r>
          <a:r>
            <a:rPr lang="de-DE" sz="1500" dirty="0" err="1"/>
            <a:t>numerical</a:t>
          </a:r>
          <a:r>
            <a:rPr lang="de-DE" sz="1500" dirty="0"/>
            <a:t> </a:t>
          </a:r>
          <a:r>
            <a:rPr lang="de-DE" sz="1500" dirty="0" err="1"/>
            <a:t>weather</a:t>
          </a:r>
          <a:r>
            <a:rPr lang="de-DE" sz="1500" dirty="0"/>
            <a:t> </a:t>
          </a:r>
          <a:r>
            <a:rPr lang="de-DE" sz="1500" dirty="0" err="1"/>
            <a:t>prediction</a:t>
          </a:r>
          <a:r>
            <a:rPr lang="de-DE" sz="1500" dirty="0"/>
            <a:t> </a:t>
          </a:r>
          <a:r>
            <a:rPr lang="de-DE" sz="1500" dirty="0" err="1"/>
            <a:t>model</a:t>
          </a:r>
          <a:r>
            <a:rPr lang="de-DE" sz="1500" dirty="0"/>
            <a:t> (NWP)</a:t>
          </a:r>
          <a:endParaRPr lang="en-US" sz="1500" dirty="0"/>
        </a:p>
      </dgm:t>
    </dgm:pt>
    <dgm:pt modelId="{10747C35-582D-4516-8CE5-899345B80245}" type="parTrans" cxnId="{1BCB3A6B-248E-432D-BA09-AF037F9D058C}">
      <dgm:prSet/>
      <dgm:spPr/>
      <dgm:t>
        <a:bodyPr/>
        <a:lstStyle/>
        <a:p>
          <a:endParaRPr lang="en-US" sz="1500"/>
        </a:p>
      </dgm:t>
    </dgm:pt>
    <dgm:pt modelId="{3A8770E2-6675-4E5C-81DB-37AC3B0C79CE}" type="sibTrans" cxnId="{1BCB3A6B-248E-432D-BA09-AF037F9D058C}">
      <dgm:prSet/>
      <dgm:spPr/>
      <dgm:t>
        <a:bodyPr/>
        <a:lstStyle/>
        <a:p>
          <a:endParaRPr lang="en-US" sz="1500"/>
        </a:p>
      </dgm:t>
    </dgm:pt>
    <dgm:pt modelId="{2EA5D77F-EEEC-4498-9934-01E97D57CCF2}">
      <dgm:prSet custT="1"/>
      <dgm:spPr/>
      <dgm:t>
        <a:bodyPr/>
        <a:lstStyle/>
        <a:p>
          <a:r>
            <a:rPr lang="de-DE" sz="1500" b="1" dirty="0" err="1"/>
            <a:t>Bulk</a:t>
          </a:r>
          <a:r>
            <a:rPr lang="de-DE" sz="1500" dirty="0"/>
            <a:t> (Thompson 2-mom, Morrison 2-mom, Thompson 2-mom </a:t>
          </a:r>
          <a:r>
            <a:rPr lang="de-DE" sz="1500" dirty="0" err="1"/>
            <a:t>aerosol</a:t>
          </a:r>
          <a:r>
            <a:rPr lang="de-DE" sz="1500" dirty="0"/>
            <a:t> </a:t>
          </a:r>
          <a:r>
            <a:rPr lang="de-DE" sz="1500" dirty="0" err="1"/>
            <a:t>aware</a:t>
          </a:r>
          <a:r>
            <a:rPr lang="de-DE" sz="1500" dirty="0"/>
            <a:t>)</a:t>
          </a:r>
          <a:endParaRPr lang="en-US" sz="1500" dirty="0"/>
        </a:p>
      </dgm:t>
    </dgm:pt>
    <dgm:pt modelId="{598A6662-FA87-415B-A81C-E18F8F3E098D}" type="parTrans" cxnId="{CCF24226-9CF2-40CB-AB92-D68BB9867A32}">
      <dgm:prSet/>
      <dgm:spPr/>
      <dgm:t>
        <a:bodyPr/>
        <a:lstStyle/>
        <a:p>
          <a:endParaRPr lang="en-US" sz="1500"/>
        </a:p>
      </dgm:t>
    </dgm:pt>
    <dgm:pt modelId="{F5DC9DEB-246B-4FDA-98BC-CACAB1A5358E}" type="sibTrans" cxnId="{CCF24226-9CF2-40CB-AB92-D68BB9867A32}">
      <dgm:prSet/>
      <dgm:spPr/>
      <dgm:t>
        <a:bodyPr/>
        <a:lstStyle/>
        <a:p>
          <a:endParaRPr lang="en-US" sz="1500"/>
        </a:p>
      </dgm:t>
    </dgm:pt>
    <dgm:pt modelId="{A3FB96DE-E5E4-480F-80F8-CEEB5B80E216}">
      <dgm:prSet custT="1"/>
      <dgm:spPr/>
      <dgm:t>
        <a:bodyPr/>
        <a:lstStyle/>
        <a:p>
          <a:r>
            <a:rPr lang="de-DE" sz="1500" b="1" dirty="0" err="1"/>
            <a:t>Spectral</a:t>
          </a:r>
          <a:r>
            <a:rPr lang="de-DE" sz="1500" b="1" dirty="0"/>
            <a:t> Bin </a:t>
          </a:r>
          <a:r>
            <a:rPr lang="de-DE" sz="1500" dirty="0"/>
            <a:t>(</a:t>
          </a:r>
          <a:r>
            <a:rPr lang="de-DE" sz="1500" dirty="0" err="1"/>
            <a:t>Shpund</a:t>
          </a:r>
          <a:r>
            <a:rPr lang="de-DE" sz="1500" dirty="0"/>
            <a:t> 2019)</a:t>
          </a:r>
          <a:endParaRPr lang="en-US" sz="1500" dirty="0"/>
        </a:p>
      </dgm:t>
    </dgm:pt>
    <dgm:pt modelId="{83E57BBA-CD63-4559-8A50-591C47423263}" type="parTrans" cxnId="{8A039EC9-4E77-437C-81FF-84B69108AB15}">
      <dgm:prSet/>
      <dgm:spPr/>
      <dgm:t>
        <a:bodyPr/>
        <a:lstStyle/>
        <a:p>
          <a:endParaRPr lang="en-US" sz="1500"/>
        </a:p>
      </dgm:t>
    </dgm:pt>
    <dgm:pt modelId="{6D5C51C6-7470-4D74-A960-4C6FB03B1906}" type="sibTrans" cxnId="{8A039EC9-4E77-437C-81FF-84B69108AB15}">
      <dgm:prSet/>
      <dgm:spPr/>
      <dgm:t>
        <a:bodyPr/>
        <a:lstStyle/>
        <a:p>
          <a:endParaRPr lang="en-US" sz="1500"/>
        </a:p>
      </dgm:t>
    </dgm:pt>
    <dgm:pt modelId="{D939EB67-CDB2-4F06-8F2D-0233EA3CDCE0}">
      <dgm:prSet custT="1"/>
      <dgm:spPr/>
      <dgm:t>
        <a:bodyPr/>
        <a:lstStyle/>
        <a:p>
          <a:r>
            <a:rPr lang="de-DE" sz="1500" b="1" dirty="0"/>
            <a:t>P3</a:t>
          </a:r>
          <a:r>
            <a:rPr lang="de-DE" sz="1500" dirty="0"/>
            <a:t> (Morrison and </a:t>
          </a:r>
          <a:r>
            <a:rPr lang="de-DE" sz="1500" dirty="0" err="1"/>
            <a:t>Milbrand</a:t>
          </a:r>
          <a:r>
            <a:rPr lang="de-DE" sz="1500" dirty="0"/>
            <a:t> 2015)</a:t>
          </a:r>
          <a:endParaRPr lang="en-US" sz="1500" dirty="0"/>
        </a:p>
      </dgm:t>
    </dgm:pt>
    <dgm:pt modelId="{EF3EE9FE-6408-47F7-AB34-F13D41876725}" type="parTrans" cxnId="{6071BAB3-9643-4952-9508-DB8C0F205AEB}">
      <dgm:prSet/>
      <dgm:spPr/>
      <dgm:t>
        <a:bodyPr/>
        <a:lstStyle/>
        <a:p>
          <a:endParaRPr lang="en-US" sz="1500"/>
        </a:p>
      </dgm:t>
    </dgm:pt>
    <dgm:pt modelId="{41A7F4D2-6787-4A22-AA2E-7B303110DEDC}" type="sibTrans" cxnId="{6071BAB3-9643-4952-9508-DB8C0F205AEB}">
      <dgm:prSet/>
      <dgm:spPr/>
      <dgm:t>
        <a:bodyPr/>
        <a:lstStyle/>
        <a:p>
          <a:endParaRPr lang="en-US" sz="1500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>
        <dgm:presLayoutVars>
          <dgm:bulletEnabled val="1"/>
        </dgm:presLayoutVars>
      </dgm:prSet>
      <dgm:spPr/>
    </dgm:pt>
    <dgm:pt modelId="{E00E6036-191B-4DE0-8343-C992378757E9}" type="pres">
      <dgm:prSet presAssocID="{15934691-F62F-4768-82E2-83604C6FD090}" presName="spaceBetweenRectangles" presStyleCnt="0"/>
      <dgm:spPr/>
    </dgm:pt>
    <dgm:pt modelId="{7195E024-08BE-46EB-A457-00F6EDE726B0}" type="pres">
      <dgm:prSet presAssocID="{ED852D7D-5EDC-4E2D-B463-16BA28CF4A6D}" presName="parentLin" presStyleCnt="0"/>
      <dgm:spPr/>
    </dgm:pt>
    <dgm:pt modelId="{ED1A3059-0426-4F61-89F6-8715521F3DE4}" type="pres">
      <dgm:prSet presAssocID="{ED852D7D-5EDC-4E2D-B463-16BA28CF4A6D}" presName="parentLeftMargin" presStyleLbl="node1" presStyleIdx="0" presStyleCnt="2"/>
      <dgm:spPr/>
    </dgm:pt>
    <dgm:pt modelId="{05CFA38B-5E4C-432D-9D10-70615B3248DD}" type="pres">
      <dgm:prSet presAssocID="{ED852D7D-5EDC-4E2D-B463-16BA28CF4A6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3828C50-15A3-4D87-A689-6FC349A6DAE4}" type="pres">
      <dgm:prSet presAssocID="{ED852D7D-5EDC-4E2D-B463-16BA28CF4A6D}" presName="negativeSpace" presStyleCnt="0"/>
      <dgm:spPr/>
    </dgm:pt>
    <dgm:pt modelId="{5AF7EF43-386F-49BA-8C15-D8743DD6319A}" type="pres">
      <dgm:prSet presAssocID="{ED852D7D-5EDC-4E2D-B463-16BA28CF4A6D}" presName="childText" presStyleLbl="conFgAcc1" presStyleIdx="1" presStyleCnt="2" custLinFactNeighborY="2121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F1F8EA11-C310-4893-8ECA-40324AF67860}" type="presOf" srcId="{2EA5D77F-EEEC-4498-9934-01E97D57CCF2}" destId="{5AF7EF43-386F-49BA-8C15-D8743DD6319A}" srcOrd="0" destOrd="0" presId="urn:microsoft.com/office/officeart/2005/8/layout/list1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CCF24226-9CF2-40CB-AB92-D68BB9867A32}" srcId="{ED852D7D-5EDC-4E2D-B463-16BA28CF4A6D}" destId="{2EA5D77F-EEEC-4498-9934-01E97D57CCF2}" srcOrd="0" destOrd="0" parTransId="{598A6662-FA87-415B-A81C-E18F8F3E098D}" sibTransId="{F5DC9DEB-246B-4FDA-98BC-CACAB1A5358E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7284AF43-5AD0-4C9A-A9B6-E1D9698114EB}" type="presOf" srcId="{ED852D7D-5EDC-4E2D-B463-16BA28CF4A6D}" destId="{05CFA38B-5E4C-432D-9D10-70615B3248DD}" srcOrd="1" destOrd="0" presId="urn:microsoft.com/office/officeart/2005/8/layout/list1"/>
    <dgm:cxn modelId="{1BCB3A6B-248E-432D-BA09-AF037F9D058C}" srcId="{934E7FB4-E9CE-4255-B0A6-7F67C7C0417F}" destId="{A8B891D6-A30F-4E67-A5EE-7C2931F003EA}" srcOrd="1" destOrd="0" parTransId="{10747C35-582D-4516-8CE5-899345B80245}" sibTransId="{3A8770E2-6675-4E5C-81DB-37AC3B0C79CE}"/>
    <dgm:cxn modelId="{7C7A8B6D-EB30-4EE6-8128-EB261B4C6FB2}" type="presOf" srcId="{D939EB67-CDB2-4F06-8F2D-0233EA3CDCE0}" destId="{5AF7EF43-386F-49BA-8C15-D8743DD6319A}" srcOrd="0" destOrd="2" presId="urn:microsoft.com/office/officeart/2005/8/layout/list1"/>
    <dgm:cxn modelId="{A948FB6F-D625-4F73-956A-ACC2ECB93EBE}" type="presOf" srcId="{ED852D7D-5EDC-4E2D-B463-16BA28CF4A6D}" destId="{ED1A3059-0426-4F61-89F6-8715521F3DE4}" srcOrd="0" destOrd="0" presId="urn:microsoft.com/office/officeart/2005/8/layout/list1"/>
    <dgm:cxn modelId="{EA3C8070-1E65-42C8-AE68-88C2D5C46388}" type="presOf" srcId="{A8B891D6-A30F-4E67-A5EE-7C2931F003EA}" destId="{710E2C4E-2437-49D1-8909-0F173FC6A64C}" srcOrd="0" destOrd="1" presId="urn:microsoft.com/office/officeart/2005/8/layout/list1"/>
    <dgm:cxn modelId="{DBCBD88F-4BC8-4CB5-B84E-F4CC036DFA74}" srcId="{2FBC0553-D70A-4540-9A27-A6FCD5A1D4D0}" destId="{ED852D7D-5EDC-4E2D-B463-16BA28CF4A6D}" srcOrd="1" destOrd="0" parTransId="{DA6967F8-4848-465E-87F7-2727BC99DDB3}" sibTransId="{2AD42C23-2C25-4D73-A00A-5851B07A90B9}"/>
    <dgm:cxn modelId="{6071BAB3-9643-4952-9508-DB8C0F205AEB}" srcId="{ED852D7D-5EDC-4E2D-B463-16BA28CF4A6D}" destId="{D939EB67-CDB2-4F06-8F2D-0233EA3CDCE0}" srcOrd="2" destOrd="0" parTransId="{EF3EE9FE-6408-47F7-AB34-F13D41876725}" sibTransId="{41A7F4D2-6787-4A22-AA2E-7B303110DEDC}"/>
    <dgm:cxn modelId="{8A039EC9-4E77-437C-81FF-84B69108AB15}" srcId="{ED852D7D-5EDC-4E2D-B463-16BA28CF4A6D}" destId="{A3FB96DE-E5E4-480F-80F8-CEEB5B80E216}" srcOrd="1" destOrd="0" parTransId="{83E57BBA-CD63-4559-8A50-591C47423263}" sibTransId="{6D5C51C6-7470-4D74-A960-4C6FB03B1906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39275ADE-1FCA-438C-86DC-6D8D650B81E8}" type="presOf" srcId="{A3FB96DE-E5E4-480F-80F8-CEEB5B80E216}" destId="{5AF7EF43-386F-49BA-8C15-D8743DD6319A}" srcOrd="0" destOrd="1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3763CB82-BBF3-43F1-986E-8B582A790E9D}" type="presParOf" srcId="{B31C201D-0C9A-424E-8F4D-147F4A1CFFC8}" destId="{E00E6036-191B-4DE0-8343-C992378757E9}" srcOrd="3" destOrd="0" presId="urn:microsoft.com/office/officeart/2005/8/layout/list1"/>
    <dgm:cxn modelId="{3B9F034C-46D0-4145-AC6B-68D6951D42BD}" type="presParOf" srcId="{B31C201D-0C9A-424E-8F4D-147F4A1CFFC8}" destId="{7195E024-08BE-46EB-A457-00F6EDE726B0}" srcOrd="4" destOrd="0" presId="urn:microsoft.com/office/officeart/2005/8/layout/list1"/>
    <dgm:cxn modelId="{9B8F74E5-8604-4841-91CE-2F3AEBD11FF6}" type="presParOf" srcId="{7195E024-08BE-46EB-A457-00F6EDE726B0}" destId="{ED1A3059-0426-4F61-89F6-8715521F3DE4}" srcOrd="0" destOrd="0" presId="urn:microsoft.com/office/officeart/2005/8/layout/list1"/>
    <dgm:cxn modelId="{2EFDA8E1-92A7-4CFD-A1D8-B7A3585198FC}" type="presParOf" srcId="{7195E024-08BE-46EB-A457-00F6EDE726B0}" destId="{05CFA38B-5E4C-432D-9D10-70615B3248DD}" srcOrd="1" destOrd="0" presId="urn:microsoft.com/office/officeart/2005/8/layout/list1"/>
    <dgm:cxn modelId="{7C9BBF9C-5F55-49CF-A6B2-2DF2151ED081}" type="presParOf" srcId="{B31C201D-0C9A-424E-8F4D-147F4A1CFFC8}" destId="{13828C50-15A3-4D87-A689-6FC349A6DAE4}" srcOrd="5" destOrd="0" presId="urn:microsoft.com/office/officeart/2005/8/layout/list1"/>
    <dgm:cxn modelId="{AD1B8967-80E4-4A78-A9F3-6CA51FBDCAD4}" type="presParOf" srcId="{B31C201D-0C9A-424E-8F4D-147F4A1CFFC8}" destId="{5AF7EF43-386F-49BA-8C15-D8743DD6319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 custT="1"/>
      <dgm:spPr/>
      <dgm:t>
        <a:bodyPr/>
        <a:lstStyle/>
        <a:p>
          <a:r>
            <a:rPr lang="en-US" sz="1500" b="1" noProof="0" dirty="0"/>
            <a:t>The model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 sz="1500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 sz="1500"/>
        </a:p>
      </dgm:t>
    </dgm:pt>
    <dgm:pt modelId="{ED852D7D-5EDC-4E2D-B463-16BA28CF4A6D}">
      <dgm:prSet phldrT="[Text]" custT="1"/>
      <dgm:spPr/>
      <dgm:t>
        <a:bodyPr/>
        <a:lstStyle/>
        <a:p>
          <a:r>
            <a:rPr lang="en-US" sz="1500" b="1" noProof="0" dirty="0"/>
            <a:t>The microphysics	</a:t>
          </a:r>
        </a:p>
      </dgm:t>
    </dgm:pt>
    <dgm:pt modelId="{DA6967F8-4848-465E-87F7-2727BC99DDB3}" type="parTrans" cxnId="{DBCBD88F-4BC8-4CB5-B84E-F4CC036DFA74}">
      <dgm:prSet/>
      <dgm:spPr/>
      <dgm:t>
        <a:bodyPr/>
        <a:lstStyle/>
        <a:p>
          <a:endParaRPr lang="en-US" sz="1500"/>
        </a:p>
      </dgm:t>
    </dgm:pt>
    <dgm:pt modelId="{2AD42C23-2C25-4D73-A00A-5851B07A90B9}" type="sibTrans" cxnId="{DBCBD88F-4BC8-4CB5-B84E-F4CC036DFA74}">
      <dgm:prSet/>
      <dgm:spPr/>
      <dgm:t>
        <a:bodyPr/>
        <a:lstStyle/>
        <a:p>
          <a:endParaRPr lang="en-US" sz="1500"/>
        </a:p>
      </dgm:t>
    </dgm:pt>
    <dgm:pt modelId="{96850BE0-04BC-4049-AB0F-B43EF7692623}">
      <dgm:prSet custT="1"/>
      <dgm:spPr/>
      <dgm:t>
        <a:bodyPr/>
        <a:lstStyle/>
        <a:p>
          <a:r>
            <a:rPr lang="de-DE" sz="1500" b="1" dirty="0"/>
            <a:t>WRF:</a:t>
          </a:r>
          <a:r>
            <a:rPr lang="de-DE" sz="1500" dirty="0"/>
            <a:t> </a:t>
          </a:r>
          <a:r>
            <a:rPr lang="de-DE" sz="1500" dirty="0" err="1"/>
            <a:t>Weather</a:t>
          </a:r>
          <a:r>
            <a:rPr lang="de-DE" sz="1500" dirty="0"/>
            <a:t> Research and </a:t>
          </a:r>
          <a:r>
            <a:rPr lang="de-DE" sz="1500" dirty="0" err="1"/>
            <a:t>Forecasting</a:t>
          </a:r>
          <a:r>
            <a:rPr lang="de-DE" sz="1500" dirty="0"/>
            <a:t> Model (</a:t>
          </a:r>
          <a:r>
            <a:rPr lang="de-DE" sz="1500" dirty="0" err="1"/>
            <a:t>Skamarock</a:t>
          </a:r>
          <a:r>
            <a:rPr lang="de-DE" sz="1500" dirty="0"/>
            <a:t> et al., 2019)</a:t>
          </a:r>
          <a:endParaRPr lang="en-US" sz="1500" dirty="0"/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 sz="1500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 sz="1500"/>
        </a:p>
      </dgm:t>
    </dgm:pt>
    <dgm:pt modelId="{A8B891D6-A30F-4E67-A5EE-7C2931F003EA}">
      <dgm:prSet custT="1"/>
      <dgm:spPr/>
      <dgm:t>
        <a:bodyPr/>
        <a:lstStyle/>
        <a:p>
          <a:r>
            <a:rPr lang="de-DE" sz="1500" dirty="0"/>
            <a:t>Regional </a:t>
          </a:r>
          <a:r>
            <a:rPr lang="de-DE" sz="1500" dirty="0" err="1"/>
            <a:t>numerical</a:t>
          </a:r>
          <a:r>
            <a:rPr lang="de-DE" sz="1500" dirty="0"/>
            <a:t> </a:t>
          </a:r>
          <a:r>
            <a:rPr lang="de-DE" sz="1500" dirty="0" err="1"/>
            <a:t>weather</a:t>
          </a:r>
          <a:r>
            <a:rPr lang="de-DE" sz="1500" dirty="0"/>
            <a:t> </a:t>
          </a:r>
          <a:r>
            <a:rPr lang="de-DE" sz="1500" dirty="0" err="1"/>
            <a:t>prediction</a:t>
          </a:r>
          <a:r>
            <a:rPr lang="de-DE" sz="1500" dirty="0"/>
            <a:t> </a:t>
          </a:r>
          <a:r>
            <a:rPr lang="de-DE" sz="1500" dirty="0" err="1"/>
            <a:t>model</a:t>
          </a:r>
          <a:r>
            <a:rPr lang="de-DE" sz="1500" dirty="0"/>
            <a:t> (NWP)</a:t>
          </a:r>
          <a:endParaRPr lang="en-US" sz="1500" dirty="0"/>
        </a:p>
      </dgm:t>
    </dgm:pt>
    <dgm:pt modelId="{10747C35-582D-4516-8CE5-899345B80245}" type="parTrans" cxnId="{1BCB3A6B-248E-432D-BA09-AF037F9D058C}">
      <dgm:prSet/>
      <dgm:spPr/>
      <dgm:t>
        <a:bodyPr/>
        <a:lstStyle/>
        <a:p>
          <a:endParaRPr lang="en-US" sz="1500"/>
        </a:p>
      </dgm:t>
    </dgm:pt>
    <dgm:pt modelId="{3A8770E2-6675-4E5C-81DB-37AC3B0C79CE}" type="sibTrans" cxnId="{1BCB3A6B-248E-432D-BA09-AF037F9D058C}">
      <dgm:prSet/>
      <dgm:spPr/>
      <dgm:t>
        <a:bodyPr/>
        <a:lstStyle/>
        <a:p>
          <a:endParaRPr lang="en-US" sz="1500"/>
        </a:p>
      </dgm:t>
    </dgm:pt>
    <dgm:pt modelId="{2EA5D77F-EEEC-4498-9934-01E97D57CCF2}">
      <dgm:prSet custT="1"/>
      <dgm:spPr/>
      <dgm:t>
        <a:bodyPr/>
        <a:lstStyle/>
        <a:p>
          <a:r>
            <a:rPr lang="de-DE" sz="1500" b="1" dirty="0" err="1"/>
            <a:t>Bulk</a:t>
          </a:r>
          <a:r>
            <a:rPr lang="de-DE" sz="1500" dirty="0"/>
            <a:t> (Thompson 2-mom, Morrison 2-mom, Thompson 2-mom </a:t>
          </a:r>
          <a:r>
            <a:rPr lang="de-DE" sz="1500" dirty="0" err="1"/>
            <a:t>aerosol</a:t>
          </a:r>
          <a:r>
            <a:rPr lang="de-DE" sz="1500" dirty="0"/>
            <a:t> </a:t>
          </a:r>
          <a:r>
            <a:rPr lang="de-DE" sz="1500" dirty="0" err="1"/>
            <a:t>aware</a:t>
          </a:r>
          <a:r>
            <a:rPr lang="de-DE" sz="1500" dirty="0"/>
            <a:t>)</a:t>
          </a:r>
          <a:endParaRPr lang="en-US" sz="1500" dirty="0"/>
        </a:p>
      </dgm:t>
    </dgm:pt>
    <dgm:pt modelId="{598A6662-FA87-415B-A81C-E18F8F3E098D}" type="parTrans" cxnId="{CCF24226-9CF2-40CB-AB92-D68BB9867A32}">
      <dgm:prSet/>
      <dgm:spPr/>
      <dgm:t>
        <a:bodyPr/>
        <a:lstStyle/>
        <a:p>
          <a:endParaRPr lang="en-US" sz="1500"/>
        </a:p>
      </dgm:t>
    </dgm:pt>
    <dgm:pt modelId="{F5DC9DEB-246B-4FDA-98BC-CACAB1A5358E}" type="sibTrans" cxnId="{CCF24226-9CF2-40CB-AB92-D68BB9867A32}">
      <dgm:prSet/>
      <dgm:spPr/>
      <dgm:t>
        <a:bodyPr/>
        <a:lstStyle/>
        <a:p>
          <a:endParaRPr lang="en-US" sz="1500"/>
        </a:p>
      </dgm:t>
    </dgm:pt>
    <dgm:pt modelId="{A3FB96DE-E5E4-480F-80F8-CEEB5B80E216}">
      <dgm:prSet custT="1"/>
      <dgm:spPr/>
      <dgm:t>
        <a:bodyPr/>
        <a:lstStyle/>
        <a:p>
          <a:r>
            <a:rPr lang="de-DE" sz="1500" b="1" dirty="0" err="1"/>
            <a:t>Spectral</a:t>
          </a:r>
          <a:r>
            <a:rPr lang="de-DE" sz="1500" b="1" dirty="0"/>
            <a:t> Bin </a:t>
          </a:r>
          <a:r>
            <a:rPr lang="de-DE" sz="1500" dirty="0"/>
            <a:t>(</a:t>
          </a:r>
          <a:r>
            <a:rPr lang="de-DE" sz="1500" dirty="0" err="1"/>
            <a:t>Shpund</a:t>
          </a:r>
          <a:r>
            <a:rPr lang="de-DE" sz="1500" dirty="0"/>
            <a:t> 2019)</a:t>
          </a:r>
          <a:endParaRPr lang="en-US" sz="1500" dirty="0"/>
        </a:p>
      </dgm:t>
    </dgm:pt>
    <dgm:pt modelId="{83E57BBA-CD63-4559-8A50-591C47423263}" type="parTrans" cxnId="{8A039EC9-4E77-437C-81FF-84B69108AB15}">
      <dgm:prSet/>
      <dgm:spPr/>
      <dgm:t>
        <a:bodyPr/>
        <a:lstStyle/>
        <a:p>
          <a:endParaRPr lang="en-US" sz="1500"/>
        </a:p>
      </dgm:t>
    </dgm:pt>
    <dgm:pt modelId="{6D5C51C6-7470-4D74-A960-4C6FB03B1906}" type="sibTrans" cxnId="{8A039EC9-4E77-437C-81FF-84B69108AB15}">
      <dgm:prSet/>
      <dgm:spPr/>
      <dgm:t>
        <a:bodyPr/>
        <a:lstStyle/>
        <a:p>
          <a:endParaRPr lang="en-US" sz="1500"/>
        </a:p>
      </dgm:t>
    </dgm:pt>
    <dgm:pt modelId="{D939EB67-CDB2-4F06-8F2D-0233EA3CDCE0}">
      <dgm:prSet custT="1"/>
      <dgm:spPr/>
      <dgm:t>
        <a:bodyPr/>
        <a:lstStyle/>
        <a:p>
          <a:r>
            <a:rPr lang="de-DE" sz="1500" b="1" dirty="0"/>
            <a:t>P3</a:t>
          </a:r>
          <a:r>
            <a:rPr lang="de-DE" sz="1500" dirty="0"/>
            <a:t> (Morrison and </a:t>
          </a:r>
          <a:r>
            <a:rPr lang="de-DE" sz="1500" dirty="0" err="1"/>
            <a:t>Milbrand</a:t>
          </a:r>
          <a:r>
            <a:rPr lang="de-DE" sz="1500" dirty="0"/>
            <a:t> 2015)</a:t>
          </a:r>
          <a:endParaRPr lang="en-US" sz="1500" dirty="0"/>
        </a:p>
      </dgm:t>
    </dgm:pt>
    <dgm:pt modelId="{EF3EE9FE-6408-47F7-AB34-F13D41876725}" type="parTrans" cxnId="{6071BAB3-9643-4952-9508-DB8C0F205AEB}">
      <dgm:prSet/>
      <dgm:spPr/>
      <dgm:t>
        <a:bodyPr/>
        <a:lstStyle/>
        <a:p>
          <a:endParaRPr lang="en-US" sz="1500"/>
        </a:p>
      </dgm:t>
    </dgm:pt>
    <dgm:pt modelId="{41A7F4D2-6787-4A22-AA2E-7B303110DEDC}" type="sibTrans" cxnId="{6071BAB3-9643-4952-9508-DB8C0F205AEB}">
      <dgm:prSet/>
      <dgm:spPr/>
      <dgm:t>
        <a:bodyPr/>
        <a:lstStyle/>
        <a:p>
          <a:endParaRPr lang="en-US" sz="1500"/>
        </a:p>
      </dgm:t>
    </dgm:pt>
    <dgm:pt modelId="{9EDD3381-282F-4D86-B18B-E106E1EFDD10}">
      <dgm:prSet custT="1"/>
      <dgm:spPr/>
      <dgm:t>
        <a:bodyPr/>
        <a:lstStyle/>
        <a:p>
          <a:r>
            <a:rPr lang="en-US" sz="1500" b="1" noProof="0" dirty="0"/>
            <a:t>Comparison to observations</a:t>
          </a:r>
        </a:p>
      </dgm:t>
    </dgm:pt>
    <dgm:pt modelId="{5044042E-8CFB-4E29-A910-6852AD6896EB}" type="parTrans" cxnId="{7F8F27B5-1C09-4F29-B062-9211932EB34B}">
      <dgm:prSet/>
      <dgm:spPr/>
      <dgm:t>
        <a:bodyPr/>
        <a:lstStyle/>
        <a:p>
          <a:endParaRPr lang="en-US" sz="1500"/>
        </a:p>
      </dgm:t>
    </dgm:pt>
    <dgm:pt modelId="{0BCC0F7D-597E-46A5-86B7-B99C0BA86DB2}" type="sibTrans" cxnId="{7F8F27B5-1C09-4F29-B062-9211932EB34B}">
      <dgm:prSet/>
      <dgm:spPr/>
      <dgm:t>
        <a:bodyPr/>
        <a:lstStyle/>
        <a:p>
          <a:endParaRPr lang="en-US" sz="1500"/>
        </a:p>
      </dgm:t>
    </dgm:pt>
    <dgm:pt modelId="{5DBF3D7F-5C77-4514-944B-3BF85219CAE1}">
      <dgm:prSet custT="1"/>
      <dgm:spPr/>
      <dgm:t>
        <a:bodyPr/>
        <a:lstStyle/>
        <a:p>
          <a:r>
            <a:rPr lang="en-US" sz="1500" noProof="0" dirty="0"/>
            <a:t>With polarimetric radar forward operator</a:t>
          </a:r>
        </a:p>
      </dgm:t>
    </dgm:pt>
    <dgm:pt modelId="{2224C9FA-D0A1-4DCB-B27E-8C5D78AC3A12}" type="parTrans" cxnId="{9C54FA3A-14F5-4EE5-BEFD-37F7E8D8AC78}">
      <dgm:prSet/>
      <dgm:spPr/>
      <dgm:t>
        <a:bodyPr/>
        <a:lstStyle/>
        <a:p>
          <a:endParaRPr lang="en-US" sz="1500"/>
        </a:p>
      </dgm:t>
    </dgm:pt>
    <dgm:pt modelId="{C5ABE2C4-2552-4BF3-86EF-57DA2CA1C9A8}" type="sibTrans" cxnId="{9C54FA3A-14F5-4EE5-BEFD-37F7E8D8AC78}">
      <dgm:prSet/>
      <dgm:spPr/>
      <dgm:t>
        <a:bodyPr/>
        <a:lstStyle/>
        <a:p>
          <a:endParaRPr lang="en-US" sz="1500"/>
        </a:p>
      </dgm:t>
    </dgm:pt>
    <dgm:pt modelId="{D9A70B6C-4FA9-453E-851E-DB39D2713DD9}">
      <dgm:prSet custT="1"/>
      <dgm:spPr/>
      <dgm:t>
        <a:bodyPr/>
        <a:lstStyle/>
        <a:p>
          <a:r>
            <a:rPr lang="de-DE" sz="1500" b="1" dirty="0"/>
            <a:t>CR-SIM: </a:t>
          </a:r>
          <a:r>
            <a:rPr lang="en-US" sz="1500" b="0" dirty="0"/>
            <a:t>Cloud Resolving Model Radar Simulator (</a:t>
          </a:r>
          <a:r>
            <a:rPr lang="en-US" sz="1500" b="0" dirty="0" err="1"/>
            <a:t>Oue</a:t>
          </a:r>
          <a:r>
            <a:rPr lang="en-US" sz="1500" b="0" dirty="0"/>
            <a:t> et al., 2020)</a:t>
          </a:r>
        </a:p>
      </dgm:t>
    </dgm:pt>
    <dgm:pt modelId="{86783795-7831-410A-8C12-3943AA3BDD74}" type="parTrans" cxnId="{597A8D4E-19CA-4C5B-B252-33FAD6775748}">
      <dgm:prSet/>
      <dgm:spPr/>
      <dgm:t>
        <a:bodyPr/>
        <a:lstStyle/>
        <a:p>
          <a:endParaRPr lang="en-US" sz="1500"/>
        </a:p>
      </dgm:t>
    </dgm:pt>
    <dgm:pt modelId="{389CFA60-EEDF-4155-9D5A-FFDAE1CC3773}" type="sibTrans" cxnId="{597A8D4E-19CA-4C5B-B252-33FAD6775748}">
      <dgm:prSet/>
      <dgm:spPr/>
      <dgm:t>
        <a:bodyPr/>
        <a:lstStyle/>
        <a:p>
          <a:endParaRPr lang="en-US" sz="1500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3"/>
      <dgm:spPr/>
    </dgm:pt>
    <dgm:pt modelId="{AC118226-E4EF-4296-80C0-2EDD7F94D58C}" type="pres">
      <dgm:prSet presAssocID="{934E7FB4-E9CE-4255-B0A6-7F67C7C041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3">
        <dgm:presLayoutVars>
          <dgm:bulletEnabled val="1"/>
        </dgm:presLayoutVars>
      </dgm:prSet>
      <dgm:spPr/>
    </dgm:pt>
    <dgm:pt modelId="{E00E6036-191B-4DE0-8343-C992378757E9}" type="pres">
      <dgm:prSet presAssocID="{15934691-F62F-4768-82E2-83604C6FD090}" presName="spaceBetweenRectangles" presStyleCnt="0"/>
      <dgm:spPr/>
    </dgm:pt>
    <dgm:pt modelId="{7195E024-08BE-46EB-A457-00F6EDE726B0}" type="pres">
      <dgm:prSet presAssocID="{ED852D7D-5EDC-4E2D-B463-16BA28CF4A6D}" presName="parentLin" presStyleCnt="0"/>
      <dgm:spPr/>
    </dgm:pt>
    <dgm:pt modelId="{ED1A3059-0426-4F61-89F6-8715521F3DE4}" type="pres">
      <dgm:prSet presAssocID="{ED852D7D-5EDC-4E2D-B463-16BA28CF4A6D}" presName="parentLeftMargin" presStyleLbl="node1" presStyleIdx="0" presStyleCnt="3"/>
      <dgm:spPr/>
    </dgm:pt>
    <dgm:pt modelId="{05CFA38B-5E4C-432D-9D10-70615B3248DD}" type="pres">
      <dgm:prSet presAssocID="{ED852D7D-5EDC-4E2D-B463-16BA28CF4A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828C50-15A3-4D87-A689-6FC349A6DAE4}" type="pres">
      <dgm:prSet presAssocID="{ED852D7D-5EDC-4E2D-B463-16BA28CF4A6D}" presName="negativeSpace" presStyleCnt="0"/>
      <dgm:spPr/>
    </dgm:pt>
    <dgm:pt modelId="{5AF7EF43-386F-49BA-8C15-D8743DD6319A}" type="pres">
      <dgm:prSet presAssocID="{ED852D7D-5EDC-4E2D-B463-16BA28CF4A6D}" presName="childText" presStyleLbl="conFgAcc1" presStyleIdx="1" presStyleCnt="3" custLinFactNeighborY="21212">
        <dgm:presLayoutVars>
          <dgm:bulletEnabled val="1"/>
        </dgm:presLayoutVars>
      </dgm:prSet>
      <dgm:spPr/>
    </dgm:pt>
    <dgm:pt modelId="{FBD73D05-683A-4B3E-BE17-7E2EC5814803}" type="pres">
      <dgm:prSet presAssocID="{2AD42C23-2C25-4D73-A00A-5851B07A90B9}" presName="spaceBetweenRectangles" presStyleCnt="0"/>
      <dgm:spPr/>
    </dgm:pt>
    <dgm:pt modelId="{D61013BF-54BE-41D0-8E08-58AC5AD1DC28}" type="pres">
      <dgm:prSet presAssocID="{9EDD3381-282F-4D86-B18B-E106E1EFDD10}" presName="parentLin" presStyleCnt="0"/>
      <dgm:spPr/>
    </dgm:pt>
    <dgm:pt modelId="{4D7223D3-8BD2-4839-B671-4603AE7D8676}" type="pres">
      <dgm:prSet presAssocID="{9EDD3381-282F-4D86-B18B-E106E1EFDD10}" presName="parentLeftMargin" presStyleLbl="node1" presStyleIdx="1" presStyleCnt="3"/>
      <dgm:spPr/>
    </dgm:pt>
    <dgm:pt modelId="{9E9D5149-8196-40E7-AE6E-11AB502E90F0}" type="pres">
      <dgm:prSet presAssocID="{9EDD3381-282F-4D86-B18B-E106E1EFDD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1A5AF3-C867-4626-B610-C6C7A48D066B}" type="pres">
      <dgm:prSet presAssocID="{9EDD3381-282F-4D86-B18B-E106E1EFDD10}" presName="negativeSpace" presStyleCnt="0"/>
      <dgm:spPr/>
    </dgm:pt>
    <dgm:pt modelId="{40B6FF28-6E72-479B-A906-75B50992428E}" type="pres">
      <dgm:prSet presAssocID="{9EDD3381-282F-4D86-B18B-E106E1EFDD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F1F8EA11-C310-4893-8ECA-40324AF67860}" type="presOf" srcId="{2EA5D77F-EEEC-4498-9934-01E97D57CCF2}" destId="{5AF7EF43-386F-49BA-8C15-D8743DD6319A}" srcOrd="0" destOrd="0" presId="urn:microsoft.com/office/officeart/2005/8/layout/list1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CCF24226-9CF2-40CB-AB92-D68BB9867A32}" srcId="{ED852D7D-5EDC-4E2D-B463-16BA28CF4A6D}" destId="{2EA5D77F-EEEC-4498-9934-01E97D57CCF2}" srcOrd="0" destOrd="0" parTransId="{598A6662-FA87-415B-A81C-E18F8F3E098D}" sibTransId="{F5DC9DEB-246B-4FDA-98BC-CACAB1A5358E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9C54FA3A-14F5-4EE5-BEFD-37F7E8D8AC78}" srcId="{9EDD3381-282F-4D86-B18B-E106E1EFDD10}" destId="{5DBF3D7F-5C77-4514-944B-3BF85219CAE1}" srcOrd="0" destOrd="0" parTransId="{2224C9FA-D0A1-4DCB-B27E-8C5D78AC3A12}" sibTransId="{C5ABE2C4-2552-4BF3-86EF-57DA2CA1C9A8}"/>
    <dgm:cxn modelId="{7284AF43-5AD0-4C9A-A9B6-E1D9698114EB}" type="presOf" srcId="{ED852D7D-5EDC-4E2D-B463-16BA28CF4A6D}" destId="{05CFA38B-5E4C-432D-9D10-70615B3248DD}" srcOrd="1" destOrd="0" presId="urn:microsoft.com/office/officeart/2005/8/layout/list1"/>
    <dgm:cxn modelId="{1BCB3A6B-248E-432D-BA09-AF037F9D058C}" srcId="{934E7FB4-E9CE-4255-B0A6-7F67C7C0417F}" destId="{A8B891D6-A30F-4E67-A5EE-7C2931F003EA}" srcOrd="1" destOrd="0" parTransId="{10747C35-582D-4516-8CE5-899345B80245}" sibTransId="{3A8770E2-6675-4E5C-81DB-37AC3B0C79CE}"/>
    <dgm:cxn modelId="{077C5A4D-F9B8-4224-BCE8-59EE6819150B}" type="presOf" srcId="{D9A70B6C-4FA9-453E-851E-DB39D2713DD9}" destId="{40B6FF28-6E72-479B-A906-75B50992428E}" srcOrd="0" destOrd="1" presId="urn:microsoft.com/office/officeart/2005/8/layout/list1"/>
    <dgm:cxn modelId="{7C7A8B6D-EB30-4EE6-8128-EB261B4C6FB2}" type="presOf" srcId="{D939EB67-CDB2-4F06-8F2D-0233EA3CDCE0}" destId="{5AF7EF43-386F-49BA-8C15-D8743DD6319A}" srcOrd="0" destOrd="2" presId="urn:microsoft.com/office/officeart/2005/8/layout/list1"/>
    <dgm:cxn modelId="{597A8D4E-19CA-4C5B-B252-33FAD6775748}" srcId="{9EDD3381-282F-4D86-B18B-E106E1EFDD10}" destId="{D9A70B6C-4FA9-453E-851E-DB39D2713DD9}" srcOrd="1" destOrd="0" parTransId="{86783795-7831-410A-8C12-3943AA3BDD74}" sibTransId="{389CFA60-EEDF-4155-9D5A-FFDAE1CC3773}"/>
    <dgm:cxn modelId="{A948FB6F-D625-4F73-956A-ACC2ECB93EBE}" type="presOf" srcId="{ED852D7D-5EDC-4E2D-B463-16BA28CF4A6D}" destId="{ED1A3059-0426-4F61-89F6-8715521F3DE4}" srcOrd="0" destOrd="0" presId="urn:microsoft.com/office/officeart/2005/8/layout/list1"/>
    <dgm:cxn modelId="{EA3C8070-1E65-42C8-AE68-88C2D5C46388}" type="presOf" srcId="{A8B891D6-A30F-4E67-A5EE-7C2931F003EA}" destId="{710E2C4E-2437-49D1-8909-0F173FC6A64C}" srcOrd="0" destOrd="1" presId="urn:microsoft.com/office/officeart/2005/8/layout/list1"/>
    <dgm:cxn modelId="{DBCBD88F-4BC8-4CB5-B84E-F4CC036DFA74}" srcId="{2FBC0553-D70A-4540-9A27-A6FCD5A1D4D0}" destId="{ED852D7D-5EDC-4E2D-B463-16BA28CF4A6D}" srcOrd="1" destOrd="0" parTransId="{DA6967F8-4848-465E-87F7-2727BC99DDB3}" sibTransId="{2AD42C23-2C25-4D73-A00A-5851B07A90B9}"/>
    <dgm:cxn modelId="{E3DD97AD-A7E8-4512-B901-655DD4E0046A}" type="presOf" srcId="{9EDD3381-282F-4D86-B18B-E106E1EFDD10}" destId="{9E9D5149-8196-40E7-AE6E-11AB502E90F0}" srcOrd="1" destOrd="0" presId="urn:microsoft.com/office/officeart/2005/8/layout/list1"/>
    <dgm:cxn modelId="{F45C96AE-FB0E-4391-9FDA-43E4451A0873}" type="presOf" srcId="{9EDD3381-282F-4D86-B18B-E106E1EFDD10}" destId="{4D7223D3-8BD2-4839-B671-4603AE7D8676}" srcOrd="0" destOrd="0" presId="urn:microsoft.com/office/officeart/2005/8/layout/list1"/>
    <dgm:cxn modelId="{6071BAB3-9643-4952-9508-DB8C0F205AEB}" srcId="{ED852D7D-5EDC-4E2D-B463-16BA28CF4A6D}" destId="{D939EB67-CDB2-4F06-8F2D-0233EA3CDCE0}" srcOrd="2" destOrd="0" parTransId="{EF3EE9FE-6408-47F7-AB34-F13D41876725}" sibTransId="{41A7F4D2-6787-4A22-AA2E-7B303110DEDC}"/>
    <dgm:cxn modelId="{7F8F27B5-1C09-4F29-B062-9211932EB34B}" srcId="{2FBC0553-D70A-4540-9A27-A6FCD5A1D4D0}" destId="{9EDD3381-282F-4D86-B18B-E106E1EFDD10}" srcOrd="2" destOrd="0" parTransId="{5044042E-8CFB-4E29-A910-6852AD6896EB}" sibTransId="{0BCC0F7D-597E-46A5-86B7-B99C0BA86DB2}"/>
    <dgm:cxn modelId="{8A039EC9-4E77-437C-81FF-84B69108AB15}" srcId="{ED852D7D-5EDC-4E2D-B463-16BA28CF4A6D}" destId="{A3FB96DE-E5E4-480F-80F8-CEEB5B80E216}" srcOrd="1" destOrd="0" parTransId="{83E57BBA-CD63-4559-8A50-591C47423263}" sibTransId="{6D5C51C6-7470-4D74-A960-4C6FB03B1906}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39275ADE-1FCA-438C-86DC-6D8D650B81E8}" type="presOf" srcId="{A3FB96DE-E5E4-480F-80F8-CEEB5B80E216}" destId="{5AF7EF43-386F-49BA-8C15-D8743DD6319A}" srcOrd="0" destOrd="1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096684E3-20F7-4FD7-9991-3F7E7DB1331A}" type="presOf" srcId="{5DBF3D7F-5C77-4514-944B-3BF85219CAE1}" destId="{40B6FF28-6E72-479B-A906-75B50992428E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3763CB82-BBF3-43F1-986E-8B582A790E9D}" type="presParOf" srcId="{B31C201D-0C9A-424E-8F4D-147F4A1CFFC8}" destId="{E00E6036-191B-4DE0-8343-C992378757E9}" srcOrd="3" destOrd="0" presId="urn:microsoft.com/office/officeart/2005/8/layout/list1"/>
    <dgm:cxn modelId="{3B9F034C-46D0-4145-AC6B-68D6951D42BD}" type="presParOf" srcId="{B31C201D-0C9A-424E-8F4D-147F4A1CFFC8}" destId="{7195E024-08BE-46EB-A457-00F6EDE726B0}" srcOrd="4" destOrd="0" presId="urn:microsoft.com/office/officeart/2005/8/layout/list1"/>
    <dgm:cxn modelId="{9B8F74E5-8604-4841-91CE-2F3AEBD11FF6}" type="presParOf" srcId="{7195E024-08BE-46EB-A457-00F6EDE726B0}" destId="{ED1A3059-0426-4F61-89F6-8715521F3DE4}" srcOrd="0" destOrd="0" presId="urn:microsoft.com/office/officeart/2005/8/layout/list1"/>
    <dgm:cxn modelId="{2EFDA8E1-92A7-4CFD-A1D8-B7A3585198FC}" type="presParOf" srcId="{7195E024-08BE-46EB-A457-00F6EDE726B0}" destId="{05CFA38B-5E4C-432D-9D10-70615B3248DD}" srcOrd="1" destOrd="0" presId="urn:microsoft.com/office/officeart/2005/8/layout/list1"/>
    <dgm:cxn modelId="{7C9BBF9C-5F55-49CF-A6B2-2DF2151ED081}" type="presParOf" srcId="{B31C201D-0C9A-424E-8F4D-147F4A1CFFC8}" destId="{13828C50-15A3-4D87-A689-6FC349A6DAE4}" srcOrd="5" destOrd="0" presId="urn:microsoft.com/office/officeart/2005/8/layout/list1"/>
    <dgm:cxn modelId="{AD1B8967-80E4-4A78-A9F3-6CA51FBDCAD4}" type="presParOf" srcId="{B31C201D-0C9A-424E-8F4D-147F4A1CFFC8}" destId="{5AF7EF43-386F-49BA-8C15-D8743DD6319A}" srcOrd="6" destOrd="0" presId="urn:microsoft.com/office/officeart/2005/8/layout/list1"/>
    <dgm:cxn modelId="{4E8E4FCB-F97C-4DED-9C36-B5EB886887C8}" type="presParOf" srcId="{B31C201D-0C9A-424E-8F4D-147F4A1CFFC8}" destId="{FBD73D05-683A-4B3E-BE17-7E2EC5814803}" srcOrd="7" destOrd="0" presId="urn:microsoft.com/office/officeart/2005/8/layout/list1"/>
    <dgm:cxn modelId="{945B7B44-6BE5-4C2C-AB31-26178386946A}" type="presParOf" srcId="{B31C201D-0C9A-424E-8F4D-147F4A1CFFC8}" destId="{D61013BF-54BE-41D0-8E08-58AC5AD1DC28}" srcOrd="8" destOrd="0" presId="urn:microsoft.com/office/officeart/2005/8/layout/list1"/>
    <dgm:cxn modelId="{6E2932B6-9C84-4E9C-9B79-F56D5106A947}" type="presParOf" srcId="{D61013BF-54BE-41D0-8E08-58AC5AD1DC28}" destId="{4D7223D3-8BD2-4839-B671-4603AE7D8676}" srcOrd="0" destOrd="0" presId="urn:microsoft.com/office/officeart/2005/8/layout/list1"/>
    <dgm:cxn modelId="{AD22BF5A-1F5F-4291-938F-59F8E324CB03}" type="presParOf" srcId="{D61013BF-54BE-41D0-8E08-58AC5AD1DC28}" destId="{9E9D5149-8196-40E7-AE6E-11AB502E90F0}" srcOrd="1" destOrd="0" presId="urn:microsoft.com/office/officeart/2005/8/layout/list1"/>
    <dgm:cxn modelId="{560CBF0B-CF65-428E-B766-84AE506A5E74}" type="presParOf" srcId="{B31C201D-0C9A-424E-8F4D-147F4A1CFFC8}" destId="{F21A5AF3-C867-4626-B610-C6C7A48D066B}" srcOrd="9" destOrd="0" presId="urn:microsoft.com/office/officeart/2005/8/layout/list1"/>
    <dgm:cxn modelId="{C0A156C5-0B2B-4764-BBDF-BDD08F6A9BED}" type="presParOf" srcId="{B31C201D-0C9A-424E-8F4D-147F4A1CFFC8}" destId="{40B6FF28-6E72-479B-A906-75B5099242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de-DE" b="1" dirty="0" err="1"/>
            <a:t>Tobac</a:t>
          </a:r>
          <a:endParaRPr lang="en-US" b="1" noProof="0" dirty="0"/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noProof="0" dirty="0"/>
            <a:t>Feature</a:t>
          </a:r>
          <a:r>
            <a:rPr lang="en-US" b="1" noProof="0" dirty="0"/>
            <a:t> identification </a:t>
          </a:r>
          <a:r>
            <a:rPr lang="en-US" noProof="0" dirty="0"/>
            <a:t>based on reflectivity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88C5AE90-1760-4595-AA77-7A1742AC884B}">
      <dgm:prSet/>
      <dgm:spPr/>
      <dgm:t>
        <a:bodyPr/>
        <a:lstStyle/>
        <a:p>
          <a:r>
            <a:rPr lang="en-US" noProof="0" dirty="0"/>
            <a:t>Assigns stratiform precipitation based on </a:t>
          </a:r>
          <a:r>
            <a:rPr lang="en-US" b="1" noProof="0" dirty="0" err="1"/>
            <a:t>watershedding</a:t>
          </a:r>
          <a:r>
            <a:rPr lang="en-US" noProof="0" dirty="0"/>
            <a:t> technique</a:t>
          </a:r>
        </a:p>
      </dgm:t>
    </dgm:pt>
    <dgm:pt modelId="{214A669F-D973-4927-B35D-7667A6EFCDF0}" type="parTrans" cxnId="{D5B97A38-6577-4E7D-8D79-9EDB6E34EE1E}">
      <dgm:prSet/>
      <dgm:spPr/>
      <dgm:t>
        <a:bodyPr/>
        <a:lstStyle/>
        <a:p>
          <a:endParaRPr lang="en-US"/>
        </a:p>
      </dgm:t>
    </dgm:pt>
    <dgm:pt modelId="{21BE8EE0-C47E-47B0-A737-F829147C4206}" type="sibTrans" cxnId="{D5B97A38-6577-4E7D-8D79-9EDB6E34EE1E}">
      <dgm:prSet/>
      <dgm:spPr/>
      <dgm:t>
        <a:bodyPr/>
        <a:lstStyle/>
        <a:p>
          <a:endParaRPr lang="en-US"/>
        </a:p>
      </dgm:t>
    </dgm:pt>
    <dgm:pt modelId="{C226520B-E33C-4206-8B51-00283A147E61}">
      <dgm:prSet/>
      <dgm:spPr/>
      <dgm:t>
        <a:bodyPr/>
        <a:lstStyle/>
        <a:p>
          <a:r>
            <a:rPr lang="en-US" b="1" noProof="0" dirty="0"/>
            <a:t>Links</a:t>
          </a:r>
          <a:r>
            <a:rPr lang="en-US" noProof="0" dirty="0"/>
            <a:t> features to tracks with </a:t>
          </a:r>
          <a:r>
            <a:rPr lang="en-US" b="1" noProof="0" dirty="0" err="1"/>
            <a:t>trackpy</a:t>
          </a:r>
          <a:endParaRPr lang="en-US" b="1" noProof="0" dirty="0"/>
        </a:p>
      </dgm:t>
    </dgm:pt>
    <dgm:pt modelId="{69C7B5A7-2C57-43A7-972E-8A9987E69F2A}" type="parTrans" cxnId="{71C72525-0B4B-4081-84F8-524B66A39338}">
      <dgm:prSet/>
      <dgm:spPr/>
      <dgm:t>
        <a:bodyPr/>
        <a:lstStyle/>
        <a:p>
          <a:endParaRPr lang="en-US"/>
        </a:p>
      </dgm:t>
    </dgm:pt>
    <dgm:pt modelId="{CE57F447-B7D0-4DFD-BBA6-2D4689A5EF53}" type="sibTrans" cxnId="{71C72525-0B4B-4081-84F8-524B66A39338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1"/>
      <dgm:spPr/>
    </dgm:pt>
    <dgm:pt modelId="{AC118226-E4EF-4296-80C0-2EDD7F94D58C}" type="pres">
      <dgm:prSet presAssocID="{934E7FB4-E9CE-4255-B0A6-7F67C7C041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4E46F709-9ACB-4F41-8C97-2FE4042F6078}" type="presOf" srcId="{C226520B-E33C-4206-8B51-00283A147E61}" destId="{710E2C4E-2437-49D1-8909-0F173FC6A64C}" srcOrd="0" destOrd="2" presId="urn:microsoft.com/office/officeart/2005/8/layout/list1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71C72525-0B4B-4081-84F8-524B66A39338}" srcId="{934E7FB4-E9CE-4255-B0A6-7F67C7C0417F}" destId="{C226520B-E33C-4206-8B51-00283A147E61}" srcOrd="2" destOrd="0" parTransId="{69C7B5A7-2C57-43A7-972E-8A9987E69F2A}" sibTransId="{CE57F447-B7D0-4DFD-BBA6-2D4689A5EF53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D5B97A38-6577-4E7D-8D79-9EDB6E34EE1E}" srcId="{934E7FB4-E9CE-4255-B0A6-7F67C7C0417F}" destId="{88C5AE90-1760-4595-AA77-7A1742AC884B}" srcOrd="1" destOrd="0" parTransId="{214A669F-D973-4927-B35D-7667A6EFCDF0}" sibTransId="{21BE8EE0-C47E-47B0-A737-F829147C4206}"/>
    <dgm:cxn modelId="{CF13DF84-B5CD-40B6-9A66-BB4C5C0F42BF}" type="presOf" srcId="{88C5AE90-1760-4595-AA77-7A1742AC884B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de-DE" b="1" dirty="0" err="1"/>
            <a:t>Tobac</a:t>
          </a:r>
          <a:endParaRPr lang="en-US" b="1" noProof="0" dirty="0"/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noProof="0" dirty="0"/>
            <a:t>Feature</a:t>
          </a:r>
          <a:r>
            <a:rPr lang="en-US" b="1" noProof="0" dirty="0"/>
            <a:t> identification </a:t>
          </a:r>
          <a:r>
            <a:rPr lang="en-US" noProof="0" dirty="0"/>
            <a:t>based on reflectivity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88C5AE90-1760-4595-AA77-7A1742AC884B}">
      <dgm:prSet/>
      <dgm:spPr/>
      <dgm:t>
        <a:bodyPr/>
        <a:lstStyle/>
        <a:p>
          <a:r>
            <a:rPr lang="en-US" noProof="0" dirty="0"/>
            <a:t>Assigns stratiform precipitation based on </a:t>
          </a:r>
          <a:r>
            <a:rPr lang="en-US" b="1" noProof="0" dirty="0" err="1"/>
            <a:t>watershedding</a:t>
          </a:r>
          <a:r>
            <a:rPr lang="en-US" noProof="0" dirty="0"/>
            <a:t> technique</a:t>
          </a:r>
        </a:p>
      </dgm:t>
    </dgm:pt>
    <dgm:pt modelId="{214A669F-D973-4927-B35D-7667A6EFCDF0}" type="parTrans" cxnId="{D5B97A38-6577-4E7D-8D79-9EDB6E34EE1E}">
      <dgm:prSet/>
      <dgm:spPr/>
      <dgm:t>
        <a:bodyPr/>
        <a:lstStyle/>
        <a:p>
          <a:endParaRPr lang="en-US"/>
        </a:p>
      </dgm:t>
    </dgm:pt>
    <dgm:pt modelId="{21BE8EE0-C47E-47B0-A737-F829147C4206}" type="sibTrans" cxnId="{D5B97A38-6577-4E7D-8D79-9EDB6E34EE1E}">
      <dgm:prSet/>
      <dgm:spPr/>
      <dgm:t>
        <a:bodyPr/>
        <a:lstStyle/>
        <a:p>
          <a:endParaRPr lang="en-US"/>
        </a:p>
      </dgm:t>
    </dgm:pt>
    <dgm:pt modelId="{C226520B-E33C-4206-8B51-00283A147E61}">
      <dgm:prSet/>
      <dgm:spPr/>
      <dgm:t>
        <a:bodyPr/>
        <a:lstStyle/>
        <a:p>
          <a:r>
            <a:rPr lang="en-US" b="1" noProof="0" dirty="0"/>
            <a:t>Links</a:t>
          </a:r>
          <a:r>
            <a:rPr lang="en-US" noProof="0" dirty="0"/>
            <a:t> features to tracks with </a:t>
          </a:r>
          <a:r>
            <a:rPr lang="en-US" b="1" noProof="0" dirty="0" err="1"/>
            <a:t>trackpy</a:t>
          </a:r>
          <a:endParaRPr lang="en-US" b="1" noProof="0" dirty="0"/>
        </a:p>
      </dgm:t>
    </dgm:pt>
    <dgm:pt modelId="{69C7B5A7-2C57-43A7-972E-8A9987E69F2A}" type="parTrans" cxnId="{71C72525-0B4B-4081-84F8-524B66A39338}">
      <dgm:prSet/>
      <dgm:spPr/>
      <dgm:t>
        <a:bodyPr/>
        <a:lstStyle/>
        <a:p>
          <a:endParaRPr lang="en-US"/>
        </a:p>
      </dgm:t>
    </dgm:pt>
    <dgm:pt modelId="{CE57F447-B7D0-4DFD-BBA6-2D4689A5EF53}" type="sibTrans" cxnId="{71C72525-0B4B-4081-84F8-524B66A39338}">
      <dgm:prSet/>
      <dgm:spPr/>
      <dgm:t>
        <a:bodyPr/>
        <a:lstStyle/>
        <a:p>
          <a:endParaRPr lang="en-US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1"/>
      <dgm:spPr/>
    </dgm:pt>
    <dgm:pt modelId="{AC118226-E4EF-4296-80C0-2EDD7F94D58C}" type="pres">
      <dgm:prSet presAssocID="{934E7FB4-E9CE-4255-B0A6-7F67C7C0417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4E46F709-9ACB-4F41-8C97-2FE4042F6078}" type="presOf" srcId="{C226520B-E33C-4206-8B51-00283A147E61}" destId="{710E2C4E-2437-49D1-8909-0F173FC6A64C}" srcOrd="0" destOrd="2" presId="urn:microsoft.com/office/officeart/2005/8/layout/list1"/>
    <dgm:cxn modelId="{6879BA20-939F-458A-999A-209C9334486A}" srcId="{934E7FB4-E9CE-4255-B0A6-7F67C7C0417F}" destId="{96850BE0-04BC-4049-AB0F-B43EF7692623}" srcOrd="0" destOrd="0" parTransId="{667E1CCA-BC98-4E5B-B771-E8DECF44041F}" sibTransId="{5020E490-581D-4D05-A635-2D8FBFC3E9A4}"/>
    <dgm:cxn modelId="{ED8E8223-D435-4420-BDBD-FBEE1C9B1050}" type="presOf" srcId="{96850BE0-04BC-4049-AB0F-B43EF7692623}" destId="{710E2C4E-2437-49D1-8909-0F173FC6A64C}" srcOrd="0" destOrd="0" presId="urn:microsoft.com/office/officeart/2005/8/layout/list1"/>
    <dgm:cxn modelId="{71C72525-0B4B-4081-84F8-524B66A39338}" srcId="{934E7FB4-E9CE-4255-B0A6-7F67C7C0417F}" destId="{C226520B-E33C-4206-8B51-00283A147E61}" srcOrd="2" destOrd="0" parTransId="{69C7B5A7-2C57-43A7-972E-8A9987E69F2A}" sibTransId="{CE57F447-B7D0-4DFD-BBA6-2D4689A5EF53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D5B97A38-6577-4E7D-8D79-9EDB6E34EE1E}" srcId="{934E7FB4-E9CE-4255-B0A6-7F67C7C0417F}" destId="{88C5AE90-1760-4595-AA77-7A1742AC884B}" srcOrd="1" destOrd="0" parTransId="{214A669F-D973-4927-B35D-7667A6EFCDF0}" sibTransId="{21BE8EE0-C47E-47B0-A737-F829147C4206}"/>
    <dgm:cxn modelId="{CF13DF84-B5CD-40B6-9A66-BB4C5C0F42BF}" type="presOf" srcId="{88C5AE90-1760-4595-AA77-7A1742AC884B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BC0553-D70A-4540-9A27-A6FCD5A1D4D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E7FB4-E9CE-4255-B0A6-7F67C7C0417F}">
      <dgm:prSet phldrT="[Text]"/>
      <dgm:spPr/>
      <dgm:t>
        <a:bodyPr/>
        <a:lstStyle/>
        <a:p>
          <a:r>
            <a:rPr lang="en-US" b="1" noProof="0" dirty="0"/>
            <a:t>Dataset</a:t>
          </a:r>
        </a:p>
      </dgm:t>
    </dgm:pt>
    <dgm:pt modelId="{8FC0F1E2-80FF-4815-BE4C-0F8A4A0EB3B4}" type="parTrans" cxnId="{9CAA8536-52A0-43C3-B0A0-031CE48A7930}">
      <dgm:prSet/>
      <dgm:spPr/>
      <dgm:t>
        <a:bodyPr/>
        <a:lstStyle/>
        <a:p>
          <a:endParaRPr lang="en-US"/>
        </a:p>
      </dgm:t>
    </dgm:pt>
    <dgm:pt modelId="{15934691-F62F-4768-82E2-83604C6FD090}" type="sibTrans" cxnId="{9CAA8536-52A0-43C3-B0A0-031CE48A7930}">
      <dgm:prSet/>
      <dgm:spPr/>
      <dgm:t>
        <a:bodyPr/>
        <a:lstStyle/>
        <a:p>
          <a:endParaRPr lang="en-US"/>
        </a:p>
      </dgm:t>
    </dgm:pt>
    <dgm:pt modelId="{96850BE0-04BC-4049-AB0F-B43EF7692623}">
      <dgm:prSet/>
      <dgm:spPr/>
      <dgm:t>
        <a:bodyPr/>
        <a:lstStyle/>
        <a:p>
          <a:r>
            <a:rPr lang="en-US" b="0" noProof="0" dirty="0">
              <a:solidFill>
                <a:schemeClr val="tx1"/>
              </a:solidFill>
            </a:rPr>
            <a:t>In</a:t>
          </a:r>
          <a:r>
            <a:rPr lang="en-US" b="1" noProof="0" dirty="0">
              <a:solidFill>
                <a:schemeClr val="tx2"/>
              </a:solidFill>
            </a:rPr>
            <a:t> </a:t>
          </a:r>
          <a:r>
            <a:rPr lang="en-US" b="0" noProof="0" dirty="0">
              <a:solidFill>
                <a:schemeClr val="tx1"/>
              </a:solidFill>
            </a:rPr>
            <a:t>blue:</a:t>
          </a:r>
          <a:r>
            <a:rPr lang="en-US" b="1" noProof="0" dirty="0">
              <a:solidFill>
                <a:schemeClr val="tx2"/>
              </a:solidFill>
            </a:rPr>
            <a:t> Total surface precipitation</a:t>
          </a:r>
        </a:p>
      </dgm:t>
    </dgm:pt>
    <dgm:pt modelId="{667E1CCA-BC98-4E5B-B771-E8DECF44041F}" type="parTrans" cxnId="{6879BA20-939F-458A-999A-209C9334486A}">
      <dgm:prSet/>
      <dgm:spPr/>
      <dgm:t>
        <a:bodyPr/>
        <a:lstStyle/>
        <a:p>
          <a:endParaRPr lang="en-US"/>
        </a:p>
      </dgm:t>
    </dgm:pt>
    <dgm:pt modelId="{5020E490-581D-4D05-A635-2D8FBFC3E9A4}" type="sibTrans" cxnId="{6879BA20-939F-458A-999A-209C9334486A}">
      <dgm:prSet/>
      <dgm:spPr/>
      <dgm:t>
        <a:bodyPr/>
        <a:lstStyle/>
        <a:p>
          <a:endParaRPr lang="en-US"/>
        </a:p>
      </dgm:t>
    </dgm:pt>
    <dgm:pt modelId="{D71DF571-0900-44A7-937E-0161657FE820}">
      <dgm:prSet/>
      <dgm:spPr/>
      <dgm:t>
        <a:bodyPr/>
        <a:lstStyle/>
        <a:p>
          <a:r>
            <a:rPr lang="en-US" noProof="0" dirty="0"/>
            <a:t>In red: </a:t>
          </a:r>
          <a:r>
            <a:rPr lang="en-US" b="1" noProof="0" dirty="0">
              <a:solidFill>
                <a:srgbClr val="FF0000"/>
              </a:solidFill>
            </a:rPr>
            <a:t>Total</a:t>
          </a:r>
          <a:r>
            <a:rPr lang="en-US" noProof="0" dirty="0"/>
            <a:t> </a:t>
          </a:r>
          <a:r>
            <a:rPr lang="en-US" b="1" noProof="0" dirty="0">
              <a:solidFill>
                <a:srgbClr val="FF0000"/>
              </a:solidFill>
            </a:rPr>
            <a:t>number of identified convective cells</a:t>
          </a:r>
        </a:p>
      </dgm:t>
    </dgm:pt>
    <dgm:pt modelId="{83374925-8758-453C-95E5-49E0D05D9B59}" type="parTrans" cxnId="{682FCAA4-87E5-4F84-9755-D612F56974F3}">
      <dgm:prSet/>
      <dgm:spPr/>
      <dgm:t>
        <a:bodyPr/>
        <a:lstStyle/>
        <a:p>
          <a:endParaRPr lang="en-US"/>
        </a:p>
      </dgm:t>
    </dgm:pt>
    <dgm:pt modelId="{ADC4209F-9D79-403D-86A9-A41EE0A4ABB5}" type="sibTrans" cxnId="{682FCAA4-87E5-4F84-9755-D612F56974F3}">
      <dgm:prSet/>
      <dgm:spPr/>
      <dgm:t>
        <a:bodyPr/>
        <a:lstStyle/>
        <a:p>
          <a:endParaRPr lang="en-US"/>
        </a:p>
      </dgm:t>
    </dgm:pt>
    <dgm:pt modelId="{9CCF246C-04A8-4260-AFA2-E16EE86EF14F}">
      <dgm:prSet phldrT="[Text]"/>
      <dgm:spPr/>
      <dgm:t>
        <a:bodyPr/>
        <a:lstStyle/>
        <a:p>
          <a:r>
            <a:rPr lang="en-US" b="1" noProof="0" dirty="0"/>
            <a:t>What do you see</a:t>
          </a:r>
        </a:p>
      </dgm:t>
    </dgm:pt>
    <dgm:pt modelId="{47964616-1D65-4003-9DF3-C9A389D56C2C}" type="parTrans" cxnId="{EFAE9310-211F-40A4-A3EE-CD15CECFBCB4}">
      <dgm:prSet/>
      <dgm:spPr/>
      <dgm:t>
        <a:bodyPr/>
        <a:lstStyle/>
        <a:p>
          <a:endParaRPr lang="en-US"/>
        </a:p>
      </dgm:t>
    </dgm:pt>
    <dgm:pt modelId="{255B6CE3-E233-49AE-ACEB-9CB9A0899BF5}" type="sibTrans" cxnId="{EFAE9310-211F-40A4-A3EE-CD15CECFBCB4}">
      <dgm:prSet/>
      <dgm:spPr/>
      <dgm:t>
        <a:bodyPr/>
        <a:lstStyle/>
        <a:p>
          <a:endParaRPr lang="en-US"/>
        </a:p>
      </dgm:t>
    </dgm:pt>
    <dgm:pt modelId="{F8005352-E2BE-489B-9065-825284FB50C9}">
      <dgm:prSet phldrT="[Text]"/>
      <dgm:spPr/>
      <dgm:t>
        <a:bodyPr/>
        <a:lstStyle/>
        <a:p>
          <a:r>
            <a:rPr lang="en-US" b="1" noProof="0" dirty="0"/>
            <a:t>30 days </a:t>
          </a:r>
          <a:r>
            <a:rPr lang="en-US" b="0" noProof="0" dirty="0"/>
            <a:t>of convection</a:t>
          </a:r>
        </a:p>
      </dgm:t>
    </dgm:pt>
    <dgm:pt modelId="{68BCEA72-0BF6-4864-BA9B-55A6E6226399}" type="parTrans" cxnId="{3E1F8D6A-93A8-49D1-8284-A632AE15CDE6}">
      <dgm:prSet/>
      <dgm:spPr/>
      <dgm:t>
        <a:bodyPr/>
        <a:lstStyle/>
        <a:p>
          <a:endParaRPr lang="en-US"/>
        </a:p>
      </dgm:t>
    </dgm:pt>
    <dgm:pt modelId="{EFB6C816-0B48-4D3D-A5F4-79F82DD4CC8C}" type="sibTrans" cxnId="{3E1F8D6A-93A8-49D1-8284-A632AE15CDE6}">
      <dgm:prSet/>
      <dgm:spPr/>
      <dgm:t>
        <a:bodyPr/>
        <a:lstStyle/>
        <a:p>
          <a:endParaRPr lang="en-US"/>
        </a:p>
      </dgm:t>
    </dgm:pt>
    <dgm:pt modelId="{02C63BDE-0B12-45B2-B36D-B90825F3D8B8}">
      <dgm:prSet phldrT="[Text]"/>
      <dgm:spPr/>
      <dgm:t>
        <a:bodyPr/>
        <a:lstStyle/>
        <a:p>
          <a:r>
            <a:rPr lang="en-US" b="1" noProof="0" dirty="0"/>
            <a:t>5 microphysics </a:t>
          </a:r>
          <a:r>
            <a:rPr lang="en-US" b="0" noProof="0" dirty="0"/>
            <a:t>schemes</a:t>
          </a:r>
        </a:p>
      </dgm:t>
    </dgm:pt>
    <dgm:pt modelId="{27D52EB5-D1C2-4256-900C-4E6B1897EBA1}" type="parTrans" cxnId="{09184239-1FC7-41AB-835D-5501BC3582BB}">
      <dgm:prSet/>
      <dgm:spPr/>
      <dgm:t>
        <a:bodyPr/>
        <a:lstStyle/>
        <a:p>
          <a:endParaRPr lang="de-DE"/>
        </a:p>
      </dgm:t>
    </dgm:pt>
    <dgm:pt modelId="{F86FB13E-7B45-4A91-AFD9-16D8C5976F84}" type="sibTrans" cxnId="{09184239-1FC7-41AB-835D-5501BC3582BB}">
      <dgm:prSet/>
      <dgm:spPr/>
      <dgm:t>
        <a:bodyPr/>
        <a:lstStyle/>
        <a:p>
          <a:endParaRPr lang="de-DE"/>
        </a:p>
      </dgm:t>
    </dgm:pt>
    <dgm:pt modelId="{B31C201D-0C9A-424E-8F4D-147F4A1CFFC8}" type="pres">
      <dgm:prSet presAssocID="{2FBC0553-D70A-4540-9A27-A6FCD5A1D4D0}" presName="linear" presStyleCnt="0">
        <dgm:presLayoutVars>
          <dgm:dir/>
          <dgm:animLvl val="lvl"/>
          <dgm:resizeHandles val="exact"/>
        </dgm:presLayoutVars>
      </dgm:prSet>
      <dgm:spPr/>
    </dgm:pt>
    <dgm:pt modelId="{896C4148-27FD-4A11-B6DE-CBB9E7A6EE6C}" type="pres">
      <dgm:prSet presAssocID="{934E7FB4-E9CE-4255-B0A6-7F67C7C0417F}" presName="parentLin" presStyleCnt="0"/>
      <dgm:spPr/>
    </dgm:pt>
    <dgm:pt modelId="{D78CDACC-38EB-4834-917B-0462F4FFFA80}" type="pres">
      <dgm:prSet presAssocID="{934E7FB4-E9CE-4255-B0A6-7F67C7C0417F}" presName="parentLeftMargin" presStyleLbl="node1" presStyleIdx="0" presStyleCnt="2"/>
      <dgm:spPr/>
    </dgm:pt>
    <dgm:pt modelId="{AC118226-E4EF-4296-80C0-2EDD7F94D58C}" type="pres">
      <dgm:prSet presAssocID="{934E7FB4-E9CE-4255-B0A6-7F67C7C0417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26EDEC9-5F02-4438-872A-03153507AEAA}" type="pres">
      <dgm:prSet presAssocID="{934E7FB4-E9CE-4255-B0A6-7F67C7C0417F}" presName="negativeSpace" presStyleCnt="0"/>
      <dgm:spPr/>
    </dgm:pt>
    <dgm:pt modelId="{710E2C4E-2437-49D1-8909-0F173FC6A64C}" type="pres">
      <dgm:prSet presAssocID="{934E7FB4-E9CE-4255-B0A6-7F67C7C0417F}" presName="childText" presStyleLbl="conFgAcc1" presStyleIdx="0" presStyleCnt="2" custLinFactNeighborY="28121">
        <dgm:presLayoutVars>
          <dgm:bulletEnabled val="1"/>
        </dgm:presLayoutVars>
      </dgm:prSet>
      <dgm:spPr/>
    </dgm:pt>
    <dgm:pt modelId="{2C96DF2E-4CCA-4A86-B06B-1576BA104064}" type="pres">
      <dgm:prSet presAssocID="{15934691-F62F-4768-82E2-83604C6FD090}" presName="spaceBetweenRectangles" presStyleCnt="0"/>
      <dgm:spPr/>
    </dgm:pt>
    <dgm:pt modelId="{F0946A45-3EE3-44F2-ACC3-48BE3A2BA101}" type="pres">
      <dgm:prSet presAssocID="{9CCF246C-04A8-4260-AFA2-E16EE86EF14F}" presName="parentLin" presStyleCnt="0"/>
      <dgm:spPr/>
    </dgm:pt>
    <dgm:pt modelId="{039384AA-7B5B-4F0A-955B-30CB27A6445C}" type="pres">
      <dgm:prSet presAssocID="{9CCF246C-04A8-4260-AFA2-E16EE86EF14F}" presName="parentLeftMargin" presStyleLbl="node1" presStyleIdx="0" presStyleCnt="2"/>
      <dgm:spPr/>
    </dgm:pt>
    <dgm:pt modelId="{239CFD78-0FF2-412E-9E0C-96028BB9F290}" type="pres">
      <dgm:prSet presAssocID="{9CCF246C-04A8-4260-AFA2-E16EE86EF14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5E9E0D8-39E2-4A73-9202-557419A2E71F}" type="pres">
      <dgm:prSet presAssocID="{9CCF246C-04A8-4260-AFA2-E16EE86EF14F}" presName="negativeSpace" presStyleCnt="0"/>
      <dgm:spPr/>
    </dgm:pt>
    <dgm:pt modelId="{4425C54C-F412-49D9-B21A-EF55A99B62BD}" type="pres">
      <dgm:prSet presAssocID="{9CCF246C-04A8-4260-AFA2-E16EE86EF14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39B05-9BA3-4B06-92CF-8EB25C57145D}" type="presOf" srcId="{934E7FB4-E9CE-4255-B0A6-7F67C7C0417F}" destId="{D78CDACC-38EB-4834-917B-0462F4FFFA80}" srcOrd="0" destOrd="0" presId="urn:microsoft.com/office/officeart/2005/8/layout/list1"/>
    <dgm:cxn modelId="{EFAE9310-211F-40A4-A3EE-CD15CECFBCB4}" srcId="{2FBC0553-D70A-4540-9A27-A6FCD5A1D4D0}" destId="{9CCF246C-04A8-4260-AFA2-E16EE86EF14F}" srcOrd="1" destOrd="0" parTransId="{47964616-1D65-4003-9DF3-C9A389D56C2C}" sibTransId="{255B6CE3-E233-49AE-ACEB-9CB9A0899BF5}"/>
    <dgm:cxn modelId="{6879BA20-939F-458A-999A-209C9334486A}" srcId="{9CCF246C-04A8-4260-AFA2-E16EE86EF14F}" destId="{96850BE0-04BC-4049-AB0F-B43EF7692623}" srcOrd="0" destOrd="0" parTransId="{667E1CCA-BC98-4E5B-B771-E8DECF44041F}" sibTransId="{5020E490-581D-4D05-A635-2D8FBFC3E9A4}"/>
    <dgm:cxn modelId="{9CAA8536-52A0-43C3-B0A0-031CE48A7930}" srcId="{2FBC0553-D70A-4540-9A27-A6FCD5A1D4D0}" destId="{934E7FB4-E9CE-4255-B0A6-7F67C7C0417F}" srcOrd="0" destOrd="0" parTransId="{8FC0F1E2-80FF-4815-BE4C-0F8A4A0EB3B4}" sibTransId="{15934691-F62F-4768-82E2-83604C6FD090}"/>
    <dgm:cxn modelId="{09184239-1FC7-41AB-835D-5501BC3582BB}" srcId="{934E7FB4-E9CE-4255-B0A6-7F67C7C0417F}" destId="{02C63BDE-0B12-45B2-B36D-B90825F3D8B8}" srcOrd="1" destOrd="0" parTransId="{27D52EB5-D1C2-4256-900C-4E6B1897EBA1}" sibTransId="{F86FB13E-7B45-4A91-AFD9-16D8C5976F84}"/>
    <dgm:cxn modelId="{9FDE5E3D-5918-4887-ABDA-F873D24B27E1}" type="presOf" srcId="{9CCF246C-04A8-4260-AFA2-E16EE86EF14F}" destId="{239CFD78-0FF2-412E-9E0C-96028BB9F290}" srcOrd="1" destOrd="0" presId="urn:microsoft.com/office/officeart/2005/8/layout/list1"/>
    <dgm:cxn modelId="{3E1F8D6A-93A8-49D1-8284-A632AE15CDE6}" srcId="{934E7FB4-E9CE-4255-B0A6-7F67C7C0417F}" destId="{F8005352-E2BE-489B-9065-825284FB50C9}" srcOrd="0" destOrd="0" parTransId="{68BCEA72-0BF6-4864-BA9B-55A6E6226399}" sibTransId="{EFB6C816-0B48-4D3D-A5F4-79F82DD4CC8C}"/>
    <dgm:cxn modelId="{9C5E106F-52EC-4486-B979-95B1B646F9DF}" type="presOf" srcId="{D71DF571-0900-44A7-937E-0161657FE820}" destId="{4425C54C-F412-49D9-B21A-EF55A99B62BD}" srcOrd="0" destOrd="1" presId="urn:microsoft.com/office/officeart/2005/8/layout/list1"/>
    <dgm:cxn modelId="{26E6E053-3560-4047-80D2-CDD98CBC451D}" type="presOf" srcId="{9CCF246C-04A8-4260-AFA2-E16EE86EF14F}" destId="{039384AA-7B5B-4F0A-955B-30CB27A6445C}" srcOrd="0" destOrd="0" presId="urn:microsoft.com/office/officeart/2005/8/layout/list1"/>
    <dgm:cxn modelId="{BEEB5184-4C27-452B-BC39-5079A06FF123}" type="presOf" srcId="{F8005352-E2BE-489B-9065-825284FB50C9}" destId="{710E2C4E-2437-49D1-8909-0F173FC6A64C}" srcOrd="0" destOrd="0" presId="urn:microsoft.com/office/officeart/2005/8/layout/list1"/>
    <dgm:cxn modelId="{682FCAA4-87E5-4F84-9755-D612F56974F3}" srcId="{9CCF246C-04A8-4260-AFA2-E16EE86EF14F}" destId="{D71DF571-0900-44A7-937E-0161657FE820}" srcOrd="1" destOrd="0" parTransId="{83374925-8758-453C-95E5-49E0D05D9B59}" sibTransId="{ADC4209F-9D79-403D-86A9-A41EE0A4ABB5}"/>
    <dgm:cxn modelId="{FD007CA5-28AE-4C2A-BEFD-1033675D9438}" type="presOf" srcId="{02C63BDE-0B12-45B2-B36D-B90825F3D8B8}" destId="{710E2C4E-2437-49D1-8909-0F173FC6A64C}" srcOrd="0" destOrd="1" presId="urn:microsoft.com/office/officeart/2005/8/layout/list1"/>
    <dgm:cxn modelId="{06449ED9-878B-41C0-9C42-F21DE15B1745}" type="presOf" srcId="{2FBC0553-D70A-4540-9A27-A6FCD5A1D4D0}" destId="{B31C201D-0C9A-424E-8F4D-147F4A1CFFC8}" srcOrd="0" destOrd="0" presId="urn:microsoft.com/office/officeart/2005/8/layout/list1"/>
    <dgm:cxn modelId="{DFAAC0E0-814A-4333-8828-61A281692D81}" type="presOf" srcId="{934E7FB4-E9CE-4255-B0A6-7F67C7C0417F}" destId="{AC118226-E4EF-4296-80C0-2EDD7F94D58C}" srcOrd="1" destOrd="0" presId="urn:microsoft.com/office/officeart/2005/8/layout/list1"/>
    <dgm:cxn modelId="{D38CE2F9-B100-4170-A3A3-D1814E200168}" type="presOf" srcId="{96850BE0-04BC-4049-AB0F-B43EF7692623}" destId="{4425C54C-F412-49D9-B21A-EF55A99B62BD}" srcOrd="0" destOrd="0" presId="urn:microsoft.com/office/officeart/2005/8/layout/list1"/>
    <dgm:cxn modelId="{FA45FCF5-2B20-4969-BB81-1E2F981DECBF}" type="presParOf" srcId="{B31C201D-0C9A-424E-8F4D-147F4A1CFFC8}" destId="{896C4148-27FD-4A11-B6DE-CBB9E7A6EE6C}" srcOrd="0" destOrd="0" presId="urn:microsoft.com/office/officeart/2005/8/layout/list1"/>
    <dgm:cxn modelId="{6B6A37FF-FBD1-421E-9E63-A1ED4A2C4E9F}" type="presParOf" srcId="{896C4148-27FD-4A11-B6DE-CBB9E7A6EE6C}" destId="{D78CDACC-38EB-4834-917B-0462F4FFFA80}" srcOrd="0" destOrd="0" presId="urn:microsoft.com/office/officeart/2005/8/layout/list1"/>
    <dgm:cxn modelId="{97ACB478-2A3D-4B99-B7FB-D26D7A75D8A9}" type="presParOf" srcId="{896C4148-27FD-4A11-B6DE-CBB9E7A6EE6C}" destId="{AC118226-E4EF-4296-80C0-2EDD7F94D58C}" srcOrd="1" destOrd="0" presId="urn:microsoft.com/office/officeart/2005/8/layout/list1"/>
    <dgm:cxn modelId="{B669BF3E-4397-4F20-8F0C-1CAD99C97DFB}" type="presParOf" srcId="{B31C201D-0C9A-424E-8F4D-147F4A1CFFC8}" destId="{A26EDEC9-5F02-4438-872A-03153507AEAA}" srcOrd="1" destOrd="0" presId="urn:microsoft.com/office/officeart/2005/8/layout/list1"/>
    <dgm:cxn modelId="{CB6DE59C-E31D-4C40-B354-E776C0E4FB6C}" type="presParOf" srcId="{B31C201D-0C9A-424E-8F4D-147F4A1CFFC8}" destId="{710E2C4E-2437-49D1-8909-0F173FC6A64C}" srcOrd="2" destOrd="0" presId="urn:microsoft.com/office/officeart/2005/8/layout/list1"/>
    <dgm:cxn modelId="{C958EC94-3595-4647-A9C8-5FFC47C5514D}" type="presParOf" srcId="{B31C201D-0C9A-424E-8F4D-147F4A1CFFC8}" destId="{2C96DF2E-4CCA-4A86-B06B-1576BA104064}" srcOrd="3" destOrd="0" presId="urn:microsoft.com/office/officeart/2005/8/layout/list1"/>
    <dgm:cxn modelId="{F31D2B82-ED90-416E-9912-CA55920B4224}" type="presParOf" srcId="{B31C201D-0C9A-424E-8F4D-147F4A1CFFC8}" destId="{F0946A45-3EE3-44F2-ACC3-48BE3A2BA101}" srcOrd="4" destOrd="0" presId="urn:microsoft.com/office/officeart/2005/8/layout/list1"/>
    <dgm:cxn modelId="{70C47884-CD47-4A51-A7A3-45BF96653092}" type="presParOf" srcId="{F0946A45-3EE3-44F2-ACC3-48BE3A2BA101}" destId="{039384AA-7B5B-4F0A-955B-30CB27A6445C}" srcOrd="0" destOrd="0" presId="urn:microsoft.com/office/officeart/2005/8/layout/list1"/>
    <dgm:cxn modelId="{D05E97B3-5F35-4DAA-A570-C2B643868214}" type="presParOf" srcId="{F0946A45-3EE3-44F2-ACC3-48BE3A2BA101}" destId="{239CFD78-0FF2-412E-9E0C-96028BB9F290}" srcOrd="1" destOrd="0" presId="urn:microsoft.com/office/officeart/2005/8/layout/list1"/>
    <dgm:cxn modelId="{4184351E-9287-4FE3-8B16-E3208CF1A7BE}" type="presParOf" srcId="{B31C201D-0C9A-424E-8F4D-147F4A1CFFC8}" destId="{15E9E0D8-39E2-4A73-9202-557419A2E71F}" srcOrd="5" destOrd="0" presId="urn:microsoft.com/office/officeart/2005/8/layout/list1"/>
    <dgm:cxn modelId="{1B72C99D-CA81-48D9-A667-AEAD2DFA3715}" type="presParOf" srcId="{B31C201D-0C9A-424E-8F4D-147F4A1CFFC8}" destId="{4425C54C-F412-49D9-B21A-EF55A99B62B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8B5E-321C-4BF9-B25C-74F2E4EB21F0}">
      <dsp:nvSpPr>
        <dsp:cNvPr id="0" name=""/>
        <dsp:cNvSpPr/>
      </dsp:nvSpPr>
      <dsp:spPr>
        <a:xfrm>
          <a:off x="0" y="252732"/>
          <a:ext cx="5472608" cy="160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Influences </a:t>
          </a:r>
          <a:r>
            <a:rPr lang="en-US" sz="1500" b="1" kern="1200" noProof="0" dirty="0"/>
            <a:t>structure</a:t>
          </a:r>
          <a:r>
            <a:rPr lang="en-US" sz="1500" kern="1200" noProof="0" dirty="0"/>
            <a:t> and </a:t>
          </a:r>
          <a:r>
            <a:rPr lang="en-US" sz="1500" b="1" kern="1200" noProof="0" dirty="0"/>
            <a:t>development</a:t>
          </a:r>
          <a:r>
            <a:rPr lang="en-US" sz="1500" kern="1200" noProof="0" dirty="0"/>
            <a:t> of convection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Determines </a:t>
          </a:r>
          <a:r>
            <a:rPr lang="en-US" sz="1500" b="1" kern="1200" noProof="0" dirty="0"/>
            <a:t>transport</a:t>
          </a:r>
          <a:r>
            <a:rPr lang="en-US" sz="1500" kern="1200" noProof="0" dirty="0"/>
            <a:t> from convective updraft into stratiform precipitation parts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Controls </a:t>
          </a:r>
          <a:r>
            <a:rPr lang="en-US" sz="1500" b="1" kern="1200" noProof="0" dirty="0"/>
            <a:t>sedimentation speed </a:t>
          </a:r>
          <a:r>
            <a:rPr lang="en-US" sz="1500" kern="1200" noProof="0" dirty="0"/>
            <a:t>through ice density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/>
            <a:t>Hard</a:t>
          </a:r>
          <a:r>
            <a:rPr lang="en-US" sz="1500" kern="1200" noProof="0" dirty="0"/>
            <a:t> to </a:t>
          </a:r>
          <a:r>
            <a:rPr lang="en-US" sz="1500" b="1" kern="1200" noProof="0" dirty="0"/>
            <a:t>observe</a:t>
          </a:r>
          <a:r>
            <a:rPr lang="en-US" sz="1500" kern="1200" noProof="0" dirty="0"/>
            <a:t> on high level of detail</a:t>
          </a:r>
        </a:p>
      </dsp:txBody>
      <dsp:txXfrm>
        <a:off x="0" y="252732"/>
        <a:ext cx="5472608" cy="1606500"/>
      </dsp:txXfrm>
    </dsp:sp>
    <dsp:sp modelId="{38C8E9EF-36C2-492C-B8BD-B2A7C219F9E9}">
      <dsp:nvSpPr>
        <dsp:cNvPr id="0" name=""/>
        <dsp:cNvSpPr/>
      </dsp:nvSpPr>
      <dsp:spPr>
        <a:xfrm>
          <a:off x="273630" y="31332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Microphysics</a:t>
          </a:r>
        </a:p>
      </dsp:txBody>
      <dsp:txXfrm>
        <a:off x="295246" y="52948"/>
        <a:ext cx="3787593" cy="399568"/>
      </dsp:txXfrm>
    </dsp:sp>
    <dsp:sp modelId="{500BCE1D-9309-45D4-AB6A-A102D20C1934}">
      <dsp:nvSpPr>
        <dsp:cNvPr id="0" name=""/>
        <dsp:cNvSpPr/>
      </dsp:nvSpPr>
      <dsp:spPr>
        <a:xfrm>
          <a:off x="0" y="2192964"/>
          <a:ext cx="547260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Can </a:t>
          </a:r>
          <a:r>
            <a:rPr lang="en-US" sz="1500" b="1" kern="1200" noProof="0" dirty="0"/>
            <a:t>vary</a:t>
          </a:r>
          <a:r>
            <a:rPr lang="en-US" sz="1500" b="0" kern="1200" noProof="0" dirty="0"/>
            <a:t> strongly from case to case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Requires </a:t>
          </a:r>
          <a:r>
            <a:rPr lang="en-US" sz="1500" b="1" kern="1200" noProof="0" dirty="0"/>
            <a:t>statistics</a:t>
          </a:r>
          <a:r>
            <a:rPr lang="en-US" sz="1500" b="0" kern="1200" noProof="0" dirty="0"/>
            <a:t> over large data set</a:t>
          </a:r>
        </a:p>
      </dsp:txBody>
      <dsp:txXfrm>
        <a:off x="0" y="2192964"/>
        <a:ext cx="5472608" cy="874125"/>
      </dsp:txXfrm>
    </dsp:sp>
    <dsp:sp modelId="{3E37083A-E140-4889-9313-0CA7017C576E}">
      <dsp:nvSpPr>
        <dsp:cNvPr id="0" name=""/>
        <dsp:cNvSpPr/>
      </dsp:nvSpPr>
      <dsp:spPr>
        <a:xfrm>
          <a:off x="273630" y="1940232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Convection</a:t>
          </a:r>
          <a:r>
            <a:rPr lang="de-DE" sz="1500" b="1" kern="1200" dirty="0"/>
            <a:t>		</a:t>
          </a:r>
          <a:endParaRPr lang="en-US" sz="1500" b="1" kern="1200" dirty="0"/>
        </a:p>
      </dsp:txBody>
      <dsp:txXfrm>
        <a:off x="295246" y="1961848"/>
        <a:ext cx="3787593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30749"/>
          <a:ext cx="5256583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374904" rIns="407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/>
            <a:t>30 days </a:t>
          </a:r>
          <a:r>
            <a:rPr lang="en-US" sz="1800" b="0" kern="1200" noProof="0" dirty="0"/>
            <a:t>of convection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/>
            <a:t>5 microphysics </a:t>
          </a:r>
          <a:r>
            <a:rPr lang="en-US" sz="1800" b="0" kern="1200" noProof="0" dirty="0"/>
            <a:t>schemes</a:t>
          </a:r>
        </a:p>
      </dsp:txBody>
      <dsp:txXfrm>
        <a:off x="0" y="330749"/>
        <a:ext cx="5256583" cy="1048950"/>
      </dsp:txXfrm>
    </dsp:sp>
    <dsp:sp modelId="{AC118226-E4EF-4296-80C0-2EDD7F94D58C}">
      <dsp:nvSpPr>
        <dsp:cNvPr id="0" name=""/>
        <dsp:cNvSpPr/>
      </dsp:nvSpPr>
      <dsp:spPr>
        <a:xfrm>
          <a:off x="262829" y="37735"/>
          <a:ext cx="36796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Dataset</a:t>
          </a:r>
        </a:p>
      </dsp:txBody>
      <dsp:txXfrm>
        <a:off x="288768" y="63674"/>
        <a:ext cx="3627730" cy="479482"/>
      </dsp:txXfrm>
    </dsp:sp>
    <dsp:sp modelId="{4425C54C-F412-49D9-B21A-EF55A99B62BD}">
      <dsp:nvSpPr>
        <dsp:cNvPr id="0" name=""/>
        <dsp:cNvSpPr/>
      </dsp:nvSpPr>
      <dsp:spPr>
        <a:xfrm>
          <a:off x="0" y="1715245"/>
          <a:ext cx="525658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374904" rIns="407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noProof="0" dirty="0">
              <a:solidFill>
                <a:schemeClr val="tx1"/>
              </a:solidFill>
            </a:rPr>
            <a:t>In</a:t>
          </a:r>
          <a:r>
            <a:rPr lang="en-US" sz="1800" b="1" kern="1200" noProof="0" dirty="0">
              <a:solidFill>
                <a:schemeClr val="tx2"/>
              </a:solidFill>
            </a:rPr>
            <a:t> </a:t>
          </a:r>
          <a:r>
            <a:rPr lang="en-US" sz="1800" b="0" kern="1200" noProof="0" dirty="0">
              <a:solidFill>
                <a:schemeClr val="tx1"/>
              </a:solidFill>
            </a:rPr>
            <a:t>blue:</a:t>
          </a:r>
          <a:r>
            <a:rPr lang="en-US" sz="1800" b="1" kern="1200" noProof="0" dirty="0">
              <a:solidFill>
                <a:schemeClr val="tx2"/>
              </a:solidFill>
            </a:rPr>
            <a:t> Total surface precipitation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In red: </a:t>
          </a:r>
          <a:r>
            <a:rPr lang="en-US" sz="1800" b="1" kern="1200" noProof="0" dirty="0">
              <a:solidFill>
                <a:srgbClr val="FF0000"/>
              </a:solidFill>
            </a:rPr>
            <a:t>Total</a:t>
          </a:r>
          <a:r>
            <a:rPr lang="en-US" sz="1800" kern="1200" noProof="0" dirty="0"/>
            <a:t> </a:t>
          </a:r>
          <a:r>
            <a:rPr lang="en-US" sz="1800" b="1" kern="1200" noProof="0" dirty="0">
              <a:solidFill>
                <a:srgbClr val="FF0000"/>
              </a:solidFill>
            </a:rPr>
            <a:t>number of identified convective cells</a:t>
          </a:r>
        </a:p>
      </dsp:txBody>
      <dsp:txXfrm>
        <a:off x="0" y="1715245"/>
        <a:ext cx="5256583" cy="1304100"/>
      </dsp:txXfrm>
    </dsp:sp>
    <dsp:sp modelId="{239CFD78-0FF2-412E-9E0C-96028BB9F290}">
      <dsp:nvSpPr>
        <dsp:cNvPr id="0" name=""/>
        <dsp:cNvSpPr/>
      </dsp:nvSpPr>
      <dsp:spPr>
        <a:xfrm>
          <a:off x="262829" y="1449565"/>
          <a:ext cx="36796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What do you see</a:t>
          </a:r>
        </a:p>
      </dsp:txBody>
      <dsp:txXfrm>
        <a:off x="288768" y="1475504"/>
        <a:ext cx="3627730" cy="4794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30749"/>
          <a:ext cx="5256583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374904" rIns="407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/>
            <a:t>30 days </a:t>
          </a:r>
          <a:r>
            <a:rPr lang="en-US" sz="1800" b="0" kern="1200" noProof="0" dirty="0"/>
            <a:t>of convection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/>
            <a:t>5 microphysics </a:t>
          </a:r>
          <a:r>
            <a:rPr lang="en-US" sz="1800" b="0" kern="1200" noProof="0" dirty="0"/>
            <a:t>schemes</a:t>
          </a:r>
        </a:p>
      </dsp:txBody>
      <dsp:txXfrm>
        <a:off x="0" y="330749"/>
        <a:ext cx="5256583" cy="1048950"/>
      </dsp:txXfrm>
    </dsp:sp>
    <dsp:sp modelId="{AC118226-E4EF-4296-80C0-2EDD7F94D58C}">
      <dsp:nvSpPr>
        <dsp:cNvPr id="0" name=""/>
        <dsp:cNvSpPr/>
      </dsp:nvSpPr>
      <dsp:spPr>
        <a:xfrm>
          <a:off x="262829" y="37735"/>
          <a:ext cx="36796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Dataset</a:t>
          </a:r>
        </a:p>
      </dsp:txBody>
      <dsp:txXfrm>
        <a:off x="288768" y="63674"/>
        <a:ext cx="3627730" cy="479482"/>
      </dsp:txXfrm>
    </dsp:sp>
    <dsp:sp modelId="{4425C54C-F412-49D9-B21A-EF55A99B62BD}">
      <dsp:nvSpPr>
        <dsp:cNvPr id="0" name=""/>
        <dsp:cNvSpPr/>
      </dsp:nvSpPr>
      <dsp:spPr>
        <a:xfrm>
          <a:off x="0" y="1715245"/>
          <a:ext cx="525658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374904" rIns="407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noProof="0" dirty="0">
              <a:solidFill>
                <a:schemeClr val="tx1"/>
              </a:solidFill>
            </a:rPr>
            <a:t>In</a:t>
          </a:r>
          <a:r>
            <a:rPr lang="en-US" sz="1800" b="1" kern="1200" noProof="0" dirty="0">
              <a:solidFill>
                <a:schemeClr val="tx2"/>
              </a:solidFill>
            </a:rPr>
            <a:t> </a:t>
          </a:r>
          <a:r>
            <a:rPr lang="en-US" sz="1800" b="0" kern="1200" noProof="0" dirty="0">
              <a:solidFill>
                <a:schemeClr val="tx1"/>
              </a:solidFill>
            </a:rPr>
            <a:t>blue:</a:t>
          </a:r>
          <a:r>
            <a:rPr lang="en-US" sz="1800" b="1" kern="1200" noProof="0" dirty="0">
              <a:solidFill>
                <a:schemeClr val="tx2"/>
              </a:solidFill>
            </a:rPr>
            <a:t> Total surface precipitation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In red: </a:t>
          </a:r>
          <a:r>
            <a:rPr lang="en-US" sz="1800" b="1" kern="1200" noProof="0" dirty="0">
              <a:solidFill>
                <a:srgbClr val="FF0000"/>
              </a:solidFill>
            </a:rPr>
            <a:t>Total</a:t>
          </a:r>
          <a:r>
            <a:rPr lang="en-US" sz="1800" kern="1200" noProof="0" dirty="0"/>
            <a:t> </a:t>
          </a:r>
          <a:r>
            <a:rPr lang="en-US" sz="1800" b="1" kern="1200" noProof="0" dirty="0">
              <a:solidFill>
                <a:srgbClr val="FF0000"/>
              </a:solidFill>
            </a:rPr>
            <a:t>number of identified convective cells</a:t>
          </a:r>
        </a:p>
      </dsp:txBody>
      <dsp:txXfrm>
        <a:off x="0" y="1715245"/>
        <a:ext cx="5256583" cy="1304100"/>
      </dsp:txXfrm>
    </dsp:sp>
    <dsp:sp modelId="{239CFD78-0FF2-412E-9E0C-96028BB9F290}">
      <dsp:nvSpPr>
        <dsp:cNvPr id="0" name=""/>
        <dsp:cNvSpPr/>
      </dsp:nvSpPr>
      <dsp:spPr>
        <a:xfrm>
          <a:off x="262829" y="1449565"/>
          <a:ext cx="36796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What do you see</a:t>
          </a:r>
        </a:p>
      </dsp:txBody>
      <dsp:txXfrm>
        <a:off x="288768" y="1475504"/>
        <a:ext cx="3627730" cy="4794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413023"/>
          <a:ext cx="527928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Fraction </a:t>
          </a:r>
          <a:r>
            <a:rPr lang="en-US" sz="1600" b="0" kern="1200" noProof="0" dirty="0"/>
            <a:t>of</a:t>
          </a:r>
          <a:r>
            <a:rPr lang="en-US" sz="1600" b="1" kern="1200" noProof="0" dirty="0"/>
            <a:t> pixels </a:t>
          </a:r>
          <a:r>
            <a:rPr lang="en-US" sz="1600" b="0" kern="1200" noProof="0" dirty="0"/>
            <a:t>above </a:t>
          </a:r>
          <a:r>
            <a:rPr lang="en-US" sz="1600" b="1" kern="1200" noProof="0" dirty="0"/>
            <a:t>5 </a:t>
          </a:r>
          <a:r>
            <a:rPr lang="en-US" sz="1600" b="0" kern="1200" noProof="0" dirty="0"/>
            <a:t>and </a:t>
          </a:r>
          <a:r>
            <a:rPr lang="en-US" sz="1600" b="1" kern="1200" noProof="0" dirty="0"/>
            <a:t>35</a:t>
          </a:r>
          <a:r>
            <a:rPr lang="en-US" sz="1600" b="0" kern="1200" noProof="0" dirty="0"/>
            <a:t> </a:t>
          </a:r>
          <a:r>
            <a:rPr lang="en-US" sz="1600" b="1" kern="1200" noProof="0" dirty="0" err="1"/>
            <a:t>dBZ</a:t>
          </a:r>
          <a:r>
            <a:rPr lang="en-US" sz="1600" b="0" kern="1200" noProof="0" dirty="0"/>
            <a:t> with height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Proxy for precipitation </a:t>
          </a:r>
          <a:r>
            <a:rPr lang="en-US" sz="1600" b="1" kern="1200" noProof="0" dirty="0"/>
            <a:t>coverage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Radar observations in </a:t>
          </a:r>
          <a:r>
            <a:rPr lang="en-US" sz="1600" b="1" kern="1200" noProof="0" dirty="0"/>
            <a:t>black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</a:p>
      </dsp:txBody>
      <dsp:txXfrm>
        <a:off x="0" y="413023"/>
        <a:ext cx="5279280" cy="1209600"/>
      </dsp:txXfrm>
    </dsp:sp>
    <dsp:sp modelId="{AC118226-E4EF-4296-80C0-2EDD7F94D58C}">
      <dsp:nvSpPr>
        <dsp:cNvPr id="0" name=""/>
        <dsp:cNvSpPr/>
      </dsp:nvSpPr>
      <dsp:spPr>
        <a:xfrm>
          <a:off x="263964" y="110452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87021" y="133509"/>
        <a:ext cx="3649382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468777"/>
          <a:ext cx="527928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Fraction </a:t>
          </a:r>
          <a:r>
            <a:rPr lang="en-US" sz="1600" b="0" kern="1200" noProof="0" dirty="0"/>
            <a:t>of</a:t>
          </a:r>
          <a:r>
            <a:rPr lang="en-US" sz="1600" b="1" kern="1200" noProof="0" dirty="0"/>
            <a:t> pixels </a:t>
          </a:r>
          <a:r>
            <a:rPr lang="en-US" sz="1600" b="0" kern="1200" noProof="0" dirty="0"/>
            <a:t>above </a:t>
          </a:r>
          <a:r>
            <a:rPr lang="en-US" sz="1600" b="1" kern="1200" noProof="0" dirty="0"/>
            <a:t>5 </a:t>
          </a:r>
          <a:r>
            <a:rPr lang="en-US" sz="1600" b="0" kern="1200" noProof="0" dirty="0"/>
            <a:t>and </a:t>
          </a:r>
          <a:r>
            <a:rPr lang="en-US" sz="1600" b="1" kern="1200" noProof="0" dirty="0"/>
            <a:t>35</a:t>
          </a:r>
          <a:r>
            <a:rPr lang="en-US" sz="1600" b="0" kern="1200" noProof="0" dirty="0"/>
            <a:t> </a:t>
          </a:r>
          <a:r>
            <a:rPr lang="en-US" sz="1600" b="1" kern="1200" noProof="0" dirty="0" err="1"/>
            <a:t>dBZ</a:t>
          </a:r>
          <a:r>
            <a:rPr lang="en-US" sz="1600" b="0" kern="1200" noProof="0" dirty="0"/>
            <a:t> with height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Proxy for precipitation </a:t>
          </a:r>
          <a:r>
            <a:rPr lang="en-US" sz="1600" b="1" kern="1200" noProof="0" dirty="0"/>
            <a:t>coverage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Radar observations in </a:t>
          </a:r>
          <a:r>
            <a:rPr lang="en-US" sz="1600" b="1" kern="1200" noProof="0" dirty="0"/>
            <a:t>black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</a:p>
      </dsp:txBody>
      <dsp:txXfrm>
        <a:off x="0" y="468777"/>
        <a:ext cx="5279280" cy="1209600"/>
      </dsp:txXfrm>
    </dsp:sp>
    <dsp:sp modelId="{AC118226-E4EF-4296-80C0-2EDD7F94D58C}">
      <dsp:nvSpPr>
        <dsp:cNvPr id="0" name=""/>
        <dsp:cNvSpPr/>
      </dsp:nvSpPr>
      <dsp:spPr>
        <a:xfrm>
          <a:off x="263964" y="208320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87021" y="231377"/>
        <a:ext cx="3649382" cy="426206"/>
      </dsp:txXfrm>
    </dsp:sp>
    <dsp:sp modelId="{4425C54C-F412-49D9-B21A-EF55A99B62BD}">
      <dsp:nvSpPr>
        <dsp:cNvPr id="0" name=""/>
        <dsp:cNvSpPr/>
      </dsp:nvSpPr>
      <dsp:spPr>
        <a:xfrm>
          <a:off x="0" y="1976641"/>
          <a:ext cx="527928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rgbClr val="00B050"/>
              </a:solidFill>
            </a:rPr>
            <a:t>Morrison:</a:t>
          </a:r>
          <a:r>
            <a:rPr lang="en-US" sz="1600" kern="1200" noProof="0" dirty="0"/>
            <a:t> Too high stratiform (5 </a:t>
          </a:r>
          <a:r>
            <a:rPr lang="en-US" sz="1600" kern="1200" noProof="0" dirty="0" err="1"/>
            <a:t>dBZ</a:t>
          </a:r>
          <a:r>
            <a:rPr lang="en-US" sz="1600" kern="1200" noProof="0" dirty="0"/>
            <a:t>) </a:t>
          </a:r>
          <a:r>
            <a:rPr lang="en-US" sz="1600" b="1" kern="1200" noProof="0" dirty="0"/>
            <a:t>coverage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chemeClr val="accent4"/>
              </a:solidFill>
            </a:rPr>
            <a:t>P3: </a:t>
          </a:r>
          <a:r>
            <a:rPr lang="en-US" sz="1600" b="1" kern="1200" noProof="0" dirty="0">
              <a:solidFill>
                <a:schemeClr val="tx1"/>
              </a:solidFill>
            </a:rPr>
            <a:t>Close to observations </a:t>
          </a:r>
          <a:r>
            <a:rPr lang="en-US" sz="1600" b="0" kern="1200" noProof="0" dirty="0">
              <a:solidFill>
                <a:schemeClr val="tx1"/>
              </a:solidFill>
            </a:rPr>
            <a:t>at </a:t>
          </a:r>
          <a:r>
            <a:rPr lang="en-US" sz="1600" kern="1200" noProof="0" dirty="0"/>
            <a:t>upper heights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chemeClr val="accent4"/>
              </a:solidFill>
            </a:rPr>
            <a:t>P3: </a:t>
          </a:r>
          <a:r>
            <a:rPr lang="en-US" sz="1600" b="1" kern="1200" noProof="0" dirty="0">
              <a:solidFill>
                <a:schemeClr val="tx1"/>
              </a:solidFill>
            </a:rPr>
            <a:t>Unrealistic strong increase </a:t>
          </a:r>
          <a:r>
            <a:rPr lang="en-US" sz="1600" kern="1200" noProof="0" dirty="0"/>
            <a:t>of convective coverage below 3 km</a:t>
          </a:r>
        </a:p>
      </dsp:txBody>
      <dsp:txXfrm>
        <a:off x="0" y="1976641"/>
        <a:ext cx="5279280" cy="1436400"/>
      </dsp:txXfrm>
    </dsp:sp>
    <dsp:sp modelId="{239CFD78-0FF2-412E-9E0C-96028BB9F290}">
      <dsp:nvSpPr>
        <dsp:cNvPr id="0" name=""/>
        <dsp:cNvSpPr/>
      </dsp:nvSpPr>
      <dsp:spPr>
        <a:xfrm>
          <a:off x="263964" y="1740481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Microphysics</a:t>
          </a:r>
        </a:p>
      </dsp:txBody>
      <dsp:txXfrm>
        <a:off x="287021" y="1763538"/>
        <a:ext cx="3649382" cy="4262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468777"/>
          <a:ext cx="527928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Fraction </a:t>
          </a:r>
          <a:r>
            <a:rPr lang="en-US" sz="1600" b="0" kern="1200" noProof="0" dirty="0"/>
            <a:t>of</a:t>
          </a:r>
          <a:r>
            <a:rPr lang="en-US" sz="1600" b="1" kern="1200" noProof="0" dirty="0"/>
            <a:t> pixels </a:t>
          </a:r>
          <a:r>
            <a:rPr lang="en-US" sz="1600" b="0" kern="1200" noProof="0" dirty="0"/>
            <a:t>above </a:t>
          </a:r>
          <a:r>
            <a:rPr lang="en-US" sz="1600" b="1" kern="1200" noProof="0" dirty="0"/>
            <a:t>5 </a:t>
          </a:r>
          <a:r>
            <a:rPr lang="en-US" sz="1600" b="0" kern="1200" noProof="0" dirty="0"/>
            <a:t>and </a:t>
          </a:r>
          <a:r>
            <a:rPr lang="en-US" sz="1600" b="1" kern="1200" noProof="0" dirty="0"/>
            <a:t>35</a:t>
          </a:r>
          <a:r>
            <a:rPr lang="en-US" sz="1600" b="0" kern="1200" noProof="0" dirty="0"/>
            <a:t> </a:t>
          </a:r>
          <a:r>
            <a:rPr lang="en-US" sz="1600" b="1" kern="1200" noProof="0" dirty="0" err="1"/>
            <a:t>dBZ</a:t>
          </a:r>
          <a:r>
            <a:rPr lang="en-US" sz="1600" b="0" kern="1200" noProof="0" dirty="0"/>
            <a:t> with height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Proxy for precipitation </a:t>
          </a:r>
          <a:r>
            <a:rPr lang="en-US" sz="1600" b="1" kern="1200" noProof="0" dirty="0"/>
            <a:t>coverage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Radar observations in </a:t>
          </a:r>
          <a:r>
            <a:rPr lang="en-US" sz="1600" b="1" kern="1200" noProof="0" dirty="0"/>
            <a:t>black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</a:p>
      </dsp:txBody>
      <dsp:txXfrm>
        <a:off x="0" y="468777"/>
        <a:ext cx="5279280" cy="1209600"/>
      </dsp:txXfrm>
    </dsp:sp>
    <dsp:sp modelId="{AC118226-E4EF-4296-80C0-2EDD7F94D58C}">
      <dsp:nvSpPr>
        <dsp:cNvPr id="0" name=""/>
        <dsp:cNvSpPr/>
      </dsp:nvSpPr>
      <dsp:spPr>
        <a:xfrm>
          <a:off x="263964" y="208320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87021" y="231377"/>
        <a:ext cx="3649382" cy="426206"/>
      </dsp:txXfrm>
    </dsp:sp>
    <dsp:sp modelId="{4425C54C-F412-49D9-B21A-EF55A99B62BD}">
      <dsp:nvSpPr>
        <dsp:cNvPr id="0" name=""/>
        <dsp:cNvSpPr/>
      </dsp:nvSpPr>
      <dsp:spPr>
        <a:xfrm>
          <a:off x="0" y="1976641"/>
          <a:ext cx="527928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rgbClr val="00B050"/>
              </a:solidFill>
            </a:rPr>
            <a:t>Morrison:</a:t>
          </a:r>
          <a:r>
            <a:rPr lang="en-US" sz="1600" kern="1200" noProof="0" dirty="0"/>
            <a:t> Too high stratiform (5 </a:t>
          </a:r>
          <a:r>
            <a:rPr lang="en-US" sz="1600" kern="1200" noProof="0" dirty="0" err="1"/>
            <a:t>dBZ</a:t>
          </a:r>
          <a:r>
            <a:rPr lang="en-US" sz="1600" kern="1200" noProof="0" dirty="0"/>
            <a:t>) </a:t>
          </a:r>
          <a:r>
            <a:rPr lang="en-US" sz="1600" b="1" kern="1200" noProof="0" dirty="0"/>
            <a:t>coverage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chemeClr val="accent4"/>
              </a:solidFill>
            </a:rPr>
            <a:t>P3: </a:t>
          </a:r>
          <a:r>
            <a:rPr lang="en-US" sz="1600" b="1" kern="1200" noProof="0" dirty="0">
              <a:solidFill>
                <a:schemeClr val="tx1"/>
              </a:solidFill>
            </a:rPr>
            <a:t>Close to observations </a:t>
          </a:r>
          <a:r>
            <a:rPr lang="en-US" sz="1600" b="0" kern="1200" noProof="0" dirty="0">
              <a:solidFill>
                <a:schemeClr val="tx1"/>
              </a:solidFill>
            </a:rPr>
            <a:t>at </a:t>
          </a:r>
          <a:r>
            <a:rPr lang="en-US" sz="1600" kern="1200" noProof="0" dirty="0"/>
            <a:t>upper heights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chemeClr val="accent4"/>
              </a:solidFill>
            </a:rPr>
            <a:t>P3: </a:t>
          </a:r>
          <a:r>
            <a:rPr lang="en-US" sz="1600" b="1" kern="1200" noProof="0" dirty="0">
              <a:solidFill>
                <a:schemeClr val="tx1"/>
              </a:solidFill>
            </a:rPr>
            <a:t>Unrealistic strong increase </a:t>
          </a:r>
          <a:r>
            <a:rPr lang="en-US" sz="1600" kern="1200" noProof="0" dirty="0"/>
            <a:t>of convective coverage below 3 km</a:t>
          </a:r>
        </a:p>
      </dsp:txBody>
      <dsp:txXfrm>
        <a:off x="0" y="1976641"/>
        <a:ext cx="5279280" cy="1436400"/>
      </dsp:txXfrm>
    </dsp:sp>
    <dsp:sp modelId="{239CFD78-0FF2-412E-9E0C-96028BB9F290}">
      <dsp:nvSpPr>
        <dsp:cNvPr id="0" name=""/>
        <dsp:cNvSpPr/>
      </dsp:nvSpPr>
      <dsp:spPr>
        <a:xfrm>
          <a:off x="263964" y="1740481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Microphysics</a:t>
          </a:r>
        </a:p>
      </dsp:txBody>
      <dsp:txXfrm>
        <a:off x="287021" y="1763538"/>
        <a:ext cx="3649382" cy="42620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468777"/>
          <a:ext cx="527928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Fraction </a:t>
          </a:r>
          <a:r>
            <a:rPr lang="en-US" sz="1600" b="0" kern="1200" noProof="0" dirty="0"/>
            <a:t>of</a:t>
          </a:r>
          <a:r>
            <a:rPr lang="en-US" sz="1600" b="1" kern="1200" noProof="0" dirty="0"/>
            <a:t> pixels </a:t>
          </a:r>
          <a:r>
            <a:rPr lang="en-US" sz="1600" b="0" kern="1200" noProof="0" dirty="0"/>
            <a:t>above </a:t>
          </a:r>
          <a:r>
            <a:rPr lang="en-US" sz="1600" b="1" kern="1200" noProof="0" dirty="0"/>
            <a:t>5 </a:t>
          </a:r>
          <a:r>
            <a:rPr lang="en-US" sz="1600" b="0" kern="1200" noProof="0" dirty="0"/>
            <a:t>and </a:t>
          </a:r>
          <a:r>
            <a:rPr lang="en-US" sz="1600" b="1" kern="1200" noProof="0" dirty="0"/>
            <a:t>35</a:t>
          </a:r>
          <a:r>
            <a:rPr lang="en-US" sz="1600" b="0" kern="1200" noProof="0" dirty="0"/>
            <a:t> </a:t>
          </a:r>
          <a:r>
            <a:rPr lang="en-US" sz="1600" b="1" kern="1200" noProof="0" dirty="0" err="1"/>
            <a:t>dBZ</a:t>
          </a:r>
          <a:r>
            <a:rPr lang="en-US" sz="1600" b="0" kern="1200" noProof="0" dirty="0"/>
            <a:t> with height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Proxy for precipitation </a:t>
          </a:r>
          <a:r>
            <a:rPr lang="en-US" sz="1600" b="1" kern="1200" noProof="0" dirty="0"/>
            <a:t>coverage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Radar observations in </a:t>
          </a:r>
          <a:r>
            <a:rPr lang="en-US" sz="1600" b="1" kern="1200" noProof="0" dirty="0"/>
            <a:t>black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</a:p>
      </dsp:txBody>
      <dsp:txXfrm>
        <a:off x="0" y="468777"/>
        <a:ext cx="5279280" cy="1209600"/>
      </dsp:txXfrm>
    </dsp:sp>
    <dsp:sp modelId="{AC118226-E4EF-4296-80C0-2EDD7F94D58C}">
      <dsp:nvSpPr>
        <dsp:cNvPr id="0" name=""/>
        <dsp:cNvSpPr/>
      </dsp:nvSpPr>
      <dsp:spPr>
        <a:xfrm>
          <a:off x="263964" y="208320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87021" y="231377"/>
        <a:ext cx="3649382" cy="426206"/>
      </dsp:txXfrm>
    </dsp:sp>
    <dsp:sp modelId="{4425C54C-F412-49D9-B21A-EF55A99B62BD}">
      <dsp:nvSpPr>
        <dsp:cNvPr id="0" name=""/>
        <dsp:cNvSpPr/>
      </dsp:nvSpPr>
      <dsp:spPr>
        <a:xfrm>
          <a:off x="0" y="1976641"/>
          <a:ext cx="527928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33248" rIns="40973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rgbClr val="00B050"/>
              </a:solidFill>
            </a:rPr>
            <a:t>Morrison:</a:t>
          </a:r>
          <a:r>
            <a:rPr lang="en-US" sz="1600" kern="1200" noProof="0" dirty="0"/>
            <a:t> Too high stratiform (5 </a:t>
          </a:r>
          <a:r>
            <a:rPr lang="en-US" sz="1600" kern="1200" noProof="0" dirty="0" err="1"/>
            <a:t>dBZ</a:t>
          </a:r>
          <a:r>
            <a:rPr lang="en-US" sz="1600" kern="1200" noProof="0" dirty="0"/>
            <a:t>) </a:t>
          </a:r>
          <a:r>
            <a:rPr lang="en-US" sz="1600" b="1" kern="1200" noProof="0" dirty="0"/>
            <a:t>coverage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chemeClr val="accent4"/>
              </a:solidFill>
            </a:rPr>
            <a:t>P3: </a:t>
          </a:r>
          <a:r>
            <a:rPr lang="en-US" sz="1600" b="1" kern="1200" noProof="0" dirty="0">
              <a:solidFill>
                <a:schemeClr val="tx1"/>
              </a:solidFill>
            </a:rPr>
            <a:t>Close to observations </a:t>
          </a:r>
          <a:r>
            <a:rPr lang="en-US" sz="1600" b="0" kern="1200" noProof="0" dirty="0">
              <a:solidFill>
                <a:schemeClr val="tx1"/>
              </a:solidFill>
            </a:rPr>
            <a:t>at </a:t>
          </a:r>
          <a:r>
            <a:rPr lang="en-US" sz="1600" kern="1200" noProof="0" dirty="0"/>
            <a:t>upper heights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>
              <a:solidFill>
                <a:schemeClr val="accent4"/>
              </a:solidFill>
            </a:rPr>
            <a:t>P3: </a:t>
          </a:r>
          <a:r>
            <a:rPr lang="en-US" sz="1600" b="1" kern="1200" noProof="0" dirty="0">
              <a:solidFill>
                <a:schemeClr val="tx1"/>
              </a:solidFill>
            </a:rPr>
            <a:t>Unrealistic strong increase </a:t>
          </a:r>
          <a:r>
            <a:rPr lang="en-US" sz="1600" kern="1200" noProof="0" dirty="0"/>
            <a:t>of convective coverage below 3 km</a:t>
          </a:r>
        </a:p>
      </dsp:txBody>
      <dsp:txXfrm>
        <a:off x="0" y="1976641"/>
        <a:ext cx="5279280" cy="1436400"/>
      </dsp:txXfrm>
    </dsp:sp>
    <dsp:sp modelId="{239CFD78-0FF2-412E-9E0C-96028BB9F290}">
      <dsp:nvSpPr>
        <dsp:cNvPr id="0" name=""/>
        <dsp:cNvSpPr/>
      </dsp:nvSpPr>
      <dsp:spPr>
        <a:xfrm>
          <a:off x="263964" y="1740481"/>
          <a:ext cx="3695496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Microphysics</a:t>
          </a:r>
        </a:p>
      </dsp:txBody>
      <dsp:txXfrm>
        <a:off x="287021" y="1763538"/>
        <a:ext cx="3649382" cy="4262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45599"/>
          <a:ext cx="54864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312420" rIns="4258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Sensitive to </a:t>
          </a:r>
          <a:r>
            <a:rPr lang="en-US" sz="1500" b="1" kern="1200" noProof="0" dirty="0"/>
            <a:t>particle properties </a:t>
          </a:r>
          <a:r>
            <a:rPr lang="en-US" sz="1500" b="0" kern="1200" noProof="0" dirty="0"/>
            <a:t>(shape, size, density, …)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Useful tool for evaluation of model </a:t>
          </a:r>
          <a:r>
            <a:rPr lang="en-US" sz="1500" b="1" kern="1200" noProof="0" dirty="0"/>
            <a:t>microphysics</a:t>
          </a:r>
        </a:p>
      </dsp:txBody>
      <dsp:txXfrm>
        <a:off x="0" y="345599"/>
        <a:ext cx="5486400" cy="874125"/>
      </dsp:txXfrm>
    </dsp:sp>
    <dsp:sp modelId="{AC118226-E4EF-4296-80C0-2EDD7F94D58C}">
      <dsp:nvSpPr>
        <dsp:cNvPr id="0" name=""/>
        <dsp:cNvSpPr/>
      </dsp:nvSpPr>
      <dsp:spPr>
        <a:xfrm>
          <a:off x="274320" y="101420"/>
          <a:ext cx="3840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Polarimetric radar observations</a:t>
          </a:r>
        </a:p>
      </dsp:txBody>
      <dsp:txXfrm>
        <a:off x="295936" y="123036"/>
        <a:ext cx="3797248" cy="399568"/>
      </dsp:txXfrm>
    </dsp:sp>
    <dsp:sp modelId="{45C724D5-6533-4F7E-9411-B8A8888E1922}">
      <dsp:nvSpPr>
        <dsp:cNvPr id="0" name=""/>
        <dsp:cNvSpPr/>
      </dsp:nvSpPr>
      <dsp:spPr>
        <a:xfrm>
          <a:off x="0" y="1499345"/>
          <a:ext cx="54864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312420" rIns="4258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On objective based </a:t>
          </a:r>
          <a:r>
            <a:rPr lang="en-US" sz="1500" b="1" kern="1200" noProof="0" dirty="0"/>
            <a:t>convective cell basis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Using an automated cell-tracking algorithm (</a:t>
          </a:r>
          <a:r>
            <a:rPr lang="en-US" sz="1500" b="1" kern="1200" noProof="0" dirty="0" err="1"/>
            <a:t>Tobac</a:t>
          </a:r>
          <a:r>
            <a:rPr lang="en-US" sz="1500" kern="1200" noProof="0" dirty="0"/>
            <a:t>)</a:t>
          </a:r>
        </a:p>
      </dsp:txBody>
      <dsp:txXfrm>
        <a:off x="0" y="1499345"/>
        <a:ext cx="5486400" cy="874125"/>
      </dsp:txXfrm>
    </dsp:sp>
    <dsp:sp modelId="{13E18090-F698-4DDA-AD57-65ADDC50E67C}">
      <dsp:nvSpPr>
        <dsp:cNvPr id="0" name=""/>
        <dsp:cNvSpPr/>
      </dsp:nvSpPr>
      <dsp:spPr>
        <a:xfrm>
          <a:off x="274320" y="1277945"/>
          <a:ext cx="3840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Statistical</a:t>
          </a:r>
          <a:r>
            <a:rPr lang="en-US" sz="1500" b="1" kern="1200" baseline="0" noProof="0" dirty="0"/>
            <a:t> evaluation</a:t>
          </a:r>
          <a:endParaRPr lang="en-US" sz="1500" b="1" kern="1200" noProof="0" dirty="0"/>
        </a:p>
      </dsp:txBody>
      <dsp:txXfrm>
        <a:off x="295936" y="1299561"/>
        <a:ext cx="3797248" cy="399568"/>
      </dsp:txXfrm>
    </dsp:sp>
    <dsp:sp modelId="{FD75B0F9-77AF-4164-97FB-42EB8342D2E3}">
      <dsp:nvSpPr>
        <dsp:cNvPr id="0" name=""/>
        <dsp:cNvSpPr/>
      </dsp:nvSpPr>
      <dsp:spPr>
        <a:xfrm>
          <a:off x="0" y="2675870"/>
          <a:ext cx="54864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312420" rIns="4258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/>
            <a:t>Too much convective coverage </a:t>
          </a:r>
          <a:r>
            <a:rPr lang="en-US" sz="1500" kern="1200" noProof="0" dirty="0"/>
            <a:t>in </a:t>
          </a:r>
          <a:r>
            <a:rPr lang="en-US" sz="1500" b="1" kern="1200" noProof="0" dirty="0">
              <a:solidFill>
                <a:schemeClr val="accent4"/>
              </a:solidFill>
            </a:rPr>
            <a:t>P3</a:t>
          </a:r>
          <a:r>
            <a:rPr lang="en-US" sz="1500" kern="1200" noProof="0" dirty="0"/>
            <a:t> below 3 km</a:t>
          </a:r>
          <a:endParaRPr lang="en-US" sz="1500" b="1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en-US" sz="1500" b="1" kern="1200" noProof="0" dirty="0">
              <a:solidFill>
                <a:srgbClr val="00B050"/>
              </a:solidFill>
            </a:rPr>
            <a:t>Morrison:</a:t>
          </a:r>
          <a:r>
            <a:rPr lang="en-US" sz="1500" kern="1200" noProof="0" dirty="0"/>
            <a:t> </a:t>
          </a:r>
          <a:r>
            <a:rPr lang="en-US" sz="1500" b="1" kern="1200" noProof="0" dirty="0"/>
            <a:t>Too much stratiform coverage </a:t>
          </a:r>
          <a:r>
            <a:rPr lang="en-US" sz="1500" b="0" kern="1200" noProof="0" dirty="0"/>
            <a:t>at all heights</a:t>
          </a:r>
        </a:p>
      </dsp:txBody>
      <dsp:txXfrm>
        <a:off x="0" y="2675870"/>
        <a:ext cx="5486400" cy="874125"/>
      </dsp:txXfrm>
    </dsp:sp>
    <dsp:sp modelId="{88B5A920-3407-4E0C-8739-C2EB383739DC}">
      <dsp:nvSpPr>
        <dsp:cNvPr id="0" name=""/>
        <dsp:cNvSpPr/>
      </dsp:nvSpPr>
      <dsp:spPr>
        <a:xfrm>
          <a:off x="296207" y="2448276"/>
          <a:ext cx="3840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noProof="0" dirty="0" err="1"/>
            <a:t>Spatial</a:t>
          </a:r>
          <a:r>
            <a:rPr lang="de-DE" sz="1500" b="1" kern="1200" noProof="0" dirty="0"/>
            <a:t> </a:t>
          </a:r>
          <a:r>
            <a:rPr lang="de-DE" sz="1500" b="1" kern="1200" noProof="0" dirty="0" err="1"/>
            <a:t>distribution</a:t>
          </a:r>
          <a:r>
            <a:rPr lang="de-DE" sz="1500" b="1" kern="1200" noProof="0" dirty="0"/>
            <a:t> </a:t>
          </a:r>
          <a:r>
            <a:rPr lang="de-DE" sz="1500" b="1" kern="1200" noProof="0" dirty="0" err="1"/>
            <a:t>of</a:t>
          </a:r>
          <a:r>
            <a:rPr lang="de-DE" sz="1500" b="1" kern="1200" noProof="0" dirty="0"/>
            <a:t> </a:t>
          </a:r>
          <a:r>
            <a:rPr lang="de-DE" sz="1500" b="1" kern="1200" noProof="0" dirty="0" err="1"/>
            <a:t>precipitation</a:t>
          </a:r>
          <a:endParaRPr lang="en-US" sz="1500" b="1" kern="1200" noProof="0" dirty="0"/>
        </a:p>
      </dsp:txBody>
      <dsp:txXfrm>
        <a:off x="317823" y="2469892"/>
        <a:ext cx="3797248" cy="399568"/>
      </dsp:txXfrm>
    </dsp:sp>
    <dsp:sp modelId="{21D99E29-2DFD-478D-B013-5F46F9D0FD75}">
      <dsp:nvSpPr>
        <dsp:cNvPr id="0" name=""/>
        <dsp:cNvSpPr/>
      </dsp:nvSpPr>
      <dsp:spPr>
        <a:xfrm>
          <a:off x="0" y="3852396"/>
          <a:ext cx="54864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312420" rIns="425806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In convective core</a:t>
          </a:r>
          <a:r>
            <a:rPr lang="en-US" sz="1500" b="1" kern="1200" noProof="0" dirty="0">
              <a:solidFill>
                <a:schemeClr val="accent4"/>
              </a:solidFill>
            </a:rPr>
            <a:t>: P3 </a:t>
          </a:r>
          <a:r>
            <a:rPr lang="en-US" sz="1500" b="0" kern="1200" noProof="0" dirty="0"/>
            <a:t>produces</a:t>
          </a:r>
          <a:r>
            <a:rPr lang="en-US" sz="1500" b="1" kern="1200" noProof="0" dirty="0"/>
            <a:t> too large rain drops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In stratiform region: </a:t>
          </a:r>
          <a:r>
            <a:rPr lang="en-US" sz="1500" b="1" kern="1200" noProof="0" dirty="0">
              <a:solidFill>
                <a:srgbClr val="00B050"/>
              </a:solidFill>
            </a:rPr>
            <a:t>Morrison</a:t>
          </a:r>
          <a:r>
            <a:rPr lang="en-US" sz="1500" b="0" kern="1200" noProof="0" dirty="0"/>
            <a:t> and </a:t>
          </a:r>
          <a:r>
            <a:rPr lang="en-US" sz="1500" b="1" kern="1200" noProof="0" dirty="0">
              <a:solidFill>
                <a:srgbClr val="FF0000"/>
              </a:solidFill>
            </a:rPr>
            <a:t>FSBM</a:t>
          </a:r>
          <a:r>
            <a:rPr lang="en-US" sz="1500" b="1" kern="1200" noProof="0" dirty="0"/>
            <a:t> too small rain drops</a:t>
          </a:r>
        </a:p>
      </dsp:txBody>
      <dsp:txXfrm>
        <a:off x="0" y="3852396"/>
        <a:ext cx="5486400" cy="1086750"/>
      </dsp:txXfrm>
    </dsp:sp>
    <dsp:sp modelId="{3E772BC3-CF99-48B1-8F2C-C1FEA8893562}">
      <dsp:nvSpPr>
        <dsp:cNvPr id="0" name=""/>
        <dsp:cNvSpPr/>
      </dsp:nvSpPr>
      <dsp:spPr>
        <a:xfrm>
          <a:off x="274320" y="3630996"/>
          <a:ext cx="38404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Particle size distributions</a:t>
          </a:r>
        </a:p>
      </dsp:txBody>
      <dsp:txXfrm>
        <a:off x="295936" y="3652612"/>
        <a:ext cx="3797248" cy="39956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268811"/>
          <a:ext cx="498234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85" tIns="333248" rIns="3866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Boxplots</a:t>
          </a:r>
          <a:r>
            <a:rPr lang="en-US" sz="1600" b="0" kern="1200" baseline="0" noProof="0" dirty="0"/>
            <a:t> of </a:t>
          </a:r>
          <a:r>
            <a:rPr lang="en-US" sz="1600" b="1" kern="1200" baseline="0" noProof="0" dirty="0"/>
            <a:t>CAF </a:t>
          </a:r>
          <a:r>
            <a:rPr lang="en-US" sz="1600" b="0" kern="1200" baseline="0" noProof="0" dirty="0"/>
            <a:t>at</a:t>
          </a:r>
          <a:r>
            <a:rPr lang="en-US" sz="1600" b="1" kern="1200" baseline="0" noProof="0" dirty="0"/>
            <a:t> 1.5 </a:t>
          </a:r>
          <a:r>
            <a:rPr lang="en-US" sz="1600" b="0" kern="1200" baseline="0" noProof="0" dirty="0"/>
            <a:t>and</a:t>
          </a:r>
          <a:r>
            <a:rPr lang="en-US" sz="1600" b="1" kern="1200" baseline="0" noProof="0" dirty="0"/>
            <a:t> 5.5 km </a:t>
          </a:r>
          <a:r>
            <a:rPr lang="en-US" sz="1600" b="0" kern="1200" baseline="0" noProof="0" dirty="0"/>
            <a:t>height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Observations in </a:t>
          </a:r>
          <a:r>
            <a:rPr lang="en-US" sz="1600" b="1" kern="1200" noProof="0" dirty="0">
              <a:solidFill>
                <a:schemeClr val="accent6">
                  <a:lumMod val="50000"/>
                </a:schemeClr>
              </a:solidFill>
            </a:rPr>
            <a:t>brown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  <a:endParaRPr lang="en-US" sz="1600" b="0" kern="1200" noProof="0" dirty="0"/>
        </a:p>
      </dsp:txBody>
      <dsp:txXfrm>
        <a:off x="0" y="268811"/>
        <a:ext cx="4982344" cy="932400"/>
      </dsp:txXfrm>
    </dsp:sp>
    <dsp:sp modelId="{AC118226-E4EF-4296-80C0-2EDD7F94D58C}">
      <dsp:nvSpPr>
        <dsp:cNvPr id="0" name=""/>
        <dsp:cNvSpPr/>
      </dsp:nvSpPr>
      <dsp:spPr>
        <a:xfrm>
          <a:off x="249117" y="16325"/>
          <a:ext cx="3487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25" tIns="0" rIns="1318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72174" y="39382"/>
        <a:ext cx="3441526" cy="4262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28018"/>
          <a:ext cx="498234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85" tIns="333248" rIns="3866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Boxplots</a:t>
          </a:r>
          <a:r>
            <a:rPr lang="en-US" sz="1600" b="0" kern="1200" baseline="0" noProof="0" dirty="0"/>
            <a:t> of </a:t>
          </a:r>
          <a:r>
            <a:rPr lang="en-US" sz="1600" b="1" kern="1200" baseline="0" noProof="0" dirty="0"/>
            <a:t>CAF </a:t>
          </a:r>
          <a:r>
            <a:rPr lang="en-US" sz="1600" b="0" kern="1200" baseline="0" noProof="0" dirty="0"/>
            <a:t>at</a:t>
          </a:r>
          <a:r>
            <a:rPr lang="en-US" sz="1600" b="1" kern="1200" baseline="0" noProof="0" dirty="0"/>
            <a:t> 1.5 </a:t>
          </a:r>
          <a:r>
            <a:rPr lang="en-US" sz="1600" b="0" kern="1200" baseline="0" noProof="0" dirty="0"/>
            <a:t>and</a:t>
          </a:r>
          <a:r>
            <a:rPr lang="en-US" sz="1600" b="1" kern="1200" baseline="0" noProof="0" dirty="0"/>
            <a:t> 5.5 km </a:t>
          </a:r>
          <a:r>
            <a:rPr lang="en-US" sz="1600" b="0" kern="1200" baseline="0" noProof="0" dirty="0"/>
            <a:t>height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Observations in </a:t>
          </a:r>
          <a:r>
            <a:rPr lang="en-US" sz="1600" b="1" kern="1200" noProof="0" dirty="0">
              <a:solidFill>
                <a:schemeClr val="accent6">
                  <a:lumMod val="50000"/>
                </a:schemeClr>
              </a:solidFill>
            </a:rPr>
            <a:t>brown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  <a:endParaRPr lang="en-US" sz="1600" b="0" kern="1200" noProof="0" dirty="0"/>
        </a:p>
      </dsp:txBody>
      <dsp:txXfrm>
        <a:off x="0" y="328018"/>
        <a:ext cx="4982344" cy="932400"/>
      </dsp:txXfrm>
    </dsp:sp>
    <dsp:sp modelId="{AC118226-E4EF-4296-80C0-2EDD7F94D58C}">
      <dsp:nvSpPr>
        <dsp:cNvPr id="0" name=""/>
        <dsp:cNvSpPr/>
      </dsp:nvSpPr>
      <dsp:spPr>
        <a:xfrm>
          <a:off x="249117" y="67561"/>
          <a:ext cx="3487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25" tIns="0" rIns="1318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72174" y="90618"/>
        <a:ext cx="3441526" cy="426206"/>
      </dsp:txXfrm>
    </dsp:sp>
    <dsp:sp modelId="{4425C54C-F412-49D9-B21A-EF55A99B62BD}">
      <dsp:nvSpPr>
        <dsp:cNvPr id="0" name=""/>
        <dsp:cNvSpPr/>
      </dsp:nvSpPr>
      <dsp:spPr>
        <a:xfrm>
          <a:off x="0" y="1558682"/>
          <a:ext cx="4982344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85" tIns="333248" rIns="3866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Two groups</a:t>
          </a:r>
          <a:r>
            <a:rPr lang="en-US" sz="1600" kern="1200" noProof="0" dirty="0"/>
            <a:t>: Smaller and larger median CAFs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Smaller</a:t>
          </a:r>
          <a:r>
            <a:rPr lang="en-US" sz="1600" kern="1200" noProof="0" dirty="0"/>
            <a:t> CAFs: </a:t>
          </a:r>
          <a:r>
            <a:rPr lang="en-US" sz="1600" b="1" kern="1200" noProof="0" dirty="0">
              <a:solidFill>
                <a:srgbClr val="00B050"/>
              </a:solidFill>
            </a:rPr>
            <a:t>Morrison 2-mom</a:t>
          </a:r>
          <a:r>
            <a:rPr lang="en-US" sz="1600" kern="1200" noProof="0" dirty="0"/>
            <a:t>, </a:t>
          </a:r>
          <a:r>
            <a:rPr lang="en-US" sz="1600" b="1" kern="1200" noProof="0" dirty="0">
              <a:solidFill>
                <a:srgbClr val="FF0000"/>
              </a:solidFill>
            </a:rPr>
            <a:t>FSBM</a:t>
          </a:r>
          <a:r>
            <a:rPr lang="en-US" sz="1600" kern="1200" noProof="0" dirty="0"/>
            <a:t>, </a:t>
          </a:r>
          <a:r>
            <a:rPr lang="en-US" sz="1600" b="1" kern="1200" noProof="0" dirty="0"/>
            <a:t>radar observations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Larger </a:t>
          </a:r>
          <a:r>
            <a:rPr lang="en-US" sz="1600" kern="1200" noProof="0" dirty="0"/>
            <a:t>CAFs</a:t>
          </a:r>
          <a:r>
            <a:rPr lang="en-US" sz="1600" b="1" kern="1200" noProof="0" dirty="0">
              <a:solidFill>
                <a:schemeClr val="accent1"/>
              </a:solidFill>
            </a:rPr>
            <a:t>: Thompson 2-mom</a:t>
          </a:r>
          <a:r>
            <a:rPr lang="en-US" sz="1600" kern="1200" noProof="0" dirty="0"/>
            <a:t>, </a:t>
          </a:r>
          <a:r>
            <a:rPr lang="en-US" sz="1600" b="1" kern="1200" noProof="0" dirty="0">
              <a:solidFill>
                <a:schemeClr val="accent6"/>
              </a:solidFill>
            </a:rPr>
            <a:t>Thompson aerosol</a:t>
          </a:r>
          <a:r>
            <a:rPr lang="en-US" sz="1600" kern="1200" noProof="0" dirty="0"/>
            <a:t>, </a:t>
          </a:r>
          <a:r>
            <a:rPr lang="en-US" sz="1600" b="1" kern="1200" noProof="0" dirty="0">
              <a:solidFill>
                <a:schemeClr val="accent4"/>
              </a:solidFill>
            </a:rPr>
            <a:t>P3</a:t>
          </a:r>
        </a:p>
      </dsp:txBody>
      <dsp:txXfrm>
        <a:off x="0" y="1558682"/>
        <a:ext cx="4982344" cy="1663200"/>
      </dsp:txXfrm>
    </dsp:sp>
    <dsp:sp modelId="{239CFD78-0FF2-412E-9E0C-96028BB9F290}">
      <dsp:nvSpPr>
        <dsp:cNvPr id="0" name=""/>
        <dsp:cNvSpPr/>
      </dsp:nvSpPr>
      <dsp:spPr>
        <a:xfrm>
          <a:off x="249117" y="1322521"/>
          <a:ext cx="3487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25" tIns="0" rIns="1318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Microphysics</a:t>
          </a:r>
        </a:p>
      </dsp:txBody>
      <dsp:txXfrm>
        <a:off x="272174" y="1345578"/>
        <a:ext cx="3441526" cy="42620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28018"/>
          <a:ext cx="4982344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85" tIns="333248" rIns="3866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Boxplots</a:t>
          </a:r>
          <a:r>
            <a:rPr lang="en-US" sz="1600" b="0" kern="1200" baseline="0" noProof="0" dirty="0"/>
            <a:t> of </a:t>
          </a:r>
          <a:r>
            <a:rPr lang="en-US" sz="1600" b="1" kern="1200" baseline="0" noProof="0" dirty="0"/>
            <a:t>CAF </a:t>
          </a:r>
          <a:r>
            <a:rPr lang="en-US" sz="1600" b="0" kern="1200" baseline="0" noProof="0" dirty="0"/>
            <a:t>at</a:t>
          </a:r>
          <a:r>
            <a:rPr lang="en-US" sz="1600" b="1" kern="1200" baseline="0" noProof="0" dirty="0"/>
            <a:t> 1.5 </a:t>
          </a:r>
          <a:r>
            <a:rPr lang="en-US" sz="1600" b="0" kern="1200" baseline="0" noProof="0" dirty="0"/>
            <a:t>and</a:t>
          </a:r>
          <a:r>
            <a:rPr lang="en-US" sz="1600" b="1" kern="1200" baseline="0" noProof="0" dirty="0"/>
            <a:t> 5.5 km </a:t>
          </a:r>
          <a:r>
            <a:rPr lang="en-US" sz="1600" b="0" kern="1200" baseline="0" noProof="0" dirty="0"/>
            <a:t>height</a:t>
          </a:r>
          <a:endParaRPr lang="en-US" sz="1600" b="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noProof="0" dirty="0"/>
            <a:t>Observations in </a:t>
          </a:r>
          <a:r>
            <a:rPr lang="en-US" sz="1600" b="1" kern="1200" noProof="0" dirty="0">
              <a:solidFill>
                <a:schemeClr val="accent6">
                  <a:lumMod val="50000"/>
                </a:schemeClr>
              </a:solidFill>
            </a:rPr>
            <a:t>brown</a:t>
          </a:r>
          <a:r>
            <a:rPr lang="en-US" sz="1600" b="0" kern="1200" noProof="0" dirty="0"/>
            <a:t>, simulations in </a:t>
          </a:r>
          <a:r>
            <a:rPr lang="en-US" sz="1600" b="1" kern="1200" noProof="0" dirty="0">
              <a:solidFill>
                <a:schemeClr val="accent1"/>
              </a:solidFill>
            </a:rPr>
            <a:t>c</a:t>
          </a:r>
          <a:r>
            <a:rPr lang="en-US" sz="1600" b="1" kern="1200" noProof="0" dirty="0">
              <a:solidFill>
                <a:schemeClr val="accent6"/>
              </a:solidFill>
            </a:rPr>
            <a:t>o</a:t>
          </a:r>
          <a:r>
            <a:rPr lang="en-US" sz="1600" b="1" kern="1200" noProof="0" dirty="0">
              <a:solidFill>
                <a:srgbClr val="00B050"/>
              </a:solidFill>
            </a:rPr>
            <a:t>l</a:t>
          </a:r>
          <a:r>
            <a:rPr lang="en-US" sz="1600" b="1" kern="1200" noProof="0" dirty="0">
              <a:solidFill>
                <a:srgbClr val="FF0000"/>
              </a:solidFill>
            </a:rPr>
            <a:t>o</a:t>
          </a:r>
          <a:r>
            <a:rPr lang="en-US" sz="1600" b="1" kern="1200" noProof="0" dirty="0">
              <a:solidFill>
                <a:schemeClr val="accent4"/>
              </a:solidFill>
            </a:rPr>
            <a:t>r</a:t>
          </a:r>
          <a:endParaRPr lang="en-US" sz="1600" b="0" kern="1200" noProof="0" dirty="0"/>
        </a:p>
      </dsp:txBody>
      <dsp:txXfrm>
        <a:off x="0" y="328018"/>
        <a:ext cx="4982344" cy="932400"/>
      </dsp:txXfrm>
    </dsp:sp>
    <dsp:sp modelId="{AC118226-E4EF-4296-80C0-2EDD7F94D58C}">
      <dsp:nvSpPr>
        <dsp:cNvPr id="0" name=""/>
        <dsp:cNvSpPr/>
      </dsp:nvSpPr>
      <dsp:spPr>
        <a:xfrm>
          <a:off x="249117" y="67561"/>
          <a:ext cx="3487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25" tIns="0" rIns="1318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What do you see?</a:t>
          </a:r>
        </a:p>
      </dsp:txBody>
      <dsp:txXfrm>
        <a:off x="272174" y="90618"/>
        <a:ext cx="3441526" cy="426206"/>
      </dsp:txXfrm>
    </dsp:sp>
    <dsp:sp modelId="{4425C54C-F412-49D9-B21A-EF55A99B62BD}">
      <dsp:nvSpPr>
        <dsp:cNvPr id="0" name=""/>
        <dsp:cNvSpPr/>
      </dsp:nvSpPr>
      <dsp:spPr>
        <a:xfrm>
          <a:off x="0" y="1558682"/>
          <a:ext cx="4982344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6685" tIns="333248" rIns="38668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Two groups</a:t>
          </a:r>
          <a:r>
            <a:rPr lang="en-US" sz="1600" kern="1200" noProof="0" dirty="0"/>
            <a:t>: Smaller and larger median CAFs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Smaller</a:t>
          </a:r>
          <a:r>
            <a:rPr lang="en-US" sz="1600" kern="1200" noProof="0" dirty="0"/>
            <a:t> CAFs: </a:t>
          </a:r>
          <a:r>
            <a:rPr lang="en-US" sz="1600" b="1" kern="1200" noProof="0" dirty="0">
              <a:solidFill>
                <a:srgbClr val="00B050"/>
              </a:solidFill>
            </a:rPr>
            <a:t>Morrison 2-mom</a:t>
          </a:r>
          <a:r>
            <a:rPr lang="en-US" sz="1600" kern="1200" noProof="0" dirty="0"/>
            <a:t>, </a:t>
          </a:r>
          <a:r>
            <a:rPr lang="en-US" sz="1600" b="1" kern="1200" noProof="0" dirty="0">
              <a:solidFill>
                <a:srgbClr val="FF0000"/>
              </a:solidFill>
            </a:rPr>
            <a:t>FSBM</a:t>
          </a:r>
          <a:r>
            <a:rPr lang="en-US" sz="1600" kern="1200" noProof="0" dirty="0"/>
            <a:t>, </a:t>
          </a:r>
          <a:r>
            <a:rPr lang="en-US" sz="1600" b="1" kern="1200" noProof="0" dirty="0"/>
            <a:t>radar observations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noProof="0" dirty="0"/>
            <a:t>Larger </a:t>
          </a:r>
          <a:r>
            <a:rPr lang="en-US" sz="1600" kern="1200" noProof="0" dirty="0"/>
            <a:t>CAFs</a:t>
          </a:r>
          <a:r>
            <a:rPr lang="en-US" sz="1600" b="1" kern="1200" noProof="0" dirty="0">
              <a:solidFill>
                <a:schemeClr val="accent1"/>
              </a:solidFill>
            </a:rPr>
            <a:t>: Thompson 2-mom</a:t>
          </a:r>
          <a:r>
            <a:rPr lang="en-US" sz="1600" kern="1200" noProof="0" dirty="0"/>
            <a:t>, </a:t>
          </a:r>
          <a:r>
            <a:rPr lang="en-US" sz="1600" b="1" kern="1200" noProof="0" dirty="0">
              <a:solidFill>
                <a:schemeClr val="accent6"/>
              </a:solidFill>
            </a:rPr>
            <a:t>Thompson aerosol</a:t>
          </a:r>
          <a:r>
            <a:rPr lang="en-US" sz="1600" kern="1200" noProof="0" dirty="0"/>
            <a:t>, </a:t>
          </a:r>
          <a:r>
            <a:rPr lang="en-US" sz="1600" b="1" kern="1200" noProof="0" dirty="0">
              <a:solidFill>
                <a:schemeClr val="accent4"/>
              </a:solidFill>
            </a:rPr>
            <a:t>P3</a:t>
          </a:r>
        </a:p>
      </dsp:txBody>
      <dsp:txXfrm>
        <a:off x="0" y="1558682"/>
        <a:ext cx="4982344" cy="1663200"/>
      </dsp:txXfrm>
    </dsp:sp>
    <dsp:sp modelId="{239CFD78-0FF2-412E-9E0C-96028BB9F290}">
      <dsp:nvSpPr>
        <dsp:cNvPr id="0" name=""/>
        <dsp:cNvSpPr/>
      </dsp:nvSpPr>
      <dsp:spPr>
        <a:xfrm>
          <a:off x="249117" y="1322521"/>
          <a:ext cx="348764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825" tIns="0" rIns="1318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/>
            <a:t>Microphysics</a:t>
          </a:r>
        </a:p>
      </dsp:txBody>
      <dsp:txXfrm>
        <a:off x="272174" y="1345578"/>
        <a:ext cx="344152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8B5E-321C-4BF9-B25C-74F2E4EB21F0}">
      <dsp:nvSpPr>
        <dsp:cNvPr id="0" name=""/>
        <dsp:cNvSpPr/>
      </dsp:nvSpPr>
      <dsp:spPr>
        <a:xfrm>
          <a:off x="0" y="233549"/>
          <a:ext cx="547260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Sensitive to particle number, size, phase, and density</a:t>
          </a:r>
        </a:p>
      </dsp:txBody>
      <dsp:txXfrm>
        <a:off x="0" y="233549"/>
        <a:ext cx="5472608" cy="637875"/>
      </dsp:txXfrm>
    </dsp:sp>
    <dsp:sp modelId="{38C8E9EF-36C2-492C-B8BD-B2A7C219F9E9}">
      <dsp:nvSpPr>
        <dsp:cNvPr id="0" name=""/>
        <dsp:cNvSpPr/>
      </dsp:nvSpPr>
      <dsp:spPr>
        <a:xfrm>
          <a:off x="273630" y="12149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Reflectivity</a:t>
          </a:r>
          <a:r>
            <a:rPr lang="de-DE" sz="1500" b="1" kern="1200" dirty="0"/>
            <a:t> (</a:t>
          </a:r>
          <a:r>
            <a:rPr lang="de-DE" sz="1500" b="1" i="1" kern="1200" dirty="0"/>
            <a:t>Z</a:t>
          </a:r>
          <a:r>
            <a:rPr lang="de-DE" sz="1500" b="1" kern="1200" dirty="0"/>
            <a:t>)</a:t>
          </a:r>
          <a:endParaRPr lang="en-US" sz="1500" b="1" kern="1200" dirty="0"/>
        </a:p>
      </dsp:txBody>
      <dsp:txXfrm>
        <a:off x="295246" y="33765"/>
        <a:ext cx="3787593" cy="399568"/>
      </dsp:txXfrm>
    </dsp:sp>
    <dsp:sp modelId="{500BCE1D-9309-45D4-AB6A-A102D20C1934}">
      <dsp:nvSpPr>
        <dsp:cNvPr id="0" name=""/>
        <dsp:cNvSpPr/>
      </dsp:nvSpPr>
      <dsp:spPr>
        <a:xfrm>
          <a:off x="0" y="1191006"/>
          <a:ext cx="547260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/>
            <a:t>Strongly sensitive to particle shape</a:t>
          </a:r>
          <a:endParaRPr lang="en-US" sz="1500" b="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0" kern="1200" dirty="0"/>
            <a:t>Z</a:t>
          </a:r>
          <a:r>
            <a:rPr lang="de-DE" sz="1500" b="0" kern="1200" baseline="-25000" dirty="0"/>
            <a:t>DR</a:t>
          </a:r>
          <a14:m xmlns:a14="http://schemas.microsoft.com/office/drawing/2010/main">
            <m:oMath xmlns:m="http://schemas.openxmlformats.org/officeDocument/2006/math">
              <m:r>
                <a:rPr lang="de-DE" sz="1500" b="0" i="0" kern="1200" smtClean="0">
                  <a:latin typeface="Cambria Math" panose="02040503050406030204" pitchFamily="18" charset="0"/>
                </a:rPr>
                <m:t> </m:t>
              </m:r>
              <m:r>
                <a:rPr lang="de-DE" sz="1500" b="0" i="1" kern="1200" smtClean="0">
                  <a:latin typeface="Cambria Math" panose="02040503050406030204" pitchFamily="18" charset="0"/>
                </a:rPr>
                <m:t>=10⋅</m:t>
              </m:r>
              <m:r>
                <m:rPr>
                  <m:sty m:val="p"/>
                </m:rPr>
                <a:rPr lang="de-DE" sz="1500" b="0" i="0" kern="1200" smtClean="0">
                  <a:latin typeface="Cambria Math" panose="02040503050406030204" pitchFamily="18" charset="0"/>
                </a:rPr>
                <m:t>log</m:t>
              </m:r>
              <m:r>
                <a:rPr lang="de-DE" sz="1500" b="0" i="1" kern="1200" smtClean="0">
                  <a:latin typeface="Cambria Math" panose="02040503050406030204" pitchFamily="18" charset="0"/>
                </a:rPr>
                <m:t>⁡(</m:t>
              </m:r>
              <m:f>
                <m:fPr>
                  <m:ctrlPr>
                    <a:rPr lang="de-DE" sz="15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de-DE" sz="15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𝐻</m:t>
                      </m:r>
                    </m:sub>
                  </m:sSub>
                </m:num>
                <m:den>
                  <m:sSub>
                    <m:sSubPr>
                      <m:ctrlPr>
                        <a:rPr lang="de-DE" sz="15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𝑉</m:t>
                      </m:r>
                    </m:sub>
                  </m:sSub>
                </m:den>
              </m:f>
              <m:r>
                <a:rPr lang="de-DE" sz="15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en-US" sz="1500" b="0" kern="1200" dirty="0"/>
        </a:p>
      </dsp:txBody>
      <dsp:txXfrm>
        <a:off x="0" y="1191006"/>
        <a:ext cx="5472608" cy="992250"/>
      </dsp:txXfrm>
    </dsp:sp>
    <dsp:sp modelId="{3E37083A-E140-4889-9313-0CA7017C576E}">
      <dsp:nvSpPr>
        <dsp:cNvPr id="0" name=""/>
        <dsp:cNvSpPr/>
      </dsp:nvSpPr>
      <dsp:spPr>
        <a:xfrm>
          <a:off x="273630" y="952424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Differential </a:t>
          </a:r>
          <a:r>
            <a:rPr lang="en-US" sz="1500" b="1" kern="1200" noProof="0" dirty="0"/>
            <a:t>reflectivity</a:t>
          </a:r>
          <a:r>
            <a:rPr lang="de-DE" sz="1500" b="1" kern="1200" dirty="0"/>
            <a:t> (</a:t>
          </a:r>
          <a:r>
            <a:rPr lang="de-DE" sz="1500" b="1" i="1" kern="1200" dirty="0"/>
            <a:t>ZDR</a:t>
          </a:r>
          <a:r>
            <a:rPr lang="de-DE" sz="1500" b="1" kern="1200" dirty="0"/>
            <a:t>)		</a:t>
          </a:r>
          <a:endParaRPr lang="en-US" sz="1500" b="1" kern="1200" dirty="0"/>
        </a:p>
      </dsp:txBody>
      <dsp:txXfrm>
        <a:off x="295246" y="974040"/>
        <a:ext cx="3787593" cy="399568"/>
      </dsp:txXfrm>
    </dsp:sp>
    <dsp:sp modelId="{710E2C4E-2437-49D1-8909-0F173FC6A64C}">
      <dsp:nvSpPr>
        <dsp:cNvPr id="0" name=""/>
        <dsp:cNvSpPr/>
      </dsp:nvSpPr>
      <dsp:spPr>
        <a:xfrm>
          <a:off x="0" y="2468474"/>
          <a:ext cx="547260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/>
            <a:t>Strongly sensitive to particle size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/>
            <a:t>DWR = dBZ</a:t>
          </a:r>
          <a:r>
            <a:rPr lang="en-US" sz="1500" kern="1200" baseline="-25000" noProof="0"/>
            <a:t>C </a:t>
          </a:r>
          <a:r>
            <a:rPr lang="en-US" sz="1500" kern="1200" baseline="0" noProof="0"/>
            <a:t>– dBZ</a:t>
          </a:r>
          <a:r>
            <a:rPr lang="en-US" sz="1500" kern="1200" baseline="-25000" noProof="0"/>
            <a:t>Ka</a:t>
          </a:r>
          <a:endParaRPr lang="en-US" sz="1500" kern="1200" baseline="-25000" noProof="0" dirty="0"/>
        </a:p>
      </dsp:txBody>
      <dsp:txXfrm>
        <a:off x="0" y="2468474"/>
        <a:ext cx="5472608" cy="874125"/>
      </dsp:txXfrm>
    </dsp:sp>
    <dsp:sp modelId="{AC118226-E4EF-4296-80C0-2EDD7F94D58C}">
      <dsp:nvSpPr>
        <dsp:cNvPr id="0" name=""/>
        <dsp:cNvSpPr/>
      </dsp:nvSpPr>
      <dsp:spPr>
        <a:xfrm>
          <a:off x="273630" y="2247075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Dual-wavelength ratio (</a:t>
          </a:r>
          <a:r>
            <a:rPr lang="en-US" sz="1500" b="1" i="1" kern="1200" noProof="0" dirty="0"/>
            <a:t>DWR</a:t>
          </a:r>
          <a:r>
            <a:rPr lang="en-US" sz="1500" b="1" kern="1200" noProof="0" dirty="0"/>
            <a:t>)</a:t>
          </a:r>
        </a:p>
      </dsp:txBody>
      <dsp:txXfrm>
        <a:off x="295246" y="2268691"/>
        <a:ext cx="3787593" cy="399568"/>
      </dsp:txXfrm>
    </dsp:sp>
    <dsp:sp modelId="{334F168C-8855-4370-BF7C-2E9BD706D405}">
      <dsp:nvSpPr>
        <dsp:cNvPr id="0" name=""/>
        <dsp:cNvSpPr/>
      </dsp:nvSpPr>
      <dsp:spPr>
        <a:xfrm>
          <a:off x="0" y="3645000"/>
          <a:ext cx="5472608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Specific differential phase (</a:t>
          </a:r>
          <a:r>
            <a:rPr lang="en-US" sz="1500" i="1" kern="1200" noProof="0" dirty="0"/>
            <a:t>KDP</a:t>
          </a:r>
          <a:r>
            <a:rPr lang="en-US" sz="1500" kern="1200" noProof="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Linear Depolarization Ratio (</a:t>
          </a:r>
          <a:r>
            <a:rPr lang="en-US" sz="1500" i="1" kern="1200" noProof="0" dirty="0"/>
            <a:t>LDR</a:t>
          </a:r>
          <a:r>
            <a:rPr lang="en-US" sz="1500" kern="1200" noProof="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 err="1"/>
            <a:t>Copolar</a:t>
          </a:r>
          <a:r>
            <a:rPr lang="en-US" sz="1500" kern="1200" noProof="0" dirty="0"/>
            <a:t> correlation coefficient (</a:t>
          </a:r>
          <a:r>
            <a:rPr lang="en-US" sz="1500" i="1" kern="1200" noProof="0" dirty="0" err="1"/>
            <a:t>RHOhv</a:t>
          </a:r>
          <a:r>
            <a:rPr lang="en-US" sz="1500" kern="1200" noProof="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Doppler Velocity (</a:t>
          </a:r>
          <a:r>
            <a:rPr lang="en-US" sz="1500" i="1" kern="1200" noProof="0" dirty="0"/>
            <a:t>Vel</a:t>
          </a:r>
          <a:r>
            <a:rPr lang="en-US" sz="1500" kern="1200" noProof="0" dirty="0"/>
            <a:t>)</a:t>
          </a:r>
        </a:p>
      </dsp:txBody>
      <dsp:txXfrm>
        <a:off x="0" y="3645000"/>
        <a:ext cx="5472608" cy="1370250"/>
      </dsp:txXfrm>
    </dsp:sp>
    <dsp:sp modelId="{7F105CA4-29C2-472E-8CFC-39DDC2BD1C05}">
      <dsp:nvSpPr>
        <dsp:cNvPr id="0" name=""/>
        <dsp:cNvSpPr/>
      </dsp:nvSpPr>
      <dsp:spPr>
        <a:xfrm>
          <a:off x="273630" y="3423600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Other quantities</a:t>
          </a:r>
        </a:p>
      </dsp:txBody>
      <dsp:txXfrm>
        <a:off x="295246" y="3445216"/>
        <a:ext cx="3787593" cy="39956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30571"/>
          <a:ext cx="527928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12420" rIns="4097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Sensitive to particle shape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 dirty="0"/>
            <a:t>Proxy for size of rain</a:t>
          </a:r>
        </a:p>
      </dsp:txBody>
      <dsp:txXfrm>
        <a:off x="0" y="330571"/>
        <a:ext cx="5279280" cy="874125"/>
      </dsp:txXfrm>
    </dsp:sp>
    <dsp:sp modelId="{AC118226-E4EF-4296-80C0-2EDD7F94D58C}">
      <dsp:nvSpPr>
        <dsp:cNvPr id="0" name=""/>
        <dsp:cNvSpPr/>
      </dsp:nvSpPr>
      <dsp:spPr>
        <a:xfrm>
          <a:off x="263964" y="86393"/>
          <a:ext cx="3695496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Differential reflectivity (ZDR)</a:t>
          </a:r>
        </a:p>
      </dsp:txBody>
      <dsp:txXfrm>
        <a:off x="285580" y="108009"/>
        <a:ext cx="3652264" cy="399568"/>
      </dsp:txXfrm>
    </dsp:sp>
    <dsp:sp modelId="{4425C54C-F412-49D9-B21A-EF55A99B62BD}">
      <dsp:nvSpPr>
        <dsp:cNvPr id="0" name=""/>
        <dsp:cNvSpPr/>
      </dsp:nvSpPr>
      <dsp:spPr>
        <a:xfrm>
          <a:off x="0" y="1484318"/>
          <a:ext cx="527928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12420" rIns="4097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Have too large ZDR spread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Too many large drops</a:t>
          </a:r>
        </a:p>
      </dsp:txBody>
      <dsp:txXfrm>
        <a:off x="0" y="1484318"/>
        <a:ext cx="5279280" cy="874125"/>
      </dsp:txXfrm>
    </dsp:sp>
    <dsp:sp modelId="{239CFD78-0FF2-412E-9E0C-96028BB9F290}">
      <dsp:nvSpPr>
        <dsp:cNvPr id="0" name=""/>
        <dsp:cNvSpPr/>
      </dsp:nvSpPr>
      <dsp:spPr>
        <a:xfrm>
          <a:off x="263964" y="1262918"/>
          <a:ext cx="3695496" cy="442800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Most models</a:t>
          </a:r>
        </a:p>
      </dsp:txBody>
      <dsp:txXfrm>
        <a:off x="285580" y="1284534"/>
        <a:ext cx="3652264" cy="399568"/>
      </dsp:txXfrm>
    </dsp:sp>
    <dsp:sp modelId="{45C724D5-6533-4F7E-9411-B8A8888E1922}">
      <dsp:nvSpPr>
        <dsp:cNvPr id="0" name=""/>
        <dsp:cNvSpPr/>
      </dsp:nvSpPr>
      <dsp:spPr>
        <a:xfrm>
          <a:off x="0" y="2660843"/>
          <a:ext cx="527928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9731" tIns="312420" rIns="40973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Better captures high density at low ZDR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Does not show any high ZDR</a:t>
          </a:r>
        </a:p>
      </dsp:txBody>
      <dsp:txXfrm>
        <a:off x="0" y="2660843"/>
        <a:ext cx="5279280" cy="874125"/>
      </dsp:txXfrm>
    </dsp:sp>
    <dsp:sp modelId="{13E18090-F698-4DDA-AD57-65ADDC50E67C}">
      <dsp:nvSpPr>
        <dsp:cNvPr id="0" name=""/>
        <dsp:cNvSpPr/>
      </dsp:nvSpPr>
      <dsp:spPr>
        <a:xfrm>
          <a:off x="263964" y="2439443"/>
          <a:ext cx="3695496" cy="44280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681" tIns="0" rIns="139681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FSBM</a:t>
          </a:r>
        </a:p>
      </dsp:txBody>
      <dsp:txXfrm>
        <a:off x="285580" y="2461059"/>
        <a:ext cx="3652264" cy="39956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450175"/>
          <a:ext cx="4265726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1068" tIns="312420" rIns="331068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/>
            <a:t>2D histogram  </a:t>
          </a:r>
          <a:r>
            <a:rPr lang="en-US" sz="1500" b="0" kern="1200" noProof="0" dirty="0"/>
            <a:t>of radar / model </a:t>
          </a:r>
          <a:r>
            <a:rPr lang="en-US" sz="1500" b="1" kern="1200" noProof="0" dirty="0"/>
            <a:t>differences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>
              <a:solidFill>
                <a:srgbClr val="FF0000"/>
              </a:solidFill>
            </a:rPr>
            <a:t>Red</a:t>
          </a:r>
          <a:r>
            <a:rPr lang="en-US" sz="1500" b="1" kern="1200" noProof="0" dirty="0"/>
            <a:t>: </a:t>
          </a:r>
          <a:r>
            <a:rPr lang="en-US" sz="1500" b="0" kern="1200" noProof="0" dirty="0"/>
            <a:t>Too frequently simulated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>
              <a:solidFill>
                <a:schemeClr val="tx2"/>
              </a:solidFill>
            </a:rPr>
            <a:t>Blue</a:t>
          </a:r>
          <a:r>
            <a:rPr lang="en-US" sz="1500" b="1" kern="1200" noProof="0" dirty="0">
              <a:solidFill>
                <a:schemeClr val="accent1"/>
              </a:solidFill>
            </a:rPr>
            <a:t>:</a:t>
          </a:r>
          <a:r>
            <a:rPr lang="en-US" sz="1500" b="1" kern="1200" noProof="0" dirty="0"/>
            <a:t> </a:t>
          </a:r>
          <a:r>
            <a:rPr lang="en-US" sz="1500" b="0" kern="1200" noProof="0" dirty="0"/>
            <a:t>Too rarely simulated</a:t>
          </a:r>
        </a:p>
      </dsp:txBody>
      <dsp:txXfrm>
        <a:off x="0" y="450175"/>
        <a:ext cx="4265726" cy="1134000"/>
      </dsp:txXfrm>
    </dsp:sp>
    <dsp:sp modelId="{AC118226-E4EF-4296-80C0-2EDD7F94D58C}">
      <dsp:nvSpPr>
        <dsp:cNvPr id="0" name=""/>
        <dsp:cNvSpPr/>
      </dsp:nvSpPr>
      <dsp:spPr>
        <a:xfrm>
          <a:off x="213286" y="114387"/>
          <a:ext cx="2986008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864" tIns="0" rIns="112864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What do you see?</a:t>
          </a:r>
        </a:p>
      </dsp:txBody>
      <dsp:txXfrm>
        <a:off x="234902" y="136003"/>
        <a:ext cx="2942776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08B5E-321C-4BF9-B25C-74F2E4EB21F0}">
      <dsp:nvSpPr>
        <dsp:cNvPr id="0" name=""/>
        <dsp:cNvSpPr/>
      </dsp:nvSpPr>
      <dsp:spPr>
        <a:xfrm>
          <a:off x="0" y="233549"/>
          <a:ext cx="5472608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Sensitive to particle number, size, phase, and density</a:t>
          </a:r>
        </a:p>
      </dsp:txBody>
      <dsp:txXfrm>
        <a:off x="0" y="233549"/>
        <a:ext cx="5472608" cy="637875"/>
      </dsp:txXfrm>
    </dsp:sp>
    <dsp:sp modelId="{38C8E9EF-36C2-492C-B8BD-B2A7C219F9E9}">
      <dsp:nvSpPr>
        <dsp:cNvPr id="0" name=""/>
        <dsp:cNvSpPr/>
      </dsp:nvSpPr>
      <dsp:spPr>
        <a:xfrm>
          <a:off x="273630" y="12149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Reflectivity</a:t>
          </a:r>
          <a:r>
            <a:rPr lang="de-DE" sz="1500" b="1" kern="1200" dirty="0"/>
            <a:t> (</a:t>
          </a:r>
          <a:r>
            <a:rPr lang="de-DE" sz="1500" b="1" i="1" kern="1200" dirty="0"/>
            <a:t>Z</a:t>
          </a:r>
          <a:r>
            <a:rPr lang="de-DE" sz="1500" b="1" kern="1200" dirty="0"/>
            <a:t>)</a:t>
          </a:r>
          <a:endParaRPr lang="en-US" sz="1500" b="1" kern="1200" dirty="0"/>
        </a:p>
      </dsp:txBody>
      <dsp:txXfrm>
        <a:off x="295246" y="33765"/>
        <a:ext cx="3787593" cy="399568"/>
      </dsp:txXfrm>
    </dsp:sp>
    <dsp:sp modelId="{500BCE1D-9309-45D4-AB6A-A102D20C1934}">
      <dsp:nvSpPr>
        <dsp:cNvPr id="0" name=""/>
        <dsp:cNvSpPr/>
      </dsp:nvSpPr>
      <dsp:spPr>
        <a:xfrm>
          <a:off x="0" y="1191006"/>
          <a:ext cx="5472608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noProof="0"/>
            <a:t>Strongly sensitive to particle shape</a:t>
          </a:r>
          <a:endParaRPr lang="en-US" sz="1500" b="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0" kern="1200" dirty="0"/>
            <a:t>Z</a:t>
          </a:r>
          <a:r>
            <a:rPr lang="de-DE" sz="1500" b="0" kern="1200" baseline="-25000" dirty="0"/>
            <a:t>DR</a:t>
          </a:r>
          <a14:m xmlns:a14="http://schemas.microsoft.com/office/drawing/2010/main">
            <m:oMath xmlns:m="http://schemas.openxmlformats.org/officeDocument/2006/math">
              <m:r>
                <a:rPr lang="de-DE" sz="1500" b="0" i="0" kern="1200" smtClean="0">
                  <a:latin typeface="Cambria Math" panose="02040503050406030204" pitchFamily="18" charset="0"/>
                </a:rPr>
                <m:t> </m:t>
              </m:r>
              <m:r>
                <a:rPr lang="de-DE" sz="1500" b="0" i="1" kern="1200" smtClean="0">
                  <a:latin typeface="Cambria Math" panose="02040503050406030204" pitchFamily="18" charset="0"/>
                </a:rPr>
                <m:t>=10⋅</m:t>
              </m:r>
              <m:r>
                <m:rPr>
                  <m:sty m:val="p"/>
                </m:rPr>
                <a:rPr lang="de-DE" sz="1500" b="0" i="0" kern="1200" smtClean="0">
                  <a:latin typeface="Cambria Math" panose="02040503050406030204" pitchFamily="18" charset="0"/>
                </a:rPr>
                <m:t>log</m:t>
              </m:r>
              <m:r>
                <a:rPr lang="de-DE" sz="1500" b="0" i="1" kern="1200" smtClean="0">
                  <a:latin typeface="Cambria Math" panose="02040503050406030204" pitchFamily="18" charset="0"/>
                </a:rPr>
                <m:t>⁡(</m:t>
              </m:r>
              <m:f>
                <m:fPr>
                  <m:ctrlPr>
                    <a:rPr lang="de-DE" sz="1500" b="0" i="1" kern="1200" smtClean="0"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de-DE" sz="15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𝐻</m:t>
                      </m:r>
                    </m:sub>
                  </m:sSub>
                </m:num>
                <m:den>
                  <m:sSub>
                    <m:sSubPr>
                      <m:ctrlPr>
                        <a:rPr lang="de-DE" sz="15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𝑍</m:t>
                      </m:r>
                    </m:e>
                    <m:sub>
                      <m:r>
                        <a:rPr lang="de-DE" sz="1500" b="0" i="1" kern="1200" smtClean="0">
                          <a:latin typeface="Cambria Math" panose="02040503050406030204" pitchFamily="18" charset="0"/>
                        </a:rPr>
                        <m:t>𝑉</m:t>
                      </m:r>
                    </m:sub>
                  </m:sSub>
                </m:den>
              </m:f>
              <m:r>
                <a:rPr lang="de-DE" sz="15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endParaRPr lang="en-US" sz="1500" b="0" kern="1200" dirty="0"/>
        </a:p>
      </dsp:txBody>
      <dsp:txXfrm>
        <a:off x="0" y="1191006"/>
        <a:ext cx="5472608" cy="992250"/>
      </dsp:txXfrm>
    </dsp:sp>
    <dsp:sp modelId="{3E37083A-E140-4889-9313-0CA7017C576E}">
      <dsp:nvSpPr>
        <dsp:cNvPr id="0" name=""/>
        <dsp:cNvSpPr/>
      </dsp:nvSpPr>
      <dsp:spPr>
        <a:xfrm>
          <a:off x="273630" y="952424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/>
            <a:t>Differential </a:t>
          </a:r>
          <a:r>
            <a:rPr lang="en-US" sz="1500" b="1" kern="1200" noProof="0" dirty="0"/>
            <a:t>reflectivity</a:t>
          </a:r>
          <a:r>
            <a:rPr lang="de-DE" sz="1500" b="1" kern="1200" dirty="0"/>
            <a:t> (</a:t>
          </a:r>
          <a:r>
            <a:rPr lang="de-DE" sz="1500" b="1" i="1" kern="1200" dirty="0"/>
            <a:t>ZDR</a:t>
          </a:r>
          <a:r>
            <a:rPr lang="de-DE" sz="1500" b="1" kern="1200" dirty="0"/>
            <a:t>)		</a:t>
          </a:r>
          <a:endParaRPr lang="en-US" sz="1500" b="1" kern="1200" dirty="0"/>
        </a:p>
      </dsp:txBody>
      <dsp:txXfrm>
        <a:off x="295246" y="974040"/>
        <a:ext cx="3787593" cy="399568"/>
      </dsp:txXfrm>
    </dsp:sp>
    <dsp:sp modelId="{710E2C4E-2437-49D1-8909-0F173FC6A64C}">
      <dsp:nvSpPr>
        <dsp:cNvPr id="0" name=""/>
        <dsp:cNvSpPr/>
      </dsp:nvSpPr>
      <dsp:spPr>
        <a:xfrm>
          <a:off x="0" y="2468474"/>
          <a:ext cx="547260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/>
            <a:t>Strongly sensitive to particle size</a:t>
          </a:r>
          <a:endParaRPr lang="en-US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/>
            <a:t>DWR = dBZ</a:t>
          </a:r>
          <a:r>
            <a:rPr lang="en-US" sz="1500" kern="1200" baseline="-25000" noProof="0"/>
            <a:t>C </a:t>
          </a:r>
          <a:r>
            <a:rPr lang="en-US" sz="1500" kern="1200" baseline="0" noProof="0"/>
            <a:t>– dBZ</a:t>
          </a:r>
          <a:r>
            <a:rPr lang="en-US" sz="1500" kern="1200" baseline="-25000" noProof="0"/>
            <a:t>Ka</a:t>
          </a:r>
          <a:endParaRPr lang="en-US" sz="1500" kern="1200" baseline="-25000" noProof="0" dirty="0"/>
        </a:p>
      </dsp:txBody>
      <dsp:txXfrm>
        <a:off x="0" y="2468474"/>
        <a:ext cx="5472608" cy="874125"/>
      </dsp:txXfrm>
    </dsp:sp>
    <dsp:sp modelId="{AC118226-E4EF-4296-80C0-2EDD7F94D58C}">
      <dsp:nvSpPr>
        <dsp:cNvPr id="0" name=""/>
        <dsp:cNvSpPr/>
      </dsp:nvSpPr>
      <dsp:spPr>
        <a:xfrm>
          <a:off x="273630" y="2247075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Dual-wavelength ratio (</a:t>
          </a:r>
          <a:r>
            <a:rPr lang="en-US" sz="1500" b="1" i="1" kern="1200" noProof="0" dirty="0"/>
            <a:t>DWR</a:t>
          </a:r>
          <a:r>
            <a:rPr lang="en-US" sz="1500" b="1" kern="1200" noProof="0" dirty="0"/>
            <a:t>)</a:t>
          </a:r>
        </a:p>
      </dsp:txBody>
      <dsp:txXfrm>
        <a:off x="295246" y="2268691"/>
        <a:ext cx="3787593" cy="399568"/>
      </dsp:txXfrm>
    </dsp:sp>
    <dsp:sp modelId="{334F168C-8855-4370-BF7C-2E9BD706D405}">
      <dsp:nvSpPr>
        <dsp:cNvPr id="0" name=""/>
        <dsp:cNvSpPr/>
      </dsp:nvSpPr>
      <dsp:spPr>
        <a:xfrm>
          <a:off x="0" y="3645000"/>
          <a:ext cx="5472608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Specific differential phase (</a:t>
          </a:r>
          <a:r>
            <a:rPr lang="en-US" sz="1500" i="1" kern="1200" noProof="0" dirty="0"/>
            <a:t>KDP</a:t>
          </a:r>
          <a:r>
            <a:rPr lang="en-US" sz="1500" kern="1200" noProof="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Linear Depolarization Ratio (</a:t>
          </a:r>
          <a:r>
            <a:rPr lang="en-US" sz="1500" i="1" kern="1200" noProof="0" dirty="0"/>
            <a:t>LDR</a:t>
          </a:r>
          <a:r>
            <a:rPr lang="en-US" sz="1500" kern="1200" noProof="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 err="1"/>
            <a:t>Copolar</a:t>
          </a:r>
          <a:r>
            <a:rPr lang="en-US" sz="1500" kern="1200" noProof="0" dirty="0"/>
            <a:t> correlation coefficient (</a:t>
          </a:r>
          <a:r>
            <a:rPr lang="en-US" sz="1500" i="1" kern="1200" noProof="0" dirty="0" err="1"/>
            <a:t>RHOhv</a:t>
          </a:r>
          <a:r>
            <a:rPr lang="en-US" sz="1500" kern="1200" noProof="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Doppler Velocity (</a:t>
          </a:r>
          <a:r>
            <a:rPr lang="en-US" sz="1500" i="1" kern="1200" noProof="0" dirty="0"/>
            <a:t>Vel</a:t>
          </a:r>
          <a:r>
            <a:rPr lang="en-US" sz="1500" kern="1200" noProof="0" dirty="0"/>
            <a:t>)</a:t>
          </a:r>
        </a:p>
      </dsp:txBody>
      <dsp:txXfrm>
        <a:off x="0" y="3645000"/>
        <a:ext cx="5472608" cy="1370250"/>
      </dsp:txXfrm>
    </dsp:sp>
    <dsp:sp modelId="{7F105CA4-29C2-472E-8CFC-39DDC2BD1C05}">
      <dsp:nvSpPr>
        <dsp:cNvPr id="0" name=""/>
        <dsp:cNvSpPr/>
      </dsp:nvSpPr>
      <dsp:spPr>
        <a:xfrm>
          <a:off x="273630" y="3423600"/>
          <a:ext cx="383082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Other quantities</a:t>
          </a:r>
        </a:p>
      </dsp:txBody>
      <dsp:txXfrm>
        <a:off x="295246" y="3445216"/>
        <a:ext cx="3787593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241245"/>
          <a:ext cx="67530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15" tIns="333248" rIns="52411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/>
            <a:t>WRF:</a:t>
          </a:r>
          <a:r>
            <a:rPr lang="de-DE" sz="1500" kern="1200" dirty="0"/>
            <a:t> </a:t>
          </a:r>
          <a:r>
            <a:rPr lang="de-DE" sz="1500" kern="1200" dirty="0" err="1"/>
            <a:t>Weather</a:t>
          </a:r>
          <a:r>
            <a:rPr lang="de-DE" sz="1500" kern="1200" dirty="0"/>
            <a:t> Research and </a:t>
          </a:r>
          <a:r>
            <a:rPr lang="de-DE" sz="1500" kern="1200" dirty="0" err="1"/>
            <a:t>Forecasting</a:t>
          </a:r>
          <a:r>
            <a:rPr lang="de-DE" sz="1500" kern="1200" dirty="0"/>
            <a:t> Model (</a:t>
          </a:r>
          <a:r>
            <a:rPr lang="de-DE" sz="1500" kern="1200" dirty="0" err="1"/>
            <a:t>Skamarock</a:t>
          </a:r>
          <a:r>
            <a:rPr lang="de-DE" sz="1500" kern="1200" dirty="0"/>
            <a:t> et al., 2019)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Regional </a:t>
          </a:r>
          <a:r>
            <a:rPr lang="de-DE" sz="1500" kern="1200" dirty="0" err="1"/>
            <a:t>numerical</a:t>
          </a:r>
          <a:r>
            <a:rPr lang="de-DE" sz="1500" kern="1200" dirty="0"/>
            <a:t> </a:t>
          </a:r>
          <a:r>
            <a:rPr lang="de-DE" sz="1500" kern="1200" dirty="0" err="1"/>
            <a:t>weather</a:t>
          </a:r>
          <a:r>
            <a:rPr lang="de-DE" sz="1500" kern="1200" dirty="0"/>
            <a:t> </a:t>
          </a:r>
          <a:r>
            <a:rPr lang="de-DE" sz="1500" kern="1200" dirty="0" err="1"/>
            <a:t>prediction</a:t>
          </a:r>
          <a:r>
            <a:rPr lang="de-DE" sz="1500" kern="1200" dirty="0"/>
            <a:t> </a:t>
          </a:r>
          <a:r>
            <a:rPr lang="de-DE" sz="1500" kern="1200" dirty="0" err="1"/>
            <a:t>model</a:t>
          </a:r>
          <a:r>
            <a:rPr lang="de-DE" sz="1500" kern="1200" dirty="0"/>
            <a:t> (NWP)</a:t>
          </a:r>
          <a:endParaRPr lang="en-US" sz="1500" kern="1200" dirty="0"/>
        </a:p>
      </dsp:txBody>
      <dsp:txXfrm>
        <a:off x="0" y="241245"/>
        <a:ext cx="6753096" cy="907200"/>
      </dsp:txXfrm>
    </dsp:sp>
    <dsp:sp modelId="{AC118226-E4EF-4296-80C0-2EDD7F94D58C}">
      <dsp:nvSpPr>
        <dsp:cNvPr id="0" name=""/>
        <dsp:cNvSpPr/>
      </dsp:nvSpPr>
      <dsp:spPr>
        <a:xfrm>
          <a:off x="337654" y="5085"/>
          <a:ext cx="47271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6" tIns="0" rIns="1786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The model</a:t>
          </a:r>
        </a:p>
      </dsp:txBody>
      <dsp:txXfrm>
        <a:off x="360711" y="28142"/>
        <a:ext cx="4681053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266424"/>
          <a:ext cx="67530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15" tIns="333248" rIns="52411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/>
            <a:t>WRF:</a:t>
          </a:r>
          <a:r>
            <a:rPr lang="de-DE" sz="1500" kern="1200" dirty="0"/>
            <a:t> </a:t>
          </a:r>
          <a:r>
            <a:rPr lang="de-DE" sz="1500" kern="1200" dirty="0" err="1"/>
            <a:t>Weather</a:t>
          </a:r>
          <a:r>
            <a:rPr lang="de-DE" sz="1500" kern="1200" dirty="0"/>
            <a:t> Research and </a:t>
          </a:r>
          <a:r>
            <a:rPr lang="de-DE" sz="1500" kern="1200" dirty="0" err="1"/>
            <a:t>Forecasting</a:t>
          </a:r>
          <a:r>
            <a:rPr lang="de-DE" sz="1500" kern="1200" dirty="0"/>
            <a:t> Model (</a:t>
          </a:r>
          <a:r>
            <a:rPr lang="de-DE" sz="1500" kern="1200" dirty="0" err="1"/>
            <a:t>Skamarock</a:t>
          </a:r>
          <a:r>
            <a:rPr lang="de-DE" sz="1500" kern="1200" dirty="0"/>
            <a:t> et al., 2019)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Regional </a:t>
          </a:r>
          <a:r>
            <a:rPr lang="de-DE" sz="1500" kern="1200" dirty="0" err="1"/>
            <a:t>numerical</a:t>
          </a:r>
          <a:r>
            <a:rPr lang="de-DE" sz="1500" kern="1200" dirty="0"/>
            <a:t> </a:t>
          </a:r>
          <a:r>
            <a:rPr lang="de-DE" sz="1500" kern="1200" dirty="0" err="1"/>
            <a:t>weather</a:t>
          </a:r>
          <a:r>
            <a:rPr lang="de-DE" sz="1500" kern="1200" dirty="0"/>
            <a:t> </a:t>
          </a:r>
          <a:r>
            <a:rPr lang="de-DE" sz="1500" kern="1200" dirty="0" err="1"/>
            <a:t>prediction</a:t>
          </a:r>
          <a:r>
            <a:rPr lang="de-DE" sz="1500" kern="1200" dirty="0"/>
            <a:t> </a:t>
          </a:r>
          <a:r>
            <a:rPr lang="de-DE" sz="1500" kern="1200" dirty="0" err="1"/>
            <a:t>model</a:t>
          </a:r>
          <a:r>
            <a:rPr lang="de-DE" sz="1500" kern="1200" dirty="0"/>
            <a:t> (NWP)</a:t>
          </a:r>
          <a:endParaRPr lang="en-US" sz="1500" kern="1200" dirty="0"/>
        </a:p>
      </dsp:txBody>
      <dsp:txXfrm>
        <a:off x="0" y="266424"/>
        <a:ext cx="6753096" cy="907200"/>
      </dsp:txXfrm>
    </dsp:sp>
    <dsp:sp modelId="{AC118226-E4EF-4296-80C0-2EDD7F94D58C}">
      <dsp:nvSpPr>
        <dsp:cNvPr id="0" name=""/>
        <dsp:cNvSpPr/>
      </dsp:nvSpPr>
      <dsp:spPr>
        <a:xfrm>
          <a:off x="337654" y="30264"/>
          <a:ext cx="47271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6" tIns="0" rIns="1786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The model</a:t>
          </a:r>
        </a:p>
      </dsp:txBody>
      <dsp:txXfrm>
        <a:off x="360711" y="53321"/>
        <a:ext cx="4681053" cy="426206"/>
      </dsp:txXfrm>
    </dsp:sp>
    <dsp:sp modelId="{5AF7EF43-386F-49BA-8C15-D8743DD6319A}">
      <dsp:nvSpPr>
        <dsp:cNvPr id="0" name=""/>
        <dsp:cNvSpPr/>
      </dsp:nvSpPr>
      <dsp:spPr>
        <a:xfrm>
          <a:off x="0" y="1526449"/>
          <a:ext cx="6753096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15" tIns="333248" rIns="52411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 err="1"/>
            <a:t>Bulk</a:t>
          </a:r>
          <a:r>
            <a:rPr lang="de-DE" sz="1500" kern="1200" dirty="0"/>
            <a:t> (Thompson 2-mom, Morrison 2-mom, Thompson 2-mom </a:t>
          </a:r>
          <a:r>
            <a:rPr lang="de-DE" sz="1500" kern="1200" dirty="0" err="1"/>
            <a:t>aerosol</a:t>
          </a:r>
          <a:r>
            <a:rPr lang="de-DE" sz="1500" kern="1200" dirty="0"/>
            <a:t> </a:t>
          </a:r>
          <a:r>
            <a:rPr lang="de-DE" sz="1500" kern="1200" dirty="0" err="1"/>
            <a:t>aware</a:t>
          </a:r>
          <a:r>
            <a:rPr lang="de-DE" sz="1500" kern="1200" dirty="0"/>
            <a:t>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 err="1"/>
            <a:t>Spectral</a:t>
          </a:r>
          <a:r>
            <a:rPr lang="de-DE" sz="1500" b="1" kern="1200" dirty="0"/>
            <a:t> Bin </a:t>
          </a:r>
          <a:r>
            <a:rPr lang="de-DE" sz="1500" kern="1200" dirty="0"/>
            <a:t>(</a:t>
          </a:r>
          <a:r>
            <a:rPr lang="de-DE" sz="1500" kern="1200" dirty="0" err="1"/>
            <a:t>Shpund</a:t>
          </a:r>
          <a:r>
            <a:rPr lang="de-DE" sz="1500" kern="1200" dirty="0"/>
            <a:t> 2019)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/>
            <a:t>P3</a:t>
          </a:r>
          <a:r>
            <a:rPr lang="de-DE" sz="1500" kern="1200" dirty="0"/>
            <a:t> (Morrison and </a:t>
          </a:r>
          <a:r>
            <a:rPr lang="de-DE" sz="1500" kern="1200" dirty="0" err="1"/>
            <a:t>Milbrand</a:t>
          </a:r>
          <a:r>
            <a:rPr lang="de-DE" sz="1500" kern="1200" dirty="0"/>
            <a:t> 2015)</a:t>
          </a:r>
          <a:endParaRPr lang="en-US" sz="1500" kern="1200" dirty="0"/>
        </a:p>
      </dsp:txBody>
      <dsp:txXfrm>
        <a:off x="0" y="1526449"/>
        <a:ext cx="6753096" cy="1360800"/>
      </dsp:txXfrm>
    </dsp:sp>
    <dsp:sp modelId="{05CFA38B-5E4C-432D-9D10-70615B3248DD}">
      <dsp:nvSpPr>
        <dsp:cNvPr id="0" name=""/>
        <dsp:cNvSpPr/>
      </dsp:nvSpPr>
      <dsp:spPr>
        <a:xfrm>
          <a:off x="337654" y="1260024"/>
          <a:ext cx="47271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6" tIns="0" rIns="1786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The microphysics	</a:t>
          </a:r>
        </a:p>
      </dsp:txBody>
      <dsp:txXfrm>
        <a:off x="360711" y="1283081"/>
        <a:ext cx="4681053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239741"/>
          <a:ext cx="67530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15" tIns="333248" rIns="52411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/>
            <a:t>WRF:</a:t>
          </a:r>
          <a:r>
            <a:rPr lang="de-DE" sz="1500" kern="1200" dirty="0"/>
            <a:t> </a:t>
          </a:r>
          <a:r>
            <a:rPr lang="de-DE" sz="1500" kern="1200" dirty="0" err="1"/>
            <a:t>Weather</a:t>
          </a:r>
          <a:r>
            <a:rPr lang="de-DE" sz="1500" kern="1200" dirty="0"/>
            <a:t> Research and </a:t>
          </a:r>
          <a:r>
            <a:rPr lang="de-DE" sz="1500" kern="1200" dirty="0" err="1"/>
            <a:t>Forecasting</a:t>
          </a:r>
          <a:r>
            <a:rPr lang="de-DE" sz="1500" kern="1200" dirty="0"/>
            <a:t> Model (</a:t>
          </a:r>
          <a:r>
            <a:rPr lang="de-DE" sz="1500" kern="1200" dirty="0" err="1"/>
            <a:t>Skamarock</a:t>
          </a:r>
          <a:r>
            <a:rPr lang="de-DE" sz="1500" kern="1200" dirty="0"/>
            <a:t> et al., 2019)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kern="1200" dirty="0"/>
            <a:t>Regional </a:t>
          </a:r>
          <a:r>
            <a:rPr lang="de-DE" sz="1500" kern="1200" dirty="0" err="1"/>
            <a:t>numerical</a:t>
          </a:r>
          <a:r>
            <a:rPr lang="de-DE" sz="1500" kern="1200" dirty="0"/>
            <a:t> </a:t>
          </a:r>
          <a:r>
            <a:rPr lang="de-DE" sz="1500" kern="1200" dirty="0" err="1"/>
            <a:t>weather</a:t>
          </a:r>
          <a:r>
            <a:rPr lang="de-DE" sz="1500" kern="1200" dirty="0"/>
            <a:t> </a:t>
          </a:r>
          <a:r>
            <a:rPr lang="de-DE" sz="1500" kern="1200" dirty="0" err="1"/>
            <a:t>prediction</a:t>
          </a:r>
          <a:r>
            <a:rPr lang="de-DE" sz="1500" kern="1200" dirty="0"/>
            <a:t> </a:t>
          </a:r>
          <a:r>
            <a:rPr lang="de-DE" sz="1500" kern="1200" dirty="0" err="1"/>
            <a:t>model</a:t>
          </a:r>
          <a:r>
            <a:rPr lang="de-DE" sz="1500" kern="1200" dirty="0"/>
            <a:t> (NWP)</a:t>
          </a:r>
          <a:endParaRPr lang="en-US" sz="1500" kern="1200" dirty="0"/>
        </a:p>
      </dsp:txBody>
      <dsp:txXfrm>
        <a:off x="0" y="239741"/>
        <a:ext cx="6753096" cy="907200"/>
      </dsp:txXfrm>
    </dsp:sp>
    <dsp:sp modelId="{AC118226-E4EF-4296-80C0-2EDD7F94D58C}">
      <dsp:nvSpPr>
        <dsp:cNvPr id="0" name=""/>
        <dsp:cNvSpPr/>
      </dsp:nvSpPr>
      <dsp:spPr>
        <a:xfrm>
          <a:off x="337654" y="3581"/>
          <a:ext cx="47271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6" tIns="0" rIns="1786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The model</a:t>
          </a:r>
        </a:p>
      </dsp:txBody>
      <dsp:txXfrm>
        <a:off x="360711" y="26638"/>
        <a:ext cx="4681053" cy="426206"/>
      </dsp:txXfrm>
    </dsp:sp>
    <dsp:sp modelId="{5AF7EF43-386F-49BA-8C15-D8743DD6319A}">
      <dsp:nvSpPr>
        <dsp:cNvPr id="0" name=""/>
        <dsp:cNvSpPr/>
      </dsp:nvSpPr>
      <dsp:spPr>
        <a:xfrm>
          <a:off x="0" y="1487828"/>
          <a:ext cx="6753096" cy="136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15" tIns="333248" rIns="52411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 err="1"/>
            <a:t>Bulk</a:t>
          </a:r>
          <a:r>
            <a:rPr lang="de-DE" sz="1500" kern="1200" dirty="0"/>
            <a:t> (Thompson 2-mom, Morrison 2-mom, Thompson 2-mom </a:t>
          </a:r>
          <a:r>
            <a:rPr lang="de-DE" sz="1500" kern="1200" dirty="0" err="1"/>
            <a:t>aerosol</a:t>
          </a:r>
          <a:r>
            <a:rPr lang="de-DE" sz="1500" kern="1200" dirty="0"/>
            <a:t> </a:t>
          </a:r>
          <a:r>
            <a:rPr lang="de-DE" sz="1500" kern="1200" dirty="0" err="1"/>
            <a:t>aware</a:t>
          </a:r>
          <a:r>
            <a:rPr lang="de-DE" sz="1500" kern="1200" dirty="0"/>
            <a:t>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 err="1"/>
            <a:t>Spectral</a:t>
          </a:r>
          <a:r>
            <a:rPr lang="de-DE" sz="1500" b="1" kern="1200" dirty="0"/>
            <a:t> Bin </a:t>
          </a:r>
          <a:r>
            <a:rPr lang="de-DE" sz="1500" kern="1200" dirty="0"/>
            <a:t>(</a:t>
          </a:r>
          <a:r>
            <a:rPr lang="de-DE" sz="1500" kern="1200" dirty="0" err="1"/>
            <a:t>Shpund</a:t>
          </a:r>
          <a:r>
            <a:rPr lang="de-DE" sz="1500" kern="1200" dirty="0"/>
            <a:t> 2019)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/>
            <a:t>P3</a:t>
          </a:r>
          <a:r>
            <a:rPr lang="de-DE" sz="1500" kern="1200" dirty="0"/>
            <a:t> (Morrison and </a:t>
          </a:r>
          <a:r>
            <a:rPr lang="de-DE" sz="1500" kern="1200" dirty="0" err="1"/>
            <a:t>Milbrand</a:t>
          </a:r>
          <a:r>
            <a:rPr lang="de-DE" sz="1500" kern="1200" dirty="0"/>
            <a:t> 2015)</a:t>
          </a:r>
          <a:endParaRPr lang="en-US" sz="1500" kern="1200" dirty="0"/>
        </a:p>
      </dsp:txBody>
      <dsp:txXfrm>
        <a:off x="0" y="1487828"/>
        <a:ext cx="6753096" cy="1360800"/>
      </dsp:txXfrm>
    </dsp:sp>
    <dsp:sp modelId="{05CFA38B-5E4C-432D-9D10-70615B3248DD}">
      <dsp:nvSpPr>
        <dsp:cNvPr id="0" name=""/>
        <dsp:cNvSpPr/>
      </dsp:nvSpPr>
      <dsp:spPr>
        <a:xfrm>
          <a:off x="337654" y="1233341"/>
          <a:ext cx="47271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6" tIns="0" rIns="1786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The microphysics	</a:t>
          </a:r>
        </a:p>
      </dsp:txBody>
      <dsp:txXfrm>
        <a:off x="360711" y="1256398"/>
        <a:ext cx="4681053" cy="426206"/>
      </dsp:txXfrm>
    </dsp:sp>
    <dsp:sp modelId="{40B6FF28-6E72-479B-A906-75B50992428E}">
      <dsp:nvSpPr>
        <dsp:cNvPr id="0" name=""/>
        <dsp:cNvSpPr/>
      </dsp:nvSpPr>
      <dsp:spPr>
        <a:xfrm>
          <a:off x="0" y="3152861"/>
          <a:ext cx="67530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4115" tIns="333248" rIns="52411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With polarimetric radar forward operator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500" b="1" kern="1200" dirty="0"/>
            <a:t>CR-SIM: </a:t>
          </a:r>
          <a:r>
            <a:rPr lang="en-US" sz="1500" b="0" kern="1200" dirty="0"/>
            <a:t>Cloud Resolving Model Radar Simulator (</a:t>
          </a:r>
          <a:r>
            <a:rPr lang="en-US" sz="1500" b="0" kern="1200" dirty="0" err="1"/>
            <a:t>Oue</a:t>
          </a:r>
          <a:r>
            <a:rPr lang="en-US" sz="1500" b="0" kern="1200" dirty="0"/>
            <a:t> et al., 2020)</a:t>
          </a:r>
        </a:p>
      </dsp:txBody>
      <dsp:txXfrm>
        <a:off x="0" y="3152861"/>
        <a:ext cx="6753096" cy="907200"/>
      </dsp:txXfrm>
    </dsp:sp>
    <dsp:sp modelId="{9E9D5149-8196-40E7-AE6E-11AB502E90F0}">
      <dsp:nvSpPr>
        <dsp:cNvPr id="0" name=""/>
        <dsp:cNvSpPr/>
      </dsp:nvSpPr>
      <dsp:spPr>
        <a:xfrm>
          <a:off x="337654" y="2916701"/>
          <a:ext cx="472716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8676" tIns="0" rIns="178676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noProof="0" dirty="0"/>
            <a:t>Comparison to observations</a:t>
          </a:r>
        </a:p>
      </dsp:txBody>
      <dsp:txXfrm>
        <a:off x="360711" y="2939758"/>
        <a:ext cx="4681053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265479"/>
          <a:ext cx="4914621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29" tIns="312420" rIns="38142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Feature</a:t>
          </a:r>
          <a:r>
            <a:rPr lang="en-US" sz="1500" b="1" kern="1200" noProof="0" dirty="0"/>
            <a:t> identification </a:t>
          </a:r>
          <a:r>
            <a:rPr lang="en-US" sz="1500" kern="1200" noProof="0" dirty="0"/>
            <a:t>based on reflectivity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Assigns stratiform precipitation based on </a:t>
          </a:r>
          <a:r>
            <a:rPr lang="en-US" sz="1500" b="1" kern="1200" noProof="0" dirty="0" err="1"/>
            <a:t>watershedding</a:t>
          </a:r>
          <a:r>
            <a:rPr lang="en-US" sz="1500" kern="1200" noProof="0" dirty="0"/>
            <a:t> technique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/>
            <a:t>Links</a:t>
          </a:r>
          <a:r>
            <a:rPr lang="en-US" sz="1500" kern="1200" noProof="0" dirty="0"/>
            <a:t> features to tracks with </a:t>
          </a:r>
          <a:r>
            <a:rPr lang="en-US" sz="1500" b="1" kern="1200" noProof="0" dirty="0" err="1"/>
            <a:t>trackpy</a:t>
          </a:r>
          <a:endParaRPr lang="en-US" sz="1500" b="1" kern="1200" noProof="0" dirty="0"/>
        </a:p>
      </dsp:txBody>
      <dsp:txXfrm>
        <a:off x="0" y="265479"/>
        <a:ext cx="4914621" cy="1346625"/>
      </dsp:txXfrm>
    </dsp:sp>
    <dsp:sp modelId="{AC118226-E4EF-4296-80C0-2EDD7F94D58C}">
      <dsp:nvSpPr>
        <dsp:cNvPr id="0" name=""/>
        <dsp:cNvSpPr/>
      </dsp:nvSpPr>
      <dsp:spPr>
        <a:xfrm>
          <a:off x="245731" y="44079"/>
          <a:ext cx="344023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33" tIns="0" rIns="1300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 err="1"/>
            <a:t>Tobac</a:t>
          </a:r>
          <a:endParaRPr lang="en-US" sz="1500" b="1" kern="1200" noProof="0" dirty="0"/>
        </a:p>
      </dsp:txBody>
      <dsp:txXfrm>
        <a:off x="267347" y="65695"/>
        <a:ext cx="3397003" cy="399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265479"/>
          <a:ext cx="4914621" cy="134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29" tIns="312420" rIns="38142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Feature</a:t>
          </a:r>
          <a:r>
            <a:rPr lang="en-US" sz="1500" b="1" kern="1200" noProof="0" dirty="0"/>
            <a:t> identification </a:t>
          </a:r>
          <a:r>
            <a:rPr lang="en-US" sz="1500" kern="1200" noProof="0" dirty="0"/>
            <a:t>based on reflectivity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noProof="0" dirty="0"/>
            <a:t>Assigns stratiform precipitation based on </a:t>
          </a:r>
          <a:r>
            <a:rPr lang="en-US" sz="1500" b="1" kern="1200" noProof="0" dirty="0" err="1"/>
            <a:t>watershedding</a:t>
          </a:r>
          <a:r>
            <a:rPr lang="en-US" sz="1500" kern="1200" noProof="0" dirty="0"/>
            <a:t> technique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1" kern="1200" noProof="0" dirty="0"/>
            <a:t>Links</a:t>
          </a:r>
          <a:r>
            <a:rPr lang="en-US" sz="1500" kern="1200" noProof="0" dirty="0"/>
            <a:t> features to tracks with </a:t>
          </a:r>
          <a:r>
            <a:rPr lang="en-US" sz="1500" b="1" kern="1200" noProof="0" dirty="0" err="1"/>
            <a:t>trackpy</a:t>
          </a:r>
          <a:endParaRPr lang="en-US" sz="1500" b="1" kern="1200" noProof="0" dirty="0"/>
        </a:p>
      </dsp:txBody>
      <dsp:txXfrm>
        <a:off x="0" y="265479"/>
        <a:ext cx="4914621" cy="1346625"/>
      </dsp:txXfrm>
    </dsp:sp>
    <dsp:sp modelId="{AC118226-E4EF-4296-80C0-2EDD7F94D58C}">
      <dsp:nvSpPr>
        <dsp:cNvPr id="0" name=""/>
        <dsp:cNvSpPr/>
      </dsp:nvSpPr>
      <dsp:spPr>
        <a:xfrm>
          <a:off x="245731" y="44079"/>
          <a:ext cx="3440235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33" tIns="0" rIns="130033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b="1" kern="1200" dirty="0" err="1"/>
            <a:t>Tobac</a:t>
          </a:r>
          <a:endParaRPr lang="en-US" sz="1500" b="1" kern="1200" noProof="0" dirty="0"/>
        </a:p>
      </dsp:txBody>
      <dsp:txXfrm>
        <a:off x="267347" y="65695"/>
        <a:ext cx="3397003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E2C4E-2437-49D1-8909-0F173FC6A64C}">
      <dsp:nvSpPr>
        <dsp:cNvPr id="0" name=""/>
        <dsp:cNvSpPr/>
      </dsp:nvSpPr>
      <dsp:spPr>
        <a:xfrm>
          <a:off x="0" y="330749"/>
          <a:ext cx="5256583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374904" rIns="407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/>
            <a:t>30 days </a:t>
          </a:r>
          <a:r>
            <a:rPr lang="en-US" sz="1800" b="0" kern="1200" noProof="0" dirty="0"/>
            <a:t>of convection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noProof="0" dirty="0"/>
            <a:t>5 microphysics </a:t>
          </a:r>
          <a:r>
            <a:rPr lang="en-US" sz="1800" b="0" kern="1200" noProof="0" dirty="0"/>
            <a:t>schemes</a:t>
          </a:r>
        </a:p>
      </dsp:txBody>
      <dsp:txXfrm>
        <a:off x="0" y="330749"/>
        <a:ext cx="5256583" cy="1048950"/>
      </dsp:txXfrm>
    </dsp:sp>
    <dsp:sp modelId="{AC118226-E4EF-4296-80C0-2EDD7F94D58C}">
      <dsp:nvSpPr>
        <dsp:cNvPr id="0" name=""/>
        <dsp:cNvSpPr/>
      </dsp:nvSpPr>
      <dsp:spPr>
        <a:xfrm>
          <a:off x="262829" y="37735"/>
          <a:ext cx="36796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Dataset</a:t>
          </a:r>
        </a:p>
      </dsp:txBody>
      <dsp:txXfrm>
        <a:off x="288768" y="63674"/>
        <a:ext cx="3627730" cy="479482"/>
      </dsp:txXfrm>
    </dsp:sp>
    <dsp:sp modelId="{4425C54C-F412-49D9-B21A-EF55A99B62BD}">
      <dsp:nvSpPr>
        <dsp:cNvPr id="0" name=""/>
        <dsp:cNvSpPr/>
      </dsp:nvSpPr>
      <dsp:spPr>
        <a:xfrm>
          <a:off x="0" y="1715245"/>
          <a:ext cx="5256583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969" tIns="374904" rIns="40796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noProof="0" dirty="0">
              <a:solidFill>
                <a:schemeClr val="tx1"/>
              </a:solidFill>
            </a:rPr>
            <a:t>In</a:t>
          </a:r>
          <a:r>
            <a:rPr lang="en-US" sz="1800" b="1" kern="1200" noProof="0" dirty="0">
              <a:solidFill>
                <a:schemeClr val="tx2"/>
              </a:solidFill>
            </a:rPr>
            <a:t> </a:t>
          </a:r>
          <a:r>
            <a:rPr lang="en-US" sz="1800" b="0" kern="1200" noProof="0" dirty="0">
              <a:solidFill>
                <a:schemeClr val="tx1"/>
              </a:solidFill>
            </a:rPr>
            <a:t>blue:</a:t>
          </a:r>
          <a:r>
            <a:rPr lang="en-US" sz="1800" b="1" kern="1200" noProof="0" dirty="0">
              <a:solidFill>
                <a:schemeClr val="tx2"/>
              </a:solidFill>
            </a:rPr>
            <a:t> Total surface precipitation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noProof="0" dirty="0"/>
            <a:t>In red: </a:t>
          </a:r>
          <a:r>
            <a:rPr lang="en-US" sz="1800" b="1" kern="1200" noProof="0" dirty="0">
              <a:solidFill>
                <a:srgbClr val="FF0000"/>
              </a:solidFill>
            </a:rPr>
            <a:t>Total</a:t>
          </a:r>
          <a:r>
            <a:rPr lang="en-US" sz="1800" kern="1200" noProof="0" dirty="0"/>
            <a:t> </a:t>
          </a:r>
          <a:r>
            <a:rPr lang="en-US" sz="1800" b="1" kern="1200" noProof="0" dirty="0">
              <a:solidFill>
                <a:srgbClr val="FF0000"/>
              </a:solidFill>
            </a:rPr>
            <a:t>number of identified convective cells</a:t>
          </a:r>
        </a:p>
      </dsp:txBody>
      <dsp:txXfrm>
        <a:off x="0" y="1715245"/>
        <a:ext cx="5256583" cy="1304100"/>
      </dsp:txXfrm>
    </dsp:sp>
    <dsp:sp modelId="{239CFD78-0FF2-412E-9E0C-96028BB9F290}">
      <dsp:nvSpPr>
        <dsp:cNvPr id="0" name=""/>
        <dsp:cNvSpPr/>
      </dsp:nvSpPr>
      <dsp:spPr>
        <a:xfrm>
          <a:off x="262829" y="1449565"/>
          <a:ext cx="367960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080" tIns="0" rIns="1390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What do you see</a:t>
          </a:r>
        </a:p>
      </dsp:txBody>
      <dsp:txXfrm>
        <a:off x="288768" y="1475504"/>
        <a:ext cx="3627730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8B2B7-BFD5-49C9-914A-3A45A8E8131A}" type="datetimeFigureOut">
              <a:rPr lang="de-DE" smtClean="0"/>
              <a:t>20.03.2025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A9089-4093-4F9D-8C0E-2D28CC4B3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3D786-59A5-41AE-82D9-90645F492C66}" type="datetimeFigureOut">
              <a:rPr lang="de-DE" smtClean="0"/>
              <a:pPr/>
              <a:t>20.03.2025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D09FB-C17B-4C63-9FA3-9C27AA0F76C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144016"/>
            <a:ext cx="6048672" cy="83671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EE647-49D1-41CA-922B-2E910E52D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794" y="0"/>
            <a:ext cx="1492206" cy="133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EECE9-4CD5-4561-A953-B4DBC22958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2" y="126649"/>
            <a:ext cx="2193043" cy="1040825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80FE7248-85BD-F94D-B09D-224EE024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20.03.2025</a:t>
            </a:r>
            <a:endParaRPr lang="de-DE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E591C78-55CF-2A4D-DC9A-E7EB32D1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Gregor Köcher – PrePEP 2025</a:t>
            </a:r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2DB5F116-231B-F8D0-CBA2-E7AE279EE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B2920-24E6-4EDF-9F6B-C777C47962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927648" y="144016"/>
            <a:ext cx="6048672" cy="836712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20.03.2025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0B2920-24E6-4EDF-9F6B-C777C479628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20.03.2025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525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B2920-24E6-4EDF-9F6B-C777C479628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tm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4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17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0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1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0.xml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2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.tmp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0.tmp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368" y="2060848"/>
            <a:ext cx="11377264" cy="1584169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statistical evaluation of convective cloud microphysics in a numerical weather prediction model </a:t>
            </a:r>
            <a:br>
              <a:rPr lang="en-US" b="1" dirty="0"/>
            </a:br>
            <a:r>
              <a:rPr lang="en-US" sz="27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with polarimetric radar observations</a:t>
            </a:r>
            <a:endParaRPr lang="de-DE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63552" y="3933056"/>
            <a:ext cx="6696744" cy="1752600"/>
          </a:xfrm>
        </p:spPr>
        <p:txBody>
          <a:bodyPr>
            <a:normAutofit/>
          </a:bodyPr>
          <a:lstStyle/>
          <a:p>
            <a:pPr algn="l"/>
            <a:r>
              <a:rPr lang="de-D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Gregor Köcher</a:t>
            </a:r>
            <a:r>
              <a:rPr lang="de-DE" sz="2000" i="1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2000" i="1" dirty="0"/>
              <a:t>Tobias Zinner</a:t>
            </a:r>
            <a:r>
              <a:rPr lang="de-DE" sz="2000" i="1" baseline="30000" dirty="0"/>
              <a:t>1</a:t>
            </a:r>
            <a:r>
              <a:rPr lang="de-DE" sz="2000" i="1" dirty="0"/>
              <a:t>, Florian Ewald</a:t>
            </a:r>
            <a:r>
              <a:rPr lang="de-DE" sz="2000" i="1" baseline="30000" dirty="0"/>
              <a:t>2</a:t>
            </a:r>
            <a:r>
              <a:rPr lang="de-DE" sz="2000" i="1" dirty="0"/>
              <a:t>, Christian Heske</a:t>
            </a:r>
            <a:r>
              <a:rPr lang="de-DE" sz="2000" i="1" baseline="30000" dirty="0"/>
              <a:t>2</a:t>
            </a:r>
          </a:p>
          <a:p>
            <a:endParaRPr lang="de-DE" sz="2000" i="1" baseline="30000" dirty="0"/>
          </a:p>
          <a:p>
            <a:pPr algn="l"/>
            <a:r>
              <a:rPr lang="de-DE" sz="1300" i="1" dirty="0"/>
              <a:t>1: Meteorologisches Institut, Ludwig-Maximilians-Universität, Munich, Germany (LMU)</a:t>
            </a:r>
          </a:p>
          <a:p>
            <a:pPr algn="l"/>
            <a:r>
              <a:rPr lang="de-DE" sz="1300" i="1" dirty="0"/>
              <a:t>2: Deutsches Zentrum für Luft- und Raumfahrt, Oberpfaffenhofen, Germany (DLR)</a:t>
            </a:r>
          </a:p>
          <a:p>
            <a:pPr algn="l"/>
            <a:endParaRPr lang="de-DE" sz="1300" i="1" dirty="0"/>
          </a:p>
          <a:p>
            <a:pPr algn="l"/>
            <a:r>
              <a:rPr lang="de-DE" sz="1300" i="1" dirty="0"/>
              <a:t>Email: gregor.koecher@physik.uni-muenchen.de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D2C4B-AC42-42E3-93BE-E9ED6C9EB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60" y="5398990"/>
            <a:ext cx="1492207" cy="133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F428FA-3677-4C22-AD39-22CCBA0B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3" y="5650043"/>
            <a:ext cx="1181265" cy="1019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9DAFB9-8071-4143-8A74-DF363DF27F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64103"/>
            <a:ext cx="1293124" cy="1295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AE7D59-0FF6-408F-937C-58253E63C4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658" y="3424237"/>
            <a:ext cx="66684" cy="9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ADE29C-3169-4F88-B9C5-C23A025DE5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292" y="128910"/>
            <a:ext cx="1295280" cy="1295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49617C-F7F9-472D-ADC1-7641F787A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98" y="1340768"/>
            <a:ext cx="5275199" cy="43635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 Tracking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01913-2C94-4848-9EEF-921DF8C006BB}"/>
              </a:ext>
            </a:extLst>
          </p:cNvPr>
          <p:cNvSpPr txBox="1"/>
          <p:nvPr/>
        </p:nvSpPr>
        <p:spPr>
          <a:xfrm rot="5400000">
            <a:off x="10231264" y="4097915"/>
            <a:ext cx="224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 (</a:t>
            </a:r>
            <a:r>
              <a:rPr lang="en-US" dirty="0" err="1"/>
              <a:t>dBZ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D21306-DEC2-4FB6-8C2C-EC298AD04E91}"/>
              </a:ext>
            </a:extLst>
          </p:cNvPr>
          <p:cNvSpPr/>
          <p:nvPr/>
        </p:nvSpPr>
        <p:spPr>
          <a:xfrm>
            <a:off x="7176120" y="5754773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 for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alike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E57252-DA4D-4F20-8BC8-CE0C62FE4789}"/>
              </a:ext>
            </a:extLst>
          </p:cNvPr>
          <p:cNvSpPr/>
          <p:nvPr/>
        </p:nvSpPr>
        <p:spPr>
          <a:xfrm>
            <a:off x="1078136" y="1479541"/>
            <a:ext cx="3685967" cy="9379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Problem: </a:t>
            </a:r>
            <a:r>
              <a:rPr lang="en-US" dirty="0"/>
              <a:t>Tracking of convective cells with their associated stratiform precipitation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AFC5D1C-AA98-48E0-86F9-DC1B496A2B44}"/>
              </a:ext>
            </a:extLst>
          </p:cNvPr>
          <p:cNvSpPr/>
          <p:nvPr/>
        </p:nvSpPr>
        <p:spPr>
          <a:xfrm>
            <a:off x="2697727" y="2544476"/>
            <a:ext cx="446784" cy="6150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454E10-0B5A-455E-82D3-F1339AC58E88}"/>
              </a:ext>
            </a:extLst>
          </p:cNvPr>
          <p:cNvSpPr/>
          <p:nvPr/>
        </p:nvSpPr>
        <p:spPr>
          <a:xfrm>
            <a:off x="1078135" y="3286562"/>
            <a:ext cx="3685967" cy="937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Solution: </a:t>
            </a:r>
            <a:r>
              <a:rPr lang="en-US" b="1" dirty="0" err="1"/>
              <a:t>Tobac</a:t>
            </a:r>
            <a:r>
              <a:rPr lang="en-US" dirty="0"/>
              <a:t> (Tracking and Object-Based Analysis of Clouds, </a:t>
            </a:r>
            <a:r>
              <a:rPr lang="en-US" dirty="0" err="1"/>
              <a:t>Heikenfeld</a:t>
            </a:r>
            <a:r>
              <a:rPr lang="en-US" dirty="0"/>
              <a:t> et al., 2019)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570B0E6-BD0B-4B3D-AB0D-2FCB0D2C5344}"/>
              </a:ext>
            </a:extLst>
          </p:cNvPr>
          <p:cNvGraphicFramePr/>
          <p:nvPr/>
        </p:nvGraphicFramePr>
        <p:xfrm>
          <a:off x="653038" y="4581128"/>
          <a:ext cx="491462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087709D9-6539-4C67-141B-E3F28C68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42605C4C-4205-E5A1-A7E2-2C5483C84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006145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F75AB-4280-6319-795C-DA965A754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1C4562-B2C7-D641-9A50-0278A611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BBD9E76-A1BA-F7B5-02E1-C1BA8E78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29124509-FAFB-0B76-1EC2-2E091302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C0CE51EC-56BC-C4F7-CFD7-EF4DECD9A950}"/>
              </a:ext>
            </a:extLst>
          </p:cNvPr>
          <p:cNvGraphicFramePr/>
          <p:nvPr/>
        </p:nvGraphicFramePr>
        <p:xfrm>
          <a:off x="6816080" y="1524047"/>
          <a:ext cx="5256584" cy="305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140D2302-9184-8057-CA16-0EDB2F8533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4" y="1498979"/>
            <a:ext cx="6668468" cy="3620923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680E4A5E-BC34-10F5-5ACD-194B482D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3600" b="1" dirty="0" err="1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microphysics</a:t>
            </a:r>
            <a:r>
              <a:rPr lang="de-DE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70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10F27-9DC5-DFB8-4D52-883817DB6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D108E3-0080-42EF-E901-C0657762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BFBC905-0ACC-B3EC-9DB4-F3711D9C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7BCD6D48-82D9-5EDF-F821-89C8729D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2DD1D90B-8273-4A8F-3A87-296D385B1C1E}"/>
              </a:ext>
            </a:extLst>
          </p:cNvPr>
          <p:cNvSpPr/>
          <p:nvPr/>
        </p:nvSpPr>
        <p:spPr>
          <a:xfrm>
            <a:off x="969640" y="5320714"/>
            <a:ext cx="3685967" cy="937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 surface precipitation: </a:t>
            </a:r>
          </a:p>
          <a:p>
            <a:pPr algn="ctr"/>
            <a:r>
              <a:rPr lang="en-US" b="1" dirty="0"/>
              <a:t>Similar</a:t>
            </a:r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7B4CF0E5-3622-088C-2C40-2265CCF55C13}"/>
              </a:ext>
            </a:extLst>
          </p:cNvPr>
          <p:cNvGraphicFramePr/>
          <p:nvPr/>
        </p:nvGraphicFramePr>
        <p:xfrm>
          <a:off x="6816080" y="1524047"/>
          <a:ext cx="5256584" cy="305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28734C05-6448-3232-B4E8-237D2B3DD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4" y="1498979"/>
            <a:ext cx="6668468" cy="36209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9A4748-C0CB-EB63-F8CC-EC8453D5E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3600" b="1" dirty="0" err="1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microphysics</a:t>
            </a:r>
            <a:r>
              <a:rPr lang="de-DE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15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0FB7B-D100-3095-B1F8-2E3034EA7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5213F6-A99A-CFFE-CCFB-3AA4E562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9B1A438-1117-28AB-CDE7-C2960B75A3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4777F3F-3DF3-AFC0-01AA-62F756F1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96734C8F-D871-A654-341B-B5FE67F097BD}"/>
              </a:ext>
            </a:extLst>
          </p:cNvPr>
          <p:cNvSpPr/>
          <p:nvPr/>
        </p:nvSpPr>
        <p:spPr>
          <a:xfrm>
            <a:off x="7104111" y="5333953"/>
            <a:ext cx="3685967" cy="9379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Number of convective cells: </a:t>
            </a:r>
            <a:r>
              <a:rPr lang="en-US" b="1" dirty="0"/>
              <a:t>Different</a:t>
            </a:r>
            <a:endParaRPr lang="en-US" dirty="0"/>
          </a:p>
        </p:txBody>
      </p:sp>
      <p:sp>
        <p:nvSpPr>
          <p:cNvPr id="13" name="Arrow: Down 11">
            <a:extLst>
              <a:ext uri="{FF2B5EF4-FFF2-40B4-BE49-F238E27FC236}">
                <a16:creationId xmlns:a16="http://schemas.microsoft.com/office/drawing/2014/main" id="{87F23A7D-D7D4-BDC5-3B56-82F9CA6686BD}"/>
              </a:ext>
            </a:extLst>
          </p:cNvPr>
          <p:cNvSpPr/>
          <p:nvPr/>
        </p:nvSpPr>
        <p:spPr>
          <a:xfrm rot="16200000">
            <a:off x="5648879" y="5374125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B6BB0064-02B2-1305-072E-BBA5A88D6BB9}"/>
              </a:ext>
            </a:extLst>
          </p:cNvPr>
          <p:cNvSpPr/>
          <p:nvPr/>
        </p:nvSpPr>
        <p:spPr>
          <a:xfrm>
            <a:off x="969640" y="5320714"/>
            <a:ext cx="3685967" cy="9379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Total surface precipitation: </a:t>
            </a:r>
          </a:p>
          <a:p>
            <a:pPr algn="ctr"/>
            <a:r>
              <a:rPr lang="en-US" b="1" dirty="0"/>
              <a:t>Similar</a:t>
            </a:r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55FFD78-A136-B472-D845-DE9C444214DA}"/>
              </a:ext>
            </a:extLst>
          </p:cNvPr>
          <p:cNvGraphicFramePr/>
          <p:nvPr/>
        </p:nvGraphicFramePr>
        <p:xfrm>
          <a:off x="6816080" y="1524047"/>
          <a:ext cx="5256584" cy="3057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Grafik 17">
            <a:extLst>
              <a:ext uri="{FF2B5EF4-FFF2-40B4-BE49-F238E27FC236}">
                <a16:creationId xmlns:a16="http://schemas.microsoft.com/office/drawing/2014/main" id="{2780FD15-86A8-2A5B-8A4B-8889D28E4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04" y="1498979"/>
            <a:ext cx="6668468" cy="36209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996F34-7935-1C5A-C383-569E8112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3600" b="1" dirty="0" err="1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microphysics</a:t>
            </a:r>
            <a:r>
              <a:rPr lang="de-DE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12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C35CD-1DCF-05AE-B891-A8692010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700B7F-3787-D8A6-73D1-A3C1C20F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35ED589-1A9A-5135-92D8-BF5E50DE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97E76D5F-B3C0-C1BB-2F26-99E97218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03A8B8-12E5-7D35-79D5-2A40A354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15">
            <a:extLst>
              <a:ext uri="{FF2B5EF4-FFF2-40B4-BE49-F238E27FC236}">
                <a16:creationId xmlns:a16="http://schemas.microsoft.com/office/drawing/2014/main" id="{E8BC29D5-DAF1-723D-836E-EC8B68194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4038900"/>
              </p:ext>
            </p:extLst>
          </p:nvPr>
        </p:nvGraphicFramePr>
        <p:xfrm>
          <a:off x="6600056" y="1663938"/>
          <a:ext cx="5279280" cy="1666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5DF58C31-9C1B-4416-5003-18EEC0DC2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13019"/>
            <a:ext cx="6336147" cy="38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5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BEF4C-DAF4-9EDB-0093-EC008E931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233CB0-E284-BC26-8CD3-6D841E9D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F49DCF3-A6E1-A8C8-6EBF-C4DCA834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DF98A05F-6BBB-BF97-2C12-E2544EED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2230D4-150F-1955-8575-DB6864A4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15">
            <a:extLst>
              <a:ext uri="{FF2B5EF4-FFF2-40B4-BE49-F238E27FC236}">
                <a16:creationId xmlns:a16="http://schemas.microsoft.com/office/drawing/2014/main" id="{EB8E0984-919A-5A6C-3B7A-D09DAA1E5F63}"/>
              </a:ext>
            </a:extLst>
          </p:cNvPr>
          <p:cNvGraphicFramePr/>
          <p:nvPr/>
        </p:nvGraphicFramePr>
        <p:xfrm>
          <a:off x="6600056" y="1618319"/>
          <a:ext cx="5279280" cy="36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429D8C93-1E03-D8F2-8481-CEB88B4717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13019"/>
            <a:ext cx="6336147" cy="38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07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56DF7-6E2E-FDED-3A52-173921A62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9FF9D1-171B-179E-3C51-FEB92F8D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FEC01A33-E805-0B5C-D3E7-02C5A1F7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A12895F-1927-1AB0-F6A6-358639FC1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85CB99-BEF1-9E44-E68B-6977F0B3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15">
            <a:extLst>
              <a:ext uri="{FF2B5EF4-FFF2-40B4-BE49-F238E27FC236}">
                <a16:creationId xmlns:a16="http://schemas.microsoft.com/office/drawing/2014/main" id="{A6DC6239-B727-9898-B6C8-C06DBFC975A7}"/>
              </a:ext>
            </a:extLst>
          </p:cNvPr>
          <p:cNvGraphicFramePr/>
          <p:nvPr/>
        </p:nvGraphicFramePr>
        <p:xfrm>
          <a:off x="6600056" y="1618319"/>
          <a:ext cx="5279280" cy="36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B13FFBE1-56EA-4CB3-6E43-1FC4607D7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13019"/>
            <a:ext cx="6336147" cy="3811990"/>
          </a:xfrm>
          <a:prstGeom prst="rect">
            <a:avLst/>
          </a:prstGeom>
        </p:spPr>
      </p:pic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EE7B3F5-E1F3-947A-7850-82BDF71ADA26}"/>
              </a:ext>
            </a:extLst>
          </p:cNvPr>
          <p:cNvSpPr/>
          <p:nvPr/>
        </p:nvSpPr>
        <p:spPr>
          <a:xfrm>
            <a:off x="1991544" y="5543748"/>
            <a:ext cx="3852936" cy="937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</a:t>
            </a:r>
            <a:r>
              <a:rPr lang="en-US" b="1" dirty="0">
                <a:solidFill>
                  <a:srgbClr val="00B050"/>
                </a:solidFill>
              </a:rPr>
              <a:t> Morrison</a:t>
            </a:r>
            <a:r>
              <a:rPr lang="en-US" dirty="0"/>
              <a:t> precipitation intensity</a:t>
            </a:r>
            <a:endParaRPr lang="en-US" b="1" dirty="0"/>
          </a:p>
        </p:txBody>
      </p:sp>
      <p:sp>
        <p:nvSpPr>
          <p:cNvPr id="9" name="Arrow: Down 11">
            <a:extLst>
              <a:ext uri="{FF2B5EF4-FFF2-40B4-BE49-F238E27FC236}">
                <a16:creationId xmlns:a16="http://schemas.microsoft.com/office/drawing/2014/main" id="{D7D422BB-90B1-1FD2-1CD5-2861C49DA7AF}"/>
              </a:ext>
            </a:extLst>
          </p:cNvPr>
          <p:cNvSpPr/>
          <p:nvPr/>
        </p:nvSpPr>
        <p:spPr>
          <a:xfrm rot="16200000">
            <a:off x="1040367" y="5507128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8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2780-E0C8-02E3-016D-06E9732A5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2FD238-0C9E-792F-B08E-72B1453B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1B2C5B2-AB40-36BD-5C46-650B11C5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F6964823-3E67-41F6-1D7F-F81DE494F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669D61-95CC-4AD2-88A8-9443E76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15">
            <a:extLst>
              <a:ext uri="{FF2B5EF4-FFF2-40B4-BE49-F238E27FC236}">
                <a16:creationId xmlns:a16="http://schemas.microsoft.com/office/drawing/2014/main" id="{57D9A714-713F-7ECF-DCCD-5192DADFABC7}"/>
              </a:ext>
            </a:extLst>
          </p:cNvPr>
          <p:cNvGraphicFramePr/>
          <p:nvPr/>
        </p:nvGraphicFramePr>
        <p:xfrm>
          <a:off x="6600056" y="1618319"/>
          <a:ext cx="5279280" cy="36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7">
            <a:extLst>
              <a:ext uri="{FF2B5EF4-FFF2-40B4-BE49-F238E27FC236}">
                <a16:creationId xmlns:a16="http://schemas.microsoft.com/office/drawing/2014/main" id="{9E3253FC-1902-9344-8F83-59A85671F6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613019"/>
            <a:ext cx="6336147" cy="3811990"/>
          </a:xfrm>
          <a:prstGeom prst="rect">
            <a:avLst/>
          </a:prstGeom>
        </p:spPr>
      </p:pic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5016C693-7830-3456-BFCF-45B7C2E58556}"/>
              </a:ext>
            </a:extLst>
          </p:cNvPr>
          <p:cNvSpPr/>
          <p:nvPr/>
        </p:nvSpPr>
        <p:spPr>
          <a:xfrm>
            <a:off x="1991544" y="5543748"/>
            <a:ext cx="3852936" cy="937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Low</a:t>
            </a:r>
            <a:r>
              <a:rPr lang="en-US" b="1" dirty="0">
                <a:solidFill>
                  <a:srgbClr val="00B050"/>
                </a:solidFill>
              </a:rPr>
              <a:t> Morrison</a:t>
            </a:r>
            <a:r>
              <a:rPr lang="en-US" dirty="0"/>
              <a:t> precipitation intensity</a:t>
            </a:r>
            <a:endParaRPr lang="en-US" b="1" dirty="0"/>
          </a:p>
        </p:txBody>
      </p:sp>
      <p:sp>
        <p:nvSpPr>
          <p:cNvPr id="9" name="Arrow: Down 11">
            <a:extLst>
              <a:ext uri="{FF2B5EF4-FFF2-40B4-BE49-F238E27FC236}">
                <a16:creationId xmlns:a16="http://schemas.microsoft.com/office/drawing/2014/main" id="{8E61E375-7AA0-1219-47DE-70D798D0412F}"/>
              </a:ext>
            </a:extLst>
          </p:cNvPr>
          <p:cNvSpPr/>
          <p:nvPr/>
        </p:nvSpPr>
        <p:spPr>
          <a:xfrm rot="16200000">
            <a:off x="1040367" y="5507128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8F8A3E49-D1D0-0A8D-1447-28543E7EBF10}"/>
              </a:ext>
            </a:extLst>
          </p:cNvPr>
          <p:cNvSpPr/>
          <p:nvPr/>
        </p:nvSpPr>
        <p:spPr>
          <a:xfrm>
            <a:off x="7762206" y="5565589"/>
            <a:ext cx="3852936" cy="9379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happening for </a:t>
            </a:r>
            <a:r>
              <a:rPr lang="en-US" b="1" dirty="0">
                <a:solidFill>
                  <a:schemeClr val="tx1"/>
                </a:solidFill>
              </a:rPr>
              <a:t>P3?</a:t>
            </a:r>
            <a:endParaRPr lang="en-US" b="1" dirty="0"/>
          </a:p>
        </p:txBody>
      </p:sp>
      <p:sp>
        <p:nvSpPr>
          <p:cNvPr id="11" name="Arrow: Down 11">
            <a:extLst>
              <a:ext uri="{FF2B5EF4-FFF2-40B4-BE49-F238E27FC236}">
                <a16:creationId xmlns:a16="http://schemas.microsoft.com/office/drawing/2014/main" id="{3D7A9ED3-383C-BBCA-A04E-6F402B642F22}"/>
              </a:ext>
            </a:extLst>
          </p:cNvPr>
          <p:cNvSpPr/>
          <p:nvPr/>
        </p:nvSpPr>
        <p:spPr>
          <a:xfrm rot="16200000">
            <a:off x="6827995" y="5566498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0BD6-064C-36C0-6F2F-0F675815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48E030-C929-603B-7926-2FB3FF7F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F25F879-380E-0D25-E3F9-0C3FDA42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4662689-4C8A-04D0-3E3E-C0E801420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F35105-A32D-67AE-C019-5BDA8328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signals: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Core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FFAF95A2-9F1F-4DF4-0F55-551B35F41D73}"/>
              </a:ext>
            </a:extLst>
          </p:cNvPr>
          <p:cNvSpPr/>
          <p:nvPr/>
        </p:nvSpPr>
        <p:spPr>
          <a:xfrm>
            <a:off x="2668916" y="1002619"/>
            <a:ext cx="74888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simulated and observed (differential) reflectivity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1BF5CFA-3380-6597-851A-BF11EC8A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2" y="1772128"/>
            <a:ext cx="10038412" cy="330691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082B6669-179A-CFF7-17D7-112C119AE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648852"/>
            <a:ext cx="10050574" cy="3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06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3F267-20EB-E63E-852F-3CE5F9A6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94BCF4-C9B3-D806-3F8B-A1FA6363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A1A16570-4EA0-36C7-F876-9A8197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87053E9A-0D02-89DB-0D59-6234E42D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AD7E96-A5AF-9359-631E-93EE8EFF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signals: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Core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51773CAE-BA0B-894B-52DB-39C5B630C6E8}"/>
              </a:ext>
            </a:extLst>
          </p:cNvPr>
          <p:cNvSpPr/>
          <p:nvPr/>
        </p:nvSpPr>
        <p:spPr>
          <a:xfrm>
            <a:off x="2668916" y="1002619"/>
            <a:ext cx="74888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simulated and observed (differential) reflectivity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AAC36B-F2C1-D340-B3FA-FB99F6DA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2" y="1772128"/>
            <a:ext cx="10038412" cy="3306911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CA1AF74-3A32-00BE-AED2-A28B4218B411}"/>
              </a:ext>
            </a:extLst>
          </p:cNvPr>
          <p:cNvGrpSpPr/>
          <p:nvPr/>
        </p:nvGrpSpPr>
        <p:grpSpPr>
          <a:xfrm>
            <a:off x="551384" y="5308687"/>
            <a:ext cx="3852936" cy="1093388"/>
            <a:chOff x="0" y="328018"/>
            <a:chExt cx="4982344" cy="9324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414D7C3-D730-1F88-4CC9-E7E90B08B0EB}"/>
                </a:ext>
              </a:extLst>
            </p:cNvPr>
            <p:cNvSpPr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14A516C-0AB4-25EC-D48F-2EA43107FBB7}"/>
                </a:ext>
              </a:extLst>
            </p:cNvPr>
            <p:cNvSpPr txBox="1"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85" tIns="333248" rIns="386685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kern="1200" noProof="0" dirty="0"/>
                <a:t>Too </a:t>
              </a:r>
              <a:r>
                <a:rPr lang="en-US" sz="1600" b="1" kern="1200" noProof="0" dirty="0"/>
                <a:t>high</a:t>
              </a:r>
              <a:r>
                <a:rPr lang="en-US" sz="1600" b="0" kern="1200" noProof="0" dirty="0"/>
                <a:t> </a:t>
              </a:r>
              <a:r>
                <a:rPr lang="en-US" sz="1600" b="1" kern="1200" noProof="0" dirty="0"/>
                <a:t>ZDR</a:t>
              </a:r>
              <a:r>
                <a:rPr lang="en-US" sz="1600" b="0" kern="1200" noProof="0" dirty="0"/>
                <a:t> in </a:t>
              </a:r>
              <a:r>
                <a:rPr lang="en-US" sz="1600" b="1" kern="1200" noProof="0" dirty="0">
                  <a:solidFill>
                    <a:schemeClr val="accent4"/>
                  </a:solidFill>
                </a:rPr>
                <a:t>P3</a:t>
              </a:r>
              <a:endParaRPr lang="en-US" sz="1600" b="0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/>
                <a:t>Too </a:t>
              </a:r>
              <a:r>
                <a:rPr lang="en-US" sz="1600" b="1" dirty="0"/>
                <a:t>high Z </a:t>
              </a:r>
              <a:r>
                <a:rPr lang="en-US" sz="1600" dirty="0"/>
                <a:t>in </a:t>
              </a:r>
              <a:r>
                <a:rPr lang="en-US" sz="1600" b="1" dirty="0">
                  <a:solidFill>
                    <a:schemeClr val="accent4"/>
                  </a:solidFill>
                </a:rPr>
                <a:t>P3</a:t>
              </a:r>
              <a:endParaRPr lang="en-US" sz="1600" b="0" kern="1200" noProof="0" dirty="0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1B409E11-7B42-C630-C5BE-3D048B1A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648852"/>
            <a:ext cx="10050574" cy="3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4D3F73-F0D5-4703-953C-0333FF3D9E86}"/>
              </a:ext>
            </a:extLst>
          </p:cNvPr>
          <p:cNvSpPr/>
          <p:nvPr/>
        </p:nvSpPr>
        <p:spPr>
          <a:xfrm>
            <a:off x="1631504" y="1392602"/>
            <a:ext cx="8928992" cy="9379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Problem: </a:t>
            </a:r>
            <a:r>
              <a:rPr lang="en-US" dirty="0"/>
              <a:t>NWP struggles to correctly simulate </a:t>
            </a:r>
            <a:r>
              <a:rPr lang="en-US" b="1" dirty="0"/>
              <a:t>spatial distribution</a:t>
            </a:r>
            <a:r>
              <a:rPr lang="en-US" dirty="0"/>
              <a:t> and </a:t>
            </a:r>
            <a:r>
              <a:rPr lang="en-US" b="1" dirty="0"/>
              <a:t>intensity</a:t>
            </a:r>
            <a:r>
              <a:rPr lang="en-US" dirty="0"/>
              <a:t> of convective and stratiform parts in convective systems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E311C92-97AA-45CC-B5E9-43A5500C1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2398"/>
            <a:ext cx="6462707" cy="3418160"/>
          </a:xfrm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5A362BC-DBFD-457C-B4E9-497788D43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8698963"/>
              </p:ext>
            </p:extLst>
          </p:nvPr>
        </p:nvGraphicFramePr>
        <p:xfrm>
          <a:off x="6600056" y="2862228"/>
          <a:ext cx="5472608" cy="306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5ADA676-8744-4C30-8919-8675C3396A90}"/>
              </a:ext>
            </a:extLst>
          </p:cNvPr>
          <p:cNvSpPr txBox="1"/>
          <p:nvPr/>
        </p:nvSpPr>
        <p:spPr>
          <a:xfrm>
            <a:off x="983432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Vertical</a:t>
            </a:r>
            <a:r>
              <a:rPr lang="de-DE" dirty="0"/>
              <a:t> </a:t>
            </a:r>
            <a:r>
              <a:rPr lang="de-DE" dirty="0" err="1"/>
              <a:t>cross-section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3B1FE-AC84-4710-8641-BB6F8F8D0E7B}"/>
              </a:ext>
            </a:extLst>
          </p:cNvPr>
          <p:cNvSpPr txBox="1"/>
          <p:nvPr/>
        </p:nvSpPr>
        <p:spPr>
          <a:xfrm>
            <a:off x="3791744" y="250918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Horizontal </a:t>
            </a:r>
            <a:r>
              <a:rPr lang="de-DE" dirty="0" err="1"/>
              <a:t>cross-section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44DEC-E426-409F-BB8C-9FFF4AF1B6CF}"/>
              </a:ext>
            </a:extLst>
          </p:cNvPr>
          <p:cNvSpPr txBox="1"/>
          <p:nvPr/>
        </p:nvSpPr>
        <p:spPr>
          <a:xfrm>
            <a:off x="767408" y="615477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Xue et al. (2017)</a:t>
            </a:r>
            <a:r>
              <a:rPr lang="en-US" sz="1000" dirty="0"/>
              <a:t>, AMS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E2403-F8F2-E750-2783-9804E67B9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652E618-AA4D-4BD3-6454-977072CE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8A075D1-89D2-9823-E8D7-6E503F6DD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5C2058D4-32C9-01E8-A7C9-09AF8085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BE7BDA-FFA8-AFF0-5592-8FDD1950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signals: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Core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BC04DD80-6C03-CA8B-5122-B2562A06468E}"/>
              </a:ext>
            </a:extLst>
          </p:cNvPr>
          <p:cNvSpPr/>
          <p:nvPr/>
        </p:nvSpPr>
        <p:spPr>
          <a:xfrm>
            <a:off x="2668916" y="1002619"/>
            <a:ext cx="74888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simulated and observed (differential) reflectivity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2F0ACC3-7675-9B3E-6456-22C205F46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2" y="1772128"/>
            <a:ext cx="10038412" cy="3306911"/>
          </a:xfrm>
          <a:prstGeom prst="rect">
            <a:avLst/>
          </a:prstGeom>
        </p:spPr>
      </p:pic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130AA47B-3E2D-63A0-CA1A-FD96C42755CF}"/>
              </a:ext>
            </a:extLst>
          </p:cNvPr>
          <p:cNvSpPr/>
          <p:nvPr/>
        </p:nvSpPr>
        <p:spPr>
          <a:xfrm>
            <a:off x="6159674" y="5343842"/>
            <a:ext cx="2310960" cy="9379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P3</a:t>
            </a:r>
            <a:r>
              <a:rPr lang="en-US" dirty="0">
                <a:solidFill>
                  <a:schemeClr val="tx1"/>
                </a:solidFill>
              </a:rPr>
              <a:t> rain drops too large!</a:t>
            </a:r>
            <a:endParaRPr lang="en-US" b="1" dirty="0"/>
          </a:p>
        </p:txBody>
      </p:sp>
      <p:sp>
        <p:nvSpPr>
          <p:cNvPr id="18" name="Arrow: Down 11">
            <a:extLst>
              <a:ext uri="{FF2B5EF4-FFF2-40B4-BE49-F238E27FC236}">
                <a16:creationId xmlns:a16="http://schemas.microsoft.com/office/drawing/2014/main" id="{78E4773E-26E3-0726-C1DA-08314C3B10AF}"/>
              </a:ext>
            </a:extLst>
          </p:cNvPr>
          <p:cNvSpPr/>
          <p:nvPr/>
        </p:nvSpPr>
        <p:spPr>
          <a:xfrm rot="16200000">
            <a:off x="5072815" y="5366593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DFF338F-7918-79D9-1AAE-0493ED6E04E0}"/>
              </a:ext>
            </a:extLst>
          </p:cNvPr>
          <p:cNvGrpSpPr/>
          <p:nvPr/>
        </p:nvGrpSpPr>
        <p:grpSpPr>
          <a:xfrm>
            <a:off x="551384" y="5308687"/>
            <a:ext cx="3852936" cy="1093388"/>
            <a:chOff x="0" y="328018"/>
            <a:chExt cx="4982344" cy="9324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61F3CCE5-BF96-DD3D-AD4F-1F771FA8630A}"/>
                </a:ext>
              </a:extLst>
            </p:cNvPr>
            <p:cNvSpPr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AF8BECE-85DE-7EA9-3B42-E85E9F29B849}"/>
                </a:ext>
              </a:extLst>
            </p:cNvPr>
            <p:cNvSpPr txBox="1"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85" tIns="333248" rIns="386685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kern="1200" noProof="0" dirty="0"/>
                <a:t>Too </a:t>
              </a:r>
              <a:r>
                <a:rPr lang="en-US" sz="1600" b="1" kern="1200" noProof="0" dirty="0"/>
                <a:t>high</a:t>
              </a:r>
              <a:r>
                <a:rPr lang="en-US" sz="1600" b="0" kern="1200" noProof="0" dirty="0"/>
                <a:t> </a:t>
              </a:r>
              <a:r>
                <a:rPr lang="en-US" sz="1600" b="1" kern="1200" noProof="0" dirty="0"/>
                <a:t>ZDR</a:t>
              </a:r>
              <a:r>
                <a:rPr lang="en-US" sz="1600" b="0" kern="1200" noProof="0" dirty="0"/>
                <a:t> in </a:t>
              </a:r>
              <a:r>
                <a:rPr lang="en-US" sz="1600" b="1" kern="1200" noProof="0" dirty="0">
                  <a:solidFill>
                    <a:schemeClr val="accent4"/>
                  </a:solidFill>
                </a:rPr>
                <a:t>P3</a:t>
              </a:r>
              <a:endParaRPr lang="en-US" sz="1600" b="0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/>
                <a:t>Too </a:t>
              </a:r>
              <a:r>
                <a:rPr lang="en-US" sz="1600" b="1" dirty="0"/>
                <a:t>high Z </a:t>
              </a:r>
              <a:r>
                <a:rPr lang="en-US" sz="1600" dirty="0"/>
                <a:t>in </a:t>
              </a:r>
              <a:r>
                <a:rPr lang="en-US" sz="1600" b="1" dirty="0">
                  <a:solidFill>
                    <a:schemeClr val="accent4"/>
                  </a:solidFill>
                </a:rPr>
                <a:t>P3</a:t>
              </a:r>
              <a:endParaRPr lang="en-US" sz="1600" b="0" kern="1200" noProof="0" dirty="0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EBD67225-CD31-1F20-7712-09C70CB2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648852"/>
            <a:ext cx="10050574" cy="3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44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9F53C-80C3-8851-FECB-054450F5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12390-987D-500E-E0DD-FBC2C60B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A62343C-4458-4311-F3B7-F737BDA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3D4B67E7-449B-5D83-B080-6E2F10D58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2EBE5B-67FC-F933-4107-50697FF3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signals: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Core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96E8859E-7215-8FF7-5106-35DF1943BB7E}"/>
              </a:ext>
            </a:extLst>
          </p:cNvPr>
          <p:cNvSpPr/>
          <p:nvPr/>
        </p:nvSpPr>
        <p:spPr>
          <a:xfrm>
            <a:off x="2668916" y="1002619"/>
            <a:ext cx="74888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simulated and observed (differential) reflectivity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9929ADE-39DF-50E1-EA57-A030DC102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62" y="1772128"/>
            <a:ext cx="10038412" cy="3306911"/>
          </a:xfrm>
          <a:prstGeom prst="rect">
            <a:avLst/>
          </a:prstGeom>
        </p:spPr>
      </p:pic>
      <p:sp>
        <p:nvSpPr>
          <p:cNvPr id="17" name="Rectangle: Rounded Corners 14">
            <a:extLst>
              <a:ext uri="{FF2B5EF4-FFF2-40B4-BE49-F238E27FC236}">
                <a16:creationId xmlns:a16="http://schemas.microsoft.com/office/drawing/2014/main" id="{7064C122-0B2B-F175-2301-401468B1E1BD}"/>
              </a:ext>
            </a:extLst>
          </p:cNvPr>
          <p:cNvSpPr/>
          <p:nvPr/>
        </p:nvSpPr>
        <p:spPr>
          <a:xfrm>
            <a:off x="6159674" y="5343842"/>
            <a:ext cx="2310960" cy="9379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P3</a:t>
            </a:r>
            <a:r>
              <a:rPr lang="en-US" dirty="0">
                <a:solidFill>
                  <a:schemeClr val="tx1"/>
                </a:solidFill>
              </a:rPr>
              <a:t> rain drops too large!</a:t>
            </a:r>
            <a:endParaRPr lang="en-US" b="1" dirty="0"/>
          </a:p>
        </p:txBody>
      </p:sp>
      <p:sp>
        <p:nvSpPr>
          <p:cNvPr id="18" name="Arrow: Down 11">
            <a:extLst>
              <a:ext uri="{FF2B5EF4-FFF2-40B4-BE49-F238E27FC236}">
                <a16:creationId xmlns:a16="http://schemas.microsoft.com/office/drawing/2014/main" id="{0AC1B31C-C89A-D443-6F3C-7BD7FCBBF784}"/>
              </a:ext>
            </a:extLst>
          </p:cNvPr>
          <p:cNvSpPr/>
          <p:nvPr/>
        </p:nvSpPr>
        <p:spPr>
          <a:xfrm rot="16200000">
            <a:off x="5072815" y="5366593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F80B543B-CB0F-DBC9-D75A-52CB257BB0C8}"/>
              </a:ext>
            </a:extLst>
          </p:cNvPr>
          <p:cNvSpPr/>
          <p:nvPr/>
        </p:nvSpPr>
        <p:spPr>
          <a:xfrm>
            <a:off x="8849124" y="5343842"/>
            <a:ext cx="2617248" cy="937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FSBM</a:t>
            </a:r>
            <a:r>
              <a:rPr lang="en-US" dirty="0">
                <a:solidFill>
                  <a:schemeClr val="tx1"/>
                </a:solidFill>
              </a:rPr>
              <a:t> rain drops too small!</a:t>
            </a:r>
            <a:endParaRPr lang="en-US" b="1" dirty="0"/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1C73262-EA33-8919-F08B-7B9F77C8B33A}"/>
              </a:ext>
            </a:extLst>
          </p:cNvPr>
          <p:cNvGrpSpPr/>
          <p:nvPr/>
        </p:nvGrpSpPr>
        <p:grpSpPr>
          <a:xfrm>
            <a:off x="551384" y="5308687"/>
            <a:ext cx="3852936" cy="1093388"/>
            <a:chOff x="0" y="328018"/>
            <a:chExt cx="4982344" cy="9324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7A1FD151-8594-9063-BD16-5FFBD4B580DE}"/>
                </a:ext>
              </a:extLst>
            </p:cNvPr>
            <p:cNvSpPr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C11928E-2C59-031A-EC95-40A9861EBC8B}"/>
                </a:ext>
              </a:extLst>
            </p:cNvPr>
            <p:cNvSpPr txBox="1"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85" tIns="333248" rIns="386685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kern="1200" noProof="0" dirty="0"/>
                <a:t>Too </a:t>
              </a:r>
              <a:r>
                <a:rPr lang="en-US" sz="1600" b="1" kern="1200" noProof="0" dirty="0"/>
                <a:t>high (low)</a:t>
              </a:r>
              <a:r>
                <a:rPr lang="en-US" sz="1600" b="0" kern="1200" noProof="0" dirty="0"/>
                <a:t> </a:t>
              </a:r>
              <a:r>
                <a:rPr lang="en-US" sz="1600" b="1" kern="1200" noProof="0" dirty="0"/>
                <a:t>ZDR</a:t>
              </a:r>
              <a:r>
                <a:rPr lang="en-US" sz="1600" b="0" kern="1200" noProof="0" dirty="0"/>
                <a:t> in </a:t>
              </a:r>
              <a:r>
                <a:rPr lang="en-US" sz="1600" b="1" kern="1200" noProof="0" dirty="0">
                  <a:solidFill>
                    <a:schemeClr val="accent4"/>
                  </a:solidFill>
                </a:rPr>
                <a:t>P3</a:t>
              </a:r>
              <a:r>
                <a:rPr lang="en-US" sz="1600" b="0" kern="1200" noProof="0" dirty="0"/>
                <a:t> (</a:t>
              </a:r>
              <a:r>
                <a:rPr lang="en-US" sz="1600" b="1" kern="1200" noProof="0" dirty="0">
                  <a:solidFill>
                    <a:srgbClr val="FF0000"/>
                  </a:solidFill>
                </a:rPr>
                <a:t>FSBM</a:t>
              </a:r>
              <a:r>
                <a:rPr lang="en-US" sz="1600" b="0" kern="1200" noProof="0" dirty="0"/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/>
                <a:t>Too </a:t>
              </a:r>
              <a:r>
                <a:rPr lang="en-US" sz="1600" b="1" dirty="0"/>
                <a:t>high (low) Z </a:t>
              </a:r>
              <a:r>
                <a:rPr lang="en-US" sz="1600" dirty="0"/>
                <a:t>in </a:t>
              </a:r>
              <a:r>
                <a:rPr lang="en-US" sz="1600" b="1" dirty="0">
                  <a:solidFill>
                    <a:schemeClr val="accent4"/>
                  </a:solidFill>
                </a:rPr>
                <a:t>P3</a:t>
              </a:r>
              <a:r>
                <a:rPr lang="en-US" sz="1600" dirty="0"/>
                <a:t> (</a:t>
              </a:r>
              <a:r>
                <a:rPr lang="en-US" sz="1600" b="1" dirty="0">
                  <a:solidFill>
                    <a:srgbClr val="FF0000"/>
                  </a:solidFill>
                </a:rPr>
                <a:t>FSBM</a:t>
              </a:r>
              <a:r>
                <a:rPr lang="en-US" sz="1600" dirty="0"/>
                <a:t>)</a:t>
              </a:r>
              <a:endParaRPr lang="en-US" sz="1600" b="0" kern="1200" noProof="0" dirty="0"/>
            </a:p>
          </p:txBody>
        </p:sp>
      </p:grpSp>
      <p:pic>
        <p:nvPicPr>
          <p:cNvPr id="25" name="Grafik 24">
            <a:extLst>
              <a:ext uri="{FF2B5EF4-FFF2-40B4-BE49-F238E27FC236}">
                <a16:creationId xmlns:a16="http://schemas.microsoft.com/office/drawing/2014/main" id="{861FCF86-2F3B-069E-16EB-4063C4C68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648852"/>
            <a:ext cx="10050574" cy="36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58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2E490-97A7-40F1-0477-539207C1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B0CF23-C64B-AE2F-5E12-BA8A484E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7D95463-6780-7F77-6DEF-21833E69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9A72C04-699D-2866-7449-094CEA433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263B8C-B8D1-C241-A3DF-5BF6DEABC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470EA497-2EC4-0F94-767A-0C53E7BF5E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186984"/>
              </p:ext>
            </p:extLst>
          </p:nvPr>
        </p:nvGraphicFramePr>
        <p:xfrm>
          <a:off x="290739" y="1340768"/>
          <a:ext cx="5486400" cy="5040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203D0C4D-9532-ED2E-A4B6-D360DE5E3A05}"/>
              </a:ext>
            </a:extLst>
          </p:cNvPr>
          <p:cNvSpPr/>
          <p:nvPr/>
        </p:nvSpPr>
        <p:spPr>
          <a:xfrm>
            <a:off x="6096000" y="1628797"/>
            <a:ext cx="4464496" cy="40324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200" b="1" dirty="0" err="1"/>
              <a:t>Köcher</a:t>
            </a:r>
            <a:r>
              <a:rPr lang="en-US" sz="1200" b="1" dirty="0"/>
              <a:t>, G., </a:t>
            </a:r>
            <a:r>
              <a:rPr lang="en-US" sz="1200" b="1" dirty="0" err="1"/>
              <a:t>Zinner</a:t>
            </a:r>
            <a:r>
              <a:rPr lang="en-US" sz="1200" b="1" dirty="0"/>
              <a:t>, T., </a:t>
            </a:r>
            <a:r>
              <a:rPr lang="en-US" sz="1200" b="1" dirty="0" err="1"/>
              <a:t>Knote</a:t>
            </a:r>
            <a:r>
              <a:rPr lang="en-US" sz="1200" b="1" dirty="0"/>
              <a:t>, C., </a:t>
            </a:r>
            <a:r>
              <a:rPr lang="en-US" sz="1200" b="1" dirty="0" err="1"/>
              <a:t>Tetoni</a:t>
            </a:r>
            <a:r>
              <a:rPr lang="en-US" sz="1200" b="1" dirty="0"/>
              <a:t>, E., Ewald, F., and Hagen, M. (2022): </a:t>
            </a:r>
            <a:r>
              <a:rPr lang="en-US" sz="1200" dirty="0"/>
              <a:t>Evaluation of convective cloud microphysics in numerical weather prediction models with dual-wavelength polarimetric radar observations: methods and examples, Atmos. Meas. Tech., 15, 1033–1054, https://doi.org/10.5194/amt-15-1033-2022</a:t>
            </a:r>
          </a:p>
          <a:p>
            <a:pPr algn="just"/>
            <a:r>
              <a:rPr lang="en-US" sz="1200" dirty="0"/>
              <a:t> </a:t>
            </a:r>
            <a:br>
              <a:rPr lang="en-US" sz="1200" dirty="0"/>
            </a:br>
            <a:r>
              <a:rPr lang="en-US" sz="1200" b="1" dirty="0" err="1"/>
              <a:t>Köcher</a:t>
            </a:r>
            <a:r>
              <a:rPr lang="en-US" sz="1200" b="1" dirty="0"/>
              <a:t>, G., </a:t>
            </a:r>
            <a:r>
              <a:rPr lang="en-US" sz="1200" b="1" dirty="0" err="1"/>
              <a:t>Zinner</a:t>
            </a:r>
            <a:r>
              <a:rPr lang="en-US" sz="1200" b="1" dirty="0"/>
              <a:t>, T., and </a:t>
            </a:r>
            <a:r>
              <a:rPr lang="en-US" sz="1200" b="1" dirty="0" err="1"/>
              <a:t>Knote</a:t>
            </a:r>
            <a:r>
              <a:rPr lang="en-US" sz="1200" b="1" dirty="0"/>
              <a:t>, C. (2023): </a:t>
            </a:r>
            <a:r>
              <a:rPr lang="en-US" sz="1200" dirty="0"/>
              <a:t>Influence of cloud microphysics schemes on weather model predictions of heavy precipitation, Atmos. Chem. Phys., 23, 6255–6269, https://doi.org/10.5194/acp-23-6255-2023</a:t>
            </a:r>
            <a:endParaRPr lang="de-DE" sz="1200" dirty="0"/>
          </a:p>
          <a:p>
            <a:pPr algn="just"/>
            <a:endParaRPr lang="en-US" sz="1200" dirty="0"/>
          </a:p>
          <a:p>
            <a:pPr algn="just"/>
            <a:r>
              <a:rPr lang="en-US" sz="1200" b="1" dirty="0" err="1"/>
              <a:t>Köcher</a:t>
            </a:r>
            <a:r>
              <a:rPr lang="en-US" sz="1200" b="1" dirty="0"/>
              <a:t>, Gregor (2023): </a:t>
            </a:r>
            <a:r>
              <a:rPr lang="en-US" sz="1200" dirty="0"/>
              <a:t>Convective cloud microphysical parameterizations in a numerical weather prediction model: an evaluation with polarimetric radar observations. Dissertation, LMU München: Faculty of Physics, https://doi.org/10.5282/edoc.32170 </a:t>
            </a:r>
            <a:endParaRPr lang="de-DE" sz="1200" dirty="0"/>
          </a:p>
          <a:p>
            <a:pPr algn="ctr"/>
            <a:endParaRPr lang="en-US" sz="120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6E8480E-9C43-37F7-48E1-6360A76F82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484784"/>
            <a:ext cx="1196749" cy="1196749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1358EBD4-AAD2-B42E-A027-57968E94C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557" y="3120120"/>
            <a:ext cx="1268760" cy="1268760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67EBE2A-A78A-EC08-1E87-945E89A52D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8" y="4819084"/>
            <a:ext cx="1268760" cy="12687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C8B2AF5-00B7-2D04-F03D-2A8D846CC3E2}"/>
              </a:ext>
            </a:extLst>
          </p:cNvPr>
          <p:cNvSpPr txBox="1"/>
          <p:nvPr/>
        </p:nvSpPr>
        <p:spPr>
          <a:xfrm>
            <a:off x="5951984" y="58625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800" i="1" dirty="0"/>
              <a:t>Email: gregor.koecher@physik.uni-muenchen.de</a:t>
            </a:r>
          </a:p>
        </p:txBody>
      </p:sp>
    </p:spTree>
    <p:extLst>
      <p:ext uri="{BB962C8B-B14F-4D97-AF65-F5344CB8AC3E}">
        <p14:creationId xmlns:p14="http://schemas.microsoft.com/office/powerpoint/2010/main" val="2515349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D328D-5880-3889-E3E1-1E0E28632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17C95-62A5-373A-DD6F-E9CD5CCA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97D34C7-072B-E1E6-3841-0481E16F8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18794CFE-97FC-1469-E7FD-C4019651E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61BC64-CE58-2F8F-184D-A2A2652B9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15">
            <a:extLst>
              <a:ext uri="{FF2B5EF4-FFF2-40B4-BE49-F238E27FC236}">
                <a16:creationId xmlns:a16="http://schemas.microsoft.com/office/drawing/2014/main" id="{E78E0C0E-6309-6C2B-B965-F62DC79C2507}"/>
              </a:ext>
            </a:extLst>
          </p:cNvPr>
          <p:cNvGraphicFramePr/>
          <p:nvPr/>
        </p:nvGraphicFramePr>
        <p:xfrm>
          <a:off x="6953538" y="1823494"/>
          <a:ext cx="4982344" cy="12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6">
            <a:extLst>
              <a:ext uri="{FF2B5EF4-FFF2-40B4-BE49-F238E27FC236}">
                <a16:creationId xmlns:a16="http://schemas.microsoft.com/office/drawing/2014/main" id="{3CBDEB05-D2A2-88B2-98A4-178B13CBE4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0" y="2060848"/>
            <a:ext cx="6544185" cy="3154282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5338FF61-CE14-BDC2-6744-703CAA9C0231}"/>
              </a:ext>
            </a:extLst>
          </p:cNvPr>
          <p:cNvSpPr/>
          <p:nvPr/>
        </p:nvSpPr>
        <p:spPr>
          <a:xfrm>
            <a:off x="1619096" y="1556119"/>
            <a:ext cx="3600400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 (Convective Area Fraction)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419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D6635-C786-0FED-A881-DBB9E0B1F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C1588D-0C3E-FEF3-CF38-9537EDAC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82EB1593-FA9D-56ED-F7C6-771F5CBE1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16DDD01-52C3-9517-E0C2-CDCC8890D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04475B-65AC-580E-609B-CA0DF444E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Diagram 15">
            <a:extLst>
              <a:ext uri="{FF2B5EF4-FFF2-40B4-BE49-F238E27FC236}">
                <a16:creationId xmlns:a16="http://schemas.microsoft.com/office/drawing/2014/main" id="{16B2BC81-CC12-34DD-8A40-D4F989F6D69C}"/>
              </a:ext>
            </a:extLst>
          </p:cNvPr>
          <p:cNvGraphicFramePr/>
          <p:nvPr/>
        </p:nvGraphicFramePr>
        <p:xfrm>
          <a:off x="6960096" y="1795740"/>
          <a:ext cx="4982344" cy="328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6">
            <a:extLst>
              <a:ext uri="{FF2B5EF4-FFF2-40B4-BE49-F238E27FC236}">
                <a16:creationId xmlns:a16="http://schemas.microsoft.com/office/drawing/2014/main" id="{E4B3259A-784D-C6D0-D284-E1FE004758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0" y="2060848"/>
            <a:ext cx="6544185" cy="3154282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846B4158-CEE8-BFD2-DABA-FE014A51C8D9}"/>
              </a:ext>
            </a:extLst>
          </p:cNvPr>
          <p:cNvSpPr/>
          <p:nvPr/>
        </p:nvSpPr>
        <p:spPr>
          <a:xfrm>
            <a:off x="1619096" y="1556119"/>
            <a:ext cx="3600400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 (Convective Area Fraction)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189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8B92B-568F-53C8-1CBB-C57B3AE9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305FD2-97E3-047C-4EEE-4F0B35AE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73D57B-BBB7-BD69-8C13-45CE83C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0D1EFF29-8A50-67A3-AABD-32E0D6579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AC806-F134-708F-9908-810273CE0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Spatial distribution: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Horizontal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B8B753AD-2699-BCD4-9AA9-7A7A24E08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" y="2060848"/>
            <a:ext cx="6544185" cy="3154282"/>
          </a:xfrm>
          <a:prstGeom prst="rect">
            <a:avLst/>
          </a:prstGeom>
        </p:spPr>
      </p:pic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18E8CB08-431F-B92E-35A9-A2F96CD01E9D}"/>
              </a:ext>
            </a:extLst>
          </p:cNvPr>
          <p:cNvSpPr/>
          <p:nvPr/>
        </p:nvSpPr>
        <p:spPr>
          <a:xfrm>
            <a:off x="1619096" y="1556119"/>
            <a:ext cx="3600400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 (Convective Area Fraction)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FC9009A5-FE26-F2A3-C5F0-D776FE722A58}"/>
              </a:ext>
            </a:extLst>
          </p:cNvPr>
          <p:cNvSpPr/>
          <p:nvPr/>
        </p:nvSpPr>
        <p:spPr>
          <a:xfrm>
            <a:off x="4727848" y="5390572"/>
            <a:ext cx="3852936" cy="9379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4"/>
                </a:solidFill>
              </a:rPr>
              <a:t>P3</a:t>
            </a:r>
            <a:r>
              <a:rPr lang="en-US" dirty="0">
                <a:solidFill>
                  <a:schemeClr val="tx1"/>
                </a:solidFill>
              </a:rPr>
              <a:t> much too high CAF at 1.5 km!</a:t>
            </a:r>
            <a:endParaRPr lang="en-US" b="1" dirty="0"/>
          </a:p>
        </p:txBody>
      </p:sp>
      <p:sp>
        <p:nvSpPr>
          <p:cNvPr id="14" name="Arrow: Down 11">
            <a:extLst>
              <a:ext uri="{FF2B5EF4-FFF2-40B4-BE49-F238E27FC236}">
                <a16:creationId xmlns:a16="http://schemas.microsoft.com/office/drawing/2014/main" id="{2C78ABFA-FCDE-CFE7-89F7-7F58675FA33F}"/>
              </a:ext>
            </a:extLst>
          </p:cNvPr>
          <p:cNvSpPr/>
          <p:nvPr/>
        </p:nvSpPr>
        <p:spPr>
          <a:xfrm rot="16200000">
            <a:off x="3624931" y="5402188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Diagram 15">
            <a:extLst>
              <a:ext uri="{FF2B5EF4-FFF2-40B4-BE49-F238E27FC236}">
                <a16:creationId xmlns:a16="http://schemas.microsoft.com/office/drawing/2014/main" id="{452C3904-4A8B-9912-5182-0809BE951F51}"/>
              </a:ext>
            </a:extLst>
          </p:cNvPr>
          <p:cNvGraphicFramePr/>
          <p:nvPr/>
        </p:nvGraphicFramePr>
        <p:xfrm>
          <a:off x="6960096" y="1795740"/>
          <a:ext cx="4982344" cy="3289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847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78EE1-56BD-7215-F5A8-3A9FE41F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A497E3-03B6-695D-5BED-4EDD6694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5EBDD1B-13FF-E0F5-9947-93728FFD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42C763CA-18D8-2C31-E12D-06420410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EDB037-7077-8BEA-98B8-90DA623E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signals: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Stratiform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37A4F01-FDF9-B4E2-AE40-DF23389B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51" y="1639849"/>
            <a:ext cx="9886261" cy="35539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0B7F0F1-A40C-04DE-8833-81EFA2873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648852"/>
            <a:ext cx="10050574" cy="367384"/>
          </a:xfrm>
          <a:prstGeom prst="rect">
            <a:avLst/>
          </a:prstGeom>
        </p:spPr>
      </p:pic>
      <p:sp>
        <p:nvSpPr>
          <p:cNvPr id="6" name="Rectangle: Rounded Corners 22">
            <a:extLst>
              <a:ext uri="{FF2B5EF4-FFF2-40B4-BE49-F238E27FC236}">
                <a16:creationId xmlns:a16="http://schemas.microsoft.com/office/drawing/2014/main" id="{A500B7ED-C149-8F17-6286-2D2E97180053}"/>
              </a:ext>
            </a:extLst>
          </p:cNvPr>
          <p:cNvSpPr/>
          <p:nvPr/>
        </p:nvSpPr>
        <p:spPr>
          <a:xfrm>
            <a:off x="2668916" y="1002619"/>
            <a:ext cx="74888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Histograms of simulated and observed (differential) reflectivity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9459D9A-4FB1-E4F3-CA7B-DEDB2987F3A8}"/>
              </a:ext>
            </a:extLst>
          </p:cNvPr>
          <p:cNvGrpSpPr/>
          <p:nvPr/>
        </p:nvGrpSpPr>
        <p:grpSpPr>
          <a:xfrm>
            <a:off x="4079776" y="5236686"/>
            <a:ext cx="5472608" cy="1288665"/>
            <a:chOff x="0" y="328018"/>
            <a:chExt cx="4982344" cy="932400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C38E4BF-E384-BB10-431A-16E0CD2986CD}"/>
                </a:ext>
              </a:extLst>
            </p:cNvPr>
            <p:cNvSpPr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0B7AAED-1003-C929-D8B1-3BDF6EF21EF9}"/>
                </a:ext>
              </a:extLst>
            </p:cNvPr>
            <p:cNvSpPr txBox="1"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85" tIns="333248" rIns="386685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kern="1200" noProof="0" dirty="0">
                  <a:solidFill>
                    <a:schemeClr val="accent4"/>
                  </a:solidFill>
                </a:rPr>
                <a:t>P3</a:t>
              </a:r>
              <a:r>
                <a:rPr lang="en-US" sz="1600" b="1" kern="1200" noProof="0" dirty="0"/>
                <a:t> ZDR fits</a:t>
              </a:r>
              <a:r>
                <a:rPr lang="en-US" sz="1600" b="0" kern="1200" noProof="0" dirty="0"/>
                <a:t> </a:t>
              </a:r>
              <a:r>
                <a:rPr lang="en-US" sz="1600" b="0" kern="1200" noProof="0" dirty="0" err="1"/>
                <a:t>muc</a:t>
              </a:r>
              <a:r>
                <a:rPr lang="en-US" sz="1600" dirty="0"/>
                <a:t>h </a:t>
              </a:r>
              <a:r>
                <a:rPr lang="en-US" sz="1600" b="1" dirty="0"/>
                <a:t>better</a:t>
              </a:r>
              <a:r>
                <a:rPr lang="en-US" sz="1600" dirty="0"/>
                <a:t> compared to convective cores</a:t>
              </a:r>
              <a:endParaRPr lang="en-US" sz="1600" b="0" kern="1200" noProof="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dirty="0"/>
                <a:t>All </a:t>
              </a:r>
              <a:r>
                <a:rPr lang="en-US" sz="1600" b="1" dirty="0"/>
                <a:t>other schemes </a:t>
              </a:r>
              <a:r>
                <a:rPr lang="en-US" sz="1600" dirty="0"/>
                <a:t>too</a:t>
              </a:r>
              <a:r>
                <a:rPr lang="en-US" sz="1600" b="1" dirty="0"/>
                <a:t> low ZDR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dirty="0">
                  <a:solidFill>
                    <a:srgbClr val="FF0000"/>
                  </a:solidFill>
                </a:rPr>
                <a:t>FSBM</a:t>
              </a:r>
              <a:r>
                <a:rPr lang="en-US" sz="1600" dirty="0"/>
                <a:t> and </a:t>
              </a:r>
              <a:r>
                <a:rPr lang="en-US" sz="1600" b="1" dirty="0">
                  <a:solidFill>
                    <a:srgbClr val="00B050"/>
                  </a:solidFill>
                </a:rPr>
                <a:t>Morrison</a:t>
              </a:r>
              <a:r>
                <a:rPr lang="en-US" sz="1600" dirty="0"/>
                <a:t> </a:t>
              </a:r>
              <a:r>
                <a:rPr lang="en-US" sz="1600" b="1" dirty="0"/>
                <a:t>low</a:t>
              </a:r>
              <a:r>
                <a:rPr lang="en-US" sz="1600" dirty="0"/>
                <a:t> </a:t>
              </a:r>
              <a:r>
                <a:rPr lang="en-US" sz="1600" b="1" dirty="0"/>
                <a:t>Z bias</a:t>
              </a:r>
              <a:endParaRPr lang="en-US" sz="1600" b="1" kern="1200" noProof="0" dirty="0"/>
            </a:p>
          </p:txBody>
        </p:sp>
      </p:grpSp>
      <p:sp>
        <p:nvSpPr>
          <p:cNvPr id="16" name="Arrow: Down 11">
            <a:extLst>
              <a:ext uri="{FF2B5EF4-FFF2-40B4-BE49-F238E27FC236}">
                <a16:creationId xmlns:a16="http://schemas.microsoft.com/office/drawing/2014/main" id="{12413DBF-0613-4F9E-54B3-117E8E59C5A2}"/>
              </a:ext>
            </a:extLst>
          </p:cNvPr>
          <p:cNvSpPr/>
          <p:nvPr/>
        </p:nvSpPr>
        <p:spPr>
          <a:xfrm rot="16200000">
            <a:off x="2998398" y="5391527"/>
            <a:ext cx="534202" cy="93610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67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7515D-5853-B758-A2B8-92EF44FEF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E05331-A3C1-6DCA-122C-D101D30C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633D5A1-05FA-4826-A409-345C4E89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D9447097-CC07-B790-A2AB-C6F09591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958906-D928-7DD6-1695-E26102366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639" y="129792"/>
            <a:ext cx="6589071" cy="836712"/>
          </a:xfrm>
        </p:spPr>
        <p:txBody>
          <a:bodyPr/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signals: </a:t>
            </a:r>
            <a:r>
              <a:rPr lang="en-US" sz="3600" b="1" dirty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</a:t>
            </a:r>
            <a:endParaRPr lang="en-US" sz="2800" b="1" dirty="0"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22">
            <a:extLst>
              <a:ext uri="{FF2B5EF4-FFF2-40B4-BE49-F238E27FC236}">
                <a16:creationId xmlns:a16="http://schemas.microsoft.com/office/drawing/2014/main" id="{42FB8AD3-DA1C-CAF2-4121-224627BDA716}"/>
              </a:ext>
            </a:extLst>
          </p:cNvPr>
          <p:cNvSpPr/>
          <p:nvPr/>
        </p:nvSpPr>
        <p:spPr>
          <a:xfrm>
            <a:off x="2423592" y="1057545"/>
            <a:ext cx="23066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Convective Core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AC1AF93-5ADA-7C48-0C8C-72CF5DA87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6" y="1903081"/>
            <a:ext cx="5121049" cy="322614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97829B-CAE0-F3B7-5C5B-586307803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532" y="1939923"/>
            <a:ext cx="4833527" cy="3145261"/>
          </a:xfrm>
          <a:prstGeom prst="rect">
            <a:avLst/>
          </a:prstGeom>
        </p:spPr>
      </p:pic>
      <p:sp>
        <p:nvSpPr>
          <p:cNvPr id="14" name="Rectangle: Rounded Corners 22">
            <a:extLst>
              <a:ext uri="{FF2B5EF4-FFF2-40B4-BE49-F238E27FC236}">
                <a16:creationId xmlns:a16="http://schemas.microsoft.com/office/drawing/2014/main" id="{411A203E-2CA6-91C2-6BA4-C09666C0DDC1}"/>
              </a:ext>
            </a:extLst>
          </p:cNvPr>
          <p:cNvSpPr/>
          <p:nvPr/>
        </p:nvSpPr>
        <p:spPr>
          <a:xfrm>
            <a:off x="7752184" y="1006527"/>
            <a:ext cx="2306632" cy="4790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Stratiform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B7CCB05-F01C-4582-C21A-02BFCBCCC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58" y="4857933"/>
            <a:ext cx="4329066" cy="34061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A8936DF-1AC2-E500-5755-C02A6CD5C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06" y="4865182"/>
            <a:ext cx="4239675" cy="3491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0DA22C2-C153-1D67-1807-1EF07369F9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432" y="1648852"/>
            <a:ext cx="10050574" cy="367384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7930745-ED3A-7940-EDE5-BA1DD1B78F09}"/>
              </a:ext>
            </a:extLst>
          </p:cNvPr>
          <p:cNvGrpSpPr/>
          <p:nvPr/>
        </p:nvGrpSpPr>
        <p:grpSpPr>
          <a:xfrm>
            <a:off x="6316158" y="5295079"/>
            <a:ext cx="4607970" cy="1218268"/>
            <a:chOff x="0" y="328018"/>
            <a:chExt cx="4982344" cy="932400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BF9ED5E-4B8B-F17E-ABB8-30A9B30C3C46}"/>
                </a:ext>
              </a:extLst>
            </p:cNvPr>
            <p:cNvSpPr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CD10982B-FC1A-0931-367A-E2485765DE8E}"/>
                </a:ext>
              </a:extLst>
            </p:cNvPr>
            <p:cNvSpPr txBox="1"/>
            <p:nvPr/>
          </p:nvSpPr>
          <p:spPr>
            <a:xfrm>
              <a:off x="0" y="328018"/>
              <a:ext cx="4982344" cy="838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85" tIns="333248" rIns="386685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kern="1200" noProof="0" dirty="0"/>
                <a:t>High bias </a:t>
              </a:r>
              <a:r>
                <a:rPr lang="en-US" sz="1600" kern="1200" noProof="0" dirty="0"/>
                <a:t>in </a:t>
              </a:r>
              <a:r>
                <a:rPr lang="en-US" sz="1600" b="1" kern="1200" noProof="0" dirty="0">
                  <a:solidFill>
                    <a:srgbClr val="00B050"/>
                  </a:solidFill>
                </a:rPr>
                <a:t>Morrison</a:t>
              </a:r>
              <a:r>
                <a:rPr lang="en-US" sz="1600" kern="1200" noProof="0" dirty="0"/>
                <a:t> reflectivity</a:t>
              </a:r>
            </a:p>
            <a:p>
              <a:pPr marL="457200" lvl="2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dirty="0">
                  <a:sym typeface="Wingdings" panose="05000000000000000000" pitchFamily="2" charset="2"/>
                </a:rPr>
                <a:t> </a:t>
              </a:r>
              <a:r>
                <a:rPr lang="en-US" sz="1600" b="1" dirty="0">
                  <a:sym typeface="Wingdings" panose="05000000000000000000" pitchFamily="2" charset="2"/>
                </a:rPr>
                <a:t>Opposite</a:t>
              </a:r>
              <a:r>
                <a:rPr lang="en-US" sz="1600" dirty="0">
                  <a:sym typeface="Wingdings" panose="05000000000000000000" pitchFamily="2" charset="2"/>
                </a:rPr>
                <a:t> to </a:t>
              </a:r>
              <a:r>
                <a:rPr lang="en-US" sz="1600" b="1" dirty="0">
                  <a:sym typeface="Wingdings" panose="05000000000000000000" pitchFamily="2" charset="2"/>
                </a:rPr>
                <a:t>1.5 km </a:t>
              </a:r>
              <a:r>
                <a:rPr lang="en-US" sz="1600" dirty="0">
                  <a:sym typeface="Wingdings" panose="05000000000000000000" pitchFamily="2" charset="2"/>
                </a:rPr>
                <a:t>stratiform region</a:t>
              </a:r>
              <a:endParaRPr lang="en-US" sz="1600" kern="1200" noProof="0" dirty="0"/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3C333568-266E-8E2E-B0F7-3EB93C6A6A76}"/>
              </a:ext>
            </a:extLst>
          </p:cNvPr>
          <p:cNvGrpSpPr/>
          <p:nvPr/>
        </p:nvGrpSpPr>
        <p:grpSpPr>
          <a:xfrm>
            <a:off x="1150415" y="5298863"/>
            <a:ext cx="4607970" cy="1210701"/>
            <a:chOff x="0" y="328018"/>
            <a:chExt cx="4982344" cy="932400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F92915A-8238-F95D-5D65-8EAFAF598C22}"/>
                </a:ext>
              </a:extLst>
            </p:cNvPr>
            <p:cNvSpPr/>
            <p:nvPr/>
          </p:nvSpPr>
          <p:spPr>
            <a:xfrm>
              <a:off x="0" y="328018"/>
              <a:ext cx="4982344" cy="9324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7A8F6E2D-0179-8A58-2CAD-57E5DABC2EF8}"/>
                </a:ext>
              </a:extLst>
            </p:cNvPr>
            <p:cNvSpPr txBox="1"/>
            <p:nvPr/>
          </p:nvSpPr>
          <p:spPr>
            <a:xfrm>
              <a:off x="0" y="328018"/>
              <a:ext cx="4982344" cy="8389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85" tIns="333248" rIns="386685" bIns="113792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dirty="0"/>
                <a:t>Low bias </a:t>
              </a:r>
              <a:r>
                <a:rPr lang="en-US" sz="1600" dirty="0"/>
                <a:t>in </a:t>
              </a:r>
              <a:r>
                <a:rPr lang="en-US" sz="1600" b="1" dirty="0">
                  <a:solidFill>
                    <a:schemeClr val="accent4"/>
                  </a:solidFill>
                </a:rPr>
                <a:t>P3</a:t>
              </a:r>
              <a:r>
                <a:rPr lang="en-US" sz="1600" dirty="0"/>
                <a:t> </a:t>
              </a:r>
              <a:r>
                <a:rPr lang="en-US" sz="1600" dirty="0">
                  <a:sym typeface="Wingdings" panose="05000000000000000000" pitchFamily="2" charset="2"/>
                </a:rPr>
                <a:t> </a:t>
              </a:r>
              <a:r>
                <a:rPr lang="en-US" sz="1600" b="1" dirty="0">
                  <a:sym typeface="Wingdings" panose="05000000000000000000" pitchFamily="2" charset="2"/>
                </a:rPr>
                <a:t>Opposite</a:t>
              </a:r>
              <a:r>
                <a:rPr lang="en-US" sz="1600" dirty="0">
                  <a:sym typeface="Wingdings" panose="05000000000000000000" pitchFamily="2" charset="2"/>
                </a:rPr>
                <a:t> to </a:t>
              </a:r>
              <a:r>
                <a:rPr lang="en-US" sz="1600" b="1" dirty="0">
                  <a:sym typeface="Wingdings" panose="05000000000000000000" pitchFamily="2" charset="2"/>
                </a:rPr>
                <a:t>1.5 km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1" dirty="0">
                  <a:sym typeface="Wingdings" panose="05000000000000000000" pitchFamily="2" charset="2"/>
                </a:rPr>
                <a:t>High bias </a:t>
              </a:r>
              <a:r>
                <a:rPr lang="en-US" sz="1600" dirty="0">
                  <a:sym typeface="Wingdings" panose="05000000000000000000" pitchFamily="2" charset="2"/>
                </a:rPr>
                <a:t>in </a:t>
              </a:r>
              <a:r>
                <a:rPr lang="en-US" sz="1600" b="1" dirty="0">
                  <a:solidFill>
                    <a:schemeClr val="accent1"/>
                  </a:solidFill>
                  <a:sym typeface="Wingdings" panose="05000000000000000000" pitchFamily="2" charset="2"/>
                </a:rPr>
                <a:t>Thompson 2-mom </a:t>
              </a:r>
              <a:r>
                <a:rPr lang="en-US" sz="1600" dirty="0">
                  <a:sym typeface="Wingdings" panose="05000000000000000000" pitchFamily="2" charset="2"/>
                </a:rPr>
                <a:t>and </a:t>
              </a:r>
              <a:r>
                <a:rPr lang="en-US" sz="1600" b="1" dirty="0">
                  <a:solidFill>
                    <a:schemeClr val="accent6"/>
                  </a:solidFill>
                  <a:sym typeface="Wingdings" panose="05000000000000000000" pitchFamily="2" charset="2"/>
                </a:rPr>
                <a:t>Thompson</a:t>
              </a:r>
              <a:r>
                <a:rPr lang="en-US" sz="1600" dirty="0">
                  <a:sym typeface="Wingdings" panose="05000000000000000000" pitchFamily="2" charset="2"/>
                </a:rPr>
                <a:t> </a:t>
              </a:r>
              <a:r>
                <a:rPr lang="en-US" sz="1600" b="1" dirty="0">
                  <a:solidFill>
                    <a:schemeClr val="accent6"/>
                  </a:solidFill>
                  <a:sym typeface="Wingdings" panose="05000000000000000000" pitchFamily="2" charset="2"/>
                </a:rPr>
                <a:t>aerosol </a:t>
              </a:r>
              <a:r>
                <a:rPr lang="en-US" sz="1600" dirty="0">
                  <a:sym typeface="Wingdings" panose="05000000000000000000" pitchFamily="2" charset="2"/>
                </a:rPr>
                <a:t> </a:t>
              </a:r>
              <a:r>
                <a:rPr lang="en-US" sz="1600" b="1" dirty="0">
                  <a:sym typeface="Wingdings" panose="05000000000000000000" pitchFamily="2" charset="2"/>
                </a:rPr>
                <a:t>Same</a:t>
              </a:r>
              <a:r>
                <a:rPr lang="en-US" sz="1600" dirty="0">
                  <a:sym typeface="Wingdings" panose="05000000000000000000" pitchFamily="2" charset="2"/>
                </a:rPr>
                <a:t> as in </a:t>
              </a:r>
              <a:r>
                <a:rPr lang="en-US" sz="1600" b="1" dirty="0">
                  <a:sym typeface="Wingdings" panose="05000000000000000000" pitchFamily="2" charset="2"/>
                </a:rPr>
                <a:t>1.5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145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CB6F59F-07F5-407A-9776-D72CC6C42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6547869" cy="37747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16436"/>
            <a:ext cx="6048672" cy="83671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comparison of radar signals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18.07.2024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ICCP 2024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94BFB01-B134-415B-8689-0DDE8D720744}"/>
              </a:ext>
            </a:extLst>
          </p:cNvPr>
          <p:cNvGraphicFramePr/>
          <p:nvPr/>
        </p:nvGraphicFramePr>
        <p:xfrm>
          <a:off x="6600056" y="1963863"/>
          <a:ext cx="5279280" cy="36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16F19EC-D056-4DA0-967C-037A436C83F0}"/>
              </a:ext>
            </a:extLst>
          </p:cNvPr>
          <p:cNvSpPr/>
          <p:nvPr/>
        </p:nvSpPr>
        <p:spPr>
          <a:xfrm>
            <a:off x="530352" y="3284984"/>
            <a:ext cx="1512168" cy="36004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3EEE84-514F-488C-A6A4-398FAFFE1EFD}"/>
              </a:ext>
            </a:extLst>
          </p:cNvPr>
          <p:cNvSpPr/>
          <p:nvPr/>
        </p:nvSpPr>
        <p:spPr>
          <a:xfrm>
            <a:off x="2279576" y="3267968"/>
            <a:ext cx="1512168" cy="36004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411A9D0-7EAA-43D4-B436-A2273269F3A8}"/>
              </a:ext>
            </a:extLst>
          </p:cNvPr>
          <p:cNvSpPr/>
          <p:nvPr/>
        </p:nvSpPr>
        <p:spPr>
          <a:xfrm>
            <a:off x="4028800" y="3267968"/>
            <a:ext cx="151216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A15CB9-EDBC-4D16-9088-3A5EE349A63D}"/>
              </a:ext>
            </a:extLst>
          </p:cNvPr>
          <p:cNvSpPr/>
          <p:nvPr/>
        </p:nvSpPr>
        <p:spPr>
          <a:xfrm>
            <a:off x="519832" y="4941168"/>
            <a:ext cx="15121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44680F-A61A-426A-98C9-96685A7ED108}"/>
              </a:ext>
            </a:extLst>
          </p:cNvPr>
          <p:cNvSpPr/>
          <p:nvPr/>
        </p:nvSpPr>
        <p:spPr>
          <a:xfrm>
            <a:off x="2279576" y="4963883"/>
            <a:ext cx="1512168" cy="36004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272AF9-7241-4FAA-8814-4F47DB5587E6}"/>
              </a:ext>
            </a:extLst>
          </p:cNvPr>
          <p:cNvSpPr/>
          <p:nvPr/>
        </p:nvSpPr>
        <p:spPr>
          <a:xfrm>
            <a:off x="4028800" y="4941168"/>
            <a:ext cx="151216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2FAF2-3F9B-4D43-BE4D-83C8D32ECC40}"/>
              </a:ext>
            </a:extLst>
          </p:cNvPr>
          <p:cNvSpPr txBox="1"/>
          <p:nvPr/>
        </p:nvSpPr>
        <p:spPr>
          <a:xfrm>
            <a:off x="429134" y="5736118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 et al. (2022), AMT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9F134BA-C634-DC55-F18A-289A103A220A}"/>
              </a:ext>
            </a:extLst>
          </p:cNvPr>
          <p:cNvSpPr/>
          <p:nvPr/>
        </p:nvSpPr>
        <p:spPr>
          <a:xfrm>
            <a:off x="1847528" y="5585225"/>
            <a:ext cx="2448272" cy="1783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ZDR (dB)</a:t>
            </a:r>
          </a:p>
        </p:txBody>
      </p:sp>
    </p:spTree>
    <p:extLst>
      <p:ext uri="{BB962C8B-B14F-4D97-AF65-F5344CB8AC3E}">
        <p14:creationId xmlns:p14="http://schemas.microsoft.com/office/powerpoint/2010/main" val="461221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16436"/>
            <a:ext cx="6048672" cy="83671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 comparison of radar signals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18.07.2024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ICCP 2024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C480EC-F3AB-4A13-8FC5-1A1CB0FF1E79}"/>
              </a:ext>
            </a:extLst>
          </p:cNvPr>
          <p:cNvSpPr/>
          <p:nvPr/>
        </p:nvSpPr>
        <p:spPr>
          <a:xfrm>
            <a:off x="4005291" y="5481231"/>
            <a:ext cx="4855425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few large rain drops!</a:t>
            </a:r>
          </a:p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FSBM (and Morrison)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88F477C-E39E-4B70-84DA-04958114E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9" y="1484784"/>
            <a:ext cx="6547869" cy="37747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10CE4E7-F0A9-4BBE-AF3F-585A4FB284B6}"/>
              </a:ext>
            </a:extLst>
          </p:cNvPr>
          <p:cNvSpPr/>
          <p:nvPr/>
        </p:nvSpPr>
        <p:spPr>
          <a:xfrm>
            <a:off x="509183" y="2780928"/>
            <a:ext cx="1512168" cy="3600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6288FE-1C0C-433F-9ABC-5CA8D1067E4C}"/>
              </a:ext>
            </a:extLst>
          </p:cNvPr>
          <p:cNvSpPr/>
          <p:nvPr/>
        </p:nvSpPr>
        <p:spPr>
          <a:xfrm>
            <a:off x="2258407" y="2763912"/>
            <a:ext cx="1512168" cy="3600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B1E74B-8549-453F-B2CE-C8F353B919C2}"/>
              </a:ext>
            </a:extLst>
          </p:cNvPr>
          <p:cNvSpPr/>
          <p:nvPr/>
        </p:nvSpPr>
        <p:spPr>
          <a:xfrm>
            <a:off x="4007631" y="2763912"/>
            <a:ext cx="1512168" cy="3600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8722FF-1051-4D7E-959B-5F3687CEA344}"/>
              </a:ext>
            </a:extLst>
          </p:cNvPr>
          <p:cNvSpPr/>
          <p:nvPr/>
        </p:nvSpPr>
        <p:spPr>
          <a:xfrm>
            <a:off x="498663" y="4437112"/>
            <a:ext cx="15121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15E688-79AF-4AA2-A9A5-B84F8ADCDFDF}"/>
              </a:ext>
            </a:extLst>
          </p:cNvPr>
          <p:cNvSpPr/>
          <p:nvPr/>
        </p:nvSpPr>
        <p:spPr>
          <a:xfrm>
            <a:off x="2258407" y="4459827"/>
            <a:ext cx="1512168" cy="3600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6C9A1A-66A6-4DDB-8039-AF39C6335170}"/>
              </a:ext>
            </a:extLst>
          </p:cNvPr>
          <p:cNvSpPr/>
          <p:nvPr/>
        </p:nvSpPr>
        <p:spPr>
          <a:xfrm>
            <a:off x="4007631" y="4437112"/>
            <a:ext cx="1512168" cy="36004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7029D7B-6902-450A-9B77-4136874F91AF}"/>
              </a:ext>
            </a:extLst>
          </p:cNvPr>
          <p:cNvSpPr/>
          <p:nvPr/>
        </p:nvSpPr>
        <p:spPr>
          <a:xfrm>
            <a:off x="2411006" y="5571328"/>
            <a:ext cx="1318840" cy="502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6EFAB6-77A9-4F96-801C-4ED742C0D0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38" y="1681535"/>
            <a:ext cx="5687877" cy="35986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6640EB-FFFD-44CD-9EBD-6071E46FE99C}"/>
              </a:ext>
            </a:extLst>
          </p:cNvPr>
          <p:cNvSpPr txBox="1"/>
          <p:nvPr/>
        </p:nvSpPr>
        <p:spPr>
          <a:xfrm>
            <a:off x="409955" y="5248259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 et al. (2022), AMT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D5DBA4-5FAD-47B2-B980-14B1008CBBA4}"/>
              </a:ext>
            </a:extLst>
          </p:cNvPr>
          <p:cNvSpPr txBox="1"/>
          <p:nvPr/>
        </p:nvSpPr>
        <p:spPr>
          <a:xfrm>
            <a:off x="10187615" y="5039107"/>
            <a:ext cx="284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 et al. (2023), ACP</a:t>
            </a:r>
          </a:p>
        </p:txBody>
      </p:sp>
    </p:spTree>
    <p:extLst>
      <p:ext uri="{BB962C8B-B14F-4D97-AF65-F5344CB8AC3E}">
        <p14:creationId xmlns:p14="http://schemas.microsoft.com/office/powerpoint/2010/main" val="1761233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144016"/>
            <a:ext cx="6048672" cy="83671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B9B52F-7EA5-4F71-ABB1-7780B262940F}"/>
              </a:ext>
            </a:extLst>
          </p:cNvPr>
          <p:cNvSpPr/>
          <p:nvPr/>
        </p:nvSpPr>
        <p:spPr>
          <a:xfrm>
            <a:off x="539133" y="2518679"/>
            <a:ext cx="2592288" cy="11976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Substantial</a:t>
            </a:r>
            <a:r>
              <a:rPr lang="en-US" b="1" dirty="0"/>
              <a:t> variability</a:t>
            </a:r>
            <a:r>
              <a:rPr lang="en-US" dirty="0"/>
              <a:t> in thunderstorm </a:t>
            </a:r>
          </a:p>
          <a:p>
            <a:pPr algn="ctr"/>
            <a:r>
              <a:rPr lang="en-US" dirty="0"/>
              <a:t>development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CB513D09-655B-4DE2-926C-CB294186AC86}"/>
              </a:ext>
            </a:extLst>
          </p:cNvPr>
          <p:cNvSpPr/>
          <p:nvPr/>
        </p:nvSpPr>
        <p:spPr>
          <a:xfrm rot="16200000">
            <a:off x="3353389" y="2832987"/>
            <a:ext cx="576064" cy="6150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0A58C9-BAAC-4577-93DC-910C5F23D13E}"/>
              </a:ext>
            </a:extLst>
          </p:cNvPr>
          <p:cNvSpPr/>
          <p:nvPr/>
        </p:nvSpPr>
        <p:spPr>
          <a:xfrm>
            <a:off x="4165600" y="2536489"/>
            <a:ext cx="2521490" cy="1208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Statistical</a:t>
            </a:r>
            <a:r>
              <a:rPr lang="en-US" dirty="0"/>
              <a:t> approach over large data set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41A567-E2AC-44D1-9484-FFF9C13F198E}"/>
              </a:ext>
            </a:extLst>
          </p:cNvPr>
          <p:cNvSpPr/>
          <p:nvPr/>
        </p:nvSpPr>
        <p:spPr>
          <a:xfrm>
            <a:off x="539133" y="4034143"/>
            <a:ext cx="2592288" cy="12080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Microphysics</a:t>
            </a:r>
            <a:r>
              <a:rPr lang="en-US" dirty="0"/>
              <a:t> hard to observe on high level of detail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D8EBD2-E2CB-4B1C-890B-79B11FD75B6E}"/>
              </a:ext>
            </a:extLst>
          </p:cNvPr>
          <p:cNvSpPr/>
          <p:nvPr/>
        </p:nvSpPr>
        <p:spPr>
          <a:xfrm>
            <a:off x="4165600" y="4034142"/>
            <a:ext cx="2521490" cy="12080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Polarimetric / Multifrequency radar:</a:t>
            </a:r>
          </a:p>
          <a:p>
            <a:pPr algn="ctr"/>
            <a:r>
              <a:rPr lang="de-DE" dirty="0"/>
              <a:t>Sensitive </a:t>
            </a:r>
            <a:r>
              <a:rPr lang="en-US" dirty="0"/>
              <a:t>to</a:t>
            </a:r>
            <a:r>
              <a:rPr lang="de-DE" dirty="0"/>
              <a:t> </a:t>
            </a:r>
            <a:r>
              <a:rPr lang="en-US" dirty="0"/>
              <a:t>particle shape, size, phase…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EBD6553-C988-4560-A5CA-0DBAFFF41154}"/>
              </a:ext>
            </a:extLst>
          </p:cNvPr>
          <p:cNvSpPr/>
          <p:nvPr/>
        </p:nvSpPr>
        <p:spPr>
          <a:xfrm rot="16200000">
            <a:off x="3373641" y="4330641"/>
            <a:ext cx="576064" cy="6150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083390-D4AD-4529-824A-1C6584DC9FB3}"/>
              </a:ext>
            </a:extLst>
          </p:cNvPr>
          <p:cNvSpPr/>
          <p:nvPr/>
        </p:nvSpPr>
        <p:spPr>
          <a:xfrm>
            <a:off x="10128448" y="1465141"/>
            <a:ext cx="1224136" cy="770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4D3F73-F0D5-4703-953C-0333FF3D9E86}"/>
              </a:ext>
            </a:extLst>
          </p:cNvPr>
          <p:cNvSpPr/>
          <p:nvPr/>
        </p:nvSpPr>
        <p:spPr>
          <a:xfrm>
            <a:off x="1631504" y="1381397"/>
            <a:ext cx="8928992" cy="937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Approach</a:t>
            </a:r>
            <a:r>
              <a:rPr lang="en-US" dirty="0"/>
              <a:t>: Statistical comparison of simulated and observed polarimetric radar signals to evaluate microphysics during </a:t>
            </a:r>
            <a:r>
              <a:rPr lang="en-US" dirty="0" err="1"/>
              <a:t>spatio</a:t>
            </a:r>
            <a:r>
              <a:rPr lang="en-US" dirty="0"/>
              <a:t>-temporal development of thunderstorms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23D839-44EE-43D9-A6B4-A33314EB7907}"/>
              </a:ext>
            </a:extLst>
          </p:cNvPr>
          <p:cNvSpPr/>
          <p:nvPr/>
        </p:nvSpPr>
        <p:spPr>
          <a:xfrm>
            <a:off x="1631504" y="5568538"/>
            <a:ext cx="36004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Comparison in </a:t>
            </a:r>
            <a:r>
              <a:rPr lang="en-US" b="1" dirty="0"/>
              <a:t>observation</a:t>
            </a:r>
            <a:r>
              <a:rPr lang="en-US" dirty="0"/>
              <a:t> space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F1530E6-1C56-402D-8818-68AB3380E194}"/>
              </a:ext>
            </a:extLst>
          </p:cNvPr>
          <p:cNvSpPr/>
          <p:nvPr/>
        </p:nvSpPr>
        <p:spPr>
          <a:xfrm>
            <a:off x="7684860" y="5369843"/>
            <a:ext cx="3667724" cy="1078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Combining</a:t>
            </a:r>
            <a:r>
              <a:rPr lang="en-US" dirty="0"/>
              <a:t> radar network data with </a:t>
            </a:r>
            <a:r>
              <a:rPr lang="en-US" b="1" dirty="0"/>
              <a:t>vertical</a:t>
            </a:r>
            <a:r>
              <a:rPr lang="en-US" dirty="0"/>
              <a:t> pointing cloud radar (Christian </a:t>
            </a:r>
            <a:r>
              <a:rPr lang="en-US" dirty="0" err="1"/>
              <a:t>Heske</a:t>
            </a:r>
            <a:r>
              <a:rPr lang="en-US" dirty="0"/>
              <a:t>, DLR)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94B7F-50D4-4ECA-9348-92358AEB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894" y="3424237"/>
            <a:ext cx="76211" cy="9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73DD46-0180-4C45-AC1A-3E998A03C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76" y="2752974"/>
            <a:ext cx="4957048" cy="228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57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216436"/>
            <a:ext cx="6048672" cy="836712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spatio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-temporal development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18.07.2024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174607" y="6506033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ICCP 2024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F4E499D-F86D-4E5C-9143-BB0FEC3FD5B7}"/>
              </a:ext>
            </a:extLst>
          </p:cNvPr>
          <p:cNvGraphicFramePr/>
          <p:nvPr/>
        </p:nvGraphicFramePr>
        <p:xfrm>
          <a:off x="7736613" y="2705709"/>
          <a:ext cx="4265726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46A229A-AAD2-4351-B5A8-128838904FBF}"/>
              </a:ext>
            </a:extLst>
          </p:cNvPr>
          <p:cNvSpPr/>
          <p:nvPr/>
        </p:nvSpPr>
        <p:spPr>
          <a:xfrm>
            <a:off x="7622043" y="5405924"/>
            <a:ext cx="4045403" cy="1129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„Error“ depends 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cell core and on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MP-scheme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8CCB6D-DDFF-4D0D-ADC4-0E63995DFE6D}"/>
              </a:ext>
            </a:extLst>
          </p:cNvPr>
          <p:cNvCxnSpPr>
            <a:cxnSpLocks/>
          </p:cNvCxnSpPr>
          <p:nvPr/>
        </p:nvCxnSpPr>
        <p:spPr>
          <a:xfrm flipV="1">
            <a:off x="659259" y="1947395"/>
            <a:ext cx="0" cy="3420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9FBBE-B07D-404D-8905-DDD83269ECD5}"/>
              </a:ext>
            </a:extLst>
          </p:cNvPr>
          <p:cNvSpPr/>
          <p:nvPr/>
        </p:nvSpPr>
        <p:spPr>
          <a:xfrm rot="16200000">
            <a:off x="-1124906" y="3554117"/>
            <a:ext cx="2952328" cy="3231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Radar reflectivity (</a:t>
            </a:r>
            <a:r>
              <a:rPr lang="en-US" dirty="0" err="1"/>
              <a:t>dBZ</a:t>
            </a:r>
            <a:r>
              <a:rPr lang="en-US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4C3EDA-057E-4AEE-A7D4-6B682F75C80B}"/>
              </a:ext>
            </a:extLst>
          </p:cNvPr>
          <p:cNvSpPr/>
          <p:nvPr/>
        </p:nvSpPr>
        <p:spPr>
          <a:xfrm>
            <a:off x="2315443" y="5932747"/>
            <a:ext cx="2952328" cy="3256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Distance to cell core (km)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BEDDEF5-5830-449B-BB61-798E3A027E79}"/>
              </a:ext>
            </a:extLst>
          </p:cNvPr>
          <p:cNvCxnSpPr>
            <a:cxnSpLocks/>
          </p:cNvCxnSpPr>
          <p:nvPr/>
        </p:nvCxnSpPr>
        <p:spPr>
          <a:xfrm>
            <a:off x="1091307" y="5849659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67F322-1002-4F99-98CB-7735A371CDD4}"/>
              </a:ext>
            </a:extLst>
          </p:cNvPr>
          <p:cNvSpPr/>
          <p:nvPr/>
        </p:nvSpPr>
        <p:spPr>
          <a:xfrm>
            <a:off x="7622043" y="1721987"/>
            <a:ext cx="1858900" cy="5722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Height: </a:t>
            </a:r>
          </a:p>
          <a:p>
            <a:pPr algn="ctr"/>
            <a:r>
              <a:rPr lang="en-US" sz="1600" b="1" dirty="0"/>
              <a:t>5.5 km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52D5A8C-B4FD-451E-AC5E-2C5BB38D7AC7}"/>
              </a:ext>
            </a:extLst>
          </p:cNvPr>
          <p:cNvSpPr/>
          <p:nvPr/>
        </p:nvSpPr>
        <p:spPr>
          <a:xfrm>
            <a:off x="9813747" y="1721986"/>
            <a:ext cx="2180930" cy="5722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Variable:</a:t>
            </a:r>
            <a:r>
              <a:rPr lang="en-US" sz="1600" b="1" dirty="0"/>
              <a:t> </a:t>
            </a:r>
          </a:p>
          <a:p>
            <a:pPr algn="ctr"/>
            <a:r>
              <a:rPr lang="en-US" sz="1600" b="1" dirty="0"/>
              <a:t>Reflectivity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A915D16-2E68-409F-B156-37023D614F96}"/>
              </a:ext>
            </a:extLst>
          </p:cNvPr>
          <p:cNvSpPr/>
          <p:nvPr/>
        </p:nvSpPr>
        <p:spPr>
          <a:xfrm rot="5400000">
            <a:off x="9194256" y="4526161"/>
            <a:ext cx="735208" cy="701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fik 7" descr="Ein Bild, das Text, Screenshot, Astronomie enthält.&#10;&#10;Automatisch generierte Beschreibung">
            <a:extLst>
              <a:ext uri="{FF2B5EF4-FFF2-40B4-BE49-F238E27FC236}">
                <a16:creationId xmlns:a16="http://schemas.microsoft.com/office/drawing/2014/main" id="{F0CA3342-DFBF-D5D3-95E8-15E3F1E8F0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4" y="1740378"/>
            <a:ext cx="6490604" cy="3994218"/>
          </a:xfrm>
          <a:prstGeom prst="rect">
            <a:avLst/>
          </a:prstGeom>
        </p:spPr>
      </p:pic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0131602D-A7A2-60C3-7F68-92713CC6B7D1}"/>
              </a:ext>
            </a:extLst>
          </p:cNvPr>
          <p:cNvCxnSpPr>
            <a:cxnSpLocks/>
          </p:cNvCxnSpPr>
          <p:nvPr/>
        </p:nvCxnSpPr>
        <p:spPr>
          <a:xfrm>
            <a:off x="4799856" y="2578816"/>
            <a:ext cx="1584176" cy="80473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8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quantities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375959" y="6132863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4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Diagram 15">
                <a:extLst>
                  <a:ext uri="{FF2B5EF4-FFF2-40B4-BE49-F238E27FC236}">
                    <a16:creationId xmlns:a16="http://schemas.microsoft.com/office/drawing/2014/main" id="{D748D3DF-DEA8-44AF-9872-39A122C1239A}"/>
                  </a:ext>
                </a:extLst>
              </p:cNvPr>
              <p:cNvGraphicFramePr/>
              <p:nvPr/>
            </p:nvGraphicFramePr>
            <p:xfrm>
              <a:off x="551384" y="1318241"/>
              <a:ext cx="5472608" cy="502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6" name="Diagram 15">
                <a:extLst>
                  <a:ext uri="{FF2B5EF4-FFF2-40B4-BE49-F238E27FC236}">
                    <a16:creationId xmlns:a16="http://schemas.microsoft.com/office/drawing/2014/main" id="{D748D3DF-DEA8-44AF-9872-39A122C1239A}"/>
                  </a:ext>
                </a:extLst>
              </p:cNvPr>
              <p:cNvGraphicFramePr/>
              <p:nvPr/>
            </p:nvGraphicFramePr>
            <p:xfrm>
              <a:off x="551384" y="1318241"/>
              <a:ext cx="5472608" cy="502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B606296-5893-4E1D-80A1-B165F2061B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348148"/>
            <a:ext cx="4761626" cy="3744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76A140-6CAF-4893-B744-12FD759A7CB6}"/>
              </a:ext>
            </a:extLst>
          </p:cNvPr>
          <p:cNvSpPr txBox="1"/>
          <p:nvPr/>
        </p:nvSpPr>
        <p:spPr>
          <a:xfrm>
            <a:off x="7239090" y="4918042"/>
            <a:ext cx="2213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 et al. (2022), AMT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3DC429D-AD3E-3391-B6A1-9C0F3075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E974D1DA-638C-0DA5-590A-D139A199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39005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Radar quantities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9375959" y="6132863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5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Diagram 15">
                <a:extLst>
                  <a:ext uri="{FF2B5EF4-FFF2-40B4-BE49-F238E27FC236}">
                    <a16:creationId xmlns:a16="http://schemas.microsoft.com/office/drawing/2014/main" id="{D748D3DF-DEA8-44AF-9872-39A122C1239A}"/>
                  </a:ext>
                </a:extLst>
              </p:cNvPr>
              <p:cNvGraphicFramePr/>
              <p:nvPr/>
            </p:nvGraphicFramePr>
            <p:xfrm>
              <a:off x="551384" y="1318241"/>
              <a:ext cx="5472608" cy="502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6" name="Diagram 15">
                <a:extLst>
                  <a:ext uri="{FF2B5EF4-FFF2-40B4-BE49-F238E27FC236}">
                    <a16:creationId xmlns:a16="http://schemas.microsoft.com/office/drawing/2014/main" id="{D748D3DF-DEA8-44AF-9872-39A122C1239A}"/>
                  </a:ext>
                </a:extLst>
              </p:cNvPr>
              <p:cNvGraphicFramePr/>
              <p:nvPr/>
            </p:nvGraphicFramePr>
            <p:xfrm>
              <a:off x="551384" y="1318241"/>
              <a:ext cx="5472608" cy="5027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B606296-5893-4E1D-80A1-B165F2061BA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348148"/>
            <a:ext cx="4761626" cy="37444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76A140-6CAF-4893-B744-12FD759A7CB6}"/>
              </a:ext>
            </a:extLst>
          </p:cNvPr>
          <p:cNvSpPr txBox="1"/>
          <p:nvPr/>
        </p:nvSpPr>
        <p:spPr>
          <a:xfrm>
            <a:off x="7239090" y="4918042"/>
            <a:ext cx="2213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 et al. (2022), AMT</a:t>
            </a:r>
          </a:p>
        </p:txBody>
      </p:sp>
      <p:sp>
        <p:nvSpPr>
          <p:cNvPr id="3" name="Rectangle: Rounded Corners 21">
            <a:extLst>
              <a:ext uri="{FF2B5EF4-FFF2-40B4-BE49-F238E27FC236}">
                <a16:creationId xmlns:a16="http://schemas.microsoft.com/office/drawing/2014/main" id="{8F527721-D75A-C363-4B54-4FB920F9C5AB}"/>
              </a:ext>
            </a:extLst>
          </p:cNvPr>
          <p:cNvSpPr/>
          <p:nvPr/>
        </p:nvSpPr>
        <p:spPr>
          <a:xfrm>
            <a:off x="8230871" y="5509852"/>
            <a:ext cx="2617657" cy="389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30</a:t>
            </a:r>
            <a:r>
              <a:rPr lang="en-US" dirty="0"/>
              <a:t> convection days</a:t>
            </a:r>
            <a:endParaRPr lang="en-US" b="1" dirty="0"/>
          </a:p>
        </p:txBody>
      </p:sp>
      <p:sp>
        <p:nvSpPr>
          <p:cNvPr id="10" name="Rectangle: Rounded Corners 21">
            <a:extLst>
              <a:ext uri="{FF2B5EF4-FFF2-40B4-BE49-F238E27FC236}">
                <a16:creationId xmlns:a16="http://schemas.microsoft.com/office/drawing/2014/main" id="{073933EA-2538-E971-5FAC-819B613AC1E0}"/>
              </a:ext>
            </a:extLst>
          </p:cNvPr>
          <p:cNvSpPr/>
          <p:nvPr/>
        </p:nvSpPr>
        <p:spPr>
          <a:xfrm>
            <a:off x="8230871" y="5999514"/>
            <a:ext cx="2617657" cy="389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&gt; 1000 </a:t>
            </a:r>
            <a:r>
              <a:rPr lang="en-US" dirty="0"/>
              <a:t>convective cells</a:t>
            </a:r>
          </a:p>
        </p:txBody>
      </p:sp>
      <p:sp>
        <p:nvSpPr>
          <p:cNvPr id="11" name="Arrow: Right 23">
            <a:extLst>
              <a:ext uri="{FF2B5EF4-FFF2-40B4-BE49-F238E27FC236}">
                <a16:creationId xmlns:a16="http://schemas.microsoft.com/office/drawing/2014/main" id="{7205E12A-AB5D-3068-53C0-908FA0E740EA}"/>
              </a:ext>
            </a:extLst>
          </p:cNvPr>
          <p:cNvSpPr/>
          <p:nvPr/>
        </p:nvSpPr>
        <p:spPr>
          <a:xfrm>
            <a:off x="7307235" y="5743232"/>
            <a:ext cx="702184" cy="389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4FEF269-BFC7-96D2-6A01-993D1A8B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1DAC3864-4919-5625-CBC8-120A5101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60200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Setup</a:t>
            </a:r>
            <a:endParaRPr lang="de-DE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86F46B0-DC6F-4E0E-9BE4-74183436B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378018"/>
            <a:ext cx="4729422" cy="3998547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769575-C7C1-460A-8121-B471003EEF97}"/>
              </a:ext>
            </a:extLst>
          </p:cNvPr>
          <p:cNvSpPr txBox="1"/>
          <p:nvPr/>
        </p:nvSpPr>
        <p:spPr>
          <a:xfrm>
            <a:off x="7176120" y="489601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, Gregor (2023). Dissertation, LMU Munich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748D3DF-DEA8-44AF-9872-39A122C12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885090"/>
              </p:ext>
            </p:extLst>
          </p:nvPr>
        </p:nvGraphicFramePr>
        <p:xfrm>
          <a:off x="191344" y="1484784"/>
          <a:ext cx="6753096" cy="115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: Rounded Corners 21">
            <a:extLst>
              <a:ext uri="{FF2B5EF4-FFF2-40B4-BE49-F238E27FC236}">
                <a16:creationId xmlns:a16="http://schemas.microsoft.com/office/drawing/2014/main" id="{7428832A-ED44-A181-A86B-E00130A44C6A}"/>
              </a:ext>
            </a:extLst>
          </p:cNvPr>
          <p:cNvSpPr/>
          <p:nvPr/>
        </p:nvSpPr>
        <p:spPr>
          <a:xfrm>
            <a:off x="8230871" y="5491639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Munich Domain with a grid spacing of </a:t>
            </a:r>
            <a:r>
              <a:rPr lang="en-US" b="1" dirty="0"/>
              <a:t>400 m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23AE0ACB-E02D-B728-6621-33A8327FF8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44C0953-3CF3-DCFB-BA65-BFB84F65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73394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Setup</a:t>
            </a:r>
            <a:endParaRPr lang="de-DE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86F46B0-DC6F-4E0E-9BE4-74183436B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378018"/>
            <a:ext cx="4729422" cy="3998547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769575-C7C1-460A-8121-B471003EEF97}"/>
              </a:ext>
            </a:extLst>
          </p:cNvPr>
          <p:cNvSpPr txBox="1"/>
          <p:nvPr/>
        </p:nvSpPr>
        <p:spPr>
          <a:xfrm>
            <a:off x="7176120" y="489601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, Gregor (2023). Dissertation, LMU Munich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748D3DF-DEA8-44AF-9872-39A122C12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23965"/>
              </p:ext>
            </p:extLst>
          </p:nvPr>
        </p:nvGraphicFramePr>
        <p:xfrm>
          <a:off x="191344" y="1477855"/>
          <a:ext cx="6753096" cy="288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1">
            <a:extLst>
              <a:ext uri="{FF2B5EF4-FFF2-40B4-BE49-F238E27FC236}">
                <a16:creationId xmlns:a16="http://schemas.microsoft.com/office/drawing/2014/main" id="{CB3574C2-161A-A802-6463-AB0C9CB832E1}"/>
              </a:ext>
            </a:extLst>
          </p:cNvPr>
          <p:cNvSpPr/>
          <p:nvPr/>
        </p:nvSpPr>
        <p:spPr>
          <a:xfrm>
            <a:off x="8230871" y="5491639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Munich Domain with a grid spacing of </a:t>
            </a:r>
            <a:r>
              <a:rPr lang="en-US" b="1" dirty="0"/>
              <a:t>400 m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F8DC4AAD-44D3-38E7-F249-0A935816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F4613A1E-DF09-33A1-556E-A8A49809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71864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Setup</a:t>
            </a:r>
            <a:endParaRPr lang="de-DE" sz="28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C86F46B0-DC6F-4E0E-9BE4-74183436B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378018"/>
            <a:ext cx="4729422" cy="3998547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5769575-C7C1-460A-8121-B471003EEF97}"/>
              </a:ext>
            </a:extLst>
          </p:cNvPr>
          <p:cNvSpPr txBox="1"/>
          <p:nvPr/>
        </p:nvSpPr>
        <p:spPr>
          <a:xfrm>
            <a:off x="7176120" y="4896014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Köcher</a:t>
            </a:r>
            <a:r>
              <a:rPr lang="en-US" sz="1000" dirty="0"/>
              <a:t>, Gregor (2023). Dissertation, LMU Munich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34ABFB-FE12-4F97-97D1-587F9B8082D3}"/>
              </a:ext>
            </a:extLst>
          </p:cNvPr>
          <p:cNvSpPr/>
          <p:nvPr/>
        </p:nvSpPr>
        <p:spPr>
          <a:xfrm>
            <a:off x="8230871" y="5491639"/>
            <a:ext cx="28803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Munich Domain with a grid spacing of </a:t>
            </a:r>
            <a:r>
              <a:rPr lang="en-US" b="1" dirty="0"/>
              <a:t>400 m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D748D3DF-DEA8-44AF-9872-39A122C1239A}"/>
              </a:ext>
            </a:extLst>
          </p:cNvPr>
          <p:cNvGraphicFramePr/>
          <p:nvPr/>
        </p:nvGraphicFramePr>
        <p:xfrm>
          <a:off x="191344" y="1477854"/>
          <a:ext cx="6753096" cy="406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172A5AFD-4048-03A4-E2BB-F74FF6BA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B8A07465-7DA4-62C6-3F5C-88B3CAA4D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36357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49617C-F7F9-472D-ADC1-7641F787A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98" y="1340768"/>
            <a:ext cx="5275199" cy="43635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5640" y="129792"/>
            <a:ext cx="6048672" cy="836712"/>
          </a:xfrm>
        </p:spPr>
        <p:txBody>
          <a:bodyPr/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</a:t>
            </a:r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 Tracking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525351"/>
            <a:ext cx="2844800" cy="365125"/>
          </a:xfrm>
        </p:spPr>
        <p:txBody>
          <a:bodyPr/>
          <a:lstStyle/>
          <a:p>
            <a:fld id="{7D0B2920-24E6-4EDF-9F6B-C777C479628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A01913-2C94-4848-9EEF-921DF8C006BB}"/>
              </a:ext>
            </a:extLst>
          </p:cNvPr>
          <p:cNvSpPr txBox="1"/>
          <p:nvPr/>
        </p:nvSpPr>
        <p:spPr>
          <a:xfrm rot="5400000">
            <a:off x="10231264" y="4097915"/>
            <a:ext cx="224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 (</a:t>
            </a:r>
            <a:r>
              <a:rPr lang="en-US" dirty="0" err="1"/>
              <a:t>dBZ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E57252-DA4D-4F20-8BC8-CE0C62FE4789}"/>
              </a:ext>
            </a:extLst>
          </p:cNvPr>
          <p:cNvSpPr/>
          <p:nvPr/>
        </p:nvSpPr>
        <p:spPr>
          <a:xfrm>
            <a:off x="1078136" y="1479541"/>
            <a:ext cx="3685967" cy="9379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Problem: </a:t>
            </a:r>
            <a:r>
              <a:rPr lang="en-US" dirty="0"/>
              <a:t>Tracking of convective cells with their associated stratiform precipitation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AFC5D1C-AA98-48E0-86F9-DC1B496A2B44}"/>
              </a:ext>
            </a:extLst>
          </p:cNvPr>
          <p:cNvSpPr/>
          <p:nvPr/>
        </p:nvSpPr>
        <p:spPr>
          <a:xfrm>
            <a:off x="2697727" y="2544476"/>
            <a:ext cx="446784" cy="61507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B454E10-0B5A-455E-82D3-F1339AC58E88}"/>
              </a:ext>
            </a:extLst>
          </p:cNvPr>
          <p:cNvSpPr/>
          <p:nvPr/>
        </p:nvSpPr>
        <p:spPr>
          <a:xfrm>
            <a:off x="1078135" y="3286562"/>
            <a:ext cx="3685967" cy="9379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Solution: </a:t>
            </a:r>
            <a:r>
              <a:rPr lang="en-US" b="1" dirty="0" err="1"/>
              <a:t>Tobac</a:t>
            </a:r>
            <a:r>
              <a:rPr lang="en-US" dirty="0"/>
              <a:t> (Tracking and Object-Based Analysis of Clouds, </a:t>
            </a:r>
            <a:r>
              <a:rPr lang="en-US" dirty="0" err="1"/>
              <a:t>Heikenfeld</a:t>
            </a:r>
            <a:r>
              <a:rPr lang="en-US" dirty="0"/>
              <a:t> et al., 2019)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8570B0E6-BD0B-4B3D-AB0D-2FCB0D2C5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226022"/>
              </p:ext>
            </p:extLst>
          </p:nvPr>
        </p:nvGraphicFramePr>
        <p:xfrm>
          <a:off x="653038" y="4581128"/>
          <a:ext cx="491462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38EB2B0D-6AE2-1510-2EB3-049881D6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25351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20.03.2025</a:t>
            </a:r>
          </a:p>
        </p:txBody>
      </p:sp>
      <p:sp>
        <p:nvSpPr>
          <p:cNvPr id="7" name="Fußzeilenplatzhalter 5">
            <a:extLst>
              <a:ext uri="{FF2B5EF4-FFF2-40B4-BE49-F238E27FC236}">
                <a16:creationId xmlns:a16="http://schemas.microsoft.com/office/drawing/2014/main" id="{C30D1D90-2A3C-E74B-1AA0-CF30093FA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25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Gregor Köcher – </a:t>
            </a:r>
            <a:r>
              <a:rPr lang="de-DE" dirty="0" err="1"/>
              <a:t>PrePEP</a:t>
            </a:r>
            <a:r>
              <a:rPr lang="de-DE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0203779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Breitbild</PresentationFormat>
  <Paragraphs>356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 Math</vt:lpstr>
      <vt:lpstr>Wingdings</vt:lpstr>
      <vt:lpstr>Larissa-Design</vt:lpstr>
      <vt:lpstr>A statistical evaluation of convective cloud microphysics in a numerical weather prediction model  with polarimetric radar observations</vt:lpstr>
      <vt:lpstr>Introduction</vt:lpstr>
      <vt:lpstr>Introduction</vt:lpstr>
      <vt:lpstr>Radar quantities</vt:lpstr>
      <vt:lpstr>Radar quantities</vt:lpstr>
      <vt:lpstr>Model Setup</vt:lpstr>
      <vt:lpstr>Model Setup</vt:lpstr>
      <vt:lpstr>Model Setup</vt:lpstr>
      <vt:lpstr>Automatic Cell Tracking</vt:lpstr>
      <vt:lpstr>Automatic Cell Tracking</vt:lpstr>
      <vt:lpstr>Spatial distribution: microphysics </vt:lpstr>
      <vt:lpstr>Spatial distribution: microphysics </vt:lpstr>
      <vt:lpstr>Spatial distribution: microphysics </vt:lpstr>
      <vt:lpstr>Spatial distribution: Vertical</vt:lpstr>
      <vt:lpstr>Spatial distribution: Vertical</vt:lpstr>
      <vt:lpstr>Spatial distribution: Vertical</vt:lpstr>
      <vt:lpstr>Spatial distribution: Vertical</vt:lpstr>
      <vt:lpstr>Radar signals: Convective Core</vt:lpstr>
      <vt:lpstr>Radar signals: Convective Core</vt:lpstr>
      <vt:lpstr>Radar signals: Convective Core</vt:lpstr>
      <vt:lpstr>Radar signals: Convective Core</vt:lpstr>
      <vt:lpstr>Summary</vt:lpstr>
      <vt:lpstr>Spatial distribution: Horizontal</vt:lpstr>
      <vt:lpstr>Spatial distribution: Horizontal</vt:lpstr>
      <vt:lpstr>Spatial distribution: Horizontal</vt:lpstr>
      <vt:lpstr>Radar signals: Stratiform</vt:lpstr>
      <vt:lpstr>Radar signals: ICE</vt:lpstr>
      <vt:lpstr>Statistical comparison of radar signals</vt:lpstr>
      <vt:lpstr>Statistical comparison of radar signals</vt:lpstr>
      <vt:lpstr>Towards spatio-temporal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TZinner</dc:creator>
  <cp:lastModifiedBy>Köcher, Gregor</cp:lastModifiedBy>
  <cp:revision>150</cp:revision>
  <dcterms:created xsi:type="dcterms:W3CDTF">2013-08-13T08:12:22Z</dcterms:created>
  <dcterms:modified xsi:type="dcterms:W3CDTF">2025-03-20T07:59:00Z</dcterms:modified>
</cp:coreProperties>
</file>