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4" r:id="rId3"/>
    <p:sldMasterId id="2147483670" r:id="rId4"/>
    <p:sldMasterId id="2147483673" r:id="rId5"/>
  </p:sldMasterIdLst>
  <p:notesMasterIdLst>
    <p:notesMasterId r:id="rId20"/>
  </p:notesMasterIdLst>
  <p:sldIdLst>
    <p:sldId id="394" r:id="rId6"/>
    <p:sldId id="421" r:id="rId7"/>
    <p:sldId id="438" r:id="rId8"/>
    <p:sldId id="439" r:id="rId9"/>
    <p:sldId id="440" r:id="rId10"/>
    <p:sldId id="441" r:id="rId11"/>
    <p:sldId id="442" r:id="rId12"/>
    <p:sldId id="443" r:id="rId13"/>
    <p:sldId id="445" r:id="rId14"/>
    <p:sldId id="446" r:id="rId15"/>
    <p:sldId id="447" r:id="rId16"/>
    <p:sldId id="448" r:id="rId17"/>
    <p:sldId id="437" r:id="rId18"/>
    <p:sldId id="444" r:id="rId19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99D"/>
    <a:srgbClr val="FF01FF"/>
    <a:srgbClr val="CC0000"/>
    <a:srgbClr val="66FF33"/>
    <a:srgbClr val="FF0000"/>
    <a:srgbClr val="B9CBDA"/>
    <a:srgbClr val="0071FF"/>
    <a:srgbClr val="CFC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94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E2BB2FD-95A6-4EE7-9CA0-04650383F894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89CE5CF-B5BD-416A-BF35-DBD4B3A53E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4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98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827"/>
            <a:ext cx="6566234" cy="67627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800"/>
            <a:ext cx="7886700" cy="4983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02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1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827"/>
            <a:ext cx="6566234" cy="67627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800"/>
            <a:ext cx="7886700" cy="4983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2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0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951"/>
            <a:ext cx="6566234" cy="54914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800"/>
            <a:ext cx="7886700" cy="4983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7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0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827"/>
            <a:ext cx="6566234" cy="67627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800"/>
            <a:ext cx="7886700" cy="4983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0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14C8-23E8-4844-80BD-DD9EFA127A1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45250"/>
            <a:ext cx="9144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190500" y="6502400"/>
            <a:ext cx="581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Stefan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Kneifel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PrePEP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2025, Bonn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Grafik 8" descr="hector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4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0364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45250"/>
            <a:ext cx="9144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90500" y="6502400"/>
            <a:ext cx="581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Stefan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Kneifel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PrePEP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2025, Bonn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78" y="186443"/>
            <a:ext cx="1756130" cy="8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9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45250"/>
            <a:ext cx="9144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90500" y="6502400"/>
            <a:ext cx="581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Kneifel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PrePEP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2025, Bonn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 descr="hector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4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8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/>
          <p:nvPr/>
        </p:nvPicPr>
        <p:blipFill rotWithShape="1">
          <a:blip r:embed="rId2"/>
          <a:srcRect l="6906" r="5787"/>
          <a:stretch/>
        </p:blipFill>
        <p:spPr>
          <a:xfrm>
            <a:off x="-1" y="0"/>
            <a:ext cx="9144001" cy="6364941"/>
          </a:xfrm>
          <a:prstGeom prst="rect">
            <a:avLst/>
          </a:prstGeom>
          <a:ln w="0">
            <a:noFill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54186" y="4498629"/>
            <a:ext cx="5853953" cy="181588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/>
            <a:r>
              <a:rPr lang="en-GB" sz="2400" b="1" dirty="0">
                <a:solidFill>
                  <a:prstClr val="black"/>
                </a:solidFill>
              </a:rPr>
              <a:t>How important is turbulence for the formation of snow </a:t>
            </a:r>
            <a:r>
              <a:rPr lang="en-GB" sz="2400" b="1" dirty="0" smtClean="0">
                <a:solidFill>
                  <a:prstClr val="black"/>
                </a:solidFill>
              </a:rPr>
              <a:t>aggregates </a:t>
            </a:r>
            <a:r>
              <a:rPr lang="en-GB" sz="2400" b="1" dirty="0">
                <a:solidFill>
                  <a:prstClr val="black"/>
                </a:solidFill>
              </a:rPr>
              <a:t>and </a:t>
            </a:r>
            <a:r>
              <a:rPr lang="en-GB" sz="2400" b="1" dirty="0" smtClean="0">
                <a:solidFill>
                  <a:prstClr val="black"/>
                </a:solidFill>
              </a:rPr>
              <a:t>rimed particles </a:t>
            </a:r>
            <a:r>
              <a:rPr lang="en-GB" sz="2400" b="1" dirty="0">
                <a:solidFill>
                  <a:prstClr val="black"/>
                </a:solidFill>
              </a:rPr>
              <a:t>in Arctic clouds</a:t>
            </a:r>
            <a:r>
              <a:rPr lang="en-GB" sz="2400" b="1" dirty="0" smtClean="0">
                <a:solidFill>
                  <a:prstClr val="black"/>
                </a:solidFill>
              </a:rPr>
              <a:t>?</a:t>
            </a:r>
          </a:p>
          <a:p>
            <a:pPr lvl="0" algn="ctr"/>
            <a:endParaRPr lang="de-DE" sz="2000" b="1" dirty="0">
              <a:solidFill>
                <a:prstClr val="black"/>
              </a:solidFill>
            </a:endParaRPr>
          </a:p>
          <a:p>
            <a:pPr algn="ctr"/>
            <a:r>
              <a:rPr lang="de-DE" sz="2000" b="1" dirty="0">
                <a:solidFill>
                  <a:srgbClr val="000000"/>
                </a:solidFill>
                <a:ea typeface="ヒラギノ角ゴ Pro W3" pitchFamily="-112" charset="-128"/>
              </a:rPr>
              <a:t>Stefan </a:t>
            </a:r>
            <a:r>
              <a:rPr lang="de-DE" sz="2000" b="1" dirty="0" err="1">
                <a:solidFill>
                  <a:srgbClr val="000000"/>
                </a:solidFill>
                <a:ea typeface="ヒラギノ角ゴ Pro W3" pitchFamily="-112" charset="-128"/>
              </a:rPr>
              <a:t>Kneifel</a:t>
            </a:r>
            <a:r>
              <a:rPr lang="de-DE" sz="2000" b="1" dirty="0">
                <a:solidFill>
                  <a:srgbClr val="000000"/>
                </a:solidFill>
                <a:ea typeface="ヒラギノ角ゴ Pro W3" pitchFamily="-112" charset="-128"/>
              </a:rPr>
              <a:t> </a:t>
            </a:r>
            <a:r>
              <a:rPr lang="de-DE" sz="2000" dirty="0">
                <a:solidFill>
                  <a:srgbClr val="000000"/>
                </a:solidFill>
                <a:ea typeface="ヒラギノ角ゴ Pro W3" pitchFamily="-112" charset="-128"/>
              </a:rPr>
              <a:t>(LMU) </a:t>
            </a:r>
            <a:r>
              <a:rPr lang="de-DE" sz="2000" dirty="0" err="1">
                <a:solidFill>
                  <a:srgbClr val="000000"/>
                </a:solidFill>
                <a:ea typeface="ヒラギノ角ゴ Pro W3" pitchFamily="-112" charset="-128"/>
              </a:rPr>
              <a:t>and</a:t>
            </a:r>
            <a:r>
              <a:rPr lang="de-DE" sz="2000" dirty="0">
                <a:solidFill>
                  <a:srgbClr val="000000"/>
                </a:solidFill>
                <a:ea typeface="ヒラギノ角ゴ Pro W3" pitchFamily="-112" charset="-128"/>
              </a:rPr>
              <a:t> Giovanni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pitchFamily="-112" charset="-128"/>
              </a:rPr>
              <a:t>Chellini</a:t>
            </a:r>
            <a:r>
              <a:rPr lang="de-DE" sz="2000" dirty="0" smtClean="0">
                <a:solidFill>
                  <a:srgbClr val="000000"/>
                </a:solidFill>
                <a:ea typeface="ヒラギノ角ゴ Pro W3" pitchFamily="-112" charset="-128"/>
              </a:rPr>
              <a:t> (U. Köln)</a:t>
            </a:r>
            <a:endParaRPr lang="de-DE" sz="2000" dirty="0">
              <a:solidFill>
                <a:srgbClr val="000000"/>
              </a:solidFill>
              <a:ea typeface="ヒラギノ角ゴ Pro W3" pitchFamily="-112" charset="-128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22675" r="15655" b="22977"/>
          <a:stretch/>
        </p:blipFill>
        <p:spPr>
          <a:xfrm>
            <a:off x="1700043" y="161064"/>
            <a:ext cx="1224100" cy="7286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" y="161064"/>
            <a:ext cx="1561488" cy="7410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3" y="171003"/>
            <a:ext cx="1441103" cy="73114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38" y="171003"/>
            <a:ext cx="1083182" cy="7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/>
          <p:nvPr/>
        </p:nvPicPr>
        <p:blipFill rotWithShape="1">
          <a:blip r:embed="rId2"/>
          <a:srcRect l="81495" r="3442"/>
          <a:stretch/>
        </p:blipFill>
        <p:spPr>
          <a:xfrm>
            <a:off x="7213729" y="1261563"/>
            <a:ext cx="1550894" cy="3740040"/>
          </a:xfrm>
          <a:prstGeom prst="rect">
            <a:avLst/>
          </a:prstGeom>
          <a:ln w="0">
            <a:noFill/>
          </a:ln>
        </p:spPr>
      </p:pic>
      <p:pic>
        <p:nvPicPr>
          <p:cNvPr id="18" name="Grafik 17"/>
          <p:cNvPicPr/>
          <p:nvPr/>
        </p:nvPicPr>
        <p:blipFill rotWithShape="1">
          <a:blip r:embed="rId2"/>
          <a:srcRect l="50759" r="33307"/>
          <a:stretch/>
        </p:blipFill>
        <p:spPr>
          <a:xfrm>
            <a:off x="5573187" y="1252598"/>
            <a:ext cx="1640542" cy="3740040"/>
          </a:xfrm>
          <a:prstGeom prst="rect">
            <a:avLst/>
          </a:prstGeom>
          <a:ln w="0">
            <a:noFill/>
          </a:ln>
        </p:spPr>
      </p:pic>
      <p:pic>
        <p:nvPicPr>
          <p:cNvPr id="17" name="Grafik 16"/>
          <p:cNvPicPr/>
          <p:nvPr/>
        </p:nvPicPr>
        <p:blipFill rotWithShape="1">
          <a:blip r:embed="rId2"/>
          <a:srcRect r="48893"/>
          <a:stretch/>
        </p:blipFill>
        <p:spPr>
          <a:xfrm>
            <a:off x="319960" y="1261563"/>
            <a:ext cx="5262000" cy="3740040"/>
          </a:xfrm>
          <a:prstGeom prst="rect">
            <a:avLst/>
          </a:prstGeom>
          <a:ln w="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Impact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turbulence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riming</a:t>
            </a:r>
            <a:r>
              <a:rPr lang="de-DE" dirty="0" smtClean="0"/>
              <a:t> </a:t>
            </a:r>
            <a:r>
              <a:rPr lang="de-DE" dirty="0" err="1" smtClean="0"/>
              <a:t>dominated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7_ 24"/>
          <p:cNvSpPr/>
          <p:nvPr/>
        </p:nvSpPr>
        <p:spPr>
          <a:xfrm>
            <a:off x="2630718" y="482481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DWR (dB)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Particle size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feld 7_ 15"/>
          <p:cNvSpPr/>
          <p:nvPr/>
        </p:nvSpPr>
        <p:spPr>
          <a:xfrm>
            <a:off x="1017918" y="482481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Ze (dBZ)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Reflectivity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feld 7_ 16"/>
          <p:cNvSpPr/>
          <p:nvPr/>
        </p:nvSpPr>
        <p:spPr>
          <a:xfrm>
            <a:off x="4207518" y="481437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MDV (m s</a:t>
            </a:r>
            <a:r>
              <a:rPr lang="en-US" sz="1400" b="1" strike="noStrike" spc="-1" baseline="3300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Fall velocity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feld 7_ 19"/>
          <p:cNvSpPr/>
          <p:nvPr/>
        </p:nvSpPr>
        <p:spPr>
          <a:xfrm>
            <a:off x="7445171" y="4824812"/>
            <a:ext cx="12114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KDP (° km</a:t>
            </a:r>
            <a:r>
              <a:rPr lang="en-US" sz="1400" b="1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Concentration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feld 7_ 104"/>
          <p:cNvSpPr/>
          <p:nvPr/>
        </p:nvSpPr>
        <p:spPr>
          <a:xfrm>
            <a:off x="5813402" y="4810183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ZDR (dB)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Asimmetry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8650" y="5473140"/>
            <a:ext cx="7816320" cy="725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b="1" strike="noStrike" spc="-1" dirty="0" smtClean="0">
                <a:solidFill>
                  <a:srgbClr val="000000"/>
                </a:solidFill>
              </a:rPr>
              <a:t>Higher </a:t>
            </a:r>
            <a:r>
              <a:rPr lang="en-US" b="1" strike="noStrike" spc="-1" dirty="0">
                <a:solidFill>
                  <a:srgbClr val="000000"/>
                </a:solidFill>
              </a:rPr>
              <a:t>EDR </a:t>
            </a:r>
            <a:r>
              <a:rPr lang="en-US" b="1" strike="noStrike" spc="-1" dirty="0" smtClean="0">
                <a:solidFill>
                  <a:srgbClr val="000000"/>
                </a:solidFill>
              </a:rPr>
              <a:t>correlated </a:t>
            </a:r>
            <a:r>
              <a:rPr lang="en-US" b="1" strike="noStrike" spc="-1" dirty="0">
                <a:solidFill>
                  <a:srgbClr val="000000"/>
                </a:solidFill>
              </a:rPr>
              <a:t>with:</a:t>
            </a:r>
            <a:endParaRPr lang="en-US" b="1" strike="noStrike" spc="-1" dirty="0">
              <a:solidFill>
                <a:srgbClr val="FFFFFF"/>
              </a:solidFill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smtClean="0">
                <a:solidFill>
                  <a:srgbClr val="000000"/>
                </a:solidFill>
              </a:rPr>
              <a:t>Higher MDV but similar DWR </a:t>
            </a:r>
            <a:r>
              <a:rPr lang="en-US" spc="-1" dirty="0" smtClean="0">
                <a:solidFill>
                  <a:srgbClr val="000000"/>
                </a:solidFill>
                <a:latin typeface="Arial"/>
              </a:rPr>
              <a:t>⇒ particles potentially more rimed </a:t>
            </a:r>
            <a:endParaRPr lang="en-US" b="0" strike="noStrike" spc="-1" dirty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13402" y="928091"/>
            <a:ext cx="2959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i="1" dirty="0" smtClean="0"/>
              <a:t>(</a:t>
            </a:r>
            <a:r>
              <a:rPr lang="de-DE" i="1" dirty="0" err="1" smtClean="0"/>
              <a:t>Chellini</a:t>
            </a:r>
            <a:r>
              <a:rPr lang="de-DE" i="1" dirty="0" smtClean="0"/>
              <a:t> &amp; </a:t>
            </a:r>
            <a:r>
              <a:rPr lang="de-DE" i="1" dirty="0" err="1" smtClean="0"/>
              <a:t>Kneifel</a:t>
            </a:r>
            <a:r>
              <a:rPr lang="de-DE" i="1" dirty="0" smtClean="0"/>
              <a:t>, GRL, 2024)</a:t>
            </a:r>
            <a:endParaRPr lang="en-GB" i="1" dirty="0"/>
          </a:p>
        </p:txBody>
      </p:sp>
      <p:sp>
        <p:nvSpPr>
          <p:cNvPr id="20" name="Textfeld 7_ 24"/>
          <p:cNvSpPr/>
          <p:nvPr/>
        </p:nvSpPr>
        <p:spPr>
          <a:xfrm>
            <a:off x="3566324" y="1297423"/>
            <a:ext cx="1935129" cy="398655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CTT: &gt;-10°C</a:t>
            </a:r>
            <a:endParaRPr lang="en-US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3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Dependency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riming</a:t>
            </a:r>
            <a:r>
              <a:rPr lang="de-DE" dirty="0" smtClean="0"/>
              <a:t> on </a:t>
            </a: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liquid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path</a:t>
            </a:r>
            <a:r>
              <a:rPr lang="de-DE" dirty="0" smtClean="0"/>
              <a:t> (LWP)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/>
          <p:cNvPicPr/>
          <p:nvPr/>
        </p:nvPicPr>
        <p:blipFill>
          <a:blip r:embed="rId2"/>
          <a:stretch/>
        </p:blipFill>
        <p:spPr>
          <a:xfrm>
            <a:off x="693445" y="1405664"/>
            <a:ext cx="7515360" cy="3556440"/>
          </a:xfrm>
          <a:prstGeom prst="rect">
            <a:avLst/>
          </a:prstGeom>
          <a:ln w="0">
            <a:noFill/>
          </a:ln>
        </p:spPr>
      </p:pic>
      <p:sp>
        <p:nvSpPr>
          <p:cNvPr id="6" name="Textfeld 7_ 72"/>
          <p:cNvSpPr/>
          <p:nvPr/>
        </p:nvSpPr>
        <p:spPr>
          <a:xfrm>
            <a:off x="884641" y="5139164"/>
            <a:ext cx="7324164" cy="1198875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1) 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MDV and </a:t>
            </a:r>
            <a:r>
              <a:rPr lang="en-US" b="1" strike="noStrike" spc="-1" dirty="0" err="1">
                <a:solidFill>
                  <a:srgbClr val="000000"/>
                </a:solidFill>
                <a:ea typeface="Calibri"/>
              </a:rPr>
              <a:t>Ze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 increase with LWP </a:t>
            </a:r>
            <a:r>
              <a:rPr lang="en-US" b="1" u="sng" strike="noStrike" spc="-1" dirty="0">
                <a:solidFill>
                  <a:srgbClr val="000000"/>
                </a:solidFill>
                <a:uFillTx/>
                <a:ea typeface="Calibri"/>
              </a:rPr>
              <a:t>and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 EDR</a:t>
            </a:r>
            <a:endParaRPr lang="en-US" b="0" strike="noStrike" spc="-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ea typeface="Calibri"/>
              </a:rPr>
              <a:t>2) 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increasing LWP alone doesn’t increase MDV</a:t>
            </a:r>
            <a:r>
              <a:rPr lang="en-US" b="0" strike="noStrike" spc="-1" dirty="0">
                <a:solidFill>
                  <a:srgbClr val="000000"/>
                </a:solidFill>
                <a:ea typeface="Calibri"/>
              </a:rPr>
              <a:t> or </a:t>
            </a:r>
            <a:r>
              <a:rPr lang="en-US" b="0" strike="noStrike" spc="-1" dirty="0" err="1">
                <a:solidFill>
                  <a:srgbClr val="000000"/>
                </a:solidFill>
                <a:ea typeface="Calibri"/>
              </a:rPr>
              <a:t>Ze</a:t>
            </a:r>
            <a:r>
              <a:rPr lang="en-US" b="0" strike="noStrike" spc="-1" dirty="0">
                <a:solidFill>
                  <a:srgbClr val="000000"/>
                </a:solidFill>
                <a:ea typeface="Calibri"/>
              </a:rPr>
              <a:t> in the low EDR class (green)</a:t>
            </a:r>
            <a:endParaRPr lang="en-US" b="0" strike="noStrike" spc="-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ea typeface="Calibri"/>
              </a:rPr>
              <a:t>→ 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turbulence </a:t>
            </a:r>
            <a:r>
              <a:rPr lang="en-US" b="1" spc="-1" dirty="0" smtClean="0">
                <a:solidFill>
                  <a:srgbClr val="000000"/>
                </a:solidFill>
                <a:ea typeface="Calibri"/>
              </a:rPr>
              <a:t>seems to be</a:t>
            </a:r>
            <a:r>
              <a:rPr lang="en-US" b="1" strike="noStrike" spc="-1" dirty="0" smtClean="0">
                <a:solidFill>
                  <a:srgbClr val="000000"/>
                </a:solidFill>
                <a:ea typeface="Calibri"/>
              </a:rPr>
              <a:t> </a:t>
            </a:r>
            <a:r>
              <a:rPr lang="en-US" b="1" strike="noStrike" spc="-1" dirty="0">
                <a:solidFill>
                  <a:srgbClr val="000000"/>
                </a:solidFill>
                <a:ea typeface="Calibri"/>
              </a:rPr>
              <a:t>a necessary ingredient for </a:t>
            </a:r>
            <a:r>
              <a:rPr lang="en-US" b="1" strike="noStrike" spc="-1" dirty="0" smtClean="0">
                <a:solidFill>
                  <a:srgbClr val="000000"/>
                </a:solidFill>
                <a:ea typeface="Calibri"/>
              </a:rPr>
              <a:t>riming in A-MPCs!</a:t>
            </a:r>
            <a:endParaRPr lang="en-US" b="0" strike="noStrike" spc="-1" dirty="0">
              <a:solidFill>
                <a:srgbClr val="FFFFFF"/>
              </a:solidFill>
            </a:endParaRPr>
          </a:p>
        </p:txBody>
      </p:sp>
      <p:sp>
        <p:nvSpPr>
          <p:cNvPr id="7" name="Gerader Verbinder 6"/>
          <p:cNvSpPr/>
          <p:nvPr/>
        </p:nvSpPr>
        <p:spPr>
          <a:xfrm flipV="1">
            <a:off x="1833565" y="2868704"/>
            <a:ext cx="2057400" cy="228600"/>
          </a:xfrm>
          <a:prstGeom prst="line">
            <a:avLst/>
          </a:prstGeom>
          <a:ln w="18360">
            <a:solidFill>
              <a:srgbClr val="5EB91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Gerader Verbinder 7"/>
          <p:cNvSpPr/>
          <p:nvPr/>
        </p:nvSpPr>
        <p:spPr>
          <a:xfrm flipV="1">
            <a:off x="1954165" y="2496104"/>
            <a:ext cx="2057400" cy="565200"/>
          </a:xfrm>
          <a:prstGeom prst="line">
            <a:avLst/>
          </a:prstGeom>
          <a:ln w="18360">
            <a:solidFill>
              <a:srgbClr val="5983B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Gerader Verbinder 8"/>
          <p:cNvSpPr/>
          <p:nvPr/>
        </p:nvSpPr>
        <p:spPr>
          <a:xfrm flipV="1">
            <a:off x="2093845" y="2182904"/>
            <a:ext cx="1953720" cy="796320"/>
          </a:xfrm>
          <a:prstGeom prst="line">
            <a:avLst/>
          </a:prstGeom>
          <a:ln w="18360">
            <a:solidFill>
              <a:srgbClr val="EA75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erader Verbinder 9"/>
          <p:cNvSpPr/>
          <p:nvPr/>
        </p:nvSpPr>
        <p:spPr>
          <a:xfrm flipV="1">
            <a:off x="5647765" y="309730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Gerader Verbinder 10"/>
          <p:cNvSpPr/>
          <p:nvPr/>
        </p:nvSpPr>
        <p:spPr>
          <a:xfrm flipV="1">
            <a:off x="5139085" y="310234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Gerader Verbinder 11"/>
          <p:cNvSpPr/>
          <p:nvPr/>
        </p:nvSpPr>
        <p:spPr>
          <a:xfrm flipV="1">
            <a:off x="6178405" y="310738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Gerader Verbinder 12"/>
          <p:cNvSpPr/>
          <p:nvPr/>
        </p:nvSpPr>
        <p:spPr>
          <a:xfrm flipV="1">
            <a:off x="6682405" y="310738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Gerader Verbinder 13"/>
          <p:cNvSpPr/>
          <p:nvPr/>
        </p:nvSpPr>
        <p:spPr>
          <a:xfrm flipV="1">
            <a:off x="7186405" y="310738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Gerader Verbinder 14"/>
          <p:cNvSpPr/>
          <p:nvPr/>
        </p:nvSpPr>
        <p:spPr>
          <a:xfrm flipV="1">
            <a:off x="7690405" y="3107384"/>
            <a:ext cx="349200" cy="685800"/>
          </a:xfrm>
          <a:prstGeom prst="line">
            <a:avLst/>
          </a:prstGeom>
          <a:ln w="18360">
            <a:solidFill>
              <a:srgbClr val="78037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996965" y="981716"/>
            <a:ext cx="2959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i="1" dirty="0" smtClean="0"/>
              <a:t>(</a:t>
            </a:r>
            <a:r>
              <a:rPr lang="de-DE" i="1" dirty="0" err="1" smtClean="0"/>
              <a:t>Chellini</a:t>
            </a:r>
            <a:r>
              <a:rPr lang="de-DE" i="1" dirty="0" smtClean="0"/>
              <a:t> &amp; </a:t>
            </a:r>
            <a:r>
              <a:rPr lang="de-DE" i="1" dirty="0" err="1" smtClean="0"/>
              <a:t>Kneifel</a:t>
            </a:r>
            <a:r>
              <a:rPr lang="de-DE" i="1" dirty="0" smtClean="0"/>
              <a:t>, GRL, 2024)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288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94447" y="344262"/>
            <a:ext cx="6678706" cy="50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buNone/>
            </a:pPr>
            <a:r>
              <a:rPr lang="en-US" sz="3300" b="0" strike="noStrike" spc="-1" dirty="0">
                <a:latin typeface="+mn-lt"/>
              </a:rPr>
              <a:t>Conclusions</a:t>
            </a:r>
          </a:p>
        </p:txBody>
      </p:sp>
      <p:pic>
        <p:nvPicPr>
          <p:cNvPr id="6" name="Grafik 5"/>
          <p:cNvPicPr/>
          <p:nvPr/>
        </p:nvPicPr>
        <p:blipFill>
          <a:blip r:embed="rId2"/>
          <a:stretch/>
        </p:blipFill>
        <p:spPr>
          <a:xfrm>
            <a:off x="203752" y="1011903"/>
            <a:ext cx="5601133" cy="3927650"/>
          </a:xfrm>
          <a:prstGeom prst="rect">
            <a:avLst/>
          </a:prstGeom>
          <a:ln w="0">
            <a:noFill/>
          </a:ln>
        </p:spPr>
      </p:pic>
      <p:sp>
        <p:nvSpPr>
          <p:cNvPr id="8" name="Textfeld 7_ 84"/>
          <p:cNvSpPr/>
          <p:nvPr/>
        </p:nvSpPr>
        <p:spPr>
          <a:xfrm>
            <a:off x="5943599" y="1122485"/>
            <a:ext cx="2931459" cy="921876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Liquid-layer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temperature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determines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major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ice-growth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processes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feld 7_ 85"/>
          <p:cNvSpPr/>
          <p:nvPr/>
        </p:nvSpPr>
        <p:spPr>
          <a:xfrm>
            <a:off x="5943600" y="2146089"/>
            <a:ext cx="2931459" cy="2583869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Aggregation:</a:t>
            </a:r>
            <a:endParaRPr lang="en-US" b="1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 temperatures compatible with dendritic growth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Increasing EDR linked with increasing collision rates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DEE6EF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→ larger particles and enhanced secondary ice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feld 7_ 86"/>
          <p:cNvSpPr/>
          <p:nvPr/>
        </p:nvSpPr>
        <p:spPr>
          <a:xfrm>
            <a:off x="5943599" y="4767164"/>
            <a:ext cx="2931459" cy="1475873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Riming:</a:t>
            </a:r>
            <a:endParaRPr lang="en-US" b="1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 temperatures &gt; -10°C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Turbulence key component to trigger riming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9456" y="5596706"/>
            <a:ext cx="4766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Further reading: G. </a:t>
            </a:r>
            <a:r>
              <a:rPr lang="en-GB" dirty="0" err="1" smtClean="0"/>
              <a:t>Chellini</a:t>
            </a:r>
            <a:r>
              <a:rPr lang="en-GB" dirty="0" smtClean="0"/>
              <a:t>, PhD thesis, available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https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://kups.ub.uni-koeln.de/72320/</a:t>
            </a:r>
          </a:p>
        </p:txBody>
      </p:sp>
    </p:spTree>
    <p:extLst>
      <p:ext uri="{BB962C8B-B14F-4D97-AF65-F5344CB8AC3E}">
        <p14:creationId xmlns:p14="http://schemas.microsoft.com/office/powerpoint/2010/main" val="2905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de-DE" dirty="0" err="1" smtClean="0"/>
              <a:t>Slides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16"/>
          <p:cNvSpPr/>
          <p:nvPr/>
        </p:nvSpPr>
        <p:spPr>
          <a:xfrm>
            <a:off x="313560" y="1121760"/>
            <a:ext cx="5851080" cy="1475873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Study 1: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Chellini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et al. (2022) - </a:t>
            </a:r>
            <a:r>
              <a:rPr lang="en-US" sz="18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Ice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8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Aggregation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Low‐Level Mixed‐Phase Clouds at a High Arctic Site: Enhanced by Dendritic Growth and Absent Close to the Melting Level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 JGR:A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feld 17"/>
          <p:cNvSpPr/>
          <p:nvPr/>
        </p:nvSpPr>
        <p:spPr>
          <a:xfrm>
            <a:off x="313560" y="2725316"/>
            <a:ext cx="5851080" cy="118764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Study 2: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Chellini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et al. (2023) -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Low-level mixed-phase clouds at the high Arctic site of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Ny-Ålesund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a comprehensive long-term </a:t>
            </a:r>
            <a:r>
              <a:rPr lang="en-US" sz="18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dataset of remote sensing observations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 ESSD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feld 18"/>
          <p:cNvSpPr/>
          <p:nvPr/>
        </p:nvSpPr>
        <p:spPr>
          <a:xfrm>
            <a:off x="313560" y="4040640"/>
            <a:ext cx="5851080" cy="1475873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Study 3: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Chellini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Kneifel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2024)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 </a:t>
            </a:r>
            <a:r>
              <a:rPr lang="en-US" sz="18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Turbulence as a key driver of ice aggregation and riming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Arctic low-level mixed-phase clouds, revealed by long-term cloud radar observations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-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GRL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feld 7_ 9"/>
          <p:cNvSpPr/>
          <p:nvPr/>
        </p:nvSpPr>
        <p:spPr>
          <a:xfrm>
            <a:off x="6470650" y="1622859"/>
            <a:ext cx="1127520" cy="1464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Calibri"/>
                <a:ea typeface="Calibri"/>
              </a:rPr>
              <a:t>94-GHz cloud radar: </a:t>
            </a: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Bild 4"/>
          <p:cNvPicPr/>
          <p:nvPr/>
        </p:nvPicPr>
        <p:blipFill>
          <a:blip r:embed="rId2"/>
          <a:srcRect t="12801"/>
          <a:stretch/>
        </p:blipFill>
        <p:spPr>
          <a:xfrm>
            <a:off x="6558490" y="2044059"/>
            <a:ext cx="923760" cy="947520"/>
          </a:xfrm>
          <a:prstGeom prst="rect">
            <a:avLst/>
          </a:prstGeom>
          <a:ln w="0">
            <a:noFill/>
          </a:ln>
        </p:spPr>
      </p:pic>
      <p:sp>
        <p:nvSpPr>
          <p:cNvPr id="13" name="Textfeld 7_ 10"/>
          <p:cNvSpPr/>
          <p:nvPr/>
        </p:nvSpPr>
        <p:spPr>
          <a:xfrm>
            <a:off x="7648930" y="1622859"/>
            <a:ext cx="1107720" cy="1464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Calibri"/>
                <a:ea typeface="Calibri"/>
              </a:rPr>
              <a:t>24-GHz precip. radar: </a:t>
            </a: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Bild 5"/>
          <p:cNvPicPr/>
          <p:nvPr/>
        </p:nvPicPr>
        <p:blipFill>
          <a:blip r:embed="rId3"/>
          <a:stretch/>
        </p:blipFill>
        <p:spPr>
          <a:xfrm>
            <a:off x="7739290" y="2086539"/>
            <a:ext cx="954720" cy="905040"/>
          </a:xfrm>
          <a:prstGeom prst="rect">
            <a:avLst/>
          </a:prstGeom>
          <a:ln w="0">
            <a:noFill/>
          </a:ln>
        </p:spPr>
      </p:pic>
      <p:sp>
        <p:nvSpPr>
          <p:cNvPr id="15" name="Textfeld 7_ 11"/>
          <p:cNvSpPr/>
          <p:nvPr/>
        </p:nvSpPr>
        <p:spPr>
          <a:xfrm>
            <a:off x="6503770" y="3771699"/>
            <a:ext cx="1096200" cy="1464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Calibri"/>
                <a:ea typeface="Calibri"/>
              </a:rPr>
              <a:t>94-GHz cloud radar: </a:t>
            </a: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Bild 8"/>
          <p:cNvPicPr/>
          <p:nvPr/>
        </p:nvPicPr>
        <p:blipFill>
          <a:blip r:embed="rId2"/>
          <a:srcRect t="12801"/>
          <a:stretch/>
        </p:blipFill>
        <p:spPr>
          <a:xfrm>
            <a:off x="6589090" y="4181019"/>
            <a:ext cx="898200" cy="921240"/>
          </a:xfrm>
          <a:prstGeom prst="rect">
            <a:avLst/>
          </a:prstGeom>
          <a:ln w="0">
            <a:noFill/>
          </a:ln>
        </p:spPr>
      </p:pic>
      <p:sp>
        <p:nvSpPr>
          <p:cNvPr id="17" name="Textfeld 7_ 14"/>
          <p:cNvSpPr/>
          <p:nvPr/>
        </p:nvSpPr>
        <p:spPr>
          <a:xfrm>
            <a:off x="7649290" y="3771699"/>
            <a:ext cx="1076760" cy="14641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Calibri"/>
                <a:ea typeface="Calibri"/>
              </a:rPr>
              <a:t>35-GHz dual-pol cloud radar: </a:t>
            </a: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" name="Grafik 3_ 2"/>
          <p:cNvPicPr/>
          <p:nvPr/>
        </p:nvPicPr>
        <p:blipFill>
          <a:blip r:embed="rId4"/>
          <a:srcRect l="17501" t="17103"/>
          <a:stretch/>
        </p:blipFill>
        <p:spPr>
          <a:xfrm>
            <a:off x="7797970" y="4202979"/>
            <a:ext cx="754200" cy="858960"/>
          </a:xfrm>
          <a:prstGeom prst="rect">
            <a:avLst/>
          </a:prstGeom>
          <a:ln w="0">
            <a:noFill/>
          </a:ln>
        </p:spPr>
      </p:pic>
      <p:sp>
        <p:nvSpPr>
          <p:cNvPr id="23" name="Textfeld 7_ 91"/>
          <p:cNvSpPr/>
          <p:nvPr/>
        </p:nvSpPr>
        <p:spPr>
          <a:xfrm>
            <a:off x="6763330" y="3050979"/>
            <a:ext cx="1680120" cy="517320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Sep 2017 - Feb 2021</a:t>
            </a:r>
            <a:r>
              <a:rPr sz="1400"/>
              <a:t/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# cases: 1042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feld 7_ 93"/>
          <p:cNvSpPr/>
          <p:nvPr/>
        </p:nvSpPr>
        <p:spPr>
          <a:xfrm>
            <a:off x="6763330" y="5174979"/>
            <a:ext cx="1680120" cy="517320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Oct 2021 - Dec 2022</a:t>
            </a:r>
            <a:r>
              <a:rPr sz="1400"/>
              <a:t/>
            </a:r>
            <a:br>
              <a:rPr sz="1400"/>
            </a:b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# cases: 554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/>
          <p:cNvPicPr/>
          <p:nvPr/>
        </p:nvPicPr>
        <p:blipFill rotWithShape="1">
          <a:blip r:embed="rId2"/>
          <a:srcRect l="10955"/>
          <a:stretch/>
        </p:blipFill>
        <p:spPr>
          <a:xfrm>
            <a:off x="25795" y="80640"/>
            <a:ext cx="9085059" cy="3108960"/>
          </a:xfrm>
          <a:prstGeom prst="rect">
            <a:avLst/>
          </a:prstGeom>
          <a:ln w="0">
            <a:noFill/>
          </a:ln>
        </p:spPr>
      </p:pic>
      <p:sp>
        <p:nvSpPr>
          <p:cNvPr id="17" name="Textfeld 7_ 53"/>
          <p:cNvSpPr/>
          <p:nvPr/>
        </p:nvSpPr>
        <p:spPr>
          <a:xfrm>
            <a:off x="756114" y="4325621"/>
            <a:ext cx="1400760" cy="1814428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94-GHz </a:t>
            </a:r>
            <a:r>
              <a:rPr lang="en-US" sz="14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FMCW radar 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" name="Bild 2"/>
          <p:cNvPicPr/>
          <p:nvPr/>
        </p:nvPicPr>
        <p:blipFill>
          <a:blip r:embed="rId3"/>
          <a:srcRect t="12801"/>
          <a:stretch/>
        </p:blipFill>
        <p:spPr>
          <a:xfrm>
            <a:off x="865194" y="4848701"/>
            <a:ext cx="1147680" cy="1177200"/>
          </a:xfrm>
          <a:prstGeom prst="rect">
            <a:avLst/>
          </a:prstGeom>
          <a:ln w="0">
            <a:noFill/>
          </a:ln>
        </p:spPr>
      </p:pic>
      <p:grpSp>
        <p:nvGrpSpPr>
          <p:cNvPr id="37" name="Gruppieren 36"/>
          <p:cNvGrpSpPr/>
          <p:nvPr/>
        </p:nvGrpSpPr>
        <p:grpSpPr>
          <a:xfrm>
            <a:off x="6470650" y="108720"/>
            <a:ext cx="2593800" cy="2396880"/>
            <a:chOff x="7406640" y="91440"/>
            <a:chExt cx="2593800" cy="2396880"/>
          </a:xfrm>
        </p:grpSpPr>
        <p:sp>
          <p:nvSpPr>
            <p:cNvPr id="16" name="Rectangle 3"/>
            <p:cNvSpPr/>
            <p:nvPr/>
          </p:nvSpPr>
          <p:spPr>
            <a:xfrm>
              <a:off x="7712280" y="1176480"/>
              <a:ext cx="182520" cy="82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anchor="ctr">
              <a:sp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" name="Immagine 2"/>
            <p:cNvPicPr/>
            <p:nvPr/>
          </p:nvPicPr>
          <p:blipFill>
            <a:blip r:embed="rId4"/>
            <a:stretch/>
          </p:blipFill>
          <p:spPr>
            <a:xfrm>
              <a:off x="7406640" y="91440"/>
              <a:ext cx="2399400" cy="2396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" name="CasellaDiTesto 2"/>
            <p:cNvSpPr/>
            <p:nvPr/>
          </p:nvSpPr>
          <p:spPr>
            <a:xfrm>
              <a:off x="8184240" y="669600"/>
              <a:ext cx="1816200" cy="547560"/>
            </a:xfrm>
            <a:prstGeom prst="rect">
              <a:avLst/>
            </a:prstGeom>
            <a:solidFill>
              <a:srgbClr val="3494BA">
                <a:alpha val="50000"/>
              </a:srgbClr>
            </a:solidFill>
            <a:ln w="19080">
              <a:solidFill>
                <a:srgbClr val="3494B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500" b="0" strike="noStrike" spc="-1">
                  <a:solidFill>
                    <a:srgbClr val="000000"/>
                  </a:solidFill>
                  <a:latin typeface="Calibri"/>
                </a:rPr>
                <a:t>Ny-Ålesund, Svalbard</a:t>
              </a:r>
              <a:endParaRPr lang="en-US" sz="1500" b="0" strike="noStrike" spc="-1">
                <a:solidFill>
                  <a:srgbClr val="FFFFFF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500" b="0" strike="noStrike" spc="-1">
                  <a:solidFill>
                    <a:srgbClr val="000000"/>
                  </a:solidFill>
                  <a:latin typeface="Calibri"/>
                </a:rPr>
                <a:t>(78.9°N, 11.9°E)</a:t>
              </a:r>
              <a:endParaRPr lang="en-US" sz="15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Connettore 2 5"/>
            <p:cNvSpPr/>
            <p:nvPr/>
          </p:nvSpPr>
          <p:spPr>
            <a:xfrm flipH="1">
              <a:off x="8659440" y="1172160"/>
              <a:ext cx="331560" cy="444240"/>
            </a:xfrm>
            <a:prstGeom prst="straightConnector1">
              <a:avLst/>
            </a:prstGeom>
            <a:noFill/>
            <a:ln w="572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0" y="3105000"/>
            <a:ext cx="2003400" cy="47916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500" b="0" strike="noStrike" spc="-1">
                <a:solidFill>
                  <a:srgbClr val="FFFFFF"/>
                </a:solidFill>
                <a:latin typeface="Arial"/>
              </a:rPr>
              <a:t>Long-term dataset of:</a:t>
            </a:r>
          </a:p>
        </p:txBody>
      </p:sp>
      <p:sp>
        <p:nvSpPr>
          <p:cNvPr id="23" name="Textfeld 7_ 54"/>
          <p:cNvSpPr/>
          <p:nvPr/>
        </p:nvSpPr>
        <p:spPr>
          <a:xfrm>
            <a:off x="5287074" y="4326341"/>
            <a:ext cx="1262160" cy="179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Ceilometer </a:t>
            </a:r>
            <a:r>
              <a:rPr sz="1400" dirty="0"/>
              <a:t/>
            </a:r>
            <a:br>
              <a:rPr sz="1400" dirty="0"/>
            </a:b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4" name="Grafik 5"/>
          <p:cNvPicPr/>
          <p:nvPr/>
        </p:nvPicPr>
        <p:blipFill>
          <a:blip r:embed="rId5"/>
          <a:srcRect l="32457" t="12732" r="33278" b="13830"/>
          <a:stretch/>
        </p:blipFill>
        <p:spPr>
          <a:xfrm>
            <a:off x="5434314" y="4663301"/>
            <a:ext cx="898920" cy="1363320"/>
          </a:xfrm>
          <a:prstGeom prst="rect">
            <a:avLst/>
          </a:prstGeom>
          <a:ln w="0">
            <a:noFill/>
          </a:ln>
        </p:spPr>
      </p:pic>
      <p:sp>
        <p:nvSpPr>
          <p:cNvPr id="25" name="Textfeld 7_ 55"/>
          <p:cNvSpPr/>
          <p:nvPr/>
        </p:nvSpPr>
        <p:spPr>
          <a:xfrm>
            <a:off x="3636114" y="4326341"/>
            <a:ext cx="1592640" cy="179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Microwave </a:t>
            </a:r>
            <a:r>
              <a:rPr lang="en-US" sz="14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radiometer 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" name="Grafik 6"/>
          <p:cNvPicPr/>
          <p:nvPr/>
        </p:nvPicPr>
        <p:blipFill>
          <a:blip r:embed="rId6"/>
          <a:srcRect l="14724" t="987" r="18387"/>
          <a:stretch/>
        </p:blipFill>
        <p:spPr>
          <a:xfrm>
            <a:off x="3871914" y="4854461"/>
            <a:ext cx="1107000" cy="1204200"/>
          </a:xfrm>
          <a:prstGeom prst="rect">
            <a:avLst/>
          </a:prstGeom>
          <a:ln w="0">
            <a:noFill/>
          </a:ln>
        </p:spPr>
      </p:pic>
      <p:pic>
        <p:nvPicPr>
          <p:cNvPr id="28" name="Grafik 27"/>
          <p:cNvPicPr/>
          <p:nvPr/>
        </p:nvPicPr>
        <p:blipFill>
          <a:blip r:embed="rId7"/>
          <a:stretch/>
        </p:blipFill>
        <p:spPr>
          <a:xfrm>
            <a:off x="7209360" y="3198600"/>
            <a:ext cx="1934640" cy="345600"/>
          </a:xfrm>
          <a:prstGeom prst="rect">
            <a:avLst/>
          </a:prstGeom>
          <a:ln w="0">
            <a:noFill/>
          </a:ln>
        </p:spPr>
      </p:pic>
      <p:pic>
        <p:nvPicPr>
          <p:cNvPr id="29" name="Grafik 28"/>
          <p:cNvPicPr/>
          <p:nvPr/>
        </p:nvPicPr>
        <p:blipFill>
          <a:blip r:embed="rId8"/>
          <a:stretch/>
        </p:blipFill>
        <p:spPr>
          <a:xfrm>
            <a:off x="7709560" y="3570274"/>
            <a:ext cx="1281240" cy="64908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6144" y="381060"/>
            <a:ext cx="8964360" cy="109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2500" b="1" strike="noStrike" spc="-1" dirty="0" smtClean="0">
                <a:latin typeface="Arial"/>
              </a:rPr>
              <a:t>AWIPEV site, </a:t>
            </a:r>
            <a:r>
              <a:rPr lang="en-US" sz="2500" b="1" strike="noStrike" spc="-1" dirty="0" err="1" smtClean="0">
                <a:latin typeface="Arial"/>
              </a:rPr>
              <a:t>Ny-Ålesund</a:t>
            </a:r>
            <a:r>
              <a:rPr lang="en-US" sz="2500" b="1" strike="noStrike" spc="-1" dirty="0" smtClean="0">
                <a:latin typeface="Arial"/>
              </a:rPr>
              <a:t>, Svalbard</a:t>
            </a:r>
            <a:endParaRPr lang="en-US" sz="2500" b="1" strike="noStrike" spc="-1" dirty="0">
              <a:latin typeface="Arial"/>
            </a:endParaRPr>
          </a:p>
        </p:txBody>
      </p:sp>
      <p:sp>
        <p:nvSpPr>
          <p:cNvPr id="31" name="Textfeld 7_ 56"/>
          <p:cNvSpPr/>
          <p:nvPr/>
        </p:nvSpPr>
        <p:spPr>
          <a:xfrm>
            <a:off x="6827874" y="4325621"/>
            <a:ext cx="1375920" cy="179820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35-GHz dual-pol </a:t>
            </a:r>
            <a:r>
              <a:rPr lang="en-US" sz="14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FMCW radar 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2" name="Grafik 3_ 3"/>
          <p:cNvPicPr/>
          <p:nvPr/>
        </p:nvPicPr>
        <p:blipFill>
          <a:blip r:embed="rId9"/>
          <a:srcRect l="17501" t="17103"/>
          <a:stretch/>
        </p:blipFill>
        <p:spPr>
          <a:xfrm>
            <a:off x="7017954" y="4876781"/>
            <a:ext cx="963720" cy="1097280"/>
          </a:xfrm>
          <a:prstGeom prst="rect">
            <a:avLst/>
          </a:prstGeom>
          <a:ln w="0">
            <a:noFill/>
          </a:ln>
        </p:spPr>
      </p:pic>
      <p:sp>
        <p:nvSpPr>
          <p:cNvPr id="33" name="Textfeld 7_ 57"/>
          <p:cNvSpPr/>
          <p:nvPr/>
        </p:nvSpPr>
        <p:spPr>
          <a:xfrm>
            <a:off x="2219874" y="4325621"/>
            <a:ext cx="1375920" cy="1814428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24-GHz </a:t>
            </a:r>
            <a:r>
              <a:rPr lang="en-US" sz="14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Micro-Rain radar 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4" name="Bild 6"/>
          <p:cNvPicPr/>
          <p:nvPr/>
        </p:nvPicPr>
        <p:blipFill>
          <a:blip r:embed="rId10"/>
          <a:stretch/>
        </p:blipFill>
        <p:spPr>
          <a:xfrm>
            <a:off x="2332194" y="4901621"/>
            <a:ext cx="1185840" cy="1124280"/>
          </a:xfrm>
          <a:prstGeom prst="rect">
            <a:avLst/>
          </a:prstGeom>
          <a:ln w="0">
            <a:noFill/>
          </a:ln>
        </p:spPr>
      </p:pic>
      <p:sp>
        <p:nvSpPr>
          <p:cNvPr id="35" name="Textfeld 7_ 94"/>
          <p:cNvSpPr/>
          <p:nvPr/>
        </p:nvSpPr>
        <p:spPr>
          <a:xfrm>
            <a:off x="6799074" y="6063341"/>
            <a:ext cx="1464120" cy="303840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since Oct 2021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Textfeld 7_ 95"/>
          <p:cNvSpPr/>
          <p:nvPr/>
        </p:nvSpPr>
        <p:spPr>
          <a:xfrm>
            <a:off x="2875074" y="6099341"/>
            <a:ext cx="1464120" cy="303840"/>
          </a:xfrm>
          <a:prstGeom prst="rect">
            <a:avLst/>
          </a:prstGeom>
          <a:solidFill>
            <a:srgbClr val="DEE6E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since Sep 2017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H="1">
            <a:off x="3982612" y="1800000"/>
            <a:ext cx="2426" cy="360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60774" y="3177453"/>
            <a:ext cx="8189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 smtClean="0"/>
              <a:t>Data </a:t>
            </a:r>
            <a:r>
              <a:rPr lang="de-DE" sz="2100" dirty="0" err="1" smtClean="0"/>
              <a:t>collected</a:t>
            </a:r>
            <a:r>
              <a:rPr lang="de-DE" sz="2100" dirty="0" smtClean="0"/>
              <a:t> at German-French Research Site AWIPEV</a:t>
            </a:r>
          </a:p>
          <a:p>
            <a:pPr>
              <a:lnSpc>
                <a:spcPct val="150000"/>
              </a:lnSpc>
            </a:pPr>
            <a:r>
              <a:rPr lang="de-DE" sz="2100" dirty="0" smtClean="0"/>
              <a:t>Research Project: </a:t>
            </a:r>
            <a:r>
              <a:rPr lang="de-DE" sz="2100" dirty="0" err="1" smtClean="0"/>
              <a:t>Arctic</a:t>
            </a:r>
            <a:r>
              <a:rPr lang="de-DE" sz="2100" dirty="0" smtClean="0"/>
              <a:t> </a:t>
            </a:r>
            <a:r>
              <a:rPr lang="de-DE" sz="2100" dirty="0" err="1" smtClean="0"/>
              <a:t>Amplification</a:t>
            </a:r>
            <a:r>
              <a:rPr lang="de-DE" sz="2100" dirty="0" smtClean="0"/>
              <a:t> AC³ (www.ac3-tr.de)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40033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681" y="250827"/>
            <a:ext cx="6797203" cy="676274"/>
          </a:xfrm>
        </p:spPr>
        <p:txBody>
          <a:bodyPr/>
          <a:lstStyle/>
          <a:p>
            <a:r>
              <a:rPr lang="de-DE" dirty="0" err="1" smtClean="0"/>
              <a:t>Arctic</a:t>
            </a:r>
            <a:r>
              <a:rPr lang="de-DE" dirty="0" smtClean="0"/>
              <a:t> Mixed-Phase Clouds (A-MPCs)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06877" y="1087874"/>
            <a:ext cx="9037123" cy="1569495"/>
            <a:chOff x="106877" y="1087874"/>
            <a:chExt cx="9037123" cy="1569495"/>
          </a:xfrm>
        </p:grpSpPr>
        <p:pic>
          <p:nvPicPr>
            <p:cNvPr id="5" name="Grafik 4"/>
            <p:cNvPicPr/>
            <p:nvPr/>
          </p:nvPicPr>
          <p:blipFill rotWithShape="1">
            <a:blip r:embed="rId2"/>
            <a:srcRect b="68663"/>
            <a:stretch/>
          </p:blipFill>
          <p:spPr>
            <a:xfrm>
              <a:off x="106877" y="1087874"/>
              <a:ext cx="9037123" cy="139406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" name="Grafik 5"/>
            <p:cNvPicPr/>
            <p:nvPr/>
          </p:nvPicPr>
          <p:blipFill rotWithShape="1">
            <a:blip r:embed="rId2"/>
            <a:srcRect t="94014"/>
            <a:stretch/>
          </p:blipFill>
          <p:spPr>
            <a:xfrm>
              <a:off x="106877" y="2481942"/>
              <a:ext cx="8806011" cy="175427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" name="Textfeld 7_ 75"/>
          <p:cNvSpPr/>
          <p:nvPr/>
        </p:nvSpPr>
        <p:spPr>
          <a:xfrm>
            <a:off x="397681" y="2739380"/>
            <a:ext cx="7671145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b="1" strike="noStrike" spc="-1" dirty="0" smtClean="0"/>
              <a:t>A-MPCs and precipitation</a:t>
            </a:r>
            <a:endParaRPr lang="en-US" sz="2100" b="1" strike="noStrike" spc="-1" dirty="0"/>
          </a:p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Liquid droplets at cloud top, maintained by turbulence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Precipitation is </a:t>
            </a:r>
            <a:r>
              <a:rPr lang="en-US" sz="21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sink for moisture and INP</a:t>
            </a:r>
            <a:endParaRPr lang="en-US" sz="2100" b="1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Simulations showed: Whether MPC precipitates or not can drastically alter its lifetime and </a:t>
            </a:r>
            <a:r>
              <a:rPr lang="en-US" sz="2100" spc="-1" dirty="0" err="1" smtClean="0">
                <a:solidFill>
                  <a:srgbClr val="000000"/>
                </a:solidFill>
                <a:latin typeface="Calibri"/>
              </a:rPr>
              <a:t>spatio</a:t>
            </a: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-temporal evolution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feld 7_ 75"/>
          <p:cNvSpPr/>
          <p:nvPr/>
        </p:nvSpPr>
        <p:spPr>
          <a:xfrm>
            <a:off x="397681" y="4904239"/>
            <a:ext cx="7277937" cy="138354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Selection criteria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Cloud-top height &lt; 2500 m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Liquid and ice coexisting (from 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Cloudnet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1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target classification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Minimum duration 1 hour (with gaps allowed)</a:t>
            </a:r>
            <a:endParaRPr lang="en-US" sz="21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6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681" y="250827"/>
            <a:ext cx="6797203" cy="676274"/>
          </a:xfrm>
        </p:spPr>
        <p:txBody>
          <a:bodyPr/>
          <a:lstStyle/>
          <a:p>
            <a:r>
              <a:rPr lang="de-DE" dirty="0" smtClean="0"/>
              <a:t>Dual-</a:t>
            </a:r>
            <a:r>
              <a:rPr lang="de-DE" dirty="0" err="1" smtClean="0"/>
              <a:t>Wavelength</a:t>
            </a:r>
            <a:r>
              <a:rPr lang="de-DE" dirty="0" smtClean="0"/>
              <a:t> Ratio (DWR)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t="94014"/>
          <a:stretch/>
        </p:blipFill>
        <p:spPr>
          <a:xfrm>
            <a:off x="106877" y="2562326"/>
            <a:ext cx="8806011" cy="175427"/>
          </a:xfrm>
          <a:prstGeom prst="rect">
            <a:avLst/>
          </a:prstGeom>
          <a:ln w="0">
            <a:noFill/>
          </a:ln>
        </p:spPr>
      </p:pic>
      <p:sp>
        <p:nvSpPr>
          <p:cNvPr id="8" name="Textfeld 7_ 75"/>
          <p:cNvSpPr/>
          <p:nvPr/>
        </p:nvSpPr>
        <p:spPr>
          <a:xfrm>
            <a:off x="327342" y="2907992"/>
            <a:ext cx="7972595" cy="8141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Ratio of linear reflectivity factors or in dB: </a:t>
            </a:r>
            <a:r>
              <a:rPr lang="en-US" sz="2100" b="1" spc="-1" dirty="0" err="1" smtClean="0">
                <a:solidFill>
                  <a:srgbClr val="000000"/>
                </a:solidFill>
                <a:latin typeface="Calibri"/>
              </a:rPr>
              <a:t>DWR</a:t>
            </a:r>
            <a:r>
              <a:rPr lang="en-US" sz="2100" b="1" spc="-1" baseline="-25000" dirty="0" err="1" smtClean="0">
                <a:solidFill>
                  <a:srgbClr val="000000"/>
                </a:solidFill>
                <a:latin typeface="Calibri"/>
              </a:rPr>
              <a:t>Ka,W</a:t>
            </a:r>
            <a:r>
              <a:rPr lang="en-US" sz="2100" b="1" spc="-1" dirty="0" smtClean="0">
                <a:solidFill>
                  <a:srgbClr val="000000"/>
                </a:solidFill>
                <a:latin typeface="Calibri"/>
              </a:rPr>
              <a:t> = </a:t>
            </a:r>
            <a:r>
              <a:rPr lang="en-US" sz="2100" b="1" spc="-1" dirty="0" err="1" smtClean="0">
                <a:solidFill>
                  <a:srgbClr val="000000"/>
                </a:solidFill>
                <a:latin typeface="Calibri"/>
              </a:rPr>
              <a:t>Ze</a:t>
            </a:r>
            <a:r>
              <a:rPr lang="en-US" sz="2100" b="1" spc="-1" baseline="-25000" dirty="0" err="1" smtClean="0">
                <a:solidFill>
                  <a:srgbClr val="000000"/>
                </a:solidFill>
                <a:latin typeface="Calibri"/>
              </a:rPr>
              <a:t>Ka</a:t>
            </a:r>
            <a:r>
              <a:rPr lang="en-US" sz="2100" b="1" spc="-1" dirty="0" smtClean="0">
                <a:solidFill>
                  <a:srgbClr val="000000"/>
                </a:solidFill>
                <a:latin typeface="Calibri"/>
              </a:rPr>
              <a:t> – </a:t>
            </a:r>
            <a:r>
              <a:rPr lang="en-US" sz="2100" b="1" spc="-1" dirty="0" err="1" smtClean="0">
                <a:solidFill>
                  <a:srgbClr val="000000"/>
                </a:solidFill>
                <a:latin typeface="Calibri"/>
              </a:rPr>
              <a:t>Ze</a:t>
            </a:r>
            <a:r>
              <a:rPr lang="en-US" sz="2100" b="1" spc="-1" baseline="-25000" dirty="0" err="1" smtClean="0">
                <a:solidFill>
                  <a:srgbClr val="000000"/>
                </a:solidFill>
                <a:latin typeface="Calibri"/>
              </a:rPr>
              <a:t>W</a:t>
            </a:r>
            <a:endParaRPr lang="en-US" sz="2100" b="1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Strongly related to mean particle size → Indicator for aggregation</a:t>
            </a:r>
            <a:endParaRPr lang="en-US" sz="2100" b="1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Grafik 9"/>
          <p:cNvPicPr/>
          <p:nvPr/>
        </p:nvPicPr>
        <p:blipFill rotWithShape="1">
          <a:blip r:embed="rId2"/>
          <a:srcRect t="31016" b="36199"/>
          <a:stretch/>
        </p:blipFill>
        <p:spPr>
          <a:xfrm>
            <a:off x="96340" y="901198"/>
            <a:ext cx="9047660" cy="1659501"/>
          </a:xfrm>
          <a:prstGeom prst="rect">
            <a:avLst/>
          </a:prstGeom>
          <a:ln w="0"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 r="86517" b="72495"/>
          <a:stretch/>
        </p:blipFill>
        <p:spPr>
          <a:xfrm>
            <a:off x="1517300" y="3897853"/>
            <a:ext cx="2200590" cy="163100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27342" y="5697747"/>
            <a:ext cx="8585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lvl="0" indent="-342720"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100" spc="-1" dirty="0">
                <a:solidFill>
                  <a:srgbClr val="000000"/>
                </a:solidFill>
              </a:rPr>
              <a:t>DWR due to differential attenuation negligible as liquid is mostly on the top and water vapor content is low</a:t>
            </a:r>
            <a:endParaRPr lang="en-US" sz="2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8948" r="80004" b="48831"/>
          <a:stretch/>
        </p:blipFill>
        <p:spPr>
          <a:xfrm>
            <a:off x="4410276" y="3912160"/>
            <a:ext cx="2170175" cy="161669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812782" y="4190163"/>
            <a:ext cx="191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Video In-Situ </a:t>
            </a:r>
            <a:r>
              <a:rPr lang="de-DE" dirty="0" err="1" smtClean="0"/>
              <a:t>Snowflake</a:t>
            </a:r>
            <a:r>
              <a:rPr lang="de-DE" dirty="0" smtClean="0"/>
              <a:t> </a:t>
            </a:r>
            <a:r>
              <a:rPr lang="de-DE" dirty="0" err="1" smtClean="0"/>
              <a:t>Imager</a:t>
            </a:r>
            <a:r>
              <a:rPr lang="de-DE" dirty="0" smtClean="0"/>
              <a:t> VISSS (Maahn et al., 2023)</a:t>
            </a:r>
            <a:endParaRPr lang="en-GB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5" t="464" r="2401" b="96056"/>
          <a:stretch/>
        </p:blipFill>
        <p:spPr>
          <a:xfrm rot="16200000">
            <a:off x="537527" y="4548277"/>
            <a:ext cx="1575581" cy="25321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 rot="16200000">
            <a:off x="746954" y="457205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10mm</a:t>
            </a:r>
            <a:endParaRPr lang="en-GB" dirty="0"/>
          </a:p>
        </p:txBody>
      </p:sp>
      <p:sp>
        <p:nvSpPr>
          <p:cNvPr id="17" name="Rechteck 16"/>
          <p:cNvSpPr/>
          <p:nvPr/>
        </p:nvSpPr>
        <p:spPr>
          <a:xfrm>
            <a:off x="532563" y="1647930"/>
            <a:ext cx="2723103" cy="7837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/>
          <p:cNvSpPr/>
          <p:nvPr/>
        </p:nvSpPr>
        <p:spPr>
          <a:xfrm>
            <a:off x="5495364" y="1577472"/>
            <a:ext cx="394448" cy="856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6470650" y="102052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1FF"/>
                </a:solidFill>
              </a:rPr>
              <a:t>Purple</a:t>
            </a:r>
            <a:r>
              <a:rPr lang="de-DE" b="1" dirty="0" smtClean="0">
                <a:solidFill>
                  <a:srgbClr val="FF01FF"/>
                </a:solidFill>
              </a:rPr>
              <a:t>: Liquid </a:t>
            </a:r>
            <a:r>
              <a:rPr lang="de-DE" b="1" dirty="0" err="1" smtClean="0">
                <a:solidFill>
                  <a:srgbClr val="FF01FF"/>
                </a:solidFill>
              </a:rPr>
              <a:t>base</a:t>
            </a:r>
            <a:endParaRPr lang="en-GB" b="1" dirty="0">
              <a:solidFill>
                <a:srgbClr val="FF0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681" y="298221"/>
            <a:ext cx="6797203" cy="628879"/>
          </a:xfrm>
        </p:spPr>
        <p:txBody>
          <a:bodyPr/>
          <a:lstStyle/>
          <a:p>
            <a:r>
              <a:rPr lang="de-DE" dirty="0" err="1" smtClean="0"/>
              <a:t>Mean</a:t>
            </a:r>
            <a:r>
              <a:rPr lang="de-DE" dirty="0" smtClean="0"/>
              <a:t> Doppler </a:t>
            </a:r>
            <a:r>
              <a:rPr lang="de-DE" dirty="0" err="1" smtClean="0"/>
              <a:t>velocity</a:t>
            </a:r>
            <a:r>
              <a:rPr lang="de-DE" dirty="0" smtClean="0"/>
              <a:t> (MDV)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_ 75"/>
          <p:cNvSpPr/>
          <p:nvPr/>
        </p:nvSpPr>
        <p:spPr>
          <a:xfrm>
            <a:off x="622270" y="2875558"/>
            <a:ext cx="3343814" cy="6910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0" algn="ctr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Detection of riming </a:t>
            </a:r>
            <a:r>
              <a:rPr lang="en-US" i="1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i="1" spc="-1" dirty="0" err="1" smtClean="0">
                <a:solidFill>
                  <a:srgbClr val="000000"/>
                </a:solidFill>
                <a:latin typeface="Calibri"/>
              </a:rPr>
              <a:t>Kneifel&amp;Moisseev</a:t>
            </a:r>
            <a:r>
              <a:rPr lang="en-US" i="1" spc="-1" dirty="0" smtClean="0">
                <a:solidFill>
                  <a:srgbClr val="000000"/>
                </a:solidFill>
                <a:latin typeface="Calibri"/>
              </a:rPr>
              <a:t>, JAS, 2020)</a:t>
            </a:r>
            <a:endParaRPr lang="en-US" b="1" i="1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" name="Grafik 18"/>
          <p:cNvPicPr/>
          <p:nvPr/>
        </p:nvPicPr>
        <p:blipFill rotWithShape="1">
          <a:blip r:embed="rId2"/>
          <a:srcRect t="63114"/>
          <a:stretch/>
        </p:blipFill>
        <p:spPr>
          <a:xfrm>
            <a:off x="207360" y="1043487"/>
            <a:ext cx="8757346" cy="1748118"/>
          </a:xfrm>
          <a:prstGeom prst="rect">
            <a:avLst/>
          </a:prstGeom>
          <a:ln w="0">
            <a:noFill/>
          </a:ln>
        </p:spPr>
      </p:pic>
      <p:pic>
        <p:nvPicPr>
          <p:cNvPr id="20" name="Picture 4" descr="https://lh5.googleusercontent.com/xMxapAp8LfBUpJldLAImMi1lKTmsQ-G8MmQLhiC0HElg-n7TTvkOOjIhRJbjWYyokXuX2wUWMDW9HSouqqzRPQFRg0xLYAMZQgz8r19raW-9IU9IFhNDJbt1XjSdlgWqGZlrhy0AO3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7077" r="-565" b="-1968"/>
          <a:stretch/>
        </p:blipFill>
        <p:spPr bwMode="auto">
          <a:xfrm>
            <a:off x="207360" y="3536870"/>
            <a:ext cx="4173634" cy="28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94" y="3748947"/>
            <a:ext cx="4572009" cy="2569469"/>
          </a:xfrm>
          <a:prstGeom prst="rect">
            <a:avLst/>
          </a:prstGeom>
        </p:spPr>
      </p:pic>
      <p:sp>
        <p:nvSpPr>
          <p:cNvPr id="21" name="Textfeld 7_ 75"/>
          <p:cNvSpPr/>
          <p:nvPr/>
        </p:nvSpPr>
        <p:spPr>
          <a:xfrm>
            <a:off x="5059798" y="2884523"/>
            <a:ext cx="3611312" cy="6910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0" algn="ctr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2100" spc="-1" dirty="0" smtClean="0">
                <a:solidFill>
                  <a:srgbClr val="000000"/>
                </a:solidFill>
                <a:latin typeface="Calibri"/>
              </a:rPr>
              <a:t>Eddy Dissipation Rate Retrieval </a:t>
            </a:r>
            <a:r>
              <a:rPr lang="en-US" i="1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i="1" spc="-1" dirty="0" err="1" smtClean="0">
                <a:solidFill>
                  <a:srgbClr val="000000"/>
                </a:solidFill>
                <a:latin typeface="Calibri"/>
              </a:rPr>
              <a:t>Borque</a:t>
            </a:r>
            <a:r>
              <a:rPr lang="en-US" i="1" spc="-1" dirty="0" smtClean="0">
                <a:solidFill>
                  <a:srgbClr val="000000"/>
                </a:solidFill>
                <a:latin typeface="Calibri"/>
              </a:rPr>
              <a:t> et al., JGR, 2016)</a:t>
            </a:r>
            <a:endParaRPr lang="en-US" b="1" i="1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5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681" y="298221"/>
            <a:ext cx="6797203" cy="628879"/>
          </a:xfrm>
        </p:spPr>
        <p:txBody>
          <a:bodyPr/>
          <a:lstStyle/>
          <a:p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find </a:t>
            </a:r>
            <a:r>
              <a:rPr lang="de-DE" dirty="0" err="1" smtClean="0"/>
              <a:t>aggregation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riming</a:t>
            </a:r>
            <a:r>
              <a:rPr lang="de-DE" dirty="0" smtClean="0"/>
              <a:t> in A-MPCs?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/>
          <p:cNvPicPr/>
          <p:nvPr/>
        </p:nvPicPr>
        <p:blipFill>
          <a:blip r:embed="rId2"/>
          <a:stretch/>
        </p:blipFill>
        <p:spPr>
          <a:xfrm>
            <a:off x="3119153" y="1602346"/>
            <a:ext cx="3691800" cy="4369680"/>
          </a:xfrm>
          <a:prstGeom prst="rect">
            <a:avLst/>
          </a:prstGeom>
          <a:ln w="0">
            <a:noFill/>
          </a:ln>
        </p:spPr>
      </p:pic>
      <p:pic>
        <p:nvPicPr>
          <p:cNvPr id="10" name="Grafik 9"/>
          <p:cNvPicPr/>
          <p:nvPr/>
        </p:nvPicPr>
        <p:blipFill>
          <a:blip r:embed="rId3"/>
          <a:stretch/>
        </p:blipFill>
        <p:spPr>
          <a:xfrm>
            <a:off x="73553" y="1778026"/>
            <a:ext cx="2898720" cy="4094280"/>
          </a:xfrm>
          <a:prstGeom prst="rect">
            <a:avLst/>
          </a:prstGeom>
          <a:ln w="0">
            <a:noFill/>
          </a:ln>
        </p:spPr>
      </p:pic>
      <p:sp>
        <p:nvSpPr>
          <p:cNvPr id="11" name="Textfeld 7_ 6"/>
          <p:cNvSpPr/>
          <p:nvPr/>
        </p:nvSpPr>
        <p:spPr>
          <a:xfrm>
            <a:off x="6879391" y="3595593"/>
            <a:ext cx="2103244" cy="1417105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000" tIns="54000" rIns="99000" bIns="54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Large aggregates </a:t>
            </a:r>
            <a:r>
              <a:rPr lang="en-US" sz="17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mainly if </a:t>
            </a:r>
            <a:r>
              <a:rPr lang="en-US" sz="17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liquid layer is, at least partly, at T between </a:t>
            </a:r>
            <a:r>
              <a:rPr sz="1700" dirty="0"/>
              <a:t/>
            </a:r>
            <a:br>
              <a:rPr sz="1700" dirty="0"/>
            </a:br>
            <a:r>
              <a:rPr lang="en-US" sz="17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sz="1700" b="1" spc="-1" dirty="0" smtClean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  <a:r>
              <a:rPr lang="en-US" sz="17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7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-12°C </a:t>
            </a:r>
            <a:endParaRPr lang="en-US" sz="1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91153" y="3673786"/>
            <a:ext cx="1296720" cy="1260720"/>
          </a:xfrm>
          <a:prstGeom prst="rect">
            <a:avLst/>
          </a:prstGeom>
          <a:noFill/>
          <a:ln w="3672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481245" y="5972026"/>
            <a:ext cx="25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(</a:t>
            </a:r>
            <a:r>
              <a:rPr lang="de-DE" i="1" dirty="0" err="1" smtClean="0"/>
              <a:t>Chellini</a:t>
            </a:r>
            <a:r>
              <a:rPr lang="de-DE" i="1" dirty="0" smtClean="0"/>
              <a:t> et al., JGR, 2022)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452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681" y="298221"/>
            <a:ext cx="6797203" cy="628879"/>
          </a:xfrm>
        </p:spPr>
        <p:txBody>
          <a:bodyPr/>
          <a:lstStyle/>
          <a:p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find </a:t>
            </a:r>
            <a:r>
              <a:rPr lang="de-DE" dirty="0" err="1" smtClean="0"/>
              <a:t>aggregation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riming</a:t>
            </a:r>
            <a:r>
              <a:rPr lang="de-DE" dirty="0" smtClean="0"/>
              <a:t> in A-MPCs?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/>
          <p:nvPr/>
        </p:nvPicPr>
        <p:blipFill>
          <a:blip r:embed="rId2"/>
          <a:stretch/>
        </p:blipFill>
        <p:spPr>
          <a:xfrm>
            <a:off x="3137082" y="1602346"/>
            <a:ext cx="3691800" cy="4369680"/>
          </a:xfrm>
          <a:prstGeom prst="rect">
            <a:avLst/>
          </a:prstGeom>
          <a:ln w="0">
            <a:noFill/>
          </a:ln>
        </p:spPr>
      </p:pic>
      <p:pic>
        <p:nvPicPr>
          <p:cNvPr id="13" name="Grafik 12"/>
          <p:cNvPicPr/>
          <p:nvPr/>
        </p:nvPicPr>
        <p:blipFill>
          <a:blip r:embed="rId3"/>
          <a:stretch/>
        </p:blipFill>
        <p:spPr>
          <a:xfrm>
            <a:off x="91482" y="1778026"/>
            <a:ext cx="2898720" cy="4094280"/>
          </a:xfrm>
          <a:prstGeom prst="rect">
            <a:avLst/>
          </a:prstGeom>
          <a:ln w="0">
            <a:noFill/>
          </a:ln>
        </p:spPr>
      </p:pic>
      <p:sp>
        <p:nvSpPr>
          <p:cNvPr id="15" name="Textfeld 7_ 12"/>
          <p:cNvSpPr/>
          <p:nvPr/>
        </p:nvSpPr>
        <p:spPr>
          <a:xfrm>
            <a:off x="6981426" y="2449786"/>
            <a:ext cx="1920527" cy="1660539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 large particles when CTT &gt; -</a:t>
            </a:r>
            <a:r>
              <a:rPr lang="en-US" sz="17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10°C</a:t>
            </a:r>
          </a:p>
          <a:p>
            <a:pPr>
              <a:lnSpc>
                <a:spcPct val="100000"/>
              </a:lnSpc>
            </a:pPr>
            <a:endParaRPr lang="en-US" sz="1700" b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700" b="1" spc="-1" dirty="0" smtClean="0">
                <a:solidFill>
                  <a:srgbClr val="000000"/>
                </a:solidFill>
                <a:latin typeface="Calibri"/>
              </a:rPr>
              <a:t>But: Larger MDV as in the dendritic growth zone</a:t>
            </a:r>
            <a:endParaRPr lang="en-US" sz="1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477082" y="2449786"/>
            <a:ext cx="1296720" cy="1260720"/>
          </a:xfrm>
          <a:prstGeom prst="rect">
            <a:avLst/>
          </a:prstGeom>
          <a:noFill/>
          <a:ln w="3672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81245" y="5972026"/>
            <a:ext cx="25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(</a:t>
            </a:r>
            <a:r>
              <a:rPr lang="de-DE" i="1" dirty="0" err="1" smtClean="0"/>
              <a:t>Chellini</a:t>
            </a:r>
            <a:r>
              <a:rPr lang="de-DE" i="1" dirty="0" smtClean="0"/>
              <a:t> et al., JGR, 2022)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2437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577" y="250827"/>
            <a:ext cx="6787307" cy="676274"/>
          </a:xfrm>
        </p:spPr>
        <p:txBody>
          <a:bodyPr/>
          <a:lstStyle/>
          <a:p>
            <a:r>
              <a:rPr lang="de-DE" dirty="0" smtClean="0"/>
              <a:t>Analysis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 err="1" smtClean="0"/>
              <a:t>Use</a:t>
            </a:r>
            <a:r>
              <a:rPr lang="de-DE" dirty="0" smtClean="0"/>
              <a:t> A-MPCs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turbulence</a:t>
            </a:r>
            <a:r>
              <a:rPr lang="de-DE" dirty="0" smtClean="0"/>
              <a:t> on </a:t>
            </a:r>
            <a:r>
              <a:rPr lang="de-DE" dirty="0" err="1" smtClean="0"/>
              <a:t>collisional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31"/>
          <p:cNvSpPr/>
          <p:nvPr/>
        </p:nvSpPr>
        <p:spPr>
          <a:xfrm>
            <a:off x="240792" y="3536635"/>
            <a:ext cx="4824267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u="sng" strike="noStrike" spc="-1" dirty="0">
                <a:solidFill>
                  <a:srgbClr val="000000"/>
                </a:solidFill>
                <a:latin typeface="Calibri"/>
                <a:ea typeface="Calibri"/>
              </a:rPr>
              <a:t>Events classified based on:</a:t>
            </a:r>
            <a:endParaRPr lang="en-US" u="sng" strike="noStrike" spc="-1" dirty="0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CTT: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-20 to -10°C → aggregation and riming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&gt; -10°C → predominantly riming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Average EDR in uppermost 500 m: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&lt; 10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-4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-3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→ low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between 10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-4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10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-3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-3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→ intermediate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&gt; 10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-3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</a:t>
            </a:r>
            <a:r>
              <a:rPr lang="en-US" b="0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-3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→ high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77" y="2289917"/>
            <a:ext cx="3946217" cy="3175472"/>
          </a:xfrm>
          <a:prstGeom prst="rect">
            <a:avLst/>
          </a:prstGeom>
        </p:spPr>
      </p:pic>
      <p:sp>
        <p:nvSpPr>
          <p:cNvPr id="12" name="Textfeld 7_ 75"/>
          <p:cNvSpPr/>
          <p:nvPr/>
        </p:nvSpPr>
        <p:spPr>
          <a:xfrm>
            <a:off x="240792" y="1340887"/>
            <a:ext cx="4591184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pc="-1" dirty="0" smtClean="0">
                <a:solidFill>
                  <a:srgbClr val="000000"/>
                </a:solidFill>
                <a:latin typeface="Calibri"/>
              </a:rPr>
              <a:t>Riming and aggregation are both collisional processes</a:t>
            </a:r>
          </a:p>
          <a:p>
            <a:pPr marL="343080" indent="-34272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b="0" strike="noStrike" spc="-1" dirty="0" smtClean="0">
                <a:solidFill>
                  <a:srgbClr val="000000"/>
                </a:solidFill>
                <a:latin typeface="Calibri"/>
              </a:rPr>
              <a:t>Possible effects of turbulence:</a:t>
            </a:r>
          </a:p>
          <a:p>
            <a:pPr marL="800280" lvl="1" indent="-342720"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pc="-1" dirty="0" smtClean="0">
                <a:solidFill>
                  <a:srgbClr val="000000"/>
                </a:solidFill>
                <a:latin typeface="Calibri"/>
              </a:rPr>
              <a:t>Clustering, collisions more likely</a:t>
            </a:r>
          </a:p>
          <a:p>
            <a:pPr marL="800280" lvl="1" indent="-342720"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b="0" strike="noStrike" spc="-1" dirty="0" smtClean="0">
                <a:solidFill>
                  <a:srgbClr val="000000"/>
                </a:solidFill>
                <a:latin typeface="Calibri"/>
              </a:rPr>
              <a:t>Broader velocity spectrum</a:t>
            </a:r>
          </a:p>
          <a:p>
            <a:pPr marL="800280" lvl="1" indent="-342720"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pc="-1" dirty="0" smtClean="0">
                <a:solidFill>
                  <a:srgbClr val="000000"/>
                </a:solidFill>
                <a:latin typeface="Calibri"/>
              </a:rPr>
              <a:t>More collisions, higher impact energy</a:t>
            </a:r>
            <a:endParaRPr lang="en-US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55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Impact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turbulence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aggregation</a:t>
            </a:r>
            <a:r>
              <a:rPr lang="de-DE" dirty="0" smtClean="0"/>
              <a:t> </a:t>
            </a:r>
            <a:r>
              <a:rPr lang="de-DE" dirty="0" err="1" smtClean="0"/>
              <a:t>dominated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014C8-23E8-4844-80BD-DD9EFA127A1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r="49154"/>
          <a:stretch/>
        </p:blipFill>
        <p:spPr>
          <a:xfrm>
            <a:off x="296118" y="1275212"/>
            <a:ext cx="5235106" cy="3740040"/>
          </a:xfrm>
          <a:prstGeom prst="rect">
            <a:avLst/>
          </a:prstGeom>
          <a:ln w="0">
            <a:noFill/>
          </a:ln>
        </p:spPr>
      </p:pic>
      <p:sp>
        <p:nvSpPr>
          <p:cNvPr id="6" name="Textfeld 7_ 24"/>
          <p:cNvSpPr/>
          <p:nvPr/>
        </p:nvSpPr>
        <p:spPr>
          <a:xfrm>
            <a:off x="2630718" y="482481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DWR (dB)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Particle size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feld 7_ 15"/>
          <p:cNvSpPr/>
          <p:nvPr/>
        </p:nvSpPr>
        <p:spPr>
          <a:xfrm>
            <a:off x="1017918" y="482481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Ze (dBZ)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Reflectivity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feld 7_ 16"/>
          <p:cNvSpPr/>
          <p:nvPr/>
        </p:nvSpPr>
        <p:spPr>
          <a:xfrm>
            <a:off x="4207518" y="4814372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MDV (m s</a:t>
            </a:r>
            <a:r>
              <a:rPr lang="en-US" sz="1400" b="1" strike="noStrike" spc="-1" baseline="3300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Calibri"/>
              </a:rPr>
              <a:t>Fall velocity</a:t>
            </a: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Grafik 11"/>
          <p:cNvPicPr/>
          <p:nvPr/>
        </p:nvPicPr>
        <p:blipFill rotWithShape="1">
          <a:blip r:embed="rId2"/>
          <a:srcRect l="81669" r="3684"/>
          <a:stretch/>
        </p:blipFill>
        <p:spPr>
          <a:xfrm>
            <a:off x="7216783" y="1275212"/>
            <a:ext cx="1508117" cy="3740040"/>
          </a:xfrm>
          <a:prstGeom prst="rect">
            <a:avLst/>
          </a:prstGeom>
          <a:ln w="0">
            <a:noFill/>
          </a:ln>
        </p:spPr>
      </p:pic>
      <p:sp>
        <p:nvSpPr>
          <p:cNvPr id="11" name="Textfeld 7_ 19"/>
          <p:cNvSpPr/>
          <p:nvPr/>
        </p:nvSpPr>
        <p:spPr>
          <a:xfrm>
            <a:off x="7445171" y="4824812"/>
            <a:ext cx="12114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KDP (° km</a:t>
            </a:r>
            <a:r>
              <a:rPr lang="en-US" sz="1400" b="1" strike="noStrike" spc="-1" baseline="33000" dirty="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Concentration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Grafik 12"/>
          <p:cNvPicPr/>
          <p:nvPr/>
        </p:nvPicPr>
        <p:blipFill rotWithShape="1">
          <a:blip r:embed="rId2"/>
          <a:srcRect l="50933" r="33655"/>
          <a:stretch/>
        </p:blipFill>
        <p:spPr>
          <a:xfrm>
            <a:off x="5578906" y="1275212"/>
            <a:ext cx="1586753" cy="3740040"/>
          </a:xfrm>
          <a:prstGeom prst="rect">
            <a:avLst/>
          </a:prstGeom>
          <a:ln w="0">
            <a:noFill/>
          </a:ln>
        </p:spPr>
      </p:pic>
      <p:sp>
        <p:nvSpPr>
          <p:cNvPr id="14" name="Textfeld 7_ 104"/>
          <p:cNvSpPr/>
          <p:nvPr/>
        </p:nvSpPr>
        <p:spPr>
          <a:xfrm>
            <a:off x="5813402" y="4828113"/>
            <a:ext cx="1143000" cy="517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ZDR (dB)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Asimmetry</a:t>
            </a:r>
            <a:endParaRPr lang="en-US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8650" y="5473140"/>
            <a:ext cx="7816320" cy="725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b="1" strike="noStrike" spc="-1" dirty="0" smtClean="0">
                <a:solidFill>
                  <a:srgbClr val="000000"/>
                </a:solidFill>
              </a:rPr>
              <a:t>Higher </a:t>
            </a:r>
            <a:r>
              <a:rPr lang="en-US" b="1" strike="noStrike" spc="-1" dirty="0">
                <a:solidFill>
                  <a:srgbClr val="000000"/>
                </a:solidFill>
              </a:rPr>
              <a:t>EDR </a:t>
            </a:r>
            <a:r>
              <a:rPr lang="en-US" b="1" strike="noStrike" spc="-1" dirty="0" smtClean="0">
                <a:solidFill>
                  <a:srgbClr val="000000"/>
                </a:solidFill>
              </a:rPr>
              <a:t>correlated </a:t>
            </a:r>
            <a:r>
              <a:rPr lang="en-US" b="1" strike="noStrike" spc="-1" dirty="0">
                <a:solidFill>
                  <a:srgbClr val="000000"/>
                </a:solidFill>
              </a:rPr>
              <a:t>with:</a:t>
            </a:r>
            <a:endParaRPr lang="en-US" b="1" strike="noStrike" spc="-1" dirty="0">
              <a:solidFill>
                <a:srgbClr val="FFFFFF"/>
              </a:solidFill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</a:rPr>
              <a:t>Larger, more spherical particles, low velocity ⇒ larger aggregates </a:t>
            </a:r>
            <a:endParaRPr lang="en-US" b="0" strike="noStrike" spc="-1" dirty="0">
              <a:solidFill>
                <a:srgbClr val="FFFFFF"/>
              </a:solidFill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ea typeface="Noto Sans CJK SC Regular"/>
              </a:rPr>
              <a:t>Increasing KDP </a:t>
            </a:r>
            <a:r>
              <a:rPr lang="en-US" b="0" strike="noStrike" spc="-1" dirty="0">
                <a:solidFill>
                  <a:srgbClr val="000000"/>
                </a:solidFill>
              </a:rPr>
              <a:t>⇒ higher fragmentation due to higher collision rates?</a:t>
            </a:r>
            <a:endParaRPr lang="en-US" b="0" strike="noStrike" spc="-1" dirty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13402" y="928091"/>
            <a:ext cx="2959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i="1" dirty="0" smtClean="0"/>
              <a:t>(</a:t>
            </a:r>
            <a:r>
              <a:rPr lang="de-DE" i="1" dirty="0" err="1" smtClean="0"/>
              <a:t>Chellini</a:t>
            </a:r>
            <a:r>
              <a:rPr lang="de-DE" i="1" dirty="0" smtClean="0"/>
              <a:t> &amp; </a:t>
            </a:r>
            <a:r>
              <a:rPr lang="de-DE" i="1" dirty="0" err="1" smtClean="0"/>
              <a:t>Kneifel</a:t>
            </a:r>
            <a:r>
              <a:rPr lang="de-DE" i="1" dirty="0" smtClean="0"/>
              <a:t>, GRL, 2024)</a:t>
            </a:r>
            <a:endParaRPr lang="en-GB" i="1" dirty="0"/>
          </a:p>
        </p:txBody>
      </p:sp>
      <p:sp>
        <p:nvSpPr>
          <p:cNvPr id="17" name="Textfeld 7_ 24"/>
          <p:cNvSpPr/>
          <p:nvPr/>
        </p:nvSpPr>
        <p:spPr>
          <a:xfrm>
            <a:off x="3566324" y="1297423"/>
            <a:ext cx="1935129" cy="398655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CTT: -20…-10°C</a:t>
            </a:r>
            <a:endParaRPr lang="en-US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5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817</Words>
  <Application>Microsoft Office PowerPoint</Application>
  <PresentationFormat>Bildschirmpräsentation (4:3)</PresentationFormat>
  <Paragraphs>171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Noto Sans CJK SC Regular</vt:lpstr>
      <vt:lpstr>Symbol</vt:lpstr>
      <vt:lpstr>Wingdings</vt:lpstr>
      <vt:lpstr>ヒラギノ角ゴ Pro W3</vt:lpstr>
      <vt:lpstr>Office Theme</vt:lpstr>
      <vt:lpstr>Benutzerdefiniertes Design</vt:lpstr>
      <vt:lpstr>1_Office Theme</vt:lpstr>
      <vt:lpstr>2_Office Theme</vt:lpstr>
      <vt:lpstr>3_Office Theme</vt:lpstr>
      <vt:lpstr>PowerPoint-Präsentation</vt:lpstr>
      <vt:lpstr>AWIPEV site, Ny-Ålesund, Svalbard</vt:lpstr>
      <vt:lpstr>Arctic Mixed-Phase Clouds (A-MPCs)</vt:lpstr>
      <vt:lpstr>Dual-Wavelength Ratio (DWR)</vt:lpstr>
      <vt:lpstr>Mean Doppler velocity (MDV)</vt:lpstr>
      <vt:lpstr>Under which conditions do we find aggregation or riming in A-MPCs?</vt:lpstr>
      <vt:lpstr>Under which conditions do we find aggregation or riming in A-MPCs?</vt:lpstr>
      <vt:lpstr>Analysis idea: Use A-MPCs to study impact of turbulence on collisional processes</vt:lpstr>
      <vt:lpstr>Impact of turbulence in the aggregation dominated temperature regime</vt:lpstr>
      <vt:lpstr>Impact of turbulence in the riming dominated temperature regime</vt:lpstr>
      <vt:lpstr>Dependency of riming on turbulence and liquid water path (LWP)</vt:lpstr>
      <vt:lpstr>Conclusions</vt:lpstr>
      <vt:lpstr>Backup Slides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</dc:creator>
  <cp:lastModifiedBy>Stefan</cp:lastModifiedBy>
  <cp:revision>312</cp:revision>
  <cp:lastPrinted>2022-10-10T09:06:19Z</cp:lastPrinted>
  <dcterms:created xsi:type="dcterms:W3CDTF">2013-12-12T23:19:52Z</dcterms:created>
  <dcterms:modified xsi:type="dcterms:W3CDTF">2025-03-16T13:41:34Z</dcterms:modified>
</cp:coreProperties>
</file>