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940" r:id="rId2"/>
  </p:sldMasterIdLst>
  <p:notesMasterIdLst>
    <p:notesMasterId r:id="rId58"/>
  </p:notesMasterIdLst>
  <p:handoutMasterIdLst>
    <p:handoutMasterId r:id="rId59"/>
  </p:handoutMasterIdLst>
  <p:sldIdLst>
    <p:sldId id="843" r:id="rId3"/>
    <p:sldId id="960" r:id="rId4"/>
    <p:sldId id="1247" r:id="rId5"/>
    <p:sldId id="1268" r:id="rId6"/>
    <p:sldId id="1261" r:id="rId7"/>
    <p:sldId id="1270" r:id="rId8"/>
    <p:sldId id="1273" r:id="rId9"/>
    <p:sldId id="1272" r:id="rId10"/>
    <p:sldId id="1223" r:id="rId11"/>
    <p:sldId id="1249" r:id="rId12"/>
    <p:sldId id="1253" r:id="rId13"/>
    <p:sldId id="1265" r:id="rId14"/>
    <p:sldId id="1252" r:id="rId15"/>
    <p:sldId id="1255" r:id="rId16"/>
    <p:sldId id="1254" r:id="rId17"/>
    <p:sldId id="1264" r:id="rId18"/>
    <p:sldId id="1258" r:id="rId19"/>
    <p:sldId id="1266" r:id="rId20"/>
    <p:sldId id="1251" r:id="rId21"/>
    <p:sldId id="1267" r:id="rId22"/>
    <p:sldId id="1245" r:id="rId23"/>
    <p:sldId id="1243" r:id="rId24"/>
    <p:sldId id="1246" r:id="rId25"/>
    <p:sldId id="1213" r:id="rId26"/>
    <p:sldId id="1257" r:id="rId27"/>
    <p:sldId id="1029" r:id="rId28"/>
    <p:sldId id="1269" r:id="rId29"/>
    <p:sldId id="1244" r:id="rId30"/>
    <p:sldId id="1219" r:id="rId31"/>
    <p:sldId id="1235" r:id="rId32"/>
    <p:sldId id="1208" r:id="rId33"/>
    <p:sldId id="1232" r:id="rId34"/>
    <p:sldId id="1233" r:id="rId35"/>
    <p:sldId id="1234" r:id="rId36"/>
    <p:sldId id="1225" r:id="rId37"/>
    <p:sldId id="1229" r:id="rId38"/>
    <p:sldId id="1021" r:id="rId39"/>
    <p:sldId id="1031" r:id="rId40"/>
    <p:sldId id="931" r:id="rId41"/>
    <p:sldId id="986" r:id="rId42"/>
    <p:sldId id="1195" r:id="rId43"/>
    <p:sldId id="987" r:id="rId44"/>
    <p:sldId id="976" r:id="rId45"/>
    <p:sldId id="1186" r:id="rId46"/>
    <p:sldId id="1187" r:id="rId47"/>
    <p:sldId id="1197" r:id="rId48"/>
    <p:sldId id="1002" r:id="rId49"/>
    <p:sldId id="1008" r:id="rId50"/>
    <p:sldId id="1009" r:id="rId51"/>
    <p:sldId id="1010" r:id="rId52"/>
    <p:sldId id="989" r:id="rId53"/>
    <p:sldId id="982" r:id="rId54"/>
    <p:sldId id="1001" r:id="rId55"/>
    <p:sldId id="1004" r:id="rId56"/>
    <p:sldId id="1248" r:id="rId57"/>
  </p:sldIdLst>
  <p:sldSz cx="12192000" cy="6858000"/>
  <p:notesSz cx="6794500" cy="99187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91" userDrawn="1">
          <p15:clr>
            <a:srgbClr val="A4A3A4"/>
          </p15:clr>
        </p15:guide>
        <p15:guide id="2" orient="horz" pos="3929" userDrawn="1">
          <p15:clr>
            <a:srgbClr val="A4A3A4"/>
          </p15:clr>
        </p15:guide>
        <p15:guide id="3" orient="horz" pos="4292" userDrawn="1">
          <p15:clr>
            <a:srgbClr val="A4A3A4"/>
          </p15:clr>
        </p15:guide>
        <p15:guide id="4" orient="horz" pos="1026" userDrawn="1">
          <p15:clr>
            <a:srgbClr val="A4A3A4"/>
          </p15:clr>
        </p15:guide>
        <p15:guide id="5" orient="horz" pos="4065" userDrawn="1">
          <p15:clr>
            <a:srgbClr val="A4A3A4"/>
          </p15:clr>
        </p15:guide>
        <p15:guide id="6" orient="horz" pos="1570" userDrawn="1">
          <p15:clr>
            <a:srgbClr val="A4A3A4"/>
          </p15:clr>
        </p15:guide>
        <p15:guide id="7" orient="horz" pos="482" userDrawn="1">
          <p15:clr>
            <a:srgbClr val="A4A3A4"/>
          </p15:clr>
        </p15:guide>
        <p15:guide id="8" orient="horz" pos="799" userDrawn="1">
          <p15:clr>
            <a:srgbClr val="A4A3A4"/>
          </p15:clr>
        </p15:guide>
        <p15:guide id="9" pos="3840" userDrawn="1">
          <p15:clr>
            <a:srgbClr val="A4A3A4"/>
          </p15:clr>
        </p15:guide>
        <p15:guide id="10" pos="1723" userDrawn="1">
          <p15:clr>
            <a:srgbClr val="A4A3A4"/>
          </p15:clr>
        </p15:guide>
        <p15:guide id="11" pos="4565" userDrawn="1">
          <p15:clr>
            <a:srgbClr val="A4A3A4"/>
          </p15:clr>
        </p15:guide>
        <p15:guide id="12" pos="272" userDrawn="1">
          <p15:clr>
            <a:srgbClr val="A4A3A4"/>
          </p15:clr>
        </p15:guide>
        <p15:guide id="13" pos="7348"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hak Ulrich" initials="BU" lastIdx="32" clrIdx="0"/>
  <p:cmAuthor id="2" name="Keller Julia" initials="KJ" lastIdx="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FF"/>
    <a:srgbClr val="FF0000"/>
    <a:srgbClr val="DD9609"/>
    <a:srgbClr val="D60093"/>
    <a:srgbClr val="969696"/>
    <a:srgbClr val="66FF33"/>
    <a:srgbClr val="FFFF00"/>
    <a:srgbClr val="2D4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44" autoAdjust="0"/>
    <p:restoredTop sz="90764" autoAdjust="0"/>
  </p:normalViewPr>
  <p:slideViewPr>
    <p:cSldViewPr>
      <p:cViewPr varScale="1">
        <p:scale>
          <a:sx n="113" d="100"/>
          <a:sy n="113" d="100"/>
        </p:scale>
        <p:origin x="944" y="176"/>
      </p:cViewPr>
      <p:guideLst>
        <p:guide orient="horz" pos="391"/>
        <p:guide orient="horz" pos="3929"/>
        <p:guide orient="horz" pos="4292"/>
        <p:guide orient="horz" pos="1026"/>
        <p:guide orient="horz" pos="4065"/>
        <p:guide orient="horz" pos="1570"/>
        <p:guide orient="horz" pos="482"/>
        <p:guide orient="horz" pos="799"/>
        <p:guide pos="3840"/>
        <p:guide pos="1723"/>
        <p:guide pos="4565"/>
        <p:guide pos="272"/>
        <p:guide pos="7348"/>
      </p:guideLst>
    </p:cSldViewPr>
  </p:slideViewPr>
  <p:outlineViewPr>
    <p:cViewPr>
      <p:scale>
        <a:sx n="33" d="100"/>
        <a:sy n="33" d="100"/>
      </p:scale>
      <p:origin x="0" y="-2016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48" d="100"/>
          <a:sy n="48" d="100"/>
        </p:scale>
        <p:origin x="2764" y="36"/>
      </p:cViewPr>
      <p:guideLst>
        <p:guide orient="horz" pos="3124"/>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delozar:Documents:DWD:forms:graupel_ic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2.9493828767271899E-2"/>
          <c:y val="4.3062200956937802E-2"/>
          <c:w val="0.78764582113186299"/>
          <c:h val="0.90826168858079304"/>
        </c:manualLayout>
      </c:layout>
      <c:scatterChart>
        <c:scatterStyle val="smoothMarker"/>
        <c:varyColors val="0"/>
        <c:ser>
          <c:idx val="0"/>
          <c:order val="0"/>
          <c:tx>
            <c:v>ICON (87,0.27)</c:v>
          </c:tx>
          <c:spPr>
            <a:ln>
              <a:solidFill>
                <a:schemeClr val="accent2"/>
              </a:solidFill>
            </a:ln>
          </c:spPr>
          <c:marker>
            <c:symbol val="none"/>
          </c:marker>
          <c:xVal>
            <c:numRef>
              <c:f>Blatt6!$A$8:$A$14</c:f>
              <c:numCache>
                <c:formatCode>General</c:formatCode>
                <c:ptCount val="7"/>
                <c:pt idx="0">
                  <c:v>3.3300000000000003E-2</c:v>
                </c:pt>
                <c:pt idx="1">
                  <c:v>0.1</c:v>
                </c:pt>
                <c:pt idx="2">
                  <c:v>0.2</c:v>
                </c:pt>
                <c:pt idx="3">
                  <c:v>0.5</c:v>
                </c:pt>
                <c:pt idx="4">
                  <c:v>1</c:v>
                </c:pt>
                <c:pt idx="5">
                  <c:v>1.33</c:v>
                </c:pt>
                <c:pt idx="6">
                  <c:v>2</c:v>
                </c:pt>
              </c:numCache>
            </c:numRef>
          </c:xVal>
          <c:yVal>
            <c:numRef>
              <c:f>Blatt6!$C$8:$C$14</c:f>
              <c:numCache>
                <c:formatCode>General</c:formatCode>
                <c:ptCount val="7"/>
                <c:pt idx="0">
                  <c:v>0.49190006888239501</c:v>
                </c:pt>
                <c:pt idx="1">
                  <c:v>1.258718207691468</c:v>
                </c:pt>
                <c:pt idx="2">
                  <c:v>2.2758633531356951</c:v>
                </c:pt>
                <c:pt idx="3">
                  <c:v>4.9793132059752381</c:v>
                </c:pt>
                <c:pt idx="4">
                  <c:v>9.0029971601406782</c:v>
                </c:pt>
                <c:pt idx="5">
                  <c:v>11.48717434980775</c:v>
                </c:pt>
                <c:pt idx="6">
                  <c:v>16.2781400792855</c:v>
                </c:pt>
              </c:numCache>
            </c:numRef>
          </c:yVal>
          <c:smooth val="1"/>
          <c:extLst>
            <c:ext xmlns:c16="http://schemas.microsoft.com/office/drawing/2014/chart" uri="{C3380CC4-5D6E-409C-BE32-E72D297353CC}">
              <c16:uniqueId val="{00000000-1356-E64F-ABA7-6645FC84D764}"/>
            </c:ext>
          </c:extLst>
        </c:ser>
        <c:ser>
          <c:idx val="1"/>
          <c:order val="1"/>
          <c:tx>
            <c:v>P2(100,0.34)</c:v>
          </c:tx>
          <c:spPr>
            <a:ln>
              <a:solidFill>
                <a:schemeClr val="tx2"/>
              </a:solidFill>
            </a:ln>
          </c:spPr>
          <c:marker>
            <c:symbol val="none"/>
          </c:marker>
          <c:xVal>
            <c:numRef>
              <c:f>Blatt6!$A$8:$A$14</c:f>
              <c:numCache>
                <c:formatCode>General</c:formatCode>
                <c:ptCount val="7"/>
                <c:pt idx="0">
                  <c:v>3.3300000000000003E-2</c:v>
                </c:pt>
                <c:pt idx="1">
                  <c:v>0.1</c:v>
                </c:pt>
                <c:pt idx="2">
                  <c:v>0.2</c:v>
                </c:pt>
                <c:pt idx="3">
                  <c:v>0.5</c:v>
                </c:pt>
                <c:pt idx="4">
                  <c:v>1</c:v>
                </c:pt>
                <c:pt idx="5">
                  <c:v>1.33</c:v>
                </c:pt>
                <c:pt idx="6">
                  <c:v>2</c:v>
                </c:pt>
              </c:numCache>
            </c:numRef>
          </c:xVal>
          <c:yVal>
            <c:numRef>
              <c:f>Blatt6!$D$8:$D$14</c:f>
              <c:numCache>
                <c:formatCode>General</c:formatCode>
                <c:ptCount val="7"/>
                <c:pt idx="0">
                  <c:v>0.14203588986523699</c:v>
                </c:pt>
                <c:pt idx="1">
                  <c:v>0.46719339812501398</c:v>
                </c:pt>
                <c:pt idx="2">
                  <c:v>0.98958417909509599</c:v>
                </c:pt>
                <c:pt idx="3">
                  <c:v>2.6689669669161908</c:v>
                </c:pt>
                <c:pt idx="4">
                  <c:v>5.6532637138869619</c:v>
                </c:pt>
                <c:pt idx="5">
                  <c:v>7.6985000569118247</c:v>
                </c:pt>
                <c:pt idx="6">
                  <c:v>11.97444217740841</c:v>
                </c:pt>
              </c:numCache>
            </c:numRef>
          </c:yVal>
          <c:smooth val="1"/>
          <c:extLst>
            <c:ext xmlns:c16="http://schemas.microsoft.com/office/drawing/2014/chart" uri="{C3380CC4-5D6E-409C-BE32-E72D297353CC}">
              <c16:uniqueId val="{00000001-1356-E64F-ABA7-6645FC84D764}"/>
            </c:ext>
          </c:extLst>
        </c:ser>
        <c:ser>
          <c:idx val="2"/>
          <c:order val="2"/>
          <c:tx>
            <c:v>Heimsfield</c:v>
          </c:tx>
          <c:spPr>
            <a:ln>
              <a:solidFill>
                <a:srgbClr val="53CD8A"/>
              </a:solidFill>
            </a:ln>
          </c:spPr>
          <c:marker>
            <c:symbol val="none"/>
          </c:marker>
          <c:xVal>
            <c:numRef>
              <c:f>Blatt6!$A$8:$A$14</c:f>
              <c:numCache>
                <c:formatCode>General</c:formatCode>
                <c:ptCount val="7"/>
                <c:pt idx="0">
                  <c:v>3.3300000000000003E-2</c:v>
                </c:pt>
                <c:pt idx="1">
                  <c:v>0.1</c:v>
                </c:pt>
                <c:pt idx="2">
                  <c:v>0.2</c:v>
                </c:pt>
                <c:pt idx="3">
                  <c:v>0.5</c:v>
                </c:pt>
                <c:pt idx="4">
                  <c:v>1</c:v>
                </c:pt>
                <c:pt idx="5">
                  <c:v>1.33</c:v>
                </c:pt>
                <c:pt idx="6">
                  <c:v>2</c:v>
                </c:pt>
              </c:numCache>
            </c:numRef>
          </c:xVal>
          <c:yVal>
            <c:numRef>
              <c:f>Blatt6!$E$8:$E$14</c:f>
              <c:numCache>
                <c:formatCode>General</c:formatCode>
                <c:ptCount val="7"/>
                <c:pt idx="0">
                  <c:v>0.28007411875267701</c:v>
                </c:pt>
                <c:pt idx="1">
                  <c:v>0.70537460812401298</c:v>
                </c:pt>
                <c:pt idx="2">
                  <c:v>1.26265591733397</c:v>
                </c:pt>
                <c:pt idx="3">
                  <c:v>2.7261806168962162</c:v>
                </c:pt>
                <c:pt idx="4">
                  <c:v>4.88</c:v>
                </c:pt>
                <c:pt idx="5">
                  <c:v>6.2009067498993886</c:v>
                </c:pt>
                <c:pt idx="6">
                  <c:v>8.7354446922570101</c:v>
                </c:pt>
              </c:numCache>
            </c:numRef>
          </c:yVal>
          <c:smooth val="1"/>
          <c:extLst>
            <c:ext xmlns:c16="http://schemas.microsoft.com/office/drawing/2014/chart" uri="{C3380CC4-5D6E-409C-BE32-E72D297353CC}">
              <c16:uniqueId val="{00000002-1356-E64F-ABA7-6645FC84D764}"/>
            </c:ext>
          </c:extLst>
        </c:ser>
        <c:ser>
          <c:idx val="3"/>
          <c:order val="3"/>
          <c:tx>
            <c:v>SB2006 (40,0.23)</c:v>
          </c:tx>
          <c:marker>
            <c:symbol val="none"/>
          </c:marker>
          <c:xVal>
            <c:numRef>
              <c:f>Blatt6!$A$8:$A$14</c:f>
              <c:numCache>
                <c:formatCode>General</c:formatCode>
                <c:ptCount val="7"/>
                <c:pt idx="0">
                  <c:v>3.3300000000000003E-2</c:v>
                </c:pt>
                <c:pt idx="1">
                  <c:v>0.1</c:v>
                </c:pt>
                <c:pt idx="2">
                  <c:v>0.2</c:v>
                </c:pt>
                <c:pt idx="3">
                  <c:v>0.5</c:v>
                </c:pt>
                <c:pt idx="4">
                  <c:v>1</c:v>
                </c:pt>
                <c:pt idx="5">
                  <c:v>1.33</c:v>
                </c:pt>
                <c:pt idx="6">
                  <c:v>2</c:v>
                </c:pt>
              </c:numCache>
            </c:numRef>
          </c:xVal>
          <c:yVal>
            <c:numRef>
              <c:f>Blatt6!$F$8:$F$14</c:f>
              <c:numCache>
                <c:formatCode>General</c:formatCode>
                <c:ptCount val="7"/>
                <c:pt idx="0">
                  <c:v>0.473959307882523</c:v>
                </c:pt>
                <c:pt idx="1">
                  <c:v>1.060579067296795</c:v>
                </c:pt>
                <c:pt idx="2">
                  <c:v>1.762149412896131</c:v>
                </c:pt>
                <c:pt idx="3">
                  <c:v>3.4476839671110282</c:v>
                </c:pt>
                <c:pt idx="4">
                  <c:v>5.7283181102007976</c:v>
                </c:pt>
                <c:pt idx="5">
                  <c:v>7.0590536473465351</c:v>
                </c:pt>
                <c:pt idx="6">
                  <c:v>9.5175859170034407</c:v>
                </c:pt>
              </c:numCache>
            </c:numRef>
          </c:yVal>
          <c:smooth val="1"/>
          <c:extLst>
            <c:ext xmlns:c16="http://schemas.microsoft.com/office/drawing/2014/chart" uri="{C3380CC4-5D6E-409C-BE32-E72D297353CC}">
              <c16:uniqueId val="{00000003-1356-E64F-ABA7-6645FC84D764}"/>
            </c:ext>
          </c:extLst>
        </c:ser>
        <c:dLbls>
          <c:showLegendKey val="0"/>
          <c:showVal val="0"/>
          <c:showCatName val="0"/>
          <c:showSerName val="0"/>
          <c:showPercent val="0"/>
          <c:showBubbleSize val="0"/>
        </c:dLbls>
        <c:axId val="2014661880"/>
        <c:axId val="2014927848"/>
      </c:scatterChart>
      <c:valAx>
        <c:axId val="2014661880"/>
        <c:scaling>
          <c:orientation val="minMax"/>
          <c:max val="2"/>
        </c:scaling>
        <c:delete val="0"/>
        <c:axPos val="b"/>
        <c:numFmt formatCode="General" sourceLinked="1"/>
        <c:majorTickMark val="out"/>
        <c:minorTickMark val="none"/>
        <c:tickLblPos val="nextTo"/>
        <c:txPr>
          <a:bodyPr/>
          <a:lstStyle/>
          <a:p>
            <a:pPr>
              <a:defRPr sz="1600"/>
            </a:pPr>
            <a:endParaRPr lang="de-DE"/>
          </a:p>
        </c:txPr>
        <c:crossAx val="2014927848"/>
        <c:crosses val="autoZero"/>
        <c:crossBetween val="midCat"/>
      </c:valAx>
      <c:valAx>
        <c:axId val="2014927848"/>
        <c:scaling>
          <c:orientation val="minMax"/>
        </c:scaling>
        <c:delete val="0"/>
        <c:axPos val="l"/>
        <c:majorGridlines/>
        <c:numFmt formatCode="General" sourceLinked="1"/>
        <c:majorTickMark val="out"/>
        <c:minorTickMark val="none"/>
        <c:tickLblPos val="nextTo"/>
        <c:txPr>
          <a:bodyPr/>
          <a:lstStyle/>
          <a:p>
            <a:pPr>
              <a:defRPr sz="1600"/>
            </a:pPr>
            <a:endParaRPr lang="de-DE"/>
          </a:p>
        </c:txPr>
        <c:crossAx val="2014661880"/>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8EE78-DE8A-44D7-A2AB-50EA36F9080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DA4187C9-8FE3-436E-85EC-3D70AB814958}">
      <dgm:prSet phldrT="[Text]" custT="1"/>
      <dgm:spPr>
        <a:solidFill>
          <a:schemeClr val="accent2"/>
        </a:solidFill>
      </dgm:spPr>
      <dgm:t>
        <a:bodyPr/>
        <a:lstStyle/>
        <a:p>
          <a:r>
            <a:rPr lang="de-DE" sz="1200" dirty="0"/>
            <a:t> Radar</a:t>
          </a:r>
        </a:p>
      </dgm:t>
    </dgm:pt>
    <dgm:pt modelId="{C99719B4-AA93-4C1C-A4DC-5308C14090D2}" type="parTrans" cxnId="{5E03ECD6-15EE-4BA8-8AAA-BEE913BD30CE}">
      <dgm:prSet/>
      <dgm:spPr/>
      <dgm:t>
        <a:bodyPr/>
        <a:lstStyle/>
        <a:p>
          <a:endParaRPr lang="de-DE"/>
        </a:p>
      </dgm:t>
    </dgm:pt>
    <dgm:pt modelId="{ED95F4C5-B1E8-493C-893F-EC1C113E525A}" type="sibTrans" cxnId="{5E03ECD6-15EE-4BA8-8AAA-BEE913BD30CE}">
      <dgm:prSet/>
      <dgm:spPr/>
      <dgm:t>
        <a:bodyPr/>
        <a:lstStyle/>
        <a:p>
          <a:endParaRPr lang="de-DE"/>
        </a:p>
      </dgm:t>
    </dgm:pt>
    <dgm:pt modelId="{7BD3F930-59C1-41B1-8CA9-508745AA8099}">
      <dgm:prSet phldrT="[Text]" custT="1"/>
      <dgm:spPr/>
      <dgm:t>
        <a:bodyPr/>
        <a:lstStyle/>
        <a:p>
          <a:r>
            <a:rPr lang="de-DE" sz="1200" dirty="0"/>
            <a:t>Radiation</a:t>
          </a:r>
          <a:endParaRPr lang="de-DE" sz="900" dirty="0"/>
        </a:p>
      </dgm:t>
    </dgm:pt>
    <dgm:pt modelId="{064934FB-5DC7-4EED-9043-F3099DDEEE3C}" type="parTrans" cxnId="{6405DFAD-34BC-4825-98B2-E0165F65580A}">
      <dgm:prSet/>
      <dgm:spPr/>
      <dgm:t>
        <a:bodyPr/>
        <a:lstStyle/>
        <a:p>
          <a:endParaRPr lang="de-DE"/>
        </a:p>
      </dgm:t>
    </dgm:pt>
    <dgm:pt modelId="{FA786E83-E16F-4FD1-B2E5-0F6E6D37BADF}" type="sibTrans" cxnId="{6405DFAD-34BC-4825-98B2-E0165F65580A}">
      <dgm:prSet/>
      <dgm:spPr/>
      <dgm:t>
        <a:bodyPr/>
        <a:lstStyle/>
        <a:p>
          <a:endParaRPr lang="de-DE"/>
        </a:p>
      </dgm:t>
    </dgm:pt>
    <dgm:pt modelId="{F549C375-6327-4690-B7FE-2163A13E4049}">
      <dgm:prSet phldrT="[Text]" custT="1"/>
      <dgm:spPr>
        <a:solidFill>
          <a:srgbClr val="92D050"/>
        </a:solidFill>
      </dgm:spPr>
      <dgm:t>
        <a:bodyPr/>
        <a:lstStyle/>
        <a:p>
          <a:r>
            <a:rPr lang="de-DE" sz="1200" dirty="0"/>
            <a:t>RTTOV</a:t>
          </a:r>
        </a:p>
      </dgm:t>
    </dgm:pt>
    <dgm:pt modelId="{7C8B45AA-7A5F-45AC-9728-685627335C09}" type="parTrans" cxnId="{5F6418EF-C73C-4538-B88F-D891468E9DDB}">
      <dgm:prSet/>
      <dgm:spPr/>
      <dgm:t>
        <a:bodyPr/>
        <a:lstStyle/>
        <a:p>
          <a:endParaRPr lang="de-DE"/>
        </a:p>
      </dgm:t>
    </dgm:pt>
    <dgm:pt modelId="{D63FC715-B4DA-4832-9D4E-7E16243879DC}" type="sibTrans" cxnId="{5F6418EF-C73C-4538-B88F-D891468E9DDB}">
      <dgm:prSet/>
      <dgm:spPr/>
      <dgm:t>
        <a:bodyPr/>
        <a:lstStyle/>
        <a:p>
          <a:endParaRPr lang="de-DE"/>
        </a:p>
      </dgm:t>
    </dgm:pt>
    <dgm:pt modelId="{7A9643B2-ADC3-4959-B927-5C1A2C564BCF}">
      <dgm:prSet phldrT="[Text]" custT="1"/>
      <dgm:spPr>
        <a:solidFill>
          <a:srgbClr val="7030A0"/>
        </a:solidFill>
      </dgm:spPr>
      <dgm:t>
        <a:bodyPr/>
        <a:lstStyle/>
        <a:p>
          <a:r>
            <a:rPr lang="de-DE" sz="1200" dirty="0" err="1"/>
            <a:t>Microphys</a:t>
          </a:r>
          <a:r>
            <a:rPr lang="de-DE" sz="1200" dirty="0"/>
            <a:t>.</a:t>
          </a:r>
        </a:p>
      </dgm:t>
    </dgm:pt>
    <dgm:pt modelId="{4417656A-7DBE-45D9-A3C2-73606E288242}" type="parTrans" cxnId="{3C78FA4B-C775-4426-BFD1-5E8E0DC5AEE7}">
      <dgm:prSet/>
      <dgm:spPr/>
      <dgm:t>
        <a:bodyPr/>
        <a:lstStyle/>
        <a:p>
          <a:endParaRPr lang="de-DE"/>
        </a:p>
      </dgm:t>
    </dgm:pt>
    <dgm:pt modelId="{BBCF195C-B326-4944-A1BB-0A0DD96E9510}" type="sibTrans" cxnId="{3C78FA4B-C775-4426-BFD1-5E8E0DC5AEE7}">
      <dgm:prSet/>
      <dgm:spPr/>
      <dgm:t>
        <a:bodyPr/>
        <a:lstStyle/>
        <a:p>
          <a:endParaRPr lang="de-DE"/>
        </a:p>
      </dgm:t>
    </dgm:pt>
    <dgm:pt modelId="{85626C5C-FB41-4F30-983B-677BB0C6B7F4}">
      <dgm:prSet phldrT="[Text]" custT="1"/>
      <dgm:spPr>
        <a:solidFill>
          <a:schemeClr val="bg1"/>
        </a:solidFill>
        <a:ln w="57150">
          <a:solidFill>
            <a:srgbClr val="CCCC00"/>
          </a:solidFill>
        </a:ln>
      </dgm:spPr>
      <dgm:t>
        <a:bodyPr/>
        <a:lstStyle/>
        <a:p>
          <a:r>
            <a:rPr lang="en-US" sz="1800" noProof="0" dirty="0">
              <a:solidFill>
                <a:schemeClr val="tx1"/>
              </a:solidFill>
            </a:rPr>
            <a:t>Consistent</a:t>
          </a:r>
        </a:p>
      </dgm:t>
    </dgm:pt>
    <dgm:pt modelId="{3265DAD2-9B54-41AA-962E-A6465DCB4F39}" type="sibTrans" cxnId="{F4F8C8C2-0B5D-4E2B-A0E3-5A7A7D4F8385}">
      <dgm:prSet/>
      <dgm:spPr/>
      <dgm:t>
        <a:bodyPr/>
        <a:lstStyle/>
        <a:p>
          <a:endParaRPr lang="de-DE"/>
        </a:p>
      </dgm:t>
    </dgm:pt>
    <dgm:pt modelId="{8152C405-2FCA-4F8E-BEB2-08989D357E27}" type="parTrans" cxnId="{F4F8C8C2-0B5D-4E2B-A0E3-5A7A7D4F8385}">
      <dgm:prSet/>
      <dgm:spPr/>
      <dgm:t>
        <a:bodyPr/>
        <a:lstStyle/>
        <a:p>
          <a:endParaRPr lang="de-DE"/>
        </a:p>
      </dgm:t>
    </dgm:pt>
    <dgm:pt modelId="{25610B7E-14E3-4791-A39C-0F39CED72F65}" type="pres">
      <dgm:prSet presAssocID="{F048EE78-DE8A-44D7-A2AB-50EA36F90801}" presName="Name0" presStyleCnt="0">
        <dgm:presLayoutVars>
          <dgm:chMax val="1"/>
          <dgm:dir/>
          <dgm:animLvl val="ctr"/>
          <dgm:resizeHandles val="exact"/>
        </dgm:presLayoutVars>
      </dgm:prSet>
      <dgm:spPr/>
    </dgm:pt>
    <dgm:pt modelId="{71BF3D33-208F-46A1-B967-1E9ADF8774C7}" type="pres">
      <dgm:prSet presAssocID="{85626C5C-FB41-4F30-983B-677BB0C6B7F4}" presName="centerShape" presStyleLbl="node0" presStyleIdx="0" presStyleCnt="1"/>
      <dgm:spPr/>
    </dgm:pt>
    <dgm:pt modelId="{1E7383E1-FD46-4963-BFC2-75313DD98B81}" type="pres">
      <dgm:prSet presAssocID="{DA4187C9-8FE3-436E-85EC-3D70AB814958}" presName="node" presStyleLbl="node1" presStyleIdx="0" presStyleCnt="4">
        <dgm:presLayoutVars>
          <dgm:bulletEnabled val="1"/>
        </dgm:presLayoutVars>
      </dgm:prSet>
      <dgm:spPr/>
    </dgm:pt>
    <dgm:pt modelId="{067AD281-3874-489C-9B17-90382EA4C87C}" type="pres">
      <dgm:prSet presAssocID="{DA4187C9-8FE3-436E-85EC-3D70AB814958}" presName="dummy" presStyleCnt="0"/>
      <dgm:spPr/>
    </dgm:pt>
    <dgm:pt modelId="{AC86B6FD-90ED-4007-B280-53D2D5227B5E}" type="pres">
      <dgm:prSet presAssocID="{ED95F4C5-B1E8-493C-893F-EC1C113E525A}" presName="sibTrans" presStyleLbl="sibTrans2D1" presStyleIdx="0" presStyleCnt="4"/>
      <dgm:spPr/>
    </dgm:pt>
    <dgm:pt modelId="{AF4ABC33-BA4A-4ADF-90E8-75A4F16B7332}" type="pres">
      <dgm:prSet presAssocID="{7BD3F930-59C1-41B1-8CA9-508745AA8099}" presName="node" presStyleLbl="node1" presStyleIdx="1" presStyleCnt="4">
        <dgm:presLayoutVars>
          <dgm:bulletEnabled val="1"/>
        </dgm:presLayoutVars>
      </dgm:prSet>
      <dgm:spPr/>
    </dgm:pt>
    <dgm:pt modelId="{E3795431-611F-472A-B9FF-CBA2E4C9C197}" type="pres">
      <dgm:prSet presAssocID="{7BD3F930-59C1-41B1-8CA9-508745AA8099}" presName="dummy" presStyleCnt="0"/>
      <dgm:spPr/>
    </dgm:pt>
    <dgm:pt modelId="{2FF0FE23-C1E5-481F-B488-952693CA81AF}" type="pres">
      <dgm:prSet presAssocID="{FA786E83-E16F-4FD1-B2E5-0F6E6D37BADF}" presName="sibTrans" presStyleLbl="sibTrans2D1" presStyleIdx="1" presStyleCnt="4"/>
      <dgm:spPr/>
    </dgm:pt>
    <dgm:pt modelId="{FC786E0F-AD6F-4633-8DB3-9CE43A2A5605}" type="pres">
      <dgm:prSet presAssocID="{F549C375-6327-4690-B7FE-2163A13E4049}" presName="node" presStyleLbl="node1" presStyleIdx="2" presStyleCnt="4">
        <dgm:presLayoutVars>
          <dgm:bulletEnabled val="1"/>
        </dgm:presLayoutVars>
      </dgm:prSet>
      <dgm:spPr/>
    </dgm:pt>
    <dgm:pt modelId="{9C6887B3-3AE2-49B6-BEC5-34B291D935F6}" type="pres">
      <dgm:prSet presAssocID="{F549C375-6327-4690-B7FE-2163A13E4049}" presName="dummy" presStyleCnt="0"/>
      <dgm:spPr/>
    </dgm:pt>
    <dgm:pt modelId="{072A8ABE-6408-4224-8FA9-9EB8FD5305A7}" type="pres">
      <dgm:prSet presAssocID="{D63FC715-B4DA-4832-9D4E-7E16243879DC}" presName="sibTrans" presStyleLbl="sibTrans2D1" presStyleIdx="2" presStyleCnt="4"/>
      <dgm:spPr/>
    </dgm:pt>
    <dgm:pt modelId="{322A94D6-B515-4EE8-8C4D-EE0D2F549088}" type="pres">
      <dgm:prSet presAssocID="{7A9643B2-ADC3-4959-B927-5C1A2C564BCF}" presName="node" presStyleLbl="node1" presStyleIdx="3" presStyleCnt="4">
        <dgm:presLayoutVars>
          <dgm:bulletEnabled val="1"/>
        </dgm:presLayoutVars>
      </dgm:prSet>
      <dgm:spPr/>
    </dgm:pt>
    <dgm:pt modelId="{CCCC9DAF-8DDE-46DA-B4F8-4AB0ADA56F34}" type="pres">
      <dgm:prSet presAssocID="{7A9643B2-ADC3-4959-B927-5C1A2C564BCF}" presName="dummy" presStyleCnt="0"/>
      <dgm:spPr/>
    </dgm:pt>
    <dgm:pt modelId="{B59E8469-6DF7-4FB3-A679-37AD6679F469}" type="pres">
      <dgm:prSet presAssocID="{BBCF195C-B326-4944-A1BB-0A0DD96E9510}" presName="sibTrans" presStyleLbl="sibTrans2D1" presStyleIdx="3" presStyleCnt="4"/>
      <dgm:spPr/>
    </dgm:pt>
  </dgm:ptLst>
  <dgm:cxnLst>
    <dgm:cxn modelId="{50CE240E-EB40-C94B-B51E-D4120A3D0455}" type="presOf" srcId="{85626C5C-FB41-4F30-983B-677BB0C6B7F4}" destId="{71BF3D33-208F-46A1-B967-1E9ADF8774C7}" srcOrd="0" destOrd="0" presId="urn:microsoft.com/office/officeart/2005/8/layout/radial6"/>
    <dgm:cxn modelId="{B0D9AE34-578A-934F-9F6D-BC9A0F364837}" type="presOf" srcId="{FA786E83-E16F-4FD1-B2E5-0F6E6D37BADF}" destId="{2FF0FE23-C1E5-481F-B488-952693CA81AF}" srcOrd="0" destOrd="0" presId="urn:microsoft.com/office/officeart/2005/8/layout/radial6"/>
    <dgm:cxn modelId="{CC969B44-80A7-3C41-B332-682790A6A0B4}" type="presOf" srcId="{7A9643B2-ADC3-4959-B927-5C1A2C564BCF}" destId="{322A94D6-B515-4EE8-8C4D-EE0D2F549088}" srcOrd="0" destOrd="0" presId="urn:microsoft.com/office/officeart/2005/8/layout/radial6"/>
    <dgm:cxn modelId="{3C78FA4B-C775-4426-BFD1-5E8E0DC5AEE7}" srcId="{85626C5C-FB41-4F30-983B-677BB0C6B7F4}" destId="{7A9643B2-ADC3-4959-B927-5C1A2C564BCF}" srcOrd="3" destOrd="0" parTransId="{4417656A-7DBE-45D9-A3C2-73606E288242}" sibTransId="{BBCF195C-B326-4944-A1BB-0A0DD96E9510}"/>
    <dgm:cxn modelId="{0B45C354-BB08-F648-B35E-0B8AE438300E}" type="presOf" srcId="{7BD3F930-59C1-41B1-8CA9-508745AA8099}" destId="{AF4ABC33-BA4A-4ADF-90E8-75A4F16B7332}" srcOrd="0" destOrd="0" presId="urn:microsoft.com/office/officeart/2005/8/layout/radial6"/>
    <dgm:cxn modelId="{A8F3FB75-3F4E-B242-8424-D4752E84B512}" type="presOf" srcId="{DA4187C9-8FE3-436E-85EC-3D70AB814958}" destId="{1E7383E1-FD46-4963-BFC2-75313DD98B81}" srcOrd="0" destOrd="0" presId="urn:microsoft.com/office/officeart/2005/8/layout/radial6"/>
    <dgm:cxn modelId="{6405DFAD-34BC-4825-98B2-E0165F65580A}" srcId="{85626C5C-FB41-4F30-983B-677BB0C6B7F4}" destId="{7BD3F930-59C1-41B1-8CA9-508745AA8099}" srcOrd="1" destOrd="0" parTransId="{064934FB-5DC7-4EED-9043-F3099DDEEE3C}" sibTransId="{FA786E83-E16F-4FD1-B2E5-0F6E6D37BADF}"/>
    <dgm:cxn modelId="{B97B7EAE-8C21-6646-B90F-CE88ACC08C99}" type="presOf" srcId="{F048EE78-DE8A-44D7-A2AB-50EA36F90801}" destId="{25610B7E-14E3-4791-A39C-0F39CED72F65}" srcOrd="0" destOrd="0" presId="urn:microsoft.com/office/officeart/2005/8/layout/radial6"/>
    <dgm:cxn modelId="{C8B771B8-EE11-D444-B746-703F17C7EDDC}" type="presOf" srcId="{F549C375-6327-4690-B7FE-2163A13E4049}" destId="{FC786E0F-AD6F-4633-8DB3-9CE43A2A5605}" srcOrd="0" destOrd="0" presId="urn:microsoft.com/office/officeart/2005/8/layout/radial6"/>
    <dgm:cxn modelId="{F4F8C8C2-0B5D-4E2B-A0E3-5A7A7D4F8385}" srcId="{F048EE78-DE8A-44D7-A2AB-50EA36F90801}" destId="{85626C5C-FB41-4F30-983B-677BB0C6B7F4}" srcOrd="0" destOrd="0" parTransId="{8152C405-2FCA-4F8E-BEB2-08989D357E27}" sibTransId="{3265DAD2-9B54-41AA-962E-A6465DCB4F39}"/>
    <dgm:cxn modelId="{028A4CCB-21FC-0545-B9CC-E21E8C2A8C4D}" type="presOf" srcId="{D63FC715-B4DA-4832-9D4E-7E16243879DC}" destId="{072A8ABE-6408-4224-8FA9-9EB8FD5305A7}" srcOrd="0" destOrd="0" presId="urn:microsoft.com/office/officeart/2005/8/layout/radial6"/>
    <dgm:cxn modelId="{5E03ECD6-15EE-4BA8-8AAA-BEE913BD30CE}" srcId="{85626C5C-FB41-4F30-983B-677BB0C6B7F4}" destId="{DA4187C9-8FE3-436E-85EC-3D70AB814958}" srcOrd="0" destOrd="0" parTransId="{C99719B4-AA93-4C1C-A4DC-5308C14090D2}" sibTransId="{ED95F4C5-B1E8-493C-893F-EC1C113E525A}"/>
    <dgm:cxn modelId="{62554DDE-F067-FE41-AB2D-71AB0A8AB22A}" type="presOf" srcId="{BBCF195C-B326-4944-A1BB-0A0DD96E9510}" destId="{B59E8469-6DF7-4FB3-A679-37AD6679F469}" srcOrd="0" destOrd="0" presId="urn:microsoft.com/office/officeart/2005/8/layout/radial6"/>
    <dgm:cxn modelId="{5F6418EF-C73C-4538-B88F-D891468E9DDB}" srcId="{85626C5C-FB41-4F30-983B-677BB0C6B7F4}" destId="{F549C375-6327-4690-B7FE-2163A13E4049}" srcOrd="2" destOrd="0" parTransId="{7C8B45AA-7A5F-45AC-9728-685627335C09}" sibTransId="{D63FC715-B4DA-4832-9D4E-7E16243879DC}"/>
    <dgm:cxn modelId="{0EA1FBFE-53FF-7E40-A2A8-BDB1E3BA3649}" type="presOf" srcId="{ED95F4C5-B1E8-493C-893F-EC1C113E525A}" destId="{AC86B6FD-90ED-4007-B280-53D2D5227B5E}" srcOrd="0" destOrd="0" presId="urn:microsoft.com/office/officeart/2005/8/layout/radial6"/>
    <dgm:cxn modelId="{A34DB2BD-71B1-8441-B45B-14283422F6BC}" type="presParOf" srcId="{25610B7E-14E3-4791-A39C-0F39CED72F65}" destId="{71BF3D33-208F-46A1-B967-1E9ADF8774C7}" srcOrd="0" destOrd="0" presId="urn:microsoft.com/office/officeart/2005/8/layout/radial6"/>
    <dgm:cxn modelId="{6FB37EB3-9FF2-4644-A0FC-7F3A01318A05}" type="presParOf" srcId="{25610B7E-14E3-4791-A39C-0F39CED72F65}" destId="{1E7383E1-FD46-4963-BFC2-75313DD98B81}" srcOrd="1" destOrd="0" presId="urn:microsoft.com/office/officeart/2005/8/layout/radial6"/>
    <dgm:cxn modelId="{2CDD06F2-8AFC-6F46-8BC0-87E425A5CA10}" type="presParOf" srcId="{25610B7E-14E3-4791-A39C-0F39CED72F65}" destId="{067AD281-3874-489C-9B17-90382EA4C87C}" srcOrd="2" destOrd="0" presId="urn:microsoft.com/office/officeart/2005/8/layout/radial6"/>
    <dgm:cxn modelId="{79043CCC-3E50-F644-8368-3748D829C630}" type="presParOf" srcId="{25610B7E-14E3-4791-A39C-0F39CED72F65}" destId="{AC86B6FD-90ED-4007-B280-53D2D5227B5E}" srcOrd="3" destOrd="0" presId="urn:microsoft.com/office/officeart/2005/8/layout/radial6"/>
    <dgm:cxn modelId="{A42F0320-7B98-6B49-B454-0E24792CB2E4}" type="presParOf" srcId="{25610B7E-14E3-4791-A39C-0F39CED72F65}" destId="{AF4ABC33-BA4A-4ADF-90E8-75A4F16B7332}" srcOrd="4" destOrd="0" presId="urn:microsoft.com/office/officeart/2005/8/layout/radial6"/>
    <dgm:cxn modelId="{01E72079-9777-9B49-A3D4-7D48FFACFDB7}" type="presParOf" srcId="{25610B7E-14E3-4791-A39C-0F39CED72F65}" destId="{E3795431-611F-472A-B9FF-CBA2E4C9C197}" srcOrd="5" destOrd="0" presId="urn:microsoft.com/office/officeart/2005/8/layout/radial6"/>
    <dgm:cxn modelId="{A8D67A7C-2FD2-FF4A-BF7F-B3C195DD969F}" type="presParOf" srcId="{25610B7E-14E3-4791-A39C-0F39CED72F65}" destId="{2FF0FE23-C1E5-481F-B488-952693CA81AF}" srcOrd="6" destOrd="0" presId="urn:microsoft.com/office/officeart/2005/8/layout/radial6"/>
    <dgm:cxn modelId="{B0A20AB8-8E90-E844-98B5-FC0F902168B1}" type="presParOf" srcId="{25610B7E-14E3-4791-A39C-0F39CED72F65}" destId="{FC786E0F-AD6F-4633-8DB3-9CE43A2A5605}" srcOrd="7" destOrd="0" presId="urn:microsoft.com/office/officeart/2005/8/layout/radial6"/>
    <dgm:cxn modelId="{93FDC5A4-1FAF-AC4B-8997-8753A95E3CEC}" type="presParOf" srcId="{25610B7E-14E3-4791-A39C-0F39CED72F65}" destId="{9C6887B3-3AE2-49B6-BEC5-34B291D935F6}" srcOrd="8" destOrd="0" presId="urn:microsoft.com/office/officeart/2005/8/layout/radial6"/>
    <dgm:cxn modelId="{10905905-D235-4945-B1F2-98D117413AE5}" type="presParOf" srcId="{25610B7E-14E3-4791-A39C-0F39CED72F65}" destId="{072A8ABE-6408-4224-8FA9-9EB8FD5305A7}" srcOrd="9" destOrd="0" presId="urn:microsoft.com/office/officeart/2005/8/layout/radial6"/>
    <dgm:cxn modelId="{1C0E4895-B2A0-BB41-A724-06E05C2FA795}" type="presParOf" srcId="{25610B7E-14E3-4791-A39C-0F39CED72F65}" destId="{322A94D6-B515-4EE8-8C4D-EE0D2F549088}" srcOrd="10" destOrd="0" presId="urn:microsoft.com/office/officeart/2005/8/layout/radial6"/>
    <dgm:cxn modelId="{41EA0182-F425-1349-B911-462C8474C1F1}" type="presParOf" srcId="{25610B7E-14E3-4791-A39C-0F39CED72F65}" destId="{CCCC9DAF-8DDE-46DA-B4F8-4AB0ADA56F34}" srcOrd="11" destOrd="0" presId="urn:microsoft.com/office/officeart/2005/8/layout/radial6"/>
    <dgm:cxn modelId="{9F92BE9A-C27C-6F49-82F0-E83B506814BF}" type="presParOf" srcId="{25610B7E-14E3-4791-A39C-0F39CED72F65}" destId="{B59E8469-6DF7-4FB3-A679-37AD6679F46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79494-C221-4FD3-AA63-478D180C6AF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de-DE"/>
        </a:p>
      </dgm:t>
    </dgm:pt>
    <dgm:pt modelId="{FF74B4E2-937E-472C-84C3-641CC0E68E71}">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NWC</a:t>
          </a:r>
        </a:p>
      </dgm:t>
    </dgm:pt>
    <dgm:pt modelId="{6C4C82ED-2B5B-4437-AF01-2B7848496479}" type="parTrans" cxnId="{5C9FF5D2-45C9-496E-A866-486C199098C6}">
      <dgm:prSet/>
      <dgm:spPr/>
      <dgm:t>
        <a:bodyPr/>
        <a:lstStyle/>
        <a:p>
          <a:endParaRPr lang="de-DE"/>
        </a:p>
      </dgm:t>
    </dgm:pt>
    <dgm:pt modelId="{B34C3A1C-AC4C-4A9E-A587-336B27065B36}" type="sibTrans" cxnId="{5C9FF5D2-45C9-496E-A866-486C199098C6}">
      <dgm:prSet/>
      <dgm:spPr/>
      <dgm:t>
        <a:bodyPr/>
        <a:lstStyle/>
        <a:p>
          <a:endParaRPr lang="de-DE"/>
        </a:p>
      </dgm:t>
    </dgm:pt>
    <dgm:pt modelId="{826CDE3B-B43E-4913-A6F8-1046487E201B}">
      <dgm:prSet phldrT="[Text]"/>
      <dgm:spPr/>
      <dgm:t>
        <a:bodyPr/>
        <a:lstStyle/>
        <a:p>
          <a:r>
            <a:rPr lang="de-DE" dirty="0"/>
            <a:t>1km 0-3h</a:t>
          </a:r>
        </a:p>
      </dgm:t>
    </dgm:pt>
    <dgm:pt modelId="{1FB8F07A-511A-4AF9-A521-2F96E261D5EE}" type="parTrans" cxnId="{029D64B8-4FB6-4B03-863F-C21F46292D6C}">
      <dgm:prSet/>
      <dgm:spPr/>
      <dgm:t>
        <a:bodyPr/>
        <a:lstStyle/>
        <a:p>
          <a:endParaRPr lang="de-DE"/>
        </a:p>
      </dgm:t>
    </dgm:pt>
    <dgm:pt modelId="{E0DC63C0-4DFB-4B14-8517-21C09DD802B2}" type="sibTrans" cxnId="{029D64B8-4FB6-4B03-863F-C21F46292D6C}">
      <dgm:prSet/>
      <dgm:spPr/>
      <dgm:t>
        <a:bodyPr/>
        <a:lstStyle/>
        <a:p>
          <a:endParaRPr lang="de-DE"/>
        </a:p>
      </dgm:t>
    </dgm:pt>
    <dgm:pt modelId="{97B4843B-6229-4C3D-B16D-3A83A56FA769}">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ILAM RUC</a:t>
          </a:r>
        </a:p>
      </dgm:t>
    </dgm:pt>
    <dgm:pt modelId="{394BA0BC-F028-4D59-B2E9-E523A295E926}" type="parTrans" cxnId="{2839AB78-6647-4A48-8A03-6E941353958E}">
      <dgm:prSet/>
      <dgm:spPr/>
      <dgm:t>
        <a:bodyPr/>
        <a:lstStyle/>
        <a:p>
          <a:endParaRPr lang="de-DE"/>
        </a:p>
      </dgm:t>
    </dgm:pt>
    <dgm:pt modelId="{72EE441D-2DC6-48F2-8A1D-D8E942B5A563}" type="sibTrans" cxnId="{2839AB78-6647-4A48-8A03-6E941353958E}">
      <dgm:prSet/>
      <dgm:spPr/>
      <dgm:t>
        <a:bodyPr/>
        <a:lstStyle/>
        <a:p>
          <a:endParaRPr lang="de-DE"/>
        </a:p>
      </dgm:t>
    </dgm:pt>
    <dgm:pt modelId="{CD67939B-9E50-4EC9-8BCC-8C6B479B03B9}">
      <dgm:prSet phldrT="[Text]"/>
      <dgm:spPr/>
      <dgm:t>
        <a:bodyPr/>
        <a:lstStyle/>
        <a:p>
          <a:r>
            <a:rPr lang="de-DE" dirty="0"/>
            <a:t>1-2km 0-12h</a:t>
          </a:r>
        </a:p>
      </dgm:t>
    </dgm:pt>
    <dgm:pt modelId="{13246443-EE73-47E4-8747-508684A411B7}" type="parTrans" cxnId="{435DCFE5-8AC2-458F-A87C-A954AC880914}">
      <dgm:prSet/>
      <dgm:spPr/>
      <dgm:t>
        <a:bodyPr/>
        <a:lstStyle/>
        <a:p>
          <a:endParaRPr lang="de-DE"/>
        </a:p>
      </dgm:t>
    </dgm:pt>
    <dgm:pt modelId="{8F1E6298-55B8-443C-AF55-BBC2BF11F419}" type="sibTrans" cxnId="{435DCFE5-8AC2-458F-A87C-A954AC880914}">
      <dgm:prSet/>
      <dgm:spPr/>
      <dgm:t>
        <a:bodyPr/>
        <a:lstStyle/>
        <a:p>
          <a:endParaRPr lang="de-DE"/>
        </a:p>
      </dgm:t>
    </dgm:pt>
    <dgm:pt modelId="{8C9B0A3D-C004-47CB-A60E-CB76DC6A2E4D}">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ICON LAM</a:t>
          </a:r>
        </a:p>
      </dgm:t>
    </dgm:pt>
    <dgm:pt modelId="{41B32459-5A7A-4217-8BFE-251D9779B05E}" type="parTrans" cxnId="{5E4BEF9B-92CD-451B-A367-82377E25C373}">
      <dgm:prSet/>
      <dgm:spPr/>
      <dgm:t>
        <a:bodyPr/>
        <a:lstStyle/>
        <a:p>
          <a:endParaRPr lang="de-DE"/>
        </a:p>
      </dgm:t>
    </dgm:pt>
    <dgm:pt modelId="{E143AC09-7DB0-4786-95DC-A81039827C4D}" type="sibTrans" cxnId="{5E4BEF9B-92CD-451B-A367-82377E25C373}">
      <dgm:prSet/>
      <dgm:spPr/>
      <dgm:t>
        <a:bodyPr/>
        <a:lstStyle/>
        <a:p>
          <a:endParaRPr lang="de-DE"/>
        </a:p>
      </dgm:t>
    </dgm:pt>
    <dgm:pt modelId="{2E6EE493-A3E6-4E6A-BBAF-BB8B093A9DD8}">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ICON EU</a:t>
          </a:r>
        </a:p>
      </dgm:t>
    </dgm:pt>
    <dgm:pt modelId="{75D96882-CF66-4760-A78D-983BD79B5FC2}" type="parTrans" cxnId="{58F434F9-1C78-4F7B-AC1E-F4B3BB2EF131}">
      <dgm:prSet/>
      <dgm:spPr/>
      <dgm:t>
        <a:bodyPr/>
        <a:lstStyle/>
        <a:p>
          <a:endParaRPr lang="de-DE"/>
        </a:p>
      </dgm:t>
    </dgm:pt>
    <dgm:pt modelId="{2AE7E265-4F89-4AF4-93F6-C99D36BD77B4}" type="sibTrans" cxnId="{58F434F9-1C78-4F7B-AC1E-F4B3BB2EF131}">
      <dgm:prSet/>
      <dgm:spPr/>
      <dgm:t>
        <a:bodyPr/>
        <a:lstStyle/>
        <a:p>
          <a:endParaRPr lang="de-DE"/>
        </a:p>
      </dgm:t>
    </dgm:pt>
    <dgm:pt modelId="{A08CE950-EBAB-4985-9E1A-43A9C07D0357}">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ICON Global</a:t>
          </a:r>
        </a:p>
      </dgm:t>
    </dgm:pt>
    <dgm:pt modelId="{1FF29D12-A1E7-4632-95F6-A36EAEF4F497}" type="parTrans" cxnId="{BA495069-E752-4FAC-899E-39B6B507E1E5}">
      <dgm:prSet/>
      <dgm:spPr/>
      <dgm:t>
        <a:bodyPr/>
        <a:lstStyle/>
        <a:p>
          <a:endParaRPr lang="de-DE"/>
        </a:p>
      </dgm:t>
    </dgm:pt>
    <dgm:pt modelId="{6E75C928-78C9-442A-8F00-BB68E2913192}" type="sibTrans" cxnId="{BA495069-E752-4FAC-899E-39B6B507E1E5}">
      <dgm:prSet/>
      <dgm:spPr/>
      <dgm:t>
        <a:bodyPr/>
        <a:lstStyle/>
        <a:p>
          <a:endParaRPr lang="de-DE"/>
        </a:p>
      </dgm:t>
    </dgm:pt>
    <dgm:pt modelId="{46A05FBF-B185-4C05-B6C1-7DB2E1DFDD00}">
      <dgm:prSet phldrT="[Text]"/>
      <dgm:spPr/>
      <dgm:t>
        <a:bodyPr/>
        <a:lstStyle/>
        <a:p>
          <a:r>
            <a:rPr lang="de-DE" dirty="0"/>
            <a:t>2km 0-30h</a:t>
          </a:r>
        </a:p>
      </dgm:t>
    </dgm:pt>
    <dgm:pt modelId="{2C6D3070-38A2-40D4-BA28-4B13DD092E75}" type="parTrans" cxnId="{CEBB8F27-613B-4A9B-9D5E-549A662D1308}">
      <dgm:prSet/>
      <dgm:spPr/>
      <dgm:t>
        <a:bodyPr/>
        <a:lstStyle/>
        <a:p>
          <a:endParaRPr lang="de-DE"/>
        </a:p>
      </dgm:t>
    </dgm:pt>
    <dgm:pt modelId="{A52A6CBB-C654-4642-9D03-73D19FD93D31}" type="sibTrans" cxnId="{CEBB8F27-613B-4A9B-9D5E-549A662D1308}">
      <dgm:prSet/>
      <dgm:spPr/>
      <dgm:t>
        <a:bodyPr/>
        <a:lstStyle/>
        <a:p>
          <a:endParaRPr lang="de-DE"/>
        </a:p>
      </dgm:t>
    </dgm:pt>
    <dgm:pt modelId="{37F78B38-C3B9-49AB-B3BA-941D944B6606}">
      <dgm:prSet phldrT="[Text]"/>
      <dgm:spPr/>
      <dgm:t>
        <a:bodyPr/>
        <a:lstStyle/>
        <a:p>
          <a:r>
            <a:rPr lang="de-DE" dirty="0"/>
            <a:t>6.5km 0-120h</a:t>
          </a:r>
        </a:p>
      </dgm:t>
    </dgm:pt>
    <dgm:pt modelId="{5752D1D9-802C-41CD-A7A0-EE64CA93800F}" type="parTrans" cxnId="{04628801-EBE9-492D-AB70-A9F40B239287}">
      <dgm:prSet/>
      <dgm:spPr/>
      <dgm:t>
        <a:bodyPr/>
        <a:lstStyle/>
        <a:p>
          <a:endParaRPr lang="de-DE"/>
        </a:p>
      </dgm:t>
    </dgm:pt>
    <dgm:pt modelId="{9BE016DC-3955-49A9-A32F-970945115308}" type="sibTrans" cxnId="{04628801-EBE9-492D-AB70-A9F40B239287}">
      <dgm:prSet/>
      <dgm:spPr/>
      <dgm:t>
        <a:bodyPr/>
        <a:lstStyle/>
        <a:p>
          <a:endParaRPr lang="de-DE"/>
        </a:p>
      </dgm:t>
    </dgm:pt>
    <dgm:pt modelId="{C6F3DB2B-2075-4EE2-A973-131B5C566257}">
      <dgm:prSet phldrT="[Text]"/>
      <dgm:spPr/>
      <dgm:t>
        <a:bodyPr/>
        <a:lstStyle/>
        <a:p>
          <a:r>
            <a:rPr lang="de-DE" dirty="0"/>
            <a:t>13km 0-180h</a:t>
          </a:r>
        </a:p>
      </dgm:t>
    </dgm:pt>
    <dgm:pt modelId="{A8E66F92-DB8C-4894-8211-3AA2AA379AF9}" type="parTrans" cxnId="{F9ECDFB8-14B2-4106-9F39-50FA1C304FB9}">
      <dgm:prSet/>
      <dgm:spPr/>
      <dgm:t>
        <a:bodyPr/>
        <a:lstStyle/>
        <a:p>
          <a:endParaRPr lang="de-DE"/>
        </a:p>
      </dgm:t>
    </dgm:pt>
    <dgm:pt modelId="{88335DEE-989D-4688-B2A2-1E4A9313EA45}" type="sibTrans" cxnId="{F9ECDFB8-14B2-4106-9F39-50FA1C304FB9}">
      <dgm:prSet/>
      <dgm:spPr/>
      <dgm:t>
        <a:bodyPr/>
        <a:lstStyle/>
        <a:p>
          <a:endParaRPr lang="de-DE"/>
        </a:p>
      </dgm:t>
    </dgm:pt>
    <dgm:pt modelId="{F82D656A-1615-4C1A-B1C2-5F9D135409A1}" type="pres">
      <dgm:prSet presAssocID="{6B979494-C221-4FD3-AA63-478D180C6AF4}" presName="Name0" presStyleCnt="0">
        <dgm:presLayoutVars>
          <dgm:dir/>
          <dgm:animLvl val="lvl"/>
          <dgm:resizeHandles val="exact"/>
        </dgm:presLayoutVars>
      </dgm:prSet>
      <dgm:spPr/>
    </dgm:pt>
    <dgm:pt modelId="{31B0A508-182F-4ACD-BB13-3A439CF4B8A6}" type="pres">
      <dgm:prSet presAssocID="{FF74B4E2-937E-472C-84C3-641CC0E68E71}" presName="vertFlow" presStyleCnt="0"/>
      <dgm:spPr/>
    </dgm:pt>
    <dgm:pt modelId="{55993C6B-6499-4F8B-985F-40D15BB78C09}" type="pres">
      <dgm:prSet presAssocID="{FF74B4E2-937E-472C-84C3-641CC0E68E71}" presName="header" presStyleLbl="node1" presStyleIdx="0" presStyleCnt="5"/>
      <dgm:spPr/>
    </dgm:pt>
    <dgm:pt modelId="{37CC3767-9A14-4745-89CA-5B764395BDA8}" type="pres">
      <dgm:prSet presAssocID="{1FB8F07A-511A-4AF9-A521-2F96E261D5EE}" presName="parTrans" presStyleLbl="sibTrans2D1" presStyleIdx="0" presStyleCnt="5"/>
      <dgm:spPr/>
    </dgm:pt>
    <dgm:pt modelId="{638520FA-0793-4A84-BCF7-B6804759E924}" type="pres">
      <dgm:prSet presAssocID="{826CDE3B-B43E-4913-A6F8-1046487E201B}" presName="child" presStyleLbl="alignAccFollowNode1" presStyleIdx="0" presStyleCnt="5">
        <dgm:presLayoutVars>
          <dgm:chMax val="0"/>
          <dgm:bulletEnabled val="1"/>
        </dgm:presLayoutVars>
      </dgm:prSet>
      <dgm:spPr/>
    </dgm:pt>
    <dgm:pt modelId="{78453934-8D73-429A-9FB2-479E2D6A9BBE}" type="pres">
      <dgm:prSet presAssocID="{FF74B4E2-937E-472C-84C3-641CC0E68E71}" presName="hSp" presStyleCnt="0"/>
      <dgm:spPr/>
    </dgm:pt>
    <dgm:pt modelId="{E5F5A4E9-D050-4DD5-BBFF-9C5553C44BBD}" type="pres">
      <dgm:prSet presAssocID="{97B4843B-6229-4C3D-B16D-3A83A56FA769}" presName="vertFlow" presStyleCnt="0"/>
      <dgm:spPr/>
    </dgm:pt>
    <dgm:pt modelId="{8C7DA632-3B70-4339-A6ED-CDCDEBB39412}" type="pres">
      <dgm:prSet presAssocID="{97B4843B-6229-4C3D-B16D-3A83A56FA769}" presName="header" presStyleLbl="node1" presStyleIdx="1" presStyleCnt="5"/>
      <dgm:spPr/>
    </dgm:pt>
    <dgm:pt modelId="{8B4B4AA5-D254-48C8-9902-9314F467E4DF}" type="pres">
      <dgm:prSet presAssocID="{13246443-EE73-47E4-8747-508684A411B7}" presName="parTrans" presStyleLbl="sibTrans2D1" presStyleIdx="1" presStyleCnt="5"/>
      <dgm:spPr/>
    </dgm:pt>
    <dgm:pt modelId="{192DF34A-7769-40FA-B8A9-68B6ED339CD1}" type="pres">
      <dgm:prSet presAssocID="{CD67939B-9E50-4EC9-8BCC-8C6B479B03B9}" presName="child" presStyleLbl="alignAccFollowNode1" presStyleIdx="1" presStyleCnt="5">
        <dgm:presLayoutVars>
          <dgm:chMax val="0"/>
          <dgm:bulletEnabled val="1"/>
        </dgm:presLayoutVars>
      </dgm:prSet>
      <dgm:spPr/>
    </dgm:pt>
    <dgm:pt modelId="{6CB72D76-87B7-422D-B3A7-F932AF5B87B8}" type="pres">
      <dgm:prSet presAssocID="{97B4843B-6229-4C3D-B16D-3A83A56FA769}" presName="hSp" presStyleCnt="0"/>
      <dgm:spPr/>
    </dgm:pt>
    <dgm:pt modelId="{50578B8C-EF7D-45B4-9893-25F82ADB0BA9}" type="pres">
      <dgm:prSet presAssocID="{8C9B0A3D-C004-47CB-A60E-CB76DC6A2E4D}" presName="vertFlow" presStyleCnt="0"/>
      <dgm:spPr/>
    </dgm:pt>
    <dgm:pt modelId="{2B8647D7-FE1C-4A85-AD1C-1DE756526DCF}" type="pres">
      <dgm:prSet presAssocID="{8C9B0A3D-C004-47CB-A60E-CB76DC6A2E4D}" presName="header" presStyleLbl="node1" presStyleIdx="2" presStyleCnt="5"/>
      <dgm:spPr/>
    </dgm:pt>
    <dgm:pt modelId="{A5CC7F95-63D7-47BF-A415-7D9D8A0FADBF}" type="pres">
      <dgm:prSet presAssocID="{2C6D3070-38A2-40D4-BA28-4B13DD092E75}" presName="parTrans" presStyleLbl="sibTrans2D1" presStyleIdx="2" presStyleCnt="5"/>
      <dgm:spPr/>
    </dgm:pt>
    <dgm:pt modelId="{26A7E8A7-9CC2-4B5B-A839-668DDB1EA4AF}" type="pres">
      <dgm:prSet presAssocID="{46A05FBF-B185-4C05-B6C1-7DB2E1DFDD00}" presName="child" presStyleLbl="alignAccFollowNode1" presStyleIdx="2" presStyleCnt="5">
        <dgm:presLayoutVars>
          <dgm:chMax val="0"/>
          <dgm:bulletEnabled val="1"/>
        </dgm:presLayoutVars>
      </dgm:prSet>
      <dgm:spPr/>
    </dgm:pt>
    <dgm:pt modelId="{937CD6B7-842F-4680-8728-4247AAC43C9E}" type="pres">
      <dgm:prSet presAssocID="{8C9B0A3D-C004-47CB-A60E-CB76DC6A2E4D}" presName="hSp" presStyleCnt="0"/>
      <dgm:spPr/>
    </dgm:pt>
    <dgm:pt modelId="{4FF214FE-489A-4D24-8741-E11752478755}" type="pres">
      <dgm:prSet presAssocID="{2E6EE493-A3E6-4E6A-BBAF-BB8B093A9DD8}" presName="vertFlow" presStyleCnt="0"/>
      <dgm:spPr/>
    </dgm:pt>
    <dgm:pt modelId="{9A6EB5EE-8394-40A4-A77F-CF3FC96309E8}" type="pres">
      <dgm:prSet presAssocID="{2E6EE493-A3E6-4E6A-BBAF-BB8B093A9DD8}" presName="header" presStyleLbl="node1" presStyleIdx="3" presStyleCnt="5"/>
      <dgm:spPr/>
    </dgm:pt>
    <dgm:pt modelId="{A6B4D262-FD0D-413E-BEE8-3FAB941162E2}" type="pres">
      <dgm:prSet presAssocID="{5752D1D9-802C-41CD-A7A0-EE64CA93800F}" presName="parTrans" presStyleLbl="sibTrans2D1" presStyleIdx="3" presStyleCnt="5"/>
      <dgm:spPr/>
    </dgm:pt>
    <dgm:pt modelId="{4B065B82-9E4C-41A6-8A87-685D0A730D8F}" type="pres">
      <dgm:prSet presAssocID="{37F78B38-C3B9-49AB-B3BA-941D944B6606}" presName="child" presStyleLbl="alignAccFollowNode1" presStyleIdx="3" presStyleCnt="5">
        <dgm:presLayoutVars>
          <dgm:chMax val="0"/>
          <dgm:bulletEnabled val="1"/>
        </dgm:presLayoutVars>
      </dgm:prSet>
      <dgm:spPr/>
    </dgm:pt>
    <dgm:pt modelId="{24FE7FEE-1989-40D2-98AA-445B15524285}" type="pres">
      <dgm:prSet presAssocID="{2E6EE493-A3E6-4E6A-BBAF-BB8B093A9DD8}" presName="hSp" presStyleCnt="0"/>
      <dgm:spPr/>
    </dgm:pt>
    <dgm:pt modelId="{2FB5E21D-EFAC-44EE-8E84-68D5C1BD37B1}" type="pres">
      <dgm:prSet presAssocID="{A08CE950-EBAB-4985-9E1A-43A9C07D0357}" presName="vertFlow" presStyleCnt="0"/>
      <dgm:spPr/>
    </dgm:pt>
    <dgm:pt modelId="{63716CD4-5768-431E-B56A-EB6A75FA33E7}" type="pres">
      <dgm:prSet presAssocID="{A08CE950-EBAB-4985-9E1A-43A9C07D0357}" presName="header" presStyleLbl="node1" presStyleIdx="4" presStyleCnt="5"/>
      <dgm:spPr/>
    </dgm:pt>
    <dgm:pt modelId="{5CAF2A27-905C-4DA2-A03A-4A46EF15274D}" type="pres">
      <dgm:prSet presAssocID="{A8E66F92-DB8C-4894-8211-3AA2AA379AF9}" presName="parTrans" presStyleLbl="sibTrans2D1" presStyleIdx="4" presStyleCnt="5"/>
      <dgm:spPr/>
    </dgm:pt>
    <dgm:pt modelId="{94ECEA11-0C0D-430E-9DD6-EF9F95844A89}" type="pres">
      <dgm:prSet presAssocID="{C6F3DB2B-2075-4EE2-A973-131B5C566257}" presName="child" presStyleLbl="alignAccFollowNode1" presStyleIdx="4" presStyleCnt="5">
        <dgm:presLayoutVars>
          <dgm:chMax val="0"/>
          <dgm:bulletEnabled val="1"/>
        </dgm:presLayoutVars>
      </dgm:prSet>
      <dgm:spPr/>
    </dgm:pt>
  </dgm:ptLst>
  <dgm:cxnLst>
    <dgm:cxn modelId="{04628801-EBE9-492D-AB70-A9F40B239287}" srcId="{2E6EE493-A3E6-4E6A-BBAF-BB8B093A9DD8}" destId="{37F78B38-C3B9-49AB-B3BA-941D944B6606}" srcOrd="0" destOrd="0" parTransId="{5752D1D9-802C-41CD-A7A0-EE64CA93800F}" sibTransId="{9BE016DC-3955-49A9-A32F-970945115308}"/>
    <dgm:cxn modelId="{B0A63221-27E2-45B0-8850-348567BAD8FE}" type="presOf" srcId="{A8E66F92-DB8C-4894-8211-3AA2AA379AF9}" destId="{5CAF2A27-905C-4DA2-A03A-4A46EF15274D}" srcOrd="0" destOrd="0" presId="urn:microsoft.com/office/officeart/2005/8/layout/lProcess1"/>
    <dgm:cxn modelId="{CEBB8F27-613B-4A9B-9D5E-549A662D1308}" srcId="{8C9B0A3D-C004-47CB-A60E-CB76DC6A2E4D}" destId="{46A05FBF-B185-4C05-B6C1-7DB2E1DFDD00}" srcOrd="0" destOrd="0" parTransId="{2C6D3070-38A2-40D4-BA28-4B13DD092E75}" sibTransId="{A52A6CBB-C654-4642-9D03-73D19FD93D31}"/>
    <dgm:cxn modelId="{2315F048-4199-4BBD-9264-27C7AE5E0171}" type="presOf" srcId="{CD67939B-9E50-4EC9-8BCC-8C6B479B03B9}" destId="{192DF34A-7769-40FA-B8A9-68B6ED339CD1}" srcOrd="0" destOrd="0" presId="urn:microsoft.com/office/officeart/2005/8/layout/lProcess1"/>
    <dgm:cxn modelId="{18F71A51-4D00-4BF8-B283-327B958C75BC}" type="presOf" srcId="{1FB8F07A-511A-4AF9-A521-2F96E261D5EE}" destId="{37CC3767-9A14-4745-89CA-5B764395BDA8}" srcOrd="0" destOrd="0" presId="urn:microsoft.com/office/officeart/2005/8/layout/lProcess1"/>
    <dgm:cxn modelId="{C15F785A-9116-40A9-8E49-62BA76573450}" type="presOf" srcId="{5752D1D9-802C-41CD-A7A0-EE64CA93800F}" destId="{A6B4D262-FD0D-413E-BEE8-3FAB941162E2}" srcOrd="0" destOrd="0" presId="urn:microsoft.com/office/officeart/2005/8/layout/lProcess1"/>
    <dgm:cxn modelId="{BA495069-E752-4FAC-899E-39B6B507E1E5}" srcId="{6B979494-C221-4FD3-AA63-478D180C6AF4}" destId="{A08CE950-EBAB-4985-9E1A-43A9C07D0357}" srcOrd="4" destOrd="0" parTransId="{1FF29D12-A1E7-4632-95F6-A36EAEF4F497}" sibTransId="{6E75C928-78C9-442A-8F00-BB68E2913192}"/>
    <dgm:cxn modelId="{908C9E6D-A2BC-4546-A920-86E4050E71F3}" type="presOf" srcId="{FF74B4E2-937E-472C-84C3-641CC0E68E71}" destId="{55993C6B-6499-4F8B-985F-40D15BB78C09}" srcOrd="0" destOrd="0" presId="urn:microsoft.com/office/officeart/2005/8/layout/lProcess1"/>
    <dgm:cxn modelId="{B3B06877-231F-4F0E-9DB0-D8E8AB33DF7C}" type="presOf" srcId="{13246443-EE73-47E4-8747-508684A411B7}" destId="{8B4B4AA5-D254-48C8-9902-9314F467E4DF}" srcOrd="0" destOrd="0" presId="urn:microsoft.com/office/officeart/2005/8/layout/lProcess1"/>
    <dgm:cxn modelId="{2839AB78-6647-4A48-8A03-6E941353958E}" srcId="{6B979494-C221-4FD3-AA63-478D180C6AF4}" destId="{97B4843B-6229-4C3D-B16D-3A83A56FA769}" srcOrd="1" destOrd="0" parTransId="{394BA0BC-F028-4D59-B2E9-E523A295E926}" sibTransId="{72EE441D-2DC6-48F2-8A1D-D8E942B5A563}"/>
    <dgm:cxn modelId="{C1EE567C-4E41-45BF-876C-64E8CBA243EA}" type="presOf" srcId="{2C6D3070-38A2-40D4-BA28-4B13DD092E75}" destId="{A5CC7F95-63D7-47BF-A415-7D9D8A0FADBF}" srcOrd="0" destOrd="0" presId="urn:microsoft.com/office/officeart/2005/8/layout/lProcess1"/>
    <dgm:cxn modelId="{5E4BEF9B-92CD-451B-A367-82377E25C373}" srcId="{6B979494-C221-4FD3-AA63-478D180C6AF4}" destId="{8C9B0A3D-C004-47CB-A60E-CB76DC6A2E4D}" srcOrd="2" destOrd="0" parTransId="{41B32459-5A7A-4217-8BFE-251D9779B05E}" sibTransId="{E143AC09-7DB0-4786-95DC-A81039827C4D}"/>
    <dgm:cxn modelId="{1385659C-CB01-4CF0-B903-CBB5AC826A0E}" type="presOf" srcId="{826CDE3B-B43E-4913-A6F8-1046487E201B}" destId="{638520FA-0793-4A84-BCF7-B6804759E924}" srcOrd="0" destOrd="0" presId="urn:microsoft.com/office/officeart/2005/8/layout/lProcess1"/>
    <dgm:cxn modelId="{6A69689C-AF78-4A00-BECD-C93A20FF2060}" type="presOf" srcId="{8C9B0A3D-C004-47CB-A60E-CB76DC6A2E4D}" destId="{2B8647D7-FE1C-4A85-AD1C-1DE756526DCF}" srcOrd="0" destOrd="0" presId="urn:microsoft.com/office/officeart/2005/8/layout/lProcess1"/>
    <dgm:cxn modelId="{4D68AFB0-C6A8-4A0B-B2C8-DD9605FB27E3}" type="presOf" srcId="{6B979494-C221-4FD3-AA63-478D180C6AF4}" destId="{F82D656A-1615-4C1A-B1C2-5F9D135409A1}" srcOrd="0" destOrd="0" presId="urn:microsoft.com/office/officeart/2005/8/layout/lProcess1"/>
    <dgm:cxn modelId="{029D64B8-4FB6-4B03-863F-C21F46292D6C}" srcId="{FF74B4E2-937E-472C-84C3-641CC0E68E71}" destId="{826CDE3B-B43E-4913-A6F8-1046487E201B}" srcOrd="0" destOrd="0" parTransId="{1FB8F07A-511A-4AF9-A521-2F96E261D5EE}" sibTransId="{E0DC63C0-4DFB-4B14-8517-21C09DD802B2}"/>
    <dgm:cxn modelId="{F9ECDFB8-14B2-4106-9F39-50FA1C304FB9}" srcId="{A08CE950-EBAB-4985-9E1A-43A9C07D0357}" destId="{C6F3DB2B-2075-4EE2-A973-131B5C566257}" srcOrd="0" destOrd="0" parTransId="{A8E66F92-DB8C-4894-8211-3AA2AA379AF9}" sibTransId="{88335DEE-989D-4688-B2A2-1E4A9313EA45}"/>
    <dgm:cxn modelId="{416E11C4-B741-4ECD-8AFD-1F0A4B39BF58}" type="presOf" srcId="{C6F3DB2B-2075-4EE2-A973-131B5C566257}" destId="{94ECEA11-0C0D-430E-9DD6-EF9F95844A89}" srcOrd="0" destOrd="0" presId="urn:microsoft.com/office/officeart/2005/8/layout/lProcess1"/>
    <dgm:cxn modelId="{157798D1-0527-4479-BF0C-A3083200F569}" type="presOf" srcId="{46A05FBF-B185-4C05-B6C1-7DB2E1DFDD00}" destId="{26A7E8A7-9CC2-4B5B-A839-668DDB1EA4AF}" srcOrd="0" destOrd="0" presId="urn:microsoft.com/office/officeart/2005/8/layout/lProcess1"/>
    <dgm:cxn modelId="{5C9FF5D2-45C9-496E-A866-486C199098C6}" srcId="{6B979494-C221-4FD3-AA63-478D180C6AF4}" destId="{FF74B4E2-937E-472C-84C3-641CC0E68E71}" srcOrd="0" destOrd="0" parTransId="{6C4C82ED-2B5B-4437-AF01-2B7848496479}" sibTransId="{B34C3A1C-AC4C-4A9E-A587-336B27065B36}"/>
    <dgm:cxn modelId="{CAC193D3-B5DB-4AA4-AB5C-2BB2D2D3D49F}" type="presOf" srcId="{37F78B38-C3B9-49AB-B3BA-941D944B6606}" destId="{4B065B82-9E4C-41A6-8A87-685D0A730D8F}" srcOrd="0" destOrd="0" presId="urn:microsoft.com/office/officeart/2005/8/layout/lProcess1"/>
    <dgm:cxn modelId="{435DCFE5-8AC2-458F-A87C-A954AC880914}" srcId="{97B4843B-6229-4C3D-B16D-3A83A56FA769}" destId="{CD67939B-9E50-4EC9-8BCC-8C6B479B03B9}" srcOrd="0" destOrd="0" parTransId="{13246443-EE73-47E4-8747-508684A411B7}" sibTransId="{8F1E6298-55B8-443C-AF55-BBC2BF11F419}"/>
    <dgm:cxn modelId="{58F434F9-1C78-4F7B-AC1E-F4B3BB2EF131}" srcId="{6B979494-C221-4FD3-AA63-478D180C6AF4}" destId="{2E6EE493-A3E6-4E6A-BBAF-BB8B093A9DD8}" srcOrd="3" destOrd="0" parTransId="{75D96882-CF66-4760-A78D-983BD79B5FC2}" sibTransId="{2AE7E265-4F89-4AF4-93F6-C99D36BD77B4}"/>
    <dgm:cxn modelId="{0177FAF9-77B4-4FD1-A62D-E1AA4C896166}" type="presOf" srcId="{97B4843B-6229-4C3D-B16D-3A83A56FA769}" destId="{8C7DA632-3B70-4339-A6ED-CDCDEBB39412}" srcOrd="0" destOrd="0" presId="urn:microsoft.com/office/officeart/2005/8/layout/lProcess1"/>
    <dgm:cxn modelId="{9AC41AFD-C39B-4BDC-A543-C5FC6501DCB7}" type="presOf" srcId="{A08CE950-EBAB-4985-9E1A-43A9C07D0357}" destId="{63716CD4-5768-431E-B56A-EB6A75FA33E7}" srcOrd="0" destOrd="0" presId="urn:microsoft.com/office/officeart/2005/8/layout/lProcess1"/>
    <dgm:cxn modelId="{517446FF-D937-4FA5-98F4-502099626CCF}" type="presOf" srcId="{2E6EE493-A3E6-4E6A-BBAF-BB8B093A9DD8}" destId="{9A6EB5EE-8394-40A4-A77F-CF3FC96309E8}" srcOrd="0" destOrd="0" presId="urn:microsoft.com/office/officeart/2005/8/layout/lProcess1"/>
    <dgm:cxn modelId="{830585DF-7625-4FD0-B5E9-D53245F96D0D}" type="presParOf" srcId="{F82D656A-1615-4C1A-B1C2-5F9D135409A1}" destId="{31B0A508-182F-4ACD-BB13-3A439CF4B8A6}" srcOrd="0" destOrd="0" presId="urn:microsoft.com/office/officeart/2005/8/layout/lProcess1"/>
    <dgm:cxn modelId="{C6B080B2-8013-4B9E-B527-82B3CE3C59C3}" type="presParOf" srcId="{31B0A508-182F-4ACD-BB13-3A439CF4B8A6}" destId="{55993C6B-6499-4F8B-985F-40D15BB78C09}" srcOrd="0" destOrd="0" presId="urn:microsoft.com/office/officeart/2005/8/layout/lProcess1"/>
    <dgm:cxn modelId="{C633789D-868B-453D-A5CB-8F005DB03F12}" type="presParOf" srcId="{31B0A508-182F-4ACD-BB13-3A439CF4B8A6}" destId="{37CC3767-9A14-4745-89CA-5B764395BDA8}" srcOrd="1" destOrd="0" presId="urn:microsoft.com/office/officeart/2005/8/layout/lProcess1"/>
    <dgm:cxn modelId="{BB5E0090-103F-4376-97A3-97121A4FC71C}" type="presParOf" srcId="{31B0A508-182F-4ACD-BB13-3A439CF4B8A6}" destId="{638520FA-0793-4A84-BCF7-B6804759E924}" srcOrd="2" destOrd="0" presId="urn:microsoft.com/office/officeart/2005/8/layout/lProcess1"/>
    <dgm:cxn modelId="{10CF773E-F748-46FD-A1FF-05D0BBEF3B05}" type="presParOf" srcId="{F82D656A-1615-4C1A-B1C2-5F9D135409A1}" destId="{78453934-8D73-429A-9FB2-479E2D6A9BBE}" srcOrd="1" destOrd="0" presId="urn:microsoft.com/office/officeart/2005/8/layout/lProcess1"/>
    <dgm:cxn modelId="{4A7F8386-1831-4753-B95A-6118D1F5B580}" type="presParOf" srcId="{F82D656A-1615-4C1A-B1C2-5F9D135409A1}" destId="{E5F5A4E9-D050-4DD5-BBFF-9C5553C44BBD}" srcOrd="2" destOrd="0" presId="urn:microsoft.com/office/officeart/2005/8/layout/lProcess1"/>
    <dgm:cxn modelId="{CAF42465-6ED5-4B2A-A758-0033C08356B7}" type="presParOf" srcId="{E5F5A4E9-D050-4DD5-BBFF-9C5553C44BBD}" destId="{8C7DA632-3B70-4339-A6ED-CDCDEBB39412}" srcOrd="0" destOrd="0" presId="urn:microsoft.com/office/officeart/2005/8/layout/lProcess1"/>
    <dgm:cxn modelId="{0F110621-1731-4B88-ACE4-D9A7AE396BA3}" type="presParOf" srcId="{E5F5A4E9-D050-4DD5-BBFF-9C5553C44BBD}" destId="{8B4B4AA5-D254-48C8-9902-9314F467E4DF}" srcOrd="1" destOrd="0" presId="urn:microsoft.com/office/officeart/2005/8/layout/lProcess1"/>
    <dgm:cxn modelId="{ADF76998-9A9E-49E2-84CF-C4A6FA69B250}" type="presParOf" srcId="{E5F5A4E9-D050-4DD5-BBFF-9C5553C44BBD}" destId="{192DF34A-7769-40FA-B8A9-68B6ED339CD1}" srcOrd="2" destOrd="0" presId="urn:microsoft.com/office/officeart/2005/8/layout/lProcess1"/>
    <dgm:cxn modelId="{D6AE90AF-2A15-4D92-B0DF-F55D4A60C2D5}" type="presParOf" srcId="{F82D656A-1615-4C1A-B1C2-5F9D135409A1}" destId="{6CB72D76-87B7-422D-B3A7-F932AF5B87B8}" srcOrd="3" destOrd="0" presId="urn:microsoft.com/office/officeart/2005/8/layout/lProcess1"/>
    <dgm:cxn modelId="{C9030497-3718-4A78-A61E-D7D7FF7792BD}" type="presParOf" srcId="{F82D656A-1615-4C1A-B1C2-5F9D135409A1}" destId="{50578B8C-EF7D-45B4-9893-25F82ADB0BA9}" srcOrd="4" destOrd="0" presId="urn:microsoft.com/office/officeart/2005/8/layout/lProcess1"/>
    <dgm:cxn modelId="{168C216E-8800-4428-B20E-819BAC5C774E}" type="presParOf" srcId="{50578B8C-EF7D-45B4-9893-25F82ADB0BA9}" destId="{2B8647D7-FE1C-4A85-AD1C-1DE756526DCF}" srcOrd="0" destOrd="0" presId="urn:microsoft.com/office/officeart/2005/8/layout/lProcess1"/>
    <dgm:cxn modelId="{CA3F8CCE-8EF0-4466-945C-CB3C00455A3B}" type="presParOf" srcId="{50578B8C-EF7D-45B4-9893-25F82ADB0BA9}" destId="{A5CC7F95-63D7-47BF-A415-7D9D8A0FADBF}" srcOrd="1" destOrd="0" presId="urn:microsoft.com/office/officeart/2005/8/layout/lProcess1"/>
    <dgm:cxn modelId="{8CAFBF17-0D6D-4CE3-94EA-074E4200F2FE}" type="presParOf" srcId="{50578B8C-EF7D-45B4-9893-25F82ADB0BA9}" destId="{26A7E8A7-9CC2-4B5B-A839-668DDB1EA4AF}" srcOrd="2" destOrd="0" presId="urn:microsoft.com/office/officeart/2005/8/layout/lProcess1"/>
    <dgm:cxn modelId="{645E517D-7B91-45CC-B5F9-23F85A170ABF}" type="presParOf" srcId="{F82D656A-1615-4C1A-B1C2-5F9D135409A1}" destId="{937CD6B7-842F-4680-8728-4247AAC43C9E}" srcOrd="5" destOrd="0" presId="urn:microsoft.com/office/officeart/2005/8/layout/lProcess1"/>
    <dgm:cxn modelId="{5924D399-75B3-4018-812C-E243AAEA5137}" type="presParOf" srcId="{F82D656A-1615-4C1A-B1C2-5F9D135409A1}" destId="{4FF214FE-489A-4D24-8741-E11752478755}" srcOrd="6" destOrd="0" presId="urn:microsoft.com/office/officeart/2005/8/layout/lProcess1"/>
    <dgm:cxn modelId="{A2CF8696-AAA1-4DF9-82BE-A6A63870BFD1}" type="presParOf" srcId="{4FF214FE-489A-4D24-8741-E11752478755}" destId="{9A6EB5EE-8394-40A4-A77F-CF3FC96309E8}" srcOrd="0" destOrd="0" presId="urn:microsoft.com/office/officeart/2005/8/layout/lProcess1"/>
    <dgm:cxn modelId="{71A5455F-3744-490A-BDF5-7C6CC44C58E2}" type="presParOf" srcId="{4FF214FE-489A-4D24-8741-E11752478755}" destId="{A6B4D262-FD0D-413E-BEE8-3FAB941162E2}" srcOrd="1" destOrd="0" presId="urn:microsoft.com/office/officeart/2005/8/layout/lProcess1"/>
    <dgm:cxn modelId="{A7FEE9EB-5EA0-4402-A774-43F0543A7F5F}" type="presParOf" srcId="{4FF214FE-489A-4D24-8741-E11752478755}" destId="{4B065B82-9E4C-41A6-8A87-685D0A730D8F}" srcOrd="2" destOrd="0" presId="urn:microsoft.com/office/officeart/2005/8/layout/lProcess1"/>
    <dgm:cxn modelId="{C47A72D2-CBE8-4195-80E6-F7851EBB2E9A}" type="presParOf" srcId="{F82D656A-1615-4C1A-B1C2-5F9D135409A1}" destId="{24FE7FEE-1989-40D2-98AA-445B15524285}" srcOrd="7" destOrd="0" presId="urn:microsoft.com/office/officeart/2005/8/layout/lProcess1"/>
    <dgm:cxn modelId="{733B5135-5622-49BA-A63F-6087AEC2CA95}" type="presParOf" srcId="{F82D656A-1615-4C1A-B1C2-5F9D135409A1}" destId="{2FB5E21D-EFAC-44EE-8E84-68D5C1BD37B1}" srcOrd="8" destOrd="0" presId="urn:microsoft.com/office/officeart/2005/8/layout/lProcess1"/>
    <dgm:cxn modelId="{DDEC78FA-9D1C-4CD6-9B10-7F2EBE805D02}" type="presParOf" srcId="{2FB5E21D-EFAC-44EE-8E84-68D5C1BD37B1}" destId="{63716CD4-5768-431E-B56A-EB6A75FA33E7}" srcOrd="0" destOrd="0" presId="urn:microsoft.com/office/officeart/2005/8/layout/lProcess1"/>
    <dgm:cxn modelId="{0BEC0C08-B745-457D-A9F3-0AACA344D935}" type="presParOf" srcId="{2FB5E21D-EFAC-44EE-8E84-68D5C1BD37B1}" destId="{5CAF2A27-905C-4DA2-A03A-4A46EF15274D}" srcOrd="1" destOrd="0" presId="urn:microsoft.com/office/officeart/2005/8/layout/lProcess1"/>
    <dgm:cxn modelId="{175D6349-03A6-48F0-9E3D-DD9F317A5FDD}" type="presParOf" srcId="{2FB5E21D-EFAC-44EE-8E84-68D5C1BD37B1}" destId="{94ECEA11-0C0D-430E-9DD6-EF9F95844A89}" srcOrd="2"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E8469-6DF7-4FB3-A679-37AD6679F469}">
      <dsp:nvSpPr>
        <dsp:cNvPr id="0" name=""/>
        <dsp:cNvSpPr/>
      </dsp:nvSpPr>
      <dsp:spPr>
        <a:xfrm>
          <a:off x="2988559" y="555327"/>
          <a:ext cx="3713880" cy="3713880"/>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2A8ABE-6408-4224-8FA9-9EB8FD5305A7}">
      <dsp:nvSpPr>
        <dsp:cNvPr id="0" name=""/>
        <dsp:cNvSpPr/>
      </dsp:nvSpPr>
      <dsp:spPr>
        <a:xfrm>
          <a:off x="2988559" y="555327"/>
          <a:ext cx="3713880" cy="3713880"/>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F0FE23-C1E5-481F-B488-952693CA81AF}">
      <dsp:nvSpPr>
        <dsp:cNvPr id="0" name=""/>
        <dsp:cNvSpPr/>
      </dsp:nvSpPr>
      <dsp:spPr>
        <a:xfrm>
          <a:off x="2988559" y="555327"/>
          <a:ext cx="3713880" cy="3713880"/>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86B6FD-90ED-4007-B280-53D2D5227B5E}">
      <dsp:nvSpPr>
        <dsp:cNvPr id="0" name=""/>
        <dsp:cNvSpPr/>
      </dsp:nvSpPr>
      <dsp:spPr>
        <a:xfrm>
          <a:off x="2988559" y="555327"/>
          <a:ext cx="3713880" cy="3713880"/>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BF3D33-208F-46A1-B967-1E9ADF8774C7}">
      <dsp:nvSpPr>
        <dsp:cNvPr id="0" name=""/>
        <dsp:cNvSpPr/>
      </dsp:nvSpPr>
      <dsp:spPr>
        <a:xfrm>
          <a:off x="3991385" y="1558154"/>
          <a:ext cx="1708227" cy="1708227"/>
        </a:xfrm>
        <a:prstGeom prst="ellipse">
          <a:avLst/>
        </a:prstGeom>
        <a:solidFill>
          <a:schemeClr val="bg1"/>
        </a:solidFill>
        <a:ln w="57150" cap="flat" cmpd="sng" algn="ctr">
          <a:solidFill>
            <a:srgbClr val="CCCC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rPr>
            <a:t>Consistent</a:t>
          </a:r>
        </a:p>
      </dsp:txBody>
      <dsp:txXfrm>
        <a:off x="4241549" y="1808318"/>
        <a:ext cx="1207899" cy="1207899"/>
      </dsp:txXfrm>
    </dsp:sp>
    <dsp:sp modelId="{1E7383E1-FD46-4963-BFC2-75313DD98B81}">
      <dsp:nvSpPr>
        <dsp:cNvPr id="0" name=""/>
        <dsp:cNvSpPr/>
      </dsp:nvSpPr>
      <dsp:spPr>
        <a:xfrm>
          <a:off x="4247619" y="495"/>
          <a:ext cx="1195759" cy="119575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 Radar</a:t>
          </a:r>
        </a:p>
      </dsp:txBody>
      <dsp:txXfrm>
        <a:off x="4422734" y="175610"/>
        <a:ext cx="845529" cy="845529"/>
      </dsp:txXfrm>
    </dsp:sp>
    <dsp:sp modelId="{AF4ABC33-BA4A-4ADF-90E8-75A4F16B7332}">
      <dsp:nvSpPr>
        <dsp:cNvPr id="0" name=""/>
        <dsp:cNvSpPr/>
      </dsp:nvSpPr>
      <dsp:spPr>
        <a:xfrm>
          <a:off x="6061512" y="1814388"/>
          <a:ext cx="1195759" cy="11957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Radiation</a:t>
          </a:r>
          <a:endParaRPr lang="de-DE" sz="900" kern="1200" dirty="0"/>
        </a:p>
      </dsp:txBody>
      <dsp:txXfrm>
        <a:off x="6236627" y="1989503"/>
        <a:ext cx="845529" cy="845529"/>
      </dsp:txXfrm>
    </dsp:sp>
    <dsp:sp modelId="{FC786E0F-AD6F-4633-8DB3-9CE43A2A5605}">
      <dsp:nvSpPr>
        <dsp:cNvPr id="0" name=""/>
        <dsp:cNvSpPr/>
      </dsp:nvSpPr>
      <dsp:spPr>
        <a:xfrm>
          <a:off x="4247619" y="3628281"/>
          <a:ext cx="1195759" cy="119575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RTTOV</a:t>
          </a:r>
        </a:p>
      </dsp:txBody>
      <dsp:txXfrm>
        <a:off x="4422734" y="3803396"/>
        <a:ext cx="845529" cy="845529"/>
      </dsp:txXfrm>
    </dsp:sp>
    <dsp:sp modelId="{322A94D6-B515-4EE8-8C4D-EE0D2F549088}">
      <dsp:nvSpPr>
        <dsp:cNvPr id="0" name=""/>
        <dsp:cNvSpPr/>
      </dsp:nvSpPr>
      <dsp:spPr>
        <a:xfrm>
          <a:off x="2433726" y="1814388"/>
          <a:ext cx="1195759" cy="1195759"/>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err="1"/>
            <a:t>Microphys</a:t>
          </a:r>
          <a:r>
            <a:rPr lang="de-DE" sz="1200" kern="1200" dirty="0"/>
            <a:t>.</a:t>
          </a:r>
        </a:p>
      </dsp:txBody>
      <dsp:txXfrm>
        <a:off x="2608841" y="1989503"/>
        <a:ext cx="845529" cy="845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93C6B-6499-4F8B-985F-40D15BB78C09}">
      <dsp:nvSpPr>
        <dsp:cNvPr id="0" name=""/>
        <dsp:cNvSpPr/>
      </dsp:nvSpPr>
      <dsp:spPr>
        <a:xfrm>
          <a:off x="5140" y="65758"/>
          <a:ext cx="1526007" cy="381501"/>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NWC</a:t>
          </a:r>
        </a:p>
      </dsp:txBody>
      <dsp:txXfrm>
        <a:off x="16314" y="76932"/>
        <a:ext cx="1503659" cy="359153"/>
      </dsp:txXfrm>
    </dsp:sp>
    <dsp:sp modelId="{37CC3767-9A14-4745-89CA-5B764395BDA8}">
      <dsp:nvSpPr>
        <dsp:cNvPr id="0" name=""/>
        <dsp:cNvSpPr/>
      </dsp:nvSpPr>
      <dsp:spPr>
        <a:xfrm rot="5400000">
          <a:off x="734763" y="480642"/>
          <a:ext cx="66762" cy="6676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8520FA-0793-4A84-BCF7-B6804759E924}">
      <dsp:nvSpPr>
        <dsp:cNvPr id="0" name=""/>
        <dsp:cNvSpPr/>
      </dsp:nvSpPr>
      <dsp:spPr>
        <a:xfrm>
          <a:off x="5140" y="580786"/>
          <a:ext cx="1526007" cy="3815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1km 0-3h</a:t>
          </a:r>
        </a:p>
      </dsp:txBody>
      <dsp:txXfrm>
        <a:off x="16314" y="591960"/>
        <a:ext cx="1503659" cy="359153"/>
      </dsp:txXfrm>
    </dsp:sp>
    <dsp:sp modelId="{8C7DA632-3B70-4339-A6ED-CDCDEBB39412}">
      <dsp:nvSpPr>
        <dsp:cNvPr id="0" name=""/>
        <dsp:cNvSpPr/>
      </dsp:nvSpPr>
      <dsp:spPr>
        <a:xfrm>
          <a:off x="1744789" y="65758"/>
          <a:ext cx="1526007" cy="381501"/>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ILAM RUC</a:t>
          </a:r>
        </a:p>
      </dsp:txBody>
      <dsp:txXfrm>
        <a:off x="1755963" y="76932"/>
        <a:ext cx="1503659" cy="359153"/>
      </dsp:txXfrm>
    </dsp:sp>
    <dsp:sp modelId="{8B4B4AA5-D254-48C8-9902-9314F467E4DF}">
      <dsp:nvSpPr>
        <dsp:cNvPr id="0" name=""/>
        <dsp:cNvSpPr/>
      </dsp:nvSpPr>
      <dsp:spPr>
        <a:xfrm rot="5400000">
          <a:off x="2474411" y="480642"/>
          <a:ext cx="66762" cy="6676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2DF34A-7769-40FA-B8A9-68B6ED339CD1}">
      <dsp:nvSpPr>
        <dsp:cNvPr id="0" name=""/>
        <dsp:cNvSpPr/>
      </dsp:nvSpPr>
      <dsp:spPr>
        <a:xfrm>
          <a:off x="1744789" y="580786"/>
          <a:ext cx="1526007" cy="3815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1-2km 0-12h</a:t>
          </a:r>
        </a:p>
      </dsp:txBody>
      <dsp:txXfrm>
        <a:off x="1755963" y="591960"/>
        <a:ext cx="1503659" cy="359153"/>
      </dsp:txXfrm>
    </dsp:sp>
    <dsp:sp modelId="{2B8647D7-FE1C-4A85-AD1C-1DE756526DCF}">
      <dsp:nvSpPr>
        <dsp:cNvPr id="0" name=""/>
        <dsp:cNvSpPr/>
      </dsp:nvSpPr>
      <dsp:spPr>
        <a:xfrm>
          <a:off x="3484437" y="65758"/>
          <a:ext cx="1526007" cy="381501"/>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ICON LAM</a:t>
          </a:r>
        </a:p>
      </dsp:txBody>
      <dsp:txXfrm>
        <a:off x="3495611" y="76932"/>
        <a:ext cx="1503659" cy="359153"/>
      </dsp:txXfrm>
    </dsp:sp>
    <dsp:sp modelId="{A5CC7F95-63D7-47BF-A415-7D9D8A0FADBF}">
      <dsp:nvSpPr>
        <dsp:cNvPr id="0" name=""/>
        <dsp:cNvSpPr/>
      </dsp:nvSpPr>
      <dsp:spPr>
        <a:xfrm rot="5400000">
          <a:off x="4214059" y="480642"/>
          <a:ext cx="66762" cy="6676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A7E8A7-9CC2-4B5B-A839-668DDB1EA4AF}">
      <dsp:nvSpPr>
        <dsp:cNvPr id="0" name=""/>
        <dsp:cNvSpPr/>
      </dsp:nvSpPr>
      <dsp:spPr>
        <a:xfrm>
          <a:off x="3484437" y="580786"/>
          <a:ext cx="1526007" cy="3815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2km 0-30h</a:t>
          </a:r>
        </a:p>
      </dsp:txBody>
      <dsp:txXfrm>
        <a:off x="3495611" y="591960"/>
        <a:ext cx="1503659" cy="359153"/>
      </dsp:txXfrm>
    </dsp:sp>
    <dsp:sp modelId="{9A6EB5EE-8394-40A4-A77F-CF3FC96309E8}">
      <dsp:nvSpPr>
        <dsp:cNvPr id="0" name=""/>
        <dsp:cNvSpPr/>
      </dsp:nvSpPr>
      <dsp:spPr>
        <a:xfrm>
          <a:off x="5224085" y="65758"/>
          <a:ext cx="1526007" cy="381501"/>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ICON EU</a:t>
          </a:r>
        </a:p>
      </dsp:txBody>
      <dsp:txXfrm>
        <a:off x="5235259" y="76932"/>
        <a:ext cx="1503659" cy="359153"/>
      </dsp:txXfrm>
    </dsp:sp>
    <dsp:sp modelId="{A6B4D262-FD0D-413E-BEE8-3FAB941162E2}">
      <dsp:nvSpPr>
        <dsp:cNvPr id="0" name=""/>
        <dsp:cNvSpPr/>
      </dsp:nvSpPr>
      <dsp:spPr>
        <a:xfrm rot="5400000">
          <a:off x="5953707" y="480642"/>
          <a:ext cx="66762" cy="6676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065B82-9E4C-41A6-8A87-685D0A730D8F}">
      <dsp:nvSpPr>
        <dsp:cNvPr id="0" name=""/>
        <dsp:cNvSpPr/>
      </dsp:nvSpPr>
      <dsp:spPr>
        <a:xfrm>
          <a:off x="5224085" y="580786"/>
          <a:ext cx="1526007" cy="3815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6.5km 0-120h</a:t>
          </a:r>
        </a:p>
      </dsp:txBody>
      <dsp:txXfrm>
        <a:off x="5235259" y="591960"/>
        <a:ext cx="1503659" cy="359153"/>
      </dsp:txXfrm>
    </dsp:sp>
    <dsp:sp modelId="{63716CD4-5768-431E-B56A-EB6A75FA33E7}">
      <dsp:nvSpPr>
        <dsp:cNvPr id="0" name=""/>
        <dsp:cNvSpPr/>
      </dsp:nvSpPr>
      <dsp:spPr>
        <a:xfrm>
          <a:off x="6963733" y="65758"/>
          <a:ext cx="1526007" cy="381501"/>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ICON Global</a:t>
          </a:r>
        </a:p>
      </dsp:txBody>
      <dsp:txXfrm>
        <a:off x="6974907" y="76932"/>
        <a:ext cx="1503659" cy="359153"/>
      </dsp:txXfrm>
    </dsp:sp>
    <dsp:sp modelId="{5CAF2A27-905C-4DA2-A03A-4A46EF15274D}">
      <dsp:nvSpPr>
        <dsp:cNvPr id="0" name=""/>
        <dsp:cNvSpPr/>
      </dsp:nvSpPr>
      <dsp:spPr>
        <a:xfrm rot="5400000">
          <a:off x="7693356" y="480642"/>
          <a:ext cx="66762" cy="6676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ECEA11-0C0D-430E-9DD6-EF9F95844A89}">
      <dsp:nvSpPr>
        <dsp:cNvPr id="0" name=""/>
        <dsp:cNvSpPr/>
      </dsp:nvSpPr>
      <dsp:spPr>
        <a:xfrm>
          <a:off x="6963733" y="580786"/>
          <a:ext cx="1526007" cy="3815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13km 0-180h</a:t>
          </a:r>
        </a:p>
      </dsp:txBody>
      <dsp:txXfrm>
        <a:off x="6974907" y="591960"/>
        <a:ext cx="1503659" cy="35915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defTabSz="917621" eaLnBrk="1" hangingPunct="1">
              <a:defRPr sz="1200">
                <a:cs typeface="+mn-cs"/>
              </a:defRPr>
            </a:lvl1pPr>
          </a:lstStyle>
          <a:p>
            <a:pPr>
              <a:defRPr/>
            </a:pPr>
            <a:endParaRPr lang="de-DE"/>
          </a:p>
        </p:txBody>
      </p:sp>
      <p:sp>
        <p:nvSpPr>
          <p:cNvPr id="66563" name="Rectangle 3"/>
          <p:cNvSpPr>
            <a:spLocks noGrp="1" noChangeArrowheads="1"/>
          </p:cNvSpPr>
          <p:nvPr>
            <p:ph type="dt" sz="quarter" idx="1"/>
          </p:nvPr>
        </p:nvSpPr>
        <p:spPr bwMode="auto">
          <a:xfrm>
            <a:off x="3846513" y="0"/>
            <a:ext cx="2946400"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algn="r" defTabSz="917621" eaLnBrk="1" hangingPunct="1">
              <a:defRPr sz="120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2340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defTabSz="917621" eaLnBrk="1" hangingPunct="1">
              <a:defRPr sz="120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46513" y="942340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algn="r" defTabSz="917621" eaLnBrk="1" hangingPunct="1">
              <a:defRPr sz="1200">
                <a:cs typeface="+mn-cs"/>
              </a:defRPr>
            </a:lvl1pPr>
          </a:lstStyle>
          <a:p>
            <a:pPr>
              <a:defRPr/>
            </a:pPr>
            <a:fld id="{9310E7A5-4939-4B26-9CBE-F16F746C3BFA}" type="slidenum">
              <a:rPr lang="de-DE"/>
              <a:pPr>
                <a:defRPr/>
              </a:pPr>
              <a:t>‹#›</a:t>
            </a:fld>
            <a:endParaRPr lang="de-DE"/>
          </a:p>
        </p:txBody>
      </p:sp>
    </p:spTree>
    <p:extLst>
      <p:ext uri="{BB962C8B-B14F-4D97-AF65-F5344CB8AC3E}">
        <p14:creationId xmlns:p14="http://schemas.microsoft.com/office/powerpoint/2010/main" val="1651776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hdr" sz="quarter"/>
          </p:nvPr>
        </p:nvSpPr>
        <p:spPr bwMode="auto">
          <a:xfrm>
            <a:off x="0" y="0"/>
            <a:ext cx="2946400"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defTabSz="917621" eaLnBrk="1" hangingPunct="1">
              <a:defRPr sz="1200">
                <a:latin typeface="Times New Roman" pitchFamily="18" charset="0"/>
                <a:cs typeface="+mn-cs"/>
              </a:defRPr>
            </a:lvl1pPr>
          </a:lstStyle>
          <a:p>
            <a:pPr>
              <a:defRPr/>
            </a:pPr>
            <a:endParaRPr lang="de-DE"/>
          </a:p>
        </p:txBody>
      </p:sp>
      <p:sp>
        <p:nvSpPr>
          <p:cNvPr id="64515" name="Rectangle 1027"/>
          <p:cNvSpPr>
            <a:spLocks noGrp="1" noChangeArrowheads="1"/>
          </p:cNvSpPr>
          <p:nvPr>
            <p:ph type="dt" idx="1"/>
          </p:nvPr>
        </p:nvSpPr>
        <p:spPr bwMode="auto">
          <a:xfrm>
            <a:off x="3848100" y="0"/>
            <a:ext cx="2946400"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algn="r" defTabSz="917621" eaLnBrk="1" hangingPunct="1">
              <a:defRPr sz="1200">
                <a:latin typeface="Times New Roman" pitchFamily="18" charset="0"/>
                <a:cs typeface="+mn-cs"/>
              </a:defRPr>
            </a:lvl1pPr>
          </a:lstStyle>
          <a:p>
            <a:pPr>
              <a:defRPr/>
            </a:pPr>
            <a:endParaRPr lang="de-DE"/>
          </a:p>
        </p:txBody>
      </p:sp>
      <p:sp>
        <p:nvSpPr>
          <p:cNvPr id="7172" name="Rectangle 1028"/>
          <p:cNvSpPr>
            <a:spLocks noGrp="1" noRot="1" noChangeAspect="1" noChangeArrowheads="1" noTextEdit="1"/>
          </p:cNvSpPr>
          <p:nvPr>
            <p:ph type="sldImg" idx="2"/>
          </p:nvPr>
        </p:nvSpPr>
        <p:spPr bwMode="auto">
          <a:xfrm>
            <a:off x="152400" y="777875"/>
            <a:ext cx="6491288" cy="3652838"/>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64517" name="Rectangle 1029"/>
          <p:cNvSpPr>
            <a:spLocks noGrp="1" noChangeArrowheads="1"/>
          </p:cNvSpPr>
          <p:nvPr>
            <p:ph type="body" sz="quarter" idx="3"/>
          </p:nvPr>
        </p:nvSpPr>
        <p:spPr bwMode="auto">
          <a:xfrm>
            <a:off x="906463" y="4740275"/>
            <a:ext cx="4981575" cy="4430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4518" name="Rectangle 1030"/>
          <p:cNvSpPr>
            <a:spLocks noGrp="1" noChangeArrowheads="1"/>
          </p:cNvSpPr>
          <p:nvPr>
            <p:ph type="ftr" sz="quarter" idx="4"/>
          </p:nvPr>
        </p:nvSpPr>
        <p:spPr bwMode="auto">
          <a:xfrm>
            <a:off x="0" y="9405938"/>
            <a:ext cx="2946400" cy="542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defTabSz="917621" eaLnBrk="1" hangingPunct="1">
              <a:defRPr sz="1200">
                <a:latin typeface="Times New Roman" pitchFamily="18" charset="0"/>
                <a:cs typeface="+mn-cs"/>
              </a:defRPr>
            </a:lvl1pPr>
          </a:lstStyle>
          <a:p>
            <a:pPr>
              <a:defRPr/>
            </a:pPr>
            <a:endParaRPr lang="de-DE"/>
          </a:p>
        </p:txBody>
      </p:sp>
      <p:sp>
        <p:nvSpPr>
          <p:cNvPr id="64519" name="Rectangle 1031"/>
          <p:cNvSpPr>
            <a:spLocks noGrp="1" noChangeArrowheads="1"/>
          </p:cNvSpPr>
          <p:nvPr>
            <p:ph type="sldNum" sz="quarter" idx="5"/>
          </p:nvPr>
        </p:nvSpPr>
        <p:spPr bwMode="auto">
          <a:xfrm>
            <a:off x="3848100" y="9405938"/>
            <a:ext cx="2946400" cy="542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algn="r" defTabSz="917621" eaLnBrk="1" hangingPunct="1">
              <a:defRPr sz="1200">
                <a:latin typeface="Times New Roman" pitchFamily="18" charset="0"/>
                <a:cs typeface="+mn-cs"/>
              </a:defRPr>
            </a:lvl1pPr>
          </a:lstStyle>
          <a:p>
            <a:pPr>
              <a:defRPr/>
            </a:pPr>
            <a:fld id="{EFB2E43D-D67A-4CAE-950E-E3BE1BBC548E}" type="slidenum">
              <a:rPr lang="de-DE"/>
              <a:pPr>
                <a:defRPr/>
              </a:pPr>
              <a:t>‹#›</a:t>
            </a:fld>
            <a:endParaRPr lang="de-DE"/>
          </a:p>
        </p:txBody>
      </p:sp>
    </p:spTree>
    <p:extLst>
      <p:ext uri="{BB962C8B-B14F-4D97-AF65-F5344CB8AC3E}">
        <p14:creationId xmlns:p14="http://schemas.microsoft.com/office/powerpoint/2010/main" val="2680556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2400" y="777875"/>
            <a:ext cx="6491288" cy="36528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7A710A-D902-46D4-A4C2-073D577E6305}" type="slidenum">
              <a:rPr lang="de-DE" smtClean="0"/>
              <a:pPr/>
              <a:t>15</a:t>
            </a:fld>
            <a:endParaRPr lang="de-DE"/>
          </a:p>
        </p:txBody>
      </p:sp>
    </p:spTree>
    <p:extLst>
      <p:ext uri="{BB962C8B-B14F-4D97-AF65-F5344CB8AC3E}">
        <p14:creationId xmlns:p14="http://schemas.microsoft.com/office/powerpoint/2010/main" val="360131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7A710A-D902-46D4-A4C2-073D577E6305}" type="slidenum">
              <a:rPr lang="de-DE" smtClean="0"/>
              <a:pPr/>
              <a:t>26</a:t>
            </a:fld>
            <a:endParaRPr lang="de-DE"/>
          </a:p>
        </p:txBody>
      </p:sp>
    </p:spTree>
    <p:extLst>
      <p:ext uri="{BB962C8B-B14F-4D97-AF65-F5344CB8AC3E}">
        <p14:creationId xmlns:p14="http://schemas.microsoft.com/office/powerpoint/2010/main" val="1707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01DF-CCE7-8E65-485B-A0E19534BF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94A5E09-0CAD-AE75-4DD8-3C8BAD106E95}"/>
              </a:ext>
            </a:extLst>
          </p:cNvPr>
          <p:cNvSpPr>
            <a:spLocks noGrp="1" noRot="1" noChangeAspect="1"/>
          </p:cNvSpPr>
          <p:nvPr>
            <p:ph type="sldImg"/>
          </p:nvPr>
        </p:nvSpPr>
        <p:spPr>
          <a:xfrm>
            <a:off x="152400" y="777875"/>
            <a:ext cx="6491288" cy="3652838"/>
          </a:xfrm>
        </p:spPr>
      </p:sp>
      <p:sp>
        <p:nvSpPr>
          <p:cNvPr id="3" name="Notizenplatzhalter 2">
            <a:extLst>
              <a:ext uri="{FF2B5EF4-FFF2-40B4-BE49-F238E27FC236}">
                <a16:creationId xmlns:a16="http://schemas.microsoft.com/office/drawing/2014/main" id="{E1BBDFC6-A903-BDD9-D683-271DD18A439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86AAA04-C7FC-B01E-C62A-F729BC52606E}"/>
              </a:ext>
            </a:extLst>
          </p:cNvPr>
          <p:cNvSpPr>
            <a:spLocks noGrp="1"/>
          </p:cNvSpPr>
          <p:nvPr>
            <p:ph type="sldNum" sz="quarter" idx="10"/>
          </p:nvPr>
        </p:nvSpPr>
        <p:spPr/>
        <p:txBody>
          <a:bodyPr/>
          <a:lstStyle/>
          <a:p>
            <a:fld id="{597A710A-D902-46D4-A4C2-073D577E6305}" type="slidenum">
              <a:rPr lang="de-DE" smtClean="0"/>
              <a:pPr/>
              <a:t>27</a:t>
            </a:fld>
            <a:endParaRPr lang="de-DE"/>
          </a:p>
        </p:txBody>
      </p:sp>
    </p:spTree>
    <p:extLst>
      <p:ext uri="{BB962C8B-B14F-4D97-AF65-F5344CB8AC3E}">
        <p14:creationId xmlns:p14="http://schemas.microsoft.com/office/powerpoint/2010/main" val="306737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EFB2E43D-D67A-4CAE-950E-E3BE1BBC548E}" type="slidenum">
              <a:rPr lang="de-DE" smtClean="0"/>
              <a:pPr>
                <a:defRPr/>
              </a:pPr>
              <a:t>31</a:t>
            </a:fld>
            <a:endParaRPr lang="de-DE"/>
          </a:p>
        </p:txBody>
      </p:sp>
    </p:spTree>
    <p:extLst>
      <p:ext uri="{BB962C8B-B14F-4D97-AF65-F5344CB8AC3E}">
        <p14:creationId xmlns:p14="http://schemas.microsoft.com/office/powerpoint/2010/main" val="24999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2400" y="777875"/>
            <a:ext cx="6491288" cy="36528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9485611-F4DE-43EB-A1C1-C04B2C9906BB}" type="slidenum">
              <a:rPr lang="de-DE" smtClean="0"/>
              <a:t>39</a:t>
            </a:fld>
            <a:endParaRPr lang="de-DE"/>
          </a:p>
        </p:txBody>
      </p:sp>
    </p:spTree>
    <p:extLst>
      <p:ext uri="{BB962C8B-B14F-4D97-AF65-F5344CB8AC3E}">
        <p14:creationId xmlns:p14="http://schemas.microsoft.com/office/powerpoint/2010/main" val="262627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7A710A-D902-46D4-A4C2-073D577E6305}" type="slidenum">
              <a:rPr lang="de-DE" smtClean="0"/>
              <a:pPr/>
              <a:t>44</a:t>
            </a:fld>
            <a:endParaRPr lang="de-DE"/>
          </a:p>
        </p:txBody>
      </p:sp>
    </p:spTree>
    <p:extLst>
      <p:ext uri="{BB962C8B-B14F-4D97-AF65-F5344CB8AC3E}">
        <p14:creationId xmlns:p14="http://schemas.microsoft.com/office/powerpoint/2010/main" val="97725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7A710A-D902-46D4-A4C2-073D577E6305}" type="slidenum">
              <a:rPr lang="de-DE" smtClean="0"/>
              <a:pPr/>
              <a:t>45</a:t>
            </a:fld>
            <a:endParaRPr lang="de-DE"/>
          </a:p>
        </p:txBody>
      </p:sp>
    </p:spTree>
    <p:extLst>
      <p:ext uri="{BB962C8B-B14F-4D97-AF65-F5344CB8AC3E}">
        <p14:creationId xmlns:p14="http://schemas.microsoft.com/office/powerpoint/2010/main" val="359525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2400" y="777875"/>
            <a:ext cx="6491288" cy="36528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7A710A-D902-46D4-A4C2-073D577E6305}" type="slidenum">
              <a:rPr lang="de-DE" smtClean="0"/>
              <a:pPr/>
              <a:t>54</a:t>
            </a:fld>
            <a:endParaRPr lang="de-DE"/>
          </a:p>
        </p:txBody>
      </p:sp>
    </p:spTree>
    <p:extLst>
      <p:ext uri="{BB962C8B-B14F-4D97-AF65-F5344CB8AC3E}">
        <p14:creationId xmlns:p14="http://schemas.microsoft.com/office/powerpoint/2010/main" val="2234786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38" y="6460469"/>
            <a:ext cx="1058487" cy="280937"/>
          </a:xfrm>
          <a:prstGeom prst="rect">
            <a:avLst/>
          </a:prstGeom>
        </p:spPr>
      </p:pic>
    </p:spTree>
    <p:extLst>
      <p:ext uri="{BB962C8B-B14F-4D97-AF65-F5344CB8AC3E}">
        <p14:creationId xmlns:p14="http://schemas.microsoft.com/office/powerpoint/2010/main" val="36627823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a:t>
            </a:fld>
            <a:endParaRPr lang="de-DE"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38" y="6460469"/>
            <a:ext cx="1058487" cy="280937"/>
          </a:xfrm>
          <a:prstGeom prst="rect">
            <a:avLst/>
          </a:prstGeom>
        </p:spPr>
      </p:pic>
    </p:spTree>
    <p:extLst>
      <p:ext uri="{BB962C8B-B14F-4D97-AF65-F5344CB8AC3E}">
        <p14:creationId xmlns:p14="http://schemas.microsoft.com/office/powerpoint/2010/main" val="25232852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10544" y="98450"/>
            <a:ext cx="8090941" cy="696291"/>
          </a:xfrm>
        </p:spPr>
        <p:txBody>
          <a:bodyPr/>
          <a:lstStyle/>
          <a:p>
            <a:r>
              <a:rPr lang="de-DE"/>
              <a:t>Titelmasterformat durch Klicken bearbeiten</a:t>
            </a:r>
          </a:p>
        </p:txBody>
      </p:sp>
      <p:sp>
        <p:nvSpPr>
          <p:cNvPr id="6" name="Foliennummernplatzhalter 5"/>
          <p:cNvSpPr>
            <a:spLocks noGrp="1"/>
          </p:cNvSpPr>
          <p:nvPr>
            <p:ph type="sldNum" sz="quarter" idx="12"/>
          </p:nvPr>
        </p:nvSpPr>
        <p:spPr>
          <a:xfrm>
            <a:off x="11044767" y="6381750"/>
            <a:ext cx="1003300" cy="476250"/>
          </a:xfrm>
          <a:prstGeom prst="rect">
            <a:avLst/>
          </a:prstGeom>
        </p:spPr>
        <p:txBody>
          <a:bodyPr/>
          <a:lstStyle/>
          <a:p>
            <a:fld id="{EA0F6491-FF58-4B5D-AB2D-B43F69F7F3EE}" type="slidenum">
              <a:rPr lang="de-DE" smtClean="0"/>
              <a:pPr/>
              <a:t>‹#›</a:t>
            </a:fld>
            <a:endParaRPr lang="de-DE" dirty="0"/>
          </a:p>
        </p:txBody>
      </p:sp>
      <p:sp>
        <p:nvSpPr>
          <p:cNvPr id="8" name="Inhaltsplatzhalter 2"/>
          <p:cNvSpPr>
            <a:spLocks noGrp="1"/>
          </p:cNvSpPr>
          <p:nvPr>
            <p:ph idx="1"/>
          </p:nvPr>
        </p:nvSpPr>
        <p:spPr>
          <a:xfrm>
            <a:off x="527051" y="1839913"/>
            <a:ext cx="11137900" cy="4318000"/>
          </a:xfrm>
        </p:spPr>
        <p:txBody>
          <a:bodyPr/>
          <a:lstStyle>
            <a:lvl1pPr marL="352425" indent="-352425">
              <a:buFont typeface="Wingdings" pitchFamily="2" charset="2"/>
              <a:buChar char=""/>
              <a:defRPr/>
            </a:lvl1pPr>
            <a:lvl2pPr marL="692150" indent="-26035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7268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92635" y="188918"/>
            <a:ext cx="30607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40963" name="Rectangle 2"/>
          <p:cNvSpPr>
            <a:spLocks noGrp="1" noChangeArrowheads="1"/>
          </p:cNvSpPr>
          <p:nvPr>
            <p:ph type="ctrTitle"/>
          </p:nvPr>
        </p:nvSpPr>
        <p:spPr>
          <a:xfrm>
            <a:off x="624443" y="5440402"/>
            <a:ext cx="10943167" cy="898525"/>
          </a:xfrm>
        </p:spPr>
        <p:txBody>
          <a:bodyPr anchorCtr="1"/>
          <a:lstStyle>
            <a:lvl1pPr algn="ctr">
              <a:defRPr sz="3600"/>
            </a:lvl1pPr>
          </a:lstStyle>
          <a:p>
            <a:pPr lvl="0"/>
            <a:r>
              <a:rPr lang="de-DE" noProof="0"/>
              <a:t>Titelmasterformat durch Klicken bearbeiten</a:t>
            </a:r>
          </a:p>
        </p:txBody>
      </p:sp>
    </p:spTree>
    <p:extLst>
      <p:ext uri="{BB962C8B-B14F-4D97-AF65-F5344CB8AC3E}">
        <p14:creationId xmlns:p14="http://schemas.microsoft.com/office/powerpoint/2010/main" val="26775398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38" y="6460469"/>
            <a:ext cx="1058487" cy="280937"/>
          </a:xfrm>
          <a:prstGeom prst="rect">
            <a:avLst/>
          </a:prstGeom>
        </p:spPr>
      </p:pic>
    </p:spTree>
    <p:extLst>
      <p:ext uri="{BB962C8B-B14F-4D97-AF65-F5344CB8AC3E}">
        <p14:creationId xmlns:p14="http://schemas.microsoft.com/office/powerpoint/2010/main" val="30257556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n"/>
              <a:defRPr/>
            </a:lvl1pPr>
            <a:lvl2pPr marL="692150" indent="-260350">
              <a:buFont typeface="Wingdings" pitchFamily="2" charset="2"/>
              <a:buChar char="n"/>
              <a:defRPr/>
            </a:lvl2pPr>
            <a:lvl3pPr marL="1143000" indent="-228600">
              <a:buFont typeface="Wingdings" pitchFamily="2" charset="2"/>
              <a:buChar char="n"/>
              <a:defRPr/>
            </a:lvl3pPr>
            <a:lvl4pPr marL="1600200" indent="-228600">
              <a:buFont typeface="Wingdings" pitchFamily="2" charset="2"/>
              <a:buChar char="n"/>
              <a:defRPr/>
            </a:lvl4pPr>
            <a:lvl5pPr marL="2057400" indent="-228600">
              <a:buFont typeface="Wingdings" pitchFamily="2" charset="2"/>
              <a:buChar char="n"/>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38" y="6460469"/>
            <a:ext cx="1058487" cy="280937"/>
          </a:xfrm>
          <a:prstGeom prst="rect">
            <a:avLst/>
          </a:prstGeom>
        </p:spPr>
      </p:pic>
    </p:spTree>
    <p:extLst>
      <p:ext uri="{BB962C8B-B14F-4D97-AF65-F5344CB8AC3E}">
        <p14:creationId xmlns:p14="http://schemas.microsoft.com/office/powerpoint/2010/main" val="27304872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
              <a:defRPr/>
            </a:lvl1pPr>
            <a:lvl2pPr marL="692150" indent="-26035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38" y="6460469"/>
            <a:ext cx="1058487" cy="280937"/>
          </a:xfrm>
          <a:prstGeom prst="rect">
            <a:avLst/>
          </a:prstGeom>
        </p:spPr>
      </p:pic>
    </p:spTree>
    <p:extLst>
      <p:ext uri="{BB962C8B-B14F-4D97-AF65-F5344CB8AC3E}">
        <p14:creationId xmlns:p14="http://schemas.microsoft.com/office/powerpoint/2010/main" val="29944759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a:t>
            </a:fld>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38" y="6460469"/>
            <a:ext cx="1058487" cy="280937"/>
          </a:xfrm>
          <a:prstGeom prst="rect">
            <a:avLst/>
          </a:prstGeom>
        </p:spPr>
      </p:pic>
    </p:spTree>
    <p:extLst>
      <p:ext uri="{BB962C8B-B14F-4D97-AF65-F5344CB8AC3E}">
        <p14:creationId xmlns:p14="http://schemas.microsoft.com/office/powerpoint/2010/main" val="175097556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0"/>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6" name="Foliennummernplatzhalter 5"/>
          <p:cNvSpPr>
            <a:spLocks noGrp="1"/>
          </p:cNvSpPr>
          <p:nvPr>
            <p:ph type="sldNum" sz="quarter" idx="12"/>
          </p:nvPr>
        </p:nvSpPr>
        <p:spPr>
          <a:xfrm>
            <a:off x="11044767" y="6381750"/>
            <a:ext cx="1003300" cy="476250"/>
          </a:xfrm>
          <a:prstGeom prst="rect">
            <a:avLst/>
          </a:prstGeom>
        </p:spPr>
        <p:txBody>
          <a:bodyPr/>
          <a:lstStyle/>
          <a:p>
            <a:fld id="{EA0F6491-FF58-4B5D-AB2D-B43F69F7F3EE}" type="slidenum">
              <a:rPr lang="de-DE" smtClean="0"/>
              <a:pPr/>
              <a:t>‹#›</a:t>
            </a:fld>
            <a:endParaRPr lang="de-DE" dirty="0"/>
          </a:p>
        </p:txBody>
      </p:sp>
    </p:spTree>
    <p:extLst>
      <p:ext uri="{BB962C8B-B14F-4D97-AF65-F5344CB8AC3E}">
        <p14:creationId xmlns:p14="http://schemas.microsoft.com/office/powerpoint/2010/main" val="752469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196975"/>
            <a:ext cx="11137900"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1" y="1839913"/>
            <a:ext cx="11137900" cy="431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Line 23"/>
          <p:cNvSpPr>
            <a:spLocks noChangeShapeType="1"/>
          </p:cNvSpPr>
          <p:nvPr userDrawn="1"/>
        </p:nvSpPr>
        <p:spPr bwMode="auto">
          <a:xfrm>
            <a:off x="325993" y="6351588"/>
            <a:ext cx="11485033" cy="0"/>
          </a:xfrm>
          <a:prstGeom prst="line">
            <a:avLst/>
          </a:prstGeom>
          <a:noFill/>
          <a:ln w="15240">
            <a:solidFill>
              <a:srgbClr val="2D4B9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29" name="Picture 28" descr="Bundesadler_kleine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8367" y="6405602"/>
            <a:ext cx="594784"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12" descr="K:\Deutscher Wetterdienst\Corporate Design Aktuell\DWD-Logo-Komplett\20mm\RGB\Wortbildmarke mit Claim\bmp\Wortbildmarke-und-Claim-positiv-auf-weiss.bmp"/>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52384" y="188918"/>
            <a:ext cx="22955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5" r:id="rId1"/>
    <p:sldLayoutId id="2147483938" r:id="rId2"/>
    <p:sldLayoutId id="2147483946" r:id="rId3"/>
  </p:sldLayoutIdLst>
  <p:transition>
    <p:fade/>
  </p:transition>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32656"/>
            <a:ext cx="11137900"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1" y="1124744"/>
            <a:ext cx="11137900" cy="5033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Line 23"/>
          <p:cNvSpPr>
            <a:spLocks noChangeShapeType="1"/>
          </p:cNvSpPr>
          <p:nvPr userDrawn="1"/>
        </p:nvSpPr>
        <p:spPr bwMode="auto">
          <a:xfrm>
            <a:off x="325993" y="6351588"/>
            <a:ext cx="11485033" cy="0"/>
          </a:xfrm>
          <a:prstGeom prst="line">
            <a:avLst/>
          </a:prstGeom>
          <a:noFill/>
          <a:ln w="15240">
            <a:solidFill>
              <a:srgbClr val="2D4B9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1029" name="Picture 28" descr="Bundesadler_kleine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78367" y="6405602"/>
            <a:ext cx="594784"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8" name="Picture 12" descr="K:\Deutscher Wetterdienst\Corporate Design Aktuell\DWD-Logo-Komplett\20mm\RGB\Wortbildmarke mit Claim\bmp\Wortbildmarke-und-Claim-positiv-auf-weiss.bmp"/>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552384" y="188918"/>
            <a:ext cx="22955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9591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7" r:id="rId6"/>
  </p:sldLayoutIdLst>
  <p:transition>
    <p:fade/>
  </p:transition>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bing.com/ck/a?!&amp;&amp;p=9df4ebd00b978424bf4d25b394e84c02007be6674918d0783a9a66d242b2e583JmltdHM9MTczMjgzODQwMA&amp;ptn=3&amp;ver=2&amp;hsh=4&amp;fclid=042deb07-a8bf-6908-3d9c-fe41a98c687d&amp;u=a1L2ltYWdlcy9zZWFyY2g_cT1lbW9qaSUyMHN1bmdsYXNzZXMmRk9STT1JUUZSQkEmaWQ9RTUyNjEwMjE1NDI4OTI2QTJCNzNBMDU4MDM2Rjk2MTEyQTMwN0ExMQ&amp;ntb=1" TargetMode="External"/><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bing.com/ck/a?!&amp;&amp;p=9df4ebd00b978424bf4d25b394e84c02007be6674918d0783a9a66d242b2e583JmltdHM9MTczMjgzODQwMA&amp;ptn=3&amp;ver=2&amp;hsh=4&amp;fclid=042deb07-a8bf-6908-3d9c-fe41a98c687d&amp;u=a1L2ltYWdlcy9zZWFyY2g_cT1lbW9qaSUyMHN1bmdsYXNzZXMmRk9STT1JUUZSQkEmaWQ9RTUyNjEwMjE1NDI4OTI2QTJCNzNBMDU4MDM2Rjk2MTEyQTMwN0ExMQ&amp;ntb=1" TargetMode="Externa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image" Target="../media/image58.png"/><Relationship Id="rId5" Type="http://schemas.openxmlformats.org/officeDocument/2006/relationships/diagramLayout" Target="../diagrams/layout2.xml"/><Relationship Id="rId10" Type="http://schemas.openxmlformats.org/officeDocument/2006/relationships/image" Target="../media/image57.png"/><Relationship Id="rId4" Type="http://schemas.openxmlformats.org/officeDocument/2006/relationships/diagramData" Target="../diagrams/data2.xml"/><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9"/>
          <p:cNvSpPr>
            <a:spLocks noGrp="1"/>
          </p:cNvSpPr>
          <p:nvPr>
            <p:ph type="title"/>
          </p:nvPr>
        </p:nvSpPr>
        <p:spPr>
          <a:xfrm>
            <a:off x="191344" y="693291"/>
            <a:ext cx="11737304" cy="2879725"/>
          </a:xfrm>
        </p:spPr>
        <p:txBody>
          <a:bodyPr anchor="ctr"/>
          <a:lstStyle/>
          <a:p>
            <a:pPr algn="ctr">
              <a:lnSpc>
                <a:spcPct val="120000"/>
              </a:lnSpc>
            </a:pPr>
            <a:r>
              <a:rPr lang="en-US" altLang="de-DE" sz="4000" dirty="0"/>
              <a:t>Preparing the two-moment microphysical scheme for</a:t>
            </a:r>
            <a:br>
              <a:rPr lang="en-US" altLang="de-DE" sz="4000" dirty="0"/>
            </a:br>
            <a:r>
              <a:rPr lang="en-US" altLang="de-DE" sz="4000" dirty="0"/>
              <a:t>operational forecasts using radar and </a:t>
            </a:r>
            <a:r>
              <a:rPr lang="en-US" altLang="de-DE" sz="4000" u="sng" dirty="0"/>
              <a:t>satellites</a:t>
            </a:r>
          </a:p>
        </p:txBody>
      </p:sp>
      <p:sp>
        <p:nvSpPr>
          <p:cNvPr id="16" name="Textfeld 15">
            <a:extLst>
              <a:ext uri="{FF2B5EF4-FFF2-40B4-BE49-F238E27FC236}">
                <a16:creationId xmlns:a16="http://schemas.microsoft.com/office/drawing/2014/main" id="{F7F9A1F4-7EA9-4D6C-8C62-A562B7D9F022}"/>
              </a:ext>
            </a:extLst>
          </p:cNvPr>
          <p:cNvSpPr txBox="1">
            <a:spLocks noChangeArrowheads="1"/>
          </p:cNvSpPr>
          <p:nvPr/>
        </p:nvSpPr>
        <p:spPr bwMode="auto">
          <a:xfrm>
            <a:off x="47328" y="5487615"/>
            <a:ext cx="119533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40000"/>
              </a:spcBef>
              <a:buClr>
                <a:schemeClr val="tx2"/>
              </a:buClr>
              <a:buSzPct val="95000"/>
              <a:buFont typeface="Wingdings" pitchFamily="2" charset="2"/>
              <a:buChar char="è"/>
              <a:defRPr>
                <a:solidFill>
                  <a:schemeClr val="tx1"/>
                </a:solidFill>
                <a:latin typeface="Arial" charset="0"/>
              </a:defRPr>
            </a:lvl1pPr>
            <a:lvl2pPr marL="742950" indent="-285750" eaLnBrk="0" hangingPunct="0">
              <a:spcBef>
                <a:spcPct val="40000"/>
              </a:spcBef>
              <a:buClr>
                <a:schemeClr val="tx2"/>
              </a:buClr>
              <a:buSzPct val="95000"/>
              <a:buFont typeface="Wingdings" pitchFamily="2" charset="2"/>
              <a:buChar char="è"/>
              <a:defRPr>
                <a:solidFill>
                  <a:schemeClr val="tx1"/>
                </a:solidFill>
                <a:latin typeface="Arial" charset="0"/>
              </a:defRPr>
            </a:lvl2pPr>
            <a:lvl3pPr marL="1143000" indent="-228600" eaLnBrk="0" hangingPunct="0">
              <a:spcBef>
                <a:spcPct val="40000"/>
              </a:spcBef>
              <a:buClr>
                <a:schemeClr val="tx2"/>
              </a:buClr>
              <a:buSzPct val="95000"/>
              <a:buFont typeface="Wingdings" pitchFamily="2" charset="2"/>
              <a:buChar char="è"/>
              <a:defRPr>
                <a:solidFill>
                  <a:schemeClr val="tx1"/>
                </a:solidFill>
                <a:latin typeface="Arial" charset="0"/>
              </a:defRPr>
            </a:lvl3pPr>
            <a:lvl4pPr marL="1600200" indent="-228600" eaLnBrk="0" hangingPunct="0">
              <a:spcBef>
                <a:spcPct val="40000"/>
              </a:spcBef>
              <a:buClr>
                <a:schemeClr val="tx2"/>
              </a:buClr>
              <a:buSzPct val="95000"/>
              <a:buFont typeface="Wingdings" pitchFamily="2" charset="2"/>
              <a:buChar char="è"/>
              <a:defRPr>
                <a:solidFill>
                  <a:schemeClr val="tx1"/>
                </a:solidFill>
                <a:latin typeface="Arial" charset="0"/>
              </a:defRPr>
            </a:lvl4pPr>
            <a:lvl5pPr marL="2057400" indent="-228600" eaLnBrk="0" hangingPunct="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algn="ctr">
              <a:spcBef>
                <a:spcPct val="0"/>
              </a:spcBef>
              <a:spcAft>
                <a:spcPts val="600"/>
              </a:spcAft>
              <a:buClrTx/>
              <a:buSzTx/>
              <a:buNone/>
            </a:pPr>
            <a:r>
              <a:rPr lang="de-DE" altLang="de-DE" sz="2400" dirty="0"/>
              <a:t>Alberto de </a:t>
            </a:r>
            <a:r>
              <a:rPr lang="de-DE" altLang="de-DE" sz="2400" dirty="0" err="1"/>
              <a:t>Lozar</a:t>
            </a:r>
            <a:r>
              <a:rPr lang="de-DE" altLang="de-DE" sz="2400" dirty="0"/>
              <a:t>, Sophie Löbel, Kobra </a:t>
            </a:r>
            <a:r>
              <a:rPr lang="de-DE" altLang="de-DE" sz="2400" dirty="0" err="1"/>
              <a:t>Khosravian</a:t>
            </a:r>
            <a:r>
              <a:rPr lang="de-DE" altLang="de-DE" sz="2400" dirty="0"/>
              <a:t>, Daniela Littmann, Jana </a:t>
            </a:r>
            <a:r>
              <a:rPr lang="de-DE" altLang="de-DE" sz="2400" dirty="0" err="1"/>
              <a:t>Mendrok</a:t>
            </a:r>
            <a:r>
              <a:rPr lang="de-DE" altLang="de-DE" sz="2400" dirty="0"/>
              <a:t>, Uli </a:t>
            </a:r>
            <a:r>
              <a:rPr lang="de-DE" altLang="de-DE" sz="2400" dirty="0" err="1"/>
              <a:t>Blahak</a:t>
            </a:r>
            <a:endParaRPr lang="de-DE" altLang="de-DE" sz="2400" dirty="0"/>
          </a:p>
        </p:txBody>
      </p:sp>
      <p:sp>
        <p:nvSpPr>
          <p:cNvPr id="2" name="Textfeld 1"/>
          <p:cNvSpPr txBox="1"/>
          <p:nvPr/>
        </p:nvSpPr>
        <p:spPr>
          <a:xfrm>
            <a:off x="299356" y="4479503"/>
            <a:ext cx="11449272" cy="461665"/>
          </a:xfrm>
          <a:prstGeom prst="rect">
            <a:avLst/>
          </a:prstGeom>
          <a:noFill/>
        </p:spPr>
        <p:txBody>
          <a:bodyPr wrap="square" rtlCol="0">
            <a:spAutoFit/>
          </a:bodyPr>
          <a:lstStyle/>
          <a:p>
            <a:pPr algn="ctr"/>
            <a:r>
              <a:rPr lang="de-DE" sz="2400" dirty="0"/>
              <a:t>German </a:t>
            </a:r>
            <a:r>
              <a:rPr lang="de-DE" sz="2400" dirty="0" err="1"/>
              <a:t>Weather</a:t>
            </a:r>
            <a:r>
              <a:rPr lang="de-DE" sz="2400" dirty="0"/>
              <a:t> Service (DWD)</a:t>
            </a:r>
          </a:p>
        </p:txBody>
      </p:sp>
      <p:grpSp>
        <p:nvGrpSpPr>
          <p:cNvPr id="3" name="Gruppieren 2"/>
          <p:cNvGrpSpPr/>
          <p:nvPr/>
        </p:nvGrpSpPr>
        <p:grpSpPr>
          <a:xfrm>
            <a:off x="335360" y="285032"/>
            <a:ext cx="8353425" cy="3287984"/>
            <a:chOff x="335360" y="285032"/>
            <a:chExt cx="8353425" cy="3287984"/>
          </a:xfrm>
        </p:grpSpPr>
        <p:sp>
          <p:nvSpPr>
            <p:cNvPr id="7" name="Titel 1"/>
            <p:cNvSpPr txBox="1">
              <a:spLocks/>
            </p:cNvSpPr>
            <p:nvPr/>
          </p:nvSpPr>
          <p:spPr bwMode="auto">
            <a:xfrm>
              <a:off x="335360" y="285032"/>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de-DE" sz="3200" kern="0" dirty="0"/>
                <a:t>*</a:t>
              </a:r>
              <a:r>
                <a:rPr lang="de-DE" kern="0" dirty="0">
                  <a:solidFill>
                    <a:srgbClr val="FF0000"/>
                  </a:solidFill>
                </a:rPr>
                <a:t> </a:t>
              </a:r>
              <a:r>
                <a:rPr lang="de-DE" kern="0" dirty="0" err="1">
                  <a:solidFill>
                    <a:srgbClr val="FF0000"/>
                  </a:solidFill>
                </a:rPr>
                <a:t>S</a:t>
              </a:r>
              <a:r>
                <a:rPr lang="de-DE" kern="0" dirty="0" err="1"/>
                <a:t>eamless</a:t>
              </a:r>
              <a:r>
                <a:rPr lang="de-DE" kern="0" dirty="0"/>
                <a:t> </a:t>
              </a:r>
              <a:r>
                <a:rPr lang="de-DE" kern="0" dirty="0" err="1">
                  <a:solidFill>
                    <a:srgbClr val="FF0000"/>
                  </a:solidFill>
                </a:rPr>
                <a:t>IN</a:t>
              </a:r>
              <a:r>
                <a:rPr lang="de-DE" kern="0" dirty="0" err="1"/>
                <a:t>tegrated</a:t>
              </a:r>
              <a:r>
                <a:rPr lang="de-DE" kern="0" dirty="0"/>
                <a:t> </a:t>
              </a:r>
              <a:r>
                <a:rPr lang="de-DE" kern="0" dirty="0" err="1">
                  <a:solidFill>
                    <a:srgbClr val="FF0000"/>
                  </a:solidFill>
                </a:rPr>
                <a:t>FO</a:t>
              </a:r>
              <a:r>
                <a:rPr lang="de-DE" kern="0" dirty="0" err="1"/>
                <a:t>recasti</a:t>
              </a:r>
              <a:r>
                <a:rPr lang="de-DE" kern="0" dirty="0" err="1">
                  <a:solidFill>
                    <a:srgbClr val="FF0000"/>
                  </a:solidFill>
                </a:rPr>
                <a:t>N</a:t>
              </a:r>
              <a:r>
                <a:rPr lang="de-DE" kern="0" dirty="0" err="1"/>
                <a:t>g</a:t>
              </a:r>
              <a:r>
                <a:rPr lang="de-DE" kern="0" dirty="0"/>
                <a:t> </a:t>
              </a:r>
              <a:r>
                <a:rPr lang="de-DE" kern="0" dirty="0" err="1"/>
                <a:t>s</a:t>
              </a:r>
              <a:r>
                <a:rPr lang="de-DE" kern="0" dirty="0" err="1">
                  <a:solidFill>
                    <a:srgbClr val="FF0000"/>
                  </a:solidFill>
                </a:rPr>
                <a:t>Y</a:t>
              </a:r>
              <a:r>
                <a:rPr lang="de-DE" kern="0" dirty="0" err="1"/>
                <a:t>stem</a:t>
              </a:r>
              <a:r>
                <a:rPr lang="de-DE" kern="0" dirty="0"/>
                <a:t> </a:t>
              </a:r>
            </a:p>
          </p:txBody>
        </p:sp>
        <p:sp>
          <p:nvSpPr>
            <p:cNvPr id="9" name="Titel 9"/>
            <p:cNvSpPr txBox="1">
              <a:spLocks/>
            </p:cNvSpPr>
            <p:nvPr/>
          </p:nvSpPr>
          <p:spPr bwMode="auto">
            <a:xfrm>
              <a:off x="7356140" y="2992159"/>
              <a:ext cx="540060" cy="58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algn="ctr">
                <a:lnSpc>
                  <a:spcPct val="150000"/>
                </a:lnSpc>
              </a:pPr>
              <a:r>
                <a:rPr lang="de-DE" sz="3600" kern="0" dirty="0"/>
                <a:t>*</a:t>
              </a:r>
              <a:endParaRPr lang="de-DE" altLang="de-DE" sz="3600" kern="0" dirty="0"/>
            </a:p>
          </p:txBody>
        </p:sp>
      </p:gr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3872" y="3472827"/>
            <a:ext cx="2547920" cy="676253"/>
          </a:xfrm>
          <a:prstGeom prst="rect">
            <a:avLst/>
          </a:prstGeom>
        </p:spPr>
      </p:pic>
    </p:spTree>
    <p:extLst>
      <p:ext uri="{BB962C8B-B14F-4D97-AF65-F5344CB8AC3E}">
        <p14:creationId xmlns:p14="http://schemas.microsoft.com/office/powerpoint/2010/main" val="189357431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graph&#10;&#10;Description automatically generated">
            <a:extLst>
              <a:ext uri="{FF2B5EF4-FFF2-40B4-BE49-F238E27FC236}">
                <a16:creationId xmlns:a16="http://schemas.microsoft.com/office/drawing/2014/main" id="{9FDA4C5D-94D0-57CA-F006-2C4F6D55A0FB}"/>
              </a:ext>
            </a:extLst>
          </p:cNvPr>
          <p:cNvPicPr>
            <a:picLocks noChangeAspect="1"/>
          </p:cNvPicPr>
          <p:nvPr/>
        </p:nvPicPr>
        <p:blipFill rotWithShape="1">
          <a:blip r:embed="rId2">
            <a:extLst>
              <a:ext uri="{28A0092B-C50C-407E-A947-70E740481C1C}">
                <a14:useLocalDpi xmlns:a14="http://schemas.microsoft.com/office/drawing/2010/main" val="0"/>
              </a:ext>
            </a:extLst>
          </a:blip>
          <a:srcRect t="3121" b="59320"/>
          <a:stretch/>
        </p:blipFill>
        <p:spPr>
          <a:xfrm>
            <a:off x="3349801" y="1589237"/>
            <a:ext cx="9010895" cy="3384376"/>
          </a:xfrm>
          <a:prstGeom prst="rect">
            <a:avLst/>
          </a:prstGeom>
        </p:spPr>
      </p:pic>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10</a:t>
            </a:fld>
            <a:endParaRPr lang="de-DE" altLang="de-DE"/>
          </a:p>
        </p:txBody>
      </p:sp>
      <p:pic>
        <p:nvPicPr>
          <p:cNvPr id="3" name="Picture 2" descr="A screenshot of a graph&#10;&#10;Description automatically generated">
            <a:extLst>
              <a:ext uri="{FF2B5EF4-FFF2-40B4-BE49-F238E27FC236}">
                <a16:creationId xmlns:a16="http://schemas.microsoft.com/office/drawing/2014/main" id="{1183A1D0-8F48-56E6-D1AE-09816B03D93B}"/>
              </a:ext>
            </a:extLst>
          </p:cNvPr>
          <p:cNvPicPr>
            <a:picLocks noChangeAspect="1"/>
          </p:cNvPicPr>
          <p:nvPr/>
        </p:nvPicPr>
        <p:blipFill rotWithShape="1">
          <a:blip r:embed="rId3">
            <a:extLst>
              <a:ext uri="{28A0092B-C50C-407E-A947-70E740481C1C}">
                <a14:useLocalDpi xmlns:a14="http://schemas.microsoft.com/office/drawing/2010/main" val="0"/>
              </a:ext>
            </a:extLst>
          </a:blip>
          <a:srcRect l="10675" t="3196" r="50168" b="50815"/>
          <a:stretch/>
        </p:blipFill>
        <p:spPr>
          <a:xfrm>
            <a:off x="803412" y="1602162"/>
            <a:ext cx="3456384" cy="4059447"/>
          </a:xfrm>
          <a:prstGeom prst="rect">
            <a:avLst/>
          </a:prstGeom>
        </p:spPr>
      </p:pic>
      <p:sp>
        <p:nvSpPr>
          <p:cNvPr id="2" name="TextBox 1">
            <a:extLst>
              <a:ext uri="{FF2B5EF4-FFF2-40B4-BE49-F238E27FC236}">
                <a16:creationId xmlns:a16="http://schemas.microsoft.com/office/drawing/2014/main" id="{D73045B8-5F41-9A79-B853-0E23E8FA8D7E}"/>
              </a:ext>
            </a:extLst>
          </p:cNvPr>
          <p:cNvSpPr txBox="1"/>
          <p:nvPr/>
        </p:nvSpPr>
        <p:spPr>
          <a:xfrm>
            <a:off x="5879976" y="5045657"/>
            <a:ext cx="3672408" cy="307777"/>
          </a:xfrm>
          <a:prstGeom prst="rect">
            <a:avLst/>
          </a:prstGeom>
          <a:noFill/>
        </p:spPr>
        <p:txBody>
          <a:bodyPr wrap="square" rtlCol="0">
            <a:spAutoFit/>
          </a:bodyPr>
          <a:lstStyle/>
          <a:p>
            <a:r>
              <a:rPr lang="en-DE" sz="1400" dirty="0"/>
              <a:t>0.6 </a:t>
            </a:r>
            <a:r>
              <a:rPr lang="en-DE" sz="1400" dirty="0">
                <a:latin typeface="Symbol" pitchFamily="2" charset="2"/>
              </a:rPr>
              <a:t>m</a:t>
            </a:r>
            <a:r>
              <a:rPr lang="en-DE" sz="1400" dirty="0"/>
              <a:t>m visible channel (~ cloud thickness)</a:t>
            </a:r>
          </a:p>
        </p:txBody>
      </p:sp>
      <p:sp>
        <p:nvSpPr>
          <p:cNvPr id="4" name="TextBox 3">
            <a:extLst>
              <a:ext uri="{FF2B5EF4-FFF2-40B4-BE49-F238E27FC236}">
                <a16:creationId xmlns:a16="http://schemas.microsoft.com/office/drawing/2014/main" id="{A4374692-0B57-9DB5-8D34-2A0B7E441085}"/>
              </a:ext>
            </a:extLst>
          </p:cNvPr>
          <p:cNvSpPr txBox="1"/>
          <p:nvPr/>
        </p:nvSpPr>
        <p:spPr>
          <a:xfrm rot="16200000">
            <a:off x="-1045027" y="2629403"/>
            <a:ext cx="3317094" cy="307777"/>
          </a:xfrm>
          <a:prstGeom prst="rect">
            <a:avLst/>
          </a:prstGeom>
          <a:noFill/>
        </p:spPr>
        <p:txBody>
          <a:bodyPr wrap="square" rtlCol="0">
            <a:spAutoFit/>
          </a:bodyPr>
          <a:lstStyle/>
          <a:p>
            <a:r>
              <a:rPr lang="en-DE" sz="1400" dirty="0"/>
              <a:t>10.8  </a:t>
            </a:r>
            <a:r>
              <a:rPr lang="en-DE" sz="1400" dirty="0">
                <a:latin typeface="Symbol" pitchFamily="2" charset="2"/>
              </a:rPr>
              <a:t>m</a:t>
            </a:r>
            <a:r>
              <a:rPr lang="en-DE" sz="1400" dirty="0"/>
              <a:t>m IR channel (~ cloud height)</a:t>
            </a:r>
          </a:p>
        </p:txBody>
      </p:sp>
      <p:sp>
        <p:nvSpPr>
          <p:cNvPr id="8" name="TextBox 7">
            <a:extLst>
              <a:ext uri="{FF2B5EF4-FFF2-40B4-BE49-F238E27FC236}">
                <a16:creationId xmlns:a16="http://schemas.microsoft.com/office/drawing/2014/main" id="{010ED1EF-4384-5C1F-55AB-5463BF35C395}"/>
              </a:ext>
            </a:extLst>
          </p:cNvPr>
          <p:cNvSpPr txBox="1"/>
          <p:nvPr/>
        </p:nvSpPr>
        <p:spPr>
          <a:xfrm>
            <a:off x="2231865" y="1219324"/>
            <a:ext cx="599478" cy="307777"/>
          </a:xfrm>
          <a:prstGeom prst="rect">
            <a:avLst/>
          </a:prstGeom>
          <a:noFill/>
        </p:spPr>
        <p:txBody>
          <a:bodyPr wrap="square" rtlCol="0">
            <a:spAutoFit/>
          </a:bodyPr>
          <a:lstStyle/>
          <a:p>
            <a:r>
              <a:rPr lang="en-DE" sz="1400" dirty="0"/>
              <a:t>RUC</a:t>
            </a:r>
          </a:p>
        </p:txBody>
      </p:sp>
      <p:sp>
        <p:nvSpPr>
          <p:cNvPr id="10" name="TextBox 9">
            <a:extLst>
              <a:ext uri="{FF2B5EF4-FFF2-40B4-BE49-F238E27FC236}">
                <a16:creationId xmlns:a16="http://schemas.microsoft.com/office/drawing/2014/main" id="{584FAA16-F653-19A3-CD93-D08EA7EAC8E0}"/>
              </a:ext>
            </a:extLst>
          </p:cNvPr>
          <p:cNvSpPr txBox="1"/>
          <p:nvPr/>
        </p:nvSpPr>
        <p:spPr>
          <a:xfrm>
            <a:off x="5663952" y="1219324"/>
            <a:ext cx="1423137" cy="307777"/>
          </a:xfrm>
          <a:prstGeom prst="rect">
            <a:avLst/>
          </a:prstGeom>
          <a:noFill/>
        </p:spPr>
        <p:txBody>
          <a:bodyPr wrap="square" rtlCol="0">
            <a:spAutoFit/>
          </a:bodyPr>
          <a:lstStyle/>
          <a:p>
            <a:r>
              <a:rPr lang="en-DE" sz="1400" dirty="0"/>
              <a:t>Experimental</a:t>
            </a:r>
          </a:p>
        </p:txBody>
      </p:sp>
      <p:sp>
        <p:nvSpPr>
          <p:cNvPr id="14" name="TextBox 13">
            <a:extLst>
              <a:ext uri="{FF2B5EF4-FFF2-40B4-BE49-F238E27FC236}">
                <a16:creationId xmlns:a16="http://schemas.microsoft.com/office/drawing/2014/main" id="{B48B3CE5-09E9-25CA-6E9A-92E9C20435A7}"/>
              </a:ext>
            </a:extLst>
          </p:cNvPr>
          <p:cNvSpPr txBox="1"/>
          <p:nvPr/>
        </p:nvSpPr>
        <p:spPr>
          <a:xfrm>
            <a:off x="8688288" y="3284984"/>
            <a:ext cx="1800200" cy="276999"/>
          </a:xfrm>
          <a:prstGeom prst="rect">
            <a:avLst/>
          </a:prstGeom>
          <a:noFill/>
        </p:spPr>
        <p:txBody>
          <a:bodyPr wrap="square" rtlCol="0">
            <a:spAutoFit/>
          </a:bodyPr>
          <a:lstStyle/>
          <a:p>
            <a:r>
              <a:rPr lang="en-DE" sz="1200" dirty="0"/>
              <a:t>Low thin clouds</a:t>
            </a:r>
          </a:p>
        </p:txBody>
      </p:sp>
      <p:sp>
        <p:nvSpPr>
          <p:cNvPr id="15" name="TextBox 14">
            <a:extLst>
              <a:ext uri="{FF2B5EF4-FFF2-40B4-BE49-F238E27FC236}">
                <a16:creationId xmlns:a16="http://schemas.microsoft.com/office/drawing/2014/main" id="{BF74FD9B-1AC1-2C5B-FE73-8C97E056E383}"/>
              </a:ext>
            </a:extLst>
          </p:cNvPr>
          <p:cNvSpPr txBox="1"/>
          <p:nvPr/>
        </p:nvSpPr>
        <p:spPr>
          <a:xfrm>
            <a:off x="9807576" y="1867828"/>
            <a:ext cx="1800200" cy="276999"/>
          </a:xfrm>
          <a:prstGeom prst="rect">
            <a:avLst/>
          </a:prstGeom>
          <a:noFill/>
        </p:spPr>
        <p:txBody>
          <a:bodyPr wrap="square" rtlCol="0">
            <a:spAutoFit/>
          </a:bodyPr>
          <a:lstStyle/>
          <a:p>
            <a:r>
              <a:rPr lang="en-DE" sz="1200" dirty="0"/>
              <a:t>high thick clouds</a:t>
            </a:r>
          </a:p>
        </p:txBody>
      </p:sp>
      <p:sp>
        <p:nvSpPr>
          <p:cNvPr id="16" name="TextBox 15">
            <a:extLst>
              <a:ext uri="{FF2B5EF4-FFF2-40B4-BE49-F238E27FC236}">
                <a16:creationId xmlns:a16="http://schemas.microsoft.com/office/drawing/2014/main" id="{26FBC0EC-94B3-FAC9-CA74-FBE3EF49A73B}"/>
              </a:ext>
            </a:extLst>
          </p:cNvPr>
          <p:cNvSpPr txBox="1"/>
          <p:nvPr/>
        </p:nvSpPr>
        <p:spPr>
          <a:xfrm>
            <a:off x="1931242" y="3284984"/>
            <a:ext cx="2148533" cy="276999"/>
          </a:xfrm>
          <a:prstGeom prst="rect">
            <a:avLst/>
          </a:prstGeom>
          <a:noFill/>
        </p:spPr>
        <p:txBody>
          <a:bodyPr wrap="square" rtlCol="0">
            <a:spAutoFit/>
          </a:bodyPr>
          <a:lstStyle/>
          <a:p>
            <a:r>
              <a:rPr lang="en-GB" sz="1200" dirty="0">
                <a:solidFill>
                  <a:schemeClr val="accent2"/>
                </a:solidFill>
              </a:rPr>
              <a:t>T</a:t>
            </a:r>
            <a:r>
              <a:rPr lang="en-DE" sz="1200" dirty="0">
                <a:solidFill>
                  <a:schemeClr val="accent2"/>
                </a:solidFill>
              </a:rPr>
              <a:t>oo many low thick clouds</a:t>
            </a:r>
          </a:p>
        </p:txBody>
      </p:sp>
      <p:sp>
        <p:nvSpPr>
          <p:cNvPr id="17" name="TextBox 16">
            <a:extLst>
              <a:ext uri="{FF2B5EF4-FFF2-40B4-BE49-F238E27FC236}">
                <a16:creationId xmlns:a16="http://schemas.microsoft.com/office/drawing/2014/main" id="{EC668C33-4EA0-D481-C95C-7F34B1FCDF26}"/>
              </a:ext>
            </a:extLst>
          </p:cNvPr>
          <p:cNvSpPr txBox="1"/>
          <p:nvPr/>
        </p:nvSpPr>
        <p:spPr>
          <a:xfrm>
            <a:off x="2074118" y="2620019"/>
            <a:ext cx="1800200" cy="276999"/>
          </a:xfrm>
          <a:prstGeom prst="rect">
            <a:avLst/>
          </a:prstGeom>
          <a:noFill/>
        </p:spPr>
        <p:txBody>
          <a:bodyPr wrap="square" rtlCol="0">
            <a:spAutoFit/>
          </a:bodyPr>
          <a:lstStyle/>
          <a:p>
            <a:r>
              <a:rPr lang="en-GB" sz="1200" dirty="0">
                <a:solidFill>
                  <a:schemeClr val="accent2"/>
                </a:solidFill>
              </a:rPr>
              <a:t>T</a:t>
            </a:r>
            <a:r>
              <a:rPr lang="en-DE" sz="1200" dirty="0">
                <a:solidFill>
                  <a:schemeClr val="accent2"/>
                </a:solidFill>
              </a:rPr>
              <a:t>oo few middle clouds</a:t>
            </a:r>
          </a:p>
        </p:txBody>
      </p:sp>
      <p:sp>
        <p:nvSpPr>
          <p:cNvPr id="9" name="Rectangle 8">
            <a:extLst>
              <a:ext uri="{FF2B5EF4-FFF2-40B4-BE49-F238E27FC236}">
                <a16:creationId xmlns:a16="http://schemas.microsoft.com/office/drawing/2014/main" id="{8F1D1A34-65BE-F60E-BCDC-A65D7A82F732}"/>
              </a:ext>
            </a:extLst>
          </p:cNvPr>
          <p:cNvSpPr/>
          <p:nvPr/>
        </p:nvSpPr>
        <p:spPr bwMode="auto">
          <a:xfrm>
            <a:off x="4295800" y="1124744"/>
            <a:ext cx="3528392" cy="392091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accent2"/>
              </a:solidFill>
              <a:effectLst/>
              <a:latin typeface="Arial" charset="0"/>
            </a:endParaRPr>
          </a:p>
        </p:txBody>
      </p:sp>
      <p:sp>
        <p:nvSpPr>
          <p:cNvPr id="19" name="TextBox 11">
            <a:extLst>
              <a:ext uri="{FF2B5EF4-FFF2-40B4-BE49-F238E27FC236}">
                <a16:creationId xmlns:a16="http://schemas.microsoft.com/office/drawing/2014/main" id="{528E2E17-815C-4D9A-A8B4-0AA64FBEDE8E}"/>
              </a:ext>
            </a:extLst>
          </p:cNvPr>
          <p:cNvSpPr txBox="1"/>
          <p:nvPr/>
        </p:nvSpPr>
        <p:spPr>
          <a:xfrm>
            <a:off x="9065351" y="1206399"/>
            <a:ext cx="1423137" cy="307777"/>
          </a:xfrm>
          <a:prstGeom prst="rect">
            <a:avLst/>
          </a:prstGeom>
          <a:noFill/>
        </p:spPr>
        <p:txBody>
          <a:bodyPr wrap="square" rtlCol="0">
            <a:spAutoFit/>
          </a:bodyPr>
          <a:lstStyle/>
          <a:p>
            <a:r>
              <a:rPr lang="en-DE" sz="1400" dirty="0"/>
              <a:t>Observation</a:t>
            </a:r>
          </a:p>
        </p:txBody>
      </p:sp>
      <p:pic>
        <p:nvPicPr>
          <p:cNvPr id="7" name="Picture 6" descr="A close-up of a sign&#10;&#10;AI-generated content may be incorrect.">
            <a:extLst>
              <a:ext uri="{FF2B5EF4-FFF2-40B4-BE49-F238E27FC236}">
                <a16:creationId xmlns:a16="http://schemas.microsoft.com/office/drawing/2014/main" id="{02E29C14-8976-A305-5D50-BAC82C915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992" y="5314885"/>
            <a:ext cx="7772400" cy="1276429"/>
          </a:xfrm>
          <a:prstGeom prst="rect">
            <a:avLst/>
          </a:prstGeom>
        </p:spPr>
      </p:pic>
      <p:sp>
        <p:nvSpPr>
          <p:cNvPr id="20" name="Titel 1">
            <a:extLst>
              <a:ext uri="{FF2B5EF4-FFF2-40B4-BE49-F238E27FC236}">
                <a16:creationId xmlns:a16="http://schemas.microsoft.com/office/drawing/2014/main" id="{3C5811B4-8596-7D63-E7B7-B4972A521360}"/>
              </a:ext>
            </a:extLst>
          </p:cNvPr>
          <p:cNvSpPr txBox="1">
            <a:spLocks/>
          </p:cNvSpPr>
          <p:nvPr/>
        </p:nvSpPr>
        <p:spPr bwMode="auto">
          <a:xfrm>
            <a:off x="679451" y="332904"/>
            <a:ext cx="11137900"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en-US" kern="0" dirty="0"/>
              <a:t>Looking at clouds (with SEVIRI)</a:t>
            </a:r>
          </a:p>
        </p:txBody>
      </p:sp>
      <p:sp>
        <p:nvSpPr>
          <p:cNvPr id="21" name="Fußzeilenplatzhalter 3">
            <a:extLst>
              <a:ext uri="{FF2B5EF4-FFF2-40B4-BE49-F238E27FC236}">
                <a16:creationId xmlns:a16="http://schemas.microsoft.com/office/drawing/2014/main" id="{5B9AC994-70B6-E7C6-4A0A-35D66FFF8117}"/>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2158399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11</a:t>
            </a:fld>
            <a:endParaRPr lang="de-DE" altLang="de-DE"/>
          </a:p>
        </p:txBody>
      </p:sp>
      <p:pic>
        <p:nvPicPr>
          <p:cNvPr id="9" name="Picture 8" descr="A screenshot of a computer generated image&#10;&#10;Description automatically generated">
            <a:extLst>
              <a:ext uri="{FF2B5EF4-FFF2-40B4-BE49-F238E27FC236}">
                <a16:creationId xmlns:a16="http://schemas.microsoft.com/office/drawing/2014/main" id="{EC51BF5D-394C-BE28-3A59-C6F8BDC31566}"/>
              </a:ext>
            </a:extLst>
          </p:cNvPr>
          <p:cNvPicPr>
            <a:picLocks noChangeAspect="1"/>
          </p:cNvPicPr>
          <p:nvPr/>
        </p:nvPicPr>
        <p:blipFill rotWithShape="1">
          <a:blip r:embed="rId2">
            <a:extLst>
              <a:ext uri="{28A0092B-C50C-407E-A947-70E740481C1C}">
                <a14:useLocalDpi xmlns:a14="http://schemas.microsoft.com/office/drawing/2010/main" val="0"/>
              </a:ext>
            </a:extLst>
          </a:blip>
          <a:srcRect l="9922" t="2318" r="50388" b="49877"/>
          <a:stretch/>
        </p:blipFill>
        <p:spPr>
          <a:xfrm>
            <a:off x="643768" y="1406484"/>
            <a:ext cx="3652032" cy="4398780"/>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C60B0B1F-3AAA-CEF4-5AA1-EA4BF946E9A2}"/>
              </a:ext>
            </a:extLst>
          </p:cNvPr>
          <p:cNvPicPr>
            <a:picLocks noChangeAspect="1"/>
          </p:cNvPicPr>
          <p:nvPr/>
        </p:nvPicPr>
        <p:blipFill rotWithShape="1">
          <a:blip r:embed="rId3">
            <a:extLst>
              <a:ext uri="{28A0092B-C50C-407E-A947-70E740481C1C}">
                <a14:useLocalDpi xmlns:a14="http://schemas.microsoft.com/office/drawing/2010/main" val="0"/>
              </a:ext>
            </a:extLst>
          </a:blip>
          <a:srcRect l="49792" t="2834" r="8875" b="59621"/>
          <a:stretch/>
        </p:blipFill>
        <p:spPr>
          <a:xfrm>
            <a:off x="7947831" y="1412775"/>
            <a:ext cx="3908809" cy="3550405"/>
          </a:xfrm>
          <a:prstGeom prst="rect">
            <a:avLst/>
          </a:prstGeom>
        </p:spPr>
      </p:pic>
      <p:sp>
        <p:nvSpPr>
          <p:cNvPr id="14" name="TextBox 13">
            <a:extLst>
              <a:ext uri="{FF2B5EF4-FFF2-40B4-BE49-F238E27FC236}">
                <a16:creationId xmlns:a16="http://schemas.microsoft.com/office/drawing/2014/main" id="{A2B2E6E1-6223-F500-6598-46D2021DB8CB}"/>
              </a:ext>
            </a:extLst>
          </p:cNvPr>
          <p:cNvSpPr txBox="1"/>
          <p:nvPr/>
        </p:nvSpPr>
        <p:spPr>
          <a:xfrm>
            <a:off x="5879976" y="5137447"/>
            <a:ext cx="4104456" cy="307777"/>
          </a:xfrm>
          <a:prstGeom prst="rect">
            <a:avLst/>
          </a:prstGeom>
          <a:noFill/>
        </p:spPr>
        <p:txBody>
          <a:bodyPr wrap="square" rtlCol="0">
            <a:spAutoFit/>
          </a:bodyPr>
          <a:lstStyle/>
          <a:p>
            <a:r>
              <a:rPr lang="en-DE" sz="1400" dirty="0"/>
              <a:t>1.2 </a:t>
            </a:r>
            <a:r>
              <a:rPr lang="en-DE" sz="1400" dirty="0">
                <a:latin typeface="Symbol" pitchFamily="2" charset="2"/>
              </a:rPr>
              <a:t>m</a:t>
            </a:r>
            <a:r>
              <a:rPr lang="en-DE" sz="1400" dirty="0"/>
              <a:t>m visible channel (~ particle size/phase)</a:t>
            </a:r>
          </a:p>
        </p:txBody>
      </p:sp>
      <p:sp>
        <p:nvSpPr>
          <p:cNvPr id="16" name="TextBox 15">
            <a:extLst>
              <a:ext uri="{FF2B5EF4-FFF2-40B4-BE49-F238E27FC236}">
                <a16:creationId xmlns:a16="http://schemas.microsoft.com/office/drawing/2014/main" id="{080EA0F1-8017-B37E-89A9-882634C44730}"/>
              </a:ext>
            </a:extLst>
          </p:cNvPr>
          <p:cNvSpPr txBox="1"/>
          <p:nvPr/>
        </p:nvSpPr>
        <p:spPr>
          <a:xfrm rot="16200000">
            <a:off x="-1045027" y="2629403"/>
            <a:ext cx="3317094" cy="307777"/>
          </a:xfrm>
          <a:prstGeom prst="rect">
            <a:avLst/>
          </a:prstGeom>
          <a:noFill/>
        </p:spPr>
        <p:txBody>
          <a:bodyPr wrap="square" rtlCol="0">
            <a:spAutoFit/>
          </a:bodyPr>
          <a:lstStyle/>
          <a:p>
            <a:r>
              <a:rPr lang="en-DE" sz="1400" dirty="0"/>
              <a:t>10.8  </a:t>
            </a:r>
            <a:r>
              <a:rPr lang="en-DE" sz="1400" dirty="0">
                <a:latin typeface="Symbol" pitchFamily="2" charset="2"/>
              </a:rPr>
              <a:t>m</a:t>
            </a:r>
            <a:r>
              <a:rPr lang="en-DE" sz="1400" dirty="0"/>
              <a:t>m IR channel (~ cloud height)</a:t>
            </a:r>
          </a:p>
        </p:txBody>
      </p:sp>
      <p:sp>
        <p:nvSpPr>
          <p:cNvPr id="17" name="TextBox 16">
            <a:extLst>
              <a:ext uri="{FF2B5EF4-FFF2-40B4-BE49-F238E27FC236}">
                <a16:creationId xmlns:a16="http://schemas.microsoft.com/office/drawing/2014/main" id="{EE1A4ED5-067B-3F59-B699-1832D401539D}"/>
              </a:ext>
            </a:extLst>
          </p:cNvPr>
          <p:cNvSpPr txBox="1"/>
          <p:nvPr/>
        </p:nvSpPr>
        <p:spPr>
          <a:xfrm rot="18416210">
            <a:off x="7867469" y="1120387"/>
            <a:ext cx="4104456" cy="276999"/>
          </a:xfrm>
          <a:prstGeom prst="rect">
            <a:avLst/>
          </a:prstGeom>
          <a:noFill/>
        </p:spPr>
        <p:txBody>
          <a:bodyPr wrap="square" rtlCol="0">
            <a:spAutoFit/>
          </a:bodyPr>
          <a:lstStyle/>
          <a:p>
            <a:r>
              <a:rPr lang="en-GB" sz="1200" dirty="0"/>
              <a:t>Large</a:t>
            </a:r>
            <a:r>
              <a:rPr lang="en-DE" sz="1200" dirty="0"/>
              <a:t> ice &gt;Small Ice</a:t>
            </a:r>
          </a:p>
        </p:txBody>
      </p:sp>
      <p:sp>
        <p:nvSpPr>
          <p:cNvPr id="21" name="Titel 1">
            <a:extLst>
              <a:ext uri="{FF2B5EF4-FFF2-40B4-BE49-F238E27FC236}">
                <a16:creationId xmlns:a16="http://schemas.microsoft.com/office/drawing/2014/main" id="{49CFF927-41B8-6A33-5BBC-D8545DBD3685}"/>
              </a:ext>
            </a:extLst>
          </p:cNvPr>
          <p:cNvSpPr>
            <a:spLocks noGrp="1"/>
          </p:cNvSpPr>
          <p:nvPr>
            <p:ph type="title"/>
          </p:nvPr>
        </p:nvSpPr>
        <p:spPr>
          <a:xfrm>
            <a:off x="407368" y="319950"/>
            <a:ext cx="8353425" cy="431800"/>
          </a:xfrm>
        </p:spPr>
        <p:txBody>
          <a:bodyPr wrap="square" anchor="b">
            <a:normAutofit/>
          </a:bodyPr>
          <a:lstStyle/>
          <a:p>
            <a:r>
              <a:rPr lang="en-US" dirty="0"/>
              <a:t>New satellite channel for particle size</a:t>
            </a:r>
          </a:p>
        </p:txBody>
      </p:sp>
      <p:sp>
        <p:nvSpPr>
          <p:cNvPr id="22" name="TextBox 21">
            <a:extLst>
              <a:ext uri="{FF2B5EF4-FFF2-40B4-BE49-F238E27FC236}">
                <a16:creationId xmlns:a16="http://schemas.microsoft.com/office/drawing/2014/main" id="{B2AE1276-22AB-2793-7241-0EAF13AE9791}"/>
              </a:ext>
            </a:extLst>
          </p:cNvPr>
          <p:cNvSpPr txBox="1"/>
          <p:nvPr/>
        </p:nvSpPr>
        <p:spPr>
          <a:xfrm>
            <a:off x="2231865" y="1104999"/>
            <a:ext cx="599478" cy="307777"/>
          </a:xfrm>
          <a:prstGeom prst="rect">
            <a:avLst/>
          </a:prstGeom>
          <a:noFill/>
        </p:spPr>
        <p:txBody>
          <a:bodyPr wrap="square" rtlCol="0">
            <a:spAutoFit/>
          </a:bodyPr>
          <a:lstStyle/>
          <a:p>
            <a:r>
              <a:rPr lang="en-DE" sz="1400" dirty="0"/>
              <a:t>RUC</a:t>
            </a:r>
          </a:p>
        </p:txBody>
      </p:sp>
      <p:sp>
        <p:nvSpPr>
          <p:cNvPr id="23" name="TextBox 22">
            <a:extLst>
              <a:ext uri="{FF2B5EF4-FFF2-40B4-BE49-F238E27FC236}">
                <a16:creationId xmlns:a16="http://schemas.microsoft.com/office/drawing/2014/main" id="{23B84B13-4151-757A-8B23-741CFE27FE33}"/>
              </a:ext>
            </a:extLst>
          </p:cNvPr>
          <p:cNvSpPr txBox="1"/>
          <p:nvPr/>
        </p:nvSpPr>
        <p:spPr>
          <a:xfrm>
            <a:off x="5663952" y="1104999"/>
            <a:ext cx="1423137" cy="307777"/>
          </a:xfrm>
          <a:prstGeom prst="rect">
            <a:avLst/>
          </a:prstGeom>
          <a:noFill/>
        </p:spPr>
        <p:txBody>
          <a:bodyPr wrap="square" rtlCol="0">
            <a:spAutoFit/>
          </a:bodyPr>
          <a:lstStyle/>
          <a:p>
            <a:r>
              <a:rPr lang="en-DE" sz="1400" dirty="0"/>
              <a:t>Experimental</a:t>
            </a:r>
          </a:p>
        </p:txBody>
      </p:sp>
      <p:sp>
        <p:nvSpPr>
          <p:cNvPr id="24" name="TextBox 23">
            <a:extLst>
              <a:ext uri="{FF2B5EF4-FFF2-40B4-BE49-F238E27FC236}">
                <a16:creationId xmlns:a16="http://schemas.microsoft.com/office/drawing/2014/main" id="{28B46668-665C-E225-BFB0-AD34FC5A91F4}"/>
              </a:ext>
            </a:extLst>
          </p:cNvPr>
          <p:cNvSpPr txBox="1"/>
          <p:nvPr/>
        </p:nvSpPr>
        <p:spPr>
          <a:xfrm>
            <a:off x="9136914" y="1092074"/>
            <a:ext cx="1423137" cy="307777"/>
          </a:xfrm>
          <a:prstGeom prst="rect">
            <a:avLst/>
          </a:prstGeom>
          <a:noFill/>
        </p:spPr>
        <p:txBody>
          <a:bodyPr wrap="square" rtlCol="0">
            <a:spAutoFit/>
          </a:bodyPr>
          <a:lstStyle/>
          <a:p>
            <a:r>
              <a:rPr lang="en-DE" sz="1400" dirty="0"/>
              <a:t>Observation</a:t>
            </a:r>
          </a:p>
        </p:txBody>
      </p:sp>
      <p:sp>
        <p:nvSpPr>
          <p:cNvPr id="25" name="TextBox 24">
            <a:extLst>
              <a:ext uri="{FF2B5EF4-FFF2-40B4-BE49-F238E27FC236}">
                <a16:creationId xmlns:a16="http://schemas.microsoft.com/office/drawing/2014/main" id="{9229A1D2-5FFD-75C4-622C-F3F205D2C1D2}"/>
              </a:ext>
            </a:extLst>
          </p:cNvPr>
          <p:cNvSpPr txBox="1"/>
          <p:nvPr/>
        </p:nvSpPr>
        <p:spPr>
          <a:xfrm>
            <a:off x="8688288" y="3217386"/>
            <a:ext cx="4104456" cy="276999"/>
          </a:xfrm>
          <a:prstGeom prst="rect">
            <a:avLst/>
          </a:prstGeom>
          <a:noFill/>
        </p:spPr>
        <p:txBody>
          <a:bodyPr wrap="square" rtlCol="0">
            <a:spAutoFit/>
          </a:bodyPr>
          <a:lstStyle/>
          <a:p>
            <a:r>
              <a:rPr lang="en-DE" sz="1200" dirty="0"/>
              <a:t>Large Drops &gt;Small Drops   </a:t>
            </a:r>
          </a:p>
        </p:txBody>
      </p:sp>
      <p:sp>
        <p:nvSpPr>
          <p:cNvPr id="26" name="TextBox 25">
            <a:extLst>
              <a:ext uri="{FF2B5EF4-FFF2-40B4-BE49-F238E27FC236}">
                <a16:creationId xmlns:a16="http://schemas.microsoft.com/office/drawing/2014/main" id="{D6F8BB8F-5752-017B-1EF6-43D96D453150}"/>
              </a:ext>
            </a:extLst>
          </p:cNvPr>
          <p:cNvSpPr txBox="1"/>
          <p:nvPr/>
        </p:nvSpPr>
        <p:spPr>
          <a:xfrm>
            <a:off x="1691506" y="1821289"/>
            <a:ext cx="1800200" cy="276999"/>
          </a:xfrm>
          <a:prstGeom prst="rect">
            <a:avLst/>
          </a:prstGeom>
          <a:noFill/>
        </p:spPr>
        <p:txBody>
          <a:bodyPr wrap="square" rtlCol="0">
            <a:spAutoFit/>
          </a:bodyPr>
          <a:lstStyle/>
          <a:p>
            <a:r>
              <a:rPr lang="en-US" sz="1200" dirty="0">
                <a:solidFill>
                  <a:schemeClr val="accent2"/>
                </a:solidFill>
              </a:rPr>
              <a:t>High ice too large</a:t>
            </a:r>
            <a:endParaRPr lang="en-DE" sz="1200" dirty="0">
              <a:solidFill>
                <a:schemeClr val="accent2"/>
              </a:solidFill>
            </a:endParaRPr>
          </a:p>
        </p:txBody>
      </p:sp>
      <p:sp>
        <p:nvSpPr>
          <p:cNvPr id="27" name="TextBox 26">
            <a:extLst>
              <a:ext uri="{FF2B5EF4-FFF2-40B4-BE49-F238E27FC236}">
                <a16:creationId xmlns:a16="http://schemas.microsoft.com/office/drawing/2014/main" id="{EBD4EA67-D9B1-0980-7BD0-1C4542CF4977}"/>
              </a:ext>
            </a:extLst>
          </p:cNvPr>
          <p:cNvSpPr txBox="1"/>
          <p:nvPr/>
        </p:nvSpPr>
        <p:spPr>
          <a:xfrm>
            <a:off x="1596088" y="2660180"/>
            <a:ext cx="1800200" cy="276999"/>
          </a:xfrm>
          <a:prstGeom prst="rect">
            <a:avLst/>
          </a:prstGeom>
          <a:noFill/>
        </p:spPr>
        <p:txBody>
          <a:bodyPr wrap="square" rtlCol="0">
            <a:spAutoFit/>
          </a:bodyPr>
          <a:lstStyle/>
          <a:p>
            <a:r>
              <a:rPr lang="en-US" sz="1200" dirty="0">
                <a:solidFill>
                  <a:schemeClr val="accent2"/>
                </a:solidFill>
              </a:rPr>
              <a:t>Few middle ice clouds</a:t>
            </a:r>
            <a:endParaRPr lang="en-DE" sz="1200" dirty="0">
              <a:solidFill>
                <a:schemeClr val="accent2"/>
              </a:solidFill>
            </a:endParaRPr>
          </a:p>
        </p:txBody>
      </p:sp>
      <p:sp>
        <p:nvSpPr>
          <p:cNvPr id="28" name="TextBox 27">
            <a:extLst>
              <a:ext uri="{FF2B5EF4-FFF2-40B4-BE49-F238E27FC236}">
                <a16:creationId xmlns:a16="http://schemas.microsoft.com/office/drawing/2014/main" id="{BB0FE8F1-BFD2-589E-0E69-F3729B0C7315}"/>
              </a:ext>
            </a:extLst>
          </p:cNvPr>
          <p:cNvSpPr txBox="1"/>
          <p:nvPr/>
        </p:nvSpPr>
        <p:spPr>
          <a:xfrm>
            <a:off x="2327753" y="3217386"/>
            <a:ext cx="1800200" cy="461665"/>
          </a:xfrm>
          <a:prstGeom prst="rect">
            <a:avLst/>
          </a:prstGeom>
          <a:noFill/>
        </p:spPr>
        <p:txBody>
          <a:bodyPr wrap="square" rtlCol="0">
            <a:spAutoFit/>
          </a:bodyPr>
          <a:lstStyle/>
          <a:p>
            <a:r>
              <a:rPr lang="en-US" sz="1200" dirty="0">
                <a:solidFill>
                  <a:schemeClr val="accent2"/>
                </a:solidFill>
              </a:rPr>
              <a:t>Toom any small droplets</a:t>
            </a:r>
            <a:endParaRPr lang="en-DE" sz="1200" dirty="0">
              <a:solidFill>
                <a:schemeClr val="accent2"/>
              </a:solidFill>
            </a:endParaRPr>
          </a:p>
        </p:txBody>
      </p:sp>
      <p:sp>
        <p:nvSpPr>
          <p:cNvPr id="2" name="Rectangle 1">
            <a:extLst>
              <a:ext uri="{FF2B5EF4-FFF2-40B4-BE49-F238E27FC236}">
                <a16:creationId xmlns:a16="http://schemas.microsoft.com/office/drawing/2014/main" id="{57EFCBC5-8850-20FB-054E-8FED3D159B11}"/>
              </a:ext>
            </a:extLst>
          </p:cNvPr>
          <p:cNvSpPr/>
          <p:nvPr/>
        </p:nvSpPr>
        <p:spPr bwMode="auto">
          <a:xfrm>
            <a:off x="4295800" y="1124744"/>
            <a:ext cx="3528392" cy="392091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accent2"/>
              </a:solidFill>
              <a:effectLst/>
              <a:latin typeface="Arial" charset="0"/>
            </a:endParaRPr>
          </a:p>
        </p:txBody>
      </p:sp>
      <p:pic>
        <p:nvPicPr>
          <p:cNvPr id="4" name="Picture 3" descr="A close up of a text&#10;&#10;AI-generated content may be incorrect.">
            <a:extLst>
              <a:ext uri="{FF2B5EF4-FFF2-40B4-BE49-F238E27FC236}">
                <a16:creationId xmlns:a16="http://schemas.microsoft.com/office/drawing/2014/main" id="{74674677-5F5E-1210-AD3B-E1E19C8651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95800" y="5537014"/>
            <a:ext cx="7772400" cy="1111527"/>
          </a:xfrm>
          <a:prstGeom prst="rect">
            <a:avLst/>
          </a:prstGeom>
        </p:spPr>
      </p:pic>
      <p:sp>
        <p:nvSpPr>
          <p:cNvPr id="3" name="Fußzeilenplatzhalter 3">
            <a:extLst>
              <a:ext uri="{FF2B5EF4-FFF2-40B4-BE49-F238E27FC236}">
                <a16:creationId xmlns:a16="http://schemas.microsoft.com/office/drawing/2014/main" id="{DE1B6F32-8F91-AB4C-AE2F-948EC6410E11}"/>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6217333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7E97-799E-BF34-C4E8-F13F6EFAF4F6}"/>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6E5AAD5-0F5A-81C6-97BD-A55E5BC34C4A}"/>
              </a:ext>
            </a:extLst>
          </p:cNvPr>
          <p:cNvSpPr>
            <a:spLocks noGrp="1"/>
          </p:cNvSpPr>
          <p:nvPr>
            <p:ph type="sldNum" sz="quarter" idx="11"/>
          </p:nvPr>
        </p:nvSpPr>
        <p:spPr/>
        <p:txBody>
          <a:bodyPr/>
          <a:lstStyle/>
          <a:p>
            <a:pPr>
              <a:defRPr/>
            </a:pPr>
            <a:fld id="{9AEE1EEC-1F3D-496F-80FE-60C0313105A3}" type="slidenum">
              <a:rPr lang="de-DE" smtClean="0"/>
              <a:pPr>
                <a:defRPr/>
              </a:pPr>
              <a:t>12</a:t>
            </a:fld>
            <a:endParaRPr lang="de-DE" dirty="0"/>
          </a:p>
        </p:txBody>
      </p:sp>
      <p:sp>
        <p:nvSpPr>
          <p:cNvPr id="8" name="Titel 1">
            <a:extLst>
              <a:ext uri="{FF2B5EF4-FFF2-40B4-BE49-F238E27FC236}">
                <a16:creationId xmlns:a16="http://schemas.microsoft.com/office/drawing/2014/main" id="{0E903213-B197-B23A-42BE-1E8FF50F0619}"/>
              </a:ext>
            </a:extLst>
          </p:cNvPr>
          <p:cNvSpPr>
            <a:spLocks noGrp="1"/>
          </p:cNvSpPr>
          <p:nvPr>
            <p:ph type="title"/>
          </p:nvPr>
        </p:nvSpPr>
        <p:spPr>
          <a:xfrm>
            <a:off x="407368" y="319950"/>
            <a:ext cx="8353425" cy="431800"/>
          </a:xfrm>
        </p:spPr>
        <p:txBody>
          <a:bodyPr wrap="square" anchor="b">
            <a:normAutofit/>
          </a:bodyPr>
          <a:lstStyle/>
          <a:p>
            <a:r>
              <a:rPr lang="en-US" dirty="0"/>
              <a:t>Relevant Microphysics changes</a:t>
            </a:r>
          </a:p>
        </p:txBody>
      </p:sp>
      <p:sp>
        <p:nvSpPr>
          <p:cNvPr id="9" name="Inhaltsplatzhalter 2">
            <a:extLst>
              <a:ext uri="{FF2B5EF4-FFF2-40B4-BE49-F238E27FC236}">
                <a16:creationId xmlns:a16="http://schemas.microsoft.com/office/drawing/2014/main" id="{B8F9BA08-4E97-3420-4652-15258F6CEB71}"/>
              </a:ext>
            </a:extLst>
          </p:cNvPr>
          <p:cNvSpPr txBox="1">
            <a:spLocks/>
          </p:cNvSpPr>
          <p:nvPr/>
        </p:nvSpPr>
        <p:spPr bwMode="auto">
          <a:xfrm>
            <a:off x="767408" y="980728"/>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More ice clouds:</a:t>
            </a:r>
          </a:p>
          <a:p>
            <a:pPr lvl="1"/>
            <a:r>
              <a:rPr lang="en-US" sz="1600" b="1" dirty="0"/>
              <a:t>A more modern (Ullrich 2017)  ice nucleation scheme.</a:t>
            </a:r>
          </a:p>
          <a:p>
            <a:pPr lvl="1"/>
            <a:r>
              <a:rPr lang="en-US" sz="1600" dirty="0"/>
              <a:t>No sticking for ice-ice collisions below -40 C/ Reduced sticking efficiency for ice-snow collisions.</a:t>
            </a:r>
          </a:p>
          <a:p>
            <a:pPr lvl="1"/>
            <a:r>
              <a:rPr lang="en-US" sz="1600" dirty="0"/>
              <a:t>Assume needles for the ice capacitance (instead of flakes).</a:t>
            </a:r>
          </a:p>
          <a:p>
            <a:pPr lvl="1"/>
            <a:r>
              <a:rPr lang="en-US" sz="1600" dirty="0"/>
              <a:t>Slower the snow velocity (similar to Karrer et al. 2021).</a:t>
            </a:r>
          </a:p>
          <a:p>
            <a:pPr lvl="1"/>
            <a:r>
              <a:rPr lang="en-US" sz="1600" dirty="0"/>
              <a:t>Radiation is compensated by increasing the effective radii of liquid </a:t>
            </a:r>
            <a:r>
              <a:rPr lang="en-US" sz="1600" dirty="0" err="1"/>
              <a:t>subgrid</a:t>
            </a:r>
            <a:r>
              <a:rPr lang="en-US" sz="1600" dirty="0"/>
              <a:t>-scale clouds.</a:t>
            </a:r>
          </a:p>
          <a:p>
            <a:pPr marL="431800" lvl="1" indent="0">
              <a:buNone/>
            </a:pPr>
            <a:endParaRPr lang="en-US" sz="1600" dirty="0"/>
          </a:p>
          <a:p>
            <a:r>
              <a:rPr lang="en-US" sz="1600" dirty="0"/>
              <a:t>More snow, less graupel</a:t>
            </a:r>
          </a:p>
          <a:p>
            <a:pPr lvl="1"/>
            <a:r>
              <a:rPr lang="en-US" sz="1600" b="1" dirty="0"/>
              <a:t>Slow down the snow to graupel process </a:t>
            </a:r>
            <a:r>
              <a:rPr lang="en-US" sz="1600" dirty="0"/>
              <a:t>(now it uses the original value of Seibert </a:t>
            </a:r>
            <a:r>
              <a:rPr lang="en-US" sz="1600" dirty="0" err="1"/>
              <a:t>Beheng</a:t>
            </a:r>
            <a:r>
              <a:rPr lang="en-US" sz="1600" dirty="0"/>
              <a:t> 2006).</a:t>
            </a:r>
          </a:p>
          <a:p>
            <a:pPr lvl="1"/>
            <a:r>
              <a:rPr lang="en-US" sz="1600" dirty="0"/>
              <a:t>Use different refraction index approximation for the calculation of reflectivity in the bright band (to offset very high </a:t>
            </a:r>
            <a:r>
              <a:rPr lang="en-US" sz="1600" dirty="0" err="1"/>
              <a:t>reflectivities</a:t>
            </a:r>
            <a:r>
              <a:rPr lang="en-US" sz="1600" dirty="0"/>
              <a:t> due to larger graupel)</a:t>
            </a:r>
          </a:p>
          <a:p>
            <a:endParaRPr lang="en-US" sz="1600" dirty="0"/>
          </a:p>
          <a:p>
            <a:r>
              <a:rPr lang="en-US" sz="1600" dirty="0"/>
              <a:t>More precipitation from stratiform clouds/larger rain drops:</a:t>
            </a:r>
          </a:p>
          <a:p>
            <a:pPr lvl="1"/>
            <a:r>
              <a:rPr lang="en-US" sz="1600" dirty="0"/>
              <a:t>Change the calculation of rain number concentration resulting from the melting process.</a:t>
            </a:r>
          </a:p>
          <a:p>
            <a:pPr lvl="1"/>
            <a:r>
              <a:rPr lang="en-US" sz="1600" dirty="0"/>
              <a:t>Remove unphysically-small rain droplets in the freezing process.</a:t>
            </a:r>
          </a:p>
          <a:p>
            <a:pPr lvl="1"/>
            <a:r>
              <a:rPr lang="en-US" sz="1600" dirty="0"/>
              <a:t>Remove artificial limitation in the WBF process (ice/snow growth from cloud water).</a:t>
            </a:r>
          </a:p>
          <a:p>
            <a:pPr lvl="1"/>
            <a:endParaRPr lang="en-US" sz="1600" b="1" dirty="0"/>
          </a:p>
          <a:p>
            <a:pPr marL="0" indent="0">
              <a:buNone/>
            </a:pPr>
            <a:endParaRPr lang="en-US" sz="1600" dirty="0"/>
          </a:p>
          <a:p>
            <a:pPr marL="0" indent="0">
              <a:buNone/>
            </a:pPr>
            <a:endParaRPr lang="en-US" sz="1600" dirty="0"/>
          </a:p>
        </p:txBody>
      </p:sp>
      <p:sp>
        <p:nvSpPr>
          <p:cNvPr id="2" name="Fußzeilenplatzhalter 3">
            <a:extLst>
              <a:ext uri="{FF2B5EF4-FFF2-40B4-BE49-F238E27FC236}">
                <a16:creationId xmlns:a16="http://schemas.microsoft.com/office/drawing/2014/main" id="{5DEF8C4F-8C73-E2F8-3E64-3781D47706D4}"/>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1395226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graph&#10;&#10;Description automatically generated">
            <a:extLst>
              <a:ext uri="{FF2B5EF4-FFF2-40B4-BE49-F238E27FC236}">
                <a16:creationId xmlns:a16="http://schemas.microsoft.com/office/drawing/2014/main" id="{9FDA4C5D-94D0-57CA-F006-2C4F6D55A0FB}"/>
              </a:ext>
            </a:extLst>
          </p:cNvPr>
          <p:cNvPicPr>
            <a:picLocks noChangeAspect="1"/>
          </p:cNvPicPr>
          <p:nvPr/>
        </p:nvPicPr>
        <p:blipFill rotWithShape="1">
          <a:blip r:embed="rId2">
            <a:extLst>
              <a:ext uri="{28A0092B-C50C-407E-A947-70E740481C1C}">
                <a14:useLocalDpi xmlns:a14="http://schemas.microsoft.com/office/drawing/2010/main" val="0"/>
              </a:ext>
            </a:extLst>
          </a:blip>
          <a:srcRect t="3121" b="59320"/>
          <a:stretch/>
        </p:blipFill>
        <p:spPr>
          <a:xfrm>
            <a:off x="3349801" y="1589237"/>
            <a:ext cx="9010895" cy="3384376"/>
          </a:xfrm>
          <a:prstGeom prst="rect">
            <a:avLst/>
          </a:prstGeom>
        </p:spPr>
      </p:pic>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13</a:t>
            </a:fld>
            <a:endParaRPr lang="de-DE" altLang="de-DE"/>
          </a:p>
        </p:txBody>
      </p:sp>
      <p:sp>
        <p:nvSpPr>
          <p:cNvPr id="6" name="Titel 1"/>
          <p:cNvSpPr>
            <a:spLocks noGrp="1"/>
          </p:cNvSpPr>
          <p:nvPr>
            <p:ph type="title"/>
          </p:nvPr>
        </p:nvSpPr>
        <p:spPr>
          <a:xfrm>
            <a:off x="407368" y="319950"/>
            <a:ext cx="8353425" cy="431800"/>
          </a:xfrm>
        </p:spPr>
        <p:txBody>
          <a:bodyPr wrap="square" anchor="b">
            <a:normAutofit/>
          </a:bodyPr>
          <a:lstStyle/>
          <a:p>
            <a:r>
              <a:rPr lang="en-US" dirty="0"/>
              <a:t>Using satellite data with RTTOV (L. Scheck, LMU)</a:t>
            </a:r>
          </a:p>
        </p:txBody>
      </p:sp>
      <p:pic>
        <p:nvPicPr>
          <p:cNvPr id="3" name="Picture 2" descr="A screenshot of a graph&#10;&#10;Description automatically generated">
            <a:extLst>
              <a:ext uri="{FF2B5EF4-FFF2-40B4-BE49-F238E27FC236}">
                <a16:creationId xmlns:a16="http://schemas.microsoft.com/office/drawing/2014/main" id="{1183A1D0-8F48-56E6-D1AE-09816B03D93B}"/>
              </a:ext>
            </a:extLst>
          </p:cNvPr>
          <p:cNvPicPr>
            <a:picLocks noChangeAspect="1"/>
          </p:cNvPicPr>
          <p:nvPr/>
        </p:nvPicPr>
        <p:blipFill rotWithShape="1">
          <a:blip r:embed="rId3">
            <a:extLst>
              <a:ext uri="{28A0092B-C50C-407E-A947-70E740481C1C}">
                <a14:useLocalDpi xmlns:a14="http://schemas.microsoft.com/office/drawing/2010/main" val="0"/>
              </a:ext>
            </a:extLst>
          </a:blip>
          <a:srcRect l="10675" t="3196" r="50168" b="50815"/>
          <a:stretch/>
        </p:blipFill>
        <p:spPr>
          <a:xfrm>
            <a:off x="803412" y="1602162"/>
            <a:ext cx="3456384" cy="4059447"/>
          </a:xfrm>
          <a:prstGeom prst="rect">
            <a:avLst/>
          </a:prstGeom>
        </p:spPr>
      </p:pic>
      <p:sp>
        <p:nvSpPr>
          <p:cNvPr id="2" name="TextBox 1">
            <a:extLst>
              <a:ext uri="{FF2B5EF4-FFF2-40B4-BE49-F238E27FC236}">
                <a16:creationId xmlns:a16="http://schemas.microsoft.com/office/drawing/2014/main" id="{D73045B8-5F41-9A79-B853-0E23E8FA8D7E}"/>
              </a:ext>
            </a:extLst>
          </p:cNvPr>
          <p:cNvSpPr txBox="1"/>
          <p:nvPr/>
        </p:nvSpPr>
        <p:spPr>
          <a:xfrm>
            <a:off x="5879976" y="5045657"/>
            <a:ext cx="3672408" cy="307777"/>
          </a:xfrm>
          <a:prstGeom prst="rect">
            <a:avLst/>
          </a:prstGeom>
          <a:noFill/>
        </p:spPr>
        <p:txBody>
          <a:bodyPr wrap="square" rtlCol="0">
            <a:spAutoFit/>
          </a:bodyPr>
          <a:lstStyle/>
          <a:p>
            <a:r>
              <a:rPr lang="en-DE" sz="1400" dirty="0"/>
              <a:t>0.6 </a:t>
            </a:r>
            <a:r>
              <a:rPr lang="en-DE" sz="1400" dirty="0">
                <a:latin typeface="Symbol" pitchFamily="2" charset="2"/>
              </a:rPr>
              <a:t>m</a:t>
            </a:r>
            <a:r>
              <a:rPr lang="en-DE" sz="1400" dirty="0"/>
              <a:t>m visible channel (~ cloud thickness)</a:t>
            </a:r>
          </a:p>
        </p:txBody>
      </p:sp>
      <p:sp>
        <p:nvSpPr>
          <p:cNvPr id="4" name="TextBox 3">
            <a:extLst>
              <a:ext uri="{FF2B5EF4-FFF2-40B4-BE49-F238E27FC236}">
                <a16:creationId xmlns:a16="http://schemas.microsoft.com/office/drawing/2014/main" id="{A4374692-0B57-9DB5-8D34-2A0B7E441085}"/>
              </a:ext>
            </a:extLst>
          </p:cNvPr>
          <p:cNvSpPr txBox="1"/>
          <p:nvPr/>
        </p:nvSpPr>
        <p:spPr>
          <a:xfrm rot="16200000">
            <a:off x="-1045027" y="2629403"/>
            <a:ext cx="3317094" cy="307777"/>
          </a:xfrm>
          <a:prstGeom prst="rect">
            <a:avLst/>
          </a:prstGeom>
          <a:noFill/>
        </p:spPr>
        <p:txBody>
          <a:bodyPr wrap="square" rtlCol="0">
            <a:spAutoFit/>
          </a:bodyPr>
          <a:lstStyle/>
          <a:p>
            <a:r>
              <a:rPr lang="en-DE" sz="1400" dirty="0"/>
              <a:t>10.8  </a:t>
            </a:r>
            <a:r>
              <a:rPr lang="en-DE" sz="1400" dirty="0">
                <a:latin typeface="Symbol" pitchFamily="2" charset="2"/>
              </a:rPr>
              <a:t>m</a:t>
            </a:r>
            <a:r>
              <a:rPr lang="en-DE" sz="1400" dirty="0"/>
              <a:t>m IR channel (~ cloud height)</a:t>
            </a:r>
          </a:p>
        </p:txBody>
      </p:sp>
      <p:sp>
        <p:nvSpPr>
          <p:cNvPr id="8" name="TextBox 7">
            <a:extLst>
              <a:ext uri="{FF2B5EF4-FFF2-40B4-BE49-F238E27FC236}">
                <a16:creationId xmlns:a16="http://schemas.microsoft.com/office/drawing/2014/main" id="{010ED1EF-4384-5C1F-55AB-5463BF35C395}"/>
              </a:ext>
            </a:extLst>
          </p:cNvPr>
          <p:cNvSpPr txBox="1"/>
          <p:nvPr/>
        </p:nvSpPr>
        <p:spPr>
          <a:xfrm>
            <a:off x="2231865" y="1219324"/>
            <a:ext cx="599478" cy="307777"/>
          </a:xfrm>
          <a:prstGeom prst="rect">
            <a:avLst/>
          </a:prstGeom>
          <a:noFill/>
        </p:spPr>
        <p:txBody>
          <a:bodyPr wrap="square" rtlCol="0">
            <a:spAutoFit/>
          </a:bodyPr>
          <a:lstStyle/>
          <a:p>
            <a:r>
              <a:rPr lang="en-DE" sz="1400" dirty="0"/>
              <a:t>RUC</a:t>
            </a:r>
          </a:p>
        </p:txBody>
      </p:sp>
      <p:sp>
        <p:nvSpPr>
          <p:cNvPr id="10" name="TextBox 9">
            <a:extLst>
              <a:ext uri="{FF2B5EF4-FFF2-40B4-BE49-F238E27FC236}">
                <a16:creationId xmlns:a16="http://schemas.microsoft.com/office/drawing/2014/main" id="{584FAA16-F653-19A3-CD93-D08EA7EAC8E0}"/>
              </a:ext>
            </a:extLst>
          </p:cNvPr>
          <p:cNvSpPr txBox="1"/>
          <p:nvPr/>
        </p:nvSpPr>
        <p:spPr>
          <a:xfrm>
            <a:off x="5663952" y="1219324"/>
            <a:ext cx="1423137" cy="307777"/>
          </a:xfrm>
          <a:prstGeom prst="rect">
            <a:avLst/>
          </a:prstGeom>
          <a:noFill/>
        </p:spPr>
        <p:txBody>
          <a:bodyPr wrap="square" rtlCol="0">
            <a:spAutoFit/>
          </a:bodyPr>
          <a:lstStyle/>
          <a:p>
            <a:r>
              <a:rPr lang="en-DE" sz="1400" dirty="0"/>
              <a:t>Experimental</a:t>
            </a:r>
          </a:p>
        </p:txBody>
      </p:sp>
      <p:sp>
        <p:nvSpPr>
          <p:cNvPr id="12" name="TextBox 11">
            <a:extLst>
              <a:ext uri="{FF2B5EF4-FFF2-40B4-BE49-F238E27FC236}">
                <a16:creationId xmlns:a16="http://schemas.microsoft.com/office/drawing/2014/main" id="{D9D62D4D-2B75-B127-303F-943BE678E59C}"/>
              </a:ext>
            </a:extLst>
          </p:cNvPr>
          <p:cNvSpPr txBox="1"/>
          <p:nvPr/>
        </p:nvSpPr>
        <p:spPr>
          <a:xfrm>
            <a:off x="9065351" y="1206399"/>
            <a:ext cx="1423137" cy="307777"/>
          </a:xfrm>
          <a:prstGeom prst="rect">
            <a:avLst/>
          </a:prstGeom>
          <a:noFill/>
        </p:spPr>
        <p:txBody>
          <a:bodyPr wrap="square" rtlCol="0">
            <a:spAutoFit/>
          </a:bodyPr>
          <a:lstStyle/>
          <a:p>
            <a:r>
              <a:rPr lang="en-DE" sz="1400" dirty="0"/>
              <a:t>Observation</a:t>
            </a:r>
          </a:p>
        </p:txBody>
      </p:sp>
      <p:sp>
        <p:nvSpPr>
          <p:cNvPr id="14" name="TextBox 13">
            <a:extLst>
              <a:ext uri="{FF2B5EF4-FFF2-40B4-BE49-F238E27FC236}">
                <a16:creationId xmlns:a16="http://schemas.microsoft.com/office/drawing/2014/main" id="{B48B3CE5-09E9-25CA-6E9A-92E9C20435A7}"/>
              </a:ext>
            </a:extLst>
          </p:cNvPr>
          <p:cNvSpPr txBox="1"/>
          <p:nvPr/>
        </p:nvSpPr>
        <p:spPr>
          <a:xfrm>
            <a:off x="8688288" y="3284984"/>
            <a:ext cx="1800200" cy="276999"/>
          </a:xfrm>
          <a:prstGeom prst="rect">
            <a:avLst/>
          </a:prstGeom>
          <a:noFill/>
        </p:spPr>
        <p:txBody>
          <a:bodyPr wrap="square" rtlCol="0">
            <a:spAutoFit/>
          </a:bodyPr>
          <a:lstStyle/>
          <a:p>
            <a:r>
              <a:rPr lang="en-DE" sz="1200" dirty="0"/>
              <a:t>Low thin clouds</a:t>
            </a:r>
          </a:p>
        </p:txBody>
      </p:sp>
      <p:sp>
        <p:nvSpPr>
          <p:cNvPr id="15" name="TextBox 14">
            <a:extLst>
              <a:ext uri="{FF2B5EF4-FFF2-40B4-BE49-F238E27FC236}">
                <a16:creationId xmlns:a16="http://schemas.microsoft.com/office/drawing/2014/main" id="{BF74FD9B-1AC1-2C5B-FE73-8C97E056E383}"/>
              </a:ext>
            </a:extLst>
          </p:cNvPr>
          <p:cNvSpPr txBox="1"/>
          <p:nvPr/>
        </p:nvSpPr>
        <p:spPr>
          <a:xfrm>
            <a:off x="9807576" y="1867828"/>
            <a:ext cx="1800200" cy="276999"/>
          </a:xfrm>
          <a:prstGeom prst="rect">
            <a:avLst/>
          </a:prstGeom>
          <a:noFill/>
        </p:spPr>
        <p:txBody>
          <a:bodyPr wrap="square" rtlCol="0">
            <a:spAutoFit/>
          </a:bodyPr>
          <a:lstStyle/>
          <a:p>
            <a:r>
              <a:rPr lang="en-DE" sz="1200" dirty="0"/>
              <a:t>high thick clouds</a:t>
            </a:r>
          </a:p>
        </p:txBody>
      </p:sp>
      <p:sp>
        <p:nvSpPr>
          <p:cNvPr id="16" name="TextBox 15">
            <a:extLst>
              <a:ext uri="{FF2B5EF4-FFF2-40B4-BE49-F238E27FC236}">
                <a16:creationId xmlns:a16="http://schemas.microsoft.com/office/drawing/2014/main" id="{26FBC0EC-94B3-FAC9-CA74-FBE3EF49A73B}"/>
              </a:ext>
            </a:extLst>
          </p:cNvPr>
          <p:cNvSpPr txBox="1"/>
          <p:nvPr/>
        </p:nvSpPr>
        <p:spPr>
          <a:xfrm>
            <a:off x="1931242" y="3284984"/>
            <a:ext cx="2148533" cy="276999"/>
          </a:xfrm>
          <a:prstGeom prst="rect">
            <a:avLst/>
          </a:prstGeom>
          <a:noFill/>
        </p:spPr>
        <p:txBody>
          <a:bodyPr wrap="square" rtlCol="0">
            <a:spAutoFit/>
          </a:bodyPr>
          <a:lstStyle/>
          <a:p>
            <a:r>
              <a:rPr lang="en-GB" sz="1200" dirty="0">
                <a:solidFill>
                  <a:schemeClr val="accent2"/>
                </a:solidFill>
              </a:rPr>
              <a:t>T</a:t>
            </a:r>
            <a:r>
              <a:rPr lang="en-DE" sz="1200" dirty="0">
                <a:solidFill>
                  <a:schemeClr val="accent2"/>
                </a:solidFill>
              </a:rPr>
              <a:t>oo many low thick clouds</a:t>
            </a:r>
          </a:p>
        </p:txBody>
      </p:sp>
      <p:sp>
        <p:nvSpPr>
          <p:cNvPr id="17" name="TextBox 16">
            <a:extLst>
              <a:ext uri="{FF2B5EF4-FFF2-40B4-BE49-F238E27FC236}">
                <a16:creationId xmlns:a16="http://schemas.microsoft.com/office/drawing/2014/main" id="{EC668C33-4EA0-D481-C95C-7F34B1FCDF26}"/>
              </a:ext>
            </a:extLst>
          </p:cNvPr>
          <p:cNvSpPr txBox="1"/>
          <p:nvPr/>
        </p:nvSpPr>
        <p:spPr>
          <a:xfrm>
            <a:off x="2074118" y="2620019"/>
            <a:ext cx="1800200" cy="276999"/>
          </a:xfrm>
          <a:prstGeom prst="rect">
            <a:avLst/>
          </a:prstGeom>
          <a:noFill/>
        </p:spPr>
        <p:txBody>
          <a:bodyPr wrap="square" rtlCol="0">
            <a:spAutoFit/>
          </a:bodyPr>
          <a:lstStyle/>
          <a:p>
            <a:r>
              <a:rPr lang="en-GB" sz="1200" dirty="0">
                <a:solidFill>
                  <a:schemeClr val="accent2"/>
                </a:solidFill>
              </a:rPr>
              <a:t>T</a:t>
            </a:r>
            <a:r>
              <a:rPr lang="en-DE" sz="1200" dirty="0">
                <a:solidFill>
                  <a:schemeClr val="accent2"/>
                </a:solidFill>
              </a:rPr>
              <a:t>oo few middle clouds</a:t>
            </a:r>
          </a:p>
        </p:txBody>
      </p:sp>
      <p:sp>
        <p:nvSpPr>
          <p:cNvPr id="9" name="Rectangle 8">
            <a:extLst>
              <a:ext uri="{FF2B5EF4-FFF2-40B4-BE49-F238E27FC236}">
                <a16:creationId xmlns:a16="http://schemas.microsoft.com/office/drawing/2014/main" id="{8F1D1A34-65BE-F60E-BCDC-A65D7A82F732}"/>
              </a:ext>
            </a:extLst>
          </p:cNvPr>
          <p:cNvSpPr/>
          <p:nvPr/>
        </p:nvSpPr>
        <p:spPr bwMode="auto">
          <a:xfrm>
            <a:off x="4295800" y="1124744"/>
            <a:ext cx="3528392" cy="392091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accent2"/>
              </a:solidFill>
              <a:effectLst/>
              <a:latin typeface="Arial" charset="0"/>
            </a:endParaRPr>
          </a:p>
        </p:txBody>
      </p:sp>
      <p:sp>
        <p:nvSpPr>
          <p:cNvPr id="20" name="TextBox 11">
            <a:extLst>
              <a:ext uri="{FF2B5EF4-FFF2-40B4-BE49-F238E27FC236}">
                <a16:creationId xmlns:a16="http://schemas.microsoft.com/office/drawing/2014/main" id="{2AEDBD9B-44B0-478F-8FFC-70001BF8F6C8}"/>
              </a:ext>
            </a:extLst>
          </p:cNvPr>
          <p:cNvSpPr txBox="1"/>
          <p:nvPr/>
        </p:nvSpPr>
        <p:spPr>
          <a:xfrm>
            <a:off x="5824991" y="1196752"/>
            <a:ext cx="631049" cy="307777"/>
          </a:xfrm>
          <a:prstGeom prst="rect">
            <a:avLst/>
          </a:prstGeom>
          <a:noFill/>
        </p:spPr>
        <p:txBody>
          <a:bodyPr wrap="square" rtlCol="0">
            <a:spAutoFit/>
          </a:bodyPr>
          <a:lstStyle/>
          <a:p>
            <a:r>
              <a:rPr lang="de-DE" sz="1400" dirty="0"/>
              <a:t>New</a:t>
            </a:r>
            <a:endParaRPr lang="en-DE" sz="1400" dirty="0"/>
          </a:p>
        </p:txBody>
      </p:sp>
      <p:pic>
        <p:nvPicPr>
          <p:cNvPr id="13" name="Picture 12" descr="A screenshot of a graph&#10;&#10;AI-generated content may be incorrect.">
            <a:extLst>
              <a:ext uri="{FF2B5EF4-FFF2-40B4-BE49-F238E27FC236}">
                <a16:creationId xmlns:a16="http://schemas.microsoft.com/office/drawing/2014/main" id="{922DDAA8-E71B-ADB1-E9F5-1DAFC6887D8A}"/>
              </a:ext>
            </a:extLst>
          </p:cNvPr>
          <p:cNvPicPr>
            <a:picLocks noChangeAspect="1"/>
          </p:cNvPicPr>
          <p:nvPr/>
        </p:nvPicPr>
        <p:blipFill>
          <a:blip r:embed="rId4">
            <a:extLst>
              <a:ext uri="{28A0092B-C50C-407E-A947-70E740481C1C}">
                <a14:useLocalDpi xmlns:a14="http://schemas.microsoft.com/office/drawing/2010/main" val="0"/>
              </a:ext>
            </a:extLst>
          </a:blip>
          <a:srcRect l="11339" t="2245" r="50388" b="58921"/>
          <a:stretch/>
        </p:blipFill>
        <p:spPr>
          <a:xfrm>
            <a:off x="4295800" y="1484784"/>
            <a:ext cx="3492753" cy="3544008"/>
          </a:xfrm>
          <a:prstGeom prst="rect">
            <a:avLst/>
          </a:prstGeom>
        </p:spPr>
      </p:pic>
      <p:sp>
        <p:nvSpPr>
          <p:cNvPr id="7" name="Fußzeilenplatzhalter 3">
            <a:extLst>
              <a:ext uri="{FF2B5EF4-FFF2-40B4-BE49-F238E27FC236}">
                <a16:creationId xmlns:a16="http://schemas.microsoft.com/office/drawing/2014/main" id="{7B27D67C-BCF2-0CFC-F5CD-D1AE9FC1D9B3}"/>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14171054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14</a:t>
            </a:fld>
            <a:endParaRPr lang="de-DE" altLang="de-DE"/>
          </a:p>
        </p:txBody>
      </p:sp>
      <p:pic>
        <p:nvPicPr>
          <p:cNvPr id="9" name="Picture 8" descr="A screenshot of a computer generated image&#10;&#10;Description automatically generated">
            <a:extLst>
              <a:ext uri="{FF2B5EF4-FFF2-40B4-BE49-F238E27FC236}">
                <a16:creationId xmlns:a16="http://schemas.microsoft.com/office/drawing/2014/main" id="{EC51BF5D-394C-BE28-3A59-C6F8BDC31566}"/>
              </a:ext>
            </a:extLst>
          </p:cNvPr>
          <p:cNvPicPr>
            <a:picLocks noChangeAspect="1"/>
          </p:cNvPicPr>
          <p:nvPr/>
        </p:nvPicPr>
        <p:blipFill rotWithShape="1">
          <a:blip r:embed="rId2">
            <a:extLst>
              <a:ext uri="{28A0092B-C50C-407E-A947-70E740481C1C}">
                <a14:useLocalDpi xmlns:a14="http://schemas.microsoft.com/office/drawing/2010/main" val="0"/>
              </a:ext>
            </a:extLst>
          </a:blip>
          <a:srcRect l="9922" t="2318" r="50388" b="49877"/>
          <a:stretch/>
        </p:blipFill>
        <p:spPr>
          <a:xfrm>
            <a:off x="643768" y="1406484"/>
            <a:ext cx="3652032" cy="4398780"/>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C60B0B1F-3AAA-CEF4-5AA1-EA4BF946E9A2}"/>
              </a:ext>
            </a:extLst>
          </p:cNvPr>
          <p:cNvPicPr>
            <a:picLocks noChangeAspect="1"/>
          </p:cNvPicPr>
          <p:nvPr/>
        </p:nvPicPr>
        <p:blipFill rotWithShape="1">
          <a:blip r:embed="rId3">
            <a:extLst>
              <a:ext uri="{28A0092B-C50C-407E-A947-70E740481C1C}">
                <a14:useLocalDpi xmlns:a14="http://schemas.microsoft.com/office/drawing/2010/main" val="0"/>
              </a:ext>
            </a:extLst>
          </a:blip>
          <a:srcRect l="11186" t="2834" r="8113" b="59621"/>
          <a:stretch/>
        </p:blipFill>
        <p:spPr>
          <a:xfrm>
            <a:off x="4296975" y="1412775"/>
            <a:ext cx="7631673" cy="3550405"/>
          </a:xfrm>
          <a:prstGeom prst="rect">
            <a:avLst/>
          </a:prstGeom>
        </p:spPr>
      </p:pic>
      <p:sp>
        <p:nvSpPr>
          <p:cNvPr id="14" name="TextBox 13">
            <a:extLst>
              <a:ext uri="{FF2B5EF4-FFF2-40B4-BE49-F238E27FC236}">
                <a16:creationId xmlns:a16="http://schemas.microsoft.com/office/drawing/2014/main" id="{A2B2E6E1-6223-F500-6598-46D2021DB8CB}"/>
              </a:ext>
            </a:extLst>
          </p:cNvPr>
          <p:cNvSpPr txBox="1"/>
          <p:nvPr/>
        </p:nvSpPr>
        <p:spPr>
          <a:xfrm>
            <a:off x="5879976" y="5137447"/>
            <a:ext cx="4104456" cy="307777"/>
          </a:xfrm>
          <a:prstGeom prst="rect">
            <a:avLst/>
          </a:prstGeom>
          <a:noFill/>
        </p:spPr>
        <p:txBody>
          <a:bodyPr wrap="square" rtlCol="0">
            <a:spAutoFit/>
          </a:bodyPr>
          <a:lstStyle/>
          <a:p>
            <a:r>
              <a:rPr lang="en-DE" sz="1400" dirty="0"/>
              <a:t>1.2 </a:t>
            </a:r>
            <a:r>
              <a:rPr lang="en-DE" sz="1400" dirty="0">
                <a:latin typeface="Symbol" pitchFamily="2" charset="2"/>
              </a:rPr>
              <a:t>m</a:t>
            </a:r>
            <a:r>
              <a:rPr lang="en-DE" sz="1400" dirty="0"/>
              <a:t>m visible channel (~ particle size/phase)</a:t>
            </a:r>
          </a:p>
        </p:txBody>
      </p:sp>
      <p:sp>
        <p:nvSpPr>
          <p:cNvPr id="16" name="TextBox 15">
            <a:extLst>
              <a:ext uri="{FF2B5EF4-FFF2-40B4-BE49-F238E27FC236}">
                <a16:creationId xmlns:a16="http://schemas.microsoft.com/office/drawing/2014/main" id="{080EA0F1-8017-B37E-89A9-882634C44730}"/>
              </a:ext>
            </a:extLst>
          </p:cNvPr>
          <p:cNvSpPr txBox="1"/>
          <p:nvPr/>
        </p:nvSpPr>
        <p:spPr>
          <a:xfrm rot="16200000">
            <a:off x="-1045027" y="2629403"/>
            <a:ext cx="3317094" cy="307777"/>
          </a:xfrm>
          <a:prstGeom prst="rect">
            <a:avLst/>
          </a:prstGeom>
          <a:noFill/>
        </p:spPr>
        <p:txBody>
          <a:bodyPr wrap="square" rtlCol="0">
            <a:spAutoFit/>
          </a:bodyPr>
          <a:lstStyle/>
          <a:p>
            <a:r>
              <a:rPr lang="en-DE" sz="1400" dirty="0"/>
              <a:t>10.8  </a:t>
            </a:r>
            <a:r>
              <a:rPr lang="en-DE" sz="1400" dirty="0">
                <a:latin typeface="Symbol" pitchFamily="2" charset="2"/>
              </a:rPr>
              <a:t>m</a:t>
            </a:r>
            <a:r>
              <a:rPr lang="en-DE" sz="1400" dirty="0"/>
              <a:t>m IR channel (~ cloud height)</a:t>
            </a:r>
          </a:p>
        </p:txBody>
      </p:sp>
      <p:sp>
        <p:nvSpPr>
          <p:cNvPr id="17" name="TextBox 16">
            <a:extLst>
              <a:ext uri="{FF2B5EF4-FFF2-40B4-BE49-F238E27FC236}">
                <a16:creationId xmlns:a16="http://schemas.microsoft.com/office/drawing/2014/main" id="{EE1A4ED5-067B-3F59-B699-1832D401539D}"/>
              </a:ext>
            </a:extLst>
          </p:cNvPr>
          <p:cNvSpPr txBox="1"/>
          <p:nvPr/>
        </p:nvSpPr>
        <p:spPr>
          <a:xfrm rot="18416210">
            <a:off x="7867469" y="1120387"/>
            <a:ext cx="4104456" cy="276999"/>
          </a:xfrm>
          <a:prstGeom prst="rect">
            <a:avLst/>
          </a:prstGeom>
          <a:noFill/>
        </p:spPr>
        <p:txBody>
          <a:bodyPr wrap="square" rtlCol="0">
            <a:spAutoFit/>
          </a:bodyPr>
          <a:lstStyle/>
          <a:p>
            <a:r>
              <a:rPr lang="en-GB" sz="1200" dirty="0"/>
              <a:t>Large</a:t>
            </a:r>
            <a:r>
              <a:rPr lang="en-DE" sz="1200" dirty="0"/>
              <a:t> ice &gt;Small Ice</a:t>
            </a:r>
          </a:p>
        </p:txBody>
      </p:sp>
      <p:sp>
        <p:nvSpPr>
          <p:cNvPr id="21" name="Titel 1">
            <a:extLst>
              <a:ext uri="{FF2B5EF4-FFF2-40B4-BE49-F238E27FC236}">
                <a16:creationId xmlns:a16="http://schemas.microsoft.com/office/drawing/2014/main" id="{49CFF927-41B8-6A33-5BBC-D8545DBD3685}"/>
              </a:ext>
            </a:extLst>
          </p:cNvPr>
          <p:cNvSpPr>
            <a:spLocks noGrp="1"/>
          </p:cNvSpPr>
          <p:nvPr>
            <p:ph type="title"/>
          </p:nvPr>
        </p:nvSpPr>
        <p:spPr>
          <a:xfrm>
            <a:off x="407368" y="319950"/>
            <a:ext cx="8353425" cy="431800"/>
          </a:xfrm>
        </p:spPr>
        <p:txBody>
          <a:bodyPr wrap="square" anchor="b">
            <a:normAutofit/>
          </a:bodyPr>
          <a:lstStyle/>
          <a:p>
            <a:r>
              <a:rPr lang="en-US" dirty="0"/>
              <a:t>New satellite channel for particle size</a:t>
            </a:r>
          </a:p>
        </p:txBody>
      </p:sp>
      <p:sp>
        <p:nvSpPr>
          <p:cNvPr id="22" name="TextBox 21">
            <a:extLst>
              <a:ext uri="{FF2B5EF4-FFF2-40B4-BE49-F238E27FC236}">
                <a16:creationId xmlns:a16="http://schemas.microsoft.com/office/drawing/2014/main" id="{B2AE1276-22AB-2793-7241-0EAF13AE9791}"/>
              </a:ext>
            </a:extLst>
          </p:cNvPr>
          <p:cNvSpPr txBox="1"/>
          <p:nvPr/>
        </p:nvSpPr>
        <p:spPr>
          <a:xfrm>
            <a:off x="2231865" y="1104999"/>
            <a:ext cx="599478" cy="307777"/>
          </a:xfrm>
          <a:prstGeom prst="rect">
            <a:avLst/>
          </a:prstGeom>
          <a:noFill/>
        </p:spPr>
        <p:txBody>
          <a:bodyPr wrap="square" rtlCol="0">
            <a:spAutoFit/>
          </a:bodyPr>
          <a:lstStyle/>
          <a:p>
            <a:r>
              <a:rPr lang="en-DE" sz="1400" dirty="0"/>
              <a:t>RUC</a:t>
            </a:r>
          </a:p>
        </p:txBody>
      </p:sp>
      <p:sp>
        <p:nvSpPr>
          <p:cNvPr id="23" name="TextBox 22">
            <a:extLst>
              <a:ext uri="{FF2B5EF4-FFF2-40B4-BE49-F238E27FC236}">
                <a16:creationId xmlns:a16="http://schemas.microsoft.com/office/drawing/2014/main" id="{23B84B13-4151-757A-8B23-741CFE27FE33}"/>
              </a:ext>
            </a:extLst>
          </p:cNvPr>
          <p:cNvSpPr txBox="1"/>
          <p:nvPr/>
        </p:nvSpPr>
        <p:spPr>
          <a:xfrm>
            <a:off x="5663952" y="1104999"/>
            <a:ext cx="1423137" cy="307777"/>
          </a:xfrm>
          <a:prstGeom prst="rect">
            <a:avLst/>
          </a:prstGeom>
          <a:noFill/>
        </p:spPr>
        <p:txBody>
          <a:bodyPr wrap="square" rtlCol="0">
            <a:spAutoFit/>
          </a:bodyPr>
          <a:lstStyle/>
          <a:p>
            <a:r>
              <a:rPr lang="en-DE" sz="1400" dirty="0"/>
              <a:t>Experimental</a:t>
            </a:r>
          </a:p>
        </p:txBody>
      </p:sp>
      <p:sp>
        <p:nvSpPr>
          <p:cNvPr id="24" name="TextBox 23">
            <a:extLst>
              <a:ext uri="{FF2B5EF4-FFF2-40B4-BE49-F238E27FC236}">
                <a16:creationId xmlns:a16="http://schemas.microsoft.com/office/drawing/2014/main" id="{28B46668-665C-E225-BFB0-AD34FC5A91F4}"/>
              </a:ext>
            </a:extLst>
          </p:cNvPr>
          <p:cNvSpPr txBox="1"/>
          <p:nvPr/>
        </p:nvSpPr>
        <p:spPr>
          <a:xfrm>
            <a:off x="9136914" y="1092074"/>
            <a:ext cx="1423137" cy="307777"/>
          </a:xfrm>
          <a:prstGeom prst="rect">
            <a:avLst/>
          </a:prstGeom>
          <a:noFill/>
        </p:spPr>
        <p:txBody>
          <a:bodyPr wrap="square" rtlCol="0">
            <a:spAutoFit/>
          </a:bodyPr>
          <a:lstStyle/>
          <a:p>
            <a:r>
              <a:rPr lang="en-DE" sz="1400" dirty="0"/>
              <a:t>Observation</a:t>
            </a:r>
          </a:p>
        </p:txBody>
      </p:sp>
      <p:sp>
        <p:nvSpPr>
          <p:cNvPr id="25" name="TextBox 24">
            <a:extLst>
              <a:ext uri="{FF2B5EF4-FFF2-40B4-BE49-F238E27FC236}">
                <a16:creationId xmlns:a16="http://schemas.microsoft.com/office/drawing/2014/main" id="{9229A1D2-5FFD-75C4-622C-F3F205D2C1D2}"/>
              </a:ext>
            </a:extLst>
          </p:cNvPr>
          <p:cNvSpPr txBox="1"/>
          <p:nvPr/>
        </p:nvSpPr>
        <p:spPr>
          <a:xfrm>
            <a:off x="8688288" y="3217386"/>
            <a:ext cx="4104456" cy="276999"/>
          </a:xfrm>
          <a:prstGeom prst="rect">
            <a:avLst/>
          </a:prstGeom>
          <a:noFill/>
        </p:spPr>
        <p:txBody>
          <a:bodyPr wrap="square" rtlCol="0">
            <a:spAutoFit/>
          </a:bodyPr>
          <a:lstStyle/>
          <a:p>
            <a:r>
              <a:rPr lang="en-DE" sz="1200" dirty="0"/>
              <a:t>Large Drops &gt;Small Drops   </a:t>
            </a:r>
          </a:p>
        </p:txBody>
      </p:sp>
      <p:sp>
        <p:nvSpPr>
          <p:cNvPr id="26" name="TextBox 25">
            <a:extLst>
              <a:ext uri="{FF2B5EF4-FFF2-40B4-BE49-F238E27FC236}">
                <a16:creationId xmlns:a16="http://schemas.microsoft.com/office/drawing/2014/main" id="{D6F8BB8F-5752-017B-1EF6-43D96D453150}"/>
              </a:ext>
            </a:extLst>
          </p:cNvPr>
          <p:cNvSpPr txBox="1"/>
          <p:nvPr/>
        </p:nvSpPr>
        <p:spPr>
          <a:xfrm>
            <a:off x="1691506" y="1821289"/>
            <a:ext cx="1800200" cy="276999"/>
          </a:xfrm>
          <a:prstGeom prst="rect">
            <a:avLst/>
          </a:prstGeom>
          <a:noFill/>
        </p:spPr>
        <p:txBody>
          <a:bodyPr wrap="square" rtlCol="0">
            <a:spAutoFit/>
          </a:bodyPr>
          <a:lstStyle/>
          <a:p>
            <a:r>
              <a:rPr lang="en-US" sz="1200" dirty="0">
                <a:solidFill>
                  <a:schemeClr val="accent2"/>
                </a:solidFill>
              </a:rPr>
              <a:t>High ice too large</a:t>
            </a:r>
            <a:endParaRPr lang="en-DE" sz="1200" dirty="0">
              <a:solidFill>
                <a:schemeClr val="accent2"/>
              </a:solidFill>
            </a:endParaRPr>
          </a:p>
        </p:txBody>
      </p:sp>
      <p:sp>
        <p:nvSpPr>
          <p:cNvPr id="27" name="TextBox 26">
            <a:extLst>
              <a:ext uri="{FF2B5EF4-FFF2-40B4-BE49-F238E27FC236}">
                <a16:creationId xmlns:a16="http://schemas.microsoft.com/office/drawing/2014/main" id="{EBD4EA67-D9B1-0980-7BD0-1C4542CF4977}"/>
              </a:ext>
            </a:extLst>
          </p:cNvPr>
          <p:cNvSpPr txBox="1"/>
          <p:nvPr/>
        </p:nvSpPr>
        <p:spPr>
          <a:xfrm>
            <a:off x="1596088" y="2660180"/>
            <a:ext cx="1800200" cy="276999"/>
          </a:xfrm>
          <a:prstGeom prst="rect">
            <a:avLst/>
          </a:prstGeom>
          <a:noFill/>
        </p:spPr>
        <p:txBody>
          <a:bodyPr wrap="square" rtlCol="0">
            <a:spAutoFit/>
          </a:bodyPr>
          <a:lstStyle/>
          <a:p>
            <a:r>
              <a:rPr lang="en-US" sz="1200" dirty="0">
                <a:solidFill>
                  <a:schemeClr val="accent2"/>
                </a:solidFill>
              </a:rPr>
              <a:t>Few middle ice clouds</a:t>
            </a:r>
            <a:endParaRPr lang="en-DE" sz="1200" dirty="0">
              <a:solidFill>
                <a:schemeClr val="accent2"/>
              </a:solidFill>
            </a:endParaRPr>
          </a:p>
        </p:txBody>
      </p:sp>
      <p:sp>
        <p:nvSpPr>
          <p:cNvPr id="28" name="TextBox 27">
            <a:extLst>
              <a:ext uri="{FF2B5EF4-FFF2-40B4-BE49-F238E27FC236}">
                <a16:creationId xmlns:a16="http://schemas.microsoft.com/office/drawing/2014/main" id="{BB0FE8F1-BFD2-589E-0E69-F3729B0C7315}"/>
              </a:ext>
            </a:extLst>
          </p:cNvPr>
          <p:cNvSpPr txBox="1"/>
          <p:nvPr/>
        </p:nvSpPr>
        <p:spPr>
          <a:xfrm>
            <a:off x="2327753" y="3217386"/>
            <a:ext cx="1800200" cy="461665"/>
          </a:xfrm>
          <a:prstGeom prst="rect">
            <a:avLst/>
          </a:prstGeom>
          <a:noFill/>
        </p:spPr>
        <p:txBody>
          <a:bodyPr wrap="square" rtlCol="0">
            <a:spAutoFit/>
          </a:bodyPr>
          <a:lstStyle/>
          <a:p>
            <a:r>
              <a:rPr lang="en-US" sz="1200" dirty="0">
                <a:solidFill>
                  <a:schemeClr val="accent2"/>
                </a:solidFill>
              </a:rPr>
              <a:t>Toom any small droplets</a:t>
            </a:r>
            <a:endParaRPr lang="en-DE" sz="1200" dirty="0">
              <a:solidFill>
                <a:schemeClr val="accent2"/>
              </a:solidFill>
            </a:endParaRPr>
          </a:p>
        </p:txBody>
      </p:sp>
      <p:sp>
        <p:nvSpPr>
          <p:cNvPr id="2" name="Rectangle 1">
            <a:extLst>
              <a:ext uri="{FF2B5EF4-FFF2-40B4-BE49-F238E27FC236}">
                <a16:creationId xmlns:a16="http://schemas.microsoft.com/office/drawing/2014/main" id="{57EFCBC5-8850-20FB-054E-8FED3D159B11}"/>
              </a:ext>
            </a:extLst>
          </p:cNvPr>
          <p:cNvSpPr/>
          <p:nvPr/>
        </p:nvSpPr>
        <p:spPr bwMode="auto">
          <a:xfrm>
            <a:off x="4295800" y="1124744"/>
            <a:ext cx="3528392" cy="392091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1800" b="0" i="0" u="none" strike="noStrike" cap="none" normalizeH="0" baseline="0">
              <a:ln>
                <a:noFill/>
              </a:ln>
              <a:solidFill>
                <a:schemeClr val="accent2"/>
              </a:solidFill>
              <a:effectLst/>
              <a:latin typeface="Arial" charset="0"/>
            </a:endParaRPr>
          </a:p>
        </p:txBody>
      </p:sp>
      <p:sp>
        <p:nvSpPr>
          <p:cNvPr id="20" name="TextBox 11">
            <a:extLst>
              <a:ext uri="{FF2B5EF4-FFF2-40B4-BE49-F238E27FC236}">
                <a16:creationId xmlns:a16="http://schemas.microsoft.com/office/drawing/2014/main" id="{277AF433-4ECB-4658-B284-9823E01E558A}"/>
              </a:ext>
            </a:extLst>
          </p:cNvPr>
          <p:cNvSpPr txBox="1"/>
          <p:nvPr/>
        </p:nvSpPr>
        <p:spPr>
          <a:xfrm>
            <a:off x="5824991" y="1052736"/>
            <a:ext cx="631049" cy="307777"/>
          </a:xfrm>
          <a:prstGeom prst="rect">
            <a:avLst/>
          </a:prstGeom>
          <a:noFill/>
        </p:spPr>
        <p:txBody>
          <a:bodyPr wrap="square" rtlCol="0">
            <a:spAutoFit/>
          </a:bodyPr>
          <a:lstStyle/>
          <a:p>
            <a:r>
              <a:rPr lang="de-DE" sz="1400" dirty="0"/>
              <a:t>New</a:t>
            </a:r>
            <a:endParaRPr lang="en-DE" sz="1400" dirty="0"/>
          </a:p>
        </p:txBody>
      </p:sp>
      <p:pic>
        <p:nvPicPr>
          <p:cNvPr id="6" name="Picture 5" descr="A screenshot of a computer generated image&#10;&#10;AI-generated content may be incorrect.">
            <a:extLst>
              <a:ext uri="{FF2B5EF4-FFF2-40B4-BE49-F238E27FC236}">
                <a16:creationId xmlns:a16="http://schemas.microsoft.com/office/drawing/2014/main" id="{157408FC-C483-7B02-A168-FB3E02297849}"/>
              </a:ext>
            </a:extLst>
          </p:cNvPr>
          <p:cNvPicPr>
            <a:picLocks noChangeAspect="1"/>
          </p:cNvPicPr>
          <p:nvPr/>
        </p:nvPicPr>
        <p:blipFill>
          <a:blip r:embed="rId4">
            <a:extLst>
              <a:ext uri="{28A0092B-C50C-407E-A947-70E740481C1C}">
                <a14:useLocalDpi xmlns:a14="http://schemas.microsoft.com/office/drawing/2010/main" val="0"/>
              </a:ext>
            </a:extLst>
          </a:blip>
          <a:srcRect l="11259" t="3429" r="50000" b="59682"/>
          <a:stretch/>
        </p:blipFill>
        <p:spPr>
          <a:xfrm>
            <a:off x="4200694" y="1425700"/>
            <a:ext cx="3767514" cy="3587476"/>
          </a:xfrm>
          <a:prstGeom prst="rect">
            <a:avLst/>
          </a:prstGeom>
        </p:spPr>
      </p:pic>
      <p:sp>
        <p:nvSpPr>
          <p:cNvPr id="3" name="Fußzeilenplatzhalter 3">
            <a:extLst>
              <a:ext uri="{FF2B5EF4-FFF2-40B4-BE49-F238E27FC236}">
                <a16:creationId xmlns:a16="http://schemas.microsoft.com/office/drawing/2014/main" id="{71063FBC-BDC0-EF32-D7F7-A54D8D5752F4}"/>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42017475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332656"/>
            <a:ext cx="11137900" cy="431800"/>
          </a:xfrm>
        </p:spPr>
        <p:txBody>
          <a:bodyPr/>
          <a:lstStyle/>
          <a:p>
            <a:r>
              <a:rPr lang="en-US" dirty="0"/>
              <a:t>Forecasts from Assimilation Experiments</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15</a:t>
            </a:fld>
            <a:endParaRPr lang="de-DE" altLang="de-DE" dirty="0"/>
          </a:p>
        </p:txBody>
      </p:sp>
      <p:sp>
        <p:nvSpPr>
          <p:cNvPr id="6" name="Inhaltsplatzhalter 2"/>
          <p:cNvSpPr>
            <a:spLocks noGrp="1"/>
          </p:cNvSpPr>
          <p:nvPr>
            <p:ph idx="1"/>
          </p:nvPr>
        </p:nvSpPr>
        <p:spPr>
          <a:xfrm>
            <a:off x="527381" y="1196752"/>
            <a:ext cx="10945216" cy="720080"/>
          </a:xfrm>
        </p:spPr>
        <p:txBody>
          <a:bodyPr/>
          <a:lstStyle/>
          <a:p>
            <a:pPr algn="just"/>
            <a:r>
              <a:rPr lang="en-US" sz="1600" dirty="0"/>
              <a:t>We have run an assimilation experiment for three weeks in winter 2024.</a:t>
            </a:r>
          </a:p>
          <a:p>
            <a:pPr algn="just"/>
            <a:r>
              <a:rPr lang="en-US" sz="1600" dirty="0"/>
              <a:t>The bias in precipitation clearly improved. It produces less drizzle and more-frequent RR&gt;1mm/h. FSS also improves.</a:t>
            </a:r>
          </a:p>
          <a:p>
            <a:pPr algn="just"/>
            <a:r>
              <a:rPr lang="en-US" sz="1600" dirty="0"/>
              <a:t>Scores from radio-sondes significantly improve, but surface scores are more mixed.</a:t>
            </a:r>
          </a:p>
        </p:txBody>
      </p:sp>
      <p:sp>
        <p:nvSpPr>
          <p:cNvPr id="4" name="Fußzeilenplatzhalter 3">
            <a:extLst>
              <a:ext uri="{FF2B5EF4-FFF2-40B4-BE49-F238E27FC236}">
                <a16:creationId xmlns:a16="http://schemas.microsoft.com/office/drawing/2014/main" id="{AFAB2C49-BC3D-31F1-BB01-B70918D0439F}"/>
              </a:ext>
            </a:extLst>
          </p:cNvPr>
          <p:cNvSpPr txBox="1">
            <a:spLocks/>
          </p:cNvSpPr>
          <p:nvPr/>
        </p:nvSpPr>
        <p:spPr>
          <a:xfrm>
            <a:off x="1547813" y="6381452"/>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pic>
        <p:nvPicPr>
          <p:cNvPr id="7" name="Picture 14" descr="Plot object">
            <a:extLst>
              <a:ext uri="{FF2B5EF4-FFF2-40B4-BE49-F238E27FC236}">
                <a16:creationId xmlns:a16="http://schemas.microsoft.com/office/drawing/2014/main" id="{204D90E4-02AD-17C2-8B49-B8FA024D7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6" t="51536" r="31109" b="4072"/>
          <a:stretch/>
        </p:blipFill>
        <p:spPr bwMode="auto">
          <a:xfrm>
            <a:off x="2135560" y="3418672"/>
            <a:ext cx="8280920" cy="22425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2EB875-7D05-0AEE-D9BF-C0CB41F88C55}"/>
              </a:ext>
            </a:extLst>
          </p:cNvPr>
          <p:cNvSpPr txBox="1"/>
          <p:nvPr/>
        </p:nvSpPr>
        <p:spPr>
          <a:xfrm>
            <a:off x="5519936" y="5676193"/>
            <a:ext cx="1851789" cy="369332"/>
          </a:xfrm>
          <a:prstGeom prst="rect">
            <a:avLst/>
          </a:prstGeom>
          <a:noFill/>
        </p:spPr>
        <p:txBody>
          <a:bodyPr wrap="none" rtlCol="0">
            <a:spAutoFit/>
          </a:bodyPr>
          <a:lstStyle/>
          <a:p>
            <a:r>
              <a:rPr lang="en-US" dirty="0"/>
              <a:t>Leading time (h)</a:t>
            </a:r>
          </a:p>
        </p:txBody>
      </p:sp>
      <p:sp>
        <p:nvSpPr>
          <p:cNvPr id="9" name="TextBox 8">
            <a:extLst>
              <a:ext uri="{FF2B5EF4-FFF2-40B4-BE49-F238E27FC236}">
                <a16:creationId xmlns:a16="http://schemas.microsoft.com/office/drawing/2014/main" id="{14684875-44FE-2CA9-5BE8-98E2C4641632}"/>
              </a:ext>
            </a:extLst>
          </p:cNvPr>
          <p:cNvSpPr txBox="1"/>
          <p:nvPr/>
        </p:nvSpPr>
        <p:spPr>
          <a:xfrm rot="16200000">
            <a:off x="1643434" y="4137151"/>
            <a:ext cx="633507" cy="369332"/>
          </a:xfrm>
          <a:prstGeom prst="rect">
            <a:avLst/>
          </a:prstGeom>
          <a:noFill/>
        </p:spPr>
        <p:txBody>
          <a:bodyPr wrap="none" rtlCol="0">
            <a:spAutoFit/>
          </a:bodyPr>
          <a:lstStyle/>
          <a:p>
            <a:r>
              <a:rPr lang="en-US" dirty="0"/>
              <a:t>Bias</a:t>
            </a:r>
          </a:p>
        </p:txBody>
      </p:sp>
      <p:sp>
        <p:nvSpPr>
          <p:cNvPr id="10" name="TextBox 9">
            <a:extLst>
              <a:ext uri="{FF2B5EF4-FFF2-40B4-BE49-F238E27FC236}">
                <a16:creationId xmlns:a16="http://schemas.microsoft.com/office/drawing/2014/main" id="{2A64891F-C62F-D78B-247B-9DDA9B7702DC}"/>
              </a:ext>
            </a:extLst>
          </p:cNvPr>
          <p:cNvSpPr txBox="1"/>
          <p:nvPr/>
        </p:nvSpPr>
        <p:spPr>
          <a:xfrm>
            <a:off x="9479540" y="3403727"/>
            <a:ext cx="684803" cy="646331"/>
          </a:xfrm>
          <a:prstGeom prst="rect">
            <a:avLst/>
          </a:prstGeom>
          <a:noFill/>
        </p:spPr>
        <p:txBody>
          <a:bodyPr wrap="none" rtlCol="0">
            <a:spAutoFit/>
          </a:bodyPr>
          <a:lstStyle/>
          <a:p>
            <a:r>
              <a:rPr lang="en-US" dirty="0"/>
              <a:t>RUC</a:t>
            </a:r>
          </a:p>
          <a:p>
            <a:r>
              <a:rPr lang="en-US" dirty="0">
                <a:solidFill>
                  <a:schemeClr val="accent2"/>
                </a:solidFill>
              </a:rPr>
              <a:t>ID2</a:t>
            </a:r>
          </a:p>
        </p:txBody>
      </p:sp>
      <p:cxnSp>
        <p:nvCxnSpPr>
          <p:cNvPr id="12" name="Straight Connector 11">
            <a:extLst>
              <a:ext uri="{FF2B5EF4-FFF2-40B4-BE49-F238E27FC236}">
                <a16:creationId xmlns:a16="http://schemas.microsoft.com/office/drawing/2014/main" id="{EBE16081-C843-A8B4-2E0B-BDE21858324D}"/>
              </a:ext>
            </a:extLst>
          </p:cNvPr>
          <p:cNvCxnSpPr/>
          <p:nvPr/>
        </p:nvCxnSpPr>
        <p:spPr bwMode="auto">
          <a:xfrm>
            <a:off x="2423592" y="4005064"/>
            <a:ext cx="7920880" cy="0"/>
          </a:xfrm>
          <a:prstGeom prst="line">
            <a:avLst/>
          </a:prstGeom>
          <a:solidFill>
            <a:schemeClr val="accent1"/>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2A9D134F-2BBB-5855-5B6F-76EC4C80EFD5}"/>
              </a:ext>
            </a:extLst>
          </p:cNvPr>
          <p:cNvSpPr txBox="1"/>
          <p:nvPr/>
        </p:nvSpPr>
        <p:spPr>
          <a:xfrm>
            <a:off x="3221340" y="3068960"/>
            <a:ext cx="1146468" cy="369332"/>
          </a:xfrm>
          <a:prstGeom prst="rect">
            <a:avLst/>
          </a:prstGeom>
          <a:noFill/>
        </p:spPr>
        <p:txBody>
          <a:bodyPr wrap="none" rtlCol="0">
            <a:spAutoFit/>
          </a:bodyPr>
          <a:lstStyle/>
          <a:p>
            <a:r>
              <a:rPr lang="en-US" dirty="0"/>
              <a:t>0.1 mm/h</a:t>
            </a:r>
          </a:p>
        </p:txBody>
      </p:sp>
      <p:sp>
        <p:nvSpPr>
          <p:cNvPr id="14" name="TextBox 13">
            <a:extLst>
              <a:ext uri="{FF2B5EF4-FFF2-40B4-BE49-F238E27FC236}">
                <a16:creationId xmlns:a16="http://schemas.microsoft.com/office/drawing/2014/main" id="{30610C33-5C96-0CF0-E35E-F6B2C34FD817}"/>
              </a:ext>
            </a:extLst>
          </p:cNvPr>
          <p:cNvSpPr txBox="1"/>
          <p:nvPr/>
        </p:nvSpPr>
        <p:spPr>
          <a:xfrm>
            <a:off x="5879976" y="3068960"/>
            <a:ext cx="954107" cy="369332"/>
          </a:xfrm>
          <a:prstGeom prst="rect">
            <a:avLst/>
          </a:prstGeom>
          <a:noFill/>
        </p:spPr>
        <p:txBody>
          <a:bodyPr wrap="none" rtlCol="0">
            <a:spAutoFit/>
          </a:bodyPr>
          <a:lstStyle/>
          <a:p>
            <a:r>
              <a:rPr lang="en-US" dirty="0"/>
              <a:t>1 mm/h</a:t>
            </a:r>
          </a:p>
        </p:txBody>
      </p:sp>
      <p:sp>
        <p:nvSpPr>
          <p:cNvPr id="15" name="TextBox 14">
            <a:extLst>
              <a:ext uri="{FF2B5EF4-FFF2-40B4-BE49-F238E27FC236}">
                <a16:creationId xmlns:a16="http://schemas.microsoft.com/office/drawing/2014/main" id="{A7725022-55E9-168F-606F-73AE94301E26}"/>
              </a:ext>
            </a:extLst>
          </p:cNvPr>
          <p:cNvSpPr txBox="1"/>
          <p:nvPr/>
        </p:nvSpPr>
        <p:spPr>
          <a:xfrm>
            <a:off x="8526269" y="3068960"/>
            <a:ext cx="954107" cy="369332"/>
          </a:xfrm>
          <a:prstGeom prst="rect">
            <a:avLst/>
          </a:prstGeom>
          <a:noFill/>
        </p:spPr>
        <p:txBody>
          <a:bodyPr wrap="none" rtlCol="0">
            <a:spAutoFit/>
          </a:bodyPr>
          <a:lstStyle/>
          <a:p>
            <a:r>
              <a:rPr lang="en-US" dirty="0"/>
              <a:t>2 mm/h</a:t>
            </a:r>
          </a:p>
        </p:txBody>
      </p:sp>
      <p:sp>
        <p:nvSpPr>
          <p:cNvPr id="16" name="TextBox 15">
            <a:extLst>
              <a:ext uri="{FF2B5EF4-FFF2-40B4-BE49-F238E27FC236}">
                <a16:creationId xmlns:a16="http://schemas.microsoft.com/office/drawing/2014/main" id="{F977DFD4-2A73-F7F3-7130-BE313AF57F1E}"/>
              </a:ext>
            </a:extLst>
          </p:cNvPr>
          <p:cNvSpPr txBox="1"/>
          <p:nvPr/>
        </p:nvSpPr>
        <p:spPr>
          <a:xfrm>
            <a:off x="10390589" y="3779810"/>
            <a:ext cx="889987" cy="369332"/>
          </a:xfrm>
          <a:prstGeom prst="rect">
            <a:avLst/>
          </a:prstGeom>
          <a:noFill/>
        </p:spPr>
        <p:txBody>
          <a:bodyPr wrap="none" rtlCol="0">
            <a:spAutoFit/>
          </a:bodyPr>
          <a:lstStyle/>
          <a:p>
            <a:r>
              <a:rPr lang="en-US" dirty="0">
                <a:solidFill>
                  <a:schemeClr val="tx2"/>
                </a:solidFill>
              </a:rPr>
              <a:t>perfect</a:t>
            </a:r>
          </a:p>
        </p:txBody>
      </p:sp>
    </p:spTree>
    <p:extLst>
      <p:ext uri="{BB962C8B-B14F-4D97-AF65-F5344CB8AC3E}">
        <p14:creationId xmlns:p14="http://schemas.microsoft.com/office/powerpoint/2010/main" val="257022443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D7BF0-DCD5-6F7A-8F9D-FA4F4B0E256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E603B78F-15E3-77AF-D26B-0E6CCF9DD8B3}"/>
              </a:ext>
            </a:extLst>
          </p:cNvPr>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16</a:t>
            </a:fld>
            <a:endParaRPr lang="de-DE" altLang="de-DE"/>
          </a:p>
        </p:txBody>
      </p:sp>
      <p:sp>
        <p:nvSpPr>
          <p:cNvPr id="8" name="Inhaltsplatzhalter 2">
            <a:extLst>
              <a:ext uri="{FF2B5EF4-FFF2-40B4-BE49-F238E27FC236}">
                <a16:creationId xmlns:a16="http://schemas.microsoft.com/office/drawing/2014/main" id="{371DD0DB-9679-F129-9451-BFD392F95121}"/>
              </a:ext>
            </a:extLst>
          </p:cNvPr>
          <p:cNvSpPr txBox="1">
            <a:spLocks/>
          </p:cNvSpPr>
          <p:nvPr/>
        </p:nvSpPr>
        <p:spPr bwMode="auto">
          <a:xfrm>
            <a:off x="767408" y="1340768"/>
            <a:ext cx="964907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model produce too-broad reflectivity structures</a:t>
            </a:r>
          </a:p>
          <a:p>
            <a:endParaRPr lang="en-US" sz="1600" dirty="0"/>
          </a:p>
          <a:p>
            <a:r>
              <a:rPr lang="en-US" sz="1600" dirty="0"/>
              <a:t>This causes problems too our cell-detection algorithm</a:t>
            </a:r>
          </a:p>
          <a:p>
            <a:pPr marL="774700" lvl="1" indent="-342900">
              <a:buFont typeface="+mj-lt"/>
              <a:buAutoNum type="arabicPeriod"/>
            </a:pPr>
            <a:r>
              <a:rPr lang="en-US" sz="1600" dirty="0"/>
              <a:t>It detects very-large unrealistic convection cells that are unrealistic and look bad in the visualization of the derived products.</a:t>
            </a:r>
          </a:p>
          <a:p>
            <a:pPr marL="774700" lvl="1" indent="-342900">
              <a:buFont typeface="+mj-lt"/>
              <a:buAutoNum type="arabicPeriod"/>
            </a:pPr>
            <a:r>
              <a:rPr lang="en-US" sz="1600" dirty="0"/>
              <a:t>It detects too-few small cells.</a:t>
            </a:r>
          </a:p>
          <a:p>
            <a:pPr marL="774700" lvl="1" indent="-342900">
              <a:buFont typeface="+mj-lt"/>
              <a:buAutoNum type="arabicPeriod"/>
            </a:pPr>
            <a:endParaRPr lang="en-US" sz="1600" dirty="0"/>
          </a:p>
          <a:p>
            <a:pPr marL="431800" lvl="1" indent="0">
              <a:buNone/>
            </a:pPr>
            <a:endParaRPr lang="en-US" sz="1600" dirty="0"/>
          </a:p>
          <a:p>
            <a:pPr marL="774700" lvl="1" indent="-342900">
              <a:buFont typeface="+mj-lt"/>
              <a:buAutoNum type="arabicPeriod"/>
            </a:pPr>
            <a:endParaRPr lang="en-US" sz="1600" dirty="0"/>
          </a:p>
        </p:txBody>
      </p:sp>
      <p:pic>
        <p:nvPicPr>
          <p:cNvPr id="19" name="Picture 18" descr="A map with different colored spots&#10;&#10;AI-generated content may be incorrect.">
            <a:extLst>
              <a:ext uri="{FF2B5EF4-FFF2-40B4-BE49-F238E27FC236}">
                <a16:creationId xmlns:a16="http://schemas.microsoft.com/office/drawing/2014/main" id="{C1F7551C-7AF9-5D0D-A003-D83B949E3085}"/>
              </a:ext>
            </a:extLst>
          </p:cNvPr>
          <p:cNvPicPr>
            <a:picLocks noChangeAspect="1"/>
          </p:cNvPicPr>
          <p:nvPr/>
        </p:nvPicPr>
        <p:blipFill>
          <a:blip r:embed="rId2">
            <a:extLst>
              <a:ext uri="{28A0092B-C50C-407E-A947-70E740481C1C}">
                <a14:useLocalDpi xmlns:a14="http://schemas.microsoft.com/office/drawing/2010/main" val="0"/>
              </a:ext>
            </a:extLst>
          </a:blip>
          <a:srcRect l="42817" t="39848" r="28639" b="31149"/>
          <a:stretch/>
        </p:blipFill>
        <p:spPr>
          <a:xfrm>
            <a:off x="7472325" y="3805873"/>
            <a:ext cx="2448272" cy="2088232"/>
          </a:xfrm>
          <a:prstGeom prst="rect">
            <a:avLst/>
          </a:prstGeom>
        </p:spPr>
      </p:pic>
      <p:pic>
        <p:nvPicPr>
          <p:cNvPr id="23" name="Picture 22" descr="A map with different colored areas&#10;&#10;AI-generated content may be incorrect.">
            <a:extLst>
              <a:ext uri="{FF2B5EF4-FFF2-40B4-BE49-F238E27FC236}">
                <a16:creationId xmlns:a16="http://schemas.microsoft.com/office/drawing/2014/main" id="{FF4973BC-CD71-A7BF-510F-861751B1854A}"/>
              </a:ext>
            </a:extLst>
          </p:cNvPr>
          <p:cNvPicPr>
            <a:picLocks noChangeAspect="1"/>
          </p:cNvPicPr>
          <p:nvPr/>
        </p:nvPicPr>
        <p:blipFill>
          <a:blip r:embed="rId3">
            <a:extLst>
              <a:ext uri="{28A0092B-C50C-407E-A947-70E740481C1C}">
                <a14:useLocalDpi xmlns:a14="http://schemas.microsoft.com/office/drawing/2010/main" val="0"/>
              </a:ext>
            </a:extLst>
          </a:blip>
          <a:srcRect l="43089" t="40703" r="25620" b="30294"/>
          <a:stretch/>
        </p:blipFill>
        <p:spPr>
          <a:xfrm>
            <a:off x="1631504" y="3812512"/>
            <a:ext cx="2683892" cy="2088232"/>
          </a:xfrm>
          <a:prstGeom prst="rect">
            <a:avLst/>
          </a:prstGeom>
        </p:spPr>
      </p:pic>
      <p:pic>
        <p:nvPicPr>
          <p:cNvPr id="25" name="Picture 24" descr="A map with different colored areas&#10;&#10;AI-generated content may be incorrect.">
            <a:extLst>
              <a:ext uri="{FF2B5EF4-FFF2-40B4-BE49-F238E27FC236}">
                <a16:creationId xmlns:a16="http://schemas.microsoft.com/office/drawing/2014/main" id="{C4ED86B0-6249-E2BC-676E-9E53F1C00F46}"/>
              </a:ext>
            </a:extLst>
          </p:cNvPr>
          <p:cNvPicPr>
            <a:picLocks noChangeAspect="1"/>
          </p:cNvPicPr>
          <p:nvPr/>
        </p:nvPicPr>
        <p:blipFill>
          <a:blip r:embed="rId4">
            <a:extLst>
              <a:ext uri="{28A0092B-C50C-407E-A947-70E740481C1C}">
                <a14:useLocalDpi xmlns:a14="http://schemas.microsoft.com/office/drawing/2010/main" val="0"/>
              </a:ext>
            </a:extLst>
          </a:blip>
          <a:srcRect l="42732" t="41494" r="28724" b="31268"/>
          <a:stretch/>
        </p:blipFill>
        <p:spPr>
          <a:xfrm>
            <a:off x="4561159" y="3841877"/>
            <a:ext cx="2517031" cy="2016224"/>
          </a:xfrm>
          <a:prstGeom prst="rect">
            <a:avLst/>
          </a:prstGeom>
        </p:spPr>
      </p:pic>
      <p:pic>
        <p:nvPicPr>
          <p:cNvPr id="26" name="Picture 25" descr="A map with different colored areas&#10;&#10;AI-generated content may be incorrect.">
            <a:extLst>
              <a:ext uri="{FF2B5EF4-FFF2-40B4-BE49-F238E27FC236}">
                <a16:creationId xmlns:a16="http://schemas.microsoft.com/office/drawing/2014/main" id="{1B440D44-61A5-9745-4E46-227ACCC2FBF2}"/>
              </a:ext>
            </a:extLst>
          </p:cNvPr>
          <p:cNvPicPr>
            <a:picLocks noChangeAspect="1"/>
          </p:cNvPicPr>
          <p:nvPr/>
        </p:nvPicPr>
        <p:blipFill>
          <a:blip r:embed="rId4">
            <a:extLst>
              <a:ext uri="{28A0092B-C50C-407E-A947-70E740481C1C}">
                <a14:useLocalDpi xmlns:a14="http://schemas.microsoft.com/office/drawing/2010/main" val="0"/>
              </a:ext>
            </a:extLst>
          </a:blip>
          <a:srcRect l="89489" t="10669" r="1300" b="3988"/>
          <a:stretch/>
        </p:blipFill>
        <p:spPr>
          <a:xfrm>
            <a:off x="10560496" y="1928752"/>
            <a:ext cx="586402" cy="4560948"/>
          </a:xfrm>
          <a:prstGeom prst="rect">
            <a:avLst/>
          </a:prstGeom>
        </p:spPr>
      </p:pic>
      <p:sp>
        <p:nvSpPr>
          <p:cNvPr id="2" name="TextBox 1">
            <a:extLst>
              <a:ext uri="{FF2B5EF4-FFF2-40B4-BE49-F238E27FC236}">
                <a16:creationId xmlns:a16="http://schemas.microsoft.com/office/drawing/2014/main" id="{AE0BD742-B892-A22F-4E90-5CAD762AE504}"/>
              </a:ext>
            </a:extLst>
          </p:cNvPr>
          <p:cNvSpPr txBox="1"/>
          <p:nvPr/>
        </p:nvSpPr>
        <p:spPr>
          <a:xfrm>
            <a:off x="5447928" y="3553271"/>
            <a:ext cx="599478" cy="307777"/>
          </a:xfrm>
          <a:prstGeom prst="rect">
            <a:avLst/>
          </a:prstGeom>
          <a:noFill/>
        </p:spPr>
        <p:txBody>
          <a:bodyPr wrap="square" rtlCol="0">
            <a:spAutoFit/>
          </a:bodyPr>
          <a:lstStyle/>
          <a:p>
            <a:r>
              <a:rPr lang="en-DE" sz="1400" dirty="0"/>
              <a:t>New</a:t>
            </a:r>
          </a:p>
        </p:txBody>
      </p:sp>
      <p:sp>
        <p:nvSpPr>
          <p:cNvPr id="3" name="TextBox 2">
            <a:extLst>
              <a:ext uri="{FF2B5EF4-FFF2-40B4-BE49-F238E27FC236}">
                <a16:creationId xmlns:a16="http://schemas.microsoft.com/office/drawing/2014/main" id="{CDBD5053-EA74-0532-9C5F-9538C84BC9CD}"/>
              </a:ext>
            </a:extLst>
          </p:cNvPr>
          <p:cNvSpPr txBox="1"/>
          <p:nvPr/>
        </p:nvSpPr>
        <p:spPr>
          <a:xfrm>
            <a:off x="2279576" y="3553271"/>
            <a:ext cx="1296144" cy="307777"/>
          </a:xfrm>
          <a:prstGeom prst="rect">
            <a:avLst/>
          </a:prstGeom>
          <a:noFill/>
        </p:spPr>
        <p:txBody>
          <a:bodyPr wrap="square" rtlCol="0">
            <a:spAutoFit/>
          </a:bodyPr>
          <a:lstStyle/>
          <a:p>
            <a:r>
              <a:rPr lang="en-DE" sz="1400" dirty="0"/>
              <a:t>Observation</a:t>
            </a:r>
          </a:p>
        </p:txBody>
      </p:sp>
      <p:sp>
        <p:nvSpPr>
          <p:cNvPr id="4" name="TextBox 3">
            <a:extLst>
              <a:ext uri="{FF2B5EF4-FFF2-40B4-BE49-F238E27FC236}">
                <a16:creationId xmlns:a16="http://schemas.microsoft.com/office/drawing/2014/main" id="{DBB43979-4B5E-3107-5094-BEFC3488CAB5}"/>
              </a:ext>
            </a:extLst>
          </p:cNvPr>
          <p:cNvSpPr txBox="1"/>
          <p:nvPr/>
        </p:nvSpPr>
        <p:spPr>
          <a:xfrm>
            <a:off x="8448850" y="3553271"/>
            <a:ext cx="599478" cy="307777"/>
          </a:xfrm>
          <a:prstGeom prst="rect">
            <a:avLst/>
          </a:prstGeom>
          <a:noFill/>
        </p:spPr>
        <p:txBody>
          <a:bodyPr wrap="square" rtlCol="0">
            <a:spAutoFit/>
          </a:bodyPr>
          <a:lstStyle/>
          <a:p>
            <a:r>
              <a:rPr lang="en-DE" sz="1400" dirty="0"/>
              <a:t>RUC</a:t>
            </a:r>
          </a:p>
        </p:txBody>
      </p:sp>
      <p:sp>
        <p:nvSpPr>
          <p:cNvPr id="7" name="TextBox 6">
            <a:extLst>
              <a:ext uri="{FF2B5EF4-FFF2-40B4-BE49-F238E27FC236}">
                <a16:creationId xmlns:a16="http://schemas.microsoft.com/office/drawing/2014/main" id="{8F392E15-2358-8364-A188-FF720B0104CD}"/>
              </a:ext>
            </a:extLst>
          </p:cNvPr>
          <p:cNvSpPr txBox="1"/>
          <p:nvPr/>
        </p:nvSpPr>
        <p:spPr>
          <a:xfrm>
            <a:off x="8376842" y="5929535"/>
            <a:ext cx="1463574" cy="307777"/>
          </a:xfrm>
          <a:prstGeom prst="rect">
            <a:avLst/>
          </a:prstGeom>
          <a:noFill/>
        </p:spPr>
        <p:txBody>
          <a:bodyPr wrap="square" rtlCol="0">
            <a:spAutoFit/>
          </a:bodyPr>
          <a:lstStyle/>
          <a:p>
            <a:r>
              <a:rPr lang="en-DE" sz="1400" dirty="0"/>
              <a:t>+3h forecast</a:t>
            </a:r>
          </a:p>
        </p:txBody>
      </p:sp>
      <p:sp>
        <p:nvSpPr>
          <p:cNvPr id="16" name="Titel 1">
            <a:extLst>
              <a:ext uri="{FF2B5EF4-FFF2-40B4-BE49-F238E27FC236}">
                <a16:creationId xmlns:a16="http://schemas.microsoft.com/office/drawing/2014/main" id="{C3968253-17FB-0B50-A6E6-B1C1B43C4EDD}"/>
              </a:ext>
            </a:extLst>
          </p:cNvPr>
          <p:cNvSpPr>
            <a:spLocks noGrp="1"/>
          </p:cNvSpPr>
          <p:nvPr>
            <p:ph type="title"/>
          </p:nvPr>
        </p:nvSpPr>
        <p:spPr>
          <a:xfrm>
            <a:off x="407368" y="319950"/>
            <a:ext cx="8353425" cy="431800"/>
          </a:xfrm>
        </p:spPr>
        <p:txBody>
          <a:bodyPr wrap="square" anchor="b">
            <a:normAutofit/>
          </a:bodyPr>
          <a:lstStyle/>
          <a:p>
            <a:r>
              <a:rPr lang="en-US" dirty="0"/>
              <a:t>We want better reflectivity structures</a:t>
            </a:r>
          </a:p>
        </p:txBody>
      </p:sp>
      <p:sp>
        <p:nvSpPr>
          <p:cNvPr id="6" name="Fußzeilenplatzhalter 3">
            <a:extLst>
              <a:ext uri="{FF2B5EF4-FFF2-40B4-BE49-F238E27FC236}">
                <a16:creationId xmlns:a16="http://schemas.microsoft.com/office/drawing/2014/main" id="{6C377374-DA1D-EC23-923F-4A1A4206E097}"/>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41846254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17</a:t>
            </a:fld>
            <a:endParaRPr lang="de-DE" altLang="de-DE"/>
          </a:p>
        </p:txBody>
      </p:sp>
      <p:sp>
        <p:nvSpPr>
          <p:cNvPr id="6" name="Titel 1"/>
          <p:cNvSpPr>
            <a:spLocks noGrp="1"/>
          </p:cNvSpPr>
          <p:nvPr>
            <p:ph type="title"/>
          </p:nvPr>
        </p:nvSpPr>
        <p:spPr>
          <a:xfrm>
            <a:off x="407368" y="319950"/>
            <a:ext cx="8353425" cy="431800"/>
          </a:xfrm>
        </p:spPr>
        <p:txBody>
          <a:bodyPr wrap="square" anchor="b">
            <a:normAutofit/>
          </a:bodyPr>
          <a:lstStyle/>
          <a:p>
            <a:r>
              <a:rPr lang="en-US" dirty="0"/>
              <a:t>Conclusions/Outlook</a:t>
            </a:r>
          </a:p>
        </p:txBody>
      </p:sp>
      <p:sp>
        <p:nvSpPr>
          <p:cNvPr id="8" name="Inhaltsplatzhalter 2">
            <a:extLst>
              <a:ext uri="{FF2B5EF4-FFF2-40B4-BE49-F238E27FC236}">
                <a16:creationId xmlns:a16="http://schemas.microsoft.com/office/drawing/2014/main" id="{CEB174BF-1AA8-46A6-ABBF-5B5269CC38C4}"/>
              </a:ext>
            </a:extLst>
          </p:cNvPr>
          <p:cNvSpPr txBox="1">
            <a:spLocks/>
          </p:cNvSpPr>
          <p:nvPr/>
        </p:nvSpPr>
        <p:spPr bwMode="auto">
          <a:xfrm>
            <a:off x="335360" y="1124744"/>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RUC is running. It produces very good results in summer and reasonable ones in winter. </a:t>
            </a:r>
          </a:p>
          <a:p>
            <a:endParaRPr lang="en-US" sz="1600" dirty="0"/>
          </a:p>
          <a:p>
            <a:r>
              <a:rPr lang="en-US" sz="1600" dirty="0"/>
              <a:t>We are working in a mayor update of the microphysics. We aim for a more consistent and physically-based model (not only standard verification).</a:t>
            </a:r>
          </a:p>
          <a:p>
            <a:endParaRPr lang="en-US" sz="1600" dirty="0"/>
          </a:p>
          <a:p>
            <a:r>
              <a:rPr lang="en-US" sz="1600" dirty="0"/>
              <a:t>Development is still in process and will continue for the next years. Our current focus is also on:</a:t>
            </a:r>
          </a:p>
          <a:p>
            <a:pPr lvl="1">
              <a:buFont typeface="Wingdings" panose="05000000000000000000" pitchFamily="2" charset="2"/>
              <a:buChar char="§"/>
            </a:pPr>
            <a:r>
              <a:rPr lang="en-US" sz="1600" dirty="0"/>
              <a:t>Ensemble spread (Sophie Löbel)</a:t>
            </a:r>
          </a:p>
          <a:p>
            <a:pPr lvl="1">
              <a:buFont typeface="Wingdings" panose="05000000000000000000" pitchFamily="2" charset="2"/>
              <a:buChar char="§"/>
            </a:pPr>
            <a:r>
              <a:rPr lang="en-US" sz="1600" dirty="0"/>
              <a:t>Use new observations like </a:t>
            </a:r>
            <a:r>
              <a:rPr lang="en-US" sz="1600" dirty="0" err="1"/>
              <a:t>disdrometers</a:t>
            </a:r>
            <a:r>
              <a:rPr lang="en-US" sz="1600" dirty="0"/>
              <a:t> </a:t>
            </a:r>
            <a:br>
              <a:rPr lang="en-US" sz="1600" dirty="0"/>
            </a:br>
            <a:r>
              <a:rPr lang="en-US" sz="1600" dirty="0"/>
              <a:t>(Sophie Löbel) or polarimetry (Kobra </a:t>
            </a:r>
            <a:r>
              <a:rPr lang="en-US" sz="1600" dirty="0" err="1"/>
              <a:t>Khosravian</a:t>
            </a:r>
            <a:r>
              <a:rPr lang="en-US" sz="1600" dirty="0"/>
              <a:t>, </a:t>
            </a:r>
            <a:br>
              <a:rPr lang="en-US" sz="1600" dirty="0"/>
            </a:br>
            <a:r>
              <a:rPr lang="en-US" sz="1600" dirty="0"/>
              <a:t>Jana </a:t>
            </a:r>
            <a:r>
              <a:rPr lang="en-US" sz="1600" dirty="0" err="1"/>
              <a:t>Mendrok</a:t>
            </a:r>
            <a:r>
              <a:rPr lang="en-US" sz="1600" dirty="0"/>
              <a:t>)</a:t>
            </a:r>
          </a:p>
          <a:p>
            <a:pPr lvl="1">
              <a:buFont typeface="Wingdings" panose="05000000000000000000" pitchFamily="2" charset="2"/>
              <a:buChar char="§"/>
            </a:pPr>
            <a:r>
              <a:rPr lang="en-US" sz="1600" u="sng" dirty="0"/>
              <a:t>Run at hectometer resolutions </a:t>
            </a:r>
            <a:br>
              <a:rPr lang="en-US" sz="1600" dirty="0"/>
            </a:br>
            <a:r>
              <a:rPr lang="en-US" sz="1600" dirty="0"/>
              <a:t>(GLORY, Daniela Littmann)</a:t>
            </a:r>
          </a:p>
          <a:p>
            <a:pPr lvl="1">
              <a:buFont typeface="Wingdings" panose="05000000000000000000" pitchFamily="2" charset="2"/>
              <a:buChar char="§"/>
            </a:pPr>
            <a:r>
              <a:rPr lang="en-US" sz="1600" dirty="0"/>
              <a:t>Improve radar forward operator </a:t>
            </a:r>
            <a:br>
              <a:rPr lang="en-US" sz="1600" dirty="0"/>
            </a:br>
            <a:r>
              <a:rPr lang="en-US" sz="1600" dirty="0"/>
              <a:t>(Jana </a:t>
            </a:r>
            <a:r>
              <a:rPr lang="en-US" sz="1600" dirty="0" err="1"/>
              <a:t>Mendrok</a:t>
            </a:r>
            <a:r>
              <a:rPr lang="en-US" sz="1600" dirty="0"/>
              <a:t>, Uli </a:t>
            </a:r>
            <a:r>
              <a:rPr lang="en-US" sz="1600" dirty="0" err="1"/>
              <a:t>Blahak</a:t>
            </a:r>
            <a:r>
              <a:rPr lang="en-US" sz="1600" dirty="0"/>
              <a:t>)</a:t>
            </a:r>
          </a:p>
          <a:p>
            <a:pPr marL="0" indent="0">
              <a:buNone/>
            </a:pPr>
            <a:br>
              <a:rPr lang="en-US" sz="1600" dirty="0"/>
            </a:br>
            <a:endParaRPr lang="en-US" sz="1600" dirty="0"/>
          </a:p>
          <a:p>
            <a:pPr marL="0" indent="0">
              <a:buNone/>
            </a:pPr>
            <a:endParaRPr lang="en-US" sz="1600" dirty="0"/>
          </a:p>
        </p:txBody>
      </p:sp>
      <p:pic>
        <p:nvPicPr>
          <p:cNvPr id="2" name="ICON-CAP2017_teamx48_UV_M04-M05_exp_1_ref_">
            <a:hlinkClick r:id="" action="ppaction://media"/>
            <a:extLst>
              <a:ext uri="{FF2B5EF4-FFF2-40B4-BE49-F238E27FC236}">
                <a16:creationId xmlns:a16="http://schemas.microsoft.com/office/drawing/2014/main" id="{6A2E58DC-87D2-78C5-BF1A-11FABEA181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7565" y="4451674"/>
            <a:ext cx="8194435" cy="2001662"/>
          </a:xfrm>
          <a:prstGeom prst="rect">
            <a:avLst/>
          </a:prstGeom>
        </p:spPr>
      </p:pic>
      <p:pic>
        <p:nvPicPr>
          <p:cNvPr id="3" name="Grafik 9">
            <a:extLst>
              <a:ext uri="{FF2B5EF4-FFF2-40B4-BE49-F238E27FC236}">
                <a16:creationId xmlns:a16="http://schemas.microsoft.com/office/drawing/2014/main" id="{8ACAE9A7-7455-60C6-D7D3-C17DAB2C0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472" y="3453772"/>
            <a:ext cx="1576937" cy="617354"/>
          </a:xfrm>
          <a:prstGeom prst="rect">
            <a:avLst/>
          </a:prstGeom>
        </p:spPr>
      </p:pic>
      <p:sp>
        <p:nvSpPr>
          <p:cNvPr id="4" name="Textfeld 14">
            <a:extLst>
              <a:ext uri="{FF2B5EF4-FFF2-40B4-BE49-F238E27FC236}">
                <a16:creationId xmlns:a16="http://schemas.microsoft.com/office/drawing/2014/main" id="{D9089749-9D22-70D8-3E75-469C5DE1E8F1}"/>
              </a:ext>
            </a:extLst>
          </p:cNvPr>
          <p:cNvSpPr txBox="1"/>
          <p:nvPr/>
        </p:nvSpPr>
        <p:spPr>
          <a:xfrm>
            <a:off x="6392935" y="4092380"/>
            <a:ext cx="1422271" cy="276999"/>
          </a:xfrm>
          <a:prstGeom prst="rect">
            <a:avLst/>
          </a:prstGeom>
          <a:noFill/>
        </p:spPr>
        <p:txBody>
          <a:bodyPr wrap="square" rtlCol="0">
            <a:spAutoFit/>
          </a:bodyPr>
          <a:lstStyle/>
          <a:p>
            <a:pPr algn="ctr"/>
            <a:r>
              <a:rPr lang="de-DE" sz="1200" dirty="0">
                <a:solidFill>
                  <a:srgbClr val="474747"/>
                </a:solidFill>
              </a:rPr>
              <a:t>∆x = 1 km</a:t>
            </a:r>
          </a:p>
        </p:txBody>
      </p:sp>
      <p:sp>
        <p:nvSpPr>
          <p:cNvPr id="7" name="Textfeld 15">
            <a:extLst>
              <a:ext uri="{FF2B5EF4-FFF2-40B4-BE49-F238E27FC236}">
                <a16:creationId xmlns:a16="http://schemas.microsoft.com/office/drawing/2014/main" id="{27078E6C-E635-21E1-18A3-0FC0C1F2C11E}"/>
              </a:ext>
            </a:extLst>
          </p:cNvPr>
          <p:cNvSpPr txBox="1"/>
          <p:nvPr/>
        </p:nvSpPr>
        <p:spPr>
          <a:xfrm>
            <a:off x="4400566" y="4092380"/>
            <a:ext cx="1422271" cy="276999"/>
          </a:xfrm>
          <a:prstGeom prst="rect">
            <a:avLst/>
          </a:prstGeom>
          <a:noFill/>
        </p:spPr>
        <p:txBody>
          <a:bodyPr wrap="square" rtlCol="0">
            <a:spAutoFit/>
          </a:bodyPr>
          <a:lstStyle/>
          <a:p>
            <a:pPr algn="ctr"/>
            <a:r>
              <a:rPr lang="de-DE" sz="1200" dirty="0">
                <a:solidFill>
                  <a:srgbClr val="474747"/>
                </a:solidFill>
              </a:rPr>
              <a:t>∆x = 2 km</a:t>
            </a:r>
          </a:p>
        </p:txBody>
      </p:sp>
      <p:sp>
        <p:nvSpPr>
          <p:cNvPr id="10" name="Textfeld 16">
            <a:extLst>
              <a:ext uri="{FF2B5EF4-FFF2-40B4-BE49-F238E27FC236}">
                <a16:creationId xmlns:a16="http://schemas.microsoft.com/office/drawing/2014/main" id="{AC9A7C35-8E2C-4834-A382-3B3CBBCB6489}"/>
              </a:ext>
            </a:extLst>
          </p:cNvPr>
          <p:cNvSpPr txBox="1"/>
          <p:nvPr/>
        </p:nvSpPr>
        <p:spPr>
          <a:xfrm>
            <a:off x="8385305" y="4103850"/>
            <a:ext cx="1422271" cy="276999"/>
          </a:xfrm>
          <a:prstGeom prst="rect">
            <a:avLst/>
          </a:prstGeom>
          <a:noFill/>
        </p:spPr>
        <p:txBody>
          <a:bodyPr wrap="square" rtlCol="0">
            <a:spAutoFit/>
          </a:bodyPr>
          <a:lstStyle/>
          <a:p>
            <a:pPr algn="ctr"/>
            <a:r>
              <a:rPr lang="de-DE" sz="1200" dirty="0">
                <a:solidFill>
                  <a:srgbClr val="474747"/>
                </a:solidFill>
              </a:rPr>
              <a:t>∆x = 0.5 km</a:t>
            </a:r>
          </a:p>
        </p:txBody>
      </p:sp>
      <p:sp>
        <p:nvSpPr>
          <p:cNvPr id="11" name="Textfeld 16">
            <a:extLst>
              <a:ext uri="{FF2B5EF4-FFF2-40B4-BE49-F238E27FC236}">
                <a16:creationId xmlns:a16="http://schemas.microsoft.com/office/drawing/2014/main" id="{2E14F61C-81CC-3565-BB42-984FFA530AB3}"/>
              </a:ext>
            </a:extLst>
          </p:cNvPr>
          <p:cNvSpPr txBox="1"/>
          <p:nvPr/>
        </p:nvSpPr>
        <p:spPr>
          <a:xfrm>
            <a:off x="10560496" y="4077072"/>
            <a:ext cx="1422271" cy="276999"/>
          </a:xfrm>
          <a:prstGeom prst="rect">
            <a:avLst/>
          </a:prstGeom>
          <a:noFill/>
        </p:spPr>
        <p:txBody>
          <a:bodyPr wrap="square" rtlCol="0">
            <a:spAutoFit/>
          </a:bodyPr>
          <a:lstStyle/>
          <a:p>
            <a:pPr algn="ctr"/>
            <a:r>
              <a:rPr lang="de-DE" sz="1200" dirty="0">
                <a:solidFill>
                  <a:srgbClr val="474747"/>
                </a:solidFill>
              </a:rPr>
              <a:t>∆x = 0.25 km</a:t>
            </a:r>
          </a:p>
        </p:txBody>
      </p:sp>
      <p:sp>
        <p:nvSpPr>
          <p:cNvPr id="12" name="Fußzeilenplatzhalter 3">
            <a:extLst>
              <a:ext uri="{FF2B5EF4-FFF2-40B4-BE49-F238E27FC236}">
                <a16:creationId xmlns:a16="http://schemas.microsoft.com/office/drawing/2014/main" id="{8A67F2C2-67BD-145B-3E32-FFEF950343EA}"/>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246180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7B3BC-9733-1F09-2B54-B7FB26BD2A7F}"/>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92FED39-D5BC-2952-E97C-EA27B7A4B3EF}"/>
              </a:ext>
            </a:extLst>
          </p:cNvPr>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18</a:t>
            </a:fld>
            <a:endParaRPr lang="de-DE" altLang="de-DE"/>
          </a:p>
        </p:txBody>
      </p:sp>
      <p:sp>
        <p:nvSpPr>
          <p:cNvPr id="6" name="Titel 1">
            <a:extLst>
              <a:ext uri="{FF2B5EF4-FFF2-40B4-BE49-F238E27FC236}">
                <a16:creationId xmlns:a16="http://schemas.microsoft.com/office/drawing/2014/main" id="{71C5E753-3B77-0B19-BE08-61AEF86CC5AC}"/>
              </a:ext>
            </a:extLst>
          </p:cNvPr>
          <p:cNvSpPr>
            <a:spLocks noGrp="1"/>
          </p:cNvSpPr>
          <p:nvPr>
            <p:ph type="title"/>
          </p:nvPr>
        </p:nvSpPr>
        <p:spPr>
          <a:xfrm>
            <a:off x="407368" y="319950"/>
            <a:ext cx="8353425" cy="431800"/>
          </a:xfrm>
        </p:spPr>
        <p:txBody>
          <a:bodyPr wrap="square" anchor="b">
            <a:normAutofit/>
          </a:bodyPr>
          <a:lstStyle/>
          <a:p>
            <a:r>
              <a:rPr lang="en-US" dirty="0"/>
              <a:t>We want better reflectivity structures</a:t>
            </a:r>
          </a:p>
        </p:txBody>
      </p:sp>
      <p:sp>
        <p:nvSpPr>
          <p:cNvPr id="8" name="Inhaltsplatzhalter 2">
            <a:extLst>
              <a:ext uri="{FF2B5EF4-FFF2-40B4-BE49-F238E27FC236}">
                <a16:creationId xmlns:a16="http://schemas.microsoft.com/office/drawing/2014/main" id="{5E3387E6-6FA6-9CCD-3D8A-14DA7B703E41}"/>
              </a:ext>
            </a:extLst>
          </p:cNvPr>
          <p:cNvSpPr txBox="1">
            <a:spLocks/>
          </p:cNvSpPr>
          <p:nvPr/>
        </p:nvSpPr>
        <p:spPr bwMode="auto">
          <a:xfrm>
            <a:off x="767408" y="1340768"/>
            <a:ext cx="964907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model produce too-broad reflectivity structures.</a:t>
            </a:r>
          </a:p>
          <a:p>
            <a:endParaRPr lang="en-US" sz="1600" dirty="0"/>
          </a:p>
          <a:p>
            <a:r>
              <a:rPr lang="en-US" sz="1600" dirty="0"/>
              <a:t>This causes problems too our cell-detection algorithm</a:t>
            </a:r>
          </a:p>
          <a:p>
            <a:pPr marL="774700" lvl="1" indent="-342900">
              <a:buFont typeface="+mj-lt"/>
              <a:buAutoNum type="arabicPeriod"/>
            </a:pPr>
            <a:r>
              <a:rPr lang="en-US" sz="1600" dirty="0"/>
              <a:t>It detects very-large unrealistic convection cells that are unrealistic and look bad in the visualization of the derived products.</a:t>
            </a:r>
          </a:p>
          <a:p>
            <a:pPr marL="774700" lvl="1" indent="-342900">
              <a:buFont typeface="+mj-lt"/>
              <a:buAutoNum type="arabicPeriod"/>
            </a:pPr>
            <a:r>
              <a:rPr lang="en-US" sz="1600" dirty="0"/>
              <a:t>It detects too-few small cells.</a:t>
            </a:r>
          </a:p>
          <a:p>
            <a:pPr marL="774700" lvl="1" indent="-342900">
              <a:buFont typeface="+mj-lt"/>
              <a:buAutoNum type="arabicPeriod"/>
            </a:pPr>
            <a:endParaRPr lang="en-US" sz="1600" dirty="0"/>
          </a:p>
          <a:p>
            <a:pPr marL="431800" lvl="1" indent="0">
              <a:buNone/>
            </a:pPr>
            <a:endParaRPr lang="en-US" sz="1600" dirty="0"/>
          </a:p>
          <a:p>
            <a:pPr marL="774700" lvl="1" indent="-342900">
              <a:buFont typeface="+mj-lt"/>
              <a:buAutoNum type="arabicPeriod"/>
            </a:pPr>
            <a:endParaRPr lang="en-US" sz="1600" dirty="0"/>
          </a:p>
        </p:txBody>
      </p:sp>
      <p:sp>
        <p:nvSpPr>
          <p:cNvPr id="9" name="Fußzeilenplatzhalter 3">
            <a:extLst>
              <a:ext uri="{FF2B5EF4-FFF2-40B4-BE49-F238E27FC236}">
                <a16:creationId xmlns:a16="http://schemas.microsoft.com/office/drawing/2014/main" id="{7DAC0502-2E29-8566-295C-F17ABA73D5EB}"/>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pic>
        <p:nvPicPr>
          <p:cNvPr id="19" name="Picture 18" descr="A map with different colored spots&#10;&#10;AI-generated content may be incorrect.">
            <a:extLst>
              <a:ext uri="{FF2B5EF4-FFF2-40B4-BE49-F238E27FC236}">
                <a16:creationId xmlns:a16="http://schemas.microsoft.com/office/drawing/2014/main" id="{A347FB3D-E55E-D474-9435-C504F0DEB677}"/>
              </a:ext>
            </a:extLst>
          </p:cNvPr>
          <p:cNvPicPr>
            <a:picLocks noChangeAspect="1"/>
          </p:cNvPicPr>
          <p:nvPr/>
        </p:nvPicPr>
        <p:blipFill>
          <a:blip r:embed="rId2">
            <a:extLst>
              <a:ext uri="{28A0092B-C50C-407E-A947-70E740481C1C}">
                <a14:useLocalDpi xmlns:a14="http://schemas.microsoft.com/office/drawing/2010/main" val="0"/>
              </a:ext>
            </a:extLst>
          </a:blip>
          <a:srcRect l="42817" t="39848" r="28639" b="31149"/>
          <a:stretch/>
        </p:blipFill>
        <p:spPr>
          <a:xfrm>
            <a:off x="7472325" y="3805873"/>
            <a:ext cx="2448272" cy="2088232"/>
          </a:xfrm>
          <a:prstGeom prst="rect">
            <a:avLst/>
          </a:prstGeom>
        </p:spPr>
      </p:pic>
      <p:pic>
        <p:nvPicPr>
          <p:cNvPr id="23" name="Picture 22" descr="A map with different colored areas&#10;&#10;AI-generated content may be incorrect.">
            <a:extLst>
              <a:ext uri="{FF2B5EF4-FFF2-40B4-BE49-F238E27FC236}">
                <a16:creationId xmlns:a16="http://schemas.microsoft.com/office/drawing/2014/main" id="{9ACFB224-DEFD-9D64-A2E0-744587F781C9}"/>
              </a:ext>
            </a:extLst>
          </p:cNvPr>
          <p:cNvPicPr>
            <a:picLocks noChangeAspect="1"/>
          </p:cNvPicPr>
          <p:nvPr/>
        </p:nvPicPr>
        <p:blipFill>
          <a:blip r:embed="rId3">
            <a:extLst>
              <a:ext uri="{28A0092B-C50C-407E-A947-70E740481C1C}">
                <a14:useLocalDpi xmlns:a14="http://schemas.microsoft.com/office/drawing/2010/main" val="0"/>
              </a:ext>
            </a:extLst>
          </a:blip>
          <a:srcRect l="43089" t="40703" r="25620" b="30294"/>
          <a:stretch/>
        </p:blipFill>
        <p:spPr>
          <a:xfrm>
            <a:off x="1631504" y="3812512"/>
            <a:ext cx="2683892" cy="2088232"/>
          </a:xfrm>
          <a:prstGeom prst="rect">
            <a:avLst/>
          </a:prstGeom>
        </p:spPr>
      </p:pic>
      <p:pic>
        <p:nvPicPr>
          <p:cNvPr id="26" name="Picture 25" descr="A map with different colored areas&#10;&#10;AI-generated content may be incorrect.">
            <a:extLst>
              <a:ext uri="{FF2B5EF4-FFF2-40B4-BE49-F238E27FC236}">
                <a16:creationId xmlns:a16="http://schemas.microsoft.com/office/drawing/2014/main" id="{5B616528-B27A-F407-DB92-6372C37568E3}"/>
              </a:ext>
            </a:extLst>
          </p:cNvPr>
          <p:cNvPicPr>
            <a:picLocks noChangeAspect="1"/>
          </p:cNvPicPr>
          <p:nvPr/>
        </p:nvPicPr>
        <p:blipFill>
          <a:blip r:embed="rId4">
            <a:extLst>
              <a:ext uri="{28A0092B-C50C-407E-A947-70E740481C1C}">
                <a14:useLocalDpi xmlns:a14="http://schemas.microsoft.com/office/drawing/2010/main" val="0"/>
              </a:ext>
            </a:extLst>
          </a:blip>
          <a:srcRect l="89489" t="10669" r="1300" b="3988"/>
          <a:stretch/>
        </p:blipFill>
        <p:spPr>
          <a:xfrm>
            <a:off x="10560496" y="1928752"/>
            <a:ext cx="586402" cy="4560948"/>
          </a:xfrm>
          <a:prstGeom prst="rect">
            <a:avLst/>
          </a:prstGeom>
        </p:spPr>
      </p:pic>
      <p:sp>
        <p:nvSpPr>
          <p:cNvPr id="3" name="TextBox 2">
            <a:extLst>
              <a:ext uri="{FF2B5EF4-FFF2-40B4-BE49-F238E27FC236}">
                <a16:creationId xmlns:a16="http://schemas.microsoft.com/office/drawing/2014/main" id="{1BA865B0-5A9B-15BC-8D9F-3965EA387A2E}"/>
              </a:ext>
            </a:extLst>
          </p:cNvPr>
          <p:cNvSpPr txBox="1"/>
          <p:nvPr/>
        </p:nvSpPr>
        <p:spPr>
          <a:xfrm>
            <a:off x="2279576" y="3553271"/>
            <a:ext cx="1296144" cy="307777"/>
          </a:xfrm>
          <a:prstGeom prst="rect">
            <a:avLst/>
          </a:prstGeom>
          <a:noFill/>
        </p:spPr>
        <p:txBody>
          <a:bodyPr wrap="square" rtlCol="0">
            <a:spAutoFit/>
          </a:bodyPr>
          <a:lstStyle/>
          <a:p>
            <a:r>
              <a:rPr lang="en-DE" sz="1400" dirty="0"/>
              <a:t>Observation</a:t>
            </a:r>
          </a:p>
        </p:txBody>
      </p:sp>
      <p:sp>
        <p:nvSpPr>
          <p:cNvPr id="4" name="TextBox 3">
            <a:extLst>
              <a:ext uri="{FF2B5EF4-FFF2-40B4-BE49-F238E27FC236}">
                <a16:creationId xmlns:a16="http://schemas.microsoft.com/office/drawing/2014/main" id="{1D2A2A9B-8BEA-8F76-4690-9799C7CEAA65}"/>
              </a:ext>
            </a:extLst>
          </p:cNvPr>
          <p:cNvSpPr txBox="1"/>
          <p:nvPr/>
        </p:nvSpPr>
        <p:spPr>
          <a:xfrm>
            <a:off x="8448850" y="3553271"/>
            <a:ext cx="599478" cy="307777"/>
          </a:xfrm>
          <a:prstGeom prst="rect">
            <a:avLst/>
          </a:prstGeom>
          <a:noFill/>
        </p:spPr>
        <p:txBody>
          <a:bodyPr wrap="square" rtlCol="0">
            <a:spAutoFit/>
          </a:bodyPr>
          <a:lstStyle/>
          <a:p>
            <a:r>
              <a:rPr lang="en-DE" sz="1400" dirty="0"/>
              <a:t>RUC</a:t>
            </a:r>
          </a:p>
        </p:txBody>
      </p:sp>
      <p:sp>
        <p:nvSpPr>
          <p:cNvPr id="7" name="TextBox 6">
            <a:extLst>
              <a:ext uri="{FF2B5EF4-FFF2-40B4-BE49-F238E27FC236}">
                <a16:creationId xmlns:a16="http://schemas.microsoft.com/office/drawing/2014/main" id="{114C709A-CFA9-9C3D-AEC9-77442D1A0EFE}"/>
              </a:ext>
            </a:extLst>
          </p:cNvPr>
          <p:cNvSpPr txBox="1"/>
          <p:nvPr/>
        </p:nvSpPr>
        <p:spPr>
          <a:xfrm>
            <a:off x="8376842" y="5929535"/>
            <a:ext cx="1463574" cy="307777"/>
          </a:xfrm>
          <a:prstGeom prst="rect">
            <a:avLst/>
          </a:prstGeom>
          <a:noFill/>
        </p:spPr>
        <p:txBody>
          <a:bodyPr wrap="square" rtlCol="0">
            <a:spAutoFit/>
          </a:bodyPr>
          <a:lstStyle/>
          <a:p>
            <a:r>
              <a:rPr lang="en-DE" sz="1400" dirty="0"/>
              <a:t>+3h forecast</a:t>
            </a:r>
          </a:p>
        </p:txBody>
      </p:sp>
    </p:spTree>
    <p:extLst>
      <p:ext uri="{BB962C8B-B14F-4D97-AF65-F5344CB8AC3E}">
        <p14:creationId xmlns:p14="http://schemas.microsoft.com/office/powerpoint/2010/main" val="217776148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1066522-4C20-45F6-822D-0A2036AACE84}"/>
              </a:ext>
            </a:extLst>
          </p:cNvPr>
          <p:cNvSpPr>
            <a:spLocks noGrp="1"/>
          </p:cNvSpPr>
          <p:nvPr>
            <p:ph type="sldNum" sz="quarter" idx="11"/>
          </p:nvPr>
        </p:nvSpPr>
        <p:spPr/>
        <p:txBody>
          <a:bodyPr/>
          <a:lstStyle/>
          <a:p>
            <a:pPr>
              <a:defRPr/>
            </a:pPr>
            <a:fld id="{9AEE1EEC-1F3D-496F-80FE-60C0313105A3}" type="slidenum">
              <a:rPr lang="de-DE" smtClean="0"/>
              <a:pPr>
                <a:defRPr/>
              </a:pPr>
              <a:t>19</a:t>
            </a:fld>
            <a:endParaRPr lang="de-DE" dirty="0"/>
          </a:p>
        </p:txBody>
      </p:sp>
      <p:sp>
        <p:nvSpPr>
          <p:cNvPr id="8" name="Titel 1">
            <a:extLst>
              <a:ext uri="{FF2B5EF4-FFF2-40B4-BE49-F238E27FC236}">
                <a16:creationId xmlns:a16="http://schemas.microsoft.com/office/drawing/2014/main" id="{3AF99332-60ED-4975-B471-B5C36C2B2E13}"/>
              </a:ext>
            </a:extLst>
          </p:cNvPr>
          <p:cNvSpPr>
            <a:spLocks noGrp="1"/>
          </p:cNvSpPr>
          <p:nvPr>
            <p:ph type="title"/>
          </p:nvPr>
        </p:nvSpPr>
        <p:spPr>
          <a:xfrm>
            <a:off x="407368" y="319950"/>
            <a:ext cx="8353425" cy="431800"/>
          </a:xfrm>
        </p:spPr>
        <p:txBody>
          <a:bodyPr wrap="square" anchor="b">
            <a:normAutofit/>
          </a:bodyPr>
          <a:lstStyle/>
          <a:p>
            <a:r>
              <a:rPr lang="en-US" dirty="0"/>
              <a:t>Closer examination</a:t>
            </a:r>
          </a:p>
        </p:txBody>
      </p:sp>
      <p:sp>
        <p:nvSpPr>
          <p:cNvPr id="9" name="Inhaltsplatzhalter 2">
            <a:extLst>
              <a:ext uri="{FF2B5EF4-FFF2-40B4-BE49-F238E27FC236}">
                <a16:creationId xmlns:a16="http://schemas.microsoft.com/office/drawing/2014/main" id="{52393965-47D2-4D33-B2C4-852574F672F2}"/>
              </a:ext>
            </a:extLst>
          </p:cNvPr>
          <p:cNvSpPr txBox="1">
            <a:spLocks/>
          </p:cNvSpPr>
          <p:nvPr/>
        </p:nvSpPr>
        <p:spPr bwMode="auto">
          <a:xfrm>
            <a:off x="767408" y="1412776"/>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a:t>
            </a:r>
            <a:r>
              <a:rPr lang="en-US" sz="1600" b="1" dirty="0"/>
              <a:t>snow/graupel ratio is too low </a:t>
            </a:r>
            <a:r>
              <a:rPr lang="en-US" sz="1600" dirty="0"/>
              <a:t>(too much graupel) when compared with other models (like our 1mom). </a:t>
            </a:r>
          </a:p>
          <a:p>
            <a:pPr lvl="1"/>
            <a:r>
              <a:rPr lang="en-US" sz="1600" dirty="0"/>
              <a:t>Too-broad high-reflectivity structures due to graupel.</a:t>
            </a:r>
          </a:p>
          <a:p>
            <a:pPr lvl="1"/>
            <a:r>
              <a:rPr lang="en-US" sz="1600" dirty="0"/>
              <a:t>Too-few middle clouds as snow is depleted.</a:t>
            </a:r>
          </a:p>
          <a:p>
            <a:pPr lvl="1"/>
            <a:r>
              <a:rPr lang="en-US" sz="1600" dirty="0"/>
              <a:t>Snow does not have time to grow to produce precipitation in winter.</a:t>
            </a:r>
          </a:p>
          <a:p>
            <a:pPr marL="0" indent="0">
              <a:buNone/>
            </a:pPr>
            <a:endParaRPr lang="en-US" sz="1600" dirty="0"/>
          </a:p>
          <a:p>
            <a:r>
              <a:rPr lang="en-US" sz="1600" dirty="0"/>
              <a:t>SEVIRI satellite observations show we have </a:t>
            </a:r>
            <a:r>
              <a:rPr lang="en-US" sz="1600" b="1" dirty="0"/>
              <a:t>too-few high clouds </a:t>
            </a:r>
            <a:r>
              <a:rPr lang="en-US" sz="1600" dirty="0"/>
              <a:t>and too many low clouds:</a:t>
            </a:r>
          </a:p>
          <a:p>
            <a:pPr lvl="1"/>
            <a:r>
              <a:rPr lang="en-US" sz="1600" dirty="0"/>
              <a:t>Too-few ice clouds might reduce precipitation in winter.</a:t>
            </a:r>
          </a:p>
          <a:p>
            <a:pPr marL="431800" lvl="1" indent="0">
              <a:buNone/>
            </a:pPr>
            <a:endParaRPr lang="en-US" sz="1600" dirty="0"/>
          </a:p>
          <a:p>
            <a:r>
              <a:rPr lang="en-US" sz="1600" dirty="0"/>
              <a:t>Radar polarimetry suggests that the rain droplets might be too small in the model</a:t>
            </a:r>
          </a:p>
          <a:p>
            <a:pPr lvl="1"/>
            <a:r>
              <a:rPr lang="en-US" sz="1600" dirty="0"/>
              <a:t>This might reduce the rain efficiency from stratiform clouds.</a:t>
            </a:r>
          </a:p>
          <a:p>
            <a:pPr lvl="1"/>
            <a:endParaRPr lang="en-US" sz="1600" dirty="0"/>
          </a:p>
          <a:p>
            <a:pPr lvl="1"/>
            <a:endParaRPr lang="en-US" sz="1600" dirty="0"/>
          </a:p>
          <a:p>
            <a:pPr lvl="1"/>
            <a:endParaRPr lang="en-US" sz="1600" dirty="0"/>
          </a:p>
          <a:p>
            <a:pPr lvl="1"/>
            <a:endParaRPr lang="en-US" sz="1600" dirty="0"/>
          </a:p>
          <a:p>
            <a:pPr marL="0" indent="0">
              <a:buNone/>
            </a:pPr>
            <a:endParaRPr lang="en-US" sz="1600" dirty="0"/>
          </a:p>
        </p:txBody>
      </p:sp>
      <p:sp>
        <p:nvSpPr>
          <p:cNvPr id="10" name="Fußzeilenplatzhalter 3">
            <a:extLst>
              <a:ext uri="{FF2B5EF4-FFF2-40B4-BE49-F238E27FC236}">
                <a16:creationId xmlns:a16="http://schemas.microsoft.com/office/drawing/2014/main" id="{8A65DAAB-4A28-4012-9236-60B7ED1C8E4B}"/>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23901733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9" y="168696"/>
            <a:ext cx="9286056" cy="576806"/>
          </a:xfrm>
        </p:spPr>
        <p:txBody>
          <a:bodyPr/>
          <a:lstStyle/>
          <a:p>
            <a:r>
              <a:rPr lang="en-GB" dirty="0"/>
              <a:t>SINFONY RUC is running every day</a:t>
            </a:r>
          </a:p>
        </p:txBody>
      </p:sp>
      <p:sp>
        <p:nvSpPr>
          <p:cNvPr id="3" name="Foliennummernplatzhalter 2"/>
          <p:cNvSpPr>
            <a:spLocks noGrp="1"/>
          </p:cNvSpPr>
          <p:nvPr>
            <p:ph type="sldNum" sz="quarter" idx="12"/>
          </p:nvPr>
        </p:nvSpPr>
        <p:spPr/>
        <p:txBody>
          <a:bodyPr/>
          <a:lstStyle/>
          <a:p>
            <a:fld id="{EA0F6491-FF58-4B5D-AB2D-B43F69F7F3EE}" type="slidenum">
              <a:rPr lang="de-DE" smtClean="0"/>
              <a:pPr/>
              <a:t>2</a:t>
            </a:fld>
            <a:endParaRPr lang="de-DE" dirty="0"/>
          </a:p>
        </p:txBody>
      </p:sp>
      <p:cxnSp>
        <p:nvCxnSpPr>
          <p:cNvPr id="7" name="Gerade Verbindung 6"/>
          <p:cNvCxnSpPr/>
          <p:nvPr/>
        </p:nvCxnSpPr>
        <p:spPr bwMode="auto">
          <a:xfrm flipV="1">
            <a:off x="695401" y="1677625"/>
            <a:ext cx="10875715" cy="13905"/>
          </a:xfrm>
          <a:prstGeom prst="line">
            <a:avLst/>
          </a:prstGeom>
          <a:solidFill>
            <a:schemeClr val="accent1"/>
          </a:solidFill>
          <a:ln w="28575" cap="flat" cmpd="sng" algn="ctr">
            <a:solidFill>
              <a:srgbClr val="2D4B9B"/>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Gerade Verbindung 8"/>
          <p:cNvCxnSpPr/>
          <p:nvPr/>
        </p:nvCxnSpPr>
        <p:spPr bwMode="auto">
          <a:xfrm flipH="1">
            <a:off x="6124212" y="1116723"/>
            <a:ext cx="56445" cy="4180417"/>
          </a:xfrm>
          <a:prstGeom prst="line">
            <a:avLst/>
          </a:prstGeom>
          <a:solidFill>
            <a:schemeClr val="accent1"/>
          </a:solidFill>
          <a:ln w="28575"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Textfeld 11"/>
          <p:cNvSpPr txBox="1"/>
          <p:nvPr/>
        </p:nvSpPr>
        <p:spPr>
          <a:xfrm>
            <a:off x="1515845" y="1163201"/>
            <a:ext cx="3608680" cy="369332"/>
          </a:xfrm>
          <a:prstGeom prst="rect">
            <a:avLst/>
          </a:prstGeom>
          <a:noFill/>
        </p:spPr>
        <p:txBody>
          <a:bodyPr wrap="none" rtlCol="0">
            <a:spAutoFit/>
          </a:bodyPr>
          <a:lstStyle/>
          <a:p>
            <a:r>
              <a:rPr lang="en-GB" dirty="0">
                <a:solidFill>
                  <a:srgbClr val="1C9894"/>
                </a:solidFill>
              </a:rPr>
              <a:t>ICON-Rapid Update Cycle (RUC)</a:t>
            </a:r>
          </a:p>
        </p:txBody>
      </p:sp>
      <p:sp>
        <p:nvSpPr>
          <p:cNvPr id="13" name="Textfeld 12"/>
          <p:cNvSpPr txBox="1"/>
          <p:nvPr/>
        </p:nvSpPr>
        <p:spPr>
          <a:xfrm>
            <a:off x="8035784" y="1211457"/>
            <a:ext cx="1912553" cy="369332"/>
          </a:xfrm>
          <a:prstGeom prst="rect">
            <a:avLst/>
          </a:prstGeom>
          <a:noFill/>
        </p:spPr>
        <p:txBody>
          <a:bodyPr wrap="square" rtlCol="0">
            <a:spAutoFit/>
          </a:bodyPr>
          <a:lstStyle/>
          <a:p>
            <a:r>
              <a:rPr lang="en-GB" dirty="0">
                <a:solidFill>
                  <a:schemeClr val="accent6"/>
                </a:solidFill>
              </a:rPr>
              <a:t>ICON-D2</a:t>
            </a:r>
          </a:p>
        </p:txBody>
      </p:sp>
      <p:sp>
        <p:nvSpPr>
          <p:cNvPr id="16" name="Textfeld 15"/>
          <p:cNvSpPr txBox="1"/>
          <p:nvPr/>
        </p:nvSpPr>
        <p:spPr>
          <a:xfrm>
            <a:off x="554065" y="1798121"/>
            <a:ext cx="5602119" cy="3970318"/>
          </a:xfrm>
          <a:prstGeom prst="rect">
            <a:avLst/>
          </a:prstGeom>
          <a:noFill/>
        </p:spPr>
        <p:txBody>
          <a:bodyPr wrap="square" rtlCol="0">
            <a:spAutoFit/>
          </a:bodyPr>
          <a:lstStyle/>
          <a:p>
            <a:r>
              <a:rPr lang="en-GB" dirty="0">
                <a:solidFill>
                  <a:srgbClr val="1C9894"/>
                </a:solidFill>
              </a:rPr>
              <a:t>It runs every hour.</a:t>
            </a:r>
            <a:br>
              <a:rPr lang="en-GB" dirty="0">
                <a:solidFill>
                  <a:srgbClr val="1C9894"/>
                </a:solidFill>
              </a:rPr>
            </a:br>
            <a:endParaRPr lang="en-GB" dirty="0">
              <a:solidFill>
                <a:srgbClr val="1C9894"/>
              </a:solidFill>
            </a:endParaRPr>
          </a:p>
          <a:p>
            <a:r>
              <a:rPr lang="en-GB" dirty="0">
                <a:solidFill>
                  <a:srgbClr val="1C9894"/>
                </a:solidFill>
              </a:rPr>
              <a:t>Results arrive </a:t>
            </a:r>
            <a:r>
              <a:rPr lang="en-GB" b="1" dirty="0">
                <a:solidFill>
                  <a:srgbClr val="1C9894"/>
                </a:solidFill>
              </a:rPr>
              <a:t>~35 min after last assimilation</a:t>
            </a:r>
            <a:r>
              <a:rPr lang="en-GB" dirty="0">
                <a:solidFill>
                  <a:srgbClr val="1C9894"/>
                </a:solidFill>
              </a:rPr>
              <a:t>.</a:t>
            </a:r>
          </a:p>
          <a:p>
            <a:endParaRPr lang="en-GB" dirty="0"/>
          </a:p>
          <a:p>
            <a:r>
              <a:rPr lang="en-GB" dirty="0"/>
              <a:t>Assimilation of less conventional observations and shorter Latent-Heat Nudging in forecast.</a:t>
            </a:r>
          </a:p>
          <a:p>
            <a:endParaRPr lang="en-GB" dirty="0"/>
          </a:p>
          <a:p>
            <a:r>
              <a:rPr lang="en-GB" dirty="0"/>
              <a:t>Often boundary conditions from an older IEU.</a:t>
            </a:r>
          </a:p>
          <a:p>
            <a:endParaRPr lang="en-GB" dirty="0"/>
          </a:p>
          <a:p>
            <a:r>
              <a:rPr lang="en-GB" dirty="0">
                <a:solidFill>
                  <a:srgbClr val="1C9894"/>
                </a:solidFill>
              </a:rPr>
              <a:t>More complex </a:t>
            </a:r>
            <a:r>
              <a:rPr lang="en-GB" b="1" dirty="0">
                <a:solidFill>
                  <a:srgbClr val="1C9894"/>
                </a:solidFill>
              </a:rPr>
              <a:t>two-moment microphysics </a:t>
            </a:r>
            <a:r>
              <a:rPr lang="en-GB" dirty="0">
                <a:solidFill>
                  <a:srgbClr val="1C9894"/>
                </a:solidFill>
              </a:rPr>
              <a:t>and radar operator (Mie). Shallow-convection only.</a:t>
            </a:r>
          </a:p>
          <a:p>
            <a:endParaRPr lang="en-GB" dirty="0"/>
          </a:p>
          <a:p>
            <a:endParaRPr lang="en-GB" dirty="0"/>
          </a:p>
          <a:p>
            <a:r>
              <a:rPr lang="en-GB" dirty="0"/>
              <a:t> </a:t>
            </a:r>
          </a:p>
        </p:txBody>
      </p:sp>
      <p:sp>
        <p:nvSpPr>
          <p:cNvPr id="18" name="Textfeld 17"/>
          <p:cNvSpPr txBox="1"/>
          <p:nvPr/>
        </p:nvSpPr>
        <p:spPr>
          <a:xfrm>
            <a:off x="6361539" y="1836357"/>
            <a:ext cx="5393004" cy="3970318"/>
          </a:xfrm>
          <a:prstGeom prst="rect">
            <a:avLst/>
          </a:prstGeom>
          <a:noFill/>
        </p:spPr>
        <p:txBody>
          <a:bodyPr wrap="square" rtlCol="0">
            <a:spAutoFit/>
          </a:bodyPr>
          <a:lstStyle/>
          <a:p>
            <a:r>
              <a:rPr lang="en-GB" dirty="0"/>
              <a:t>It runs every three hours.</a:t>
            </a:r>
            <a:br>
              <a:rPr lang="en-GB" dirty="0"/>
            </a:br>
            <a:endParaRPr lang="en-GB" dirty="0"/>
          </a:p>
          <a:p>
            <a:r>
              <a:rPr lang="en-GB" dirty="0"/>
              <a:t>Results arrive ~1:15 h after last assimilation.</a:t>
            </a:r>
          </a:p>
          <a:p>
            <a:endParaRPr lang="en-GB" dirty="0"/>
          </a:p>
          <a:p>
            <a:r>
              <a:rPr lang="en-GB" dirty="0">
                <a:solidFill>
                  <a:srgbClr val="FF0000"/>
                </a:solidFill>
              </a:rPr>
              <a:t>Almost all observations are assimilated.</a:t>
            </a:r>
          </a:p>
          <a:p>
            <a:endParaRPr lang="en-GB" dirty="0">
              <a:solidFill>
                <a:srgbClr val="FF0000"/>
              </a:solidFill>
            </a:endParaRPr>
          </a:p>
          <a:p>
            <a:endParaRPr lang="en-GB" dirty="0"/>
          </a:p>
          <a:p>
            <a:r>
              <a:rPr lang="en-GB" dirty="0">
                <a:solidFill>
                  <a:srgbClr val="FF0000"/>
                </a:solidFill>
              </a:rPr>
              <a:t>Newer boundary conditions.</a:t>
            </a:r>
          </a:p>
          <a:p>
            <a:endParaRPr lang="en-GB" dirty="0"/>
          </a:p>
          <a:p>
            <a:r>
              <a:rPr lang="en-GB" dirty="0"/>
              <a:t>Simple one two-moment microphysics and radar operator (Rayleigh). Gray-zone tuning.</a:t>
            </a:r>
          </a:p>
          <a:p>
            <a:endParaRPr lang="en-GB" dirty="0"/>
          </a:p>
          <a:p>
            <a:endParaRPr lang="en-GB" dirty="0"/>
          </a:p>
          <a:p>
            <a:r>
              <a:rPr lang="en-GB" dirty="0"/>
              <a:t> </a:t>
            </a:r>
          </a:p>
        </p:txBody>
      </p:sp>
      <p:sp>
        <p:nvSpPr>
          <p:cNvPr id="20" name="Textfeld 19"/>
          <p:cNvSpPr txBox="1"/>
          <p:nvPr/>
        </p:nvSpPr>
        <p:spPr>
          <a:xfrm>
            <a:off x="623612" y="5445234"/>
            <a:ext cx="10875714" cy="646331"/>
          </a:xfrm>
          <a:prstGeom prst="rect">
            <a:avLst/>
          </a:prstGeom>
          <a:noFill/>
        </p:spPr>
        <p:txBody>
          <a:bodyPr wrap="square" rtlCol="0">
            <a:spAutoFit/>
          </a:bodyPr>
          <a:lstStyle/>
          <a:p>
            <a:r>
              <a:rPr lang="en-GB" dirty="0"/>
              <a:t>But same domain and grid size. ICON-RUC starts every day from ICON-D2 analysis on 3UTC.</a:t>
            </a:r>
            <a:br>
              <a:rPr lang="en-GB" dirty="0"/>
            </a:br>
            <a:r>
              <a:rPr lang="en-GB" dirty="0"/>
              <a:t>ICON-RUC is running in evaluation mode for two years. </a:t>
            </a:r>
            <a:r>
              <a:rPr lang="en-GB" b="1" dirty="0"/>
              <a:t>Since July in technical-operational mode. </a:t>
            </a:r>
          </a:p>
        </p:txBody>
      </p:sp>
      <p:sp>
        <p:nvSpPr>
          <p:cNvPr id="4" name="Fußzeilenplatzhalter 3">
            <a:extLst>
              <a:ext uri="{FF2B5EF4-FFF2-40B4-BE49-F238E27FC236}">
                <a16:creationId xmlns:a16="http://schemas.microsoft.com/office/drawing/2014/main" id="{9A3F57CE-B39E-0207-72FF-6EB0F1C3F996}"/>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3155992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9FA4A-C5FA-8CFB-8D6A-696640F0F522}"/>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53D9471-3B1D-A4F4-AE63-1CEA84EE907E}"/>
              </a:ext>
            </a:extLst>
          </p:cNvPr>
          <p:cNvSpPr>
            <a:spLocks noGrp="1"/>
          </p:cNvSpPr>
          <p:nvPr>
            <p:ph type="sldNum" sz="quarter" idx="11"/>
          </p:nvPr>
        </p:nvSpPr>
        <p:spPr/>
        <p:txBody>
          <a:bodyPr/>
          <a:lstStyle/>
          <a:p>
            <a:pPr>
              <a:defRPr/>
            </a:pPr>
            <a:fld id="{9AEE1EEC-1F3D-496F-80FE-60C0313105A3}" type="slidenum">
              <a:rPr lang="de-DE" smtClean="0"/>
              <a:pPr>
                <a:defRPr/>
              </a:pPr>
              <a:t>20</a:t>
            </a:fld>
            <a:endParaRPr lang="de-DE" dirty="0"/>
          </a:p>
        </p:txBody>
      </p:sp>
      <p:sp>
        <p:nvSpPr>
          <p:cNvPr id="8" name="Titel 1">
            <a:extLst>
              <a:ext uri="{FF2B5EF4-FFF2-40B4-BE49-F238E27FC236}">
                <a16:creationId xmlns:a16="http://schemas.microsoft.com/office/drawing/2014/main" id="{2348323F-6A66-2FFD-7BDC-0FAF8606C788}"/>
              </a:ext>
            </a:extLst>
          </p:cNvPr>
          <p:cNvSpPr>
            <a:spLocks noGrp="1"/>
          </p:cNvSpPr>
          <p:nvPr>
            <p:ph type="title"/>
          </p:nvPr>
        </p:nvSpPr>
        <p:spPr>
          <a:xfrm>
            <a:off x="407368" y="319950"/>
            <a:ext cx="8353425" cy="431800"/>
          </a:xfrm>
        </p:spPr>
        <p:txBody>
          <a:bodyPr wrap="square" anchor="b">
            <a:normAutofit/>
          </a:bodyPr>
          <a:lstStyle/>
          <a:p>
            <a:r>
              <a:rPr lang="en-US" dirty="0"/>
              <a:t>Further changes</a:t>
            </a:r>
          </a:p>
        </p:txBody>
      </p:sp>
      <p:sp>
        <p:nvSpPr>
          <p:cNvPr id="9" name="Inhaltsplatzhalter 2">
            <a:extLst>
              <a:ext uri="{FF2B5EF4-FFF2-40B4-BE49-F238E27FC236}">
                <a16:creationId xmlns:a16="http://schemas.microsoft.com/office/drawing/2014/main" id="{6094065A-73AA-EDA9-B3A5-A1B96A308B88}"/>
              </a:ext>
            </a:extLst>
          </p:cNvPr>
          <p:cNvSpPr txBox="1">
            <a:spLocks/>
          </p:cNvSpPr>
          <p:nvPr/>
        </p:nvSpPr>
        <p:spPr bwMode="auto">
          <a:xfrm>
            <a:off x="767408" y="980728"/>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lvl="1"/>
            <a:endParaRPr lang="en-US" sz="1600" b="1" dirty="0"/>
          </a:p>
          <a:p>
            <a:pPr marL="0" indent="0">
              <a:buNone/>
            </a:pPr>
            <a:endParaRPr lang="en-US" sz="1600" dirty="0"/>
          </a:p>
          <a:p>
            <a:pPr marL="0" indent="0">
              <a:buNone/>
            </a:pPr>
            <a:endParaRPr lang="en-US" sz="1600" dirty="0"/>
          </a:p>
        </p:txBody>
      </p:sp>
      <p:sp>
        <p:nvSpPr>
          <p:cNvPr id="10" name="Fußzeilenplatzhalter 3">
            <a:extLst>
              <a:ext uri="{FF2B5EF4-FFF2-40B4-BE49-F238E27FC236}">
                <a16:creationId xmlns:a16="http://schemas.microsoft.com/office/drawing/2014/main" id="{ECB01B06-E166-2635-1874-80A15AD3A739}"/>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
        <p:nvSpPr>
          <p:cNvPr id="7" name="Inhaltsplatzhalter 2">
            <a:extLst>
              <a:ext uri="{FF2B5EF4-FFF2-40B4-BE49-F238E27FC236}">
                <a16:creationId xmlns:a16="http://schemas.microsoft.com/office/drawing/2014/main" id="{3FBE40DB-3E6F-FE0F-14D0-179A3A376648}"/>
              </a:ext>
            </a:extLst>
          </p:cNvPr>
          <p:cNvSpPr txBox="1">
            <a:spLocks/>
          </p:cNvSpPr>
          <p:nvPr/>
        </p:nvSpPr>
        <p:spPr bwMode="auto">
          <a:xfrm>
            <a:off x="767408" y="980728"/>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431800" lvl="1" indent="0">
              <a:buNone/>
            </a:pPr>
            <a:endParaRPr lang="en-US" sz="1600" dirty="0"/>
          </a:p>
          <a:p>
            <a:r>
              <a:rPr lang="en-US" sz="1600" dirty="0"/>
              <a:t>Further Improvements/Corrected bugs:</a:t>
            </a:r>
          </a:p>
          <a:p>
            <a:pPr lvl="1"/>
            <a:r>
              <a:rPr lang="en-US" sz="1600" dirty="0"/>
              <a:t>Bug in the effective radius calculation.</a:t>
            </a:r>
          </a:p>
          <a:p>
            <a:pPr lvl="1"/>
            <a:r>
              <a:rPr lang="en-US" sz="1600" dirty="0"/>
              <a:t>Improved formulation of melting (it does not assume infinitely available liquid water).</a:t>
            </a:r>
          </a:p>
          <a:p>
            <a:pPr lvl="1"/>
            <a:r>
              <a:rPr lang="en-US" sz="1600" dirty="0"/>
              <a:t>Physically-based formulation the bright band in EMVORADO</a:t>
            </a:r>
          </a:p>
          <a:p>
            <a:pPr lvl="1"/>
            <a:r>
              <a:rPr lang="en-US" sz="1600" dirty="0"/>
              <a:t>Consistent assumptions for the attenuation in </a:t>
            </a:r>
            <a:r>
              <a:rPr lang="en-US" sz="1600" dirty="0" err="1"/>
              <a:t>reflectivities</a:t>
            </a:r>
            <a:r>
              <a:rPr lang="en-US" sz="1600" dirty="0"/>
              <a:t>. We distinguish attenuation from dry (corrected in observations) and wet (mostly not corrected) hydrometeors. </a:t>
            </a:r>
          </a:p>
          <a:p>
            <a:pPr lvl="1"/>
            <a:endParaRPr lang="en-US" sz="1600" dirty="0"/>
          </a:p>
          <a:p>
            <a:pPr lvl="1"/>
            <a:endParaRPr lang="en-US" sz="1600" dirty="0"/>
          </a:p>
          <a:p>
            <a:pPr lvl="1"/>
            <a:endParaRPr lang="en-US" sz="1600" dirty="0"/>
          </a:p>
          <a:p>
            <a:pPr lvl="1"/>
            <a:endParaRPr lang="en-US" sz="1600" dirty="0"/>
          </a:p>
          <a:p>
            <a:pPr lvl="1"/>
            <a:endParaRPr lang="en-US" sz="1600" dirty="0"/>
          </a:p>
          <a:p>
            <a:pPr marL="0" indent="0">
              <a:buNone/>
            </a:pPr>
            <a:endParaRPr lang="en-US" sz="1600" dirty="0"/>
          </a:p>
        </p:txBody>
      </p:sp>
    </p:spTree>
    <p:extLst>
      <p:ext uri="{BB962C8B-B14F-4D97-AF65-F5344CB8AC3E}">
        <p14:creationId xmlns:p14="http://schemas.microsoft.com/office/powerpoint/2010/main" val="40096760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7" y="332656"/>
            <a:ext cx="11137900" cy="431800"/>
          </a:xfrm>
        </p:spPr>
        <p:txBody>
          <a:bodyPr/>
          <a:lstStyle/>
          <a:p>
            <a:r>
              <a:rPr lang="en-US" dirty="0"/>
              <a:t>Good Summer</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21</a:t>
            </a:fld>
            <a:endParaRPr lang="de-DE" dirty="0"/>
          </a:p>
        </p:txBody>
      </p:sp>
      <p:pic>
        <p:nvPicPr>
          <p:cNvPr id="1026" name="Picture 2" descr="https://th.bing.com/th?id=OIP.ckiLC1RCF8LZ28gFUeXlPgHaHR&amp;w=252&amp;h=247&amp;c=8&amp;rs=1&amp;qlt=90&amp;o=6&amp;pid=3.1&amp;rm=2">
            <a:hlinkClick r:id="rId2"/>
            <a:extLst>
              <a:ext uri="{FF2B5EF4-FFF2-40B4-BE49-F238E27FC236}">
                <a16:creationId xmlns:a16="http://schemas.microsoft.com/office/drawing/2014/main" id="{40614462-3D02-4EFF-9372-880971899D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264" y="116632"/>
            <a:ext cx="768751" cy="75349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27B9F56-B6D2-4D5B-A61B-513B5B6DB1A1}"/>
              </a:ext>
            </a:extLst>
          </p:cNvPr>
          <p:cNvPicPr>
            <a:picLocks noChangeAspect="1"/>
          </p:cNvPicPr>
          <p:nvPr/>
        </p:nvPicPr>
        <p:blipFill rotWithShape="1">
          <a:blip r:embed="rId4"/>
          <a:srcRect r="82" b="49126"/>
          <a:stretch/>
        </p:blipFill>
        <p:spPr>
          <a:xfrm>
            <a:off x="552207" y="3812803"/>
            <a:ext cx="10549492" cy="2472537"/>
          </a:xfrm>
          <a:prstGeom prst="rect">
            <a:avLst/>
          </a:prstGeom>
        </p:spPr>
      </p:pic>
      <p:pic>
        <p:nvPicPr>
          <p:cNvPr id="7" name="Grafik 6">
            <a:extLst>
              <a:ext uri="{FF2B5EF4-FFF2-40B4-BE49-F238E27FC236}">
                <a16:creationId xmlns:a16="http://schemas.microsoft.com/office/drawing/2014/main" id="{97AB3897-38FE-4F94-9C82-A217EF7BFDDE}"/>
              </a:ext>
            </a:extLst>
          </p:cNvPr>
          <p:cNvPicPr>
            <a:picLocks noChangeAspect="1"/>
          </p:cNvPicPr>
          <p:nvPr/>
        </p:nvPicPr>
        <p:blipFill>
          <a:blip r:embed="rId5"/>
          <a:stretch>
            <a:fillRect/>
          </a:stretch>
        </p:blipFill>
        <p:spPr>
          <a:xfrm>
            <a:off x="9956331" y="5733411"/>
            <a:ext cx="2016224" cy="573696"/>
          </a:xfrm>
          <a:prstGeom prst="rect">
            <a:avLst/>
          </a:prstGeom>
        </p:spPr>
      </p:pic>
      <p:sp>
        <p:nvSpPr>
          <p:cNvPr id="11" name="Inhaltsplatzhalter 2">
            <a:extLst>
              <a:ext uri="{FF2B5EF4-FFF2-40B4-BE49-F238E27FC236}">
                <a16:creationId xmlns:a16="http://schemas.microsoft.com/office/drawing/2014/main" id="{0943EAA8-3367-4DEE-9532-476B374EC611}"/>
              </a:ext>
            </a:extLst>
          </p:cNvPr>
          <p:cNvSpPr txBox="1">
            <a:spLocks/>
          </p:cNvSpPr>
          <p:nvPr/>
        </p:nvSpPr>
        <p:spPr bwMode="auto">
          <a:xfrm>
            <a:off x="695400" y="911100"/>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endParaRPr lang="en-US" sz="1600" dirty="0"/>
          </a:p>
          <a:p>
            <a:r>
              <a:rPr lang="en-US" sz="1600" dirty="0"/>
              <a:t>ESSL responded positively to the RUC and observed better performance as ICON-D2. </a:t>
            </a:r>
          </a:p>
          <a:p>
            <a:endParaRPr lang="en-US" sz="1600" dirty="0"/>
          </a:p>
          <a:p>
            <a:r>
              <a:rPr lang="en-US" sz="1600" dirty="0"/>
              <a:t>ICON-RUC produces reasonable results for significant precipitation accumulation but tends to underestimate the areal extent of such precipitation.</a:t>
            </a:r>
          </a:p>
          <a:p>
            <a:endParaRPr lang="en-US" sz="1600" dirty="0"/>
          </a:p>
          <a:p>
            <a:r>
              <a:rPr lang="en-US" sz="1600" dirty="0"/>
              <a:t>Forecasts for </a:t>
            </a:r>
            <a:r>
              <a:rPr lang="en-US" sz="1600" b="1" dirty="0"/>
              <a:t>large hail </a:t>
            </a:r>
            <a:r>
              <a:rPr lang="en-US" sz="1600" dirty="0"/>
              <a:t>from both ICON-RUC and ICON-RUC EPS were generally considered highly useful and of good quality.</a:t>
            </a:r>
          </a:p>
        </p:txBody>
      </p:sp>
      <p:sp>
        <p:nvSpPr>
          <p:cNvPr id="8" name="Textfeld 7">
            <a:extLst>
              <a:ext uri="{FF2B5EF4-FFF2-40B4-BE49-F238E27FC236}">
                <a16:creationId xmlns:a16="http://schemas.microsoft.com/office/drawing/2014/main" id="{8A5D5EF3-8053-45E7-BF76-973FD56C1807}"/>
              </a:ext>
            </a:extLst>
          </p:cNvPr>
          <p:cNvSpPr txBox="1"/>
          <p:nvPr/>
        </p:nvSpPr>
        <p:spPr>
          <a:xfrm>
            <a:off x="1919536" y="3577893"/>
            <a:ext cx="2115131" cy="276999"/>
          </a:xfrm>
          <a:prstGeom prst="rect">
            <a:avLst/>
          </a:prstGeom>
          <a:noFill/>
        </p:spPr>
        <p:txBody>
          <a:bodyPr wrap="none" rtlCol="0">
            <a:spAutoFit/>
          </a:bodyPr>
          <a:lstStyle/>
          <a:p>
            <a:r>
              <a:rPr lang="en-GB" sz="1200" b="1"/>
              <a:t>3h RW Radar Precipitation</a:t>
            </a:r>
          </a:p>
        </p:txBody>
      </p:sp>
      <p:sp>
        <p:nvSpPr>
          <p:cNvPr id="14" name="Textfeld 13">
            <a:extLst>
              <a:ext uri="{FF2B5EF4-FFF2-40B4-BE49-F238E27FC236}">
                <a16:creationId xmlns:a16="http://schemas.microsoft.com/office/drawing/2014/main" id="{73A18046-F9BE-4605-9EC7-532A9001E24B}"/>
              </a:ext>
            </a:extLst>
          </p:cNvPr>
          <p:cNvSpPr txBox="1"/>
          <p:nvPr/>
        </p:nvSpPr>
        <p:spPr>
          <a:xfrm>
            <a:off x="5879976" y="3584049"/>
            <a:ext cx="1715534" cy="276999"/>
          </a:xfrm>
          <a:prstGeom prst="rect">
            <a:avLst/>
          </a:prstGeom>
          <a:noFill/>
        </p:spPr>
        <p:txBody>
          <a:bodyPr wrap="none" rtlCol="0">
            <a:spAutoFit/>
          </a:bodyPr>
          <a:lstStyle/>
          <a:p>
            <a:r>
              <a:rPr lang="en-GB" sz="1200" b="1" dirty="0"/>
              <a:t>3h RUC Precipitation</a:t>
            </a:r>
          </a:p>
        </p:txBody>
      </p:sp>
      <p:sp>
        <p:nvSpPr>
          <p:cNvPr id="15" name="Textfeld 14">
            <a:extLst>
              <a:ext uri="{FF2B5EF4-FFF2-40B4-BE49-F238E27FC236}">
                <a16:creationId xmlns:a16="http://schemas.microsoft.com/office/drawing/2014/main" id="{B5D657D2-3A04-4072-93AD-CA8D31E8D73B}"/>
              </a:ext>
            </a:extLst>
          </p:cNvPr>
          <p:cNvSpPr txBox="1"/>
          <p:nvPr/>
        </p:nvSpPr>
        <p:spPr>
          <a:xfrm>
            <a:off x="9121265" y="3580542"/>
            <a:ext cx="2015295" cy="276999"/>
          </a:xfrm>
          <a:prstGeom prst="rect">
            <a:avLst/>
          </a:prstGeom>
          <a:noFill/>
        </p:spPr>
        <p:txBody>
          <a:bodyPr wrap="none" rtlCol="0">
            <a:spAutoFit/>
          </a:bodyPr>
          <a:lstStyle/>
          <a:p>
            <a:r>
              <a:rPr lang="en-GB" sz="1200" b="1" dirty="0"/>
              <a:t>3h ICON-D2 Precipitation</a:t>
            </a:r>
          </a:p>
        </p:txBody>
      </p:sp>
      <p:sp>
        <p:nvSpPr>
          <p:cNvPr id="3" name="Fußzeilenplatzhalter 3">
            <a:extLst>
              <a:ext uri="{FF2B5EF4-FFF2-40B4-BE49-F238E27FC236}">
                <a16:creationId xmlns:a16="http://schemas.microsoft.com/office/drawing/2014/main" id="{7B6D1E8D-C90B-45C8-BAB7-5189D87DD4B5}"/>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6752633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7" y="332656"/>
            <a:ext cx="11137900" cy="431800"/>
          </a:xfrm>
        </p:spPr>
        <p:txBody>
          <a:bodyPr/>
          <a:lstStyle/>
          <a:p>
            <a:r>
              <a:rPr lang="en-US" dirty="0"/>
              <a:t>So, how has it been?</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22</a:t>
            </a:fld>
            <a:endParaRPr lang="de-DE" dirty="0"/>
          </a:p>
        </p:txBody>
      </p:sp>
      <p:sp>
        <p:nvSpPr>
          <p:cNvPr id="7" name="Inhaltsplatzhalter 2">
            <a:extLst>
              <a:ext uri="{FF2B5EF4-FFF2-40B4-BE49-F238E27FC236}">
                <a16:creationId xmlns:a16="http://schemas.microsoft.com/office/drawing/2014/main" id="{849AEC35-6A44-7FF9-2C1E-2F05EDF0BB0A}"/>
              </a:ext>
            </a:extLst>
          </p:cNvPr>
          <p:cNvSpPr txBox="1">
            <a:spLocks/>
          </p:cNvSpPr>
          <p:nvPr/>
        </p:nvSpPr>
        <p:spPr bwMode="auto">
          <a:xfrm>
            <a:off x="767408" y="1268760"/>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endParaRPr lang="en-US" sz="1600" dirty="0"/>
          </a:p>
          <a:p>
            <a:r>
              <a:rPr lang="en-US" sz="1600" dirty="0"/>
              <a:t>We have had a very good performance in </a:t>
            </a:r>
            <a:r>
              <a:rPr lang="en-US" sz="1600" b="1" dirty="0"/>
              <a:t>summer</a:t>
            </a:r>
            <a:r>
              <a:rPr lang="en-US" sz="1600" dirty="0"/>
              <a:t>. Scores and subjective verification by forecasters (</a:t>
            </a:r>
            <a:r>
              <a:rPr lang="en-US" sz="1600" dirty="0" err="1"/>
              <a:t>Wettervorhersage</a:t>
            </a:r>
            <a:r>
              <a:rPr lang="en-US" sz="1600" dirty="0"/>
              <a:t> and ESSL) show a clear advantage of the RUC over ICON-D2 (apart form the earlier available predictions). </a:t>
            </a:r>
          </a:p>
          <a:p>
            <a:endParaRPr lang="en-US" sz="1600" dirty="0"/>
          </a:p>
          <a:p>
            <a:r>
              <a:rPr lang="en-US" sz="1600" dirty="0"/>
              <a:t>We are not doing that well in </a:t>
            </a:r>
            <a:r>
              <a:rPr lang="en-US" sz="1600" b="1" dirty="0"/>
              <a:t>winter, </a:t>
            </a:r>
            <a:r>
              <a:rPr lang="en-US" sz="1600" dirty="0"/>
              <a:t>although earlier availability of predictions can still be an advantage. Precipitation scores are still better in ICON-D2 and the feedback from flight meteorology (</a:t>
            </a:r>
            <a:r>
              <a:rPr lang="en-US" sz="1600" dirty="0" err="1"/>
              <a:t>Flugwetterdienst</a:t>
            </a:r>
            <a:r>
              <a:rPr lang="en-US" sz="1600" dirty="0"/>
              <a:t>) was more mixed. One important bug in the visibility diagnostic has been identified. </a:t>
            </a:r>
            <a:br>
              <a:rPr lang="en-US" sz="1600" dirty="0"/>
            </a:br>
            <a:endParaRPr lang="en-US" sz="1600" dirty="0"/>
          </a:p>
          <a:p>
            <a:r>
              <a:rPr lang="en-US" sz="1600" dirty="0"/>
              <a:t>This is not surprising to us, because most development has been focused on Summer Weather. Besides some Newbie Nuisances (“</a:t>
            </a:r>
            <a:r>
              <a:rPr lang="en-US" sz="1600" dirty="0" err="1"/>
              <a:t>Kinderkrankheiten</a:t>
            </a:r>
            <a:r>
              <a:rPr lang="en-US" sz="1600" dirty="0"/>
              <a:t>”) are unfortunately expected.</a:t>
            </a:r>
          </a:p>
          <a:p>
            <a:pPr marL="0" indent="0">
              <a:buNone/>
            </a:pPr>
            <a:endParaRPr lang="en-US" sz="1600" dirty="0"/>
          </a:p>
        </p:txBody>
      </p:sp>
      <p:sp>
        <p:nvSpPr>
          <p:cNvPr id="18" name="Fußzeilenplatzhalter 3">
            <a:extLst>
              <a:ext uri="{FF2B5EF4-FFF2-40B4-BE49-F238E27FC236}">
                <a16:creationId xmlns:a16="http://schemas.microsoft.com/office/drawing/2014/main" id="{CE365CE8-D7B5-440E-BC67-59AD4BCD8D24}"/>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12370710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7" y="332656"/>
            <a:ext cx="11137900" cy="431800"/>
          </a:xfrm>
        </p:spPr>
        <p:txBody>
          <a:bodyPr/>
          <a:lstStyle/>
          <a:p>
            <a:r>
              <a:rPr lang="en-US" dirty="0"/>
              <a:t>Shedding of graupel/hail improves deep convection</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23</a:t>
            </a:fld>
            <a:endParaRPr lang="de-DE" dirty="0"/>
          </a:p>
        </p:txBody>
      </p:sp>
      <p:sp>
        <p:nvSpPr>
          <p:cNvPr id="18" name="Fußzeilenplatzhalter 3">
            <a:extLst>
              <a:ext uri="{FF2B5EF4-FFF2-40B4-BE49-F238E27FC236}">
                <a16:creationId xmlns:a16="http://schemas.microsoft.com/office/drawing/2014/main" id="{CE365CE8-D7B5-440E-BC67-59AD4BCD8D24}"/>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
        <p:nvSpPr>
          <p:cNvPr id="8" name="Inhaltsplatzhalter 2">
            <a:extLst>
              <a:ext uri="{FF2B5EF4-FFF2-40B4-BE49-F238E27FC236}">
                <a16:creationId xmlns:a16="http://schemas.microsoft.com/office/drawing/2014/main" id="{32C14623-F5CF-401D-8389-3F9FFE51587A}"/>
              </a:ext>
            </a:extLst>
          </p:cNvPr>
          <p:cNvSpPr txBox="1">
            <a:spLocks/>
          </p:cNvSpPr>
          <p:nvPr/>
        </p:nvSpPr>
        <p:spPr bwMode="auto">
          <a:xfrm>
            <a:off x="767408" y="1052736"/>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endParaRPr lang="en-US" sz="1600" dirty="0"/>
          </a:p>
          <a:p>
            <a:r>
              <a:rPr lang="en-US" sz="1600" dirty="0"/>
              <a:t>We allow for shedding of liquid water in large graupel and hail. This physical process limits the production of very large hydrometeors, and their associated large </a:t>
            </a:r>
            <a:r>
              <a:rPr lang="en-US" sz="1600" dirty="0" err="1"/>
              <a:t>reflectivities</a:t>
            </a:r>
            <a:r>
              <a:rPr lang="en-US" sz="1600" dirty="0"/>
              <a:t> and extreme rain rates.</a:t>
            </a:r>
          </a:p>
          <a:p>
            <a:r>
              <a:rPr lang="en-US" sz="1600" dirty="0"/>
              <a:t>We have make more demanding the transition from large snowflakes to graupel.</a:t>
            </a:r>
          </a:p>
          <a:p>
            <a:r>
              <a:rPr lang="en-US" sz="1600" dirty="0"/>
              <a:t>These changes slightly improve scores for high rain rates.</a:t>
            </a:r>
          </a:p>
          <a:p>
            <a:pPr marL="0" indent="0">
              <a:buNone/>
            </a:pPr>
            <a:endParaRPr lang="en-US" sz="1600" dirty="0"/>
          </a:p>
        </p:txBody>
      </p:sp>
      <p:pic>
        <p:nvPicPr>
          <p:cNvPr id="10" name="Picture 4" descr="Plot object">
            <a:extLst>
              <a:ext uri="{FF2B5EF4-FFF2-40B4-BE49-F238E27FC236}">
                <a16:creationId xmlns:a16="http://schemas.microsoft.com/office/drawing/2014/main" id="{AC2F921D-998E-41F9-BA48-7B6B63BECF0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41" t="54125" b="2222"/>
          <a:stretch/>
        </p:blipFill>
        <p:spPr bwMode="auto">
          <a:xfrm>
            <a:off x="7277755" y="2277120"/>
            <a:ext cx="4794909" cy="3962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 graph of a graph&#10;&#10;Description automatically generated">
            <a:extLst>
              <a:ext uri="{FF2B5EF4-FFF2-40B4-BE49-F238E27FC236}">
                <a16:creationId xmlns:a16="http://schemas.microsoft.com/office/drawing/2014/main" id="{B3301D2E-4A22-4A4F-9B68-94CDAE7421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14"/>
          <a:stretch/>
        </p:blipFill>
        <p:spPr>
          <a:xfrm>
            <a:off x="1055440" y="3212976"/>
            <a:ext cx="3672408" cy="3010850"/>
          </a:xfrm>
          <a:prstGeom prst="rect">
            <a:avLst/>
          </a:prstGeom>
        </p:spPr>
      </p:pic>
      <p:sp>
        <p:nvSpPr>
          <p:cNvPr id="14" name="Textfeld 13">
            <a:extLst>
              <a:ext uri="{FF2B5EF4-FFF2-40B4-BE49-F238E27FC236}">
                <a16:creationId xmlns:a16="http://schemas.microsoft.com/office/drawing/2014/main" id="{C5DD5BC1-CB22-4F9B-9236-7B47158F2D72}"/>
              </a:ext>
            </a:extLst>
          </p:cNvPr>
          <p:cNvSpPr txBox="1"/>
          <p:nvPr/>
        </p:nvSpPr>
        <p:spPr>
          <a:xfrm>
            <a:off x="2214215" y="5733256"/>
            <a:ext cx="1354858" cy="276999"/>
          </a:xfrm>
          <a:prstGeom prst="rect">
            <a:avLst/>
          </a:prstGeom>
          <a:noFill/>
        </p:spPr>
        <p:txBody>
          <a:bodyPr wrap="none" rtlCol="0">
            <a:spAutoFit/>
          </a:bodyPr>
          <a:lstStyle/>
          <a:p>
            <a:pPr algn="ctr"/>
            <a:r>
              <a:rPr lang="de-DE" sz="1200" dirty="0" err="1"/>
              <a:t>Reflectivity</a:t>
            </a:r>
            <a:r>
              <a:rPr lang="de-DE" sz="1200" dirty="0"/>
              <a:t> (</a:t>
            </a:r>
            <a:r>
              <a:rPr lang="de-DE" sz="1200" dirty="0" err="1"/>
              <a:t>dBZ</a:t>
            </a:r>
            <a:r>
              <a:rPr lang="de-DE" sz="1200" dirty="0"/>
              <a:t>)</a:t>
            </a:r>
          </a:p>
        </p:txBody>
      </p:sp>
      <p:sp>
        <p:nvSpPr>
          <p:cNvPr id="15" name="Textfeld 14">
            <a:extLst>
              <a:ext uri="{FF2B5EF4-FFF2-40B4-BE49-F238E27FC236}">
                <a16:creationId xmlns:a16="http://schemas.microsoft.com/office/drawing/2014/main" id="{669C11D2-183C-46C1-9B25-F3F9724B13C6}"/>
              </a:ext>
            </a:extLst>
          </p:cNvPr>
          <p:cNvSpPr txBox="1"/>
          <p:nvPr/>
        </p:nvSpPr>
        <p:spPr>
          <a:xfrm rot="16200000">
            <a:off x="941976" y="4249168"/>
            <a:ext cx="909224" cy="276999"/>
          </a:xfrm>
          <a:prstGeom prst="rect">
            <a:avLst/>
          </a:prstGeom>
          <a:noFill/>
        </p:spPr>
        <p:txBody>
          <a:bodyPr wrap="none" rtlCol="0">
            <a:spAutoFit/>
          </a:bodyPr>
          <a:lstStyle/>
          <a:p>
            <a:pPr algn="ctr"/>
            <a:r>
              <a:rPr lang="de-DE" sz="1200" dirty="0" err="1"/>
              <a:t>Frequency</a:t>
            </a:r>
            <a:endParaRPr lang="de-DE" sz="1200" dirty="0"/>
          </a:p>
        </p:txBody>
      </p:sp>
    </p:spTree>
    <p:extLst>
      <p:ext uri="{BB962C8B-B14F-4D97-AF65-F5344CB8AC3E}">
        <p14:creationId xmlns:p14="http://schemas.microsoft.com/office/powerpoint/2010/main" val="10863557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p:cNvSpPr txBox="1"/>
          <p:nvPr/>
        </p:nvSpPr>
        <p:spPr>
          <a:xfrm>
            <a:off x="4799856" y="4725144"/>
            <a:ext cx="1440160" cy="369332"/>
          </a:xfrm>
          <a:prstGeom prst="rect">
            <a:avLst/>
          </a:prstGeom>
          <a:solidFill>
            <a:schemeClr val="bg1"/>
          </a:solidFill>
        </p:spPr>
        <p:txBody>
          <a:bodyPr wrap="square" rtlCol="0">
            <a:spAutoFit/>
          </a:bodyPr>
          <a:lstStyle/>
          <a:p>
            <a:r>
              <a:rPr lang="en-GB" dirty="0">
                <a:latin typeface="Bell MT"/>
                <a:cs typeface="Bell MT"/>
              </a:rPr>
              <a:t>r ~ a(q/N)</a:t>
            </a:r>
            <a:r>
              <a:rPr lang="en-GB" baseline="30000" dirty="0">
                <a:latin typeface="Bell MT"/>
                <a:cs typeface="Bell MT"/>
              </a:rPr>
              <a:t>b</a:t>
            </a:r>
          </a:p>
        </p:txBody>
      </p:sp>
      <p:sp>
        <p:nvSpPr>
          <p:cNvPr id="2" name="Titel 1"/>
          <p:cNvSpPr>
            <a:spLocks noGrp="1"/>
          </p:cNvSpPr>
          <p:nvPr>
            <p:ph type="title"/>
          </p:nvPr>
        </p:nvSpPr>
        <p:spPr>
          <a:xfrm>
            <a:off x="551387" y="332656"/>
            <a:ext cx="11137900" cy="431800"/>
          </a:xfrm>
        </p:spPr>
        <p:txBody>
          <a:bodyPr/>
          <a:lstStyle/>
          <a:p>
            <a:r>
              <a:rPr lang="en-US" dirty="0"/>
              <a:t>Two-moment microphysics</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24</a:t>
            </a:fld>
            <a:endParaRPr lang="de-DE" dirty="0"/>
          </a:p>
        </p:txBody>
      </p:sp>
      <p:sp>
        <p:nvSpPr>
          <p:cNvPr id="11" name="Inhaltsplatzhalter 2"/>
          <p:cNvSpPr txBox="1">
            <a:spLocks/>
          </p:cNvSpPr>
          <p:nvPr/>
        </p:nvSpPr>
        <p:spPr bwMode="auto">
          <a:xfrm>
            <a:off x="335360" y="1556792"/>
            <a:ext cx="7344816"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Our operational microphysical scheme has a prognostic equation for the mass concentration (q) of each hydrometeor (cloud water, rain, ice, snow and graupel): it does not produce very high reflectivity.</a:t>
            </a:r>
          </a:p>
          <a:p>
            <a:endParaRPr lang="en-US" sz="1600" dirty="0"/>
          </a:p>
          <a:p>
            <a:r>
              <a:rPr lang="en-US" sz="1600" dirty="0"/>
              <a:t>The two-moment-scheme of Seifert and </a:t>
            </a:r>
            <a:r>
              <a:rPr lang="en-US" sz="1600" dirty="0" err="1"/>
              <a:t>Beheng</a:t>
            </a:r>
            <a:r>
              <a:rPr lang="en-US" sz="1600" dirty="0"/>
              <a:t> (2006) can provide more </a:t>
            </a:r>
            <a:br>
              <a:rPr lang="en-US" sz="1600" dirty="0"/>
            </a:br>
            <a:r>
              <a:rPr lang="en-US" sz="1600" dirty="0"/>
              <a:t>realistic reflectivities because:</a:t>
            </a:r>
          </a:p>
          <a:p>
            <a:pPr lvl="1">
              <a:buFont typeface="Wingdings" panose="05000000000000000000" pitchFamily="2" charset="2"/>
              <a:buChar char="§"/>
            </a:pPr>
            <a:r>
              <a:rPr lang="en-US" sz="1600" dirty="0"/>
              <a:t>Additional prognostic equation for number concentrations (N).</a:t>
            </a:r>
          </a:p>
          <a:p>
            <a:pPr lvl="1">
              <a:buFont typeface="Wingdings" panose="05000000000000000000" pitchFamily="2" charset="2"/>
              <a:buChar char="§"/>
            </a:pPr>
            <a:r>
              <a:rPr lang="en-US" sz="1600" dirty="0"/>
              <a:t>Reflectivity is highly non linear:</a:t>
            </a:r>
          </a:p>
          <a:p>
            <a:pPr lvl="1">
              <a:buFont typeface="Wingdings" panose="05000000000000000000" pitchFamily="2" charset="2"/>
              <a:buChar char="§"/>
            </a:pPr>
            <a:r>
              <a:rPr lang="en-US" sz="1600" dirty="0"/>
              <a:t>Additional hail class allowing for large hail particles.</a:t>
            </a:r>
            <a:br>
              <a:rPr lang="en-US" sz="1600" dirty="0"/>
            </a:br>
            <a:endParaRPr lang="en-US" sz="1600" dirty="0"/>
          </a:p>
          <a:p>
            <a:r>
              <a:rPr lang="en-US" sz="1600" dirty="0"/>
              <a:t>We have coupled the two-moment scheme to radiation </a:t>
            </a:r>
            <a:br>
              <a:rPr lang="en-US" sz="1600" dirty="0"/>
            </a:br>
            <a:r>
              <a:rPr lang="en-US" sz="1600" dirty="0"/>
              <a:t> through the calculation of an effective radius: </a:t>
            </a:r>
            <a:br>
              <a:rPr lang="en-US" sz="1600" dirty="0"/>
            </a:br>
            <a:endParaRPr lang="en-US" sz="1600" dirty="0"/>
          </a:p>
          <a:p>
            <a:r>
              <a:rPr lang="en-US" sz="1600" dirty="0"/>
              <a:t>Radar and satellite forward-operators (RTTOV) are also consistent </a:t>
            </a:r>
            <a:br>
              <a:rPr lang="en-US" sz="1600" dirty="0"/>
            </a:br>
            <a:r>
              <a:rPr lang="en-US" sz="1600" dirty="0"/>
              <a:t>with the  assumptions and calculations from the microphysics.</a:t>
            </a:r>
          </a:p>
          <a:p>
            <a:pPr marL="0" indent="0">
              <a:buNone/>
            </a:pPr>
            <a:endParaRPr lang="en-US" sz="1600" kern="0" dirty="0"/>
          </a:p>
          <a:p>
            <a:pPr marL="0" indent="0">
              <a:buFont typeface="Wingdings" pitchFamily="2" charset="2"/>
              <a:buNone/>
            </a:pPr>
            <a:endParaRPr lang="en-US" sz="1600" kern="0" dirty="0"/>
          </a:p>
          <a:p>
            <a:pPr marL="0" indent="0">
              <a:buFont typeface="Wingdings" pitchFamily="2" charset="2"/>
              <a:buNone/>
            </a:pPr>
            <a:endParaRPr lang="en-US" sz="1600" kern="0" dirty="0"/>
          </a:p>
        </p:txBody>
      </p:sp>
      <p:sp>
        <p:nvSpPr>
          <p:cNvPr id="12" name="Textfeld 11"/>
          <p:cNvSpPr txBox="1"/>
          <p:nvPr/>
        </p:nvSpPr>
        <p:spPr>
          <a:xfrm>
            <a:off x="3863752" y="3573016"/>
            <a:ext cx="1944216" cy="369332"/>
          </a:xfrm>
          <a:prstGeom prst="rect">
            <a:avLst/>
          </a:prstGeom>
          <a:solidFill>
            <a:schemeClr val="bg1"/>
          </a:solidFill>
        </p:spPr>
        <p:txBody>
          <a:bodyPr wrap="square" rtlCol="0">
            <a:spAutoFit/>
          </a:bodyPr>
          <a:lstStyle/>
          <a:p>
            <a:r>
              <a:rPr lang="en-GB" dirty="0">
                <a:latin typeface="Bell MT"/>
                <a:cs typeface="Bell MT"/>
              </a:rPr>
              <a:t>R ~ r</a:t>
            </a:r>
            <a:r>
              <a:rPr lang="en-GB" baseline="30000" dirty="0">
                <a:latin typeface="Bell MT"/>
                <a:cs typeface="Bell MT"/>
              </a:rPr>
              <a:t>6</a:t>
            </a:r>
            <a:r>
              <a:rPr lang="en-GB" dirty="0">
                <a:latin typeface="Bell MT"/>
                <a:cs typeface="Bell MT"/>
              </a:rPr>
              <a:t>~(q/N)</a:t>
            </a:r>
            <a:r>
              <a:rPr lang="en-GB" baseline="30000" dirty="0">
                <a:latin typeface="Bell MT"/>
                <a:cs typeface="Bell MT"/>
              </a:rPr>
              <a:t>2</a:t>
            </a:r>
          </a:p>
        </p:txBody>
      </p:sp>
      <p:graphicFrame>
        <p:nvGraphicFramePr>
          <p:cNvPr id="26" name="Diagramm 25"/>
          <p:cNvGraphicFramePr/>
          <p:nvPr/>
        </p:nvGraphicFramePr>
        <p:xfrm>
          <a:off x="4629367" y="1128013"/>
          <a:ext cx="9690999"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ußzeilenplatzhalter 3">
            <a:extLst>
              <a:ext uri="{FF2B5EF4-FFF2-40B4-BE49-F238E27FC236}">
                <a16:creationId xmlns:a16="http://schemas.microsoft.com/office/drawing/2014/main" id="{1C6EF2DF-4D08-4726-AD93-3F13765658EC}"/>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252642228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25</a:t>
            </a:fld>
            <a:endParaRPr lang="de-DE" altLang="de-DE"/>
          </a:p>
        </p:txBody>
      </p:sp>
      <p:sp>
        <p:nvSpPr>
          <p:cNvPr id="6" name="Titel 1"/>
          <p:cNvSpPr>
            <a:spLocks noGrp="1"/>
          </p:cNvSpPr>
          <p:nvPr>
            <p:ph type="title"/>
          </p:nvPr>
        </p:nvSpPr>
        <p:spPr>
          <a:xfrm>
            <a:off x="407368" y="319950"/>
            <a:ext cx="8353425" cy="431800"/>
          </a:xfrm>
        </p:spPr>
        <p:txBody>
          <a:bodyPr wrap="square" anchor="b">
            <a:normAutofit/>
          </a:bodyPr>
          <a:lstStyle/>
          <a:p>
            <a:r>
              <a:rPr lang="en-US" dirty="0"/>
              <a:t>Visibility bug</a:t>
            </a:r>
          </a:p>
        </p:txBody>
      </p:sp>
      <p:sp>
        <p:nvSpPr>
          <p:cNvPr id="4" name="Inhaltsplatzhalter 2">
            <a:extLst>
              <a:ext uri="{FF2B5EF4-FFF2-40B4-BE49-F238E27FC236}">
                <a16:creationId xmlns:a16="http://schemas.microsoft.com/office/drawing/2014/main" id="{9F3FF311-BD3E-0FE5-ADDE-BA52D2243B61}"/>
              </a:ext>
            </a:extLst>
          </p:cNvPr>
          <p:cNvSpPr txBox="1">
            <a:spLocks/>
          </p:cNvSpPr>
          <p:nvPr/>
        </p:nvSpPr>
        <p:spPr bwMode="auto">
          <a:xfrm>
            <a:off x="859000" y="751750"/>
            <a:ext cx="1027756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endParaRPr lang="en-US" sz="1600" dirty="0"/>
          </a:p>
          <a:p>
            <a:r>
              <a:rPr lang="en-US" sz="1600" dirty="0"/>
              <a:t>Our colleagues from flight meteorology made us aware that the visibility diagnostic of the RUC was unrealistic in rainy conditions (Thanks!).</a:t>
            </a:r>
          </a:p>
          <a:p>
            <a:r>
              <a:rPr lang="en-US" sz="1600" dirty="0"/>
              <a:t>Further investigations revealed a bug due to different assumptions in one and two-moment schemes.</a:t>
            </a:r>
          </a:p>
          <a:p>
            <a:r>
              <a:rPr lang="en-US" sz="1600" dirty="0"/>
              <a:t>Together with Tobias </a:t>
            </a:r>
            <a:r>
              <a:rPr lang="en-US" sz="1600" dirty="0" err="1"/>
              <a:t>Göcke</a:t>
            </a:r>
            <a:r>
              <a:rPr lang="en-US" sz="1600" dirty="0"/>
              <a:t> we have implemented a hotfix that will be released soon. A better diagnostic (tailored for the 2-moment scheme) is planned for SINFONY 3.0.</a:t>
            </a:r>
          </a:p>
          <a:p>
            <a:pPr lvl="1"/>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p:txBody>
      </p:sp>
      <p:pic>
        <p:nvPicPr>
          <p:cNvPr id="2" name="Grafik 1">
            <a:extLst>
              <a:ext uri="{FF2B5EF4-FFF2-40B4-BE49-F238E27FC236}">
                <a16:creationId xmlns:a16="http://schemas.microsoft.com/office/drawing/2014/main" id="{C5FF7FA8-8FC5-4DD4-AA8D-4EFC30E122E3}"/>
              </a:ext>
            </a:extLst>
          </p:cNvPr>
          <p:cNvPicPr>
            <a:picLocks noChangeAspect="1"/>
          </p:cNvPicPr>
          <p:nvPr/>
        </p:nvPicPr>
        <p:blipFill>
          <a:blip r:embed="rId2"/>
          <a:stretch>
            <a:fillRect/>
          </a:stretch>
        </p:blipFill>
        <p:spPr>
          <a:xfrm>
            <a:off x="2334915" y="3068960"/>
            <a:ext cx="6769249" cy="3229496"/>
          </a:xfrm>
          <a:prstGeom prst="rect">
            <a:avLst/>
          </a:prstGeom>
        </p:spPr>
      </p:pic>
      <p:sp>
        <p:nvSpPr>
          <p:cNvPr id="8" name="TextBox 21">
            <a:extLst>
              <a:ext uri="{FF2B5EF4-FFF2-40B4-BE49-F238E27FC236}">
                <a16:creationId xmlns:a16="http://schemas.microsoft.com/office/drawing/2014/main" id="{1E7BA85A-B2D8-4A8C-B761-B84548243E71}"/>
              </a:ext>
            </a:extLst>
          </p:cNvPr>
          <p:cNvSpPr txBox="1"/>
          <p:nvPr/>
        </p:nvSpPr>
        <p:spPr>
          <a:xfrm>
            <a:off x="3287688" y="2719536"/>
            <a:ext cx="599478" cy="307777"/>
          </a:xfrm>
          <a:prstGeom prst="rect">
            <a:avLst/>
          </a:prstGeom>
          <a:noFill/>
        </p:spPr>
        <p:txBody>
          <a:bodyPr wrap="square" rtlCol="0">
            <a:spAutoFit/>
          </a:bodyPr>
          <a:lstStyle/>
          <a:p>
            <a:r>
              <a:rPr lang="en-DE" sz="1400"/>
              <a:t>RUC</a:t>
            </a:r>
            <a:endParaRPr lang="en-DE" sz="1400" dirty="0"/>
          </a:p>
        </p:txBody>
      </p:sp>
      <p:sp>
        <p:nvSpPr>
          <p:cNvPr id="9" name="TextBox 21">
            <a:extLst>
              <a:ext uri="{FF2B5EF4-FFF2-40B4-BE49-F238E27FC236}">
                <a16:creationId xmlns:a16="http://schemas.microsoft.com/office/drawing/2014/main" id="{9C66BF95-CF89-4955-9F3D-01CB7EA78A96}"/>
              </a:ext>
            </a:extLst>
          </p:cNvPr>
          <p:cNvSpPr txBox="1"/>
          <p:nvPr/>
        </p:nvSpPr>
        <p:spPr>
          <a:xfrm>
            <a:off x="5159896" y="2709040"/>
            <a:ext cx="1319558" cy="307777"/>
          </a:xfrm>
          <a:prstGeom prst="rect">
            <a:avLst/>
          </a:prstGeom>
          <a:noFill/>
        </p:spPr>
        <p:txBody>
          <a:bodyPr wrap="square" rtlCol="0">
            <a:spAutoFit/>
          </a:bodyPr>
          <a:lstStyle/>
          <a:p>
            <a:r>
              <a:rPr lang="en-DE" sz="1400" dirty="0"/>
              <a:t>RUC</a:t>
            </a:r>
            <a:r>
              <a:rPr lang="de-DE" sz="1400" dirty="0"/>
              <a:t> + Hotfix</a:t>
            </a:r>
            <a:endParaRPr lang="en-DE" sz="1400" dirty="0"/>
          </a:p>
        </p:txBody>
      </p:sp>
      <p:sp>
        <p:nvSpPr>
          <p:cNvPr id="10" name="TextBox 21">
            <a:extLst>
              <a:ext uri="{FF2B5EF4-FFF2-40B4-BE49-F238E27FC236}">
                <a16:creationId xmlns:a16="http://schemas.microsoft.com/office/drawing/2014/main" id="{C787FFDE-F2C3-489F-9EB7-05C0DCC9B66D}"/>
              </a:ext>
            </a:extLst>
          </p:cNvPr>
          <p:cNvSpPr txBox="1"/>
          <p:nvPr/>
        </p:nvSpPr>
        <p:spPr>
          <a:xfrm>
            <a:off x="7320136" y="2709039"/>
            <a:ext cx="1728192" cy="307777"/>
          </a:xfrm>
          <a:prstGeom prst="rect">
            <a:avLst/>
          </a:prstGeom>
          <a:noFill/>
        </p:spPr>
        <p:txBody>
          <a:bodyPr wrap="square" rtlCol="0">
            <a:spAutoFit/>
          </a:bodyPr>
          <a:lstStyle/>
          <a:p>
            <a:r>
              <a:rPr lang="de-DE" sz="1400" dirty="0"/>
              <a:t>ICON-D2 Routine</a:t>
            </a:r>
            <a:endParaRPr lang="en-DE" sz="1400" dirty="0"/>
          </a:p>
        </p:txBody>
      </p:sp>
      <p:sp>
        <p:nvSpPr>
          <p:cNvPr id="11" name="Fußzeilenplatzhalter 3">
            <a:extLst>
              <a:ext uri="{FF2B5EF4-FFF2-40B4-BE49-F238E27FC236}">
                <a16:creationId xmlns:a16="http://schemas.microsoft.com/office/drawing/2014/main" id="{5DD242EA-4663-4B86-B8BC-ADC747EFF0BC}"/>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36166836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4">
            <a:extLst>
              <a:ext uri="{FF2B5EF4-FFF2-40B4-BE49-F238E27FC236}">
                <a16:creationId xmlns:a16="http://schemas.microsoft.com/office/drawing/2014/main" id="{781D8C79-F69B-A26C-6FBD-F7E028E4626A}"/>
              </a:ext>
            </a:extLst>
          </p:cNvPr>
          <p:cNvSpPr txBox="1"/>
          <p:nvPr/>
        </p:nvSpPr>
        <p:spPr>
          <a:xfrm rot="16200000">
            <a:off x="3345431" y="4446598"/>
            <a:ext cx="3160351" cy="276999"/>
          </a:xfrm>
          <a:prstGeom prst="rect">
            <a:avLst/>
          </a:prstGeom>
          <a:solidFill>
            <a:schemeClr val="bg1"/>
          </a:solidFill>
        </p:spPr>
        <p:txBody>
          <a:bodyPr wrap="square" rtlCol="0">
            <a:spAutoFit/>
          </a:bodyPr>
          <a:lstStyle/>
          <a:p>
            <a:pPr algn="ctr"/>
            <a:r>
              <a:rPr lang="de-DE" sz="1200" dirty="0">
                <a:solidFill>
                  <a:schemeClr val="accent2"/>
                </a:solidFill>
              </a:rPr>
              <a:t>Bad</a:t>
            </a:r>
            <a:r>
              <a:rPr lang="de-DE" sz="1200" dirty="0"/>
              <a:t>                   FSS              </a:t>
            </a:r>
            <a:r>
              <a:rPr lang="de-DE" sz="1200" dirty="0" err="1">
                <a:solidFill>
                  <a:srgbClr val="00CC00"/>
                </a:solidFill>
              </a:rPr>
              <a:t>Good</a:t>
            </a:r>
            <a:endParaRPr lang="de-DE" sz="1200" dirty="0">
              <a:solidFill>
                <a:srgbClr val="00CC00"/>
              </a:solidFill>
            </a:endParaRPr>
          </a:p>
        </p:txBody>
      </p:sp>
      <p:sp>
        <p:nvSpPr>
          <p:cNvPr id="23" name="Textfeld 24">
            <a:extLst>
              <a:ext uri="{FF2B5EF4-FFF2-40B4-BE49-F238E27FC236}">
                <a16:creationId xmlns:a16="http://schemas.microsoft.com/office/drawing/2014/main" id="{A25B7BAA-7B10-5529-A882-8CF51CED3154}"/>
              </a:ext>
            </a:extLst>
          </p:cNvPr>
          <p:cNvSpPr txBox="1"/>
          <p:nvPr/>
        </p:nvSpPr>
        <p:spPr>
          <a:xfrm>
            <a:off x="5477172" y="6058930"/>
            <a:ext cx="6207211" cy="276999"/>
          </a:xfrm>
          <a:prstGeom prst="rect">
            <a:avLst/>
          </a:prstGeom>
          <a:solidFill>
            <a:schemeClr val="bg1"/>
          </a:solidFill>
        </p:spPr>
        <p:txBody>
          <a:bodyPr wrap="square" rtlCol="0">
            <a:spAutoFit/>
          </a:bodyPr>
          <a:lstStyle/>
          <a:p>
            <a:pPr algn="ctr"/>
            <a:r>
              <a:rPr lang="de-DE" sz="1200" dirty="0"/>
              <a:t>Lead time [h]</a:t>
            </a:r>
          </a:p>
        </p:txBody>
      </p:sp>
      <p:pic>
        <p:nvPicPr>
          <p:cNvPr id="1028" name="Picture 4">
            <a:extLst>
              <a:ext uri="{FF2B5EF4-FFF2-40B4-BE49-F238E27FC236}">
                <a16:creationId xmlns:a16="http://schemas.microsoft.com/office/drawing/2014/main" id="{1044F0EA-FC32-99C7-65D5-72E6AFD77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10" t="54200" r="2930" b="24800"/>
          <a:stretch/>
        </p:blipFill>
        <p:spPr bwMode="auto">
          <a:xfrm>
            <a:off x="8364899" y="2924944"/>
            <a:ext cx="3744962" cy="3164684"/>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p:cNvSpPr txBox="1">
            <a:spLocks/>
          </p:cNvSpPr>
          <p:nvPr/>
        </p:nvSpPr>
        <p:spPr>
          <a:xfrm>
            <a:off x="335360" y="360146"/>
            <a:ext cx="8353425" cy="32385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en-GB" dirty="0"/>
              <a:t>Changes in 2023 (experiments by K. </a:t>
            </a:r>
            <a:r>
              <a:rPr lang="en-GB" dirty="0" err="1"/>
              <a:t>Khosravian</a:t>
            </a:r>
            <a:r>
              <a:rPr lang="en-GB" dirty="0"/>
              <a:t>)</a:t>
            </a:r>
          </a:p>
        </p:txBody>
      </p:sp>
      <p:sp>
        <p:nvSpPr>
          <p:cNvPr id="6" name="Foliennummernplatzhalter 4">
            <a:extLst>
              <a:ext uri="{FF2B5EF4-FFF2-40B4-BE49-F238E27FC236}">
                <a16:creationId xmlns:a16="http://schemas.microsoft.com/office/drawing/2014/main" id="{D95C6366-7CFF-52B1-4AAA-7B55B21DA250}"/>
              </a:ext>
            </a:extLst>
          </p:cNvPr>
          <p:cNvSpPr txBox="1">
            <a:spLocks/>
          </p:cNvSpPr>
          <p:nvPr/>
        </p:nvSpPr>
        <p:spPr>
          <a:xfrm>
            <a:off x="9807576" y="6381750"/>
            <a:ext cx="752475"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CF19639-3722-4182-86C8-0187D405F82D}" type="slidenum">
              <a:rPr lang="de-DE" altLang="de-DE" sz="1200">
                <a:latin typeface="+mj-lt"/>
              </a:rPr>
              <a:pPr>
                <a:defRPr/>
              </a:pPr>
              <a:t>26</a:t>
            </a:fld>
            <a:endParaRPr lang="de-DE" altLang="de-DE" sz="1200">
              <a:latin typeface="+mj-lt"/>
            </a:endParaRPr>
          </a:p>
        </p:txBody>
      </p:sp>
      <p:pic>
        <p:nvPicPr>
          <p:cNvPr id="1026" name="Picture 2">
            <a:extLst>
              <a:ext uri="{FF2B5EF4-FFF2-40B4-BE49-F238E27FC236}">
                <a16:creationId xmlns:a16="http://schemas.microsoft.com/office/drawing/2014/main" id="{4911A542-45FB-CF0B-BEEB-EEC8BF622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525" t="31100" r="4174" b="10101"/>
          <a:stretch/>
        </p:blipFill>
        <p:spPr bwMode="auto">
          <a:xfrm>
            <a:off x="5087888" y="2929278"/>
            <a:ext cx="3349018" cy="31603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A69B160-81F2-A285-E3EF-95D892E8EB5B}"/>
              </a:ext>
            </a:extLst>
          </p:cNvPr>
          <p:cNvSpPr txBox="1"/>
          <p:nvPr/>
        </p:nvSpPr>
        <p:spPr>
          <a:xfrm>
            <a:off x="7790575" y="3398723"/>
            <a:ext cx="646331" cy="646331"/>
          </a:xfrm>
          <a:prstGeom prst="rect">
            <a:avLst/>
          </a:prstGeom>
          <a:noFill/>
        </p:spPr>
        <p:txBody>
          <a:bodyPr wrap="none" rtlCol="0">
            <a:spAutoFit/>
          </a:bodyPr>
          <a:lstStyle/>
          <a:p>
            <a:r>
              <a:rPr lang="en-DE" dirty="0">
                <a:solidFill>
                  <a:srgbClr val="00CC00"/>
                </a:solidFill>
              </a:rPr>
              <a:t>New</a:t>
            </a:r>
          </a:p>
          <a:p>
            <a:r>
              <a:rPr lang="en-DE" dirty="0">
                <a:solidFill>
                  <a:schemeClr val="bg2">
                    <a:lumMod val="75000"/>
                  </a:schemeClr>
                </a:solidFill>
              </a:rPr>
              <a:t>Old</a:t>
            </a:r>
          </a:p>
        </p:txBody>
      </p:sp>
      <p:sp>
        <p:nvSpPr>
          <p:cNvPr id="19" name="TextBox 18">
            <a:extLst>
              <a:ext uri="{FF2B5EF4-FFF2-40B4-BE49-F238E27FC236}">
                <a16:creationId xmlns:a16="http://schemas.microsoft.com/office/drawing/2014/main" id="{F52C6E4C-EB63-C4EC-60AE-7D728FE2DA6B}"/>
              </a:ext>
            </a:extLst>
          </p:cNvPr>
          <p:cNvSpPr txBox="1"/>
          <p:nvPr/>
        </p:nvSpPr>
        <p:spPr>
          <a:xfrm>
            <a:off x="11317226" y="3326715"/>
            <a:ext cx="646331" cy="646331"/>
          </a:xfrm>
          <a:prstGeom prst="rect">
            <a:avLst/>
          </a:prstGeom>
          <a:noFill/>
        </p:spPr>
        <p:txBody>
          <a:bodyPr wrap="none" rtlCol="0">
            <a:spAutoFit/>
          </a:bodyPr>
          <a:lstStyle/>
          <a:p>
            <a:r>
              <a:rPr lang="en-DE" dirty="0">
                <a:solidFill>
                  <a:srgbClr val="FF0000"/>
                </a:solidFill>
              </a:rPr>
              <a:t>New</a:t>
            </a:r>
          </a:p>
          <a:p>
            <a:r>
              <a:rPr lang="en-DE" dirty="0">
                <a:solidFill>
                  <a:srgbClr val="00CC00"/>
                </a:solidFill>
              </a:rPr>
              <a:t>Old</a:t>
            </a:r>
          </a:p>
        </p:txBody>
      </p:sp>
      <p:sp>
        <p:nvSpPr>
          <p:cNvPr id="20" name="TextBox 19">
            <a:extLst>
              <a:ext uri="{FF2B5EF4-FFF2-40B4-BE49-F238E27FC236}">
                <a16:creationId xmlns:a16="http://schemas.microsoft.com/office/drawing/2014/main" id="{8EB2C3ED-3720-2C88-5FB8-E091B034857C}"/>
              </a:ext>
            </a:extLst>
          </p:cNvPr>
          <p:cNvSpPr txBox="1"/>
          <p:nvPr/>
        </p:nvSpPr>
        <p:spPr>
          <a:xfrm>
            <a:off x="5477172" y="5486955"/>
            <a:ext cx="1428596" cy="369332"/>
          </a:xfrm>
          <a:prstGeom prst="rect">
            <a:avLst/>
          </a:prstGeom>
          <a:noFill/>
        </p:spPr>
        <p:txBody>
          <a:bodyPr wrap="none" rtlCol="0">
            <a:spAutoFit/>
          </a:bodyPr>
          <a:lstStyle/>
          <a:p>
            <a:r>
              <a:rPr lang="en-DE" dirty="0"/>
              <a:t>Winter 2022</a:t>
            </a:r>
          </a:p>
        </p:txBody>
      </p:sp>
      <p:sp>
        <p:nvSpPr>
          <p:cNvPr id="21" name="TextBox 20">
            <a:extLst>
              <a:ext uri="{FF2B5EF4-FFF2-40B4-BE49-F238E27FC236}">
                <a16:creationId xmlns:a16="http://schemas.microsoft.com/office/drawing/2014/main" id="{D498DAC6-09EF-9865-838C-FBEE1CD1DF63}"/>
              </a:ext>
            </a:extLst>
          </p:cNvPr>
          <p:cNvSpPr txBox="1"/>
          <p:nvPr/>
        </p:nvSpPr>
        <p:spPr>
          <a:xfrm>
            <a:off x="8865075" y="5486955"/>
            <a:ext cx="1633781" cy="369332"/>
          </a:xfrm>
          <a:prstGeom prst="rect">
            <a:avLst/>
          </a:prstGeom>
          <a:noFill/>
        </p:spPr>
        <p:txBody>
          <a:bodyPr wrap="none" rtlCol="0">
            <a:spAutoFit/>
          </a:bodyPr>
          <a:lstStyle/>
          <a:p>
            <a:r>
              <a:rPr lang="en-DE" dirty="0"/>
              <a:t>Summer 2022</a:t>
            </a:r>
          </a:p>
        </p:txBody>
      </p:sp>
      <p:sp>
        <p:nvSpPr>
          <p:cNvPr id="22" name="Inhaltsplatzhalter 2">
            <a:extLst>
              <a:ext uri="{FF2B5EF4-FFF2-40B4-BE49-F238E27FC236}">
                <a16:creationId xmlns:a16="http://schemas.microsoft.com/office/drawing/2014/main" id="{EBCEC574-7524-802A-B4A0-9EE53C2E14A2}"/>
              </a:ext>
            </a:extLst>
          </p:cNvPr>
          <p:cNvSpPr txBox="1">
            <a:spLocks/>
          </p:cNvSpPr>
          <p:nvPr/>
        </p:nvSpPr>
        <p:spPr bwMode="auto">
          <a:xfrm>
            <a:off x="5303912" y="1225041"/>
            <a:ext cx="6451476" cy="1667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kern="0" dirty="0"/>
              <a:t>The RUC branching from operational allows for simulating interesting days only: we have chosen five days in last summer for testing. The reduced cost allows for ensemble forecast.</a:t>
            </a:r>
          </a:p>
          <a:p>
            <a:r>
              <a:rPr lang="en-US" sz="1600" kern="0" dirty="0"/>
              <a:t>Winter verification is still done with a continuous experiment over 12 days (only deterministic verification).</a:t>
            </a:r>
          </a:p>
          <a:p>
            <a:pPr marL="0" indent="0">
              <a:buNone/>
            </a:pPr>
            <a:endParaRPr lang="en-US" sz="1600" kern="0" dirty="0"/>
          </a:p>
          <a:p>
            <a:pPr marL="0" indent="0">
              <a:buNone/>
            </a:pPr>
            <a:endParaRPr lang="en-US" sz="1600" kern="0" dirty="0"/>
          </a:p>
        </p:txBody>
      </p:sp>
      <p:sp>
        <p:nvSpPr>
          <p:cNvPr id="4" name="TextBox 3">
            <a:extLst>
              <a:ext uri="{FF2B5EF4-FFF2-40B4-BE49-F238E27FC236}">
                <a16:creationId xmlns:a16="http://schemas.microsoft.com/office/drawing/2014/main" id="{85288AE5-57C0-6636-9519-247D17F9639F}"/>
              </a:ext>
            </a:extLst>
          </p:cNvPr>
          <p:cNvSpPr txBox="1"/>
          <p:nvPr/>
        </p:nvSpPr>
        <p:spPr bwMode="auto">
          <a:xfrm>
            <a:off x="353204" y="907294"/>
            <a:ext cx="4087356" cy="5416868"/>
          </a:xfrm>
          <a:prstGeom prst="rect">
            <a:avLst/>
          </a:prstGeom>
          <a:solidFill>
            <a:schemeClr val="accent1">
              <a:alpha val="48000"/>
            </a:schemeClr>
          </a:solidFill>
          <a:ln>
            <a:noFill/>
          </a:ln>
          <a:effectLst>
            <a:softEdge rad="0"/>
          </a:effectLst>
          <a:scene3d>
            <a:camera prst="orthographicFront"/>
            <a:lightRig rig="threePt" dir="t"/>
          </a:scene3d>
          <a:sp3d>
            <a:bevelT/>
          </a:sp3d>
          <a:extLst>
            <a:ext uri="{91240B29-F687-4f45-9708-019B960494DF}">
              <a14:hiddenLine xmlns:a14="http://schemas.microsoft.com/office/drawing/2010/main" xmlns="" w="9525">
                <a:solidFill>
                  <a:srgbClr val="000000"/>
                </a:solidFill>
                <a:miter lim="800000"/>
                <a:headEnd/>
                <a:tailEnd/>
              </a14:hiddenLine>
            </a:ext>
          </a:extLst>
        </p:spPr>
        <p:txBody>
          <a:bodyPr wrap="square" lIns="288000" tIns="0" rIns="288000" bIns="0" rtlCol="0" anchor="ctr">
            <a:spAutoFit/>
          </a:bodyPr>
          <a:lstStyle/>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Reduced collision efficiency of graupel by 50%.</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Faster graupel velocity according to Heymsfield et al. (2018).</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Graupel can form for T &gt; -3.</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Lower limit of Connoly et al. (2012) for snow sticking efficiency.</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Old Bright Band Settings in EMVORADO</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Corrected bug in melting scheme.</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Bright Band for T&gt;-3</a:t>
            </a:r>
          </a:p>
          <a:p>
            <a:pPr marL="285750" indent="-285750" algn="just" eaLnBrk="0" hangingPunct="0">
              <a:buFont typeface="Arial" panose="020B0604020202020204" pitchFamily="34" charset="0"/>
              <a:buChar char="•"/>
            </a:pPr>
            <a:endParaRPr lang="en-DE" sz="1600" dirty="0"/>
          </a:p>
          <a:p>
            <a:pPr marL="285750" indent="-285750" algn="just" eaLnBrk="0" hangingPunct="0">
              <a:buFont typeface="Arial" panose="020B0604020202020204" pitchFamily="34" charset="0"/>
              <a:buChar char="•"/>
            </a:pPr>
            <a:r>
              <a:rPr lang="en-DE" sz="1600" dirty="0"/>
              <a:t>Reduced snow terminal velocity (similar to M. Karrer er al. (2021)).</a:t>
            </a:r>
          </a:p>
          <a:p>
            <a:pPr marL="285750" indent="-285750" algn="just" eaLnBrk="0" hangingPunct="0">
              <a:buFont typeface="Arial" panose="020B0604020202020204" pitchFamily="34" charset="0"/>
              <a:buChar char="•"/>
            </a:pPr>
            <a:endParaRPr lang="en-DE" sz="1600" dirty="0"/>
          </a:p>
        </p:txBody>
      </p:sp>
      <p:sp>
        <p:nvSpPr>
          <p:cNvPr id="15" name="Fußzeilenplatzhalter 3">
            <a:extLst>
              <a:ext uri="{FF2B5EF4-FFF2-40B4-BE49-F238E27FC236}">
                <a16:creationId xmlns:a16="http://schemas.microsoft.com/office/drawing/2014/main" id="{84D3A969-C78C-4F09-8122-DBBA31A200BF}"/>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139546657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63312-2D4F-6ECE-11ED-1AFEAB2AA9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F27DB7-BD15-C486-1103-D7DB1A9DE4E4}"/>
              </a:ext>
            </a:extLst>
          </p:cNvPr>
          <p:cNvSpPr>
            <a:spLocks noGrp="1"/>
          </p:cNvSpPr>
          <p:nvPr>
            <p:ph type="title"/>
          </p:nvPr>
        </p:nvSpPr>
        <p:spPr>
          <a:xfrm>
            <a:off x="527051" y="332656"/>
            <a:ext cx="11137900" cy="431800"/>
          </a:xfrm>
        </p:spPr>
        <p:txBody>
          <a:bodyPr/>
          <a:lstStyle/>
          <a:p>
            <a:r>
              <a:rPr lang="en-US" dirty="0"/>
              <a:t>Forecasts from Assimilation Experiments</a:t>
            </a:r>
          </a:p>
        </p:txBody>
      </p:sp>
      <p:sp>
        <p:nvSpPr>
          <p:cNvPr id="5" name="Foliennummernplatzhalter 4">
            <a:extLst>
              <a:ext uri="{FF2B5EF4-FFF2-40B4-BE49-F238E27FC236}">
                <a16:creationId xmlns:a16="http://schemas.microsoft.com/office/drawing/2014/main" id="{BFCB8E23-1577-290B-03D5-0D6875AC7001}"/>
              </a:ext>
            </a:extLst>
          </p:cNvPr>
          <p:cNvSpPr>
            <a:spLocks noGrp="1"/>
          </p:cNvSpPr>
          <p:nvPr>
            <p:ph type="sldNum" sz="quarter" idx="11"/>
          </p:nvPr>
        </p:nvSpPr>
        <p:spPr/>
        <p:txBody>
          <a:bodyPr/>
          <a:lstStyle/>
          <a:p>
            <a:pPr>
              <a:defRPr/>
            </a:pPr>
            <a:fld id="{FCF19639-3722-4182-86C8-0187D405F82D}" type="slidenum">
              <a:rPr lang="de-DE" altLang="de-DE" smtClean="0"/>
              <a:pPr>
                <a:defRPr/>
              </a:pPr>
              <a:t>27</a:t>
            </a:fld>
            <a:endParaRPr lang="de-DE" altLang="de-DE" dirty="0"/>
          </a:p>
        </p:txBody>
      </p:sp>
      <p:pic>
        <p:nvPicPr>
          <p:cNvPr id="3082" name="Picture 10" descr="Plot object">
            <a:extLst>
              <a:ext uri="{FF2B5EF4-FFF2-40B4-BE49-F238E27FC236}">
                <a16:creationId xmlns:a16="http://schemas.microsoft.com/office/drawing/2014/main" id="{6D6D2BEC-13EE-1588-C243-C3D4476E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1067859"/>
            <a:ext cx="1512168" cy="527670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lot object">
            <a:extLst>
              <a:ext uri="{FF2B5EF4-FFF2-40B4-BE49-F238E27FC236}">
                <a16:creationId xmlns:a16="http://schemas.microsoft.com/office/drawing/2014/main" id="{BAB709C5-C859-E696-1DEA-76926876C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4" y="908720"/>
            <a:ext cx="1570441" cy="54800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lot object">
            <a:extLst>
              <a:ext uri="{FF2B5EF4-FFF2-40B4-BE49-F238E27FC236}">
                <a16:creationId xmlns:a16="http://schemas.microsoft.com/office/drawing/2014/main" id="{302A8CFC-A2FC-F04A-D6B6-4195AEF68B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098"/>
          <a:stretch/>
        </p:blipFill>
        <p:spPr bwMode="auto">
          <a:xfrm>
            <a:off x="4013815" y="1916831"/>
            <a:ext cx="7842825" cy="3539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06BC8A-9F89-D57F-B399-EB1A035D4A27}"/>
              </a:ext>
            </a:extLst>
          </p:cNvPr>
          <p:cNvSpPr txBox="1"/>
          <p:nvPr/>
        </p:nvSpPr>
        <p:spPr>
          <a:xfrm>
            <a:off x="10776520" y="2420888"/>
            <a:ext cx="684803" cy="646331"/>
          </a:xfrm>
          <a:prstGeom prst="rect">
            <a:avLst/>
          </a:prstGeom>
          <a:noFill/>
        </p:spPr>
        <p:txBody>
          <a:bodyPr wrap="none" rtlCol="0">
            <a:spAutoFit/>
          </a:bodyPr>
          <a:lstStyle/>
          <a:p>
            <a:r>
              <a:rPr lang="en-US" dirty="0">
                <a:solidFill>
                  <a:srgbClr val="FF0000"/>
                </a:solidFill>
              </a:rPr>
              <a:t>RUC</a:t>
            </a:r>
          </a:p>
          <a:p>
            <a:r>
              <a:rPr lang="en-US" dirty="0"/>
              <a:t>ID2</a:t>
            </a:r>
          </a:p>
        </p:txBody>
      </p:sp>
      <p:sp>
        <p:nvSpPr>
          <p:cNvPr id="4" name="Fußzeilenplatzhalter 3">
            <a:extLst>
              <a:ext uri="{FF2B5EF4-FFF2-40B4-BE49-F238E27FC236}">
                <a16:creationId xmlns:a16="http://schemas.microsoft.com/office/drawing/2014/main" id="{A94C2489-CE71-0F2E-0E2D-6F1C8BF0664F}"/>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9906214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7" y="332656"/>
            <a:ext cx="11137900" cy="431800"/>
          </a:xfrm>
        </p:spPr>
        <p:txBody>
          <a:bodyPr/>
          <a:lstStyle/>
          <a:p>
            <a:r>
              <a:rPr lang="en-US" dirty="0"/>
              <a:t>But Winter is always worst than Summer (11.24)</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28</a:t>
            </a:fld>
            <a:endParaRPr lang="de-DE" dirty="0"/>
          </a:p>
        </p:txBody>
      </p:sp>
      <p:sp>
        <p:nvSpPr>
          <p:cNvPr id="18" name="Fußzeilenplatzhalter 3">
            <a:extLst>
              <a:ext uri="{FF2B5EF4-FFF2-40B4-BE49-F238E27FC236}">
                <a16:creationId xmlns:a16="http://schemas.microsoft.com/office/drawing/2014/main" id="{CE365CE8-D7B5-440E-BC67-59AD4BCD8D24}"/>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pic>
        <p:nvPicPr>
          <p:cNvPr id="1030" name="Picture 6" descr="Bildergebnis für emoji cold">
            <a:extLst>
              <a:ext uri="{FF2B5EF4-FFF2-40B4-BE49-F238E27FC236}">
                <a16:creationId xmlns:a16="http://schemas.microsoft.com/office/drawing/2014/main" id="{96E1367F-236D-4280-95D8-0059E29D70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0"/>
            <a:ext cx="775569" cy="775569"/>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C98FD23-6BE2-4DB0-83BB-39DC0836CB3C}"/>
              </a:ext>
            </a:extLst>
          </p:cNvPr>
          <p:cNvPicPr>
            <a:picLocks noChangeAspect="1"/>
          </p:cNvPicPr>
          <p:nvPr/>
        </p:nvPicPr>
        <p:blipFill rotWithShape="1">
          <a:blip r:embed="rId3"/>
          <a:srcRect l="24337" t="30142" r="36625" b="40567"/>
          <a:stretch/>
        </p:blipFill>
        <p:spPr>
          <a:xfrm>
            <a:off x="7257421" y="1605927"/>
            <a:ext cx="3964970" cy="3263233"/>
          </a:xfrm>
          <a:prstGeom prst="rect">
            <a:avLst/>
          </a:prstGeom>
        </p:spPr>
      </p:pic>
      <p:sp>
        <p:nvSpPr>
          <p:cNvPr id="14" name="Inhaltsplatzhalter 2">
            <a:extLst>
              <a:ext uri="{FF2B5EF4-FFF2-40B4-BE49-F238E27FC236}">
                <a16:creationId xmlns:a16="http://schemas.microsoft.com/office/drawing/2014/main" id="{11E051BC-A163-4A65-9006-78409AA24857}"/>
              </a:ext>
            </a:extLst>
          </p:cNvPr>
          <p:cNvSpPr txBox="1">
            <a:spLocks/>
          </p:cNvSpPr>
          <p:nvPr/>
        </p:nvSpPr>
        <p:spPr bwMode="auto">
          <a:xfrm>
            <a:off x="444214" y="1272793"/>
            <a:ext cx="3024336"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On our last month (November) almost all scores show a worst performance of the RUC over ICON-D2. </a:t>
            </a:r>
          </a:p>
          <a:p>
            <a:r>
              <a:rPr lang="en-US" sz="1600" dirty="0"/>
              <a:t>As an example score cards based on SYNOP station (left) and precipitation (right) are shown.</a:t>
            </a:r>
          </a:p>
        </p:txBody>
      </p:sp>
      <p:pic>
        <p:nvPicPr>
          <p:cNvPr id="2052" name="Picture 4" descr="Plot object">
            <a:extLst>
              <a:ext uri="{FF2B5EF4-FFF2-40B4-BE49-F238E27FC236}">
                <a16:creationId xmlns:a16="http://schemas.microsoft.com/office/drawing/2014/main" id="{29B194B5-5A33-7ABD-46B7-814F9CDF5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572" y="1027613"/>
            <a:ext cx="2076556" cy="5258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6402D7-66E6-742A-A248-BC1E668DB248}"/>
              </a:ext>
            </a:extLst>
          </p:cNvPr>
          <p:cNvSpPr txBox="1"/>
          <p:nvPr/>
        </p:nvSpPr>
        <p:spPr>
          <a:xfrm>
            <a:off x="8454417" y="4859868"/>
            <a:ext cx="1851789" cy="369332"/>
          </a:xfrm>
          <a:prstGeom prst="rect">
            <a:avLst/>
          </a:prstGeom>
          <a:noFill/>
        </p:spPr>
        <p:txBody>
          <a:bodyPr wrap="none" rtlCol="0">
            <a:spAutoFit/>
          </a:bodyPr>
          <a:lstStyle/>
          <a:p>
            <a:r>
              <a:rPr lang="en-US" dirty="0"/>
              <a:t>Leading time (h)</a:t>
            </a:r>
          </a:p>
        </p:txBody>
      </p:sp>
      <p:sp>
        <p:nvSpPr>
          <p:cNvPr id="4" name="TextBox 3">
            <a:extLst>
              <a:ext uri="{FF2B5EF4-FFF2-40B4-BE49-F238E27FC236}">
                <a16:creationId xmlns:a16="http://schemas.microsoft.com/office/drawing/2014/main" id="{E8FCB2DA-2D40-C529-556A-A11EFA76E51C}"/>
              </a:ext>
            </a:extLst>
          </p:cNvPr>
          <p:cNvSpPr txBox="1"/>
          <p:nvPr/>
        </p:nvSpPr>
        <p:spPr>
          <a:xfrm rot="16200000">
            <a:off x="6756001" y="3143604"/>
            <a:ext cx="633507" cy="369332"/>
          </a:xfrm>
          <a:prstGeom prst="rect">
            <a:avLst/>
          </a:prstGeom>
          <a:noFill/>
        </p:spPr>
        <p:txBody>
          <a:bodyPr wrap="none" rtlCol="0">
            <a:spAutoFit/>
          </a:bodyPr>
          <a:lstStyle/>
          <a:p>
            <a:r>
              <a:rPr lang="en-US" dirty="0"/>
              <a:t>FSS</a:t>
            </a:r>
          </a:p>
        </p:txBody>
      </p:sp>
      <p:sp>
        <p:nvSpPr>
          <p:cNvPr id="7" name="TextBox 6">
            <a:extLst>
              <a:ext uri="{FF2B5EF4-FFF2-40B4-BE49-F238E27FC236}">
                <a16:creationId xmlns:a16="http://schemas.microsoft.com/office/drawing/2014/main" id="{676331A4-FBF8-D054-A27B-69F7C05915CC}"/>
              </a:ext>
            </a:extLst>
          </p:cNvPr>
          <p:cNvSpPr txBox="1"/>
          <p:nvPr/>
        </p:nvSpPr>
        <p:spPr>
          <a:xfrm>
            <a:off x="9840416" y="2062589"/>
            <a:ext cx="684803" cy="646331"/>
          </a:xfrm>
          <a:prstGeom prst="rect">
            <a:avLst/>
          </a:prstGeom>
          <a:noFill/>
        </p:spPr>
        <p:txBody>
          <a:bodyPr wrap="none" rtlCol="0">
            <a:spAutoFit/>
          </a:bodyPr>
          <a:lstStyle/>
          <a:p>
            <a:r>
              <a:rPr lang="en-US" dirty="0">
                <a:solidFill>
                  <a:srgbClr val="FF0000"/>
                </a:solidFill>
              </a:rPr>
              <a:t>RUC</a:t>
            </a:r>
          </a:p>
          <a:p>
            <a:r>
              <a:rPr lang="en-US" dirty="0"/>
              <a:t>ID2</a:t>
            </a:r>
          </a:p>
        </p:txBody>
      </p:sp>
    </p:spTree>
    <p:extLst>
      <p:ext uri="{BB962C8B-B14F-4D97-AF65-F5344CB8AC3E}">
        <p14:creationId xmlns:p14="http://schemas.microsoft.com/office/powerpoint/2010/main" val="24179682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29</a:t>
            </a:fld>
            <a:endParaRPr lang="de-DE" altLang="de-DE"/>
          </a:p>
        </p:txBody>
      </p:sp>
      <p:sp>
        <p:nvSpPr>
          <p:cNvPr id="6" name="Titel 1"/>
          <p:cNvSpPr>
            <a:spLocks noGrp="1"/>
          </p:cNvSpPr>
          <p:nvPr>
            <p:ph type="title"/>
          </p:nvPr>
        </p:nvSpPr>
        <p:spPr>
          <a:xfrm>
            <a:off x="407368" y="319950"/>
            <a:ext cx="8353425" cy="431800"/>
          </a:xfrm>
        </p:spPr>
        <p:txBody>
          <a:bodyPr wrap="square" anchor="b">
            <a:normAutofit/>
          </a:bodyPr>
          <a:lstStyle/>
          <a:p>
            <a:r>
              <a:rPr lang="en-US" dirty="0"/>
              <a:t>Infrastructure: play with the RUC outside the DWD</a:t>
            </a:r>
          </a:p>
        </p:txBody>
      </p:sp>
      <p:sp>
        <p:nvSpPr>
          <p:cNvPr id="4" name="Inhaltsplatzhalter 2">
            <a:extLst>
              <a:ext uri="{FF2B5EF4-FFF2-40B4-BE49-F238E27FC236}">
                <a16:creationId xmlns:a16="http://schemas.microsoft.com/office/drawing/2014/main" id="{9F3FF311-BD3E-0FE5-ADDE-BA52D2243B61}"/>
              </a:ext>
            </a:extLst>
          </p:cNvPr>
          <p:cNvSpPr txBox="1">
            <a:spLocks/>
          </p:cNvSpPr>
          <p:nvPr/>
        </p:nvSpPr>
        <p:spPr bwMode="auto">
          <a:xfrm>
            <a:off x="575060" y="1052736"/>
            <a:ext cx="972108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endParaRPr lang="en-US" sz="1600" dirty="0"/>
          </a:p>
          <a:p>
            <a:r>
              <a:rPr lang="en-US" sz="1600" dirty="0"/>
              <a:t>New </a:t>
            </a:r>
            <a:r>
              <a:rPr lang="en-US" sz="1600" dirty="0" err="1"/>
              <a:t>namelist</a:t>
            </a:r>
            <a:r>
              <a:rPr lang="en-US" sz="1600" dirty="0"/>
              <a:t> for the two-moment scheme. Most development visible through </a:t>
            </a:r>
            <a:r>
              <a:rPr lang="en-US" sz="1600" dirty="0" err="1"/>
              <a:t>namelist</a:t>
            </a:r>
            <a:r>
              <a:rPr lang="en-US" sz="1600" dirty="0"/>
              <a:t> changes.</a:t>
            </a:r>
          </a:p>
          <a:p>
            <a:pPr lvl="1">
              <a:buFont typeface="Arial" panose="020B0604020202020204" pitchFamily="34" charset="0"/>
              <a:buChar char="•"/>
            </a:pPr>
            <a:r>
              <a:rPr lang="en-GB" sz="1600" dirty="0">
                <a:effectLst/>
                <a:latin typeface="Menlo" panose="020B0609030804020204" pitchFamily="49" charset="0"/>
              </a:rPr>
              <a:t>&amp;</a:t>
            </a:r>
            <a:r>
              <a:rPr lang="en-GB" sz="1600" dirty="0" err="1">
                <a:effectLst/>
                <a:latin typeface="Menlo" panose="020B0609030804020204" pitchFamily="49" charset="0"/>
              </a:rPr>
              <a:t>twomom_mcrph_nml</a:t>
            </a:r>
            <a:endParaRPr lang="en-US" sz="1600" dirty="0"/>
          </a:p>
          <a:p>
            <a:endParaRPr lang="en-US" sz="1600" dirty="0"/>
          </a:p>
          <a:p>
            <a:r>
              <a:rPr lang="en-US" sz="1600" dirty="0"/>
              <a:t>Two </a:t>
            </a:r>
            <a:r>
              <a:rPr lang="en-US" sz="1600" dirty="0" err="1"/>
              <a:t>Buildbot</a:t>
            </a:r>
            <a:r>
              <a:rPr lang="en-US" sz="1600" dirty="0"/>
              <a:t> tests has been created with the pre-operational RUC configuration (in merge request):</a:t>
            </a:r>
          </a:p>
          <a:p>
            <a:pPr lvl="1">
              <a:buFont typeface="Arial" panose="020B0604020202020204" pitchFamily="34" charset="0"/>
              <a:buChar char="•"/>
            </a:pPr>
            <a:r>
              <a:rPr lang="en-GB" sz="1600" dirty="0" err="1">
                <a:solidFill>
                  <a:srgbClr val="000000"/>
                </a:solidFill>
                <a:effectLst/>
                <a:latin typeface="Menlo" panose="020B0609030804020204" pitchFamily="49" charset="0"/>
              </a:rPr>
              <a:t>checksuite.nwp</a:t>
            </a:r>
            <a:r>
              <a:rPr lang="en-GB" sz="1600" dirty="0">
                <a:solidFill>
                  <a:srgbClr val="000000"/>
                </a:solidFill>
                <a:effectLst/>
                <a:latin typeface="Menlo" panose="020B0609030804020204" pitchFamily="49" charset="0"/>
              </a:rPr>
              <a:t>/nwpexp.run_ICON_24_R19B7_RUC_ass</a:t>
            </a:r>
          </a:p>
          <a:p>
            <a:pPr lvl="1">
              <a:buFont typeface="Arial" panose="020B0604020202020204" pitchFamily="34" charset="0"/>
              <a:buChar char="•"/>
            </a:pPr>
            <a:r>
              <a:rPr lang="en-GB" sz="1600" dirty="0" err="1">
                <a:solidFill>
                  <a:srgbClr val="000000"/>
                </a:solidFill>
                <a:effectLst/>
                <a:latin typeface="Menlo" panose="020B0609030804020204" pitchFamily="49" charset="0"/>
              </a:rPr>
              <a:t>checksuite.nwp</a:t>
            </a:r>
            <a:r>
              <a:rPr lang="en-GB" sz="1600" dirty="0">
                <a:solidFill>
                  <a:srgbClr val="000000"/>
                </a:solidFill>
                <a:effectLst/>
                <a:latin typeface="Menlo" panose="020B0609030804020204" pitchFamily="49" charset="0"/>
              </a:rPr>
              <a:t>/nwpexp.run_ICON_25_R19B7_RUC_fc</a:t>
            </a:r>
          </a:p>
          <a:p>
            <a:pPr marL="0" indent="0">
              <a:buNone/>
            </a:pPr>
            <a:endParaRPr lang="en-US" sz="1600" dirty="0"/>
          </a:p>
          <a:p>
            <a:r>
              <a:rPr lang="en-US" sz="1600" dirty="0"/>
              <a:t>The two-moment microphysical scheme has been fully ported to the GPU (</a:t>
            </a:r>
            <a:r>
              <a:rPr lang="en-US" sz="1600" b="1" dirty="0"/>
              <a:t>A. </a:t>
            </a:r>
            <a:r>
              <a:rPr lang="en-US" sz="1600" b="1" dirty="0" err="1"/>
              <a:t>Laubert</a:t>
            </a:r>
            <a:r>
              <a:rPr lang="en-US" sz="1600" dirty="0"/>
              <a:t>, </a:t>
            </a:r>
            <a:r>
              <a:rPr lang="en-US" sz="1600" dirty="0" err="1"/>
              <a:t>MeteoSwiss</a:t>
            </a:r>
            <a:r>
              <a:rPr lang="en-US" sz="1600" dirty="0"/>
              <a:t>):</a:t>
            </a:r>
          </a:p>
          <a:p>
            <a:pPr lvl="1">
              <a:buFont typeface="Arial" panose="020B0604020202020204" pitchFamily="34" charset="0"/>
              <a:buChar char="•"/>
            </a:pPr>
            <a:r>
              <a:rPr lang="en-US" sz="1600" dirty="0"/>
              <a:t>LHN soon to come</a:t>
            </a:r>
          </a:p>
          <a:p>
            <a:pPr lvl="1">
              <a:buFont typeface="Arial" panose="020B0604020202020204" pitchFamily="34" charset="0"/>
              <a:buChar char="•"/>
            </a:pPr>
            <a:r>
              <a:rPr lang="en-US" sz="1600" dirty="0"/>
              <a:t>The coupling with radiation is not yet optimized for operational runs (speed).</a:t>
            </a:r>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p:txBody>
      </p:sp>
      <p:sp>
        <p:nvSpPr>
          <p:cNvPr id="8" name="Fußzeilenplatzhalter 3">
            <a:extLst>
              <a:ext uri="{FF2B5EF4-FFF2-40B4-BE49-F238E27FC236}">
                <a16:creationId xmlns:a16="http://schemas.microsoft.com/office/drawing/2014/main" id="{5A8DE6A3-2646-4334-B220-824EA3442CB5}"/>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30982811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7" y="332656"/>
            <a:ext cx="11137900" cy="431800"/>
          </a:xfrm>
        </p:spPr>
        <p:txBody>
          <a:bodyPr/>
          <a:lstStyle/>
          <a:p>
            <a:r>
              <a:rPr lang="en-US" dirty="0"/>
              <a:t>Good Summer (08.24)</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3</a:t>
            </a:fld>
            <a:endParaRPr lang="de-DE" dirty="0"/>
          </a:p>
        </p:txBody>
      </p:sp>
      <p:pic>
        <p:nvPicPr>
          <p:cNvPr id="1026" name="Picture 2" descr="https://th.bing.com/th?id=OIP.ckiLC1RCF8LZ28gFUeXlPgHaHR&amp;w=252&amp;h=247&amp;c=8&amp;rs=1&amp;qlt=90&amp;o=6&amp;pid=3.1&amp;rm=2">
            <a:hlinkClick r:id="rId2"/>
            <a:extLst>
              <a:ext uri="{FF2B5EF4-FFF2-40B4-BE49-F238E27FC236}">
                <a16:creationId xmlns:a16="http://schemas.microsoft.com/office/drawing/2014/main" id="{40614462-3D02-4EFF-9372-880971899D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264" y="116632"/>
            <a:ext cx="768751" cy="75349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75BA4AD2-E0C5-4C93-96D9-6705D8B4043E}"/>
              </a:ext>
            </a:extLst>
          </p:cNvPr>
          <p:cNvPicPr>
            <a:picLocks noChangeAspect="1"/>
          </p:cNvPicPr>
          <p:nvPr/>
        </p:nvPicPr>
        <p:blipFill rotWithShape="1">
          <a:blip r:embed="rId4"/>
          <a:srcRect l="23417" t="59692" r="37742" b="10243"/>
          <a:stretch/>
        </p:blipFill>
        <p:spPr>
          <a:xfrm>
            <a:off x="7176119" y="1556792"/>
            <a:ext cx="3901233" cy="3312368"/>
          </a:xfrm>
          <a:prstGeom prst="rect">
            <a:avLst/>
          </a:prstGeom>
        </p:spPr>
      </p:pic>
      <p:pic>
        <p:nvPicPr>
          <p:cNvPr id="2050" name="Picture 2" descr="Plot object">
            <a:extLst>
              <a:ext uri="{FF2B5EF4-FFF2-40B4-BE49-F238E27FC236}">
                <a16:creationId xmlns:a16="http://schemas.microsoft.com/office/drawing/2014/main" id="{255F2D35-313E-4A02-9DD6-2189302A46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802" y="980480"/>
            <a:ext cx="1958833" cy="5256000"/>
          </a:xfrm>
          <a:prstGeom prst="rect">
            <a:avLst/>
          </a:prstGeom>
          <a:noFill/>
          <a:extLst>
            <a:ext uri="{909E8E84-426E-40DD-AFC4-6F175D3DCCD1}">
              <a14:hiddenFill xmlns:a14="http://schemas.microsoft.com/office/drawing/2010/main">
                <a:solidFill>
                  <a:srgbClr val="FFFFFF"/>
                </a:solidFill>
              </a14:hiddenFill>
            </a:ext>
          </a:extLst>
        </p:spPr>
      </p:pic>
      <p:sp>
        <p:nvSpPr>
          <p:cNvPr id="16" name="Inhaltsplatzhalter 2">
            <a:extLst>
              <a:ext uri="{FF2B5EF4-FFF2-40B4-BE49-F238E27FC236}">
                <a16:creationId xmlns:a16="http://schemas.microsoft.com/office/drawing/2014/main" id="{AD037792-198E-4A34-87A6-B2BC882ECDC4}"/>
              </a:ext>
            </a:extLst>
          </p:cNvPr>
          <p:cNvSpPr txBox="1">
            <a:spLocks/>
          </p:cNvSpPr>
          <p:nvPr/>
        </p:nvSpPr>
        <p:spPr bwMode="auto">
          <a:xfrm>
            <a:off x="444214" y="1272793"/>
            <a:ext cx="3024336"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On our first month (August) almost all scores show a better performance of the RUC over ICON-D2. </a:t>
            </a:r>
          </a:p>
          <a:p>
            <a:r>
              <a:rPr lang="en-US" sz="1600" dirty="0"/>
              <a:t>As an example, score cards based on SYNOP station (left) and precipitation (right) are shown.</a:t>
            </a:r>
          </a:p>
          <a:p>
            <a:endParaRPr lang="en-US" sz="1600" dirty="0"/>
          </a:p>
          <a:p>
            <a:pPr marL="0" indent="0">
              <a:buNone/>
            </a:pPr>
            <a:endParaRPr lang="en-US" sz="1600" dirty="0"/>
          </a:p>
        </p:txBody>
      </p:sp>
      <p:sp>
        <p:nvSpPr>
          <p:cNvPr id="4" name="TextBox 3">
            <a:extLst>
              <a:ext uri="{FF2B5EF4-FFF2-40B4-BE49-F238E27FC236}">
                <a16:creationId xmlns:a16="http://schemas.microsoft.com/office/drawing/2014/main" id="{133F7B11-C6D0-3CA0-CA46-62499D7880CA}"/>
              </a:ext>
            </a:extLst>
          </p:cNvPr>
          <p:cNvSpPr txBox="1"/>
          <p:nvPr/>
        </p:nvSpPr>
        <p:spPr>
          <a:xfrm>
            <a:off x="8454417" y="4859868"/>
            <a:ext cx="1851789" cy="369332"/>
          </a:xfrm>
          <a:prstGeom prst="rect">
            <a:avLst/>
          </a:prstGeom>
          <a:noFill/>
        </p:spPr>
        <p:txBody>
          <a:bodyPr wrap="none" rtlCol="0">
            <a:spAutoFit/>
          </a:bodyPr>
          <a:lstStyle/>
          <a:p>
            <a:r>
              <a:rPr lang="en-US" dirty="0"/>
              <a:t>Leading time (h)</a:t>
            </a:r>
          </a:p>
        </p:txBody>
      </p:sp>
      <p:sp>
        <p:nvSpPr>
          <p:cNvPr id="6" name="TextBox 5">
            <a:extLst>
              <a:ext uri="{FF2B5EF4-FFF2-40B4-BE49-F238E27FC236}">
                <a16:creationId xmlns:a16="http://schemas.microsoft.com/office/drawing/2014/main" id="{D8EB96AD-D1C2-746A-4274-E454E74C0DBE}"/>
              </a:ext>
            </a:extLst>
          </p:cNvPr>
          <p:cNvSpPr txBox="1"/>
          <p:nvPr/>
        </p:nvSpPr>
        <p:spPr>
          <a:xfrm rot="16200000">
            <a:off x="6756001" y="3143604"/>
            <a:ext cx="633507" cy="369332"/>
          </a:xfrm>
          <a:prstGeom prst="rect">
            <a:avLst/>
          </a:prstGeom>
          <a:noFill/>
        </p:spPr>
        <p:txBody>
          <a:bodyPr wrap="none" rtlCol="0">
            <a:spAutoFit/>
          </a:bodyPr>
          <a:lstStyle/>
          <a:p>
            <a:r>
              <a:rPr lang="en-US" dirty="0"/>
              <a:t>FSS</a:t>
            </a:r>
          </a:p>
        </p:txBody>
      </p:sp>
      <p:sp>
        <p:nvSpPr>
          <p:cNvPr id="7" name="TextBox 6">
            <a:extLst>
              <a:ext uri="{FF2B5EF4-FFF2-40B4-BE49-F238E27FC236}">
                <a16:creationId xmlns:a16="http://schemas.microsoft.com/office/drawing/2014/main" id="{11AA3418-C0BD-149E-5488-35FEFE75F900}"/>
              </a:ext>
            </a:extLst>
          </p:cNvPr>
          <p:cNvSpPr txBox="1"/>
          <p:nvPr/>
        </p:nvSpPr>
        <p:spPr>
          <a:xfrm>
            <a:off x="9840416" y="2062589"/>
            <a:ext cx="684803" cy="646331"/>
          </a:xfrm>
          <a:prstGeom prst="rect">
            <a:avLst/>
          </a:prstGeom>
          <a:noFill/>
        </p:spPr>
        <p:txBody>
          <a:bodyPr wrap="none" rtlCol="0">
            <a:spAutoFit/>
          </a:bodyPr>
          <a:lstStyle/>
          <a:p>
            <a:r>
              <a:rPr lang="en-US" dirty="0">
                <a:solidFill>
                  <a:srgbClr val="FF0000"/>
                </a:solidFill>
              </a:rPr>
              <a:t>RUC</a:t>
            </a:r>
          </a:p>
          <a:p>
            <a:r>
              <a:rPr lang="en-US" dirty="0"/>
              <a:t>ID2</a:t>
            </a:r>
          </a:p>
        </p:txBody>
      </p:sp>
      <p:sp>
        <p:nvSpPr>
          <p:cNvPr id="8" name="Fußzeilenplatzhalter 3">
            <a:extLst>
              <a:ext uri="{FF2B5EF4-FFF2-40B4-BE49-F238E27FC236}">
                <a16:creationId xmlns:a16="http://schemas.microsoft.com/office/drawing/2014/main" id="{182BB579-5E57-A7B7-50D7-65AAC1B4FD52}"/>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73639167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AC9F9-9F5F-745D-C8F0-96D288339BB0}"/>
              </a:ext>
            </a:extLst>
          </p:cNvPr>
          <p:cNvSpPr>
            <a:spLocks noGrp="1"/>
          </p:cNvSpPr>
          <p:nvPr>
            <p:ph type="sldNum" sz="quarter" idx="11"/>
          </p:nvPr>
        </p:nvSpPr>
        <p:spPr/>
        <p:txBody>
          <a:bodyPr/>
          <a:lstStyle/>
          <a:p>
            <a:pPr>
              <a:defRPr/>
            </a:pPr>
            <a:fld id="{9AEE1EEC-1F3D-496F-80FE-60C0313105A3}" type="slidenum">
              <a:rPr lang="de-DE" smtClean="0"/>
              <a:pPr>
                <a:defRPr/>
              </a:pPr>
              <a:t>30</a:t>
            </a:fld>
            <a:endParaRPr lang="de-DE" dirty="0"/>
          </a:p>
        </p:txBody>
      </p:sp>
      <p:sp>
        <p:nvSpPr>
          <p:cNvPr id="5" name="Title 1">
            <a:extLst>
              <a:ext uri="{FF2B5EF4-FFF2-40B4-BE49-F238E27FC236}">
                <a16:creationId xmlns:a16="http://schemas.microsoft.com/office/drawing/2014/main" id="{C84963B8-5BD4-0FC6-6377-3AAA6ED20914}"/>
              </a:ext>
            </a:extLst>
          </p:cNvPr>
          <p:cNvSpPr>
            <a:spLocks noGrp="1"/>
          </p:cNvSpPr>
          <p:nvPr>
            <p:ph type="title"/>
          </p:nvPr>
        </p:nvSpPr>
        <p:spPr>
          <a:xfrm>
            <a:off x="527051" y="332656"/>
            <a:ext cx="11137900" cy="431800"/>
          </a:xfrm>
        </p:spPr>
        <p:txBody>
          <a:bodyPr/>
          <a:lstStyle/>
          <a:p>
            <a:r>
              <a:rPr lang="en-DE" dirty="0"/>
              <a:t>New melting of graupel/hail</a:t>
            </a:r>
          </a:p>
        </p:txBody>
      </p:sp>
      <p:pic>
        <p:nvPicPr>
          <p:cNvPr id="7" name="Picture 6" descr="A page of a book with text and a diagram&#10;&#10;Description automatically generated">
            <a:extLst>
              <a:ext uri="{FF2B5EF4-FFF2-40B4-BE49-F238E27FC236}">
                <a16:creationId xmlns:a16="http://schemas.microsoft.com/office/drawing/2014/main" id="{DE7097CF-425A-A6FD-23B1-9D042B4030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50" t="37398" b="8002"/>
          <a:stretch/>
        </p:blipFill>
        <p:spPr>
          <a:xfrm>
            <a:off x="3575720" y="1016732"/>
            <a:ext cx="4697760" cy="2124465"/>
          </a:xfrm>
          <a:prstGeom prst="rect">
            <a:avLst/>
          </a:prstGeom>
        </p:spPr>
      </p:pic>
      <p:sp>
        <p:nvSpPr>
          <p:cNvPr id="8" name="Inhaltsplatzhalter 2">
            <a:extLst>
              <a:ext uri="{FF2B5EF4-FFF2-40B4-BE49-F238E27FC236}">
                <a16:creationId xmlns:a16="http://schemas.microsoft.com/office/drawing/2014/main" id="{0C3766EE-7A63-AFF4-2BC3-85AE13344D58}"/>
              </a:ext>
            </a:extLst>
          </p:cNvPr>
          <p:cNvSpPr txBox="1">
            <a:spLocks/>
          </p:cNvSpPr>
          <p:nvPr/>
        </p:nvSpPr>
        <p:spPr bwMode="auto">
          <a:xfrm>
            <a:off x="831200" y="3393473"/>
            <a:ext cx="10529600" cy="936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model assumes that graupel/hail are covered by a liquid film due to melting. The evaporation of the liquid slows down the melting process.</a:t>
            </a:r>
          </a:p>
          <a:p>
            <a:r>
              <a:rPr lang="en-US" sz="1600" kern="0" dirty="0"/>
              <a:t>The problem is how to account for the liquid phase. In the two-moment scheme all melted water goes to the rain phase. </a:t>
            </a:r>
          </a:p>
          <a:p>
            <a:r>
              <a:rPr lang="en-US" sz="1600" kern="0" dirty="0"/>
              <a:t>Current two moment scheme ignores the evaporative cooling of liquid in the atmosphere (while keeping the slower melting), but it also considers the direct sublimation of graupel/hail. This is not very consistent.</a:t>
            </a:r>
          </a:p>
          <a:p>
            <a:r>
              <a:rPr lang="en-US" sz="1600" kern="0" dirty="0"/>
              <a:t>We have implemented a new melting scheme in which the evaporated liquid goes to the melted phase. There is no sublimation as far as rain water is available (coated particle).</a:t>
            </a:r>
          </a:p>
          <a:p>
            <a:r>
              <a:rPr lang="en-US" sz="1600" kern="0" dirty="0"/>
              <a:t>This produces a bit more precipitation on the surface and potentially less cold pools (only tested in winter).</a:t>
            </a:r>
          </a:p>
          <a:p>
            <a:pPr marL="0" indent="0">
              <a:buFont typeface="Wingdings" pitchFamily="2" charset="2"/>
              <a:buNone/>
            </a:pPr>
            <a:endParaRPr lang="en-US" sz="1600" kern="0" dirty="0"/>
          </a:p>
        </p:txBody>
      </p:sp>
    </p:spTree>
    <p:extLst>
      <p:ext uri="{BB962C8B-B14F-4D97-AF65-F5344CB8AC3E}">
        <p14:creationId xmlns:p14="http://schemas.microsoft.com/office/powerpoint/2010/main" val="31831439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D54A59-F72F-038C-3CF6-57E84214B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169" y="3030272"/>
            <a:ext cx="4320480" cy="3242704"/>
          </a:xfrm>
          <a:prstGeom prst="rect">
            <a:avLst/>
          </a:prstGeom>
        </p:spPr>
      </p:pic>
      <p:sp>
        <p:nvSpPr>
          <p:cNvPr id="2" name="Titel 1"/>
          <p:cNvSpPr>
            <a:spLocks noGrp="1"/>
          </p:cNvSpPr>
          <p:nvPr>
            <p:ph type="title"/>
          </p:nvPr>
        </p:nvSpPr>
        <p:spPr>
          <a:xfrm>
            <a:off x="551387" y="332656"/>
            <a:ext cx="11137900" cy="431800"/>
          </a:xfrm>
        </p:spPr>
        <p:txBody>
          <a:bodyPr/>
          <a:lstStyle/>
          <a:p>
            <a:r>
              <a:rPr lang="en-US" dirty="0"/>
              <a:t>Evaluation by DWD forecasters and ESSL</a:t>
            </a:r>
          </a:p>
        </p:txBody>
      </p:sp>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31</a:t>
            </a:fld>
            <a:endParaRPr lang="de-DE" dirty="0"/>
          </a:p>
        </p:txBody>
      </p:sp>
      <p:sp>
        <p:nvSpPr>
          <p:cNvPr id="17" name="Inhaltsplatzhalter 2">
            <a:extLst>
              <a:ext uri="{FF2B5EF4-FFF2-40B4-BE49-F238E27FC236}">
                <a16:creationId xmlns:a16="http://schemas.microsoft.com/office/drawing/2014/main" id="{1FACDA8F-5C3E-EED0-B8C6-C8F8204AAFC0}"/>
              </a:ext>
            </a:extLst>
          </p:cNvPr>
          <p:cNvSpPr txBox="1">
            <a:spLocks/>
          </p:cNvSpPr>
          <p:nvPr/>
        </p:nvSpPr>
        <p:spPr bwMode="auto">
          <a:xfrm>
            <a:off x="336915" y="986254"/>
            <a:ext cx="564640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Apart from our verification suite we let the model to be evaluated by our warning-forecasters and European Severe Storm Laboratory (ESSL).  Both groups provide a subjective evaluation of the model in severe weather conditions, which complements our verification suite. </a:t>
            </a:r>
          </a:p>
          <a:p>
            <a:endParaRPr lang="en-US" sz="1600" dirty="0"/>
          </a:p>
          <a:p>
            <a:r>
              <a:rPr lang="en-US" sz="1600" dirty="0"/>
              <a:t>Last year the reviews were mostly positive, with both groups seeing an added value of the SINFONY forecasts. Some critics were:</a:t>
            </a:r>
          </a:p>
          <a:p>
            <a:pPr lvl="1">
              <a:buFont typeface="Arial" panose="020B0604020202020204" pitchFamily="34" charset="0"/>
              <a:buChar char="•"/>
            </a:pPr>
            <a:r>
              <a:rPr lang="en-US" sz="1600" dirty="0"/>
              <a:t> incorrect the </a:t>
            </a:r>
            <a:r>
              <a:rPr lang="en-US" sz="1600" b="1" dirty="0"/>
              <a:t>Z-R relationship</a:t>
            </a:r>
            <a:r>
              <a:rPr lang="en-US" sz="1600" dirty="0"/>
              <a:t>.</a:t>
            </a:r>
          </a:p>
          <a:p>
            <a:pPr lvl="1">
              <a:buFont typeface="Arial" panose="020B0604020202020204" pitchFamily="34" charset="0"/>
              <a:buChar char="•"/>
            </a:pPr>
            <a:r>
              <a:rPr lang="en-US" sz="1600" dirty="0"/>
              <a:t>when asked about cold pools and gusts we get quiet mixed answers: too strong, too weak, ok. Maybe this means they are right, but we should have a closer look.</a:t>
            </a:r>
          </a:p>
          <a:p>
            <a:pPr lvl="1">
              <a:buFont typeface="Arial" panose="020B0604020202020204" pitchFamily="34" charset="0"/>
              <a:buChar char="•"/>
            </a:pPr>
            <a:r>
              <a:rPr lang="en-US" sz="1600" dirty="0"/>
              <a:t>A few  cases with missing convection. Often delayed convection</a:t>
            </a:r>
            <a:br>
              <a:rPr lang="en-US" sz="1600" dirty="0"/>
            </a:br>
            <a:endParaRPr lang="en-US" sz="1600" dirty="0"/>
          </a:p>
          <a:p>
            <a:r>
              <a:rPr lang="en-US" sz="1600" dirty="0"/>
              <a:t>This year reports were quite positive from the ESSL, but little feedback from DWD due to lack of resources.</a:t>
            </a:r>
          </a:p>
        </p:txBody>
      </p:sp>
      <p:pic>
        <p:nvPicPr>
          <p:cNvPr id="1026" name="Picture 2" descr="Wetter und Klima - Deutscher Wetterdienst - Thema des Tages - Eiersuche im  Großraumbüro">
            <a:extLst>
              <a:ext uri="{FF2B5EF4-FFF2-40B4-BE49-F238E27FC236}">
                <a16:creationId xmlns:a16="http://schemas.microsoft.com/office/drawing/2014/main" id="{31C7F3EB-55B7-AE2C-3129-21F0BEDECC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360" y="1000431"/>
            <a:ext cx="2736304" cy="1852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SL Testbed">
            <a:extLst>
              <a:ext uri="{FF2B5EF4-FFF2-40B4-BE49-F238E27FC236}">
                <a16:creationId xmlns:a16="http://schemas.microsoft.com/office/drawing/2014/main" id="{09EFD59A-E035-2647-E15C-83A7A116D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8686" y="1000431"/>
            <a:ext cx="3087508" cy="18525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54D74B-D928-FBD6-7D1D-D840D820C4FC}"/>
              </a:ext>
            </a:extLst>
          </p:cNvPr>
          <p:cNvSpPr txBox="1"/>
          <p:nvPr/>
        </p:nvSpPr>
        <p:spPr>
          <a:xfrm>
            <a:off x="9563598" y="5584853"/>
            <a:ext cx="1079022" cy="373719"/>
          </a:xfrm>
          <a:prstGeom prst="rect">
            <a:avLst/>
          </a:prstGeom>
          <a:noFill/>
        </p:spPr>
        <p:txBody>
          <a:bodyPr wrap="square" rtlCol="0">
            <a:spAutoFit/>
          </a:bodyPr>
          <a:lstStyle/>
          <a:p>
            <a:r>
              <a:rPr lang="en-DE" dirty="0"/>
              <a:t>summer</a:t>
            </a:r>
          </a:p>
        </p:txBody>
      </p:sp>
      <p:sp>
        <p:nvSpPr>
          <p:cNvPr id="3" name="Fußzeilenplatzhalter 3">
            <a:extLst>
              <a:ext uri="{FF2B5EF4-FFF2-40B4-BE49-F238E27FC236}">
                <a16:creationId xmlns:a16="http://schemas.microsoft.com/office/drawing/2014/main" id="{1F68CD55-76E5-765F-FEB3-9365C8B14C02}"/>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ICCARUS WG, 2024</a:t>
            </a:r>
          </a:p>
        </p:txBody>
      </p:sp>
    </p:spTree>
    <p:extLst>
      <p:ext uri="{BB962C8B-B14F-4D97-AF65-F5344CB8AC3E}">
        <p14:creationId xmlns:p14="http://schemas.microsoft.com/office/powerpoint/2010/main" val="40600111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33E5-E89B-FDFC-7CD0-413AAFB659D4}"/>
              </a:ext>
            </a:extLst>
          </p:cNvPr>
          <p:cNvSpPr>
            <a:spLocks noGrp="1"/>
          </p:cNvSpPr>
          <p:nvPr>
            <p:ph type="title"/>
          </p:nvPr>
        </p:nvSpPr>
        <p:spPr/>
        <p:txBody>
          <a:bodyPr/>
          <a:lstStyle/>
          <a:p>
            <a:r>
              <a:rPr lang="en-DE" dirty="0"/>
              <a:t>The high-reflectivities inconsistency</a:t>
            </a:r>
          </a:p>
        </p:txBody>
      </p:sp>
      <p:sp>
        <p:nvSpPr>
          <p:cNvPr id="4" name="Slide Number Placeholder 3">
            <a:extLst>
              <a:ext uri="{FF2B5EF4-FFF2-40B4-BE49-F238E27FC236}">
                <a16:creationId xmlns:a16="http://schemas.microsoft.com/office/drawing/2014/main" id="{A692824D-4A04-FC34-58C6-367F64A7E1D6}"/>
              </a:ext>
            </a:extLst>
          </p:cNvPr>
          <p:cNvSpPr>
            <a:spLocks noGrp="1"/>
          </p:cNvSpPr>
          <p:nvPr>
            <p:ph type="sldNum" sz="quarter" idx="11"/>
          </p:nvPr>
        </p:nvSpPr>
        <p:spPr/>
        <p:txBody>
          <a:bodyPr/>
          <a:lstStyle/>
          <a:p>
            <a:pPr>
              <a:defRPr/>
            </a:pPr>
            <a:fld id="{9AEE1EEC-1F3D-496F-80FE-60C0313105A3}" type="slidenum">
              <a:rPr lang="de-DE" smtClean="0"/>
              <a:pPr>
                <a:defRPr/>
              </a:pPr>
              <a:t>32</a:t>
            </a:fld>
            <a:endParaRPr lang="de-DE" dirty="0"/>
          </a:p>
        </p:txBody>
      </p:sp>
      <p:sp>
        <p:nvSpPr>
          <p:cNvPr id="5" name="Inhaltsplatzhalter 2">
            <a:extLst>
              <a:ext uri="{FF2B5EF4-FFF2-40B4-BE49-F238E27FC236}">
                <a16:creationId xmlns:a16="http://schemas.microsoft.com/office/drawing/2014/main" id="{6478616D-963A-293E-61A0-97D4773831F7}"/>
              </a:ext>
            </a:extLst>
          </p:cNvPr>
          <p:cNvSpPr txBox="1">
            <a:spLocks/>
          </p:cNvSpPr>
          <p:nvPr/>
        </p:nvSpPr>
        <p:spPr bwMode="auto">
          <a:xfrm>
            <a:off x="1055440" y="1340768"/>
            <a:ext cx="972108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r>
              <a:rPr lang="en-US" sz="1600" dirty="0"/>
              <a:t>The problems</a:t>
            </a:r>
          </a:p>
          <a:p>
            <a:r>
              <a:rPr lang="en-US" sz="1600" dirty="0"/>
              <a:t>EMVORADO calculates the attenuation along the ray propagation. On the other hand, POLARA uses a correction to remove the attenuation from radar signal. This is not consistent.</a:t>
            </a:r>
          </a:p>
          <a:p>
            <a:r>
              <a:rPr lang="en-US" sz="1600" dirty="0"/>
              <a:t>The bright band correction (increase of reflectivity due to partially-melted graupel) is calculated using a very simple parameterization, which is independent of the microphysics. We have used this parameterization used for tuning in the past years.</a:t>
            </a:r>
          </a:p>
          <a:p>
            <a:r>
              <a:rPr lang="en-US" sz="1600" dirty="0"/>
              <a:t>ICON model field </a:t>
            </a:r>
            <a:r>
              <a:rPr lang="en-US" sz="1600" dirty="0" err="1"/>
              <a:t>reflectivities</a:t>
            </a:r>
            <a:r>
              <a:rPr lang="en-US" sz="1600" dirty="0"/>
              <a:t> are calculated without attenuation correction. They tend to be very large.</a:t>
            </a:r>
          </a:p>
          <a:p>
            <a:pPr marL="0" indent="0">
              <a:buNone/>
            </a:pPr>
            <a:endParaRPr lang="en-US" sz="1600" dirty="0"/>
          </a:p>
          <a:p>
            <a:pPr marL="0" indent="0">
              <a:buNone/>
            </a:pPr>
            <a:r>
              <a:rPr lang="en-US" sz="1600" dirty="0"/>
              <a:t>New developments (</a:t>
            </a:r>
            <a:r>
              <a:rPr lang="en-US" sz="1600" dirty="0" err="1"/>
              <a:t>Uli’s</a:t>
            </a:r>
            <a:r>
              <a:rPr lang="en-US" sz="1600" dirty="0"/>
              <a:t>)</a:t>
            </a:r>
          </a:p>
          <a:p>
            <a:r>
              <a:rPr lang="en-US" sz="1600" dirty="0"/>
              <a:t>New implementation of Bright-Band correction consistent with microphysics. The parameterization is based on previous calculations at which temperature and at which size we can obtain  wet graupel. This new parameterization tends to reduce high </a:t>
            </a:r>
            <a:r>
              <a:rPr lang="en-US" sz="1600" dirty="0" err="1"/>
              <a:t>reflectivities</a:t>
            </a:r>
            <a:r>
              <a:rPr lang="en-US" sz="1600" dirty="0"/>
              <a:t>.</a:t>
            </a:r>
          </a:p>
          <a:p>
            <a:r>
              <a:rPr lang="en-US" sz="1600" b="1" dirty="0"/>
              <a:t>Reduction of very-high large hail and graupel particles by introducing shedding.</a:t>
            </a:r>
          </a:p>
          <a:p>
            <a:r>
              <a:rPr lang="en-US" sz="1600" b="1" dirty="0"/>
              <a:t>Slow down of graupel creation. The collision of small droplets and large ice does not produce graupel any more.</a:t>
            </a:r>
          </a:p>
          <a:p>
            <a:endParaRPr lang="en-US" sz="1600" dirty="0"/>
          </a:p>
          <a:p>
            <a:pPr marL="0" indent="0">
              <a:buNone/>
            </a:pPr>
            <a:endParaRPr lang="en-US" sz="1600" dirty="0"/>
          </a:p>
          <a:p>
            <a:pPr marL="0" indent="0">
              <a:buNone/>
            </a:pPr>
            <a:endParaRPr lang="en-US" sz="1600" dirty="0"/>
          </a:p>
          <a:p>
            <a:pPr lvl="1">
              <a:buFont typeface="Arial" panose="020B0604020202020204" pitchFamily="34" charset="0"/>
              <a:buChar char="•"/>
            </a:pPr>
            <a:endParaRPr lang="en-US" sz="1600" dirty="0"/>
          </a:p>
        </p:txBody>
      </p:sp>
    </p:spTree>
    <p:extLst>
      <p:ext uri="{BB962C8B-B14F-4D97-AF65-F5344CB8AC3E}">
        <p14:creationId xmlns:p14="http://schemas.microsoft.com/office/powerpoint/2010/main" val="10170656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33E5-E89B-FDFC-7CD0-413AAFB659D4}"/>
              </a:ext>
            </a:extLst>
          </p:cNvPr>
          <p:cNvSpPr>
            <a:spLocks noGrp="1"/>
          </p:cNvSpPr>
          <p:nvPr>
            <p:ph type="title"/>
          </p:nvPr>
        </p:nvSpPr>
        <p:spPr/>
        <p:txBody>
          <a:bodyPr/>
          <a:lstStyle/>
          <a:p>
            <a:r>
              <a:rPr lang="en-DE" dirty="0"/>
              <a:t>Shedding (all with attenuation)</a:t>
            </a:r>
          </a:p>
        </p:txBody>
      </p:sp>
      <p:sp>
        <p:nvSpPr>
          <p:cNvPr id="4" name="Slide Number Placeholder 3">
            <a:extLst>
              <a:ext uri="{FF2B5EF4-FFF2-40B4-BE49-F238E27FC236}">
                <a16:creationId xmlns:a16="http://schemas.microsoft.com/office/drawing/2014/main" id="{A692824D-4A04-FC34-58C6-367F64A7E1D6}"/>
              </a:ext>
            </a:extLst>
          </p:cNvPr>
          <p:cNvSpPr>
            <a:spLocks noGrp="1"/>
          </p:cNvSpPr>
          <p:nvPr>
            <p:ph type="sldNum" sz="quarter" idx="11"/>
          </p:nvPr>
        </p:nvSpPr>
        <p:spPr/>
        <p:txBody>
          <a:bodyPr/>
          <a:lstStyle/>
          <a:p>
            <a:pPr>
              <a:defRPr/>
            </a:pPr>
            <a:fld id="{9AEE1EEC-1F3D-496F-80FE-60C0313105A3}" type="slidenum">
              <a:rPr lang="de-DE" smtClean="0"/>
              <a:pPr>
                <a:defRPr/>
              </a:pPr>
              <a:t>33</a:t>
            </a:fld>
            <a:endParaRPr lang="de-DE" dirty="0"/>
          </a:p>
        </p:txBody>
      </p:sp>
      <p:sp>
        <p:nvSpPr>
          <p:cNvPr id="5" name="Inhaltsplatzhalter 2">
            <a:extLst>
              <a:ext uri="{FF2B5EF4-FFF2-40B4-BE49-F238E27FC236}">
                <a16:creationId xmlns:a16="http://schemas.microsoft.com/office/drawing/2014/main" id="{6478616D-963A-293E-61A0-97D4773831F7}"/>
              </a:ext>
            </a:extLst>
          </p:cNvPr>
          <p:cNvSpPr txBox="1">
            <a:spLocks/>
          </p:cNvSpPr>
          <p:nvPr/>
        </p:nvSpPr>
        <p:spPr bwMode="auto">
          <a:xfrm>
            <a:off x="1055440" y="1340768"/>
            <a:ext cx="9721080"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b="1" dirty="0"/>
              <a:t>Reduction of very-high large hail and graupel particles by introducing shedding.</a:t>
            </a:r>
          </a:p>
          <a:p>
            <a:r>
              <a:rPr lang="en-US" sz="1600" b="1" dirty="0"/>
              <a:t>Slow down of graupel creation. The collision of small droplets and large ice does not produce</a:t>
            </a:r>
            <a:endParaRPr lang="en-US" sz="1600" dirty="0"/>
          </a:p>
          <a:p>
            <a:pPr marL="0" indent="0">
              <a:buNone/>
            </a:pPr>
            <a:endParaRPr lang="en-US" sz="1600" dirty="0"/>
          </a:p>
          <a:p>
            <a:pPr lvl="1">
              <a:buFont typeface="Arial" panose="020B0604020202020204" pitchFamily="34" charset="0"/>
              <a:buChar char="•"/>
            </a:pPr>
            <a:endParaRPr lang="en-US" sz="1600" dirty="0"/>
          </a:p>
        </p:txBody>
      </p:sp>
      <p:sp>
        <p:nvSpPr>
          <p:cNvPr id="13" name="Inhaltsplatzhalter 2">
            <a:extLst>
              <a:ext uri="{FF2B5EF4-FFF2-40B4-BE49-F238E27FC236}">
                <a16:creationId xmlns:a16="http://schemas.microsoft.com/office/drawing/2014/main" id="{3E2C1D00-DE6E-9BD5-B612-7A787ACB8148}"/>
              </a:ext>
            </a:extLst>
          </p:cNvPr>
          <p:cNvSpPr txBox="1">
            <a:spLocks/>
          </p:cNvSpPr>
          <p:nvPr/>
        </p:nvSpPr>
        <p:spPr bwMode="auto">
          <a:xfrm>
            <a:off x="9373443" y="2925192"/>
            <a:ext cx="2598391"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A small step in the right direction. Very high </a:t>
            </a:r>
            <a:r>
              <a:rPr lang="en-US" sz="1600" dirty="0" err="1"/>
              <a:t>reflectivities</a:t>
            </a:r>
            <a:r>
              <a:rPr lang="en-US" sz="1600" dirty="0"/>
              <a:t> are reduced a bit.</a:t>
            </a:r>
          </a:p>
          <a:p>
            <a:endParaRPr lang="en-US" sz="1600" dirty="0"/>
          </a:p>
        </p:txBody>
      </p:sp>
      <p:pic>
        <p:nvPicPr>
          <p:cNvPr id="3" name="Picture 2" descr="A diagram of a geolocation&#10;&#10;Description automatically generated">
            <a:extLst>
              <a:ext uri="{FF2B5EF4-FFF2-40B4-BE49-F238E27FC236}">
                <a16:creationId xmlns:a16="http://schemas.microsoft.com/office/drawing/2014/main" id="{CF64E42C-7F86-40E2-C9DA-BA2178308372}"/>
              </a:ext>
            </a:extLst>
          </p:cNvPr>
          <p:cNvPicPr>
            <a:picLocks noChangeAspect="1"/>
          </p:cNvPicPr>
          <p:nvPr/>
        </p:nvPicPr>
        <p:blipFill rotWithShape="1">
          <a:blip r:embed="rId2">
            <a:extLst>
              <a:ext uri="{28A0092B-C50C-407E-A947-70E740481C1C}">
                <a14:useLocalDpi xmlns:a14="http://schemas.microsoft.com/office/drawing/2010/main" val="0"/>
              </a:ext>
            </a:extLst>
          </a:blip>
          <a:srcRect t="6656" b="5001"/>
          <a:stretch/>
        </p:blipFill>
        <p:spPr>
          <a:xfrm>
            <a:off x="47328" y="2276872"/>
            <a:ext cx="4320000" cy="3816424"/>
          </a:xfrm>
          <a:prstGeom prst="rect">
            <a:avLst/>
          </a:prstGeom>
        </p:spPr>
      </p:pic>
      <p:pic>
        <p:nvPicPr>
          <p:cNvPr id="14" name="Picture 13" descr="A diagram of a graph&#10;&#10;Description automatically generated with medium confidence">
            <a:extLst>
              <a:ext uri="{FF2B5EF4-FFF2-40B4-BE49-F238E27FC236}">
                <a16:creationId xmlns:a16="http://schemas.microsoft.com/office/drawing/2014/main" id="{E67F980D-36A9-A45C-58AF-A189B3249D3C}"/>
              </a:ext>
            </a:extLst>
          </p:cNvPr>
          <p:cNvPicPr>
            <a:picLocks noChangeAspect="1"/>
          </p:cNvPicPr>
          <p:nvPr/>
        </p:nvPicPr>
        <p:blipFill rotWithShape="1">
          <a:blip r:embed="rId3">
            <a:extLst>
              <a:ext uri="{28A0092B-C50C-407E-A947-70E740481C1C}">
                <a14:useLocalDpi xmlns:a14="http://schemas.microsoft.com/office/drawing/2010/main" val="0"/>
              </a:ext>
            </a:extLst>
          </a:blip>
          <a:srcRect l="16657" t="7494" b="4162"/>
          <a:stretch/>
        </p:blipFill>
        <p:spPr>
          <a:xfrm>
            <a:off x="3575720" y="2348880"/>
            <a:ext cx="3600400" cy="3816424"/>
          </a:xfrm>
          <a:prstGeom prst="rect">
            <a:avLst/>
          </a:prstGeom>
        </p:spPr>
      </p:pic>
      <p:pic>
        <p:nvPicPr>
          <p:cNvPr id="16" name="Picture 15" descr="A diagram of a graph&#10;&#10;Description automatically generated">
            <a:extLst>
              <a:ext uri="{FF2B5EF4-FFF2-40B4-BE49-F238E27FC236}">
                <a16:creationId xmlns:a16="http://schemas.microsoft.com/office/drawing/2014/main" id="{AA6F4B24-FBA3-A10B-FFA2-4D27A6E8F120}"/>
              </a:ext>
            </a:extLst>
          </p:cNvPr>
          <p:cNvPicPr>
            <a:picLocks noChangeAspect="1"/>
          </p:cNvPicPr>
          <p:nvPr/>
        </p:nvPicPr>
        <p:blipFill rotWithShape="1">
          <a:blip r:embed="rId4">
            <a:extLst>
              <a:ext uri="{28A0092B-C50C-407E-A947-70E740481C1C}">
                <a14:useLocalDpi xmlns:a14="http://schemas.microsoft.com/office/drawing/2010/main" val="0"/>
              </a:ext>
            </a:extLst>
          </a:blip>
          <a:srcRect l="16657" t="5829" r="16669" b="5829"/>
          <a:stretch/>
        </p:blipFill>
        <p:spPr>
          <a:xfrm>
            <a:off x="6384514" y="2276872"/>
            <a:ext cx="2880320" cy="3816424"/>
          </a:xfrm>
          <a:prstGeom prst="rect">
            <a:avLst/>
          </a:prstGeom>
        </p:spPr>
      </p:pic>
    </p:spTree>
    <p:extLst>
      <p:ext uri="{BB962C8B-B14F-4D97-AF65-F5344CB8AC3E}">
        <p14:creationId xmlns:p14="http://schemas.microsoft.com/office/powerpoint/2010/main" val="11306250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33E5-E89B-FDFC-7CD0-413AAFB659D4}"/>
              </a:ext>
            </a:extLst>
          </p:cNvPr>
          <p:cNvSpPr>
            <a:spLocks noGrp="1"/>
          </p:cNvSpPr>
          <p:nvPr>
            <p:ph type="title"/>
          </p:nvPr>
        </p:nvSpPr>
        <p:spPr/>
        <p:txBody>
          <a:bodyPr/>
          <a:lstStyle/>
          <a:p>
            <a:r>
              <a:rPr lang="en-DE" dirty="0"/>
              <a:t>Shedding (all with attenuation)</a:t>
            </a:r>
          </a:p>
        </p:txBody>
      </p:sp>
      <p:sp>
        <p:nvSpPr>
          <p:cNvPr id="4" name="Slide Number Placeholder 3">
            <a:extLst>
              <a:ext uri="{FF2B5EF4-FFF2-40B4-BE49-F238E27FC236}">
                <a16:creationId xmlns:a16="http://schemas.microsoft.com/office/drawing/2014/main" id="{A692824D-4A04-FC34-58C6-367F64A7E1D6}"/>
              </a:ext>
            </a:extLst>
          </p:cNvPr>
          <p:cNvSpPr>
            <a:spLocks noGrp="1"/>
          </p:cNvSpPr>
          <p:nvPr>
            <p:ph type="sldNum" sz="quarter" idx="11"/>
          </p:nvPr>
        </p:nvSpPr>
        <p:spPr/>
        <p:txBody>
          <a:bodyPr/>
          <a:lstStyle/>
          <a:p>
            <a:pPr>
              <a:defRPr/>
            </a:pPr>
            <a:fld id="{9AEE1EEC-1F3D-496F-80FE-60C0313105A3}" type="slidenum">
              <a:rPr lang="de-DE" smtClean="0"/>
              <a:pPr>
                <a:defRPr/>
              </a:pPr>
              <a:t>34</a:t>
            </a:fld>
            <a:endParaRPr lang="de-DE" dirty="0"/>
          </a:p>
        </p:txBody>
      </p:sp>
      <p:sp>
        <p:nvSpPr>
          <p:cNvPr id="5" name="Inhaltsplatzhalter 2">
            <a:extLst>
              <a:ext uri="{FF2B5EF4-FFF2-40B4-BE49-F238E27FC236}">
                <a16:creationId xmlns:a16="http://schemas.microsoft.com/office/drawing/2014/main" id="{6478616D-963A-293E-61A0-97D4773831F7}"/>
              </a:ext>
            </a:extLst>
          </p:cNvPr>
          <p:cNvSpPr txBox="1">
            <a:spLocks/>
          </p:cNvSpPr>
          <p:nvPr/>
        </p:nvSpPr>
        <p:spPr bwMode="auto">
          <a:xfrm>
            <a:off x="1055440" y="1340768"/>
            <a:ext cx="9721080"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b="1" dirty="0"/>
              <a:t>Reduction of very-high large hail and graupel particles by introducing shedding.</a:t>
            </a:r>
          </a:p>
          <a:p>
            <a:r>
              <a:rPr lang="en-US" sz="1600" b="1" dirty="0"/>
              <a:t>Slow down of graupel creation. The collision of small droplets and large ice does not produce</a:t>
            </a:r>
            <a:endParaRPr lang="en-US" sz="1600" dirty="0"/>
          </a:p>
          <a:p>
            <a:pPr marL="0" indent="0">
              <a:buNone/>
            </a:pPr>
            <a:endParaRPr lang="en-US" sz="1600" dirty="0"/>
          </a:p>
          <a:p>
            <a:pPr lvl="1">
              <a:buFont typeface="Arial" panose="020B0604020202020204" pitchFamily="34" charset="0"/>
              <a:buChar char="•"/>
            </a:pPr>
            <a:endParaRPr lang="en-US" sz="1600" dirty="0"/>
          </a:p>
        </p:txBody>
      </p:sp>
      <p:sp>
        <p:nvSpPr>
          <p:cNvPr id="13" name="Inhaltsplatzhalter 2">
            <a:extLst>
              <a:ext uri="{FF2B5EF4-FFF2-40B4-BE49-F238E27FC236}">
                <a16:creationId xmlns:a16="http://schemas.microsoft.com/office/drawing/2014/main" id="{3E2C1D00-DE6E-9BD5-B612-7A787ACB8148}"/>
              </a:ext>
            </a:extLst>
          </p:cNvPr>
          <p:cNvSpPr txBox="1">
            <a:spLocks/>
          </p:cNvSpPr>
          <p:nvPr/>
        </p:nvSpPr>
        <p:spPr bwMode="auto">
          <a:xfrm>
            <a:off x="9373443" y="2925192"/>
            <a:ext cx="2598391"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A small step in the right direction. Very high </a:t>
            </a:r>
            <a:r>
              <a:rPr lang="en-US" sz="1600" dirty="0" err="1"/>
              <a:t>reflectivities</a:t>
            </a:r>
            <a:r>
              <a:rPr lang="en-US" sz="1600" dirty="0"/>
              <a:t> are reduced a bit.</a:t>
            </a:r>
          </a:p>
          <a:p>
            <a:endParaRPr lang="en-US" sz="1600" dirty="0"/>
          </a:p>
        </p:txBody>
      </p:sp>
      <p:pic>
        <p:nvPicPr>
          <p:cNvPr id="3" name="Picture 2" descr="A diagram of a geolocation&#10;&#10;Description automatically generated">
            <a:extLst>
              <a:ext uri="{FF2B5EF4-FFF2-40B4-BE49-F238E27FC236}">
                <a16:creationId xmlns:a16="http://schemas.microsoft.com/office/drawing/2014/main" id="{CF64E42C-7F86-40E2-C9DA-BA2178308372}"/>
              </a:ext>
            </a:extLst>
          </p:cNvPr>
          <p:cNvPicPr>
            <a:picLocks noChangeAspect="1"/>
          </p:cNvPicPr>
          <p:nvPr/>
        </p:nvPicPr>
        <p:blipFill rotWithShape="1">
          <a:blip r:embed="rId2">
            <a:extLst>
              <a:ext uri="{28A0092B-C50C-407E-A947-70E740481C1C}">
                <a14:useLocalDpi xmlns:a14="http://schemas.microsoft.com/office/drawing/2010/main" val="0"/>
              </a:ext>
            </a:extLst>
          </a:blip>
          <a:srcRect t="6656" b="5001"/>
          <a:stretch/>
        </p:blipFill>
        <p:spPr>
          <a:xfrm>
            <a:off x="47328" y="2276872"/>
            <a:ext cx="4320000" cy="3816424"/>
          </a:xfrm>
          <a:prstGeom prst="rect">
            <a:avLst/>
          </a:prstGeom>
        </p:spPr>
      </p:pic>
      <p:pic>
        <p:nvPicPr>
          <p:cNvPr id="14" name="Picture 13" descr="A diagram of a graph&#10;&#10;Description automatically generated with medium confidence">
            <a:extLst>
              <a:ext uri="{FF2B5EF4-FFF2-40B4-BE49-F238E27FC236}">
                <a16:creationId xmlns:a16="http://schemas.microsoft.com/office/drawing/2014/main" id="{E67F980D-36A9-A45C-58AF-A189B3249D3C}"/>
              </a:ext>
            </a:extLst>
          </p:cNvPr>
          <p:cNvPicPr>
            <a:picLocks noChangeAspect="1"/>
          </p:cNvPicPr>
          <p:nvPr/>
        </p:nvPicPr>
        <p:blipFill rotWithShape="1">
          <a:blip r:embed="rId3">
            <a:extLst>
              <a:ext uri="{28A0092B-C50C-407E-A947-70E740481C1C}">
                <a14:useLocalDpi xmlns:a14="http://schemas.microsoft.com/office/drawing/2010/main" val="0"/>
              </a:ext>
            </a:extLst>
          </a:blip>
          <a:srcRect l="16657" t="7494" b="4162"/>
          <a:stretch/>
        </p:blipFill>
        <p:spPr>
          <a:xfrm>
            <a:off x="3575720" y="2348880"/>
            <a:ext cx="3600400" cy="3816424"/>
          </a:xfrm>
          <a:prstGeom prst="rect">
            <a:avLst/>
          </a:prstGeom>
        </p:spPr>
      </p:pic>
      <p:pic>
        <p:nvPicPr>
          <p:cNvPr id="16" name="Picture 15" descr="A diagram of a graph&#10;&#10;Description automatically generated">
            <a:extLst>
              <a:ext uri="{FF2B5EF4-FFF2-40B4-BE49-F238E27FC236}">
                <a16:creationId xmlns:a16="http://schemas.microsoft.com/office/drawing/2014/main" id="{AA6F4B24-FBA3-A10B-FFA2-4D27A6E8F120}"/>
              </a:ext>
            </a:extLst>
          </p:cNvPr>
          <p:cNvPicPr>
            <a:picLocks noChangeAspect="1"/>
          </p:cNvPicPr>
          <p:nvPr/>
        </p:nvPicPr>
        <p:blipFill rotWithShape="1">
          <a:blip r:embed="rId4">
            <a:extLst>
              <a:ext uri="{28A0092B-C50C-407E-A947-70E740481C1C}">
                <a14:useLocalDpi xmlns:a14="http://schemas.microsoft.com/office/drawing/2010/main" val="0"/>
              </a:ext>
            </a:extLst>
          </a:blip>
          <a:srcRect l="16657" t="5829" r="16669" b="5829"/>
          <a:stretch/>
        </p:blipFill>
        <p:spPr>
          <a:xfrm>
            <a:off x="6384514" y="2276872"/>
            <a:ext cx="2880320" cy="3816424"/>
          </a:xfrm>
          <a:prstGeom prst="rect">
            <a:avLst/>
          </a:prstGeom>
        </p:spPr>
      </p:pic>
      <p:pic>
        <p:nvPicPr>
          <p:cNvPr id="7" name="Picture 6" descr="A graph of a graph&#10;&#10;Description automatically generated">
            <a:extLst>
              <a:ext uri="{FF2B5EF4-FFF2-40B4-BE49-F238E27FC236}">
                <a16:creationId xmlns:a16="http://schemas.microsoft.com/office/drawing/2014/main" id="{34A58F5D-08F2-DD5C-174F-789D4DE00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45" y="1116936"/>
            <a:ext cx="5080000" cy="5080000"/>
          </a:xfrm>
          <a:prstGeom prst="rect">
            <a:avLst/>
          </a:prstGeom>
        </p:spPr>
      </p:pic>
    </p:spTree>
    <p:extLst>
      <p:ext uri="{BB962C8B-B14F-4D97-AF65-F5344CB8AC3E}">
        <p14:creationId xmlns:p14="http://schemas.microsoft.com/office/powerpoint/2010/main" val="320489025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35</a:t>
            </a:fld>
            <a:endParaRPr lang="de-DE" altLang="de-DE"/>
          </a:p>
        </p:txBody>
      </p:sp>
      <p:sp>
        <p:nvSpPr>
          <p:cNvPr id="6" name="Titel 1"/>
          <p:cNvSpPr>
            <a:spLocks noGrp="1"/>
          </p:cNvSpPr>
          <p:nvPr>
            <p:ph type="title"/>
          </p:nvPr>
        </p:nvSpPr>
        <p:spPr>
          <a:xfrm>
            <a:off x="407368" y="319950"/>
            <a:ext cx="8353425" cy="431800"/>
          </a:xfrm>
        </p:spPr>
        <p:txBody>
          <a:bodyPr wrap="square" anchor="b">
            <a:normAutofit/>
          </a:bodyPr>
          <a:lstStyle/>
          <a:p>
            <a:r>
              <a:rPr lang="en-US" dirty="0"/>
              <a:t>High-clouds changes</a:t>
            </a:r>
          </a:p>
        </p:txBody>
      </p:sp>
      <p:sp>
        <p:nvSpPr>
          <p:cNvPr id="7" name="Fußzeilenplatzhalter 3">
            <a:extLst>
              <a:ext uri="{FF2B5EF4-FFF2-40B4-BE49-F238E27FC236}">
                <a16:creationId xmlns:a16="http://schemas.microsoft.com/office/drawing/2014/main" id="{11916E1D-FE5E-9F3D-0A0A-250BD9D30F93}"/>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ICCARUS WG, 2024</a:t>
            </a:r>
          </a:p>
        </p:txBody>
      </p:sp>
      <p:sp>
        <p:nvSpPr>
          <p:cNvPr id="2" name="Inhaltsplatzhalter 2">
            <a:extLst>
              <a:ext uri="{FF2B5EF4-FFF2-40B4-BE49-F238E27FC236}">
                <a16:creationId xmlns:a16="http://schemas.microsoft.com/office/drawing/2014/main" id="{7825182F-A12B-38E5-189F-BD5ABF4BB821}"/>
              </a:ext>
            </a:extLst>
          </p:cNvPr>
          <p:cNvSpPr txBox="1">
            <a:spLocks/>
          </p:cNvSpPr>
          <p:nvPr/>
        </p:nvSpPr>
        <p:spPr bwMode="auto">
          <a:xfrm>
            <a:off x="1055440" y="1340768"/>
            <a:ext cx="972108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r>
              <a:rPr lang="en-US" sz="1600" dirty="0"/>
              <a:t>More ice clouds:</a:t>
            </a:r>
          </a:p>
          <a:p>
            <a:r>
              <a:rPr lang="en-US" sz="1600" dirty="0"/>
              <a:t>INAS ice nucleation scheme (from KIT)</a:t>
            </a:r>
          </a:p>
          <a:p>
            <a:r>
              <a:rPr lang="en-US" sz="1600" dirty="0"/>
              <a:t>More active ice nucleation (SSI = SSI + 0.2), justified by fluctuations.</a:t>
            </a:r>
          </a:p>
          <a:p>
            <a:r>
              <a:rPr lang="en-US" sz="1600" dirty="0"/>
              <a:t>Avoid ice aggregation below -40 C</a:t>
            </a:r>
          </a:p>
          <a:p>
            <a:pPr marL="0" indent="0">
              <a:buNone/>
            </a:pPr>
            <a:endParaRPr lang="en-US" sz="1600" dirty="0"/>
          </a:p>
          <a:p>
            <a:pPr marL="0" indent="0">
              <a:buNone/>
            </a:pPr>
            <a:r>
              <a:rPr lang="en-US" sz="1600" dirty="0"/>
              <a:t>More realistic water clouds (</a:t>
            </a:r>
            <a:r>
              <a:rPr lang="en-US" sz="1600" dirty="0" err="1"/>
              <a:t>reff</a:t>
            </a:r>
            <a:r>
              <a:rPr lang="en-US" sz="1600" dirty="0"/>
              <a:t> closer to 5mm)</a:t>
            </a:r>
          </a:p>
          <a:p>
            <a:r>
              <a:rPr lang="en-US" sz="1600" dirty="0"/>
              <a:t>CCN of sub-grid scale clouds multiplied by two. This puts the </a:t>
            </a:r>
            <a:r>
              <a:rPr lang="en-US" sz="1600" dirty="0" err="1"/>
              <a:t>reffective</a:t>
            </a:r>
            <a:r>
              <a:rPr lang="en-US" sz="1600" dirty="0"/>
              <a:t> radius of grid-scale and sub-grid scale clouds in a similar range.</a:t>
            </a:r>
          </a:p>
          <a:p>
            <a:pPr marL="0" indent="0">
              <a:buNone/>
            </a:pPr>
            <a:endParaRPr lang="en-US" sz="1600" dirty="0"/>
          </a:p>
          <a:p>
            <a:pPr marL="0" indent="0">
              <a:buNone/>
            </a:pPr>
            <a:r>
              <a:rPr lang="en-US" sz="1600" dirty="0"/>
              <a:t>Snow more according to experiments</a:t>
            </a:r>
          </a:p>
          <a:p>
            <a:r>
              <a:rPr lang="en-US" sz="1600" dirty="0"/>
              <a:t>Original snow velocity from Seifert and </a:t>
            </a:r>
            <a:r>
              <a:rPr lang="en-US" sz="1600" dirty="0" err="1"/>
              <a:t>Beheng</a:t>
            </a:r>
            <a:r>
              <a:rPr lang="en-US" sz="1600" dirty="0"/>
              <a:t> (slower for large snow).</a:t>
            </a:r>
          </a:p>
          <a:p>
            <a:r>
              <a:rPr lang="en-US" sz="1600" dirty="0"/>
              <a:t>Original </a:t>
            </a:r>
            <a:r>
              <a:rPr lang="en-US" sz="1600" dirty="0" err="1"/>
              <a:t>Connley</a:t>
            </a:r>
            <a:r>
              <a:rPr lang="en-US" sz="1600" dirty="0"/>
              <a:t> sticking efficiency (current in RUC divided by two).</a:t>
            </a:r>
          </a:p>
          <a:p>
            <a:endParaRPr lang="en-US" sz="1600" dirty="0"/>
          </a:p>
          <a:p>
            <a:pPr lvl="1">
              <a:buFont typeface="Arial" panose="020B0604020202020204" pitchFamily="34" charset="0"/>
              <a:buChar char="•"/>
            </a:pPr>
            <a:endParaRPr lang="en-US" sz="1600" dirty="0"/>
          </a:p>
        </p:txBody>
      </p:sp>
    </p:spTree>
    <p:extLst>
      <p:ext uri="{BB962C8B-B14F-4D97-AF65-F5344CB8AC3E}">
        <p14:creationId xmlns:p14="http://schemas.microsoft.com/office/powerpoint/2010/main" val="99557824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33E5-E89B-FDFC-7CD0-413AAFB659D4}"/>
              </a:ext>
            </a:extLst>
          </p:cNvPr>
          <p:cNvSpPr>
            <a:spLocks noGrp="1"/>
          </p:cNvSpPr>
          <p:nvPr>
            <p:ph type="title"/>
          </p:nvPr>
        </p:nvSpPr>
        <p:spPr/>
        <p:txBody>
          <a:bodyPr/>
          <a:lstStyle/>
          <a:p>
            <a:r>
              <a:rPr lang="en-DE" dirty="0"/>
              <a:t>The high-reflectivities inconsistency</a:t>
            </a:r>
          </a:p>
        </p:txBody>
      </p:sp>
      <p:sp>
        <p:nvSpPr>
          <p:cNvPr id="4" name="Slide Number Placeholder 3">
            <a:extLst>
              <a:ext uri="{FF2B5EF4-FFF2-40B4-BE49-F238E27FC236}">
                <a16:creationId xmlns:a16="http://schemas.microsoft.com/office/drawing/2014/main" id="{A692824D-4A04-FC34-58C6-367F64A7E1D6}"/>
              </a:ext>
            </a:extLst>
          </p:cNvPr>
          <p:cNvSpPr>
            <a:spLocks noGrp="1"/>
          </p:cNvSpPr>
          <p:nvPr>
            <p:ph type="sldNum" sz="quarter" idx="11"/>
          </p:nvPr>
        </p:nvSpPr>
        <p:spPr/>
        <p:txBody>
          <a:bodyPr/>
          <a:lstStyle/>
          <a:p>
            <a:pPr>
              <a:defRPr/>
            </a:pPr>
            <a:fld id="{9AEE1EEC-1F3D-496F-80FE-60C0313105A3}" type="slidenum">
              <a:rPr lang="de-DE" smtClean="0"/>
              <a:pPr>
                <a:defRPr/>
              </a:pPr>
              <a:t>36</a:t>
            </a:fld>
            <a:endParaRPr lang="de-DE" dirty="0"/>
          </a:p>
        </p:txBody>
      </p:sp>
      <p:sp>
        <p:nvSpPr>
          <p:cNvPr id="5" name="Inhaltsplatzhalter 2">
            <a:extLst>
              <a:ext uri="{FF2B5EF4-FFF2-40B4-BE49-F238E27FC236}">
                <a16:creationId xmlns:a16="http://schemas.microsoft.com/office/drawing/2014/main" id="{6478616D-963A-293E-61A0-97D4773831F7}"/>
              </a:ext>
            </a:extLst>
          </p:cNvPr>
          <p:cNvSpPr txBox="1">
            <a:spLocks/>
          </p:cNvSpPr>
          <p:nvPr/>
        </p:nvSpPr>
        <p:spPr bwMode="auto">
          <a:xfrm>
            <a:off x="1055440" y="1340768"/>
            <a:ext cx="972108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r>
              <a:rPr lang="en-US" sz="1600" dirty="0"/>
              <a:t>The problems</a:t>
            </a:r>
          </a:p>
          <a:p>
            <a:r>
              <a:rPr lang="en-US" sz="1600" dirty="0"/>
              <a:t>EMVORADO calculates the attenuation along the ray propagation. On the other hand, POLARA uses a correction to remove the attenuation from radar signal. This is not consistent.</a:t>
            </a:r>
          </a:p>
          <a:p>
            <a:r>
              <a:rPr lang="en-US" sz="1600" dirty="0"/>
              <a:t>The bright band correction (increase of reflectivity due to partially-melted graupel) is calculated using a very simple parameterization, which is independent of the microphysics. We have used this parameterization used for tuning in the past years.</a:t>
            </a:r>
          </a:p>
          <a:p>
            <a:r>
              <a:rPr lang="en-US" sz="1600" dirty="0"/>
              <a:t>ICON model field </a:t>
            </a:r>
            <a:r>
              <a:rPr lang="en-US" sz="1600" dirty="0" err="1"/>
              <a:t>reflectivities</a:t>
            </a:r>
            <a:r>
              <a:rPr lang="en-US" sz="1600" dirty="0"/>
              <a:t> are calculated without attenuation correction. They tend to be very large.</a:t>
            </a:r>
          </a:p>
          <a:p>
            <a:pPr marL="0" indent="0">
              <a:buNone/>
            </a:pPr>
            <a:endParaRPr lang="en-US" sz="1600" dirty="0"/>
          </a:p>
          <a:p>
            <a:pPr marL="0" indent="0">
              <a:buNone/>
            </a:pPr>
            <a:r>
              <a:rPr lang="en-US" sz="1600" dirty="0"/>
              <a:t>New developments (</a:t>
            </a:r>
            <a:r>
              <a:rPr lang="en-US" sz="1600" dirty="0" err="1"/>
              <a:t>Uli’s</a:t>
            </a:r>
            <a:r>
              <a:rPr lang="en-US" sz="1600" dirty="0"/>
              <a:t>)</a:t>
            </a:r>
          </a:p>
          <a:p>
            <a:r>
              <a:rPr lang="en-US" sz="1600" dirty="0"/>
              <a:t>New implementation of Bright-Band correction consistent with microphysics. The parameterization is based on previous calculations at which temperature and at which size we can obtain  wet graupel. This new parameterization tends to reduce high </a:t>
            </a:r>
            <a:r>
              <a:rPr lang="en-US" sz="1600" dirty="0" err="1"/>
              <a:t>reflectivities</a:t>
            </a:r>
            <a:r>
              <a:rPr lang="en-US" sz="1600" dirty="0"/>
              <a:t>.</a:t>
            </a:r>
          </a:p>
          <a:p>
            <a:r>
              <a:rPr lang="en-US" sz="1600" dirty="0"/>
              <a:t>Reduction of very-high large hail and graupel particles by introducing shedding.</a:t>
            </a:r>
          </a:p>
          <a:p>
            <a:r>
              <a:rPr lang="en-US" sz="1600" dirty="0"/>
              <a:t>Slow down of graupel creation. The collision of small droplets and large ice does not produce graupel any more.</a:t>
            </a:r>
          </a:p>
          <a:p>
            <a:endParaRPr lang="en-US" sz="1600" dirty="0"/>
          </a:p>
          <a:p>
            <a:pPr marL="0" indent="0">
              <a:buNone/>
            </a:pPr>
            <a:endParaRPr lang="en-US" sz="1600" dirty="0"/>
          </a:p>
          <a:p>
            <a:pPr marL="0" indent="0">
              <a:buNone/>
            </a:pPr>
            <a:endParaRPr lang="en-US" sz="1600" dirty="0"/>
          </a:p>
          <a:p>
            <a:pPr lvl="1">
              <a:buFont typeface="Arial" panose="020B0604020202020204" pitchFamily="34" charset="0"/>
              <a:buChar char="•"/>
            </a:pPr>
            <a:endParaRPr lang="en-US" sz="1600" dirty="0"/>
          </a:p>
        </p:txBody>
      </p:sp>
    </p:spTree>
    <p:extLst>
      <p:ext uri="{BB962C8B-B14F-4D97-AF65-F5344CB8AC3E}">
        <p14:creationId xmlns:p14="http://schemas.microsoft.com/office/powerpoint/2010/main" val="38749511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9EA6-EA6A-E3BC-62B0-D021D69AF446}"/>
              </a:ext>
            </a:extLst>
          </p:cNvPr>
          <p:cNvSpPr>
            <a:spLocks noGrp="1"/>
          </p:cNvSpPr>
          <p:nvPr>
            <p:ph type="title"/>
          </p:nvPr>
        </p:nvSpPr>
        <p:spPr>
          <a:xfrm>
            <a:off x="551384" y="260350"/>
            <a:ext cx="8353425" cy="431800"/>
          </a:xfrm>
        </p:spPr>
        <p:txBody>
          <a:bodyPr wrap="square" anchor="b">
            <a:normAutofit/>
          </a:bodyPr>
          <a:lstStyle/>
          <a:p>
            <a:r>
              <a:rPr lang="en-DE" dirty="0"/>
              <a:t>Ensemble experiments (S. Ulbrich, S. Löbel)</a:t>
            </a:r>
          </a:p>
        </p:txBody>
      </p:sp>
      <p:sp>
        <p:nvSpPr>
          <p:cNvPr id="5" name="Slide Number Placeholder 4">
            <a:extLst>
              <a:ext uri="{FF2B5EF4-FFF2-40B4-BE49-F238E27FC236}">
                <a16:creationId xmlns:a16="http://schemas.microsoft.com/office/drawing/2014/main" id="{4DB5666D-A27A-F4ED-0738-174A2BE72D82}"/>
              </a:ext>
            </a:extLst>
          </p:cNvPr>
          <p:cNvSpPr>
            <a:spLocks noGrp="1"/>
          </p:cNvSpPr>
          <p:nvPr>
            <p:ph type="sldNum" sz="quarter" idx="4294967295"/>
          </p:nvPr>
        </p:nvSpPr>
        <p:spPr>
          <a:xfrm>
            <a:off x="9736013" y="6381750"/>
            <a:ext cx="752475" cy="476250"/>
          </a:xfrm>
          <a:prstGeom prst="rect">
            <a:avLst/>
          </a:prstGeom>
        </p:spPr>
        <p:txBody>
          <a:bodyPr/>
          <a:lstStyle>
            <a:defPPr>
              <a:defRPr lang="de-DE"/>
            </a:defPPr>
            <a:lvl1pPr marL="0" algn="l" defTabSz="914400" rtl="0" eaLnBrk="1" latinLnBrk="0" hangingPunct="1">
              <a:defRPr sz="1200" kern="1200">
                <a:solidFill>
                  <a:schemeClr val="tx1"/>
                </a:solidFill>
                <a:latin typeface="Arial" charset="0"/>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C496A2-5975-4C2B-9DFE-02A2A139E47F}" type="slidenum">
              <a:rPr lang="de-DE" altLang="de-DE" smtClean="0"/>
              <a:pPr>
                <a:spcAft>
                  <a:spcPts val="600"/>
                </a:spcAft>
                <a:defRPr/>
              </a:pPr>
              <a:t>37</a:t>
            </a:fld>
            <a:endParaRPr lang="de-DE" altLang="de-DE"/>
          </a:p>
        </p:txBody>
      </p:sp>
      <p:sp>
        <p:nvSpPr>
          <p:cNvPr id="4" name="Inhaltsplatzhalter 2">
            <a:extLst>
              <a:ext uri="{FF2B5EF4-FFF2-40B4-BE49-F238E27FC236}">
                <a16:creationId xmlns:a16="http://schemas.microsoft.com/office/drawing/2014/main" id="{CC6A7DDB-F40B-3094-1D43-5934366E9189}"/>
              </a:ext>
            </a:extLst>
          </p:cNvPr>
          <p:cNvSpPr txBox="1">
            <a:spLocks/>
          </p:cNvSpPr>
          <p:nvPr/>
        </p:nvSpPr>
        <p:spPr bwMode="auto">
          <a:xfrm>
            <a:off x="706290" y="5193618"/>
            <a:ext cx="10441160" cy="1115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kern="0" dirty="0"/>
              <a:t>Nine selected days from 2022/2023 summer divided into strong and weak convective forcing.</a:t>
            </a:r>
          </a:p>
          <a:p>
            <a:r>
              <a:rPr lang="en-US" sz="1600" kern="0" dirty="0"/>
              <a:t>Verification on the fly</a:t>
            </a:r>
            <a:r>
              <a:rPr lang="en-US" sz="1600" b="1" kern="0" dirty="0"/>
              <a:t>: Ensemble forecast each hour </a:t>
            </a:r>
            <a:r>
              <a:rPr lang="en-US" sz="1600" kern="0" dirty="0"/>
              <a:t>without filling the hard drive</a:t>
            </a:r>
          </a:p>
          <a:p>
            <a:r>
              <a:rPr lang="en-US" sz="1600" kern="0" dirty="0"/>
              <a:t>We are exploring ensemble spread scores for convection.</a:t>
            </a:r>
          </a:p>
          <a:p>
            <a:pPr marL="0" indent="0">
              <a:buNone/>
            </a:pPr>
            <a:endParaRPr lang="en-US" sz="1600" kern="0" dirty="0"/>
          </a:p>
          <a:p>
            <a:pPr marL="0" indent="0">
              <a:buNone/>
            </a:pPr>
            <a:endParaRPr lang="en-US" sz="1600" kern="0" dirty="0"/>
          </a:p>
        </p:txBody>
      </p:sp>
      <p:sp>
        <p:nvSpPr>
          <p:cNvPr id="3" name="Fußzeilenplatzhalter 3">
            <a:extLst>
              <a:ext uri="{FF2B5EF4-FFF2-40B4-BE49-F238E27FC236}">
                <a16:creationId xmlns:a16="http://schemas.microsoft.com/office/drawing/2014/main" id="{B73C0F5D-7979-EB43-5AFD-BCE2FC3C273F}"/>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ICCARUS WG, 2024</a:t>
            </a:r>
          </a:p>
        </p:txBody>
      </p:sp>
      <p:pic>
        <p:nvPicPr>
          <p:cNvPr id="6" name="Picture 5">
            <a:extLst>
              <a:ext uri="{FF2B5EF4-FFF2-40B4-BE49-F238E27FC236}">
                <a16:creationId xmlns:a16="http://schemas.microsoft.com/office/drawing/2014/main" id="{4847FDA7-9BFA-5F55-392E-02D5F49528B7}"/>
              </a:ext>
            </a:extLst>
          </p:cNvPr>
          <p:cNvPicPr>
            <a:picLocks noChangeAspect="1"/>
          </p:cNvPicPr>
          <p:nvPr/>
        </p:nvPicPr>
        <p:blipFill>
          <a:blip r:embed="rId2"/>
          <a:stretch>
            <a:fillRect/>
          </a:stretch>
        </p:blipFill>
        <p:spPr>
          <a:xfrm>
            <a:off x="551384" y="980728"/>
            <a:ext cx="10750972" cy="4171512"/>
          </a:xfrm>
          <a:prstGeom prst="rect">
            <a:avLst/>
          </a:prstGeom>
        </p:spPr>
      </p:pic>
    </p:spTree>
    <p:extLst>
      <p:ext uri="{BB962C8B-B14F-4D97-AF65-F5344CB8AC3E}">
        <p14:creationId xmlns:p14="http://schemas.microsoft.com/office/powerpoint/2010/main" val="370053516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a:extLst>
              <a:ext uri="{FF2B5EF4-FFF2-40B4-BE49-F238E27FC236}">
                <a16:creationId xmlns:a16="http://schemas.microsoft.com/office/drawing/2014/main" id="{5B00086B-1BB7-E31C-E7D3-E2B5B84720EF}"/>
              </a:ext>
            </a:extLst>
          </p:cNvPr>
          <p:cNvSpPr/>
          <p:nvPr/>
        </p:nvSpPr>
        <p:spPr bwMode="auto">
          <a:xfrm>
            <a:off x="6096000" y="2420888"/>
            <a:ext cx="1872208" cy="1152128"/>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pic>
        <p:nvPicPr>
          <p:cNvPr id="11" name="Picture 10">
            <a:extLst>
              <a:ext uri="{FF2B5EF4-FFF2-40B4-BE49-F238E27FC236}">
                <a16:creationId xmlns:a16="http://schemas.microsoft.com/office/drawing/2014/main" id="{8337D44B-C143-F436-04D6-6E7E5F457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289" y="1279004"/>
            <a:ext cx="4138613" cy="3086100"/>
          </a:xfrm>
          <a:prstGeom prst="rect">
            <a:avLst/>
          </a:prstGeom>
        </p:spPr>
      </p:pic>
      <p:sp>
        <p:nvSpPr>
          <p:cNvPr id="2" name="Title 1">
            <a:extLst>
              <a:ext uri="{FF2B5EF4-FFF2-40B4-BE49-F238E27FC236}">
                <a16:creationId xmlns:a16="http://schemas.microsoft.com/office/drawing/2014/main" id="{3A329EA6-EA6A-E3BC-62B0-D021D69AF446}"/>
              </a:ext>
            </a:extLst>
          </p:cNvPr>
          <p:cNvSpPr>
            <a:spLocks noGrp="1"/>
          </p:cNvSpPr>
          <p:nvPr>
            <p:ph type="title"/>
          </p:nvPr>
        </p:nvSpPr>
        <p:spPr>
          <a:xfrm>
            <a:off x="1957388" y="260648"/>
            <a:ext cx="8353425" cy="431800"/>
          </a:xfrm>
        </p:spPr>
        <p:txBody>
          <a:bodyPr wrap="square" anchor="b">
            <a:normAutofit/>
          </a:bodyPr>
          <a:lstStyle/>
          <a:p>
            <a:r>
              <a:rPr lang="en-DE" dirty="0"/>
              <a:t>Discussion Z-R Relationship</a:t>
            </a:r>
          </a:p>
        </p:txBody>
      </p:sp>
      <p:sp>
        <p:nvSpPr>
          <p:cNvPr id="5" name="Slide Number Placeholder 4">
            <a:extLst>
              <a:ext uri="{FF2B5EF4-FFF2-40B4-BE49-F238E27FC236}">
                <a16:creationId xmlns:a16="http://schemas.microsoft.com/office/drawing/2014/main" id="{4DB5666D-A27A-F4ED-0738-174A2BE72D82}"/>
              </a:ext>
            </a:extLst>
          </p:cNvPr>
          <p:cNvSpPr>
            <a:spLocks noGrp="1"/>
          </p:cNvSpPr>
          <p:nvPr>
            <p:ph type="sldNum" sz="quarter" idx="4294967295"/>
          </p:nvPr>
        </p:nvSpPr>
        <p:spPr>
          <a:xfrm>
            <a:off x="8283575" y="6381750"/>
            <a:ext cx="752475" cy="476250"/>
          </a:xfrm>
          <a:prstGeom prst="rect">
            <a:avLst/>
          </a:prstGeom>
        </p:spPr>
        <p:txBody>
          <a:bodyPr/>
          <a:lstStyle>
            <a:defPPr>
              <a:defRPr lang="de-DE"/>
            </a:defPPr>
            <a:lvl1pPr marL="0" algn="l" defTabSz="914400" rtl="0" eaLnBrk="1" latinLnBrk="0" hangingPunct="1">
              <a:defRPr sz="1200" kern="1200">
                <a:solidFill>
                  <a:schemeClr val="tx1"/>
                </a:solidFill>
                <a:latin typeface="Arial" charset="0"/>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C496A2-5975-4C2B-9DFE-02A2A139E47F}" type="slidenum">
              <a:rPr lang="de-DE" altLang="de-DE" smtClean="0"/>
              <a:pPr>
                <a:spcAft>
                  <a:spcPts val="600"/>
                </a:spcAft>
                <a:defRPr/>
              </a:pPr>
              <a:t>38</a:t>
            </a:fld>
            <a:endParaRPr lang="de-DE" altLang="de-DE"/>
          </a:p>
        </p:txBody>
      </p:sp>
      <p:sp>
        <p:nvSpPr>
          <p:cNvPr id="12" name="TextBox 11">
            <a:extLst>
              <a:ext uri="{FF2B5EF4-FFF2-40B4-BE49-F238E27FC236}">
                <a16:creationId xmlns:a16="http://schemas.microsoft.com/office/drawing/2014/main" id="{0D232FAA-CD49-9E45-2FC8-414C5CAD3AC2}"/>
              </a:ext>
            </a:extLst>
          </p:cNvPr>
          <p:cNvSpPr txBox="1"/>
          <p:nvPr/>
        </p:nvSpPr>
        <p:spPr>
          <a:xfrm>
            <a:off x="3228262" y="1124744"/>
            <a:ext cx="851515" cy="369332"/>
          </a:xfrm>
          <a:prstGeom prst="rect">
            <a:avLst/>
          </a:prstGeom>
          <a:noFill/>
        </p:spPr>
        <p:txBody>
          <a:bodyPr wrap="none" rtlCol="0">
            <a:spAutoFit/>
          </a:bodyPr>
          <a:lstStyle/>
          <a:p>
            <a:r>
              <a:rPr lang="en-DE" dirty="0"/>
              <a:t>Winter</a:t>
            </a:r>
          </a:p>
        </p:txBody>
      </p:sp>
      <p:sp>
        <p:nvSpPr>
          <p:cNvPr id="15" name="TextBox 14">
            <a:extLst>
              <a:ext uri="{FF2B5EF4-FFF2-40B4-BE49-F238E27FC236}">
                <a16:creationId xmlns:a16="http://schemas.microsoft.com/office/drawing/2014/main" id="{E19D9BA7-206B-AB6F-1B58-0C29ABDB0ABC}"/>
              </a:ext>
            </a:extLst>
          </p:cNvPr>
          <p:cNvSpPr txBox="1"/>
          <p:nvPr/>
        </p:nvSpPr>
        <p:spPr>
          <a:xfrm>
            <a:off x="2133465" y="4653137"/>
            <a:ext cx="7848872" cy="1200329"/>
          </a:xfrm>
          <a:prstGeom prst="rect">
            <a:avLst/>
          </a:prstGeom>
          <a:noFill/>
        </p:spPr>
        <p:txBody>
          <a:bodyPr wrap="square" rtlCol="0">
            <a:spAutoFit/>
          </a:bodyPr>
          <a:lstStyle/>
          <a:p>
            <a:pPr marL="285750" indent="-285750">
              <a:buFont typeface="Arial" panose="020B0604020202020204" pitchFamily="34" charset="0"/>
              <a:buChar char="•"/>
            </a:pPr>
            <a:r>
              <a:rPr lang="en-DE" dirty="0"/>
              <a:t>In winter, the results are more difficult to interpret. The mode (max of pdf) is realistic, but the pdf are highly different. In model we observe a lot of cases with little precipitation and high reflectivity while in RW the distribution is more symetric.</a:t>
            </a:r>
          </a:p>
        </p:txBody>
      </p:sp>
      <p:pic>
        <p:nvPicPr>
          <p:cNvPr id="3" name="Grafik 5">
            <a:extLst>
              <a:ext uri="{FF2B5EF4-FFF2-40B4-BE49-F238E27FC236}">
                <a16:creationId xmlns:a16="http://schemas.microsoft.com/office/drawing/2014/main" id="{2B1B4B91-6CEA-EA66-CCAA-3714DAB33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69"/>
          <a:stretch/>
        </p:blipFill>
        <p:spPr>
          <a:xfrm flipH="1">
            <a:off x="9210348" y="2268753"/>
            <a:ext cx="1230074" cy="1698456"/>
          </a:xfrm>
          <a:prstGeom prst="rect">
            <a:avLst/>
          </a:prstGeom>
        </p:spPr>
      </p:pic>
      <p:cxnSp>
        <p:nvCxnSpPr>
          <p:cNvPr id="4" name="Straight Connector 3">
            <a:extLst>
              <a:ext uri="{FF2B5EF4-FFF2-40B4-BE49-F238E27FC236}">
                <a16:creationId xmlns:a16="http://schemas.microsoft.com/office/drawing/2014/main" id="{A13EA4EF-AE9C-AF23-6EA4-0E9B41D482E9}"/>
              </a:ext>
            </a:extLst>
          </p:cNvPr>
          <p:cNvCxnSpPr>
            <a:cxnSpLocks/>
          </p:cNvCxnSpPr>
          <p:nvPr/>
        </p:nvCxnSpPr>
        <p:spPr bwMode="auto">
          <a:xfrm flipH="1" flipV="1">
            <a:off x="6057902" y="2420889"/>
            <a:ext cx="3446417" cy="447193"/>
          </a:xfrm>
          <a:prstGeom prst="line">
            <a:avLst/>
          </a:prstGeom>
          <a:ln w="38100">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7CF72375-4643-1B7A-A3AD-315EF2AE2927}"/>
              </a:ext>
            </a:extLst>
          </p:cNvPr>
          <p:cNvCxnSpPr>
            <a:cxnSpLocks/>
          </p:cNvCxnSpPr>
          <p:nvPr/>
        </p:nvCxnSpPr>
        <p:spPr bwMode="auto">
          <a:xfrm flipH="1" flipV="1">
            <a:off x="6057902" y="2564905"/>
            <a:ext cx="3374409" cy="303177"/>
          </a:xfrm>
          <a:prstGeom prst="line">
            <a:avLst/>
          </a:prstGeom>
          <a:ln w="38100">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8BB0E3D8-2313-C485-F63C-F9919100D2FC}"/>
              </a:ext>
            </a:extLst>
          </p:cNvPr>
          <p:cNvSpPr/>
          <p:nvPr/>
        </p:nvSpPr>
        <p:spPr bwMode="auto">
          <a:xfrm>
            <a:off x="6096000" y="3895202"/>
            <a:ext cx="4272414" cy="181871"/>
          </a:xfrm>
          <a:prstGeom prst="rect">
            <a:avLst/>
          </a:prstGeom>
          <a:solidFill>
            <a:srgbClr val="44886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18" name="Explosion 1 17">
            <a:extLst>
              <a:ext uri="{FF2B5EF4-FFF2-40B4-BE49-F238E27FC236}">
                <a16:creationId xmlns:a16="http://schemas.microsoft.com/office/drawing/2014/main" id="{CEE1CCC1-FDFD-AD10-CC2F-76F0098BBE24}"/>
              </a:ext>
            </a:extLst>
          </p:cNvPr>
          <p:cNvSpPr/>
          <p:nvPr/>
        </p:nvSpPr>
        <p:spPr bwMode="auto">
          <a:xfrm>
            <a:off x="6528048" y="3573016"/>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19" name="Explosion 1 18">
            <a:extLst>
              <a:ext uri="{FF2B5EF4-FFF2-40B4-BE49-F238E27FC236}">
                <a16:creationId xmlns:a16="http://schemas.microsoft.com/office/drawing/2014/main" id="{749324DA-DC4B-63AA-2A97-4F69ACE621BE}"/>
              </a:ext>
            </a:extLst>
          </p:cNvPr>
          <p:cNvSpPr/>
          <p:nvPr/>
        </p:nvSpPr>
        <p:spPr bwMode="auto">
          <a:xfrm>
            <a:off x="6888088" y="3645024"/>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20" name="Explosion 1 19">
            <a:extLst>
              <a:ext uri="{FF2B5EF4-FFF2-40B4-BE49-F238E27FC236}">
                <a16:creationId xmlns:a16="http://schemas.microsoft.com/office/drawing/2014/main" id="{E1BA5BE0-F31D-E60C-D87B-1A56C12C0611}"/>
              </a:ext>
            </a:extLst>
          </p:cNvPr>
          <p:cNvSpPr/>
          <p:nvPr/>
        </p:nvSpPr>
        <p:spPr bwMode="auto">
          <a:xfrm>
            <a:off x="7248128" y="3645024"/>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21" name="Explosion 1 20">
            <a:extLst>
              <a:ext uri="{FF2B5EF4-FFF2-40B4-BE49-F238E27FC236}">
                <a16:creationId xmlns:a16="http://schemas.microsoft.com/office/drawing/2014/main" id="{5FEC6588-1B7B-DB0A-3EBB-76A51E29E8B1}"/>
              </a:ext>
            </a:extLst>
          </p:cNvPr>
          <p:cNvSpPr/>
          <p:nvPr/>
        </p:nvSpPr>
        <p:spPr bwMode="auto">
          <a:xfrm>
            <a:off x="7536160" y="3501008"/>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22" name="Explosion 1 21">
            <a:extLst>
              <a:ext uri="{FF2B5EF4-FFF2-40B4-BE49-F238E27FC236}">
                <a16:creationId xmlns:a16="http://schemas.microsoft.com/office/drawing/2014/main" id="{5EAA7AAF-4882-8353-1D8C-AC16FA9AA2D9}"/>
              </a:ext>
            </a:extLst>
          </p:cNvPr>
          <p:cNvSpPr/>
          <p:nvPr/>
        </p:nvSpPr>
        <p:spPr bwMode="auto">
          <a:xfrm>
            <a:off x="7040488" y="3284984"/>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23" name="Explosion 1 22">
            <a:extLst>
              <a:ext uri="{FF2B5EF4-FFF2-40B4-BE49-F238E27FC236}">
                <a16:creationId xmlns:a16="http://schemas.microsoft.com/office/drawing/2014/main" id="{750FAEBD-19EE-C400-0089-727891300D3D}"/>
              </a:ext>
            </a:extLst>
          </p:cNvPr>
          <p:cNvSpPr/>
          <p:nvPr/>
        </p:nvSpPr>
        <p:spPr bwMode="auto">
          <a:xfrm>
            <a:off x="7464152" y="3717032"/>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
        <p:nvSpPr>
          <p:cNvPr id="24" name="Explosion 1 23">
            <a:extLst>
              <a:ext uri="{FF2B5EF4-FFF2-40B4-BE49-F238E27FC236}">
                <a16:creationId xmlns:a16="http://schemas.microsoft.com/office/drawing/2014/main" id="{BBFED589-7909-41E8-69C7-C94FDE794A6D}"/>
              </a:ext>
            </a:extLst>
          </p:cNvPr>
          <p:cNvSpPr/>
          <p:nvPr/>
        </p:nvSpPr>
        <p:spPr bwMode="auto">
          <a:xfrm>
            <a:off x="6672064" y="3356992"/>
            <a:ext cx="144016" cy="14401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DE"/>
          </a:p>
        </p:txBody>
      </p:sp>
    </p:spTree>
    <p:extLst>
      <p:ext uri="{BB962C8B-B14F-4D97-AF65-F5344CB8AC3E}">
        <p14:creationId xmlns:p14="http://schemas.microsoft.com/office/powerpoint/2010/main" val="176564567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el 5">
            <a:extLst>
              <a:ext uri="{FF2B5EF4-FFF2-40B4-BE49-F238E27FC236}">
                <a16:creationId xmlns:a16="http://schemas.microsoft.com/office/drawing/2014/main" id="{E00DA3BE-7FCD-4987-8139-BD8EE08660E0}"/>
              </a:ext>
            </a:extLst>
          </p:cNvPr>
          <p:cNvSpPr>
            <a:spLocks noGrp="1"/>
          </p:cNvSpPr>
          <p:nvPr>
            <p:ph type="title"/>
          </p:nvPr>
        </p:nvSpPr>
        <p:spPr/>
        <p:txBody>
          <a:bodyPr/>
          <a:lstStyle/>
          <a:p>
            <a:r>
              <a:rPr lang="en-GB" dirty="0"/>
              <a:t>Forecasting time scales and -frameworks</a:t>
            </a:r>
            <a:r>
              <a:rPr lang="en-GB" b="1" dirty="0"/>
              <a:t> </a:t>
            </a:r>
            <a:endParaRPr lang="de-DE" b="1" dirty="0"/>
          </a:p>
        </p:txBody>
      </p:sp>
      <p:sp>
        <p:nvSpPr>
          <p:cNvPr id="74" name="Inhaltsplatzhalter 73"/>
          <p:cNvSpPr>
            <a:spLocks noGrp="1"/>
          </p:cNvSpPr>
          <p:nvPr>
            <p:ph idx="1"/>
          </p:nvPr>
        </p:nvSpPr>
        <p:spPr/>
        <p:txBody>
          <a:bodyPr/>
          <a:lstStyle/>
          <a:p>
            <a:endParaRPr lang="de-DE"/>
          </a:p>
        </p:txBody>
      </p:sp>
      <p:sp>
        <p:nvSpPr>
          <p:cNvPr id="7" name="Foliennummernplatzhalter 6">
            <a:extLst>
              <a:ext uri="{FF2B5EF4-FFF2-40B4-BE49-F238E27FC236}">
                <a16:creationId xmlns:a16="http://schemas.microsoft.com/office/drawing/2014/main" id="{D47BD7E3-E9BD-459D-829E-C45F2E4BE4B0}"/>
              </a:ext>
            </a:extLst>
          </p:cNvPr>
          <p:cNvSpPr>
            <a:spLocks noGrp="1"/>
          </p:cNvSpPr>
          <p:nvPr>
            <p:ph type="sldNum" sz="quarter" idx="11"/>
          </p:nvPr>
        </p:nvSpPr>
        <p:spPr/>
        <p:txBody>
          <a:bodyPr/>
          <a:lstStyle/>
          <a:p>
            <a:fld id="{6558FC84-22FA-4F5E-86B7-A7761BE44B02}" type="slidenum">
              <a:rPr lang="de-DE" smtClean="0"/>
              <a:t>39</a:t>
            </a:fld>
            <a:endParaRPr lang="de-DE" dirty="0"/>
          </a:p>
        </p:txBody>
      </p:sp>
      <p:sp>
        <p:nvSpPr>
          <p:cNvPr id="2" name="Rechteck 1">
            <a:extLst>
              <a:ext uri="{FF2B5EF4-FFF2-40B4-BE49-F238E27FC236}">
                <a16:creationId xmlns:a16="http://schemas.microsoft.com/office/drawing/2014/main" id="{590514A2-CE28-49E1-ACBC-9837809409EC}"/>
              </a:ext>
            </a:extLst>
          </p:cNvPr>
          <p:cNvSpPr/>
          <p:nvPr/>
        </p:nvSpPr>
        <p:spPr>
          <a:xfrm>
            <a:off x="775464" y="4822864"/>
            <a:ext cx="1210588" cy="369332"/>
          </a:xfrm>
          <a:prstGeom prst="rect">
            <a:avLst/>
          </a:prstGeom>
          <a:solidFill>
            <a:schemeClr val="bg1">
              <a:alpha val="73000"/>
            </a:schemeClr>
          </a:solidFill>
          <a:effectLst>
            <a:softEdge rad="63500"/>
          </a:effectLst>
        </p:spPr>
        <p:txBody>
          <a:bodyPr wrap="none">
            <a:spAutoFit/>
          </a:bodyPr>
          <a:lstStyle/>
          <a:p>
            <a:r>
              <a:rPr lang="de-DE" dirty="0"/>
              <a:t>SINFONY</a:t>
            </a:r>
          </a:p>
        </p:txBody>
      </p:sp>
      <p:sp>
        <p:nvSpPr>
          <p:cNvPr id="3" name="Flussdiagramm: Alternativer Prozess 2">
            <a:extLst>
              <a:ext uri="{FF2B5EF4-FFF2-40B4-BE49-F238E27FC236}">
                <a16:creationId xmlns:a16="http://schemas.microsoft.com/office/drawing/2014/main" id="{54623BB9-475A-48D4-9B93-3EDCE5650FA2}"/>
              </a:ext>
            </a:extLst>
          </p:cNvPr>
          <p:cNvSpPr/>
          <p:nvPr/>
        </p:nvSpPr>
        <p:spPr>
          <a:xfrm>
            <a:off x="9515415" y="1380647"/>
            <a:ext cx="2424348" cy="1291432"/>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2667" b="1" dirty="0" err="1">
                <a:solidFill>
                  <a:srgbClr val="0000FF"/>
                </a:solidFill>
                <a:effectLst>
                  <a:outerShdw blurRad="38100" dist="38100" dir="2700000" algn="tl">
                    <a:srgbClr val="000000">
                      <a:alpha val="43137"/>
                    </a:srgbClr>
                  </a:outerShdw>
                </a:effectLst>
              </a:rPr>
              <a:t>Seasonal</a:t>
            </a:r>
            <a:r>
              <a:rPr lang="de-DE" sz="2667" b="1" dirty="0">
                <a:solidFill>
                  <a:srgbClr val="0000FF"/>
                </a:solidFill>
                <a:effectLst>
                  <a:outerShdw blurRad="38100" dist="38100" dir="2700000" algn="tl">
                    <a:srgbClr val="000000">
                      <a:alpha val="43137"/>
                    </a:srgbClr>
                  </a:outerShdw>
                </a:effectLst>
              </a:rPr>
              <a:t> </a:t>
            </a:r>
            <a:r>
              <a:rPr lang="de-DE" sz="2667" b="1" dirty="0" err="1">
                <a:solidFill>
                  <a:srgbClr val="0000FF"/>
                </a:solidFill>
                <a:effectLst>
                  <a:outerShdw blurRad="38100" dist="38100" dir="2700000" algn="tl">
                    <a:srgbClr val="000000">
                      <a:alpha val="43137"/>
                    </a:srgbClr>
                  </a:outerShdw>
                </a:effectLst>
              </a:rPr>
              <a:t>Prediction</a:t>
            </a:r>
            <a:endParaRPr lang="de-DE" sz="2667" b="1" dirty="0">
              <a:solidFill>
                <a:srgbClr val="0000FF"/>
              </a:solidFill>
              <a:effectLst>
                <a:outerShdw blurRad="38100" dist="38100" dir="2700000" algn="tl">
                  <a:srgbClr val="000000">
                    <a:alpha val="43137"/>
                  </a:srgbClr>
                </a:outerShdw>
              </a:effectLst>
            </a:endParaRPr>
          </a:p>
          <a:p>
            <a:pPr algn="ctr"/>
            <a:r>
              <a:rPr lang="de-DE" sz="2667" b="1" dirty="0"/>
              <a:t>-&gt; 12 </a:t>
            </a:r>
            <a:r>
              <a:rPr lang="de-DE" sz="2667" b="1" dirty="0" err="1"/>
              <a:t>month</a:t>
            </a:r>
            <a:endParaRPr lang="en-GB" sz="2667" b="1" dirty="0"/>
          </a:p>
        </p:txBody>
      </p:sp>
      <p:sp>
        <p:nvSpPr>
          <p:cNvPr id="4" name="Flussdiagramm: Alternativer Prozess 3">
            <a:extLst>
              <a:ext uri="{FF2B5EF4-FFF2-40B4-BE49-F238E27FC236}">
                <a16:creationId xmlns:a16="http://schemas.microsoft.com/office/drawing/2014/main" id="{3423DE95-07E9-48E1-B03F-8755DDB3A358}"/>
              </a:ext>
            </a:extLst>
          </p:cNvPr>
          <p:cNvSpPr/>
          <p:nvPr/>
        </p:nvSpPr>
        <p:spPr>
          <a:xfrm>
            <a:off x="9515441" y="2974733"/>
            <a:ext cx="2496161" cy="1647815"/>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2667" b="1" dirty="0" err="1">
                <a:solidFill>
                  <a:srgbClr val="0000FF"/>
                </a:solidFill>
                <a:effectLst>
                  <a:outerShdw blurRad="38100" dist="38100" dir="2700000" algn="tl">
                    <a:srgbClr val="000000">
                      <a:alpha val="43137"/>
                    </a:srgbClr>
                  </a:outerShdw>
                </a:effectLst>
              </a:rPr>
              <a:t>Climate</a:t>
            </a:r>
            <a:r>
              <a:rPr lang="de-DE" sz="2667" b="1" dirty="0">
                <a:solidFill>
                  <a:srgbClr val="0000FF"/>
                </a:solidFill>
                <a:effectLst>
                  <a:outerShdw blurRad="38100" dist="38100" dir="2700000" algn="tl">
                    <a:srgbClr val="000000">
                      <a:alpha val="43137"/>
                    </a:srgbClr>
                  </a:outerShdw>
                </a:effectLst>
              </a:rPr>
              <a:t> Projection</a:t>
            </a:r>
          </a:p>
          <a:p>
            <a:pPr algn="ctr"/>
            <a:r>
              <a:rPr lang="de-DE" sz="2667" b="1" dirty="0"/>
              <a:t>-&gt; 10-100 </a:t>
            </a:r>
            <a:r>
              <a:rPr lang="de-DE" sz="2667" b="1" dirty="0" err="1"/>
              <a:t>years</a:t>
            </a:r>
            <a:endParaRPr lang="en-GB" sz="2667" b="1" dirty="0"/>
          </a:p>
        </p:txBody>
      </p:sp>
      <p:pic>
        <p:nvPicPr>
          <p:cNvPr id="1026" name="Picture 2" descr="Wetter und Klima - Deutscher Wetterdienst - Climate prediction">
            <a:extLst>
              <a:ext uri="{FF2B5EF4-FFF2-40B4-BE49-F238E27FC236}">
                <a16:creationId xmlns:a16="http://schemas.microsoft.com/office/drawing/2014/main" id="{1BCA70DE-6D68-4E06-8BD4-48D4637F1F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6010" y="4678641"/>
            <a:ext cx="3267297" cy="143442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uppieren 65">
            <a:extLst>
              <a:ext uri="{FF2B5EF4-FFF2-40B4-BE49-F238E27FC236}">
                <a16:creationId xmlns:a16="http://schemas.microsoft.com/office/drawing/2014/main" id="{0C5C6AC2-88D7-4CA3-B59B-9A6DCE159A11}"/>
              </a:ext>
            </a:extLst>
          </p:cNvPr>
          <p:cNvGrpSpPr/>
          <p:nvPr/>
        </p:nvGrpSpPr>
        <p:grpSpPr>
          <a:xfrm>
            <a:off x="376379" y="969376"/>
            <a:ext cx="8671368" cy="5877715"/>
            <a:chOff x="154191" y="1063370"/>
            <a:chExt cx="8820481" cy="6587128"/>
          </a:xfrm>
        </p:grpSpPr>
        <p:sp>
          <p:nvSpPr>
            <p:cNvPr id="8" name="Abgerundetes Rechteck 48">
              <a:extLst>
                <a:ext uri="{FF2B5EF4-FFF2-40B4-BE49-F238E27FC236}">
                  <a16:creationId xmlns:a16="http://schemas.microsoft.com/office/drawing/2014/main" id="{89832F1F-D0BD-49A3-B0C6-A9E3B73C7657}"/>
                </a:ext>
              </a:extLst>
            </p:cNvPr>
            <p:cNvSpPr/>
            <p:nvPr/>
          </p:nvSpPr>
          <p:spPr>
            <a:xfrm>
              <a:off x="154191" y="1063370"/>
              <a:ext cx="3640525" cy="4881210"/>
            </a:xfrm>
            <a:prstGeom prst="roundRect">
              <a:avLst>
                <a:gd name="adj" fmla="val 9812"/>
              </a:avLst>
            </a:prstGeom>
            <a:solidFill>
              <a:schemeClr val="accent2">
                <a:lumMod val="40000"/>
                <a:lumOff val="60000"/>
              </a:schemeClr>
            </a:solidFill>
            <a:ln>
              <a:tailEnd type="triangle"/>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10" name="Rectangle 15">
              <a:extLst>
                <a:ext uri="{FF2B5EF4-FFF2-40B4-BE49-F238E27FC236}">
                  <a16:creationId xmlns:a16="http://schemas.microsoft.com/office/drawing/2014/main" id="{6F5F88DA-F775-4A3D-BB7A-13C88B1B8FB5}"/>
                </a:ext>
              </a:extLst>
            </p:cNvPr>
            <p:cNvSpPr txBox="1">
              <a:spLocks noChangeArrowheads="1"/>
            </p:cNvSpPr>
            <p:nvPr/>
          </p:nvSpPr>
          <p:spPr bwMode="auto">
            <a:xfrm>
              <a:off x="661398" y="6390498"/>
              <a:ext cx="7993062" cy="2174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40000"/>
                </a:spcBef>
                <a:buClr>
                  <a:schemeClr val="tx2"/>
                </a:buClr>
                <a:buSzPct val="95000"/>
                <a:buFont typeface="Wingdings" pitchFamily="2" charset="2"/>
                <a:buChar char="è"/>
                <a:defRPr sz="1800" kern="1200">
                  <a:solidFill>
                    <a:schemeClr val="tx1"/>
                  </a:solidFill>
                  <a:latin typeface="Arial" charset="0"/>
                  <a:ea typeface="+mn-ea"/>
                  <a:cs typeface="+mn-cs"/>
                </a:defRPr>
              </a:lvl1pPr>
              <a:lvl2pPr marL="742950" indent="-285750" algn="l" defTabSz="457200" rtl="0" eaLnBrk="1" latinLnBrk="0" hangingPunct="1">
                <a:spcBef>
                  <a:spcPct val="40000"/>
                </a:spcBef>
                <a:buClr>
                  <a:schemeClr val="tx2"/>
                </a:buClr>
                <a:buSzPct val="95000"/>
                <a:buFont typeface="Wingdings" pitchFamily="2" charset="2"/>
                <a:buChar char="è"/>
                <a:defRPr sz="1800" kern="1200">
                  <a:solidFill>
                    <a:schemeClr val="tx1"/>
                  </a:solidFill>
                  <a:latin typeface="Arial" charset="0"/>
                  <a:ea typeface="+mn-ea"/>
                  <a:cs typeface="+mn-cs"/>
                </a:defRPr>
              </a:lvl2pPr>
              <a:lvl3pPr marL="1143000" indent="-228600" algn="l" defTabSz="457200" rtl="0" eaLnBrk="1" latinLnBrk="0" hangingPunct="1">
                <a:spcBef>
                  <a:spcPct val="40000"/>
                </a:spcBef>
                <a:buClr>
                  <a:schemeClr val="tx2"/>
                </a:buClr>
                <a:buSzPct val="95000"/>
                <a:buFont typeface="Wingdings" pitchFamily="2" charset="2"/>
                <a:buChar char="è"/>
                <a:defRPr sz="1800" kern="1200">
                  <a:solidFill>
                    <a:schemeClr val="tx1"/>
                  </a:solidFill>
                  <a:latin typeface="Arial" charset="0"/>
                  <a:ea typeface="+mn-ea"/>
                  <a:cs typeface="+mn-cs"/>
                </a:defRPr>
              </a:lvl3pPr>
              <a:lvl4pPr marL="1600200" indent="-228600" algn="l" defTabSz="457200" rtl="0" eaLnBrk="1" latinLnBrk="0" hangingPunct="1">
                <a:spcBef>
                  <a:spcPct val="40000"/>
                </a:spcBef>
                <a:buClr>
                  <a:schemeClr val="tx2"/>
                </a:buClr>
                <a:buSzPct val="95000"/>
                <a:buFont typeface="Wingdings" pitchFamily="2" charset="2"/>
                <a:buChar char="è"/>
                <a:defRPr sz="1800" kern="1200">
                  <a:solidFill>
                    <a:schemeClr val="tx1"/>
                  </a:solidFill>
                  <a:latin typeface="Arial" charset="0"/>
                  <a:ea typeface="+mn-ea"/>
                  <a:cs typeface="+mn-cs"/>
                </a:defRPr>
              </a:lvl4pPr>
              <a:lvl5pPr marL="2057400" indent="-228600" algn="l" defTabSz="457200" rtl="0" eaLnBrk="1" latinLnBrk="0" hangingPunct="1">
                <a:spcBef>
                  <a:spcPct val="40000"/>
                </a:spcBef>
                <a:buClr>
                  <a:schemeClr val="tx2"/>
                </a:buClr>
                <a:buSzPct val="95000"/>
                <a:buFont typeface="Wingdings" pitchFamily="2" charset="2"/>
                <a:buChar char="è"/>
                <a:defRPr sz="1800" kern="1200">
                  <a:solidFill>
                    <a:schemeClr val="tx1"/>
                  </a:solidFill>
                  <a:latin typeface="Arial" charset="0"/>
                  <a:ea typeface="+mn-ea"/>
                  <a:cs typeface="+mn-cs"/>
                </a:defRPr>
              </a:lvl5pPr>
              <a:lvl6pPr marL="2514600" indent="-228600" algn="l" defTabSz="457200" rtl="0" eaLnBrk="0" fontAlgn="base" latinLnBrk="0" hangingPunct="0">
                <a:spcBef>
                  <a:spcPct val="40000"/>
                </a:spcBef>
                <a:spcAft>
                  <a:spcPct val="0"/>
                </a:spcAft>
                <a:buClr>
                  <a:schemeClr val="tx2"/>
                </a:buClr>
                <a:buSzPct val="95000"/>
                <a:buFont typeface="Wingdings" pitchFamily="2" charset="2"/>
                <a:buChar char="è"/>
                <a:defRPr sz="1800" kern="1200">
                  <a:solidFill>
                    <a:schemeClr val="tx1"/>
                  </a:solidFill>
                  <a:latin typeface="Arial" charset="0"/>
                  <a:ea typeface="+mn-ea"/>
                  <a:cs typeface="+mn-cs"/>
                </a:defRPr>
              </a:lvl6pPr>
              <a:lvl7pPr marL="2971800" indent="-228600" algn="l" defTabSz="457200" rtl="0" eaLnBrk="0" fontAlgn="base" latinLnBrk="0" hangingPunct="0">
                <a:spcBef>
                  <a:spcPct val="40000"/>
                </a:spcBef>
                <a:spcAft>
                  <a:spcPct val="0"/>
                </a:spcAft>
                <a:buClr>
                  <a:schemeClr val="tx2"/>
                </a:buClr>
                <a:buSzPct val="95000"/>
                <a:buFont typeface="Wingdings" pitchFamily="2" charset="2"/>
                <a:buChar char="è"/>
                <a:defRPr sz="1800" kern="1200">
                  <a:solidFill>
                    <a:schemeClr val="tx1"/>
                  </a:solidFill>
                  <a:latin typeface="Arial" charset="0"/>
                  <a:ea typeface="+mn-ea"/>
                  <a:cs typeface="+mn-cs"/>
                </a:defRPr>
              </a:lvl7pPr>
              <a:lvl8pPr marL="3429000" indent="-228600" algn="l" defTabSz="457200" rtl="0" eaLnBrk="0" fontAlgn="base" latinLnBrk="0" hangingPunct="0">
                <a:spcBef>
                  <a:spcPct val="40000"/>
                </a:spcBef>
                <a:spcAft>
                  <a:spcPct val="0"/>
                </a:spcAft>
                <a:buClr>
                  <a:schemeClr val="tx2"/>
                </a:buClr>
                <a:buSzPct val="95000"/>
                <a:buFont typeface="Wingdings" pitchFamily="2" charset="2"/>
                <a:buChar char="è"/>
                <a:defRPr sz="1800" kern="1200">
                  <a:solidFill>
                    <a:schemeClr val="tx1"/>
                  </a:solidFill>
                  <a:latin typeface="Arial" charset="0"/>
                  <a:ea typeface="+mn-ea"/>
                  <a:cs typeface="+mn-cs"/>
                </a:defRPr>
              </a:lvl8pPr>
              <a:lvl9pPr marL="3886200" indent="-228600" algn="l" defTabSz="457200" rtl="0" eaLnBrk="0" fontAlgn="base" latinLnBrk="0" hangingPunct="0">
                <a:spcBef>
                  <a:spcPct val="40000"/>
                </a:spcBef>
                <a:spcAft>
                  <a:spcPct val="0"/>
                </a:spcAft>
                <a:buClr>
                  <a:schemeClr val="tx2"/>
                </a:buClr>
                <a:buSzPct val="95000"/>
                <a:buFont typeface="Wingdings" pitchFamily="2" charset="2"/>
                <a:buChar char="è"/>
                <a:defRPr sz="1800" kern="1200">
                  <a:solidFill>
                    <a:schemeClr val="tx1"/>
                  </a:solidFill>
                  <a:latin typeface="Arial" charset="0"/>
                  <a:ea typeface="+mn-ea"/>
                  <a:cs typeface="+mn-cs"/>
                </a:defRPr>
              </a:lvl9pPr>
            </a:lstStyle>
            <a:p>
              <a:pPr>
                <a:spcBef>
                  <a:spcPct val="0"/>
                </a:spcBef>
                <a:buClrTx/>
                <a:buSzTx/>
                <a:buFontTx/>
                <a:buNone/>
              </a:pPr>
              <a:endParaRPr lang="en-US" altLang="en-US" sz="2400" b="1" dirty="0"/>
            </a:p>
          </p:txBody>
        </p:sp>
        <p:graphicFrame>
          <p:nvGraphicFramePr>
            <p:cNvPr id="11" name="Diagramm 10">
              <a:extLst>
                <a:ext uri="{FF2B5EF4-FFF2-40B4-BE49-F238E27FC236}">
                  <a16:creationId xmlns:a16="http://schemas.microsoft.com/office/drawing/2014/main" id="{24D364CC-D261-41FB-BE56-6255175BB309}"/>
                </a:ext>
              </a:extLst>
            </p:cNvPr>
            <p:cNvGraphicFramePr/>
            <p:nvPr/>
          </p:nvGraphicFramePr>
          <p:xfrm>
            <a:off x="333712" y="1063370"/>
            <a:ext cx="8640960" cy="1152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Gerade Verbindung mit Pfeil 11">
              <a:extLst>
                <a:ext uri="{FF2B5EF4-FFF2-40B4-BE49-F238E27FC236}">
                  <a16:creationId xmlns:a16="http://schemas.microsoft.com/office/drawing/2014/main" id="{AA4A4C91-B9D1-4188-8A95-9AC69D47A10B}"/>
                </a:ext>
              </a:extLst>
            </p:cNvPr>
            <p:cNvCxnSpPr/>
            <p:nvPr/>
          </p:nvCxnSpPr>
          <p:spPr>
            <a:xfrm>
              <a:off x="477728" y="2215498"/>
              <a:ext cx="0" cy="576064"/>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E9AE44BB-9423-4E21-9E4E-ACAEF6689D54}"/>
                </a:ext>
              </a:extLst>
            </p:cNvPr>
            <p:cNvCxnSpPr/>
            <p:nvPr/>
          </p:nvCxnSpPr>
          <p:spPr>
            <a:xfrm>
              <a:off x="661398" y="2215498"/>
              <a:ext cx="0" cy="57606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AADED322-AE9E-423A-AE80-739E2E774F26}"/>
                </a:ext>
              </a:extLst>
            </p:cNvPr>
            <p:cNvCxnSpPr/>
            <p:nvPr/>
          </p:nvCxnSpPr>
          <p:spPr>
            <a:xfrm>
              <a:off x="837768" y="2215498"/>
              <a:ext cx="0" cy="57606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49876A2F-E7F0-421B-ADE0-A4CA7633153B}"/>
                </a:ext>
              </a:extLst>
            </p:cNvPr>
            <p:cNvCxnSpPr/>
            <p:nvPr/>
          </p:nvCxnSpPr>
          <p:spPr>
            <a:xfrm>
              <a:off x="1028439" y="2215498"/>
              <a:ext cx="0" cy="57606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F2CA7E69-DA00-42A0-8F8C-B207F34990B9}"/>
                </a:ext>
              </a:extLst>
            </p:cNvPr>
            <p:cNvCxnSpPr/>
            <p:nvPr/>
          </p:nvCxnSpPr>
          <p:spPr>
            <a:xfrm>
              <a:off x="1197808" y="2215498"/>
              <a:ext cx="0" cy="57606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3B63068-1FFA-4F49-B5AA-181AC49B5F5A}"/>
                </a:ext>
              </a:extLst>
            </p:cNvPr>
            <p:cNvCxnSpPr/>
            <p:nvPr/>
          </p:nvCxnSpPr>
          <p:spPr>
            <a:xfrm>
              <a:off x="1381478" y="2215498"/>
              <a:ext cx="0" cy="57606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7A55CD30-7DCD-4D77-BA9F-A52EEF666FC6}"/>
                </a:ext>
              </a:extLst>
            </p:cNvPr>
            <p:cNvCxnSpPr/>
            <p:nvPr/>
          </p:nvCxnSpPr>
          <p:spPr>
            <a:xfrm>
              <a:off x="1557848" y="2215498"/>
              <a:ext cx="0" cy="57606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CD9253A7-3EC8-4A33-8119-69D1C930D2BB}"/>
                </a:ext>
              </a:extLst>
            </p:cNvPr>
            <p:cNvCxnSpPr/>
            <p:nvPr/>
          </p:nvCxnSpPr>
          <p:spPr>
            <a:xfrm>
              <a:off x="2277928" y="2215498"/>
              <a:ext cx="0" cy="151216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0D6C3978-06FA-4533-A6E0-E7B3EC526A2C}"/>
                </a:ext>
              </a:extLst>
            </p:cNvPr>
            <p:cNvCxnSpPr/>
            <p:nvPr/>
          </p:nvCxnSpPr>
          <p:spPr>
            <a:xfrm>
              <a:off x="2493952" y="2215498"/>
              <a:ext cx="0" cy="151216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3616EC0A-572C-4D6F-90FE-C526402F3792}"/>
                </a:ext>
              </a:extLst>
            </p:cNvPr>
            <p:cNvCxnSpPr/>
            <p:nvPr/>
          </p:nvCxnSpPr>
          <p:spPr>
            <a:xfrm>
              <a:off x="2725729" y="2215498"/>
              <a:ext cx="0" cy="151216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FB0C91BB-F0CD-43A3-9E07-76A4B92F90BF}"/>
                </a:ext>
              </a:extLst>
            </p:cNvPr>
            <p:cNvCxnSpPr/>
            <p:nvPr/>
          </p:nvCxnSpPr>
          <p:spPr>
            <a:xfrm>
              <a:off x="2970015" y="2215498"/>
              <a:ext cx="0" cy="151216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0C0C8F60-C73F-4BE6-9BB3-697E53010B5B}"/>
                </a:ext>
              </a:extLst>
            </p:cNvPr>
            <p:cNvCxnSpPr/>
            <p:nvPr/>
          </p:nvCxnSpPr>
          <p:spPr>
            <a:xfrm>
              <a:off x="3195370" y="2215498"/>
              <a:ext cx="0" cy="151216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5093D1DD-525A-4BED-8E09-F46DF0B158DE}"/>
                </a:ext>
              </a:extLst>
            </p:cNvPr>
            <p:cNvCxnSpPr/>
            <p:nvPr/>
          </p:nvCxnSpPr>
          <p:spPr>
            <a:xfrm>
              <a:off x="3430056" y="2215498"/>
              <a:ext cx="0" cy="151216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D3B782F7-1CC3-4940-A642-5E173E8DF222}"/>
                </a:ext>
              </a:extLst>
            </p:cNvPr>
            <p:cNvCxnSpPr/>
            <p:nvPr/>
          </p:nvCxnSpPr>
          <p:spPr>
            <a:xfrm>
              <a:off x="4078128" y="2215498"/>
              <a:ext cx="0" cy="2088232"/>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E65F2485-06E8-410D-A7DC-64016379C23F}"/>
                </a:ext>
              </a:extLst>
            </p:cNvPr>
            <p:cNvCxnSpPr/>
            <p:nvPr/>
          </p:nvCxnSpPr>
          <p:spPr>
            <a:xfrm>
              <a:off x="4294152" y="2215498"/>
              <a:ext cx="0" cy="2088232"/>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7933CDC5-CEF4-433C-8959-D37DB09CBEA9}"/>
                </a:ext>
              </a:extLst>
            </p:cNvPr>
            <p:cNvCxnSpPr/>
            <p:nvPr/>
          </p:nvCxnSpPr>
          <p:spPr>
            <a:xfrm>
              <a:off x="4510176" y="2215498"/>
              <a:ext cx="0" cy="2088232"/>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6725CC31-D871-480B-9560-9E3E02CFF758}"/>
                </a:ext>
              </a:extLst>
            </p:cNvPr>
            <p:cNvCxnSpPr/>
            <p:nvPr/>
          </p:nvCxnSpPr>
          <p:spPr>
            <a:xfrm>
              <a:off x="4735531" y="2215498"/>
              <a:ext cx="0" cy="2088232"/>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29E3C219-4914-454B-A3E2-9D76558C9764}"/>
                </a:ext>
              </a:extLst>
            </p:cNvPr>
            <p:cNvCxnSpPr/>
            <p:nvPr/>
          </p:nvCxnSpPr>
          <p:spPr>
            <a:xfrm>
              <a:off x="4958246" y="2215498"/>
              <a:ext cx="0" cy="2088232"/>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394231AF-E4B5-44E1-8968-698ECDBEEF46}"/>
                </a:ext>
              </a:extLst>
            </p:cNvPr>
            <p:cNvCxnSpPr/>
            <p:nvPr/>
          </p:nvCxnSpPr>
          <p:spPr>
            <a:xfrm>
              <a:off x="5184861" y="2215498"/>
              <a:ext cx="0" cy="2088232"/>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9A69E84E-B97A-4199-8664-37CEAAB1C9D6}"/>
                </a:ext>
              </a:extLst>
            </p:cNvPr>
            <p:cNvCxnSpPr/>
            <p:nvPr/>
          </p:nvCxnSpPr>
          <p:spPr>
            <a:xfrm flipH="1">
              <a:off x="5824192" y="2215498"/>
              <a:ext cx="8936" cy="27811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0D229385-B1B2-4BF1-AAE9-D79CD3EBCB45}"/>
                </a:ext>
              </a:extLst>
            </p:cNvPr>
            <p:cNvCxnSpPr/>
            <p:nvPr/>
          </p:nvCxnSpPr>
          <p:spPr>
            <a:xfrm flipH="1">
              <a:off x="7579191" y="2215498"/>
              <a:ext cx="15328" cy="3598936"/>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BC224D41-D686-445F-87D6-570E18D0D125}"/>
                </a:ext>
              </a:extLst>
            </p:cNvPr>
            <p:cNvCxnSpPr/>
            <p:nvPr/>
          </p:nvCxnSpPr>
          <p:spPr>
            <a:xfrm flipH="1">
              <a:off x="6042439" y="2208237"/>
              <a:ext cx="8936" cy="27811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7E4117D2-B5A8-4555-8C4D-093B87BEF61D}"/>
                </a:ext>
              </a:extLst>
            </p:cNvPr>
            <p:cNvCxnSpPr/>
            <p:nvPr/>
          </p:nvCxnSpPr>
          <p:spPr>
            <a:xfrm flipH="1">
              <a:off x="6267794" y="2208237"/>
              <a:ext cx="8936" cy="27811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19744FBF-85FB-4495-9398-3CC68C8EDBFB}"/>
                </a:ext>
              </a:extLst>
            </p:cNvPr>
            <p:cNvCxnSpPr/>
            <p:nvPr/>
          </p:nvCxnSpPr>
          <p:spPr>
            <a:xfrm flipH="1">
              <a:off x="6514034" y="2208237"/>
              <a:ext cx="8936" cy="27811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6FA35EE9-79EA-43FE-B4ED-9D418C7B4BB7}"/>
                </a:ext>
              </a:extLst>
            </p:cNvPr>
            <p:cNvCxnSpPr/>
            <p:nvPr/>
          </p:nvCxnSpPr>
          <p:spPr>
            <a:xfrm flipH="1">
              <a:off x="6739389" y="2215498"/>
              <a:ext cx="8936" cy="27811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162538A5-B6AE-4D01-AE26-2C0B2A3C51A3}"/>
                </a:ext>
              </a:extLst>
            </p:cNvPr>
            <p:cNvCxnSpPr/>
            <p:nvPr/>
          </p:nvCxnSpPr>
          <p:spPr>
            <a:xfrm flipH="1">
              <a:off x="6979771" y="2217568"/>
              <a:ext cx="8936" cy="27811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30A2963B-1428-40F3-A942-96BEA4D53670}"/>
                </a:ext>
              </a:extLst>
            </p:cNvPr>
            <p:cNvCxnSpPr/>
            <p:nvPr/>
          </p:nvCxnSpPr>
          <p:spPr>
            <a:xfrm flipH="1">
              <a:off x="7814541" y="2208237"/>
              <a:ext cx="15328" cy="3598936"/>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45FCD6E-675B-49FC-A373-4EBFE99DAEBF}"/>
                </a:ext>
              </a:extLst>
            </p:cNvPr>
            <p:cNvCxnSpPr/>
            <p:nvPr/>
          </p:nvCxnSpPr>
          <p:spPr>
            <a:xfrm flipH="1">
              <a:off x="8074483" y="2208237"/>
              <a:ext cx="15328" cy="3598936"/>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12C9090C-28AD-4401-BDE4-6655E2E468B0}"/>
                </a:ext>
              </a:extLst>
            </p:cNvPr>
            <p:cNvCxnSpPr/>
            <p:nvPr/>
          </p:nvCxnSpPr>
          <p:spPr>
            <a:xfrm flipH="1">
              <a:off x="8342550" y="2210441"/>
              <a:ext cx="15328" cy="3598936"/>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BBEC6125-F145-4627-B589-46477CED3A0F}"/>
                </a:ext>
              </a:extLst>
            </p:cNvPr>
            <p:cNvCxnSpPr/>
            <p:nvPr/>
          </p:nvCxnSpPr>
          <p:spPr>
            <a:xfrm flipH="1">
              <a:off x="8602492" y="2215498"/>
              <a:ext cx="15328" cy="3598936"/>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F200111F-2E7E-4C5B-BC6B-5E358880FAD7}"/>
                </a:ext>
              </a:extLst>
            </p:cNvPr>
            <p:cNvCxnSpPr/>
            <p:nvPr/>
          </p:nvCxnSpPr>
          <p:spPr>
            <a:xfrm flipH="1">
              <a:off x="8845967" y="2215498"/>
              <a:ext cx="15328" cy="3598936"/>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3" name="Abgerundetes Rechteck 57">
              <a:extLst>
                <a:ext uri="{FF2B5EF4-FFF2-40B4-BE49-F238E27FC236}">
                  <a16:creationId xmlns:a16="http://schemas.microsoft.com/office/drawing/2014/main" id="{107A9F65-7CBA-4CBB-88BF-7949EE46B003}"/>
                </a:ext>
              </a:extLst>
            </p:cNvPr>
            <p:cNvSpPr/>
            <p:nvPr/>
          </p:nvSpPr>
          <p:spPr>
            <a:xfrm>
              <a:off x="520194" y="3674911"/>
              <a:ext cx="1296464" cy="5128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Update</a:t>
              </a:r>
              <a:br>
                <a:rPr lang="de-DE" sz="1600" dirty="0"/>
              </a:br>
              <a:r>
                <a:rPr lang="de-DE" sz="1600" dirty="0"/>
                <a:t> 5 min</a:t>
              </a:r>
            </a:p>
          </p:txBody>
        </p:sp>
        <p:sp>
          <p:nvSpPr>
            <p:cNvPr id="44" name="Abgerundetes Rechteck 91">
              <a:extLst>
                <a:ext uri="{FF2B5EF4-FFF2-40B4-BE49-F238E27FC236}">
                  <a16:creationId xmlns:a16="http://schemas.microsoft.com/office/drawing/2014/main" id="{0FDF833D-D63F-41D0-8D9C-AEF698371748}"/>
                </a:ext>
              </a:extLst>
            </p:cNvPr>
            <p:cNvSpPr/>
            <p:nvPr/>
          </p:nvSpPr>
          <p:spPr>
            <a:xfrm>
              <a:off x="2258661" y="4194539"/>
              <a:ext cx="1296464" cy="5128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Update</a:t>
              </a:r>
              <a:br>
                <a:rPr lang="de-DE" sz="1600" dirty="0"/>
              </a:br>
              <a:r>
                <a:rPr lang="de-DE" sz="1600" dirty="0"/>
                <a:t> 1h</a:t>
              </a:r>
            </a:p>
          </p:txBody>
        </p:sp>
        <p:sp>
          <p:nvSpPr>
            <p:cNvPr id="45" name="Abgerundetes Rechteck 92">
              <a:extLst>
                <a:ext uri="{FF2B5EF4-FFF2-40B4-BE49-F238E27FC236}">
                  <a16:creationId xmlns:a16="http://schemas.microsoft.com/office/drawing/2014/main" id="{912EE869-FD0D-458A-8400-FC31AB126CA5}"/>
                </a:ext>
              </a:extLst>
            </p:cNvPr>
            <p:cNvSpPr/>
            <p:nvPr/>
          </p:nvSpPr>
          <p:spPr>
            <a:xfrm>
              <a:off x="4010739" y="4707411"/>
              <a:ext cx="1296464" cy="5128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Update</a:t>
              </a:r>
              <a:br>
                <a:rPr lang="de-DE" sz="1600" dirty="0"/>
              </a:br>
              <a:r>
                <a:rPr lang="de-DE" sz="1600" dirty="0"/>
                <a:t> 3h</a:t>
              </a:r>
            </a:p>
          </p:txBody>
        </p:sp>
        <p:sp>
          <p:nvSpPr>
            <p:cNvPr id="46" name="Abgerundetes Rechteck 93">
              <a:extLst>
                <a:ext uri="{FF2B5EF4-FFF2-40B4-BE49-F238E27FC236}">
                  <a16:creationId xmlns:a16="http://schemas.microsoft.com/office/drawing/2014/main" id="{FC7F8BE0-C85F-447C-8A4B-90F39EA5D256}"/>
                </a:ext>
              </a:extLst>
            </p:cNvPr>
            <p:cNvSpPr/>
            <p:nvPr/>
          </p:nvSpPr>
          <p:spPr>
            <a:xfrm>
              <a:off x="5778741" y="5227347"/>
              <a:ext cx="1296464" cy="5128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Update</a:t>
              </a:r>
              <a:br>
                <a:rPr lang="de-DE" sz="1600" dirty="0"/>
              </a:br>
              <a:r>
                <a:rPr lang="de-DE" sz="1600" dirty="0"/>
                <a:t> 6h</a:t>
              </a:r>
            </a:p>
          </p:txBody>
        </p:sp>
        <p:sp>
          <p:nvSpPr>
            <p:cNvPr id="47" name="Abgerundetes Rechteck 94">
              <a:extLst>
                <a:ext uri="{FF2B5EF4-FFF2-40B4-BE49-F238E27FC236}">
                  <a16:creationId xmlns:a16="http://schemas.microsoft.com/office/drawing/2014/main" id="{25346817-DB23-49B3-AD81-D7F47DA54BAA}"/>
                </a:ext>
              </a:extLst>
            </p:cNvPr>
            <p:cNvSpPr/>
            <p:nvPr/>
          </p:nvSpPr>
          <p:spPr>
            <a:xfrm>
              <a:off x="7591389" y="5944580"/>
              <a:ext cx="1296464" cy="5128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Update 12h</a:t>
              </a:r>
            </a:p>
          </p:txBody>
        </p:sp>
        <p:cxnSp>
          <p:nvCxnSpPr>
            <p:cNvPr id="48" name="Gerade Verbindung mit Pfeil 47">
              <a:extLst>
                <a:ext uri="{FF2B5EF4-FFF2-40B4-BE49-F238E27FC236}">
                  <a16:creationId xmlns:a16="http://schemas.microsoft.com/office/drawing/2014/main" id="{E744BA68-D308-464E-B12E-573B90F9A97B}"/>
                </a:ext>
              </a:extLst>
            </p:cNvPr>
            <p:cNvCxnSpPr/>
            <p:nvPr/>
          </p:nvCxnSpPr>
          <p:spPr>
            <a:xfrm>
              <a:off x="1715365" y="1396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66FF3EAE-ED6F-4A93-A6E4-36292AE7F56F}"/>
                </a:ext>
              </a:extLst>
            </p:cNvPr>
            <p:cNvCxnSpPr/>
            <p:nvPr/>
          </p:nvCxnSpPr>
          <p:spPr>
            <a:xfrm>
              <a:off x="1682365" y="2296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71FF729C-8B32-422A-882A-F14044E76079}"/>
                </a:ext>
              </a:extLst>
            </p:cNvPr>
            <p:cNvCxnSpPr/>
            <p:nvPr/>
          </p:nvCxnSpPr>
          <p:spPr>
            <a:xfrm>
              <a:off x="1682365" y="2503530"/>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7BE8C82A-BC98-4586-B31F-8FA59E309E1E}"/>
                </a:ext>
              </a:extLst>
            </p:cNvPr>
            <p:cNvCxnSpPr/>
            <p:nvPr/>
          </p:nvCxnSpPr>
          <p:spPr>
            <a:xfrm>
              <a:off x="1692414" y="2701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Geschweifte Klammer rechts 51">
              <a:extLst>
                <a:ext uri="{FF2B5EF4-FFF2-40B4-BE49-F238E27FC236}">
                  <a16:creationId xmlns:a16="http://schemas.microsoft.com/office/drawing/2014/main" id="{BA8CB557-19AB-4932-A961-0617AFA532A8}"/>
                </a:ext>
              </a:extLst>
            </p:cNvPr>
            <p:cNvSpPr/>
            <p:nvPr/>
          </p:nvSpPr>
          <p:spPr>
            <a:xfrm rot="5400000">
              <a:off x="1795405" y="3975810"/>
              <a:ext cx="317574" cy="1754999"/>
            </a:xfrm>
            <a:prstGeom prst="rightBrace">
              <a:avLst/>
            </a:prstGeom>
            <a:noFill/>
            <a:ln w="38100">
              <a:solidFill>
                <a:srgbClr val="FFFF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53" name="Gerade Verbindung mit Pfeil 52">
              <a:extLst>
                <a:ext uri="{FF2B5EF4-FFF2-40B4-BE49-F238E27FC236}">
                  <a16:creationId xmlns:a16="http://schemas.microsoft.com/office/drawing/2014/main" id="{15A09FE5-E86D-4C41-8D1C-617D4AF53D9C}"/>
                </a:ext>
              </a:extLst>
            </p:cNvPr>
            <p:cNvCxnSpPr/>
            <p:nvPr/>
          </p:nvCxnSpPr>
          <p:spPr>
            <a:xfrm>
              <a:off x="3457394" y="2656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9720125B-FA65-49FF-881B-0F304DB59E0D}"/>
                </a:ext>
              </a:extLst>
            </p:cNvPr>
            <p:cNvCxnSpPr/>
            <p:nvPr/>
          </p:nvCxnSpPr>
          <p:spPr>
            <a:xfrm>
              <a:off x="3457394" y="2863530"/>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847EF0F4-46FE-4DC7-8C96-7EC651C1C6A4}"/>
                </a:ext>
              </a:extLst>
            </p:cNvPr>
            <p:cNvCxnSpPr/>
            <p:nvPr/>
          </p:nvCxnSpPr>
          <p:spPr>
            <a:xfrm>
              <a:off x="3467443" y="3061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0AF9F904-3B01-4EE9-B654-18F3A34D1FF1}"/>
                </a:ext>
              </a:extLst>
            </p:cNvPr>
            <p:cNvCxnSpPr/>
            <p:nvPr/>
          </p:nvCxnSpPr>
          <p:spPr>
            <a:xfrm>
              <a:off x="5225396" y="3061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5CA79CC7-93DB-4D86-A1E8-C7AB930318FE}"/>
                </a:ext>
              </a:extLst>
            </p:cNvPr>
            <p:cNvCxnSpPr/>
            <p:nvPr/>
          </p:nvCxnSpPr>
          <p:spPr>
            <a:xfrm>
              <a:off x="5225396" y="3268530"/>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02B9AB8F-F2A5-4965-A6B8-DC41344EA1A7}"/>
                </a:ext>
              </a:extLst>
            </p:cNvPr>
            <p:cNvCxnSpPr/>
            <p:nvPr/>
          </p:nvCxnSpPr>
          <p:spPr>
            <a:xfrm>
              <a:off x="5235445" y="3466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FDC84354-17DE-43AA-BAAF-602CCF939DCA}"/>
                </a:ext>
              </a:extLst>
            </p:cNvPr>
            <p:cNvCxnSpPr/>
            <p:nvPr/>
          </p:nvCxnSpPr>
          <p:spPr>
            <a:xfrm>
              <a:off x="7025847" y="3511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6889A8F4-FD36-4EE6-951B-D5FFDD5D97B2}"/>
                </a:ext>
              </a:extLst>
            </p:cNvPr>
            <p:cNvCxnSpPr/>
            <p:nvPr/>
          </p:nvCxnSpPr>
          <p:spPr>
            <a:xfrm>
              <a:off x="7025847" y="3718530"/>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8AFA0B1D-C784-4BB5-B78D-3EE3CB775D24}"/>
                </a:ext>
              </a:extLst>
            </p:cNvPr>
            <p:cNvCxnSpPr/>
            <p:nvPr/>
          </p:nvCxnSpPr>
          <p:spPr>
            <a:xfrm>
              <a:off x="7035896" y="3916602"/>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8D131AF8-A6CA-477C-B2EA-D51B75C00C7D}"/>
                </a:ext>
              </a:extLst>
            </p:cNvPr>
            <p:cNvCxnSpPr/>
            <p:nvPr/>
          </p:nvCxnSpPr>
          <p:spPr>
            <a:xfrm>
              <a:off x="3478329" y="1372431"/>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8180BF38-386D-4EA4-B0EE-F2EFA2300C40}"/>
                </a:ext>
              </a:extLst>
            </p:cNvPr>
            <p:cNvCxnSpPr/>
            <p:nvPr/>
          </p:nvCxnSpPr>
          <p:spPr>
            <a:xfrm>
              <a:off x="5280896" y="1372431"/>
              <a:ext cx="543296" cy="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04E53C1B-C3F4-41FE-B2A4-AA644F7B51D7}"/>
                </a:ext>
              </a:extLst>
            </p:cNvPr>
            <p:cNvCxnSpPr/>
            <p:nvPr/>
          </p:nvCxnSpPr>
          <p:spPr>
            <a:xfrm flipV="1">
              <a:off x="7025847" y="1370031"/>
              <a:ext cx="497220" cy="2400"/>
            </a:xfrm>
            <a:prstGeom prst="straightConnector1">
              <a:avLst/>
            </a:prstGeom>
            <a:ln w="31750">
              <a:solidFill>
                <a:srgbClr val="FFFF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5" name="Picture 2">
              <a:extLst>
                <a:ext uri="{FF2B5EF4-FFF2-40B4-BE49-F238E27FC236}">
                  <a16:creationId xmlns:a16="http://schemas.microsoft.com/office/drawing/2014/main" id="{7DFFEFC0-825D-4C61-8B15-16D9E957ED1D}"/>
                </a:ext>
              </a:extLst>
            </p:cNvPr>
            <p:cNvPicPr/>
            <p:nvPr/>
          </p:nvPicPr>
          <p:blipFill rotWithShape="1">
            <a:blip r:embed="rId9"/>
            <a:srcRect t="-1" b="4603"/>
            <a:stretch/>
          </p:blipFill>
          <p:spPr>
            <a:xfrm>
              <a:off x="5718444" y="5926550"/>
              <a:ext cx="1759251" cy="1723948"/>
            </a:xfrm>
            <a:prstGeom prst="rect">
              <a:avLst/>
            </a:prstGeom>
            <a:ln>
              <a:noFill/>
            </a:ln>
          </p:spPr>
        </p:pic>
        <p:sp>
          <p:nvSpPr>
            <p:cNvPr id="9" name="Abgerundetes Rechteck 54271">
              <a:extLst>
                <a:ext uri="{FF2B5EF4-FFF2-40B4-BE49-F238E27FC236}">
                  <a16:creationId xmlns:a16="http://schemas.microsoft.com/office/drawing/2014/main" id="{F1E543A7-85B2-4350-A182-B5BCF5AFAF70}"/>
                </a:ext>
              </a:extLst>
            </p:cNvPr>
            <p:cNvSpPr/>
            <p:nvPr/>
          </p:nvSpPr>
          <p:spPr>
            <a:xfrm>
              <a:off x="244193" y="4944098"/>
              <a:ext cx="3420000" cy="3578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t>Products &amp; </a:t>
              </a:r>
              <a:r>
                <a:rPr lang="de-DE" sz="1600" dirty="0" err="1"/>
                <a:t>Visualisation</a:t>
              </a:r>
              <a:endParaRPr lang="de-DE" sz="1600" dirty="0"/>
            </a:p>
          </p:txBody>
        </p:sp>
      </p:grpSp>
      <p:pic>
        <p:nvPicPr>
          <p:cNvPr id="71" name="Grafik 70">
            <a:extLst>
              <a:ext uri="{FF2B5EF4-FFF2-40B4-BE49-F238E27FC236}">
                <a16:creationId xmlns:a16="http://schemas.microsoft.com/office/drawing/2014/main" id="{59245DAC-66CE-43DA-AECD-E1792E14D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7183" y="4838018"/>
            <a:ext cx="2335884" cy="19554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0" name="Grafik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4069" y="5394565"/>
            <a:ext cx="2165723" cy="574813"/>
          </a:xfrm>
          <a:prstGeom prst="rect">
            <a:avLst/>
          </a:prstGeom>
        </p:spPr>
      </p:pic>
      <p:sp>
        <p:nvSpPr>
          <p:cNvPr id="68" name="Textfeld 67"/>
          <p:cNvSpPr txBox="1"/>
          <p:nvPr/>
        </p:nvSpPr>
        <p:spPr>
          <a:xfrm>
            <a:off x="911424" y="5877310"/>
            <a:ext cx="1741132" cy="461665"/>
          </a:xfrm>
          <a:prstGeom prst="rect">
            <a:avLst/>
          </a:prstGeom>
          <a:noFill/>
        </p:spPr>
        <p:txBody>
          <a:bodyPr wrap="none" rtlCol="0">
            <a:spAutoFit/>
          </a:bodyPr>
          <a:lstStyle/>
          <a:p>
            <a:r>
              <a:rPr lang="de-DE" sz="2400" b="1" dirty="0">
                <a:solidFill>
                  <a:srgbClr val="0000FF"/>
                </a:solidFill>
              </a:rPr>
              <a:t>time </a:t>
            </a:r>
            <a:r>
              <a:rPr lang="de-DE" sz="2400" b="1" dirty="0" err="1">
                <a:solidFill>
                  <a:srgbClr val="0000FF"/>
                </a:solidFill>
              </a:rPr>
              <a:t>range</a:t>
            </a:r>
            <a:endParaRPr lang="de-DE" sz="2400" b="1" dirty="0">
              <a:solidFill>
                <a:srgbClr val="0000FF"/>
              </a:solidFill>
            </a:endParaRPr>
          </a:p>
        </p:txBody>
      </p:sp>
    </p:spTree>
    <p:extLst>
      <p:ext uri="{BB962C8B-B14F-4D97-AF65-F5344CB8AC3E}">
        <p14:creationId xmlns:p14="http://schemas.microsoft.com/office/powerpoint/2010/main" val="25738704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D1D92-6A02-93B6-B4DB-338439FD9A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8C90CA-5359-C59B-8944-ED9097664B6D}"/>
              </a:ext>
            </a:extLst>
          </p:cNvPr>
          <p:cNvSpPr>
            <a:spLocks noGrp="1"/>
          </p:cNvSpPr>
          <p:nvPr>
            <p:ph type="title"/>
          </p:nvPr>
        </p:nvSpPr>
        <p:spPr>
          <a:xfrm>
            <a:off x="551387" y="332656"/>
            <a:ext cx="11137900" cy="431800"/>
          </a:xfrm>
        </p:spPr>
        <p:txBody>
          <a:bodyPr/>
          <a:lstStyle/>
          <a:p>
            <a:r>
              <a:rPr lang="en-US" dirty="0"/>
              <a:t>But Winter is always worst than Summer (02.25)</a:t>
            </a:r>
          </a:p>
        </p:txBody>
      </p:sp>
      <p:sp>
        <p:nvSpPr>
          <p:cNvPr id="5" name="Foliennummernplatzhalter 4">
            <a:extLst>
              <a:ext uri="{FF2B5EF4-FFF2-40B4-BE49-F238E27FC236}">
                <a16:creationId xmlns:a16="http://schemas.microsoft.com/office/drawing/2014/main" id="{BC7DF7E3-F89F-C534-A0E3-55E9BE89D23A}"/>
              </a:ext>
            </a:extLst>
          </p:cNvPr>
          <p:cNvSpPr>
            <a:spLocks noGrp="1"/>
          </p:cNvSpPr>
          <p:nvPr>
            <p:ph type="sldNum" sz="quarter" idx="11"/>
          </p:nvPr>
        </p:nvSpPr>
        <p:spPr/>
        <p:txBody>
          <a:bodyPr/>
          <a:lstStyle/>
          <a:p>
            <a:pPr>
              <a:defRPr/>
            </a:pPr>
            <a:fld id="{9AEE1EEC-1F3D-496F-80FE-60C0313105A3}" type="slidenum">
              <a:rPr lang="de-DE" smtClean="0"/>
              <a:pPr>
                <a:defRPr/>
              </a:pPr>
              <a:t>4</a:t>
            </a:fld>
            <a:endParaRPr lang="de-DE" dirty="0"/>
          </a:p>
        </p:txBody>
      </p:sp>
      <p:pic>
        <p:nvPicPr>
          <p:cNvPr id="1030" name="Picture 6" descr="Bildergebnis für emoji cold">
            <a:extLst>
              <a:ext uri="{FF2B5EF4-FFF2-40B4-BE49-F238E27FC236}">
                <a16:creationId xmlns:a16="http://schemas.microsoft.com/office/drawing/2014/main" id="{CA10A2F9-D213-779B-F5A1-712A8C7554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0"/>
            <a:ext cx="775569" cy="775569"/>
          </a:xfrm>
          <a:prstGeom prst="rect">
            <a:avLst/>
          </a:prstGeom>
          <a:noFill/>
          <a:extLst>
            <a:ext uri="{909E8E84-426E-40DD-AFC4-6F175D3DCCD1}">
              <a14:hiddenFill xmlns:a14="http://schemas.microsoft.com/office/drawing/2010/main">
                <a:solidFill>
                  <a:srgbClr val="FFFFFF"/>
                </a:solidFill>
              </a14:hiddenFill>
            </a:ext>
          </a:extLst>
        </p:spPr>
      </p:pic>
      <p:sp>
        <p:nvSpPr>
          <p:cNvPr id="14" name="Inhaltsplatzhalter 2">
            <a:extLst>
              <a:ext uri="{FF2B5EF4-FFF2-40B4-BE49-F238E27FC236}">
                <a16:creationId xmlns:a16="http://schemas.microsoft.com/office/drawing/2014/main" id="{DF15AC3B-4C6A-5012-952B-1ABA2A10A640}"/>
              </a:ext>
            </a:extLst>
          </p:cNvPr>
          <p:cNvSpPr txBox="1">
            <a:spLocks/>
          </p:cNvSpPr>
          <p:nvPr/>
        </p:nvSpPr>
        <p:spPr bwMode="auto">
          <a:xfrm>
            <a:off x="444214" y="1272793"/>
            <a:ext cx="3024336"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On our last winter month (February) show a performance comparable to ID2. </a:t>
            </a:r>
          </a:p>
          <a:p>
            <a:r>
              <a:rPr lang="en-US" sz="1600" dirty="0"/>
              <a:t>As an example, score cards based on SYNOP station (left) and precipitation (right) are shown.</a:t>
            </a:r>
          </a:p>
        </p:txBody>
      </p:sp>
      <p:pic>
        <p:nvPicPr>
          <p:cNvPr id="3" name="Picture 6" descr="Plot object">
            <a:extLst>
              <a:ext uri="{FF2B5EF4-FFF2-40B4-BE49-F238E27FC236}">
                <a16:creationId xmlns:a16="http://schemas.microsoft.com/office/drawing/2014/main" id="{962312CE-7F92-6B27-A8B4-9E4B906C9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42" t="30634" r="37879" b="40361"/>
          <a:stretch/>
        </p:blipFill>
        <p:spPr bwMode="auto">
          <a:xfrm>
            <a:off x="7234412" y="1654197"/>
            <a:ext cx="3758132" cy="31568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ot object">
            <a:extLst>
              <a:ext uri="{FF2B5EF4-FFF2-40B4-BE49-F238E27FC236}">
                <a16:creationId xmlns:a16="http://schemas.microsoft.com/office/drawing/2014/main" id="{A5099329-3475-2BFC-B5F8-4231CAEFA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2" y="1114217"/>
            <a:ext cx="2051585" cy="5195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1DCDB0-4DE4-0B81-34D8-705EC4AF1434}"/>
              </a:ext>
            </a:extLst>
          </p:cNvPr>
          <p:cNvSpPr txBox="1"/>
          <p:nvPr/>
        </p:nvSpPr>
        <p:spPr>
          <a:xfrm>
            <a:off x="8454417" y="4787860"/>
            <a:ext cx="1851789" cy="369332"/>
          </a:xfrm>
          <a:prstGeom prst="rect">
            <a:avLst/>
          </a:prstGeom>
          <a:noFill/>
        </p:spPr>
        <p:txBody>
          <a:bodyPr wrap="none" rtlCol="0">
            <a:spAutoFit/>
          </a:bodyPr>
          <a:lstStyle/>
          <a:p>
            <a:r>
              <a:rPr lang="en-US" dirty="0"/>
              <a:t>Leading time (h)</a:t>
            </a:r>
          </a:p>
        </p:txBody>
      </p:sp>
      <p:sp>
        <p:nvSpPr>
          <p:cNvPr id="6" name="TextBox 5">
            <a:extLst>
              <a:ext uri="{FF2B5EF4-FFF2-40B4-BE49-F238E27FC236}">
                <a16:creationId xmlns:a16="http://schemas.microsoft.com/office/drawing/2014/main" id="{29173471-1595-4661-DD61-240995A92237}"/>
              </a:ext>
            </a:extLst>
          </p:cNvPr>
          <p:cNvSpPr txBox="1"/>
          <p:nvPr/>
        </p:nvSpPr>
        <p:spPr>
          <a:xfrm rot="16200000">
            <a:off x="6756001" y="3143604"/>
            <a:ext cx="633507" cy="369332"/>
          </a:xfrm>
          <a:prstGeom prst="rect">
            <a:avLst/>
          </a:prstGeom>
          <a:noFill/>
        </p:spPr>
        <p:txBody>
          <a:bodyPr wrap="none" rtlCol="0">
            <a:spAutoFit/>
          </a:bodyPr>
          <a:lstStyle/>
          <a:p>
            <a:r>
              <a:rPr lang="en-US" dirty="0"/>
              <a:t>FSS</a:t>
            </a:r>
          </a:p>
        </p:txBody>
      </p:sp>
      <p:sp>
        <p:nvSpPr>
          <p:cNvPr id="7" name="TextBox 6">
            <a:extLst>
              <a:ext uri="{FF2B5EF4-FFF2-40B4-BE49-F238E27FC236}">
                <a16:creationId xmlns:a16="http://schemas.microsoft.com/office/drawing/2014/main" id="{A9BB4FAC-9E60-94AE-9AD9-B6B645A1C57D}"/>
              </a:ext>
            </a:extLst>
          </p:cNvPr>
          <p:cNvSpPr txBox="1"/>
          <p:nvPr/>
        </p:nvSpPr>
        <p:spPr>
          <a:xfrm>
            <a:off x="9840416" y="2062589"/>
            <a:ext cx="684803" cy="646331"/>
          </a:xfrm>
          <a:prstGeom prst="rect">
            <a:avLst/>
          </a:prstGeom>
          <a:noFill/>
        </p:spPr>
        <p:txBody>
          <a:bodyPr wrap="none" rtlCol="0">
            <a:spAutoFit/>
          </a:bodyPr>
          <a:lstStyle/>
          <a:p>
            <a:r>
              <a:rPr lang="en-US" dirty="0">
                <a:solidFill>
                  <a:srgbClr val="FF0000"/>
                </a:solidFill>
              </a:rPr>
              <a:t>RUC</a:t>
            </a:r>
          </a:p>
          <a:p>
            <a:r>
              <a:rPr lang="en-US" dirty="0"/>
              <a:t>ID2</a:t>
            </a:r>
          </a:p>
        </p:txBody>
      </p:sp>
      <p:sp>
        <p:nvSpPr>
          <p:cNvPr id="8" name="Fußzeilenplatzhalter 3">
            <a:extLst>
              <a:ext uri="{FF2B5EF4-FFF2-40B4-BE49-F238E27FC236}">
                <a16:creationId xmlns:a16="http://schemas.microsoft.com/office/drawing/2014/main" id="{131991F8-CC66-2636-77DD-928F4F0D396B}"/>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372596241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Gerade Verbindung mit Pfeil 21"/>
          <p:cNvCxnSpPr/>
          <p:nvPr/>
        </p:nvCxnSpPr>
        <p:spPr bwMode="auto">
          <a:xfrm>
            <a:off x="2403904" y="1121890"/>
            <a:ext cx="6376" cy="5043414"/>
          </a:xfrm>
          <a:prstGeom prst="straightConnector1">
            <a:avLst/>
          </a:prstGeom>
          <a:solidFill>
            <a:schemeClr val="accent1"/>
          </a:solidFill>
          <a:ln w="57150" cap="flat" cmpd="sng" algn="ctr">
            <a:solidFill>
              <a:schemeClr val="tx1"/>
            </a:solidFill>
            <a:prstDash val="solid"/>
            <a:round/>
            <a:headEnd type="none" w="med" len="med"/>
            <a:tailEnd type="none"/>
          </a:ln>
          <a:effectLst/>
          <a:scene3d>
            <a:camera prst="orthographicFront">
              <a:rot lat="0" lon="0" rev="10800000"/>
            </a:camera>
            <a:lightRig rig="threePt" dir="t"/>
          </a:scene3d>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170" name="Foliennummernplatzhalter 3"/>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spcBef>
                <a:spcPct val="0"/>
              </a:spcBef>
              <a:buClrTx/>
              <a:buSzTx/>
              <a:buFontTx/>
              <a:buNone/>
            </a:pPr>
            <a:fld id="{F4DBB343-B666-4770-AB82-3D02E485318A}" type="slidenum">
              <a:rPr lang="de-DE" altLang="de-DE" smtClean="0"/>
              <a:pPr>
                <a:spcBef>
                  <a:spcPct val="0"/>
                </a:spcBef>
                <a:buClrTx/>
                <a:buSzTx/>
                <a:buFontTx/>
                <a:buNone/>
              </a:pPr>
              <a:t>40</a:t>
            </a:fld>
            <a:endParaRPr lang="de-DE" altLang="de-DE"/>
          </a:p>
        </p:txBody>
      </p:sp>
      <p:sp>
        <p:nvSpPr>
          <p:cNvPr id="20" name="Rechteck 19"/>
          <p:cNvSpPr/>
          <p:nvPr/>
        </p:nvSpPr>
        <p:spPr bwMode="auto">
          <a:xfrm>
            <a:off x="2361397" y="1317721"/>
            <a:ext cx="4030507" cy="648000"/>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600" dirty="0"/>
          </a:p>
        </p:txBody>
      </p:sp>
      <p:sp>
        <p:nvSpPr>
          <p:cNvPr id="7191" name="Textfeld 11"/>
          <p:cNvSpPr txBox="1">
            <a:spLocks noChangeArrowheads="1"/>
          </p:cNvSpPr>
          <p:nvPr/>
        </p:nvSpPr>
        <p:spPr bwMode="auto">
          <a:xfrm>
            <a:off x="2279577" y="1258894"/>
            <a:ext cx="237626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de-DE" altLang="de-DE" sz="2000" b="1" dirty="0" err="1"/>
              <a:t>Nowcasting</a:t>
            </a:r>
            <a:r>
              <a:rPr lang="de-DE" altLang="de-DE" sz="2000" b="1" dirty="0"/>
              <a:t>-</a:t>
            </a:r>
            <a:br>
              <a:rPr lang="de-DE" altLang="de-DE" sz="2000" b="1" dirty="0"/>
            </a:br>
            <a:r>
              <a:rPr lang="de-DE" altLang="de-DE" sz="2000" b="1" dirty="0"/>
              <a:t>ENS (5‘ </a:t>
            </a:r>
            <a:r>
              <a:rPr lang="de-DE" altLang="de-DE" sz="2000" b="1" dirty="0" err="1"/>
              <a:t>updates</a:t>
            </a:r>
            <a:r>
              <a:rPr lang="de-DE" altLang="de-DE" sz="2000" b="1" dirty="0"/>
              <a:t>)</a:t>
            </a:r>
          </a:p>
        </p:txBody>
      </p:sp>
      <p:sp>
        <p:nvSpPr>
          <p:cNvPr id="7193" name="Textfeld 1"/>
          <p:cNvSpPr txBox="1">
            <a:spLocks noChangeArrowheads="1"/>
          </p:cNvSpPr>
          <p:nvPr/>
        </p:nvSpPr>
        <p:spPr bwMode="auto">
          <a:xfrm>
            <a:off x="2477572" y="5487622"/>
            <a:ext cx="52208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eaLnBrk="1" hangingPunct="1">
              <a:spcBef>
                <a:spcPct val="0"/>
              </a:spcBef>
              <a:buClrTx/>
              <a:buSzTx/>
              <a:buFontTx/>
              <a:buNone/>
            </a:pPr>
            <a:r>
              <a:rPr lang="de-DE" altLang="de-DE" sz="2400" b="1" dirty="0"/>
              <a:t>t</a:t>
            </a:r>
            <a:r>
              <a:rPr lang="de-DE" altLang="de-DE" sz="2400" b="1" baseline="-25000" dirty="0"/>
              <a:t>0</a:t>
            </a:r>
          </a:p>
        </p:txBody>
      </p:sp>
      <p:grpSp>
        <p:nvGrpSpPr>
          <p:cNvPr id="6" name="Gruppieren 5"/>
          <p:cNvGrpSpPr/>
          <p:nvPr/>
        </p:nvGrpSpPr>
        <p:grpSpPr>
          <a:xfrm>
            <a:off x="2454641" y="1791866"/>
            <a:ext cx="2345223" cy="2845902"/>
            <a:chOff x="951263" y="1791866"/>
            <a:chExt cx="2345222" cy="2845902"/>
          </a:xfrm>
        </p:grpSpPr>
        <p:sp>
          <p:nvSpPr>
            <p:cNvPr id="7" name="Freihandform 6"/>
            <p:cNvSpPr/>
            <p:nvPr/>
          </p:nvSpPr>
          <p:spPr bwMode="auto">
            <a:xfrm>
              <a:off x="1319403" y="1791866"/>
              <a:ext cx="663677" cy="2845902"/>
            </a:xfrm>
            <a:custGeom>
              <a:avLst/>
              <a:gdLst>
                <a:gd name="connsiteX0" fmla="*/ 259988 w 764493"/>
                <a:gd name="connsiteY0" fmla="*/ 1704786 h 1704786"/>
                <a:gd name="connsiteX1" fmla="*/ 12 w 764493"/>
                <a:gd name="connsiteY1" fmla="*/ 539375 h 1704786"/>
                <a:gd name="connsiteX2" fmla="*/ 268953 w 764493"/>
                <a:gd name="connsiteY2" fmla="*/ 1492 h 1704786"/>
                <a:gd name="connsiteX3" fmla="*/ 753047 w 764493"/>
                <a:gd name="connsiteY3" fmla="*/ 422834 h 1704786"/>
                <a:gd name="connsiteX4" fmla="*/ 564788 w 764493"/>
                <a:gd name="connsiteY4" fmla="*/ 1615139 h 1704786"/>
                <a:gd name="connsiteX0" fmla="*/ 259988 w 765185"/>
                <a:gd name="connsiteY0" fmla="*/ 1704786 h 1704786"/>
                <a:gd name="connsiteX1" fmla="*/ 12 w 765185"/>
                <a:gd name="connsiteY1" fmla="*/ 539375 h 1704786"/>
                <a:gd name="connsiteX2" fmla="*/ 268953 w 765185"/>
                <a:gd name="connsiteY2" fmla="*/ 1492 h 1704786"/>
                <a:gd name="connsiteX3" fmla="*/ 753047 w 765185"/>
                <a:gd name="connsiteY3" fmla="*/ 422834 h 1704786"/>
                <a:gd name="connsiteX4" fmla="*/ 574413 w 765185"/>
                <a:gd name="connsiteY4" fmla="*/ 1693438 h 1704786"/>
                <a:gd name="connsiteX0" fmla="*/ 259988 w 759327"/>
                <a:gd name="connsiteY0" fmla="*/ 1704786 h 1704786"/>
                <a:gd name="connsiteX1" fmla="*/ 12 w 759327"/>
                <a:gd name="connsiteY1" fmla="*/ 539375 h 1704786"/>
                <a:gd name="connsiteX2" fmla="*/ 268953 w 759327"/>
                <a:gd name="connsiteY2" fmla="*/ 1492 h 1704786"/>
                <a:gd name="connsiteX3" fmla="*/ 753047 w 759327"/>
                <a:gd name="connsiteY3" fmla="*/ 422834 h 1704786"/>
                <a:gd name="connsiteX4" fmla="*/ 430034 w 759327"/>
                <a:gd name="connsiteY4" fmla="*/ 1689317 h 1704786"/>
                <a:gd name="connsiteX0" fmla="*/ 259988 w 950768"/>
                <a:gd name="connsiteY0" fmla="*/ 1704786 h 1704786"/>
                <a:gd name="connsiteX1" fmla="*/ 12 w 950768"/>
                <a:gd name="connsiteY1" fmla="*/ 539375 h 1704786"/>
                <a:gd name="connsiteX2" fmla="*/ 268953 w 950768"/>
                <a:gd name="connsiteY2" fmla="*/ 1492 h 1704786"/>
                <a:gd name="connsiteX3" fmla="*/ 753047 w 950768"/>
                <a:gd name="connsiteY3" fmla="*/ 422834 h 1704786"/>
                <a:gd name="connsiteX4" fmla="*/ 430034 w 950768"/>
                <a:gd name="connsiteY4" fmla="*/ 1689317 h 1704786"/>
                <a:gd name="connsiteX0" fmla="*/ 259988 w 990918"/>
                <a:gd name="connsiteY0" fmla="*/ 1704786 h 1704786"/>
                <a:gd name="connsiteX1" fmla="*/ 12 w 990918"/>
                <a:gd name="connsiteY1" fmla="*/ 539375 h 1704786"/>
                <a:gd name="connsiteX2" fmla="*/ 268953 w 990918"/>
                <a:gd name="connsiteY2" fmla="*/ 1492 h 1704786"/>
                <a:gd name="connsiteX3" fmla="*/ 753047 w 990918"/>
                <a:gd name="connsiteY3" fmla="*/ 422834 h 1704786"/>
                <a:gd name="connsiteX4" fmla="*/ 430034 w 990918"/>
                <a:gd name="connsiteY4" fmla="*/ 1689317 h 1704786"/>
                <a:gd name="connsiteX0" fmla="*/ 259988 w 990918"/>
                <a:gd name="connsiteY0" fmla="*/ 1704546 h 1704546"/>
                <a:gd name="connsiteX1" fmla="*/ 12 w 990918"/>
                <a:gd name="connsiteY1" fmla="*/ 539135 h 1704546"/>
                <a:gd name="connsiteX2" fmla="*/ 268953 w 990918"/>
                <a:gd name="connsiteY2" fmla="*/ 1252 h 1704546"/>
                <a:gd name="connsiteX3" fmla="*/ 753047 w 990918"/>
                <a:gd name="connsiteY3" fmla="*/ 422594 h 1704546"/>
                <a:gd name="connsiteX4" fmla="*/ 430034 w 990918"/>
                <a:gd name="connsiteY4" fmla="*/ 1689077 h 1704546"/>
                <a:gd name="connsiteX0" fmla="*/ 259988 w 1000302"/>
                <a:gd name="connsiteY0" fmla="*/ 1704297 h 1704297"/>
                <a:gd name="connsiteX1" fmla="*/ 12 w 1000302"/>
                <a:gd name="connsiteY1" fmla="*/ 538886 h 1704297"/>
                <a:gd name="connsiteX2" fmla="*/ 268953 w 1000302"/>
                <a:gd name="connsiteY2" fmla="*/ 1003 h 1704297"/>
                <a:gd name="connsiteX3" fmla="*/ 753047 w 1000302"/>
                <a:gd name="connsiteY3" fmla="*/ 422345 h 1704297"/>
                <a:gd name="connsiteX4" fmla="*/ 430034 w 1000302"/>
                <a:gd name="connsiteY4" fmla="*/ 1688828 h 1704297"/>
                <a:gd name="connsiteX0" fmla="*/ 259988 w 1026683"/>
                <a:gd name="connsiteY0" fmla="*/ 1704576 h 1704576"/>
                <a:gd name="connsiteX1" fmla="*/ 12 w 1026683"/>
                <a:gd name="connsiteY1" fmla="*/ 539165 h 1704576"/>
                <a:gd name="connsiteX2" fmla="*/ 268953 w 1026683"/>
                <a:gd name="connsiteY2" fmla="*/ 1282 h 1704576"/>
                <a:gd name="connsiteX3" fmla="*/ 753047 w 1026683"/>
                <a:gd name="connsiteY3" fmla="*/ 422624 h 1704576"/>
                <a:gd name="connsiteX4" fmla="*/ 555162 w 1026683"/>
                <a:gd name="connsiteY4" fmla="*/ 1421243 h 1704576"/>
                <a:gd name="connsiteX0" fmla="*/ 221919 w 1027115"/>
                <a:gd name="connsiteY0" fmla="*/ 1407865 h 1421243"/>
                <a:gd name="connsiteX1" fmla="*/ 444 w 1027115"/>
                <a:gd name="connsiteY1" fmla="*/ 539165 h 1421243"/>
                <a:gd name="connsiteX2" fmla="*/ 269385 w 1027115"/>
                <a:gd name="connsiteY2" fmla="*/ 1282 h 1421243"/>
                <a:gd name="connsiteX3" fmla="*/ 753479 w 1027115"/>
                <a:gd name="connsiteY3" fmla="*/ 422624 h 1421243"/>
                <a:gd name="connsiteX4" fmla="*/ 555594 w 1027115"/>
                <a:gd name="connsiteY4" fmla="*/ 1421243 h 1421243"/>
                <a:gd name="connsiteX0" fmla="*/ 221919 w 777875"/>
                <a:gd name="connsiteY0" fmla="*/ 1407865 h 1421243"/>
                <a:gd name="connsiteX1" fmla="*/ 444 w 777875"/>
                <a:gd name="connsiteY1" fmla="*/ 539165 h 1421243"/>
                <a:gd name="connsiteX2" fmla="*/ 269385 w 777875"/>
                <a:gd name="connsiteY2" fmla="*/ 1282 h 1421243"/>
                <a:gd name="connsiteX3" fmla="*/ 753479 w 777875"/>
                <a:gd name="connsiteY3" fmla="*/ 422624 h 1421243"/>
                <a:gd name="connsiteX4" fmla="*/ 555594 w 777875"/>
                <a:gd name="connsiteY4" fmla="*/ 1421243 h 1421243"/>
                <a:gd name="connsiteX0" fmla="*/ 223344 w 775051"/>
                <a:gd name="connsiteY0" fmla="*/ 1209290 h 1222668"/>
                <a:gd name="connsiteX1" fmla="*/ 1869 w 775051"/>
                <a:gd name="connsiteY1" fmla="*/ 340590 h 1222668"/>
                <a:gd name="connsiteX2" fmla="*/ 328562 w 775051"/>
                <a:gd name="connsiteY2" fmla="*/ 4635 h 1222668"/>
                <a:gd name="connsiteX3" fmla="*/ 754904 w 775051"/>
                <a:gd name="connsiteY3" fmla="*/ 224049 h 1222668"/>
                <a:gd name="connsiteX4" fmla="*/ 557019 w 775051"/>
                <a:gd name="connsiteY4" fmla="*/ 1222668 h 1222668"/>
                <a:gd name="connsiteX0" fmla="*/ 157945 w 709652"/>
                <a:gd name="connsiteY0" fmla="*/ 1219618 h 1232996"/>
                <a:gd name="connsiteX1" fmla="*/ 3847 w 709652"/>
                <a:gd name="connsiteY1" fmla="*/ 519879 h 1232996"/>
                <a:gd name="connsiteX2" fmla="*/ 263163 w 709652"/>
                <a:gd name="connsiteY2" fmla="*/ 14963 h 1232996"/>
                <a:gd name="connsiteX3" fmla="*/ 689505 w 709652"/>
                <a:gd name="connsiteY3" fmla="*/ 234377 h 1232996"/>
                <a:gd name="connsiteX4" fmla="*/ 491620 w 709652"/>
                <a:gd name="connsiteY4" fmla="*/ 1232996 h 1232996"/>
                <a:gd name="connsiteX0" fmla="*/ 157945 w 663677"/>
                <a:gd name="connsiteY0" fmla="*/ 1205074 h 1218452"/>
                <a:gd name="connsiteX1" fmla="*/ 3847 w 663677"/>
                <a:gd name="connsiteY1" fmla="*/ 505335 h 1218452"/>
                <a:gd name="connsiteX2" fmla="*/ 263163 w 663677"/>
                <a:gd name="connsiteY2" fmla="*/ 419 h 1218452"/>
                <a:gd name="connsiteX3" fmla="*/ 622128 w 663677"/>
                <a:gd name="connsiteY3" fmla="*/ 434124 h 1218452"/>
                <a:gd name="connsiteX4" fmla="*/ 491620 w 663677"/>
                <a:gd name="connsiteY4" fmla="*/ 1218452 h 1218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77" h="1218452">
                  <a:moveTo>
                    <a:pt x="157945" y="1205074"/>
                  </a:moveTo>
                  <a:cubicBezTo>
                    <a:pt x="27210" y="764309"/>
                    <a:pt x="-13689" y="706111"/>
                    <a:pt x="3847" y="505335"/>
                  </a:cubicBezTo>
                  <a:cubicBezTo>
                    <a:pt x="21383" y="304559"/>
                    <a:pt x="160116" y="12288"/>
                    <a:pt x="263163" y="419"/>
                  </a:cubicBezTo>
                  <a:cubicBezTo>
                    <a:pt x="366210" y="-11449"/>
                    <a:pt x="584052" y="231119"/>
                    <a:pt x="622128" y="434124"/>
                  </a:cubicBezTo>
                  <a:cubicBezTo>
                    <a:pt x="660204" y="637129"/>
                    <a:pt x="735531" y="868037"/>
                    <a:pt x="491620" y="1218452"/>
                  </a:cubicBezTo>
                </a:path>
              </a:pathLst>
            </a:custGeom>
            <a:noFill/>
            <a:ln w="41275" cap="flat" cmpd="sng" algn="ctr">
              <a:solidFill>
                <a:srgbClr val="FFC000"/>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de-DE"/>
            </a:p>
          </p:txBody>
        </p:sp>
        <p:sp>
          <p:nvSpPr>
            <p:cNvPr id="9" name="Textfeld 8"/>
            <p:cNvSpPr txBox="1"/>
            <p:nvPr/>
          </p:nvSpPr>
          <p:spPr>
            <a:xfrm>
              <a:off x="951263" y="3708940"/>
              <a:ext cx="2345222" cy="646331"/>
            </a:xfrm>
            <a:prstGeom prst="rect">
              <a:avLst/>
            </a:prstGeom>
            <a:solidFill>
              <a:schemeClr val="bg1"/>
            </a:solidFill>
          </p:spPr>
          <p:txBody>
            <a:bodyPr wrap="square" rtlCol="0">
              <a:spAutoFit/>
            </a:bodyPr>
            <a:lstStyle/>
            <a:p>
              <a:r>
                <a:rPr lang="de-DE" b="1" dirty="0">
                  <a:solidFill>
                    <a:srgbClr val="FFC000"/>
                  </a:solidFill>
                </a:rPr>
                <a:t>Assimilation </a:t>
              </a:r>
              <a:r>
                <a:rPr lang="de-DE" b="1" dirty="0" err="1">
                  <a:solidFill>
                    <a:srgbClr val="FFC000"/>
                  </a:solidFill>
                </a:rPr>
                <a:t>of</a:t>
              </a:r>
              <a:r>
                <a:rPr lang="de-DE" b="1" dirty="0">
                  <a:solidFill>
                    <a:srgbClr val="FFC000"/>
                  </a:solidFill>
                </a:rPr>
                <a:t> „</a:t>
              </a:r>
              <a:r>
                <a:rPr lang="de-DE" b="1" dirty="0" err="1">
                  <a:solidFill>
                    <a:srgbClr val="FFC000"/>
                  </a:solidFill>
                </a:rPr>
                <a:t>cell</a:t>
              </a:r>
              <a:r>
                <a:rPr lang="de-DE" b="1" dirty="0">
                  <a:solidFill>
                    <a:srgbClr val="FFC000"/>
                  </a:solidFill>
                </a:rPr>
                <a:t> </a:t>
              </a:r>
              <a:r>
                <a:rPr lang="de-DE" b="1" dirty="0" err="1">
                  <a:solidFill>
                    <a:srgbClr val="FFC000"/>
                  </a:solidFill>
                </a:rPr>
                <a:t>objects</a:t>
              </a:r>
              <a:r>
                <a:rPr lang="de-DE" b="1" dirty="0">
                  <a:solidFill>
                    <a:srgbClr val="FFC000"/>
                  </a:solidFill>
                </a:rPr>
                <a:t>“</a:t>
              </a:r>
            </a:p>
          </p:txBody>
        </p:sp>
      </p:grpSp>
      <p:grpSp>
        <p:nvGrpSpPr>
          <p:cNvPr id="4" name="Gruppieren 3"/>
          <p:cNvGrpSpPr/>
          <p:nvPr/>
        </p:nvGrpSpPr>
        <p:grpSpPr>
          <a:xfrm>
            <a:off x="4079785" y="1965721"/>
            <a:ext cx="2622335" cy="2661472"/>
            <a:chOff x="1445609" y="1965721"/>
            <a:chExt cx="2622335" cy="2661472"/>
          </a:xfrm>
        </p:grpSpPr>
        <p:sp>
          <p:nvSpPr>
            <p:cNvPr id="8" name="Freihandform 7"/>
            <p:cNvSpPr/>
            <p:nvPr/>
          </p:nvSpPr>
          <p:spPr bwMode="auto">
            <a:xfrm>
              <a:off x="1445609" y="1965721"/>
              <a:ext cx="248282" cy="2661472"/>
            </a:xfrm>
            <a:custGeom>
              <a:avLst/>
              <a:gdLst>
                <a:gd name="connsiteX0" fmla="*/ 190594 w 782937"/>
                <a:gd name="connsiteY0" fmla="*/ 0 h 1671008"/>
                <a:gd name="connsiteX1" fmla="*/ 47159 w 782937"/>
                <a:gd name="connsiteY1" fmla="*/ 645459 h 1671008"/>
                <a:gd name="connsiteX2" fmla="*/ 29229 w 782937"/>
                <a:gd name="connsiteY2" fmla="*/ 1380565 h 1671008"/>
                <a:gd name="connsiteX3" fmla="*/ 423676 w 782937"/>
                <a:gd name="connsiteY3" fmla="*/ 1667435 h 1671008"/>
                <a:gd name="connsiteX4" fmla="*/ 782265 w 782937"/>
                <a:gd name="connsiteY4" fmla="*/ 1210235 h 1671008"/>
                <a:gd name="connsiteX5" fmla="*/ 495394 w 782937"/>
                <a:gd name="connsiteY5" fmla="*/ 35859 h 1671008"/>
                <a:gd name="connsiteX0" fmla="*/ 47159 w 782937"/>
                <a:gd name="connsiteY0" fmla="*/ 609600 h 1635149"/>
                <a:gd name="connsiteX1" fmla="*/ 29229 w 782937"/>
                <a:gd name="connsiteY1" fmla="*/ 1344706 h 1635149"/>
                <a:gd name="connsiteX2" fmla="*/ 423676 w 782937"/>
                <a:gd name="connsiteY2" fmla="*/ 1631576 h 1635149"/>
                <a:gd name="connsiteX3" fmla="*/ 782265 w 782937"/>
                <a:gd name="connsiteY3" fmla="*/ 1174376 h 1635149"/>
                <a:gd name="connsiteX4" fmla="*/ 495394 w 782937"/>
                <a:gd name="connsiteY4" fmla="*/ 0 h 1635149"/>
                <a:gd name="connsiteX0" fmla="*/ 0 w 753708"/>
                <a:gd name="connsiteY0" fmla="*/ 1344706 h 1635149"/>
                <a:gd name="connsiteX1" fmla="*/ 394447 w 753708"/>
                <a:gd name="connsiteY1" fmla="*/ 1631576 h 1635149"/>
                <a:gd name="connsiteX2" fmla="*/ 753036 w 753708"/>
                <a:gd name="connsiteY2" fmla="*/ 1174376 h 1635149"/>
                <a:gd name="connsiteX3" fmla="*/ 466165 w 753708"/>
                <a:gd name="connsiteY3" fmla="*/ 0 h 1635149"/>
                <a:gd name="connsiteX0" fmla="*/ 0 w 359261"/>
                <a:gd name="connsiteY0" fmla="*/ 1631576 h 1631576"/>
                <a:gd name="connsiteX1" fmla="*/ 358589 w 359261"/>
                <a:gd name="connsiteY1" fmla="*/ 1174376 h 1631576"/>
                <a:gd name="connsiteX2" fmla="*/ 71718 w 359261"/>
                <a:gd name="connsiteY2" fmla="*/ 0 h 1631576"/>
                <a:gd name="connsiteX0" fmla="*/ 0 w 365920"/>
                <a:gd name="connsiteY0" fmla="*/ 1631576 h 1631576"/>
                <a:gd name="connsiteX1" fmla="*/ 365275 w 365920"/>
                <a:gd name="connsiteY1" fmla="*/ 888969 h 1631576"/>
                <a:gd name="connsiteX2" fmla="*/ 71718 w 365920"/>
                <a:gd name="connsiteY2" fmla="*/ 0 h 1631576"/>
                <a:gd name="connsiteX0" fmla="*/ 155593 w 294202"/>
                <a:gd name="connsiteY0" fmla="*/ 1607113 h 1607113"/>
                <a:gd name="connsiteX1" fmla="*/ 293557 w 294202"/>
                <a:gd name="connsiteY1" fmla="*/ 888969 h 1607113"/>
                <a:gd name="connsiteX2" fmla="*/ 0 w 294202"/>
                <a:gd name="connsiteY2" fmla="*/ 0 h 1607113"/>
                <a:gd name="connsiteX0" fmla="*/ 155593 w 294202"/>
                <a:gd name="connsiteY0" fmla="*/ 1607113 h 1607113"/>
                <a:gd name="connsiteX1" fmla="*/ 293557 w 294202"/>
                <a:gd name="connsiteY1" fmla="*/ 888969 h 1607113"/>
                <a:gd name="connsiteX2" fmla="*/ 0 w 294202"/>
                <a:gd name="connsiteY2" fmla="*/ 0 h 1607113"/>
                <a:gd name="connsiteX0" fmla="*/ 155593 w 294202"/>
                <a:gd name="connsiteY0" fmla="*/ 1607113 h 1607113"/>
                <a:gd name="connsiteX1" fmla="*/ 293557 w 294202"/>
                <a:gd name="connsiteY1" fmla="*/ 888969 h 1607113"/>
                <a:gd name="connsiteX2" fmla="*/ 0 w 294202"/>
                <a:gd name="connsiteY2" fmla="*/ 0 h 1607113"/>
                <a:gd name="connsiteX0" fmla="*/ 155593 w 294202"/>
                <a:gd name="connsiteY0" fmla="*/ 1607113 h 1607113"/>
                <a:gd name="connsiteX1" fmla="*/ 293557 w 294202"/>
                <a:gd name="connsiteY1" fmla="*/ 888969 h 1607113"/>
                <a:gd name="connsiteX2" fmla="*/ 0 w 294202"/>
                <a:gd name="connsiteY2" fmla="*/ 0 h 1607113"/>
                <a:gd name="connsiteX0" fmla="*/ 155593 w 294202"/>
                <a:gd name="connsiteY0" fmla="*/ 1607113 h 1607113"/>
                <a:gd name="connsiteX1" fmla="*/ 293557 w 294202"/>
                <a:gd name="connsiteY1" fmla="*/ 888969 h 1607113"/>
                <a:gd name="connsiteX2" fmla="*/ 0 w 294202"/>
                <a:gd name="connsiteY2" fmla="*/ 0 h 1607113"/>
                <a:gd name="connsiteX0" fmla="*/ 155593 w 294202"/>
                <a:gd name="connsiteY0" fmla="*/ 1607113 h 1607113"/>
                <a:gd name="connsiteX1" fmla="*/ 293557 w 294202"/>
                <a:gd name="connsiteY1" fmla="*/ 888969 h 1607113"/>
                <a:gd name="connsiteX2" fmla="*/ 0 w 294202"/>
                <a:gd name="connsiteY2" fmla="*/ 0 h 1607113"/>
                <a:gd name="connsiteX0" fmla="*/ 155593 w 295020"/>
                <a:gd name="connsiteY0" fmla="*/ 1607113 h 1607113"/>
                <a:gd name="connsiteX1" fmla="*/ 293557 w 295020"/>
                <a:gd name="connsiteY1" fmla="*/ 888969 h 1607113"/>
                <a:gd name="connsiteX2" fmla="*/ 0 w 295020"/>
                <a:gd name="connsiteY2" fmla="*/ 0 h 1607113"/>
                <a:gd name="connsiteX0" fmla="*/ 155593 w 224160"/>
                <a:gd name="connsiteY0" fmla="*/ 1607113 h 1607113"/>
                <a:gd name="connsiteX1" fmla="*/ 206644 w 224160"/>
                <a:gd name="connsiteY1" fmla="*/ 791115 h 1607113"/>
                <a:gd name="connsiteX2" fmla="*/ 0 w 224160"/>
                <a:gd name="connsiteY2" fmla="*/ 0 h 1607113"/>
                <a:gd name="connsiteX0" fmla="*/ 155593 w 235581"/>
                <a:gd name="connsiteY0" fmla="*/ 1607113 h 1607113"/>
                <a:gd name="connsiteX1" fmla="*/ 206644 w 235581"/>
                <a:gd name="connsiteY1" fmla="*/ 791115 h 1607113"/>
                <a:gd name="connsiteX2" fmla="*/ 0 w 235581"/>
                <a:gd name="connsiteY2" fmla="*/ 0 h 1607113"/>
                <a:gd name="connsiteX0" fmla="*/ 0 w 261728"/>
                <a:gd name="connsiteY0" fmla="*/ 1286164 h 1286164"/>
                <a:gd name="connsiteX1" fmla="*/ 260916 w 261728"/>
                <a:gd name="connsiteY1" fmla="*/ 791115 h 1286164"/>
                <a:gd name="connsiteX2" fmla="*/ 54272 w 261728"/>
                <a:gd name="connsiteY2" fmla="*/ 0 h 1286164"/>
                <a:gd name="connsiteX0" fmla="*/ 0 w 150499"/>
                <a:gd name="connsiteY0" fmla="*/ 1286164 h 1286164"/>
                <a:gd name="connsiteX1" fmla="*/ 127830 w 150499"/>
                <a:gd name="connsiteY1" fmla="*/ 670178 h 1286164"/>
                <a:gd name="connsiteX2" fmla="*/ 54272 w 150499"/>
                <a:gd name="connsiteY2" fmla="*/ 0 h 1286164"/>
                <a:gd name="connsiteX0" fmla="*/ 0 w 154475"/>
                <a:gd name="connsiteY0" fmla="*/ 1286164 h 1286164"/>
                <a:gd name="connsiteX1" fmla="*/ 127830 w 154475"/>
                <a:gd name="connsiteY1" fmla="*/ 670178 h 1286164"/>
                <a:gd name="connsiteX2" fmla="*/ 54272 w 154475"/>
                <a:gd name="connsiteY2" fmla="*/ 0 h 1286164"/>
                <a:gd name="connsiteX0" fmla="*/ 0 w 132035"/>
                <a:gd name="connsiteY0" fmla="*/ 1286164 h 1286164"/>
                <a:gd name="connsiteX1" fmla="*/ 127830 w 132035"/>
                <a:gd name="connsiteY1" fmla="*/ 670178 h 1286164"/>
                <a:gd name="connsiteX2" fmla="*/ 54272 w 132035"/>
                <a:gd name="connsiteY2" fmla="*/ 0 h 1286164"/>
              </a:gdLst>
              <a:ahLst/>
              <a:cxnLst>
                <a:cxn ang="0">
                  <a:pos x="connsiteX0" y="connsiteY0"/>
                </a:cxn>
                <a:cxn ang="0">
                  <a:pos x="connsiteX1" y="connsiteY1"/>
                </a:cxn>
                <a:cxn ang="0">
                  <a:pos x="connsiteX2" y="connsiteY2"/>
                </a:cxn>
              </a:cxnLst>
              <a:rect l="l" t="t" r="r" b="b"/>
              <a:pathLst>
                <a:path w="132035" h="1286164">
                  <a:moveTo>
                    <a:pt x="0" y="1286164"/>
                  </a:moveTo>
                  <a:cubicBezTo>
                    <a:pt x="125506" y="996833"/>
                    <a:pt x="109775" y="883969"/>
                    <a:pt x="127830" y="670178"/>
                  </a:cubicBezTo>
                  <a:cubicBezTo>
                    <a:pt x="147112" y="441863"/>
                    <a:pt x="96192" y="246559"/>
                    <a:pt x="54272" y="0"/>
                  </a:cubicBezTo>
                </a:path>
              </a:pathLst>
            </a:custGeom>
            <a:noFill/>
            <a:ln w="41275" cap="flat" cmpd="sng" algn="ctr">
              <a:solidFill>
                <a:srgbClr val="FF0000"/>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de-DE"/>
            </a:p>
          </p:txBody>
        </p:sp>
        <p:sp>
          <p:nvSpPr>
            <p:cNvPr id="36" name="Textfeld 35"/>
            <p:cNvSpPr txBox="1"/>
            <p:nvPr/>
          </p:nvSpPr>
          <p:spPr>
            <a:xfrm>
              <a:off x="1732752" y="2119850"/>
              <a:ext cx="2335192" cy="646331"/>
            </a:xfrm>
            <a:prstGeom prst="rect">
              <a:avLst/>
            </a:prstGeom>
            <a:noFill/>
          </p:spPr>
          <p:txBody>
            <a:bodyPr wrap="square" rtlCol="0">
              <a:spAutoFit/>
            </a:bodyPr>
            <a:lstStyle/>
            <a:p>
              <a:r>
                <a:rPr lang="de-DE" b="1" dirty="0">
                  <a:solidFill>
                    <a:srgbClr val="FF0000"/>
                  </a:solidFill>
                </a:rPr>
                <a:t>NWP </a:t>
              </a:r>
              <a:r>
                <a:rPr lang="de-DE" b="1" dirty="0" err="1">
                  <a:solidFill>
                    <a:srgbClr val="FF0000"/>
                  </a:solidFill>
                </a:rPr>
                <a:t>informations</a:t>
              </a:r>
              <a:r>
                <a:rPr lang="de-DE" b="1" dirty="0">
                  <a:solidFill>
                    <a:srgbClr val="FF0000"/>
                  </a:solidFill>
                </a:rPr>
                <a:t> in </a:t>
              </a:r>
              <a:r>
                <a:rPr lang="de-DE" b="1" dirty="0" err="1">
                  <a:solidFill>
                    <a:srgbClr val="FF0000"/>
                  </a:solidFill>
                </a:rPr>
                <a:t>Nowcasting</a:t>
              </a:r>
              <a:endParaRPr lang="de-DE" b="1" dirty="0">
                <a:solidFill>
                  <a:srgbClr val="FF0000"/>
                </a:solidFill>
              </a:endParaRPr>
            </a:p>
          </p:txBody>
        </p:sp>
      </p:grpSp>
      <p:grpSp>
        <p:nvGrpSpPr>
          <p:cNvPr id="7174" name="Gruppieren 7173"/>
          <p:cNvGrpSpPr/>
          <p:nvPr/>
        </p:nvGrpSpPr>
        <p:grpSpPr>
          <a:xfrm>
            <a:off x="1847530" y="4653136"/>
            <a:ext cx="8529771" cy="707886"/>
            <a:chOff x="323529" y="5291336"/>
            <a:chExt cx="8529771" cy="707886"/>
          </a:xfrm>
        </p:grpSpPr>
        <p:sp>
          <p:nvSpPr>
            <p:cNvPr id="19" name="Rechteck 18"/>
            <p:cNvSpPr/>
            <p:nvPr/>
          </p:nvSpPr>
          <p:spPr bwMode="auto">
            <a:xfrm>
              <a:off x="323529" y="5301208"/>
              <a:ext cx="8529771" cy="648000"/>
            </a:xfrm>
            <a:prstGeom prst="rect">
              <a:avLst/>
            </a:prstGeom>
            <a:solidFill>
              <a:schemeClr val="bg2">
                <a:lumMod val="50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defRPr/>
              </a:pPr>
              <a:r>
                <a:rPr lang="de-DE" sz="1600" dirty="0"/>
                <a:t>		</a:t>
              </a:r>
              <a:endParaRPr lang="de-DE" sz="1600" b="1" dirty="0"/>
            </a:p>
          </p:txBody>
        </p:sp>
        <p:sp>
          <p:nvSpPr>
            <p:cNvPr id="7192" name="Textfeld 11"/>
            <p:cNvSpPr txBox="1">
              <a:spLocks noChangeArrowheads="1"/>
            </p:cNvSpPr>
            <p:nvPr/>
          </p:nvSpPr>
          <p:spPr bwMode="auto">
            <a:xfrm>
              <a:off x="2699792" y="5291336"/>
              <a:ext cx="42484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de-DE" altLang="de-DE" sz="2000" b="1" dirty="0"/>
                <a:t>ICON-RUC-ENS (1 h </a:t>
              </a:r>
              <a:r>
                <a:rPr lang="de-DE" altLang="de-DE" sz="2000" b="1" dirty="0" err="1"/>
                <a:t>updates</a:t>
              </a:r>
              <a:r>
                <a:rPr lang="de-DE" altLang="de-DE" sz="2000" b="1" dirty="0"/>
                <a:t>) </a:t>
              </a:r>
              <a:r>
                <a:rPr lang="el-GR" altLang="de-DE" sz="2000" b="1" dirty="0">
                  <a:cs typeface="Arial" panose="020B0604020202020204" pitchFamily="34" charset="0"/>
                </a:rPr>
                <a:t>Δ</a:t>
              </a:r>
              <a:r>
                <a:rPr lang="de-DE" altLang="de-DE" sz="2000" b="1" dirty="0">
                  <a:cs typeface="Arial" panose="020B0604020202020204" pitchFamily="34" charset="0"/>
                </a:rPr>
                <a:t>x = </a:t>
              </a:r>
              <a:r>
                <a:rPr lang="de-DE" altLang="de-DE" sz="2000" b="1" dirty="0"/>
                <a:t>2 / 1 km</a:t>
              </a:r>
              <a:endParaRPr lang="de-DE" altLang="de-DE" sz="1600" b="1" dirty="0"/>
            </a:p>
          </p:txBody>
        </p:sp>
        <p:grpSp>
          <p:nvGrpSpPr>
            <p:cNvPr id="25" name="Gruppieren 24"/>
            <p:cNvGrpSpPr/>
            <p:nvPr/>
          </p:nvGrpSpPr>
          <p:grpSpPr>
            <a:xfrm>
              <a:off x="6783907" y="5373216"/>
              <a:ext cx="1892549" cy="540574"/>
              <a:chOff x="-2742608" y="2093549"/>
              <a:chExt cx="1892549" cy="540574"/>
            </a:xfrm>
          </p:grpSpPr>
          <p:pic>
            <p:nvPicPr>
              <p:cNvPr id="7181" name="Picture 2" descr="C:\Users\Roland\Documents\SvnReps\potthast\DWD\HPC_Einweihung\images\nested_fprill_01.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7498" y="2093549"/>
                <a:ext cx="617439" cy="540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feld 4"/>
              <p:cNvSpPr txBox="1"/>
              <p:nvPr/>
            </p:nvSpPr>
            <p:spPr>
              <a:xfrm>
                <a:off x="-2742608" y="2204864"/>
                <a:ext cx="1440160" cy="369332"/>
              </a:xfrm>
              <a:prstGeom prst="rect">
                <a:avLst/>
              </a:prstGeom>
              <a:noFill/>
            </p:spPr>
            <p:txBody>
              <a:bodyPr wrap="square" rtlCol="0">
                <a:spAutoFit/>
              </a:bodyPr>
              <a:lstStyle/>
              <a:p>
                <a:r>
                  <a:rPr lang="de-DE" b="1" dirty="0"/>
                  <a:t>ICON-LAM</a:t>
                </a:r>
              </a:p>
            </p:txBody>
          </p:sp>
        </p:grpSp>
        <p:sp>
          <p:nvSpPr>
            <p:cNvPr id="13" name="Textfeld 12"/>
            <p:cNvSpPr txBox="1"/>
            <p:nvPr/>
          </p:nvSpPr>
          <p:spPr>
            <a:xfrm>
              <a:off x="590302" y="5301208"/>
              <a:ext cx="2685553" cy="646331"/>
            </a:xfrm>
            <a:prstGeom prst="rect">
              <a:avLst/>
            </a:prstGeom>
            <a:noFill/>
          </p:spPr>
          <p:txBody>
            <a:bodyPr wrap="square" rtlCol="0">
              <a:spAutoFit/>
            </a:bodyPr>
            <a:lstStyle/>
            <a:p>
              <a:r>
                <a:rPr lang="de-DE" b="1" dirty="0"/>
                <a:t>KENDA-LETKF</a:t>
              </a:r>
            </a:p>
            <a:p>
              <a:r>
                <a:rPr lang="de-DE" b="1" dirty="0"/>
                <a:t>ENS </a:t>
              </a:r>
              <a:r>
                <a:rPr lang="de-DE" b="1" dirty="0" err="1"/>
                <a:t>data</a:t>
              </a:r>
              <a:r>
                <a:rPr lang="de-DE" b="1" dirty="0"/>
                <a:t> </a:t>
              </a:r>
              <a:r>
                <a:rPr lang="de-DE" b="1"/>
                <a:t>assimilation</a:t>
              </a:r>
              <a:endParaRPr lang="de-DE" b="1" dirty="0"/>
            </a:p>
          </p:txBody>
        </p:sp>
      </p:grpSp>
      <p:pic>
        <p:nvPicPr>
          <p:cNvPr id="7179" name="Grafik 1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5628" y="1315840"/>
            <a:ext cx="890293" cy="456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0" name="Grafik 6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1192" y="1697638"/>
            <a:ext cx="1041041" cy="219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9" name="Gerade Verbindung mit Pfeil 48"/>
          <p:cNvCxnSpPr/>
          <p:nvPr/>
        </p:nvCxnSpPr>
        <p:spPr bwMode="auto">
          <a:xfrm flipH="1">
            <a:off x="2639616" y="6182545"/>
            <a:ext cx="8084584" cy="0"/>
          </a:xfrm>
          <a:prstGeom prst="straightConnector1">
            <a:avLst/>
          </a:prstGeom>
          <a:solidFill>
            <a:schemeClr val="accent1"/>
          </a:solidFill>
          <a:ln w="57150" cap="flat" cmpd="sng" algn="ctr">
            <a:solidFill>
              <a:schemeClr val="tx1"/>
            </a:solidFill>
            <a:prstDash val="solid"/>
            <a:round/>
            <a:headEnd type="none" w="sm" len="sm"/>
            <a:tailEnd type="arrow"/>
          </a:ln>
          <a:effectLst/>
          <a:scene3d>
            <a:camera prst="orthographicFront">
              <a:rot lat="0" lon="0" rev="10800000"/>
            </a:camera>
            <a:lightRig rig="threePt" dir="t"/>
          </a:scene3d>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176" name="Textfeld 7175"/>
          <p:cNvSpPr txBox="1"/>
          <p:nvPr/>
        </p:nvSpPr>
        <p:spPr>
          <a:xfrm>
            <a:off x="8328248" y="5718447"/>
            <a:ext cx="2232248" cy="400110"/>
          </a:xfrm>
          <a:prstGeom prst="rect">
            <a:avLst/>
          </a:prstGeom>
          <a:noFill/>
        </p:spPr>
        <p:txBody>
          <a:bodyPr wrap="square" rtlCol="0">
            <a:spAutoFit/>
          </a:bodyPr>
          <a:lstStyle/>
          <a:p>
            <a:r>
              <a:rPr lang="de-DE" sz="2000" b="1" dirty="0" err="1"/>
              <a:t>Fcst</a:t>
            </a:r>
            <a:r>
              <a:rPr lang="de-DE" sz="2000" b="1" dirty="0"/>
              <a:t> </a:t>
            </a:r>
            <a:r>
              <a:rPr lang="de-DE" sz="2000" b="1" dirty="0" err="1"/>
              <a:t>lead</a:t>
            </a:r>
            <a:r>
              <a:rPr lang="de-DE" sz="2000" b="1" dirty="0"/>
              <a:t> time</a:t>
            </a:r>
            <a:endParaRPr lang="de-DE" b="1" dirty="0"/>
          </a:p>
        </p:txBody>
      </p:sp>
      <p:pic>
        <p:nvPicPr>
          <p:cNvPr id="58" name="Picture 5" descr="http://www.esa.int/var/esa/storage/images/esa_multimedia/images/2002/07/msg_artist_s_view3/9194795-5-eng-GB/MSG_artist_s_view_medium.jpg"/>
          <p:cNvPicPr>
            <a:picLocks noChangeAspect="1" noChangeArrowheads="1"/>
          </p:cNvPicPr>
          <p:nvPr/>
        </p:nvPicPr>
        <p:blipFill rotWithShape="1">
          <a:blip r:embed="rId5"/>
          <a:srcRect l="5299" t="-765" r="36552" b="45801"/>
          <a:stretch/>
        </p:blipFill>
        <p:spPr bwMode="auto">
          <a:xfrm>
            <a:off x="1726685" y="5340314"/>
            <a:ext cx="509019" cy="610822"/>
          </a:xfrm>
          <a:prstGeom prst="rect">
            <a:avLst/>
          </a:prstGeom>
          <a:solidFill>
            <a:schemeClr val="accent6">
              <a:alpha val="45000"/>
            </a:schemeClr>
          </a:solidFill>
        </p:spPr>
      </p:pic>
      <p:pic>
        <p:nvPicPr>
          <p:cNvPr id="59" name="Picture 5" descr="C:\Users\Roland\Documents\SvnReps\potthast\2014\2014_03_10_Wageningen_Studenten\images\radar_visual.png"/>
          <p:cNvPicPr>
            <a:picLocks noChangeAspect="1" noChangeArrowheads="1"/>
          </p:cNvPicPr>
          <p:nvPr/>
        </p:nvPicPr>
        <p:blipFill rotWithShape="1">
          <a:blip r:embed="rId6"/>
          <a:srcRect b="28187"/>
          <a:stretch/>
        </p:blipFill>
        <p:spPr bwMode="auto">
          <a:xfrm>
            <a:off x="1597577" y="4808408"/>
            <a:ext cx="564239" cy="564723"/>
          </a:xfrm>
          <a:prstGeom prst="rect">
            <a:avLst/>
          </a:prstGeom>
          <a:solidFill>
            <a:schemeClr val="accent6">
              <a:alpha val="45000"/>
            </a:schemeClr>
          </a:solidFill>
        </p:spPr>
      </p:pic>
      <p:pic>
        <p:nvPicPr>
          <p:cNvPr id="7178" name="Grafik 7177"/>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8251" t="-212" r="20595"/>
          <a:stretch/>
        </p:blipFill>
        <p:spPr>
          <a:xfrm>
            <a:off x="1608148" y="4249699"/>
            <a:ext cx="389141" cy="844785"/>
          </a:xfrm>
          <a:prstGeom prst="rect">
            <a:avLst/>
          </a:prstGeom>
        </p:spPr>
      </p:pic>
      <p:grpSp>
        <p:nvGrpSpPr>
          <p:cNvPr id="14" name="Gruppieren 13"/>
          <p:cNvGrpSpPr/>
          <p:nvPr/>
        </p:nvGrpSpPr>
        <p:grpSpPr>
          <a:xfrm>
            <a:off x="2382811" y="2996952"/>
            <a:ext cx="8006224" cy="648000"/>
            <a:chOff x="2382811" y="2996952"/>
            <a:chExt cx="8006224" cy="648000"/>
          </a:xfrm>
        </p:grpSpPr>
        <p:grpSp>
          <p:nvGrpSpPr>
            <p:cNvPr id="7172" name="Gruppieren 7171"/>
            <p:cNvGrpSpPr/>
            <p:nvPr/>
          </p:nvGrpSpPr>
          <p:grpSpPr>
            <a:xfrm>
              <a:off x="2382811" y="2996952"/>
              <a:ext cx="8006224" cy="648000"/>
              <a:chOff x="847076" y="3284982"/>
              <a:chExt cx="8006224" cy="648000"/>
            </a:xfrm>
          </p:grpSpPr>
          <p:sp>
            <p:nvSpPr>
              <p:cNvPr id="26" name="Rechteck 25"/>
              <p:cNvSpPr/>
              <p:nvPr/>
            </p:nvSpPr>
            <p:spPr bwMode="auto">
              <a:xfrm>
                <a:off x="847076" y="3284982"/>
                <a:ext cx="8006224" cy="648000"/>
              </a:xfrm>
              <a:prstGeom prst="rect">
                <a:avLst/>
              </a:prstGeom>
              <a:gradFill>
                <a:gsLst>
                  <a:gs pos="0">
                    <a:srgbClr val="00CC99">
                      <a:lumMod val="100000"/>
                    </a:srgbClr>
                  </a:gs>
                  <a:gs pos="26000">
                    <a:srgbClr val="21D6E0"/>
                  </a:gs>
                  <a:gs pos="32000">
                    <a:srgbClr val="0087E6"/>
                  </a:gs>
                  <a:gs pos="100000">
                    <a:srgbClr val="005CB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600" dirty="0"/>
              </a:p>
            </p:txBody>
          </p:sp>
          <p:grpSp>
            <p:nvGrpSpPr>
              <p:cNvPr id="24" name="Gruppieren 23"/>
              <p:cNvGrpSpPr/>
              <p:nvPr/>
            </p:nvGrpSpPr>
            <p:grpSpPr>
              <a:xfrm>
                <a:off x="2503716" y="3284984"/>
                <a:ext cx="6228427" cy="646331"/>
                <a:chOff x="2010768" y="3284984"/>
                <a:chExt cx="4207982" cy="646331"/>
              </a:xfrm>
            </p:grpSpPr>
            <p:sp>
              <p:nvSpPr>
                <p:cNvPr id="7195" name="Textfeld 11"/>
                <p:cNvSpPr txBox="1">
                  <a:spLocks noChangeArrowheads="1"/>
                </p:cNvSpPr>
                <p:nvPr/>
              </p:nvSpPr>
              <p:spPr bwMode="auto">
                <a:xfrm>
                  <a:off x="2010768" y="3284984"/>
                  <a:ext cx="13407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de-DE" altLang="de-DE" b="1" dirty="0" err="1">
                      <a:solidFill>
                        <a:schemeClr val="bg1"/>
                      </a:solidFill>
                    </a:rPr>
                    <a:t>Combined</a:t>
                  </a:r>
                  <a:r>
                    <a:rPr lang="de-DE" altLang="de-DE" b="1" dirty="0">
                      <a:solidFill>
                        <a:schemeClr val="bg1"/>
                      </a:solidFill>
                    </a:rPr>
                    <a:t> </a:t>
                  </a:r>
                  <a:r>
                    <a:rPr lang="de-DE" altLang="de-DE" b="1" dirty="0" err="1">
                      <a:solidFill>
                        <a:schemeClr val="bg1"/>
                      </a:solidFill>
                    </a:rPr>
                    <a:t>products</a:t>
                  </a:r>
                  <a:endParaRPr lang="de-DE" altLang="de-DE" b="1" dirty="0">
                    <a:solidFill>
                      <a:schemeClr val="bg1"/>
                    </a:solidFill>
                  </a:endParaRPr>
                </a:p>
              </p:txBody>
            </p:sp>
            <p:pic>
              <p:nvPicPr>
                <p:cNvPr id="7186" name="Picture 28" descr="C:\Users\kwapler\Desktop\Bild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2915" y="3428998"/>
                  <a:ext cx="1115835" cy="413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61" name="Textfeld 11"/>
            <p:cNvSpPr txBox="1">
              <a:spLocks noChangeArrowheads="1"/>
            </p:cNvSpPr>
            <p:nvPr/>
          </p:nvSpPr>
          <p:spPr bwMode="auto">
            <a:xfrm>
              <a:off x="5735960" y="3049796"/>
              <a:ext cx="280831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de-DE" altLang="de-DE" sz="1400" b="1" dirty="0">
                  <a:solidFill>
                    <a:schemeClr val="bg1"/>
                  </a:solidFill>
                </a:rPr>
                <a:t>„Best </a:t>
              </a:r>
              <a:r>
                <a:rPr lang="de-DE" altLang="de-DE" sz="1400" b="1" dirty="0" err="1">
                  <a:solidFill>
                    <a:schemeClr val="bg1"/>
                  </a:solidFill>
                </a:rPr>
                <a:t>of</a:t>
              </a:r>
              <a:r>
                <a:rPr lang="de-DE" altLang="de-DE" sz="1400" b="1" dirty="0">
                  <a:solidFill>
                    <a:schemeClr val="bg1"/>
                  </a:solidFill>
                </a:rPr>
                <a:t> </a:t>
              </a:r>
              <a:r>
                <a:rPr lang="de-DE" altLang="de-DE" sz="1400" b="1" dirty="0" err="1">
                  <a:solidFill>
                    <a:schemeClr val="bg1"/>
                  </a:solidFill>
                </a:rPr>
                <a:t>both</a:t>
              </a:r>
              <a:r>
                <a:rPr lang="de-DE" altLang="de-DE" sz="1400" b="1" dirty="0">
                  <a:solidFill>
                    <a:schemeClr val="bg1"/>
                  </a:solidFill>
                </a:rPr>
                <a:t> </a:t>
              </a:r>
              <a:r>
                <a:rPr lang="de-DE" altLang="de-DE" sz="1400" b="1" dirty="0" err="1">
                  <a:solidFill>
                    <a:schemeClr val="bg1"/>
                  </a:solidFill>
                </a:rPr>
                <a:t>worlds</a:t>
              </a:r>
              <a:r>
                <a:rPr lang="de-DE" altLang="de-DE" sz="1400" b="1" dirty="0">
                  <a:solidFill>
                    <a:schemeClr val="bg1"/>
                  </a:solidFill>
                </a:rPr>
                <a:t>“:</a:t>
              </a:r>
              <a:br>
                <a:rPr lang="de-DE" altLang="de-DE" sz="1400" b="1" dirty="0">
                  <a:solidFill>
                    <a:schemeClr val="bg1"/>
                  </a:solidFill>
                </a:rPr>
              </a:br>
              <a:r>
                <a:rPr lang="de-DE" altLang="de-DE" sz="1400" b="1" dirty="0">
                  <a:solidFill>
                    <a:schemeClr val="bg1"/>
                  </a:solidFill>
                </a:rPr>
                <a:t>Optimal </a:t>
              </a:r>
              <a:r>
                <a:rPr lang="de-DE" altLang="de-DE" sz="1400" b="1" dirty="0" err="1">
                  <a:solidFill>
                    <a:schemeClr val="bg1"/>
                  </a:solidFill>
                </a:rPr>
                <a:t>skill</a:t>
              </a:r>
              <a:r>
                <a:rPr lang="de-DE" altLang="de-DE" sz="1400" b="1" dirty="0">
                  <a:solidFill>
                    <a:schemeClr val="bg1"/>
                  </a:solidFill>
                </a:rPr>
                <a:t> </a:t>
              </a:r>
              <a:r>
                <a:rPr lang="de-DE" altLang="de-DE" sz="1400" b="1" dirty="0" err="1">
                  <a:solidFill>
                    <a:schemeClr val="bg1"/>
                  </a:solidFill>
                </a:rPr>
                <a:t>for</a:t>
              </a:r>
              <a:r>
                <a:rPr lang="de-DE" altLang="de-DE" sz="1400" b="1" dirty="0">
                  <a:solidFill>
                    <a:schemeClr val="bg1"/>
                  </a:solidFill>
                </a:rPr>
                <a:t> </a:t>
              </a:r>
              <a:r>
                <a:rPr lang="de-DE" altLang="de-DE" sz="1400" b="1" dirty="0" err="1">
                  <a:solidFill>
                    <a:schemeClr val="bg1"/>
                  </a:solidFill>
                </a:rPr>
                <a:t>each</a:t>
              </a:r>
              <a:r>
                <a:rPr lang="de-DE" altLang="de-DE" sz="1400" b="1" dirty="0">
                  <a:solidFill>
                    <a:schemeClr val="bg1"/>
                  </a:solidFill>
                </a:rPr>
                <a:t> </a:t>
              </a:r>
              <a:r>
                <a:rPr lang="de-DE" altLang="de-DE" sz="1400" b="1" dirty="0" err="1">
                  <a:solidFill>
                    <a:schemeClr val="bg1"/>
                  </a:solidFill>
                </a:rPr>
                <a:t>lead</a:t>
              </a:r>
              <a:r>
                <a:rPr lang="de-DE" altLang="de-DE" sz="1400" b="1" dirty="0">
                  <a:solidFill>
                    <a:schemeClr val="bg1"/>
                  </a:solidFill>
                </a:rPr>
                <a:t> time</a:t>
              </a:r>
            </a:p>
          </p:txBody>
        </p:sp>
      </p:grpSp>
      <p:sp>
        <p:nvSpPr>
          <p:cNvPr id="3" name="Textfeld 2"/>
          <p:cNvSpPr txBox="1"/>
          <p:nvPr/>
        </p:nvSpPr>
        <p:spPr>
          <a:xfrm>
            <a:off x="1882171" y="4269893"/>
            <a:ext cx="360040" cy="369332"/>
          </a:xfrm>
          <a:prstGeom prst="rect">
            <a:avLst/>
          </a:prstGeom>
          <a:noFill/>
        </p:spPr>
        <p:txBody>
          <a:bodyPr wrap="square" rtlCol="0">
            <a:spAutoFit/>
          </a:bodyPr>
          <a:lstStyle/>
          <a:p>
            <a:r>
              <a:rPr lang="de-DE" dirty="0"/>
              <a:t>*)</a:t>
            </a:r>
          </a:p>
        </p:txBody>
      </p:sp>
      <p:grpSp>
        <p:nvGrpSpPr>
          <p:cNvPr id="12" name="Gruppieren 11"/>
          <p:cNvGrpSpPr/>
          <p:nvPr/>
        </p:nvGrpSpPr>
        <p:grpSpPr>
          <a:xfrm>
            <a:off x="6650591" y="1022934"/>
            <a:ext cx="2181716" cy="1469967"/>
            <a:chOff x="6650588" y="1022929"/>
            <a:chExt cx="2181716" cy="1469967"/>
          </a:xfrm>
        </p:grpSpPr>
        <p:sp>
          <p:nvSpPr>
            <p:cNvPr id="38" name="Flussdiagramm: Prozess 37"/>
            <p:cNvSpPr/>
            <p:nvPr/>
          </p:nvSpPr>
          <p:spPr>
            <a:xfrm>
              <a:off x="6650588" y="1022929"/>
              <a:ext cx="1965692" cy="4525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Gridded</a:t>
              </a:r>
              <a:r>
                <a:rPr lang="de-DE" sz="1200" b="1" dirty="0"/>
                <a:t> </a:t>
              </a:r>
              <a:r>
                <a:rPr lang="de-DE" sz="1200" b="1" dirty="0" err="1"/>
                <a:t>precip</a:t>
              </a:r>
              <a:r>
                <a:rPr lang="de-DE" sz="1200" b="1" dirty="0"/>
                <a:t> / </a:t>
              </a:r>
              <a:r>
                <a:rPr lang="de-DE" sz="1200" b="1" dirty="0" err="1"/>
                <a:t>reflectivity</a:t>
              </a:r>
              <a:r>
                <a:rPr lang="de-DE" sz="1200" b="1" dirty="0"/>
                <a:t> ENS</a:t>
              </a:r>
            </a:p>
          </p:txBody>
        </p:sp>
        <p:sp>
          <p:nvSpPr>
            <p:cNvPr id="39" name="Flussdiagramm: Prozess 38"/>
            <p:cNvSpPr/>
            <p:nvPr/>
          </p:nvSpPr>
          <p:spPr>
            <a:xfrm>
              <a:off x="7104112" y="1604132"/>
              <a:ext cx="1728192" cy="3847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Cell</a:t>
              </a:r>
              <a:r>
                <a:rPr lang="de-DE" sz="1200" b="1" dirty="0"/>
                <a:t> </a:t>
              </a:r>
              <a:r>
                <a:rPr lang="de-DE" sz="1200" b="1" dirty="0" err="1"/>
                <a:t>object</a:t>
              </a:r>
              <a:r>
                <a:rPr lang="de-DE" sz="1200" b="1" dirty="0"/>
                <a:t> ENS (ident, </a:t>
              </a:r>
              <a:r>
                <a:rPr lang="de-DE" sz="1200" b="1" dirty="0" err="1"/>
                <a:t>tracking</a:t>
              </a:r>
              <a:r>
                <a:rPr lang="de-DE" sz="1200" b="1" dirty="0"/>
                <a:t>)</a:t>
              </a:r>
            </a:p>
          </p:txBody>
        </p:sp>
        <p:sp>
          <p:nvSpPr>
            <p:cNvPr id="41" name="Flussdiagramm: Prozess 40"/>
            <p:cNvSpPr/>
            <p:nvPr/>
          </p:nvSpPr>
          <p:spPr>
            <a:xfrm>
              <a:off x="6888088" y="2108188"/>
              <a:ext cx="1728192" cy="3847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Life </a:t>
              </a:r>
              <a:r>
                <a:rPr lang="de-DE" sz="1200" b="1" dirty="0" err="1"/>
                <a:t>cycle</a:t>
              </a:r>
              <a:endParaRPr lang="de-DE" sz="1200" b="1" dirty="0"/>
            </a:p>
          </p:txBody>
        </p:sp>
      </p:grpSp>
      <p:sp>
        <p:nvSpPr>
          <p:cNvPr id="11" name="Titel 10"/>
          <p:cNvSpPr>
            <a:spLocks noGrp="1"/>
          </p:cNvSpPr>
          <p:nvPr>
            <p:ph type="title"/>
          </p:nvPr>
        </p:nvSpPr>
        <p:spPr/>
        <p:txBody>
          <a:bodyPr/>
          <a:lstStyle/>
          <a:p>
            <a:r>
              <a:rPr lang="de-DE" dirty="0" err="1"/>
              <a:t>Combined</a:t>
            </a:r>
            <a:r>
              <a:rPr lang="de-DE" dirty="0"/>
              <a:t> </a:t>
            </a:r>
            <a:r>
              <a:rPr lang="de-DE" dirty="0" err="1"/>
              <a:t>products</a:t>
            </a:r>
            <a:r>
              <a:rPr lang="de-DE" dirty="0"/>
              <a:t>:</a:t>
            </a:r>
            <a:br>
              <a:rPr lang="de-DE" dirty="0"/>
            </a:br>
            <a:r>
              <a:rPr lang="de-DE" dirty="0" err="1"/>
              <a:t>Concept</a:t>
            </a:r>
            <a:r>
              <a:rPr lang="de-DE" dirty="0"/>
              <a:t> </a:t>
            </a:r>
            <a:r>
              <a:rPr lang="de-DE" dirty="0" err="1"/>
              <a:t>and</a:t>
            </a:r>
            <a:r>
              <a:rPr lang="de-DE" dirty="0"/>
              <a:t> </a:t>
            </a:r>
            <a:r>
              <a:rPr lang="de-DE" dirty="0" err="1"/>
              <a:t>prospective</a:t>
            </a:r>
            <a:r>
              <a:rPr lang="de-DE" dirty="0"/>
              <a:t> </a:t>
            </a:r>
            <a:r>
              <a:rPr lang="de-DE" dirty="0" err="1"/>
              <a:t>use</a:t>
            </a:r>
            <a:r>
              <a:rPr lang="de-DE" dirty="0"/>
              <a:t> in </a:t>
            </a:r>
            <a:r>
              <a:rPr lang="de-DE" dirty="0" err="1"/>
              <a:t>the</a:t>
            </a:r>
            <a:r>
              <a:rPr lang="de-DE" dirty="0"/>
              <a:t> </a:t>
            </a:r>
            <a:r>
              <a:rPr lang="de-DE" dirty="0" err="1"/>
              <a:t>warning</a:t>
            </a:r>
            <a:r>
              <a:rPr lang="de-DE" dirty="0"/>
              <a:t> </a:t>
            </a:r>
            <a:r>
              <a:rPr lang="de-DE" dirty="0" err="1"/>
              <a:t>business</a:t>
            </a:r>
            <a:endParaRPr lang="de-DE" dirty="0"/>
          </a:p>
        </p:txBody>
      </p:sp>
      <p:grpSp>
        <p:nvGrpSpPr>
          <p:cNvPr id="7169" name="Gruppieren 7168"/>
          <p:cNvGrpSpPr/>
          <p:nvPr/>
        </p:nvGrpSpPr>
        <p:grpSpPr>
          <a:xfrm>
            <a:off x="8423089" y="1311682"/>
            <a:ext cx="2607423" cy="1684005"/>
            <a:chOff x="8423081" y="1311670"/>
            <a:chExt cx="2607423" cy="1684005"/>
          </a:xfrm>
        </p:grpSpPr>
        <p:sp>
          <p:nvSpPr>
            <p:cNvPr id="15" name="Textfeld 14"/>
            <p:cNvSpPr txBox="1"/>
            <p:nvPr/>
          </p:nvSpPr>
          <p:spPr>
            <a:xfrm>
              <a:off x="9158296" y="1311670"/>
              <a:ext cx="1872208" cy="591526"/>
            </a:xfrm>
            <a:prstGeom prst="rect">
              <a:avLst/>
            </a:prstGeom>
            <a:solidFill>
              <a:schemeClr val="accent2">
                <a:lumMod val="20000"/>
                <a:lumOff val="80000"/>
                <a:alpha val="88000"/>
              </a:schemeClr>
            </a:solidFill>
            <a:ln w="38100">
              <a:solidFill>
                <a:srgbClr val="7030A0"/>
              </a:solidFill>
            </a:ln>
          </p:spPr>
          <p:txBody>
            <a:bodyPr wrap="square" rtlCol="0" anchor="ctr" anchorCtr="0">
              <a:noAutofit/>
            </a:bodyPr>
            <a:lstStyle>
              <a:defPPr>
                <a:defRPr lang="de-DE"/>
              </a:defPPr>
              <a:lvl1pPr algn="ctr">
                <a:defRPr sz="2400" b="1">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r>
                <a:rPr lang="de-DE" sz="1800" dirty="0" err="1"/>
                <a:t>To</a:t>
              </a:r>
              <a:r>
                <a:rPr lang="de-DE" sz="1800" dirty="0"/>
                <a:t> </a:t>
              </a:r>
              <a:r>
                <a:rPr lang="de-DE" sz="1800" dirty="0" err="1"/>
                <a:t>forecasters</a:t>
              </a:r>
              <a:endParaRPr lang="de-DE" sz="1800" dirty="0"/>
            </a:p>
          </p:txBody>
        </p:sp>
        <p:cxnSp>
          <p:nvCxnSpPr>
            <p:cNvPr id="16" name="Gerade Verbindung mit Pfeil 15"/>
            <p:cNvCxnSpPr/>
            <p:nvPr/>
          </p:nvCxnSpPr>
          <p:spPr bwMode="auto">
            <a:xfrm flipV="1">
              <a:off x="8423081" y="1916832"/>
              <a:ext cx="913279" cy="1078843"/>
            </a:xfrm>
            <a:prstGeom prst="straightConnector1">
              <a:avLst/>
            </a:prstGeom>
            <a:solidFill>
              <a:schemeClr val="accent1"/>
            </a:solidFill>
            <a:ln w="38100" cap="flat" cmpd="sng" algn="ctr">
              <a:solidFill>
                <a:srgbClr val="7030A0"/>
              </a:solidFill>
              <a:prstDash val="solid"/>
              <a:round/>
              <a:headEnd type="none" w="med" len="med"/>
              <a:tailEnd type="arrow" w="lg" len="lg"/>
            </a:ln>
            <a:effectLst>
              <a:glow rad="63500">
                <a:schemeClr val="bg1"/>
              </a:glow>
              <a:outerShdw dist="35921" dir="2700000" algn="ctr" rotWithShape="0">
                <a:schemeClr val="bg2"/>
              </a:outerShdw>
              <a:softEdge rad="0"/>
            </a:effectLst>
          </p:spPr>
        </p:cxnSp>
      </p:grpSp>
      <p:grpSp>
        <p:nvGrpSpPr>
          <p:cNvPr id="7171" name="Gruppieren 7170"/>
          <p:cNvGrpSpPr/>
          <p:nvPr/>
        </p:nvGrpSpPr>
        <p:grpSpPr>
          <a:xfrm>
            <a:off x="8802256" y="2117235"/>
            <a:ext cx="3219443" cy="879626"/>
            <a:chOff x="8802256" y="2117235"/>
            <a:chExt cx="3219443" cy="879626"/>
          </a:xfrm>
        </p:grpSpPr>
        <p:sp>
          <p:nvSpPr>
            <p:cNvPr id="43" name="Textfeld 42"/>
            <p:cNvSpPr txBox="1"/>
            <p:nvPr/>
          </p:nvSpPr>
          <p:spPr>
            <a:xfrm>
              <a:off x="9573428" y="2117235"/>
              <a:ext cx="2448271" cy="729256"/>
            </a:xfrm>
            <a:prstGeom prst="rect">
              <a:avLst/>
            </a:prstGeom>
            <a:solidFill>
              <a:schemeClr val="accent2">
                <a:lumMod val="20000"/>
                <a:lumOff val="80000"/>
                <a:alpha val="88000"/>
              </a:schemeClr>
            </a:solidFill>
            <a:ln w="38100">
              <a:solidFill>
                <a:srgbClr val="7030A0"/>
              </a:solidFill>
            </a:ln>
          </p:spPr>
          <p:txBody>
            <a:bodyPr wrap="square" rtlCol="0" anchor="ctr" anchorCtr="0">
              <a:noAutofit/>
            </a:bodyPr>
            <a:lstStyle>
              <a:defPPr>
                <a:defRPr lang="de-DE"/>
              </a:defPPr>
              <a:lvl1pPr algn="ctr">
                <a:defRPr sz="1800" b="1">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r>
                <a:rPr lang="de-DE" dirty="0" err="1"/>
                <a:t>To</a:t>
              </a:r>
              <a:r>
                <a:rPr lang="de-DE" dirty="0"/>
                <a:t> (</a:t>
              </a:r>
              <a:r>
                <a:rPr lang="de-DE" dirty="0" err="1"/>
                <a:t>semi</a:t>
              </a:r>
              <a:r>
                <a:rPr lang="de-DE" dirty="0"/>
                <a:t>)-</a:t>
              </a:r>
              <a:r>
                <a:rPr lang="de-DE" dirty="0" err="1"/>
                <a:t>automatic</a:t>
              </a:r>
              <a:r>
                <a:rPr lang="de-DE" dirty="0"/>
                <a:t> </a:t>
              </a:r>
              <a:r>
                <a:rPr lang="de-DE" dirty="0" err="1"/>
                <a:t>warning</a:t>
              </a:r>
              <a:r>
                <a:rPr lang="de-DE" dirty="0"/>
                <a:t> </a:t>
              </a:r>
              <a:r>
                <a:rPr lang="de-DE" dirty="0" err="1"/>
                <a:t>systems</a:t>
              </a:r>
              <a:endParaRPr lang="de-DE" dirty="0"/>
            </a:p>
          </p:txBody>
        </p:sp>
        <p:cxnSp>
          <p:nvCxnSpPr>
            <p:cNvPr id="47" name="Gerade Verbindung mit Pfeil 46"/>
            <p:cNvCxnSpPr>
              <a:endCxn id="43" idx="1"/>
            </p:cNvCxnSpPr>
            <p:nvPr/>
          </p:nvCxnSpPr>
          <p:spPr bwMode="auto">
            <a:xfrm flipV="1">
              <a:off x="8802256" y="2481863"/>
              <a:ext cx="771172" cy="514998"/>
            </a:xfrm>
            <a:prstGeom prst="straightConnector1">
              <a:avLst/>
            </a:prstGeom>
            <a:solidFill>
              <a:schemeClr val="accent1"/>
            </a:solidFill>
            <a:ln w="38100" cap="flat" cmpd="sng" algn="ctr">
              <a:solidFill>
                <a:srgbClr val="7030A0"/>
              </a:solidFill>
              <a:prstDash val="solid"/>
              <a:round/>
              <a:headEnd type="none" w="med" len="med"/>
              <a:tailEnd type="arrow" w="lg" len="lg"/>
            </a:ln>
            <a:effectLst>
              <a:glow rad="63500">
                <a:schemeClr val="bg1"/>
              </a:glow>
              <a:outerShdw dist="35921" dir="2700000" algn="ctr" rotWithShape="0">
                <a:schemeClr val="bg2"/>
              </a:outerShdw>
              <a:softEdge rad="0"/>
            </a:effectLst>
          </p:spPr>
        </p:cxnSp>
      </p:grpSp>
      <p:grpSp>
        <p:nvGrpSpPr>
          <p:cNvPr id="7173" name="Gruppieren 7172"/>
          <p:cNvGrpSpPr/>
          <p:nvPr/>
        </p:nvGrpSpPr>
        <p:grpSpPr>
          <a:xfrm>
            <a:off x="8688962" y="3642320"/>
            <a:ext cx="3316929" cy="904892"/>
            <a:chOff x="8688954" y="3642320"/>
            <a:chExt cx="3316929" cy="904892"/>
          </a:xfrm>
        </p:grpSpPr>
        <p:sp>
          <p:nvSpPr>
            <p:cNvPr id="44" name="Textfeld 43"/>
            <p:cNvSpPr txBox="1"/>
            <p:nvPr/>
          </p:nvSpPr>
          <p:spPr>
            <a:xfrm>
              <a:off x="9654299" y="3820508"/>
              <a:ext cx="2351584" cy="726704"/>
            </a:xfrm>
            <a:prstGeom prst="rect">
              <a:avLst/>
            </a:prstGeom>
            <a:solidFill>
              <a:schemeClr val="accent2">
                <a:lumMod val="20000"/>
                <a:lumOff val="80000"/>
                <a:alpha val="88000"/>
              </a:schemeClr>
            </a:solidFill>
            <a:ln w="38100">
              <a:solidFill>
                <a:srgbClr val="7030A0"/>
              </a:solidFill>
            </a:ln>
          </p:spPr>
          <p:txBody>
            <a:bodyPr wrap="square" rtlCol="0" anchor="ctr" anchorCtr="0">
              <a:noAutofit/>
            </a:bodyPr>
            <a:lstStyle>
              <a:defPPr>
                <a:defRPr lang="de-DE"/>
              </a:defPPr>
              <a:lvl1pPr algn="ctr">
                <a:defRPr sz="1800" b="1">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r>
                <a:rPr lang="de-DE" dirty="0" err="1"/>
                <a:t>To</a:t>
              </a:r>
              <a:r>
                <a:rPr lang="de-DE" dirty="0"/>
                <a:t> </a:t>
              </a:r>
              <a:r>
                <a:rPr lang="de-DE" dirty="0" err="1"/>
                <a:t>flood</a:t>
              </a:r>
              <a:r>
                <a:rPr lang="de-DE" dirty="0"/>
                <a:t> </a:t>
              </a:r>
              <a:r>
                <a:rPr lang="de-DE" dirty="0" err="1"/>
                <a:t>warning</a:t>
              </a:r>
              <a:r>
                <a:rPr lang="de-DE" dirty="0"/>
                <a:t> </a:t>
              </a:r>
              <a:r>
                <a:rPr lang="de-DE" dirty="0" err="1"/>
                <a:t>authorities</a:t>
              </a:r>
              <a:endParaRPr lang="de-DE" dirty="0"/>
            </a:p>
          </p:txBody>
        </p:sp>
        <p:cxnSp>
          <p:nvCxnSpPr>
            <p:cNvPr id="48" name="Gerade Verbindung mit Pfeil 47"/>
            <p:cNvCxnSpPr>
              <a:endCxn id="44" idx="1"/>
            </p:cNvCxnSpPr>
            <p:nvPr/>
          </p:nvCxnSpPr>
          <p:spPr bwMode="auto">
            <a:xfrm>
              <a:off x="8688954" y="3642320"/>
              <a:ext cx="965345" cy="541540"/>
            </a:xfrm>
            <a:prstGeom prst="straightConnector1">
              <a:avLst/>
            </a:prstGeom>
            <a:solidFill>
              <a:schemeClr val="accent1"/>
            </a:solidFill>
            <a:ln w="38100" cap="flat" cmpd="sng" algn="ctr">
              <a:solidFill>
                <a:srgbClr val="7030A0"/>
              </a:solidFill>
              <a:prstDash val="solid"/>
              <a:round/>
              <a:headEnd type="none" w="med" len="med"/>
              <a:tailEnd type="arrow" w="lg" len="lg"/>
            </a:ln>
            <a:effectLst>
              <a:glow rad="63500">
                <a:schemeClr val="bg1"/>
              </a:glow>
              <a:outerShdw dist="35921" dir="2700000" algn="ctr" rotWithShape="0">
                <a:schemeClr val="bg2"/>
              </a:outerShdw>
              <a:softEdge rad="0"/>
            </a:effectLst>
          </p:spPr>
        </p:cxnSp>
      </p:grpSp>
      <p:grpSp>
        <p:nvGrpSpPr>
          <p:cNvPr id="7175" name="Gruppieren 7174"/>
          <p:cNvGrpSpPr/>
          <p:nvPr/>
        </p:nvGrpSpPr>
        <p:grpSpPr>
          <a:xfrm>
            <a:off x="8328248" y="3643597"/>
            <a:ext cx="3384376" cy="1949248"/>
            <a:chOff x="8328248" y="3643597"/>
            <a:chExt cx="3384376" cy="1949248"/>
          </a:xfrm>
        </p:grpSpPr>
        <p:sp>
          <p:nvSpPr>
            <p:cNvPr id="45" name="Textfeld 44"/>
            <p:cNvSpPr txBox="1"/>
            <p:nvPr/>
          </p:nvSpPr>
          <p:spPr>
            <a:xfrm>
              <a:off x="8688954" y="4843959"/>
              <a:ext cx="3023670" cy="748886"/>
            </a:xfrm>
            <a:prstGeom prst="rect">
              <a:avLst/>
            </a:prstGeom>
            <a:solidFill>
              <a:schemeClr val="accent2">
                <a:lumMod val="20000"/>
                <a:lumOff val="80000"/>
                <a:alpha val="88000"/>
              </a:schemeClr>
            </a:solidFill>
            <a:ln w="38100">
              <a:solidFill>
                <a:srgbClr val="7030A0"/>
              </a:solidFill>
            </a:ln>
          </p:spPr>
          <p:txBody>
            <a:bodyPr wrap="square" rtlCol="0" anchor="ctr" anchorCtr="0">
              <a:noAutofit/>
            </a:bodyPr>
            <a:lstStyle>
              <a:defPPr>
                <a:defRPr lang="de-DE"/>
              </a:defPPr>
              <a:lvl1pPr algn="ctr">
                <a:defRPr sz="1800" b="1">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r>
                <a:rPr lang="de-DE" dirty="0" err="1"/>
                <a:t>To</a:t>
              </a:r>
              <a:r>
                <a:rPr lang="de-DE" dirty="0"/>
                <a:t> DWD </a:t>
              </a:r>
              <a:r>
                <a:rPr lang="de-DE" dirty="0" err="1"/>
                <a:t>WarnWetter</a:t>
              </a:r>
              <a:r>
                <a:rPr lang="de-DE" dirty="0"/>
                <a:t> App</a:t>
              </a:r>
            </a:p>
          </p:txBody>
        </p:sp>
        <p:cxnSp>
          <p:nvCxnSpPr>
            <p:cNvPr id="50" name="Gerade Verbindung mit Pfeil 49"/>
            <p:cNvCxnSpPr/>
            <p:nvPr/>
          </p:nvCxnSpPr>
          <p:spPr bwMode="auto">
            <a:xfrm>
              <a:off x="8328248" y="3643597"/>
              <a:ext cx="764468" cy="1178008"/>
            </a:xfrm>
            <a:prstGeom prst="straightConnector1">
              <a:avLst/>
            </a:prstGeom>
            <a:solidFill>
              <a:schemeClr val="accent1"/>
            </a:solidFill>
            <a:ln w="38100" cap="flat" cmpd="sng" algn="ctr">
              <a:solidFill>
                <a:srgbClr val="7030A0"/>
              </a:solidFill>
              <a:prstDash val="solid"/>
              <a:round/>
              <a:headEnd type="none" w="med" len="med"/>
              <a:tailEnd type="arrow" w="lg" len="lg"/>
            </a:ln>
            <a:effectLst>
              <a:glow rad="63500">
                <a:schemeClr val="bg1"/>
              </a:glow>
              <a:outerShdw dist="35921" dir="2700000" algn="ctr" rotWithShape="0">
                <a:schemeClr val="bg2"/>
              </a:outerShdw>
              <a:softEdge rad="0"/>
            </a:effectLst>
          </p:spPr>
        </p:cxnSp>
      </p:grpSp>
    </p:spTree>
    <p:extLst>
      <p:ext uri="{BB962C8B-B14F-4D97-AF65-F5344CB8AC3E}">
        <p14:creationId xmlns:p14="http://schemas.microsoft.com/office/powerpoint/2010/main" val="2283816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527051" y="404912"/>
            <a:ext cx="11137900" cy="431800"/>
          </a:xfrm>
        </p:spPr>
        <p:txBody>
          <a:bodyPr/>
          <a:lstStyle/>
          <a:p>
            <a:r>
              <a:rPr lang="de-DE" altLang="de-DE" dirty="0" err="1"/>
              <a:t>Principle</a:t>
            </a:r>
            <a:r>
              <a:rPr lang="de-DE" altLang="de-DE" dirty="0"/>
              <a:t> </a:t>
            </a:r>
            <a:r>
              <a:rPr lang="de-DE" altLang="de-DE" dirty="0" err="1"/>
              <a:t>of</a:t>
            </a:r>
            <a:r>
              <a:rPr lang="de-DE" altLang="de-DE" dirty="0"/>
              <a:t> </a:t>
            </a:r>
            <a:r>
              <a:rPr lang="de-DE" altLang="de-DE" dirty="0">
                <a:solidFill>
                  <a:srgbClr val="0000FF"/>
                </a:solidFill>
              </a:rPr>
              <a:t>INTENSE</a:t>
            </a:r>
            <a:br>
              <a:rPr lang="de-DE" altLang="de-DE" dirty="0"/>
            </a:br>
            <a:r>
              <a:rPr lang="de-DE" dirty="0"/>
              <a:t>(</a:t>
            </a:r>
            <a:r>
              <a:rPr lang="en-US" dirty="0" err="1">
                <a:solidFill>
                  <a:srgbClr val="0000FF"/>
                </a:solidFill>
              </a:rPr>
              <a:t>INT</a:t>
            </a:r>
            <a:r>
              <a:rPr lang="en-US" dirty="0" err="1"/>
              <a:t>egration</a:t>
            </a:r>
            <a:r>
              <a:rPr lang="en-US" dirty="0"/>
              <a:t> of </a:t>
            </a:r>
            <a:r>
              <a:rPr lang="en-US" dirty="0" err="1">
                <a:solidFill>
                  <a:srgbClr val="0000FF"/>
                </a:solidFill>
              </a:rPr>
              <a:t>ENS</a:t>
            </a:r>
            <a:r>
              <a:rPr lang="en-US" dirty="0" err="1"/>
              <a:t>embles</a:t>
            </a:r>
            <a:r>
              <a:rPr lang="en-US" dirty="0"/>
              <a:t> of NWP and </a:t>
            </a:r>
            <a:r>
              <a:rPr lang="de-DE" dirty="0">
                <a:solidFill>
                  <a:srgbClr val="0000FF"/>
                </a:solidFill>
              </a:rPr>
              <a:t>E</a:t>
            </a:r>
            <a:r>
              <a:rPr lang="de-DE" dirty="0"/>
              <a:t>xtrapolation)</a:t>
            </a:r>
          </a:p>
        </p:txBody>
      </p:sp>
      <p:sp>
        <p:nvSpPr>
          <p:cNvPr id="4" name="Inhaltsplatzhalter 3"/>
          <p:cNvSpPr>
            <a:spLocks noGrp="1"/>
          </p:cNvSpPr>
          <p:nvPr>
            <p:ph idx="1"/>
          </p:nvPr>
        </p:nvSpPr>
        <p:spPr>
          <a:xfrm>
            <a:off x="527051" y="1700808"/>
            <a:ext cx="11137900" cy="1031252"/>
          </a:xfrm>
        </p:spPr>
        <p:txBody>
          <a:bodyPr/>
          <a:lstStyle/>
          <a:p>
            <a:r>
              <a:rPr lang="de-DE" dirty="0" err="1"/>
              <a:t>Idea</a:t>
            </a:r>
            <a:r>
              <a:rPr lang="de-DE" dirty="0"/>
              <a:t> </a:t>
            </a:r>
            <a:r>
              <a:rPr lang="de-DE" dirty="0" err="1"/>
              <a:t>from</a:t>
            </a:r>
            <a:r>
              <a:rPr lang="de-DE" dirty="0"/>
              <a:t> </a:t>
            </a:r>
            <a:r>
              <a:rPr lang="de-DE" dirty="0" err="1"/>
              <a:t>Nerini</a:t>
            </a:r>
            <a:r>
              <a:rPr lang="de-DE" dirty="0"/>
              <a:t> et al. (2019)</a:t>
            </a:r>
            <a:endParaRPr lang="de-DE" altLang="de-DE" dirty="0"/>
          </a:p>
        </p:txBody>
      </p:sp>
      <p:sp>
        <p:nvSpPr>
          <p:cNvPr id="2" name="Foliennummernplatzhalter 1"/>
          <p:cNvSpPr>
            <a:spLocks noGrp="1"/>
          </p:cNvSpPr>
          <p:nvPr>
            <p:ph type="sldNum" sz="quarter" idx="11"/>
          </p:nvPr>
        </p:nvSpPr>
        <p:spPr/>
        <p:txBody>
          <a:bodyPr/>
          <a:lstStyle/>
          <a:p>
            <a:pPr>
              <a:defRPr/>
            </a:pPr>
            <a:fld id="{9AEE1EEC-1F3D-496F-80FE-60C0313105A3}" type="slidenum">
              <a:rPr lang="de-DE" smtClean="0"/>
              <a:pPr>
                <a:defRPr/>
              </a:pPr>
              <a:t>41</a:t>
            </a:fld>
            <a:endParaRPr lang="de-DE" dirty="0"/>
          </a:p>
        </p:txBody>
      </p:sp>
      <p:grpSp>
        <p:nvGrpSpPr>
          <p:cNvPr id="21" name="Gruppieren 20"/>
          <p:cNvGrpSpPr/>
          <p:nvPr/>
        </p:nvGrpSpPr>
        <p:grpSpPr>
          <a:xfrm>
            <a:off x="3954228" y="2379810"/>
            <a:ext cx="2868036" cy="812539"/>
            <a:chOff x="3503712" y="3315914"/>
            <a:chExt cx="2868036" cy="812539"/>
          </a:xfrm>
        </p:grpSpPr>
        <p:grpSp>
          <p:nvGrpSpPr>
            <p:cNvPr id="177" name="SMARTInkShape-Group79">
              <a:extLst>
                <a:ext uri="{FF2B5EF4-FFF2-40B4-BE49-F238E27FC236}">
                  <a16:creationId xmlns:a16="http://schemas.microsoft.com/office/drawing/2014/main" id="{46B0D9CD-8F95-42AB-BB90-541A7F0682B9}"/>
                </a:ext>
              </a:extLst>
            </p:cNvPr>
            <p:cNvGrpSpPr/>
            <p:nvPr/>
          </p:nvGrpSpPr>
          <p:grpSpPr>
            <a:xfrm>
              <a:off x="5743175" y="3315914"/>
              <a:ext cx="628573" cy="812539"/>
              <a:chOff x="4794328" y="3054350"/>
              <a:chExt cx="628573" cy="812539"/>
            </a:xfrm>
          </p:grpSpPr>
          <p:sp>
            <p:nvSpPr>
              <p:cNvPr id="161" name="SMARTInkShape-214">
                <a:extLst>
                  <a:ext uri="{FF2B5EF4-FFF2-40B4-BE49-F238E27FC236}">
                    <a16:creationId xmlns:a16="http://schemas.microsoft.com/office/drawing/2014/main" id="{FCF2247E-1E0C-483E-B7DE-FC996110CDDA}"/>
                  </a:ext>
                </a:extLst>
              </p:cNvPr>
              <p:cNvSpPr/>
              <p:nvPr>
                <p:custDataLst>
                  <p:tags r:id="rId54"/>
                </p:custDataLst>
              </p:nvPr>
            </p:nvSpPr>
            <p:spPr bwMode="auto">
              <a:xfrm>
                <a:off x="5219700" y="3238500"/>
                <a:ext cx="6351" cy="6351"/>
              </a:xfrm>
              <a:custGeom>
                <a:avLst/>
                <a:gdLst/>
                <a:ahLst/>
                <a:cxnLst/>
                <a:rect l="0" t="0" r="0" b="0"/>
                <a:pathLst>
                  <a:path w="6351" h="6351">
                    <a:moveTo>
                      <a:pt x="0" y="0"/>
                    </a:moveTo>
                    <a:lnTo>
                      <a:pt x="0" y="0"/>
                    </a:lnTo>
                    <a:lnTo>
                      <a:pt x="6350" y="63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2" name="SMARTInkShape-215">
                <a:extLst>
                  <a:ext uri="{FF2B5EF4-FFF2-40B4-BE49-F238E27FC236}">
                    <a16:creationId xmlns:a16="http://schemas.microsoft.com/office/drawing/2014/main" id="{B6976C3C-3D90-4FAA-911B-49ED825658C5}"/>
                  </a:ext>
                </a:extLst>
              </p:cNvPr>
              <p:cNvSpPr/>
              <p:nvPr>
                <p:custDataLst>
                  <p:tags r:id="rId55"/>
                </p:custDataLst>
              </p:nvPr>
            </p:nvSpPr>
            <p:spPr bwMode="auto">
              <a:xfrm>
                <a:off x="4972050" y="3213100"/>
                <a:ext cx="12701" cy="1"/>
              </a:xfrm>
              <a:custGeom>
                <a:avLst/>
                <a:gdLst/>
                <a:ahLst/>
                <a:cxnLst/>
                <a:rect l="0" t="0" r="0" b="0"/>
                <a:pathLst>
                  <a:path w="12701" h="1">
                    <a:moveTo>
                      <a:pt x="0" y="0"/>
                    </a:moveTo>
                    <a:lnTo>
                      <a:pt x="0" y="0"/>
                    </a:lnTo>
                    <a:lnTo>
                      <a:pt x="1270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3" name="SMARTInkShape-216">
                <a:extLst>
                  <a:ext uri="{FF2B5EF4-FFF2-40B4-BE49-F238E27FC236}">
                    <a16:creationId xmlns:a16="http://schemas.microsoft.com/office/drawing/2014/main" id="{19326069-A033-482C-A147-A432DCF751F8}"/>
                  </a:ext>
                </a:extLst>
              </p:cNvPr>
              <p:cNvSpPr/>
              <p:nvPr>
                <p:custDataLst>
                  <p:tags r:id="rId56"/>
                </p:custDataLst>
              </p:nvPr>
            </p:nvSpPr>
            <p:spPr bwMode="auto">
              <a:xfrm>
                <a:off x="5187950" y="3486150"/>
                <a:ext cx="6351" cy="1"/>
              </a:xfrm>
              <a:custGeom>
                <a:avLst/>
                <a:gdLst/>
                <a:ahLst/>
                <a:cxnLst/>
                <a:rect l="0" t="0" r="0" b="0"/>
                <a:pathLst>
                  <a:path w="6351" h="1">
                    <a:moveTo>
                      <a:pt x="0" y="0"/>
                    </a:moveTo>
                    <a:lnTo>
                      <a:pt x="0" y="0"/>
                    </a:lnTo>
                    <a:lnTo>
                      <a:pt x="63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4" name="SMARTInkShape-217">
                <a:extLst>
                  <a:ext uri="{FF2B5EF4-FFF2-40B4-BE49-F238E27FC236}">
                    <a16:creationId xmlns:a16="http://schemas.microsoft.com/office/drawing/2014/main" id="{2E728E17-7CAF-4320-A3CB-9F993FFED0DF}"/>
                  </a:ext>
                </a:extLst>
              </p:cNvPr>
              <p:cNvSpPr/>
              <p:nvPr>
                <p:custDataLst>
                  <p:tags r:id="rId57"/>
                </p:custDataLst>
              </p:nvPr>
            </p:nvSpPr>
            <p:spPr bwMode="auto">
              <a:xfrm>
                <a:off x="4959350" y="3549650"/>
                <a:ext cx="12701" cy="1"/>
              </a:xfrm>
              <a:custGeom>
                <a:avLst/>
                <a:gdLst/>
                <a:ahLst/>
                <a:cxnLst/>
                <a:rect l="0" t="0" r="0" b="0"/>
                <a:pathLst>
                  <a:path w="12701" h="1">
                    <a:moveTo>
                      <a:pt x="0" y="0"/>
                    </a:moveTo>
                    <a:lnTo>
                      <a:pt x="0" y="0"/>
                    </a:lnTo>
                    <a:lnTo>
                      <a:pt x="1270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5" name="SMARTInkShape-218">
                <a:extLst>
                  <a:ext uri="{FF2B5EF4-FFF2-40B4-BE49-F238E27FC236}">
                    <a16:creationId xmlns:a16="http://schemas.microsoft.com/office/drawing/2014/main" id="{752442DC-3CC3-44B0-8DDA-DBC77BB548DE}"/>
                  </a:ext>
                </a:extLst>
              </p:cNvPr>
              <p:cNvSpPr/>
              <p:nvPr>
                <p:custDataLst>
                  <p:tags r:id="rId58"/>
                </p:custDataLst>
              </p:nvPr>
            </p:nvSpPr>
            <p:spPr bwMode="auto">
              <a:xfrm>
                <a:off x="4991100" y="3333750"/>
                <a:ext cx="6351" cy="12701"/>
              </a:xfrm>
              <a:custGeom>
                <a:avLst/>
                <a:gdLst/>
                <a:ahLst/>
                <a:cxnLst/>
                <a:rect l="0" t="0" r="0" b="0"/>
                <a:pathLst>
                  <a:path w="6351" h="12701">
                    <a:moveTo>
                      <a:pt x="0" y="0"/>
                    </a:moveTo>
                    <a:lnTo>
                      <a:pt x="0" y="0"/>
                    </a:lnTo>
                    <a:lnTo>
                      <a:pt x="0" y="6272"/>
                    </a:lnTo>
                    <a:lnTo>
                      <a:pt x="6089" y="6348"/>
                    </a:lnTo>
                    <a:lnTo>
                      <a:pt x="6350" y="127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6" name="SMARTInkShape-219">
                <a:extLst>
                  <a:ext uri="{FF2B5EF4-FFF2-40B4-BE49-F238E27FC236}">
                    <a16:creationId xmlns:a16="http://schemas.microsoft.com/office/drawing/2014/main" id="{C651B80F-C671-4E5F-BEFE-F3FA713631F2}"/>
                  </a:ext>
                </a:extLst>
              </p:cNvPr>
              <p:cNvSpPr/>
              <p:nvPr>
                <p:custDataLst>
                  <p:tags r:id="rId59"/>
                </p:custDataLst>
              </p:nvPr>
            </p:nvSpPr>
            <p:spPr bwMode="auto">
              <a:xfrm>
                <a:off x="5137150" y="3054350"/>
                <a:ext cx="196851" cy="127001"/>
              </a:xfrm>
              <a:custGeom>
                <a:avLst/>
                <a:gdLst/>
                <a:ahLst/>
                <a:cxnLst/>
                <a:rect l="0" t="0" r="0" b="0"/>
                <a:pathLst>
                  <a:path w="196851" h="127001">
                    <a:moveTo>
                      <a:pt x="196850" y="127000"/>
                    </a:moveTo>
                    <a:lnTo>
                      <a:pt x="196850" y="127000"/>
                    </a:lnTo>
                    <a:lnTo>
                      <a:pt x="196850" y="123629"/>
                    </a:lnTo>
                    <a:lnTo>
                      <a:pt x="196144" y="122636"/>
                    </a:lnTo>
                    <a:lnTo>
                      <a:pt x="194969" y="121974"/>
                    </a:lnTo>
                    <a:lnTo>
                      <a:pt x="193479" y="121533"/>
                    </a:lnTo>
                    <a:lnTo>
                      <a:pt x="183985" y="113859"/>
                    </a:lnTo>
                    <a:lnTo>
                      <a:pt x="175870" y="107819"/>
                    </a:lnTo>
                    <a:lnTo>
                      <a:pt x="163856" y="99457"/>
                    </a:lnTo>
                    <a:lnTo>
                      <a:pt x="137590" y="67811"/>
                    </a:lnTo>
                    <a:lnTo>
                      <a:pt x="135234" y="63534"/>
                    </a:lnTo>
                    <a:lnTo>
                      <a:pt x="133483" y="59282"/>
                    </a:lnTo>
                    <a:lnTo>
                      <a:pt x="130351" y="55040"/>
                    </a:lnTo>
                    <a:lnTo>
                      <a:pt x="126609" y="52684"/>
                    </a:lnTo>
                    <a:lnTo>
                      <a:pt x="122593" y="50932"/>
                    </a:lnTo>
                    <a:lnTo>
                      <a:pt x="118456" y="47801"/>
                    </a:lnTo>
                    <a:lnTo>
                      <a:pt x="112384" y="45939"/>
                    </a:lnTo>
                    <a:lnTo>
                      <a:pt x="108789" y="45443"/>
                    </a:lnTo>
                    <a:lnTo>
                      <a:pt x="106394" y="44407"/>
                    </a:lnTo>
                    <a:lnTo>
                      <a:pt x="104795" y="43010"/>
                    </a:lnTo>
                    <a:lnTo>
                      <a:pt x="103730" y="41373"/>
                    </a:lnTo>
                    <a:lnTo>
                      <a:pt x="102315" y="40282"/>
                    </a:lnTo>
                    <a:lnTo>
                      <a:pt x="83793" y="31320"/>
                    </a:lnTo>
                    <a:lnTo>
                      <a:pt x="78869" y="28031"/>
                    </a:lnTo>
                    <a:lnTo>
                      <a:pt x="61301" y="20562"/>
                    </a:lnTo>
                    <a:lnTo>
                      <a:pt x="52814" y="15343"/>
                    </a:lnTo>
                    <a:lnTo>
                      <a:pt x="21241" y="7007"/>
                    </a:lnTo>
                    <a:lnTo>
                      <a:pt x="8589" y="6437"/>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7" name="SMARTInkShape-220">
                <a:extLst>
                  <a:ext uri="{FF2B5EF4-FFF2-40B4-BE49-F238E27FC236}">
                    <a16:creationId xmlns:a16="http://schemas.microsoft.com/office/drawing/2014/main" id="{B39B3AB3-A709-4096-89A6-0ED6ECDF7B53}"/>
                  </a:ext>
                </a:extLst>
              </p:cNvPr>
              <p:cNvSpPr/>
              <p:nvPr>
                <p:custDataLst>
                  <p:tags r:id="rId60"/>
                </p:custDataLst>
              </p:nvPr>
            </p:nvSpPr>
            <p:spPr bwMode="auto">
              <a:xfrm>
                <a:off x="5346700" y="3232150"/>
                <a:ext cx="12701" cy="50801"/>
              </a:xfrm>
              <a:custGeom>
                <a:avLst/>
                <a:gdLst/>
                <a:ahLst/>
                <a:cxnLst/>
                <a:rect l="0" t="0" r="0" b="0"/>
                <a:pathLst>
                  <a:path w="12701" h="50801">
                    <a:moveTo>
                      <a:pt x="0" y="50800"/>
                    </a:moveTo>
                    <a:lnTo>
                      <a:pt x="0" y="50800"/>
                    </a:lnTo>
                    <a:lnTo>
                      <a:pt x="0" y="47429"/>
                    </a:lnTo>
                    <a:lnTo>
                      <a:pt x="705" y="46436"/>
                    </a:lnTo>
                    <a:lnTo>
                      <a:pt x="1882" y="45774"/>
                    </a:lnTo>
                    <a:lnTo>
                      <a:pt x="3371" y="45333"/>
                    </a:lnTo>
                    <a:lnTo>
                      <a:pt x="4364" y="44333"/>
                    </a:lnTo>
                    <a:lnTo>
                      <a:pt x="5467" y="41340"/>
                    </a:lnTo>
                    <a:lnTo>
                      <a:pt x="6881" y="29306"/>
                    </a:lnTo>
                    <a:lnTo>
                      <a:pt x="10663" y="20992"/>
                    </a:lnTo>
                    <a:lnTo>
                      <a:pt x="1270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8" name="SMARTInkShape-221">
                <a:extLst>
                  <a:ext uri="{FF2B5EF4-FFF2-40B4-BE49-F238E27FC236}">
                    <a16:creationId xmlns:a16="http://schemas.microsoft.com/office/drawing/2014/main" id="{FE8853AD-8724-41D3-AE29-F2E3764E64F3}"/>
                  </a:ext>
                </a:extLst>
              </p:cNvPr>
              <p:cNvSpPr/>
              <p:nvPr>
                <p:custDataLst>
                  <p:tags r:id="rId61"/>
                </p:custDataLst>
              </p:nvPr>
            </p:nvSpPr>
            <p:spPr bwMode="auto">
              <a:xfrm>
                <a:off x="5359400" y="3378200"/>
                <a:ext cx="31751" cy="69851"/>
              </a:xfrm>
              <a:custGeom>
                <a:avLst/>
                <a:gdLst/>
                <a:ahLst/>
                <a:cxnLst/>
                <a:rect l="0" t="0" r="0" b="0"/>
                <a:pathLst>
                  <a:path w="31751" h="69851">
                    <a:moveTo>
                      <a:pt x="31750" y="69850"/>
                    </a:moveTo>
                    <a:lnTo>
                      <a:pt x="31750" y="69850"/>
                    </a:lnTo>
                    <a:lnTo>
                      <a:pt x="22291" y="60390"/>
                    </a:lnTo>
                    <a:lnTo>
                      <a:pt x="20489" y="56709"/>
                    </a:lnTo>
                    <a:lnTo>
                      <a:pt x="8104" y="27105"/>
                    </a:lnTo>
                    <a:lnTo>
                      <a:pt x="6424" y="21924"/>
                    </a:lnTo>
                    <a:lnTo>
                      <a:pt x="986" y="14054"/>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69" name="SMARTInkShape-222">
                <a:extLst>
                  <a:ext uri="{FF2B5EF4-FFF2-40B4-BE49-F238E27FC236}">
                    <a16:creationId xmlns:a16="http://schemas.microsoft.com/office/drawing/2014/main" id="{D31B5C7D-81C4-4A54-8544-AD61C1677B4C}"/>
                  </a:ext>
                </a:extLst>
              </p:cNvPr>
              <p:cNvSpPr/>
              <p:nvPr>
                <p:custDataLst>
                  <p:tags r:id="rId62"/>
                </p:custDataLst>
              </p:nvPr>
            </p:nvSpPr>
            <p:spPr bwMode="auto">
              <a:xfrm>
                <a:off x="5416550" y="3530600"/>
                <a:ext cx="6351" cy="63501"/>
              </a:xfrm>
              <a:custGeom>
                <a:avLst/>
                <a:gdLst/>
                <a:ahLst/>
                <a:cxnLst/>
                <a:rect l="0" t="0" r="0" b="0"/>
                <a:pathLst>
                  <a:path w="6351" h="63501">
                    <a:moveTo>
                      <a:pt x="0" y="63500"/>
                    </a:moveTo>
                    <a:lnTo>
                      <a:pt x="0" y="63500"/>
                    </a:lnTo>
                    <a:lnTo>
                      <a:pt x="3371" y="60129"/>
                    </a:lnTo>
                    <a:lnTo>
                      <a:pt x="5026" y="56593"/>
                    </a:lnTo>
                    <a:lnTo>
                      <a:pt x="6347" y="25398"/>
                    </a:lnTo>
                    <a:lnTo>
                      <a:pt x="63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0" name="SMARTInkShape-223">
                <a:extLst>
                  <a:ext uri="{FF2B5EF4-FFF2-40B4-BE49-F238E27FC236}">
                    <a16:creationId xmlns:a16="http://schemas.microsoft.com/office/drawing/2014/main" id="{27EBE91F-2122-4079-A490-27DDBBD8B91A}"/>
                  </a:ext>
                </a:extLst>
              </p:cNvPr>
              <p:cNvSpPr/>
              <p:nvPr>
                <p:custDataLst>
                  <p:tags r:id="rId63"/>
                </p:custDataLst>
              </p:nvPr>
            </p:nvSpPr>
            <p:spPr bwMode="auto">
              <a:xfrm>
                <a:off x="5283200" y="3695700"/>
                <a:ext cx="57151" cy="38101"/>
              </a:xfrm>
              <a:custGeom>
                <a:avLst/>
                <a:gdLst/>
                <a:ahLst/>
                <a:cxnLst/>
                <a:rect l="0" t="0" r="0" b="0"/>
                <a:pathLst>
                  <a:path w="57151" h="38101">
                    <a:moveTo>
                      <a:pt x="0" y="38100"/>
                    </a:moveTo>
                    <a:lnTo>
                      <a:pt x="0" y="38100"/>
                    </a:lnTo>
                    <a:lnTo>
                      <a:pt x="11556" y="38100"/>
                    </a:lnTo>
                    <a:lnTo>
                      <a:pt x="39992" y="12686"/>
                    </a:lnTo>
                    <a:lnTo>
                      <a:pt x="571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1" name="SMARTInkShape-224">
                <a:extLst>
                  <a:ext uri="{FF2B5EF4-FFF2-40B4-BE49-F238E27FC236}">
                    <a16:creationId xmlns:a16="http://schemas.microsoft.com/office/drawing/2014/main" id="{6085CBB6-595B-41BA-9B81-D4619706D459}"/>
                  </a:ext>
                </a:extLst>
              </p:cNvPr>
              <p:cNvSpPr/>
              <p:nvPr>
                <p:custDataLst>
                  <p:tags r:id="rId64"/>
                </p:custDataLst>
              </p:nvPr>
            </p:nvSpPr>
            <p:spPr bwMode="auto">
              <a:xfrm>
                <a:off x="5130800" y="3778250"/>
                <a:ext cx="82551" cy="38101"/>
              </a:xfrm>
              <a:custGeom>
                <a:avLst/>
                <a:gdLst/>
                <a:ahLst/>
                <a:cxnLst/>
                <a:rect l="0" t="0" r="0" b="0"/>
                <a:pathLst>
                  <a:path w="82551" h="38101">
                    <a:moveTo>
                      <a:pt x="0" y="38100"/>
                    </a:moveTo>
                    <a:lnTo>
                      <a:pt x="0" y="38100"/>
                    </a:lnTo>
                    <a:lnTo>
                      <a:pt x="8838" y="38100"/>
                    </a:lnTo>
                    <a:lnTo>
                      <a:pt x="10127" y="37395"/>
                    </a:lnTo>
                    <a:lnTo>
                      <a:pt x="10984" y="36219"/>
                    </a:lnTo>
                    <a:lnTo>
                      <a:pt x="11556" y="34729"/>
                    </a:lnTo>
                    <a:lnTo>
                      <a:pt x="12643" y="33736"/>
                    </a:lnTo>
                    <a:lnTo>
                      <a:pt x="15732" y="32633"/>
                    </a:lnTo>
                    <a:lnTo>
                      <a:pt x="27402" y="29985"/>
                    </a:lnTo>
                    <a:lnTo>
                      <a:pt x="36811" y="26758"/>
                    </a:lnTo>
                    <a:lnTo>
                      <a:pt x="45950" y="23921"/>
                    </a:lnTo>
                    <a:lnTo>
                      <a:pt x="55712" y="18612"/>
                    </a:lnTo>
                    <a:lnTo>
                      <a:pt x="75425" y="1408"/>
                    </a:lnTo>
                    <a:lnTo>
                      <a:pt x="825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2" name="SMARTInkShape-225">
                <a:extLst>
                  <a:ext uri="{FF2B5EF4-FFF2-40B4-BE49-F238E27FC236}">
                    <a16:creationId xmlns:a16="http://schemas.microsoft.com/office/drawing/2014/main" id="{6D9029C6-DAE1-4228-9D1C-9F80BC62A16A}"/>
                  </a:ext>
                </a:extLst>
              </p:cNvPr>
              <p:cNvSpPr/>
              <p:nvPr>
                <p:custDataLst>
                  <p:tags r:id="rId65"/>
                </p:custDataLst>
              </p:nvPr>
            </p:nvSpPr>
            <p:spPr bwMode="auto">
              <a:xfrm>
                <a:off x="4997450" y="3841750"/>
                <a:ext cx="76201" cy="25139"/>
              </a:xfrm>
              <a:custGeom>
                <a:avLst/>
                <a:gdLst/>
                <a:ahLst/>
                <a:cxnLst/>
                <a:rect l="0" t="0" r="0" b="0"/>
                <a:pathLst>
                  <a:path w="76201" h="25139">
                    <a:moveTo>
                      <a:pt x="0" y="19050"/>
                    </a:moveTo>
                    <a:lnTo>
                      <a:pt x="0" y="19050"/>
                    </a:lnTo>
                    <a:lnTo>
                      <a:pt x="3371" y="19050"/>
                    </a:lnTo>
                    <a:lnTo>
                      <a:pt x="4364" y="19755"/>
                    </a:lnTo>
                    <a:lnTo>
                      <a:pt x="5026" y="20931"/>
                    </a:lnTo>
                    <a:lnTo>
                      <a:pt x="5467" y="22421"/>
                    </a:lnTo>
                    <a:lnTo>
                      <a:pt x="7173" y="23414"/>
                    </a:lnTo>
                    <a:lnTo>
                      <a:pt x="20578" y="25138"/>
                    </a:lnTo>
                    <a:lnTo>
                      <a:pt x="25140" y="23402"/>
                    </a:lnTo>
                    <a:lnTo>
                      <a:pt x="29517" y="20984"/>
                    </a:lnTo>
                    <a:lnTo>
                      <a:pt x="56908" y="9613"/>
                    </a:lnTo>
                    <a:lnTo>
                      <a:pt x="68388" y="1169"/>
                    </a:lnTo>
                    <a:lnTo>
                      <a:pt x="7620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3" name="SMARTInkShape-226">
                <a:extLst>
                  <a:ext uri="{FF2B5EF4-FFF2-40B4-BE49-F238E27FC236}">
                    <a16:creationId xmlns:a16="http://schemas.microsoft.com/office/drawing/2014/main" id="{33866A19-0E21-41B9-94BB-80C9C8F8D9BE}"/>
                  </a:ext>
                </a:extLst>
              </p:cNvPr>
              <p:cNvSpPr/>
              <p:nvPr>
                <p:custDataLst>
                  <p:tags r:id="rId66"/>
                </p:custDataLst>
              </p:nvPr>
            </p:nvSpPr>
            <p:spPr bwMode="auto">
              <a:xfrm>
                <a:off x="4883150" y="3822700"/>
                <a:ext cx="57151" cy="38015"/>
              </a:xfrm>
              <a:custGeom>
                <a:avLst/>
                <a:gdLst/>
                <a:ahLst/>
                <a:cxnLst/>
                <a:rect l="0" t="0" r="0" b="0"/>
                <a:pathLst>
                  <a:path w="57151" h="38015">
                    <a:moveTo>
                      <a:pt x="0" y="0"/>
                    </a:moveTo>
                    <a:lnTo>
                      <a:pt x="0" y="0"/>
                    </a:lnTo>
                    <a:lnTo>
                      <a:pt x="0" y="8838"/>
                    </a:lnTo>
                    <a:lnTo>
                      <a:pt x="1881" y="12865"/>
                    </a:lnTo>
                    <a:lnTo>
                      <a:pt x="17883" y="30574"/>
                    </a:lnTo>
                    <a:lnTo>
                      <a:pt x="28253" y="35882"/>
                    </a:lnTo>
                    <a:lnTo>
                      <a:pt x="39709" y="37662"/>
                    </a:lnTo>
                    <a:lnTo>
                      <a:pt x="48609" y="38014"/>
                    </a:lnTo>
                    <a:lnTo>
                      <a:pt x="51708" y="36180"/>
                    </a:lnTo>
                    <a:lnTo>
                      <a:pt x="57150" y="317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4" name="SMARTInkShape-227">
                <a:extLst>
                  <a:ext uri="{FF2B5EF4-FFF2-40B4-BE49-F238E27FC236}">
                    <a16:creationId xmlns:a16="http://schemas.microsoft.com/office/drawing/2014/main" id="{71C0A533-6601-4A7D-B466-68AC080A5139}"/>
                  </a:ext>
                </a:extLst>
              </p:cNvPr>
              <p:cNvSpPr/>
              <p:nvPr>
                <p:custDataLst>
                  <p:tags r:id="rId67"/>
                </p:custDataLst>
              </p:nvPr>
            </p:nvSpPr>
            <p:spPr bwMode="auto">
              <a:xfrm>
                <a:off x="4794328" y="3479800"/>
                <a:ext cx="44373" cy="317501"/>
              </a:xfrm>
              <a:custGeom>
                <a:avLst/>
                <a:gdLst/>
                <a:ahLst/>
                <a:cxnLst/>
                <a:rect l="0" t="0" r="0" b="0"/>
                <a:pathLst>
                  <a:path w="44373" h="317501">
                    <a:moveTo>
                      <a:pt x="12622" y="0"/>
                    </a:moveTo>
                    <a:lnTo>
                      <a:pt x="12622" y="0"/>
                    </a:lnTo>
                    <a:lnTo>
                      <a:pt x="12622" y="26667"/>
                    </a:lnTo>
                    <a:lnTo>
                      <a:pt x="10741" y="31372"/>
                    </a:lnTo>
                    <a:lnTo>
                      <a:pt x="9251" y="33615"/>
                    </a:lnTo>
                    <a:lnTo>
                      <a:pt x="7155" y="43513"/>
                    </a:lnTo>
                    <a:lnTo>
                      <a:pt x="6306" y="74364"/>
                    </a:lnTo>
                    <a:lnTo>
                      <a:pt x="6273" y="103041"/>
                    </a:lnTo>
                    <a:lnTo>
                      <a:pt x="6272" y="115447"/>
                    </a:lnTo>
                    <a:lnTo>
                      <a:pt x="4391" y="120219"/>
                    </a:lnTo>
                    <a:lnTo>
                      <a:pt x="1908" y="124692"/>
                    </a:lnTo>
                    <a:lnTo>
                      <a:pt x="315" y="133312"/>
                    </a:lnTo>
                    <a:lnTo>
                      <a:pt x="0" y="141809"/>
                    </a:lnTo>
                    <a:lnTo>
                      <a:pt x="6012" y="170326"/>
                    </a:lnTo>
                    <a:lnTo>
                      <a:pt x="5515" y="185757"/>
                    </a:lnTo>
                    <a:lnTo>
                      <a:pt x="1236" y="198213"/>
                    </a:lnTo>
                    <a:lnTo>
                      <a:pt x="182" y="214052"/>
                    </a:lnTo>
                    <a:lnTo>
                      <a:pt x="1919" y="220488"/>
                    </a:lnTo>
                    <a:lnTo>
                      <a:pt x="4337" y="226406"/>
                    </a:lnTo>
                    <a:lnTo>
                      <a:pt x="8040" y="252238"/>
                    </a:lnTo>
                    <a:lnTo>
                      <a:pt x="10586" y="258156"/>
                    </a:lnTo>
                    <a:lnTo>
                      <a:pt x="14385" y="283988"/>
                    </a:lnTo>
                    <a:lnTo>
                      <a:pt x="23595" y="298295"/>
                    </a:lnTo>
                    <a:lnTo>
                      <a:pt x="25260" y="302614"/>
                    </a:lnTo>
                    <a:lnTo>
                      <a:pt x="28352" y="306886"/>
                    </a:lnTo>
                    <a:lnTo>
                      <a:pt x="32078" y="309255"/>
                    </a:lnTo>
                    <a:lnTo>
                      <a:pt x="36848" y="310776"/>
                    </a:lnTo>
                    <a:lnTo>
                      <a:pt x="44372" y="3175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5" name="SMARTInkShape-228">
                <a:extLst>
                  <a:ext uri="{FF2B5EF4-FFF2-40B4-BE49-F238E27FC236}">
                    <a16:creationId xmlns:a16="http://schemas.microsoft.com/office/drawing/2014/main" id="{09B01DA8-5984-4825-84ED-E2DADBBDE8AA}"/>
                  </a:ext>
                </a:extLst>
              </p:cNvPr>
              <p:cNvSpPr/>
              <p:nvPr>
                <p:custDataLst>
                  <p:tags r:id="rId68"/>
                </p:custDataLst>
              </p:nvPr>
            </p:nvSpPr>
            <p:spPr bwMode="auto">
              <a:xfrm>
                <a:off x="4826001" y="3314700"/>
                <a:ext cx="6350" cy="50801"/>
              </a:xfrm>
              <a:custGeom>
                <a:avLst/>
                <a:gdLst/>
                <a:ahLst/>
                <a:cxnLst/>
                <a:rect l="0" t="0" r="0" b="0"/>
                <a:pathLst>
                  <a:path w="6350" h="50801">
                    <a:moveTo>
                      <a:pt x="6349" y="0"/>
                    </a:moveTo>
                    <a:lnTo>
                      <a:pt x="6349" y="0"/>
                    </a:lnTo>
                    <a:lnTo>
                      <a:pt x="6349" y="3371"/>
                    </a:lnTo>
                    <a:lnTo>
                      <a:pt x="5644" y="4364"/>
                    </a:lnTo>
                    <a:lnTo>
                      <a:pt x="4468" y="5026"/>
                    </a:lnTo>
                    <a:lnTo>
                      <a:pt x="2978" y="5467"/>
                    </a:lnTo>
                    <a:lnTo>
                      <a:pt x="1985" y="6467"/>
                    </a:lnTo>
                    <a:lnTo>
                      <a:pt x="882" y="9460"/>
                    </a:lnTo>
                    <a:lnTo>
                      <a:pt x="0" y="40240"/>
                    </a:lnTo>
                    <a:lnTo>
                      <a:pt x="1881" y="44461"/>
                    </a:lnTo>
                    <a:lnTo>
                      <a:pt x="6349" y="508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76" name="SMARTInkShape-229">
                <a:extLst>
                  <a:ext uri="{FF2B5EF4-FFF2-40B4-BE49-F238E27FC236}">
                    <a16:creationId xmlns:a16="http://schemas.microsoft.com/office/drawing/2014/main" id="{4C67EEEC-74BD-4184-959E-C0B4BCDA3019}"/>
                  </a:ext>
                </a:extLst>
              </p:cNvPr>
              <p:cNvSpPr/>
              <p:nvPr>
                <p:custDataLst>
                  <p:tags r:id="rId69"/>
                </p:custDataLst>
              </p:nvPr>
            </p:nvSpPr>
            <p:spPr bwMode="auto">
              <a:xfrm>
                <a:off x="4832350" y="3124200"/>
                <a:ext cx="95251" cy="146051"/>
              </a:xfrm>
              <a:custGeom>
                <a:avLst/>
                <a:gdLst/>
                <a:ahLst/>
                <a:cxnLst/>
                <a:rect l="0" t="0" r="0" b="0"/>
                <a:pathLst>
                  <a:path w="95251" h="146051">
                    <a:moveTo>
                      <a:pt x="95250" y="0"/>
                    </a:moveTo>
                    <a:lnTo>
                      <a:pt x="95250" y="0"/>
                    </a:lnTo>
                    <a:lnTo>
                      <a:pt x="95250" y="6350"/>
                    </a:lnTo>
                    <a:lnTo>
                      <a:pt x="85790" y="6350"/>
                    </a:lnTo>
                    <a:lnTo>
                      <a:pt x="82109" y="8231"/>
                    </a:lnTo>
                    <a:lnTo>
                      <a:pt x="78121" y="10714"/>
                    </a:lnTo>
                    <a:lnTo>
                      <a:pt x="71079" y="12438"/>
                    </a:lnTo>
                    <a:lnTo>
                      <a:pt x="64491" y="18145"/>
                    </a:lnTo>
                    <a:lnTo>
                      <a:pt x="58627" y="19577"/>
                    </a:lnTo>
                    <a:lnTo>
                      <a:pt x="47532" y="28692"/>
                    </a:lnTo>
                    <a:lnTo>
                      <a:pt x="45820" y="32272"/>
                    </a:lnTo>
                    <a:lnTo>
                      <a:pt x="44474" y="41370"/>
                    </a:lnTo>
                    <a:lnTo>
                      <a:pt x="44457" y="46908"/>
                    </a:lnTo>
                    <a:lnTo>
                      <a:pt x="43749" y="48206"/>
                    </a:lnTo>
                    <a:lnTo>
                      <a:pt x="42572" y="49071"/>
                    </a:lnTo>
                    <a:lnTo>
                      <a:pt x="41081" y="49647"/>
                    </a:lnTo>
                    <a:lnTo>
                      <a:pt x="40087" y="50737"/>
                    </a:lnTo>
                    <a:lnTo>
                      <a:pt x="36611" y="57555"/>
                    </a:lnTo>
                    <a:lnTo>
                      <a:pt x="33910" y="61564"/>
                    </a:lnTo>
                    <a:lnTo>
                      <a:pt x="31685" y="67787"/>
                    </a:lnTo>
                    <a:lnTo>
                      <a:pt x="27576" y="74099"/>
                    </a:lnTo>
                    <a:lnTo>
                      <a:pt x="26367" y="78324"/>
                    </a:lnTo>
                    <a:lnTo>
                      <a:pt x="25339" y="79733"/>
                    </a:lnTo>
                    <a:lnTo>
                      <a:pt x="23948" y="80672"/>
                    </a:lnTo>
                    <a:lnTo>
                      <a:pt x="22316" y="81298"/>
                    </a:lnTo>
                    <a:lnTo>
                      <a:pt x="21227" y="82421"/>
                    </a:lnTo>
                    <a:lnTo>
                      <a:pt x="17599" y="89293"/>
                    </a:lnTo>
                    <a:lnTo>
                      <a:pt x="14877" y="93308"/>
                    </a:lnTo>
                    <a:lnTo>
                      <a:pt x="4899" y="120261"/>
                    </a:lnTo>
                    <a:lnTo>
                      <a:pt x="2177" y="124710"/>
                    </a:lnTo>
                    <a:lnTo>
                      <a:pt x="430" y="133316"/>
                    </a:lnTo>
                    <a:lnTo>
                      <a:pt x="0" y="1460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11" name="Gruppieren 10"/>
            <p:cNvGrpSpPr/>
            <p:nvPr/>
          </p:nvGrpSpPr>
          <p:grpSpPr>
            <a:xfrm>
              <a:off x="3503712" y="3419708"/>
              <a:ext cx="2532608" cy="435957"/>
              <a:chOff x="3503712" y="3419708"/>
              <a:chExt cx="2532608" cy="435957"/>
            </a:xfrm>
          </p:grpSpPr>
          <p:sp>
            <p:nvSpPr>
              <p:cNvPr id="252" name="Textfeld 251"/>
              <p:cNvSpPr txBox="1"/>
              <p:nvPr/>
            </p:nvSpPr>
            <p:spPr>
              <a:xfrm rot="21449543">
                <a:off x="4079776" y="3419708"/>
                <a:ext cx="158970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NWC für </a:t>
                </a:r>
                <a:r>
                  <a:rPr lang="el-GR" dirty="0">
                    <a:latin typeface="Arial" panose="020B0604020202020204" pitchFamily="34" charset="0"/>
                    <a:cs typeface="Arial" panose="020B0604020202020204" pitchFamily="34" charset="0"/>
                  </a:rPr>
                  <a:t>Δ</a:t>
                </a:r>
                <a:r>
                  <a:rPr lang="de-DE" dirty="0">
                    <a:latin typeface="Arial" panose="020B0604020202020204" pitchFamily="34" charset="0"/>
                    <a:cs typeface="Arial" panose="020B0604020202020204" pitchFamily="34" charset="0"/>
                  </a:rPr>
                  <a:t>t</a:t>
                </a:r>
                <a:endParaRPr lang="de-DE" dirty="0"/>
              </a:p>
            </p:txBody>
          </p:sp>
          <p:cxnSp>
            <p:nvCxnSpPr>
              <p:cNvPr id="253" name="Gerade Verbindung mit Pfeil 252"/>
              <p:cNvCxnSpPr/>
              <p:nvPr/>
            </p:nvCxnSpPr>
            <p:spPr bwMode="auto">
              <a:xfrm flipV="1">
                <a:off x="3503712" y="3709616"/>
                <a:ext cx="2532608" cy="14604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uppieren 24"/>
          <p:cNvGrpSpPr/>
          <p:nvPr/>
        </p:nvGrpSpPr>
        <p:grpSpPr>
          <a:xfrm>
            <a:off x="407368" y="2517271"/>
            <a:ext cx="9307500" cy="2423897"/>
            <a:chOff x="-43148" y="3453375"/>
            <a:chExt cx="9307500" cy="2423897"/>
          </a:xfrm>
        </p:grpSpPr>
        <p:grpSp>
          <p:nvGrpSpPr>
            <p:cNvPr id="7" name="Gruppieren 6"/>
            <p:cNvGrpSpPr/>
            <p:nvPr/>
          </p:nvGrpSpPr>
          <p:grpSpPr>
            <a:xfrm>
              <a:off x="8175316" y="4780288"/>
              <a:ext cx="1089036" cy="1047716"/>
              <a:chOff x="7222213" y="4540252"/>
              <a:chExt cx="1089036" cy="1047716"/>
            </a:xfrm>
          </p:grpSpPr>
          <p:grpSp>
            <p:nvGrpSpPr>
              <p:cNvPr id="192" name="SMARTInkShape-Group81">
                <a:extLst>
                  <a:ext uri="{FF2B5EF4-FFF2-40B4-BE49-F238E27FC236}">
                    <a16:creationId xmlns:a16="http://schemas.microsoft.com/office/drawing/2014/main" id="{5D5416B6-3CD2-44E8-83AA-FEB25E8845E1}"/>
                  </a:ext>
                </a:extLst>
              </p:cNvPr>
              <p:cNvGrpSpPr/>
              <p:nvPr/>
            </p:nvGrpSpPr>
            <p:grpSpPr>
              <a:xfrm>
                <a:off x="7493000" y="4756150"/>
                <a:ext cx="552451" cy="539673"/>
                <a:chOff x="7493000" y="4756150"/>
                <a:chExt cx="552451" cy="539673"/>
              </a:xfrm>
            </p:grpSpPr>
            <p:sp>
              <p:nvSpPr>
                <p:cNvPr id="186" name="SMARTInkShape-237">
                  <a:extLst>
                    <a:ext uri="{FF2B5EF4-FFF2-40B4-BE49-F238E27FC236}">
                      <a16:creationId xmlns:a16="http://schemas.microsoft.com/office/drawing/2014/main" id="{4F787CBF-080C-42BA-A06B-0042C2D1EDE8}"/>
                    </a:ext>
                  </a:extLst>
                </p:cNvPr>
                <p:cNvSpPr/>
                <p:nvPr>
                  <p:custDataLst>
                    <p:tags r:id="rId48"/>
                  </p:custDataLst>
                </p:nvPr>
              </p:nvSpPr>
              <p:spPr bwMode="auto">
                <a:xfrm>
                  <a:off x="7581900" y="5003800"/>
                  <a:ext cx="6351" cy="12701"/>
                </a:xfrm>
                <a:custGeom>
                  <a:avLst/>
                  <a:gdLst/>
                  <a:ahLst/>
                  <a:cxnLst/>
                  <a:rect l="0" t="0" r="0" b="0"/>
                  <a:pathLst>
                    <a:path w="6351" h="12701">
                      <a:moveTo>
                        <a:pt x="0" y="12700"/>
                      </a:moveTo>
                      <a:lnTo>
                        <a:pt x="0" y="12700"/>
                      </a:lnTo>
                      <a:lnTo>
                        <a:pt x="0" y="9329"/>
                      </a:lnTo>
                      <a:lnTo>
                        <a:pt x="705" y="8336"/>
                      </a:lnTo>
                      <a:lnTo>
                        <a:pt x="1882" y="7674"/>
                      </a:lnTo>
                      <a:lnTo>
                        <a:pt x="5468" y="6612"/>
                      </a:lnTo>
                      <a:lnTo>
                        <a:pt x="5958" y="4585"/>
                      </a:lnTo>
                      <a:lnTo>
                        <a:pt x="63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87" name="SMARTInkShape-238">
                  <a:extLst>
                    <a:ext uri="{FF2B5EF4-FFF2-40B4-BE49-F238E27FC236}">
                      <a16:creationId xmlns:a16="http://schemas.microsoft.com/office/drawing/2014/main" id="{1E26E097-7152-4B71-9FB2-7EF6E53798F9}"/>
                    </a:ext>
                  </a:extLst>
                </p:cNvPr>
                <p:cNvSpPr/>
                <p:nvPr>
                  <p:custDataLst>
                    <p:tags r:id="rId49"/>
                  </p:custDataLst>
                </p:nvPr>
              </p:nvSpPr>
              <p:spPr bwMode="auto">
                <a:xfrm>
                  <a:off x="7493000" y="5283200"/>
                  <a:ext cx="6351" cy="12623"/>
                </a:xfrm>
                <a:custGeom>
                  <a:avLst/>
                  <a:gdLst/>
                  <a:ahLst/>
                  <a:cxnLst/>
                  <a:rect l="0" t="0" r="0" b="0"/>
                  <a:pathLst>
                    <a:path w="6351" h="12623">
                      <a:moveTo>
                        <a:pt x="6350" y="6350"/>
                      </a:moveTo>
                      <a:lnTo>
                        <a:pt x="6350" y="6350"/>
                      </a:lnTo>
                      <a:lnTo>
                        <a:pt x="6350" y="9721"/>
                      </a:lnTo>
                      <a:lnTo>
                        <a:pt x="5645" y="10714"/>
                      </a:lnTo>
                      <a:lnTo>
                        <a:pt x="4469" y="11376"/>
                      </a:lnTo>
                      <a:lnTo>
                        <a:pt x="261" y="1262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88" name="SMARTInkShape-239">
                  <a:extLst>
                    <a:ext uri="{FF2B5EF4-FFF2-40B4-BE49-F238E27FC236}">
                      <a16:creationId xmlns:a16="http://schemas.microsoft.com/office/drawing/2014/main" id="{711827B2-498C-4FA6-9B38-9FD2856726B7}"/>
                    </a:ext>
                  </a:extLst>
                </p:cNvPr>
                <p:cNvSpPr/>
                <p:nvPr>
                  <p:custDataLst>
                    <p:tags r:id="rId50"/>
                  </p:custDataLst>
                </p:nvPr>
              </p:nvSpPr>
              <p:spPr bwMode="auto">
                <a:xfrm>
                  <a:off x="7816850" y="5130800"/>
                  <a:ext cx="12701" cy="6351"/>
                </a:xfrm>
                <a:custGeom>
                  <a:avLst/>
                  <a:gdLst/>
                  <a:ahLst/>
                  <a:cxnLst/>
                  <a:rect l="0" t="0" r="0" b="0"/>
                  <a:pathLst>
                    <a:path w="12701" h="6351">
                      <a:moveTo>
                        <a:pt x="12700" y="0"/>
                      </a:moveTo>
                      <a:lnTo>
                        <a:pt x="12700" y="0"/>
                      </a:lnTo>
                      <a:lnTo>
                        <a:pt x="6428" y="6272"/>
                      </a:lnTo>
                      <a:lnTo>
                        <a:pt x="0" y="63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89" name="SMARTInkShape-240">
                  <a:extLst>
                    <a:ext uri="{FF2B5EF4-FFF2-40B4-BE49-F238E27FC236}">
                      <a16:creationId xmlns:a16="http://schemas.microsoft.com/office/drawing/2014/main" id="{BDE04F0C-C8DB-4C83-B634-A6D23546DFF7}"/>
                    </a:ext>
                  </a:extLst>
                </p:cNvPr>
                <p:cNvSpPr/>
                <p:nvPr>
                  <p:custDataLst>
                    <p:tags r:id="rId51"/>
                  </p:custDataLst>
                </p:nvPr>
              </p:nvSpPr>
              <p:spPr bwMode="auto">
                <a:xfrm>
                  <a:off x="8001000" y="4806950"/>
                  <a:ext cx="44451" cy="31751"/>
                </a:xfrm>
                <a:custGeom>
                  <a:avLst/>
                  <a:gdLst/>
                  <a:ahLst/>
                  <a:cxnLst/>
                  <a:rect l="0" t="0" r="0" b="0"/>
                  <a:pathLst>
                    <a:path w="44451" h="31751">
                      <a:moveTo>
                        <a:pt x="0" y="0"/>
                      </a:moveTo>
                      <a:lnTo>
                        <a:pt x="0" y="0"/>
                      </a:lnTo>
                      <a:lnTo>
                        <a:pt x="5775" y="5069"/>
                      </a:lnTo>
                      <a:lnTo>
                        <a:pt x="37336" y="25276"/>
                      </a:lnTo>
                      <a:lnTo>
                        <a:pt x="44450" y="317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90" name="SMARTInkShape-241">
                  <a:extLst>
                    <a:ext uri="{FF2B5EF4-FFF2-40B4-BE49-F238E27FC236}">
                      <a16:creationId xmlns:a16="http://schemas.microsoft.com/office/drawing/2014/main" id="{4E54846A-E965-4800-A142-7C39F417240B}"/>
                    </a:ext>
                  </a:extLst>
                </p:cNvPr>
                <p:cNvSpPr/>
                <p:nvPr>
                  <p:custDataLst>
                    <p:tags r:id="rId52"/>
                  </p:custDataLst>
                </p:nvPr>
              </p:nvSpPr>
              <p:spPr bwMode="auto">
                <a:xfrm>
                  <a:off x="7816850" y="4756150"/>
                  <a:ext cx="57151" cy="6351"/>
                </a:xfrm>
                <a:custGeom>
                  <a:avLst/>
                  <a:gdLst/>
                  <a:ahLst/>
                  <a:cxnLst/>
                  <a:rect l="0" t="0" r="0" b="0"/>
                  <a:pathLst>
                    <a:path w="57151" h="6351">
                      <a:moveTo>
                        <a:pt x="0" y="0"/>
                      </a:moveTo>
                      <a:lnTo>
                        <a:pt x="0" y="0"/>
                      </a:lnTo>
                      <a:lnTo>
                        <a:pt x="6089" y="6088"/>
                      </a:lnTo>
                      <a:lnTo>
                        <a:pt x="36385" y="6348"/>
                      </a:lnTo>
                      <a:lnTo>
                        <a:pt x="57150" y="63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91" name="SMARTInkShape-242">
                  <a:extLst>
                    <a:ext uri="{FF2B5EF4-FFF2-40B4-BE49-F238E27FC236}">
                      <a16:creationId xmlns:a16="http://schemas.microsoft.com/office/drawing/2014/main" id="{0C749530-B144-491D-A6AB-C56DBB785321}"/>
                    </a:ext>
                  </a:extLst>
                </p:cNvPr>
                <p:cNvSpPr/>
                <p:nvPr>
                  <p:custDataLst>
                    <p:tags r:id="rId53"/>
                  </p:custDataLst>
                </p:nvPr>
              </p:nvSpPr>
              <p:spPr bwMode="auto">
                <a:xfrm>
                  <a:off x="7550150" y="4775200"/>
                  <a:ext cx="19051" cy="6273"/>
                </a:xfrm>
                <a:custGeom>
                  <a:avLst/>
                  <a:gdLst/>
                  <a:ahLst/>
                  <a:cxnLst/>
                  <a:rect l="0" t="0" r="0" b="0"/>
                  <a:pathLst>
                    <a:path w="19051" h="6273">
                      <a:moveTo>
                        <a:pt x="0" y="0"/>
                      </a:moveTo>
                      <a:lnTo>
                        <a:pt x="0" y="0"/>
                      </a:lnTo>
                      <a:lnTo>
                        <a:pt x="0" y="6088"/>
                      </a:lnTo>
                      <a:lnTo>
                        <a:pt x="3371" y="6272"/>
                      </a:lnTo>
                      <a:lnTo>
                        <a:pt x="6907" y="4434"/>
                      </a:lnTo>
                      <a:lnTo>
                        <a:pt x="11556" y="876"/>
                      </a:lnTo>
                      <a:lnTo>
                        <a:pt x="190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
            <p:nvSpPr>
              <p:cNvPr id="193" name="SMARTInkShape-243">
                <a:extLst>
                  <a:ext uri="{FF2B5EF4-FFF2-40B4-BE49-F238E27FC236}">
                    <a16:creationId xmlns:a16="http://schemas.microsoft.com/office/drawing/2014/main" id="{9F24F077-14EA-4C8E-8AC0-9C9E230BE86D}"/>
                  </a:ext>
                </a:extLst>
              </p:cNvPr>
              <p:cNvSpPr/>
              <p:nvPr>
                <p:custDataLst>
                  <p:tags r:id="rId47"/>
                </p:custDataLst>
              </p:nvPr>
            </p:nvSpPr>
            <p:spPr bwMode="auto">
              <a:xfrm>
                <a:off x="7222213" y="4540252"/>
                <a:ext cx="1089036" cy="1047716"/>
              </a:xfrm>
              <a:custGeom>
                <a:avLst/>
                <a:gdLst/>
                <a:ahLst/>
                <a:cxnLst/>
                <a:rect l="0" t="0" r="0" b="0"/>
                <a:pathLst>
                  <a:path w="1089036" h="1047716">
                    <a:moveTo>
                      <a:pt x="321587" y="82548"/>
                    </a:moveTo>
                    <a:lnTo>
                      <a:pt x="321587" y="82548"/>
                    </a:lnTo>
                    <a:lnTo>
                      <a:pt x="327937" y="82548"/>
                    </a:lnTo>
                    <a:lnTo>
                      <a:pt x="298820" y="82548"/>
                    </a:lnTo>
                    <a:lnTo>
                      <a:pt x="270298" y="82548"/>
                    </a:lnTo>
                    <a:lnTo>
                      <a:pt x="254963" y="85919"/>
                    </a:lnTo>
                    <a:lnTo>
                      <a:pt x="225180" y="106313"/>
                    </a:lnTo>
                    <a:lnTo>
                      <a:pt x="194435" y="127062"/>
                    </a:lnTo>
                    <a:lnTo>
                      <a:pt x="169158" y="147315"/>
                    </a:lnTo>
                    <a:lnTo>
                      <a:pt x="151248" y="176083"/>
                    </a:lnTo>
                    <a:lnTo>
                      <a:pt x="141889" y="197764"/>
                    </a:lnTo>
                    <a:lnTo>
                      <a:pt x="138756" y="216169"/>
                    </a:lnTo>
                    <a:lnTo>
                      <a:pt x="141200" y="231658"/>
                    </a:lnTo>
                    <a:lnTo>
                      <a:pt x="150353" y="260751"/>
                    </a:lnTo>
                    <a:lnTo>
                      <a:pt x="161454" y="292151"/>
                    </a:lnTo>
                    <a:lnTo>
                      <a:pt x="172337" y="315627"/>
                    </a:lnTo>
                    <a:lnTo>
                      <a:pt x="178276" y="340804"/>
                    </a:lnTo>
                    <a:lnTo>
                      <a:pt x="177446" y="361327"/>
                    </a:lnTo>
                    <a:lnTo>
                      <a:pt x="170844" y="387931"/>
                    </a:lnTo>
                    <a:lnTo>
                      <a:pt x="160865" y="417750"/>
                    </a:lnTo>
                    <a:lnTo>
                      <a:pt x="147670" y="441511"/>
                    </a:lnTo>
                    <a:lnTo>
                      <a:pt x="130357" y="469013"/>
                    </a:lnTo>
                    <a:lnTo>
                      <a:pt x="111821" y="495036"/>
                    </a:lnTo>
                    <a:lnTo>
                      <a:pt x="91041" y="522503"/>
                    </a:lnTo>
                    <a:lnTo>
                      <a:pt x="68892" y="551101"/>
                    </a:lnTo>
                    <a:lnTo>
                      <a:pt x="50805" y="579330"/>
                    </a:lnTo>
                    <a:lnTo>
                      <a:pt x="34628" y="608156"/>
                    </a:lnTo>
                    <a:lnTo>
                      <a:pt x="20191" y="634571"/>
                    </a:lnTo>
                    <a:lnTo>
                      <a:pt x="9564" y="660272"/>
                    </a:lnTo>
                    <a:lnTo>
                      <a:pt x="1241" y="683879"/>
                    </a:lnTo>
                    <a:lnTo>
                      <a:pt x="0" y="697645"/>
                    </a:lnTo>
                    <a:lnTo>
                      <a:pt x="1800" y="710819"/>
                    </a:lnTo>
                    <a:lnTo>
                      <a:pt x="15719" y="741017"/>
                    </a:lnTo>
                    <a:lnTo>
                      <a:pt x="24701" y="755076"/>
                    </a:lnTo>
                    <a:lnTo>
                      <a:pt x="53700" y="780998"/>
                    </a:lnTo>
                    <a:lnTo>
                      <a:pt x="84451" y="805211"/>
                    </a:lnTo>
                    <a:lnTo>
                      <a:pt x="108822" y="825613"/>
                    </a:lnTo>
                    <a:lnTo>
                      <a:pt x="130037" y="855138"/>
                    </a:lnTo>
                    <a:lnTo>
                      <a:pt x="141045" y="872772"/>
                    </a:lnTo>
                    <a:lnTo>
                      <a:pt x="152172" y="902070"/>
                    </a:lnTo>
                    <a:lnTo>
                      <a:pt x="156340" y="927877"/>
                    </a:lnTo>
                    <a:lnTo>
                      <a:pt x="163226" y="957539"/>
                    </a:lnTo>
                    <a:lnTo>
                      <a:pt x="171381" y="983989"/>
                    </a:lnTo>
                    <a:lnTo>
                      <a:pt x="184855" y="1008891"/>
                    </a:lnTo>
                    <a:lnTo>
                      <a:pt x="196956" y="1022908"/>
                    </a:lnTo>
                    <a:lnTo>
                      <a:pt x="210184" y="1031844"/>
                    </a:lnTo>
                    <a:lnTo>
                      <a:pt x="239418" y="1043371"/>
                    </a:lnTo>
                    <a:lnTo>
                      <a:pt x="269582" y="1046884"/>
                    </a:lnTo>
                    <a:lnTo>
                      <a:pt x="300836" y="1047577"/>
                    </a:lnTo>
                    <a:lnTo>
                      <a:pt x="327601" y="1047715"/>
                    </a:lnTo>
                    <a:lnTo>
                      <a:pt x="353270" y="1047036"/>
                    </a:lnTo>
                    <a:lnTo>
                      <a:pt x="378725" y="1040839"/>
                    </a:lnTo>
                    <a:lnTo>
                      <a:pt x="404134" y="1036192"/>
                    </a:lnTo>
                    <a:lnTo>
                      <a:pt x="429536" y="1030204"/>
                    </a:lnTo>
                    <a:lnTo>
                      <a:pt x="456818" y="1022228"/>
                    </a:lnTo>
                    <a:lnTo>
                      <a:pt x="480895" y="1014080"/>
                    </a:lnTo>
                    <a:lnTo>
                      <a:pt x="504021" y="1006493"/>
                    </a:lnTo>
                    <a:lnTo>
                      <a:pt x="517674" y="1003307"/>
                    </a:lnTo>
                    <a:lnTo>
                      <a:pt x="543687" y="993527"/>
                    </a:lnTo>
                    <a:lnTo>
                      <a:pt x="571203" y="985914"/>
                    </a:lnTo>
                    <a:lnTo>
                      <a:pt x="601246" y="972351"/>
                    </a:lnTo>
                    <a:lnTo>
                      <a:pt x="632771" y="954207"/>
                    </a:lnTo>
                    <a:lnTo>
                      <a:pt x="649916" y="944773"/>
                    </a:lnTo>
                    <a:lnTo>
                      <a:pt x="681311" y="925273"/>
                    </a:lnTo>
                    <a:lnTo>
                      <a:pt x="697973" y="912307"/>
                    </a:lnTo>
                    <a:lnTo>
                      <a:pt x="712442" y="891705"/>
                    </a:lnTo>
                    <a:lnTo>
                      <a:pt x="722028" y="871307"/>
                    </a:lnTo>
                    <a:lnTo>
                      <a:pt x="726044" y="864908"/>
                    </a:lnTo>
                    <a:lnTo>
                      <a:pt x="739848" y="837534"/>
                    </a:lnTo>
                    <a:lnTo>
                      <a:pt x="756461" y="806892"/>
                    </a:lnTo>
                    <a:lnTo>
                      <a:pt x="773349" y="778514"/>
                    </a:lnTo>
                    <a:lnTo>
                      <a:pt x="791757" y="751918"/>
                    </a:lnTo>
                    <a:lnTo>
                      <a:pt x="809911" y="726870"/>
                    </a:lnTo>
                    <a:lnTo>
                      <a:pt x="830927" y="700966"/>
                    </a:lnTo>
                    <a:lnTo>
                      <a:pt x="845271" y="686530"/>
                    </a:lnTo>
                    <a:lnTo>
                      <a:pt x="872766" y="655339"/>
                    </a:lnTo>
                    <a:lnTo>
                      <a:pt x="879393" y="648694"/>
                    </a:lnTo>
                    <a:lnTo>
                      <a:pt x="880092" y="644621"/>
                    </a:lnTo>
                    <a:lnTo>
                      <a:pt x="880896" y="643531"/>
                    </a:lnTo>
                    <a:lnTo>
                      <a:pt x="883671" y="642318"/>
                    </a:lnTo>
                    <a:lnTo>
                      <a:pt x="887256" y="638016"/>
                    </a:lnTo>
                    <a:lnTo>
                      <a:pt x="892612" y="631401"/>
                    </a:lnTo>
                    <a:lnTo>
                      <a:pt x="921694" y="602282"/>
                    </a:lnTo>
                    <a:lnTo>
                      <a:pt x="951289" y="577657"/>
                    </a:lnTo>
                    <a:lnTo>
                      <a:pt x="980941" y="552410"/>
                    </a:lnTo>
                    <a:lnTo>
                      <a:pt x="1007181" y="532110"/>
                    </a:lnTo>
                    <a:lnTo>
                      <a:pt x="1035739" y="510224"/>
                    </a:lnTo>
                    <a:lnTo>
                      <a:pt x="1056136" y="493988"/>
                    </a:lnTo>
                    <a:lnTo>
                      <a:pt x="1061509" y="487660"/>
                    </a:lnTo>
                    <a:lnTo>
                      <a:pt x="1068500" y="482687"/>
                    </a:lnTo>
                    <a:lnTo>
                      <a:pt x="1080741" y="465432"/>
                    </a:lnTo>
                    <a:lnTo>
                      <a:pt x="1088446" y="436129"/>
                    </a:lnTo>
                    <a:lnTo>
                      <a:pt x="1089035" y="406132"/>
                    </a:lnTo>
                    <a:lnTo>
                      <a:pt x="1081073" y="374613"/>
                    </a:lnTo>
                    <a:lnTo>
                      <a:pt x="1070835" y="342893"/>
                    </a:lnTo>
                    <a:lnTo>
                      <a:pt x="1055227" y="311148"/>
                    </a:lnTo>
                    <a:lnTo>
                      <a:pt x="1034792" y="279398"/>
                    </a:lnTo>
                    <a:lnTo>
                      <a:pt x="1013723" y="247648"/>
                    </a:lnTo>
                    <a:lnTo>
                      <a:pt x="991863" y="215898"/>
                    </a:lnTo>
                    <a:lnTo>
                      <a:pt x="962565" y="184148"/>
                    </a:lnTo>
                    <a:lnTo>
                      <a:pt x="931138" y="152398"/>
                    </a:lnTo>
                    <a:lnTo>
                      <a:pt x="902406" y="126998"/>
                    </a:lnTo>
                    <a:lnTo>
                      <a:pt x="873918" y="102303"/>
                    </a:lnTo>
                    <a:lnTo>
                      <a:pt x="850091" y="86912"/>
                    </a:lnTo>
                    <a:lnTo>
                      <a:pt x="824452" y="69965"/>
                    </a:lnTo>
                    <a:lnTo>
                      <a:pt x="795532" y="55693"/>
                    </a:lnTo>
                    <a:lnTo>
                      <a:pt x="768069" y="43233"/>
                    </a:lnTo>
                    <a:lnTo>
                      <a:pt x="737903" y="34759"/>
                    </a:lnTo>
                    <a:lnTo>
                      <a:pt x="706622" y="27074"/>
                    </a:lnTo>
                    <a:lnTo>
                      <a:pt x="675012" y="16879"/>
                    </a:lnTo>
                    <a:lnTo>
                      <a:pt x="643303" y="9782"/>
                    </a:lnTo>
                    <a:lnTo>
                      <a:pt x="611565" y="6660"/>
                    </a:lnTo>
                    <a:lnTo>
                      <a:pt x="579819" y="2285"/>
                    </a:lnTo>
                    <a:lnTo>
                      <a:pt x="548775" y="676"/>
                    </a:lnTo>
                    <a:lnTo>
                      <a:pt x="521390" y="199"/>
                    </a:lnTo>
                    <a:lnTo>
                      <a:pt x="496107" y="58"/>
                    </a:lnTo>
                    <a:lnTo>
                      <a:pt x="466362" y="10"/>
                    </a:lnTo>
                    <a:lnTo>
                      <a:pt x="440260" y="0"/>
                    </a:lnTo>
                    <a:lnTo>
                      <a:pt x="410227" y="1880"/>
                    </a:lnTo>
                    <a:lnTo>
                      <a:pt x="379408" y="6465"/>
                    </a:lnTo>
                    <a:lnTo>
                      <a:pt x="351465" y="13469"/>
                    </a:lnTo>
                    <a:lnTo>
                      <a:pt x="334335" y="22624"/>
                    </a:lnTo>
                    <a:lnTo>
                      <a:pt x="324105" y="24850"/>
                    </a:lnTo>
                    <a:lnTo>
                      <a:pt x="315237" y="380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6" name="Gruppieren 5"/>
            <p:cNvGrpSpPr/>
            <p:nvPr/>
          </p:nvGrpSpPr>
          <p:grpSpPr>
            <a:xfrm>
              <a:off x="5563984" y="4735836"/>
              <a:ext cx="1030640" cy="958811"/>
              <a:chOff x="4610881" y="4495800"/>
              <a:chExt cx="1030640" cy="958811"/>
            </a:xfrm>
          </p:grpSpPr>
          <p:sp>
            <p:nvSpPr>
              <p:cNvPr id="206" name="SMARTInkShape-256">
                <a:extLst>
                  <a:ext uri="{FF2B5EF4-FFF2-40B4-BE49-F238E27FC236}">
                    <a16:creationId xmlns:a16="http://schemas.microsoft.com/office/drawing/2014/main" id="{79B327EE-6D36-4E59-8849-054F54178A65}"/>
                  </a:ext>
                </a:extLst>
              </p:cNvPr>
              <p:cNvSpPr/>
              <p:nvPr>
                <p:custDataLst>
                  <p:tags r:id="rId43"/>
                </p:custDataLst>
              </p:nvPr>
            </p:nvSpPr>
            <p:spPr bwMode="auto">
              <a:xfrm>
                <a:off x="5054600" y="5118100"/>
                <a:ext cx="50801" cy="31751"/>
              </a:xfrm>
              <a:custGeom>
                <a:avLst/>
                <a:gdLst/>
                <a:ahLst/>
                <a:cxnLst/>
                <a:rect l="0" t="0" r="0" b="0"/>
                <a:pathLst>
                  <a:path w="50801" h="31751">
                    <a:moveTo>
                      <a:pt x="50800" y="0"/>
                    </a:moveTo>
                    <a:lnTo>
                      <a:pt x="50800" y="0"/>
                    </a:lnTo>
                    <a:lnTo>
                      <a:pt x="41962" y="8837"/>
                    </a:lnTo>
                    <a:lnTo>
                      <a:pt x="36053" y="10983"/>
                    </a:lnTo>
                    <a:lnTo>
                      <a:pt x="32502" y="11555"/>
                    </a:lnTo>
                    <a:lnTo>
                      <a:pt x="6705" y="25737"/>
                    </a:lnTo>
                    <a:lnTo>
                      <a:pt x="0" y="317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07" name="SMARTInkShape-257">
                <a:extLst>
                  <a:ext uri="{FF2B5EF4-FFF2-40B4-BE49-F238E27FC236}">
                    <a16:creationId xmlns:a16="http://schemas.microsoft.com/office/drawing/2014/main" id="{694691B1-D115-4657-A15A-95195E5A01D2}"/>
                  </a:ext>
                </a:extLst>
              </p:cNvPr>
              <p:cNvSpPr/>
              <p:nvPr>
                <p:custDataLst>
                  <p:tags r:id="rId44"/>
                </p:custDataLst>
              </p:nvPr>
            </p:nvSpPr>
            <p:spPr bwMode="auto">
              <a:xfrm>
                <a:off x="5213350" y="4921250"/>
                <a:ext cx="19051" cy="50801"/>
              </a:xfrm>
              <a:custGeom>
                <a:avLst/>
                <a:gdLst/>
                <a:ahLst/>
                <a:cxnLst/>
                <a:rect l="0" t="0" r="0" b="0"/>
                <a:pathLst>
                  <a:path w="19051" h="50801">
                    <a:moveTo>
                      <a:pt x="0" y="0"/>
                    </a:moveTo>
                    <a:lnTo>
                      <a:pt x="0" y="0"/>
                    </a:lnTo>
                    <a:lnTo>
                      <a:pt x="0" y="3371"/>
                    </a:lnTo>
                    <a:lnTo>
                      <a:pt x="1882" y="6907"/>
                    </a:lnTo>
                    <a:lnTo>
                      <a:pt x="17828" y="35711"/>
                    </a:lnTo>
                    <a:lnTo>
                      <a:pt x="19050" y="508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08" name="SMARTInkShape-258">
                <a:extLst>
                  <a:ext uri="{FF2B5EF4-FFF2-40B4-BE49-F238E27FC236}">
                    <a16:creationId xmlns:a16="http://schemas.microsoft.com/office/drawing/2014/main" id="{FD2E7DA5-ADCA-4AA9-B153-A32EDAD544A3}"/>
                  </a:ext>
                </a:extLst>
              </p:cNvPr>
              <p:cNvSpPr/>
              <p:nvPr>
                <p:custDataLst>
                  <p:tags r:id="rId45"/>
                </p:custDataLst>
              </p:nvPr>
            </p:nvSpPr>
            <p:spPr bwMode="auto">
              <a:xfrm>
                <a:off x="4914900" y="4826000"/>
                <a:ext cx="69851" cy="25401"/>
              </a:xfrm>
              <a:custGeom>
                <a:avLst/>
                <a:gdLst/>
                <a:ahLst/>
                <a:cxnLst/>
                <a:rect l="0" t="0" r="0" b="0"/>
                <a:pathLst>
                  <a:path w="69851" h="25401">
                    <a:moveTo>
                      <a:pt x="0" y="0"/>
                    </a:moveTo>
                    <a:lnTo>
                      <a:pt x="0" y="0"/>
                    </a:lnTo>
                    <a:lnTo>
                      <a:pt x="3371" y="3371"/>
                    </a:lnTo>
                    <a:lnTo>
                      <a:pt x="6908" y="5026"/>
                    </a:lnTo>
                    <a:lnTo>
                      <a:pt x="38280" y="14155"/>
                    </a:lnTo>
                    <a:lnTo>
                      <a:pt x="69850" y="254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09" name="SMARTInkShape-259">
                <a:extLst>
                  <a:ext uri="{FF2B5EF4-FFF2-40B4-BE49-F238E27FC236}">
                    <a16:creationId xmlns:a16="http://schemas.microsoft.com/office/drawing/2014/main" id="{2B12ABEA-2A83-4E5D-A14B-ECC09F6A0CEC}"/>
                  </a:ext>
                </a:extLst>
              </p:cNvPr>
              <p:cNvSpPr/>
              <p:nvPr>
                <p:custDataLst>
                  <p:tags r:id="rId46"/>
                </p:custDataLst>
              </p:nvPr>
            </p:nvSpPr>
            <p:spPr bwMode="auto">
              <a:xfrm>
                <a:off x="4610881" y="4495800"/>
                <a:ext cx="1030640" cy="958811"/>
              </a:xfrm>
              <a:custGeom>
                <a:avLst/>
                <a:gdLst/>
                <a:ahLst/>
                <a:cxnLst/>
                <a:rect l="0" t="0" r="0" b="0"/>
                <a:pathLst>
                  <a:path w="1030640" h="958811">
                    <a:moveTo>
                      <a:pt x="189719" y="133350"/>
                    </a:moveTo>
                    <a:lnTo>
                      <a:pt x="189719" y="133350"/>
                    </a:lnTo>
                    <a:lnTo>
                      <a:pt x="195186" y="133350"/>
                    </a:lnTo>
                    <a:lnTo>
                      <a:pt x="195481" y="132645"/>
                    </a:lnTo>
                    <a:lnTo>
                      <a:pt x="196062" y="127078"/>
                    </a:lnTo>
                    <a:lnTo>
                      <a:pt x="202418" y="120651"/>
                    </a:lnTo>
                    <a:lnTo>
                      <a:pt x="174478" y="120650"/>
                    </a:lnTo>
                    <a:lnTo>
                      <a:pt x="156187" y="125719"/>
                    </a:lnTo>
                    <a:lnTo>
                      <a:pt x="125412" y="138362"/>
                    </a:lnTo>
                    <a:lnTo>
                      <a:pt x="97734" y="157014"/>
                    </a:lnTo>
                    <a:lnTo>
                      <a:pt x="67725" y="186289"/>
                    </a:lnTo>
                    <a:lnTo>
                      <a:pt x="61886" y="194743"/>
                    </a:lnTo>
                    <a:lnTo>
                      <a:pt x="58004" y="210807"/>
                    </a:lnTo>
                    <a:lnTo>
                      <a:pt x="56853" y="225602"/>
                    </a:lnTo>
                    <a:lnTo>
                      <a:pt x="58466" y="232676"/>
                    </a:lnTo>
                    <a:lnTo>
                      <a:pt x="71135" y="254358"/>
                    </a:lnTo>
                    <a:lnTo>
                      <a:pt x="93356" y="283654"/>
                    </a:lnTo>
                    <a:lnTo>
                      <a:pt x="109002" y="314503"/>
                    </a:lnTo>
                    <a:lnTo>
                      <a:pt x="112627" y="337212"/>
                    </a:lnTo>
                    <a:lnTo>
                      <a:pt x="111461" y="363962"/>
                    </a:lnTo>
                    <a:lnTo>
                      <a:pt x="106559" y="387946"/>
                    </a:lnTo>
                    <a:lnTo>
                      <a:pt x="98757" y="412927"/>
                    </a:lnTo>
                    <a:lnTo>
                      <a:pt x="87508" y="440084"/>
                    </a:lnTo>
                    <a:lnTo>
                      <a:pt x="75238" y="470473"/>
                    </a:lnTo>
                    <a:lnTo>
                      <a:pt x="62666" y="499938"/>
                    </a:lnTo>
                    <a:lnTo>
                      <a:pt x="48121" y="528424"/>
                    </a:lnTo>
                    <a:lnTo>
                      <a:pt x="32288" y="559207"/>
                    </a:lnTo>
                    <a:lnTo>
                      <a:pt x="20542" y="588789"/>
                    </a:lnTo>
                    <a:lnTo>
                      <a:pt x="12592" y="613547"/>
                    </a:lnTo>
                    <a:lnTo>
                      <a:pt x="3585" y="644246"/>
                    </a:lnTo>
                    <a:lnTo>
                      <a:pt x="81" y="671712"/>
                    </a:lnTo>
                    <a:lnTo>
                      <a:pt x="0" y="700309"/>
                    </a:lnTo>
                    <a:lnTo>
                      <a:pt x="8067" y="721743"/>
                    </a:lnTo>
                    <a:lnTo>
                      <a:pt x="13970" y="728351"/>
                    </a:lnTo>
                    <a:lnTo>
                      <a:pt x="41673" y="750423"/>
                    </a:lnTo>
                    <a:lnTo>
                      <a:pt x="71898" y="771937"/>
                    </a:lnTo>
                    <a:lnTo>
                      <a:pt x="93147" y="782804"/>
                    </a:lnTo>
                    <a:lnTo>
                      <a:pt x="121634" y="801578"/>
                    </a:lnTo>
                    <a:lnTo>
                      <a:pt x="142247" y="817325"/>
                    </a:lnTo>
                    <a:lnTo>
                      <a:pt x="163006" y="845831"/>
                    </a:lnTo>
                    <a:lnTo>
                      <a:pt x="182206" y="877295"/>
                    </a:lnTo>
                    <a:lnTo>
                      <a:pt x="197519" y="906300"/>
                    </a:lnTo>
                    <a:lnTo>
                      <a:pt x="213289" y="924638"/>
                    </a:lnTo>
                    <a:lnTo>
                      <a:pt x="242996" y="941078"/>
                    </a:lnTo>
                    <a:lnTo>
                      <a:pt x="271504" y="953615"/>
                    </a:lnTo>
                    <a:lnTo>
                      <a:pt x="294463" y="957299"/>
                    </a:lnTo>
                    <a:lnTo>
                      <a:pt x="322511" y="958390"/>
                    </a:lnTo>
                    <a:lnTo>
                      <a:pt x="353164" y="958714"/>
                    </a:lnTo>
                    <a:lnTo>
                      <a:pt x="384589" y="958810"/>
                    </a:lnTo>
                    <a:lnTo>
                      <a:pt x="416243" y="955466"/>
                    </a:lnTo>
                    <a:lnTo>
                      <a:pt x="439269" y="951936"/>
                    </a:lnTo>
                    <a:lnTo>
                      <a:pt x="462908" y="948017"/>
                    </a:lnTo>
                    <a:lnTo>
                      <a:pt x="485173" y="943922"/>
                    </a:lnTo>
                    <a:lnTo>
                      <a:pt x="514171" y="941022"/>
                    </a:lnTo>
                    <a:lnTo>
                      <a:pt x="544008" y="936791"/>
                    </a:lnTo>
                    <a:lnTo>
                      <a:pt x="571820" y="931070"/>
                    </a:lnTo>
                    <a:lnTo>
                      <a:pt x="597935" y="928276"/>
                    </a:lnTo>
                    <a:lnTo>
                      <a:pt x="623547" y="924077"/>
                    </a:lnTo>
                    <a:lnTo>
                      <a:pt x="649010" y="918365"/>
                    </a:lnTo>
                    <a:lnTo>
                      <a:pt x="674428" y="912204"/>
                    </a:lnTo>
                    <a:lnTo>
                      <a:pt x="703205" y="905910"/>
                    </a:lnTo>
                    <a:lnTo>
                      <a:pt x="734073" y="896205"/>
                    </a:lnTo>
                    <a:lnTo>
                      <a:pt x="762191" y="887764"/>
                    </a:lnTo>
                    <a:lnTo>
                      <a:pt x="791768" y="877423"/>
                    </a:lnTo>
                    <a:lnTo>
                      <a:pt x="819503" y="865423"/>
                    </a:lnTo>
                    <a:lnTo>
                      <a:pt x="848966" y="852929"/>
                    </a:lnTo>
                    <a:lnTo>
                      <a:pt x="880038" y="840291"/>
                    </a:lnTo>
                    <a:lnTo>
                      <a:pt x="911587" y="824238"/>
                    </a:lnTo>
                    <a:lnTo>
                      <a:pt x="939907" y="809447"/>
                    </a:lnTo>
                    <a:lnTo>
                      <a:pt x="966172" y="792755"/>
                    </a:lnTo>
                    <a:lnTo>
                      <a:pt x="994555" y="773223"/>
                    </a:lnTo>
                    <a:lnTo>
                      <a:pt x="1012601" y="755776"/>
                    </a:lnTo>
                    <a:lnTo>
                      <a:pt x="1029882" y="729395"/>
                    </a:lnTo>
                    <a:lnTo>
                      <a:pt x="1030639" y="726152"/>
                    </a:lnTo>
                    <a:lnTo>
                      <a:pt x="1029599" y="718786"/>
                    </a:lnTo>
                    <a:lnTo>
                      <a:pt x="1019351" y="696503"/>
                    </a:lnTo>
                    <a:lnTo>
                      <a:pt x="1010093" y="676977"/>
                    </a:lnTo>
                    <a:lnTo>
                      <a:pt x="999119" y="653317"/>
                    </a:lnTo>
                    <a:lnTo>
                      <a:pt x="984343" y="626551"/>
                    </a:lnTo>
                    <a:lnTo>
                      <a:pt x="969147" y="598160"/>
                    </a:lnTo>
                    <a:lnTo>
                      <a:pt x="951238" y="571873"/>
                    </a:lnTo>
                    <a:lnTo>
                      <a:pt x="932526" y="546211"/>
                    </a:lnTo>
                    <a:lnTo>
                      <a:pt x="913576" y="520733"/>
                    </a:lnTo>
                    <a:lnTo>
                      <a:pt x="892675" y="495310"/>
                    </a:lnTo>
                    <a:lnTo>
                      <a:pt x="870489" y="468021"/>
                    </a:lnTo>
                    <a:lnTo>
                      <a:pt x="848629" y="439475"/>
                    </a:lnTo>
                    <a:lnTo>
                      <a:pt x="826158" y="413143"/>
                    </a:lnTo>
                    <a:lnTo>
                      <a:pt x="796232" y="382332"/>
                    </a:lnTo>
                    <a:lnTo>
                      <a:pt x="772578" y="350794"/>
                    </a:lnTo>
                    <a:lnTo>
                      <a:pt x="748254" y="319268"/>
                    </a:lnTo>
                    <a:lnTo>
                      <a:pt x="726437" y="289078"/>
                    </a:lnTo>
                    <a:lnTo>
                      <a:pt x="712892" y="264315"/>
                    </a:lnTo>
                    <a:lnTo>
                      <a:pt x="694966" y="235028"/>
                    </a:lnTo>
                    <a:lnTo>
                      <a:pt x="673657" y="204679"/>
                    </a:lnTo>
                    <a:lnTo>
                      <a:pt x="652279" y="178092"/>
                    </a:lnTo>
                    <a:lnTo>
                      <a:pt x="621389" y="147970"/>
                    </a:lnTo>
                    <a:lnTo>
                      <a:pt x="592722" y="129496"/>
                    </a:lnTo>
                    <a:lnTo>
                      <a:pt x="568223" y="116529"/>
                    </a:lnTo>
                    <a:lnTo>
                      <a:pt x="543090" y="103750"/>
                    </a:lnTo>
                    <a:lnTo>
                      <a:pt x="517770" y="91026"/>
                    </a:lnTo>
                    <a:lnTo>
                      <a:pt x="489022" y="78320"/>
                    </a:lnTo>
                    <a:lnTo>
                      <a:pt x="458162" y="65618"/>
                    </a:lnTo>
                    <a:lnTo>
                      <a:pt x="426675" y="52917"/>
                    </a:lnTo>
                    <a:lnTo>
                      <a:pt x="398374" y="43588"/>
                    </a:lnTo>
                    <a:lnTo>
                      <a:pt x="372114" y="32984"/>
                    </a:lnTo>
                    <a:lnTo>
                      <a:pt x="346459" y="24276"/>
                    </a:lnTo>
                    <a:lnTo>
                      <a:pt x="317576" y="15013"/>
                    </a:lnTo>
                    <a:lnTo>
                      <a:pt x="288453" y="4259"/>
                    </a:lnTo>
                    <a:lnTo>
                      <a:pt x="266966" y="250"/>
                    </a:lnTo>
                    <a:lnTo>
                      <a:pt x="25956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3" name="Gruppieren 2"/>
            <p:cNvGrpSpPr/>
            <p:nvPr/>
          </p:nvGrpSpPr>
          <p:grpSpPr>
            <a:xfrm>
              <a:off x="3315308" y="4862836"/>
              <a:ext cx="1015615" cy="1014436"/>
              <a:chOff x="2362205" y="4622800"/>
              <a:chExt cx="1015615" cy="1014436"/>
            </a:xfrm>
          </p:grpSpPr>
          <p:sp>
            <p:nvSpPr>
              <p:cNvPr id="213" name="SMARTInkShape-262">
                <a:extLst>
                  <a:ext uri="{FF2B5EF4-FFF2-40B4-BE49-F238E27FC236}">
                    <a16:creationId xmlns:a16="http://schemas.microsoft.com/office/drawing/2014/main" id="{FFACDE50-F312-48AB-83E1-56FA4D468539}"/>
                  </a:ext>
                </a:extLst>
              </p:cNvPr>
              <p:cNvSpPr/>
              <p:nvPr>
                <p:custDataLst>
                  <p:tags r:id="rId36"/>
                </p:custDataLst>
              </p:nvPr>
            </p:nvSpPr>
            <p:spPr bwMode="auto">
              <a:xfrm>
                <a:off x="3098800" y="5054600"/>
                <a:ext cx="19051" cy="6351"/>
              </a:xfrm>
              <a:custGeom>
                <a:avLst/>
                <a:gdLst/>
                <a:ahLst/>
                <a:cxnLst/>
                <a:rect l="0" t="0" r="0" b="0"/>
                <a:pathLst>
                  <a:path w="19051" h="6351">
                    <a:moveTo>
                      <a:pt x="19050" y="0"/>
                    </a:moveTo>
                    <a:lnTo>
                      <a:pt x="19050" y="0"/>
                    </a:lnTo>
                    <a:lnTo>
                      <a:pt x="15679" y="0"/>
                    </a:lnTo>
                    <a:lnTo>
                      <a:pt x="14686" y="705"/>
                    </a:lnTo>
                    <a:lnTo>
                      <a:pt x="14024" y="1881"/>
                    </a:lnTo>
                    <a:lnTo>
                      <a:pt x="13583" y="3371"/>
                    </a:lnTo>
                    <a:lnTo>
                      <a:pt x="12583" y="4364"/>
                    </a:lnTo>
                    <a:lnTo>
                      <a:pt x="9590" y="5467"/>
                    </a:lnTo>
                    <a:lnTo>
                      <a:pt x="0" y="63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14" name="SMARTInkShape-263">
                <a:extLst>
                  <a:ext uri="{FF2B5EF4-FFF2-40B4-BE49-F238E27FC236}">
                    <a16:creationId xmlns:a16="http://schemas.microsoft.com/office/drawing/2014/main" id="{1726865E-BD8E-410E-A41A-A4D7C70443E3}"/>
                  </a:ext>
                </a:extLst>
              </p:cNvPr>
              <p:cNvSpPr/>
              <p:nvPr>
                <p:custDataLst>
                  <p:tags r:id="rId37"/>
                </p:custDataLst>
              </p:nvPr>
            </p:nvSpPr>
            <p:spPr bwMode="auto">
              <a:xfrm>
                <a:off x="2997200" y="5327650"/>
                <a:ext cx="19051" cy="6273"/>
              </a:xfrm>
              <a:custGeom>
                <a:avLst/>
                <a:gdLst/>
                <a:ahLst/>
                <a:cxnLst/>
                <a:rect l="0" t="0" r="0" b="0"/>
                <a:pathLst>
                  <a:path w="19051" h="6273">
                    <a:moveTo>
                      <a:pt x="0" y="0"/>
                    </a:moveTo>
                    <a:lnTo>
                      <a:pt x="0" y="0"/>
                    </a:lnTo>
                    <a:lnTo>
                      <a:pt x="0" y="3371"/>
                    </a:lnTo>
                    <a:lnTo>
                      <a:pt x="706" y="4364"/>
                    </a:lnTo>
                    <a:lnTo>
                      <a:pt x="1881" y="5026"/>
                    </a:lnTo>
                    <a:lnTo>
                      <a:pt x="11556" y="6272"/>
                    </a:lnTo>
                    <a:lnTo>
                      <a:pt x="190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15" name="SMARTInkShape-264">
                <a:extLst>
                  <a:ext uri="{FF2B5EF4-FFF2-40B4-BE49-F238E27FC236}">
                    <a16:creationId xmlns:a16="http://schemas.microsoft.com/office/drawing/2014/main" id="{DA66ABDA-703A-49B0-8323-784D36BE2A10}"/>
                  </a:ext>
                </a:extLst>
              </p:cNvPr>
              <p:cNvSpPr/>
              <p:nvPr>
                <p:custDataLst>
                  <p:tags r:id="rId38"/>
                </p:custDataLst>
              </p:nvPr>
            </p:nvSpPr>
            <p:spPr bwMode="auto">
              <a:xfrm>
                <a:off x="2768678" y="5289550"/>
                <a:ext cx="18973" cy="31751"/>
              </a:xfrm>
              <a:custGeom>
                <a:avLst/>
                <a:gdLst/>
                <a:ahLst/>
                <a:cxnLst/>
                <a:rect l="0" t="0" r="0" b="0"/>
                <a:pathLst>
                  <a:path w="18973" h="31751">
                    <a:moveTo>
                      <a:pt x="6272" y="0"/>
                    </a:moveTo>
                    <a:lnTo>
                      <a:pt x="6272" y="0"/>
                    </a:lnTo>
                    <a:lnTo>
                      <a:pt x="2901" y="0"/>
                    </a:lnTo>
                    <a:lnTo>
                      <a:pt x="1908" y="705"/>
                    </a:lnTo>
                    <a:lnTo>
                      <a:pt x="1246" y="1882"/>
                    </a:lnTo>
                    <a:lnTo>
                      <a:pt x="96" y="6467"/>
                    </a:lnTo>
                    <a:lnTo>
                      <a:pt x="0" y="9460"/>
                    </a:lnTo>
                    <a:lnTo>
                      <a:pt x="1838" y="13141"/>
                    </a:lnTo>
                    <a:lnTo>
                      <a:pt x="4301" y="17130"/>
                    </a:lnTo>
                    <a:lnTo>
                      <a:pt x="6394" y="23341"/>
                    </a:lnTo>
                    <a:lnTo>
                      <a:pt x="11662" y="30503"/>
                    </a:lnTo>
                    <a:lnTo>
                      <a:pt x="14077" y="31196"/>
                    </a:lnTo>
                    <a:lnTo>
                      <a:pt x="18972" y="317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16" name="SMARTInkShape-265">
                <a:extLst>
                  <a:ext uri="{FF2B5EF4-FFF2-40B4-BE49-F238E27FC236}">
                    <a16:creationId xmlns:a16="http://schemas.microsoft.com/office/drawing/2014/main" id="{30E7D14E-A549-45B9-BCBF-E219D379A451}"/>
                  </a:ext>
                </a:extLst>
              </p:cNvPr>
              <p:cNvSpPr/>
              <p:nvPr>
                <p:custDataLst>
                  <p:tags r:id="rId39"/>
                </p:custDataLst>
              </p:nvPr>
            </p:nvSpPr>
            <p:spPr bwMode="auto">
              <a:xfrm>
                <a:off x="2711473" y="5035550"/>
                <a:ext cx="6328" cy="12701"/>
              </a:xfrm>
              <a:custGeom>
                <a:avLst/>
                <a:gdLst/>
                <a:ahLst/>
                <a:cxnLst/>
                <a:rect l="0" t="0" r="0" b="0"/>
                <a:pathLst>
                  <a:path w="6328" h="12701">
                    <a:moveTo>
                      <a:pt x="6327" y="0"/>
                    </a:moveTo>
                    <a:lnTo>
                      <a:pt x="6327" y="0"/>
                    </a:lnTo>
                    <a:lnTo>
                      <a:pt x="2956" y="0"/>
                    </a:lnTo>
                    <a:lnTo>
                      <a:pt x="1963" y="705"/>
                    </a:lnTo>
                    <a:lnTo>
                      <a:pt x="1301" y="1881"/>
                    </a:lnTo>
                    <a:lnTo>
                      <a:pt x="0" y="6272"/>
                    </a:lnTo>
                    <a:lnTo>
                      <a:pt x="6327" y="127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17" name="SMARTInkShape-266">
                <a:extLst>
                  <a:ext uri="{FF2B5EF4-FFF2-40B4-BE49-F238E27FC236}">
                    <a16:creationId xmlns:a16="http://schemas.microsoft.com/office/drawing/2014/main" id="{AA641024-9C43-4568-BCDE-E0277A53CF20}"/>
                  </a:ext>
                </a:extLst>
              </p:cNvPr>
              <p:cNvSpPr/>
              <p:nvPr>
                <p:custDataLst>
                  <p:tags r:id="rId40"/>
                </p:custDataLst>
              </p:nvPr>
            </p:nvSpPr>
            <p:spPr bwMode="auto">
              <a:xfrm>
                <a:off x="2902212" y="4870450"/>
                <a:ext cx="25139" cy="1"/>
              </a:xfrm>
              <a:custGeom>
                <a:avLst/>
                <a:gdLst/>
                <a:ahLst/>
                <a:cxnLst/>
                <a:rect l="0" t="0" r="0" b="0"/>
                <a:pathLst>
                  <a:path w="25139" h="1">
                    <a:moveTo>
                      <a:pt x="6088" y="0"/>
                    </a:moveTo>
                    <a:lnTo>
                      <a:pt x="6088" y="0"/>
                    </a:lnTo>
                    <a:lnTo>
                      <a:pt x="0" y="0"/>
                    </a:lnTo>
                    <a:lnTo>
                      <a:pt x="2513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18" name="SMARTInkShape-267">
                <a:extLst>
                  <a:ext uri="{FF2B5EF4-FFF2-40B4-BE49-F238E27FC236}">
                    <a16:creationId xmlns:a16="http://schemas.microsoft.com/office/drawing/2014/main" id="{08F024A8-A5D7-4C3C-8D56-1A1F767C136B}"/>
                  </a:ext>
                </a:extLst>
              </p:cNvPr>
              <p:cNvSpPr/>
              <p:nvPr>
                <p:custDataLst>
                  <p:tags r:id="rId41"/>
                </p:custDataLst>
              </p:nvPr>
            </p:nvSpPr>
            <p:spPr bwMode="auto">
              <a:xfrm>
                <a:off x="2622582" y="4851400"/>
                <a:ext cx="19019" cy="1"/>
              </a:xfrm>
              <a:custGeom>
                <a:avLst/>
                <a:gdLst/>
                <a:ahLst/>
                <a:cxnLst/>
                <a:rect l="0" t="0" r="0" b="0"/>
                <a:pathLst>
                  <a:path w="19019" h="1">
                    <a:moveTo>
                      <a:pt x="19018" y="0"/>
                    </a:moveTo>
                    <a:lnTo>
                      <a:pt x="19018" y="0"/>
                    </a:lnTo>
                    <a:lnTo>
                      <a:pt x="0" y="0"/>
                    </a:lnTo>
                    <a:lnTo>
                      <a:pt x="126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22" name="SMARTInkShape-271">
                <a:extLst>
                  <a:ext uri="{FF2B5EF4-FFF2-40B4-BE49-F238E27FC236}">
                    <a16:creationId xmlns:a16="http://schemas.microsoft.com/office/drawing/2014/main" id="{85B6E06A-20BC-4CC3-9C0B-9CC7FF3237D3}"/>
                  </a:ext>
                </a:extLst>
              </p:cNvPr>
              <p:cNvSpPr/>
              <p:nvPr>
                <p:custDataLst>
                  <p:tags r:id="rId42"/>
                </p:custDataLst>
              </p:nvPr>
            </p:nvSpPr>
            <p:spPr bwMode="auto">
              <a:xfrm>
                <a:off x="2362205" y="4622800"/>
                <a:ext cx="1015615" cy="1014436"/>
              </a:xfrm>
              <a:custGeom>
                <a:avLst/>
                <a:gdLst/>
                <a:ahLst/>
                <a:cxnLst/>
                <a:rect l="0" t="0" r="0" b="0"/>
                <a:pathLst>
                  <a:path w="1015615" h="1014436">
                    <a:moveTo>
                      <a:pt x="253995" y="38100"/>
                    </a:moveTo>
                    <a:lnTo>
                      <a:pt x="253995" y="38100"/>
                    </a:lnTo>
                    <a:lnTo>
                      <a:pt x="225509" y="38100"/>
                    </a:lnTo>
                    <a:lnTo>
                      <a:pt x="224421" y="37394"/>
                    </a:lnTo>
                    <a:lnTo>
                      <a:pt x="223696" y="36219"/>
                    </a:lnTo>
                    <a:lnTo>
                      <a:pt x="223212" y="34729"/>
                    </a:lnTo>
                    <a:lnTo>
                      <a:pt x="222184" y="33736"/>
                    </a:lnTo>
                    <a:lnTo>
                      <a:pt x="216863" y="32012"/>
                    </a:lnTo>
                    <a:lnTo>
                      <a:pt x="206259" y="31752"/>
                    </a:lnTo>
                    <a:lnTo>
                      <a:pt x="202675" y="29869"/>
                    </a:lnTo>
                    <a:lnTo>
                      <a:pt x="197996" y="26283"/>
                    </a:lnTo>
                    <a:lnTo>
                      <a:pt x="192003" y="24869"/>
                    </a:lnTo>
                    <a:lnTo>
                      <a:pt x="186081" y="21088"/>
                    </a:lnTo>
                    <a:lnTo>
                      <a:pt x="177759" y="19452"/>
                    </a:lnTo>
                    <a:lnTo>
                      <a:pt x="159999" y="19057"/>
                    </a:lnTo>
                    <a:lnTo>
                      <a:pt x="153218" y="23416"/>
                    </a:lnTo>
                    <a:lnTo>
                      <a:pt x="143623" y="25518"/>
                    </a:lnTo>
                    <a:lnTo>
                      <a:pt x="133703" y="30310"/>
                    </a:lnTo>
                    <a:lnTo>
                      <a:pt x="131467" y="30790"/>
                    </a:lnTo>
                    <a:lnTo>
                      <a:pt x="109278" y="44578"/>
                    </a:lnTo>
                    <a:lnTo>
                      <a:pt x="81091" y="65385"/>
                    </a:lnTo>
                    <a:lnTo>
                      <a:pt x="71296" y="76758"/>
                    </a:lnTo>
                    <a:lnTo>
                      <a:pt x="45807" y="108357"/>
                    </a:lnTo>
                    <a:lnTo>
                      <a:pt x="25430" y="140103"/>
                    </a:lnTo>
                    <a:lnTo>
                      <a:pt x="20937" y="150638"/>
                    </a:lnTo>
                    <a:lnTo>
                      <a:pt x="8993" y="180096"/>
                    </a:lnTo>
                    <a:lnTo>
                      <a:pt x="1474" y="209560"/>
                    </a:lnTo>
                    <a:lnTo>
                      <a:pt x="82" y="239184"/>
                    </a:lnTo>
                    <a:lnTo>
                      <a:pt x="0" y="269522"/>
                    </a:lnTo>
                    <a:lnTo>
                      <a:pt x="701" y="295615"/>
                    </a:lnTo>
                    <a:lnTo>
                      <a:pt x="10979" y="323932"/>
                    </a:lnTo>
                    <a:lnTo>
                      <a:pt x="12638" y="331648"/>
                    </a:lnTo>
                    <a:lnTo>
                      <a:pt x="16833" y="340663"/>
                    </a:lnTo>
                    <a:lnTo>
                      <a:pt x="19095" y="351253"/>
                    </a:lnTo>
                    <a:lnTo>
                      <a:pt x="23920" y="359173"/>
                    </a:lnTo>
                    <a:lnTo>
                      <a:pt x="43051" y="384628"/>
                    </a:lnTo>
                    <a:lnTo>
                      <a:pt x="65351" y="402143"/>
                    </a:lnTo>
                    <a:lnTo>
                      <a:pt x="84655" y="430674"/>
                    </a:lnTo>
                    <a:lnTo>
                      <a:pt x="97361" y="460638"/>
                    </a:lnTo>
                    <a:lnTo>
                      <a:pt x="105828" y="487643"/>
                    </a:lnTo>
                    <a:lnTo>
                      <a:pt x="112413" y="515974"/>
                    </a:lnTo>
                    <a:lnTo>
                      <a:pt x="113737" y="542112"/>
                    </a:lnTo>
                    <a:lnTo>
                      <a:pt x="114130" y="570319"/>
                    </a:lnTo>
                    <a:lnTo>
                      <a:pt x="114246" y="596550"/>
                    </a:lnTo>
                    <a:lnTo>
                      <a:pt x="114280" y="622196"/>
                    </a:lnTo>
                    <a:lnTo>
                      <a:pt x="116172" y="647670"/>
                    </a:lnTo>
                    <a:lnTo>
                      <a:pt x="119320" y="673091"/>
                    </a:lnTo>
                    <a:lnTo>
                      <a:pt x="120383" y="703594"/>
                    </a:lnTo>
                    <a:lnTo>
                      <a:pt x="130027" y="729297"/>
                    </a:lnTo>
                    <a:lnTo>
                      <a:pt x="143823" y="757497"/>
                    </a:lnTo>
                    <a:lnTo>
                      <a:pt x="160858" y="788252"/>
                    </a:lnTo>
                    <a:lnTo>
                      <a:pt x="174397" y="797733"/>
                    </a:lnTo>
                    <a:lnTo>
                      <a:pt x="187215" y="803554"/>
                    </a:lnTo>
                    <a:lnTo>
                      <a:pt x="206389" y="807758"/>
                    </a:lnTo>
                    <a:lnTo>
                      <a:pt x="209557" y="809439"/>
                    </a:lnTo>
                    <a:lnTo>
                      <a:pt x="235783" y="814239"/>
                    </a:lnTo>
                    <a:lnTo>
                      <a:pt x="262441" y="822868"/>
                    </a:lnTo>
                    <a:lnTo>
                      <a:pt x="279311" y="826131"/>
                    </a:lnTo>
                    <a:lnTo>
                      <a:pt x="305759" y="839703"/>
                    </a:lnTo>
                    <a:lnTo>
                      <a:pt x="331646" y="857727"/>
                    </a:lnTo>
                    <a:lnTo>
                      <a:pt x="361430" y="882844"/>
                    </a:lnTo>
                    <a:lnTo>
                      <a:pt x="388253" y="909051"/>
                    </a:lnTo>
                    <a:lnTo>
                      <a:pt x="414189" y="938050"/>
                    </a:lnTo>
                    <a:lnTo>
                      <a:pt x="440321" y="965100"/>
                    </a:lnTo>
                    <a:lnTo>
                      <a:pt x="470181" y="988191"/>
                    </a:lnTo>
                    <a:lnTo>
                      <a:pt x="496657" y="1002704"/>
                    </a:lnTo>
                    <a:lnTo>
                      <a:pt x="527224" y="1013099"/>
                    </a:lnTo>
                    <a:lnTo>
                      <a:pt x="546148" y="1014435"/>
                    </a:lnTo>
                    <a:lnTo>
                      <a:pt x="577852" y="1007049"/>
                    </a:lnTo>
                    <a:lnTo>
                      <a:pt x="609596" y="991860"/>
                    </a:lnTo>
                    <a:lnTo>
                      <a:pt x="626764" y="982742"/>
                    </a:lnTo>
                    <a:lnTo>
                      <a:pt x="654634" y="962179"/>
                    </a:lnTo>
                    <a:lnTo>
                      <a:pt x="685872" y="933052"/>
                    </a:lnTo>
                    <a:lnTo>
                      <a:pt x="715674" y="901648"/>
                    </a:lnTo>
                    <a:lnTo>
                      <a:pt x="737480" y="872919"/>
                    </a:lnTo>
                    <a:lnTo>
                      <a:pt x="755907" y="848409"/>
                    </a:lnTo>
                    <a:lnTo>
                      <a:pt x="776027" y="819207"/>
                    </a:lnTo>
                    <a:lnTo>
                      <a:pt x="795472" y="788874"/>
                    </a:lnTo>
                    <a:lnTo>
                      <a:pt x="816115" y="758920"/>
                    </a:lnTo>
                    <a:lnTo>
                      <a:pt x="833781" y="730896"/>
                    </a:lnTo>
                    <a:lnTo>
                      <a:pt x="850860" y="704978"/>
                    </a:lnTo>
                    <a:lnTo>
                      <a:pt x="871352" y="673822"/>
                    </a:lnTo>
                    <a:lnTo>
                      <a:pt x="887760" y="646819"/>
                    </a:lnTo>
                    <a:lnTo>
                      <a:pt x="912356" y="618361"/>
                    </a:lnTo>
                    <a:lnTo>
                      <a:pt x="937685" y="589321"/>
                    </a:lnTo>
                    <a:lnTo>
                      <a:pt x="958846" y="558638"/>
                    </a:lnTo>
                    <a:lnTo>
                      <a:pt x="980012" y="527029"/>
                    </a:lnTo>
                    <a:lnTo>
                      <a:pt x="997807" y="495298"/>
                    </a:lnTo>
                    <a:lnTo>
                      <a:pt x="1009480" y="465431"/>
                    </a:lnTo>
                    <a:lnTo>
                      <a:pt x="1013099" y="455214"/>
                    </a:lnTo>
                    <a:lnTo>
                      <a:pt x="1015614" y="428559"/>
                    </a:lnTo>
                    <a:lnTo>
                      <a:pt x="1013944" y="421423"/>
                    </a:lnTo>
                    <a:lnTo>
                      <a:pt x="1001058" y="390114"/>
                    </a:lnTo>
                    <a:lnTo>
                      <a:pt x="983672" y="361478"/>
                    </a:lnTo>
                    <a:lnTo>
                      <a:pt x="962298" y="330138"/>
                    </a:lnTo>
                    <a:lnTo>
                      <a:pt x="933064" y="301813"/>
                    </a:lnTo>
                    <a:lnTo>
                      <a:pt x="904789" y="272656"/>
                    </a:lnTo>
                    <a:lnTo>
                      <a:pt x="874011" y="246318"/>
                    </a:lnTo>
                    <a:lnTo>
                      <a:pt x="845557" y="228755"/>
                    </a:lnTo>
                    <a:lnTo>
                      <a:pt x="819345" y="211697"/>
                    </a:lnTo>
                    <a:lnTo>
                      <a:pt x="789421" y="194739"/>
                    </a:lnTo>
                    <a:lnTo>
                      <a:pt x="760514" y="177802"/>
                    </a:lnTo>
                    <a:lnTo>
                      <a:pt x="731207" y="160867"/>
                    </a:lnTo>
                    <a:lnTo>
                      <a:pt x="705035" y="144639"/>
                    </a:lnTo>
                    <a:lnTo>
                      <a:pt x="677601" y="133907"/>
                    </a:lnTo>
                    <a:lnTo>
                      <a:pt x="648585" y="121622"/>
                    </a:lnTo>
                    <a:lnTo>
                      <a:pt x="617401" y="111382"/>
                    </a:lnTo>
                    <a:lnTo>
                      <a:pt x="585946" y="106747"/>
                    </a:lnTo>
                    <a:lnTo>
                      <a:pt x="555770" y="99245"/>
                    </a:lnTo>
                    <a:lnTo>
                      <a:pt x="527702" y="90264"/>
                    </a:lnTo>
                    <a:lnTo>
                      <a:pt x="501775" y="77515"/>
                    </a:lnTo>
                    <a:lnTo>
                      <a:pt x="476271" y="67993"/>
                    </a:lnTo>
                    <a:lnTo>
                      <a:pt x="450850" y="58613"/>
                    </a:lnTo>
                    <a:lnTo>
                      <a:pt x="425446" y="45784"/>
                    </a:lnTo>
                    <a:lnTo>
                      <a:pt x="400045" y="36247"/>
                    </a:lnTo>
                    <a:lnTo>
                      <a:pt x="370987" y="23205"/>
                    </a:lnTo>
                    <a:lnTo>
                      <a:pt x="342274" y="10852"/>
                    </a:lnTo>
                    <a:lnTo>
                      <a:pt x="311590" y="3096"/>
                    </a:lnTo>
                    <a:lnTo>
                      <a:pt x="3047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5" name="Gruppieren 4"/>
            <p:cNvGrpSpPr/>
            <p:nvPr/>
          </p:nvGrpSpPr>
          <p:grpSpPr>
            <a:xfrm>
              <a:off x="3001078" y="3453375"/>
              <a:ext cx="853976" cy="920259"/>
              <a:chOff x="2047975" y="3213339"/>
              <a:chExt cx="853976" cy="920259"/>
            </a:xfrm>
          </p:grpSpPr>
          <p:sp>
            <p:nvSpPr>
              <p:cNvPr id="228" name="SMARTInkShape-276">
                <a:extLst>
                  <a:ext uri="{FF2B5EF4-FFF2-40B4-BE49-F238E27FC236}">
                    <a16:creationId xmlns:a16="http://schemas.microsoft.com/office/drawing/2014/main" id="{27238F4E-8B3F-4350-B53A-C5475D69C126}"/>
                  </a:ext>
                </a:extLst>
              </p:cNvPr>
              <p:cNvSpPr/>
              <p:nvPr>
                <p:custDataLst>
                  <p:tags r:id="rId28"/>
                </p:custDataLst>
              </p:nvPr>
            </p:nvSpPr>
            <p:spPr bwMode="auto">
              <a:xfrm>
                <a:off x="2533650" y="3575050"/>
                <a:ext cx="12701" cy="6351"/>
              </a:xfrm>
              <a:custGeom>
                <a:avLst/>
                <a:gdLst/>
                <a:ahLst/>
                <a:cxnLst/>
                <a:rect l="0" t="0" r="0" b="0"/>
                <a:pathLst>
                  <a:path w="12701" h="6351">
                    <a:moveTo>
                      <a:pt x="12700" y="0"/>
                    </a:moveTo>
                    <a:lnTo>
                      <a:pt x="12700" y="0"/>
                    </a:lnTo>
                    <a:lnTo>
                      <a:pt x="7233" y="0"/>
                    </a:lnTo>
                    <a:lnTo>
                      <a:pt x="6939" y="705"/>
                    </a:lnTo>
                    <a:lnTo>
                      <a:pt x="6428" y="5467"/>
                    </a:lnTo>
                    <a:lnTo>
                      <a:pt x="4503" y="5958"/>
                    </a:lnTo>
                    <a:lnTo>
                      <a:pt x="0" y="63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29" name="SMARTInkShape-277">
                <a:extLst>
                  <a:ext uri="{FF2B5EF4-FFF2-40B4-BE49-F238E27FC236}">
                    <a16:creationId xmlns:a16="http://schemas.microsoft.com/office/drawing/2014/main" id="{4F0B5594-DB38-4867-9902-F486E87D1078}"/>
                  </a:ext>
                </a:extLst>
              </p:cNvPr>
              <p:cNvSpPr/>
              <p:nvPr>
                <p:custDataLst>
                  <p:tags r:id="rId29"/>
                </p:custDataLst>
              </p:nvPr>
            </p:nvSpPr>
            <p:spPr bwMode="auto">
              <a:xfrm>
                <a:off x="2546721" y="3390900"/>
                <a:ext cx="31380" cy="12701"/>
              </a:xfrm>
              <a:custGeom>
                <a:avLst/>
                <a:gdLst/>
                <a:ahLst/>
                <a:cxnLst/>
                <a:rect l="0" t="0" r="0" b="0"/>
                <a:pathLst>
                  <a:path w="31380" h="12701">
                    <a:moveTo>
                      <a:pt x="31379" y="12700"/>
                    </a:moveTo>
                    <a:lnTo>
                      <a:pt x="31379" y="12700"/>
                    </a:lnTo>
                    <a:lnTo>
                      <a:pt x="28008" y="9329"/>
                    </a:lnTo>
                    <a:lnTo>
                      <a:pt x="24471" y="7674"/>
                    </a:lnTo>
                    <a:lnTo>
                      <a:pt x="14372" y="5819"/>
                    </a:lnTo>
                    <a:lnTo>
                      <a:pt x="5964" y="1358"/>
                    </a:lnTo>
                    <a:lnTo>
                      <a:pt x="0" y="79"/>
                    </a:lnTo>
                    <a:lnTo>
                      <a:pt x="5979"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0" name="SMARTInkShape-278">
                <a:extLst>
                  <a:ext uri="{FF2B5EF4-FFF2-40B4-BE49-F238E27FC236}">
                    <a16:creationId xmlns:a16="http://schemas.microsoft.com/office/drawing/2014/main" id="{F3CD3240-0E94-4204-B7BB-BFEB6A3BA243}"/>
                  </a:ext>
                </a:extLst>
              </p:cNvPr>
              <p:cNvSpPr/>
              <p:nvPr>
                <p:custDataLst>
                  <p:tags r:id="rId30"/>
                </p:custDataLst>
              </p:nvPr>
            </p:nvSpPr>
            <p:spPr bwMode="auto">
              <a:xfrm>
                <a:off x="2717884" y="3543300"/>
                <a:ext cx="12617" cy="12701"/>
              </a:xfrm>
              <a:custGeom>
                <a:avLst/>
                <a:gdLst/>
                <a:ahLst/>
                <a:cxnLst/>
                <a:rect l="0" t="0" r="0" b="0"/>
                <a:pathLst>
                  <a:path w="12617" h="12701">
                    <a:moveTo>
                      <a:pt x="12616" y="12700"/>
                    </a:moveTo>
                    <a:lnTo>
                      <a:pt x="12616" y="12700"/>
                    </a:lnTo>
                    <a:lnTo>
                      <a:pt x="12616" y="9329"/>
                    </a:lnTo>
                    <a:lnTo>
                      <a:pt x="11910" y="8336"/>
                    </a:lnTo>
                    <a:lnTo>
                      <a:pt x="10735" y="7674"/>
                    </a:lnTo>
                    <a:lnTo>
                      <a:pt x="6149" y="6524"/>
                    </a:lnTo>
                    <a:lnTo>
                      <a:pt x="0" y="6352"/>
                    </a:lnTo>
                    <a:lnTo>
                      <a:pt x="6266"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1" name="SMARTInkShape-279">
                <a:extLst>
                  <a:ext uri="{FF2B5EF4-FFF2-40B4-BE49-F238E27FC236}">
                    <a16:creationId xmlns:a16="http://schemas.microsoft.com/office/drawing/2014/main" id="{3990896C-4AB8-41B1-A103-4375CCE3924E}"/>
                  </a:ext>
                </a:extLst>
              </p:cNvPr>
              <p:cNvSpPr/>
              <p:nvPr>
                <p:custDataLst>
                  <p:tags r:id="rId31"/>
                </p:custDataLst>
              </p:nvPr>
            </p:nvSpPr>
            <p:spPr bwMode="auto">
              <a:xfrm>
                <a:off x="2736852" y="3746500"/>
                <a:ext cx="12699" cy="6351"/>
              </a:xfrm>
              <a:custGeom>
                <a:avLst/>
                <a:gdLst/>
                <a:ahLst/>
                <a:cxnLst/>
                <a:rect l="0" t="0" r="0" b="0"/>
                <a:pathLst>
                  <a:path w="12699" h="6351">
                    <a:moveTo>
                      <a:pt x="6348" y="6350"/>
                    </a:moveTo>
                    <a:lnTo>
                      <a:pt x="6348" y="6350"/>
                    </a:lnTo>
                    <a:lnTo>
                      <a:pt x="0" y="6350"/>
                    </a:lnTo>
                    <a:lnTo>
                      <a:pt x="3370" y="6350"/>
                    </a:lnTo>
                    <a:lnTo>
                      <a:pt x="4362" y="5645"/>
                    </a:lnTo>
                    <a:lnTo>
                      <a:pt x="5024" y="4469"/>
                    </a:lnTo>
                    <a:lnTo>
                      <a:pt x="6087" y="883"/>
                    </a:lnTo>
                    <a:lnTo>
                      <a:pt x="8113" y="393"/>
                    </a:lnTo>
                    <a:lnTo>
                      <a:pt x="1269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2" name="SMARTInkShape-280">
                <a:extLst>
                  <a:ext uri="{FF2B5EF4-FFF2-40B4-BE49-F238E27FC236}">
                    <a16:creationId xmlns:a16="http://schemas.microsoft.com/office/drawing/2014/main" id="{71660362-0EFD-48B6-8327-2B6B8F38FE87}"/>
                  </a:ext>
                </a:extLst>
              </p:cNvPr>
              <p:cNvSpPr/>
              <p:nvPr>
                <p:custDataLst>
                  <p:tags r:id="rId32"/>
                </p:custDataLst>
              </p:nvPr>
            </p:nvSpPr>
            <p:spPr bwMode="auto">
              <a:xfrm>
                <a:off x="2520973" y="3835400"/>
                <a:ext cx="25378" cy="6351"/>
              </a:xfrm>
              <a:custGeom>
                <a:avLst/>
                <a:gdLst/>
                <a:ahLst/>
                <a:cxnLst/>
                <a:rect l="0" t="0" r="0" b="0"/>
                <a:pathLst>
                  <a:path w="25378" h="6351">
                    <a:moveTo>
                      <a:pt x="6327" y="0"/>
                    </a:moveTo>
                    <a:lnTo>
                      <a:pt x="6327" y="0"/>
                    </a:lnTo>
                    <a:lnTo>
                      <a:pt x="0" y="0"/>
                    </a:lnTo>
                    <a:lnTo>
                      <a:pt x="3355" y="0"/>
                    </a:lnTo>
                    <a:lnTo>
                      <a:pt x="25377" y="63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3" name="SMARTInkShape-281">
                <a:extLst>
                  <a:ext uri="{FF2B5EF4-FFF2-40B4-BE49-F238E27FC236}">
                    <a16:creationId xmlns:a16="http://schemas.microsoft.com/office/drawing/2014/main" id="{9A1D31ED-6E13-4AED-9F55-EC63A86C022A}"/>
                  </a:ext>
                </a:extLst>
              </p:cNvPr>
              <p:cNvSpPr/>
              <p:nvPr>
                <p:custDataLst>
                  <p:tags r:id="rId33"/>
                </p:custDataLst>
              </p:nvPr>
            </p:nvSpPr>
            <p:spPr bwMode="auto">
              <a:xfrm>
                <a:off x="2333193" y="3562350"/>
                <a:ext cx="16308" cy="1"/>
              </a:xfrm>
              <a:custGeom>
                <a:avLst/>
                <a:gdLst/>
                <a:ahLst/>
                <a:cxnLst/>
                <a:rect l="0" t="0" r="0" b="0"/>
                <a:pathLst>
                  <a:path w="16308" h="1">
                    <a:moveTo>
                      <a:pt x="9957" y="0"/>
                    </a:moveTo>
                    <a:lnTo>
                      <a:pt x="9957" y="0"/>
                    </a:lnTo>
                    <a:lnTo>
                      <a:pt x="0" y="0"/>
                    </a:lnTo>
                    <a:lnTo>
                      <a:pt x="1630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4" name="SMARTInkShape-282">
                <a:extLst>
                  <a:ext uri="{FF2B5EF4-FFF2-40B4-BE49-F238E27FC236}">
                    <a16:creationId xmlns:a16="http://schemas.microsoft.com/office/drawing/2014/main" id="{91E456BD-E80B-4136-99A8-71A6D652444F}"/>
                  </a:ext>
                </a:extLst>
              </p:cNvPr>
              <p:cNvSpPr/>
              <p:nvPr>
                <p:custDataLst>
                  <p:tags r:id="rId34"/>
                </p:custDataLst>
              </p:nvPr>
            </p:nvSpPr>
            <p:spPr bwMode="auto">
              <a:xfrm>
                <a:off x="2355850" y="3378201"/>
                <a:ext cx="12701" cy="12700"/>
              </a:xfrm>
              <a:custGeom>
                <a:avLst/>
                <a:gdLst/>
                <a:ahLst/>
                <a:cxnLst/>
                <a:rect l="0" t="0" r="0" b="0"/>
                <a:pathLst>
                  <a:path w="12701" h="12700">
                    <a:moveTo>
                      <a:pt x="12700" y="6349"/>
                    </a:moveTo>
                    <a:lnTo>
                      <a:pt x="12700" y="6349"/>
                    </a:lnTo>
                    <a:lnTo>
                      <a:pt x="7233" y="882"/>
                    </a:lnTo>
                    <a:lnTo>
                      <a:pt x="17" y="1"/>
                    </a:lnTo>
                    <a:lnTo>
                      <a:pt x="7" y="0"/>
                    </a:lnTo>
                    <a:lnTo>
                      <a:pt x="0" y="1269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5" name="SMARTInkShape-283">
                <a:extLst>
                  <a:ext uri="{FF2B5EF4-FFF2-40B4-BE49-F238E27FC236}">
                    <a16:creationId xmlns:a16="http://schemas.microsoft.com/office/drawing/2014/main" id="{0026EF00-E14D-4447-B225-164896582987}"/>
                  </a:ext>
                </a:extLst>
              </p:cNvPr>
              <p:cNvSpPr/>
              <p:nvPr>
                <p:custDataLst>
                  <p:tags r:id="rId35"/>
                </p:custDataLst>
              </p:nvPr>
            </p:nvSpPr>
            <p:spPr bwMode="auto">
              <a:xfrm>
                <a:off x="2047975" y="3213339"/>
                <a:ext cx="853976" cy="920259"/>
              </a:xfrm>
              <a:custGeom>
                <a:avLst/>
                <a:gdLst/>
                <a:ahLst/>
                <a:cxnLst/>
                <a:rect l="0" t="0" r="0" b="0"/>
                <a:pathLst>
                  <a:path w="853976" h="920259">
                    <a:moveTo>
                      <a:pt x="238025" y="44211"/>
                    </a:moveTo>
                    <a:lnTo>
                      <a:pt x="238025" y="44211"/>
                    </a:lnTo>
                    <a:lnTo>
                      <a:pt x="207786" y="44211"/>
                    </a:lnTo>
                    <a:lnTo>
                      <a:pt x="178490" y="44211"/>
                    </a:lnTo>
                    <a:lnTo>
                      <a:pt x="158164" y="50678"/>
                    </a:lnTo>
                    <a:lnTo>
                      <a:pt x="129527" y="69650"/>
                    </a:lnTo>
                    <a:lnTo>
                      <a:pt x="122071" y="74567"/>
                    </a:lnTo>
                    <a:lnTo>
                      <a:pt x="109653" y="87341"/>
                    </a:lnTo>
                    <a:lnTo>
                      <a:pt x="102654" y="93013"/>
                    </a:lnTo>
                    <a:lnTo>
                      <a:pt x="77085" y="123880"/>
                    </a:lnTo>
                    <a:lnTo>
                      <a:pt x="58157" y="153746"/>
                    </a:lnTo>
                    <a:lnTo>
                      <a:pt x="43482" y="183995"/>
                    </a:lnTo>
                    <a:lnTo>
                      <a:pt x="26244" y="215613"/>
                    </a:lnTo>
                    <a:lnTo>
                      <a:pt x="13922" y="242030"/>
                    </a:lnTo>
                    <a:lnTo>
                      <a:pt x="8136" y="271057"/>
                    </a:lnTo>
                    <a:lnTo>
                      <a:pt x="0" y="302342"/>
                    </a:lnTo>
                    <a:lnTo>
                      <a:pt x="62" y="310866"/>
                    </a:lnTo>
                    <a:lnTo>
                      <a:pt x="6270" y="340541"/>
                    </a:lnTo>
                    <a:lnTo>
                      <a:pt x="14310" y="363710"/>
                    </a:lnTo>
                    <a:lnTo>
                      <a:pt x="18181" y="369185"/>
                    </a:lnTo>
                    <a:lnTo>
                      <a:pt x="31485" y="378448"/>
                    </a:lnTo>
                    <a:lnTo>
                      <a:pt x="56070" y="390622"/>
                    </a:lnTo>
                    <a:lnTo>
                      <a:pt x="85630" y="400202"/>
                    </a:lnTo>
                    <a:lnTo>
                      <a:pt x="116051" y="414427"/>
                    </a:lnTo>
                    <a:lnTo>
                      <a:pt x="146931" y="436789"/>
                    </a:lnTo>
                    <a:lnTo>
                      <a:pt x="177869" y="461282"/>
                    </a:lnTo>
                    <a:lnTo>
                      <a:pt x="198613" y="489973"/>
                    </a:lnTo>
                    <a:lnTo>
                      <a:pt x="214441" y="521455"/>
                    </a:lnTo>
                    <a:lnTo>
                      <a:pt x="226807" y="550421"/>
                    </a:lnTo>
                    <a:lnTo>
                      <a:pt x="232595" y="577258"/>
                    </a:lnTo>
                    <a:lnTo>
                      <a:pt x="236952" y="606312"/>
                    </a:lnTo>
                    <a:lnTo>
                      <a:pt x="241078" y="630879"/>
                    </a:lnTo>
                    <a:lnTo>
                      <a:pt x="243398" y="656032"/>
                    </a:lnTo>
                    <a:lnTo>
                      <a:pt x="247457" y="681359"/>
                    </a:lnTo>
                    <a:lnTo>
                      <a:pt x="255855" y="710131"/>
                    </a:lnTo>
                    <a:lnTo>
                      <a:pt x="271034" y="739231"/>
                    </a:lnTo>
                    <a:lnTo>
                      <a:pt x="281359" y="752890"/>
                    </a:lnTo>
                    <a:lnTo>
                      <a:pt x="293355" y="762504"/>
                    </a:lnTo>
                    <a:lnTo>
                      <a:pt x="314414" y="771367"/>
                    </a:lnTo>
                    <a:lnTo>
                      <a:pt x="345936" y="778553"/>
                    </a:lnTo>
                    <a:lnTo>
                      <a:pt x="374008" y="784977"/>
                    </a:lnTo>
                    <a:lnTo>
                      <a:pt x="405342" y="792039"/>
                    </a:lnTo>
                    <a:lnTo>
                      <a:pt x="421421" y="798641"/>
                    </a:lnTo>
                    <a:lnTo>
                      <a:pt x="451986" y="820774"/>
                    </a:lnTo>
                    <a:lnTo>
                      <a:pt x="481452" y="846660"/>
                    </a:lnTo>
                    <a:lnTo>
                      <a:pt x="511076" y="871049"/>
                    </a:lnTo>
                    <a:lnTo>
                      <a:pt x="539886" y="897163"/>
                    </a:lnTo>
                    <a:lnTo>
                      <a:pt x="569191" y="914033"/>
                    </a:lnTo>
                    <a:lnTo>
                      <a:pt x="577827" y="917632"/>
                    </a:lnTo>
                    <a:lnTo>
                      <a:pt x="607891" y="920258"/>
                    </a:lnTo>
                    <a:lnTo>
                      <a:pt x="633793" y="919783"/>
                    </a:lnTo>
                    <a:lnTo>
                      <a:pt x="655002" y="911670"/>
                    </a:lnTo>
                    <a:lnTo>
                      <a:pt x="682917" y="893215"/>
                    </a:lnTo>
                    <a:lnTo>
                      <a:pt x="706078" y="869545"/>
                    </a:lnTo>
                    <a:lnTo>
                      <a:pt x="731472" y="840068"/>
                    </a:lnTo>
                    <a:lnTo>
                      <a:pt x="747384" y="812002"/>
                    </a:lnTo>
                    <a:lnTo>
                      <a:pt x="762301" y="785101"/>
                    </a:lnTo>
                    <a:lnTo>
                      <a:pt x="773177" y="763236"/>
                    </a:lnTo>
                    <a:lnTo>
                      <a:pt x="782762" y="747617"/>
                    </a:lnTo>
                    <a:lnTo>
                      <a:pt x="796705" y="717742"/>
                    </a:lnTo>
                    <a:lnTo>
                      <a:pt x="800300" y="709036"/>
                    </a:lnTo>
                    <a:lnTo>
                      <a:pt x="808033" y="679222"/>
                    </a:lnTo>
                    <a:lnTo>
                      <a:pt x="814398" y="653682"/>
                    </a:lnTo>
                    <a:lnTo>
                      <a:pt x="824426" y="627418"/>
                    </a:lnTo>
                    <a:lnTo>
                      <a:pt x="839962" y="598412"/>
                    </a:lnTo>
                    <a:lnTo>
                      <a:pt x="844219" y="588972"/>
                    </a:lnTo>
                    <a:lnTo>
                      <a:pt x="852452" y="558606"/>
                    </a:lnTo>
                    <a:lnTo>
                      <a:pt x="853916" y="529060"/>
                    </a:lnTo>
                    <a:lnTo>
                      <a:pt x="853972" y="501295"/>
                    </a:lnTo>
                    <a:lnTo>
                      <a:pt x="853975" y="474119"/>
                    </a:lnTo>
                    <a:lnTo>
                      <a:pt x="852094" y="442771"/>
                    </a:lnTo>
                    <a:lnTo>
                      <a:pt x="848213" y="412315"/>
                    </a:lnTo>
                    <a:lnTo>
                      <a:pt x="844332" y="380735"/>
                    </a:lnTo>
                    <a:lnTo>
                      <a:pt x="834770" y="349008"/>
                    </a:lnTo>
                    <a:lnTo>
                      <a:pt x="823616" y="321625"/>
                    </a:lnTo>
                    <a:lnTo>
                      <a:pt x="808288" y="294971"/>
                    </a:lnTo>
                    <a:lnTo>
                      <a:pt x="790034" y="267916"/>
                    </a:lnTo>
                    <a:lnTo>
                      <a:pt x="766918" y="239307"/>
                    </a:lnTo>
                    <a:lnTo>
                      <a:pt x="760250" y="228287"/>
                    </a:lnTo>
                    <a:lnTo>
                      <a:pt x="731621" y="196660"/>
                    </a:lnTo>
                    <a:lnTo>
                      <a:pt x="700775" y="168579"/>
                    </a:lnTo>
                    <a:lnTo>
                      <a:pt x="673091" y="142485"/>
                    </a:lnTo>
                    <a:lnTo>
                      <a:pt x="644019" y="115505"/>
                    </a:lnTo>
                    <a:lnTo>
                      <a:pt x="616986" y="93084"/>
                    </a:lnTo>
                    <a:lnTo>
                      <a:pt x="587006" y="68382"/>
                    </a:lnTo>
                    <a:lnTo>
                      <a:pt x="555490" y="49632"/>
                    </a:lnTo>
                    <a:lnTo>
                      <a:pt x="530118" y="33444"/>
                    </a:lnTo>
                    <a:lnTo>
                      <a:pt x="500360" y="18069"/>
                    </a:lnTo>
                    <a:lnTo>
                      <a:pt x="471486" y="11687"/>
                    </a:lnTo>
                    <a:lnTo>
                      <a:pt x="447134" y="5882"/>
                    </a:lnTo>
                    <a:lnTo>
                      <a:pt x="416992" y="970"/>
                    </a:lnTo>
                    <a:lnTo>
                      <a:pt x="386292" y="0"/>
                    </a:lnTo>
                    <a:lnTo>
                      <a:pt x="359113" y="1690"/>
                    </a:lnTo>
                    <a:lnTo>
                      <a:pt x="327451" y="11700"/>
                    </a:lnTo>
                    <a:lnTo>
                      <a:pt x="314225" y="1246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
          <p:nvSpPr>
            <p:cNvPr id="250" name="Textfeld 249"/>
            <p:cNvSpPr txBox="1"/>
            <p:nvPr/>
          </p:nvSpPr>
          <p:spPr>
            <a:xfrm>
              <a:off x="569105" y="3541520"/>
              <a:ext cx="4111155" cy="369332"/>
            </a:xfrm>
            <a:prstGeom prst="rect">
              <a:avLst/>
            </a:prstGeom>
            <a:noFill/>
          </p:spPr>
          <p:txBody>
            <a:bodyPr wrap="square" rtlCol="0">
              <a:spAutoFit/>
            </a:bodyPr>
            <a:lstStyle/>
            <a:p>
              <a:r>
                <a:rPr lang="de-DE" dirty="0" err="1"/>
                <a:t>Nowcasting</a:t>
              </a:r>
              <a:r>
                <a:rPr lang="de-DE" dirty="0"/>
                <a:t>-ENS</a:t>
              </a:r>
            </a:p>
          </p:txBody>
        </p:sp>
        <p:sp>
          <p:nvSpPr>
            <p:cNvPr id="251" name="Textfeld 250"/>
            <p:cNvSpPr txBox="1"/>
            <p:nvPr/>
          </p:nvSpPr>
          <p:spPr>
            <a:xfrm>
              <a:off x="-43148" y="4965121"/>
              <a:ext cx="3314460" cy="646331"/>
            </a:xfrm>
            <a:prstGeom prst="rect">
              <a:avLst/>
            </a:prstGeom>
            <a:noFill/>
          </p:spPr>
          <p:txBody>
            <a:bodyPr wrap="square" rtlCol="0">
              <a:spAutoFit/>
            </a:bodyPr>
            <a:lstStyle/>
            <a:p>
              <a:r>
                <a:rPr lang="de-DE" dirty="0">
                  <a:solidFill>
                    <a:srgbClr val="FF0000"/>
                  </a:solidFill>
                </a:rPr>
                <a:t>NWV-ENS, </a:t>
              </a:r>
              <a:r>
                <a:rPr lang="de-DE" dirty="0" err="1">
                  <a:solidFill>
                    <a:srgbClr val="FF0000"/>
                  </a:solidFill>
                </a:rPr>
                <a:t>towards</a:t>
              </a:r>
              <a:r>
                <a:rPr lang="de-DE" dirty="0">
                  <a:solidFill>
                    <a:srgbClr val="FF0000"/>
                  </a:solidFill>
                </a:rPr>
                <a:t> </a:t>
              </a:r>
              <a:r>
                <a:rPr lang="de-DE" dirty="0" err="1">
                  <a:solidFill>
                    <a:srgbClr val="FF0000"/>
                  </a:solidFill>
                </a:rPr>
                <a:t>which</a:t>
              </a:r>
              <a:r>
                <a:rPr lang="de-DE" dirty="0">
                  <a:solidFill>
                    <a:srgbClr val="FF0000"/>
                  </a:solidFill>
                </a:rPr>
                <a:t> </a:t>
              </a:r>
              <a:r>
                <a:rPr lang="de-DE" dirty="0" err="1">
                  <a:solidFill>
                    <a:srgbClr val="FF0000"/>
                  </a:solidFill>
                </a:rPr>
                <a:t>to</a:t>
              </a:r>
              <a:r>
                <a:rPr lang="de-DE" dirty="0">
                  <a:solidFill>
                    <a:srgbClr val="FF0000"/>
                  </a:solidFill>
                </a:rPr>
                <a:t> pull </a:t>
              </a:r>
              <a:r>
                <a:rPr lang="de-DE" dirty="0" err="1">
                  <a:solidFill>
                    <a:srgbClr val="FF0000"/>
                  </a:solidFill>
                </a:rPr>
                <a:t>the</a:t>
              </a:r>
              <a:r>
                <a:rPr lang="de-DE" dirty="0">
                  <a:solidFill>
                    <a:srgbClr val="FF0000"/>
                  </a:solidFill>
                </a:rPr>
                <a:t> </a:t>
              </a:r>
              <a:r>
                <a:rPr lang="de-DE" dirty="0" err="1">
                  <a:solidFill>
                    <a:srgbClr val="FF0000"/>
                  </a:solidFill>
                </a:rPr>
                <a:t>Nowcasting</a:t>
              </a:r>
              <a:endParaRPr lang="de-DE" dirty="0">
                <a:solidFill>
                  <a:srgbClr val="FF0000"/>
                </a:solidFill>
              </a:endParaRPr>
            </a:p>
          </p:txBody>
        </p:sp>
        <p:grpSp>
          <p:nvGrpSpPr>
            <p:cNvPr id="14" name="Gruppieren 13"/>
            <p:cNvGrpSpPr/>
            <p:nvPr/>
          </p:nvGrpSpPr>
          <p:grpSpPr>
            <a:xfrm>
              <a:off x="3863752" y="5243836"/>
              <a:ext cx="2082545" cy="417412"/>
              <a:chOff x="3863752" y="5243836"/>
              <a:chExt cx="2082545" cy="417412"/>
            </a:xfrm>
          </p:grpSpPr>
          <p:cxnSp>
            <p:nvCxnSpPr>
              <p:cNvPr id="254" name="Gerade Verbindung mit Pfeil 253"/>
              <p:cNvCxnSpPr/>
              <p:nvPr/>
            </p:nvCxnSpPr>
            <p:spPr bwMode="auto">
              <a:xfrm flipV="1">
                <a:off x="3863752" y="5243836"/>
                <a:ext cx="2082545" cy="5737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Textfeld 255"/>
              <p:cNvSpPr txBox="1"/>
              <p:nvPr/>
            </p:nvSpPr>
            <p:spPr>
              <a:xfrm>
                <a:off x="4508997" y="5291916"/>
                <a:ext cx="587275" cy="369332"/>
              </a:xfrm>
              <a:prstGeom prst="rect">
                <a:avLst/>
              </a:prstGeom>
              <a:noFill/>
            </p:spPr>
            <p:txBody>
              <a:bodyPr wrap="square" rtlCol="0">
                <a:spAutoFit/>
              </a:bodyPr>
              <a:lstStyle/>
              <a:p>
                <a:r>
                  <a:rPr lang="el-GR" dirty="0">
                    <a:solidFill>
                      <a:srgbClr val="FF0000"/>
                    </a:solidFill>
                    <a:latin typeface="Arial" panose="020B0604020202020204" pitchFamily="34" charset="0"/>
                    <a:cs typeface="Arial" panose="020B0604020202020204" pitchFamily="34" charset="0"/>
                  </a:rPr>
                  <a:t>Δ</a:t>
                </a:r>
                <a:r>
                  <a:rPr lang="de-DE" dirty="0">
                    <a:solidFill>
                      <a:srgbClr val="FF0000"/>
                    </a:solidFill>
                    <a:latin typeface="Arial" panose="020B0604020202020204" pitchFamily="34" charset="0"/>
                    <a:cs typeface="Arial" panose="020B0604020202020204" pitchFamily="34" charset="0"/>
                  </a:rPr>
                  <a:t>t</a:t>
                </a:r>
                <a:endParaRPr lang="de-DE" dirty="0">
                  <a:solidFill>
                    <a:srgbClr val="FF0000"/>
                  </a:solidFill>
                </a:endParaRPr>
              </a:p>
            </p:txBody>
          </p:sp>
        </p:grpSp>
        <p:grpSp>
          <p:nvGrpSpPr>
            <p:cNvPr id="15" name="Gruppieren 14"/>
            <p:cNvGrpSpPr/>
            <p:nvPr/>
          </p:nvGrpSpPr>
          <p:grpSpPr>
            <a:xfrm>
              <a:off x="6101687" y="5214564"/>
              <a:ext cx="2553967" cy="455976"/>
              <a:chOff x="6101687" y="5214564"/>
              <a:chExt cx="2553967" cy="455976"/>
            </a:xfrm>
          </p:grpSpPr>
          <p:cxnSp>
            <p:nvCxnSpPr>
              <p:cNvPr id="255" name="Gerade Verbindung mit Pfeil 254"/>
              <p:cNvCxnSpPr/>
              <p:nvPr/>
            </p:nvCxnSpPr>
            <p:spPr bwMode="auto">
              <a:xfrm>
                <a:off x="6101687" y="5214564"/>
                <a:ext cx="2553967" cy="6102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7" name="Textfeld 256"/>
              <p:cNvSpPr txBox="1"/>
              <p:nvPr/>
            </p:nvSpPr>
            <p:spPr>
              <a:xfrm>
                <a:off x="7236917" y="5301208"/>
                <a:ext cx="587275" cy="369332"/>
              </a:xfrm>
              <a:prstGeom prst="rect">
                <a:avLst/>
              </a:prstGeom>
              <a:noFill/>
            </p:spPr>
            <p:txBody>
              <a:bodyPr wrap="square" rtlCol="0">
                <a:spAutoFit/>
              </a:bodyPr>
              <a:lstStyle/>
              <a:p>
                <a:r>
                  <a:rPr lang="el-GR" dirty="0">
                    <a:solidFill>
                      <a:srgbClr val="FF0000"/>
                    </a:solidFill>
                    <a:latin typeface="Arial" panose="020B0604020202020204" pitchFamily="34" charset="0"/>
                    <a:cs typeface="Arial" panose="020B0604020202020204" pitchFamily="34" charset="0"/>
                  </a:rPr>
                  <a:t>Δ</a:t>
                </a:r>
                <a:r>
                  <a:rPr lang="de-DE" dirty="0">
                    <a:solidFill>
                      <a:srgbClr val="FF0000"/>
                    </a:solidFill>
                    <a:latin typeface="Arial" panose="020B0604020202020204" pitchFamily="34" charset="0"/>
                    <a:cs typeface="Arial" panose="020B0604020202020204" pitchFamily="34" charset="0"/>
                  </a:rPr>
                  <a:t>t</a:t>
                </a:r>
                <a:endParaRPr lang="de-DE" dirty="0">
                  <a:solidFill>
                    <a:srgbClr val="FF0000"/>
                  </a:solidFill>
                </a:endParaRPr>
              </a:p>
            </p:txBody>
          </p:sp>
        </p:grpSp>
      </p:grpSp>
      <p:grpSp>
        <p:nvGrpSpPr>
          <p:cNvPr id="23" name="Gruppieren 22"/>
          <p:cNvGrpSpPr/>
          <p:nvPr/>
        </p:nvGrpSpPr>
        <p:grpSpPr>
          <a:xfrm>
            <a:off x="6534188" y="2688482"/>
            <a:ext cx="2533882" cy="841325"/>
            <a:chOff x="6083672" y="3624586"/>
            <a:chExt cx="2533882" cy="841325"/>
          </a:xfrm>
        </p:grpSpPr>
        <p:grpSp>
          <p:nvGrpSpPr>
            <p:cNvPr id="135" name="SMARTInkShape-Group74">
              <a:extLst>
                <a:ext uri="{FF2B5EF4-FFF2-40B4-BE49-F238E27FC236}">
                  <a16:creationId xmlns:a16="http://schemas.microsoft.com/office/drawing/2014/main" id="{89F47A86-EE6A-4E39-99A8-5CFDC94B20ED}"/>
                </a:ext>
              </a:extLst>
            </p:cNvPr>
            <p:cNvGrpSpPr/>
            <p:nvPr/>
          </p:nvGrpSpPr>
          <p:grpSpPr>
            <a:xfrm>
              <a:off x="8052426" y="3624586"/>
              <a:ext cx="565128" cy="570616"/>
              <a:chOff x="7099323" y="3384550"/>
              <a:chExt cx="565128" cy="570616"/>
            </a:xfrm>
          </p:grpSpPr>
          <p:sp>
            <p:nvSpPr>
              <p:cNvPr id="124" name="SMARTInkShape-182">
                <a:extLst>
                  <a:ext uri="{FF2B5EF4-FFF2-40B4-BE49-F238E27FC236}">
                    <a16:creationId xmlns:a16="http://schemas.microsoft.com/office/drawing/2014/main" id="{B070B460-E6DA-4986-A77C-F90C63DD8337}"/>
                  </a:ext>
                </a:extLst>
              </p:cNvPr>
              <p:cNvSpPr/>
              <p:nvPr>
                <p:custDataLst>
                  <p:tags r:id="rId17"/>
                </p:custDataLst>
              </p:nvPr>
            </p:nvSpPr>
            <p:spPr bwMode="auto">
              <a:xfrm>
                <a:off x="7505700" y="3644900"/>
                <a:ext cx="6351" cy="6351"/>
              </a:xfrm>
              <a:custGeom>
                <a:avLst/>
                <a:gdLst/>
                <a:ahLst/>
                <a:cxnLst/>
                <a:rect l="0" t="0" r="0" b="0"/>
                <a:pathLst>
                  <a:path w="6351" h="6351">
                    <a:moveTo>
                      <a:pt x="6350" y="6350"/>
                    </a:moveTo>
                    <a:lnTo>
                      <a:pt x="6350" y="6350"/>
                    </a:lnTo>
                    <a:lnTo>
                      <a:pt x="6350" y="883"/>
                    </a:lnTo>
                    <a:lnTo>
                      <a:pt x="5645" y="588"/>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5" name="SMARTInkShape-183">
                <a:extLst>
                  <a:ext uri="{FF2B5EF4-FFF2-40B4-BE49-F238E27FC236}">
                    <a16:creationId xmlns:a16="http://schemas.microsoft.com/office/drawing/2014/main" id="{F04670E3-A9A2-4D9D-8E82-69802C8D66AB}"/>
                  </a:ext>
                </a:extLst>
              </p:cNvPr>
              <p:cNvSpPr/>
              <p:nvPr>
                <p:custDataLst>
                  <p:tags r:id="rId18"/>
                </p:custDataLst>
              </p:nvPr>
            </p:nvSpPr>
            <p:spPr bwMode="auto">
              <a:xfrm>
                <a:off x="7308850" y="3778250"/>
                <a:ext cx="31751" cy="6351"/>
              </a:xfrm>
              <a:custGeom>
                <a:avLst/>
                <a:gdLst/>
                <a:ahLst/>
                <a:cxnLst/>
                <a:rect l="0" t="0" r="0" b="0"/>
                <a:pathLst>
                  <a:path w="31751" h="6351">
                    <a:moveTo>
                      <a:pt x="0" y="0"/>
                    </a:moveTo>
                    <a:lnTo>
                      <a:pt x="0" y="0"/>
                    </a:lnTo>
                    <a:lnTo>
                      <a:pt x="0" y="3371"/>
                    </a:lnTo>
                    <a:lnTo>
                      <a:pt x="705" y="4364"/>
                    </a:lnTo>
                    <a:lnTo>
                      <a:pt x="1882" y="5026"/>
                    </a:lnTo>
                    <a:lnTo>
                      <a:pt x="8838" y="6088"/>
                    </a:lnTo>
                    <a:lnTo>
                      <a:pt x="31750" y="63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6" name="SMARTInkShape-184">
                <a:extLst>
                  <a:ext uri="{FF2B5EF4-FFF2-40B4-BE49-F238E27FC236}">
                    <a16:creationId xmlns:a16="http://schemas.microsoft.com/office/drawing/2014/main" id="{AC0309C3-4CB7-488E-A554-58AEA06769A6}"/>
                  </a:ext>
                </a:extLst>
              </p:cNvPr>
              <p:cNvSpPr/>
              <p:nvPr>
                <p:custDataLst>
                  <p:tags r:id="rId19"/>
                </p:custDataLst>
              </p:nvPr>
            </p:nvSpPr>
            <p:spPr bwMode="auto">
              <a:xfrm>
                <a:off x="7245350" y="3549650"/>
                <a:ext cx="6351" cy="12701"/>
              </a:xfrm>
              <a:custGeom>
                <a:avLst/>
                <a:gdLst/>
                <a:ahLst/>
                <a:cxnLst/>
                <a:rect l="0" t="0" r="0" b="0"/>
                <a:pathLst>
                  <a:path w="6351" h="12701">
                    <a:moveTo>
                      <a:pt x="6350" y="0"/>
                    </a:moveTo>
                    <a:lnTo>
                      <a:pt x="6350" y="0"/>
                    </a:lnTo>
                    <a:lnTo>
                      <a:pt x="2979" y="0"/>
                    </a:lnTo>
                    <a:lnTo>
                      <a:pt x="1986" y="706"/>
                    </a:lnTo>
                    <a:lnTo>
                      <a:pt x="1324" y="1881"/>
                    </a:lnTo>
                    <a:lnTo>
                      <a:pt x="78" y="6088"/>
                    </a:lnTo>
                    <a:lnTo>
                      <a:pt x="0" y="127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7" name="SMARTInkShape-185">
                <a:extLst>
                  <a:ext uri="{FF2B5EF4-FFF2-40B4-BE49-F238E27FC236}">
                    <a16:creationId xmlns:a16="http://schemas.microsoft.com/office/drawing/2014/main" id="{C55D3A59-DA9A-43CD-949D-D8B14FD34CDF}"/>
                  </a:ext>
                </a:extLst>
              </p:cNvPr>
              <p:cNvSpPr/>
              <p:nvPr>
                <p:custDataLst>
                  <p:tags r:id="rId20"/>
                </p:custDataLst>
              </p:nvPr>
            </p:nvSpPr>
            <p:spPr bwMode="auto">
              <a:xfrm>
                <a:off x="7346950" y="3689350"/>
                <a:ext cx="6351" cy="1"/>
              </a:xfrm>
              <a:custGeom>
                <a:avLst/>
                <a:gdLst/>
                <a:ahLst/>
                <a:cxnLst/>
                <a:rect l="0" t="0" r="0" b="0"/>
                <a:pathLst>
                  <a:path w="6351" h="1">
                    <a:moveTo>
                      <a:pt x="0" y="0"/>
                    </a:moveTo>
                    <a:lnTo>
                      <a:pt x="0" y="0"/>
                    </a:lnTo>
                    <a:lnTo>
                      <a:pt x="63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8" name="SMARTInkShape-186">
                <a:extLst>
                  <a:ext uri="{FF2B5EF4-FFF2-40B4-BE49-F238E27FC236}">
                    <a16:creationId xmlns:a16="http://schemas.microsoft.com/office/drawing/2014/main" id="{8752B175-2B6E-40DE-B788-490E018448D1}"/>
                  </a:ext>
                </a:extLst>
              </p:cNvPr>
              <p:cNvSpPr/>
              <p:nvPr>
                <p:custDataLst>
                  <p:tags r:id="rId21"/>
                </p:custDataLst>
              </p:nvPr>
            </p:nvSpPr>
            <p:spPr bwMode="auto">
              <a:xfrm>
                <a:off x="7346950" y="3384550"/>
                <a:ext cx="69851" cy="12701"/>
              </a:xfrm>
              <a:custGeom>
                <a:avLst/>
                <a:gdLst/>
                <a:ahLst/>
                <a:cxnLst/>
                <a:rect l="0" t="0" r="0" b="0"/>
                <a:pathLst>
                  <a:path w="69851" h="12701">
                    <a:moveTo>
                      <a:pt x="69850" y="12700"/>
                    </a:moveTo>
                    <a:lnTo>
                      <a:pt x="69850" y="12700"/>
                    </a:lnTo>
                    <a:lnTo>
                      <a:pt x="61012" y="12700"/>
                    </a:lnTo>
                    <a:lnTo>
                      <a:pt x="33452" y="4861"/>
                    </a:lnTo>
                    <a:lnTo>
                      <a:pt x="27567" y="2160"/>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9" name="SMARTInkShape-187">
                <a:extLst>
                  <a:ext uri="{FF2B5EF4-FFF2-40B4-BE49-F238E27FC236}">
                    <a16:creationId xmlns:a16="http://schemas.microsoft.com/office/drawing/2014/main" id="{CDCBD8A1-7368-4BE9-BC8F-E0FBD1773564}"/>
                  </a:ext>
                </a:extLst>
              </p:cNvPr>
              <p:cNvSpPr/>
              <p:nvPr>
                <p:custDataLst>
                  <p:tags r:id="rId22"/>
                </p:custDataLst>
              </p:nvPr>
            </p:nvSpPr>
            <p:spPr bwMode="auto">
              <a:xfrm>
                <a:off x="7562850" y="3486150"/>
                <a:ext cx="50801" cy="69851"/>
              </a:xfrm>
              <a:custGeom>
                <a:avLst/>
                <a:gdLst/>
                <a:ahLst/>
                <a:cxnLst/>
                <a:rect l="0" t="0" r="0" b="0"/>
                <a:pathLst>
                  <a:path w="50801" h="69851">
                    <a:moveTo>
                      <a:pt x="50800" y="69850"/>
                    </a:moveTo>
                    <a:lnTo>
                      <a:pt x="50800" y="69850"/>
                    </a:lnTo>
                    <a:lnTo>
                      <a:pt x="37935" y="55103"/>
                    </a:lnTo>
                    <a:lnTo>
                      <a:pt x="16796" y="23909"/>
                    </a:lnTo>
                    <a:lnTo>
                      <a:pt x="6654" y="12366"/>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0" name="SMARTInkShape-188">
                <a:extLst>
                  <a:ext uri="{FF2B5EF4-FFF2-40B4-BE49-F238E27FC236}">
                    <a16:creationId xmlns:a16="http://schemas.microsoft.com/office/drawing/2014/main" id="{F948F917-969C-4267-B51A-B45869B6A7B5}"/>
                  </a:ext>
                </a:extLst>
              </p:cNvPr>
              <p:cNvSpPr/>
              <p:nvPr>
                <p:custDataLst>
                  <p:tags r:id="rId23"/>
                </p:custDataLst>
              </p:nvPr>
            </p:nvSpPr>
            <p:spPr bwMode="auto">
              <a:xfrm>
                <a:off x="7664450" y="3676650"/>
                <a:ext cx="1" cy="57151"/>
              </a:xfrm>
              <a:custGeom>
                <a:avLst/>
                <a:gdLst/>
                <a:ahLst/>
                <a:cxnLst/>
                <a:rect l="0" t="0" r="0" b="0"/>
                <a:pathLst>
                  <a:path w="1" h="57151">
                    <a:moveTo>
                      <a:pt x="0" y="57150"/>
                    </a:moveTo>
                    <a:lnTo>
                      <a:pt x="0" y="57150"/>
                    </a:lnTo>
                    <a:lnTo>
                      <a:pt x="0" y="27113"/>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1" name="SMARTInkShape-189">
                <a:extLst>
                  <a:ext uri="{FF2B5EF4-FFF2-40B4-BE49-F238E27FC236}">
                    <a16:creationId xmlns:a16="http://schemas.microsoft.com/office/drawing/2014/main" id="{6F80BED5-9320-474E-A9CE-2EDC8FBDD93D}"/>
                  </a:ext>
                </a:extLst>
              </p:cNvPr>
              <p:cNvSpPr/>
              <p:nvPr>
                <p:custDataLst>
                  <p:tags r:id="rId24"/>
                </p:custDataLst>
              </p:nvPr>
            </p:nvSpPr>
            <p:spPr bwMode="auto">
              <a:xfrm>
                <a:off x="7575550" y="3816350"/>
                <a:ext cx="50801" cy="44451"/>
              </a:xfrm>
              <a:custGeom>
                <a:avLst/>
                <a:gdLst/>
                <a:ahLst/>
                <a:cxnLst/>
                <a:rect l="0" t="0" r="0" b="0"/>
                <a:pathLst>
                  <a:path w="50801" h="44451">
                    <a:moveTo>
                      <a:pt x="0" y="44450"/>
                    </a:moveTo>
                    <a:lnTo>
                      <a:pt x="0" y="44450"/>
                    </a:lnTo>
                    <a:lnTo>
                      <a:pt x="9459" y="44450"/>
                    </a:lnTo>
                    <a:lnTo>
                      <a:pt x="10540" y="43744"/>
                    </a:lnTo>
                    <a:lnTo>
                      <a:pt x="11260" y="42569"/>
                    </a:lnTo>
                    <a:lnTo>
                      <a:pt x="11740" y="41079"/>
                    </a:lnTo>
                    <a:lnTo>
                      <a:pt x="12765" y="40086"/>
                    </a:lnTo>
                    <a:lnTo>
                      <a:pt x="18286" y="37277"/>
                    </a:lnTo>
                    <a:lnTo>
                      <a:pt x="43126" y="14006"/>
                    </a:lnTo>
                    <a:lnTo>
                      <a:pt x="5080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2" name="SMARTInkShape-190">
                <a:extLst>
                  <a:ext uri="{FF2B5EF4-FFF2-40B4-BE49-F238E27FC236}">
                    <a16:creationId xmlns:a16="http://schemas.microsoft.com/office/drawing/2014/main" id="{704C6054-AEA4-4759-A5B8-7D160000E477}"/>
                  </a:ext>
                </a:extLst>
              </p:cNvPr>
              <p:cNvSpPr/>
              <p:nvPr>
                <p:custDataLst>
                  <p:tags r:id="rId25"/>
                </p:custDataLst>
              </p:nvPr>
            </p:nvSpPr>
            <p:spPr bwMode="auto">
              <a:xfrm>
                <a:off x="7454900" y="3892550"/>
                <a:ext cx="76201" cy="38101"/>
              </a:xfrm>
              <a:custGeom>
                <a:avLst/>
                <a:gdLst/>
                <a:ahLst/>
                <a:cxnLst/>
                <a:rect l="0" t="0" r="0" b="0"/>
                <a:pathLst>
                  <a:path w="76201" h="38101">
                    <a:moveTo>
                      <a:pt x="0" y="38100"/>
                    </a:moveTo>
                    <a:lnTo>
                      <a:pt x="0" y="38100"/>
                    </a:lnTo>
                    <a:lnTo>
                      <a:pt x="12830" y="38100"/>
                    </a:lnTo>
                    <a:lnTo>
                      <a:pt x="15609" y="36689"/>
                    </a:lnTo>
                    <a:lnTo>
                      <a:pt x="23596" y="29372"/>
                    </a:lnTo>
                    <a:lnTo>
                      <a:pt x="55128" y="16717"/>
                    </a:lnTo>
                    <a:lnTo>
                      <a:pt x="69477" y="6468"/>
                    </a:lnTo>
                    <a:lnTo>
                      <a:pt x="7620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3" name="SMARTInkShape-191">
                <a:extLst>
                  <a:ext uri="{FF2B5EF4-FFF2-40B4-BE49-F238E27FC236}">
                    <a16:creationId xmlns:a16="http://schemas.microsoft.com/office/drawing/2014/main" id="{A23512A9-AD71-4D01-96DA-A612E0F3AFE0}"/>
                  </a:ext>
                </a:extLst>
              </p:cNvPr>
              <p:cNvSpPr/>
              <p:nvPr>
                <p:custDataLst>
                  <p:tags r:id="rId26"/>
                </p:custDataLst>
              </p:nvPr>
            </p:nvSpPr>
            <p:spPr bwMode="auto">
              <a:xfrm>
                <a:off x="7283450" y="3943350"/>
                <a:ext cx="63501" cy="11816"/>
              </a:xfrm>
              <a:custGeom>
                <a:avLst/>
                <a:gdLst/>
                <a:ahLst/>
                <a:cxnLst/>
                <a:rect l="0" t="0" r="0" b="0"/>
                <a:pathLst>
                  <a:path w="63501" h="11816">
                    <a:moveTo>
                      <a:pt x="0" y="0"/>
                    </a:moveTo>
                    <a:lnTo>
                      <a:pt x="0" y="0"/>
                    </a:lnTo>
                    <a:lnTo>
                      <a:pt x="3371" y="0"/>
                    </a:lnTo>
                    <a:lnTo>
                      <a:pt x="6907" y="1881"/>
                    </a:lnTo>
                    <a:lnTo>
                      <a:pt x="10831" y="4364"/>
                    </a:lnTo>
                    <a:lnTo>
                      <a:pt x="17828" y="6088"/>
                    </a:lnTo>
                    <a:lnTo>
                      <a:pt x="27781" y="6327"/>
                    </a:lnTo>
                    <a:lnTo>
                      <a:pt x="29104" y="7040"/>
                    </a:lnTo>
                    <a:lnTo>
                      <a:pt x="29986" y="8221"/>
                    </a:lnTo>
                    <a:lnTo>
                      <a:pt x="30574" y="9714"/>
                    </a:lnTo>
                    <a:lnTo>
                      <a:pt x="32377" y="10709"/>
                    </a:lnTo>
                    <a:lnTo>
                      <a:pt x="38143" y="11815"/>
                    </a:lnTo>
                    <a:lnTo>
                      <a:pt x="43529" y="10425"/>
                    </a:lnTo>
                    <a:lnTo>
                      <a:pt x="49364" y="7155"/>
                    </a:lnTo>
                    <a:lnTo>
                      <a:pt x="63500" y="63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4" name="SMARTInkShape-192">
                <a:extLst>
                  <a:ext uri="{FF2B5EF4-FFF2-40B4-BE49-F238E27FC236}">
                    <a16:creationId xmlns:a16="http://schemas.microsoft.com/office/drawing/2014/main" id="{5C988A5F-3EF0-4346-ADEF-502E98D0363B}"/>
                  </a:ext>
                </a:extLst>
              </p:cNvPr>
              <p:cNvSpPr/>
              <p:nvPr>
                <p:custDataLst>
                  <p:tags r:id="rId27"/>
                </p:custDataLst>
              </p:nvPr>
            </p:nvSpPr>
            <p:spPr bwMode="auto">
              <a:xfrm>
                <a:off x="7099323" y="3505200"/>
                <a:ext cx="120628" cy="444501"/>
              </a:xfrm>
              <a:custGeom>
                <a:avLst/>
                <a:gdLst/>
                <a:ahLst/>
                <a:cxnLst/>
                <a:rect l="0" t="0" r="0" b="0"/>
                <a:pathLst>
                  <a:path w="120628" h="444501">
                    <a:moveTo>
                      <a:pt x="101577" y="0"/>
                    </a:moveTo>
                    <a:lnTo>
                      <a:pt x="101577" y="0"/>
                    </a:lnTo>
                    <a:lnTo>
                      <a:pt x="101577" y="6348"/>
                    </a:lnTo>
                    <a:lnTo>
                      <a:pt x="98206" y="9720"/>
                    </a:lnTo>
                    <a:lnTo>
                      <a:pt x="94670" y="11376"/>
                    </a:lnTo>
                    <a:lnTo>
                      <a:pt x="92739" y="11817"/>
                    </a:lnTo>
                    <a:lnTo>
                      <a:pt x="86650" y="15809"/>
                    </a:lnTo>
                    <a:lnTo>
                      <a:pt x="55052" y="47246"/>
                    </a:lnTo>
                    <a:lnTo>
                      <a:pt x="29636" y="78215"/>
                    </a:lnTo>
                    <a:lnTo>
                      <a:pt x="16912" y="91008"/>
                    </a:lnTo>
                    <a:lnTo>
                      <a:pt x="14560" y="97127"/>
                    </a:lnTo>
                    <a:lnTo>
                      <a:pt x="12808" y="103846"/>
                    </a:lnTo>
                    <a:lnTo>
                      <a:pt x="7816" y="113907"/>
                    </a:lnTo>
                    <a:lnTo>
                      <a:pt x="7320" y="116155"/>
                    </a:lnTo>
                    <a:lnTo>
                      <a:pt x="7694" y="118359"/>
                    </a:lnTo>
                    <a:lnTo>
                      <a:pt x="11483" y="126966"/>
                    </a:lnTo>
                    <a:lnTo>
                      <a:pt x="12607" y="136347"/>
                    </a:lnTo>
                    <a:lnTo>
                      <a:pt x="13336" y="137465"/>
                    </a:lnTo>
                    <a:lnTo>
                      <a:pt x="14528" y="138210"/>
                    </a:lnTo>
                    <a:lnTo>
                      <a:pt x="16027" y="138707"/>
                    </a:lnTo>
                    <a:lnTo>
                      <a:pt x="17027" y="139743"/>
                    </a:lnTo>
                    <a:lnTo>
                      <a:pt x="18139" y="142777"/>
                    </a:lnTo>
                    <a:lnTo>
                      <a:pt x="19025" y="167296"/>
                    </a:lnTo>
                    <a:lnTo>
                      <a:pt x="17144" y="171486"/>
                    </a:lnTo>
                    <a:lnTo>
                      <a:pt x="14663" y="175699"/>
                    </a:lnTo>
                    <a:lnTo>
                      <a:pt x="13069" y="184153"/>
                    </a:lnTo>
                    <a:lnTo>
                      <a:pt x="12146" y="189090"/>
                    </a:lnTo>
                    <a:lnTo>
                      <a:pt x="7232" y="204434"/>
                    </a:lnTo>
                    <a:lnTo>
                      <a:pt x="6330" y="234947"/>
                    </a:lnTo>
                    <a:lnTo>
                      <a:pt x="6327" y="262889"/>
                    </a:lnTo>
                    <a:lnTo>
                      <a:pt x="5622" y="274586"/>
                    </a:lnTo>
                    <a:lnTo>
                      <a:pt x="1301" y="287099"/>
                    </a:lnTo>
                    <a:lnTo>
                      <a:pt x="0" y="313180"/>
                    </a:lnTo>
                    <a:lnTo>
                      <a:pt x="9437" y="341774"/>
                    </a:lnTo>
                    <a:lnTo>
                      <a:pt x="11223" y="344266"/>
                    </a:lnTo>
                    <a:lnTo>
                      <a:pt x="16402" y="348479"/>
                    </a:lnTo>
                    <a:lnTo>
                      <a:pt x="22052" y="357894"/>
                    </a:lnTo>
                    <a:lnTo>
                      <a:pt x="35859" y="373125"/>
                    </a:lnTo>
                    <a:lnTo>
                      <a:pt x="38126" y="379059"/>
                    </a:lnTo>
                    <a:lnTo>
                      <a:pt x="42247" y="385991"/>
                    </a:lnTo>
                    <a:lnTo>
                      <a:pt x="45076" y="410460"/>
                    </a:lnTo>
                    <a:lnTo>
                      <a:pt x="49442" y="419066"/>
                    </a:lnTo>
                    <a:lnTo>
                      <a:pt x="49886" y="421194"/>
                    </a:lnTo>
                    <a:lnTo>
                      <a:pt x="51595" y="422613"/>
                    </a:lnTo>
                    <a:lnTo>
                      <a:pt x="62593" y="426771"/>
                    </a:lnTo>
                    <a:lnTo>
                      <a:pt x="86138" y="441730"/>
                    </a:lnTo>
                    <a:lnTo>
                      <a:pt x="92926" y="443679"/>
                    </a:lnTo>
                    <a:lnTo>
                      <a:pt x="120627" y="4445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258" name="Gruppieren 257"/>
            <p:cNvGrpSpPr/>
            <p:nvPr/>
          </p:nvGrpSpPr>
          <p:grpSpPr>
            <a:xfrm>
              <a:off x="6083672" y="3891287"/>
              <a:ext cx="2316585" cy="574624"/>
              <a:chOff x="3503712" y="3506867"/>
              <a:chExt cx="2316585" cy="574624"/>
            </a:xfrm>
          </p:grpSpPr>
          <p:sp>
            <p:nvSpPr>
              <p:cNvPr id="259" name="Textfeld 258"/>
              <p:cNvSpPr txBox="1"/>
              <p:nvPr/>
            </p:nvSpPr>
            <p:spPr>
              <a:xfrm rot="20995119">
                <a:off x="4061482" y="3712159"/>
                <a:ext cx="138344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NWC für </a:t>
                </a:r>
                <a:r>
                  <a:rPr lang="el-GR" dirty="0">
                    <a:latin typeface="Arial" panose="020B0604020202020204" pitchFamily="34" charset="0"/>
                    <a:cs typeface="Arial" panose="020B0604020202020204" pitchFamily="34" charset="0"/>
                  </a:rPr>
                  <a:t>Δ</a:t>
                </a:r>
                <a:r>
                  <a:rPr lang="de-DE" dirty="0">
                    <a:latin typeface="Arial" panose="020B0604020202020204" pitchFamily="34" charset="0"/>
                    <a:cs typeface="Arial" panose="020B0604020202020204" pitchFamily="34" charset="0"/>
                  </a:rPr>
                  <a:t>t</a:t>
                </a:r>
                <a:endParaRPr lang="de-DE" dirty="0"/>
              </a:p>
            </p:txBody>
          </p:sp>
          <p:cxnSp>
            <p:nvCxnSpPr>
              <p:cNvPr id="260" name="Gerade Verbindung mit Pfeil 259"/>
              <p:cNvCxnSpPr/>
              <p:nvPr/>
            </p:nvCxnSpPr>
            <p:spPr bwMode="auto">
              <a:xfrm flipV="1">
                <a:off x="3503712" y="3506867"/>
                <a:ext cx="2316585" cy="34879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2" name="Gruppieren 21"/>
          <p:cNvGrpSpPr/>
          <p:nvPr/>
        </p:nvGrpSpPr>
        <p:grpSpPr>
          <a:xfrm>
            <a:off x="6235196" y="2627620"/>
            <a:ext cx="1823488" cy="964871"/>
            <a:chOff x="5784680" y="3563724"/>
            <a:chExt cx="1823488" cy="964871"/>
          </a:xfrm>
        </p:grpSpPr>
        <p:grpSp>
          <p:nvGrpSpPr>
            <p:cNvPr id="153" name="SMARTInkShape-Group76">
              <a:extLst>
                <a:ext uri="{FF2B5EF4-FFF2-40B4-BE49-F238E27FC236}">
                  <a16:creationId xmlns:a16="http://schemas.microsoft.com/office/drawing/2014/main" id="{7C953890-633E-41E4-A390-F62E24A31B58}"/>
                </a:ext>
              </a:extLst>
            </p:cNvPr>
            <p:cNvGrpSpPr/>
            <p:nvPr/>
          </p:nvGrpSpPr>
          <p:grpSpPr>
            <a:xfrm>
              <a:off x="5784680" y="3880894"/>
              <a:ext cx="634715" cy="647701"/>
              <a:chOff x="4826269" y="3594100"/>
              <a:chExt cx="634715" cy="647701"/>
            </a:xfrm>
          </p:grpSpPr>
          <p:sp>
            <p:nvSpPr>
              <p:cNvPr id="144" name="SMARTInkShape-200">
                <a:extLst>
                  <a:ext uri="{FF2B5EF4-FFF2-40B4-BE49-F238E27FC236}">
                    <a16:creationId xmlns:a16="http://schemas.microsoft.com/office/drawing/2014/main" id="{0D144627-63AC-477A-84C1-C9D6C272D40E}"/>
                  </a:ext>
                </a:extLst>
              </p:cNvPr>
              <p:cNvSpPr/>
              <p:nvPr>
                <p:custDataLst>
                  <p:tags r:id="rId8"/>
                </p:custDataLst>
              </p:nvPr>
            </p:nvSpPr>
            <p:spPr bwMode="auto">
              <a:xfrm>
                <a:off x="5219700" y="3873500"/>
                <a:ext cx="1" cy="12701"/>
              </a:xfrm>
              <a:custGeom>
                <a:avLst/>
                <a:gdLst/>
                <a:ahLst/>
                <a:cxnLst/>
                <a:rect l="0" t="0" r="0" b="0"/>
                <a:pathLst>
                  <a:path w="1" h="12701">
                    <a:moveTo>
                      <a:pt x="0" y="0"/>
                    </a:moveTo>
                    <a:lnTo>
                      <a:pt x="0" y="0"/>
                    </a:lnTo>
                    <a:lnTo>
                      <a:pt x="0" y="1270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45" name="SMARTInkShape-201">
                <a:extLst>
                  <a:ext uri="{FF2B5EF4-FFF2-40B4-BE49-F238E27FC236}">
                    <a16:creationId xmlns:a16="http://schemas.microsoft.com/office/drawing/2014/main" id="{000EF6AF-ABB7-43C7-BA33-06D9F84D6EF1}"/>
                  </a:ext>
                </a:extLst>
              </p:cNvPr>
              <p:cNvSpPr/>
              <p:nvPr>
                <p:custDataLst>
                  <p:tags r:id="rId9"/>
                </p:custDataLst>
              </p:nvPr>
            </p:nvSpPr>
            <p:spPr bwMode="auto">
              <a:xfrm>
                <a:off x="5251450" y="3917950"/>
                <a:ext cx="1" cy="12701"/>
              </a:xfrm>
              <a:custGeom>
                <a:avLst/>
                <a:gdLst/>
                <a:ahLst/>
                <a:cxnLst/>
                <a:rect l="0" t="0" r="0" b="0"/>
                <a:pathLst>
                  <a:path w="1" h="12701">
                    <a:moveTo>
                      <a:pt x="0" y="12700"/>
                    </a:moveTo>
                    <a:lnTo>
                      <a:pt x="0" y="12700"/>
                    </a:lnTo>
                    <a:lnTo>
                      <a:pt x="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46" name="SMARTInkShape-202">
                <a:extLst>
                  <a:ext uri="{FF2B5EF4-FFF2-40B4-BE49-F238E27FC236}">
                    <a16:creationId xmlns:a16="http://schemas.microsoft.com/office/drawing/2014/main" id="{D5A07981-38CB-4D46-83CD-CF56FF5946A2}"/>
                  </a:ext>
                </a:extLst>
              </p:cNvPr>
              <p:cNvSpPr/>
              <p:nvPr>
                <p:custDataLst>
                  <p:tags r:id="rId10"/>
                </p:custDataLst>
              </p:nvPr>
            </p:nvSpPr>
            <p:spPr bwMode="auto">
              <a:xfrm>
                <a:off x="5048250" y="4025900"/>
                <a:ext cx="25401" cy="5468"/>
              </a:xfrm>
              <a:custGeom>
                <a:avLst/>
                <a:gdLst/>
                <a:ahLst/>
                <a:cxnLst/>
                <a:rect l="0" t="0" r="0" b="0"/>
                <a:pathLst>
                  <a:path w="25401" h="5468">
                    <a:moveTo>
                      <a:pt x="0" y="0"/>
                    </a:moveTo>
                    <a:lnTo>
                      <a:pt x="0" y="0"/>
                    </a:lnTo>
                    <a:lnTo>
                      <a:pt x="8838" y="0"/>
                    </a:lnTo>
                    <a:lnTo>
                      <a:pt x="12865" y="1881"/>
                    </a:lnTo>
                    <a:lnTo>
                      <a:pt x="17828" y="5467"/>
                    </a:lnTo>
                    <a:lnTo>
                      <a:pt x="18941" y="5056"/>
                    </a:lnTo>
                    <a:lnTo>
                      <a:pt x="2540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47" name="SMARTInkShape-203">
                <a:extLst>
                  <a:ext uri="{FF2B5EF4-FFF2-40B4-BE49-F238E27FC236}">
                    <a16:creationId xmlns:a16="http://schemas.microsoft.com/office/drawing/2014/main" id="{896C5407-2AF4-4D48-96E7-28B87E27D540}"/>
                  </a:ext>
                </a:extLst>
              </p:cNvPr>
              <p:cNvSpPr/>
              <p:nvPr>
                <p:custDataLst>
                  <p:tags r:id="rId11"/>
                </p:custDataLst>
              </p:nvPr>
            </p:nvSpPr>
            <p:spPr bwMode="auto">
              <a:xfrm>
                <a:off x="4876800" y="3829050"/>
                <a:ext cx="19051" cy="25401"/>
              </a:xfrm>
              <a:custGeom>
                <a:avLst/>
                <a:gdLst/>
                <a:ahLst/>
                <a:cxnLst/>
                <a:rect l="0" t="0" r="0" b="0"/>
                <a:pathLst>
                  <a:path w="19051" h="25401">
                    <a:moveTo>
                      <a:pt x="0" y="0"/>
                    </a:moveTo>
                    <a:lnTo>
                      <a:pt x="0" y="0"/>
                    </a:lnTo>
                    <a:lnTo>
                      <a:pt x="0" y="3371"/>
                    </a:lnTo>
                    <a:lnTo>
                      <a:pt x="1881" y="6907"/>
                    </a:lnTo>
                    <a:lnTo>
                      <a:pt x="3371" y="8838"/>
                    </a:lnTo>
                    <a:lnTo>
                      <a:pt x="6908" y="10984"/>
                    </a:lnTo>
                    <a:lnTo>
                      <a:pt x="11556" y="12361"/>
                    </a:lnTo>
                    <a:lnTo>
                      <a:pt x="19050" y="2540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48" name="SMARTInkShape-204">
                <a:extLst>
                  <a:ext uri="{FF2B5EF4-FFF2-40B4-BE49-F238E27FC236}">
                    <a16:creationId xmlns:a16="http://schemas.microsoft.com/office/drawing/2014/main" id="{715A88CD-F60B-461E-A856-B05770E8DC3C}"/>
                  </a:ext>
                </a:extLst>
              </p:cNvPr>
              <p:cNvSpPr/>
              <p:nvPr>
                <p:custDataLst>
                  <p:tags r:id="rId12"/>
                </p:custDataLst>
              </p:nvPr>
            </p:nvSpPr>
            <p:spPr bwMode="auto">
              <a:xfrm>
                <a:off x="5130800" y="3683000"/>
                <a:ext cx="12701" cy="6351"/>
              </a:xfrm>
              <a:custGeom>
                <a:avLst/>
                <a:gdLst/>
                <a:ahLst/>
                <a:cxnLst/>
                <a:rect l="0" t="0" r="0" b="0"/>
                <a:pathLst>
                  <a:path w="12701" h="6351">
                    <a:moveTo>
                      <a:pt x="12700" y="6350"/>
                    </a:moveTo>
                    <a:lnTo>
                      <a:pt x="12700" y="6350"/>
                    </a:lnTo>
                    <a:lnTo>
                      <a:pt x="6611" y="262"/>
                    </a:lnTo>
                    <a:lnTo>
                      <a:pt x="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49" name="SMARTInkShape-205">
                <a:extLst>
                  <a:ext uri="{FF2B5EF4-FFF2-40B4-BE49-F238E27FC236}">
                    <a16:creationId xmlns:a16="http://schemas.microsoft.com/office/drawing/2014/main" id="{D664DA60-59DD-4073-BA1B-57DABDD86337}"/>
                  </a:ext>
                </a:extLst>
              </p:cNvPr>
              <p:cNvSpPr/>
              <p:nvPr>
                <p:custDataLst>
                  <p:tags r:id="rId13"/>
                </p:custDataLst>
              </p:nvPr>
            </p:nvSpPr>
            <p:spPr bwMode="auto">
              <a:xfrm>
                <a:off x="5321300" y="3797300"/>
                <a:ext cx="1" cy="12622"/>
              </a:xfrm>
              <a:custGeom>
                <a:avLst/>
                <a:gdLst/>
                <a:ahLst/>
                <a:cxnLst/>
                <a:rect l="0" t="0" r="0" b="0"/>
                <a:pathLst>
                  <a:path w="1" h="12622">
                    <a:moveTo>
                      <a:pt x="0" y="0"/>
                    </a:moveTo>
                    <a:lnTo>
                      <a:pt x="0" y="0"/>
                    </a:lnTo>
                    <a:lnTo>
                      <a:pt x="0" y="12621"/>
                    </a:lnTo>
                    <a:lnTo>
                      <a:pt x="0" y="635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50" name="SMARTInkShape-206">
                <a:extLst>
                  <a:ext uri="{FF2B5EF4-FFF2-40B4-BE49-F238E27FC236}">
                    <a16:creationId xmlns:a16="http://schemas.microsoft.com/office/drawing/2014/main" id="{8668E611-F6DB-40C0-9338-042F3B918599}"/>
                  </a:ext>
                </a:extLst>
              </p:cNvPr>
              <p:cNvSpPr/>
              <p:nvPr>
                <p:custDataLst>
                  <p:tags r:id="rId14"/>
                </p:custDataLst>
              </p:nvPr>
            </p:nvSpPr>
            <p:spPr bwMode="auto">
              <a:xfrm>
                <a:off x="5187950" y="3594100"/>
                <a:ext cx="273034" cy="603251"/>
              </a:xfrm>
              <a:custGeom>
                <a:avLst/>
                <a:gdLst/>
                <a:ahLst/>
                <a:cxnLst/>
                <a:rect l="0" t="0" r="0" b="0"/>
                <a:pathLst>
                  <a:path w="273034" h="603251">
                    <a:moveTo>
                      <a:pt x="0" y="603250"/>
                    </a:moveTo>
                    <a:lnTo>
                      <a:pt x="0" y="603250"/>
                    </a:lnTo>
                    <a:lnTo>
                      <a:pt x="8838" y="603250"/>
                    </a:lnTo>
                    <a:lnTo>
                      <a:pt x="12865" y="601369"/>
                    </a:lnTo>
                    <a:lnTo>
                      <a:pt x="17007" y="598886"/>
                    </a:lnTo>
                    <a:lnTo>
                      <a:pt x="46817" y="586826"/>
                    </a:lnTo>
                    <a:lnTo>
                      <a:pt x="59341" y="583567"/>
                    </a:lnTo>
                    <a:lnTo>
                      <a:pt x="71989" y="575702"/>
                    </a:lnTo>
                    <a:lnTo>
                      <a:pt x="84673" y="571334"/>
                    </a:lnTo>
                    <a:lnTo>
                      <a:pt x="114300" y="552750"/>
                    </a:lnTo>
                    <a:lnTo>
                      <a:pt x="134761" y="541200"/>
                    </a:lnTo>
                    <a:lnTo>
                      <a:pt x="147374" y="528382"/>
                    </a:lnTo>
                    <a:lnTo>
                      <a:pt x="175761" y="508940"/>
                    </a:lnTo>
                    <a:lnTo>
                      <a:pt x="203595" y="484043"/>
                    </a:lnTo>
                    <a:lnTo>
                      <a:pt x="232856" y="462400"/>
                    </a:lnTo>
                    <a:lnTo>
                      <a:pt x="235671" y="459256"/>
                    </a:lnTo>
                    <a:lnTo>
                      <a:pt x="241043" y="448794"/>
                    </a:lnTo>
                    <a:lnTo>
                      <a:pt x="255386" y="432949"/>
                    </a:lnTo>
                    <a:lnTo>
                      <a:pt x="264723" y="414504"/>
                    </a:lnTo>
                    <a:lnTo>
                      <a:pt x="266526" y="409296"/>
                    </a:lnTo>
                    <a:lnTo>
                      <a:pt x="270804" y="402398"/>
                    </a:lnTo>
                    <a:lnTo>
                      <a:pt x="272385" y="395179"/>
                    </a:lnTo>
                    <a:lnTo>
                      <a:pt x="273033" y="366229"/>
                    </a:lnTo>
                    <a:lnTo>
                      <a:pt x="272343" y="347193"/>
                    </a:lnTo>
                    <a:lnTo>
                      <a:pt x="268023" y="335098"/>
                    </a:lnTo>
                    <a:lnTo>
                      <a:pt x="266583" y="328144"/>
                    </a:lnTo>
                    <a:lnTo>
                      <a:pt x="255215" y="308388"/>
                    </a:lnTo>
                    <a:lnTo>
                      <a:pt x="246050" y="296142"/>
                    </a:lnTo>
                    <a:lnTo>
                      <a:pt x="238555" y="275141"/>
                    </a:lnTo>
                    <a:lnTo>
                      <a:pt x="232789" y="268570"/>
                    </a:lnTo>
                    <a:lnTo>
                      <a:pt x="226228" y="262592"/>
                    </a:lnTo>
                    <a:lnTo>
                      <a:pt x="209659" y="234833"/>
                    </a:lnTo>
                    <a:lnTo>
                      <a:pt x="201351" y="222216"/>
                    </a:lnTo>
                    <a:lnTo>
                      <a:pt x="195323" y="213768"/>
                    </a:lnTo>
                    <a:lnTo>
                      <a:pt x="190518" y="201079"/>
                    </a:lnTo>
                    <a:lnTo>
                      <a:pt x="171761" y="169568"/>
                    </a:lnTo>
                    <a:lnTo>
                      <a:pt x="160202" y="144522"/>
                    </a:lnTo>
                    <a:lnTo>
                      <a:pt x="141703" y="117879"/>
                    </a:lnTo>
                    <a:lnTo>
                      <a:pt x="122701" y="87376"/>
                    </a:lnTo>
                    <a:lnTo>
                      <a:pt x="95122" y="57185"/>
                    </a:lnTo>
                    <a:lnTo>
                      <a:pt x="65609" y="27519"/>
                    </a:lnTo>
                    <a:lnTo>
                      <a:pt x="34258" y="2247"/>
                    </a:lnTo>
                    <a:lnTo>
                      <a:pt x="1905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51" name="SMARTInkShape-207">
                <a:extLst>
                  <a:ext uri="{FF2B5EF4-FFF2-40B4-BE49-F238E27FC236}">
                    <a16:creationId xmlns:a16="http://schemas.microsoft.com/office/drawing/2014/main" id="{0254238C-1365-4BDE-918A-7B064A2AA06E}"/>
                  </a:ext>
                </a:extLst>
              </p:cNvPr>
              <p:cNvSpPr/>
              <p:nvPr>
                <p:custDataLst>
                  <p:tags r:id="rId15"/>
                </p:custDataLst>
              </p:nvPr>
            </p:nvSpPr>
            <p:spPr bwMode="auto">
              <a:xfrm>
                <a:off x="4876800" y="4171950"/>
                <a:ext cx="203201" cy="69851"/>
              </a:xfrm>
              <a:custGeom>
                <a:avLst/>
                <a:gdLst/>
                <a:ahLst/>
                <a:cxnLst/>
                <a:rect l="0" t="0" r="0" b="0"/>
                <a:pathLst>
                  <a:path w="203201" h="69851">
                    <a:moveTo>
                      <a:pt x="0" y="0"/>
                    </a:moveTo>
                    <a:lnTo>
                      <a:pt x="0" y="0"/>
                    </a:lnTo>
                    <a:lnTo>
                      <a:pt x="5026" y="11933"/>
                    </a:lnTo>
                    <a:lnTo>
                      <a:pt x="5468" y="14305"/>
                    </a:lnTo>
                    <a:lnTo>
                      <a:pt x="7840" y="18823"/>
                    </a:lnTo>
                    <a:lnTo>
                      <a:pt x="11951" y="23182"/>
                    </a:lnTo>
                    <a:lnTo>
                      <a:pt x="29809" y="35269"/>
                    </a:lnTo>
                    <a:lnTo>
                      <a:pt x="61473" y="46828"/>
                    </a:lnTo>
                    <a:lnTo>
                      <a:pt x="80680" y="52158"/>
                    </a:lnTo>
                    <a:lnTo>
                      <a:pt x="86658" y="54932"/>
                    </a:lnTo>
                    <a:lnTo>
                      <a:pt x="97251" y="57198"/>
                    </a:lnTo>
                    <a:lnTo>
                      <a:pt x="107509" y="62046"/>
                    </a:lnTo>
                    <a:lnTo>
                      <a:pt x="111987" y="63560"/>
                    </a:lnTo>
                    <a:lnTo>
                      <a:pt x="118475" y="67673"/>
                    </a:lnTo>
                    <a:lnTo>
                      <a:pt x="125572" y="69205"/>
                    </a:lnTo>
                    <a:lnTo>
                      <a:pt x="157310" y="69839"/>
                    </a:lnTo>
                    <a:lnTo>
                      <a:pt x="188977" y="69850"/>
                    </a:lnTo>
                    <a:lnTo>
                      <a:pt x="203200" y="6985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sp>
            <p:nvSpPr>
              <p:cNvPr id="152" name="SMARTInkShape-208">
                <a:extLst>
                  <a:ext uri="{FF2B5EF4-FFF2-40B4-BE49-F238E27FC236}">
                    <a16:creationId xmlns:a16="http://schemas.microsoft.com/office/drawing/2014/main" id="{DEA4C130-8588-4CE3-9280-D87240D52E3C}"/>
                  </a:ext>
                </a:extLst>
              </p:cNvPr>
              <p:cNvSpPr/>
              <p:nvPr>
                <p:custDataLst>
                  <p:tags r:id="rId16"/>
                </p:custDataLst>
              </p:nvPr>
            </p:nvSpPr>
            <p:spPr bwMode="auto">
              <a:xfrm>
                <a:off x="4826269" y="3606800"/>
                <a:ext cx="241031" cy="482601"/>
              </a:xfrm>
              <a:custGeom>
                <a:avLst/>
                <a:gdLst/>
                <a:ahLst/>
                <a:cxnLst/>
                <a:rect l="0" t="0" r="0" b="0"/>
                <a:pathLst>
                  <a:path w="241031" h="482601">
                    <a:moveTo>
                      <a:pt x="234681" y="0"/>
                    </a:moveTo>
                    <a:lnTo>
                      <a:pt x="234681" y="0"/>
                    </a:lnTo>
                    <a:lnTo>
                      <a:pt x="241030" y="0"/>
                    </a:lnTo>
                    <a:lnTo>
                      <a:pt x="237660" y="0"/>
                    </a:lnTo>
                    <a:lnTo>
                      <a:pt x="234124" y="1881"/>
                    </a:lnTo>
                    <a:lnTo>
                      <a:pt x="230200" y="4364"/>
                    </a:lnTo>
                    <a:lnTo>
                      <a:pt x="223319" y="5762"/>
                    </a:lnTo>
                    <a:lnTo>
                      <a:pt x="212657" y="6881"/>
                    </a:lnTo>
                    <a:lnTo>
                      <a:pt x="183831" y="19205"/>
                    </a:lnTo>
                    <a:lnTo>
                      <a:pt x="170309" y="27547"/>
                    </a:lnTo>
                    <a:lnTo>
                      <a:pt x="148559" y="47391"/>
                    </a:lnTo>
                    <a:lnTo>
                      <a:pt x="137401" y="53722"/>
                    </a:lnTo>
                    <a:lnTo>
                      <a:pt x="135001" y="57508"/>
                    </a:lnTo>
                    <a:lnTo>
                      <a:pt x="133334" y="63417"/>
                    </a:lnTo>
                    <a:lnTo>
                      <a:pt x="133084" y="73134"/>
                    </a:lnTo>
                    <a:lnTo>
                      <a:pt x="131201" y="76719"/>
                    </a:lnTo>
                    <a:lnTo>
                      <a:pt x="128718" y="80664"/>
                    </a:lnTo>
                    <a:lnTo>
                      <a:pt x="126614" y="86852"/>
                    </a:lnTo>
                    <a:lnTo>
                      <a:pt x="123622" y="91047"/>
                    </a:lnTo>
                    <a:lnTo>
                      <a:pt x="92890" y="112890"/>
                    </a:lnTo>
                    <a:lnTo>
                      <a:pt x="74175" y="137984"/>
                    </a:lnTo>
                    <a:lnTo>
                      <a:pt x="67389" y="143876"/>
                    </a:lnTo>
                    <a:lnTo>
                      <a:pt x="46351" y="173503"/>
                    </a:lnTo>
                    <a:lnTo>
                      <a:pt x="35721" y="189350"/>
                    </a:lnTo>
                    <a:lnTo>
                      <a:pt x="20546" y="220888"/>
                    </a:lnTo>
                    <a:lnTo>
                      <a:pt x="18860" y="225878"/>
                    </a:lnTo>
                    <a:lnTo>
                      <a:pt x="14649" y="232654"/>
                    </a:lnTo>
                    <a:lnTo>
                      <a:pt x="13088" y="239130"/>
                    </a:lnTo>
                    <a:lnTo>
                      <a:pt x="11920" y="246223"/>
                    </a:lnTo>
                    <a:lnTo>
                      <a:pt x="6989" y="261582"/>
                    </a:lnTo>
                    <a:lnTo>
                      <a:pt x="5555" y="271464"/>
                    </a:lnTo>
                    <a:lnTo>
                      <a:pt x="1091" y="286273"/>
                    </a:lnTo>
                    <a:lnTo>
                      <a:pt x="0" y="299416"/>
                    </a:lnTo>
                    <a:lnTo>
                      <a:pt x="9197" y="329046"/>
                    </a:lnTo>
                    <a:lnTo>
                      <a:pt x="23288" y="354148"/>
                    </a:lnTo>
                    <a:lnTo>
                      <a:pt x="31285" y="385042"/>
                    </a:lnTo>
                    <a:lnTo>
                      <a:pt x="31476" y="415110"/>
                    </a:lnTo>
                    <a:lnTo>
                      <a:pt x="31481" y="444652"/>
                    </a:lnTo>
                    <a:lnTo>
                      <a:pt x="31481" y="475232"/>
                    </a:lnTo>
                    <a:lnTo>
                      <a:pt x="31481" y="48260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rgbClr val="0000FF"/>
                  </a:solidFill>
                  <a:effectLst/>
                  <a:latin typeface="Arial" charset="0"/>
                </a:endParaRPr>
              </a:p>
            </p:txBody>
          </p:sp>
        </p:grpSp>
        <p:grpSp>
          <p:nvGrpSpPr>
            <p:cNvPr id="19" name="Gruppieren 18"/>
            <p:cNvGrpSpPr/>
            <p:nvPr/>
          </p:nvGrpSpPr>
          <p:grpSpPr>
            <a:xfrm>
              <a:off x="6023993" y="3563724"/>
              <a:ext cx="1584175" cy="695862"/>
              <a:chOff x="6023993" y="3563724"/>
              <a:chExt cx="1584175" cy="695862"/>
            </a:xfrm>
          </p:grpSpPr>
          <p:cxnSp>
            <p:nvCxnSpPr>
              <p:cNvPr id="261" name="Gerade Verbindung mit Pfeil 260"/>
              <p:cNvCxnSpPr/>
              <p:nvPr/>
            </p:nvCxnSpPr>
            <p:spPr bwMode="auto">
              <a:xfrm>
                <a:off x="6023993" y="3717032"/>
                <a:ext cx="34511" cy="542554"/>
              </a:xfrm>
              <a:prstGeom prst="straightConnector1">
                <a:avLst/>
              </a:prstGeom>
              <a:solidFill>
                <a:schemeClr val="accent1"/>
              </a:solidFill>
              <a:ln w="381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2" name="Textfeld 261"/>
              <p:cNvSpPr txBox="1"/>
              <p:nvPr/>
            </p:nvSpPr>
            <p:spPr>
              <a:xfrm>
                <a:off x="6067109" y="3563724"/>
                <a:ext cx="1541059" cy="369332"/>
              </a:xfrm>
              <a:prstGeom prst="rect">
                <a:avLst/>
              </a:prstGeom>
              <a:noFill/>
            </p:spPr>
            <p:txBody>
              <a:bodyPr wrap="square" rtlCol="0">
                <a:spAutoFit/>
              </a:bodyPr>
              <a:lstStyle/>
              <a:p>
                <a:r>
                  <a:rPr lang="de-DE" dirty="0" err="1">
                    <a:solidFill>
                      <a:srgbClr val="0000FF"/>
                    </a:solidFill>
                    <a:latin typeface="Arial" panose="020B0604020202020204" pitchFamily="34" charset="0"/>
                    <a:cs typeface="Arial" panose="020B0604020202020204" pitchFamily="34" charset="0"/>
                  </a:rPr>
                  <a:t>EnKF</a:t>
                </a:r>
                <a:r>
                  <a:rPr lang="de-DE" dirty="0">
                    <a:solidFill>
                      <a:srgbClr val="0000FF"/>
                    </a:solidFill>
                    <a:latin typeface="Arial" panose="020B0604020202020204" pitchFamily="34" charset="0"/>
                    <a:cs typeface="Arial" panose="020B0604020202020204" pitchFamily="34" charset="0"/>
                  </a:rPr>
                  <a:t> Korr.</a:t>
                </a:r>
                <a:endParaRPr lang="de-DE" dirty="0">
                  <a:solidFill>
                    <a:srgbClr val="0000FF"/>
                  </a:solidFill>
                </a:endParaRPr>
              </a:p>
            </p:txBody>
          </p:sp>
        </p:grpSp>
      </p:grpSp>
      <p:grpSp>
        <p:nvGrpSpPr>
          <p:cNvPr id="24" name="Gruppieren 23"/>
          <p:cNvGrpSpPr/>
          <p:nvPr/>
        </p:nvGrpSpPr>
        <p:grpSpPr>
          <a:xfrm>
            <a:off x="8617822" y="2805146"/>
            <a:ext cx="1817126" cy="946363"/>
            <a:chOff x="8167306" y="3741250"/>
            <a:chExt cx="1817126" cy="946363"/>
          </a:xfrm>
        </p:grpSpPr>
        <p:grpSp>
          <p:nvGrpSpPr>
            <p:cNvPr id="249" name="SMARTInkShape-Group87">
              <a:extLst>
                <a:ext uri="{FF2B5EF4-FFF2-40B4-BE49-F238E27FC236}">
                  <a16:creationId xmlns:a16="http://schemas.microsoft.com/office/drawing/2014/main" id="{6D95B6E8-021C-41F9-BE5F-4683E8730C08}"/>
                </a:ext>
              </a:extLst>
            </p:cNvPr>
            <p:cNvGrpSpPr/>
            <p:nvPr/>
          </p:nvGrpSpPr>
          <p:grpSpPr>
            <a:xfrm>
              <a:off x="8167306" y="4227836"/>
              <a:ext cx="526448" cy="459777"/>
              <a:chOff x="7214203" y="3987800"/>
              <a:chExt cx="526448" cy="459777"/>
            </a:xfrm>
          </p:grpSpPr>
          <p:sp>
            <p:nvSpPr>
              <p:cNvPr id="242" name="SMARTInkShape-288">
                <a:extLst>
                  <a:ext uri="{FF2B5EF4-FFF2-40B4-BE49-F238E27FC236}">
                    <a16:creationId xmlns:a16="http://schemas.microsoft.com/office/drawing/2014/main" id="{C7F405E2-3C92-465B-821F-DAE5E5AEAAEE}"/>
                  </a:ext>
                </a:extLst>
              </p:cNvPr>
              <p:cNvSpPr/>
              <p:nvPr>
                <p:custDataLst>
                  <p:tags r:id="rId1"/>
                </p:custDataLst>
              </p:nvPr>
            </p:nvSpPr>
            <p:spPr bwMode="auto">
              <a:xfrm>
                <a:off x="7214203" y="4019550"/>
                <a:ext cx="526448" cy="428027"/>
              </a:xfrm>
              <a:custGeom>
                <a:avLst/>
                <a:gdLst/>
                <a:ahLst/>
                <a:cxnLst/>
                <a:rect l="0" t="0" r="0" b="0"/>
                <a:pathLst>
                  <a:path w="526448" h="428027">
                    <a:moveTo>
                      <a:pt x="240697" y="0"/>
                    </a:moveTo>
                    <a:lnTo>
                      <a:pt x="240697" y="0"/>
                    </a:lnTo>
                    <a:lnTo>
                      <a:pt x="237326" y="0"/>
                    </a:lnTo>
                    <a:lnTo>
                      <a:pt x="212154" y="5762"/>
                    </a:lnTo>
                    <a:lnTo>
                      <a:pt x="201200" y="6088"/>
                    </a:lnTo>
                    <a:lnTo>
                      <a:pt x="191157" y="9997"/>
                    </a:lnTo>
                    <a:lnTo>
                      <a:pt x="181991" y="15026"/>
                    </a:lnTo>
                    <a:lnTo>
                      <a:pt x="153595" y="21891"/>
                    </a:lnTo>
                    <a:lnTo>
                      <a:pt x="122693" y="30559"/>
                    </a:lnTo>
                    <a:lnTo>
                      <a:pt x="105649" y="31645"/>
                    </a:lnTo>
                    <a:lnTo>
                      <a:pt x="101183" y="29822"/>
                    </a:lnTo>
                    <a:lnTo>
                      <a:pt x="96847" y="27365"/>
                    </a:lnTo>
                    <a:lnTo>
                      <a:pt x="88313" y="25788"/>
                    </a:lnTo>
                    <a:lnTo>
                      <a:pt x="86192" y="25659"/>
                    </a:lnTo>
                    <a:lnTo>
                      <a:pt x="81952" y="27396"/>
                    </a:lnTo>
                    <a:lnTo>
                      <a:pt x="79834" y="28848"/>
                    </a:lnTo>
                    <a:lnTo>
                      <a:pt x="77481" y="32341"/>
                    </a:lnTo>
                    <a:lnTo>
                      <a:pt x="75728" y="36246"/>
                    </a:lnTo>
                    <a:lnTo>
                      <a:pt x="72598" y="40334"/>
                    </a:lnTo>
                    <a:lnTo>
                      <a:pt x="41759" y="61385"/>
                    </a:lnTo>
                    <a:lnTo>
                      <a:pt x="33900" y="68439"/>
                    </a:lnTo>
                    <a:lnTo>
                      <a:pt x="16355" y="99594"/>
                    </a:lnTo>
                    <a:lnTo>
                      <a:pt x="8574" y="112075"/>
                    </a:lnTo>
                    <a:lnTo>
                      <a:pt x="5913" y="127884"/>
                    </a:lnTo>
                    <a:lnTo>
                      <a:pt x="5757" y="147336"/>
                    </a:lnTo>
                    <a:lnTo>
                      <a:pt x="11215" y="166261"/>
                    </a:lnTo>
                    <a:lnTo>
                      <a:pt x="6104" y="196978"/>
                    </a:lnTo>
                    <a:lnTo>
                      <a:pt x="5201" y="205374"/>
                    </a:lnTo>
                    <a:lnTo>
                      <a:pt x="0" y="230722"/>
                    </a:lnTo>
                    <a:lnTo>
                      <a:pt x="155" y="260481"/>
                    </a:lnTo>
                    <a:lnTo>
                      <a:pt x="12265" y="291984"/>
                    </a:lnTo>
                    <a:lnTo>
                      <a:pt x="20596" y="305639"/>
                    </a:lnTo>
                    <a:lnTo>
                      <a:pt x="34107" y="319495"/>
                    </a:lnTo>
                    <a:lnTo>
                      <a:pt x="62946" y="336419"/>
                    </a:lnTo>
                    <a:lnTo>
                      <a:pt x="89162" y="351359"/>
                    </a:lnTo>
                    <a:lnTo>
                      <a:pt x="114577" y="372650"/>
                    </a:lnTo>
                    <a:lnTo>
                      <a:pt x="119838" y="383073"/>
                    </a:lnTo>
                    <a:lnTo>
                      <a:pt x="150871" y="414580"/>
                    </a:lnTo>
                    <a:lnTo>
                      <a:pt x="175185" y="427542"/>
                    </a:lnTo>
                    <a:lnTo>
                      <a:pt x="185475" y="428026"/>
                    </a:lnTo>
                    <a:lnTo>
                      <a:pt x="214845" y="425084"/>
                    </a:lnTo>
                    <a:lnTo>
                      <a:pt x="241613" y="420027"/>
                    </a:lnTo>
                    <a:lnTo>
                      <a:pt x="270686" y="414196"/>
                    </a:lnTo>
                    <a:lnTo>
                      <a:pt x="300837" y="412877"/>
                    </a:lnTo>
                    <a:lnTo>
                      <a:pt x="331125" y="412755"/>
                    </a:lnTo>
                    <a:lnTo>
                      <a:pt x="350657" y="412045"/>
                    </a:lnTo>
                    <a:lnTo>
                      <a:pt x="362789" y="407724"/>
                    </a:lnTo>
                    <a:lnTo>
                      <a:pt x="366542" y="407283"/>
                    </a:lnTo>
                    <a:lnTo>
                      <a:pt x="396532" y="392172"/>
                    </a:lnTo>
                    <a:lnTo>
                      <a:pt x="403561" y="385730"/>
                    </a:lnTo>
                    <a:lnTo>
                      <a:pt x="415248" y="374170"/>
                    </a:lnTo>
                    <a:lnTo>
                      <a:pt x="438531" y="357079"/>
                    </a:lnTo>
                    <a:lnTo>
                      <a:pt x="453368" y="337469"/>
                    </a:lnTo>
                    <a:lnTo>
                      <a:pt x="481713" y="311231"/>
                    </a:lnTo>
                    <a:lnTo>
                      <a:pt x="495503" y="297604"/>
                    </a:lnTo>
                    <a:lnTo>
                      <a:pt x="498584" y="290783"/>
                    </a:lnTo>
                    <a:lnTo>
                      <a:pt x="500658" y="283754"/>
                    </a:lnTo>
                    <a:lnTo>
                      <a:pt x="515931" y="255832"/>
                    </a:lnTo>
                    <a:lnTo>
                      <a:pt x="524218" y="225761"/>
                    </a:lnTo>
                    <a:lnTo>
                      <a:pt x="526317" y="194654"/>
                    </a:lnTo>
                    <a:lnTo>
                      <a:pt x="526447" y="17780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3" name="SMARTInkShape-289">
                <a:extLst>
                  <a:ext uri="{FF2B5EF4-FFF2-40B4-BE49-F238E27FC236}">
                    <a16:creationId xmlns:a16="http://schemas.microsoft.com/office/drawing/2014/main" id="{9702437E-89A8-432F-8F9C-5297326A18F7}"/>
                  </a:ext>
                </a:extLst>
              </p:cNvPr>
              <p:cNvSpPr/>
              <p:nvPr>
                <p:custDataLst>
                  <p:tags r:id="rId2"/>
                </p:custDataLst>
              </p:nvPr>
            </p:nvSpPr>
            <p:spPr bwMode="auto">
              <a:xfrm>
                <a:off x="7632700" y="3987800"/>
                <a:ext cx="69851" cy="107951"/>
              </a:xfrm>
              <a:custGeom>
                <a:avLst/>
                <a:gdLst/>
                <a:ahLst/>
                <a:cxnLst/>
                <a:rect l="0" t="0" r="0" b="0"/>
                <a:pathLst>
                  <a:path w="69851" h="107951">
                    <a:moveTo>
                      <a:pt x="69850" y="107950"/>
                    </a:moveTo>
                    <a:lnTo>
                      <a:pt x="69850" y="107950"/>
                    </a:lnTo>
                    <a:lnTo>
                      <a:pt x="38953" y="77053"/>
                    </a:lnTo>
                    <a:lnTo>
                      <a:pt x="28104" y="60428"/>
                    </a:lnTo>
                    <a:lnTo>
                      <a:pt x="14868" y="30200"/>
                    </a:lnTo>
                    <a:lnTo>
                      <a:pt x="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4" name="SMARTInkShape-290">
                <a:extLst>
                  <a:ext uri="{FF2B5EF4-FFF2-40B4-BE49-F238E27FC236}">
                    <a16:creationId xmlns:a16="http://schemas.microsoft.com/office/drawing/2014/main" id="{ABA87C31-C445-4F2E-BB83-FA728CB3CC6F}"/>
                  </a:ext>
                </a:extLst>
              </p:cNvPr>
              <p:cNvSpPr/>
              <p:nvPr>
                <p:custDataLst>
                  <p:tags r:id="rId3"/>
                </p:custDataLst>
              </p:nvPr>
            </p:nvSpPr>
            <p:spPr bwMode="auto">
              <a:xfrm>
                <a:off x="7296150" y="4127500"/>
                <a:ext cx="25401" cy="1"/>
              </a:xfrm>
              <a:custGeom>
                <a:avLst/>
                <a:gdLst/>
                <a:ahLst/>
                <a:cxnLst/>
                <a:rect l="0" t="0" r="0" b="0"/>
                <a:pathLst>
                  <a:path w="25401" h="1">
                    <a:moveTo>
                      <a:pt x="0" y="0"/>
                    </a:moveTo>
                    <a:lnTo>
                      <a:pt x="0" y="0"/>
                    </a:lnTo>
                    <a:lnTo>
                      <a:pt x="2540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5" name="SMARTInkShape-291">
                <a:extLst>
                  <a:ext uri="{FF2B5EF4-FFF2-40B4-BE49-F238E27FC236}">
                    <a16:creationId xmlns:a16="http://schemas.microsoft.com/office/drawing/2014/main" id="{94AB612C-C1B0-4168-98F9-B9C22C3E27EA}"/>
                  </a:ext>
                </a:extLst>
              </p:cNvPr>
              <p:cNvSpPr/>
              <p:nvPr>
                <p:custDataLst>
                  <p:tags r:id="rId4"/>
                </p:custDataLst>
              </p:nvPr>
            </p:nvSpPr>
            <p:spPr bwMode="auto">
              <a:xfrm>
                <a:off x="7524750" y="4076700"/>
                <a:ext cx="44451" cy="6351"/>
              </a:xfrm>
              <a:custGeom>
                <a:avLst/>
                <a:gdLst/>
                <a:ahLst/>
                <a:cxnLst/>
                <a:rect l="0" t="0" r="0" b="0"/>
                <a:pathLst>
                  <a:path w="44451" h="6351">
                    <a:moveTo>
                      <a:pt x="0" y="0"/>
                    </a:moveTo>
                    <a:lnTo>
                      <a:pt x="0" y="0"/>
                    </a:lnTo>
                    <a:lnTo>
                      <a:pt x="0" y="3371"/>
                    </a:lnTo>
                    <a:lnTo>
                      <a:pt x="705" y="4364"/>
                    </a:lnTo>
                    <a:lnTo>
                      <a:pt x="1882" y="5026"/>
                    </a:lnTo>
                    <a:lnTo>
                      <a:pt x="8838" y="6088"/>
                    </a:lnTo>
                    <a:lnTo>
                      <a:pt x="39309" y="6349"/>
                    </a:lnTo>
                    <a:lnTo>
                      <a:pt x="44450" y="635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6" name="SMARTInkShape-292">
                <a:extLst>
                  <a:ext uri="{FF2B5EF4-FFF2-40B4-BE49-F238E27FC236}">
                    <a16:creationId xmlns:a16="http://schemas.microsoft.com/office/drawing/2014/main" id="{8C584F45-6361-49E9-9CF2-864B44FAD235}"/>
                  </a:ext>
                </a:extLst>
              </p:cNvPr>
              <p:cNvSpPr/>
              <p:nvPr>
                <p:custDataLst>
                  <p:tags r:id="rId5"/>
                </p:custDataLst>
              </p:nvPr>
            </p:nvSpPr>
            <p:spPr bwMode="auto">
              <a:xfrm>
                <a:off x="7594600" y="4146550"/>
                <a:ext cx="6351" cy="19051"/>
              </a:xfrm>
              <a:custGeom>
                <a:avLst/>
                <a:gdLst/>
                <a:ahLst/>
                <a:cxnLst/>
                <a:rect l="0" t="0" r="0" b="0"/>
                <a:pathLst>
                  <a:path w="6351" h="19051">
                    <a:moveTo>
                      <a:pt x="0" y="0"/>
                    </a:moveTo>
                    <a:lnTo>
                      <a:pt x="0" y="0"/>
                    </a:lnTo>
                    <a:lnTo>
                      <a:pt x="0" y="5467"/>
                    </a:lnTo>
                    <a:lnTo>
                      <a:pt x="5468" y="11740"/>
                    </a:lnTo>
                    <a:lnTo>
                      <a:pt x="6350" y="1905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7" name="SMARTInkShape-293">
                <a:extLst>
                  <a:ext uri="{FF2B5EF4-FFF2-40B4-BE49-F238E27FC236}">
                    <a16:creationId xmlns:a16="http://schemas.microsoft.com/office/drawing/2014/main" id="{3AA22FDE-E59B-4DA1-904F-E9F864E9F220}"/>
                  </a:ext>
                </a:extLst>
              </p:cNvPr>
              <p:cNvSpPr/>
              <p:nvPr>
                <p:custDataLst>
                  <p:tags r:id="rId6"/>
                </p:custDataLst>
              </p:nvPr>
            </p:nvSpPr>
            <p:spPr bwMode="auto">
              <a:xfrm>
                <a:off x="7353562" y="4222750"/>
                <a:ext cx="6089" cy="12701"/>
              </a:xfrm>
              <a:custGeom>
                <a:avLst/>
                <a:gdLst/>
                <a:ahLst/>
                <a:cxnLst/>
                <a:rect l="0" t="0" r="0" b="0"/>
                <a:pathLst>
                  <a:path w="6089" h="12701">
                    <a:moveTo>
                      <a:pt x="6088" y="0"/>
                    </a:moveTo>
                    <a:lnTo>
                      <a:pt x="6088" y="0"/>
                    </a:lnTo>
                    <a:lnTo>
                      <a:pt x="2717" y="0"/>
                    </a:lnTo>
                    <a:lnTo>
                      <a:pt x="1724" y="705"/>
                    </a:lnTo>
                    <a:lnTo>
                      <a:pt x="1062" y="1881"/>
                    </a:lnTo>
                    <a:lnTo>
                      <a:pt x="0" y="5467"/>
                    </a:lnTo>
                    <a:lnTo>
                      <a:pt x="6088" y="1270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48" name="SMARTInkShape-294">
                <a:extLst>
                  <a:ext uri="{FF2B5EF4-FFF2-40B4-BE49-F238E27FC236}">
                    <a16:creationId xmlns:a16="http://schemas.microsoft.com/office/drawing/2014/main" id="{7619E498-1996-46DE-9AC7-F3D95C1B9C3A}"/>
                  </a:ext>
                </a:extLst>
              </p:cNvPr>
              <p:cNvSpPr/>
              <p:nvPr>
                <p:custDataLst>
                  <p:tags r:id="rId7"/>
                </p:custDataLst>
              </p:nvPr>
            </p:nvSpPr>
            <p:spPr bwMode="auto">
              <a:xfrm>
                <a:off x="7505700" y="4279900"/>
                <a:ext cx="12701" cy="6328"/>
              </a:xfrm>
              <a:custGeom>
                <a:avLst/>
                <a:gdLst/>
                <a:ahLst/>
                <a:cxnLst/>
                <a:rect l="0" t="0" r="0" b="0"/>
                <a:pathLst>
                  <a:path w="12701" h="6328">
                    <a:moveTo>
                      <a:pt x="0" y="0"/>
                    </a:moveTo>
                    <a:lnTo>
                      <a:pt x="0" y="0"/>
                    </a:lnTo>
                    <a:lnTo>
                      <a:pt x="0" y="6327"/>
                    </a:lnTo>
                    <a:lnTo>
                      <a:pt x="5468" y="881"/>
                    </a:lnTo>
                    <a:lnTo>
                      <a:pt x="12700" y="0"/>
                    </a:lnTo>
                  </a:path>
                </a:pathLst>
              </a:custGeom>
              <a:noFill/>
              <a:ln w="190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263" name="Gruppieren 262"/>
            <p:cNvGrpSpPr/>
            <p:nvPr/>
          </p:nvGrpSpPr>
          <p:grpSpPr>
            <a:xfrm>
              <a:off x="8400257" y="3741250"/>
              <a:ext cx="1584175" cy="695862"/>
              <a:chOff x="6023993" y="3563724"/>
              <a:chExt cx="1584175" cy="695862"/>
            </a:xfrm>
          </p:grpSpPr>
          <p:cxnSp>
            <p:nvCxnSpPr>
              <p:cNvPr id="264" name="Gerade Verbindung mit Pfeil 263"/>
              <p:cNvCxnSpPr/>
              <p:nvPr/>
            </p:nvCxnSpPr>
            <p:spPr bwMode="auto">
              <a:xfrm>
                <a:off x="6023993" y="3717032"/>
                <a:ext cx="34511" cy="542554"/>
              </a:xfrm>
              <a:prstGeom prst="straightConnector1">
                <a:avLst/>
              </a:prstGeom>
              <a:solidFill>
                <a:schemeClr val="accent1"/>
              </a:solidFill>
              <a:ln w="381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5" name="Textfeld 264"/>
              <p:cNvSpPr txBox="1"/>
              <p:nvPr/>
            </p:nvSpPr>
            <p:spPr>
              <a:xfrm>
                <a:off x="6067109" y="3563724"/>
                <a:ext cx="1541059" cy="369332"/>
              </a:xfrm>
              <a:prstGeom prst="rect">
                <a:avLst/>
              </a:prstGeom>
              <a:noFill/>
            </p:spPr>
            <p:txBody>
              <a:bodyPr wrap="square" rtlCol="0">
                <a:spAutoFit/>
              </a:bodyPr>
              <a:lstStyle/>
              <a:p>
                <a:r>
                  <a:rPr lang="de-DE" dirty="0" err="1">
                    <a:solidFill>
                      <a:srgbClr val="0000FF"/>
                    </a:solidFill>
                    <a:latin typeface="Arial" panose="020B0604020202020204" pitchFamily="34" charset="0"/>
                    <a:cs typeface="Arial" panose="020B0604020202020204" pitchFamily="34" charset="0"/>
                  </a:rPr>
                  <a:t>EnKF</a:t>
                </a:r>
                <a:r>
                  <a:rPr lang="de-DE" dirty="0">
                    <a:solidFill>
                      <a:srgbClr val="0000FF"/>
                    </a:solidFill>
                    <a:latin typeface="Arial" panose="020B0604020202020204" pitchFamily="34" charset="0"/>
                    <a:cs typeface="Arial" panose="020B0604020202020204" pitchFamily="34" charset="0"/>
                  </a:rPr>
                  <a:t> Korr.</a:t>
                </a:r>
                <a:endParaRPr lang="de-DE" dirty="0">
                  <a:solidFill>
                    <a:srgbClr val="0000FF"/>
                  </a:solidFill>
                </a:endParaRPr>
              </a:p>
            </p:txBody>
          </p:sp>
        </p:grpSp>
      </p:grpSp>
      <p:sp>
        <p:nvSpPr>
          <p:cNvPr id="266" name="Textfeld 265"/>
          <p:cNvSpPr txBox="1"/>
          <p:nvPr/>
        </p:nvSpPr>
        <p:spPr>
          <a:xfrm>
            <a:off x="9761709" y="3386826"/>
            <a:ext cx="2310955" cy="369332"/>
          </a:xfrm>
          <a:prstGeom prst="rect">
            <a:avLst/>
          </a:prstGeom>
          <a:noFill/>
        </p:spPr>
        <p:txBody>
          <a:bodyPr wrap="square" rtlCol="0">
            <a:spAutoFit/>
          </a:bodyPr>
          <a:lstStyle/>
          <a:p>
            <a:r>
              <a:rPr lang="de-DE" dirty="0" err="1">
                <a:solidFill>
                  <a:srgbClr val="0000FF"/>
                </a:solidFill>
              </a:rPr>
              <a:t>Combined</a:t>
            </a:r>
            <a:r>
              <a:rPr lang="de-DE" dirty="0">
                <a:solidFill>
                  <a:srgbClr val="0000FF"/>
                </a:solidFill>
              </a:rPr>
              <a:t> </a:t>
            </a:r>
            <a:r>
              <a:rPr lang="de-DE" dirty="0" err="1">
                <a:solidFill>
                  <a:srgbClr val="0000FF"/>
                </a:solidFill>
              </a:rPr>
              <a:t>ensemble</a:t>
            </a:r>
            <a:endParaRPr lang="de-DE" dirty="0">
              <a:solidFill>
                <a:srgbClr val="0000FF"/>
              </a:solidFill>
            </a:endParaRPr>
          </a:p>
        </p:txBody>
      </p:sp>
    </p:spTree>
    <p:extLst>
      <p:ext uri="{BB962C8B-B14F-4D97-AF65-F5344CB8AC3E}">
        <p14:creationId xmlns:p14="http://schemas.microsoft.com/office/powerpoint/2010/main" val="1484616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21"/>
                                        </p:tgtEl>
                                        <p:attrNameLst>
                                          <p:attrName>style.opacity</p:attrName>
                                        </p:attrNameLst>
                                      </p:cBhvr>
                                      <p:to>
                                        <p:strVal val="0.5"/>
                                      </p:to>
                                    </p:set>
                                    <p:animEffect filter="image" prLst="opacity: 0.5">
                                      <p:cBhvr rctx="IE">
                                        <p:cTn id="11" dur="indefinite"/>
                                        <p:tgtEl>
                                          <p:spTgt spid="21"/>
                                        </p:tgtEl>
                                      </p:cBhvr>
                                    </p:animEffect>
                                  </p:childTnLst>
                                </p:cTn>
                              </p:par>
                              <p:par>
                                <p:cTn id="12" presetID="1"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23"/>
                                        </p:tgtEl>
                                        <p:attrNameLst>
                                          <p:attrName>style.opacity</p:attrName>
                                        </p:attrNameLst>
                                      </p:cBhvr>
                                      <p:to>
                                        <p:strVal val="0.5"/>
                                      </p:to>
                                    </p:set>
                                    <p:animEffect filter="image" prLst="opacity: 0.5">
                                      <p:cBhvr rctx="IE">
                                        <p:cTn id="22" dur="indefinite"/>
                                        <p:tgtEl>
                                          <p:spTgt spid="23"/>
                                        </p:tgtEl>
                                      </p:cBhvr>
                                    </p:animEffec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EA0F6491-FF58-4B5D-AB2D-B43F69F7F3EE}" type="slidenum">
              <a:rPr lang="de-DE" smtClean="0"/>
              <a:pPr/>
              <a:t>42</a:t>
            </a:fld>
            <a:endParaRPr lang="de-DE" dirty="0"/>
          </a:p>
        </p:txBody>
      </p:sp>
      <p:sp>
        <p:nvSpPr>
          <p:cNvPr id="5" name="Titel 1"/>
          <p:cNvSpPr>
            <a:spLocks noGrp="1"/>
          </p:cNvSpPr>
          <p:nvPr>
            <p:ph type="ctrTitle"/>
          </p:nvPr>
        </p:nvSpPr>
        <p:spPr>
          <a:xfrm>
            <a:off x="310544" y="98450"/>
            <a:ext cx="8090941" cy="696291"/>
          </a:xfrm>
        </p:spPr>
        <p:txBody>
          <a:bodyPr/>
          <a:lstStyle/>
          <a:p>
            <a:r>
              <a:rPr lang="en-GB" dirty="0"/>
              <a:t>The SINFONY Rapid Update Cycle (ICON-RUC)</a:t>
            </a:r>
          </a:p>
        </p:txBody>
      </p:sp>
      <p:sp>
        <p:nvSpPr>
          <p:cNvPr id="6" name="Pfeil nach rechts 5"/>
          <p:cNvSpPr/>
          <p:nvPr/>
        </p:nvSpPr>
        <p:spPr bwMode="auto">
          <a:xfrm>
            <a:off x="1488043" y="1449917"/>
            <a:ext cx="8777111" cy="52916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7" name="Textfeld 6"/>
          <p:cNvSpPr txBox="1"/>
          <p:nvPr/>
        </p:nvSpPr>
        <p:spPr>
          <a:xfrm>
            <a:off x="352775" y="1529337"/>
            <a:ext cx="684878" cy="369332"/>
          </a:xfrm>
          <a:prstGeom prst="rect">
            <a:avLst/>
          </a:prstGeom>
          <a:noFill/>
        </p:spPr>
        <p:txBody>
          <a:bodyPr wrap="none" rtlCol="0">
            <a:spAutoFit/>
          </a:bodyPr>
          <a:lstStyle/>
          <a:p>
            <a:r>
              <a:rPr lang="en-GB" dirty="0"/>
              <a:t> time </a:t>
            </a:r>
          </a:p>
        </p:txBody>
      </p:sp>
      <p:sp>
        <p:nvSpPr>
          <p:cNvPr id="8" name="Textfeld 7"/>
          <p:cNvSpPr txBox="1"/>
          <p:nvPr/>
        </p:nvSpPr>
        <p:spPr>
          <a:xfrm>
            <a:off x="2531496" y="1529337"/>
            <a:ext cx="441422" cy="369332"/>
          </a:xfrm>
          <a:prstGeom prst="rect">
            <a:avLst/>
          </a:prstGeom>
          <a:noFill/>
        </p:spPr>
        <p:txBody>
          <a:bodyPr wrap="none" rtlCol="0">
            <a:spAutoFit/>
          </a:bodyPr>
          <a:lstStyle/>
          <a:p>
            <a:r>
              <a:rPr lang="en-GB" dirty="0"/>
              <a:t>2h</a:t>
            </a:r>
          </a:p>
        </p:txBody>
      </p:sp>
      <p:sp>
        <p:nvSpPr>
          <p:cNvPr id="9" name="Textfeld 8"/>
          <p:cNvSpPr txBox="1"/>
          <p:nvPr/>
        </p:nvSpPr>
        <p:spPr>
          <a:xfrm>
            <a:off x="8764407" y="1549476"/>
            <a:ext cx="633933" cy="369332"/>
          </a:xfrm>
          <a:prstGeom prst="rect">
            <a:avLst/>
          </a:prstGeom>
          <a:noFill/>
        </p:spPr>
        <p:txBody>
          <a:bodyPr wrap="none" rtlCol="0">
            <a:spAutoFit/>
          </a:bodyPr>
          <a:lstStyle/>
          <a:p>
            <a:r>
              <a:rPr lang="en-GB" dirty="0"/>
              <a:t>48 h</a:t>
            </a:r>
          </a:p>
        </p:txBody>
      </p:sp>
      <p:sp>
        <p:nvSpPr>
          <p:cNvPr id="10" name="Geschweifte Klammer links 9"/>
          <p:cNvSpPr/>
          <p:nvPr/>
        </p:nvSpPr>
        <p:spPr bwMode="auto">
          <a:xfrm rot="16200000">
            <a:off x="2150755" y="1346346"/>
            <a:ext cx="155448" cy="1385043"/>
          </a:xfrm>
          <a:prstGeom prst="leftBrace">
            <a:avLst/>
          </a:prstGeom>
          <a:solidFill>
            <a:schemeClr val="tx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2"/>
              </a:solidFill>
              <a:effectLst/>
              <a:latin typeface="Arial" charset="0"/>
            </a:endParaRPr>
          </a:p>
        </p:txBody>
      </p:sp>
      <p:sp>
        <p:nvSpPr>
          <p:cNvPr id="11" name="Textfeld 10"/>
          <p:cNvSpPr txBox="1"/>
          <p:nvPr/>
        </p:nvSpPr>
        <p:spPr>
          <a:xfrm>
            <a:off x="1313030" y="2064840"/>
            <a:ext cx="1377826" cy="369332"/>
          </a:xfrm>
          <a:prstGeom prst="rect">
            <a:avLst/>
          </a:prstGeom>
          <a:noFill/>
        </p:spPr>
        <p:txBody>
          <a:bodyPr wrap="none" rtlCol="0">
            <a:spAutoFit/>
          </a:bodyPr>
          <a:lstStyle/>
          <a:p>
            <a:r>
              <a:rPr lang="en-GB" dirty="0">
                <a:solidFill>
                  <a:srgbClr val="2D4B9B"/>
                </a:solidFill>
              </a:rPr>
              <a:t>Nowcasting</a:t>
            </a:r>
          </a:p>
        </p:txBody>
      </p:sp>
      <p:sp>
        <p:nvSpPr>
          <p:cNvPr id="12" name="Geschweifte Klammer links 11"/>
          <p:cNvSpPr/>
          <p:nvPr/>
        </p:nvSpPr>
        <p:spPr bwMode="auto">
          <a:xfrm rot="16200000">
            <a:off x="3541923" y="428210"/>
            <a:ext cx="124784" cy="4136712"/>
          </a:xfrm>
          <a:prstGeom prst="leftBrace">
            <a:avLst/>
          </a:prstGeom>
          <a:solidFill>
            <a:srgbClr val="1C9894"/>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3" name="Textfeld 12"/>
          <p:cNvSpPr txBox="1"/>
          <p:nvPr/>
        </p:nvSpPr>
        <p:spPr>
          <a:xfrm>
            <a:off x="2699206" y="2471249"/>
            <a:ext cx="3276107" cy="369332"/>
          </a:xfrm>
          <a:prstGeom prst="rect">
            <a:avLst/>
          </a:prstGeom>
          <a:noFill/>
        </p:spPr>
        <p:txBody>
          <a:bodyPr wrap="none" rtlCol="0">
            <a:spAutoFit/>
          </a:bodyPr>
          <a:lstStyle/>
          <a:p>
            <a:r>
              <a:rPr lang="en-GB" dirty="0">
                <a:solidFill>
                  <a:srgbClr val="1C9894"/>
                </a:solidFill>
              </a:rPr>
              <a:t>ICON-RUC (Evaluation mode)</a:t>
            </a:r>
          </a:p>
        </p:txBody>
      </p:sp>
      <p:sp>
        <p:nvSpPr>
          <p:cNvPr id="14" name="Geschweifte Klammer links 13"/>
          <p:cNvSpPr/>
          <p:nvPr/>
        </p:nvSpPr>
        <p:spPr bwMode="auto">
          <a:xfrm rot="16200000">
            <a:off x="5805535" y="-1354620"/>
            <a:ext cx="155450" cy="8553487"/>
          </a:xfrm>
          <a:prstGeom prst="leftBrace">
            <a:avLst/>
          </a:prstGeom>
          <a:solidFill>
            <a:srgbClr val="C0504D"/>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5" name="Textfeld 14"/>
          <p:cNvSpPr txBox="1"/>
          <p:nvPr/>
        </p:nvSpPr>
        <p:spPr>
          <a:xfrm>
            <a:off x="4931353" y="2989266"/>
            <a:ext cx="1912553" cy="369332"/>
          </a:xfrm>
          <a:prstGeom prst="rect">
            <a:avLst/>
          </a:prstGeom>
          <a:noFill/>
        </p:spPr>
        <p:txBody>
          <a:bodyPr wrap="square" rtlCol="0">
            <a:spAutoFit/>
          </a:bodyPr>
          <a:lstStyle/>
          <a:p>
            <a:r>
              <a:rPr lang="en-GB" dirty="0">
                <a:solidFill>
                  <a:schemeClr val="accent6"/>
                </a:solidFill>
              </a:rPr>
              <a:t>ICON-D2</a:t>
            </a:r>
          </a:p>
        </p:txBody>
      </p:sp>
      <p:sp>
        <p:nvSpPr>
          <p:cNvPr id="16" name="Textfeld 15"/>
          <p:cNvSpPr txBox="1"/>
          <p:nvPr/>
        </p:nvSpPr>
        <p:spPr>
          <a:xfrm>
            <a:off x="5335672" y="1549476"/>
            <a:ext cx="505555" cy="369332"/>
          </a:xfrm>
          <a:prstGeom prst="rect">
            <a:avLst/>
          </a:prstGeom>
          <a:noFill/>
        </p:spPr>
        <p:txBody>
          <a:bodyPr wrap="none" rtlCol="0">
            <a:spAutoFit/>
          </a:bodyPr>
          <a:lstStyle/>
          <a:p>
            <a:r>
              <a:rPr lang="en-GB" dirty="0"/>
              <a:t>8 h</a:t>
            </a:r>
          </a:p>
        </p:txBody>
      </p:sp>
      <p:sp>
        <p:nvSpPr>
          <p:cNvPr id="17" name="Inhaltsplatzhalter 2"/>
          <p:cNvSpPr txBox="1">
            <a:spLocks/>
          </p:cNvSpPr>
          <p:nvPr/>
        </p:nvSpPr>
        <p:spPr bwMode="auto">
          <a:xfrm>
            <a:off x="742091" y="3613974"/>
            <a:ext cx="10369152" cy="22041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lgn="just"/>
            <a:r>
              <a:rPr lang="en-US" dirty="0"/>
              <a:t>With the ICON-RUC we aim for a seamless transition from Nowcasting.</a:t>
            </a:r>
          </a:p>
          <a:p>
            <a:pPr algn="just"/>
            <a:r>
              <a:rPr lang="en-US" dirty="0"/>
              <a:t>We aim to capture small/medium convective structures that are visible in the radar. This is achieved by:</a:t>
            </a:r>
          </a:p>
          <a:p>
            <a:pPr lvl="1" algn="just">
              <a:buFont typeface="Arial"/>
              <a:buChar char="•"/>
            </a:pPr>
            <a:r>
              <a:rPr lang="en-US" dirty="0"/>
              <a:t>Results arrive 45 minutes after last assimilation and the model runs every hour: predictions are 0:45-1:45 h old (in ICON-D2 predictions are 1:15-4:15 h old).</a:t>
            </a:r>
          </a:p>
          <a:p>
            <a:pPr lvl="1" algn="just">
              <a:buFont typeface="Arial"/>
              <a:buChar char="•"/>
            </a:pPr>
            <a:r>
              <a:rPr lang="en-US" dirty="0"/>
              <a:t>Assimilation of reflectivities and radar wind observations: this is also in ICON-D2 (as a result of this project), but the ICON-RUC can assimilate more reflectivity observations.</a:t>
            </a:r>
          </a:p>
          <a:p>
            <a:pPr lvl="1" algn="just">
              <a:buFont typeface="Arial"/>
              <a:buChar char="•"/>
            </a:pPr>
            <a:r>
              <a:rPr lang="en-US" dirty="0"/>
              <a:t>More realistic reflectivities: two-moment microphysics and more realistic reflectivity operator.</a:t>
            </a:r>
          </a:p>
          <a:p>
            <a:pPr algn="just"/>
            <a:endParaRPr lang="en-US" dirty="0"/>
          </a:p>
          <a:p>
            <a:pPr marL="0" indent="0" algn="just">
              <a:buNone/>
            </a:pPr>
            <a:endParaRPr lang="en-US" kern="0" dirty="0"/>
          </a:p>
          <a:p>
            <a:pPr marL="0" indent="0" algn="just">
              <a:buFont typeface="Wingdings" pitchFamily="2" charset="2"/>
              <a:buNone/>
            </a:pPr>
            <a:endParaRPr lang="en-US" kern="0" dirty="0"/>
          </a:p>
          <a:p>
            <a:pPr marL="0" indent="0" algn="just">
              <a:buFont typeface="Wingdings" pitchFamily="2" charset="2"/>
              <a:buNone/>
            </a:pPr>
            <a:endParaRPr lang="en-US" kern="0" dirty="0"/>
          </a:p>
        </p:txBody>
      </p:sp>
    </p:spTree>
    <p:extLst>
      <p:ext uri="{BB962C8B-B14F-4D97-AF65-F5344CB8AC3E}">
        <p14:creationId xmlns:p14="http://schemas.microsoft.com/office/powerpoint/2010/main" val="4096039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332904"/>
            <a:ext cx="11137900" cy="431800"/>
          </a:xfrm>
        </p:spPr>
        <p:txBody>
          <a:bodyPr/>
          <a:lstStyle/>
          <a:p>
            <a:r>
              <a:rPr lang="en-US" dirty="0"/>
              <a:t>Adjusting the two-moment microphysics</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43</a:t>
            </a:fld>
            <a:endParaRPr lang="de-DE" altLang="de-DE"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7" y="1268760"/>
            <a:ext cx="4909083" cy="46085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Inhaltsplatzhalter 2"/>
          <p:cNvSpPr txBox="1">
            <a:spLocks/>
          </p:cNvSpPr>
          <p:nvPr/>
        </p:nvSpPr>
        <p:spPr bwMode="auto">
          <a:xfrm>
            <a:off x="263353" y="1508636"/>
            <a:ext cx="5957123" cy="50167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447675" lvl="1" indent="-447675" defTabSz="685800">
              <a:spcBef>
                <a:spcPts val="1200"/>
              </a:spcBef>
            </a:pPr>
            <a:r>
              <a:rPr lang="en-US" sz="1600" kern="0" dirty="0"/>
              <a:t>The two-moment scheme has never previously been used in operational mode. The initial performance was clearly worst than our operational ICON.</a:t>
            </a:r>
            <a:endParaRPr lang="en-US" sz="1600" kern="0" dirty="0">
              <a:latin typeface="Arial"/>
            </a:endParaRPr>
          </a:p>
          <a:p>
            <a:pPr marL="447675" lvl="1" indent="-447675" defTabSz="685800">
              <a:spcBef>
                <a:spcPts val="1200"/>
              </a:spcBef>
            </a:pPr>
            <a:r>
              <a:rPr lang="en-US" sz="1600" kern="0" dirty="0">
                <a:latin typeface="Arial"/>
              </a:rPr>
              <a:t>There are many uncertain processes and parameters  in microphysics</a:t>
            </a:r>
            <a:r>
              <a:rPr lang="en-US" sz="1600" kern="0" dirty="0"/>
              <a:t>. Most parameters are taken from laboratory experiments, observations on few campaigns, or comparison with high- resolved simulations in case studies.</a:t>
            </a:r>
            <a:endParaRPr lang="en-US" sz="1600" kern="0" dirty="0">
              <a:latin typeface="Arial"/>
            </a:endParaRPr>
          </a:p>
          <a:p>
            <a:pPr marL="447675" lvl="1" indent="-447675" defTabSz="685800">
              <a:spcBef>
                <a:spcPts val="1200"/>
              </a:spcBef>
            </a:pPr>
            <a:r>
              <a:rPr lang="en-US" sz="1600" dirty="0"/>
              <a:t>We have reevaluated many of these parameterizations from a top-down approach, based on the results of </a:t>
            </a:r>
            <a:r>
              <a:rPr lang="en-US" sz="1600" dirty="0" err="1"/>
              <a:t>hindcast</a:t>
            </a:r>
            <a:r>
              <a:rPr lang="en-US" sz="1600" dirty="0"/>
              <a:t> experiments over Germany.</a:t>
            </a:r>
          </a:p>
          <a:p>
            <a:pPr marL="447675" lvl="1" indent="-447675" defTabSz="685800">
              <a:spcBef>
                <a:spcPts val="450"/>
              </a:spcBef>
            </a:pPr>
            <a:endParaRPr lang="en-GB" sz="1600" b="1" kern="0" dirty="0">
              <a:solidFill>
                <a:srgbClr val="0000FF"/>
              </a:solidFill>
              <a:latin typeface="Arial"/>
            </a:endParaRPr>
          </a:p>
          <a:p>
            <a:pPr marL="447675" lvl="1" indent="-447675" defTabSz="685800">
              <a:spcBef>
                <a:spcPts val="450"/>
              </a:spcBef>
            </a:pPr>
            <a:r>
              <a:rPr lang="en-US" sz="1600" dirty="0"/>
              <a:t>In the </a:t>
            </a:r>
            <a:r>
              <a:rPr lang="en-US" sz="1600" dirty="0" err="1"/>
              <a:t>hindcasts</a:t>
            </a:r>
            <a:r>
              <a:rPr lang="en-US" sz="1600" dirty="0"/>
              <a:t> we compare with “traditional” observations (surface stations and </a:t>
            </a:r>
            <a:r>
              <a:rPr lang="en-US" sz="1600" dirty="0" err="1"/>
              <a:t>radiosondes</a:t>
            </a:r>
            <a:r>
              <a:rPr lang="en-US" sz="1600" dirty="0"/>
              <a:t>), but also with radar and satellite observations in order to obtain a more realistic simulation of clouds and precipitation.</a:t>
            </a:r>
          </a:p>
          <a:p>
            <a:pPr marL="447675" lvl="1" indent="-447675" defTabSz="685800">
              <a:spcBef>
                <a:spcPts val="450"/>
              </a:spcBef>
            </a:pPr>
            <a:endParaRPr lang="en-GB" sz="1600" b="1" kern="0" dirty="0">
              <a:solidFill>
                <a:srgbClr val="0000FF"/>
              </a:solidFill>
              <a:latin typeface="Arial"/>
            </a:endParaRPr>
          </a:p>
        </p:txBody>
      </p:sp>
    </p:spTree>
    <p:extLst>
      <p:ext uri="{BB962C8B-B14F-4D97-AF65-F5344CB8AC3E}">
        <p14:creationId xmlns:p14="http://schemas.microsoft.com/office/powerpoint/2010/main" val="19607039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txBox="1">
            <a:spLocks/>
          </p:cNvSpPr>
          <p:nvPr/>
        </p:nvSpPr>
        <p:spPr bwMode="auto">
          <a:xfrm>
            <a:off x="623392" y="1214754"/>
            <a:ext cx="11017223" cy="1998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RUC produces less cells than in the observations, but more that in the routine configuration. </a:t>
            </a:r>
          </a:p>
          <a:p>
            <a:r>
              <a:rPr lang="en-US" sz="1600" dirty="0"/>
              <a:t>KONRAD3D derives different cell properties (VIL, </a:t>
            </a:r>
            <a:r>
              <a:rPr lang="en-US" sz="1600" dirty="0" err="1"/>
              <a:t>dBZmax</a:t>
            </a:r>
            <a:r>
              <a:rPr lang="en-US" sz="1600" dirty="0"/>
              <a:t>, </a:t>
            </a:r>
            <a:r>
              <a:rPr lang="en-US" sz="1600" dirty="0" err="1"/>
              <a:t>echoTop</a:t>
            </a:r>
            <a:r>
              <a:rPr lang="en-US" sz="1600" dirty="0"/>
              <a:t>): cells in the routine have less VIL and </a:t>
            </a:r>
            <a:r>
              <a:rPr lang="en-US" sz="1600" dirty="0" err="1"/>
              <a:t>dBZ</a:t>
            </a:r>
            <a:r>
              <a:rPr lang="en-US" sz="1600" dirty="0"/>
              <a:t>. The RUC produces much more realistic cells, as shown by density histograms for long-lived cells (&gt;60min).</a:t>
            </a:r>
          </a:p>
          <a:p>
            <a:pPr marL="0" indent="0">
              <a:buNone/>
            </a:pPr>
            <a:endParaRPr lang="en-US" sz="1600" kern="0" dirty="0"/>
          </a:p>
          <a:p>
            <a:pPr marL="0" indent="0">
              <a:buNone/>
            </a:pPr>
            <a:endParaRPr lang="en-US" sz="1600" kern="0" dirty="0"/>
          </a:p>
          <a:p>
            <a:pPr marL="0" indent="0">
              <a:buNone/>
            </a:pPr>
            <a:endParaRPr lang="en-US" sz="1600" kern="0" dirty="0"/>
          </a:p>
        </p:txBody>
      </p:sp>
      <p:sp>
        <p:nvSpPr>
          <p:cNvPr id="6" name="Foliennummernplatzhalter 4">
            <a:extLst>
              <a:ext uri="{FF2B5EF4-FFF2-40B4-BE49-F238E27FC236}">
                <a16:creationId xmlns:a16="http://schemas.microsoft.com/office/drawing/2014/main" id="{D95C6366-7CFF-52B1-4AAA-7B55B21DA250}"/>
              </a:ext>
            </a:extLst>
          </p:cNvPr>
          <p:cNvSpPr txBox="1">
            <a:spLocks/>
          </p:cNvSpPr>
          <p:nvPr/>
        </p:nvSpPr>
        <p:spPr>
          <a:xfrm>
            <a:off x="9807576" y="6381750"/>
            <a:ext cx="752475"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CF19639-3722-4182-86C8-0187D405F82D}" type="slidenum">
              <a:rPr lang="de-DE" altLang="de-DE" sz="1200">
                <a:latin typeface="+mj-lt"/>
              </a:rPr>
              <a:pPr>
                <a:defRPr/>
              </a:pPr>
              <a:t>44</a:t>
            </a:fld>
            <a:endParaRPr lang="de-DE" altLang="de-DE" sz="1200" dirty="0">
              <a:latin typeface="+mj-lt"/>
            </a:endParaRPr>
          </a:p>
        </p:txBody>
      </p:sp>
      <p:sp>
        <p:nvSpPr>
          <p:cNvPr id="16" name="Titel 6">
            <a:extLst>
              <a:ext uri="{FF2B5EF4-FFF2-40B4-BE49-F238E27FC236}">
                <a16:creationId xmlns:a16="http://schemas.microsoft.com/office/drawing/2014/main" id="{DAA3CE31-6611-4AD2-A288-388352D46E7C}"/>
              </a:ext>
            </a:extLst>
          </p:cNvPr>
          <p:cNvSpPr txBox="1">
            <a:spLocks/>
          </p:cNvSpPr>
          <p:nvPr/>
        </p:nvSpPr>
        <p:spPr>
          <a:xfrm>
            <a:off x="527051" y="332656"/>
            <a:ext cx="1113790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de-DE" kern="0" dirty="0"/>
              <a:t>KONRAD3D </a:t>
            </a:r>
            <a:r>
              <a:rPr lang="de-DE" kern="0" dirty="0" err="1"/>
              <a:t>cells</a:t>
            </a:r>
            <a:r>
              <a:rPr lang="de-DE" kern="0" dirty="0"/>
              <a:t> </a:t>
            </a:r>
            <a:r>
              <a:rPr lang="de-DE" kern="0" dirty="0" err="1"/>
              <a:t>from</a:t>
            </a:r>
            <a:r>
              <a:rPr lang="de-DE" kern="0" dirty="0"/>
              <a:t> RUC </a:t>
            </a:r>
            <a:r>
              <a:rPr lang="de-DE" kern="0" dirty="0" err="1"/>
              <a:t>simulated</a:t>
            </a:r>
            <a:r>
              <a:rPr lang="de-DE" kern="0" dirty="0"/>
              <a:t> PPI </a:t>
            </a:r>
            <a:r>
              <a:rPr lang="de-DE" kern="0" dirty="0" err="1"/>
              <a:t>volume</a:t>
            </a:r>
            <a:r>
              <a:rPr lang="de-DE" kern="0" dirty="0"/>
              <a:t> </a:t>
            </a:r>
            <a:r>
              <a:rPr lang="de-DE" kern="0" dirty="0" err="1"/>
              <a:t>scans</a:t>
            </a:r>
            <a:endParaRPr lang="de-DE" kern="0" dirty="0"/>
          </a:p>
        </p:txBody>
      </p:sp>
      <p:grpSp>
        <p:nvGrpSpPr>
          <p:cNvPr id="18" name="Gruppieren 17">
            <a:extLst>
              <a:ext uri="{FF2B5EF4-FFF2-40B4-BE49-F238E27FC236}">
                <a16:creationId xmlns:a16="http://schemas.microsoft.com/office/drawing/2014/main" id="{2283B0FA-BF2C-4A41-BAF9-DCC3837804B1}"/>
              </a:ext>
            </a:extLst>
          </p:cNvPr>
          <p:cNvGrpSpPr/>
          <p:nvPr/>
        </p:nvGrpSpPr>
        <p:grpSpPr>
          <a:xfrm>
            <a:off x="3215680" y="2276872"/>
            <a:ext cx="5563508" cy="3988114"/>
            <a:chOff x="335360" y="2204864"/>
            <a:chExt cx="5563508" cy="3988114"/>
          </a:xfrm>
        </p:grpSpPr>
        <p:grpSp>
          <p:nvGrpSpPr>
            <p:cNvPr id="2" name="Gruppieren 1">
              <a:extLst>
                <a:ext uri="{FF2B5EF4-FFF2-40B4-BE49-F238E27FC236}">
                  <a16:creationId xmlns:a16="http://schemas.microsoft.com/office/drawing/2014/main" id="{7D4AB492-36B6-4932-AFAA-8E902E51004E}"/>
                </a:ext>
              </a:extLst>
            </p:cNvPr>
            <p:cNvGrpSpPr/>
            <p:nvPr/>
          </p:nvGrpSpPr>
          <p:grpSpPr>
            <a:xfrm>
              <a:off x="335360" y="2204864"/>
              <a:ext cx="5563508" cy="3988114"/>
              <a:chOff x="1559496" y="2534352"/>
              <a:chExt cx="4553802" cy="3630953"/>
            </a:xfrm>
          </p:grpSpPr>
          <p:pic>
            <p:nvPicPr>
              <p:cNvPr id="15" name="Picture 14">
                <a:extLst>
                  <a:ext uri="{FF2B5EF4-FFF2-40B4-BE49-F238E27FC236}">
                    <a16:creationId xmlns:a16="http://schemas.microsoft.com/office/drawing/2014/main" id="{F6EB227F-3422-22A5-70F1-102A828F0E87}"/>
                  </a:ext>
                </a:extLst>
              </p:cNvPr>
              <p:cNvPicPr>
                <a:picLocks noChangeAspect="1"/>
              </p:cNvPicPr>
              <p:nvPr/>
            </p:nvPicPr>
            <p:blipFill rotWithShape="1">
              <a:blip r:embed="rId3"/>
              <a:srcRect t="2733"/>
              <a:stretch/>
            </p:blipFill>
            <p:spPr>
              <a:xfrm>
                <a:off x="1559496" y="2534352"/>
                <a:ext cx="4553802" cy="3630953"/>
              </a:xfrm>
              <a:prstGeom prst="rect">
                <a:avLst/>
              </a:prstGeom>
            </p:spPr>
          </p:pic>
          <p:sp>
            <p:nvSpPr>
              <p:cNvPr id="9" name="TextBox 8">
                <a:extLst>
                  <a:ext uri="{FF2B5EF4-FFF2-40B4-BE49-F238E27FC236}">
                    <a16:creationId xmlns:a16="http://schemas.microsoft.com/office/drawing/2014/main" id="{65B8AD57-E7C7-FE54-5D3E-51AD41154425}"/>
                  </a:ext>
                </a:extLst>
              </p:cNvPr>
              <p:cNvSpPr txBox="1"/>
              <p:nvPr/>
            </p:nvSpPr>
            <p:spPr>
              <a:xfrm>
                <a:off x="1919536" y="2617168"/>
                <a:ext cx="513282" cy="307777"/>
              </a:xfrm>
              <a:prstGeom prst="rect">
                <a:avLst/>
              </a:prstGeom>
              <a:noFill/>
            </p:spPr>
            <p:txBody>
              <a:bodyPr wrap="none" rtlCol="0">
                <a:spAutoFit/>
              </a:bodyPr>
              <a:lstStyle/>
              <a:p>
                <a:r>
                  <a:rPr lang="en-DE" sz="1400" dirty="0"/>
                  <a:t>Obs</a:t>
                </a:r>
              </a:p>
            </p:txBody>
          </p:sp>
          <p:sp>
            <p:nvSpPr>
              <p:cNvPr id="10" name="TextBox 9">
                <a:extLst>
                  <a:ext uri="{FF2B5EF4-FFF2-40B4-BE49-F238E27FC236}">
                    <a16:creationId xmlns:a16="http://schemas.microsoft.com/office/drawing/2014/main" id="{3AE01B0C-1103-6721-2FDC-4ED5BE4759A5}"/>
                  </a:ext>
                </a:extLst>
              </p:cNvPr>
              <p:cNvSpPr txBox="1"/>
              <p:nvPr/>
            </p:nvSpPr>
            <p:spPr>
              <a:xfrm>
                <a:off x="5131164" y="2607649"/>
                <a:ext cx="754707" cy="280214"/>
              </a:xfrm>
              <a:prstGeom prst="rect">
                <a:avLst/>
              </a:prstGeom>
              <a:noFill/>
            </p:spPr>
            <p:txBody>
              <a:bodyPr wrap="none" rtlCol="0">
                <a:spAutoFit/>
              </a:bodyPr>
              <a:lstStyle/>
              <a:p>
                <a:r>
                  <a:rPr lang="de-DE" sz="1400" dirty="0"/>
                  <a:t>ICON-D2</a:t>
                </a:r>
                <a:endParaRPr lang="en-DE" sz="1400" dirty="0"/>
              </a:p>
            </p:txBody>
          </p:sp>
          <p:sp>
            <p:nvSpPr>
              <p:cNvPr id="13" name="TextBox 12">
                <a:extLst>
                  <a:ext uri="{FF2B5EF4-FFF2-40B4-BE49-F238E27FC236}">
                    <a16:creationId xmlns:a16="http://schemas.microsoft.com/office/drawing/2014/main" id="{05A801E4-70C2-D374-F3CD-2DAA9D741822}"/>
                  </a:ext>
                </a:extLst>
              </p:cNvPr>
              <p:cNvSpPr txBox="1"/>
              <p:nvPr/>
            </p:nvSpPr>
            <p:spPr>
              <a:xfrm>
                <a:off x="1854193" y="4455588"/>
                <a:ext cx="574196" cy="307777"/>
              </a:xfrm>
              <a:prstGeom prst="rect">
                <a:avLst/>
              </a:prstGeom>
              <a:noFill/>
            </p:spPr>
            <p:txBody>
              <a:bodyPr wrap="none" rtlCol="0">
                <a:spAutoFit/>
              </a:bodyPr>
              <a:lstStyle/>
              <a:p>
                <a:r>
                  <a:rPr lang="en-DE" sz="1400" dirty="0"/>
                  <a:t>RUC</a:t>
                </a:r>
              </a:p>
            </p:txBody>
          </p:sp>
        </p:grpSp>
        <p:sp>
          <p:nvSpPr>
            <p:cNvPr id="8" name="Textfeld 7">
              <a:extLst>
                <a:ext uri="{FF2B5EF4-FFF2-40B4-BE49-F238E27FC236}">
                  <a16:creationId xmlns:a16="http://schemas.microsoft.com/office/drawing/2014/main" id="{229D4BAC-61B7-42BF-8523-0AC7CA899424}"/>
                </a:ext>
              </a:extLst>
            </p:cNvPr>
            <p:cNvSpPr txBox="1"/>
            <p:nvPr/>
          </p:nvSpPr>
          <p:spPr>
            <a:xfrm>
              <a:off x="3162564" y="4198921"/>
              <a:ext cx="2736304" cy="369332"/>
            </a:xfrm>
            <a:prstGeom prst="rect">
              <a:avLst/>
            </a:prstGeom>
            <a:noFill/>
          </p:spPr>
          <p:txBody>
            <a:bodyPr wrap="square" rtlCol="0">
              <a:spAutoFit/>
            </a:bodyPr>
            <a:lstStyle/>
            <a:p>
              <a:pPr algn="ctr"/>
              <a:r>
                <a:rPr lang="de-DE" b="1" dirty="0">
                  <a:solidFill>
                    <a:srgbClr val="0000FF"/>
                  </a:solidFill>
                </a:rPr>
                <a:t>Max. VIL vs. max. </a:t>
              </a:r>
              <a:r>
                <a:rPr lang="de-DE" b="1" dirty="0" err="1">
                  <a:solidFill>
                    <a:srgbClr val="0000FF"/>
                  </a:solidFill>
                </a:rPr>
                <a:t>dBZ</a:t>
              </a:r>
              <a:endParaRPr lang="de-DE" b="1" dirty="0">
                <a:solidFill>
                  <a:srgbClr val="0000FF"/>
                </a:solidFill>
              </a:endParaRPr>
            </a:p>
          </p:txBody>
        </p:sp>
      </p:grpSp>
    </p:spTree>
    <p:extLst>
      <p:ext uri="{BB962C8B-B14F-4D97-AF65-F5344CB8AC3E}">
        <p14:creationId xmlns:p14="http://schemas.microsoft.com/office/powerpoint/2010/main" val="2093118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txBox="1">
            <a:spLocks/>
          </p:cNvSpPr>
          <p:nvPr/>
        </p:nvSpPr>
        <p:spPr bwMode="auto">
          <a:xfrm>
            <a:off x="6994986" y="1565793"/>
            <a:ext cx="4141574" cy="3726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2400" dirty="0"/>
              <a:t>The more realistic properties translates into a </a:t>
            </a:r>
            <a:r>
              <a:rPr lang="en-US" sz="2400" b="1" dirty="0">
                <a:solidFill>
                  <a:srgbClr val="0000FF"/>
                </a:solidFill>
              </a:rPr>
              <a:t>better prediction of cell severity by RUC.</a:t>
            </a:r>
          </a:p>
          <a:p>
            <a:endParaRPr lang="en-US" sz="2400" dirty="0"/>
          </a:p>
          <a:p>
            <a:pPr marL="0" indent="0">
              <a:buNone/>
            </a:pPr>
            <a:endParaRPr lang="en-US" sz="2400" kern="0" dirty="0"/>
          </a:p>
          <a:p>
            <a:pPr marL="0" indent="0">
              <a:buNone/>
            </a:pPr>
            <a:endParaRPr lang="en-US" sz="2400" kern="0" dirty="0"/>
          </a:p>
          <a:p>
            <a:pPr marL="0" indent="0">
              <a:buNone/>
            </a:pPr>
            <a:endParaRPr lang="en-US" sz="2400" kern="0" dirty="0"/>
          </a:p>
        </p:txBody>
      </p:sp>
      <p:sp>
        <p:nvSpPr>
          <p:cNvPr id="6" name="Foliennummernplatzhalter 4">
            <a:extLst>
              <a:ext uri="{FF2B5EF4-FFF2-40B4-BE49-F238E27FC236}">
                <a16:creationId xmlns:a16="http://schemas.microsoft.com/office/drawing/2014/main" id="{D95C6366-7CFF-52B1-4AAA-7B55B21DA250}"/>
              </a:ext>
            </a:extLst>
          </p:cNvPr>
          <p:cNvSpPr txBox="1">
            <a:spLocks/>
          </p:cNvSpPr>
          <p:nvPr/>
        </p:nvSpPr>
        <p:spPr>
          <a:xfrm>
            <a:off x="9807576" y="6381750"/>
            <a:ext cx="752475" cy="4762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CF19639-3722-4182-86C8-0187D405F82D}" type="slidenum">
              <a:rPr lang="de-DE" altLang="de-DE" sz="1200">
                <a:latin typeface="+mj-lt"/>
              </a:rPr>
              <a:pPr>
                <a:defRPr/>
              </a:pPr>
              <a:t>45</a:t>
            </a:fld>
            <a:endParaRPr lang="de-DE" altLang="de-DE" sz="1200" dirty="0">
              <a:latin typeface="+mj-lt"/>
            </a:endParaRPr>
          </a:p>
        </p:txBody>
      </p:sp>
      <p:pic>
        <p:nvPicPr>
          <p:cNvPr id="15" name="Picture 14">
            <a:extLst>
              <a:ext uri="{FF2B5EF4-FFF2-40B4-BE49-F238E27FC236}">
                <a16:creationId xmlns:a16="http://schemas.microsoft.com/office/drawing/2014/main" id="{C522F22D-CC62-0101-AD05-CB36ECDBE992}"/>
              </a:ext>
            </a:extLst>
          </p:cNvPr>
          <p:cNvPicPr>
            <a:picLocks noChangeAspect="1"/>
          </p:cNvPicPr>
          <p:nvPr/>
        </p:nvPicPr>
        <p:blipFill rotWithShape="1">
          <a:blip r:embed="rId3"/>
          <a:srcRect r="22870"/>
          <a:stretch/>
        </p:blipFill>
        <p:spPr>
          <a:xfrm>
            <a:off x="1775520" y="998730"/>
            <a:ext cx="4896544" cy="5321150"/>
          </a:xfrm>
          <a:prstGeom prst="rect">
            <a:avLst/>
          </a:prstGeom>
        </p:spPr>
      </p:pic>
      <p:sp>
        <p:nvSpPr>
          <p:cNvPr id="16" name="TextBox 15">
            <a:extLst>
              <a:ext uri="{FF2B5EF4-FFF2-40B4-BE49-F238E27FC236}">
                <a16:creationId xmlns:a16="http://schemas.microsoft.com/office/drawing/2014/main" id="{007B86BE-BADE-CC11-B378-93E4BD50A261}"/>
              </a:ext>
            </a:extLst>
          </p:cNvPr>
          <p:cNvSpPr txBox="1"/>
          <p:nvPr/>
        </p:nvSpPr>
        <p:spPr>
          <a:xfrm>
            <a:off x="5016202" y="1150295"/>
            <a:ext cx="1382110" cy="830997"/>
          </a:xfrm>
          <a:prstGeom prst="rect">
            <a:avLst/>
          </a:prstGeom>
          <a:noFill/>
        </p:spPr>
        <p:txBody>
          <a:bodyPr wrap="none" rtlCol="0">
            <a:spAutoFit/>
          </a:bodyPr>
          <a:lstStyle/>
          <a:p>
            <a:r>
              <a:rPr lang="en-DE" sz="1600" b="1" dirty="0">
                <a:solidFill>
                  <a:schemeClr val="accent2"/>
                </a:solidFill>
              </a:rPr>
              <a:t>Routine</a:t>
            </a:r>
          </a:p>
          <a:p>
            <a:r>
              <a:rPr lang="en-DE" sz="1600" b="1" dirty="0">
                <a:solidFill>
                  <a:schemeClr val="tx2"/>
                </a:solidFill>
              </a:rPr>
              <a:t>RUC</a:t>
            </a:r>
          </a:p>
          <a:p>
            <a:r>
              <a:rPr lang="en-DE" sz="1600" b="1" dirty="0"/>
              <a:t>Observation</a:t>
            </a:r>
          </a:p>
        </p:txBody>
      </p:sp>
      <p:sp>
        <p:nvSpPr>
          <p:cNvPr id="7" name="Titel 6">
            <a:extLst>
              <a:ext uri="{FF2B5EF4-FFF2-40B4-BE49-F238E27FC236}">
                <a16:creationId xmlns:a16="http://schemas.microsoft.com/office/drawing/2014/main" id="{8184AD90-6A59-4035-BE59-791A774982D4}"/>
              </a:ext>
            </a:extLst>
          </p:cNvPr>
          <p:cNvSpPr txBox="1">
            <a:spLocks/>
          </p:cNvSpPr>
          <p:nvPr/>
        </p:nvSpPr>
        <p:spPr>
          <a:xfrm>
            <a:off x="527051" y="332656"/>
            <a:ext cx="1113790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de-DE" kern="0" dirty="0"/>
              <a:t>Properties </a:t>
            </a:r>
            <a:r>
              <a:rPr lang="de-DE" kern="0" dirty="0" err="1"/>
              <a:t>of</a:t>
            </a:r>
            <a:r>
              <a:rPr lang="de-DE" kern="0" dirty="0"/>
              <a:t> </a:t>
            </a:r>
            <a:r>
              <a:rPr lang="de-DE" kern="0" dirty="0" err="1"/>
              <a:t>simulated</a:t>
            </a:r>
            <a:r>
              <a:rPr lang="de-DE" kern="0" dirty="0"/>
              <a:t> </a:t>
            </a:r>
            <a:r>
              <a:rPr lang="de-DE" kern="0" dirty="0" err="1"/>
              <a:t>cells</a:t>
            </a:r>
            <a:r>
              <a:rPr lang="de-DE" kern="0" dirty="0"/>
              <a:t> </a:t>
            </a:r>
            <a:r>
              <a:rPr lang="de-DE" kern="0" dirty="0" err="1"/>
              <a:t>from</a:t>
            </a:r>
            <a:r>
              <a:rPr lang="de-DE" kern="0" dirty="0"/>
              <a:t> RUC</a:t>
            </a:r>
          </a:p>
        </p:txBody>
      </p:sp>
    </p:spTree>
    <p:extLst>
      <p:ext uri="{BB962C8B-B14F-4D97-AF65-F5344CB8AC3E}">
        <p14:creationId xmlns:p14="http://schemas.microsoft.com/office/powerpoint/2010/main" val="338313360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404664"/>
            <a:ext cx="11137900" cy="431800"/>
          </a:xfrm>
        </p:spPr>
        <p:txBody>
          <a:bodyPr/>
          <a:lstStyle/>
          <a:p>
            <a:r>
              <a:rPr lang="en-GB" dirty="0"/>
              <a:t>Radar CFADS: precipitation</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46</a:t>
            </a:fld>
            <a:endParaRPr lang="de-DE" altLang="de-DE" dirty="0"/>
          </a:p>
        </p:txBody>
      </p:sp>
      <p:sp>
        <p:nvSpPr>
          <p:cNvPr id="9" name="Inhaltsplatzhalter 2"/>
          <p:cNvSpPr>
            <a:spLocks noGrp="1"/>
          </p:cNvSpPr>
          <p:nvPr>
            <p:ph idx="1"/>
          </p:nvPr>
        </p:nvSpPr>
        <p:spPr>
          <a:xfrm>
            <a:off x="1007436" y="4653136"/>
            <a:ext cx="10273141" cy="1224136"/>
          </a:xfrm>
        </p:spPr>
        <p:txBody>
          <a:bodyPr/>
          <a:lstStyle/>
          <a:p>
            <a:pPr algn="just"/>
            <a:r>
              <a:rPr lang="en-US" sz="1600" dirty="0"/>
              <a:t>The CFADS become more realistic for high clouds ( above 9km).</a:t>
            </a:r>
          </a:p>
          <a:p>
            <a:pPr algn="just"/>
            <a:r>
              <a:rPr lang="en-US" sz="1600" dirty="0"/>
              <a:t>Too-high reflectivities for middle clouds (4-6 km).</a:t>
            </a:r>
          </a:p>
          <a:p>
            <a:pPr marL="0" indent="0" algn="just">
              <a:buNone/>
            </a:pPr>
            <a:endParaRPr lang="en-US" sz="1600" dirty="0"/>
          </a:p>
          <a:p>
            <a:pPr algn="just">
              <a:buFont typeface="Arial" panose="020B0604020202020204" pitchFamily="34" charset="0"/>
              <a:buChar char="•"/>
            </a:pPr>
            <a:endParaRPr lang="en-US" sz="1600" dirty="0"/>
          </a:p>
          <a:p>
            <a:pPr algn="just"/>
            <a:endParaRPr lang="en-US" sz="1600" dirty="0"/>
          </a:p>
          <a:p>
            <a:pPr algn="just"/>
            <a:endParaRPr lang="en-US" sz="1600" dirty="0"/>
          </a:p>
          <a:p>
            <a:pPr marL="0" indent="0" algn="just">
              <a:buNone/>
            </a:pPr>
            <a:endParaRPr lang="en-US" sz="1600" dirty="0"/>
          </a:p>
          <a:p>
            <a:pPr marL="0" indent="0" algn="just">
              <a:buNone/>
            </a:pPr>
            <a:endParaRPr lang="en-US" sz="1600" dirty="0"/>
          </a:p>
        </p:txBody>
      </p:sp>
      <p:sp>
        <p:nvSpPr>
          <p:cNvPr id="10" name="Textfeld 9"/>
          <p:cNvSpPr txBox="1"/>
          <p:nvPr/>
        </p:nvSpPr>
        <p:spPr>
          <a:xfrm>
            <a:off x="2135219" y="1316022"/>
            <a:ext cx="1290938" cy="338554"/>
          </a:xfrm>
          <a:prstGeom prst="rect">
            <a:avLst/>
          </a:prstGeom>
          <a:noFill/>
        </p:spPr>
        <p:txBody>
          <a:bodyPr wrap="none" rtlCol="0">
            <a:spAutoFit/>
          </a:bodyPr>
          <a:lstStyle/>
          <a:p>
            <a:r>
              <a:rPr lang="en-GB" sz="1600" dirty="0"/>
              <a:t>Observation</a:t>
            </a:r>
          </a:p>
        </p:txBody>
      </p:sp>
      <p:sp>
        <p:nvSpPr>
          <p:cNvPr id="11" name="Textfeld 10"/>
          <p:cNvSpPr txBox="1"/>
          <p:nvPr/>
        </p:nvSpPr>
        <p:spPr>
          <a:xfrm>
            <a:off x="8053814" y="1313726"/>
            <a:ext cx="755335" cy="338554"/>
          </a:xfrm>
          <a:prstGeom prst="rect">
            <a:avLst/>
          </a:prstGeom>
          <a:noFill/>
        </p:spPr>
        <p:txBody>
          <a:bodyPr wrap="none" rtlCol="0">
            <a:spAutoFit/>
          </a:bodyPr>
          <a:lstStyle/>
          <a:p>
            <a:r>
              <a:rPr lang="en-GB" sz="1600" dirty="0">
                <a:solidFill>
                  <a:schemeClr val="accent2"/>
                </a:solidFill>
              </a:rPr>
              <a:t>2mom</a:t>
            </a:r>
          </a:p>
        </p:txBody>
      </p:sp>
      <p:sp>
        <p:nvSpPr>
          <p:cNvPr id="3" name="Rechteck 2"/>
          <p:cNvSpPr/>
          <p:nvPr/>
        </p:nvSpPr>
        <p:spPr>
          <a:xfrm>
            <a:off x="5303912" y="1287698"/>
            <a:ext cx="813043" cy="338554"/>
          </a:xfrm>
          <a:prstGeom prst="rect">
            <a:avLst/>
          </a:prstGeom>
        </p:spPr>
        <p:txBody>
          <a:bodyPr wrap="none">
            <a:spAutoFit/>
          </a:bodyPr>
          <a:lstStyle/>
          <a:p>
            <a:r>
              <a:rPr lang="en-GB" sz="1600" dirty="0">
                <a:solidFill>
                  <a:srgbClr val="3366FF"/>
                </a:solidFill>
              </a:rPr>
              <a:t>1 mom</a:t>
            </a:r>
          </a:p>
        </p:txBody>
      </p:sp>
      <p:pic>
        <p:nvPicPr>
          <p:cNvPr id="14" name="Picture 13" descr="A picture containing text, diagram, screenshot, colorfulness&#10;&#10;Description automatically generated">
            <a:extLst>
              <a:ext uri="{FF2B5EF4-FFF2-40B4-BE49-F238E27FC236}">
                <a16:creationId xmlns:a16="http://schemas.microsoft.com/office/drawing/2014/main" id="{10B8C01A-96E8-253D-4007-81D1B9551712}"/>
              </a:ext>
            </a:extLst>
          </p:cNvPr>
          <p:cNvPicPr>
            <a:picLocks noChangeAspect="1"/>
          </p:cNvPicPr>
          <p:nvPr/>
        </p:nvPicPr>
        <p:blipFill rotWithShape="1">
          <a:blip r:embed="rId2">
            <a:extLst>
              <a:ext uri="{28A0092B-C50C-407E-A947-70E740481C1C}">
                <a14:useLocalDpi xmlns:a14="http://schemas.microsoft.com/office/drawing/2010/main" val="0"/>
              </a:ext>
            </a:extLst>
          </a:blip>
          <a:srcRect t="14374"/>
          <a:stretch/>
        </p:blipFill>
        <p:spPr>
          <a:xfrm>
            <a:off x="785034" y="1818204"/>
            <a:ext cx="4320000" cy="3699028"/>
          </a:xfrm>
          <a:prstGeom prst="rect">
            <a:avLst/>
          </a:prstGeom>
        </p:spPr>
      </p:pic>
      <p:pic>
        <p:nvPicPr>
          <p:cNvPr id="16" name="Picture 15" descr="A picture containing text, colorfulness, diagram, screenshot&#10;&#10;Description automatically generated">
            <a:extLst>
              <a:ext uri="{FF2B5EF4-FFF2-40B4-BE49-F238E27FC236}">
                <a16:creationId xmlns:a16="http://schemas.microsoft.com/office/drawing/2014/main" id="{A90D0BC1-8A30-06D1-FB02-66A8FE484995}"/>
              </a:ext>
            </a:extLst>
          </p:cNvPr>
          <p:cNvPicPr>
            <a:picLocks noChangeAspect="1"/>
          </p:cNvPicPr>
          <p:nvPr/>
        </p:nvPicPr>
        <p:blipFill rotWithShape="1">
          <a:blip r:embed="rId3">
            <a:extLst>
              <a:ext uri="{28A0092B-C50C-407E-A947-70E740481C1C}">
                <a14:useLocalDpi xmlns:a14="http://schemas.microsoft.com/office/drawing/2010/main" val="0"/>
              </a:ext>
            </a:extLst>
          </a:blip>
          <a:srcRect l="16668" t="15002"/>
          <a:stretch/>
        </p:blipFill>
        <p:spPr>
          <a:xfrm>
            <a:off x="7176600" y="1818204"/>
            <a:ext cx="3599920" cy="3671928"/>
          </a:xfrm>
          <a:prstGeom prst="rect">
            <a:avLst/>
          </a:prstGeom>
        </p:spPr>
      </p:pic>
      <p:pic>
        <p:nvPicPr>
          <p:cNvPr id="18" name="Picture 17" descr="A picture containing text, colorfulness, screenshot, diagram&#10;&#10;Description automatically generated">
            <a:extLst>
              <a:ext uri="{FF2B5EF4-FFF2-40B4-BE49-F238E27FC236}">
                <a16:creationId xmlns:a16="http://schemas.microsoft.com/office/drawing/2014/main" id="{31E80756-7F87-DA08-9930-EFD3716CB8CF}"/>
              </a:ext>
            </a:extLst>
          </p:cNvPr>
          <p:cNvPicPr>
            <a:picLocks noChangeAspect="1"/>
          </p:cNvPicPr>
          <p:nvPr/>
        </p:nvPicPr>
        <p:blipFill rotWithShape="1">
          <a:blip r:embed="rId4">
            <a:extLst>
              <a:ext uri="{28A0092B-C50C-407E-A947-70E740481C1C}">
                <a14:useLocalDpi xmlns:a14="http://schemas.microsoft.com/office/drawing/2010/main" val="0"/>
              </a:ext>
            </a:extLst>
          </a:blip>
          <a:srcRect l="14795" t="15002" r="18531"/>
          <a:stretch/>
        </p:blipFill>
        <p:spPr>
          <a:xfrm>
            <a:off x="4296280" y="1839442"/>
            <a:ext cx="2880320" cy="3671928"/>
          </a:xfrm>
          <a:prstGeom prst="rect">
            <a:avLst/>
          </a:prstGeom>
        </p:spPr>
      </p:pic>
    </p:spTree>
    <p:extLst>
      <p:ext uri="{BB962C8B-B14F-4D97-AF65-F5344CB8AC3E}">
        <p14:creationId xmlns:p14="http://schemas.microsoft.com/office/powerpoint/2010/main" val="415758269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332904"/>
            <a:ext cx="11137900" cy="431800"/>
          </a:xfrm>
        </p:spPr>
        <p:txBody>
          <a:bodyPr/>
          <a:lstStyle/>
          <a:p>
            <a:r>
              <a:rPr lang="en-US" dirty="0"/>
              <a:t>How doe we tune: Statistics form </a:t>
            </a:r>
            <a:r>
              <a:rPr lang="en-US" dirty="0" err="1"/>
              <a:t>Hindcast</a:t>
            </a:r>
            <a:r>
              <a:rPr lang="en-US" dirty="0"/>
              <a:t> Experiments</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47</a:t>
            </a:fld>
            <a:endParaRPr lang="de-DE" altLang="de-DE" dirty="0"/>
          </a:p>
        </p:txBody>
      </p:sp>
      <p:sp>
        <p:nvSpPr>
          <p:cNvPr id="6" name="Inhaltsplatzhalter 2"/>
          <p:cNvSpPr>
            <a:spLocks noGrp="1"/>
          </p:cNvSpPr>
          <p:nvPr>
            <p:ph idx="1"/>
          </p:nvPr>
        </p:nvSpPr>
        <p:spPr>
          <a:xfrm>
            <a:off x="815413" y="1196752"/>
            <a:ext cx="10081120" cy="1584176"/>
          </a:xfrm>
        </p:spPr>
        <p:txBody>
          <a:bodyPr/>
          <a:lstStyle/>
          <a:p>
            <a:pPr algn="just"/>
            <a:r>
              <a:rPr lang="en-US" sz="1600" dirty="0" err="1"/>
              <a:t>Hindcast</a:t>
            </a:r>
            <a:r>
              <a:rPr lang="en-US" sz="1600" dirty="0"/>
              <a:t>: model run in summer convection time with boundary conditions from short ICON-EU forecasts started from reanalysis. </a:t>
            </a:r>
          </a:p>
          <a:p>
            <a:pPr algn="just"/>
            <a:r>
              <a:rPr lang="en-US" sz="1600" dirty="0"/>
              <a:t>There is no assimilation, the model is forced to real weather through the boundary conditions. </a:t>
            </a:r>
            <a:r>
              <a:rPr lang="en-US" sz="1600" dirty="0" err="1"/>
              <a:t>Hindcast</a:t>
            </a:r>
            <a:r>
              <a:rPr lang="en-US" sz="1600" dirty="0"/>
              <a:t> runs provide the model climatology.</a:t>
            </a:r>
          </a:p>
          <a:p>
            <a:pPr marL="0" indent="0" algn="just">
              <a:buNone/>
            </a:pPr>
            <a:endParaRPr lang="en-US" sz="1600" dirty="0"/>
          </a:p>
          <a:p>
            <a:pPr marL="0" indent="0" algn="just">
              <a:buNone/>
            </a:pPr>
            <a:endParaRPr lang="en-US" sz="1600" dirty="0"/>
          </a:p>
          <a:p>
            <a:pPr algn="just">
              <a:buFont typeface="Arial" panose="020B0604020202020204" pitchFamily="34" charset="0"/>
              <a:buChar char="•"/>
            </a:pPr>
            <a:endParaRPr lang="en-US" sz="1600" dirty="0"/>
          </a:p>
          <a:p>
            <a:pPr algn="just"/>
            <a:endParaRPr lang="en-US" sz="1600" dirty="0"/>
          </a:p>
          <a:p>
            <a:pPr algn="just"/>
            <a:endParaRPr lang="en-US" sz="1600" dirty="0"/>
          </a:p>
          <a:p>
            <a:pPr marL="0" indent="0" algn="just">
              <a:buNone/>
            </a:pPr>
            <a:endParaRPr lang="en-US" sz="1600" dirty="0"/>
          </a:p>
          <a:p>
            <a:pPr marL="0" indent="0" algn="just">
              <a:buNone/>
            </a:pPr>
            <a:endParaRPr lang="en-US" sz="1600" dirty="0"/>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l="7559" t="20618" r="12918" b="3783"/>
          <a:stretch/>
        </p:blipFill>
        <p:spPr>
          <a:xfrm>
            <a:off x="4175789" y="2924944"/>
            <a:ext cx="3385235" cy="2655004"/>
          </a:xfrm>
          <a:prstGeom prst="rect">
            <a:avLst/>
          </a:prstGeom>
        </p:spPr>
      </p:pic>
      <p:sp>
        <p:nvSpPr>
          <p:cNvPr id="9" name="Textfeld 8"/>
          <p:cNvSpPr txBox="1"/>
          <p:nvPr/>
        </p:nvSpPr>
        <p:spPr>
          <a:xfrm>
            <a:off x="4271799" y="5723964"/>
            <a:ext cx="2249872" cy="369332"/>
          </a:xfrm>
          <a:prstGeom prst="rect">
            <a:avLst/>
          </a:prstGeom>
          <a:noFill/>
        </p:spPr>
        <p:txBody>
          <a:bodyPr wrap="none" rtlCol="0">
            <a:spAutoFit/>
          </a:bodyPr>
          <a:lstStyle/>
          <a:p>
            <a:r>
              <a:rPr lang="de-DE" dirty="0"/>
              <a:t>D2 Domain (2.1 km)</a:t>
            </a:r>
            <a:endParaRPr lang="en-US" dirty="0"/>
          </a:p>
        </p:txBody>
      </p:sp>
      <p:sp>
        <p:nvSpPr>
          <p:cNvPr id="12" name="Pfeil nach rechts 11"/>
          <p:cNvSpPr/>
          <p:nvPr/>
        </p:nvSpPr>
        <p:spPr bwMode="auto">
          <a:xfrm>
            <a:off x="2927648" y="3923764"/>
            <a:ext cx="1344149" cy="43204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charset="0"/>
              </a:rPr>
              <a:t>ICON-EU</a:t>
            </a:r>
            <a:endParaRPr kumimoji="0" lang="en-US" sz="1200" b="0" i="0" u="none" strike="noStrike" cap="none" normalizeH="0" baseline="0" dirty="0">
              <a:ln>
                <a:noFill/>
              </a:ln>
              <a:solidFill>
                <a:schemeClr val="tx1"/>
              </a:solidFill>
              <a:effectLst/>
              <a:latin typeface="Arial" charset="0"/>
            </a:endParaRPr>
          </a:p>
        </p:txBody>
      </p:sp>
      <p:sp>
        <p:nvSpPr>
          <p:cNvPr id="15" name="Pfeil nach rechts 14"/>
          <p:cNvSpPr/>
          <p:nvPr/>
        </p:nvSpPr>
        <p:spPr bwMode="auto">
          <a:xfrm flipH="1">
            <a:off x="7536160" y="3923764"/>
            <a:ext cx="1344149" cy="43204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charset="0"/>
              </a:rPr>
              <a:t>ICON-EU</a:t>
            </a:r>
            <a:endParaRPr kumimoji="0" lang="en-US" sz="1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1947151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260648"/>
            <a:ext cx="11137900" cy="431800"/>
          </a:xfrm>
        </p:spPr>
        <p:txBody>
          <a:bodyPr/>
          <a:lstStyle/>
          <a:p>
            <a:r>
              <a:rPr lang="en-GB" dirty="0"/>
              <a:t>Enhanced Ice-ice conversion rate</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48</a:t>
            </a:fld>
            <a:endParaRPr lang="de-DE" altLang="de-DE" dirty="0"/>
          </a:p>
        </p:txBody>
      </p:sp>
      <p:sp>
        <p:nvSpPr>
          <p:cNvPr id="9" name="Inhaltsplatzhalter 2"/>
          <p:cNvSpPr txBox="1">
            <a:spLocks/>
          </p:cNvSpPr>
          <p:nvPr/>
        </p:nvSpPr>
        <p:spPr bwMode="auto">
          <a:xfrm>
            <a:off x="551384" y="3789040"/>
            <a:ext cx="10441160" cy="720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endParaRPr lang="en-GB" sz="1600" dirty="0"/>
          </a:p>
          <a:p>
            <a:r>
              <a:rPr lang="en-GB" sz="1600" dirty="0"/>
              <a:t>The initial scheme produced too many small ice particles. These particles are radiatively active and cool the model too much.</a:t>
            </a:r>
          </a:p>
          <a:p>
            <a:r>
              <a:rPr lang="en-GB" sz="1600" dirty="0"/>
              <a:t> We have enhanced the ice-ice collision to snow process by:</a:t>
            </a:r>
          </a:p>
          <a:p>
            <a:pPr lvl="1">
              <a:buFont typeface="Arial"/>
              <a:buChar char="•"/>
            </a:pPr>
            <a:r>
              <a:rPr lang="en-GB" sz="1600" dirty="0"/>
              <a:t>Eliminate the minimum size of ice for collisions.</a:t>
            </a:r>
          </a:p>
          <a:p>
            <a:pPr lvl="1">
              <a:buFont typeface="Arial"/>
              <a:buChar char="•"/>
            </a:pPr>
            <a:r>
              <a:rPr lang="en-GB" sz="1600" dirty="0"/>
              <a:t>Enhance the velocity that accounts for turbulent fluctuations of ice particles.</a:t>
            </a:r>
          </a:p>
          <a:p>
            <a:r>
              <a:rPr lang="en-GB" sz="1600" dirty="0"/>
              <a:t>The final ice concentrations are comparable to the one-moment scheme.</a:t>
            </a:r>
          </a:p>
          <a:p>
            <a:pPr marL="0" indent="0">
              <a:buNone/>
            </a:pPr>
            <a:endParaRPr lang="en-GB" sz="1600" dirty="0"/>
          </a:p>
        </p:txBody>
      </p:sp>
      <p:sp>
        <p:nvSpPr>
          <p:cNvPr id="3" name="Gestreifter Pfeil nach rechts 2"/>
          <p:cNvSpPr/>
          <p:nvPr/>
        </p:nvSpPr>
        <p:spPr bwMode="auto">
          <a:xfrm>
            <a:off x="3215680" y="2204880"/>
            <a:ext cx="576064" cy="318351"/>
          </a:xfrm>
          <a:prstGeom prst="stripedRightArrow">
            <a:avLst/>
          </a:prstGeom>
          <a:solidFill>
            <a:srgbClr val="E1001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7" name="Plus 6"/>
          <p:cNvSpPr/>
          <p:nvPr/>
        </p:nvSpPr>
        <p:spPr bwMode="auto">
          <a:xfrm>
            <a:off x="2255573" y="2060848"/>
            <a:ext cx="609600" cy="577516"/>
          </a:xfrm>
          <a:prstGeom prst="mathPlus">
            <a:avLst/>
          </a:prstGeom>
          <a:solidFill>
            <a:srgbClr val="E1001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8" name="Zylinder 7"/>
          <p:cNvSpPr/>
          <p:nvPr/>
        </p:nvSpPr>
        <p:spPr bwMode="auto">
          <a:xfrm rot="17289962">
            <a:off x="2353794" y="1450074"/>
            <a:ext cx="227394" cy="62407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0" name="Zylinder 9"/>
          <p:cNvSpPr/>
          <p:nvPr/>
        </p:nvSpPr>
        <p:spPr bwMode="auto">
          <a:xfrm rot="4796469">
            <a:off x="2420968" y="2635357"/>
            <a:ext cx="227394" cy="62407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1" name="Explosion 1 10"/>
          <p:cNvSpPr/>
          <p:nvPr/>
        </p:nvSpPr>
        <p:spPr bwMode="auto">
          <a:xfrm>
            <a:off x="4007768" y="1988840"/>
            <a:ext cx="1152128" cy="864096"/>
          </a:xfrm>
          <a:prstGeom prst="irregularSeal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pic>
        <p:nvPicPr>
          <p:cNvPr id="12" name="Bild 11" descr="cfad_Tretmoreiceice_qi.png"/>
          <p:cNvPicPr>
            <a:picLocks noChangeAspect="1"/>
          </p:cNvPicPr>
          <p:nvPr/>
        </p:nvPicPr>
        <p:blipFill rotWithShape="1">
          <a:blip r:embed="rId2">
            <a:extLst>
              <a:ext uri="{28A0092B-C50C-407E-A947-70E740481C1C}">
                <a14:useLocalDpi xmlns:a14="http://schemas.microsoft.com/office/drawing/2010/main" val="0"/>
              </a:ext>
            </a:extLst>
          </a:blip>
          <a:srcRect l="32951" t="48070" r="33900" b="18665"/>
          <a:stretch/>
        </p:blipFill>
        <p:spPr>
          <a:xfrm>
            <a:off x="6240017" y="979330"/>
            <a:ext cx="3828931" cy="2881718"/>
          </a:xfrm>
          <a:prstGeom prst="rect">
            <a:avLst/>
          </a:prstGeom>
        </p:spPr>
      </p:pic>
      <p:sp>
        <p:nvSpPr>
          <p:cNvPr id="14" name="Fußzeilenplatzhalter 4"/>
          <p:cNvSpPr txBox="1">
            <a:spLocks/>
          </p:cNvSpPr>
          <p:nvPr/>
        </p:nvSpPr>
        <p:spPr>
          <a:xfrm>
            <a:off x="1488034" y="6416675"/>
            <a:ext cx="4946649" cy="215900"/>
          </a:xfrm>
          <a:prstGeom prst="rect">
            <a:avLst/>
          </a:prstGeom>
        </p:spPr>
        <p:txBody>
          <a:bodyPr/>
          <a:lstStyle>
            <a:defPPr>
              <a:defRPr lang="de-DE"/>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a:t>ICON All </a:t>
            </a:r>
            <a:r>
              <a:rPr lang="de-DE" dirty="0" err="1"/>
              <a:t>Staff</a:t>
            </a:r>
            <a:r>
              <a:rPr lang="de-DE" dirty="0"/>
              <a:t> Meeting 2022</a:t>
            </a:r>
          </a:p>
        </p:txBody>
      </p:sp>
    </p:spTree>
    <p:extLst>
      <p:ext uri="{BB962C8B-B14F-4D97-AF65-F5344CB8AC3E}">
        <p14:creationId xmlns:p14="http://schemas.microsoft.com/office/powerpoint/2010/main" val="77891259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404664"/>
            <a:ext cx="11137900" cy="431800"/>
          </a:xfrm>
        </p:spPr>
        <p:txBody>
          <a:bodyPr/>
          <a:lstStyle/>
          <a:p>
            <a:r>
              <a:rPr lang="en-GB" dirty="0"/>
              <a:t>Slower Graupel Velocity</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49</a:t>
            </a:fld>
            <a:endParaRPr lang="de-DE" altLang="de-DE" dirty="0"/>
          </a:p>
        </p:txBody>
      </p:sp>
      <p:graphicFrame>
        <p:nvGraphicFramePr>
          <p:cNvPr id="6" name="Diagramm 5"/>
          <p:cNvGraphicFramePr>
            <a:graphicFrameLocks/>
          </p:cNvGraphicFramePr>
          <p:nvPr>
            <p:extLst>
              <p:ext uri="{D42A27DB-BD31-4B8C-83A1-F6EECF244321}">
                <p14:modId xmlns:p14="http://schemas.microsoft.com/office/powerpoint/2010/main" val="2947878474"/>
              </p:ext>
            </p:extLst>
          </p:nvPr>
        </p:nvGraphicFramePr>
        <p:xfrm>
          <a:off x="1631505" y="980728"/>
          <a:ext cx="6818875"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4007768" y="3933056"/>
            <a:ext cx="1646642" cy="369332"/>
          </a:xfrm>
          <a:prstGeom prst="rect">
            <a:avLst/>
          </a:prstGeom>
          <a:noFill/>
        </p:spPr>
        <p:txBody>
          <a:bodyPr wrap="none" rtlCol="0">
            <a:spAutoFit/>
          </a:bodyPr>
          <a:lstStyle/>
          <a:p>
            <a:r>
              <a:rPr lang="en-GB" dirty="0"/>
              <a:t>Diameter (cm)</a:t>
            </a:r>
          </a:p>
        </p:txBody>
      </p:sp>
      <p:sp>
        <p:nvSpPr>
          <p:cNvPr id="7" name="Textfeld 6"/>
          <p:cNvSpPr txBox="1"/>
          <p:nvPr/>
        </p:nvSpPr>
        <p:spPr>
          <a:xfrm rot="16200000">
            <a:off x="156505" y="2095694"/>
            <a:ext cx="2455232" cy="369332"/>
          </a:xfrm>
          <a:prstGeom prst="rect">
            <a:avLst/>
          </a:prstGeom>
          <a:noFill/>
        </p:spPr>
        <p:txBody>
          <a:bodyPr wrap="none" rtlCol="0">
            <a:spAutoFit/>
          </a:bodyPr>
          <a:lstStyle/>
          <a:p>
            <a:r>
              <a:rPr lang="en-GB" dirty="0"/>
              <a:t>Graupel Velocity (m/s)</a:t>
            </a:r>
          </a:p>
        </p:txBody>
      </p:sp>
      <p:sp>
        <p:nvSpPr>
          <p:cNvPr id="8" name="Textfeld 7"/>
          <p:cNvSpPr txBox="1"/>
          <p:nvPr/>
        </p:nvSpPr>
        <p:spPr>
          <a:xfrm>
            <a:off x="7920203" y="1340768"/>
            <a:ext cx="2689558" cy="1077218"/>
          </a:xfrm>
          <a:prstGeom prst="rect">
            <a:avLst/>
          </a:prstGeom>
          <a:noFill/>
        </p:spPr>
        <p:txBody>
          <a:bodyPr wrap="none" rtlCol="0">
            <a:spAutoFit/>
          </a:bodyPr>
          <a:lstStyle/>
          <a:p>
            <a:r>
              <a:rPr lang="en-GB" sz="1600" dirty="0">
                <a:solidFill>
                  <a:schemeClr val="accent2"/>
                </a:solidFill>
              </a:rPr>
              <a:t>Former 2-mom</a:t>
            </a:r>
          </a:p>
          <a:p>
            <a:r>
              <a:rPr lang="en-GB" sz="1600" dirty="0"/>
              <a:t>Seifert and </a:t>
            </a:r>
            <a:r>
              <a:rPr lang="en-GB" sz="1600" dirty="0" err="1"/>
              <a:t>Beheng</a:t>
            </a:r>
            <a:r>
              <a:rPr lang="en-GB" sz="1600" dirty="0"/>
              <a:t> (2006)</a:t>
            </a:r>
            <a:endParaRPr lang="en-GB" sz="1600" dirty="0">
              <a:solidFill>
                <a:schemeClr val="accent2"/>
              </a:solidFill>
            </a:endParaRPr>
          </a:p>
          <a:p>
            <a:r>
              <a:rPr lang="en-GB" sz="1600" dirty="0">
                <a:solidFill>
                  <a:srgbClr val="3366FF"/>
                </a:solidFill>
              </a:rPr>
              <a:t>New</a:t>
            </a:r>
          </a:p>
          <a:p>
            <a:r>
              <a:rPr lang="en-GB" sz="1600" dirty="0" err="1">
                <a:solidFill>
                  <a:srgbClr val="53CD8A"/>
                </a:solidFill>
              </a:rPr>
              <a:t>Heymsfield</a:t>
            </a:r>
            <a:r>
              <a:rPr lang="en-GB" sz="1600" dirty="0">
                <a:solidFill>
                  <a:srgbClr val="53CD8A"/>
                </a:solidFill>
              </a:rPr>
              <a:t> &amp; Wright (2014)</a:t>
            </a:r>
          </a:p>
        </p:txBody>
      </p:sp>
      <p:sp>
        <p:nvSpPr>
          <p:cNvPr id="9" name="Inhaltsplatzhalter 2"/>
          <p:cNvSpPr>
            <a:spLocks noGrp="1"/>
          </p:cNvSpPr>
          <p:nvPr>
            <p:ph idx="1"/>
          </p:nvPr>
        </p:nvSpPr>
        <p:spPr>
          <a:xfrm>
            <a:off x="983432" y="4581128"/>
            <a:ext cx="10273141" cy="1224136"/>
          </a:xfrm>
        </p:spPr>
        <p:txBody>
          <a:bodyPr/>
          <a:lstStyle/>
          <a:p>
            <a:pPr algn="just"/>
            <a:r>
              <a:rPr lang="en-US" sz="1600" dirty="0"/>
              <a:t>Stratiform systems were small when looking at reflectivities/precipitation.</a:t>
            </a:r>
          </a:p>
          <a:p>
            <a:pPr algn="just"/>
            <a:r>
              <a:rPr lang="en-US" sz="1600" dirty="0"/>
              <a:t>The old configuration featured a relatively fast sedimentation velocity for graupel. Recent measurements suggest that a lower velocity might be more realistic.</a:t>
            </a:r>
          </a:p>
          <a:p>
            <a:pPr algn="just"/>
            <a:r>
              <a:rPr lang="en-US" sz="1600" dirty="0"/>
              <a:t>Reducing the sedimentation velocity produces wider reflectivity regions, but also more intense reflectivity cores.</a:t>
            </a:r>
          </a:p>
          <a:p>
            <a:pPr marL="0" indent="0" algn="just">
              <a:buNone/>
            </a:pPr>
            <a:endParaRPr lang="en-US" sz="1600" dirty="0"/>
          </a:p>
          <a:p>
            <a:pPr algn="just">
              <a:buFont typeface="Arial" panose="020B0604020202020204" pitchFamily="34" charset="0"/>
              <a:buChar char="•"/>
            </a:pPr>
            <a:endParaRPr lang="en-US" sz="1600" dirty="0"/>
          </a:p>
          <a:p>
            <a:pPr algn="just"/>
            <a:endParaRPr lang="en-US" sz="1600" dirty="0"/>
          </a:p>
          <a:p>
            <a:pPr algn="just"/>
            <a:endParaRPr lang="en-US" sz="1600" dirty="0"/>
          </a:p>
          <a:p>
            <a:pPr marL="0" indent="0" algn="just">
              <a:buNone/>
            </a:pPr>
            <a:endParaRPr lang="en-US" sz="1600" dirty="0"/>
          </a:p>
          <a:p>
            <a:pPr marL="0" indent="0" algn="just">
              <a:buNone/>
            </a:pPr>
            <a:endParaRPr lang="en-US" sz="1600" dirty="0"/>
          </a:p>
        </p:txBody>
      </p:sp>
      <p:sp>
        <p:nvSpPr>
          <p:cNvPr id="12" name="Fußzeilenplatzhalter 4"/>
          <p:cNvSpPr txBox="1">
            <a:spLocks/>
          </p:cNvSpPr>
          <p:nvPr/>
        </p:nvSpPr>
        <p:spPr>
          <a:xfrm>
            <a:off x="1488034" y="6416675"/>
            <a:ext cx="4946649" cy="215900"/>
          </a:xfrm>
          <a:prstGeom prst="rect">
            <a:avLst/>
          </a:prstGeom>
        </p:spPr>
        <p:txBody>
          <a:bodyPr/>
          <a:lstStyle>
            <a:defPPr>
              <a:defRPr lang="de-DE"/>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a:t>ICON All </a:t>
            </a:r>
            <a:r>
              <a:rPr lang="de-DE" dirty="0" err="1"/>
              <a:t>Staff</a:t>
            </a:r>
            <a:r>
              <a:rPr lang="de-DE" dirty="0"/>
              <a:t> Meeting 2022</a:t>
            </a:r>
          </a:p>
        </p:txBody>
      </p:sp>
    </p:spTree>
    <p:extLst>
      <p:ext uri="{BB962C8B-B14F-4D97-AF65-F5344CB8AC3E}">
        <p14:creationId xmlns:p14="http://schemas.microsoft.com/office/powerpoint/2010/main" val="37701386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5</a:t>
            </a:fld>
            <a:endParaRPr lang="de-DE" altLang="de-DE"/>
          </a:p>
        </p:txBody>
      </p:sp>
      <p:sp>
        <p:nvSpPr>
          <p:cNvPr id="4" name="Inhaltsplatzhalter 2">
            <a:extLst>
              <a:ext uri="{FF2B5EF4-FFF2-40B4-BE49-F238E27FC236}">
                <a16:creationId xmlns:a16="http://schemas.microsoft.com/office/drawing/2014/main" id="{9F3FF311-BD3E-0FE5-ADDE-BA52D2243B61}"/>
              </a:ext>
            </a:extLst>
          </p:cNvPr>
          <p:cNvSpPr txBox="1">
            <a:spLocks/>
          </p:cNvSpPr>
          <p:nvPr/>
        </p:nvSpPr>
        <p:spPr bwMode="auto">
          <a:xfrm>
            <a:off x="838971" y="1268760"/>
            <a:ext cx="972108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endParaRPr lang="en-GB" dirty="0"/>
          </a:p>
          <a:p>
            <a:r>
              <a:rPr lang="en-GB" dirty="0"/>
              <a:t>Can we make the model more realistic in winter?</a:t>
            </a:r>
          </a:p>
          <a:p>
            <a:pPr lvl="1">
              <a:buFont typeface="Arial" panose="020B0604020202020204" pitchFamily="34" charset="0"/>
              <a:buChar char="•"/>
            </a:pPr>
            <a:r>
              <a:rPr lang="en-GB" dirty="0"/>
              <a:t>Learning from literature</a:t>
            </a:r>
          </a:p>
          <a:p>
            <a:pPr lvl="1">
              <a:buFont typeface="Arial" panose="020B0604020202020204" pitchFamily="34" charset="0"/>
              <a:buChar char="•"/>
            </a:pPr>
            <a:r>
              <a:rPr lang="en-GB" dirty="0"/>
              <a:t>Learning from satellites</a:t>
            </a:r>
          </a:p>
          <a:p>
            <a:endParaRPr lang="en-GB" b="1" dirty="0">
              <a:solidFill>
                <a:srgbClr val="000000"/>
              </a:solidFill>
              <a:effectLst/>
            </a:endParaRPr>
          </a:p>
          <a:p>
            <a:r>
              <a:rPr lang="en-GB" dirty="0">
                <a:solidFill>
                  <a:srgbClr val="000000"/>
                </a:solidFill>
              </a:rPr>
              <a:t>Does it produce better scores?</a:t>
            </a:r>
            <a:endParaRPr lang="en-GB" dirty="0">
              <a:solidFill>
                <a:srgbClr val="000000"/>
              </a:solidFill>
              <a:effectLst/>
            </a:endParaRPr>
          </a:p>
          <a:p>
            <a:pPr marL="0" indent="0">
              <a:buNone/>
            </a:pPr>
            <a:endParaRPr lang="en-GB" dirty="0"/>
          </a:p>
          <a:p>
            <a:pPr lvl="1">
              <a:buFont typeface="Arial" panose="020B0604020202020204" pitchFamily="34" charset="0"/>
              <a:buChar char="•"/>
            </a:pPr>
            <a:endParaRPr lang="en-GB" dirty="0"/>
          </a:p>
        </p:txBody>
      </p:sp>
      <p:sp>
        <p:nvSpPr>
          <p:cNvPr id="2" name="Fußzeilenplatzhalter 3">
            <a:extLst>
              <a:ext uri="{FF2B5EF4-FFF2-40B4-BE49-F238E27FC236}">
                <a16:creationId xmlns:a16="http://schemas.microsoft.com/office/drawing/2014/main" id="{C1FE6DF8-E8C8-B81C-D7DE-63E4A62F1B89}"/>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319403410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404664"/>
            <a:ext cx="11137900" cy="431800"/>
          </a:xfrm>
        </p:spPr>
        <p:txBody>
          <a:bodyPr/>
          <a:lstStyle/>
          <a:p>
            <a:r>
              <a:rPr lang="en-GB" dirty="0"/>
              <a:t>New Capacitances for ice and snow</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50</a:t>
            </a:fld>
            <a:endParaRPr lang="de-DE" altLang="de-DE" dirty="0"/>
          </a:p>
        </p:txBody>
      </p:sp>
      <p:pic>
        <p:nvPicPr>
          <p:cNvPr id="3" name="Bild 2"/>
          <p:cNvPicPr>
            <a:picLocks noChangeAspect="1"/>
          </p:cNvPicPr>
          <p:nvPr/>
        </p:nvPicPr>
        <p:blipFill>
          <a:blip r:embed="rId2"/>
          <a:stretch>
            <a:fillRect/>
          </a:stretch>
        </p:blipFill>
        <p:spPr>
          <a:xfrm>
            <a:off x="1144763" y="1124744"/>
            <a:ext cx="7092860" cy="2592288"/>
          </a:xfrm>
          <a:prstGeom prst="rect">
            <a:avLst/>
          </a:prstGeom>
        </p:spPr>
      </p:pic>
      <p:pic>
        <p:nvPicPr>
          <p:cNvPr id="4" name="Bild 3"/>
          <p:cNvPicPr>
            <a:picLocks noChangeAspect="1"/>
          </p:cNvPicPr>
          <p:nvPr/>
        </p:nvPicPr>
        <p:blipFill>
          <a:blip r:embed="rId3"/>
          <a:stretch>
            <a:fillRect/>
          </a:stretch>
        </p:blipFill>
        <p:spPr>
          <a:xfrm>
            <a:off x="7769499" y="1196752"/>
            <a:ext cx="3319056" cy="2520280"/>
          </a:xfrm>
          <a:prstGeom prst="rect">
            <a:avLst/>
          </a:prstGeom>
        </p:spPr>
      </p:pic>
      <p:sp>
        <p:nvSpPr>
          <p:cNvPr id="7" name="Textfeld 6"/>
          <p:cNvSpPr txBox="1"/>
          <p:nvPr/>
        </p:nvSpPr>
        <p:spPr>
          <a:xfrm>
            <a:off x="4889187" y="1218238"/>
            <a:ext cx="1541207" cy="338554"/>
          </a:xfrm>
          <a:prstGeom prst="rect">
            <a:avLst/>
          </a:prstGeom>
          <a:noFill/>
        </p:spPr>
        <p:txBody>
          <a:bodyPr wrap="none" rtlCol="0">
            <a:spAutoFit/>
          </a:bodyPr>
          <a:lstStyle/>
          <a:p>
            <a:r>
              <a:rPr lang="en-GB" sz="1600" dirty="0">
                <a:solidFill>
                  <a:schemeClr val="accent2"/>
                </a:solidFill>
              </a:rPr>
              <a:t>Former 2-mom</a:t>
            </a:r>
          </a:p>
        </p:txBody>
      </p:sp>
      <p:sp>
        <p:nvSpPr>
          <p:cNvPr id="8" name="Textfeld 7"/>
          <p:cNvSpPr txBox="1"/>
          <p:nvPr/>
        </p:nvSpPr>
        <p:spPr>
          <a:xfrm>
            <a:off x="8249561" y="1218238"/>
            <a:ext cx="1541207" cy="338554"/>
          </a:xfrm>
          <a:prstGeom prst="rect">
            <a:avLst/>
          </a:prstGeom>
          <a:noFill/>
        </p:spPr>
        <p:txBody>
          <a:bodyPr wrap="none" rtlCol="0">
            <a:spAutoFit/>
          </a:bodyPr>
          <a:lstStyle/>
          <a:p>
            <a:r>
              <a:rPr lang="en-GB" sz="1600" dirty="0">
                <a:solidFill>
                  <a:schemeClr val="accent2"/>
                </a:solidFill>
              </a:rPr>
              <a:t>Former 2-mom</a:t>
            </a:r>
          </a:p>
        </p:txBody>
      </p:sp>
      <p:sp>
        <p:nvSpPr>
          <p:cNvPr id="6" name="Textfeld 5"/>
          <p:cNvSpPr txBox="1"/>
          <p:nvPr/>
        </p:nvSpPr>
        <p:spPr>
          <a:xfrm>
            <a:off x="6113013" y="3059668"/>
            <a:ext cx="1211389" cy="338554"/>
          </a:xfrm>
          <a:prstGeom prst="rect">
            <a:avLst/>
          </a:prstGeom>
          <a:noFill/>
        </p:spPr>
        <p:txBody>
          <a:bodyPr wrap="none" rtlCol="0">
            <a:spAutoFit/>
          </a:bodyPr>
          <a:lstStyle/>
          <a:p>
            <a:r>
              <a:rPr lang="en-GB" sz="1600" dirty="0"/>
              <a:t>aggregates</a:t>
            </a:r>
          </a:p>
        </p:txBody>
      </p:sp>
      <p:sp>
        <p:nvSpPr>
          <p:cNvPr id="10" name="Textfeld 9"/>
          <p:cNvSpPr txBox="1"/>
          <p:nvPr/>
        </p:nvSpPr>
        <p:spPr>
          <a:xfrm>
            <a:off x="9773184" y="3059668"/>
            <a:ext cx="914533" cy="338554"/>
          </a:xfrm>
          <a:prstGeom prst="rect">
            <a:avLst/>
          </a:prstGeom>
          <a:noFill/>
        </p:spPr>
        <p:txBody>
          <a:bodyPr wrap="none" rtlCol="0">
            <a:spAutoFit/>
          </a:bodyPr>
          <a:lstStyle/>
          <a:p>
            <a:r>
              <a:rPr lang="en-GB" sz="1600" dirty="0"/>
              <a:t>rosettes</a:t>
            </a:r>
          </a:p>
        </p:txBody>
      </p:sp>
      <p:cxnSp>
        <p:nvCxnSpPr>
          <p:cNvPr id="11" name="Gerade Verbindung 10"/>
          <p:cNvCxnSpPr/>
          <p:nvPr/>
        </p:nvCxnSpPr>
        <p:spPr bwMode="auto">
          <a:xfrm>
            <a:off x="4985189" y="2132856"/>
            <a:ext cx="2688299" cy="0"/>
          </a:xfrm>
          <a:prstGeom prst="line">
            <a:avLst/>
          </a:prstGeom>
          <a:solidFill>
            <a:schemeClr val="accent1"/>
          </a:solidFill>
          <a:ln w="38100" cap="flat" cmpd="sng" algn="ctr">
            <a:solidFill>
              <a:srgbClr val="3366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8153541" y="2132856"/>
            <a:ext cx="2688299" cy="0"/>
          </a:xfrm>
          <a:prstGeom prst="line">
            <a:avLst/>
          </a:prstGeom>
          <a:solidFill>
            <a:schemeClr val="accent1"/>
          </a:solidFill>
          <a:ln w="38100" cap="flat" cmpd="sng" algn="ctr">
            <a:solidFill>
              <a:srgbClr val="3366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6834578" y="1794302"/>
            <a:ext cx="595135" cy="338554"/>
          </a:xfrm>
          <a:prstGeom prst="rect">
            <a:avLst/>
          </a:prstGeom>
          <a:noFill/>
        </p:spPr>
        <p:txBody>
          <a:bodyPr wrap="none" rtlCol="0">
            <a:spAutoFit/>
          </a:bodyPr>
          <a:lstStyle/>
          <a:p>
            <a:r>
              <a:rPr lang="en-GB" sz="1600" dirty="0">
                <a:solidFill>
                  <a:schemeClr val="tx2"/>
                </a:solidFill>
              </a:rPr>
              <a:t>New</a:t>
            </a:r>
          </a:p>
        </p:txBody>
      </p:sp>
      <p:sp>
        <p:nvSpPr>
          <p:cNvPr id="17" name="Textfeld 16"/>
          <p:cNvSpPr txBox="1"/>
          <p:nvPr/>
        </p:nvSpPr>
        <p:spPr>
          <a:xfrm>
            <a:off x="9088242" y="1772816"/>
            <a:ext cx="595135" cy="338554"/>
          </a:xfrm>
          <a:prstGeom prst="rect">
            <a:avLst/>
          </a:prstGeom>
          <a:noFill/>
        </p:spPr>
        <p:txBody>
          <a:bodyPr wrap="none" rtlCol="0">
            <a:spAutoFit/>
          </a:bodyPr>
          <a:lstStyle/>
          <a:p>
            <a:r>
              <a:rPr lang="en-GB" sz="1600" dirty="0">
                <a:solidFill>
                  <a:schemeClr val="tx2"/>
                </a:solidFill>
              </a:rPr>
              <a:t>New</a:t>
            </a:r>
          </a:p>
        </p:txBody>
      </p:sp>
      <p:cxnSp>
        <p:nvCxnSpPr>
          <p:cNvPr id="18" name="Gerade Verbindung 17"/>
          <p:cNvCxnSpPr/>
          <p:nvPr/>
        </p:nvCxnSpPr>
        <p:spPr bwMode="auto">
          <a:xfrm>
            <a:off x="4985189" y="1484784"/>
            <a:ext cx="2688299" cy="0"/>
          </a:xfrm>
          <a:prstGeom prst="line">
            <a:avLst/>
          </a:prstGeom>
          <a:solidFill>
            <a:schemeClr val="accent1"/>
          </a:solidFill>
          <a:ln w="381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a:off x="8249553" y="1484784"/>
            <a:ext cx="2688299" cy="0"/>
          </a:xfrm>
          <a:prstGeom prst="line">
            <a:avLst/>
          </a:prstGeom>
          <a:solidFill>
            <a:schemeClr val="accent1"/>
          </a:solidFill>
          <a:ln w="381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Inhaltsplatzhalter 2"/>
          <p:cNvSpPr>
            <a:spLocks noGrp="1"/>
          </p:cNvSpPr>
          <p:nvPr>
            <p:ph idx="1"/>
          </p:nvPr>
        </p:nvSpPr>
        <p:spPr>
          <a:xfrm>
            <a:off x="719404" y="4293096"/>
            <a:ext cx="10273141" cy="1224136"/>
          </a:xfrm>
        </p:spPr>
        <p:txBody>
          <a:bodyPr/>
          <a:lstStyle/>
          <a:p>
            <a:pPr algn="just"/>
            <a:r>
              <a:rPr lang="en-US" sz="1600" dirty="0"/>
              <a:t>The capacitance scales the </a:t>
            </a:r>
            <a:r>
              <a:rPr lang="en-US" sz="1600" b="1" dirty="0"/>
              <a:t>growth/evaporation rate </a:t>
            </a:r>
            <a:r>
              <a:rPr lang="en-US" sz="1600" dirty="0"/>
              <a:t>of the hydrometeors. It mainly depends on the hydrometer geometry.</a:t>
            </a:r>
          </a:p>
          <a:p>
            <a:pPr algn="just"/>
            <a:r>
              <a:rPr lang="en-US" sz="1600" dirty="0"/>
              <a:t>Most models assume that the hydrometeors are spherical and therefore have a large capacitance. Simulation studies at the microphysical level suggests that this assumed value might be too high.</a:t>
            </a:r>
          </a:p>
          <a:p>
            <a:pPr algn="just"/>
            <a:r>
              <a:rPr lang="en-US" sz="1600" dirty="0"/>
              <a:t>Assuming smaller capacitances reduces the latent heat release in updrafts, thus reducing the high reflectivities and precipitation. </a:t>
            </a:r>
          </a:p>
          <a:p>
            <a:pPr marL="0" indent="0" algn="just">
              <a:buNone/>
            </a:pPr>
            <a:endParaRPr lang="en-US" sz="1600" dirty="0"/>
          </a:p>
          <a:p>
            <a:pPr algn="just">
              <a:buFont typeface="Arial" panose="020B0604020202020204" pitchFamily="34" charset="0"/>
              <a:buChar char="•"/>
            </a:pPr>
            <a:endParaRPr lang="en-US" sz="1600" dirty="0"/>
          </a:p>
          <a:p>
            <a:pPr algn="just"/>
            <a:endParaRPr lang="en-US" sz="1600" dirty="0"/>
          </a:p>
          <a:p>
            <a:pPr algn="just"/>
            <a:endParaRPr lang="en-US" sz="1600" dirty="0"/>
          </a:p>
          <a:p>
            <a:pPr marL="0" indent="0" algn="just">
              <a:buNone/>
            </a:pPr>
            <a:endParaRPr lang="en-US" sz="1600" dirty="0"/>
          </a:p>
          <a:p>
            <a:pPr marL="0" indent="0" algn="just">
              <a:buNone/>
            </a:pPr>
            <a:endParaRPr lang="en-US" sz="1600" dirty="0"/>
          </a:p>
        </p:txBody>
      </p:sp>
      <p:sp>
        <p:nvSpPr>
          <p:cNvPr id="12" name="Textfeld 11"/>
          <p:cNvSpPr txBox="1"/>
          <p:nvPr/>
        </p:nvSpPr>
        <p:spPr>
          <a:xfrm>
            <a:off x="5241781" y="3717032"/>
            <a:ext cx="4313072" cy="338554"/>
          </a:xfrm>
          <a:prstGeom prst="rect">
            <a:avLst/>
          </a:prstGeom>
          <a:noFill/>
        </p:spPr>
        <p:txBody>
          <a:bodyPr wrap="none" rtlCol="0">
            <a:spAutoFit/>
          </a:bodyPr>
          <a:lstStyle/>
          <a:p>
            <a:r>
              <a:rPr lang="en-GB" sz="1600" i="1" dirty="0"/>
              <a:t>Westbrook, Hogan and Illingworth, JAS 2007 </a:t>
            </a:r>
          </a:p>
        </p:txBody>
      </p:sp>
      <p:sp>
        <p:nvSpPr>
          <p:cNvPr id="22" name="Fußzeilenplatzhalter 4"/>
          <p:cNvSpPr txBox="1">
            <a:spLocks/>
          </p:cNvSpPr>
          <p:nvPr/>
        </p:nvSpPr>
        <p:spPr>
          <a:xfrm>
            <a:off x="1488034" y="6416675"/>
            <a:ext cx="4946649" cy="215900"/>
          </a:xfrm>
          <a:prstGeom prst="rect">
            <a:avLst/>
          </a:prstGeom>
        </p:spPr>
        <p:txBody>
          <a:bodyPr/>
          <a:lstStyle>
            <a:defPPr>
              <a:defRPr lang="de-DE"/>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a:t>ICON All </a:t>
            </a:r>
            <a:r>
              <a:rPr lang="de-DE" dirty="0" err="1"/>
              <a:t>Staff</a:t>
            </a:r>
            <a:r>
              <a:rPr lang="de-DE" dirty="0"/>
              <a:t> Meeting 2022</a:t>
            </a:r>
          </a:p>
        </p:txBody>
      </p:sp>
    </p:spTree>
    <p:extLst>
      <p:ext uri="{BB962C8B-B14F-4D97-AF65-F5344CB8AC3E}">
        <p14:creationId xmlns:p14="http://schemas.microsoft.com/office/powerpoint/2010/main" val="273597192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dirty="0"/>
              <a:t>Reflectivity scores (14 days in 07.21)</a:t>
            </a:r>
          </a:p>
        </p:txBody>
      </p:sp>
      <p:sp>
        <p:nvSpPr>
          <p:cNvPr id="3" name="Foliennummernplatzhalter 2"/>
          <p:cNvSpPr>
            <a:spLocks noGrp="1"/>
          </p:cNvSpPr>
          <p:nvPr>
            <p:ph type="sldNum" sz="quarter" idx="12"/>
          </p:nvPr>
        </p:nvSpPr>
        <p:spPr/>
        <p:txBody>
          <a:bodyPr/>
          <a:lstStyle/>
          <a:p>
            <a:fld id="{EA0F6491-FF58-4B5D-AB2D-B43F69F7F3EE}" type="slidenum">
              <a:rPr lang="de-DE" smtClean="0"/>
              <a:pPr/>
              <a:t>51</a:t>
            </a:fld>
            <a:endParaRPr lang="de-DE" dirty="0"/>
          </a:p>
        </p:txBody>
      </p:sp>
      <p:pic>
        <p:nvPicPr>
          <p:cNvPr id="6" name="Bild 5"/>
          <p:cNvPicPr>
            <a:picLocks noChangeAspect="1"/>
          </p:cNvPicPr>
          <p:nvPr/>
        </p:nvPicPr>
        <p:blipFill rotWithShape="1">
          <a:blip r:embed="rId2"/>
          <a:srcRect l="21721" t="53491"/>
          <a:stretch/>
        </p:blipFill>
        <p:spPr>
          <a:xfrm>
            <a:off x="3791744" y="1988840"/>
            <a:ext cx="2917765" cy="4248472"/>
          </a:xfrm>
          <a:prstGeom prst="rect">
            <a:avLst/>
          </a:prstGeom>
        </p:spPr>
      </p:pic>
      <p:pic>
        <p:nvPicPr>
          <p:cNvPr id="7" name="Bild 6"/>
          <p:cNvPicPr>
            <a:picLocks noChangeAspect="1"/>
          </p:cNvPicPr>
          <p:nvPr/>
        </p:nvPicPr>
        <p:blipFill rotWithShape="1">
          <a:blip r:embed="rId2"/>
          <a:srcRect b="45764"/>
          <a:stretch/>
        </p:blipFill>
        <p:spPr>
          <a:xfrm>
            <a:off x="0" y="908724"/>
            <a:ext cx="3816424" cy="5072635"/>
          </a:xfrm>
          <a:prstGeom prst="rect">
            <a:avLst/>
          </a:prstGeom>
        </p:spPr>
      </p:pic>
      <p:sp>
        <p:nvSpPr>
          <p:cNvPr id="8" name="Inhaltsplatzhalter 2"/>
          <p:cNvSpPr txBox="1">
            <a:spLocks/>
          </p:cNvSpPr>
          <p:nvPr/>
        </p:nvSpPr>
        <p:spPr bwMode="auto">
          <a:xfrm>
            <a:off x="7104113" y="1988840"/>
            <a:ext cx="4120571" cy="26642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lgn="just"/>
            <a:r>
              <a:rPr lang="en-US" sz="1600" dirty="0"/>
              <a:t>These are forecasts from two assimilation experiments.</a:t>
            </a:r>
          </a:p>
          <a:p>
            <a:pPr algn="just"/>
            <a:r>
              <a:rPr lang="en-US" sz="1600" dirty="0"/>
              <a:t>We see a clear advantage of the two-moment scheme for high reflectivities.</a:t>
            </a:r>
          </a:p>
          <a:p>
            <a:pPr algn="just"/>
            <a:r>
              <a:rPr lang="en-US" sz="1600" dirty="0"/>
              <a:t>This behavior is very consistent for all model configurations we have tested (also for COSMO).</a:t>
            </a:r>
          </a:p>
          <a:p>
            <a:pPr algn="just"/>
            <a:r>
              <a:rPr lang="en-US" sz="1600" kern="0" dirty="0"/>
              <a:t>Very high reflectivities are very hard for a 2km scale model.</a:t>
            </a:r>
          </a:p>
          <a:p>
            <a:pPr marL="0" indent="0" algn="just">
              <a:buFont typeface="Wingdings" pitchFamily="2" charset="2"/>
              <a:buNone/>
            </a:pPr>
            <a:endParaRPr lang="en-US" sz="1600" kern="0" dirty="0"/>
          </a:p>
          <a:p>
            <a:pPr marL="0" indent="0" algn="just">
              <a:buFont typeface="Wingdings" pitchFamily="2" charset="2"/>
              <a:buNone/>
            </a:pPr>
            <a:endParaRPr lang="en-US" sz="1600" kern="0" dirty="0"/>
          </a:p>
        </p:txBody>
      </p:sp>
      <p:sp>
        <p:nvSpPr>
          <p:cNvPr id="9" name="Textfeld 8"/>
          <p:cNvSpPr txBox="1"/>
          <p:nvPr/>
        </p:nvSpPr>
        <p:spPr>
          <a:xfrm>
            <a:off x="1199466" y="5229200"/>
            <a:ext cx="891891" cy="584776"/>
          </a:xfrm>
          <a:prstGeom prst="rect">
            <a:avLst/>
          </a:prstGeom>
          <a:noFill/>
        </p:spPr>
        <p:txBody>
          <a:bodyPr wrap="none" rtlCol="0">
            <a:spAutoFit/>
          </a:bodyPr>
          <a:lstStyle/>
          <a:p>
            <a:r>
              <a:rPr lang="en-GB" sz="1600" dirty="0">
                <a:solidFill>
                  <a:schemeClr val="accent2"/>
                </a:solidFill>
              </a:rPr>
              <a:t>Routine</a:t>
            </a:r>
          </a:p>
          <a:p>
            <a:r>
              <a:rPr lang="en-GB" sz="1600" dirty="0"/>
              <a:t>2-mom</a:t>
            </a:r>
            <a:endParaRPr lang="en-GB" sz="1600" dirty="0">
              <a:solidFill>
                <a:schemeClr val="accent2"/>
              </a:solidFill>
            </a:endParaRPr>
          </a:p>
        </p:txBody>
      </p:sp>
    </p:spTree>
    <p:extLst>
      <p:ext uri="{BB962C8B-B14F-4D97-AF65-F5344CB8AC3E}">
        <p14:creationId xmlns:p14="http://schemas.microsoft.com/office/powerpoint/2010/main" val="263856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10544" y="-3595"/>
            <a:ext cx="8090941" cy="696291"/>
          </a:xfrm>
        </p:spPr>
        <p:txBody>
          <a:bodyPr/>
          <a:lstStyle/>
          <a:p>
            <a:r>
              <a:rPr lang="en-GB" dirty="0"/>
              <a:t>Precipitation Scores (May 2022)</a:t>
            </a:r>
          </a:p>
        </p:txBody>
      </p:sp>
      <p:sp>
        <p:nvSpPr>
          <p:cNvPr id="3" name="Foliennummernplatzhalter 2"/>
          <p:cNvSpPr>
            <a:spLocks noGrp="1"/>
          </p:cNvSpPr>
          <p:nvPr>
            <p:ph type="sldNum" sz="quarter" idx="12"/>
          </p:nvPr>
        </p:nvSpPr>
        <p:spPr/>
        <p:txBody>
          <a:bodyPr/>
          <a:lstStyle/>
          <a:p>
            <a:fld id="{EA0F6491-FF58-4B5D-AB2D-B43F69F7F3EE}" type="slidenum">
              <a:rPr lang="de-DE" smtClean="0"/>
              <a:pPr/>
              <a:t>52</a:t>
            </a:fld>
            <a:endParaRPr lang="de-DE" dirty="0"/>
          </a:p>
        </p:txBody>
      </p:sp>
      <p:pic>
        <p:nvPicPr>
          <p:cNvPr id="5" name="Bild 4"/>
          <p:cNvPicPr>
            <a:picLocks noChangeAspect="1"/>
          </p:cNvPicPr>
          <p:nvPr/>
        </p:nvPicPr>
        <p:blipFill rotWithShape="1">
          <a:blip r:embed="rId2"/>
          <a:srcRect t="11589" r="4467" b="45897"/>
          <a:stretch/>
        </p:blipFill>
        <p:spPr>
          <a:xfrm>
            <a:off x="-168696" y="1220210"/>
            <a:ext cx="4534171" cy="4945094"/>
          </a:xfrm>
          <a:prstGeom prst="rect">
            <a:avLst/>
          </a:prstGeom>
        </p:spPr>
      </p:pic>
      <p:pic>
        <p:nvPicPr>
          <p:cNvPr id="13" name="Bild 12"/>
          <p:cNvPicPr>
            <a:picLocks noChangeAspect="1"/>
          </p:cNvPicPr>
          <p:nvPr/>
        </p:nvPicPr>
        <p:blipFill rotWithShape="1">
          <a:blip r:embed="rId2"/>
          <a:srcRect l="29001" t="53962" b="2546"/>
          <a:stretch/>
        </p:blipFill>
        <p:spPr>
          <a:xfrm>
            <a:off x="4274630" y="1196752"/>
            <a:ext cx="3405553" cy="5112568"/>
          </a:xfrm>
          <a:prstGeom prst="rect">
            <a:avLst/>
          </a:prstGeom>
        </p:spPr>
      </p:pic>
      <p:sp>
        <p:nvSpPr>
          <p:cNvPr id="14" name="Inhaltsplatzhalter 2"/>
          <p:cNvSpPr txBox="1">
            <a:spLocks/>
          </p:cNvSpPr>
          <p:nvPr/>
        </p:nvSpPr>
        <p:spPr bwMode="auto">
          <a:xfrm>
            <a:off x="7680176" y="1484784"/>
            <a:ext cx="3888432" cy="26642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lgn="just"/>
            <a:r>
              <a:rPr lang="en-US" sz="1600" dirty="0"/>
              <a:t>The routine (in read) performs better in the first hour: this is partly because Latent-Heat Nudging works better and longer.</a:t>
            </a:r>
            <a:br>
              <a:rPr lang="en-US" sz="1600" dirty="0"/>
            </a:br>
            <a:endParaRPr lang="en-US" sz="1600" dirty="0"/>
          </a:p>
          <a:p>
            <a:pPr algn="just"/>
            <a:r>
              <a:rPr lang="en-US" sz="1600" dirty="0"/>
              <a:t>We see a less abrupt decay of the scores in the RUC. This is even more clear with reflectivity.</a:t>
            </a:r>
          </a:p>
          <a:p>
            <a:pPr algn="just"/>
            <a:endParaRPr lang="en-US" sz="1600" dirty="0"/>
          </a:p>
          <a:p>
            <a:pPr algn="just"/>
            <a:r>
              <a:rPr lang="en-US" sz="1600" dirty="0"/>
              <a:t>It seems worse for the 5mm/h threshold but June is showing the opposite trend.</a:t>
            </a:r>
            <a:br>
              <a:rPr lang="en-US" sz="1600" dirty="0"/>
            </a:br>
            <a:endParaRPr lang="en-US" sz="1600" dirty="0"/>
          </a:p>
          <a:p>
            <a:pPr algn="just"/>
            <a:r>
              <a:rPr lang="en-US" sz="1600" dirty="0"/>
              <a:t>We do not run EMVORADO in the Routine forecasts and it is therefore not that easy to compare results in reflectivity space.</a:t>
            </a:r>
          </a:p>
          <a:p>
            <a:pPr marL="0" indent="0" algn="just">
              <a:buNone/>
            </a:pPr>
            <a:endParaRPr lang="en-US" sz="1600" kern="0" dirty="0"/>
          </a:p>
          <a:p>
            <a:pPr marL="0" indent="0" algn="just">
              <a:buFont typeface="Wingdings" pitchFamily="2" charset="2"/>
              <a:buNone/>
            </a:pPr>
            <a:endParaRPr lang="en-US" sz="1600" kern="0" dirty="0"/>
          </a:p>
          <a:p>
            <a:pPr marL="0" indent="0" algn="just">
              <a:buFont typeface="Wingdings" pitchFamily="2" charset="2"/>
              <a:buNone/>
            </a:pPr>
            <a:endParaRPr lang="en-US" sz="1600" kern="0" dirty="0"/>
          </a:p>
        </p:txBody>
      </p:sp>
      <p:sp>
        <p:nvSpPr>
          <p:cNvPr id="15" name="Textfeld 14"/>
          <p:cNvSpPr txBox="1"/>
          <p:nvPr/>
        </p:nvSpPr>
        <p:spPr>
          <a:xfrm>
            <a:off x="1891086" y="5157192"/>
            <a:ext cx="1324601" cy="584776"/>
          </a:xfrm>
          <a:prstGeom prst="rect">
            <a:avLst/>
          </a:prstGeom>
          <a:noFill/>
        </p:spPr>
        <p:txBody>
          <a:bodyPr wrap="none" rtlCol="0">
            <a:spAutoFit/>
          </a:bodyPr>
          <a:lstStyle/>
          <a:p>
            <a:r>
              <a:rPr lang="en-GB" sz="1600" dirty="0">
                <a:solidFill>
                  <a:schemeClr val="accent2"/>
                </a:solidFill>
              </a:rPr>
              <a:t>Routine</a:t>
            </a:r>
          </a:p>
          <a:p>
            <a:r>
              <a:rPr lang="en-GB" sz="1600" dirty="0"/>
              <a:t>2-mom RUC</a:t>
            </a:r>
            <a:endParaRPr lang="en-GB" sz="1600" dirty="0">
              <a:solidFill>
                <a:schemeClr val="accent2"/>
              </a:solidFill>
            </a:endParaRPr>
          </a:p>
        </p:txBody>
      </p:sp>
    </p:spTree>
    <p:extLst>
      <p:ext uri="{BB962C8B-B14F-4D97-AF65-F5344CB8AC3E}">
        <p14:creationId xmlns:p14="http://schemas.microsoft.com/office/powerpoint/2010/main" val="48565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9AEE1EEC-1F3D-496F-80FE-60C0313105A3}" type="slidenum">
              <a:rPr lang="de-DE" smtClean="0"/>
              <a:pPr>
                <a:defRPr/>
              </a:pPr>
              <a:t>53</a:t>
            </a:fld>
            <a:endParaRPr lang="de-DE" dirty="0"/>
          </a:p>
        </p:txBody>
      </p:sp>
      <p:sp>
        <p:nvSpPr>
          <p:cNvPr id="3" name="Titel 1"/>
          <p:cNvSpPr txBox="1">
            <a:spLocks/>
          </p:cNvSpPr>
          <p:nvPr/>
        </p:nvSpPr>
        <p:spPr>
          <a:xfrm>
            <a:off x="527051" y="404664"/>
            <a:ext cx="11137900" cy="431800"/>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en-GB" dirty="0"/>
              <a:t>Future work (only related to the model)</a:t>
            </a:r>
          </a:p>
        </p:txBody>
      </p:sp>
      <p:sp>
        <p:nvSpPr>
          <p:cNvPr id="4" name="Inhaltsplatzhalter 2"/>
          <p:cNvSpPr txBox="1">
            <a:spLocks/>
          </p:cNvSpPr>
          <p:nvPr/>
        </p:nvSpPr>
        <p:spPr bwMode="auto">
          <a:xfrm>
            <a:off x="623392" y="1340768"/>
            <a:ext cx="10369152" cy="26642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First evaluation of the SINFONY-RUC by ESSL and by our forecasters.</a:t>
            </a:r>
          </a:p>
          <a:p>
            <a:endParaRPr lang="en-US" sz="1600" dirty="0"/>
          </a:p>
          <a:p>
            <a:r>
              <a:rPr lang="en-US" sz="1600" dirty="0"/>
              <a:t>Assimilation of SEVIRI visible channels (soon), reflectivity objects and lighting (work in progress).</a:t>
            </a:r>
          </a:p>
          <a:p>
            <a:pPr algn="just"/>
            <a:endParaRPr lang="en-US" sz="1600" dirty="0"/>
          </a:p>
          <a:p>
            <a:pPr algn="just"/>
            <a:r>
              <a:rPr lang="en-US" sz="1600" dirty="0"/>
              <a:t>Evaluation reflectivity objects (POLARA) from the model.</a:t>
            </a:r>
          </a:p>
          <a:p>
            <a:pPr algn="just"/>
            <a:endParaRPr lang="en-US" sz="1600" dirty="0"/>
          </a:p>
          <a:p>
            <a:pPr algn="just"/>
            <a:r>
              <a:rPr lang="en-US" sz="1600" dirty="0"/>
              <a:t>Investigation of hydrological products for flood prevention.</a:t>
            </a:r>
          </a:p>
          <a:p>
            <a:pPr algn="just"/>
            <a:endParaRPr lang="en-US" sz="1600" dirty="0"/>
          </a:p>
          <a:p>
            <a:pPr algn="just"/>
            <a:r>
              <a:rPr lang="en-US" sz="1600" dirty="0"/>
              <a:t>Exploration of 1km resolution in nested domains. First results have not shown significant improvements.</a:t>
            </a:r>
          </a:p>
          <a:p>
            <a:pPr algn="just"/>
            <a:endParaRPr lang="en-US" sz="1600" dirty="0"/>
          </a:p>
          <a:p>
            <a:pPr algn="just"/>
            <a:r>
              <a:rPr lang="en-US" sz="1600" dirty="0"/>
              <a:t>Use shallow-convection stochastic scheme in RUC.</a:t>
            </a:r>
          </a:p>
          <a:p>
            <a:pPr algn="just"/>
            <a:endParaRPr lang="en-US" sz="1600" dirty="0"/>
          </a:p>
          <a:p>
            <a:pPr algn="just"/>
            <a:endParaRPr lang="en-US" sz="1600" dirty="0"/>
          </a:p>
          <a:p>
            <a:pPr marL="0" indent="0" algn="just">
              <a:buNone/>
            </a:pPr>
            <a:endParaRPr lang="en-US" sz="1600" kern="0" dirty="0"/>
          </a:p>
          <a:p>
            <a:pPr marL="0" indent="0" algn="just">
              <a:buFont typeface="Wingdings" pitchFamily="2" charset="2"/>
              <a:buNone/>
            </a:pPr>
            <a:endParaRPr lang="en-US" sz="1600" kern="0" dirty="0"/>
          </a:p>
          <a:p>
            <a:pPr marL="0" indent="0" algn="just">
              <a:buFont typeface="Wingdings" pitchFamily="2" charset="2"/>
              <a:buNone/>
            </a:pPr>
            <a:endParaRPr lang="en-US" sz="1600" kern="0" dirty="0"/>
          </a:p>
        </p:txBody>
      </p:sp>
      <p:sp>
        <p:nvSpPr>
          <p:cNvPr id="5" name="Fußzeilenplatzhalter 4"/>
          <p:cNvSpPr txBox="1">
            <a:spLocks/>
          </p:cNvSpPr>
          <p:nvPr/>
        </p:nvSpPr>
        <p:spPr>
          <a:xfrm>
            <a:off x="1488034" y="6416675"/>
            <a:ext cx="4946649" cy="215900"/>
          </a:xfrm>
          <a:prstGeom prst="rect">
            <a:avLst/>
          </a:prstGeom>
        </p:spPr>
        <p:txBody>
          <a:bodyPr/>
          <a:lstStyle>
            <a:defPPr>
              <a:defRPr lang="de-DE"/>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a:t>ICON All </a:t>
            </a:r>
            <a:r>
              <a:rPr lang="de-DE" dirty="0" err="1"/>
              <a:t>Staff</a:t>
            </a:r>
            <a:r>
              <a:rPr lang="de-DE" dirty="0"/>
              <a:t> Meeting 2022</a:t>
            </a:r>
          </a:p>
        </p:txBody>
      </p:sp>
    </p:spTree>
    <p:extLst>
      <p:ext uri="{BB962C8B-B14F-4D97-AF65-F5344CB8AC3E}">
        <p14:creationId xmlns:p14="http://schemas.microsoft.com/office/powerpoint/2010/main" val="3382637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051" y="332656"/>
            <a:ext cx="11137900" cy="431800"/>
          </a:xfrm>
        </p:spPr>
        <p:txBody>
          <a:bodyPr/>
          <a:lstStyle/>
          <a:p>
            <a:r>
              <a:rPr lang="en-US" dirty="0"/>
              <a:t>Comparison in observation space: CFADS</a:t>
            </a:r>
          </a:p>
        </p:txBody>
      </p:sp>
      <p:sp>
        <p:nvSpPr>
          <p:cNvPr id="5" name="Foliennummernplatzhalter 4"/>
          <p:cNvSpPr>
            <a:spLocks noGrp="1"/>
          </p:cNvSpPr>
          <p:nvPr>
            <p:ph type="sldNum" sz="quarter" idx="11"/>
          </p:nvPr>
        </p:nvSpPr>
        <p:spPr/>
        <p:txBody>
          <a:bodyPr/>
          <a:lstStyle/>
          <a:p>
            <a:pPr>
              <a:defRPr/>
            </a:pPr>
            <a:fld id="{FCF19639-3722-4182-86C8-0187D405F82D}" type="slidenum">
              <a:rPr lang="de-DE" altLang="de-DE" smtClean="0"/>
              <a:pPr>
                <a:defRPr/>
              </a:pPr>
              <a:t>54</a:t>
            </a:fld>
            <a:endParaRPr lang="de-DE" altLang="de-DE" dirty="0"/>
          </a:p>
        </p:txBody>
      </p:sp>
      <p:sp>
        <p:nvSpPr>
          <p:cNvPr id="6" name="Inhaltsplatzhalter 2"/>
          <p:cNvSpPr>
            <a:spLocks noGrp="1"/>
          </p:cNvSpPr>
          <p:nvPr>
            <p:ph idx="1"/>
          </p:nvPr>
        </p:nvSpPr>
        <p:spPr>
          <a:xfrm>
            <a:off x="527381" y="1268760"/>
            <a:ext cx="10945216" cy="720080"/>
          </a:xfrm>
        </p:spPr>
        <p:txBody>
          <a:bodyPr/>
          <a:lstStyle/>
          <a:p>
            <a:pPr algn="just"/>
            <a:r>
              <a:rPr lang="en-US" sz="1600" dirty="0"/>
              <a:t>CFADS are two-dimensional histograms that show how often do </a:t>
            </a:r>
            <a:r>
              <a:rPr lang="en-US" sz="1600" dirty="0" err="1"/>
              <a:t>reflectivites</a:t>
            </a:r>
            <a:r>
              <a:rPr lang="en-US" sz="1600" dirty="0"/>
              <a:t>/</a:t>
            </a:r>
            <a:r>
              <a:rPr lang="en-US" sz="1600" dirty="0" err="1"/>
              <a:t>reflectances</a:t>
            </a:r>
            <a:r>
              <a:rPr lang="en-US" sz="1600" dirty="0"/>
              <a:t> occur at certain heights. These histograms provide information about the large hydrometeors.</a:t>
            </a:r>
          </a:p>
          <a:p>
            <a:pPr algn="just"/>
            <a:r>
              <a:rPr lang="en-US" sz="1600" dirty="0"/>
              <a:t>Experiments are done for a month without assimilation and best boundary conditions.</a:t>
            </a:r>
          </a:p>
          <a:p>
            <a:pPr marL="0" indent="0" algn="just">
              <a:buNone/>
            </a:pPr>
            <a:endParaRPr lang="en-US" sz="1600" dirty="0"/>
          </a:p>
        </p:txBody>
      </p:sp>
      <p:grpSp>
        <p:nvGrpSpPr>
          <p:cNvPr id="10" name="Gruppierung 9"/>
          <p:cNvGrpSpPr/>
          <p:nvPr/>
        </p:nvGrpSpPr>
        <p:grpSpPr>
          <a:xfrm>
            <a:off x="7248128" y="3284993"/>
            <a:ext cx="3648405" cy="1891953"/>
            <a:chOff x="3059832" y="3337247"/>
            <a:chExt cx="2223864" cy="1663665"/>
          </a:xfrm>
        </p:grpSpPr>
        <p:cxnSp>
          <p:nvCxnSpPr>
            <p:cNvPr id="25" name="Gerade Verbindung mit Pfeil 24"/>
            <p:cNvCxnSpPr/>
            <p:nvPr/>
          </p:nvCxnSpPr>
          <p:spPr bwMode="auto">
            <a:xfrm flipV="1">
              <a:off x="3059832" y="3337247"/>
              <a:ext cx="0" cy="1656184"/>
            </a:xfrm>
            <a:prstGeom prst="straightConnector1">
              <a:avLst/>
            </a:prstGeom>
            <a:solidFill>
              <a:schemeClr val="accent1"/>
            </a:solidFill>
            <a:ln w="2540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Gerade Verbindung mit Pfeil 26"/>
            <p:cNvCxnSpPr/>
            <p:nvPr/>
          </p:nvCxnSpPr>
          <p:spPr bwMode="auto">
            <a:xfrm>
              <a:off x="3059832" y="5000912"/>
              <a:ext cx="2223864" cy="0"/>
            </a:xfrm>
            <a:prstGeom prst="straightConnector1">
              <a:avLst/>
            </a:prstGeom>
            <a:solidFill>
              <a:schemeClr val="accent1"/>
            </a:solidFill>
            <a:ln w="2540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9" name="Rechteck 28"/>
            <p:cNvSpPr/>
            <p:nvPr/>
          </p:nvSpPr>
          <p:spPr bwMode="auto">
            <a:xfrm>
              <a:off x="3991744" y="3798792"/>
              <a:ext cx="360040" cy="32403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cxnSp>
          <p:nvCxnSpPr>
            <p:cNvPr id="32" name="Gerade Verbindung 31"/>
            <p:cNvCxnSpPr>
              <a:endCxn id="29" idx="1"/>
            </p:cNvCxnSpPr>
            <p:nvPr/>
          </p:nvCxnSpPr>
          <p:spPr bwMode="auto">
            <a:xfrm>
              <a:off x="3059832" y="3959618"/>
              <a:ext cx="931912" cy="1192"/>
            </a:xfrm>
            <a:prstGeom prst="line">
              <a:avLst/>
            </a:prstGeom>
            <a:solidFill>
              <a:schemeClr val="accent1"/>
            </a:solidFill>
            <a:ln w="222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5" name="Gerade Verbindung 34"/>
            <p:cNvCxnSpPr/>
            <p:nvPr/>
          </p:nvCxnSpPr>
          <p:spPr bwMode="auto">
            <a:xfrm flipV="1">
              <a:off x="4139952" y="4113210"/>
              <a:ext cx="0" cy="880221"/>
            </a:xfrm>
            <a:prstGeom prst="line">
              <a:avLst/>
            </a:prstGeom>
            <a:solidFill>
              <a:schemeClr val="accent1"/>
            </a:solidFill>
            <a:ln w="222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39" name="Textfeld 38"/>
          <p:cNvSpPr txBox="1"/>
          <p:nvPr/>
        </p:nvSpPr>
        <p:spPr>
          <a:xfrm>
            <a:off x="9648396" y="3871501"/>
            <a:ext cx="2496277" cy="369332"/>
          </a:xfrm>
          <a:prstGeom prst="rect">
            <a:avLst/>
          </a:prstGeom>
          <a:noFill/>
        </p:spPr>
        <p:txBody>
          <a:bodyPr wrap="square" rtlCol="0">
            <a:spAutoFit/>
          </a:bodyPr>
          <a:lstStyle/>
          <a:p>
            <a:r>
              <a:rPr lang="de-DE" dirty="0" err="1"/>
              <a:t>Hist</a:t>
            </a:r>
            <a:r>
              <a:rPr lang="de-DE" dirty="0"/>
              <a:t> =  </a:t>
            </a:r>
            <a:r>
              <a:rPr lang="de-DE" dirty="0" err="1"/>
              <a:t>Hist</a:t>
            </a:r>
            <a:r>
              <a:rPr lang="de-DE" dirty="0"/>
              <a:t> + 1</a:t>
            </a:r>
          </a:p>
        </p:txBody>
      </p:sp>
      <p:sp>
        <p:nvSpPr>
          <p:cNvPr id="46" name="Textfeld 45"/>
          <p:cNvSpPr txBox="1"/>
          <p:nvPr/>
        </p:nvSpPr>
        <p:spPr>
          <a:xfrm>
            <a:off x="5538260" y="3719096"/>
            <a:ext cx="1262072" cy="369332"/>
          </a:xfrm>
          <a:prstGeom prst="rect">
            <a:avLst/>
          </a:prstGeom>
          <a:noFill/>
        </p:spPr>
        <p:txBody>
          <a:bodyPr wrap="none" rtlCol="0">
            <a:spAutoFit/>
          </a:bodyPr>
          <a:lstStyle/>
          <a:p>
            <a:pPr algn="ctr"/>
            <a:r>
              <a:rPr lang="de-DE" dirty="0"/>
              <a:t>Height (m)</a:t>
            </a:r>
          </a:p>
        </p:txBody>
      </p:sp>
      <p:sp>
        <p:nvSpPr>
          <p:cNvPr id="47" name="Textfeld 46"/>
          <p:cNvSpPr txBox="1"/>
          <p:nvPr/>
        </p:nvSpPr>
        <p:spPr>
          <a:xfrm>
            <a:off x="8077076" y="5229200"/>
            <a:ext cx="1941833" cy="369332"/>
          </a:xfrm>
          <a:prstGeom prst="rect">
            <a:avLst/>
          </a:prstGeom>
          <a:noFill/>
        </p:spPr>
        <p:txBody>
          <a:bodyPr wrap="none" rtlCol="0">
            <a:spAutoFit/>
          </a:bodyPr>
          <a:lstStyle/>
          <a:p>
            <a:pPr algn="ctr"/>
            <a:r>
              <a:rPr lang="de-DE" dirty="0" err="1"/>
              <a:t>Reflectivity</a:t>
            </a:r>
            <a:r>
              <a:rPr lang="de-DE" dirty="0"/>
              <a:t> (</a:t>
            </a:r>
            <a:r>
              <a:rPr lang="de-DE" dirty="0" err="1"/>
              <a:t>dBZ</a:t>
            </a:r>
            <a:r>
              <a:rPr lang="de-DE" dirty="0"/>
              <a:t>)</a:t>
            </a:r>
          </a:p>
        </p:txBody>
      </p:sp>
      <p:pic>
        <p:nvPicPr>
          <p:cNvPr id="17" name="Bild 16" descr="squall02_observation.png"/>
          <p:cNvPicPr>
            <a:picLocks noChangeAspect="1"/>
          </p:cNvPicPr>
          <p:nvPr/>
        </p:nvPicPr>
        <p:blipFill rotWithShape="1">
          <a:blip r:embed="rId3">
            <a:extLst>
              <a:ext uri="{28A0092B-C50C-407E-A947-70E740481C1C}">
                <a14:useLocalDpi xmlns:a14="http://schemas.microsoft.com/office/drawing/2010/main" val="0"/>
              </a:ext>
            </a:extLst>
          </a:blip>
          <a:srcRect t="14426" r="16832" b="2872"/>
          <a:stretch/>
        </p:blipFill>
        <p:spPr>
          <a:xfrm>
            <a:off x="143339" y="2348880"/>
            <a:ext cx="4584507" cy="3888432"/>
          </a:xfrm>
          <a:prstGeom prst="rect">
            <a:avLst/>
          </a:prstGeom>
        </p:spPr>
      </p:pic>
      <p:sp>
        <p:nvSpPr>
          <p:cNvPr id="16" name="Fußzeilenplatzhalter 3">
            <a:extLst>
              <a:ext uri="{FF2B5EF4-FFF2-40B4-BE49-F238E27FC236}">
                <a16:creationId xmlns:a16="http://schemas.microsoft.com/office/drawing/2014/main" id="{D33351D3-7653-43F8-8293-45A30392A2AC}"/>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404412797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a:xfrm>
            <a:off x="9807576" y="6381750"/>
            <a:ext cx="752475" cy="476250"/>
          </a:xfrm>
        </p:spPr>
        <p:txBody>
          <a:bodyPr wrap="square">
            <a:normAutofit/>
          </a:bodyPr>
          <a:lstStyle/>
          <a:p>
            <a:pPr>
              <a:spcAft>
                <a:spcPts val="600"/>
              </a:spcAft>
              <a:defRPr/>
            </a:pPr>
            <a:fld id="{FCF19639-3722-4182-86C8-0187D405F82D}" type="slidenum">
              <a:rPr lang="de-DE" altLang="de-DE" smtClean="0"/>
              <a:pPr>
                <a:spcAft>
                  <a:spcPts val="600"/>
                </a:spcAft>
                <a:defRPr/>
              </a:pPr>
              <a:t>55</a:t>
            </a:fld>
            <a:endParaRPr lang="de-DE" altLang="de-DE"/>
          </a:p>
        </p:txBody>
      </p:sp>
      <p:sp>
        <p:nvSpPr>
          <p:cNvPr id="6" name="Titel 1"/>
          <p:cNvSpPr>
            <a:spLocks noGrp="1"/>
          </p:cNvSpPr>
          <p:nvPr>
            <p:ph type="title"/>
          </p:nvPr>
        </p:nvSpPr>
        <p:spPr>
          <a:xfrm>
            <a:off x="407368" y="319950"/>
            <a:ext cx="8353425" cy="431800"/>
          </a:xfrm>
        </p:spPr>
        <p:txBody>
          <a:bodyPr wrap="square" anchor="b">
            <a:normAutofit/>
          </a:bodyPr>
          <a:lstStyle/>
          <a:p>
            <a:r>
              <a:rPr lang="en-US" dirty="0"/>
              <a:t>We want a better winter</a:t>
            </a:r>
          </a:p>
        </p:txBody>
      </p:sp>
      <p:sp>
        <p:nvSpPr>
          <p:cNvPr id="8" name="Inhaltsplatzhalter 2">
            <a:extLst>
              <a:ext uri="{FF2B5EF4-FFF2-40B4-BE49-F238E27FC236}">
                <a16:creationId xmlns:a16="http://schemas.microsoft.com/office/drawing/2014/main" id="{CEB174BF-1AA8-46A6-ABBF-5B5269CC38C4}"/>
              </a:ext>
            </a:extLst>
          </p:cNvPr>
          <p:cNvSpPr txBox="1">
            <a:spLocks/>
          </p:cNvSpPr>
          <p:nvPr/>
        </p:nvSpPr>
        <p:spPr bwMode="auto">
          <a:xfrm>
            <a:off x="767408" y="1484784"/>
            <a:ext cx="100091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The difference between summer/winter can be attributed to:</a:t>
            </a:r>
          </a:p>
          <a:p>
            <a:pPr lvl="1">
              <a:buFont typeface="Arial" panose="020B0604020202020204" pitchFamily="34" charset="0"/>
              <a:buChar char="•"/>
            </a:pPr>
            <a:r>
              <a:rPr lang="en-US" sz="1600" dirty="0"/>
              <a:t>Different role of ice microphysics.</a:t>
            </a:r>
          </a:p>
          <a:p>
            <a:pPr lvl="1">
              <a:buFont typeface="Arial" panose="020B0604020202020204" pitchFamily="34" charset="0"/>
              <a:buChar char="•"/>
            </a:pPr>
            <a:r>
              <a:rPr lang="en-US" sz="1600" dirty="0"/>
              <a:t>Change from convective (more in summer) to stratiform (more in winter) precipitation.</a:t>
            </a:r>
          </a:p>
          <a:p>
            <a:pPr marL="431800" lvl="1" indent="0">
              <a:buNone/>
            </a:pPr>
            <a:endParaRPr lang="en-US" sz="1600" dirty="0"/>
          </a:p>
          <a:p>
            <a:r>
              <a:rPr lang="en-US" sz="1600" dirty="0"/>
              <a:t>Most previous development have been focused on convection.  We need to improve stratiform cold clouds without breaking the convective clouds.</a:t>
            </a:r>
          </a:p>
          <a:p>
            <a:endParaRPr lang="en-US" sz="1600" dirty="0"/>
          </a:p>
          <a:p>
            <a:r>
              <a:rPr lang="en-US" sz="1600" dirty="0"/>
              <a:t>We can make use of new satellite products and to produce more physical clouds according to observations.</a:t>
            </a:r>
            <a:br>
              <a:rPr lang="en-US" sz="1600" dirty="0"/>
            </a:br>
            <a:endParaRPr lang="en-US" sz="1600" dirty="0"/>
          </a:p>
          <a:p>
            <a:pPr marL="0" indent="0">
              <a:buNone/>
            </a:pPr>
            <a:endParaRPr lang="en-US" sz="1600" dirty="0"/>
          </a:p>
        </p:txBody>
      </p:sp>
      <p:sp>
        <p:nvSpPr>
          <p:cNvPr id="9" name="Fußzeilenplatzhalter 3">
            <a:extLst>
              <a:ext uri="{FF2B5EF4-FFF2-40B4-BE49-F238E27FC236}">
                <a16:creationId xmlns:a16="http://schemas.microsoft.com/office/drawing/2014/main" id="{ED472A90-3122-487E-8222-82340A36E3DC}"/>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a:t>SINFONY Day, 2024</a:t>
            </a:r>
          </a:p>
        </p:txBody>
      </p:sp>
    </p:spTree>
    <p:extLst>
      <p:ext uri="{BB962C8B-B14F-4D97-AF65-F5344CB8AC3E}">
        <p14:creationId xmlns:p14="http://schemas.microsoft.com/office/powerpoint/2010/main" val="25094852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B5DF-2CA4-71E1-D16E-F6042867D05C}"/>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4BDE4DF-002E-D86E-939B-8D50283EC9E7}"/>
              </a:ext>
            </a:extLst>
          </p:cNvPr>
          <p:cNvSpPr>
            <a:spLocks noGrp="1"/>
          </p:cNvSpPr>
          <p:nvPr>
            <p:ph type="sldNum" sz="quarter" idx="11"/>
          </p:nvPr>
        </p:nvSpPr>
        <p:spPr/>
        <p:txBody>
          <a:bodyPr/>
          <a:lstStyle/>
          <a:p>
            <a:pPr>
              <a:defRPr/>
            </a:pPr>
            <a:fld id="{9AEE1EEC-1F3D-496F-80FE-60C0313105A3}" type="slidenum">
              <a:rPr lang="de-DE" smtClean="0"/>
              <a:pPr>
                <a:defRPr/>
              </a:pPr>
              <a:t>6</a:t>
            </a:fld>
            <a:endParaRPr lang="de-DE" dirty="0"/>
          </a:p>
        </p:txBody>
      </p:sp>
      <p:sp>
        <p:nvSpPr>
          <p:cNvPr id="8" name="Titel 1">
            <a:extLst>
              <a:ext uri="{FF2B5EF4-FFF2-40B4-BE49-F238E27FC236}">
                <a16:creationId xmlns:a16="http://schemas.microsoft.com/office/drawing/2014/main" id="{271A25AF-BE41-C1EE-6472-36EA87478FB1}"/>
              </a:ext>
            </a:extLst>
          </p:cNvPr>
          <p:cNvSpPr>
            <a:spLocks noGrp="1"/>
          </p:cNvSpPr>
          <p:nvPr>
            <p:ph type="title"/>
          </p:nvPr>
        </p:nvSpPr>
        <p:spPr>
          <a:xfrm>
            <a:off x="407368" y="319950"/>
            <a:ext cx="8353425" cy="431800"/>
          </a:xfrm>
        </p:spPr>
        <p:txBody>
          <a:bodyPr wrap="square" anchor="b">
            <a:normAutofit/>
          </a:bodyPr>
          <a:lstStyle/>
          <a:p>
            <a:r>
              <a:rPr lang="en-US" dirty="0"/>
              <a:t>Looking at the literature (incomplete)</a:t>
            </a:r>
          </a:p>
        </p:txBody>
      </p:sp>
      <p:pic>
        <p:nvPicPr>
          <p:cNvPr id="3" name="Picture 2" descr="A screenshot of a computer&#10;&#10;AI-generated content may be incorrect.">
            <a:extLst>
              <a:ext uri="{FF2B5EF4-FFF2-40B4-BE49-F238E27FC236}">
                <a16:creationId xmlns:a16="http://schemas.microsoft.com/office/drawing/2014/main" id="{2BA9E5E5-0A0F-E9F3-1382-43E59B043FBF}"/>
              </a:ext>
            </a:extLst>
          </p:cNvPr>
          <p:cNvPicPr>
            <a:picLocks noChangeAspect="1"/>
          </p:cNvPicPr>
          <p:nvPr/>
        </p:nvPicPr>
        <p:blipFill>
          <a:blip r:embed="rId2">
            <a:extLst>
              <a:ext uri="{28A0092B-C50C-407E-A947-70E740481C1C}">
                <a14:useLocalDpi xmlns:a14="http://schemas.microsoft.com/office/drawing/2010/main" val="0"/>
              </a:ext>
            </a:extLst>
          </a:blip>
          <a:srcRect t="22122"/>
          <a:stretch/>
        </p:blipFill>
        <p:spPr>
          <a:xfrm>
            <a:off x="572438" y="1040073"/>
            <a:ext cx="6650172" cy="1358877"/>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5540EB05-43E3-AE48-97E8-28F360DA708F}"/>
              </a:ext>
            </a:extLst>
          </p:cNvPr>
          <p:cNvPicPr>
            <a:picLocks noChangeAspect="1"/>
          </p:cNvPicPr>
          <p:nvPr/>
        </p:nvPicPr>
        <p:blipFill>
          <a:blip r:embed="rId3">
            <a:extLst>
              <a:ext uri="{28A0092B-C50C-407E-A947-70E740481C1C}">
                <a14:useLocalDpi xmlns:a14="http://schemas.microsoft.com/office/drawing/2010/main" val="0"/>
              </a:ext>
            </a:extLst>
          </a:blip>
          <a:srcRect t="22177" r="4015"/>
          <a:stretch/>
        </p:blipFill>
        <p:spPr>
          <a:xfrm>
            <a:off x="572438" y="2564904"/>
            <a:ext cx="6383194" cy="1358877"/>
          </a:xfrm>
          <a:prstGeom prst="rect">
            <a:avLst/>
          </a:prstGeom>
        </p:spPr>
      </p:pic>
      <p:pic>
        <p:nvPicPr>
          <p:cNvPr id="11" name="Picture 10" descr="A close-up of a website&#10;&#10;AI-generated content may be incorrect.">
            <a:extLst>
              <a:ext uri="{FF2B5EF4-FFF2-40B4-BE49-F238E27FC236}">
                <a16:creationId xmlns:a16="http://schemas.microsoft.com/office/drawing/2014/main" id="{AA36BFA5-842E-9ECF-A518-965AEB131CAF}"/>
              </a:ext>
            </a:extLst>
          </p:cNvPr>
          <p:cNvPicPr>
            <a:picLocks noChangeAspect="1"/>
          </p:cNvPicPr>
          <p:nvPr/>
        </p:nvPicPr>
        <p:blipFill>
          <a:blip r:embed="rId4">
            <a:extLst>
              <a:ext uri="{28A0092B-C50C-407E-A947-70E740481C1C}">
                <a14:useLocalDpi xmlns:a14="http://schemas.microsoft.com/office/drawing/2010/main" val="0"/>
              </a:ext>
            </a:extLst>
          </a:blip>
          <a:srcRect t="11289"/>
          <a:stretch/>
        </p:blipFill>
        <p:spPr>
          <a:xfrm>
            <a:off x="767408" y="4184729"/>
            <a:ext cx="6260232" cy="1517901"/>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049D5A93-79D5-4426-C928-01CCCC071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367" y="5389350"/>
            <a:ext cx="7772400" cy="1518557"/>
          </a:xfrm>
          <a:prstGeom prst="rect">
            <a:avLst/>
          </a:prstGeom>
        </p:spPr>
      </p:pic>
      <p:pic>
        <p:nvPicPr>
          <p:cNvPr id="17" name="Picture 16" descr="A close up of a text&#10;&#10;AI-generated content may be incorrect.">
            <a:extLst>
              <a:ext uri="{FF2B5EF4-FFF2-40B4-BE49-F238E27FC236}">
                <a16:creationId xmlns:a16="http://schemas.microsoft.com/office/drawing/2014/main" id="{48E004B6-EF38-652E-D5AB-527C630B5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5800" y="1680018"/>
            <a:ext cx="7772400" cy="1476088"/>
          </a:xfrm>
          <a:prstGeom prst="rect">
            <a:avLst/>
          </a:prstGeom>
        </p:spPr>
      </p:pic>
      <p:sp>
        <p:nvSpPr>
          <p:cNvPr id="18" name="Fußzeilenplatzhalter 3">
            <a:extLst>
              <a:ext uri="{FF2B5EF4-FFF2-40B4-BE49-F238E27FC236}">
                <a16:creationId xmlns:a16="http://schemas.microsoft.com/office/drawing/2014/main" id="{E982036B-61D8-BA3C-2387-2CD5801290FE}"/>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41440854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903C-BB30-FD77-4E8D-ECD8905A8EBD}"/>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DB13988-9466-8E0B-E0AE-8582977243CE}"/>
              </a:ext>
            </a:extLst>
          </p:cNvPr>
          <p:cNvSpPr>
            <a:spLocks noGrp="1"/>
          </p:cNvSpPr>
          <p:nvPr>
            <p:ph type="sldNum" sz="quarter" idx="11"/>
          </p:nvPr>
        </p:nvSpPr>
        <p:spPr/>
        <p:txBody>
          <a:bodyPr/>
          <a:lstStyle/>
          <a:p>
            <a:pPr>
              <a:defRPr/>
            </a:pPr>
            <a:fld id="{9AEE1EEC-1F3D-496F-80FE-60C0313105A3}" type="slidenum">
              <a:rPr lang="de-DE" smtClean="0"/>
              <a:pPr>
                <a:defRPr/>
              </a:pPr>
              <a:t>7</a:t>
            </a:fld>
            <a:endParaRPr lang="de-DE" dirty="0"/>
          </a:p>
        </p:txBody>
      </p:sp>
      <p:sp>
        <p:nvSpPr>
          <p:cNvPr id="8" name="Titel 1">
            <a:extLst>
              <a:ext uri="{FF2B5EF4-FFF2-40B4-BE49-F238E27FC236}">
                <a16:creationId xmlns:a16="http://schemas.microsoft.com/office/drawing/2014/main" id="{62E9894B-495D-3B16-FC80-4C2699035C7F}"/>
              </a:ext>
            </a:extLst>
          </p:cNvPr>
          <p:cNvSpPr>
            <a:spLocks noGrp="1"/>
          </p:cNvSpPr>
          <p:nvPr>
            <p:ph type="title"/>
          </p:nvPr>
        </p:nvSpPr>
        <p:spPr>
          <a:xfrm>
            <a:off x="407368" y="319950"/>
            <a:ext cx="8353425" cy="431800"/>
          </a:xfrm>
        </p:spPr>
        <p:txBody>
          <a:bodyPr wrap="square" anchor="b">
            <a:normAutofit/>
          </a:bodyPr>
          <a:lstStyle/>
          <a:p>
            <a:r>
              <a:rPr lang="en-US" dirty="0"/>
              <a:t>Looking at the literature (incomplete)</a:t>
            </a:r>
          </a:p>
        </p:txBody>
      </p:sp>
      <p:pic>
        <p:nvPicPr>
          <p:cNvPr id="3" name="Picture 2" descr="A screenshot of a computer&#10;&#10;AI-generated content may be incorrect.">
            <a:extLst>
              <a:ext uri="{FF2B5EF4-FFF2-40B4-BE49-F238E27FC236}">
                <a16:creationId xmlns:a16="http://schemas.microsoft.com/office/drawing/2014/main" id="{FCDFB16D-A3D5-7F09-28C5-20A8A2807AAC}"/>
              </a:ext>
            </a:extLst>
          </p:cNvPr>
          <p:cNvPicPr>
            <a:picLocks noChangeAspect="1"/>
          </p:cNvPicPr>
          <p:nvPr/>
        </p:nvPicPr>
        <p:blipFill>
          <a:blip r:embed="rId2">
            <a:extLst>
              <a:ext uri="{28A0092B-C50C-407E-A947-70E740481C1C}">
                <a14:useLocalDpi xmlns:a14="http://schemas.microsoft.com/office/drawing/2010/main" val="0"/>
              </a:ext>
            </a:extLst>
          </a:blip>
          <a:srcRect t="22122"/>
          <a:stretch/>
        </p:blipFill>
        <p:spPr>
          <a:xfrm>
            <a:off x="572438" y="1040073"/>
            <a:ext cx="6650172" cy="1358877"/>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6496E525-DEF3-2692-56FC-EB9AF8D95770}"/>
              </a:ext>
            </a:extLst>
          </p:cNvPr>
          <p:cNvPicPr>
            <a:picLocks noChangeAspect="1"/>
          </p:cNvPicPr>
          <p:nvPr/>
        </p:nvPicPr>
        <p:blipFill>
          <a:blip r:embed="rId3">
            <a:extLst>
              <a:ext uri="{28A0092B-C50C-407E-A947-70E740481C1C}">
                <a14:useLocalDpi xmlns:a14="http://schemas.microsoft.com/office/drawing/2010/main" val="0"/>
              </a:ext>
            </a:extLst>
          </a:blip>
          <a:srcRect t="22177" r="4015"/>
          <a:stretch/>
        </p:blipFill>
        <p:spPr>
          <a:xfrm>
            <a:off x="572438" y="2564904"/>
            <a:ext cx="6383194" cy="1358877"/>
          </a:xfrm>
          <a:prstGeom prst="rect">
            <a:avLst/>
          </a:prstGeom>
        </p:spPr>
      </p:pic>
      <p:pic>
        <p:nvPicPr>
          <p:cNvPr id="11" name="Picture 10" descr="A close-up of a website&#10;&#10;AI-generated content may be incorrect.">
            <a:extLst>
              <a:ext uri="{FF2B5EF4-FFF2-40B4-BE49-F238E27FC236}">
                <a16:creationId xmlns:a16="http://schemas.microsoft.com/office/drawing/2014/main" id="{96BE9925-5389-5307-1098-21B50C397348}"/>
              </a:ext>
            </a:extLst>
          </p:cNvPr>
          <p:cNvPicPr>
            <a:picLocks noChangeAspect="1"/>
          </p:cNvPicPr>
          <p:nvPr/>
        </p:nvPicPr>
        <p:blipFill>
          <a:blip r:embed="rId4">
            <a:extLst>
              <a:ext uri="{28A0092B-C50C-407E-A947-70E740481C1C}">
                <a14:useLocalDpi xmlns:a14="http://schemas.microsoft.com/office/drawing/2010/main" val="0"/>
              </a:ext>
            </a:extLst>
          </a:blip>
          <a:srcRect t="11289"/>
          <a:stretch/>
        </p:blipFill>
        <p:spPr>
          <a:xfrm>
            <a:off x="767408" y="4184729"/>
            <a:ext cx="6260232" cy="1517901"/>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C314FBBD-E74A-7A2C-BBF3-8C8F4B868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367" y="5389350"/>
            <a:ext cx="7772400" cy="1518557"/>
          </a:xfrm>
          <a:prstGeom prst="rect">
            <a:avLst/>
          </a:prstGeom>
        </p:spPr>
      </p:pic>
      <p:pic>
        <p:nvPicPr>
          <p:cNvPr id="17" name="Picture 16" descr="A close up of a text&#10;&#10;AI-generated content may be incorrect.">
            <a:extLst>
              <a:ext uri="{FF2B5EF4-FFF2-40B4-BE49-F238E27FC236}">
                <a16:creationId xmlns:a16="http://schemas.microsoft.com/office/drawing/2014/main" id="{35F37885-833B-1A38-AC46-AA757D84C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5800" y="1680018"/>
            <a:ext cx="7772400" cy="1476088"/>
          </a:xfrm>
          <a:prstGeom prst="rect">
            <a:avLst/>
          </a:prstGeom>
        </p:spPr>
      </p:pic>
      <p:pic>
        <p:nvPicPr>
          <p:cNvPr id="2" name="Picture 1" descr="A close-up of a document&#10;&#10;AI-generated content may be incorrect.">
            <a:extLst>
              <a:ext uri="{FF2B5EF4-FFF2-40B4-BE49-F238E27FC236}">
                <a16:creationId xmlns:a16="http://schemas.microsoft.com/office/drawing/2014/main" id="{43F714A5-ABD0-B67C-C116-1E3D4967B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2398" y="2809846"/>
            <a:ext cx="4377756" cy="1201139"/>
          </a:xfrm>
          <a:prstGeom prst="rect">
            <a:avLst/>
          </a:prstGeom>
        </p:spPr>
      </p:pic>
      <p:pic>
        <p:nvPicPr>
          <p:cNvPr id="5" name="Picture 4" descr="A black text on a white background&#10;&#10;AI-generated content may be incorrect.">
            <a:extLst>
              <a:ext uri="{FF2B5EF4-FFF2-40B4-BE49-F238E27FC236}">
                <a16:creationId xmlns:a16="http://schemas.microsoft.com/office/drawing/2014/main" id="{0B640EB4-9610-DC79-054E-456944615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4152" y="4028290"/>
            <a:ext cx="4332524" cy="1149692"/>
          </a:xfrm>
          <a:prstGeom prst="rect">
            <a:avLst/>
          </a:prstGeom>
        </p:spPr>
      </p:pic>
      <p:sp>
        <p:nvSpPr>
          <p:cNvPr id="7" name="Fußzeilenplatzhalter 3">
            <a:extLst>
              <a:ext uri="{FF2B5EF4-FFF2-40B4-BE49-F238E27FC236}">
                <a16:creationId xmlns:a16="http://schemas.microsoft.com/office/drawing/2014/main" id="{0A74F818-34D1-6DA8-C6B7-AAAA7213AEE6}"/>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26734051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7BC6F-861A-4D41-E8DB-E5124EE221C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1E4B64C-4364-C1A6-CDBB-4018146077FC}"/>
              </a:ext>
            </a:extLst>
          </p:cNvPr>
          <p:cNvSpPr>
            <a:spLocks noGrp="1"/>
          </p:cNvSpPr>
          <p:nvPr>
            <p:ph type="sldNum" sz="quarter" idx="11"/>
          </p:nvPr>
        </p:nvSpPr>
        <p:spPr/>
        <p:txBody>
          <a:bodyPr/>
          <a:lstStyle/>
          <a:p>
            <a:pPr>
              <a:defRPr/>
            </a:pPr>
            <a:fld id="{9AEE1EEC-1F3D-496F-80FE-60C0313105A3}" type="slidenum">
              <a:rPr lang="de-DE" smtClean="0"/>
              <a:pPr>
                <a:defRPr/>
              </a:pPr>
              <a:t>8</a:t>
            </a:fld>
            <a:endParaRPr lang="de-DE" dirty="0"/>
          </a:p>
        </p:txBody>
      </p:sp>
      <p:sp>
        <p:nvSpPr>
          <p:cNvPr id="8" name="Titel 1">
            <a:extLst>
              <a:ext uri="{FF2B5EF4-FFF2-40B4-BE49-F238E27FC236}">
                <a16:creationId xmlns:a16="http://schemas.microsoft.com/office/drawing/2014/main" id="{2056B6BF-5980-81EF-7252-474AAD4792B0}"/>
              </a:ext>
            </a:extLst>
          </p:cNvPr>
          <p:cNvSpPr>
            <a:spLocks noGrp="1"/>
          </p:cNvSpPr>
          <p:nvPr>
            <p:ph type="title"/>
          </p:nvPr>
        </p:nvSpPr>
        <p:spPr>
          <a:xfrm>
            <a:off x="407368" y="319950"/>
            <a:ext cx="8353425" cy="431800"/>
          </a:xfrm>
        </p:spPr>
        <p:txBody>
          <a:bodyPr wrap="square" anchor="b">
            <a:normAutofit/>
          </a:bodyPr>
          <a:lstStyle/>
          <a:p>
            <a:r>
              <a:rPr lang="en-US" dirty="0"/>
              <a:t>Looking at the literature</a:t>
            </a:r>
          </a:p>
        </p:txBody>
      </p:sp>
      <p:pic>
        <p:nvPicPr>
          <p:cNvPr id="3" name="Picture 2" descr="A screenshot of a computer&#10;&#10;AI-generated content may be incorrect.">
            <a:extLst>
              <a:ext uri="{FF2B5EF4-FFF2-40B4-BE49-F238E27FC236}">
                <a16:creationId xmlns:a16="http://schemas.microsoft.com/office/drawing/2014/main" id="{AC1A39F3-1C22-2A0D-BEF8-931C52A76B2C}"/>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t="22122"/>
          <a:stretch/>
        </p:blipFill>
        <p:spPr>
          <a:xfrm>
            <a:off x="572438" y="1040073"/>
            <a:ext cx="6650172" cy="1358877"/>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D63C565C-EFEF-C0ED-5805-CE149B9351F6}"/>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22177" r="4015"/>
          <a:stretch/>
        </p:blipFill>
        <p:spPr>
          <a:xfrm>
            <a:off x="572438" y="2564904"/>
            <a:ext cx="6383194" cy="1358877"/>
          </a:xfrm>
          <a:prstGeom prst="rect">
            <a:avLst/>
          </a:prstGeom>
        </p:spPr>
      </p:pic>
      <p:pic>
        <p:nvPicPr>
          <p:cNvPr id="11" name="Picture 10" descr="A close-up of a website&#10;&#10;AI-generated content may be incorrect.">
            <a:extLst>
              <a:ext uri="{FF2B5EF4-FFF2-40B4-BE49-F238E27FC236}">
                <a16:creationId xmlns:a16="http://schemas.microsoft.com/office/drawing/2014/main" id="{E2F01D30-B614-98DF-7801-3D6BBD17E6F3}"/>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t="11289"/>
          <a:stretch/>
        </p:blipFill>
        <p:spPr>
          <a:xfrm>
            <a:off x="767408" y="4184729"/>
            <a:ext cx="6260232" cy="1517901"/>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F4B36ADB-A9AF-6795-90FB-9A0AA55F5467}"/>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4404367" y="5389350"/>
            <a:ext cx="7772400" cy="1518557"/>
          </a:xfrm>
          <a:prstGeom prst="rect">
            <a:avLst/>
          </a:prstGeom>
        </p:spPr>
      </p:pic>
      <p:pic>
        <p:nvPicPr>
          <p:cNvPr id="17" name="Picture 16" descr="A close up of a text&#10;&#10;AI-generated content may be incorrect.">
            <a:extLst>
              <a:ext uri="{FF2B5EF4-FFF2-40B4-BE49-F238E27FC236}">
                <a16:creationId xmlns:a16="http://schemas.microsoft.com/office/drawing/2014/main" id="{8E1875EB-2381-1C25-1BC1-31EBDFEB0C48}"/>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4295800" y="1680018"/>
            <a:ext cx="7772400" cy="1476088"/>
          </a:xfrm>
          <a:prstGeom prst="rect">
            <a:avLst/>
          </a:prstGeom>
        </p:spPr>
      </p:pic>
      <p:sp>
        <p:nvSpPr>
          <p:cNvPr id="2" name="TextBox 1">
            <a:extLst>
              <a:ext uri="{FF2B5EF4-FFF2-40B4-BE49-F238E27FC236}">
                <a16:creationId xmlns:a16="http://schemas.microsoft.com/office/drawing/2014/main" id="{64337D0D-8784-3986-4628-3F337DD53AAC}"/>
              </a:ext>
            </a:extLst>
          </p:cNvPr>
          <p:cNvSpPr txBox="1"/>
          <p:nvPr/>
        </p:nvSpPr>
        <p:spPr>
          <a:xfrm>
            <a:off x="1547813" y="1298860"/>
            <a:ext cx="2018566" cy="369332"/>
          </a:xfrm>
          <a:prstGeom prst="rect">
            <a:avLst/>
          </a:prstGeom>
          <a:solidFill>
            <a:schemeClr val="bg1"/>
          </a:solidFill>
        </p:spPr>
        <p:txBody>
          <a:bodyPr wrap="none" rtlCol="0">
            <a:spAutoFit/>
          </a:bodyPr>
          <a:lstStyle/>
          <a:p>
            <a:r>
              <a:rPr lang="en-US" dirty="0"/>
              <a:t>Too much graupel</a:t>
            </a:r>
          </a:p>
        </p:txBody>
      </p:sp>
      <p:sp>
        <p:nvSpPr>
          <p:cNvPr id="5" name="TextBox 4">
            <a:extLst>
              <a:ext uri="{FF2B5EF4-FFF2-40B4-BE49-F238E27FC236}">
                <a16:creationId xmlns:a16="http://schemas.microsoft.com/office/drawing/2014/main" id="{C4A393D6-2025-8FEE-7A9B-C4B14FCD0E73}"/>
              </a:ext>
            </a:extLst>
          </p:cNvPr>
          <p:cNvSpPr txBox="1"/>
          <p:nvPr/>
        </p:nvSpPr>
        <p:spPr>
          <a:xfrm>
            <a:off x="6240016" y="2060266"/>
            <a:ext cx="4903907" cy="369332"/>
          </a:xfrm>
          <a:prstGeom prst="rect">
            <a:avLst/>
          </a:prstGeom>
          <a:solidFill>
            <a:schemeClr val="bg1"/>
          </a:solidFill>
        </p:spPr>
        <p:txBody>
          <a:bodyPr wrap="none" rtlCol="0">
            <a:spAutoFit/>
          </a:bodyPr>
          <a:lstStyle/>
          <a:p>
            <a:r>
              <a:rPr lang="en-US" dirty="0"/>
              <a:t>Still not clear mechanism for ice multiplication</a:t>
            </a:r>
          </a:p>
        </p:txBody>
      </p:sp>
      <p:sp>
        <p:nvSpPr>
          <p:cNvPr id="7" name="TextBox 6">
            <a:extLst>
              <a:ext uri="{FF2B5EF4-FFF2-40B4-BE49-F238E27FC236}">
                <a16:creationId xmlns:a16="http://schemas.microsoft.com/office/drawing/2014/main" id="{28D063A4-C164-9BA0-67BD-F7962E2C1AD3}"/>
              </a:ext>
            </a:extLst>
          </p:cNvPr>
          <p:cNvSpPr txBox="1"/>
          <p:nvPr/>
        </p:nvSpPr>
        <p:spPr>
          <a:xfrm>
            <a:off x="835973" y="2924052"/>
            <a:ext cx="6019597" cy="369332"/>
          </a:xfrm>
          <a:prstGeom prst="rect">
            <a:avLst/>
          </a:prstGeom>
          <a:solidFill>
            <a:schemeClr val="bg1"/>
          </a:solidFill>
        </p:spPr>
        <p:txBody>
          <a:bodyPr wrap="none" rtlCol="0">
            <a:spAutoFit/>
          </a:bodyPr>
          <a:lstStyle/>
          <a:p>
            <a:r>
              <a:rPr lang="en-US" dirty="0"/>
              <a:t>Slow grow of snow/ice in presence of cloud water (WBF)</a:t>
            </a:r>
          </a:p>
        </p:txBody>
      </p:sp>
      <p:sp>
        <p:nvSpPr>
          <p:cNvPr id="9" name="TextBox 8">
            <a:extLst>
              <a:ext uri="{FF2B5EF4-FFF2-40B4-BE49-F238E27FC236}">
                <a16:creationId xmlns:a16="http://schemas.microsoft.com/office/drawing/2014/main" id="{8145D36F-6B2C-F050-4AEC-ED4099F03931}"/>
              </a:ext>
            </a:extLst>
          </p:cNvPr>
          <p:cNvSpPr txBox="1"/>
          <p:nvPr/>
        </p:nvSpPr>
        <p:spPr>
          <a:xfrm>
            <a:off x="992597" y="4509120"/>
            <a:ext cx="3211135" cy="369332"/>
          </a:xfrm>
          <a:prstGeom prst="rect">
            <a:avLst/>
          </a:prstGeom>
          <a:solidFill>
            <a:schemeClr val="bg1"/>
          </a:solidFill>
        </p:spPr>
        <p:txBody>
          <a:bodyPr wrap="none" rtlCol="0">
            <a:spAutoFit/>
          </a:bodyPr>
          <a:lstStyle/>
          <a:p>
            <a:r>
              <a:rPr lang="en-US" dirty="0"/>
              <a:t>Better ice nucleation scheme.</a:t>
            </a:r>
          </a:p>
        </p:txBody>
      </p:sp>
      <p:sp>
        <p:nvSpPr>
          <p:cNvPr id="12" name="TextBox 11">
            <a:extLst>
              <a:ext uri="{FF2B5EF4-FFF2-40B4-BE49-F238E27FC236}">
                <a16:creationId xmlns:a16="http://schemas.microsoft.com/office/drawing/2014/main" id="{23B10D7A-2579-6551-03B9-92D2E971AE01}"/>
              </a:ext>
            </a:extLst>
          </p:cNvPr>
          <p:cNvSpPr txBox="1"/>
          <p:nvPr/>
        </p:nvSpPr>
        <p:spPr>
          <a:xfrm>
            <a:off x="5514707" y="5867980"/>
            <a:ext cx="1877437" cy="369332"/>
          </a:xfrm>
          <a:prstGeom prst="rect">
            <a:avLst/>
          </a:prstGeom>
          <a:solidFill>
            <a:schemeClr val="bg1"/>
          </a:solidFill>
        </p:spPr>
        <p:txBody>
          <a:bodyPr wrap="none" rtlCol="0">
            <a:spAutoFit/>
          </a:bodyPr>
          <a:lstStyle/>
          <a:p>
            <a:r>
              <a:rPr lang="en-US" dirty="0"/>
              <a:t>Snow is too fast</a:t>
            </a:r>
          </a:p>
        </p:txBody>
      </p:sp>
      <p:pic>
        <p:nvPicPr>
          <p:cNvPr id="16" name="Picture 15" descr="A close-up of a document&#10;&#10;AI-generated content may be incorrect.">
            <a:extLst>
              <a:ext uri="{FF2B5EF4-FFF2-40B4-BE49-F238E27FC236}">
                <a16:creationId xmlns:a16="http://schemas.microsoft.com/office/drawing/2014/main" id="{35B4C786-817D-3650-AACD-06169DBABBC2}"/>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7422398" y="2809846"/>
            <a:ext cx="4377756" cy="1201139"/>
          </a:xfrm>
          <a:prstGeom prst="rect">
            <a:avLst/>
          </a:prstGeom>
        </p:spPr>
      </p:pic>
      <p:pic>
        <p:nvPicPr>
          <p:cNvPr id="20" name="Picture 19" descr="A black text on a white background&#10;&#10;AI-generated content may be incorrect.">
            <a:extLst>
              <a:ext uri="{FF2B5EF4-FFF2-40B4-BE49-F238E27FC236}">
                <a16:creationId xmlns:a16="http://schemas.microsoft.com/office/drawing/2014/main" id="{79966F9B-3474-9DAA-90C1-2E25D7F63F2F}"/>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7464152" y="4028290"/>
            <a:ext cx="4332524" cy="1149692"/>
          </a:xfrm>
          <a:prstGeom prst="rect">
            <a:avLst/>
          </a:prstGeom>
        </p:spPr>
      </p:pic>
      <p:sp>
        <p:nvSpPr>
          <p:cNvPr id="13" name="TextBox 12">
            <a:extLst>
              <a:ext uri="{FF2B5EF4-FFF2-40B4-BE49-F238E27FC236}">
                <a16:creationId xmlns:a16="http://schemas.microsoft.com/office/drawing/2014/main" id="{B1C1C34B-F0F1-1E66-705F-196B8CF36B42}"/>
              </a:ext>
            </a:extLst>
          </p:cNvPr>
          <p:cNvSpPr txBox="1"/>
          <p:nvPr/>
        </p:nvSpPr>
        <p:spPr>
          <a:xfrm>
            <a:off x="8267417" y="3445399"/>
            <a:ext cx="2223686" cy="369332"/>
          </a:xfrm>
          <a:prstGeom prst="rect">
            <a:avLst/>
          </a:prstGeom>
          <a:solidFill>
            <a:schemeClr val="bg1"/>
          </a:solidFill>
        </p:spPr>
        <p:txBody>
          <a:bodyPr wrap="none" rtlCol="0">
            <a:spAutoFit/>
          </a:bodyPr>
          <a:lstStyle/>
          <a:p>
            <a:r>
              <a:rPr lang="en-US" dirty="0"/>
              <a:t>Raindrops too small</a:t>
            </a:r>
          </a:p>
        </p:txBody>
      </p:sp>
      <p:sp>
        <p:nvSpPr>
          <p:cNvPr id="14" name="Fußzeilenplatzhalter 3">
            <a:extLst>
              <a:ext uri="{FF2B5EF4-FFF2-40B4-BE49-F238E27FC236}">
                <a16:creationId xmlns:a16="http://schemas.microsoft.com/office/drawing/2014/main" id="{3E858AF3-0FB4-BD21-2D75-D1273138994C}"/>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39849306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pPr>
              <a:defRPr/>
            </a:pPr>
            <a:fld id="{9AEE1EEC-1F3D-496F-80FE-60C0313105A3}" type="slidenum">
              <a:rPr lang="de-DE" smtClean="0"/>
              <a:pPr>
                <a:defRPr/>
              </a:pPr>
              <a:t>9</a:t>
            </a:fld>
            <a:endParaRPr lang="de-DE" dirty="0"/>
          </a:p>
        </p:txBody>
      </p:sp>
      <p:sp>
        <p:nvSpPr>
          <p:cNvPr id="17" name="Inhaltsplatzhalter 2">
            <a:extLst>
              <a:ext uri="{FF2B5EF4-FFF2-40B4-BE49-F238E27FC236}">
                <a16:creationId xmlns:a16="http://schemas.microsoft.com/office/drawing/2014/main" id="{1FACDA8F-5C3E-EED0-B8C6-C8F8204AAFC0}"/>
              </a:ext>
            </a:extLst>
          </p:cNvPr>
          <p:cNvSpPr txBox="1">
            <a:spLocks/>
          </p:cNvSpPr>
          <p:nvPr/>
        </p:nvSpPr>
        <p:spPr bwMode="auto">
          <a:xfrm>
            <a:off x="695400" y="1196752"/>
            <a:ext cx="10225136" cy="936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sz="1600" dirty="0"/>
              <a:t>Microphysical tuning with satellite information (RTTOV).</a:t>
            </a:r>
          </a:p>
          <a:p>
            <a:endParaRPr lang="en-US" sz="1600" dirty="0"/>
          </a:p>
          <a:p>
            <a:r>
              <a:rPr lang="en-US" sz="1600" dirty="0"/>
              <a:t>Satellite information provides information about cloud cover and hydrometeors size and phase. Therefore, it is important to provide the model effective radius to the forward operators.</a:t>
            </a:r>
          </a:p>
          <a:p>
            <a:endParaRPr lang="en-US" sz="1600" dirty="0"/>
          </a:p>
          <a:p>
            <a:r>
              <a:rPr lang="en-US" sz="1600" dirty="0"/>
              <a:t>All comparison in observational space. Reliable only on summer (snow).</a:t>
            </a:r>
          </a:p>
          <a:p>
            <a:endParaRPr lang="en-US" sz="1600" dirty="0"/>
          </a:p>
        </p:txBody>
      </p:sp>
      <p:pic>
        <p:nvPicPr>
          <p:cNvPr id="3" name="Picture 2" descr="C:\USERS\ADLOZAR\APPDATA\LOCAL\TEMP\17\wz2ddd\RGB\refl_sat_model_SEVIRI_2016052912rgb68.png">
            <a:extLst>
              <a:ext uri="{FF2B5EF4-FFF2-40B4-BE49-F238E27FC236}">
                <a16:creationId xmlns:a16="http://schemas.microsoft.com/office/drawing/2014/main" id="{9636B4B7-A943-513C-A843-AAC902BD2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5086" y="3684663"/>
            <a:ext cx="5335156" cy="216117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USERS\ADLOZAR\APPDATA\LOCAL\TEMP\17\wzd990\RGB\refl_sat_obs_SEVIRI_2016052912rgb68.png">
            <a:extLst>
              <a:ext uri="{FF2B5EF4-FFF2-40B4-BE49-F238E27FC236}">
                <a16:creationId xmlns:a16="http://schemas.microsoft.com/office/drawing/2014/main" id="{470D1F17-5822-7233-BADC-300DE34791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2" y="3696350"/>
            <a:ext cx="5335156" cy="216117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feld 2">
            <a:extLst>
              <a:ext uri="{FF2B5EF4-FFF2-40B4-BE49-F238E27FC236}">
                <a16:creationId xmlns:a16="http://schemas.microsoft.com/office/drawing/2014/main" id="{6B6388B5-8287-557D-12FA-C1D1BD181576}"/>
              </a:ext>
            </a:extLst>
          </p:cNvPr>
          <p:cNvSpPr txBox="1"/>
          <p:nvPr/>
        </p:nvSpPr>
        <p:spPr>
          <a:xfrm>
            <a:off x="10353842" y="3705086"/>
            <a:ext cx="774099" cy="338554"/>
          </a:xfrm>
          <a:prstGeom prst="rect">
            <a:avLst/>
          </a:prstGeom>
          <a:solidFill>
            <a:schemeClr val="bg1"/>
          </a:solidFill>
          <a:ln w="3175">
            <a:solidFill>
              <a:schemeClr val="tx1"/>
            </a:solidFill>
          </a:ln>
          <a:scene3d>
            <a:camera prst="orthographicFront"/>
            <a:lightRig rig="threePt" dir="t"/>
          </a:scene3d>
          <a:sp3d>
            <a:bevelT w="63500"/>
          </a:sp3d>
        </p:spPr>
        <p:txBody>
          <a:bodyPr wrap="square" rtlCol="0">
            <a:spAutoFit/>
          </a:bodyPr>
          <a:lstStyle/>
          <a:p>
            <a:r>
              <a:rPr lang="de-DE" sz="1600" dirty="0"/>
              <a:t>Model</a:t>
            </a:r>
          </a:p>
        </p:txBody>
      </p:sp>
      <p:sp>
        <p:nvSpPr>
          <p:cNvPr id="7" name="Textfeld 12">
            <a:extLst>
              <a:ext uri="{FF2B5EF4-FFF2-40B4-BE49-F238E27FC236}">
                <a16:creationId xmlns:a16="http://schemas.microsoft.com/office/drawing/2014/main" id="{5E4EC531-101B-3E45-76C9-E971C9265CFF}"/>
              </a:ext>
            </a:extLst>
          </p:cNvPr>
          <p:cNvSpPr txBox="1"/>
          <p:nvPr/>
        </p:nvSpPr>
        <p:spPr>
          <a:xfrm>
            <a:off x="4361978" y="3758542"/>
            <a:ext cx="1431048" cy="338554"/>
          </a:xfrm>
          <a:prstGeom prst="rect">
            <a:avLst/>
          </a:prstGeom>
          <a:solidFill>
            <a:schemeClr val="bg1"/>
          </a:solidFill>
          <a:ln w="3175">
            <a:solidFill>
              <a:schemeClr val="tx1"/>
            </a:solidFill>
          </a:ln>
          <a:scene3d>
            <a:camera prst="orthographicFront"/>
            <a:lightRig rig="threePt" dir="t"/>
          </a:scene3d>
          <a:sp3d>
            <a:bevelT w="63500"/>
          </a:sp3d>
        </p:spPr>
        <p:txBody>
          <a:bodyPr wrap="square" rtlCol="0">
            <a:spAutoFit/>
          </a:bodyPr>
          <a:lstStyle/>
          <a:p>
            <a:r>
              <a:rPr lang="de-DE" sz="1600" dirty="0"/>
              <a:t>Observation</a:t>
            </a:r>
          </a:p>
        </p:txBody>
      </p:sp>
      <p:sp>
        <p:nvSpPr>
          <p:cNvPr id="10" name="Titel 1">
            <a:extLst>
              <a:ext uri="{FF2B5EF4-FFF2-40B4-BE49-F238E27FC236}">
                <a16:creationId xmlns:a16="http://schemas.microsoft.com/office/drawing/2014/main" id="{7B45B1B1-35FA-F369-3C1E-C4035DFB2384}"/>
              </a:ext>
            </a:extLst>
          </p:cNvPr>
          <p:cNvSpPr>
            <a:spLocks noGrp="1"/>
          </p:cNvSpPr>
          <p:nvPr>
            <p:ph type="title"/>
          </p:nvPr>
        </p:nvSpPr>
        <p:spPr/>
        <p:txBody>
          <a:bodyPr wrap="square" anchor="b">
            <a:normAutofit/>
          </a:bodyPr>
          <a:lstStyle/>
          <a:p>
            <a:r>
              <a:rPr lang="en-US" dirty="0"/>
              <a:t>Looking at clouds (with SEVIRI)</a:t>
            </a:r>
          </a:p>
        </p:txBody>
      </p:sp>
      <p:sp>
        <p:nvSpPr>
          <p:cNvPr id="11" name="TextBox 10">
            <a:extLst>
              <a:ext uri="{FF2B5EF4-FFF2-40B4-BE49-F238E27FC236}">
                <a16:creationId xmlns:a16="http://schemas.microsoft.com/office/drawing/2014/main" id="{593C1DFA-32E8-4F2A-C310-477776B3C728}"/>
              </a:ext>
            </a:extLst>
          </p:cNvPr>
          <p:cNvSpPr txBox="1"/>
          <p:nvPr/>
        </p:nvSpPr>
        <p:spPr>
          <a:xfrm>
            <a:off x="7567834" y="5857527"/>
            <a:ext cx="3672408" cy="307777"/>
          </a:xfrm>
          <a:prstGeom prst="rect">
            <a:avLst/>
          </a:prstGeom>
          <a:noFill/>
        </p:spPr>
        <p:txBody>
          <a:bodyPr wrap="square" rtlCol="0">
            <a:spAutoFit/>
          </a:bodyPr>
          <a:lstStyle/>
          <a:p>
            <a:r>
              <a:rPr lang="en-DE" sz="1400" dirty="0"/>
              <a:t>0.6 </a:t>
            </a:r>
            <a:r>
              <a:rPr lang="en-DE" sz="1400" dirty="0">
                <a:latin typeface="Symbol" pitchFamily="2" charset="2"/>
              </a:rPr>
              <a:t>m</a:t>
            </a:r>
            <a:r>
              <a:rPr lang="en-DE" sz="1400" dirty="0"/>
              <a:t>m visible channel (~ cloud thickness)</a:t>
            </a:r>
          </a:p>
        </p:txBody>
      </p:sp>
      <p:sp>
        <p:nvSpPr>
          <p:cNvPr id="8" name="Fußzeilenplatzhalter 3">
            <a:extLst>
              <a:ext uri="{FF2B5EF4-FFF2-40B4-BE49-F238E27FC236}">
                <a16:creationId xmlns:a16="http://schemas.microsoft.com/office/drawing/2014/main" id="{966B1F26-B836-C769-06F5-A4C6E8CEF9CD}"/>
              </a:ext>
            </a:extLst>
          </p:cNvPr>
          <p:cNvSpPr txBox="1">
            <a:spLocks/>
          </p:cNvSpPr>
          <p:nvPr/>
        </p:nvSpPr>
        <p:spPr>
          <a:xfrm>
            <a:off x="1547813" y="6381750"/>
            <a:ext cx="3887787" cy="215900"/>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de-DE" sz="1200" dirty="0" err="1"/>
              <a:t>PrePEP</a:t>
            </a:r>
            <a:r>
              <a:rPr lang="de-DE" sz="1200" dirty="0"/>
              <a:t> 2025</a:t>
            </a:r>
          </a:p>
        </p:txBody>
      </p:sp>
    </p:spTree>
    <p:extLst>
      <p:ext uri="{BB962C8B-B14F-4D97-AF65-F5344CB8AC3E}">
        <p14:creationId xmlns:p14="http://schemas.microsoft.com/office/powerpoint/2010/main" val="232851357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2924</TotalTime>
  <Words>4461</Words>
  <Application>Microsoft Macintosh PowerPoint</Application>
  <PresentationFormat>Widescreen</PresentationFormat>
  <Paragraphs>661</Paragraphs>
  <Slides>55</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Bell MT</vt:lpstr>
      <vt:lpstr>Menlo</vt:lpstr>
      <vt:lpstr>Symbol</vt:lpstr>
      <vt:lpstr>Times New Roman</vt:lpstr>
      <vt:lpstr>Wingdings</vt:lpstr>
      <vt:lpstr>DWD Standard Master</vt:lpstr>
      <vt:lpstr>1_DWD Standard Master</vt:lpstr>
      <vt:lpstr>Preparing the two-moment microphysical scheme for operational forecasts using radar and satellites</vt:lpstr>
      <vt:lpstr>SINFONY RUC is running every day</vt:lpstr>
      <vt:lpstr>Good Summer (08.24)</vt:lpstr>
      <vt:lpstr>But Winter is always worst than Summer (02.25)</vt:lpstr>
      <vt:lpstr>PowerPoint Presentation</vt:lpstr>
      <vt:lpstr>Looking at the literature (incomplete)</vt:lpstr>
      <vt:lpstr>Looking at the literature (incomplete)</vt:lpstr>
      <vt:lpstr>Looking at the literature</vt:lpstr>
      <vt:lpstr>Looking at clouds (with SEVIRI)</vt:lpstr>
      <vt:lpstr>PowerPoint Presentation</vt:lpstr>
      <vt:lpstr>New satellite channel for particle size</vt:lpstr>
      <vt:lpstr>Relevant Microphysics changes</vt:lpstr>
      <vt:lpstr>Using satellite data with RTTOV (L. Scheck, LMU)</vt:lpstr>
      <vt:lpstr>New satellite channel for particle size</vt:lpstr>
      <vt:lpstr>Forecasts from Assimilation Experiments</vt:lpstr>
      <vt:lpstr>We want better reflectivity structures</vt:lpstr>
      <vt:lpstr>Conclusions/Outlook</vt:lpstr>
      <vt:lpstr>We want better reflectivity structures</vt:lpstr>
      <vt:lpstr>Closer examination</vt:lpstr>
      <vt:lpstr>Further changes</vt:lpstr>
      <vt:lpstr>Good Summer</vt:lpstr>
      <vt:lpstr>So, how has it been?</vt:lpstr>
      <vt:lpstr>Shedding of graupel/hail improves deep convection</vt:lpstr>
      <vt:lpstr>Two-moment microphysics</vt:lpstr>
      <vt:lpstr>Visibility bug</vt:lpstr>
      <vt:lpstr>PowerPoint Presentation</vt:lpstr>
      <vt:lpstr>Forecasts from Assimilation Experiments</vt:lpstr>
      <vt:lpstr>But Winter is always worst than Summer (11.24)</vt:lpstr>
      <vt:lpstr>Infrastructure: play with the RUC outside the DWD</vt:lpstr>
      <vt:lpstr>New melting of graupel/hail</vt:lpstr>
      <vt:lpstr>Evaluation by DWD forecasters and ESSL</vt:lpstr>
      <vt:lpstr>The high-reflectivities inconsistency</vt:lpstr>
      <vt:lpstr>Shedding (all with attenuation)</vt:lpstr>
      <vt:lpstr>Shedding (all with attenuation)</vt:lpstr>
      <vt:lpstr>High-clouds changes</vt:lpstr>
      <vt:lpstr>The high-reflectivities inconsistency</vt:lpstr>
      <vt:lpstr>Ensemble experiments (S. Ulbrich, S. Löbel)</vt:lpstr>
      <vt:lpstr>Discussion Z-R Relationship</vt:lpstr>
      <vt:lpstr>Forecasting time scales and -frameworks </vt:lpstr>
      <vt:lpstr>Combined products: Concept and prospective use in the warning business</vt:lpstr>
      <vt:lpstr>Principle of INTENSE (INTegration of ENSembles of NWP and Extrapolation)</vt:lpstr>
      <vt:lpstr>The SINFONY Rapid Update Cycle (ICON-RUC)</vt:lpstr>
      <vt:lpstr>Adjusting the two-moment microphysics</vt:lpstr>
      <vt:lpstr>PowerPoint Presentation</vt:lpstr>
      <vt:lpstr>PowerPoint Presentation</vt:lpstr>
      <vt:lpstr>Radar CFADS: precipitation</vt:lpstr>
      <vt:lpstr>How doe we tune: Statistics form Hindcast Experiments</vt:lpstr>
      <vt:lpstr>Enhanced Ice-ice conversion rate</vt:lpstr>
      <vt:lpstr>Slower Graupel Velocity</vt:lpstr>
      <vt:lpstr>New Capacitances for ice and snow</vt:lpstr>
      <vt:lpstr>Reflectivity scores (14 days in 07.21)</vt:lpstr>
      <vt:lpstr>Precipitation Scores (May 2022)</vt:lpstr>
      <vt:lpstr>PowerPoint Presentation</vt:lpstr>
      <vt:lpstr>Comparison in observation space: CFADS</vt:lpstr>
      <vt:lpstr>We want a better winter</vt:lpstr>
    </vt:vector>
  </TitlesOfParts>
  <Company>mpm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Administrator</dc:creator>
  <cp:lastModifiedBy>Alberto de Lozar</cp:lastModifiedBy>
  <cp:revision>3666</cp:revision>
  <cp:lastPrinted>2014-08-19T12:06:58Z</cp:lastPrinted>
  <dcterms:created xsi:type="dcterms:W3CDTF">2006-12-01T09:57:45Z</dcterms:created>
  <dcterms:modified xsi:type="dcterms:W3CDTF">2025-03-20T06:45:22Z</dcterms:modified>
</cp:coreProperties>
</file>