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3" r:id="rId2"/>
    <p:sldId id="600" r:id="rId3"/>
    <p:sldId id="597" r:id="rId4"/>
    <p:sldId id="601" r:id="rId5"/>
    <p:sldId id="584" r:id="rId6"/>
    <p:sldId id="289" r:id="rId7"/>
    <p:sldId id="278" r:id="rId8"/>
    <p:sldId id="599" r:id="rId9"/>
    <p:sldId id="598" r:id="rId10"/>
    <p:sldId id="291" r:id="rId11"/>
    <p:sldId id="59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7C10C-3E34-44FF-B57C-793BFA1C2CB8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1D9C1-817A-461F-BE61-37FA5F0DE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25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1D9C1-817A-461F-BE61-37FA5F0DE8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39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1D9C1-817A-461F-BE61-37FA5F0DE8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86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1D9C1-817A-461F-BE61-37FA5F0DE8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3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1D9C1-817A-461F-BE61-37FA5F0DE8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32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1D9C1-817A-461F-BE61-37FA5F0DE8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3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ACE5B-165E-4DDB-A798-0B082A2A5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DC209A-B18D-4C3B-94CF-D357BE656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69C2E7-14BA-45B4-9AEF-0E499033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1ABD2-92F5-440B-9868-AF1D9B48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8447CE-CF74-4374-8310-1C127008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66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97294-5D6D-4FFB-9954-8CB5CBE9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75F03C-9F61-447D-A668-39B609830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8EB233-0D3C-4F31-83C7-8D02E462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73B2FE-4A17-4B22-BF40-101F07E4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268FB7-161C-400D-94A3-FB7EB014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79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714FB5-90DD-4CA9-9D13-D24434C08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2E721E-9AB7-4551-B7E2-1CDF6313D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7C7CF1-B39D-4F5E-8AC0-EC78EEF6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73626-9DFB-446D-B652-BA39E68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748102-D823-44D6-8DAD-DDEF2DE7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80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704308" y="585692"/>
            <a:ext cx="10783384" cy="286402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4800" b="1" baseline="0">
                <a:latin typeface="Helvetica"/>
                <a:cs typeface="Helvetica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308" y="3871513"/>
            <a:ext cx="10783384" cy="12158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Name des </a:t>
            </a:r>
            <a:r>
              <a:rPr lang="en-US" dirty="0" err="1"/>
              <a:t>Vortragenden</a:t>
            </a:r>
            <a:endParaRPr lang="en-US" dirty="0"/>
          </a:p>
          <a:p>
            <a:pPr lvl="0"/>
            <a:r>
              <a:rPr lang="de-DE" dirty="0"/>
              <a:t>G</a:t>
            </a:r>
            <a:r>
              <a:rPr lang="en-US" dirty="0" err="1"/>
              <a:t>gf</a:t>
            </a:r>
            <a:r>
              <a:rPr lang="en-US" dirty="0"/>
              <a:t>. </a:t>
            </a:r>
            <a:r>
              <a:rPr lang="de-DE" dirty="0" err="1"/>
              <a:t>w</a:t>
            </a:r>
            <a:r>
              <a:rPr lang="en-US" dirty="0" err="1"/>
              <a:t>eiter</a:t>
            </a:r>
            <a:r>
              <a:rPr lang="en-US" dirty="0"/>
              <a:t> </a:t>
            </a:r>
            <a:r>
              <a:rPr lang="en-US" dirty="0" err="1"/>
              <a:t>Namen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5136000"/>
            <a:ext cx="1650487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3D1DE-A1D9-4F6C-AD71-5B360998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94722A-A425-4A54-A0B9-8FE39C45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2897D-2198-49FB-8F2F-E0FF4DEA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164E77-C80A-439D-829C-DFC7613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CB30D-D246-434F-BC16-70CFE948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71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975B-93BD-4D6A-A5F0-BCA65D09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4245C5-1394-42A5-939B-1281B7CA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AABE3C-D197-42C2-B26B-7BD7293E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9CA8AB-93A6-4386-8A49-8E9D44C2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648E46-7825-452B-9B9A-5DA69E76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6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5DEA3-163A-4E2B-9E62-2F2A6638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7F00FC-A4B7-4DCA-B698-3BAE45760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BC6505-F64F-4182-A7D8-78325C339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3A1518-9886-4A5F-89B3-D2B18CAA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C9B037-D5FF-481E-8209-397703C2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654075-5B56-4B66-A6DC-55D57A74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84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C39C8-9109-469B-AF2B-0DE646A1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4C03C0-FEBF-4198-ADBE-5FCBBEEF8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191E3F-2E39-4D9F-AA1C-5D82DD9DF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A14F0A-7308-4E03-B820-C163FF6AC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08C35C-4565-41F3-8A82-4AB712ABC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F5715C9-97AF-4154-9A16-F753E068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0E79E9-3327-4855-A533-D1ED25DF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D6FE28-C476-420C-B663-23BD4F4C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67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331E6-DA24-4803-8BDD-E395B9BA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25A0EB-BAE9-454F-839A-DAA6019E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FBB4FD-3EB3-486D-A3BB-C1F8FF6A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8E2AD4-BD49-496D-AFC6-9024B090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35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2BBC62-D6D4-4195-9E97-82A36A05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A957DA-F76D-4BD0-B92A-216F733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A9FD1F-1F8E-4F4F-94B4-BC5ED2CD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62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1F921-0D3D-4460-B183-F4B3D3DC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A12E9-3F8D-4AE2-9856-7BB9C56E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CA104D-9CE8-44E8-9231-470B04D16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6223F6-50EA-49F1-A064-974A450E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12CF74-1F2E-4FFC-97D5-DC5D0245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DBF4DE-B1F3-430B-B109-F2DCA463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5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9347E-C7D7-48FD-89D9-ECB1FA8A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3189791-E339-4864-8A2C-9556D7EFE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3C5B70-8BD5-4AC1-BA9B-03F0ABB5C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B47E69-5446-41C9-B750-76682BA1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6527B9-1768-4392-9FF2-8AF89CFC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BC457E-A2B4-4DA6-8898-880F416D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0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49E86EC-602A-4925-B18B-3B3D8FB5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7B4C47-220A-45E7-A8E1-C5E481533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9E62A3-A5F5-4154-BA32-5E0060D64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C38781-4B22-4599-B628-1098081B8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43F187-A177-4ECC-818A-56C9A6D58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03A9-6F7A-42D8-A1F7-1F45BBCD9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6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188" y="1001477"/>
            <a:ext cx="10783384" cy="1488167"/>
          </a:xfrm>
        </p:spPr>
        <p:txBody>
          <a:bodyPr/>
          <a:lstStyle/>
          <a:p>
            <a:pPr algn="ctr"/>
            <a:r>
              <a:rPr lang="de-DE" sz="3200" dirty="0" err="1"/>
              <a:t>PolarCAP</a:t>
            </a:r>
            <a:r>
              <a:rPr lang="de-DE" sz="3200" dirty="0"/>
              <a:t>: Remote </a:t>
            </a:r>
            <a:r>
              <a:rPr lang="de-DE" sz="3200" dirty="0" err="1"/>
              <a:t>sensing</a:t>
            </a:r>
            <a:r>
              <a:rPr lang="de-DE" sz="3200" dirty="0"/>
              <a:t> and </a:t>
            </a:r>
            <a:r>
              <a:rPr lang="de-DE" sz="3200" dirty="0" err="1"/>
              <a:t>modelling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cloud</a:t>
            </a:r>
            <a:r>
              <a:rPr lang="de-DE" sz="3200" dirty="0"/>
              <a:t> </a:t>
            </a:r>
            <a:r>
              <a:rPr lang="de-DE" sz="3200" dirty="0" err="1"/>
              <a:t>microphysical</a:t>
            </a:r>
            <a:r>
              <a:rPr lang="de-DE" sz="3200" dirty="0"/>
              <a:t> </a:t>
            </a:r>
            <a:r>
              <a:rPr lang="de-DE" sz="3200" dirty="0" err="1"/>
              <a:t>processes</a:t>
            </a:r>
            <a:r>
              <a:rPr lang="de-DE" sz="3200" dirty="0"/>
              <a:t> in </a:t>
            </a:r>
            <a:r>
              <a:rPr lang="de-DE" sz="3200" dirty="0" err="1"/>
              <a:t>thermodynamically</a:t>
            </a:r>
            <a:r>
              <a:rPr lang="de-DE" sz="3200" dirty="0"/>
              <a:t> and aerosol-</a:t>
            </a:r>
            <a:r>
              <a:rPr lang="de-DE" sz="3200" dirty="0" err="1"/>
              <a:t>constrained</a:t>
            </a:r>
            <a:r>
              <a:rPr lang="de-DE" sz="3200" dirty="0"/>
              <a:t> super-</a:t>
            </a:r>
            <a:r>
              <a:rPr lang="de-DE" sz="3200" dirty="0" err="1"/>
              <a:t>cooled</a:t>
            </a:r>
            <a:r>
              <a:rPr lang="de-DE" sz="3200" dirty="0"/>
              <a:t> </a:t>
            </a:r>
            <a:r>
              <a:rPr lang="de-DE" sz="3200" dirty="0" err="1"/>
              <a:t>stratus</a:t>
            </a:r>
            <a:r>
              <a:rPr lang="de-DE" sz="3200" dirty="0"/>
              <a:t> </a:t>
            </a:r>
            <a:r>
              <a:rPr lang="de-DE" sz="3200" dirty="0" err="1"/>
              <a:t>clouds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26228" y="2854666"/>
            <a:ext cx="10593612" cy="110679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Kevin Ohneiser</a:t>
            </a:r>
            <a:r>
              <a:rPr lang="de-DE" b="0" dirty="0"/>
              <a:t>, Patric Seifert, Willi Schimmel, Fabian Senf, Jan Henneberger, Fabiola Ramelli, Robert Spirig, </a:t>
            </a:r>
            <a:r>
              <a:rPr lang="de-DE" b="0" dirty="0" err="1"/>
              <a:t>Huiying</a:t>
            </a:r>
            <a:r>
              <a:rPr lang="de-DE" b="0" dirty="0"/>
              <a:t> Zhang, Anna Miller, Nadja </a:t>
            </a:r>
            <a:r>
              <a:rPr lang="de-DE" b="0" dirty="0" err="1"/>
              <a:t>Omanovic</a:t>
            </a:r>
            <a:r>
              <a:rPr lang="de-DE" b="0" dirty="0"/>
              <a:t>, Christopher Fuchs, Anja Hardt, Heike </a:t>
            </a:r>
            <a:r>
              <a:rPr lang="de-DE" b="0" dirty="0" err="1"/>
              <a:t>Wex</a:t>
            </a:r>
            <a:r>
              <a:rPr lang="de-DE" b="0" dirty="0"/>
              <a:t>, Markus Hartmann, Veronika </a:t>
            </a:r>
            <a:r>
              <a:rPr lang="de-DE" b="0" dirty="0" err="1"/>
              <a:t>Ettrichrätz</a:t>
            </a:r>
            <a:r>
              <a:rPr lang="de-DE" b="0" dirty="0"/>
              <a:t>, Anton </a:t>
            </a:r>
            <a:r>
              <a:rPr lang="de-DE" b="0" dirty="0" err="1"/>
              <a:t>Kötsche</a:t>
            </a:r>
            <a:r>
              <a:rPr lang="de-DE" b="0" dirty="0"/>
              <a:t>, Heike </a:t>
            </a:r>
            <a:r>
              <a:rPr lang="de-DE" b="0" dirty="0" err="1"/>
              <a:t>Kalesse</a:t>
            </a:r>
            <a:r>
              <a:rPr lang="de-DE" b="0" dirty="0"/>
              <a:t> Los, Maximilian Maahn, and Ulrike Lohmann</a:t>
            </a:r>
            <a:endParaRPr lang="de-DE" sz="1200" b="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59D9DF9-E890-436E-BA4D-292B2CEC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91" y="5255648"/>
            <a:ext cx="2123804" cy="110679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CD77D45-33EF-4641-85E8-18553674E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86" y="4467588"/>
            <a:ext cx="2730150" cy="9985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559A84B-D281-4FBC-A647-16E110071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180" y="4557683"/>
            <a:ext cx="1813954" cy="18047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2E639CB-82BA-45FF-8F5A-6DDF2417074F}"/>
              </a:ext>
            </a:extLst>
          </p:cNvPr>
          <p:cNvSpPr txBox="1"/>
          <p:nvPr/>
        </p:nvSpPr>
        <p:spPr>
          <a:xfrm flipH="1">
            <a:off x="633188" y="4205978"/>
            <a:ext cx="636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20 March 2025, Bonn, </a:t>
            </a:r>
            <a:r>
              <a:rPr lang="de-DE" sz="2800" b="1" dirty="0" err="1"/>
              <a:t>PrePEP</a:t>
            </a:r>
            <a:r>
              <a:rPr lang="de-DE" sz="2800" b="1" dirty="0"/>
              <a:t> </a:t>
            </a:r>
            <a:r>
              <a:rPr lang="de-DE" sz="2800" b="1" dirty="0" err="1"/>
              <a:t>conference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8198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105BBBE-7F47-43D0-9A17-A8F8833B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" y="2118844"/>
            <a:ext cx="7156608" cy="466218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3D539B9-8F2D-4029-8E55-E62D9E20E35B}"/>
              </a:ext>
            </a:extLst>
          </p:cNvPr>
          <p:cNvSpPr txBox="1"/>
          <p:nvPr/>
        </p:nvSpPr>
        <p:spPr>
          <a:xfrm>
            <a:off x="5019398" y="4017341"/>
            <a:ext cx="205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Hourly</a:t>
            </a:r>
            <a:r>
              <a:rPr lang="de-DE" dirty="0"/>
              <a:t> </a:t>
            </a:r>
            <a:r>
              <a:rPr lang="de-DE" dirty="0" err="1"/>
              <a:t>precipitation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1D63EC5-9642-440D-94FD-19DF85C7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199613"/>
            <a:ext cx="12405360" cy="803275"/>
          </a:xfrm>
        </p:spPr>
        <p:txBody>
          <a:bodyPr>
            <a:noAutofit/>
          </a:bodyPr>
          <a:lstStyle/>
          <a:p>
            <a:r>
              <a:rPr lang="de-DE" sz="3500" dirty="0" err="1"/>
              <a:t>Precipitation</a:t>
            </a:r>
            <a:r>
              <a:rPr lang="de-DE" sz="3500" dirty="0"/>
              <a:t>: </a:t>
            </a:r>
            <a:r>
              <a:rPr lang="de-DE" sz="3500" dirty="0" err="1"/>
              <a:t>Spatial</a:t>
            </a:r>
            <a:r>
              <a:rPr lang="de-DE" sz="3500" dirty="0"/>
              <a:t> </a:t>
            </a:r>
            <a:r>
              <a:rPr lang="de-DE" sz="3500" dirty="0" err="1"/>
              <a:t>representativeness</a:t>
            </a:r>
            <a:r>
              <a:rPr lang="de-DE" sz="3500" dirty="0"/>
              <a:t> &amp; </a:t>
            </a:r>
            <a:r>
              <a:rPr lang="de-DE" sz="3500" dirty="0" err="1"/>
              <a:t>model</a:t>
            </a:r>
            <a:r>
              <a:rPr lang="de-DE" sz="3500" dirty="0"/>
              <a:t> </a:t>
            </a:r>
            <a:r>
              <a:rPr lang="de-DE" sz="3500" dirty="0" err="1"/>
              <a:t>intercomparison</a:t>
            </a:r>
            <a:endParaRPr lang="de-DE" sz="35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D84AF9-634D-48C8-B868-CA62ECFB0DBE}"/>
              </a:ext>
            </a:extLst>
          </p:cNvPr>
          <p:cNvSpPr txBox="1"/>
          <p:nvPr/>
        </p:nvSpPr>
        <p:spPr>
          <a:xfrm>
            <a:off x="219916" y="1311672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Precipitation</a:t>
            </a:r>
            <a:r>
              <a:rPr lang="de-DE" dirty="0"/>
              <a:t> </a:t>
            </a:r>
            <a:r>
              <a:rPr lang="de-DE" dirty="0" err="1"/>
              <a:t>underestimated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seeding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B76D08-E544-489E-AA35-CA51F5C68841}"/>
              </a:ext>
            </a:extLst>
          </p:cNvPr>
          <p:cNvSpPr txBox="1"/>
          <p:nvPr/>
        </p:nvSpPr>
        <p:spPr>
          <a:xfrm>
            <a:off x="3298688" y="1244439"/>
            <a:ext cx="3762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Precipitation</a:t>
            </a:r>
            <a:r>
              <a:rPr lang="de-DE" dirty="0"/>
              <a:t> </a:t>
            </a:r>
            <a:r>
              <a:rPr lang="de-DE" dirty="0" err="1"/>
              <a:t>overestimated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Bise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– lack </a:t>
            </a:r>
            <a:r>
              <a:rPr lang="de-DE" dirty="0" err="1"/>
              <a:t>of</a:t>
            </a:r>
            <a:r>
              <a:rPr lang="de-DE" dirty="0"/>
              <a:t> INP? </a:t>
            </a:r>
          </a:p>
          <a:p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4DA75EF-22E7-4854-A7AF-F26C07D611FE}"/>
              </a:ext>
            </a:extLst>
          </p:cNvPr>
          <p:cNvCxnSpPr>
            <a:cxnSpLocks/>
          </p:cNvCxnSpPr>
          <p:nvPr/>
        </p:nvCxnSpPr>
        <p:spPr>
          <a:xfrm>
            <a:off x="1509076" y="1922483"/>
            <a:ext cx="82722" cy="1513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9FACDA8-887A-4729-8329-E7DD7E7E8EC6}"/>
              </a:ext>
            </a:extLst>
          </p:cNvPr>
          <p:cNvCxnSpPr>
            <a:cxnSpLocks/>
          </p:cNvCxnSpPr>
          <p:nvPr/>
        </p:nvCxnSpPr>
        <p:spPr>
          <a:xfrm>
            <a:off x="4746379" y="1904066"/>
            <a:ext cx="341625" cy="27574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0202680-A568-46DA-98CF-3FA9655154DE}"/>
              </a:ext>
            </a:extLst>
          </p:cNvPr>
          <p:cNvCxnSpPr>
            <a:cxnSpLocks/>
          </p:cNvCxnSpPr>
          <p:nvPr/>
        </p:nvCxnSpPr>
        <p:spPr>
          <a:xfrm flipV="1">
            <a:off x="6794894" y="2089686"/>
            <a:ext cx="171633" cy="46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3A1D491-40F2-4703-9551-51F443967651}"/>
              </a:ext>
            </a:extLst>
          </p:cNvPr>
          <p:cNvSpPr txBox="1"/>
          <p:nvPr/>
        </p:nvSpPr>
        <p:spPr>
          <a:xfrm flipH="1">
            <a:off x="6323063" y="1805928"/>
            <a:ext cx="111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ICON D2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6C80B3-9C72-44FB-A980-41E5C65313E0}"/>
              </a:ext>
            </a:extLst>
          </p:cNvPr>
          <p:cNvSpPr/>
          <p:nvPr/>
        </p:nvSpPr>
        <p:spPr>
          <a:xfrm>
            <a:off x="7432986" y="5017607"/>
            <a:ext cx="415058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/>
              <a:t>ICON D2 </a:t>
            </a:r>
            <a:r>
              <a:rPr lang="de-DE" sz="2400" dirty="0" err="1"/>
              <a:t>underestimates</a:t>
            </a:r>
            <a:r>
              <a:rPr lang="de-DE" sz="2400" dirty="0"/>
              <a:t> </a:t>
            </a:r>
            <a:r>
              <a:rPr lang="de-DE" sz="2400" dirty="0" err="1"/>
              <a:t>seeder</a:t>
            </a:r>
            <a:r>
              <a:rPr lang="de-DE" sz="2400" dirty="0"/>
              <a:t>-feeder </a:t>
            </a:r>
            <a:r>
              <a:rPr lang="de-DE" sz="2400" dirty="0" err="1"/>
              <a:t>effect</a:t>
            </a:r>
            <a:r>
              <a:rPr lang="de-DE" sz="2400" dirty="0"/>
              <a:t> but </a:t>
            </a:r>
            <a:r>
              <a:rPr lang="de-DE" sz="2400" dirty="0" err="1"/>
              <a:t>overestimates</a:t>
            </a:r>
            <a:r>
              <a:rPr lang="de-DE" sz="2400" dirty="0"/>
              <a:t> </a:t>
            </a:r>
            <a:r>
              <a:rPr lang="de-DE" sz="2400" dirty="0" err="1"/>
              <a:t>ice</a:t>
            </a:r>
            <a:r>
              <a:rPr lang="de-DE" sz="2400" dirty="0"/>
              <a:t> </a:t>
            </a:r>
            <a:r>
              <a:rPr lang="de-DE" sz="2400" dirty="0" err="1"/>
              <a:t>precipitation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stratus</a:t>
            </a:r>
            <a:r>
              <a:rPr lang="de-DE" sz="2400" dirty="0"/>
              <a:t> </a:t>
            </a:r>
            <a:r>
              <a:rPr lang="de-DE" sz="2400" dirty="0" err="1"/>
              <a:t>layer</a:t>
            </a: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7C63CA-9E21-48E5-B5D3-2CC21EAD7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34" y="1543994"/>
            <a:ext cx="4594644" cy="26207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AC153B-5AD0-403C-A1C0-243FF4A8840A}"/>
              </a:ext>
            </a:extLst>
          </p:cNvPr>
          <p:cNvSpPr txBox="1"/>
          <p:nvPr/>
        </p:nvSpPr>
        <p:spPr>
          <a:xfrm>
            <a:off x="7376796" y="4332082"/>
            <a:ext cx="457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Eriswil,    </a:t>
            </a:r>
            <a:r>
              <a:rPr lang="de-DE" dirty="0" err="1">
                <a:solidFill>
                  <a:srgbClr val="0070C0"/>
                </a:solidFill>
              </a:rPr>
              <a:t>Huttwil</a:t>
            </a:r>
            <a:r>
              <a:rPr lang="de-DE" dirty="0">
                <a:solidFill>
                  <a:srgbClr val="0070C0"/>
                </a:solidFill>
              </a:rPr>
              <a:t>,   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Napf,</a:t>
            </a:r>
            <a:r>
              <a:rPr lang="de-DE" dirty="0"/>
              <a:t>    Affoltern,    </a:t>
            </a:r>
            <a:r>
              <a:rPr lang="de-DE" dirty="0" err="1">
                <a:solidFill>
                  <a:schemeClr val="accent4"/>
                </a:solidFill>
              </a:rPr>
              <a:t>Egolzwil</a:t>
            </a:r>
            <a:endParaRPr lang="de-DE" dirty="0">
              <a:solidFill>
                <a:schemeClr val="accent4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A475361-FADB-4DEC-A510-59BE8DD50EC9}"/>
              </a:ext>
            </a:extLst>
          </p:cNvPr>
          <p:cNvCxnSpPr>
            <a:cxnSpLocks/>
          </p:cNvCxnSpPr>
          <p:nvPr/>
        </p:nvCxnSpPr>
        <p:spPr>
          <a:xfrm flipV="1">
            <a:off x="8665684" y="2552083"/>
            <a:ext cx="630716" cy="17369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5908-E7E4-471E-A1CE-F882535B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421" y="6256934"/>
            <a:ext cx="2743200" cy="365125"/>
          </a:xfrm>
        </p:spPr>
        <p:txBody>
          <a:bodyPr/>
          <a:lstStyle/>
          <a:p>
            <a:fld id="{5D6003A9-6F7A-42D8-A1F7-1F45BBCD95B9}" type="slidenum">
              <a:rPr lang="de-DE" smtClean="0"/>
              <a:t>10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C019CBF-AD62-4CAD-A9C8-FB416D3E8FBE}"/>
              </a:ext>
            </a:extLst>
          </p:cNvPr>
          <p:cNvSpPr/>
          <p:nvPr/>
        </p:nvSpPr>
        <p:spPr>
          <a:xfrm>
            <a:off x="5240868" y="2320884"/>
            <a:ext cx="1520385" cy="231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8664A78-4A61-4C2D-B399-08151908500E}"/>
              </a:ext>
            </a:extLst>
          </p:cNvPr>
          <p:cNvSpPr/>
          <p:nvPr/>
        </p:nvSpPr>
        <p:spPr>
          <a:xfrm>
            <a:off x="5284568" y="2862300"/>
            <a:ext cx="1689148" cy="98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0FC8A7-654A-4B79-8521-3A9118D02AED}"/>
              </a:ext>
            </a:extLst>
          </p:cNvPr>
          <p:cNvSpPr txBox="1"/>
          <p:nvPr/>
        </p:nvSpPr>
        <p:spPr>
          <a:xfrm flipH="1">
            <a:off x="1946337" y="2165695"/>
            <a:ext cx="304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Eriswil </a:t>
            </a:r>
            <a:r>
              <a:rPr lang="de-DE" sz="2000" b="1" dirty="0" err="1"/>
              <a:t>Disdrometer</a:t>
            </a:r>
            <a:r>
              <a:rPr lang="de-DE" sz="2000" b="1" dirty="0"/>
              <a:t> </a:t>
            </a:r>
            <a:r>
              <a:rPr lang="de-DE" sz="2000" b="1" dirty="0" err="1"/>
              <a:t>observations</a:t>
            </a:r>
            <a:endParaRPr lang="de-DE" sz="2000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141CD8-228B-45AC-8523-BA4B337F715F}"/>
              </a:ext>
            </a:extLst>
          </p:cNvPr>
          <p:cNvSpPr txBox="1"/>
          <p:nvPr/>
        </p:nvSpPr>
        <p:spPr>
          <a:xfrm flipH="1">
            <a:off x="5072512" y="4284949"/>
            <a:ext cx="304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Eriswil ICON-D2 </a:t>
            </a:r>
            <a:br>
              <a:rPr lang="de-DE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000" b="1" dirty="0" err="1">
                <a:solidFill>
                  <a:schemeClr val="bg1">
                    <a:lumMod val="50000"/>
                  </a:schemeClr>
                </a:solidFill>
              </a:rPr>
              <a:t>simulation</a:t>
            </a:r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BF2C0138-603D-4A2C-AC5F-784492B72721}"/>
              </a:ext>
            </a:extLst>
          </p:cNvPr>
          <p:cNvSpPr/>
          <p:nvPr/>
        </p:nvSpPr>
        <p:spPr>
          <a:xfrm>
            <a:off x="8151303" y="4442177"/>
            <a:ext cx="163481" cy="135814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4E0F2466-39CE-4E01-91D2-3119CF9A16F9}"/>
              </a:ext>
            </a:extLst>
          </p:cNvPr>
          <p:cNvSpPr/>
          <p:nvPr/>
        </p:nvSpPr>
        <p:spPr>
          <a:xfrm>
            <a:off x="7231830" y="4420870"/>
            <a:ext cx="197812" cy="16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D8FB6828-D8DD-48B7-9C3A-0D3F2D9C66A4}"/>
              </a:ext>
            </a:extLst>
          </p:cNvPr>
          <p:cNvSpPr/>
          <p:nvPr/>
        </p:nvSpPr>
        <p:spPr>
          <a:xfrm>
            <a:off x="9111944" y="4442367"/>
            <a:ext cx="163481" cy="13581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D9761F78-EE57-4565-99DA-1328144FC807}"/>
              </a:ext>
            </a:extLst>
          </p:cNvPr>
          <p:cNvSpPr/>
          <p:nvPr/>
        </p:nvSpPr>
        <p:spPr>
          <a:xfrm>
            <a:off x="9779970" y="4443727"/>
            <a:ext cx="163481" cy="13581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904CB163-56FB-4B08-B9B0-0BAA9A14504A}"/>
              </a:ext>
            </a:extLst>
          </p:cNvPr>
          <p:cNvSpPr/>
          <p:nvPr/>
        </p:nvSpPr>
        <p:spPr>
          <a:xfrm>
            <a:off x="10879052" y="4442177"/>
            <a:ext cx="163481" cy="135814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3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B5DB3-7F6B-4710-B76D-3FE2A5F6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B297E-B001-495A-AB04-7DEE7B75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72" y="1690688"/>
            <a:ext cx="1159626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Case study from 8 Jan 2024 with natural seeding effect was shown</a:t>
            </a:r>
          </a:p>
          <a:p>
            <a:pPr marL="457200" lvl="1" indent="0">
              <a:buNone/>
            </a:pPr>
            <a:r>
              <a:rPr lang="en-US" dirty="0"/>
              <a:t>1)	Seeder-Feeder process increases precipitation by about 10-30%</a:t>
            </a:r>
          </a:p>
          <a:p>
            <a:pPr marL="914400" lvl="1" indent="-457200">
              <a:buAutoNum type="arabicParenR" startAt="2"/>
            </a:pPr>
            <a:r>
              <a:rPr lang="en-US" dirty="0"/>
              <a:t>No precipitation formation in stand-alone supercooled stratus layer</a:t>
            </a:r>
          </a:p>
          <a:p>
            <a:pPr marL="914400" lvl="1" indent="-457200">
              <a:buFont typeface="Arial" panose="020B0604020202020204" pitchFamily="34" charset="0"/>
              <a:buAutoNum type="arabicParenR" startAt="2"/>
            </a:pPr>
            <a:r>
              <a:rPr lang="en-US" dirty="0"/>
              <a:t>Water and ice coexisted, interacted and formed graupel on the way through the cloud</a:t>
            </a:r>
          </a:p>
          <a:p>
            <a:r>
              <a:rPr lang="en-US" dirty="0"/>
              <a:t>Weather model (ICON D2) was found to: </a:t>
            </a:r>
          </a:p>
          <a:p>
            <a:pPr marL="457200" lvl="1" indent="0">
              <a:buNone/>
            </a:pPr>
            <a:r>
              <a:rPr lang="en-US" dirty="0"/>
              <a:t>1)	underestimate the seeder-feeder effect </a:t>
            </a:r>
          </a:p>
          <a:p>
            <a:pPr lvl="2"/>
            <a:r>
              <a:rPr lang="en-US" dirty="0"/>
              <a:t>wrong representation of seeder-feeder process within the model?</a:t>
            </a:r>
          </a:p>
          <a:p>
            <a:pPr marL="457200" lvl="1" indent="0">
              <a:buNone/>
            </a:pPr>
            <a:r>
              <a:rPr lang="en-US" dirty="0"/>
              <a:t>2)	overestimate precipitation from the stratus (</a:t>
            </a:r>
            <a:r>
              <a:rPr lang="en-US" dirty="0" err="1"/>
              <a:t>Bise</a:t>
            </a:r>
            <a:r>
              <a:rPr lang="en-US" dirty="0"/>
              <a:t>-cloud) layer </a:t>
            </a:r>
          </a:p>
          <a:p>
            <a:pPr lvl="2"/>
            <a:r>
              <a:rPr lang="en-US" dirty="0"/>
              <a:t>impact of low ice nucleating particle (INP) concentrations? See Poster #25</a:t>
            </a:r>
            <a:endParaRPr lang="de-DE" dirty="0"/>
          </a:p>
          <a:p>
            <a:r>
              <a:rPr lang="en-US" dirty="0"/>
              <a:t>This study Ohneiser et al., 2025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ACP </a:t>
            </a:r>
            <a:r>
              <a:rPr lang="de-DE" dirty="0" err="1"/>
              <a:t>soon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743F26-6920-4152-BB16-900DB2A2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56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23EFC-4ECA-46AD-A0EF-E838E89A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84" y="144823"/>
            <a:ext cx="10515600" cy="650509"/>
          </a:xfrm>
        </p:spPr>
        <p:txBody>
          <a:bodyPr/>
          <a:lstStyle/>
          <a:p>
            <a:r>
              <a:rPr lang="de-DE" sz="3600" dirty="0"/>
              <a:t>Motivation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13DAA6-F981-4261-AD8A-54FDA0AA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84" y="865760"/>
            <a:ext cx="1167351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Improve the understanding of the formation, persistence and environmental impact of the long-lasting supercooled liquid stratus layer in Bise situations</a:t>
            </a:r>
          </a:p>
          <a:p>
            <a:r>
              <a:rPr lang="en-US" sz="2400" dirty="0"/>
              <a:t>Approaches: Combination of remote-sensing, in situ, INP (ice-nucleating particles) sampling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Evaluate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availabilty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(lack!) and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spatial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distribution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ice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nucleating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particles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(INP) </a:t>
            </a:r>
            <a:r>
              <a:rPr lang="de-DE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 See </a:t>
            </a:r>
            <a:r>
              <a:rPr lang="de-DE" sz="1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poster</a:t>
            </a:r>
            <a:r>
              <a:rPr lang="de-DE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 #25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Characterize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role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supercooled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stratus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layer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precipitation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formation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via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natural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seeder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-feeder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processes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 8 Jan 2024,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this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presentation</a:t>
            </a:r>
            <a:endParaRPr lang="de-DE" sz="2000" b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037691-8373-4117-9C46-8513FA97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91" y="3593524"/>
            <a:ext cx="3701560" cy="31598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E2C3F2F-95C4-40BA-AC77-CFD1E516C1CE}"/>
              </a:ext>
            </a:extLst>
          </p:cNvPr>
          <p:cNvSpPr txBox="1"/>
          <p:nvPr/>
        </p:nvSpPr>
        <p:spPr>
          <a:xfrm>
            <a:off x="6954642" y="4303349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~1300 m ü. NN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8D78210-ABCB-40E4-A3CC-FE1A1CCCAD45}"/>
              </a:ext>
            </a:extLst>
          </p:cNvPr>
          <p:cNvCxnSpPr/>
          <p:nvPr/>
        </p:nvCxnSpPr>
        <p:spPr>
          <a:xfrm flipH="1">
            <a:off x="9015184" y="4351068"/>
            <a:ext cx="674914" cy="9252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8CCCFE6-374B-4363-A89E-31BDAE1F0BA6}"/>
              </a:ext>
            </a:extLst>
          </p:cNvPr>
          <p:cNvSpPr txBox="1"/>
          <p:nvPr/>
        </p:nvSpPr>
        <p:spPr>
          <a:xfrm>
            <a:off x="7907247" y="3803058"/>
            <a:ext cx="2808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Above </a:t>
            </a:r>
            <a:r>
              <a:rPr lang="de-DE" sz="2800" dirty="0" err="1"/>
              <a:t>Bise</a:t>
            </a:r>
            <a:r>
              <a:rPr lang="de-DE" sz="2800" dirty="0"/>
              <a:t> </a:t>
            </a:r>
            <a:r>
              <a:rPr lang="de-DE" sz="2800" dirty="0" err="1"/>
              <a:t>clouds</a:t>
            </a:r>
            <a:endParaRPr lang="de-DE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BECD49-7CF5-46A5-995E-08EDAAFB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271" y="3581168"/>
            <a:ext cx="4595119" cy="3159868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96DA6CB-4C18-43AD-87CF-335BCEA714A6}"/>
              </a:ext>
            </a:extLst>
          </p:cNvPr>
          <p:cNvCxnSpPr>
            <a:cxnSpLocks/>
          </p:cNvCxnSpPr>
          <p:nvPr/>
        </p:nvCxnSpPr>
        <p:spPr>
          <a:xfrm flipH="1">
            <a:off x="3364692" y="5350201"/>
            <a:ext cx="885464" cy="666653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E12CFFB-58AE-4975-92AF-CA594368917F}"/>
              </a:ext>
            </a:extLst>
          </p:cNvPr>
          <p:cNvSpPr txBox="1"/>
          <p:nvPr/>
        </p:nvSpPr>
        <p:spPr>
          <a:xfrm>
            <a:off x="3255461" y="5279773"/>
            <a:ext cx="7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Wind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6109D8-7509-4E65-8023-BCF6EA3C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66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ohneiser\Downloads\dji_fly_20240205_171754_144_1707149883188_photo_optimized.jpg">
            <a:extLst>
              <a:ext uri="{FF2B5EF4-FFF2-40B4-BE49-F238E27FC236}">
                <a16:creationId xmlns:a16="http://schemas.microsoft.com/office/drawing/2014/main" id="{8F4799D6-428E-4449-98BF-4F48B609D0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35210" y="211327"/>
            <a:ext cx="11651989" cy="64251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710AC3-DDD8-48DB-8CBE-DD102B21083C}"/>
              </a:ext>
            </a:extLst>
          </p:cNvPr>
          <p:cNvSpPr txBox="1"/>
          <p:nvPr/>
        </p:nvSpPr>
        <p:spPr>
          <a:xfrm>
            <a:off x="275851" y="3773383"/>
            <a:ext cx="1387752" cy="64633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Parsivel</a:t>
            </a:r>
            <a:r>
              <a:rPr lang="de-DE" b="1" dirty="0"/>
              <a:t> </a:t>
            </a:r>
            <a:r>
              <a:rPr lang="de-DE" dirty="0"/>
              <a:t>1d-Disdrometer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CC1F2-5F82-4F06-B322-DC6B76DD5E35}"/>
              </a:ext>
            </a:extLst>
          </p:cNvPr>
          <p:cNvSpPr txBox="1"/>
          <p:nvPr/>
        </p:nvSpPr>
        <p:spPr>
          <a:xfrm>
            <a:off x="2160062" y="5947389"/>
            <a:ext cx="2005050" cy="6407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Mira35 STSR</a:t>
            </a:r>
          </a:p>
          <a:p>
            <a:pPr algn="ctr"/>
            <a:r>
              <a:rPr lang="de-DE" dirty="0"/>
              <a:t>35-GHz Cloud </a:t>
            </a:r>
            <a:r>
              <a:rPr lang="de-DE" dirty="0" err="1"/>
              <a:t>radar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49625C-010E-4044-ACEC-BF3DE8BE8EDF}"/>
              </a:ext>
            </a:extLst>
          </p:cNvPr>
          <p:cNvSpPr txBox="1"/>
          <p:nvPr/>
        </p:nvSpPr>
        <p:spPr>
          <a:xfrm>
            <a:off x="297936" y="2123496"/>
            <a:ext cx="1978779" cy="64633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HATPRO G5 </a:t>
            </a:r>
            <a:r>
              <a:rPr lang="de-DE" dirty="0"/>
              <a:t>Micro-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radiometer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51C6DA-3798-4B9E-8551-B9F7A0D01A3B}"/>
              </a:ext>
            </a:extLst>
          </p:cNvPr>
          <p:cNvSpPr txBox="1"/>
          <p:nvPr/>
        </p:nvSpPr>
        <p:spPr>
          <a:xfrm>
            <a:off x="1082227" y="1101861"/>
            <a:ext cx="2192163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Streamline Pro</a:t>
            </a:r>
            <a:endParaRPr lang="de-DE" dirty="0"/>
          </a:p>
          <a:p>
            <a:pPr algn="ctr"/>
            <a:r>
              <a:rPr lang="de-DE" dirty="0"/>
              <a:t>1.5-µm Doppler </a:t>
            </a:r>
            <a:r>
              <a:rPr lang="de-DE" dirty="0" err="1"/>
              <a:t>lidar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D81E497-6975-4C7E-93D5-272C30497EBB}"/>
              </a:ext>
            </a:extLst>
          </p:cNvPr>
          <p:cNvSpPr txBox="1"/>
          <p:nvPr/>
        </p:nvSpPr>
        <p:spPr>
          <a:xfrm>
            <a:off x="4440199" y="1248834"/>
            <a:ext cx="1818502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PollyXT</a:t>
            </a:r>
            <a:r>
              <a:rPr lang="de-DE" b="1" dirty="0"/>
              <a:t> </a:t>
            </a:r>
            <a:r>
              <a:rPr lang="de-DE" dirty="0"/>
              <a:t>Raman </a:t>
            </a:r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lidar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1DF59B-995F-443E-AC2E-4B8B06AABBCE}"/>
              </a:ext>
            </a:extLst>
          </p:cNvPr>
          <p:cNvSpPr txBox="1"/>
          <p:nvPr/>
        </p:nvSpPr>
        <p:spPr>
          <a:xfrm>
            <a:off x="278833" y="5944496"/>
            <a:ext cx="1811942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MRR-Pro </a:t>
            </a:r>
            <a:r>
              <a:rPr lang="de-DE" dirty="0"/>
              <a:t>24-GHz </a:t>
            </a:r>
            <a:r>
              <a:rPr lang="de-DE" dirty="0" err="1"/>
              <a:t>micro</a:t>
            </a:r>
            <a:r>
              <a:rPr lang="de-DE" dirty="0"/>
              <a:t> rain </a:t>
            </a:r>
            <a:r>
              <a:rPr lang="de-DE" dirty="0" err="1"/>
              <a:t>radar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031EB5B-7FA2-46A9-881E-85BD1CB3D99F}"/>
              </a:ext>
            </a:extLst>
          </p:cNvPr>
          <p:cNvSpPr txBox="1"/>
          <p:nvPr/>
        </p:nvSpPr>
        <p:spPr>
          <a:xfrm>
            <a:off x="3631488" y="505613"/>
            <a:ext cx="1955639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CE318-T </a:t>
            </a:r>
            <a:r>
              <a:rPr lang="de-DE" dirty="0"/>
              <a:t>Solar lunar </a:t>
            </a:r>
            <a:r>
              <a:rPr lang="de-DE" dirty="0" err="1"/>
              <a:t>photometer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BE7B21-FDA6-4303-B2E9-7195AFE3CC73}"/>
              </a:ext>
            </a:extLst>
          </p:cNvPr>
          <p:cNvSpPr txBox="1"/>
          <p:nvPr/>
        </p:nvSpPr>
        <p:spPr>
          <a:xfrm>
            <a:off x="8629835" y="5928318"/>
            <a:ext cx="19374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VISSS </a:t>
            </a:r>
            <a:r>
              <a:rPr lang="de-DE" dirty="0"/>
              <a:t>Video In Situ </a:t>
            </a:r>
            <a:r>
              <a:rPr lang="de-DE" dirty="0" err="1"/>
              <a:t>Snowfall</a:t>
            </a:r>
            <a:r>
              <a:rPr lang="de-DE" dirty="0"/>
              <a:t> Sensor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04712C0-4317-4A60-961F-E9D7361A3B7F}"/>
              </a:ext>
            </a:extLst>
          </p:cNvPr>
          <p:cNvSpPr txBox="1"/>
          <p:nvPr/>
        </p:nvSpPr>
        <p:spPr>
          <a:xfrm>
            <a:off x="6296159" y="5947389"/>
            <a:ext cx="2265242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2DVD</a:t>
            </a:r>
            <a:r>
              <a:rPr lang="de-DE" dirty="0"/>
              <a:t> - 2-dimensional </a:t>
            </a:r>
          </a:p>
          <a:p>
            <a:pPr algn="ctr"/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disdrometer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3A62C7-9F12-41D1-B39D-1E310F4EC0A4}"/>
              </a:ext>
            </a:extLst>
          </p:cNvPr>
          <p:cNvSpPr txBox="1"/>
          <p:nvPr/>
        </p:nvSpPr>
        <p:spPr>
          <a:xfrm>
            <a:off x="8690795" y="161431"/>
            <a:ext cx="3134809" cy="92333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Holimo</a:t>
            </a:r>
            <a:r>
              <a:rPr lang="de-DE" dirty="0"/>
              <a:t> - </a:t>
            </a:r>
            <a:r>
              <a:rPr lang="en-US" dirty="0" err="1"/>
              <a:t>HOLographic</a:t>
            </a:r>
            <a:r>
              <a:rPr lang="en-US" dirty="0"/>
              <a:t> Imager </a:t>
            </a:r>
          </a:p>
          <a:p>
            <a:pPr algn="ctr"/>
            <a:r>
              <a:rPr lang="en-US" dirty="0"/>
              <a:t>for Microscopic Objects</a:t>
            </a:r>
            <a:r>
              <a:rPr lang="de-DE" dirty="0"/>
              <a:t> with </a:t>
            </a:r>
            <a:r>
              <a:rPr lang="de-DE" dirty="0" err="1"/>
              <a:t>the</a:t>
            </a:r>
            <a:r>
              <a:rPr lang="de-DE" dirty="0"/>
              <a:t> helium-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balloon</a:t>
            </a:r>
            <a:r>
              <a:rPr lang="de-DE" dirty="0"/>
              <a:t> „Bob“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DD15FB5-3EF9-48AE-AF96-490C6C864D3F}"/>
              </a:ext>
            </a:extLst>
          </p:cNvPr>
          <p:cNvCxnSpPr>
            <a:cxnSpLocks/>
          </p:cNvCxnSpPr>
          <p:nvPr/>
        </p:nvCxnSpPr>
        <p:spPr>
          <a:xfrm flipH="1" flipV="1">
            <a:off x="1270000" y="5665279"/>
            <a:ext cx="493822" cy="257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D961A8C-8F78-4160-ADD3-42E7EFD49579}"/>
              </a:ext>
            </a:extLst>
          </p:cNvPr>
          <p:cNvCxnSpPr>
            <a:cxnSpLocks/>
          </p:cNvCxnSpPr>
          <p:nvPr/>
        </p:nvCxnSpPr>
        <p:spPr>
          <a:xfrm>
            <a:off x="1112363" y="4459571"/>
            <a:ext cx="781017" cy="6432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0EED72F-19B9-4A8E-ABAB-06DE4DDB9C7D}"/>
              </a:ext>
            </a:extLst>
          </p:cNvPr>
          <p:cNvCxnSpPr>
            <a:cxnSpLocks/>
          </p:cNvCxnSpPr>
          <p:nvPr/>
        </p:nvCxnSpPr>
        <p:spPr>
          <a:xfrm>
            <a:off x="1515902" y="2827008"/>
            <a:ext cx="475458" cy="20307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769B3E9-A83A-4AFB-9676-04F7A6606107}"/>
              </a:ext>
            </a:extLst>
          </p:cNvPr>
          <p:cNvCxnSpPr>
            <a:cxnSpLocks/>
          </p:cNvCxnSpPr>
          <p:nvPr/>
        </p:nvCxnSpPr>
        <p:spPr>
          <a:xfrm flipH="1">
            <a:off x="2323635" y="1782000"/>
            <a:ext cx="15806" cy="270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CCA017C-5860-4575-A918-9C8C0A49044F}"/>
              </a:ext>
            </a:extLst>
          </p:cNvPr>
          <p:cNvCxnSpPr>
            <a:cxnSpLocks/>
          </p:cNvCxnSpPr>
          <p:nvPr/>
        </p:nvCxnSpPr>
        <p:spPr>
          <a:xfrm flipH="1">
            <a:off x="2351774" y="1239020"/>
            <a:ext cx="1728011" cy="3552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1517343-CB4F-4E57-834C-466F16F12F94}"/>
              </a:ext>
            </a:extLst>
          </p:cNvPr>
          <p:cNvCxnSpPr>
            <a:cxnSpLocks/>
          </p:cNvCxnSpPr>
          <p:nvPr/>
        </p:nvCxnSpPr>
        <p:spPr>
          <a:xfrm flipH="1">
            <a:off x="2843014" y="1916921"/>
            <a:ext cx="1762130" cy="26280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1EB3AC9-2381-42DD-A21B-5C1AB6FCAB0E}"/>
              </a:ext>
            </a:extLst>
          </p:cNvPr>
          <p:cNvCxnSpPr>
            <a:cxnSpLocks/>
          </p:cNvCxnSpPr>
          <p:nvPr/>
        </p:nvCxnSpPr>
        <p:spPr>
          <a:xfrm flipH="1" flipV="1">
            <a:off x="2977924" y="4851438"/>
            <a:ext cx="221533" cy="1023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26C24DA3-BAAC-4C75-99D7-7D47FBD089B8}"/>
              </a:ext>
            </a:extLst>
          </p:cNvPr>
          <p:cNvCxnSpPr>
            <a:cxnSpLocks/>
          </p:cNvCxnSpPr>
          <p:nvPr/>
        </p:nvCxnSpPr>
        <p:spPr>
          <a:xfrm flipH="1" flipV="1">
            <a:off x="3762027" y="5193662"/>
            <a:ext cx="1589313" cy="714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EBA0F71-8116-4379-B246-AC7FFAEC38E8}"/>
              </a:ext>
            </a:extLst>
          </p:cNvPr>
          <p:cNvCxnSpPr>
            <a:cxnSpLocks/>
          </p:cNvCxnSpPr>
          <p:nvPr/>
        </p:nvCxnSpPr>
        <p:spPr>
          <a:xfrm flipH="1" flipV="1">
            <a:off x="3814368" y="4925352"/>
            <a:ext cx="3026294" cy="9496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A509FB8B-FFC4-4811-8F36-603BD49063E0}"/>
              </a:ext>
            </a:extLst>
          </p:cNvPr>
          <p:cNvSpPr txBox="1"/>
          <p:nvPr/>
        </p:nvSpPr>
        <p:spPr>
          <a:xfrm>
            <a:off x="7270875" y="1885239"/>
            <a:ext cx="1212490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CHM-15kx</a:t>
            </a:r>
          </a:p>
          <a:p>
            <a:pPr algn="ctr"/>
            <a:r>
              <a:rPr lang="de-DE" dirty="0" err="1"/>
              <a:t>Ceilometer</a:t>
            </a:r>
            <a:endParaRPr lang="de-DE" dirty="0"/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90EBCAFF-A445-4A13-A830-129253F6618D}"/>
              </a:ext>
            </a:extLst>
          </p:cNvPr>
          <p:cNvCxnSpPr>
            <a:cxnSpLocks/>
          </p:cNvCxnSpPr>
          <p:nvPr/>
        </p:nvCxnSpPr>
        <p:spPr>
          <a:xfrm flipH="1" flipV="1">
            <a:off x="4251215" y="4662460"/>
            <a:ext cx="4577825" cy="12205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38E4CAB7-BA5C-43B5-8D1A-463E5CB7EEEA}"/>
              </a:ext>
            </a:extLst>
          </p:cNvPr>
          <p:cNvCxnSpPr>
            <a:cxnSpLocks/>
          </p:cNvCxnSpPr>
          <p:nvPr/>
        </p:nvCxnSpPr>
        <p:spPr>
          <a:xfrm flipH="1">
            <a:off x="5837697" y="1563445"/>
            <a:ext cx="1401426" cy="2233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B6C37E5B-7B78-401D-BD35-6787FE9A832E}"/>
              </a:ext>
            </a:extLst>
          </p:cNvPr>
          <p:cNvSpPr txBox="1"/>
          <p:nvPr/>
        </p:nvSpPr>
        <p:spPr>
          <a:xfrm>
            <a:off x="4745740" y="1965357"/>
            <a:ext cx="1212490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CHM-15kx</a:t>
            </a:r>
          </a:p>
          <a:p>
            <a:pPr algn="ctr"/>
            <a:r>
              <a:rPr lang="de-DE" dirty="0" err="1"/>
              <a:t>Ceilometer</a:t>
            </a:r>
            <a:endParaRPr lang="de-DE" dirty="0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01E68858-055D-4BE4-BA37-0B4E6FFAFAC7}"/>
              </a:ext>
            </a:extLst>
          </p:cNvPr>
          <p:cNvCxnSpPr>
            <a:cxnSpLocks/>
          </p:cNvCxnSpPr>
          <p:nvPr/>
        </p:nvCxnSpPr>
        <p:spPr>
          <a:xfrm flipH="1">
            <a:off x="3077365" y="2645393"/>
            <a:ext cx="2098067" cy="2181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E4F3608-644C-45BC-B5D9-D7E7970A1E7F}"/>
              </a:ext>
            </a:extLst>
          </p:cNvPr>
          <p:cNvCxnSpPr>
            <a:cxnSpLocks/>
          </p:cNvCxnSpPr>
          <p:nvPr/>
        </p:nvCxnSpPr>
        <p:spPr>
          <a:xfrm flipH="1">
            <a:off x="4938268" y="836668"/>
            <a:ext cx="2184225" cy="3622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F50ADDF3-B93E-4EC8-9768-5E5D76636556}"/>
              </a:ext>
            </a:extLst>
          </p:cNvPr>
          <p:cNvSpPr txBox="1"/>
          <p:nvPr/>
        </p:nvSpPr>
        <p:spPr>
          <a:xfrm>
            <a:off x="6447597" y="151049"/>
            <a:ext cx="1962366" cy="64633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MASC </a:t>
            </a:r>
            <a:r>
              <a:rPr lang="de-DE" dirty="0"/>
              <a:t>Multi-Angle </a:t>
            </a:r>
            <a:r>
              <a:rPr lang="de-DE" dirty="0" err="1"/>
              <a:t>Snowflake</a:t>
            </a:r>
            <a:r>
              <a:rPr lang="de-DE" dirty="0"/>
              <a:t> </a:t>
            </a:r>
            <a:r>
              <a:rPr lang="de-DE" dirty="0" err="1"/>
              <a:t>Camera</a:t>
            </a:r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0F9D9A6-46B7-4B9F-92F5-BA0A2FE87B30}"/>
              </a:ext>
            </a:extLst>
          </p:cNvPr>
          <p:cNvSpPr txBox="1"/>
          <p:nvPr/>
        </p:nvSpPr>
        <p:spPr>
          <a:xfrm>
            <a:off x="7260940" y="1182111"/>
            <a:ext cx="2005050" cy="6407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Mira35 STSR</a:t>
            </a:r>
          </a:p>
          <a:p>
            <a:pPr algn="ctr"/>
            <a:r>
              <a:rPr lang="de-DE" dirty="0"/>
              <a:t>35-GHz Cloud </a:t>
            </a:r>
            <a:r>
              <a:rPr lang="de-DE" dirty="0" err="1"/>
              <a:t>radar</a:t>
            </a:r>
            <a:endParaRPr lang="de-DE" dirty="0"/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1249C6CC-CBAE-426B-8251-0DB7934717CE}"/>
              </a:ext>
            </a:extLst>
          </p:cNvPr>
          <p:cNvCxnSpPr>
            <a:cxnSpLocks/>
          </p:cNvCxnSpPr>
          <p:nvPr/>
        </p:nvCxnSpPr>
        <p:spPr>
          <a:xfrm flipH="1">
            <a:off x="6024384" y="2301748"/>
            <a:ext cx="1202058" cy="17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EFF45A58-B324-4FF4-B87E-A6E15D771344}"/>
              </a:ext>
            </a:extLst>
          </p:cNvPr>
          <p:cNvSpPr txBox="1"/>
          <p:nvPr/>
        </p:nvSpPr>
        <p:spPr>
          <a:xfrm>
            <a:off x="7302960" y="2591248"/>
            <a:ext cx="1978779" cy="64633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HATPRO G5 </a:t>
            </a:r>
            <a:r>
              <a:rPr lang="de-DE" dirty="0"/>
              <a:t>Micro-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radiometer</a:t>
            </a:r>
            <a:endParaRPr lang="de-DE" dirty="0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7B8B8AC8-8DA5-4A0C-9C55-0BEE5B6C0DF1}"/>
              </a:ext>
            </a:extLst>
          </p:cNvPr>
          <p:cNvCxnSpPr>
            <a:cxnSpLocks/>
          </p:cNvCxnSpPr>
          <p:nvPr/>
        </p:nvCxnSpPr>
        <p:spPr>
          <a:xfrm flipH="1">
            <a:off x="6572206" y="3108960"/>
            <a:ext cx="698669" cy="558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9BA8DBEF-6ADB-4723-8956-70462E1FA269}"/>
              </a:ext>
            </a:extLst>
          </p:cNvPr>
          <p:cNvCxnSpPr>
            <a:cxnSpLocks/>
          </p:cNvCxnSpPr>
          <p:nvPr/>
        </p:nvCxnSpPr>
        <p:spPr>
          <a:xfrm>
            <a:off x="9765908" y="1151631"/>
            <a:ext cx="0" cy="158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061C2850-A554-4494-8294-7711A204268B}"/>
              </a:ext>
            </a:extLst>
          </p:cNvPr>
          <p:cNvCxnSpPr>
            <a:cxnSpLocks/>
          </p:cNvCxnSpPr>
          <p:nvPr/>
        </p:nvCxnSpPr>
        <p:spPr>
          <a:xfrm flipH="1" flipV="1">
            <a:off x="6594935" y="4418932"/>
            <a:ext cx="2900196" cy="8478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>
            <a:extLst>
              <a:ext uri="{FF2B5EF4-FFF2-40B4-BE49-F238E27FC236}">
                <a16:creationId xmlns:a16="http://schemas.microsoft.com/office/drawing/2014/main" id="{DB9F799F-CE84-4AFF-9DA1-73E9ED5F6F09}"/>
              </a:ext>
            </a:extLst>
          </p:cNvPr>
          <p:cNvSpPr txBox="1"/>
          <p:nvPr/>
        </p:nvSpPr>
        <p:spPr>
          <a:xfrm>
            <a:off x="9554362" y="5018948"/>
            <a:ext cx="19374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INP </a:t>
            </a:r>
            <a:r>
              <a:rPr lang="de-DE" dirty="0" err="1"/>
              <a:t>sampler</a:t>
            </a:r>
            <a:endParaRPr lang="de-DE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4B0C76D-1FF8-4426-9D11-57607A4D2370}"/>
              </a:ext>
            </a:extLst>
          </p:cNvPr>
          <p:cNvSpPr txBox="1"/>
          <p:nvPr/>
        </p:nvSpPr>
        <p:spPr>
          <a:xfrm>
            <a:off x="9571570" y="4240799"/>
            <a:ext cx="1937456" cy="64633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 GHz Cloud </a:t>
            </a:r>
            <a:r>
              <a:rPr lang="de-DE" dirty="0" err="1"/>
              <a:t>radar</a:t>
            </a:r>
            <a:endParaRPr lang="de-DE" dirty="0"/>
          </a:p>
        </p:txBody>
      </p: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862BBD95-3B26-4C1B-A35E-6013B96B1808}"/>
              </a:ext>
            </a:extLst>
          </p:cNvPr>
          <p:cNvCxnSpPr>
            <a:cxnSpLocks/>
          </p:cNvCxnSpPr>
          <p:nvPr/>
        </p:nvCxnSpPr>
        <p:spPr>
          <a:xfrm flipH="1" flipV="1">
            <a:off x="7829901" y="3779505"/>
            <a:ext cx="1697236" cy="7146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C7973E39-7ECC-4046-85D2-719962511E3C}"/>
              </a:ext>
            </a:extLst>
          </p:cNvPr>
          <p:cNvCxnSpPr>
            <a:cxnSpLocks/>
          </p:cNvCxnSpPr>
          <p:nvPr/>
        </p:nvCxnSpPr>
        <p:spPr>
          <a:xfrm flipV="1">
            <a:off x="10708640" y="1376168"/>
            <a:ext cx="1116964" cy="283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>
            <a:extLst>
              <a:ext uri="{FF2B5EF4-FFF2-40B4-BE49-F238E27FC236}">
                <a16:creationId xmlns:a16="http://schemas.microsoft.com/office/drawing/2014/main" id="{D02AEFED-0917-4D25-9596-A559027831F4}"/>
              </a:ext>
            </a:extLst>
          </p:cNvPr>
          <p:cNvSpPr txBox="1"/>
          <p:nvPr/>
        </p:nvSpPr>
        <p:spPr>
          <a:xfrm>
            <a:off x="9868364" y="1689010"/>
            <a:ext cx="1978887" cy="6407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RPG94 FMCW-DP</a:t>
            </a:r>
          </a:p>
          <a:p>
            <a:pPr algn="ctr"/>
            <a:r>
              <a:rPr lang="de-DE" dirty="0"/>
              <a:t>94-GHz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radar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FBBA1D-D6E5-4845-A343-018336A1A745}"/>
              </a:ext>
            </a:extLst>
          </p:cNvPr>
          <p:cNvSpPr txBox="1"/>
          <p:nvPr/>
        </p:nvSpPr>
        <p:spPr>
          <a:xfrm>
            <a:off x="237835" y="473553"/>
            <a:ext cx="322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About CLOUDLAB/</a:t>
            </a:r>
            <a:r>
              <a:rPr lang="de-DE" dirty="0" err="1">
                <a:solidFill>
                  <a:srgbClr val="FFFF00"/>
                </a:solidFill>
              </a:rPr>
              <a:t>PolarCAP</a:t>
            </a:r>
            <a:r>
              <a:rPr lang="de-DE" dirty="0">
                <a:solidFill>
                  <a:srgbClr val="FFFF00"/>
                </a:solidFill>
              </a:rPr>
              <a:t>: </a:t>
            </a:r>
            <a:br>
              <a:rPr lang="de-DE" dirty="0">
                <a:solidFill>
                  <a:srgbClr val="FFFF00"/>
                </a:solidFill>
              </a:rPr>
            </a:br>
            <a:r>
              <a:rPr lang="de-DE" dirty="0">
                <a:solidFill>
                  <a:srgbClr val="FFFF00"/>
                </a:solidFill>
              </a:rPr>
              <a:t>Henneberger et al., BAMS, 2023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1710117-9BA3-41C3-8155-361E2A0824AD}"/>
              </a:ext>
            </a:extLst>
          </p:cNvPr>
          <p:cNvSpPr txBox="1"/>
          <p:nvPr/>
        </p:nvSpPr>
        <p:spPr>
          <a:xfrm>
            <a:off x="10567291" y="5983503"/>
            <a:ext cx="1442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FFFF00"/>
                </a:solidFill>
              </a:rPr>
              <a:t>Photo</a:t>
            </a:r>
            <a:r>
              <a:rPr lang="de-DE" sz="1600" dirty="0">
                <a:solidFill>
                  <a:srgbClr val="FFFF00"/>
                </a:solidFill>
              </a:rPr>
              <a:t>: Jan </a:t>
            </a:r>
          </a:p>
          <a:p>
            <a:r>
              <a:rPr lang="de-DE" sz="1600" dirty="0">
                <a:solidFill>
                  <a:srgbClr val="FFFF00"/>
                </a:solidFill>
              </a:rPr>
              <a:t>Henneberger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6CCDEF8-52E0-417F-A911-EA868ED1FFF5}"/>
              </a:ext>
            </a:extLst>
          </p:cNvPr>
          <p:cNvSpPr txBox="1"/>
          <p:nvPr/>
        </p:nvSpPr>
        <p:spPr>
          <a:xfrm>
            <a:off x="4224784" y="5939293"/>
            <a:ext cx="2005050" cy="6407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RPG94 FMCW-DP</a:t>
            </a:r>
          </a:p>
          <a:p>
            <a:pPr algn="ctr"/>
            <a:r>
              <a:rPr lang="de-DE" dirty="0"/>
              <a:t>94-GHz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radar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23E60D-B86E-4AC9-A378-DE526A7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910"/>
            <a:ext cx="2743200" cy="365125"/>
          </a:xfrm>
        </p:spPr>
        <p:txBody>
          <a:bodyPr/>
          <a:lstStyle/>
          <a:p>
            <a:fld id="{5D6003A9-6F7A-42D8-A1F7-1F45BBCD95B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70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96010-825F-4150-A213-BD18167A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retrievals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5A7ACEF-70B7-4259-BD16-71C601513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1573300"/>
            <a:ext cx="8554300" cy="506086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9B2508-B6DC-4D0D-9F27-9E07E7FE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19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3346C-AE3F-44BF-BEA9-7FFACFE6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04166"/>
            <a:ext cx="11526520" cy="625788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Natural </a:t>
            </a:r>
            <a:r>
              <a:rPr lang="de-DE" sz="3600" dirty="0" err="1"/>
              <a:t>seeding</a:t>
            </a:r>
            <a:r>
              <a:rPr lang="de-DE" sz="3600" dirty="0"/>
              <a:t> </a:t>
            </a:r>
            <a:r>
              <a:rPr lang="de-DE" sz="3600" dirty="0" err="1"/>
              <a:t>event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ice</a:t>
            </a:r>
            <a:r>
              <a:rPr lang="de-DE" sz="3600" dirty="0"/>
              <a:t> </a:t>
            </a:r>
            <a:r>
              <a:rPr lang="de-DE" sz="3600" dirty="0" err="1"/>
              <a:t>crystals</a:t>
            </a:r>
            <a:r>
              <a:rPr lang="de-DE" sz="3600" dirty="0"/>
              <a:t> </a:t>
            </a:r>
            <a:r>
              <a:rPr lang="de-DE" sz="3600" dirty="0" err="1"/>
              <a:t>into</a:t>
            </a:r>
            <a:r>
              <a:rPr lang="de-DE" sz="3600" dirty="0"/>
              <a:t> </a:t>
            </a:r>
            <a:r>
              <a:rPr lang="de-DE" sz="3600" dirty="0" err="1"/>
              <a:t>low</a:t>
            </a:r>
            <a:r>
              <a:rPr lang="de-DE" sz="3600" dirty="0"/>
              <a:t>-level </a:t>
            </a:r>
            <a:r>
              <a:rPr lang="de-DE" sz="3600" dirty="0" err="1"/>
              <a:t>supercooled</a:t>
            </a:r>
            <a:r>
              <a:rPr lang="de-DE" sz="3600" dirty="0"/>
              <a:t> </a:t>
            </a:r>
            <a:r>
              <a:rPr lang="de-DE" sz="3600" dirty="0" err="1"/>
              <a:t>cloud</a:t>
            </a:r>
            <a:endParaRPr lang="de-DE" sz="3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5F1514-176A-4385-BE2F-07E235EFD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" y="1803191"/>
            <a:ext cx="8369025" cy="4851609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5C8A00F-7E41-4506-83B3-E5CA97F2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56" y="1542945"/>
            <a:ext cx="3609975" cy="268605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8D4CD9D-3359-4E1B-9257-63FAA6A449EE}"/>
              </a:ext>
            </a:extLst>
          </p:cNvPr>
          <p:cNvCxnSpPr/>
          <p:nvPr/>
        </p:nvCxnSpPr>
        <p:spPr>
          <a:xfrm>
            <a:off x="2804160" y="4386267"/>
            <a:ext cx="0" cy="18316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5B1409C-AE27-44C6-AB09-627780CA15F3}"/>
              </a:ext>
            </a:extLst>
          </p:cNvPr>
          <p:cNvCxnSpPr/>
          <p:nvPr/>
        </p:nvCxnSpPr>
        <p:spPr>
          <a:xfrm>
            <a:off x="6100456" y="4374281"/>
            <a:ext cx="0" cy="18316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3712F6A-AA1B-4F13-8A81-2B7396CDB9F1}"/>
              </a:ext>
            </a:extLst>
          </p:cNvPr>
          <p:cNvSpPr txBox="1"/>
          <p:nvPr/>
        </p:nvSpPr>
        <p:spPr>
          <a:xfrm>
            <a:off x="8562922" y="5429097"/>
            <a:ext cx="3079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8 Jan 2024</a:t>
            </a:r>
          </a:p>
          <a:p>
            <a:r>
              <a:rPr lang="de-DE" sz="2800" b="1" dirty="0"/>
              <a:t>Eriswil, </a:t>
            </a:r>
            <a:r>
              <a:rPr lang="de-DE" sz="2800" b="1" dirty="0" err="1"/>
              <a:t>Switzerland</a:t>
            </a:r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9BEC8C-89C2-403A-8096-3F24692E62B4}"/>
              </a:ext>
            </a:extLst>
          </p:cNvPr>
          <p:cNvSpPr txBox="1"/>
          <p:nvPr/>
        </p:nvSpPr>
        <p:spPr>
          <a:xfrm flipH="1">
            <a:off x="9058335" y="2239639"/>
            <a:ext cx="19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Warmfront </a:t>
            </a:r>
          </a:p>
          <a:p>
            <a:r>
              <a:rPr lang="de-DE" dirty="0"/>
              <a:t>S wind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770C9C-0E50-4BFD-954B-2559F2B8AFE5}"/>
              </a:ext>
            </a:extLst>
          </p:cNvPr>
          <p:cNvSpPr txBox="1"/>
          <p:nvPr/>
        </p:nvSpPr>
        <p:spPr>
          <a:xfrm flipH="1">
            <a:off x="8916382" y="3490785"/>
            <a:ext cx="196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Bise</a:t>
            </a:r>
            <a:r>
              <a:rPr lang="de-DE" dirty="0"/>
              <a:t>: NE wind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B4B5B3-4688-45C6-8697-83BAD8B789D3}"/>
              </a:ext>
            </a:extLst>
          </p:cNvPr>
          <p:cNvSpPr txBox="1"/>
          <p:nvPr/>
        </p:nvSpPr>
        <p:spPr>
          <a:xfrm>
            <a:off x="6209016" y="5810129"/>
            <a:ext cx="219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Bise</a:t>
            </a:r>
            <a:r>
              <a:rPr lang="de-DE" b="1" dirty="0"/>
              <a:t> </a:t>
            </a:r>
            <a:r>
              <a:rPr lang="de-DE" b="1" dirty="0" err="1"/>
              <a:t>cloud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7C0F321-9533-4F5B-8309-E7EC6D68AE2E}"/>
              </a:ext>
            </a:extLst>
          </p:cNvPr>
          <p:cNvSpPr txBox="1"/>
          <p:nvPr/>
        </p:nvSpPr>
        <p:spPr>
          <a:xfrm>
            <a:off x="6336702" y="5653608"/>
            <a:ext cx="219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-10°C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CF2552-A1A6-459B-ADD1-627DC5ADB606}"/>
              </a:ext>
            </a:extLst>
          </p:cNvPr>
          <p:cNvSpPr txBox="1"/>
          <p:nvPr/>
        </p:nvSpPr>
        <p:spPr>
          <a:xfrm>
            <a:off x="949395" y="4559730"/>
            <a:ext cx="219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Seeder </a:t>
            </a:r>
            <a:r>
              <a:rPr lang="de-DE" b="1" dirty="0" err="1"/>
              <a:t>cloud</a:t>
            </a:r>
            <a:endParaRPr lang="de-DE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D052EE3-05DC-47DD-A778-F00B0E186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3" y="1000897"/>
            <a:ext cx="6828490" cy="1619335"/>
          </a:xfrm>
          <a:prstGeom prst="rect">
            <a:avLst/>
          </a:prstGeom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BFF1857-79EF-4F76-B5F8-2DB27B365601}"/>
              </a:ext>
            </a:extLst>
          </p:cNvPr>
          <p:cNvSpPr/>
          <p:nvPr/>
        </p:nvSpPr>
        <p:spPr>
          <a:xfrm>
            <a:off x="334594" y="1646670"/>
            <a:ext cx="258531" cy="5157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46A39E62-B213-4494-B82E-A99D8C7741DC}"/>
              </a:ext>
            </a:extLst>
          </p:cNvPr>
          <p:cNvSpPr/>
          <p:nvPr/>
        </p:nvSpPr>
        <p:spPr>
          <a:xfrm>
            <a:off x="7258518" y="1897926"/>
            <a:ext cx="258531" cy="5157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037883F-5CDC-4EC1-9572-6E4CCC02AE83}"/>
              </a:ext>
            </a:extLst>
          </p:cNvPr>
          <p:cNvSpPr txBox="1"/>
          <p:nvPr/>
        </p:nvSpPr>
        <p:spPr>
          <a:xfrm rot="16200000">
            <a:off x="-826944" y="1760629"/>
            <a:ext cx="215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Precipitation</a:t>
            </a:r>
            <a:r>
              <a:rPr lang="de-DE" dirty="0"/>
              <a:t> [mm/h]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AD9569-48F2-4825-AE85-66568C8CFE30}"/>
              </a:ext>
            </a:extLst>
          </p:cNvPr>
          <p:cNvSpPr/>
          <p:nvPr/>
        </p:nvSpPr>
        <p:spPr>
          <a:xfrm>
            <a:off x="8499129" y="4228768"/>
            <a:ext cx="359919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err="1"/>
              <a:t>Precipitation</a:t>
            </a:r>
            <a:r>
              <a:rPr lang="de-DE" sz="2400" dirty="0"/>
              <a:t> </a:t>
            </a:r>
            <a:r>
              <a:rPr lang="de-DE" sz="2400" dirty="0" err="1"/>
              <a:t>enhancement</a:t>
            </a:r>
            <a:r>
              <a:rPr lang="de-DE" sz="2400" dirty="0"/>
              <a:t> due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seeder</a:t>
            </a:r>
            <a:r>
              <a:rPr lang="de-DE" sz="2400" dirty="0"/>
              <a:t>-feeder </a:t>
            </a:r>
            <a:r>
              <a:rPr lang="de-DE" sz="2400" dirty="0" err="1"/>
              <a:t>interaction</a:t>
            </a:r>
            <a:endParaRPr lang="de-DE" sz="2400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B141B5D0-837C-4158-8456-9652EBBB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B55C6-B81C-4F42-AF6F-0F4B1DF94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0" y="1803191"/>
            <a:ext cx="2680384" cy="25830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5E9FB8-BD64-4AF9-951B-AC8FA3FCC6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64" y="1786521"/>
            <a:ext cx="2326116" cy="25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CFFF305-36EF-4938-94BF-A421AA4D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7" y="1867924"/>
            <a:ext cx="4189018" cy="41565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A96C75-FC05-4674-84C1-7CC487AFE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52" y="1867923"/>
            <a:ext cx="4189018" cy="446967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F2C06ED-0BFA-42D3-937F-1B2A7076728F}"/>
              </a:ext>
            </a:extLst>
          </p:cNvPr>
          <p:cNvCxnSpPr>
            <a:cxnSpLocks/>
          </p:cNvCxnSpPr>
          <p:nvPr/>
        </p:nvCxnSpPr>
        <p:spPr>
          <a:xfrm flipH="1">
            <a:off x="1963059" y="5002775"/>
            <a:ext cx="5220932" cy="0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1A70B564-0535-4B20-A213-6730C698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6223"/>
            <a:ext cx="10515600" cy="803275"/>
          </a:xfrm>
        </p:spPr>
        <p:txBody>
          <a:bodyPr>
            <a:normAutofit/>
          </a:bodyPr>
          <a:lstStyle/>
          <a:p>
            <a:r>
              <a:rPr lang="de-DE" sz="3600" dirty="0"/>
              <a:t>Doppler </a:t>
            </a:r>
            <a:r>
              <a:rPr lang="de-DE" sz="3600" dirty="0" err="1"/>
              <a:t>spectrogramm</a:t>
            </a:r>
            <a:r>
              <a:rPr lang="de-DE" sz="3600" dirty="0"/>
              <a:t> / Doppler </a:t>
            </a:r>
            <a:r>
              <a:rPr lang="de-DE" sz="3600" dirty="0" err="1"/>
              <a:t>spectrum</a:t>
            </a:r>
            <a:endParaRPr lang="de-DE" sz="36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E0541F-793E-4BE1-8DB1-EFD76326275F}"/>
              </a:ext>
            </a:extLst>
          </p:cNvPr>
          <p:cNvSpPr txBox="1">
            <a:spLocks/>
          </p:cNvSpPr>
          <p:nvPr/>
        </p:nvSpPr>
        <p:spPr>
          <a:xfrm>
            <a:off x="757233" y="869111"/>
            <a:ext cx="3975142" cy="1064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	    08:20 UTC</a:t>
            </a:r>
            <a:br>
              <a:rPr lang="de-DE" dirty="0"/>
            </a:br>
            <a:r>
              <a:rPr lang="de-DE" dirty="0"/>
              <a:t>	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seeding</a:t>
            </a:r>
            <a:endParaRPr lang="de-DE" dirty="0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773D48B1-9D64-48C7-8932-0F62AF5378D6}"/>
              </a:ext>
            </a:extLst>
          </p:cNvPr>
          <p:cNvCxnSpPr/>
          <p:nvPr/>
        </p:nvCxnSpPr>
        <p:spPr>
          <a:xfrm flipH="1">
            <a:off x="9593992" y="1900295"/>
            <a:ext cx="1020369" cy="87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715E64AE-62E0-4E2E-B9C7-5B594AA2032E}"/>
              </a:ext>
            </a:extLst>
          </p:cNvPr>
          <p:cNvSpPr txBox="1"/>
          <p:nvPr/>
        </p:nvSpPr>
        <p:spPr>
          <a:xfrm>
            <a:off x="10183953" y="1541709"/>
            <a:ext cx="18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Bise</a:t>
            </a:r>
            <a:r>
              <a:rPr lang="de-DE" dirty="0"/>
              <a:t> liquid </a:t>
            </a:r>
            <a:r>
              <a:rPr lang="de-DE" dirty="0" err="1"/>
              <a:t>water</a:t>
            </a:r>
            <a:r>
              <a:rPr lang="de-DE" dirty="0"/>
              <a:t>?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0936FDB-ABF3-4DD3-99CC-F1D6A3AC5279}"/>
              </a:ext>
            </a:extLst>
          </p:cNvPr>
          <p:cNvCxnSpPr>
            <a:cxnSpLocks/>
          </p:cNvCxnSpPr>
          <p:nvPr/>
        </p:nvCxnSpPr>
        <p:spPr>
          <a:xfrm>
            <a:off x="8063001" y="1700219"/>
            <a:ext cx="639881" cy="142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D42FA35C-A864-4C59-855B-9EC82720C982}"/>
              </a:ext>
            </a:extLst>
          </p:cNvPr>
          <p:cNvSpPr txBox="1"/>
          <p:nvPr/>
        </p:nvSpPr>
        <p:spPr>
          <a:xfrm>
            <a:off x="5662890" y="1283504"/>
            <a:ext cx="261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Seeding</a:t>
            </a:r>
            <a:r>
              <a:rPr lang="de-DE" dirty="0"/>
              <a:t> large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crystals</a:t>
            </a:r>
            <a:r>
              <a:rPr lang="de-DE" dirty="0"/>
              <a:t>?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2570461-8981-4C2D-9BBC-24BF415AB833}"/>
              </a:ext>
            </a:extLst>
          </p:cNvPr>
          <p:cNvCxnSpPr>
            <a:cxnSpLocks/>
          </p:cNvCxnSpPr>
          <p:nvPr/>
        </p:nvCxnSpPr>
        <p:spPr>
          <a:xfrm flipH="1">
            <a:off x="9201453" y="1494389"/>
            <a:ext cx="23764" cy="66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47DCF28-EFA6-410E-93CF-2B9E9427A742}"/>
              </a:ext>
            </a:extLst>
          </p:cNvPr>
          <p:cNvSpPr txBox="1"/>
          <p:nvPr/>
        </p:nvSpPr>
        <p:spPr>
          <a:xfrm>
            <a:off x="8382941" y="649520"/>
            <a:ext cx="3240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crystals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seeder</a:t>
            </a:r>
            <a:r>
              <a:rPr lang="de-DE" dirty="0"/>
              <a:t>-feeder </a:t>
            </a:r>
            <a:r>
              <a:rPr lang="de-DE" dirty="0" err="1"/>
              <a:t>interaction</a:t>
            </a:r>
            <a:br>
              <a:rPr lang="de-DE" dirty="0"/>
            </a:br>
            <a:r>
              <a:rPr lang="de-DE" dirty="0" err="1"/>
              <a:t>or</a:t>
            </a:r>
            <a:r>
              <a:rPr lang="de-DE" dirty="0"/>
              <a:t> 3d-effect?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A0C0F7-B0D1-4659-AFB9-B25E566027BC}"/>
              </a:ext>
            </a:extLst>
          </p:cNvPr>
          <p:cNvSpPr/>
          <p:nvPr/>
        </p:nvSpPr>
        <p:spPr>
          <a:xfrm>
            <a:off x="6643232" y="6232691"/>
            <a:ext cx="463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ym typeface="Wingdings" panose="05000000000000000000" pitchFamily="2" charset="2"/>
              </a:rPr>
              <a:t>Doppler </a:t>
            </a:r>
            <a:r>
              <a:rPr lang="de-DE" sz="2400" dirty="0" err="1">
                <a:sym typeface="Wingdings" panose="05000000000000000000" pitchFamily="2" charset="2"/>
              </a:rPr>
              <a:t>spectrum</a:t>
            </a:r>
            <a:r>
              <a:rPr lang="de-DE" sz="2400" dirty="0">
                <a:sym typeface="Wingdings" panose="05000000000000000000" pitchFamily="2" charset="2"/>
              </a:rPr>
              <a:t> at 1km, 8:20 UTC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9C919DC-5636-48CE-8AEF-5FA5B3CFC472}"/>
              </a:ext>
            </a:extLst>
          </p:cNvPr>
          <p:cNvSpPr/>
          <p:nvPr/>
        </p:nvSpPr>
        <p:spPr>
          <a:xfrm>
            <a:off x="566399" y="6053356"/>
            <a:ext cx="598439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800" dirty="0">
                <a:sym typeface="Wingdings" panose="05000000000000000000" pitchFamily="2" charset="2"/>
              </a:rPr>
              <a:t>Multipeak </a:t>
            </a:r>
            <a:r>
              <a:rPr lang="de-DE" sz="2800" dirty="0" err="1">
                <a:sym typeface="Wingdings" panose="05000000000000000000" pitchFamily="2" charset="2"/>
              </a:rPr>
              <a:t>signatures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caused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by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seeding</a:t>
            </a:r>
            <a:endParaRPr lang="de-DE" sz="2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857B70B-524C-480A-BDA8-EDEDB666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51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3E4AA80-2BCB-4B76-A685-300F3508D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2" y="1225610"/>
            <a:ext cx="7741953" cy="5379824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57DBCF9-87EA-4C3E-A287-E8825E0D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68594"/>
            <a:ext cx="10784016" cy="80327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PeakTree</a:t>
            </a:r>
            <a:r>
              <a:rPr lang="de-DE" dirty="0"/>
              <a:t> – </a:t>
            </a:r>
            <a:r>
              <a:rPr lang="de-DE" dirty="0" err="1"/>
              <a:t>automatic</a:t>
            </a:r>
            <a:r>
              <a:rPr lang="de-DE" dirty="0"/>
              <a:t> Doppler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347E13B-3063-4E38-84B3-B708AFF37BB6}"/>
              </a:ext>
            </a:extLst>
          </p:cNvPr>
          <p:cNvSpPr txBox="1"/>
          <p:nvPr/>
        </p:nvSpPr>
        <p:spPr>
          <a:xfrm>
            <a:off x="8207164" y="1935012"/>
            <a:ext cx="35301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seeding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crystals</a:t>
            </a:r>
            <a:r>
              <a:rPr lang="de-DE" dirty="0"/>
              <a:t> </a:t>
            </a:r>
            <a:r>
              <a:rPr lang="de-DE" dirty="0" err="1"/>
              <a:t>reached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Bise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–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increased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Water</a:t>
            </a:r>
            <a:r>
              <a:rPr lang="de-DE" dirty="0"/>
              <a:t> and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coexists</a:t>
            </a:r>
            <a:r>
              <a:rPr lang="de-DE" dirty="0"/>
              <a:t> and </a:t>
            </a:r>
            <a:r>
              <a:rPr lang="de-DE" dirty="0" err="1"/>
              <a:t>riming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957CBDA-F189-415B-8A95-3204AB2C6D43}"/>
              </a:ext>
            </a:extLst>
          </p:cNvPr>
          <p:cNvCxnSpPr>
            <a:cxnSpLocks/>
          </p:cNvCxnSpPr>
          <p:nvPr/>
        </p:nvCxnSpPr>
        <p:spPr>
          <a:xfrm flipH="1">
            <a:off x="4068566" y="2396677"/>
            <a:ext cx="4128089" cy="2935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7AC76C20-16A8-43FF-84EB-2DDA7137EE53}"/>
              </a:ext>
            </a:extLst>
          </p:cNvPr>
          <p:cNvSpPr txBox="1"/>
          <p:nvPr/>
        </p:nvSpPr>
        <p:spPr>
          <a:xfrm>
            <a:off x="7932495" y="5885795"/>
            <a:ext cx="403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About </a:t>
            </a:r>
            <a:r>
              <a:rPr lang="de-DE" dirty="0" err="1"/>
              <a:t>PeakTree</a:t>
            </a:r>
            <a:r>
              <a:rPr lang="de-DE" dirty="0"/>
              <a:t>: </a:t>
            </a:r>
            <a:r>
              <a:rPr lang="de-DE" dirty="0" err="1"/>
              <a:t>Radenz</a:t>
            </a:r>
            <a:r>
              <a:rPr lang="de-DE" dirty="0"/>
              <a:t> et al, AMT, 2019</a:t>
            </a:r>
          </a:p>
          <a:p>
            <a:r>
              <a:rPr lang="de-DE" dirty="0"/>
              <a:t>Vogl et al., </a:t>
            </a:r>
            <a:r>
              <a:rPr lang="de-DE" dirty="0" err="1"/>
              <a:t>EGUsphere</a:t>
            </a:r>
            <a:r>
              <a:rPr lang="de-DE" dirty="0"/>
              <a:t> 2024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1DA9F49-9B00-445D-B0FE-F972033B6143}"/>
              </a:ext>
            </a:extLst>
          </p:cNvPr>
          <p:cNvSpPr/>
          <p:nvPr/>
        </p:nvSpPr>
        <p:spPr>
          <a:xfrm>
            <a:off x="8159585" y="3954365"/>
            <a:ext cx="392626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Widespread multi-peak Doppler spectra at interface layer of seeder and feeder cloud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A0C318-87AC-4731-AFF5-3755A3CE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76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09F52-FA08-40E7-AE53-E59004C7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095"/>
            <a:ext cx="10515600" cy="800916"/>
          </a:xfrm>
        </p:spPr>
        <p:txBody>
          <a:bodyPr/>
          <a:lstStyle/>
          <a:p>
            <a:r>
              <a:rPr lang="de-DE" dirty="0"/>
              <a:t>Signal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riming</a:t>
            </a:r>
            <a:r>
              <a:rPr lang="de-DE" dirty="0"/>
              <a:t> also in </a:t>
            </a:r>
            <a:r>
              <a:rPr lang="de-DE" dirty="0" err="1"/>
              <a:t>peakTree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EDD238-A4AA-4501-A690-0B87C72A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06" y="2032839"/>
            <a:ext cx="7569013" cy="459306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8687667-E33B-4F40-BFA5-5FB7B2481EEE}"/>
              </a:ext>
            </a:extLst>
          </p:cNvPr>
          <p:cNvSpPr/>
          <p:nvPr/>
        </p:nvSpPr>
        <p:spPr>
          <a:xfrm>
            <a:off x="5567680" y="2306320"/>
            <a:ext cx="50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943DDD-A0F5-441A-B1A1-592BC4C23712}"/>
              </a:ext>
            </a:extLst>
          </p:cNvPr>
          <p:cNvSpPr txBox="1"/>
          <p:nvPr/>
        </p:nvSpPr>
        <p:spPr>
          <a:xfrm>
            <a:off x="8300534" y="1524825"/>
            <a:ext cx="3566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Particles</a:t>
            </a:r>
            <a:r>
              <a:rPr lang="de-DE" sz="2400" b="1" dirty="0"/>
              <a:t> fall with 0.8m/s at </a:t>
            </a:r>
            <a:r>
              <a:rPr lang="de-DE" sz="2400" b="1" dirty="0" err="1"/>
              <a:t>Bise</a:t>
            </a:r>
            <a:r>
              <a:rPr lang="de-DE" sz="2400" b="1" dirty="0"/>
              <a:t> </a:t>
            </a:r>
            <a:r>
              <a:rPr lang="de-DE" sz="2400" b="1" dirty="0" err="1"/>
              <a:t>cloud</a:t>
            </a:r>
            <a:r>
              <a:rPr lang="de-DE" sz="2400" b="1" dirty="0"/>
              <a:t> top (</a:t>
            </a:r>
            <a:r>
              <a:rPr lang="de-DE" sz="2400" b="1" dirty="0" err="1"/>
              <a:t>these</a:t>
            </a:r>
            <a:r>
              <a:rPr lang="de-DE" sz="2400" b="1" dirty="0"/>
              <a:t> </a:t>
            </a:r>
            <a:r>
              <a:rPr lang="de-DE" sz="2400" b="1" dirty="0" err="1"/>
              <a:t>are</a:t>
            </a:r>
            <a:r>
              <a:rPr lang="de-DE" sz="2400" b="1" dirty="0"/>
              <a:t> </a:t>
            </a:r>
            <a:r>
              <a:rPr lang="de-DE" sz="2400" b="1" dirty="0" err="1"/>
              <a:t>aggregates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seeder</a:t>
            </a:r>
            <a:r>
              <a:rPr lang="de-DE" sz="2400" b="1" dirty="0"/>
              <a:t> </a:t>
            </a:r>
            <a:r>
              <a:rPr lang="de-DE" sz="2400" b="1" dirty="0" err="1"/>
              <a:t>cloud</a:t>
            </a:r>
            <a:r>
              <a:rPr lang="de-DE" sz="2400" b="1" dirty="0"/>
              <a:t>,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more</a:t>
            </a:r>
            <a:r>
              <a:rPr lang="de-DE" sz="2400" b="1" dirty="0"/>
              <a:t> </a:t>
            </a:r>
            <a:r>
              <a:rPr lang="de-DE" sz="2400" b="1" dirty="0" err="1"/>
              <a:t>information</a:t>
            </a:r>
            <a:r>
              <a:rPr lang="de-DE" sz="2400" b="1" dirty="0"/>
              <a:t> </a:t>
            </a:r>
            <a:r>
              <a:rPr lang="de-DE" sz="2400" b="1" dirty="0" err="1"/>
              <a:t>see</a:t>
            </a:r>
            <a:r>
              <a:rPr lang="de-DE" sz="2400" b="1" dirty="0"/>
              <a:t> </a:t>
            </a:r>
            <a:r>
              <a:rPr lang="de-DE" sz="2400" b="1" dirty="0" err="1"/>
              <a:t>poster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Audrey </a:t>
            </a:r>
            <a:r>
              <a:rPr lang="de-DE" sz="2400" b="1" dirty="0" err="1"/>
              <a:t>Teisseire</a:t>
            </a:r>
            <a:r>
              <a:rPr lang="de-DE" sz="2400" b="1" dirty="0"/>
              <a:t>) 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but with </a:t>
            </a:r>
            <a:r>
              <a:rPr lang="de-DE" sz="2400" b="1" dirty="0" err="1"/>
              <a:t>more</a:t>
            </a:r>
            <a:r>
              <a:rPr lang="de-DE" sz="2400" b="1" dirty="0"/>
              <a:t> </a:t>
            </a:r>
            <a:r>
              <a:rPr lang="de-DE" sz="2400" b="1" dirty="0" err="1"/>
              <a:t>than</a:t>
            </a:r>
            <a:r>
              <a:rPr lang="de-DE" sz="2400" b="1" dirty="0"/>
              <a:t> 1.7m/s at </a:t>
            </a:r>
            <a:r>
              <a:rPr lang="de-DE" sz="2400" b="1" dirty="0" err="1"/>
              <a:t>cloud</a:t>
            </a:r>
            <a:r>
              <a:rPr lang="de-DE" sz="2400" b="1" dirty="0"/>
              <a:t> </a:t>
            </a:r>
            <a:r>
              <a:rPr lang="de-DE" sz="2400" b="1" dirty="0" err="1"/>
              <a:t>base</a:t>
            </a:r>
            <a:r>
              <a:rPr lang="de-DE" sz="2400" b="1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Transition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aggregates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graupel</a:t>
            </a:r>
            <a:endParaRPr lang="de-DE" sz="24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F007B9-8FEE-4EA7-8CA4-DEC7E6AD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B9CD52-EA0D-4061-ADE0-30748F710EDA}"/>
              </a:ext>
            </a:extLst>
          </p:cNvPr>
          <p:cNvSpPr/>
          <p:nvPr/>
        </p:nvSpPr>
        <p:spPr>
          <a:xfrm>
            <a:off x="345719" y="1053026"/>
            <a:ext cx="7528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/>
              </a:rPr>
              <a:t>Estimate riming probability by evaluating the difference between min and max Doppler velocity</a:t>
            </a:r>
            <a:endParaRPr lang="de-DE" sz="24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5AB8C8-3ED0-4D33-93A2-0D03D66AB0A7}"/>
              </a:ext>
            </a:extLst>
          </p:cNvPr>
          <p:cNvSpPr/>
          <p:nvPr/>
        </p:nvSpPr>
        <p:spPr>
          <a:xfrm>
            <a:off x="1432560" y="3119120"/>
            <a:ext cx="4785360" cy="208280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C44B69-3A74-47C4-9753-0C8BDB4B542B}"/>
              </a:ext>
            </a:extLst>
          </p:cNvPr>
          <p:cNvSpPr txBox="1"/>
          <p:nvPr/>
        </p:nvSpPr>
        <p:spPr>
          <a:xfrm flipH="1">
            <a:off x="1782052" y="2749788"/>
            <a:ext cx="156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Bise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cloud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9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455CA7F-2CD7-4F73-AA94-350E28B9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4035267"/>
            <a:ext cx="4380738" cy="2763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61DEC2-8370-42C0-974B-FE905B1B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70974"/>
            <a:ext cx="10515600" cy="88820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Quantification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precipitation</a:t>
            </a:r>
            <a:r>
              <a:rPr lang="de-DE" dirty="0"/>
              <a:t>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seeder</a:t>
            </a:r>
            <a:r>
              <a:rPr lang="de-DE" dirty="0"/>
              <a:t>-feeder </a:t>
            </a:r>
            <a:r>
              <a:rPr lang="de-DE" dirty="0" err="1"/>
              <a:t>interaction</a:t>
            </a:r>
            <a:r>
              <a:rPr lang="de-DE" dirty="0"/>
              <a:t> via LWP </a:t>
            </a:r>
            <a:r>
              <a:rPr lang="de-DE" dirty="0" err="1"/>
              <a:t>measurements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B1A27-26BD-4B2E-8CCA-F3792A95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880" y="2153920"/>
            <a:ext cx="5796280" cy="3799840"/>
          </a:xfrm>
        </p:spPr>
        <p:txBody>
          <a:bodyPr>
            <a:normAutofit/>
          </a:bodyPr>
          <a:lstStyle/>
          <a:p>
            <a:r>
              <a:rPr lang="de-DE" dirty="0"/>
              <a:t>Higher </a:t>
            </a:r>
            <a:r>
              <a:rPr lang="de-DE" dirty="0" err="1"/>
              <a:t>precipitation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with </a:t>
            </a:r>
            <a:r>
              <a:rPr lang="de-DE" dirty="0" err="1"/>
              <a:t>lower</a:t>
            </a:r>
            <a:r>
              <a:rPr lang="de-DE" dirty="0"/>
              <a:t> LWP</a:t>
            </a:r>
          </a:p>
          <a:p>
            <a:r>
              <a:rPr lang="de-DE" dirty="0" err="1"/>
              <a:t>Approx</a:t>
            </a:r>
            <a:r>
              <a:rPr lang="de-DE" dirty="0"/>
              <a:t>. 10-30%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precipitation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Bise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consistent</a:t>
            </a:r>
            <a:r>
              <a:rPr lang="de-DE" dirty="0">
                <a:sym typeface="Wingdings" panose="05000000000000000000" pitchFamily="2" charset="2"/>
              </a:rPr>
              <a:t> with </a:t>
            </a:r>
            <a:r>
              <a:rPr lang="de-DE" dirty="0" err="1">
                <a:sym typeface="Wingdings" panose="05000000000000000000" pitchFamily="2" charset="2"/>
              </a:rPr>
              <a:t>literature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modeling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studies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observations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C711FC-B976-43D1-AAB2-9E393CBC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5" y="1228830"/>
            <a:ext cx="4490334" cy="282501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FC0EA17-3685-471C-8566-BCFE3A85A59D}"/>
              </a:ext>
            </a:extLst>
          </p:cNvPr>
          <p:cNvSpPr txBox="1">
            <a:spLocks/>
          </p:cNvSpPr>
          <p:nvPr/>
        </p:nvSpPr>
        <p:spPr>
          <a:xfrm>
            <a:off x="5786120" y="5466874"/>
            <a:ext cx="2651589" cy="486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Work in </a:t>
            </a:r>
            <a:r>
              <a:rPr lang="de-DE" dirty="0" err="1"/>
              <a:t>progress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EBF2C2-F500-4523-B27D-689F9537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03A9-6F7A-42D8-A1F7-1F45BBCD95B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82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Breitbild</PresentationFormat>
  <Paragraphs>115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Helvetica</vt:lpstr>
      <vt:lpstr>Wingdings</vt:lpstr>
      <vt:lpstr>Office</vt:lpstr>
      <vt:lpstr>PolarCAP: Remote sensing and modelling of cloud microphysical processes in thermodynamically and aerosol-constrained super-cooled stratus clouds</vt:lpstr>
      <vt:lpstr>Motivation</vt:lpstr>
      <vt:lpstr>PowerPoint-Präsentation</vt:lpstr>
      <vt:lpstr>Apply big set of retrievals to the big dataset </vt:lpstr>
      <vt:lpstr>Natural seeding event of ice crystals into low-level supercooled cloud</vt:lpstr>
      <vt:lpstr>Doppler spectrogramm / Doppler spectrum</vt:lpstr>
      <vt:lpstr>PeakTree – automatic Doppler peak identification</vt:lpstr>
      <vt:lpstr>Signal of riming also in peakTree</vt:lpstr>
      <vt:lpstr>Quantification of precipitation enhancement of seeder-feeder interaction via LWP measurements</vt:lpstr>
      <vt:lpstr>Precipitation: Spatial representativeness &amp; model intercomparison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Kevin Ohneiser</dc:creator>
  <cp:lastModifiedBy>Kevin Ohneiser</cp:lastModifiedBy>
  <cp:revision>77</cp:revision>
  <dcterms:created xsi:type="dcterms:W3CDTF">2024-06-11T07:57:25Z</dcterms:created>
  <dcterms:modified xsi:type="dcterms:W3CDTF">2025-03-20T11:07:01Z</dcterms:modified>
</cp:coreProperties>
</file>