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56" r:id="rId4"/>
    <p:sldId id="263" r:id="rId5"/>
    <p:sldId id="262" r:id="rId6"/>
    <p:sldId id="258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6" r:id="rId18"/>
    <p:sldId id="277" r:id="rId19"/>
    <p:sldId id="278" r:id="rId20"/>
    <p:sldId id="275" r:id="rId21"/>
    <p:sldId id="274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051B"/>
    <a:srgbClr val="D0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10"/>
  </p:normalViewPr>
  <p:slideViewPr>
    <p:cSldViewPr snapToGrid="0">
      <p:cViewPr varScale="1">
        <p:scale>
          <a:sx n="105" d="100"/>
          <a:sy n="105" d="100"/>
        </p:scale>
        <p:origin x="1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65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11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32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785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24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51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23057-1AA2-403B-9635-FDB93E958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7" y="1183697"/>
            <a:ext cx="8353425" cy="830997"/>
          </a:xfrm>
        </p:spPr>
        <p:txBody>
          <a:bodyPr/>
          <a:lstStyle/>
          <a:p>
            <a:r>
              <a:rPr lang="en-US" b="1" dirty="0"/>
              <a:t>On the geometry and growth </a:t>
            </a:r>
            <a:br>
              <a:rPr lang="en-US" b="1" dirty="0"/>
            </a:br>
            <a:r>
              <a:rPr lang="en-US" b="1" dirty="0"/>
              <a:t>of aggregate snowflakes </a:t>
            </a:r>
            <a:r>
              <a:rPr lang="en-US" dirty="0"/>
              <a:t>	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40932C-FCAD-43DE-B791-F091773F0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88550"/>
            <a:ext cx="6858000" cy="1814910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Fabian Jakub</a:t>
            </a:r>
            <a:r>
              <a:rPr lang="de-DE" sz="1600" baseline="30000" dirty="0">
                <a:solidFill>
                  <a:srgbClr val="000000"/>
                </a:solidFill>
              </a:rPr>
              <a:t>1</a:t>
            </a:r>
            <a:r>
              <a:rPr lang="de-DE" sz="1600" dirty="0">
                <a:solidFill>
                  <a:srgbClr val="000000"/>
                </a:solidFill>
              </a:rPr>
              <a:t>, </a:t>
            </a:r>
            <a:r>
              <a:rPr lang="de-DE" sz="1600" u="sng" dirty="0">
                <a:solidFill>
                  <a:srgbClr val="000000"/>
                </a:solidFill>
              </a:rPr>
              <a:t>Axel Seifert</a:t>
            </a:r>
            <a:r>
              <a:rPr lang="de-DE" sz="1600" baseline="30000" dirty="0">
                <a:solidFill>
                  <a:srgbClr val="000000"/>
                </a:solidFill>
              </a:rPr>
              <a:t>1</a:t>
            </a:r>
            <a:r>
              <a:rPr lang="de-DE" sz="1600" dirty="0">
                <a:solidFill>
                  <a:srgbClr val="000000"/>
                </a:solidFill>
              </a:rPr>
              <a:t>, Christoph Siewert</a:t>
            </a:r>
            <a:r>
              <a:rPr lang="de-DE" sz="1600" baseline="30000" dirty="0">
                <a:solidFill>
                  <a:srgbClr val="000000"/>
                </a:solidFill>
              </a:rPr>
              <a:t>1</a:t>
            </a:r>
            <a:r>
              <a:rPr lang="de-DE" sz="1600" dirty="0">
                <a:solidFill>
                  <a:srgbClr val="000000"/>
                </a:solidFill>
              </a:rPr>
              <a:t> and Leonie von Terzi</a:t>
            </a:r>
            <a:r>
              <a:rPr lang="de-DE" sz="1600" baseline="30000" dirty="0">
                <a:solidFill>
                  <a:srgbClr val="000000"/>
                </a:solidFill>
              </a:rPr>
              <a:t>2</a:t>
            </a:r>
            <a:endParaRPr lang="de-DE" sz="1600" dirty="0">
              <a:solidFill>
                <a:srgbClr val="000000"/>
              </a:solidFill>
            </a:endParaRPr>
          </a:p>
          <a:p>
            <a:r>
              <a:rPr lang="de-DE" sz="1400" dirty="0">
                <a:solidFill>
                  <a:srgbClr val="000000"/>
                </a:solidFill>
              </a:rPr>
              <a:t>(1) Deutscher Wetterdienst, Offenbach</a:t>
            </a:r>
          </a:p>
          <a:p>
            <a:r>
              <a:rPr lang="de-DE" sz="1400" dirty="0">
                <a:solidFill>
                  <a:srgbClr val="000000"/>
                </a:solidFill>
              </a:rPr>
              <a:t>(2) </a:t>
            </a:r>
            <a:r>
              <a:rPr lang="de-DE" sz="1400" dirty="0" err="1">
                <a:solidFill>
                  <a:srgbClr val="000000"/>
                </a:solidFill>
              </a:rPr>
              <a:t>Meteorological</a:t>
            </a:r>
            <a:r>
              <a:rPr lang="de-DE" sz="1400" dirty="0">
                <a:solidFill>
                  <a:srgbClr val="000000"/>
                </a:solidFill>
              </a:rPr>
              <a:t> Institute, Ludwig-Maximilians-Universität, Munich</a:t>
            </a:r>
            <a:br>
              <a:rPr lang="de-DE" sz="1600" dirty="0">
                <a:solidFill>
                  <a:srgbClr val="000000"/>
                </a:solidFill>
              </a:rPr>
            </a:br>
            <a:endParaRPr lang="de-DE" sz="1600" dirty="0">
              <a:solidFill>
                <a:srgbClr val="000000"/>
              </a:solidFill>
            </a:endParaRPr>
          </a:p>
          <a:p>
            <a:r>
              <a:rPr lang="de-DE" sz="1600" dirty="0" err="1">
                <a:solidFill>
                  <a:srgbClr val="000000"/>
                </a:solidFill>
              </a:rPr>
              <a:t>PrePEP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conference</a:t>
            </a:r>
            <a:r>
              <a:rPr lang="de-DE" sz="1600" dirty="0">
                <a:solidFill>
                  <a:srgbClr val="000000"/>
                </a:solidFill>
              </a:rPr>
              <a:t>, Bonn, March 2025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B7B11D-7A3C-42CC-9140-45690BA4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A395-6E32-4F17-AA9D-432C7B3B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2DEAA9-7D8E-4951-A08D-1116572C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8" y="3978713"/>
            <a:ext cx="1851351" cy="5986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3678204-0A61-4DDB-AC87-E624C6FE6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55" b="32206"/>
          <a:stretch/>
        </p:blipFill>
        <p:spPr>
          <a:xfrm>
            <a:off x="7757830" y="4341034"/>
            <a:ext cx="1311832" cy="2854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087195-1A8F-4337-A229-E92718E30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46" y="3826684"/>
            <a:ext cx="762000" cy="514350"/>
          </a:xfrm>
          <a:prstGeom prst="rect">
            <a:avLst/>
          </a:prstGeom>
        </p:spPr>
      </p:pic>
      <p:pic>
        <p:nvPicPr>
          <p:cNvPr id="9" name="Grafik 5" descr="Grafik 5">
            <a:extLst>
              <a:ext uri="{FF2B5EF4-FFF2-40B4-BE49-F238E27FC236}">
                <a16:creationId xmlns:a16="http://schemas.microsoft.com/office/drawing/2014/main" id="{D8AED20F-3163-40EF-84CD-60476A510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629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73EEA-8661-493E-B664-98419BFB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needles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N=1000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4F0C3B-793A-452F-9E27-20FC355C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3961020"/>
            <a:ext cx="8353426" cy="677584"/>
          </a:xfrm>
        </p:spPr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lognormal </a:t>
            </a:r>
            <a:r>
              <a:rPr lang="de-DE" dirty="0" err="1"/>
              <a:t>distribution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dirty="0"/>
              <a:t> and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dirty="0"/>
              <a:t> and </a:t>
            </a:r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geometry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snowflake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79FF50-844B-499E-8715-01CDA0F7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6044B6-82D1-48DE-96C0-9A8648E9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AC920-D39F-4B44-9894-870B74B4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71BFAB2-DE38-4F41-B1BF-B95280BFE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42" y="1362168"/>
            <a:ext cx="7934546" cy="2393988"/>
          </a:xfrm>
          <a:prstGeom prst="rect">
            <a:avLst/>
          </a:prstGeom>
        </p:spPr>
      </p:pic>
      <p:pic>
        <p:nvPicPr>
          <p:cNvPr id="9" name="Grafik 5" descr="Grafik 5">
            <a:extLst>
              <a:ext uri="{FF2B5EF4-FFF2-40B4-BE49-F238E27FC236}">
                <a16:creationId xmlns:a16="http://schemas.microsoft.com/office/drawing/2014/main" id="{653C2203-BFCD-408F-A0CF-32169023D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334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73EEA-8661-493E-B664-98419BFB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plates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N=1000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4F0C3B-793A-452F-9E27-20FC355C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3961020"/>
            <a:ext cx="8353426" cy="677584"/>
          </a:xfrm>
        </p:spPr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lognormal </a:t>
            </a:r>
            <a:r>
              <a:rPr lang="de-DE" dirty="0" err="1"/>
              <a:t>distribution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dirty="0"/>
              <a:t> and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dirty="0"/>
              <a:t> and sample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geometry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snowflake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79FF50-844B-499E-8715-01CDA0F7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6044B6-82D1-48DE-96C0-9A8648E9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AC920-D39F-4B44-9894-870B74B4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3C4A95-8E00-4A96-82A6-F509CDD94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3" y="1418400"/>
            <a:ext cx="8353425" cy="2393474"/>
          </a:xfrm>
          <a:prstGeom prst="rect">
            <a:avLst/>
          </a:prstGeom>
        </p:spPr>
      </p:pic>
      <p:pic>
        <p:nvPicPr>
          <p:cNvPr id="9" name="Grafik 5" descr="Grafik 5">
            <a:extLst>
              <a:ext uri="{FF2B5EF4-FFF2-40B4-BE49-F238E27FC236}">
                <a16:creationId xmlns:a16="http://schemas.microsoft.com/office/drawing/2014/main" id="{D88B8463-92CA-4BE6-8985-9D8AD32B4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036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597E2-C576-4B3A-B4E1-3FEB40B2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Aspect</a:t>
            </a:r>
            <a:r>
              <a:rPr lang="de-DE" dirty="0"/>
              <a:t> </a:t>
            </a:r>
            <a:r>
              <a:rPr lang="de-DE" dirty="0" err="1"/>
              <a:t>ratio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snowflakes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F66AD-50D3-42F9-B622-31BDCFA4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9"/>
            <a:ext cx="4418938" cy="3147219"/>
          </a:xfrm>
        </p:spPr>
        <p:txBody>
          <a:bodyPr>
            <a:normAutofit/>
          </a:bodyPr>
          <a:lstStyle/>
          <a:p>
            <a:r>
              <a:rPr lang="de-DE" sz="1500" dirty="0"/>
              <a:t>The </a:t>
            </a:r>
            <a:r>
              <a:rPr lang="de-DE" sz="1500" dirty="0" err="1"/>
              <a:t>aspect</a:t>
            </a:r>
            <a:r>
              <a:rPr lang="de-DE" sz="1500" dirty="0"/>
              <a:t> </a:t>
            </a:r>
            <a:r>
              <a:rPr lang="de-DE" sz="1500" dirty="0" err="1"/>
              <a:t>ratio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important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fall </a:t>
            </a:r>
            <a:r>
              <a:rPr lang="de-DE" sz="1500" dirty="0" err="1"/>
              <a:t>speed</a:t>
            </a:r>
            <a:r>
              <a:rPr lang="de-DE" sz="1500" dirty="0"/>
              <a:t> and </a:t>
            </a:r>
            <a:r>
              <a:rPr lang="de-DE" sz="1500" dirty="0" err="1"/>
              <a:t>polarimetry</a:t>
            </a:r>
            <a:r>
              <a:rPr lang="de-DE" sz="1500" dirty="0"/>
              <a:t>.</a:t>
            </a:r>
          </a:p>
          <a:p>
            <a:r>
              <a:rPr lang="de-DE" sz="1500" dirty="0" err="1"/>
              <a:t>Aspect</a:t>
            </a:r>
            <a:r>
              <a:rPr lang="de-DE" sz="1500" dirty="0"/>
              <a:t> </a:t>
            </a:r>
            <a:r>
              <a:rPr lang="de-DE" sz="1500" dirty="0" err="1"/>
              <a:t>ratio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vertical</a:t>
            </a:r>
            <a:r>
              <a:rPr lang="de-DE" sz="1500" dirty="0"/>
              <a:t> </a:t>
            </a:r>
            <a:r>
              <a:rPr lang="de-DE" sz="1500" dirty="0" err="1"/>
              <a:t>projection</a:t>
            </a:r>
            <a:r>
              <a:rPr lang="de-DE" sz="1500" dirty="0"/>
              <a:t>:</a:t>
            </a:r>
            <a:br>
              <a:rPr lang="de-DE" sz="1500" dirty="0"/>
            </a:br>
            <a:br>
              <a:rPr lang="de-DE" sz="1500" dirty="0"/>
            </a:br>
            <a:br>
              <a:rPr lang="de-DE" sz="1500" dirty="0"/>
            </a:br>
            <a:endParaRPr lang="de-DE" sz="1500" dirty="0"/>
          </a:p>
          <a:p>
            <a:r>
              <a:rPr lang="de-DE" sz="1500" dirty="0" err="1"/>
              <a:t>Aspect</a:t>
            </a:r>
            <a:r>
              <a:rPr lang="de-DE" sz="1500" dirty="0"/>
              <a:t> </a:t>
            </a:r>
            <a:r>
              <a:rPr lang="de-DE" sz="1500" dirty="0" err="1"/>
              <a:t>ratio</a:t>
            </a:r>
            <a:r>
              <a:rPr lang="de-DE" sz="1500" dirty="0"/>
              <a:t> </a:t>
            </a:r>
            <a:r>
              <a:rPr lang="de-DE" sz="1500" dirty="0" err="1"/>
              <a:t>approaches</a:t>
            </a:r>
            <a:r>
              <a:rPr lang="de-DE" sz="1500" dirty="0"/>
              <a:t> 0.72 </a:t>
            </a:r>
            <a:r>
              <a:rPr lang="de-DE" sz="1500" dirty="0" err="1"/>
              <a:t>for</a:t>
            </a:r>
            <a:r>
              <a:rPr lang="de-DE" sz="1500" dirty="0"/>
              <a:t> large N </a:t>
            </a:r>
            <a:r>
              <a:rPr lang="de-DE" sz="1500" dirty="0" err="1"/>
              <a:t>for</a:t>
            </a:r>
            <a:r>
              <a:rPr lang="de-DE" sz="1500" dirty="0"/>
              <a:t> all monomer </a:t>
            </a:r>
            <a:r>
              <a:rPr lang="de-DE" sz="1500" dirty="0" err="1"/>
              <a:t>shapes</a:t>
            </a:r>
            <a:r>
              <a:rPr lang="de-DE" sz="1500" dirty="0"/>
              <a:t> </a:t>
            </a:r>
            <a:r>
              <a:rPr lang="de-DE" sz="1500" dirty="0" err="1"/>
              <a:t>consistent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Westbrook et al. (2004, GRL).</a:t>
            </a:r>
          </a:p>
          <a:p>
            <a:r>
              <a:rPr lang="de-DE" sz="1500" dirty="0"/>
              <a:t>Aggregates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needles</a:t>
            </a:r>
            <a:r>
              <a:rPr lang="de-DE" sz="1500" dirty="0"/>
              <a:t> </a:t>
            </a:r>
            <a:r>
              <a:rPr lang="de-DE" sz="1500" dirty="0" err="1"/>
              <a:t>start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</a:t>
            </a:r>
            <a:r>
              <a:rPr lang="de-DE" sz="1500" dirty="0" err="1"/>
              <a:t>small</a:t>
            </a:r>
            <a:r>
              <a:rPr lang="de-DE" sz="1500" dirty="0"/>
              <a:t> </a:t>
            </a:r>
            <a:r>
              <a:rPr lang="de-DE" sz="1500" dirty="0" err="1"/>
              <a:t>aspect</a:t>
            </a:r>
            <a:r>
              <a:rPr lang="de-DE" sz="1500" dirty="0"/>
              <a:t> </a:t>
            </a:r>
            <a:r>
              <a:rPr lang="de-DE" sz="1500" dirty="0" err="1"/>
              <a:t>ratio</a:t>
            </a:r>
            <a:r>
              <a:rPr lang="de-DE" sz="1500" dirty="0"/>
              <a:t>, </a:t>
            </a:r>
            <a:r>
              <a:rPr lang="de-DE" sz="1500" dirty="0" err="1"/>
              <a:t>aggregates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plates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large </a:t>
            </a:r>
            <a:r>
              <a:rPr lang="de-DE" sz="1500" dirty="0" err="1"/>
              <a:t>aspect</a:t>
            </a:r>
            <a:r>
              <a:rPr lang="de-DE" sz="1500" dirty="0"/>
              <a:t> </a:t>
            </a:r>
            <a:r>
              <a:rPr lang="de-DE" sz="1500" dirty="0" err="1"/>
              <a:t>ratio</a:t>
            </a:r>
            <a:r>
              <a:rPr lang="de-DE" sz="1500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1944CB-2440-4D61-B3A3-507500A5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4DE14D-DB9F-4AD4-A939-B81E9BB8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CBDF2B-E4E1-4925-A939-5E37034E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33911B-C137-419A-BA09-60D9A5AE6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06"/>
          <a:stretch/>
        </p:blipFill>
        <p:spPr>
          <a:xfrm>
            <a:off x="1307022" y="2330909"/>
            <a:ext cx="1684459" cy="4619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9F46860-0A32-4940-8265-E7835DDFC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23"/>
          <a:stretch/>
        </p:blipFill>
        <p:spPr>
          <a:xfrm>
            <a:off x="5201785" y="1242267"/>
            <a:ext cx="3354818" cy="3292339"/>
          </a:xfrm>
          <a:prstGeom prst="rect">
            <a:avLst/>
          </a:prstGeom>
        </p:spPr>
      </p:pic>
      <p:pic>
        <p:nvPicPr>
          <p:cNvPr id="9" name="Grafik 5" descr="Grafik 5">
            <a:extLst>
              <a:ext uri="{FF2B5EF4-FFF2-40B4-BE49-F238E27FC236}">
                <a16:creationId xmlns:a16="http://schemas.microsoft.com/office/drawing/2014/main" id="{65578570-DABC-44F6-816B-8A4A79636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47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597E2-C576-4B3A-B4E1-3FEB40B2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Cross </a:t>
            </a:r>
            <a:r>
              <a:rPr lang="de-DE" dirty="0" err="1"/>
              <a:t>sectional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snowflakes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F66AD-50D3-42F9-B622-31BDCFA4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9"/>
            <a:ext cx="4418938" cy="3147219"/>
          </a:xfrm>
        </p:spPr>
        <p:txBody>
          <a:bodyPr>
            <a:normAutofit/>
          </a:bodyPr>
          <a:lstStyle/>
          <a:p>
            <a:r>
              <a:rPr lang="de-DE" sz="1500" dirty="0"/>
              <a:t>The </a:t>
            </a:r>
            <a:r>
              <a:rPr lang="de-DE" sz="1500" dirty="0" err="1"/>
              <a:t>cross</a:t>
            </a:r>
            <a:r>
              <a:rPr lang="de-DE" sz="1500" dirty="0"/>
              <a:t> </a:t>
            </a:r>
            <a:r>
              <a:rPr lang="de-DE" sz="1500" dirty="0" err="1"/>
              <a:t>section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important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fall </a:t>
            </a:r>
            <a:r>
              <a:rPr lang="de-DE" sz="1500" dirty="0" err="1"/>
              <a:t>speed</a:t>
            </a:r>
            <a:r>
              <a:rPr lang="de-DE" sz="1500" dirty="0"/>
              <a:t> and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collision</a:t>
            </a:r>
            <a:r>
              <a:rPr lang="de-DE" sz="1500" dirty="0"/>
              <a:t> </a:t>
            </a:r>
            <a:r>
              <a:rPr lang="de-DE" sz="1500" dirty="0" err="1"/>
              <a:t>kernel</a:t>
            </a:r>
            <a:r>
              <a:rPr lang="de-DE" sz="1500" dirty="0"/>
              <a:t>.</a:t>
            </a:r>
          </a:p>
          <a:p>
            <a:r>
              <a:rPr lang="de-DE" sz="1500" dirty="0"/>
              <a:t>Here </a:t>
            </a:r>
            <a:r>
              <a:rPr lang="de-DE" sz="1500" dirty="0" err="1"/>
              <a:t>we</a:t>
            </a:r>
            <a:r>
              <a:rPr lang="de-DE" sz="1500" dirty="0"/>
              <a:t> </a:t>
            </a:r>
            <a:r>
              <a:rPr lang="de-DE" sz="1500" dirty="0" err="1"/>
              <a:t>use</a:t>
            </a:r>
            <a:r>
              <a:rPr lang="de-DE" sz="1500" dirty="0"/>
              <a:t> </a:t>
            </a:r>
            <a:r>
              <a:rPr lang="de-DE" sz="1500" dirty="0" err="1"/>
              <a:t>Böhm‘s</a:t>
            </a:r>
            <a:r>
              <a:rPr lang="de-DE" sz="1500" dirty="0"/>
              <a:t> </a:t>
            </a:r>
            <a:r>
              <a:rPr lang="de-DE" sz="1500" dirty="0" err="1"/>
              <a:t>ellipsiodal</a:t>
            </a:r>
            <a:r>
              <a:rPr lang="de-DE" sz="1500" dirty="0"/>
              <a:t> </a:t>
            </a:r>
            <a:r>
              <a:rPr lang="de-DE" sz="1500" dirty="0" err="1"/>
              <a:t>area</a:t>
            </a:r>
            <a:r>
              <a:rPr lang="de-DE" sz="1500" dirty="0"/>
              <a:t> </a:t>
            </a:r>
            <a:r>
              <a:rPr lang="de-DE" sz="1500" dirty="0" err="1"/>
              <a:t>ratio</a:t>
            </a:r>
            <a:r>
              <a:rPr lang="de-DE" sz="1500" dirty="0"/>
              <a:t>.</a:t>
            </a:r>
          </a:p>
          <a:p>
            <a:r>
              <a:rPr lang="de-DE" sz="1500" dirty="0"/>
              <a:t>The </a:t>
            </a:r>
            <a:r>
              <a:rPr lang="de-DE" sz="1500" dirty="0" err="1"/>
              <a:t>area</a:t>
            </a:r>
            <a:r>
              <a:rPr lang="de-DE" sz="1500" dirty="0"/>
              <a:t> </a:t>
            </a:r>
            <a:r>
              <a:rPr lang="de-DE" sz="1500" dirty="0" err="1"/>
              <a:t>ratio</a:t>
            </a:r>
            <a:r>
              <a:rPr lang="de-DE" sz="1500" dirty="0"/>
              <a:t> </a:t>
            </a:r>
            <a:r>
              <a:rPr lang="de-DE" sz="1500" dirty="0" err="1"/>
              <a:t>decreases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large N but </a:t>
            </a:r>
            <a:r>
              <a:rPr lang="de-DE" sz="1500" dirty="0" err="1"/>
              <a:t>does</a:t>
            </a:r>
            <a:r>
              <a:rPr lang="de-DE" sz="1500" dirty="0"/>
              <a:t> not </a:t>
            </a:r>
            <a:r>
              <a:rPr lang="de-DE" sz="1500" dirty="0" err="1"/>
              <a:t>converge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a </a:t>
            </a:r>
            <a:r>
              <a:rPr lang="de-DE" sz="1500" dirty="0" err="1"/>
              <a:t>single</a:t>
            </a:r>
            <a:r>
              <a:rPr lang="de-DE" sz="1500" dirty="0"/>
              <a:t> </a:t>
            </a:r>
            <a:r>
              <a:rPr lang="de-DE" sz="1500" dirty="0" err="1"/>
              <a:t>value</a:t>
            </a:r>
            <a:r>
              <a:rPr lang="de-DE" sz="1500" dirty="0"/>
              <a:t> </a:t>
            </a:r>
            <a:r>
              <a:rPr lang="de-DE" sz="1500" dirty="0" err="1"/>
              <a:t>that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independent</a:t>
            </a:r>
            <a:r>
              <a:rPr lang="de-DE" sz="1500" dirty="0"/>
              <a:t> </a:t>
            </a:r>
            <a:r>
              <a:rPr lang="de-DE" sz="1500" dirty="0" err="1"/>
              <a:t>from</a:t>
            </a:r>
            <a:r>
              <a:rPr lang="de-DE" sz="1500" dirty="0"/>
              <a:t> monomer </a:t>
            </a:r>
            <a:r>
              <a:rPr lang="de-DE" sz="1500" dirty="0" err="1"/>
              <a:t>shape</a:t>
            </a:r>
            <a:r>
              <a:rPr lang="de-DE" sz="1500" dirty="0"/>
              <a:t>.</a:t>
            </a:r>
          </a:p>
          <a:p>
            <a:r>
              <a:rPr lang="de-DE" sz="1500" dirty="0"/>
              <a:t>Aggregates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plates</a:t>
            </a:r>
            <a:r>
              <a:rPr lang="de-DE" sz="1500" dirty="0"/>
              <a:t> </a:t>
            </a:r>
            <a:r>
              <a:rPr lang="de-DE" sz="1500" dirty="0" err="1"/>
              <a:t>have</a:t>
            </a:r>
            <a:r>
              <a:rPr lang="de-DE" sz="1500" dirty="0"/>
              <a:t> a larger </a:t>
            </a:r>
            <a:r>
              <a:rPr lang="de-DE" sz="1500" dirty="0" err="1"/>
              <a:t>area</a:t>
            </a:r>
            <a:r>
              <a:rPr lang="de-DE" sz="1500" dirty="0"/>
              <a:t> </a:t>
            </a:r>
            <a:r>
              <a:rPr lang="de-DE" sz="1500" dirty="0" err="1"/>
              <a:t>ratio</a:t>
            </a:r>
            <a:r>
              <a:rPr lang="de-DE" sz="1500" dirty="0"/>
              <a:t> </a:t>
            </a:r>
            <a:r>
              <a:rPr lang="de-DE" sz="1500" dirty="0" err="1"/>
              <a:t>than</a:t>
            </a:r>
            <a:r>
              <a:rPr lang="de-DE" sz="1500" dirty="0"/>
              <a:t> </a:t>
            </a:r>
            <a:r>
              <a:rPr lang="de-DE" sz="1500" dirty="0" err="1"/>
              <a:t>aggregates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needles</a:t>
            </a:r>
            <a:r>
              <a:rPr lang="de-DE" sz="1500" dirty="0"/>
              <a:t>, and will </a:t>
            </a:r>
            <a:r>
              <a:rPr lang="de-DE" sz="1500" dirty="0" err="1"/>
              <a:t>therefore</a:t>
            </a:r>
            <a:r>
              <a:rPr lang="de-DE" sz="1500" dirty="0"/>
              <a:t> </a:t>
            </a:r>
            <a:r>
              <a:rPr lang="de-DE" sz="1500" dirty="0" err="1"/>
              <a:t>have</a:t>
            </a:r>
            <a:r>
              <a:rPr lang="de-DE" sz="1500" dirty="0"/>
              <a:t> </a:t>
            </a:r>
            <a:r>
              <a:rPr lang="de-DE" sz="1500" dirty="0" err="1"/>
              <a:t>lower</a:t>
            </a:r>
            <a:r>
              <a:rPr lang="de-DE" sz="1500" dirty="0"/>
              <a:t> terminal fall </a:t>
            </a:r>
            <a:r>
              <a:rPr lang="de-DE" sz="1500" dirty="0" err="1"/>
              <a:t>velocity</a:t>
            </a:r>
            <a:r>
              <a:rPr lang="de-DE" sz="1500" dirty="0"/>
              <a:t>.</a:t>
            </a:r>
          </a:p>
          <a:p>
            <a:endParaRPr lang="de-DE" sz="15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1944CB-2440-4D61-B3A3-507500A5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4DE14D-DB9F-4AD4-A939-B81E9BB8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CBDF2B-E4E1-4925-A939-5E37034E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13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AEBA11-00E6-4679-95F0-9DD0F2509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24" y="1338043"/>
            <a:ext cx="3269303" cy="3285435"/>
          </a:xfrm>
          <a:prstGeom prst="rect">
            <a:avLst/>
          </a:prstGeom>
        </p:spPr>
      </p:pic>
      <p:pic>
        <p:nvPicPr>
          <p:cNvPr id="10" name="Grafik 5" descr="Grafik 5">
            <a:extLst>
              <a:ext uri="{FF2B5EF4-FFF2-40B4-BE49-F238E27FC236}">
                <a16:creationId xmlns:a16="http://schemas.microsoft.com/office/drawing/2014/main" id="{20BDA75B-2AB4-4096-838B-831FECE7D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622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1DA7C-A889-49BF-BA5C-519D00B6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aspect</a:t>
            </a:r>
            <a:r>
              <a:rPr lang="de-DE" dirty="0"/>
              <a:t> </a:t>
            </a:r>
            <a:r>
              <a:rPr lang="de-DE" dirty="0" err="1"/>
              <a:t>ratio</a:t>
            </a:r>
            <a:r>
              <a:rPr lang="de-DE" dirty="0"/>
              <a:t> and maximum </a:t>
            </a:r>
            <a:r>
              <a:rPr lang="de-DE" dirty="0" err="1"/>
              <a:t>dimension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ECB1AF-37B7-4FFE-9733-6E7473FC6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9"/>
            <a:ext cx="5106481" cy="3147219"/>
          </a:xfrm>
        </p:spPr>
        <p:txBody>
          <a:bodyPr>
            <a:normAutofit/>
          </a:bodyPr>
          <a:lstStyle/>
          <a:p>
            <a:r>
              <a:rPr lang="de-DE" sz="1600" dirty="0"/>
              <a:t>The </a:t>
            </a:r>
            <a:r>
              <a:rPr lang="de-DE" sz="1600" dirty="0" err="1"/>
              <a:t>aspect</a:t>
            </a:r>
            <a:r>
              <a:rPr lang="de-DE" sz="1600" dirty="0"/>
              <a:t> </a:t>
            </a:r>
            <a:r>
              <a:rPr lang="de-DE" sz="1600" dirty="0" err="1"/>
              <a:t>ratio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correlated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de-DE" sz="1600" dirty="0"/>
              <a:t> </a:t>
            </a:r>
          </a:p>
          <a:p>
            <a:r>
              <a:rPr lang="de-DE" sz="1600" dirty="0"/>
              <a:t>This </a:t>
            </a:r>
            <a:r>
              <a:rPr lang="de-DE" sz="1600" dirty="0" err="1"/>
              <a:t>correlation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parameterized</a:t>
            </a:r>
            <a:r>
              <a:rPr lang="de-DE" sz="1600" dirty="0"/>
              <a:t> in </a:t>
            </a:r>
            <a:r>
              <a:rPr lang="de-DE" sz="1600" dirty="0" err="1"/>
              <a:t>McSnow</a:t>
            </a:r>
            <a:r>
              <a:rPr lang="de-DE" sz="1600" dirty="0"/>
              <a:t>.</a:t>
            </a:r>
          </a:p>
          <a:p>
            <a:r>
              <a:rPr lang="de-DE" sz="1600" dirty="0"/>
              <a:t>A </a:t>
            </a:r>
            <a:r>
              <a:rPr lang="de-DE" sz="1600" dirty="0" err="1"/>
              <a:t>combination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lognormal </a:t>
            </a:r>
            <a:r>
              <a:rPr lang="de-DE" sz="1600" dirty="0" err="1"/>
              <a:t>distribution</a:t>
            </a:r>
            <a:r>
              <a:rPr lang="de-DE" sz="1600" dirty="0"/>
              <a:t> in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/>
              <a:t>with</a:t>
            </a:r>
            <a:r>
              <a:rPr lang="de-DE" sz="1600" dirty="0"/>
              <a:t> a normal </a:t>
            </a:r>
            <a:r>
              <a:rPr lang="de-DE" sz="1600" dirty="0" err="1"/>
              <a:t>distribution</a:t>
            </a:r>
            <a:r>
              <a:rPr lang="de-DE" sz="1600" dirty="0"/>
              <a:t> in </a:t>
            </a: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sufficient</a:t>
            </a:r>
            <a:r>
              <a:rPr lang="de-DE" sz="1600" dirty="0"/>
              <a:t>.</a:t>
            </a:r>
          </a:p>
          <a:p>
            <a:r>
              <a:rPr lang="de-DE" sz="1600" dirty="0"/>
              <a:t>The </a:t>
            </a:r>
            <a:r>
              <a:rPr lang="de-DE" sz="1600" dirty="0" err="1"/>
              <a:t>plot</a:t>
            </a:r>
            <a:r>
              <a:rPr lang="de-DE" sz="1600" dirty="0"/>
              <a:t> </a:t>
            </a:r>
            <a:r>
              <a:rPr lang="de-DE" sz="1600" dirty="0" err="1"/>
              <a:t>shows</a:t>
            </a:r>
            <a:r>
              <a:rPr lang="de-DE" sz="1600" dirty="0"/>
              <a:t> a </a:t>
            </a:r>
            <a:r>
              <a:rPr lang="de-DE" sz="1600" dirty="0" err="1"/>
              <a:t>good</a:t>
            </a:r>
            <a:r>
              <a:rPr lang="de-DE" sz="1600" dirty="0"/>
              <a:t> </a:t>
            </a:r>
            <a:r>
              <a:rPr lang="de-DE" sz="1600" dirty="0" err="1"/>
              <a:t>agreement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(</a:t>
            </a:r>
            <a:r>
              <a:rPr lang="de-DE" sz="1600" dirty="0" err="1"/>
              <a:t>black</a:t>
            </a:r>
            <a:r>
              <a:rPr lang="de-DE" sz="1600" dirty="0"/>
              <a:t> </a:t>
            </a:r>
            <a:r>
              <a:rPr lang="de-DE" sz="1600" dirty="0" err="1"/>
              <a:t>lines</a:t>
            </a:r>
            <a:r>
              <a:rPr lang="de-DE" sz="1600" dirty="0"/>
              <a:t>) and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parameterization</a:t>
            </a:r>
            <a:r>
              <a:rPr lang="de-DE" sz="1600" dirty="0"/>
              <a:t> (</a:t>
            </a:r>
            <a:r>
              <a:rPr lang="de-DE" sz="1600" dirty="0" err="1"/>
              <a:t>red</a:t>
            </a:r>
            <a:r>
              <a:rPr lang="de-DE" sz="1600" dirty="0"/>
              <a:t> </a:t>
            </a:r>
            <a:r>
              <a:rPr lang="de-DE" sz="1600" dirty="0" err="1"/>
              <a:t>lines</a:t>
            </a:r>
            <a:r>
              <a:rPr lang="de-DE" sz="1600" dirty="0"/>
              <a:t>)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de-DE" sz="1600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B1DF60-39A1-4C89-9FA0-180E26BA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553137-37F5-461A-A874-6BF07EF7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05F4BB-5753-4B73-BDD5-4CDDAC14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D33CCF-DDE2-478E-9A02-B568F3B1C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68" y="1365836"/>
            <a:ext cx="3062429" cy="3147219"/>
          </a:xfrm>
          <a:prstGeom prst="rect">
            <a:avLst/>
          </a:prstGeom>
        </p:spPr>
      </p:pic>
      <p:pic>
        <p:nvPicPr>
          <p:cNvPr id="8" name="Grafik 5" descr="Grafik 5">
            <a:extLst>
              <a:ext uri="{FF2B5EF4-FFF2-40B4-BE49-F238E27FC236}">
                <a16:creationId xmlns:a16="http://schemas.microsoft.com/office/drawing/2014/main" id="{81D68CA2-EDF9-4286-B74A-7AAACB7AD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016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1DA7C-A889-49BF-BA5C-519D00B6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ratio</a:t>
            </a:r>
            <a:r>
              <a:rPr lang="de-DE" dirty="0"/>
              <a:t> and maximum </a:t>
            </a:r>
            <a:r>
              <a:rPr lang="de-DE" dirty="0" err="1"/>
              <a:t>dimension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ECB1AF-37B7-4FFE-9733-6E7473FC6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69219"/>
            <a:ext cx="4968167" cy="3147219"/>
          </a:xfrm>
        </p:spPr>
        <p:txBody>
          <a:bodyPr>
            <a:normAutofit/>
          </a:bodyPr>
          <a:lstStyle/>
          <a:p>
            <a:r>
              <a:rPr lang="de-DE" sz="1600" dirty="0"/>
              <a:t>The </a:t>
            </a:r>
            <a:r>
              <a:rPr lang="de-DE" sz="1600" dirty="0" err="1"/>
              <a:t>area</a:t>
            </a:r>
            <a:r>
              <a:rPr lang="de-DE" sz="1600" dirty="0"/>
              <a:t> </a:t>
            </a:r>
            <a:r>
              <a:rPr lang="de-DE" sz="1600" dirty="0" err="1"/>
              <a:t>ratio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very</a:t>
            </a:r>
            <a:r>
              <a:rPr lang="de-DE" sz="1600" dirty="0"/>
              <a:t> </a:t>
            </a:r>
            <a:r>
              <a:rPr lang="de-DE" sz="1600" dirty="0" err="1"/>
              <a:t>weakly</a:t>
            </a:r>
            <a:r>
              <a:rPr lang="de-DE" sz="1600" dirty="0"/>
              <a:t> </a:t>
            </a:r>
            <a:r>
              <a:rPr lang="de-DE" sz="1600" dirty="0" err="1"/>
              <a:t>correlated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de-DE" sz="1600" dirty="0"/>
              <a:t> </a:t>
            </a:r>
          </a:p>
          <a:p>
            <a:r>
              <a:rPr lang="de-DE" sz="1600" dirty="0"/>
              <a:t>This </a:t>
            </a:r>
            <a:r>
              <a:rPr lang="de-DE" sz="1600" dirty="0" err="1"/>
              <a:t>shows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Böhm‘s</a:t>
            </a:r>
            <a:r>
              <a:rPr lang="de-DE" sz="1600" dirty="0"/>
              <a:t> </a:t>
            </a:r>
            <a:r>
              <a:rPr lang="de-DE" sz="1600" dirty="0" err="1"/>
              <a:t>ellipsoidal</a:t>
            </a:r>
            <a:r>
              <a:rPr lang="de-DE" sz="1600" dirty="0"/>
              <a:t> </a:t>
            </a:r>
            <a:r>
              <a:rPr lang="de-DE" sz="1600" dirty="0" err="1"/>
              <a:t>area</a:t>
            </a:r>
            <a:r>
              <a:rPr lang="de-DE" sz="1600" dirty="0"/>
              <a:t> </a:t>
            </a:r>
            <a:r>
              <a:rPr lang="de-DE" sz="1600" dirty="0" err="1"/>
              <a:t>ratio</a:t>
            </a:r>
            <a:r>
              <a:rPr lang="de-DE" sz="1600" dirty="0"/>
              <a:t> 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 </a:t>
            </a:r>
            <a:r>
              <a:rPr lang="de-DE" sz="1600" dirty="0" err="1"/>
              <a:t>good</a:t>
            </a:r>
            <a:r>
              <a:rPr lang="de-DE" sz="1600" dirty="0"/>
              <a:t> </a:t>
            </a:r>
            <a:r>
              <a:rPr lang="de-DE" sz="1600" dirty="0" err="1"/>
              <a:t>choice</a:t>
            </a:r>
            <a:r>
              <a:rPr lang="de-DE" sz="1600" dirty="0"/>
              <a:t>.</a:t>
            </a:r>
          </a:p>
          <a:p>
            <a:r>
              <a:rPr lang="de-DE" sz="1600" dirty="0" err="1"/>
              <a:t>Again</a:t>
            </a:r>
            <a:r>
              <a:rPr lang="de-DE" sz="1600" dirty="0"/>
              <a:t>, </a:t>
            </a: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a </a:t>
            </a:r>
            <a:r>
              <a:rPr lang="de-DE" sz="1600" dirty="0" err="1"/>
              <a:t>combination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lognormal </a:t>
            </a:r>
            <a:r>
              <a:rPr lang="de-DE" sz="1600" dirty="0" err="1"/>
              <a:t>distribution</a:t>
            </a:r>
            <a:r>
              <a:rPr lang="de-DE" sz="1600" dirty="0"/>
              <a:t> in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/>
              <a:t>with</a:t>
            </a:r>
            <a:r>
              <a:rPr lang="de-DE" sz="1600" dirty="0"/>
              <a:t> a normal </a:t>
            </a:r>
            <a:r>
              <a:rPr lang="de-DE" sz="1600" dirty="0" err="1"/>
              <a:t>distribution</a:t>
            </a:r>
            <a:r>
              <a:rPr lang="de-DE" sz="1600" dirty="0"/>
              <a:t> in </a:t>
            </a:r>
            <a:r>
              <a:rPr lang="de-DE" sz="1600" dirty="0" err="1"/>
              <a:t>area</a:t>
            </a:r>
            <a:r>
              <a:rPr lang="de-DE" sz="1600" dirty="0"/>
              <a:t> </a:t>
            </a:r>
            <a:r>
              <a:rPr lang="de-DE" sz="1600" dirty="0" err="1"/>
              <a:t>ratio</a:t>
            </a:r>
            <a:r>
              <a:rPr lang="de-DE" sz="1600" dirty="0"/>
              <a:t> 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1600" dirty="0"/>
              <a:t>.</a:t>
            </a:r>
          </a:p>
          <a:p>
            <a:r>
              <a:rPr lang="de-DE" sz="1600" dirty="0"/>
              <a:t>The </a:t>
            </a:r>
            <a:r>
              <a:rPr lang="de-DE" sz="1600" dirty="0" err="1"/>
              <a:t>plot</a:t>
            </a:r>
            <a:r>
              <a:rPr lang="de-DE" sz="1600" dirty="0"/>
              <a:t> </a:t>
            </a:r>
            <a:r>
              <a:rPr lang="de-DE" sz="1600" dirty="0" err="1"/>
              <a:t>shows</a:t>
            </a:r>
            <a:r>
              <a:rPr lang="de-DE" sz="1600" dirty="0"/>
              <a:t> a </a:t>
            </a:r>
            <a:r>
              <a:rPr lang="de-DE" sz="1600" dirty="0" err="1"/>
              <a:t>good</a:t>
            </a:r>
            <a:r>
              <a:rPr lang="de-DE" sz="1600" dirty="0"/>
              <a:t> </a:t>
            </a:r>
            <a:r>
              <a:rPr lang="de-DE" sz="1600" dirty="0" err="1"/>
              <a:t>agreement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(</a:t>
            </a:r>
            <a:r>
              <a:rPr lang="de-DE" sz="1600" dirty="0" err="1"/>
              <a:t>black</a:t>
            </a:r>
            <a:r>
              <a:rPr lang="de-DE" sz="1600" dirty="0"/>
              <a:t> </a:t>
            </a:r>
            <a:r>
              <a:rPr lang="de-DE" sz="1600" dirty="0" err="1"/>
              <a:t>lines</a:t>
            </a:r>
            <a:r>
              <a:rPr lang="de-DE" sz="1600" dirty="0"/>
              <a:t>) and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parameterization</a:t>
            </a:r>
            <a:r>
              <a:rPr lang="de-DE" sz="1600" dirty="0"/>
              <a:t> (</a:t>
            </a:r>
            <a:r>
              <a:rPr lang="de-DE" sz="1600" dirty="0" err="1"/>
              <a:t>red</a:t>
            </a:r>
            <a:r>
              <a:rPr lang="de-DE" sz="1600" dirty="0"/>
              <a:t> </a:t>
            </a:r>
            <a:r>
              <a:rPr lang="de-DE" sz="1600" dirty="0" err="1"/>
              <a:t>lines</a:t>
            </a:r>
            <a:r>
              <a:rPr lang="de-DE" sz="1600" dirty="0"/>
              <a:t>)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de-DE" sz="1600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B1DF60-39A1-4C89-9FA0-180E26BA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553137-37F5-461A-A874-6BF07EF7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05F4BB-5753-4B73-BDD5-4CDDAC14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15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A8C862-AB1D-412D-A283-B1C7AC9B4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015" y="1300714"/>
            <a:ext cx="3368325" cy="3254144"/>
          </a:xfrm>
          <a:prstGeom prst="rect">
            <a:avLst/>
          </a:prstGeom>
        </p:spPr>
      </p:pic>
      <p:pic>
        <p:nvPicPr>
          <p:cNvPr id="9" name="Grafik 5" descr="Grafik 5">
            <a:extLst>
              <a:ext uri="{FF2B5EF4-FFF2-40B4-BE49-F238E27FC236}">
                <a16:creationId xmlns:a16="http://schemas.microsoft.com/office/drawing/2014/main" id="{4BEBEA56-CA73-4808-8974-494347ED7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273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B5CB7-4306-45C9-A57B-842BAA7F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 in </a:t>
            </a:r>
            <a:r>
              <a:rPr lang="de-DE" dirty="0" err="1"/>
              <a:t>McSnow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49366-1650-487F-B20B-1BD3A57E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B1889F-22B5-4ACA-A39C-EF19473A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329232-3A6A-4062-A08F-090778B3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16</a:t>
            </a:fld>
            <a:endParaRPr lang="de-DE" dirty="0"/>
          </a:p>
        </p:txBody>
      </p:sp>
      <p:pic>
        <p:nvPicPr>
          <p:cNvPr id="7" name="Grafik 5" descr="Grafik 5">
            <a:extLst>
              <a:ext uri="{FF2B5EF4-FFF2-40B4-BE49-F238E27FC236}">
                <a16:creationId xmlns:a16="http://schemas.microsoft.com/office/drawing/2014/main" id="{B887125F-C0E8-41EF-B0C0-3137BFB16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3F03F95-9881-489E-B9A7-4C3286FFB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30" y="1275913"/>
            <a:ext cx="8462555" cy="33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6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AA745-6EA9-4C9C-8FFC-E56677BB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Idealized</a:t>
            </a:r>
            <a:r>
              <a:rPr lang="de-DE" dirty="0"/>
              <a:t> 1d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McSnow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5EEF29-3656-4459-91BE-73D27112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6" y="4147530"/>
            <a:ext cx="8353426" cy="490317"/>
          </a:xfrm>
        </p:spPr>
        <p:txBody>
          <a:bodyPr/>
          <a:lstStyle/>
          <a:p>
            <a:r>
              <a:rPr lang="de-DE" dirty="0"/>
              <a:t>Primary </a:t>
            </a:r>
            <a:r>
              <a:rPr lang="de-DE" dirty="0" err="1"/>
              <a:t>crystals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depleted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quickly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aggregates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81ADC9-108C-4FFC-91C1-F17E0B65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3E3FEB-C15F-4EAF-A7A4-2C00B2C3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C7F8AC-309D-4D26-89FB-A392DB79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17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EB3913-84CA-4F80-93C1-31463925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6" y="1537825"/>
            <a:ext cx="6039650" cy="25820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606046A-839D-46C5-B228-25CFCB1D5153}"/>
              </a:ext>
            </a:extLst>
          </p:cNvPr>
          <p:cNvSpPr txBox="1"/>
          <p:nvPr/>
        </p:nvSpPr>
        <p:spPr>
          <a:xfrm>
            <a:off x="1422007" y="1325546"/>
            <a:ext cx="5908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</a:rPr>
              <a:t>a) Mitchell (1996) </a:t>
            </a:r>
            <a:r>
              <a:rPr lang="de-DE" sz="1200" dirty="0" err="1">
                <a:solidFill>
                  <a:srgbClr val="000000"/>
                </a:solidFill>
              </a:rPr>
              <a:t>mass</a:t>
            </a:r>
            <a:r>
              <a:rPr lang="de-DE" sz="1200" dirty="0">
                <a:solidFill>
                  <a:srgbClr val="000000"/>
                </a:solidFill>
              </a:rPr>
              <a:t>-size </a:t>
            </a:r>
            <a:r>
              <a:rPr lang="de-DE" sz="1200" dirty="0" err="1">
                <a:solidFill>
                  <a:srgbClr val="000000"/>
                </a:solidFill>
              </a:rPr>
              <a:t>relation</a:t>
            </a:r>
            <a:r>
              <a:rPr lang="de-DE" sz="1200" dirty="0">
                <a:solidFill>
                  <a:srgbClr val="000000"/>
                </a:solidFill>
              </a:rPr>
              <a:t>                 b) </a:t>
            </a:r>
            <a:r>
              <a:rPr lang="de-DE" sz="1200" dirty="0" err="1">
                <a:solidFill>
                  <a:srgbClr val="000000"/>
                </a:solidFill>
              </a:rPr>
              <a:t>stochastic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aggregate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snowflakes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104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AA745-6EA9-4C9C-8FFC-E56677BB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Idealized</a:t>
            </a:r>
            <a:r>
              <a:rPr lang="de-DE" dirty="0"/>
              <a:t> 1d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McSnow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5EEF29-3656-4459-91BE-73D27112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6" y="4147530"/>
            <a:ext cx="8353426" cy="490317"/>
          </a:xfrm>
        </p:spPr>
        <p:txBody>
          <a:bodyPr/>
          <a:lstStyle/>
          <a:p>
            <a:r>
              <a:rPr lang="de-DE" dirty="0" err="1"/>
              <a:t>Broader</a:t>
            </a:r>
            <a:r>
              <a:rPr lang="de-DE" dirty="0"/>
              <a:t> Doppler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aggregates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81ADC9-108C-4FFC-91C1-F17E0B65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3E3FEB-C15F-4EAF-A7A4-2C00B2C3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C7F8AC-309D-4D26-89FB-A392DB79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18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06046A-839D-46C5-B228-25CFCB1D5153}"/>
              </a:ext>
            </a:extLst>
          </p:cNvPr>
          <p:cNvSpPr txBox="1"/>
          <p:nvPr/>
        </p:nvSpPr>
        <p:spPr>
          <a:xfrm>
            <a:off x="1422007" y="1325546"/>
            <a:ext cx="5908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</a:rPr>
              <a:t>a) Mitchell (1996) </a:t>
            </a:r>
            <a:r>
              <a:rPr lang="de-DE" sz="1200" dirty="0" err="1">
                <a:solidFill>
                  <a:srgbClr val="000000"/>
                </a:solidFill>
              </a:rPr>
              <a:t>mass</a:t>
            </a:r>
            <a:r>
              <a:rPr lang="de-DE" sz="1200" dirty="0">
                <a:solidFill>
                  <a:srgbClr val="000000"/>
                </a:solidFill>
              </a:rPr>
              <a:t>-size </a:t>
            </a:r>
            <a:r>
              <a:rPr lang="de-DE" sz="1200" dirty="0" err="1">
                <a:solidFill>
                  <a:srgbClr val="000000"/>
                </a:solidFill>
              </a:rPr>
              <a:t>relation</a:t>
            </a:r>
            <a:r>
              <a:rPr lang="de-DE" sz="1200" dirty="0">
                <a:solidFill>
                  <a:srgbClr val="000000"/>
                </a:solidFill>
              </a:rPr>
              <a:t>                 b) </a:t>
            </a:r>
            <a:r>
              <a:rPr lang="de-DE" sz="1200" dirty="0" err="1">
                <a:solidFill>
                  <a:srgbClr val="000000"/>
                </a:solidFill>
              </a:rPr>
              <a:t>stochastic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aggregate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snowflakes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7122E0-4FB1-483A-A79D-0373CC6B3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59" y="1664045"/>
            <a:ext cx="5754880" cy="23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C014F-3D8D-4DA2-98EC-4A8F54B0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and Outlook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B74BD8-C138-4970-B976-2D18F5961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parameterization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snowflakes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Lagrangian</a:t>
            </a:r>
            <a:r>
              <a:rPr lang="de-DE" dirty="0"/>
              <a:t> super-</a:t>
            </a:r>
            <a:r>
              <a:rPr lang="de-DE" dirty="0" err="1"/>
              <a:t>particles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represent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snowflakes</a:t>
            </a:r>
            <a:r>
              <a:rPr lang="de-DE" dirty="0"/>
              <a:t>.</a:t>
            </a:r>
          </a:p>
          <a:p>
            <a:r>
              <a:rPr lang="de-DE" dirty="0" err="1"/>
              <a:t>McSnow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predict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maximum </a:t>
            </a:r>
            <a:r>
              <a:rPr lang="de-DE" dirty="0" err="1"/>
              <a:t>dimension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aspect</a:t>
            </a:r>
            <a:r>
              <a:rPr lang="de-DE" dirty="0"/>
              <a:t> </a:t>
            </a:r>
            <a:r>
              <a:rPr lang="de-DE" dirty="0" err="1"/>
              <a:t>ratio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cross-sectional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monomer </a:t>
            </a:r>
            <a:r>
              <a:rPr lang="de-DE" dirty="0" err="1"/>
              <a:t>habits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aggregates</a:t>
            </a:r>
            <a:r>
              <a:rPr lang="de-DE" dirty="0"/>
              <a:t>.</a:t>
            </a:r>
          </a:p>
          <a:p>
            <a:r>
              <a:rPr lang="de-DE" dirty="0" err="1"/>
              <a:t>Discrete</a:t>
            </a:r>
            <a:r>
              <a:rPr lang="de-DE" dirty="0"/>
              <a:t> </a:t>
            </a:r>
            <a:r>
              <a:rPr lang="de-DE" dirty="0" err="1"/>
              <a:t>dipole</a:t>
            </a:r>
            <a:r>
              <a:rPr lang="de-DE" dirty="0"/>
              <a:t> </a:t>
            </a:r>
            <a:r>
              <a:rPr lang="de-DE" dirty="0" err="1"/>
              <a:t>approximation</a:t>
            </a:r>
            <a:r>
              <a:rPr lang="de-DE" dirty="0"/>
              <a:t> </a:t>
            </a:r>
            <a:r>
              <a:rPr lang="de-DE" dirty="0" err="1"/>
              <a:t>calculations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scattering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estimate</a:t>
            </a:r>
            <a:r>
              <a:rPr lang="de-DE" dirty="0"/>
              <a:t> </a:t>
            </a:r>
            <a:r>
              <a:rPr lang="de-DE" dirty="0" err="1"/>
              <a:t>polarimetric</a:t>
            </a:r>
            <a:r>
              <a:rPr lang="de-DE" dirty="0"/>
              <a:t> </a:t>
            </a:r>
            <a:r>
              <a:rPr lang="de-DE" dirty="0" err="1"/>
              <a:t>radar</a:t>
            </a:r>
            <a:r>
              <a:rPr lang="de-DE" dirty="0"/>
              <a:t> </a:t>
            </a:r>
            <a:r>
              <a:rPr lang="de-DE" dirty="0" err="1"/>
              <a:t>quantities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ACBC85-8C6C-4251-BD64-D6A27C1F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83DB6-38F2-45E2-AF2E-A5D1E713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3AD84-3764-48A6-A3D0-400056B7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8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F7840-B98C-4BCE-970A-434B0781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DFG-</a:t>
            </a:r>
            <a:r>
              <a:rPr lang="de-DE" dirty="0" err="1"/>
              <a:t>funded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FRAGILE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SPP PROM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FB13BB-4CE4-448E-BED7-104C6765D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FRAGILE </a:t>
            </a:r>
            <a:r>
              <a:rPr lang="de-DE" sz="1600" dirty="0" err="1"/>
              <a:t>investigates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fragmentation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snowflakes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r>
              <a:rPr lang="de-DE" sz="1600" dirty="0"/>
              <a:t> </a:t>
            </a:r>
            <a:r>
              <a:rPr lang="de-DE" sz="1600" dirty="0" err="1"/>
              <a:t>polarimetric</a:t>
            </a:r>
            <a:r>
              <a:rPr lang="de-DE" sz="1600" dirty="0"/>
              <a:t> </a:t>
            </a:r>
            <a:r>
              <a:rPr lang="de-DE" sz="1600" dirty="0" err="1"/>
              <a:t>cloud</a:t>
            </a:r>
            <a:r>
              <a:rPr lang="de-DE" sz="1600" dirty="0"/>
              <a:t> </a:t>
            </a:r>
            <a:r>
              <a:rPr lang="de-DE" sz="1600" dirty="0" err="1"/>
              <a:t>radars</a:t>
            </a:r>
            <a:r>
              <a:rPr lang="de-DE" sz="1600" dirty="0"/>
              <a:t>, </a:t>
            </a:r>
            <a:r>
              <a:rPr lang="de-DE" sz="1600" dirty="0" err="1"/>
              <a:t>Lagrangian</a:t>
            </a:r>
            <a:r>
              <a:rPr lang="de-DE" sz="1600" dirty="0"/>
              <a:t> </a:t>
            </a:r>
            <a:r>
              <a:rPr lang="de-DE" sz="1600" dirty="0" err="1"/>
              <a:t>particle</a:t>
            </a:r>
            <a:r>
              <a:rPr lang="de-DE" sz="1600" dirty="0"/>
              <a:t> </a:t>
            </a:r>
            <a:r>
              <a:rPr lang="de-DE" sz="1600" dirty="0" err="1"/>
              <a:t>modeling</a:t>
            </a:r>
            <a:r>
              <a:rPr lang="de-DE" sz="1600" dirty="0"/>
              <a:t> and </a:t>
            </a:r>
            <a:r>
              <a:rPr lang="de-DE" sz="1600" dirty="0" err="1"/>
              <a:t>laboratory</a:t>
            </a:r>
            <a:r>
              <a:rPr lang="de-DE" sz="1600" dirty="0"/>
              <a:t> </a:t>
            </a:r>
            <a:r>
              <a:rPr lang="de-DE" sz="1600" dirty="0" err="1"/>
              <a:t>experiments</a:t>
            </a:r>
            <a:r>
              <a:rPr lang="de-DE" sz="1600" dirty="0"/>
              <a:t>.</a:t>
            </a:r>
          </a:p>
          <a:p>
            <a:r>
              <a:rPr lang="de-DE" sz="1600" dirty="0"/>
              <a:t>Here </a:t>
            </a:r>
            <a:r>
              <a:rPr lang="de-DE" sz="1600" dirty="0" err="1"/>
              <a:t>we</a:t>
            </a:r>
            <a:r>
              <a:rPr lang="de-DE" sz="1600" dirty="0"/>
              <a:t> report on a </a:t>
            </a:r>
            <a:r>
              <a:rPr lang="de-DE" sz="1600" dirty="0" err="1"/>
              <a:t>work</a:t>
            </a:r>
            <a:r>
              <a:rPr lang="de-DE" sz="1600" dirty="0"/>
              <a:t> </a:t>
            </a:r>
            <a:r>
              <a:rPr lang="de-DE" sz="1600" dirty="0" err="1"/>
              <a:t>package</a:t>
            </a:r>
            <a:r>
              <a:rPr lang="de-DE" sz="1600" dirty="0"/>
              <a:t>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aggregation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snowflakes</a:t>
            </a:r>
            <a:r>
              <a:rPr lang="de-DE" sz="1600" dirty="0"/>
              <a:t>.</a:t>
            </a:r>
          </a:p>
          <a:p>
            <a:r>
              <a:rPr lang="de-DE" sz="1600" dirty="0"/>
              <a:t>Understanding </a:t>
            </a:r>
            <a:r>
              <a:rPr lang="de-DE" sz="1600" dirty="0" err="1"/>
              <a:t>aggregate</a:t>
            </a:r>
            <a:r>
              <a:rPr lang="de-DE" sz="1600" dirty="0"/>
              <a:t> </a:t>
            </a:r>
            <a:r>
              <a:rPr lang="de-DE" sz="1600" dirty="0" err="1"/>
              <a:t>snowflakes</a:t>
            </a:r>
            <a:r>
              <a:rPr lang="de-DE" sz="1600" dirty="0"/>
              <a:t>, </a:t>
            </a:r>
            <a:r>
              <a:rPr lang="de-DE" sz="1600" dirty="0" err="1"/>
              <a:t>their</a:t>
            </a:r>
            <a:r>
              <a:rPr lang="de-DE" sz="1600" dirty="0"/>
              <a:t> </a:t>
            </a:r>
            <a:r>
              <a:rPr lang="de-DE" sz="1600" dirty="0" err="1"/>
              <a:t>geometry</a:t>
            </a:r>
            <a:r>
              <a:rPr lang="de-DE" sz="1600" dirty="0"/>
              <a:t> and </a:t>
            </a:r>
            <a:r>
              <a:rPr lang="de-DE" sz="1600" dirty="0" err="1"/>
              <a:t>growth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 </a:t>
            </a:r>
            <a:br>
              <a:rPr lang="de-DE" sz="1600" dirty="0"/>
            </a:br>
            <a:r>
              <a:rPr lang="de-DE" sz="1600" dirty="0" err="1"/>
              <a:t>prerequisite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studying</a:t>
            </a:r>
            <a:r>
              <a:rPr lang="de-DE" sz="1600" dirty="0"/>
              <a:t> </a:t>
            </a:r>
            <a:r>
              <a:rPr lang="de-DE" sz="1600" dirty="0" err="1"/>
              <a:t>their</a:t>
            </a:r>
            <a:r>
              <a:rPr lang="de-DE" sz="1600" dirty="0"/>
              <a:t> </a:t>
            </a:r>
            <a:r>
              <a:rPr lang="de-DE" sz="1600" dirty="0" err="1"/>
              <a:t>fragmentation</a:t>
            </a:r>
            <a:r>
              <a:rPr lang="de-DE" sz="1600" dirty="0"/>
              <a:t> due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ice-ice</a:t>
            </a:r>
            <a:r>
              <a:rPr lang="de-DE" sz="1600" dirty="0"/>
              <a:t> </a:t>
            </a:r>
            <a:r>
              <a:rPr lang="de-DE" sz="1600" dirty="0" err="1"/>
              <a:t>collisions</a:t>
            </a:r>
            <a:r>
              <a:rPr lang="de-DE" sz="1600" dirty="0"/>
              <a:t>.</a:t>
            </a:r>
          </a:p>
          <a:p>
            <a:r>
              <a:rPr lang="de-DE" sz="1600" dirty="0"/>
              <a:t>The </a:t>
            </a:r>
            <a:r>
              <a:rPr lang="de-DE" sz="1600" dirty="0" err="1"/>
              <a:t>geometry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aggregate</a:t>
            </a:r>
            <a:r>
              <a:rPr lang="de-DE" sz="1600" dirty="0"/>
              <a:t> </a:t>
            </a:r>
            <a:r>
              <a:rPr lang="de-DE" sz="1600" dirty="0" err="1"/>
              <a:t>snowflakes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important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understand</a:t>
            </a:r>
            <a:r>
              <a:rPr lang="de-DE" sz="1600" dirty="0"/>
              <a:t> </a:t>
            </a:r>
            <a:r>
              <a:rPr lang="de-DE" sz="1600" dirty="0" err="1"/>
              <a:t>radar</a:t>
            </a:r>
            <a:r>
              <a:rPr lang="de-DE" sz="1600" dirty="0"/>
              <a:t> </a:t>
            </a:r>
            <a:r>
              <a:rPr lang="de-DE" sz="1600" dirty="0" err="1"/>
              <a:t>measurements</a:t>
            </a:r>
            <a:r>
              <a:rPr lang="de-DE" sz="1600" dirty="0"/>
              <a:t> and QPE.</a:t>
            </a:r>
          </a:p>
          <a:p>
            <a:r>
              <a:rPr lang="de-DE" sz="1600" dirty="0"/>
              <a:t>A </a:t>
            </a:r>
            <a:r>
              <a:rPr lang="de-DE" sz="1600" dirty="0" err="1"/>
              <a:t>better</a:t>
            </a:r>
            <a:r>
              <a:rPr lang="de-DE" sz="1600" dirty="0"/>
              <a:t> </a:t>
            </a:r>
            <a:r>
              <a:rPr lang="de-DE" sz="1600" dirty="0" err="1"/>
              <a:t>description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snowflakes</a:t>
            </a:r>
            <a:r>
              <a:rPr lang="de-DE" sz="1600" dirty="0"/>
              <a:t> </a:t>
            </a:r>
            <a:r>
              <a:rPr lang="de-DE" sz="1600" dirty="0" err="1"/>
              <a:t>may</a:t>
            </a:r>
            <a:r>
              <a:rPr lang="de-DE" sz="1600" dirty="0"/>
              <a:t> also </a:t>
            </a:r>
            <a:r>
              <a:rPr lang="de-DE" sz="1600" dirty="0" err="1"/>
              <a:t>improve</a:t>
            </a:r>
            <a:r>
              <a:rPr lang="de-DE" sz="1600" dirty="0"/>
              <a:t> </a:t>
            </a:r>
            <a:r>
              <a:rPr lang="de-DE" sz="1600" dirty="0" err="1"/>
              <a:t>numerical</a:t>
            </a:r>
            <a:r>
              <a:rPr lang="de-DE" sz="1600" dirty="0"/>
              <a:t> </a:t>
            </a:r>
            <a:r>
              <a:rPr lang="de-DE" sz="1600" dirty="0" err="1"/>
              <a:t>weather</a:t>
            </a:r>
            <a:r>
              <a:rPr lang="de-DE" sz="1600" dirty="0"/>
              <a:t> </a:t>
            </a:r>
            <a:r>
              <a:rPr lang="de-DE" sz="1600" dirty="0" err="1"/>
              <a:t>prediction</a:t>
            </a:r>
            <a:r>
              <a:rPr lang="de-DE" sz="1600" dirty="0"/>
              <a:t> </a:t>
            </a:r>
            <a:r>
              <a:rPr lang="de-DE" sz="1600" dirty="0" err="1"/>
              <a:t>models</a:t>
            </a:r>
            <a:r>
              <a:rPr lang="de-DE" sz="1600" dirty="0"/>
              <a:t> and QPF.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FE20F-4E11-483D-B28F-4424B470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E21127-5122-4556-B059-70F93B92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BC9673-3BF8-40E0-A796-B98CF2DB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</a:t>
            </a:fld>
            <a:endParaRPr lang="de-DE" dirty="0"/>
          </a:p>
        </p:txBody>
      </p:sp>
      <p:pic>
        <p:nvPicPr>
          <p:cNvPr id="7" name="Grafik 5" descr="Grafik 5">
            <a:extLst>
              <a:ext uri="{FF2B5EF4-FFF2-40B4-BE49-F238E27FC236}">
                <a16:creationId xmlns:a16="http://schemas.microsoft.com/office/drawing/2014/main" id="{FBAFDC77-2212-42D9-8813-91F4682EF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565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D2A6A9-65F5-43F8-8192-365C4A75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3964A1-05D6-48C9-9923-BC7726CA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FC3C25-1376-43A1-8268-06707512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20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C5F0C-95EF-46C4-9775-F54C542307C9}"/>
              </a:ext>
            </a:extLst>
          </p:cNvPr>
          <p:cNvSpPr txBox="1"/>
          <p:nvPr/>
        </p:nvSpPr>
        <p:spPr>
          <a:xfrm>
            <a:off x="3673354" y="2274474"/>
            <a:ext cx="198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additional </a:t>
            </a:r>
            <a:r>
              <a:rPr lang="de-DE" dirty="0" err="1">
                <a:solidFill>
                  <a:srgbClr val="000000"/>
                </a:solidFill>
              </a:rPr>
              <a:t>slides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05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F51D8-CEBD-4C39-867E-78556280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 in </a:t>
            </a:r>
            <a:r>
              <a:rPr lang="de-DE" dirty="0" err="1"/>
              <a:t>McSnow</a:t>
            </a:r>
            <a:r>
              <a:rPr lang="de-DE" dirty="0"/>
              <a:t>: </a:t>
            </a:r>
            <a:r>
              <a:rPr lang="de-DE" dirty="0" err="1"/>
              <a:t>Depositional</a:t>
            </a:r>
            <a:r>
              <a:rPr lang="de-DE" dirty="0"/>
              <a:t> </a:t>
            </a:r>
            <a:r>
              <a:rPr lang="de-DE" dirty="0" err="1"/>
              <a:t>growth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1EC7362-8B8E-4FC1-87E2-350742CEA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5" t="11407"/>
          <a:stretch/>
        </p:blipFill>
        <p:spPr>
          <a:xfrm>
            <a:off x="395287" y="1321653"/>
            <a:ext cx="7885385" cy="3088981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842E09-6074-4292-BF6C-271BEC1D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9090BA-3950-4491-BBDB-2D0FA7A1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DEFB7C-80AD-41D8-A909-AE671511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01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5EAEA-AB5A-44E7-BB10-E3DBA04E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super-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microphysics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McSnow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4A8050-D878-4A19-9708-90C4903E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2D263A-320A-4643-897F-CE12525F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0FF2EE-6493-453F-909F-BBEA9277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3</a:t>
            </a:fld>
            <a:endParaRPr lang="de-DE" dirty="0"/>
          </a:p>
        </p:txBody>
      </p:sp>
      <p:pic>
        <p:nvPicPr>
          <p:cNvPr id="8" name="Grafik 5" descr="Grafik 5">
            <a:extLst>
              <a:ext uri="{FF2B5EF4-FFF2-40B4-BE49-F238E27FC236}">
                <a16:creationId xmlns:a16="http://schemas.microsoft.com/office/drawing/2014/main" id="{B1CFB86C-3322-474F-94C6-63615AECB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E09AE49-71F8-4838-BEED-B93FE5AA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9"/>
            <a:ext cx="7570362" cy="3287622"/>
          </a:xfrm>
        </p:spPr>
        <p:txBody>
          <a:bodyPr>
            <a:normAutofit lnSpcReduction="10000"/>
          </a:bodyPr>
          <a:lstStyle/>
          <a:p>
            <a:r>
              <a:rPr lang="de-DE" sz="1500" dirty="0" err="1"/>
              <a:t>McSnow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an open source </a:t>
            </a:r>
            <a:r>
              <a:rPr lang="de-DE" sz="1500" dirty="0" err="1"/>
              <a:t>Lagrangian</a:t>
            </a:r>
            <a:r>
              <a:rPr lang="de-DE" sz="1500" dirty="0"/>
              <a:t> </a:t>
            </a:r>
            <a:r>
              <a:rPr lang="de-DE" sz="1500" dirty="0" err="1"/>
              <a:t>particle</a:t>
            </a:r>
            <a:r>
              <a:rPr lang="de-DE" sz="1500" dirty="0"/>
              <a:t> </a:t>
            </a:r>
            <a:r>
              <a:rPr lang="de-DE" sz="1500" dirty="0" err="1"/>
              <a:t>model</a:t>
            </a:r>
            <a:r>
              <a:rPr lang="de-DE" sz="1500" dirty="0"/>
              <a:t> </a:t>
            </a:r>
            <a:r>
              <a:rPr lang="de-DE" sz="1500" dirty="0" err="1"/>
              <a:t>based</a:t>
            </a:r>
            <a:r>
              <a:rPr lang="de-DE" sz="1500" dirty="0"/>
              <a:t> on </a:t>
            </a:r>
            <a:r>
              <a:rPr lang="de-DE" sz="1500" dirty="0" err="1"/>
              <a:t>the</a:t>
            </a:r>
            <a:r>
              <a:rPr lang="de-DE" sz="1500" dirty="0"/>
              <a:t> Monte-Carlo </a:t>
            </a:r>
            <a:r>
              <a:rPr lang="de-DE" sz="1500" dirty="0" err="1"/>
              <a:t>algorithm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Shima</a:t>
            </a:r>
            <a:r>
              <a:rPr lang="de-DE" sz="1500" dirty="0"/>
              <a:t> at al. (2009).</a:t>
            </a:r>
          </a:p>
          <a:p>
            <a:r>
              <a:rPr lang="de-DE" sz="1500" dirty="0" err="1"/>
              <a:t>McSnow</a:t>
            </a:r>
            <a:r>
              <a:rPr lang="de-DE" sz="1500" dirty="0"/>
              <a:t> </a:t>
            </a:r>
            <a:r>
              <a:rPr lang="de-DE" sz="1500" dirty="0" err="1"/>
              <a:t>had</a:t>
            </a:r>
            <a:r>
              <a:rPr lang="de-DE" sz="1500" dirty="0"/>
              <a:t> 8+1 </a:t>
            </a:r>
            <a:r>
              <a:rPr lang="de-DE" sz="1500" dirty="0" err="1"/>
              <a:t>prognostic</a:t>
            </a:r>
            <a:r>
              <a:rPr lang="de-DE" sz="1500" dirty="0"/>
              <a:t> variables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each</a:t>
            </a:r>
            <a:r>
              <a:rPr lang="de-DE" sz="1500" dirty="0"/>
              <a:t> super-</a:t>
            </a:r>
            <a:r>
              <a:rPr lang="de-DE" sz="1500" dirty="0" err="1"/>
              <a:t>particle</a:t>
            </a:r>
            <a:r>
              <a:rPr lang="de-DE" sz="1500" dirty="0"/>
              <a:t>  </a:t>
            </a:r>
          </a:p>
          <a:p>
            <a:pPr lvl="1" indent="-180000">
              <a:buFont typeface="Wingdings" panose="05000000000000000000" pitchFamily="2" charset="2"/>
              <a:buChar char="§"/>
            </a:pPr>
            <a:r>
              <a:rPr lang="de-DE" sz="1200" dirty="0" err="1"/>
              <a:t>ice</a:t>
            </a:r>
            <a:r>
              <a:rPr lang="de-DE" sz="1200" dirty="0"/>
              <a:t> </a:t>
            </a:r>
            <a:r>
              <a:rPr lang="de-DE" sz="1200" dirty="0" err="1"/>
              <a:t>mass</a:t>
            </a:r>
            <a:r>
              <a:rPr lang="de-DE" sz="1200" dirty="0"/>
              <a:t> m</a:t>
            </a:r>
            <a:r>
              <a:rPr lang="de-DE" sz="1200" baseline="-25000" dirty="0"/>
              <a:t>i</a:t>
            </a:r>
            <a:r>
              <a:rPr lang="de-DE" sz="1200" dirty="0"/>
              <a:t>, </a:t>
            </a:r>
            <a:r>
              <a:rPr lang="de-DE" sz="1200" dirty="0" err="1"/>
              <a:t>ice</a:t>
            </a:r>
            <a:r>
              <a:rPr lang="de-DE" sz="1200" dirty="0"/>
              <a:t> </a:t>
            </a:r>
            <a:r>
              <a:rPr lang="de-DE" sz="1200" dirty="0" err="1"/>
              <a:t>volume</a:t>
            </a:r>
            <a:r>
              <a:rPr lang="de-DE" sz="1200" dirty="0"/>
              <a:t> </a:t>
            </a:r>
            <a:r>
              <a:rPr lang="de-DE" sz="1200" dirty="0" err="1"/>
              <a:t>V</a:t>
            </a:r>
            <a:r>
              <a:rPr lang="de-DE" sz="1200" baseline="-25000" dirty="0" err="1"/>
              <a:t>i</a:t>
            </a:r>
            <a:r>
              <a:rPr lang="de-DE" sz="1200" dirty="0"/>
              <a:t> and </a:t>
            </a:r>
            <a:r>
              <a:rPr lang="de-DE" sz="1200" dirty="0" err="1"/>
              <a:t>aspect</a:t>
            </a:r>
            <a:r>
              <a:rPr lang="de-DE" sz="1200" dirty="0"/>
              <a:t> </a:t>
            </a:r>
            <a:r>
              <a:rPr lang="de-DE" sz="1200" dirty="0" err="1"/>
              <a:t>ratio</a:t>
            </a:r>
            <a:r>
              <a:rPr lang="de-DE" sz="1200" dirty="0"/>
              <a:t>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80000">
              <a:buFont typeface="Wingdings" panose="05000000000000000000" pitchFamily="2" charset="2"/>
              <a:buChar char="§"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monomers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aggregates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80000">
              <a:buFont typeface="Wingdings" panose="05000000000000000000" pitchFamily="2" charset="2"/>
              <a:buChar char="§"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rime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rime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de-DE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80000">
              <a:buFont typeface="Wingdings" panose="05000000000000000000" pitchFamily="2" charset="2"/>
              <a:buChar char="§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frozen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lvl="1" indent="-180000">
              <a:buFont typeface="Wingdings" panose="05000000000000000000" pitchFamily="2" charset="2"/>
              <a:buChar char="§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Monte-Carlo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multiplicity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ξ</a:t>
            </a:r>
            <a:endParaRPr lang="de-DE" dirty="0"/>
          </a:p>
          <a:p>
            <a:r>
              <a:rPr lang="de-DE" sz="1500" dirty="0" err="1"/>
              <a:t>McSnow</a:t>
            </a:r>
            <a:r>
              <a:rPr lang="de-DE" sz="1500" dirty="0"/>
              <a:t> </a:t>
            </a:r>
            <a:r>
              <a:rPr lang="de-DE" sz="1500" dirty="0" err="1"/>
              <a:t>includes</a:t>
            </a:r>
            <a:r>
              <a:rPr lang="de-DE" sz="1500" dirty="0"/>
              <a:t> all relevant </a:t>
            </a:r>
            <a:r>
              <a:rPr lang="de-DE" sz="1500" dirty="0" err="1"/>
              <a:t>ice</a:t>
            </a:r>
            <a:r>
              <a:rPr lang="de-DE" sz="1500" dirty="0"/>
              <a:t> </a:t>
            </a:r>
            <a:r>
              <a:rPr lang="de-DE" sz="1500" dirty="0" err="1"/>
              <a:t>microphysical</a:t>
            </a:r>
            <a:r>
              <a:rPr lang="de-DE" sz="1500" dirty="0"/>
              <a:t> </a:t>
            </a:r>
            <a:r>
              <a:rPr lang="de-DE" sz="1500" dirty="0" err="1"/>
              <a:t>processes</a:t>
            </a:r>
            <a:r>
              <a:rPr lang="de-DE" sz="1500" dirty="0"/>
              <a:t> like </a:t>
            </a:r>
            <a:r>
              <a:rPr lang="de-DE" sz="1500" dirty="0" err="1"/>
              <a:t>depositional</a:t>
            </a:r>
            <a:r>
              <a:rPr lang="de-DE" sz="1500" dirty="0"/>
              <a:t> </a:t>
            </a:r>
            <a:r>
              <a:rPr lang="de-DE" sz="1500" dirty="0" err="1"/>
              <a:t>growth</a:t>
            </a:r>
            <a:r>
              <a:rPr lang="de-DE" sz="1500" dirty="0"/>
              <a:t>, </a:t>
            </a:r>
            <a:r>
              <a:rPr lang="de-DE" sz="1500" dirty="0" err="1"/>
              <a:t>aggregation</a:t>
            </a:r>
            <a:r>
              <a:rPr lang="de-DE" sz="1500" dirty="0"/>
              <a:t>, </a:t>
            </a:r>
            <a:r>
              <a:rPr lang="de-DE" sz="1500" dirty="0" err="1"/>
              <a:t>riming</a:t>
            </a:r>
            <a:r>
              <a:rPr lang="de-DE" sz="1500" dirty="0"/>
              <a:t>, and </a:t>
            </a:r>
            <a:r>
              <a:rPr lang="de-DE" sz="1500" dirty="0" err="1"/>
              <a:t>melting</a:t>
            </a:r>
            <a:r>
              <a:rPr lang="de-DE" sz="1500" dirty="0"/>
              <a:t>. </a:t>
            </a:r>
          </a:p>
          <a:p>
            <a:r>
              <a:rPr lang="de-DE" sz="1500" dirty="0"/>
              <a:t>In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following</a:t>
            </a:r>
            <a:r>
              <a:rPr lang="de-DE" sz="1500" dirty="0"/>
              <a:t>, </a:t>
            </a:r>
            <a:r>
              <a:rPr lang="de-DE" sz="1500" dirty="0" err="1"/>
              <a:t>we</a:t>
            </a:r>
            <a:r>
              <a:rPr lang="de-DE" sz="1500" dirty="0"/>
              <a:t> </a:t>
            </a:r>
            <a:r>
              <a:rPr lang="de-DE" sz="1500" dirty="0" err="1"/>
              <a:t>use</a:t>
            </a:r>
            <a:r>
              <a:rPr lang="de-DE" sz="1500" dirty="0"/>
              <a:t> </a:t>
            </a:r>
            <a:r>
              <a:rPr lang="de-DE" sz="1500" dirty="0" err="1"/>
              <a:t>McSnow</a:t>
            </a:r>
            <a:r>
              <a:rPr lang="de-DE" sz="1500" dirty="0"/>
              <a:t> in a simple 1d </a:t>
            </a:r>
            <a:r>
              <a:rPr lang="de-DE" sz="1500" dirty="0" err="1"/>
              <a:t>setup</a:t>
            </a:r>
            <a:r>
              <a:rPr lang="de-DE" sz="1500" dirty="0"/>
              <a:t> (</a:t>
            </a:r>
            <a:r>
              <a:rPr lang="de-DE" sz="1500" dirty="0" err="1"/>
              <a:t>rainshaft</a:t>
            </a:r>
            <a:r>
              <a:rPr lang="de-DE" sz="1500" dirty="0"/>
              <a:t> </a:t>
            </a:r>
            <a:r>
              <a:rPr lang="de-DE" sz="1500" dirty="0" err="1"/>
              <a:t>model</a:t>
            </a:r>
            <a:r>
              <a:rPr lang="de-DE" sz="1500" dirty="0"/>
              <a:t>).</a:t>
            </a:r>
          </a:p>
          <a:p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more</a:t>
            </a:r>
            <a:r>
              <a:rPr lang="de-DE" sz="1500" dirty="0"/>
              <a:t> </a:t>
            </a:r>
            <a:r>
              <a:rPr lang="de-DE" sz="1500" dirty="0" err="1"/>
              <a:t>details</a:t>
            </a:r>
            <a:r>
              <a:rPr lang="de-DE" sz="1500" dirty="0"/>
              <a:t> and </a:t>
            </a:r>
            <a:r>
              <a:rPr lang="de-DE" sz="1500" dirty="0" err="1"/>
              <a:t>references</a:t>
            </a:r>
            <a:r>
              <a:rPr lang="de-DE" sz="1500" dirty="0"/>
              <a:t> </a:t>
            </a:r>
            <a:r>
              <a:rPr lang="de-DE" sz="1500" dirty="0" err="1"/>
              <a:t>see</a:t>
            </a:r>
            <a:r>
              <a:rPr lang="de-DE" sz="1500" dirty="0"/>
              <a:t> https://gitlab.dkrz.de/mcsnow/mcsnow</a:t>
            </a:r>
          </a:p>
          <a:p>
            <a:pPr marL="512150" lvl="1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" descr="Bild">
            <a:extLst>
              <a:ext uri="{FF2B5EF4-FFF2-40B4-BE49-F238E27FC236}">
                <a16:creationId xmlns:a16="http://schemas.microsoft.com/office/drawing/2014/main" id="{545B7F9D-CA38-4CFF-A496-F021DF5988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37319" r="41844"/>
          <a:stretch/>
        </p:blipFill>
        <p:spPr>
          <a:xfrm>
            <a:off x="8050491" y="863999"/>
            <a:ext cx="752345" cy="3718525"/>
          </a:xfrm>
          <a:prstGeom prst="rect">
            <a:avLst/>
          </a:prstGeom>
          <a:ln w="12700"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D58E910-3DFB-43EE-970C-96303180D736}"/>
              </a:ext>
            </a:extLst>
          </p:cNvPr>
          <p:cNvSpPr txBox="1"/>
          <p:nvPr/>
        </p:nvSpPr>
        <p:spPr>
          <a:xfrm>
            <a:off x="4779469" y="2311142"/>
            <a:ext cx="3096666" cy="95410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For</a:t>
            </a:r>
            <a:r>
              <a:rPr lang="de-DE" sz="1400" b="1" dirty="0"/>
              <a:t> </a:t>
            </a:r>
            <a:r>
              <a:rPr lang="de-DE" sz="1400" b="1" dirty="0" err="1"/>
              <a:t>aggregates</a:t>
            </a:r>
            <a:r>
              <a:rPr lang="de-DE" sz="1400" b="1" dirty="0"/>
              <a:t> </a:t>
            </a:r>
            <a:r>
              <a:rPr lang="de-DE" sz="1400" b="1" dirty="0" err="1"/>
              <a:t>McSnow</a:t>
            </a:r>
            <a:r>
              <a:rPr lang="de-DE" sz="1400" b="1" dirty="0"/>
              <a:t> </a:t>
            </a:r>
            <a:r>
              <a:rPr lang="de-DE" sz="1400" b="1" dirty="0" err="1"/>
              <a:t>currently</a:t>
            </a:r>
            <a:r>
              <a:rPr lang="de-DE" sz="1400" b="1" dirty="0"/>
              <a:t> </a:t>
            </a:r>
            <a:r>
              <a:rPr lang="de-DE" sz="1400" b="1" dirty="0" err="1"/>
              <a:t>predicts</a:t>
            </a:r>
            <a:r>
              <a:rPr lang="de-DE" sz="1400" b="1" dirty="0"/>
              <a:t> </a:t>
            </a:r>
            <a:r>
              <a:rPr lang="de-DE" sz="1400" b="1" dirty="0" err="1"/>
              <a:t>their</a:t>
            </a:r>
            <a:r>
              <a:rPr lang="de-DE" sz="1400" b="1" dirty="0"/>
              <a:t> </a:t>
            </a:r>
            <a:r>
              <a:rPr lang="de-DE" sz="1400" b="1" dirty="0" err="1"/>
              <a:t>mass</a:t>
            </a:r>
            <a:r>
              <a:rPr lang="de-DE" sz="1400" b="1" dirty="0"/>
              <a:t>,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number</a:t>
            </a:r>
            <a:r>
              <a:rPr lang="de-DE" sz="1400" b="1" dirty="0"/>
              <a:t> </a:t>
            </a:r>
            <a:r>
              <a:rPr lang="de-DE" sz="1400" b="1" dirty="0" err="1"/>
              <a:t>of</a:t>
            </a:r>
            <a:r>
              <a:rPr lang="de-DE" sz="1400" b="1" dirty="0"/>
              <a:t> </a:t>
            </a:r>
            <a:r>
              <a:rPr lang="de-DE" sz="1400" b="1" dirty="0" err="1"/>
              <a:t>monomers</a:t>
            </a:r>
            <a:r>
              <a:rPr lang="de-DE" sz="1400" b="1" dirty="0"/>
              <a:t> and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aspect</a:t>
            </a:r>
            <a:r>
              <a:rPr lang="de-DE" sz="1400" b="1" dirty="0"/>
              <a:t> </a:t>
            </a:r>
            <a:r>
              <a:rPr lang="de-DE" sz="1400" b="1" dirty="0" err="1"/>
              <a:t>ratio</a:t>
            </a:r>
            <a:r>
              <a:rPr lang="de-DE" sz="1400" b="1" dirty="0"/>
              <a:t> </a:t>
            </a:r>
            <a:r>
              <a:rPr lang="de-DE" sz="1400" b="1" dirty="0" err="1"/>
              <a:t>of</a:t>
            </a:r>
            <a:r>
              <a:rPr lang="de-DE" sz="1400" b="1" dirty="0"/>
              <a:t> </a:t>
            </a:r>
            <a:r>
              <a:rPr lang="de-DE" sz="1400" b="1" dirty="0" err="1"/>
              <a:t>monomers</a:t>
            </a:r>
            <a:r>
              <a:rPr lang="de-DE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1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A7582-2D96-48E2-B3A0-C206D859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Habit </a:t>
            </a:r>
            <a:r>
              <a:rPr lang="de-DE" dirty="0" err="1"/>
              <a:t>prediction</a:t>
            </a:r>
            <a:r>
              <a:rPr lang="de-DE" dirty="0"/>
              <a:t> in </a:t>
            </a:r>
            <a:r>
              <a:rPr lang="de-DE" dirty="0" err="1"/>
              <a:t>McSnow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B972E7-5771-4807-8CA2-F84E1F54B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9"/>
            <a:ext cx="5181947" cy="3147219"/>
          </a:xfrm>
        </p:spPr>
        <p:txBody>
          <a:bodyPr>
            <a:normAutofit/>
          </a:bodyPr>
          <a:lstStyle/>
          <a:p>
            <a:r>
              <a:rPr lang="de-DE" sz="1500" dirty="0"/>
              <a:t>In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first</a:t>
            </a:r>
            <a:r>
              <a:rPr lang="de-DE" sz="1500" dirty="0"/>
              <a:t> </a:t>
            </a:r>
            <a:r>
              <a:rPr lang="de-DE" sz="1500" dirty="0" err="1"/>
              <a:t>phase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SPP PROM </a:t>
            </a:r>
            <a:r>
              <a:rPr lang="de-DE" sz="1500" dirty="0" err="1"/>
              <a:t>we</a:t>
            </a:r>
            <a:r>
              <a:rPr lang="de-DE" sz="1500" dirty="0"/>
              <a:t> </a:t>
            </a:r>
            <a:r>
              <a:rPr lang="de-DE" sz="1500" dirty="0" err="1"/>
              <a:t>have</a:t>
            </a:r>
            <a:r>
              <a:rPr lang="de-DE" sz="1500" dirty="0"/>
              <a:t> </a:t>
            </a:r>
            <a:r>
              <a:rPr lang="de-DE" sz="1500" dirty="0" err="1"/>
              <a:t>implemented</a:t>
            </a:r>
            <a:r>
              <a:rPr lang="de-DE" sz="1500" dirty="0"/>
              <a:t> a </a:t>
            </a:r>
            <a:r>
              <a:rPr lang="de-DE" sz="1500" dirty="0" err="1"/>
              <a:t>habit</a:t>
            </a:r>
            <a:r>
              <a:rPr lang="de-DE" sz="1500" dirty="0"/>
              <a:t> </a:t>
            </a:r>
            <a:r>
              <a:rPr lang="de-DE" sz="1500" dirty="0" err="1"/>
              <a:t>prediction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primary</a:t>
            </a:r>
            <a:r>
              <a:rPr lang="de-DE" sz="1500" dirty="0"/>
              <a:t> </a:t>
            </a:r>
            <a:r>
              <a:rPr lang="de-DE" sz="1500" dirty="0" err="1"/>
              <a:t>crystals</a:t>
            </a:r>
            <a:r>
              <a:rPr lang="de-DE" sz="1500" dirty="0"/>
              <a:t> in </a:t>
            </a:r>
            <a:r>
              <a:rPr lang="de-DE" sz="1500" dirty="0" err="1"/>
              <a:t>McSnow</a:t>
            </a:r>
            <a:r>
              <a:rPr lang="de-DE" sz="1500" dirty="0"/>
              <a:t> (</a:t>
            </a:r>
            <a:r>
              <a:rPr lang="de-DE" sz="1500" dirty="0" err="1"/>
              <a:t>Welss</a:t>
            </a:r>
            <a:r>
              <a:rPr lang="de-DE" sz="1500" dirty="0"/>
              <a:t> et al. 2024, JAMES)</a:t>
            </a:r>
          </a:p>
          <a:p>
            <a:r>
              <a:rPr lang="de-DE" sz="1500" dirty="0" err="1"/>
              <a:t>Now</a:t>
            </a:r>
            <a:r>
              <a:rPr lang="de-DE" sz="1500" dirty="0"/>
              <a:t> </a:t>
            </a:r>
            <a:r>
              <a:rPr lang="de-DE" sz="1500" dirty="0" err="1"/>
              <a:t>we</a:t>
            </a:r>
            <a:r>
              <a:rPr lang="de-DE" sz="1500" dirty="0"/>
              <a:t> </a:t>
            </a:r>
            <a:r>
              <a:rPr lang="de-DE" sz="1500" dirty="0" err="1"/>
              <a:t>can</a:t>
            </a:r>
            <a:r>
              <a:rPr lang="de-DE" sz="1500" dirty="0"/>
              <a:t> </a:t>
            </a:r>
            <a:r>
              <a:rPr lang="de-DE" sz="1500" dirty="0" err="1"/>
              <a:t>propagate</a:t>
            </a:r>
            <a:r>
              <a:rPr lang="de-DE" sz="1500" dirty="0"/>
              <a:t> </a:t>
            </a:r>
            <a:r>
              <a:rPr lang="de-DE" sz="1500" dirty="0" err="1"/>
              <a:t>this</a:t>
            </a:r>
            <a:r>
              <a:rPr lang="de-DE" sz="1500" dirty="0"/>
              <a:t> </a:t>
            </a:r>
            <a:r>
              <a:rPr lang="de-DE" sz="1500" dirty="0" err="1"/>
              <a:t>habit</a:t>
            </a:r>
            <a:r>
              <a:rPr lang="de-DE" sz="1500" dirty="0"/>
              <a:t> </a:t>
            </a:r>
            <a:r>
              <a:rPr lang="de-DE" sz="1500" dirty="0" err="1"/>
              <a:t>information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aggregate</a:t>
            </a:r>
            <a:r>
              <a:rPr lang="de-DE" sz="1500" dirty="0"/>
              <a:t> </a:t>
            </a:r>
            <a:r>
              <a:rPr lang="de-DE" sz="1500" dirty="0" err="1"/>
              <a:t>snowflakes</a:t>
            </a:r>
            <a:r>
              <a:rPr lang="de-DE" sz="1500" dirty="0"/>
              <a:t>: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this</a:t>
            </a:r>
            <a:r>
              <a:rPr lang="de-DE" sz="1500" dirty="0"/>
              <a:t> </a:t>
            </a:r>
            <a:r>
              <a:rPr lang="de-DE" sz="1500" dirty="0" err="1"/>
              <a:t>we</a:t>
            </a:r>
            <a:r>
              <a:rPr lang="de-DE" sz="1500" dirty="0"/>
              <a:t> </a:t>
            </a:r>
            <a:r>
              <a:rPr lang="de-DE" sz="1500" dirty="0" err="1"/>
              <a:t>store</a:t>
            </a:r>
            <a:r>
              <a:rPr lang="de-DE" sz="1500" dirty="0"/>
              <a:t> not </a:t>
            </a:r>
            <a:r>
              <a:rPr lang="de-DE" sz="1500" dirty="0" err="1"/>
              <a:t>only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number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monomers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each</a:t>
            </a:r>
            <a:r>
              <a:rPr lang="de-DE" sz="1500" dirty="0"/>
              <a:t> </a:t>
            </a:r>
            <a:r>
              <a:rPr lang="de-DE" sz="1500" dirty="0" err="1"/>
              <a:t>aggregate</a:t>
            </a:r>
            <a:r>
              <a:rPr lang="de-DE" sz="1500" dirty="0"/>
              <a:t> but also </a:t>
            </a:r>
            <a:r>
              <a:rPr lang="de-DE" sz="1500" dirty="0" err="1"/>
              <a:t>whether</a:t>
            </a:r>
            <a:r>
              <a:rPr lang="de-DE" sz="1500" dirty="0"/>
              <a:t> </a:t>
            </a:r>
            <a:r>
              <a:rPr lang="de-DE" sz="1500" dirty="0" err="1"/>
              <a:t>they</a:t>
            </a:r>
            <a:r>
              <a:rPr lang="de-DE" sz="1500" dirty="0"/>
              <a:t> </a:t>
            </a:r>
            <a:r>
              <a:rPr lang="de-DE" sz="1500" dirty="0" err="1"/>
              <a:t>are</a:t>
            </a:r>
            <a:r>
              <a:rPr lang="de-DE" sz="1500" dirty="0"/>
              <a:t> </a:t>
            </a:r>
            <a:r>
              <a:rPr lang="de-DE" sz="1500" dirty="0" err="1"/>
              <a:t>oblate</a:t>
            </a:r>
            <a:r>
              <a:rPr lang="de-DE" sz="1500" dirty="0"/>
              <a:t> (</a:t>
            </a:r>
            <a:r>
              <a:rPr lang="de-DE" sz="1500" dirty="0" err="1"/>
              <a:t>plate</a:t>
            </a:r>
            <a:r>
              <a:rPr lang="de-DE" sz="1500" dirty="0"/>
              <a:t>-like) </a:t>
            </a:r>
            <a:r>
              <a:rPr lang="de-DE" sz="1500" dirty="0" err="1"/>
              <a:t>or</a:t>
            </a:r>
            <a:r>
              <a:rPr lang="de-DE" sz="1500" dirty="0"/>
              <a:t> </a:t>
            </a:r>
            <a:r>
              <a:rPr lang="de-DE" sz="1500" dirty="0" err="1"/>
              <a:t>prolate</a:t>
            </a:r>
            <a:r>
              <a:rPr lang="de-DE" sz="1500" dirty="0"/>
              <a:t> (</a:t>
            </a:r>
            <a:r>
              <a:rPr lang="de-DE" sz="1500" dirty="0" err="1"/>
              <a:t>needle</a:t>
            </a:r>
            <a:r>
              <a:rPr lang="de-DE" sz="1500" dirty="0"/>
              <a:t>-like). </a:t>
            </a:r>
          </a:p>
          <a:p>
            <a:r>
              <a:rPr lang="de-DE" sz="1500" dirty="0" err="1"/>
              <a:t>Hence</a:t>
            </a:r>
            <a:r>
              <a:rPr lang="de-DE" sz="1500" dirty="0"/>
              <a:t>,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each</a:t>
            </a:r>
            <a:r>
              <a:rPr lang="de-DE" sz="1500" dirty="0"/>
              <a:t> </a:t>
            </a:r>
            <a:r>
              <a:rPr lang="de-DE" sz="1500" dirty="0" err="1"/>
              <a:t>aggregate</a:t>
            </a:r>
            <a:r>
              <a:rPr lang="de-DE" sz="1500" dirty="0"/>
              <a:t> </a:t>
            </a:r>
            <a:r>
              <a:rPr lang="de-DE" sz="1500" dirty="0" err="1"/>
              <a:t>we</a:t>
            </a:r>
            <a:r>
              <a:rPr lang="de-DE" sz="1500" dirty="0"/>
              <a:t> </a:t>
            </a:r>
            <a:r>
              <a:rPr lang="de-DE" sz="1500" dirty="0" err="1"/>
              <a:t>have</a:t>
            </a:r>
            <a:r>
              <a:rPr lang="de-DE" sz="1500" dirty="0"/>
              <a:t> a monomer </a:t>
            </a:r>
            <a:r>
              <a:rPr lang="de-DE" sz="1500" dirty="0" err="1"/>
              <a:t>ratio</a:t>
            </a:r>
            <a:r>
              <a:rPr lang="de-DE" sz="1500" dirty="0"/>
              <a:t> MR, </a:t>
            </a:r>
            <a:r>
              <a:rPr lang="de-DE" sz="1500" dirty="0" err="1"/>
              <a:t>which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zero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pure </a:t>
            </a:r>
            <a:r>
              <a:rPr lang="de-DE" sz="1500" dirty="0" err="1"/>
              <a:t>needle</a:t>
            </a:r>
            <a:r>
              <a:rPr lang="de-DE" sz="1500" dirty="0"/>
              <a:t> </a:t>
            </a:r>
            <a:r>
              <a:rPr lang="de-DE" sz="1500" dirty="0" err="1"/>
              <a:t>aggregates</a:t>
            </a:r>
            <a:r>
              <a:rPr lang="de-DE" sz="1500" dirty="0"/>
              <a:t> and </a:t>
            </a:r>
            <a:r>
              <a:rPr lang="de-DE" sz="1500" dirty="0" err="1"/>
              <a:t>one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pure </a:t>
            </a:r>
            <a:r>
              <a:rPr lang="de-DE" sz="1500" dirty="0" err="1"/>
              <a:t>plate</a:t>
            </a:r>
            <a:r>
              <a:rPr lang="de-DE" sz="1500" dirty="0"/>
              <a:t> </a:t>
            </a:r>
            <a:r>
              <a:rPr lang="de-DE" sz="1500" dirty="0" err="1"/>
              <a:t>aggregates</a:t>
            </a:r>
            <a:r>
              <a:rPr lang="de-DE" sz="1500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82266E-BE02-4969-8218-FE89CB9D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0E9E2A-524B-433E-A7C3-275BBE93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078C7-E028-4408-A5C9-AD591F02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4</a:t>
            </a:fld>
            <a:endParaRPr lang="de-DE" dirty="0"/>
          </a:p>
        </p:txBody>
      </p:sp>
      <p:pic>
        <p:nvPicPr>
          <p:cNvPr id="7" name="Grafik 5" descr="Grafik 5">
            <a:extLst>
              <a:ext uri="{FF2B5EF4-FFF2-40B4-BE49-F238E27FC236}">
                <a16:creationId xmlns:a16="http://schemas.microsoft.com/office/drawing/2014/main" id="{99680D50-46E8-463A-8E86-E1B6F0E4E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9A776EE-4467-49E0-8203-ABD1D956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289" y="994494"/>
            <a:ext cx="3569164" cy="245503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22181ED-389B-48FD-BA7B-0C5231C1C596}"/>
              </a:ext>
            </a:extLst>
          </p:cNvPr>
          <p:cNvSpPr/>
          <p:nvPr/>
        </p:nvSpPr>
        <p:spPr>
          <a:xfrm>
            <a:off x="5796115" y="3487470"/>
            <a:ext cx="32473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STIX-Regular"/>
              </a:rPr>
              <a:t>Figure 14 of </a:t>
            </a:r>
            <a:r>
              <a:rPr lang="en-US" sz="1100" dirty="0" err="1">
                <a:latin typeface="STIX-Regular"/>
              </a:rPr>
              <a:t>Welss</a:t>
            </a:r>
            <a:r>
              <a:rPr lang="en-US" sz="1100" dirty="0">
                <a:latin typeface="STIX-Regular"/>
              </a:rPr>
              <a:t> et al. (2024) showing polarizability ratios for ice crystals grown in the free‐fall chamber (open gray triangles), radar observations near cloud tops (gray bullets, error bars represent </a:t>
            </a:r>
            <a:r>
              <a:rPr lang="en-US" sz="1100" dirty="0">
                <a:latin typeface="StixTwoMathSymbols"/>
              </a:rPr>
              <a:t>±</a:t>
            </a:r>
            <a:r>
              <a:rPr lang="en-US" sz="1100" dirty="0">
                <a:latin typeface="STIX-Regular"/>
              </a:rPr>
              <a:t>1 standard deviation), and </a:t>
            </a:r>
            <a:r>
              <a:rPr lang="en-US" sz="1100" dirty="0" err="1">
                <a:latin typeface="STIX-Regular"/>
              </a:rPr>
              <a:t>McSnow</a:t>
            </a:r>
            <a:r>
              <a:rPr lang="en-US" sz="1100" dirty="0">
                <a:latin typeface="STIX-Regular"/>
              </a:rPr>
              <a:t> simulations (color‐coded with particle's apparent density).</a:t>
            </a:r>
            <a:endParaRPr lang="de-DE" sz="11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447975E-585C-4E87-B56C-899074570B52}"/>
              </a:ext>
            </a:extLst>
          </p:cNvPr>
          <p:cNvSpPr txBox="1"/>
          <p:nvPr/>
        </p:nvSpPr>
        <p:spPr>
          <a:xfrm>
            <a:off x="6288464" y="792414"/>
            <a:ext cx="1766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polarizability</a:t>
            </a:r>
            <a:r>
              <a:rPr lang="de-DE" sz="1600" dirty="0"/>
              <a:t> </a:t>
            </a:r>
            <a:r>
              <a:rPr lang="de-DE" sz="1600" dirty="0" err="1"/>
              <a:t>ratio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9266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E5411B1-89FC-4CE5-80E2-411E238A5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1" b="8659"/>
          <a:stretch/>
        </p:blipFill>
        <p:spPr>
          <a:xfrm>
            <a:off x="7200143" y="2822027"/>
            <a:ext cx="1854337" cy="12257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E57ABA-0BDE-4740-9E35-65717FF6C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35" r="4303" b="8374"/>
          <a:stretch/>
        </p:blipFill>
        <p:spPr>
          <a:xfrm>
            <a:off x="4993066" y="3038992"/>
            <a:ext cx="2318776" cy="12479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737E36-D9E9-44BA-A4D0-9FA2B742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snowflakes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43823-4DC7-4F20-8EE6-98D804C0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6" y="1369219"/>
            <a:ext cx="4876601" cy="3370083"/>
          </a:xfrm>
        </p:spPr>
        <p:txBody>
          <a:bodyPr>
            <a:normAutofit/>
          </a:bodyPr>
          <a:lstStyle/>
          <a:p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generate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aggregate</a:t>
            </a:r>
            <a:r>
              <a:rPr lang="de-DE" sz="1500" dirty="0"/>
              <a:t> </a:t>
            </a:r>
            <a:r>
              <a:rPr lang="de-DE" sz="1500" dirty="0" err="1"/>
              <a:t>snowflakes</a:t>
            </a:r>
            <a:r>
              <a:rPr lang="de-DE" sz="1500" dirty="0"/>
              <a:t> </a:t>
            </a:r>
            <a:r>
              <a:rPr lang="de-DE" sz="1500" dirty="0" err="1"/>
              <a:t>we</a:t>
            </a:r>
            <a:r>
              <a:rPr lang="de-DE" sz="1500" dirty="0"/>
              <a:t> </a:t>
            </a:r>
            <a:r>
              <a:rPr lang="de-DE" sz="1500" dirty="0" err="1"/>
              <a:t>use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aggregation</a:t>
            </a:r>
            <a:r>
              <a:rPr lang="de-DE" sz="1500" dirty="0"/>
              <a:t> </a:t>
            </a:r>
            <a:r>
              <a:rPr lang="de-DE" sz="1500" dirty="0" err="1"/>
              <a:t>model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Leinonen</a:t>
            </a:r>
            <a:r>
              <a:rPr lang="de-DE" sz="1500" dirty="0"/>
              <a:t> and </a:t>
            </a:r>
            <a:r>
              <a:rPr lang="de-DE" sz="1500" dirty="0" err="1"/>
              <a:t>Moisseev</a:t>
            </a:r>
            <a:r>
              <a:rPr lang="de-DE" sz="1500" dirty="0"/>
              <a:t> (2014). </a:t>
            </a:r>
          </a:p>
          <a:p>
            <a:r>
              <a:rPr lang="de-DE" sz="1500" dirty="0"/>
              <a:t>Aggregate </a:t>
            </a:r>
            <a:r>
              <a:rPr lang="de-DE" sz="1500" dirty="0" err="1"/>
              <a:t>snowflakes</a:t>
            </a:r>
            <a:r>
              <a:rPr lang="de-DE" sz="1500" dirty="0"/>
              <a:t> </a:t>
            </a:r>
            <a:r>
              <a:rPr lang="de-DE" sz="1500" dirty="0" err="1"/>
              <a:t>are</a:t>
            </a:r>
            <a:r>
              <a:rPr lang="de-DE" sz="1500" dirty="0"/>
              <a:t> </a:t>
            </a:r>
            <a:r>
              <a:rPr lang="de-DE" sz="1500" dirty="0" err="1"/>
              <a:t>clusters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polydisperse </a:t>
            </a:r>
            <a:r>
              <a:rPr lang="de-DE" sz="1500" dirty="0" err="1"/>
              <a:t>primary</a:t>
            </a:r>
            <a:r>
              <a:rPr lang="de-DE" sz="1500" dirty="0"/>
              <a:t> </a:t>
            </a:r>
            <a:r>
              <a:rPr lang="de-DE" sz="1500" dirty="0" err="1"/>
              <a:t>crystals</a:t>
            </a:r>
            <a:r>
              <a:rPr lang="de-DE" sz="1500" dirty="0"/>
              <a:t> </a:t>
            </a:r>
            <a:r>
              <a:rPr lang="de-DE" sz="1500" dirty="0" err="1"/>
              <a:t>or</a:t>
            </a:r>
            <a:r>
              <a:rPr lang="de-DE" sz="1500" dirty="0"/>
              <a:t> </a:t>
            </a:r>
            <a:r>
              <a:rPr lang="de-DE" sz="1500" dirty="0" err="1"/>
              <a:t>monomers</a:t>
            </a:r>
            <a:r>
              <a:rPr lang="de-DE" sz="1500" dirty="0"/>
              <a:t>. The </a:t>
            </a:r>
            <a:r>
              <a:rPr lang="de-DE" sz="1500" dirty="0" err="1"/>
              <a:t>monomers</a:t>
            </a:r>
            <a:r>
              <a:rPr lang="de-DE" sz="1500" dirty="0"/>
              <a:t> </a:t>
            </a:r>
            <a:r>
              <a:rPr lang="de-DE" sz="1500" dirty="0" err="1"/>
              <a:t>can</a:t>
            </a:r>
            <a:r>
              <a:rPr lang="de-DE" sz="1500" dirty="0"/>
              <a:t> </a:t>
            </a:r>
            <a:r>
              <a:rPr lang="de-DE" sz="1500" dirty="0" err="1"/>
              <a:t>be</a:t>
            </a:r>
            <a:r>
              <a:rPr lang="de-DE" sz="1500" dirty="0"/>
              <a:t> </a:t>
            </a:r>
            <a:r>
              <a:rPr lang="de-DE" sz="1500" dirty="0" err="1"/>
              <a:t>plates</a:t>
            </a:r>
            <a:r>
              <a:rPr lang="de-DE" sz="1500" dirty="0"/>
              <a:t>, </a:t>
            </a:r>
            <a:r>
              <a:rPr lang="de-DE" sz="1500" dirty="0" err="1"/>
              <a:t>needles</a:t>
            </a:r>
            <a:r>
              <a:rPr lang="de-DE" sz="1500" dirty="0"/>
              <a:t>, </a:t>
            </a:r>
            <a:r>
              <a:rPr lang="de-DE" sz="1500" dirty="0" err="1"/>
              <a:t>or</a:t>
            </a:r>
            <a:r>
              <a:rPr lang="de-DE" sz="1500" dirty="0"/>
              <a:t> </a:t>
            </a:r>
            <a:r>
              <a:rPr lang="de-DE" sz="1500" dirty="0" err="1"/>
              <a:t>dendrites</a:t>
            </a:r>
            <a:r>
              <a:rPr lang="de-DE" sz="1500" dirty="0"/>
              <a:t>.</a:t>
            </a:r>
          </a:p>
          <a:p>
            <a:r>
              <a:rPr lang="de-DE" sz="1500" dirty="0"/>
              <a:t>Aggregates </a:t>
            </a:r>
            <a:r>
              <a:rPr lang="de-DE" sz="1500" dirty="0" err="1"/>
              <a:t>can</a:t>
            </a:r>
            <a:r>
              <a:rPr lang="de-DE" sz="1500" dirty="0"/>
              <a:t> </a:t>
            </a:r>
            <a:r>
              <a:rPr lang="de-DE" sz="1500" dirty="0" err="1"/>
              <a:t>even</a:t>
            </a:r>
            <a:r>
              <a:rPr lang="de-DE" sz="1500" dirty="0"/>
              <a:t> </a:t>
            </a:r>
            <a:r>
              <a:rPr lang="de-DE" sz="1500" dirty="0" err="1"/>
              <a:t>be</a:t>
            </a:r>
            <a:r>
              <a:rPr lang="de-DE" sz="1500" dirty="0"/>
              <a:t> </a:t>
            </a:r>
            <a:r>
              <a:rPr lang="de-DE" sz="1500" dirty="0" err="1"/>
              <a:t>mixtures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plates</a:t>
            </a:r>
            <a:r>
              <a:rPr lang="de-DE" sz="1500" dirty="0"/>
              <a:t>, </a:t>
            </a:r>
            <a:r>
              <a:rPr lang="de-DE" sz="1500" dirty="0" err="1"/>
              <a:t>needles</a:t>
            </a:r>
            <a:r>
              <a:rPr lang="de-DE" sz="1500" dirty="0"/>
              <a:t> and </a:t>
            </a:r>
            <a:r>
              <a:rPr lang="de-DE" sz="1500" dirty="0" err="1"/>
              <a:t>dendrites</a:t>
            </a:r>
            <a:r>
              <a:rPr lang="de-DE" sz="1500" dirty="0"/>
              <a:t>.</a:t>
            </a:r>
          </a:p>
          <a:p>
            <a:r>
              <a:rPr lang="de-DE" sz="1500" dirty="0" err="1"/>
              <a:t>Each</a:t>
            </a:r>
            <a:r>
              <a:rPr lang="de-DE" sz="1500" dirty="0"/>
              <a:t> </a:t>
            </a:r>
            <a:r>
              <a:rPr lang="de-DE" sz="1500" dirty="0" err="1"/>
              <a:t>aggregate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unique</a:t>
            </a:r>
            <a:r>
              <a:rPr lang="de-DE" sz="1500" dirty="0"/>
              <a:t> due </a:t>
            </a:r>
            <a:r>
              <a:rPr lang="de-DE" sz="1500" dirty="0" err="1"/>
              <a:t>to</a:t>
            </a:r>
            <a:r>
              <a:rPr lang="de-DE" sz="1500" dirty="0"/>
              <a:t> different monomer </a:t>
            </a:r>
            <a:r>
              <a:rPr lang="de-DE" sz="1500" dirty="0" err="1"/>
              <a:t>number</a:t>
            </a:r>
            <a:r>
              <a:rPr lang="de-DE" sz="1500" dirty="0"/>
              <a:t>, monomer </a:t>
            </a:r>
            <a:r>
              <a:rPr lang="de-DE" sz="1500" dirty="0" err="1"/>
              <a:t>sizes</a:t>
            </a:r>
            <a:r>
              <a:rPr lang="de-DE" sz="1500" dirty="0"/>
              <a:t>, monomer </a:t>
            </a:r>
            <a:r>
              <a:rPr lang="de-DE" sz="1500" dirty="0" err="1"/>
              <a:t>shapes</a:t>
            </a:r>
            <a:r>
              <a:rPr lang="de-DE" sz="1500" dirty="0"/>
              <a:t>, and </a:t>
            </a:r>
            <a:r>
              <a:rPr lang="de-DE" sz="1500" dirty="0" err="1"/>
              <a:t>their</a:t>
            </a:r>
            <a:r>
              <a:rPr lang="de-DE" sz="1500" dirty="0"/>
              <a:t> </a:t>
            </a:r>
            <a:r>
              <a:rPr lang="de-DE" sz="1500" dirty="0" err="1"/>
              <a:t>collision</a:t>
            </a:r>
            <a:r>
              <a:rPr lang="de-DE" sz="1500" dirty="0"/>
              <a:t> </a:t>
            </a:r>
            <a:r>
              <a:rPr lang="de-DE" sz="1500" dirty="0" err="1"/>
              <a:t>angles</a:t>
            </a:r>
            <a:r>
              <a:rPr lang="de-DE" sz="1500" dirty="0"/>
              <a:t>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E263B5-F02B-47D6-AD4C-A3ACA56B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652E97-5F33-454E-9AFE-B0A026E9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8B94F1-8FF8-4E8E-8D56-4DEC0A0F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5</a:t>
            </a:fld>
            <a:endParaRPr lang="de-DE" dirty="0"/>
          </a:p>
        </p:txBody>
      </p:sp>
      <p:pic>
        <p:nvPicPr>
          <p:cNvPr id="8" name="Grafik 5" descr="Grafik 5">
            <a:extLst>
              <a:ext uri="{FF2B5EF4-FFF2-40B4-BE49-F238E27FC236}">
                <a16:creationId xmlns:a16="http://schemas.microsoft.com/office/drawing/2014/main" id="{0586432E-2FD0-4579-9DB5-F02C7C432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CA79182-2C89-478B-A845-DBED85F2B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893" y="1479953"/>
            <a:ext cx="504853" cy="47360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7724D25-8E55-4941-98D5-B783A0DF1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770" y="2165738"/>
            <a:ext cx="566246" cy="5337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638A937-D4F2-41D9-8D43-EA53392708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23" t="16870" r="5576" b="12043"/>
          <a:stretch/>
        </p:blipFill>
        <p:spPr>
          <a:xfrm>
            <a:off x="6638795" y="801380"/>
            <a:ext cx="2041742" cy="7935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8679421-2835-4887-A3A0-9D174B88BF5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75" t="11835" r="8417" b="6653"/>
          <a:stretch/>
        </p:blipFill>
        <p:spPr>
          <a:xfrm>
            <a:off x="7386493" y="1463382"/>
            <a:ext cx="1579271" cy="126166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E7013CF-F525-440D-86C6-BF75E0B041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6104" y="1858181"/>
            <a:ext cx="1298250" cy="105555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F00B766-96BB-43CF-9C00-DAE1E3BFA72B}"/>
              </a:ext>
            </a:extLst>
          </p:cNvPr>
          <p:cNvSpPr txBox="1"/>
          <p:nvPr/>
        </p:nvSpPr>
        <p:spPr>
          <a:xfrm>
            <a:off x="6023422" y="4210597"/>
            <a:ext cx="309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Examples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aggregate</a:t>
            </a:r>
            <a:r>
              <a:rPr lang="de-DE" sz="1200" dirty="0"/>
              <a:t> </a:t>
            </a:r>
            <a:r>
              <a:rPr lang="de-DE" sz="1200" dirty="0" err="1"/>
              <a:t>snowflakes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needle</a:t>
            </a:r>
            <a:r>
              <a:rPr lang="de-DE" sz="1200" dirty="0"/>
              <a:t>, </a:t>
            </a:r>
            <a:r>
              <a:rPr lang="de-DE" sz="1200" dirty="0" err="1"/>
              <a:t>plates</a:t>
            </a:r>
            <a:r>
              <a:rPr lang="de-DE" sz="1200" dirty="0"/>
              <a:t> and a </a:t>
            </a:r>
            <a:r>
              <a:rPr lang="de-DE" sz="1200" dirty="0" err="1"/>
              <a:t>mixture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both</a:t>
            </a:r>
            <a:r>
              <a:rPr lang="de-DE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80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DCF486E-0412-45AA-97B9-15B7C7ED7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71" y="1004881"/>
            <a:ext cx="3589301" cy="35893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737E36-D9E9-44BA-A4D0-9FA2B742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Fractal</a:t>
            </a:r>
            <a:r>
              <a:rPr lang="de-DE" dirty="0"/>
              <a:t> </a:t>
            </a:r>
            <a:r>
              <a:rPr lang="de-DE" dirty="0" err="1"/>
              <a:t>scaling</a:t>
            </a:r>
            <a:r>
              <a:rPr lang="de-DE" dirty="0"/>
              <a:t> and </a:t>
            </a:r>
            <a:r>
              <a:rPr lang="de-DE" dirty="0" err="1"/>
              <a:t>mass</a:t>
            </a:r>
            <a:r>
              <a:rPr lang="de-DE" dirty="0"/>
              <a:t>-size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43823-4DC7-4F20-8EE6-98D804C0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9"/>
            <a:ext cx="4634244" cy="3370083"/>
          </a:xfrm>
        </p:spPr>
        <p:txBody>
          <a:bodyPr>
            <a:normAutofit/>
          </a:bodyPr>
          <a:lstStyle/>
          <a:p>
            <a:r>
              <a:rPr lang="de-DE" sz="1500" dirty="0"/>
              <a:t>Aggregate </a:t>
            </a:r>
            <a:r>
              <a:rPr lang="de-DE" sz="1500" dirty="0" err="1"/>
              <a:t>snowflakes</a:t>
            </a:r>
            <a:r>
              <a:rPr lang="de-DE" sz="1500" dirty="0"/>
              <a:t> </a:t>
            </a:r>
            <a:r>
              <a:rPr lang="de-DE" sz="1500" dirty="0" err="1"/>
              <a:t>show</a:t>
            </a:r>
            <a:r>
              <a:rPr lang="de-DE" sz="1500" dirty="0"/>
              <a:t> universal </a:t>
            </a:r>
            <a:r>
              <a:rPr lang="de-DE" sz="1500" dirty="0" err="1"/>
              <a:t>scaling</a:t>
            </a:r>
            <a:r>
              <a:rPr lang="de-DE" sz="1500" dirty="0"/>
              <a:t> </a:t>
            </a:r>
            <a:r>
              <a:rPr lang="de-DE" sz="1500" dirty="0" err="1"/>
              <a:t>behaviour</a:t>
            </a:r>
            <a:r>
              <a:rPr lang="de-DE" sz="1500" dirty="0"/>
              <a:t> (Westbrook et al. 2004, GRL).</a:t>
            </a:r>
          </a:p>
          <a:p>
            <a:r>
              <a:rPr lang="de-DE" sz="1500" dirty="0" err="1"/>
              <a:t>Therefore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average</a:t>
            </a:r>
            <a:r>
              <a:rPr lang="de-DE" sz="1500" dirty="0"/>
              <a:t> </a:t>
            </a:r>
            <a:r>
              <a:rPr lang="de-DE" sz="1500" dirty="0" err="1"/>
              <a:t>mass</a:t>
            </a:r>
            <a:r>
              <a:rPr lang="de-DE" sz="1500" dirty="0"/>
              <a:t>-size </a:t>
            </a:r>
            <a:r>
              <a:rPr lang="de-DE" sz="1500" dirty="0" err="1"/>
              <a:t>relation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a power </a:t>
            </a:r>
            <a:r>
              <a:rPr lang="de-DE" sz="1500" dirty="0" err="1"/>
              <a:t>law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an </a:t>
            </a:r>
            <a:r>
              <a:rPr lang="de-DE" sz="1500" dirty="0" err="1"/>
              <a:t>fractal</a:t>
            </a:r>
            <a:r>
              <a:rPr lang="de-DE" sz="1500" dirty="0"/>
              <a:t> </a:t>
            </a:r>
            <a:r>
              <a:rPr lang="de-DE" sz="1500" dirty="0" err="1"/>
              <a:t>exponent</a:t>
            </a:r>
            <a:r>
              <a:rPr lang="de-DE" sz="1500" dirty="0"/>
              <a:t> </a:t>
            </a:r>
            <a:r>
              <a:rPr lang="de-DE" sz="1500" dirty="0" err="1"/>
              <a:t>close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2.</a:t>
            </a:r>
          </a:p>
          <a:p>
            <a:r>
              <a:rPr lang="de-DE" sz="1500" dirty="0"/>
              <a:t>Mitchell (1996, JAS) </a:t>
            </a:r>
            <a:r>
              <a:rPr lang="de-DE" sz="1500" dirty="0" err="1"/>
              <a:t>gives</a:t>
            </a:r>
            <a:r>
              <a:rPr lang="de-DE" sz="1500" dirty="0"/>
              <a:t> a </a:t>
            </a:r>
            <a:r>
              <a:rPr lang="de-DE" sz="1500" dirty="0" err="1"/>
              <a:t>value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2.1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observed</a:t>
            </a:r>
            <a:r>
              <a:rPr lang="de-DE" sz="1500" dirty="0"/>
              <a:t> </a:t>
            </a:r>
            <a:r>
              <a:rPr lang="de-DE" sz="1500" dirty="0" err="1"/>
              <a:t>mixture</a:t>
            </a:r>
            <a:r>
              <a:rPr lang="de-DE" sz="1500" dirty="0"/>
              <a:t> </a:t>
            </a:r>
            <a:r>
              <a:rPr lang="de-DE" sz="1500" dirty="0" err="1"/>
              <a:t>aggregate</a:t>
            </a:r>
            <a:r>
              <a:rPr lang="de-DE" sz="1500" dirty="0"/>
              <a:t>.</a:t>
            </a:r>
          </a:p>
          <a:p>
            <a:r>
              <a:rPr lang="de-DE" sz="1500" dirty="0"/>
              <a:t>The </a:t>
            </a:r>
            <a:r>
              <a:rPr lang="de-DE" sz="1500" dirty="0" err="1"/>
              <a:t>aggregation</a:t>
            </a:r>
            <a:r>
              <a:rPr lang="de-DE" sz="1500" dirty="0"/>
              <a:t> </a:t>
            </a:r>
            <a:r>
              <a:rPr lang="de-DE" sz="1500" dirty="0" err="1"/>
              <a:t>model</a:t>
            </a:r>
            <a:r>
              <a:rPr lang="de-DE" sz="1500" dirty="0"/>
              <a:t> </a:t>
            </a:r>
            <a:r>
              <a:rPr lang="de-DE" sz="1500" dirty="0" err="1"/>
              <a:t>produces</a:t>
            </a:r>
            <a:r>
              <a:rPr lang="de-DE" sz="1500" dirty="0"/>
              <a:t> </a:t>
            </a:r>
            <a:r>
              <a:rPr lang="de-DE" sz="1500" dirty="0" err="1"/>
              <a:t>snowflakes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an </a:t>
            </a:r>
            <a:r>
              <a:rPr lang="de-DE" sz="1500" dirty="0" err="1"/>
              <a:t>exponent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2.15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needles</a:t>
            </a:r>
            <a:r>
              <a:rPr lang="de-DE" sz="1500" dirty="0"/>
              <a:t>, 2.23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plates</a:t>
            </a:r>
            <a:r>
              <a:rPr lang="de-DE" sz="1500" dirty="0"/>
              <a:t> and 2.21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50/50 </a:t>
            </a:r>
            <a:r>
              <a:rPr lang="de-DE" sz="1500" dirty="0" err="1"/>
              <a:t>mixture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plates</a:t>
            </a:r>
            <a:r>
              <a:rPr lang="de-DE" sz="1500" dirty="0"/>
              <a:t> and </a:t>
            </a:r>
            <a:r>
              <a:rPr lang="de-DE" sz="1500" dirty="0" err="1"/>
              <a:t>needles</a:t>
            </a:r>
            <a:r>
              <a:rPr lang="de-DE" sz="1500" dirty="0"/>
              <a:t>. </a:t>
            </a:r>
          </a:p>
          <a:p>
            <a:r>
              <a:rPr lang="de-DE" sz="1500" dirty="0"/>
              <a:t>But </a:t>
            </a:r>
            <a:r>
              <a:rPr lang="de-DE" sz="1500" dirty="0" err="1"/>
              <a:t>what</a:t>
            </a:r>
            <a:r>
              <a:rPr lang="de-DE" sz="1500" dirty="0"/>
              <a:t> </a:t>
            </a:r>
            <a:r>
              <a:rPr lang="de-DE" sz="1500" dirty="0" err="1"/>
              <a:t>about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scatter</a:t>
            </a:r>
            <a:r>
              <a:rPr lang="de-DE" sz="1500" dirty="0"/>
              <a:t> </a:t>
            </a:r>
            <a:r>
              <a:rPr lang="de-DE" sz="1500" dirty="0" err="1"/>
              <a:t>around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mean</a:t>
            </a:r>
            <a:r>
              <a:rPr lang="de-DE" sz="1500" dirty="0"/>
              <a:t>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E263B5-F02B-47D6-AD4C-A3ACA56B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652E97-5F33-454E-9AFE-B0A026E9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8B94F1-8FF8-4E8E-8D56-4DEC0A0F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6</a:t>
            </a:fld>
            <a:endParaRPr lang="de-DE" dirty="0"/>
          </a:p>
        </p:txBody>
      </p:sp>
      <p:pic>
        <p:nvPicPr>
          <p:cNvPr id="8" name="Grafik 5" descr="Grafik 5">
            <a:extLst>
              <a:ext uri="{FF2B5EF4-FFF2-40B4-BE49-F238E27FC236}">
                <a16:creationId xmlns:a16="http://schemas.microsoft.com/office/drawing/2014/main" id="{0586432E-2FD0-4579-9DB5-F02C7C432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597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37E36-D9E9-44BA-A4D0-9FA2B742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Maximum </a:t>
            </a:r>
            <a:r>
              <a:rPr lang="de-DE" dirty="0" err="1"/>
              <a:t>dimension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snowflakes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43823-4DC7-4F20-8EE6-98D804C0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9"/>
            <a:ext cx="5060835" cy="3370083"/>
          </a:xfrm>
        </p:spPr>
        <p:txBody>
          <a:bodyPr>
            <a:normAutofit/>
          </a:bodyPr>
          <a:lstStyle/>
          <a:p>
            <a:r>
              <a:rPr lang="de-DE" sz="1500" dirty="0" err="1"/>
              <a:t>We</a:t>
            </a:r>
            <a:r>
              <a:rPr lang="de-DE" sz="1500" dirty="0"/>
              <a:t> </a:t>
            </a:r>
            <a:r>
              <a:rPr lang="de-DE" sz="1500" dirty="0" err="1"/>
              <a:t>normalize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maximum </a:t>
            </a:r>
            <a:r>
              <a:rPr lang="de-DE" sz="1500" dirty="0" err="1"/>
              <a:t>dimension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aggregates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mean</a:t>
            </a:r>
            <a:r>
              <a:rPr lang="de-DE" sz="1500" dirty="0"/>
              <a:t> </a:t>
            </a:r>
            <a:r>
              <a:rPr lang="de-DE" sz="1500" dirty="0" err="1"/>
              <a:t>size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their</a:t>
            </a:r>
            <a:r>
              <a:rPr lang="de-DE" sz="1500" dirty="0"/>
              <a:t> </a:t>
            </a:r>
            <a:r>
              <a:rPr lang="de-DE" sz="1500" dirty="0" err="1"/>
              <a:t>monomers</a:t>
            </a:r>
            <a:r>
              <a:rPr lang="de-DE" sz="1500" dirty="0"/>
              <a:t>:</a:t>
            </a:r>
          </a:p>
          <a:p>
            <a:endParaRPr lang="de-DE" sz="1500" dirty="0"/>
          </a:p>
          <a:p>
            <a:pPr marL="0" indent="0">
              <a:buNone/>
            </a:pPr>
            <a:endParaRPr lang="de-DE" sz="1500" dirty="0"/>
          </a:p>
          <a:p>
            <a:r>
              <a:rPr lang="de-DE" sz="1500" dirty="0"/>
              <a:t>The </a:t>
            </a:r>
            <a:r>
              <a:rPr lang="de-DE" sz="1500" dirty="0" err="1"/>
              <a:t>normalized</a:t>
            </a:r>
            <a:r>
              <a:rPr lang="de-DE" sz="1500" dirty="0"/>
              <a:t> maximum </a:t>
            </a:r>
            <a:r>
              <a:rPr lang="de-DE" sz="1500" dirty="0" err="1"/>
              <a:t>dimension</a:t>
            </a:r>
            <a:br>
              <a:rPr lang="de-DE" sz="1500" dirty="0"/>
            </a:br>
            <a:br>
              <a:rPr lang="de-DE" sz="1500" dirty="0"/>
            </a:br>
            <a:br>
              <a:rPr lang="de-DE" sz="1500" dirty="0"/>
            </a:br>
            <a:br>
              <a:rPr lang="de-DE" sz="1500" dirty="0"/>
            </a:br>
            <a:r>
              <a:rPr lang="de-DE" sz="1500" dirty="0" err="1"/>
              <a:t>collapses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a lognormal </a:t>
            </a:r>
            <a:r>
              <a:rPr lang="de-DE" sz="1500" dirty="0" err="1"/>
              <a:t>distribution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any</a:t>
            </a:r>
            <a:r>
              <a:rPr lang="de-DE" sz="1500" dirty="0"/>
              <a:t> </a:t>
            </a:r>
            <a:r>
              <a:rPr lang="de-DE" sz="1500" dirty="0" err="1"/>
              <a:t>given</a:t>
            </a:r>
            <a:r>
              <a:rPr lang="de-DE" sz="1500" dirty="0"/>
              <a:t> monomer </a:t>
            </a:r>
            <a:r>
              <a:rPr lang="de-DE" sz="1500" dirty="0" err="1"/>
              <a:t>number</a:t>
            </a:r>
            <a:r>
              <a:rPr lang="de-DE" sz="1500" dirty="0"/>
              <a:t> </a:t>
            </a:r>
            <a:r>
              <a:rPr lang="de-DE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500" dirty="0"/>
              <a:t>.</a:t>
            </a:r>
            <a:r>
              <a:rPr lang="de-DE" sz="1500" i="1" dirty="0"/>
              <a:t> </a:t>
            </a:r>
            <a:br>
              <a:rPr lang="de-DE" sz="1500" i="1" dirty="0"/>
            </a:br>
            <a:r>
              <a:rPr lang="de-DE" sz="1500" dirty="0"/>
              <a:t>The finite </a:t>
            </a:r>
            <a:r>
              <a:rPr lang="de-DE" sz="1500" dirty="0" err="1"/>
              <a:t>size</a:t>
            </a:r>
            <a:r>
              <a:rPr lang="de-DE" sz="1500" dirty="0"/>
              <a:t> </a:t>
            </a:r>
            <a:r>
              <a:rPr lang="de-DE" sz="1500" dirty="0" err="1"/>
              <a:t>correction</a:t>
            </a:r>
            <a:r>
              <a:rPr lang="de-DE" sz="1500" i="1" dirty="0"/>
              <a:t> </a:t>
            </a:r>
            <a:r>
              <a:rPr lang="de-DE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5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de-DE" sz="1500" i="1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necessary</a:t>
            </a:r>
            <a:r>
              <a:rPr lang="de-DE" sz="1500" dirty="0"/>
              <a:t> </a:t>
            </a:r>
            <a:r>
              <a:rPr lang="de-DE" sz="1500" dirty="0" err="1"/>
              <a:t>because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aggregation</a:t>
            </a:r>
            <a:r>
              <a:rPr lang="de-DE" sz="1500" dirty="0"/>
              <a:t> </a:t>
            </a:r>
            <a:r>
              <a:rPr lang="de-DE" sz="1500" dirty="0" err="1"/>
              <a:t>model</a:t>
            </a:r>
            <a:r>
              <a:rPr lang="de-DE" sz="1500" dirty="0"/>
              <a:t> </a:t>
            </a:r>
            <a:r>
              <a:rPr lang="de-DE" sz="1500" dirty="0" err="1"/>
              <a:t>has</a:t>
            </a:r>
            <a:r>
              <a:rPr lang="de-DE" sz="1500" dirty="0"/>
              <a:t> a </a:t>
            </a:r>
            <a:r>
              <a:rPr lang="de-DE" sz="1500" dirty="0" err="1"/>
              <a:t>minimum</a:t>
            </a:r>
            <a:r>
              <a:rPr lang="de-DE" sz="1500" dirty="0"/>
              <a:t> monomer </a:t>
            </a:r>
            <a:r>
              <a:rPr lang="de-DE" sz="1500" dirty="0" err="1"/>
              <a:t>size</a:t>
            </a:r>
            <a:r>
              <a:rPr lang="de-DE" sz="1500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E263B5-F02B-47D6-AD4C-A3ACA56B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652E97-5F33-454E-9AFE-B0A026E9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8B94F1-8FF8-4E8E-8D56-4DEC0A0F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7</a:t>
            </a:fld>
            <a:endParaRPr lang="de-DE" dirty="0"/>
          </a:p>
        </p:txBody>
      </p:sp>
      <p:pic>
        <p:nvPicPr>
          <p:cNvPr id="8" name="Grafik 5" descr="Grafik 5">
            <a:extLst>
              <a:ext uri="{FF2B5EF4-FFF2-40B4-BE49-F238E27FC236}">
                <a16:creationId xmlns:a16="http://schemas.microsoft.com/office/drawing/2014/main" id="{0586432E-2FD0-4579-9DB5-F02C7C432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EE29C46-6379-4A4E-A235-C0D6BE1199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12" b="9788"/>
          <a:stretch/>
        </p:blipFill>
        <p:spPr>
          <a:xfrm>
            <a:off x="922159" y="1931744"/>
            <a:ext cx="2559827" cy="5794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9CE59F0-88EC-43AF-93CD-72518FB2BA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95"/>
          <a:stretch/>
        </p:blipFill>
        <p:spPr>
          <a:xfrm>
            <a:off x="929756" y="2864300"/>
            <a:ext cx="2412947" cy="63413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CECEDBE-7209-4C90-81C3-8EB454BEE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706" y="1319916"/>
            <a:ext cx="3364329" cy="30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5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37E36-D9E9-44BA-A4D0-9FA2B742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Maximum </a:t>
            </a:r>
            <a:r>
              <a:rPr lang="de-DE" dirty="0" err="1"/>
              <a:t>dimension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snowflakes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43823-4DC7-4F20-8EE6-98D804C0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69219"/>
            <a:ext cx="4982112" cy="3370083"/>
          </a:xfrm>
        </p:spPr>
        <p:txBody>
          <a:bodyPr>
            <a:normAutofit/>
          </a:bodyPr>
          <a:lstStyle/>
          <a:p>
            <a:r>
              <a:rPr lang="de-DE" sz="1500" dirty="0"/>
              <a:t>The </a:t>
            </a:r>
            <a:r>
              <a:rPr lang="de-DE" sz="1500" dirty="0" err="1"/>
              <a:t>scaling</a:t>
            </a:r>
            <a:r>
              <a:rPr lang="de-DE" sz="1500" dirty="0"/>
              <a:t> </a:t>
            </a:r>
            <a:r>
              <a:rPr lang="de-DE" sz="1500" dirty="0" err="1"/>
              <a:t>law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now</a:t>
            </a:r>
            <a:r>
              <a:rPr lang="de-DE" sz="1500" dirty="0"/>
              <a:t> </a:t>
            </a:r>
            <a:r>
              <a:rPr lang="de-DE" sz="1500" dirty="0" err="1"/>
              <a:t>written</a:t>
            </a:r>
            <a:r>
              <a:rPr lang="de-DE" sz="1500" dirty="0"/>
              <a:t> </a:t>
            </a:r>
            <a:r>
              <a:rPr lang="de-DE" sz="1500" dirty="0" err="1"/>
              <a:t>as</a:t>
            </a:r>
            <a:r>
              <a:rPr lang="de-DE" sz="1500" dirty="0"/>
              <a:t> a power </a:t>
            </a:r>
            <a:r>
              <a:rPr lang="de-DE" sz="1500" dirty="0" err="1"/>
              <a:t>law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mean</a:t>
            </a:r>
            <a:r>
              <a:rPr lang="de-DE" sz="1500" dirty="0"/>
              <a:t> </a:t>
            </a:r>
            <a:r>
              <a:rPr lang="de-DE" sz="1500" dirty="0" err="1"/>
              <a:t>normalized</a:t>
            </a:r>
            <a:r>
              <a:rPr lang="de-DE" sz="1500" dirty="0"/>
              <a:t> </a:t>
            </a:r>
            <a:r>
              <a:rPr lang="de-DE" sz="1500" dirty="0" err="1"/>
              <a:t>diameter</a:t>
            </a:r>
            <a:r>
              <a:rPr lang="de-DE" sz="1500" dirty="0"/>
              <a:t> </a:t>
            </a:r>
            <a:r>
              <a:rPr lang="de-DE" sz="1500" dirty="0" err="1"/>
              <a:t>as</a:t>
            </a:r>
            <a:r>
              <a:rPr lang="de-DE" sz="1500" dirty="0"/>
              <a:t> </a:t>
            </a:r>
            <a:r>
              <a:rPr lang="de-DE" sz="1500" dirty="0" err="1"/>
              <a:t>function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monomer </a:t>
            </a:r>
            <a:r>
              <a:rPr lang="de-DE" sz="1500" dirty="0" err="1"/>
              <a:t>number</a:t>
            </a:r>
            <a:r>
              <a:rPr lang="de-DE" sz="1500" dirty="0"/>
              <a:t>:</a:t>
            </a:r>
          </a:p>
          <a:p>
            <a:endParaRPr lang="de-DE" sz="1500" dirty="0"/>
          </a:p>
          <a:p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normalized</a:t>
            </a:r>
            <a:r>
              <a:rPr lang="de-DE" sz="1500" dirty="0"/>
              <a:t> maximum </a:t>
            </a:r>
            <a:r>
              <a:rPr lang="de-DE" sz="1500" dirty="0" err="1"/>
              <a:t>dimension</a:t>
            </a:r>
            <a:br>
              <a:rPr lang="de-DE" sz="1500" dirty="0"/>
            </a:br>
            <a:br>
              <a:rPr lang="de-DE" sz="1500" dirty="0"/>
            </a:br>
            <a:br>
              <a:rPr lang="de-DE" sz="1500" dirty="0"/>
            </a:br>
            <a:br>
              <a:rPr lang="de-DE" sz="1500" dirty="0"/>
            </a:br>
            <a:r>
              <a:rPr lang="de-DE" sz="1500" dirty="0"/>
              <a:t>This </a:t>
            </a:r>
            <a:r>
              <a:rPr lang="de-DE" sz="1500" dirty="0" err="1"/>
              <a:t>replaces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usual</a:t>
            </a:r>
            <a:r>
              <a:rPr lang="de-DE" sz="1500" dirty="0"/>
              <a:t> </a:t>
            </a:r>
            <a:r>
              <a:rPr lang="de-DE" sz="1500" dirty="0" err="1"/>
              <a:t>mass</a:t>
            </a:r>
            <a:r>
              <a:rPr lang="de-DE" sz="1500" dirty="0"/>
              <a:t>-size </a:t>
            </a:r>
            <a:r>
              <a:rPr lang="de-DE" sz="1500" dirty="0" err="1"/>
              <a:t>relation</a:t>
            </a:r>
            <a:r>
              <a:rPr lang="de-DE" sz="1500" dirty="0"/>
              <a:t> in </a:t>
            </a:r>
            <a:r>
              <a:rPr lang="de-DE" sz="1500" dirty="0" err="1"/>
              <a:t>McSnow</a:t>
            </a:r>
            <a:r>
              <a:rPr lang="de-DE" sz="1500" dirty="0"/>
              <a:t>.</a:t>
            </a:r>
          </a:p>
          <a:p>
            <a:r>
              <a:rPr lang="de-DE" sz="1500" dirty="0"/>
              <a:t>The </a:t>
            </a:r>
            <a:r>
              <a:rPr lang="de-DE" sz="1500" dirty="0" err="1"/>
              <a:t>exponent</a:t>
            </a:r>
            <a:r>
              <a:rPr lang="de-DE" sz="1500" dirty="0"/>
              <a:t> </a:t>
            </a:r>
            <a:r>
              <a:rPr lang="de-DE" sz="1500" dirty="0" err="1"/>
              <a:t>shows</a:t>
            </a:r>
            <a:r>
              <a:rPr lang="de-DE" sz="1500" dirty="0"/>
              <a:t> a </a:t>
            </a:r>
            <a:r>
              <a:rPr lang="de-DE" sz="1500" dirty="0" err="1"/>
              <a:t>weak</a:t>
            </a:r>
            <a:r>
              <a:rPr lang="de-DE" sz="1500" dirty="0"/>
              <a:t> </a:t>
            </a:r>
            <a:r>
              <a:rPr lang="de-DE" sz="1500" dirty="0" err="1"/>
              <a:t>dependency</a:t>
            </a:r>
            <a:r>
              <a:rPr lang="de-DE" sz="1500" dirty="0"/>
              <a:t> on </a:t>
            </a:r>
            <a:br>
              <a:rPr lang="de-DE" sz="1500" dirty="0"/>
            </a:br>
            <a:r>
              <a:rPr lang="de-DE" sz="1500" dirty="0" err="1"/>
              <a:t>particle</a:t>
            </a:r>
            <a:r>
              <a:rPr lang="de-DE" sz="1500" dirty="0"/>
              <a:t> </a:t>
            </a:r>
            <a:r>
              <a:rPr lang="de-DE" sz="1500" dirty="0" err="1"/>
              <a:t>shape</a:t>
            </a:r>
            <a:r>
              <a:rPr lang="de-DE" sz="1500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E263B5-F02B-47D6-AD4C-A3ACA56B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652E97-5F33-454E-9AFE-B0A026E9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8B94F1-8FF8-4E8E-8D56-4DEC0A0F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8</a:t>
            </a:fld>
            <a:endParaRPr lang="de-DE" dirty="0"/>
          </a:p>
        </p:txBody>
      </p:sp>
      <p:pic>
        <p:nvPicPr>
          <p:cNvPr id="8" name="Grafik 5" descr="Grafik 5">
            <a:extLst>
              <a:ext uri="{FF2B5EF4-FFF2-40B4-BE49-F238E27FC236}">
                <a16:creationId xmlns:a16="http://schemas.microsoft.com/office/drawing/2014/main" id="{0586432E-2FD0-4579-9DB5-F02C7C432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09691B-BC2F-4F5A-9AB4-5F31B12B6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174" y="1246211"/>
            <a:ext cx="3270761" cy="336933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A78C965-84D4-4CA1-992E-2C7735852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674" y="1921240"/>
            <a:ext cx="1859898" cy="6116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9883860-1057-4794-8985-69C095073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920" y="2722922"/>
            <a:ext cx="2405126" cy="7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5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73EEA-8661-493E-B664-98419BFB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aggregates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needles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N=50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4F0C3B-793A-452F-9E27-20FC355C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3961020"/>
            <a:ext cx="8353426" cy="677584"/>
          </a:xfrm>
        </p:spPr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lognormal </a:t>
            </a:r>
            <a:r>
              <a:rPr lang="de-DE" dirty="0" err="1"/>
              <a:t>distribution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dirty="0"/>
              <a:t> and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dirty="0"/>
              <a:t> and </a:t>
            </a:r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geometry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snowflake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79FF50-844B-499E-8715-01CDA0F7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6044B6-82D1-48DE-96C0-9A8648E9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AC920-D39F-4B44-9894-870B74B4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9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7E6771-BE44-478E-B5BF-03BD427B0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2"/>
          <a:stretch/>
        </p:blipFill>
        <p:spPr>
          <a:xfrm>
            <a:off x="466669" y="1608521"/>
            <a:ext cx="7624657" cy="2085413"/>
          </a:xfrm>
          <a:prstGeom prst="rect">
            <a:avLst/>
          </a:prstGeom>
        </p:spPr>
      </p:pic>
      <p:pic>
        <p:nvPicPr>
          <p:cNvPr id="8" name="Grafik 5" descr="Grafik 5">
            <a:extLst>
              <a:ext uri="{FF2B5EF4-FFF2-40B4-BE49-F238E27FC236}">
                <a16:creationId xmlns:a16="http://schemas.microsoft.com/office/drawing/2014/main" id="{3919965B-CBCA-403A-BD47-740E2E6D7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7672" t="11361" r="7672" b="13438"/>
          <a:stretch>
            <a:fillRect/>
          </a:stretch>
        </p:blipFill>
        <p:spPr>
          <a:xfrm>
            <a:off x="150669" y="92069"/>
            <a:ext cx="1404754" cy="55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8554971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1266</Words>
  <Application>Microsoft Office PowerPoint</Application>
  <PresentationFormat>Bildschirmpräsentation (16:9)</PresentationFormat>
  <Paragraphs>117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STIX-Regular</vt:lpstr>
      <vt:lpstr>StixTwoMathSymbols</vt:lpstr>
      <vt:lpstr>Times New Roman</vt:lpstr>
      <vt:lpstr>Wingdings</vt:lpstr>
      <vt:lpstr>DWD-PowerPoint</vt:lpstr>
      <vt:lpstr>On the geometry and growth  of aggregate snowflakes  </vt:lpstr>
      <vt:lpstr>DFG-funded project FRAGILE as part of SPP PROM</vt:lpstr>
      <vt:lpstr>The super-particle microphysics model McSnow</vt:lpstr>
      <vt:lpstr>Habit prediction in McSnow</vt:lpstr>
      <vt:lpstr>Artificial aggregate snowflakes</vt:lpstr>
      <vt:lpstr>Fractal scaling and mass-size relation of aggregates</vt:lpstr>
      <vt:lpstr>Maximum dimension of aggregate snowflakes</vt:lpstr>
      <vt:lpstr>Maximum dimension of aggregate snowflakes</vt:lpstr>
      <vt:lpstr>Examples of aggregates of needles with N=50</vt:lpstr>
      <vt:lpstr>Examples of aggregates of needles with N=1000</vt:lpstr>
      <vt:lpstr>Examples of aggregates of plates with N=1000</vt:lpstr>
      <vt:lpstr>Aspect ratio of aggregate snowflakes</vt:lpstr>
      <vt:lpstr>Cross sectional area of aggregate snowflakes</vt:lpstr>
      <vt:lpstr>Correlation of aspect ratio and maximum dimension</vt:lpstr>
      <vt:lpstr>Correlation of area ratio and maximum dimension</vt:lpstr>
      <vt:lpstr>Implementation in McSnow</vt:lpstr>
      <vt:lpstr>Idealized 1d simulations with McSnow</vt:lpstr>
      <vt:lpstr>Idealized 1d simulations with McSnow</vt:lpstr>
      <vt:lpstr>Summary and Outlook</vt:lpstr>
      <vt:lpstr>PowerPoint-Präsentation</vt:lpstr>
      <vt:lpstr>Implementation in McSnow: Depositional growth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DWD</dc:creator>
  <cp:lastModifiedBy>Seifert Axel</cp:lastModifiedBy>
  <cp:revision>110</cp:revision>
  <dcterms:created xsi:type="dcterms:W3CDTF">2020-05-28T07:34:32Z</dcterms:created>
  <dcterms:modified xsi:type="dcterms:W3CDTF">2025-03-19T20:00:37Z</dcterms:modified>
</cp:coreProperties>
</file>