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7" r:id="rId2"/>
  </p:sldMasterIdLst>
  <p:notesMasterIdLst>
    <p:notesMasterId r:id="rId16"/>
  </p:notesMasterIdLst>
  <p:sldIdLst>
    <p:sldId id="305" r:id="rId3"/>
    <p:sldId id="387" r:id="rId4"/>
    <p:sldId id="352" r:id="rId5"/>
    <p:sldId id="391" r:id="rId6"/>
    <p:sldId id="363" r:id="rId7"/>
    <p:sldId id="367" r:id="rId8"/>
    <p:sldId id="381" r:id="rId9"/>
    <p:sldId id="392" r:id="rId10"/>
    <p:sldId id="369" r:id="rId11"/>
    <p:sldId id="395" r:id="rId12"/>
    <p:sldId id="303" r:id="rId13"/>
    <p:sldId id="394" r:id="rId14"/>
    <p:sldId id="362" r:id="rId1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5" autoAdjust="0"/>
    <p:restoredTop sz="89444" autoAdjust="0"/>
  </p:normalViewPr>
  <p:slideViewPr>
    <p:cSldViewPr snapToGrid="0">
      <p:cViewPr varScale="1">
        <p:scale>
          <a:sx n="131" d="100"/>
          <a:sy n="131" d="100"/>
        </p:scale>
        <p:origin x="592" y="72"/>
      </p:cViewPr>
      <p:guideLst/>
    </p:cSldViewPr>
  </p:slideViewPr>
  <p:notesTextViewPr>
    <p:cViewPr>
      <p:scale>
        <a:sx n="3" d="2"/>
        <a:sy n="3" d="2"/>
      </p:scale>
      <p:origin x="0" y="0"/>
    </p:cViewPr>
  </p:notesTextViewPr>
  <p:notesViewPr>
    <p:cSldViewPr snapToGrid="0">
      <p:cViewPr varScale="1">
        <p:scale>
          <a:sx n="121" d="100"/>
          <a:sy n="121" d="100"/>
        </p:scale>
        <p:origin x="50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34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34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342" name="PlaceHolder 4"/>
          <p:cNvSpPr>
            <a:spLocks noGrp="1"/>
          </p:cNvSpPr>
          <p:nvPr>
            <p:ph type="dt" idx="8"/>
          </p:nvPr>
        </p:nvSpPr>
        <p:spPr>
          <a:xfrm>
            <a:off x="4278960" y="0"/>
            <a:ext cx="3280680" cy="53424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343" name="PlaceHolder 5"/>
          <p:cNvSpPr>
            <a:spLocks noGrp="1"/>
          </p:cNvSpPr>
          <p:nvPr>
            <p:ph type="ftr" idx="9"/>
          </p:nvPr>
        </p:nvSpPr>
        <p:spPr>
          <a:xfrm>
            <a:off x="0" y="10157400"/>
            <a:ext cx="3280680" cy="53424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344" name="PlaceHolder 6"/>
          <p:cNvSpPr>
            <a:spLocks noGrp="1"/>
          </p:cNvSpPr>
          <p:nvPr>
            <p:ph type="sldNum" idx="10"/>
          </p:nvPr>
        </p:nvSpPr>
        <p:spPr>
          <a:xfrm>
            <a:off x="4278960" y="10157400"/>
            <a:ext cx="3280680" cy="53424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1F4415A3-3A67-461C-8751-241C13E4C505}" type="slidenum">
              <a:rPr lang="en-US" sz="1400" b="0" strike="noStrike" spc="-1">
                <a:latin typeface="Times New Roman"/>
              </a:rPr>
              <a:t>‹Nr.›</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384175" y="685800"/>
            <a:ext cx="6083300" cy="3422650"/>
          </a:xfrm>
          <a:prstGeom prst="rect">
            <a:avLst/>
          </a:prstGeom>
          <a:ln w="0">
            <a:noFill/>
          </a:ln>
        </p:spPr>
      </p:sp>
      <p:sp>
        <p:nvSpPr>
          <p:cNvPr id="515" name="PlaceHolder 2"/>
          <p:cNvSpPr>
            <a:spLocks noGrp="1"/>
          </p:cNvSpPr>
          <p:nvPr>
            <p:ph type="body"/>
          </p:nvPr>
        </p:nvSpPr>
        <p:spPr>
          <a:xfrm>
            <a:off x="685800" y="4343400"/>
            <a:ext cx="5480640" cy="4109040"/>
          </a:xfrm>
          <a:prstGeom prst="rect">
            <a:avLst/>
          </a:prstGeom>
          <a:noFill/>
          <a:ln w="0">
            <a:noFill/>
          </a:ln>
        </p:spPr>
        <p:txBody>
          <a:bodyPr lIns="0" tIns="0" rIns="0" bIns="0" numCol="1" spcCol="0" anchor="t">
            <a:noAutofit/>
          </a:bodyPr>
          <a:lstStyle/>
          <a:p>
            <a:endParaRPr lang="en-US" sz="2000" b="0" strike="noStrike" spc="-1" dirty="0">
              <a:latin typeface="Arial"/>
            </a:endParaRPr>
          </a:p>
        </p:txBody>
      </p:sp>
      <p:sp>
        <p:nvSpPr>
          <p:cNvPr id="516" name="PlaceHolder 3"/>
          <p:cNvSpPr>
            <a:spLocks noGrp="1"/>
          </p:cNvSpPr>
          <p:nvPr>
            <p:ph type="sldNum" idx="34"/>
          </p:nvPr>
        </p:nvSpPr>
        <p:spPr>
          <a:xfrm>
            <a:off x="3884760" y="8685360"/>
            <a:ext cx="2966040" cy="451440"/>
          </a:xfrm>
          <a:prstGeom prst="rect">
            <a:avLst/>
          </a:prstGeom>
          <a:noFill/>
          <a:ln w="0">
            <a:noFill/>
          </a:ln>
        </p:spPr>
        <p:txBody>
          <a:bodyPr lIns="0" tIns="0" rIns="0" bIns="0" numCol="1" spcCol="0" anchor="b">
            <a:noAutofit/>
          </a:bodyPr>
          <a:lstStyle>
            <a:lvl1pPr algn="r">
              <a:lnSpc>
                <a:spcPct val="100000"/>
              </a:lnSpc>
              <a:buNone/>
              <a:defRPr lang="de-DE" sz="1200" b="0" strike="noStrike" spc="-1">
                <a:solidFill>
                  <a:srgbClr val="000000"/>
                </a:solidFill>
                <a:latin typeface="Arial"/>
                <a:ea typeface="+mn-ea"/>
              </a:defRPr>
            </a:lvl1pPr>
          </a:lstStyle>
          <a:p>
            <a:pPr algn="r">
              <a:lnSpc>
                <a:spcPct val="100000"/>
              </a:lnSpc>
              <a:buNone/>
            </a:pPr>
            <a:fld id="{1FF3B07F-51D2-4C51-BB7D-94BEADE37A27}" type="slidenum">
              <a:rPr lang="de-DE" sz="1200" b="0" strike="noStrike" spc="-1">
                <a:solidFill>
                  <a:srgbClr val="000000"/>
                </a:solidFill>
                <a:latin typeface="Arial"/>
                <a:ea typeface="+mn-ea"/>
              </a:rPr>
              <a:t>1</a:t>
            </a:fld>
            <a:endParaRPr lang="en-US" sz="1200" b="0" strike="noStrike" spc="-1">
              <a:latin typeface="Times New Roman"/>
            </a:endParaRPr>
          </a:p>
        </p:txBody>
      </p:sp>
    </p:spTree>
    <p:extLst>
      <p:ext uri="{BB962C8B-B14F-4D97-AF65-F5344CB8AC3E}">
        <p14:creationId xmlns:p14="http://schemas.microsoft.com/office/powerpoint/2010/main" val="33846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FF533-C219-3D27-BC62-77F686597B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0CFDB80-31FA-8FF8-434B-EEAF60E41C55}"/>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FF3754C0-0315-681A-5BEB-7BBF5E2AE093}"/>
              </a:ext>
            </a:extLst>
          </p:cNvPr>
          <p:cNvSpPr>
            <a:spLocks noGrp="1"/>
          </p:cNvSpPr>
          <p:nvPr>
            <p:ph type="body" idx="1"/>
          </p:nvPr>
        </p:nvSpPr>
        <p:spPr/>
        <p:txBody>
          <a:bodyPr/>
          <a:lstStyle/>
          <a:p>
            <a:r>
              <a:rPr lang="de-DE" dirty="0"/>
              <a:t>+</a:t>
            </a:r>
          </a:p>
        </p:txBody>
      </p:sp>
      <p:sp>
        <p:nvSpPr>
          <p:cNvPr id="4" name="Foliennummernplatzhalter 3">
            <a:extLst>
              <a:ext uri="{FF2B5EF4-FFF2-40B4-BE49-F238E27FC236}">
                <a16:creationId xmlns:a16="http://schemas.microsoft.com/office/drawing/2014/main" id="{23DE6A9F-AA8B-3E14-0B81-C6FC0BC275E7}"/>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177803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384175" y="685800"/>
            <a:ext cx="6083300" cy="3422650"/>
          </a:xfrm>
          <a:prstGeom prst="rect">
            <a:avLst/>
          </a:prstGeom>
          <a:ln w="0">
            <a:noFill/>
          </a:ln>
        </p:spPr>
      </p:sp>
      <p:sp>
        <p:nvSpPr>
          <p:cNvPr id="515" name="PlaceHolder 2"/>
          <p:cNvSpPr>
            <a:spLocks noGrp="1"/>
          </p:cNvSpPr>
          <p:nvPr>
            <p:ph type="body"/>
          </p:nvPr>
        </p:nvSpPr>
        <p:spPr>
          <a:xfrm>
            <a:off x="685800" y="4343400"/>
            <a:ext cx="5480640" cy="4109040"/>
          </a:xfrm>
          <a:prstGeom prst="rect">
            <a:avLst/>
          </a:prstGeom>
          <a:noFill/>
          <a:ln w="0">
            <a:noFill/>
          </a:ln>
        </p:spPr>
        <p:txBody>
          <a:bodyPr lIns="0" tIns="0" rIns="0" bIns="0" numCol="1" spcCol="0" anchor="t">
            <a:noAutofit/>
          </a:bodyPr>
          <a:lstStyle/>
          <a:p>
            <a:endParaRPr lang="en-US" sz="2000" b="0" strike="noStrike" spc="-1">
              <a:latin typeface="Arial"/>
            </a:endParaRPr>
          </a:p>
        </p:txBody>
      </p:sp>
      <p:sp>
        <p:nvSpPr>
          <p:cNvPr id="516" name="PlaceHolder 3"/>
          <p:cNvSpPr>
            <a:spLocks noGrp="1"/>
          </p:cNvSpPr>
          <p:nvPr>
            <p:ph type="sldNum" idx="34"/>
          </p:nvPr>
        </p:nvSpPr>
        <p:spPr>
          <a:xfrm>
            <a:off x="3884760" y="8685360"/>
            <a:ext cx="2966040" cy="451440"/>
          </a:xfrm>
          <a:prstGeom prst="rect">
            <a:avLst/>
          </a:prstGeom>
          <a:noFill/>
          <a:ln w="0">
            <a:noFill/>
          </a:ln>
        </p:spPr>
        <p:txBody>
          <a:bodyPr lIns="0" tIns="0" rIns="0" bIns="0" numCol="1" spcCol="0" anchor="b">
            <a:noAutofit/>
          </a:bodyPr>
          <a:lstStyle>
            <a:lvl1pPr algn="r">
              <a:lnSpc>
                <a:spcPct val="100000"/>
              </a:lnSpc>
              <a:buNone/>
              <a:defRPr lang="de-DE" sz="1200" b="0" strike="noStrike" spc="-1">
                <a:solidFill>
                  <a:srgbClr val="000000"/>
                </a:solidFill>
                <a:latin typeface="Arial"/>
                <a:ea typeface="+mn-ea"/>
              </a:defRPr>
            </a:lvl1pPr>
          </a:lstStyle>
          <a:p>
            <a:pPr algn="r">
              <a:lnSpc>
                <a:spcPct val="100000"/>
              </a:lnSpc>
              <a:buNone/>
            </a:pPr>
            <a:fld id="{1FF3B07F-51D2-4C51-BB7D-94BEADE37A27}" type="slidenum">
              <a:rPr lang="de-DE" sz="1200" b="0" strike="noStrike" spc="-1">
                <a:solidFill>
                  <a:srgbClr val="000000"/>
                </a:solidFill>
                <a:latin typeface="Arial"/>
                <a:ea typeface="+mn-ea"/>
              </a:rPr>
              <a:t>11</a:t>
            </a:fld>
            <a:endParaRPr lang="en-US" sz="1200" b="0" strike="noStrike" spc="-1">
              <a:latin typeface="Times New Roman"/>
            </a:endParaRPr>
          </a:p>
        </p:txBody>
      </p:sp>
    </p:spTree>
    <p:extLst>
      <p:ext uri="{BB962C8B-B14F-4D97-AF65-F5344CB8AC3E}">
        <p14:creationId xmlns:p14="http://schemas.microsoft.com/office/powerpoint/2010/main" val="2149407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C119C-F853-9E4C-0FEF-EC7BF30947E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0A9AFC-1526-515E-F03C-1479289246FF}"/>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B7BC74F7-48E7-C1E4-88EA-E580053482C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8AD7998-6996-1260-9A98-22C39686D1C5}"/>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164054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DBB27-CA42-4B2D-6D0C-2D970D9435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E04A76-4E84-BF0E-E0E8-0D83AB89E083}"/>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AB3A261E-FAA9-37D2-92D2-9A81CE04FFC0}"/>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972A8A4-8AA3-B66A-8496-86F835C2C35F}"/>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13</a:t>
            </a:fld>
            <a:endParaRPr lang="en-US" sz="1400" b="0" strike="noStrike" spc="-1">
              <a:latin typeface="Times New Roman"/>
            </a:endParaRPr>
          </a:p>
        </p:txBody>
      </p:sp>
    </p:spTree>
    <p:extLst>
      <p:ext uri="{BB962C8B-B14F-4D97-AF65-F5344CB8AC3E}">
        <p14:creationId xmlns:p14="http://schemas.microsoft.com/office/powerpoint/2010/main" val="32827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710B-2187-15B1-E3D4-E19EEC86FF5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125C5E-DE8B-C74D-C7A5-11025812CF71}"/>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8578E9B9-5E40-D2E2-FCEE-7BE68ABB70E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532A57C-DB61-ADBB-EC75-2809C4E161D4}"/>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2</a:t>
            </a:fld>
            <a:endParaRPr lang="en-US" sz="1400" b="0" strike="noStrike" spc="-1">
              <a:latin typeface="Times New Roman"/>
            </a:endParaRPr>
          </a:p>
        </p:txBody>
      </p:sp>
    </p:spTree>
    <p:extLst>
      <p:ext uri="{BB962C8B-B14F-4D97-AF65-F5344CB8AC3E}">
        <p14:creationId xmlns:p14="http://schemas.microsoft.com/office/powerpoint/2010/main" val="148599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E4B10-88B8-CC09-B397-F3C334EC0C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3954A99-4307-8B18-20B0-76FA64585BA1}"/>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6AA5DC6E-BA8A-9A35-7943-B0AADF56A31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E4F1A05-0274-6742-67EE-223335F55563}"/>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133073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B680F-1540-EB1A-89FB-C4F97CCBE6A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CA1F5F-1AC1-ADF9-D6B2-52089DC3BF83}"/>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CC105476-34EE-1CC0-AFB5-63E9F2CCE96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A830042-C36C-31F0-4112-C29B0D0AC224}"/>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367474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05A00-86C6-9EC7-3EA3-4C471AA4ADE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2D7468-FBDA-5648-C14D-9FC3DB8E670B}"/>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299DE467-0093-E5A8-8C3E-35519E4C651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76FCFD4-22D4-8FA2-DF1A-B684EF207D86}"/>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334564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E2DF4-C777-0F0D-EFFE-0E1E8563D6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B420A81-8356-B948-F668-99D60855D56F}"/>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FEB67B15-4CEB-87D1-906D-DD6FCDD5392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A110C0D-3072-45A4-06C5-2875039B05AD}"/>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6</a:t>
            </a:fld>
            <a:endParaRPr lang="en-US" sz="1400" b="0" strike="noStrike" spc="-1">
              <a:latin typeface="Times New Roman"/>
            </a:endParaRPr>
          </a:p>
        </p:txBody>
      </p:sp>
    </p:spTree>
    <p:extLst>
      <p:ext uri="{BB962C8B-B14F-4D97-AF65-F5344CB8AC3E}">
        <p14:creationId xmlns:p14="http://schemas.microsoft.com/office/powerpoint/2010/main" val="351884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72362-BEB1-158E-F3EC-2B7C3240BF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C2F893-5340-5C72-A276-8F3B53DC3BEF}"/>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8ADB6945-014A-6E3B-8A01-F549EA8B11AF}"/>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D493F8F-9FCF-3CA0-B736-499D30AA9DF1}"/>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7</a:t>
            </a:fld>
            <a:endParaRPr lang="en-US" sz="1400" b="0" strike="noStrike" spc="-1">
              <a:latin typeface="Times New Roman"/>
            </a:endParaRPr>
          </a:p>
        </p:txBody>
      </p:sp>
    </p:spTree>
    <p:extLst>
      <p:ext uri="{BB962C8B-B14F-4D97-AF65-F5344CB8AC3E}">
        <p14:creationId xmlns:p14="http://schemas.microsoft.com/office/powerpoint/2010/main" val="1464161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B22AE-60F1-1289-EA3A-C5720EB5FB0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625811A-68CC-0E1E-1F59-F280D239C2BA}"/>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0A96C551-7156-9BCC-0013-9755C9DDD6B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2A12039-0E06-EDC0-0A83-804F7AC61411}"/>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66642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3A540-9AFD-693B-0A6C-B694F7F7AE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0DBBF5-9008-3E20-17F2-A22FF277AF78}"/>
              </a:ext>
            </a:extLst>
          </p:cNvPr>
          <p:cNvSpPr>
            <a:spLocks noGrp="1" noRot="1" noChangeAspect="1"/>
          </p:cNvSpPr>
          <p:nvPr>
            <p:ph type="sldImg"/>
          </p:nvPr>
        </p:nvSpPr>
        <p:spPr>
          <a:xfrm>
            <a:off x="217488" y="812800"/>
            <a:ext cx="7124700" cy="4008438"/>
          </a:xfrm>
        </p:spPr>
      </p:sp>
      <p:sp>
        <p:nvSpPr>
          <p:cNvPr id="3" name="Notizenplatzhalter 2">
            <a:extLst>
              <a:ext uri="{FF2B5EF4-FFF2-40B4-BE49-F238E27FC236}">
                <a16:creationId xmlns:a16="http://schemas.microsoft.com/office/drawing/2014/main" id="{C59D44FB-18F0-38D7-8EA5-7E9C90F93D60}"/>
              </a:ext>
            </a:extLst>
          </p:cNvPr>
          <p:cNvSpPr>
            <a:spLocks noGrp="1"/>
          </p:cNvSpPr>
          <p:nvPr>
            <p:ph type="body" idx="1"/>
          </p:nvPr>
        </p:nvSpPr>
        <p:spPr/>
        <p:txBody>
          <a:bodyPr/>
          <a:lstStyle/>
          <a:p>
            <a:r>
              <a:rPr lang="de-DE" dirty="0"/>
              <a:t>+</a:t>
            </a:r>
          </a:p>
        </p:txBody>
      </p:sp>
      <p:sp>
        <p:nvSpPr>
          <p:cNvPr id="4" name="Foliennummernplatzhalter 3">
            <a:extLst>
              <a:ext uri="{FF2B5EF4-FFF2-40B4-BE49-F238E27FC236}">
                <a16:creationId xmlns:a16="http://schemas.microsoft.com/office/drawing/2014/main" id="{739E6AEF-0BE3-0F0A-AA23-AE3F9CAC7155}"/>
              </a:ext>
            </a:extLst>
          </p:cNvPr>
          <p:cNvSpPr>
            <a:spLocks noGrp="1"/>
          </p:cNvSpPr>
          <p:nvPr>
            <p:ph type="sldNum" idx="10"/>
          </p:nvPr>
        </p:nvSpPr>
        <p:spPr/>
        <p:txBody>
          <a:bodyPr/>
          <a:lstStyle/>
          <a:p>
            <a:pPr algn="r">
              <a:buNone/>
            </a:pPr>
            <a:fld id="{1F4415A3-3A67-461C-8751-241C13E4C505}"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187211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6"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7"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9"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4"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2D847A00-47CD-49FA-9230-5C30EBA96304}" type="slidenum">
              <a:rPr smtClean="0"/>
              <a:t>‹Nr.›</a:t>
            </a:fld>
            <a:r>
              <a:rPr lang="en-US" dirty="0"/>
              <a:t> /23</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sldNum" idx="3"/>
          </p:nvPr>
        </p:nvSpPr>
        <p:spPr/>
        <p:txBody>
          <a:bodyPr/>
          <a:lstStyle/>
          <a:p>
            <a:fld id="{97CFE005-2C4F-4863-B84D-3766BC7AB4C5}" type="slidenum">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sldNum" idx="3"/>
          </p:nvPr>
        </p:nvSpPr>
        <p:spPr/>
        <p:txBody>
          <a:bodyPr/>
          <a:lstStyle/>
          <a:p>
            <a:fld id="{84D96BE5-4484-470F-9D97-48F9B369FF6B}" type="slidenum">
              <a:rPr lang="en-US" smtClean="0"/>
              <a:pPr/>
              <a:t>‹Nr.›</a:t>
            </a:fld>
            <a:r>
              <a:rPr lang="en-US" dirty="0"/>
              <a:t>/23</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3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3"/>
          </p:nvPr>
        </p:nvSpPr>
        <p:spPr/>
        <p:txBody>
          <a:bodyPr/>
          <a:lstStyle/>
          <a:p>
            <a:fld id="{F483E8E3-84F1-42A8-9369-3EF723D66C5D}" type="slidenum">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ldNum" idx="3"/>
          </p:nvPr>
        </p:nvSpPr>
        <p:spPr/>
        <p:txBody>
          <a:bodyPr/>
          <a:lstStyle/>
          <a:p>
            <a:fld id="{734151FD-B661-4986-8FC8-3CB107259FBD}" type="slidenum">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sldNum" idx="3"/>
          </p:nvPr>
        </p:nvSpPr>
        <p:spPr/>
        <p:txBody>
          <a:bodyPr/>
          <a:lstStyle/>
          <a:p>
            <a:fld id="{AAFFA6EF-E4E9-43B3-8466-65546D54549E}" type="slidenum">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3"/>
          </p:nvPr>
        </p:nvSpPr>
        <p:spPr/>
        <p:txBody>
          <a:bodyPr/>
          <a:lstStyle/>
          <a:p>
            <a:fld id="{B0372F00-9570-4499-B89C-01BDCEC3BC58}"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9"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3"/>
          </p:nvPr>
        </p:nvSpPr>
        <p:spPr/>
        <p:txBody>
          <a:bodyPr/>
          <a:lstStyle/>
          <a:p>
            <a:fld id="{E9D85B0B-4075-4557-8101-11CB7D51537F}" type="slidenum">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3"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sldNum" idx="3"/>
          </p:nvPr>
        </p:nvSpPr>
        <p:spPr/>
        <p:txBody>
          <a:bodyPr/>
          <a:lstStyle/>
          <a:p>
            <a:fld id="{F81F9225-E320-4C07-A14C-81717A3ADFC7}" type="slidenum">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5"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6"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sldNum" idx="3"/>
          </p:nvPr>
        </p:nvSpPr>
        <p:spPr/>
        <p:txBody>
          <a:bodyPr/>
          <a:lstStyle/>
          <a:p>
            <a:fld id="{05CC3B4D-6041-497C-9073-1539DAE9A65E}" type="slidenum">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1"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sldNum" idx="3"/>
          </p:nvPr>
        </p:nvSpPr>
        <p:spPr/>
        <p:txBody>
          <a:bodyPr/>
          <a:lstStyle/>
          <a:p>
            <a:fld id="{CDA0A43E-5138-4D6D-9CE1-FD261651C65E}" type="slidenum">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3"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4"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5"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6"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7"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8"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sldNum" idx="3"/>
          </p:nvPr>
        </p:nvSpPr>
        <p:spPr/>
        <p:txBody>
          <a:bodyPr/>
          <a:lstStyle/>
          <a:p>
            <a:fld id="{F1D90D01-8971-4966-909C-CC06F8055352}"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5"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Bild 9"/>
          <p:cNvPicPr/>
          <p:nvPr/>
        </p:nvPicPr>
        <p:blipFill>
          <a:blip r:embed="rId14"/>
          <a:stretch/>
        </p:blipFill>
        <p:spPr>
          <a:xfrm>
            <a:off x="5639040" y="0"/>
            <a:ext cx="3518640" cy="5152320"/>
          </a:xfrm>
          <a:prstGeom prst="rect">
            <a:avLst/>
          </a:prstGeom>
          <a:ln w="0">
            <a:noFill/>
          </a:ln>
        </p:spPr>
      </p:pic>
      <p:pic>
        <p:nvPicPr>
          <p:cNvPr id="5" name="Bild 10"/>
          <p:cNvPicPr/>
          <p:nvPr/>
        </p:nvPicPr>
        <p:blipFill>
          <a:blip r:embed="rId15"/>
          <a:stretch/>
        </p:blipFill>
        <p:spPr>
          <a:xfrm>
            <a:off x="0" y="5040"/>
            <a:ext cx="3423240" cy="1436760"/>
          </a:xfrm>
          <a:prstGeom prst="rect">
            <a:avLst/>
          </a:prstGeom>
          <a:ln w="0">
            <a:noFill/>
          </a:ln>
        </p:spPr>
      </p:pic>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Gerade Verbindung 9"/>
          <p:cNvSpPr/>
          <p:nvPr/>
        </p:nvSpPr>
        <p:spPr>
          <a:xfrm>
            <a:off x="0" y="155520"/>
            <a:ext cx="457200" cy="360"/>
          </a:xfrm>
          <a:prstGeom prst="line">
            <a:avLst/>
          </a:prstGeom>
          <a:ln w="3240">
            <a:solidFill>
              <a:srgbClr val="262A31"/>
            </a:solidFill>
            <a:round/>
          </a:ln>
        </p:spPr>
        <p:style>
          <a:lnRef idx="0">
            <a:scrgbClr r="0" g="0" b="0"/>
          </a:lnRef>
          <a:fillRef idx="0">
            <a:scrgbClr r="0" g="0" b="0"/>
          </a:fillRef>
          <a:effectRef idx="0">
            <a:scrgbClr r="0" g="0" b="0"/>
          </a:effectRef>
          <a:fontRef idx="minor"/>
        </p:style>
      </p:sp>
      <p:pic>
        <p:nvPicPr>
          <p:cNvPr id="127" name="Grafik 5"/>
          <p:cNvPicPr/>
          <p:nvPr/>
        </p:nvPicPr>
        <p:blipFill>
          <a:blip r:embed="rId14"/>
          <a:stretch/>
        </p:blipFill>
        <p:spPr>
          <a:xfrm>
            <a:off x="457200" y="4769280"/>
            <a:ext cx="541440" cy="318240"/>
          </a:xfrm>
          <a:prstGeom prst="rect">
            <a:avLst/>
          </a:prstGeom>
          <a:ln w="0">
            <a:noFill/>
          </a:ln>
        </p:spPr>
      </p:pic>
      <p:sp>
        <p:nvSpPr>
          <p:cNvPr id="128" name="Textfeld 7"/>
          <p:cNvSpPr/>
          <p:nvPr/>
        </p:nvSpPr>
        <p:spPr>
          <a:xfrm>
            <a:off x="457200" y="22680"/>
            <a:ext cx="6996240" cy="27554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de-DE" sz="1200" b="1" strike="noStrike" spc="-1" dirty="0" err="1">
                <a:solidFill>
                  <a:srgbClr val="000000"/>
                </a:solidFill>
                <a:latin typeface="Arial Unicode MS"/>
                <a:ea typeface="Arial Unicode MS"/>
              </a:rPr>
              <a:t>PrePEP</a:t>
            </a:r>
            <a:r>
              <a:rPr lang="de-DE" sz="1200" b="1" strike="noStrike" spc="-1" dirty="0">
                <a:solidFill>
                  <a:srgbClr val="000000"/>
                </a:solidFill>
                <a:latin typeface="Arial Unicode MS"/>
                <a:ea typeface="Arial Unicode MS"/>
              </a:rPr>
              <a:t> Bonn </a:t>
            </a:r>
            <a:r>
              <a:rPr lang="de-DE" sz="1200" b="0" strike="noStrike" spc="-1" dirty="0">
                <a:solidFill>
                  <a:srgbClr val="000000"/>
                </a:solidFill>
                <a:latin typeface="Arial Unicode MS"/>
                <a:ea typeface="Arial Unicode MS"/>
              </a:rPr>
              <a:t>| Nils Pfeifer</a:t>
            </a:r>
            <a:endParaRPr lang="en-US" sz="1200" b="0" strike="noStrike" spc="-1" dirty="0">
              <a:latin typeface="Arial"/>
            </a:endParaRPr>
          </a:p>
        </p:txBody>
      </p:sp>
      <p:sp>
        <p:nvSpPr>
          <p:cNvPr id="129" name="Gerade Verbindung 10"/>
          <p:cNvSpPr/>
          <p:nvPr/>
        </p:nvSpPr>
        <p:spPr>
          <a:xfrm>
            <a:off x="457200" y="4713480"/>
            <a:ext cx="8229600" cy="360"/>
          </a:xfrm>
          <a:prstGeom prst="line">
            <a:avLst/>
          </a:prstGeom>
          <a:ln w="3240">
            <a:solidFill>
              <a:srgbClr val="D8413E"/>
            </a:solidFill>
            <a:round/>
          </a:ln>
        </p:spPr>
        <p:style>
          <a:lnRef idx="0">
            <a:scrgbClr r="0" g="0" b="0"/>
          </a:lnRef>
          <a:fillRef idx="0">
            <a:scrgbClr r="0" g="0" b="0"/>
          </a:fillRef>
          <a:effectRef idx="0">
            <a:scrgbClr r="0" g="0" b="0"/>
          </a:effectRef>
          <a:fontRef idx="minor"/>
        </p:style>
      </p:sp>
      <p:sp>
        <p:nvSpPr>
          <p:cNvPr id="130" name="PlaceHolder 1"/>
          <p:cNvSpPr>
            <a:spLocks noGrp="1"/>
          </p:cNvSpPr>
          <p:nvPr>
            <p:ph type="sldNum" idx="3"/>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E3164738-ADB6-4F2B-9183-1C6F4F106C24}" type="slidenum">
              <a:rPr lang="de-DE" sz="1000" b="0" strike="noStrike" spc="-1" smtClean="0">
                <a:solidFill>
                  <a:srgbClr val="D8413E"/>
                </a:solidFill>
                <a:latin typeface="Arial"/>
                <a:ea typeface="MS PGothic"/>
              </a:rPr>
              <a:t>‹Nr.›</a:t>
            </a:fld>
            <a:r>
              <a:rPr lang="en-US" dirty="0"/>
              <a:t> /23</a:t>
            </a:r>
            <a:endParaRPr lang="en-US" sz="1000" b="0" strike="noStrike" spc="-1" dirty="0">
              <a:latin typeface="Times New Roman"/>
            </a:endParaRPr>
          </a:p>
        </p:txBody>
      </p:sp>
      <p:sp>
        <p:nvSpPr>
          <p:cNvPr id="131"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132"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20.png"/><Relationship Id="rId5" Type="http://schemas.openxmlformats.org/officeDocument/2006/relationships/image" Target="../media/image4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295200" y="2079720"/>
            <a:ext cx="8087400" cy="2860580"/>
          </a:xfrm>
          <a:prstGeom prst="rect">
            <a:avLst/>
          </a:prstGeom>
          <a:noFill/>
          <a:ln w="0">
            <a:noFill/>
          </a:ln>
        </p:spPr>
        <p:txBody>
          <a:bodyPr lIns="90000" tIns="45000" rIns="90000" bIns="45000" numCol="1" spcCol="0" anchor="t">
            <a:noAutofit/>
          </a:bodyPr>
          <a:lstStyle/>
          <a:p>
            <a:pPr>
              <a:lnSpc>
                <a:spcPct val="100000"/>
              </a:lnSpc>
            </a:pPr>
            <a:r>
              <a:rPr lang="en-US" sz="2800" b="1" dirty="0">
                <a:effectLst/>
                <a:latin typeface="Futura Book"/>
              </a:rPr>
              <a:t>Ground-Based Observations of Secondary Ice Production: A Case Study Showing Droplet</a:t>
            </a:r>
            <a:br>
              <a:rPr lang="en-US" sz="2800" b="1" dirty="0">
                <a:effectLst/>
                <a:latin typeface="Futura Book"/>
              </a:rPr>
            </a:br>
            <a:r>
              <a:rPr lang="en-US" sz="2800" b="1" dirty="0">
                <a:effectLst/>
                <a:latin typeface="Futura Book"/>
              </a:rPr>
              <a:t>Fragmentation during Refreezing Rain</a:t>
            </a:r>
            <a:br>
              <a:rPr lang="en-US" sz="1600" b="1" dirty="0">
                <a:effectLst/>
                <a:latin typeface="Futura Book"/>
              </a:rPr>
            </a:br>
            <a:r>
              <a:rPr lang="en-US" sz="1400" dirty="0">
                <a:latin typeface="Futura Book"/>
              </a:rPr>
              <a:t>Nils Pfeifer</a:t>
            </a:r>
            <a:r>
              <a:rPr lang="en-GB" sz="1400" baseline="30000" dirty="0">
                <a:effectLst/>
                <a:latin typeface="Futura Book"/>
                <a:cs typeface="Arial" panose="020B0604020202020204" pitchFamily="34" charset="0"/>
              </a:rPr>
              <a:t>1</a:t>
            </a:r>
            <a:r>
              <a:rPr lang="en-US" sz="1400" dirty="0">
                <a:latin typeface="Futura Book"/>
              </a:rPr>
              <a:t>, Susan Hartmann</a:t>
            </a:r>
            <a:r>
              <a:rPr lang="en-GB" sz="1400" baseline="30000" dirty="0">
                <a:latin typeface="Futura Book"/>
                <a:cs typeface="Arial" panose="020B0604020202020204" pitchFamily="34" charset="0"/>
              </a:rPr>
              <a:t>2</a:t>
            </a:r>
            <a:r>
              <a:rPr lang="en-US" sz="1400" dirty="0">
                <a:latin typeface="Futura Book"/>
              </a:rPr>
              <a:t>, Bernd Mom</a:t>
            </a:r>
            <a:r>
              <a:rPr lang="en-GB" sz="1400" baseline="30000" dirty="0">
                <a:latin typeface="Futura Book"/>
                <a:cs typeface="Arial" panose="020B0604020202020204" pitchFamily="34" charset="0"/>
              </a:rPr>
              <a:t>3</a:t>
            </a:r>
            <a:r>
              <a:rPr lang="en-US" sz="1400" dirty="0">
                <a:latin typeface="Futura Book"/>
              </a:rPr>
              <a:t>, Dmitri </a:t>
            </a:r>
            <a:r>
              <a:rPr lang="en-US" sz="1400" dirty="0" err="1">
                <a:latin typeface="Futura Book"/>
              </a:rPr>
              <a:t>Moisseev</a:t>
            </a:r>
            <a:r>
              <a:rPr lang="en-GB" sz="1400" baseline="30000" dirty="0">
                <a:latin typeface="Futura Book"/>
                <a:cs typeface="Arial" panose="020B0604020202020204" pitchFamily="34" charset="0"/>
              </a:rPr>
              <a:t>3</a:t>
            </a:r>
            <a:r>
              <a:rPr lang="en-US" sz="1400" dirty="0">
                <a:latin typeface="Futura Book"/>
              </a:rPr>
              <a:t>, Maximilian Maahn</a:t>
            </a:r>
            <a:r>
              <a:rPr lang="en-GB" sz="1400" baseline="30000" dirty="0">
                <a:effectLst/>
                <a:latin typeface="Futura Book"/>
                <a:cs typeface="Arial" panose="020B0604020202020204" pitchFamily="34" charset="0"/>
              </a:rPr>
              <a:t>1</a:t>
            </a:r>
            <a:br>
              <a:rPr lang="en-GB" sz="1400" baseline="30000" dirty="0">
                <a:effectLst/>
                <a:latin typeface="Futura Book"/>
                <a:cs typeface="Arial" panose="020B0604020202020204" pitchFamily="34" charset="0"/>
              </a:rPr>
            </a:br>
            <a:br>
              <a:rPr lang="en-GB" sz="1400" baseline="30000" dirty="0">
                <a:effectLst/>
                <a:latin typeface="Futura Book"/>
                <a:cs typeface="Arial" panose="020B0604020202020204" pitchFamily="34" charset="0"/>
              </a:rPr>
            </a:br>
            <a:r>
              <a:rPr lang="en-GB" sz="1050" baseline="30000" dirty="0">
                <a:latin typeface="Futura Book"/>
                <a:cs typeface="Arial" panose="020B0604020202020204" pitchFamily="34" charset="0"/>
              </a:rPr>
              <a:t>1</a:t>
            </a:r>
            <a:r>
              <a:rPr lang="en-GB" sz="1050" dirty="0">
                <a:effectLst/>
                <a:latin typeface="Futura Book"/>
                <a:cs typeface="Arial" panose="020B0604020202020204" pitchFamily="34" charset="0"/>
              </a:rPr>
              <a:t>Leipzig University, Leipzig Institute of Meteorology (LIM), Germany</a:t>
            </a:r>
            <a:br>
              <a:rPr lang="en-GB" sz="1050" dirty="0">
                <a:effectLst/>
                <a:latin typeface="Futura Book"/>
                <a:cs typeface="Arial" panose="020B0604020202020204" pitchFamily="34" charset="0"/>
              </a:rPr>
            </a:br>
            <a:r>
              <a:rPr lang="en-GB" sz="1050" baseline="30000" dirty="0">
                <a:latin typeface="Futura Book"/>
                <a:cs typeface="Arial" panose="020B0604020202020204" pitchFamily="34" charset="0"/>
              </a:rPr>
              <a:t>2</a:t>
            </a:r>
            <a:r>
              <a:rPr lang="en-GB" sz="1050" dirty="0">
                <a:effectLst/>
                <a:latin typeface="Futura Book"/>
                <a:cs typeface="Arial" panose="020B0604020202020204" pitchFamily="34" charset="0"/>
              </a:rPr>
              <a:t>Institute for Atmospheric and Earth System Research/Physics, Faculty of Science, University of Helsinki, Finland</a:t>
            </a:r>
            <a:br>
              <a:rPr lang="en-GB" sz="1050" dirty="0">
                <a:effectLst/>
                <a:latin typeface="Futura Book"/>
                <a:cs typeface="Arial" panose="020B0604020202020204" pitchFamily="34" charset="0"/>
              </a:rPr>
            </a:br>
            <a:r>
              <a:rPr lang="en-GB" sz="1050" baseline="30000" dirty="0">
                <a:effectLst/>
                <a:latin typeface="Futura Book"/>
                <a:cs typeface="Arial" panose="020B0604020202020204" pitchFamily="34" charset="0"/>
              </a:rPr>
              <a:t>3</a:t>
            </a:r>
            <a:r>
              <a:rPr lang="en-GB" sz="1050" dirty="0">
                <a:effectLst/>
                <a:latin typeface="Futura Book"/>
                <a:cs typeface="Arial" panose="020B0604020202020204" pitchFamily="34" charset="0"/>
              </a:rPr>
              <a:t>Leibniz Institute for Tropospheric Research (TROPOS), Germany</a:t>
            </a:r>
            <a:br>
              <a:rPr lang="en-GB" sz="1600" dirty="0">
                <a:effectLst/>
                <a:latin typeface="Arial" panose="020B0604020202020204" pitchFamily="34" charset="0"/>
                <a:cs typeface="Arial" panose="020B0604020202020204" pitchFamily="34" charset="0"/>
              </a:rPr>
            </a:br>
            <a:br>
              <a:rPr lang="en-GB" sz="1600" strike="noStrike" spc="-1" baseline="30000" dirty="0">
                <a:solidFill>
                  <a:srgbClr val="000000"/>
                </a:solidFill>
                <a:latin typeface="Futura Book"/>
                <a:ea typeface="MS PGothic"/>
              </a:rPr>
            </a:br>
            <a:br>
              <a:rPr lang="en-US" sz="1800" b="0" strike="noStrike" spc="-1" dirty="0">
                <a:latin typeface="Futura Book"/>
              </a:rPr>
            </a:br>
            <a:r>
              <a:rPr lang="en-GB" sz="1400" b="0" strike="noStrike" spc="-1" baseline="30000" dirty="0">
                <a:solidFill>
                  <a:srgbClr val="000000"/>
                </a:solidFill>
                <a:latin typeface="Futura Book"/>
                <a:ea typeface="MS PGothic"/>
              </a:rPr>
              <a:t>Bonn, 20.3.2025</a:t>
            </a:r>
            <a:endParaRPr lang="en-US" sz="1400" b="1" strike="noStrike" spc="-1" dirty="0">
              <a:latin typeface="Futura Book"/>
            </a:endParaRPr>
          </a:p>
        </p:txBody>
      </p:sp>
      <p:sp>
        <p:nvSpPr>
          <p:cNvPr id="346" name="PlaceHolder 2"/>
          <p:cNvSpPr>
            <a:spLocks noGrp="1"/>
          </p:cNvSpPr>
          <p:nvPr>
            <p:ph type="subTitle"/>
          </p:nvPr>
        </p:nvSpPr>
        <p:spPr>
          <a:xfrm>
            <a:off x="295200" y="1606680"/>
            <a:ext cx="6395040" cy="467280"/>
          </a:xfrm>
          <a:prstGeom prst="rect">
            <a:avLst/>
          </a:prstGeom>
          <a:noFill/>
          <a:ln w="0">
            <a:noFill/>
          </a:ln>
        </p:spPr>
        <p:txBody>
          <a:bodyPr lIns="90000" tIns="45000" rIns="90000" bIns="45000" numCol="1" spcCol="0" anchor="b">
            <a:noAutofit/>
          </a:bodyPr>
          <a:lstStyle/>
          <a:p>
            <a:pPr marL="228600" indent="-228600">
              <a:lnSpc>
                <a:spcPct val="100000"/>
              </a:lnSpc>
              <a:spcBef>
                <a:spcPts val="360"/>
              </a:spcBef>
              <a:buNone/>
              <a:tabLst>
                <a:tab pos="0" algn="l"/>
              </a:tabLst>
            </a:pPr>
            <a:r>
              <a:rPr lang="de-DE" sz="1800" b="1" strike="noStrike" spc="-1" dirty="0" err="1">
                <a:solidFill>
                  <a:srgbClr val="000000"/>
                </a:solidFill>
                <a:latin typeface="Futura Book"/>
                <a:ea typeface="Arial Unicode MS"/>
              </a:rPr>
              <a:t>PrePEP</a:t>
            </a:r>
            <a:r>
              <a:rPr lang="de-DE" sz="1800" b="1" strike="noStrike" spc="-1" dirty="0">
                <a:solidFill>
                  <a:srgbClr val="000000"/>
                </a:solidFill>
                <a:latin typeface="Futura Book"/>
                <a:ea typeface="Arial Unicode MS"/>
              </a:rPr>
              <a:t> 2025</a:t>
            </a:r>
            <a:endParaRPr lang="en-US" sz="1800" b="0" strike="noStrike" spc="-1" dirty="0">
              <a:latin typeface="Futura Book"/>
            </a:endParaRPr>
          </a:p>
        </p:txBody>
      </p:sp>
      <p:pic>
        <p:nvPicPr>
          <p:cNvPr id="347" name="Picture 1"/>
          <p:cNvPicPr/>
          <p:nvPr/>
        </p:nvPicPr>
        <p:blipFill>
          <a:blip r:embed="rId3"/>
          <a:stretch/>
        </p:blipFill>
        <p:spPr>
          <a:xfrm>
            <a:off x="4456080" y="345960"/>
            <a:ext cx="1037520" cy="1037520"/>
          </a:xfrm>
          <a:prstGeom prst="rect">
            <a:avLst/>
          </a:prstGeom>
          <a:ln w="0">
            <a:noFill/>
          </a:ln>
        </p:spPr>
      </p:pic>
      <p:pic>
        <p:nvPicPr>
          <p:cNvPr id="348" name="Grafik 5" descr="Ein Bild, das Schwarz, Dunkelheit enthält.&#10;&#10;Automatisch generierte Beschreibung"/>
          <p:cNvPicPr/>
          <p:nvPr/>
        </p:nvPicPr>
        <p:blipFill>
          <a:blip r:embed="rId4"/>
          <a:stretch/>
        </p:blipFill>
        <p:spPr>
          <a:xfrm>
            <a:off x="3441240" y="277200"/>
            <a:ext cx="921600" cy="1175400"/>
          </a:xfrm>
          <a:prstGeom prst="rect">
            <a:avLst/>
          </a:prstGeom>
          <a:ln w="0">
            <a:noFill/>
          </a:ln>
        </p:spPr>
      </p:pic>
    </p:spTree>
    <p:extLst>
      <p:ext uri="{BB962C8B-B14F-4D97-AF65-F5344CB8AC3E}">
        <p14:creationId xmlns:p14="http://schemas.microsoft.com/office/powerpoint/2010/main" val="135442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F4C0E-2BD6-1F79-7681-5426C9A041EB}"/>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A2A81071-C581-86CD-6CC6-24C635030BBB}"/>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Summary</a:t>
            </a:r>
            <a:endParaRPr lang="en-US" sz="2000" b="1" strike="noStrike" spc="-1" dirty="0">
              <a:latin typeface="Futura Book"/>
            </a:endParaRPr>
          </a:p>
        </p:txBody>
      </p:sp>
      <p:sp>
        <p:nvSpPr>
          <p:cNvPr id="424" name="PlaceHolder 2">
            <a:extLst>
              <a:ext uri="{FF2B5EF4-FFF2-40B4-BE49-F238E27FC236}">
                <a16:creationId xmlns:a16="http://schemas.microsoft.com/office/drawing/2014/main" id="{CE8799E7-5F90-068F-99BD-27483BEFCA0D}"/>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10</a:t>
            </a:fld>
            <a:endParaRPr lang="en-US" sz="1000" b="0" strike="noStrike" spc="-1">
              <a:latin typeface="Times New Roman"/>
            </a:endParaRPr>
          </a:p>
        </p:txBody>
      </p:sp>
      <p:sp>
        <p:nvSpPr>
          <p:cNvPr id="2" name="PlaceHolder 3">
            <a:extLst>
              <a:ext uri="{FF2B5EF4-FFF2-40B4-BE49-F238E27FC236}">
                <a16:creationId xmlns:a16="http://schemas.microsoft.com/office/drawing/2014/main" id="{391DFAA0-F8D7-F55D-DC6D-F9E721579DE5}"/>
              </a:ext>
            </a:extLst>
          </p:cNvPr>
          <p:cNvSpPr txBox="1">
            <a:spLocks/>
          </p:cNvSpPr>
          <p:nvPr/>
        </p:nvSpPr>
        <p:spPr>
          <a:xfrm>
            <a:off x="414250" y="1210867"/>
            <a:ext cx="8506014" cy="3035255"/>
          </a:xfrm>
          <a:prstGeom prst="rect">
            <a:avLst/>
          </a:prstGeom>
          <a:noFill/>
          <a:ln w="0">
            <a:noFill/>
          </a:ln>
        </p:spPr>
        <p:txBody>
          <a:bodyPr lIns="90000" tIns="45000" rIns="90000" bIns="4500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en-US" sz="1800" spc="-1" dirty="0">
                <a:solidFill>
                  <a:srgbClr val="000000"/>
                </a:solidFill>
                <a:latin typeface="Futura Book"/>
              </a:rPr>
              <a:t>Identification of a likely </a:t>
            </a:r>
            <a:r>
              <a:rPr lang="en-US" sz="1800" b="1" spc="-1" dirty="0">
                <a:solidFill>
                  <a:srgbClr val="000000"/>
                </a:solidFill>
                <a:latin typeface="Futura Book"/>
              </a:rPr>
              <a:t>droplet fragmentation </a:t>
            </a:r>
            <a:r>
              <a:rPr lang="en-US" sz="1800" spc="-1" dirty="0">
                <a:solidFill>
                  <a:srgbClr val="000000"/>
                </a:solidFill>
                <a:latin typeface="Futura Book"/>
              </a:rPr>
              <a:t>event with in-situ + radar</a:t>
            </a:r>
          </a:p>
          <a:p>
            <a:pPr>
              <a:lnSpc>
                <a:spcPct val="100000"/>
              </a:lnSpc>
              <a:buFont typeface="Wingdings" panose="05000000000000000000" pitchFamily="2" charset="2"/>
              <a:buChar char="Ø"/>
            </a:pPr>
            <a:endParaRPr lang="en-US" sz="1800" spc="-1" dirty="0">
              <a:solidFill>
                <a:srgbClr val="000000"/>
              </a:solidFill>
              <a:latin typeface="Futura Book"/>
            </a:endParaRPr>
          </a:p>
          <a:p>
            <a:pPr>
              <a:lnSpc>
                <a:spcPct val="100000"/>
              </a:lnSpc>
              <a:buFont typeface="Wingdings" panose="05000000000000000000" pitchFamily="2" charset="2"/>
              <a:buChar char="Ø"/>
            </a:pPr>
            <a:r>
              <a:rPr lang="en-US" sz="1800" spc="-1" dirty="0">
                <a:solidFill>
                  <a:srgbClr val="000000"/>
                </a:solidFill>
                <a:latin typeface="Futura Book"/>
              </a:rPr>
              <a:t>Confirmation of </a:t>
            </a:r>
            <a:r>
              <a:rPr lang="en-US" sz="1800" b="1" spc="-1" dirty="0">
                <a:solidFill>
                  <a:srgbClr val="000000"/>
                </a:solidFill>
                <a:latin typeface="Futura Book"/>
              </a:rPr>
              <a:t>breakup modes </a:t>
            </a:r>
            <a:r>
              <a:rPr lang="en-US" sz="1800" spc="-1" dirty="0">
                <a:solidFill>
                  <a:srgbClr val="000000"/>
                </a:solidFill>
                <a:latin typeface="Futura Book"/>
              </a:rPr>
              <a:t>from the lab</a:t>
            </a:r>
          </a:p>
          <a:p>
            <a:pPr>
              <a:lnSpc>
                <a:spcPct val="100000"/>
              </a:lnSpc>
              <a:buFont typeface="Wingdings" panose="05000000000000000000" pitchFamily="2" charset="2"/>
              <a:buChar char="Ø"/>
            </a:pPr>
            <a:endParaRPr lang="en-US" sz="1800" spc="-1" dirty="0">
              <a:solidFill>
                <a:srgbClr val="000000"/>
              </a:solidFill>
              <a:latin typeface="Futura Book"/>
            </a:endParaRPr>
          </a:p>
          <a:p>
            <a:pPr>
              <a:lnSpc>
                <a:spcPct val="100000"/>
              </a:lnSpc>
              <a:buFont typeface="Wingdings" panose="05000000000000000000" pitchFamily="2" charset="2"/>
              <a:buChar char="Ø"/>
            </a:pPr>
            <a:r>
              <a:rPr lang="en-US" sz="1800" spc="-1" dirty="0">
                <a:solidFill>
                  <a:srgbClr val="000000"/>
                </a:solidFill>
                <a:latin typeface="Futura Book"/>
              </a:rPr>
              <a:t>Constraining the </a:t>
            </a:r>
            <a:r>
              <a:rPr lang="en-US" sz="1800" b="1" spc="-1" dirty="0">
                <a:solidFill>
                  <a:srgbClr val="000000"/>
                </a:solidFill>
                <a:latin typeface="Futura Book"/>
              </a:rPr>
              <a:t>effectiveness</a:t>
            </a:r>
            <a:r>
              <a:rPr lang="en-US" sz="1800" spc="-1" dirty="0">
                <a:solidFill>
                  <a:srgbClr val="000000"/>
                </a:solidFill>
                <a:latin typeface="Futura Book"/>
              </a:rPr>
              <a:t> by comparing concentrations</a:t>
            </a:r>
          </a:p>
          <a:p>
            <a:pPr>
              <a:lnSpc>
                <a:spcPct val="100000"/>
              </a:lnSpc>
              <a:buFont typeface="Wingdings" panose="05000000000000000000" pitchFamily="2" charset="2"/>
              <a:buChar char="Ø"/>
            </a:pPr>
            <a:endParaRPr lang="en-US" sz="1800" spc="-1" dirty="0">
              <a:solidFill>
                <a:srgbClr val="000000"/>
              </a:solidFill>
              <a:latin typeface="Futura Book"/>
            </a:endParaRPr>
          </a:p>
          <a:p>
            <a:pPr>
              <a:lnSpc>
                <a:spcPct val="100000"/>
              </a:lnSpc>
              <a:buFont typeface="Wingdings" panose="05000000000000000000" pitchFamily="2" charset="2"/>
              <a:buChar char="Ø"/>
            </a:pPr>
            <a:r>
              <a:rPr lang="en-US" sz="1800" spc="-1" dirty="0">
                <a:solidFill>
                  <a:srgbClr val="000000"/>
                </a:solidFill>
                <a:latin typeface="Futura Book"/>
              </a:rPr>
              <a:t>Characterized </a:t>
            </a:r>
            <a:r>
              <a:rPr lang="en-US" sz="1800" b="1" spc="-1" dirty="0">
                <a:solidFill>
                  <a:srgbClr val="000000"/>
                </a:solidFill>
                <a:latin typeface="Futura Book"/>
              </a:rPr>
              <a:t>geometry of broken droplets </a:t>
            </a:r>
            <a:r>
              <a:rPr lang="en-US" sz="1800" spc="-1" dirty="0">
                <a:solidFill>
                  <a:srgbClr val="000000"/>
                </a:solidFill>
                <a:latin typeface="Futura Book"/>
              </a:rPr>
              <a:t>with behavior differing from previous lab studies</a:t>
            </a:r>
          </a:p>
        </p:txBody>
      </p:sp>
    </p:spTree>
    <p:extLst>
      <p:ext uri="{BB962C8B-B14F-4D97-AF65-F5344CB8AC3E}">
        <p14:creationId xmlns:p14="http://schemas.microsoft.com/office/powerpoint/2010/main" val="37708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319140" y="1531755"/>
            <a:ext cx="2843879" cy="498060"/>
          </a:xfrm>
          <a:prstGeom prst="rect">
            <a:avLst/>
          </a:prstGeom>
          <a:noFill/>
          <a:ln w="0">
            <a:noFill/>
          </a:ln>
        </p:spPr>
        <p:txBody>
          <a:bodyPr lIns="90000" tIns="45000" rIns="90000" bIns="45000" numCol="1" spcCol="0" anchor="t">
            <a:noAutofit/>
          </a:bodyPr>
          <a:lstStyle/>
          <a:p>
            <a:pPr>
              <a:lnSpc>
                <a:spcPct val="100000"/>
              </a:lnSpc>
              <a:buNone/>
            </a:pPr>
            <a:r>
              <a:rPr lang="de-DE" sz="2800" b="1" strike="noStrike" cap="all" spc="-1" dirty="0" err="1">
                <a:solidFill>
                  <a:srgbClr val="000000"/>
                </a:solidFill>
                <a:latin typeface="Futura Book"/>
                <a:ea typeface="Arial Unicode MS"/>
              </a:rPr>
              <a:t>Thank</a:t>
            </a:r>
            <a:r>
              <a:rPr lang="de-DE" sz="2800" b="1" strike="noStrike" cap="all" spc="-1" dirty="0">
                <a:solidFill>
                  <a:srgbClr val="000000"/>
                </a:solidFill>
                <a:latin typeface="Futura Book"/>
                <a:ea typeface="Arial Unicode MS"/>
              </a:rPr>
              <a:t> </a:t>
            </a:r>
            <a:r>
              <a:rPr lang="de-DE" sz="2800" b="1" strike="noStrike" cap="all" spc="-1" dirty="0" err="1">
                <a:solidFill>
                  <a:srgbClr val="000000"/>
                </a:solidFill>
                <a:latin typeface="Futura Book"/>
                <a:ea typeface="Arial Unicode MS"/>
              </a:rPr>
              <a:t>you</a:t>
            </a:r>
            <a:r>
              <a:rPr lang="de-DE" sz="2800" b="1" strike="noStrike" cap="all" spc="-1" dirty="0">
                <a:solidFill>
                  <a:srgbClr val="000000"/>
                </a:solidFill>
                <a:latin typeface="Futura Book"/>
                <a:ea typeface="Arial Unicode MS"/>
              </a:rPr>
              <a:t> </a:t>
            </a:r>
            <a:r>
              <a:rPr lang="de-DE" sz="2800" b="1" strike="noStrike" cap="all" spc="-1" dirty="0" err="1">
                <a:solidFill>
                  <a:srgbClr val="000000"/>
                </a:solidFill>
                <a:latin typeface="Futura Book"/>
                <a:ea typeface="Arial Unicode MS"/>
              </a:rPr>
              <a:t>for</a:t>
            </a:r>
            <a:r>
              <a:rPr lang="de-DE" sz="2800" b="1" strike="noStrike" cap="all" spc="-1" dirty="0">
                <a:solidFill>
                  <a:srgbClr val="000000"/>
                </a:solidFill>
                <a:latin typeface="Futura Book"/>
                <a:ea typeface="Arial Unicode MS"/>
              </a:rPr>
              <a:t> </a:t>
            </a:r>
            <a:r>
              <a:rPr lang="de-DE" sz="2800" b="1" strike="noStrike" cap="all" spc="-1" dirty="0" err="1">
                <a:solidFill>
                  <a:srgbClr val="000000"/>
                </a:solidFill>
                <a:latin typeface="Futura Book"/>
                <a:ea typeface="Arial Unicode MS"/>
              </a:rPr>
              <a:t>your</a:t>
            </a:r>
            <a:r>
              <a:rPr lang="de-DE" sz="2800" b="1" strike="noStrike" cap="all" spc="-1" dirty="0">
                <a:solidFill>
                  <a:srgbClr val="000000"/>
                </a:solidFill>
                <a:latin typeface="Futura Book"/>
                <a:ea typeface="Arial Unicode MS"/>
              </a:rPr>
              <a:t> Attention!</a:t>
            </a:r>
            <a:endParaRPr lang="en-US" sz="2800" b="0" strike="noStrike" spc="-1" dirty="0">
              <a:latin typeface="Futura Book"/>
            </a:endParaRPr>
          </a:p>
        </p:txBody>
      </p:sp>
      <p:pic>
        <p:nvPicPr>
          <p:cNvPr id="347" name="Picture 1"/>
          <p:cNvPicPr/>
          <p:nvPr/>
        </p:nvPicPr>
        <p:blipFill>
          <a:blip r:embed="rId3"/>
          <a:stretch/>
        </p:blipFill>
        <p:spPr>
          <a:xfrm>
            <a:off x="4456080" y="345960"/>
            <a:ext cx="1037520" cy="1037520"/>
          </a:xfrm>
          <a:prstGeom prst="rect">
            <a:avLst/>
          </a:prstGeom>
          <a:ln w="0">
            <a:noFill/>
          </a:ln>
        </p:spPr>
      </p:pic>
      <p:pic>
        <p:nvPicPr>
          <p:cNvPr id="348" name="Grafik 5" descr="Ein Bild, das Schwarz, Dunkelheit enthält.&#10;&#10;Automatisch generierte Beschreibung"/>
          <p:cNvPicPr/>
          <p:nvPr/>
        </p:nvPicPr>
        <p:blipFill>
          <a:blip r:embed="rId4"/>
          <a:stretch/>
        </p:blipFill>
        <p:spPr>
          <a:xfrm>
            <a:off x="3441240" y="277200"/>
            <a:ext cx="921600" cy="1175400"/>
          </a:xfrm>
          <a:prstGeom prst="rect">
            <a:avLst/>
          </a:prstGeom>
          <a:ln w="0">
            <a:noFill/>
          </a:ln>
        </p:spPr>
      </p:pic>
      <p:sp>
        <p:nvSpPr>
          <p:cNvPr id="349" name="TextBox 1"/>
          <p:cNvSpPr/>
          <p:nvPr/>
        </p:nvSpPr>
        <p:spPr>
          <a:xfrm>
            <a:off x="406980" y="3830320"/>
            <a:ext cx="7911720" cy="13131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00000"/>
              </a:lnSpc>
              <a:buNone/>
            </a:pPr>
            <a:r>
              <a:rPr lang="en-GB" sz="3200" b="1" strike="noStrike" spc="-1" baseline="30000" dirty="0">
                <a:solidFill>
                  <a:srgbClr val="000000"/>
                </a:solidFill>
                <a:latin typeface="Futura Book"/>
                <a:ea typeface="MS PGothic"/>
              </a:rPr>
              <a:t>Nils Pfeifer</a:t>
            </a:r>
            <a:endParaRPr lang="en-US" sz="3200" b="0" strike="noStrike" spc="-1" dirty="0">
              <a:latin typeface="Futura Book"/>
            </a:endParaRPr>
          </a:p>
          <a:p>
            <a:pPr>
              <a:lnSpc>
                <a:spcPct val="100000"/>
              </a:lnSpc>
              <a:buNone/>
            </a:pPr>
            <a:r>
              <a:rPr lang="en-GB" sz="2000" b="0" strike="noStrike" spc="-1" baseline="30000" dirty="0">
                <a:solidFill>
                  <a:srgbClr val="000000"/>
                </a:solidFill>
                <a:latin typeface="Futura Book"/>
                <a:ea typeface="MS PGothic"/>
              </a:rPr>
              <a:t>Leipzig Institute for Meteorology</a:t>
            </a:r>
            <a:endParaRPr lang="en-US" sz="2000" b="0" strike="noStrike" spc="-1" dirty="0">
              <a:latin typeface="Futura Book"/>
            </a:endParaRPr>
          </a:p>
          <a:p>
            <a:pPr>
              <a:lnSpc>
                <a:spcPct val="100000"/>
              </a:lnSpc>
              <a:buNone/>
            </a:pPr>
            <a:r>
              <a:rPr lang="en-GB" sz="2000" b="0" strike="noStrike" spc="-1" baseline="30000" dirty="0">
                <a:solidFill>
                  <a:srgbClr val="000000"/>
                </a:solidFill>
                <a:latin typeface="Futura Book"/>
                <a:ea typeface="MS PGothic"/>
              </a:rPr>
              <a:t>Working Group - Cloud and Precipitation Observations for Process Studies (</a:t>
            </a:r>
            <a:r>
              <a:rPr lang="en-GB" sz="2000" b="0" strike="noStrike" spc="-1" baseline="30000" dirty="0" err="1">
                <a:solidFill>
                  <a:srgbClr val="000000"/>
                </a:solidFill>
                <a:latin typeface="Futura Book"/>
                <a:ea typeface="MS PGothic"/>
              </a:rPr>
              <a:t>DrOPS</a:t>
            </a:r>
            <a:r>
              <a:rPr lang="en-GB" sz="2000" b="0" strike="noStrike" spc="-1" baseline="30000" dirty="0">
                <a:solidFill>
                  <a:srgbClr val="000000"/>
                </a:solidFill>
                <a:latin typeface="Futura Book"/>
                <a:ea typeface="MS PGothic"/>
              </a:rPr>
              <a:t>)</a:t>
            </a:r>
          </a:p>
          <a:p>
            <a:pPr>
              <a:lnSpc>
                <a:spcPct val="100000"/>
              </a:lnSpc>
              <a:buNone/>
            </a:pPr>
            <a:r>
              <a:rPr lang="en-GB" sz="2000" spc="-1" baseline="30000" dirty="0">
                <a:solidFill>
                  <a:srgbClr val="000000"/>
                </a:solidFill>
                <a:latin typeface="Futura Book"/>
                <a:ea typeface="MS PGothic"/>
              </a:rPr>
              <a:t>nils.pfeifer@uni-Leipzig.de</a:t>
            </a:r>
            <a:endParaRPr lang="en-US" sz="2000" b="0" strike="noStrike" spc="-1" dirty="0">
              <a:latin typeface="Futura Book"/>
            </a:endParaRPr>
          </a:p>
        </p:txBody>
      </p:sp>
      <p:pic>
        <p:nvPicPr>
          <p:cNvPr id="3" name="Grafik 468">
            <a:extLst>
              <a:ext uri="{FF2B5EF4-FFF2-40B4-BE49-F238E27FC236}">
                <a16:creationId xmlns:a16="http://schemas.microsoft.com/office/drawing/2014/main" id="{367AFA6B-EFCF-01FA-027C-A1EBF7C91417}"/>
              </a:ext>
            </a:extLst>
          </p:cNvPr>
          <p:cNvPicPr>
            <a:picLocks noChangeAspect="1"/>
          </p:cNvPicPr>
          <p:nvPr/>
        </p:nvPicPr>
        <p:blipFill>
          <a:blip r:embed="rId5"/>
          <a:stretch/>
        </p:blipFill>
        <p:spPr>
          <a:xfrm>
            <a:off x="3295291" y="1452600"/>
            <a:ext cx="4871049" cy="2891944"/>
          </a:xfrm>
          <a:prstGeom prst="rect">
            <a:avLst/>
          </a:prstGeom>
          <a:ln w="0">
            <a:noFill/>
          </a:ln>
        </p:spPr>
      </p:pic>
      <p:sp>
        <p:nvSpPr>
          <p:cNvPr id="7" name="Textfeld 6">
            <a:extLst>
              <a:ext uri="{FF2B5EF4-FFF2-40B4-BE49-F238E27FC236}">
                <a16:creationId xmlns:a16="http://schemas.microsoft.com/office/drawing/2014/main" id="{50FF6C98-CA36-4CE2-CF96-A80B98A5DDB6}"/>
              </a:ext>
            </a:extLst>
          </p:cNvPr>
          <p:cNvSpPr txBox="1"/>
          <p:nvPr/>
        </p:nvSpPr>
        <p:spPr>
          <a:xfrm>
            <a:off x="3212874" y="4200271"/>
            <a:ext cx="1694803" cy="200055"/>
          </a:xfrm>
          <a:prstGeom prst="rect">
            <a:avLst/>
          </a:prstGeom>
          <a:noFill/>
        </p:spPr>
        <p:txBody>
          <a:bodyPr wrap="square" rtlCol="0">
            <a:spAutoFit/>
          </a:bodyPr>
          <a:lstStyle/>
          <a:p>
            <a:r>
              <a:rPr lang="de-DE" sz="700" dirty="0" err="1">
                <a:solidFill>
                  <a:schemeClr val="bg1"/>
                </a:solidFill>
              </a:rPr>
              <a:t>foto</a:t>
            </a:r>
            <a:r>
              <a:rPr lang="de-DE" sz="700" dirty="0">
                <a:solidFill>
                  <a:schemeClr val="bg1"/>
                </a:solidFill>
              </a:rPr>
              <a:t> © Agnes Meyer-Brandis</a:t>
            </a:r>
          </a:p>
        </p:txBody>
      </p:sp>
    </p:spTree>
    <p:extLst>
      <p:ext uri="{BB962C8B-B14F-4D97-AF65-F5344CB8AC3E}">
        <p14:creationId xmlns:p14="http://schemas.microsoft.com/office/powerpoint/2010/main" val="255005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9AC04A0-EB44-0126-E04C-56AAEF8392C3}"/>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063A055D-3266-0887-DA2A-705764E97000}"/>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err="1">
                <a:latin typeface="Futura Book"/>
                <a:ea typeface="Arial Unicode MS"/>
              </a:rPr>
              <a:t>Concentrations</a:t>
            </a:r>
            <a:r>
              <a:rPr lang="de-DE" sz="2000" b="1" cap="all" spc="-1" dirty="0">
                <a:latin typeface="Futura Book"/>
                <a:ea typeface="Arial Unicode MS"/>
              </a:rPr>
              <a:t> </a:t>
            </a:r>
            <a:r>
              <a:rPr lang="de-DE" sz="2000" b="1" cap="all" spc="-1" dirty="0" err="1">
                <a:latin typeface="Futura Book"/>
                <a:ea typeface="Arial Unicode MS"/>
              </a:rPr>
              <a:t>Hemispheres</a:t>
            </a:r>
            <a:endParaRPr lang="en-US" sz="2000" b="1" strike="noStrike" spc="-1" dirty="0">
              <a:latin typeface="Futura Book"/>
            </a:endParaRPr>
          </a:p>
        </p:txBody>
      </p:sp>
      <p:sp>
        <p:nvSpPr>
          <p:cNvPr id="424" name="PlaceHolder 2">
            <a:extLst>
              <a:ext uri="{FF2B5EF4-FFF2-40B4-BE49-F238E27FC236}">
                <a16:creationId xmlns:a16="http://schemas.microsoft.com/office/drawing/2014/main" id="{49F5291F-71E2-FD32-00BA-2878FE7D33FB}"/>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12</a:t>
            </a:fld>
            <a:endParaRPr lang="en-US" sz="1000" b="0" strike="noStrike" spc="-1">
              <a:latin typeface="Times New Roman"/>
            </a:endParaRPr>
          </a:p>
        </p:txBody>
      </p:sp>
      <p:pic>
        <p:nvPicPr>
          <p:cNvPr id="3" name="Grafik 2">
            <a:extLst>
              <a:ext uri="{FF2B5EF4-FFF2-40B4-BE49-F238E27FC236}">
                <a16:creationId xmlns:a16="http://schemas.microsoft.com/office/drawing/2014/main" id="{AA3C69FA-137A-C9C6-F5EA-8F89A1CE5123}"/>
              </a:ext>
            </a:extLst>
          </p:cNvPr>
          <p:cNvPicPr>
            <a:picLocks noChangeAspect="1"/>
          </p:cNvPicPr>
          <p:nvPr/>
        </p:nvPicPr>
        <p:blipFill>
          <a:blip r:embed="rId3"/>
          <a:srcRect t="57654"/>
          <a:stretch/>
        </p:blipFill>
        <p:spPr>
          <a:xfrm>
            <a:off x="760332" y="1266081"/>
            <a:ext cx="7406423" cy="2520950"/>
          </a:xfrm>
          <a:prstGeom prst="rect">
            <a:avLst/>
          </a:prstGeom>
        </p:spPr>
      </p:pic>
    </p:spTree>
    <p:extLst>
      <p:ext uri="{BB962C8B-B14F-4D97-AF65-F5344CB8AC3E}">
        <p14:creationId xmlns:p14="http://schemas.microsoft.com/office/powerpoint/2010/main" val="3589678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1DA1832-C21A-0B4D-2F21-65F054E6727C}"/>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306E86FA-49B2-31DE-B9AF-A498F3DA517F}"/>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err="1">
                <a:latin typeface="Futura Book"/>
                <a:ea typeface="Arial Unicode MS"/>
              </a:rPr>
              <a:t>Precipitation</a:t>
            </a:r>
            <a:r>
              <a:rPr lang="de-DE" sz="2000" b="1" cap="all" spc="-1" dirty="0">
                <a:latin typeface="Futura Book"/>
                <a:ea typeface="Arial Unicode MS"/>
              </a:rPr>
              <a:t> </a:t>
            </a:r>
            <a:r>
              <a:rPr lang="de-DE" sz="2000" b="1" cap="all" spc="-1" dirty="0" err="1">
                <a:latin typeface="Futura Book"/>
                <a:ea typeface="Arial Unicode MS"/>
              </a:rPr>
              <a:t>Composition</a:t>
            </a:r>
            <a:r>
              <a:rPr lang="de-DE" sz="2000" b="1" cap="all" spc="-1" dirty="0">
                <a:latin typeface="Futura Book"/>
                <a:ea typeface="Arial Unicode MS"/>
              </a:rPr>
              <a:t> </a:t>
            </a:r>
            <a:r>
              <a:rPr lang="de-DE" sz="2000" b="1" cap="all" spc="-1" dirty="0" err="1">
                <a:latin typeface="Futura Book"/>
                <a:ea typeface="Arial Unicode MS"/>
              </a:rPr>
              <a:t>Phases</a:t>
            </a:r>
            <a:endParaRPr lang="en-US" sz="2000" b="1" strike="noStrike" spc="-1" dirty="0">
              <a:latin typeface="Futura Book"/>
            </a:endParaRPr>
          </a:p>
        </p:txBody>
      </p:sp>
      <p:sp>
        <p:nvSpPr>
          <p:cNvPr id="424" name="PlaceHolder 2">
            <a:extLst>
              <a:ext uri="{FF2B5EF4-FFF2-40B4-BE49-F238E27FC236}">
                <a16:creationId xmlns:a16="http://schemas.microsoft.com/office/drawing/2014/main" id="{515E1D05-3E15-9015-3B83-3851DCE16C2E}"/>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13</a:t>
            </a:fld>
            <a:endParaRPr lang="en-US" sz="1000" b="0" strike="noStrike" spc="-1">
              <a:latin typeface="Times New Roman"/>
            </a:endParaRPr>
          </a:p>
        </p:txBody>
      </p:sp>
      <p:grpSp>
        <p:nvGrpSpPr>
          <p:cNvPr id="8" name="Gruppieren 7">
            <a:extLst>
              <a:ext uri="{FF2B5EF4-FFF2-40B4-BE49-F238E27FC236}">
                <a16:creationId xmlns:a16="http://schemas.microsoft.com/office/drawing/2014/main" id="{C8E8939A-000D-24BE-2FA4-3450886745FB}"/>
              </a:ext>
            </a:extLst>
          </p:cNvPr>
          <p:cNvGrpSpPr>
            <a:grpSpLocks noChangeAspect="1"/>
          </p:cNvGrpSpPr>
          <p:nvPr/>
        </p:nvGrpSpPr>
        <p:grpSpPr>
          <a:xfrm>
            <a:off x="457200" y="1047029"/>
            <a:ext cx="9055408" cy="2145751"/>
            <a:chOff x="193333" y="989925"/>
            <a:chExt cx="9517395" cy="2255222"/>
          </a:xfrm>
        </p:grpSpPr>
        <p:sp>
          <p:nvSpPr>
            <p:cNvPr id="4" name="PlaceHolder 3">
              <a:extLst>
                <a:ext uri="{FF2B5EF4-FFF2-40B4-BE49-F238E27FC236}">
                  <a16:creationId xmlns:a16="http://schemas.microsoft.com/office/drawing/2014/main" id="{803F8AA3-9814-F3EC-82DF-E70635F9401A}"/>
                </a:ext>
              </a:extLst>
            </p:cNvPr>
            <p:cNvSpPr txBox="1">
              <a:spLocks/>
            </p:cNvSpPr>
            <p:nvPr/>
          </p:nvSpPr>
          <p:spPr>
            <a:xfrm>
              <a:off x="897568" y="989925"/>
              <a:ext cx="8813160" cy="361800"/>
            </a:xfrm>
            <a:prstGeom prst="rect">
              <a:avLst/>
            </a:prstGeom>
            <a:noFill/>
            <a:ln w="0">
              <a:noFill/>
            </a:ln>
          </p:spPr>
          <p:txBody>
            <a:bodyPr lIns="90000" tIns="45000" rIns="90000" bIns="45000" anchor="t">
              <a:normAutofit fontScale="94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60"/>
                </a:spcBef>
                <a:buFont typeface="Arial" panose="020B0604020202020204" pitchFamily="34" charset="0"/>
                <a:buNone/>
                <a:tabLst>
                  <a:tab pos="0" algn="l"/>
                </a:tabLst>
              </a:pPr>
              <a:r>
                <a:rPr lang="en-US" sz="1000" b="1" spc="-1" dirty="0">
                  <a:solidFill>
                    <a:srgbClr val="000000"/>
                  </a:solidFill>
                  <a:latin typeface="Futura Book"/>
                  <a:ea typeface="MS PGothic"/>
                </a:rPr>
                <a:t>I) </a:t>
              </a:r>
              <a:r>
                <a:rPr lang="en-US" sz="1000" spc="-1" dirty="0">
                  <a:solidFill>
                    <a:srgbClr val="000000"/>
                  </a:solidFill>
                  <a:latin typeface="Futura Book"/>
                  <a:ea typeface="MS PGothic"/>
                </a:rPr>
                <a:t>Snow		 </a:t>
              </a:r>
              <a:r>
                <a:rPr lang="en-US" sz="1000" b="1" spc="-1" dirty="0">
                  <a:solidFill>
                    <a:srgbClr val="000000"/>
                  </a:solidFill>
                  <a:latin typeface="Futura Book"/>
                  <a:ea typeface="MS PGothic"/>
                </a:rPr>
                <a:t>II) </a:t>
              </a:r>
              <a:r>
                <a:rPr lang="en-US" sz="1000" spc="-1" dirty="0">
                  <a:solidFill>
                    <a:srgbClr val="000000"/>
                  </a:solidFill>
                  <a:latin typeface="Futura Book"/>
                  <a:ea typeface="MS PGothic"/>
                </a:rPr>
                <a:t>Broken droplets                     </a:t>
              </a:r>
              <a:r>
                <a:rPr lang="en-US" sz="1000" b="1" spc="-1" dirty="0">
                  <a:solidFill>
                    <a:srgbClr val="000000"/>
                  </a:solidFill>
                  <a:latin typeface="Futura Book"/>
                  <a:ea typeface="MS PGothic"/>
                </a:rPr>
                <a:t>III) </a:t>
              </a:r>
              <a:r>
                <a:rPr lang="en-US" sz="1000" spc="-1" dirty="0">
                  <a:solidFill>
                    <a:srgbClr val="000000"/>
                  </a:solidFill>
                  <a:latin typeface="Futura Book"/>
                  <a:ea typeface="MS PGothic"/>
                </a:rPr>
                <a:t>Broken droplets + Columnar ice</a:t>
              </a:r>
              <a:r>
                <a:rPr lang="en-US" sz="1000" b="1" spc="-1" dirty="0">
                  <a:solidFill>
                    <a:srgbClr val="000000"/>
                  </a:solidFill>
                  <a:latin typeface="Futura Book"/>
                  <a:ea typeface="MS PGothic"/>
                </a:rPr>
                <a:t>	                          IV) </a:t>
              </a:r>
              <a:r>
                <a:rPr lang="en-US" sz="1000" spc="-1" dirty="0">
                  <a:solidFill>
                    <a:srgbClr val="000000"/>
                  </a:solidFill>
                  <a:latin typeface="Futura Book"/>
                  <a:ea typeface="MS PGothic"/>
                </a:rPr>
                <a:t>Rain</a:t>
              </a:r>
              <a:endParaRPr lang="en-US" sz="1000" spc="-1" dirty="0">
                <a:solidFill>
                  <a:srgbClr val="000000"/>
                </a:solidFill>
                <a:latin typeface="Arial"/>
              </a:endParaRPr>
            </a:p>
          </p:txBody>
        </p:sp>
        <p:grpSp>
          <p:nvGrpSpPr>
            <p:cNvPr id="15" name="Gruppieren 14">
              <a:extLst>
                <a:ext uri="{FF2B5EF4-FFF2-40B4-BE49-F238E27FC236}">
                  <a16:creationId xmlns:a16="http://schemas.microsoft.com/office/drawing/2014/main" id="{3C168D42-1F7F-429E-2D5A-9B94882529FB}"/>
                </a:ext>
              </a:extLst>
            </p:cNvPr>
            <p:cNvGrpSpPr/>
            <p:nvPr/>
          </p:nvGrpSpPr>
          <p:grpSpPr>
            <a:xfrm>
              <a:off x="193333" y="1232097"/>
              <a:ext cx="8741846" cy="2013050"/>
              <a:chOff x="227192" y="1433809"/>
              <a:chExt cx="8741846" cy="2013050"/>
            </a:xfrm>
          </p:grpSpPr>
          <p:pic>
            <p:nvPicPr>
              <p:cNvPr id="7" name="Grafik 6">
                <a:extLst>
                  <a:ext uri="{FF2B5EF4-FFF2-40B4-BE49-F238E27FC236}">
                    <a16:creationId xmlns:a16="http://schemas.microsoft.com/office/drawing/2014/main" id="{6971C0F3-DE8B-7A17-A5AF-5BD6AEA44174}"/>
                  </a:ext>
                </a:extLst>
              </p:cNvPr>
              <p:cNvPicPr>
                <a:picLocks noChangeAspect="1"/>
              </p:cNvPicPr>
              <p:nvPr/>
            </p:nvPicPr>
            <p:blipFill>
              <a:blip r:embed="rId3"/>
              <a:stretch>
                <a:fillRect/>
              </a:stretch>
            </p:blipFill>
            <p:spPr>
              <a:xfrm>
                <a:off x="227192" y="1433809"/>
                <a:ext cx="2107025" cy="2004028"/>
              </a:xfrm>
              <a:prstGeom prst="rect">
                <a:avLst/>
              </a:prstGeom>
            </p:spPr>
          </p:pic>
          <p:pic>
            <p:nvPicPr>
              <p:cNvPr id="10" name="Grafik 9">
                <a:extLst>
                  <a:ext uri="{FF2B5EF4-FFF2-40B4-BE49-F238E27FC236}">
                    <a16:creationId xmlns:a16="http://schemas.microsoft.com/office/drawing/2014/main" id="{8864C159-4E63-DB32-F5CE-B89C0807C7F7}"/>
                  </a:ext>
                </a:extLst>
              </p:cNvPr>
              <p:cNvPicPr>
                <a:picLocks noChangeAspect="1"/>
              </p:cNvPicPr>
              <p:nvPr/>
            </p:nvPicPr>
            <p:blipFill>
              <a:blip r:embed="rId4"/>
              <a:stretch>
                <a:fillRect/>
              </a:stretch>
            </p:blipFill>
            <p:spPr>
              <a:xfrm>
                <a:off x="2429863" y="1442831"/>
                <a:ext cx="2121394" cy="2004028"/>
              </a:xfrm>
              <a:prstGeom prst="rect">
                <a:avLst/>
              </a:prstGeom>
            </p:spPr>
          </p:pic>
          <p:pic>
            <p:nvPicPr>
              <p:cNvPr id="12" name="Grafik 11">
                <a:extLst>
                  <a:ext uri="{FF2B5EF4-FFF2-40B4-BE49-F238E27FC236}">
                    <a16:creationId xmlns:a16="http://schemas.microsoft.com/office/drawing/2014/main" id="{419B12EF-FB71-6820-FD2E-C99EC4FDFD11}"/>
                  </a:ext>
                </a:extLst>
              </p:cNvPr>
              <p:cNvPicPr>
                <a:picLocks noChangeAspect="1"/>
              </p:cNvPicPr>
              <p:nvPr/>
            </p:nvPicPr>
            <p:blipFill>
              <a:blip r:embed="rId5"/>
              <a:stretch>
                <a:fillRect/>
              </a:stretch>
            </p:blipFill>
            <p:spPr>
              <a:xfrm>
                <a:off x="4646903" y="1433809"/>
                <a:ext cx="2131503" cy="2004028"/>
              </a:xfrm>
              <a:prstGeom prst="rect">
                <a:avLst/>
              </a:prstGeom>
            </p:spPr>
          </p:pic>
          <p:pic>
            <p:nvPicPr>
              <p:cNvPr id="14" name="Grafik 13">
                <a:extLst>
                  <a:ext uri="{FF2B5EF4-FFF2-40B4-BE49-F238E27FC236}">
                    <a16:creationId xmlns:a16="http://schemas.microsoft.com/office/drawing/2014/main" id="{8EB7AD9B-1640-6BE0-F0BB-08143380D7B2}"/>
                  </a:ext>
                </a:extLst>
              </p:cNvPr>
              <p:cNvPicPr>
                <a:picLocks noChangeAspect="1"/>
              </p:cNvPicPr>
              <p:nvPr/>
            </p:nvPicPr>
            <p:blipFill>
              <a:blip r:embed="rId6"/>
              <a:stretch>
                <a:fillRect/>
              </a:stretch>
            </p:blipFill>
            <p:spPr>
              <a:xfrm>
                <a:off x="6874051" y="1433809"/>
                <a:ext cx="2094987" cy="2004028"/>
              </a:xfrm>
              <a:prstGeom prst="rect">
                <a:avLst/>
              </a:prstGeom>
            </p:spPr>
          </p:pic>
        </p:grpSp>
      </p:grpSp>
      <p:pic>
        <p:nvPicPr>
          <p:cNvPr id="2" name="Grafik 1">
            <a:extLst>
              <a:ext uri="{FF2B5EF4-FFF2-40B4-BE49-F238E27FC236}">
                <a16:creationId xmlns:a16="http://schemas.microsoft.com/office/drawing/2014/main" id="{21A99B85-489C-C198-5E41-9F32D11EE061}"/>
              </a:ext>
            </a:extLst>
          </p:cNvPr>
          <p:cNvPicPr>
            <a:picLocks noChangeAspect="1"/>
          </p:cNvPicPr>
          <p:nvPr/>
        </p:nvPicPr>
        <p:blipFill>
          <a:blip r:embed="rId7"/>
          <a:stretch>
            <a:fillRect/>
          </a:stretch>
        </p:blipFill>
        <p:spPr>
          <a:xfrm>
            <a:off x="3037139" y="3249048"/>
            <a:ext cx="5419622" cy="1444430"/>
          </a:xfrm>
          <a:prstGeom prst="rect">
            <a:avLst/>
          </a:prstGeom>
          <a:ln w="25400">
            <a:solidFill>
              <a:schemeClr val="accent2"/>
            </a:solidFill>
          </a:ln>
        </p:spPr>
      </p:pic>
      <p:sp>
        <p:nvSpPr>
          <p:cNvPr id="3" name="Rechteck 2">
            <a:extLst>
              <a:ext uri="{FF2B5EF4-FFF2-40B4-BE49-F238E27FC236}">
                <a16:creationId xmlns:a16="http://schemas.microsoft.com/office/drawing/2014/main" id="{661FE1E2-6D8C-F7D4-6A7C-32AAB23E5714}"/>
              </a:ext>
            </a:extLst>
          </p:cNvPr>
          <p:cNvSpPr/>
          <p:nvPr/>
        </p:nvSpPr>
        <p:spPr>
          <a:xfrm>
            <a:off x="5877464" y="1071476"/>
            <a:ext cx="812945" cy="19253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4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89F2-92F3-09DC-00E9-4FCE0D23E6FD}"/>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82F153D7-DF59-B05B-FEFC-3CFFED90C904}"/>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Campaign </a:t>
            </a:r>
            <a:r>
              <a:rPr lang="de-DE" sz="2000" b="1" strike="noStrike" cap="all" spc="-1" dirty="0">
                <a:latin typeface="Futura Book"/>
                <a:ea typeface="Arial Unicode MS"/>
              </a:rPr>
              <a:t>– </a:t>
            </a:r>
            <a:r>
              <a:rPr lang="en-US" sz="2000" b="1" cap="all" spc="-1" dirty="0">
                <a:solidFill>
                  <a:srgbClr val="000000"/>
                </a:solidFill>
                <a:latin typeface="Futura Book"/>
                <a:ea typeface="MS PGothic"/>
              </a:rPr>
              <a:t>Evaluating microphysical pathways of midlatitude snow formation</a:t>
            </a:r>
            <a:endParaRPr lang="en-US" sz="2000" b="1" strike="noStrike" spc="-1" dirty="0">
              <a:latin typeface="Futura Book"/>
            </a:endParaRPr>
          </a:p>
        </p:txBody>
      </p:sp>
      <p:sp>
        <p:nvSpPr>
          <p:cNvPr id="424" name="PlaceHolder 2">
            <a:extLst>
              <a:ext uri="{FF2B5EF4-FFF2-40B4-BE49-F238E27FC236}">
                <a16:creationId xmlns:a16="http://schemas.microsoft.com/office/drawing/2014/main" id="{45254144-A52C-1310-3C7E-BF6F35DE614A}"/>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2</a:t>
            </a:fld>
            <a:endParaRPr lang="en-US" sz="1000" b="0" strike="noStrike" spc="-1">
              <a:latin typeface="Times New Roman"/>
            </a:endParaRPr>
          </a:p>
        </p:txBody>
      </p:sp>
      <p:sp>
        <p:nvSpPr>
          <p:cNvPr id="20" name="Rechteck 469">
            <a:extLst>
              <a:ext uri="{FF2B5EF4-FFF2-40B4-BE49-F238E27FC236}">
                <a16:creationId xmlns:a16="http://schemas.microsoft.com/office/drawing/2014/main" id="{00A57A75-052F-4797-02F7-BA94527E7895}"/>
              </a:ext>
            </a:extLst>
          </p:cNvPr>
          <p:cNvSpPr/>
          <p:nvPr/>
        </p:nvSpPr>
        <p:spPr>
          <a:xfrm>
            <a:off x="5445352" y="949935"/>
            <a:ext cx="3468023" cy="365762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1800" b="1" strike="noStrike" spc="-1" dirty="0">
                <a:solidFill>
                  <a:srgbClr val="000000"/>
                </a:solidFill>
                <a:latin typeface="Futura Book"/>
                <a:ea typeface="DejaVu Sans"/>
              </a:rPr>
              <a:t>Purpose:</a:t>
            </a:r>
            <a:r>
              <a:rPr lang="en-US" sz="1800" strike="noStrike" spc="-1" dirty="0">
                <a:solidFill>
                  <a:srgbClr val="000000"/>
                </a:solidFill>
                <a:latin typeface="Futura Book"/>
                <a:ea typeface="DejaVu Sans"/>
              </a:rPr>
              <a:t> I</a:t>
            </a:r>
            <a:r>
              <a:rPr lang="en-US" dirty="0">
                <a:latin typeface="Futura Book"/>
              </a:rPr>
              <a:t>ntegrated field work involving in situ measurements, remote sensing, and modeling</a:t>
            </a:r>
            <a:endParaRPr lang="en-US" sz="1800" b="0" strike="noStrike" spc="-1" dirty="0">
              <a:latin typeface="Futura Book"/>
            </a:endParaRPr>
          </a:p>
          <a:p>
            <a:pPr marL="285750" indent="-285750">
              <a:buFont typeface="Wingdings" panose="05000000000000000000" pitchFamily="2" charset="2"/>
              <a:buChar char="Ø"/>
            </a:pPr>
            <a:endParaRPr lang="en-US" sz="1800" b="0" strike="noStrike" spc="-1" dirty="0">
              <a:solidFill>
                <a:srgbClr val="000000"/>
              </a:solidFill>
              <a:latin typeface="Futura Book"/>
              <a:ea typeface="DejaVu Sans"/>
            </a:endParaRPr>
          </a:p>
          <a:p>
            <a:pPr marL="285750" indent="-285750">
              <a:buFont typeface="Wingdings" panose="05000000000000000000" pitchFamily="2" charset="2"/>
              <a:buChar char="Ø"/>
            </a:pPr>
            <a:r>
              <a:rPr lang="en-US" sz="1800" b="0" strike="noStrike" spc="-1" dirty="0">
                <a:solidFill>
                  <a:srgbClr val="000000"/>
                </a:solidFill>
                <a:latin typeface="Futura Book"/>
                <a:ea typeface="DejaVu Sans"/>
              </a:rPr>
              <a:t>5 weeks fieldwork in </a:t>
            </a:r>
            <a:r>
              <a:rPr lang="en-US" sz="1800" b="0" strike="noStrike" spc="-1" dirty="0" err="1">
                <a:solidFill>
                  <a:srgbClr val="000000"/>
                </a:solidFill>
                <a:latin typeface="Futura Book"/>
                <a:ea typeface="DejaVu Sans"/>
              </a:rPr>
              <a:t>Hyytiälä</a:t>
            </a:r>
            <a:r>
              <a:rPr lang="en-US" spc="-1" dirty="0">
                <a:solidFill>
                  <a:srgbClr val="000000"/>
                </a:solidFill>
                <a:latin typeface="Futura Book"/>
                <a:ea typeface="DejaVu Sans"/>
              </a:rPr>
              <a:t>, </a:t>
            </a:r>
            <a:r>
              <a:rPr lang="en-US" sz="1800" b="0" strike="noStrike" spc="-1" dirty="0">
                <a:solidFill>
                  <a:srgbClr val="000000"/>
                </a:solidFill>
                <a:latin typeface="Futura Book"/>
                <a:ea typeface="DejaVu Sans"/>
              </a:rPr>
              <a:t>Finland, Jan – March 2024</a:t>
            </a:r>
            <a:endParaRPr lang="en-US" sz="1800" b="0" strike="noStrike" spc="-1" dirty="0">
              <a:latin typeface="Futura Book"/>
            </a:endParaRPr>
          </a:p>
          <a:p>
            <a:pPr marL="285750" indent="-285750">
              <a:lnSpc>
                <a:spcPct val="100000"/>
              </a:lnSpc>
              <a:buFont typeface="Wingdings" panose="05000000000000000000" pitchFamily="2" charset="2"/>
              <a:buChar char="Ø"/>
            </a:pPr>
            <a:r>
              <a:rPr lang="en-US" sz="1800" b="0" strike="noStrike" spc="-1" dirty="0">
                <a:solidFill>
                  <a:srgbClr val="000000"/>
                </a:solidFill>
                <a:latin typeface="Futura Book"/>
                <a:ea typeface="DejaVu Sans"/>
              </a:rPr>
              <a:t>13 snowfall events</a:t>
            </a:r>
          </a:p>
          <a:p>
            <a:pPr>
              <a:lnSpc>
                <a:spcPct val="100000"/>
              </a:lnSpc>
            </a:pPr>
            <a:endParaRPr lang="en-US" sz="1800" b="0" strike="noStrike" spc="-1" dirty="0">
              <a:latin typeface="Futura Book"/>
            </a:endParaRPr>
          </a:p>
          <a:p>
            <a:r>
              <a:rPr lang="en-US" b="1" dirty="0">
                <a:latin typeface="Futura Book"/>
              </a:rPr>
              <a:t>Goal:</a:t>
            </a:r>
            <a:r>
              <a:rPr lang="en-US" dirty="0">
                <a:latin typeface="Futura Book"/>
              </a:rPr>
              <a:t> Quantitative comparison of model outputs and observations</a:t>
            </a:r>
            <a:endParaRPr lang="en-US" spc="-1" dirty="0">
              <a:latin typeface="Futura Book"/>
            </a:endParaRPr>
          </a:p>
          <a:p>
            <a:pPr>
              <a:lnSpc>
                <a:spcPct val="100000"/>
              </a:lnSpc>
              <a:buNone/>
            </a:pPr>
            <a:endParaRPr lang="en-US" sz="1800" b="0" strike="noStrike" spc="-1" dirty="0">
              <a:latin typeface="Futura Book"/>
            </a:endParaRPr>
          </a:p>
        </p:txBody>
      </p:sp>
      <p:grpSp>
        <p:nvGrpSpPr>
          <p:cNvPr id="7" name="Gruppieren 6">
            <a:extLst>
              <a:ext uri="{FF2B5EF4-FFF2-40B4-BE49-F238E27FC236}">
                <a16:creationId xmlns:a16="http://schemas.microsoft.com/office/drawing/2014/main" id="{35862472-5A68-EA35-922F-6988EB47996F}"/>
              </a:ext>
            </a:extLst>
          </p:cNvPr>
          <p:cNvGrpSpPr>
            <a:grpSpLocks noChangeAspect="1"/>
          </p:cNvGrpSpPr>
          <p:nvPr/>
        </p:nvGrpSpPr>
        <p:grpSpPr>
          <a:xfrm>
            <a:off x="574697" y="1058040"/>
            <a:ext cx="4292837" cy="2381250"/>
            <a:chOff x="69640" y="1992684"/>
            <a:chExt cx="4632532" cy="2569680"/>
          </a:xfrm>
        </p:grpSpPr>
        <p:pic>
          <p:nvPicPr>
            <p:cNvPr id="5" name="Inhaltsplatzhalter 20">
              <a:extLst>
                <a:ext uri="{FF2B5EF4-FFF2-40B4-BE49-F238E27FC236}">
                  <a16:creationId xmlns:a16="http://schemas.microsoft.com/office/drawing/2014/main" id="{C24B7980-0A8E-6C65-D927-2D7C552D9DA5}"/>
                </a:ext>
              </a:extLst>
            </p:cNvPr>
            <p:cNvPicPr/>
            <p:nvPr/>
          </p:nvPicPr>
          <p:blipFill>
            <a:blip r:embed="rId3"/>
            <a:stretch/>
          </p:blipFill>
          <p:spPr>
            <a:xfrm>
              <a:off x="130892" y="1992684"/>
              <a:ext cx="4571280" cy="2569680"/>
            </a:xfrm>
            <a:prstGeom prst="rect">
              <a:avLst/>
            </a:prstGeom>
            <a:ln w="0">
              <a:noFill/>
            </a:ln>
          </p:spPr>
        </p:pic>
        <p:sp>
          <p:nvSpPr>
            <p:cNvPr id="6" name="Textfeld 5">
              <a:extLst>
                <a:ext uri="{FF2B5EF4-FFF2-40B4-BE49-F238E27FC236}">
                  <a16:creationId xmlns:a16="http://schemas.microsoft.com/office/drawing/2014/main" id="{D77D3E11-03F5-5965-462E-577DF866BE86}"/>
                </a:ext>
              </a:extLst>
            </p:cNvPr>
            <p:cNvSpPr txBox="1"/>
            <p:nvPr/>
          </p:nvSpPr>
          <p:spPr>
            <a:xfrm>
              <a:off x="69640" y="4362309"/>
              <a:ext cx="1818000" cy="200055"/>
            </a:xfrm>
            <a:prstGeom prst="rect">
              <a:avLst/>
            </a:prstGeom>
            <a:noFill/>
          </p:spPr>
          <p:txBody>
            <a:bodyPr wrap="square" rtlCol="0">
              <a:spAutoFit/>
            </a:bodyPr>
            <a:lstStyle/>
            <a:p>
              <a:r>
                <a:rPr lang="de-DE" sz="700" dirty="0" err="1">
                  <a:solidFill>
                    <a:schemeClr val="bg1"/>
                  </a:solidFill>
                </a:rPr>
                <a:t>foto</a:t>
              </a:r>
              <a:r>
                <a:rPr lang="de-DE" sz="700" dirty="0">
                  <a:solidFill>
                    <a:schemeClr val="bg1"/>
                  </a:solidFill>
                </a:rPr>
                <a:t> © Bernd </a:t>
              </a:r>
              <a:r>
                <a:rPr lang="de-DE" sz="700" dirty="0" err="1">
                  <a:solidFill>
                    <a:schemeClr val="bg1"/>
                  </a:solidFill>
                </a:rPr>
                <a:t>Mom</a:t>
              </a:r>
              <a:endParaRPr lang="de-DE" sz="700" dirty="0">
                <a:solidFill>
                  <a:schemeClr val="bg1"/>
                </a:solidFill>
              </a:endParaRPr>
            </a:p>
          </p:txBody>
        </p:sp>
      </p:grpSp>
      <p:sp>
        <p:nvSpPr>
          <p:cNvPr id="2" name="Rechteck 469">
            <a:extLst>
              <a:ext uri="{FF2B5EF4-FFF2-40B4-BE49-F238E27FC236}">
                <a16:creationId xmlns:a16="http://schemas.microsoft.com/office/drawing/2014/main" id="{41AC12F8-44E2-2859-C6FE-94BB0D7F9F5E}"/>
              </a:ext>
            </a:extLst>
          </p:cNvPr>
          <p:cNvSpPr/>
          <p:nvPr/>
        </p:nvSpPr>
        <p:spPr>
          <a:xfrm>
            <a:off x="501852" y="3506610"/>
            <a:ext cx="4767662" cy="11577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buNone/>
            </a:pPr>
            <a:r>
              <a:rPr lang="de-DE" sz="1800" b="1" strike="noStrike" spc="-1" dirty="0" err="1">
                <a:latin typeface="Futura Book"/>
              </a:rPr>
              <a:t>Mesaurement</a:t>
            </a:r>
            <a:r>
              <a:rPr lang="de-DE" sz="1800" b="1" strike="noStrike" spc="-1" dirty="0">
                <a:latin typeface="Futura Book"/>
              </a:rPr>
              <a:t> Devices: </a:t>
            </a:r>
          </a:p>
          <a:p>
            <a:pPr marL="285750" indent="-285750">
              <a:lnSpc>
                <a:spcPct val="100000"/>
              </a:lnSpc>
              <a:buFont typeface="Arial" panose="020B0604020202020204" pitchFamily="34" charset="0"/>
              <a:buChar char="•"/>
            </a:pPr>
            <a:r>
              <a:rPr lang="de-DE" spc="-1" dirty="0">
                <a:latin typeface="Futura Book"/>
              </a:rPr>
              <a:t>Video In Situ </a:t>
            </a:r>
            <a:r>
              <a:rPr lang="de-DE" spc="-1" dirty="0" err="1">
                <a:latin typeface="Futura Book"/>
              </a:rPr>
              <a:t>Snowfall</a:t>
            </a:r>
            <a:r>
              <a:rPr lang="de-DE" spc="-1" dirty="0">
                <a:latin typeface="Futura Book"/>
              </a:rPr>
              <a:t> Sensor (VISSS)</a:t>
            </a:r>
          </a:p>
          <a:p>
            <a:pPr marL="285750" indent="-285750">
              <a:lnSpc>
                <a:spcPct val="100000"/>
              </a:lnSpc>
              <a:buFont typeface="Arial" panose="020B0604020202020204" pitchFamily="34" charset="0"/>
              <a:buChar char="•"/>
            </a:pPr>
            <a:r>
              <a:rPr lang="de-DE" sz="1800" b="0" strike="noStrike" spc="-1" dirty="0">
                <a:latin typeface="Futura Book"/>
              </a:rPr>
              <a:t>94 Ghz </a:t>
            </a:r>
            <a:r>
              <a:rPr lang="de-DE" sz="1800" b="0" strike="noStrike" spc="-1" dirty="0" err="1">
                <a:latin typeface="Futura Book"/>
              </a:rPr>
              <a:t>vertically</a:t>
            </a:r>
            <a:r>
              <a:rPr lang="de-DE" sz="1800" b="0" strike="noStrike" spc="-1" dirty="0">
                <a:latin typeface="Futura Book"/>
              </a:rPr>
              <a:t> </a:t>
            </a:r>
            <a:r>
              <a:rPr lang="de-DE" sz="1800" b="0" strike="noStrike" spc="-1" dirty="0" err="1">
                <a:latin typeface="Futura Book"/>
              </a:rPr>
              <a:t>pointing</a:t>
            </a:r>
            <a:r>
              <a:rPr lang="de-DE" sz="1800" b="0" strike="noStrike" spc="-1" dirty="0">
                <a:latin typeface="Futura Book"/>
              </a:rPr>
              <a:t> </a:t>
            </a:r>
            <a:r>
              <a:rPr lang="de-DE" sz="1800" b="0" strike="noStrike" spc="-1" dirty="0" err="1">
                <a:latin typeface="Futura Book"/>
              </a:rPr>
              <a:t>cloud</a:t>
            </a:r>
            <a:r>
              <a:rPr lang="de-DE" sz="1800" b="0" strike="noStrike" spc="-1" dirty="0">
                <a:latin typeface="Futura Book"/>
              </a:rPr>
              <a:t> </a:t>
            </a:r>
            <a:r>
              <a:rPr lang="de-DE" sz="1800" b="0" strike="noStrike" spc="-1" dirty="0" err="1">
                <a:latin typeface="Futura Book"/>
              </a:rPr>
              <a:t>radar</a:t>
            </a:r>
            <a:endParaRPr lang="de-DE" sz="1800" b="0" strike="noStrike" spc="-1" dirty="0">
              <a:latin typeface="Futura Book"/>
            </a:endParaRPr>
          </a:p>
          <a:p>
            <a:pPr marL="285750" indent="-285750">
              <a:lnSpc>
                <a:spcPct val="100000"/>
              </a:lnSpc>
              <a:buFont typeface="Arial" panose="020B0604020202020204" pitchFamily="34" charset="0"/>
              <a:buChar char="•"/>
            </a:pPr>
            <a:r>
              <a:rPr lang="de-DE" sz="1800" b="0" strike="noStrike" spc="-1" dirty="0">
                <a:latin typeface="Futura Book"/>
              </a:rPr>
              <a:t>GRAW DFM 17 </a:t>
            </a:r>
            <a:r>
              <a:rPr lang="de-DE" sz="1800" b="0" strike="noStrike" spc="-1" dirty="0" err="1">
                <a:latin typeface="Futura Book"/>
              </a:rPr>
              <a:t>radiosondes</a:t>
            </a:r>
            <a:endParaRPr lang="de-DE" sz="1800" b="0" strike="noStrike" spc="-1" dirty="0">
              <a:latin typeface="Futura Book"/>
            </a:endParaRPr>
          </a:p>
          <a:p>
            <a:pPr marL="285750" indent="-285750">
              <a:lnSpc>
                <a:spcPct val="100000"/>
              </a:lnSpc>
              <a:buFont typeface="Arial" panose="020B0604020202020204" pitchFamily="34" charset="0"/>
              <a:buChar char="•"/>
            </a:pPr>
            <a:endParaRPr lang="en-US" sz="1800" b="0" strike="noStrike" spc="-1" dirty="0">
              <a:latin typeface="Futura Book"/>
            </a:endParaRPr>
          </a:p>
        </p:txBody>
      </p:sp>
    </p:spTree>
    <p:extLst>
      <p:ext uri="{BB962C8B-B14F-4D97-AF65-F5344CB8AC3E}">
        <p14:creationId xmlns:p14="http://schemas.microsoft.com/office/powerpoint/2010/main" val="28729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53C28-4C17-A91B-17D9-C03C5E524047}"/>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BD18284B-76EC-D6DA-3631-59621F1ECF97}"/>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Campaign </a:t>
            </a:r>
            <a:r>
              <a:rPr lang="de-DE" sz="2000" b="1" strike="noStrike" cap="all" spc="-1" dirty="0">
                <a:latin typeface="Futura Book"/>
                <a:ea typeface="Arial Unicode MS"/>
              </a:rPr>
              <a:t>– Device: </a:t>
            </a:r>
            <a:r>
              <a:rPr lang="en-US" sz="2000" b="1" spc="-1" dirty="0">
                <a:latin typeface="Futura Book"/>
              </a:rPr>
              <a:t>VISSS</a:t>
            </a:r>
            <a:endParaRPr lang="en-US" sz="2000" b="1" strike="noStrike" spc="-1" dirty="0">
              <a:latin typeface="Futura Book"/>
            </a:endParaRPr>
          </a:p>
        </p:txBody>
      </p:sp>
      <p:sp>
        <p:nvSpPr>
          <p:cNvPr id="424" name="PlaceHolder 2">
            <a:extLst>
              <a:ext uri="{FF2B5EF4-FFF2-40B4-BE49-F238E27FC236}">
                <a16:creationId xmlns:a16="http://schemas.microsoft.com/office/drawing/2014/main" id="{B9FBD185-A12C-CC75-FC19-88C67BBC512B}"/>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3</a:t>
            </a:fld>
            <a:endParaRPr lang="en-US" sz="1000" b="0" strike="noStrike" spc="-1">
              <a:latin typeface="Times New Roman"/>
            </a:endParaRPr>
          </a:p>
        </p:txBody>
      </p:sp>
      <p:sp>
        <p:nvSpPr>
          <p:cNvPr id="425" name="Content Placeholder 1">
            <a:extLst>
              <a:ext uri="{FF2B5EF4-FFF2-40B4-BE49-F238E27FC236}">
                <a16:creationId xmlns:a16="http://schemas.microsoft.com/office/drawing/2014/main" id="{82868311-9BAA-2D1E-732A-AF87C22D62BA}"/>
              </a:ext>
            </a:extLst>
          </p:cNvPr>
          <p:cNvSpPr/>
          <p:nvPr/>
        </p:nvSpPr>
        <p:spPr>
          <a:xfrm>
            <a:off x="403125" y="3476926"/>
            <a:ext cx="3952440" cy="1071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60000" indent="-360000">
              <a:lnSpc>
                <a:spcPct val="100000"/>
              </a:lnSpc>
              <a:spcBef>
                <a:spcPts val="479"/>
              </a:spcBef>
              <a:buClr>
                <a:srgbClr val="D8413E"/>
              </a:buClr>
              <a:buFont typeface="Wingdings" panose="05000000000000000000" pitchFamily="2" charset="2"/>
              <a:buChar char="Ø"/>
            </a:pPr>
            <a:r>
              <a:rPr lang="en-US" b="1" strike="noStrike" spc="-1" dirty="0">
                <a:solidFill>
                  <a:srgbClr val="000000"/>
                </a:solidFill>
                <a:latin typeface="Futura Book"/>
                <a:ea typeface="MS PGothic"/>
              </a:rPr>
              <a:t>2</a:t>
            </a:r>
            <a:r>
              <a:rPr lang="en-US" b="0" strike="noStrike" spc="-1" dirty="0">
                <a:solidFill>
                  <a:srgbClr val="000000"/>
                </a:solidFill>
                <a:latin typeface="Futura Book"/>
                <a:ea typeface="MS PGothic"/>
              </a:rPr>
              <a:t> high resolution images</a:t>
            </a:r>
            <a:endParaRPr lang="en-US" b="0" strike="noStrike" spc="-1" dirty="0">
              <a:latin typeface="Futura Book"/>
            </a:endParaRPr>
          </a:p>
          <a:p>
            <a:pPr marL="360000" indent="-360000">
              <a:lnSpc>
                <a:spcPct val="100000"/>
              </a:lnSpc>
              <a:spcBef>
                <a:spcPts val="479"/>
              </a:spcBef>
              <a:buClr>
                <a:srgbClr val="D8413E"/>
              </a:buClr>
              <a:buFont typeface="Wingdings" panose="05000000000000000000" pitchFamily="2" charset="2"/>
              <a:buChar char="Ø"/>
            </a:pPr>
            <a:r>
              <a:rPr lang="en-US" spc="-1" dirty="0">
                <a:solidFill>
                  <a:srgbClr val="000000"/>
                </a:solidFill>
                <a:latin typeface="Futura Book"/>
                <a:ea typeface="MS PGothic"/>
              </a:rPr>
              <a:t>Constrained</a:t>
            </a:r>
            <a:r>
              <a:rPr lang="en-US" b="0" strike="noStrike" spc="-1" dirty="0">
                <a:solidFill>
                  <a:srgbClr val="000000"/>
                </a:solidFill>
                <a:latin typeface="Futura Book"/>
                <a:ea typeface="MS PGothic"/>
              </a:rPr>
              <a:t>  sampling volume</a:t>
            </a:r>
            <a:endParaRPr lang="en-US" b="0" strike="noStrike" spc="-1" dirty="0">
              <a:latin typeface="Futura Book"/>
            </a:endParaRPr>
          </a:p>
          <a:p>
            <a:pPr marL="360000" indent="-360000">
              <a:lnSpc>
                <a:spcPct val="100000"/>
              </a:lnSpc>
              <a:spcBef>
                <a:spcPts val="479"/>
              </a:spcBef>
              <a:buClr>
                <a:srgbClr val="D8413E"/>
              </a:buClr>
              <a:buFont typeface="Wingdings" panose="05000000000000000000" pitchFamily="2" charset="2"/>
              <a:buChar char="Ø"/>
            </a:pPr>
            <a:r>
              <a:rPr lang="en-US" b="0" strike="noStrike" spc="-1" dirty="0">
                <a:solidFill>
                  <a:srgbClr val="000000"/>
                </a:solidFill>
                <a:latin typeface="Futura Book"/>
                <a:ea typeface="MS PGothic"/>
              </a:rPr>
              <a:t>Open-source design</a:t>
            </a:r>
            <a:endParaRPr lang="en-US" b="0" strike="noStrike" spc="-1" dirty="0">
              <a:latin typeface="Futura Book"/>
            </a:endParaRPr>
          </a:p>
        </p:txBody>
      </p:sp>
      <p:pic>
        <p:nvPicPr>
          <p:cNvPr id="429" name="Grafik 418">
            <a:extLst>
              <a:ext uri="{FF2B5EF4-FFF2-40B4-BE49-F238E27FC236}">
                <a16:creationId xmlns:a16="http://schemas.microsoft.com/office/drawing/2014/main" id="{4A23805E-72C8-A582-6BC4-FA3BB253DBC0}"/>
              </a:ext>
            </a:extLst>
          </p:cNvPr>
          <p:cNvPicPr/>
          <p:nvPr/>
        </p:nvPicPr>
        <p:blipFill>
          <a:blip r:embed="rId3"/>
          <a:stretch/>
        </p:blipFill>
        <p:spPr>
          <a:xfrm>
            <a:off x="556444" y="1123260"/>
            <a:ext cx="3952440" cy="1905480"/>
          </a:xfrm>
          <a:prstGeom prst="rect">
            <a:avLst/>
          </a:prstGeom>
          <a:ln w="0">
            <a:noFill/>
          </a:ln>
        </p:spPr>
      </p:pic>
      <p:grpSp>
        <p:nvGrpSpPr>
          <p:cNvPr id="4" name="Gruppieren 3">
            <a:extLst>
              <a:ext uri="{FF2B5EF4-FFF2-40B4-BE49-F238E27FC236}">
                <a16:creationId xmlns:a16="http://schemas.microsoft.com/office/drawing/2014/main" id="{B566440A-40C5-BFCE-520A-13D85FEAA1F2}"/>
              </a:ext>
            </a:extLst>
          </p:cNvPr>
          <p:cNvGrpSpPr>
            <a:grpSpLocks noChangeAspect="1"/>
          </p:cNvGrpSpPr>
          <p:nvPr/>
        </p:nvGrpSpPr>
        <p:grpSpPr>
          <a:xfrm>
            <a:off x="4569120" y="1268213"/>
            <a:ext cx="4554360" cy="1548708"/>
            <a:chOff x="6698515" y="2698038"/>
            <a:chExt cx="2265485" cy="793676"/>
          </a:xfrm>
        </p:grpSpPr>
        <p:pic>
          <p:nvPicPr>
            <p:cNvPr id="3" name="Grafik 2">
              <a:extLst>
                <a:ext uri="{FF2B5EF4-FFF2-40B4-BE49-F238E27FC236}">
                  <a16:creationId xmlns:a16="http://schemas.microsoft.com/office/drawing/2014/main" id="{13F1A053-2456-A1C5-E7A4-3254E9761E9D}"/>
                </a:ext>
              </a:extLst>
            </p:cNvPr>
            <p:cNvPicPr>
              <a:picLocks noChangeAspect="1"/>
            </p:cNvPicPr>
            <p:nvPr/>
          </p:nvPicPr>
          <p:blipFill rotWithShape="1">
            <a:blip r:embed="rId4"/>
            <a:srcRect l="-5" t="-3" r="74806" b="50336"/>
            <a:stretch/>
          </p:blipFill>
          <p:spPr>
            <a:xfrm>
              <a:off x="6698515" y="2698038"/>
              <a:ext cx="1152000" cy="793672"/>
            </a:xfrm>
            <a:prstGeom prst="rect">
              <a:avLst/>
            </a:prstGeom>
          </p:spPr>
        </p:pic>
        <p:pic>
          <p:nvPicPr>
            <p:cNvPr id="2" name="Grafik 1">
              <a:extLst>
                <a:ext uri="{FF2B5EF4-FFF2-40B4-BE49-F238E27FC236}">
                  <a16:creationId xmlns:a16="http://schemas.microsoft.com/office/drawing/2014/main" id="{45BED66A-C93B-5DA7-F2B1-DFF05E0D22C5}"/>
                </a:ext>
              </a:extLst>
            </p:cNvPr>
            <p:cNvPicPr>
              <a:picLocks noChangeAspect="1"/>
            </p:cNvPicPr>
            <p:nvPr/>
          </p:nvPicPr>
          <p:blipFill rotWithShape="1">
            <a:blip r:embed="rId4"/>
            <a:srcRect l="75102" t="-3" r="491" b="50336"/>
            <a:stretch/>
          </p:blipFill>
          <p:spPr>
            <a:xfrm>
              <a:off x="7848000" y="2698038"/>
              <a:ext cx="1116000" cy="793676"/>
            </a:xfrm>
            <a:prstGeom prst="rect">
              <a:avLst/>
            </a:prstGeom>
          </p:spPr>
        </p:pic>
      </p:grpSp>
      <p:sp>
        <p:nvSpPr>
          <p:cNvPr id="8" name="Textfeld 8">
            <a:extLst>
              <a:ext uri="{FF2B5EF4-FFF2-40B4-BE49-F238E27FC236}">
                <a16:creationId xmlns:a16="http://schemas.microsoft.com/office/drawing/2014/main" id="{F63538AC-B3D5-4883-A81D-8805EDF57940}"/>
              </a:ext>
            </a:extLst>
          </p:cNvPr>
          <p:cNvSpPr/>
          <p:nvPr/>
        </p:nvSpPr>
        <p:spPr>
          <a:xfrm>
            <a:off x="2379345" y="3100933"/>
            <a:ext cx="5033880" cy="3077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de-DE" sz="1000" i="1" strike="noStrike" spc="-1" dirty="0">
                <a:latin typeface="Futura Book"/>
                <a:ea typeface="MS PGothic"/>
              </a:rPr>
              <a:t>Maahn et al., 2024, </a:t>
            </a:r>
            <a:r>
              <a:rPr lang="en-US" sz="1000" i="1" dirty="0">
                <a:latin typeface="Futura Book"/>
              </a:rPr>
              <a:t>Introducing the Video In Situ Snowfall Sensor (VISSS) </a:t>
            </a:r>
          </a:p>
          <a:p>
            <a:pPr>
              <a:lnSpc>
                <a:spcPct val="100000"/>
              </a:lnSpc>
              <a:buNone/>
            </a:pPr>
            <a:endParaRPr lang="en-US" sz="1000" i="1" strike="noStrike" spc="-1" dirty="0">
              <a:latin typeface="Futura Book"/>
            </a:endParaRPr>
          </a:p>
        </p:txBody>
      </p:sp>
      <p:sp>
        <p:nvSpPr>
          <p:cNvPr id="9" name="Rechteck 3">
            <a:extLst>
              <a:ext uri="{FF2B5EF4-FFF2-40B4-BE49-F238E27FC236}">
                <a16:creationId xmlns:a16="http://schemas.microsoft.com/office/drawing/2014/main" id="{A4569239-EBB2-5C9F-7498-C7A8DD8E266D}"/>
              </a:ext>
            </a:extLst>
          </p:cNvPr>
          <p:cNvSpPr/>
          <p:nvPr/>
        </p:nvSpPr>
        <p:spPr>
          <a:xfrm>
            <a:off x="5264107" y="3575760"/>
            <a:ext cx="3416933" cy="8735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de-DE" b="1" spc="-1" dirty="0">
                <a:solidFill>
                  <a:srgbClr val="000000"/>
                </a:solidFill>
                <a:latin typeface="Futura Book"/>
              </a:rPr>
              <a:t>Goal: </a:t>
            </a:r>
            <a:r>
              <a:rPr lang="en-US" spc="-1" dirty="0">
                <a:solidFill>
                  <a:srgbClr val="000000"/>
                </a:solidFill>
                <a:latin typeface="Futura Book"/>
              </a:rPr>
              <a:t>Retrieving process parameters from VISSS data,</a:t>
            </a:r>
          </a:p>
          <a:p>
            <a:r>
              <a:rPr lang="en-US" spc="-1" dirty="0">
                <a:solidFill>
                  <a:srgbClr val="000000"/>
                </a:solidFill>
                <a:latin typeface="Futura Book"/>
              </a:rPr>
              <a:t>like secondary ice processes</a:t>
            </a:r>
            <a:endParaRPr lang="en-US" spc="-1" dirty="0">
              <a:latin typeface="Futura Book"/>
            </a:endParaRPr>
          </a:p>
          <a:p>
            <a:pPr>
              <a:lnSpc>
                <a:spcPct val="100000"/>
              </a:lnSpc>
              <a:buNone/>
            </a:pPr>
            <a:endParaRPr lang="en-US" sz="1800" b="0" strike="noStrike" spc="-1" dirty="0">
              <a:latin typeface="Futura Book"/>
            </a:endParaRPr>
          </a:p>
        </p:txBody>
      </p:sp>
      <p:sp>
        <p:nvSpPr>
          <p:cNvPr id="10" name="Pfeil: nach rechts 1">
            <a:extLst>
              <a:ext uri="{FF2B5EF4-FFF2-40B4-BE49-F238E27FC236}">
                <a16:creationId xmlns:a16="http://schemas.microsoft.com/office/drawing/2014/main" id="{1B11CD74-6DE6-55C2-D605-E094538241EB}"/>
              </a:ext>
            </a:extLst>
          </p:cNvPr>
          <p:cNvSpPr/>
          <p:nvPr/>
        </p:nvSpPr>
        <p:spPr>
          <a:xfrm>
            <a:off x="4460403" y="3817390"/>
            <a:ext cx="656067" cy="390240"/>
          </a:xfrm>
          <a:prstGeom prst="rightArrow">
            <a:avLst>
              <a:gd name="adj1" fmla="val 50000"/>
              <a:gd name="adj2" fmla="val 50000"/>
            </a:avLst>
          </a:prstGeom>
          <a:solidFill>
            <a:srgbClr val="B02F2C"/>
          </a:solidFill>
          <a:ln w="9360">
            <a:solidFill>
              <a:srgbClr val="B02F2C"/>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lstStyle/>
          <a:p>
            <a:endParaRPr lang="de-DE" dirty="0"/>
          </a:p>
        </p:txBody>
      </p:sp>
    </p:spTree>
    <p:extLst>
      <p:ext uri="{BB962C8B-B14F-4D97-AF65-F5344CB8AC3E}">
        <p14:creationId xmlns:p14="http://schemas.microsoft.com/office/powerpoint/2010/main" val="3606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p:bldP spid="8" grpId="0"/>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DE531-02F0-2F38-563C-5D45A357B897}"/>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39CB28B3-01C6-8AE1-59EB-5BE1622E8B62}"/>
              </a:ext>
            </a:extLst>
          </p:cNvPr>
          <p:cNvSpPr>
            <a:spLocks noGrp="1"/>
          </p:cNvSpPr>
          <p:nvPr>
            <p:ph type="title"/>
          </p:nvPr>
        </p:nvSpPr>
        <p:spPr>
          <a:xfrm>
            <a:off x="457199" y="303168"/>
            <a:ext cx="6376481"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Case Study – </a:t>
            </a:r>
            <a:r>
              <a:rPr lang="de-DE" sz="2000" b="1" cap="all" spc="-1" dirty="0" err="1">
                <a:latin typeface="Futura Book"/>
                <a:ea typeface="Arial Unicode MS"/>
              </a:rPr>
              <a:t>Refreezing</a:t>
            </a:r>
            <a:r>
              <a:rPr lang="de-DE" sz="2000" b="1" cap="all" spc="-1" dirty="0">
                <a:latin typeface="Futura Book"/>
                <a:ea typeface="Arial Unicode MS"/>
              </a:rPr>
              <a:t> Event 16.02.2024</a:t>
            </a:r>
            <a:endParaRPr lang="en-US" sz="2000" b="1" strike="noStrike" spc="-1" dirty="0">
              <a:latin typeface="Futura Book"/>
            </a:endParaRPr>
          </a:p>
        </p:txBody>
      </p:sp>
      <p:sp>
        <p:nvSpPr>
          <p:cNvPr id="424" name="PlaceHolder 2">
            <a:extLst>
              <a:ext uri="{FF2B5EF4-FFF2-40B4-BE49-F238E27FC236}">
                <a16:creationId xmlns:a16="http://schemas.microsoft.com/office/drawing/2014/main" id="{6C5863FE-681C-3414-7708-4DCC3868357F}"/>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4</a:t>
            </a:fld>
            <a:endParaRPr lang="en-US" sz="1000" b="0" strike="noStrike" spc="-1">
              <a:latin typeface="Times New Roman"/>
            </a:endParaRPr>
          </a:p>
        </p:txBody>
      </p:sp>
      <p:sp>
        <p:nvSpPr>
          <p:cNvPr id="33" name="Textfeld 32">
            <a:extLst>
              <a:ext uri="{FF2B5EF4-FFF2-40B4-BE49-F238E27FC236}">
                <a16:creationId xmlns:a16="http://schemas.microsoft.com/office/drawing/2014/main" id="{1EAACB69-5BD7-C6E6-30AA-6BBFC0D90C01}"/>
              </a:ext>
            </a:extLst>
          </p:cNvPr>
          <p:cNvSpPr txBox="1"/>
          <p:nvPr/>
        </p:nvSpPr>
        <p:spPr>
          <a:xfrm>
            <a:off x="1862899" y="4695869"/>
            <a:ext cx="5711470" cy="338554"/>
          </a:xfrm>
          <a:prstGeom prst="rect">
            <a:avLst/>
          </a:prstGeom>
          <a:noFill/>
        </p:spPr>
        <p:txBody>
          <a:bodyPr wrap="square" rtlCol="0">
            <a:spAutoFit/>
          </a:bodyPr>
          <a:lstStyle/>
          <a:p>
            <a:pPr algn="ctr"/>
            <a:r>
              <a:rPr lang="de-DE" sz="1600" b="1" dirty="0" err="1"/>
              <a:t>Secondary</a:t>
            </a:r>
            <a:r>
              <a:rPr lang="de-DE" sz="1600" b="1" dirty="0"/>
              <a:t> </a:t>
            </a:r>
            <a:r>
              <a:rPr lang="de-DE" sz="1600" b="1" dirty="0" err="1"/>
              <a:t>ice</a:t>
            </a:r>
            <a:r>
              <a:rPr lang="de-DE" sz="1600" b="1" dirty="0"/>
              <a:t> </a:t>
            </a:r>
            <a:r>
              <a:rPr lang="de-DE" sz="1600" b="1" dirty="0" err="1"/>
              <a:t>production</a:t>
            </a:r>
            <a:r>
              <a:rPr lang="de-DE" sz="1600" b="1" dirty="0"/>
              <a:t> </a:t>
            </a:r>
            <a:r>
              <a:rPr lang="de-DE" sz="1600" b="1" dirty="0" err="1"/>
              <a:t>by</a:t>
            </a:r>
            <a:r>
              <a:rPr lang="de-DE" sz="1600" b="1" dirty="0"/>
              <a:t> </a:t>
            </a:r>
            <a:r>
              <a:rPr lang="de-DE" sz="1600" b="1" dirty="0" err="1"/>
              <a:t>droplet</a:t>
            </a:r>
            <a:r>
              <a:rPr lang="de-DE" sz="1600" b="1" dirty="0"/>
              <a:t> </a:t>
            </a:r>
            <a:r>
              <a:rPr lang="de-DE" sz="1600" b="1" dirty="0" err="1"/>
              <a:t>fragmentation</a:t>
            </a:r>
            <a:r>
              <a:rPr lang="de-DE" sz="1600" b="1" dirty="0"/>
              <a:t>?</a:t>
            </a:r>
          </a:p>
        </p:txBody>
      </p:sp>
      <p:grpSp>
        <p:nvGrpSpPr>
          <p:cNvPr id="11" name="Gruppieren 10">
            <a:extLst>
              <a:ext uri="{FF2B5EF4-FFF2-40B4-BE49-F238E27FC236}">
                <a16:creationId xmlns:a16="http://schemas.microsoft.com/office/drawing/2014/main" id="{4CFCDEC4-B301-975D-4E99-00B6C09EB30A}"/>
              </a:ext>
            </a:extLst>
          </p:cNvPr>
          <p:cNvGrpSpPr/>
          <p:nvPr/>
        </p:nvGrpSpPr>
        <p:grpSpPr>
          <a:xfrm>
            <a:off x="52359" y="1009167"/>
            <a:ext cx="9039281" cy="3718388"/>
            <a:chOff x="52359" y="1002660"/>
            <a:chExt cx="9039281" cy="3718388"/>
          </a:xfrm>
        </p:grpSpPr>
        <p:sp>
          <p:nvSpPr>
            <p:cNvPr id="7" name="Textfeld 6">
              <a:extLst>
                <a:ext uri="{FF2B5EF4-FFF2-40B4-BE49-F238E27FC236}">
                  <a16:creationId xmlns:a16="http://schemas.microsoft.com/office/drawing/2014/main" id="{DF07F55C-D650-D36E-E49F-2201F290F94D}"/>
                </a:ext>
              </a:extLst>
            </p:cNvPr>
            <p:cNvSpPr txBox="1"/>
            <p:nvPr/>
          </p:nvSpPr>
          <p:spPr>
            <a:xfrm>
              <a:off x="197896" y="1002660"/>
              <a:ext cx="4520738" cy="403200"/>
            </a:xfrm>
            <a:prstGeom prst="rect">
              <a:avLst/>
            </a:prstGeom>
            <a:noFill/>
          </p:spPr>
          <p:txBody>
            <a:bodyPr wrap="square">
              <a:spAutoFit/>
            </a:bodyPr>
            <a:lstStyle/>
            <a:p>
              <a:r>
                <a:rPr lang="de-DE" dirty="0"/>
                <a:t>94 </a:t>
              </a:r>
              <a:r>
                <a:rPr lang="de-DE" dirty="0" err="1"/>
                <a:t>GhZ</a:t>
              </a:r>
              <a:r>
                <a:rPr lang="de-DE" dirty="0"/>
                <a:t> </a:t>
              </a:r>
              <a:r>
                <a:rPr lang="de-DE" dirty="0" err="1"/>
                <a:t>vertically</a:t>
              </a:r>
              <a:r>
                <a:rPr lang="de-DE" dirty="0"/>
                <a:t> </a:t>
              </a:r>
              <a:r>
                <a:rPr lang="de-DE" dirty="0" err="1"/>
                <a:t>pointing</a:t>
              </a:r>
              <a:r>
                <a:rPr lang="de-DE" dirty="0"/>
                <a:t> </a:t>
              </a:r>
              <a:r>
                <a:rPr lang="de-DE" dirty="0" err="1"/>
                <a:t>cloud</a:t>
              </a:r>
              <a:r>
                <a:rPr lang="de-DE" dirty="0"/>
                <a:t> </a:t>
              </a:r>
              <a:r>
                <a:rPr lang="de-DE" dirty="0" err="1"/>
                <a:t>radar</a:t>
              </a:r>
              <a:r>
                <a:rPr lang="de-DE" dirty="0"/>
                <a:t>:</a:t>
              </a:r>
              <a:endParaRPr lang="en-US" dirty="0"/>
            </a:p>
          </p:txBody>
        </p:sp>
        <p:pic>
          <p:nvPicPr>
            <p:cNvPr id="14" name="Grafik 13" descr="Ein Bild, das Screenshot, Farbigkeit, Diagramm enthält.&#10;&#10;KI-generierte Inhalte können fehlerhaft sein.">
              <a:extLst>
                <a:ext uri="{FF2B5EF4-FFF2-40B4-BE49-F238E27FC236}">
                  <a16:creationId xmlns:a16="http://schemas.microsoft.com/office/drawing/2014/main" id="{21C383F4-DCF2-272E-9545-52BB50264F59}"/>
                </a:ext>
              </a:extLst>
            </p:cNvPr>
            <p:cNvPicPr>
              <a:picLocks noChangeAspect="1"/>
            </p:cNvPicPr>
            <p:nvPr/>
          </p:nvPicPr>
          <p:blipFill>
            <a:blip r:embed="rId3">
              <a:extLst>
                <a:ext uri="{28A0092B-C50C-407E-A947-70E740481C1C}">
                  <a14:useLocalDpi xmlns:a14="http://schemas.microsoft.com/office/drawing/2010/main" val="0"/>
                </a:ext>
              </a:extLst>
            </a:blip>
            <a:srcRect b="52592"/>
            <a:stretch/>
          </p:blipFill>
          <p:spPr>
            <a:xfrm>
              <a:off x="52359" y="1359711"/>
              <a:ext cx="9039281" cy="1504162"/>
            </a:xfrm>
            <a:prstGeom prst="rect">
              <a:avLst/>
            </a:prstGeom>
          </p:spPr>
        </p:pic>
        <p:pic>
          <p:nvPicPr>
            <p:cNvPr id="16" name="Grafik 15" descr="Ein Bild, das Screenshot, Farbigkeit, Diagramm enthält.&#10;&#10;KI-generierte Inhalte können fehlerhaft sein.">
              <a:extLst>
                <a:ext uri="{FF2B5EF4-FFF2-40B4-BE49-F238E27FC236}">
                  <a16:creationId xmlns:a16="http://schemas.microsoft.com/office/drawing/2014/main" id="{0220E474-9DD1-4C23-A6D0-4569854252EB}"/>
                </a:ext>
              </a:extLst>
            </p:cNvPr>
            <p:cNvPicPr>
              <a:picLocks noChangeAspect="1"/>
            </p:cNvPicPr>
            <p:nvPr/>
          </p:nvPicPr>
          <p:blipFill>
            <a:blip r:embed="rId3">
              <a:extLst>
                <a:ext uri="{28A0092B-C50C-407E-A947-70E740481C1C}">
                  <a14:useLocalDpi xmlns:a14="http://schemas.microsoft.com/office/drawing/2010/main" val="0"/>
                </a:ext>
              </a:extLst>
            </a:blip>
            <a:srcRect t="49614"/>
            <a:stretch/>
          </p:blipFill>
          <p:spPr>
            <a:xfrm>
              <a:off x="52359" y="3122389"/>
              <a:ext cx="9039281" cy="1598659"/>
            </a:xfrm>
            <a:prstGeom prst="rect">
              <a:avLst/>
            </a:prstGeom>
          </p:spPr>
        </p:pic>
        <p:sp>
          <p:nvSpPr>
            <p:cNvPr id="8" name="Textfeld 7">
              <a:extLst>
                <a:ext uri="{FF2B5EF4-FFF2-40B4-BE49-F238E27FC236}">
                  <a16:creationId xmlns:a16="http://schemas.microsoft.com/office/drawing/2014/main" id="{58697383-67E5-AAD6-2F3B-CB9F0D23EDA0}"/>
                </a:ext>
              </a:extLst>
            </p:cNvPr>
            <p:cNvSpPr txBox="1"/>
            <p:nvPr/>
          </p:nvSpPr>
          <p:spPr>
            <a:xfrm>
              <a:off x="201239" y="2771287"/>
              <a:ext cx="4141005" cy="369332"/>
            </a:xfrm>
            <a:prstGeom prst="rect">
              <a:avLst/>
            </a:prstGeom>
            <a:noFill/>
          </p:spPr>
          <p:txBody>
            <a:bodyPr wrap="square">
              <a:spAutoFit/>
            </a:bodyPr>
            <a:lstStyle/>
            <a:p>
              <a:r>
                <a:rPr lang="de-DE" dirty="0"/>
                <a:t>VISSS:</a:t>
              </a:r>
              <a:endParaRPr lang="en-US" dirty="0"/>
            </a:p>
          </p:txBody>
        </p:sp>
      </p:grpSp>
      <p:grpSp>
        <p:nvGrpSpPr>
          <p:cNvPr id="24" name="Gruppieren 23">
            <a:extLst>
              <a:ext uri="{FF2B5EF4-FFF2-40B4-BE49-F238E27FC236}">
                <a16:creationId xmlns:a16="http://schemas.microsoft.com/office/drawing/2014/main" id="{57F41AB7-4EC5-0072-455F-356353CD79CF}"/>
              </a:ext>
            </a:extLst>
          </p:cNvPr>
          <p:cNvGrpSpPr/>
          <p:nvPr/>
        </p:nvGrpSpPr>
        <p:grpSpPr>
          <a:xfrm>
            <a:off x="1218288" y="2258839"/>
            <a:ext cx="5874347" cy="641103"/>
            <a:chOff x="1219478" y="2595404"/>
            <a:chExt cx="4227248" cy="414631"/>
          </a:xfrm>
        </p:grpSpPr>
        <p:sp>
          <p:nvSpPr>
            <p:cNvPr id="9" name="Rechteck 8">
              <a:extLst>
                <a:ext uri="{FF2B5EF4-FFF2-40B4-BE49-F238E27FC236}">
                  <a16:creationId xmlns:a16="http://schemas.microsoft.com/office/drawing/2014/main" id="{A6099303-C456-4690-E3DF-718DA5E308CD}"/>
                </a:ext>
              </a:extLst>
            </p:cNvPr>
            <p:cNvSpPr/>
            <p:nvPr/>
          </p:nvSpPr>
          <p:spPr>
            <a:xfrm>
              <a:off x="1219478" y="2595404"/>
              <a:ext cx="3623733" cy="306989"/>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feld 4">
              <a:extLst>
                <a:ext uri="{FF2B5EF4-FFF2-40B4-BE49-F238E27FC236}">
                  <a16:creationId xmlns:a16="http://schemas.microsoft.com/office/drawing/2014/main" id="{EC40D434-50CB-AC6C-62DC-051F50E0A4AB}"/>
                </a:ext>
              </a:extLst>
            </p:cNvPr>
            <p:cNvSpPr txBox="1"/>
            <p:nvPr/>
          </p:nvSpPr>
          <p:spPr>
            <a:xfrm>
              <a:off x="3807985" y="2756119"/>
              <a:ext cx="1638741" cy="253916"/>
            </a:xfrm>
            <a:prstGeom prst="rect">
              <a:avLst/>
            </a:prstGeom>
            <a:noFill/>
          </p:spPr>
          <p:txBody>
            <a:bodyPr wrap="square">
              <a:spAutoFit/>
            </a:bodyPr>
            <a:lstStyle/>
            <a:p>
              <a:r>
                <a:rPr lang="de-DE" sz="1050" b="1" dirty="0" err="1">
                  <a:solidFill>
                    <a:schemeClr val="bg1"/>
                  </a:solidFill>
                  <a:latin typeface="Futura Book"/>
                </a:rPr>
                <a:t>Refreezing</a:t>
              </a:r>
              <a:r>
                <a:rPr lang="de-DE" sz="1050" b="1" dirty="0">
                  <a:solidFill>
                    <a:schemeClr val="bg1"/>
                  </a:solidFill>
                  <a:latin typeface="Futura Book"/>
                </a:rPr>
                <a:t> </a:t>
              </a:r>
              <a:r>
                <a:rPr lang="de-DE" sz="1050" b="1" dirty="0" err="1">
                  <a:solidFill>
                    <a:schemeClr val="bg1"/>
                  </a:solidFill>
                  <a:latin typeface="Futura Book"/>
                </a:rPr>
                <a:t>signature</a:t>
              </a:r>
              <a:endParaRPr lang="en-US" sz="1050" dirty="0">
                <a:solidFill>
                  <a:schemeClr val="bg1"/>
                </a:solidFill>
                <a:latin typeface="Futura Book"/>
              </a:endParaRPr>
            </a:p>
          </p:txBody>
        </p:sp>
      </p:grpSp>
      <p:sp>
        <p:nvSpPr>
          <p:cNvPr id="10" name="Rechteck 9">
            <a:extLst>
              <a:ext uri="{FF2B5EF4-FFF2-40B4-BE49-F238E27FC236}">
                <a16:creationId xmlns:a16="http://schemas.microsoft.com/office/drawing/2014/main" id="{23BF4895-EEB5-DAE6-7EC0-169247C7BEA6}"/>
              </a:ext>
            </a:extLst>
          </p:cNvPr>
          <p:cNvSpPr/>
          <p:nvPr/>
        </p:nvSpPr>
        <p:spPr>
          <a:xfrm>
            <a:off x="3297677" y="3244912"/>
            <a:ext cx="2956290" cy="106780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feil: nach rechts 1">
            <a:extLst>
              <a:ext uri="{FF2B5EF4-FFF2-40B4-BE49-F238E27FC236}">
                <a16:creationId xmlns:a16="http://schemas.microsoft.com/office/drawing/2014/main" id="{91695F94-6754-6DD1-4DA4-1C779A96C59D}"/>
              </a:ext>
            </a:extLst>
          </p:cNvPr>
          <p:cNvSpPr/>
          <p:nvPr/>
        </p:nvSpPr>
        <p:spPr>
          <a:xfrm>
            <a:off x="1325138" y="4652134"/>
            <a:ext cx="792484" cy="426025"/>
          </a:xfrm>
          <a:prstGeom prst="rightArrow">
            <a:avLst>
              <a:gd name="adj1" fmla="val 50000"/>
              <a:gd name="adj2" fmla="val 50000"/>
            </a:avLst>
          </a:prstGeom>
          <a:solidFill>
            <a:srgbClr val="B02F2C"/>
          </a:solidFill>
          <a:ln w="9360">
            <a:solidFill>
              <a:srgbClr val="B02F2C"/>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lstStyle/>
          <a:p>
            <a:endParaRPr lang="de-DE" dirty="0"/>
          </a:p>
        </p:txBody>
      </p:sp>
    </p:spTree>
    <p:extLst>
      <p:ext uri="{BB962C8B-B14F-4D97-AF65-F5344CB8AC3E}">
        <p14:creationId xmlns:p14="http://schemas.microsoft.com/office/powerpoint/2010/main" val="297957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F784B-3C82-8D1D-8FCF-8091CCFAF4C8}"/>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8C23E736-C4B6-35FC-CB8D-5E8CBCFF64EC}"/>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Case Study – </a:t>
            </a:r>
            <a:r>
              <a:rPr lang="de-DE" sz="2000" b="1" cap="all" spc="-1" dirty="0" err="1">
                <a:latin typeface="Futura Book"/>
                <a:ea typeface="Arial Unicode MS"/>
              </a:rPr>
              <a:t>Deformations</a:t>
            </a:r>
            <a:endParaRPr lang="en-US" sz="2000" b="1" strike="noStrike" spc="-1" dirty="0">
              <a:latin typeface="Futura Book"/>
            </a:endParaRPr>
          </a:p>
        </p:txBody>
      </p:sp>
      <p:sp>
        <p:nvSpPr>
          <p:cNvPr id="424" name="PlaceHolder 2">
            <a:extLst>
              <a:ext uri="{FF2B5EF4-FFF2-40B4-BE49-F238E27FC236}">
                <a16:creationId xmlns:a16="http://schemas.microsoft.com/office/drawing/2014/main" id="{7E84AAFC-FAA6-97BB-EE47-E4D0F490C99F}"/>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5</a:t>
            </a:fld>
            <a:endParaRPr lang="en-US" sz="1000" b="0" strike="noStrike" spc="-1">
              <a:latin typeface="Times New Roman"/>
            </a:endParaRPr>
          </a:p>
        </p:txBody>
      </p:sp>
      <p:sp>
        <p:nvSpPr>
          <p:cNvPr id="375" name="PlaceHolder 3"/>
          <p:cNvSpPr txBox="1">
            <a:spLocks/>
          </p:cNvSpPr>
          <p:nvPr/>
        </p:nvSpPr>
        <p:spPr>
          <a:xfrm>
            <a:off x="316973" y="1775072"/>
            <a:ext cx="3516917" cy="1867938"/>
          </a:xfrm>
          <a:prstGeom prst="rect">
            <a:avLst/>
          </a:prstGeom>
          <a:noFill/>
          <a:ln w="0">
            <a:noFill/>
          </a:ln>
        </p:spPr>
        <p:txBody>
          <a:bodyPr lIns="90000" tIns="45000" rIns="90000" bIns="4500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60"/>
              </a:spcBef>
              <a:buNone/>
              <a:tabLst>
                <a:tab pos="0" algn="l"/>
              </a:tabLst>
            </a:pPr>
            <a:r>
              <a:rPr lang="de-DE" sz="1800" spc="-1" dirty="0">
                <a:solidFill>
                  <a:srgbClr val="000000"/>
                </a:solidFill>
                <a:latin typeface="Futura Book"/>
                <a:ea typeface="MS PGothic"/>
              </a:rPr>
              <a:t>Modes </a:t>
            </a:r>
            <a:r>
              <a:rPr lang="de-DE" sz="1800" spc="-1" dirty="0" err="1">
                <a:solidFill>
                  <a:srgbClr val="000000"/>
                </a:solidFill>
                <a:latin typeface="Futura Book"/>
                <a:ea typeface="MS PGothic"/>
              </a:rPr>
              <a:t>of</a:t>
            </a:r>
            <a:r>
              <a:rPr lang="de-DE" sz="1800" spc="-1" dirty="0">
                <a:solidFill>
                  <a:srgbClr val="000000"/>
                </a:solidFill>
                <a:latin typeface="Futura Book"/>
                <a:ea typeface="MS PGothic"/>
              </a:rPr>
              <a:t> </a:t>
            </a:r>
            <a:r>
              <a:rPr lang="de-DE" sz="1800" spc="-1" dirty="0" err="1">
                <a:solidFill>
                  <a:srgbClr val="000000"/>
                </a:solidFill>
                <a:latin typeface="Futura Book"/>
                <a:ea typeface="MS PGothic"/>
              </a:rPr>
              <a:t>droplet</a:t>
            </a:r>
            <a:r>
              <a:rPr lang="de-DE" sz="1800" spc="-1" dirty="0">
                <a:solidFill>
                  <a:srgbClr val="000000"/>
                </a:solidFill>
                <a:latin typeface="Futura Book"/>
                <a:ea typeface="MS PGothic"/>
              </a:rPr>
              <a:t> </a:t>
            </a:r>
            <a:r>
              <a:rPr lang="de-DE" sz="1800" spc="-1" dirty="0" err="1">
                <a:solidFill>
                  <a:srgbClr val="000000"/>
                </a:solidFill>
                <a:latin typeface="Futura Book"/>
                <a:ea typeface="MS PGothic"/>
              </a:rPr>
              <a:t>shattering</a:t>
            </a:r>
            <a:r>
              <a:rPr lang="de-DE" sz="1800" spc="-1" dirty="0">
                <a:solidFill>
                  <a:srgbClr val="000000"/>
                </a:solidFill>
                <a:latin typeface="Futura Book"/>
                <a:ea typeface="MS PGothic"/>
              </a:rPr>
              <a:t>: </a:t>
            </a:r>
          </a:p>
          <a:p>
            <a:pPr marL="342900" indent="-342900">
              <a:lnSpc>
                <a:spcPct val="100000"/>
              </a:lnSpc>
              <a:spcBef>
                <a:spcPts val="360"/>
              </a:spcBef>
              <a:buFont typeface="+mj-lt"/>
              <a:buAutoNum type="alphaLcParenR"/>
              <a:tabLst>
                <a:tab pos="0" algn="l"/>
              </a:tabLst>
            </a:pPr>
            <a:endParaRPr lang="de-DE" sz="1800" spc="-1" dirty="0">
              <a:solidFill>
                <a:srgbClr val="000000"/>
              </a:solidFill>
              <a:latin typeface="Futura Book"/>
              <a:ea typeface="MS PGothic"/>
            </a:endParaRPr>
          </a:p>
          <a:p>
            <a:pPr marL="342900" indent="-342900">
              <a:lnSpc>
                <a:spcPct val="100000"/>
              </a:lnSpc>
              <a:spcBef>
                <a:spcPts val="360"/>
              </a:spcBef>
              <a:buFont typeface="+mj-lt"/>
              <a:buAutoNum type="alphaLcParenR"/>
              <a:tabLst>
                <a:tab pos="0" algn="l"/>
              </a:tabLst>
            </a:pPr>
            <a:r>
              <a:rPr lang="de-DE" sz="1800" spc="-1" dirty="0" err="1">
                <a:solidFill>
                  <a:srgbClr val="000000"/>
                </a:solidFill>
                <a:latin typeface="Futura Book"/>
                <a:ea typeface="MS PGothic"/>
              </a:rPr>
              <a:t>Spicular</a:t>
            </a:r>
            <a:r>
              <a:rPr lang="de-DE" sz="1800" spc="-1" dirty="0">
                <a:solidFill>
                  <a:srgbClr val="000000"/>
                </a:solidFill>
                <a:latin typeface="Futura Book"/>
                <a:ea typeface="MS PGothic"/>
              </a:rPr>
              <a:t> </a:t>
            </a:r>
            <a:r>
              <a:rPr lang="de-DE" sz="1800" spc="-1" dirty="0" err="1">
                <a:solidFill>
                  <a:srgbClr val="000000"/>
                </a:solidFill>
                <a:latin typeface="Futura Book"/>
                <a:ea typeface="MS PGothic"/>
              </a:rPr>
              <a:t>bubble</a:t>
            </a:r>
            <a:r>
              <a:rPr lang="de-DE" sz="1800" spc="-1" dirty="0">
                <a:solidFill>
                  <a:srgbClr val="000000"/>
                </a:solidFill>
                <a:latin typeface="Futura Book"/>
                <a:ea typeface="MS PGothic"/>
              </a:rPr>
              <a:t> </a:t>
            </a:r>
            <a:r>
              <a:rPr lang="de-DE" sz="1800" spc="-1" dirty="0" err="1">
                <a:solidFill>
                  <a:srgbClr val="000000"/>
                </a:solidFill>
                <a:latin typeface="Futura Book"/>
                <a:ea typeface="MS PGothic"/>
              </a:rPr>
              <a:t>burst</a:t>
            </a:r>
            <a:endParaRPr lang="de-DE" sz="1800" spc="-1" dirty="0">
              <a:solidFill>
                <a:srgbClr val="262A31"/>
              </a:solidFill>
              <a:latin typeface="Arial"/>
            </a:endParaRPr>
          </a:p>
          <a:p>
            <a:pPr marL="342900" indent="-342900">
              <a:lnSpc>
                <a:spcPct val="100000"/>
              </a:lnSpc>
              <a:spcBef>
                <a:spcPts val="360"/>
              </a:spcBef>
              <a:buFont typeface="+mj-lt"/>
              <a:buAutoNum type="alphaLcParenR"/>
              <a:tabLst>
                <a:tab pos="0" algn="l"/>
              </a:tabLst>
            </a:pPr>
            <a:r>
              <a:rPr lang="en-US" sz="1800" spc="-1" dirty="0">
                <a:solidFill>
                  <a:srgbClr val="000000"/>
                </a:solidFill>
                <a:latin typeface="Futura Book"/>
                <a:ea typeface="MS PGothic"/>
              </a:rPr>
              <a:t>Breakup</a:t>
            </a:r>
            <a:endParaRPr lang="de-DE" sz="1800" spc="-1" dirty="0">
              <a:solidFill>
                <a:srgbClr val="262A31"/>
              </a:solidFill>
              <a:latin typeface="Arial"/>
            </a:endParaRPr>
          </a:p>
          <a:p>
            <a:pPr marL="342900" indent="-342900">
              <a:lnSpc>
                <a:spcPct val="100000"/>
              </a:lnSpc>
              <a:spcBef>
                <a:spcPts val="360"/>
              </a:spcBef>
              <a:buFont typeface="+mj-lt"/>
              <a:buAutoNum type="alphaLcParenR"/>
              <a:tabLst>
                <a:tab pos="0" algn="l"/>
              </a:tabLst>
            </a:pPr>
            <a:r>
              <a:rPr lang="en-US" sz="1800" spc="-1" dirty="0">
                <a:solidFill>
                  <a:srgbClr val="000000"/>
                </a:solidFill>
                <a:latin typeface="Futura Book"/>
                <a:ea typeface="MS PGothic"/>
              </a:rPr>
              <a:t>Incomplete breakup</a:t>
            </a:r>
            <a:endParaRPr lang="de-DE" sz="1800" spc="-1" dirty="0">
              <a:solidFill>
                <a:srgbClr val="262A31"/>
              </a:solidFill>
              <a:latin typeface="Arial"/>
            </a:endParaRPr>
          </a:p>
        </p:txBody>
      </p:sp>
      <p:graphicFrame>
        <p:nvGraphicFramePr>
          <p:cNvPr id="9" name="Objekt 8">
            <a:extLst>
              <a:ext uri="{FF2B5EF4-FFF2-40B4-BE49-F238E27FC236}">
                <a16:creationId xmlns:a16="http://schemas.microsoft.com/office/drawing/2014/main" id="{6A237203-8267-18A7-382A-4B02B3AFA7DA}"/>
              </a:ext>
            </a:extLst>
          </p:cNvPr>
          <p:cNvGraphicFramePr>
            <a:graphicFrameLocks noChangeAspect="1"/>
          </p:cNvGraphicFramePr>
          <p:nvPr>
            <p:extLst>
              <p:ext uri="{D42A27DB-BD31-4B8C-83A1-F6EECF244321}">
                <p14:modId xmlns:p14="http://schemas.microsoft.com/office/powerpoint/2010/main" val="4163624013"/>
              </p:ext>
            </p:extLst>
          </p:nvPr>
        </p:nvGraphicFramePr>
        <p:xfrm>
          <a:off x="4652364" y="101821"/>
          <a:ext cx="2541240" cy="4613460"/>
        </p:xfrm>
        <a:graphic>
          <a:graphicData uri="http://schemas.openxmlformats.org/presentationml/2006/ole">
            <mc:AlternateContent xmlns:mc="http://schemas.openxmlformats.org/markup-compatibility/2006">
              <mc:Choice xmlns:v="urn:schemas-microsoft-com:vml" Requires="v">
                <p:oleObj name="Acrobat Document" r:id="rId3" imgW="1892123" imgH="3435025" progId="Acrobat.Document.DC">
                  <p:embed/>
                </p:oleObj>
              </mc:Choice>
              <mc:Fallback>
                <p:oleObj name="Acrobat Document" r:id="rId3" imgW="1892123" imgH="3435025" progId="Acrobat.Document.DC">
                  <p:embed/>
                  <p:pic>
                    <p:nvPicPr>
                      <p:cNvPr id="2" name="Objekt 1">
                        <a:extLst>
                          <a:ext uri="{FF2B5EF4-FFF2-40B4-BE49-F238E27FC236}">
                            <a16:creationId xmlns:a16="http://schemas.microsoft.com/office/drawing/2014/main" id="{6A237203-8267-18A7-382A-4B02B3AFA7DA}"/>
                          </a:ext>
                        </a:extLst>
                      </p:cNvPr>
                      <p:cNvPicPr/>
                      <p:nvPr/>
                    </p:nvPicPr>
                    <p:blipFill>
                      <a:blip r:embed="rId4"/>
                      <a:stretch>
                        <a:fillRect/>
                      </a:stretch>
                    </p:blipFill>
                    <p:spPr>
                      <a:xfrm>
                        <a:off x="4652364" y="101821"/>
                        <a:ext cx="2541240" cy="4613460"/>
                      </a:xfrm>
                      <a:prstGeom prst="rect">
                        <a:avLst/>
                      </a:prstGeom>
                    </p:spPr>
                  </p:pic>
                </p:oleObj>
              </mc:Fallback>
            </mc:AlternateContent>
          </a:graphicData>
        </a:graphic>
      </p:graphicFrame>
    </p:spTree>
    <p:extLst>
      <p:ext uri="{BB962C8B-B14F-4D97-AF65-F5344CB8AC3E}">
        <p14:creationId xmlns:p14="http://schemas.microsoft.com/office/powerpoint/2010/main" val="27432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329FE-4125-0A65-631C-44B980DBD190}"/>
            </a:ext>
          </a:extLst>
        </p:cNvPr>
        <p:cNvGrpSpPr/>
        <p:nvPr/>
      </p:nvGrpSpPr>
      <p:grpSpPr>
        <a:xfrm>
          <a:off x="0" y="0"/>
          <a:ext cx="0" cy="0"/>
          <a:chOff x="0" y="0"/>
          <a:chExt cx="0" cy="0"/>
        </a:xfrm>
      </p:grpSpPr>
      <p:pic>
        <p:nvPicPr>
          <p:cNvPr id="14" name="Grafik 13" descr="Ein Bild, das Text, Screenshot, Farbigkeit enthält.&#10;&#10;KI-generierte Inhalte können fehlerhaft sein.">
            <a:extLst>
              <a:ext uri="{FF2B5EF4-FFF2-40B4-BE49-F238E27FC236}">
                <a16:creationId xmlns:a16="http://schemas.microsoft.com/office/drawing/2014/main" id="{0C791988-C5ED-817C-DCA4-5EF302FA2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6" y="1100454"/>
            <a:ext cx="4934080" cy="3179896"/>
          </a:xfrm>
          <a:prstGeom prst="rect">
            <a:avLst/>
          </a:prstGeom>
        </p:spPr>
      </p:pic>
      <p:sp>
        <p:nvSpPr>
          <p:cNvPr id="423" name="PlaceHolder 1">
            <a:extLst>
              <a:ext uri="{FF2B5EF4-FFF2-40B4-BE49-F238E27FC236}">
                <a16:creationId xmlns:a16="http://schemas.microsoft.com/office/drawing/2014/main" id="{DE438240-21A3-E9AE-4F92-12384CE6415E}"/>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Case Study – Origin </a:t>
            </a:r>
            <a:r>
              <a:rPr lang="de-DE" sz="2000" b="1" cap="all" spc="-1" dirty="0" err="1">
                <a:latin typeface="Futura Book"/>
                <a:ea typeface="Arial Unicode MS"/>
              </a:rPr>
              <a:t>of</a:t>
            </a:r>
            <a:r>
              <a:rPr lang="de-DE" sz="2000" b="1" cap="all" spc="-1" dirty="0">
                <a:latin typeface="Futura Book"/>
                <a:ea typeface="Arial Unicode MS"/>
              </a:rPr>
              <a:t> </a:t>
            </a:r>
            <a:r>
              <a:rPr lang="de-DE" sz="2000" b="1" cap="all" spc="-1" dirty="0" err="1">
                <a:latin typeface="Futura Book"/>
                <a:ea typeface="Arial Unicode MS"/>
              </a:rPr>
              <a:t>Columnar</a:t>
            </a:r>
            <a:r>
              <a:rPr lang="de-DE" sz="2000" b="1" cap="all" spc="-1" dirty="0">
                <a:latin typeface="Futura Book"/>
                <a:ea typeface="Arial Unicode MS"/>
              </a:rPr>
              <a:t> Ice</a:t>
            </a:r>
            <a:endParaRPr lang="en-US" sz="2000" b="1" strike="noStrike" spc="-1" dirty="0">
              <a:latin typeface="Futura Book"/>
            </a:endParaRPr>
          </a:p>
        </p:txBody>
      </p:sp>
      <p:sp>
        <p:nvSpPr>
          <p:cNvPr id="424" name="PlaceHolder 2">
            <a:extLst>
              <a:ext uri="{FF2B5EF4-FFF2-40B4-BE49-F238E27FC236}">
                <a16:creationId xmlns:a16="http://schemas.microsoft.com/office/drawing/2014/main" id="{ADC142D2-3176-0FFA-8A9B-436895380A6F}"/>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6</a:t>
            </a:fld>
            <a:endParaRPr lang="en-US" sz="1000" b="0" strike="noStrike" spc="-1">
              <a:latin typeface="Times New Roman"/>
            </a:endParaRPr>
          </a:p>
        </p:txBody>
      </p:sp>
      <p:sp>
        <p:nvSpPr>
          <p:cNvPr id="2" name="Textfeld 1">
            <a:extLst>
              <a:ext uri="{FF2B5EF4-FFF2-40B4-BE49-F238E27FC236}">
                <a16:creationId xmlns:a16="http://schemas.microsoft.com/office/drawing/2014/main" id="{3D7E550D-50FF-940F-555A-F37DC327D37A}"/>
              </a:ext>
            </a:extLst>
          </p:cNvPr>
          <p:cNvSpPr txBox="1"/>
          <p:nvPr/>
        </p:nvSpPr>
        <p:spPr>
          <a:xfrm>
            <a:off x="5789284" y="2033140"/>
            <a:ext cx="3232218" cy="1323439"/>
          </a:xfrm>
          <a:prstGeom prst="rect">
            <a:avLst/>
          </a:prstGeom>
          <a:noFill/>
        </p:spPr>
        <p:txBody>
          <a:bodyPr wrap="square" rtlCol="0">
            <a:spAutoFit/>
          </a:bodyPr>
          <a:lstStyle/>
          <a:p>
            <a:pPr marL="285750" indent="-285750">
              <a:buFont typeface="Arial" panose="020B0604020202020204" pitchFamily="34" charset="0"/>
              <a:buChar char="•"/>
            </a:pPr>
            <a:r>
              <a:rPr lang="de-DE" sz="1600" dirty="0"/>
              <a:t>2nd slow </a:t>
            </a:r>
            <a:r>
              <a:rPr lang="de-DE" sz="1600" dirty="0" err="1"/>
              <a:t>particle</a:t>
            </a:r>
            <a:r>
              <a:rPr lang="de-DE" sz="1600" dirty="0"/>
              <a:t> </a:t>
            </a:r>
            <a:r>
              <a:rPr lang="de-DE" sz="1600" dirty="0" err="1"/>
              <a:t>mode</a:t>
            </a:r>
            <a:r>
              <a:rPr lang="de-DE" sz="1600" dirty="0"/>
              <a:t> at 800m</a:t>
            </a:r>
          </a:p>
          <a:p>
            <a:pPr marL="285750" indent="-285750">
              <a:buFont typeface="Arial" panose="020B0604020202020204" pitchFamily="34" charset="0"/>
              <a:buChar char="•"/>
            </a:pPr>
            <a:r>
              <a:rPr lang="de-DE" sz="1600" dirty="0" err="1"/>
              <a:t>Between</a:t>
            </a:r>
            <a:r>
              <a:rPr lang="de-DE" sz="1600" dirty="0"/>
              <a:t> 15:10 and 17:00, </a:t>
            </a:r>
            <a:r>
              <a:rPr lang="de-DE" sz="1600" dirty="0" err="1"/>
              <a:t>together</a:t>
            </a:r>
            <a:r>
              <a:rPr lang="de-DE" sz="1600" dirty="0"/>
              <a:t> </a:t>
            </a:r>
            <a:r>
              <a:rPr lang="de-DE" sz="1600" dirty="0" err="1"/>
              <a:t>with</a:t>
            </a:r>
            <a:r>
              <a:rPr lang="de-DE" sz="1600" dirty="0"/>
              <a:t> </a:t>
            </a:r>
            <a:r>
              <a:rPr lang="de-DE" sz="1600" dirty="0" err="1"/>
              <a:t>explosion</a:t>
            </a:r>
            <a:r>
              <a:rPr lang="de-DE" sz="1600" dirty="0"/>
              <a:t> in </a:t>
            </a:r>
            <a:r>
              <a:rPr lang="de-DE" sz="1600" dirty="0" err="1"/>
              <a:t>concetration</a:t>
            </a:r>
            <a:endParaRPr lang="de-DE" sz="1600" dirty="0"/>
          </a:p>
        </p:txBody>
      </p:sp>
      <p:sp>
        <p:nvSpPr>
          <p:cNvPr id="5" name="Rechteck 3">
            <a:extLst>
              <a:ext uri="{FF2B5EF4-FFF2-40B4-BE49-F238E27FC236}">
                <a16:creationId xmlns:a16="http://schemas.microsoft.com/office/drawing/2014/main" id="{DE852F36-5C21-330C-B4F7-D3EA464AB6E5}"/>
              </a:ext>
            </a:extLst>
          </p:cNvPr>
          <p:cNvSpPr/>
          <p:nvPr/>
        </p:nvSpPr>
        <p:spPr>
          <a:xfrm>
            <a:off x="5641746" y="3709725"/>
            <a:ext cx="3479933" cy="5600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de-DE" sz="1600" b="1" spc="-1" dirty="0" err="1">
                <a:latin typeface="Futura Book"/>
              </a:rPr>
              <a:t>Secondary</a:t>
            </a:r>
            <a:r>
              <a:rPr lang="de-DE" sz="1600" b="1" spc="-1" dirty="0">
                <a:latin typeface="Futura Book"/>
              </a:rPr>
              <a:t> </a:t>
            </a:r>
            <a:r>
              <a:rPr lang="de-DE" sz="1600" b="1" spc="-1" dirty="0" err="1">
                <a:latin typeface="Futura Book"/>
              </a:rPr>
              <a:t>ice</a:t>
            </a:r>
            <a:r>
              <a:rPr lang="de-DE" sz="1600" b="1" spc="-1" dirty="0">
                <a:latin typeface="Futura Book"/>
              </a:rPr>
              <a:t> </a:t>
            </a:r>
            <a:r>
              <a:rPr lang="de-DE" sz="1600" b="1" spc="-1" dirty="0" err="1">
                <a:latin typeface="Futura Book"/>
              </a:rPr>
              <a:t>production</a:t>
            </a:r>
            <a:r>
              <a:rPr lang="de-DE" sz="1600" b="1" spc="-1" dirty="0">
                <a:latin typeface="Futura Book"/>
              </a:rPr>
              <a:t> </a:t>
            </a:r>
            <a:r>
              <a:rPr lang="de-DE" sz="1600" b="1" spc="-1" dirty="0" err="1">
                <a:latin typeface="Futura Book"/>
              </a:rPr>
              <a:t>during</a:t>
            </a:r>
            <a:r>
              <a:rPr lang="de-DE" sz="1600" b="1" spc="-1" dirty="0">
                <a:latin typeface="Futura Book"/>
              </a:rPr>
              <a:t> </a:t>
            </a:r>
            <a:r>
              <a:rPr lang="de-DE" sz="1600" b="1" spc="-1" dirty="0" err="1">
                <a:latin typeface="Futura Book"/>
              </a:rPr>
              <a:t>droplet</a:t>
            </a:r>
            <a:r>
              <a:rPr lang="de-DE" sz="1600" b="1" spc="-1" dirty="0">
                <a:latin typeface="Futura Book"/>
              </a:rPr>
              <a:t> </a:t>
            </a:r>
            <a:r>
              <a:rPr lang="de-DE" sz="1600" b="1" spc="-1" dirty="0" err="1">
                <a:latin typeface="Futura Book"/>
              </a:rPr>
              <a:t>refreezing</a:t>
            </a:r>
            <a:endParaRPr lang="en-US" sz="1600" b="1" strike="noStrike" spc="-1" dirty="0">
              <a:latin typeface="Futura Book"/>
            </a:endParaRPr>
          </a:p>
        </p:txBody>
      </p:sp>
      <p:sp>
        <p:nvSpPr>
          <p:cNvPr id="6" name="Pfeil: nach rechts 1">
            <a:extLst>
              <a:ext uri="{FF2B5EF4-FFF2-40B4-BE49-F238E27FC236}">
                <a16:creationId xmlns:a16="http://schemas.microsoft.com/office/drawing/2014/main" id="{183F0769-781B-BD10-1F03-D8F4A8420854}"/>
              </a:ext>
            </a:extLst>
          </p:cNvPr>
          <p:cNvSpPr/>
          <p:nvPr/>
        </p:nvSpPr>
        <p:spPr>
          <a:xfrm rot="5400000">
            <a:off x="7351843" y="3289145"/>
            <a:ext cx="384613" cy="277516"/>
          </a:xfrm>
          <a:prstGeom prst="rightArrow">
            <a:avLst>
              <a:gd name="adj1" fmla="val 50000"/>
              <a:gd name="adj2" fmla="val 50000"/>
            </a:avLst>
          </a:prstGeom>
          <a:solidFill>
            <a:srgbClr val="B02F2C"/>
          </a:solidFill>
          <a:ln w="9360">
            <a:solidFill>
              <a:srgbClr val="B02F2C"/>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lstStyle/>
          <a:p>
            <a:endParaRPr lang="de-DE" dirty="0"/>
          </a:p>
        </p:txBody>
      </p:sp>
      <p:pic>
        <p:nvPicPr>
          <p:cNvPr id="257" name="Grafik 13">
            <a:extLst>
              <a:ext uri="{FF2B5EF4-FFF2-40B4-BE49-F238E27FC236}">
                <a16:creationId xmlns:a16="http://schemas.microsoft.com/office/drawing/2014/main" id="{67EB4E4D-A077-6871-DB3C-8D9AF4F32A8F}"/>
              </a:ext>
            </a:extLst>
          </p:cNvPr>
          <p:cNvPicPr/>
          <p:nvPr/>
        </p:nvPicPr>
        <p:blipFill>
          <a:blip r:embed="rId4"/>
          <a:stretch/>
        </p:blipFill>
        <p:spPr>
          <a:xfrm>
            <a:off x="5060463" y="1370107"/>
            <a:ext cx="682710" cy="2523688"/>
          </a:xfrm>
          <a:prstGeom prst="rect">
            <a:avLst/>
          </a:prstGeom>
          <a:ln w="0">
            <a:noFill/>
          </a:ln>
        </p:spPr>
      </p:pic>
      <p:grpSp>
        <p:nvGrpSpPr>
          <p:cNvPr id="18" name="Gruppieren 17">
            <a:extLst>
              <a:ext uri="{FF2B5EF4-FFF2-40B4-BE49-F238E27FC236}">
                <a16:creationId xmlns:a16="http://schemas.microsoft.com/office/drawing/2014/main" id="{7666DDED-BEBB-CF69-A826-CD91A3BF0C35}"/>
              </a:ext>
            </a:extLst>
          </p:cNvPr>
          <p:cNvGrpSpPr/>
          <p:nvPr/>
        </p:nvGrpSpPr>
        <p:grpSpPr>
          <a:xfrm>
            <a:off x="3701218" y="541518"/>
            <a:ext cx="4891999" cy="3292075"/>
            <a:chOff x="5471651" y="-182052"/>
            <a:chExt cx="4891999" cy="3292075"/>
          </a:xfrm>
        </p:grpSpPr>
        <p:sp>
          <p:nvSpPr>
            <p:cNvPr id="17" name="Rechteck 16">
              <a:extLst>
                <a:ext uri="{FF2B5EF4-FFF2-40B4-BE49-F238E27FC236}">
                  <a16:creationId xmlns:a16="http://schemas.microsoft.com/office/drawing/2014/main" id="{364C64DB-6B64-F343-B6D1-CC0C3E5F6C71}"/>
                </a:ext>
              </a:extLst>
            </p:cNvPr>
            <p:cNvSpPr/>
            <p:nvPr/>
          </p:nvSpPr>
          <p:spPr>
            <a:xfrm>
              <a:off x="6319047" y="1117677"/>
              <a:ext cx="428323" cy="199234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C12158A6-8238-8A8C-8859-2998CAF8A2BE}"/>
                </a:ext>
              </a:extLst>
            </p:cNvPr>
            <p:cNvSpPr/>
            <p:nvPr/>
          </p:nvSpPr>
          <p:spPr>
            <a:xfrm>
              <a:off x="5471651" y="586336"/>
              <a:ext cx="512326" cy="252368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feld 6">
              <a:extLst>
                <a:ext uri="{FF2B5EF4-FFF2-40B4-BE49-F238E27FC236}">
                  <a16:creationId xmlns:a16="http://schemas.microsoft.com/office/drawing/2014/main" id="{6908F50B-48B7-BA4A-9E47-A082DF2F5F6B}"/>
                </a:ext>
              </a:extLst>
            </p:cNvPr>
            <p:cNvSpPr txBox="1"/>
            <p:nvPr/>
          </p:nvSpPr>
          <p:spPr>
            <a:xfrm>
              <a:off x="8409264" y="-182052"/>
              <a:ext cx="1954386" cy="923330"/>
            </a:xfrm>
            <a:prstGeom prst="rect">
              <a:avLst/>
            </a:prstGeom>
            <a:noFill/>
            <a:ln>
              <a:solidFill>
                <a:schemeClr val="accent2">
                  <a:shade val="95000"/>
                  <a:satMod val="105000"/>
                </a:schemeClr>
              </a:solidFill>
            </a:ln>
          </p:spPr>
          <p:txBody>
            <a:bodyPr wrap="square">
              <a:spAutoFit/>
            </a:bodyPr>
            <a:lstStyle/>
            <a:p>
              <a:r>
                <a:rPr lang="de-DE" dirty="0"/>
                <a:t>Ice </a:t>
              </a:r>
              <a:r>
                <a:rPr lang="de-DE" dirty="0" err="1"/>
                <a:t>pellets</a:t>
              </a:r>
              <a:r>
                <a:rPr lang="de-DE" dirty="0"/>
                <a:t> (</a:t>
              </a:r>
              <a:r>
                <a:rPr lang="de-DE" dirty="0" err="1"/>
                <a:t>bulged</a:t>
              </a:r>
              <a:r>
                <a:rPr lang="de-DE" dirty="0"/>
                <a:t> </a:t>
              </a:r>
              <a:r>
                <a:rPr lang="de-DE" dirty="0" err="1"/>
                <a:t>or</a:t>
              </a:r>
              <a:r>
                <a:rPr lang="de-DE" dirty="0"/>
                <a:t> </a:t>
              </a:r>
              <a:r>
                <a:rPr lang="de-DE" dirty="0" err="1"/>
                <a:t>broken</a:t>
              </a:r>
              <a:r>
                <a:rPr lang="de-DE" dirty="0"/>
                <a:t>)</a:t>
              </a:r>
              <a:endParaRPr lang="en-US" dirty="0"/>
            </a:p>
          </p:txBody>
        </p:sp>
        <p:sp>
          <p:nvSpPr>
            <p:cNvPr id="8" name="Textfeld 7">
              <a:extLst>
                <a:ext uri="{FF2B5EF4-FFF2-40B4-BE49-F238E27FC236}">
                  <a16:creationId xmlns:a16="http://schemas.microsoft.com/office/drawing/2014/main" id="{4ECE1F30-237E-87A0-68B8-48838A853F42}"/>
                </a:ext>
              </a:extLst>
            </p:cNvPr>
            <p:cNvSpPr txBox="1"/>
            <p:nvPr/>
          </p:nvSpPr>
          <p:spPr>
            <a:xfrm>
              <a:off x="8675705" y="861273"/>
              <a:ext cx="1555272" cy="369332"/>
            </a:xfrm>
            <a:prstGeom prst="rect">
              <a:avLst/>
            </a:prstGeom>
            <a:noFill/>
            <a:ln>
              <a:solidFill>
                <a:schemeClr val="accent2">
                  <a:shade val="95000"/>
                  <a:satMod val="105000"/>
                </a:schemeClr>
              </a:solidFill>
            </a:ln>
          </p:spPr>
          <p:txBody>
            <a:bodyPr wrap="square">
              <a:spAutoFit/>
            </a:bodyPr>
            <a:lstStyle/>
            <a:p>
              <a:r>
                <a:rPr lang="de-DE" dirty="0" err="1"/>
                <a:t>Columnar</a:t>
              </a:r>
              <a:r>
                <a:rPr lang="de-DE" dirty="0"/>
                <a:t> Ice</a:t>
              </a:r>
              <a:endParaRPr lang="en-US" dirty="0"/>
            </a:p>
          </p:txBody>
        </p:sp>
        <p:cxnSp>
          <p:nvCxnSpPr>
            <p:cNvPr id="9" name="Gerade Verbindung mit Pfeil 8">
              <a:extLst>
                <a:ext uri="{FF2B5EF4-FFF2-40B4-BE49-F238E27FC236}">
                  <a16:creationId xmlns:a16="http://schemas.microsoft.com/office/drawing/2014/main" id="{B03E3F50-5099-9453-8444-E2BB0A478E7C}"/>
                </a:ext>
              </a:extLst>
            </p:cNvPr>
            <p:cNvCxnSpPr>
              <a:cxnSpLocks/>
              <a:stCxn id="7" idx="1"/>
              <a:endCxn id="3" idx="0"/>
            </p:cNvCxnSpPr>
            <p:nvPr/>
          </p:nvCxnSpPr>
          <p:spPr>
            <a:xfrm flipH="1">
              <a:off x="5727814" y="279613"/>
              <a:ext cx="2681450" cy="306723"/>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cxnSp>
          <p:nvCxnSpPr>
            <p:cNvPr id="13" name="Gerade Verbindung mit Pfeil 12">
              <a:extLst>
                <a:ext uri="{FF2B5EF4-FFF2-40B4-BE49-F238E27FC236}">
                  <a16:creationId xmlns:a16="http://schemas.microsoft.com/office/drawing/2014/main" id="{8392FB4C-E1DE-7B06-085D-5E2B18590F21}"/>
                </a:ext>
              </a:extLst>
            </p:cNvPr>
            <p:cNvCxnSpPr>
              <a:cxnSpLocks/>
              <a:stCxn id="8" idx="1"/>
              <a:endCxn id="17" idx="0"/>
            </p:cNvCxnSpPr>
            <p:nvPr/>
          </p:nvCxnSpPr>
          <p:spPr>
            <a:xfrm flipH="1">
              <a:off x="6533209" y="1045939"/>
              <a:ext cx="2142496" cy="71738"/>
            </a:xfrm>
            <a:prstGeom prst="straightConnector1">
              <a:avLst/>
            </a:prstGeom>
            <a:ln w="25400">
              <a:tailEnd type="triangle"/>
            </a:ln>
          </p:spPr>
          <p:style>
            <a:lnRef idx="1">
              <a:schemeClr val="accent2"/>
            </a:lnRef>
            <a:fillRef idx="0">
              <a:schemeClr val="accent2"/>
            </a:fillRef>
            <a:effectRef idx="0">
              <a:schemeClr val="accent2"/>
            </a:effectRef>
            <a:fontRef idx="minor">
              <a:schemeClr val="tx1"/>
            </a:fontRef>
          </p:style>
        </p:cxnSp>
      </p:grpSp>
      <p:sp>
        <p:nvSpPr>
          <p:cNvPr id="10" name="AutoShape 2" descr="preview url image">
            <a:extLst>
              <a:ext uri="{FF2B5EF4-FFF2-40B4-BE49-F238E27FC236}">
                <a16:creationId xmlns:a16="http://schemas.microsoft.com/office/drawing/2014/main" id="{B85EED57-1FA6-1893-2D72-527F3F78F276}"/>
              </a:ext>
            </a:extLst>
          </p:cNvPr>
          <p:cNvSpPr>
            <a:spLocks noChangeAspect="1" noChangeArrowheads="1"/>
          </p:cNvSpPr>
          <p:nvPr/>
        </p:nvSpPr>
        <p:spPr bwMode="auto">
          <a:xfrm>
            <a:off x="4419600" y="1560522"/>
            <a:ext cx="1163628" cy="11636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93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B8B98-8092-9960-13E0-5372F57EFC41}"/>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2876D442-94FB-68DA-5276-2705FCC12FF6}"/>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a:latin typeface="Futura Book"/>
                <a:ea typeface="Arial Unicode MS"/>
              </a:rPr>
              <a:t>Classification</a:t>
            </a:r>
            <a:endParaRPr lang="en-US" sz="2000" b="1" strike="noStrike" spc="-1" dirty="0">
              <a:latin typeface="Futura Book"/>
            </a:endParaRPr>
          </a:p>
        </p:txBody>
      </p:sp>
      <p:sp>
        <p:nvSpPr>
          <p:cNvPr id="424" name="PlaceHolder 2">
            <a:extLst>
              <a:ext uri="{FF2B5EF4-FFF2-40B4-BE49-F238E27FC236}">
                <a16:creationId xmlns:a16="http://schemas.microsoft.com/office/drawing/2014/main" id="{11BAD915-7B43-6A94-547C-1AE267CCC4A2}"/>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7</a:t>
            </a:fld>
            <a:endParaRPr lang="en-US" sz="1000" b="0" strike="noStrike" spc="-1">
              <a:latin typeface="Times New Roman"/>
            </a:endParaRP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08780229-26C9-75E8-FEE1-0E9A4D96795B}"/>
                  </a:ext>
                </a:extLst>
              </p:cNvPr>
              <p:cNvSpPr txBox="1"/>
              <p:nvPr/>
            </p:nvSpPr>
            <p:spPr>
              <a:xfrm>
                <a:off x="1307123" y="1089095"/>
                <a:ext cx="5616545" cy="371897"/>
              </a:xfrm>
              <a:prstGeom prst="rect">
                <a:avLst/>
              </a:prstGeom>
              <a:noFill/>
            </p:spPr>
            <p:txBody>
              <a:bodyPr wrap="square" lIns="0" tIns="0" rIns="0" bIns="0" rtlCol="0">
                <a:spAutoFit/>
              </a:bodyPr>
              <a:lstStyle/>
              <a:p>
                <a:pPr algn="ctr"/>
                <a:r>
                  <a:rPr lang="de-DE" sz="1600" dirty="0">
                    <a:latin typeface="Futura Book"/>
                  </a:rPr>
                  <a:t>(Size </a:t>
                </a:r>
                <a:r>
                  <a:rPr lang="de-DE" sz="1600" dirty="0" err="1">
                    <a:latin typeface="Futura Book"/>
                  </a:rPr>
                  <a:t>dependent</a:t>
                </a:r>
                <a:r>
                  <a:rPr lang="de-DE" sz="1600" dirty="0">
                    <a:latin typeface="Futura Book"/>
                  </a:rPr>
                  <a:t>) Threshold in </a:t>
                </a:r>
                <a:r>
                  <a:rPr lang="de-DE" sz="1600" dirty="0" err="1">
                    <a:latin typeface="Futura Book"/>
                  </a:rPr>
                  <a:t>Complexity</a:t>
                </a:r>
                <a:r>
                  <a:rPr lang="en-US" sz="1600" dirty="0">
                    <a:latin typeface="Futura Book"/>
                  </a:rPr>
                  <a:t> </a:t>
                </a:r>
                <a:r>
                  <a:rPr lang="de-DE" sz="1600" dirty="0">
                    <a:latin typeface="Futura Book"/>
                  </a:rPr>
                  <a:t>: </a:t>
                </a:r>
                <a14:m>
                  <m:oMath xmlns:m="http://schemas.openxmlformats.org/officeDocument/2006/math">
                    <m:r>
                      <a:rPr lang="de-DE" sz="1600" i="1" smtClean="0">
                        <a:latin typeface="Cambria Math" panose="02040503050406030204" pitchFamily="18" charset="0"/>
                      </a:rPr>
                      <m:t>𝜒</m:t>
                    </m:r>
                    <m:r>
                      <a:rPr lang="en-US" sz="1600" i="1" smtClean="0">
                        <a:latin typeface="Cambria Math" panose="02040503050406030204" pitchFamily="18" charset="0"/>
                      </a:rPr>
                      <m:t>=</m:t>
                    </m:r>
                    <m:r>
                      <a:rPr lang="de-DE" sz="1600" b="0" i="1" smtClean="0">
                        <a:latin typeface="Cambria Math" panose="02040503050406030204" pitchFamily="18" charset="0"/>
                      </a:rPr>
                      <m:t> </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𝑃𝑒𝑟𝑖𝑚𝑒𝑡𝑒𝑟</m:t>
                        </m:r>
                      </m:num>
                      <m:den>
                        <m:r>
                          <a:rPr lang="de-DE" sz="1600" b="0" i="1" smtClean="0">
                            <a:latin typeface="Cambria Math" panose="02040503050406030204" pitchFamily="18" charset="0"/>
                          </a:rPr>
                          <m:t>2 </m:t>
                        </m:r>
                        <m:rad>
                          <m:radPr>
                            <m:degHide m:val="on"/>
                            <m:ctrlPr>
                              <a:rPr lang="de-DE" sz="1600" b="0" i="1" smtClean="0">
                                <a:latin typeface="Cambria Math" panose="02040503050406030204" pitchFamily="18" charset="0"/>
                              </a:rPr>
                            </m:ctrlPr>
                          </m:radPr>
                          <m:deg/>
                          <m:e>
                            <m:r>
                              <a:rPr lang="de-DE" sz="1600" b="0" i="1" smtClean="0">
                                <a:latin typeface="Cambria Math" panose="02040503050406030204" pitchFamily="18" charset="0"/>
                              </a:rPr>
                              <m:t>𝜋</m:t>
                            </m:r>
                            <m:r>
                              <a:rPr lang="de-DE" sz="1600" b="0" i="1" smtClean="0">
                                <a:latin typeface="Cambria Math" panose="02040503050406030204" pitchFamily="18" charset="0"/>
                              </a:rPr>
                              <m:t>𝐴𝑟𝑒𝑎</m:t>
                            </m:r>
                          </m:e>
                        </m:rad>
                      </m:den>
                    </m:f>
                  </m:oMath>
                </a14:m>
                <a:endParaRPr lang="en-US" sz="1600" dirty="0">
                  <a:latin typeface="Futura Book"/>
                </a:endParaRPr>
              </a:p>
            </p:txBody>
          </p:sp>
        </mc:Choice>
        <mc:Fallback xmlns="">
          <p:sp>
            <p:nvSpPr>
              <p:cNvPr id="5" name="Textfeld 4">
                <a:extLst>
                  <a:ext uri="{FF2B5EF4-FFF2-40B4-BE49-F238E27FC236}">
                    <a16:creationId xmlns:a16="http://schemas.microsoft.com/office/drawing/2014/main" id="{08780229-26C9-75E8-FEE1-0E9A4D96795B}"/>
                  </a:ext>
                </a:extLst>
              </p:cNvPr>
              <p:cNvSpPr txBox="1">
                <a:spLocks noRot="1" noChangeAspect="1" noMove="1" noResize="1" noEditPoints="1" noAdjustHandles="1" noChangeArrowheads="1" noChangeShapeType="1" noTextEdit="1"/>
              </p:cNvSpPr>
              <p:nvPr/>
            </p:nvSpPr>
            <p:spPr>
              <a:xfrm>
                <a:off x="1307123" y="1089095"/>
                <a:ext cx="5616545" cy="371897"/>
              </a:xfrm>
              <a:prstGeom prst="rect">
                <a:avLst/>
              </a:prstGeom>
              <a:blipFill>
                <a:blip r:embed="rId3"/>
                <a:stretch>
                  <a:fillRect l="-434" t="-4918" b="-11475"/>
                </a:stretch>
              </a:blipFill>
            </p:spPr>
            <p:txBody>
              <a:bodyPr/>
              <a:lstStyle/>
              <a:p>
                <a:r>
                  <a:rPr lang="en-US">
                    <a:noFill/>
                  </a:rPr>
                  <a:t> </a:t>
                </a:r>
              </a:p>
            </p:txBody>
          </p:sp>
        </mc:Fallback>
      </mc:AlternateContent>
      <p:pic>
        <p:nvPicPr>
          <p:cNvPr id="13" name="Grafik 12">
            <a:extLst>
              <a:ext uri="{FF2B5EF4-FFF2-40B4-BE49-F238E27FC236}">
                <a16:creationId xmlns:a16="http://schemas.microsoft.com/office/drawing/2014/main" id="{DAECE36B-8F68-E00C-B144-4D4F1700871C}"/>
              </a:ext>
            </a:extLst>
          </p:cNvPr>
          <p:cNvPicPr>
            <a:picLocks noChangeAspect="1"/>
          </p:cNvPicPr>
          <p:nvPr/>
        </p:nvPicPr>
        <p:blipFill>
          <a:blip r:embed="rId4"/>
          <a:srcRect l="43" t="67070" r="-43" b="-188"/>
          <a:stretch/>
        </p:blipFill>
        <p:spPr>
          <a:xfrm>
            <a:off x="390215" y="1893518"/>
            <a:ext cx="8022115" cy="2403092"/>
          </a:xfrm>
          <a:prstGeom prst="rect">
            <a:avLst/>
          </a:prstGeom>
        </p:spPr>
      </p:pic>
      <p:sp>
        <p:nvSpPr>
          <p:cNvPr id="14" name="Textfeld 13">
            <a:extLst>
              <a:ext uri="{FF2B5EF4-FFF2-40B4-BE49-F238E27FC236}">
                <a16:creationId xmlns:a16="http://schemas.microsoft.com/office/drawing/2014/main" id="{4C63C6E3-1031-B608-4A9E-C271D58B832A}"/>
              </a:ext>
            </a:extLst>
          </p:cNvPr>
          <p:cNvSpPr txBox="1"/>
          <p:nvPr/>
        </p:nvSpPr>
        <p:spPr>
          <a:xfrm>
            <a:off x="1071151" y="1554964"/>
            <a:ext cx="2352985" cy="338554"/>
          </a:xfrm>
          <a:prstGeom prst="rect">
            <a:avLst/>
          </a:prstGeom>
          <a:noFill/>
        </p:spPr>
        <p:txBody>
          <a:bodyPr wrap="square">
            <a:spAutoFit/>
          </a:bodyPr>
          <a:lstStyle/>
          <a:p>
            <a:r>
              <a:rPr lang="de-DE" sz="1600" dirty="0" err="1">
                <a:latin typeface="Futura Book"/>
              </a:rPr>
              <a:t>Droplets</a:t>
            </a:r>
            <a:r>
              <a:rPr lang="de-DE" sz="1600" dirty="0">
                <a:latin typeface="Futura Book"/>
              </a:rPr>
              <a:t> (liquid </a:t>
            </a:r>
            <a:r>
              <a:rPr lang="de-DE" sz="1600" dirty="0" err="1">
                <a:latin typeface="Futura Book"/>
              </a:rPr>
              <a:t>or</a:t>
            </a:r>
            <a:r>
              <a:rPr lang="de-DE" sz="1600" dirty="0">
                <a:latin typeface="Futura Book"/>
              </a:rPr>
              <a:t> </a:t>
            </a:r>
            <a:r>
              <a:rPr lang="de-DE" sz="1600" dirty="0" err="1">
                <a:latin typeface="Futura Book"/>
              </a:rPr>
              <a:t>ice</a:t>
            </a:r>
            <a:r>
              <a:rPr lang="de-DE" sz="1600" dirty="0">
                <a:latin typeface="Futura Book"/>
              </a:rPr>
              <a:t>)</a:t>
            </a:r>
            <a:endParaRPr lang="en-US" sz="1600" dirty="0">
              <a:latin typeface="Futura Book"/>
            </a:endParaRPr>
          </a:p>
        </p:txBody>
      </p:sp>
      <p:sp>
        <p:nvSpPr>
          <p:cNvPr id="16" name="Textfeld 15">
            <a:extLst>
              <a:ext uri="{FF2B5EF4-FFF2-40B4-BE49-F238E27FC236}">
                <a16:creationId xmlns:a16="http://schemas.microsoft.com/office/drawing/2014/main" id="{9B5A7E40-2401-5355-1EA8-E05F92DD6E06}"/>
              </a:ext>
            </a:extLst>
          </p:cNvPr>
          <p:cNvSpPr txBox="1"/>
          <p:nvPr/>
        </p:nvSpPr>
        <p:spPr>
          <a:xfrm>
            <a:off x="4282050" y="1554964"/>
            <a:ext cx="4305305" cy="338554"/>
          </a:xfrm>
          <a:prstGeom prst="rect">
            <a:avLst/>
          </a:prstGeom>
          <a:noFill/>
        </p:spPr>
        <p:txBody>
          <a:bodyPr wrap="square">
            <a:spAutoFit/>
          </a:bodyPr>
          <a:lstStyle/>
          <a:p>
            <a:r>
              <a:rPr lang="de-DE" sz="1600" dirty="0" err="1">
                <a:latin typeface="Futura Book"/>
              </a:rPr>
              <a:t>Columnar</a:t>
            </a:r>
            <a:r>
              <a:rPr lang="de-DE" sz="1600" dirty="0">
                <a:latin typeface="Futura Book"/>
              </a:rPr>
              <a:t> Ice (Monomers + Aggregates)</a:t>
            </a:r>
            <a:endParaRPr lang="en-US" sz="1600" dirty="0">
              <a:latin typeface="Futura Book"/>
            </a:endParaRPr>
          </a:p>
        </p:txBody>
      </p:sp>
      <p:grpSp>
        <p:nvGrpSpPr>
          <p:cNvPr id="18" name="Gruppieren 17">
            <a:extLst>
              <a:ext uri="{FF2B5EF4-FFF2-40B4-BE49-F238E27FC236}">
                <a16:creationId xmlns:a16="http://schemas.microsoft.com/office/drawing/2014/main" id="{4AAF9AA0-4A36-D868-9D2D-F2F20E9A78FF}"/>
              </a:ext>
            </a:extLst>
          </p:cNvPr>
          <p:cNvGrpSpPr/>
          <p:nvPr/>
        </p:nvGrpSpPr>
        <p:grpSpPr>
          <a:xfrm>
            <a:off x="1307123" y="4292427"/>
            <a:ext cx="6075237" cy="390240"/>
            <a:chOff x="4055046" y="4230390"/>
            <a:chExt cx="6075237" cy="390240"/>
          </a:xfrm>
        </p:grpSpPr>
        <p:sp>
          <p:nvSpPr>
            <p:cNvPr id="8" name="Rechteck 3">
              <a:extLst>
                <a:ext uri="{FF2B5EF4-FFF2-40B4-BE49-F238E27FC236}">
                  <a16:creationId xmlns:a16="http://schemas.microsoft.com/office/drawing/2014/main" id="{DF5A8B05-B3B8-C979-4AC7-2FE7B868CD54}"/>
                </a:ext>
              </a:extLst>
            </p:cNvPr>
            <p:cNvSpPr/>
            <p:nvPr/>
          </p:nvSpPr>
          <p:spPr>
            <a:xfrm>
              <a:off x="4503802" y="4271140"/>
              <a:ext cx="5626481" cy="3087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de-DE" sz="1600" b="1" strike="noStrike" spc="-1" dirty="0">
                  <a:latin typeface="Futura Book"/>
                </a:rPr>
                <a:t>Classification Error &lt; 5% </a:t>
              </a:r>
              <a:r>
                <a:rPr lang="de-DE" sz="1600" b="1" strike="noStrike" spc="-1" dirty="0" err="1">
                  <a:latin typeface="Futura Book"/>
                </a:rPr>
                <a:t>for</a:t>
              </a:r>
              <a:r>
                <a:rPr lang="de-DE" sz="1600" b="1" strike="noStrike" spc="-1" dirty="0">
                  <a:latin typeface="Futura Book"/>
                </a:rPr>
                <a:t> </a:t>
              </a:r>
              <a:r>
                <a:rPr lang="de-DE" sz="1600" b="1" spc="-1" dirty="0">
                  <a:latin typeface="Futura Book"/>
                </a:rPr>
                <a:t>Hydrometeors &gt; 0.41 mm</a:t>
              </a:r>
              <a:endParaRPr lang="en-US" sz="1600" b="1" spc="-1" dirty="0">
                <a:latin typeface="Futura Book"/>
              </a:endParaRPr>
            </a:p>
          </p:txBody>
        </p:sp>
        <p:sp>
          <p:nvSpPr>
            <p:cNvPr id="10" name="Pfeil: nach rechts 1">
              <a:extLst>
                <a:ext uri="{FF2B5EF4-FFF2-40B4-BE49-F238E27FC236}">
                  <a16:creationId xmlns:a16="http://schemas.microsoft.com/office/drawing/2014/main" id="{174E617A-68E3-3EE5-AD52-F8350B22FE04}"/>
                </a:ext>
              </a:extLst>
            </p:cNvPr>
            <p:cNvSpPr/>
            <p:nvPr/>
          </p:nvSpPr>
          <p:spPr>
            <a:xfrm>
              <a:off x="4055046" y="4230390"/>
              <a:ext cx="396716" cy="390240"/>
            </a:xfrm>
            <a:prstGeom prst="rightArrow">
              <a:avLst>
                <a:gd name="adj1" fmla="val 50000"/>
                <a:gd name="adj2" fmla="val 50000"/>
              </a:avLst>
            </a:prstGeom>
            <a:solidFill>
              <a:srgbClr val="B02F2C"/>
            </a:solidFill>
            <a:ln w="9360">
              <a:solidFill>
                <a:srgbClr val="B02F2C"/>
              </a:solidFill>
              <a:round/>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txBody>
            <a:bodyPr/>
            <a:lstStyle/>
            <a:p>
              <a:endParaRPr lang="de-DE" dirty="0"/>
            </a:p>
          </p:txBody>
        </p:sp>
      </p:grpSp>
    </p:spTree>
    <p:extLst>
      <p:ext uri="{BB962C8B-B14F-4D97-AF65-F5344CB8AC3E}">
        <p14:creationId xmlns:p14="http://schemas.microsoft.com/office/powerpoint/2010/main" val="26810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B09F3-9B05-BC69-6074-16994476FD8D}"/>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9806A0F6-59F2-DDCD-E3CB-28CD25C9573F}"/>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err="1">
                <a:latin typeface="Futura Book"/>
                <a:ea typeface="Arial Unicode MS"/>
              </a:rPr>
              <a:t>Concentrations</a:t>
            </a:r>
            <a:endParaRPr lang="en-US" sz="2000" b="1" strike="noStrike" spc="-1" dirty="0">
              <a:latin typeface="Futura Book"/>
            </a:endParaRPr>
          </a:p>
        </p:txBody>
      </p:sp>
      <p:sp>
        <p:nvSpPr>
          <p:cNvPr id="424" name="PlaceHolder 2">
            <a:extLst>
              <a:ext uri="{FF2B5EF4-FFF2-40B4-BE49-F238E27FC236}">
                <a16:creationId xmlns:a16="http://schemas.microsoft.com/office/drawing/2014/main" id="{59F550F1-E415-71F9-25E8-7CFF6C1D4924}"/>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8</a:t>
            </a:fld>
            <a:endParaRPr lang="en-US" sz="1000" b="0" strike="noStrike" spc="-1">
              <a:latin typeface="Times New Roman"/>
            </a:endParaRPr>
          </a:p>
        </p:txBody>
      </p:sp>
      <p:grpSp>
        <p:nvGrpSpPr>
          <p:cNvPr id="14" name="Gruppieren 13">
            <a:extLst>
              <a:ext uri="{FF2B5EF4-FFF2-40B4-BE49-F238E27FC236}">
                <a16:creationId xmlns:a16="http://schemas.microsoft.com/office/drawing/2014/main" id="{85A2F887-8042-75A2-FF81-1FD082166876}"/>
              </a:ext>
            </a:extLst>
          </p:cNvPr>
          <p:cNvGrpSpPr>
            <a:grpSpLocks noChangeAspect="1"/>
          </p:cNvGrpSpPr>
          <p:nvPr/>
        </p:nvGrpSpPr>
        <p:grpSpPr>
          <a:xfrm>
            <a:off x="0" y="1007240"/>
            <a:ext cx="7469988" cy="3707718"/>
            <a:chOff x="1349375" y="0"/>
            <a:chExt cx="6445250" cy="3199091"/>
          </a:xfrm>
        </p:grpSpPr>
        <p:pic>
          <p:nvPicPr>
            <p:cNvPr id="11" name="Grafik 10">
              <a:extLst>
                <a:ext uri="{FF2B5EF4-FFF2-40B4-BE49-F238E27FC236}">
                  <a16:creationId xmlns:a16="http://schemas.microsoft.com/office/drawing/2014/main" id="{60DA7E94-C5BA-49BC-76E3-41689C1E8EC2}"/>
                </a:ext>
              </a:extLst>
            </p:cNvPr>
            <p:cNvPicPr>
              <a:picLocks noChangeAspect="1"/>
            </p:cNvPicPr>
            <p:nvPr/>
          </p:nvPicPr>
          <p:blipFill>
            <a:blip r:embed="rId3"/>
            <a:srcRect b="43408"/>
            <a:stretch/>
          </p:blipFill>
          <p:spPr>
            <a:xfrm>
              <a:off x="1349375" y="0"/>
              <a:ext cx="6445250" cy="2910840"/>
            </a:xfrm>
            <a:prstGeom prst="rect">
              <a:avLst/>
            </a:prstGeom>
          </p:spPr>
        </p:pic>
        <p:pic>
          <p:nvPicPr>
            <p:cNvPr id="13" name="Grafik 12">
              <a:extLst>
                <a:ext uri="{FF2B5EF4-FFF2-40B4-BE49-F238E27FC236}">
                  <a16:creationId xmlns:a16="http://schemas.microsoft.com/office/drawing/2014/main" id="{576C7026-D56A-C195-6ED2-6A236596ED51}"/>
                </a:ext>
              </a:extLst>
            </p:cNvPr>
            <p:cNvPicPr>
              <a:picLocks noChangeAspect="1"/>
            </p:cNvPicPr>
            <p:nvPr/>
          </p:nvPicPr>
          <p:blipFill>
            <a:blip r:embed="rId3"/>
            <a:srcRect t="94072"/>
            <a:stretch/>
          </p:blipFill>
          <p:spPr>
            <a:xfrm>
              <a:off x="1349375" y="2894171"/>
              <a:ext cx="6445250" cy="304920"/>
            </a:xfrm>
            <a:prstGeom prst="rect">
              <a:avLst/>
            </a:prstGeom>
          </p:spPr>
        </p:pic>
      </p:grpSp>
      <p:sp>
        <p:nvSpPr>
          <p:cNvPr id="4" name="Rechteck 3">
            <a:extLst>
              <a:ext uri="{FF2B5EF4-FFF2-40B4-BE49-F238E27FC236}">
                <a16:creationId xmlns:a16="http://schemas.microsoft.com/office/drawing/2014/main" id="{B3700264-620F-6174-2B5B-D026C395D1F0}"/>
              </a:ext>
            </a:extLst>
          </p:cNvPr>
          <p:cNvSpPr/>
          <p:nvPr/>
        </p:nvSpPr>
        <p:spPr>
          <a:xfrm>
            <a:off x="3663950" y="2241842"/>
            <a:ext cx="2222500" cy="49088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buNone/>
            </a:pPr>
            <a:r>
              <a:rPr lang="de-DE" sz="1400" spc="-1" dirty="0">
                <a:solidFill>
                  <a:srgbClr val="000000"/>
                </a:solidFill>
                <a:latin typeface="Arial"/>
              </a:rPr>
              <a:t>Mean </a:t>
            </a:r>
            <a:r>
              <a:rPr lang="de-DE" sz="1400" spc="-1" dirty="0" err="1">
                <a:solidFill>
                  <a:srgbClr val="000000"/>
                </a:solidFill>
                <a:latin typeface="Arial"/>
              </a:rPr>
              <a:t>from</a:t>
            </a:r>
            <a:r>
              <a:rPr lang="de-DE" sz="1400" spc="-1" dirty="0">
                <a:solidFill>
                  <a:srgbClr val="000000"/>
                </a:solidFill>
                <a:latin typeface="Arial"/>
              </a:rPr>
              <a:t> 15:30 – 17:00: </a:t>
            </a:r>
            <a:r>
              <a:rPr lang="de-DE" sz="1400" b="1" spc="-1" dirty="0">
                <a:solidFill>
                  <a:srgbClr val="000000"/>
                </a:solidFill>
                <a:latin typeface="Arial"/>
              </a:rPr>
              <a:t>~3.8</a:t>
            </a:r>
            <a:endParaRPr lang="en-US" sz="1400" b="0" strike="noStrike" spc="-1" dirty="0">
              <a:latin typeface="Arial"/>
            </a:endParaRPr>
          </a:p>
        </p:txBody>
      </p:sp>
      <p:sp>
        <p:nvSpPr>
          <p:cNvPr id="16" name="Textfeld 15">
            <a:extLst>
              <a:ext uri="{FF2B5EF4-FFF2-40B4-BE49-F238E27FC236}">
                <a16:creationId xmlns:a16="http://schemas.microsoft.com/office/drawing/2014/main" id="{3C52B7A8-0F7F-3464-BA93-2EF4C40BAA6C}"/>
              </a:ext>
            </a:extLst>
          </p:cNvPr>
          <p:cNvSpPr txBox="1"/>
          <p:nvPr/>
        </p:nvSpPr>
        <p:spPr>
          <a:xfrm>
            <a:off x="7498244" y="586591"/>
            <a:ext cx="1637672" cy="3970318"/>
          </a:xfrm>
          <a:prstGeom prst="rect">
            <a:avLst/>
          </a:prstGeom>
          <a:noFill/>
        </p:spPr>
        <p:txBody>
          <a:bodyPr wrap="square">
            <a:spAutoFit/>
          </a:bodyPr>
          <a:lstStyle/>
          <a:p>
            <a:pPr marL="285750" indent="-285750">
              <a:lnSpc>
                <a:spcPct val="100000"/>
              </a:lnSpc>
              <a:buFont typeface="Wingdings" panose="05000000000000000000" pitchFamily="2" charset="2"/>
              <a:buChar char="Ø"/>
            </a:pPr>
            <a:r>
              <a:rPr lang="de-DE" strike="noStrike" spc="-1" dirty="0">
                <a:latin typeface="Futura Book"/>
              </a:rPr>
              <a:t>Ratio </a:t>
            </a:r>
            <a:r>
              <a:rPr lang="de-DE" strike="noStrike" spc="-1" dirty="0" err="1">
                <a:latin typeface="Futura Book"/>
              </a:rPr>
              <a:t>as</a:t>
            </a:r>
            <a:r>
              <a:rPr lang="de-DE" strike="noStrike" spc="-1" dirty="0">
                <a:latin typeface="Futura Book"/>
              </a:rPr>
              <a:t> </a:t>
            </a:r>
            <a:r>
              <a:rPr lang="de-DE" b="1" strike="noStrike" spc="-1" dirty="0" err="1">
                <a:latin typeface="Futura Book"/>
              </a:rPr>
              <a:t>proxy</a:t>
            </a:r>
            <a:r>
              <a:rPr lang="de-DE" strike="noStrike" spc="-1" dirty="0">
                <a:latin typeface="Futura Book"/>
              </a:rPr>
              <a:t> </a:t>
            </a:r>
            <a:r>
              <a:rPr lang="de-DE" strike="noStrike" spc="-1" dirty="0" err="1">
                <a:latin typeface="Futura Book"/>
              </a:rPr>
              <a:t>for</a:t>
            </a:r>
            <a:r>
              <a:rPr lang="de-DE" strike="noStrike" spc="-1" dirty="0">
                <a:latin typeface="Futura Book"/>
              </a:rPr>
              <a:t> </a:t>
            </a:r>
            <a:r>
              <a:rPr lang="de-DE" b="1" strike="noStrike" spc="-1" dirty="0" err="1">
                <a:latin typeface="Futura Book"/>
              </a:rPr>
              <a:t>effectiveness</a:t>
            </a:r>
            <a:endParaRPr lang="de-DE" b="1" strike="noStrike" spc="-1" dirty="0">
              <a:latin typeface="Futura Book"/>
            </a:endParaRPr>
          </a:p>
          <a:p>
            <a:pPr>
              <a:lnSpc>
                <a:spcPct val="100000"/>
              </a:lnSpc>
            </a:pPr>
            <a:endParaRPr lang="de-DE" b="1" strike="noStrike" spc="-1" dirty="0">
              <a:latin typeface="Futura Book"/>
            </a:endParaRPr>
          </a:p>
          <a:p>
            <a:pPr marL="285750" indent="-285750">
              <a:lnSpc>
                <a:spcPct val="100000"/>
              </a:lnSpc>
              <a:buFont typeface="Wingdings" panose="05000000000000000000" pitchFamily="2" charset="2"/>
              <a:buChar char="Ø"/>
            </a:pPr>
            <a:r>
              <a:rPr lang="de-DE" b="1" strike="noStrike" spc="-1" dirty="0">
                <a:latin typeface="Futura Book"/>
              </a:rPr>
              <a:t>Transient</a:t>
            </a:r>
            <a:r>
              <a:rPr lang="de-DE" strike="noStrike" spc="-1" dirty="0">
                <a:latin typeface="Futura Book"/>
              </a:rPr>
              <a:t> </a:t>
            </a:r>
            <a:r>
              <a:rPr lang="de-DE" strike="noStrike" spc="-1" dirty="0" err="1">
                <a:latin typeface="Futura Book"/>
              </a:rPr>
              <a:t>Process</a:t>
            </a:r>
            <a:endParaRPr lang="de-DE" strike="noStrike" spc="-1" dirty="0">
              <a:latin typeface="Futura Book"/>
            </a:endParaRPr>
          </a:p>
          <a:p>
            <a:pPr marL="285750" indent="-285750">
              <a:lnSpc>
                <a:spcPct val="100000"/>
              </a:lnSpc>
              <a:buFont typeface="Wingdings" panose="05000000000000000000" pitchFamily="2" charset="2"/>
              <a:buChar char="Ø"/>
            </a:pPr>
            <a:endParaRPr lang="de-DE" strike="noStrike" spc="-1" dirty="0">
              <a:latin typeface="Futura Book"/>
            </a:endParaRPr>
          </a:p>
          <a:p>
            <a:pPr marL="285750" indent="-285750">
              <a:lnSpc>
                <a:spcPct val="100000"/>
              </a:lnSpc>
              <a:buFont typeface="Wingdings" panose="05000000000000000000" pitchFamily="2" charset="2"/>
              <a:buChar char="Ø"/>
            </a:pPr>
            <a:r>
              <a:rPr lang="de-DE" spc="-1" dirty="0" err="1">
                <a:latin typeface="Futura Book"/>
              </a:rPr>
              <a:t>Effectiveness</a:t>
            </a:r>
            <a:r>
              <a:rPr lang="de-DE" spc="-1" dirty="0">
                <a:latin typeface="Futura Book"/>
              </a:rPr>
              <a:t> </a:t>
            </a:r>
            <a:r>
              <a:rPr lang="de-DE" spc="-1" dirty="0" err="1">
                <a:latin typeface="Futura Book"/>
              </a:rPr>
              <a:t>is</a:t>
            </a:r>
            <a:r>
              <a:rPr lang="de-DE" spc="-1" dirty="0">
                <a:latin typeface="Futura Book"/>
              </a:rPr>
              <a:t> </a:t>
            </a:r>
            <a:r>
              <a:rPr lang="de-DE" b="1" spc="-1" dirty="0" err="1">
                <a:latin typeface="Futura Book"/>
              </a:rPr>
              <a:t>lower</a:t>
            </a:r>
            <a:r>
              <a:rPr lang="de-DE" b="1" spc="-1" dirty="0">
                <a:latin typeface="Futura Book"/>
              </a:rPr>
              <a:t> </a:t>
            </a:r>
            <a:r>
              <a:rPr lang="de-DE" b="1" spc="-1" dirty="0" err="1">
                <a:latin typeface="Futura Book"/>
              </a:rPr>
              <a:t>limit</a:t>
            </a:r>
            <a:r>
              <a:rPr lang="de-DE" b="1" spc="-1" dirty="0">
                <a:latin typeface="Futura Book"/>
              </a:rPr>
              <a:t> </a:t>
            </a:r>
            <a:r>
              <a:rPr lang="de-DE" spc="-1" dirty="0">
                <a:latin typeface="Futura Book"/>
              </a:rPr>
              <a:t>due </a:t>
            </a:r>
            <a:r>
              <a:rPr lang="de-DE" spc="-1" dirty="0" err="1">
                <a:latin typeface="Futura Book"/>
              </a:rPr>
              <a:t>to</a:t>
            </a:r>
            <a:r>
              <a:rPr lang="de-DE" spc="-1" dirty="0">
                <a:latin typeface="Futura Book"/>
              </a:rPr>
              <a:t> </a:t>
            </a:r>
            <a:r>
              <a:rPr lang="de-DE" b="1" spc="-1" dirty="0" err="1">
                <a:latin typeface="Futura Book"/>
              </a:rPr>
              <a:t>smaller</a:t>
            </a:r>
            <a:r>
              <a:rPr lang="de-DE" b="1" spc="-1" dirty="0">
                <a:latin typeface="Futura Book"/>
              </a:rPr>
              <a:t> </a:t>
            </a:r>
            <a:r>
              <a:rPr lang="de-DE" b="1" spc="-1" dirty="0" err="1">
                <a:latin typeface="Futura Book"/>
              </a:rPr>
              <a:t>particles</a:t>
            </a:r>
            <a:endParaRPr lang="de-DE" b="1" spc="-1" dirty="0">
              <a:latin typeface="Futura Book"/>
            </a:endParaRPr>
          </a:p>
        </p:txBody>
      </p:sp>
    </p:spTree>
    <p:extLst>
      <p:ext uri="{BB962C8B-B14F-4D97-AF65-F5344CB8AC3E}">
        <p14:creationId xmlns:p14="http://schemas.microsoft.com/office/powerpoint/2010/main" val="382301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1234-B76D-02FA-B8A6-1A7A0A1E8E2F}"/>
            </a:ext>
          </a:extLst>
        </p:cNvPr>
        <p:cNvGrpSpPr/>
        <p:nvPr/>
      </p:nvGrpSpPr>
      <p:grpSpPr>
        <a:xfrm>
          <a:off x="0" y="0"/>
          <a:ext cx="0" cy="0"/>
          <a:chOff x="0" y="0"/>
          <a:chExt cx="0" cy="0"/>
        </a:xfrm>
      </p:grpSpPr>
      <p:sp>
        <p:nvSpPr>
          <p:cNvPr id="423" name="PlaceHolder 1">
            <a:extLst>
              <a:ext uri="{FF2B5EF4-FFF2-40B4-BE49-F238E27FC236}">
                <a16:creationId xmlns:a16="http://schemas.microsoft.com/office/drawing/2014/main" id="{D4423771-E735-6053-059F-765F8D4B8381}"/>
              </a:ext>
            </a:extLst>
          </p:cNvPr>
          <p:cNvSpPr>
            <a:spLocks noGrp="1"/>
          </p:cNvSpPr>
          <p:nvPr>
            <p:ph type="title"/>
          </p:nvPr>
        </p:nvSpPr>
        <p:spPr>
          <a:xfrm>
            <a:off x="457200" y="304920"/>
            <a:ext cx="8223840" cy="753120"/>
          </a:xfrm>
          <a:prstGeom prst="rect">
            <a:avLst/>
          </a:prstGeom>
          <a:noFill/>
          <a:ln w="0">
            <a:noFill/>
          </a:ln>
        </p:spPr>
        <p:txBody>
          <a:bodyPr lIns="90000" tIns="45000" rIns="90000" bIns="45000" anchor="b">
            <a:noAutofit/>
          </a:bodyPr>
          <a:lstStyle/>
          <a:p>
            <a:pPr>
              <a:lnSpc>
                <a:spcPct val="100000"/>
              </a:lnSpc>
            </a:pPr>
            <a:r>
              <a:rPr lang="de-DE" sz="2000" b="1" cap="all" spc="-1" dirty="0" err="1">
                <a:latin typeface="Futura Book"/>
                <a:ea typeface="Arial Unicode MS"/>
              </a:rPr>
              <a:t>Which</a:t>
            </a:r>
            <a:r>
              <a:rPr lang="de-DE" sz="2000" b="1" cap="all" spc="-1" dirty="0">
                <a:latin typeface="Futura Book"/>
                <a:ea typeface="Arial Unicode MS"/>
              </a:rPr>
              <a:t> </a:t>
            </a:r>
            <a:r>
              <a:rPr lang="de-DE" sz="2000" b="1" cap="all" spc="-1" dirty="0" err="1">
                <a:latin typeface="Futura Book"/>
                <a:ea typeface="Arial Unicode MS"/>
              </a:rPr>
              <a:t>Fraction</a:t>
            </a:r>
            <a:r>
              <a:rPr lang="de-DE" sz="2000" b="1" cap="all" spc="-1" dirty="0">
                <a:latin typeface="Futura Book"/>
                <a:ea typeface="Arial Unicode MS"/>
              </a:rPr>
              <a:t> </a:t>
            </a:r>
            <a:r>
              <a:rPr lang="de-DE" sz="2000" b="1" cap="all" spc="-1" dirty="0" err="1">
                <a:latin typeface="Futura Book"/>
                <a:ea typeface="Arial Unicode MS"/>
              </a:rPr>
              <a:t>of</a:t>
            </a:r>
            <a:r>
              <a:rPr lang="de-DE" sz="2000" b="1" cap="all" spc="-1" dirty="0">
                <a:latin typeface="Futura Book"/>
                <a:ea typeface="Arial Unicode MS"/>
              </a:rPr>
              <a:t> </a:t>
            </a:r>
            <a:r>
              <a:rPr lang="de-DE" sz="2000" b="1" cap="all" spc="-1" dirty="0" err="1">
                <a:latin typeface="Futura Book"/>
                <a:ea typeface="Arial Unicode MS"/>
              </a:rPr>
              <a:t>Droplets</a:t>
            </a:r>
            <a:r>
              <a:rPr lang="de-DE" sz="2000" b="1" cap="all" spc="-1" dirty="0">
                <a:latin typeface="Futura Book"/>
                <a:ea typeface="Arial Unicode MS"/>
              </a:rPr>
              <a:t> </a:t>
            </a:r>
            <a:r>
              <a:rPr lang="de-DE" sz="2000" b="1" cap="all" spc="-1" dirty="0" err="1">
                <a:latin typeface="Futura Book"/>
                <a:ea typeface="Arial Unicode MS"/>
              </a:rPr>
              <a:t>is</a:t>
            </a:r>
            <a:r>
              <a:rPr lang="de-DE" sz="2000" b="1" cap="all" spc="-1" dirty="0">
                <a:latin typeface="Futura Book"/>
                <a:ea typeface="Arial Unicode MS"/>
              </a:rPr>
              <a:t> </a:t>
            </a:r>
            <a:r>
              <a:rPr lang="de-DE" sz="2000" b="1" cap="all" spc="-1" dirty="0" err="1">
                <a:latin typeface="Futura Book"/>
                <a:ea typeface="Arial Unicode MS"/>
              </a:rPr>
              <a:t>broken</a:t>
            </a:r>
            <a:r>
              <a:rPr lang="de-DE" sz="2000" b="1" cap="all" spc="-1" dirty="0">
                <a:latin typeface="Futura Book"/>
                <a:ea typeface="Arial Unicode MS"/>
              </a:rPr>
              <a:t>?</a:t>
            </a:r>
            <a:endParaRPr lang="en-US" sz="2000" b="1" strike="noStrike" spc="-1" dirty="0">
              <a:latin typeface="Futura Book"/>
            </a:endParaRPr>
          </a:p>
        </p:txBody>
      </p:sp>
      <p:sp>
        <p:nvSpPr>
          <p:cNvPr id="424" name="PlaceHolder 2">
            <a:extLst>
              <a:ext uri="{FF2B5EF4-FFF2-40B4-BE49-F238E27FC236}">
                <a16:creationId xmlns:a16="http://schemas.microsoft.com/office/drawing/2014/main" id="{C8F797F3-8DCA-353D-5FA9-39DABCE79358}"/>
              </a:ext>
            </a:extLst>
          </p:cNvPr>
          <p:cNvSpPr>
            <a:spLocks noGrp="1"/>
          </p:cNvSpPr>
          <p:nvPr>
            <p:ph type="sldNum" idx="21"/>
          </p:nvPr>
        </p:nvSpPr>
        <p:spPr>
          <a:xfrm>
            <a:off x="7948440" y="4879080"/>
            <a:ext cx="737280" cy="199080"/>
          </a:xfrm>
          <a:prstGeom prst="rect">
            <a:avLst/>
          </a:prstGeom>
          <a:noFill/>
          <a:ln w="0">
            <a:noFill/>
          </a:ln>
        </p:spPr>
        <p:txBody>
          <a:bodyPr lIns="0" tIns="0" rIns="0" bIns="0" anchor="t">
            <a:noAutofit/>
          </a:bodyPr>
          <a:lstStyle>
            <a:lvl1pPr algn="r">
              <a:lnSpc>
                <a:spcPct val="100000"/>
              </a:lnSpc>
              <a:buNone/>
              <a:tabLst>
                <a:tab pos="0" algn="l"/>
              </a:tabLst>
              <a:defRPr lang="de-DE" sz="1000" b="0" strike="noStrike" spc="-1">
                <a:solidFill>
                  <a:srgbClr val="D8413E"/>
                </a:solidFill>
                <a:latin typeface="Arial"/>
                <a:ea typeface="MS PGothic"/>
              </a:defRPr>
            </a:lvl1pPr>
          </a:lstStyle>
          <a:p>
            <a:pPr algn="r">
              <a:lnSpc>
                <a:spcPct val="100000"/>
              </a:lnSpc>
              <a:buNone/>
              <a:tabLst>
                <a:tab pos="0" algn="l"/>
              </a:tabLst>
            </a:pPr>
            <a:fld id="{C519AACA-A187-47FE-9423-A501D7521A28}" type="slidenum">
              <a:rPr lang="de-DE" sz="1000" b="0" strike="noStrike" spc="-1">
                <a:solidFill>
                  <a:srgbClr val="D8413E"/>
                </a:solidFill>
                <a:latin typeface="Arial"/>
                <a:ea typeface="MS PGothic"/>
              </a:rPr>
              <a:t>9</a:t>
            </a:fld>
            <a:endParaRPr lang="en-US" sz="1000" b="0" strike="noStrike" spc="-1">
              <a:latin typeface="Times New Roman"/>
            </a:endParaRPr>
          </a:p>
        </p:txBody>
      </p:sp>
      <p:sp>
        <p:nvSpPr>
          <p:cNvPr id="5" name="PlaceHolder 3">
            <a:extLst>
              <a:ext uri="{FF2B5EF4-FFF2-40B4-BE49-F238E27FC236}">
                <a16:creationId xmlns:a16="http://schemas.microsoft.com/office/drawing/2014/main" id="{B7A19E83-9DC5-8D67-8272-1C8AE44F97CF}"/>
              </a:ext>
            </a:extLst>
          </p:cNvPr>
          <p:cNvSpPr txBox="1">
            <a:spLocks/>
          </p:cNvSpPr>
          <p:nvPr/>
        </p:nvSpPr>
        <p:spPr>
          <a:xfrm>
            <a:off x="278791" y="1310475"/>
            <a:ext cx="2448981" cy="621158"/>
          </a:xfrm>
          <a:prstGeom prst="rect">
            <a:avLst/>
          </a:prstGeom>
          <a:noFill/>
          <a:ln w="28575">
            <a:solidFill>
              <a:schemeClr val="accent2"/>
            </a:solidFill>
          </a:ln>
        </p:spPr>
        <p:txBody>
          <a:bodyPr lIns="90000" tIns="45000" rIns="90000" bIns="45000" anchor="t">
            <a:normAutofit fontScale="99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20"/>
              </a:spcBef>
              <a:buClr>
                <a:srgbClr val="D8413E"/>
              </a:buClr>
              <a:buNone/>
            </a:pPr>
            <a:r>
              <a:rPr lang="en-US" sz="1600" spc="-1" dirty="0">
                <a:solidFill>
                  <a:srgbClr val="000000"/>
                </a:solidFill>
                <a:latin typeface="Futura Book"/>
                <a:ea typeface="MS PGothic"/>
              </a:rPr>
              <a:t>Threshold in aspect Ratio (AR)</a:t>
            </a:r>
            <a:endParaRPr lang="en-US" sz="1600" spc="-1" dirty="0">
              <a:solidFill>
                <a:srgbClr val="000000"/>
              </a:solidFill>
              <a:latin typeface="Arial"/>
            </a:endParaRPr>
          </a:p>
        </p:txBody>
      </p:sp>
      <p:grpSp>
        <p:nvGrpSpPr>
          <p:cNvPr id="7" name="Gruppieren 6">
            <a:extLst>
              <a:ext uri="{FF2B5EF4-FFF2-40B4-BE49-F238E27FC236}">
                <a16:creationId xmlns:a16="http://schemas.microsoft.com/office/drawing/2014/main" id="{B0A83524-A5B4-D8BD-9D9A-7C45DB643301}"/>
              </a:ext>
            </a:extLst>
          </p:cNvPr>
          <p:cNvGrpSpPr/>
          <p:nvPr/>
        </p:nvGrpSpPr>
        <p:grpSpPr>
          <a:xfrm>
            <a:off x="558284" y="2083842"/>
            <a:ext cx="1672147" cy="975816"/>
            <a:chOff x="378322" y="3630956"/>
            <a:chExt cx="1672147" cy="975816"/>
          </a:xfrm>
        </p:grpSpPr>
        <p:grpSp>
          <p:nvGrpSpPr>
            <p:cNvPr id="11" name="Gruppieren 10">
              <a:extLst>
                <a:ext uri="{FF2B5EF4-FFF2-40B4-BE49-F238E27FC236}">
                  <a16:creationId xmlns:a16="http://schemas.microsoft.com/office/drawing/2014/main" id="{ACC5259E-D439-5E90-E7BD-445D4A7FF9C7}"/>
                </a:ext>
              </a:extLst>
            </p:cNvPr>
            <p:cNvGrpSpPr>
              <a:grpSpLocks noChangeAspect="1"/>
            </p:cNvGrpSpPr>
            <p:nvPr/>
          </p:nvGrpSpPr>
          <p:grpSpPr>
            <a:xfrm>
              <a:off x="667734" y="3630956"/>
              <a:ext cx="1382735" cy="975816"/>
              <a:chOff x="8391249" y="728308"/>
              <a:chExt cx="537806" cy="379538"/>
            </a:xfrm>
          </p:grpSpPr>
          <p:sp>
            <p:nvSpPr>
              <p:cNvPr id="12" name="Ellipse 11">
                <a:extLst>
                  <a:ext uri="{FF2B5EF4-FFF2-40B4-BE49-F238E27FC236}">
                    <a16:creationId xmlns:a16="http://schemas.microsoft.com/office/drawing/2014/main" id="{815BA21D-C3E7-E7B9-1F48-A6D16FDE5D94}"/>
                  </a:ext>
                </a:extLst>
              </p:cNvPr>
              <p:cNvSpPr>
                <a:spLocks noChangeAspect="1"/>
              </p:cNvSpPr>
              <p:nvPr/>
            </p:nvSpPr>
            <p:spPr>
              <a:xfrm>
                <a:off x="8391249" y="728308"/>
                <a:ext cx="154022" cy="15402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llipse 12">
                <a:extLst>
                  <a:ext uri="{FF2B5EF4-FFF2-40B4-BE49-F238E27FC236}">
                    <a16:creationId xmlns:a16="http://schemas.microsoft.com/office/drawing/2014/main" id="{DB64E5BC-DB34-067F-C416-99CD9E5397B5}"/>
                  </a:ext>
                </a:extLst>
              </p:cNvPr>
              <p:cNvSpPr>
                <a:spLocks noChangeAspect="1"/>
              </p:cNvSpPr>
              <p:nvPr/>
            </p:nvSpPr>
            <p:spPr>
              <a:xfrm>
                <a:off x="8391249" y="953824"/>
                <a:ext cx="154022" cy="154022"/>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feld 1">
                    <a:extLst>
                      <a:ext uri="{FF2B5EF4-FFF2-40B4-BE49-F238E27FC236}">
                        <a16:creationId xmlns:a16="http://schemas.microsoft.com/office/drawing/2014/main" id="{234909F0-435A-310C-8284-3B0921D67AB4}"/>
                      </a:ext>
                    </a:extLst>
                  </p:cNvPr>
                  <p:cNvSpPr/>
                  <p:nvPr/>
                </p:nvSpPr>
                <p:spPr>
                  <a:xfrm>
                    <a:off x="8617724" y="998394"/>
                    <a:ext cx="311331" cy="1071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tabLst>
                        <a:tab pos="0" algn="l"/>
                      </a:tabLst>
                    </a:pPr>
                    <a:r>
                      <a:rPr lang="de-DE" sz="1200" spc="-1" dirty="0">
                        <a:solidFill>
                          <a:srgbClr val="000000"/>
                        </a:solidFill>
                        <a:latin typeface="Futura Book"/>
                        <a:ea typeface="MS PGothic"/>
                      </a:rPr>
                      <a:t>AR </a:t>
                    </a:r>
                    <a14:m>
                      <m:oMath xmlns:m="http://schemas.openxmlformats.org/officeDocument/2006/math">
                        <m:r>
                          <a:rPr lang="en-US" sz="1200" b="0" strike="noStrike" spc="-1" dirty="0" smtClean="0">
                            <a:latin typeface="Cambria Math" panose="02040503050406030204" pitchFamily="18" charset="0"/>
                          </a:rPr>
                          <m:t>≈</m:t>
                        </m:r>
                        <m:r>
                          <a:rPr lang="de-DE" sz="1200" b="0" i="0" strike="noStrike" spc="-1" dirty="0" smtClean="0">
                            <a:latin typeface="Cambria Math" panose="02040503050406030204" pitchFamily="18" charset="0"/>
                          </a:rPr>
                          <m:t>0.5</m:t>
                        </m:r>
                      </m:oMath>
                    </a14:m>
                    <a:r>
                      <a:rPr lang="de-DE" sz="1200" spc="-1" dirty="0">
                        <a:solidFill>
                          <a:srgbClr val="000000"/>
                        </a:solidFill>
                        <a:latin typeface="Futura Book"/>
                        <a:ea typeface="MS PGothic"/>
                      </a:rPr>
                      <a:t> </a:t>
                    </a:r>
                    <a:endParaRPr lang="en-US" sz="1200" b="0" strike="noStrike" spc="-1" dirty="0">
                      <a:latin typeface="Futura Book"/>
                    </a:endParaRPr>
                  </a:p>
                </p:txBody>
              </p:sp>
            </mc:Choice>
            <mc:Fallback xmlns="">
              <p:sp>
                <p:nvSpPr>
                  <p:cNvPr id="14" name="Textfeld 1">
                    <a:extLst>
                      <a:ext uri="{FF2B5EF4-FFF2-40B4-BE49-F238E27FC236}">
                        <a16:creationId xmlns:a16="http://schemas.microsoft.com/office/drawing/2014/main" id="{234909F0-435A-310C-8284-3B0921D67AB4}"/>
                      </a:ext>
                    </a:extLst>
                  </p:cNvPr>
                  <p:cNvSpPr>
                    <a:spLocks noRot="1" noChangeAspect="1" noMove="1" noResize="1" noEditPoints="1" noAdjustHandles="1" noChangeArrowheads="1" noChangeShapeType="1" noTextEdit="1"/>
                  </p:cNvSpPr>
                  <p:nvPr/>
                </p:nvSpPr>
                <p:spPr>
                  <a:xfrm>
                    <a:off x="8617724" y="998394"/>
                    <a:ext cx="311331" cy="107172"/>
                  </a:xfrm>
                  <a:prstGeom prst="rect">
                    <a:avLst/>
                  </a:prstGeom>
                  <a:blipFill>
                    <a:blip r:embed="rId5"/>
                    <a:stretch>
                      <a:fillRect l="-763" t="-2222" b="-15556"/>
                    </a:stretch>
                  </a:blipFill>
                  <a:ln w="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feld 1">
                    <a:extLst>
                      <a:ext uri="{FF2B5EF4-FFF2-40B4-BE49-F238E27FC236}">
                        <a16:creationId xmlns:a16="http://schemas.microsoft.com/office/drawing/2014/main" id="{EA5DF800-4889-E5C2-7C9F-C163DF7264E4}"/>
                      </a:ext>
                    </a:extLst>
                  </p:cNvPr>
                  <p:cNvSpPr/>
                  <p:nvPr/>
                </p:nvSpPr>
                <p:spPr>
                  <a:xfrm>
                    <a:off x="8617725" y="758246"/>
                    <a:ext cx="266738" cy="1071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tabLst>
                        <a:tab pos="0" algn="l"/>
                      </a:tabLst>
                    </a:pPr>
                    <a:r>
                      <a:rPr lang="de-DE" sz="1200" spc="-1" dirty="0">
                        <a:solidFill>
                          <a:srgbClr val="000000"/>
                        </a:solidFill>
                        <a:latin typeface="Futura Book"/>
                        <a:ea typeface="MS PGothic"/>
                      </a:rPr>
                      <a:t>AR </a:t>
                    </a:r>
                    <a14:m>
                      <m:oMath xmlns:m="http://schemas.openxmlformats.org/officeDocument/2006/math">
                        <m:r>
                          <a:rPr lang="en-US" sz="1200" b="0" strike="noStrike" spc="-1" dirty="0" smtClean="0">
                            <a:latin typeface="Cambria Math" panose="02040503050406030204" pitchFamily="18" charset="0"/>
                          </a:rPr>
                          <m:t>≈</m:t>
                        </m:r>
                      </m:oMath>
                    </a14:m>
                    <a:r>
                      <a:rPr lang="en-US" sz="1200" b="0" strike="noStrike" spc="-1" dirty="0">
                        <a:latin typeface="Futura Book"/>
                      </a:rPr>
                      <a:t>1</a:t>
                    </a:r>
                  </a:p>
                </p:txBody>
              </p:sp>
            </mc:Choice>
            <mc:Fallback xmlns="">
              <p:sp>
                <p:nvSpPr>
                  <p:cNvPr id="15" name="Textfeld 1">
                    <a:extLst>
                      <a:ext uri="{FF2B5EF4-FFF2-40B4-BE49-F238E27FC236}">
                        <a16:creationId xmlns:a16="http://schemas.microsoft.com/office/drawing/2014/main" id="{EA5DF800-4889-E5C2-7C9F-C163DF7264E4}"/>
                      </a:ext>
                    </a:extLst>
                  </p:cNvPr>
                  <p:cNvSpPr>
                    <a:spLocks noRot="1" noChangeAspect="1" noMove="1" noResize="1" noEditPoints="1" noAdjustHandles="1" noChangeArrowheads="1" noChangeShapeType="1" noTextEdit="1"/>
                  </p:cNvSpPr>
                  <p:nvPr/>
                </p:nvSpPr>
                <p:spPr>
                  <a:xfrm>
                    <a:off x="8617725" y="758246"/>
                    <a:ext cx="266738" cy="107172"/>
                  </a:xfrm>
                  <a:prstGeom prst="rect">
                    <a:avLst/>
                  </a:prstGeom>
                  <a:blipFill>
                    <a:blip r:embed="rId6"/>
                    <a:stretch>
                      <a:fillRect l="-885" b="-17778"/>
                    </a:stretch>
                  </a:blipFill>
                  <a:ln w="0">
                    <a:noFill/>
                  </a:ln>
                </p:spPr>
                <p:txBody>
                  <a:bodyPr/>
                  <a:lstStyle/>
                  <a:p>
                    <a:r>
                      <a:rPr lang="en-US">
                        <a:noFill/>
                      </a:rPr>
                      <a:t> </a:t>
                    </a:r>
                  </a:p>
                </p:txBody>
              </p:sp>
            </mc:Fallback>
          </mc:AlternateContent>
        </p:grpSp>
        <p:sp>
          <p:nvSpPr>
            <p:cNvPr id="16" name="Rechteck 15">
              <a:extLst>
                <a:ext uri="{FF2B5EF4-FFF2-40B4-BE49-F238E27FC236}">
                  <a16:creationId xmlns:a16="http://schemas.microsoft.com/office/drawing/2014/main" id="{6847C73B-C294-B1EC-502A-5E4468CEE85F}"/>
                </a:ext>
              </a:extLst>
            </p:cNvPr>
            <p:cNvSpPr/>
            <p:nvPr/>
          </p:nvSpPr>
          <p:spPr>
            <a:xfrm>
              <a:off x="378322" y="4200407"/>
              <a:ext cx="685801" cy="2355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fik 8">
            <a:extLst>
              <a:ext uri="{FF2B5EF4-FFF2-40B4-BE49-F238E27FC236}">
                <a16:creationId xmlns:a16="http://schemas.microsoft.com/office/drawing/2014/main" id="{0A0EA3D6-2BF7-495E-A52B-E89028556B6D}"/>
              </a:ext>
            </a:extLst>
          </p:cNvPr>
          <p:cNvPicPr>
            <a:picLocks noChangeAspect="1"/>
          </p:cNvPicPr>
          <p:nvPr/>
        </p:nvPicPr>
        <p:blipFill>
          <a:blip r:embed="rId7"/>
          <a:srcRect b="855"/>
          <a:stretch/>
        </p:blipFill>
        <p:spPr>
          <a:xfrm>
            <a:off x="2861716" y="1239041"/>
            <a:ext cx="6185225" cy="3459038"/>
          </a:xfrm>
          <a:prstGeom prst="rect">
            <a:avLst/>
          </a:prstGeom>
        </p:spPr>
      </p:pic>
      <p:sp>
        <p:nvSpPr>
          <p:cNvPr id="8" name="Textfeld 7">
            <a:extLst>
              <a:ext uri="{FF2B5EF4-FFF2-40B4-BE49-F238E27FC236}">
                <a16:creationId xmlns:a16="http://schemas.microsoft.com/office/drawing/2014/main" id="{31872CAF-6E35-31D3-73D4-82ECEB2DCB56}"/>
              </a:ext>
            </a:extLst>
          </p:cNvPr>
          <p:cNvSpPr txBox="1"/>
          <p:nvPr/>
        </p:nvSpPr>
        <p:spPr>
          <a:xfrm>
            <a:off x="147481" y="3186822"/>
            <a:ext cx="2714235" cy="1477328"/>
          </a:xfrm>
          <a:prstGeom prst="rect">
            <a:avLst/>
          </a:prstGeom>
          <a:noFill/>
        </p:spPr>
        <p:txBody>
          <a:bodyPr wrap="square">
            <a:spAutoFit/>
          </a:bodyPr>
          <a:lstStyle/>
          <a:p>
            <a:pPr marL="285750" indent="-285750">
              <a:lnSpc>
                <a:spcPct val="100000"/>
              </a:lnSpc>
              <a:buFont typeface="Wingdings" panose="05000000000000000000" pitchFamily="2" charset="2"/>
              <a:buChar char="Ø"/>
            </a:pPr>
            <a:r>
              <a:rPr lang="de-DE" strike="noStrike" spc="-1" dirty="0">
                <a:latin typeface="Futura Book"/>
              </a:rPr>
              <a:t>Bimodal </a:t>
            </a:r>
            <a:r>
              <a:rPr lang="de-DE" strike="noStrike" spc="-1" dirty="0" err="1">
                <a:latin typeface="Futura Book"/>
              </a:rPr>
              <a:t>droplet</a:t>
            </a:r>
            <a:r>
              <a:rPr lang="de-DE" strike="noStrike" spc="-1" dirty="0">
                <a:latin typeface="Futura Book"/>
              </a:rPr>
              <a:t> </a:t>
            </a:r>
            <a:r>
              <a:rPr lang="de-DE" strike="noStrike" spc="-1" dirty="0" err="1">
                <a:latin typeface="Futura Book"/>
              </a:rPr>
              <a:t>distribution</a:t>
            </a:r>
            <a:endParaRPr lang="de-DE" strike="noStrike" spc="-1" dirty="0">
              <a:latin typeface="Futura Book"/>
            </a:endParaRPr>
          </a:p>
          <a:p>
            <a:pPr marL="285750" indent="-285750">
              <a:lnSpc>
                <a:spcPct val="100000"/>
              </a:lnSpc>
              <a:buFont typeface="Wingdings" panose="05000000000000000000" pitchFamily="2" charset="2"/>
              <a:buChar char="Ø"/>
            </a:pPr>
            <a:r>
              <a:rPr lang="de-DE" spc="-1" dirty="0">
                <a:latin typeface="Futura Book"/>
              </a:rPr>
              <a:t>Maximum </a:t>
            </a:r>
            <a:r>
              <a:rPr lang="de-DE" spc="-1" dirty="0" err="1">
                <a:latin typeface="Futura Book"/>
              </a:rPr>
              <a:t>of</a:t>
            </a:r>
            <a:r>
              <a:rPr lang="de-DE" spc="-1" dirty="0">
                <a:latin typeface="Futura Book"/>
              </a:rPr>
              <a:t> </a:t>
            </a:r>
            <a:r>
              <a:rPr lang="de-DE" spc="-1" dirty="0" err="1">
                <a:latin typeface="Futura Book"/>
              </a:rPr>
              <a:t>Breakup</a:t>
            </a:r>
            <a:r>
              <a:rPr lang="de-DE" spc="-1" dirty="0">
                <a:latin typeface="Futura Book"/>
              </a:rPr>
              <a:t> </a:t>
            </a:r>
            <a:r>
              <a:rPr lang="de-DE" spc="-1" dirty="0" err="1">
                <a:latin typeface="Futura Book"/>
              </a:rPr>
              <a:t>fraction</a:t>
            </a:r>
            <a:r>
              <a:rPr lang="de-DE" spc="-1" dirty="0">
                <a:latin typeface="Futura Book"/>
              </a:rPr>
              <a:t> at 0.5 mm </a:t>
            </a:r>
            <a:endParaRPr lang="de-DE" strike="noStrike" spc="-1" dirty="0">
              <a:latin typeface="Futura Book"/>
            </a:endParaRPr>
          </a:p>
        </p:txBody>
      </p:sp>
    </p:spTree>
    <p:extLst>
      <p:ext uri="{BB962C8B-B14F-4D97-AF65-F5344CB8AC3E}">
        <p14:creationId xmlns:p14="http://schemas.microsoft.com/office/powerpoint/2010/main" val="78021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Reatreat_Project</Template>
  <TotalTime>0</TotalTime>
  <Words>496</Words>
  <Application>Microsoft Office PowerPoint</Application>
  <PresentationFormat>Bildschirmpräsentation (16:9)</PresentationFormat>
  <Paragraphs>99</Paragraphs>
  <Slides>13</Slides>
  <Notes>13</Notes>
  <HiddenSlides>2</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13</vt:i4>
      </vt:variant>
    </vt:vector>
  </HeadingPairs>
  <TitlesOfParts>
    <vt:vector size="23" baseType="lpstr">
      <vt:lpstr>Arial</vt:lpstr>
      <vt:lpstr>Arial Unicode MS</vt:lpstr>
      <vt:lpstr>Cambria Math</vt:lpstr>
      <vt:lpstr>Futura Book</vt:lpstr>
      <vt:lpstr>Symbol</vt:lpstr>
      <vt:lpstr>Times New Roman</vt:lpstr>
      <vt:lpstr>Wingdings</vt:lpstr>
      <vt:lpstr>Office Theme</vt:lpstr>
      <vt:lpstr>Office Theme</vt:lpstr>
      <vt:lpstr>Acrobat Document</vt:lpstr>
      <vt:lpstr>Ground-Based Observations of Secondary Ice Production: A Case Study Showing Droplet Fragmentation during Refreezing Rain Nils Pfeifer1, Susan Hartmann2, Bernd Mom3, Dmitri Moisseev3, Maximilian Maahn1  1Leipzig University, Leipzig Institute of Meteorology (LIM), Germany 2Institute for Atmospheric and Earth System Research/Physics, Faculty of Science, University of Helsinki, Finland 3Leibniz Institute for Tropospheric Research (TROPOS), Germany   Bonn, 20.3.2025</vt:lpstr>
      <vt:lpstr>Campaign – Evaluating microphysical pathways of midlatitude snow formation</vt:lpstr>
      <vt:lpstr>Campaign – Device: VISSS</vt:lpstr>
      <vt:lpstr>Case Study – Refreezing Event 16.02.2024</vt:lpstr>
      <vt:lpstr>Case Study – Deformations</vt:lpstr>
      <vt:lpstr>Case Study – Origin of Columnar Ice</vt:lpstr>
      <vt:lpstr>Classification</vt:lpstr>
      <vt:lpstr>Concentrations</vt:lpstr>
      <vt:lpstr>Which Fraction of Droplets is broken?</vt:lpstr>
      <vt:lpstr>Summary</vt:lpstr>
      <vt:lpstr>Thank you for your Attention!</vt:lpstr>
      <vt:lpstr>Concentrations Hemispheres</vt:lpstr>
      <vt:lpstr>Precipitation Composition Phases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Microphysical Pathways Of Midlatitude Snow Formation (EMPOS)</dc:title>
  <dc:subject/>
  <dc:creator>Nils Pfeifer</dc:creator>
  <dc:description/>
  <cp:lastModifiedBy>Nils Pfeifer</cp:lastModifiedBy>
  <cp:revision>308</cp:revision>
  <cp:lastPrinted>2017-09-28T12:33:25Z</cp:lastPrinted>
  <dcterms:created xsi:type="dcterms:W3CDTF">2023-09-21T09:32:24Z</dcterms:created>
  <dcterms:modified xsi:type="dcterms:W3CDTF">2025-03-20T11:15:23Z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2</vt:i4>
  </property>
  <property fmtid="{D5CDD505-2E9C-101B-9397-08002B2CF9AE}" pid="3" name="Notes">
    <vt:i4>1</vt:i4>
  </property>
  <property fmtid="{D5CDD505-2E9C-101B-9397-08002B2CF9AE}" pid="4" name="PresentationFormat">
    <vt:lpwstr>Bildschirmpräsentation (16:9)</vt:lpwstr>
  </property>
  <property fmtid="{D5CDD505-2E9C-101B-9397-08002B2CF9AE}" pid="5" name="Slides">
    <vt:i4>25</vt:i4>
  </property>
</Properties>
</file>