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8" r:id="rId3"/>
    <p:sldId id="292" r:id="rId4"/>
    <p:sldId id="286" r:id="rId5"/>
    <p:sldId id="291" r:id="rId6"/>
    <p:sldId id="287" r:id="rId7"/>
    <p:sldId id="288" r:id="rId8"/>
    <p:sldId id="293" r:id="rId9"/>
    <p:sldId id="289" r:id="rId10"/>
    <p:sldId id="299" r:id="rId11"/>
    <p:sldId id="297" r:id="rId12"/>
    <p:sldId id="301" r:id="rId13"/>
    <p:sldId id="296" r:id="rId14"/>
    <p:sldId id="295" r:id="rId15"/>
    <p:sldId id="290" r:id="rId16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ＭＳ Ｐゴシック" panose="020B0600070205080204" pitchFamily="34" charset="-128"/>
      <p:regular r:id="rId23"/>
    </p:embeddedFont>
    <p:embeddedFont>
      <p:font typeface="Cambria Math" panose="02040503050406030204" pitchFamily="18" charset="0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E1"/>
    <a:srgbClr val="EAA0A0"/>
    <a:srgbClr val="ABDBF3"/>
    <a:srgbClr val="FFFFCC"/>
    <a:srgbClr val="FAFA94"/>
    <a:srgbClr val="F4D5BE"/>
    <a:srgbClr val="EDB5EA"/>
    <a:srgbClr val="0000FF"/>
    <a:srgbClr val="CD1719"/>
    <a:srgbClr val="DE2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72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A1D2A-ACBE-4DC1-BF8E-305D5462F6A6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2923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DE2526"/>
              </a:gs>
              <a:gs pos="100000">
                <a:srgbClr val="CD1719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9943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3">
            <a:extLst>
              <a:ext uri="{FF2B5EF4-FFF2-40B4-BE49-F238E27FC236}">
                <a16:creationId xmlns:a16="http://schemas.microsoft.com/office/drawing/2014/main" id="{8D22BFAA-62C6-4AF7-A140-D9E9750A54AC}"/>
              </a:ext>
            </a:extLst>
          </p:cNvPr>
          <p:cNvSpPr/>
          <p:nvPr userDrawn="1"/>
        </p:nvSpPr>
        <p:spPr>
          <a:xfrm>
            <a:off x="3151994" y="2563831"/>
            <a:ext cx="9050720" cy="4317954"/>
          </a:xfrm>
          <a:custGeom>
            <a:avLst/>
            <a:gdLst>
              <a:gd name="connsiteX0" fmla="*/ 0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0 w 5904411"/>
              <a:gd name="connsiteY4" fmla="*/ 0 h 3967747"/>
              <a:gd name="connsiteX0" fmla="*/ 3590925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3590925 w 5904411"/>
              <a:gd name="connsiteY4" fmla="*/ 0 h 3967747"/>
              <a:gd name="connsiteX0" fmla="*/ 3857625 w 6171111"/>
              <a:gd name="connsiteY0" fmla="*/ 0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857625 w 6171111"/>
              <a:gd name="connsiteY4" fmla="*/ 0 h 3967747"/>
              <a:gd name="connsiteX0" fmla="*/ 3952875 w 6171111"/>
              <a:gd name="connsiteY0" fmla="*/ 9525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52875 w 6171111"/>
              <a:gd name="connsiteY4" fmla="*/ 9525 h 3967747"/>
              <a:gd name="connsiteX0" fmla="*/ 3925061 w 6171111"/>
              <a:gd name="connsiteY0" fmla="*/ 0 h 3972129"/>
              <a:gd name="connsiteX1" fmla="*/ 6171111 w 6171111"/>
              <a:gd name="connsiteY1" fmla="*/ 4382 h 3972129"/>
              <a:gd name="connsiteX2" fmla="*/ 6171111 w 6171111"/>
              <a:gd name="connsiteY2" fmla="*/ 3972129 h 3972129"/>
              <a:gd name="connsiteX3" fmla="*/ 0 w 6171111"/>
              <a:gd name="connsiteY3" fmla="*/ 3962604 h 3972129"/>
              <a:gd name="connsiteX4" fmla="*/ 3925061 w 6171111"/>
              <a:gd name="connsiteY4" fmla="*/ 0 h 3972129"/>
              <a:gd name="connsiteX0" fmla="*/ 3925061 w 6171111"/>
              <a:gd name="connsiteY0" fmla="*/ 381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25061 w 6171111"/>
              <a:gd name="connsiteY4" fmla="*/ 381 h 3967747"/>
              <a:gd name="connsiteX0" fmla="*/ 3961821 w 6207871"/>
              <a:gd name="connsiteY0" fmla="*/ 381 h 3981196"/>
              <a:gd name="connsiteX1" fmla="*/ 6207871 w 6207871"/>
              <a:gd name="connsiteY1" fmla="*/ 0 h 3981196"/>
              <a:gd name="connsiteX2" fmla="*/ 6207871 w 6207871"/>
              <a:gd name="connsiteY2" fmla="*/ 3967747 h 3981196"/>
              <a:gd name="connsiteX3" fmla="*/ 0 w 6207871"/>
              <a:gd name="connsiteY3" fmla="*/ 3981196 h 3981196"/>
              <a:gd name="connsiteX4" fmla="*/ 3961821 w 6207871"/>
              <a:gd name="connsiteY4" fmla="*/ 381 h 3981196"/>
              <a:gd name="connsiteX0" fmla="*/ 3984796 w 6230846"/>
              <a:gd name="connsiteY0" fmla="*/ 381 h 3981196"/>
              <a:gd name="connsiteX1" fmla="*/ 6230846 w 6230846"/>
              <a:gd name="connsiteY1" fmla="*/ 0 h 3981196"/>
              <a:gd name="connsiteX2" fmla="*/ 6230846 w 6230846"/>
              <a:gd name="connsiteY2" fmla="*/ 3967747 h 3981196"/>
              <a:gd name="connsiteX3" fmla="*/ 0 w 6230846"/>
              <a:gd name="connsiteY3" fmla="*/ 3981196 h 3981196"/>
              <a:gd name="connsiteX4" fmla="*/ 3984796 w 6230846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6230846 w 8344852"/>
              <a:gd name="connsiteY2" fmla="*/ 3967747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8344852 w 8344852"/>
              <a:gd name="connsiteY2" fmla="*/ 3967748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52" h="3981196">
                <a:moveTo>
                  <a:pt x="3984796" y="381"/>
                </a:moveTo>
                <a:lnTo>
                  <a:pt x="8344852" y="0"/>
                </a:lnTo>
                <a:lnTo>
                  <a:pt x="8344852" y="3967748"/>
                </a:lnTo>
                <a:lnTo>
                  <a:pt x="0" y="3981196"/>
                </a:lnTo>
                <a:lnTo>
                  <a:pt x="3984796" y="38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 dirty="0"/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9FD71789-74E3-45C9-B1BA-98AEA75CF44C}"/>
              </a:ext>
            </a:extLst>
          </p:cNvPr>
          <p:cNvSpPr/>
          <p:nvPr userDrawn="1"/>
        </p:nvSpPr>
        <p:spPr>
          <a:xfrm>
            <a:off x="-1" y="3692352"/>
            <a:ext cx="9555747" cy="3185710"/>
          </a:xfrm>
          <a:custGeom>
            <a:avLst/>
            <a:gdLst>
              <a:gd name="connsiteX0" fmla="*/ 0 w 8810492"/>
              <a:gd name="connsiteY0" fmla="*/ 0 h 2937256"/>
              <a:gd name="connsiteX1" fmla="*/ 8810492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  <a:gd name="connsiteX0" fmla="*/ 0 w 8810492"/>
              <a:gd name="connsiteY0" fmla="*/ 0 h 2937256"/>
              <a:gd name="connsiteX1" fmla="*/ 5858286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492" h="2937256">
                <a:moveTo>
                  <a:pt x="0" y="0"/>
                </a:moveTo>
                <a:lnTo>
                  <a:pt x="5858286" y="0"/>
                </a:lnTo>
                <a:lnTo>
                  <a:pt x="8810492" y="2937256"/>
                </a:lnTo>
                <a:lnTo>
                  <a:pt x="0" y="2937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0" name="Rechteck 8">
            <a:extLst>
              <a:ext uri="{FF2B5EF4-FFF2-40B4-BE49-F238E27FC236}">
                <a16:creationId xmlns:a16="http://schemas.microsoft.com/office/drawing/2014/main" id="{E0A106CA-E2A4-4455-BD1E-8B7BA6CDC669}"/>
              </a:ext>
            </a:extLst>
          </p:cNvPr>
          <p:cNvSpPr/>
          <p:nvPr userDrawn="1"/>
        </p:nvSpPr>
        <p:spPr>
          <a:xfrm>
            <a:off x="-709" y="2302249"/>
            <a:ext cx="6020777" cy="4581946"/>
          </a:xfrm>
          <a:custGeom>
            <a:avLst/>
            <a:gdLst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5307874 h 5307874"/>
              <a:gd name="connsiteX3" fmla="*/ 0 w 3587931"/>
              <a:gd name="connsiteY3" fmla="*/ 5307874 h 5307874"/>
              <a:gd name="connsiteX4" fmla="*/ 0 w 3587931"/>
              <a:gd name="connsiteY4" fmla="*/ 0 h 5307874"/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587931"/>
              <a:gd name="connsiteY0" fmla="*/ 0 h 5307874"/>
              <a:gd name="connsiteX1" fmla="*/ 1463039 w 3587931"/>
              <a:gd name="connsiteY1" fmla="*/ 1445623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587931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578520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593268"/>
              <a:gd name="connsiteY0" fmla="*/ 0 h 5307874"/>
              <a:gd name="connsiteX1" fmla="*/ 1463039 w 3593268"/>
              <a:gd name="connsiteY1" fmla="*/ 1445623 h 5307874"/>
              <a:gd name="connsiteX2" fmla="*/ 3578520 w 3593268"/>
              <a:gd name="connsiteY2" fmla="*/ 3614057 h 5307874"/>
              <a:gd name="connsiteX3" fmla="*/ 3593268 w 3593268"/>
              <a:gd name="connsiteY3" fmla="*/ 5307874 h 5307874"/>
              <a:gd name="connsiteX4" fmla="*/ 0 w 3593268"/>
              <a:gd name="connsiteY4" fmla="*/ 5307874 h 5307874"/>
              <a:gd name="connsiteX5" fmla="*/ 0 w 3593268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63771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1146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8520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99785"/>
              <a:gd name="connsiteY0" fmla="*/ 0 h 3872478"/>
              <a:gd name="connsiteX1" fmla="*/ 1484304 w 3599785"/>
              <a:gd name="connsiteY1" fmla="*/ 10227 h 3872478"/>
              <a:gd name="connsiteX2" fmla="*/ 3599785 w 3599785"/>
              <a:gd name="connsiteY2" fmla="*/ 2178661 h 3872478"/>
              <a:gd name="connsiteX3" fmla="*/ 3599785 w 3599785"/>
              <a:gd name="connsiteY3" fmla="*/ 3872478 h 3872478"/>
              <a:gd name="connsiteX4" fmla="*/ 21265 w 3599785"/>
              <a:gd name="connsiteY4" fmla="*/ 3872478 h 3872478"/>
              <a:gd name="connsiteX5" fmla="*/ 0 w 3599785"/>
              <a:gd name="connsiteY5" fmla="*/ 0 h 3872478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21265 w 3599785"/>
              <a:gd name="connsiteY4" fmla="*/ 3872478 h 4223352"/>
              <a:gd name="connsiteX5" fmla="*/ 0 w 3599785"/>
              <a:gd name="connsiteY5" fmla="*/ 0 h 4223352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0 w 3599785"/>
              <a:gd name="connsiteY4" fmla="*/ 4212720 h 4223352"/>
              <a:gd name="connsiteX5" fmla="*/ 0 w 3599785"/>
              <a:gd name="connsiteY5" fmla="*/ 0 h 4223352"/>
              <a:gd name="connsiteX0" fmla="*/ 0 w 3599785"/>
              <a:gd name="connsiteY0" fmla="*/ 7190 h 4230542"/>
              <a:gd name="connsiteX1" fmla="*/ 1484304 w 3599785"/>
              <a:gd name="connsiteY1" fmla="*/ 0 h 4230542"/>
              <a:gd name="connsiteX2" fmla="*/ 3599785 w 3599785"/>
              <a:gd name="connsiteY2" fmla="*/ 2185851 h 4230542"/>
              <a:gd name="connsiteX3" fmla="*/ 3589153 w 3599785"/>
              <a:gd name="connsiteY3" fmla="*/ 4230542 h 4230542"/>
              <a:gd name="connsiteX4" fmla="*/ 0 w 3599785"/>
              <a:gd name="connsiteY4" fmla="*/ 4219910 h 4230542"/>
              <a:gd name="connsiteX5" fmla="*/ 0 w 3599785"/>
              <a:gd name="connsiteY5" fmla="*/ 7190 h 4230542"/>
              <a:gd name="connsiteX0" fmla="*/ 0 w 3607160"/>
              <a:gd name="connsiteY0" fmla="*/ 14564 h 4230542"/>
              <a:gd name="connsiteX1" fmla="*/ 1491679 w 3607160"/>
              <a:gd name="connsiteY1" fmla="*/ 0 h 4230542"/>
              <a:gd name="connsiteX2" fmla="*/ 3607160 w 3607160"/>
              <a:gd name="connsiteY2" fmla="*/ 2185851 h 4230542"/>
              <a:gd name="connsiteX3" fmla="*/ 3596528 w 3607160"/>
              <a:gd name="connsiteY3" fmla="*/ 4230542 h 4230542"/>
              <a:gd name="connsiteX4" fmla="*/ 7375 w 3607160"/>
              <a:gd name="connsiteY4" fmla="*/ 4219910 h 4230542"/>
              <a:gd name="connsiteX5" fmla="*/ 0 w 3607160"/>
              <a:gd name="connsiteY5" fmla="*/ 14564 h 4230542"/>
              <a:gd name="connsiteX0" fmla="*/ 709 w 3600495"/>
              <a:gd name="connsiteY0" fmla="*/ 0 h 4407707"/>
              <a:gd name="connsiteX1" fmla="*/ 1485014 w 3600495"/>
              <a:gd name="connsiteY1" fmla="*/ 177165 h 4407707"/>
              <a:gd name="connsiteX2" fmla="*/ 3600495 w 3600495"/>
              <a:gd name="connsiteY2" fmla="*/ 2363016 h 4407707"/>
              <a:gd name="connsiteX3" fmla="*/ 3589863 w 3600495"/>
              <a:gd name="connsiteY3" fmla="*/ 4407707 h 4407707"/>
              <a:gd name="connsiteX4" fmla="*/ 710 w 3600495"/>
              <a:gd name="connsiteY4" fmla="*/ 4397075 h 4407707"/>
              <a:gd name="connsiteX5" fmla="*/ 709 w 3600495"/>
              <a:gd name="connsiteY5" fmla="*/ 0 h 4407707"/>
              <a:gd name="connsiteX0" fmla="*/ 709 w 3600495"/>
              <a:gd name="connsiteY0" fmla="*/ 0 h 4230727"/>
              <a:gd name="connsiteX1" fmla="*/ 1485014 w 3600495"/>
              <a:gd name="connsiteY1" fmla="*/ 185 h 4230727"/>
              <a:gd name="connsiteX2" fmla="*/ 3600495 w 3600495"/>
              <a:gd name="connsiteY2" fmla="*/ 2186036 h 4230727"/>
              <a:gd name="connsiteX3" fmla="*/ 3589863 w 3600495"/>
              <a:gd name="connsiteY3" fmla="*/ 4230727 h 4230727"/>
              <a:gd name="connsiteX4" fmla="*/ 710 w 3600495"/>
              <a:gd name="connsiteY4" fmla="*/ 4220095 h 4230727"/>
              <a:gd name="connsiteX5" fmla="*/ 709 w 3600495"/>
              <a:gd name="connsiteY5" fmla="*/ 0 h 4230727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3589863 w 5551215"/>
              <a:gd name="connsiteY3" fmla="*/ 4230727 h 4232550"/>
              <a:gd name="connsiteX4" fmla="*/ 710 w 5551215"/>
              <a:gd name="connsiteY4" fmla="*/ 4220095 h 4232550"/>
              <a:gd name="connsiteX5" fmla="*/ 709 w 5551215"/>
              <a:gd name="connsiteY5" fmla="*/ 0 h 4232550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710 w 5551215"/>
              <a:gd name="connsiteY3" fmla="*/ 4220095 h 4232550"/>
              <a:gd name="connsiteX4" fmla="*/ 709 w 5551215"/>
              <a:gd name="connsiteY4" fmla="*/ 0 h 4232550"/>
              <a:gd name="connsiteX0" fmla="*/ 709 w 5551215"/>
              <a:gd name="connsiteY0" fmla="*/ 0 h 4224599"/>
              <a:gd name="connsiteX1" fmla="*/ 1485014 w 5551215"/>
              <a:gd name="connsiteY1" fmla="*/ 185 h 4224599"/>
              <a:gd name="connsiteX2" fmla="*/ 5551215 w 5551215"/>
              <a:gd name="connsiteY2" fmla="*/ 4224599 h 4224599"/>
              <a:gd name="connsiteX3" fmla="*/ 710 w 5551215"/>
              <a:gd name="connsiteY3" fmla="*/ 4220095 h 4224599"/>
              <a:gd name="connsiteX4" fmla="*/ 709 w 5551215"/>
              <a:gd name="connsiteY4" fmla="*/ 0 h 42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1215" h="4224599">
                <a:moveTo>
                  <a:pt x="709" y="0"/>
                </a:moveTo>
                <a:lnTo>
                  <a:pt x="1485014" y="185"/>
                </a:lnTo>
                <a:lnTo>
                  <a:pt x="5551215" y="4224599"/>
                </a:lnTo>
                <a:lnTo>
                  <a:pt x="710" y="4220095"/>
                </a:lnTo>
                <a:cubicBezTo>
                  <a:pt x="-1748" y="2818313"/>
                  <a:pt x="3167" y="1401782"/>
                  <a:pt x="70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21" name="Grafik 2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18043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6267450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7373242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3384549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9803747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4101152"/>
            <a:ext cx="12191999" cy="202818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10580687" cy="23984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4580503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4121151" cy="464502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97579242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74713" y="1481138"/>
            <a:ext cx="3398837" cy="4360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4457699" y="1481138"/>
            <a:ext cx="3416301" cy="4360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5"/>
          </p:nvPr>
        </p:nvSpPr>
        <p:spPr>
          <a:xfrm>
            <a:off x="8070850" y="1481138"/>
            <a:ext cx="3384550" cy="43608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5365750" y="1484313"/>
            <a:ext cx="6089650" cy="4357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" name="Grafik 3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3" name="Grafik 2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1396564381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accent1"/>
                </a:solidFill>
              </a:rPr>
              <a:t>Titelmasterformat durch Klicken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6273895" y="1486586"/>
            <a:ext cx="5195887" cy="43576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76531681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1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579023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278261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977499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676735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87333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6"/>
          </p:nvPr>
        </p:nvSpPr>
        <p:spPr>
          <a:xfrm>
            <a:off x="2586571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285809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7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985047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8" name="Bildplatzhalter 2"/>
          <p:cNvSpPr>
            <a:spLocks noGrp="1"/>
          </p:cNvSpPr>
          <p:nvPr>
            <p:ph type="pic" sz="quarter" idx="19"/>
          </p:nvPr>
        </p:nvSpPr>
        <p:spPr>
          <a:xfrm>
            <a:off x="7684283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Bildplatzhalter 2"/>
          <p:cNvSpPr>
            <a:spLocks noGrp="1"/>
          </p:cNvSpPr>
          <p:nvPr>
            <p:ph type="pic" sz="quarter" idx="20"/>
          </p:nvPr>
        </p:nvSpPr>
        <p:spPr>
          <a:xfrm>
            <a:off x="885829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2585067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1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284305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2" name="Bildplatzhalter 2"/>
          <p:cNvSpPr>
            <a:spLocks noGrp="1"/>
          </p:cNvSpPr>
          <p:nvPr>
            <p:ph type="pic" sz="quarter" idx="23"/>
          </p:nvPr>
        </p:nvSpPr>
        <p:spPr>
          <a:xfrm>
            <a:off x="5983543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Bildplatzhalter 2"/>
          <p:cNvSpPr>
            <a:spLocks noGrp="1"/>
          </p:cNvSpPr>
          <p:nvPr>
            <p:ph type="pic" sz="quarter" idx="24"/>
          </p:nvPr>
        </p:nvSpPr>
        <p:spPr>
          <a:xfrm>
            <a:off x="7682779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5"/>
          </p:nvPr>
        </p:nvSpPr>
        <p:spPr>
          <a:xfrm>
            <a:off x="9385079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5" name="Bildplatzhalter 2"/>
          <p:cNvSpPr>
            <a:spLocks noGrp="1"/>
          </p:cNvSpPr>
          <p:nvPr>
            <p:ph type="pic" sz="quarter" idx="26"/>
          </p:nvPr>
        </p:nvSpPr>
        <p:spPr>
          <a:xfrm>
            <a:off x="9385079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9383575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60595210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6 Bi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9703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081331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152960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151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076779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148408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3458194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5000380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5935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4284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1077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2933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237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8380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0" name="Grafik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05594" y="327901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sp>
        <p:nvSpPr>
          <p:cNvPr id="5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86458" y="346075"/>
            <a:ext cx="1764000" cy="514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170368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 sz="300" b="0"/>
              <a:t>Bild durch Klicken auf Symbol hinzufügen</a:t>
            </a:r>
            <a:endParaRPr lang="de-DE" dirty="0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3"/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300280233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62892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0520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951B81"/>
              </a:gs>
              <a:gs pos="100000">
                <a:srgbClr val="59358C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6974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 bis Ebene 4)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 (nachfolgend alles 14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5"/>
            <a:r>
              <a:rPr lang="de-DE" dirty="0"/>
              <a:t>Sechste Textebene für Aufzählungen bei viel Text</a:t>
            </a:r>
          </a:p>
          <a:p>
            <a:pPr lvl="6"/>
            <a:r>
              <a:rPr lang="de-DE" dirty="0"/>
              <a:t>Siebte Textebene für Aufzählungen bei viel Text</a:t>
            </a:r>
          </a:p>
          <a:p>
            <a:pPr lvl="7"/>
            <a:r>
              <a:rPr lang="de-DE" dirty="0"/>
              <a:t>Achte Textebene für Aufzählungen bei viel Text</a:t>
            </a:r>
          </a:p>
          <a:p>
            <a:pPr lvl="8"/>
            <a:r>
              <a:rPr lang="de-DE" dirty="0"/>
              <a:t>Neunte Textebene für Aufzählungen bei viel Text</a:t>
            </a:r>
          </a:p>
          <a:p>
            <a:pPr lvl="5"/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2477770" y="6319797"/>
            <a:ext cx="2659918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tx2"/>
                </a:solidFill>
              </a:rPr>
              <a:t>Operational Hydrologic Ensemble Forecasts…</a:t>
            </a: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Jens Grundmann &amp; </a:t>
            </a:r>
            <a:r>
              <a:rPr lang="de-DE" sz="800" u="none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Michael Wagner</a:t>
            </a:r>
            <a:endParaRPr lang="de-DE" sz="800" u="none" baseline="0" dirty="0" smtClean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 dirty="0" err="1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PrePEP</a:t>
            </a:r>
            <a:r>
              <a:rPr lang="de-DE" sz="800" baseline="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Bonn </a:t>
            </a:r>
            <a:r>
              <a:rPr lang="de-DE" sz="8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// </a:t>
            </a:r>
            <a:r>
              <a:rPr lang="de-DE" sz="800" baseline="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18. </a:t>
            </a:r>
            <a:r>
              <a:rPr lang="de-DE" sz="8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März 2025</a:t>
            </a:r>
            <a:endParaRPr lang="de-DE" sz="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15772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6334183"/>
            <a:ext cx="1116268" cy="3237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06" y="6315776"/>
            <a:ext cx="969464" cy="3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675CABF-E2E5-43B4-8A42-4F7AAC6DB7F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990" y="6292849"/>
            <a:ext cx="55871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904" r:id="rId2"/>
    <p:sldLayoutId id="2147483905" r:id="rId3"/>
    <p:sldLayoutId id="2147483893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894" r:id="rId12"/>
    <p:sldLayoutId id="2147483913" r:id="rId13"/>
    <p:sldLayoutId id="2147483897" r:id="rId14"/>
    <p:sldLayoutId id="2147483914" r:id="rId15"/>
    <p:sldLayoutId id="2147483915" r:id="rId16"/>
    <p:sldLayoutId id="2147483916" r:id="rId17"/>
    <p:sldLayoutId id="2147483899" r:id="rId18"/>
    <p:sldLayoutId id="2147483896" r:id="rId19"/>
    <p:sldLayoutId id="2147483900" r:id="rId20"/>
    <p:sldLayoutId id="2147483901" r:id="rId21"/>
    <p:sldLayoutId id="2147483918" r:id="rId22"/>
    <p:sldLayoutId id="2147483919" r:id="rId23"/>
    <p:sldLayoutId id="2147483917" r:id="rId24"/>
    <p:sldLayoutId id="2147483902" r:id="rId25"/>
    <p:sldLayoutId id="2147483903" r:id="rId26"/>
    <p:sldLayoutId id="2147483895" r:id="rId27"/>
    <p:sldLayoutId id="2147483920" r:id="rId28"/>
    <p:sldLayoutId id="2147483921" r:id="rId29"/>
    <p:sldLayoutId id="2147483922" r:id="rId30"/>
    <p:sldLayoutId id="2147483923" r:id="rId31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600"/>
        </a:spcBef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—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8" userDrawn="1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85" userDrawn="1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howapro.de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51E032C-9BAD-42A5-AEDE-7FCFB10028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2808" y="3757618"/>
            <a:ext cx="4595489" cy="307777"/>
          </a:xfrm>
        </p:spPr>
        <p:txBody>
          <a:bodyPr anchor="t" anchorCtr="0"/>
          <a:lstStyle/>
          <a:p>
            <a:r>
              <a:rPr lang="de-DE" sz="2000" dirty="0" smtClean="0"/>
              <a:t> </a:t>
            </a:r>
            <a:r>
              <a:rPr lang="de-DE" sz="2000" dirty="0"/>
              <a:t>Jens </a:t>
            </a:r>
            <a:r>
              <a:rPr lang="de-DE" sz="2000" dirty="0" smtClean="0"/>
              <a:t>Grundmann &amp; Michael </a:t>
            </a:r>
            <a:r>
              <a:rPr lang="de-DE" sz="2000" dirty="0"/>
              <a:t>Wagner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4588C9-DBC9-4135-BBE9-328AF1D2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808" y="2368651"/>
            <a:ext cx="10322249" cy="1292662"/>
          </a:xfrm>
        </p:spPr>
        <p:txBody>
          <a:bodyPr wrap="square"/>
          <a:lstStyle/>
          <a:p>
            <a:r>
              <a:rPr lang="en-US" sz="2800" dirty="0"/>
              <a:t>Operational Hydrologic Ensemble Forecasts </a:t>
            </a:r>
            <a:r>
              <a:rPr lang="en-US" sz="2800" dirty="0" smtClean="0"/>
              <a:t>in </a:t>
            </a:r>
            <a:r>
              <a:rPr lang="en-US" sz="2800" dirty="0"/>
              <a:t>Small </a:t>
            </a:r>
            <a:r>
              <a:rPr lang="en-US" sz="2800" dirty="0" smtClean="0"/>
              <a:t>Catchments</a:t>
            </a:r>
            <a:r>
              <a:rPr lang="de-DE" sz="2800" dirty="0" smtClean="0"/>
              <a:t> </a:t>
            </a:r>
            <a:r>
              <a:rPr lang="de-DE" altLang="de-DE" sz="2800" dirty="0" smtClean="0"/>
              <a:t>–</a:t>
            </a:r>
            <a:r>
              <a:rPr lang="en-US" sz="2800" dirty="0" smtClean="0"/>
              <a:t> </a:t>
            </a:r>
            <a:r>
              <a:rPr lang="en-US" sz="2800" dirty="0" smtClean="0"/>
              <a:t>Implementing </a:t>
            </a:r>
            <a:r>
              <a:rPr lang="en-US" sz="2800" dirty="0"/>
              <a:t>New Products for Precipitation Estimation and Seamless Predictions</a:t>
            </a:r>
            <a:endParaRPr lang="de-DE" sz="28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CAA43EE-1933-4E3A-AEA3-275AE7FE31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808" y="5312641"/>
            <a:ext cx="2839624" cy="246221"/>
          </a:xfrm>
        </p:spPr>
        <p:txBody>
          <a:bodyPr/>
          <a:lstStyle/>
          <a:p>
            <a:r>
              <a:rPr lang="de-DE" dirty="0" err="1" smtClean="0"/>
              <a:t>PrePEP</a:t>
            </a:r>
            <a:r>
              <a:rPr lang="de-DE" dirty="0" smtClean="0"/>
              <a:t> Bonn </a:t>
            </a:r>
            <a:r>
              <a:rPr lang="de-DE" dirty="0"/>
              <a:t>// </a:t>
            </a:r>
            <a:r>
              <a:rPr lang="de-DE" dirty="0" smtClean="0"/>
              <a:t>18. </a:t>
            </a:r>
            <a:r>
              <a:rPr lang="de-DE" dirty="0"/>
              <a:t>März 2025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28F9C5-9BF7-41A0-A175-6EC287098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036" y="6012180"/>
            <a:ext cx="1261021" cy="812529"/>
          </a:xfrm>
          <a:prstGeom prst="rect">
            <a:avLst/>
          </a:prstGeom>
        </p:spPr>
      </p:pic>
      <p:pic>
        <p:nvPicPr>
          <p:cNvPr id="12" name="Grafik 12">
            <a:extLst>
              <a:ext uri="{FF2B5EF4-FFF2-40B4-BE49-F238E27FC236}">
                <a16:creationId xmlns:a16="http://schemas.microsoft.com/office/drawing/2014/main" id="{330F30D7-A476-4922-99AF-9351035B3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116" y="6038622"/>
            <a:ext cx="751812" cy="75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platzhalter 1">
            <a:extLst>
              <a:ext uri="{FF2B5EF4-FFF2-40B4-BE49-F238E27FC236}">
                <a16:creationId xmlns:a16="http://schemas.microsoft.com/office/drawing/2014/main" id="{C51E032C-9BAD-42A5-AEDE-7FCFB10028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2808" y="4194741"/>
            <a:ext cx="3384324" cy="276999"/>
          </a:xfrm>
        </p:spPr>
        <p:txBody>
          <a:bodyPr/>
          <a:lstStyle/>
          <a:p>
            <a:r>
              <a:rPr lang="de-DE" sz="1800" b="0" dirty="0" smtClean="0"/>
              <a:t>TU Dresden, </a:t>
            </a:r>
            <a:r>
              <a:rPr lang="de-DE" sz="1800" b="0" dirty="0" err="1" smtClean="0"/>
              <a:t>Chair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of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Hydrology</a:t>
            </a:r>
            <a:endParaRPr 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23886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3"/>
          <p:cNvSpPr txBox="1">
            <a:spLocks noChangeArrowheads="1"/>
          </p:cNvSpPr>
          <p:nvPr/>
        </p:nvSpPr>
        <p:spPr bwMode="auto">
          <a:xfrm>
            <a:off x="836283" y="5573247"/>
            <a:ext cx="10549050" cy="677041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533427" indent="-53342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352618" indent="-550098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2pPr>
            <a:lvl3pPr marL="2152758" indent="-53104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3pPr>
            <a:lvl4pPr marL="2955281" indent="-53342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4pPr>
            <a:lvl5pPr marL="3776852" indent="-55247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5pPr>
            <a:lvl6pPr marL="4462686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5148521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5834355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6520190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kern="0" dirty="0" smtClean="0">
                <a:solidFill>
                  <a:schemeClr val="accent1"/>
                </a:solidFill>
              </a:rPr>
              <a:t>Runoff at gauges </a:t>
            </a:r>
            <a:r>
              <a:rPr lang="en-GB" sz="1800" kern="0" dirty="0" smtClean="0">
                <a:solidFill>
                  <a:schemeClr val="accent1"/>
                </a:solidFill>
              </a:rPr>
              <a:t>&amp; </a:t>
            </a:r>
            <a:r>
              <a:rPr lang="en-GB" sz="1800" kern="0" dirty="0" smtClean="0">
                <a:solidFill>
                  <a:schemeClr val="accent1"/>
                </a:solidFill>
              </a:rPr>
              <a:t>mean areal rainfall of catchments </a:t>
            </a:r>
            <a:r>
              <a:rPr lang="en-GB" sz="1800" kern="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GB" sz="1800" kern="0" dirty="0" smtClean="0">
                <a:solidFill>
                  <a:schemeClr val="accent1"/>
                </a:solidFill>
              </a:rPr>
              <a:t>quantiles and forecast horizons</a:t>
            </a:r>
            <a:endParaRPr lang="en-GB" sz="1800" kern="0" dirty="0">
              <a:solidFill>
                <a:schemeClr val="accent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881877-3C34-4844-B1E1-209BC00693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16" y="1402554"/>
            <a:ext cx="2375917" cy="2375917"/>
          </a:xfrm>
          <a:prstGeom prst="rect">
            <a:avLst/>
          </a:prstGeom>
        </p:spPr>
      </p:pic>
      <p:graphicFrame>
        <p:nvGraphicFramePr>
          <p:cNvPr id="7" name="Tabelle 8">
            <a:extLst>
              <a:ext uri="{FF2B5EF4-FFF2-40B4-BE49-F238E27FC236}">
                <a16:creationId xmlns:a16="http://schemas.microsoft.com/office/drawing/2014/main" id="{CF879001-095D-43CF-89F7-4169A22FF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755040"/>
              </p:ext>
            </p:extLst>
          </p:nvPr>
        </p:nvGraphicFramePr>
        <p:xfrm>
          <a:off x="5618407" y="1402554"/>
          <a:ext cx="2396167" cy="1488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3720">
                  <a:extLst>
                    <a:ext uri="{9D8B030D-6E8A-4147-A177-3AD203B41FA5}">
                      <a16:colId xmlns:a16="http://schemas.microsoft.com/office/drawing/2014/main" val="994612807"/>
                    </a:ext>
                  </a:extLst>
                </a:gridCol>
                <a:gridCol w="614149">
                  <a:extLst>
                    <a:ext uri="{9D8B030D-6E8A-4147-A177-3AD203B41FA5}">
                      <a16:colId xmlns:a16="http://schemas.microsoft.com/office/drawing/2014/main" val="4243072296"/>
                    </a:ext>
                  </a:extLst>
                </a:gridCol>
                <a:gridCol w="614149">
                  <a:extLst>
                    <a:ext uri="{9D8B030D-6E8A-4147-A177-3AD203B41FA5}">
                      <a16:colId xmlns:a16="http://schemas.microsoft.com/office/drawing/2014/main" val="2000686845"/>
                    </a:ext>
                  </a:extLst>
                </a:gridCol>
                <a:gridCol w="614149">
                  <a:extLst>
                    <a:ext uri="{9D8B030D-6E8A-4147-A177-3AD203B41FA5}">
                      <a16:colId xmlns:a16="http://schemas.microsoft.com/office/drawing/2014/main" val="3434962126"/>
                    </a:ext>
                  </a:extLst>
                </a:gridCol>
              </a:tblGrid>
              <a:tr h="372140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accent1"/>
                          </a:solidFill>
                          <a:latin typeface="+mn-lt"/>
                        </a:rPr>
                        <a:t>th1</a:t>
                      </a:r>
                      <a:endParaRPr lang="de-DE" sz="16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/>
                    </a:p>
                  </a:txBody>
                  <a:tcPr marL="60960" marR="60960" marT="30480" marB="304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sim</a:t>
                      </a:r>
                      <a:endParaRPr lang="de-DE" sz="16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795376"/>
                  </a:ext>
                </a:extLst>
              </a:tr>
              <a:tr h="3721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60960" marR="60960" marT="30480" marB="304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true</a:t>
                      </a:r>
                      <a:endParaRPr lang="de-DE" sz="16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false</a:t>
                      </a:r>
                      <a:endParaRPr lang="de-DE" sz="1600" dirty="0"/>
                    </a:p>
                  </a:txBody>
                  <a:tcPr marL="60960" marR="60960" marT="30480" marB="304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118879"/>
                  </a:ext>
                </a:extLst>
              </a:tr>
              <a:tr h="372140">
                <a:tc rowSpan="2">
                  <a:txBody>
                    <a:bodyPr/>
                    <a:lstStyle/>
                    <a:p>
                      <a:r>
                        <a:rPr lang="de-DE" sz="1600" dirty="0" err="1"/>
                        <a:t>obs</a:t>
                      </a:r>
                      <a:endParaRPr lang="de-DE" sz="1600" dirty="0"/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true</a:t>
                      </a:r>
                      <a:endParaRPr lang="de-DE" sz="1600" dirty="0"/>
                    </a:p>
                  </a:txBody>
                  <a:tcPr marL="60960" marR="60960" marT="30480" marB="304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>
                          <a:solidFill>
                            <a:schemeClr val="accent1"/>
                          </a:solidFill>
                        </a:rPr>
                        <a:t>tt</a:t>
                      </a:r>
                      <a:endParaRPr lang="de-DE" sz="1800" dirty="0">
                        <a:solidFill>
                          <a:schemeClr val="accent1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269" rtl="0" eaLnBrk="1" latinLnBrk="0" hangingPunct="1"/>
                      <a:r>
                        <a:rPr lang="de-DE" sz="1800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tf</a:t>
                      </a:r>
                      <a:endParaRPr lang="de-DE" sz="180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982683"/>
                  </a:ext>
                </a:extLst>
              </a:tr>
              <a:tr h="3721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false</a:t>
                      </a:r>
                      <a:endParaRPr lang="de-DE" sz="1600" dirty="0"/>
                    </a:p>
                  </a:txBody>
                  <a:tcPr marL="60960" marR="60960" marT="30480" marB="304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269" rtl="0" eaLnBrk="1" latinLnBrk="0" hangingPunct="1"/>
                      <a:r>
                        <a:rPr lang="de-DE" sz="1800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ft</a:t>
                      </a:r>
                      <a:endParaRPr lang="de-DE" sz="180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269" rtl="0" eaLnBrk="1" latinLnBrk="0" hangingPunct="1"/>
                      <a:r>
                        <a:rPr lang="de-DE" sz="18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ff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11534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AFB230E-7A1A-4C71-8A56-BF091AB25E91}"/>
                  </a:ext>
                </a:extLst>
              </p:cNvPr>
              <p:cNvSpPr txBox="1"/>
              <p:nvPr/>
            </p:nvSpPr>
            <p:spPr>
              <a:xfrm>
                <a:off x="5618407" y="3134430"/>
                <a:ext cx="2480936" cy="3282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133" i="1">
                          <a:latin typeface="Cambria Math" panose="02040503050406030204" pitchFamily="18" charset="0"/>
                        </a:rPr>
                        <m:t>𝑃𝑂𝐷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𝑡𝑡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𝑡𝑡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𝑡𝑓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133" dirty="0"/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AFB230E-7A1A-4C71-8A56-BF091AB25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407" y="3134430"/>
                <a:ext cx="2480936" cy="328231"/>
              </a:xfrm>
              <a:prstGeom prst="rect">
                <a:avLst/>
              </a:prstGeom>
              <a:blipFill>
                <a:blip r:embed="rId4"/>
                <a:stretch>
                  <a:fillRect l="-3931" b="-351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56826A9B-8A55-4C15-84DC-58FA06AE8B67}"/>
                  </a:ext>
                </a:extLst>
              </p:cNvPr>
              <p:cNvSpPr txBox="1"/>
              <p:nvPr/>
            </p:nvSpPr>
            <p:spPr>
              <a:xfrm>
                <a:off x="5618408" y="3588966"/>
                <a:ext cx="2475229" cy="328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133" i="1">
                          <a:latin typeface="Cambria Math" panose="02040503050406030204" pitchFamily="18" charset="0"/>
                        </a:rPr>
                        <m:t>𝐹𝐴𝑅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𝑓𝑡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𝑓𝑡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𝑓𝑓</m:t>
                      </m:r>
                      <m:r>
                        <a:rPr lang="de-DE" sz="2133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133" dirty="0"/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56826A9B-8A55-4C15-84DC-58FA06AE8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408" y="3588966"/>
                <a:ext cx="2475229" cy="328231"/>
              </a:xfrm>
              <a:prstGeom prst="rect">
                <a:avLst/>
              </a:prstGeom>
              <a:blipFill>
                <a:blip r:embed="rId5"/>
                <a:stretch>
                  <a:fillRect l="-3941" r="-1232" b="-351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63">
            <a:extLst>
              <a:ext uri="{FF2B5EF4-FFF2-40B4-BE49-F238E27FC236}">
                <a16:creationId xmlns:a16="http://schemas.microsoft.com/office/drawing/2014/main" id="{943CE627-C049-4899-9553-B700040E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422" y="3867595"/>
            <a:ext cx="2639556" cy="646331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533427" indent="-53342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352618" indent="-550098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2pPr>
            <a:lvl3pPr marL="2152758" indent="-53104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3pPr>
            <a:lvl4pPr marL="2955281" indent="-53342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4pPr>
            <a:lvl5pPr marL="3776852" indent="-55247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5pPr>
            <a:lvl6pPr marL="4462686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5148521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5834355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6520190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e-DE" sz="1400" dirty="0">
                <a:solidFill>
                  <a:schemeClr val="accent1"/>
                </a:solidFill>
              </a:rPr>
              <a:t>POD: </a:t>
            </a:r>
            <a:r>
              <a:rPr lang="de-DE" sz="1400" dirty="0" err="1">
                <a:solidFill>
                  <a:schemeClr val="accent1"/>
                </a:solidFill>
              </a:rPr>
              <a:t>probability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of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detection</a:t>
            </a:r>
            <a:endParaRPr lang="de-DE" sz="1400" dirty="0">
              <a:solidFill>
                <a:schemeClr val="accent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e-DE" sz="1400" dirty="0">
                <a:solidFill>
                  <a:schemeClr val="accent1"/>
                </a:solidFill>
              </a:rPr>
              <a:t>FAR: </a:t>
            </a:r>
            <a:r>
              <a:rPr lang="de-DE" sz="1400" dirty="0" err="1">
                <a:solidFill>
                  <a:schemeClr val="accent1"/>
                </a:solidFill>
              </a:rPr>
              <a:t>false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alarm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ratio</a:t>
            </a: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DDB3753-BEAC-4A31-A4A9-C5E3A0ABC9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5" y="1402554"/>
            <a:ext cx="4802240" cy="256091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Evaluation</a:t>
            </a:r>
          </a:p>
          <a:p>
            <a:r>
              <a:rPr lang="de-DE" altLang="de-DE" sz="2000" dirty="0" smtClean="0"/>
              <a:t>Area </a:t>
            </a:r>
            <a:r>
              <a:rPr lang="de-DE" altLang="de-DE" sz="2000" dirty="0" err="1"/>
              <a:t>Under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Curve</a:t>
            </a:r>
            <a:r>
              <a:rPr lang="de-DE" altLang="de-DE" sz="2000" dirty="0"/>
              <a:t> (AUC</a:t>
            </a:r>
            <a:r>
              <a:rPr lang="de-DE" altLang="de-DE" sz="2000" dirty="0"/>
              <a:t>) –</a:t>
            </a:r>
            <a:r>
              <a:rPr lang="de-DE" sz="2000" dirty="0"/>
              <a:t> </a:t>
            </a:r>
            <a:r>
              <a:rPr lang="de-DE" sz="2000" dirty="0" smtClean="0"/>
              <a:t>Theorie</a:t>
            </a:r>
            <a:endParaRPr lang="de-DE" sz="2000" dirty="0"/>
          </a:p>
        </p:txBody>
      </p:sp>
      <p:sp>
        <p:nvSpPr>
          <p:cNvPr id="14" name="Rectangle 63"/>
          <p:cNvSpPr txBox="1">
            <a:spLocks noChangeArrowheads="1"/>
          </p:cNvSpPr>
          <p:nvPr/>
        </p:nvSpPr>
        <p:spPr bwMode="auto">
          <a:xfrm>
            <a:off x="756407" y="4675301"/>
            <a:ext cx="10549050" cy="498466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533427" indent="-53342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352618" indent="-550098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2pPr>
            <a:lvl3pPr marL="2152758" indent="-53104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3pPr>
            <a:lvl4pPr marL="2955281" indent="-53342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4pPr>
            <a:lvl5pPr marL="3776852" indent="-552477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5pPr>
            <a:lvl6pPr marL="4462686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5148521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5834355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6520190" indent="-552477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kern="0" dirty="0" smtClean="0">
                <a:solidFill>
                  <a:schemeClr val="accent1"/>
                </a:solidFill>
              </a:rPr>
              <a:t>+ </a:t>
            </a:r>
            <a:r>
              <a:rPr lang="en-GB" sz="1800" kern="0" dirty="0" smtClean="0">
                <a:solidFill>
                  <a:schemeClr val="accent1"/>
                </a:solidFill>
              </a:rPr>
              <a:t>other metrics based on contingency table (e.g. ACC, CSI, f1, …)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kern="0" dirty="0" smtClean="0">
                <a:solidFill>
                  <a:schemeClr val="accent1"/>
                </a:solidFill>
              </a:rPr>
              <a:t>   and goodness-of-fit indicators (e.g. KGE, NSE, </a:t>
            </a:r>
            <a:r>
              <a:rPr lang="en-GB" sz="1800" kern="0" dirty="0" err="1" smtClean="0">
                <a:solidFill>
                  <a:schemeClr val="accent1"/>
                </a:solidFill>
              </a:rPr>
              <a:t>nRMSE</a:t>
            </a:r>
            <a:r>
              <a:rPr lang="en-GB" sz="1800" kern="0" dirty="0" smtClean="0">
                <a:solidFill>
                  <a:schemeClr val="accent1"/>
                </a:solidFill>
              </a:rPr>
              <a:t>, ….)</a:t>
            </a:r>
            <a:endParaRPr lang="en-GB" sz="1800" kern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3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Evaluation – </a:t>
            </a:r>
            <a:r>
              <a:rPr lang="de-DE" dirty="0" smtClean="0"/>
              <a:t>Ensemble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period</a:t>
            </a:r>
            <a:r>
              <a:rPr lang="de-DE" dirty="0" smtClean="0"/>
              <a:t> </a:t>
            </a:r>
            <a:r>
              <a:rPr lang="de-DE" sz="2000" dirty="0" smtClean="0"/>
              <a:t>(</a:t>
            </a:r>
            <a:r>
              <a:rPr lang="en-GB" sz="2000" dirty="0"/>
              <a:t>01.12.2023 – </a:t>
            </a:r>
            <a:r>
              <a:rPr lang="en-GB" sz="2000" dirty="0" smtClean="0"/>
              <a:t>31.12.2024)</a:t>
            </a:r>
            <a:endParaRPr lang="de-DE" dirty="0" smtClean="0"/>
          </a:p>
          <a:p>
            <a:r>
              <a:rPr lang="en-GB" sz="2000" b="0" kern="0" dirty="0" smtClean="0"/>
              <a:t>Mean </a:t>
            </a:r>
            <a:r>
              <a:rPr lang="en-GB" sz="2000" b="0" kern="0" dirty="0"/>
              <a:t>areal rainfall of catchments</a:t>
            </a:r>
            <a:endParaRPr lang="de-DE" b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F393BE2-9120-4162-8932-212E6C61A574}"/>
              </a:ext>
            </a:extLst>
          </p:cNvPr>
          <p:cNvSpPr txBox="1"/>
          <p:nvPr/>
        </p:nvSpPr>
        <p:spPr>
          <a:xfrm>
            <a:off x="8535700" y="1085089"/>
            <a:ext cx="37768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 smtClean="0">
                <a:solidFill>
                  <a:schemeClr val="accent1"/>
                </a:solidFill>
              </a:rPr>
              <a:t>EFShowa</a:t>
            </a:r>
            <a:r>
              <a:rPr lang="en-GB" sz="1800" dirty="0" smtClean="0">
                <a:solidFill>
                  <a:schemeClr val="accent1"/>
                </a:solidFill>
              </a:rPr>
              <a:t>: 5152 forecasts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 smtClean="0">
                <a:solidFill>
                  <a:schemeClr val="accent1"/>
                </a:solidFill>
              </a:rPr>
              <a:t>EFSadv</a:t>
            </a:r>
            <a:r>
              <a:rPr lang="en-GB" sz="1800" dirty="0" smtClean="0">
                <a:solidFill>
                  <a:schemeClr val="accent1"/>
                </a:solidFill>
              </a:rPr>
              <a:t>: 5032 forecasts</a:t>
            </a:r>
            <a:br>
              <a:rPr lang="en-GB" sz="1800" dirty="0" smtClean="0">
                <a:solidFill>
                  <a:schemeClr val="accent1"/>
                </a:solidFill>
              </a:rPr>
            </a:br>
            <a:r>
              <a:rPr lang="en-GB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~29 % of potential forecasts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Mean areal rainfall</a:t>
            </a:r>
          </a:p>
          <a:p>
            <a:pPr marL="589280" lvl="1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Observation: </a:t>
            </a:r>
            <a:r>
              <a:rPr lang="en-GB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RadolanRW</a:t>
            </a:r>
            <a:endParaRPr lang="en-GB" sz="18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589280" lvl="1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dt</a:t>
            </a:r>
            <a:r>
              <a:rPr lang="en-GB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= 3 h </a:t>
            </a:r>
            <a:r>
              <a:rPr lang="en-GB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sum</a:t>
            </a:r>
            <a:endParaRPr lang="en-GB" sz="18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589280" lvl="1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main run, median, 25%-, 75%-quantiles</a:t>
            </a:r>
            <a:endParaRPr lang="en-GB" sz="18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55"/>
          <a:stretch/>
        </p:blipFill>
        <p:spPr>
          <a:xfrm>
            <a:off x="391464" y="1174406"/>
            <a:ext cx="8170475" cy="468413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0E568B6-05E3-4CDA-9AFE-B5A49DCE44ED}"/>
              </a:ext>
            </a:extLst>
          </p:cNvPr>
          <p:cNvSpPr txBox="1"/>
          <p:nvPr/>
        </p:nvSpPr>
        <p:spPr>
          <a:xfrm rot="16200000">
            <a:off x="86865" y="2060587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1"/>
                </a:solidFill>
              </a:rPr>
              <a:t>AUC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0E568B6-05E3-4CDA-9AFE-B5A49DCE44ED}"/>
              </a:ext>
            </a:extLst>
          </p:cNvPr>
          <p:cNvSpPr txBox="1"/>
          <p:nvPr/>
        </p:nvSpPr>
        <p:spPr>
          <a:xfrm rot="16200000">
            <a:off x="102074" y="4084312"/>
            <a:ext cx="5700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1"/>
                </a:solidFill>
              </a:rPr>
              <a:t>KGE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3DDDC21-F854-41CE-AF88-ED2D7D5011D1}"/>
              </a:ext>
            </a:extLst>
          </p:cNvPr>
          <p:cNvSpPr txBox="1"/>
          <p:nvPr/>
        </p:nvSpPr>
        <p:spPr>
          <a:xfrm>
            <a:off x="1698415" y="5673874"/>
            <a:ext cx="675185" cy="338554"/>
          </a:xfrm>
          <a:prstGeom prst="rect">
            <a:avLst/>
          </a:prstGeom>
          <a:solidFill>
            <a:srgbClr val="FFF4E1">
              <a:alpha val="8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accent1"/>
                </a:solidFill>
              </a:rPr>
              <a:t>west</a:t>
            </a: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DDDC21-F854-41CE-AF88-ED2D7D5011D1}"/>
              </a:ext>
            </a:extLst>
          </p:cNvPr>
          <p:cNvSpPr txBox="1"/>
          <p:nvPr/>
        </p:nvSpPr>
        <p:spPr>
          <a:xfrm>
            <a:off x="4266847" y="5675272"/>
            <a:ext cx="893193" cy="338554"/>
          </a:xfrm>
          <a:prstGeom prst="rect">
            <a:avLst/>
          </a:prstGeom>
          <a:solidFill>
            <a:srgbClr val="FFF4E1">
              <a:alpha val="8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chemeClr val="accent1"/>
                </a:solidFill>
              </a:rPr>
              <a:t>middle</a:t>
            </a: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DDDC21-F854-41CE-AF88-ED2D7D5011D1}"/>
              </a:ext>
            </a:extLst>
          </p:cNvPr>
          <p:cNvSpPr txBox="1"/>
          <p:nvPr/>
        </p:nvSpPr>
        <p:spPr>
          <a:xfrm>
            <a:off x="6961114" y="5668281"/>
            <a:ext cx="622286" cy="338554"/>
          </a:xfrm>
          <a:prstGeom prst="rect">
            <a:avLst/>
          </a:prstGeom>
          <a:solidFill>
            <a:srgbClr val="FFF4E1">
              <a:alpha val="8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chemeClr val="accent1"/>
                </a:solidFill>
              </a:rPr>
              <a:t>east</a:t>
            </a:r>
            <a:endParaRPr lang="de-DE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3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7"/>
          <a:stretch/>
        </p:blipFill>
        <p:spPr>
          <a:xfrm>
            <a:off x="391464" y="1206295"/>
            <a:ext cx="8188132" cy="4586851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Evaluation – </a:t>
            </a:r>
            <a:r>
              <a:rPr lang="de-DE" dirty="0" smtClean="0"/>
              <a:t>Ensemble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period</a:t>
            </a:r>
            <a:r>
              <a:rPr lang="de-DE" dirty="0" smtClean="0"/>
              <a:t> </a:t>
            </a:r>
            <a:r>
              <a:rPr lang="de-DE" sz="2000" dirty="0"/>
              <a:t>(</a:t>
            </a:r>
            <a:r>
              <a:rPr lang="en-GB" sz="2000" dirty="0"/>
              <a:t>01.12.2023 – 31.12.2024)</a:t>
            </a:r>
            <a:endParaRPr lang="de-DE" dirty="0" smtClean="0"/>
          </a:p>
          <a:p>
            <a:r>
              <a:rPr lang="en-GB" sz="2000" b="0" kern="0" dirty="0" smtClean="0"/>
              <a:t>Runoff at gauge stations</a:t>
            </a:r>
            <a:endParaRPr lang="de-DE" b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F393BE2-9120-4162-8932-212E6C61A574}"/>
              </a:ext>
            </a:extLst>
          </p:cNvPr>
          <p:cNvSpPr txBox="1"/>
          <p:nvPr/>
        </p:nvSpPr>
        <p:spPr>
          <a:xfrm>
            <a:off x="8535700" y="1085089"/>
            <a:ext cx="37768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accent1"/>
                </a:solidFill>
              </a:rPr>
              <a:t>EFShowa</a:t>
            </a:r>
            <a:r>
              <a:rPr lang="de-DE" sz="1800" dirty="0">
                <a:solidFill>
                  <a:schemeClr val="accent1"/>
                </a:solidFill>
              </a:rPr>
              <a:t>: </a:t>
            </a:r>
            <a:r>
              <a:rPr lang="de-DE" sz="1800" dirty="0" smtClean="0">
                <a:solidFill>
                  <a:schemeClr val="accent1"/>
                </a:solidFill>
              </a:rPr>
              <a:t>5152 </a:t>
            </a:r>
            <a:r>
              <a:rPr lang="de-DE" sz="1800" dirty="0" err="1" smtClean="0">
                <a:solidFill>
                  <a:schemeClr val="accent1"/>
                </a:solidFill>
              </a:rPr>
              <a:t>forecasts</a:t>
            </a:r>
            <a:endParaRPr lang="de-DE" sz="1800" dirty="0">
              <a:solidFill>
                <a:schemeClr val="accent1"/>
              </a:solidFill>
            </a:endParaRP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accent1"/>
                </a:solidFill>
              </a:rPr>
              <a:t>EFSadv</a:t>
            </a:r>
            <a:r>
              <a:rPr lang="de-DE" sz="1800" dirty="0">
                <a:solidFill>
                  <a:schemeClr val="accent1"/>
                </a:solidFill>
              </a:rPr>
              <a:t>: 5032 </a:t>
            </a:r>
            <a:r>
              <a:rPr lang="de-DE" sz="1800" dirty="0" err="1">
                <a:solidFill>
                  <a:schemeClr val="accent1"/>
                </a:solidFill>
              </a:rPr>
              <a:t>forecasts</a:t>
            </a:r>
            <a:r>
              <a:rPr lang="de-DE" sz="1800" dirty="0">
                <a:solidFill>
                  <a:schemeClr val="accent1"/>
                </a:solidFill>
              </a:rPr>
              <a:t/>
            </a:r>
            <a:br>
              <a:rPr lang="de-DE" sz="1800" dirty="0">
                <a:solidFill>
                  <a:schemeClr val="accent1"/>
                </a:solidFill>
              </a:rPr>
            </a:br>
            <a:r>
              <a:rPr lang="de-DE" sz="1800" dirty="0">
                <a:solidFill>
                  <a:schemeClr val="accent1"/>
                </a:solidFill>
                <a:sym typeface="Wingdings" panose="05000000000000000000" pitchFamily="2" charset="2"/>
              </a:rPr>
              <a:t> ~29 % </a:t>
            </a:r>
            <a:r>
              <a:rPr lang="de-DE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of</a:t>
            </a: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potential </a:t>
            </a:r>
            <a:r>
              <a:rPr lang="de-DE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forecasts</a:t>
            </a:r>
            <a:endParaRPr lang="de-DE" sz="18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Runoff</a:t>
            </a:r>
            <a:endParaRPr lang="de-DE" sz="18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589280" lvl="1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Observation: Gauge</a:t>
            </a:r>
          </a:p>
          <a:p>
            <a:pPr marL="589280" lvl="1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dt</a:t>
            </a: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800" dirty="0">
                <a:solidFill>
                  <a:schemeClr val="accent1"/>
                </a:solidFill>
                <a:sym typeface="Wingdings" panose="05000000000000000000" pitchFamily="2" charset="2"/>
              </a:rPr>
              <a:t>= </a:t>
            </a: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1 h </a:t>
            </a:r>
            <a:endParaRPr lang="de-DE" sz="18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589280" lvl="1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main</a:t>
            </a: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run</a:t>
            </a: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, median</a:t>
            </a:r>
            <a:r>
              <a:rPr lang="de-DE" sz="1800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25%-, 75%-</a:t>
            </a:r>
            <a:r>
              <a:rPr lang="de-DE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quantiles</a:t>
            </a:r>
            <a:endParaRPr lang="de-DE" sz="1800" dirty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0E568B6-05E3-4CDA-9AFE-B5A49DCE44ED}"/>
              </a:ext>
            </a:extLst>
          </p:cNvPr>
          <p:cNvSpPr txBox="1"/>
          <p:nvPr/>
        </p:nvSpPr>
        <p:spPr>
          <a:xfrm rot="16200000">
            <a:off x="86865" y="2060587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1"/>
                </a:solidFill>
              </a:rPr>
              <a:t>AUC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0E568B6-05E3-4CDA-9AFE-B5A49DCE44ED}"/>
              </a:ext>
            </a:extLst>
          </p:cNvPr>
          <p:cNvSpPr txBox="1"/>
          <p:nvPr/>
        </p:nvSpPr>
        <p:spPr>
          <a:xfrm rot="16200000">
            <a:off x="102074" y="4084312"/>
            <a:ext cx="5700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accent1"/>
                </a:solidFill>
              </a:rPr>
              <a:t>KGE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DDDC21-F854-41CE-AF88-ED2D7D5011D1}"/>
              </a:ext>
            </a:extLst>
          </p:cNvPr>
          <p:cNvSpPr txBox="1"/>
          <p:nvPr/>
        </p:nvSpPr>
        <p:spPr>
          <a:xfrm>
            <a:off x="1698415" y="5673874"/>
            <a:ext cx="675185" cy="338554"/>
          </a:xfrm>
          <a:prstGeom prst="rect">
            <a:avLst/>
          </a:prstGeom>
          <a:solidFill>
            <a:srgbClr val="FFF4E1">
              <a:alpha val="8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accent1"/>
                </a:solidFill>
              </a:rPr>
              <a:t>west</a:t>
            </a: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DDDC21-F854-41CE-AF88-ED2D7D5011D1}"/>
              </a:ext>
            </a:extLst>
          </p:cNvPr>
          <p:cNvSpPr txBox="1"/>
          <p:nvPr/>
        </p:nvSpPr>
        <p:spPr>
          <a:xfrm>
            <a:off x="4266847" y="5675272"/>
            <a:ext cx="893193" cy="338554"/>
          </a:xfrm>
          <a:prstGeom prst="rect">
            <a:avLst/>
          </a:prstGeom>
          <a:solidFill>
            <a:srgbClr val="FFF4E1">
              <a:alpha val="8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chemeClr val="accent1"/>
                </a:solidFill>
              </a:rPr>
              <a:t>middle</a:t>
            </a: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3DDDC21-F854-41CE-AF88-ED2D7D5011D1}"/>
              </a:ext>
            </a:extLst>
          </p:cNvPr>
          <p:cNvSpPr txBox="1"/>
          <p:nvPr/>
        </p:nvSpPr>
        <p:spPr>
          <a:xfrm>
            <a:off x="6961114" y="5668281"/>
            <a:ext cx="622286" cy="338554"/>
          </a:xfrm>
          <a:prstGeom prst="rect">
            <a:avLst/>
          </a:prstGeom>
          <a:solidFill>
            <a:srgbClr val="FFF4E1">
              <a:alpha val="8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chemeClr val="accent1"/>
                </a:solidFill>
              </a:rPr>
              <a:t>east</a:t>
            </a:r>
            <a:endParaRPr lang="de-DE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8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Evaluation – </a:t>
            </a:r>
            <a:r>
              <a:rPr lang="de-DE" dirty="0" smtClean="0"/>
              <a:t>Event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sz="2000" dirty="0" smtClean="0"/>
              <a:t>(</a:t>
            </a:r>
            <a:r>
              <a:rPr lang="en-GB" sz="2000" dirty="0" smtClean="0"/>
              <a:t>17.–21.8.2024</a:t>
            </a:r>
            <a:r>
              <a:rPr lang="en-GB" sz="2000" dirty="0"/>
              <a:t>)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4E3867-A800-43E5-BE05-E46D124B0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2" y="849878"/>
            <a:ext cx="11139582" cy="516346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E4B70F3-34DA-484E-9C75-58B8FF3FE758}"/>
              </a:ext>
            </a:extLst>
          </p:cNvPr>
          <p:cNvSpPr/>
          <p:nvPr/>
        </p:nvSpPr>
        <p:spPr>
          <a:xfrm>
            <a:off x="4262034" y="2805194"/>
            <a:ext cx="2936929" cy="24797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52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7FD4FBA8-A698-4A99-8D18-7810895781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Evaluation – </a:t>
            </a:r>
            <a:r>
              <a:rPr lang="de-DE" dirty="0" smtClean="0"/>
              <a:t>Event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sz="2000" dirty="0"/>
              <a:t>(</a:t>
            </a:r>
            <a:r>
              <a:rPr lang="en-GB" sz="2000" dirty="0"/>
              <a:t>17.–21.8.2024)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4A8843-7BCA-4DA0-800D-D38123930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38057" r="38650" b="4694"/>
          <a:stretch/>
        </p:blipFill>
        <p:spPr>
          <a:xfrm>
            <a:off x="1162245" y="1240732"/>
            <a:ext cx="2880000" cy="29113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4C93391-DC13-4CE7-B0FE-450C5D6252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6" t="38169" r="38668" b="4171"/>
          <a:stretch/>
        </p:blipFill>
        <p:spPr>
          <a:xfrm>
            <a:off x="1162245" y="3740750"/>
            <a:ext cx="2880000" cy="294283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A6FA0CC-25EB-44BD-95D2-B565311A4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6" r="870" b="11158"/>
          <a:stretch/>
        </p:blipFill>
        <p:spPr>
          <a:xfrm>
            <a:off x="11553340" y="2032836"/>
            <a:ext cx="630911" cy="33550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93E686-1EDF-4773-B0AA-15623B1D50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7" t="38269" r="38777" b="4071"/>
          <a:stretch/>
        </p:blipFill>
        <p:spPr>
          <a:xfrm>
            <a:off x="8682500" y="1248481"/>
            <a:ext cx="2880000" cy="294283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A259756-E186-4FC4-A374-73CED918B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0" t="37923" r="38684" b="4417"/>
          <a:stretch/>
        </p:blipFill>
        <p:spPr>
          <a:xfrm>
            <a:off x="8682500" y="3740750"/>
            <a:ext cx="2880000" cy="294283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70D51D3-0656-475E-9C4C-78C0877A1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73" y="1200036"/>
            <a:ext cx="4654421" cy="2952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55B58F4-22AA-4C00-8FFB-EB50DB4240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73" y="3669594"/>
            <a:ext cx="4644207" cy="2952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781498E-E2C5-404E-9AF5-7C5D4B7C98D0}"/>
              </a:ext>
            </a:extLst>
          </p:cNvPr>
          <p:cNvSpPr txBox="1"/>
          <p:nvPr/>
        </p:nvSpPr>
        <p:spPr>
          <a:xfrm>
            <a:off x="9270447" y="868238"/>
            <a:ext cx="236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Mean areal rainfall</a:t>
            </a:r>
            <a:endParaRPr lang="en-GB" sz="1800" b="1" dirty="0">
              <a:solidFill>
                <a:schemeClr val="accent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9AECC9E-46C7-402B-9ACD-444CD70F817C}"/>
              </a:ext>
            </a:extLst>
          </p:cNvPr>
          <p:cNvSpPr txBox="1"/>
          <p:nvPr/>
        </p:nvSpPr>
        <p:spPr>
          <a:xfrm>
            <a:off x="-302210" y="1192333"/>
            <a:ext cx="1472939" cy="2481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18.08. 01:30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04:15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07:30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10:30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13:30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16:30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19:30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22:30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19.08. 01:15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04:30</a:t>
            </a:r>
          </a:p>
          <a:p>
            <a:pPr algn="r">
              <a:lnSpc>
                <a:spcPct val="150000"/>
              </a:lnSpc>
            </a:pPr>
            <a:r>
              <a:rPr lang="de-DE" sz="950" b="1" dirty="0" err="1">
                <a:ea typeface="Open Sans Condensed" pitchFamily="2" charset="0"/>
                <a:cs typeface="Open Sans Condensed" pitchFamily="2" charset="0"/>
              </a:rPr>
              <a:t>observed</a:t>
            </a:r>
            <a:endParaRPr lang="de-DE" sz="950" b="1" dirty="0"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FB7D03D-05DF-4EE8-A764-D5A9D8243511}"/>
              </a:ext>
            </a:extLst>
          </p:cNvPr>
          <p:cNvSpPr txBox="1"/>
          <p:nvPr/>
        </p:nvSpPr>
        <p:spPr>
          <a:xfrm>
            <a:off x="-296251" y="3699823"/>
            <a:ext cx="1472939" cy="2481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18.08. 01:15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04:15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07:15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10:15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13:15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16:15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19:15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22:15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19.08. 01:15</a:t>
            </a:r>
          </a:p>
          <a:p>
            <a:pPr algn="r">
              <a:lnSpc>
                <a:spcPct val="150000"/>
              </a:lnSpc>
            </a:pPr>
            <a:r>
              <a:rPr lang="de-DE" sz="950" b="1" dirty="0">
                <a:ea typeface="Open Sans Condensed" pitchFamily="2" charset="0"/>
                <a:cs typeface="Open Sans Condensed" pitchFamily="2" charset="0"/>
              </a:rPr>
              <a:t>04:15</a:t>
            </a:r>
          </a:p>
          <a:p>
            <a:pPr algn="r">
              <a:lnSpc>
                <a:spcPct val="150000"/>
              </a:lnSpc>
            </a:pPr>
            <a:r>
              <a:rPr lang="de-DE" sz="950" b="1" dirty="0" err="1">
                <a:ea typeface="Open Sans Condensed" pitchFamily="2" charset="0"/>
                <a:cs typeface="Open Sans Condensed" pitchFamily="2" charset="0"/>
              </a:rPr>
              <a:t>observed</a:t>
            </a:r>
            <a:endParaRPr lang="de-DE" sz="950" b="1" dirty="0"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2259FD7-BB1A-4D46-9324-3A0F657C6295}"/>
              </a:ext>
            </a:extLst>
          </p:cNvPr>
          <p:cNvSpPr txBox="1"/>
          <p:nvPr/>
        </p:nvSpPr>
        <p:spPr>
          <a:xfrm rot="16200000">
            <a:off x="-246930" y="4533051"/>
            <a:ext cx="984565" cy="369332"/>
          </a:xfrm>
          <a:prstGeom prst="rect">
            <a:avLst/>
          </a:prstGeom>
          <a:solidFill>
            <a:srgbClr val="FFF4E1">
              <a:alpha val="8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800" b="1" dirty="0" err="1">
                <a:solidFill>
                  <a:schemeClr val="accent1"/>
                </a:solidFill>
              </a:rPr>
              <a:t>EFSadv</a:t>
            </a:r>
            <a:endParaRPr lang="de-DE" sz="1800" b="1" dirty="0">
              <a:solidFill>
                <a:schemeClr val="accent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0E568B6-05E3-4CDA-9AFE-B5A49DCE44ED}"/>
              </a:ext>
            </a:extLst>
          </p:cNvPr>
          <p:cNvSpPr txBox="1"/>
          <p:nvPr/>
        </p:nvSpPr>
        <p:spPr>
          <a:xfrm rot="16200000">
            <a:off x="-352023" y="2036613"/>
            <a:ext cx="1194751" cy="369332"/>
          </a:xfrm>
          <a:prstGeom prst="rect">
            <a:avLst/>
          </a:prstGeom>
          <a:solidFill>
            <a:srgbClr val="FFF4E1">
              <a:alpha val="8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800" b="1" dirty="0" err="1">
                <a:solidFill>
                  <a:schemeClr val="accent1"/>
                </a:solidFill>
              </a:rPr>
              <a:t>EFShowa</a:t>
            </a:r>
            <a:endParaRPr lang="de-DE" sz="1800" b="1" dirty="0">
              <a:solidFill>
                <a:schemeClr val="accent1"/>
              </a:solidFill>
            </a:endParaRP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D601A8A6-4D4E-49CF-8EEE-C505C575BD69}"/>
              </a:ext>
            </a:extLst>
          </p:cNvPr>
          <p:cNvCxnSpPr>
            <a:cxnSpLocks/>
          </p:cNvCxnSpPr>
          <p:nvPr/>
        </p:nvCxnSpPr>
        <p:spPr>
          <a:xfrm>
            <a:off x="5873857" y="1166057"/>
            <a:ext cx="0" cy="512039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3DEB97CA-2C5D-422D-882D-B3B5FCA6AA4C}"/>
              </a:ext>
            </a:extLst>
          </p:cNvPr>
          <p:cNvCxnSpPr>
            <a:cxnSpLocks/>
          </p:cNvCxnSpPr>
          <p:nvPr/>
        </p:nvCxnSpPr>
        <p:spPr>
          <a:xfrm>
            <a:off x="2567552" y="1162058"/>
            <a:ext cx="0" cy="512039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3EAFBE6-6243-455A-A454-19FD851E3E80}"/>
              </a:ext>
            </a:extLst>
          </p:cNvPr>
          <p:cNvCxnSpPr>
            <a:cxnSpLocks/>
          </p:cNvCxnSpPr>
          <p:nvPr/>
        </p:nvCxnSpPr>
        <p:spPr>
          <a:xfrm>
            <a:off x="10084229" y="1162058"/>
            <a:ext cx="0" cy="5120396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0D625906-3059-4263-9245-39F457514D14}"/>
              </a:ext>
            </a:extLst>
          </p:cNvPr>
          <p:cNvGrpSpPr/>
          <p:nvPr/>
        </p:nvGrpSpPr>
        <p:grpSpPr>
          <a:xfrm>
            <a:off x="1926290" y="1800364"/>
            <a:ext cx="7958480" cy="3112523"/>
            <a:chOff x="2158761" y="1722443"/>
            <a:chExt cx="7958480" cy="3112523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E8F33D41-0DDA-44AD-8B3D-46A0915E6C7D}"/>
                </a:ext>
              </a:extLst>
            </p:cNvPr>
            <p:cNvSpPr/>
            <p:nvPr/>
          </p:nvSpPr>
          <p:spPr>
            <a:xfrm>
              <a:off x="2158761" y="1722443"/>
              <a:ext cx="451403" cy="65646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77625338-14DA-4EAD-8905-C604AA134216}"/>
                </a:ext>
              </a:extLst>
            </p:cNvPr>
            <p:cNvSpPr/>
            <p:nvPr/>
          </p:nvSpPr>
          <p:spPr>
            <a:xfrm>
              <a:off x="2162098" y="4175381"/>
              <a:ext cx="451403" cy="65646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5A03FC53-2B44-47CE-9071-E7B745CFABBF}"/>
                </a:ext>
              </a:extLst>
            </p:cNvPr>
            <p:cNvSpPr/>
            <p:nvPr/>
          </p:nvSpPr>
          <p:spPr>
            <a:xfrm>
              <a:off x="9662501" y="1725566"/>
              <a:ext cx="451403" cy="65646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EDF6845D-02E6-45F1-8298-EB9093637D4E}"/>
                </a:ext>
              </a:extLst>
            </p:cNvPr>
            <p:cNvSpPr/>
            <p:nvPr/>
          </p:nvSpPr>
          <p:spPr>
            <a:xfrm>
              <a:off x="9665838" y="4178504"/>
              <a:ext cx="451403" cy="65646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C781498E-E2C5-404E-9AF5-7C5D4B7C98D0}"/>
              </a:ext>
            </a:extLst>
          </p:cNvPr>
          <p:cNvSpPr txBox="1"/>
          <p:nvPr/>
        </p:nvSpPr>
        <p:spPr>
          <a:xfrm>
            <a:off x="1100959" y="869636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Max intensity</a:t>
            </a:r>
            <a:endParaRPr lang="en-GB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713620" y="35131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052E69-A41A-475C-8E19-C2EB7463E318}"/>
              </a:ext>
            </a:extLst>
          </p:cNvPr>
          <p:cNvSpPr txBox="1"/>
          <p:nvPr/>
        </p:nvSpPr>
        <p:spPr>
          <a:xfrm>
            <a:off x="713620" y="797142"/>
            <a:ext cx="84891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Hydro-</a:t>
            </a:r>
            <a:r>
              <a:rPr lang="en-GB" sz="1800" dirty="0" err="1" smtClean="0">
                <a:solidFill>
                  <a:schemeClr val="accent1"/>
                </a:solidFill>
              </a:rPr>
              <a:t>meteorologic</a:t>
            </a:r>
            <a:r>
              <a:rPr lang="en-GB" sz="1800" dirty="0" smtClean="0">
                <a:solidFill>
                  <a:schemeClr val="accent1"/>
                </a:solidFill>
              </a:rPr>
              <a:t> </a:t>
            </a:r>
            <a:r>
              <a:rPr lang="en-GB" sz="1800" dirty="0" smtClean="0">
                <a:solidFill>
                  <a:schemeClr val="accent1"/>
                </a:solidFill>
              </a:rPr>
              <a:t>ensemble </a:t>
            </a:r>
            <a:r>
              <a:rPr lang="en-GB" sz="1800" dirty="0" smtClean="0">
                <a:solidFill>
                  <a:schemeClr val="accent1"/>
                </a:solidFill>
              </a:rPr>
              <a:t>forecasts allow for flood early warning</a:t>
            </a:r>
          </a:p>
          <a:p>
            <a:pPr marL="180975" indent="-18097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800" dirty="0" err="1" smtClean="0">
                <a:solidFill>
                  <a:schemeClr val="accent1"/>
                </a:solidFill>
              </a:rPr>
              <a:t>FloodSentinel</a:t>
            </a:r>
            <a:r>
              <a:rPr lang="en-GB" sz="1800" dirty="0" smtClean="0">
                <a:solidFill>
                  <a:schemeClr val="accent1"/>
                </a:solidFill>
              </a:rPr>
              <a:t>: scalable ensemble forecast system for small catchments</a:t>
            </a:r>
          </a:p>
          <a:p>
            <a:pPr marL="180975" indent="-18097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Web-demonstrators with established and prototypic precipitation data of DWD since mid/end 2023 (</a:t>
            </a:r>
            <a:r>
              <a:rPr lang="en-GB" sz="1800" dirty="0" err="1" smtClean="0">
                <a:solidFill>
                  <a:schemeClr val="accent1"/>
                </a:solidFill>
              </a:rPr>
              <a:t>ESFhowa</a:t>
            </a:r>
            <a:r>
              <a:rPr lang="en-GB" sz="1800" dirty="0" smtClean="0">
                <a:solidFill>
                  <a:schemeClr val="accent1"/>
                </a:solidFill>
              </a:rPr>
              <a:t> &amp; </a:t>
            </a:r>
            <a:r>
              <a:rPr lang="en-GB" sz="1800" dirty="0" err="1" smtClean="0">
                <a:solidFill>
                  <a:schemeClr val="accent1"/>
                </a:solidFill>
              </a:rPr>
              <a:t>ESFadv</a:t>
            </a:r>
            <a:r>
              <a:rPr lang="en-GB" sz="1800" dirty="0" smtClean="0">
                <a:solidFill>
                  <a:schemeClr val="accent1"/>
                </a:solidFill>
              </a:rPr>
              <a:t>)</a:t>
            </a:r>
          </a:p>
          <a:p>
            <a:pPr marL="180975" indent="-18097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800" dirty="0" err="1" smtClean="0">
                <a:solidFill>
                  <a:schemeClr val="accent1"/>
                </a:solidFill>
              </a:rPr>
              <a:t>EFSadv</a:t>
            </a:r>
            <a:r>
              <a:rPr lang="en-GB" sz="1800" dirty="0" smtClean="0">
                <a:solidFill>
                  <a:schemeClr val="accent1"/>
                </a:solidFill>
              </a:rPr>
              <a:t>: earlier delivery, </a:t>
            </a:r>
            <a:r>
              <a:rPr lang="en-GB" sz="1800" dirty="0" smtClean="0">
                <a:solidFill>
                  <a:schemeClr val="accent1"/>
                </a:solidFill>
              </a:rPr>
              <a:t>frequent updates, forecasts starts </a:t>
            </a:r>
            <a:r>
              <a:rPr lang="en-GB" sz="1800" dirty="0" smtClean="0">
                <a:solidFill>
                  <a:schemeClr val="accent1"/>
                </a:solidFill>
              </a:rPr>
              <a:t>with ensemble</a:t>
            </a:r>
          </a:p>
          <a:p>
            <a:pPr marL="180975" indent="-18097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Evaluation over period</a:t>
            </a:r>
            <a:r>
              <a:rPr lang="en-GB" sz="1800" dirty="0" smtClean="0">
                <a:solidFill>
                  <a:schemeClr val="accent1"/>
                </a:solidFill>
              </a:rPr>
              <a:t>: </a:t>
            </a:r>
            <a:r>
              <a:rPr lang="en-GB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benefits </a:t>
            </a:r>
            <a:r>
              <a:rPr lang="en-GB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of </a:t>
            </a:r>
            <a:r>
              <a:rPr lang="en-GB" sz="1800" dirty="0" err="1" smtClean="0">
                <a:solidFill>
                  <a:schemeClr val="accent1"/>
                </a:solidFill>
              </a:rPr>
              <a:t>EFSadv</a:t>
            </a:r>
            <a:r>
              <a:rPr lang="en-GB" sz="1800" dirty="0" smtClean="0">
                <a:solidFill>
                  <a:schemeClr val="accent1"/>
                </a:solidFill>
              </a:rPr>
              <a:t> for first forecast hours depending on region (decreasing from west </a:t>
            </a:r>
            <a:r>
              <a:rPr lang="en-GB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east)</a:t>
            </a:r>
            <a:endParaRPr lang="en-GB" sz="1800" dirty="0" smtClean="0">
              <a:solidFill>
                <a:schemeClr val="accent1"/>
              </a:solidFill>
            </a:endParaRPr>
          </a:p>
          <a:p>
            <a:pPr marL="180975" indent="-18097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Evaluation event based: better timing </a:t>
            </a:r>
            <a:r>
              <a:rPr lang="en-GB" sz="1800" dirty="0">
                <a:solidFill>
                  <a:schemeClr val="accent1"/>
                </a:solidFill>
              </a:rPr>
              <a:t>of </a:t>
            </a:r>
            <a:r>
              <a:rPr lang="en-GB" sz="1800" dirty="0" err="1">
                <a:solidFill>
                  <a:schemeClr val="accent1"/>
                </a:solidFill>
              </a:rPr>
              <a:t>EFSadv</a:t>
            </a:r>
            <a:r>
              <a:rPr lang="en-GB" sz="1800" dirty="0">
                <a:solidFill>
                  <a:schemeClr val="accent1"/>
                </a:solidFill>
              </a:rPr>
              <a:t> visible</a:t>
            </a:r>
            <a:endParaRPr lang="en-GB" sz="1800" dirty="0" smtClean="0">
              <a:solidFill>
                <a:schemeClr val="accent1"/>
              </a:solidFill>
            </a:endParaRPr>
          </a:p>
          <a:p>
            <a:pPr marL="180975" indent="-18097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Evaluation of runoff forecasts depends on quality of hydrologic </a:t>
            </a:r>
            <a:r>
              <a:rPr lang="en-GB" sz="1800" dirty="0" smtClean="0">
                <a:solidFill>
                  <a:schemeClr val="accent1"/>
                </a:solidFill>
              </a:rPr>
              <a:t>model         </a:t>
            </a:r>
            <a:r>
              <a:rPr lang="en-GB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check with regional AI-model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A11170-E37C-443B-9D3C-320EA998C6D3}"/>
              </a:ext>
            </a:extLst>
          </p:cNvPr>
          <p:cNvSpPr txBox="1"/>
          <p:nvPr/>
        </p:nvSpPr>
        <p:spPr>
          <a:xfrm>
            <a:off x="719082" y="4648605"/>
            <a:ext cx="10673493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b="1" dirty="0">
                <a:solidFill>
                  <a:schemeClr val="accent1"/>
                </a:solidFill>
              </a:rPr>
              <a:t>Next Steps</a:t>
            </a:r>
          </a:p>
          <a:p>
            <a:pPr marL="180975" indent="-18097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Evaluation</a:t>
            </a:r>
            <a:r>
              <a:rPr lang="en-GB" sz="1800" dirty="0" smtClean="0">
                <a:solidFill>
                  <a:schemeClr val="accent1"/>
                </a:solidFill>
              </a:rPr>
              <a:t>: longer period with more extremes, additional metrics e.g. CRPS(S) </a:t>
            </a:r>
          </a:p>
          <a:p>
            <a:pPr marL="180975" indent="-18097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Combination of INTENSE with IconD2EPS – longer forecast horizon</a:t>
            </a:r>
            <a:endParaRPr lang="en-GB" sz="1800" dirty="0">
              <a:solidFill>
                <a:schemeClr val="accent1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9385573" y="346077"/>
            <a:ext cx="2574786" cy="5684590"/>
            <a:chOff x="9385573" y="346077"/>
            <a:chExt cx="2574786" cy="5684590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90013" y="346077"/>
              <a:ext cx="2558527" cy="2011230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5573" y="2146218"/>
              <a:ext cx="2562968" cy="2014721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0013" y="4019437"/>
              <a:ext cx="2558527" cy="201123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3DDDC21-F854-41CE-AF88-ED2D7D5011D1}"/>
                </a:ext>
              </a:extLst>
            </p:cNvPr>
            <p:cNvSpPr txBox="1"/>
            <p:nvPr/>
          </p:nvSpPr>
          <p:spPr>
            <a:xfrm>
              <a:off x="11335872" y="1706867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chemeClr val="accent1"/>
                  </a:solidFill>
                </a:rPr>
                <a:t>west</a:t>
              </a:r>
              <a:endParaRPr lang="de-DE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3DDDC21-F854-41CE-AF88-ED2D7D5011D1}"/>
                </a:ext>
              </a:extLst>
            </p:cNvPr>
            <p:cNvSpPr txBox="1"/>
            <p:nvPr/>
          </p:nvSpPr>
          <p:spPr>
            <a:xfrm>
              <a:off x="11133850" y="3516287"/>
              <a:ext cx="8034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 smtClean="0">
                  <a:solidFill>
                    <a:schemeClr val="accent1"/>
                  </a:solidFill>
                </a:rPr>
                <a:t>middle</a:t>
              </a:r>
              <a:endParaRPr lang="de-DE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3DDDC21-F854-41CE-AF88-ED2D7D5011D1}"/>
                </a:ext>
              </a:extLst>
            </p:cNvPr>
            <p:cNvSpPr txBox="1"/>
            <p:nvPr/>
          </p:nvSpPr>
          <p:spPr>
            <a:xfrm>
              <a:off x="11392575" y="5412431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 smtClean="0">
                  <a:solidFill>
                    <a:schemeClr val="accent1"/>
                  </a:solidFill>
                </a:rPr>
                <a:t>east</a:t>
              </a:r>
              <a:endParaRPr lang="de-DE" sz="14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8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err="1" smtClean="0"/>
              <a:t>HoWa</a:t>
            </a:r>
            <a:r>
              <a:rPr lang="de-DE" dirty="0" smtClean="0"/>
              <a:t>-PRO</a:t>
            </a:r>
            <a:endParaRPr lang="de-DE" dirty="0"/>
          </a:p>
        </p:txBody>
      </p:sp>
      <p:sp>
        <p:nvSpPr>
          <p:cNvPr id="27" name="Rechteck: abgerundete Ecken 5">
            <a:extLst>
              <a:ext uri="{FF2B5EF4-FFF2-40B4-BE49-F238E27FC236}">
                <a16:creationId xmlns:a16="http://schemas.microsoft.com/office/drawing/2014/main" id="{9B0D8181-46DB-4DF3-9AD6-EC1569CE142D}"/>
              </a:ext>
            </a:extLst>
          </p:cNvPr>
          <p:cNvSpPr/>
          <p:nvPr/>
        </p:nvSpPr>
        <p:spPr>
          <a:xfrm>
            <a:off x="992000" y="3596560"/>
            <a:ext cx="1632000" cy="720000"/>
          </a:xfrm>
          <a:prstGeom prst="roundRect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67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DWD</a:t>
            </a:r>
            <a:r>
              <a:rPr lang="de-DE" sz="1467" b="1" dirty="0">
                <a:solidFill>
                  <a:srgbClr val="000000"/>
                </a:solidFill>
              </a:rPr>
              <a:t> + </a:t>
            </a:r>
            <a:br>
              <a:rPr lang="de-DE" sz="1467" b="1" dirty="0">
                <a:solidFill>
                  <a:srgbClr val="000000"/>
                </a:solidFill>
              </a:rPr>
            </a:br>
            <a:r>
              <a:rPr lang="de-DE" sz="1467" b="1" dirty="0">
                <a:solidFill>
                  <a:srgbClr val="000000"/>
                </a:solidFill>
              </a:rPr>
              <a:t>Uni Augsburg</a:t>
            </a:r>
            <a:endParaRPr lang="en-US" sz="1467" b="1" dirty="0">
              <a:solidFill>
                <a:srgbClr val="000000"/>
              </a:solidFill>
            </a:endParaRPr>
          </a:p>
        </p:txBody>
      </p:sp>
      <p:sp>
        <p:nvSpPr>
          <p:cNvPr id="29" name="Rechteck: abgerundete Ecken 6">
            <a:extLst>
              <a:ext uri="{FF2B5EF4-FFF2-40B4-BE49-F238E27FC236}">
                <a16:creationId xmlns:a16="http://schemas.microsoft.com/office/drawing/2014/main" id="{2DA7835B-9837-4EA3-B4B6-05809197CFB8}"/>
              </a:ext>
            </a:extLst>
          </p:cNvPr>
          <p:cNvSpPr/>
          <p:nvPr/>
        </p:nvSpPr>
        <p:spPr>
          <a:xfrm>
            <a:off x="5253336" y="4328688"/>
            <a:ext cx="1632000" cy="720000"/>
          </a:xfrm>
          <a:prstGeom prst="roundRect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67" b="1" dirty="0">
                <a:solidFill>
                  <a:srgbClr val="000000"/>
                </a:solidFill>
              </a:rPr>
              <a:t>TU Dresden</a:t>
            </a:r>
            <a:endParaRPr lang="en-US" sz="1467" b="1" dirty="0">
              <a:solidFill>
                <a:srgbClr val="000000"/>
              </a:solidFill>
            </a:endParaRPr>
          </a:p>
        </p:txBody>
      </p:sp>
      <p:sp>
        <p:nvSpPr>
          <p:cNvPr id="31" name="Rechteck: abgerundete Ecken 7">
            <a:extLst>
              <a:ext uri="{FF2B5EF4-FFF2-40B4-BE49-F238E27FC236}">
                <a16:creationId xmlns:a16="http://schemas.microsoft.com/office/drawing/2014/main" id="{30412E6E-C647-4320-B469-3C30C8A5DC6A}"/>
              </a:ext>
            </a:extLst>
          </p:cNvPr>
          <p:cNvSpPr/>
          <p:nvPr/>
        </p:nvSpPr>
        <p:spPr>
          <a:xfrm>
            <a:off x="7603914" y="4328688"/>
            <a:ext cx="1632000" cy="720000"/>
          </a:xfrm>
          <a:prstGeom prst="roundRect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67" b="1" dirty="0">
                <a:solidFill>
                  <a:srgbClr val="000000"/>
                </a:solidFill>
              </a:rPr>
              <a:t>LHWZ + </a:t>
            </a:r>
            <a:r>
              <a:rPr lang="de-DE" sz="1467" b="1" dirty="0">
                <a:solidFill>
                  <a:srgbClr val="00B050"/>
                </a:solidFill>
              </a:rPr>
              <a:t>PIKOBYTES</a:t>
            </a:r>
            <a:endParaRPr lang="en-US" sz="1467" b="1" dirty="0">
              <a:solidFill>
                <a:srgbClr val="00B050"/>
              </a:solidFill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28C8A02E-2DB1-46BE-9C2C-D91244F0B231}"/>
              </a:ext>
            </a:extLst>
          </p:cNvPr>
          <p:cNvGrpSpPr/>
          <p:nvPr/>
        </p:nvGrpSpPr>
        <p:grpSpPr>
          <a:xfrm>
            <a:off x="7667559" y="2580652"/>
            <a:ext cx="1504713" cy="1288512"/>
            <a:chOff x="26647872" y="8499930"/>
            <a:chExt cx="1720190" cy="1473030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3B1BFAEB-13AD-406A-BA05-06CC03E60630}"/>
                </a:ext>
              </a:extLst>
            </p:cNvPr>
            <p:cNvGrpSpPr/>
            <p:nvPr/>
          </p:nvGrpSpPr>
          <p:grpSpPr>
            <a:xfrm>
              <a:off x="26666761" y="8499930"/>
              <a:ext cx="441600" cy="527777"/>
              <a:chOff x="30445558" y="7999132"/>
              <a:chExt cx="188801" cy="236670"/>
            </a:xfrm>
          </p:grpSpPr>
          <p:sp>
            <p:nvSpPr>
              <p:cNvPr id="67" name="Gleichschenkliges Dreieck 66">
                <a:extLst>
                  <a:ext uri="{FF2B5EF4-FFF2-40B4-BE49-F238E27FC236}">
                    <a16:creationId xmlns:a16="http://schemas.microsoft.com/office/drawing/2014/main" id="{B73635E0-E88D-4473-B5B3-72C24BDEB679}"/>
                  </a:ext>
                </a:extLst>
              </p:cNvPr>
              <p:cNvSpPr/>
              <p:nvPr/>
            </p:nvSpPr>
            <p:spPr bwMode="auto">
              <a:xfrm>
                <a:off x="30445558" y="8010216"/>
                <a:ext cx="188801" cy="186067"/>
              </a:xfrm>
              <a:prstGeom prst="triangle">
                <a:avLst>
                  <a:gd name="adj" fmla="val 48563"/>
                </a:avLst>
              </a:prstGeom>
              <a:solidFill>
                <a:schemeClr val="bg1"/>
              </a:solidFill>
              <a:ln w="44450" cap="flat" cmpd="sng" algn="ctr">
                <a:solidFill>
                  <a:srgbClr val="E41C1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56881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933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4201BC2C-BCDC-475B-9573-8FF01631DA2E}"/>
                  </a:ext>
                </a:extLst>
              </p:cNvPr>
              <p:cNvSpPr txBox="1"/>
              <p:nvPr/>
            </p:nvSpPr>
            <p:spPr>
              <a:xfrm>
                <a:off x="30474014" y="7999132"/>
                <a:ext cx="67429" cy="236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Rotis Sans Serif" panose="02000503000000000000" pitchFamily="2" charset="0"/>
                  </a:rPr>
                  <a:t>!</a:t>
                </a:r>
              </a:p>
            </p:txBody>
          </p: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D0329817-2592-4EA1-AF56-66443E22CCF4}"/>
                </a:ext>
              </a:extLst>
            </p:cNvPr>
            <p:cNvGrpSpPr/>
            <p:nvPr/>
          </p:nvGrpSpPr>
          <p:grpSpPr>
            <a:xfrm>
              <a:off x="27049877" y="8508138"/>
              <a:ext cx="1277321" cy="1410127"/>
              <a:chOff x="27049877" y="8508138"/>
              <a:chExt cx="1277321" cy="1410127"/>
            </a:xfrm>
          </p:grpSpPr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015E61AF-4CD4-4052-9B17-8FB19EB8E5C2}"/>
                  </a:ext>
                </a:extLst>
              </p:cNvPr>
              <p:cNvGrpSpPr/>
              <p:nvPr/>
            </p:nvGrpSpPr>
            <p:grpSpPr>
              <a:xfrm>
                <a:off x="27500442" y="8508138"/>
                <a:ext cx="826756" cy="707354"/>
                <a:chOff x="27445178" y="8488042"/>
                <a:chExt cx="826756" cy="707354"/>
              </a:xfrm>
            </p:grpSpPr>
            <p:grpSp>
              <p:nvGrpSpPr>
                <p:cNvPr id="56" name="Gruppieren 55">
                  <a:extLst>
                    <a:ext uri="{FF2B5EF4-FFF2-40B4-BE49-F238E27FC236}">
                      <a16:creationId xmlns:a16="http://schemas.microsoft.com/office/drawing/2014/main" id="{561DEA6C-CAE2-42C1-B4EC-F13B2FE1D9AB}"/>
                    </a:ext>
                  </a:extLst>
                </p:cNvPr>
                <p:cNvGrpSpPr/>
                <p:nvPr/>
              </p:nvGrpSpPr>
              <p:grpSpPr>
                <a:xfrm>
                  <a:off x="27543965" y="8488042"/>
                  <a:ext cx="727969" cy="328847"/>
                  <a:chOff x="28974060" y="8295189"/>
                  <a:chExt cx="727969" cy="328847"/>
                </a:xfrm>
              </p:grpSpPr>
              <p:pic>
                <p:nvPicPr>
                  <p:cNvPr id="64" name="Grafik 63">
                    <a:extLst>
                      <a:ext uri="{FF2B5EF4-FFF2-40B4-BE49-F238E27FC236}">
                        <a16:creationId xmlns:a16="http://schemas.microsoft.com/office/drawing/2014/main" id="{01FCCA1E-F52C-4903-9525-3651225548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974060" y="8370340"/>
                    <a:ext cx="548562" cy="253696"/>
                  </a:xfrm>
                  <a:prstGeom prst="rect">
                    <a:avLst/>
                  </a:prstGeom>
                </p:spPr>
              </p:pic>
              <p:pic>
                <p:nvPicPr>
                  <p:cNvPr id="65" name="Grafik 64">
                    <a:extLst>
                      <a:ext uri="{FF2B5EF4-FFF2-40B4-BE49-F238E27FC236}">
                        <a16:creationId xmlns:a16="http://schemas.microsoft.com/office/drawing/2014/main" id="{301F500F-EA64-4083-8B00-D90A516622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153466" y="8369558"/>
                    <a:ext cx="548563" cy="253695"/>
                  </a:xfrm>
                  <a:prstGeom prst="rect">
                    <a:avLst/>
                  </a:prstGeom>
                </p:spPr>
              </p:pic>
              <p:pic>
                <p:nvPicPr>
                  <p:cNvPr id="66" name="Grafik 65">
                    <a:extLst>
                      <a:ext uri="{FF2B5EF4-FFF2-40B4-BE49-F238E27FC236}">
                        <a16:creationId xmlns:a16="http://schemas.microsoft.com/office/drawing/2014/main" id="{0A03BDA2-BA64-4D56-B1F2-A430768E59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112335" y="8295189"/>
                    <a:ext cx="548562" cy="25369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uppieren 56">
                  <a:extLst>
                    <a:ext uri="{FF2B5EF4-FFF2-40B4-BE49-F238E27FC236}">
                      <a16:creationId xmlns:a16="http://schemas.microsoft.com/office/drawing/2014/main" id="{28116C75-B088-4D41-BA2F-FCA2B3141E1E}"/>
                    </a:ext>
                  </a:extLst>
                </p:cNvPr>
                <p:cNvGrpSpPr/>
                <p:nvPr/>
              </p:nvGrpSpPr>
              <p:grpSpPr>
                <a:xfrm>
                  <a:off x="27445178" y="8851948"/>
                  <a:ext cx="651026" cy="343448"/>
                  <a:chOff x="27496055" y="8834065"/>
                  <a:chExt cx="651026" cy="343448"/>
                </a:xfrm>
              </p:grpSpPr>
              <p:grpSp>
                <p:nvGrpSpPr>
                  <p:cNvPr id="58" name="Gruppieren 57">
                    <a:extLst>
                      <a:ext uri="{FF2B5EF4-FFF2-40B4-BE49-F238E27FC236}">
                        <a16:creationId xmlns:a16="http://schemas.microsoft.com/office/drawing/2014/main" id="{85975781-34B9-4460-9292-720737665DD1}"/>
                      </a:ext>
                    </a:extLst>
                  </p:cNvPr>
                  <p:cNvGrpSpPr/>
                  <p:nvPr/>
                </p:nvGrpSpPr>
                <p:grpSpPr>
                  <a:xfrm>
                    <a:off x="27496055" y="8834065"/>
                    <a:ext cx="224003" cy="336698"/>
                    <a:chOff x="31680716" y="6403643"/>
                    <a:chExt cx="215914" cy="316502"/>
                  </a:xfrm>
                </p:grpSpPr>
                <p:cxnSp>
                  <p:nvCxnSpPr>
                    <p:cNvPr id="62" name="Gerade Verbindung 257">
                      <a:extLst>
                        <a:ext uri="{FF2B5EF4-FFF2-40B4-BE49-F238E27FC236}">
                          <a16:creationId xmlns:a16="http://schemas.microsoft.com/office/drawing/2014/main" id="{9AFD9350-BADA-48B2-AF6E-ECE1025FA6B9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31680716" y="6403643"/>
                      <a:ext cx="180000" cy="21600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Gerade Verbindung 257">
                      <a:extLst>
                        <a:ext uri="{FF2B5EF4-FFF2-40B4-BE49-F238E27FC236}">
                          <a16:creationId xmlns:a16="http://schemas.microsoft.com/office/drawing/2014/main" id="{945B34CC-249A-4944-8A47-C0479458C4BC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31716630" y="6504145"/>
                      <a:ext cx="180000" cy="21600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9" name="Gerade Verbindung 257">
                    <a:extLst>
                      <a:ext uri="{FF2B5EF4-FFF2-40B4-BE49-F238E27FC236}">
                        <a16:creationId xmlns:a16="http://schemas.microsoft.com/office/drawing/2014/main" id="{37F563F1-8F78-44AE-9160-85A2C734A67E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27722015" y="8840814"/>
                    <a:ext cx="186743" cy="22978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Gerade Verbindung 257">
                    <a:extLst>
                      <a:ext uri="{FF2B5EF4-FFF2-40B4-BE49-F238E27FC236}">
                        <a16:creationId xmlns:a16="http://schemas.microsoft.com/office/drawing/2014/main" id="{91FCA542-B300-4E13-BF11-2E6BEEE0B4D5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27759275" y="8947729"/>
                    <a:ext cx="186743" cy="22978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Gerade Verbindung 257">
                    <a:extLst>
                      <a:ext uri="{FF2B5EF4-FFF2-40B4-BE49-F238E27FC236}">
                        <a16:creationId xmlns:a16="http://schemas.microsoft.com/office/drawing/2014/main" id="{D0CB1AFF-ADA5-4910-A731-2D9F5EB169BA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27960338" y="8839719"/>
                    <a:ext cx="186743" cy="22978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2" name="Gruppieren 41">
                <a:extLst>
                  <a:ext uri="{FF2B5EF4-FFF2-40B4-BE49-F238E27FC236}">
                    <a16:creationId xmlns:a16="http://schemas.microsoft.com/office/drawing/2014/main" id="{7B7140FF-BE9C-4BE2-9EEE-8194852FD745}"/>
                  </a:ext>
                </a:extLst>
              </p:cNvPr>
              <p:cNvGrpSpPr/>
              <p:nvPr/>
            </p:nvGrpSpPr>
            <p:grpSpPr>
              <a:xfrm>
                <a:off x="27049877" y="8869144"/>
                <a:ext cx="870928" cy="1049121"/>
                <a:chOff x="27049877" y="8869144"/>
                <a:chExt cx="870928" cy="1049121"/>
              </a:xfrm>
            </p:grpSpPr>
            <p:grpSp>
              <p:nvGrpSpPr>
                <p:cNvPr id="43" name="Gruppieren 42">
                  <a:extLst>
                    <a:ext uri="{FF2B5EF4-FFF2-40B4-BE49-F238E27FC236}">
                      <a16:creationId xmlns:a16="http://schemas.microsoft.com/office/drawing/2014/main" id="{146E7F09-56D0-4CF2-8009-614AD40FB40E}"/>
                    </a:ext>
                  </a:extLst>
                </p:cNvPr>
                <p:cNvGrpSpPr/>
                <p:nvPr/>
              </p:nvGrpSpPr>
              <p:grpSpPr>
                <a:xfrm>
                  <a:off x="27049877" y="8869144"/>
                  <a:ext cx="870928" cy="1049121"/>
                  <a:chOff x="27049877" y="8818904"/>
                  <a:chExt cx="870928" cy="1049121"/>
                </a:xfrm>
              </p:grpSpPr>
              <p:sp>
                <p:nvSpPr>
                  <p:cNvPr id="45" name="Rechteck 44">
                    <a:extLst>
                      <a:ext uri="{FF2B5EF4-FFF2-40B4-BE49-F238E27FC236}">
                        <a16:creationId xmlns:a16="http://schemas.microsoft.com/office/drawing/2014/main" id="{E88455D5-9FCC-4204-B4EA-A6AD81227D1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7140925" y="9316108"/>
                    <a:ext cx="696742" cy="551917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568811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933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6" name="Gleichschenkliges Dreieck 82">
                    <a:extLst>
                      <a:ext uri="{FF2B5EF4-FFF2-40B4-BE49-F238E27FC236}">
                        <a16:creationId xmlns:a16="http://schemas.microsoft.com/office/drawing/2014/main" id="{C8EDDE93-B55E-4B72-8466-FBA89769B4B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7049877" y="8818904"/>
                    <a:ext cx="870928" cy="495493"/>
                  </a:xfrm>
                  <a:prstGeom prst="triangle">
                    <a:avLst/>
                  </a:prstGeom>
                  <a:noFill/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 sz="2400">
                      <a:solidFill>
                        <a:srgbClr val="333333"/>
                      </a:solidFill>
                    </a:endParaRPr>
                  </a:p>
                </p:txBody>
              </p:sp>
              <p:grpSp>
                <p:nvGrpSpPr>
                  <p:cNvPr id="47" name="Gruppieren 46">
                    <a:extLst>
                      <a:ext uri="{FF2B5EF4-FFF2-40B4-BE49-F238E27FC236}">
                        <a16:creationId xmlns:a16="http://schemas.microsoft.com/office/drawing/2014/main" id="{C153E221-D771-4722-BB83-7447423B5880}"/>
                      </a:ext>
                    </a:extLst>
                  </p:cNvPr>
                  <p:cNvGrpSpPr/>
                  <p:nvPr/>
                </p:nvGrpSpPr>
                <p:grpSpPr>
                  <a:xfrm>
                    <a:off x="27522866" y="9517805"/>
                    <a:ext cx="143703" cy="247861"/>
                    <a:chOff x="31677277" y="7121007"/>
                    <a:chExt cx="118800" cy="216000"/>
                  </a:xfrm>
                </p:grpSpPr>
                <p:cxnSp>
                  <p:nvCxnSpPr>
                    <p:cNvPr id="53" name="Gerade Verbindung 137">
                      <a:extLst>
                        <a:ext uri="{FF2B5EF4-FFF2-40B4-BE49-F238E27FC236}">
                          <a16:creationId xmlns:a16="http://schemas.microsoft.com/office/drawing/2014/main" id="{6DC73346-BCF8-4A59-8508-79DBEF444514}"/>
                        </a:ext>
                      </a:extLst>
                    </p:cNvPr>
                    <p:cNvCxnSpPr/>
                    <p:nvPr/>
                  </p:nvCxnSpPr>
                  <p:spPr bwMode="auto">
                    <a:xfrm flipV="1">
                      <a:off x="31683674" y="7121007"/>
                      <a:ext cx="0" cy="216000"/>
                    </a:xfrm>
                    <a:prstGeom prst="line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Gerade Verbindung 137">
                      <a:extLst>
                        <a:ext uri="{FF2B5EF4-FFF2-40B4-BE49-F238E27FC236}">
                          <a16:creationId xmlns:a16="http://schemas.microsoft.com/office/drawing/2014/main" id="{0F4DCB17-4D08-422F-9389-CB78B00AB5F7}"/>
                        </a:ext>
                      </a:extLst>
                    </p:cNvPr>
                    <p:cNvCxnSpPr/>
                    <p:nvPr/>
                  </p:nvCxnSpPr>
                  <p:spPr bwMode="auto">
                    <a:xfrm flipV="1">
                      <a:off x="31794535" y="7121007"/>
                      <a:ext cx="0" cy="216000"/>
                    </a:xfrm>
                    <a:prstGeom prst="line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Gerade Verbindung 137">
                      <a:extLst>
                        <a:ext uri="{FF2B5EF4-FFF2-40B4-BE49-F238E27FC236}">
                          <a16:creationId xmlns:a16="http://schemas.microsoft.com/office/drawing/2014/main" id="{76EFAA95-C818-4A1E-B17A-ECF40B0CCE98}"/>
                        </a:ext>
                      </a:extLst>
                    </p:cNvPr>
                    <p:cNvCxnSpPr/>
                    <p:nvPr/>
                  </p:nvCxnSpPr>
                  <p:spPr bwMode="auto">
                    <a:xfrm rot="5400000" flipV="1">
                      <a:off x="31736677" y="7064691"/>
                      <a:ext cx="0" cy="118800"/>
                    </a:xfrm>
                    <a:prstGeom prst="line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8" name="Gruppieren 47">
                    <a:extLst>
                      <a:ext uri="{FF2B5EF4-FFF2-40B4-BE49-F238E27FC236}">
                        <a16:creationId xmlns:a16="http://schemas.microsoft.com/office/drawing/2014/main" id="{C8D2DF71-B8E4-4586-A6BD-577AEAA1C596}"/>
                      </a:ext>
                    </a:extLst>
                  </p:cNvPr>
                  <p:cNvGrpSpPr/>
                  <p:nvPr/>
                </p:nvGrpSpPr>
                <p:grpSpPr>
                  <a:xfrm>
                    <a:off x="27239232" y="8883935"/>
                    <a:ext cx="91447" cy="206551"/>
                    <a:chOff x="31631791" y="7183265"/>
                    <a:chExt cx="75600" cy="180000"/>
                  </a:xfrm>
                </p:grpSpPr>
                <p:cxnSp>
                  <p:nvCxnSpPr>
                    <p:cNvPr id="50" name="Gerade Verbindung 137">
                      <a:extLst>
                        <a:ext uri="{FF2B5EF4-FFF2-40B4-BE49-F238E27FC236}">
                          <a16:creationId xmlns:a16="http://schemas.microsoft.com/office/drawing/2014/main" id="{1C891753-D934-4580-B869-D0A6F672BFF5}"/>
                        </a:ext>
                      </a:extLst>
                    </p:cNvPr>
                    <p:cNvCxnSpPr/>
                    <p:nvPr/>
                  </p:nvCxnSpPr>
                  <p:spPr bwMode="auto">
                    <a:xfrm flipV="1">
                      <a:off x="31703428" y="7183308"/>
                      <a:ext cx="0" cy="97200"/>
                    </a:xfrm>
                    <a:prstGeom prst="line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Gerade Verbindung 137">
                      <a:extLst>
                        <a:ext uri="{FF2B5EF4-FFF2-40B4-BE49-F238E27FC236}">
                          <a16:creationId xmlns:a16="http://schemas.microsoft.com/office/drawing/2014/main" id="{791113E8-08C0-46A6-987B-0E91C29A1C99}"/>
                        </a:ext>
                      </a:extLst>
                    </p:cNvPr>
                    <p:cNvCxnSpPr/>
                    <p:nvPr/>
                  </p:nvCxnSpPr>
                  <p:spPr bwMode="auto">
                    <a:xfrm flipV="1">
                      <a:off x="31635442" y="7183265"/>
                      <a:ext cx="0" cy="180000"/>
                    </a:xfrm>
                    <a:prstGeom prst="line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Gerade Verbindung 137">
                      <a:extLst>
                        <a:ext uri="{FF2B5EF4-FFF2-40B4-BE49-F238E27FC236}">
                          <a16:creationId xmlns:a16="http://schemas.microsoft.com/office/drawing/2014/main" id="{962DE5C0-98EC-48CC-936E-109FE7D251EA}"/>
                        </a:ext>
                      </a:extLst>
                    </p:cNvPr>
                    <p:cNvCxnSpPr/>
                    <p:nvPr/>
                  </p:nvCxnSpPr>
                  <p:spPr bwMode="auto">
                    <a:xfrm rot="5400000" flipV="1">
                      <a:off x="31669591" y="7149207"/>
                      <a:ext cx="0" cy="75600"/>
                    </a:xfrm>
                    <a:prstGeom prst="line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9" name="Rechteck 48">
                    <a:extLst>
                      <a:ext uri="{FF2B5EF4-FFF2-40B4-BE49-F238E27FC236}">
                        <a16:creationId xmlns:a16="http://schemas.microsoft.com/office/drawing/2014/main" id="{A242DAAD-3406-4F70-9372-446DA5D3885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7275316" y="9379780"/>
                    <a:ext cx="100157" cy="95013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568811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933">
                      <a:latin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44" name="Gerade Verbindung 137">
                  <a:extLst>
                    <a:ext uri="{FF2B5EF4-FFF2-40B4-BE49-F238E27FC236}">
                      <a16:creationId xmlns:a16="http://schemas.microsoft.com/office/drawing/2014/main" id="{340239FD-CFD9-4B07-9131-055984E65EAA}"/>
                    </a:ext>
                  </a:extLst>
                </p:cNvPr>
                <p:cNvCxnSpPr/>
                <p:nvPr/>
              </p:nvCxnSpPr>
              <p:spPr bwMode="auto">
                <a:xfrm rot="5400000" flipV="1">
                  <a:off x="27490906" y="9021457"/>
                  <a:ext cx="0" cy="684000"/>
                </a:xfrm>
                <a:prstGeom prst="line">
                  <a:avLst/>
                </a:prstGeom>
                <a:ln w="28575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3DCAE75B-E753-40C3-9911-F1623323F285}"/>
                </a:ext>
              </a:extLst>
            </p:cNvPr>
            <p:cNvGrpSpPr/>
            <p:nvPr/>
          </p:nvGrpSpPr>
          <p:grpSpPr>
            <a:xfrm>
              <a:off x="26647872" y="9594369"/>
              <a:ext cx="1720190" cy="378591"/>
              <a:chOff x="26645819" y="9558416"/>
              <a:chExt cx="1720190" cy="378591"/>
            </a:xfrm>
          </p:grpSpPr>
          <p:sp>
            <p:nvSpPr>
              <p:cNvPr id="36" name="Freihandform 375">
                <a:extLst>
                  <a:ext uri="{FF2B5EF4-FFF2-40B4-BE49-F238E27FC236}">
                    <a16:creationId xmlns:a16="http://schemas.microsoft.com/office/drawing/2014/main" id="{DA9BBA2E-CB61-4089-9FC9-2B902E3A72CA}"/>
                  </a:ext>
                </a:extLst>
              </p:cNvPr>
              <p:cNvSpPr/>
              <p:nvPr/>
            </p:nvSpPr>
            <p:spPr bwMode="auto">
              <a:xfrm>
                <a:off x="26654931" y="9558416"/>
                <a:ext cx="1706355" cy="272099"/>
              </a:xfrm>
              <a:custGeom>
                <a:avLst/>
                <a:gdLst>
                  <a:gd name="connsiteX0" fmla="*/ 0 w 808630"/>
                  <a:gd name="connsiteY0" fmla="*/ 191068 h 262719"/>
                  <a:gd name="connsiteX1" fmla="*/ 156950 w 808630"/>
                  <a:gd name="connsiteY1" fmla="*/ 10236 h 262719"/>
                  <a:gd name="connsiteX2" fmla="*/ 313899 w 808630"/>
                  <a:gd name="connsiteY2" fmla="*/ 177421 h 262719"/>
                  <a:gd name="connsiteX3" fmla="*/ 436729 w 808630"/>
                  <a:gd name="connsiteY3" fmla="*/ 3412 h 262719"/>
                  <a:gd name="connsiteX4" fmla="*/ 573206 w 808630"/>
                  <a:gd name="connsiteY4" fmla="*/ 156949 h 262719"/>
                  <a:gd name="connsiteX5" fmla="*/ 678976 w 808630"/>
                  <a:gd name="connsiteY5" fmla="*/ 0 h 262719"/>
                  <a:gd name="connsiteX6" fmla="*/ 808630 w 808630"/>
                  <a:gd name="connsiteY6" fmla="*/ 150125 h 262719"/>
                  <a:gd name="connsiteX7" fmla="*/ 808630 w 808630"/>
                  <a:gd name="connsiteY7" fmla="*/ 262719 h 262719"/>
                  <a:gd name="connsiteX8" fmla="*/ 3412 w 808630"/>
                  <a:gd name="connsiteY8" fmla="*/ 255895 h 262719"/>
                  <a:gd name="connsiteX9" fmla="*/ 0 w 808630"/>
                  <a:gd name="connsiteY9" fmla="*/ 191068 h 262719"/>
                  <a:gd name="connsiteX0" fmla="*/ 0 w 808630"/>
                  <a:gd name="connsiteY0" fmla="*/ 191068 h 262719"/>
                  <a:gd name="connsiteX1" fmla="*/ 156950 w 808630"/>
                  <a:gd name="connsiteY1" fmla="*/ 10236 h 262719"/>
                  <a:gd name="connsiteX2" fmla="*/ 313899 w 808630"/>
                  <a:gd name="connsiteY2" fmla="*/ 177421 h 262719"/>
                  <a:gd name="connsiteX3" fmla="*/ 436729 w 808630"/>
                  <a:gd name="connsiteY3" fmla="*/ 3412 h 262719"/>
                  <a:gd name="connsiteX4" fmla="*/ 573206 w 808630"/>
                  <a:gd name="connsiteY4" fmla="*/ 156949 h 262719"/>
                  <a:gd name="connsiteX5" fmla="*/ 678976 w 808630"/>
                  <a:gd name="connsiteY5" fmla="*/ 0 h 262719"/>
                  <a:gd name="connsiteX6" fmla="*/ 808630 w 808630"/>
                  <a:gd name="connsiteY6" fmla="*/ 150125 h 262719"/>
                  <a:gd name="connsiteX7" fmla="*/ 808630 w 808630"/>
                  <a:gd name="connsiteY7" fmla="*/ 262719 h 262719"/>
                  <a:gd name="connsiteX8" fmla="*/ 3412 w 808630"/>
                  <a:gd name="connsiteY8" fmla="*/ 255895 h 262719"/>
                  <a:gd name="connsiteX9" fmla="*/ 0 w 808630"/>
                  <a:gd name="connsiteY9" fmla="*/ 191068 h 262719"/>
                  <a:gd name="connsiteX0" fmla="*/ 0 w 808630"/>
                  <a:gd name="connsiteY0" fmla="*/ 192066 h 263717"/>
                  <a:gd name="connsiteX1" fmla="*/ 156950 w 808630"/>
                  <a:gd name="connsiteY1" fmla="*/ 11234 h 263717"/>
                  <a:gd name="connsiteX2" fmla="*/ 313899 w 808630"/>
                  <a:gd name="connsiteY2" fmla="*/ 178419 h 263717"/>
                  <a:gd name="connsiteX3" fmla="*/ 436729 w 808630"/>
                  <a:gd name="connsiteY3" fmla="*/ 4410 h 263717"/>
                  <a:gd name="connsiteX4" fmla="*/ 573206 w 808630"/>
                  <a:gd name="connsiteY4" fmla="*/ 157947 h 263717"/>
                  <a:gd name="connsiteX5" fmla="*/ 678976 w 808630"/>
                  <a:gd name="connsiteY5" fmla="*/ 998 h 263717"/>
                  <a:gd name="connsiteX6" fmla="*/ 808630 w 808630"/>
                  <a:gd name="connsiteY6" fmla="*/ 151123 h 263717"/>
                  <a:gd name="connsiteX7" fmla="*/ 808630 w 808630"/>
                  <a:gd name="connsiteY7" fmla="*/ 263717 h 263717"/>
                  <a:gd name="connsiteX8" fmla="*/ 3412 w 808630"/>
                  <a:gd name="connsiteY8" fmla="*/ 256893 h 263717"/>
                  <a:gd name="connsiteX9" fmla="*/ 0 w 808630"/>
                  <a:gd name="connsiteY9" fmla="*/ 192066 h 263717"/>
                  <a:gd name="connsiteX0" fmla="*/ 0 w 808630"/>
                  <a:gd name="connsiteY0" fmla="*/ 195961 h 267612"/>
                  <a:gd name="connsiteX1" fmla="*/ 156950 w 808630"/>
                  <a:gd name="connsiteY1" fmla="*/ 15129 h 267612"/>
                  <a:gd name="connsiteX2" fmla="*/ 313899 w 808630"/>
                  <a:gd name="connsiteY2" fmla="*/ 182314 h 267612"/>
                  <a:gd name="connsiteX3" fmla="*/ 436729 w 808630"/>
                  <a:gd name="connsiteY3" fmla="*/ 8305 h 267612"/>
                  <a:gd name="connsiteX4" fmla="*/ 573206 w 808630"/>
                  <a:gd name="connsiteY4" fmla="*/ 161842 h 267612"/>
                  <a:gd name="connsiteX5" fmla="*/ 678976 w 808630"/>
                  <a:gd name="connsiteY5" fmla="*/ 4893 h 267612"/>
                  <a:gd name="connsiteX6" fmla="*/ 808630 w 808630"/>
                  <a:gd name="connsiteY6" fmla="*/ 155018 h 267612"/>
                  <a:gd name="connsiteX7" fmla="*/ 808630 w 808630"/>
                  <a:gd name="connsiteY7" fmla="*/ 267612 h 267612"/>
                  <a:gd name="connsiteX8" fmla="*/ 3412 w 808630"/>
                  <a:gd name="connsiteY8" fmla="*/ 260788 h 267612"/>
                  <a:gd name="connsiteX9" fmla="*/ 0 w 808630"/>
                  <a:gd name="connsiteY9" fmla="*/ 195961 h 267612"/>
                  <a:gd name="connsiteX0" fmla="*/ 3450 w 812080"/>
                  <a:gd name="connsiteY0" fmla="*/ 195961 h 270313"/>
                  <a:gd name="connsiteX1" fmla="*/ 160400 w 812080"/>
                  <a:gd name="connsiteY1" fmla="*/ 15129 h 270313"/>
                  <a:gd name="connsiteX2" fmla="*/ 317349 w 812080"/>
                  <a:gd name="connsiteY2" fmla="*/ 182314 h 270313"/>
                  <a:gd name="connsiteX3" fmla="*/ 440179 w 812080"/>
                  <a:gd name="connsiteY3" fmla="*/ 8305 h 270313"/>
                  <a:gd name="connsiteX4" fmla="*/ 576656 w 812080"/>
                  <a:gd name="connsiteY4" fmla="*/ 161842 h 270313"/>
                  <a:gd name="connsiteX5" fmla="*/ 682426 w 812080"/>
                  <a:gd name="connsiteY5" fmla="*/ 4893 h 270313"/>
                  <a:gd name="connsiteX6" fmla="*/ 812080 w 812080"/>
                  <a:gd name="connsiteY6" fmla="*/ 155018 h 270313"/>
                  <a:gd name="connsiteX7" fmla="*/ 812080 w 812080"/>
                  <a:gd name="connsiteY7" fmla="*/ 267612 h 270313"/>
                  <a:gd name="connsiteX8" fmla="*/ 0 w 812080"/>
                  <a:gd name="connsiteY8" fmla="*/ 270313 h 270313"/>
                  <a:gd name="connsiteX9" fmla="*/ 3450 w 812080"/>
                  <a:gd name="connsiteY9" fmla="*/ 195961 h 270313"/>
                  <a:gd name="connsiteX0" fmla="*/ 2078 w 810708"/>
                  <a:gd name="connsiteY0" fmla="*/ 195961 h 270313"/>
                  <a:gd name="connsiteX1" fmla="*/ 159028 w 810708"/>
                  <a:gd name="connsiteY1" fmla="*/ 15129 h 270313"/>
                  <a:gd name="connsiteX2" fmla="*/ 315977 w 810708"/>
                  <a:gd name="connsiteY2" fmla="*/ 182314 h 270313"/>
                  <a:gd name="connsiteX3" fmla="*/ 438807 w 810708"/>
                  <a:gd name="connsiteY3" fmla="*/ 8305 h 270313"/>
                  <a:gd name="connsiteX4" fmla="*/ 575284 w 810708"/>
                  <a:gd name="connsiteY4" fmla="*/ 161842 h 270313"/>
                  <a:gd name="connsiteX5" fmla="*/ 681054 w 810708"/>
                  <a:gd name="connsiteY5" fmla="*/ 4893 h 270313"/>
                  <a:gd name="connsiteX6" fmla="*/ 810708 w 810708"/>
                  <a:gd name="connsiteY6" fmla="*/ 155018 h 270313"/>
                  <a:gd name="connsiteX7" fmla="*/ 810708 w 810708"/>
                  <a:gd name="connsiteY7" fmla="*/ 267612 h 270313"/>
                  <a:gd name="connsiteX8" fmla="*/ 0 w 810708"/>
                  <a:gd name="connsiteY8" fmla="*/ 270313 h 270313"/>
                  <a:gd name="connsiteX9" fmla="*/ 2078 w 810708"/>
                  <a:gd name="connsiteY9" fmla="*/ 195961 h 270313"/>
                  <a:gd name="connsiteX0" fmla="*/ 2078 w 810708"/>
                  <a:gd name="connsiteY0" fmla="*/ 167386 h 270313"/>
                  <a:gd name="connsiteX1" fmla="*/ 159028 w 810708"/>
                  <a:gd name="connsiteY1" fmla="*/ 15129 h 270313"/>
                  <a:gd name="connsiteX2" fmla="*/ 315977 w 810708"/>
                  <a:gd name="connsiteY2" fmla="*/ 182314 h 270313"/>
                  <a:gd name="connsiteX3" fmla="*/ 438807 w 810708"/>
                  <a:gd name="connsiteY3" fmla="*/ 8305 h 270313"/>
                  <a:gd name="connsiteX4" fmla="*/ 575284 w 810708"/>
                  <a:gd name="connsiteY4" fmla="*/ 161842 h 270313"/>
                  <a:gd name="connsiteX5" fmla="*/ 681054 w 810708"/>
                  <a:gd name="connsiteY5" fmla="*/ 4893 h 270313"/>
                  <a:gd name="connsiteX6" fmla="*/ 810708 w 810708"/>
                  <a:gd name="connsiteY6" fmla="*/ 155018 h 270313"/>
                  <a:gd name="connsiteX7" fmla="*/ 810708 w 810708"/>
                  <a:gd name="connsiteY7" fmla="*/ 267612 h 270313"/>
                  <a:gd name="connsiteX8" fmla="*/ 0 w 810708"/>
                  <a:gd name="connsiteY8" fmla="*/ 270313 h 270313"/>
                  <a:gd name="connsiteX9" fmla="*/ 2078 w 810708"/>
                  <a:gd name="connsiteY9" fmla="*/ 167386 h 270313"/>
                  <a:gd name="connsiteX0" fmla="*/ 2078 w 810708"/>
                  <a:gd name="connsiteY0" fmla="*/ 163492 h 266419"/>
                  <a:gd name="connsiteX1" fmla="*/ 159028 w 810708"/>
                  <a:gd name="connsiteY1" fmla="*/ 11235 h 266419"/>
                  <a:gd name="connsiteX2" fmla="*/ 315977 w 810708"/>
                  <a:gd name="connsiteY2" fmla="*/ 178420 h 266419"/>
                  <a:gd name="connsiteX3" fmla="*/ 438807 w 810708"/>
                  <a:gd name="connsiteY3" fmla="*/ 4411 h 266419"/>
                  <a:gd name="connsiteX4" fmla="*/ 575284 w 810708"/>
                  <a:gd name="connsiteY4" fmla="*/ 157948 h 266419"/>
                  <a:gd name="connsiteX5" fmla="*/ 681054 w 810708"/>
                  <a:gd name="connsiteY5" fmla="*/ 999 h 266419"/>
                  <a:gd name="connsiteX6" fmla="*/ 810708 w 810708"/>
                  <a:gd name="connsiteY6" fmla="*/ 163030 h 266419"/>
                  <a:gd name="connsiteX7" fmla="*/ 810708 w 810708"/>
                  <a:gd name="connsiteY7" fmla="*/ 263718 h 266419"/>
                  <a:gd name="connsiteX8" fmla="*/ 0 w 810708"/>
                  <a:gd name="connsiteY8" fmla="*/ 266419 h 266419"/>
                  <a:gd name="connsiteX9" fmla="*/ 2078 w 810708"/>
                  <a:gd name="connsiteY9" fmla="*/ 163492 h 266419"/>
                  <a:gd name="connsiteX0" fmla="*/ 2078 w 810708"/>
                  <a:gd name="connsiteY0" fmla="*/ 162499 h 265426"/>
                  <a:gd name="connsiteX1" fmla="*/ 159028 w 810708"/>
                  <a:gd name="connsiteY1" fmla="*/ 10242 h 265426"/>
                  <a:gd name="connsiteX2" fmla="*/ 315977 w 810708"/>
                  <a:gd name="connsiteY2" fmla="*/ 177427 h 265426"/>
                  <a:gd name="connsiteX3" fmla="*/ 405869 w 810708"/>
                  <a:gd name="connsiteY3" fmla="*/ 24850 h 265426"/>
                  <a:gd name="connsiteX4" fmla="*/ 575284 w 810708"/>
                  <a:gd name="connsiteY4" fmla="*/ 156955 h 265426"/>
                  <a:gd name="connsiteX5" fmla="*/ 681054 w 810708"/>
                  <a:gd name="connsiteY5" fmla="*/ 6 h 265426"/>
                  <a:gd name="connsiteX6" fmla="*/ 810708 w 810708"/>
                  <a:gd name="connsiteY6" fmla="*/ 162037 h 265426"/>
                  <a:gd name="connsiteX7" fmla="*/ 810708 w 810708"/>
                  <a:gd name="connsiteY7" fmla="*/ 262725 h 265426"/>
                  <a:gd name="connsiteX8" fmla="*/ 0 w 810708"/>
                  <a:gd name="connsiteY8" fmla="*/ 265426 h 265426"/>
                  <a:gd name="connsiteX9" fmla="*/ 2078 w 810708"/>
                  <a:gd name="connsiteY9" fmla="*/ 162499 h 265426"/>
                  <a:gd name="connsiteX0" fmla="*/ 2078 w 810708"/>
                  <a:gd name="connsiteY0" fmla="*/ 162499 h 265426"/>
                  <a:gd name="connsiteX1" fmla="*/ 159028 w 810708"/>
                  <a:gd name="connsiteY1" fmla="*/ 10242 h 265426"/>
                  <a:gd name="connsiteX2" fmla="*/ 289901 w 810708"/>
                  <a:gd name="connsiteY2" fmla="*/ 134565 h 265426"/>
                  <a:gd name="connsiteX3" fmla="*/ 405869 w 810708"/>
                  <a:gd name="connsiteY3" fmla="*/ 24850 h 265426"/>
                  <a:gd name="connsiteX4" fmla="*/ 575284 w 810708"/>
                  <a:gd name="connsiteY4" fmla="*/ 156955 h 265426"/>
                  <a:gd name="connsiteX5" fmla="*/ 681054 w 810708"/>
                  <a:gd name="connsiteY5" fmla="*/ 6 h 265426"/>
                  <a:gd name="connsiteX6" fmla="*/ 810708 w 810708"/>
                  <a:gd name="connsiteY6" fmla="*/ 162037 h 265426"/>
                  <a:gd name="connsiteX7" fmla="*/ 810708 w 810708"/>
                  <a:gd name="connsiteY7" fmla="*/ 262725 h 265426"/>
                  <a:gd name="connsiteX8" fmla="*/ 0 w 810708"/>
                  <a:gd name="connsiteY8" fmla="*/ 265426 h 265426"/>
                  <a:gd name="connsiteX9" fmla="*/ 2078 w 810708"/>
                  <a:gd name="connsiteY9" fmla="*/ 162499 h 265426"/>
                  <a:gd name="connsiteX0" fmla="*/ 2078 w 810708"/>
                  <a:gd name="connsiteY0" fmla="*/ 162687 h 265614"/>
                  <a:gd name="connsiteX1" fmla="*/ 159028 w 810708"/>
                  <a:gd name="connsiteY1" fmla="*/ 10430 h 265614"/>
                  <a:gd name="connsiteX2" fmla="*/ 289901 w 810708"/>
                  <a:gd name="connsiteY2" fmla="*/ 134753 h 265614"/>
                  <a:gd name="connsiteX3" fmla="*/ 405869 w 810708"/>
                  <a:gd name="connsiteY3" fmla="*/ 25038 h 265614"/>
                  <a:gd name="connsiteX4" fmla="*/ 539601 w 810708"/>
                  <a:gd name="connsiteY4" fmla="*/ 133331 h 265614"/>
                  <a:gd name="connsiteX5" fmla="*/ 681054 w 810708"/>
                  <a:gd name="connsiteY5" fmla="*/ 194 h 265614"/>
                  <a:gd name="connsiteX6" fmla="*/ 810708 w 810708"/>
                  <a:gd name="connsiteY6" fmla="*/ 162225 h 265614"/>
                  <a:gd name="connsiteX7" fmla="*/ 810708 w 810708"/>
                  <a:gd name="connsiteY7" fmla="*/ 262913 h 265614"/>
                  <a:gd name="connsiteX8" fmla="*/ 0 w 810708"/>
                  <a:gd name="connsiteY8" fmla="*/ 265614 h 265614"/>
                  <a:gd name="connsiteX9" fmla="*/ 2078 w 810708"/>
                  <a:gd name="connsiteY9" fmla="*/ 162687 h 265614"/>
                  <a:gd name="connsiteX0" fmla="*/ 2078 w 810708"/>
                  <a:gd name="connsiteY0" fmla="*/ 162687 h 265614"/>
                  <a:gd name="connsiteX1" fmla="*/ 142559 w 810708"/>
                  <a:gd name="connsiteY1" fmla="*/ 27099 h 265614"/>
                  <a:gd name="connsiteX2" fmla="*/ 289901 w 810708"/>
                  <a:gd name="connsiteY2" fmla="*/ 134753 h 265614"/>
                  <a:gd name="connsiteX3" fmla="*/ 405869 w 810708"/>
                  <a:gd name="connsiteY3" fmla="*/ 25038 h 265614"/>
                  <a:gd name="connsiteX4" fmla="*/ 539601 w 810708"/>
                  <a:gd name="connsiteY4" fmla="*/ 133331 h 265614"/>
                  <a:gd name="connsiteX5" fmla="*/ 681054 w 810708"/>
                  <a:gd name="connsiteY5" fmla="*/ 194 h 265614"/>
                  <a:gd name="connsiteX6" fmla="*/ 810708 w 810708"/>
                  <a:gd name="connsiteY6" fmla="*/ 162225 h 265614"/>
                  <a:gd name="connsiteX7" fmla="*/ 810708 w 810708"/>
                  <a:gd name="connsiteY7" fmla="*/ 262913 h 265614"/>
                  <a:gd name="connsiteX8" fmla="*/ 0 w 810708"/>
                  <a:gd name="connsiteY8" fmla="*/ 265614 h 265614"/>
                  <a:gd name="connsiteX9" fmla="*/ 2078 w 810708"/>
                  <a:gd name="connsiteY9" fmla="*/ 162687 h 265614"/>
                  <a:gd name="connsiteX0" fmla="*/ 2078 w 810708"/>
                  <a:gd name="connsiteY0" fmla="*/ 153186 h 256113"/>
                  <a:gd name="connsiteX1" fmla="*/ 142559 w 810708"/>
                  <a:gd name="connsiteY1" fmla="*/ 17598 h 256113"/>
                  <a:gd name="connsiteX2" fmla="*/ 289901 w 810708"/>
                  <a:gd name="connsiteY2" fmla="*/ 125252 h 256113"/>
                  <a:gd name="connsiteX3" fmla="*/ 405869 w 810708"/>
                  <a:gd name="connsiteY3" fmla="*/ 15537 h 256113"/>
                  <a:gd name="connsiteX4" fmla="*/ 539601 w 810708"/>
                  <a:gd name="connsiteY4" fmla="*/ 123830 h 256113"/>
                  <a:gd name="connsiteX5" fmla="*/ 672820 w 810708"/>
                  <a:gd name="connsiteY5" fmla="*/ 218 h 256113"/>
                  <a:gd name="connsiteX6" fmla="*/ 810708 w 810708"/>
                  <a:gd name="connsiteY6" fmla="*/ 152724 h 256113"/>
                  <a:gd name="connsiteX7" fmla="*/ 810708 w 810708"/>
                  <a:gd name="connsiteY7" fmla="*/ 253412 h 256113"/>
                  <a:gd name="connsiteX8" fmla="*/ 0 w 810708"/>
                  <a:gd name="connsiteY8" fmla="*/ 256113 h 256113"/>
                  <a:gd name="connsiteX9" fmla="*/ 2078 w 810708"/>
                  <a:gd name="connsiteY9" fmla="*/ 153186 h 256113"/>
                  <a:gd name="connsiteX0" fmla="*/ 2078 w 810708"/>
                  <a:gd name="connsiteY0" fmla="*/ 137650 h 240577"/>
                  <a:gd name="connsiteX1" fmla="*/ 142559 w 810708"/>
                  <a:gd name="connsiteY1" fmla="*/ 2062 h 240577"/>
                  <a:gd name="connsiteX2" fmla="*/ 289901 w 810708"/>
                  <a:gd name="connsiteY2" fmla="*/ 109716 h 240577"/>
                  <a:gd name="connsiteX3" fmla="*/ 405869 w 810708"/>
                  <a:gd name="connsiteY3" fmla="*/ 1 h 240577"/>
                  <a:gd name="connsiteX4" fmla="*/ 539601 w 810708"/>
                  <a:gd name="connsiteY4" fmla="*/ 108294 h 240577"/>
                  <a:gd name="connsiteX5" fmla="*/ 676937 w 810708"/>
                  <a:gd name="connsiteY5" fmla="*/ 1350 h 240577"/>
                  <a:gd name="connsiteX6" fmla="*/ 810708 w 810708"/>
                  <a:gd name="connsiteY6" fmla="*/ 137188 h 240577"/>
                  <a:gd name="connsiteX7" fmla="*/ 810708 w 810708"/>
                  <a:gd name="connsiteY7" fmla="*/ 237876 h 240577"/>
                  <a:gd name="connsiteX8" fmla="*/ 0 w 810708"/>
                  <a:gd name="connsiteY8" fmla="*/ 240577 h 240577"/>
                  <a:gd name="connsiteX9" fmla="*/ 2078 w 810708"/>
                  <a:gd name="connsiteY9" fmla="*/ 137650 h 240577"/>
                  <a:gd name="connsiteX0" fmla="*/ 2078 w 810708"/>
                  <a:gd name="connsiteY0" fmla="*/ 137652 h 240579"/>
                  <a:gd name="connsiteX1" fmla="*/ 142559 w 810708"/>
                  <a:gd name="connsiteY1" fmla="*/ 2064 h 240579"/>
                  <a:gd name="connsiteX2" fmla="*/ 274804 w 810708"/>
                  <a:gd name="connsiteY2" fmla="*/ 104956 h 240579"/>
                  <a:gd name="connsiteX3" fmla="*/ 405869 w 810708"/>
                  <a:gd name="connsiteY3" fmla="*/ 3 h 240579"/>
                  <a:gd name="connsiteX4" fmla="*/ 539601 w 810708"/>
                  <a:gd name="connsiteY4" fmla="*/ 108296 h 240579"/>
                  <a:gd name="connsiteX5" fmla="*/ 676937 w 810708"/>
                  <a:gd name="connsiteY5" fmla="*/ 1352 h 240579"/>
                  <a:gd name="connsiteX6" fmla="*/ 810708 w 810708"/>
                  <a:gd name="connsiteY6" fmla="*/ 137190 h 240579"/>
                  <a:gd name="connsiteX7" fmla="*/ 810708 w 810708"/>
                  <a:gd name="connsiteY7" fmla="*/ 237878 h 240579"/>
                  <a:gd name="connsiteX8" fmla="*/ 0 w 810708"/>
                  <a:gd name="connsiteY8" fmla="*/ 240579 h 240579"/>
                  <a:gd name="connsiteX9" fmla="*/ 2078 w 810708"/>
                  <a:gd name="connsiteY9" fmla="*/ 137652 h 240579"/>
                  <a:gd name="connsiteX0" fmla="*/ 2078 w 810708"/>
                  <a:gd name="connsiteY0" fmla="*/ 137650 h 240577"/>
                  <a:gd name="connsiteX1" fmla="*/ 142559 w 810708"/>
                  <a:gd name="connsiteY1" fmla="*/ 2062 h 240577"/>
                  <a:gd name="connsiteX2" fmla="*/ 274804 w 810708"/>
                  <a:gd name="connsiteY2" fmla="*/ 104954 h 240577"/>
                  <a:gd name="connsiteX3" fmla="*/ 405869 w 810708"/>
                  <a:gd name="connsiteY3" fmla="*/ 1 h 240577"/>
                  <a:gd name="connsiteX4" fmla="*/ 534111 w 810708"/>
                  <a:gd name="connsiteY4" fmla="*/ 103532 h 240577"/>
                  <a:gd name="connsiteX5" fmla="*/ 676937 w 810708"/>
                  <a:gd name="connsiteY5" fmla="*/ 1350 h 240577"/>
                  <a:gd name="connsiteX6" fmla="*/ 810708 w 810708"/>
                  <a:gd name="connsiteY6" fmla="*/ 137188 h 240577"/>
                  <a:gd name="connsiteX7" fmla="*/ 810708 w 810708"/>
                  <a:gd name="connsiteY7" fmla="*/ 237876 h 240577"/>
                  <a:gd name="connsiteX8" fmla="*/ 0 w 810708"/>
                  <a:gd name="connsiteY8" fmla="*/ 240577 h 240577"/>
                  <a:gd name="connsiteX9" fmla="*/ 2078 w 810708"/>
                  <a:gd name="connsiteY9" fmla="*/ 137650 h 240577"/>
                  <a:gd name="connsiteX0" fmla="*/ 2078 w 810708"/>
                  <a:gd name="connsiteY0" fmla="*/ 137650 h 237876"/>
                  <a:gd name="connsiteX1" fmla="*/ 142559 w 810708"/>
                  <a:gd name="connsiteY1" fmla="*/ 2062 h 237876"/>
                  <a:gd name="connsiteX2" fmla="*/ 274804 w 810708"/>
                  <a:gd name="connsiteY2" fmla="*/ 104954 h 237876"/>
                  <a:gd name="connsiteX3" fmla="*/ 405869 w 810708"/>
                  <a:gd name="connsiteY3" fmla="*/ 1 h 237876"/>
                  <a:gd name="connsiteX4" fmla="*/ 534111 w 810708"/>
                  <a:gd name="connsiteY4" fmla="*/ 103532 h 237876"/>
                  <a:gd name="connsiteX5" fmla="*/ 676937 w 810708"/>
                  <a:gd name="connsiteY5" fmla="*/ 1350 h 237876"/>
                  <a:gd name="connsiteX6" fmla="*/ 810708 w 810708"/>
                  <a:gd name="connsiteY6" fmla="*/ 137188 h 237876"/>
                  <a:gd name="connsiteX7" fmla="*/ 810708 w 810708"/>
                  <a:gd name="connsiteY7" fmla="*/ 237876 h 237876"/>
                  <a:gd name="connsiteX8" fmla="*/ 0 w 810708"/>
                  <a:gd name="connsiteY8" fmla="*/ 235815 h 237876"/>
                  <a:gd name="connsiteX9" fmla="*/ 2078 w 810708"/>
                  <a:gd name="connsiteY9" fmla="*/ 137650 h 237876"/>
                  <a:gd name="connsiteX0" fmla="*/ 2078 w 810708"/>
                  <a:gd name="connsiteY0" fmla="*/ 137650 h 237876"/>
                  <a:gd name="connsiteX1" fmla="*/ 142559 w 810708"/>
                  <a:gd name="connsiteY1" fmla="*/ 2062 h 237876"/>
                  <a:gd name="connsiteX2" fmla="*/ 274804 w 810708"/>
                  <a:gd name="connsiteY2" fmla="*/ 104954 h 237876"/>
                  <a:gd name="connsiteX3" fmla="*/ 405869 w 810708"/>
                  <a:gd name="connsiteY3" fmla="*/ 1 h 237876"/>
                  <a:gd name="connsiteX4" fmla="*/ 534111 w 810708"/>
                  <a:gd name="connsiteY4" fmla="*/ 103532 h 237876"/>
                  <a:gd name="connsiteX5" fmla="*/ 675564 w 810708"/>
                  <a:gd name="connsiteY5" fmla="*/ 1350 h 237876"/>
                  <a:gd name="connsiteX6" fmla="*/ 810708 w 810708"/>
                  <a:gd name="connsiteY6" fmla="*/ 137188 h 237876"/>
                  <a:gd name="connsiteX7" fmla="*/ 810708 w 810708"/>
                  <a:gd name="connsiteY7" fmla="*/ 237876 h 237876"/>
                  <a:gd name="connsiteX8" fmla="*/ 0 w 810708"/>
                  <a:gd name="connsiteY8" fmla="*/ 235815 h 237876"/>
                  <a:gd name="connsiteX9" fmla="*/ 2078 w 810708"/>
                  <a:gd name="connsiteY9" fmla="*/ 137650 h 237876"/>
                  <a:gd name="connsiteX0" fmla="*/ 2078 w 810708"/>
                  <a:gd name="connsiteY0" fmla="*/ 138362 h 238588"/>
                  <a:gd name="connsiteX1" fmla="*/ 142559 w 810708"/>
                  <a:gd name="connsiteY1" fmla="*/ 2774 h 238588"/>
                  <a:gd name="connsiteX2" fmla="*/ 274804 w 810708"/>
                  <a:gd name="connsiteY2" fmla="*/ 105666 h 238588"/>
                  <a:gd name="connsiteX3" fmla="*/ 405869 w 810708"/>
                  <a:gd name="connsiteY3" fmla="*/ 713 h 238588"/>
                  <a:gd name="connsiteX4" fmla="*/ 534111 w 810708"/>
                  <a:gd name="connsiteY4" fmla="*/ 104244 h 238588"/>
                  <a:gd name="connsiteX5" fmla="*/ 675564 w 810708"/>
                  <a:gd name="connsiteY5" fmla="*/ 2062 h 238588"/>
                  <a:gd name="connsiteX6" fmla="*/ 810708 w 810708"/>
                  <a:gd name="connsiteY6" fmla="*/ 137900 h 238588"/>
                  <a:gd name="connsiteX7" fmla="*/ 810708 w 810708"/>
                  <a:gd name="connsiteY7" fmla="*/ 238588 h 238588"/>
                  <a:gd name="connsiteX8" fmla="*/ 0 w 810708"/>
                  <a:gd name="connsiteY8" fmla="*/ 236527 h 238588"/>
                  <a:gd name="connsiteX9" fmla="*/ 2078 w 810708"/>
                  <a:gd name="connsiteY9" fmla="*/ 138362 h 238588"/>
                  <a:gd name="connsiteX0" fmla="*/ 2078 w 810708"/>
                  <a:gd name="connsiteY0" fmla="*/ 137650 h 237876"/>
                  <a:gd name="connsiteX1" fmla="*/ 142559 w 810708"/>
                  <a:gd name="connsiteY1" fmla="*/ 2062 h 237876"/>
                  <a:gd name="connsiteX2" fmla="*/ 274804 w 810708"/>
                  <a:gd name="connsiteY2" fmla="*/ 104954 h 237876"/>
                  <a:gd name="connsiteX3" fmla="*/ 405869 w 810708"/>
                  <a:gd name="connsiteY3" fmla="*/ 1 h 237876"/>
                  <a:gd name="connsiteX4" fmla="*/ 534111 w 810708"/>
                  <a:gd name="connsiteY4" fmla="*/ 103532 h 237876"/>
                  <a:gd name="connsiteX5" fmla="*/ 675564 w 810708"/>
                  <a:gd name="connsiteY5" fmla="*/ 1350 h 237876"/>
                  <a:gd name="connsiteX6" fmla="*/ 810708 w 810708"/>
                  <a:gd name="connsiteY6" fmla="*/ 137188 h 237876"/>
                  <a:gd name="connsiteX7" fmla="*/ 810708 w 810708"/>
                  <a:gd name="connsiteY7" fmla="*/ 237876 h 237876"/>
                  <a:gd name="connsiteX8" fmla="*/ 0 w 810708"/>
                  <a:gd name="connsiteY8" fmla="*/ 235815 h 237876"/>
                  <a:gd name="connsiteX9" fmla="*/ 2078 w 810708"/>
                  <a:gd name="connsiteY9" fmla="*/ 137650 h 237876"/>
                  <a:gd name="connsiteX0" fmla="*/ 2078 w 812081"/>
                  <a:gd name="connsiteY0" fmla="*/ 137650 h 235815"/>
                  <a:gd name="connsiteX1" fmla="*/ 142559 w 812081"/>
                  <a:gd name="connsiteY1" fmla="*/ 2062 h 235815"/>
                  <a:gd name="connsiteX2" fmla="*/ 274804 w 812081"/>
                  <a:gd name="connsiteY2" fmla="*/ 104954 h 235815"/>
                  <a:gd name="connsiteX3" fmla="*/ 405869 w 812081"/>
                  <a:gd name="connsiteY3" fmla="*/ 1 h 235815"/>
                  <a:gd name="connsiteX4" fmla="*/ 534111 w 812081"/>
                  <a:gd name="connsiteY4" fmla="*/ 103532 h 235815"/>
                  <a:gd name="connsiteX5" fmla="*/ 675564 w 812081"/>
                  <a:gd name="connsiteY5" fmla="*/ 1350 h 235815"/>
                  <a:gd name="connsiteX6" fmla="*/ 810708 w 812081"/>
                  <a:gd name="connsiteY6" fmla="*/ 137188 h 235815"/>
                  <a:gd name="connsiteX7" fmla="*/ 812081 w 812081"/>
                  <a:gd name="connsiteY7" fmla="*/ 235495 h 235815"/>
                  <a:gd name="connsiteX8" fmla="*/ 0 w 812081"/>
                  <a:gd name="connsiteY8" fmla="*/ 235815 h 235815"/>
                  <a:gd name="connsiteX9" fmla="*/ 2078 w 812081"/>
                  <a:gd name="connsiteY9" fmla="*/ 137650 h 235815"/>
                  <a:gd name="connsiteX0" fmla="*/ 145 w 812893"/>
                  <a:gd name="connsiteY0" fmla="*/ 142413 h 235815"/>
                  <a:gd name="connsiteX1" fmla="*/ 143371 w 812893"/>
                  <a:gd name="connsiteY1" fmla="*/ 2062 h 235815"/>
                  <a:gd name="connsiteX2" fmla="*/ 275616 w 812893"/>
                  <a:gd name="connsiteY2" fmla="*/ 104954 h 235815"/>
                  <a:gd name="connsiteX3" fmla="*/ 406681 w 812893"/>
                  <a:gd name="connsiteY3" fmla="*/ 1 h 235815"/>
                  <a:gd name="connsiteX4" fmla="*/ 534923 w 812893"/>
                  <a:gd name="connsiteY4" fmla="*/ 103532 h 235815"/>
                  <a:gd name="connsiteX5" fmla="*/ 676376 w 812893"/>
                  <a:gd name="connsiteY5" fmla="*/ 1350 h 235815"/>
                  <a:gd name="connsiteX6" fmla="*/ 811520 w 812893"/>
                  <a:gd name="connsiteY6" fmla="*/ 137188 h 235815"/>
                  <a:gd name="connsiteX7" fmla="*/ 812893 w 812893"/>
                  <a:gd name="connsiteY7" fmla="*/ 235495 h 235815"/>
                  <a:gd name="connsiteX8" fmla="*/ 812 w 812893"/>
                  <a:gd name="connsiteY8" fmla="*/ 235815 h 235815"/>
                  <a:gd name="connsiteX9" fmla="*/ 145 w 812893"/>
                  <a:gd name="connsiteY9" fmla="*/ 142413 h 235815"/>
                  <a:gd name="connsiteX0" fmla="*/ 145 w 812893"/>
                  <a:gd name="connsiteY0" fmla="*/ 143056 h 236458"/>
                  <a:gd name="connsiteX1" fmla="*/ 143371 w 812893"/>
                  <a:gd name="connsiteY1" fmla="*/ 2705 h 236458"/>
                  <a:gd name="connsiteX2" fmla="*/ 275616 w 812893"/>
                  <a:gd name="connsiteY2" fmla="*/ 105597 h 236458"/>
                  <a:gd name="connsiteX3" fmla="*/ 406681 w 812893"/>
                  <a:gd name="connsiteY3" fmla="*/ 644 h 236458"/>
                  <a:gd name="connsiteX4" fmla="*/ 534923 w 812893"/>
                  <a:gd name="connsiteY4" fmla="*/ 104175 h 236458"/>
                  <a:gd name="connsiteX5" fmla="*/ 676376 w 812893"/>
                  <a:gd name="connsiteY5" fmla="*/ 1993 h 236458"/>
                  <a:gd name="connsiteX6" fmla="*/ 811520 w 812893"/>
                  <a:gd name="connsiteY6" fmla="*/ 137831 h 236458"/>
                  <a:gd name="connsiteX7" fmla="*/ 812893 w 812893"/>
                  <a:gd name="connsiteY7" fmla="*/ 236138 h 236458"/>
                  <a:gd name="connsiteX8" fmla="*/ 812 w 812893"/>
                  <a:gd name="connsiteY8" fmla="*/ 236458 h 236458"/>
                  <a:gd name="connsiteX9" fmla="*/ 145 w 812893"/>
                  <a:gd name="connsiteY9" fmla="*/ 143056 h 236458"/>
                  <a:gd name="connsiteX0" fmla="*/ 145 w 815676"/>
                  <a:gd name="connsiteY0" fmla="*/ 142413 h 235815"/>
                  <a:gd name="connsiteX1" fmla="*/ 143371 w 815676"/>
                  <a:gd name="connsiteY1" fmla="*/ 2062 h 235815"/>
                  <a:gd name="connsiteX2" fmla="*/ 275616 w 815676"/>
                  <a:gd name="connsiteY2" fmla="*/ 104954 h 235815"/>
                  <a:gd name="connsiteX3" fmla="*/ 406681 w 815676"/>
                  <a:gd name="connsiteY3" fmla="*/ 1 h 235815"/>
                  <a:gd name="connsiteX4" fmla="*/ 534923 w 815676"/>
                  <a:gd name="connsiteY4" fmla="*/ 103532 h 235815"/>
                  <a:gd name="connsiteX5" fmla="*/ 676376 w 815676"/>
                  <a:gd name="connsiteY5" fmla="*/ 1350 h 235815"/>
                  <a:gd name="connsiteX6" fmla="*/ 815637 w 815676"/>
                  <a:gd name="connsiteY6" fmla="*/ 137188 h 235815"/>
                  <a:gd name="connsiteX7" fmla="*/ 812893 w 815676"/>
                  <a:gd name="connsiteY7" fmla="*/ 235495 h 235815"/>
                  <a:gd name="connsiteX8" fmla="*/ 812 w 815676"/>
                  <a:gd name="connsiteY8" fmla="*/ 235815 h 235815"/>
                  <a:gd name="connsiteX9" fmla="*/ 145 w 815676"/>
                  <a:gd name="connsiteY9" fmla="*/ 142413 h 235815"/>
                  <a:gd name="connsiteX0" fmla="*/ 145 w 813024"/>
                  <a:gd name="connsiteY0" fmla="*/ 142413 h 235815"/>
                  <a:gd name="connsiteX1" fmla="*/ 143371 w 813024"/>
                  <a:gd name="connsiteY1" fmla="*/ 2062 h 235815"/>
                  <a:gd name="connsiteX2" fmla="*/ 275616 w 813024"/>
                  <a:gd name="connsiteY2" fmla="*/ 104954 h 235815"/>
                  <a:gd name="connsiteX3" fmla="*/ 406681 w 813024"/>
                  <a:gd name="connsiteY3" fmla="*/ 1 h 235815"/>
                  <a:gd name="connsiteX4" fmla="*/ 534923 w 813024"/>
                  <a:gd name="connsiteY4" fmla="*/ 103532 h 235815"/>
                  <a:gd name="connsiteX5" fmla="*/ 676376 w 813024"/>
                  <a:gd name="connsiteY5" fmla="*/ 1350 h 235815"/>
                  <a:gd name="connsiteX6" fmla="*/ 812892 w 813024"/>
                  <a:gd name="connsiteY6" fmla="*/ 134807 h 235815"/>
                  <a:gd name="connsiteX7" fmla="*/ 812893 w 813024"/>
                  <a:gd name="connsiteY7" fmla="*/ 235495 h 235815"/>
                  <a:gd name="connsiteX8" fmla="*/ 812 w 813024"/>
                  <a:gd name="connsiteY8" fmla="*/ 235815 h 235815"/>
                  <a:gd name="connsiteX9" fmla="*/ 145 w 813024"/>
                  <a:gd name="connsiteY9" fmla="*/ 142413 h 235815"/>
                  <a:gd name="connsiteX0" fmla="*/ 145 w 813024"/>
                  <a:gd name="connsiteY0" fmla="*/ 143775 h 237177"/>
                  <a:gd name="connsiteX1" fmla="*/ 143371 w 813024"/>
                  <a:gd name="connsiteY1" fmla="*/ 3424 h 237177"/>
                  <a:gd name="connsiteX2" fmla="*/ 275616 w 813024"/>
                  <a:gd name="connsiteY2" fmla="*/ 106316 h 237177"/>
                  <a:gd name="connsiteX3" fmla="*/ 406681 w 813024"/>
                  <a:gd name="connsiteY3" fmla="*/ 1363 h 237177"/>
                  <a:gd name="connsiteX4" fmla="*/ 534923 w 813024"/>
                  <a:gd name="connsiteY4" fmla="*/ 104894 h 237177"/>
                  <a:gd name="connsiteX5" fmla="*/ 699707 w 813024"/>
                  <a:gd name="connsiteY5" fmla="*/ 330 h 237177"/>
                  <a:gd name="connsiteX6" fmla="*/ 812892 w 813024"/>
                  <a:gd name="connsiteY6" fmla="*/ 136169 h 237177"/>
                  <a:gd name="connsiteX7" fmla="*/ 812893 w 813024"/>
                  <a:gd name="connsiteY7" fmla="*/ 236857 h 237177"/>
                  <a:gd name="connsiteX8" fmla="*/ 812 w 813024"/>
                  <a:gd name="connsiteY8" fmla="*/ 237177 h 237177"/>
                  <a:gd name="connsiteX9" fmla="*/ 145 w 813024"/>
                  <a:gd name="connsiteY9" fmla="*/ 143775 h 237177"/>
                  <a:gd name="connsiteX0" fmla="*/ 145 w 813024"/>
                  <a:gd name="connsiteY0" fmla="*/ 143720 h 237122"/>
                  <a:gd name="connsiteX1" fmla="*/ 143371 w 813024"/>
                  <a:gd name="connsiteY1" fmla="*/ 3369 h 237122"/>
                  <a:gd name="connsiteX2" fmla="*/ 275616 w 813024"/>
                  <a:gd name="connsiteY2" fmla="*/ 106261 h 237122"/>
                  <a:gd name="connsiteX3" fmla="*/ 406681 w 813024"/>
                  <a:gd name="connsiteY3" fmla="*/ 1308 h 237122"/>
                  <a:gd name="connsiteX4" fmla="*/ 548647 w 813024"/>
                  <a:gd name="connsiteY4" fmla="*/ 107220 h 237122"/>
                  <a:gd name="connsiteX5" fmla="*/ 699707 w 813024"/>
                  <a:gd name="connsiteY5" fmla="*/ 275 h 237122"/>
                  <a:gd name="connsiteX6" fmla="*/ 812892 w 813024"/>
                  <a:gd name="connsiteY6" fmla="*/ 136114 h 237122"/>
                  <a:gd name="connsiteX7" fmla="*/ 812893 w 813024"/>
                  <a:gd name="connsiteY7" fmla="*/ 236802 h 237122"/>
                  <a:gd name="connsiteX8" fmla="*/ 812 w 813024"/>
                  <a:gd name="connsiteY8" fmla="*/ 237122 h 237122"/>
                  <a:gd name="connsiteX9" fmla="*/ 145 w 813024"/>
                  <a:gd name="connsiteY9" fmla="*/ 143720 h 237122"/>
                  <a:gd name="connsiteX0" fmla="*/ 145 w 813024"/>
                  <a:gd name="connsiteY0" fmla="*/ 143720 h 237122"/>
                  <a:gd name="connsiteX1" fmla="*/ 143371 w 813024"/>
                  <a:gd name="connsiteY1" fmla="*/ 3369 h 237122"/>
                  <a:gd name="connsiteX2" fmla="*/ 275616 w 813024"/>
                  <a:gd name="connsiteY2" fmla="*/ 106261 h 237122"/>
                  <a:gd name="connsiteX3" fmla="*/ 406681 w 813024"/>
                  <a:gd name="connsiteY3" fmla="*/ 1308 h 237122"/>
                  <a:gd name="connsiteX4" fmla="*/ 548647 w 813024"/>
                  <a:gd name="connsiteY4" fmla="*/ 107220 h 237122"/>
                  <a:gd name="connsiteX5" fmla="*/ 699707 w 813024"/>
                  <a:gd name="connsiteY5" fmla="*/ 275 h 237122"/>
                  <a:gd name="connsiteX6" fmla="*/ 812892 w 813024"/>
                  <a:gd name="connsiteY6" fmla="*/ 136114 h 237122"/>
                  <a:gd name="connsiteX7" fmla="*/ 812893 w 813024"/>
                  <a:gd name="connsiteY7" fmla="*/ 236802 h 237122"/>
                  <a:gd name="connsiteX8" fmla="*/ 812 w 813024"/>
                  <a:gd name="connsiteY8" fmla="*/ 237122 h 237122"/>
                  <a:gd name="connsiteX9" fmla="*/ 145 w 813024"/>
                  <a:gd name="connsiteY9" fmla="*/ 143720 h 2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024" h="237122">
                    <a:moveTo>
                      <a:pt x="145" y="143720"/>
                    </a:moveTo>
                    <a:cubicBezTo>
                      <a:pt x="25735" y="102777"/>
                      <a:pt x="97459" y="9612"/>
                      <a:pt x="143371" y="3369"/>
                    </a:cubicBezTo>
                    <a:cubicBezTo>
                      <a:pt x="189283" y="-2874"/>
                      <a:pt x="228986" y="107398"/>
                      <a:pt x="275616" y="106261"/>
                    </a:cubicBezTo>
                    <a:cubicBezTo>
                      <a:pt x="314272" y="69689"/>
                      <a:pt x="361176" y="1148"/>
                      <a:pt x="406681" y="1308"/>
                    </a:cubicBezTo>
                    <a:cubicBezTo>
                      <a:pt x="452186" y="1468"/>
                      <a:pt x="526081" y="140704"/>
                      <a:pt x="548647" y="107220"/>
                    </a:cubicBezTo>
                    <a:cubicBezTo>
                      <a:pt x="583904" y="54904"/>
                      <a:pt x="655666" y="-4541"/>
                      <a:pt x="699707" y="275"/>
                    </a:cubicBezTo>
                    <a:cubicBezTo>
                      <a:pt x="743748" y="5091"/>
                      <a:pt x="791283" y="92327"/>
                      <a:pt x="812892" y="136114"/>
                    </a:cubicBezTo>
                    <a:cubicBezTo>
                      <a:pt x="813350" y="168883"/>
                      <a:pt x="812435" y="204033"/>
                      <a:pt x="812893" y="236802"/>
                    </a:cubicBezTo>
                    <a:lnTo>
                      <a:pt x="812" y="237122"/>
                    </a:lnTo>
                    <a:cubicBezTo>
                      <a:pt x="1505" y="212338"/>
                      <a:pt x="-548" y="168504"/>
                      <a:pt x="145" y="14372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56881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933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ihandform 376">
                <a:extLst>
                  <a:ext uri="{FF2B5EF4-FFF2-40B4-BE49-F238E27FC236}">
                    <a16:creationId xmlns:a16="http://schemas.microsoft.com/office/drawing/2014/main" id="{E92D8B4F-A3BC-408A-9031-9633BDFE3C1C}"/>
                  </a:ext>
                </a:extLst>
              </p:cNvPr>
              <p:cNvSpPr/>
              <p:nvPr/>
            </p:nvSpPr>
            <p:spPr bwMode="auto">
              <a:xfrm>
                <a:off x="26655126" y="9654348"/>
                <a:ext cx="1706355" cy="272099"/>
              </a:xfrm>
              <a:custGeom>
                <a:avLst/>
                <a:gdLst>
                  <a:gd name="connsiteX0" fmla="*/ 0 w 808630"/>
                  <a:gd name="connsiteY0" fmla="*/ 191068 h 262719"/>
                  <a:gd name="connsiteX1" fmla="*/ 156950 w 808630"/>
                  <a:gd name="connsiteY1" fmla="*/ 10236 h 262719"/>
                  <a:gd name="connsiteX2" fmla="*/ 313899 w 808630"/>
                  <a:gd name="connsiteY2" fmla="*/ 177421 h 262719"/>
                  <a:gd name="connsiteX3" fmla="*/ 436729 w 808630"/>
                  <a:gd name="connsiteY3" fmla="*/ 3412 h 262719"/>
                  <a:gd name="connsiteX4" fmla="*/ 573206 w 808630"/>
                  <a:gd name="connsiteY4" fmla="*/ 156949 h 262719"/>
                  <a:gd name="connsiteX5" fmla="*/ 678976 w 808630"/>
                  <a:gd name="connsiteY5" fmla="*/ 0 h 262719"/>
                  <a:gd name="connsiteX6" fmla="*/ 808630 w 808630"/>
                  <a:gd name="connsiteY6" fmla="*/ 150125 h 262719"/>
                  <a:gd name="connsiteX7" fmla="*/ 808630 w 808630"/>
                  <a:gd name="connsiteY7" fmla="*/ 262719 h 262719"/>
                  <a:gd name="connsiteX8" fmla="*/ 3412 w 808630"/>
                  <a:gd name="connsiteY8" fmla="*/ 255895 h 262719"/>
                  <a:gd name="connsiteX9" fmla="*/ 0 w 808630"/>
                  <a:gd name="connsiteY9" fmla="*/ 191068 h 262719"/>
                  <a:gd name="connsiteX0" fmla="*/ 0 w 808630"/>
                  <a:gd name="connsiteY0" fmla="*/ 191068 h 262719"/>
                  <a:gd name="connsiteX1" fmla="*/ 156950 w 808630"/>
                  <a:gd name="connsiteY1" fmla="*/ 10236 h 262719"/>
                  <a:gd name="connsiteX2" fmla="*/ 313899 w 808630"/>
                  <a:gd name="connsiteY2" fmla="*/ 177421 h 262719"/>
                  <a:gd name="connsiteX3" fmla="*/ 436729 w 808630"/>
                  <a:gd name="connsiteY3" fmla="*/ 3412 h 262719"/>
                  <a:gd name="connsiteX4" fmla="*/ 573206 w 808630"/>
                  <a:gd name="connsiteY4" fmla="*/ 156949 h 262719"/>
                  <a:gd name="connsiteX5" fmla="*/ 678976 w 808630"/>
                  <a:gd name="connsiteY5" fmla="*/ 0 h 262719"/>
                  <a:gd name="connsiteX6" fmla="*/ 808630 w 808630"/>
                  <a:gd name="connsiteY6" fmla="*/ 150125 h 262719"/>
                  <a:gd name="connsiteX7" fmla="*/ 808630 w 808630"/>
                  <a:gd name="connsiteY7" fmla="*/ 262719 h 262719"/>
                  <a:gd name="connsiteX8" fmla="*/ 3412 w 808630"/>
                  <a:gd name="connsiteY8" fmla="*/ 255895 h 262719"/>
                  <a:gd name="connsiteX9" fmla="*/ 0 w 808630"/>
                  <a:gd name="connsiteY9" fmla="*/ 191068 h 262719"/>
                  <a:gd name="connsiteX0" fmla="*/ 0 w 808630"/>
                  <a:gd name="connsiteY0" fmla="*/ 192066 h 263717"/>
                  <a:gd name="connsiteX1" fmla="*/ 156950 w 808630"/>
                  <a:gd name="connsiteY1" fmla="*/ 11234 h 263717"/>
                  <a:gd name="connsiteX2" fmla="*/ 313899 w 808630"/>
                  <a:gd name="connsiteY2" fmla="*/ 178419 h 263717"/>
                  <a:gd name="connsiteX3" fmla="*/ 436729 w 808630"/>
                  <a:gd name="connsiteY3" fmla="*/ 4410 h 263717"/>
                  <a:gd name="connsiteX4" fmla="*/ 573206 w 808630"/>
                  <a:gd name="connsiteY4" fmla="*/ 157947 h 263717"/>
                  <a:gd name="connsiteX5" fmla="*/ 678976 w 808630"/>
                  <a:gd name="connsiteY5" fmla="*/ 998 h 263717"/>
                  <a:gd name="connsiteX6" fmla="*/ 808630 w 808630"/>
                  <a:gd name="connsiteY6" fmla="*/ 151123 h 263717"/>
                  <a:gd name="connsiteX7" fmla="*/ 808630 w 808630"/>
                  <a:gd name="connsiteY7" fmla="*/ 263717 h 263717"/>
                  <a:gd name="connsiteX8" fmla="*/ 3412 w 808630"/>
                  <a:gd name="connsiteY8" fmla="*/ 256893 h 263717"/>
                  <a:gd name="connsiteX9" fmla="*/ 0 w 808630"/>
                  <a:gd name="connsiteY9" fmla="*/ 192066 h 263717"/>
                  <a:gd name="connsiteX0" fmla="*/ 0 w 808630"/>
                  <a:gd name="connsiteY0" fmla="*/ 195961 h 267612"/>
                  <a:gd name="connsiteX1" fmla="*/ 156950 w 808630"/>
                  <a:gd name="connsiteY1" fmla="*/ 15129 h 267612"/>
                  <a:gd name="connsiteX2" fmla="*/ 313899 w 808630"/>
                  <a:gd name="connsiteY2" fmla="*/ 182314 h 267612"/>
                  <a:gd name="connsiteX3" fmla="*/ 436729 w 808630"/>
                  <a:gd name="connsiteY3" fmla="*/ 8305 h 267612"/>
                  <a:gd name="connsiteX4" fmla="*/ 573206 w 808630"/>
                  <a:gd name="connsiteY4" fmla="*/ 161842 h 267612"/>
                  <a:gd name="connsiteX5" fmla="*/ 678976 w 808630"/>
                  <a:gd name="connsiteY5" fmla="*/ 4893 h 267612"/>
                  <a:gd name="connsiteX6" fmla="*/ 808630 w 808630"/>
                  <a:gd name="connsiteY6" fmla="*/ 155018 h 267612"/>
                  <a:gd name="connsiteX7" fmla="*/ 808630 w 808630"/>
                  <a:gd name="connsiteY7" fmla="*/ 267612 h 267612"/>
                  <a:gd name="connsiteX8" fmla="*/ 3412 w 808630"/>
                  <a:gd name="connsiteY8" fmla="*/ 260788 h 267612"/>
                  <a:gd name="connsiteX9" fmla="*/ 0 w 808630"/>
                  <a:gd name="connsiteY9" fmla="*/ 195961 h 267612"/>
                  <a:gd name="connsiteX0" fmla="*/ 3450 w 812080"/>
                  <a:gd name="connsiteY0" fmla="*/ 195961 h 270313"/>
                  <a:gd name="connsiteX1" fmla="*/ 160400 w 812080"/>
                  <a:gd name="connsiteY1" fmla="*/ 15129 h 270313"/>
                  <a:gd name="connsiteX2" fmla="*/ 317349 w 812080"/>
                  <a:gd name="connsiteY2" fmla="*/ 182314 h 270313"/>
                  <a:gd name="connsiteX3" fmla="*/ 440179 w 812080"/>
                  <a:gd name="connsiteY3" fmla="*/ 8305 h 270313"/>
                  <a:gd name="connsiteX4" fmla="*/ 576656 w 812080"/>
                  <a:gd name="connsiteY4" fmla="*/ 161842 h 270313"/>
                  <a:gd name="connsiteX5" fmla="*/ 682426 w 812080"/>
                  <a:gd name="connsiteY5" fmla="*/ 4893 h 270313"/>
                  <a:gd name="connsiteX6" fmla="*/ 812080 w 812080"/>
                  <a:gd name="connsiteY6" fmla="*/ 155018 h 270313"/>
                  <a:gd name="connsiteX7" fmla="*/ 812080 w 812080"/>
                  <a:gd name="connsiteY7" fmla="*/ 267612 h 270313"/>
                  <a:gd name="connsiteX8" fmla="*/ 0 w 812080"/>
                  <a:gd name="connsiteY8" fmla="*/ 270313 h 270313"/>
                  <a:gd name="connsiteX9" fmla="*/ 3450 w 812080"/>
                  <a:gd name="connsiteY9" fmla="*/ 195961 h 270313"/>
                  <a:gd name="connsiteX0" fmla="*/ 2078 w 810708"/>
                  <a:gd name="connsiteY0" fmla="*/ 195961 h 270313"/>
                  <a:gd name="connsiteX1" fmla="*/ 159028 w 810708"/>
                  <a:gd name="connsiteY1" fmla="*/ 15129 h 270313"/>
                  <a:gd name="connsiteX2" fmla="*/ 315977 w 810708"/>
                  <a:gd name="connsiteY2" fmla="*/ 182314 h 270313"/>
                  <a:gd name="connsiteX3" fmla="*/ 438807 w 810708"/>
                  <a:gd name="connsiteY3" fmla="*/ 8305 h 270313"/>
                  <a:gd name="connsiteX4" fmla="*/ 575284 w 810708"/>
                  <a:gd name="connsiteY4" fmla="*/ 161842 h 270313"/>
                  <a:gd name="connsiteX5" fmla="*/ 681054 w 810708"/>
                  <a:gd name="connsiteY5" fmla="*/ 4893 h 270313"/>
                  <a:gd name="connsiteX6" fmla="*/ 810708 w 810708"/>
                  <a:gd name="connsiteY6" fmla="*/ 155018 h 270313"/>
                  <a:gd name="connsiteX7" fmla="*/ 810708 w 810708"/>
                  <a:gd name="connsiteY7" fmla="*/ 267612 h 270313"/>
                  <a:gd name="connsiteX8" fmla="*/ 0 w 810708"/>
                  <a:gd name="connsiteY8" fmla="*/ 270313 h 270313"/>
                  <a:gd name="connsiteX9" fmla="*/ 2078 w 810708"/>
                  <a:gd name="connsiteY9" fmla="*/ 195961 h 270313"/>
                  <a:gd name="connsiteX0" fmla="*/ 2078 w 810708"/>
                  <a:gd name="connsiteY0" fmla="*/ 167386 h 270313"/>
                  <a:gd name="connsiteX1" fmla="*/ 159028 w 810708"/>
                  <a:gd name="connsiteY1" fmla="*/ 15129 h 270313"/>
                  <a:gd name="connsiteX2" fmla="*/ 315977 w 810708"/>
                  <a:gd name="connsiteY2" fmla="*/ 182314 h 270313"/>
                  <a:gd name="connsiteX3" fmla="*/ 438807 w 810708"/>
                  <a:gd name="connsiteY3" fmla="*/ 8305 h 270313"/>
                  <a:gd name="connsiteX4" fmla="*/ 575284 w 810708"/>
                  <a:gd name="connsiteY4" fmla="*/ 161842 h 270313"/>
                  <a:gd name="connsiteX5" fmla="*/ 681054 w 810708"/>
                  <a:gd name="connsiteY5" fmla="*/ 4893 h 270313"/>
                  <a:gd name="connsiteX6" fmla="*/ 810708 w 810708"/>
                  <a:gd name="connsiteY6" fmla="*/ 155018 h 270313"/>
                  <a:gd name="connsiteX7" fmla="*/ 810708 w 810708"/>
                  <a:gd name="connsiteY7" fmla="*/ 267612 h 270313"/>
                  <a:gd name="connsiteX8" fmla="*/ 0 w 810708"/>
                  <a:gd name="connsiteY8" fmla="*/ 270313 h 270313"/>
                  <a:gd name="connsiteX9" fmla="*/ 2078 w 810708"/>
                  <a:gd name="connsiteY9" fmla="*/ 167386 h 270313"/>
                  <a:gd name="connsiteX0" fmla="*/ 2078 w 810708"/>
                  <a:gd name="connsiteY0" fmla="*/ 163492 h 266419"/>
                  <a:gd name="connsiteX1" fmla="*/ 159028 w 810708"/>
                  <a:gd name="connsiteY1" fmla="*/ 11235 h 266419"/>
                  <a:gd name="connsiteX2" fmla="*/ 315977 w 810708"/>
                  <a:gd name="connsiteY2" fmla="*/ 178420 h 266419"/>
                  <a:gd name="connsiteX3" fmla="*/ 438807 w 810708"/>
                  <a:gd name="connsiteY3" fmla="*/ 4411 h 266419"/>
                  <a:gd name="connsiteX4" fmla="*/ 575284 w 810708"/>
                  <a:gd name="connsiteY4" fmla="*/ 157948 h 266419"/>
                  <a:gd name="connsiteX5" fmla="*/ 681054 w 810708"/>
                  <a:gd name="connsiteY5" fmla="*/ 999 h 266419"/>
                  <a:gd name="connsiteX6" fmla="*/ 810708 w 810708"/>
                  <a:gd name="connsiteY6" fmla="*/ 163030 h 266419"/>
                  <a:gd name="connsiteX7" fmla="*/ 810708 w 810708"/>
                  <a:gd name="connsiteY7" fmla="*/ 263718 h 266419"/>
                  <a:gd name="connsiteX8" fmla="*/ 0 w 810708"/>
                  <a:gd name="connsiteY8" fmla="*/ 266419 h 266419"/>
                  <a:gd name="connsiteX9" fmla="*/ 2078 w 810708"/>
                  <a:gd name="connsiteY9" fmla="*/ 163492 h 266419"/>
                  <a:gd name="connsiteX0" fmla="*/ 2078 w 810708"/>
                  <a:gd name="connsiteY0" fmla="*/ 162499 h 265426"/>
                  <a:gd name="connsiteX1" fmla="*/ 159028 w 810708"/>
                  <a:gd name="connsiteY1" fmla="*/ 10242 h 265426"/>
                  <a:gd name="connsiteX2" fmla="*/ 315977 w 810708"/>
                  <a:gd name="connsiteY2" fmla="*/ 177427 h 265426"/>
                  <a:gd name="connsiteX3" fmla="*/ 405869 w 810708"/>
                  <a:gd name="connsiteY3" fmla="*/ 24850 h 265426"/>
                  <a:gd name="connsiteX4" fmla="*/ 575284 w 810708"/>
                  <a:gd name="connsiteY4" fmla="*/ 156955 h 265426"/>
                  <a:gd name="connsiteX5" fmla="*/ 681054 w 810708"/>
                  <a:gd name="connsiteY5" fmla="*/ 6 h 265426"/>
                  <a:gd name="connsiteX6" fmla="*/ 810708 w 810708"/>
                  <a:gd name="connsiteY6" fmla="*/ 162037 h 265426"/>
                  <a:gd name="connsiteX7" fmla="*/ 810708 w 810708"/>
                  <a:gd name="connsiteY7" fmla="*/ 262725 h 265426"/>
                  <a:gd name="connsiteX8" fmla="*/ 0 w 810708"/>
                  <a:gd name="connsiteY8" fmla="*/ 265426 h 265426"/>
                  <a:gd name="connsiteX9" fmla="*/ 2078 w 810708"/>
                  <a:gd name="connsiteY9" fmla="*/ 162499 h 265426"/>
                  <a:gd name="connsiteX0" fmla="*/ 2078 w 810708"/>
                  <a:gd name="connsiteY0" fmla="*/ 162499 h 265426"/>
                  <a:gd name="connsiteX1" fmla="*/ 159028 w 810708"/>
                  <a:gd name="connsiteY1" fmla="*/ 10242 h 265426"/>
                  <a:gd name="connsiteX2" fmla="*/ 289901 w 810708"/>
                  <a:gd name="connsiteY2" fmla="*/ 134565 h 265426"/>
                  <a:gd name="connsiteX3" fmla="*/ 405869 w 810708"/>
                  <a:gd name="connsiteY3" fmla="*/ 24850 h 265426"/>
                  <a:gd name="connsiteX4" fmla="*/ 575284 w 810708"/>
                  <a:gd name="connsiteY4" fmla="*/ 156955 h 265426"/>
                  <a:gd name="connsiteX5" fmla="*/ 681054 w 810708"/>
                  <a:gd name="connsiteY5" fmla="*/ 6 h 265426"/>
                  <a:gd name="connsiteX6" fmla="*/ 810708 w 810708"/>
                  <a:gd name="connsiteY6" fmla="*/ 162037 h 265426"/>
                  <a:gd name="connsiteX7" fmla="*/ 810708 w 810708"/>
                  <a:gd name="connsiteY7" fmla="*/ 262725 h 265426"/>
                  <a:gd name="connsiteX8" fmla="*/ 0 w 810708"/>
                  <a:gd name="connsiteY8" fmla="*/ 265426 h 265426"/>
                  <a:gd name="connsiteX9" fmla="*/ 2078 w 810708"/>
                  <a:gd name="connsiteY9" fmla="*/ 162499 h 265426"/>
                  <a:gd name="connsiteX0" fmla="*/ 2078 w 810708"/>
                  <a:gd name="connsiteY0" fmla="*/ 162687 h 265614"/>
                  <a:gd name="connsiteX1" fmla="*/ 159028 w 810708"/>
                  <a:gd name="connsiteY1" fmla="*/ 10430 h 265614"/>
                  <a:gd name="connsiteX2" fmla="*/ 289901 w 810708"/>
                  <a:gd name="connsiteY2" fmla="*/ 134753 h 265614"/>
                  <a:gd name="connsiteX3" fmla="*/ 405869 w 810708"/>
                  <a:gd name="connsiteY3" fmla="*/ 25038 h 265614"/>
                  <a:gd name="connsiteX4" fmla="*/ 539601 w 810708"/>
                  <a:gd name="connsiteY4" fmla="*/ 133331 h 265614"/>
                  <a:gd name="connsiteX5" fmla="*/ 681054 w 810708"/>
                  <a:gd name="connsiteY5" fmla="*/ 194 h 265614"/>
                  <a:gd name="connsiteX6" fmla="*/ 810708 w 810708"/>
                  <a:gd name="connsiteY6" fmla="*/ 162225 h 265614"/>
                  <a:gd name="connsiteX7" fmla="*/ 810708 w 810708"/>
                  <a:gd name="connsiteY7" fmla="*/ 262913 h 265614"/>
                  <a:gd name="connsiteX8" fmla="*/ 0 w 810708"/>
                  <a:gd name="connsiteY8" fmla="*/ 265614 h 265614"/>
                  <a:gd name="connsiteX9" fmla="*/ 2078 w 810708"/>
                  <a:gd name="connsiteY9" fmla="*/ 162687 h 265614"/>
                  <a:gd name="connsiteX0" fmla="*/ 2078 w 810708"/>
                  <a:gd name="connsiteY0" fmla="*/ 162687 h 265614"/>
                  <a:gd name="connsiteX1" fmla="*/ 142559 w 810708"/>
                  <a:gd name="connsiteY1" fmla="*/ 27099 h 265614"/>
                  <a:gd name="connsiteX2" fmla="*/ 289901 w 810708"/>
                  <a:gd name="connsiteY2" fmla="*/ 134753 h 265614"/>
                  <a:gd name="connsiteX3" fmla="*/ 405869 w 810708"/>
                  <a:gd name="connsiteY3" fmla="*/ 25038 h 265614"/>
                  <a:gd name="connsiteX4" fmla="*/ 539601 w 810708"/>
                  <a:gd name="connsiteY4" fmla="*/ 133331 h 265614"/>
                  <a:gd name="connsiteX5" fmla="*/ 681054 w 810708"/>
                  <a:gd name="connsiteY5" fmla="*/ 194 h 265614"/>
                  <a:gd name="connsiteX6" fmla="*/ 810708 w 810708"/>
                  <a:gd name="connsiteY6" fmla="*/ 162225 h 265614"/>
                  <a:gd name="connsiteX7" fmla="*/ 810708 w 810708"/>
                  <a:gd name="connsiteY7" fmla="*/ 262913 h 265614"/>
                  <a:gd name="connsiteX8" fmla="*/ 0 w 810708"/>
                  <a:gd name="connsiteY8" fmla="*/ 265614 h 265614"/>
                  <a:gd name="connsiteX9" fmla="*/ 2078 w 810708"/>
                  <a:gd name="connsiteY9" fmla="*/ 162687 h 265614"/>
                  <a:gd name="connsiteX0" fmla="*/ 2078 w 810708"/>
                  <a:gd name="connsiteY0" fmla="*/ 153186 h 256113"/>
                  <a:gd name="connsiteX1" fmla="*/ 142559 w 810708"/>
                  <a:gd name="connsiteY1" fmla="*/ 17598 h 256113"/>
                  <a:gd name="connsiteX2" fmla="*/ 289901 w 810708"/>
                  <a:gd name="connsiteY2" fmla="*/ 125252 h 256113"/>
                  <a:gd name="connsiteX3" fmla="*/ 405869 w 810708"/>
                  <a:gd name="connsiteY3" fmla="*/ 15537 h 256113"/>
                  <a:gd name="connsiteX4" fmla="*/ 539601 w 810708"/>
                  <a:gd name="connsiteY4" fmla="*/ 123830 h 256113"/>
                  <a:gd name="connsiteX5" fmla="*/ 672820 w 810708"/>
                  <a:gd name="connsiteY5" fmla="*/ 218 h 256113"/>
                  <a:gd name="connsiteX6" fmla="*/ 810708 w 810708"/>
                  <a:gd name="connsiteY6" fmla="*/ 152724 h 256113"/>
                  <a:gd name="connsiteX7" fmla="*/ 810708 w 810708"/>
                  <a:gd name="connsiteY7" fmla="*/ 253412 h 256113"/>
                  <a:gd name="connsiteX8" fmla="*/ 0 w 810708"/>
                  <a:gd name="connsiteY8" fmla="*/ 256113 h 256113"/>
                  <a:gd name="connsiteX9" fmla="*/ 2078 w 810708"/>
                  <a:gd name="connsiteY9" fmla="*/ 153186 h 256113"/>
                  <a:gd name="connsiteX0" fmla="*/ 2078 w 810708"/>
                  <a:gd name="connsiteY0" fmla="*/ 137650 h 240577"/>
                  <a:gd name="connsiteX1" fmla="*/ 142559 w 810708"/>
                  <a:gd name="connsiteY1" fmla="*/ 2062 h 240577"/>
                  <a:gd name="connsiteX2" fmla="*/ 289901 w 810708"/>
                  <a:gd name="connsiteY2" fmla="*/ 109716 h 240577"/>
                  <a:gd name="connsiteX3" fmla="*/ 405869 w 810708"/>
                  <a:gd name="connsiteY3" fmla="*/ 1 h 240577"/>
                  <a:gd name="connsiteX4" fmla="*/ 539601 w 810708"/>
                  <a:gd name="connsiteY4" fmla="*/ 108294 h 240577"/>
                  <a:gd name="connsiteX5" fmla="*/ 676937 w 810708"/>
                  <a:gd name="connsiteY5" fmla="*/ 1350 h 240577"/>
                  <a:gd name="connsiteX6" fmla="*/ 810708 w 810708"/>
                  <a:gd name="connsiteY6" fmla="*/ 137188 h 240577"/>
                  <a:gd name="connsiteX7" fmla="*/ 810708 w 810708"/>
                  <a:gd name="connsiteY7" fmla="*/ 237876 h 240577"/>
                  <a:gd name="connsiteX8" fmla="*/ 0 w 810708"/>
                  <a:gd name="connsiteY8" fmla="*/ 240577 h 240577"/>
                  <a:gd name="connsiteX9" fmla="*/ 2078 w 810708"/>
                  <a:gd name="connsiteY9" fmla="*/ 137650 h 240577"/>
                  <a:gd name="connsiteX0" fmla="*/ 2078 w 810708"/>
                  <a:gd name="connsiteY0" fmla="*/ 137652 h 240579"/>
                  <a:gd name="connsiteX1" fmla="*/ 142559 w 810708"/>
                  <a:gd name="connsiteY1" fmla="*/ 2064 h 240579"/>
                  <a:gd name="connsiteX2" fmla="*/ 274804 w 810708"/>
                  <a:gd name="connsiteY2" fmla="*/ 104956 h 240579"/>
                  <a:gd name="connsiteX3" fmla="*/ 405869 w 810708"/>
                  <a:gd name="connsiteY3" fmla="*/ 3 h 240579"/>
                  <a:gd name="connsiteX4" fmla="*/ 539601 w 810708"/>
                  <a:gd name="connsiteY4" fmla="*/ 108296 h 240579"/>
                  <a:gd name="connsiteX5" fmla="*/ 676937 w 810708"/>
                  <a:gd name="connsiteY5" fmla="*/ 1352 h 240579"/>
                  <a:gd name="connsiteX6" fmla="*/ 810708 w 810708"/>
                  <a:gd name="connsiteY6" fmla="*/ 137190 h 240579"/>
                  <a:gd name="connsiteX7" fmla="*/ 810708 w 810708"/>
                  <a:gd name="connsiteY7" fmla="*/ 237878 h 240579"/>
                  <a:gd name="connsiteX8" fmla="*/ 0 w 810708"/>
                  <a:gd name="connsiteY8" fmla="*/ 240579 h 240579"/>
                  <a:gd name="connsiteX9" fmla="*/ 2078 w 810708"/>
                  <a:gd name="connsiteY9" fmla="*/ 137652 h 240579"/>
                  <a:gd name="connsiteX0" fmla="*/ 2078 w 810708"/>
                  <a:gd name="connsiteY0" fmla="*/ 137650 h 240577"/>
                  <a:gd name="connsiteX1" fmla="*/ 142559 w 810708"/>
                  <a:gd name="connsiteY1" fmla="*/ 2062 h 240577"/>
                  <a:gd name="connsiteX2" fmla="*/ 274804 w 810708"/>
                  <a:gd name="connsiteY2" fmla="*/ 104954 h 240577"/>
                  <a:gd name="connsiteX3" fmla="*/ 405869 w 810708"/>
                  <a:gd name="connsiteY3" fmla="*/ 1 h 240577"/>
                  <a:gd name="connsiteX4" fmla="*/ 534111 w 810708"/>
                  <a:gd name="connsiteY4" fmla="*/ 103532 h 240577"/>
                  <a:gd name="connsiteX5" fmla="*/ 676937 w 810708"/>
                  <a:gd name="connsiteY5" fmla="*/ 1350 h 240577"/>
                  <a:gd name="connsiteX6" fmla="*/ 810708 w 810708"/>
                  <a:gd name="connsiteY6" fmla="*/ 137188 h 240577"/>
                  <a:gd name="connsiteX7" fmla="*/ 810708 w 810708"/>
                  <a:gd name="connsiteY7" fmla="*/ 237876 h 240577"/>
                  <a:gd name="connsiteX8" fmla="*/ 0 w 810708"/>
                  <a:gd name="connsiteY8" fmla="*/ 240577 h 240577"/>
                  <a:gd name="connsiteX9" fmla="*/ 2078 w 810708"/>
                  <a:gd name="connsiteY9" fmla="*/ 137650 h 240577"/>
                  <a:gd name="connsiteX0" fmla="*/ 2078 w 810708"/>
                  <a:gd name="connsiteY0" fmla="*/ 137650 h 237876"/>
                  <a:gd name="connsiteX1" fmla="*/ 142559 w 810708"/>
                  <a:gd name="connsiteY1" fmla="*/ 2062 h 237876"/>
                  <a:gd name="connsiteX2" fmla="*/ 274804 w 810708"/>
                  <a:gd name="connsiteY2" fmla="*/ 104954 h 237876"/>
                  <a:gd name="connsiteX3" fmla="*/ 405869 w 810708"/>
                  <a:gd name="connsiteY3" fmla="*/ 1 h 237876"/>
                  <a:gd name="connsiteX4" fmla="*/ 534111 w 810708"/>
                  <a:gd name="connsiteY4" fmla="*/ 103532 h 237876"/>
                  <a:gd name="connsiteX5" fmla="*/ 676937 w 810708"/>
                  <a:gd name="connsiteY5" fmla="*/ 1350 h 237876"/>
                  <a:gd name="connsiteX6" fmla="*/ 810708 w 810708"/>
                  <a:gd name="connsiteY6" fmla="*/ 137188 h 237876"/>
                  <a:gd name="connsiteX7" fmla="*/ 810708 w 810708"/>
                  <a:gd name="connsiteY7" fmla="*/ 237876 h 237876"/>
                  <a:gd name="connsiteX8" fmla="*/ 0 w 810708"/>
                  <a:gd name="connsiteY8" fmla="*/ 235815 h 237876"/>
                  <a:gd name="connsiteX9" fmla="*/ 2078 w 810708"/>
                  <a:gd name="connsiteY9" fmla="*/ 137650 h 237876"/>
                  <a:gd name="connsiteX0" fmla="*/ 2078 w 810708"/>
                  <a:gd name="connsiteY0" fmla="*/ 137650 h 237876"/>
                  <a:gd name="connsiteX1" fmla="*/ 142559 w 810708"/>
                  <a:gd name="connsiteY1" fmla="*/ 2062 h 237876"/>
                  <a:gd name="connsiteX2" fmla="*/ 274804 w 810708"/>
                  <a:gd name="connsiteY2" fmla="*/ 104954 h 237876"/>
                  <a:gd name="connsiteX3" fmla="*/ 405869 w 810708"/>
                  <a:gd name="connsiteY3" fmla="*/ 1 h 237876"/>
                  <a:gd name="connsiteX4" fmla="*/ 534111 w 810708"/>
                  <a:gd name="connsiteY4" fmla="*/ 103532 h 237876"/>
                  <a:gd name="connsiteX5" fmla="*/ 675564 w 810708"/>
                  <a:gd name="connsiteY5" fmla="*/ 1350 h 237876"/>
                  <a:gd name="connsiteX6" fmla="*/ 810708 w 810708"/>
                  <a:gd name="connsiteY6" fmla="*/ 137188 h 237876"/>
                  <a:gd name="connsiteX7" fmla="*/ 810708 w 810708"/>
                  <a:gd name="connsiteY7" fmla="*/ 237876 h 237876"/>
                  <a:gd name="connsiteX8" fmla="*/ 0 w 810708"/>
                  <a:gd name="connsiteY8" fmla="*/ 235815 h 237876"/>
                  <a:gd name="connsiteX9" fmla="*/ 2078 w 810708"/>
                  <a:gd name="connsiteY9" fmla="*/ 137650 h 237876"/>
                  <a:gd name="connsiteX0" fmla="*/ 2078 w 810708"/>
                  <a:gd name="connsiteY0" fmla="*/ 138362 h 238588"/>
                  <a:gd name="connsiteX1" fmla="*/ 142559 w 810708"/>
                  <a:gd name="connsiteY1" fmla="*/ 2774 h 238588"/>
                  <a:gd name="connsiteX2" fmla="*/ 274804 w 810708"/>
                  <a:gd name="connsiteY2" fmla="*/ 105666 h 238588"/>
                  <a:gd name="connsiteX3" fmla="*/ 405869 w 810708"/>
                  <a:gd name="connsiteY3" fmla="*/ 713 h 238588"/>
                  <a:gd name="connsiteX4" fmla="*/ 534111 w 810708"/>
                  <a:gd name="connsiteY4" fmla="*/ 104244 h 238588"/>
                  <a:gd name="connsiteX5" fmla="*/ 675564 w 810708"/>
                  <a:gd name="connsiteY5" fmla="*/ 2062 h 238588"/>
                  <a:gd name="connsiteX6" fmla="*/ 810708 w 810708"/>
                  <a:gd name="connsiteY6" fmla="*/ 137900 h 238588"/>
                  <a:gd name="connsiteX7" fmla="*/ 810708 w 810708"/>
                  <a:gd name="connsiteY7" fmla="*/ 238588 h 238588"/>
                  <a:gd name="connsiteX8" fmla="*/ 0 w 810708"/>
                  <a:gd name="connsiteY8" fmla="*/ 236527 h 238588"/>
                  <a:gd name="connsiteX9" fmla="*/ 2078 w 810708"/>
                  <a:gd name="connsiteY9" fmla="*/ 138362 h 238588"/>
                  <a:gd name="connsiteX0" fmla="*/ 2078 w 810708"/>
                  <a:gd name="connsiteY0" fmla="*/ 137650 h 237876"/>
                  <a:gd name="connsiteX1" fmla="*/ 142559 w 810708"/>
                  <a:gd name="connsiteY1" fmla="*/ 2062 h 237876"/>
                  <a:gd name="connsiteX2" fmla="*/ 274804 w 810708"/>
                  <a:gd name="connsiteY2" fmla="*/ 104954 h 237876"/>
                  <a:gd name="connsiteX3" fmla="*/ 405869 w 810708"/>
                  <a:gd name="connsiteY3" fmla="*/ 1 h 237876"/>
                  <a:gd name="connsiteX4" fmla="*/ 534111 w 810708"/>
                  <a:gd name="connsiteY4" fmla="*/ 103532 h 237876"/>
                  <a:gd name="connsiteX5" fmla="*/ 675564 w 810708"/>
                  <a:gd name="connsiteY5" fmla="*/ 1350 h 237876"/>
                  <a:gd name="connsiteX6" fmla="*/ 810708 w 810708"/>
                  <a:gd name="connsiteY6" fmla="*/ 137188 h 237876"/>
                  <a:gd name="connsiteX7" fmla="*/ 810708 w 810708"/>
                  <a:gd name="connsiteY7" fmla="*/ 237876 h 237876"/>
                  <a:gd name="connsiteX8" fmla="*/ 0 w 810708"/>
                  <a:gd name="connsiteY8" fmla="*/ 235815 h 237876"/>
                  <a:gd name="connsiteX9" fmla="*/ 2078 w 810708"/>
                  <a:gd name="connsiteY9" fmla="*/ 137650 h 237876"/>
                  <a:gd name="connsiteX0" fmla="*/ 2078 w 812081"/>
                  <a:gd name="connsiteY0" fmla="*/ 137650 h 235815"/>
                  <a:gd name="connsiteX1" fmla="*/ 142559 w 812081"/>
                  <a:gd name="connsiteY1" fmla="*/ 2062 h 235815"/>
                  <a:gd name="connsiteX2" fmla="*/ 274804 w 812081"/>
                  <a:gd name="connsiteY2" fmla="*/ 104954 h 235815"/>
                  <a:gd name="connsiteX3" fmla="*/ 405869 w 812081"/>
                  <a:gd name="connsiteY3" fmla="*/ 1 h 235815"/>
                  <a:gd name="connsiteX4" fmla="*/ 534111 w 812081"/>
                  <a:gd name="connsiteY4" fmla="*/ 103532 h 235815"/>
                  <a:gd name="connsiteX5" fmla="*/ 675564 w 812081"/>
                  <a:gd name="connsiteY5" fmla="*/ 1350 h 235815"/>
                  <a:gd name="connsiteX6" fmla="*/ 810708 w 812081"/>
                  <a:gd name="connsiteY6" fmla="*/ 137188 h 235815"/>
                  <a:gd name="connsiteX7" fmla="*/ 812081 w 812081"/>
                  <a:gd name="connsiteY7" fmla="*/ 235495 h 235815"/>
                  <a:gd name="connsiteX8" fmla="*/ 0 w 812081"/>
                  <a:gd name="connsiteY8" fmla="*/ 235815 h 235815"/>
                  <a:gd name="connsiteX9" fmla="*/ 2078 w 812081"/>
                  <a:gd name="connsiteY9" fmla="*/ 137650 h 235815"/>
                  <a:gd name="connsiteX0" fmla="*/ 145 w 812893"/>
                  <a:gd name="connsiteY0" fmla="*/ 142413 h 235815"/>
                  <a:gd name="connsiteX1" fmla="*/ 143371 w 812893"/>
                  <a:gd name="connsiteY1" fmla="*/ 2062 h 235815"/>
                  <a:gd name="connsiteX2" fmla="*/ 275616 w 812893"/>
                  <a:gd name="connsiteY2" fmla="*/ 104954 h 235815"/>
                  <a:gd name="connsiteX3" fmla="*/ 406681 w 812893"/>
                  <a:gd name="connsiteY3" fmla="*/ 1 h 235815"/>
                  <a:gd name="connsiteX4" fmla="*/ 534923 w 812893"/>
                  <a:gd name="connsiteY4" fmla="*/ 103532 h 235815"/>
                  <a:gd name="connsiteX5" fmla="*/ 676376 w 812893"/>
                  <a:gd name="connsiteY5" fmla="*/ 1350 h 235815"/>
                  <a:gd name="connsiteX6" fmla="*/ 811520 w 812893"/>
                  <a:gd name="connsiteY6" fmla="*/ 137188 h 235815"/>
                  <a:gd name="connsiteX7" fmla="*/ 812893 w 812893"/>
                  <a:gd name="connsiteY7" fmla="*/ 235495 h 235815"/>
                  <a:gd name="connsiteX8" fmla="*/ 812 w 812893"/>
                  <a:gd name="connsiteY8" fmla="*/ 235815 h 235815"/>
                  <a:gd name="connsiteX9" fmla="*/ 145 w 812893"/>
                  <a:gd name="connsiteY9" fmla="*/ 142413 h 235815"/>
                  <a:gd name="connsiteX0" fmla="*/ 145 w 812893"/>
                  <a:gd name="connsiteY0" fmla="*/ 143056 h 236458"/>
                  <a:gd name="connsiteX1" fmla="*/ 143371 w 812893"/>
                  <a:gd name="connsiteY1" fmla="*/ 2705 h 236458"/>
                  <a:gd name="connsiteX2" fmla="*/ 275616 w 812893"/>
                  <a:gd name="connsiteY2" fmla="*/ 105597 h 236458"/>
                  <a:gd name="connsiteX3" fmla="*/ 406681 w 812893"/>
                  <a:gd name="connsiteY3" fmla="*/ 644 h 236458"/>
                  <a:gd name="connsiteX4" fmla="*/ 534923 w 812893"/>
                  <a:gd name="connsiteY4" fmla="*/ 104175 h 236458"/>
                  <a:gd name="connsiteX5" fmla="*/ 676376 w 812893"/>
                  <a:gd name="connsiteY5" fmla="*/ 1993 h 236458"/>
                  <a:gd name="connsiteX6" fmla="*/ 811520 w 812893"/>
                  <a:gd name="connsiteY6" fmla="*/ 137831 h 236458"/>
                  <a:gd name="connsiteX7" fmla="*/ 812893 w 812893"/>
                  <a:gd name="connsiteY7" fmla="*/ 236138 h 236458"/>
                  <a:gd name="connsiteX8" fmla="*/ 812 w 812893"/>
                  <a:gd name="connsiteY8" fmla="*/ 236458 h 236458"/>
                  <a:gd name="connsiteX9" fmla="*/ 145 w 812893"/>
                  <a:gd name="connsiteY9" fmla="*/ 143056 h 236458"/>
                  <a:gd name="connsiteX0" fmla="*/ 145 w 815676"/>
                  <a:gd name="connsiteY0" fmla="*/ 142413 h 235815"/>
                  <a:gd name="connsiteX1" fmla="*/ 143371 w 815676"/>
                  <a:gd name="connsiteY1" fmla="*/ 2062 h 235815"/>
                  <a:gd name="connsiteX2" fmla="*/ 275616 w 815676"/>
                  <a:gd name="connsiteY2" fmla="*/ 104954 h 235815"/>
                  <a:gd name="connsiteX3" fmla="*/ 406681 w 815676"/>
                  <a:gd name="connsiteY3" fmla="*/ 1 h 235815"/>
                  <a:gd name="connsiteX4" fmla="*/ 534923 w 815676"/>
                  <a:gd name="connsiteY4" fmla="*/ 103532 h 235815"/>
                  <a:gd name="connsiteX5" fmla="*/ 676376 w 815676"/>
                  <a:gd name="connsiteY5" fmla="*/ 1350 h 235815"/>
                  <a:gd name="connsiteX6" fmla="*/ 815637 w 815676"/>
                  <a:gd name="connsiteY6" fmla="*/ 137188 h 235815"/>
                  <a:gd name="connsiteX7" fmla="*/ 812893 w 815676"/>
                  <a:gd name="connsiteY7" fmla="*/ 235495 h 235815"/>
                  <a:gd name="connsiteX8" fmla="*/ 812 w 815676"/>
                  <a:gd name="connsiteY8" fmla="*/ 235815 h 235815"/>
                  <a:gd name="connsiteX9" fmla="*/ 145 w 815676"/>
                  <a:gd name="connsiteY9" fmla="*/ 142413 h 235815"/>
                  <a:gd name="connsiteX0" fmla="*/ 145 w 813024"/>
                  <a:gd name="connsiteY0" fmla="*/ 142413 h 235815"/>
                  <a:gd name="connsiteX1" fmla="*/ 143371 w 813024"/>
                  <a:gd name="connsiteY1" fmla="*/ 2062 h 235815"/>
                  <a:gd name="connsiteX2" fmla="*/ 275616 w 813024"/>
                  <a:gd name="connsiteY2" fmla="*/ 104954 h 235815"/>
                  <a:gd name="connsiteX3" fmla="*/ 406681 w 813024"/>
                  <a:gd name="connsiteY3" fmla="*/ 1 h 235815"/>
                  <a:gd name="connsiteX4" fmla="*/ 534923 w 813024"/>
                  <a:gd name="connsiteY4" fmla="*/ 103532 h 235815"/>
                  <a:gd name="connsiteX5" fmla="*/ 676376 w 813024"/>
                  <a:gd name="connsiteY5" fmla="*/ 1350 h 235815"/>
                  <a:gd name="connsiteX6" fmla="*/ 812892 w 813024"/>
                  <a:gd name="connsiteY6" fmla="*/ 134807 h 235815"/>
                  <a:gd name="connsiteX7" fmla="*/ 812893 w 813024"/>
                  <a:gd name="connsiteY7" fmla="*/ 235495 h 235815"/>
                  <a:gd name="connsiteX8" fmla="*/ 812 w 813024"/>
                  <a:gd name="connsiteY8" fmla="*/ 235815 h 235815"/>
                  <a:gd name="connsiteX9" fmla="*/ 145 w 813024"/>
                  <a:gd name="connsiteY9" fmla="*/ 142413 h 235815"/>
                  <a:gd name="connsiteX0" fmla="*/ 145 w 813024"/>
                  <a:gd name="connsiteY0" fmla="*/ 143775 h 237177"/>
                  <a:gd name="connsiteX1" fmla="*/ 143371 w 813024"/>
                  <a:gd name="connsiteY1" fmla="*/ 3424 h 237177"/>
                  <a:gd name="connsiteX2" fmla="*/ 275616 w 813024"/>
                  <a:gd name="connsiteY2" fmla="*/ 106316 h 237177"/>
                  <a:gd name="connsiteX3" fmla="*/ 406681 w 813024"/>
                  <a:gd name="connsiteY3" fmla="*/ 1363 h 237177"/>
                  <a:gd name="connsiteX4" fmla="*/ 534923 w 813024"/>
                  <a:gd name="connsiteY4" fmla="*/ 104894 h 237177"/>
                  <a:gd name="connsiteX5" fmla="*/ 699707 w 813024"/>
                  <a:gd name="connsiteY5" fmla="*/ 330 h 237177"/>
                  <a:gd name="connsiteX6" fmla="*/ 812892 w 813024"/>
                  <a:gd name="connsiteY6" fmla="*/ 136169 h 237177"/>
                  <a:gd name="connsiteX7" fmla="*/ 812893 w 813024"/>
                  <a:gd name="connsiteY7" fmla="*/ 236857 h 237177"/>
                  <a:gd name="connsiteX8" fmla="*/ 812 w 813024"/>
                  <a:gd name="connsiteY8" fmla="*/ 237177 h 237177"/>
                  <a:gd name="connsiteX9" fmla="*/ 145 w 813024"/>
                  <a:gd name="connsiteY9" fmla="*/ 143775 h 237177"/>
                  <a:gd name="connsiteX0" fmla="*/ 145 w 813024"/>
                  <a:gd name="connsiteY0" fmla="*/ 143720 h 237122"/>
                  <a:gd name="connsiteX1" fmla="*/ 143371 w 813024"/>
                  <a:gd name="connsiteY1" fmla="*/ 3369 h 237122"/>
                  <a:gd name="connsiteX2" fmla="*/ 275616 w 813024"/>
                  <a:gd name="connsiteY2" fmla="*/ 106261 h 237122"/>
                  <a:gd name="connsiteX3" fmla="*/ 406681 w 813024"/>
                  <a:gd name="connsiteY3" fmla="*/ 1308 h 237122"/>
                  <a:gd name="connsiteX4" fmla="*/ 548647 w 813024"/>
                  <a:gd name="connsiteY4" fmla="*/ 107220 h 237122"/>
                  <a:gd name="connsiteX5" fmla="*/ 699707 w 813024"/>
                  <a:gd name="connsiteY5" fmla="*/ 275 h 237122"/>
                  <a:gd name="connsiteX6" fmla="*/ 812892 w 813024"/>
                  <a:gd name="connsiteY6" fmla="*/ 136114 h 237122"/>
                  <a:gd name="connsiteX7" fmla="*/ 812893 w 813024"/>
                  <a:gd name="connsiteY7" fmla="*/ 236802 h 237122"/>
                  <a:gd name="connsiteX8" fmla="*/ 812 w 813024"/>
                  <a:gd name="connsiteY8" fmla="*/ 237122 h 237122"/>
                  <a:gd name="connsiteX9" fmla="*/ 145 w 813024"/>
                  <a:gd name="connsiteY9" fmla="*/ 143720 h 237122"/>
                  <a:gd name="connsiteX0" fmla="*/ 145 w 813024"/>
                  <a:gd name="connsiteY0" fmla="*/ 143720 h 237122"/>
                  <a:gd name="connsiteX1" fmla="*/ 143371 w 813024"/>
                  <a:gd name="connsiteY1" fmla="*/ 3369 h 237122"/>
                  <a:gd name="connsiteX2" fmla="*/ 275616 w 813024"/>
                  <a:gd name="connsiteY2" fmla="*/ 106261 h 237122"/>
                  <a:gd name="connsiteX3" fmla="*/ 406681 w 813024"/>
                  <a:gd name="connsiteY3" fmla="*/ 1308 h 237122"/>
                  <a:gd name="connsiteX4" fmla="*/ 548647 w 813024"/>
                  <a:gd name="connsiteY4" fmla="*/ 107220 h 237122"/>
                  <a:gd name="connsiteX5" fmla="*/ 699707 w 813024"/>
                  <a:gd name="connsiteY5" fmla="*/ 275 h 237122"/>
                  <a:gd name="connsiteX6" fmla="*/ 812892 w 813024"/>
                  <a:gd name="connsiteY6" fmla="*/ 136114 h 237122"/>
                  <a:gd name="connsiteX7" fmla="*/ 812893 w 813024"/>
                  <a:gd name="connsiteY7" fmla="*/ 236802 h 237122"/>
                  <a:gd name="connsiteX8" fmla="*/ 812 w 813024"/>
                  <a:gd name="connsiteY8" fmla="*/ 237122 h 237122"/>
                  <a:gd name="connsiteX9" fmla="*/ 145 w 813024"/>
                  <a:gd name="connsiteY9" fmla="*/ 143720 h 23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024" h="237122">
                    <a:moveTo>
                      <a:pt x="145" y="143720"/>
                    </a:moveTo>
                    <a:cubicBezTo>
                      <a:pt x="25735" y="102777"/>
                      <a:pt x="97459" y="9612"/>
                      <a:pt x="143371" y="3369"/>
                    </a:cubicBezTo>
                    <a:cubicBezTo>
                      <a:pt x="189283" y="-2874"/>
                      <a:pt x="228986" y="107398"/>
                      <a:pt x="275616" y="106261"/>
                    </a:cubicBezTo>
                    <a:cubicBezTo>
                      <a:pt x="314272" y="69689"/>
                      <a:pt x="361176" y="1148"/>
                      <a:pt x="406681" y="1308"/>
                    </a:cubicBezTo>
                    <a:cubicBezTo>
                      <a:pt x="452186" y="1468"/>
                      <a:pt x="526081" y="140704"/>
                      <a:pt x="548647" y="107220"/>
                    </a:cubicBezTo>
                    <a:cubicBezTo>
                      <a:pt x="583904" y="54904"/>
                      <a:pt x="655666" y="-4541"/>
                      <a:pt x="699707" y="275"/>
                    </a:cubicBezTo>
                    <a:cubicBezTo>
                      <a:pt x="743748" y="5091"/>
                      <a:pt x="791283" y="92327"/>
                      <a:pt x="812892" y="136114"/>
                    </a:cubicBezTo>
                    <a:cubicBezTo>
                      <a:pt x="813350" y="168883"/>
                      <a:pt x="812435" y="204033"/>
                      <a:pt x="812893" y="236802"/>
                    </a:cubicBezTo>
                    <a:lnTo>
                      <a:pt x="812" y="237122"/>
                    </a:lnTo>
                    <a:cubicBezTo>
                      <a:pt x="1505" y="212338"/>
                      <a:pt x="-548" y="168504"/>
                      <a:pt x="145" y="143720"/>
                    </a:cubicBezTo>
                    <a:close/>
                  </a:path>
                </a:pathLst>
              </a:custGeom>
              <a:solidFill>
                <a:srgbClr val="D9D9D9"/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56881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933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DC07F260-504C-4577-BB87-8EA65DCD80AA}"/>
                  </a:ext>
                </a:extLst>
              </p:cNvPr>
              <p:cNvSpPr/>
              <p:nvPr/>
            </p:nvSpPr>
            <p:spPr bwMode="auto">
              <a:xfrm>
                <a:off x="26645819" y="9823063"/>
                <a:ext cx="1720190" cy="11394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56881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933">
                  <a:latin typeface="Arial" panose="020B0604020202020204" pitchFamily="34" charset="0"/>
                </a:endParaRPr>
              </a:p>
            </p:txBody>
          </p:sp>
          <p:cxnSp>
            <p:nvCxnSpPr>
              <p:cNvPr id="39" name="Gerade Verbindung 137">
                <a:extLst>
                  <a:ext uri="{FF2B5EF4-FFF2-40B4-BE49-F238E27FC236}">
                    <a16:creationId xmlns:a16="http://schemas.microsoft.com/office/drawing/2014/main" id="{4254FBA8-9959-45B8-A4EC-8646E7E306C7}"/>
                  </a:ext>
                </a:extLst>
              </p:cNvPr>
              <p:cNvCxnSpPr/>
              <p:nvPr/>
            </p:nvCxnSpPr>
            <p:spPr bwMode="auto">
              <a:xfrm flipV="1">
                <a:off x="28360985" y="9690405"/>
                <a:ext cx="0" cy="14011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137">
                <a:extLst>
                  <a:ext uri="{FF2B5EF4-FFF2-40B4-BE49-F238E27FC236}">
                    <a16:creationId xmlns:a16="http://schemas.microsoft.com/office/drawing/2014/main" id="{A5A4907E-B58E-4884-BAB6-E4BAC95BC596}"/>
                  </a:ext>
                </a:extLst>
              </p:cNvPr>
              <p:cNvCxnSpPr/>
              <p:nvPr/>
            </p:nvCxnSpPr>
            <p:spPr bwMode="auto">
              <a:xfrm flipV="1">
                <a:off x="26654398" y="9702368"/>
                <a:ext cx="0" cy="1440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Freihandform 30">
            <a:extLst>
              <a:ext uri="{FF2B5EF4-FFF2-40B4-BE49-F238E27FC236}">
                <a16:creationId xmlns:a16="http://schemas.microsoft.com/office/drawing/2014/main" id="{48C838D1-6512-4B4E-96C8-FEF975796466}"/>
              </a:ext>
            </a:extLst>
          </p:cNvPr>
          <p:cNvSpPr/>
          <p:nvPr/>
        </p:nvSpPr>
        <p:spPr>
          <a:xfrm>
            <a:off x="7475198" y="1949161"/>
            <a:ext cx="1889432" cy="1889429"/>
          </a:xfrm>
          <a:custGeom>
            <a:avLst/>
            <a:gdLst>
              <a:gd name="connsiteX0" fmla="*/ 0 w 2872171"/>
              <a:gd name="connsiteY0" fmla="*/ 421846 h 2531027"/>
              <a:gd name="connsiteX1" fmla="*/ 421846 w 2872171"/>
              <a:gd name="connsiteY1" fmla="*/ 0 h 2531027"/>
              <a:gd name="connsiteX2" fmla="*/ 2450325 w 2872171"/>
              <a:gd name="connsiteY2" fmla="*/ 0 h 2531027"/>
              <a:gd name="connsiteX3" fmla="*/ 2872171 w 2872171"/>
              <a:gd name="connsiteY3" fmla="*/ 421846 h 2531027"/>
              <a:gd name="connsiteX4" fmla="*/ 2872171 w 2872171"/>
              <a:gd name="connsiteY4" fmla="*/ 2109181 h 2531027"/>
              <a:gd name="connsiteX5" fmla="*/ 2450325 w 2872171"/>
              <a:gd name="connsiteY5" fmla="*/ 2531027 h 2531027"/>
              <a:gd name="connsiteX6" fmla="*/ 421846 w 2872171"/>
              <a:gd name="connsiteY6" fmla="*/ 2531027 h 2531027"/>
              <a:gd name="connsiteX7" fmla="*/ 0 w 2872171"/>
              <a:gd name="connsiteY7" fmla="*/ 2109181 h 2531027"/>
              <a:gd name="connsiteX8" fmla="*/ 0 w 2872171"/>
              <a:gd name="connsiteY8" fmla="*/ 421846 h 253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2171" h="2531027">
                <a:moveTo>
                  <a:pt x="0" y="421846"/>
                </a:moveTo>
                <a:cubicBezTo>
                  <a:pt x="0" y="188867"/>
                  <a:pt x="188867" y="0"/>
                  <a:pt x="421846" y="0"/>
                </a:cubicBezTo>
                <a:lnTo>
                  <a:pt x="2450325" y="0"/>
                </a:lnTo>
                <a:cubicBezTo>
                  <a:pt x="2683304" y="0"/>
                  <a:pt x="2872171" y="188867"/>
                  <a:pt x="2872171" y="421846"/>
                </a:cubicBezTo>
                <a:lnTo>
                  <a:pt x="2872171" y="2109181"/>
                </a:lnTo>
                <a:cubicBezTo>
                  <a:pt x="2872171" y="2342160"/>
                  <a:pt x="2683304" y="2531027"/>
                  <a:pt x="2450325" y="2531027"/>
                </a:cubicBezTo>
                <a:lnTo>
                  <a:pt x="421846" y="2531027"/>
                </a:lnTo>
                <a:cubicBezTo>
                  <a:pt x="188867" y="2531027"/>
                  <a:pt x="0" y="2342160"/>
                  <a:pt x="0" y="2109181"/>
                </a:cubicBezTo>
                <a:lnTo>
                  <a:pt x="0" y="421846"/>
                </a:lnTo>
                <a:close/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180" tIns="96000" rIns="256180" bIns="256180" numCol="1" spcCol="1270" anchor="t" anchorCtr="0">
            <a:noAutofit/>
          </a:bodyPr>
          <a:lstStyle/>
          <a:p>
            <a:pPr algn="ctr" defTabSz="1066773">
              <a:lnSpc>
                <a:spcPct val="90000"/>
              </a:lnSpc>
              <a:spcBef>
                <a:spcPct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Prob. Warning</a:t>
            </a:r>
          </a:p>
          <a:p>
            <a:pPr algn="ctr" defTabSz="1066773">
              <a:lnSpc>
                <a:spcPct val="90000"/>
              </a:lnSpc>
              <a:spcBef>
                <a:spcPct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User dialogue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reihandform 27">
            <a:extLst>
              <a:ext uri="{FF2B5EF4-FFF2-40B4-BE49-F238E27FC236}">
                <a16:creationId xmlns:a16="http://schemas.microsoft.com/office/drawing/2014/main" id="{392E2714-11AC-4D95-8D3B-CC08D47F6754}"/>
              </a:ext>
            </a:extLst>
          </p:cNvPr>
          <p:cNvSpPr/>
          <p:nvPr/>
        </p:nvSpPr>
        <p:spPr>
          <a:xfrm>
            <a:off x="2775296" y="3073093"/>
            <a:ext cx="1915756" cy="1889429"/>
          </a:xfrm>
          <a:custGeom>
            <a:avLst/>
            <a:gdLst>
              <a:gd name="connsiteX0" fmla="*/ 0 w 2950712"/>
              <a:gd name="connsiteY0" fmla="*/ 421846 h 2531027"/>
              <a:gd name="connsiteX1" fmla="*/ 421846 w 2950712"/>
              <a:gd name="connsiteY1" fmla="*/ 0 h 2531027"/>
              <a:gd name="connsiteX2" fmla="*/ 2528866 w 2950712"/>
              <a:gd name="connsiteY2" fmla="*/ 0 h 2531027"/>
              <a:gd name="connsiteX3" fmla="*/ 2950712 w 2950712"/>
              <a:gd name="connsiteY3" fmla="*/ 421846 h 2531027"/>
              <a:gd name="connsiteX4" fmla="*/ 2950712 w 2950712"/>
              <a:gd name="connsiteY4" fmla="*/ 2109181 h 2531027"/>
              <a:gd name="connsiteX5" fmla="*/ 2528866 w 2950712"/>
              <a:gd name="connsiteY5" fmla="*/ 2531027 h 2531027"/>
              <a:gd name="connsiteX6" fmla="*/ 421846 w 2950712"/>
              <a:gd name="connsiteY6" fmla="*/ 2531027 h 2531027"/>
              <a:gd name="connsiteX7" fmla="*/ 0 w 2950712"/>
              <a:gd name="connsiteY7" fmla="*/ 2109181 h 2531027"/>
              <a:gd name="connsiteX8" fmla="*/ 0 w 2950712"/>
              <a:gd name="connsiteY8" fmla="*/ 421846 h 253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0712" h="2531027">
                <a:moveTo>
                  <a:pt x="0" y="421846"/>
                </a:moveTo>
                <a:cubicBezTo>
                  <a:pt x="0" y="188867"/>
                  <a:pt x="188867" y="0"/>
                  <a:pt x="421846" y="0"/>
                </a:cubicBezTo>
                <a:lnTo>
                  <a:pt x="2528866" y="0"/>
                </a:lnTo>
                <a:cubicBezTo>
                  <a:pt x="2761845" y="0"/>
                  <a:pt x="2950712" y="188867"/>
                  <a:pt x="2950712" y="421846"/>
                </a:cubicBezTo>
                <a:lnTo>
                  <a:pt x="2950712" y="2109181"/>
                </a:lnTo>
                <a:cubicBezTo>
                  <a:pt x="2950712" y="2342160"/>
                  <a:pt x="2761845" y="2531027"/>
                  <a:pt x="2528866" y="2531027"/>
                </a:cubicBezTo>
                <a:lnTo>
                  <a:pt x="421846" y="2531027"/>
                </a:lnTo>
                <a:cubicBezTo>
                  <a:pt x="188867" y="2531027"/>
                  <a:pt x="0" y="2342160"/>
                  <a:pt x="0" y="2109181"/>
                </a:cubicBezTo>
                <a:lnTo>
                  <a:pt x="0" y="421846"/>
                </a:lnTo>
                <a:close/>
              </a:path>
            </a:pathLst>
          </a:custGeom>
          <a:ln w="28575"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180" tIns="96000" rIns="256180" bIns="256180" numCol="1" spcCol="1270" anchor="t" anchorCtr="0">
            <a:noAutofit/>
          </a:bodyPr>
          <a:lstStyle/>
          <a:p>
            <a:pPr algn="ctr" defTabSz="1066773">
              <a:lnSpc>
                <a:spcPct val="90000"/>
              </a:lnSpc>
              <a:spcBef>
                <a:spcPct val="0"/>
              </a:spcBef>
            </a:pP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Meteo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ensemble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066773">
              <a:lnSpc>
                <a:spcPct val="90000"/>
              </a:lnSpc>
              <a:spcBef>
                <a:spcPct val="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A36050DA-C0AD-43F8-B650-9D1E4F4C8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127" y="3756110"/>
            <a:ext cx="1194716" cy="1100269"/>
          </a:xfrm>
          <a:prstGeom prst="rect">
            <a:avLst/>
          </a:prstGeom>
        </p:spPr>
      </p:pic>
      <p:sp>
        <p:nvSpPr>
          <p:cNvPr id="73" name="Pfeil: nach rechts 49">
            <a:extLst>
              <a:ext uri="{FF2B5EF4-FFF2-40B4-BE49-F238E27FC236}">
                <a16:creationId xmlns:a16="http://schemas.microsoft.com/office/drawing/2014/main" id="{3A272872-56AB-4EB2-B66A-6CA11C83DC49}"/>
              </a:ext>
            </a:extLst>
          </p:cNvPr>
          <p:cNvSpPr/>
          <p:nvPr/>
        </p:nvSpPr>
        <p:spPr>
          <a:xfrm>
            <a:off x="4718447" y="3306466"/>
            <a:ext cx="401753" cy="245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38D4F355-14CF-43C9-99EF-C1735C238AFD}"/>
              </a:ext>
            </a:extLst>
          </p:cNvPr>
          <p:cNvGrpSpPr/>
          <p:nvPr/>
        </p:nvGrpSpPr>
        <p:grpSpPr>
          <a:xfrm>
            <a:off x="5137387" y="1965890"/>
            <a:ext cx="1889432" cy="1889429"/>
            <a:chOff x="14905465" y="20629229"/>
            <a:chExt cx="2160000" cy="2160000"/>
          </a:xfrm>
        </p:grpSpPr>
        <p:sp>
          <p:nvSpPr>
            <p:cNvPr id="75" name="Freihandform 29">
              <a:extLst>
                <a:ext uri="{FF2B5EF4-FFF2-40B4-BE49-F238E27FC236}">
                  <a16:creationId xmlns:a16="http://schemas.microsoft.com/office/drawing/2014/main" id="{245E6CD5-9D84-4500-BFC5-425870CC2F7F}"/>
                </a:ext>
              </a:extLst>
            </p:cNvPr>
            <p:cNvSpPr/>
            <p:nvPr/>
          </p:nvSpPr>
          <p:spPr>
            <a:xfrm>
              <a:off x="14905465" y="20629229"/>
              <a:ext cx="2160000" cy="2160000"/>
            </a:xfrm>
            <a:custGeom>
              <a:avLst/>
              <a:gdLst>
                <a:gd name="connsiteX0" fmla="*/ 0 w 2440788"/>
                <a:gd name="connsiteY0" fmla="*/ 406806 h 2531027"/>
                <a:gd name="connsiteX1" fmla="*/ 406806 w 2440788"/>
                <a:gd name="connsiteY1" fmla="*/ 0 h 2531027"/>
                <a:gd name="connsiteX2" fmla="*/ 2033982 w 2440788"/>
                <a:gd name="connsiteY2" fmla="*/ 0 h 2531027"/>
                <a:gd name="connsiteX3" fmla="*/ 2440788 w 2440788"/>
                <a:gd name="connsiteY3" fmla="*/ 406806 h 2531027"/>
                <a:gd name="connsiteX4" fmla="*/ 2440788 w 2440788"/>
                <a:gd name="connsiteY4" fmla="*/ 2124221 h 2531027"/>
                <a:gd name="connsiteX5" fmla="*/ 2033982 w 2440788"/>
                <a:gd name="connsiteY5" fmla="*/ 2531027 h 2531027"/>
                <a:gd name="connsiteX6" fmla="*/ 406806 w 2440788"/>
                <a:gd name="connsiteY6" fmla="*/ 2531027 h 2531027"/>
                <a:gd name="connsiteX7" fmla="*/ 0 w 2440788"/>
                <a:gd name="connsiteY7" fmla="*/ 2124221 h 2531027"/>
                <a:gd name="connsiteX8" fmla="*/ 0 w 2440788"/>
                <a:gd name="connsiteY8" fmla="*/ 406806 h 253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0788" h="2531027">
                  <a:moveTo>
                    <a:pt x="0" y="406806"/>
                  </a:moveTo>
                  <a:cubicBezTo>
                    <a:pt x="0" y="182133"/>
                    <a:pt x="182133" y="0"/>
                    <a:pt x="406806" y="0"/>
                  </a:cubicBezTo>
                  <a:lnTo>
                    <a:pt x="2033982" y="0"/>
                  </a:lnTo>
                  <a:cubicBezTo>
                    <a:pt x="2258655" y="0"/>
                    <a:pt x="2440788" y="182133"/>
                    <a:pt x="2440788" y="406806"/>
                  </a:cubicBezTo>
                  <a:lnTo>
                    <a:pt x="2440788" y="2124221"/>
                  </a:lnTo>
                  <a:cubicBezTo>
                    <a:pt x="2440788" y="2348894"/>
                    <a:pt x="2258655" y="2531027"/>
                    <a:pt x="2033982" y="2531027"/>
                  </a:cubicBezTo>
                  <a:lnTo>
                    <a:pt x="406806" y="2531027"/>
                  </a:lnTo>
                  <a:cubicBezTo>
                    <a:pt x="182133" y="2531027"/>
                    <a:pt x="0" y="2348894"/>
                    <a:pt x="0" y="2124221"/>
                  </a:cubicBezTo>
                  <a:lnTo>
                    <a:pt x="0" y="406806"/>
                  </a:lnTo>
                  <a:close/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0305" tIns="96000" rIns="250305" bIns="250305" numCol="1" spcCol="1270" anchor="t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Hydrologic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1066773">
                <a:lnSpc>
                  <a:spcPct val="90000"/>
                </a:lnSpc>
                <a:spcBef>
                  <a:spcPct val="0"/>
                </a:spcBef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Ensemble  Forecast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6" name="Group 18">
              <a:extLst>
                <a:ext uri="{FF2B5EF4-FFF2-40B4-BE49-F238E27FC236}">
                  <a16:creationId xmlns:a16="http://schemas.microsoft.com/office/drawing/2014/main" id="{596CDC93-9119-4033-8863-5968C94FB1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21854" y="21260665"/>
              <a:ext cx="1994647" cy="1468454"/>
              <a:chOff x="2569" y="3067"/>
              <a:chExt cx="1182" cy="1102"/>
            </a:xfrm>
          </p:grpSpPr>
          <p:sp>
            <p:nvSpPr>
              <p:cNvPr id="77" name="Line 9">
                <a:extLst>
                  <a:ext uri="{FF2B5EF4-FFF2-40B4-BE49-F238E27FC236}">
                    <a16:creationId xmlns:a16="http://schemas.microsoft.com/office/drawing/2014/main" id="{957310E2-F826-4BA1-B14A-355E7C868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3067"/>
                <a:ext cx="0" cy="86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400">
                  <a:solidFill>
                    <a:schemeClr val="tx2">
                      <a:lumMod val="75000"/>
                      <a:lumOff val="25000"/>
                    </a:schemeClr>
                  </a:solidFill>
                  <a:ea typeface="ＭＳ Ｐゴシック" pitchFamily="1" charset="-128"/>
                </a:endParaRPr>
              </a:p>
            </p:txBody>
          </p:sp>
          <p:sp>
            <p:nvSpPr>
              <p:cNvPr id="78" name="Line 10">
                <a:extLst>
                  <a:ext uri="{FF2B5EF4-FFF2-40B4-BE49-F238E27FC236}">
                    <a16:creationId xmlns:a16="http://schemas.microsoft.com/office/drawing/2014/main" id="{A68541E4-52D0-4611-96F7-BAFF1AC76B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44" y="3926"/>
                <a:ext cx="952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400">
                  <a:solidFill>
                    <a:schemeClr val="tx2">
                      <a:lumMod val="75000"/>
                      <a:lumOff val="25000"/>
                    </a:schemeClr>
                  </a:solidFill>
                  <a:ea typeface="ＭＳ Ｐゴシック" pitchFamily="1" charset="-128"/>
                </a:endParaRPr>
              </a:p>
            </p:txBody>
          </p:sp>
          <p:sp>
            <p:nvSpPr>
              <p:cNvPr id="79" name="Freeform 11">
                <a:extLst>
                  <a:ext uri="{FF2B5EF4-FFF2-40B4-BE49-F238E27FC236}">
                    <a16:creationId xmlns:a16="http://schemas.microsoft.com/office/drawing/2014/main" id="{D10D3EEF-8C80-4ED4-A2BE-82007BDF2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294"/>
                <a:ext cx="907" cy="582"/>
              </a:xfrm>
              <a:custGeom>
                <a:avLst/>
                <a:gdLst>
                  <a:gd name="T0" fmla="*/ 0 w 907"/>
                  <a:gd name="T1" fmla="*/ 544 h 582"/>
                  <a:gd name="T2" fmla="*/ 91 w 907"/>
                  <a:gd name="T3" fmla="*/ 544 h 582"/>
                  <a:gd name="T4" fmla="*/ 272 w 907"/>
                  <a:gd name="T5" fmla="*/ 318 h 582"/>
                  <a:gd name="T6" fmla="*/ 363 w 907"/>
                  <a:gd name="T7" fmla="*/ 45 h 582"/>
                  <a:gd name="T8" fmla="*/ 408 w 907"/>
                  <a:gd name="T9" fmla="*/ 45 h 582"/>
                  <a:gd name="T10" fmla="*/ 544 w 907"/>
                  <a:gd name="T11" fmla="*/ 181 h 582"/>
                  <a:gd name="T12" fmla="*/ 680 w 907"/>
                  <a:gd name="T13" fmla="*/ 408 h 582"/>
                  <a:gd name="T14" fmla="*/ 771 w 907"/>
                  <a:gd name="T15" fmla="*/ 499 h 582"/>
                  <a:gd name="T16" fmla="*/ 907 w 907"/>
                  <a:gd name="T17" fmla="*/ 544 h 5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7"/>
                  <a:gd name="T28" fmla="*/ 0 h 582"/>
                  <a:gd name="T29" fmla="*/ 907 w 907"/>
                  <a:gd name="T30" fmla="*/ 582 h 5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7" h="582">
                    <a:moveTo>
                      <a:pt x="0" y="544"/>
                    </a:moveTo>
                    <a:cubicBezTo>
                      <a:pt x="23" y="563"/>
                      <a:pt x="46" y="582"/>
                      <a:pt x="91" y="544"/>
                    </a:cubicBezTo>
                    <a:cubicBezTo>
                      <a:pt x="136" y="506"/>
                      <a:pt x="227" y="401"/>
                      <a:pt x="272" y="318"/>
                    </a:cubicBezTo>
                    <a:cubicBezTo>
                      <a:pt x="317" y="235"/>
                      <a:pt x="340" y="90"/>
                      <a:pt x="363" y="45"/>
                    </a:cubicBezTo>
                    <a:cubicBezTo>
                      <a:pt x="386" y="0"/>
                      <a:pt x="378" y="22"/>
                      <a:pt x="408" y="45"/>
                    </a:cubicBezTo>
                    <a:cubicBezTo>
                      <a:pt x="438" y="68"/>
                      <a:pt x="499" y="121"/>
                      <a:pt x="544" y="181"/>
                    </a:cubicBezTo>
                    <a:cubicBezTo>
                      <a:pt x="589" y="241"/>
                      <a:pt x="642" y="355"/>
                      <a:pt x="680" y="408"/>
                    </a:cubicBezTo>
                    <a:cubicBezTo>
                      <a:pt x="718" y="461"/>
                      <a:pt x="733" y="476"/>
                      <a:pt x="771" y="499"/>
                    </a:cubicBezTo>
                    <a:cubicBezTo>
                      <a:pt x="809" y="522"/>
                      <a:pt x="884" y="537"/>
                      <a:pt x="907" y="544"/>
                    </a:cubicBezTo>
                  </a:path>
                </a:pathLst>
              </a:cu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400">
                  <a:solidFill>
                    <a:schemeClr val="tx2">
                      <a:lumMod val="75000"/>
                      <a:lumOff val="25000"/>
                    </a:schemeClr>
                  </a:solidFill>
                  <a:ea typeface="ＭＳ Ｐゴシック" pitchFamily="1" charset="-128"/>
                </a:endParaRPr>
              </a:p>
            </p:txBody>
          </p:sp>
          <p:sp>
            <p:nvSpPr>
              <p:cNvPr id="80" name="Freeform 12">
                <a:extLst>
                  <a:ext uri="{FF2B5EF4-FFF2-40B4-BE49-F238E27FC236}">
                    <a16:creationId xmlns:a16="http://schemas.microsoft.com/office/drawing/2014/main" id="{F434FAAA-D46E-4869-90F7-41A604D88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343"/>
                <a:ext cx="907" cy="513"/>
              </a:xfrm>
              <a:custGeom>
                <a:avLst/>
                <a:gdLst>
                  <a:gd name="T0" fmla="*/ 0 w 907"/>
                  <a:gd name="T1" fmla="*/ 492 h 513"/>
                  <a:gd name="T2" fmla="*/ 163 w 907"/>
                  <a:gd name="T3" fmla="*/ 454 h 513"/>
                  <a:gd name="T4" fmla="*/ 341 w 907"/>
                  <a:gd name="T5" fmla="*/ 137 h 513"/>
                  <a:gd name="T6" fmla="*/ 432 w 907"/>
                  <a:gd name="T7" fmla="*/ 17 h 513"/>
                  <a:gd name="T8" fmla="*/ 514 w 907"/>
                  <a:gd name="T9" fmla="*/ 36 h 513"/>
                  <a:gd name="T10" fmla="*/ 643 w 907"/>
                  <a:gd name="T11" fmla="*/ 204 h 513"/>
                  <a:gd name="T12" fmla="*/ 754 w 907"/>
                  <a:gd name="T13" fmla="*/ 305 h 513"/>
                  <a:gd name="T14" fmla="*/ 907 w 907"/>
                  <a:gd name="T15" fmla="*/ 406 h 5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7"/>
                  <a:gd name="T25" fmla="*/ 0 h 513"/>
                  <a:gd name="T26" fmla="*/ 907 w 907"/>
                  <a:gd name="T27" fmla="*/ 513 h 5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7" h="513">
                    <a:moveTo>
                      <a:pt x="0" y="492"/>
                    </a:moveTo>
                    <a:cubicBezTo>
                      <a:pt x="27" y="486"/>
                      <a:pt x="106" y="513"/>
                      <a:pt x="163" y="454"/>
                    </a:cubicBezTo>
                    <a:cubicBezTo>
                      <a:pt x="220" y="395"/>
                      <a:pt x="296" y="210"/>
                      <a:pt x="341" y="137"/>
                    </a:cubicBezTo>
                    <a:cubicBezTo>
                      <a:pt x="386" y="64"/>
                      <a:pt x="403" y="34"/>
                      <a:pt x="432" y="17"/>
                    </a:cubicBezTo>
                    <a:cubicBezTo>
                      <a:pt x="461" y="0"/>
                      <a:pt x="479" y="5"/>
                      <a:pt x="514" y="36"/>
                    </a:cubicBezTo>
                    <a:cubicBezTo>
                      <a:pt x="549" y="67"/>
                      <a:pt x="603" y="159"/>
                      <a:pt x="643" y="204"/>
                    </a:cubicBezTo>
                    <a:cubicBezTo>
                      <a:pt x="683" y="249"/>
                      <a:pt x="710" y="271"/>
                      <a:pt x="754" y="305"/>
                    </a:cubicBezTo>
                    <a:cubicBezTo>
                      <a:pt x="798" y="339"/>
                      <a:pt x="875" y="385"/>
                      <a:pt x="907" y="406"/>
                    </a:cubicBezTo>
                  </a:path>
                </a:pathLst>
              </a:custGeom>
              <a:noFill/>
              <a:ln w="15875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400">
                  <a:solidFill>
                    <a:schemeClr val="tx2">
                      <a:lumMod val="75000"/>
                      <a:lumOff val="25000"/>
                    </a:schemeClr>
                  </a:solidFill>
                  <a:ea typeface="ＭＳ Ｐゴシック" pitchFamily="1" charset="-128"/>
                </a:endParaRPr>
              </a:p>
            </p:txBody>
          </p:sp>
          <p:sp>
            <p:nvSpPr>
              <p:cNvPr id="81" name="Freeform 13">
                <a:extLst>
                  <a:ext uri="{FF2B5EF4-FFF2-40B4-BE49-F238E27FC236}">
                    <a16:creationId xmlns:a16="http://schemas.microsoft.com/office/drawing/2014/main" id="{7854DBE2-54D1-4FB0-BC3D-B8BDE77DB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487"/>
                <a:ext cx="946" cy="348"/>
              </a:xfrm>
              <a:custGeom>
                <a:avLst/>
                <a:gdLst>
                  <a:gd name="T0" fmla="*/ 0 w 946"/>
                  <a:gd name="T1" fmla="*/ 348 h 348"/>
                  <a:gd name="T2" fmla="*/ 144 w 946"/>
                  <a:gd name="T3" fmla="*/ 233 h 348"/>
                  <a:gd name="T4" fmla="*/ 346 w 946"/>
                  <a:gd name="T5" fmla="*/ 70 h 348"/>
                  <a:gd name="T6" fmla="*/ 471 w 946"/>
                  <a:gd name="T7" fmla="*/ 9 h 348"/>
                  <a:gd name="T8" fmla="*/ 553 w 946"/>
                  <a:gd name="T9" fmla="*/ 28 h 348"/>
                  <a:gd name="T10" fmla="*/ 711 w 946"/>
                  <a:gd name="T11" fmla="*/ 175 h 348"/>
                  <a:gd name="T12" fmla="*/ 816 w 946"/>
                  <a:gd name="T13" fmla="*/ 262 h 348"/>
                  <a:gd name="T14" fmla="*/ 946 w 946"/>
                  <a:gd name="T15" fmla="*/ 343 h 3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46"/>
                  <a:gd name="T25" fmla="*/ 0 h 348"/>
                  <a:gd name="T26" fmla="*/ 946 w 946"/>
                  <a:gd name="T27" fmla="*/ 348 h 3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46" h="348">
                    <a:moveTo>
                      <a:pt x="0" y="348"/>
                    </a:moveTo>
                    <a:cubicBezTo>
                      <a:pt x="24" y="329"/>
                      <a:pt x="86" y="279"/>
                      <a:pt x="144" y="233"/>
                    </a:cubicBezTo>
                    <a:cubicBezTo>
                      <a:pt x="202" y="187"/>
                      <a:pt x="292" y="107"/>
                      <a:pt x="346" y="70"/>
                    </a:cubicBezTo>
                    <a:cubicBezTo>
                      <a:pt x="400" y="33"/>
                      <a:pt x="437" y="16"/>
                      <a:pt x="471" y="9"/>
                    </a:cubicBezTo>
                    <a:cubicBezTo>
                      <a:pt x="505" y="2"/>
                      <a:pt x="513" y="0"/>
                      <a:pt x="553" y="28"/>
                    </a:cubicBezTo>
                    <a:cubicBezTo>
                      <a:pt x="593" y="56"/>
                      <a:pt x="667" y="136"/>
                      <a:pt x="711" y="175"/>
                    </a:cubicBezTo>
                    <a:cubicBezTo>
                      <a:pt x="755" y="214"/>
                      <a:pt x="777" y="234"/>
                      <a:pt x="816" y="262"/>
                    </a:cubicBezTo>
                    <a:cubicBezTo>
                      <a:pt x="855" y="290"/>
                      <a:pt x="919" y="326"/>
                      <a:pt x="946" y="343"/>
                    </a:cubicBezTo>
                  </a:path>
                </a:pathLst>
              </a:custGeom>
              <a:noFill/>
              <a:ln w="15875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400">
                  <a:solidFill>
                    <a:schemeClr val="tx2">
                      <a:lumMod val="75000"/>
                      <a:lumOff val="25000"/>
                    </a:schemeClr>
                  </a:solidFill>
                  <a:ea typeface="ＭＳ Ｐゴシック" pitchFamily="1" charset="-128"/>
                </a:endParaRPr>
              </a:p>
            </p:txBody>
          </p:sp>
          <p:sp>
            <p:nvSpPr>
              <p:cNvPr id="82" name="Freeform 14">
                <a:extLst>
                  <a:ext uri="{FF2B5EF4-FFF2-40B4-BE49-F238E27FC236}">
                    <a16:creationId xmlns:a16="http://schemas.microsoft.com/office/drawing/2014/main" id="{2FBE2B68-C795-43CB-A18E-D729E9AC5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" y="3435"/>
                <a:ext cx="888" cy="410"/>
              </a:xfrm>
              <a:custGeom>
                <a:avLst/>
                <a:gdLst>
                  <a:gd name="T0" fmla="*/ 0 w 888"/>
                  <a:gd name="T1" fmla="*/ 410 h 410"/>
                  <a:gd name="T2" fmla="*/ 120 w 888"/>
                  <a:gd name="T3" fmla="*/ 309 h 410"/>
                  <a:gd name="T4" fmla="*/ 250 w 888"/>
                  <a:gd name="T5" fmla="*/ 55 h 410"/>
                  <a:gd name="T6" fmla="*/ 389 w 888"/>
                  <a:gd name="T7" fmla="*/ 11 h 410"/>
                  <a:gd name="T8" fmla="*/ 499 w 888"/>
                  <a:gd name="T9" fmla="*/ 122 h 410"/>
                  <a:gd name="T10" fmla="*/ 619 w 888"/>
                  <a:gd name="T11" fmla="*/ 251 h 410"/>
                  <a:gd name="T12" fmla="*/ 739 w 888"/>
                  <a:gd name="T13" fmla="*/ 319 h 410"/>
                  <a:gd name="T14" fmla="*/ 888 w 888"/>
                  <a:gd name="T15" fmla="*/ 386 h 4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8"/>
                  <a:gd name="T25" fmla="*/ 0 h 410"/>
                  <a:gd name="T26" fmla="*/ 888 w 888"/>
                  <a:gd name="T27" fmla="*/ 410 h 4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8" h="410">
                    <a:moveTo>
                      <a:pt x="0" y="410"/>
                    </a:moveTo>
                    <a:cubicBezTo>
                      <a:pt x="20" y="393"/>
                      <a:pt x="78" y="368"/>
                      <a:pt x="120" y="309"/>
                    </a:cubicBezTo>
                    <a:cubicBezTo>
                      <a:pt x="162" y="250"/>
                      <a:pt x="205" y="105"/>
                      <a:pt x="250" y="55"/>
                    </a:cubicBezTo>
                    <a:cubicBezTo>
                      <a:pt x="295" y="5"/>
                      <a:pt x="348" y="0"/>
                      <a:pt x="389" y="11"/>
                    </a:cubicBezTo>
                    <a:cubicBezTo>
                      <a:pt x="430" y="22"/>
                      <a:pt x="461" y="82"/>
                      <a:pt x="499" y="122"/>
                    </a:cubicBezTo>
                    <a:cubicBezTo>
                      <a:pt x="537" y="162"/>
                      <a:pt x="579" y="218"/>
                      <a:pt x="619" y="251"/>
                    </a:cubicBezTo>
                    <a:cubicBezTo>
                      <a:pt x="659" y="284"/>
                      <a:pt x="694" y="297"/>
                      <a:pt x="739" y="319"/>
                    </a:cubicBezTo>
                    <a:cubicBezTo>
                      <a:pt x="784" y="341"/>
                      <a:pt x="857" y="372"/>
                      <a:pt x="888" y="386"/>
                    </a:cubicBezTo>
                  </a:path>
                </a:pathLst>
              </a:custGeom>
              <a:noFill/>
              <a:ln w="15875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400">
                  <a:solidFill>
                    <a:schemeClr val="tx2">
                      <a:lumMod val="75000"/>
                      <a:lumOff val="25000"/>
                    </a:schemeClr>
                  </a:solidFill>
                  <a:ea typeface="ＭＳ Ｐゴシック" pitchFamily="1" charset="-128"/>
                </a:endParaRPr>
              </a:p>
            </p:txBody>
          </p:sp>
          <p:sp>
            <p:nvSpPr>
              <p:cNvPr id="83" name="Freeform 15">
                <a:extLst>
                  <a:ext uri="{FF2B5EF4-FFF2-40B4-BE49-F238E27FC236}">
                    <a16:creationId xmlns:a16="http://schemas.microsoft.com/office/drawing/2014/main" id="{B809F2EC-6EC5-4D32-96C1-7F43F88AD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573"/>
                <a:ext cx="904" cy="277"/>
              </a:xfrm>
              <a:custGeom>
                <a:avLst/>
                <a:gdLst>
                  <a:gd name="T0" fmla="*/ 0 w 904"/>
                  <a:gd name="T1" fmla="*/ 277 h 277"/>
                  <a:gd name="T2" fmla="*/ 236 w 904"/>
                  <a:gd name="T3" fmla="*/ 147 h 277"/>
                  <a:gd name="T4" fmla="*/ 356 w 904"/>
                  <a:gd name="T5" fmla="*/ 22 h 277"/>
                  <a:gd name="T6" fmla="*/ 476 w 904"/>
                  <a:gd name="T7" fmla="*/ 17 h 277"/>
                  <a:gd name="T8" fmla="*/ 624 w 904"/>
                  <a:gd name="T9" fmla="*/ 65 h 277"/>
                  <a:gd name="T10" fmla="*/ 784 w 904"/>
                  <a:gd name="T11" fmla="*/ 199 h 277"/>
                  <a:gd name="T12" fmla="*/ 904 w 904"/>
                  <a:gd name="T13" fmla="*/ 267 h 2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4"/>
                  <a:gd name="T22" fmla="*/ 0 h 277"/>
                  <a:gd name="T23" fmla="*/ 904 w 904"/>
                  <a:gd name="T24" fmla="*/ 277 h 2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4" h="277">
                    <a:moveTo>
                      <a:pt x="0" y="277"/>
                    </a:moveTo>
                    <a:cubicBezTo>
                      <a:pt x="39" y="255"/>
                      <a:pt x="177" y="189"/>
                      <a:pt x="236" y="147"/>
                    </a:cubicBezTo>
                    <a:cubicBezTo>
                      <a:pt x="295" y="105"/>
                      <a:pt x="316" y="44"/>
                      <a:pt x="356" y="22"/>
                    </a:cubicBezTo>
                    <a:cubicBezTo>
                      <a:pt x="396" y="0"/>
                      <a:pt x="431" y="10"/>
                      <a:pt x="476" y="17"/>
                    </a:cubicBezTo>
                    <a:cubicBezTo>
                      <a:pt x="521" y="24"/>
                      <a:pt x="573" y="35"/>
                      <a:pt x="624" y="65"/>
                    </a:cubicBezTo>
                    <a:cubicBezTo>
                      <a:pt x="675" y="95"/>
                      <a:pt x="737" y="165"/>
                      <a:pt x="784" y="199"/>
                    </a:cubicBezTo>
                    <a:cubicBezTo>
                      <a:pt x="831" y="233"/>
                      <a:pt x="884" y="256"/>
                      <a:pt x="904" y="267"/>
                    </a:cubicBezTo>
                  </a:path>
                </a:pathLst>
              </a:custGeom>
              <a:noFill/>
              <a:ln w="1587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2400">
                  <a:solidFill>
                    <a:schemeClr val="tx2">
                      <a:lumMod val="75000"/>
                      <a:lumOff val="25000"/>
                    </a:schemeClr>
                  </a:solidFill>
                  <a:ea typeface="ＭＳ Ｐゴシック" pitchFamily="1" charset="-128"/>
                </a:endParaRPr>
              </a:p>
            </p:txBody>
          </p:sp>
          <p:sp>
            <p:nvSpPr>
              <p:cNvPr id="84" name="Text Box 16">
                <a:extLst>
                  <a:ext uri="{FF2B5EF4-FFF2-40B4-BE49-F238E27FC236}">
                    <a16:creationId xmlns:a16="http://schemas.microsoft.com/office/drawing/2014/main" id="{D2AFF8D7-C53F-4FA1-B90F-22E5935048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8" y="3931"/>
                <a:ext cx="343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a typeface="ＭＳ Ｐゴシック" pitchFamily="1" charset="-128"/>
                  </a:rPr>
                  <a:t>Zeit</a:t>
                </a:r>
              </a:p>
            </p:txBody>
          </p:sp>
          <p:sp>
            <p:nvSpPr>
              <p:cNvPr id="85" name="Text Box 17">
                <a:extLst>
                  <a:ext uri="{FF2B5EF4-FFF2-40B4-BE49-F238E27FC236}">
                    <a16:creationId xmlns:a16="http://schemas.microsoft.com/office/drawing/2014/main" id="{F16A7D7B-F516-4D47-883F-4ABAB751FA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9" y="3067"/>
                <a:ext cx="196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a typeface="ＭＳ Ｐゴシック" pitchFamily="1" charset="-128"/>
                  </a:rPr>
                  <a:t>Q</a:t>
                </a: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ＭＳ Ｐゴシック" pitchFamily="1" charset="-128"/>
                </a:endParaRPr>
              </a:p>
            </p:txBody>
          </p:sp>
        </p:grpSp>
      </p:grpSp>
      <p:sp>
        <p:nvSpPr>
          <p:cNvPr id="86" name="Pfeil: nach rechts 62">
            <a:extLst>
              <a:ext uri="{FF2B5EF4-FFF2-40B4-BE49-F238E27FC236}">
                <a16:creationId xmlns:a16="http://schemas.microsoft.com/office/drawing/2014/main" id="{610CC75B-BEA9-4EC1-8812-D7337B9C9403}"/>
              </a:ext>
            </a:extLst>
          </p:cNvPr>
          <p:cNvSpPr/>
          <p:nvPr/>
        </p:nvSpPr>
        <p:spPr>
          <a:xfrm>
            <a:off x="7050705" y="2762318"/>
            <a:ext cx="401752" cy="263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7" name="Freihandform 28">
            <a:extLst>
              <a:ext uri="{FF2B5EF4-FFF2-40B4-BE49-F238E27FC236}">
                <a16:creationId xmlns:a16="http://schemas.microsoft.com/office/drawing/2014/main" id="{4C21F19D-09AF-4DB5-9525-503789590CB0}"/>
              </a:ext>
            </a:extLst>
          </p:cNvPr>
          <p:cNvSpPr/>
          <p:nvPr/>
        </p:nvSpPr>
        <p:spPr>
          <a:xfrm>
            <a:off x="926892" y="997820"/>
            <a:ext cx="3749912" cy="1889429"/>
          </a:xfrm>
          <a:custGeom>
            <a:avLst/>
            <a:gdLst>
              <a:gd name="connsiteX0" fmla="*/ 0 w 4346582"/>
              <a:gd name="connsiteY0" fmla="*/ 421846 h 2531027"/>
              <a:gd name="connsiteX1" fmla="*/ 421846 w 4346582"/>
              <a:gd name="connsiteY1" fmla="*/ 0 h 2531027"/>
              <a:gd name="connsiteX2" fmla="*/ 3924736 w 4346582"/>
              <a:gd name="connsiteY2" fmla="*/ 0 h 2531027"/>
              <a:gd name="connsiteX3" fmla="*/ 4346582 w 4346582"/>
              <a:gd name="connsiteY3" fmla="*/ 421846 h 2531027"/>
              <a:gd name="connsiteX4" fmla="*/ 4346582 w 4346582"/>
              <a:gd name="connsiteY4" fmla="*/ 2109181 h 2531027"/>
              <a:gd name="connsiteX5" fmla="*/ 3924736 w 4346582"/>
              <a:gd name="connsiteY5" fmla="*/ 2531027 h 2531027"/>
              <a:gd name="connsiteX6" fmla="*/ 421846 w 4346582"/>
              <a:gd name="connsiteY6" fmla="*/ 2531027 h 2531027"/>
              <a:gd name="connsiteX7" fmla="*/ 0 w 4346582"/>
              <a:gd name="connsiteY7" fmla="*/ 2109181 h 2531027"/>
              <a:gd name="connsiteX8" fmla="*/ 0 w 4346582"/>
              <a:gd name="connsiteY8" fmla="*/ 421846 h 253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6582" h="2531027">
                <a:moveTo>
                  <a:pt x="0" y="421846"/>
                </a:moveTo>
                <a:cubicBezTo>
                  <a:pt x="0" y="188867"/>
                  <a:pt x="188867" y="0"/>
                  <a:pt x="421846" y="0"/>
                </a:cubicBezTo>
                <a:lnTo>
                  <a:pt x="3924736" y="0"/>
                </a:lnTo>
                <a:cubicBezTo>
                  <a:pt x="4157715" y="0"/>
                  <a:pt x="4346582" y="188867"/>
                  <a:pt x="4346582" y="421846"/>
                </a:cubicBezTo>
                <a:lnTo>
                  <a:pt x="4346582" y="2109181"/>
                </a:lnTo>
                <a:cubicBezTo>
                  <a:pt x="4346582" y="2342160"/>
                  <a:pt x="4157715" y="2531027"/>
                  <a:pt x="3924736" y="2531027"/>
                </a:cubicBezTo>
                <a:lnTo>
                  <a:pt x="421846" y="2531027"/>
                </a:lnTo>
                <a:cubicBezTo>
                  <a:pt x="188867" y="2531027"/>
                  <a:pt x="0" y="2342160"/>
                  <a:pt x="0" y="2109181"/>
                </a:cubicBezTo>
                <a:lnTo>
                  <a:pt x="0" y="421846"/>
                </a:lnTo>
                <a:close/>
              </a:path>
            </a:pathLst>
          </a:custGeom>
          <a:ln w="28575"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180" tIns="96000" rIns="256180" bIns="256180" numCol="1" spcCol="1270" anchor="t" anchorCtr="0">
            <a:noAutofit/>
          </a:bodyPr>
          <a:lstStyle/>
          <a:p>
            <a:pPr algn="ctr" defTabSz="1066773">
              <a:lnSpc>
                <a:spcPct val="90000"/>
              </a:lnSpc>
              <a:spcBef>
                <a:spcPct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QPE with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radar+CMLs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Grafik 87">
            <a:extLst>
              <a:ext uri="{FF2B5EF4-FFF2-40B4-BE49-F238E27FC236}">
                <a16:creationId xmlns:a16="http://schemas.microsoft.com/office/drawing/2014/main" id="{048AFCA8-76BD-4C50-BC6D-0EB740810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9" t="-11637" r="-1557"/>
          <a:stretch/>
        </p:blipFill>
        <p:spPr>
          <a:xfrm>
            <a:off x="1139460" y="1497297"/>
            <a:ext cx="3447388" cy="1236953"/>
          </a:xfrm>
          <a:prstGeom prst="rect">
            <a:avLst/>
          </a:prstGeom>
        </p:spPr>
      </p:pic>
      <p:sp>
        <p:nvSpPr>
          <p:cNvPr id="89" name="Pfeil: nach rechts 65">
            <a:extLst>
              <a:ext uri="{FF2B5EF4-FFF2-40B4-BE49-F238E27FC236}">
                <a16:creationId xmlns:a16="http://schemas.microsoft.com/office/drawing/2014/main" id="{1C59AA5B-B2DC-4375-8EE1-C8EB9E3D448D}"/>
              </a:ext>
            </a:extLst>
          </p:cNvPr>
          <p:cNvSpPr/>
          <p:nvPr/>
        </p:nvSpPr>
        <p:spPr>
          <a:xfrm>
            <a:off x="4701325" y="2115774"/>
            <a:ext cx="401752" cy="263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0309C297-7739-4E36-85BD-558EFED831F4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1808000" y="2908435"/>
            <a:ext cx="0" cy="688125"/>
          </a:xfrm>
          <a:prstGeom prst="straightConnector1">
            <a:avLst/>
          </a:prstGeom>
          <a:ln w="12700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>
            <a:extLst>
              <a:ext uri="{FF2B5EF4-FFF2-40B4-BE49-F238E27FC236}">
                <a16:creationId xmlns:a16="http://schemas.microsoft.com/office/drawing/2014/main" id="{EDF0CA9E-5AF2-47A9-835E-B042EFB6AEA5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6069336" y="3852579"/>
            <a:ext cx="0" cy="476109"/>
          </a:xfrm>
          <a:prstGeom prst="straightConnector1">
            <a:avLst/>
          </a:prstGeom>
          <a:ln w="12700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0C1B246C-C4FD-43A5-8C5D-6C165B9F4B39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8419914" y="3853876"/>
            <a:ext cx="0" cy="474812"/>
          </a:xfrm>
          <a:prstGeom prst="straightConnector1">
            <a:avLst/>
          </a:prstGeom>
          <a:ln w="12700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Grafik 12">
            <a:extLst>
              <a:ext uri="{FF2B5EF4-FFF2-40B4-BE49-F238E27FC236}">
                <a16:creationId xmlns:a16="http://schemas.microsoft.com/office/drawing/2014/main" id="{330F30D7-A476-4922-99AF-9351035B3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226" y="104640"/>
            <a:ext cx="751812" cy="75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512790" y="1989309"/>
            <a:ext cx="245829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800" b="1" dirty="0" smtClean="0">
                <a:solidFill>
                  <a:schemeClr val="accent1"/>
                </a:solidFill>
              </a:rPr>
              <a:t>Small </a:t>
            </a:r>
            <a:r>
              <a:rPr lang="de-DE" sz="1800" b="1" dirty="0" err="1" smtClean="0">
                <a:solidFill>
                  <a:schemeClr val="accent1"/>
                </a:solidFill>
              </a:rPr>
              <a:t>catchments</a:t>
            </a:r>
            <a:r>
              <a:rPr lang="de-DE" sz="1800" b="1" dirty="0" smtClean="0">
                <a:solidFill>
                  <a:schemeClr val="accent1"/>
                </a:solidFill>
              </a:rPr>
              <a:t> </a:t>
            </a:r>
            <a:r>
              <a:rPr lang="de-DE" sz="1800" b="1" dirty="0" err="1" smtClean="0">
                <a:solidFill>
                  <a:schemeClr val="accent1"/>
                </a:solidFill>
              </a:rPr>
              <a:t>and</a:t>
            </a:r>
            <a:r>
              <a:rPr lang="de-DE" sz="1800" b="1" dirty="0" smtClean="0">
                <a:solidFill>
                  <a:schemeClr val="accent1"/>
                </a:solidFill>
              </a:rPr>
              <a:t> </a:t>
            </a:r>
            <a:r>
              <a:rPr lang="de-DE" sz="1800" b="1" dirty="0" err="1" smtClean="0">
                <a:solidFill>
                  <a:schemeClr val="accent1"/>
                </a:solidFill>
              </a:rPr>
              <a:t>voluntary</a:t>
            </a:r>
            <a:r>
              <a:rPr lang="de-DE" sz="1800" b="1" dirty="0" smtClean="0">
                <a:solidFill>
                  <a:schemeClr val="accent1"/>
                </a:solidFill>
              </a:rPr>
              <a:t> </a:t>
            </a:r>
            <a:r>
              <a:rPr lang="de-DE" sz="1800" b="1" dirty="0" err="1" smtClean="0">
                <a:solidFill>
                  <a:schemeClr val="accent1"/>
                </a:solidFill>
              </a:rPr>
              <a:t>flood</a:t>
            </a:r>
            <a:r>
              <a:rPr lang="de-DE" sz="1800" b="1" dirty="0" smtClean="0">
                <a:solidFill>
                  <a:schemeClr val="accent1"/>
                </a:solidFill>
              </a:rPr>
              <a:t> </a:t>
            </a:r>
            <a:r>
              <a:rPr lang="de-DE" sz="1800" b="1" dirty="0" err="1" smtClean="0">
                <a:solidFill>
                  <a:schemeClr val="accent1"/>
                </a:solidFill>
              </a:rPr>
              <a:t>defence</a:t>
            </a:r>
            <a:r>
              <a:rPr lang="de-DE" sz="1800" b="1" dirty="0" smtClean="0">
                <a:solidFill>
                  <a:schemeClr val="accent1"/>
                </a:solidFill>
              </a:rPr>
              <a:t> </a:t>
            </a:r>
            <a:r>
              <a:rPr lang="de-DE" sz="1800" b="1" dirty="0" err="1" smtClean="0">
                <a:solidFill>
                  <a:schemeClr val="accent1"/>
                </a:solidFill>
              </a:rPr>
              <a:t>forces</a:t>
            </a:r>
            <a:endParaRPr lang="de-DE" sz="1800" b="1" dirty="0" smtClean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accent1"/>
                </a:solidFill>
              </a:rPr>
              <a:t>Benefit</a:t>
            </a:r>
            <a:r>
              <a:rPr lang="de-DE" sz="1800" dirty="0" smtClean="0">
                <a:solidFill>
                  <a:schemeClr val="accent1"/>
                </a:solidFill>
              </a:rPr>
              <a:t>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accent1"/>
                </a:solidFill>
              </a:rPr>
              <a:t>Communication </a:t>
            </a:r>
            <a:r>
              <a:rPr lang="de-DE" sz="1800" dirty="0" err="1" smtClean="0">
                <a:solidFill>
                  <a:schemeClr val="accent1"/>
                </a:solidFill>
              </a:rPr>
              <a:t>of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uncertainties</a:t>
            </a:r>
            <a:r>
              <a:rPr lang="de-DE" sz="1800" dirty="0" smtClean="0">
                <a:solidFill>
                  <a:schemeClr val="accent1"/>
                </a:solidFill>
              </a:rPr>
              <a:t>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accent1"/>
                </a:solidFill>
              </a:rPr>
              <a:t>Suitable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warning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products</a:t>
            </a:r>
            <a:r>
              <a:rPr lang="de-DE" sz="1800" dirty="0" smtClean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94" name="Textfeld 93"/>
          <p:cNvSpPr txBox="1"/>
          <p:nvPr/>
        </p:nvSpPr>
        <p:spPr>
          <a:xfrm>
            <a:off x="811033" y="5414585"/>
            <a:ext cx="686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800" b="1" dirty="0" err="1" smtClean="0">
                <a:solidFill>
                  <a:srgbClr val="C00000"/>
                </a:solidFill>
              </a:rPr>
              <a:t>Is</a:t>
            </a:r>
            <a:r>
              <a:rPr lang="de-DE" sz="1800" b="1" dirty="0" smtClean="0">
                <a:solidFill>
                  <a:srgbClr val="C00000"/>
                </a:solidFill>
              </a:rPr>
              <a:t> </a:t>
            </a:r>
            <a:r>
              <a:rPr lang="de-DE" sz="1800" b="1" dirty="0" err="1" smtClean="0">
                <a:solidFill>
                  <a:srgbClr val="C00000"/>
                </a:solidFill>
              </a:rPr>
              <a:t>there</a:t>
            </a:r>
            <a:r>
              <a:rPr lang="de-DE" sz="1800" b="1" dirty="0" smtClean="0">
                <a:solidFill>
                  <a:srgbClr val="C00000"/>
                </a:solidFill>
              </a:rPr>
              <a:t> a </a:t>
            </a:r>
            <a:r>
              <a:rPr lang="de-DE" sz="1800" b="1" dirty="0" err="1" smtClean="0">
                <a:solidFill>
                  <a:srgbClr val="C00000"/>
                </a:solidFill>
              </a:rPr>
              <a:t>benefit</a:t>
            </a:r>
            <a:r>
              <a:rPr lang="de-DE" sz="1800" b="1" dirty="0" smtClean="0">
                <a:solidFill>
                  <a:srgbClr val="C00000"/>
                </a:solidFill>
              </a:rPr>
              <a:t> </a:t>
            </a:r>
            <a:r>
              <a:rPr lang="de-DE" sz="1800" b="1" dirty="0" err="1" smtClean="0">
                <a:solidFill>
                  <a:srgbClr val="C00000"/>
                </a:solidFill>
              </a:rPr>
              <a:t>of</a:t>
            </a:r>
            <a:r>
              <a:rPr lang="de-DE" sz="1800" b="1" dirty="0" smtClean="0">
                <a:solidFill>
                  <a:srgbClr val="C00000"/>
                </a:solidFill>
              </a:rPr>
              <a:t> </a:t>
            </a:r>
            <a:r>
              <a:rPr lang="de-DE" sz="1800" b="1" dirty="0" err="1" smtClean="0">
                <a:solidFill>
                  <a:srgbClr val="C00000"/>
                </a:solidFill>
              </a:rPr>
              <a:t>upcoming</a:t>
            </a:r>
            <a:r>
              <a:rPr lang="de-DE" sz="1800" b="1" dirty="0" smtClean="0">
                <a:solidFill>
                  <a:srgbClr val="C00000"/>
                </a:solidFill>
              </a:rPr>
              <a:t> </a:t>
            </a:r>
            <a:r>
              <a:rPr lang="de-DE" sz="1800" b="1" dirty="0" err="1" smtClean="0">
                <a:solidFill>
                  <a:srgbClr val="C00000"/>
                </a:solidFill>
              </a:rPr>
              <a:t>new</a:t>
            </a:r>
            <a:r>
              <a:rPr lang="de-DE" sz="1800" b="1" dirty="0" smtClean="0">
                <a:solidFill>
                  <a:srgbClr val="C00000"/>
                </a:solidFill>
              </a:rPr>
              <a:t> </a:t>
            </a:r>
            <a:r>
              <a:rPr lang="de-DE" sz="1800" b="1" dirty="0" err="1" smtClean="0">
                <a:solidFill>
                  <a:srgbClr val="C00000"/>
                </a:solidFill>
              </a:rPr>
              <a:t>data</a:t>
            </a:r>
            <a:r>
              <a:rPr lang="de-DE" sz="1800" b="1" dirty="0" smtClean="0">
                <a:solidFill>
                  <a:srgbClr val="C00000"/>
                </a:solidFill>
              </a:rPr>
              <a:t> </a:t>
            </a:r>
            <a:r>
              <a:rPr lang="de-DE" sz="1800" b="1" dirty="0" err="1" smtClean="0">
                <a:solidFill>
                  <a:srgbClr val="C00000"/>
                </a:solidFill>
              </a:rPr>
              <a:t>products</a:t>
            </a:r>
            <a:r>
              <a:rPr lang="de-DE" sz="1800" b="1" dirty="0" smtClean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5" name="Rechteck 4"/>
          <p:cNvSpPr/>
          <p:nvPr/>
        </p:nvSpPr>
        <p:spPr>
          <a:xfrm>
            <a:off x="811033" y="904298"/>
            <a:ext cx="3958869" cy="4254931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2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6295ABE-5BC2-4B51-97E6-4D7D113AA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6" y="716983"/>
            <a:ext cx="8118213" cy="523437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err="1" smtClean="0"/>
              <a:t>Saxony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pilote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B786CCC-ECDA-4394-8C60-072DEEC14B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3801" b="4851"/>
          <a:stretch/>
        </p:blipFill>
        <p:spPr>
          <a:xfrm>
            <a:off x="9620783" y="409742"/>
            <a:ext cx="1834616" cy="2468284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008511C-2D6B-4420-B5C8-173B1B63863C}"/>
              </a:ext>
            </a:extLst>
          </p:cNvPr>
          <p:cNvCxnSpPr/>
          <p:nvPr/>
        </p:nvCxnSpPr>
        <p:spPr bwMode="auto">
          <a:xfrm flipV="1">
            <a:off x="8671302" y="1890793"/>
            <a:ext cx="2216257" cy="3487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D39B25A3-18DA-4C80-A4CB-49E5FF671426}"/>
              </a:ext>
            </a:extLst>
          </p:cNvPr>
          <p:cNvSpPr txBox="1"/>
          <p:nvPr/>
        </p:nvSpPr>
        <p:spPr>
          <a:xfrm>
            <a:off x="1845548" y="5373219"/>
            <a:ext cx="2098772" cy="1366721"/>
          </a:xfrm>
          <a:prstGeom prst="rect">
            <a:avLst/>
          </a:prstGeom>
          <a:solidFill>
            <a:srgbClr val="FFF4E1">
              <a:alpha val="84000"/>
            </a:srgb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b="1" dirty="0">
                <a:solidFill>
                  <a:schemeClr val="accent1"/>
                </a:solidFill>
              </a:rPr>
              <a:t>Vogtland</a:t>
            </a:r>
          </a:p>
          <a:p>
            <a:pPr>
              <a:lnSpc>
                <a:spcPct val="120000"/>
              </a:lnSpc>
            </a:pPr>
            <a:r>
              <a:rPr lang="de-DE" sz="1400" b="1" dirty="0">
                <a:solidFill>
                  <a:schemeClr val="accent1"/>
                </a:solidFill>
              </a:rPr>
              <a:t>Weiße Elster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Oelsnitz (328 km²)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Adorf 1 (170 km²)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Bad Elster (47,7 km²)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D4D6020-02D1-4E23-888F-70CFC8E30E2C}"/>
              </a:ext>
            </a:extLst>
          </p:cNvPr>
          <p:cNvSpPr txBox="1"/>
          <p:nvPr/>
        </p:nvSpPr>
        <p:spPr>
          <a:xfrm>
            <a:off x="5513609" y="3415140"/>
            <a:ext cx="2592006" cy="3434979"/>
          </a:xfrm>
          <a:prstGeom prst="rect">
            <a:avLst/>
          </a:prstGeom>
          <a:solidFill>
            <a:srgbClr val="FFF4E1">
              <a:alpha val="84000"/>
            </a:srgb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b="1" dirty="0">
                <a:solidFill>
                  <a:schemeClr val="accent1"/>
                </a:solidFill>
              </a:rPr>
              <a:t>Osterzgebirge</a:t>
            </a:r>
          </a:p>
          <a:p>
            <a:pPr>
              <a:lnSpc>
                <a:spcPct val="120000"/>
              </a:lnSpc>
            </a:pPr>
            <a:r>
              <a:rPr lang="de-DE" sz="1400" b="1" dirty="0">
                <a:solidFill>
                  <a:schemeClr val="accent1"/>
                </a:solidFill>
              </a:rPr>
              <a:t>Rote Weißeritz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Hainsberg 5 (160 km²)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accent1"/>
                </a:solidFill>
              </a:rPr>
              <a:t>Reichstädt</a:t>
            </a:r>
            <a:r>
              <a:rPr lang="de-DE" sz="1400" dirty="0">
                <a:solidFill>
                  <a:schemeClr val="accent1"/>
                </a:solidFill>
              </a:rPr>
              <a:t> (12.7 km²)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Dippoldiswalde (77.4 km²)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Schmiedeberg (53.7 km²)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Bärenfels (6.77 km²)</a:t>
            </a:r>
          </a:p>
          <a:p>
            <a:pPr>
              <a:lnSpc>
                <a:spcPct val="120000"/>
              </a:lnSpc>
            </a:pPr>
            <a:r>
              <a:rPr lang="de-DE" sz="1400" b="1" dirty="0">
                <a:solidFill>
                  <a:schemeClr val="accent1"/>
                </a:solidFill>
              </a:rPr>
              <a:t>Lockwitzbach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Kreischa (22.9 km²)</a:t>
            </a:r>
          </a:p>
          <a:p>
            <a:pPr>
              <a:lnSpc>
                <a:spcPct val="120000"/>
              </a:lnSpc>
            </a:pPr>
            <a:r>
              <a:rPr lang="de-DE" sz="1400" b="1" dirty="0" err="1">
                <a:solidFill>
                  <a:schemeClr val="accent1"/>
                </a:solidFill>
              </a:rPr>
              <a:t>Müglitz</a:t>
            </a:r>
            <a:endParaRPr lang="de-DE" sz="1400" dirty="0">
              <a:solidFill>
                <a:schemeClr val="accent1"/>
              </a:solidFill>
            </a:endParaRP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Dohna (200 km²)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Lauenstein 4 (75.4 km²)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Geising (26.2 km²)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06841B8-B99A-4B30-A475-731D32D3A4E2}"/>
              </a:ext>
            </a:extLst>
          </p:cNvPr>
          <p:cNvSpPr txBox="1"/>
          <p:nvPr/>
        </p:nvSpPr>
        <p:spPr>
          <a:xfrm>
            <a:off x="8304573" y="2993243"/>
            <a:ext cx="2582986" cy="1625253"/>
          </a:xfrm>
          <a:prstGeom prst="rect">
            <a:avLst/>
          </a:prstGeom>
          <a:solidFill>
            <a:srgbClr val="FFF4E1">
              <a:alpha val="84000"/>
            </a:srgb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b="1" dirty="0">
                <a:solidFill>
                  <a:schemeClr val="accent1"/>
                </a:solidFill>
              </a:rPr>
              <a:t>Oberlausitz</a:t>
            </a:r>
          </a:p>
          <a:p>
            <a:pPr>
              <a:lnSpc>
                <a:spcPct val="120000"/>
              </a:lnSpc>
            </a:pPr>
            <a:r>
              <a:rPr lang="de-DE" sz="1400" b="1" dirty="0">
                <a:solidFill>
                  <a:schemeClr val="accent1"/>
                </a:solidFill>
              </a:rPr>
              <a:t>Mandau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Zittau 6 (277 km²)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Großschönau (161 km²)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Seifhennersdorf (74.9 km²)</a:t>
            </a:r>
          </a:p>
          <a:p>
            <a:pPr marL="180975" indent="-1809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1"/>
                </a:solidFill>
              </a:rPr>
              <a:t>Niederoderwitz (28.8 km²)</a:t>
            </a:r>
          </a:p>
        </p:txBody>
      </p:sp>
    </p:spTree>
    <p:extLst>
      <p:ext uri="{BB962C8B-B14F-4D97-AF65-F5344CB8AC3E}">
        <p14:creationId xmlns:p14="http://schemas.microsoft.com/office/powerpoint/2010/main" val="352897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DWD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demonstrators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93EA10F-871B-432C-95E7-99E2ED3384DF}"/>
              </a:ext>
            </a:extLst>
          </p:cNvPr>
          <p:cNvGrpSpPr/>
          <p:nvPr/>
        </p:nvGrpSpPr>
        <p:grpSpPr>
          <a:xfrm>
            <a:off x="885825" y="855664"/>
            <a:ext cx="4895850" cy="5259386"/>
            <a:chOff x="333375" y="855664"/>
            <a:chExt cx="4895850" cy="525938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69340BB7-6A67-4755-BE99-663D8CC410EF}"/>
                </a:ext>
              </a:extLst>
            </p:cNvPr>
            <p:cNvSpPr/>
            <p:nvPr/>
          </p:nvSpPr>
          <p:spPr>
            <a:xfrm>
              <a:off x="333375" y="855664"/>
              <a:ext cx="4895850" cy="5259386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de-DE" sz="2000" b="1" dirty="0" err="1"/>
                <a:t>EFShowa</a:t>
              </a:r>
              <a:endParaRPr lang="de-DE" sz="2000" b="1" dirty="0"/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AD2D77A2-BBF7-4016-AA63-A196C41EFD31}"/>
                </a:ext>
              </a:extLst>
            </p:cNvPr>
            <p:cNvSpPr/>
            <p:nvPr/>
          </p:nvSpPr>
          <p:spPr>
            <a:xfrm>
              <a:off x="611360" y="1148403"/>
              <a:ext cx="1757596" cy="6480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800" dirty="0" err="1">
                  <a:solidFill>
                    <a:schemeClr val="bg1"/>
                  </a:solidFill>
                </a:rPr>
                <a:t>RadolanRW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2EABE214-FE4A-43AE-8578-DF10ACCA0FCC}"/>
                </a:ext>
              </a:extLst>
            </p:cNvPr>
            <p:cNvSpPr/>
            <p:nvPr/>
          </p:nvSpPr>
          <p:spPr>
            <a:xfrm>
              <a:off x="611360" y="2130904"/>
              <a:ext cx="1757596" cy="64800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800" dirty="0" err="1">
                  <a:solidFill>
                    <a:schemeClr val="accent1"/>
                  </a:solidFill>
                </a:rPr>
                <a:t>RadolanRV</a:t>
              </a:r>
              <a:endParaRPr lang="de-DE" sz="1800" dirty="0">
                <a:solidFill>
                  <a:schemeClr val="accent1"/>
                </a:solidFill>
              </a:endParaRPr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3C7A4C93-1128-4F04-AFA9-5A2EC1F4E40B}"/>
                </a:ext>
              </a:extLst>
            </p:cNvPr>
            <p:cNvSpPr/>
            <p:nvPr/>
          </p:nvSpPr>
          <p:spPr>
            <a:xfrm>
              <a:off x="611360" y="3105000"/>
              <a:ext cx="1757596" cy="648000"/>
            </a:xfrm>
            <a:prstGeom prst="roundRect">
              <a:avLst/>
            </a:prstGeom>
            <a:solidFill>
              <a:schemeClr val="accent1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800" dirty="0">
                  <a:solidFill>
                    <a:schemeClr val="accent1"/>
                  </a:solidFill>
                </a:rPr>
                <a:t>IconD2</a:t>
              </a:r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5A10CA33-1BFF-4D75-AAAA-EEB55EAA8C58}"/>
                </a:ext>
              </a:extLst>
            </p:cNvPr>
            <p:cNvSpPr/>
            <p:nvPr/>
          </p:nvSpPr>
          <p:spPr>
            <a:xfrm>
              <a:off x="611360" y="4079096"/>
              <a:ext cx="1757596" cy="648000"/>
            </a:xfrm>
            <a:prstGeom prst="roundRect">
              <a:avLst/>
            </a:prstGeom>
            <a:solidFill>
              <a:schemeClr val="accent1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800" dirty="0">
                  <a:solidFill>
                    <a:schemeClr val="accent1"/>
                  </a:solidFill>
                </a:rPr>
                <a:t>IconD2EPS</a:t>
              </a:r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93A5D6BD-5400-43F2-896E-460A948B8D4F}"/>
                </a:ext>
              </a:extLst>
            </p:cNvPr>
            <p:cNvSpPr/>
            <p:nvPr/>
          </p:nvSpPr>
          <p:spPr>
            <a:xfrm>
              <a:off x="611360" y="5053192"/>
              <a:ext cx="1757596" cy="648000"/>
            </a:xfrm>
            <a:prstGeom prst="roundRect">
              <a:avLst/>
            </a:prstGeom>
            <a:solidFill>
              <a:schemeClr val="accent1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800" dirty="0" err="1">
                  <a:solidFill>
                    <a:schemeClr val="accent1"/>
                  </a:solidFill>
                </a:rPr>
                <a:t>IconEU</a:t>
              </a:r>
              <a:endParaRPr lang="de-DE" sz="1800" dirty="0">
                <a:solidFill>
                  <a:schemeClr val="accent1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F4701EF-7B7F-4ABB-A066-9B54E868F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434" y="2979000"/>
              <a:ext cx="2193333" cy="90000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9A5079D-EB9C-4EEC-8E81-BBB69349E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434" y="2004904"/>
              <a:ext cx="995238" cy="90000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E09B108-2F00-44FF-9502-8C39AD8EB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421" y="1134003"/>
              <a:ext cx="833352" cy="67680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F2A3EA1-6D2D-435B-BF38-CC485C6F6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433" y="3953096"/>
              <a:ext cx="2193333" cy="900000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133B755-CA75-4AC8-88E4-C81FCB160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421" y="4927192"/>
              <a:ext cx="2193333" cy="90000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65C11FE5-C853-4073-90E7-0C863BFB3F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92" y="4806682"/>
            <a:ext cx="1435238" cy="900000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99C42565-1DBC-4D63-9D4B-9EB37FCB89D0}"/>
              </a:ext>
            </a:extLst>
          </p:cNvPr>
          <p:cNvSpPr/>
          <p:nvPr/>
        </p:nvSpPr>
        <p:spPr>
          <a:xfrm>
            <a:off x="7432775" y="4806682"/>
            <a:ext cx="1440000" cy="2880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bg1"/>
                </a:solidFill>
              </a:rPr>
              <a:t>Radar </a:t>
            </a:r>
            <a:r>
              <a:rPr lang="de-DE" sz="1400" dirty="0" err="1" smtClean="0">
                <a:solidFill>
                  <a:schemeClr val="bg1"/>
                </a:solidFill>
              </a:rPr>
              <a:t>data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5D87E439-76AC-4ACD-AC4D-573D36350B43}"/>
              </a:ext>
            </a:extLst>
          </p:cNvPr>
          <p:cNvSpPr/>
          <p:nvPr/>
        </p:nvSpPr>
        <p:spPr>
          <a:xfrm>
            <a:off x="7432775" y="5100221"/>
            <a:ext cx="1440000" cy="2880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1"/>
                </a:solidFill>
              </a:rPr>
              <a:t>Nowcast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12BF44F-0B47-49F3-B49F-462228A6F137}"/>
              </a:ext>
            </a:extLst>
          </p:cNvPr>
          <p:cNvSpPr/>
          <p:nvPr/>
        </p:nvSpPr>
        <p:spPr>
          <a:xfrm>
            <a:off x="7432775" y="5390999"/>
            <a:ext cx="1440000" cy="288000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accent1"/>
                </a:solidFill>
              </a:rPr>
              <a:t>Forecast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B666B52A-23C4-4E36-ABE9-B2515FE791DE}"/>
              </a:ext>
            </a:extLst>
          </p:cNvPr>
          <p:cNvSpPr/>
          <p:nvPr/>
        </p:nvSpPr>
        <p:spPr>
          <a:xfrm>
            <a:off x="7432775" y="5676221"/>
            <a:ext cx="1440000" cy="432000"/>
          </a:xfrm>
          <a:prstGeom prst="roundRect">
            <a:avLst/>
          </a:prstGeom>
          <a:solidFill>
            <a:srgbClr val="EAA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 smtClean="0">
                <a:solidFill>
                  <a:schemeClr val="accent1"/>
                </a:solidFill>
              </a:rPr>
              <a:t>Prototypic</a:t>
            </a:r>
            <a:r>
              <a:rPr lang="de-DE" sz="1400" dirty="0" smtClean="0">
                <a:solidFill>
                  <a:schemeClr val="accent1"/>
                </a:solidFill>
              </a:rPr>
              <a:t> Forecast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776F7D7-EF57-4276-83ED-A9F7FBC6273A}"/>
              </a:ext>
            </a:extLst>
          </p:cNvPr>
          <p:cNvSpPr txBox="1"/>
          <p:nvPr/>
        </p:nvSpPr>
        <p:spPr>
          <a:xfrm>
            <a:off x="7327036" y="4187202"/>
            <a:ext cx="3760063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b="1" dirty="0" smtClean="0">
                <a:solidFill>
                  <a:schemeClr val="accent1"/>
                </a:solidFill>
              </a:rPr>
              <a:t>Legend</a:t>
            </a:r>
            <a:endParaRPr lang="de-DE" sz="1400" b="1" dirty="0">
              <a:solidFill>
                <a:schemeClr val="accent1"/>
              </a:solidFill>
            </a:endParaRPr>
          </a:p>
          <a:p>
            <a:pPr defTabSz="688975">
              <a:lnSpc>
                <a:spcPct val="120000"/>
              </a:lnSpc>
            </a:pPr>
            <a:r>
              <a:rPr lang="de-DE" sz="1400" dirty="0" smtClean="0">
                <a:solidFill>
                  <a:schemeClr val="accent1"/>
                </a:solidFill>
              </a:rPr>
              <a:t>Data type</a:t>
            </a:r>
            <a:r>
              <a:rPr lang="de-DE" sz="1400" dirty="0">
                <a:solidFill>
                  <a:schemeClr val="accent1"/>
                </a:solidFill>
              </a:rPr>
              <a:t>		</a:t>
            </a:r>
            <a:r>
              <a:rPr lang="de-DE" sz="1400" dirty="0" smtClean="0">
                <a:solidFill>
                  <a:schemeClr val="accent1"/>
                </a:solidFill>
              </a:rPr>
              <a:t>Properties</a:t>
            </a:r>
            <a:endParaRPr lang="de-DE" sz="1400" dirty="0">
              <a:solidFill>
                <a:schemeClr val="accent1"/>
              </a:solidFill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17C288D-6DDD-4538-99A0-D75CC5C0EBF0}"/>
              </a:ext>
            </a:extLst>
          </p:cNvPr>
          <p:cNvGrpSpPr/>
          <p:nvPr/>
        </p:nvGrpSpPr>
        <p:grpSpPr>
          <a:xfrm>
            <a:off x="6022180" y="804293"/>
            <a:ext cx="5380289" cy="3277199"/>
            <a:chOff x="6022180" y="804293"/>
            <a:chExt cx="5380289" cy="3277199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689C3C3-52AE-473F-8663-E434054D52F6}"/>
                </a:ext>
              </a:extLst>
            </p:cNvPr>
            <p:cNvGrpSpPr/>
            <p:nvPr/>
          </p:nvGrpSpPr>
          <p:grpSpPr>
            <a:xfrm>
              <a:off x="6022180" y="855664"/>
              <a:ext cx="4895850" cy="3225828"/>
              <a:chOff x="6022180" y="855664"/>
              <a:chExt cx="4895850" cy="3225828"/>
            </a:xfrm>
          </p:grpSpPr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48CF6703-3A1A-4DDE-BB9D-DE3B85A54D2C}"/>
                  </a:ext>
                </a:extLst>
              </p:cNvPr>
              <p:cNvSpPr/>
              <p:nvPr/>
            </p:nvSpPr>
            <p:spPr>
              <a:xfrm>
                <a:off x="6022180" y="855664"/>
                <a:ext cx="4895850" cy="3225828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de-DE" sz="2000" b="1" dirty="0" err="1"/>
                  <a:t>EFSadv</a:t>
                </a:r>
                <a:endParaRPr lang="de-DE" sz="2000" b="1" dirty="0"/>
              </a:p>
            </p:txBody>
          </p:sp>
          <p:sp>
            <p:nvSpPr>
              <p:cNvPr id="26" name="Rechteck: abgerundete Ecken 25">
                <a:extLst>
                  <a:ext uri="{FF2B5EF4-FFF2-40B4-BE49-F238E27FC236}">
                    <a16:creationId xmlns:a16="http://schemas.microsoft.com/office/drawing/2014/main" id="{A641B2CB-FEF2-4919-9A3B-BDA7292B6789}"/>
                  </a:ext>
                </a:extLst>
              </p:cNvPr>
              <p:cNvSpPr/>
              <p:nvPr/>
            </p:nvSpPr>
            <p:spPr>
              <a:xfrm>
                <a:off x="6267021" y="1145436"/>
                <a:ext cx="1757596" cy="648000"/>
              </a:xfrm>
              <a:prstGeom prst="round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800" dirty="0" err="1" smtClean="0">
                    <a:solidFill>
                      <a:schemeClr val="bg1"/>
                    </a:solidFill>
                  </a:rPr>
                  <a:t>pyRADMAN</a:t>
                </a:r>
                <a:endParaRPr lang="de-DE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Rechteck: abgerundete Ecken 26">
                <a:extLst>
                  <a:ext uri="{FF2B5EF4-FFF2-40B4-BE49-F238E27FC236}">
                    <a16:creationId xmlns:a16="http://schemas.microsoft.com/office/drawing/2014/main" id="{389A1118-E700-405B-823D-2831A3780EFF}"/>
                  </a:ext>
                </a:extLst>
              </p:cNvPr>
              <p:cNvSpPr/>
              <p:nvPr/>
            </p:nvSpPr>
            <p:spPr>
              <a:xfrm>
                <a:off x="6267021" y="2050382"/>
                <a:ext cx="1757596" cy="797372"/>
              </a:xfrm>
              <a:prstGeom prst="roundRect">
                <a:avLst/>
              </a:prstGeom>
              <a:solidFill>
                <a:srgbClr val="EAA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de-DE" sz="1800" dirty="0">
                    <a:solidFill>
                      <a:schemeClr val="accent1"/>
                    </a:solidFill>
                  </a:rPr>
                  <a:t>INTENSE</a:t>
                </a:r>
                <a:br>
                  <a:rPr lang="de-DE" sz="1800" dirty="0">
                    <a:solidFill>
                      <a:schemeClr val="accent1"/>
                    </a:solidFill>
                  </a:rPr>
                </a:br>
                <a:r>
                  <a:rPr lang="de-DE" sz="1400" dirty="0" err="1" smtClean="0">
                    <a:solidFill>
                      <a:schemeClr val="accent1"/>
                    </a:solidFill>
                  </a:rPr>
                  <a:t>seamless</a:t>
                </a:r>
                <a:r>
                  <a:rPr lang="de-DE" sz="14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accent1"/>
                    </a:solidFill>
                  </a:rPr>
                  <a:t>ensemble</a:t>
                </a:r>
                <a:r>
                  <a:rPr lang="de-DE" sz="14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accent1"/>
                    </a:solidFill>
                  </a:rPr>
                  <a:t>now</a:t>
                </a:r>
                <a:r>
                  <a:rPr lang="de-DE" sz="1400" dirty="0" smtClean="0">
                    <a:solidFill>
                      <a:schemeClr val="accent1"/>
                    </a:solidFill>
                  </a:rPr>
                  <a:t>- </a:t>
                </a:r>
                <a:r>
                  <a:rPr lang="de-DE" sz="1400" dirty="0" err="1">
                    <a:solidFill>
                      <a:schemeClr val="accent1"/>
                    </a:solidFill>
                  </a:rPr>
                  <a:t>to</a:t>
                </a:r>
                <a:r>
                  <a:rPr lang="de-DE" sz="1400" dirty="0">
                    <a:solidFill>
                      <a:schemeClr val="accent1"/>
                    </a:solidFill>
                  </a:rPr>
                  <a:t> </a:t>
                </a:r>
                <a:r>
                  <a:rPr lang="de-DE" sz="1400" dirty="0" err="1" smtClean="0">
                    <a:solidFill>
                      <a:schemeClr val="accent1"/>
                    </a:solidFill>
                  </a:rPr>
                  <a:t>forecast</a:t>
                </a:r>
                <a:endParaRPr lang="de-DE" sz="1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" name="Rechteck: abgerundete Ecken 27">
                <a:extLst>
                  <a:ext uri="{FF2B5EF4-FFF2-40B4-BE49-F238E27FC236}">
                    <a16:creationId xmlns:a16="http://schemas.microsoft.com/office/drawing/2014/main" id="{0F9CE0D7-3E83-492D-A33C-2F67AD809500}"/>
                  </a:ext>
                </a:extLst>
              </p:cNvPr>
              <p:cNvSpPr/>
              <p:nvPr/>
            </p:nvSpPr>
            <p:spPr>
              <a:xfrm>
                <a:off x="6267021" y="3105000"/>
                <a:ext cx="1757596" cy="648000"/>
              </a:xfrm>
              <a:prstGeom prst="roundRect">
                <a:avLst/>
              </a:prstGeom>
              <a:solidFill>
                <a:schemeClr val="accent1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800" dirty="0">
                    <a:solidFill>
                      <a:schemeClr val="accent1"/>
                    </a:solidFill>
                  </a:rPr>
                  <a:t>IconD2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F5CBD1E6-CF0C-4773-B64B-20EA2ED36E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0492" y="1091883"/>
                <a:ext cx="880127" cy="676800"/>
              </a:xfrm>
              <a:prstGeom prst="rect">
                <a:avLst/>
              </a:prstGeom>
            </p:spPr>
          </p:pic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ED2035BA-8509-4710-9651-852F1FF01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1633" y="2004904"/>
                <a:ext cx="2193333" cy="900000"/>
              </a:xfrm>
              <a:prstGeom prst="rect">
                <a:avLst/>
              </a:prstGeom>
            </p:spPr>
          </p:pic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71E82833-3963-40EE-B600-147E4DE6E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1633" y="2979000"/>
                <a:ext cx="2193333" cy="900000"/>
              </a:xfrm>
              <a:prstGeom prst="rect">
                <a:avLst/>
              </a:prstGeom>
            </p:spPr>
          </p:pic>
        </p:grp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2B7BDFB-BDD7-4120-89E7-72B5F1029AC0}"/>
                </a:ext>
              </a:extLst>
            </p:cNvPr>
            <p:cNvSpPr txBox="1"/>
            <p:nvPr/>
          </p:nvSpPr>
          <p:spPr>
            <a:xfrm rot="16200000">
              <a:off x="9771309" y="2034189"/>
              <a:ext cx="2861056" cy="401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de-DE" sz="1800" b="1" dirty="0" err="1" smtClean="0">
                  <a:solidFill>
                    <a:schemeClr val="accent1"/>
                  </a:solidFill>
                </a:rPr>
                <a:t>Prototypic</a:t>
              </a:r>
              <a:r>
                <a:rPr lang="de-DE" sz="1800" b="1" dirty="0" smtClean="0">
                  <a:solidFill>
                    <a:schemeClr val="accent1"/>
                  </a:solidFill>
                </a:rPr>
                <a:t> Data</a:t>
              </a:r>
              <a:endParaRPr lang="de-DE" sz="18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10EA87FE-99BB-4615-A1C1-9C047676B665}"/>
              </a:ext>
            </a:extLst>
          </p:cNvPr>
          <p:cNvSpPr txBox="1"/>
          <p:nvPr/>
        </p:nvSpPr>
        <p:spPr>
          <a:xfrm rot="16200000">
            <a:off x="-625424" y="1902456"/>
            <a:ext cx="2600960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de-DE" sz="1800" b="1" dirty="0" err="1" smtClean="0">
                <a:solidFill>
                  <a:schemeClr val="accent1"/>
                </a:solidFill>
              </a:rPr>
              <a:t>Established</a:t>
            </a:r>
            <a:r>
              <a:rPr lang="de-DE" sz="1800" b="1" dirty="0" smtClean="0">
                <a:solidFill>
                  <a:schemeClr val="accent1"/>
                </a:solidFill>
              </a:rPr>
              <a:t> Data</a:t>
            </a:r>
            <a:endParaRPr lang="de-DE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3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Used data products of DWD for demonstrators</a:t>
            </a:r>
            <a:endParaRPr lang="en-GB" dirty="0"/>
          </a:p>
        </p:txBody>
      </p:sp>
      <p:graphicFrame>
        <p:nvGraphicFramePr>
          <p:cNvPr id="37" name="Tabelle 2">
            <a:extLst>
              <a:ext uri="{FF2B5EF4-FFF2-40B4-BE49-F238E27FC236}">
                <a16:creationId xmlns:a16="http://schemas.microsoft.com/office/drawing/2014/main" id="{0303DA5B-94FE-49B1-9F3B-370633D1E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353710"/>
              </p:ext>
            </p:extLst>
          </p:nvPr>
        </p:nvGraphicFramePr>
        <p:xfrm>
          <a:off x="536465" y="3659433"/>
          <a:ext cx="5901864" cy="252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278">
                  <a:extLst>
                    <a:ext uri="{9D8B030D-6E8A-4147-A177-3AD203B41FA5}">
                      <a16:colId xmlns:a16="http://schemas.microsoft.com/office/drawing/2014/main" val="2004114791"/>
                    </a:ext>
                  </a:extLst>
                </a:gridCol>
                <a:gridCol w="915617">
                  <a:extLst>
                    <a:ext uri="{9D8B030D-6E8A-4147-A177-3AD203B41FA5}">
                      <a16:colId xmlns:a16="http://schemas.microsoft.com/office/drawing/2014/main" val="1133897541"/>
                    </a:ext>
                  </a:extLst>
                </a:gridCol>
                <a:gridCol w="858944">
                  <a:extLst>
                    <a:ext uri="{9D8B030D-6E8A-4147-A177-3AD203B41FA5}">
                      <a16:colId xmlns:a16="http://schemas.microsoft.com/office/drawing/2014/main" val="1347244272"/>
                    </a:ext>
                  </a:extLst>
                </a:gridCol>
                <a:gridCol w="899545">
                  <a:extLst>
                    <a:ext uri="{9D8B030D-6E8A-4147-A177-3AD203B41FA5}">
                      <a16:colId xmlns:a16="http://schemas.microsoft.com/office/drawing/2014/main" val="3850034150"/>
                    </a:ext>
                  </a:extLst>
                </a:gridCol>
                <a:gridCol w="1040240">
                  <a:extLst>
                    <a:ext uri="{9D8B030D-6E8A-4147-A177-3AD203B41FA5}">
                      <a16:colId xmlns:a16="http://schemas.microsoft.com/office/drawing/2014/main" val="2719996672"/>
                    </a:ext>
                  </a:extLst>
                </a:gridCol>
                <a:gridCol w="1040240">
                  <a:extLst>
                    <a:ext uri="{9D8B030D-6E8A-4147-A177-3AD203B41FA5}">
                      <a16:colId xmlns:a16="http://schemas.microsoft.com/office/drawing/2014/main" val="3871160850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pPr algn="l"/>
                      <a:r>
                        <a:rPr lang="de-DE" sz="1300" dirty="0" err="1" smtClean="0">
                          <a:solidFill>
                            <a:schemeClr val="accent1"/>
                          </a:solidFill>
                        </a:rPr>
                        <a:t>Product</a:t>
                      </a:r>
                      <a:endParaRPr lang="de-DE" sz="1300" dirty="0">
                        <a:solidFill>
                          <a:schemeClr val="accent1"/>
                        </a:solidFill>
                      </a:endParaRPr>
                    </a:p>
                  </a:txBody>
                  <a:tcPr marL="60960" marR="60960" marT="30480" marB="3048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 err="1">
                          <a:solidFill>
                            <a:schemeClr val="accent1"/>
                          </a:solidFill>
                        </a:rPr>
                        <a:t>Dx</a:t>
                      </a:r>
                      <a:endParaRPr lang="de-DE" sz="1300" dirty="0">
                        <a:solidFill>
                          <a:schemeClr val="accent1"/>
                        </a:solidFill>
                      </a:endParaRPr>
                    </a:p>
                  </a:txBody>
                  <a:tcPr marL="60960" marR="60960" marT="30480" marB="3048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 err="1">
                          <a:solidFill>
                            <a:schemeClr val="accent1"/>
                          </a:solidFill>
                        </a:rPr>
                        <a:t>dt</a:t>
                      </a:r>
                      <a:endParaRPr lang="de-DE" sz="1300" dirty="0">
                        <a:solidFill>
                          <a:schemeClr val="accent1"/>
                        </a:solidFill>
                      </a:endParaRPr>
                    </a:p>
                  </a:txBody>
                  <a:tcPr marL="60960" marR="60960" marT="30480" marB="3048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accent1"/>
                          </a:solidFill>
                        </a:rPr>
                        <a:t>Update</a:t>
                      </a:r>
                    </a:p>
                  </a:txBody>
                  <a:tcPr marL="60960" marR="60960" marT="30480" marB="3048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 smtClean="0">
                          <a:solidFill>
                            <a:schemeClr val="accent1"/>
                          </a:solidFill>
                        </a:rPr>
                        <a:t>Forecast </a:t>
                      </a:r>
                      <a:r>
                        <a:rPr lang="de-DE" sz="1300" dirty="0" err="1" smtClean="0">
                          <a:solidFill>
                            <a:schemeClr val="accent1"/>
                          </a:solidFill>
                        </a:rPr>
                        <a:t>horizon</a:t>
                      </a:r>
                      <a:endParaRPr lang="de-DE" sz="1300" dirty="0">
                        <a:solidFill>
                          <a:schemeClr val="accent1"/>
                        </a:solidFill>
                      </a:endParaRPr>
                    </a:p>
                  </a:txBody>
                  <a:tcPr marL="60960" marR="60960" marT="30480" marB="3048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 err="1" smtClean="0">
                          <a:solidFill>
                            <a:schemeClr val="accent1"/>
                          </a:solidFill>
                        </a:rPr>
                        <a:t>Delivery</a:t>
                      </a:r>
                      <a:r>
                        <a:rPr lang="de-DE" sz="1300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de-DE" sz="1300" baseline="0" dirty="0" err="1" smtClean="0">
                          <a:solidFill>
                            <a:schemeClr val="accent1"/>
                          </a:solidFill>
                        </a:rPr>
                        <a:t>offset</a:t>
                      </a:r>
                      <a:endParaRPr lang="de-DE" sz="1300" dirty="0">
                        <a:solidFill>
                          <a:schemeClr val="accent1"/>
                        </a:solidFill>
                      </a:endParaRPr>
                    </a:p>
                  </a:txBody>
                  <a:tcPr marL="60960" marR="60960" marT="30480" marB="3048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28359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l"/>
                      <a:r>
                        <a:rPr lang="de-DE" sz="1300" dirty="0" err="1">
                          <a:solidFill>
                            <a:schemeClr val="bg1"/>
                          </a:solidFill>
                        </a:rPr>
                        <a:t>RadolanRW</a:t>
                      </a:r>
                      <a:endParaRPr lang="de-DE" sz="1300" dirty="0">
                        <a:solidFill>
                          <a:schemeClr val="bg1"/>
                        </a:solidFill>
                      </a:endParaRPr>
                    </a:p>
                  </a:txBody>
                  <a:tcPr marL="60960" marR="60960" marT="30480" marB="304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bg1"/>
                          </a:solidFill>
                        </a:rPr>
                        <a:t>~1 km</a:t>
                      </a: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bg1"/>
                          </a:solidFill>
                        </a:rPr>
                        <a:t>1 h</a:t>
                      </a: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bg1"/>
                          </a:solidFill>
                        </a:rPr>
                        <a:t>30 min</a:t>
                      </a: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bg1"/>
                          </a:solidFill>
                        </a:rPr>
                        <a:t>26 min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775342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l"/>
                      <a:r>
                        <a:rPr lang="de-DE" sz="1300" dirty="0" err="1">
                          <a:solidFill>
                            <a:schemeClr val="bg1"/>
                          </a:solidFill>
                        </a:rPr>
                        <a:t>pyRADMAN</a:t>
                      </a:r>
                      <a:endParaRPr lang="de-DE" sz="1300" dirty="0">
                        <a:solidFill>
                          <a:schemeClr val="bg1"/>
                        </a:solidFill>
                      </a:endParaRPr>
                    </a:p>
                  </a:txBody>
                  <a:tcPr marL="60960" marR="60960" marT="30480" marB="304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bg1"/>
                          </a:solidFill>
                        </a:rPr>
                        <a:t>~1 km</a:t>
                      </a: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bg1"/>
                          </a:solidFill>
                        </a:rPr>
                        <a:t>15 min</a:t>
                      </a: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bg1"/>
                          </a:solidFill>
                        </a:rPr>
                        <a:t>15 min</a:t>
                      </a: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L="60960" marR="60960" marT="30480" marB="304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solidFill>
                            <a:schemeClr val="bg1"/>
                          </a:solidFill>
                        </a:rPr>
                        <a:t>6/11 min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259096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l"/>
                      <a:r>
                        <a:rPr lang="de-DE" sz="1300" dirty="0" err="1"/>
                        <a:t>RadolanRV</a:t>
                      </a:r>
                      <a:endParaRPr lang="de-DE" sz="1300" dirty="0"/>
                    </a:p>
                  </a:txBody>
                  <a:tcPr marL="60960" marR="60960" marT="30480" marB="3048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~1 km</a:t>
                      </a:r>
                    </a:p>
                  </a:txBody>
                  <a:tcPr marL="60960" marR="60960" marT="30480" marB="3048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5 min</a:t>
                      </a:r>
                    </a:p>
                  </a:txBody>
                  <a:tcPr marL="60960" marR="60960" marT="30480" marB="3048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5 min</a:t>
                      </a:r>
                    </a:p>
                  </a:txBody>
                  <a:tcPr marL="60960" marR="60960" marT="30480" marB="3048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/>
                        <a:t>2 h</a:t>
                      </a:r>
                    </a:p>
                  </a:txBody>
                  <a:tcPr marL="60960" marR="60960" marT="30480" marB="3048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/>
                        <a:t>4 min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779609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l"/>
                      <a:r>
                        <a:rPr lang="de-DE" sz="1300" dirty="0"/>
                        <a:t>IconD2</a:t>
                      </a:r>
                    </a:p>
                  </a:txBody>
                  <a:tcPr marL="60960" marR="60960" marT="30480" marB="30480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~2 km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15 min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3 h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48 h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75 min</a:t>
                      </a:r>
                    </a:p>
                  </a:txBody>
                  <a:tcPr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679199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l"/>
                      <a:r>
                        <a:rPr lang="de-DE" sz="1300" dirty="0"/>
                        <a:t>IconD2EPS</a:t>
                      </a:r>
                    </a:p>
                  </a:txBody>
                  <a:tcPr marL="60960" marR="60960" marT="30480" marB="30480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~2 km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15 min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3 h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48 h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140 min</a:t>
                      </a:r>
                    </a:p>
                  </a:txBody>
                  <a:tcPr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640536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l"/>
                      <a:r>
                        <a:rPr lang="de-DE" sz="1300" dirty="0" err="1"/>
                        <a:t>IconEU</a:t>
                      </a:r>
                      <a:endParaRPr lang="de-DE" sz="1300" dirty="0"/>
                    </a:p>
                  </a:txBody>
                  <a:tcPr marL="60960" marR="60960" marT="30480" marB="30480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~4 – 7 km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1 – 6 h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3 – 6 h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48 – 120 h</a:t>
                      </a:r>
                    </a:p>
                  </a:txBody>
                  <a:tcPr marL="60960" marR="60960" marT="30480" marB="3048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/>
                        <a:t>230 min</a:t>
                      </a:r>
                    </a:p>
                  </a:txBody>
                  <a:tcPr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252057"/>
                  </a:ext>
                </a:extLst>
              </a:tr>
              <a:tr h="232961">
                <a:tc>
                  <a:txBody>
                    <a:bodyPr/>
                    <a:lstStyle/>
                    <a:p>
                      <a:pPr algn="l"/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INTENSE</a:t>
                      </a:r>
                    </a:p>
                  </a:txBody>
                  <a:tcPr marL="60960" marR="60960" marT="30480" marB="30480">
                    <a:solidFill>
                      <a:srgbClr val="EAA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~2 km</a:t>
                      </a:r>
                    </a:p>
                  </a:txBody>
                  <a:tcPr marL="60960" marR="60960" marT="30480" marB="30480">
                    <a:solidFill>
                      <a:srgbClr val="EAA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15 min</a:t>
                      </a:r>
                    </a:p>
                  </a:txBody>
                  <a:tcPr marL="60960" marR="60960" marT="30480" marB="30480">
                    <a:solidFill>
                      <a:srgbClr val="EAA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0.5 – 2 h</a:t>
                      </a:r>
                    </a:p>
                  </a:txBody>
                  <a:tcPr marL="60960" marR="60960" marT="30480" marB="30480">
                    <a:solidFill>
                      <a:srgbClr val="EAA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12 h</a:t>
                      </a:r>
                    </a:p>
                  </a:txBody>
                  <a:tcPr marL="60960" marR="60960" marT="30480" marB="30480">
                    <a:solidFill>
                      <a:srgbClr val="EAA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solidFill>
                            <a:schemeClr val="tx1"/>
                          </a:solidFill>
                        </a:rPr>
                        <a:t>25 min</a:t>
                      </a:r>
                    </a:p>
                  </a:txBody>
                  <a:tcPr>
                    <a:solidFill>
                      <a:srgbClr val="EAA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364153"/>
                  </a:ext>
                </a:extLst>
              </a:tr>
            </a:tbl>
          </a:graphicData>
        </a:graphic>
      </p:graphicFrame>
      <p:sp>
        <p:nvSpPr>
          <p:cNvPr id="38" name="Textfeld 37">
            <a:extLst>
              <a:ext uri="{FF2B5EF4-FFF2-40B4-BE49-F238E27FC236}">
                <a16:creationId xmlns:a16="http://schemas.microsoft.com/office/drawing/2014/main" id="{30408385-1DA0-45F5-B530-822F9E9FA435}"/>
              </a:ext>
            </a:extLst>
          </p:cNvPr>
          <p:cNvSpPr txBox="1"/>
          <p:nvPr/>
        </p:nvSpPr>
        <p:spPr>
          <a:xfrm>
            <a:off x="781906" y="1070917"/>
            <a:ext cx="535939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accent1"/>
                </a:solidFill>
              </a:rPr>
              <a:t>Example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Lauenstein@Müglitz</a:t>
            </a:r>
            <a:r>
              <a:rPr lang="de-DE" sz="1800" dirty="0" smtClean="0">
                <a:solidFill>
                  <a:schemeClr val="accent1"/>
                </a:solidFill>
              </a:rPr>
              <a:t> (Osterzgebirge)</a:t>
            </a:r>
            <a:endParaRPr lang="de-DE" sz="1800" dirty="0">
              <a:solidFill>
                <a:schemeClr val="accent1"/>
              </a:solidFill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1" dirty="0" err="1">
                <a:solidFill>
                  <a:schemeClr val="accent1"/>
                </a:solidFill>
              </a:rPr>
              <a:t>EFShowa</a:t>
            </a:r>
            <a:r>
              <a:rPr lang="de-DE" sz="1800" dirty="0">
                <a:solidFill>
                  <a:schemeClr val="accent1"/>
                </a:solidFill>
              </a:rPr>
              <a:t> (</a:t>
            </a:r>
            <a:r>
              <a:rPr lang="de-DE" sz="1800" dirty="0" err="1">
                <a:solidFill>
                  <a:schemeClr val="accent1"/>
                </a:solidFill>
              </a:rPr>
              <a:t>radRW</a:t>
            </a:r>
            <a:r>
              <a:rPr lang="de-DE" sz="1800" dirty="0">
                <a:solidFill>
                  <a:schemeClr val="accent1"/>
                </a:solidFill>
              </a:rPr>
              <a:t>, </a:t>
            </a:r>
            <a:r>
              <a:rPr lang="de-DE" sz="1800" dirty="0" err="1">
                <a:solidFill>
                  <a:schemeClr val="accent6"/>
                </a:solidFill>
              </a:rPr>
              <a:t>radRV</a:t>
            </a:r>
            <a:r>
              <a:rPr lang="de-DE" sz="1800" dirty="0">
                <a:solidFill>
                  <a:schemeClr val="accent1"/>
                </a:solidFill>
              </a:rPr>
              <a:t>, </a:t>
            </a:r>
            <a:r>
              <a:rPr lang="de-DE" sz="1800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IconD2EPS</a:t>
            </a:r>
            <a:r>
              <a:rPr lang="de-DE" sz="1800" dirty="0">
                <a:solidFill>
                  <a:schemeClr val="accent1"/>
                </a:solidFill>
              </a:rPr>
              <a:t>)</a:t>
            </a:r>
            <a:br>
              <a:rPr lang="de-DE" sz="1800" dirty="0">
                <a:solidFill>
                  <a:schemeClr val="accent1"/>
                </a:solidFill>
              </a:rPr>
            </a:br>
            <a:r>
              <a:rPr lang="de-DE" sz="18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de-DE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radRW</a:t>
            </a: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de-DE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updated</a:t>
            </a: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each</a:t>
            </a: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30 min</a:t>
            </a:r>
            <a:endParaRPr lang="de-DE" sz="1800" dirty="0">
              <a:solidFill>
                <a:schemeClr val="accent1"/>
              </a:solidFill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1" dirty="0" err="1">
                <a:solidFill>
                  <a:schemeClr val="accent1"/>
                </a:solidFill>
              </a:rPr>
              <a:t>EFSadv</a:t>
            </a:r>
            <a:r>
              <a:rPr lang="de-DE" sz="1800" dirty="0">
                <a:solidFill>
                  <a:schemeClr val="accent1"/>
                </a:solidFill>
              </a:rPr>
              <a:t> (</a:t>
            </a:r>
            <a:r>
              <a:rPr lang="de-DE" sz="1800" dirty="0" err="1">
                <a:solidFill>
                  <a:schemeClr val="accent1"/>
                </a:solidFill>
              </a:rPr>
              <a:t>pyRADMAN</a:t>
            </a:r>
            <a:r>
              <a:rPr lang="de-DE" sz="1800" dirty="0">
                <a:solidFill>
                  <a:schemeClr val="accent1"/>
                </a:solidFill>
              </a:rPr>
              <a:t>, </a:t>
            </a:r>
            <a:r>
              <a:rPr lang="de-DE" sz="1800" dirty="0">
                <a:solidFill>
                  <a:srgbClr val="EAA0A0"/>
                </a:solidFill>
              </a:rPr>
              <a:t>INTENSE</a:t>
            </a:r>
            <a:r>
              <a:rPr lang="de-DE" sz="1800" dirty="0">
                <a:solidFill>
                  <a:schemeClr val="accent1"/>
                </a:solidFill>
              </a:rPr>
              <a:t>, </a:t>
            </a:r>
            <a:r>
              <a:rPr lang="de-DE" sz="1800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IconD2</a:t>
            </a:r>
            <a:r>
              <a:rPr lang="de-DE" sz="1800" dirty="0">
                <a:solidFill>
                  <a:schemeClr val="accent1"/>
                </a:solidFill>
              </a:rPr>
              <a:t>)</a:t>
            </a:r>
            <a:br>
              <a:rPr lang="de-DE" sz="1800" dirty="0">
                <a:solidFill>
                  <a:schemeClr val="accent1"/>
                </a:solidFill>
              </a:rPr>
            </a:br>
            <a:r>
              <a:rPr lang="de-DE" sz="18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de-DE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pyRADMAN</a:t>
            </a: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de-DE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updated</a:t>
            </a:r>
            <a:r>
              <a:rPr lang="de-DE" sz="18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each</a:t>
            </a:r>
            <a:r>
              <a:rPr lang="de-DE" sz="18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15 </a:t>
            </a:r>
            <a:r>
              <a:rPr lang="de-DE" sz="1800" dirty="0">
                <a:solidFill>
                  <a:schemeClr val="accent1"/>
                </a:solidFill>
                <a:sym typeface="Wingdings" panose="05000000000000000000" pitchFamily="2" charset="2"/>
              </a:rPr>
              <a:t>min</a:t>
            </a:r>
            <a:endParaRPr lang="de-DE" sz="1800" dirty="0">
              <a:solidFill>
                <a:schemeClr val="accent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0BE714-4092-4E42-AEF2-A0CF3977B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29" y="3859480"/>
            <a:ext cx="5616000" cy="28289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C19D38E-DFD4-4DC2-ACCF-C75B1072E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29" y="986311"/>
            <a:ext cx="5616000" cy="2828968"/>
          </a:xfrm>
          <a:prstGeom prst="rect">
            <a:avLst/>
          </a:prstGeom>
        </p:spPr>
      </p:pic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FCF07426-09BB-4D2B-8D86-78FA7EA2F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782093"/>
              </p:ext>
            </p:extLst>
          </p:nvPr>
        </p:nvGraphicFramePr>
        <p:xfrm>
          <a:off x="9881890" y="24304"/>
          <a:ext cx="2137045" cy="975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950">
                  <a:extLst>
                    <a:ext uri="{9D8B030D-6E8A-4147-A177-3AD203B41FA5}">
                      <a16:colId xmlns:a16="http://schemas.microsoft.com/office/drawing/2014/main" val="4098880548"/>
                    </a:ext>
                  </a:extLst>
                </a:gridCol>
                <a:gridCol w="1586095">
                  <a:extLst>
                    <a:ext uri="{9D8B030D-6E8A-4147-A177-3AD203B41FA5}">
                      <a16:colId xmlns:a16="http://schemas.microsoft.com/office/drawing/2014/main" val="3165373494"/>
                    </a:ext>
                  </a:extLst>
                </a:gridCol>
              </a:tblGrid>
              <a:tr h="200461">
                <a:tc>
                  <a:txBody>
                    <a:bodyPr/>
                    <a:lstStyle/>
                    <a:p>
                      <a:r>
                        <a:rPr lang="de-DE" sz="1000" dirty="0" err="1" smtClean="0">
                          <a:solidFill>
                            <a:schemeClr val="bg1"/>
                          </a:solidFill>
                        </a:rPr>
                        <a:t>blue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err="1" smtClean="0">
                          <a:solidFill>
                            <a:schemeClr val="bg1"/>
                          </a:solidFill>
                        </a:rPr>
                        <a:t>Measured</a:t>
                      </a:r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000" dirty="0" err="1" smtClean="0">
                          <a:solidFill>
                            <a:schemeClr val="bg1"/>
                          </a:solidFill>
                        </a:rPr>
                        <a:t>values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874396"/>
                  </a:ext>
                </a:extLst>
              </a:tr>
              <a:tr h="200461"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green</a:t>
                      </a:r>
                      <a:endParaRPr lang="de-DE" sz="1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Nowcast</a:t>
                      </a:r>
                      <a:endParaRPr lang="de-DE" sz="10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377284"/>
                  </a:ext>
                </a:extLst>
              </a:tr>
              <a:tr h="200461"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blue</a:t>
                      </a:r>
                      <a:endParaRPr lang="de-DE" sz="1000" dirty="0"/>
                    </a:p>
                  </a:txBody>
                  <a:tcPr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Forecast</a:t>
                      </a:r>
                      <a:endParaRPr lang="de-DE" sz="1000" dirty="0"/>
                    </a:p>
                  </a:txBody>
                  <a:tcPr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389428"/>
                  </a:ext>
                </a:extLst>
              </a:tr>
              <a:tr h="200461"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red</a:t>
                      </a:r>
                      <a:endParaRPr lang="de-DE" sz="1000" dirty="0"/>
                    </a:p>
                  </a:txBody>
                  <a:tcPr>
                    <a:solidFill>
                      <a:srgbClr val="EAA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 err="1" smtClean="0"/>
                        <a:t>seemless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forecast</a:t>
                      </a:r>
                      <a:endParaRPr lang="de-DE" sz="1000" dirty="0"/>
                    </a:p>
                  </a:txBody>
                  <a:tcPr>
                    <a:solidFill>
                      <a:srgbClr val="EAA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883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5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774044" y="26218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Operational </a:t>
            </a:r>
            <a:r>
              <a:rPr lang="de-DE" dirty="0" err="1" smtClean="0"/>
              <a:t>hydrologic</a:t>
            </a:r>
            <a:r>
              <a:rPr lang="de-DE" dirty="0" smtClean="0"/>
              <a:t> Ensemble Forecast System (</a:t>
            </a:r>
            <a:r>
              <a:rPr lang="de-DE" dirty="0" err="1" smtClean="0"/>
              <a:t>hydEFS</a:t>
            </a:r>
            <a:r>
              <a:rPr lang="de-DE" dirty="0" smtClean="0"/>
              <a:t>)</a:t>
            </a:r>
          </a:p>
          <a:p>
            <a:r>
              <a:rPr lang="de-DE" sz="2000" dirty="0" err="1" smtClean="0"/>
              <a:t>FloodSentinel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815B974-A0A0-4FB1-90B3-7635C079E94D}"/>
              </a:ext>
            </a:extLst>
          </p:cNvPr>
          <p:cNvGrpSpPr/>
          <p:nvPr/>
        </p:nvGrpSpPr>
        <p:grpSpPr>
          <a:xfrm>
            <a:off x="851343" y="1104667"/>
            <a:ext cx="6873432" cy="1321054"/>
            <a:chOff x="851343" y="1104667"/>
            <a:chExt cx="6873432" cy="1321054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B7C880A2-EF32-468B-8CC8-030BB124F4D0}"/>
                </a:ext>
              </a:extLst>
            </p:cNvPr>
            <p:cNvSpPr/>
            <p:nvPr/>
          </p:nvSpPr>
          <p:spPr>
            <a:xfrm>
              <a:off x="851343" y="1104667"/>
              <a:ext cx="6873432" cy="1321054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DE" sz="1400" b="1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106BE0D-822A-4BF6-A622-48165D3DE017}"/>
                </a:ext>
              </a:extLst>
            </p:cNvPr>
            <p:cNvSpPr/>
            <p:nvPr/>
          </p:nvSpPr>
          <p:spPr>
            <a:xfrm>
              <a:off x="1684431" y="1177620"/>
              <a:ext cx="1127738" cy="757093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>
                  <a:solidFill>
                    <a:schemeClr val="tx1"/>
                  </a:solidFill>
                </a:rPr>
                <a:t>Radar</a:t>
              </a: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 err="1">
                  <a:solidFill>
                    <a:schemeClr val="tx1"/>
                  </a:solidFill>
                </a:rPr>
                <a:t>Radolan</a:t>
              </a:r>
              <a:r>
                <a:rPr lang="de-DE" sz="1200" dirty="0">
                  <a:solidFill>
                    <a:schemeClr val="tx1"/>
                  </a:solidFill>
                </a:rPr>
                <a:t> RW</a:t>
              </a: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 err="1">
                  <a:solidFill>
                    <a:schemeClr val="tx1"/>
                  </a:solidFill>
                </a:rPr>
                <a:t>pyRADMAN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8CA7929E-FA12-403C-9988-9E10629CD54D}"/>
                </a:ext>
              </a:extLst>
            </p:cNvPr>
            <p:cNvSpPr/>
            <p:nvPr/>
          </p:nvSpPr>
          <p:spPr>
            <a:xfrm>
              <a:off x="2866568" y="1177620"/>
              <a:ext cx="1127738" cy="757093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 err="1">
                  <a:solidFill>
                    <a:schemeClr val="tx1"/>
                  </a:solidFill>
                </a:rPr>
                <a:t>Nowcast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 err="1">
                  <a:solidFill>
                    <a:schemeClr val="tx1"/>
                  </a:solidFill>
                </a:rPr>
                <a:t>Radolan</a:t>
              </a:r>
              <a:r>
                <a:rPr lang="de-DE" sz="1200" dirty="0">
                  <a:solidFill>
                    <a:schemeClr val="tx1"/>
                  </a:solidFill>
                </a:rPr>
                <a:t> RV</a:t>
              </a: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 err="1">
                  <a:solidFill>
                    <a:schemeClr val="tx1"/>
                  </a:solidFill>
                </a:rPr>
                <a:t>Radvor</a:t>
              </a:r>
              <a:r>
                <a:rPr lang="de-DE" sz="1200" dirty="0">
                  <a:solidFill>
                    <a:schemeClr val="tx1"/>
                  </a:solidFill>
                </a:rPr>
                <a:t> RQ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B7D9B99-C184-4B5C-9149-7D04B9DE4EF6}"/>
                </a:ext>
              </a:extLst>
            </p:cNvPr>
            <p:cNvSpPr/>
            <p:nvPr/>
          </p:nvSpPr>
          <p:spPr>
            <a:xfrm>
              <a:off x="4048705" y="1170873"/>
              <a:ext cx="1291990" cy="757093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>
                  <a:solidFill>
                    <a:schemeClr val="tx1"/>
                  </a:solidFill>
                </a:rPr>
                <a:t>Forecast</a:t>
              </a: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chemeClr val="tx1"/>
                  </a:solidFill>
                </a:rPr>
                <a:t>ICON-D2(-EPS)</a:t>
              </a: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chemeClr val="tx1"/>
                  </a:solidFill>
                </a:rPr>
                <a:t>ICON-EU(-EPS)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4C3F7AD-BD00-4F30-921F-82ACDE26E81C}"/>
                </a:ext>
              </a:extLst>
            </p:cNvPr>
            <p:cNvSpPr/>
            <p:nvPr/>
          </p:nvSpPr>
          <p:spPr>
            <a:xfrm>
              <a:off x="5395094" y="1170872"/>
              <a:ext cx="922747" cy="757093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 err="1">
                  <a:solidFill>
                    <a:schemeClr val="tx1"/>
                  </a:solidFill>
                </a:rPr>
                <a:t>Seamless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 err="1">
                  <a:solidFill>
                    <a:schemeClr val="tx1"/>
                  </a:solidFill>
                </a:rPr>
                <a:t>Sinfony</a:t>
              </a:r>
              <a:r>
                <a:rPr lang="de-DE" sz="1200" dirty="0">
                  <a:solidFill>
                    <a:schemeClr val="tx1"/>
                  </a:solidFill>
                </a:rPr>
                <a:t> INTENSE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3996FBE-3C0D-4DE6-9E60-97D0B17BB2B6}"/>
                </a:ext>
              </a:extLst>
            </p:cNvPr>
            <p:cNvSpPr/>
            <p:nvPr/>
          </p:nvSpPr>
          <p:spPr>
            <a:xfrm>
              <a:off x="6372240" y="1170871"/>
              <a:ext cx="922747" cy="757093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>
                  <a:solidFill>
                    <a:schemeClr val="tx1"/>
                  </a:solidFill>
                </a:rPr>
                <a:t>Q (</a:t>
              </a:r>
              <a:r>
                <a:rPr lang="de-DE" sz="1200" dirty="0" err="1">
                  <a:solidFill>
                    <a:schemeClr val="tx1"/>
                  </a:solidFill>
                </a:rPr>
                <a:t>runoff</a:t>
              </a:r>
              <a:r>
                <a:rPr lang="de-DE" sz="1200" dirty="0">
                  <a:solidFill>
                    <a:schemeClr val="tx1"/>
                  </a:solidFill>
                </a:rPr>
                <a:t>)</a:t>
              </a:r>
            </a:p>
            <a:p>
              <a:pPr>
                <a:lnSpc>
                  <a:spcPct val="120000"/>
                </a:lnSpc>
              </a:pPr>
              <a:endParaRPr lang="de-DE" sz="1200" dirty="0">
                <a:solidFill>
                  <a:schemeClr val="tx1"/>
                </a:solidFill>
              </a:endParaRPr>
            </a:p>
            <a:p>
              <a:pPr>
                <a:lnSpc>
                  <a:spcPct val="120000"/>
                </a:lnSpc>
              </a:pP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50B0A34-1CD5-4B79-BA9A-A6F411E76F36}"/>
                </a:ext>
              </a:extLst>
            </p:cNvPr>
            <p:cNvSpPr/>
            <p:nvPr/>
          </p:nvSpPr>
          <p:spPr>
            <a:xfrm>
              <a:off x="1684431" y="1995165"/>
              <a:ext cx="4633410" cy="300128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err="1">
                  <a:solidFill>
                    <a:schemeClr val="tx1"/>
                  </a:solidFill>
                </a:rPr>
                <a:t>Automatic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retrieval</a:t>
              </a:r>
              <a:r>
                <a:rPr lang="de-DE" sz="1200" dirty="0">
                  <a:solidFill>
                    <a:schemeClr val="tx1"/>
                  </a:solidFill>
                </a:rPr>
                <a:t>, </a:t>
              </a:r>
              <a:r>
                <a:rPr lang="de-DE" sz="1200" dirty="0" err="1">
                  <a:solidFill>
                    <a:schemeClr val="tx1"/>
                  </a:solidFill>
                </a:rPr>
                <a:t>partly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converted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to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NetCDF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35F1B469-E6BD-453C-98ED-08F1D9D816F8}"/>
                </a:ext>
              </a:extLst>
            </p:cNvPr>
            <p:cNvSpPr/>
            <p:nvPr/>
          </p:nvSpPr>
          <p:spPr>
            <a:xfrm>
              <a:off x="6372240" y="1994168"/>
              <a:ext cx="921274" cy="300128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>
                  <a:solidFill>
                    <a:schemeClr val="tx1"/>
                  </a:solidFill>
                </a:rPr>
                <a:t>OSW-API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763FE1E-183A-4493-8B1C-820A4A14F1F5}"/>
              </a:ext>
            </a:extLst>
          </p:cNvPr>
          <p:cNvGrpSpPr/>
          <p:nvPr/>
        </p:nvGrpSpPr>
        <p:grpSpPr>
          <a:xfrm>
            <a:off x="390523" y="2303175"/>
            <a:ext cx="7334252" cy="3783300"/>
            <a:chOff x="390523" y="2303175"/>
            <a:chExt cx="7334252" cy="3783300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E4872D8-FAD3-41C8-85C0-40F61A2B3A8F}"/>
                </a:ext>
              </a:extLst>
            </p:cNvPr>
            <p:cNvSpPr/>
            <p:nvPr/>
          </p:nvSpPr>
          <p:spPr>
            <a:xfrm>
              <a:off x="851343" y="2586543"/>
              <a:ext cx="6873432" cy="349993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DE" sz="1400" b="1" dirty="0">
                  <a:solidFill>
                    <a:schemeClr val="tx1"/>
                  </a:solidFill>
                </a:rPr>
                <a:t>Control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D84BD1C-A692-475B-995D-C98E3BE15C59}"/>
                </a:ext>
              </a:extLst>
            </p:cNvPr>
            <p:cNvSpPr/>
            <p:nvPr/>
          </p:nvSpPr>
          <p:spPr>
            <a:xfrm>
              <a:off x="390523" y="2586543"/>
              <a:ext cx="327469" cy="349993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400" b="1" dirty="0">
                  <a:solidFill>
                    <a:schemeClr val="tx1"/>
                  </a:solidFill>
                </a:rPr>
                <a:t>Sentinel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448C0C5-795C-4139-90D9-0DDAC0DD9B80}"/>
                </a:ext>
              </a:extLst>
            </p:cNvPr>
            <p:cNvSpPr/>
            <p:nvPr/>
          </p:nvSpPr>
          <p:spPr>
            <a:xfrm>
              <a:off x="2275009" y="2742999"/>
              <a:ext cx="3458217" cy="300128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 err="1">
                  <a:solidFill>
                    <a:schemeClr val="tx1"/>
                  </a:solidFill>
                </a:rPr>
                <a:t>Criteria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exceedance</a:t>
              </a:r>
              <a:r>
                <a:rPr lang="de-DE" sz="1200" dirty="0">
                  <a:solidFill>
                    <a:schemeClr val="tx1"/>
                  </a:solidFill>
                </a:rPr>
                <a:t> in </a:t>
              </a:r>
              <a:r>
                <a:rPr lang="de-DE" sz="1200" dirty="0" err="1">
                  <a:solidFill>
                    <a:schemeClr val="tx1"/>
                  </a:solidFill>
                </a:rPr>
                <a:t>domain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30121668-5732-4A01-B66A-0C0BF1685F62}"/>
                </a:ext>
              </a:extLst>
            </p:cNvPr>
            <p:cNvSpPr/>
            <p:nvPr/>
          </p:nvSpPr>
          <p:spPr>
            <a:xfrm>
              <a:off x="933449" y="2943474"/>
              <a:ext cx="1018800" cy="231029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100" dirty="0">
                  <a:solidFill>
                    <a:schemeClr val="tx2"/>
                  </a:solidFill>
                </a:rPr>
                <a:t>Time</a:t>
              </a:r>
            </a:p>
          </p:txBody>
        </p:sp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8277196E-E7D8-49D8-8A95-08351C4083D1}"/>
                </a:ext>
              </a:extLst>
            </p:cNvPr>
            <p:cNvSpPr/>
            <p:nvPr/>
          </p:nvSpPr>
          <p:spPr>
            <a:xfrm>
              <a:off x="933449" y="3230133"/>
              <a:ext cx="1018800" cy="230400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100" dirty="0">
                  <a:solidFill>
                    <a:schemeClr val="tx2"/>
                  </a:solidFill>
                </a:rPr>
                <a:t>Time </a:t>
              </a:r>
              <a:r>
                <a:rPr lang="de-DE" sz="1100" dirty="0" err="1">
                  <a:solidFill>
                    <a:schemeClr val="tx2"/>
                  </a:solidFill>
                </a:rPr>
                <a:t>step</a:t>
              </a:r>
              <a:endParaRPr lang="de-DE" sz="1100" dirty="0">
                <a:solidFill>
                  <a:schemeClr val="tx2"/>
                </a:solidFill>
              </a:endParaRPr>
            </a:p>
          </p:txBody>
        </p:sp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DCF686D-8AC8-4CAC-A189-88BD0F5FCE59}"/>
                </a:ext>
              </a:extLst>
            </p:cNvPr>
            <p:cNvSpPr/>
            <p:nvPr/>
          </p:nvSpPr>
          <p:spPr>
            <a:xfrm>
              <a:off x="933450" y="3521828"/>
              <a:ext cx="1019175" cy="230400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100" dirty="0" err="1">
                  <a:solidFill>
                    <a:schemeClr val="tx2"/>
                  </a:solidFill>
                </a:rPr>
                <a:t>Criteria</a:t>
              </a:r>
              <a:r>
                <a:rPr lang="de-DE" sz="1100" dirty="0">
                  <a:solidFill>
                    <a:schemeClr val="tx2"/>
                  </a:solidFill>
                </a:rPr>
                <a:t> type</a:t>
              </a:r>
            </a:p>
          </p:txBody>
        </p:sp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858A524F-92D1-4A61-BF24-BF9D51AD246C}"/>
                </a:ext>
              </a:extLst>
            </p:cNvPr>
            <p:cNvSpPr/>
            <p:nvPr/>
          </p:nvSpPr>
          <p:spPr>
            <a:xfrm>
              <a:off x="933448" y="3807858"/>
              <a:ext cx="1018800" cy="230400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100" dirty="0">
                  <a:solidFill>
                    <a:schemeClr val="tx2"/>
                  </a:solidFill>
                </a:rPr>
                <a:t>Domain</a:t>
              </a:r>
            </a:p>
          </p:txBody>
        </p:sp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AF903BBF-5CAF-4BE9-8930-79B3E924DDB2}"/>
                </a:ext>
              </a:extLst>
            </p:cNvPr>
            <p:cNvSpPr/>
            <p:nvPr/>
          </p:nvSpPr>
          <p:spPr>
            <a:xfrm>
              <a:off x="933448" y="4093888"/>
              <a:ext cx="1018800" cy="540000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100" dirty="0">
                  <a:solidFill>
                    <a:schemeClr val="tx2"/>
                  </a:solidFill>
                </a:rPr>
                <a:t>Region (</a:t>
              </a:r>
              <a:r>
                <a:rPr lang="de-DE" sz="1100" dirty="0" err="1">
                  <a:solidFill>
                    <a:schemeClr val="tx2"/>
                  </a:solidFill>
                </a:rPr>
                <a:t>gauge</a:t>
              </a:r>
              <a:r>
                <a:rPr lang="de-DE" sz="1100" dirty="0">
                  <a:solidFill>
                    <a:schemeClr val="tx2"/>
                  </a:solidFill>
                </a:rPr>
                <a:t>, </a:t>
              </a:r>
              <a:r>
                <a:rPr lang="de-DE" sz="1100" dirty="0" err="1">
                  <a:solidFill>
                    <a:schemeClr val="tx2"/>
                  </a:solidFill>
                </a:rPr>
                <a:t>node</a:t>
              </a:r>
              <a:r>
                <a:rPr lang="de-DE" sz="1100" dirty="0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4473EA5E-948D-45A1-A015-0B09E65D14F6}"/>
                </a:ext>
              </a:extLst>
            </p:cNvPr>
            <p:cNvSpPr/>
            <p:nvPr/>
          </p:nvSpPr>
          <p:spPr>
            <a:xfrm>
              <a:off x="933448" y="4695398"/>
              <a:ext cx="1018800" cy="230400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100" dirty="0" err="1">
                  <a:solidFill>
                    <a:schemeClr val="tx2"/>
                  </a:solidFill>
                </a:rPr>
                <a:t>Hyd</a:t>
              </a:r>
              <a:r>
                <a:rPr lang="de-DE" sz="1100" dirty="0">
                  <a:solidFill>
                    <a:schemeClr val="tx2"/>
                  </a:solidFill>
                </a:rPr>
                <a:t>. Model</a:t>
              </a:r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A44E405F-4FE3-4B4E-A3F7-D09E5E192B57}"/>
                </a:ext>
              </a:extLst>
            </p:cNvPr>
            <p:cNvSpPr/>
            <p:nvPr/>
          </p:nvSpPr>
          <p:spPr>
            <a:xfrm>
              <a:off x="933448" y="4984015"/>
              <a:ext cx="1018800" cy="230400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100" dirty="0">
                  <a:solidFill>
                    <a:schemeClr val="tx2"/>
                  </a:solidFill>
                </a:rPr>
                <a:t>Counter</a:t>
              </a:r>
            </a:p>
          </p:txBody>
        </p: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486361D9-F3C8-496A-AE86-A3A52F681E98}"/>
                </a:ext>
              </a:extLst>
            </p:cNvPr>
            <p:cNvSpPr/>
            <p:nvPr/>
          </p:nvSpPr>
          <p:spPr>
            <a:xfrm>
              <a:off x="933825" y="5272632"/>
              <a:ext cx="1018800" cy="230400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100" dirty="0">
                  <a:solidFill>
                    <a:schemeClr val="tx2"/>
                  </a:solidFill>
                </a:rPr>
                <a:t>…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68767596-B94D-4E28-8147-390D201D987E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 flipH="1">
              <a:off x="4004118" y="2303175"/>
              <a:ext cx="690" cy="4398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18C639A-B824-42EB-88E1-28C2197B07D8}"/>
              </a:ext>
            </a:extLst>
          </p:cNvPr>
          <p:cNvGrpSpPr/>
          <p:nvPr/>
        </p:nvGrpSpPr>
        <p:grpSpPr>
          <a:xfrm>
            <a:off x="7498509" y="2586542"/>
            <a:ext cx="2297821" cy="3499933"/>
            <a:chOff x="7498509" y="2586542"/>
            <a:chExt cx="2297821" cy="3499933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F6D22367-1C10-43D1-BDA2-F4A68ECC341A}"/>
                </a:ext>
              </a:extLst>
            </p:cNvPr>
            <p:cNvSpPr/>
            <p:nvPr/>
          </p:nvSpPr>
          <p:spPr>
            <a:xfrm>
              <a:off x="7871682" y="2586542"/>
              <a:ext cx="1924648" cy="3499933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DE" sz="1400" b="1" dirty="0">
                  <a:solidFill>
                    <a:schemeClr val="tx1"/>
                  </a:solidFill>
                </a:rPr>
                <a:t>Analysis</a:t>
              </a: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13610742-B991-4ACF-BE69-39448C630509}"/>
                </a:ext>
              </a:extLst>
            </p:cNvPr>
            <p:cNvSpPr/>
            <p:nvPr/>
          </p:nvSpPr>
          <p:spPr>
            <a:xfrm>
              <a:off x="7956690" y="4818920"/>
              <a:ext cx="1758092" cy="486000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 err="1">
                  <a:solidFill>
                    <a:schemeClr val="tx1"/>
                  </a:solidFill>
                </a:rPr>
                <a:t>WeatherDataAnalysis</a:t>
              </a:r>
              <a:r>
                <a:rPr lang="de-DE" sz="1200" dirty="0">
                  <a:solidFill>
                    <a:schemeClr val="tx1"/>
                  </a:solidFill>
                </a:rPr>
                <a:t> (time, </a:t>
              </a:r>
              <a:r>
                <a:rPr lang="de-DE" sz="1200" dirty="0" err="1">
                  <a:solidFill>
                    <a:schemeClr val="tx1"/>
                  </a:solidFill>
                </a:rPr>
                <a:t>domain</a:t>
              </a:r>
              <a:r>
                <a:rPr lang="de-DE" sz="12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3842C7F8-B9A3-4A23-84AC-4CC735B26D97}"/>
                </a:ext>
              </a:extLst>
            </p:cNvPr>
            <p:cNvSpPr/>
            <p:nvPr/>
          </p:nvSpPr>
          <p:spPr>
            <a:xfrm>
              <a:off x="7955606" y="3043127"/>
              <a:ext cx="1756800" cy="756000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>
                  <a:solidFill>
                    <a:schemeClr val="tx1"/>
                  </a:solidFill>
                </a:rPr>
                <a:t>New </a:t>
              </a:r>
              <a:r>
                <a:rPr lang="de-DE" sz="1200" dirty="0" err="1">
                  <a:solidFill>
                    <a:schemeClr val="tx1"/>
                  </a:solidFill>
                </a:rPr>
                <a:t>products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chemeClr val="tx1"/>
                  </a:solidFill>
                </a:rPr>
                <a:t>Forecast </a:t>
              </a:r>
              <a:r>
                <a:rPr lang="de-DE" sz="1200" dirty="0" err="1">
                  <a:solidFill>
                    <a:schemeClr val="tx1"/>
                  </a:solidFill>
                </a:rPr>
                <a:t>persistence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chemeClr val="tx1"/>
                  </a:solidFill>
                </a:rPr>
                <a:t>Forecast </a:t>
              </a:r>
              <a:r>
                <a:rPr lang="de-DE" sz="1200" dirty="0" err="1">
                  <a:solidFill>
                    <a:schemeClr val="tx1"/>
                  </a:solidFill>
                </a:rPr>
                <a:t>quality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14E3720D-BA01-4608-889D-6FCD2632B313}"/>
                </a:ext>
              </a:extLst>
            </p:cNvPr>
            <p:cNvSpPr/>
            <p:nvPr/>
          </p:nvSpPr>
          <p:spPr>
            <a:xfrm>
              <a:off x="7956690" y="5441042"/>
              <a:ext cx="1756800" cy="486000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 err="1">
                  <a:solidFill>
                    <a:schemeClr val="tx1"/>
                  </a:solidFill>
                </a:rPr>
                <a:t>HYDforecast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analysis</a:t>
              </a:r>
              <a:r>
                <a:rPr lang="de-DE" sz="1200" dirty="0">
                  <a:solidFill>
                    <a:schemeClr val="tx1"/>
                  </a:solidFill>
                </a:rPr>
                <a:t> (time, </a:t>
              </a:r>
              <a:r>
                <a:rPr lang="de-DE" sz="1200" dirty="0" err="1">
                  <a:solidFill>
                    <a:schemeClr val="tx1"/>
                  </a:solidFill>
                </a:rPr>
                <a:t>region</a:t>
              </a:r>
              <a:r>
                <a:rPr lang="de-DE" sz="1200" dirty="0">
                  <a:solidFill>
                    <a:schemeClr val="tx1"/>
                  </a:solidFill>
                </a:rPr>
                <a:t>)</a:t>
              </a:r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E08AEDC5-CE73-4219-8FF4-1B78BC69DE11}"/>
                </a:ext>
              </a:extLst>
            </p:cNvPr>
            <p:cNvCxnSpPr>
              <a:stCxn id="35" idx="3"/>
              <a:endCxn id="30" idx="1"/>
            </p:cNvCxnSpPr>
            <p:nvPr/>
          </p:nvCxnSpPr>
          <p:spPr>
            <a:xfrm>
              <a:off x="7498509" y="5683603"/>
              <a:ext cx="458181" cy="43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Verbinder: gewinkelt 31">
              <a:extLst>
                <a:ext uri="{FF2B5EF4-FFF2-40B4-BE49-F238E27FC236}">
                  <a16:creationId xmlns:a16="http://schemas.microsoft.com/office/drawing/2014/main" id="{81FE3C7C-AEB9-4823-BCD1-23690E5917D6}"/>
                </a:ext>
              </a:extLst>
            </p:cNvPr>
            <p:cNvCxnSpPr>
              <a:stCxn id="55" idx="3"/>
              <a:endCxn id="28" idx="1"/>
            </p:cNvCxnSpPr>
            <p:nvPr/>
          </p:nvCxnSpPr>
          <p:spPr>
            <a:xfrm>
              <a:off x="7498509" y="3606209"/>
              <a:ext cx="458181" cy="1455711"/>
            </a:xfrm>
            <a:prstGeom prst="bentConnector3">
              <a:avLst>
                <a:gd name="adj1" fmla="val 64552"/>
              </a:avLst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7A46D82-9FA0-4B26-99D7-952872838F8E}"/>
              </a:ext>
            </a:extLst>
          </p:cNvPr>
          <p:cNvGrpSpPr/>
          <p:nvPr/>
        </p:nvGrpSpPr>
        <p:grpSpPr>
          <a:xfrm>
            <a:off x="2275008" y="3849647"/>
            <a:ext cx="5223501" cy="2077395"/>
            <a:chOff x="2275008" y="3849647"/>
            <a:chExt cx="5223501" cy="2077395"/>
          </a:xfrm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B1A45AC0-BA22-4402-936A-CE6388E6CEFE}"/>
                </a:ext>
              </a:extLst>
            </p:cNvPr>
            <p:cNvSpPr/>
            <p:nvPr/>
          </p:nvSpPr>
          <p:spPr>
            <a:xfrm>
              <a:off x="2275009" y="4131836"/>
              <a:ext cx="3458217" cy="300128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 err="1">
                  <a:solidFill>
                    <a:schemeClr val="tx1"/>
                  </a:solidFill>
                </a:rPr>
                <a:t>Criteria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exceedance</a:t>
              </a:r>
              <a:r>
                <a:rPr lang="de-DE" sz="1200" dirty="0">
                  <a:solidFill>
                    <a:schemeClr val="tx1"/>
                  </a:solidFill>
                </a:rPr>
                <a:t> in </a:t>
              </a:r>
              <a:r>
                <a:rPr lang="de-DE" sz="1200" dirty="0" err="1">
                  <a:solidFill>
                    <a:schemeClr val="tx1"/>
                  </a:solidFill>
                </a:rPr>
                <a:t>region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447C21B2-2E56-4B99-A221-7AE730407E83}"/>
                </a:ext>
              </a:extLst>
            </p:cNvPr>
            <p:cNvSpPr/>
            <p:nvPr/>
          </p:nvSpPr>
          <p:spPr>
            <a:xfrm>
              <a:off x="6328588" y="5440164"/>
              <a:ext cx="1169921" cy="486878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 err="1">
                  <a:solidFill>
                    <a:schemeClr val="tx1"/>
                  </a:solidFill>
                </a:rPr>
                <a:t>Standardized</a:t>
              </a:r>
              <a:r>
                <a:rPr lang="de-DE" sz="1200" dirty="0">
                  <a:solidFill>
                    <a:schemeClr val="tx1"/>
                  </a:solidFill>
                </a:rPr>
                <a:t> Output</a:t>
              </a: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9C5289DC-EC1A-45B7-9DD4-B9017EE7E54D}"/>
                </a:ext>
              </a:extLst>
            </p:cNvPr>
            <p:cNvSpPr/>
            <p:nvPr/>
          </p:nvSpPr>
          <p:spPr>
            <a:xfrm>
              <a:off x="2275008" y="4747731"/>
              <a:ext cx="3459600" cy="1179311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20000"/>
                </a:lnSpc>
              </a:pPr>
              <a:r>
                <a:rPr lang="de-DE" sz="1200" b="1" dirty="0" err="1">
                  <a:solidFill>
                    <a:schemeClr val="tx1"/>
                  </a:solidFill>
                </a:rPr>
                <a:t>HYDforecast</a:t>
              </a:r>
              <a:r>
                <a:rPr lang="de-DE" sz="1200" dirty="0">
                  <a:solidFill>
                    <a:schemeClr val="tx1"/>
                  </a:solidFill>
                </a:rPr>
                <a:t> (time, time </a:t>
              </a:r>
              <a:r>
                <a:rPr lang="de-DE" sz="1200" dirty="0" err="1">
                  <a:solidFill>
                    <a:schemeClr val="tx1"/>
                  </a:solidFill>
                </a:rPr>
                <a:t>step</a:t>
              </a:r>
              <a:r>
                <a:rPr lang="de-DE" sz="1200" dirty="0">
                  <a:solidFill>
                    <a:schemeClr val="tx1"/>
                  </a:solidFill>
                </a:rPr>
                <a:t>, </a:t>
              </a:r>
              <a:r>
                <a:rPr lang="de-DE" sz="1200" dirty="0" err="1">
                  <a:solidFill>
                    <a:schemeClr val="tx1"/>
                  </a:solidFill>
                </a:rPr>
                <a:t>region</a:t>
              </a:r>
              <a:r>
                <a:rPr lang="de-DE" sz="1200" dirty="0">
                  <a:solidFill>
                    <a:schemeClr val="tx1"/>
                  </a:solidFill>
                </a:rPr>
                <a:t>, </a:t>
              </a:r>
              <a:r>
                <a:rPr lang="de-DE" sz="1200" dirty="0" err="1">
                  <a:solidFill>
                    <a:schemeClr val="tx1"/>
                  </a:solidFill>
                </a:rPr>
                <a:t>model</a:t>
              </a:r>
              <a:r>
                <a:rPr lang="de-DE" sz="1200" dirty="0">
                  <a:solidFill>
                    <a:schemeClr val="tx1"/>
                  </a:solidFill>
                </a:rPr>
                <a:t>, </a:t>
              </a:r>
              <a:r>
                <a:rPr lang="de-DE" sz="1200" dirty="0" err="1">
                  <a:solidFill>
                    <a:schemeClr val="tx1"/>
                  </a:solidFill>
                </a:rPr>
                <a:t>counter</a:t>
              </a:r>
              <a:r>
                <a:rPr lang="de-DE" sz="12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8F509C9D-A9FC-4084-97FD-BFBD07FBDD5C}"/>
                </a:ext>
              </a:extLst>
            </p:cNvPr>
            <p:cNvSpPr/>
            <p:nvPr/>
          </p:nvSpPr>
          <p:spPr>
            <a:xfrm>
              <a:off x="3019425" y="5115292"/>
              <a:ext cx="754441" cy="7382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20000"/>
                </a:lnSpc>
              </a:pPr>
              <a:r>
                <a:rPr lang="de-DE" sz="1200" dirty="0">
                  <a:solidFill>
                    <a:schemeClr val="tx1"/>
                  </a:solidFill>
                </a:rPr>
                <a:t>Model: </a:t>
              </a:r>
              <a:r>
                <a:rPr lang="de-DE" sz="1200" dirty="0" err="1">
                  <a:solidFill>
                    <a:schemeClr val="tx1"/>
                  </a:solidFill>
                </a:rPr>
                <a:t>DeHM</a:t>
              </a:r>
              <a:r>
                <a:rPr lang="de-DE" sz="1200" dirty="0">
                  <a:solidFill>
                    <a:schemeClr val="tx1"/>
                  </a:solidFill>
                </a:rPr>
                <a:t>, </a:t>
              </a:r>
              <a:r>
                <a:rPr lang="de-DE" sz="1200" dirty="0" err="1">
                  <a:solidFill>
                    <a:schemeClr val="tx1"/>
                  </a:solidFill>
                </a:rPr>
                <a:t>KiWaNA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D6486B96-42BF-4C5B-AD2B-315FE6ECDC34}"/>
                </a:ext>
              </a:extLst>
            </p:cNvPr>
            <p:cNvSpPr/>
            <p:nvPr/>
          </p:nvSpPr>
          <p:spPr>
            <a:xfrm>
              <a:off x="3746021" y="5115292"/>
              <a:ext cx="1897357" cy="7382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 err="1">
                  <a:solidFill>
                    <a:schemeClr val="tx1"/>
                  </a:solidFill>
                </a:rPr>
                <a:t>Preprocessing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chemeClr val="tx1"/>
                  </a:solidFill>
                </a:rPr>
                <a:t>Simulation (</a:t>
              </a:r>
              <a:r>
                <a:rPr lang="de-DE" sz="1200" dirty="0" err="1">
                  <a:solidFill>
                    <a:schemeClr val="tx1"/>
                  </a:solidFill>
                </a:rPr>
                <a:t>ensemble</a:t>
              </a:r>
              <a:r>
                <a:rPr lang="de-DE" sz="1200" dirty="0">
                  <a:solidFill>
                    <a:schemeClr val="tx1"/>
                  </a:solidFill>
                </a:rPr>
                <a:t>)</a:t>
              </a: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 err="1">
                  <a:solidFill>
                    <a:schemeClr val="tx1"/>
                  </a:solidFill>
                </a:rPr>
                <a:t>Postprocessing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9E00B587-6E81-4B2C-A02E-AB1C49AD130A}"/>
                </a:ext>
              </a:extLst>
            </p:cNvPr>
            <p:cNvCxnSpPr>
              <a:stCxn id="51" idx="2"/>
              <a:endCxn id="34" idx="0"/>
            </p:cNvCxnSpPr>
            <p:nvPr/>
          </p:nvCxnSpPr>
          <p:spPr>
            <a:xfrm>
              <a:off x="4004118" y="3849647"/>
              <a:ext cx="0" cy="28218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D8DD7207-AB4A-46F0-B8ED-4C07F75F56C8}"/>
                </a:ext>
              </a:extLst>
            </p:cNvPr>
            <p:cNvCxnSpPr>
              <a:stCxn id="34" idx="2"/>
              <a:endCxn id="36" idx="0"/>
            </p:cNvCxnSpPr>
            <p:nvPr/>
          </p:nvCxnSpPr>
          <p:spPr>
            <a:xfrm>
              <a:off x="4004118" y="4431964"/>
              <a:ext cx="690" cy="31576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E78A884-A44A-4DD1-8E35-114379ABA9E4}"/>
                </a:ext>
              </a:extLst>
            </p:cNvPr>
            <p:cNvSpPr txBox="1"/>
            <p:nvPr/>
          </p:nvSpPr>
          <p:spPr>
            <a:xfrm>
              <a:off x="3991555" y="439357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solidFill>
                    <a:schemeClr val="tx2"/>
                  </a:solidFill>
                </a:rPr>
                <a:t>yes</a:t>
              </a:r>
              <a:endParaRPr lang="de-DE" sz="1200" dirty="0">
                <a:solidFill>
                  <a:schemeClr val="tx2"/>
                </a:solidFill>
              </a:endParaRPr>
            </a:p>
          </p:txBody>
        </p: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581F7F6A-FF20-4CF3-A8EF-EFA94C2A7715}"/>
                </a:ext>
              </a:extLst>
            </p:cNvPr>
            <p:cNvCxnSpPr>
              <a:cxnSpLocks/>
            </p:cNvCxnSpPr>
            <p:nvPr/>
          </p:nvCxnSpPr>
          <p:spPr>
            <a:xfrm>
              <a:off x="5091928" y="5716408"/>
              <a:ext cx="1225913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Verbinder: gewinkelt 42">
              <a:extLst>
                <a:ext uri="{FF2B5EF4-FFF2-40B4-BE49-F238E27FC236}">
                  <a16:creationId xmlns:a16="http://schemas.microsoft.com/office/drawing/2014/main" id="{357ED6E0-8AE4-4702-BF7E-042784F3D803}"/>
                </a:ext>
              </a:extLst>
            </p:cNvPr>
            <p:cNvCxnSpPr>
              <a:cxnSpLocks/>
              <a:stCxn id="55" idx="2"/>
              <a:endCxn id="36" idx="3"/>
            </p:cNvCxnSpPr>
            <p:nvPr/>
          </p:nvCxnSpPr>
          <p:spPr>
            <a:xfrm rot="5400000">
              <a:off x="5580210" y="4004047"/>
              <a:ext cx="1487739" cy="1178941"/>
            </a:xfrm>
            <a:prstGeom prst="bentConnector2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6CACEEB4-6F96-4882-AEA4-D089D325EC4B}"/>
              </a:ext>
            </a:extLst>
          </p:cNvPr>
          <p:cNvGrpSpPr/>
          <p:nvPr/>
        </p:nvGrpSpPr>
        <p:grpSpPr>
          <a:xfrm>
            <a:off x="9713490" y="2586542"/>
            <a:ext cx="2155747" cy="3499932"/>
            <a:chOff x="9713490" y="2586542"/>
            <a:chExt cx="2155747" cy="3499932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41EA5AFD-9D8F-426E-85F1-BA482601C48A}"/>
                </a:ext>
              </a:extLst>
            </p:cNvPr>
            <p:cNvSpPr/>
            <p:nvPr/>
          </p:nvSpPr>
          <p:spPr>
            <a:xfrm>
              <a:off x="9943237" y="2586542"/>
              <a:ext cx="1926000" cy="349993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DE" sz="1400" b="1" dirty="0" err="1">
                  <a:solidFill>
                    <a:schemeClr val="tx1"/>
                  </a:solidFill>
                </a:rPr>
                <a:t>Visualization</a:t>
              </a:r>
              <a:endParaRPr lang="de-DE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8C4971AB-1601-4556-B415-B9880645867D}"/>
                </a:ext>
              </a:extLst>
            </p:cNvPr>
            <p:cNvSpPr/>
            <p:nvPr/>
          </p:nvSpPr>
          <p:spPr>
            <a:xfrm>
              <a:off x="10027837" y="3038545"/>
              <a:ext cx="1756800" cy="98936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 err="1">
                  <a:solidFill>
                    <a:schemeClr val="tx1"/>
                  </a:solidFill>
                </a:rPr>
                <a:t>SentinelVisualizer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 err="1">
                  <a:solidFill>
                    <a:schemeClr val="tx1"/>
                  </a:solidFill>
                </a:rPr>
                <a:t>Timeseries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 err="1">
                  <a:solidFill>
                    <a:schemeClr val="tx1"/>
                  </a:solidFill>
                </a:rPr>
                <a:t>Persistence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 err="1">
                  <a:solidFill>
                    <a:schemeClr val="tx1"/>
                  </a:solidFill>
                </a:rPr>
                <a:t>Comparison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4B7A4E4F-0E3E-48C2-B3B9-4B27C754C91F}"/>
                </a:ext>
              </a:extLst>
            </p:cNvPr>
            <p:cNvSpPr/>
            <p:nvPr/>
          </p:nvSpPr>
          <p:spPr>
            <a:xfrm>
              <a:off x="10027837" y="4937674"/>
              <a:ext cx="1756800" cy="989368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 err="1">
                  <a:solidFill>
                    <a:schemeClr val="tx1"/>
                  </a:solidFill>
                </a:rPr>
                <a:t>Visualization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chemeClr val="tx1"/>
                  </a:solidFill>
                </a:rPr>
                <a:t>Rest-API</a:t>
              </a:r>
            </a:p>
            <a:p>
              <a:pPr marL="85725" indent="-857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chemeClr val="tx1"/>
                  </a:solidFill>
                </a:rPr>
                <a:t>Web Demonstrator</a:t>
              </a:r>
            </a:p>
          </p:txBody>
        </p: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9964B12B-14C8-47FA-8965-4C720CE3080E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9713490" y="5684042"/>
              <a:ext cx="323872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Verbinder: gewinkelt 48">
              <a:extLst>
                <a:ext uri="{FF2B5EF4-FFF2-40B4-BE49-F238E27FC236}">
                  <a16:creationId xmlns:a16="http://schemas.microsoft.com/office/drawing/2014/main" id="{93735B85-8AE8-444E-B885-1021E45C7834}"/>
                </a:ext>
              </a:extLst>
            </p:cNvPr>
            <p:cNvCxnSpPr>
              <a:stCxn id="28" idx="3"/>
              <a:endCxn id="47" idx="1"/>
            </p:cNvCxnSpPr>
            <p:nvPr/>
          </p:nvCxnSpPr>
          <p:spPr>
            <a:xfrm>
              <a:off x="9714782" y="5061920"/>
              <a:ext cx="313055" cy="370438"/>
            </a:xfrm>
            <a:prstGeom prst="bentConnector3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D8E0A834-7D75-4EE0-9ECA-ACEF8D1D5BF4}"/>
              </a:ext>
            </a:extLst>
          </p:cNvPr>
          <p:cNvGrpSpPr/>
          <p:nvPr/>
        </p:nvGrpSpPr>
        <p:grpSpPr>
          <a:xfrm>
            <a:off x="2275009" y="373336"/>
            <a:ext cx="9695236" cy="3476312"/>
            <a:chOff x="2275009" y="373336"/>
            <a:chExt cx="9695236" cy="3476312"/>
          </a:xfrm>
        </p:grpSpPr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898B3D61-A386-4D37-B628-AE4AC18FD1E8}"/>
                </a:ext>
              </a:extLst>
            </p:cNvPr>
            <p:cNvSpPr/>
            <p:nvPr/>
          </p:nvSpPr>
          <p:spPr>
            <a:xfrm>
              <a:off x="2275009" y="3362770"/>
              <a:ext cx="3458217" cy="486877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b="1" dirty="0" err="1">
                  <a:solidFill>
                    <a:schemeClr val="tx1"/>
                  </a:solidFill>
                </a:rPr>
                <a:t>WeatherDataHarmonizer</a:t>
              </a:r>
              <a:r>
                <a:rPr lang="de-DE" sz="1200" dirty="0">
                  <a:solidFill>
                    <a:schemeClr val="tx1"/>
                  </a:solidFill>
                </a:rPr>
                <a:t> (time </a:t>
              </a:r>
              <a:r>
                <a:rPr lang="de-DE" sz="1200" dirty="0" err="1">
                  <a:solidFill>
                    <a:schemeClr val="tx1"/>
                  </a:solidFill>
                </a:rPr>
                <a:t>step</a:t>
              </a:r>
              <a:r>
                <a:rPr lang="de-DE" sz="1200" dirty="0">
                  <a:solidFill>
                    <a:schemeClr val="tx1"/>
                  </a:solidFill>
                </a:rPr>
                <a:t>, </a:t>
              </a:r>
              <a:r>
                <a:rPr lang="de-DE" sz="1200" dirty="0" err="1">
                  <a:solidFill>
                    <a:schemeClr val="tx1"/>
                  </a:solidFill>
                </a:rPr>
                <a:t>spatial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resolution</a:t>
              </a:r>
              <a:r>
                <a:rPr lang="de-DE" sz="1200" dirty="0">
                  <a:solidFill>
                    <a:schemeClr val="tx1"/>
                  </a:solidFill>
                </a:rPr>
                <a:t>, </a:t>
              </a:r>
              <a:r>
                <a:rPr lang="de-DE" sz="1200" dirty="0" err="1">
                  <a:solidFill>
                    <a:schemeClr val="tx1"/>
                  </a:solidFill>
                </a:rPr>
                <a:t>coverage</a:t>
              </a:r>
              <a:r>
                <a:rPr lang="de-DE" sz="1200" dirty="0">
                  <a:solidFill>
                    <a:schemeClr val="tx1"/>
                  </a:solidFill>
                </a:rPr>
                <a:t>, </a:t>
              </a:r>
              <a:r>
                <a:rPr lang="de-DE" sz="1200" dirty="0" err="1">
                  <a:solidFill>
                    <a:schemeClr val="tx1"/>
                  </a:solidFill>
                </a:rPr>
                <a:t>format</a:t>
              </a:r>
              <a:r>
                <a:rPr lang="de-DE" sz="1200" dirty="0">
                  <a:solidFill>
                    <a:schemeClr val="tx1"/>
                  </a:solidFill>
                </a:rPr>
                <a:t>)</a:t>
              </a:r>
            </a:p>
          </p:txBody>
        </p: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EA20D6EE-6AFE-4E66-8328-710603A05784}"/>
                </a:ext>
              </a:extLst>
            </p:cNvPr>
            <p:cNvCxnSpPr>
              <a:stCxn id="16" idx="2"/>
              <a:endCxn id="51" idx="0"/>
            </p:cNvCxnSpPr>
            <p:nvPr/>
          </p:nvCxnSpPr>
          <p:spPr>
            <a:xfrm>
              <a:off x="4004118" y="3043127"/>
              <a:ext cx="0" cy="31964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62EBD604-AB68-4F65-BCD5-A481218B573D}"/>
                </a:ext>
              </a:extLst>
            </p:cNvPr>
            <p:cNvSpPr txBox="1"/>
            <p:nvPr/>
          </p:nvSpPr>
          <p:spPr>
            <a:xfrm>
              <a:off x="3991555" y="2992164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>
                  <a:solidFill>
                    <a:schemeClr val="tx2"/>
                  </a:solidFill>
                </a:rPr>
                <a:t>yes</a:t>
              </a:r>
              <a:endParaRPr lang="de-DE" sz="1200" dirty="0">
                <a:solidFill>
                  <a:schemeClr val="tx2"/>
                </a:solidFill>
              </a:endParaRPr>
            </a:p>
          </p:txBody>
        </p:sp>
        <p:cxnSp>
          <p:nvCxnSpPr>
            <p:cNvPr id="54" name="Gerade Verbindung mit Pfeil 53">
              <a:extLst>
                <a:ext uri="{FF2B5EF4-FFF2-40B4-BE49-F238E27FC236}">
                  <a16:creationId xmlns:a16="http://schemas.microsoft.com/office/drawing/2014/main" id="{3D76DC72-5274-4FF1-8512-C6D9E084BFB0}"/>
                </a:ext>
              </a:extLst>
            </p:cNvPr>
            <p:cNvCxnSpPr>
              <a:stCxn id="51" idx="3"/>
              <a:endCxn id="55" idx="1"/>
            </p:cNvCxnSpPr>
            <p:nvPr/>
          </p:nvCxnSpPr>
          <p:spPr>
            <a:xfrm>
              <a:off x="5733226" y="3606209"/>
              <a:ext cx="595362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5EC8F86A-E5EE-49C7-A2D5-EEB3ABC8B1F9}"/>
                </a:ext>
              </a:extLst>
            </p:cNvPr>
            <p:cNvSpPr/>
            <p:nvPr/>
          </p:nvSpPr>
          <p:spPr>
            <a:xfrm>
              <a:off x="6328588" y="3362770"/>
              <a:ext cx="1169921" cy="486878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de-DE" sz="1200" dirty="0" err="1">
                  <a:solidFill>
                    <a:schemeClr val="tx1"/>
                  </a:solidFill>
                </a:rPr>
                <a:t>Standardized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Precipitation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E2C5D12A-9BC3-4D77-BBE8-3EFC773BF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1845" y="373336"/>
              <a:ext cx="1238400" cy="1238400"/>
            </a:xfrm>
            <a:prstGeom prst="rect">
              <a:avLst/>
            </a:prstGeom>
          </p:spPr>
        </p:pic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7A19DA88-5739-4CA6-8513-E0D1EF751629}"/>
                </a:ext>
              </a:extLst>
            </p:cNvPr>
            <p:cNvGrpSpPr/>
            <p:nvPr/>
          </p:nvGrpSpPr>
          <p:grpSpPr>
            <a:xfrm>
              <a:off x="8756320" y="1563772"/>
              <a:ext cx="3213925" cy="579656"/>
              <a:chOff x="8756320" y="1563772"/>
              <a:chExt cx="3213925" cy="579656"/>
            </a:xfrm>
          </p:grpSpPr>
          <p:sp>
            <p:nvSpPr>
              <p:cNvPr id="58" name="Rechteck: abgerundete Ecken 57">
                <a:extLst>
                  <a:ext uri="{FF2B5EF4-FFF2-40B4-BE49-F238E27FC236}">
                    <a16:creationId xmlns:a16="http://schemas.microsoft.com/office/drawing/2014/main" id="{437BD7DF-4272-4599-9F79-9BA6FB9B39E2}"/>
                  </a:ext>
                </a:extLst>
              </p:cNvPr>
              <p:cNvSpPr/>
              <p:nvPr/>
            </p:nvSpPr>
            <p:spPr bwMode="auto">
              <a:xfrm>
                <a:off x="8756320" y="1563772"/>
                <a:ext cx="3213925" cy="579656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2000" tIns="36000" rIns="72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200" b="0" i="0" u="none" strike="noStrike" cap="none" normalizeH="0" baseline="0" dirty="0" err="1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" charset="0"/>
                    <a:ea typeface="ＭＳ Ｐゴシック" pitchFamily="1" charset="-128"/>
                  </a:rPr>
                  <a:t>weatherDataHarmonizer</a:t>
                </a:r>
                <a:endParaRPr kumimoji="0" lang="de-DE" sz="1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000" b="0" dirty="0">
                    <a:solidFill>
                      <a:schemeClr val="tx2"/>
                    </a:solidFill>
                  </a:rPr>
                  <a:t>https://gitlab.hrz.tu-chemnitz.de/ihmtud/weatherdataharmonizer/</a:t>
                </a:r>
              </a:p>
            </p:txBody>
          </p:sp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A9A521F5-C906-49FB-8F35-0A60DBC36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6463" y="1646507"/>
                <a:ext cx="432000" cy="4141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153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Web-</a:t>
            </a:r>
            <a:r>
              <a:rPr lang="en-GB" dirty="0" smtClean="0"/>
              <a:t>demonstrators</a:t>
            </a:r>
            <a:r>
              <a:rPr lang="de-DE" dirty="0" smtClean="0"/>
              <a:t> </a:t>
            </a:r>
            <a:r>
              <a:rPr lang="de-DE" dirty="0"/>
              <a:t>– </a:t>
            </a:r>
            <a:r>
              <a:rPr lang="de-DE" dirty="0" err="1"/>
              <a:t>EFShowa</a:t>
            </a:r>
            <a:r>
              <a:rPr lang="de-DE" dirty="0"/>
              <a:t> </a:t>
            </a:r>
            <a:r>
              <a:rPr lang="de-DE" dirty="0" smtClean="0"/>
              <a:t>&amp; </a:t>
            </a:r>
            <a:r>
              <a:rPr lang="de-DE" dirty="0" err="1" smtClean="0"/>
              <a:t>EFSadv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BC2DD5-F3A2-4006-80F9-DC2055C85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42" y="2042389"/>
            <a:ext cx="4978597" cy="412704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04EA75E-CA3E-4C6B-B1E2-19043E13540D}"/>
              </a:ext>
            </a:extLst>
          </p:cNvPr>
          <p:cNvSpPr txBox="1"/>
          <p:nvPr/>
        </p:nvSpPr>
        <p:spPr>
          <a:xfrm>
            <a:off x="340964" y="4224012"/>
            <a:ext cx="61278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800" b="1" dirty="0">
                <a:solidFill>
                  <a:schemeClr val="accent1"/>
                </a:solidFill>
              </a:rPr>
              <a:t>Web-demonstrators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accent1"/>
                </a:solidFill>
              </a:rPr>
              <a:t>Rainfall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exceedance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probability</a:t>
            </a:r>
            <a:endParaRPr lang="de-DE" sz="1800" dirty="0">
              <a:solidFill>
                <a:schemeClr val="accent1"/>
              </a:solidFill>
            </a:endParaRP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accent1"/>
                </a:solidFill>
              </a:rPr>
              <a:t>Rainfall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amounts</a:t>
            </a:r>
            <a:r>
              <a:rPr lang="de-DE" sz="1800" dirty="0" smtClean="0">
                <a:solidFill>
                  <a:schemeClr val="accent1"/>
                </a:solidFill>
              </a:rPr>
              <a:t> (</a:t>
            </a:r>
            <a:r>
              <a:rPr lang="de-DE" sz="1800" dirty="0" err="1" smtClean="0">
                <a:solidFill>
                  <a:schemeClr val="accent1"/>
                </a:solidFill>
              </a:rPr>
              <a:t>quantiles</a:t>
            </a:r>
            <a:r>
              <a:rPr lang="de-DE" sz="1800" dirty="0" smtClean="0">
                <a:solidFill>
                  <a:schemeClr val="accent1"/>
                </a:solidFill>
              </a:rPr>
              <a:t>)</a:t>
            </a:r>
            <a:endParaRPr lang="de-DE" sz="1800" dirty="0">
              <a:solidFill>
                <a:schemeClr val="accent1"/>
              </a:solidFill>
            </a:endParaRP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accent1"/>
                </a:solidFill>
              </a:rPr>
              <a:t>Expected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runoff</a:t>
            </a:r>
            <a:r>
              <a:rPr lang="de-DE" sz="1800" dirty="0" smtClean="0">
                <a:solidFill>
                  <a:schemeClr val="accent1"/>
                </a:solidFill>
              </a:rPr>
              <a:t> (</a:t>
            </a:r>
            <a:r>
              <a:rPr lang="de-DE" sz="1800" dirty="0" err="1" smtClean="0">
                <a:solidFill>
                  <a:schemeClr val="accent1"/>
                </a:solidFill>
              </a:rPr>
              <a:t>quantiles</a:t>
            </a:r>
            <a:r>
              <a:rPr lang="de-DE" sz="1800" dirty="0" smtClean="0">
                <a:solidFill>
                  <a:schemeClr val="accent1"/>
                </a:solidFill>
              </a:rPr>
              <a:t> &amp; </a:t>
            </a:r>
            <a:r>
              <a:rPr lang="de-DE" sz="1800" dirty="0" err="1" smtClean="0">
                <a:solidFill>
                  <a:schemeClr val="accent1"/>
                </a:solidFill>
              </a:rPr>
              <a:t>thresholds</a:t>
            </a:r>
            <a:r>
              <a:rPr lang="de-DE" sz="1800" dirty="0" smtClean="0">
                <a:solidFill>
                  <a:schemeClr val="accent1"/>
                </a:solidFill>
              </a:rPr>
              <a:t>)</a:t>
            </a:r>
            <a:endParaRPr lang="de-DE" sz="1800" dirty="0">
              <a:solidFill>
                <a:schemeClr val="accent1"/>
              </a:solidFill>
            </a:endParaRP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1"/>
                </a:solidFill>
              </a:rPr>
              <a:t>Easy </a:t>
            </a:r>
            <a:r>
              <a:rPr lang="de-DE" sz="1800" dirty="0" err="1">
                <a:solidFill>
                  <a:schemeClr val="accent1"/>
                </a:solidFill>
              </a:rPr>
              <a:t>to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read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flood</a:t>
            </a:r>
            <a:r>
              <a:rPr lang="de-DE" sz="1800" dirty="0">
                <a:solidFill>
                  <a:schemeClr val="accent1"/>
                </a:solidFill>
              </a:rPr>
              <a:t> </a:t>
            </a:r>
            <a:r>
              <a:rPr lang="de-DE" sz="1800" dirty="0" err="1">
                <a:solidFill>
                  <a:schemeClr val="accent1"/>
                </a:solidFill>
              </a:rPr>
              <a:t>warning</a:t>
            </a:r>
            <a:endParaRPr lang="de-DE" sz="1800" dirty="0">
              <a:solidFill>
                <a:schemeClr val="accent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3770602-3BF1-4B47-A96E-39908D9F5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95" y="4720200"/>
            <a:ext cx="1236597" cy="123659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C6CDC03-CDAA-47F4-A814-200D9107CA26}"/>
              </a:ext>
            </a:extLst>
          </p:cNvPr>
          <p:cNvSpPr txBox="1"/>
          <p:nvPr/>
        </p:nvSpPr>
        <p:spPr>
          <a:xfrm>
            <a:off x="4992929" y="5833686"/>
            <a:ext cx="2111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2"/>
                </a:solidFill>
              </a:rPr>
              <a:t>http://howa-innovativ.hydro.tu-dresden.de/WebDemoLive/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ED327B-F056-4941-A265-A90039327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319" y="854444"/>
            <a:ext cx="1238400" cy="1238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5BFC274-2358-4A18-B22E-96C601341D67}"/>
              </a:ext>
            </a:extLst>
          </p:cNvPr>
          <p:cNvSpPr txBox="1"/>
          <p:nvPr/>
        </p:nvSpPr>
        <p:spPr>
          <a:xfrm>
            <a:off x="9881319" y="1960568"/>
            <a:ext cx="2111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2"/>
                </a:solidFill>
              </a:rPr>
              <a:t>http://howa-innovativ.hydro.tu-dresden.de/WebDemoEFSadv/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56E7025-698D-4250-A08C-16526D87D406}"/>
              </a:ext>
            </a:extLst>
          </p:cNvPr>
          <p:cNvSpPr txBox="1"/>
          <p:nvPr/>
        </p:nvSpPr>
        <p:spPr>
          <a:xfrm>
            <a:off x="4998895" y="4438433"/>
            <a:ext cx="1236597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800" b="1" dirty="0" err="1">
                <a:solidFill>
                  <a:schemeClr val="accent1"/>
                </a:solidFill>
              </a:rPr>
              <a:t>EFShowa</a:t>
            </a:r>
            <a:endParaRPr lang="de-DE" sz="1800" b="1" dirty="0">
              <a:solidFill>
                <a:schemeClr val="accent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AE719D0-AE7F-4D20-93F5-EFE76D06009D}"/>
              </a:ext>
            </a:extLst>
          </p:cNvPr>
          <p:cNvSpPr txBox="1"/>
          <p:nvPr/>
        </p:nvSpPr>
        <p:spPr>
          <a:xfrm>
            <a:off x="9881319" y="589449"/>
            <a:ext cx="1236597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800" b="1" dirty="0" err="1">
                <a:solidFill>
                  <a:schemeClr val="accent1"/>
                </a:solidFill>
              </a:rPr>
              <a:t>EFSadv</a:t>
            </a:r>
            <a:endParaRPr lang="de-DE" sz="1800" b="1" dirty="0">
              <a:solidFill>
                <a:schemeClr val="accent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58" y="895985"/>
            <a:ext cx="4320000" cy="325024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539" y="895986"/>
            <a:ext cx="4336394" cy="32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Demonstrator – howapro.de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48C652-F375-4542-AC5B-C2904C03F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8" y="855664"/>
            <a:ext cx="7200000" cy="42009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C8790B4-0334-4E1F-9A5C-3A75C7AEC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9" y="1039298"/>
            <a:ext cx="7200000" cy="42009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EFC9E48-A210-4D93-96FD-76D459E88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" y="1222932"/>
            <a:ext cx="7200000" cy="42009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C29A2BE-CA5E-4837-BC47-5C2E8F4D70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1" y="1434069"/>
            <a:ext cx="7200000" cy="420099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53F4FB2-006C-422E-B5EC-8CA7E4EB8291}"/>
              </a:ext>
            </a:extLst>
          </p:cNvPr>
          <p:cNvSpPr txBox="1"/>
          <p:nvPr/>
        </p:nvSpPr>
        <p:spPr>
          <a:xfrm>
            <a:off x="8277920" y="783388"/>
            <a:ext cx="380131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b="1" dirty="0" smtClean="0">
                <a:solidFill>
                  <a:schemeClr val="accent1"/>
                </a:solidFill>
              </a:rPr>
              <a:t>Warning application </a:t>
            </a:r>
            <a:r>
              <a:rPr lang="en-GB" sz="1800" b="1" dirty="0" smtClean="0">
                <a:solidFill>
                  <a:schemeClr val="accent1"/>
                </a:solidFill>
                <a:hlinkClick r:id="rId6"/>
              </a:rPr>
              <a:t>https://howapro.de</a:t>
            </a:r>
            <a:endParaRPr lang="en-GB" sz="1800" b="1" dirty="0" smtClean="0">
              <a:solidFill>
                <a:schemeClr val="accent1"/>
              </a:solidFill>
            </a:endParaRP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More modern design and UI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Regional overview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Hydrographs for real and virtual gauges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Archive and API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Used for trainings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accent1"/>
                </a:solidFill>
              </a:rPr>
              <a:t>Useable on smart phones</a:t>
            </a:r>
            <a:endParaRPr lang="en-GB" sz="1800" dirty="0">
              <a:solidFill>
                <a:schemeClr val="accent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F3DC901-E503-41EE-8EF5-42C72FBC19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888" y="4627541"/>
            <a:ext cx="1238400" cy="12384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79598B0-A964-402A-81AB-BB515DFD0F09}"/>
              </a:ext>
            </a:extLst>
          </p:cNvPr>
          <p:cNvSpPr txBox="1"/>
          <p:nvPr/>
        </p:nvSpPr>
        <p:spPr>
          <a:xfrm>
            <a:off x="10118173" y="5742830"/>
            <a:ext cx="1337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2"/>
                </a:solidFill>
              </a:rPr>
              <a:t>https://howapro.de</a:t>
            </a:r>
          </a:p>
        </p:txBody>
      </p:sp>
    </p:spTree>
    <p:extLst>
      <p:ext uri="{BB962C8B-B14F-4D97-AF65-F5344CB8AC3E}">
        <p14:creationId xmlns:p14="http://schemas.microsoft.com/office/powerpoint/2010/main" val="28268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F9DF72D-054D-43BC-BA05-4EA8C3F62059}"/>
              </a:ext>
            </a:extLst>
          </p:cNvPr>
          <p:cNvSpPr txBox="1">
            <a:spLocks/>
          </p:cNvSpPr>
          <p:nvPr/>
        </p:nvSpPr>
        <p:spPr>
          <a:xfrm>
            <a:off x="874712" y="346076"/>
            <a:ext cx="10580687" cy="509588"/>
          </a:xfrm>
          <a:prstGeom prst="rect">
            <a:avLst/>
          </a:prstGeom>
        </p:spPr>
        <p:txBody>
          <a:bodyPr/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Evaluation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8335E5-0B51-4A43-9168-F9E30C328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417" y="3205501"/>
            <a:ext cx="6120000" cy="288528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DB82FD6-7D99-4D50-AE1B-1AB4C621616F}"/>
              </a:ext>
            </a:extLst>
          </p:cNvPr>
          <p:cNvSpPr txBox="1"/>
          <p:nvPr/>
        </p:nvSpPr>
        <p:spPr>
          <a:xfrm>
            <a:off x="505520" y="1157668"/>
            <a:ext cx="9196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accent1"/>
                </a:solidFill>
              </a:rPr>
              <a:t>Operationel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ensemble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forecast</a:t>
            </a:r>
            <a:r>
              <a:rPr lang="de-DE" sz="1800" dirty="0" smtClean="0">
                <a:solidFill>
                  <a:schemeClr val="accent1"/>
                </a:solidFill>
              </a:rPr>
              <a:t>: </a:t>
            </a:r>
            <a:r>
              <a:rPr lang="de-DE" sz="1800" dirty="0">
                <a:solidFill>
                  <a:schemeClr val="accent1"/>
                </a:solidFill>
              </a:rPr>
              <a:t>13.09. – 16.09.2024 in </a:t>
            </a:r>
            <a:r>
              <a:rPr lang="de-DE" sz="1800" dirty="0" err="1" smtClean="0">
                <a:solidFill>
                  <a:schemeClr val="accent1"/>
                </a:solidFill>
              </a:rPr>
              <a:t>Lauenstein@Müglitz</a:t>
            </a:r>
            <a:endParaRPr lang="de-DE" sz="1800" dirty="0">
              <a:solidFill>
                <a:schemeClr val="accent1"/>
              </a:solidFill>
            </a:endParaRP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accent1"/>
                </a:solidFill>
              </a:rPr>
              <a:t>Impact </a:t>
            </a:r>
            <a:r>
              <a:rPr lang="de-DE" sz="1800" dirty="0" err="1" smtClean="0">
                <a:solidFill>
                  <a:schemeClr val="accent1"/>
                </a:solidFill>
              </a:rPr>
              <a:t>of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controled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flood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reservoir</a:t>
            </a:r>
            <a:endParaRPr lang="de-DE" sz="1800" dirty="0">
              <a:solidFill>
                <a:schemeClr val="accent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B9A0775-08C2-466D-A5A4-F5EBB34A9FF7}"/>
              </a:ext>
            </a:extLst>
          </p:cNvPr>
          <p:cNvSpPr txBox="1"/>
          <p:nvPr/>
        </p:nvSpPr>
        <p:spPr>
          <a:xfrm>
            <a:off x="10824201" y="2751553"/>
            <a:ext cx="984565" cy="369332"/>
          </a:xfrm>
          <a:prstGeom prst="rect">
            <a:avLst/>
          </a:prstGeom>
          <a:solidFill>
            <a:srgbClr val="FFF4E1">
              <a:alpha val="8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800" b="1" dirty="0" err="1">
                <a:solidFill>
                  <a:schemeClr val="accent1"/>
                </a:solidFill>
              </a:rPr>
              <a:t>EFSadv</a:t>
            </a:r>
            <a:endParaRPr lang="de-DE" sz="1800" b="1" dirty="0">
              <a:solidFill>
                <a:schemeClr val="accent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DDDC21-F854-41CE-AF88-ED2D7D5011D1}"/>
              </a:ext>
            </a:extLst>
          </p:cNvPr>
          <p:cNvSpPr txBox="1"/>
          <p:nvPr/>
        </p:nvSpPr>
        <p:spPr>
          <a:xfrm>
            <a:off x="633013" y="2751553"/>
            <a:ext cx="1194751" cy="369332"/>
          </a:xfrm>
          <a:prstGeom prst="rect">
            <a:avLst/>
          </a:prstGeom>
          <a:solidFill>
            <a:srgbClr val="FFF4E1">
              <a:alpha val="8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800" b="1" dirty="0" err="1">
                <a:solidFill>
                  <a:schemeClr val="accent1"/>
                </a:solidFill>
              </a:rPr>
              <a:t>EFShowa</a:t>
            </a:r>
            <a:endParaRPr lang="de-DE" sz="1800" b="1" dirty="0">
              <a:solidFill>
                <a:schemeClr val="accent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CC34740-0A83-4D41-ADE4-CDD18A200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" y="3205501"/>
            <a:ext cx="6120000" cy="28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.06_TUD_PPT_16zu9_Vorlage.potx" id="{294745C1-E1BC-44C1-8C9D-B4CB23BDF171}" vid="{41010231-A741-4371-A565-9EF1890B637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2022-06_TUD_PPT_16zu9_Vorlage</Template>
  <TotalTime>0</TotalTime>
  <Words>909</Words>
  <Application>Microsoft Office PowerPoint</Application>
  <PresentationFormat>Breitbild</PresentationFormat>
  <Paragraphs>295</Paragraphs>
  <Slides>15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6" baseType="lpstr">
      <vt:lpstr>Rotis Sans Serif</vt:lpstr>
      <vt:lpstr>Calibri</vt:lpstr>
      <vt:lpstr>Wingdings</vt:lpstr>
      <vt:lpstr>ＭＳ Ｐゴシック</vt:lpstr>
      <vt:lpstr>Cambria Math</vt:lpstr>
      <vt:lpstr>Arial</vt:lpstr>
      <vt:lpstr>Arial Unicode MS</vt:lpstr>
      <vt:lpstr>Symbol</vt:lpstr>
      <vt:lpstr>Open Sans Condensed</vt:lpstr>
      <vt:lpstr>Open Sans</vt:lpstr>
      <vt:lpstr>TUD_2018_16zu9</vt:lpstr>
      <vt:lpstr>Operational Hydrologic Ensemble Forecasts in Small Catchments – Implementing New Products for Precipitation Estimation and Seamless Predictions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Präsentationsvorlage</dc:subject>
  <dc:creator>Michael Wagner</dc:creator>
  <cp:lastModifiedBy>jens</cp:lastModifiedBy>
  <cp:revision>259</cp:revision>
  <dcterms:created xsi:type="dcterms:W3CDTF">2023-04-20T08:50:28Z</dcterms:created>
  <dcterms:modified xsi:type="dcterms:W3CDTF">2025-03-17T22:43:39Z</dcterms:modified>
</cp:coreProperties>
</file>