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0" r:id="rId2"/>
  </p:sldMasterIdLst>
  <p:notesMasterIdLst>
    <p:notesMasterId r:id="rId27"/>
  </p:notesMasterIdLst>
  <p:handoutMasterIdLst>
    <p:handoutMasterId r:id="rId28"/>
  </p:handoutMasterIdLst>
  <p:sldIdLst>
    <p:sldId id="258" r:id="rId3"/>
    <p:sldId id="321" r:id="rId4"/>
    <p:sldId id="289" r:id="rId5"/>
    <p:sldId id="301" r:id="rId6"/>
    <p:sldId id="287" r:id="rId7"/>
    <p:sldId id="307" r:id="rId8"/>
    <p:sldId id="276" r:id="rId9"/>
    <p:sldId id="270" r:id="rId10"/>
    <p:sldId id="322" r:id="rId11"/>
    <p:sldId id="262" r:id="rId12"/>
    <p:sldId id="279" r:id="rId13"/>
    <p:sldId id="300" r:id="rId14"/>
    <p:sldId id="320" r:id="rId15"/>
    <p:sldId id="277" r:id="rId16"/>
    <p:sldId id="318" r:id="rId17"/>
    <p:sldId id="319" r:id="rId18"/>
    <p:sldId id="326" r:id="rId19"/>
    <p:sldId id="314" r:id="rId20"/>
    <p:sldId id="315" r:id="rId21"/>
    <p:sldId id="312" r:id="rId22"/>
    <p:sldId id="308" r:id="rId23"/>
    <p:sldId id="327" r:id="rId24"/>
    <p:sldId id="325" r:id="rId25"/>
    <p:sldId id="299" r:id="rId26"/>
  </p:sldIdLst>
  <p:sldSz cx="12192000" cy="6858000"/>
  <p:notesSz cx="6858000" cy="9926638"/>
  <p:defaultTextStyle>
    <a:defPPr>
      <a:defRPr lang="de-DE"/>
    </a:defPPr>
    <a:lvl1pPr algn="r"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r"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r"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r"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r"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5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hl-van Rooijen, Natalie (LfU)" initials="SvRN(" lastIdx="2" clrIdx="0">
    <p:extLst>
      <p:ext uri="{19B8F6BF-5375-455C-9EA6-DF929625EA0E}">
        <p15:presenceInfo xmlns:p15="http://schemas.microsoft.com/office/powerpoint/2012/main" userId="S::Natalie.Stahl-vanRooijen@lfu.bayern.de::37e73ee0-fdb4-4b0c-82ef-dbd5234705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5E839A"/>
    <a:srgbClr val="415B6B"/>
    <a:srgbClr val="7899AD"/>
    <a:srgbClr val="B6C6D0"/>
    <a:srgbClr val="F9AA00"/>
    <a:srgbClr val="3B687F"/>
    <a:srgbClr val="5C8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5154" autoAdjust="0"/>
  </p:normalViewPr>
  <p:slideViewPr>
    <p:cSldViewPr>
      <p:cViewPr varScale="1">
        <p:scale>
          <a:sx n="95" d="100"/>
          <a:sy n="95" d="100"/>
        </p:scale>
        <p:origin x="990" y="90"/>
      </p:cViewPr>
      <p:guideLst>
        <p:guide orient="horz" pos="2160"/>
        <p:guide pos="3522"/>
      </p:guideLst>
    </p:cSldViewPr>
  </p:slideViewPr>
  <p:outlineViewPr>
    <p:cViewPr>
      <p:scale>
        <a:sx n="33" d="100"/>
        <a:sy n="33" d="100"/>
      </p:scale>
      <p:origin x="0" y="0"/>
    </p:cViewPr>
    <p:sldLst>
      <p:sld r:id="rId1" collapse="1"/>
    </p:sldLst>
  </p:outlineViewPr>
  <p:notesTextViewPr>
    <p:cViewPr>
      <p:scale>
        <a:sx n="3" d="2"/>
        <a:sy n="3" d="2"/>
      </p:scale>
      <p:origin x="0" y="0"/>
    </p:cViewPr>
  </p:notesTextViewPr>
  <p:notesViewPr>
    <p:cSldViewPr>
      <p:cViewPr varScale="1">
        <p:scale>
          <a:sx n="92" d="100"/>
          <a:sy n="92" d="100"/>
        </p:scale>
        <p:origin x="375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2335" cy="49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23555" name="Rectangle 3"/>
          <p:cNvSpPr>
            <a:spLocks noGrp="1" noChangeArrowheads="1"/>
          </p:cNvSpPr>
          <p:nvPr>
            <p:ph type="dt" sz="quarter" idx="1"/>
          </p:nvPr>
        </p:nvSpPr>
        <p:spPr bwMode="auto">
          <a:xfrm>
            <a:off x="3885666" y="0"/>
            <a:ext cx="2972334" cy="49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3556" name="Rectangle 4"/>
          <p:cNvSpPr>
            <a:spLocks noGrp="1" noChangeArrowheads="1"/>
          </p:cNvSpPr>
          <p:nvPr>
            <p:ph type="ftr" sz="quarter" idx="2"/>
          </p:nvPr>
        </p:nvSpPr>
        <p:spPr bwMode="auto">
          <a:xfrm>
            <a:off x="0" y="9429990"/>
            <a:ext cx="2972335" cy="49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23557" name="Rectangle 5"/>
          <p:cNvSpPr>
            <a:spLocks noGrp="1" noChangeArrowheads="1"/>
          </p:cNvSpPr>
          <p:nvPr>
            <p:ph type="sldNum" sz="quarter" idx="3"/>
          </p:nvPr>
        </p:nvSpPr>
        <p:spPr bwMode="auto">
          <a:xfrm>
            <a:off x="3885666" y="9429990"/>
            <a:ext cx="2972334" cy="49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fld id="{69374D03-ABE5-4870-87F0-7653B7A508D1}" type="slidenum">
              <a:rPr lang="de-DE"/>
              <a:pPr/>
              <a:t>‹Nr.›</a:t>
            </a:fld>
            <a:endParaRPr lang="de-DE"/>
          </a:p>
        </p:txBody>
      </p:sp>
    </p:spTree>
    <p:extLst>
      <p:ext uri="{BB962C8B-B14F-4D97-AF65-F5344CB8AC3E}">
        <p14:creationId xmlns:p14="http://schemas.microsoft.com/office/powerpoint/2010/main" val="2000009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2335" cy="49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20483" name="Rectangle 3"/>
          <p:cNvSpPr>
            <a:spLocks noGrp="1" noChangeArrowheads="1"/>
          </p:cNvSpPr>
          <p:nvPr>
            <p:ph type="dt" idx="1"/>
          </p:nvPr>
        </p:nvSpPr>
        <p:spPr bwMode="auto">
          <a:xfrm>
            <a:off x="3885666" y="0"/>
            <a:ext cx="2972334" cy="49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0484" name="Rectangle 4"/>
          <p:cNvSpPr>
            <a:spLocks noGrp="1" noRot="1" noChangeAspect="1" noChangeArrowheads="1" noTextEdit="1"/>
          </p:cNvSpPr>
          <p:nvPr>
            <p:ph type="sldImg" idx="2"/>
          </p:nvPr>
        </p:nvSpPr>
        <p:spPr bwMode="auto">
          <a:xfrm>
            <a:off x="120650"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14935" y="4715788"/>
            <a:ext cx="5028132" cy="446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486" name="Rectangle 6"/>
          <p:cNvSpPr>
            <a:spLocks noGrp="1" noChangeArrowheads="1"/>
          </p:cNvSpPr>
          <p:nvPr>
            <p:ph type="ftr" sz="quarter" idx="4"/>
          </p:nvPr>
        </p:nvSpPr>
        <p:spPr bwMode="auto">
          <a:xfrm>
            <a:off x="0" y="9429990"/>
            <a:ext cx="2972335" cy="49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20487" name="Rectangle 7"/>
          <p:cNvSpPr>
            <a:spLocks noGrp="1" noChangeArrowheads="1"/>
          </p:cNvSpPr>
          <p:nvPr>
            <p:ph type="sldNum" sz="quarter" idx="5"/>
          </p:nvPr>
        </p:nvSpPr>
        <p:spPr bwMode="auto">
          <a:xfrm>
            <a:off x="3885666" y="9429990"/>
            <a:ext cx="2972334" cy="49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fld id="{DF1FE7DE-306B-40DA-8729-EE4B1E1D728A}" type="slidenum">
              <a:rPr lang="de-DE"/>
              <a:pPr/>
              <a:t>‹Nr.›</a:t>
            </a:fld>
            <a:endParaRPr lang="de-DE"/>
          </a:p>
        </p:txBody>
      </p:sp>
    </p:spTree>
    <p:extLst>
      <p:ext uri="{BB962C8B-B14F-4D97-AF65-F5344CB8AC3E}">
        <p14:creationId xmlns:p14="http://schemas.microsoft.com/office/powerpoint/2010/main" val="31829008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AC36A9-6BA5-40C8-89EC-4C3D91402247}" type="slidenum">
              <a:rPr lang="de-DE" altLang="de-DE" sz="1200"/>
              <a:pPr/>
              <a:t>1</a:t>
            </a:fld>
            <a:endParaRPr lang="de-DE" altLang="de-DE" sz="1200"/>
          </a:p>
        </p:txBody>
      </p:sp>
      <p:sp>
        <p:nvSpPr>
          <p:cNvPr id="6147" name="Rectangle 2"/>
          <p:cNvSpPr>
            <a:spLocks noGrp="1" noRot="1" noChangeAspect="1" noChangeArrowheads="1" noTextEdit="1"/>
          </p:cNvSpPr>
          <p:nvPr>
            <p:ph type="sldImg"/>
          </p:nvPr>
        </p:nvSpPr>
        <p:spPr>
          <a:xfrm>
            <a:off x="147638" y="738188"/>
            <a:ext cx="6564312" cy="3692525"/>
          </a:xfrm>
          <a:ln/>
        </p:spPr>
      </p:sp>
      <p:sp>
        <p:nvSpPr>
          <p:cNvPr id="47108" name="Rectangle 3"/>
          <p:cNvSpPr>
            <a:spLocks noGrp="1" noChangeArrowheads="1"/>
          </p:cNvSpPr>
          <p:nvPr>
            <p:ph type="body" idx="1"/>
          </p:nvPr>
        </p:nvSpPr>
        <p:spPr>
          <a:xfrm>
            <a:off x="914935" y="4676120"/>
            <a:ext cx="5028132" cy="4512685"/>
          </a:xfrm>
        </p:spPr>
        <p:txBody>
          <a:bodyPr/>
          <a:lstStyle/>
          <a:p>
            <a:pPr marL="180340" indent="228600">
              <a:lnSpc>
                <a:spcPct val="150000"/>
              </a:lnSpc>
              <a:spcAft>
                <a:spcPts val="1200"/>
              </a:spcAft>
              <a:defRPr/>
            </a:pPr>
            <a:r>
              <a:rPr lang="en-GB" dirty="0">
                <a:latin typeface="Calibri"/>
                <a:ea typeface="Times New Roman"/>
                <a:cs typeface="Arial"/>
              </a:rPr>
              <a:t>I want to tell you something about the practice of flood information and warning in Bavaria, after some preliminary words I’ll speak about the products and the organization of the flood </a:t>
            </a:r>
            <a:r>
              <a:rPr lang="en-GB">
                <a:latin typeface="Calibri"/>
                <a:ea typeface="Times New Roman"/>
                <a:cs typeface="Arial"/>
              </a:rPr>
              <a:t>information service</a:t>
            </a:r>
            <a:r>
              <a:rPr lang="en-GB" baseline="0">
                <a:latin typeface="Calibri"/>
                <a:ea typeface="Times New Roman"/>
                <a:cs typeface="Arial"/>
              </a:rPr>
              <a:t> </a:t>
            </a:r>
            <a:r>
              <a:rPr lang="en-GB">
                <a:latin typeface="Calibri"/>
                <a:ea typeface="Times New Roman"/>
                <a:cs typeface="Arial"/>
              </a:rPr>
              <a:t>and </a:t>
            </a:r>
            <a:r>
              <a:rPr lang="en-GB" dirty="0">
                <a:latin typeface="Calibri"/>
                <a:ea typeface="Times New Roman"/>
                <a:cs typeface="Arial"/>
              </a:rPr>
              <a:t>the flood forecasting, models and uncertainty of forecasts.</a:t>
            </a:r>
            <a:endParaRPr lang="de-DE" dirty="0">
              <a:latin typeface="Calibri"/>
              <a:ea typeface="Times New Roman"/>
              <a:cs typeface="Arial"/>
            </a:endParaRPr>
          </a:p>
          <a:p>
            <a:pPr marL="180340" indent="228600">
              <a:lnSpc>
                <a:spcPct val="150000"/>
              </a:lnSpc>
              <a:spcAft>
                <a:spcPts val="1200"/>
              </a:spcAft>
              <a:defRPr/>
            </a:pPr>
            <a:r>
              <a:rPr lang="en-GB" dirty="0">
                <a:latin typeface="Calibri"/>
                <a:ea typeface="Times New Roman"/>
                <a:cs typeface="Arial"/>
              </a:rPr>
              <a:t>But before speaking of techniques and improvements of flood warning we have to consider that effective warning mainly depends on the awareness and preparedness of the recipients of the warning. </a:t>
            </a:r>
            <a:endParaRPr lang="de-DE" dirty="0">
              <a:latin typeface="Calibri"/>
              <a:ea typeface="Times New Roman"/>
              <a:cs typeface="Arial"/>
            </a:endParaRPr>
          </a:p>
          <a:p>
            <a:pPr marL="180340" indent="228600">
              <a:lnSpc>
                <a:spcPct val="150000"/>
              </a:lnSpc>
              <a:spcAft>
                <a:spcPts val="1200"/>
              </a:spcAft>
              <a:defRPr/>
            </a:pPr>
            <a:r>
              <a:rPr lang="en-GB" dirty="0">
                <a:latin typeface="Calibri"/>
                <a:ea typeface="Times New Roman"/>
                <a:cs typeface="Arial"/>
              </a:rPr>
              <a:t>Today the enhancement in information media i.e. the internet has led to a much better reachability of flood information and warning for everyone.</a:t>
            </a:r>
            <a:endParaRPr lang="de-DE" dirty="0">
              <a:latin typeface="Calibri"/>
              <a:ea typeface="Times New Roman"/>
              <a:cs typeface="Arial"/>
            </a:endParaRPr>
          </a:p>
          <a:p>
            <a:pPr eaLnBrk="1" hangingPunct="1">
              <a:defRPr/>
            </a:pPr>
            <a:endParaRPr lang="de-DE" altLang="de-DE" dirty="0"/>
          </a:p>
        </p:txBody>
      </p:sp>
    </p:spTree>
    <p:extLst>
      <p:ext uri="{BB962C8B-B14F-4D97-AF65-F5344CB8AC3E}">
        <p14:creationId xmlns:p14="http://schemas.microsoft.com/office/powerpoint/2010/main" val="100653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ln/>
        </p:spPr>
      </p:sp>
      <p:sp>
        <p:nvSpPr>
          <p:cNvPr id="14339" name="Notizenplatzhalter 2"/>
          <p:cNvSpPr>
            <a:spLocks noGrp="1"/>
          </p:cNvSpPr>
          <p:nvPr>
            <p:ph type="body" idx="1"/>
          </p:nvPr>
        </p:nvSpPr>
        <p:spPr>
          <a:noFill/>
        </p:spPr>
        <p:txBody>
          <a:bodyPr/>
          <a:lstStyle/>
          <a:p>
            <a:r>
              <a:rPr lang="en-US" altLang="de-DE">
                <a:latin typeface="Arial" panose="020B0604020202020204" pitchFamily="34" charset="0"/>
              </a:rPr>
              <a:t>Timely warning of flood hazard is an essential part of precautious flood protection. Prolongation of the forecast lead time enables more substantial protection measures like the building up of mobile walls. </a:t>
            </a:r>
            <a:endParaRPr lang="de-DE" altLang="de-DE">
              <a:latin typeface="Arial" panose="020B0604020202020204" pitchFamily="34" charset="0"/>
            </a:endParaRPr>
          </a:p>
        </p:txBody>
      </p:sp>
      <p:sp>
        <p:nvSpPr>
          <p:cNvPr id="14340" name="Foliennummernplatzhalter 3"/>
          <p:cNvSpPr>
            <a:spLocks noGrp="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2078C2-C027-428B-88A2-191342130C66}" type="slidenum">
              <a:rPr lang="de-DE" altLang="de-DE" sz="1200"/>
              <a:pPr/>
              <a:t>10</a:t>
            </a:fld>
            <a:endParaRPr lang="de-DE" altLang="de-DE" sz="1200"/>
          </a:p>
        </p:txBody>
      </p:sp>
    </p:spTree>
    <p:extLst>
      <p:ext uri="{BB962C8B-B14F-4D97-AF65-F5344CB8AC3E}">
        <p14:creationId xmlns:p14="http://schemas.microsoft.com/office/powerpoint/2010/main" val="204847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p:spPr>
        <p:txBody>
          <a:bodyPr/>
          <a:lstStyle/>
          <a:p>
            <a:r>
              <a:rPr lang="en-US" altLang="de-DE" dirty="0">
                <a:latin typeface="Arial" panose="020B0604020202020204" pitchFamily="34" charset="0"/>
              </a:rPr>
              <a:t>Two more level marks are connected to the inundation maps created in the </a:t>
            </a:r>
            <a:r>
              <a:rPr lang="en-US" altLang="de-DE" dirty="0" err="1">
                <a:latin typeface="Arial" panose="020B0604020202020204" pitchFamily="34" charset="0"/>
              </a:rPr>
              <a:t>imple</a:t>
            </a:r>
            <a:r>
              <a:rPr lang="en-US" altLang="de-DE" dirty="0">
                <a:latin typeface="Arial" panose="020B0604020202020204" pitchFamily="34" charset="0"/>
              </a:rPr>
              <a:t>-mentation of the EU flood directive, showing the extent and expected water depths of an area flooded in a low probability scenario (10y-flood) and in a medium probability scenario (100y-flood) (</a:t>
            </a:r>
            <a:r>
              <a:rPr lang="en-US" altLang="de-DE" dirty="0" err="1">
                <a:latin typeface="Arial" panose="020B0604020202020204" pitchFamily="34" charset="0"/>
              </a:rPr>
              <a:t>Donauwörth</a:t>
            </a:r>
            <a:r>
              <a:rPr lang="en-US" altLang="de-DE" dirty="0">
                <a:latin typeface="Arial" panose="020B0604020202020204" pitchFamily="34" charset="0"/>
              </a:rPr>
              <a:t> </a:t>
            </a:r>
            <a:r>
              <a:rPr lang="en-US" altLang="de-DE" dirty="0" err="1">
                <a:latin typeface="Arial" panose="020B0604020202020204" pitchFamily="34" charset="0"/>
              </a:rPr>
              <a:t>nur</a:t>
            </a:r>
            <a:r>
              <a:rPr lang="en-US" altLang="de-DE" dirty="0">
                <a:latin typeface="Arial" panose="020B0604020202020204" pitchFamily="34" charset="0"/>
              </a:rPr>
              <a:t> HQ100). </a:t>
            </a:r>
            <a:endParaRPr lang="de-DE" altLang="de-DE" dirty="0">
              <a:latin typeface="Arial" panose="020B0604020202020204" pitchFamily="34" charset="0"/>
            </a:endParaRPr>
          </a:p>
        </p:txBody>
      </p:sp>
      <p:sp>
        <p:nvSpPr>
          <p:cNvPr id="47108" name="Foliennummernplatzhalter 3"/>
          <p:cNvSpPr>
            <a:spLocks noGrp="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DBC50C-B44F-45D6-9DBD-F674E923CD09}" type="slidenum">
              <a:rPr lang="de-DE" altLang="de-DE" sz="1200"/>
              <a:pPr/>
              <a:t>11</a:t>
            </a:fld>
            <a:endParaRPr lang="de-DE" altLang="de-DE" sz="1200"/>
          </a:p>
        </p:txBody>
      </p:sp>
    </p:spTree>
    <p:extLst>
      <p:ext uri="{BB962C8B-B14F-4D97-AF65-F5344CB8AC3E}">
        <p14:creationId xmlns:p14="http://schemas.microsoft.com/office/powerpoint/2010/main" val="4513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2E2689-BCCF-453A-B6EB-C8404F3CBEEA}" type="slidenum">
              <a:rPr lang="de-DE" altLang="de-DE" sz="1200"/>
              <a:pPr/>
              <a:t>12</a:t>
            </a:fld>
            <a:endParaRPr lang="de-DE" altLang="de-DE" sz="1200"/>
          </a:p>
        </p:txBody>
      </p:sp>
      <p:sp>
        <p:nvSpPr>
          <p:cNvPr id="51203" name="Rectangle 2"/>
          <p:cNvSpPr>
            <a:spLocks noGrp="1" noRot="1" noChangeAspect="1" noChangeArrowheads="1" noTextEdit="1"/>
          </p:cNvSpPr>
          <p:nvPr>
            <p:ph type="sldImg"/>
          </p:nvPr>
        </p:nvSpPr>
        <p:spPr>
          <a:xfrm>
            <a:off x="147638" y="738188"/>
            <a:ext cx="6564312" cy="3692525"/>
          </a:xfrm>
          <a:ln/>
        </p:spPr>
      </p:sp>
      <p:sp>
        <p:nvSpPr>
          <p:cNvPr id="51204" name="Rectangle 3"/>
          <p:cNvSpPr>
            <a:spLocks noGrp="1" noChangeArrowheads="1"/>
          </p:cNvSpPr>
          <p:nvPr>
            <p:ph type="body" idx="1"/>
          </p:nvPr>
        </p:nvSpPr>
        <p:spPr>
          <a:xfrm>
            <a:off x="914935" y="4676120"/>
            <a:ext cx="5028132" cy="4512685"/>
          </a:xfrm>
          <a:noFill/>
        </p:spPr>
        <p:txBody>
          <a:bodyPr/>
          <a:lstStyle/>
          <a:p>
            <a:pPr eaLnBrk="1" hangingPunct="1"/>
            <a:r>
              <a:rPr lang="en-US" altLang="de-DE" dirty="0">
                <a:latin typeface="Arial" panose="020B0604020202020204" pitchFamily="34" charset="0"/>
              </a:rPr>
              <a:t>In Germany flood warning in river basins and on lakes is the responsibility of the federal states. For this purpose, Bavaria has set up a Flood Warning Service (HND) in 1902 that collects data on water levels, runoff and precipitation, analyses this information, draws up flood alert plans and warns people affected.</a:t>
            </a:r>
          </a:p>
          <a:p>
            <a:pPr eaLnBrk="1" hangingPunct="1"/>
            <a:r>
              <a:rPr lang="en-US" altLang="de-DE" dirty="0">
                <a:latin typeface="Arial" panose="020B0604020202020204" pitchFamily="34" charset="0"/>
              </a:rPr>
              <a:t>Connected to the Flood Warning Service are the state offices for water management, the county district offices, towns and communities. The coordinating unit is the Flood Warning Centre in the Bavarian Environment Agency. </a:t>
            </a:r>
          </a:p>
          <a:p>
            <a:pPr eaLnBrk="1" hangingPunct="1"/>
            <a:r>
              <a:rPr lang="en-US" altLang="de-DE" dirty="0">
                <a:latin typeface="Arial" panose="020B0604020202020204" pitchFamily="34" charset="0"/>
              </a:rPr>
              <a:t>Five regional Flood Forecast </a:t>
            </a:r>
            <a:r>
              <a:rPr lang="en-US" altLang="de-DE" dirty="0" err="1">
                <a:latin typeface="Arial" panose="020B0604020202020204" pitchFamily="34" charset="0"/>
              </a:rPr>
              <a:t>Centres</a:t>
            </a:r>
            <a:r>
              <a:rPr lang="en-US" altLang="de-DE" dirty="0">
                <a:latin typeface="Arial" panose="020B0604020202020204" pitchFamily="34" charset="0"/>
              </a:rPr>
              <a:t> are responsible for calculating and preparing flood predictions for the basins of the rivers Main, Danube, </a:t>
            </a:r>
            <a:r>
              <a:rPr lang="en-US" altLang="de-DE" dirty="0" err="1">
                <a:latin typeface="Arial" panose="020B0604020202020204" pitchFamily="34" charset="0"/>
              </a:rPr>
              <a:t>Isar</a:t>
            </a:r>
            <a:r>
              <a:rPr lang="en-US" altLang="de-DE" dirty="0">
                <a:latin typeface="Arial" panose="020B0604020202020204" pitchFamily="34" charset="0"/>
              </a:rPr>
              <a:t>, </a:t>
            </a:r>
            <a:r>
              <a:rPr lang="en-US" altLang="de-DE" dirty="0" err="1">
                <a:latin typeface="Arial" panose="020B0604020202020204" pitchFamily="34" charset="0"/>
              </a:rPr>
              <a:t>Iller</a:t>
            </a:r>
            <a:r>
              <a:rPr lang="en-US" altLang="de-DE" dirty="0">
                <a:latin typeface="Arial" panose="020B0604020202020204" pitchFamily="34" charset="0"/>
              </a:rPr>
              <a:t>/Lech and Inn respectively.</a:t>
            </a:r>
          </a:p>
          <a:p>
            <a:pPr eaLnBrk="1" hangingPunct="1"/>
            <a:r>
              <a:rPr lang="en-US" altLang="de-DE" dirty="0">
                <a:latin typeface="Arial" panose="020B0604020202020204" pitchFamily="34" charset="0"/>
              </a:rPr>
              <a:t>The respective </a:t>
            </a:r>
            <a:r>
              <a:rPr lang="en-US" altLang="de-DE" dirty="0" err="1">
                <a:latin typeface="Arial" panose="020B0604020202020204" pitchFamily="34" charset="0"/>
              </a:rPr>
              <a:t>centres</a:t>
            </a:r>
            <a:r>
              <a:rPr lang="en-US" altLang="de-DE" dirty="0">
                <a:latin typeface="Arial" panose="020B0604020202020204" pitchFamily="34" charset="0"/>
              </a:rPr>
              <a:t> are put into intense action as soon as rivers or lakes are expected to rise above defined threshold values. The water levels at the gauging stations are available at least on an hourly basis and flood forecasts are updated continuously. </a:t>
            </a:r>
          </a:p>
          <a:p>
            <a:pPr eaLnBrk="1" hangingPunct="1"/>
            <a:r>
              <a:rPr lang="en-US" altLang="de-DE" dirty="0">
                <a:latin typeface="Arial" panose="020B0604020202020204" pitchFamily="34" charset="0"/>
              </a:rPr>
              <a:t>The state offices for water management put out regional alerts, while the Flood Warning Centre issues a flood status report for all Bavaria.</a:t>
            </a:r>
          </a:p>
          <a:p>
            <a:pPr eaLnBrk="1" hangingPunct="1"/>
            <a:r>
              <a:rPr lang="en-US" altLang="de-DE" dirty="0">
                <a:latin typeface="Arial" panose="020B0604020202020204" pitchFamily="34" charset="0"/>
              </a:rPr>
              <a:t>Alert plans make sure that this information is passed on through the county district offices to the affected towns and communities. </a:t>
            </a:r>
          </a:p>
          <a:p>
            <a:pPr eaLnBrk="1" hangingPunct="1"/>
            <a:r>
              <a:rPr lang="en-US" altLang="de-DE" dirty="0">
                <a:latin typeface="Arial" panose="020B0604020202020204" pitchFamily="34" charset="0"/>
              </a:rPr>
              <a:t>The alert plans specify who is to be warned, when and how, and what measures are to be taken at which gauge levels. </a:t>
            </a:r>
          </a:p>
          <a:p>
            <a:pPr eaLnBrk="1" hangingPunct="1"/>
            <a:r>
              <a:rPr lang="en-US" altLang="de-DE" dirty="0">
                <a:latin typeface="Arial" panose="020B0604020202020204" pitchFamily="34" charset="0"/>
              </a:rPr>
              <a:t>Towns and communities are the last link in the alert channel and play a particularly important role.</a:t>
            </a:r>
          </a:p>
          <a:p>
            <a:pPr eaLnBrk="1" hangingPunct="1"/>
            <a:r>
              <a:rPr lang="en-US" altLang="de-DE" dirty="0">
                <a:latin typeface="Arial" panose="020B0604020202020204" pitchFamily="34" charset="0"/>
              </a:rPr>
              <a:t>The local authorities and emergency services have plans of endangered areas or buildings and plans for the </a:t>
            </a:r>
            <a:r>
              <a:rPr lang="en-US" altLang="de-DE" dirty="0" err="1">
                <a:latin typeface="Arial" panose="020B0604020202020204" pitchFamily="34" charset="0"/>
              </a:rPr>
              <a:t>organisation</a:t>
            </a:r>
            <a:r>
              <a:rPr lang="en-US" altLang="de-DE" dirty="0">
                <a:latin typeface="Arial" panose="020B0604020202020204" pitchFamily="34" charset="0"/>
              </a:rPr>
              <a:t> of flood </a:t>
            </a:r>
            <a:r>
              <a:rPr lang="en-US" altLang="de-DE" dirty="0" err="1">
                <a:latin typeface="Arial" panose="020B0604020202020204" pitchFamily="34" charset="0"/>
              </a:rPr>
              <a:t>defence</a:t>
            </a:r>
            <a:r>
              <a:rPr lang="en-US" altLang="de-DE" dirty="0">
                <a:latin typeface="Arial" panose="020B0604020202020204" pitchFamily="34" charset="0"/>
              </a:rPr>
              <a:t> systems</a:t>
            </a:r>
            <a:r>
              <a:rPr lang="en-US" altLang="de-DE" baseline="0" dirty="0">
                <a:latin typeface="Arial" panose="020B0604020202020204" pitchFamily="34" charset="0"/>
              </a:rPr>
              <a:t>.</a:t>
            </a:r>
            <a:endParaRPr lang="en-US" altLang="de-DE" dirty="0">
              <a:latin typeface="Arial" panose="020B0604020202020204" pitchFamily="34" charset="0"/>
            </a:endParaRPr>
          </a:p>
          <a:p>
            <a:pPr eaLnBrk="1" hangingPunct="1"/>
            <a:r>
              <a:rPr lang="en-US" altLang="de-DE" dirty="0">
                <a:latin typeface="Arial" panose="020B0604020202020204" pitchFamily="34" charset="0"/>
              </a:rPr>
              <a:t>The flood warnings have to be actively transmitted to the concerned recipients. Once warned, the recipient has the responsibility to inform himself about the threatening flood. </a:t>
            </a:r>
          </a:p>
          <a:p>
            <a:pPr eaLnBrk="1" hangingPunct="1"/>
            <a:r>
              <a:rPr lang="en-US" altLang="de-DE" dirty="0">
                <a:latin typeface="Arial" panose="020B0604020202020204" pitchFamily="34" charset="0"/>
              </a:rPr>
              <a:t>For this purpose, the state offices for water management, the regional flood forecast </a:t>
            </a:r>
            <a:r>
              <a:rPr lang="en-US" altLang="de-DE" dirty="0" err="1">
                <a:latin typeface="Arial" panose="020B0604020202020204" pitchFamily="34" charset="0"/>
              </a:rPr>
              <a:t>centres</a:t>
            </a:r>
            <a:r>
              <a:rPr lang="en-US" altLang="de-DE" dirty="0">
                <a:latin typeface="Arial" panose="020B0604020202020204" pitchFamily="34" charset="0"/>
              </a:rPr>
              <a:t> and the flood information </a:t>
            </a:r>
            <a:r>
              <a:rPr lang="en-US" altLang="de-DE" dirty="0" err="1">
                <a:latin typeface="Arial" panose="020B0604020202020204" pitchFamily="34" charset="0"/>
              </a:rPr>
              <a:t>centre</a:t>
            </a:r>
            <a:r>
              <a:rPr lang="en-US" altLang="de-DE" dirty="0">
                <a:latin typeface="Arial" panose="020B0604020202020204" pitchFamily="34" charset="0"/>
              </a:rPr>
              <a:t> provide updated data, forecasts and flood reports via the website as well as flood news via a telephone service to the public and authorities. Actual water levels of all gauging stations are provided via TV-text and telephone service.</a:t>
            </a:r>
          </a:p>
        </p:txBody>
      </p:sp>
    </p:spTree>
    <p:extLst>
      <p:ext uri="{BB962C8B-B14F-4D97-AF65-F5344CB8AC3E}">
        <p14:creationId xmlns:p14="http://schemas.microsoft.com/office/powerpoint/2010/main" val="256698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Yellow high </a:t>
            </a:r>
            <a:r>
              <a:rPr lang="de-DE" dirty="0" err="1"/>
              <a:t>uncertainty</a:t>
            </a:r>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13</a:t>
            </a:fld>
            <a:endParaRPr lang="de-DE"/>
          </a:p>
        </p:txBody>
      </p:sp>
    </p:spTree>
    <p:extLst>
      <p:ext uri="{BB962C8B-B14F-4D97-AF65-F5344CB8AC3E}">
        <p14:creationId xmlns:p14="http://schemas.microsoft.com/office/powerpoint/2010/main" val="307168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a:t>
            </a:r>
            <a:r>
              <a:rPr lang="de-DE" dirty="0" err="1"/>
              <a:t>days</a:t>
            </a:r>
            <a:r>
              <a:rPr lang="de-DE" dirty="0"/>
              <a:t> </a:t>
            </a:r>
            <a:r>
              <a:rPr lang="de-DE" dirty="0" err="1"/>
              <a:t>ahead</a:t>
            </a:r>
            <a:r>
              <a:rPr lang="de-DE" dirty="0"/>
              <a:t> </a:t>
            </a:r>
            <a:r>
              <a:rPr lang="de-DE" dirty="0" err="1"/>
              <a:t>forecast</a:t>
            </a:r>
            <a:r>
              <a:rPr lang="de-DE" dirty="0"/>
              <a:t> </a:t>
            </a:r>
          </a:p>
          <a:p>
            <a:r>
              <a:rPr lang="de-DE" dirty="0"/>
              <a:t>Different </a:t>
            </a:r>
            <a:r>
              <a:rPr lang="de-DE" dirty="0" err="1"/>
              <a:t>models</a:t>
            </a:r>
            <a:r>
              <a:rPr lang="de-DE" dirty="0"/>
              <a:t>:</a:t>
            </a:r>
          </a:p>
          <a:p>
            <a:r>
              <a:rPr lang="de-DE" dirty="0"/>
              <a:t>-   different </a:t>
            </a:r>
            <a:r>
              <a:rPr lang="de-DE" dirty="0" err="1"/>
              <a:t>water</a:t>
            </a:r>
            <a:r>
              <a:rPr lang="de-DE" dirty="0"/>
              <a:t> </a:t>
            </a:r>
            <a:r>
              <a:rPr lang="de-DE" dirty="0" err="1"/>
              <a:t>levels</a:t>
            </a:r>
            <a:r>
              <a:rPr lang="de-DE" dirty="0"/>
              <a:t> but </a:t>
            </a:r>
            <a:r>
              <a:rPr lang="de-DE" dirty="0" err="1"/>
              <a:t>somewhere</a:t>
            </a:r>
            <a:r>
              <a:rPr lang="de-DE" dirty="0"/>
              <a:t> </a:t>
            </a:r>
            <a:r>
              <a:rPr lang="de-DE" dirty="0" err="1"/>
              <a:t>level</a:t>
            </a:r>
            <a:r>
              <a:rPr lang="de-DE" dirty="0"/>
              <a:t> 4 high </a:t>
            </a:r>
            <a:r>
              <a:rPr lang="de-DE" dirty="0" err="1"/>
              <a:t>danger</a:t>
            </a:r>
            <a:r>
              <a:rPr lang="de-DE" dirty="0"/>
              <a:t> (orange – medium </a:t>
            </a:r>
            <a:r>
              <a:rPr lang="de-DE" dirty="0" err="1"/>
              <a:t>correct</a:t>
            </a:r>
            <a:r>
              <a:rPr lang="de-DE" dirty="0"/>
              <a:t> </a:t>
            </a:r>
            <a:r>
              <a:rPr lang="de-DE" dirty="0" err="1"/>
              <a:t>forecast</a:t>
            </a:r>
            <a:r>
              <a:rPr lang="de-DE" dirty="0"/>
              <a:t>)</a:t>
            </a:r>
          </a:p>
          <a:p>
            <a:pPr marL="171450" indent="-171450">
              <a:buFontTx/>
              <a:buChar char="-"/>
            </a:pPr>
            <a:r>
              <a:rPr lang="de-DE" dirty="0"/>
              <a:t>different </a:t>
            </a:r>
            <a:r>
              <a:rPr lang="de-DE" dirty="0" err="1"/>
              <a:t>areas</a:t>
            </a:r>
            <a:r>
              <a:rPr lang="de-DE" dirty="0"/>
              <a:t> </a:t>
            </a:r>
            <a:r>
              <a:rPr lang="de-DE" dirty="0" err="1"/>
              <a:t>affected</a:t>
            </a:r>
            <a:r>
              <a:rPr lang="de-DE" dirty="0"/>
              <a:t>, </a:t>
            </a:r>
            <a:r>
              <a:rPr lang="de-DE" dirty="0" err="1"/>
              <a:t>localisation</a:t>
            </a:r>
            <a:r>
              <a:rPr lang="de-DE" dirty="0"/>
              <a:t> </a:t>
            </a:r>
            <a:r>
              <a:rPr lang="de-DE" dirty="0" err="1"/>
              <a:t>level</a:t>
            </a:r>
            <a:r>
              <a:rPr lang="de-DE" dirty="0"/>
              <a:t> 4 not possible (</a:t>
            </a:r>
            <a:r>
              <a:rPr lang="de-DE" dirty="0" err="1"/>
              <a:t>red</a:t>
            </a:r>
            <a:r>
              <a:rPr lang="de-DE" dirty="0"/>
              <a:t> – not </a:t>
            </a:r>
            <a:r>
              <a:rPr lang="de-DE" dirty="0" err="1"/>
              <a:t>sufficient</a:t>
            </a:r>
            <a:r>
              <a:rPr lang="de-DE" dirty="0"/>
              <a:t> </a:t>
            </a:r>
            <a:r>
              <a:rPr lang="de-DE" dirty="0" err="1"/>
              <a:t>forecast</a:t>
            </a:r>
            <a:r>
              <a:rPr lang="de-DE" dirty="0"/>
              <a:t>)</a:t>
            </a:r>
          </a:p>
          <a:p>
            <a:pPr marL="171450" indent="-171450">
              <a:buFontTx/>
              <a:buChar char="-"/>
            </a:pPr>
            <a:r>
              <a:rPr lang="de-DE" dirty="0" err="1"/>
              <a:t>begin</a:t>
            </a:r>
            <a:r>
              <a:rPr lang="de-DE" dirty="0"/>
              <a:t> </a:t>
            </a:r>
            <a:r>
              <a:rPr lang="de-DE" dirty="0" err="1"/>
              <a:t>of</a:t>
            </a:r>
            <a:r>
              <a:rPr lang="de-DE" dirty="0"/>
              <a:t> </a:t>
            </a:r>
            <a:r>
              <a:rPr lang="de-DE" dirty="0" err="1"/>
              <a:t>event</a:t>
            </a:r>
            <a:r>
              <a:rPr lang="de-DE" dirty="0"/>
              <a:t> in all </a:t>
            </a:r>
            <a:r>
              <a:rPr lang="de-DE" dirty="0" err="1"/>
              <a:t>models</a:t>
            </a:r>
            <a:r>
              <a:rPr lang="de-DE" dirty="0"/>
              <a:t> </a:t>
            </a:r>
            <a:r>
              <a:rPr lang="de-DE" dirty="0" err="1"/>
              <a:t>the</a:t>
            </a:r>
            <a:r>
              <a:rPr lang="de-DE" dirty="0"/>
              <a:t> same (</a:t>
            </a:r>
            <a:r>
              <a:rPr lang="de-DE" dirty="0" err="1"/>
              <a:t>green</a:t>
            </a:r>
            <a:r>
              <a:rPr lang="de-DE" dirty="0"/>
              <a:t> – </a:t>
            </a:r>
            <a:r>
              <a:rPr lang="de-DE" dirty="0" err="1"/>
              <a:t>correct</a:t>
            </a:r>
            <a:r>
              <a:rPr lang="de-DE" dirty="0"/>
              <a:t> </a:t>
            </a:r>
            <a:r>
              <a:rPr lang="de-DE" dirty="0" err="1"/>
              <a:t>forecast</a:t>
            </a:r>
            <a:r>
              <a:rPr lang="de-DE" dirty="0"/>
              <a:t> – </a:t>
            </a:r>
            <a:r>
              <a:rPr lang="de-DE" dirty="0" err="1"/>
              <a:t>scale</a:t>
            </a:r>
            <a:r>
              <a:rPr lang="de-DE" dirty="0"/>
              <a:t> Bavaria)</a:t>
            </a:r>
          </a:p>
          <a:p>
            <a:pPr marL="0" indent="0">
              <a:buFontTx/>
              <a:buNone/>
            </a:pPr>
            <a:r>
              <a:rPr lang="de-DE" dirty="0" err="1"/>
              <a:t>What</a:t>
            </a:r>
            <a:r>
              <a:rPr lang="de-DE" dirty="0"/>
              <a:t> do </a:t>
            </a:r>
            <a:r>
              <a:rPr lang="de-DE" dirty="0" err="1"/>
              <a:t>you</a:t>
            </a:r>
            <a:r>
              <a:rPr lang="de-DE" dirty="0"/>
              <a:t> do? </a:t>
            </a:r>
            <a:r>
              <a:rPr lang="de-DE" dirty="0" err="1"/>
              <a:t>You</a:t>
            </a:r>
            <a:r>
              <a:rPr lang="de-DE" dirty="0"/>
              <a:t> </a:t>
            </a:r>
            <a:r>
              <a:rPr lang="de-DE" dirty="0" err="1"/>
              <a:t>can</a:t>
            </a:r>
            <a:r>
              <a:rPr lang="de-DE" dirty="0"/>
              <a:t> </a:t>
            </a:r>
            <a:r>
              <a:rPr lang="de-DE" dirty="0" err="1"/>
              <a:t>see</a:t>
            </a:r>
            <a:r>
              <a:rPr lang="de-DE" dirty="0"/>
              <a:t> an </a:t>
            </a:r>
            <a:r>
              <a:rPr lang="de-DE" dirty="0" err="1"/>
              <a:t>upcoming</a:t>
            </a:r>
            <a:r>
              <a:rPr lang="de-DE" dirty="0"/>
              <a:t> </a:t>
            </a:r>
            <a:r>
              <a:rPr lang="de-DE" dirty="0" err="1"/>
              <a:t>event</a:t>
            </a:r>
            <a:r>
              <a:rPr lang="de-DE" dirty="0"/>
              <a:t>, but </a:t>
            </a:r>
            <a:r>
              <a:rPr lang="de-DE" dirty="0" err="1"/>
              <a:t>for</a:t>
            </a:r>
            <a:r>
              <a:rPr lang="de-DE" dirty="0"/>
              <a:t> a </a:t>
            </a:r>
            <a:r>
              <a:rPr lang="de-DE" dirty="0" err="1"/>
              <a:t>warning</a:t>
            </a:r>
            <a:r>
              <a:rPr lang="de-DE" dirty="0"/>
              <a:t> </a:t>
            </a:r>
            <a:r>
              <a:rPr lang="de-DE" dirty="0" err="1"/>
              <a:t>this</a:t>
            </a:r>
            <a:r>
              <a:rPr lang="de-DE" dirty="0"/>
              <a:t> </a:t>
            </a:r>
            <a:r>
              <a:rPr lang="de-DE" dirty="0" err="1"/>
              <a:t>is</a:t>
            </a:r>
            <a:r>
              <a:rPr lang="de-DE" dirty="0"/>
              <a:t> </a:t>
            </a:r>
            <a:r>
              <a:rPr lang="de-DE" dirty="0" err="1"/>
              <a:t>to</a:t>
            </a:r>
            <a:r>
              <a:rPr lang="de-DE" dirty="0"/>
              <a:t> </a:t>
            </a:r>
            <a:r>
              <a:rPr lang="de-DE" dirty="0" err="1"/>
              <a:t>few</a:t>
            </a:r>
            <a:r>
              <a:rPr lang="de-DE" dirty="0"/>
              <a:t> </a:t>
            </a:r>
            <a:r>
              <a:rPr lang="de-DE" dirty="0" err="1"/>
              <a:t>information</a:t>
            </a:r>
            <a:endParaRPr lang="de-DE" dirty="0"/>
          </a:p>
          <a:p>
            <a:pPr marL="0" indent="0">
              <a:buFontTx/>
              <a:buNone/>
            </a:pPr>
            <a:r>
              <a:rPr lang="de-DE" dirty="0"/>
              <a:t>29.05.2024 Information </a:t>
            </a:r>
            <a:r>
              <a:rPr lang="de-DE" dirty="0" err="1"/>
              <a:t>for</a:t>
            </a:r>
            <a:r>
              <a:rPr lang="de-DE" dirty="0"/>
              <a:t> </a:t>
            </a:r>
            <a:r>
              <a:rPr lang="en-US" dirty="0"/>
              <a:t>participants in the flood warning service, ministries to keep staff available for the public </a:t>
            </a:r>
            <a:r>
              <a:rPr lang="en-US" dirty="0" err="1"/>
              <a:t>holidas</a:t>
            </a:r>
            <a:endParaRPr lang="en-US" dirty="0"/>
          </a:p>
          <a:p>
            <a:pPr marL="0" indent="0">
              <a:buFontTx/>
              <a:buNone/>
            </a:pPr>
            <a:r>
              <a:rPr lang="en-US" dirty="0"/>
              <a:t>30.05.2024 Information for the public that there will be a flood starting on Friday (31.05) , but uncertainty is still to high for more detail warnings.</a:t>
            </a:r>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14</a:t>
            </a:fld>
            <a:endParaRPr lang="de-DE"/>
          </a:p>
        </p:txBody>
      </p:sp>
    </p:spTree>
    <p:extLst>
      <p:ext uri="{BB962C8B-B14F-4D97-AF65-F5344CB8AC3E}">
        <p14:creationId xmlns:p14="http://schemas.microsoft.com/office/powerpoint/2010/main" val="309115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15</a:t>
            </a:fld>
            <a:endParaRPr lang="de-DE"/>
          </a:p>
        </p:txBody>
      </p:sp>
    </p:spTree>
    <p:extLst>
      <p:ext uri="{BB962C8B-B14F-4D97-AF65-F5344CB8AC3E}">
        <p14:creationId xmlns:p14="http://schemas.microsoft.com/office/powerpoint/2010/main" val="71089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Will the prediction of the ensembles improve as we get closer to the event? Where exactly are the problems in the prediction? To analyze this in more detail, let's take another look at Friday's deterministic forecast</a:t>
            </a:r>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16</a:t>
            </a:fld>
            <a:endParaRPr lang="de-DE"/>
          </a:p>
        </p:txBody>
      </p:sp>
    </p:spTree>
    <p:extLst>
      <p:ext uri="{BB962C8B-B14F-4D97-AF65-F5344CB8AC3E}">
        <p14:creationId xmlns:p14="http://schemas.microsoft.com/office/powerpoint/2010/main" val="309115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 the </a:t>
            </a:r>
            <a:r>
              <a:rPr lang="en-US" dirty="0" err="1"/>
              <a:t>Günz</a:t>
            </a:r>
            <a:r>
              <a:rPr lang="en-US" dirty="0"/>
              <a:t>, the westernmost gauge, the forecast of the peak is very good from the time (18 h forecast before), the height at the highest warning level, but approx. 30 cm too low</a:t>
            </a:r>
          </a:p>
          <a:p>
            <a:r>
              <a:rPr lang="en-US" dirty="0"/>
              <a:t>- For the </a:t>
            </a:r>
            <a:r>
              <a:rPr lang="en-US" dirty="0" err="1"/>
              <a:t>Mindel</a:t>
            </a:r>
            <a:r>
              <a:rPr lang="en-US" dirty="0"/>
              <a:t>, just a little further east, the forecast is also very good in terms of the course, but the peak came unexpectedly earlier and higher 20 hours later (not included in the forecast)</a:t>
            </a:r>
          </a:p>
          <a:p>
            <a:r>
              <a:rPr lang="en-US" dirty="0"/>
              <a:t>-For a long time, the forecast for the </a:t>
            </a:r>
            <a:r>
              <a:rPr lang="en-US" dirty="0" err="1"/>
              <a:t>Paar</a:t>
            </a:r>
            <a:r>
              <a:rPr lang="en-US" dirty="0"/>
              <a:t> catchment area further east was that the area was no longer in the center of the heavy precipitation, but it was over-rained just as much as </a:t>
            </a:r>
            <a:r>
              <a:rPr lang="en-US" dirty="0" err="1"/>
              <a:t>Günz</a:t>
            </a:r>
            <a:r>
              <a:rPr lang="en-US" dirty="0"/>
              <a:t> and </a:t>
            </a:r>
            <a:r>
              <a:rPr lang="en-US" dirty="0" err="1"/>
              <a:t>Minde</a:t>
            </a:r>
            <a:r>
              <a:rPr lang="en-US" dirty="0"/>
              <a:t>, only a little later</a:t>
            </a:r>
          </a:p>
          <a:p>
            <a:r>
              <a:rPr lang="en-US" dirty="0"/>
              <a:t>You can see a very sharp boundary in the precipitation forecast that separates extreme precipitation from low precipitation.</a:t>
            </a:r>
          </a:p>
          <a:p>
            <a:r>
              <a:rPr lang="en-US" dirty="0"/>
              <a:t>This is the reason for the very different quality of the forecasts for the catchment areas. For the regions at the center of the precipitation it fits very well, for the regions at the edge, a miscalculation in the location makes a very big difference in the expected water level.</a:t>
            </a:r>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17</a:t>
            </a:fld>
            <a:endParaRPr lang="de-DE"/>
          </a:p>
        </p:txBody>
      </p:sp>
    </p:spTree>
    <p:extLst>
      <p:ext uri="{BB962C8B-B14F-4D97-AF65-F5344CB8AC3E}">
        <p14:creationId xmlns:p14="http://schemas.microsoft.com/office/powerpoint/2010/main" val="3304823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1FE7DE-306B-40DA-8729-EE4B1E1D728A}" type="slidenum">
              <a:rPr lang="de-DE" smtClean="0"/>
              <a:pPr/>
              <a:t>18</a:t>
            </a:fld>
            <a:endParaRPr lang="de-DE"/>
          </a:p>
        </p:txBody>
      </p:sp>
    </p:spTree>
    <p:extLst>
      <p:ext uri="{BB962C8B-B14F-4D97-AF65-F5344CB8AC3E}">
        <p14:creationId xmlns:p14="http://schemas.microsoft.com/office/powerpoint/2010/main" val="243589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Die Vorhersagen für Manching zeigen die selben Probleme wie für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Mühlried</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Man sieht an den Beispielen, dass wir das spätere Ausmaß erst im Verlauf des Samstags vorhersagen konnten, was auch eine Folge der Verlagerung des Niederschlagsschwerpunkts in den Vorhersagen ist.</a:t>
            </a:r>
            <a:endParaRPr lang="de-D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beobachtete Anstieg der Wasserstände konnte durch das Modell nicht nachvollzogen werden, sodass manuelle Eingriffe erforderlich waren (das Modell wollte einen wesentlich steileren Anstieg simulieren, was vermutlich daran liegt, dass der Wellenablauf mit Deichüberströmungen im Modell nicht korrekt abgebildet wird).</a:t>
            </a:r>
            <a:endParaRPr lang="de-D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lange, „fahnenartige“ Abfall hängt vermutlich auch damit zusammen, dass die W-Q-Beziehungen an einigen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Oberliegerpegeln</a:t>
            </a:r>
            <a:r>
              <a:rPr lang="de-DE" sz="1800" dirty="0">
                <a:effectLst/>
                <a:latin typeface="Calibri" panose="020F0502020204030204" pitchFamily="34" charset="0"/>
                <a:ea typeface="Calibri" panose="020F0502020204030204" pitchFamily="34" charset="0"/>
                <a:cs typeface="Times New Roman" panose="02020603050405020304" pitchFamily="18" charset="0"/>
              </a:rPr>
              <a:t> nicht mehr gepasst haben (insbesondere Altenfurt /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Weilach</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deshalb insgesamt zu große Wassermengen im Modell unterwegs waren.</a:t>
            </a:r>
            <a:endParaRPr lang="de-DE" sz="1800" dirty="0">
              <a:effectLst/>
              <a:latin typeface="Calibri" panose="020F0502020204030204" pitchFamily="34" charset="0"/>
              <a:ea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19</a:t>
            </a:fld>
            <a:endParaRPr lang="de-DE"/>
          </a:p>
        </p:txBody>
      </p:sp>
    </p:spTree>
    <p:extLst>
      <p:ext uri="{BB962C8B-B14F-4D97-AF65-F5344CB8AC3E}">
        <p14:creationId xmlns:p14="http://schemas.microsoft.com/office/powerpoint/2010/main" val="235495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1FE7DE-306B-40DA-8729-EE4B1E1D728A}" type="slidenum">
              <a:rPr lang="de-DE" smtClean="0"/>
              <a:pPr/>
              <a:t>2</a:t>
            </a:fld>
            <a:endParaRPr lang="de-DE"/>
          </a:p>
        </p:txBody>
      </p:sp>
    </p:spTree>
    <p:extLst>
      <p:ext uri="{BB962C8B-B14F-4D97-AF65-F5344CB8AC3E}">
        <p14:creationId xmlns:p14="http://schemas.microsoft.com/office/powerpoint/2010/main" val="2232303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20</a:t>
            </a:fld>
            <a:endParaRPr lang="de-DE"/>
          </a:p>
        </p:txBody>
      </p:sp>
    </p:spTree>
    <p:extLst>
      <p:ext uri="{BB962C8B-B14F-4D97-AF65-F5344CB8AC3E}">
        <p14:creationId xmlns:p14="http://schemas.microsoft.com/office/powerpoint/2010/main" val="2749425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baseline="0" dirty="0">
                <a:latin typeface="Arial" panose="020B0604020202020204" pitchFamily="34" charset="0"/>
              </a:rPr>
              <a:t>With climate change we monitor more intensely rainfall over bigger areas and not only due to orographic processes in mountain regions, where this intensive rain is more often. Beyond the mountain regions those intense rainfall case more inundation in the smaller rivers.</a:t>
            </a:r>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21</a:t>
            </a:fld>
            <a:endParaRPr lang="de-DE"/>
          </a:p>
        </p:txBody>
      </p:sp>
    </p:spTree>
    <p:extLst>
      <p:ext uri="{BB962C8B-B14F-4D97-AF65-F5344CB8AC3E}">
        <p14:creationId xmlns:p14="http://schemas.microsoft.com/office/powerpoint/2010/main" val="2348763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are working together with the German Weather Service on a co-design project to improve forecasting from the perspective of flood forecasting needs. I would therefore like to take this opportunity to refer to the evaluations from Baden-Württemberg, which was also very badly affected by the floods. Ms. Kiseleva has prepared a poster and can present verification examples from Baden-Württemberg. I would therefore like to take this opportunity to briefly advertise this and encourage you to take a closer look at these examples in the poster session. </a:t>
            </a:r>
            <a:endParaRPr lang="de-DE" dirty="0"/>
          </a:p>
        </p:txBody>
      </p:sp>
      <p:sp>
        <p:nvSpPr>
          <p:cNvPr id="4" name="Foliennummernplatzhalter 3"/>
          <p:cNvSpPr>
            <a:spLocks noGrp="1"/>
          </p:cNvSpPr>
          <p:nvPr>
            <p:ph type="sldNum" sz="quarter" idx="5"/>
          </p:nvPr>
        </p:nvSpPr>
        <p:spPr/>
        <p:txBody>
          <a:bodyPr/>
          <a:lstStyle/>
          <a:p>
            <a:fld id="{DF1FE7DE-306B-40DA-8729-EE4B1E1D728A}" type="slidenum">
              <a:rPr lang="de-DE" smtClean="0"/>
              <a:pPr/>
              <a:t>22</a:t>
            </a:fld>
            <a:endParaRPr lang="de-DE"/>
          </a:p>
        </p:txBody>
      </p:sp>
    </p:spTree>
    <p:extLst>
      <p:ext uri="{BB962C8B-B14F-4D97-AF65-F5344CB8AC3E}">
        <p14:creationId xmlns:p14="http://schemas.microsoft.com/office/powerpoint/2010/main" val="2250046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1FE7DE-306B-40DA-8729-EE4B1E1D728A}" type="slidenum">
              <a:rPr lang="de-DE" smtClean="0"/>
              <a:pPr/>
              <a:t>23</a:t>
            </a:fld>
            <a:endParaRPr lang="de-DE"/>
          </a:p>
        </p:txBody>
      </p:sp>
    </p:spTree>
    <p:extLst>
      <p:ext uri="{BB962C8B-B14F-4D97-AF65-F5344CB8AC3E}">
        <p14:creationId xmlns:p14="http://schemas.microsoft.com/office/powerpoint/2010/main" val="2120714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5BD57B-038B-475C-B53E-EFB34D715237}" type="slidenum">
              <a:rPr lang="de-DE" altLang="de-DE" sz="1200"/>
              <a:pPr/>
              <a:t>24</a:t>
            </a:fld>
            <a:endParaRPr lang="de-DE" altLang="de-DE" sz="1200"/>
          </a:p>
        </p:txBody>
      </p:sp>
      <p:sp>
        <p:nvSpPr>
          <p:cNvPr id="87043" name="Rectangle 2"/>
          <p:cNvSpPr>
            <a:spLocks noGrp="1" noRot="1" noChangeAspect="1" noChangeArrowheads="1" noTextEdit="1"/>
          </p:cNvSpPr>
          <p:nvPr>
            <p:ph type="sldImg"/>
          </p:nvPr>
        </p:nvSpPr>
        <p:spPr>
          <a:xfrm>
            <a:off x="147638" y="738188"/>
            <a:ext cx="6564312" cy="3692525"/>
          </a:xfrm>
          <a:ln/>
        </p:spPr>
      </p:sp>
      <p:sp>
        <p:nvSpPr>
          <p:cNvPr id="87044" name="Rectangle 3"/>
          <p:cNvSpPr>
            <a:spLocks noGrp="1" noChangeArrowheads="1"/>
          </p:cNvSpPr>
          <p:nvPr>
            <p:ph type="body" idx="1"/>
          </p:nvPr>
        </p:nvSpPr>
        <p:spPr>
          <a:xfrm>
            <a:off x="914935" y="4676120"/>
            <a:ext cx="5028132" cy="4512685"/>
          </a:xfrm>
          <a:noFill/>
        </p:spPr>
        <p:txBody>
          <a:bodyPr/>
          <a:lstStyle/>
          <a:p>
            <a:r>
              <a:rPr lang="en-US" altLang="de-DE" dirty="0">
                <a:latin typeface="Arial" panose="020B0604020202020204" pitchFamily="34" charset="0"/>
              </a:rPr>
              <a:t>I hope you got some insights in our work in flood warning and forecast. </a:t>
            </a:r>
            <a:r>
              <a:rPr lang="de-DE" dirty="0"/>
              <a:t>Bild will sagen: </a:t>
            </a:r>
          </a:p>
          <a:p>
            <a:r>
              <a:rPr lang="de-DE" baseline="0" dirty="0" err="1"/>
              <a:t>With</a:t>
            </a:r>
            <a:r>
              <a:rPr lang="de-DE" baseline="0" dirty="0"/>
              <a:t> extreme </a:t>
            </a:r>
            <a:r>
              <a:rPr lang="de-DE" baseline="0" dirty="0" err="1"/>
              <a:t>rainfall</a:t>
            </a:r>
            <a:r>
              <a:rPr lang="de-DE" baseline="0" dirty="0"/>
              <a:t> </a:t>
            </a:r>
            <a:r>
              <a:rPr lang="de-DE" baseline="0" dirty="0" err="1"/>
              <a:t>events</a:t>
            </a:r>
            <a:r>
              <a:rPr lang="de-DE" baseline="0" dirty="0"/>
              <a:t> </a:t>
            </a:r>
            <a:r>
              <a:rPr lang="de-DE" baseline="0" dirty="0" err="1"/>
              <a:t>we</a:t>
            </a:r>
            <a:r>
              <a:rPr lang="de-DE" baseline="0" dirty="0"/>
              <a:t> </a:t>
            </a:r>
            <a:r>
              <a:rPr lang="de-DE" baseline="0" dirty="0" err="1"/>
              <a:t>see</a:t>
            </a:r>
            <a:r>
              <a:rPr lang="de-DE" baseline="0" dirty="0"/>
              <a:t> </a:t>
            </a:r>
            <a:r>
              <a:rPr lang="de-DE" baseline="0" dirty="0" err="1"/>
              <a:t>always</a:t>
            </a:r>
            <a:r>
              <a:rPr lang="de-DE" baseline="0" dirty="0"/>
              <a:t>, </a:t>
            </a:r>
            <a:r>
              <a:rPr lang="de-DE" baseline="0" dirty="0" err="1"/>
              <a:t>that</a:t>
            </a:r>
            <a:r>
              <a:rPr lang="de-DE" baseline="0" dirty="0"/>
              <a:t> </a:t>
            </a:r>
            <a:r>
              <a:rPr lang="de-DE" baseline="0" dirty="0" err="1"/>
              <a:t>the</a:t>
            </a:r>
            <a:r>
              <a:rPr lang="de-DE" baseline="0" dirty="0"/>
              <a:t> </a:t>
            </a:r>
            <a:r>
              <a:rPr lang="de-DE" baseline="0" dirty="0" err="1"/>
              <a:t>difference</a:t>
            </a:r>
            <a:r>
              <a:rPr lang="de-DE" baseline="0" dirty="0"/>
              <a:t> </a:t>
            </a:r>
            <a:r>
              <a:rPr lang="de-DE" baseline="0" dirty="0" err="1"/>
              <a:t>between</a:t>
            </a:r>
            <a:r>
              <a:rPr lang="de-DE" baseline="0" dirty="0"/>
              <a:t> </a:t>
            </a:r>
            <a:r>
              <a:rPr lang="de-DE" baseline="0" dirty="0" err="1"/>
              <a:t>the</a:t>
            </a:r>
            <a:r>
              <a:rPr lang="de-DE" baseline="0" dirty="0"/>
              <a:t> </a:t>
            </a:r>
            <a:r>
              <a:rPr lang="de-DE" baseline="0" dirty="0" err="1"/>
              <a:t>center</a:t>
            </a:r>
            <a:r>
              <a:rPr lang="de-DE" baseline="0" dirty="0"/>
              <a:t> </a:t>
            </a:r>
            <a:r>
              <a:rPr lang="de-DE" baseline="0" dirty="0" err="1"/>
              <a:t>of</a:t>
            </a:r>
            <a:r>
              <a:rPr lang="de-DE" baseline="0" dirty="0"/>
              <a:t> </a:t>
            </a:r>
            <a:r>
              <a:rPr lang="de-DE" baseline="0" dirty="0" err="1"/>
              <a:t>precepitation</a:t>
            </a:r>
            <a:r>
              <a:rPr lang="de-DE" baseline="0" dirty="0"/>
              <a:t> and </a:t>
            </a:r>
            <a:r>
              <a:rPr lang="de-DE" baseline="0" dirty="0" err="1"/>
              <a:t>the</a:t>
            </a:r>
            <a:r>
              <a:rPr lang="de-DE" baseline="0" dirty="0"/>
              <a:t> </a:t>
            </a:r>
            <a:r>
              <a:rPr lang="de-DE" baseline="0" dirty="0" err="1"/>
              <a:t>sourroundings</a:t>
            </a:r>
            <a:r>
              <a:rPr lang="de-DE" baseline="0" dirty="0"/>
              <a:t> enorm ist. Daher haben kleine Abweichungen in der Lokalisation der Niederschläge sehr große Auswirkungen auf die hydrologische Vorhersage für Einzugsgebiete und die Gefahrenabwehr. Die Ensembles der ICON Kette unterscheiden sich meist mehr in der Höhe als in der räumlichen Lage.</a:t>
            </a:r>
          </a:p>
          <a:p>
            <a:endParaRPr lang="de-DE" dirty="0"/>
          </a:p>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61180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A2ACF9-CA85-4147-9878-EB3F92248AA8}" type="slidenum">
              <a:rPr lang="de-DE" altLang="de-DE" sz="1200"/>
              <a:pPr/>
              <a:t>3</a:t>
            </a:fld>
            <a:endParaRPr lang="de-DE" altLang="de-DE" sz="1200"/>
          </a:p>
        </p:txBody>
      </p:sp>
      <p:sp>
        <p:nvSpPr>
          <p:cNvPr id="67587" name="Rectangle 2"/>
          <p:cNvSpPr>
            <a:spLocks noGrp="1" noRot="1" noChangeAspect="1" noChangeArrowheads="1" noTextEdit="1"/>
          </p:cNvSpPr>
          <p:nvPr>
            <p:ph type="sldImg"/>
          </p:nvPr>
        </p:nvSpPr>
        <p:spPr>
          <a:xfrm>
            <a:off x="144463" y="763588"/>
            <a:ext cx="6650037" cy="3740150"/>
          </a:xfrm>
          <a:ln/>
        </p:spPr>
      </p:sp>
      <p:sp>
        <p:nvSpPr>
          <p:cNvPr id="67588" name="Rectangle 3"/>
          <p:cNvSpPr>
            <a:spLocks noGrp="1" noChangeArrowheads="1"/>
          </p:cNvSpPr>
          <p:nvPr>
            <p:ph type="body" idx="1"/>
          </p:nvPr>
        </p:nvSpPr>
        <p:spPr>
          <a:xfrm>
            <a:off x="943777" y="4734829"/>
            <a:ext cx="4970448" cy="4428589"/>
          </a:xfrm>
          <a:noFill/>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7" tIns="46269" rIns="92537" bIns="46269"/>
          <a:lstStyle/>
          <a:p>
            <a:pPr eaLnBrk="1" hangingPunct="1"/>
            <a:r>
              <a:rPr lang="en-US" altLang="de-DE">
                <a:latin typeface="Arial" panose="020B0604020202020204" pitchFamily="34" charset="0"/>
              </a:rPr>
              <a:t>•	The forecast system covers deterministic rainfall runoff models and hydrodynamic mod-els for the larger streams Main, Danube, Lech and Inn.</a:t>
            </a:r>
          </a:p>
          <a:p>
            <a:pPr eaLnBrk="1" hangingPunct="1"/>
            <a:r>
              <a:rPr lang="en-US" altLang="de-DE">
                <a:latin typeface="Arial" panose="020B0604020202020204" pitchFamily="34" charset="0"/>
              </a:rPr>
              <a:t>•	The basis for the flood routing model at the Main River is the hydrodynamic model WA-VOS of the German Federal Institute of Hydrology. The hydrodynamic model FLUX FLORIS is run for the Danube, the Lech and for the Inn River. The standard operating regulations of the hydropower stations are included in these models.</a:t>
            </a:r>
          </a:p>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33935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r>
              <a:rPr lang="en-GB" altLang="de-DE" dirty="0">
                <a:latin typeface="Arial" panose="020B0604020202020204" pitchFamily="34" charset="0"/>
              </a:rPr>
              <a:t>The operational flood forecast model system works in a so-called served operation. First, the rainfall–runoff models have to be run to the connecting gauge or knot for the hydrodynamic model. External flood forecasts from our neighbouring states Baden-Württemberg, Tyrol and Salzburg for the tributaries are implemented in the system. On the other hand</a:t>
            </a:r>
            <a:r>
              <a:rPr lang="en-GB" altLang="de-DE" baseline="0" dirty="0">
                <a:latin typeface="Arial" panose="020B0604020202020204" pitchFamily="34" charset="0"/>
              </a:rPr>
              <a:t> w</a:t>
            </a:r>
            <a:r>
              <a:rPr lang="en-GB" altLang="de-DE" dirty="0">
                <a:latin typeface="Arial" panose="020B0604020202020204" pitchFamily="34" charset="0"/>
              </a:rPr>
              <a:t>e deliver our forecasts to Czech Republic und to</a:t>
            </a:r>
            <a:r>
              <a:rPr lang="en-GB" altLang="de-DE" baseline="0" dirty="0">
                <a:latin typeface="Arial" panose="020B0604020202020204" pitchFamily="34" charset="0"/>
              </a:rPr>
              <a:t> Salzburg.</a:t>
            </a:r>
            <a:endParaRPr lang="de-DE" altLang="de-DE" dirty="0">
              <a:latin typeface="Arial" panose="020B0604020202020204" pitchFamily="34" charset="0"/>
            </a:endParaRPr>
          </a:p>
          <a:p>
            <a:r>
              <a:rPr lang="en-GB" altLang="de-DE" dirty="0">
                <a:latin typeface="Arial" panose="020B0604020202020204" pitchFamily="34" charset="0"/>
              </a:rPr>
              <a:t>For example, for the Inn catchment, flood forecasts are needed for the Inn upstream of </a:t>
            </a:r>
            <a:r>
              <a:rPr lang="en-GB" altLang="de-DE" dirty="0" err="1">
                <a:latin typeface="Arial" panose="020B0604020202020204" pitchFamily="34" charset="0"/>
              </a:rPr>
              <a:t>Kufstein</a:t>
            </a:r>
            <a:r>
              <a:rPr lang="en-GB" altLang="de-DE" dirty="0">
                <a:latin typeface="Arial" panose="020B0604020202020204" pitchFamily="34" charset="0"/>
              </a:rPr>
              <a:t> which are supplied by the federal state of Tyrol (Austria) and for the Inn tributary </a:t>
            </a:r>
            <a:r>
              <a:rPr lang="en-GB" altLang="de-DE" dirty="0" err="1">
                <a:latin typeface="Arial" panose="020B0604020202020204" pitchFamily="34" charset="0"/>
              </a:rPr>
              <a:t>Salzach</a:t>
            </a:r>
            <a:r>
              <a:rPr lang="en-GB" altLang="de-DE" dirty="0">
                <a:latin typeface="Arial" panose="020B0604020202020204" pitchFamily="34" charset="0"/>
              </a:rPr>
              <a:t>, supplied by the federal state of Salzburg (Austria). The </a:t>
            </a:r>
            <a:r>
              <a:rPr lang="en-GB" altLang="de-DE" dirty="0" err="1">
                <a:latin typeface="Arial" panose="020B0604020202020204" pitchFamily="34" charset="0"/>
              </a:rPr>
              <a:t>Salzach</a:t>
            </a:r>
            <a:r>
              <a:rPr lang="en-GB" altLang="de-DE" dirty="0">
                <a:latin typeface="Arial" panose="020B0604020202020204" pitchFamily="34" charset="0"/>
              </a:rPr>
              <a:t> River is within the responsibility of the federal government of Salzburg. </a:t>
            </a:r>
            <a:r>
              <a:rPr lang="en-GB" altLang="de-DE" dirty="0" err="1">
                <a:latin typeface="Arial" panose="020B0604020202020204" pitchFamily="34" charset="0"/>
              </a:rPr>
              <a:t>Salzach</a:t>
            </a:r>
            <a:r>
              <a:rPr lang="en-GB" altLang="de-DE" baseline="0" dirty="0">
                <a:latin typeface="Arial" panose="020B0604020202020204" pitchFamily="34" charset="0"/>
              </a:rPr>
              <a:t> and Inn built the boarder, so we do have some need for consistent information between the left and right bank and discharge information. For this we work close together and meet at least once a year with the Austrian forecast </a:t>
            </a:r>
            <a:r>
              <a:rPr lang="en-GB" altLang="de-DE" baseline="0" dirty="0" err="1">
                <a:latin typeface="Arial" panose="020B0604020202020204" pitchFamily="34" charset="0"/>
              </a:rPr>
              <a:t>centers</a:t>
            </a:r>
            <a:r>
              <a:rPr lang="en-GB" altLang="de-DE" baseline="0" dirty="0">
                <a:latin typeface="Arial" panose="020B0604020202020204" pitchFamily="34" charset="0"/>
              </a:rPr>
              <a:t> for information and harmonization.</a:t>
            </a:r>
            <a:endParaRPr lang="de-DE" altLang="de-DE" dirty="0">
              <a:latin typeface="Arial" panose="020B0604020202020204" pitchFamily="34" charset="0"/>
            </a:endParaRPr>
          </a:p>
          <a:p>
            <a:r>
              <a:rPr lang="en-GB" altLang="de-DE" dirty="0">
                <a:latin typeface="Arial" panose="020B0604020202020204" pitchFamily="34" charset="0"/>
              </a:rPr>
              <a:t>The hydrological forecasts are calculated daily on business days and more frequently during flooding periods in five regional flood forecast centres. </a:t>
            </a:r>
            <a:endParaRPr lang="de-DE" altLang="de-DE" dirty="0">
              <a:latin typeface="Arial" panose="020B0604020202020204" pitchFamily="34" charset="0"/>
            </a:endParaRPr>
          </a:p>
          <a:p>
            <a:r>
              <a:rPr lang="en-GB" altLang="de-DE" dirty="0">
                <a:latin typeface="Arial" panose="020B0604020202020204" pitchFamily="34" charset="0"/>
              </a:rPr>
              <a:t>In case of a flood event the flood forecasts are calculated three or four times per day at defined points of time. If necessary, the flood forecasts are updated every hour.</a:t>
            </a:r>
            <a:endParaRPr lang="de-DE" altLang="de-DE" dirty="0">
              <a:latin typeface="Arial" panose="020B0604020202020204" pitchFamily="34" charset="0"/>
            </a:endParaRPr>
          </a:p>
          <a:p>
            <a:r>
              <a:rPr lang="en-GB" altLang="de-DE" dirty="0">
                <a:latin typeface="Arial" panose="020B0604020202020204" pitchFamily="34" charset="0"/>
              </a:rPr>
              <a:t>The decision-makers within the Bavarian Water Management Authority can access the results, i.e. forecasts for around 600 gauging stations over whole of Bavaria. </a:t>
            </a:r>
            <a:endParaRPr lang="de-DE" altLang="de-DE" dirty="0">
              <a:latin typeface="Arial" panose="020B0604020202020204" pitchFamily="34" charset="0"/>
            </a:endParaRPr>
          </a:p>
          <a:p>
            <a:r>
              <a:rPr lang="en-GB" altLang="de-DE" dirty="0">
                <a:latin typeface="Arial" panose="020B0604020202020204" pitchFamily="34" charset="0"/>
              </a:rPr>
              <a:t>Additionally, the forecasts of about 200 selected gauging stations are published in the web site hnd.bayern.de for a horizon of 6–24 h depending on the catchment area, at some points we offer a 48 h trend.</a:t>
            </a:r>
            <a:endParaRPr lang="de-DE" altLang="de-DE" dirty="0">
              <a:latin typeface="Arial" panose="020B0604020202020204" pitchFamily="34" charset="0"/>
            </a:endParaRPr>
          </a:p>
          <a:p>
            <a:r>
              <a:rPr lang="en-GB" altLang="de-DE" dirty="0">
                <a:latin typeface="Arial" panose="020B0604020202020204" pitchFamily="34" charset="0"/>
              </a:rPr>
              <a:t>Using rainfall–runoff models, the forecast period is limited by the precipitation forecast. To adjust to the COSMO-EU model of the German Weather Service, 96 h forecasts are produced by default. At present, the hydrodynamic models are run for 48 h forecasts.</a:t>
            </a:r>
            <a:endParaRPr lang="de-DE" altLang="de-DE" dirty="0">
              <a:latin typeface="Arial" panose="020B0604020202020204" pitchFamily="34" charset="0"/>
            </a:endParaRPr>
          </a:p>
          <a:p>
            <a:pPr eaLnBrk="1" hangingPunct="1"/>
            <a:endParaRPr lang="de-DE" altLang="de-DE" dirty="0">
              <a:latin typeface="Arial" panose="020B0604020202020204" pitchFamily="34" charset="0"/>
            </a:endParaRPr>
          </a:p>
          <a:p>
            <a:pPr>
              <a:defRPr/>
            </a:pPr>
            <a:endParaRPr lang="de-DE" dirty="0"/>
          </a:p>
        </p:txBody>
      </p:sp>
      <p:sp>
        <p:nvSpPr>
          <p:cNvPr id="71684" name="Foliennummernplatzhalter 3"/>
          <p:cNvSpPr>
            <a:spLocks noGrp="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FB7F55-EEC2-490D-AC11-E03F42AA3903}" type="slidenum">
              <a:rPr lang="de-DE" altLang="de-DE" sz="1200"/>
              <a:pPr/>
              <a:t>4</a:t>
            </a:fld>
            <a:endParaRPr lang="de-DE" altLang="de-DE" sz="1200"/>
          </a:p>
        </p:txBody>
      </p:sp>
    </p:spTree>
    <p:extLst>
      <p:ext uri="{BB962C8B-B14F-4D97-AF65-F5344CB8AC3E}">
        <p14:creationId xmlns:p14="http://schemas.microsoft.com/office/powerpoint/2010/main" val="293298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noFill/>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German Weather Service provides us with the most numerical weather forecast models and these are used preferably. In particular, these are: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high resolution model ICON-D2, with a grid length of only 2.2 km and 65 layers at a total of 35 million grid points, has been delivering forty-eight-hour forecasts for Germany 8 times per day, in particular for the warning of dangerous weather systems such as storm and thunderstorms. The lateral boundary values are derived from ICON-EU forecasts.</a:t>
            </a:r>
          </a:p>
          <a:p>
            <a:pPr algn="l">
              <a:spcBef>
                <a:spcPct val="50000"/>
              </a:spcBef>
            </a:pPr>
            <a:r>
              <a:rPr lang="de-DE" altLang="de-DE" sz="1800" b="1" dirty="0">
                <a:solidFill>
                  <a:schemeClr val="bg1">
                    <a:lumMod val="75000"/>
                  </a:schemeClr>
                </a:solidFill>
              </a:rPr>
              <a:t>AROME HD </a:t>
            </a:r>
            <a:r>
              <a:rPr lang="de-DE" altLang="de-DE" sz="1800" dirty="0">
                <a:solidFill>
                  <a:schemeClr val="bg1">
                    <a:lumMod val="75000"/>
                  </a:schemeClr>
                </a:solidFill>
              </a:rPr>
              <a:t>(METEO FRANCE, Western Europe)</a:t>
            </a:r>
            <a:br>
              <a:rPr lang="de-DE" altLang="de-DE" sz="1800" dirty="0">
                <a:solidFill>
                  <a:schemeClr val="bg1">
                    <a:lumMod val="75000"/>
                  </a:schemeClr>
                </a:solidFill>
              </a:rPr>
            </a:br>
            <a:r>
              <a:rPr lang="de-DE" altLang="de-DE" sz="1800" dirty="0" err="1">
                <a:solidFill>
                  <a:schemeClr val="bg1">
                    <a:lumMod val="75000"/>
                  </a:schemeClr>
                </a:solidFill>
              </a:rPr>
              <a:t>grid</a:t>
            </a:r>
            <a:r>
              <a:rPr lang="de-DE" altLang="de-DE" sz="1800" dirty="0">
                <a:solidFill>
                  <a:schemeClr val="bg1">
                    <a:lumMod val="75000"/>
                  </a:schemeClr>
                </a:solidFill>
              </a:rPr>
              <a:t> 1.3 km, </a:t>
            </a:r>
            <a:r>
              <a:rPr lang="de-DE" altLang="de-DE" sz="1800" dirty="0" err="1">
                <a:solidFill>
                  <a:schemeClr val="bg1">
                    <a:lumMod val="75000"/>
                  </a:schemeClr>
                </a:solidFill>
              </a:rPr>
              <a:t>forecasts</a:t>
            </a:r>
            <a:r>
              <a:rPr lang="de-DE" altLang="de-DE" sz="1800" dirty="0">
                <a:solidFill>
                  <a:schemeClr val="bg1">
                    <a:lumMod val="75000"/>
                  </a:schemeClr>
                </a:solidFill>
              </a:rPr>
              <a:t> </a:t>
            </a:r>
            <a:r>
              <a:rPr lang="de-DE" altLang="de-DE" sz="1800" dirty="0" err="1">
                <a:solidFill>
                  <a:schemeClr val="bg1">
                    <a:lumMod val="75000"/>
                  </a:schemeClr>
                </a:solidFill>
              </a:rPr>
              <a:t>up</a:t>
            </a:r>
            <a:r>
              <a:rPr lang="de-DE" altLang="de-DE" sz="1800" dirty="0">
                <a:solidFill>
                  <a:schemeClr val="bg1">
                    <a:lumMod val="75000"/>
                  </a:schemeClr>
                </a:solidFill>
              </a:rPr>
              <a:t> </a:t>
            </a:r>
            <a:r>
              <a:rPr lang="de-DE" altLang="de-DE" sz="1800" dirty="0" err="1">
                <a:solidFill>
                  <a:schemeClr val="bg1">
                    <a:lumMod val="75000"/>
                  </a:schemeClr>
                </a:solidFill>
              </a:rPr>
              <a:t>to</a:t>
            </a:r>
            <a:r>
              <a:rPr lang="de-DE" altLang="de-DE" sz="1800" dirty="0">
                <a:solidFill>
                  <a:schemeClr val="bg1">
                    <a:lumMod val="75000"/>
                  </a:schemeClr>
                </a:solidFill>
              </a:rPr>
              <a:t> 42 h</a:t>
            </a:r>
            <a:r>
              <a:rPr lang="de-DE" altLang="de-DE" sz="1800" b="1" dirty="0">
                <a:solidFill>
                  <a:schemeClr val="bg1">
                    <a:lumMod val="75000"/>
                  </a:schemeClr>
                </a:solidFill>
              </a:rPr>
              <a:t> </a:t>
            </a:r>
          </a:p>
          <a:p>
            <a:pPr algn="l">
              <a:spcBef>
                <a:spcPct val="50000"/>
              </a:spcBef>
            </a:pPr>
            <a:r>
              <a:rPr lang="de-DE" altLang="de-DE" sz="1800" b="1" dirty="0">
                <a:solidFill>
                  <a:schemeClr val="bg1">
                    <a:lumMod val="75000"/>
                  </a:schemeClr>
                </a:solidFill>
              </a:rPr>
              <a:t>MOSMIX…</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horizontal domain and vertical levels of the ICON-RUC are exactly the same as for the ICON D2. However, the cloud microphysics parametrization is more complex and the update cycle is hourly.</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Europe the regional model ICON-EU, with a grid length of 6.5 km on 74 layers, uses a total of 49 million grid points to provide detailed weather forecasts for up to five days in advance. During computation the ICON-EU receives the ICON forecasts as lateral boundary values.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a grid length of 13 km on 120 vertical layers, the global model ICON calculates at a total of 354 million grid points the temporal evolution of weather parameters, such as air pressure, wind, water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vapour</a:t>
            </a:r>
            <a:r>
              <a:rPr lang="en-US" sz="1800" dirty="0">
                <a:effectLst/>
                <a:latin typeface="Calibri" panose="020F0502020204030204" pitchFamily="34" charset="0"/>
                <a:ea typeface="Calibri" panose="020F0502020204030204" pitchFamily="34" charset="0"/>
                <a:cs typeface="Times New Roman" panose="02020603050405020304" pitchFamily="18" charset="0"/>
              </a:rPr>
              <a:t>, clouds and precipitation for up to seven days in advance.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altLang="de-DE" dirty="0">
              <a:latin typeface="Arial" panose="020B0604020202020204" pitchFamily="34" charset="0"/>
            </a:endParaRPr>
          </a:p>
        </p:txBody>
      </p:sp>
      <p:sp>
        <p:nvSpPr>
          <p:cNvPr id="63492" name="Foliennummernplatzhalter 3"/>
          <p:cNvSpPr>
            <a:spLocks noGrp="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975B56-8CCA-4FDA-84E9-8B963D4A4BD4}" type="slidenum">
              <a:rPr lang="de-DE" altLang="de-DE" sz="1200"/>
              <a:pPr/>
              <a:t>5</a:t>
            </a:fld>
            <a:endParaRPr lang="de-DE" altLang="de-DE" sz="1200"/>
          </a:p>
        </p:txBody>
      </p:sp>
    </p:spTree>
    <p:extLst>
      <p:ext uri="{BB962C8B-B14F-4D97-AF65-F5344CB8AC3E}">
        <p14:creationId xmlns:p14="http://schemas.microsoft.com/office/powerpoint/2010/main" val="349665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Intro: </a:t>
            </a:r>
            <a:r>
              <a:rPr lang="de-DE" dirty="0" err="1"/>
              <a:t>big</a:t>
            </a:r>
            <a:r>
              <a:rPr lang="de-DE" dirty="0"/>
              <a:t> </a:t>
            </a:r>
            <a:r>
              <a:rPr lang="de-DE" dirty="0" err="1"/>
              <a:t>number</a:t>
            </a:r>
            <a:r>
              <a:rPr lang="de-DE" dirty="0"/>
              <a:t> </a:t>
            </a:r>
            <a:r>
              <a:rPr lang="de-DE" dirty="0" err="1"/>
              <a:t>of</a:t>
            </a:r>
            <a:r>
              <a:rPr lang="de-DE" dirty="0"/>
              <a:t> </a:t>
            </a:r>
            <a:r>
              <a:rPr lang="de-DE" dirty="0" err="1"/>
              <a:t>available</a:t>
            </a:r>
            <a:r>
              <a:rPr lang="de-DE" dirty="0"/>
              <a:t> </a:t>
            </a:r>
            <a:r>
              <a:rPr lang="de-DE" dirty="0" err="1"/>
              <a:t>meteorological</a:t>
            </a:r>
            <a:r>
              <a:rPr lang="de-DE" dirty="0"/>
              <a:t> </a:t>
            </a:r>
            <a:r>
              <a:rPr lang="de-DE" dirty="0" err="1"/>
              <a:t>forecasts</a:t>
            </a:r>
            <a:r>
              <a:rPr lang="de-DE" dirty="0"/>
              <a:t>/</a:t>
            </a:r>
            <a:r>
              <a:rPr lang="de-DE" dirty="0" err="1"/>
              <a:t>ensembles</a:t>
            </a:r>
            <a:r>
              <a:rPr lang="de-DE" dirty="0"/>
              <a:t> </a:t>
            </a:r>
            <a:r>
              <a:rPr lang="de-DE" dirty="0" err="1"/>
              <a:t>leads</a:t>
            </a:r>
            <a:r>
              <a:rPr lang="de-DE" dirty="0"/>
              <a:t> </a:t>
            </a:r>
            <a:r>
              <a:rPr lang="de-DE" dirty="0" err="1"/>
              <a:t>to</a:t>
            </a:r>
            <a:r>
              <a:rPr lang="de-DE" dirty="0"/>
              <a:t> </a:t>
            </a:r>
            <a:r>
              <a:rPr lang="de-DE" dirty="0" err="1"/>
              <a:t>many</a:t>
            </a:r>
            <a:r>
              <a:rPr lang="de-DE" dirty="0"/>
              <a:t> </a:t>
            </a:r>
            <a:r>
              <a:rPr lang="de-DE" dirty="0" err="1"/>
              <a:t>forecasts</a:t>
            </a:r>
            <a:r>
              <a:rPr lang="de-DE" dirty="0"/>
              <a:t> at </a:t>
            </a:r>
            <a:r>
              <a:rPr lang="de-DE" dirty="0" err="1"/>
              <a:t>the</a:t>
            </a:r>
            <a:r>
              <a:rPr lang="de-DE" dirty="0"/>
              <a:t> </a:t>
            </a:r>
            <a:r>
              <a:rPr lang="de-DE" dirty="0" err="1"/>
              <a:t>gauges</a:t>
            </a:r>
            <a:r>
              <a:rPr lang="de-DE" dirty="0"/>
              <a:t>; </a:t>
            </a:r>
            <a:r>
              <a:rPr lang="de-DE" dirty="0" err="1"/>
              <a:t>problem</a:t>
            </a:r>
            <a:r>
              <a:rPr lang="de-DE" dirty="0"/>
              <a:t> </a:t>
            </a:r>
            <a:r>
              <a:rPr lang="de-DE" dirty="0" err="1"/>
              <a:t>is</a:t>
            </a:r>
            <a:r>
              <a:rPr lang="de-DE" baseline="0" dirty="0"/>
              <a:t> not </a:t>
            </a:r>
            <a:r>
              <a:rPr lang="de-DE" baseline="0" dirty="0" err="1"/>
              <a:t>processing</a:t>
            </a:r>
            <a:r>
              <a:rPr lang="de-DE" baseline="0" dirty="0"/>
              <a:t> but </a:t>
            </a:r>
            <a:r>
              <a:rPr lang="de-DE" baseline="0" dirty="0" err="1"/>
              <a:t>visualisation</a:t>
            </a:r>
            <a:r>
              <a:rPr lang="de-DE" baseline="0" dirty="0"/>
              <a:t>/</a:t>
            </a:r>
            <a:r>
              <a:rPr lang="de-DE" baseline="0" dirty="0" err="1"/>
              <a:t>dealing</a:t>
            </a:r>
            <a:r>
              <a:rPr lang="de-DE" baseline="0" dirty="0"/>
              <a:t> </a:t>
            </a:r>
            <a:r>
              <a:rPr lang="de-DE" baseline="0" dirty="0" err="1"/>
              <a:t>with</a:t>
            </a:r>
            <a:r>
              <a:rPr lang="de-DE" baseline="0" dirty="0"/>
              <a:t> </a:t>
            </a:r>
            <a:r>
              <a:rPr lang="de-DE" baseline="0" dirty="0" err="1"/>
              <a:t>the</a:t>
            </a:r>
            <a:r>
              <a:rPr lang="de-DE" baseline="0" dirty="0"/>
              <a:t> </a:t>
            </a:r>
            <a:r>
              <a:rPr lang="de-DE" baseline="0" dirty="0" err="1"/>
              <a:t>results</a:t>
            </a:r>
            <a:endParaRPr lang="de-DE" dirty="0"/>
          </a:p>
          <a:p>
            <a:pPr marL="0" indent="0">
              <a:buFontTx/>
              <a:buNone/>
            </a:pPr>
            <a:endParaRPr lang="de-DE" dirty="0"/>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baseline="0" dirty="0"/>
              <a:t>Ensembles: 380 </a:t>
            </a:r>
            <a:r>
              <a:rPr lang="de-DE" baseline="0" dirty="0" err="1"/>
              <a:t>weather</a:t>
            </a:r>
            <a:r>
              <a:rPr lang="de-DE" baseline="0" dirty="0"/>
              <a:t> </a:t>
            </a:r>
            <a:r>
              <a:rPr lang="de-DE" baseline="0" dirty="0" err="1"/>
              <a:t>forecasts</a:t>
            </a:r>
            <a:r>
              <a:rPr lang="de-DE" baseline="0" dirty="0"/>
              <a:t> per </a:t>
            </a:r>
            <a:r>
              <a:rPr lang="de-DE" baseline="0" dirty="0" err="1"/>
              <a:t>day</a:t>
            </a:r>
            <a:r>
              <a:rPr lang="de-DE" baseline="0" dirty="0"/>
              <a:t> </a:t>
            </a:r>
            <a:r>
              <a:rPr lang="de-DE" baseline="0" dirty="0" err="1"/>
              <a:t>to</a:t>
            </a:r>
            <a:r>
              <a:rPr lang="de-DE" baseline="0" dirty="0"/>
              <a:t> </a:t>
            </a:r>
            <a:r>
              <a:rPr lang="de-DE" baseline="0" dirty="0" err="1"/>
              <a:t>compute</a:t>
            </a:r>
            <a:r>
              <a:rPr lang="de-DE" baseline="0" dirty="0"/>
              <a:t> =&gt; </a:t>
            </a:r>
            <a:r>
              <a:rPr lang="de-DE" baseline="0" dirty="0" err="1"/>
              <a:t>assuming</a:t>
            </a:r>
            <a:r>
              <a:rPr lang="de-DE" baseline="0" dirty="0"/>
              <a:t> 200 </a:t>
            </a:r>
            <a:r>
              <a:rPr lang="de-DE" baseline="0" dirty="0" err="1"/>
              <a:t>forecast</a:t>
            </a:r>
            <a:r>
              <a:rPr lang="de-DE" baseline="0" dirty="0"/>
              <a:t> </a:t>
            </a:r>
            <a:r>
              <a:rPr lang="de-DE" baseline="0" dirty="0" err="1"/>
              <a:t>gauges</a:t>
            </a:r>
            <a:r>
              <a:rPr lang="de-DE" baseline="0" dirty="0"/>
              <a:t> =&gt; &gt; 70.000 </a:t>
            </a:r>
            <a:r>
              <a:rPr lang="de-DE" baseline="0" dirty="0" err="1"/>
              <a:t>forecasts</a:t>
            </a:r>
            <a:r>
              <a:rPr lang="de-DE" baseline="0" dirty="0"/>
              <a:t> </a:t>
            </a:r>
            <a:r>
              <a:rPr lang="de-DE" baseline="0" dirty="0" err="1"/>
              <a:t>to</a:t>
            </a:r>
            <a:r>
              <a:rPr lang="de-DE" baseline="0" dirty="0"/>
              <a:t> check/</a:t>
            </a:r>
            <a:r>
              <a:rPr lang="de-DE" baseline="0" dirty="0" err="1"/>
              <a:t>visualize</a:t>
            </a:r>
            <a:r>
              <a:rPr lang="de-DE" baseline="0" dirty="0"/>
              <a:t> per </a:t>
            </a:r>
            <a:r>
              <a:rPr lang="de-DE" baseline="0" dirty="0" err="1"/>
              <a:t>day</a:t>
            </a:r>
            <a:endParaRPr lang="de-DE" baseline="0" dirty="0"/>
          </a:p>
          <a:p>
            <a:pPr marL="628650" lvl="1" indent="-171450">
              <a:buFontTx/>
              <a:buChar char="-"/>
            </a:pPr>
            <a:r>
              <a:rPr lang="de-DE" baseline="0" dirty="0" err="1"/>
              <a:t>Automated</a:t>
            </a:r>
            <a:r>
              <a:rPr lang="de-DE" baseline="0" dirty="0"/>
              <a:t> </a:t>
            </a:r>
            <a:r>
              <a:rPr lang="de-DE" baseline="0" dirty="0" err="1"/>
              <a:t>ensemble</a:t>
            </a:r>
            <a:r>
              <a:rPr lang="de-DE" baseline="0" dirty="0"/>
              <a:t> </a:t>
            </a:r>
            <a:r>
              <a:rPr lang="de-DE" baseline="0" dirty="0" err="1"/>
              <a:t>forecasts</a:t>
            </a:r>
            <a:r>
              <a:rPr lang="de-DE" baseline="0" dirty="0"/>
              <a:t> </a:t>
            </a:r>
            <a:r>
              <a:rPr lang="de-DE" baseline="0" dirty="0" err="1"/>
              <a:t>are</a:t>
            </a:r>
            <a:r>
              <a:rPr lang="de-DE" baseline="0" dirty="0"/>
              <a:t> not </a:t>
            </a:r>
            <a:r>
              <a:rPr lang="de-DE" baseline="0" dirty="0" err="1"/>
              <a:t>checked</a:t>
            </a:r>
            <a:endParaRPr lang="de-DE" baseline="0" dirty="0"/>
          </a:p>
          <a:p>
            <a:pPr marL="628650" lvl="1" indent="-171450">
              <a:buFontTx/>
              <a:buChar char="-"/>
            </a:pPr>
            <a:r>
              <a:rPr lang="de-DE" baseline="0" dirty="0"/>
              <a:t>=&gt; </a:t>
            </a:r>
            <a:r>
              <a:rPr lang="de-DE" baseline="0" dirty="0" err="1"/>
              <a:t>aggregation</a:t>
            </a:r>
            <a:r>
              <a:rPr lang="de-DE" baseline="0" dirty="0"/>
              <a:t>/post-</a:t>
            </a:r>
            <a:r>
              <a:rPr lang="de-DE" baseline="0" dirty="0" err="1"/>
              <a:t>processing</a:t>
            </a:r>
            <a:r>
              <a:rPr lang="de-DE" baseline="0" dirty="0"/>
              <a:t>/</a:t>
            </a:r>
            <a:r>
              <a:rPr lang="de-DE" baseline="0" dirty="0" err="1"/>
              <a:t>filtering</a:t>
            </a:r>
            <a:r>
              <a:rPr lang="de-DE" baseline="0" dirty="0"/>
              <a:t> </a:t>
            </a:r>
            <a:r>
              <a:rPr lang="de-DE" baseline="0" dirty="0" err="1"/>
              <a:t>needed</a:t>
            </a:r>
            <a:endParaRPr lang="de-DE" baseline="0" dirty="0"/>
          </a:p>
          <a:p>
            <a:pPr marL="457200" lvl="1" indent="0">
              <a:buFontTx/>
              <a:buNone/>
            </a:pPr>
            <a:endParaRPr lang="de-DE" baseline="0" dirty="0"/>
          </a:p>
          <a:p>
            <a:pPr marL="457200" lvl="1" indent="0">
              <a:buFontTx/>
              <a:buNone/>
            </a:pPr>
            <a:r>
              <a:rPr lang="de-DE" baseline="0" dirty="0" err="1"/>
              <a:t>Qualitiy</a:t>
            </a:r>
            <a:r>
              <a:rPr lang="de-DE" baseline="0" dirty="0"/>
              <a:t> </a:t>
            </a:r>
            <a:r>
              <a:rPr lang="de-DE" baseline="0" dirty="0" err="1"/>
              <a:t>checked</a:t>
            </a:r>
            <a:r>
              <a:rPr lang="de-DE" baseline="0" dirty="0"/>
              <a:t> </a:t>
            </a:r>
            <a:r>
              <a:rPr lang="de-DE" baseline="0" dirty="0" err="1"/>
              <a:t>forecasts</a:t>
            </a:r>
            <a:r>
              <a:rPr lang="de-DE" baseline="0" dirty="0"/>
              <a:t> </a:t>
            </a:r>
            <a:r>
              <a:rPr lang="de-DE" baseline="0" dirty="0" err="1"/>
              <a:t>as</a:t>
            </a:r>
            <a:r>
              <a:rPr lang="de-DE" baseline="0" dirty="0"/>
              <a:t> a </a:t>
            </a:r>
            <a:r>
              <a:rPr lang="de-DE" baseline="0" dirty="0" err="1"/>
              <a:t>main</a:t>
            </a:r>
            <a:r>
              <a:rPr lang="de-DE" baseline="0" dirty="0"/>
              <a:t> </a:t>
            </a:r>
            <a:r>
              <a:rPr lang="de-DE" baseline="0" dirty="0" err="1"/>
              <a:t>forecast</a:t>
            </a:r>
            <a:r>
              <a:rPr lang="de-DE" baseline="0" dirty="0"/>
              <a:t> </a:t>
            </a:r>
            <a:r>
              <a:rPr lang="de-DE" baseline="0" dirty="0" err="1"/>
              <a:t>from</a:t>
            </a:r>
            <a:r>
              <a:rPr lang="de-DE" baseline="0" dirty="0"/>
              <a:t> </a:t>
            </a:r>
            <a:r>
              <a:rPr lang="de-DE" baseline="0" dirty="0" err="1"/>
              <a:t>the</a:t>
            </a:r>
            <a:r>
              <a:rPr lang="de-DE" baseline="0" dirty="0"/>
              <a:t> </a:t>
            </a:r>
            <a:r>
              <a:rPr lang="de-DE" baseline="0" dirty="0" err="1"/>
              <a:t>experts</a:t>
            </a:r>
            <a:r>
              <a:rPr lang="de-DE" baseline="0" dirty="0"/>
              <a:t> in </a:t>
            </a:r>
            <a:r>
              <a:rPr lang="de-DE" baseline="0" dirty="0" err="1"/>
              <a:t>the</a:t>
            </a:r>
            <a:r>
              <a:rPr lang="de-DE" baseline="0" dirty="0"/>
              <a:t> </a:t>
            </a:r>
            <a:r>
              <a:rPr lang="de-DE" baseline="0" dirty="0" err="1"/>
              <a:t>flood</a:t>
            </a:r>
            <a:r>
              <a:rPr lang="de-DE" baseline="0" dirty="0"/>
              <a:t> </a:t>
            </a:r>
            <a:r>
              <a:rPr lang="de-DE" baseline="0" dirty="0" err="1"/>
              <a:t>forecast</a:t>
            </a:r>
            <a:r>
              <a:rPr lang="de-DE" baseline="0" dirty="0"/>
              <a:t> </a:t>
            </a:r>
            <a:r>
              <a:rPr lang="de-DE" baseline="0" dirty="0" err="1"/>
              <a:t>centre</a:t>
            </a:r>
            <a:endParaRPr lang="de-DE" baseline="0" dirty="0"/>
          </a:p>
          <a:p>
            <a:pPr marL="628650" lvl="1" indent="-171450">
              <a:buFontTx/>
              <a:buChar char="-"/>
            </a:pPr>
            <a:endParaRPr lang="de-DE" baseline="0" dirty="0"/>
          </a:p>
          <a:p>
            <a:pPr marL="171450" indent="-171450">
              <a:buFontTx/>
              <a:buChar char="-"/>
            </a:pPr>
            <a:r>
              <a:rPr lang="de-DE" dirty="0"/>
              <a:t>COSMO-DE-EPS </a:t>
            </a:r>
            <a:r>
              <a:rPr lang="de-DE" dirty="0" err="1"/>
              <a:t>were</a:t>
            </a:r>
            <a:r>
              <a:rPr lang="de-DE" dirty="0"/>
              <a:t> </a:t>
            </a:r>
            <a:r>
              <a:rPr lang="de-DE" dirty="0" err="1"/>
              <a:t>recently</a:t>
            </a:r>
            <a:r>
              <a:rPr lang="de-DE" dirty="0"/>
              <a:t> </a:t>
            </a:r>
            <a:r>
              <a:rPr lang="de-DE" dirty="0" err="1"/>
              <a:t>replaced</a:t>
            </a:r>
            <a:r>
              <a:rPr lang="de-DE" dirty="0"/>
              <a:t> </a:t>
            </a:r>
            <a:r>
              <a:rPr lang="de-DE" dirty="0" err="1"/>
              <a:t>by</a:t>
            </a:r>
            <a:r>
              <a:rPr lang="de-DE" dirty="0"/>
              <a:t> ICON-D2-EPS</a:t>
            </a:r>
            <a:r>
              <a:rPr lang="de-DE" baseline="0" dirty="0"/>
              <a:t> (</a:t>
            </a:r>
            <a:r>
              <a:rPr lang="de-DE" baseline="0" dirty="0" err="1"/>
              <a:t>similar</a:t>
            </a:r>
            <a:r>
              <a:rPr lang="de-DE" baseline="0" dirty="0"/>
              <a:t> </a:t>
            </a:r>
            <a:r>
              <a:rPr lang="de-DE" baseline="0" dirty="0" err="1"/>
              <a:t>parameters</a:t>
            </a:r>
            <a:r>
              <a:rPr lang="de-DE" baseline="0" dirty="0"/>
              <a:t> </a:t>
            </a:r>
            <a:r>
              <a:rPr lang="de-DE" baseline="0" dirty="0" err="1"/>
              <a:t>as</a:t>
            </a:r>
            <a:r>
              <a:rPr lang="de-DE" baseline="0" dirty="0"/>
              <a:t> COSMO-DE-EPS; </a:t>
            </a:r>
            <a:r>
              <a:rPr lang="de-DE" baseline="0" dirty="0" err="1"/>
              <a:t>model</a:t>
            </a:r>
            <a:r>
              <a:rPr lang="de-DE" baseline="0" dirty="0"/>
              <a:t> </a:t>
            </a:r>
            <a:r>
              <a:rPr lang="de-DE" baseline="0" dirty="0" err="1"/>
              <a:t>tailored</a:t>
            </a:r>
            <a:r>
              <a:rPr lang="de-DE" baseline="0" dirty="0"/>
              <a:t> </a:t>
            </a:r>
            <a:r>
              <a:rPr lang="de-DE" baseline="0" dirty="0" err="1"/>
              <a:t>for</a:t>
            </a:r>
            <a:r>
              <a:rPr lang="de-DE" baseline="0" dirty="0"/>
              <a:t> </a:t>
            </a:r>
            <a:r>
              <a:rPr lang="de-DE" baseline="0" dirty="0" err="1"/>
              <a:t>convective</a:t>
            </a:r>
            <a:r>
              <a:rPr lang="de-DE" baseline="0" dirty="0"/>
              <a:t> </a:t>
            </a:r>
            <a:r>
              <a:rPr lang="de-DE" baseline="0" dirty="0" err="1"/>
              <a:t>precipitation</a:t>
            </a:r>
            <a:r>
              <a:rPr lang="de-DE" baseline="0" dirty="0"/>
              <a:t>)</a:t>
            </a:r>
          </a:p>
          <a:p>
            <a:pPr marL="171450" indent="-171450">
              <a:buFontTx/>
              <a:buChar char="-"/>
            </a:pPr>
            <a:r>
              <a:rPr lang="de-DE" baseline="0" dirty="0"/>
              <a:t>Simulation </a:t>
            </a:r>
            <a:r>
              <a:rPr lang="de-DE" baseline="0" dirty="0" err="1"/>
              <a:t>of</a:t>
            </a:r>
            <a:r>
              <a:rPr lang="de-DE" baseline="0" dirty="0"/>
              <a:t> </a:t>
            </a:r>
            <a:r>
              <a:rPr lang="de-DE" baseline="0" dirty="0" err="1"/>
              <a:t>further</a:t>
            </a:r>
            <a:r>
              <a:rPr lang="de-DE" baseline="0" dirty="0"/>
              <a:t> </a:t>
            </a:r>
            <a:r>
              <a:rPr lang="de-DE" baseline="0" dirty="0" err="1"/>
              <a:t>poor</a:t>
            </a:r>
            <a:r>
              <a:rPr lang="de-DE" baseline="0" dirty="0"/>
              <a:t> man‘s </a:t>
            </a:r>
            <a:r>
              <a:rPr lang="de-DE" baseline="0" dirty="0" err="1"/>
              <a:t>ensembles</a:t>
            </a:r>
            <a:r>
              <a:rPr lang="de-DE" baseline="0" dirty="0"/>
              <a:t> </a:t>
            </a:r>
            <a:r>
              <a:rPr lang="de-DE" baseline="0" dirty="0" err="1"/>
              <a:t>for</a:t>
            </a:r>
            <a:r>
              <a:rPr lang="de-DE" baseline="0" dirty="0"/>
              <a:t> internal </a:t>
            </a:r>
            <a:r>
              <a:rPr lang="de-DE" baseline="0" dirty="0" err="1"/>
              <a:t>purposes</a:t>
            </a:r>
            <a:r>
              <a:rPr lang="de-DE" baseline="0" dirty="0"/>
              <a:t> (e.g. </a:t>
            </a:r>
            <a:r>
              <a:rPr lang="de-DE" baseline="0" dirty="0" err="1"/>
              <a:t>classical</a:t>
            </a:r>
            <a:r>
              <a:rPr lang="de-DE" baseline="0" dirty="0"/>
              <a:t> PEPS, </a:t>
            </a:r>
            <a:r>
              <a:rPr lang="de-DE" baseline="0" dirty="0" err="1"/>
              <a:t>variations</a:t>
            </a:r>
            <a:r>
              <a:rPr lang="de-DE" baseline="0" dirty="0"/>
              <a:t> </a:t>
            </a:r>
            <a:r>
              <a:rPr lang="de-DE" baseline="0" dirty="0" err="1"/>
              <a:t>of</a:t>
            </a:r>
            <a:r>
              <a:rPr lang="de-DE" baseline="0" dirty="0"/>
              <a:t> </a:t>
            </a:r>
            <a:r>
              <a:rPr lang="de-DE" baseline="0" dirty="0" err="1"/>
              <a:t>temperaure</a:t>
            </a:r>
            <a:r>
              <a:rPr lang="de-DE" baseline="0" dirty="0"/>
              <a:t>, </a:t>
            </a:r>
            <a:r>
              <a:rPr lang="de-DE" baseline="0" dirty="0" err="1"/>
              <a:t>soil</a:t>
            </a:r>
            <a:r>
              <a:rPr lang="de-DE" baseline="0" dirty="0"/>
              <a:t> </a:t>
            </a:r>
            <a:r>
              <a:rPr lang="de-DE" baseline="0" dirty="0" err="1"/>
              <a:t>moisture</a:t>
            </a:r>
            <a:r>
              <a:rPr lang="de-DE" baseline="0" dirty="0"/>
              <a:t>, …)</a:t>
            </a:r>
          </a:p>
          <a:p>
            <a:pPr marL="171450" indent="-171450">
              <a:buFontTx/>
              <a:buChar char="-"/>
            </a:pPr>
            <a:r>
              <a:rPr lang="de-DE" baseline="0" dirty="0"/>
              <a:t>Regular </a:t>
            </a:r>
            <a:r>
              <a:rPr lang="de-DE" baseline="0" dirty="0" err="1"/>
              <a:t>operationl</a:t>
            </a:r>
            <a:r>
              <a:rPr lang="de-DE" baseline="0" dirty="0"/>
              <a:t> </a:t>
            </a:r>
            <a:r>
              <a:rPr lang="de-DE" baseline="0" dirty="0" err="1"/>
              <a:t>forecast</a:t>
            </a:r>
            <a:r>
              <a:rPr lang="de-DE" baseline="0" dirty="0"/>
              <a:t>: a </a:t>
            </a:r>
            <a:r>
              <a:rPr lang="de-DE" baseline="0" dirty="0" err="1"/>
              <a:t>single</a:t>
            </a:r>
            <a:r>
              <a:rPr lang="de-DE" baseline="0" dirty="0"/>
              <a:t> </a:t>
            </a:r>
            <a:r>
              <a:rPr lang="de-DE" baseline="0" dirty="0" err="1"/>
              <a:t>operator</a:t>
            </a:r>
            <a:r>
              <a:rPr lang="de-DE" baseline="0" dirty="0"/>
              <a:t> </a:t>
            </a:r>
            <a:r>
              <a:rPr lang="de-DE" baseline="0" dirty="0" err="1"/>
              <a:t>manually</a:t>
            </a:r>
            <a:r>
              <a:rPr lang="de-DE" baseline="0" dirty="0"/>
              <a:t> </a:t>
            </a:r>
            <a:r>
              <a:rPr lang="de-DE" baseline="0" dirty="0" err="1"/>
              <a:t>checks</a:t>
            </a:r>
            <a:r>
              <a:rPr lang="de-DE" baseline="0" dirty="0"/>
              <a:t> </a:t>
            </a:r>
            <a:r>
              <a:rPr lang="de-DE" baseline="0" dirty="0" err="1"/>
              <a:t>and</a:t>
            </a:r>
            <a:r>
              <a:rPr lang="de-DE" baseline="0" dirty="0"/>
              <a:t> </a:t>
            </a:r>
            <a:r>
              <a:rPr lang="de-DE" baseline="0" dirty="0" err="1"/>
              <a:t>publishes</a:t>
            </a:r>
            <a:r>
              <a:rPr lang="de-DE" baseline="0" dirty="0"/>
              <a:t> </a:t>
            </a:r>
            <a:r>
              <a:rPr lang="de-DE" baseline="0" dirty="0" err="1"/>
              <a:t>approx</a:t>
            </a:r>
            <a:r>
              <a:rPr lang="de-DE" baseline="0" dirty="0"/>
              <a:t>. 200 </a:t>
            </a:r>
            <a:r>
              <a:rPr lang="de-DE" baseline="0" dirty="0" err="1"/>
              <a:t>forecasts</a:t>
            </a:r>
            <a:r>
              <a:rPr lang="de-DE" baseline="0" dirty="0"/>
              <a:t> </a:t>
            </a:r>
            <a:r>
              <a:rPr lang="de-DE" baseline="0" dirty="0" err="1"/>
              <a:t>each</a:t>
            </a:r>
            <a:r>
              <a:rPr lang="de-DE" baseline="0" dirty="0"/>
              <a:t> </a:t>
            </a:r>
            <a:r>
              <a:rPr lang="de-DE" baseline="0" dirty="0" err="1"/>
              <a:t>morning</a:t>
            </a:r>
            <a:r>
              <a:rPr lang="de-DE" baseline="0" dirty="0"/>
              <a:t>, </a:t>
            </a:r>
            <a:r>
              <a:rPr lang="de-DE" baseline="0" dirty="0" err="1"/>
              <a:t>takes</a:t>
            </a:r>
            <a:r>
              <a:rPr lang="de-DE" baseline="0" dirty="0"/>
              <a:t> </a:t>
            </a:r>
            <a:r>
              <a:rPr lang="de-DE" baseline="0" dirty="0" err="1"/>
              <a:t>approx</a:t>
            </a:r>
            <a:r>
              <a:rPr lang="de-DE" baseline="0" dirty="0"/>
              <a:t>. 1h</a:t>
            </a:r>
          </a:p>
          <a:p>
            <a:pPr marL="628650" lvl="1" indent="-171450">
              <a:buFontTx/>
              <a:buChar char="-"/>
            </a:pPr>
            <a:endParaRPr lang="de-DE" baseline="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6</a:t>
            </a:fld>
            <a:endParaRPr lang="de-DE"/>
          </a:p>
        </p:txBody>
      </p:sp>
    </p:spTree>
    <p:extLst>
      <p:ext uri="{BB962C8B-B14F-4D97-AF65-F5344CB8AC3E}">
        <p14:creationId xmlns:p14="http://schemas.microsoft.com/office/powerpoint/2010/main" val="201304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p:spPr>
        <p:txBody>
          <a:bodyPr/>
          <a:lstStyle/>
          <a:p>
            <a:r>
              <a:rPr lang="en-US" altLang="de-DE" dirty="0">
                <a:latin typeface="Arial" panose="020B0604020202020204" pitchFamily="34" charset="0"/>
              </a:rPr>
              <a:t>Hydrological forecasts have become an important part of the flood information service in Bavaria, since hydrological models cover almost the total area of Bavaria. For the public we offer for 140 gauging stations</a:t>
            </a:r>
          </a:p>
          <a:p>
            <a:endParaRPr lang="en-US" altLang="de-DE" dirty="0">
              <a:latin typeface="Arial" panose="020B0604020202020204" pitchFamily="34" charset="0"/>
            </a:endParaRPr>
          </a:p>
          <a:p>
            <a:r>
              <a:rPr lang="en-US" altLang="de-DE" dirty="0">
                <a:latin typeface="Arial" panose="020B0604020202020204" pitchFamily="34" charset="0"/>
              </a:rPr>
              <a:t>Short term forecasts from 6 to 24 hours dependent from catchment size</a:t>
            </a:r>
          </a:p>
          <a:p>
            <a:r>
              <a:rPr lang="en-US" altLang="de-DE" dirty="0">
                <a:latin typeface="Arial" panose="020B0604020202020204" pitchFamily="34" charset="0"/>
              </a:rPr>
              <a:t>Medium range forecasts of 48 hours </a:t>
            </a:r>
          </a:p>
          <a:p>
            <a:endParaRPr lang="de-DE" altLang="de-DE" dirty="0">
              <a:latin typeface="Arial" panose="020B0604020202020204" pitchFamily="34" charset="0"/>
            </a:endParaRPr>
          </a:p>
        </p:txBody>
      </p:sp>
      <p:sp>
        <p:nvSpPr>
          <p:cNvPr id="40964" name="Foliennummernplatzhalter 3"/>
          <p:cNvSpPr>
            <a:spLocks noGrp="1"/>
          </p:cNvSpPr>
          <p:nvPr>
            <p:ph type="sldNum" sz="quarter" idx="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8B6568-AFA4-4A96-9DEA-6BF10ABFC10E}" type="slidenum">
              <a:rPr lang="de-DE" altLang="de-DE" sz="1200"/>
              <a:pPr/>
              <a:t>7</a:t>
            </a:fld>
            <a:endParaRPr lang="de-DE" altLang="de-DE" sz="1200"/>
          </a:p>
        </p:txBody>
      </p:sp>
    </p:spTree>
    <p:extLst>
      <p:ext uri="{BB962C8B-B14F-4D97-AF65-F5344CB8AC3E}">
        <p14:creationId xmlns:p14="http://schemas.microsoft.com/office/powerpoint/2010/main" val="238506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340" indent="228600">
              <a:lnSpc>
                <a:spcPct val="150000"/>
              </a:lnSpc>
              <a:spcAft>
                <a:spcPts val="1200"/>
              </a:spcAft>
              <a:defRPr/>
            </a:pPr>
            <a:r>
              <a:rPr lang="en-US" dirty="0">
                <a:latin typeface="Calibri"/>
                <a:ea typeface="Times New Roman"/>
                <a:cs typeface="Arial"/>
              </a:rPr>
              <a:t>Warning levels</a:t>
            </a:r>
            <a:endParaRPr lang="de-DE" dirty="0">
              <a:latin typeface="Calibri"/>
              <a:ea typeface="Times New Roman"/>
              <a:cs typeface="Arial"/>
            </a:endParaRPr>
          </a:p>
          <a:p>
            <a:pPr marL="342900" indent="-342900">
              <a:lnSpc>
                <a:spcPct val="150000"/>
              </a:lnSpc>
              <a:spcAft>
                <a:spcPts val="1200"/>
              </a:spcAft>
              <a:buFont typeface="Arial"/>
              <a:buChar char="-"/>
              <a:defRPr/>
            </a:pPr>
            <a:r>
              <a:rPr lang="en-US" dirty="0">
                <a:latin typeface="Calibri"/>
                <a:ea typeface="Times New Roman"/>
                <a:cs typeface="Arial"/>
              </a:rPr>
              <a:t>Early warning (1-2 days ahead)</a:t>
            </a:r>
            <a:endParaRPr lang="de-DE" dirty="0">
              <a:latin typeface="Calibri"/>
              <a:ea typeface="Times New Roman"/>
              <a:cs typeface="Arial"/>
            </a:endParaRPr>
          </a:p>
          <a:p>
            <a:pPr marL="342900" indent="-342900">
              <a:lnSpc>
                <a:spcPct val="150000"/>
              </a:lnSpc>
              <a:spcAft>
                <a:spcPts val="1200"/>
              </a:spcAft>
              <a:buFont typeface="Arial"/>
              <a:buChar char="-"/>
              <a:defRPr/>
            </a:pPr>
            <a:r>
              <a:rPr lang="en-US" dirty="0">
                <a:latin typeface="Calibri"/>
                <a:ea typeface="Times New Roman"/>
                <a:cs typeface="Arial"/>
              </a:rPr>
              <a:t>Warning at minor flooding of alert level 1 or 2</a:t>
            </a:r>
            <a:endParaRPr lang="de-DE" dirty="0">
              <a:latin typeface="Calibri"/>
              <a:ea typeface="Times New Roman"/>
              <a:cs typeface="Arial"/>
            </a:endParaRPr>
          </a:p>
          <a:p>
            <a:pPr marL="342900" indent="-342900">
              <a:lnSpc>
                <a:spcPct val="150000"/>
              </a:lnSpc>
              <a:spcAft>
                <a:spcPts val="1200"/>
              </a:spcAft>
              <a:buFont typeface="Arial"/>
              <a:buChar char="-"/>
              <a:defRPr/>
            </a:pPr>
            <a:r>
              <a:rPr lang="en-US" dirty="0">
                <a:latin typeface="Calibri"/>
                <a:ea typeface="Times New Roman"/>
                <a:cs typeface="Arial"/>
              </a:rPr>
              <a:t>Warning at severe flooding of alert level 3 or 4 </a:t>
            </a:r>
            <a:endParaRPr lang="de-DE" dirty="0">
              <a:latin typeface="Calibri"/>
              <a:ea typeface="Times New Roman"/>
              <a:cs typeface="Arial"/>
            </a:endParaRP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8</a:t>
            </a:fld>
            <a:endParaRPr lang="de-DE"/>
          </a:p>
        </p:txBody>
      </p:sp>
    </p:spTree>
    <p:extLst>
      <p:ext uri="{BB962C8B-B14F-4D97-AF65-F5344CB8AC3E}">
        <p14:creationId xmlns:p14="http://schemas.microsoft.com/office/powerpoint/2010/main" val="115154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1FE7DE-306B-40DA-8729-EE4B1E1D728A}" type="slidenum">
              <a:rPr lang="de-DE" smtClean="0"/>
              <a:pPr/>
              <a:t>9</a:t>
            </a:fld>
            <a:endParaRPr lang="de-DE"/>
          </a:p>
        </p:txBody>
      </p:sp>
    </p:spTree>
    <p:extLst>
      <p:ext uri="{BB962C8B-B14F-4D97-AF65-F5344CB8AC3E}">
        <p14:creationId xmlns:p14="http://schemas.microsoft.com/office/powerpoint/2010/main" val="801604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1248834" y="3111500"/>
            <a:ext cx="9099551" cy="2667000"/>
          </a:xfrm>
        </p:spPr>
        <p:txBody>
          <a:bodyPr/>
          <a:lstStyle>
            <a:lvl1pPr marL="0" indent="0" algn="r">
              <a:buFontTx/>
              <a:buNone/>
              <a:defRPr sz="3200">
                <a:solidFill>
                  <a:schemeClr val="bg1"/>
                </a:solidFill>
              </a:defRPr>
            </a:lvl1pPr>
          </a:lstStyle>
          <a:p>
            <a:pPr lvl="0"/>
            <a:r>
              <a:rPr lang="de-DE" noProof="0"/>
              <a:t>Formatvorlage des Untertitelmasters durch Klicken bearbeiten</a:t>
            </a:r>
          </a:p>
        </p:txBody>
      </p:sp>
      <p:sp>
        <p:nvSpPr>
          <p:cNvPr id="6156" name="Rectangle 12"/>
          <p:cNvSpPr>
            <a:spLocks noGrp="1" noChangeArrowheads="1"/>
          </p:cNvSpPr>
          <p:nvPr>
            <p:ph type="ctrTitle" sz="quarter"/>
          </p:nvPr>
        </p:nvSpPr>
        <p:spPr>
          <a:xfrm>
            <a:off x="1250952" y="1535114"/>
            <a:ext cx="9097433" cy="147002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4400">
                <a:solidFill>
                  <a:schemeClr val="bg1"/>
                </a:solidFill>
              </a:defRPr>
            </a:lvl1pPr>
          </a:lstStyle>
          <a:p>
            <a:pPr lvl="0"/>
            <a:r>
              <a:rPr lang="de-DE" noProof="0"/>
              <a:t>Titelmasterformat durch Klicken bearbeiten</a:t>
            </a:r>
          </a:p>
        </p:txBody>
      </p:sp>
      <p:grpSp>
        <p:nvGrpSpPr>
          <p:cNvPr id="6159" name="Group 15"/>
          <p:cNvGrpSpPr>
            <a:grpSpLocks/>
          </p:cNvGrpSpPr>
          <p:nvPr userDrawn="1"/>
        </p:nvGrpSpPr>
        <p:grpSpPr bwMode="auto">
          <a:xfrm>
            <a:off x="6661152" y="0"/>
            <a:ext cx="5530849" cy="673100"/>
            <a:chOff x="3028" y="358"/>
            <a:chExt cx="2613" cy="424"/>
          </a:xfrm>
        </p:grpSpPr>
        <p:pic>
          <p:nvPicPr>
            <p:cNvPr id="6160" name="Picture 16" descr="wappen_xl_s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6" y="358"/>
              <a:ext cx="705" cy="424"/>
            </a:xfrm>
            <a:prstGeom prst="rect">
              <a:avLst/>
            </a:prstGeom>
            <a:noFill/>
            <a:extLst>
              <a:ext uri="{909E8E84-426E-40DD-AFC4-6F175D3DCCD1}">
                <a14:hiddenFill xmlns:a14="http://schemas.microsoft.com/office/drawing/2010/main">
                  <a:solidFill>
                    <a:srgbClr val="FFFFFF"/>
                  </a:solidFill>
                </a14:hiddenFill>
              </a:ext>
            </a:extLst>
          </p:spPr>
        </p:pic>
        <p:sp>
          <p:nvSpPr>
            <p:cNvPr id="6161" name="Text Box 17"/>
            <p:cNvSpPr txBox="1">
              <a:spLocks noChangeArrowheads="1"/>
            </p:cNvSpPr>
            <p:nvPr/>
          </p:nvSpPr>
          <p:spPr bwMode="auto">
            <a:xfrm>
              <a:off x="3028" y="527"/>
              <a:ext cx="18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85000"/>
                </a:lnSpc>
              </a:pPr>
              <a:r>
                <a:rPr lang="de-DE" sz="1500">
                  <a:solidFill>
                    <a:schemeClr val="bg1"/>
                  </a:solidFill>
                </a:rPr>
                <a:t>Bayerisches Landesamt für</a:t>
              </a:r>
            </a:p>
            <a:p>
              <a:pPr>
                <a:lnSpc>
                  <a:spcPct val="90000"/>
                </a:lnSpc>
              </a:pPr>
              <a:r>
                <a:rPr lang="de-DE" sz="1500">
                  <a:solidFill>
                    <a:schemeClr val="bg1"/>
                  </a:solidFill>
                </a:rPr>
                <a:t>Umwelt</a:t>
              </a:r>
            </a:p>
          </p:txBody>
        </p:sp>
      </p:grpSp>
      <p:pic>
        <p:nvPicPr>
          <p:cNvPr id="6166" name="Picture 22" descr="PP Hintergrun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30"/>
          <p:cNvSpPr>
            <a:spLocks noChangeArrowheads="1"/>
          </p:cNvSpPr>
          <p:nvPr userDrawn="1"/>
        </p:nvSpPr>
        <p:spPr bwMode="auto">
          <a:xfrm>
            <a:off x="1" y="1341438"/>
            <a:ext cx="10460567" cy="150812"/>
          </a:xfrm>
          <a:prstGeom prst="rect">
            <a:avLst/>
          </a:prstGeom>
          <a:solidFill>
            <a:srgbClr val="F9AA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p>
        </p:txBody>
      </p:sp>
      <p:grpSp>
        <p:nvGrpSpPr>
          <p:cNvPr id="15" name="Gruppieren 14"/>
          <p:cNvGrpSpPr/>
          <p:nvPr userDrawn="1"/>
        </p:nvGrpSpPr>
        <p:grpSpPr>
          <a:xfrm>
            <a:off x="7680176" y="328385"/>
            <a:ext cx="4158614" cy="770954"/>
            <a:chOff x="5453785" y="272326"/>
            <a:chExt cx="3568304" cy="531728"/>
          </a:xfrm>
        </p:grpSpPr>
        <p:pic>
          <p:nvPicPr>
            <p:cNvPr id="16" name="Picture 26" descr="wappen_xl_s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2665" y="272326"/>
              <a:ext cx="1099424" cy="5317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7"/>
            <p:cNvSpPr txBox="1">
              <a:spLocks noChangeArrowheads="1"/>
            </p:cNvSpPr>
            <p:nvPr/>
          </p:nvSpPr>
          <p:spPr bwMode="auto">
            <a:xfrm>
              <a:off x="5453785" y="490373"/>
              <a:ext cx="2385719" cy="29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ct val="85000"/>
                </a:lnSpc>
              </a:pPr>
              <a:r>
                <a:rPr lang="de-DE" sz="1600" dirty="0">
                  <a:solidFill>
                    <a:schemeClr val="bg1"/>
                  </a:solidFill>
                </a:rPr>
                <a:t>Bayerisches Landesamt für</a:t>
              </a:r>
            </a:p>
            <a:p>
              <a:pPr>
                <a:lnSpc>
                  <a:spcPct val="90000"/>
                </a:lnSpc>
              </a:pPr>
              <a:r>
                <a:rPr lang="de-DE" sz="1600" dirty="0">
                  <a:solidFill>
                    <a:schemeClr val="bg1"/>
                  </a:solidFill>
                </a:rPr>
                <a:t>Umwelt</a:t>
              </a: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1248834" y="3111500"/>
            <a:ext cx="9099551" cy="2667000"/>
          </a:xfrm>
        </p:spPr>
        <p:txBody>
          <a:bodyPr/>
          <a:lstStyle>
            <a:lvl1pPr marL="0" indent="0" algn="r">
              <a:buFontTx/>
              <a:buNone/>
              <a:defRPr sz="3200">
                <a:solidFill>
                  <a:schemeClr val="bg1"/>
                </a:solidFill>
              </a:defRPr>
            </a:lvl1pPr>
          </a:lstStyle>
          <a:p>
            <a:pPr lvl="0"/>
            <a:r>
              <a:rPr lang="de-DE" noProof="0"/>
              <a:t>Formatvorlage des Untertitelmasters durch Klicken bearbeiten</a:t>
            </a:r>
          </a:p>
        </p:txBody>
      </p:sp>
      <p:sp>
        <p:nvSpPr>
          <p:cNvPr id="6156" name="Rectangle 12"/>
          <p:cNvSpPr>
            <a:spLocks noGrp="1" noChangeArrowheads="1"/>
          </p:cNvSpPr>
          <p:nvPr>
            <p:ph type="ctrTitle" sz="quarter"/>
          </p:nvPr>
        </p:nvSpPr>
        <p:spPr>
          <a:xfrm>
            <a:off x="1250952" y="1535114"/>
            <a:ext cx="9097433" cy="147002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4400">
                <a:solidFill>
                  <a:schemeClr val="bg1"/>
                </a:solidFill>
              </a:defRPr>
            </a:lvl1pPr>
          </a:lstStyle>
          <a:p>
            <a:pPr lvl="0"/>
            <a:r>
              <a:rPr lang="de-DE" noProof="0"/>
              <a:t>Titelmasterformat durch Klicken bearbeiten</a:t>
            </a:r>
          </a:p>
        </p:txBody>
      </p:sp>
      <p:grpSp>
        <p:nvGrpSpPr>
          <p:cNvPr id="6159" name="Group 15"/>
          <p:cNvGrpSpPr>
            <a:grpSpLocks/>
          </p:cNvGrpSpPr>
          <p:nvPr userDrawn="1"/>
        </p:nvGrpSpPr>
        <p:grpSpPr bwMode="auto">
          <a:xfrm>
            <a:off x="6661152" y="0"/>
            <a:ext cx="5530849" cy="673100"/>
            <a:chOff x="3028" y="358"/>
            <a:chExt cx="2613" cy="424"/>
          </a:xfrm>
        </p:grpSpPr>
        <p:pic>
          <p:nvPicPr>
            <p:cNvPr id="6160" name="Picture 16" descr="wappen_xl_s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6" y="358"/>
              <a:ext cx="705" cy="424"/>
            </a:xfrm>
            <a:prstGeom prst="rect">
              <a:avLst/>
            </a:prstGeom>
            <a:noFill/>
            <a:extLst>
              <a:ext uri="{909E8E84-426E-40DD-AFC4-6F175D3DCCD1}">
                <a14:hiddenFill xmlns:a14="http://schemas.microsoft.com/office/drawing/2010/main">
                  <a:solidFill>
                    <a:srgbClr val="FFFFFF"/>
                  </a:solidFill>
                </a14:hiddenFill>
              </a:ext>
            </a:extLst>
          </p:spPr>
        </p:pic>
        <p:sp>
          <p:nvSpPr>
            <p:cNvPr id="6161" name="Text Box 17"/>
            <p:cNvSpPr txBox="1">
              <a:spLocks noChangeArrowheads="1"/>
            </p:cNvSpPr>
            <p:nvPr/>
          </p:nvSpPr>
          <p:spPr bwMode="auto">
            <a:xfrm>
              <a:off x="3028" y="527"/>
              <a:ext cx="18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85000"/>
                </a:lnSpc>
              </a:pPr>
              <a:r>
                <a:rPr lang="de-DE" sz="1500">
                  <a:solidFill>
                    <a:schemeClr val="bg1"/>
                  </a:solidFill>
                </a:rPr>
                <a:t>Bayerisches Landesamt für</a:t>
              </a:r>
            </a:p>
            <a:p>
              <a:pPr>
                <a:lnSpc>
                  <a:spcPct val="90000"/>
                </a:lnSpc>
              </a:pPr>
              <a:r>
                <a:rPr lang="de-DE" sz="1500">
                  <a:solidFill>
                    <a:schemeClr val="bg1"/>
                  </a:solidFill>
                </a:rPr>
                <a:t>Umwelt</a:t>
              </a:r>
            </a:p>
          </p:txBody>
        </p:sp>
      </p:grpSp>
      <p:pic>
        <p:nvPicPr>
          <p:cNvPr id="6166" name="Picture 22" descr="PP Hintergrun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30"/>
          <p:cNvSpPr>
            <a:spLocks noChangeArrowheads="1"/>
          </p:cNvSpPr>
          <p:nvPr userDrawn="1"/>
        </p:nvSpPr>
        <p:spPr bwMode="auto">
          <a:xfrm>
            <a:off x="1" y="1341438"/>
            <a:ext cx="10460567" cy="150812"/>
          </a:xfrm>
          <a:prstGeom prst="rect">
            <a:avLst/>
          </a:prstGeom>
          <a:solidFill>
            <a:srgbClr val="F9AA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p>
        </p:txBody>
      </p:sp>
      <p:grpSp>
        <p:nvGrpSpPr>
          <p:cNvPr id="15" name="Gruppieren 14"/>
          <p:cNvGrpSpPr/>
          <p:nvPr userDrawn="1"/>
        </p:nvGrpSpPr>
        <p:grpSpPr>
          <a:xfrm>
            <a:off x="7680176" y="328385"/>
            <a:ext cx="4158614" cy="770954"/>
            <a:chOff x="5453785" y="272326"/>
            <a:chExt cx="3568304" cy="531728"/>
          </a:xfrm>
        </p:grpSpPr>
        <p:pic>
          <p:nvPicPr>
            <p:cNvPr id="16" name="Picture 26" descr="wappen_xl_s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2665" y="272326"/>
              <a:ext cx="1099424" cy="5317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7"/>
            <p:cNvSpPr txBox="1">
              <a:spLocks noChangeArrowheads="1"/>
            </p:cNvSpPr>
            <p:nvPr/>
          </p:nvSpPr>
          <p:spPr bwMode="auto">
            <a:xfrm>
              <a:off x="5453785" y="490373"/>
              <a:ext cx="2385719" cy="29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ct val="85000"/>
                </a:lnSpc>
              </a:pPr>
              <a:r>
                <a:rPr lang="de-DE" sz="1600" dirty="0">
                  <a:solidFill>
                    <a:schemeClr val="bg1"/>
                  </a:solidFill>
                </a:rPr>
                <a:t>Bayerisches Landesamt für</a:t>
              </a:r>
            </a:p>
            <a:p>
              <a:pPr>
                <a:lnSpc>
                  <a:spcPct val="90000"/>
                </a:lnSpc>
              </a:pPr>
              <a:r>
                <a:rPr lang="de-DE" sz="1600" dirty="0">
                  <a:solidFill>
                    <a:schemeClr val="bg1"/>
                  </a:solidFill>
                </a:rPr>
                <a:t>Umwelt</a:t>
              </a:r>
            </a:p>
          </p:txBody>
        </p:sp>
      </p:grpSp>
    </p:spTree>
    <p:extLst>
      <p:ext uri="{BB962C8B-B14F-4D97-AF65-F5344CB8AC3E}">
        <p14:creationId xmlns:p14="http://schemas.microsoft.com/office/powerpoint/2010/main" val="82323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3"/>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6" name="Datumsplatzhalter 5"/>
          <p:cNvSpPr>
            <a:spLocks noGrp="1"/>
          </p:cNvSpPr>
          <p:nvPr>
            <p:ph type="dt" sz="half" idx="12"/>
          </p:nvPr>
        </p:nvSpPr>
        <p:spPr>
          <a:xfrm>
            <a:off x="431801" y="223838"/>
            <a:ext cx="7104359" cy="476250"/>
          </a:xfrm>
        </p:spPr>
        <p:txBody>
          <a:bodyPr/>
          <a:lstStyle>
            <a:lvl1pPr>
              <a:defRPr/>
            </a:lvl1pPr>
          </a:lstStyle>
          <a:p>
            <a:r>
              <a:rPr lang="de-DE"/>
              <a:t>From early warning to Action - Bavarian Flood Information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136718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31801" y="1628776"/>
            <a:ext cx="5611284" cy="469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46284" y="1628776"/>
            <a:ext cx="5611283" cy="469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7" name="Datumsplatzhalter 6"/>
          <p:cNvSpPr>
            <a:spLocks noGrp="1"/>
          </p:cNvSpPr>
          <p:nvPr>
            <p:ph type="dt" sz="half" idx="12"/>
          </p:nvPr>
        </p:nvSpPr>
        <p:spPr/>
        <p:txBody>
          <a:bodyPr/>
          <a:lstStyle>
            <a:lvl1pPr>
              <a:defRPr/>
            </a:lvl1pPr>
          </a:lstStyle>
          <a:p>
            <a:r>
              <a:rPr lang="de-DE"/>
              <a:t>From early warning to Action - Bavarian Flood Information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88031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5" name="Datumsplatzhalter 4"/>
          <p:cNvSpPr>
            <a:spLocks noGrp="1"/>
          </p:cNvSpPr>
          <p:nvPr>
            <p:ph type="dt" sz="half" idx="12"/>
          </p:nvPr>
        </p:nvSpPr>
        <p:spPr/>
        <p:txBody>
          <a:bodyPr/>
          <a:lstStyle>
            <a:lvl1pPr>
              <a:defRPr/>
            </a:lvl1pPr>
          </a:lstStyle>
          <a:p>
            <a:r>
              <a:rPr lang="de-DE"/>
              <a:t>From early warning to Action - Bavarian Flood Information Service</a:t>
            </a:r>
            <a:endParaRPr lang="de-DE" dirty="0"/>
          </a:p>
        </p:txBody>
      </p:sp>
      <p:sp>
        <p:nvSpPr>
          <p:cNvPr id="6"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161518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4" name="Datumsplatzhalter 3"/>
          <p:cNvSpPr>
            <a:spLocks noGrp="1"/>
          </p:cNvSpPr>
          <p:nvPr>
            <p:ph type="dt" sz="half" idx="12"/>
          </p:nvPr>
        </p:nvSpPr>
        <p:spPr/>
        <p:txBody>
          <a:bodyPr/>
          <a:lstStyle>
            <a:lvl1pPr>
              <a:defRPr/>
            </a:lvl1pPr>
          </a:lstStyle>
          <a:p>
            <a:r>
              <a:rPr lang="de-DE"/>
              <a:t>From early warning to Action - Bavarian Flood Information Service</a:t>
            </a:r>
            <a:endParaRPr lang="de-DE" dirty="0"/>
          </a:p>
        </p:txBody>
      </p:sp>
      <p:sp>
        <p:nvSpPr>
          <p:cNvPr id="5"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482540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980728"/>
            <a:ext cx="10959008" cy="454372"/>
          </a:xfrm>
        </p:spPr>
        <p:txBody>
          <a:bodyPr anchor="b"/>
          <a:lstStyle>
            <a:lvl1pPr algn="l">
              <a:defRPr sz="2000" b="1"/>
            </a:lvl1pPr>
          </a:lstStyle>
          <a:p>
            <a:r>
              <a:rPr lang="de-DE"/>
              <a:t>Titelmasterformat durch Klicken bearbeiten</a:t>
            </a:r>
            <a:endParaRPr lang="de-DE" dirty="0"/>
          </a:p>
        </p:txBody>
      </p:sp>
      <p:sp>
        <p:nvSpPr>
          <p:cNvPr id="3" name="Inhaltsplatzhalter 2"/>
          <p:cNvSpPr>
            <a:spLocks noGrp="1"/>
          </p:cNvSpPr>
          <p:nvPr>
            <p:ph idx="1"/>
          </p:nvPr>
        </p:nvSpPr>
        <p:spPr>
          <a:xfrm>
            <a:off x="4766733" y="1440181"/>
            <a:ext cx="6815667" cy="46859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Fußzeilenplatzhalter 4"/>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7" name="Datumsplatzhalter 6"/>
          <p:cNvSpPr>
            <a:spLocks noGrp="1"/>
          </p:cNvSpPr>
          <p:nvPr>
            <p:ph type="dt" sz="half" idx="12"/>
          </p:nvPr>
        </p:nvSpPr>
        <p:spPr/>
        <p:txBody>
          <a:bodyPr/>
          <a:lstStyle>
            <a:lvl1pPr>
              <a:defRPr/>
            </a:lvl1pPr>
          </a:lstStyle>
          <a:p>
            <a:r>
              <a:rPr lang="de-DE"/>
              <a:t>From early warning to Action - Bavarian Flood Information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2495375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1196752"/>
            <a:ext cx="73152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Fußzeilenplatzhalter 4"/>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7" name="Datumsplatzhalter 6"/>
          <p:cNvSpPr>
            <a:spLocks noGrp="1"/>
          </p:cNvSpPr>
          <p:nvPr>
            <p:ph type="dt" sz="half" idx="12"/>
          </p:nvPr>
        </p:nvSpPr>
        <p:spPr/>
        <p:txBody>
          <a:bodyPr/>
          <a:lstStyle>
            <a:lvl1pPr>
              <a:defRPr/>
            </a:lvl1pPr>
          </a:lstStyle>
          <a:p>
            <a:r>
              <a:rPr lang="de-DE"/>
              <a:t>From early warning to Action - Bavarian Flood Information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4287666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6" name="Datumsplatzhalter 5"/>
          <p:cNvSpPr>
            <a:spLocks noGrp="1"/>
          </p:cNvSpPr>
          <p:nvPr>
            <p:ph type="dt" sz="half" idx="12"/>
          </p:nvPr>
        </p:nvSpPr>
        <p:spPr/>
        <p:txBody>
          <a:bodyPr/>
          <a:lstStyle>
            <a:lvl1pPr>
              <a:defRPr/>
            </a:lvl1pPr>
          </a:lstStyle>
          <a:p>
            <a:r>
              <a:rPr lang="de-DE"/>
              <a:t>From early warning to Action - Bavarian Flood Information Service</a:t>
            </a:r>
          </a:p>
        </p:txBody>
      </p:sp>
      <p:sp>
        <p:nvSpPr>
          <p:cNvPr id="7"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419759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002185" y="935038"/>
            <a:ext cx="2855383" cy="53911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31800" y="935038"/>
            <a:ext cx="8367184" cy="53911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6" name="Datumsplatzhalter 5"/>
          <p:cNvSpPr>
            <a:spLocks noGrp="1"/>
          </p:cNvSpPr>
          <p:nvPr>
            <p:ph type="dt" sz="half" idx="12"/>
          </p:nvPr>
        </p:nvSpPr>
        <p:spPr/>
        <p:txBody>
          <a:bodyPr/>
          <a:lstStyle>
            <a:lvl1pPr>
              <a:defRPr/>
            </a:lvl1pPr>
          </a:lstStyle>
          <a:p>
            <a:r>
              <a:rPr lang="de-DE"/>
              <a:t>From early warning to Action - Bavarian Flood Information Service</a:t>
            </a:r>
            <a:endParaRPr lang="de-DE" dirty="0"/>
          </a:p>
        </p:txBody>
      </p:sp>
      <p:sp>
        <p:nvSpPr>
          <p:cNvPr id="7"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181025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3"/>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6" name="Datumsplatzhalter 5"/>
          <p:cNvSpPr>
            <a:spLocks noGrp="1"/>
          </p:cNvSpPr>
          <p:nvPr>
            <p:ph type="dt" sz="half" idx="12"/>
          </p:nvPr>
        </p:nvSpPr>
        <p:spPr>
          <a:xfrm>
            <a:off x="431801" y="223838"/>
            <a:ext cx="7104359" cy="476250"/>
          </a:xfrm>
        </p:spPr>
        <p:txBody>
          <a:bodyPr/>
          <a:lstStyle>
            <a:lvl1pPr>
              <a:defRPr/>
            </a:lvl1pPr>
          </a:lstStyle>
          <a:p>
            <a:r>
              <a:rPr lang="de-DE"/>
              <a:t>From flood forecast to mitigation - Bavarian Flood Warning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204636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31801" y="1628776"/>
            <a:ext cx="5611284" cy="469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46284" y="1628776"/>
            <a:ext cx="5611283" cy="4697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7" name="Datumsplatzhalter 6"/>
          <p:cNvSpPr>
            <a:spLocks noGrp="1"/>
          </p:cNvSpPr>
          <p:nvPr>
            <p:ph type="dt" sz="half" idx="12"/>
          </p:nvPr>
        </p:nvSpPr>
        <p:spPr/>
        <p:txBody>
          <a:bodyPr/>
          <a:lstStyle>
            <a:lvl1pPr>
              <a:defRPr/>
            </a:lvl1pPr>
          </a:lstStyle>
          <a:p>
            <a:r>
              <a:rPr lang="de-DE"/>
              <a:t>From flood forecast to mitigation - Bavarian Flood Warning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3245976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5" name="Datumsplatzhalter 4"/>
          <p:cNvSpPr>
            <a:spLocks noGrp="1"/>
          </p:cNvSpPr>
          <p:nvPr>
            <p:ph type="dt" sz="half" idx="12"/>
          </p:nvPr>
        </p:nvSpPr>
        <p:spPr/>
        <p:txBody>
          <a:bodyPr/>
          <a:lstStyle>
            <a:lvl1pPr>
              <a:defRPr/>
            </a:lvl1pPr>
          </a:lstStyle>
          <a:p>
            <a:r>
              <a:rPr lang="de-DE"/>
              <a:t>From flood forecast to mitigation - Bavarian Flood Warning Service</a:t>
            </a:r>
            <a:endParaRPr lang="de-DE" dirty="0"/>
          </a:p>
        </p:txBody>
      </p:sp>
      <p:sp>
        <p:nvSpPr>
          <p:cNvPr id="6"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423650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4" name="Datumsplatzhalter 3"/>
          <p:cNvSpPr>
            <a:spLocks noGrp="1"/>
          </p:cNvSpPr>
          <p:nvPr>
            <p:ph type="dt" sz="half" idx="12"/>
          </p:nvPr>
        </p:nvSpPr>
        <p:spPr/>
        <p:txBody>
          <a:bodyPr/>
          <a:lstStyle>
            <a:lvl1pPr>
              <a:defRPr/>
            </a:lvl1pPr>
          </a:lstStyle>
          <a:p>
            <a:r>
              <a:rPr lang="de-DE"/>
              <a:t>From flood forecast to mitigation - Bavarian Flood Warning Service</a:t>
            </a:r>
            <a:endParaRPr lang="de-DE" dirty="0"/>
          </a:p>
        </p:txBody>
      </p:sp>
      <p:sp>
        <p:nvSpPr>
          <p:cNvPr id="5"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410451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980728"/>
            <a:ext cx="10959008" cy="454372"/>
          </a:xfrm>
        </p:spPr>
        <p:txBody>
          <a:bodyPr anchor="b"/>
          <a:lstStyle>
            <a:lvl1pPr algn="l">
              <a:defRPr sz="2000" b="1"/>
            </a:lvl1pPr>
          </a:lstStyle>
          <a:p>
            <a:r>
              <a:rPr lang="de-DE"/>
              <a:t>Titelmasterformat durch Klicken bearbeiten</a:t>
            </a:r>
            <a:endParaRPr lang="de-DE" dirty="0"/>
          </a:p>
        </p:txBody>
      </p:sp>
      <p:sp>
        <p:nvSpPr>
          <p:cNvPr id="3" name="Inhaltsplatzhalter 2"/>
          <p:cNvSpPr>
            <a:spLocks noGrp="1"/>
          </p:cNvSpPr>
          <p:nvPr>
            <p:ph idx="1"/>
          </p:nvPr>
        </p:nvSpPr>
        <p:spPr>
          <a:xfrm>
            <a:off x="4766733" y="1440181"/>
            <a:ext cx="6815667" cy="46859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Fußzeilenplatzhalter 4"/>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7" name="Datumsplatzhalter 6"/>
          <p:cNvSpPr>
            <a:spLocks noGrp="1"/>
          </p:cNvSpPr>
          <p:nvPr>
            <p:ph type="dt" sz="half" idx="12"/>
          </p:nvPr>
        </p:nvSpPr>
        <p:spPr/>
        <p:txBody>
          <a:bodyPr/>
          <a:lstStyle>
            <a:lvl1pPr>
              <a:defRPr/>
            </a:lvl1pPr>
          </a:lstStyle>
          <a:p>
            <a:r>
              <a:rPr lang="de-DE"/>
              <a:t>From flood forecast to mitigation - Bavarian Flood Warning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484289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1196752"/>
            <a:ext cx="73152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Fußzeilenplatzhalter 4"/>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7" name="Datumsplatzhalter 6"/>
          <p:cNvSpPr>
            <a:spLocks noGrp="1"/>
          </p:cNvSpPr>
          <p:nvPr>
            <p:ph type="dt" sz="half" idx="12"/>
          </p:nvPr>
        </p:nvSpPr>
        <p:spPr/>
        <p:txBody>
          <a:bodyPr/>
          <a:lstStyle>
            <a:lvl1pPr>
              <a:defRPr/>
            </a:lvl1pPr>
          </a:lstStyle>
          <a:p>
            <a:r>
              <a:rPr lang="de-DE"/>
              <a:t>From flood forecast to mitigation - Bavarian Flood Warning Service</a:t>
            </a:r>
            <a:endParaRPr lang="de-DE" dirty="0"/>
          </a:p>
        </p:txBody>
      </p:sp>
      <p:sp>
        <p:nvSpPr>
          <p:cNvPr id="8"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173793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6" name="Datumsplatzhalter 5"/>
          <p:cNvSpPr>
            <a:spLocks noGrp="1"/>
          </p:cNvSpPr>
          <p:nvPr>
            <p:ph type="dt" sz="half" idx="12"/>
          </p:nvPr>
        </p:nvSpPr>
        <p:spPr/>
        <p:txBody>
          <a:bodyPr/>
          <a:lstStyle>
            <a:lvl1pPr>
              <a:defRPr/>
            </a:lvl1pPr>
          </a:lstStyle>
          <a:p>
            <a:r>
              <a:rPr lang="de-DE"/>
              <a:t>From flood forecast to mitigation - Bavarian Flood Warning Service</a:t>
            </a:r>
          </a:p>
        </p:txBody>
      </p:sp>
      <p:sp>
        <p:nvSpPr>
          <p:cNvPr id="7"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221225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002185" y="935038"/>
            <a:ext cx="2855383" cy="53911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31800" y="935038"/>
            <a:ext cx="8367184" cy="53911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nl-NL"/>
              <a:t>© LfU / Referat 86/  Dr. Stahl-van Rooijen / 17.03.2025</a:t>
            </a:r>
            <a:endParaRPr lang="de-DE"/>
          </a:p>
        </p:txBody>
      </p:sp>
      <p:sp>
        <p:nvSpPr>
          <p:cNvPr id="6" name="Datumsplatzhalter 5"/>
          <p:cNvSpPr>
            <a:spLocks noGrp="1"/>
          </p:cNvSpPr>
          <p:nvPr>
            <p:ph type="dt" sz="half" idx="12"/>
          </p:nvPr>
        </p:nvSpPr>
        <p:spPr/>
        <p:txBody>
          <a:bodyPr/>
          <a:lstStyle>
            <a:lvl1pPr>
              <a:defRPr/>
            </a:lvl1pPr>
          </a:lstStyle>
          <a:p>
            <a:r>
              <a:rPr lang="de-DE"/>
              <a:t>From flood forecast to mitigation - Bavarian Flood Warning Service</a:t>
            </a:r>
            <a:endParaRPr lang="de-DE" dirty="0"/>
          </a:p>
        </p:txBody>
      </p:sp>
      <p:sp>
        <p:nvSpPr>
          <p:cNvPr id="7"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Tree>
    <p:extLst>
      <p:ext uri="{BB962C8B-B14F-4D97-AF65-F5344CB8AC3E}">
        <p14:creationId xmlns:p14="http://schemas.microsoft.com/office/powerpoint/2010/main" val="57934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1" y="935038"/>
            <a:ext cx="11425767" cy="5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431801" y="1628776"/>
            <a:ext cx="11425767" cy="469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p:txBody>
      </p:sp>
      <p:sp>
        <p:nvSpPr>
          <p:cNvPr id="1032" name="Rectangle 8"/>
          <p:cNvSpPr>
            <a:spLocks noGrp="1" noChangeArrowheads="1"/>
          </p:cNvSpPr>
          <p:nvPr>
            <p:ph type="ftr" sz="quarter" idx="3"/>
          </p:nvPr>
        </p:nvSpPr>
        <p:spPr bwMode="auto">
          <a:xfrm>
            <a:off x="7061200" y="6477000"/>
            <a:ext cx="4904317"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3B687F"/>
                </a:solidFill>
              </a:defRPr>
            </a:lvl1pPr>
          </a:lstStyle>
          <a:p>
            <a:r>
              <a:rPr lang="nl-NL"/>
              <a:t>© LfU / Referat 86/  Dr. Stahl-van Rooijen / 17.03.2025</a:t>
            </a:r>
            <a:endParaRPr lang="de-DE"/>
          </a:p>
        </p:txBody>
      </p:sp>
      <p:sp>
        <p:nvSpPr>
          <p:cNvPr id="1035"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
        <p:nvSpPr>
          <p:cNvPr id="1055" name="Rectangle 31"/>
          <p:cNvSpPr>
            <a:spLocks noGrp="1" noChangeArrowheads="1"/>
          </p:cNvSpPr>
          <p:nvPr>
            <p:ph type="dt" sz="half" idx="2"/>
          </p:nvPr>
        </p:nvSpPr>
        <p:spPr bwMode="auto">
          <a:xfrm>
            <a:off x="431801" y="223838"/>
            <a:ext cx="69130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lnSpc>
                <a:spcPct val="85000"/>
              </a:lnSpc>
              <a:defRPr sz="1400" b="1">
                <a:solidFill>
                  <a:srgbClr val="3B687F"/>
                </a:solidFill>
              </a:defRPr>
            </a:lvl1pPr>
          </a:lstStyle>
          <a:p>
            <a:r>
              <a:rPr lang="de-DE"/>
              <a:t>From flood forecast to mitigation - Bavarian Flood Warning Service</a:t>
            </a:r>
            <a:endParaRPr lang="de-DE" dirty="0"/>
          </a:p>
        </p:txBody>
      </p:sp>
      <p:sp>
        <p:nvSpPr>
          <p:cNvPr id="1068" name="Line 44"/>
          <p:cNvSpPr>
            <a:spLocks noChangeShapeType="1"/>
          </p:cNvSpPr>
          <p:nvPr userDrawn="1"/>
        </p:nvSpPr>
        <p:spPr bwMode="auto">
          <a:xfrm>
            <a:off x="431801" y="836613"/>
            <a:ext cx="11425767" cy="0"/>
          </a:xfrm>
          <a:prstGeom prst="line">
            <a:avLst/>
          </a:prstGeom>
          <a:noFill/>
          <a:ln w="25400">
            <a:solidFill>
              <a:srgbClr val="F9A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p>
        </p:txBody>
      </p:sp>
      <p:sp>
        <p:nvSpPr>
          <p:cNvPr id="1058" name="Text Box 34"/>
          <p:cNvSpPr txBox="1">
            <a:spLocks noChangeArrowheads="1"/>
          </p:cNvSpPr>
          <p:nvPr userDrawn="1"/>
        </p:nvSpPr>
        <p:spPr bwMode="auto">
          <a:xfrm>
            <a:off x="9192344" y="350002"/>
            <a:ext cx="1859483"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nSpc>
                <a:spcPct val="85000"/>
              </a:lnSpc>
            </a:pPr>
            <a:r>
              <a:rPr lang="de-DE" sz="1200" dirty="0">
                <a:solidFill>
                  <a:srgbClr val="3B687F"/>
                </a:solidFill>
              </a:rPr>
              <a:t>Bayerisches Landesamt für</a:t>
            </a:r>
          </a:p>
          <a:p>
            <a:pPr>
              <a:lnSpc>
                <a:spcPct val="85000"/>
              </a:lnSpc>
            </a:pPr>
            <a:r>
              <a:rPr lang="de-DE" sz="1200" dirty="0">
                <a:solidFill>
                  <a:srgbClr val="3B687F"/>
                </a:solidFill>
              </a:rPr>
              <a:t>Umwelt</a:t>
            </a:r>
          </a:p>
        </p:txBody>
      </p:sp>
      <p:pic>
        <p:nvPicPr>
          <p:cNvPr id="1063" name="Picture 39" descr="staatswappen_wb"/>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183391" y="241940"/>
            <a:ext cx="647561" cy="39329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hdr="0"/>
  <p:txStyles>
    <p:title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p:titleStyle>
    <p:bodyStyle>
      <a:lvl1pPr marL="193675" indent="-193675" algn="l" rtl="0" eaLnBrk="1" fontAlgn="base" hangingPunct="1">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1" fontAlgn="base" hangingPunct="1">
        <a:spcBef>
          <a:spcPct val="20000"/>
        </a:spcBef>
        <a:spcAft>
          <a:spcPct val="0"/>
        </a:spcAft>
        <a:buClr>
          <a:schemeClr val="tx1"/>
        </a:buClr>
        <a:buFont typeface="Arial" charset="0"/>
        <a:buChar char="–"/>
        <a:defRPr>
          <a:solidFill>
            <a:schemeClr val="tx1"/>
          </a:solidFill>
          <a:latin typeface="+mn-lt"/>
          <a:ea typeface="+mn-ea"/>
        </a:defRPr>
      </a:lvl2pPr>
      <a:lvl3pPr marL="1238250" indent="-188913" algn="l" rtl="0" eaLnBrk="1" fontAlgn="base" hangingPunct="1">
        <a:spcBef>
          <a:spcPct val="20000"/>
        </a:spcBef>
        <a:spcAft>
          <a:spcPct val="0"/>
        </a:spcAft>
        <a:buClr>
          <a:schemeClr val="tx1"/>
        </a:buClr>
        <a:buChar char="•"/>
        <a:defRPr>
          <a:solidFill>
            <a:schemeClr val="tx1"/>
          </a:solidFill>
          <a:latin typeface="+mn-lt"/>
          <a:ea typeface="+mn-ea"/>
        </a:defRPr>
      </a:lvl3pPr>
      <a:lvl4pPr marL="1693863" indent="-228600" algn="l" rtl="0" eaLnBrk="1" fontAlgn="base" hangingPunct="1">
        <a:spcBef>
          <a:spcPct val="20000"/>
        </a:spcBef>
        <a:spcAft>
          <a:spcPct val="0"/>
        </a:spcAft>
        <a:buChar char="–"/>
        <a:defRPr sz="1600">
          <a:solidFill>
            <a:schemeClr val="tx1"/>
          </a:solidFill>
          <a:latin typeface="+mn-lt"/>
          <a:ea typeface="+mn-ea"/>
        </a:defRPr>
      </a:lvl4pPr>
      <a:lvl5pPr marL="2112963" indent="-228600" algn="l" rtl="0" eaLnBrk="1" fontAlgn="base" hangingPunct="1">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1" y="935038"/>
            <a:ext cx="11425767" cy="5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431801" y="1628776"/>
            <a:ext cx="11425767" cy="469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p:txBody>
      </p:sp>
      <p:sp>
        <p:nvSpPr>
          <p:cNvPr id="1032" name="Rectangle 8"/>
          <p:cNvSpPr>
            <a:spLocks noGrp="1" noChangeArrowheads="1"/>
          </p:cNvSpPr>
          <p:nvPr>
            <p:ph type="ftr" sz="quarter" idx="3"/>
          </p:nvPr>
        </p:nvSpPr>
        <p:spPr bwMode="auto">
          <a:xfrm>
            <a:off x="7061200" y="6477000"/>
            <a:ext cx="4904317"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3B687F"/>
                </a:solidFill>
              </a:defRPr>
            </a:lvl1pPr>
          </a:lstStyle>
          <a:p>
            <a:r>
              <a:rPr lang="nl-NL"/>
              <a:t>© LfU / Referat 86/  Dr. Stahl-van Rooijen / 17.03.2025</a:t>
            </a:r>
            <a:endParaRPr lang="de-DE"/>
          </a:p>
        </p:txBody>
      </p:sp>
      <p:sp>
        <p:nvSpPr>
          <p:cNvPr id="1035" name="Rectangle 11"/>
          <p:cNvSpPr>
            <a:spLocks noGrp="1" noChangeArrowheads="1"/>
          </p:cNvSpPr>
          <p:nvPr>
            <p:ph type="sldNum" sz="quarter" idx="4"/>
          </p:nvPr>
        </p:nvSpPr>
        <p:spPr bwMode="auto">
          <a:xfrm>
            <a:off x="5842000" y="6477000"/>
            <a:ext cx="63804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B687F"/>
                </a:solidFill>
              </a:defRPr>
            </a:lvl1pPr>
          </a:lstStyle>
          <a:p>
            <a:fld id="{894680D0-7A83-433A-9719-C4143F27F647}" type="slidenum">
              <a:rPr lang="de-DE"/>
              <a:pPr/>
              <a:t>‹Nr.›</a:t>
            </a:fld>
            <a:endParaRPr lang="de-DE"/>
          </a:p>
        </p:txBody>
      </p:sp>
      <p:sp>
        <p:nvSpPr>
          <p:cNvPr id="1055" name="Rectangle 31"/>
          <p:cNvSpPr>
            <a:spLocks noGrp="1" noChangeArrowheads="1"/>
          </p:cNvSpPr>
          <p:nvPr>
            <p:ph type="dt" sz="half" idx="2"/>
          </p:nvPr>
        </p:nvSpPr>
        <p:spPr bwMode="auto">
          <a:xfrm>
            <a:off x="431801" y="223838"/>
            <a:ext cx="69130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lnSpc>
                <a:spcPct val="85000"/>
              </a:lnSpc>
              <a:defRPr sz="1400" b="1">
                <a:solidFill>
                  <a:srgbClr val="3B687F"/>
                </a:solidFill>
              </a:defRPr>
            </a:lvl1pPr>
          </a:lstStyle>
          <a:p>
            <a:r>
              <a:rPr lang="de-DE"/>
              <a:t>From early warning to Action - Bavarian Flood Information Service</a:t>
            </a:r>
            <a:endParaRPr lang="de-DE" dirty="0"/>
          </a:p>
        </p:txBody>
      </p:sp>
      <p:sp>
        <p:nvSpPr>
          <p:cNvPr id="1068" name="Line 44"/>
          <p:cNvSpPr>
            <a:spLocks noChangeShapeType="1"/>
          </p:cNvSpPr>
          <p:nvPr userDrawn="1"/>
        </p:nvSpPr>
        <p:spPr bwMode="auto">
          <a:xfrm>
            <a:off x="431801" y="836613"/>
            <a:ext cx="11425767" cy="0"/>
          </a:xfrm>
          <a:prstGeom prst="line">
            <a:avLst/>
          </a:prstGeom>
          <a:noFill/>
          <a:ln w="25400">
            <a:solidFill>
              <a:srgbClr val="F9A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p>
        </p:txBody>
      </p:sp>
      <p:sp>
        <p:nvSpPr>
          <p:cNvPr id="1058" name="Text Box 34"/>
          <p:cNvSpPr txBox="1">
            <a:spLocks noChangeArrowheads="1"/>
          </p:cNvSpPr>
          <p:nvPr userDrawn="1"/>
        </p:nvSpPr>
        <p:spPr bwMode="auto">
          <a:xfrm>
            <a:off x="9192344" y="350002"/>
            <a:ext cx="1859483"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nSpc>
                <a:spcPct val="85000"/>
              </a:lnSpc>
            </a:pPr>
            <a:r>
              <a:rPr lang="de-DE" sz="1200" dirty="0">
                <a:solidFill>
                  <a:srgbClr val="3B687F"/>
                </a:solidFill>
              </a:rPr>
              <a:t>Bayerisches Landesamt für</a:t>
            </a:r>
          </a:p>
          <a:p>
            <a:pPr>
              <a:lnSpc>
                <a:spcPct val="85000"/>
              </a:lnSpc>
            </a:pPr>
            <a:r>
              <a:rPr lang="de-DE" sz="1200" dirty="0">
                <a:solidFill>
                  <a:srgbClr val="3B687F"/>
                </a:solidFill>
              </a:rPr>
              <a:t>Umwelt</a:t>
            </a:r>
          </a:p>
        </p:txBody>
      </p:sp>
      <p:pic>
        <p:nvPicPr>
          <p:cNvPr id="1063" name="Picture 39" descr="staatswappen_wb"/>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183391" y="241940"/>
            <a:ext cx="647561" cy="39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73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p:titleStyle>
    <p:bodyStyle>
      <a:lvl1pPr marL="193675" indent="-193675" algn="l" rtl="0" eaLnBrk="1" fontAlgn="base" hangingPunct="1">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1" fontAlgn="base" hangingPunct="1">
        <a:spcBef>
          <a:spcPct val="20000"/>
        </a:spcBef>
        <a:spcAft>
          <a:spcPct val="0"/>
        </a:spcAft>
        <a:buClr>
          <a:schemeClr val="tx1"/>
        </a:buClr>
        <a:buFont typeface="Arial" charset="0"/>
        <a:buChar char="–"/>
        <a:defRPr>
          <a:solidFill>
            <a:schemeClr val="tx1"/>
          </a:solidFill>
          <a:latin typeface="+mn-lt"/>
          <a:ea typeface="+mn-ea"/>
        </a:defRPr>
      </a:lvl2pPr>
      <a:lvl3pPr marL="1238250" indent="-188913" algn="l" rtl="0" eaLnBrk="1" fontAlgn="base" hangingPunct="1">
        <a:spcBef>
          <a:spcPct val="20000"/>
        </a:spcBef>
        <a:spcAft>
          <a:spcPct val="0"/>
        </a:spcAft>
        <a:buClr>
          <a:schemeClr val="tx1"/>
        </a:buClr>
        <a:buChar char="•"/>
        <a:defRPr>
          <a:solidFill>
            <a:schemeClr val="tx1"/>
          </a:solidFill>
          <a:latin typeface="+mn-lt"/>
          <a:ea typeface="+mn-ea"/>
        </a:defRPr>
      </a:lvl3pPr>
      <a:lvl4pPr marL="1693863" indent="-228600" algn="l" rtl="0" eaLnBrk="1" fontAlgn="base" hangingPunct="1">
        <a:spcBef>
          <a:spcPct val="20000"/>
        </a:spcBef>
        <a:spcAft>
          <a:spcPct val="0"/>
        </a:spcAft>
        <a:buChar char="–"/>
        <a:defRPr sz="1600">
          <a:solidFill>
            <a:schemeClr val="tx1"/>
          </a:solidFill>
          <a:latin typeface="+mn-lt"/>
          <a:ea typeface="+mn-ea"/>
        </a:defRPr>
      </a:lvl4pPr>
      <a:lvl5pPr marL="2112963" indent="-228600" algn="l" rtl="0" eaLnBrk="1" fontAlgn="base" hangingPunct="1">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29.svg"/><Relationship Id="rId2" Type="http://schemas.openxmlformats.org/officeDocument/2006/relationships/notesSlide" Target="../notesSlides/notesSlide14.xml"/><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35.PNG"/><Relationship Id="rId9" Type="http://schemas.openxmlformats.org/officeDocument/2006/relationships/image" Target="../media/image26.png"/><Relationship Id="rId1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26.png"/><Relationship Id="rId12"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2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8.png"/><Relationship Id="rId1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9.svg"/><Relationship Id="rId1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1.svg"/><Relationship Id="rId12" Type="http://schemas.openxmlformats.org/officeDocument/2006/relationships/image" Target="../media/image28.png"/><Relationship Id="rId17" Type="http://schemas.openxmlformats.org/officeDocument/2006/relationships/image" Target="../media/image41.svg"/><Relationship Id="rId2" Type="http://schemas.openxmlformats.org/officeDocument/2006/relationships/notesSlide" Target="../notesSlides/notesSlide1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7.svg"/><Relationship Id="rId5" Type="http://schemas.openxmlformats.org/officeDocument/2006/relationships/image" Target="../media/image44.png"/><Relationship Id="rId15" Type="http://schemas.openxmlformats.org/officeDocument/2006/relationships/image" Target="../media/image46.svg"/><Relationship Id="rId10" Type="http://schemas.openxmlformats.org/officeDocument/2006/relationships/image" Target="../media/image26.png"/><Relationship Id="rId19"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3.sv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53.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25.svg"/><Relationship Id="rId4" Type="http://schemas.openxmlformats.org/officeDocument/2006/relationships/image" Target="../media/image50.png"/><Relationship Id="rId9" Type="http://schemas.openxmlformats.org/officeDocument/2006/relationships/image" Target="../media/image24.png"/><Relationship Id="rId1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4.sv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29.svg"/><Relationship Id="rId5" Type="http://schemas.openxmlformats.org/officeDocument/2006/relationships/image" Target="../media/image50.png"/><Relationship Id="rId15" Type="http://schemas.openxmlformats.org/officeDocument/2006/relationships/image" Target="../media/image46.svg"/><Relationship Id="rId10" Type="http://schemas.openxmlformats.org/officeDocument/2006/relationships/image" Target="../media/image28.png"/><Relationship Id="rId4" Type="http://schemas.openxmlformats.org/officeDocument/2006/relationships/image" Target="../media/image61.png"/><Relationship Id="rId9" Type="http://schemas.openxmlformats.org/officeDocument/2006/relationships/image" Target="../media/image39.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gif"/><Relationship Id="rId7" Type="http://schemas.openxmlformats.org/officeDocument/2006/relationships/image" Target="../media/image71.gif"/><Relationship Id="rId12"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0.gif"/><Relationship Id="rId11" Type="http://schemas.openxmlformats.org/officeDocument/2006/relationships/image" Target="../media/image75.png"/><Relationship Id="rId5" Type="http://schemas.openxmlformats.org/officeDocument/2006/relationships/image" Target="../media/image69.gif"/><Relationship Id="rId10" Type="http://schemas.openxmlformats.org/officeDocument/2006/relationships/image" Target="../media/image74.png"/><Relationship Id="rId4" Type="http://schemas.openxmlformats.org/officeDocument/2006/relationships/image" Target="../media/image68.gif"/><Relationship Id="rId9" Type="http://schemas.openxmlformats.org/officeDocument/2006/relationships/image" Target="../media/image73.jpg"/></Relationships>
</file>

<file path=ppt/slides/_rels/slide23.xml.rels><?xml version="1.0" encoding="UTF-8" standalone="yes"?>
<Relationships xmlns="http://schemas.openxmlformats.org/package/2006/relationships"><Relationship Id="rId8" Type="http://schemas.openxmlformats.org/officeDocument/2006/relationships/image" Target="../media/image83.gif"/><Relationship Id="rId13" Type="http://schemas.openxmlformats.org/officeDocument/2006/relationships/image" Target="../media/image76.png"/><Relationship Id="rId3" Type="http://schemas.openxmlformats.org/officeDocument/2006/relationships/image" Target="../media/image78.gif"/><Relationship Id="rId7" Type="http://schemas.openxmlformats.org/officeDocument/2006/relationships/image" Target="../media/image82.gif"/><Relationship Id="rId12" Type="http://schemas.openxmlformats.org/officeDocument/2006/relationships/image" Target="../media/image87.gif"/><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81.gif"/><Relationship Id="rId11" Type="http://schemas.openxmlformats.org/officeDocument/2006/relationships/image" Target="../media/image86.gif"/><Relationship Id="rId5" Type="http://schemas.openxmlformats.org/officeDocument/2006/relationships/image" Target="../media/image80.png"/><Relationship Id="rId10" Type="http://schemas.openxmlformats.org/officeDocument/2006/relationships/image" Target="../media/image85.gif"/><Relationship Id="rId4" Type="http://schemas.openxmlformats.org/officeDocument/2006/relationships/image" Target="../media/image79.png"/><Relationship Id="rId9" Type="http://schemas.openxmlformats.org/officeDocument/2006/relationships/image" Target="../media/image84.gif"/><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8.png"/><Relationship Id="rId7" Type="http://schemas.openxmlformats.org/officeDocument/2006/relationships/image" Target="../media/image27.sv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919288" y="1700213"/>
            <a:ext cx="8610600" cy="1143000"/>
          </a:xfrm>
          <a:noFill/>
        </p:spPr>
        <p:txBody>
          <a:bodyPr vert="horz" wrap="square" lIns="92075" tIns="46038" rIns="92075" bIns="46038" numCol="1" anchor="ctr" anchorCtr="0" compatLnSpc="1">
            <a:prstTxWarp prst="textNoShape">
              <a:avLst/>
            </a:prstTxWarp>
          </a:bodyPr>
          <a:lstStyle/>
          <a:p>
            <a:pPr eaLnBrk="1" hangingPunct="1"/>
            <a:r>
              <a:rPr lang="de-DE" altLang="de-DE" sz="4000" b="0" noProof="1"/>
              <a:t>From flood forecast to mitigation</a:t>
            </a:r>
            <a:endParaRPr lang="de-DE" altLang="de-DE" b="0" dirty="0"/>
          </a:p>
        </p:txBody>
      </p:sp>
      <p:sp>
        <p:nvSpPr>
          <p:cNvPr id="5123" name="Rectangle 3">
            <a:hlinkClick r:id="" action="ppaction://noaction"/>
          </p:cNvPr>
          <p:cNvSpPr>
            <a:spLocks noChangeArrowheads="1"/>
          </p:cNvSpPr>
          <p:nvPr/>
        </p:nvSpPr>
        <p:spPr bwMode="auto">
          <a:xfrm>
            <a:off x="4740027" y="3981333"/>
            <a:ext cx="5616624" cy="381000"/>
          </a:xfrm>
          <a:prstGeom prst="rect">
            <a:avLst/>
          </a:prstGeom>
          <a:solidFill>
            <a:srgbClr val="A7D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kumimoji="1" lang="en-US" altLang="de-DE" dirty="0">
                <a:solidFill>
                  <a:srgbClr val="000099"/>
                </a:solidFill>
                <a:latin typeface="+mj-lt"/>
              </a:rPr>
              <a:t>Flood Forecasting, Models &amp; Uncertainty</a:t>
            </a:r>
            <a:endParaRPr kumimoji="1" lang="en-US" altLang="de-DE" sz="2000" dirty="0">
              <a:solidFill>
                <a:srgbClr val="000099"/>
              </a:solidFill>
              <a:latin typeface="+mj-lt"/>
              <a:hlinkClick r:id="rId3" action="ppaction://hlinksldjump"/>
            </a:endParaRPr>
          </a:p>
        </p:txBody>
      </p:sp>
      <p:sp>
        <p:nvSpPr>
          <p:cNvPr id="5125" name="Text Box 5"/>
          <p:cNvSpPr txBox="1">
            <a:spLocks noChangeArrowheads="1"/>
          </p:cNvSpPr>
          <p:nvPr/>
        </p:nvSpPr>
        <p:spPr bwMode="auto">
          <a:xfrm>
            <a:off x="5591944" y="2825442"/>
            <a:ext cx="51839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de-DE" altLang="de-DE" dirty="0">
                <a:solidFill>
                  <a:schemeClr val="bg1"/>
                </a:solidFill>
                <a:latin typeface="+mn-lt"/>
              </a:rPr>
              <a:t>Dr. Natalie Stahl-van Rooijen</a:t>
            </a:r>
            <a:br>
              <a:rPr lang="de-DE" altLang="de-DE" dirty="0">
                <a:solidFill>
                  <a:schemeClr val="bg1"/>
                </a:solidFill>
                <a:latin typeface="+mn-lt"/>
              </a:rPr>
            </a:br>
            <a:r>
              <a:rPr lang="de-DE" altLang="de-DE" dirty="0" err="1">
                <a:solidFill>
                  <a:schemeClr val="bg1"/>
                </a:solidFill>
                <a:latin typeface="+mn-lt"/>
              </a:rPr>
              <a:t>Bavarian</a:t>
            </a:r>
            <a:r>
              <a:rPr lang="de-DE" altLang="de-DE" dirty="0">
                <a:solidFill>
                  <a:schemeClr val="bg1"/>
                </a:solidFill>
                <a:latin typeface="+mn-lt"/>
              </a:rPr>
              <a:t> Environmental Agency</a:t>
            </a:r>
            <a:r>
              <a:rPr lang="de-DE" altLang="de-DE" dirty="0">
                <a:latin typeface="+mn-lt"/>
              </a:rPr>
              <a:t> </a:t>
            </a:r>
          </a:p>
        </p:txBody>
      </p:sp>
      <p:sp>
        <p:nvSpPr>
          <p:cNvPr id="5126" name="Text Box 6"/>
          <p:cNvSpPr txBox="1">
            <a:spLocks noChangeArrowheads="1"/>
          </p:cNvSpPr>
          <p:nvPr/>
        </p:nvSpPr>
        <p:spPr bwMode="auto">
          <a:xfrm>
            <a:off x="6096000" y="6300787"/>
            <a:ext cx="4408783" cy="369332"/>
          </a:xfrm>
          <a:prstGeom prst="rect">
            <a:avLst/>
          </a:prstGeom>
          <a:solidFill>
            <a:srgbClr val="5E839A">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de-DE" altLang="de-DE" sz="1800" dirty="0">
                <a:solidFill>
                  <a:schemeClr val="bg1"/>
                </a:solidFill>
                <a:latin typeface="Times New Roman" panose="02020603050405020304" pitchFamily="18" charset="0"/>
              </a:rPr>
              <a:t>Natalie.Stahl-vanRooijen@lfu.bayern.de</a:t>
            </a:r>
          </a:p>
        </p:txBody>
      </p:sp>
      <p:sp>
        <p:nvSpPr>
          <p:cNvPr id="5127" name="Rectangle 7">
            <a:hlinkClick r:id="rId4" action="ppaction://hlinksldjump"/>
          </p:cNvPr>
          <p:cNvSpPr>
            <a:spLocks noChangeArrowheads="1"/>
          </p:cNvSpPr>
          <p:nvPr/>
        </p:nvSpPr>
        <p:spPr bwMode="auto">
          <a:xfrm>
            <a:off x="4727848" y="4661444"/>
            <a:ext cx="5616624" cy="310723"/>
          </a:xfrm>
          <a:prstGeom prst="rect">
            <a:avLst/>
          </a:prstGeom>
          <a:solidFill>
            <a:srgbClr val="A7D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kumimoji="1" lang="en-US" altLang="de-DE" dirty="0">
                <a:solidFill>
                  <a:srgbClr val="000099"/>
                </a:solidFill>
                <a:latin typeface="+mj-lt"/>
              </a:rPr>
              <a:t>Organization flood warning service</a:t>
            </a:r>
            <a:endParaRPr kumimoji="1" lang="en-US" altLang="de-DE" dirty="0">
              <a:latin typeface="+mj-lt"/>
            </a:endParaRPr>
          </a:p>
        </p:txBody>
      </p:sp>
      <p:sp>
        <p:nvSpPr>
          <p:cNvPr id="8" name="Rectangle 7">
            <a:hlinkClick r:id="rId4" action="ppaction://hlinksldjump"/>
            <a:extLst>
              <a:ext uri="{FF2B5EF4-FFF2-40B4-BE49-F238E27FC236}">
                <a16:creationId xmlns:a16="http://schemas.microsoft.com/office/drawing/2014/main" id="{8486DCB7-B915-40EE-9DEE-67E15A623F64}"/>
              </a:ext>
            </a:extLst>
          </p:cNvPr>
          <p:cNvSpPr>
            <a:spLocks noChangeArrowheads="1"/>
          </p:cNvSpPr>
          <p:nvPr/>
        </p:nvSpPr>
        <p:spPr bwMode="auto">
          <a:xfrm>
            <a:off x="4727848" y="5271278"/>
            <a:ext cx="5616624" cy="310723"/>
          </a:xfrm>
          <a:prstGeom prst="rect">
            <a:avLst/>
          </a:prstGeom>
          <a:solidFill>
            <a:srgbClr val="A7D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kumimoji="1" lang="en-US" altLang="de-DE" dirty="0">
                <a:solidFill>
                  <a:srgbClr val="000099"/>
                </a:solidFill>
                <a:latin typeface="+mj-lt"/>
              </a:rPr>
              <a:t>Flood 2024 from forecast to mitigation</a:t>
            </a:r>
            <a:endParaRPr kumimoji="1" lang="en-US" altLang="de-DE" sz="2000" dirty="0">
              <a:solidFill>
                <a:srgbClr val="000099"/>
              </a:solidFill>
              <a:latin typeface="+mj-lt"/>
              <a:hlinkClick r:id="rId3" action="ppaction://hlinksldjump"/>
            </a:endParaRPr>
          </a:p>
        </p:txBody>
      </p:sp>
    </p:spTree>
    <p:extLst>
      <p:ext uri="{BB962C8B-B14F-4D97-AF65-F5344CB8AC3E}">
        <p14:creationId xmlns:p14="http://schemas.microsoft.com/office/powerpoint/2010/main" val="3651046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ußzeilenplatzhalter 1"/>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13315" name="Foliennummernplatzhalter 2"/>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C7F8BBB6-130D-404C-BBC8-BFE5D2743005}" type="slidenum">
              <a:rPr lang="de-DE" altLang="de-DE" sz="1000">
                <a:solidFill>
                  <a:srgbClr val="3B687F"/>
                </a:solidFill>
              </a:rPr>
              <a:pPr algn="ctr"/>
              <a:t>10</a:t>
            </a:fld>
            <a:endParaRPr lang="de-DE" altLang="de-DE" sz="1000">
              <a:solidFill>
                <a:srgbClr val="3B687F"/>
              </a:solidFill>
            </a:endParaRPr>
          </a:p>
        </p:txBody>
      </p:sp>
      <p:sp>
        <p:nvSpPr>
          <p:cNvPr id="13316" name="Datumsplatzhalter 3"/>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pic>
        <p:nvPicPr>
          <p:cNvPr id="133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512"/>
          <a:stretch/>
        </p:blipFill>
        <p:spPr bwMode="auto">
          <a:xfrm>
            <a:off x="431801" y="1872045"/>
            <a:ext cx="7775575" cy="498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 Box 2"/>
          <p:cNvSpPr txBox="1">
            <a:spLocks noChangeArrowheads="1"/>
          </p:cNvSpPr>
          <p:nvPr/>
        </p:nvSpPr>
        <p:spPr bwMode="auto">
          <a:xfrm>
            <a:off x="2235200" y="6003925"/>
            <a:ext cx="3429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buClrTx/>
              <a:buFontTx/>
              <a:buNone/>
            </a:pPr>
            <a:r>
              <a:rPr lang="de-DE" altLang="de-DE" sz="1400">
                <a:solidFill>
                  <a:schemeClr val="bg1"/>
                </a:solidFill>
                <a:cs typeface="Arial" panose="020B0604020202020204" pitchFamily="34" charset="0"/>
              </a:rPr>
              <a:t>2013-06-03 Kloster Weltenburg / Donau</a:t>
            </a:r>
          </a:p>
        </p:txBody>
      </p:sp>
      <p:pic>
        <p:nvPicPr>
          <p:cNvPr id="2" name="Grafik 1">
            <a:extLst>
              <a:ext uri="{FF2B5EF4-FFF2-40B4-BE49-F238E27FC236}">
                <a16:creationId xmlns:a16="http://schemas.microsoft.com/office/drawing/2014/main" id="{F5F73F36-F393-4AAA-A853-E402CD3AD349}"/>
              </a:ext>
            </a:extLst>
          </p:cNvPr>
          <p:cNvPicPr>
            <a:picLocks noChangeAspect="1"/>
          </p:cNvPicPr>
          <p:nvPr/>
        </p:nvPicPr>
        <p:blipFill>
          <a:blip r:embed="rId4"/>
          <a:stretch>
            <a:fillRect/>
          </a:stretch>
        </p:blipFill>
        <p:spPr>
          <a:xfrm>
            <a:off x="7862901" y="1878519"/>
            <a:ext cx="4126949" cy="2930134"/>
          </a:xfrm>
          <a:prstGeom prst="rect">
            <a:avLst/>
          </a:prstGeom>
        </p:spPr>
      </p:pic>
      <p:sp>
        <p:nvSpPr>
          <p:cNvPr id="9" name="Titel 1">
            <a:extLst>
              <a:ext uri="{FF2B5EF4-FFF2-40B4-BE49-F238E27FC236}">
                <a16:creationId xmlns:a16="http://schemas.microsoft.com/office/drawing/2014/main" id="{86FCE534-4062-47D3-8142-6B9DB72DB49A}"/>
              </a:ext>
            </a:extLst>
          </p:cNvPr>
          <p:cNvSpPr txBox="1">
            <a:spLocks/>
          </p:cNvSpPr>
          <p:nvPr/>
        </p:nvSpPr>
        <p:spPr>
          <a:xfrm>
            <a:off x="383116" y="903925"/>
            <a:ext cx="11425767" cy="837689"/>
          </a:xfrm>
          <a:prstGeom prst="rect">
            <a:avLst/>
          </a:prstGeom>
        </p:spPr>
        <p:txBody>
          <a:bodyPr/>
          <a:lst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a:lstStyle>
          <a:p>
            <a:r>
              <a:rPr lang="de-DE" altLang="de-DE" kern="1200" dirty="0" err="1"/>
              <a:t>Organization</a:t>
            </a:r>
            <a:r>
              <a:rPr lang="de-DE" altLang="de-DE" kern="0" dirty="0"/>
              <a:t> </a:t>
            </a:r>
            <a:r>
              <a:rPr lang="de-DE" altLang="de-DE" kern="0" dirty="0" err="1"/>
              <a:t>flood</a:t>
            </a:r>
            <a:r>
              <a:rPr lang="de-DE" altLang="de-DE" kern="0" dirty="0"/>
              <a:t> </a:t>
            </a:r>
            <a:r>
              <a:rPr lang="de-DE" altLang="de-DE" kern="0" dirty="0" err="1"/>
              <a:t>warning</a:t>
            </a:r>
            <a:r>
              <a:rPr lang="de-DE" altLang="de-DE" kern="0" dirty="0"/>
              <a:t> </a:t>
            </a:r>
            <a:r>
              <a:rPr lang="de-DE" altLang="de-DE" kern="0" dirty="0" err="1"/>
              <a:t>service</a:t>
            </a:r>
            <a:r>
              <a:rPr lang="de-DE" altLang="de-DE" kern="0" dirty="0"/>
              <a:t> </a:t>
            </a:r>
            <a:br>
              <a:rPr lang="de-DE" kern="0" dirty="0"/>
            </a:br>
            <a:r>
              <a:rPr lang="de-DE" altLang="de-DE" kern="0" dirty="0"/>
              <a:t>Products: </a:t>
            </a:r>
            <a:r>
              <a:rPr lang="de-DE" altLang="de-DE" kern="0" dirty="0" err="1"/>
              <a:t>Water</a:t>
            </a:r>
            <a:r>
              <a:rPr lang="de-DE" altLang="de-DE" kern="0" dirty="0"/>
              <a:t> </a:t>
            </a:r>
            <a:r>
              <a:rPr lang="de-DE" altLang="de-DE" kern="0" dirty="0" err="1"/>
              <a:t>level</a:t>
            </a:r>
            <a:r>
              <a:rPr lang="de-DE" altLang="de-DE" kern="0" dirty="0"/>
              <a:t> </a:t>
            </a:r>
            <a:r>
              <a:rPr lang="de-DE" altLang="de-DE" kern="0" dirty="0" err="1"/>
              <a:t>triggers</a:t>
            </a:r>
            <a:r>
              <a:rPr lang="de-DE" altLang="de-DE" kern="0" dirty="0"/>
              <a:t> </a:t>
            </a:r>
            <a:r>
              <a:rPr lang="de-DE" altLang="de-DE" kern="0" dirty="0" err="1"/>
              <a:t>action</a:t>
            </a:r>
            <a:r>
              <a:rPr lang="de-DE" altLang="de-DE" kern="0" dirty="0"/>
              <a:t> - Kloster Weltenburg Mobile </a:t>
            </a:r>
            <a:r>
              <a:rPr lang="de-DE" altLang="de-DE" kern="0" dirty="0" err="1"/>
              <a:t>Protection</a:t>
            </a:r>
            <a:endParaRPr lang="de-DE" altLang="de-DE" kern="0" dirty="0"/>
          </a:p>
        </p:txBody>
      </p:sp>
      <p:sp>
        <p:nvSpPr>
          <p:cNvPr id="4" name="Textfeld 3">
            <a:extLst>
              <a:ext uri="{FF2B5EF4-FFF2-40B4-BE49-F238E27FC236}">
                <a16:creationId xmlns:a16="http://schemas.microsoft.com/office/drawing/2014/main" id="{191F169D-1228-463F-BCA7-DE2ADCF09AD3}"/>
              </a:ext>
            </a:extLst>
          </p:cNvPr>
          <p:cNvSpPr txBox="1"/>
          <p:nvPr/>
        </p:nvSpPr>
        <p:spPr>
          <a:xfrm>
            <a:off x="8186366" y="4807181"/>
            <a:ext cx="3733714" cy="400110"/>
          </a:xfrm>
          <a:prstGeom prst="rect">
            <a:avLst/>
          </a:prstGeom>
          <a:noFill/>
        </p:spPr>
        <p:txBody>
          <a:bodyPr wrap="none" rtlCol="0">
            <a:spAutoFit/>
          </a:bodyPr>
          <a:lstStyle/>
          <a:p>
            <a:pPr algn="l"/>
            <a:r>
              <a:rPr lang="de-DE" sz="2000" dirty="0" err="1"/>
              <a:t>Comparison</a:t>
            </a:r>
            <a:r>
              <a:rPr lang="de-DE" sz="2000" dirty="0"/>
              <a:t> </a:t>
            </a:r>
            <a:r>
              <a:rPr lang="de-DE" sz="2000" dirty="0" err="1"/>
              <a:t>with</a:t>
            </a:r>
            <a:r>
              <a:rPr lang="de-DE" sz="2000" dirty="0"/>
              <a:t> </a:t>
            </a:r>
            <a:r>
              <a:rPr lang="de-DE" sz="2000" dirty="0" err="1"/>
              <a:t>historic</a:t>
            </a:r>
            <a:r>
              <a:rPr lang="de-DE" sz="2000" dirty="0"/>
              <a:t> </a:t>
            </a:r>
            <a:r>
              <a:rPr lang="de-DE" sz="2000" dirty="0" err="1"/>
              <a:t>floods</a:t>
            </a:r>
            <a:endParaRPr lang="de-DE" sz="2000" dirty="0"/>
          </a:p>
        </p:txBody>
      </p:sp>
    </p:spTree>
    <p:extLst>
      <p:ext uri="{BB962C8B-B14F-4D97-AF65-F5344CB8AC3E}">
        <p14:creationId xmlns:p14="http://schemas.microsoft.com/office/powerpoint/2010/main" val="1541474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ußzeilenplatzhalter 3"/>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dirty="0">
                <a:solidFill>
                  <a:srgbClr val="3B687F"/>
                </a:solidFill>
              </a:rPr>
              <a:t>© LfU / Referat 86/  Dr. Stahl-van Rooijen / 17.03.2025</a:t>
            </a:r>
            <a:endParaRPr lang="de-DE" altLang="de-DE" sz="1000" dirty="0">
              <a:solidFill>
                <a:srgbClr val="3B687F"/>
              </a:solidFill>
            </a:endParaRPr>
          </a:p>
        </p:txBody>
      </p:sp>
      <p:sp>
        <p:nvSpPr>
          <p:cNvPr id="46083" name="Foliennummernplatzhalter 4"/>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6280AB-5C11-46BB-8B7E-A64B98349DA8}" type="slidenum">
              <a:rPr lang="de-DE" altLang="de-DE" sz="1000">
                <a:solidFill>
                  <a:srgbClr val="3B687F"/>
                </a:solidFill>
              </a:rPr>
              <a:pPr algn="ctr"/>
              <a:t>11</a:t>
            </a:fld>
            <a:endParaRPr lang="de-DE" altLang="de-DE" sz="1000">
              <a:solidFill>
                <a:srgbClr val="3B687F"/>
              </a:solidFill>
            </a:endParaRPr>
          </a:p>
        </p:txBody>
      </p:sp>
      <p:sp>
        <p:nvSpPr>
          <p:cNvPr id="46084" name="Datumsplatzhalter 5"/>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sp>
        <p:nvSpPr>
          <p:cNvPr id="46086" name="Titel 1"/>
          <p:cNvSpPr>
            <a:spLocks noGrp="1"/>
          </p:cNvSpPr>
          <p:nvPr>
            <p:ph type="title"/>
          </p:nvPr>
        </p:nvSpPr>
        <p:spPr>
          <a:xfrm>
            <a:off x="1885951" y="968376"/>
            <a:ext cx="8569325" cy="500063"/>
          </a:xfrm>
        </p:spPr>
        <p:txBody>
          <a:bodyPr/>
          <a:lstStyle/>
          <a:p>
            <a:r>
              <a:rPr lang="de-DE" altLang="de-DE" kern="1200" dirty="0" err="1"/>
              <a:t>Organization</a:t>
            </a:r>
            <a:r>
              <a:rPr lang="de-DE" altLang="de-DE" kern="0" dirty="0"/>
              <a:t> </a:t>
            </a:r>
            <a:r>
              <a:rPr lang="de-DE" altLang="de-DE" kern="0" dirty="0" err="1"/>
              <a:t>flood</a:t>
            </a:r>
            <a:r>
              <a:rPr lang="de-DE" altLang="de-DE" kern="0" dirty="0"/>
              <a:t> </a:t>
            </a:r>
            <a:r>
              <a:rPr lang="de-DE" altLang="de-DE" kern="0" dirty="0" err="1"/>
              <a:t>warning</a:t>
            </a:r>
            <a:r>
              <a:rPr lang="de-DE" altLang="de-DE" kern="0" dirty="0"/>
              <a:t> </a:t>
            </a:r>
            <a:r>
              <a:rPr lang="de-DE" altLang="de-DE" kern="0" dirty="0" err="1"/>
              <a:t>service</a:t>
            </a:r>
            <a:r>
              <a:rPr lang="de-DE" altLang="de-DE" kern="0" dirty="0"/>
              <a:t> </a:t>
            </a:r>
            <a:br>
              <a:rPr lang="de-DE" altLang="de-DE" kern="0" dirty="0"/>
            </a:br>
            <a:r>
              <a:rPr lang="en-US" altLang="de-DE" dirty="0"/>
              <a:t>Products: Connecting water level to flood inundation maps</a:t>
            </a:r>
            <a:endParaRPr lang="de-DE" altLang="de-DE" dirty="0"/>
          </a:p>
        </p:txBody>
      </p:sp>
      <p:pic>
        <p:nvPicPr>
          <p:cNvPr id="6" name="Grafik 5">
            <a:extLst>
              <a:ext uri="{FF2B5EF4-FFF2-40B4-BE49-F238E27FC236}">
                <a16:creationId xmlns:a16="http://schemas.microsoft.com/office/drawing/2014/main" id="{E6BE3EA1-CB19-4940-B62E-D8A7CA66550E}"/>
              </a:ext>
            </a:extLst>
          </p:cNvPr>
          <p:cNvPicPr>
            <a:picLocks noChangeAspect="1"/>
          </p:cNvPicPr>
          <p:nvPr/>
        </p:nvPicPr>
        <p:blipFill>
          <a:blip r:embed="rId3"/>
          <a:stretch>
            <a:fillRect/>
          </a:stretch>
        </p:blipFill>
        <p:spPr>
          <a:xfrm>
            <a:off x="6275938" y="2421321"/>
            <a:ext cx="5517931" cy="3253780"/>
          </a:xfrm>
          <a:prstGeom prst="rect">
            <a:avLst/>
          </a:prstGeom>
        </p:spPr>
      </p:pic>
      <p:pic>
        <p:nvPicPr>
          <p:cNvPr id="9" name="Grafik 8">
            <a:extLst>
              <a:ext uri="{FF2B5EF4-FFF2-40B4-BE49-F238E27FC236}">
                <a16:creationId xmlns:a16="http://schemas.microsoft.com/office/drawing/2014/main" id="{85E2575F-F0D0-41F9-9332-BB25044A490E}"/>
              </a:ext>
            </a:extLst>
          </p:cNvPr>
          <p:cNvPicPr>
            <a:picLocks noChangeAspect="1"/>
          </p:cNvPicPr>
          <p:nvPr/>
        </p:nvPicPr>
        <p:blipFill>
          <a:blip r:embed="rId4"/>
          <a:stretch>
            <a:fillRect/>
          </a:stretch>
        </p:blipFill>
        <p:spPr>
          <a:xfrm>
            <a:off x="10228702" y="5664975"/>
            <a:ext cx="1629002" cy="619211"/>
          </a:xfrm>
          <a:prstGeom prst="rect">
            <a:avLst/>
          </a:prstGeom>
        </p:spPr>
      </p:pic>
      <p:sp>
        <p:nvSpPr>
          <p:cNvPr id="10" name="Inhaltsplatzhalter 9">
            <a:extLst>
              <a:ext uri="{FF2B5EF4-FFF2-40B4-BE49-F238E27FC236}">
                <a16:creationId xmlns:a16="http://schemas.microsoft.com/office/drawing/2014/main" id="{9267A423-3190-47B6-83CA-A657AD3A6E82}"/>
              </a:ext>
            </a:extLst>
          </p:cNvPr>
          <p:cNvSpPr>
            <a:spLocks noGrp="1"/>
          </p:cNvSpPr>
          <p:nvPr>
            <p:ph idx="1"/>
          </p:nvPr>
        </p:nvSpPr>
        <p:spPr>
          <a:xfrm>
            <a:off x="239101" y="1636340"/>
            <a:ext cx="11425767" cy="4697413"/>
          </a:xfrm>
        </p:spPr>
        <p:txBody>
          <a:bodyPr/>
          <a:lstStyle/>
          <a:p>
            <a:r>
              <a:rPr lang="de-DE"/>
              <a:t>Donauwörth</a:t>
            </a:r>
            <a:r>
              <a:rPr lang="de-DE" dirty="0"/>
              <a:t>	</a:t>
            </a:r>
            <a:r>
              <a:rPr lang="de-DE"/>
              <a:t>	  	</a:t>
            </a:r>
            <a:r>
              <a:rPr lang="de-DE" dirty="0"/>
              <a:t>		    EU </a:t>
            </a:r>
            <a:r>
              <a:rPr lang="de-DE" dirty="0" err="1"/>
              <a:t>flood</a:t>
            </a:r>
            <a:r>
              <a:rPr lang="de-DE" dirty="0"/>
              <a:t> </a:t>
            </a:r>
            <a:r>
              <a:rPr lang="de-DE" dirty="0" err="1"/>
              <a:t>directive</a:t>
            </a:r>
            <a:r>
              <a:rPr lang="de-DE" dirty="0"/>
              <a:t> medium </a:t>
            </a:r>
            <a:r>
              <a:rPr lang="de-DE" dirty="0" err="1"/>
              <a:t>probability</a:t>
            </a:r>
            <a:r>
              <a:rPr lang="de-DE" dirty="0"/>
              <a:t> </a:t>
            </a:r>
            <a:r>
              <a:rPr lang="de-DE" dirty="0" err="1"/>
              <a:t>flood</a:t>
            </a:r>
            <a:r>
              <a:rPr lang="de-DE" dirty="0"/>
              <a:t> 100a</a:t>
            </a:r>
          </a:p>
        </p:txBody>
      </p:sp>
      <p:pic>
        <p:nvPicPr>
          <p:cNvPr id="1026" name="Picture 2">
            <a:extLst>
              <a:ext uri="{FF2B5EF4-FFF2-40B4-BE49-F238E27FC236}">
                <a16:creationId xmlns:a16="http://schemas.microsoft.com/office/drawing/2014/main" id="{80C3D37C-8006-497A-A44C-A931F7331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02" y="2132856"/>
            <a:ext cx="5715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86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ußzeilenplatzhalter 2"/>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50179" name="Foliennummernplatzhalter 3"/>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4B097856-23F6-4A97-89B8-1200CC891E4E}" type="slidenum">
              <a:rPr lang="de-DE" altLang="de-DE" sz="1000">
                <a:solidFill>
                  <a:srgbClr val="3B687F"/>
                </a:solidFill>
              </a:rPr>
              <a:pPr algn="ctr"/>
              <a:t>12</a:t>
            </a:fld>
            <a:endParaRPr lang="de-DE" altLang="de-DE" sz="1000" dirty="0">
              <a:solidFill>
                <a:srgbClr val="3B687F"/>
              </a:solidFill>
            </a:endParaRPr>
          </a:p>
        </p:txBody>
      </p:sp>
      <p:sp>
        <p:nvSpPr>
          <p:cNvPr id="50180" name="Datumsplatzhalter 4"/>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pic>
        <p:nvPicPr>
          <p:cNvPr id="501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1731169"/>
            <a:ext cx="8731250"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Grp="1" noChangeArrowheads="1"/>
          </p:cNvSpPr>
          <p:nvPr>
            <p:ph type="title"/>
          </p:nvPr>
        </p:nvSpPr>
        <p:spPr/>
        <p:txBody>
          <a:bodyPr/>
          <a:lstStyle/>
          <a:p>
            <a:pPr eaLnBrk="1" hangingPunct="1"/>
            <a:r>
              <a:rPr lang="en-US" altLang="de-DE" sz="2000"/>
              <a:t>Organization of the flood warning service (HND)</a:t>
            </a:r>
          </a:p>
        </p:txBody>
      </p:sp>
      <p:sp>
        <p:nvSpPr>
          <p:cNvPr id="2" name="Textfeld 1">
            <a:extLst>
              <a:ext uri="{FF2B5EF4-FFF2-40B4-BE49-F238E27FC236}">
                <a16:creationId xmlns:a16="http://schemas.microsoft.com/office/drawing/2014/main" id="{44D6861F-4899-42B9-882F-6B18634BE6A1}"/>
              </a:ext>
            </a:extLst>
          </p:cNvPr>
          <p:cNvSpPr txBox="1"/>
          <p:nvPr/>
        </p:nvSpPr>
        <p:spPr>
          <a:xfrm>
            <a:off x="9480376" y="3789040"/>
            <a:ext cx="648072" cy="276999"/>
          </a:xfrm>
          <a:prstGeom prst="rect">
            <a:avLst/>
          </a:prstGeom>
          <a:noFill/>
        </p:spPr>
        <p:txBody>
          <a:bodyPr wrap="square" rtlCol="0">
            <a:spAutoFit/>
          </a:bodyPr>
          <a:lstStyle/>
          <a:p>
            <a:pPr algn="l"/>
            <a:r>
              <a:rPr lang="de-DE" sz="1200" dirty="0"/>
              <a:t>(App)</a:t>
            </a:r>
          </a:p>
        </p:txBody>
      </p:sp>
      <p:sp>
        <p:nvSpPr>
          <p:cNvPr id="3" name="Rechteck 2">
            <a:extLst>
              <a:ext uri="{FF2B5EF4-FFF2-40B4-BE49-F238E27FC236}">
                <a16:creationId xmlns:a16="http://schemas.microsoft.com/office/drawing/2014/main" id="{025C72F6-AAB6-4834-AA49-8F5DCBA961DC}"/>
              </a:ext>
            </a:extLst>
          </p:cNvPr>
          <p:cNvSpPr/>
          <p:nvPr/>
        </p:nvSpPr>
        <p:spPr bwMode="auto">
          <a:xfrm>
            <a:off x="1631504" y="1731168"/>
            <a:ext cx="4104456" cy="2417911"/>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9" name="Rechteck 8">
            <a:extLst>
              <a:ext uri="{FF2B5EF4-FFF2-40B4-BE49-F238E27FC236}">
                <a16:creationId xmlns:a16="http://schemas.microsoft.com/office/drawing/2014/main" id="{B06F5AFD-D47A-4172-A180-9AC2C3179D9D}"/>
              </a:ext>
            </a:extLst>
          </p:cNvPr>
          <p:cNvSpPr/>
          <p:nvPr/>
        </p:nvSpPr>
        <p:spPr bwMode="auto">
          <a:xfrm>
            <a:off x="1642636" y="4149079"/>
            <a:ext cx="4104456" cy="1512169"/>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913549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0EB49-5F34-42BB-B12B-2DABD77C1EEB}"/>
              </a:ext>
            </a:extLst>
          </p:cNvPr>
          <p:cNvSpPr>
            <a:spLocks noGrp="1"/>
          </p:cNvSpPr>
          <p:nvPr>
            <p:ph type="title"/>
          </p:nvPr>
        </p:nvSpPr>
        <p:spPr/>
        <p:txBody>
          <a:bodyPr/>
          <a:lstStyle/>
          <a:p>
            <a:r>
              <a:rPr lang="de-DE" dirty="0"/>
              <a:t>Flood 2024 </a:t>
            </a:r>
            <a:r>
              <a:rPr lang="de-DE" dirty="0" err="1"/>
              <a:t>from</a:t>
            </a:r>
            <a:r>
              <a:rPr lang="de-DE" dirty="0"/>
              <a:t> </a:t>
            </a:r>
            <a:r>
              <a:rPr lang="de-DE" dirty="0" err="1"/>
              <a:t>forecast</a:t>
            </a:r>
            <a:r>
              <a:rPr lang="de-DE" dirty="0"/>
              <a:t> </a:t>
            </a:r>
            <a:r>
              <a:rPr lang="de-DE" dirty="0" err="1"/>
              <a:t>to</a:t>
            </a:r>
            <a:r>
              <a:rPr lang="de-DE" dirty="0"/>
              <a:t> </a:t>
            </a:r>
            <a:r>
              <a:rPr lang="de-DE" dirty="0" err="1"/>
              <a:t>mitigation</a:t>
            </a:r>
            <a:endParaRPr lang="de-DE" dirty="0"/>
          </a:p>
        </p:txBody>
      </p:sp>
      <p:sp>
        <p:nvSpPr>
          <p:cNvPr id="3" name="Inhaltsplatzhalter 2">
            <a:extLst>
              <a:ext uri="{FF2B5EF4-FFF2-40B4-BE49-F238E27FC236}">
                <a16:creationId xmlns:a16="http://schemas.microsoft.com/office/drawing/2014/main" id="{330969A3-873C-4A4C-A89B-7AA927AB6156}"/>
              </a:ext>
            </a:extLst>
          </p:cNvPr>
          <p:cNvSpPr>
            <a:spLocks noGrp="1"/>
          </p:cNvSpPr>
          <p:nvPr>
            <p:ph idx="1"/>
          </p:nvPr>
        </p:nvSpPr>
        <p:spPr/>
        <p:txBody>
          <a:bodyPr/>
          <a:lstStyle/>
          <a:p>
            <a:r>
              <a:rPr lang="en-US" dirty="0"/>
              <a:t>What were the challenges for a correct warning</a:t>
            </a:r>
            <a:r>
              <a:rPr lang="de-DE" dirty="0"/>
              <a:t>?</a:t>
            </a:r>
          </a:p>
        </p:txBody>
      </p:sp>
      <p:sp>
        <p:nvSpPr>
          <p:cNvPr id="4" name="Fußzeilenplatzhalter 3">
            <a:extLst>
              <a:ext uri="{FF2B5EF4-FFF2-40B4-BE49-F238E27FC236}">
                <a16:creationId xmlns:a16="http://schemas.microsoft.com/office/drawing/2014/main" id="{DB25EE8E-788A-4573-A5BA-EFFFBD9C468B}"/>
              </a:ext>
            </a:extLst>
          </p:cNvPr>
          <p:cNvSpPr>
            <a:spLocks noGrp="1"/>
          </p:cNvSpPr>
          <p:nvPr>
            <p:ph type="ftr" sz="quarter" idx="10"/>
          </p:nvPr>
        </p:nvSpPr>
        <p:spPr/>
        <p:txBody>
          <a:bodyPr/>
          <a:lstStyle/>
          <a:p>
            <a:r>
              <a:rPr lang="nl-NL"/>
              <a:t>© LfU / Referat 86/  Dr. Stahl-van Rooijen / 17.03.2025</a:t>
            </a:r>
            <a:endParaRPr lang="de-DE"/>
          </a:p>
        </p:txBody>
      </p:sp>
      <p:sp>
        <p:nvSpPr>
          <p:cNvPr id="5" name="Datumsplatzhalter 4">
            <a:extLst>
              <a:ext uri="{FF2B5EF4-FFF2-40B4-BE49-F238E27FC236}">
                <a16:creationId xmlns:a16="http://schemas.microsoft.com/office/drawing/2014/main" id="{6E5DDF1A-2E7B-485B-98AE-CAA0410680B1}"/>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8B80AD58-6770-4006-80B8-0C33056CFEE3}"/>
              </a:ext>
            </a:extLst>
          </p:cNvPr>
          <p:cNvSpPr>
            <a:spLocks noGrp="1"/>
          </p:cNvSpPr>
          <p:nvPr>
            <p:ph type="sldNum" sz="quarter" idx="4"/>
          </p:nvPr>
        </p:nvSpPr>
        <p:spPr/>
        <p:txBody>
          <a:bodyPr/>
          <a:lstStyle/>
          <a:p>
            <a:fld id="{894680D0-7A83-433A-9719-C4143F27F647}" type="slidenum">
              <a:rPr lang="de-DE" smtClean="0"/>
              <a:pPr/>
              <a:t>13</a:t>
            </a:fld>
            <a:endParaRPr lang="de-DE"/>
          </a:p>
        </p:txBody>
      </p:sp>
      <p:pic>
        <p:nvPicPr>
          <p:cNvPr id="8" name="Grafik 7" descr="Uhr mit einfarbiger Füllung">
            <a:extLst>
              <a:ext uri="{FF2B5EF4-FFF2-40B4-BE49-F238E27FC236}">
                <a16:creationId xmlns:a16="http://schemas.microsoft.com/office/drawing/2014/main" id="{60C008FB-45A2-41C3-830A-DC4E21E9A3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984" y="3641863"/>
            <a:ext cx="1787624" cy="1787624"/>
          </a:xfrm>
          <a:prstGeom prst="rect">
            <a:avLst/>
          </a:prstGeom>
        </p:spPr>
      </p:pic>
      <p:pic>
        <p:nvPicPr>
          <p:cNvPr id="10" name="Grafik 9" descr="Markierung mit einfarbiger Füllung">
            <a:extLst>
              <a:ext uri="{FF2B5EF4-FFF2-40B4-BE49-F238E27FC236}">
                <a16:creationId xmlns:a16="http://schemas.microsoft.com/office/drawing/2014/main" id="{9C082419-5AAD-44B8-A8FA-E02C70958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7773" y="3809180"/>
            <a:ext cx="1787624" cy="1787624"/>
          </a:xfrm>
          <a:prstGeom prst="rect">
            <a:avLst/>
          </a:prstGeom>
        </p:spPr>
      </p:pic>
      <p:pic>
        <p:nvPicPr>
          <p:cNvPr id="12" name="Grafik 11" descr="Warnung mit einfarbiger Füllung">
            <a:extLst>
              <a:ext uri="{FF2B5EF4-FFF2-40B4-BE49-F238E27FC236}">
                <a16:creationId xmlns:a16="http://schemas.microsoft.com/office/drawing/2014/main" id="{9CBCE442-D293-488B-BA55-911034A44C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81070" y="3670693"/>
            <a:ext cx="1792370" cy="1792370"/>
          </a:xfrm>
          <a:prstGeom prst="rect">
            <a:avLst/>
          </a:prstGeom>
        </p:spPr>
      </p:pic>
      <p:grpSp>
        <p:nvGrpSpPr>
          <p:cNvPr id="20" name="Gruppieren 19">
            <a:extLst>
              <a:ext uri="{FF2B5EF4-FFF2-40B4-BE49-F238E27FC236}">
                <a16:creationId xmlns:a16="http://schemas.microsoft.com/office/drawing/2014/main" id="{B88D6C6E-F468-4C71-AAB2-EFC8500645AC}"/>
              </a:ext>
            </a:extLst>
          </p:cNvPr>
          <p:cNvGrpSpPr/>
          <p:nvPr/>
        </p:nvGrpSpPr>
        <p:grpSpPr>
          <a:xfrm>
            <a:off x="6955503" y="556480"/>
            <a:ext cx="1924066" cy="2185525"/>
            <a:chOff x="7445880" y="664851"/>
            <a:chExt cx="1924066" cy="2185525"/>
          </a:xfrm>
        </p:grpSpPr>
        <p:pic>
          <p:nvPicPr>
            <p:cNvPr id="14" name="Grafik 13" descr="Cloud mit einfarbiger Füllung">
              <a:extLst>
                <a:ext uri="{FF2B5EF4-FFF2-40B4-BE49-F238E27FC236}">
                  <a16:creationId xmlns:a16="http://schemas.microsoft.com/office/drawing/2014/main" id="{5B35BA0D-A9EF-4000-BD00-9AFE0E7B49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07660" y="664851"/>
              <a:ext cx="1734176" cy="1734176"/>
            </a:xfrm>
            <a:prstGeom prst="rect">
              <a:avLst/>
            </a:prstGeom>
          </p:spPr>
        </p:pic>
        <p:pic>
          <p:nvPicPr>
            <p:cNvPr id="16" name="Grafik 15" descr="Wasser mit einfarbiger Füllung">
              <a:extLst>
                <a:ext uri="{FF2B5EF4-FFF2-40B4-BE49-F238E27FC236}">
                  <a16:creationId xmlns:a16="http://schemas.microsoft.com/office/drawing/2014/main" id="{E20F0BD6-8294-447D-883D-6A7E6A2D54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5880" y="1935976"/>
              <a:ext cx="914400" cy="914400"/>
            </a:xfrm>
            <a:prstGeom prst="rect">
              <a:avLst/>
            </a:prstGeom>
          </p:spPr>
        </p:pic>
        <p:pic>
          <p:nvPicPr>
            <p:cNvPr id="17" name="Grafik 16" descr="Wasser mit einfarbiger Füllung">
              <a:extLst>
                <a:ext uri="{FF2B5EF4-FFF2-40B4-BE49-F238E27FC236}">
                  <a16:creationId xmlns:a16="http://schemas.microsoft.com/office/drawing/2014/main" id="{F8349648-04A4-4E9B-A1A5-7FDD37E8DF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6670" y="1906819"/>
              <a:ext cx="914400" cy="914400"/>
            </a:xfrm>
            <a:prstGeom prst="rect">
              <a:avLst/>
            </a:prstGeom>
          </p:spPr>
        </p:pic>
        <p:pic>
          <p:nvPicPr>
            <p:cNvPr id="19" name="Grafik 18" descr="Wasser mit einfarbiger Füllung">
              <a:extLst>
                <a:ext uri="{FF2B5EF4-FFF2-40B4-BE49-F238E27FC236}">
                  <a16:creationId xmlns:a16="http://schemas.microsoft.com/office/drawing/2014/main" id="{1212AD4C-BF85-44A0-99AA-25352CC397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55546" y="1916832"/>
              <a:ext cx="914400" cy="914400"/>
            </a:xfrm>
            <a:prstGeom prst="rect">
              <a:avLst/>
            </a:prstGeom>
          </p:spPr>
        </p:pic>
      </p:grpSp>
      <p:sp>
        <p:nvSpPr>
          <p:cNvPr id="7" name="Textfeld 6">
            <a:extLst>
              <a:ext uri="{FF2B5EF4-FFF2-40B4-BE49-F238E27FC236}">
                <a16:creationId xmlns:a16="http://schemas.microsoft.com/office/drawing/2014/main" id="{72E1D1E2-DF1B-45D3-BF7D-93CB643BDC2A}"/>
              </a:ext>
            </a:extLst>
          </p:cNvPr>
          <p:cNvSpPr txBox="1"/>
          <p:nvPr/>
        </p:nvSpPr>
        <p:spPr>
          <a:xfrm>
            <a:off x="983432" y="5661248"/>
            <a:ext cx="1787624" cy="1015663"/>
          </a:xfrm>
          <a:prstGeom prst="rect">
            <a:avLst/>
          </a:prstGeom>
          <a:noFill/>
        </p:spPr>
        <p:txBody>
          <a:bodyPr wrap="square" rtlCol="0">
            <a:spAutoFit/>
          </a:bodyPr>
          <a:lstStyle/>
          <a:p>
            <a:pPr algn="l"/>
            <a:r>
              <a:rPr lang="de-DE" sz="2000" dirty="0"/>
              <a:t>Time (</a:t>
            </a:r>
            <a:r>
              <a:rPr lang="de-DE" sz="2000" dirty="0" err="1"/>
              <a:t>start</a:t>
            </a:r>
            <a:r>
              <a:rPr lang="de-DE" sz="2000" dirty="0"/>
              <a:t>, </a:t>
            </a:r>
            <a:r>
              <a:rPr lang="de-DE" sz="2000" dirty="0" err="1"/>
              <a:t>peak</a:t>
            </a:r>
            <a:r>
              <a:rPr lang="de-DE" sz="2000" dirty="0"/>
              <a:t>, </a:t>
            </a:r>
            <a:r>
              <a:rPr lang="de-DE" sz="2000" dirty="0" err="1"/>
              <a:t>warning</a:t>
            </a:r>
            <a:r>
              <a:rPr lang="de-DE" sz="2000" dirty="0"/>
              <a:t> </a:t>
            </a:r>
            <a:r>
              <a:rPr lang="de-DE" sz="2000" dirty="0" err="1"/>
              <a:t>levels</a:t>
            </a:r>
            <a:r>
              <a:rPr lang="de-DE" sz="2000" dirty="0"/>
              <a:t>)</a:t>
            </a:r>
          </a:p>
        </p:txBody>
      </p:sp>
      <p:sp>
        <p:nvSpPr>
          <p:cNvPr id="18" name="Textfeld 17">
            <a:extLst>
              <a:ext uri="{FF2B5EF4-FFF2-40B4-BE49-F238E27FC236}">
                <a16:creationId xmlns:a16="http://schemas.microsoft.com/office/drawing/2014/main" id="{0EF75E82-0B86-4B23-B2CB-938080BC3BE2}"/>
              </a:ext>
            </a:extLst>
          </p:cNvPr>
          <p:cNvSpPr txBox="1"/>
          <p:nvPr/>
        </p:nvSpPr>
        <p:spPr>
          <a:xfrm>
            <a:off x="5316592" y="5661248"/>
            <a:ext cx="1656184" cy="400110"/>
          </a:xfrm>
          <a:prstGeom prst="rect">
            <a:avLst/>
          </a:prstGeom>
          <a:noFill/>
        </p:spPr>
        <p:txBody>
          <a:bodyPr wrap="square" rtlCol="0">
            <a:spAutoFit/>
          </a:bodyPr>
          <a:lstStyle/>
          <a:p>
            <a:pPr algn="l"/>
            <a:r>
              <a:rPr lang="de-DE" sz="2000" dirty="0" err="1"/>
              <a:t>location</a:t>
            </a:r>
            <a:endParaRPr lang="de-DE" sz="2000" dirty="0"/>
          </a:p>
        </p:txBody>
      </p:sp>
      <p:sp>
        <p:nvSpPr>
          <p:cNvPr id="21" name="Textfeld 20">
            <a:extLst>
              <a:ext uri="{FF2B5EF4-FFF2-40B4-BE49-F238E27FC236}">
                <a16:creationId xmlns:a16="http://schemas.microsoft.com/office/drawing/2014/main" id="{CC84EF14-AFB6-4685-B768-B069C988218C}"/>
              </a:ext>
            </a:extLst>
          </p:cNvPr>
          <p:cNvSpPr txBox="1"/>
          <p:nvPr/>
        </p:nvSpPr>
        <p:spPr>
          <a:xfrm>
            <a:off x="9120336" y="5522852"/>
            <a:ext cx="1553104" cy="707886"/>
          </a:xfrm>
          <a:prstGeom prst="rect">
            <a:avLst/>
          </a:prstGeom>
          <a:noFill/>
        </p:spPr>
        <p:txBody>
          <a:bodyPr wrap="square" rtlCol="0">
            <a:spAutoFit/>
          </a:bodyPr>
          <a:lstStyle/>
          <a:p>
            <a:pPr algn="l"/>
            <a:r>
              <a:rPr lang="de-DE" sz="2000" dirty="0"/>
              <a:t>Max. </a:t>
            </a:r>
            <a:r>
              <a:rPr lang="de-DE" sz="2000" dirty="0" err="1"/>
              <a:t>water</a:t>
            </a:r>
            <a:r>
              <a:rPr lang="de-DE" sz="2000" dirty="0"/>
              <a:t> </a:t>
            </a:r>
            <a:r>
              <a:rPr lang="de-DE" sz="2000" dirty="0" err="1"/>
              <a:t>levels</a:t>
            </a:r>
            <a:endParaRPr lang="de-DE" sz="2000" dirty="0"/>
          </a:p>
        </p:txBody>
      </p:sp>
      <p:sp>
        <p:nvSpPr>
          <p:cNvPr id="22" name="Textfeld 21">
            <a:extLst>
              <a:ext uri="{FF2B5EF4-FFF2-40B4-BE49-F238E27FC236}">
                <a16:creationId xmlns:a16="http://schemas.microsoft.com/office/drawing/2014/main" id="{3F5139C3-0556-48F7-8BE0-E3FCCB4233A5}"/>
              </a:ext>
            </a:extLst>
          </p:cNvPr>
          <p:cNvSpPr txBox="1"/>
          <p:nvPr/>
        </p:nvSpPr>
        <p:spPr>
          <a:xfrm>
            <a:off x="9240335" y="1158777"/>
            <a:ext cx="1656184" cy="707886"/>
          </a:xfrm>
          <a:prstGeom prst="rect">
            <a:avLst/>
          </a:prstGeom>
          <a:noFill/>
        </p:spPr>
        <p:txBody>
          <a:bodyPr wrap="square" rtlCol="0">
            <a:spAutoFit/>
          </a:bodyPr>
          <a:lstStyle/>
          <a:p>
            <a:pPr algn="l"/>
            <a:r>
              <a:rPr lang="de-DE" sz="2000" dirty="0" err="1"/>
              <a:t>Weather</a:t>
            </a:r>
            <a:r>
              <a:rPr lang="de-DE" sz="2000" dirty="0"/>
              <a:t> </a:t>
            </a:r>
            <a:r>
              <a:rPr lang="de-DE" sz="2000" dirty="0" err="1"/>
              <a:t>system</a:t>
            </a:r>
            <a:endParaRPr lang="de-DE" sz="2000" dirty="0"/>
          </a:p>
        </p:txBody>
      </p:sp>
      <p:sp>
        <p:nvSpPr>
          <p:cNvPr id="9" name="Textfeld 8">
            <a:extLst>
              <a:ext uri="{FF2B5EF4-FFF2-40B4-BE49-F238E27FC236}">
                <a16:creationId xmlns:a16="http://schemas.microsoft.com/office/drawing/2014/main" id="{691DC86D-A150-4DF2-A906-A8557FFA3CB3}"/>
              </a:ext>
            </a:extLst>
          </p:cNvPr>
          <p:cNvSpPr txBox="1"/>
          <p:nvPr/>
        </p:nvSpPr>
        <p:spPr>
          <a:xfrm>
            <a:off x="775435" y="2961642"/>
            <a:ext cx="10500592" cy="400110"/>
          </a:xfrm>
          <a:prstGeom prst="rect">
            <a:avLst/>
          </a:prstGeom>
          <a:noFill/>
        </p:spPr>
        <p:txBody>
          <a:bodyPr wrap="square" rtlCol="0">
            <a:spAutoFit/>
          </a:bodyPr>
          <a:lstStyle/>
          <a:p>
            <a:pPr algn="l"/>
            <a:r>
              <a:rPr lang="de-DE" sz="2000" dirty="0"/>
              <a:t>Information </a:t>
            </a:r>
            <a:r>
              <a:rPr lang="de-DE" sz="2000" dirty="0" err="1"/>
              <a:t>for</a:t>
            </a:r>
            <a:r>
              <a:rPr lang="de-DE" sz="2000" dirty="0"/>
              <a:t> Mitigation:  </a:t>
            </a:r>
            <a:r>
              <a:rPr lang="de-DE" sz="2000" dirty="0" err="1"/>
              <a:t>green</a:t>
            </a:r>
            <a:r>
              <a:rPr lang="de-DE" sz="2000" dirty="0"/>
              <a:t> </a:t>
            </a:r>
            <a:r>
              <a:rPr lang="de-DE" sz="2000" dirty="0" err="1"/>
              <a:t>adapted</a:t>
            </a:r>
            <a:r>
              <a:rPr lang="de-DE" sz="2000" dirty="0"/>
              <a:t> </a:t>
            </a:r>
            <a:r>
              <a:rPr lang="de-DE" sz="2000" dirty="0" err="1"/>
              <a:t>action</a:t>
            </a:r>
            <a:r>
              <a:rPr lang="de-DE" sz="2000" dirty="0"/>
              <a:t> possible – </a:t>
            </a:r>
            <a:r>
              <a:rPr lang="de-DE" sz="2000" dirty="0" err="1"/>
              <a:t>red</a:t>
            </a:r>
            <a:r>
              <a:rPr lang="de-DE" sz="2000" dirty="0"/>
              <a:t> </a:t>
            </a:r>
            <a:r>
              <a:rPr lang="de-DE" sz="2000" dirty="0" err="1"/>
              <a:t>missing</a:t>
            </a:r>
            <a:r>
              <a:rPr lang="de-DE" sz="2000" dirty="0"/>
              <a:t> </a:t>
            </a:r>
            <a:r>
              <a:rPr lang="de-DE" sz="2000" dirty="0" err="1"/>
              <a:t>information</a:t>
            </a:r>
            <a:r>
              <a:rPr lang="de-DE" sz="2000" dirty="0"/>
              <a:t>  </a:t>
            </a:r>
          </a:p>
        </p:txBody>
      </p:sp>
    </p:spTree>
    <p:extLst>
      <p:ext uri="{BB962C8B-B14F-4D97-AF65-F5344CB8AC3E}">
        <p14:creationId xmlns:p14="http://schemas.microsoft.com/office/powerpoint/2010/main" val="103689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A6EEA-F005-4BC0-9E68-12EEFF85783C}"/>
              </a:ext>
            </a:extLst>
          </p:cNvPr>
          <p:cNvSpPr>
            <a:spLocks noGrp="1"/>
          </p:cNvSpPr>
          <p:nvPr>
            <p:ph type="title"/>
          </p:nvPr>
        </p:nvSpPr>
        <p:spPr>
          <a:xfrm>
            <a:off x="397337" y="980728"/>
            <a:ext cx="11425767" cy="500062"/>
          </a:xfrm>
        </p:spPr>
        <p:txBody>
          <a:bodyPr/>
          <a:lstStyle/>
          <a:p>
            <a:r>
              <a:rPr lang="de-DE" dirty="0"/>
              <a:t>Limits </a:t>
            </a:r>
            <a:r>
              <a:rPr lang="de-DE" dirty="0" err="1"/>
              <a:t>of</a:t>
            </a:r>
            <a:r>
              <a:rPr lang="de-DE" dirty="0"/>
              <a:t> </a:t>
            </a:r>
            <a:r>
              <a:rPr lang="de-DE" dirty="0" err="1"/>
              <a:t>early</a:t>
            </a:r>
            <a:r>
              <a:rPr lang="de-DE" dirty="0"/>
              <a:t> </a:t>
            </a:r>
            <a:r>
              <a:rPr lang="de-DE" dirty="0" err="1"/>
              <a:t>warning</a:t>
            </a:r>
            <a:r>
              <a:rPr lang="de-DE" dirty="0"/>
              <a:t> – </a:t>
            </a:r>
            <a:r>
              <a:rPr lang="de-DE" dirty="0" err="1"/>
              <a:t>weather</a:t>
            </a:r>
            <a:r>
              <a:rPr lang="de-DE" dirty="0"/>
              <a:t> </a:t>
            </a:r>
            <a:r>
              <a:rPr lang="de-DE" dirty="0" err="1"/>
              <a:t>prediction</a:t>
            </a:r>
            <a:r>
              <a:rPr lang="de-DE" dirty="0"/>
              <a:t> and </a:t>
            </a:r>
            <a:r>
              <a:rPr lang="de-DE" dirty="0" err="1"/>
              <a:t>discharge</a:t>
            </a:r>
            <a:r>
              <a:rPr lang="de-DE" dirty="0"/>
              <a:t> </a:t>
            </a:r>
            <a:r>
              <a:rPr lang="de-DE" dirty="0" err="1"/>
              <a:t>forecast</a:t>
            </a:r>
            <a:r>
              <a:rPr lang="de-DE" dirty="0"/>
              <a:t>  28.05.2024 </a:t>
            </a:r>
          </a:p>
        </p:txBody>
      </p:sp>
      <p:sp>
        <p:nvSpPr>
          <p:cNvPr id="4" name="Fußzeilenplatzhalter 3">
            <a:extLst>
              <a:ext uri="{FF2B5EF4-FFF2-40B4-BE49-F238E27FC236}">
                <a16:creationId xmlns:a16="http://schemas.microsoft.com/office/drawing/2014/main" id="{E063DBEE-B773-48D4-A4F7-60F57D6837CE}"/>
              </a:ext>
            </a:extLst>
          </p:cNvPr>
          <p:cNvSpPr>
            <a:spLocks noGrp="1"/>
          </p:cNvSpPr>
          <p:nvPr>
            <p:ph type="ftr" sz="quarter" idx="10"/>
          </p:nvPr>
        </p:nvSpPr>
        <p:spPr/>
        <p:txBody>
          <a:bodyPr/>
          <a:lstStyle/>
          <a:p>
            <a:r>
              <a:rPr lang="nl-NL"/>
              <a:t>© LfU / Referat 86/  Dr. Stahl-van Rooijen / 17.03.2025</a:t>
            </a:r>
            <a:endParaRPr lang="de-DE"/>
          </a:p>
        </p:txBody>
      </p:sp>
      <p:sp>
        <p:nvSpPr>
          <p:cNvPr id="5" name="Datumsplatzhalter 4">
            <a:extLst>
              <a:ext uri="{FF2B5EF4-FFF2-40B4-BE49-F238E27FC236}">
                <a16:creationId xmlns:a16="http://schemas.microsoft.com/office/drawing/2014/main" id="{6E2CB8D6-C283-4BB6-82B0-D22D15B6E921}"/>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9FC55248-673F-46CA-AF46-55229EFAFA1C}"/>
              </a:ext>
            </a:extLst>
          </p:cNvPr>
          <p:cNvSpPr>
            <a:spLocks noGrp="1"/>
          </p:cNvSpPr>
          <p:nvPr>
            <p:ph type="sldNum" sz="quarter" idx="4"/>
          </p:nvPr>
        </p:nvSpPr>
        <p:spPr/>
        <p:txBody>
          <a:bodyPr/>
          <a:lstStyle/>
          <a:p>
            <a:fld id="{894680D0-7A83-433A-9719-C4143F27F647}" type="slidenum">
              <a:rPr lang="de-DE"/>
              <a:pPr/>
              <a:t>14</a:t>
            </a:fld>
            <a:endParaRPr lang="de-DE"/>
          </a:p>
        </p:txBody>
      </p:sp>
      <p:pic>
        <p:nvPicPr>
          <p:cNvPr id="10" name="Inhaltsplatzhalter 9">
            <a:extLst>
              <a:ext uri="{FF2B5EF4-FFF2-40B4-BE49-F238E27FC236}">
                <a16:creationId xmlns:a16="http://schemas.microsoft.com/office/drawing/2014/main" id="{96C93DA2-3EDB-4067-9FB6-5AF34585C5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87660" y="1621408"/>
            <a:ext cx="3124952" cy="4697413"/>
          </a:xfrm>
        </p:spPr>
      </p:pic>
      <p:pic>
        <p:nvPicPr>
          <p:cNvPr id="15" name="Grafik 14">
            <a:extLst>
              <a:ext uri="{FF2B5EF4-FFF2-40B4-BE49-F238E27FC236}">
                <a16:creationId xmlns:a16="http://schemas.microsoft.com/office/drawing/2014/main" id="{8454FD56-7715-40EC-8F5A-44881BF45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76" y="1630189"/>
            <a:ext cx="3138271" cy="4697412"/>
          </a:xfrm>
          <a:prstGeom prst="rect">
            <a:avLst/>
          </a:prstGeom>
        </p:spPr>
      </p:pic>
      <p:pic>
        <p:nvPicPr>
          <p:cNvPr id="17" name="Grafik 16">
            <a:extLst>
              <a:ext uri="{FF2B5EF4-FFF2-40B4-BE49-F238E27FC236}">
                <a16:creationId xmlns:a16="http://schemas.microsoft.com/office/drawing/2014/main" id="{D91A1BB5-01AE-489C-9CDF-64DC01507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7866" y="3125215"/>
            <a:ext cx="4187894" cy="1363189"/>
          </a:xfrm>
          <a:prstGeom prst="rect">
            <a:avLst/>
          </a:prstGeom>
        </p:spPr>
      </p:pic>
      <p:pic>
        <p:nvPicPr>
          <p:cNvPr id="19" name="Grafik 18">
            <a:extLst>
              <a:ext uri="{FF2B5EF4-FFF2-40B4-BE49-F238E27FC236}">
                <a16:creationId xmlns:a16="http://schemas.microsoft.com/office/drawing/2014/main" id="{4AEAD88C-D6A2-4FF1-BD84-9711A5AC8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3752" y="1621408"/>
            <a:ext cx="4202008" cy="1363189"/>
          </a:xfrm>
          <a:prstGeom prst="rect">
            <a:avLst/>
          </a:prstGeom>
        </p:spPr>
      </p:pic>
      <p:pic>
        <p:nvPicPr>
          <p:cNvPr id="11" name="Grafik 10" descr="Uhr mit einfarbiger Füllung">
            <a:extLst>
              <a:ext uri="{FF2B5EF4-FFF2-40B4-BE49-F238E27FC236}">
                <a16:creationId xmlns:a16="http://schemas.microsoft.com/office/drawing/2014/main" id="{AE7F9EED-5C4A-447F-82E2-11D2676C2E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9484" y="4510594"/>
            <a:ext cx="1068403" cy="1068403"/>
          </a:xfrm>
          <a:prstGeom prst="rect">
            <a:avLst/>
          </a:prstGeom>
        </p:spPr>
      </p:pic>
      <p:cxnSp>
        <p:nvCxnSpPr>
          <p:cNvPr id="7" name="Gerader Verbinder 6">
            <a:extLst>
              <a:ext uri="{FF2B5EF4-FFF2-40B4-BE49-F238E27FC236}">
                <a16:creationId xmlns:a16="http://schemas.microsoft.com/office/drawing/2014/main" id="{B7EEA127-3966-4202-948D-CAE382D0B2D6}"/>
              </a:ext>
            </a:extLst>
          </p:cNvPr>
          <p:cNvCxnSpPr/>
          <p:nvPr/>
        </p:nvCxnSpPr>
        <p:spPr bwMode="auto">
          <a:xfrm>
            <a:off x="6456040" y="1630189"/>
            <a:ext cx="0" cy="9434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4C298EE1-AB0F-4393-8524-740F4C78A528}"/>
              </a:ext>
            </a:extLst>
          </p:cNvPr>
          <p:cNvCxnSpPr/>
          <p:nvPr/>
        </p:nvCxnSpPr>
        <p:spPr bwMode="auto">
          <a:xfrm>
            <a:off x="4943872" y="3140968"/>
            <a:ext cx="0" cy="9434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a:extLst>
              <a:ext uri="{FF2B5EF4-FFF2-40B4-BE49-F238E27FC236}">
                <a16:creationId xmlns:a16="http://schemas.microsoft.com/office/drawing/2014/main" id="{67BDE0F2-FB42-4EB2-94E7-C837D26445F6}"/>
              </a:ext>
            </a:extLst>
          </p:cNvPr>
          <p:cNvSpPr txBox="1"/>
          <p:nvPr/>
        </p:nvSpPr>
        <p:spPr>
          <a:xfrm>
            <a:off x="4993145" y="4828844"/>
            <a:ext cx="2731838" cy="400110"/>
          </a:xfrm>
          <a:prstGeom prst="rect">
            <a:avLst/>
          </a:prstGeom>
          <a:noFill/>
        </p:spPr>
        <p:txBody>
          <a:bodyPr wrap="none" rtlCol="0">
            <a:spAutoFit/>
          </a:bodyPr>
          <a:lstStyle/>
          <a:p>
            <a:pPr algn="l"/>
            <a:r>
              <a:rPr lang="de-DE" sz="2000" dirty="0" err="1"/>
              <a:t>event</a:t>
            </a:r>
            <a:r>
              <a:rPr lang="de-DE" sz="2000" dirty="0"/>
              <a:t> </a:t>
            </a:r>
            <a:r>
              <a:rPr lang="de-DE" sz="2000" dirty="0" err="1"/>
              <a:t>start</a:t>
            </a:r>
            <a:r>
              <a:rPr lang="de-DE" sz="2000" dirty="0"/>
              <a:t> 31.05.2024</a:t>
            </a:r>
          </a:p>
        </p:txBody>
      </p:sp>
      <p:pic>
        <p:nvPicPr>
          <p:cNvPr id="16" name="Grafik 15" descr="Markierung mit einfarbiger Füllung">
            <a:extLst>
              <a:ext uri="{FF2B5EF4-FFF2-40B4-BE49-F238E27FC236}">
                <a16:creationId xmlns:a16="http://schemas.microsoft.com/office/drawing/2014/main" id="{5C176680-8905-407A-860C-15C19A7F68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08003" y="5379534"/>
            <a:ext cx="1199855" cy="1199855"/>
          </a:xfrm>
          <a:prstGeom prst="rect">
            <a:avLst/>
          </a:prstGeom>
        </p:spPr>
      </p:pic>
      <p:sp>
        <p:nvSpPr>
          <p:cNvPr id="18" name="Textfeld 17">
            <a:extLst>
              <a:ext uri="{FF2B5EF4-FFF2-40B4-BE49-F238E27FC236}">
                <a16:creationId xmlns:a16="http://schemas.microsoft.com/office/drawing/2014/main" id="{2DCF498F-CE9E-44F0-BD7F-3BDF2312D7DE}"/>
              </a:ext>
            </a:extLst>
          </p:cNvPr>
          <p:cNvSpPr txBox="1"/>
          <p:nvPr/>
        </p:nvSpPr>
        <p:spPr>
          <a:xfrm>
            <a:off x="5113895" y="5801752"/>
            <a:ext cx="898003" cy="400110"/>
          </a:xfrm>
          <a:prstGeom prst="rect">
            <a:avLst/>
          </a:prstGeom>
          <a:noFill/>
        </p:spPr>
        <p:txBody>
          <a:bodyPr wrap="none" rtlCol="0">
            <a:spAutoFit/>
          </a:bodyPr>
          <a:lstStyle/>
          <a:p>
            <a:pPr algn="l"/>
            <a:r>
              <a:rPr lang="de-DE" sz="2000" dirty="0"/>
              <a:t>?????</a:t>
            </a:r>
          </a:p>
        </p:txBody>
      </p:sp>
      <p:pic>
        <p:nvPicPr>
          <p:cNvPr id="20" name="Grafik 19" descr="Warnung mit einfarbiger Füllung">
            <a:extLst>
              <a:ext uri="{FF2B5EF4-FFF2-40B4-BE49-F238E27FC236}">
                <a16:creationId xmlns:a16="http://schemas.microsoft.com/office/drawing/2014/main" id="{D9990247-94A7-4DF1-9A55-A8AF509AC9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8364" y="5504092"/>
            <a:ext cx="898003" cy="898003"/>
          </a:xfrm>
          <a:prstGeom prst="rect">
            <a:avLst/>
          </a:prstGeom>
        </p:spPr>
      </p:pic>
      <p:sp>
        <p:nvSpPr>
          <p:cNvPr id="21" name="Titel 1">
            <a:extLst>
              <a:ext uri="{FF2B5EF4-FFF2-40B4-BE49-F238E27FC236}">
                <a16:creationId xmlns:a16="http://schemas.microsoft.com/office/drawing/2014/main" id="{DA4329D5-228B-44EC-8EC7-921067DAFB7A}"/>
              </a:ext>
            </a:extLst>
          </p:cNvPr>
          <p:cNvSpPr txBox="1">
            <a:spLocks/>
          </p:cNvSpPr>
          <p:nvPr/>
        </p:nvSpPr>
        <p:spPr bwMode="auto">
          <a:xfrm>
            <a:off x="539750" y="6343928"/>
            <a:ext cx="11425767" cy="5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a:lstStyle>
          <a:p>
            <a:r>
              <a:rPr lang="de-DE" sz="1600" b="0" kern="0">
                <a:solidFill>
                  <a:schemeClr val="tx1"/>
                </a:solidFill>
                <a:latin typeface="+mn-lt"/>
              </a:rPr>
              <a:t>Dashboard – Information for water authorities – example ensembles</a:t>
            </a:r>
            <a:endParaRPr lang="de-DE" sz="1600" b="0" kern="0" dirty="0">
              <a:solidFill>
                <a:schemeClr val="tx1"/>
              </a:solidFill>
              <a:latin typeface="+mn-lt"/>
            </a:endParaRPr>
          </a:p>
        </p:txBody>
      </p:sp>
      <p:grpSp>
        <p:nvGrpSpPr>
          <p:cNvPr id="22" name="Gruppieren 21">
            <a:extLst>
              <a:ext uri="{FF2B5EF4-FFF2-40B4-BE49-F238E27FC236}">
                <a16:creationId xmlns:a16="http://schemas.microsoft.com/office/drawing/2014/main" id="{AC835067-4AF5-4D39-BACC-F05063BA325D}"/>
              </a:ext>
            </a:extLst>
          </p:cNvPr>
          <p:cNvGrpSpPr/>
          <p:nvPr/>
        </p:nvGrpSpPr>
        <p:grpSpPr>
          <a:xfrm>
            <a:off x="5060140" y="1391432"/>
            <a:ext cx="1924066" cy="2185525"/>
            <a:chOff x="7445880" y="664851"/>
            <a:chExt cx="1924066" cy="2185525"/>
          </a:xfrm>
        </p:grpSpPr>
        <p:pic>
          <p:nvPicPr>
            <p:cNvPr id="23" name="Grafik 22" descr="Cloud mit einfarbiger Füllung">
              <a:extLst>
                <a:ext uri="{FF2B5EF4-FFF2-40B4-BE49-F238E27FC236}">
                  <a16:creationId xmlns:a16="http://schemas.microsoft.com/office/drawing/2014/main" id="{8E10A9BC-6C82-4AC8-A353-40A8A8A9EA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07660" y="664851"/>
              <a:ext cx="1734176" cy="1734176"/>
            </a:xfrm>
            <a:prstGeom prst="rect">
              <a:avLst/>
            </a:prstGeom>
          </p:spPr>
        </p:pic>
        <p:pic>
          <p:nvPicPr>
            <p:cNvPr id="24" name="Grafik 23" descr="Wasser mit einfarbiger Füllung">
              <a:extLst>
                <a:ext uri="{FF2B5EF4-FFF2-40B4-BE49-F238E27FC236}">
                  <a16:creationId xmlns:a16="http://schemas.microsoft.com/office/drawing/2014/main" id="{5CD1F0B6-C8FD-4BB1-85A7-2366AF86683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45880" y="1935976"/>
              <a:ext cx="914400" cy="914400"/>
            </a:xfrm>
            <a:prstGeom prst="rect">
              <a:avLst/>
            </a:prstGeom>
          </p:spPr>
        </p:pic>
        <p:pic>
          <p:nvPicPr>
            <p:cNvPr id="25" name="Grafik 24" descr="Wasser mit einfarbiger Füllung">
              <a:extLst>
                <a:ext uri="{FF2B5EF4-FFF2-40B4-BE49-F238E27FC236}">
                  <a16:creationId xmlns:a16="http://schemas.microsoft.com/office/drawing/2014/main" id="{0BDB15DB-A1AB-4E8D-AEED-EBB25A0A283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66670" y="1906819"/>
              <a:ext cx="914400" cy="914400"/>
            </a:xfrm>
            <a:prstGeom prst="rect">
              <a:avLst/>
            </a:prstGeom>
          </p:spPr>
        </p:pic>
        <p:pic>
          <p:nvPicPr>
            <p:cNvPr id="26" name="Grafik 25" descr="Wasser mit einfarbiger Füllung">
              <a:extLst>
                <a:ext uri="{FF2B5EF4-FFF2-40B4-BE49-F238E27FC236}">
                  <a16:creationId xmlns:a16="http://schemas.microsoft.com/office/drawing/2014/main" id="{9661B3B1-78C0-44A3-9793-5BC9168C49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55546" y="1916832"/>
              <a:ext cx="914400" cy="914400"/>
            </a:xfrm>
            <a:prstGeom prst="rect">
              <a:avLst/>
            </a:prstGeom>
          </p:spPr>
        </p:pic>
      </p:grpSp>
    </p:spTree>
    <p:extLst>
      <p:ext uri="{BB962C8B-B14F-4D97-AF65-F5344CB8AC3E}">
        <p14:creationId xmlns:p14="http://schemas.microsoft.com/office/powerpoint/2010/main" val="10091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9F45A-0137-4299-A640-F785C0CA5505}"/>
              </a:ext>
            </a:extLst>
          </p:cNvPr>
          <p:cNvSpPr>
            <a:spLocks noGrp="1"/>
          </p:cNvSpPr>
          <p:nvPr>
            <p:ph type="title"/>
          </p:nvPr>
        </p:nvSpPr>
        <p:spPr/>
        <p:txBody>
          <a:bodyPr/>
          <a:lstStyle/>
          <a:p>
            <a:r>
              <a:rPr lang="de-DE" dirty="0"/>
              <a:t>Flood </a:t>
            </a:r>
            <a:r>
              <a:rPr lang="de-DE" dirty="0" err="1"/>
              <a:t>information</a:t>
            </a:r>
            <a:r>
              <a:rPr lang="de-DE" dirty="0"/>
              <a:t> </a:t>
            </a:r>
            <a:r>
              <a:rPr lang="de-DE" dirty="0" err="1"/>
              <a:t>service</a:t>
            </a:r>
            <a:endParaRPr lang="de-DE" dirty="0"/>
          </a:p>
        </p:txBody>
      </p:sp>
      <p:sp>
        <p:nvSpPr>
          <p:cNvPr id="3" name="Inhaltsplatzhalter 2">
            <a:extLst>
              <a:ext uri="{FF2B5EF4-FFF2-40B4-BE49-F238E27FC236}">
                <a16:creationId xmlns:a16="http://schemas.microsoft.com/office/drawing/2014/main" id="{0B6FF780-D9C0-4217-AB50-9A5F567D5770}"/>
              </a:ext>
            </a:extLst>
          </p:cNvPr>
          <p:cNvSpPr>
            <a:spLocks noGrp="1"/>
          </p:cNvSpPr>
          <p:nvPr>
            <p:ph idx="1"/>
          </p:nvPr>
        </p:nvSpPr>
        <p:spPr>
          <a:xfrm>
            <a:off x="431801" y="1628776"/>
            <a:ext cx="10386167" cy="1506885"/>
          </a:xfrm>
        </p:spPr>
        <p:txBody>
          <a:bodyPr/>
          <a:lstStyle/>
          <a:p>
            <a:pPr marL="0" indent="0">
              <a:buNone/>
            </a:pPr>
            <a:r>
              <a:rPr lang="en-US" dirty="0"/>
              <a:t>29.05.2024, Wednesday</a:t>
            </a:r>
            <a:br>
              <a:rPr lang="en-US" dirty="0"/>
            </a:br>
            <a:r>
              <a:rPr lang="en-US" sz="1800" dirty="0"/>
              <a:t>Information: Potential weather situation for a large to very large flood from Friday 31.05. to 04.06.2024 </a:t>
            </a:r>
            <a:br>
              <a:rPr lang="en-US" sz="1800" dirty="0"/>
            </a:br>
            <a:r>
              <a:rPr lang="en-US" sz="1800" dirty="0"/>
              <a:t>Action: advance information via the warning channel for “service readiness for large floods”, information Ministry of the Interior, flood staff of Ministry of Environment and Consumer Protection</a:t>
            </a:r>
            <a:endParaRPr lang="en-US" dirty="0"/>
          </a:p>
        </p:txBody>
      </p:sp>
      <p:sp>
        <p:nvSpPr>
          <p:cNvPr id="4" name="Fußzeilenplatzhalter 3">
            <a:extLst>
              <a:ext uri="{FF2B5EF4-FFF2-40B4-BE49-F238E27FC236}">
                <a16:creationId xmlns:a16="http://schemas.microsoft.com/office/drawing/2014/main" id="{1CFBBEF3-C3FD-4B5D-85A2-6FA7EFFF898D}"/>
              </a:ext>
            </a:extLst>
          </p:cNvPr>
          <p:cNvSpPr>
            <a:spLocks noGrp="1"/>
          </p:cNvSpPr>
          <p:nvPr>
            <p:ph type="ftr" sz="quarter" idx="10"/>
          </p:nvPr>
        </p:nvSpPr>
        <p:spPr/>
        <p:txBody>
          <a:bodyPr/>
          <a:lstStyle/>
          <a:p>
            <a:r>
              <a:rPr lang="nl-NL"/>
              <a:t>© LfU / Referat 86/  Dr. Stahl-van Rooijen / 17.03.2025</a:t>
            </a:r>
            <a:endParaRPr lang="de-DE"/>
          </a:p>
        </p:txBody>
      </p:sp>
      <p:sp>
        <p:nvSpPr>
          <p:cNvPr id="5" name="Datumsplatzhalter 4">
            <a:extLst>
              <a:ext uri="{FF2B5EF4-FFF2-40B4-BE49-F238E27FC236}">
                <a16:creationId xmlns:a16="http://schemas.microsoft.com/office/drawing/2014/main" id="{91C83EEF-3AF6-4584-94C4-3A3252E6D739}"/>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C770B32C-75B6-4B03-8244-64A4CA7D61B0}"/>
              </a:ext>
            </a:extLst>
          </p:cNvPr>
          <p:cNvSpPr>
            <a:spLocks noGrp="1"/>
          </p:cNvSpPr>
          <p:nvPr>
            <p:ph type="sldNum" sz="quarter" idx="4"/>
          </p:nvPr>
        </p:nvSpPr>
        <p:spPr/>
        <p:txBody>
          <a:bodyPr/>
          <a:lstStyle/>
          <a:p>
            <a:fld id="{894680D0-7A83-433A-9719-C4143F27F647}" type="slidenum">
              <a:rPr lang="de-DE" smtClean="0"/>
              <a:pPr/>
              <a:t>15</a:t>
            </a:fld>
            <a:endParaRPr lang="de-DE"/>
          </a:p>
        </p:txBody>
      </p:sp>
      <p:sp>
        <p:nvSpPr>
          <p:cNvPr id="7" name="Textfeld 6">
            <a:extLst>
              <a:ext uri="{FF2B5EF4-FFF2-40B4-BE49-F238E27FC236}">
                <a16:creationId xmlns:a16="http://schemas.microsoft.com/office/drawing/2014/main" id="{7ECA50FD-A176-4583-BFEB-414D3CF8EFDA}"/>
              </a:ext>
            </a:extLst>
          </p:cNvPr>
          <p:cNvSpPr txBox="1"/>
          <p:nvPr/>
        </p:nvSpPr>
        <p:spPr>
          <a:xfrm>
            <a:off x="431801" y="5341932"/>
            <a:ext cx="11231794" cy="1015663"/>
          </a:xfrm>
          <a:prstGeom prst="rect">
            <a:avLst/>
          </a:prstGeom>
          <a:solidFill>
            <a:schemeClr val="bg1"/>
          </a:solidFill>
          <a:ln w="25400">
            <a:solidFill>
              <a:srgbClr val="C00000"/>
            </a:solidFill>
          </a:ln>
        </p:spPr>
        <p:txBody>
          <a:bodyPr wrap="square" rtlCol="0">
            <a:spAutoFit/>
          </a:bodyPr>
          <a:lstStyle/>
          <a:p>
            <a:pPr algn="l"/>
            <a:r>
              <a:rPr lang="en-US" sz="2000" dirty="0"/>
              <a:t>Challenges for flood forecasting:</a:t>
            </a:r>
          </a:p>
          <a:p>
            <a:pPr marL="342900" indent="-342900" algn="l">
              <a:buFontTx/>
              <a:buChar char="-"/>
            </a:pPr>
            <a:r>
              <a:rPr lang="en-US" sz="2000" dirty="0"/>
              <a:t>Extreme event: Water level-discharge relationships, Overflow of protective structures</a:t>
            </a:r>
          </a:p>
          <a:p>
            <a:pPr marL="342900" indent="-342900" algn="l">
              <a:buFontTx/>
              <a:buChar char="-"/>
            </a:pPr>
            <a:r>
              <a:rPr lang="en-US" sz="2000" dirty="0"/>
              <a:t>Precipitation forecast</a:t>
            </a:r>
          </a:p>
        </p:txBody>
      </p:sp>
      <p:grpSp>
        <p:nvGrpSpPr>
          <p:cNvPr id="8" name="Gruppieren 7">
            <a:extLst>
              <a:ext uri="{FF2B5EF4-FFF2-40B4-BE49-F238E27FC236}">
                <a16:creationId xmlns:a16="http://schemas.microsoft.com/office/drawing/2014/main" id="{0B0A6FD7-E6EE-4624-A8DB-335BDAF80449}"/>
              </a:ext>
            </a:extLst>
          </p:cNvPr>
          <p:cNvGrpSpPr/>
          <p:nvPr/>
        </p:nvGrpSpPr>
        <p:grpSpPr>
          <a:xfrm>
            <a:off x="10619511" y="789574"/>
            <a:ext cx="1290843" cy="1417833"/>
            <a:chOff x="7445880" y="664851"/>
            <a:chExt cx="1924066" cy="2185525"/>
          </a:xfrm>
        </p:grpSpPr>
        <p:pic>
          <p:nvPicPr>
            <p:cNvPr id="9" name="Grafik 8" descr="Cloud mit einfarbiger Füllung">
              <a:extLst>
                <a:ext uri="{FF2B5EF4-FFF2-40B4-BE49-F238E27FC236}">
                  <a16:creationId xmlns:a16="http://schemas.microsoft.com/office/drawing/2014/main" id="{6D265855-9D6B-4BDA-9F12-B1472B5940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7660" y="664851"/>
              <a:ext cx="1734176" cy="1734176"/>
            </a:xfrm>
            <a:prstGeom prst="rect">
              <a:avLst/>
            </a:prstGeom>
          </p:spPr>
        </p:pic>
        <p:pic>
          <p:nvPicPr>
            <p:cNvPr id="10" name="Grafik 9" descr="Wasser mit einfarbiger Füllung">
              <a:extLst>
                <a:ext uri="{FF2B5EF4-FFF2-40B4-BE49-F238E27FC236}">
                  <a16:creationId xmlns:a16="http://schemas.microsoft.com/office/drawing/2014/main" id="{E8C7F7D8-5849-4BE7-931B-E249B0D9B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5880" y="1935976"/>
              <a:ext cx="914400" cy="914400"/>
            </a:xfrm>
            <a:prstGeom prst="rect">
              <a:avLst/>
            </a:prstGeom>
          </p:spPr>
        </p:pic>
        <p:pic>
          <p:nvPicPr>
            <p:cNvPr id="11" name="Grafik 10" descr="Wasser mit einfarbiger Füllung">
              <a:extLst>
                <a:ext uri="{FF2B5EF4-FFF2-40B4-BE49-F238E27FC236}">
                  <a16:creationId xmlns:a16="http://schemas.microsoft.com/office/drawing/2014/main" id="{13E2476B-BEB3-4B6C-A03F-F596321C1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6670" y="1906819"/>
              <a:ext cx="914400" cy="914400"/>
            </a:xfrm>
            <a:prstGeom prst="rect">
              <a:avLst/>
            </a:prstGeom>
          </p:spPr>
        </p:pic>
        <p:pic>
          <p:nvPicPr>
            <p:cNvPr id="12" name="Grafik 11" descr="Wasser mit einfarbiger Füllung">
              <a:extLst>
                <a:ext uri="{FF2B5EF4-FFF2-40B4-BE49-F238E27FC236}">
                  <a16:creationId xmlns:a16="http://schemas.microsoft.com/office/drawing/2014/main" id="{7415800C-4809-41D5-8716-1708A7B58D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5546" y="1916832"/>
              <a:ext cx="914400" cy="914400"/>
            </a:xfrm>
            <a:prstGeom prst="rect">
              <a:avLst/>
            </a:prstGeom>
          </p:spPr>
        </p:pic>
      </p:grpSp>
      <p:pic>
        <p:nvPicPr>
          <p:cNvPr id="13" name="Grafik 12" descr="Markierung mit einfarbiger Füllung">
            <a:extLst>
              <a:ext uri="{FF2B5EF4-FFF2-40B4-BE49-F238E27FC236}">
                <a16:creationId xmlns:a16="http://schemas.microsoft.com/office/drawing/2014/main" id="{7115B9FD-54F9-40B0-BA19-4DCCC45FE2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6305" y="2983055"/>
            <a:ext cx="1199855" cy="1199855"/>
          </a:xfrm>
          <a:prstGeom prst="rect">
            <a:avLst/>
          </a:prstGeom>
        </p:spPr>
      </p:pic>
      <p:pic>
        <p:nvPicPr>
          <p:cNvPr id="14" name="Grafik 13" descr="Uhr mit einfarbiger Füllung">
            <a:extLst>
              <a:ext uri="{FF2B5EF4-FFF2-40B4-BE49-F238E27FC236}">
                <a16:creationId xmlns:a16="http://schemas.microsoft.com/office/drawing/2014/main" id="{A8AF93BE-6F69-4269-8B20-3E44B1A02C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9025" y="2194988"/>
            <a:ext cx="700899" cy="700899"/>
          </a:xfrm>
          <a:prstGeom prst="rect">
            <a:avLst/>
          </a:prstGeom>
        </p:spPr>
      </p:pic>
      <p:pic>
        <p:nvPicPr>
          <p:cNvPr id="15" name="Grafik 14" descr="Warnung mit einfarbiger Füllung">
            <a:extLst>
              <a:ext uri="{FF2B5EF4-FFF2-40B4-BE49-F238E27FC236}">
                <a16:creationId xmlns:a16="http://schemas.microsoft.com/office/drawing/2014/main" id="{E77D04C9-3738-4A3F-9FF7-93F89086B8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16383" y="3205833"/>
            <a:ext cx="976807" cy="976807"/>
          </a:xfrm>
          <a:prstGeom prst="rect">
            <a:avLst/>
          </a:prstGeom>
        </p:spPr>
      </p:pic>
      <p:pic>
        <p:nvPicPr>
          <p:cNvPr id="17" name="Grafik 16" descr="Warnung mit einfarbiger Füllung">
            <a:extLst>
              <a:ext uri="{FF2B5EF4-FFF2-40B4-BE49-F238E27FC236}">
                <a16:creationId xmlns:a16="http://schemas.microsoft.com/office/drawing/2014/main" id="{2106AD63-5F27-40F9-AA7D-9360BCA0B3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27498" y="4252417"/>
            <a:ext cx="976807" cy="976807"/>
          </a:xfrm>
          <a:prstGeom prst="rect">
            <a:avLst/>
          </a:prstGeom>
        </p:spPr>
      </p:pic>
      <p:sp>
        <p:nvSpPr>
          <p:cNvPr id="18" name="Textfeld 17">
            <a:extLst>
              <a:ext uri="{FF2B5EF4-FFF2-40B4-BE49-F238E27FC236}">
                <a16:creationId xmlns:a16="http://schemas.microsoft.com/office/drawing/2014/main" id="{B1C2EFC2-8755-4120-8AC4-76CCC1238AAF}"/>
              </a:ext>
            </a:extLst>
          </p:cNvPr>
          <p:cNvSpPr txBox="1"/>
          <p:nvPr/>
        </p:nvSpPr>
        <p:spPr>
          <a:xfrm>
            <a:off x="399904" y="3159347"/>
            <a:ext cx="6122189" cy="1261884"/>
          </a:xfrm>
          <a:prstGeom prst="rect">
            <a:avLst/>
          </a:prstGeom>
          <a:noFill/>
        </p:spPr>
        <p:txBody>
          <a:bodyPr wrap="none" rtlCol="0">
            <a:spAutoFit/>
          </a:bodyPr>
          <a:lstStyle/>
          <a:p>
            <a:pPr algn="l"/>
            <a:r>
              <a:rPr lang="en-US" sz="2000" dirty="0"/>
              <a:t>30.05.2024, Thursday (public holiday)</a:t>
            </a:r>
            <a:br>
              <a:rPr lang="en-US" sz="2000" dirty="0"/>
            </a:br>
            <a:r>
              <a:rPr lang="en-US" sz="1800" dirty="0"/>
              <a:t>Information: uncertainty is still to high for detailed warnings</a:t>
            </a:r>
            <a:br>
              <a:rPr lang="en-US" sz="1800" dirty="0"/>
            </a:br>
            <a:r>
              <a:rPr lang="en-US" sz="1800" dirty="0"/>
              <a:t>Action: Pre-Information on the flood situation for the public</a:t>
            </a:r>
          </a:p>
          <a:p>
            <a:pPr algn="l"/>
            <a:endParaRPr lang="de-DE" sz="2000" dirty="0"/>
          </a:p>
        </p:txBody>
      </p:sp>
      <p:sp>
        <p:nvSpPr>
          <p:cNvPr id="19" name="Textfeld 18">
            <a:extLst>
              <a:ext uri="{FF2B5EF4-FFF2-40B4-BE49-F238E27FC236}">
                <a16:creationId xmlns:a16="http://schemas.microsoft.com/office/drawing/2014/main" id="{9C495AF3-C219-4798-A60E-C3584BF26E8A}"/>
              </a:ext>
            </a:extLst>
          </p:cNvPr>
          <p:cNvSpPr txBox="1"/>
          <p:nvPr/>
        </p:nvSpPr>
        <p:spPr>
          <a:xfrm>
            <a:off x="399904" y="4150772"/>
            <a:ext cx="7568304" cy="1261884"/>
          </a:xfrm>
          <a:prstGeom prst="rect">
            <a:avLst/>
          </a:prstGeom>
          <a:noFill/>
        </p:spPr>
        <p:txBody>
          <a:bodyPr wrap="square" rtlCol="0">
            <a:spAutoFit/>
          </a:bodyPr>
          <a:lstStyle/>
          <a:p>
            <a:pPr algn="l"/>
            <a:r>
              <a:rPr lang="en-US" sz="2000" dirty="0"/>
              <a:t>31.05.2024, Friday</a:t>
            </a:r>
            <a:br>
              <a:rPr lang="en-US" sz="1800" dirty="0"/>
            </a:br>
            <a:r>
              <a:rPr lang="en-US" sz="1800" dirty="0"/>
              <a:t>Action: official (pre-)warnings of the affected water management authorities, continuously adapted during the event </a:t>
            </a:r>
          </a:p>
          <a:p>
            <a:pPr algn="l"/>
            <a:endParaRPr lang="de-DE" sz="2000" dirty="0"/>
          </a:p>
        </p:txBody>
      </p:sp>
      <p:pic>
        <p:nvPicPr>
          <p:cNvPr id="20" name="Grafik 19">
            <a:extLst>
              <a:ext uri="{FF2B5EF4-FFF2-40B4-BE49-F238E27FC236}">
                <a16:creationId xmlns:a16="http://schemas.microsoft.com/office/drawing/2014/main" id="{EAAC25A8-DF1E-48DE-8ED2-F613A608900D}"/>
              </a:ext>
            </a:extLst>
          </p:cNvPr>
          <p:cNvPicPr>
            <a:picLocks noChangeAspect="1"/>
          </p:cNvPicPr>
          <p:nvPr/>
        </p:nvPicPr>
        <p:blipFill>
          <a:blip r:embed="rId15"/>
          <a:stretch>
            <a:fillRect/>
          </a:stretch>
        </p:blipFill>
        <p:spPr>
          <a:xfrm>
            <a:off x="8360958" y="4126278"/>
            <a:ext cx="1201016" cy="1201016"/>
          </a:xfrm>
          <a:prstGeom prst="rect">
            <a:avLst/>
          </a:prstGeom>
        </p:spPr>
      </p:pic>
      <p:pic>
        <p:nvPicPr>
          <p:cNvPr id="21" name="Grafik 20" descr="Markierung mit einfarbiger Füllung">
            <a:extLst>
              <a:ext uri="{FF2B5EF4-FFF2-40B4-BE49-F238E27FC236}">
                <a16:creationId xmlns:a16="http://schemas.microsoft.com/office/drawing/2014/main" id="{C4F79D1D-9243-4FAE-AD5A-4D4150B794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2855" y="2082046"/>
            <a:ext cx="939516" cy="939516"/>
          </a:xfrm>
          <a:prstGeom prst="rect">
            <a:avLst/>
          </a:prstGeom>
        </p:spPr>
      </p:pic>
      <p:pic>
        <p:nvPicPr>
          <p:cNvPr id="22" name="Grafik 21" descr="Warnung mit einfarbiger Füllung">
            <a:extLst>
              <a:ext uri="{FF2B5EF4-FFF2-40B4-BE49-F238E27FC236}">
                <a16:creationId xmlns:a16="http://schemas.microsoft.com/office/drawing/2014/main" id="{82CA7F5E-83F8-4C37-B983-99ED21B144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78233" y="2179115"/>
            <a:ext cx="803940" cy="803940"/>
          </a:xfrm>
          <a:prstGeom prst="rect">
            <a:avLst/>
          </a:prstGeom>
        </p:spPr>
      </p:pic>
    </p:spTree>
    <p:extLst>
      <p:ext uri="{BB962C8B-B14F-4D97-AF65-F5344CB8AC3E}">
        <p14:creationId xmlns:p14="http://schemas.microsoft.com/office/powerpoint/2010/main" val="14863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A6EEA-F005-4BC0-9E68-12EEFF85783C}"/>
              </a:ext>
            </a:extLst>
          </p:cNvPr>
          <p:cNvSpPr>
            <a:spLocks noGrp="1"/>
          </p:cNvSpPr>
          <p:nvPr>
            <p:ph type="title"/>
          </p:nvPr>
        </p:nvSpPr>
        <p:spPr>
          <a:xfrm>
            <a:off x="397338" y="980727"/>
            <a:ext cx="2925061" cy="400111"/>
          </a:xfrm>
        </p:spPr>
        <p:txBody>
          <a:bodyPr/>
          <a:lstStyle/>
          <a:p>
            <a:r>
              <a:rPr lang="de-DE" dirty="0"/>
              <a:t>28.05.2024 	</a:t>
            </a:r>
          </a:p>
        </p:txBody>
      </p:sp>
      <p:sp>
        <p:nvSpPr>
          <p:cNvPr id="4" name="Fußzeilenplatzhalter 3">
            <a:extLst>
              <a:ext uri="{FF2B5EF4-FFF2-40B4-BE49-F238E27FC236}">
                <a16:creationId xmlns:a16="http://schemas.microsoft.com/office/drawing/2014/main" id="{E063DBEE-B773-48D4-A4F7-60F57D6837CE}"/>
              </a:ext>
            </a:extLst>
          </p:cNvPr>
          <p:cNvSpPr>
            <a:spLocks noGrp="1"/>
          </p:cNvSpPr>
          <p:nvPr>
            <p:ph type="ftr" sz="quarter" idx="10"/>
          </p:nvPr>
        </p:nvSpPr>
        <p:spPr/>
        <p:txBody>
          <a:bodyPr/>
          <a:lstStyle/>
          <a:p>
            <a:r>
              <a:rPr lang="nl-NL"/>
              <a:t>© LfU / Referat 86/  Dr. Stahl-van Rooijen / 17.03.2025</a:t>
            </a:r>
            <a:endParaRPr lang="de-DE"/>
          </a:p>
        </p:txBody>
      </p:sp>
      <p:sp>
        <p:nvSpPr>
          <p:cNvPr id="5" name="Datumsplatzhalter 4">
            <a:extLst>
              <a:ext uri="{FF2B5EF4-FFF2-40B4-BE49-F238E27FC236}">
                <a16:creationId xmlns:a16="http://schemas.microsoft.com/office/drawing/2014/main" id="{6E2CB8D6-C283-4BB6-82B0-D22D15B6E921}"/>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9FC55248-673F-46CA-AF46-55229EFAFA1C}"/>
              </a:ext>
            </a:extLst>
          </p:cNvPr>
          <p:cNvSpPr>
            <a:spLocks noGrp="1"/>
          </p:cNvSpPr>
          <p:nvPr>
            <p:ph type="sldNum" sz="quarter" idx="4"/>
          </p:nvPr>
        </p:nvSpPr>
        <p:spPr/>
        <p:txBody>
          <a:bodyPr/>
          <a:lstStyle/>
          <a:p>
            <a:fld id="{894680D0-7A83-433A-9719-C4143F27F647}" type="slidenum">
              <a:rPr lang="de-DE"/>
              <a:pPr/>
              <a:t>16</a:t>
            </a:fld>
            <a:endParaRPr lang="de-DE"/>
          </a:p>
        </p:txBody>
      </p:sp>
      <p:pic>
        <p:nvPicPr>
          <p:cNvPr id="15" name="Grafik 14">
            <a:extLst>
              <a:ext uri="{FF2B5EF4-FFF2-40B4-BE49-F238E27FC236}">
                <a16:creationId xmlns:a16="http://schemas.microsoft.com/office/drawing/2014/main" id="{8454FD56-7715-40EC-8F5A-44881BF45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05" y="1583714"/>
            <a:ext cx="3138271" cy="4697412"/>
          </a:xfrm>
          <a:prstGeom prst="rect">
            <a:avLst/>
          </a:prstGeom>
        </p:spPr>
      </p:pic>
      <p:pic>
        <p:nvPicPr>
          <p:cNvPr id="11" name="Inhaltsplatzhalter 7">
            <a:extLst>
              <a:ext uri="{FF2B5EF4-FFF2-40B4-BE49-F238E27FC236}">
                <a16:creationId xmlns:a16="http://schemas.microsoft.com/office/drawing/2014/main" id="{F1D58006-179F-47FD-BFDB-FBB055722249}"/>
              </a:ext>
            </a:extLst>
          </p:cNvPr>
          <p:cNvPicPr>
            <a:picLocks noChangeAspect="1"/>
          </p:cNvPicPr>
          <p:nvPr/>
        </p:nvPicPr>
        <p:blipFill rotWithShape="1">
          <a:blip r:embed="rId4">
            <a:extLst>
              <a:ext uri="{28A0092B-C50C-407E-A947-70E740481C1C}">
                <a14:useLocalDpi xmlns:a14="http://schemas.microsoft.com/office/drawing/2010/main" val="0"/>
              </a:ext>
            </a:extLst>
          </a:blip>
          <a:srcRect t="3911" r="67631" b="15858"/>
          <a:stretch/>
        </p:blipFill>
        <p:spPr bwMode="auto">
          <a:xfrm>
            <a:off x="3465060" y="1583714"/>
            <a:ext cx="3423028" cy="447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Grafik 8">
            <a:extLst>
              <a:ext uri="{FF2B5EF4-FFF2-40B4-BE49-F238E27FC236}">
                <a16:creationId xmlns:a16="http://schemas.microsoft.com/office/drawing/2014/main" id="{4369B0C1-9686-4C68-8625-FDE5B64BE463}"/>
              </a:ext>
            </a:extLst>
          </p:cNvPr>
          <p:cNvPicPr>
            <a:picLocks noChangeAspect="1"/>
          </p:cNvPicPr>
          <p:nvPr/>
        </p:nvPicPr>
        <p:blipFill rotWithShape="1">
          <a:blip r:embed="rId5"/>
          <a:srcRect l="33583" r="50000" b="31602"/>
          <a:stretch/>
        </p:blipFill>
        <p:spPr>
          <a:xfrm>
            <a:off x="6948001" y="2165976"/>
            <a:ext cx="1463268" cy="3210818"/>
          </a:xfrm>
          <a:prstGeom prst="rect">
            <a:avLst/>
          </a:prstGeom>
        </p:spPr>
      </p:pic>
      <p:grpSp>
        <p:nvGrpSpPr>
          <p:cNvPr id="13" name="Gruppieren 12">
            <a:extLst>
              <a:ext uri="{FF2B5EF4-FFF2-40B4-BE49-F238E27FC236}">
                <a16:creationId xmlns:a16="http://schemas.microsoft.com/office/drawing/2014/main" id="{3099F919-8C18-4CFE-9024-5CDC60B2FA5D}"/>
              </a:ext>
            </a:extLst>
          </p:cNvPr>
          <p:cNvGrpSpPr/>
          <p:nvPr/>
        </p:nvGrpSpPr>
        <p:grpSpPr>
          <a:xfrm>
            <a:off x="1182590" y="1180782"/>
            <a:ext cx="1080120" cy="1267485"/>
            <a:chOff x="7445880" y="664851"/>
            <a:chExt cx="1924066" cy="2185525"/>
          </a:xfrm>
        </p:grpSpPr>
        <p:pic>
          <p:nvPicPr>
            <p:cNvPr id="17" name="Grafik 16" descr="Cloud mit einfarbiger Füllung">
              <a:extLst>
                <a:ext uri="{FF2B5EF4-FFF2-40B4-BE49-F238E27FC236}">
                  <a16:creationId xmlns:a16="http://schemas.microsoft.com/office/drawing/2014/main" id="{4C35535A-D0B6-47B2-8C5B-F2BE094E64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7660" y="664851"/>
              <a:ext cx="1734176" cy="1734176"/>
            </a:xfrm>
            <a:prstGeom prst="rect">
              <a:avLst/>
            </a:prstGeom>
          </p:spPr>
        </p:pic>
        <p:pic>
          <p:nvPicPr>
            <p:cNvPr id="19" name="Grafik 18" descr="Wasser mit einfarbiger Füllung">
              <a:extLst>
                <a:ext uri="{FF2B5EF4-FFF2-40B4-BE49-F238E27FC236}">
                  <a16:creationId xmlns:a16="http://schemas.microsoft.com/office/drawing/2014/main" id="{0C267205-3EE7-4C59-9B49-0FEEF52B29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5880" y="1935976"/>
              <a:ext cx="914400" cy="914400"/>
            </a:xfrm>
            <a:prstGeom prst="rect">
              <a:avLst/>
            </a:prstGeom>
          </p:spPr>
        </p:pic>
        <p:pic>
          <p:nvPicPr>
            <p:cNvPr id="20" name="Grafik 19" descr="Wasser mit einfarbiger Füllung">
              <a:extLst>
                <a:ext uri="{FF2B5EF4-FFF2-40B4-BE49-F238E27FC236}">
                  <a16:creationId xmlns:a16="http://schemas.microsoft.com/office/drawing/2014/main" id="{09426F07-028C-4305-8608-C7DF077241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6670" y="1906819"/>
              <a:ext cx="914400" cy="914400"/>
            </a:xfrm>
            <a:prstGeom prst="rect">
              <a:avLst/>
            </a:prstGeom>
          </p:spPr>
        </p:pic>
        <p:pic>
          <p:nvPicPr>
            <p:cNvPr id="21" name="Grafik 20" descr="Wasser mit einfarbiger Füllung">
              <a:extLst>
                <a:ext uri="{FF2B5EF4-FFF2-40B4-BE49-F238E27FC236}">
                  <a16:creationId xmlns:a16="http://schemas.microsoft.com/office/drawing/2014/main" id="{BE243F76-432A-4144-88C8-B33E24D3E8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55546" y="1916832"/>
              <a:ext cx="914400" cy="914400"/>
            </a:xfrm>
            <a:prstGeom prst="rect">
              <a:avLst/>
            </a:prstGeom>
          </p:spPr>
        </p:pic>
      </p:grpSp>
      <p:pic>
        <p:nvPicPr>
          <p:cNvPr id="22" name="Grafik 21" descr="Markierung mit einfarbiger Füllung">
            <a:extLst>
              <a:ext uri="{FF2B5EF4-FFF2-40B4-BE49-F238E27FC236}">
                <a16:creationId xmlns:a16="http://schemas.microsoft.com/office/drawing/2014/main" id="{4A378380-55E5-445E-943B-FA86EF9601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22650" y="4897331"/>
            <a:ext cx="1023749" cy="1023749"/>
          </a:xfrm>
          <a:prstGeom prst="rect">
            <a:avLst/>
          </a:prstGeom>
        </p:spPr>
      </p:pic>
      <p:sp>
        <p:nvSpPr>
          <p:cNvPr id="3" name="Textfeld 2">
            <a:extLst>
              <a:ext uri="{FF2B5EF4-FFF2-40B4-BE49-F238E27FC236}">
                <a16:creationId xmlns:a16="http://schemas.microsoft.com/office/drawing/2014/main" id="{C4648B85-C0AA-4003-933F-505295BA80F7}"/>
              </a:ext>
            </a:extLst>
          </p:cNvPr>
          <p:cNvSpPr txBox="1"/>
          <p:nvPr/>
        </p:nvSpPr>
        <p:spPr>
          <a:xfrm>
            <a:off x="2551403" y="5274934"/>
            <a:ext cx="770996" cy="400110"/>
          </a:xfrm>
          <a:prstGeom prst="rect">
            <a:avLst/>
          </a:prstGeom>
          <a:noFill/>
        </p:spPr>
        <p:txBody>
          <a:bodyPr wrap="square" rtlCol="0">
            <a:spAutoFit/>
          </a:bodyPr>
          <a:lstStyle/>
          <a:p>
            <a:pPr algn="l"/>
            <a:r>
              <a:rPr lang="de-DE" sz="2000" dirty="0"/>
              <a:t>???</a:t>
            </a:r>
          </a:p>
        </p:txBody>
      </p:sp>
      <p:pic>
        <p:nvPicPr>
          <p:cNvPr id="23" name="Grafik 22" descr="Warnung mit einfarbiger Füllung">
            <a:extLst>
              <a:ext uri="{FF2B5EF4-FFF2-40B4-BE49-F238E27FC236}">
                <a16:creationId xmlns:a16="http://schemas.microsoft.com/office/drawing/2014/main" id="{EF36B288-1208-4688-8056-23D95CA9C2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0151" y="4978979"/>
            <a:ext cx="882789" cy="882789"/>
          </a:xfrm>
          <a:prstGeom prst="rect">
            <a:avLst/>
          </a:prstGeom>
        </p:spPr>
      </p:pic>
      <p:pic>
        <p:nvPicPr>
          <p:cNvPr id="25" name="Grafik 24" descr="Warnung mit einfarbiger Füllung">
            <a:extLst>
              <a:ext uri="{FF2B5EF4-FFF2-40B4-BE49-F238E27FC236}">
                <a16:creationId xmlns:a16="http://schemas.microsoft.com/office/drawing/2014/main" id="{C3526665-50E6-44F6-B57F-EC7778F4C1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9263" y="4548273"/>
            <a:ext cx="409602" cy="409602"/>
          </a:xfrm>
          <a:prstGeom prst="rect">
            <a:avLst/>
          </a:prstGeom>
        </p:spPr>
      </p:pic>
      <p:pic>
        <p:nvPicPr>
          <p:cNvPr id="26" name="Grafik 25" descr="Warnung mit einfarbiger Füllung">
            <a:extLst>
              <a:ext uri="{FF2B5EF4-FFF2-40B4-BE49-F238E27FC236}">
                <a16:creationId xmlns:a16="http://schemas.microsoft.com/office/drawing/2014/main" id="{2317EE30-2A16-4473-9D8D-A30E89478B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97022" y="4451511"/>
            <a:ext cx="409602" cy="409602"/>
          </a:xfrm>
          <a:prstGeom prst="rect">
            <a:avLst/>
          </a:prstGeom>
        </p:spPr>
      </p:pic>
      <p:pic>
        <p:nvPicPr>
          <p:cNvPr id="27" name="Grafik 26" descr="Warnung mit einfarbiger Füllung">
            <a:extLst>
              <a:ext uri="{FF2B5EF4-FFF2-40B4-BE49-F238E27FC236}">
                <a16:creationId xmlns:a16="http://schemas.microsoft.com/office/drawing/2014/main" id="{CD587507-8558-418D-A754-6191D9BDF3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19263" y="3812632"/>
            <a:ext cx="409602" cy="409602"/>
          </a:xfrm>
          <a:prstGeom prst="rect">
            <a:avLst/>
          </a:prstGeom>
        </p:spPr>
      </p:pic>
      <p:sp>
        <p:nvSpPr>
          <p:cNvPr id="7" name="Textfeld 6">
            <a:extLst>
              <a:ext uri="{FF2B5EF4-FFF2-40B4-BE49-F238E27FC236}">
                <a16:creationId xmlns:a16="http://schemas.microsoft.com/office/drawing/2014/main" id="{FFCCE3F7-7366-401D-BDC8-191C081976AD}"/>
              </a:ext>
            </a:extLst>
          </p:cNvPr>
          <p:cNvSpPr txBox="1"/>
          <p:nvPr/>
        </p:nvSpPr>
        <p:spPr>
          <a:xfrm>
            <a:off x="4616488" y="5927862"/>
            <a:ext cx="1069371" cy="400110"/>
          </a:xfrm>
          <a:prstGeom prst="rect">
            <a:avLst/>
          </a:prstGeom>
          <a:noFill/>
        </p:spPr>
        <p:txBody>
          <a:bodyPr wrap="square" rtlCol="0">
            <a:spAutoFit/>
          </a:bodyPr>
          <a:lstStyle/>
          <a:p>
            <a:pPr algn="l"/>
            <a:r>
              <a:rPr lang="de-DE" sz="2000" dirty="0"/>
              <a:t>12-24 h</a:t>
            </a:r>
          </a:p>
        </p:txBody>
      </p:sp>
      <p:pic>
        <p:nvPicPr>
          <p:cNvPr id="12" name="Inhaltsplatzhalter 11">
            <a:extLst>
              <a:ext uri="{FF2B5EF4-FFF2-40B4-BE49-F238E27FC236}">
                <a16:creationId xmlns:a16="http://schemas.microsoft.com/office/drawing/2014/main" id="{1168AB82-C6D1-4FD7-847D-6B937D0693CF}"/>
              </a:ext>
            </a:extLst>
          </p:cNvPr>
          <p:cNvPicPr>
            <a:picLocks noGrp="1" noChangeAspect="1"/>
          </p:cNvPicPr>
          <p:nvPr>
            <p:ph idx="1"/>
          </p:nvPr>
        </p:nvPicPr>
        <p:blipFill rotWithShape="1">
          <a:blip r:embed="rId18" cstate="print">
            <a:extLst>
              <a:ext uri="{28A0092B-C50C-407E-A947-70E740481C1C}">
                <a14:useLocalDpi xmlns:a14="http://schemas.microsoft.com/office/drawing/2010/main" val="0"/>
              </a:ext>
            </a:extLst>
          </a:blip>
          <a:srcRect l="16112" r="17522"/>
          <a:stretch/>
        </p:blipFill>
        <p:spPr>
          <a:xfrm>
            <a:off x="8642780" y="2076006"/>
            <a:ext cx="3260556" cy="3473252"/>
          </a:xfrm>
        </p:spPr>
      </p:pic>
      <p:pic>
        <p:nvPicPr>
          <p:cNvPr id="29" name="Inhaltsplatzhalter 11">
            <a:extLst>
              <a:ext uri="{FF2B5EF4-FFF2-40B4-BE49-F238E27FC236}">
                <a16:creationId xmlns:a16="http://schemas.microsoft.com/office/drawing/2014/main" id="{88037E45-DFB7-4C20-84C1-582EFC1CDE7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931" t="39557" r="83968" b="30968"/>
          <a:stretch/>
        </p:blipFill>
        <p:spPr bwMode="auto">
          <a:xfrm>
            <a:off x="9951254" y="5420373"/>
            <a:ext cx="643607" cy="102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a:extLst>
              <a:ext uri="{FF2B5EF4-FFF2-40B4-BE49-F238E27FC236}">
                <a16:creationId xmlns:a16="http://schemas.microsoft.com/office/drawing/2014/main" id="{A5977C66-B7A0-4F96-B321-73EA159F8957}"/>
              </a:ext>
            </a:extLst>
          </p:cNvPr>
          <p:cNvSpPr txBox="1"/>
          <p:nvPr/>
        </p:nvSpPr>
        <p:spPr>
          <a:xfrm>
            <a:off x="3640475" y="980618"/>
            <a:ext cx="2400016" cy="430887"/>
          </a:xfrm>
          <a:prstGeom prst="rect">
            <a:avLst/>
          </a:prstGeom>
          <a:noFill/>
        </p:spPr>
        <p:txBody>
          <a:bodyPr wrap="none" rtlCol="0">
            <a:spAutoFit/>
          </a:bodyPr>
          <a:lstStyle/>
          <a:p>
            <a:pPr algn="l"/>
            <a:r>
              <a:rPr lang="de-DE" sz="2200" b="1" dirty="0">
                <a:solidFill>
                  <a:srgbClr val="3B687F"/>
                </a:solidFill>
                <a:latin typeface="+mj-lt"/>
                <a:ea typeface="+mj-ea"/>
                <a:cs typeface="+mj-cs"/>
              </a:rPr>
              <a:t>31.05.2024 14:00</a:t>
            </a:r>
          </a:p>
        </p:txBody>
      </p:sp>
      <p:sp>
        <p:nvSpPr>
          <p:cNvPr id="30" name="Textfeld 29">
            <a:extLst>
              <a:ext uri="{FF2B5EF4-FFF2-40B4-BE49-F238E27FC236}">
                <a16:creationId xmlns:a16="http://schemas.microsoft.com/office/drawing/2014/main" id="{E5956100-ECBB-46A9-9F66-C32FF34A8E49}"/>
              </a:ext>
            </a:extLst>
          </p:cNvPr>
          <p:cNvSpPr txBox="1"/>
          <p:nvPr/>
        </p:nvSpPr>
        <p:spPr>
          <a:xfrm>
            <a:off x="8751246" y="994270"/>
            <a:ext cx="3013967" cy="430887"/>
          </a:xfrm>
          <a:prstGeom prst="rect">
            <a:avLst/>
          </a:prstGeom>
          <a:noFill/>
        </p:spPr>
        <p:txBody>
          <a:bodyPr wrap="none" rtlCol="0">
            <a:spAutoFit/>
          </a:bodyPr>
          <a:lstStyle/>
          <a:p>
            <a:pPr algn="l"/>
            <a:r>
              <a:rPr lang="de-DE" sz="2200" b="1" dirty="0">
                <a:solidFill>
                  <a:srgbClr val="3B687F"/>
                </a:solidFill>
                <a:latin typeface="+mj-lt"/>
                <a:ea typeface="+mj-ea"/>
                <a:cs typeface="+mj-cs"/>
              </a:rPr>
              <a:t>Real Max </a:t>
            </a:r>
            <a:r>
              <a:rPr lang="de-DE" sz="2200" b="1" dirty="0" err="1">
                <a:solidFill>
                  <a:srgbClr val="3B687F"/>
                </a:solidFill>
                <a:latin typeface="+mj-lt"/>
                <a:ea typeface="+mj-ea"/>
                <a:cs typeface="+mj-cs"/>
              </a:rPr>
              <a:t>flood</a:t>
            </a:r>
            <a:r>
              <a:rPr lang="de-DE" sz="2200" b="1" dirty="0">
                <a:solidFill>
                  <a:srgbClr val="3B687F"/>
                </a:solidFill>
                <a:latin typeface="+mj-lt"/>
                <a:ea typeface="+mj-ea"/>
                <a:cs typeface="+mj-cs"/>
              </a:rPr>
              <a:t>-event</a:t>
            </a:r>
          </a:p>
        </p:txBody>
      </p:sp>
    </p:spTree>
    <p:extLst>
      <p:ext uri="{BB962C8B-B14F-4D97-AF65-F5344CB8AC3E}">
        <p14:creationId xmlns:p14="http://schemas.microsoft.com/office/powerpoint/2010/main" val="105537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fik 51">
            <a:extLst>
              <a:ext uri="{FF2B5EF4-FFF2-40B4-BE49-F238E27FC236}">
                <a16:creationId xmlns:a16="http://schemas.microsoft.com/office/drawing/2014/main" id="{A34D7B0F-21C4-4E8D-8EF8-BED6F8BBDEE7}"/>
              </a:ext>
            </a:extLst>
          </p:cNvPr>
          <p:cNvPicPr>
            <a:picLocks noChangeAspect="1"/>
          </p:cNvPicPr>
          <p:nvPr/>
        </p:nvPicPr>
        <p:blipFill rotWithShape="1">
          <a:blip r:embed="rId3">
            <a:extLst>
              <a:ext uri="{28A0092B-C50C-407E-A947-70E740481C1C}">
                <a14:useLocalDpi xmlns:a14="http://schemas.microsoft.com/office/drawing/2010/main" val="0"/>
              </a:ext>
            </a:extLst>
          </a:blip>
          <a:srcRect l="15927"/>
          <a:stretch/>
        </p:blipFill>
        <p:spPr>
          <a:xfrm>
            <a:off x="3458691" y="1603584"/>
            <a:ext cx="4583226" cy="4898430"/>
          </a:xfrm>
          <a:prstGeom prst="rect">
            <a:avLst/>
          </a:prstGeom>
        </p:spPr>
      </p:pic>
      <p:sp>
        <p:nvSpPr>
          <p:cNvPr id="2" name="Titel 1">
            <a:extLst>
              <a:ext uri="{FF2B5EF4-FFF2-40B4-BE49-F238E27FC236}">
                <a16:creationId xmlns:a16="http://schemas.microsoft.com/office/drawing/2014/main" id="{89D436D5-4C9C-45D5-A31A-DCD89DB70A0E}"/>
              </a:ext>
            </a:extLst>
          </p:cNvPr>
          <p:cNvSpPr>
            <a:spLocks noGrp="1"/>
          </p:cNvSpPr>
          <p:nvPr>
            <p:ph type="title"/>
          </p:nvPr>
        </p:nvSpPr>
        <p:spPr/>
        <p:txBody>
          <a:bodyPr/>
          <a:lstStyle/>
          <a:p>
            <a:r>
              <a:rPr lang="de-DE" dirty="0"/>
              <a:t>Forecast – Friday </a:t>
            </a:r>
            <a:r>
              <a:rPr lang="de-DE" dirty="0" err="1"/>
              <a:t>event</a:t>
            </a:r>
            <a:r>
              <a:rPr lang="de-DE" dirty="0"/>
              <a:t> </a:t>
            </a:r>
            <a:r>
              <a:rPr lang="de-DE" dirty="0" err="1"/>
              <a:t>starts</a:t>
            </a:r>
            <a:endParaRPr lang="de-DE" dirty="0"/>
          </a:p>
        </p:txBody>
      </p:sp>
      <p:sp>
        <p:nvSpPr>
          <p:cNvPr id="4" name="Fußzeilenplatzhalter 3">
            <a:extLst>
              <a:ext uri="{FF2B5EF4-FFF2-40B4-BE49-F238E27FC236}">
                <a16:creationId xmlns:a16="http://schemas.microsoft.com/office/drawing/2014/main" id="{D48FD694-ECF9-413B-9337-248598E9C28E}"/>
              </a:ext>
            </a:extLst>
          </p:cNvPr>
          <p:cNvSpPr>
            <a:spLocks noGrp="1"/>
          </p:cNvSpPr>
          <p:nvPr>
            <p:ph type="ftr" sz="quarter" idx="10"/>
          </p:nvPr>
        </p:nvSpPr>
        <p:spPr/>
        <p:txBody>
          <a:bodyPr/>
          <a:lstStyle/>
          <a:p>
            <a:r>
              <a:rPr lang="nl-NL" dirty="0"/>
              <a:t>© LfU / Referat 86/  Dr. Stahl-van Rooijen / 17.03.2025</a:t>
            </a:r>
            <a:endParaRPr lang="de-DE" dirty="0"/>
          </a:p>
        </p:txBody>
      </p:sp>
      <p:sp>
        <p:nvSpPr>
          <p:cNvPr id="5" name="Datumsplatzhalter 4">
            <a:extLst>
              <a:ext uri="{FF2B5EF4-FFF2-40B4-BE49-F238E27FC236}">
                <a16:creationId xmlns:a16="http://schemas.microsoft.com/office/drawing/2014/main" id="{E1A89B5C-7D55-4404-ADEC-1D4A4BB610A1}"/>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1F30132A-2450-4779-B8D7-DB874ECB681A}"/>
              </a:ext>
            </a:extLst>
          </p:cNvPr>
          <p:cNvSpPr>
            <a:spLocks noGrp="1"/>
          </p:cNvSpPr>
          <p:nvPr>
            <p:ph type="sldNum" sz="quarter" idx="4"/>
          </p:nvPr>
        </p:nvSpPr>
        <p:spPr/>
        <p:txBody>
          <a:bodyPr/>
          <a:lstStyle/>
          <a:p>
            <a:fld id="{894680D0-7A83-433A-9719-C4143F27F647}" type="slidenum">
              <a:rPr lang="de-DE" smtClean="0"/>
              <a:pPr/>
              <a:t>17</a:t>
            </a:fld>
            <a:endParaRPr lang="de-DE"/>
          </a:p>
        </p:txBody>
      </p:sp>
      <p:pic>
        <p:nvPicPr>
          <p:cNvPr id="10" name="Grafik 9">
            <a:extLst>
              <a:ext uri="{FF2B5EF4-FFF2-40B4-BE49-F238E27FC236}">
                <a16:creationId xmlns:a16="http://schemas.microsoft.com/office/drawing/2014/main" id="{C5634114-7C6D-5F33-DF34-224FB5655698}"/>
              </a:ext>
            </a:extLst>
          </p:cNvPr>
          <p:cNvPicPr>
            <a:picLocks noChangeAspect="1"/>
          </p:cNvPicPr>
          <p:nvPr/>
        </p:nvPicPr>
        <p:blipFill>
          <a:blip r:embed="rId4"/>
          <a:stretch>
            <a:fillRect/>
          </a:stretch>
        </p:blipFill>
        <p:spPr>
          <a:xfrm>
            <a:off x="8191799" y="1501585"/>
            <a:ext cx="3599783" cy="2379078"/>
          </a:xfrm>
          <a:prstGeom prst="rect">
            <a:avLst/>
          </a:prstGeom>
        </p:spPr>
      </p:pic>
      <p:sp>
        <p:nvSpPr>
          <p:cNvPr id="11" name="Textfeld 10">
            <a:extLst>
              <a:ext uri="{FF2B5EF4-FFF2-40B4-BE49-F238E27FC236}">
                <a16:creationId xmlns:a16="http://schemas.microsoft.com/office/drawing/2014/main" id="{AB77832B-8ED2-E6D1-DEA6-AD27D74BD3C4}"/>
              </a:ext>
            </a:extLst>
          </p:cNvPr>
          <p:cNvSpPr txBox="1"/>
          <p:nvPr/>
        </p:nvSpPr>
        <p:spPr>
          <a:xfrm>
            <a:off x="4824328" y="1103522"/>
            <a:ext cx="2324708" cy="253916"/>
          </a:xfrm>
          <a:prstGeom prst="rect">
            <a:avLst/>
          </a:prstGeom>
          <a:noFill/>
          <a:ln>
            <a:solidFill>
              <a:schemeClr val="tx1"/>
            </a:solidFill>
          </a:ln>
        </p:spPr>
        <p:txBody>
          <a:bodyPr wrap="square" rtlCol="0">
            <a:spAutoFit/>
          </a:bodyPr>
          <a:lstStyle/>
          <a:p>
            <a:pPr algn="ctr"/>
            <a:r>
              <a:rPr lang="de-DE" sz="1050" b="1" dirty="0"/>
              <a:t>Fr. 31.05.2024 6:00 </a:t>
            </a:r>
            <a:r>
              <a:rPr lang="de-DE" sz="1050" b="1" dirty="0" err="1"/>
              <a:t>forecast</a:t>
            </a:r>
            <a:endParaRPr lang="de-DE" sz="1050" b="1" dirty="0"/>
          </a:p>
        </p:txBody>
      </p:sp>
      <p:pic>
        <p:nvPicPr>
          <p:cNvPr id="18" name="Grafik 17" descr="Warnung mit einfarbiger Füllung">
            <a:extLst>
              <a:ext uri="{FF2B5EF4-FFF2-40B4-BE49-F238E27FC236}">
                <a16:creationId xmlns:a16="http://schemas.microsoft.com/office/drawing/2014/main" id="{BBC41A38-EA16-44BA-AE8B-F0FBEAA4FC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8345" y="1670050"/>
            <a:ext cx="898003" cy="898003"/>
          </a:xfrm>
          <a:prstGeom prst="rect">
            <a:avLst/>
          </a:prstGeom>
        </p:spPr>
      </p:pic>
      <p:pic>
        <p:nvPicPr>
          <p:cNvPr id="27" name="Grafik 26">
            <a:extLst>
              <a:ext uri="{FF2B5EF4-FFF2-40B4-BE49-F238E27FC236}">
                <a16:creationId xmlns:a16="http://schemas.microsoft.com/office/drawing/2014/main" id="{ED40C85F-7E31-4679-9458-2F2AEE13034C}"/>
              </a:ext>
            </a:extLst>
          </p:cNvPr>
          <p:cNvPicPr>
            <a:picLocks noChangeAspect="1"/>
          </p:cNvPicPr>
          <p:nvPr/>
        </p:nvPicPr>
        <p:blipFill>
          <a:blip r:embed="rId7"/>
          <a:stretch>
            <a:fillRect/>
          </a:stretch>
        </p:blipFill>
        <p:spPr>
          <a:xfrm>
            <a:off x="537601" y="4053970"/>
            <a:ext cx="2655989" cy="2379078"/>
          </a:xfrm>
          <a:prstGeom prst="rect">
            <a:avLst/>
          </a:prstGeom>
        </p:spPr>
      </p:pic>
      <p:pic>
        <p:nvPicPr>
          <p:cNvPr id="31" name="Grafik 30">
            <a:extLst>
              <a:ext uri="{FF2B5EF4-FFF2-40B4-BE49-F238E27FC236}">
                <a16:creationId xmlns:a16="http://schemas.microsoft.com/office/drawing/2014/main" id="{55562A5A-A809-4A4F-927D-218A56E0F9C6}"/>
              </a:ext>
            </a:extLst>
          </p:cNvPr>
          <p:cNvPicPr>
            <a:picLocks noChangeAspect="1"/>
          </p:cNvPicPr>
          <p:nvPr/>
        </p:nvPicPr>
        <p:blipFill>
          <a:blip r:embed="rId8"/>
          <a:stretch>
            <a:fillRect/>
          </a:stretch>
        </p:blipFill>
        <p:spPr>
          <a:xfrm>
            <a:off x="400418" y="1670050"/>
            <a:ext cx="2733785" cy="2274989"/>
          </a:xfrm>
          <a:prstGeom prst="rect">
            <a:avLst/>
          </a:prstGeom>
        </p:spPr>
      </p:pic>
      <p:pic>
        <p:nvPicPr>
          <p:cNvPr id="33" name="Grafik 32" descr="Uhr mit einfarbiger Füllung">
            <a:extLst>
              <a:ext uri="{FF2B5EF4-FFF2-40B4-BE49-F238E27FC236}">
                <a16:creationId xmlns:a16="http://schemas.microsoft.com/office/drawing/2014/main" id="{F53ED4C0-8B00-42C2-8C22-29AFA7DF29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32504" y="1697071"/>
            <a:ext cx="882789" cy="882789"/>
          </a:xfrm>
          <a:prstGeom prst="rect">
            <a:avLst/>
          </a:prstGeom>
        </p:spPr>
      </p:pic>
      <p:pic>
        <p:nvPicPr>
          <p:cNvPr id="34" name="Grafik 33" descr="Warnung mit einfarbiger Füllung">
            <a:extLst>
              <a:ext uri="{FF2B5EF4-FFF2-40B4-BE49-F238E27FC236}">
                <a16:creationId xmlns:a16="http://schemas.microsoft.com/office/drawing/2014/main" id="{85DED4DE-E6CF-440C-82A0-2A1D9F2FE7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8182" y="3090228"/>
            <a:ext cx="753987" cy="753987"/>
          </a:xfrm>
          <a:prstGeom prst="rect">
            <a:avLst/>
          </a:prstGeom>
        </p:spPr>
      </p:pic>
      <p:pic>
        <p:nvPicPr>
          <p:cNvPr id="35" name="Grafik 34" descr="Uhr mit einfarbiger Füllung">
            <a:extLst>
              <a:ext uri="{FF2B5EF4-FFF2-40B4-BE49-F238E27FC236}">
                <a16:creationId xmlns:a16="http://schemas.microsoft.com/office/drawing/2014/main" id="{0066181C-8B0F-4A5E-8E69-17E522476B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62169" y="5692503"/>
            <a:ext cx="621340" cy="621340"/>
          </a:xfrm>
          <a:prstGeom prst="rect">
            <a:avLst/>
          </a:prstGeom>
        </p:spPr>
      </p:pic>
      <p:pic>
        <p:nvPicPr>
          <p:cNvPr id="20" name="Grafik 19" descr="Warnung mit einfarbiger Füllung">
            <a:extLst>
              <a:ext uri="{FF2B5EF4-FFF2-40B4-BE49-F238E27FC236}">
                <a16:creationId xmlns:a16="http://schemas.microsoft.com/office/drawing/2014/main" id="{46EBFAB4-B700-4E95-BF97-1C292FADBF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01065" y="5675568"/>
            <a:ext cx="647531" cy="647531"/>
          </a:xfrm>
          <a:prstGeom prst="rect">
            <a:avLst/>
          </a:prstGeom>
        </p:spPr>
      </p:pic>
      <p:pic>
        <p:nvPicPr>
          <p:cNvPr id="16" name="Grafik 15" descr="Uhr mit einfarbiger Füllung">
            <a:extLst>
              <a:ext uri="{FF2B5EF4-FFF2-40B4-BE49-F238E27FC236}">
                <a16:creationId xmlns:a16="http://schemas.microsoft.com/office/drawing/2014/main" id="{7EA875EE-7B43-485C-AA6C-90E0A18C22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64344" y="3199463"/>
            <a:ext cx="679179" cy="679179"/>
          </a:xfrm>
          <a:prstGeom prst="rect">
            <a:avLst/>
          </a:prstGeom>
        </p:spPr>
      </p:pic>
      <p:cxnSp>
        <p:nvCxnSpPr>
          <p:cNvPr id="43" name="Gerade Verbindung mit Pfeil 42">
            <a:extLst>
              <a:ext uri="{FF2B5EF4-FFF2-40B4-BE49-F238E27FC236}">
                <a16:creationId xmlns:a16="http://schemas.microsoft.com/office/drawing/2014/main" id="{DFD2DBD0-7013-4FCC-8661-FE113C660F74}"/>
              </a:ext>
            </a:extLst>
          </p:cNvPr>
          <p:cNvCxnSpPr/>
          <p:nvPr/>
        </p:nvCxnSpPr>
        <p:spPr bwMode="auto">
          <a:xfrm flipH="1" flipV="1">
            <a:off x="2621204" y="4725373"/>
            <a:ext cx="1602589" cy="75966"/>
          </a:xfrm>
          <a:prstGeom prst="straightConnector1">
            <a:avLst/>
          </a:prstGeom>
          <a:solidFill>
            <a:schemeClr val="accent1"/>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a:extLst>
              <a:ext uri="{FF2B5EF4-FFF2-40B4-BE49-F238E27FC236}">
                <a16:creationId xmlns:a16="http://schemas.microsoft.com/office/drawing/2014/main" id="{29B4B1C1-50E4-4354-9EB9-F5F04B54AACF}"/>
              </a:ext>
            </a:extLst>
          </p:cNvPr>
          <p:cNvCxnSpPr/>
          <p:nvPr/>
        </p:nvCxnSpPr>
        <p:spPr bwMode="auto">
          <a:xfrm flipH="1" flipV="1">
            <a:off x="2999656" y="3265712"/>
            <a:ext cx="1261003" cy="1350730"/>
          </a:xfrm>
          <a:prstGeom prst="straightConnector1">
            <a:avLst/>
          </a:prstGeom>
          <a:solidFill>
            <a:schemeClr val="accent1"/>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AAB03812-5626-4CC8-B1B2-C8FC03D047A8}"/>
              </a:ext>
            </a:extLst>
          </p:cNvPr>
          <p:cNvCxnSpPr/>
          <p:nvPr/>
        </p:nvCxnSpPr>
        <p:spPr bwMode="auto">
          <a:xfrm flipV="1">
            <a:off x="5231904" y="3645024"/>
            <a:ext cx="3066146" cy="655213"/>
          </a:xfrm>
          <a:prstGeom prst="straightConnector1">
            <a:avLst/>
          </a:prstGeom>
          <a:solidFill>
            <a:schemeClr val="accent1"/>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5" name="Grafik 64">
            <a:extLst>
              <a:ext uri="{FF2B5EF4-FFF2-40B4-BE49-F238E27FC236}">
                <a16:creationId xmlns:a16="http://schemas.microsoft.com/office/drawing/2014/main" id="{ED729EFA-29BB-4027-86C8-100C89DF1202}"/>
              </a:ext>
            </a:extLst>
          </p:cNvPr>
          <p:cNvPicPr>
            <a:picLocks noChangeAspect="1"/>
          </p:cNvPicPr>
          <p:nvPr/>
        </p:nvPicPr>
        <p:blipFill>
          <a:blip r:embed="rId17"/>
          <a:stretch>
            <a:fillRect/>
          </a:stretch>
        </p:blipFill>
        <p:spPr>
          <a:xfrm>
            <a:off x="8298050" y="4432964"/>
            <a:ext cx="3636255" cy="1911309"/>
          </a:xfrm>
          <a:prstGeom prst="rect">
            <a:avLst/>
          </a:prstGeom>
        </p:spPr>
      </p:pic>
      <p:cxnSp>
        <p:nvCxnSpPr>
          <p:cNvPr id="67" name="Gerade Verbindung mit Pfeil 66">
            <a:extLst>
              <a:ext uri="{FF2B5EF4-FFF2-40B4-BE49-F238E27FC236}">
                <a16:creationId xmlns:a16="http://schemas.microsoft.com/office/drawing/2014/main" id="{62CDB926-C4A4-4FEC-8BB0-8E5981D6D7CA}"/>
              </a:ext>
            </a:extLst>
          </p:cNvPr>
          <p:cNvCxnSpPr/>
          <p:nvPr/>
        </p:nvCxnSpPr>
        <p:spPr bwMode="auto">
          <a:xfrm>
            <a:off x="5231904" y="4616442"/>
            <a:ext cx="2959895" cy="343916"/>
          </a:xfrm>
          <a:prstGeom prst="straightConnector1">
            <a:avLst/>
          </a:prstGeom>
          <a:solidFill>
            <a:schemeClr val="accent1"/>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 name="Grafik 70" descr="Warnung mit einfarbiger Füllung">
            <a:extLst>
              <a:ext uri="{FF2B5EF4-FFF2-40B4-BE49-F238E27FC236}">
                <a16:creationId xmlns:a16="http://schemas.microsoft.com/office/drawing/2014/main" id="{C801189A-34DD-44A7-A958-A398CAC00C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3465" y="4458412"/>
            <a:ext cx="898003" cy="898003"/>
          </a:xfrm>
          <a:prstGeom prst="rect">
            <a:avLst/>
          </a:prstGeom>
        </p:spPr>
      </p:pic>
      <p:pic>
        <p:nvPicPr>
          <p:cNvPr id="72" name="Grafik 71" descr="Uhr mit einfarbiger Füllung">
            <a:extLst>
              <a:ext uri="{FF2B5EF4-FFF2-40B4-BE49-F238E27FC236}">
                <a16:creationId xmlns:a16="http://schemas.microsoft.com/office/drawing/2014/main" id="{77D75B01-E05E-4DC3-BEAE-C729981CEF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20889" y="4066341"/>
            <a:ext cx="882789" cy="882789"/>
          </a:xfrm>
          <a:prstGeom prst="rect">
            <a:avLst/>
          </a:prstGeom>
        </p:spPr>
      </p:pic>
    </p:spTree>
    <p:extLst>
      <p:ext uri="{BB962C8B-B14F-4D97-AF65-F5344CB8AC3E}">
        <p14:creationId xmlns:p14="http://schemas.microsoft.com/office/powerpoint/2010/main" val="3067552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52E7E17D-7C73-4755-B1C4-A006047DCCF5}"/>
              </a:ext>
            </a:extLst>
          </p:cNvPr>
          <p:cNvSpPr>
            <a:spLocks noGrp="1"/>
          </p:cNvSpPr>
          <p:nvPr>
            <p:ph type="ftr" sz="quarter" idx="10"/>
          </p:nvPr>
        </p:nvSpPr>
        <p:spPr/>
        <p:txBody>
          <a:bodyPr/>
          <a:lstStyle/>
          <a:p>
            <a:r>
              <a:rPr lang="nl-NL"/>
              <a:t>© LfU / Referat 86/  Dr. Stahl-van Rooijen / 17.03.2025</a:t>
            </a:r>
            <a:endParaRPr lang="de-DE"/>
          </a:p>
        </p:txBody>
      </p:sp>
      <p:sp>
        <p:nvSpPr>
          <p:cNvPr id="3" name="Datumsplatzhalter 2">
            <a:extLst>
              <a:ext uri="{FF2B5EF4-FFF2-40B4-BE49-F238E27FC236}">
                <a16:creationId xmlns:a16="http://schemas.microsoft.com/office/drawing/2014/main" id="{F6E0CD6B-F484-427F-B73A-85989C018CD9}"/>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4" name="Foliennummernplatzhalter 3">
            <a:extLst>
              <a:ext uri="{FF2B5EF4-FFF2-40B4-BE49-F238E27FC236}">
                <a16:creationId xmlns:a16="http://schemas.microsoft.com/office/drawing/2014/main" id="{F9E667D8-D2BA-4D1A-AED8-B459F8E89772}"/>
              </a:ext>
            </a:extLst>
          </p:cNvPr>
          <p:cNvSpPr>
            <a:spLocks noGrp="1"/>
          </p:cNvSpPr>
          <p:nvPr>
            <p:ph type="sldNum" sz="quarter" idx="4"/>
          </p:nvPr>
        </p:nvSpPr>
        <p:spPr/>
        <p:txBody>
          <a:bodyPr/>
          <a:lstStyle/>
          <a:p>
            <a:fld id="{894680D0-7A83-433A-9719-C4143F27F647}" type="slidenum">
              <a:rPr lang="de-DE" smtClean="0"/>
              <a:pPr/>
              <a:t>18</a:t>
            </a:fld>
            <a:endParaRPr lang="de-DE"/>
          </a:p>
        </p:txBody>
      </p:sp>
      <p:pic>
        <p:nvPicPr>
          <p:cNvPr id="5" name="Grafik 4">
            <a:extLst>
              <a:ext uri="{FF2B5EF4-FFF2-40B4-BE49-F238E27FC236}">
                <a16:creationId xmlns:a16="http://schemas.microsoft.com/office/drawing/2014/main" id="{A965EBA5-5B3C-40AB-AC54-A69B67472A1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1316" y="210134"/>
            <a:ext cx="8397570" cy="4872568"/>
          </a:xfrm>
          <a:prstGeom prst="rect">
            <a:avLst/>
          </a:prstGeom>
          <a:noFill/>
          <a:ln>
            <a:noFill/>
          </a:ln>
        </p:spPr>
      </p:pic>
      <p:sp>
        <p:nvSpPr>
          <p:cNvPr id="7" name="Textfeld 6">
            <a:extLst>
              <a:ext uri="{FF2B5EF4-FFF2-40B4-BE49-F238E27FC236}">
                <a16:creationId xmlns:a16="http://schemas.microsoft.com/office/drawing/2014/main" id="{A57746F8-6EC2-4287-9931-4A176AB3BD6E}"/>
              </a:ext>
            </a:extLst>
          </p:cNvPr>
          <p:cNvSpPr txBox="1"/>
          <p:nvPr/>
        </p:nvSpPr>
        <p:spPr>
          <a:xfrm>
            <a:off x="8826040" y="1556792"/>
            <a:ext cx="2526544" cy="1938992"/>
          </a:xfrm>
          <a:prstGeom prst="rect">
            <a:avLst/>
          </a:prstGeom>
          <a:noFill/>
        </p:spPr>
        <p:txBody>
          <a:bodyPr wrap="square">
            <a:spAutoFit/>
          </a:bodyPr>
          <a:lstStyle/>
          <a:p>
            <a:r>
              <a:rPr lang="de-DE" sz="2400" dirty="0" err="1">
                <a:effectLst/>
                <a:latin typeface="Arial" panose="020B0604020202020204" pitchFamily="34" charset="0"/>
                <a:ea typeface="Times New Roman" panose="02020603050405020304" pitchFamily="18" charset="0"/>
                <a:cs typeface="Times New Roman" panose="02020603050405020304" pitchFamily="18" charset="0"/>
              </a:rPr>
              <a:t>Precipitation</a:t>
            </a:r>
            <a:r>
              <a:rPr lang="de-DE" sz="2400" dirty="0">
                <a:effectLst/>
                <a:latin typeface="Arial" panose="020B0604020202020204" pitchFamily="34" charset="0"/>
                <a:ea typeface="Times New Roman" panose="02020603050405020304" pitchFamily="18" charset="0"/>
                <a:cs typeface="Times New Roman" panose="02020603050405020304" pitchFamily="18" charset="0"/>
              </a:rPr>
              <a:t> </a:t>
            </a:r>
            <a:r>
              <a:rPr lang="de-DE" sz="2400" dirty="0" err="1">
                <a:effectLst/>
                <a:latin typeface="Arial" panose="020B0604020202020204" pitchFamily="34" charset="0"/>
                <a:ea typeface="Times New Roman" panose="02020603050405020304" pitchFamily="18" charset="0"/>
                <a:cs typeface="Times New Roman" panose="02020603050405020304" pitchFamily="18" charset="0"/>
              </a:rPr>
              <a:t>for</a:t>
            </a:r>
            <a:r>
              <a:rPr lang="de-DE" sz="2400" dirty="0">
                <a:effectLst/>
                <a:latin typeface="Arial" panose="020B0604020202020204" pitchFamily="34" charset="0"/>
                <a:ea typeface="Times New Roman" panose="02020603050405020304" pitchFamily="18" charset="0"/>
                <a:cs typeface="Times New Roman" panose="02020603050405020304" pitchFamily="18" charset="0"/>
              </a:rPr>
              <a:t> different </a:t>
            </a:r>
            <a:r>
              <a:rPr lang="de-DE" sz="2400" dirty="0" err="1">
                <a:effectLst/>
                <a:latin typeface="Arial" panose="020B0604020202020204" pitchFamily="34" charset="0"/>
                <a:ea typeface="Times New Roman" panose="02020603050405020304" pitchFamily="18" charset="0"/>
                <a:cs typeface="Times New Roman" panose="02020603050405020304" pitchFamily="18" charset="0"/>
              </a:rPr>
              <a:t>areas</a:t>
            </a:r>
            <a:r>
              <a:rPr lang="de-DE" sz="2400" dirty="0">
                <a:effectLst/>
                <a:latin typeface="Arial" panose="020B0604020202020204" pitchFamily="34" charset="0"/>
                <a:ea typeface="Times New Roman" panose="02020603050405020304" pitchFamily="18" charset="0"/>
                <a:cs typeface="Times New Roman" panose="02020603050405020304" pitchFamily="18" charset="0"/>
              </a:rPr>
              <a:t> in Bavaria</a:t>
            </a:r>
          </a:p>
          <a:p>
            <a:endParaRPr lang="de-DE" dirty="0">
              <a:latin typeface="Arial" panose="020B0604020202020204" pitchFamily="34" charset="0"/>
              <a:cs typeface="Times New Roman" panose="02020603050405020304" pitchFamily="18" charset="0"/>
            </a:endParaRPr>
          </a:p>
          <a:p>
            <a:r>
              <a:rPr lang="de-DE" dirty="0" err="1"/>
              <a:t>Annuality</a:t>
            </a:r>
            <a:r>
              <a:rPr lang="de-DE" dirty="0">
                <a:latin typeface="Arial" panose="020B0604020202020204" pitchFamily="34" charset="0"/>
                <a:cs typeface="Times New Roman" panose="02020603050405020304" pitchFamily="18" charset="0"/>
              </a:rPr>
              <a:t> &gt;&gt; 100</a:t>
            </a:r>
            <a:endParaRPr lang="de-DE" dirty="0"/>
          </a:p>
        </p:txBody>
      </p:sp>
      <p:pic>
        <p:nvPicPr>
          <p:cNvPr id="8" name="Grafik 7">
            <a:extLst>
              <a:ext uri="{FF2B5EF4-FFF2-40B4-BE49-F238E27FC236}">
                <a16:creationId xmlns:a16="http://schemas.microsoft.com/office/drawing/2014/main" id="{F16CFEDC-73D3-417B-A245-149ADA28A474}"/>
              </a:ext>
            </a:extLst>
          </p:cNvPr>
          <p:cNvPicPr/>
          <p:nvPr/>
        </p:nvPicPr>
        <p:blipFill rotWithShape="1">
          <a:blip r:embed="rId4">
            <a:extLst>
              <a:ext uri="{28A0092B-C50C-407E-A947-70E740481C1C}">
                <a14:useLocalDpi xmlns:a14="http://schemas.microsoft.com/office/drawing/2010/main" val="0"/>
              </a:ext>
            </a:extLst>
          </a:blip>
          <a:srcRect b="85312"/>
          <a:stretch/>
        </p:blipFill>
        <p:spPr bwMode="auto">
          <a:xfrm>
            <a:off x="421322" y="5101738"/>
            <a:ext cx="10441160" cy="1356226"/>
          </a:xfrm>
          <a:prstGeom prst="rect">
            <a:avLst/>
          </a:prstGeom>
          <a:noFill/>
        </p:spPr>
      </p:pic>
    </p:spTree>
    <p:extLst>
      <p:ext uri="{BB962C8B-B14F-4D97-AF65-F5344CB8AC3E}">
        <p14:creationId xmlns:p14="http://schemas.microsoft.com/office/powerpoint/2010/main" val="1424873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436D5-4C9C-45D5-A31A-DCD89DB70A0E}"/>
              </a:ext>
            </a:extLst>
          </p:cNvPr>
          <p:cNvSpPr>
            <a:spLocks noGrp="1"/>
          </p:cNvSpPr>
          <p:nvPr>
            <p:ph type="title"/>
          </p:nvPr>
        </p:nvSpPr>
        <p:spPr/>
        <p:txBody>
          <a:bodyPr/>
          <a:lstStyle/>
          <a:p>
            <a:r>
              <a:rPr lang="de-DE" dirty="0"/>
              <a:t>Forecast </a:t>
            </a:r>
            <a:r>
              <a:rPr lang="de-DE" dirty="0" err="1"/>
              <a:t>for</a:t>
            </a:r>
            <a:r>
              <a:rPr lang="de-DE" dirty="0"/>
              <a:t> Paar: </a:t>
            </a:r>
            <a:r>
              <a:rPr lang="de-DE" dirty="0" err="1"/>
              <a:t>underestimated</a:t>
            </a:r>
            <a:r>
              <a:rPr lang="de-DE" dirty="0"/>
              <a:t> </a:t>
            </a:r>
            <a:r>
              <a:rPr lang="de-DE" dirty="0" err="1"/>
              <a:t>during</a:t>
            </a:r>
            <a:r>
              <a:rPr lang="de-DE" dirty="0"/>
              <a:t> </a:t>
            </a:r>
            <a:r>
              <a:rPr lang="de-DE" dirty="0" err="1"/>
              <a:t>the</a:t>
            </a:r>
            <a:r>
              <a:rPr lang="de-DE" dirty="0"/>
              <a:t> </a:t>
            </a:r>
            <a:r>
              <a:rPr lang="de-DE" dirty="0" err="1"/>
              <a:t>whole</a:t>
            </a:r>
            <a:r>
              <a:rPr lang="de-DE" dirty="0"/>
              <a:t> </a:t>
            </a:r>
            <a:r>
              <a:rPr lang="de-DE" dirty="0" err="1"/>
              <a:t>event</a:t>
            </a:r>
            <a:endParaRPr lang="de-DE" dirty="0"/>
          </a:p>
        </p:txBody>
      </p:sp>
      <p:sp>
        <p:nvSpPr>
          <p:cNvPr id="4" name="Fußzeilenplatzhalter 3">
            <a:extLst>
              <a:ext uri="{FF2B5EF4-FFF2-40B4-BE49-F238E27FC236}">
                <a16:creationId xmlns:a16="http://schemas.microsoft.com/office/drawing/2014/main" id="{D48FD694-ECF9-413B-9337-248598E9C28E}"/>
              </a:ext>
            </a:extLst>
          </p:cNvPr>
          <p:cNvSpPr>
            <a:spLocks noGrp="1"/>
          </p:cNvSpPr>
          <p:nvPr>
            <p:ph type="ftr" sz="quarter" idx="10"/>
          </p:nvPr>
        </p:nvSpPr>
        <p:spPr/>
        <p:txBody>
          <a:bodyPr/>
          <a:lstStyle/>
          <a:p>
            <a:r>
              <a:rPr lang="nl-NL" dirty="0"/>
              <a:t>© LfU / Referat 86/  Dr. Stahl-van Rooijen / 17.03.2025</a:t>
            </a:r>
            <a:endParaRPr lang="de-DE" dirty="0"/>
          </a:p>
        </p:txBody>
      </p:sp>
      <p:sp>
        <p:nvSpPr>
          <p:cNvPr id="5" name="Datumsplatzhalter 4">
            <a:extLst>
              <a:ext uri="{FF2B5EF4-FFF2-40B4-BE49-F238E27FC236}">
                <a16:creationId xmlns:a16="http://schemas.microsoft.com/office/drawing/2014/main" id="{E1A89B5C-7D55-4404-ADEC-1D4A4BB610A1}"/>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1F30132A-2450-4779-B8D7-DB874ECB681A}"/>
              </a:ext>
            </a:extLst>
          </p:cNvPr>
          <p:cNvSpPr>
            <a:spLocks noGrp="1"/>
          </p:cNvSpPr>
          <p:nvPr>
            <p:ph type="sldNum" sz="quarter" idx="4"/>
          </p:nvPr>
        </p:nvSpPr>
        <p:spPr/>
        <p:txBody>
          <a:bodyPr/>
          <a:lstStyle/>
          <a:p>
            <a:fld id="{894680D0-7A83-433A-9719-C4143F27F647}" type="slidenum">
              <a:rPr lang="de-DE" smtClean="0"/>
              <a:pPr/>
              <a:t>19</a:t>
            </a:fld>
            <a:endParaRPr lang="de-DE"/>
          </a:p>
        </p:txBody>
      </p:sp>
      <p:pic>
        <p:nvPicPr>
          <p:cNvPr id="7" name="Inhaltsplatzhalter 6">
            <a:extLst>
              <a:ext uri="{FF2B5EF4-FFF2-40B4-BE49-F238E27FC236}">
                <a16:creationId xmlns:a16="http://schemas.microsoft.com/office/drawing/2014/main" id="{4466B6F4-9779-4565-BC68-8EBE3AC535D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07829" y="947773"/>
            <a:ext cx="3766966" cy="5315181"/>
          </a:xfrm>
          <a:prstGeom prst="rect">
            <a:avLst/>
          </a:prstGeom>
          <a:noFill/>
        </p:spPr>
      </p:pic>
      <p:pic>
        <p:nvPicPr>
          <p:cNvPr id="3" name="Grafik 2">
            <a:extLst>
              <a:ext uri="{FF2B5EF4-FFF2-40B4-BE49-F238E27FC236}">
                <a16:creationId xmlns:a16="http://schemas.microsoft.com/office/drawing/2014/main" id="{7508B38E-56F4-9172-3E4E-67DBED3C2A0C}"/>
              </a:ext>
            </a:extLst>
          </p:cNvPr>
          <p:cNvPicPr>
            <a:picLocks noChangeAspect="1"/>
          </p:cNvPicPr>
          <p:nvPr/>
        </p:nvPicPr>
        <p:blipFill>
          <a:blip r:embed="rId4"/>
          <a:stretch>
            <a:fillRect/>
          </a:stretch>
        </p:blipFill>
        <p:spPr>
          <a:xfrm>
            <a:off x="479376" y="1624616"/>
            <a:ext cx="3281821" cy="2152951"/>
          </a:xfrm>
          <a:prstGeom prst="rect">
            <a:avLst/>
          </a:prstGeom>
        </p:spPr>
      </p:pic>
      <p:sp>
        <p:nvSpPr>
          <p:cNvPr id="8" name="Textfeld 7">
            <a:extLst>
              <a:ext uri="{FF2B5EF4-FFF2-40B4-BE49-F238E27FC236}">
                <a16:creationId xmlns:a16="http://schemas.microsoft.com/office/drawing/2014/main" id="{43C0BBDA-C69D-8C12-B815-6AE6FE0EB4DD}"/>
              </a:ext>
            </a:extLst>
          </p:cNvPr>
          <p:cNvSpPr txBox="1"/>
          <p:nvPr/>
        </p:nvSpPr>
        <p:spPr>
          <a:xfrm>
            <a:off x="1659418" y="1515174"/>
            <a:ext cx="1177828" cy="253916"/>
          </a:xfrm>
          <a:prstGeom prst="rect">
            <a:avLst/>
          </a:prstGeom>
          <a:noFill/>
          <a:ln>
            <a:solidFill>
              <a:schemeClr val="tx1"/>
            </a:solidFill>
          </a:ln>
        </p:spPr>
        <p:txBody>
          <a:bodyPr wrap="square" rtlCol="0">
            <a:spAutoFit/>
          </a:bodyPr>
          <a:lstStyle/>
          <a:p>
            <a:pPr algn="ctr"/>
            <a:r>
              <a:rPr lang="de-DE" sz="1050" b="1" dirty="0"/>
              <a:t>Do. 30.05.2024</a:t>
            </a:r>
          </a:p>
        </p:txBody>
      </p:sp>
      <p:pic>
        <p:nvPicPr>
          <p:cNvPr id="10" name="Grafik 9">
            <a:extLst>
              <a:ext uri="{FF2B5EF4-FFF2-40B4-BE49-F238E27FC236}">
                <a16:creationId xmlns:a16="http://schemas.microsoft.com/office/drawing/2014/main" id="{C5634114-7C6D-5F33-DF34-224FB5655698}"/>
              </a:ext>
            </a:extLst>
          </p:cNvPr>
          <p:cNvPicPr>
            <a:picLocks noChangeAspect="1"/>
          </p:cNvPicPr>
          <p:nvPr/>
        </p:nvPicPr>
        <p:blipFill>
          <a:blip r:embed="rId5"/>
          <a:stretch>
            <a:fillRect/>
          </a:stretch>
        </p:blipFill>
        <p:spPr>
          <a:xfrm>
            <a:off x="3401157" y="1596037"/>
            <a:ext cx="3300873" cy="2181530"/>
          </a:xfrm>
          <a:prstGeom prst="rect">
            <a:avLst/>
          </a:prstGeom>
        </p:spPr>
      </p:pic>
      <p:sp>
        <p:nvSpPr>
          <p:cNvPr id="11" name="Textfeld 10">
            <a:extLst>
              <a:ext uri="{FF2B5EF4-FFF2-40B4-BE49-F238E27FC236}">
                <a16:creationId xmlns:a16="http://schemas.microsoft.com/office/drawing/2014/main" id="{AB77832B-8ED2-E6D1-DEA6-AD27D74BD3C4}"/>
              </a:ext>
            </a:extLst>
          </p:cNvPr>
          <p:cNvSpPr txBox="1"/>
          <p:nvPr/>
        </p:nvSpPr>
        <p:spPr>
          <a:xfrm>
            <a:off x="4642699" y="1515174"/>
            <a:ext cx="1177828" cy="253916"/>
          </a:xfrm>
          <a:prstGeom prst="rect">
            <a:avLst/>
          </a:prstGeom>
          <a:noFill/>
          <a:ln>
            <a:solidFill>
              <a:schemeClr val="tx1"/>
            </a:solidFill>
          </a:ln>
        </p:spPr>
        <p:txBody>
          <a:bodyPr wrap="square" rtlCol="0">
            <a:spAutoFit/>
          </a:bodyPr>
          <a:lstStyle/>
          <a:p>
            <a:pPr algn="ctr"/>
            <a:r>
              <a:rPr lang="de-DE" sz="1050" b="1" dirty="0"/>
              <a:t>Fr. 31.05.2024</a:t>
            </a:r>
          </a:p>
        </p:txBody>
      </p:sp>
      <p:pic>
        <p:nvPicPr>
          <p:cNvPr id="12" name="Grafik 11">
            <a:extLst>
              <a:ext uri="{FF2B5EF4-FFF2-40B4-BE49-F238E27FC236}">
                <a16:creationId xmlns:a16="http://schemas.microsoft.com/office/drawing/2014/main" id="{D1888C89-7483-430C-4CC8-221AB92D6F92}"/>
              </a:ext>
            </a:extLst>
          </p:cNvPr>
          <p:cNvPicPr>
            <a:picLocks noChangeAspect="1"/>
          </p:cNvPicPr>
          <p:nvPr/>
        </p:nvPicPr>
        <p:blipFill>
          <a:blip r:embed="rId6"/>
          <a:stretch>
            <a:fillRect/>
          </a:stretch>
        </p:blipFill>
        <p:spPr>
          <a:xfrm>
            <a:off x="485156" y="4276569"/>
            <a:ext cx="3305637" cy="2176767"/>
          </a:xfrm>
          <a:prstGeom prst="rect">
            <a:avLst/>
          </a:prstGeom>
        </p:spPr>
      </p:pic>
      <p:sp>
        <p:nvSpPr>
          <p:cNvPr id="13" name="Textfeld 12">
            <a:extLst>
              <a:ext uri="{FF2B5EF4-FFF2-40B4-BE49-F238E27FC236}">
                <a16:creationId xmlns:a16="http://schemas.microsoft.com/office/drawing/2014/main" id="{0A08C0E9-79EE-6046-4D2B-E6B0AAF605A7}"/>
              </a:ext>
            </a:extLst>
          </p:cNvPr>
          <p:cNvSpPr txBox="1"/>
          <p:nvPr/>
        </p:nvSpPr>
        <p:spPr>
          <a:xfrm>
            <a:off x="1653149" y="3992889"/>
            <a:ext cx="1177828" cy="415498"/>
          </a:xfrm>
          <a:prstGeom prst="rect">
            <a:avLst/>
          </a:prstGeom>
          <a:noFill/>
          <a:ln>
            <a:solidFill>
              <a:schemeClr val="tx1"/>
            </a:solidFill>
          </a:ln>
        </p:spPr>
        <p:txBody>
          <a:bodyPr wrap="square" rtlCol="0">
            <a:spAutoFit/>
          </a:bodyPr>
          <a:lstStyle/>
          <a:p>
            <a:pPr algn="ctr"/>
            <a:r>
              <a:rPr lang="de-DE" sz="1050" b="1" dirty="0"/>
              <a:t>Sa. 01.06.2024 00:00 Uhr</a:t>
            </a:r>
          </a:p>
        </p:txBody>
      </p:sp>
      <p:pic>
        <p:nvPicPr>
          <p:cNvPr id="14" name="Grafik 13">
            <a:extLst>
              <a:ext uri="{FF2B5EF4-FFF2-40B4-BE49-F238E27FC236}">
                <a16:creationId xmlns:a16="http://schemas.microsoft.com/office/drawing/2014/main" id="{3833F37F-9C6F-48D8-17F6-50F5CDD469C8}"/>
              </a:ext>
            </a:extLst>
          </p:cNvPr>
          <p:cNvPicPr>
            <a:picLocks noChangeAspect="1"/>
          </p:cNvPicPr>
          <p:nvPr/>
        </p:nvPicPr>
        <p:blipFill>
          <a:blip r:embed="rId7"/>
          <a:stretch>
            <a:fillRect/>
          </a:stretch>
        </p:blipFill>
        <p:spPr>
          <a:xfrm>
            <a:off x="3473165" y="4288476"/>
            <a:ext cx="3296110" cy="2152951"/>
          </a:xfrm>
          <a:prstGeom prst="rect">
            <a:avLst/>
          </a:prstGeom>
        </p:spPr>
      </p:pic>
      <p:sp>
        <p:nvSpPr>
          <p:cNvPr id="15" name="Textfeld 14">
            <a:extLst>
              <a:ext uri="{FF2B5EF4-FFF2-40B4-BE49-F238E27FC236}">
                <a16:creationId xmlns:a16="http://schemas.microsoft.com/office/drawing/2014/main" id="{C251FC53-A822-2292-D23A-3B81059131D0}"/>
              </a:ext>
            </a:extLst>
          </p:cNvPr>
          <p:cNvSpPr txBox="1"/>
          <p:nvPr/>
        </p:nvSpPr>
        <p:spPr>
          <a:xfrm>
            <a:off x="4642699" y="3992889"/>
            <a:ext cx="1177828" cy="415498"/>
          </a:xfrm>
          <a:prstGeom prst="rect">
            <a:avLst/>
          </a:prstGeom>
          <a:noFill/>
          <a:ln>
            <a:solidFill>
              <a:schemeClr val="tx1"/>
            </a:solidFill>
          </a:ln>
        </p:spPr>
        <p:txBody>
          <a:bodyPr wrap="square" rtlCol="0">
            <a:spAutoFit/>
          </a:bodyPr>
          <a:lstStyle/>
          <a:p>
            <a:pPr algn="ctr"/>
            <a:r>
              <a:rPr lang="de-DE" sz="1050" b="1" dirty="0"/>
              <a:t>Sa. 01.06.2024 20:00 Uhr</a:t>
            </a:r>
          </a:p>
        </p:txBody>
      </p:sp>
      <p:pic>
        <p:nvPicPr>
          <p:cNvPr id="16" name="Grafik 15" descr="Uhr mit einfarbiger Füllung">
            <a:extLst>
              <a:ext uri="{FF2B5EF4-FFF2-40B4-BE49-F238E27FC236}">
                <a16:creationId xmlns:a16="http://schemas.microsoft.com/office/drawing/2014/main" id="{7EA875EE-7B43-485C-AA6C-90E0A18C22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22761" y="1968327"/>
            <a:ext cx="1068403" cy="1068403"/>
          </a:xfrm>
          <a:prstGeom prst="rect">
            <a:avLst/>
          </a:prstGeom>
        </p:spPr>
      </p:pic>
      <p:pic>
        <p:nvPicPr>
          <p:cNvPr id="18" name="Grafik 17" descr="Warnung mit einfarbiger Füllung">
            <a:extLst>
              <a:ext uri="{FF2B5EF4-FFF2-40B4-BE49-F238E27FC236}">
                <a16:creationId xmlns:a16="http://schemas.microsoft.com/office/drawing/2014/main" id="{BBC41A38-EA16-44BA-AE8B-F0FBEAA4FC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08975" y="1596304"/>
            <a:ext cx="898003" cy="898003"/>
          </a:xfrm>
          <a:prstGeom prst="rect">
            <a:avLst/>
          </a:prstGeom>
        </p:spPr>
      </p:pic>
      <p:pic>
        <p:nvPicPr>
          <p:cNvPr id="19" name="Grafik 18" descr="Warnung mit einfarbiger Füllung">
            <a:extLst>
              <a:ext uri="{FF2B5EF4-FFF2-40B4-BE49-F238E27FC236}">
                <a16:creationId xmlns:a16="http://schemas.microsoft.com/office/drawing/2014/main" id="{3096821F-565B-4B0C-9FB9-61190EC6B4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69769" y="1721545"/>
            <a:ext cx="898003" cy="898003"/>
          </a:xfrm>
          <a:prstGeom prst="rect">
            <a:avLst/>
          </a:prstGeom>
        </p:spPr>
      </p:pic>
      <p:pic>
        <p:nvPicPr>
          <p:cNvPr id="20" name="Grafik 19" descr="Warnung mit einfarbiger Füllung">
            <a:extLst>
              <a:ext uri="{FF2B5EF4-FFF2-40B4-BE49-F238E27FC236}">
                <a16:creationId xmlns:a16="http://schemas.microsoft.com/office/drawing/2014/main" id="{46EBFAB4-B700-4E95-BF97-1C292FADBF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35468" y="4121969"/>
            <a:ext cx="898003" cy="898003"/>
          </a:xfrm>
          <a:prstGeom prst="rect">
            <a:avLst/>
          </a:prstGeom>
        </p:spPr>
      </p:pic>
      <p:pic>
        <p:nvPicPr>
          <p:cNvPr id="21" name="Grafik 20" descr="Warnung mit einfarbiger Füllung">
            <a:extLst>
              <a:ext uri="{FF2B5EF4-FFF2-40B4-BE49-F238E27FC236}">
                <a16:creationId xmlns:a16="http://schemas.microsoft.com/office/drawing/2014/main" id="{667EA7C1-0CB7-4AAB-8C4E-8A0796F0C14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86550" y="5364951"/>
            <a:ext cx="898003" cy="898003"/>
          </a:xfrm>
          <a:prstGeom prst="rect">
            <a:avLst/>
          </a:prstGeom>
        </p:spPr>
      </p:pic>
      <p:sp>
        <p:nvSpPr>
          <p:cNvPr id="9" name="Textfeld 8">
            <a:extLst>
              <a:ext uri="{FF2B5EF4-FFF2-40B4-BE49-F238E27FC236}">
                <a16:creationId xmlns:a16="http://schemas.microsoft.com/office/drawing/2014/main" id="{22F10F8C-66EF-46FC-BEF7-4D04B86C7DD2}"/>
              </a:ext>
            </a:extLst>
          </p:cNvPr>
          <p:cNvSpPr txBox="1"/>
          <p:nvPr/>
        </p:nvSpPr>
        <p:spPr>
          <a:xfrm>
            <a:off x="6922761" y="4096886"/>
            <a:ext cx="1514664" cy="1323439"/>
          </a:xfrm>
          <a:prstGeom prst="rect">
            <a:avLst/>
          </a:prstGeom>
          <a:noFill/>
        </p:spPr>
        <p:txBody>
          <a:bodyPr wrap="square" rtlCol="0">
            <a:spAutoFit/>
          </a:bodyPr>
          <a:lstStyle/>
          <a:p>
            <a:pPr algn="l"/>
            <a:r>
              <a:rPr lang="de-DE" sz="2000" dirty="0" err="1"/>
              <a:t>rainfall</a:t>
            </a:r>
            <a:r>
              <a:rPr lang="de-DE" sz="2000" dirty="0"/>
              <a:t> </a:t>
            </a:r>
            <a:r>
              <a:rPr lang="de-DE" sz="2000" dirty="0" err="1"/>
              <a:t>meassured</a:t>
            </a:r>
            <a:r>
              <a:rPr lang="de-DE" sz="2000" dirty="0"/>
              <a:t> - </a:t>
            </a:r>
            <a:r>
              <a:rPr lang="de-DE" sz="2000" dirty="0" err="1"/>
              <a:t>forecast</a:t>
            </a:r>
            <a:r>
              <a:rPr lang="de-DE" sz="2000" dirty="0"/>
              <a:t> </a:t>
            </a:r>
            <a:r>
              <a:rPr lang="de-DE" sz="2000" dirty="0" err="1"/>
              <a:t>correct</a:t>
            </a:r>
            <a:r>
              <a:rPr lang="de-DE" sz="2000" dirty="0"/>
              <a:t> </a:t>
            </a:r>
          </a:p>
        </p:txBody>
      </p:sp>
      <p:sp>
        <p:nvSpPr>
          <p:cNvPr id="22" name="Ellipse 21">
            <a:extLst>
              <a:ext uri="{FF2B5EF4-FFF2-40B4-BE49-F238E27FC236}">
                <a16:creationId xmlns:a16="http://schemas.microsoft.com/office/drawing/2014/main" id="{45E78439-906A-4D61-8A80-54A0C548296A}"/>
              </a:ext>
            </a:extLst>
          </p:cNvPr>
          <p:cNvSpPr/>
          <p:nvPr/>
        </p:nvSpPr>
        <p:spPr bwMode="auto">
          <a:xfrm rot="19793739">
            <a:off x="9286480" y="2768332"/>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23" name="Ellipse 22">
            <a:extLst>
              <a:ext uri="{FF2B5EF4-FFF2-40B4-BE49-F238E27FC236}">
                <a16:creationId xmlns:a16="http://schemas.microsoft.com/office/drawing/2014/main" id="{AEEE8D08-D5E8-491B-8F8E-E0B72518B6B3}"/>
              </a:ext>
            </a:extLst>
          </p:cNvPr>
          <p:cNvSpPr/>
          <p:nvPr/>
        </p:nvSpPr>
        <p:spPr bwMode="auto">
          <a:xfrm rot="19793739">
            <a:off x="11164947" y="2777701"/>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24" name="Ellipse 23">
            <a:extLst>
              <a:ext uri="{FF2B5EF4-FFF2-40B4-BE49-F238E27FC236}">
                <a16:creationId xmlns:a16="http://schemas.microsoft.com/office/drawing/2014/main" id="{52EF4237-BAFF-49CC-AD96-1EA4CA03241A}"/>
              </a:ext>
            </a:extLst>
          </p:cNvPr>
          <p:cNvSpPr/>
          <p:nvPr/>
        </p:nvSpPr>
        <p:spPr bwMode="auto">
          <a:xfrm rot="19793739">
            <a:off x="9337330" y="5340142"/>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25" name="Ellipse 24">
            <a:extLst>
              <a:ext uri="{FF2B5EF4-FFF2-40B4-BE49-F238E27FC236}">
                <a16:creationId xmlns:a16="http://schemas.microsoft.com/office/drawing/2014/main" id="{C91E4044-F52E-4EC7-9BB2-E93D42B14383}"/>
              </a:ext>
            </a:extLst>
          </p:cNvPr>
          <p:cNvSpPr/>
          <p:nvPr/>
        </p:nvSpPr>
        <p:spPr bwMode="auto">
          <a:xfrm rot="19793739">
            <a:off x="11164947" y="5338183"/>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28" name="Textfeld 27">
            <a:extLst>
              <a:ext uri="{FF2B5EF4-FFF2-40B4-BE49-F238E27FC236}">
                <a16:creationId xmlns:a16="http://schemas.microsoft.com/office/drawing/2014/main" id="{4BB333BB-BB66-4CEE-B401-9E4C8515906C}"/>
              </a:ext>
            </a:extLst>
          </p:cNvPr>
          <p:cNvSpPr txBox="1"/>
          <p:nvPr/>
        </p:nvSpPr>
        <p:spPr>
          <a:xfrm>
            <a:off x="8220592" y="3248862"/>
            <a:ext cx="3918060" cy="400110"/>
          </a:xfrm>
          <a:prstGeom prst="rect">
            <a:avLst/>
          </a:prstGeom>
          <a:gradFill>
            <a:gsLst>
              <a:gs pos="0">
                <a:schemeClr val="bg2"/>
              </a:gs>
              <a:gs pos="66000">
                <a:srgbClr val="0070C0"/>
              </a:gs>
              <a:gs pos="41000">
                <a:schemeClr val="accent1">
                  <a:lumMod val="60000"/>
                  <a:lumOff val="40000"/>
                </a:schemeClr>
              </a:gs>
              <a:gs pos="100000">
                <a:srgbClr val="7030A0"/>
              </a:gs>
            </a:gsLst>
            <a:lin ang="5400000" scaled="1"/>
          </a:gradFill>
        </p:spPr>
        <p:txBody>
          <a:bodyPr wrap="square" rtlCol="0">
            <a:spAutoFit/>
          </a:bodyPr>
          <a:lstStyle/>
          <a:p>
            <a:r>
              <a:rPr lang="de-DE" sz="2000" dirty="0"/>
              <a:t>ICON-EU </a:t>
            </a:r>
            <a:r>
              <a:rPr lang="de-DE" sz="2000" dirty="0" err="1"/>
              <a:t>underestimates</a:t>
            </a:r>
            <a:r>
              <a:rPr lang="de-DE" sz="2000" dirty="0"/>
              <a:t> </a:t>
            </a:r>
            <a:r>
              <a:rPr lang="de-DE" sz="2000" dirty="0" err="1"/>
              <a:t>rainfall</a:t>
            </a:r>
            <a:endParaRPr lang="de-DE" sz="2000" dirty="0"/>
          </a:p>
        </p:txBody>
      </p:sp>
    </p:spTree>
    <p:extLst>
      <p:ext uri="{BB962C8B-B14F-4D97-AF65-F5344CB8AC3E}">
        <p14:creationId xmlns:p14="http://schemas.microsoft.com/office/powerpoint/2010/main" val="227133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76CBA-A0FA-405D-9C1B-A144417E8C2E}"/>
              </a:ext>
            </a:extLst>
          </p:cNvPr>
          <p:cNvSpPr>
            <a:spLocks noGrp="1"/>
          </p:cNvSpPr>
          <p:nvPr>
            <p:ph type="title"/>
          </p:nvPr>
        </p:nvSpPr>
        <p:spPr/>
        <p:txBody>
          <a:bodyPr/>
          <a:lstStyle/>
          <a:p>
            <a:r>
              <a:rPr lang="de-DE" dirty="0"/>
              <a:t>After Flood 1999 – </a:t>
            </a:r>
            <a:r>
              <a:rPr lang="de-DE" dirty="0" err="1"/>
              <a:t>flood</a:t>
            </a:r>
            <a:r>
              <a:rPr lang="de-DE" dirty="0"/>
              <a:t> </a:t>
            </a:r>
            <a:r>
              <a:rPr lang="de-DE" dirty="0" err="1"/>
              <a:t>forecasts</a:t>
            </a:r>
            <a:r>
              <a:rPr lang="de-DE" dirty="0"/>
              <a:t> </a:t>
            </a:r>
            <a:r>
              <a:rPr lang="de-DE" dirty="0" err="1"/>
              <a:t>are</a:t>
            </a:r>
            <a:r>
              <a:rPr lang="de-DE" dirty="0"/>
              <a:t> </a:t>
            </a:r>
            <a:r>
              <a:rPr lang="de-DE" dirty="0" err="1"/>
              <a:t>being</a:t>
            </a:r>
            <a:r>
              <a:rPr lang="de-DE" dirty="0"/>
              <a:t> </a:t>
            </a:r>
            <a:r>
              <a:rPr lang="de-DE" dirty="0" err="1"/>
              <a:t>initialized</a:t>
            </a:r>
            <a:r>
              <a:rPr lang="de-DE" dirty="0"/>
              <a:t> </a:t>
            </a:r>
            <a:r>
              <a:rPr lang="de-DE" dirty="0" err="1"/>
              <a:t>for</a:t>
            </a:r>
            <a:r>
              <a:rPr lang="de-DE" dirty="0"/>
              <a:t> Bavaria</a:t>
            </a:r>
          </a:p>
        </p:txBody>
      </p:sp>
      <p:sp>
        <p:nvSpPr>
          <p:cNvPr id="4" name="Fußzeilenplatzhalter 3">
            <a:extLst>
              <a:ext uri="{FF2B5EF4-FFF2-40B4-BE49-F238E27FC236}">
                <a16:creationId xmlns:a16="http://schemas.microsoft.com/office/drawing/2014/main" id="{4A5BCA93-DCF3-4747-BE66-52F5B01DF360}"/>
              </a:ext>
            </a:extLst>
          </p:cNvPr>
          <p:cNvSpPr>
            <a:spLocks noGrp="1"/>
          </p:cNvSpPr>
          <p:nvPr>
            <p:ph type="ftr" sz="quarter" idx="10"/>
          </p:nvPr>
        </p:nvSpPr>
        <p:spPr/>
        <p:txBody>
          <a:bodyPr/>
          <a:lstStyle/>
          <a:p>
            <a:r>
              <a:rPr lang="nl-NL"/>
              <a:t>© LfU / Referat 86/  Dr. Stahl-van Rooijen / 17.03.2025</a:t>
            </a:r>
            <a:endParaRPr lang="de-DE"/>
          </a:p>
        </p:txBody>
      </p:sp>
      <p:sp>
        <p:nvSpPr>
          <p:cNvPr id="5" name="Datumsplatzhalter 4">
            <a:extLst>
              <a:ext uri="{FF2B5EF4-FFF2-40B4-BE49-F238E27FC236}">
                <a16:creationId xmlns:a16="http://schemas.microsoft.com/office/drawing/2014/main" id="{318C40A1-A9B2-4757-B33C-AF59BC0A2C5D}"/>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6" name="Foliennummernplatzhalter 5">
            <a:extLst>
              <a:ext uri="{FF2B5EF4-FFF2-40B4-BE49-F238E27FC236}">
                <a16:creationId xmlns:a16="http://schemas.microsoft.com/office/drawing/2014/main" id="{AAE43C60-FBAD-48A4-9D4E-5F08CA7313FB}"/>
              </a:ext>
            </a:extLst>
          </p:cNvPr>
          <p:cNvSpPr>
            <a:spLocks noGrp="1"/>
          </p:cNvSpPr>
          <p:nvPr>
            <p:ph type="sldNum" sz="quarter" idx="4"/>
          </p:nvPr>
        </p:nvSpPr>
        <p:spPr/>
        <p:txBody>
          <a:bodyPr/>
          <a:lstStyle/>
          <a:p>
            <a:fld id="{894680D0-7A83-433A-9719-C4143F27F647}" type="slidenum">
              <a:rPr lang="de-DE" smtClean="0"/>
              <a:pPr/>
              <a:t>2</a:t>
            </a:fld>
            <a:endParaRPr lang="de-DE"/>
          </a:p>
        </p:txBody>
      </p:sp>
      <p:pic>
        <p:nvPicPr>
          <p:cNvPr id="7" name="Picture 2" descr="HW1999-Neustadt">
            <a:extLst>
              <a:ext uri="{FF2B5EF4-FFF2-40B4-BE49-F238E27FC236}">
                <a16:creationId xmlns:a16="http://schemas.microsoft.com/office/drawing/2014/main" id="{1A8FE001-F2CF-4852-B9B0-3AC2B513F7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3721" y="1628775"/>
            <a:ext cx="8361395"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75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E2FD4E5A-2661-4E13-AA5C-6A8E99F030AE}"/>
              </a:ext>
            </a:extLst>
          </p:cNvPr>
          <p:cNvSpPr>
            <a:spLocks noGrp="1"/>
          </p:cNvSpPr>
          <p:nvPr>
            <p:ph type="ftr" sz="quarter" idx="10"/>
          </p:nvPr>
        </p:nvSpPr>
        <p:spPr/>
        <p:txBody>
          <a:bodyPr/>
          <a:lstStyle/>
          <a:p>
            <a:r>
              <a:rPr lang="nl-NL"/>
              <a:t>© LfU / Referat 86/  Dr. Stahl-van Rooijen / 17.03.2025</a:t>
            </a:r>
            <a:endParaRPr lang="de-DE"/>
          </a:p>
        </p:txBody>
      </p:sp>
      <p:sp>
        <p:nvSpPr>
          <p:cNvPr id="3" name="Datumsplatzhalter 2">
            <a:extLst>
              <a:ext uri="{FF2B5EF4-FFF2-40B4-BE49-F238E27FC236}">
                <a16:creationId xmlns:a16="http://schemas.microsoft.com/office/drawing/2014/main" id="{C2027A91-2FAC-40D9-9694-18DED31BD7BE}"/>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4" name="Foliennummernplatzhalter 3">
            <a:extLst>
              <a:ext uri="{FF2B5EF4-FFF2-40B4-BE49-F238E27FC236}">
                <a16:creationId xmlns:a16="http://schemas.microsoft.com/office/drawing/2014/main" id="{7054FA45-F265-41E6-992A-71AA92BFE756}"/>
              </a:ext>
            </a:extLst>
          </p:cNvPr>
          <p:cNvSpPr>
            <a:spLocks noGrp="1"/>
          </p:cNvSpPr>
          <p:nvPr>
            <p:ph type="sldNum" sz="quarter" idx="4"/>
          </p:nvPr>
        </p:nvSpPr>
        <p:spPr/>
        <p:txBody>
          <a:bodyPr/>
          <a:lstStyle/>
          <a:p>
            <a:fld id="{894680D0-7A83-433A-9719-C4143F27F647}" type="slidenum">
              <a:rPr lang="de-DE" smtClean="0"/>
              <a:pPr/>
              <a:t>20</a:t>
            </a:fld>
            <a:endParaRPr lang="de-DE"/>
          </a:p>
        </p:txBody>
      </p:sp>
      <p:pic>
        <p:nvPicPr>
          <p:cNvPr id="6" name="Grafik 5">
            <a:extLst>
              <a:ext uri="{FF2B5EF4-FFF2-40B4-BE49-F238E27FC236}">
                <a16:creationId xmlns:a16="http://schemas.microsoft.com/office/drawing/2014/main" id="{EF8187C1-3B44-4621-95FA-961DF3354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554" y="874971"/>
            <a:ext cx="4190748" cy="5828139"/>
          </a:xfrm>
          <a:prstGeom prst="rect">
            <a:avLst/>
          </a:prstGeom>
        </p:spPr>
      </p:pic>
      <p:sp>
        <p:nvSpPr>
          <p:cNvPr id="7" name="Titel 4">
            <a:extLst>
              <a:ext uri="{FF2B5EF4-FFF2-40B4-BE49-F238E27FC236}">
                <a16:creationId xmlns:a16="http://schemas.microsoft.com/office/drawing/2014/main" id="{AC63749A-8D60-40B5-94C7-075D95D9634F}"/>
              </a:ext>
            </a:extLst>
          </p:cNvPr>
          <p:cNvSpPr txBox="1">
            <a:spLocks/>
          </p:cNvSpPr>
          <p:nvPr/>
        </p:nvSpPr>
        <p:spPr bwMode="auto">
          <a:xfrm>
            <a:off x="8327474" y="802705"/>
            <a:ext cx="4724571" cy="78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a:lstStyle>
          <a:p>
            <a:r>
              <a:rPr lang="de-DE" altLang="de-DE" kern="0" dirty="0"/>
              <a:t>ICON-D2-Verification</a:t>
            </a:r>
            <a:endParaRPr lang="de-DE" altLang="de-DE" kern="0" dirty="0">
              <a:solidFill>
                <a:srgbClr val="FF0000"/>
              </a:solidFill>
            </a:endParaRPr>
          </a:p>
        </p:txBody>
      </p:sp>
      <p:sp>
        <p:nvSpPr>
          <p:cNvPr id="8" name="Textfeld 7">
            <a:extLst>
              <a:ext uri="{FF2B5EF4-FFF2-40B4-BE49-F238E27FC236}">
                <a16:creationId xmlns:a16="http://schemas.microsoft.com/office/drawing/2014/main" id="{2E017502-9A90-4B32-B67D-62A5B2A9B6F4}"/>
              </a:ext>
            </a:extLst>
          </p:cNvPr>
          <p:cNvSpPr txBox="1"/>
          <p:nvPr/>
        </p:nvSpPr>
        <p:spPr>
          <a:xfrm>
            <a:off x="8412560" y="1876762"/>
            <a:ext cx="3732112" cy="400110"/>
          </a:xfrm>
          <a:prstGeom prst="rect">
            <a:avLst/>
          </a:prstGeom>
          <a:gradFill>
            <a:gsLst>
              <a:gs pos="0">
                <a:srgbClr val="FF0000"/>
              </a:gs>
              <a:gs pos="75000">
                <a:schemeClr val="accent4">
                  <a:lumMod val="40000"/>
                  <a:lumOff val="60000"/>
                </a:schemeClr>
              </a:gs>
              <a:gs pos="49000">
                <a:srgbClr val="FFC000"/>
              </a:gs>
              <a:gs pos="100000">
                <a:srgbClr val="FFFF00"/>
              </a:gs>
            </a:gsLst>
            <a:lin ang="5400000" scaled="1"/>
          </a:gradFill>
        </p:spPr>
        <p:txBody>
          <a:bodyPr wrap="none" rtlCol="0">
            <a:spAutoFit/>
          </a:bodyPr>
          <a:lstStyle/>
          <a:p>
            <a:r>
              <a:rPr lang="de-DE" sz="2000" dirty="0"/>
              <a:t>ICON-D2 </a:t>
            </a:r>
            <a:r>
              <a:rPr lang="de-DE" sz="2000" dirty="0" err="1"/>
              <a:t>overestimates</a:t>
            </a:r>
            <a:r>
              <a:rPr lang="de-DE" sz="2000" dirty="0"/>
              <a:t> </a:t>
            </a:r>
            <a:r>
              <a:rPr lang="de-DE" sz="2000" dirty="0" err="1"/>
              <a:t>rainfall</a:t>
            </a:r>
            <a:endParaRPr lang="de-DE" sz="2000" dirty="0"/>
          </a:p>
        </p:txBody>
      </p:sp>
      <p:sp>
        <p:nvSpPr>
          <p:cNvPr id="9" name="Textfeld 8">
            <a:extLst>
              <a:ext uri="{FF2B5EF4-FFF2-40B4-BE49-F238E27FC236}">
                <a16:creationId xmlns:a16="http://schemas.microsoft.com/office/drawing/2014/main" id="{2A0EB48C-87E2-438F-B4AB-7B9C597D68A6}"/>
              </a:ext>
            </a:extLst>
          </p:cNvPr>
          <p:cNvSpPr txBox="1"/>
          <p:nvPr/>
        </p:nvSpPr>
        <p:spPr>
          <a:xfrm>
            <a:off x="8327474" y="1386678"/>
            <a:ext cx="1609736" cy="400110"/>
          </a:xfrm>
          <a:prstGeom prst="rect">
            <a:avLst/>
          </a:prstGeom>
          <a:noFill/>
        </p:spPr>
        <p:txBody>
          <a:bodyPr wrap="none" rtlCol="0">
            <a:spAutoFit/>
          </a:bodyPr>
          <a:lstStyle/>
          <a:p>
            <a:r>
              <a:rPr lang="de-DE" sz="2000" dirty="0" err="1"/>
              <a:t>colour</a:t>
            </a:r>
            <a:r>
              <a:rPr lang="de-DE" sz="2000" dirty="0"/>
              <a:t> </a:t>
            </a:r>
            <a:r>
              <a:rPr lang="de-DE" sz="2000" dirty="0" err="1"/>
              <a:t>range</a:t>
            </a:r>
            <a:endParaRPr lang="de-DE" sz="2000" dirty="0"/>
          </a:p>
        </p:txBody>
      </p:sp>
      <p:sp>
        <p:nvSpPr>
          <p:cNvPr id="10" name="Textfeld 9">
            <a:extLst>
              <a:ext uri="{FF2B5EF4-FFF2-40B4-BE49-F238E27FC236}">
                <a16:creationId xmlns:a16="http://schemas.microsoft.com/office/drawing/2014/main" id="{76755EBA-279B-44D7-A977-2837B1C48109}"/>
              </a:ext>
            </a:extLst>
          </p:cNvPr>
          <p:cNvSpPr txBox="1"/>
          <p:nvPr/>
        </p:nvSpPr>
        <p:spPr>
          <a:xfrm>
            <a:off x="8327474" y="2668850"/>
            <a:ext cx="3889206" cy="400110"/>
          </a:xfrm>
          <a:prstGeom prst="rect">
            <a:avLst/>
          </a:prstGeom>
          <a:gradFill>
            <a:gsLst>
              <a:gs pos="0">
                <a:schemeClr val="bg2"/>
              </a:gs>
              <a:gs pos="66000">
                <a:srgbClr val="0070C0"/>
              </a:gs>
              <a:gs pos="41000">
                <a:schemeClr val="accent1">
                  <a:lumMod val="60000"/>
                  <a:lumOff val="40000"/>
                </a:schemeClr>
              </a:gs>
              <a:gs pos="100000">
                <a:srgbClr val="7030A0"/>
              </a:gs>
            </a:gsLst>
            <a:lin ang="5400000" scaled="1"/>
          </a:gradFill>
        </p:spPr>
        <p:txBody>
          <a:bodyPr wrap="none" rtlCol="0">
            <a:spAutoFit/>
          </a:bodyPr>
          <a:lstStyle/>
          <a:p>
            <a:r>
              <a:rPr lang="de-DE" sz="2000" dirty="0"/>
              <a:t>ICON-D2 </a:t>
            </a:r>
            <a:r>
              <a:rPr lang="de-DE" sz="2000" dirty="0" err="1"/>
              <a:t>underestimates</a:t>
            </a:r>
            <a:r>
              <a:rPr lang="de-DE" sz="2000" dirty="0"/>
              <a:t> </a:t>
            </a:r>
            <a:r>
              <a:rPr lang="de-DE" sz="2000" dirty="0" err="1"/>
              <a:t>rainfall</a:t>
            </a:r>
            <a:endParaRPr lang="de-DE" sz="2000" dirty="0"/>
          </a:p>
        </p:txBody>
      </p:sp>
      <p:sp>
        <p:nvSpPr>
          <p:cNvPr id="11" name="Ellipse 10">
            <a:extLst>
              <a:ext uri="{FF2B5EF4-FFF2-40B4-BE49-F238E27FC236}">
                <a16:creationId xmlns:a16="http://schemas.microsoft.com/office/drawing/2014/main" id="{9144E8A2-DF07-4B25-8957-8A8219FEB683}"/>
              </a:ext>
            </a:extLst>
          </p:cNvPr>
          <p:cNvSpPr/>
          <p:nvPr/>
        </p:nvSpPr>
        <p:spPr bwMode="auto">
          <a:xfrm rot="19793739">
            <a:off x="7054232" y="2819862"/>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2" name="Ellipse 11">
            <a:extLst>
              <a:ext uri="{FF2B5EF4-FFF2-40B4-BE49-F238E27FC236}">
                <a16:creationId xmlns:a16="http://schemas.microsoft.com/office/drawing/2014/main" id="{866868AE-7888-4E54-8432-8172B163822D}"/>
              </a:ext>
            </a:extLst>
          </p:cNvPr>
          <p:cNvSpPr/>
          <p:nvPr/>
        </p:nvSpPr>
        <p:spPr bwMode="auto">
          <a:xfrm rot="19793739">
            <a:off x="7054232" y="5700182"/>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3" name="Ellipse 12">
            <a:extLst>
              <a:ext uri="{FF2B5EF4-FFF2-40B4-BE49-F238E27FC236}">
                <a16:creationId xmlns:a16="http://schemas.microsoft.com/office/drawing/2014/main" id="{C9777A25-F442-40E6-96B7-53AB337DC78D}"/>
              </a:ext>
            </a:extLst>
          </p:cNvPr>
          <p:cNvSpPr/>
          <p:nvPr/>
        </p:nvSpPr>
        <p:spPr bwMode="auto">
          <a:xfrm rot="19793739">
            <a:off x="4944842" y="2873266"/>
            <a:ext cx="192926" cy="14011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4" name="Ellipse 13">
            <a:extLst>
              <a:ext uri="{FF2B5EF4-FFF2-40B4-BE49-F238E27FC236}">
                <a16:creationId xmlns:a16="http://schemas.microsoft.com/office/drawing/2014/main" id="{4C4F5DE0-54F8-48F5-A829-ABC663BCC032}"/>
              </a:ext>
            </a:extLst>
          </p:cNvPr>
          <p:cNvSpPr/>
          <p:nvPr/>
        </p:nvSpPr>
        <p:spPr bwMode="auto">
          <a:xfrm rot="19793739">
            <a:off x="4964751" y="5695778"/>
            <a:ext cx="172552" cy="12965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pic>
        <p:nvPicPr>
          <p:cNvPr id="15" name="Inhaltsplatzhalter 6">
            <a:extLst>
              <a:ext uri="{FF2B5EF4-FFF2-40B4-BE49-F238E27FC236}">
                <a16:creationId xmlns:a16="http://schemas.microsoft.com/office/drawing/2014/main" id="{366829C6-39D4-44DF-B154-8DE4B7862BF6}"/>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27" y="980728"/>
            <a:ext cx="3864179" cy="5626213"/>
          </a:xfrm>
          <a:prstGeom prst="rect">
            <a:avLst/>
          </a:prstGeom>
          <a:noFill/>
        </p:spPr>
      </p:pic>
    </p:spTree>
    <p:extLst>
      <p:ext uri="{BB962C8B-B14F-4D97-AF65-F5344CB8AC3E}">
        <p14:creationId xmlns:p14="http://schemas.microsoft.com/office/powerpoint/2010/main" val="40949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0E534AF-9C9E-4FA0-8668-EFFE517A90AA}"/>
              </a:ext>
            </a:extLst>
          </p:cNvPr>
          <p:cNvSpPr>
            <a:spLocks noGrp="1"/>
          </p:cNvSpPr>
          <p:nvPr>
            <p:ph type="ftr" sz="quarter" idx="10"/>
          </p:nvPr>
        </p:nvSpPr>
        <p:spPr/>
        <p:txBody>
          <a:bodyPr/>
          <a:lstStyle/>
          <a:p>
            <a:r>
              <a:rPr lang="nl-NL"/>
              <a:t>© LfU / Referat 86/  Dr. Stahl-van Rooijen / 17.03.2025</a:t>
            </a:r>
            <a:endParaRPr lang="de-DE"/>
          </a:p>
        </p:txBody>
      </p:sp>
      <p:sp>
        <p:nvSpPr>
          <p:cNvPr id="3" name="Datumsplatzhalter 2">
            <a:extLst>
              <a:ext uri="{FF2B5EF4-FFF2-40B4-BE49-F238E27FC236}">
                <a16:creationId xmlns:a16="http://schemas.microsoft.com/office/drawing/2014/main" id="{87FF2188-270E-48FE-A10F-96F944857FC2}"/>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4" name="Foliennummernplatzhalter 3">
            <a:extLst>
              <a:ext uri="{FF2B5EF4-FFF2-40B4-BE49-F238E27FC236}">
                <a16:creationId xmlns:a16="http://schemas.microsoft.com/office/drawing/2014/main" id="{0BADD145-A06A-4A67-A245-E73203BE497F}"/>
              </a:ext>
            </a:extLst>
          </p:cNvPr>
          <p:cNvSpPr>
            <a:spLocks noGrp="1"/>
          </p:cNvSpPr>
          <p:nvPr>
            <p:ph type="sldNum" sz="quarter" idx="4"/>
          </p:nvPr>
        </p:nvSpPr>
        <p:spPr/>
        <p:txBody>
          <a:bodyPr/>
          <a:lstStyle/>
          <a:p>
            <a:fld id="{894680D0-7A83-433A-9719-C4143F27F647}" type="slidenum">
              <a:rPr lang="de-DE" smtClean="0"/>
              <a:pPr/>
              <a:t>21</a:t>
            </a:fld>
            <a:endParaRPr lang="de-DE"/>
          </a:p>
        </p:txBody>
      </p:sp>
      <p:sp>
        <p:nvSpPr>
          <p:cNvPr id="6" name="Textfeld 5">
            <a:extLst>
              <a:ext uri="{FF2B5EF4-FFF2-40B4-BE49-F238E27FC236}">
                <a16:creationId xmlns:a16="http://schemas.microsoft.com/office/drawing/2014/main" id="{20BA4CA9-1E4D-478B-8B67-C60F719E2178}"/>
              </a:ext>
            </a:extLst>
          </p:cNvPr>
          <p:cNvSpPr txBox="1"/>
          <p:nvPr/>
        </p:nvSpPr>
        <p:spPr>
          <a:xfrm>
            <a:off x="263352" y="980728"/>
            <a:ext cx="6408712" cy="461665"/>
          </a:xfrm>
          <a:prstGeom prst="rect">
            <a:avLst/>
          </a:prstGeom>
          <a:noFill/>
        </p:spPr>
        <p:txBody>
          <a:bodyPr wrap="square">
            <a:spAutoFit/>
          </a:bodyPr>
          <a:lstStyle/>
          <a:p>
            <a:r>
              <a:rPr lang="en-US" dirty="0">
                <a:latin typeface="Arial" panose="020B0604020202020204" pitchFamily="34" charset="0"/>
              </a:rPr>
              <a:t>Rainfall distribution June 2024 with statistics </a:t>
            </a:r>
            <a:endParaRPr lang="de-DE" dirty="0"/>
          </a:p>
        </p:txBody>
      </p:sp>
      <p:pic>
        <p:nvPicPr>
          <p:cNvPr id="8" name="Grafik 7">
            <a:extLst>
              <a:ext uri="{FF2B5EF4-FFF2-40B4-BE49-F238E27FC236}">
                <a16:creationId xmlns:a16="http://schemas.microsoft.com/office/drawing/2014/main" id="{5608C75B-6057-41B6-A76E-6F63B7928557}"/>
              </a:ext>
            </a:extLst>
          </p:cNvPr>
          <p:cNvPicPr>
            <a:picLocks noChangeAspect="1"/>
          </p:cNvPicPr>
          <p:nvPr/>
        </p:nvPicPr>
        <p:blipFill>
          <a:blip r:embed="rId3"/>
          <a:stretch>
            <a:fillRect/>
          </a:stretch>
        </p:blipFill>
        <p:spPr>
          <a:xfrm>
            <a:off x="5915980" y="1442393"/>
            <a:ext cx="5607030" cy="3411987"/>
          </a:xfrm>
          <a:prstGeom prst="rect">
            <a:avLst/>
          </a:prstGeom>
        </p:spPr>
      </p:pic>
      <p:grpSp>
        <p:nvGrpSpPr>
          <p:cNvPr id="9" name="Gruppieren 8">
            <a:extLst>
              <a:ext uri="{FF2B5EF4-FFF2-40B4-BE49-F238E27FC236}">
                <a16:creationId xmlns:a16="http://schemas.microsoft.com/office/drawing/2014/main" id="{1EEC29C6-B350-4B51-8A90-4D0960EC217B}"/>
              </a:ext>
            </a:extLst>
          </p:cNvPr>
          <p:cNvGrpSpPr/>
          <p:nvPr/>
        </p:nvGrpSpPr>
        <p:grpSpPr>
          <a:xfrm>
            <a:off x="1019435" y="1723006"/>
            <a:ext cx="4896545" cy="3411987"/>
            <a:chOff x="8874675" y="2556844"/>
            <a:chExt cx="2920304" cy="1811024"/>
          </a:xfrm>
        </p:grpSpPr>
        <p:pic>
          <p:nvPicPr>
            <p:cNvPr id="10" name="Grafik 9">
              <a:extLst>
                <a:ext uri="{FF2B5EF4-FFF2-40B4-BE49-F238E27FC236}">
                  <a16:creationId xmlns:a16="http://schemas.microsoft.com/office/drawing/2014/main" id="{5F248313-DA8A-4DAA-96C0-ADF9E1881C94}"/>
                </a:ext>
              </a:extLst>
            </p:cNvPr>
            <p:cNvPicPr>
              <a:picLocks noChangeAspect="1"/>
            </p:cNvPicPr>
            <p:nvPr/>
          </p:nvPicPr>
          <p:blipFill rotWithShape="1">
            <a:blip r:embed="rId4"/>
            <a:srcRect l="6032" t="20747" r="63090" b="19416"/>
            <a:stretch/>
          </p:blipFill>
          <p:spPr>
            <a:xfrm>
              <a:off x="8874675" y="2651075"/>
              <a:ext cx="2189878" cy="1630135"/>
            </a:xfrm>
            <a:prstGeom prst="rect">
              <a:avLst/>
            </a:prstGeom>
          </p:spPr>
        </p:pic>
        <p:pic>
          <p:nvPicPr>
            <p:cNvPr id="11" name="Grafik 10">
              <a:extLst>
                <a:ext uri="{FF2B5EF4-FFF2-40B4-BE49-F238E27FC236}">
                  <a16:creationId xmlns:a16="http://schemas.microsoft.com/office/drawing/2014/main" id="{020C0091-67C5-4332-9A64-6E0FF9687F8B}"/>
                </a:ext>
              </a:extLst>
            </p:cNvPr>
            <p:cNvPicPr>
              <a:picLocks noChangeAspect="1"/>
            </p:cNvPicPr>
            <p:nvPr/>
          </p:nvPicPr>
          <p:blipFill rotWithShape="1">
            <a:blip r:embed="rId4"/>
            <a:srcRect l="39315" t="14107" r="50386" b="19416"/>
            <a:stretch/>
          </p:blipFill>
          <p:spPr>
            <a:xfrm>
              <a:off x="11064553" y="2556844"/>
              <a:ext cx="730426" cy="1811024"/>
            </a:xfrm>
            <a:prstGeom prst="rect">
              <a:avLst/>
            </a:prstGeom>
          </p:spPr>
        </p:pic>
      </p:grpSp>
      <p:sp>
        <p:nvSpPr>
          <p:cNvPr id="5" name="Textfeld 4">
            <a:extLst>
              <a:ext uri="{FF2B5EF4-FFF2-40B4-BE49-F238E27FC236}">
                <a16:creationId xmlns:a16="http://schemas.microsoft.com/office/drawing/2014/main" id="{3153C91E-9579-4287-AE99-83E117153B42}"/>
              </a:ext>
            </a:extLst>
          </p:cNvPr>
          <p:cNvSpPr txBox="1"/>
          <p:nvPr/>
        </p:nvSpPr>
        <p:spPr>
          <a:xfrm>
            <a:off x="582158" y="5111825"/>
            <a:ext cx="10667643" cy="1323439"/>
          </a:xfrm>
          <a:prstGeom prst="rect">
            <a:avLst/>
          </a:prstGeom>
          <a:noFill/>
        </p:spPr>
        <p:txBody>
          <a:bodyPr wrap="square" rtlCol="0">
            <a:spAutoFit/>
          </a:bodyPr>
          <a:lstStyle/>
          <a:p>
            <a:pPr marL="342900" indent="-342900" algn="l">
              <a:buFontTx/>
              <a:buChar char="-"/>
            </a:pPr>
            <a:r>
              <a:rPr lang="en-US" sz="2000" dirty="0"/>
              <a:t>The precipitation forecasts were significantly too low, especially for the most affected region (&gt; N100)</a:t>
            </a:r>
          </a:p>
          <a:p>
            <a:pPr marL="342900" indent="-342900" algn="l">
              <a:buFontTx/>
              <a:buChar char="-"/>
            </a:pPr>
            <a:r>
              <a:rPr lang="en-US" sz="2000" dirty="0"/>
              <a:t>even the highest ensembles did not reflect this development</a:t>
            </a:r>
          </a:p>
          <a:p>
            <a:pPr marL="342900" indent="-342900" algn="l">
              <a:buFontTx/>
              <a:buChar char="-"/>
            </a:pPr>
            <a:r>
              <a:rPr lang="en-US" sz="2000" dirty="0"/>
              <a:t>Affected region: normally not high precipitation compared to alpine regions &gt; severe event</a:t>
            </a:r>
            <a:endParaRPr lang="de-DE" sz="2000" dirty="0"/>
          </a:p>
        </p:txBody>
      </p:sp>
    </p:spTree>
    <p:extLst>
      <p:ext uri="{BB962C8B-B14F-4D97-AF65-F5344CB8AC3E}">
        <p14:creationId xmlns:p14="http://schemas.microsoft.com/office/powerpoint/2010/main" val="4547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p:cNvSpPr/>
          <p:nvPr/>
        </p:nvSpPr>
        <p:spPr bwMode="auto">
          <a:xfrm>
            <a:off x="82822" y="1183326"/>
            <a:ext cx="7323439" cy="5257359"/>
          </a:xfrm>
          <a:prstGeom prst="rect">
            <a:avLst/>
          </a:prstGeom>
          <a:solidFill>
            <a:srgbClr val="E7F4F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8" name="Rechteck 47"/>
          <p:cNvSpPr/>
          <p:nvPr/>
        </p:nvSpPr>
        <p:spPr bwMode="auto">
          <a:xfrm>
            <a:off x="7453728" y="1179354"/>
            <a:ext cx="4511790" cy="5261331"/>
          </a:xfrm>
          <a:prstGeom prst="rect">
            <a:avLst/>
          </a:prstGeom>
          <a:solidFill>
            <a:srgbClr val="E7F4F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 name="Fußzeilenplatzhalter 1"/>
          <p:cNvSpPr>
            <a:spLocks noGrp="1"/>
          </p:cNvSpPr>
          <p:nvPr>
            <p:ph type="ftr"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000" b="0" i="0" u="none" strike="noStrike" kern="1200" cap="none" spc="0" normalizeH="0" baseline="0" noProof="0" dirty="0">
                <a:ln>
                  <a:noFill/>
                </a:ln>
                <a:solidFill>
                  <a:srgbClr val="3B687F"/>
                </a:solidFill>
                <a:effectLst/>
                <a:uLnTx/>
                <a:uFillTx/>
                <a:latin typeface="Arial" charset="0"/>
                <a:ea typeface="ＭＳ Ｐゴシック" charset="-128"/>
                <a:cs typeface="+mn-cs"/>
              </a:rPr>
              <a:t>© LfU / Referat 86/  Dr. Stahl-van Rooijen / 17.03.2025</a:t>
            </a:r>
            <a:endParaRPr kumimoji="0" lang="de-DE" sz="1000" b="0" i="0" u="none" strike="noStrike" kern="1200" cap="none" spc="0" normalizeH="0" baseline="0" noProof="0" dirty="0">
              <a:ln>
                <a:noFill/>
              </a:ln>
              <a:solidFill>
                <a:srgbClr val="3B687F"/>
              </a:solidFill>
              <a:effectLst/>
              <a:uLnTx/>
              <a:uFillTx/>
              <a:latin typeface="Arial" charset="0"/>
              <a:ea typeface="ＭＳ Ｐゴシック" charset="-128"/>
              <a:cs typeface="+mn-cs"/>
            </a:endParaRPr>
          </a:p>
        </p:txBody>
      </p:sp>
      <p:sp>
        <p:nvSpPr>
          <p:cNvPr id="4" name="Foliennummernplatzhalter 3"/>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894680D0-7A83-433A-9719-C4143F27F647}" type="slidenum">
              <a:rPr kumimoji="0" lang="de-DE" sz="1000" b="0" i="0" u="none" strike="noStrike" kern="1200" cap="none" spc="0" normalizeH="0" baseline="0" noProof="0" smtClean="0">
                <a:ln>
                  <a:noFill/>
                </a:ln>
                <a:solidFill>
                  <a:srgbClr val="3B687F"/>
                </a:solidFill>
                <a:effectLst/>
                <a:uLnTx/>
                <a:uFillTx/>
                <a:latin typeface="Arial"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de-DE" sz="1000" b="0" i="0" u="none" strike="noStrike" kern="1200" cap="none" spc="0" normalizeH="0" baseline="0" noProof="0">
              <a:ln>
                <a:noFill/>
              </a:ln>
              <a:solidFill>
                <a:srgbClr val="3B687F"/>
              </a:solidFill>
              <a:effectLst/>
              <a:uLnTx/>
              <a:uFillTx/>
              <a:latin typeface="Arial" charset="0"/>
              <a:ea typeface="ＭＳ Ｐゴシック" charset="-128"/>
              <a:cs typeface="+mn-cs"/>
            </a:endParaRPr>
          </a:p>
        </p:txBody>
      </p:sp>
      <p:pic>
        <p:nvPicPr>
          <p:cNvPr id="5" name="Grafik 4"/>
          <p:cNvPicPr>
            <a:picLocks noChangeAspect="1"/>
          </p:cNvPicPr>
          <p:nvPr/>
        </p:nvPicPr>
        <p:blipFill>
          <a:blip r:embed="rId3"/>
          <a:stretch>
            <a:fillRect/>
          </a:stretch>
        </p:blipFill>
        <p:spPr>
          <a:xfrm>
            <a:off x="510028" y="2275240"/>
            <a:ext cx="3022360" cy="2305888"/>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3225" t="12688" r="38411" b="10812"/>
          <a:stretch/>
        </p:blipFill>
        <p:spPr>
          <a:xfrm>
            <a:off x="1522415" y="5029113"/>
            <a:ext cx="1224137" cy="1224136"/>
          </a:xfrm>
          <a:prstGeom prst="rect">
            <a:avLst/>
          </a:prstGeom>
        </p:spPr>
      </p:pic>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5450" t="10286" r="39619" b="13216"/>
          <a:stretch/>
        </p:blipFill>
        <p:spPr>
          <a:xfrm>
            <a:off x="2843229" y="4995243"/>
            <a:ext cx="1152128" cy="1224136"/>
          </a:xfrm>
          <a:prstGeom prst="rect">
            <a:avLst/>
          </a:prstGeom>
        </p:spPr>
      </p:pic>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l="2590" t="9764" r="37812" b="9238"/>
          <a:stretch/>
        </p:blipFill>
        <p:spPr>
          <a:xfrm>
            <a:off x="4046615" y="4983612"/>
            <a:ext cx="1249996" cy="1296145"/>
          </a:xfrm>
          <a:prstGeom prst="rect">
            <a:avLst/>
          </a:prstGeom>
        </p:spPr>
      </p:pic>
      <p:sp>
        <p:nvSpPr>
          <p:cNvPr id="18" name="Textfeld 16"/>
          <p:cNvSpPr txBox="1"/>
          <p:nvPr/>
        </p:nvSpPr>
        <p:spPr>
          <a:xfrm>
            <a:off x="4069440" y="6187830"/>
            <a:ext cx="1367722" cy="30777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22-23 CEST</a:t>
            </a:r>
          </a:p>
        </p:txBody>
      </p:sp>
      <p:sp>
        <p:nvSpPr>
          <p:cNvPr id="19" name="Textfeld 17"/>
          <p:cNvSpPr txBox="1"/>
          <p:nvPr/>
        </p:nvSpPr>
        <p:spPr>
          <a:xfrm>
            <a:off x="2852507" y="6178247"/>
            <a:ext cx="1367722" cy="30777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21-22 CEST</a:t>
            </a:r>
          </a:p>
        </p:txBody>
      </p:sp>
      <p:pic>
        <p:nvPicPr>
          <p:cNvPr id="22" name="Grafik 21"/>
          <p:cNvPicPr>
            <a:picLocks noChangeAspect="1"/>
          </p:cNvPicPr>
          <p:nvPr/>
        </p:nvPicPr>
        <p:blipFill rotWithShape="1">
          <a:blip r:embed="rId7" cstate="print">
            <a:extLst>
              <a:ext uri="{28A0092B-C50C-407E-A947-70E740481C1C}">
                <a14:useLocalDpi xmlns:a14="http://schemas.microsoft.com/office/drawing/2010/main" val="0"/>
              </a:ext>
            </a:extLst>
          </a:blip>
          <a:srcRect l="1935" t="9501" r="39656" b="14000"/>
          <a:stretch/>
        </p:blipFill>
        <p:spPr>
          <a:xfrm>
            <a:off x="225297" y="4981610"/>
            <a:ext cx="1225057" cy="1224136"/>
          </a:xfrm>
          <a:prstGeom prst="rect">
            <a:avLst/>
          </a:prstGeom>
        </p:spPr>
      </p:pic>
      <p:sp>
        <p:nvSpPr>
          <p:cNvPr id="23" name="Rechteck 22"/>
          <p:cNvSpPr/>
          <p:nvPr/>
        </p:nvSpPr>
        <p:spPr>
          <a:xfrm>
            <a:off x="-976459" y="4755205"/>
            <a:ext cx="5309429" cy="307777"/>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N-1h-Sum in mm</a:t>
            </a:r>
          </a:p>
        </p:txBody>
      </p:sp>
      <p:sp>
        <p:nvSpPr>
          <p:cNvPr id="21" name="Textfeld 19"/>
          <p:cNvSpPr txBox="1"/>
          <p:nvPr/>
        </p:nvSpPr>
        <p:spPr>
          <a:xfrm>
            <a:off x="203870" y="6187830"/>
            <a:ext cx="1367722" cy="307777"/>
          </a:xfrm>
          <a:prstGeom prst="rect">
            <a:avLst/>
          </a:prstGeom>
        </p:spPr>
        <p:txBody>
          <a:bodyPr wrap="square">
            <a:spAutoFit/>
          </a:bodyPr>
          <a:lstStyle>
            <a:defPPr>
              <a:defRPr lang="de-DE"/>
            </a:defPPr>
            <a:lvl1pPr marL="0" algn="ctr" defTabSz="914400" eaLnBrk="1" latinLnBrk="0" hangingPunct="1">
              <a:defRPr sz="1400" b="1">
                <a:solidFill>
                  <a:srgbClr val="3B687F"/>
                </a:solidFill>
                <a:latin typeface="+mn-lt"/>
                <a:ea typeface="+mn-ea"/>
              </a:defRPr>
            </a:lvl1pPr>
            <a:lvl2pPr algn="l" defTabSz="914400" eaLnBrk="1" latinLnBrk="0" hangingPunct="1">
              <a:defRPr sz="1800">
                <a:latin typeface="+mn-lt"/>
                <a:ea typeface="+mn-ea"/>
              </a:defRPr>
            </a:lvl2pPr>
            <a:lvl3pPr algn="l" defTabSz="914400" eaLnBrk="1" latinLnBrk="0" hangingPunct="1">
              <a:defRPr sz="1800">
                <a:latin typeface="+mn-lt"/>
                <a:ea typeface="+mn-ea"/>
              </a:defRPr>
            </a:lvl3pPr>
            <a:lvl4pPr algn="l" defTabSz="914400" eaLnBrk="1" latinLnBrk="0" hangingPunct="1">
              <a:defRPr sz="1800">
                <a:latin typeface="+mn-lt"/>
                <a:ea typeface="+mn-ea"/>
              </a:defRPr>
            </a:lvl4pPr>
            <a:lvl5pPr algn="l"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19-20 CEST</a:t>
            </a:r>
          </a:p>
        </p:txBody>
      </p:sp>
      <p:sp>
        <p:nvSpPr>
          <p:cNvPr id="24" name="Rechteck 23"/>
          <p:cNvSpPr/>
          <p:nvPr/>
        </p:nvSpPr>
        <p:spPr>
          <a:xfrm>
            <a:off x="-274232" y="1544788"/>
            <a:ext cx="4543401" cy="707886"/>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Radar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4h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Accumulated</a:t>
            </a: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Precipitation</a:t>
            </a: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in mm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3B687F"/>
                </a:solidFill>
                <a:effectLst/>
                <a:uLnTx/>
                <a:uFillTx/>
                <a:latin typeface="Arial"/>
                <a:ea typeface="ＭＳ Ｐゴシック"/>
                <a:cs typeface="+mn-cs"/>
              </a:rPr>
              <a:t> 19 - 23 CEST on 02.06.24</a:t>
            </a:r>
          </a:p>
        </p:txBody>
      </p:sp>
      <p:sp>
        <p:nvSpPr>
          <p:cNvPr id="25" name="Rechteck 24"/>
          <p:cNvSpPr/>
          <p:nvPr/>
        </p:nvSpPr>
        <p:spPr>
          <a:xfrm>
            <a:off x="3815829" y="1470206"/>
            <a:ext cx="3308145" cy="707886"/>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Return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period</a:t>
            </a:r>
            <a:endParaRPr kumimoji="0" lang="de-DE" sz="1400" b="1" i="0" u="none" strike="noStrike" kern="1200" cap="none" spc="0" normalizeH="0" baseline="0" noProof="0" dirty="0">
              <a:ln>
                <a:noFill/>
              </a:ln>
              <a:solidFill>
                <a:srgbClr val="3B687F"/>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for</a:t>
            </a: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4h-Precipitation </a:t>
            </a:r>
            <a:r>
              <a:rPr kumimoji="0" lang="de-DE" sz="1200" b="1" i="0" u="none" strike="noStrike" kern="1200" cap="none" spc="0" normalizeH="0" baseline="0" noProof="0" dirty="0">
                <a:ln>
                  <a:noFill/>
                </a:ln>
                <a:solidFill>
                  <a:srgbClr val="3B687F"/>
                </a:solidFill>
                <a:effectLst/>
                <a:uLnTx/>
                <a:uFillTx/>
                <a:latin typeface="Arial"/>
                <a:ea typeface="ＭＳ Ｐゴシック"/>
                <a:cs typeface="+mn-cs"/>
              </a:rPr>
              <a:t>(Radar </a:t>
            </a:r>
            <a:r>
              <a:rPr kumimoji="0" lang="de-DE" sz="1200" b="1" i="0" u="none" strike="noStrike" kern="1200" cap="none" spc="0" normalizeH="0" baseline="0" noProof="0" dirty="0" err="1">
                <a:ln>
                  <a:noFill/>
                </a:ln>
                <a:solidFill>
                  <a:srgbClr val="3B687F"/>
                </a:solidFill>
                <a:effectLst/>
                <a:uLnTx/>
                <a:uFillTx/>
                <a:latin typeface="Arial"/>
                <a:ea typeface="ＭＳ Ｐゴシック"/>
                <a:cs typeface="+mn-cs"/>
              </a:rPr>
              <a:t>and</a:t>
            </a:r>
            <a:r>
              <a:rPr kumimoji="0" lang="de-DE" sz="1200" b="1" i="0" u="none" strike="noStrike" kern="1200" cap="none" spc="0" normalizeH="0" baseline="0" noProof="0" dirty="0">
                <a:ln>
                  <a:noFill/>
                </a:ln>
                <a:solidFill>
                  <a:srgbClr val="3B687F"/>
                </a:solidFill>
                <a:effectLst/>
                <a:uLnTx/>
                <a:uFillTx/>
                <a:latin typeface="Arial"/>
                <a:ea typeface="ＭＳ Ｐゴシック"/>
                <a:cs typeface="+mn-cs"/>
              </a:rPr>
              <a:t> KOSTRA-DWD-2020)</a:t>
            </a:r>
          </a:p>
        </p:txBody>
      </p:sp>
      <p:sp>
        <p:nvSpPr>
          <p:cNvPr id="26" name="Textfeld 19"/>
          <p:cNvSpPr txBox="1"/>
          <p:nvPr/>
        </p:nvSpPr>
        <p:spPr>
          <a:xfrm>
            <a:off x="1463802" y="6184514"/>
            <a:ext cx="1367722" cy="307777"/>
          </a:xfrm>
          <a:prstGeom prst="rect">
            <a:avLst/>
          </a:prstGeom>
        </p:spPr>
        <p:txBody>
          <a:bodyPr wrap="square">
            <a:spAutoFit/>
          </a:bodyPr>
          <a:lstStyle>
            <a:defPPr>
              <a:defRPr lang="de-DE"/>
            </a:defPPr>
            <a:lvl1pPr marL="0" algn="ctr" defTabSz="914400" eaLnBrk="1" latinLnBrk="0" hangingPunct="1">
              <a:defRPr sz="1400" b="1">
                <a:solidFill>
                  <a:srgbClr val="3B687F"/>
                </a:solidFill>
                <a:latin typeface="+mn-lt"/>
                <a:ea typeface="+mn-ea"/>
              </a:defRPr>
            </a:lvl1pPr>
            <a:lvl2pPr algn="l" defTabSz="914400" eaLnBrk="1" latinLnBrk="0" hangingPunct="1">
              <a:defRPr sz="1800">
                <a:latin typeface="+mn-lt"/>
                <a:ea typeface="+mn-ea"/>
              </a:defRPr>
            </a:lvl2pPr>
            <a:lvl3pPr algn="l" defTabSz="914400" eaLnBrk="1" latinLnBrk="0" hangingPunct="1">
              <a:defRPr sz="1800">
                <a:latin typeface="+mn-lt"/>
                <a:ea typeface="+mn-ea"/>
              </a:defRPr>
            </a:lvl3pPr>
            <a:lvl4pPr algn="l" defTabSz="914400" eaLnBrk="1" latinLnBrk="0" hangingPunct="1">
              <a:defRPr sz="1800">
                <a:latin typeface="+mn-lt"/>
                <a:ea typeface="+mn-ea"/>
              </a:defRPr>
            </a:lvl4pPr>
            <a:lvl5pPr algn="l"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20-21 CEST</a:t>
            </a:r>
          </a:p>
        </p:txBody>
      </p:sp>
      <p:sp>
        <p:nvSpPr>
          <p:cNvPr id="29" name="Textfeld 28"/>
          <p:cNvSpPr txBox="1"/>
          <p:nvPr/>
        </p:nvSpPr>
        <p:spPr>
          <a:xfrm>
            <a:off x="504000" y="2299838"/>
            <a:ext cx="2246719" cy="191842"/>
          </a:xfrm>
          <a:prstGeom prst="rect">
            <a:avLst/>
          </a:prstGeom>
          <a:solidFill>
            <a:srgbClr val="FFFF00"/>
          </a:solid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N-Sum 4h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sym typeface="Wingdings" panose="05000000000000000000" pitchFamily="2" charset="2"/>
              </a:rPr>
              <a:t> up to</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140 mm/4h!</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0" name="Textfeld 29"/>
          <p:cNvSpPr txBox="1"/>
          <p:nvPr/>
        </p:nvSpPr>
        <p:spPr>
          <a:xfrm>
            <a:off x="2833511" y="4797818"/>
            <a:ext cx="1107149" cy="184666"/>
          </a:xfrm>
          <a:prstGeom prst="rect">
            <a:avLst/>
          </a:prstGeom>
          <a:solidFill>
            <a:srgbClr val="FFFF00"/>
          </a:solid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sym typeface="Wingdings" panose="05000000000000000000" pitchFamily="2" charset="2"/>
              </a:rPr>
              <a:t>up to</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55 mm/h!</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31" name="Grafik 30"/>
          <p:cNvPicPr>
            <a:picLocks noChangeAspect="1"/>
          </p:cNvPicPr>
          <p:nvPr/>
        </p:nvPicPr>
        <p:blipFill rotWithShape="1">
          <a:blip r:embed="rId6" cstate="print">
            <a:extLst>
              <a:ext uri="{28A0092B-C50C-407E-A947-70E740481C1C}">
                <a14:useLocalDpi xmlns:a14="http://schemas.microsoft.com/office/drawing/2010/main" val="0"/>
              </a:ext>
            </a:extLst>
          </a:blip>
          <a:srcRect l="73831" t="33094" r="2058" b="5502"/>
          <a:stretch/>
        </p:blipFill>
        <p:spPr>
          <a:xfrm>
            <a:off x="5289537" y="4925162"/>
            <a:ext cx="683545" cy="1328153"/>
          </a:xfrm>
          <a:prstGeom prst="rect">
            <a:avLst/>
          </a:prstGeom>
        </p:spPr>
      </p:pic>
      <p:sp>
        <p:nvSpPr>
          <p:cNvPr id="46" name="Rechteck 45"/>
          <p:cNvSpPr/>
          <p:nvPr/>
        </p:nvSpPr>
        <p:spPr>
          <a:xfrm>
            <a:off x="2377465" y="1162684"/>
            <a:ext cx="2807180" cy="430887"/>
          </a:xfrm>
          <a:prstGeom prst="rect">
            <a:avLst/>
          </a:prstGeom>
          <a:noFill/>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B687F"/>
                </a:solidFill>
                <a:effectLst/>
                <a:uLnTx/>
                <a:uFillTx/>
                <a:latin typeface="Arial"/>
                <a:ea typeface="ＭＳ Ｐゴシック"/>
                <a:cs typeface="+mn-cs"/>
              </a:rPr>
              <a:t>Heavy Precipitation</a:t>
            </a:r>
            <a:endParaRPr kumimoji="0" lang="de-DE" sz="2200" b="1" i="0" u="none" strike="noStrike" kern="1200" cap="none" spc="0" normalizeH="0" baseline="0" noProof="0" dirty="0">
              <a:ln>
                <a:noFill/>
              </a:ln>
              <a:solidFill>
                <a:srgbClr val="3B687F"/>
              </a:solidFill>
              <a:effectLst/>
              <a:uLnTx/>
              <a:uFillTx/>
              <a:latin typeface="Arial"/>
              <a:ea typeface="ＭＳ Ｐゴシック"/>
              <a:cs typeface="+mn-cs"/>
            </a:endParaRPr>
          </a:p>
        </p:txBody>
      </p:sp>
      <p:sp>
        <p:nvSpPr>
          <p:cNvPr id="37" name="Rechteck 36"/>
          <p:cNvSpPr/>
          <p:nvPr/>
        </p:nvSpPr>
        <p:spPr>
          <a:xfrm>
            <a:off x="4157267" y="775837"/>
            <a:ext cx="5869030" cy="43088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a:ln>
                  <a:noFill/>
                </a:ln>
                <a:solidFill>
                  <a:srgbClr val="3B687F"/>
                </a:solidFill>
                <a:effectLst/>
                <a:uLnTx/>
                <a:uFillTx/>
                <a:latin typeface="Arial"/>
                <a:ea typeface="ＭＳ Ｐゴシック"/>
                <a:cs typeface="+mn-cs"/>
              </a:rPr>
              <a:t>Observation: 02.06.24 </a:t>
            </a:r>
            <a:r>
              <a:rPr kumimoji="0" lang="de-DE" sz="2200" b="1" i="0" u="none" strike="noStrike" kern="1200" cap="none" spc="0" normalizeH="0" baseline="0" noProof="0" dirty="0">
                <a:ln>
                  <a:noFill/>
                </a:ln>
                <a:solidFill>
                  <a:srgbClr val="3B687F"/>
                </a:solidFill>
                <a:effectLst/>
                <a:uLnTx/>
                <a:uFillTx/>
                <a:latin typeface="Arial"/>
                <a:ea typeface="ＭＳ Ｐゴシック"/>
                <a:cs typeface="+mn-cs"/>
              </a:rPr>
              <a:t>- </a:t>
            </a:r>
            <a:r>
              <a:rPr kumimoji="0" lang="de-DE" altLang="de-DE" sz="2200" b="1" i="0" u="none" strike="noStrike" kern="1200" cap="none" spc="0" normalizeH="0" baseline="0" noProof="0" dirty="0">
                <a:ln>
                  <a:noFill/>
                </a:ln>
                <a:solidFill>
                  <a:srgbClr val="3B687F"/>
                </a:solidFill>
                <a:effectLst/>
                <a:uLnTx/>
                <a:uFillTx/>
                <a:latin typeface="Arial"/>
                <a:ea typeface="ＭＳ Ｐゴシック"/>
                <a:cs typeface="+mn-cs"/>
              </a:rPr>
              <a:t>03.06.24</a:t>
            </a:r>
          </a:p>
        </p:txBody>
      </p:sp>
      <p:sp>
        <p:nvSpPr>
          <p:cNvPr id="39" name="Rechteck 38"/>
          <p:cNvSpPr/>
          <p:nvPr/>
        </p:nvSpPr>
        <p:spPr>
          <a:xfrm>
            <a:off x="4811313" y="452726"/>
            <a:ext cx="5533159" cy="367024"/>
          </a:xfrm>
          <a:prstGeom prst="rect">
            <a:avLst/>
          </a:prstGeom>
        </p:spPr>
        <p:txBody>
          <a:bodyPr wrap="square">
            <a:spAutoFit/>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de-DE" sz="1050" b="1" i="0" u="none" strike="noStrike" kern="1200" cap="none" spc="0" normalizeH="0" baseline="0" noProof="0" dirty="0">
                <a:ln>
                  <a:noFill/>
                </a:ln>
                <a:solidFill>
                  <a:srgbClr val="3B687F"/>
                </a:solidFill>
                <a:effectLst/>
                <a:uLnTx/>
                <a:uFillTx/>
                <a:latin typeface="Arial" charset="0"/>
                <a:ea typeface="ＭＳ Ｐゴシック" charset="-128"/>
                <a:cs typeface="+mn-cs"/>
              </a:rPr>
              <a:t>O. Kiseleva*, D. Elfgang, M. Bremicker, U. Badde, J. Weimper</a:t>
            </a:r>
          </a:p>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de-DE" sz="1050" b="1" i="0" u="none" strike="noStrike" kern="1200" cap="none" spc="0" normalizeH="0" baseline="0" noProof="0" dirty="0">
                <a:ln>
                  <a:noFill/>
                </a:ln>
                <a:solidFill>
                  <a:srgbClr val="3B687F"/>
                </a:solidFill>
                <a:effectLst/>
                <a:uLnTx/>
                <a:uFillTx/>
                <a:latin typeface="Arial" charset="0"/>
                <a:ea typeface="ＭＳ Ｐゴシック" charset="-128"/>
                <a:cs typeface="+mn-cs"/>
              </a:rPr>
              <a:t>*DWD</a:t>
            </a:r>
            <a:endParaRPr kumimoji="0" lang="de-DE" altLang="de-DE" sz="1050" b="1" i="0" u="none" strike="noStrike" kern="1200" cap="none" spc="0" normalizeH="0" baseline="0" noProof="0" dirty="0">
              <a:ln>
                <a:noFill/>
              </a:ln>
              <a:solidFill>
                <a:srgbClr val="3B687F"/>
              </a:solidFill>
              <a:effectLst/>
              <a:uLnTx/>
              <a:uFillTx/>
              <a:latin typeface="Arial" charset="0"/>
              <a:ea typeface="ＭＳ Ｐゴシック" charset="-128"/>
              <a:cs typeface="+mn-cs"/>
            </a:endParaRPr>
          </a:p>
        </p:txBody>
      </p:sp>
      <p:sp>
        <p:nvSpPr>
          <p:cNvPr id="6" name="Geschweifte Klammer links 5"/>
          <p:cNvSpPr/>
          <p:nvPr/>
        </p:nvSpPr>
        <p:spPr bwMode="auto">
          <a:xfrm rot="5400000">
            <a:off x="2533368" y="2293858"/>
            <a:ext cx="411263" cy="4985803"/>
          </a:xfrm>
          <a:prstGeom prst="leftBrace">
            <a:avLst>
              <a:gd name="adj1" fmla="val 34945"/>
              <a:gd name="adj2" fmla="val 75848"/>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Textfeld 6"/>
          <p:cNvSpPr txBox="1"/>
          <p:nvPr/>
        </p:nvSpPr>
        <p:spPr>
          <a:xfrm>
            <a:off x="5996493" y="4893310"/>
            <a:ext cx="1368158" cy="1477328"/>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The precipitation cell persisted over an area for several hors!</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0" name="Textfeld 39"/>
          <p:cNvSpPr txBox="1"/>
          <p:nvPr/>
        </p:nvSpPr>
        <p:spPr>
          <a:xfrm>
            <a:off x="8101172" y="5875891"/>
            <a:ext cx="3289712" cy="461665"/>
          </a:xfrm>
          <a:prstGeom prst="rect">
            <a:avLst/>
          </a:prstGeom>
          <a:solidFill>
            <a:srgbClr val="FFFF00"/>
          </a:solidFill>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HQ &gt;&gt;&gt; 100a</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rPr>
              <a:t>HHQ on June at 02:00 CEST </a:t>
            </a:r>
            <a:r>
              <a:rPr kumimoji="0" lang="de-DE" sz="1200" b="1" i="0" u="none" strike="noStrike" kern="1200" cap="none" spc="0" normalizeH="0" baseline="0" noProof="0" dirty="0" err="1">
                <a:ln>
                  <a:noFill/>
                </a:ln>
                <a:solidFill>
                  <a:srgbClr val="000000"/>
                </a:solidFill>
                <a:effectLst/>
                <a:uLnTx/>
                <a:uFillTx/>
                <a:latin typeface="Arial" charset="0"/>
                <a:ea typeface="ＭＳ Ｐゴシック" charset="-128"/>
                <a:cs typeface="+mn-cs"/>
              </a:rPr>
              <a:t>since</a:t>
            </a:r>
            <a:r>
              <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1949</a:t>
            </a:r>
            <a:endParaRPr kumimoji="0" lang="de-DE"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pic>
        <p:nvPicPr>
          <p:cNvPr id="65" name="Grafik 64"/>
          <p:cNvPicPr>
            <a:picLocks noChangeAspect="1"/>
          </p:cNvPicPr>
          <p:nvPr/>
        </p:nvPicPr>
        <p:blipFill rotWithShape="1">
          <a:blip r:embed="rId8"/>
          <a:srcRect l="6883" r="29954"/>
          <a:stretch/>
        </p:blipFill>
        <p:spPr>
          <a:xfrm>
            <a:off x="9665392" y="1570025"/>
            <a:ext cx="2079225" cy="1440180"/>
          </a:xfrm>
          <a:prstGeom prst="rect">
            <a:avLst/>
          </a:prstGeom>
        </p:spPr>
      </p:pic>
      <p:sp>
        <p:nvSpPr>
          <p:cNvPr id="69" name="Rechteck 68"/>
          <p:cNvSpPr/>
          <p:nvPr/>
        </p:nvSpPr>
        <p:spPr>
          <a:xfrm>
            <a:off x="9602435" y="2758552"/>
            <a:ext cx="2313780" cy="22101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8000" rIns="0" bIns="18000" rtlCol="0" anchor="ctr">
            <a:spAutoFit/>
          </a:bodyPr>
          <a:lstStyle/>
          <a:p>
            <a:pPr marL="0" marR="0" lvl="0" indent="0" algn="ctr" defTabSz="914400" rtl="0" eaLnBrk="1" fontAlgn="base" latinLnBrk="0" hangingPunct="1">
              <a:lnSpc>
                <a:spcPct val="100000"/>
              </a:lnSpc>
              <a:spcBef>
                <a:spcPct val="0"/>
              </a:spcBef>
              <a:spcAft>
                <a:spcPts val="225"/>
              </a:spcAft>
              <a:buClrTx/>
              <a:buSzTx/>
              <a:buFontTx/>
              <a:buNone/>
              <a:tabLst/>
              <a:defRPr/>
            </a:pPr>
            <a:r>
              <a:rPr kumimoji="0" lang="de-DE"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Wieslauftal</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de-DE"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near</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de-DE"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Rudersberg</a:t>
            </a:r>
            <a:endPar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62" name="Grafik 61"/>
          <p:cNvPicPr>
            <a:picLocks noChangeAspect="1"/>
          </p:cNvPicPr>
          <p:nvPr/>
        </p:nvPicPr>
        <p:blipFill rotWithShape="1">
          <a:blip r:embed="rId9" cstate="print">
            <a:extLst>
              <a:ext uri="{28A0092B-C50C-407E-A947-70E740481C1C}">
                <a14:useLocalDpi xmlns:a14="http://schemas.microsoft.com/office/drawing/2010/main" val="0"/>
              </a:ext>
            </a:extLst>
          </a:blip>
          <a:srcRect l="24645" t="1201" r="-1688" b="-1201"/>
          <a:stretch/>
        </p:blipFill>
        <p:spPr>
          <a:xfrm>
            <a:off x="7618226" y="1513510"/>
            <a:ext cx="2028906" cy="1481328"/>
          </a:xfrm>
          <a:prstGeom prst="rect">
            <a:avLst/>
          </a:prstGeom>
        </p:spPr>
      </p:pic>
      <p:sp>
        <p:nvSpPr>
          <p:cNvPr id="63" name="Rechteck 62"/>
          <p:cNvSpPr/>
          <p:nvPr/>
        </p:nvSpPr>
        <p:spPr>
          <a:xfrm>
            <a:off x="7598744" y="2747258"/>
            <a:ext cx="1914614" cy="22101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8000" rIns="0" bIns="18000" rtlCol="0" anchor="ctr">
            <a:spAutoFit/>
          </a:bodyPr>
          <a:lstStyle/>
          <a:p>
            <a:pPr marL="0" marR="0" lvl="0" indent="0" algn="ctr" defTabSz="914400" rtl="0" eaLnBrk="1" fontAlgn="base" latinLnBrk="0" hangingPunct="1">
              <a:lnSpc>
                <a:spcPct val="100000"/>
              </a:lnSpc>
              <a:spcBef>
                <a:spcPct val="0"/>
              </a:spcBef>
              <a:spcAft>
                <a:spcPts val="225"/>
              </a:spcAft>
              <a:buClrTx/>
              <a:buSzTx/>
              <a:buFontTx/>
              <a:buNone/>
              <a:tabLst/>
              <a:defRPr/>
            </a:pPr>
            <a:r>
              <a:rPr kumimoji="0" lang="de-DE"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Rudersberg</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 </a:t>
            </a:r>
            <a:r>
              <a:rPr kumimoji="0" lang="de-DE"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Wieslauf</a:t>
            </a:r>
            <a:endPar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36" name="Grafik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8323" y="2126025"/>
            <a:ext cx="3439662" cy="2587671"/>
          </a:xfrm>
          <a:prstGeom prst="rect">
            <a:avLst/>
          </a:prstGeom>
        </p:spPr>
      </p:pic>
      <p:sp>
        <p:nvSpPr>
          <p:cNvPr id="47" name="Rechteck 46"/>
          <p:cNvSpPr/>
          <p:nvPr/>
        </p:nvSpPr>
        <p:spPr>
          <a:xfrm>
            <a:off x="8984672" y="1207767"/>
            <a:ext cx="1380507" cy="430887"/>
          </a:xfrm>
          <a:prstGeom prst="rect">
            <a:avLst/>
          </a:prstGeom>
          <a:solidFill>
            <a:srgbClr val="E7F4F5"/>
          </a:solidFill>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B687F"/>
                </a:solidFill>
                <a:effectLst/>
                <a:uLnTx/>
                <a:uFillTx/>
                <a:latin typeface="Arial"/>
                <a:ea typeface="ＭＳ Ｐゴシック"/>
                <a:cs typeface="+mn-cs"/>
              </a:rPr>
              <a:t>Flooding</a:t>
            </a:r>
            <a:endParaRPr kumimoji="0" lang="de-DE" sz="2200" b="1" i="0" u="none" strike="noStrike" kern="1200" cap="none" spc="0" normalizeH="0" baseline="0" noProof="0" dirty="0">
              <a:ln>
                <a:noFill/>
              </a:ln>
              <a:solidFill>
                <a:srgbClr val="3B687F"/>
              </a:solidFill>
              <a:effectLst/>
              <a:uLnTx/>
              <a:uFillTx/>
              <a:latin typeface="Arial"/>
              <a:ea typeface="ＭＳ Ｐゴシック"/>
              <a:cs typeface="+mn-cs"/>
            </a:endParaRPr>
          </a:p>
        </p:txBody>
      </p:sp>
      <p:sp>
        <p:nvSpPr>
          <p:cNvPr id="77" name="Rechteck 76"/>
          <p:cNvSpPr/>
          <p:nvPr/>
        </p:nvSpPr>
        <p:spPr>
          <a:xfrm>
            <a:off x="1775519" y="3068960"/>
            <a:ext cx="252000" cy="252000"/>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8" name="Rechteck 77"/>
          <p:cNvSpPr/>
          <p:nvPr/>
        </p:nvSpPr>
        <p:spPr>
          <a:xfrm>
            <a:off x="3814660" y="2289381"/>
            <a:ext cx="2304000" cy="2288534"/>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3" name="Textfeld 32"/>
          <p:cNvSpPr txBox="1"/>
          <p:nvPr/>
        </p:nvSpPr>
        <p:spPr>
          <a:xfrm>
            <a:off x="3851460" y="2164543"/>
            <a:ext cx="1919707" cy="184666"/>
          </a:xfrm>
          <a:prstGeom prst="rect">
            <a:avLst/>
          </a:prstGeom>
          <a:solidFill>
            <a:srgbClr val="FFFF00"/>
          </a:solid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N-Sum 4h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sym typeface="Wingdings" panose="05000000000000000000" pitchFamily="2" charset="2"/>
              </a:rPr>
              <a:t> above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100a!</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cxnSp>
        <p:nvCxnSpPr>
          <p:cNvPr id="81" name="Gerade Verbindung mit Pfeil 80"/>
          <p:cNvCxnSpPr/>
          <p:nvPr/>
        </p:nvCxnSpPr>
        <p:spPr bwMode="auto">
          <a:xfrm flipV="1">
            <a:off x="4553733" y="2378999"/>
            <a:ext cx="3042778" cy="121528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Grafik 85"/>
          <p:cNvPicPr>
            <a:picLocks noChangeAspect="1"/>
          </p:cNvPicPr>
          <p:nvPr/>
        </p:nvPicPr>
        <p:blipFill>
          <a:blip r:embed="rId11"/>
          <a:stretch>
            <a:fillRect/>
          </a:stretch>
        </p:blipFill>
        <p:spPr>
          <a:xfrm>
            <a:off x="7727570" y="3442021"/>
            <a:ext cx="3721321" cy="2402032"/>
          </a:xfrm>
          <a:prstGeom prst="rect">
            <a:avLst/>
          </a:prstGeom>
        </p:spPr>
      </p:pic>
      <p:sp>
        <p:nvSpPr>
          <p:cNvPr id="38" name="Rechteck 37"/>
          <p:cNvSpPr/>
          <p:nvPr/>
        </p:nvSpPr>
        <p:spPr>
          <a:xfrm>
            <a:off x="7635116" y="3194972"/>
            <a:ext cx="4138408" cy="307777"/>
          </a:xfrm>
          <a:prstGeom prst="rect">
            <a:avLst/>
          </a:prstGeom>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Gauge: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Haubersbronn</a:t>
            </a: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Wieslauf</a:t>
            </a: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(76 km²) </a:t>
            </a:r>
          </a:p>
        </p:txBody>
      </p:sp>
      <p:sp>
        <p:nvSpPr>
          <p:cNvPr id="85" name="Textfeld 84"/>
          <p:cNvSpPr txBox="1"/>
          <p:nvPr/>
        </p:nvSpPr>
        <p:spPr>
          <a:xfrm>
            <a:off x="8364794" y="3933056"/>
            <a:ext cx="1547630" cy="442493"/>
          </a:xfrm>
          <a:prstGeom prst="rect">
            <a:avLst/>
          </a:prstGeom>
          <a:noFill/>
        </p:spPr>
        <p:txBody>
          <a:bodyPr wrap="square" rtlCol="0">
            <a:spAutoFit/>
          </a:bodyPr>
          <a:lstStyle/>
          <a:p>
            <a:pPr marL="0" marR="0" lvl="0" indent="0" algn="l" defTabSz="914400" rtl="0" eaLnBrk="0" fontAlgn="base" latinLnBrk="0" hangingPunct="0">
              <a:lnSpc>
                <a:spcPts val="1300"/>
              </a:lnSpc>
              <a:spcBef>
                <a:spcPct val="0"/>
              </a:spcBef>
              <a:spcAft>
                <a:spcPct val="0"/>
              </a:spcAft>
              <a:buClrTx/>
              <a:buSzTx/>
              <a:buFontTx/>
              <a:buNone/>
              <a:tabLst/>
              <a:defRPr/>
            </a:pPr>
            <a:r>
              <a:rPr kumimoji="0" lang="de-DE" sz="1000" b="1" i="0" u="none" strike="noStrike" kern="1200" cap="none" spc="0" normalizeH="0" baseline="0" noProof="0" dirty="0" err="1">
                <a:ln>
                  <a:noFill/>
                </a:ln>
                <a:solidFill>
                  <a:srgbClr val="00B050"/>
                </a:solidFill>
                <a:effectLst/>
                <a:uLnTx/>
                <a:uFillTx/>
                <a:latin typeface="Arial" charset="0"/>
                <a:ea typeface="ＭＳ Ｐゴシック" charset="-128"/>
                <a:cs typeface="+mn-cs"/>
              </a:rPr>
              <a:t>Rudersberg-Michelau</a:t>
            </a:r>
            <a:endParaRPr kumimoji="0" lang="de-DE" sz="1000" b="1" i="0" u="none" strike="noStrike" kern="1200" cap="none" spc="0" normalizeH="0" baseline="0" noProof="0" dirty="0">
              <a:ln>
                <a:noFill/>
              </a:ln>
              <a:solidFill>
                <a:srgbClr val="00B050"/>
              </a:solidFill>
              <a:effectLst/>
              <a:uLnTx/>
              <a:uFillTx/>
              <a:latin typeface="Arial" charset="0"/>
              <a:ea typeface="ＭＳ Ｐゴシック" charset="-128"/>
              <a:cs typeface="+mn-cs"/>
            </a:endParaRPr>
          </a:p>
          <a:p>
            <a:pPr marL="0" marR="0" lvl="0" indent="0" algn="l" defTabSz="914400" rtl="0" eaLnBrk="0" fontAlgn="base" latinLnBrk="0" hangingPunct="0">
              <a:lnSpc>
                <a:spcPts val="13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00B050"/>
                </a:solidFill>
                <a:effectLst/>
                <a:uLnTx/>
                <a:uFillTx/>
                <a:latin typeface="Arial" charset="0"/>
                <a:ea typeface="ＭＳ Ｐゴシック" charset="-128"/>
                <a:cs typeface="+mn-cs"/>
              </a:rPr>
              <a:t>LUBW-Station</a:t>
            </a:r>
            <a:r>
              <a:rPr kumimoji="0" lang="de-DE" sz="2000" b="1" i="0" u="none" strike="noStrike" kern="1200" cap="none" spc="0" normalizeH="0" baseline="0" noProof="0" dirty="0">
                <a:ln>
                  <a:noFill/>
                </a:ln>
                <a:solidFill>
                  <a:srgbClr val="00B050"/>
                </a:solidFill>
                <a:effectLst/>
                <a:uLnTx/>
                <a:uFillTx/>
                <a:latin typeface="Arial" charset="0"/>
                <a:ea typeface="ＭＳ Ｐゴシック" charset="-128"/>
                <a:cs typeface="+mn-cs"/>
              </a:rPr>
              <a:t> </a:t>
            </a:r>
          </a:p>
        </p:txBody>
      </p:sp>
      <p:cxnSp>
        <p:nvCxnSpPr>
          <p:cNvPr id="71" name="Gerade Verbindung mit Pfeil 70"/>
          <p:cNvCxnSpPr/>
          <p:nvPr/>
        </p:nvCxnSpPr>
        <p:spPr bwMode="auto">
          <a:xfrm>
            <a:off x="4553733" y="3622473"/>
            <a:ext cx="3984837" cy="94492"/>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mit Pfeil 72"/>
          <p:cNvCxnSpPr/>
          <p:nvPr/>
        </p:nvCxnSpPr>
        <p:spPr bwMode="auto">
          <a:xfrm>
            <a:off x="4678914" y="4232548"/>
            <a:ext cx="3859656" cy="830434"/>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Freihandform 90"/>
          <p:cNvSpPr>
            <a:spLocks noChangeAspect="1"/>
          </p:cNvSpPr>
          <p:nvPr/>
        </p:nvSpPr>
        <p:spPr>
          <a:xfrm>
            <a:off x="722414" y="5588171"/>
            <a:ext cx="150777" cy="201099"/>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94" name="Gerader Verbinder 93"/>
          <p:cNvCxnSpPr/>
          <p:nvPr/>
        </p:nvCxnSpPr>
        <p:spPr bwMode="auto">
          <a:xfrm>
            <a:off x="289668" y="5054940"/>
            <a:ext cx="548149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Freihandform 94"/>
          <p:cNvSpPr>
            <a:spLocks noChangeAspect="1"/>
          </p:cNvSpPr>
          <p:nvPr/>
        </p:nvSpPr>
        <p:spPr>
          <a:xfrm>
            <a:off x="1984579" y="5590969"/>
            <a:ext cx="150777" cy="201099"/>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6" name="Freihandform 95"/>
          <p:cNvSpPr>
            <a:spLocks noChangeAspect="1"/>
          </p:cNvSpPr>
          <p:nvPr/>
        </p:nvSpPr>
        <p:spPr>
          <a:xfrm>
            <a:off x="3249098" y="5573283"/>
            <a:ext cx="150777" cy="201099"/>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7" name="Freihandform 96"/>
          <p:cNvSpPr>
            <a:spLocks noChangeAspect="1"/>
          </p:cNvSpPr>
          <p:nvPr/>
        </p:nvSpPr>
        <p:spPr>
          <a:xfrm>
            <a:off x="4530591" y="5590968"/>
            <a:ext cx="150777" cy="201099"/>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98" name="Gerade Verbindung mit Pfeil 97"/>
          <p:cNvCxnSpPr/>
          <p:nvPr/>
        </p:nvCxnSpPr>
        <p:spPr bwMode="auto">
          <a:xfrm>
            <a:off x="1995283" y="3076201"/>
            <a:ext cx="1834462" cy="4156"/>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Rechteck 99"/>
          <p:cNvSpPr/>
          <p:nvPr/>
        </p:nvSpPr>
        <p:spPr>
          <a:xfrm>
            <a:off x="4552556" y="3997151"/>
            <a:ext cx="1722018" cy="369332"/>
          </a:xfrm>
          <a:prstGeom prst="rect">
            <a:avLst/>
          </a:prstGeom>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dirty="0" err="1">
                <a:ln>
                  <a:noFill/>
                </a:ln>
                <a:solidFill>
                  <a:srgbClr val="000000"/>
                </a:solidFill>
                <a:effectLst/>
                <a:uLnTx/>
                <a:uFillTx/>
                <a:latin typeface="Arial"/>
                <a:ea typeface="ＭＳ Ｐゴシック"/>
                <a:cs typeface="+mn-cs"/>
              </a:rPr>
              <a:t>Haubersbronn</a:t>
            </a:r>
            <a:r>
              <a:rPr kumimoji="0" lang="de-DE" sz="900" b="1" i="0" u="none" strike="noStrike" kern="1200" cap="none" spc="0" normalizeH="0" baseline="0" noProof="0" dirty="0">
                <a:ln>
                  <a:noFill/>
                </a:ln>
                <a:solidFill>
                  <a:srgbClr val="000000"/>
                </a:solidFill>
                <a:effectLst/>
                <a:uLnTx/>
                <a:uFillTx/>
                <a:latin typeface="Arial"/>
                <a:ea typeface="ＭＳ Ｐゴシック"/>
                <a:cs typeface="+mn-cs"/>
              </a:rPr>
              <a:t> /</a:t>
            </a:r>
            <a:r>
              <a:rPr kumimoji="0" lang="de-DE" sz="900" b="1" i="0" u="none" strike="noStrike" kern="1200" cap="none" spc="0" normalizeH="0" baseline="0" noProof="0" dirty="0" err="1">
                <a:ln>
                  <a:noFill/>
                </a:ln>
                <a:solidFill>
                  <a:srgbClr val="000000"/>
                </a:solidFill>
                <a:effectLst/>
                <a:uLnTx/>
                <a:uFillTx/>
                <a:latin typeface="Arial"/>
                <a:ea typeface="ＭＳ Ｐゴシック"/>
                <a:cs typeface="+mn-cs"/>
              </a:rPr>
              <a:t>Wieslauf</a:t>
            </a:r>
            <a:endParaRPr kumimoji="0" lang="de-DE" sz="9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000000"/>
                </a:solidFill>
                <a:effectLst/>
                <a:uLnTx/>
                <a:uFillTx/>
                <a:latin typeface="Arial"/>
                <a:ea typeface="ＭＳ Ｐゴシック"/>
                <a:cs typeface="+mn-cs"/>
              </a:rPr>
              <a:t> (76 km²</a:t>
            </a:r>
            <a:r>
              <a:rPr kumimoji="0" lang="de-DE" sz="900" b="1" i="0" u="none" strike="noStrike" kern="1200" cap="none" spc="0" normalizeH="0" baseline="0" noProof="0" dirty="0">
                <a:ln>
                  <a:noFill/>
                </a:ln>
                <a:solidFill>
                  <a:srgbClr val="3B687F"/>
                </a:solidFill>
                <a:effectLst/>
                <a:uLnTx/>
                <a:uFillTx/>
                <a:latin typeface="Arial"/>
                <a:ea typeface="ＭＳ Ｐゴシック"/>
                <a:cs typeface="+mn-cs"/>
              </a:rPr>
              <a:t>) </a:t>
            </a:r>
          </a:p>
        </p:txBody>
      </p:sp>
      <p:sp>
        <p:nvSpPr>
          <p:cNvPr id="50" name="Datumsplatzhalter 2"/>
          <p:cNvSpPr>
            <a:spLocks noGrp="1"/>
          </p:cNvSpPr>
          <p:nvPr>
            <p:ph type="dt" sz="half" idx="12"/>
          </p:nvPr>
        </p:nvSpPr>
        <p:spPr>
          <a:xfrm>
            <a:off x="119466" y="73404"/>
            <a:ext cx="8040463" cy="829909"/>
          </a:xfrm>
        </p:spPr>
        <p:txBody>
          <a:bodyPr/>
          <a:lstStyle/>
          <a:p>
            <a:pPr marL="0" marR="0" lvl="0" indent="0" algn="l" defTabSz="914400" rtl="0" eaLnBrk="0" fontAlgn="base" latinLnBrk="0" hangingPunct="0">
              <a:lnSpc>
                <a:spcPct val="85000"/>
              </a:lnSpc>
              <a:spcBef>
                <a:spcPct val="0"/>
              </a:spcBef>
              <a:spcAft>
                <a:spcPts val="1200"/>
              </a:spcAft>
              <a:buClrTx/>
              <a:buSzTx/>
              <a:buFontTx/>
              <a:buNone/>
              <a:tabLst/>
              <a:defRPr/>
            </a:pP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Heavy Precipitation Event and Flooding  in June 2024 over the </a:t>
            </a:r>
            <a:r>
              <a:rPr kumimoji="0" lang="de-DE" altLang="de-DE" sz="1400" b="1" i="0" u="none" strike="noStrike" kern="1200" cap="none" spc="0" normalizeH="0" baseline="0" noProof="0" dirty="0">
                <a:ln>
                  <a:noFill/>
                </a:ln>
                <a:solidFill>
                  <a:srgbClr val="3B687F"/>
                </a:solidFill>
                <a:effectLst/>
                <a:uLnTx/>
                <a:uFillTx/>
                <a:latin typeface="Arial" charset="0"/>
                <a:ea typeface="ＭＳ Ｐゴシック" charset="-128"/>
                <a:cs typeface="+mn-cs"/>
              </a:rPr>
              <a:t>Rems-Murr-Fils-Region</a:t>
            </a: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 </a:t>
            </a:r>
          </a:p>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Flood Forecast Centre of Baden-Württemberg </a:t>
            </a:r>
          </a:p>
          <a:p>
            <a:pPr marL="0" marR="0" lvl="0" indent="0" algn="l" defTabSz="914400" rtl="0" eaLnBrk="0" fontAlgn="base" latinLnBrk="0" hangingPunct="0">
              <a:lnSpc>
                <a:spcPct val="85000"/>
              </a:lnSpc>
              <a:spcBef>
                <a:spcPct val="0"/>
              </a:spcBef>
              <a:spcAft>
                <a:spcPct val="0"/>
              </a:spcAft>
              <a:buClrTx/>
              <a:buSzTx/>
              <a:buFontTx/>
              <a:buNone/>
              <a:tabLst/>
              <a:defRPr/>
            </a:pPr>
            <a:endParaRPr kumimoji="0" lang="de-DE" sz="1400" b="1" i="0" u="none" strike="noStrike" kern="1200" cap="none" spc="0" normalizeH="0" baseline="0" noProof="0" dirty="0">
              <a:ln>
                <a:noFill/>
              </a:ln>
              <a:solidFill>
                <a:srgbClr val="3B687F"/>
              </a:solidFill>
              <a:effectLst/>
              <a:uLnTx/>
              <a:uFillTx/>
              <a:latin typeface="Arial" charset="0"/>
              <a:ea typeface="ＭＳ Ｐゴシック" charset="-128"/>
              <a:cs typeface="+mn-cs"/>
            </a:endParaRPr>
          </a:p>
        </p:txBody>
      </p:sp>
      <p:pic>
        <p:nvPicPr>
          <p:cNvPr id="51" name="Grafik 50"/>
          <p:cNvPicPr>
            <a:picLocks noChangeAspect="1"/>
          </p:cNvPicPr>
          <p:nvPr/>
        </p:nvPicPr>
        <p:blipFill>
          <a:blip r:embed="rId12"/>
          <a:stretch>
            <a:fillRect/>
          </a:stretch>
        </p:blipFill>
        <p:spPr>
          <a:xfrm>
            <a:off x="10412706" y="178081"/>
            <a:ext cx="1749626" cy="558908"/>
          </a:xfrm>
          <a:prstGeom prst="rect">
            <a:avLst/>
          </a:prstGeom>
        </p:spPr>
      </p:pic>
      <p:pic>
        <p:nvPicPr>
          <p:cNvPr id="52" name="Grafik 51"/>
          <p:cNvPicPr>
            <a:picLocks noChangeAspect="1"/>
          </p:cNvPicPr>
          <p:nvPr/>
        </p:nvPicPr>
        <p:blipFill>
          <a:blip r:embed="rId13"/>
          <a:stretch>
            <a:fillRect/>
          </a:stretch>
        </p:blipFill>
        <p:spPr>
          <a:xfrm>
            <a:off x="8868315" y="203815"/>
            <a:ext cx="1544390" cy="887550"/>
          </a:xfrm>
          <a:prstGeom prst="rect">
            <a:avLst/>
          </a:prstGeom>
        </p:spPr>
      </p:pic>
    </p:spTree>
    <p:extLst>
      <p:ext uri="{BB962C8B-B14F-4D97-AF65-F5344CB8AC3E}">
        <p14:creationId xmlns:p14="http://schemas.microsoft.com/office/powerpoint/2010/main" val="2212498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eck 67"/>
          <p:cNvSpPr/>
          <p:nvPr/>
        </p:nvSpPr>
        <p:spPr bwMode="auto">
          <a:xfrm>
            <a:off x="4509464" y="1207489"/>
            <a:ext cx="7478589" cy="5578634"/>
          </a:xfrm>
          <a:prstGeom prst="rect">
            <a:avLst/>
          </a:prstGeom>
          <a:solidFill>
            <a:srgbClr val="E7F4F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9" name="Rechteck 58"/>
          <p:cNvSpPr/>
          <p:nvPr/>
        </p:nvSpPr>
        <p:spPr bwMode="auto">
          <a:xfrm>
            <a:off x="119466" y="1206724"/>
            <a:ext cx="4307017" cy="5616174"/>
          </a:xfrm>
          <a:prstGeom prst="rect">
            <a:avLst/>
          </a:prstGeom>
          <a:solidFill>
            <a:srgbClr val="E7F4F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Fußzeilenplatzhalter 1"/>
          <p:cNvSpPr>
            <a:spLocks noGrp="1"/>
          </p:cNvSpPr>
          <p:nvPr>
            <p:ph type="ftr" sz="quarter" idx="10"/>
          </p:nvPr>
        </p:nvSpPr>
        <p:spPr>
          <a:xfrm>
            <a:off x="7054161" y="6508002"/>
            <a:ext cx="4904317" cy="2794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3B687F"/>
                </a:solidFill>
                <a:effectLst/>
                <a:uLnTx/>
                <a:uFillTx/>
                <a:latin typeface="Arial" charset="0"/>
                <a:ea typeface="ＭＳ Ｐゴシック" charset="-128"/>
                <a:cs typeface="+mn-cs"/>
              </a:rPr>
              <a:t>© LfU / Referat 86/  Dr. Stahl-van Rooijen / 17.03.2025</a:t>
            </a:r>
            <a:endParaRPr kumimoji="0" lang="de-DE" sz="1000" b="0" i="0" u="none" strike="noStrike" kern="1200" cap="none" spc="0" normalizeH="0" baseline="0" noProof="0">
              <a:ln>
                <a:noFill/>
              </a:ln>
              <a:solidFill>
                <a:srgbClr val="3B687F"/>
              </a:solidFill>
              <a:effectLst/>
              <a:uLnTx/>
              <a:uFillTx/>
              <a:latin typeface="Arial" charset="0"/>
              <a:ea typeface="ＭＳ Ｐゴシック" charset="-128"/>
              <a:cs typeface="+mn-cs"/>
            </a:endParaRPr>
          </a:p>
        </p:txBody>
      </p:sp>
      <p:sp>
        <p:nvSpPr>
          <p:cNvPr id="4" name="Foliennummernplatzhalter 3"/>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894680D0-7A83-433A-9719-C4143F27F647}" type="slidenum">
              <a:rPr kumimoji="0" lang="de-DE" sz="1000" b="0" i="0" u="none" strike="noStrike" kern="1200" cap="none" spc="0" normalizeH="0" baseline="0" noProof="0" smtClean="0">
                <a:ln>
                  <a:noFill/>
                </a:ln>
                <a:solidFill>
                  <a:srgbClr val="3B687F"/>
                </a:solidFill>
                <a:effectLst/>
                <a:uLnTx/>
                <a:uFillTx/>
                <a:latin typeface="Arial"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23</a:t>
            </a:fld>
            <a:endParaRPr kumimoji="0" lang="de-DE" sz="1000" b="0" i="0" u="none" strike="noStrike" kern="1200" cap="none" spc="0" normalizeH="0" baseline="0" noProof="0">
              <a:ln>
                <a:noFill/>
              </a:ln>
              <a:solidFill>
                <a:srgbClr val="3B687F"/>
              </a:solidFill>
              <a:effectLst/>
              <a:uLnTx/>
              <a:uFillTx/>
              <a:latin typeface="Arial" charset="0"/>
              <a:ea typeface="ＭＳ Ｐゴシック" charset="-128"/>
              <a:cs typeface="+mn-cs"/>
            </a:endParaRPr>
          </a:p>
        </p:txBody>
      </p:sp>
      <p:sp>
        <p:nvSpPr>
          <p:cNvPr id="29" name="Textfeld 28"/>
          <p:cNvSpPr txBox="1"/>
          <p:nvPr/>
        </p:nvSpPr>
        <p:spPr>
          <a:xfrm>
            <a:off x="-3776" y="2175015"/>
            <a:ext cx="18002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Arial" charset="0"/>
                <a:ea typeface="ＭＳ Ｐゴシック" charset="-128"/>
                <a:cs typeface="+mn-cs"/>
              </a:rPr>
              <a:t>T_FC: 17 </a:t>
            </a:r>
            <a:r>
              <a:rPr kumimoji="0" lang="de-DE" sz="1400" b="1" i="0" u="none" strike="noStrike" kern="1200" cap="none" spc="0" normalizeH="0" baseline="0" noProof="0" dirty="0">
                <a:ln>
                  <a:noFill/>
                </a:ln>
                <a:solidFill>
                  <a:srgbClr val="7030A0"/>
                </a:solidFill>
                <a:effectLst/>
                <a:uLnTx/>
                <a:uFillTx/>
                <a:latin typeface="Arial" charset="0"/>
                <a:ea typeface="ＭＳ Ｐゴシック" charset="-128"/>
                <a:cs typeface="+mn-cs"/>
              </a:rPr>
              <a:t>CEST</a:t>
            </a:r>
          </a:p>
        </p:txBody>
      </p:sp>
      <p:sp>
        <p:nvSpPr>
          <p:cNvPr id="30" name="Textfeld 29"/>
          <p:cNvSpPr txBox="1"/>
          <p:nvPr/>
        </p:nvSpPr>
        <p:spPr>
          <a:xfrm>
            <a:off x="-74757" y="4005064"/>
            <a:ext cx="18002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128"/>
                <a:cs typeface="+mn-cs"/>
              </a:rPr>
              <a:t>T_FC:  20 </a:t>
            </a:r>
            <a:r>
              <a:rPr kumimoji="0" lang="de-DE" sz="1400" b="1" i="0" u="none" strike="noStrike" kern="1200" cap="none" spc="0" normalizeH="0" baseline="0" noProof="0" dirty="0">
                <a:ln>
                  <a:noFill/>
                </a:ln>
                <a:solidFill>
                  <a:srgbClr val="000000"/>
                </a:solidFill>
                <a:effectLst/>
                <a:uLnTx/>
                <a:uFillTx/>
                <a:latin typeface="Arial" charset="0"/>
                <a:ea typeface="ＭＳ Ｐゴシック" charset="-128"/>
                <a:cs typeface="+mn-cs"/>
              </a:rPr>
              <a:t>CEST</a:t>
            </a:r>
          </a:p>
        </p:txBody>
      </p:sp>
      <p:sp>
        <p:nvSpPr>
          <p:cNvPr id="31" name="Textfeld 30"/>
          <p:cNvSpPr txBox="1"/>
          <p:nvPr/>
        </p:nvSpPr>
        <p:spPr>
          <a:xfrm>
            <a:off x="4898307" y="4093577"/>
            <a:ext cx="18002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charset="0"/>
                <a:ea typeface="ＭＳ Ｐゴシック" charset="-128"/>
                <a:cs typeface="+mn-cs"/>
              </a:rPr>
              <a:t>T_FC: 18 </a:t>
            </a:r>
            <a:r>
              <a:rPr kumimoji="0" lang="de-DE" sz="1400" b="1" i="0" u="none" strike="noStrike" kern="1200" cap="none" spc="0" normalizeH="0" baseline="0" noProof="0" dirty="0">
                <a:ln>
                  <a:noFill/>
                </a:ln>
                <a:solidFill>
                  <a:srgbClr val="00B050"/>
                </a:solidFill>
                <a:effectLst/>
                <a:uLnTx/>
                <a:uFillTx/>
                <a:latin typeface="Arial" charset="0"/>
                <a:ea typeface="ＭＳ Ｐゴシック" charset="-128"/>
                <a:cs typeface="+mn-cs"/>
              </a:rPr>
              <a:t>CEST</a:t>
            </a:r>
          </a:p>
        </p:txBody>
      </p:sp>
      <p:sp>
        <p:nvSpPr>
          <p:cNvPr id="33" name="Textfeld 32"/>
          <p:cNvSpPr txBox="1"/>
          <p:nvPr/>
        </p:nvSpPr>
        <p:spPr>
          <a:xfrm>
            <a:off x="7107984" y="2159101"/>
            <a:ext cx="18002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128"/>
                <a:cs typeface="+mn-cs"/>
              </a:rPr>
              <a:t>T_FC: 19 </a:t>
            </a:r>
            <a:r>
              <a:rPr kumimoji="0" lang="de-DE" sz="1400" b="1" i="0" u="none" strike="noStrike" kern="1200" cap="none" spc="0" normalizeH="0" baseline="0" noProof="0" dirty="0">
                <a:ln>
                  <a:noFill/>
                </a:ln>
                <a:solidFill>
                  <a:srgbClr val="FF0000"/>
                </a:solidFill>
                <a:effectLst/>
                <a:uLnTx/>
                <a:uFillTx/>
                <a:latin typeface="Arial" charset="0"/>
                <a:ea typeface="ＭＳ Ｐゴシック" charset="-128"/>
                <a:cs typeface="+mn-cs"/>
              </a:rPr>
              <a:t>CEST</a:t>
            </a:r>
          </a:p>
        </p:txBody>
      </p:sp>
      <p:sp>
        <p:nvSpPr>
          <p:cNvPr id="34" name="Rechteck 33"/>
          <p:cNvSpPr/>
          <p:nvPr/>
        </p:nvSpPr>
        <p:spPr>
          <a:xfrm>
            <a:off x="64756" y="1219781"/>
            <a:ext cx="2150592"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ICON D2 </a:t>
            </a:r>
            <a:r>
              <a:rPr kumimoji="0" lang="de-DE" sz="1400" b="1" i="0" u="none" strike="noStrike" kern="1200" cap="none" spc="0" normalizeH="0" baseline="0" noProof="0" dirty="0" err="1">
                <a:ln>
                  <a:noFill/>
                </a:ln>
                <a:solidFill>
                  <a:srgbClr val="3B687F"/>
                </a:solidFill>
                <a:effectLst/>
                <a:uLnTx/>
                <a:uFillTx/>
                <a:latin typeface="Arial"/>
                <a:ea typeface="ＭＳ Ｐゴシック"/>
                <a:cs typeface="+mn-cs"/>
              </a:rPr>
              <a:t>det</a:t>
            </a: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DWD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VHS 48h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a:ea typeface="ＭＳ Ｐゴシック"/>
                <a:cs typeface="+mn-cs"/>
              </a:rPr>
              <a:t> </a:t>
            </a:r>
          </a:p>
        </p:txBody>
      </p:sp>
      <p:sp>
        <p:nvSpPr>
          <p:cNvPr id="41" name="Rechteck 40"/>
          <p:cNvSpPr/>
          <p:nvPr/>
        </p:nvSpPr>
        <p:spPr>
          <a:xfrm>
            <a:off x="4422690" y="1183986"/>
            <a:ext cx="2731757"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3B687F"/>
                </a:solidFill>
                <a:effectLst/>
                <a:uLnTx/>
                <a:uFillTx/>
                <a:latin typeface="Arial"/>
                <a:ea typeface="ＭＳ Ｐゴシック"/>
                <a:cs typeface="+mn-cs"/>
              </a:rPr>
              <a:t>Sinfony</a:t>
            </a:r>
            <a:r>
              <a:rPr kumimoji="0" lang="en-US" sz="1400" b="1" i="0" u="none" strike="noStrike" kern="1200" cap="none" spc="0" normalizeH="0" baseline="0" noProof="0" dirty="0">
                <a:ln>
                  <a:noFill/>
                </a:ln>
                <a:solidFill>
                  <a:srgbClr val="3B687F"/>
                </a:solidFill>
                <a:effectLst/>
                <a:uLnTx/>
                <a:uFillTx/>
                <a:latin typeface="Arial"/>
                <a:ea typeface="ＭＳ Ｐゴシック"/>
                <a:cs typeface="+mn-cs"/>
              </a:rPr>
              <a:t>- Intense EPS, </a:t>
            </a: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DWD </a:t>
            </a:r>
            <a:r>
              <a:rPr kumimoji="0" lang="de-DE" sz="1400" b="1" i="0" u="none" strike="noStrike" kern="1200" cap="none" spc="0" normalizeH="0" baseline="0" noProof="0" dirty="0">
                <a:ln>
                  <a:noFill/>
                </a:ln>
                <a:solidFill>
                  <a:srgbClr val="3B687F"/>
                </a:solidFill>
                <a:effectLst/>
                <a:uLnTx/>
                <a:uFillTx/>
                <a:latin typeface="Arial"/>
                <a:ea typeface="ＭＳ Ｐゴシック" charset="-128"/>
                <a:cs typeface="+mn-cs"/>
              </a:rPr>
              <a:t>VHS 12h,</a:t>
            </a:r>
            <a:r>
              <a:rPr kumimoji="0" lang="en-US" sz="1400" b="1" i="0" u="none" strike="noStrike" kern="1200" cap="none" spc="0" normalizeH="0" baseline="0" noProof="0" dirty="0">
                <a:ln>
                  <a:noFill/>
                </a:ln>
                <a:solidFill>
                  <a:srgbClr val="3B687F"/>
                </a:solidFill>
                <a:effectLst/>
                <a:uLnTx/>
                <a:uFillTx/>
                <a:latin typeface="Arial"/>
                <a:ea typeface="ＭＳ Ｐゴシック"/>
                <a:cs typeface="+mn-cs"/>
              </a:rPr>
              <a:t> 21 member</a:t>
            </a:r>
          </a:p>
        </p:txBody>
      </p:sp>
      <p:sp>
        <p:nvSpPr>
          <p:cNvPr id="5" name="Rechteck 4"/>
          <p:cNvSpPr/>
          <p:nvPr/>
        </p:nvSpPr>
        <p:spPr>
          <a:xfrm>
            <a:off x="360442" y="5576309"/>
            <a:ext cx="1226618" cy="215444"/>
          </a:xfrm>
          <a:prstGeom prst="rect">
            <a:avLst/>
          </a:prstGeom>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3B687F"/>
                </a:solidFill>
                <a:effectLst/>
                <a:uLnTx/>
                <a:uFillTx/>
                <a:latin typeface="Arial" charset="0"/>
                <a:ea typeface="ＭＳ Ｐゴシック" charset="-128"/>
                <a:cs typeface="+mn-cs"/>
              </a:rPr>
              <a:t>4h-N-Sum in </a:t>
            </a:r>
            <a:r>
              <a:rPr kumimoji="0" lang="de-DE" sz="800" b="1" i="0" u="none" strike="noStrike" kern="1200" cap="none" spc="0" normalizeH="0" baseline="0" noProof="0" dirty="0">
                <a:ln>
                  <a:noFill/>
                </a:ln>
                <a:solidFill>
                  <a:srgbClr val="000000"/>
                </a:solidFill>
                <a:effectLst/>
                <a:uLnTx/>
                <a:uFillTx/>
                <a:latin typeface="Arial" charset="0"/>
                <a:ea typeface="ＭＳ Ｐゴシック" charset="-128"/>
                <a:cs typeface="+mn-cs"/>
              </a:rPr>
              <a:t> 20 -00  </a:t>
            </a:r>
            <a:r>
              <a:rPr kumimoji="0" lang="de-DE" sz="800" b="1" i="0" u="none" strike="noStrike" kern="1200" cap="none" spc="0" normalizeH="0" baseline="0" noProof="0" dirty="0">
                <a:ln>
                  <a:noFill/>
                </a:ln>
                <a:solidFill>
                  <a:srgbClr val="3B687F"/>
                </a:solidFill>
                <a:effectLst/>
                <a:uLnTx/>
                <a:uFillTx/>
                <a:latin typeface="Arial" charset="0"/>
                <a:ea typeface="ＭＳ Ｐゴシック" charset="-128"/>
                <a:cs typeface="+mn-cs"/>
              </a:rPr>
              <a:t> </a:t>
            </a:r>
            <a:endParaRPr kumimoji="0" lang="de-DE"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8" name="Rechteck 47"/>
          <p:cNvSpPr/>
          <p:nvPr/>
        </p:nvSpPr>
        <p:spPr>
          <a:xfrm>
            <a:off x="2124854" y="1262497"/>
            <a:ext cx="2378016"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3B687F"/>
                </a:solidFill>
                <a:effectLst/>
                <a:uLnTx/>
                <a:uFillTx/>
                <a:latin typeface="Arial"/>
                <a:ea typeface="ＭＳ Ｐゴシック"/>
                <a:cs typeface="+mn-cs"/>
              </a:rPr>
              <a:t>LARSIM  </a:t>
            </a:r>
          </a:p>
        </p:txBody>
      </p:sp>
      <p:sp>
        <p:nvSpPr>
          <p:cNvPr id="56" name="Textfeld 55"/>
          <p:cNvSpPr txBox="1"/>
          <p:nvPr/>
        </p:nvSpPr>
        <p:spPr>
          <a:xfrm>
            <a:off x="7662915" y="4344538"/>
            <a:ext cx="141412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m00 (~median)</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7" name="Textfeld 56"/>
          <p:cNvSpPr txBox="1"/>
          <p:nvPr/>
        </p:nvSpPr>
        <p:spPr>
          <a:xfrm>
            <a:off x="7740119" y="2409820"/>
            <a:ext cx="139862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m00 (~median)</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8" name="Textfeld 57"/>
          <p:cNvSpPr txBox="1"/>
          <p:nvPr/>
        </p:nvSpPr>
        <p:spPr>
          <a:xfrm>
            <a:off x="5986383" y="4325432"/>
            <a:ext cx="116806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m00 (min)</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0" name="Textfeld 59"/>
          <p:cNvSpPr txBox="1"/>
          <p:nvPr/>
        </p:nvSpPr>
        <p:spPr>
          <a:xfrm>
            <a:off x="4780111" y="4325432"/>
            <a:ext cx="116806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m14 (max)</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61" name="Grafik 60"/>
          <p:cNvPicPr>
            <a:picLocks noChangeAspect="1"/>
          </p:cNvPicPr>
          <p:nvPr/>
        </p:nvPicPr>
        <p:blipFill rotWithShape="1">
          <a:blip r:embed="rId3"/>
          <a:srcRect l="70381" t="27990" r="6313" b="41078"/>
          <a:stretch/>
        </p:blipFill>
        <p:spPr>
          <a:xfrm>
            <a:off x="145685" y="5805264"/>
            <a:ext cx="923064" cy="934670"/>
          </a:xfrm>
          <a:prstGeom prst="rect">
            <a:avLst/>
          </a:prstGeom>
        </p:spPr>
      </p:pic>
      <p:sp>
        <p:nvSpPr>
          <p:cNvPr id="64" name="Rechteck 63"/>
          <p:cNvSpPr/>
          <p:nvPr/>
        </p:nvSpPr>
        <p:spPr>
          <a:xfrm>
            <a:off x="9448563" y="1276950"/>
            <a:ext cx="2378016"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3B687F"/>
                </a:solidFill>
                <a:effectLst/>
                <a:uLnTx/>
                <a:uFillTx/>
                <a:latin typeface="Arial"/>
                <a:ea typeface="ＭＳ Ｐゴシック"/>
                <a:cs typeface="+mn-cs"/>
              </a:rPr>
              <a:t>LARSIM  </a:t>
            </a:r>
          </a:p>
        </p:txBody>
      </p:sp>
      <p:sp>
        <p:nvSpPr>
          <p:cNvPr id="9" name="Rechteck 8"/>
          <p:cNvSpPr/>
          <p:nvPr/>
        </p:nvSpPr>
        <p:spPr>
          <a:xfrm>
            <a:off x="-1842694" y="1702973"/>
            <a:ext cx="6096000" cy="47705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4h </a:t>
            </a:r>
            <a:r>
              <a:rPr kumimoji="0" lang="de-DE" sz="1100" b="1" i="0" u="none" strike="noStrike" kern="1200" cap="none" spc="0" normalizeH="0" baseline="0" noProof="0" dirty="0" err="1">
                <a:ln>
                  <a:noFill/>
                </a:ln>
                <a:solidFill>
                  <a:srgbClr val="3B687F"/>
                </a:solidFill>
                <a:effectLst/>
                <a:uLnTx/>
                <a:uFillTx/>
                <a:latin typeface="Arial" charset="0"/>
                <a:ea typeface="ＭＳ Ｐゴシック" charset="-128"/>
                <a:cs typeface="+mn-cs"/>
              </a:rPr>
              <a:t>Accum</a:t>
            </a: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3B687F"/>
                </a:solidFill>
                <a:effectLst/>
                <a:uLnTx/>
                <a:uFillTx/>
                <a:latin typeface="Arial" charset="0"/>
                <a:ea typeface="ＭＳ Ｐゴシック" charset="-128"/>
                <a:cs typeface="+mn-cs"/>
              </a:rPr>
              <a:t>Precipitation</a:t>
            </a: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 in mm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3B687F"/>
                </a:solidFill>
                <a:effectLst/>
                <a:uLnTx/>
                <a:uFillTx/>
                <a:latin typeface="Arial" charset="0"/>
                <a:ea typeface="ＭＳ Ｐゴシック" charset="-128"/>
                <a:cs typeface="+mn-cs"/>
              </a:rPr>
              <a:t>19 - 23 CEST </a:t>
            </a: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on 02.06.24</a:t>
            </a:r>
          </a:p>
        </p:txBody>
      </p:sp>
      <p:sp>
        <p:nvSpPr>
          <p:cNvPr id="10" name="Textfeld 9"/>
          <p:cNvSpPr txBox="1"/>
          <p:nvPr/>
        </p:nvSpPr>
        <p:spPr>
          <a:xfrm>
            <a:off x="9448563" y="1596316"/>
            <a:ext cx="2608292"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Sinfony</a:t>
            </a:r>
            <a:r>
              <a:rPr kumimoji="0" lang="en-US"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Intense - </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in operational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test</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mode</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since</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summer</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2024</a:t>
            </a:r>
          </a:p>
        </p:txBody>
      </p:sp>
      <p:sp>
        <p:nvSpPr>
          <p:cNvPr id="43" name="Textfeld 42"/>
          <p:cNvSpPr txBox="1"/>
          <p:nvPr/>
        </p:nvSpPr>
        <p:spPr>
          <a:xfrm>
            <a:off x="6016909" y="2419153"/>
            <a:ext cx="116806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m00 (min)</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3" name="Datumsplatzhalter 2"/>
          <p:cNvSpPr>
            <a:spLocks noGrp="1"/>
          </p:cNvSpPr>
          <p:nvPr>
            <p:ph type="dt" sz="half" idx="12"/>
          </p:nvPr>
        </p:nvSpPr>
        <p:spPr>
          <a:xfrm>
            <a:off x="119466" y="73404"/>
            <a:ext cx="8040463" cy="829909"/>
          </a:xfrm>
        </p:spPr>
        <p:txBody>
          <a:bodyPr/>
          <a:lstStyle/>
          <a:p>
            <a:pPr marL="0" marR="0" lvl="0" indent="0" algn="l" defTabSz="914400" rtl="0" eaLnBrk="0" fontAlgn="base" latinLnBrk="0" hangingPunct="0">
              <a:lnSpc>
                <a:spcPct val="85000"/>
              </a:lnSpc>
              <a:spcBef>
                <a:spcPct val="0"/>
              </a:spcBef>
              <a:spcAft>
                <a:spcPts val="1200"/>
              </a:spcAft>
              <a:buClrTx/>
              <a:buSzTx/>
              <a:buFontTx/>
              <a:buNone/>
              <a:tabLst/>
              <a:defRPr/>
            </a:pP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Heavy Precipitation Event and Flooding  in June 2024 over the </a:t>
            </a:r>
            <a:r>
              <a:rPr kumimoji="0" lang="de-DE" altLang="de-DE" sz="1400" b="1" i="0" u="none" strike="noStrike" kern="1200" cap="none" spc="0" normalizeH="0" baseline="0" noProof="0" dirty="0">
                <a:ln>
                  <a:noFill/>
                </a:ln>
                <a:solidFill>
                  <a:srgbClr val="3B687F"/>
                </a:solidFill>
                <a:effectLst/>
                <a:uLnTx/>
                <a:uFillTx/>
                <a:latin typeface="Arial" charset="0"/>
                <a:ea typeface="ＭＳ Ｐゴシック" charset="-128"/>
                <a:cs typeface="+mn-cs"/>
              </a:rPr>
              <a:t>Rems-Murr-Fils-Region</a:t>
            </a: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 </a:t>
            </a:r>
          </a:p>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B687F"/>
                </a:solidFill>
                <a:effectLst/>
                <a:uLnTx/>
                <a:uFillTx/>
                <a:latin typeface="Arial" charset="0"/>
                <a:ea typeface="ＭＳ Ｐゴシック" charset="-128"/>
                <a:cs typeface="+mn-cs"/>
              </a:rPr>
              <a:t>Flood Forecast Centre of Baden-Württemberg </a:t>
            </a:r>
          </a:p>
          <a:p>
            <a:pPr marL="0" marR="0" lvl="0" indent="0" algn="l" defTabSz="914400" rtl="0" eaLnBrk="0" fontAlgn="base" latinLnBrk="0" hangingPunct="0">
              <a:lnSpc>
                <a:spcPct val="85000"/>
              </a:lnSpc>
              <a:spcBef>
                <a:spcPct val="0"/>
              </a:spcBef>
              <a:spcAft>
                <a:spcPct val="0"/>
              </a:spcAft>
              <a:buClrTx/>
              <a:buSzTx/>
              <a:buFontTx/>
              <a:buNone/>
              <a:tabLst/>
              <a:defRPr/>
            </a:pPr>
            <a:endParaRPr kumimoji="0" lang="de-DE" sz="1400" b="1" i="0" u="none" strike="noStrike" kern="1200" cap="none" spc="0" normalizeH="0" baseline="0" noProof="0" dirty="0">
              <a:ln>
                <a:noFill/>
              </a:ln>
              <a:solidFill>
                <a:srgbClr val="3B687F"/>
              </a:solidFill>
              <a:effectLst/>
              <a:uLnTx/>
              <a:uFillTx/>
              <a:latin typeface="Arial" charset="0"/>
              <a:ea typeface="ＭＳ Ｐゴシック" charset="-128"/>
              <a:cs typeface="+mn-cs"/>
            </a:endParaRPr>
          </a:p>
        </p:txBody>
      </p:sp>
      <p:sp>
        <p:nvSpPr>
          <p:cNvPr id="54" name="Rechteck 53"/>
          <p:cNvSpPr/>
          <p:nvPr/>
        </p:nvSpPr>
        <p:spPr>
          <a:xfrm>
            <a:off x="4811313" y="452726"/>
            <a:ext cx="5533159" cy="367024"/>
          </a:xfrm>
          <a:prstGeom prst="rect">
            <a:avLst/>
          </a:prstGeom>
        </p:spPr>
        <p:txBody>
          <a:bodyPr wrap="square">
            <a:spAutoFit/>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de-DE" sz="1050" b="1" i="0" u="none" strike="noStrike" kern="1200" cap="none" spc="0" normalizeH="0" baseline="0" noProof="0" dirty="0">
                <a:ln>
                  <a:noFill/>
                </a:ln>
                <a:solidFill>
                  <a:srgbClr val="3B687F"/>
                </a:solidFill>
                <a:effectLst/>
                <a:uLnTx/>
                <a:uFillTx/>
                <a:latin typeface="Arial" charset="0"/>
                <a:ea typeface="ＭＳ Ｐゴシック" charset="-128"/>
                <a:cs typeface="+mn-cs"/>
              </a:rPr>
              <a:t>O. Kiseleva*, D. Elfgang, M. Bremicker, U. Badde, J. Weimper</a:t>
            </a:r>
          </a:p>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de-DE" sz="1050" b="1" i="0" u="none" strike="noStrike" kern="1200" cap="none" spc="0" normalizeH="0" baseline="0" noProof="0" dirty="0">
                <a:ln>
                  <a:noFill/>
                </a:ln>
                <a:solidFill>
                  <a:srgbClr val="3B687F"/>
                </a:solidFill>
                <a:effectLst/>
                <a:uLnTx/>
                <a:uFillTx/>
                <a:latin typeface="Arial" charset="0"/>
                <a:ea typeface="ＭＳ Ｐゴシック" charset="-128"/>
                <a:cs typeface="+mn-cs"/>
              </a:rPr>
              <a:t>*DWD</a:t>
            </a:r>
            <a:endParaRPr kumimoji="0" lang="de-DE" altLang="de-DE" sz="1050" b="1" i="0" u="none" strike="noStrike" kern="1200" cap="none" spc="0" normalizeH="0" baseline="0" noProof="0" dirty="0">
              <a:ln>
                <a:noFill/>
              </a:ln>
              <a:solidFill>
                <a:srgbClr val="3B687F"/>
              </a:solidFill>
              <a:effectLst/>
              <a:uLnTx/>
              <a:uFillTx/>
              <a:latin typeface="Arial" charset="0"/>
              <a:ea typeface="ＭＳ Ｐゴシック" charset="-128"/>
              <a:cs typeface="+mn-cs"/>
            </a:endParaRPr>
          </a:p>
        </p:txBody>
      </p:sp>
      <p:sp>
        <p:nvSpPr>
          <p:cNvPr id="55" name="Rechteck 54"/>
          <p:cNvSpPr/>
          <p:nvPr/>
        </p:nvSpPr>
        <p:spPr>
          <a:xfrm>
            <a:off x="4157267" y="775837"/>
            <a:ext cx="5869030" cy="43088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a:ln>
                  <a:noFill/>
                </a:ln>
                <a:solidFill>
                  <a:srgbClr val="3B687F"/>
                </a:solidFill>
                <a:effectLst/>
                <a:uLnTx/>
                <a:uFillTx/>
                <a:latin typeface="Arial"/>
                <a:ea typeface="ＭＳ Ｐゴシック"/>
                <a:cs typeface="+mn-cs"/>
              </a:rPr>
              <a:t>Forecast: 02.06.24 </a:t>
            </a:r>
            <a:r>
              <a:rPr kumimoji="0" lang="de-DE" sz="2200" b="1" i="0" u="none" strike="noStrike" kern="1200" cap="none" spc="0" normalizeH="0" baseline="0" noProof="0" dirty="0">
                <a:ln>
                  <a:noFill/>
                </a:ln>
                <a:solidFill>
                  <a:srgbClr val="3B687F"/>
                </a:solidFill>
                <a:effectLst/>
                <a:uLnTx/>
                <a:uFillTx/>
                <a:latin typeface="Arial"/>
                <a:ea typeface="ＭＳ Ｐゴシック"/>
                <a:cs typeface="+mn-cs"/>
              </a:rPr>
              <a:t>- </a:t>
            </a:r>
            <a:r>
              <a:rPr kumimoji="0" lang="de-DE" altLang="de-DE" sz="2200" b="1" i="0" u="none" strike="noStrike" kern="1200" cap="none" spc="0" normalizeH="0" baseline="0" noProof="0" dirty="0">
                <a:ln>
                  <a:noFill/>
                </a:ln>
                <a:solidFill>
                  <a:srgbClr val="3B687F"/>
                </a:solidFill>
                <a:effectLst/>
                <a:uLnTx/>
                <a:uFillTx/>
                <a:latin typeface="Arial"/>
                <a:ea typeface="ＭＳ Ｐゴシック"/>
                <a:cs typeface="+mn-cs"/>
              </a:rPr>
              <a:t>03.06.24</a:t>
            </a:r>
          </a:p>
        </p:txBody>
      </p:sp>
      <p:sp>
        <p:nvSpPr>
          <p:cNvPr id="13" name="Rechteck 12"/>
          <p:cNvSpPr/>
          <p:nvPr/>
        </p:nvSpPr>
        <p:spPr>
          <a:xfrm>
            <a:off x="-159627" y="3779295"/>
            <a:ext cx="1869299" cy="246221"/>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128"/>
                <a:cs typeface="+mn-cs"/>
              </a:rPr>
              <a:t>T_FC - Forecast Time</a:t>
            </a:r>
            <a:endParaRPr kumimoji="0" lang="de-DE" sz="10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69" name="Grafik 68"/>
          <p:cNvPicPr>
            <a:picLocks noChangeAspect="1"/>
          </p:cNvPicPr>
          <p:nvPr/>
        </p:nvPicPr>
        <p:blipFill rotWithShape="1">
          <a:blip r:embed="rId3"/>
          <a:srcRect l="70381" t="60110" r="6313" b="14920"/>
          <a:stretch/>
        </p:blipFill>
        <p:spPr>
          <a:xfrm>
            <a:off x="1019436" y="5970939"/>
            <a:ext cx="923064" cy="754522"/>
          </a:xfrm>
          <a:prstGeom prst="rect">
            <a:avLst/>
          </a:prstGeom>
        </p:spPr>
      </p:pic>
      <p:sp>
        <p:nvSpPr>
          <p:cNvPr id="70" name="Textfeld 69"/>
          <p:cNvSpPr txBox="1"/>
          <p:nvPr/>
        </p:nvSpPr>
        <p:spPr>
          <a:xfrm>
            <a:off x="4825659" y="2165826"/>
            <a:ext cx="18002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Arial" charset="0"/>
                <a:ea typeface="ＭＳ Ｐゴシック" charset="-128"/>
                <a:cs typeface="+mn-cs"/>
              </a:rPr>
              <a:t>T_FC: 17 </a:t>
            </a:r>
            <a:r>
              <a:rPr kumimoji="0" lang="de-DE" sz="1400" b="1" i="0" u="none" strike="noStrike" kern="1200" cap="none" spc="0" normalizeH="0" baseline="0" noProof="0" dirty="0">
                <a:ln>
                  <a:noFill/>
                </a:ln>
                <a:solidFill>
                  <a:srgbClr val="7030A0"/>
                </a:solidFill>
                <a:effectLst/>
                <a:uLnTx/>
                <a:uFillTx/>
                <a:latin typeface="Arial" charset="0"/>
                <a:ea typeface="ＭＳ Ｐゴシック" charset="-128"/>
                <a:cs typeface="+mn-cs"/>
              </a:rPr>
              <a:t>CEST</a:t>
            </a:r>
          </a:p>
        </p:txBody>
      </p:sp>
      <p:sp>
        <p:nvSpPr>
          <p:cNvPr id="71" name="Textfeld 70"/>
          <p:cNvSpPr txBox="1"/>
          <p:nvPr/>
        </p:nvSpPr>
        <p:spPr>
          <a:xfrm>
            <a:off x="7215641" y="4087766"/>
            <a:ext cx="18002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128"/>
                <a:cs typeface="+mn-cs"/>
              </a:rPr>
              <a:t>T_FC:  20 </a:t>
            </a:r>
            <a:r>
              <a:rPr kumimoji="0" lang="de-DE" sz="1400" b="1" i="0" u="none" strike="noStrike" kern="1200" cap="none" spc="0" normalizeH="0" baseline="0" noProof="0" dirty="0">
                <a:ln>
                  <a:noFill/>
                </a:ln>
                <a:solidFill>
                  <a:srgbClr val="000000"/>
                </a:solidFill>
                <a:effectLst/>
                <a:uLnTx/>
                <a:uFillTx/>
                <a:latin typeface="Arial" charset="0"/>
                <a:ea typeface="ＭＳ Ｐゴシック" charset="-128"/>
                <a:cs typeface="+mn-cs"/>
              </a:rPr>
              <a:t>CEST</a:t>
            </a:r>
          </a:p>
        </p:txBody>
      </p:sp>
      <p:pic>
        <p:nvPicPr>
          <p:cNvPr id="22" name="Grafik 21"/>
          <p:cNvPicPr>
            <a:picLocks noChangeAspect="1"/>
          </p:cNvPicPr>
          <p:nvPr/>
        </p:nvPicPr>
        <p:blipFill rotWithShape="1">
          <a:blip r:embed="rId4"/>
          <a:srcRect l="2786" t="2132" r="46130" b="935"/>
          <a:stretch/>
        </p:blipFill>
        <p:spPr>
          <a:xfrm>
            <a:off x="9339448" y="2420888"/>
            <a:ext cx="2613874" cy="3207998"/>
          </a:xfrm>
          <a:prstGeom prst="rect">
            <a:avLst/>
          </a:prstGeom>
        </p:spPr>
      </p:pic>
      <p:sp>
        <p:nvSpPr>
          <p:cNvPr id="72" name="Rechteck 71"/>
          <p:cNvSpPr/>
          <p:nvPr/>
        </p:nvSpPr>
        <p:spPr>
          <a:xfrm>
            <a:off x="3775665" y="1879805"/>
            <a:ext cx="6096000" cy="30777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4h </a:t>
            </a:r>
            <a:r>
              <a:rPr kumimoji="0" lang="de-DE" sz="1100" b="1" i="0" u="none" strike="noStrike" kern="1200" cap="none" spc="0" normalizeH="0" baseline="0" noProof="0" dirty="0" err="1">
                <a:ln>
                  <a:noFill/>
                </a:ln>
                <a:solidFill>
                  <a:srgbClr val="3B687F"/>
                </a:solidFill>
                <a:effectLst/>
                <a:uLnTx/>
                <a:uFillTx/>
                <a:latin typeface="Arial" charset="0"/>
                <a:ea typeface="ＭＳ Ｐゴシック" charset="-128"/>
                <a:cs typeface="+mn-cs"/>
              </a:rPr>
              <a:t>Accum</a:t>
            </a: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3B687F"/>
                </a:solidFill>
                <a:effectLst/>
                <a:uLnTx/>
                <a:uFillTx/>
                <a:latin typeface="Arial" charset="0"/>
                <a:ea typeface="ＭＳ Ｐゴシック" charset="-128"/>
                <a:cs typeface="+mn-cs"/>
              </a:rPr>
              <a:t>Precipitation</a:t>
            </a: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 in mm: </a:t>
            </a:r>
            <a:r>
              <a:rPr kumimoji="0" lang="de-DE" sz="1400" b="1" i="0" u="none" strike="noStrike" kern="1200" cap="none" spc="0" normalizeH="0" baseline="0" noProof="0" dirty="0">
                <a:ln>
                  <a:noFill/>
                </a:ln>
                <a:solidFill>
                  <a:srgbClr val="3B687F"/>
                </a:solidFill>
                <a:effectLst/>
                <a:uLnTx/>
                <a:uFillTx/>
                <a:latin typeface="Arial" charset="0"/>
                <a:ea typeface="ＭＳ Ｐゴシック" charset="-128"/>
                <a:cs typeface="+mn-cs"/>
              </a:rPr>
              <a:t>19 - 23 CEST </a:t>
            </a:r>
            <a:r>
              <a:rPr kumimoji="0" lang="de-DE" sz="1100" b="1" i="0" u="none" strike="noStrike" kern="1200" cap="none" spc="0" normalizeH="0" baseline="0" noProof="0" dirty="0">
                <a:ln>
                  <a:noFill/>
                </a:ln>
                <a:solidFill>
                  <a:srgbClr val="3B687F"/>
                </a:solidFill>
                <a:effectLst/>
                <a:uLnTx/>
                <a:uFillTx/>
                <a:latin typeface="Arial" charset="0"/>
                <a:ea typeface="ＭＳ Ｐゴシック" charset="-128"/>
                <a:cs typeface="+mn-cs"/>
              </a:rPr>
              <a:t>on 02.06.24 </a:t>
            </a:r>
          </a:p>
        </p:txBody>
      </p:sp>
      <p:sp>
        <p:nvSpPr>
          <p:cNvPr id="77" name="Textfeld 76"/>
          <p:cNvSpPr txBox="1"/>
          <p:nvPr/>
        </p:nvSpPr>
        <p:spPr>
          <a:xfrm>
            <a:off x="4713273" y="2400606"/>
            <a:ext cx="116806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m14 (max)</a:t>
            </a:r>
            <a:endParaRPr kumimoji="0" lang="de-DE"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20" name="Grafik 19"/>
          <p:cNvPicPr>
            <a:picLocks noChangeAspect="1"/>
          </p:cNvPicPr>
          <p:nvPr/>
        </p:nvPicPr>
        <p:blipFill rotWithShape="1">
          <a:blip r:embed="rId5"/>
          <a:srcRect l="5009" t="1610" r="44296" b="2557"/>
          <a:stretch/>
        </p:blipFill>
        <p:spPr>
          <a:xfrm>
            <a:off x="1785255" y="2417687"/>
            <a:ext cx="2592289" cy="3168352"/>
          </a:xfrm>
          <a:prstGeom prst="rect">
            <a:avLst/>
          </a:prstGeom>
        </p:spPr>
      </p:pic>
      <p:grpSp>
        <p:nvGrpSpPr>
          <p:cNvPr id="39" name="Gruppieren 38"/>
          <p:cNvGrpSpPr/>
          <p:nvPr/>
        </p:nvGrpSpPr>
        <p:grpSpPr>
          <a:xfrm>
            <a:off x="263352" y="2460458"/>
            <a:ext cx="1368152" cy="1368152"/>
            <a:chOff x="263352" y="2460458"/>
            <a:chExt cx="1368152" cy="1368152"/>
          </a:xfrm>
        </p:grpSpPr>
        <p:pic>
          <p:nvPicPr>
            <p:cNvPr id="19" name="Grafik 18"/>
            <p:cNvPicPr>
              <a:picLocks noChangeAspect="1"/>
            </p:cNvPicPr>
            <p:nvPr/>
          </p:nvPicPr>
          <p:blipFill rotWithShape="1">
            <a:blip r:embed="rId6"/>
            <a:srcRect l="896" t="12299" r="42161" b="13065"/>
            <a:stretch/>
          </p:blipFill>
          <p:spPr>
            <a:xfrm>
              <a:off x="263352" y="2460458"/>
              <a:ext cx="1368152" cy="1368152"/>
            </a:xfrm>
            <a:prstGeom prst="rect">
              <a:avLst/>
            </a:prstGeom>
          </p:spPr>
        </p:pic>
        <p:grpSp>
          <p:nvGrpSpPr>
            <p:cNvPr id="83" name="Gruppieren 82"/>
            <p:cNvGrpSpPr/>
            <p:nvPr/>
          </p:nvGrpSpPr>
          <p:grpSpPr>
            <a:xfrm>
              <a:off x="782976" y="3122130"/>
              <a:ext cx="159700" cy="211470"/>
              <a:chOff x="-454380" y="3114514"/>
              <a:chExt cx="159700" cy="211470"/>
            </a:xfrm>
          </p:grpSpPr>
          <p:sp>
            <p:nvSpPr>
              <p:cNvPr id="84" name="Freihandform 83"/>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5" name="Freihandform 84"/>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40" name="Gruppieren 39"/>
          <p:cNvGrpSpPr/>
          <p:nvPr/>
        </p:nvGrpSpPr>
        <p:grpSpPr>
          <a:xfrm>
            <a:off x="335360" y="4250765"/>
            <a:ext cx="1368152" cy="1440161"/>
            <a:chOff x="335360" y="4250765"/>
            <a:chExt cx="1368152" cy="1440161"/>
          </a:xfrm>
        </p:grpSpPr>
        <p:pic>
          <p:nvPicPr>
            <p:cNvPr id="16" name="Grafik 15"/>
            <p:cNvPicPr>
              <a:picLocks noChangeAspect="1"/>
            </p:cNvPicPr>
            <p:nvPr/>
          </p:nvPicPr>
          <p:blipFill rotWithShape="1">
            <a:blip r:embed="rId3"/>
            <a:srcRect l="2575" t="12007" r="41834" b="11294"/>
            <a:stretch/>
          </p:blipFill>
          <p:spPr>
            <a:xfrm>
              <a:off x="335360" y="4250765"/>
              <a:ext cx="1368152" cy="1440161"/>
            </a:xfrm>
            <a:prstGeom prst="rect">
              <a:avLst/>
            </a:prstGeom>
          </p:spPr>
        </p:pic>
        <p:grpSp>
          <p:nvGrpSpPr>
            <p:cNvPr id="86" name="Gruppieren 85"/>
            <p:cNvGrpSpPr/>
            <p:nvPr/>
          </p:nvGrpSpPr>
          <p:grpSpPr>
            <a:xfrm>
              <a:off x="846777" y="4937660"/>
              <a:ext cx="159700" cy="211470"/>
              <a:chOff x="-454380" y="3114514"/>
              <a:chExt cx="159700" cy="211470"/>
            </a:xfrm>
          </p:grpSpPr>
          <p:sp>
            <p:nvSpPr>
              <p:cNvPr id="87" name="Freihandform 86"/>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8" name="Freihandform 87"/>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44" name="Gruppieren 43"/>
          <p:cNvGrpSpPr/>
          <p:nvPr/>
        </p:nvGrpSpPr>
        <p:grpSpPr>
          <a:xfrm>
            <a:off x="4583831" y="2636912"/>
            <a:ext cx="1368153" cy="1368152"/>
            <a:chOff x="4583831" y="2636912"/>
            <a:chExt cx="1368153" cy="1368152"/>
          </a:xfrm>
        </p:grpSpPr>
        <p:pic>
          <p:nvPicPr>
            <p:cNvPr id="35" name="Grafik 34"/>
            <p:cNvPicPr>
              <a:picLocks noChangeAspect="1"/>
            </p:cNvPicPr>
            <p:nvPr/>
          </p:nvPicPr>
          <p:blipFill rotWithShape="1">
            <a:blip r:embed="rId7" cstate="print">
              <a:extLst>
                <a:ext uri="{28A0092B-C50C-407E-A947-70E740481C1C}">
                  <a14:useLocalDpi xmlns:a14="http://schemas.microsoft.com/office/drawing/2010/main" val="0"/>
                </a:ext>
              </a:extLst>
            </a:blip>
            <a:srcRect l="4683" t="12060" r="37761" b="12499"/>
            <a:stretch/>
          </p:blipFill>
          <p:spPr>
            <a:xfrm>
              <a:off x="4583831" y="2636912"/>
              <a:ext cx="1368153" cy="1368152"/>
            </a:xfrm>
            <a:prstGeom prst="rect">
              <a:avLst/>
            </a:prstGeom>
          </p:spPr>
        </p:pic>
        <p:grpSp>
          <p:nvGrpSpPr>
            <p:cNvPr id="89" name="Gruppieren 88"/>
            <p:cNvGrpSpPr/>
            <p:nvPr/>
          </p:nvGrpSpPr>
          <p:grpSpPr>
            <a:xfrm>
              <a:off x="5072204" y="3275848"/>
              <a:ext cx="159700" cy="211470"/>
              <a:chOff x="-454380" y="3114514"/>
              <a:chExt cx="159700" cy="211470"/>
            </a:xfrm>
          </p:grpSpPr>
          <p:sp>
            <p:nvSpPr>
              <p:cNvPr id="90" name="Freihandform 89"/>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1" name="Freihandform 90"/>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107" name="Gruppieren 106"/>
          <p:cNvGrpSpPr/>
          <p:nvPr/>
        </p:nvGrpSpPr>
        <p:grpSpPr>
          <a:xfrm>
            <a:off x="5879976" y="2636912"/>
            <a:ext cx="1368152" cy="1368153"/>
            <a:chOff x="5879976" y="2636912"/>
            <a:chExt cx="1368152" cy="1368153"/>
          </a:xfrm>
        </p:grpSpPr>
        <p:pic>
          <p:nvPicPr>
            <p:cNvPr id="26" name="Grafik 25"/>
            <p:cNvPicPr>
              <a:picLocks noChangeAspect="1"/>
            </p:cNvPicPr>
            <p:nvPr/>
          </p:nvPicPr>
          <p:blipFill rotWithShape="1">
            <a:blip r:embed="rId8" cstate="print">
              <a:extLst>
                <a:ext uri="{28A0092B-C50C-407E-A947-70E740481C1C}">
                  <a14:useLocalDpi xmlns:a14="http://schemas.microsoft.com/office/drawing/2010/main" val="0"/>
                </a:ext>
              </a:extLst>
            </a:blip>
            <a:srcRect l="4561" t="11407" r="37882" b="13153"/>
            <a:stretch/>
          </p:blipFill>
          <p:spPr>
            <a:xfrm>
              <a:off x="5879976" y="2636912"/>
              <a:ext cx="1368152" cy="1368153"/>
            </a:xfrm>
            <a:prstGeom prst="rect">
              <a:avLst/>
            </a:prstGeom>
          </p:spPr>
        </p:pic>
        <p:grpSp>
          <p:nvGrpSpPr>
            <p:cNvPr id="92" name="Gruppieren 91"/>
            <p:cNvGrpSpPr/>
            <p:nvPr/>
          </p:nvGrpSpPr>
          <p:grpSpPr>
            <a:xfrm>
              <a:off x="6380603" y="3298910"/>
              <a:ext cx="159700" cy="211470"/>
              <a:chOff x="-454380" y="3114514"/>
              <a:chExt cx="159700" cy="211470"/>
            </a:xfrm>
          </p:grpSpPr>
          <p:sp>
            <p:nvSpPr>
              <p:cNvPr id="93" name="Freihandform 92"/>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4" name="Freihandform 93"/>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109" name="Gruppieren 108"/>
          <p:cNvGrpSpPr/>
          <p:nvPr/>
        </p:nvGrpSpPr>
        <p:grpSpPr>
          <a:xfrm>
            <a:off x="4591165" y="4581128"/>
            <a:ext cx="1360819" cy="1371015"/>
            <a:chOff x="4591165" y="4581128"/>
            <a:chExt cx="1360819" cy="1371015"/>
          </a:xfrm>
        </p:grpSpPr>
        <p:pic>
          <p:nvPicPr>
            <p:cNvPr id="7" name="Grafik 6"/>
            <p:cNvPicPr>
              <a:picLocks noChangeAspect="1"/>
            </p:cNvPicPr>
            <p:nvPr/>
          </p:nvPicPr>
          <p:blipFill rotWithShape="1">
            <a:blip r:embed="rId9" cstate="print">
              <a:extLst>
                <a:ext uri="{28A0092B-C50C-407E-A947-70E740481C1C}">
                  <a14:useLocalDpi xmlns:a14="http://schemas.microsoft.com/office/drawing/2010/main" val="0"/>
                </a:ext>
              </a:extLst>
            </a:blip>
            <a:srcRect l="3652" t="12201" r="39100" b="12201"/>
            <a:stretch/>
          </p:blipFill>
          <p:spPr>
            <a:xfrm>
              <a:off x="4591165" y="4581128"/>
              <a:ext cx="1360819" cy="1371015"/>
            </a:xfrm>
            <a:prstGeom prst="rect">
              <a:avLst/>
            </a:prstGeom>
          </p:spPr>
        </p:pic>
        <p:grpSp>
          <p:nvGrpSpPr>
            <p:cNvPr id="95" name="Gruppieren 94"/>
            <p:cNvGrpSpPr/>
            <p:nvPr/>
          </p:nvGrpSpPr>
          <p:grpSpPr>
            <a:xfrm>
              <a:off x="5118067" y="5226688"/>
              <a:ext cx="159700" cy="211470"/>
              <a:chOff x="-454380" y="3114514"/>
              <a:chExt cx="159700" cy="211470"/>
            </a:xfrm>
          </p:grpSpPr>
          <p:sp>
            <p:nvSpPr>
              <p:cNvPr id="96" name="Freihandform 95"/>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7" name="Freihandform 96"/>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110" name="Gruppieren 109"/>
          <p:cNvGrpSpPr/>
          <p:nvPr/>
        </p:nvGrpSpPr>
        <p:grpSpPr>
          <a:xfrm>
            <a:off x="5879976" y="4581128"/>
            <a:ext cx="1440160" cy="1368152"/>
            <a:chOff x="5879976" y="4581128"/>
            <a:chExt cx="1440160" cy="1368152"/>
          </a:xfrm>
        </p:grpSpPr>
        <p:pic>
          <p:nvPicPr>
            <p:cNvPr id="23" name="Grafik 22"/>
            <p:cNvPicPr>
              <a:picLocks noChangeAspect="1"/>
            </p:cNvPicPr>
            <p:nvPr/>
          </p:nvPicPr>
          <p:blipFill rotWithShape="1">
            <a:blip r:embed="rId10"/>
            <a:srcRect l="3030" t="11014" r="36385" b="13546"/>
            <a:stretch/>
          </p:blipFill>
          <p:spPr>
            <a:xfrm>
              <a:off x="5879976" y="4581128"/>
              <a:ext cx="1440160" cy="1368152"/>
            </a:xfrm>
            <a:prstGeom prst="rect">
              <a:avLst/>
            </a:prstGeom>
          </p:spPr>
        </p:pic>
        <p:grpSp>
          <p:nvGrpSpPr>
            <p:cNvPr id="98" name="Gruppieren 97"/>
            <p:cNvGrpSpPr/>
            <p:nvPr/>
          </p:nvGrpSpPr>
          <p:grpSpPr>
            <a:xfrm>
              <a:off x="6420575" y="5264755"/>
              <a:ext cx="159700" cy="211470"/>
              <a:chOff x="-454380" y="3114514"/>
              <a:chExt cx="159700" cy="211470"/>
            </a:xfrm>
          </p:grpSpPr>
          <p:sp>
            <p:nvSpPr>
              <p:cNvPr id="99" name="Freihandform 98"/>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0" name="Freihandform 99"/>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108" name="Gruppieren 107"/>
          <p:cNvGrpSpPr/>
          <p:nvPr/>
        </p:nvGrpSpPr>
        <p:grpSpPr>
          <a:xfrm>
            <a:off x="7696223" y="2651958"/>
            <a:ext cx="1372324" cy="1425114"/>
            <a:chOff x="7696223" y="2651958"/>
            <a:chExt cx="1372324" cy="1425114"/>
          </a:xfrm>
        </p:grpSpPr>
        <p:pic>
          <p:nvPicPr>
            <p:cNvPr id="17" name="Grafik 16"/>
            <p:cNvPicPr>
              <a:picLocks noChangeAspect="1"/>
            </p:cNvPicPr>
            <p:nvPr/>
          </p:nvPicPr>
          <p:blipFill rotWithShape="1">
            <a:blip r:embed="rId11"/>
            <a:srcRect l="4867" t="11464" r="37401" b="9955"/>
            <a:stretch/>
          </p:blipFill>
          <p:spPr>
            <a:xfrm>
              <a:off x="7696223" y="2651958"/>
              <a:ext cx="1372324" cy="1425114"/>
            </a:xfrm>
            <a:prstGeom prst="rect">
              <a:avLst/>
            </a:prstGeom>
          </p:spPr>
        </p:pic>
        <p:grpSp>
          <p:nvGrpSpPr>
            <p:cNvPr id="101" name="Gruppieren 100"/>
            <p:cNvGrpSpPr/>
            <p:nvPr/>
          </p:nvGrpSpPr>
          <p:grpSpPr>
            <a:xfrm>
              <a:off x="8180762" y="3319948"/>
              <a:ext cx="159700" cy="211470"/>
              <a:chOff x="-454380" y="3114514"/>
              <a:chExt cx="159700" cy="211470"/>
            </a:xfrm>
          </p:grpSpPr>
          <p:sp>
            <p:nvSpPr>
              <p:cNvPr id="102" name="Freihandform 101"/>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3" name="Freihandform 102"/>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grpSp>
        <p:nvGrpSpPr>
          <p:cNvPr id="111" name="Gruppieren 110"/>
          <p:cNvGrpSpPr/>
          <p:nvPr/>
        </p:nvGrpSpPr>
        <p:grpSpPr>
          <a:xfrm>
            <a:off x="7680176" y="4581128"/>
            <a:ext cx="1415943" cy="1356960"/>
            <a:chOff x="7680176" y="4581128"/>
            <a:chExt cx="1415943" cy="1356960"/>
          </a:xfrm>
        </p:grpSpPr>
        <p:pic>
          <p:nvPicPr>
            <p:cNvPr id="18" name="Grafik 17"/>
            <p:cNvPicPr>
              <a:picLocks noChangeAspect="1"/>
            </p:cNvPicPr>
            <p:nvPr/>
          </p:nvPicPr>
          <p:blipFill rotWithShape="1">
            <a:blip r:embed="rId12"/>
            <a:srcRect l="3343" t="11140" r="37090" b="14037"/>
            <a:stretch/>
          </p:blipFill>
          <p:spPr>
            <a:xfrm>
              <a:off x="7680176" y="4581128"/>
              <a:ext cx="1415943" cy="1356960"/>
            </a:xfrm>
            <a:prstGeom prst="rect">
              <a:avLst/>
            </a:prstGeom>
          </p:spPr>
        </p:pic>
        <p:grpSp>
          <p:nvGrpSpPr>
            <p:cNvPr id="104" name="Gruppieren 103"/>
            <p:cNvGrpSpPr/>
            <p:nvPr/>
          </p:nvGrpSpPr>
          <p:grpSpPr>
            <a:xfrm>
              <a:off x="8206092" y="5254666"/>
              <a:ext cx="159700" cy="211470"/>
              <a:chOff x="-454380" y="3114514"/>
              <a:chExt cx="159700" cy="211470"/>
            </a:xfrm>
          </p:grpSpPr>
          <p:sp>
            <p:nvSpPr>
              <p:cNvPr id="105" name="Freihandform 104"/>
              <p:cNvSpPr>
                <a:spLocks noChangeAspect="1"/>
              </p:cNvSpPr>
              <p:nvPr/>
            </p:nvSpPr>
            <p:spPr>
              <a:xfrm>
                <a:off x="-453233"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6" name="Freihandform 105"/>
              <p:cNvSpPr>
                <a:spLocks noChangeAspect="1"/>
              </p:cNvSpPr>
              <p:nvPr/>
            </p:nvSpPr>
            <p:spPr>
              <a:xfrm>
                <a:off x="-454380" y="3114514"/>
                <a:ext cx="158553" cy="211470"/>
              </a:xfrm>
              <a:custGeom>
                <a:avLst/>
                <a:gdLst>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137285 w 1179223"/>
                  <a:gd name="connsiteY68" fmla="*/ 10820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 name="connsiteX0" fmla="*/ 394335 w 1179223"/>
                  <a:gd name="connsiteY0" fmla="*/ 1570964 h 1572748"/>
                  <a:gd name="connsiteX1" fmla="*/ 372110 w 1179223"/>
                  <a:gd name="connsiteY1" fmla="*/ 1485239 h 1572748"/>
                  <a:gd name="connsiteX2" fmla="*/ 327660 w 1179223"/>
                  <a:gd name="connsiteY2" fmla="*/ 1412214 h 1572748"/>
                  <a:gd name="connsiteX3" fmla="*/ 270510 w 1179223"/>
                  <a:gd name="connsiteY3" fmla="*/ 1345539 h 1572748"/>
                  <a:gd name="connsiteX4" fmla="*/ 257810 w 1179223"/>
                  <a:gd name="connsiteY4" fmla="*/ 1282039 h 1572748"/>
                  <a:gd name="connsiteX5" fmla="*/ 241935 w 1179223"/>
                  <a:gd name="connsiteY5" fmla="*/ 1212189 h 1572748"/>
                  <a:gd name="connsiteX6" fmla="*/ 203835 w 1179223"/>
                  <a:gd name="connsiteY6" fmla="*/ 1139164 h 1572748"/>
                  <a:gd name="connsiteX7" fmla="*/ 133985 w 1179223"/>
                  <a:gd name="connsiteY7" fmla="*/ 1082014 h 1572748"/>
                  <a:gd name="connsiteX8" fmla="*/ 80010 w 1179223"/>
                  <a:gd name="connsiteY8" fmla="*/ 1050264 h 1572748"/>
                  <a:gd name="connsiteX9" fmla="*/ 60960 w 1179223"/>
                  <a:gd name="connsiteY9" fmla="*/ 1028039 h 1572748"/>
                  <a:gd name="connsiteX10" fmla="*/ 80010 w 1179223"/>
                  <a:gd name="connsiteY10" fmla="*/ 967714 h 1572748"/>
                  <a:gd name="connsiteX11" fmla="*/ 51435 w 1179223"/>
                  <a:gd name="connsiteY11" fmla="*/ 916914 h 1572748"/>
                  <a:gd name="connsiteX12" fmla="*/ 10160 w 1179223"/>
                  <a:gd name="connsiteY12" fmla="*/ 872464 h 1572748"/>
                  <a:gd name="connsiteX13" fmla="*/ 635 w 1179223"/>
                  <a:gd name="connsiteY13" fmla="*/ 796264 h 1572748"/>
                  <a:gd name="connsiteX14" fmla="*/ 22860 w 1179223"/>
                  <a:gd name="connsiteY14" fmla="*/ 748639 h 1572748"/>
                  <a:gd name="connsiteX15" fmla="*/ 22860 w 1179223"/>
                  <a:gd name="connsiteY15" fmla="*/ 720064 h 1572748"/>
                  <a:gd name="connsiteX16" fmla="*/ 48260 w 1179223"/>
                  <a:gd name="connsiteY16" fmla="*/ 704189 h 1572748"/>
                  <a:gd name="connsiteX17" fmla="*/ 73660 w 1179223"/>
                  <a:gd name="connsiteY17" fmla="*/ 656564 h 1572748"/>
                  <a:gd name="connsiteX18" fmla="*/ 95885 w 1179223"/>
                  <a:gd name="connsiteY18" fmla="*/ 615289 h 1572748"/>
                  <a:gd name="connsiteX19" fmla="*/ 80010 w 1179223"/>
                  <a:gd name="connsiteY19" fmla="*/ 577189 h 1572748"/>
                  <a:gd name="connsiteX20" fmla="*/ 38735 w 1179223"/>
                  <a:gd name="connsiteY20" fmla="*/ 548614 h 1572748"/>
                  <a:gd name="connsiteX21" fmla="*/ 118110 w 1179223"/>
                  <a:gd name="connsiteY21" fmla="*/ 497814 h 1572748"/>
                  <a:gd name="connsiteX22" fmla="*/ 222885 w 1179223"/>
                  <a:gd name="connsiteY22" fmla="*/ 466064 h 1572748"/>
                  <a:gd name="connsiteX23" fmla="*/ 286385 w 1179223"/>
                  <a:gd name="connsiteY23" fmla="*/ 466064 h 1572748"/>
                  <a:gd name="connsiteX24" fmla="*/ 321310 w 1179223"/>
                  <a:gd name="connsiteY24" fmla="*/ 418439 h 1572748"/>
                  <a:gd name="connsiteX25" fmla="*/ 359410 w 1179223"/>
                  <a:gd name="connsiteY25" fmla="*/ 412089 h 1572748"/>
                  <a:gd name="connsiteX26" fmla="*/ 426085 w 1179223"/>
                  <a:gd name="connsiteY26" fmla="*/ 399389 h 1572748"/>
                  <a:gd name="connsiteX27" fmla="*/ 473710 w 1179223"/>
                  <a:gd name="connsiteY27" fmla="*/ 358114 h 1572748"/>
                  <a:gd name="connsiteX28" fmla="*/ 524510 w 1179223"/>
                  <a:gd name="connsiteY28" fmla="*/ 320014 h 1572748"/>
                  <a:gd name="connsiteX29" fmla="*/ 597535 w 1179223"/>
                  <a:gd name="connsiteY29" fmla="*/ 266039 h 1572748"/>
                  <a:gd name="connsiteX30" fmla="*/ 619760 w 1179223"/>
                  <a:gd name="connsiteY30" fmla="*/ 250164 h 1572748"/>
                  <a:gd name="connsiteX31" fmla="*/ 613410 w 1179223"/>
                  <a:gd name="connsiteY31" fmla="*/ 199364 h 1572748"/>
                  <a:gd name="connsiteX32" fmla="*/ 594360 w 1179223"/>
                  <a:gd name="connsiteY32" fmla="*/ 145389 h 1572748"/>
                  <a:gd name="connsiteX33" fmla="*/ 600710 w 1179223"/>
                  <a:gd name="connsiteY33" fmla="*/ 123164 h 1572748"/>
                  <a:gd name="connsiteX34" fmla="*/ 578485 w 1179223"/>
                  <a:gd name="connsiteY34" fmla="*/ 97764 h 1572748"/>
                  <a:gd name="connsiteX35" fmla="*/ 553085 w 1179223"/>
                  <a:gd name="connsiteY35" fmla="*/ 78714 h 1572748"/>
                  <a:gd name="connsiteX36" fmla="*/ 553085 w 1179223"/>
                  <a:gd name="connsiteY36" fmla="*/ 34264 h 1572748"/>
                  <a:gd name="connsiteX37" fmla="*/ 581660 w 1179223"/>
                  <a:gd name="connsiteY37" fmla="*/ 2514 h 1572748"/>
                  <a:gd name="connsiteX38" fmla="*/ 635635 w 1179223"/>
                  <a:gd name="connsiteY38" fmla="*/ 12039 h 1572748"/>
                  <a:gd name="connsiteX39" fmla="*/ 699135 w 1179223"/>
                  <a:gd name="connsiteY39" fmla="*/ 2514 h 1572748"/>
                  <a:gd name="connsiteX40" fmla="*/ 746760 w 1179223"/>
                  <a:gd name="connsiteY40" fmla="*/ 2514 h 1572748"/>
                  <a:gd name="connsiteX41" fmla="*/ 794385 w 1179223"/>
                  <a:gd name="connsiteY41" fmla="*/ 31089 h 1572748"/>
                  <a:gd name="connsiteX42" fmla="*/ 826135 w 1179223"/>
                  <a:gd name="connsiteY42" fmla="*/ 78714 h 1572748"/>
                  <a:gd name="connsiteX43" fmla="*/ 835660 w 1179223"/>
                  <a:gd name="connsiteY43" fmla="*/ 107289 h 1572748"/>
                  <a:gd name="connsiteX44" fmla="*/ 880110 w 1179223"/>
                  <a:gd name="connsiteY44" fmla="*/ 75539 h 1572748"/>
                  <a:gd name="connsiteX45" fmla="*/ 918210 w 1179223"/>
                  <a:gd name="connsiteY45" fmla="*/ 43789 h 1572748"/>
                  <a:gd name="connsiteX46" fmla="*/ 978535 w 1179223"/>
                  <a:gd name="connsiteY46" fmla="*/ 37439 h 1572748"/>
                  <a:gd name="connsiteX47" fmla="*/ 1013460 w 1179223"/>
                  <a:gd name="connsiteY47" fmla="*/ 85064 h 1572748"/>
                  <a:gd name="connsiteX48" fmla="*/ 1042035 w 1179223"/>
                  <a:gd name="connsiteY48" fmla="*/ 123164 h 1572748"/>
                  <a:gd name="connsiteX49" fmla="*/ 1086485 w 1179223"/>
                  <a:gd name="connsiteY49" fmla="*/ 151739 h 1572748"/>
                  <a:gd name="connsiteX50" fmla="*/ 1108710 w 1179223"/>
                  <a:gd name="connsiteY50" fmla="*/ 205714 h 1572748"/>
                  <a:gd name="connsiteX51" fmla="*/ 1076960 w 1179223"/>
                  <a:gd name="connsiteY51" fmla="*/ 262864 h 1572748"/>
                  <a:gd name="connsiteX52" fmla="*/ 1064260 w 1179223"/>
                  <a:gd name="connsiteY52" fmla="*/ 316839 h 1572748"/>
                  <a:gd name="connsiteX53" fmla="*/ 1070610 w 1179223"/>
                  <a:gd name="connsiteY53" fmla="*/ 380339 h 1572748"/>
                  <a:gd name="connsiteX54" fmla="*/ 1096010 w 1179223"/>
                  <a:gd name="connsiteY54" fmla="*/ 437489 h 1572748"/>
                  <a:gd name="connsiteX55" fmla="*/ 1099185 w 1179223"/>
                  <a:gd name="connsiteY55" fmla="*/ 504164 h 1572748"/>
                  <a:gd name="connsiteX56" fmla="*/ 1086485 w 1179223"/>
                  <a:gd name="connsiteY56" fmla="*/ 558139 h 1572748"/>
                  <a:gd name="connsiteX57" fmla="*/ 1102360 w 1179223"/>
                  <a:gd name="connsiteY57" fmla="*/ 608939 h 1572748"/>
                  <a:gd name="connsiteX58" fmla="*/ 1102360 w 1179223"/>
                  <a:gd name="connsiteY58" fmla="*/ 678789 h 1572748"/>
                  <a:gd name="connsiteX59" fmla="*/ 1096010 w 1179223"/>
                  <a:gd name="connsiteY59" fmla="*/ 729589 h 1572748"/>
                  <a:gd name="connsiteX60" fmla="*/ 1102360 w 1179223"/>
                  <a:gd name="connsiteY60" fmla="*/ 764514 h 1572748"/>
                  <a:gd name="connsiteX61" fmla="*/ 1096010 w 1179223"/>
                  <a:gd name="connsiteY61" fmla="*/ 815314 h 1572748"/>
                  <a:gd name="connsiteX62" fmla="*/ 1102360 w 1179223"/>
                  <a:gd name="connsiteY62" fmla="*/ 891514 h 1572748"/>
                  <a:gd name="connsiteX63" fmla="*/ 1137285 w 1179223"/>
                  <a:gd name="connsiteY63" fmla="*/ 929614 h 1572748"/>
                  <a:gd name="connsiteX64" fmla="*/ 1162685 w 1179223"/>
                  <a:gd name="connsiteY64" fmla="*/ 948664 h 1572748"/>
                  <a:gd name="connsiteX65" fmla="*/ 1178560 w 1179223"/>
                  <a:gd name="connsiteY65" fmla="*/ 977239 h 1572748"/>
                  <a:gd name="connsiteX66" fmla="*/ 1140460 w 1179223"/>
                  <a:gd name="connsiteY66" fmla="*/ 1015339 h 1572748"/>
                  <a:gd name="connsiteX67" fmla="*/ 1092835 w 1179223"/>
                  <a:gd name="connsiteY67" fmla="*/ 1056614 h 1572748"/>
                  <a:gd name="connsiteX68" fmla="*/ 1080135 w 1179223"/>
                  <a:gd name="connsiteY68" fmla="*/ 1043914 h 1572748"/>
                  <a:gd name="connsiteX69" fmla="*/ 1013460 w 1179223"/>
                  <a:gd name="connsiteY69" fmla="*/ 1018514 h 1572748"/>
                  <a:gd name="connsiteX70" fmla="*/ 953135 w 1179223"/>
                  <a:gd name="connsiteY70" fmla="*/ 1012164 h 1572748"/>
                  <a:gd name="connsiteX71" fmla="*/ 892810 w 1179223"/>
                  <a:gd name="connsiteY71" fmla="*/ 993114 h 1572748"/>
                  <a:gd name="connsiteX72" fmla="*/ 810260 w 1179223"/>
                  <a:gd name="connsiteY72" fmla="*/ 996289 h 1572748"/>
                  <a:gd name="connsiteX73" fmla="*/ 705485 w 1179223"/>
                  <a:gd name="connsiteY73" fmla="*/ 1015339 h 1572748"/>
                  <a:gd name="connsiteX74" fmla="*/ 648335 w 1179223"/>
                  <a:gd name="connsiteY74" fmla="*/ 1047089 h 1572748"/>
                  <a:gd name="connsiteX75" fmla="*/ 588010 w 1179223"/>
                  <a:gd name="connsiteY75" fmla="*/ 1094714 h 1572748"/>
                  <a:gd name="connsiteX76" fmla="*/ 588010 w 1179223"/>
                  <a:gd name="connsiteY76" fmla="*/ 1094714 h 1572748"/>
                  <a:gd name="connsiteX77" fmla="*/ 546735 w 1179223"/>
                  <a:gd name="connsiteY77" fmla="*/ 1151864 h 1572748"/>
                  <a:gd name="connsiteX78" fmla="*/ 524510 w 1179223"/>
                  <a:gd name="connsiteY78" fmla="*/ 1253464 h 1572748"/>
                  <a:gd name="connsiteX79" fmla="*/ 537210 w 1179223"/>
                  <a:gd name="connsiteY79" fmla="*/ 1336014 h 1572748"/>
                  <a:gd name="connsiteX80" fmla="*/ 559435 w 1179223"/>
                  <a:gd name="connsiteY80" fmla="*/ 1428089 h 1572748"/>
                  <a:gd name="connsiteX81" fmla="*/ 546735 w 1179223"/>
                  <a:gd name="connsiteY81" fmla="*/ 1532864 h 1572748"/>
                  <a:gd name="connsiteX82" fmla="*/ 394335 w 1179223"/>
                  <a:gd name="connsiteY82" fmla="*/ 1570964 h 15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79223" h="1572748">
                    <a:moveTo>
                      <a:pt x="394335" y="1570964"/>
                    </a:moveTo>
                    <a:cubicBezTo>
                      <a:pt x="365231" y="1563027"/>
                      <a:pt x="383222" y="1511697"/>
                      <a:pt x="372110" y="1485239"/>
                    </a:cubicBezTo>
                    <a:cubicBezTo>
                      <a:pt x="360997" y="1458781"/>
                      <a:pt x="344593" y="1435497"/>
                      <a:pt x="327660" y="1412214"/>
                    </a:cubicBezTo>
                    <a:cubicBezTo>
                      <a:pt x="310727" y="1388931"/>
                      <a:pt x="282152" y="1367235"/>
                      <a:pt x="270510" y="1345539"/>
                    </a:cubicBezTo>
                    <a:cubicBezTo>
                      <a:pt x="258868" y="1323843"/>
                      <a:pt x="262572" y="1304264"/>
                      <a:pt x="257810" y="1282039"/>
                    </a:cubicBezTo>
                    <a:cubicBezTo>
                      <a:pt x="253047" y="1259814"/>
                      <a:pt x="250931" y="1236001"/>
                      <a:pt x="241935" y="1212189"/>
                    </a:cubicBezTo>
                    <a:cubicBezTo>
                      <a:pt x="232939" y="1188377"/>
                      <a:pt x="221827" y="1160860"/>
                      <a:pt x="203835" y="1139164"/>
                    </a:cubicBezTo>
                    <a:cubicBezTo>
                      <a:pt x="185843" y="1117468"/>
                      <a:pt x="154622" y="1096831"/>
                      <a:pt x="133985" y="1082014"/>
                    </a:cubicBezTo>
                    <a:cubicBezTo>
                      <a:pt x="113348" y="1067197"/>
                      <a:pt x="92181" y="1059260"/>
                      <a:pt x="80010" y="1050264"/>
                    </a:cubicBezTo>
                    <a:cubicBezTo>
                      <a:pt x="67839" y="1041268"/>
                      <a:pt x="60960" y="1041797"/>
                      <a:pt x="60960" y="1028039"/>
                    </a:cubicBezTo>
                    <a:cubicBezTo>
                      <a:pt x="60960" y="1014281"/>
                      <a:pt x="81597" y="986235"/>
                      <a:pt x="80010" y="967714"/>
                    </a:cubicBezTo>
                    <a:cubicBezTo>
                      <a:pt x="78423" y="949193"/>
                      <a:pt x="63077" y="932789"/>
                      <a:pt x="51435" y="916914"/>
                    </a:cubicBezTo>
                    <a:cubicBezTo>
                      <a:pt x="39793" y="901039"/>
                      <a:pt x="18627" y="892572"/>
                      <a:pt x="10160" y="872464"/>
                    </a:cubicBezTo>
                    <a:cubicBezTo>
                      <a:pt x="1693" y="852356"/>
                      <a:pt x="-1482" y="816901"/>
                      <a:pt x="635" y="796264"/>
                    </a:cubicBezTo>
                    <a:cubicBezTo>
                      <a:pt x="2752" y="775627"/>
                      <a:pt x="19156" y="761339"/>
                      <a:pt x="22860" y="748639"/>
                    </a:cubicBezTo>
                    <a:cubicBezTo>
                      <a:pt x="26564" y="735939"/>
                      <a:pt x="18627" y="727472"/>
                      <a:pt x="22860" y="720064"/>
                    </a:cubicBezTo>
                    <a:cubicBezTo>
                      <a:pt x="27093" y="712656"/>
                      <a:pt x="39793" y="714772"/>
                      <a:pt x="48260" y="704189"/>
                    </a:cubicBezTo>
                    <a:cubicBezTo>
                      <a:pt x="56727" y="693606"/>
                      <a:pt x="73660" y="656564"/>
                      <a:pt x="73660" y="656564"/>
                    </a:cubicBezTo>
                    <a:cubicBezTo>
                      <a:pt x="81597" y="641747"/>
                      <a:pt x="94827" y="628518"/>
                      <a:pt x="95885" y="615289"/>
                    </a:cubicBezTo>
                    <a:cubicBezTo>
                      <a:pt x="96943" y="602060"/>
                      <a:pt x="89535" y="588301"/>
                      <a:pt x="80010" y="577189"/>
                    </a:cubicBezTo>
                    <a:cubicBezTo>
                      <a:pt x="70485" y="566076"/>
                      <a:pt x="32385" y="561843"/>
                      <a:pt x="38735" y="548614"/>
                    </a:cubicBezTo>
                    <a:cubicBezTo>
                      <a:pt x="45085" y="535385"/>
                      <a:pt x="87418" y="511572"/>
                      <a:pt x="118110" y="497814"/>
                    </a:cubicBezTo>
                    <a:cubicBezTo>
                      <a:pt x="148802" y="484056"/>
                      <a:pt x="194839" y="471356"/>
                      <a:pt x="222885" y="466064"/>
                    </a:cubicBezTo>
                    <a:cubicBezTo>
                      <a:pt x="250931" y="460772"/>
                      <a:pt x="269981" y="474001"/>
                      <a:pt x="286385" y="466064"/>
                    </a:cubicBezTo>
                    <a:cubicBezTo>
                      <a:pt x="302789" y="458126"/>
                      <a:pt x="309139" y="427435"/>
                      <a:pt x="321310" y="418439"/>
                    </a:cubicBezTo>
                    <a:cubicBezTo>
                      <a:pt x="333481" y="409443"/>
                      <a:pt x="359410" y="412089"/>
                      <a:pt x="359410" y="412089"/>
                    </a:cubicBezTo>
                    <a:cubicBezTo>
                      <a:pt x="376872" y="408914"/>
                      <a:pt x="407035" y="408385"/>
                      <a:pt x="426085" y="399389"/>
                    </a:cubicBezTo>
                    <a:cubicBezTo>
                      <a:pt x="445135" y="390393"/>
                      <a:pt x="457306" y="371343"/>
                      <a:pt x="473710" y="358114"/>
                    </a:cubicBezTo>
                    <a:cubicBezTo>
                      <a:pt x="490114" y="344885"/>
                      <a:pt x="524510" y="320014"/>
                      <a:pt x="524510" y="320014"/>
                    </a:cubicBezTo>
                    <a:lnTo>
                      <a:pt x="597535" y="266039"/>
                    </a:lnTo>
                    <a:cubicBezTo>
                      <a:pt x="613410" y="254397"/>
                      <a:pt x="617114" y="261277"/>
                      <a:pt x="619760" y="250164"/>
                    </a:cubicBezTo>
                    <a:cubicBezTo>
                      <a:pt x="622406" y="239051"/>
                      <a:pt x="617643" y="216826"/>
                      <a:pt x="613410" y="199364"/>
                    </a:cubicBezTo>
                    <a:cubicBezTo>
                      <a:pt x="609177" y="181902"/>
                      <a:pt x="596477" y="158089"/>
                      <a:pt x="594360" y="145389"/>
                    </a:cubicBezTo>
                    <a:cubicBezTo>
                      <a:pt x="592243" y="132689"/>
                      <a:pt x="603356" y="131101"/>
                      <a:pt x="600710" y="123164"/>
                    </a:cubicBezTo>
                    <a:cubicBezTo>
                      <a:pt x="598064" y="115227"/>
                      <a:pt x="586423" y="105172"/>
                      <a:pt x="578485" y="97764"/>
                    </a:cubicBezTo>
                    <a:cubicBezTo>
                      <a:pt x="570548" y="90356"/>
                      <a:pt x="557318" y="89297"/>
                      <a:pt x="553085" y="78714"/>
                    </a:cubicBezTo>
                    <a:cubicBezTo>
                      <a:pt x="548852" y="68131"/>
                      <a:pt x="548322" y="46964"/>
                      <a:pt x="553085" y="34264"/>
                    </a:cubicBezTo>
                    <a:cubicBezTo>
                      <a:pt x="557848" y="21564"/>
                      <a:pt x="567902" y="6218"/>
                      <a:pt x="581660" y="2514"/>
                    </a:cubicBezTo>
                    <a:cubicBezTo>
                      <a:pt x="595418" y="-1190"/>
                      <a:pt x="616056" y="12039"/>
                      <a:pt x="635635" y="12039"/>
                    </a:cubicBezTo>
                    <a:cubicBezTo>
                      <a:pt x="655214" y="12039"/>
                      <a:pt x="680614" y="4101"/>
                      <a:pt x="699135" y="2514"/>
                    </a:cubicBezTo>
                    <a:cubicBezTo>
                      <a:pt x="717656" y="927"/>
                      <a:pt x="730885" y="-2248"/>
                      <a:pt x="746760" y="2514"/>
                    </a:cubicBezTo>
                    <a:cubicBezTo>
                      <a:pt x="762635" y="7276"/>
                      <a:pt x="781156" y="18389"/>
                      <a:pt x="794385" y="31089"/>
                    </a:cubicBezTo>
                    <a:cubicBezTo>
                      <a:pt x="807614" y="43789"/>
                      <a:pt x="819256" y="66014"/>
                      <a:pt x="826135" y="78714"/>
                    </a:cubicBezTo>
                    <a:cubicBezTo>
                      <a:pt x="833014" y="91414"/>
                      <a:pt x="826664" y="107818"/>
                      <a:pt x="835660" y="107289"/>
                    </a:cubicBezTo>
                    <a:cubicBezTo>
                      <a:pt x="844656" y="106760"/>
                      <a:pt x="866352" y="86122"/>
                      <a:pt x="880110" y="75539"/>
                    </a:cubicBezTo>
                    <a:cubicBezTo>
                      <a:pt x="893868" y="64956"/>
                      <a:pt x="901806" y="50139"/>
                      <a:pt x="918210" y="43789"/>
                    </a:cubicBezTo>
                    <a:cubicBezTo>
                      <a:pt x="934614" y="37439"/>
                      <a:pt x="962660" y="30560"/>
                      <a:pt x="978535" y="37439"/>
                    </a:cubicBezTo>
                    <a:cubicBezTo>
                      <a:pt x="994410" y="44318"/>
                      <a:pt x="1002877" y="70776"/>
                      <a:pt x="1013460" y="85064"/>
                    </a:cubicBezTo>
                    <a:cubicBezTo>
                      <a:pt x="1024043" y="99351"/>
                      <a:pt x="1029864" y="112051"/>
                      <a:pt x="1042035" y="123164"/>
                    </a:cubicBezTo>
                    <a:cubicBezTo>
                      <a:pt x="1054206" y="134277"/>
                      <a:pt x="1075372" y="137981"/>
                      <a:pt x="1086485" y="151739"/>
                    </a:cubicBezTo>
                    <a:cubicBezTo>
                      <a:pt x="1097598" y="165497"/>
                      <a:pt x="1110297" y="187193"/>
                      <a:pt x="1108710" y="205714"/>
                    </a:cubicBezTo>
                    <a:cubicBezTo>
                      <a:pt x="1107123" y="224235"/>
                      <a:pt x="1084368" y="244343"/>
                      <a:pt x="1076960" y="262864"/>
                    </a:cubicBezTo>
                    <a:cubicBezTo>
                      <a:pt x="1069552" y="281385"/>
                      <a:pt x="1065318" y="297260"/>
                      <a:pt x="1064260" y="316839"/>
                    </a:cubicBezTo>
                    <a:cubicBezTo>
                      <a:pt x="1063202" y="336418"/>
                      <a:pt x="1065318" y="360231"/>
                      <a:pt x="1070610" y="380339"/>
                    </a:cubicBezTo>
                    <a:cubicBezTo>
                      <a:pt x="1075902" y="400447"/>
                      <a:pt x="1091248" y="416852"/>
                      <a:pt x="1096010" y="437489"/>
                    </a:cubicBezTo>
                    <a:cubicBezTo>
                      <a:pt x="1100772" y="458126"/>
                      <a:pt x="1100773" y="484056"/>
                      <a:pt x="1099185" y="504164"/>
                    </a:cubicBezTo>
                    <a:cubicBezTo>
                      <a:pt x="1097598" y="524272"/>
                      <a:pt x="1085956" y="540677"/>
                      <a:pt x="1086485" y="558139"/>
                    </a:cubicBezTo>
                    <a:cubicBezTo>
                      <a:pt x="1087014" y="575601"/>
                      <a:pt x="1099714" y="588831"/>
                      <a:pt x="1102360" y="608939"/>
                    </a:cubicBezTo>
                    <a:cubicBezTo>
                      <a:pt x="1105006" y="629047"/>
                      <a:pt x="1103418" y="658681"/>
                      <a:pt x="1102360" y="678789"/>
                    </a:cubicBezTo>
                    <a:cubicBezTo>
                      <a:pt x="1101302" y="698897"/>
                      <a:pt x="1096010" y="715302"/>
                      <a:pt x="1096010" y="729589"/>
                    </a:cubicBezTo>
                    <a:cubicBezTo>
                      <a:pt x="1096010" y="743876"/>
                      <a:pt x="1102360" y="750227"/>
                      <a:pt x="1102360" y="764514"/>
                    </a:cubicBezTo>
                    <a:cubicBezTo>
                      <a:pt x="1102360" y="778801"/>
                      <a:pt x="1096010" y="794147"/>
                      <a:pt x="1096010" y="815314"/>
                    </a:cubicBezTo>
                    <a:cubicBezTo>
                      <a:pt x="1096010" y="836481"/>
                      <a:pt x="1095481" y="872464"/>
                      <a:pt x="1102360" y="891514"/>
                    </a:cubicBezTo>
                    <a:cubicBezTo>
                      <a:pt x="1109239" y="910564"/>
                      <a:pt x="1127231" y="920089"/>
                      <a:pt x="1137285" y="929614"/>
                    </a:cubicBezTo>
                    <a:cubicBezTo>
                      <a:pt x="1147339" y="939139"/>
                      <a:pt x="1155806" y="940726"/>
                      <a:pt x="1162685" y="948664"/>
                    </a:cubicBezTo>
                    <a:cubicBezTo>
                      <a:pt x="1169564" y="956602"/>
                      <a:pt x="1182264" y="966127"/>
                      <a:pt x="1178560" y="977239"/>
                    </a:cubicBezTo>
                    <a:cubicBezTo>
                      <a:pt x="1174856" y="988351"/>
                      <a:pt x="1154748" y="1002110"/>
                      <a:pt x="1140460" y="1015339"/>
                    </a:cubicBezTo>
                    <a:cubicBezTo>
                      <a:pt x="1126173" y="1028568"/>
                      <a:pt x="1102889" y="1051852"/>
                      <a:pt x="1092835" y="1056614"/>
                    </a:cubicBezTo>
                    <a:cubicBezTo>
                      <a:pt x="1082781" y="1061377"/>
                      <a:pt x="1093364" y="1050264"/>
                      <a:pt x="1080135" y="1043914"/>
                    </a:cubicBezTo>
                    <a:cubicBezTo>
                      <a:pt x="1066906" y="1037564"/>
                      <a:pt x="1034626" y="1023806"/>
                      <a:pt x="1013460" y="1018514"/>
                    </a:cubicBezTo>
                    <a:cubicBezTo>
                      <a:pt x="992294" y="1013222"/>
                      <a:pt x="973243" y="1016397"/>
                      <a:pt x="953135" y="1012164"/>
                    </a:cubicBezTo>
                    <a:cubicBezTo>
                      <a:pt x="933027" y="1007931"/>
                      <a:pt x="916622" y="995760"/>
                      <a:pt x="892810" y="993114"/>
                    </a:cubicBezTo>
                    <a:cubicBezTo>
                      <a:pt x="868998" y="990468"/>
                      <a:pt x="841481" y="992585"/>
                      <a:pt x="810260" y="996289"/>
                    </a:cubicBezTo>
                    <a:cubicBezTo>
                      <a:pt x="779039" y="999993"/>
                      <a:pt x="732473" y="1006872"/>
                      <a:pt x="705485" y="1015339"/>
                    </a:cubicBezTo>
                    <a:cubicBezTo>
                      <a:pt x="678497" y="1023806"/>
                      <a:pt x="667914" y="1033860"/>
                      <a:pt x="648335" y="1047089"/>
                    </a:cubicBezTo>
                    <a:cubicBezTo>
                      <a:pt x="628756" y="1060318"/>
                      <a:pt x="588010" y="1094714"/>
                      <a:pt x="588010" y="1094714"/>
                    </a:cubicBezTo>
                    <a:lnTo>
                      <a:pt x="588010" y="1094714"/>
                    </a:lnTo>
                    <a:cubicBezTo>
                      <a:pt x="581131" y="1104239"/>
                      <a:pt x="557318" y="1125406"/>
                      <a:pt x="546735" y="1151864"/>
                    </a:cubicBezTo>
                    <a:cubicBezTo>
                      <a:pt x="536152" y="1178322"/>
                      <a:pt x="526098" y="1222772"/>
                      <a:pt x="524510" y="1253464"/>
                    </a:cubicBezTo>
                    <a:cubicBezTo>
                      <a:pt x="522923" y="1284156"/>
                      <a:pt x="531389" y="1306910"/>
                      <a:pt x="537210" y="1336014"/>
                    </a:cubicBezTo>
                    <a:cubicBezTo>
                      <a:pt x="543031" y="1365118"/>
                      <a:pt x="557848" y="1395281"/>
                      <a:pt x="559435" y="1428089"/>
                    </a:cubicBezTo>
                    <a:cubicBezTo>
                      <a:pt x="561023" y="1460897"/>
                      <a:pt x="567902" y="1506406"/>
                      <a:pt x="546735" y="1532864"/>
                    </a:cubicBezTo>
                    <a:cubicBezTo>
                      <a:pt x="525568" y="1559322"/>
                      <a:pt x="423439" y="1578901"/>
                      <a:pt x="394335" y="1570964"/>
                    </a:cubicBezTo>
                    <a:close/>
                  </a:path>
                </a:pathLst>
              </a:cu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sp>
        <p:nvSpPr>
          <p:cNvPr id="113" name="Textfeld 112"/>
          <p:cNvSpPr txBox="1"/>
          <p:nvPr/>
        </p:nvSpPr>
        <p:spPr>
          <a:xfrm>
            <a:off x="2056946" y="6032002"/>
            <a:ext cx="9828468" cy="822726"/>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128"/>
                <a:cs typeface="+mn-cs"/>
              </a:rPr>
              <a:t>ICON D2 vs </a:t>
            </a:r>
            <a:r>
              <a:rPr kumimoji="0" lang="en-US"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Sinfony</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Intense EPS: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128"/>
                <a:cs typeface="+mn-cs"/>
              </a:rPr>
              <a:t>Intense:  Up-to-date information through hourly rapid updates. Clear detection of the cell by 19 CEST in every ensemble member</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128"/>
                <a:cs typeface="+mn-cs"/>
              </a:rPr>
              <a:t>Intense: </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High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variability</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in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forecasts</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between</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ensemble</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members</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earlier</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forecast</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times</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(17 und 18 </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128"/>
                <a:cs typeface="+mn-cs"/>
              </a:rPr>
              <a:t>CEST)</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 ranging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from</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mean</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flow</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de-DE" sz="1100" b="1" i="0" u="none" strike="noStrike" kern="1200" cap="none" spc="0" normalizeH="0" baseline="0" noProof="0" dirty="0" err="1">
                <a:ln>
                  <a:noFill/>
                </a:ln>
                <a:solidFill>
                  <a:srgbClr val="000000"/>
                </a:solidFill>
                <a:effectLst/>
                <a:uLnTx/>
                <a:uFillTx/>
                <a:latin typeface="Arial" charset="0"/>
                <a:ea typeface="ＭＳ Ｐゴシック" charset="-128"/>
                <a:cs typeface="+mn-cs"/>
              </a:rPr>
              <a:t>to</a:t>
            </a:r>
            <a:r>
              <a:rPr kumimoji="0" lang="de-DE" sz="1100" b="1" i="0" u="none" strike="noStrike" kern="1200" cap="none" spc="0" normalizeH="0" baseline="0" noProof="0" dirty="0">
                <a:ln>
                  <a:noFill/>
                </a:ln>
                <a:solidFill>
                  <a:srgbClr val="000000"/>
                </a:solidFill>
                <a:effectLst/>
                <a:uLnTx/>
                <a:uFillTx/>
                <a:latin typeface="Arial" charset="0"/>
                <a:ea typeface="ＭＳ Ｐゴシック" charset="-128"/>
                <a:cs typeface="+mn-cs"/>
              </a:rPr>
              <a:t> HQ100</a:t>
            </a:r>
          </a:p>
        </p:txBody>
      </p:sp>
      <p:sp>
        <p:nvSpPr>
          <p:cNvPr id="114" name="Textfeld 113"/>
          <p:cNvSpPr txBox="1"/>
          <p:nvPr/>
        </p:nvSpPr>
        <p:spPr>
          <a:xfrm>
            <a:off x="2516648" y="1631829"/>
            <a:ext cx="1913132"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HVZ „Best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Guess</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“-Forecast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upto</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48h </a:t>
            </a:r>
            <a:r>
              <a:rPr kumimoji="0" lang="de-DE" sz="1100" b="1" i="1" u="none" strike="noStrike" kern="1200" cap="none" spc="0" normalizeH="0" baseline="0" noProof="0" dirty="0" err="1">
                <a:ln>
                  <a:noFill/>
                </a:ln>
                <a:solidFill>
                  <a:srgbClr val="3B687F"/>
                </a:solidFill>
                <a:effectLst/>
                <a:uLnTx/>
                <a:uFillTx/>
                <a:latin typeface="Arial" charset="0"/>
                <a:ea typeface="ＭＳ Ｐゴシック" charset="-128"/>
                <a:cs typeface="+mn-cs"/>
              </a:rPr>
              <a:t>based</a:t>
            </a:r>
            <a:r>
              <a:rPr kumimoji="0" lang="de-DE" sz="1100" b="1" i="1" u="none" strike="noStrike" kern="1200" cap="none" spc="0" normalizeH="0" baseline="0" noProof="0" dirty="0">
                <a:ln>
                  <a:noFill/>
                </a:ln>
                <a:solidFill>
                  <a:srgbClr val="3B687F"/>
                </a:solidFill>
                <a:effectLst/>
                <a:uLnTx/>
                <a:uFillTx/>
                <a:latin typeface="Arial" charset="0"/>
                <a:ea typeface="ＭＳ Ｐゴシック" charset="-128"/>
                <a:cs typeface="+mn-cs"/>
              </a:rPr>
              <a:t> on ICON-D2 Forecast</a:t>
            </a:r>
          </a:p>
        </p:txBody>
      </p:sp>
      <p:pic>
        <p:nvPicPr>
          <p:cNvPr id="3" name="Grafik 2"/>
          <p:cNvPicPr>
            <a:picLocks noChangeAspect="1"/>
          </p:cNvPicPr>
          <p:nvPr/>
        </p:nvPicPr>
        <p:blipFill>
          <a:blip r:embed="rId13"/>
          <a:stretch>
            <a:fillRect/>
          </a:stretch>
        </p:blipFill>
        <p:spPr>
          <a:xfrm>
            <a:off x="10412706" y="178081"/>
            <a:ext cx="1749626" cy="558908"/>
          </a:xfrm>
          <a:prstGeom prst="rect">
            <a:avLst/>
          </a:prstGeom>
        </p:spPr>
      </p:pic>
      <p:pic>
        <p:nvPicPr>
          <p:cNvPr id="6" name="Grafik 5"/>
          <p:cNvPicPr>
            <a:picLocks noChangeAspect="1"/>
          </p:cNvPicPr>
          <p:nvPr/>
        </p:nvPicPr>
        <p:blipFill>
          <a:blip r:embed="rId14"/>
          <a:stretch>
            <a:fillRect/>
          </a:stretch>
        </p:blipFill>
        <p:spPr>
          <a:xfrm>
            <a:off x="8868315" y="203815"/>
            <a:ext cx="1544390" cy="887550"/>
          </a:xfrm>
          <a:prstGeom prst="rect">
            <a:avLst/>
          </a:prstGeom>
        </p:spPr>
      </p:pic>
    </p:spTree>
    <p:extLst>
      <p:ext uri="{BB962C8B-B14F-4D97-AF65-F5344CB8AC3E}">
        <p14:creationId xmlns:p14="http://schemas.microsoft.com/office/powerpoint/2010/main" val="296659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ußzeilenplatzhalter 1"/>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86019" name="Foliennummernplatzhalter 2"/>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51E768C0-FB40-4B43-8173-CF382A7EE655}" type="slidenum">
              <a:rPr lang="de-DE" altLang="de-DE" sz="1000">
                <a:solidFill>
                  <a:srgbClr val="3B687F"/>
                </a:solidFill>
              </a:rPr>
              <a:pPr algn="ctr"/>
              <a:t>24</a:t>
            </a:fld>
            <a:endParaRPr lang="de-DE" altLang="de-DE" sz="1000">
              <a:solidFill>
                <a:srgbClr val="3B687F"/>
              </a:solidFill>
            </a:endParaRPr>
          </a:p>
        </p:txBody>
      </p:sp>
      <p:sp>
        <p:nvSpPr>
          <p:cNvPr id="86020" name="Datumsplatzhalter 3"/>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sp>
        <p:nvSpPr>
          <p:cNvPr id="86023" name="Text Box 4"/>
          <p:cNvSpPr txBox="1">
            <a:spLocks noChangeArrowheads="1"/>
          </p:cNvSpPr>
          <p:nvPr/>
        </p:nvSpPr>
        <p:spPr bwMode="auto">
          <a:xfrm>
            <a:off x="9732311" y="1052736"/>
            <a:ext cx="213748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de-DE" altLang="de-DE" sz="3200" dirty="0" err="1">
                <a:solidFill>
                  <a:srgbClr val="000099"/>
                </a:solidFill>
                <a:latin typeface="Times New Roman" panose="02020603050405020304" pitchFamily="18" charset="0"/>
              </a:rPr>
              <a:t>Were</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the</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task</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forces</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able</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to</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properly</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mitigate</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the</a:t>
            </a:r>
            <a:r>
              <a:rPr lang="de-DE" altLang="de-DE" sz="3200" dirty="0">
                <a:solidFill>
                  <a:srgbClr val="000099"/>
                </a:solidFill>
                <a:latin typeface="Times New Roman" panose="02020603050405020304" pitchFamily="18" charset="0"/>
              </a:rPr>
              <a:t> </a:t>
            </a:r>
            <a:r>
              <a:rPr lang="de-DE" altLang="de-DE" sz="3200" dirty="0" err="1">
                <a:solidFill>
                  <a:srgbClr val="000099"/>
                </a:solidFill>
                <a:latin typeface="Times New Roman" panose="02020603050405020304" pitchFamily="18" charset="0"/>
              </a:rPr>
              <a:t>flood</a:t>
            </a:r>
            <a:r>
              <a:rPr lang="de-DE" altLang="de-DE" sz="3200" dirty="0">
                <a:solidFill>
                  <a:srgbClr val="000099"/>
                </a:solidFill>
                <a:latin typeface="Times New Roman" panose="02020603050405020304" pitchFamily="18" charset="0"/>
              </a:rPr>
              <a:t>? </a:t>
            </a:r>
          </a:p>
        </p:txBody>
      </p:sp>
      <p:pic>
        <p:nvPicPr>
          <p:cNvPr id="8" name="Grafik 7"/>
          <p:cNvPicPr>
            <a:picLocks noChangeAspect="1"/>
          </p:cNvPicPr>
          <p:nvPr/>
        </p:nvPicPr>
        <p:blipFill rotWithShape="1">
          <a:blip r:embed="rId3"/>
          <a:srcRect b="8525"/>
          <a:stretch/>
        </p:blipFill>
        <p:spPr>
          <a:xfrm>
            <a:off x="329431" y="936965"/>
            <a:ext cx="9433048" cy="5679735"/>
          </a:xfrm>
          <a:prstGeom prst="rect">
            <a:avLst/>
          </a:prstGeom>
        </p:spPr>
      </p:pic>
      <p:pic>
        <p:nvPicPr>
          <p:cNvPr id="7" name="Grafik 6" descr="Uhr mit einfarbiger Füllung">
            <a:extLst>
              <a:ext uri="{FF2B5EF4-FFF2-40B4-BE49-F238E27FC236}">
                <a16:creationId xmlns:a16="http://schemas.microsoft.com/office/drawing/2014/main" id="{733B57CA-C3F6-4CCE-A2DD-6FF3A8A870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9796" y="4005064"/>
            <a:ext cx="1068403" cy="1068403"/>
          </a:xfrm>
          <a:prstGeom prst="rect">
            <a:avLst/>
          </a:prstGeom>
        </p:spPr>
      </p:pic>
      <p:pic>
        <p:nvPicPr>
          <p:cNvPr id="9" name="Grafik 8" descr="Markierung mit einfarbiger Füllung">
            <a:extLst>
              <a:ext uri="{FF2B5EF4-FFF2-40B4-BE49-F238E27FC236}">
                <a16:creationId xmlns:a16="http://schemas.microsoft.com/office/drawing/2014/main" id="{58CB3561-1245-48AA-A31D-0B9A008236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62479" y="4974946"/>
            <a:ext cx="1419084" cy="1419084"/>
          </a:xfrm>
          <a:prstGeom prst="rect">
            <a:avLst/>
          </a:prstGeom>
        </p:spPr>
      </p:pic>
      <p:pic>
        <p:nvPicPr>
          <p:cNvPr id="10" name="Grafik 9" descr="Warnung mit einfarbiger Füllung">
            <a:extLst>
              <a:ext uri="{FF2B5EF4-FFF2-40B4-BE49-F238E27FC236}">
                <a16:creationId xmlns:a16="http://schemas.microsoft.com/office/drawing/2014/main" id="{EF86AE61-4A60-4403-99E7-66F79FED0C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97113" y="5199546"/>
            <a:ext cx="1068404" cy="1068404"/>
          </a:xfrm>
          <a:prstGeom prst="rect">
            <a:avLst/>
          </a:prstGeom>
        </p:spPr>
      </p:pic>
    </p:spTree>
    <p:extLst>
      <p:ext uri="{BB962C8B-B14F-4D97-AF65-F5344CB8AC3E}">
        <p14:creationId xmlns:p14="http://schemas.microsoft.com/office/powerpoint/2010/main" val="252630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ußzeilenplatzhalter 2"/>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66563" name="Foliennummernplatzhalter 3"/>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2A87801F-3E6D-4F30-8421-E8974AC576CE}" type="slidenum">
              <a:rPr lang="de-DE" altLang="de-DE" sz="1000">
                <a:solidFill>
                  <a:srgbClr val="3B687F"/>
                </a:solidFill>
              </a:rPr>
              <a:pPr algn="ctr"/>
              <a:t>3</a:t>
            </a:fld>
            <a:endParaRPr lang="de-DE" altLang="de-DE" sz="1000">
              <a:solidFill>
                <a:srgbClr val="3B687F"/>
              </a:solidFill>
            </a:endParaRPr>
          </a:p>
        </p:txBody>
      </p:sp>
      <p:sp>
        <p:nvSpPr>
          <p:cNvPr id="66564" name="Datumsplatzhalter 4"/>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endParaRPr lang="de-DE" altLang="de-DE" sz="1400" dirty="0">
              <a:solidFill>
                <a:srgbClr val="3B687F"/>
              </a:solidFill>
            </a:endParaRPr>
          </a:p>
        </p:txBody>
      </p:sp>
      <p:pic>
        <p:nvPicPr>
          <p:cNvPr id="66565" name="Picture 2"/>
          <p:cNvPicPr>
            <a:picLocks noChangeAspect="1" noChangeArrowheads="1"/>
          </p:cNvPicPr>
          <p:nvPr/>
        </p:nvPicPr>
        <p:blipFill rotWithShape="1">
          <a:blip r:embed="rId3">
            <a:lum bright="50000" contrast="-60000"/>
            <a:extLst>
              <a:ext uri="{28A0092B-C50C-407E-A947-70E740481C1C}">
                <a14:useLocalDpi xmlns:a14="http://schemas.microsoft.com/office/drawing/2010/main" val="0"/>
              </a:ext>
            </a:extLst>
          </a:blip>
          <a:srcRect t="4421"/>
          <a:stretch/>
        </p:blipFill>
        <p:spPr bwMode="auto">
          <a:xfrm>
            <a:off x="1524000" y="1052736"/>
            <a:ext cx="9144000" cy="580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6566" name="Group 4"/>
          <p:cNvGrpSpPr>
            <a:grpSpLocks/>
          </p:cNvGrpSpPr>
          <p:nvPr/>
        </p:nvGrpSpPr>
        <p:grpSpPr bwMode="auto">
          <a:xfrm>
            <a:off x="3143250" y="2046289"/>
            <a:ext cx="7221538" cy="1258887"/>
            <a:chOff x="1020" y="1289"/>
            <a:chExt cx="4549" cy="793"/>
          </a:xfrm>
        </p:grpSpPr>
        <p:sp>
          <p:nvSpPr>
            <p:cNvPr id="66571" name="Line 5"/>
            <p:cNvSpPr>
              <a:spLocks noChangeShapeType="1"/>
            </p:cNvSpPr>
            <p:nvPr/>
          </p:nvSpPr>
          <p:spPr bwMode="auto">
            <a:xfrm>
              <a:off x="1020" y="1432"/>
              <a:ext cx="170" cy="0"/>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6572" name="Text Box 6"/>
            <p:cNvSpPr txBox="1">
              <a:spLocks noChangeArrowheads="1"/>
            </p:cNvSpPr>
            <p:nvPr/>
          </p:nvSpPr>
          <p:spPr bwMode="auto">
            <a:xfrm>
              <a:off x="1275" y="1289"/>
              <a:ext cx="4294" cy="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42483" rIns="84966" bIns="42483">
              <a:spAutoFit/>
            </a:bodyPr>
            <a:lstStyle>
              <a:lvl1pPr defTabSz="708025">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1pPr>
              <a:lvl2pPr marL="531813" indent="-187325" defTabSz="708025">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062038" indent="-188913" defTabSz="708025">
                <a:spcBef>
                  <a:spcPct val="20000"/>
                </a:spcBef>
                <a:buClr>
                  <a:schemeClr val="tx1"/>
                </a:buClr>
                <a:buChar char="•"/>
                <a:defRPr>
                  <a:solidFill>
                    <a:schemeClr val="tx1"/>
                  </a:solidFill>
                  <a:latin typeface="Arial" panose="020B0604020202020204" pitchFamily="34" charset="0"/>
                  <a:ea typeface="ＭＳ Ｐゴシック" panose="020B0600070205080204" pitchFamily="34" charset="-128"/>
                </a:defRPr>
              </a:lvl3pPr>
              <a:lvl4pPr marL="1593850" indent="-228600" defTabSz="708025">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124075" indent="-228600" defTabSz="708025">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812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30384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956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9528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FontTx/>
                <a:buNone/>
              </a:pPr>
              <a:r>
                <a:rPr kumimoji="1" lang="en-US" altLang="de-DE" sz="2200" dirty="0">
                  <a:solidFill>
                    <a:srgbClr val="000099"/>
                  </a:solidFill>
                  <a:latin typeface="Syntax" pitchFamily="34" charset="0"/>
                </a:rPr>
                <a:t>River basin models with rainfall-runoff / water balance </a:t>
              </a:r>
              <a:br>
                <a:rPr kumimoji="1" lang="en-US" altLang="de-DE" sz="2200" dirty="0">
                  <a:solidFill>
                    <a:srgbClr val="000099"/>
                  </a:solidFill>
                  <a:latin typeface="Syntax" pitchFamily="34" charset="0"/>
                </a:rPr>
              </a:br>
              <a:r>
                <a:rPr kumimoji="1" lang="en-US" altLang="de-DE" sz="2200" dirty="0">
                  <a:solidFill>
                    <a:srgbClr val="000099"/>
                  </a:solidFill>
                  <a:latin typeface="Syntax" pitchFamily="34" charset="0"/>
                </a:rPr>
                <a:t>and flood-routing components</a:t>
              </a:r>
            </a:p>
            <a:p>
              <a:pPr>
                <a:spcBef>
                  <a:spcPct val="50000"/>
                </a:spcBef>
                <a:buClrTx/>
                <a:buFontTx/>
                <a:buNone/>
              </a:pPr>
              <a:r>
                <a:rPr kumimoji="1" lang="en-US" altLang="de-DE" sz="2200" dirty="0">
                  <a:solidFill>
                    <a:srgbClr val="000099"/>
                  </a:solidFill>
                  <a:latin typeface="Syntax" pitchFamily="34" charset="0"/>
                </a:rPr>
                <a:t>LARSIM</a:t>
              </a:r>
              <a:endParaRPr kumimoji="1" lang="en-US" altLang="de-DE" sz="2200" dirty="0">
                <a:solidFill>
                  <a:schemeClr val="accent1"/>
                </a:solidFill>
                <a:latin typeface="Syntax" pitchFamily="34" charset="0"/>
              </a:endParaRPr>
            </a:p>
          </p:txBody>
        </p:sp>
      </p:grpSp>
      <p:grpSp>
        <p:nvGrpSpPr>
          <p:cNvPr id="66567" name="Group 7"/>
          <p:cNvGrpSpPr>
            <a:grpSpLocks/>
          </p:cNvGrpSpPr>
          <p:nvPr/>
        </p:nvGrpSpPr>
        <p:grpSpPr bwMode="auto">
          <a:xfrm>
            <a:off x="3209926" y="4151314"/>
            <a:ext cx="7153275" cy="1258887"/>
            <a:chOff x="1105" y="2816"/>
            <a:chExt cx="4506" cy="793"/>
          </a:xfrm>
        </p:grpSpPr>
        <p:sp>
          <p:nvSpPr>
            <p:cNvPr id="66569" name="Text Box 8"/>
            <p:cNvSpPr txBox="1">
              <a:spLocks noChangeArrowheads="1"/>
            </p:cNvSpPr>
            <p:nvPr/>
          </p:nvSpPr>
          <p:spPr bwMode="auto">
            <a:xfrm>
              <a:off x="1318" y="2816"/>
              <a:ext cx="4293" cy="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66" tIns="42483" rIns="84966" bIns="42483">
              <a:spAutoFit/>
            </a:bodyPr>
            <a:lstStyle>
              <a:lvl1pPr defTabSz="708025">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1pPr>
              <a:lvl2pPr marL="531813" indent="-187325" defTabSz="708025">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062038" indent="-188913" defTabSz="708025">
                <a:spcBef>
                  <a:spcPct val="20000"/>
                </a:spcBef>
                <a:buClr>
                  <a:schemeClr val="tx1"/>
                </a:buClr>
                <a:buChar char="•"/>
                <a:defRPr>
                  <a:solidFill>
                    <a:schemeClr val="tx1"/>
                  </a:solidFill>
                  <a:latin typeface="Arial" panose="020B0604020202020204" pitchFamily="34" charset="0"/>
                  <a:ea typeface="ＭＳ Ｐゴシック" panose="020B0600070205080204" pitchFamily="34" charset="-128"/>
                </a:defRPr>
              </a:lvl3pPr>
              <a:lvl4pPr marL="1593850" indent="-228600" defTabSz="708025">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124075" indent="-228600" defTabSz="708025">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812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30384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956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952875" indent="-228600" defTabSz="708025"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FontTx/>
                <a:buNone/>
              </a:pPr>
              <a:r>
                <a:rPr kumimoji="1" lang="en-US" altLang="de-DE" sz="2200">
                  <a:solidFill>
                    <a:srgbClr val="000099"/>
                  </a:solidFill>
                  <a:latin typeface="Syntax" pitchFamily="34" charset="0"/>
                </a:rPr>
                <a:t>Hydrodynamic models (1D - hydraulic models) </a:t>
              </a:r>
            </a:p>
            <a:p>
              <a:pPr>
                <a:spcBef>
                  <a:spcPct val="50000"/>
                </a:spcBef>
                <a:buClrTx/>
                <a:buFontTx/>
                <a:buNone/>
              </a:pPr>
              <a:r>
                <a:rPr kumimoji="1" lang="en-US" altLang="de-DE" sz="2200">
                  <a:solidFill>
                    <a:srgbClr val="000099"/>
                  </a:solidFill>
                  <a:latin typeface="Syntax" pitchFamily="34" charset="0"/>
                </a:rPr>
                <a:t>SOBEK (WAVOS): Main</a:t>
              </a:r>
              <a:br>
                <a:rPr kumimoji="1" lang="en-US" altLang="de-DE" sz="2200">
                  <a:solidFill>
                    <a:srgbClr val="000099"/>
                  </a:solidFill>
                  <a:latin typeface="Syntax" pitchFamily="34" charset="0"/>
                </a:rPr>
              </a:br>
              <a:r>
                <a:rPr kumimoji="1" lang="en-US" altLang="de-DE" sz="2200">
                  <a:solidFill>
                    <a:srgbClr val="000099"/>
                  </a:solidFill>
                  <a:latin typeface="Syntax" pitchFamily="34" charset="0"/>
                </a:rPr>
                <a:t>FLUX/FLORIS: Inn, Lech, Danube</a:t>
              </a:r>
            </a:p>
          </p:txBody>
        </p:sp>
        <p:sp>
          <p:nvSpPr>
            <p:cNvPr id="66570" name="Line 9"/>
            <p:cNvSpPr>
              <a:spLocks noChangeShapeType="1"/>
            </p:cNvSpPr>
            <p:nvPr/>
          </p:nvSpPr>
          <p:spPr bwMode="auto">
            <a:xfrm>
              <a:off x="1105" y="2960"/>
              <a:ext cx="170" cy="0"/>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66568" name="Rectangle 10"/>
          <p:cNvSpPr>
            <a:spLocks noGrp="1" noChangeArrowheads="1"/>
          </p:cNvSpPr>
          <p:nvPr>
            <p:ph type="title"/>
          </p:nvPr>
        </p:nvSpPr>
        <p:spPr/>
        <p:txBody>
          <a:bodyPr/>
          <a:lstStyle/>
          <a:p>
            <a:pPr eaLnBrk="1" hangingPunct="1"/>
            <a:r>
              <a:rPr lang="en-US" altLang="de-DE" dirty="0"/>
              <a:t>Flood Forecast Model System</a:t>
            </a:r>
          </a:p>
        </p:txBody>
      </p:sp>
    </p:spTree>
    <p:extLst>
      <p:ext uri="{BB962C8B-B14F-4D97-AF65-F5344CB8AC3E}">
        <p14:creationId xmlns:p14="http://schemas.microsoft.com/office/powerpoint/2010/main" val="36906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umsplatzhalter 4"/>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sp>
        <p:nvSpPr>
          <p:cNvPr id="70659" name="Foliennummernplatzhalter 5"/>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E10EC9FE-EE1F-459F-B481-333A3C11BEFD}" type="slidenum">
              <a:rPr lang="de-DE" altLang="de-DE" sz="1000">
                <a:solidFill>
                  <a:srgbClr val="3B687F"/>
                </a:solidFill>
              </a:rPr>
              <a:pPr algn="ctr"/>
              <a:t>4</a:t>
            </a:fld>
            <a:endParaRPr lang="de-DE" altLang="de-DE" sz="1000">
              <a:solidFill>
                <a:srgbClr val="3B687F"/>
              </a:solidFill>
            </a:endParaRPr>
          </a:p>
        </p:txBody>
      </p:sp>
      <p:sp>
        <p:nvSpPr>
          <p:cNvPr id="70660" name="Inhaltsplatzhalter 1"/>
          <p:cNvSpPr>
            <a:spLocks noGrp="1"/>
          </p:cNvSpPr>
          <p:nvPr>
            <p:ph idx="1"/>
          </p:nvPr>
        </p:nvSpPr>
        <p:spPr>
          <a:xfrm>
            <a:off x="594838" y="1670050"/>
            <a:ext cx="2016125" cy="2479030"/>
          </a:xfrm>
        </p:spPr>
        <p:txBody>
          <a:bodyPr/>
          <a:lstStyle/>
          <a:p>
            <a:r>
              <a:rPr lang="de-DE" altLang="de-DE" dirty="0" err="1"/>
              <a:t>Flood</a:t>
            </a:r>
            <a:r>
              <a:rPr lang="de-DE" altLang="de-DE" dirty="0"/>
              <a:t> </a:t>
            </a:r>
            <a:r>
              <a:rPr lang="de-DE" altLang="de-DE" dirty="0" err="1"/>
              <a:t>forecast</a:t>
            </a:r>
            <a:r>
              <a:rPr lang="de-DE" altLang="de-DE" dirty="0"/>
              <a:t> </a:t>
            </a:r>
            <a:r>
              <a:rPr lang="de-DE" altLang="de-DE" dirty="0" err="1"/>
              <a:t>models</a:t>
            </a:r>
            <a:r>
              <a:rPr lang="de-DE" altLang="de-DE" dirty="0"/>
              <a:t> in Bavaria </a:t>
            </a:r>
            <a:r>
              <a:rPr lang="de-DE" altLang="de-DE" dirty="0" err="1"/>
              <a:t>and</a:t>
            </a:r>
            <a:r>
              <a:rPr lang="de-DE" altLang="de-DE" dirty="0"/>
              <a:t> </a:t>
            </a:r>
            <a:r>
              <a:rPr lang="de-DE" altLang="de-DE" dirty="0" err="1"/>
              <a:t>implemented</a:t>
            </a:r>
            <a:r>
              <a:rPr lang="de-DE" altLang="de-DE" dirty="0"/>
              <a:t> </a:t>
            </a:r>
            <a:r>
              <a:rPr lang="de-DE" altLang="de-DE" dirty="0" err="1"/>
              <a:t>forecasts</a:t>
            </a:r>
            <a:r>
              <a:rPr lang="de-DE" altLang="de-DE" dirty="0"/>
              <a:t> </a:t>
            </a:r>
            <a:r>
              <a:rPr lang="de-DE" altLang="de-DE" dirty="0" err="1"/>
              <a:t>from</a:t>
            </a:r>
            <a:r>
              <a:rPr lang="de-DE" altLang="de-DE" dirty="0"/>
              <a:t> </a:t>
            </a:r>
            <a:r>
              <a:rPr lang="de-DE" altLang="de-DE" dirty="0" err="1"/>
              <a:t>neighbouring</a:t>
            </a:r>
            <a:r>
              <a:rPr lang="de-DE" altLang="de-DE" dirty="0"/>
              <a:t> </a:t>
            </a:r>
            <a:r>
              <a:rPr lang="de-DE" altLang="de-DE" dirty="0" err="1"/>
              <a:t>states</a:t>
            </a:r>
            <a:endParaRPr lang="de-DE" altLang="de-DE" dirty="0"/>
          </a:p>
        </p:txBody>
      </p:sp>
      <p:sp>
        <p:nvSpPr>
          <p:cNvPr id="70661" name="Fußzeilenplatzhalter 3"/>
          <p:cNvSpPr>
            <a:spLocks noGrp="1"/>
          </p:cNvSpPr>
          <p:nvPr>
            <p:ph type="ftr" sz="quarter" idx="10"/>
          </p:nvPr>
        </p:nvSpPr>
        <p:spPr>
          <a:xfrm>
            <a:off x="6311900" y="6477000"/>
            <a:ext cx="4186238" cy="279400"/>
          </a:xfrm>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70664" name="Titel 1"/>
          <p:cNvSpPr>
            <a:spLocks noGrp="1"/>
          </p:cNvSpPr>
          <p:nvPr>
            <p:ph type="title"/>
          </p:nvPr>
        </p:nvSpPr>
        <p:spPr/>
        <p:txBody>
          <a:bodyPr/>
          <a:lstStyle/>
          <a:p>
            <a:r>
              <a:rPr lang="de-DE" altLang="de-DE" dirty="0" err="1"/>
              <a:t>Flood</a:t>
            </a:r>
            <a:r>
              <a:rPr lang="de-DE" altLang="de-DE" dirty="0"/>
              <a:t> Forecast </a:t>
            </a:r>
            <a:r>
              <a:rPr lang="de-DE" altLang="de-DE" dirty="0" err="1"/>
              <a:t>models</a:t>
            </a:r>
            <a:endParaRPr lang="de-DE" altLang="de-DE" dirty="0"/>
          </a:p>
        </p:txBody>
      </p:sp>
      <p:pic>
        <p:nvPicPr>
          <p:cNvPr id="4" name="Grafik 3">
            <a:extLst>
              <a:ext uri="{FF2B5EF4-FFF2-40B4-BE49-F238E27FC236}">
                <a16:creationId xmlns:a16="http://schemas.microsoft.com/office/drawing/2014/main" id="{F390D8A5-CDB5-4F5C-9214-D6A1F42C3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873" y="935038"/>
            <a:ext cx="6808493" cy="5498229"/>
          </a:xfrm>
          <a:prstGeom prst="rect">
            <a:avLst/>
          </a:prstGeom>
        </p:spPr>
      </p:pic>
      <p:sp>
        <p:nvSpPr>
          <p:cNvPr id="12" name="Textfeld 11"/>
          <p:cNvSpPr txBox="1"/>
          <p:nvPr/>
        </p:nvSpPr>
        <p:spPr>
          <a:xfrm>
            <a:off x="7176120" y="6045311"/>
            <a:ext cx="2016224" cy="230832"/>
          </a:xfrm>
          <a:prstGeom prst="rect">
            <a:avLst/>
          </a:prstGeom>
          <a:noFill/>
        </p:spPr>
        <p:txBody>
          <a:bodyPr wrap="square" rtlCol="0">
            <a:spAutoFit/>
          </a:bodyPr>
          <a:lstStyle/>
          <a:p>
            <a:pPr algn="l"/>
            <a:r>
              <a:rPr lang="en-GB" altLang="de-DE" sz="900" b="1" dirty="0">
                <a:solidFill>
                  <a:schemeClr val="bg2">
                    <a:lumMod val="75000"/>
                  </a:schemeClr>
                </a:solidFill>
                <a:latin typeface="Arial" panose="020B0604020202020204" pitchFamily="34" charset="0"/>
              </a:rPr>
              <a:t>TYROL</a:t>
            </a:r>
            <a:endParaRPr lang="de-DE" sz="900" b="1" dirty="0">
              <a:solidFill>
                <a:schemeClr val="bg2">
                  <a:lumMod val="75000"/>
                </a:schemeClr>
              </a:solidFill>
            </a:endParaRPr>
          </a:p>
        </p:txBody>
      </p:sp>
    </p:spTree>
    <p:extLst>
      <p:ext uri="{BB962C8B-B14F-4D97-AF65-F5344CB8AC3E}">
        <p14:creationId xmlns:p14="http://schemas.microsoft.com/office/powerpoint/2010/main" val="13690366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ußzeilenplatzhalter 1"/>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62467" name="Foliennummernplatzhalter 2"/>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C29C453B-7FF5-4A85-B0D4-2F4B898607FA}" type="slidenum">
              <a:rPr lang="de-DE" altLang="de-DE" sz="1000">
                <a:solidFill>
                  <a:srgbClr val="3B687F"/>
                </a:solidFill>
              </a:rPr>
              <a:pPr algn="ctr"/>
              <a:t>5</a:t>
            </a:fld>
            <a:endParaRPr lang="de-DE" altLang="de-DE" sz="1000">
              <a:solidFill>
                <a:srgbClr val="3B687F"/>
              </a:solidFill>
            </a:endParaRPr>
          </a:p>
        </p:txBody>
      </p:sp>
      <p:sp>
        <p:nvSpPr>
          <p:cNvPr id="62468" name="Datumsplatzhalter 3"/>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sp>
        <p:nvSpPr>
          <p:cNvPr id="62469" name="Titel 4"/>
          <p:cNvSpPr>
            <a:spLocks noGrp="1"/>
          </p:cNvSpPr>
          <p:nvPr>
            <p:ph type="title" idx="4294967295"/>
          </p:nvPr>
        </p:nvSpPr>
        <p:spPr>
          <a:xfrm>
            <a:off x="431801" y="912714"/>
            <a:ext cx="11425767" cy="500062"/>
          </a:xfrm>
        </p:spPr>
        <p:txBody>
          <a:bodyPr/>
          <a:lstStyle/>
          <a:p>
            <a:r>
              <a:rPr lang="de-DE" altLang="de-DE" dirty="0" err="1"/>
              <a:t>Numerical</a:t>
            </a:r>
            <a:r>
              <a:rPr lang="de-DE" altLang="de-DE" dirty="0"/>
              <a:t> </a:t>
            </a:r>
            <a:r>
              <a:rPr lang="de-DE" altLang="de-DE" dirty="0" err="1"/>
              <a:t>Weather</a:t>
            </a:r>
            <a:r>
              <a:rPr lang="de-DE" altLang="de-DE" dirty="0"/>
              <a:t> Forecast: </a:t>
            </a:r>
            <a:r>
              <a:rPr lang="de-DE" altLang="de-DE" dirty="0" err="1"/>
              <a:t>deterministic</a:t>
            </a:r>
            <a:r>
              <a:rPr lang="de-DE" altLang="de-DE" dirty="0"/>
              <a:t> </a:t>
            </a:r>
            <a:r>
              <a:rPr lang="de-DE" altLang="de-DE" dirty="0" err="1"/>
              <a:t>product</a:t>
            </a:r>
            <a:r>
              <a:rPr lang="de-DE" altLang="de-DE" dirty="0"/>
              <a:t> </a:t>
            </a:r>
            <a:r>
              <a:rPr lang="de-DE" altLang="de-DE" dirty="0" err="1"/>
              <a:t>range</a:t>
            </a:r>
            <a:endParaRPr lang="de-DE" altLang="de-DE" dirty="0">
              <a:solidFill>
                <a:srgbClr val="FF0000"/>
              </a:solidFill>
            </a:endParaRPr>
          </a:p>
        </p:txBody>
      </p:sp>
      <p:pic>
        <p:nvPicPr>
          <p:cNvPr id="6247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6" y="1484784"/>
            <a:ext cx="4427537"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3"/>
          <p:cNvSpPr txBox="1">
            <a:spLocks noChangeArrowheads="1"/>
          </p:cNvSpPr>
          <p:nvPr/>
        </p:nvSpPr>
        <p:spPr bwMode="auto">
          <a:xfrm>
            <a:off x="459883" y="1340768"/>
            <a:ext cx="4670918" cy="450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66" tIns="42483" rIns="84966" bIns="42483">
            <a:spAutoFit/>
          </a:bodyPr>
          <a:lstStyle>
            <a:lvl1pPr algn="r" defTabSz="708025">
              <a:defRPr sz="2400">
                <a:solidFill>
                  <a:schemeClr val="tx1"/>
                </a:solidFill>
                <a:latin typeface="Arial" panose="020B0604020202020204" pitchFamily="34" charset="0"/>
                <a:ea typeface="ＭＳ Ｐゴシック" panose="020B0600070205080204" pitchFamily="34" charset="-128"/>
              </a:defRPr>
            </a:lvl1pPr>
            <a:lvl2pPr marL="742950" indent="-285750" algn="r" defTabSz="708025">
              <a:defRPr sz="2400">
                <a:solidFill>
                  <a:schemeClr val="tx1"/>
                </a:solidFill>
                <a:latin typeface="Arial" panose="020B0604020202020204" pitchFamily="34" charset="0"/>
                <a:ea typeface="ＭＳ Ｐゴシック" panose="020B0600070205080204" pitchFamily="34" charset="-128"/>
              </a:defRPr>
            </a:lvl2pPr>
            <a:lvl3pPr marL="1143000" indent="-228600" algn="r" defTabSz="708025">
              <a:defRPr sz="2400">
                <a:solidFill>
                  <a:schemeClr val="tx1"/>
                </a:solidFill>
                <a:latin typeface="Arial" panose="020B0604020202020204" pitchFamily="34" charset="0"/>
                <a:ea typeface="ＭＳ Ｐゴシック" panose="020B0600070205080204" pitchFamily="34" charset="-128"/>
              </a:defRPr>
            </a:lvl3pPr>
            <a:lvl4pPr marL="1600200" indent="-228600" algn="r" defTabSz="708025">
              <a:defRPr sz="2400">
                <a:solidFill>
                  <a:schemeClr val="tx1"/>
                </a:solidFill>
                <a:latin typeface="Arial" panose="020B0604020202020204" pitchFamily="34" charset="0"/>
                <a:ea typeface="ＭＳ Ｐゴシック" panose="020B0600070205080204" pitchFamily="34" charset="-128"/>
              </a:defRPr>
            </a:lvl4pPr>
            <a:lvl5pPr marL="2057400" indent="-228600" algn="r" defTabSz="708025">
              <a:defRPr sz="2400">
                <a:solidFill>
                  <a:schemeClr val="tx1"/>
                </a:solidFill>
                <a:latin typeface="Arial" panose="020B0604020202020204" pitchFamily="34" charset="0"/>
                <a:ea typeface="ＭＳ Ｐゴシック" panose="020B0600070205080204" pitchFamily="34" charset="-128"/>
              </a:defRPr>
            </a:lvl5pPr>
            <a:lvl6pPr marL="2514600" indent="-228600" algn="r" defTabSz="708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defTabSz="708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defTabSz="708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defTabSz="708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de-DE" altLang="de-DE" sz="1400" b="1" dirty="0"/>
              <a:t>ICON-RUC </a:t>
            </a:r>
            <a:r>
              <a:rPr lang="de-DE" altLang="de-DE" sz="1400" dirty="0"/>
              <a:t>(DWD, DEU, regional)</a:t>
            </a:r>
            <a:br>
              <a:rPr lang="de-DE" altLang="de-DE" sz="1400" dirty="0"/>
            </a:br>
            <a:r>
              <a:rPr lang="de-DE" altLang="de-DE" sz="1400" dirty="0" err="1"/>
              <a:t>grid</a:t>
            </a:r>
            <a:r>
              <a:rPr lang="de-DE" altLang="de-DE" sz="1400" dirty="0"/>
              <a:t> 2.2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14 h</a:t>
            </a:r>
          </a:p>
          <a:p>
            <a:pPr algn="l">
              <a:spcBef>
                <a:spcPct val="50000"/>
              </a:spcBef>
            </a:pPr>
            <a:r>
              <a:rPr lang="de-DE" altLang="de-DE" sz="1400" b="1" dirty="0"/>
              <a:t>ICON-D2 </a:t>
            </a:r>
            <a:r>
              <a:rPr lang="de-DE" altLang="de-DE" sz="1400" dirty="0"/>
              <a:t>(DWD, DEU, regional)</a:t>
            </a:r>
            <a:br>
              <a:rPr lang="de-DE" altLang="de-DE" sz="1400" dirty="0"/>
            </a:br>
            <a:r>
              <a:rPr lang="de-DE" altLang="de-DE" sz="1400" dirty="0" err="1"/>
              <a:t>grid</a:t>
            </a:r>
            <a:r>
              <a:rPr lang="de-DE" altLang="de-DE" sz="1400" dirty="0"/>
              <a:t> 2.2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48 h</a:t>
            </a:r>
          </a:p>
          <a:p>
            <a:pPr algn="l">
              <a:spcBef>
                <a:spcPct val="50000"/>
              </a:spcBef>
            </a:pPr>
            <a:r>
              <a:rPr lang="de-DE" altLang="de-DE" sz="1400" b="1" dirty="0"/>
              <a:t>ICON-EU </a:t>
            </a:r>
            <a:r>
              <a:rPr lang="de-DE" altLang="de-DE" sz="1400" dirty="0"/>
              <a:t>(DWD, DEU, Central Europe)</a:t>
            </a:r>
            <a:br>
              <a:rPr lang="de-DE" altLang="de-DE" sz="1400" dirty="0"/>
            </a:br>
            <a:r>
              <a:rPr lang="de-DE" altLang="de-DE" sz="1400" dirty="0" err="1"/>
              <a:t>grid</a:t>
            </a:r>
            <a:r>
              <a:rPr lang="de-DE" altLang="de-DE" sz="1400" dirty="0"/>
              <a:t> 6.5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120 h</a:t>
            </a:r>
            <a:r>
              <a:rPr lang="de-DE" altLang="de-DE" sz="1400" b="1" dirty="0"/>
              <a:t> </a:t>
            </a:r>
          </a:p>
          <a:p>
            <a:pPr algn="l">
              <a:spcBef>
                <a:spcPct val="50000"/>
              </a:spcBef>
            </a:pPr>
            <a:r>
              <a:rPr lang="de-DE" altLang="de-DE" sz="1400" b="1" dirty="0"/>
              <a:t>ICON </a:t>
            </a:r>
            <a:r>
              <a:rPr lang="de-DE" altLang="de-DE" sz="1400" dirty="0"/>
              <a:t>(DWD, DEU, global)</a:t>
            </a:r>
            <a:br>
              <a:rPr lang="de-DE" altLang="de-DE" sz="1400" dirty="0"/>
            </a:br>
            <a:r>
              <a:rPr lang="de-DE" altLang="de-DE" sz="1400" dirty="0" err="1"/>
              <a:t>grid</a:t>
            </a:r>
            <a:r>
              <a:rPr lang="de-DE" altLang="de-DE" sz="1400" dirty="0"/>
              <a:t> 13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7 d</a:t>
            </a:r>
          </a:p>
          <a:p>
            <a:pPr algn="l">
              <a:spcBef>
                <a:spcPct val="50000"/>
              </a:spcBef>
            </a:pPr>
            <a:r>
              <a:rPr lang="de-DE" altLang="de-DE" sz="1400" b="1" dirty="0"/>
              <a:t>SNOW 4 </a:t>
            </a:r>
            <a:r>
              <a:rPr lang="de-DE" altLang="de-DE" sz="1400" dirty="0"/>
              <a:t>(DWD, DEU, Central Europe)</a:t>
            </a:r>
            <a:br>
              <a:rPr lang="de-DE" altLang="de-DE" sz="1400" dirty="0"/>
            </a:br>
            <a:r>
              <a:rPr lang="de-DE" altLang="de-DE" sz="1400" dirty="0" err="1"/>
              <a:t>grid</a:t>
            </a:r>
            <a:r>
              <a:rPr lang="de-DE" altLang="de-DE" sz="1400" dirty="0"/>
              <a:t> 2.8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72 h</a:t>
            </a:r>
            <a:r>
              <a:rPr lang="de-DE" altLang="de-DE" sz="1400" b="1" dirty="0"/>
              <a:t> </a:t>
            </a:r>
          </a:p>
          <a:p>
            <a:pPr algn="l">
              <a:spcBef>
                <a:spcPct val="50000"/>
              </a:spcBef>
            </a:pPr>
            <a:r>
              <a:rPr lang="de-DE" altLang="de-DE" sz="1400" b="1" dirty="0"/>
              <a:t>ECMWF</a:t>
            </a:r>
            <a:r>
              <a:rPr lang="de-DE" altLang="de-DE" sz="1400" dirty="0"/>
              <a:t> (ECMWF, GB, global)</a:t>
            </a:r>
            <a:br>
              <a:rPr lang="de-DE" altLang="de-DE" sz="1400" dirty="0"/>
            </a:br>
            <a:r>
              <a:rPr lang="de-DE" altLang="de-DE" sz="1400" dirty="0" err="1"/>
              <a:t>grid</a:t>
            </a:r>
            <a:r>
              <a:rPr lang="de-DE" altLang="de-DE" sz="1400" dirty="0"/>
              <a:t> 7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15 d</a:t>
            </a:r>
          </a:p>
          <a:p>
            <a:pPr algn="l">
              <a:spcBef>
                <a:spcPct val="50000"/>
              </a:spcBef>
            </a:pPr>
            <a:r>
              <a:rPr lang="de-DE" altLang="de-DE" sz="1400" b="1" dirty="0"/>
              <a:t>GFS </a:t>
            </a:r>
            <a:r>
              <a:rPr lang="de-DE" altLang="de-DE" sz="1400" dirty="0"/>
              <a:t>(NOAA, USA, global)</a:t>
            </a:r>
            <a:br>
              <a:rPr lang="de-DE" altLang="de-DE" sz="1400" dirty="0"/>
            </a:br>
            <a:r>
              <a:rPr lang="de-DE" altLang="de-DE" sz="1400" dirty="0" err="1"/>
              <a:t>grid</a:t>
            </a:r>
            <a:r>
              <a:rPr lang="de-DE" altLang="de-DE" sz="1400" dirty="0"/>
              <a:t> 30 km, </a:t>
            </a:r>
            <a:r>
              <a:rPr lang="de-DE" altLang="de-DE" sz="1400" dirty="0" err="1"/>
              <a:t>forecasts</a:t>
            </a:r>
            <a:r>
              <a:rPr lang="de-DE" altLang="de-DE" sz="1400" dirty="0"/>
              <a:t> </a:t>
            </a:r>
            <a:r>
              <a:rPr lang="de-DE" altLang="de-DE" sz="1400" dirty="0" err="1"/>
              <a:t>up</a:t>
            </a:r>
            <a:r>
              <a:rPr lang="de-DE" altLang="de-DE" sz="1400" dirty="0"/>
              <a:t> </a:t>
            </a:r>
            <a:r>
              <a:rPr lang="de-DE" altLang="de-DE" sz="1400" dirty="0" err="1"/>
              <a:t>to</a:t>
            </a:r>
            <a:r>
              <a:rPr lang="de-DE" altLang="de-DE" sz="1400" dirty="0"/>
              <a:t> 7 d</a:t>
            </a:r>
          </a:p>
          <a:p>
            <a:pPr algn="l">
              <a:spcBef>
                <a:spcPct val="50000"/>
              </a:spcBef>
            </a:pPr>
            <a:r>
              <a:rPr lang="de-DE" altLang="de-DE" sz="1400" b="1" dirty="0">
                <a:solidFill>
                  <a:schemeClr val="bg1">
                    <a:lumMod val="75000"/>
                  </a:schemeClr>
                </a:solidFill>
              </a:rPr>
              <a:t>INCA-</a:t>
            </a:r>
            <a:r>
              <a:rPr lang="de-DE" altLang="de-DE" sz="1400" b="1" dirty="0" err="1">
                <a:solidFill>
                  <a:schemeClr val="bg1">
                    <a:lumMod val="75000"/>
                  </a:schemeClr>
                </a:solidFill>
              </a:rPr>
              <a:t>seamless</a:t>
            </a:r>
            <a:r>
              <a:rPr lang="de-DE" altLang="de-DE" sz="1400" b="1" dirty="0">
                <a:solidFill>
                  <a:schemeClr val="bg1">
                    <a:lumMod val="75000"/>
                  </a:schemeClr>
                </a:solidFill>
              </a:rPr>
              <a:t> </a:t>
            </a:r>
            <a:r>
              <a:rPr lang="de-DE" altLang="de-DE" sz="1400" dirty="0">
                <a:solidFill>
                  <a:schemeClr val="bg1">
                    <a:lumMod val="75000"/>
                  </a:schemeClr>
                </a:solidFill>
              </a:rPr>
              <a:t>(</a:t>
            </a:r>
            <a:r>
              <a:rPr lang="de-DE" altLang="de-DE" sz="1400" dirty="0" err="1">
                <a:solidFill>
                  <a:schemeClr val="bg1">
                    <a:lumMod val="75000"/>
                  </a:schemeClr>
                </a:solidFill>
              </a:rPr>
              <a:t>GeoSphere</a:t>
            </a:r>
            <a:r>
              <a:rPr lang="de-DE" altLang="de-DE" sz="1400" dirty="0">
                <a:solidFill>
                  <a:schemeClr val="bg1">
                    <a:lumMod val="75000"/>
                  </a:schemeClr>
                </a:solidFill>
              </a:rPr>
              <a:t> Austria, Alpine </a:t>
            </a:r>
            <a:r>
              <a:rPr lang="de-DE" altLang="de-DE" sz="1400" dirty="0" err="1">
                <a:solidFill>
                  <a:schemeClr val="bg1">
                    <a:lumMod val="75000"/>
                  </a:schemeClr>
                </a:solidFill>
              </a:rPr>
              <a:t>region</a:t>
            </a:r>
            <a:r>
              <a:rPr lang="de-DE" altLang="de-DE" sz="1400" dirty="0">
                <a:solidFill>
                  <a:schemeClr val="bg1">
                    <a:lumMod val="75000"/>
                  </a:schemeClr>
                </a:solidFill>
              </a:rPr>
              <a:t> and </a:t>
            </a:r>
            <a:r>
              <a:rPr lang="de-DE" altLang="de-DE" sz="1400" dirty="0" err="1">
                <a:solidFill>
                  <a:schemeClr val="bg1">
                    <a:lumMod val="75000"/>
                  </a:schemeClr>
                </a:solidFill>
              </a:rPr>
              <a:t>parts</a:t>
            </a:r>
            <a:r>
              <a:rPr lang="de-DE" altLang="de-DE" sz="1400" dirty="0">
                <a:solidFill>
                  <a:schemeClr val="bg1">
                    <a:lumMod val="75000"/>
                  </a:schemeClr>
                </a:solidFill>
              </a:rPr>
              <a:t> </a:t>
            </a:r>
            <a:r>
              <a:rPr lang="de-DE" altLang="de-DE" sz="1400" dirty="0" err="1">
                <a:solidFill>
                  <a:schemeClr val="bg1">
                    <a:lumMod val="75000"/>
                  </a:schemeClr>
                </a:solidFill>
              </a:rPr>
              <a:t>of</a:t>
            </a:r>
            <a:r>
              <a:rPr lang="de-DE" altLang="de-DE" sz="1400" dirty="0">
                <a:solidFill>
                  <a:schemeClr val="bg1">
                    <a:lumMod val="75000"/>
                  </a:schemeClr>
                </a:solidFill>
              </a:rPr>
              <a:t> </a:t>
            </a:r>
            <a:r>
              <a:rPr lang="de-DE" altLang="de-DE" sz="1400" dirty="0" err="1">
                <a:solidFill>
                  <a:schemeClr val="bg1">
                    <a:lumMod val="75000"/>
                  </a:schemeClr>
                </a:solidFill>
              </a:rPr>
              <a:t>Danube</a:t>
            </a:r>
            <a:r>
              <a:rPr lang="de-DE" altLang="de-DE" sz="1400" dirty="0">
                <a:solidFill>
                  <a:schemeClr val="bg1">
                    <a:lumMod val="75000"/>
                  </a:schemeClr>
                </a:solidFill>
              </a:rPr>
              <a:t> </a:t>
            </a:r>
            <a:r>
              <a:rPr lang="de-DE" altLang="de-DE" sz="1400" dirty="0" err="1">
                <a:solidFill>
                  <a:schemeClr val="bg1">
                    <a:lumMod val="75000"/>
                  </a:schemeClr>
                </a:solidFill>
              </a:rPr>
              <a:t>basin</a:t>
            </a:r>
            <a:r>
              <a:rPr lang="de-DE" altLang="de-DE" sz="1400" dirty="0">
                <a:solidFill>
                  <a:schemeClr val="bg1">
                    <a:lumMod val="75000"/>
                  </a:schemeClr>
                </a:solidFill>
              </a:rPr>
              <a:t>)</a:t>
            </a:r>
            <a:br>
              <a:rPr lang="de-DE" altLang="de-DE" sz="1400" dirty="0">
                <a:solidFill>
                  <a:schemeClr val="bg1">
                    <a:lumMod val="75000"/>
                  </a:schemeClr>
                </a:solidFill>
              </a:rPr>
            </a:br>
            <a:r>
              <a:rPr lang="de-DE" altLang="de-DE" sz="1400" dirty="0" err="1">
                <a:solidFill>
                  <a:schemeClr val="bg1">
                    <a:lumMod val="75000"/>
                  </a:schemeClr>
                </a:solidFill>
              </a:rPr>
              <a:t>grid</a:t>
            </a:r>
            <a:r>
              <a:rPr lang="de-DE" altLang="de-DE" sz="1400" dirty="0">
                <a:solidFill>
                  <a:schemeClr val="bg1">
                    <a:lumMod val="75000"/>
                  </a:schemeClr>
                </a:solidFill>
              </a:rPr>
              <a:t> 1 km, </a:t>
            </a:r>
            <a:r>
              <a:rPr lang="de-DE" altLang="de-DE" sz="1400" dirty="0" err="1">
                <a:solidFill>
                  <a:schemeClr val="bg1">
                    <a:lumMod val="75000"/>
                  </a:schemeClr>
                </a:solidFill>
              </a:rPr>
              <a:t>forecasts</a:t>
            </a:r>
            <a:r>
              <a:rPr lang="de-DE" altLang="de-DE" sz="1400" dirty="0">
                <a:solidFill>
                  <a:schemeClr val="bg1">
                    <a:lumMod val="75000"/>
                  </a:schemeClr>
                </a:solidFill>
              </a:rPr>
              <a:t> </a:t>
            </a:r>
            <a:r>
              <a:rPr lang="de-DE" altLang="de-DE" sz="1400" dirty="0" err="1">
                <a:solidFill>
                  <a:schemeClr val="bg1">
                    <a:lumMod val="75000"/>
                  </a:schemeClr>
                </a:solidFill>
              </a:rPr>
              <a:t>up</a:t>
            </a:r>
            <a:r>
              <a:rPr lang="de-DE" altLang="de-DE" sz="1400" dirty="0">
                <a:solidFill>
                  <a:schemeClr val="bg1">
                    <a:lumMod val="75000"/>
                  </a:schemeClr>
                </a:solidFill>
              </a:rPr>
              <a:t> </a:t>
            </a:r>
            <a:r>
              <a:rPr lang="de-DE" altLang="de-DE" sz="1400" dirty="0" err="1">
                <a:solidFill>
                  <a:schemeClr val="bg1">
                    <a:lumMod val="75000"/>
                  </a:schemeClr>
                </a:solidFill>
              </a:rPr>
              <a:t>to</a:t>
            </a:r>
            <a:r>
              <a:rPr lang="de-DE" altLang="de-DE" sz="1400" dirty="0">
                <a:solidFill>
                  <a:schemeClr val="bg1">
                    <a:lumMod val="75000"/>
                  </a:schemeClr>
                </a:solidFill>
              </a:rPr>
              <a:t> 61 h</a:t>
            </a:r>
            <a:r>
              <a:rPr lang="de-DE" altLang="de-DE" sz="1400" b="1" dirty="0">
                <a:solidFill>
                  <a:schemeClr val="bg1">
                    <a:lumMod val="75000"/>
                  </a:schemeClr>
                </a:solidFill>
              </a:rPr>
              <a:t> </a:t>
            </a:r>
          </a:p>
        </p:txBody>
      </p:sp>
    </p:spTree>
    <p:extLst>
      <p:ext uri="{BB962C8B-B14F-4D97-AF65-F5344CB8AC3E}">
        <p14:creationId xmlns:p14="http://schemas.microsoft.com/office/powerpoint/2010/main" val="75595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nl-NL"/>
              <a:t>© LfU / Referat 86/  Dr. Stahl-van Rooijen / 17.03.2025</a:t>
            </a:r>
            <a:endParaRPr lang="de-DE" dirty="0"/>
          </a:p>
        </p:txBody>
      </p:sp>
      <p:sp>
        <p:nvSpPr>
          <p:cNvPr id="5" name="Foliennummernplatzhalter 4"/>
          <p:cNvSpPr>
            <a:spLocks noGrp="1"/>
          </p:cNvSpPr>
          <p:nvPr>
            <p:ph type="sldNum" sz="quarter" idx="4294967295"/>
          </p:nvPr>
        </p:nvSpPr>
        <p:spPr/>
        <p:txBody>
          <a:bodyPr/>
          <a:lstStyle/>
          <a:p>
            <a:fld id="{B45438CB-CC8D-4DE3-B86D-01C16339E767}" type="slidenum">
              <a:rPr lang="de-DE" smtClean="0"/>
              <a:pPr/>
              <a:t>6</a:t>
            </a:fld>
            <a:endParaRPr lang="de-DE"/>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288" y="4260291"/>
            <a:ext cx="1293656" cy="99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393" y="4260291"/>
            <a:ext cx="1422648" cy="103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6943" y="4260291"/>
            <a:ext cx="1342527" cy="99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5055" y="4260291"/>
            <a:ext cx="1386878" cy="103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23392" y="5589240"/>
            <a:ext cx="8280920" cy="707886"/>
          </a:xfrm>
          <a:prstGeom prst="rect">
            <a:avLst/>
          </a:prstGeom>
          <a:noFill/>
        </p:spPr>
        <p:txBody>
          <a:bodyPr wrap="square" rtlCol="0">
            <a:spAutoFit/>
          </a:bodyPr>
          <a:lstStyle/>
          <a:p>
            <a:pPr algn="l"/>
            <a:r>
              <a:rPr lang="de-DE" sz="2000" dirty="0"/>
              <a:t>+ Hydrological Ensembles (</a:t>
            </a:r>
            <a:r>
              <a:rPr lang="de-DE" sz="2000" dirty="0" err="1"/>
              <a:t>variations</a:t>
            </a:r>
            <a:r>
              <a:rPr lang="de-DE" sz="2000" dirty="0"/>
              <a:t> </a:t>
            </a:r>
            <a:r>
              <a:rPr lang="de-DE" sz="2000" dirty="0" err="1"/>
              <a:t>of</a:t>
            </a:r>
            <a:r>
              <a:rPr lang="de-DE" sz="2000" dirty="0"/>
              <a:t> T, N, </a:t>
            </a:r>
            <a:r>
              <a:rPr lang="de-DE" sz="2000" dirty="0" err="1"/>
              <a:t>soil</a:t>
            </a:r>
            <a:r>
              <a:rPr lang="de-DE" sz="2000" dirty="0"/>
              <a:t> </a:t>
            </a:r>
            <a:r>
              <a:rPr lang="de-DE" sz="2000" dirty="0" err="1"/>
              <a:t>moisture</a:t>
            </a:r>
            <a:r>
              <a:rPr lang="de-DE" sz="2000" dirty="0"/>
              <a:t>, …)</a:t>
            </a:r>
          </a:p>
          <a:p>
            <a:pPr algn="l"/>
            <a:r>
              <a:rPr lang="de-DE" sz="2000" dirty="0"/>
              <a:t>+ </a:t>
            </a:r>
            <a:r>
              <a:rPr lang="de-DE" sz="2000" dirty="0" err="1"/>
              <a:t>poor</a:t>
            </a:r>
            <a:r>
              <a:rPr lang="de-DE" sz="2000" dirty="0"/>
              <a:t> man </a:t>
            </a:r>
            <a:r>
              <a:rPr lang="de-DE" sz="2000" dirty="0" err="1"/>
              <a:t>ensembles</a:t>
            </a:r>
            <a:endParaRPr lang="de-DE" sz="2000" dirty="0"/>
          </a:p>
        </p:txBody>
      </p:sp>
      <p:sp>
        <p:nvSpPr>
          <p:cNvPr id="3" name="Datumsplatzhalter 2"/>
          <p:cNvSpPr>
            <a:spLocks noGrp="1"/>
          </p:cNvSpPr>
          <p:nvPr>
            <p:ph type="dt" sz="half" idx="12"/>
          </p:nvPr>
        </p:nvSpPr>
        <p:spPr/>
        <p:txBody>
          <a:bodyPr/>
          <a:lstStyle/>
          <a:p>
            <a:r>
              <a:rPr lang="de-DE"/>
              <a:t>From flood forecast to mitigation - Bavarian Flood Warning Service</a:t>
            </a:r>
            <a:endParaRPr lang="de-DE" dirty="0"/>
          </a:p>
        </p:txBody>
      </p:sp>
      <p:sp>
        <p:nvSpPr>
          <p:cNvPr id="12" name="Titel 4">
            <a:extLst>
              <a:ext uri="{FF2B5EF4-FFF2-40B4-BE49-F238E27FC236}">
                <a16:creationId xmlns:a16="http://schemas.microsoft.com/office/drawing/2014/main" id="{550806FC-73BF-4815-AFEE-0B30CF3559BF}"/>
              </a:ext>
            </a:extLst>
          </p:cNvPr>
          <p:cNvSpPr txBox="1">
            <a:spLocks/>
          </p:cNvSpPr>
          <p:nvPr/>
        </p:nvSpPr>
        <p:spPr bwMode="auto">
          <a:xfrm>
            <a:off x="431801" y="912714"/>
            <a:ext cx="11425767" cy="5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a:lstStyle>
          <a:p>
            <a:r>
              <a:rPr lang="de-DE" altLang="de-DE" kern="0" dirty="0" err="1"/>
              <a:t>Numerical</a:t>
            </a:r>
            <a:r>
              <a:rPr lang="de-DE" altLang="de-DE" kern="0" dirty="0"/>
              <a:t> </a:t>
            </a:r>
            <a:r>
              <a:rPr lang="de-DE" altLang="de-DE" kern="0" dirty="0" err="1"/>
              <a:t>Weather</a:t>
            </a:r>
            <a:r>
              <a:rPr lang="de-DE" altLang="de-DE" kern="0" dirty="0"/>
              <a:t> Forecast: Ensemble-Models</a:t>
            </a:r>
            <a:endParaRPr lang="de-DE" altLang="de-DE" kern="0" dirty="0">
              <a:solidFill>
                <a:srgbClr val="FF0000"/>
              </a:solidFill>
            </a:endParaRPr>
          </a:p>
        </p:txBody>
      </p:sp>
      <p:graphicFrame>
        <p:nvGraphicFramePr>
          <p:cNvPr id="10" name="Tabelle 9">
            <a:extLst>
              <a:ext uri="{FF2B5EF4-FFF2-40B4-BE49-F238E27FC236}">
                <a16:creationId xmlns:a16="http://schemas.microsoft.com/office/drawing/2014/main" id="{57639F05-CE3C-4173-9755-B3637C50C62E}"/>
              </a:ext>
            </a:extLst>
          </p:cNvPr>
          <p:cNvGraphicFramePr>
            <a:graphicFrameLocks noGrp="1"/>
          </p:cNvGraphicFramePr>
          <p:nvPr>
            <p:extLst>
              <p:ext uri="{D42A27DB-BD31-4B8C-83A1-F6EECF244321}">
                <p14:modId xmlns:p14="http://schemas.microsoft.com/office/powerpoint/2010/main" val="1903590203"/>
              </p:ext>
            </p:extLst>
          </p:nvPr>
        </p:nvGraphicFramePr>
        <p:xfrm>
          <a:off x="569338" y="1472757"/>
          <a:ext cx="9334500" cy="2609850"/>
        </p:xfrm>
        <a:graphic>
          <a:graphicData uri="http://schemas.openxmlformats.org/drawingml/2006/table">
            <a:tbl>
              <a:tblPr/>
              <a:tblGrid>
                <a:gridCol w="1891014">
                  <a:extLst>
                    <a:ext uri="{9D8B030D-6E8A-4147-A177-3AD203B41FA5}">
                      <a16:colId xmlns:a16="http://schemas.microsoft.com/office/drawing/2014/main" val="3311039868"/>
                    </a:ext>
                  </a:extLst>
                </a:gridCol>
                <a:gridCol w="1979853">
                  <a:extLst>
                    <a:ext uri="{9D8B030D-6E8A-4147-A177-3AD203B41FA5}">
                      <a16:colId xmlns:a16="http://schemas.microsoft.com/office/drawing/2014/main" val="183112194"/>
                    </a:ext>
                  </a:extLst>
                </a:gridCol>
                <a:gridCol w="1361149">
                  <a:extLst>
                    <a:ext uri="{9D8B030D-6E8A-4147-A177-3AD203B41FA5}">
                      <a16:colId xmlns:a16="http://schemas.microsoft.com/office/drawing/2014/main" val="2331404672"/>
                    </a:ext>
                  </a:extLst>
                </a:gridCol>
                <a:gridCol w="1437297">
                  <a:extLst>
                    <a:ext uri="{9D8B030D-6E8A-4147-A177-3AD203B41FA5}">
                      <a16:colId xmlns:a16="http://schemas.microsoft.com/office/drawing/2014/main" val="3269159650"/>
                    </a:ext>
                  </a:extLst>
                </a:gridCol>
                <a:gridCol w="1370668">
                  <a:extLst>
                    <a:ext uri="{9D8B030D-6E8A-4147-A177-3AD203B41FA5}">
                      <a16:colId xmlns:a16="http://schemas.microsoft.com/office/drawing/2014/main" val="3937268221"/>
                    </a:ext>
                  </a:extLst>
                </a:gridCol>
                <a:gridCol w="1294519">
                  <a:extLst>
                    <a:ext uri="{9D8B030D-6E8A-4147-A177-3AD203B41FA5}">
                      <a16:colId xmlns:a16="http://schemas.microsoft.com/office/drawing/2014/main" val="2888407752"/>
                    </a:ext>
                  </a:extLst>
                </a:gridCol>
              </a:tblGrid>
              <a:tr h="521970">
                <a:tc>
                  <a:txBody>
                    <a:bodyPr/>
                    <a:lstStyle/>
                    <a:p>
                      <a:pPr algn="l" fontAlgn="ctr"/>
                      <a:r>
                        <a:rPr lang="de-DE" sz="1600" b="1" i="0" u="none" strike="noStrike">
                          <a:solidFill>
                            <a:srgbClr val="000000"/>
                          </a:solidFill>
                          <a:effectLst/>
                          <a:latin typeface="Arial" panose="020B0604020202020204" pitchFamily="34" charset="0"/>
                        </a:rPr>
                        <a:t>Ensemble-Model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600" b="1" i="0" u="none" strike="noStrike">
                          <a:solidFill>
                            <a:srgbClr val="000000"/>
                          </a:solidFill>
                          <a:effectLst/>
                          <a:latin typeface="Arial" panose="020B0604020202020204" pitchFamily="34" charset="0"/>
                        </a:rPr>
                        <a:t>SINFONY-RUC-EPS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600" b="1" i="0" u="none" strike="noStrike">
                          <a:solidFill>
                            <a:srgbClr val="000000"/>
                          </a:solidFill>
                          <a:effectLst/>
                          <a:latin typeface="Arial" panose="020B0604020202020204" pitchFamily="34" charset="0"/>
                        </a:rPr>
                        <a:t>ICON-D2-EPS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600" b="1" i="0" u="none" strike="noStrike">
                          <a:solidFill>
                            <a:srgbClr val="000000"/>
                          </a:solidFill>
                          <a:effectLst/>
                          <a:latin typeface="Arial" panose="020B0604020202020204" pitchFamily="34" charset="0"/>
                        </a:rPr>
                        <a:t>COSMO-LEPS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600" b="1" i="0" u="none" strike="noStrike">
                          <a:solidFill>
                            <a:srgbClr val="000000"/>
                          </a:solidFill>
                          <a:effectLst/>
                          <a:latin typeface="Arial" panose="020B0604020202020204" pitchFamily="34" charset="0"/>
                        </a:rPr>
                        <a:t>ICON-EU-EPS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600" b="1" i="0" u="none" strike="noStrike">
                          <a:solidFill>
                            <a:srgbClr val="000000"/>
                          </a:solidFill>
                          <a:effectLst/>
                          <a:latin typeface="Arial" panose="020B0604020202020204" pitchFamily="34" charset="0"/>
                        </a:rPr>
                        <a:t>EZMWF-ENS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16836054"/>
                  </a:ext>
                </a:extLst>
              </a:tr>
              <a:tr h="521970">
                <a:tc>
                  <a:txBody>
                    <a:bodyPr/>
                    <a:lstStyle/>
                    <a:p>
                      <a:pPr algn="l" fontAlgn="ctr"/>
                      <a:r>
                        <a:rPr lang="de-DE" sz="1600" b="0" i="0" u="none" strike="noStrike">
                          <a:solidFill>
                            <a:srgbClr val="000000"/>
                          </a:solidFill>
                          <a:effectLst/>
                          <a:latin typeface="Arial" panose="020B0604020202020204" pitchFamily="34" charset="0"/>
                        </a:rPr>
                        <a:t>Grid [km x 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2,2 x 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2,2 x 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7 x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13 x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13 x 13</a:t>
                      </a:r>
                      <a:br>
                        <a:rPr lang="de-DE" sz="1600" b="0" i="0" u="none" strike="noStrike">
                          <a:solidFill>
                            <a:srgbClr val="000000"/>
                          </a:solidFill>
                          <a:effectLst/>
                          <a:latin typeface="Arial" panose="020B0604020202020204" pitchFamily="34" charset="0"/>
                        </a:rPr>
                      </a:br>
                      <a:r>
                        <a:rPr lang="de-DE" sz="1600" b="0" i="0" u="none" strike="noStrike">
                          <a:solidFill>
                            <a:srgbClr val="000000"/>
                          </a:solidFill>
                          <a:effectLst/>
                          <a:latin typeface="Arial" panose="020B0604020202020204" pitchFamily="34" charset="0"/>
                        </a:rPr>
                        <a:t>26 x 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29128515"/>
                  </a:ext>
                </a:extLst>
              </a:tr>
              <a:tr h="521970">
                <a:tc>
                  <a:txBody>
                    <a:bodyPr/>
                    <a:lstStyle/>
                    <a:p>
                      <a:pPr algn="l" fontAlgn="ctr"/>
                      <a:r>
                        <a:rPr lang="de-DE" sz="1600" b="0" i="0" u="none" strike="noStrike">
                          <a:solidFill>
                            <a:srgbClr val="000000"/>
                          </a:solidFill>
                          <a:effectLst/>
                          <a:latin typeface="Arial" panose="020B0604020202020204" pitchFamily="34" charset="0"/>
                        </a:rPr>
                        <a:t>Number of members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00112027"/>
                  </a:ext>
                </a:extLst>
              </a:tr>
              <a:tr h="521970">
                <a:tc>
                  <a:txBody>
                    <a:bodyPr/>
                    <a:lstStyle/>
                    <a:p>
                      <a:pPr algn="l" fontAlgn="ctr"/>
                      <a:r>
                        <a:rPr lang="de-DE" sz="1600" b="0" i="0" u="none" strike="noStrike">
                          <a:solidFill>
                            <a:srgbClr val="000000"/>
                          </a:solidFill>
                          <a:effectLst/>
                          <a:latin typeface="Arial" panose="020B0604020202020204" pitchFamily="34" charset="0"/>
                        </a:rPr>
                        <a:t>Forecast up 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14 hours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 days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5 days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5 days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15 days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18038400"/>
                  </a:ext>
                </a:extLst>
              </a:tr>
              <a:tr h="521970">
                <a:tc>
                  <a:txBody>
                    <a:bodyPr/>
                    <a:lstStyle/>
                    <a:p>
                      <a:pPr algn="l" fontAlgn="ctr"/>
                      <a:r>
                        <a:rPr lang="de-DE" sz="1600" b="0" i="0" u="none" strike="noStrike">
                          <a:solidFill>
                            <a:srgbClr val="000000"/>
                          </a:solidFill>
                          <a:effectLst/>
                          <a:latin typeface="Arial" panose="020B0604020202020204" pitchFamily="34" charset="0"/>
                        </a:rPr>
                        <a:t>Model runs a 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de-DE" sz="1600" b="0"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36668639"/>
                  </a:ext>
                </a:extLst>
              </a:tr>
            </a:tbl>
          </a:graphicData>
        </a:graphic>
      </p:graphicFrame>
    </p:spTree>
    <p:extLst>
      <p:ext uri="{BB962C8B-B14F-4D97-AF65-F5344CB8AC3E}">
        <p14:creationId xmlns:p14="http://schemas.microsoft.com/office/powerpoint/2010/main" val="261423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A77976-04FC-4CD4-A831-2FC59700E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18" y="2977851"/>
            <a:ext cx="5360964" cy="3806284"/>
          </a:xfrm>
          <a:prstGeom prst="rect">
            <a:avLst/>
          </a:prstGeom>
        </p:spPr>
      </p:pic>
      <p:sp>
        <p:nvSpPr>
          <p:cNvPr id="39938" name="Titel 1"/>
          <p:cNvSpPr>
            <a:spLocks noGrp="1"/>
          </p:cNvSpPr>
          <p:nvPr>
            <p:ph type="title"/>
          </p:nvPr>
        </p:nvSpPr>
        <p:spPr>
          <a:xfrm>
            <a:off x="453927" y="1040830"/>
            <a:ext cx="11425767" cy="500062"/>
          </a:xfrm>
        </p:spPr>
        <p:txBody>
          <a:bodyPr/>
          <a:lstStyle/>
          <a:p>
            <a:r>
              <a:rPr lang="de-DE" altLang="de-DE" kern="1200" dirty="0" err="1"/>
              <a:t>Organization</a:t>
            </a:r>
            <a:r>
              <a:rPr lang="de-DE" altLang="de-DE" dirty="0"/>
              <a:t> </a:t>
            </a:r>
            <a:r>
              <a:rPr lang="de-DE" altLang="de-DE" dirty="0" err="1"/>
              <a:t>flood</a:t>
            </a:r>
            <a:r>
              <a:rPr lang="de-DE" altLang="de-DE" dirty="0"/>
              <a:t> </a:t>
            </a:r>
            <a:r>
              <a:rPr lang="de-DE" altLang="de-DE" dirty="0" err="1"/>
              <a:t>warning</a:t>
            </a:r>
            <a:r>
              <a:rPr lang="de-DE" altLang="de-DE" dirty="0"/>
              <a:t> </a:t>
            </a:r>
            <a:r>
              <a:rPr lang="de-DE" altLang="de-DE" dirty="0" err="1"/>
              <a:t>service</a:t>
            </a:r>
            <a:r>
              <a:rPr lang="de-DE" altLang="de-DE" dirty="0"/>
              <a:t> </a:t>
            </a:r>
            <a:br>
              <a:rPr lang="de-DE" dirty="0"/>
            </a:br>
            <a:r>
              <a:rPr lang="de-DE" altLang="de-DE" dirty="0"/>
              <a:t>Products: Flood Forecasts </a:t>
            </a:r>
            <a:r>
              <a:rPr lang="de-DE" dirty="0"/>
              <a:t>– </a:t>
            </a:r>
            <a:r>
              <a:rPr lang="de-DE" dirty="0" err="1"/>
              <a:t>internet</a:t>
            </a:r>
            <a:r>
              <a:rPr lang="de-DE" dirty="0"/>
              <a:t> </a:t>
            </a:r>
            <a:r>
              <a:rPr lang="de-DE" dirty="0" err="1"/>
              <a:t>presentation</a:t>
            </a:r>
            <a:r>
              <a:rPr lang="de-DE" dirty="0"/>
              <a:t>: </a:t>
            </a:r>
            <a:endParaRPr lang="de-DE" altLang="de-DE" dirty="0"/>
          </a:p>
        </p:txBody>
      </p:sp>
      <p:sp>
        <p:nvSpPr>
          <p:cNvPr id="39939" name="Fußzeilenplatzhalter 3"/>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39940" name="Foliennummernplatzhalter 4"/>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60869FD-8EAF-4091-8166-340E12531D27}" type="slidenum">
              <a:rPr lang="de-DE" altLang="de-DE" sz="1000">
                <a:solidFill>
                  <a:srgbClr val="3B687F"/>
                </a:solidFill>
              </a:rPr>
              <a:pPr algn="ctr"/>
              <a:t>7</a:t>
            </a:fld>
            <a:endParaRPr lang="de-DE" altLang="de-DE" sz="1000">
              <a:solidFill>
                <a:srgbClr val="3B687F"/>
              </a:solidFill>
            </a:endParaRPr>
          </a:p>
        </p:txBody>
      </p:sp>
      <p:sp>
        <p:nvSpPr>
          <p:cNvPr id="39941" name="Datumsplatzhalter 5"/>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sp>
        <p:nvSpPr>
          <p:cNvPr id="7" name="Inhaltsplatzhalter 2"/>
          <p:cNvSpPr txBox="1">
            <a:spLocks/>
          </p:cNvSpPr>
          <p:nvPr/>
        </p:nvSpPr>
        <p:spPr bwMode="auto">
          <a:xfrm>
            <a:off x="429101" y="1820973"/>
            <a:ext cx="6242963" cy="146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93675" indent="-193675" algn="l" rtl="0" eaLnBrk="0" fontAlgn="base" hangingPunct="0">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0" fontAlgn="base" hangingPunct="0">
              <a:spcBef>
                <a:spcPct val="20000"/>
              </a:spcBef>
              <a:spcAft>
                <a:spcPct val="0"/>
              </a:spcAft>
              <a:buClr>
                <a:schemeClr val="tx1"/>
              </a:buClr>
              <a:buFont typeface="Arial" charset="0"/>
              <a:buChar char="–"/>
              <a:defRPr>
                <a:solidFill>
                  <a:schemeClr val="tx1"/>
                </a:solidFill>
                <a:latin typeface="+mn-lt"/>
                <a:ea typeface="+mn-ea"/>
              </a:defRPr>
            </a:lvl2pPr>
            <a:lvl3pPr marL="1238250" indent="-188913" algn="l" rtl="0" eaLnBrk="0" fontAlgn="base" hangingPunct="0">
              <a:spcBef>
                <a:spcPct val="20000"/>
              </a:spcBef>
              <a:spcAft>
                <a:spcPct val="0"/>
              </a:spcAft>
              <a:buClr>
                <a:schemeClr val="tx1"/>
              </a:buClr>
              <a:buChar char="•"/>
              <a:defRPr>
                <a:solidFill>
                  <a:schemeClr val="tx1"/>
                </a:solidFill>
                <a:latin typeface="+mn-lt"/>
                <a:ea typeface="+mn-ea"/>
              </a:defRPr>
            </a:lvl3pPr>
            <a:lvl4pPr marL="1693863" indent="-228600" algn="l" rtl="0" eaLnBrk="0" fontAlgn="base" hangingPunct="0">
              <a:spcBef>
                <a:spcPct val="20000"/>
              </a:spcBef>
              <a:spcAft>
                <a:spcPct val="0"/>
              </a:spcAft>
              <a:buChar char="–"/>
              <a:defRPr sz="1600">
                <a:solidFill>
                  <a:schemeClr val="tx1"/>
                </a:solidFill>
                <a:latin typeface="+mn-lt"/>
                <a:ea typeface="+mn-ea"/>
              </a:defRPr>
            </a:lvl4pPr>
            <a:lvl5pPr marL="2112963" indent="-228600" algn="l" rtl="0" eaLnBrk="0" fontAlgn="base" hangingPunct="0">
              <a:spcBef>
                <a:spcPct val="20000"/>
              </a:spcBef>
              <a:spcAft>
                <a:spcPct val="0"/>
              </a:spcAft>
              <a:buChar char="»"/>
              <a:defRPr sz="1600">
                <a:solidFill>
                  <a:schemeClr val="tx1"/>
                </a:solidFill>
                <a:latin typeface="+mn-lt"/>
                <a:ea typeface="+mn-ea"/>
              </a:defRPr>
            </a:lvl5pPr>
            <a:lvl6pPr marL="2570163" indent="-228600" algn="l" rtl="0" fontAlgn="base">
              <a:spcBef>
                <a:spcPct val="20000"/>
              </a:spcBef>
              <a:spcAft>
                <a:spcPct val="0"/>
              </a:spcAft>
              <a:buChar char="»"/>
              <a:defRPr sz="1600">
                <a:solidFill>
                  <a:schemeClr val="tx1"/>
                </a:solidFill>
                <a:latin typeface="+mn-lt"/>
                <a:ea typeface="+mn-ea"/>
              </a:defRPr>
            </a:lvl6pPr>
            <a:lvl7pPr marL="3027363" indent="-228600" algn="l" rtl="0" fontAlgn="base">
              <a:spcBef>
                <a:spcPct val="20000"/>
              </a:spcBef>
              <a:spcAft>
                <a:spcPct val="0"/>
              </a:spcAft>
              <a:buChar char="»"/>
              <a:defRPr sz="1600">
                <a:solidFill>
                  <a:schemeClr val="tx1"/>
                </a:solidFill>
                <a:latin typeface="+mn-lt"/>
                <a:ea typeface="+mn-ea"/>
              </a:defRPr>
            </a:lvl7pPr>
            <a:lvl8pPr marL="3484563" indent="-228600" algn="l" rtl="0" fontAlgn="base">
              <a:spcBef>
                <a:spcPct val="20000"/>
              </a:spcBef>
              <a:spcAft>
                <a:spcPct val="0"/>
              </a:spcAft>
              <a:buChar char="»"/>
              <a:defRPr sz="1600">
                <a:solidFill>
                  <a:schemeClr val="tx1"/>
                </a:solidFill>
                <a:latin typeface="+mn-lt"/>
                <a:ea typeface="+mn-ea"/>
              </a:defRPr>
            </a:lvl8pPr>
            <a:lvl9pPr marL="3941763" indent="-228600" algn="l" rtl="0" fontAlgn="base">
              <a:spcBef>
                <a:spcPct val="20000"/>
              </a:spcBef>
              <a:spcAft>
                <a:spcPct val="0"/>
              </a:spcAft>
              <a:buChar char="»"/>
              <a:defRPr sz="1600">
                <a:solidFill>
                  <a:schemeClr val="tx1"/>
                </a:solidFill>
                <a:latin typeface="+mn-lt"/>
                <a:ea typeface="+mn-ea"/>
              </a:defRPr>
            </a:lvl9pPr>
          </a:lstStyle>
          <a:p>
            <a:pPr marL="0" indent="0">
              <a:buNone/>
              <a:defRPr/>
            </a:pPr>
            <a:r>
              <a:rPr lang="de-DE" sz="1800" kern="0" dirty="0" err="1"/>
              <a:t>Used</a:t>
            </a:r>
            <a:r>
              <a:rPr lang="de-DE" sz="1800" kern="0" dirty="0"/>
              <a:t> </a:t>
            </a:r>
            <a:r>
              <a:rPr lang="de-DE" sz="1800" kern="0" dirty="0" err="1"/>
              <a:t>for</a:t>
            </a:r>
            <a:r>
              <a:rPr lang="de-DE" sz="1800" kern="0" dirty="0"/>
              <a:t> </a:t>
            </a:r>
            <a:r>
              <a:rPr lang="de-DE" sz="1800" kern="0" dirty="0" err="1"/>
              <a:t>warning</a:t>
            </a:r>
            <a:r>
              <a:rPr lang="de-DE" sz="1800" kern="0" dirty="0"/>
              <a:t>: </a:t>
            </a:r>
            <a:r>
              <a:rPr lang="de-DE" sz="1800" kern="0" dirty="0" err="1"/>
              <a:t>Deterministic</a:t>
            </a:r>
            <a:r>
              <a:rPr lang="de-DE" sz="1800" kern="0" dirty="0"/>
              <a:t> </a:t>
            </a:r>
            <a:r>
              <a:rPr lang="de-DE" sz="1800" kern="0" dirty="0" err="1"/>
              <a:t>forecast</a:t>
            </a:r>
            <a:endParaRPr lang="de-DE" sz="1800" kern="0" dirty="0"/>
          </a:p>
          <a:p>
            <a:pPr>
              <a:defRPr/>
            </a:pPr>
            <a:r>
              <a:rPr lang="de-DE" sz="1800" kern="0" dirty="0"/>
              <a:t>Short </a:t>
            </a:r>
            <a:r>
              <a:rPr lang="de-DE" sz="1800" kern="0" dirty="0" err="1"/>
              <a:t>term</a:t>
            </a:r>
            <a:r>
              <a:rPr lang="de-DE" sz="1800" kern="0" dirty="0"/>
              <a:t> 6 </a:t>
            </a:r>
            <a:r>
              <a:rPr lang="de-DE" sz="1800" kern="0" dirty="0" err="1"/>
              <a:t>to</a:t>
            </a:r>
            <a:r>
              <a:rPr lang="de-DE" sz="1800" kern="0" dirty="0"/>
              <a:t> 24 </a:t>
            </a:r>
            <a:r>
              <a:rPr lang="de-DE" sz="1800" kern="0" dirty="0" err="1"/>
              <a:t>hours</a:t>
            </a:r>
            <a:r>
              <a:rPr lang="de-DE" sz="1800" kern="0" dirty="0"/>
              <a:t> </a:t>
            </a:r>
            <a:r>
              <a:rPr lang="de-DE" sz="1800" kern="0" dirty="0" err="1"/>
              <a:t>dependent</a:t>
            </a:r>
            <a:r>
              <a:rPr lang="de-DE" sz="1800" kern="0" dirty="0"/>
              <a:t> on </a:t>
            </a:r>
            <a:r>
              <a:rPr lang="de-DE" sz="1800" kern="0" dirty="0" err="1"/>
              <a:t>catchment</a:t>
            </a:r>
            <a:r>
              <a:rPr lang="de-DE" sz="1800" kern="0" dirty="0"/>
              <a:t> </a:t>
            </a:r>
            <a:r>
              <a:rPr lang="de-DE" sz="1800" kern="0" dirty="0" err="1"/>
              <a:t>size</a:t>
            </a:r>
            <a:endParaRPr lang="de-DE" sz="1800" kern="0" dirty="0"/>
          </a:p>
          <a:p>
            <a:pPr>
              <a:defRPr/>
            </a:pPr>
            <a:r>
              <a:rPr lang="de-DE" sz="1800" kern="0" dirty="0"/>
              <a:t>Medium </a:t>
            </a:r>
            <a:r>
              <a:rPr lang="de-DE" sz="1800" kern="0" dirty="0" err="1"/>
              <a:t>range</a:t>
            </a:r>
            <a:r>
              <a:rPr lang="de-DE" sz="1800" kern="0" dirty="0"/>
              <a:t> 24 </a:t>
            </a:r>
            <a:r>
              <a:rPr lang="de-DE" sz="1800" kern="0" dirty="0" err="1"/>
              <a:t>to</a:t>
            </a:r>
            <a:r>
              <a:rPr lang="de-DE" sz="1800" kern="0" dirty="0"/>
              <a:t> 48 </a:t>
            </a:r>
            <a:r>
              <a:rPr lang="de-DE" sz="1800" kern="0" dirty="0" err="1"/>
              <a:t>hours</a:t>
            </a:r>
            <a:r>
              <a:rPr lang="de-DE" sz="1800" kern="0" dirty="0"/>
              <a:t> (</a:t>
            </a:r>
            <a:r>
              <a:rPr lang="de-DE" sz="1800" kern="0" dirty="0" err="1"/>
              <a:t>trend</a:t>
            </a:r>
            <a:r>
              <a:rPr lang="de-DE" sz="1800" kern="0" dirty="0"/>
              <a:t>)</a:t>
            </a:r>
          </a:p>
          <a:p>
            <a:pPr>
              <a:defRPr/>
            </a:pPr>
            <a:endParaRPr lang="de-DE" sz="1800" kern="0" dirty="0"/>
          </a:p>
        </p:txBody>
      </p:sp>
      <p:pic>
        <p:nvPicPr>
          <p:cNvPr id="13" name="Grafik 12">
            <a:extLst>
              <a:ext uri="{FF2B5EF4-FFF2-40B4-BE49-F238E27FC236}">
                <a16:creationId xmlns:a16="http://schemas.microsoft.com/office/drawing/2014/main" id="{02FB6383-1FAE-4CE2-A842-88D1C2BC5E44}"/>
              </a:ext>
            </a:extLst>
          </p:cNvPr>
          <p:cNvPicPr>
            <a:picLocks noChangeAspect="1"/>
          </p:cNvPicPr>
          <p:nvPr/>
        </p:nvPicPr>
        <p:blipFill rotWithShape="1">
          <a:blip r:embed="rId4"/>
          <a:srcRect b="-1494"/>
          <a:stretch/>
        </p:blipFill>
        <p:spPr>
          <a:xfrm>
            <a:off x="6868222" y="2512727"/>
            <a:ext cx="4542875" cy="3774619"/>
          </a:xfrm>
          <a:prstGeom prst="rect">
            <a:avLst/>
          </a:prstGeom>
        </p:spPr>
      </p:pic>
      <p:sp>
        <p:nvSpPr>
          <p:cNvPr id="2" name="Textfeld 1">
            <a:extLst>
              <a:ext uri="{FF2B5EF4-FFF2-40B4-BE49-F238E27FC236}">
                <a16:creationId xmlns:a16="http://schemas.microsoft.com/office/drawing/2014/main" id="{5693BD6E-66F5-4ECF-9B98-F8CF518B2791}"/>
              </a:ext>
            </a:extLst>
          </p:cNvPr>
          <p:cNvSpPr txBox="1"/>
          <p:nvPr/>
        </p:nvSpPr>
        <p:spPr>
          <a:xfrm>
            <a:off x="6600056" y="1761388"/>
            <a:ext cx="4824536" cy="1015663"/>
          </a:xfrm>
          <a:prstGeom prst="rect">
            <a:avLst/>
          </a:prstGeom>
          <a:noFill/>
        </p:spPr>
        <p:txBody>
          <a:bodyPr wrap="square" rtlCol="0">
            <a:spAutoFit/>
          </a:bodyPr>
          <a:lstStyle/>
          <a:p>
            <a:pPr marL="0" indent="0" algn="ctr">
              <a:buNone/>
              <a:defRPr/>
            </a:pPr>
            <a:r>
              <a:rPr lang="de-DE" sz="2000" kern="0" dirty="0"/>
              <a:t>Additional </a:t>
            </a:r>
            <a:r>
              <a:rPr lang="de-DE" sz="2000" kern="0" dirty="0" err="1"/>
              <a:t>information</a:t>
            </a:r>
            <a:r>
              <a:rPr lang="de-DE" sz="2000" kern="0" dirty="0"/>
              <a:t>:</a:t>
            </a:r>
          </a:p>
          <a:p>
            <a:pPr algn="ctr">
              <a:defRPr/>
            </a:pPr>
            <a:r>
              <a:rPr lang="de-DE" sz="2000" kern="0" dirty="0"/>
              <a:t>Ensemble </a:t>
            </a:r>
            <a:r>
              <a:rPr lang="de-DE" sz="2000" kern="0" dirty="0" err="1"/>
              <a:t>forecasts</a:t>
            </a:r>
            <a:r>
              <a:rPr lang="de-DE" sz="2000" kern="0" dirty="0"/>
              <a:t> (2 </a:t>
            </a:r>
            <a:r>
              <a:rPr lang="de-DE" sz="2000" kern="0" dirty="0" err="1"/>
              <a:t>days</a:t>
            </a:r>
            <a:r>
              <a:rPr lang="de-DE" sz="2000" kern="0" dirty="0"/>
              <a:t> </a:t>
            </a:r>
            <a:r>
              <a:rPr lang="de-DE" sz="2000" kern="0" dirty="0" err="1"/>
              <a:t>to</a:t>
            </a:r>
            <a:r>
              <a:rPr lang="de-DE" sz="2000" kern="0" dirty="0"/>
              <a:t> 15 </a:t>
            </a:r>
            <a:r>
              <a:rPr lang="de-DE" sz="2000" kern="0" dirty="0" err="1"/>
              <a:t>days</a:t>
            </a:r>
            <a:r>
              <a:rPr lang="de-DE" sz="2000" kern="0" dirty="0"/>
              <a:t>)</a:t>
            </a:r>
          </a:p>
          <a:p>
            <a:pPr algn="ctr"/>
            <a:endParaRPr lang="de-DE" sz="2000" dirty="0"/>
          </a:p>
        </p:txBody>
      </p:sp>
      <p:pic>
        <p:nvPicPr>
          <p:cNvPr id="10" name="Grafik 9">
            <a:extLst>
              <a:ext uri="{FF2B5EF4-FFF2-40B4-BE49-F238E27FC236}">
                <a16:creationId xmlns:a16="http://schemas.microsoft.com/office/drawing/2014/main" id="{B6C81EA4-A36E-4957-8974-732F40A62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257" y="2602620"/>
            <a:ext cx="4394804" cy="3120311"/>
          </a:xfrm>
          <a:prstGeom prst="rect">
            <a:avLst/>
          </a:prstGeom>
        </p:spPr>
      </p:pic>
    </p:spTree>
    <p:extLst>
      <p:ext uri="{BB962C8B-B14F-4D97-AF65-F5344CB8AC3E}">
        <p14:creationId xmlns:p14="http://schemas.microsoft.com/office/powerpoint/2010/main" val="22747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1"/>
          <p:cNvSpPr>
            <a:spLocks noGrp="1"/>
          </p:cNvSpPr>
          <p:nvPr>
            <p:ph type="ftr" sz="quarter" idx="10"/>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de-DE" sz="1000">
                <a:solidFill>
                  <a:srgbClr val="3B687F"/>
                </a:solidFill>
              </a:rPr>
              <a:t>© LfU / Referat 86/  Dr. Stahl-van Rooijen / 17.03.2025</a:t>
            </a:r>
            <a:endParaRPr lang="de-DE" altLang="de-DE" sz="1000">
              <a:solidFill>
                <a:srgbClr val="3B687F"/>
              </a:solidFill>
            </a:endParaRPr>
          </a:p>
        </p:txBody>
      </p:sp>
      <p:sp>
        <p:nvSpPr>
          <p:cNvPr id="28675" name="Foliennummernplatzhalter 2"/>
          <p:cNvSpPr>
            <a:spLocks noGrp="1"/>
          </p:cNvSpPr>
          <p:nvPr>
            <p:ph type="sldNum" sz="quarter" idx="4294967295"/>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867E3E87-88B4-40FB-9E85-A14845987F0A}" type="slidenum">
              <a:rPr lang="de-DE" altLang="de-DE" sz="1000">
                <a:solidFill>
                  <a:srgbClr val="3B687F"/>
                </a:solidFill>
              </a:rPr>
              <a:pPr algn="ctr"/>
              <a:t>8</a:t>
            </a:fld>
            <a:endParaRPr lang="de-DE" altLang="de-DE" sz="1000">
              <a:solidFill>
                <a:srgbClr val="3B687F"/>
              </a:solidFill>
            </a:endParaRPr>
          </a:p>
        </p:txBody>
      </p:sp>
      <p:sp>
        <p:nvSpPr>
          <p:cNvPr id="28676" name="Datumsplatzhalter 3"/>
          <p:cNvSpPr>
            <a:spLocks noGrp="1"/>
          </p:cNvSpPr>
          <p:nvPr>
            <p:ph type="dt" sz="quarter" idx="12"/>
          </p:nvPr>
        </p:nvSpPr>
        <p:spPr>
          <a:noFill/>
        </p:spPr>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de-DE" altLang="de-DE" sz="1400">
                <a:solidFill>
                  <a:srgbClr val="3B687F"/>
                </a:solidFill>
              </a:rPr>
              <a:t>From flood forecast to mitigation - Bavarian Flood Warning Service</a:t>
            </a: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t="-1" r="13228" b="-1084"/>
          <a:stretch/>
        </p:blipFill>
        <p:spPr>
          <a:xfrm>
            <a:off x="431801" y="963048"/>
            <a:ext cx="5054871" cy="5688354"/>
          </a:xfrm>
          <a:prstGeom prst="rect">
            <a:avLst/>
          </a:prstGeom>
          <a:ln>
            <a:solidFill>
              <a:schemeClr val="bg1">
                <a:lumMod val="65000"/>
              </a:schemeClr>
            </a:solidFill>
          </a:ln>
        </p:spPr>
      </p:pic>
      <p:sp>
        <p:nvSpPr>
          <p:cNvPr id="7" name="Inhaltsplatzhalter 1"/>
          <p:cNvSpPr txBox="1">
            <a:spLocks/>
          </p:cNvSpPr>
          <p:nvPr/>
        </p:nvSpPr>
        <p:spPr>
          <a:xfrm>
            <a:off x="5880101" y="2563814"/>
            <a:ext cx="3889375" cy="2808287"/>
          </a:xfrm>
          <a:prstGeom prst="rect">
            <a:avLst/>
          </a:prstGeom>
        </p:spPr>
        <p:txBody>
          <a:bodyPr/>
          <a:lstStyle>
            <a:lvl1pPr marL="193675" indent="-193675" algn="l" rtl="0" eaLnBrk="1" fontAlgn="base" hangingPunct="1">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1" fontAlgn="base" hangingPunct="1">
              <a:spcBef>
                <a:spcPct val="20000"/>
              </a:spcBef>
              <a:spcAft>
                <a:spcPct val="0"/>
              </a:spcAft>
              <a:buClr>
                <a:schemeClr val="tx1"/>
              </a:buClr>
              <a:buFont typeface="Arial" charset="0"/>
              <a:buChar char="–"/>
              <a:defRPr>
                <a:solidFill>
                  <a:schemeClr val="tx1"/>
                </a:solidFill>
                <a:latin typeface="+mn-lt"/>
                <a:ea typeface="+mn-ea"/>
              </a:defRPr>
            </a:lvl2pPr>
            <a:lvl3pPr marL="1238250" indent="-188913" algn="l" rtl="0" eaLnBrk="1" fontAlgn="base" hangingPunct="1">
              <a:spcBef>
                <a:spcPct val="20000"/>
              </a:spcBef>
              <a:spcAft>
                <a:spcPct val="0"/>
              </a:spcAft>
              <a:buClr>
                <a:schemeClr val="tx1"/>
              </a:buClr>
              <a:buChar char="•"/>
              <a:defRPr>
                <a:solidFill>
                  <a:schemeClr val="tx1"/>
                </a:solidFill>
                <a:latin typeface="+mn-lt"/>
                <a:ea typeface="+mn-ea"/>
              </a:defRPr>
            </a:lvl3pPr>
            <a:lvl4pPr marL="1693863" indent="-228600" algn="l" rtl="0" eaLnBrk="1" fontAlgn="base" hangingPunct="1">
              <a:spcBef>
                <a:spcPct val="20000"/>
              </a:spcBef>
              <a:spcAft>
                <a:spcPct val="0"/>
              </a:spcAft>
              <a:buChar char="–"/>
              <a:defRPr sz="1600">
                <a:solidFill>
                  <a:schemeClr val="tx1"/>
                </a:solidFill>
                <a:latin typeface="+mn-lt"/>
                <a:ea typeface="+mn-ea"/>
              </a:defRPr>
            </a:lvl4pPr>
            <a:lvl5pPr marL="2112963" indent="-228600" algn="l" rtl="0" eaLnBrk="1" fontAlgn="base" hangingPunct="1">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Tx/>
              <a:buNone/>
              <a:defRPr/>
            </a:pPr>
            <a:r>
              <a:rPr lang="en-US" kern="0" dirty="0"/>
              <a:t>Three Warning levels</a:t>
            </a:r>
          </a:p>
          <a:p>
            <a:pPr>
              <a:defRPr/>
            </a:pPr>
            <a:r>
              <a:rPr lang="en-US" kern="0" dirty="0"/>
              <a:t>Early warning (1-2 days ahead)</a:t>
            </a:r>
          </a:p>
          <a:p>
            <a:pPr>
              <a:defRPr/>
            </a:pPr>
            <a:r>
              <a:rPr lang="en-US" kern="0" dirty="0"/>
              <a:t>Warning of minor flooding at alert level 1 or 2</a:t>
            </a:r>
          </a:p>
          <a:p>
            <a:pPr>
              <a:defRPr/>
            </a:pPr>
            <a:r>
              <a:rPr lang="en-US" kern="0" dirty="0"/>
              <a:t>Warning of severe flooding at alert level 3 or 4 </a:t>
            </a:r>
          </a:p>
          <a:p>
            <a:pPr>
              <a:defRPr/>
            </a:pPr>
            <a:endParaRPr lang="de-DE" kern="0" dirty="0"/>
          </a:p>
        </p:txBody>
      </p:sp>
      <p:sp>
        <p:nvSpPr>
          <p:cNvPr id="8" name="Oval 5"/>
          <p:cNvSpPr>
            <a:spLocks noChangeArrowheads="1"/>
          </p:cNvSpPr>
          <p:nvPr/>
        </p:nvSpPr>
        <p:spPr bwMode="auto">
          <a:xfrm>
            <a:off x="9767888" y="2997201"/>
            <a:ext cx="360362" cy="3603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9" name="Oval 6"/>
          <p:cNvSpPr>
            <a:spLocks noChangeArrowheads="1"/>
          </p:cNvSpPr>
          <p:nvPr/>
        </p:nvSpPr>
        <p:spPr bwMode="auto">
          <a:xfrm>
            <a:off x="9767888" y="3573463"/>
            <a:ext cx="360362" cy="3603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10" name="Oval 7"/>
          <p:cNvSpPr>
            <a:spLocks noChangeArrowheads="1"/>
          </p:cNvSpPr>
          <p:nvPr/>
        </p:nvSpPr>
        <p:spPr bwMode="auto">
          <a:xfrm>
            <a:off x="9767888" y="4437063"/>
            <a:ext cx="360362" cy="3603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11" name="Textfeld 10">
            <a:extLst>
              <a:ext uri="{FF2B5EF4-FFF2-40B4-BE49-F238E27FC236}">
                <a16:creationId xmlns:a16="http://schemas.microsoft.com/office/drawing/2014/main" id="{B70F63DA-E910-4278-9C51-CB226061C92A}"/>
              </a:ext>
            </a:extLst>
          </p:cNvPr>
          <p:cNvSpPr txBox="1"/>
          <p:nvPr/>
        </p:nvSpPr>
        <p:spPr>
          <a:xfrm>
            <a:off x="5912992" y="963048"/>
            <a:ext cx="5054871" cy="430887"/>
          </a:xfrm>
          <a:prstGeom prst="rect">
            <a:avLst/>
          </a:prstGeom>
          <a:noFill/>
        </p:spPr>
        <p:txBody>
          <a:bodyPr wrap="square">
            <a:spAutoFit/>
          </a:bodyPr>
          <a:lstStyle/>
          <a:p>
            <a:r>
              <a:rPr lang="de-DE" altLang="de-DE" sz="2200" b="1" dirty="0" err="1">
                <a:solidFill>
                  <a:srgbClr val="3B687F"/>
                </a:solidFill>
                <a:latin typeface="+mj-lt"/>
                <a:ea typeface="+mj-ea"/>
                <a:cs typeface="+mj-cs"/>
              </a:rPr>
              <a:t>Organization</a:t>
            </a:r>
            <a:r>
              <a:rPr lang="de-DE" altLang="de-DE" sz="2200" b="1" dirty="0">
                <a:solidFill>
                  <a:srgbClr val="3B687F"/>
                </a:solidFill>
                <a:latin typeface="+mj-lt"/>
                <a:ea typeface="+mj-ea"/>
                <a:cs typeface="+mj-cs"/>
              </a:rPr>
              <a:t> </a:t>
            </a:r>
            <a:r>
              <a:rPr lang="de-DE" altLang="de-DE" sz="2200" b="1" dirty="0" err="1">
                <a:solidFill>
                  <a:srgbClr val="3B687F"/>
                </a:solidFill>
                <a:latin typeface="+mj-lt"/>
                <a:ea typeface="+mj-ea"/>
                <a:cs typeface="+mj-cs"/>
              </a:rPr>
              <a:t>flood</a:t>
            </a:r>
            <a:r>
              <a:rPr lang="de-DE" altLang="de-DE" sz="2200" b="1" dirty="0">
                <a:solidFill>
                  <a:srgbClr val="3B687F"/>
                </a:solidFill>
                <a:latin typeface="+mj-lt"/>
                <a:ea typeface="+mj-ea"/>
                <a:cs typeface="+mj-cs"/>
              </a:rPr>
              <a:t> </a:t>
            </a:r>
            <a:r>
              <a:rPr lang="de-DE" altLang="de-DE" sz="2200" b="1" dirty="0" err="1">
                <a:solidFill>
                  <a:srgbClr val="3B687F"/>
                </a:solidFill>
                <a:latin typeface="+mj-lt"/>
                <a:ea typeface="+mj-ea"/>
                <a:cs typeface="+mj-cs"/>
              </a:rPr>
              <a:t>warning</a:t>
            </a:r>
            <a:r>
              <a:rPr lang="de-DE" altLang="de-DE" sz="2200" b="1" dirty="0">
                <a:solidFill>
                  <a:srgbClr val="3B687F"/>
                </a:solidFill>
                <a:latin typeface="+mj-lt"/>
                <a:ea typeface="+mj-ea"/>
                <a:cs typeface="+mj-cs"/>
              </a:rPr>
              <a:t> </a:t>
            </a:r>
            <a:r>
              <a:rPr lang="de-DE" altLang="de-DE" sz="2200" b="1" dirty="0" err="1">
                <a:solidFill>
                  <a:srgbClr val="3B687F"/>
                </a:solidFill>
                <a:latin typeface="+mj-lt"/>
                <a:ea typeface="+mj-ea"/>
                <a:cs typeface="+mj-cs"/>
              </a:rPr>
              <a:t>service</a:t>
            </a:r>
            <a:r>
              <a:rPr lang="de-DE" altLang="de-DE" sz="2200" b="1" dirty="0">
                <a:solidFill>
                  <a:srgbClr val="3B687F"/>
                </a:solidFill>
                <a:latin typeface="+mj-lt"/>
                <a:ea typeface="+mj-ea"/>
                <a:cs typeface="+mj-cs"/>
              </a:rPr>
              <a:t> </a:t>
            </a:r>
            <a:endParaRPr lang="de-DE" sz="2200" b="1" dirty="0">
              <a:solidFill>
                <a:srgbClr val="3B687F"/>
              </a:solidFill>
              <a:latin typeface="+mj-lt"/>
              <a:ea typeface="+mj-ea"/>
              <a:cs typeface="+mj-cs"/>
            </a:endParaRPr>
          </a:p>
        </p:txBody>
      </p:sp>
    </p:spTree>
    <p:extLst>
      <p:ext uri="{BB962C8B-B14F-4D97-AF65-F5344CB8AC3E}">
        <p14:creationId xmlns:p14="http://schemas.microsoft.com/office/powerpoint/2010/main" val="104656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2224F34-4D87-4C9D-9EA1-F8AB99D4056A}"/>
              </a:ext>
            </a:extLst>
          </p:cNvPr>
          <p:cNvSpPr>
            <a:spLocks noGrp="1"/>
          </p:cNvSpPr>
          <p:nvPr>
            <p:ph type="ftr" sz="quarter" idx="10"/>
          </p:nvPr>
        </p:nvSpPr>
        <p:spPr/>
        <p:txBody>
          <a:bodyPr/>
          <a:lstStyle/>
          <a:p>
            <a:r>
              <a:rPr lang="nl-NL"/>
              <a:t>© LfU / Referat 86/  Dr. Stahl-van Rooijen / 17.03.2025</a:t>
            </a:r>
            <a:endParaRPr lang="de-DE"/>
          </a:p>
        </p:txBody>
      </p:sp>
      <p:sp>
        <p:nvSpPr>
          <p:cNvPr id="3" name="Datumsplatzhalter 2">
            <a:extLst>
              <a:ext uri="{FF2B5EF4-FFF2-40B4-BE49-F238E27FC236}">
                <a16:creationId xmlns:a16="http://schemas.microsoft.com/office/drawing/2014/main" id="{D449610E-6A5C-488D-9E05-4FF72A46FC14}"/>
              </a:ext>
            </a:extLst>
          </p:cNvPr>
          <p:cNvSpPr>
            <a:spLocks noGrp="1"/>
          </p:cNvSpPr>
          <p:nvPr>
            <p:ph type="dt" sz="half" idx="12"/>
          </p:nvPr>
        </p:nvSpPr>
        <p:spPr/>
        <p:txBody>
          <a:bodyPr/>
          <a:lstStyle/>
          <a:p>
            <a:r>
              <a:rPr lang="de-DE"/>
              <a:t>From flood forecast to mitigation - Bavarian Flood Warning Service</a:t>
            </a:r>
            <a:endParaRPr lang="de-DE" dirty="0"/>
          </a:p>
        </p:txBody>
      </p:sp>
      <p:sp>
        <p:nvSpPr>
          <p:cNvPr id="4" name="Foliennummernplatzhalter 3">
            <a:extLst>
              <a:ext uri="{FF2B5EF4-FFF2-40B4-BE49-F238E27FC236}">
                <a16:creationId xmlns:a16="http://schemas.microsoft.com/office/drawing/2014/main" id="{218ACC00-5761-4B31-A4BB-65D72E4331A6}"/>
              </a:ext>
            </a:extLst>
          </p:cNvPr>
          <p:cNvSpPr>
            <a:spLocks noGrp="1"/>
          </p:cNvSpPr>
          <p:nvPr>
            <p:ph type="sldNum" sz="quarter" idx="4"/>
          </p:nvPr>
        </p:nvSpPr>
        <p:spPr/>
        <p:txBody>
          <a:bodyPr/>
          <a:lstStyle/>
          <a:p>
            <a:fld id="{894680D0-7A83-433A-9719-C4143F27F647}" type="slidenum">
              <a:rPr lang="de-DE" smtClean="0"/>
              <a:pPr/>
              <a:t>9</a:t>
            </a:fld>
            <a:endParaRPr lang="de-DE"/>
          </a:p>
        </p:txBody>
      </p:sp>
      <p:sp>
        <p:nvSpPr>
          <p:cNvPr id="6" name="Titel 1">
            <a:extLst>
              <a:ext uri="{FF2B5EF4-FFF2-40B4-BE49-F238E27FC236}">
                <a16:creationId xmlns:a16="http://schemas.microsoft.com/office/drawing/2014/main" id="{5E3050CE-1585-4FDD-89F5-253D03438C93}"/>
              </a:ext>
            </a:extLst>
          </p:cNvPr>
          <p:cNvSpPr txBox="1">
            <a:spLocks/>
          </p:cNvSpPr>
          <p:nvPr/>
        </p:nvSpPr>
        <p:spPr>
          <a:xfrm>
            <a:off x="453927" y="1040830"/>
            <a:ext cx="11425767" cy="500062"/>
          </a:xfrm>
          <a:prstGeom prst="rect">
            <a:avLst/>
          </a:prstGeom>
        </p:spPr>
        <p:txBody>
          <a:bodyPr/>
          <a:lstStyle>
            <a:lvl1pPr algn="l" rtl="0" eaLnBrk="1" fontAlgn="base" hangingPunct="1">
              <a:spcBef>
                <a:spcPct val="0"/>
              </a:spcBef>
              <a:spcAft>
                <a:spcPct val="0"/>
              </a:spcAft>
              <a:defRPr sz="2200" b="1">
                <a:solidFill>
                  <a:srgbClr val="3B687F"/>
                </a:solidFill>
                <a:latin typeface="+mj-lt"/>
                <a:ea typeface="+mj-ea"/>
                <a:cs typeface="+mj-cs"/>
              </a:defRPr>
            </a:lvl1pPr>
            <a:lvl2pPr algn="l" rtl="0" eaLnBrk="1" fontAlgn="base" hangingPunct="1">
              <a:spcBef>
                <a:spcPct val="0"/>
              </a:spcBef>
              <a:spcAft>
                <a:spcPct val="0"/>
              </a:spcAft>
              <a:defRPr sz="2200" b="1">
                <a:solidFill>
                  <a:srgbClr val="3B687F"/>
                </a:solidFill>
                <a:latin typeface="Arial" charset="0"/>
                <a:ea typeface="ＭＳ Ｐゴシック" charset="-128"/>
              </a:defRPr>
            </a:lvl2pPr>
            <a:lvl3pPr algn="l" rtl="0" eaLnBrk="1" fontAlgn="base" hangingPunct="1">
              <a:spcBef>
                <a:spcPct val="0"/>
              </a:spcBef>
              <a:spcAft>
                <a:spcPct val="0"/>
              </a:spcAft>
              <a:defRPr sz="2200" b="1">
                <a:solidFill>
                  <a:srgbClr val="3B687F"/>
                </a:solidFill>
                <a:latin typeface="Arial" charset="0"/>
                <a:ea typeface="ＭＳ Ｐゴシック" charset="-128"/>
              </a:defRPr>
            </a:lvl3pPr>
            <a:lvl4pPr algn="l" rtl="0" eaLnBrk="1" fontAlgn="base" hangingPunct="1">
              <a:spcBef>
                <a:spcPct val="0"/>
              </a:spcBef>
              <a:spcAft>
                <a:spcPct val="0"/>
              </a:spcAft>
              <a:defRPr sz="2200" b="1">
                <a:solidFill>
                  <a:srgbClr val="3B687F"/>
                </a:solidFill>
                <a:latin typeface="Arial" charset="0"/>
                <a:ea typeface="ＭＳ Ｐゴシック" charset="-128"/>
              </a:defRPr>
            </a:lvl4pPr>
            <a:lvl5pPr algn="l" rtl="0" eaLnBrk="1" fontAlgn="base" hangingPunct="1">
              <a:spcBef>
                <a:spcPct val="0"/>
              </a:spcBef>
              <a:spcAft>
                <a:spcPct val="0"/>
              </a:spcAft>
              <a:defRPr sz="2200" b="1">
                <a:solidFill>
                  <a:srgbClr val="3B687F"/>
                </a:solidFill>
                <a:latin typeface="Arial" charset="0"/>
                <a:ea typeface="ＭＳ Ｐゴシック" charset="-128"/>
              </a:defRPr>
            </a:lvl5pPr>
            <a:lvl6pPr marL="457200" algn="l" rtl="0" eaLnBrk="1" fontAlgn="base" hangingPunct="1">
              <a:spcBef>
                <a:spcPct val="0"/>
              </a:spcBef>
              <a:spcAft>
                <a:spcPct val="0"/>
              </a:spcAft>
              <a:defRPr sz="2200" b="1">
                <a:solidFill>
                  <a:srgbClr val="3B687F"/>
                </a:solidFill>
                <a:latin typeface="Arial" charset="0"/>
                <a:ea typeface="ＭＳ Ｐゴシック" charset="-128"/>
              </a:defRPr>
            </a:lvl6pPr>
            <a:lvl7pPr marL="914400" algn="l" rtl="0" eaLnBrk="1" fontAlgn="base" hangingPunct="1">
              <a:spcBef>
                <a:spcPct val="0"/>
              </a:spcBef>
              <a:spcAft>
                <a:spcPct val="0"/>
              </a:spcAft>
              <a:defRPr sz="2200" b="1">
                <a:solidFill>
                  <a:srgbClr val="3B687F"/>
                </a:solidFill>
                <a:latin typeface="Arial" charset="0"/>
                <a:ea typeface="ＭＳ Ｐゴシック" charset="-128"/>
              </a:defRPr>
            </a:lvl7pPr>
            <a:lvl8pPr marL="1371600" algn="l" rtl="0" eaLnBrk="1" fontAlgn="base" hangingPunct="1">
              <a:spcBef>
                <a:spcPct val="0"/>
              </a:spcBef>
              <a:spcAft>
                <a:spcPct val="0"/>
              </a:spcAft>
              <a:defRPr sz="2200" b="1">
                <a:solidFill>
                  <a:srgbClr val="3B687F"/>
                </a:solidFill>
                <a:latin typeface="Arial" charset="0"/>
                <a:ea typeface="ＭＳ Ｐゴシック" charset="-128"/>
              </a:defRPr>
            </a:lvl8pPr>
            <a:lvl9pPr marL="1828800" algn="l" rtl="0" eaLnBrk="1" fontAlgn="base" hangingPunct="1">
              <a:spcBef>
                <a:spcPct val="0"/>
              </a:spcBef>
              <a:spcAft>
                <a:spcPct val="0"/>
              </a:spcAft>
              <a:defRPr sz="2200" b="1">
                <a:solidFill>
                  <a:srgbClr val="3B687F"/>
                </a:solidFill>
                <a:latin typeface="Arial" charset="0"/>
                <a:ea typeface="ＭＳ Ｐゴシック" charset="-128"/>
              </a:defRPr>
            </a:lvl9pPr>
          </a:lstStyle>
          <a:p>
            <a:r>
              <a:rPr lang="de-DE" altLang="de-DE" kern="1200" dirty="0" err="1"/>
              <a:t>Organization</a:t>
            </a:r>
            <a:r>
              <a:rPr lang="de-DE" altLang="de-DE" kern="0" dirty="0"/>
              <a:t> </a:t>
            </a:r>
            <a:r>
              <a:rPr lang="de-DE" altLang="de-DE" kern="0" dirty="0" err="1"/>
              <a:t>flood</a:t>
            </a:r>
            <a:r>
              <a:rPr lang="de-DE" altLang="de-DE" kern="0" dirty="0"/>
              <a:t> </a:t>
            </a:r>
            <a:r>
              <a:rPr lang="de-DE" altLang="de-DE" kern="0" dirty="0" err="1"/>
              <a:t>warning</a:t>
            </a:r>
            <a:r>
              <a:rPr lang="de-DE" altLang="de-DE" kern="0" dirty="0"/>
              <a:t> </a:t>
            </a:r>
            <a:r>
              <a:rPr lang="de-DE" altLang="de-DE" kern="0" dirty="0" err="1"/>
              <a:t>service</a:t>
            </a:r>
            <a:r>
              <a:rPr lang="de-DE" altLang="de-DE" kern="0" dirty="0"/>
              <a:t> </a:t>
            </a:r>
            <a:br>
              <a:rPr lang="de-DE" kern="0" dirty="0"/>
            </a:br>
            <a:r>
              <a:rPr lang="de-DE" altLang="de-DE" kern="0" dirty="0"/>
              <a:t>Products: </a:t>
            </a:r>
            <a:r>
              <a:rPr lang="de-DE" altLang="de-DE" kern="0" dirty="0" err="1"/>
              <a:t>Water</a:t>
            </a:r>
            <a:r>
              <a:rPr lang="de-DE" altLang="de-DE" kern="0" dirty="0"/>
              <a:t> </a:t>
            </a:r>
            <a:r>
              <a:rPr lang="de-DE" altLang="de-DE" kern="0" dirty="0" err="1"/>
              <a:t>lavel</a:t>
            </a:r>
            <a:r>
              <a:rPr lang="de-DE" altLang="de-DE" kern="0" dirty="0"/>
              <a:t> </a:t>
            </a:r>
            <a:r>
              <a:rPr lang="de-DE" altLang="de-DE" kern="0" dirty="0" err="1"/>
              <a:t>triggers</a:t>
            </a:r>
            <a:r>
              <a:rPr lang="de-DE" altLang="de-DE" kern="0" dirty="0"/>
              <a:t> </a:t>
            </a:r>
            <a:r>
              <a:rPr lang="de-DE" altLang="de-DE" kern="0" dirty="0" err="1"/>
              <a:t>action</a:t>
            </a:r>
            <a:r>
              <a:rPr lang="de-DE" altLang="de-DE" kern="0" dirty="0"/>
              <a:t> – Passau Donau</a:t>
            </a:r>
          </a:p>
        </p:txBody>
      </p:sp>
      <p:pic>
        <p:nvPicPr>
          <p:cNvPr id="13" name="Grafik 12">
            <a:extLst>
              <a:ext uri="{FF2B5EF4-FFF2-40B4-BE49-F238E27FC236}">
                <a16:creationId xmlns:a16="http://schemas.microsoft.com/office/drawing/2014/main" id="{1E0FE57D-67B1-4FD0-91EB-ED550A5FC871}"/>
              </a:ext>
            </a:extLst>
          </p:cNvPr>
          <p:cNvPicPr>
            <a:picLocks noChangeAspect="1"/>
          </p:cNvPicPr>
          <p:nvPr/>
        </p:nvPicPr>
        <p:blipFill>
          <a:blip r:embed="rId3"/>
          <a:stretch>
            <a:fillRect/>
          </a:stretch>
        </p:blipFill>
        <p:spPr>
          <a:xfrm>
            <a:off x="502611" y="1844572"/>
            <a:ext cx="7151228" cy="4846740"/>
          </a:xfrm>
          <a:prstGeom prst="rect">
            <a:avLst/>
          </a:prstGeom>
        </p:spPr>
      </p:pic>
      <p:pic>
        <p:nvPicPr>
          <p:cNvPr id="14" name="Grafik 13">
            <a:extLst>
              <a:ext uri="{FF2B5EF4-FFF2-40B4-BE49-F238E27FC236}">
                <a16:creationId xmlns:a16="http://schemas.microsoft.com/office/drawing/2014/main" id="{7556217E-36C6-4D65-84EA-83E109FC484D}"/>
              </a:ext>
            </a:extLst>
          </p:cNvPr>
          <p:cNvPicPr>
            <a:picLocks noChangeAspect="1"/>
          </p:cNvPicPr>
          <p:nvPr/>
        </p:nvPicPr>
        <p:blipFill>
          <a:blip r:embed="rId4"/>
          <a:stretch>
            <a:fillRect/>
          </a:stretch>
        </p:blipFill>
        <p:spPr>
          <a:xfrm>
            <a:off x="6948440" y="1825894"/>
            <a:ext cx="4748514" cy="3371445"/>
          </a:xfrm>
          <a:prstGeom prst="rect">
            <a:avLst/>
          </a:prstGeom>
        </p:spPr>
      </p:pic>
    </p:spTree>
    <p:extLst>
      <p:ext uri="{BB962C8B-B14F-4D97-AF65-F5344CB8AC3E}">
        <p14:creationId xmlns:p14="http://schemas.microsoft.com/office/powerpoint/2010/main" val="1841234759"/>
      </p:ext>
    </p:extLst>
  </p:cSld>
  <p:clrMapOvr>
    <a:masterClrMapping/>
  </p:clrMapOvr>
</p:sld>
</file>

<file path=ppt/theme/theme1.xml><?xml version="1.0" encoding="utf-8"?>
<a:theme xmlns:a="http://schemas.openxmlformats.org/drawingml/2006/main" name="LfU-Präsentation">
  <a:themeElements>
    <a:clrScheme name="LfU-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fU-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charset="-128"/>
          </a:defRPr>
        </a:defPPr>
      </a:lstStyle>
    </a:lnDef>
    <a:txDef>
      <a:spPr>
        <a:noFill/>
      </a:spPr>
      <a:bodyPr wrap="square" rtlCol="0">
        <a:spAutoFit/>
      </a:bodyPr>
      <a:lstStyle>
        <a:defPPr algn="l">
          <a:defRPr sz="2000" dirty="0"/>
        </a:defPPr>
      </a:lstStyle>
    </a:txDef>
  </a:objectDefaults>
  <a:extraClrSchemeLst>
    <a:extraClrScheme>
      <a:clrScheme name="LfU-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fU-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fU-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fU-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fU-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fU-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fU-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fU-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fU-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fU-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fU-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fU-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fU-Präsentation_16_9.potx" id="{3F060F71-1A1B-43D2-B30F-0027C3FDA55C}" vid="{13BFC309-86E0-43FC-B6EF-E49EF39812AD}"/>
    </a:ext>
  </a:extLst>
</a:theme>
</file>

<file path=ppt/theme/theme2.xml><?xml version="1.0" encoding="utf-8"?>
<a:theme xmlns:a="http://schemas.openxmlformats.org/drawingml/2006/main" name="1_LfU-Präsentation">
  <a:themeElements>
    <a:clrScheme name="LfU-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fU-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charset="-128"/>
          </a:defRPr>
        </a:defPPr>
      </a:lstStyle>
    </a:lnDef>
    <a:txDef>
      <a:spPr>
        <a:noFill/>
      </a:spPr>
      <a:bodyPr wrap="square" rtlCol="0">
        <a:spAutoFit/>
      </a:bodyPr>
      <a:lstStyle>
        <a:defPPr algn="l">
          <a:defRPr sz="2000" dirty="0"/>
        </a:defPPr>
      </a:lstStyle>
    </a:txDef>
  </a:objectDefaults>
  <a:extraClrSchemeLst>
    <a:extraClrScheme>
      <a:clrScheme name="LfU-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fU-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fU-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fU-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fU-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fU-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fU-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fU-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fU-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fU-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fU-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fU-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fU-Präsentation_16_9.potx" id="{3F060F71-1A1B-43D2-B30F-0027C3FDA55C}" vid="{13BFC309-86E0-43FC-B6EF-E49EF39812AD}"/>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LfU-Präsentation_16_9</Template>
  <TotalTime>0</TotalTime>
  <Words>3956</Words>
  <Application>Microsoft Office PowerPoint</Application>
  <PresentationFormat>Breitbild</PresentationFormat>
  <Paragraphs>350</Paragraphs>
  <Slides>24</Slides>
  <Notes>24</Notes>
  <HiddenSlides>1</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24</vt:i4>
      </vt:variant>
    </vt:vector>
  </HeadingPairs>
  <TitlesOfParts>
    <vt:vector size="31" baseType="lpstr">
      <vt:lpstr>Arial</vt:lpstr>
      <vt:lpstr>Calibri</vt:lpstr>
      <vt:lpstr>Symbol</vt:lpstr>
      <vt:lpstr>Syntax</vt:lpstr>
      <vt:lpstr>Times New Roman</vt:lpstr>
      <vt:lpstr>LfU-Präsentation</vt:lpstr>
      <vt:lpstr>1_LfU-Präsentation</vt:lpstr>
      <vt:lpstr>From flood forecast to mitigation</vt:lpstr>
      <vt:lpstr>After Flood 1999 – flood forecasts are being initialized for Bavaria</vt:lpstr>
      <vt:lpstr>Flood Forecast Model System</vt:lpstr>
      <vt:lpstr>Flood Forecast models</vt:lpstr>
      <vt:lpstr>Numerical Weather Forecast: deterministic product range</vt:lpstr>
      <vt:lpstr>PowerPoint-Präsentation</vt:lpstr>
      <vt:lpstr>Organization flood warning service  Products: Flood Forecasts – internet presentation: </vt:lpstr>
      <vt:lpstr>PowerPoint-Präsentation</vt:lpstr>
      <vt:lpstr>PowerPoint-Präsentation</vt:lpstr>
      <vt:lpstr>PowerPoint-Präsentation</vt:lpstr>
      <vt:lpstr>Organization flood warning service  Products: Connecting water level to flood inundation maps</vt:lpstr>
      <vt:lpstr>Organization of the flood warning service (HND)</vt:lpstr>
      <vt:lpstr>Flood 2024 from forecast to mitigation</vt:lpstr>
      <vt:lpstr>Limits of early warning – weather prediction and discharge forecast  28.05.2024 </vt:lpstr>
      <vt:lpstr>Flood information service</vt:lpstr>
      <vt:lpstr>28.05.2024  </vt:lpstr>
      <vt:lpstr>Forecast – Friday event starts</vt:lpstr>
      <vt:lpstr>PowerPoint-Präsentation</vt:lpstr>
      <vt:lpstr>Forecast for Paar: underestimated during the whole event</vt:lpstr>
      <vt:lpstr>PowerPoint-Präsentation</vt:lpstr>
      <vt:lpstr>PowerPoint-Präsentation</vt:lpstr>
      <vt:lpstr>PowerPoint-Präsentation</vt:lpstr>
      <vt:lpstr>PowerPoint-Präsentation</vt:lpstr>
      <vt:lpstr>PowerPoint-Präsentation</vt:lpstr>
    </vt:vector>
  </TitlesOfParts>
  <Company>Benutzerservice der Behörden im GB UV</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Stahl-van Rooijen, Natalie (LfU)</dc:creator>
  <cp:lastModifiedBy>kmichel</cp:lastModifiedBy>
  <cp:revision>102</cp:revision>
  <cp:lastPrinted>2025-03-14T16:23:24Z</cp:lastPrinted>
  <dcterms:created xsi:type="dcterms:W3CDTF">2022-11-28T14:55:05Z</dcterms:created>
  <dcterms:modified xsi:type="dcterms:W3CDTF">2025-03-16T15:00:42Z</dcterms:modified>
</cp:coreProperties>
</file>