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6" r:id="rId4"/>
    <p:sldMasterId id="2147483752" r:id="rId5"/>
    <p:sldMasterId id="2147483761" r:id="rId6"/>
  </p:sldMasterIdLst>
  <p:notesMasterIdLst>
    <p:notesMasterId r:id="rId42"/>
  </p:notesMasterIdLst>
  <p:handoutMasterIdLst>
    <p:handoutMasterId r:id="rId43"/>
  </p:handoutMasterIdLst>
  <p:sldIdLst>
    <p:sldId id="256" r:id="rId7"/>
    <p:sldId id="364" r:id="rId8"/>
    <p:sldId id="360" r:id="rId9"/>
    <p:sldId id="484" r:id="rId10"/>
    <p:sldId id="2147473570" r:id="rId11"/>
    <p:sldId id="268" r:id="rId12"/>
    <p:sldId id="343" r:id="rId13"/>
    <p:sldId id="2147473554" r:id="rId14"/>
    <p:sldId id="2147473522" r:id="rId15"/>
    <p:sldId id="2147473551" r:id="rId16"/>
    <p:sldId id="2147473555" r:id="rId17"/>
    <p:sldId id="2147473569" r:id="rId18"/>
    <p:sldId id="2147473548" r:id="rId19"/>
    <p:sldId id="661" r:id="rId20"/>
    <p:sldId id="755" r:id="rId21"/>
    <p:sldId id="2147473517" r:id="rId22"/>
    <p:sldId id="2147473572" r:id="rId23"/>
    <p:sldId id="266" r:id="rId24"/>
    <p:sldId id="11622" r:id="rId25"/>
    <p:sldId id="2147473574" r:id="rId26"/>
    <p:sldId id="2147473573" r:id="rId27"/>
    <p:sldId id="2147473541" r:id="rId28"/>
    <p:sldId id="2147473553" r:id="rId29"/>
    <p:sldId id="260" r:id="rId30"/>
    <p:sldId id="2147473571" r:id="rId31"/>
    <p:sldId id="2147473575" r:id="rId32"/>
    <p:sldId id="2147473552" r:id="rId33"/>
    <p:sldId id="269" r:id="rId34"/>
    <p:sldId id="2147473556" r:id="rId35"/>
    <p:sldId id="297" r:id="rId36"/>
    <p:sldId id="361" r:id="rId37"/>
    <p:sldId id="363" r:id="rId38"/>
    <p:sldId id="365" r:id="rId39"/>
    <p:sldId id="342" r:id="rId40"/>
    <p:sldId id="344" r:id="rId41"/>
  </p:sldIdLst>
  <p:sldSz cx="9144000" cy="5143500" type="screen16x9"/>
  <p:notesSz cx="7023100" cy="93091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C872C8B-B760-4F9C-B077-927EA8DAF4A6}">
          <p14:sldIdLst>
            <p14:sldId id="256"/>
            <p14:sldId id="364"/>
            <p14:sldId id="360"/>
            <p14:sldId id="484"/>
            <p14:sldId id="2147473570"/>
            <p14:sldId id="268"/>
            <p14:sldId id="343"/>
            <p14:sldId id="2147473554"/>
            <p14:sldId id="2147473522"/>
            <p14:sldId id="2147473551"/>
            <p14:sldId id="2147473555"/>
            <p14:sldId id="2147473569"/>
            <p14:sldId id="2147473548"/>
            <p14:sldId id="661"/>
            <p14:sldId id="755"/>
            <p14:sldId id="2147473517"/>
            <p14:sldId id="2147473572"/>
            <p14:sldId id="266"/>
            <p14:sldId id="11622"/>
            <p14:sldId id="2147473574"/>
            <p14:sldId id="2147473573"/>
            <p14:sldId id="2147473541"/>
            <p14:sldId id="2147473553"/>
            <p14:sldId id="260"/>
          </p14:sldIdLst>
        </p14:section>
        <p14:section name="Extra slides" id="{57AA9509-63BC-4313-97A8-D3926128C01D}">
          <p14:sldIdLst>
            <p14:sldId id="2147473571"/>
            <p14:sldId id="2147473575"/>
            <p14:sldId id="2147473552"/>
            <p14:sldId id="269"/>
            <p14:sldId id="2147473556"/>
            <p14:sldId id="297"/>
            <p14:sldId id="361"/>
            <p14:sldId id="363"/>
            <p14:sldId id="365"/>
            <p14:sldId id="342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AE4F0B-7BE6-60A0-72B1-7C790CE4898C}" name="Adamov Simon" initials="AS" userId="S::simon.adamov@meteoswiss.ch::9cdb9769-8b8a-450a-87a0-9a2cd07ae16a" providerId="AD"/>
  <p188:author id="{26BE76BF-C025-B88A-F08A-0E5D7F246730}" name="Zanetta Francesco" initials="ZF" userId="S::francesco.zanetta@meteoswiss.ch::510c78d4-66c1-45b7-a6b8-c8f158b52de0" providerId="AD"/>
  <p188:author id="{8599EAE9-70A5-3932-20B3-D547325F8BCE}" name="Aznar Gabriela" initials="AG" userId="S::gabriela.aznar@meteoswiss.ch::1c9a329a-0081-4148-b2e4-5fb0f0a6496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rrer Bettina" initials="dub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00"/>
    <a:srgbClr val="640000"/>
    <a:srgbClr val="39B1DB"/>
    <a:srgbClr val="60B4B2"/>
    <a:srgbClr val="08CDE8"/>
    <a:srgbClr val="CDCDCD"/>
    <a:srgbClr val="F0494A"/>
    <a:srgbClr val="F3BE91"/>
    <a:srgbClr val="88B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3792" autoAdjust="0"/>
  </p:normalViewPr>
  <p:slideViewPr>
    <p:cSldViewPr snapToGrid="0">
      <p:cViewPr>
        <p:scale>
          <a:sx n="70" d="100"/>
          <a:sy n="70" d="100"/>
        </p:scale>
        <p:origin x="852" y="196"/>
      </p:cViewPr>
      <p:guideLst>
        <p:guide orient="horz" pos="2160"/>
        <p:guide pos="2880"/>
        <p:guide orient="horz" pos="16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5539B3AE-4F5B-4C8A-901D-39FC07883C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804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698500"/>
            <a:ext cx="62007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415" y="4421824"/>
            <a:ext cx="5150273" cy="4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A1435824-F435-405F-82FC-C5B86CD5CBF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0551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5499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9619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3c2b27f7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3c2b27f7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Run </a:t>
            </a:r>
            <a:r>
              <a:rPr lang="en-US" dirty="0" err="1"/>
              <a:t>MetNo</a:t>
            </a:r>
            <a:r>
              <a:rPr lang="en-US" dirty="0"/>
              <a:t> model in Swiss domain – took only a few hours!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Identified issue with growth of error in pressure (probably a symptom of a problem at the synoptic scale)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8396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there are several scenarios that we can consider with data-driven forecasting models and how to introduce the use of observations into them, </a:t>
            </a:r>
          </a:p>
          <a:p>
            <a:endParaRPr lang="en-US" dirty="0"/>
          </a:p>
          <a:p>
            <a:r>
              <a:rPr lang="en-US" dirty="0"/>
              <a:t>The first is the current AIFS or Graphcast ect,</a:t>
            </a:r>
          </a:p>
          <a:p>
            <a:r>
              <a:rPr lang="en-US" dirty="0"/>
              <a:t>One idea would be to augment these models with observation data </a:t>
            </a:r>
          </a:p>
          <a:p>
            <a:endParaRPr lang="en-US" dirty="0"/>
          </a:p>
          <a:p>
            <a:r>
              <a:rPr lang="en-US" dirty="0"/>
              <a:t>If you drive the ML model with direct observations and if you predict direct observations, then what you’re doing is DA, nowcasting, postprocessing, downscaling all in a single model.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 You can do more things in one go. Start thinking about novel ways of doing things and putting things together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270C-FB42-C54A-AC71-B4EEB4FA7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878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6156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designed of a RUC implemented with ML and </a:t>
            </a:r>
            <a:r>
              <a:rPr lang="en-US" dirty="0" err="1"/>
              <a:t>anemoi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Resusing</a:t>
            </a:r>
            <a:r>
              <a:rPr lang="en-US" dirty="0"/>
              <a:t> components from the </a:t>
            </a:r>
            <a:r>
              <a:rPr lang="en-US" dirty="0" err="1"/>
              <a:t>anemoi</a:t>
            </a:r>
            <a:r>
              <a:rPr lang="en-US" dirty="0"/>
              <a:t> community</a:t>
            </a:r>
          </a:p>
          <a:p>
            <a:endParaRPr lang="en-US" dirty="0"/>
          </a:p>
          <a:p>
            <a:r>
              <a:rPr lang="en-US" dirty="0"/>
              <a:t>Challenges: amount of data produced</a:t>
            </a:r>
          </a:p>
          <a:p>
            <a:endParaRPr lang="en-US" dirty="0"/>
          </a:p>
          <a:p>
            <a:r>
              <a:rPr lang="en-US" dirty="0"/>
              <a:t>“Seamless by design”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8030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4630074e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4630074e0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2850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44f04a7853_0_1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44f04a7853_0_1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0175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699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20" dirty="0">
                <a:solidFill>
                  <a:schemeClr val="tx1"/>
                </a:solidFill>
              </a:rPr>
              <a:t>New formulation of the pressure gradient solver in ICON allows for steeper </a:t>
            </a:r>
            <a:r>
              <a:rPr lang="en-GB" spc="-20" dirty="0">
                <a:solidFill>
                  <a:schemeClr val="tx1"/>
                </a:solidFill>
              </a:rPr>
              <a:t>topography.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4043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NowPrecip uses the NWP for (a) merging, (b) building the motion field (the motion field is dynamic: we compute the optical flow for time 0 (radar-based) and times +2,+4,+6 (NWP-based) and then we connect everything to get a final smoothly-evolving motion field), (c) topographic growth-decay (NWP-based)—useful for orographic precipitation, (d) new pixels to maintain the total number of wet-pixels (so there is a need for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precip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generation from zero) : the locations of the NWP wet pixels can be used for this (there is also another mechanism not connected to NWP). This last method did not exist in NP1. </a:t>
            </a:r>
            <a:endParaRPr lang="en-CH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0688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8661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2449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just publication and press articles, but actual operational models making an impact.</a:t>
            </a:r>
          </a:p>
          <a:p>
            <a:endParaRPr lang="en-US" dirty="0"/>
          </a:p>
          <a:p>
            <a:r>
              <a:rPr lang="en-US" dirty="0"/>
              <a:t>Available for free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reduction of approximately 1,000 times in energy use for making a forecast.</a:t>
            </a:r>
            <a:endParaRPr lang="en-US" dirty="0"/>
          </a:p>
          <a:p>
            <a:endParaRPr lang="en-US" dirty="0"/>
          </a:p>
          <a:p>
            <a:r>
              <a:rPr lang="en-US" dirty="0"/>
              <a:t>62 </a:t>
            </a:r>
            <a:r>
              <a:rPr lang="en-US" dirty="0" err="1"/>
              <a:t>minues</a:t>
            </a:r>
            <a:r>
              <a:rPr lang="en-US" dirty="0"/>
              <a:t> before IFS</a:t>
            </a:r>
          </a:p>
          <a:p>
            <a:endParaRPr lang="en-US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7342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939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4921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5745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w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en-GB" noProof="0"/>
              <a:t>Subtitle Arial, 22 point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Presentation Title Arial, 52 point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/>
              <a:t>Federal Department of Home Affairs FDHA</a:t>
            </a:r>
            <a:br>
              <a:rPr lang="en-GB" sz="800" noProof="0"/>
            </a:br>
            <a:r>
              <a:rPr lang="en-GB" sz="800" b="1" noProof="0"/>
              <a:t>Federal Office of Meteorology and Climatology  MeteoSwiss</a:t>
            </a:r>
            <a:endParaRPr lang="en-GB" sz="800" noProof="0"/>
          </a:p>
        </p:txBody>
      </p:sp>
      <p:grpSp>
        <p:nvGrpSpPr>
          <p:cNvPr id="8" name="Gruppieren 2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0" name="Picture 41" descr="Bund_e_100%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603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6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063" lvl="0" indent="-31740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126" lvl="1" indent="-30470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189" lvl="2" indent="-30470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251" lvl="3" indent="-30470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314" lvl="4" indent="-30470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377" lvl="5" indent="-30470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440" lvl="6" indent="-30470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503" lvl="7" indent="-30470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566" lvl="8" indent="-30470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6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063" lvl="0" indent="-31740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126" lvl="1" indent="-30470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189" lvl="2" indent="-30470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251" lvl="3" indent="-30470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314" lvl="4" indent="-30470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377" lvl="5" indent="-30470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440" lvl="6" indent="-30470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503" lvl="7" indent="-30470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566" lvl="8" indent="-30470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7607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 Variante 1">
  <p:cSld name="Nur Titel Variante 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21fb6c4cb_10_15"/>
          <p:cNvSpPr txBox="1">
            <a:spLocks noGrp="1"/>
          </p:cNvSpPr>
          <p:nvPr>
            <p:ph type="title"/>
          </p:nvPr>
        </p:nvSpPr>
        <p:spPr>
          <a:xfrm>
            <a:off x="999182" y="87475"/>
            <a:ext cx="7749282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721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en-GB" noProof="0"/>
              <a:t>Subtitle Arial, 22 point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Presentation Title Arial, 52 point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/>
              <a:t>Federal Department of Home Affairs FDHA</a:t>
            </a:r>
            <a:br>
              <a:rPr lang="en-GB" sz="800" noProof="0"/>
            </a:br>
            <a:r>
              <a:rPr lang="en-GB" sz="800" b="1" noProof="0"/>
              <a:t>Federal Office of Meteorology and Climatology  MeteoSwiss</a:t>
            </a:r>
            <a:endParaRPr lang="en-GB" sz="800" noProof="0"/>
          </a:p>
        </p:txBody>
      </p:sp>
      <p:grpSp>
        <p:nvGrpSpPr>
          <p:cNvPr id="8" name="Gruppieren 2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0" name="Picture 41" descr="Bund_e_100%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7929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0" cap="none" spc="0" normalizeH="0" baseline="0" noProof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808163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Statement Arial normal 18. </a:t>
            </a:r>
            <a:r>
              <a:rPr lang="en-GB" noProof="0" err="1"/>
              <a:t>Feugiamet</a:t>
            </a:r>
            <a:r>
              <a:rPr lang="en-GB" noProof="0"/>
              <a:t> ad </a:t>
            </a:r>
            <a:r>
              <a:rPr lang="en-GB" noProof="0" err="1"/>
              <a:t>delisl</a:t>
            </a:r>
            <a:r>
              <a:rPr lang="en-GB" noProof="0"/>
              <a:t> in </a:t>
            </a:r>
            <a:r>
              <a:rPr lang="en-GB" noProof="0" err="1"/>
              <a:t>hent</a:t>
            </a:r>
            <a:r>
              <a:rPr lang="en-GB" noProof="0"/>
              <a:t> ad </a:t>
            </a:r>
            <a:r>
              <a:rPr lang="en-GB" noProof="0" err="1"/>
              <a:t>estion</a:t>
            </a:r>
            <a:r>
              <a:rPr lang="en-GB" noProof="0"/>
              <a:t> </a:t>
            </a:r>
            <a:r>
              <a:rPr lang="en-GB" noProof="0" err="1"/>
              <a:t>hent</a:t>
            </a:r>
            <a:r>
              <a:rPr lang="en-GB" noProof="0"/>
              <a:t> prat </a:t>
            </a:r>
            <a:r>
              <a:rPr lang="en-GB" noProof="0" err="1"/>
              <a:t>lortincilit</a:t>
            </a:r>
            <a:r>
              <a:rPr lang="en-GB" noProof="0"/>
              <a:t> </a:t>
            </a:r>
            <a:r>
              <a:rPr lang="en-GB" noProof="0" err="1"/>
              <a:t>utem</a:t>
            </a:r>
            <a:r>
              <a:rPr lang="en-GB" noProof="0"/>
              <a:t> </a:t>
            </a:r>
            <a:r>
              <a:rPr lang="en-GB" noProof="0" err="1"/>
              <a:t>doloreet</a:t>
            </a:r>
            <a:r>
              <a:rPr lang="en-GB" noProof="0"/>
              <a:t> </a:t>
            </a:r>
            <a:r>
              <a:rPr lang="en-GB" noProof="0" err="1"/>
              <a:t>alisis</a:t>
            </a:r>
            <a:r>
              <a:rPr lang="en-GB" noProof="0"/>
              <a:t> </a:t>
            </a:r>
            <a:r>
              <a:rPr lang="en-GB" noProof="0" err="1"/>
              <a:t>auguerc</a:t>
            </a:r>
            <a:r>
              <a:rPr lang="en-GB" noProof="0"/>
              <a:t> </a:t>
            </a:r>
            <a:r>
              <a:rPr lang="en-GB" noProof="0" err="1"/>
              <a:t>iliquatum</a:t>
            </a:r>
            <a:r>
              <a:rPr lang="en-GB" noProof="0"/>
              <a:t> </a:t>
            </a:r>
            <a:r>
              <a:rPr lang="en-GB" noProof="0" err="1"/>
              <a:t>euipsuscilis</a:t>
            </a:r>
            <a:r>
              <a:rPr lang="en-GB" noProof="0"/>
              <a:t> </a:t>
            </a:r>
            <a:r>
              <a:rPr lang="en-GB" noProof="0" err="1"/>
              <a:t>augue</a:t>
            </a:r>
            <a:r>
              <a:rPr lang="en-GB" noProof="0"/>
              <a:t> do </a:t>
            </a:r>
            <a:r>
              <a:rPr lang="en-GB" noProof="0" err="1"/>
              <a:t>consequipis</a:t>
            </a:r>
            <a:r>
              <a:rPr lang="en-GB" noProof="0"/>
              <a:t> </a:t>
            </a:r>
            <a:r>
              <a:rPr lang="en-GB" noProof="0" err="1"/>
              <a:t>nulputpat</a:t>
            </a:r>
            <a:r>
              <a:rPr lang="en-GB" noProof="0"/>
              <a:t> </a:t>
            </a:r>
            <a:r>
              <a:rPr lang="en-GB" noProof="0" err="1"/>
              <a:t>lum</a:t>
            </a:r>
            <a:r>
              <a:rPr lang="en-GB" noProof="0"/>
              <a:t> </a:t>
            </a:r>
            <a:r>
              <a:rPr lang="en-GB" noProof="0" err="1"/>
              <a:t>dolobore</a:t>
            </a:r>
            <a:r>
              <a:rPr lang="en-GB" noProof="0"/>
              <a:t> </a:t>
            </a:r>
            <a:r>
              <a:rPr lang="en-GB" noProof="0" err="1"/>
              <a:t>diodolorem</a:t>
            </a:r>
            <a:r>
              <a:rPr lang="en-GB" noProof="0"/>
              <a:t> </a:t>
            </a:r>
            <a:r>
              <a:rPr lang="en-GB" noProof="0" err="1"/>
              <a:t>nullam</a:t>
            </a:r>
            <a:r>
              <a:rPr lang="en-GB" noProof="0"/>
              <a:t>, </a:t>
            </a:r>
            <a:r>
              <a:rPr lang="en-GB" noProof="0" err="1"/>
              <a:t>susting</a:t>
            </a:r>
            <a:r>
              <a:rPr lang="en-GB" noProof="0"/>
              <a:t> </a:t>
            </a:r>
            <a:r>
              <a:rPr lang="en-GB" noProof="0" err="1"/>
              <a:t>eumsan</a:t>
            </a:r>
            <a:r>
              <a:rPr lang="en-GB" noProof="0"/>
              <a:t> </a:t>
            </a:r>
            <a:r>
              <a:rPr lang="en-GB" noProof="0" err="1"/>
              <a:t>veliquismod</a:t>
            </a:r>
            <a:r>
              <a:rPr lang="en-GB" noProof="0"/>
              <a:t> </a:t>
            </a:r>
            <a:r>
              <a:rPr lang="en-GB" noProof="0" err="1"/>
              <a:t>mincin</a:t>
            </a:r>
            <a:r>
              <a:rPr lang="en-GB" noProof="0"/>
              <a:t> </a:t>
            </a:r>
            <a:r>
              <a:rPr lang="en-GB" noProof="0" err="1"/>
              <a:t>ulluptat</a:t>
            </a:r>
            <a:r>
              <a:rPr lang="en-GB" noProof="0"/>
              <a:t>. </a:t>
            </a:r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commy</a:t>
            </a:r>
            <a:r>
              <a:rPr lang="en-GB" noProof="0"/>
              <a:t> </a:t>
            </a:r>
            <a:r>
              <a:rPr lang="en-GB" noProof="0" err="1"/>
              <a:t>niam</a:t>
            </a:r>
            <a:r>
              <a:rPr lang="en-GB" noProof="0"/>
              <a:t>, </a:t>
            </a:r>
            <a:r>
              <a:rPr lang="en-GB" noProof="0" err="1"/>
              <a:t>quismodit</a:t>
            </a:r>
            <a:r>
              <a:rPr lang="en-GB" noProof="0"/>
              <a:t> </a:t>
            </a:r>
            <a:r>
              <a:rPr lang="en-GB" noProof="0" err="1"/>
              <a:t>irilit</a:t>
            </a:r>
            <a:r>
              <a:rPr lang="en-GB" noProof="0"/>
              <a:t> </a:t>
            </a:r>
            <a:r>
              <a:rPr lang="en-GB" noProof="0" err="1"/>
              <a:t>incinim</a:t>
            </a:r>
            <a:r>
              <a:rPr lang="en-GB" noProof="0"/>
              <a:t> </a:t>
            </a:r>
            <a:r>
              <a:rPr lang="en-GB" noProof="0" err="1"/>
              <a:t>velisi</a:t>
            </a:r>
            <a:r>
              <a:rPr lang="en-GB" noProof="0"/>
              <a:t> </a:t>
            </a:r>
            <a:r>
              <a:rPr lang="en-GB" noProof="0" err="1"/>
              <a:t>exero</a:t>
            </a:r>
            <a:r>
              <a:rPr lang="en-GB" noProof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27946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/>
            </a:lvl2pPr>
            <a:lvl3pPr>
              <a:buClrTx/>
              <a:defRPr sz="1600"/>
            </a:lvl3pPr>
          </a:lstStyle>
          <a:p>
            <a:pPr lvl="0"/>
            <a:r>
              <a:rPr lang="en-GB" noProof="0" err="1"/>
              <a:t>Grundschrift</a:t>
            </a:r>
            <a:r>
              <a:rPr lang="en-GB" noProof="0"/>
              <a:t> </a:t>
            </a:r>
            <a:r>
              <a:rPr lang="en-GB" noProof="0" err="1"/>
              <a:t>mit</a:t>
            </a:r>
            <a:r>
              <a:rPr lang="en-GB" noProof="0"/>
              <a:t> </a:t>
            </a:r>
            <a:r>
              <a:rPr lang="en-GB" noProof="0" err="1"/>
              <a:t>Aufzählung</a:t>
            </a:r>
            <a:r>
              <a:rPr lang="en-GB" noProof="0"/>
              <a:t>, Arial normal, 16 </a:t>
            </a:r>
            <a:r>
              <a:rPr lang="en-GB" noProof="0" err="1"/>
              <a:t>Punkt</a:t>
            </a:r>
            <a:endParaRPr lang="en-GB" noProof="0"/>
          </a:p>
          <a:p>
            <a:pPr lvl="1"/>
            <a:r>
              <a:rPr lang="en-GB" noProof="0" err="1"/>
              <a:t>Ebene</a:t>
            </a:r>
            <a:r>
              <a:rPr lang="en-GB" noProof="0"/>
              <a:t> </a:t>
            </a:r>
            <a:r>
              <a:rPr lang="en-GB" noProof="0" err="1"/>
              <a:t>zwei</a:t>
            </a:r>
            <a:r>
              <a:rPr lang="en-GB" noProof="0"/>
              <a:t>, 16 </a:t>
            </a:r>
            <a:r>
              <a:rPr lang="en-GB" noProof="0" err="1"/>
              <a:t>Punkt</a:t>
            </a:r>
            <a:endParaRPr lang="en-GB" noProof="0"/>
          </a:p>
          <a:p>
            <a:pPr lvl="2"/>
            <a:endParaRPr lang="en-GB" noProof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/>
              <a:t>Title, Arial, normal, 32 point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3"/>
          <a:stretch/>
        </p:blipFill>
        <p:spPr>
          <a:xfrm>
            <a:off x="57957" y="4363278"/>
            <a:ext cx="9072000" cy="758152"/>
          </a:xfrm>
          <a:prstGeom prst="rect">
            <a:avLst/>
          </a:prstGeom>
        </p:spPr>
      </p:pic>
      <p:pic>
        <p:nvPicPr>
          <p:cNvPr id="6" name="Picture 44" descr="Wapp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603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5">
          <p15:clr>
            <a:srgbClr val="FBAE40"/>
          </p15:clr>
        </p15:guide>
        <p15:guide id="2" pos="81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noProof="0" err="1"/>
              <a:t>MeteoSvizzera</a:t>
            </a:r>
            <a:endParaRPr lang="en-GB" sz="1400" noProof="0"/>
          </a:p>
          <a:p>
            <a:r>
              <a:rPr lang="en-GB" sz="1400" noProof="0"/>
              <a:t>Via </a:t>
            </a:r>
            <a:r>
              <a:rPr lang="en-GB" sz="1400" noProof="0" err="1"/>
              <a:t>ai</a:t>
            </a:r>
            <a:r>
              <a:rPr lang="en-GB" sz="1400" noProof="0"/>
              <a:t> Monti 146</a:t>
            </a:r>
          </a:p>
          <a:p>
            <a:r>
              <a:rPr lang="en-GB" sz="1400" noProof="0"/>
              <a:t>CH-6605 Locarno-Monti</a:t>
            </a:r>
          </a:p>
          <a:p>
            <a:r>
              <a:rPr lang="en-GB" sz="1400" noProof="0"/>
              <a:t>T +41 58 460 92 22</a:t>
            </a:r>
          </a:p>
          <a:p>
            <a:r>
              <a:rPr lang="en-GB" sz="1400" noProof="0"/>
              <a:t>www.meteosvizzera.ch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7bis, av. de la </a:t>
            </a:r>
            <a:r>
              <a:rPr lang="en-GB" sz="1400" noProof="0" err="1">
                <a:solidFill>
                  <a:srgbClr val="000000"/>
                </a:solidFill>
                <a:latin typeface="Arial" charset="0"/>
              </a:rPr>
              <a:t>Paix</a:t>
            </a:r>
            <a:endParaRPr lang="en-GB" sz="1400" noProof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www.meteosuisse.ch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GB" sz="1400" noProof="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en-GB" sz="1400" noProof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CH-1530 </a:t>
            </a:r>
            <a:r>
              <a:rPr lang="en-GB" sz="1400" noProof="0" err="1">
                <a:solidFill>
                  <a:srgbClr val="000000"/>
                </a:solidFill>
                <a:latin typeface="Arial" charset="0"/>
              </a:rPr>
              <a:t>Payerne</a:t>
            </a:r>
            <a:endParaRPr lang="en-GB" sz="1400" noProof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www.meteosuisse.ch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449484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/>
              <a:t>MeteoSwiss</a:t>
            </a:r>
          </a:p>
          <a:p>
            <a:r>
              <a:rPr lang="en-GB" sz="1600" b="0" noProof="0"/>
              <a:t>Operation </a:t>
            </a:r>
            <a:r>
              <a:rPr lang="en-GB" sz="1600" b="0" noProof="0" err="1"/>
              <a:t>Center</a:t>
            </a:r>
            <a:r>
              <a:rPr lang="en-GB" sz="1600" b="0" noProof="0"/>
              <a:t> 1 </a:t>
            </a:r>
          </a:p>
          <a:p>
            <a:r>
              <a:rPr lang="en-GB" sz="1600" b="0" noProof="0"/>
              <a:t>CH-8058 Zurich-Airport </a:t>
            </a:r>
          </a:p>
          <a:p>
            <a:r>
              <a:rPr lang="en-GB" sz="1600" b="0" noProof="0"/>
              <a:t>T +41 58 460 91 11 www.meteoswiss.ch</a:t>
            </a:r>
          </a:p>
        </p:txBody>
      </p:sp>
      <p:sp>
        <p:nvSpPr>
          <p:cNvPr id="17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/>
              <a:t>Federal Department of Home Affairs FDHA</a:t>
            </a:r>
            <a:br>
              <a:rPr lang="en-GB" sz="800" noProof="0"/>
            </a:br>
            <a:r>
              <a:rPr lang="en-GB" sz="800" b="1" noProof="0"/>
              <a:t>Federal Office of Meteorology and Climatology  MeteoSwiss</a:t>
            </a:r>
            <a:endParaRPr lang="en-GB" sz="800" noProof="0"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" y="4098934"/>
            <a:ext cx="9072000" cy="1022496"/>
          </a:xfrm>
          <a:prstGeom prst="rect">
            <a:avLst/>
          </a:prstGeom>
        </p:spPr>
      </p:pic>
      <p:grpSp>
        <p:nvGrpSpPr>
          <p:cNvPr id="11" name="Gruppieren 2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2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3660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296000" y="1842750"/>
            <a:ext cx="7429500" cy="180912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3900" dirty="0"/>
            </a:lvl1pPr>
          </a:lstStyle>
          <a:p>
            <a:pPr lvl="0"/>
            <a:r>
              <a:rPr lang="de-CH"/>
              <a:t>Titel der Präsentation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295637" y="3975750"/>
            <a:ext cx="6857764" cy="4860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2400"/>
            </a:lvl1pPr>
          </a:lstStyle>
          <a:p>
            <a:pPr lvl="0"/>
            <a:r>
              <a:rPr lang="de-CH"/>
              <a:t>Datum der Präsentation</a:t>
            </a:r>
          </a:p>
        </p:txBody>
      </p:sp>
      <p:sp>
        <p:nvSpPr>
          <p:cNvPr id="11" name="Text Box 32"/>
          <p:cNvSpPr txBox="1">
            <a:spLocks noChangeArrowheads="1"/>
          </p:cNvSpPr>
          <p:nvPr userDrawn="1"/>
        </p:nvSpPr>
        <p:spPr bwMode="auto">
          <a:xfrm>
            <a:off x="4572000" y="284106"/>
            <a:ext cx="3581400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600"/>
              <a:t>Eidgenössisches Departement des Innern EDI</a:t>
            </a:r>
            <a:br>
              <a:rPr lang="de-CH" sz="600"/>
            </a:br>
            <a:r>
              <a:rPr lang="de-CH" sz="600" b="1"/>
              <a:t>Bundesamt für Meteorologie und Klimatologie </a:t>
            </a:r>
            <a:r>
              <a:rPr lang="de-CH" sz="600" b="1" err="1"/>
              <a:t>MeteoSchweiz</a:t>
            </a:r>
            <a:endParaRPr lang="de-CH" sz="600"/>
          </a:p>
        </p:txBody>
      </p:sp>
      <p:grpSp>
        <p:nvGrpSpPr>
          <p:cNvPr id="8" name="Gruppieren 2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9" name="Picture 41" descr="Bund_e_100%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862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3C8-74FA-4241-8440-C5A02E4C9E9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ADCF6-985E-4856-A813-D46627A5E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3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D156-A0BD-848C-ACAA-48E16DD2C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2E203-245C-518B-5A87-06C40AE1B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8ACBC-4C52-9C02-C731-8F36CA94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6AB95-6BB5-8AE8-752F-A4EDF8708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09080-819A-4E67-D5F5-60B238D0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27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7AE22-7AA2-43C7-A5F5-32F5111F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9EFD1-C49A-FE50-F054-13E910749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5ED1D-3A73-76C1-4D83-D70B35EF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87BD1-A143-F610-F0EA-A8DF8FA2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E5E80-C619-F029-4FFF-89787E74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12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0" cap="none" spc="0" normalizeH="0" baseline="0" noProof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808163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Statement Arial normal 18. </a:t>
            </a:r>
            <a:r>
              <a:rPr lang="en-GB" noProof="0" err="1"/>
              <a:t>Feugiamet</a:t>
            </a:r>
            <a:r>
              <a:rPr lang="en-GB" noProof="0"/>
              <a:t> ad </a:t>
            </a:r>
            <a:r>
              <a:rPr lang="en-GB" noProof="0" err="1"/>
              <a:t>delisl</a:t>
            </a:r>
            <a:r>
              <a:rPr lang="en-GB" noProof="0"/>
              <a:t> in </a:t>
            </a:r>
            <a:r>
              <a:rPr lang="en-GB" noProof="0" err="1"/>
              <a:t>hent</a:t>
            </a:r>
            <a:r>
              <a:rPr lang="en-GB" noProof="0"/>
              <a:t> ad </a:t>
            </a:r>
            <a:r>
              <a:rPr lang="en-GB" noProof="0" err="1"/>
              <a:t>estion</a:t>
            </a:r>
            <a:r>
              <a:rPr lang="en-GB" noProof="0"/>
              <a:t> </a:t>
            </a:r>
            <a:r>
              <a:rPr lang="en-GB" noProof="0" err="1"/>
              <a:t>hent</a:t>
            </a:r>
            <a:r>
              <a:rPr lang="en-GB" noProof="0"/>
              <a:t> prat </a:t>
            </a:r>
            <a:r>
              <a:rPr lang="en-GB" noProof="0" err="1"/>
              <a:t>lortincilit</a:t>
            </a:r>
            <a:r>
              <a:rPr lang="en-GB" noProof="0"/>
              <a:t> </a:t>
            </a:r>
            <a:r>
              <a:rPr lang="en-GB" noProof="0" err="1"/>
              <a:t>utem</a:t>
            </a:r>
            <a:r>
              <a:rPr lang="en-GB" noProof="0"/>
              <a:t> </a:t>
            </a:r>
            <a:r>
              <a:rPr lang="en-GB" noProof="0" err="1"/>
              <a:t>doloreet</a:t>
            </a:r>
            <a:r>
              <a:rPr lang="en-GB" noProof="0"/>
              <a:t> </a:t>
            </a:r>
            <a:r>
              <a:rPr lang="en-GB" noProof="0" err="1"/>
              <a:t>alisis</a:t>
            </a:r>
            <a:r>
              <a:rPr lang="en-GB" noProof="0"/>
              <a:t> </a:t>
            </a:r>
            <a:r>
              <a:rPr lang="en-GB" noProof="0" err="1"/>
              <a:t>auguerc</a:t>
            </a:r>
            <a:r>
              <a:rPr lang="en-GB" noProof="0"/>
              <a:t> </a:t>
            </a:r>
            <a:r>
              <a:rPr lang="en-GB" noProof="0" err="1"/>
              <a:t>iliquatum</a:t>
            </a:r>
            <a:r>
              <a:rPr lang="en-GB" noProof="0"/>
              <a:t> </a:t>
            </a:r>
            <a:r>
              <a:rPr lang="en-GB" noProof="0" err="1"/>
              <a:t>euipsuscilis</a:t>
            </a:r>
            <a:r>
              <a:rPr lang="en-GB" noProof="0"/>
              <a:t> </a:t>
            </a:r>
            <a:r>
              <a:rPr lang="en-GB" noProof="0" err="1"/>
              <a:t>augue</a:t>
            </a:r>
            <a:r>
              <a:rPr lang="en-GB" noProof="0"/>
              <a:t> do </a:t>
            </a:r>
            <a:r>
              <a:rPr lang="en-GB" noProof="0" err="1"/>
              <a:t>consequipis</a:t>
            </a:r>
            <a:r>
              <a:rPr lang="en-GB" noProof="0"/>
              <a:t> </a:t>
            </a:r>
            <a:r>
              <a:rPr lang="en-GB" noProof="0" err="1"/>
              <a:t>nulputpat</a:t>
            </a:r>
            <a:r>
              <a:rPr lang="en-GB" noProof="0"/>
              <a:t> </a:t>
            </a:r>
            <a:r>
              <a:rPr lang="en-GB" noProof="0" err="1"/>
              <a:t>lum</a:t>
            </a:r>
            <a:r>
              <a:rPr lang="en-GB" noProof="0"/>
              <a:t> </a:t>
            </a:r>
            <a:r>
              <a:rPr lang="en-GB" noProof="0" err="1"/>
              <a:t>dolobore</a:t>
            </a:r>
            <a:r>
              <a:rPr lang="en-GB" noProof="0"/>
              <a:t> </a:t>
            </a:r>
            <a:r>
              <a:rPr lang="en-GB" noProof="0" err="1"/>
              <a:t>diodolorem</a:t>
            </a:r>
            <a:r>
              <a:rPr lang="en-GB" noProof="0"/>
              <a:t> </a:t>
            </a:r>
            <a:r>
              <a:rPr lang="en-GB" noProof="0" err="1"/>
              <a:t>nullam</a:t>
            </a:r>
            <a:r>
              <a:rPr lang="en-GB" noProof="0"/>
              <a:t>, </a:t>
            </a:r>
            <a:r>
              <a:rPr lang="en-GB" noProof="0" err="1"/>
              <a:t>susting</a:t>
            </a:r>
            <a:r>
              <a:rPr lang="en-GB" noProof="0"/>
              <a:t> </a:t>
            </a:r>
            <a:r>
              <a:rPr lang="en-GB" noProof="0" err="1"/>
              <a:t>eumsan</a:t>
            </a:r>
            <a:r>
              <a:rPr lang="en-GB" noProof="0"/>
              <a:t> </a:t>
            </a:r>
            <a:r>
              <a:rPr lang="en-GB" noProof="0" err="1"/>
              <a:t>veliquismod</a:t>
            </a:r>
            <a:r>
              <a:rPr lang="en-GB" noProof="0"/>
              <a:t> </a:t>
            </a:r>
            <a:r>
              <a:rPr lang="en-GB" noProof="0" err="1"/>
              <a:t>mincin</a:t>
            </a:r>
            <a:r>
              <a:rPr lang="en-GB" noProof="0"/>
              <a:t> </a:t>
            </a:r>
            <a:r>
              <a:rPr lang="en-GB" noProof="0" err="1"/>
              <a:t>ulluptat</a:t>
            </a:r>
            <a:r>
              <a:rPr lang="en-GB" noProof="0"/>
              <a:t>. </a:t>
            </a:r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commy</a:t>
            </a:r>
            <a:r>
              <a:rPr lang="en-GB" noProof="0"/>
              <a:t> </a:t>
            </a:r>
            <a:r>
              <a:rPr lang="en-GB" noProof="0" err="1"/>
              <a:t>niam</a:t>
            </a:r>
            <a:r>
              <a:rPr lang="en-GB" noProof="0"/>
              <a:t>, </a:t>
            </a:r>
            <a:r>
              <a:rPr lang="en-GB" noProof="0" err="1"/>
              <a:t>quismodit</a:t>
            </a:r>
            <a:r>
              <a:rPr lang="en-GB" noProof="0"/>
              <a:t> </a:t>
            </a:r>
            <a:r>
              <a:rPr lang="en-GB" noProof="0" err="1"/>
              <a:t>irilit</a:t>
            </a:r>
            <a:r>
              <a:rPr lang="en-GB" noProof="0"/>
              <a:t> </a:t>
            </a:r>
            <a:r>
              <a:rPr lang="en-GB" noProof="0" err="1"/>
              <a:t>incinim</a:t>
            </a:r>
            <a:r>
              <a:rPr lang="en-GB" noProof="0"/>
              <a:t> </a:t>
            </a:r>
            <a:r>
              <a:rPr lang="en-GB" noProof="0" err="1"/>
              <a:t>velisi</a:t>
            </a:r>
            <a:r>
              <a:rPr lang="en-GB" noProof="0"/>
              <a:t> </a:t>
            </a:r>
            <a:r>
              <a:rPr lang="en-GB" noProof="0" err="1"/>
              <a:t>exero</a:t>
            </a:r>
            <a:r>
              <a:rPr lang="en-GB" noProof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818013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9FF27-4140-32B6-BFB8-548F7534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D94F4-2897-61B4-A622-B5621B788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CCFAD-3C69-1E45-0ECE-0E3B67EFB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E2385-11DA-93DA-75E2-A5ECACE0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B0750-62D3-F6A2-EE26-56CA0D1B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506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600B-66C2-7783-46C4-A4C89744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C8917-531D-E39B-CCC1-64926C8E1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61AF8-6062-F370-F6FA-A34A195DD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781BB-A375-BC36-0DD3-676B1352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79B52-2450-27FB-EEC5-976B6C774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76B45-8138-4326-7F24-FCB47113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328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C53B-A529-8E42-0B12-E8D35560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B15CC-FE37-55FE-BC21-3DA8B741A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EF3D8-325D-B1E6-5BA1-C682DD975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D440B-5B2C-84AF-685E-78CF65ED6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5E461-1E84-3C54-EA30-A67FB6B1A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C9D3FB-F691-4B0D-A6EF-50B4D68CE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E0CF2-5921-8194-19E0-A9C5A1D95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8ADB0-EBDA-ACE3-6F17-EC6678D1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743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089C-C5C7-E2E5-1245-F3ECDCAF9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572B1-E2AA-74BD-C4F6-EB15A22D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0EB00-53B6-9C75-8DD9-AF8CE8412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3C28A-C48F-B218-A87C-61CE493E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03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3806EE-97F2-A889-3EA9-1D57D87F3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9FD90-239C-6ABA-5672-E641D57A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E24A7-2307-258D-0D8D-34F83931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763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E1DF-6EC9-998F-BB3C-89B55F1C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DA3C-97B1-C31A-12E1-1A5DB3B0C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939A7-C2A7-EF91-F3C8-A3A2BB759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FC501-8749-E342-FB80-3EAC30146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25CB2-1E77-296A-40F1-5061A841A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F7EBF-751A-39A4-E2C3-2715A95C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9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B3C5-4141-8485-E94F-775E01C2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CD5DE-A69E-2905-CAE1-D4B90C5E9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30592-CF54-A9C2-0EA1-D1FDDBE9F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F3A8D-E070-BD86-513B-35198A33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56B53-D427-C219-28B5-EFAECBF81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9C451-1752-7AC4-C192-BC9E7614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168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515B-2BB9-0331-53B5-08BFC433A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1B0A3-5FEA-30FF-F590-020BBB991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0722C-D828-2989-E5E3-02DAD587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A7E8A-39D1-9AFC-84B3-657DBA78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F2AA0-509C-3924-4B49-1E054BFF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60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B22D4C-4A5E-2228-A257-DEA9A69C6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D01655-D1C9-BEC2-49CE-86D9FE17E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C6985-5DD1-83FC-EE12-A61967F2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4DE03-2D18-0D0C-A9D7-35FD0F2EF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184FB-566E-68AA-8DCF-890E0C4E2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137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2" y="270000"/>
            <a:ext cx="5903738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702000"/>
            <a:ext cx="5903738" cy="3739500"/>
          </a:xfrm>
          <a:prstGeom prst="rect">
            <a:avLst/>
          </a:prstGeom>
        </p:spPr>
        <p:txBody>
          <a:bodyPr lIns="0" tIns="0" rIns="0" bIns="0"/>
          <a:lstStyle>
            <a:lvl1pPr marL="0" indent="-135000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500" indent="-202500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500" indent="-202500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500" indent="-202500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500" indent="-202500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60" y="4731191"/>
            <a:ext cx="1619840" cy="162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64" y="4731192"/>
            <a:ext cx="3041021" cy="1729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2" y="4720198"/>
            <a:ext cx="1007042" cy="1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0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/>
            </a:lvl2pPr>
            <a:lvl3pPr>
              <a:buClrTx/>
              <a:defRPr sz="1600"/>
            </a:lvl3pPr>
          </a:lstStyle>
          <a:p>
            <a:pPr lvl="0"/>
            <a:r>
              <a:rPr lang="en-GB" noProof="0" err="1"/>
              <a:t>Grundschrift</a:t>
            </a:r>
            <a:r>
              <a:rPr lang="en-GB" noProof="0"/>
              <a:t> </a:t>
            </a:r>
            <a:r>
              <a:rPr lang="en-GB" noProof="0" err="1"/>
              <a:t>mit</a:t>
            </a:r>
            <a:r>
              <a:rPr lang="en-GB" noProof="0"/>
              <a:t> </a:t>
            </a:r>
            <a:r>
              <a:rPr lang="en-GB" noProof="0" err="1"/>
              <a:t>Aufzählung</a:t>
            </a:r>
            <a:r>
              <a:rPr lang="en-GB" noProof="0"/>
              <a:t>, Arial normal, 16 </a:t>
            </a:r>
            <a:r>
              <a:rPr lang="en-GB" noProof="0" err="1"/>
              <a:t>Punkt</a:t>
            </a:r>
            <a:endParaRPr lang="en-GB" noProof="0"/>
          </a:p>
          <a:p>
            <a:pPr lvl="1"/>
            <a:r>
              <a:rPr lang="en-GB" noProof="0" err="1"/>
              <a:t>Ebene</a:t>
            </a:r>
            <a:r>
              <a:rPr lang="en-GB" noProof="0"/>
              <a:t> </a:t>
            </a:r>
            <a:r>
              <a:rPr lang="en-GB" noProof="0" err="1"/>
              <a:t>zwei</a:t>
            </a:r>
            <a:r>
              <a:rPr lang="en-GB" noProof="0"/>
              <a:t>, 16 </a:t>
            </a:r>
            <a:r>
              <a:rPr lang="en-GB" noProof="0" err="1"/>
              <a:t>Punkt</a:t>
            </a:r>
            <a:endParaRPr lang="en-GB" noProof="0"/>
          </a:p>
          <a:p>
            <a:pPr lvl="2"/>
            <a:endParaRPr lang="en-GB" noProof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/>
              <a:t>Title, Arial, normal, 32 point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3"/>
          <a:stretch/>
        </p:blipFill>
        <p:spPr>
          <a:xfrm>
            <a:off x="57957" y="4363278"/>
            <a:ext cx="9072000" cy="758152"/>
          </a:xfrm>
          <a:prstGeom prst="rect">
            <a:avLst/>
          </a:prstGeom>
        </p:spPr>
      </p:pic>
      <p:pic>
        <p:nvPicPr>
          <p:cNvPr id="6" name="Picture 44" descr="Wapp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533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5" userDrawn="1">
          <p15:clr>
            <a:srgbClr val="FBAE40"/>
          </p15:clr>
        </p15:guide>
        <p15:guide id="2" pos="81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noProof="0" err="1"/>
              <a:t>MeteoSvizzera</a:t>
            </a:r>
            <a:endParaRPr lang="en-GB" sz="1400" noProof="0"/>
          </a:p>
          <a:p>
            <a:r>
              <a:rPr lang="en-GB" sz="1400" noProof="0"/>
              <a:t>Via </a:t>
            </a:r>
            <a:r>
              <a:rPr lang="en-GB" sz="1400" noProof="0" err="1"/>
              <a:t>ai</a:t>
            </a:r>
            <a:r>
              <a:rPr lang="en-GB" sz="1400" noProof="0"/>
              <a:t> Monti 146</a:t>
            </a:r>
          </a:p>
          <a:p>
            <a:r>
              <a:rPr lang="en-GB" sz="1400" noProof="0"/>
              <a:t>CH-6605 Locarno-Monti</a:t>
            </a:r>
          </a:p>
          <a:p>
            <a:r>
              <a:rPr lang="en-GB" sz="1400" noProof="0"/>
              <a:t>T +41 58 460 92 22</a:t>
            </a:r>
          </a:p>
          <a:p>
            <a:r>
              <a:rPr lang="en-GB" sz="1400" noProof="0"/>
              <a:t>www.meteosvizzera.ch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7bis, av. de la </a:t>
            </a:r>
            <a:r>
              <a:rPr lang="en-GB" sz="1400" noProof="0" err="1">
                <a:solidFill>
                  <a:srgbClr val="000000"/>
                </a:solidFill>
                <a:latin typeface="Arial" charset="0"/>
              </a:rPr>
              <a:t>Paix</a:t>
            </a:r>
            <a:endParaRPr lang="en-GB" sz="1400" noProof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www.meteosuisse.ch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GB" sz="1400" noProof="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en-GB" sz="1400" noProof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CH-1530 </a:t>
            </a:r>
            <a:r>
              <a:rPr lang="en-GB" sz="1400" noProof="0" err="1">
                <a:solidFill>
                  <a:srgbClr val="000000"/>
                </a:solidFill>
                <a:latin typeface="Arial" charset="0"/>
              </a:rPr>
              <a:t>Payerne</a:t>
            </a:r>
            <a:endParaRPr lang="en-GB" sz="1400" noProof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>
                <a:solidFill>
                  <a:srgbClr val="000000"/>
                </a:solidFill>
                <a:latin typeface="Arial" charset="0"/>
              </a:rPr>
              <a:t>www.meteosuisse.ch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449484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/>
              <a:t>MeteoSwiss</a:t>
            </a:r>
          </a:p>
          <a:p>
            <a:r>
              <a:rPr lang="en-GB" sz="1600" b="0" noProof="0"/>
              <a:t>Operation </a:t>
            </a:r>
            <a:r>
              <a:rPr lang="en-GB" sz="1600" b="0" noProof="0" err="1"/>
              <a:t>Center</a:t>
            </a:r>
            <a:r>
              <a:rPr lang="en-GB" sz="1600" b="0" noProof="0"/>
              <a:t> 1 </a:t>
            </a:r>
          </a:p>
          <a:p>
            <a:r>
              <a:rPr lang="en-GB" sz="1600" b="0" noProof="0"/>
              <a:t>CH-8058 Zurich-Airport </a:t>
            </a:r>
          </a:p>
          <a:p>
            <a:r>
              <a:rPr lang="en-GB" sz="1600" b="0" noProof="0"/>
              <a:t>T +41 58 460 91 11 www.meteoswiss.ch</a:t>
            </a:r>
          </a:p>
        </p:txBody>
      </p:sp>
      <p:sp>
        <p:nvSpPr>
          <p:cNvPr id="17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/>
              <a:t>Federal Department of Home Affairs FDHA</a:t>
            </a:r>
            <a:br>
              <a:rPr lang="en-GB" sz="800" noProof="0"/>
            </a:br>
            <a:r>
              <a:rPr lang="en-GB" sz="800" b="1" noProof="0"/>
              <a:t>Federal Office of Meteorology and Climatology  MeteoSwiss</a:t>
            </a:r>
            <a:endParaRPr lang="en-GB" sz="800" noProof="0"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" y="4098934"/>
            <a:ext cx="9072000" cy="1022496"/>
          </a:xfrm>
          <a:prstGeom prst="rect">
            <a:avLst/>
          </a:prstGeom>
        </p:spPr>
      </p:pic>
      <p:grpSp>
        <p:nvGrpSpPr>
          <p:cNvPr id="11" name="Gruppieren 2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2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210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296000" y="1842750"/>
            <a:ext cx="7429500" cy="180912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3900" dirty="0"/>
            </a:lvl1pPr>
          </a:lstStyle>
          <a:p>
            <a:pPr lvl="0"/>
            <a:r>
              <a:rPr lang="de-CH"/>
              <a:t>Titel der Präsentation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295637" y="3975750"/>
            <a:ext cx="6857764" cy="4860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2400"/>
            </a:lvl1pPr>
          </a:lstStyle>
          <a:p>
            <a:pPr lvl="0"/>
            <a:r>
              <a:rPr lang="de-CH"/>
              <a:t>Datum der Präsentation</a:t>
            </a:r>
          </a:p>
        </p:txBody>
      </p:sp>
      <p:sp>
        <p:nvSpPr>
          <p:cNvPr id="11" name="Text Box 32"/>
          <p:cNvSpPr txBox="1">
            <a:spLocks noChangeArrowheads="1"/>
          </p:cNvSpPr>
          <p:nvPr userDrawn="1"/>
        </p:nvSpPr>
        <p:spPr bwMode="auto">
          <a:xfrm>
            <a:off x="4572000" y="284106"/>
            <a:ext cx="3581400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600"/>
              <a:t>Eidgenössisches Departement des Innern EDI</a:t>
            </a:r>
            <a:br>
              <a:rPr lang="de-CH" sz="600"/>
            </a:br>
            <a:r>
              <a:rPr lang="de-CH" sz="600" b="1"/>
              <a:t>Bundesamt für Meteorologie und Klimatologie </a:t>
            </a:r>
            <a:r>
              <a:rPr lang="de-CH" sz="600" b="1" err="1"/>
              <a:t>MeteoSchweiz</a:t>
            </a:r>
            <a:endParaRPr lang="de-CH" sz="600"/>
          </a:p>
        </p:txBody>
      </p:sp>
      <p:grpSp>
        <p:nvGrpSpPr>
          <p:cNvPr id="8" name="Gruppieren 2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9" name="Picture 41" descr="Bund_e_100%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287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ody" userDrawn="1">
  <p:cSld name="3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body" idx="1"/>
          </p:nvPr>
        </p:nvSpPr>
        <p:spPr>
          <a:xfrm>
            <a:off x="885828" y="971553"/>
            <a:ext cx="7821931" cy="3448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61941" algn="l" rtl="0">
              <a:spcBef>
                <a:spcPts val="420"/>
              </a:spcBef>
              <a:spcAft>
                <a:spcPts val="0"/>
              </a:spcAft>
              <a:buClr>
                <a:srgbClr val="C0C0C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61941" algn="l" rtl="0"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61941" algn="l" rtl="0"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61941" algn="l" rtl="0"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61941" algn="l" rtl="0"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61941" algn="l" rtl="0"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895350" y="185711"/>
            <a:ext cx="7806838" cy="70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7"/>
          <p:cNvSpPr/>
          <p:nvPr/>
        </p:nvSpPr>
        <p:spPr>
          <a:xfrm>
            <a:off x="1143070" y="4731728"/>
            <a:ext cx="1320488" cy="2788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7"/>
          <p:cNvSpPr/>
          <p:nvPr/>
        </p:nvSpPr>
        <p:spPr>
          <a:xfrm>
            <a:off x="1228553" y="4527893"/>
            <a:ext cx="1265367" cy="897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21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1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/>
              <a:t>Title, Arial, normal, 32 point</a:t>
            </a: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3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131524" y="4622105"/>
            <a:ext cx="8799535" cy="3256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3" y="374458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1" y="1124467"/>
            <a:ext cx="7527926" cy="3256004"/>
          </a:xfrm>
          <a:prstGeom prst="rect">
            <a:avLst/>
          </a:prstGeom>
        </p:spPr>
        <p:txBody>
          <a:bodyPr/>
          <a:lstStyle>
            <a:lvl1pPr marL="266693" marR="0" indent="-266693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57" indent="-257168">
              <a:buClrTx/>
              <a:buFont typeface="Symbol" panose="05050102010706020507" pitchFamily="18" charset="2"/>
              <a:buChar char="-"/>
              <a:defRPr sz="1600" baseline="0"/>
            </a:lvl2pPr>
            <a:lvl3pPr>
              <a:buClrTx/>
              <a:defRPr sz="1600"/>
            </a:lvl3pPr>
          </a:lstStyle>
          <a:p>
            <a:pPr lvl="0"/>
            <a:r>
              <a:rPr lang="en-GB" noProof="0" err="1"/>
              <a:t>Grundschrift</a:t>
            </a:r>
            <a:r>
              <a:rPr lang="en-GB" noProof="0"/>
              <a:t> </a:t>
            </a:r>
            <a:r>
              <a:rPr lang="en-GB" noProof="0" err="1"/>
              <a:t>mit</a:t>
            </a:r>
            <a:r>
              <a:rPr lang="en-GB" noProof="0"/>
              <a:t> </a:t>
            </a:r>
            <a:r>
              <a:rPr lang="en-GB" noProof="0" err="1"/>
              <a:t>Aufzählung</a:t>
            </a:r>
            <a:r>
              <a:rPr lang="en-GB" noProof="0"/>
              <a:t>, Arial normal, 16 </a:t>
            </a:r>
            <a:r>
              <a:rPr lang="en-GB" noProof="0" err="1"/>
              <a:t>Punkt</a:t>
            </a:r>
            <a:endParaRPr lang="en-GB" noProof="0"/>
          </a:p>
          <a:p>
            <a:pPr lvl="1"/>
            <a:r>
              <a:rPr lang="en-GB" noProof="0" err="1"/>
              <a:t>Ebene</a:t>
            </a:r>
            <a:r>
              <a:rPr lang="en-GB" noProof="0"/>
              <a:t> </a:t>
            </a:r>
            <a:r>
              <a:rPr lang="en-GB" noProof="0" err="1"/>
              <a:t>zwei</a:t>
            </a:r>
            <a:r>
              <a:rPr lang="en-GB" noProof="0"/>
              <a:t>, 16 </a:t>
            </a:r>
            <a:r>
              <a:rPr lang="en-GB" noProof="0" err="1"/>
              <a:t>Punkt</a:t>
            </a:r>
            <a:endParaRPr lang="en-GB" noProof="0"/>
          </a:p>
          <a:p>
            <a:pPr lvl="2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5981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verage"/>
              <a:buChar char="●"/>
              <a:defRPr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○"/>
              <a:defRPr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■"/>
              <a:defRPr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  <a:defRPr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○"/>
              <a:defRPr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■"/>
              <a:defRPr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  <a:defRPr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○"/>
              <a:defRPr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■"/>
              <a:defRPr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21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6367-80BC-0746-9818-A1DF9175A81B}" type="datetime1">
              <a:rPr lang="de-CH" smtClean="0"/>
              <a:t>18.03.2025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Ort, Monat 2024, Autor/in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2FA127-1D82-CBBD-20B2-9D5EA651D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3CD3C2-36D9-D8FB-43EE-F245E68E4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1089" y="1393397"/>
            <a:ext cx="7434263" cy="326350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5690821A-C38D-5F99-D6F7-FFD526A347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81511412-2428-E70C-BBAA-A27E47F23E1E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7" name="Bild 64">
            <a:extLst>
              <a:ext uri="{FF2B5EF4-FFF2-40B4-BE49-F238E27FC236}">
                <a16:creationId xmlns:a16="http://schemas.microsoft.com/office/drawing/2014/main" id="{76399C0D-A765-0E87-50D7-FCC22A524D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2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  <p:sp>
        <p:nvSpPr>
          <p:cNvPr id="25" name="Rechteck 24"/>
          <p:cNvSpPr/>
          <p:nvPr userDrawn="1"/>
        </p:nvSpPr>
        <p:spPr>
          <a:xfrm>
            <a:off x="7659141" y="4650565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en-GB" sz="900" noProof="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900" noProof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5115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9" r:id="rId3"/>
    <p:sldLayoutId id="2147483730" r:id="rId4"/>
    <p:sldLayoutId id="2147483731" r:id="rId5"/>
    <p:sldLayoutId id="2147483735" r:id="rId6"/>
    <p:sldLayoutId id="2147483751" r:id="rId7"/>
    <p:sldLayoutId id="2147483760" r:id="rId8"/>
    <p:sldLayoutId id="2147483774" r:id="rId9"/>
    <p:sldLayoutId id="2147483775" r:id="rId10"/>
    <p:sldLayoutId id="2147483776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 bwMode="auto">
          <a:xfrm>
            <a:off x="4662791" y="4646664"/>
            <a:ext cx="3186727" cy="2762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noProof="0">
                <a:latin typeface="Roboto Light"/>
                <a:cs typeface="Roboto Light"/>
              </a:rPr>
              <a:t>Rainfall Hazards Workshop</a:t>
            </a:r>
            <a:r>
              <a:rPr lang="en-GB" sz="900" noProof="0">
                <a:latin typeface="Roboto Light"/>
                <a:cs typeface="Roboto Light"/>
              </a:rPr>
              <a:t>, 23.03.2</a:t>
            </a:r>
            <a:r>
              <a:rPr lang="en-CH" sz="900" noProof="0">
                <a:latin typeface="Roboto Light"/>
                <a:cs typeface="Roboto Light"/>
              </a:rPr>
              <a:t>3</a:t>
            </a:r>
            <a:r>
              <a:rPr lang="en-GB" sz="900" baseline="0" noProof="0">
                <a:latin typeface="Roboto Light"/>
                <a:cs typeface="Roboto Light"/>
              </a:rPr>
              <a:t>    </a:t>
            </a:r>
            <a:r>
              <a:rPr lang="en-GB" sz="900" noProof="0">
                <a:latin typeface="Roboto Light"/>
                <a:cs typeface="Roboto Light"/>
              </a:rPr>
              <a:t>  </a:t>
            </a:r>
            <a:r>
              <a:rPr lang="en-CH" sz="900" baseline="0" noProof="0">
                <a:latin typeface="Roboto Light"/>
                <a:cs typeface="Roboto Light"/>
              </a:rPr>
              <a:t>Nerini</a:t>
            </a:r>
            <a:r>
              <a:rPr lang="en-US" sz="900" baseline="0" noProof="0">
                <a:latin typeface="Roboto Light"/>
                <a:cs typeface="Roboto Light"/>
              </a:rPr>
              <a:t> and Moret</a:t>
            </a:r>
            <a:endParaRPr lang="en-GB" sz="900" noProof="0">
              <a:latin typeface="Roboto Light"/>
              <a:cs typeface="Roboto Light"/>
            </a:endParaRPr>
          </a:p>
        </p:txBody>
      </p:sp>
      <p:sp>
        <p:nvSpPr>
          <p:cNvPr id="25" name="Rechteck 24"/>
          <p:cNvSpPr/>
          <p:nvPr userDrawn="1"/>
        </p:nvSpPr>
        <p:spPr>
          <a:xfrm>
            <a:off x="7659141" y="4650565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en-GB" sz="900" noProof="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900" noProof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347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9" r:id="rId6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5E2AC0-F5C4-416C-0E02-DD226102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BB789-4BED-EC3F-DAB3-8E663426B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ADEE8-E352-56E8-B88C-BB5106950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02D67-D0DC-4949-9B4A-D973108C45B3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CC79E-35A4-EA0C-7B0E-D32C04128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E92DA-F931-F554-CCC6-62C94A73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2F0ED5-B32D-B841-9E8B-C230CA0DC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25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Daniele.Nerini@meteoswiss.ch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Daniele.Nerini@meteoswiss.ch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2.15796" TargetMode="External"/><Relationship Id="rId2" Type="http://schemas.openxmlformats.org/officeDocument/2006/relationships/hyperlink" Target="https://arxiv.org/html/2412.15832v1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EE5C5DA-5C57-72CD-43B5-E00EBF92F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576" y="2962066"/>
            <a:ext cx="5941094" cy="1504189"/>
          </a:xfrm>
        </p:spPr>
        <p:txBody>
          <a:bodyPr/>
          <a:lstStyle/>
          <a:p>
            <a:r>
              <a:rPr lang="it-IT" sz="1400" dirty="0">
                <a:cs typeface="Arial"/>
              </a:rPr>
              <a:t>Daniele Nerini</a:t>
            </a:r>
            <a:endParaRPr lang="en-CH" sz="1400" dirty="0">
              <a:cs typeface="Arial"/>
            </a:endParaRPr>
          </a:p>
          <a:p>
            <a:r>
              <a:rPr lang="it-IT" sz="1200" dirty="0">
                <a:cs typeface="Arial"/>
              </a:rPr>
              <a:t>with </a:t>
            </a:r>
            <a:r>
              <a:rPr lang="en-US" sz="1200" dirty="0">
                <a:cs typeface="Arial"/>
              </a:rPr>
              <a:t>contributions from</a:t>
            </a:r>
            <a:endParaRPr lang="it-IT" sz="1200" b="1" dirty="0">
              <a:solidFill>
                <a:srgbClr val="FF0000"/>
              </a:solidFill>
              <a:cs typeface="Arial"/>
            </a:endParaRPr>
          </a:p>
          <a:p>
            <a:pPr marL="0" indent="0"/>
            <a:r>
              <a:rPr lang="en-US" sz="1200" dirty="0">
                <a:cs typeface="Arial"/>
              </a:rPr>
              <a:t>Verena Bessenbacher, </a:t>
            </a:r>
            <a:r>
              <a:rPr lang="en-CH" sz="1200" dirty="0">
                <a:cs typeface="Arial"/>
              </a:rPr>
              <a:t>Jonas Bhend</a:t>
            </a:r>
            <a:r>
              <a:rPr lang="en-US" sz="1200" dirty="0">
                <a:cs typeface="Arial"/>
              </a:rPr>
              <a:t>, Oliver Fuhrer, Ophélia Miralles, Carlos Osuna, Andreas Pauling, </a:t>
            </a:r>
            <a:r>
              <a:rPr lang="en-US" sz="1200" dirty="0" err="1">
                <a:cs typeface="Arial"/>
              </a:rPr>
              <a:t>Albero</a:t>
            </a:r>
            <a:r>
              <a:rPr lang="en-US" sz="1200" dirty="0">
                <a:cs typeface="Arial"/>
              </a:rPr>
              <a:t> Pennino, </a:t>
            </a:r>
            <a:r>
              <a:rPr lang="en-US" sz="1200" dirty="0" err="1">
                <a:cs typeface="Arial"/>
              </a:rPr>
              <a:t>Radi</a:t>
            </a:r>
            <a:r>
              <a:rPr lang="en-US" sz="1200" dirty="0">
                <a:cs typeface="Arial"/>
              </a:rPr>
              <a:t> </a:t>
            </a:r>
            <a:r>
              <a:rPr lang="en-US" sz="1200" dirty="0" err="1">
                <a:cs typeface="Arial"/>
              </a:rPr>
              <a:t>Radev</a:t>
            </a:r>
            <a:r>
              <a:rPr lang="en-US" sz="1200" dirty="0">
                <a:cs typeface="Arial"/>
              </a:rPr>
              <a:t>, Francesco Zanetta, Ioannis Sideris</a:t>
            </a:r>
          </a:p>
          <a:p>
            <a:pPr marL="0" indent="0"/>
            <a:endParaRPr lang="en-US" sz="1200" dirty="0">
              <a:cs typeface="Arial"/>
            </a:endParaRPr>
          </a:p>
          <a:p>
            <a:pPr marL="0" indent="0"/>
            <a:r>
              <a:rPr lang="en-US" sz="1200" dirty="0">
                <a:cs typeface="Arial"/>
              </a:rPr>
              <a:t>Contact: </a:t>
            </a:r>
            <a:r>
              <a:rPr lang="en-US" sz="1200" dirty="0">
                <a:cs typeface="Arial"/>
                <a:hlinkClick r:id="rId2"/>
              </a:rPr>
              <a:t>Daniele.Nerini@meteoswiss.ch</a:t>
            </a:r>
            <a:r>
              <a:rPr lang="en-US" sz="1200" dirty="0">
                <a:cs typeface="Arial"/>
              </a:rPr>
              <a:t> </a:t>
            </a:r>
            <a:endParaRPr lang="it-IT" sz="1200" dirty="0">
              <a:cs typeface="Arial"/>
            </a:endParaRPr>
          </a:p>
          <a:p>
            <a:endParaRPr lang="it-IT" sz="1400" dirty="0">
              <a:cs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9730D5-76D7-9E55-11CA-A24EE0289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379262"/>
            <a:ext cx="5958384" cy="1354203"/>
          </a:xfrm>
        </p:spPr>
        <p:txBody>
          <a:bodyPr lIns="91440" tIns="45720" rIns="91440" bIns="45720" anchor="t"/>
          <a:lstStyle/>
          <a:p>
            <a:r>
              <a:rPr lang="en-US" sz="2500" b="1" dirty="0">
                <a:cs typeface="Arial"/>
              </a:rPr>
              <a:t>How ML is transforming our approach to seamless weather forecasting</a:t>
            </a:r>
            <a:br>
              <a:rPr lang="en-CH" sz="2800" b="1" dirty="0">
                <a:cs typeface="Arial"/>
              </a:rPr>
            </a:br>
            <a:r>
              <a:rPr lang="en-US" sz="1800" dirty="0" err="1">
                <a:cs typeface="Arial"/>
              </a:rPr>
              <a:t>PrePEP</a:t>
            </a:r>
            <a:r>
              <a:rPr lang="en-US" sz="1800" dirty="0">
                <a:cs typeface="Arial"/>
              </a:rPr>
              <a:t> Conference, Seamless Prediction</a:t>
            </a:r>
            <a:br>
              <a:rPr lang="en-US" sz="1800" dirty="0">
                <a:cs typeface="Arial"/>
              </a:rPr>
            </a:br>
            <a:r>
              <a:rPr lang="en-US" sz="1800" dirty="0">
                <a:cs typeface="Arial"/>
              </a:rPr>
              <a:t>Bonn, 19</a:t>
            </a:r>
            <a:r>
              <a:rPr lang="en-CH" sz="1800" dirty="0">
                <a:cs typeface="Arial"/>
              </a:rPr>
              <a:t>.0</a:t>
            </a:r>
            <a:r>
              <a:rPr lang="en-US" sz="1800" dirty="0">
                <a:cs typeface="Arial"/>
              </a:rPr>
              <a:t>3</a:t>
            </a:r>
            <a:r>
              <a:rPr lang="en-CH" sz="1800" dirty="0">
                <a:cs typeface="Arial"/>
              </a:rPr>
              <a:t>.202</a:t>
            </a:r>
            <a:r>
              <a:rPr lang="en-US" sz="1800" dirty="0">
                <a:cs typeface="Arial"/>
              </a:rPr>
              <a:t>5</a:t>
            </a:r>
            <a:br>
              <a:rPr lang="en-CH" sz="2800" b="1" dirty="0">
                <a:cs typeface="Arial"/>
              </a:rPr>
            </a:br>
            <a:endParaRPr lang="en-US" sz="2000" dirty="0">
              <a:cs typeface="Arial"/>
            </a:endParaRPr>
          </a:p>
        </p:txBody>
      </p:sp>
      <p:sp>
        <p:nvSpPr>
          <p:cNvPr id="4" name="AutoShape 2" descr="data:image/png;base64,iVBORw0KGgoAAAANSUhEUgAAAasAAADwCAYAAAC+L0vtAAAAAXNSR0IArs4c6QAAIABJREFUeF7sXQd4VMX3PVuzm95IAgkJLfTeBSygSFERRFFRsGD5W7BhFzsiCqIC8gPFrqgooGABkY4oIE2poSQhJJSQ3rbv/zvzeGFZNtllSUICb76PD2Xfm3Jn3py59565V+V0Op1QiiIBRQKKBBQJKBKoxRJQKWBVi2dH6ZoiAUUCigQUCQgJKGClLARFAooEFAkoEqj1ElDAqtZPkdJBRQKKBBQJKBJQwEpZA4oEFAkoElAkUOsloIBVrZ8ipYOKBBQJKBJQJKCAlbIGFAkoElAkoEig1ktAAataP0VKBxUJKBJQJKBIQAErZQ0oElAkoEhAkUCtl4ACVrV+ipQOKhJQJKBIQJGAAlZVuAb69u2LgoIC/PXXXwgICKjCmqWqqrv+Ku+wHxX6O0Z/3/O1i9Vdv6/9OJfnzvcYznf7suyuuuoqnDhxAtu2bTsXcVbLu1999RVGjRqFrVu3omPHjtXSRl2ttNaD1cKFCzF9+nRs3rwZdrsdbdu2xX333Yc777wTarX6vMjdarUiLCwM//77L5o1ayb6wKhVjRs3RnFxMVJTUxESEgJPz/nSYV/r96Wus33m2muvxS+//CJeU6lUiIiIQK9evfDyyy+ja9euZ1vdWT3vSYa+VHChyF4e68CBA7F06VKPQy8rK4PBYKhULOdz/bBj57t9b2tGAStvEqqdv9dqsHrkkUcwY8YMAUw33HADtFotlixZgpkzZ2LIkCH47rvvoNFoalyy+/btQ/PmzcG/ZbBiJwhUBFQCGUtFz3nrsK/1e6vHn98JVhs3bsSCBQvgcDgE8L799tvi702bNqFNmzb+VOvzO+4y9PXFC0H2rmC1ZcsWMQfupXfv3uIQUVk5n+unsnXv79z6ugZ8fU4BK18lVbueq7VgNXfuXNx2222YNm0axo4de5rUfvrpJwwdOhSTJ0/Gk08+WeMS5amXp193sHLviK/PVdV7VSEIghXNI4cPHy6v7tChQ2jUqBEef/xxvPPOO1XRTLXXURdl7wpWO3bsOG0OzkZg/o79bNqo7Nnz3b63cShg5U1CtfP3WgtWNPfxBPnff/95lNygQYOEXTczM1NoV3FxceAipM1XLj/++COGDRuGtWvXok+fPsKfNGHCBHz//fc4fvy40BIIeFdccUX5O3yOf6688kqMGzcOBw4cQPv27fHBBx+gc+fOuP/++/H555/DbDaXv/PCCy+IernR79+/H3v27Kn0ucr64Wv9bPzWW2/F6tWrkZ6eDp1OV96fq6++Gvn5+UJDYqFMOM6UlBQkJCTg5ptvBvtsNBrPkK0nsOJD9evXR7du3bBo0SLxTsuWLctNsdS8KH9usL60R7PdlClTMGvWLLEhN23aFG+88YaYK1cZsi7OxSWXXILrr78ejz32mGiDzxM0eWCQS03Lnu1+8803Qq67du0SZt/rrrsOEydOFLKQi7f15Glxc1zewIomaMqD2m5wcDAeeOABMacPPvigT+uT7VJmDRs2xKWXXoqXXnoJx44dw91334333ntPrHfKOCcnR8j/f//7H5o0aSK6W1XrtyplWJE8PFleZLDi3D377LPYuXPnGWvKl73CW5u+fHdTp04Vbo4jR46ge/fuYt955ZVXKvVZVde6q50QdapXtRKsCEDcVB999FHx4Xgq/Hj4YfJjpS/FF7CipkbzCrWx+Ph4vP/++1i3bp3QkOQNhpsLTV78MNk+AfOZZ54R4EQgYt/YNjfbb7/9VtSTmJgo/rhumAcPHqzwucr6UVpa6lP9lMnPP/8sNkiaRgcMGCDExA2nQYMGePfdd0Ez6kcffSTGwY2MHwP7zw21R48e+PLLL30Cq+zsbCGfu+66C3PmzCkHK5PJJMyhBHVueq1bt/apPX6Mr776qths2W8eSAiCy5cvF+ZeGfBlsKJml5SUVD4fr732mjgQ8D22L2+88ns1IfvPPvtMyIPO8JtuuglZWVliTKGhocKXqdfrRb+8rSdPRBwZrDge1yL7qmhqpn80NjZWtElA4QFs9uzZoE/Ll/Upy4xkoHbt2uGpp54SBzP+zcMMD4Kcp5KSEvG9UP48/PB7qKr1W1UypHugInnwkOVeCFYcCw+rXLsc0+uvv47du3eLvYDfsre9orI5YJu+fHcEKrY/ZswYcVDjYZKH3tzc3ArBqqpkVh0EsOoGu1oJVuvXrwdt89xwuaF5KtygqV3xI73xxht9AisCATcRLm4WaiQ0b3ED5oKRN5ejR4+K05Y8oT/88IPYkNasWSNOodQIeJJ1NwO6awUVPeetH77WT0c2P4zhw4eLjYqF7z788MMClHji5ibz3HPP4aGHHioX4z///CPGwY8jOTn5NPHKmhU3Svqs9u7dK+bgzz//FH8IcizUrKidUobUKli4sXlrLzo6WmwGlOcnn3ziESzdwYpj4XwEBgaK59lvts8Pnadjd7CS5eBpjqpC9qyD66Znz57lmibbJAmIByduQjSZ+rqe3IVQEcGC8821K6/bL774QoCle/F1/XCuCUoEKRkICVTz5s0TY6ElgYUHM4IYDw08lNQ2GXI9cT4qkocnsCIwcR0FBQWJn3lApf+Z45w0aZLXMVY2B758BzyMs988zJBEJhd+x//3f//nEayqe9152mdr07/VSrDipshJ9AWsSLIYMWKET2DlLnibzSbMZzSB8IQqby7897///rv8cX7Q/HDpR6PpzdfNoKLnvPXD1/pZDzdkLnae7MmOpAmQfxPMV6xYIcwKFRVXjUx+xpUNKP8btUzOBUktciFY8OOmdicXX9rjYaFfv35ik6dW6F48mQHd54Pv8ENn+2yTxdeDQlXIftWqVeIagafNkbKimXLZsmU+ryf3PhGsuOZkVqb8u8zG5KmebXCeZfOpK0PQ1/XjLjO2QysCzbq0JMjaIdcXNV4eImkSrG0y5PdfmTzc+1uRz4pz16pVqzPkzvfd94rK5sCX74CHNs7n119/jZEjR5Z3sTLqenWvu9oETJ76UivBin4MnuB8MQPSjEctzBczIM1W/JCpKdEnQLs0i+xzqgisSDjo1KmTMJvdfvvt5wxW3vrh62bD/nL81JKo9dHPFxMTIzQWnrjJJqPW9eGHH4r+uxaaPvi8uzmAGxhNq9wouRlGRUUJbcm9eAIrX9rjqX306NHiMCBraa51+wpWHA+1DPb1bMCqKmQ/f/58oc17Antu5myDYOPrevIEVt58VtSGCCwEfWqc1J75/yy+rh9PYEUfzltvvSXo57IFwt33WxtlWJk8fAUrrikC9IYNG8QcetsrKmrTl++Aa4ckMZq+eXiTS2VgVd3rTgErPyXAEw61Htr/PRV+aCQX0F7PBUbfEYkSPKnIxfUjo8mG2hpNTDSTdenSBfXq1RMnxZoEK57QvPXD182G45TvGNHmzUuE9OPRb0UTIP0RvCP16aefCjKEL6UigoUvYOVLe9xcSZY4V82KhxPOoax9+KJZVZXsKzvh8oTPE3plmpX74ccfsJLf4fqnD4+sWZ7oqfH5un78AStfviNf2q8uGXqSh69gRR8gx0dQ8PaNutbp3ia1XG/fnXzIZFvUWn0Bq+qSmS/7Qm14plZqVhQMtRiewOkspg3Xtfz666+45pprxEmS9mUWMtV4EuSGKReybEgyIBuQvxGYSHuXzVk8PZERd7ZgRU2FrD36c2QHP9t0//g9PUeNwls/fK1fHidP1TSHkrXI8ZAtxGKxWARRhX4pfhyu93N454WA5l7OBax8aY9kDZrwbrnlFgGiciGQcI48aVb0AciaCp/nfF522WWnrY2alD19B9Q2qdHzQCQX2Vzs7rNyN2NWJVixbTI/eXlbPpT4un78AStfviNf2q9OGbrLwxNY0WxOFqdcaJm4/PLLhe+X35G3b9S9Ttc2adbz9t3xQEl/Mw+XvEsqF5KfuB95imBRnTKrDWDkrQ+1FqzYcU4kF88999wjAIYfyh9//CGonh06dBAnSdlB+uabb+L555/Hiy++KMxi/I2AR+c8NzeedrlJsh6SDfjv/KhobqGmRRYOC09U3jYX+R4JHfw8SZNNxffcP35Pz/nSD1/rlyeXY2AfqGHypMZ+yIUbGOnI/DeSSEiaILCtXLlSOMzdoyGcC1ixTV/a48fI+XriiSfQv39/kPBBnxgZftQA3QkW9GHee++9Yu5I8eUc8+I12YCyX6WmZS+Pk7LlyZikHEb54AFg+/bt5eZVX9aT+0dKn1Vll4JJNhk8eLAgA9AcS4YY/UrcfEk08HX9+ANWVbl+q0qGtChUJg9PYMXDG/3PNJPLa4p7CYkXDMXkba/gN1dZm758BzQl08JAfzn9VzQJ8jDN76CicEtVJTO6M+paqdVgRWGS7ceTByePdnQ61UntpG+GICRrBzzVk2JLOjmf48mdHzM1H6rP3DQITlwYPAVRTecGScoqNY+zAStu+HfccYfYILioqd1xI3X/+Ct6zls/fK3fdbERvAnA/PBc71zJMiQ4cDOj5iWbPqkZVKVmJdfFOausPTqnOQ+k9+bl5YmT7Pjx4z3KkPNGDZjEER5c5P/mu3RSy+V8yH7x4sWi39xcyIikD4LMufDw8PJ++QtWlYVbIkDL93OoqfLKAOVN4Gfxdf34A1a+fEe+ts++VoUMqclUJg9PYEWfOL97Xl8pKioSLgTuM/JdMl++UW9tevsO6DOn1YiARaCUw8i1aNFCsDErig1YFTJTwKqGoJonV4INHZM8iZyvGIE1NNyLuhlPm/1FLRBl8IoELlIJ1HrNqqJ5IauMd0IqYwxepHN6QQ1bAasLajqVwSgS8FsCdRasOGIyweispi/GNcSN39JQXqx1ElDAqtZNidIhRQLnRQJ1GqzOi8SURhUJKBJQJKBIoMYloIBVjYtcaVCRgCIBRQKKBM5WAgpYna3ElOcVCSgSUCSgSKDGJaCAVY2LXGmwOiRA6jEvOvPOVmWlplKre6KFV8e4z6bOmhr72fRJeVaRgK8SUMDKV0kpz9VqCfgCVnJoKoIao2zL0eKrY2C1DaxqcuzVIU+lTkUCClgpa+CCkIAvYMWB1lRq9doGVjU59gtiQSmDqHUSUMCq1k2J0iF/JOArWPlTtz/v1Eaw8mccyjuKBGqLBBSwqi0zcYH0g5t0VadKl0VDUxbDGTGqN9PIMC6jnM9JBivmYmLiQ8YXZLxEhtCR80CxHk+BcnmXi3m/GOuRaR8Y/olp3eXkg3zPlxTlrlPoCay81eEtlTrjADJ2IiO2cJy8W8gYdSwcg7dx+DN2hu+iXBiTk6GdXAvDTDE0kFIUCdSEBBSwqgkpX0RtcEOs6lTp8oVvpllnTEFmLh4wYIAIZMu4agwAytiBjKfG1DLcXBkfkVH5GanaNROupw2b/ivGhGM0FEam53tMPkjAY74vX1KUu0+xezu+1OEtlTrBirERGe+SY+ShgHEBZbDyNg5/xs5I5IwQzkMBZcGo4MwhxpiaDEQsBxK+iJa4MtTzJAEFrM6T4C/UZrkhVkeqdAa8ZdDgm266SSSXdC/UrNLS0kSwXiYjZGGSTT7P9A+MxF+RZsWI6YxkLieidH2P2hXTgTANC6P1y4WsQ9bJ1OgMiFoZWPmS5px1eEsXT7A6fvy4SGvvTg6hVlXZONhXT2BV2TtMjsmo/DNnzixP08M8XTwYyCnuL9R1rIyr9klAAavaNyd1ukeezF9VkSqdKU0YuLiipI2efFZyfqm5c+eKdBAVgZV7ShjX95iQjybCioqnbMHu7fiS5pyaontxT6XuKTuz/I6nsFTu4/cEVpWNnTKj5tagQQN8/PHHAsyZ2eDnn38WaTTkTMJ1esEqna8zElDAqs5MVd3oqL9pJ7ylEZeTcTJ5JU/8njQr93tWnpIc+rJhu75HLY05j5gygmnPXQtNhm3bti3XyFx/c23HlzTnBAJvMjhbsHIf/9mOnWkkqMXR98c0GiwycDHnllIUCdSkBBSwqklpXwRt+QNWvqRKp0Z1/fXXn5VmVRVgRRKHtxTlnqbVVQ704XmrgxqOt1Tq5wOs6JtiokLmEmMfmdxR0agugg+5Fg5RAataOCl1uUv+gJUvqdLJRKPPikk1mS1VLtxA+b4nM2BVgNWIESO8pij3BlZMDOotzTk1Rm+p1M8HWNHXRRbmF198IQgd7ok96/JaVfpetySggFXdmq9a31t/wMqXVOkc+AsvvCAy4pKFxqy4JDkw2zMp1EwRXh1mQJrCfElR7j4x7nLwVgezX3tLpX4+wIoaFbPZyoWZuZmVmqzAyy67rNavR6WDF44EFLC6cOayVozEH7DyJVU6B2e32wV1nTRwsgN5H4pp5YcMGVJtmpWc/ttbinJvYMXfvdXhLZV6TYMV/VIEpPvvv1+QTMrKysB7Vy+99BIIrmQEKkWRQE1JQAGrmpK00o4igTomATIAH374YZB6z4vIcuGBgRptfn5+HRuR0t26LAEFrOry7Cl9VyRQjRLYvn27iP5BEysvLJOxyAvBvCBMwCKNXSmKBGpKAgpY1ZSklXYUCdRBCfASMP1TjBZitVpFhJCxY8cK8FKKIoGalIACVjUpbaUtRQKKBBQJKBLwSwIKWPklNuUlRQKKBBQJKBKoSQkoYFWT0lbaUiSgSECRgCIBvyRQDlZJT//sVwXKS4oEPEkg/e1rFcEoElAkoEigyiRwGlgpG0yVyfWirogHH2UtXdRLQBm8IoEql4ACVlUuUqVCBayUNaBIQJFAVUtAAauqlqhSHxSwUhaBIgFFAlUtAQWsqlqiSn0KWClrQJGAIoEql4ACVlUuUqVCRbNS1oAiAUUCVS0BBayqWqJKff5rViqVIr26IAGnsy70UunjBSYBBawusAmtDcPxW7NSwKo2TJ/3Pihg5V1GyhNVLgEFrKpcpEqF5wxWymZYOxeRfJhQ5qd2zs8F3qvzAlZMLRAREYGioiIwmVtVFH/r3L17t8iFxNTjTAJYU+V8tVsT41PAqiakfB7aUMDqPAhdaVKWQKVglZaWhsaNG6N58+ZQqVQoLS0V6QImTJiAwMBAv6XoL7BU1qC/daanp4sI0kyMV79+fb/H5P4i8wANHToUV111lcc6q6vdKhvAOVSkgNU5CK82v6qAVW2enQu+bz6BlawBmc1mPProo0hJScGKFSv8Fo6/wFIdYOX3ILy8yMyqzz33XIVgVV3t1oZ6FbCqDbNQDX1QwKoahKpU6asEzgqsWKnFYkGjRo0wZ84cDB48GP/88w+Yyvzo0aOizR07doBpyglITEM+efJkfPPNNygsLES/fv3EewUFBRWaAQ8fPizMco899hhmzZolTIVM9HbnnXeK+hcuXIjXXntNaHlRUVF45513cMkll4j2ZNOi0Wj02C61Q/Zv5MiR6N+/P5YuXSpSpPfq1Uu0Y7PZ0K5dO9x7772iz6zv008/xYMPPoiDBw+KXD7UwIKCgkRfFixYIBLRmUwmoZWxv82aNcNDDz0kxhkbG4vQ0FB8++23p7XJ/09ISDhNBp999pnoM/vIdO1sl8nu6mJRwKoGZ+2rr4BRo4CtW4GOHX1r+Nprgf37gT17fHtefkoBq7OTl/J0lUrgrMGKrQ8ZMkRsqDQHVgZW3PynT5+O++67T6TF5mbPDb1nz56VglXDhg0FKNGMtm3bNgEmBw4cQF5engBC+pdatGghtLubb75ZaHrc5GWwMhgMHtsdOHCgACsC0m+//Qb+vyvIsb+sY8mSJRgwYADGjx8PgsjGjRsF8BBsR4wYIcCI9QwfPhzr1q1DvXr1sHLlSgGqq1atEhPUsmVLzJgxQ2hW7m3yd9d29+zZI/qyZcsWJCYmgv/P9+tqOS9gtXAhMH06sHkzYLcDbdsC990H8JDjkpId3Kh/+UUSLTffiAigVy/g5ZeBrl2lfx84EFi61LP4y8oAg+HM3559Fpg8mScY4PrrK5660lKgTRugqAg4ceLcp1gBq3OXoVJDnZCA32DFDZ9aRWVg5S6BYcOGCY2Gmo0MLB9++CH4h+WBBx4QAECwYlZSrVYr/r1NmzZ4++23xSZOcCCQyYX9eOuttwSgVUTakNulhkTgIFgWFxeLKjyBlWz2/OGHH/Dmm29iMzdAQJhAqe2wL9SCOP64uLjyvtBMmpqa6hGsXNt0b/e9994TY/uKG88FUGocrB55BJgxQwKmG24AuG6WLAFmzuTJCvjuO0CjkSRLsNq4UQIVhwPgfL39tvT3pk0SkBCstmyRnnEvvXtLIOdeCFZvvQU0bQrs2gXo9Z5n8vXXgZdeAqKiFLC6ANa6MoSak8BZgxVBhKQLakg0/3Ejv+aaazyaAR0OB6ZNmybAhWbCrKwssfnffvvtXjUrV7AiwYNaClNrewKrSZMmoXfv3uV1kvzhqV2SHs4WrFg3AZmFpkkC6JQpU/D++++LvtAs6Km4a1bewGrv3r348ssva27mq7GlGgWruXMBplifNg0YO/b0Uf30EzB0qKTxPPnkKbDatg04fPjUs4cOAY0aAY8/DrzzjgRWO3ac/ow3eRGsZs0CSkok0HriiTPfOHYMaNaMtnQgJEQBK28yVX5XJOAigbMCKwLI448/LkBj9erVoppjx44JTWj//v3ChEUt4ZVXXhEaC01os2fPxqJFixAWFiZMa9ScfAErttG2bVssW7ZMaGI0Ax46dAiXX345NmzYIHxD7APZidzoaWaUNStqRJ7arUqwoumxR48ewuzXoUMHMd6tW7eib9++Qi40k1IOgwYNEn2vDKwIoAR+vk9ZrlmzRvjhdDpdnVysNQpWNPdR0/nvP8+yGjRI8udkZkraFTUrd7Dim2SCdusGLFrkP1hRg7vmGoAASp9QZOTpffq//wO++AIYORL48cfTweqbbyRQpVZGILvuOmDiRMBFcxeVTZ0qmTuPHAG6dweuvBJ45ZXTfVbU0FlXSgqQkADcfDPwwguA0XgKsBWfVZ38ti7mTvsEVq7UdfqRJk6ceNr9KP7/Bx98IMDqrrvuwvPPP48TJ04IXxL9WwQSbugxMTFITk72CaxYD0FJr9cLLenSSy8V8zR//nxBsKDJjQD47rvvChOgqzmPGpyndqsSrNiXxYsX46WXXkJJSQnoJxs3bhzuuOOOk3vKVFAr47ipiVHzk02PfMCdEUnNkWMhQBEEZ86cWU7kqGsLtMbAigDEzfjRR4H33vMspv/9D3jwQcnER5+UJ7DKzpZA4a67gDlzToEVN3TX4slXJf9OzerbbwFq4cnJEumB2p5cdu8G2rUDnntOAk2aLWWf1WefSW3znZtuArKygFdfBUJDgX//PWVSJFCNGweMGQMMGyaB0YQJQG7uKbD66CNJHgQnghllRNDr0QOQNXeFYFHXPimlv3QxO53SdXS/N5gqFiPZgO4+qypuQqmumiXg91o6W7bZ+vUAfUjvvksbredR0XdF7Yrm2htvPAVWBCL6rPbuld7980/pDzf1iggWVqvkD/NUZLBKS5NMiQQlmhKbN5eepqZEPxgBhlqPDFYkXNAE2bOnpNXJhX5SgisBiuZJEjsSE4E+fUiJPfXc7NkANTZqjwTJpCSp7YceOvUMAZSHPbbNZxSwquYvQKm+OiSggFV1SPUir7PGwIrgws3bF7CiiW7ECGmjltmA8jwxcgnrIBmDhWDFzd/9OZkt6A2s6JNq3Voia9BvtnIl0K8fQA2KmjfNdjJYkT1K0zHNg9SsXAv7RcLGsmUSy5Htf/21ZEaUiysbkBoWzYIVFQL3gAEKWF3k32ddHX6tA6u6Kkil36ckUGNgRZJEw4a+mQHXrZO0MIIVTYIEIlLaycqjNuJa/CVY0AxIzYqF2g+ZiQQqkjuoNZKFyL9dwWr+fEnjk4HEtR+XXAKYTBJwymSR5csl4PMEVgcPAsOHA2TXdup0+pjYLv17vLunaFbK51oHJaCAVR2ctNre5RoDKwqiVSuARBT6djwVbswkA+XkSL6figgWVQ1WrO+KK4ADByRWoQyW/HdfNStqVdSuqFnxfZryCG4EQU9gRVMh74x9+qlE46+oKGBV2z8hpX8eJKCAlbIsqlwCNQpWJA2MHg2QSEHfjWv59VeJnffMM8CkSdIvNQlW1IhouqPmRDOkXFzBij4ranbU+sgQlAvf7dz5lM+KtHcyFkkWoQlRLiRPkEzB52l6JOGEfimCm+t9MN4rlINGK2BV5WteqbD6JaCAVfXL+KJroUbBitLlBk6iwT33SH4nkiD++EOieHfoADCO5ckQWT6DlT+Xgl3NgPKssx7erSKzzxNY8d+oCd19t/SHWhNDlzGiBsFl+3bJdMdC0CMJg0xBgiBNgjQPMmySHG5JrouARNYgSSQESpojeZ+MjEYFrC66b/JCGLACVhfCLNayMdQ4WHH8ZPtR4+CmTdYeAYKEg5gYYO3a07UKT/esXGXob7glT2DlaW5cNSv598WLgfHjJeDhPSteZp4yBQgPP1VDQYGkPRKwCL5yOKkWLSQChhwbkLJ4803pzhbvVtH3Re2L2huLAla17ItRuuOLBKoVrBj5gTHveOdKKRePBM4LWHkSL7US+nBISKAG4hoj8OKZjqob6dleLTjZMteDUhQJ+CuB9LevFa8qYOWvBGvJe97yZp2PbtYasOLg582TIjhUdnH4fAipLrZ5DmAlbzh1cdhKn8+fBFz3EgWszt88VEnLtTFvVq0CK0qZNHWa/ujDcQ9fVCWzcJFUooCVTxPNFEWMIcrwcgz99uyzz4qINCzMHKGRgyq71MYINjx4eiv83pfTV1lJYbzSmxgJ5QIoPoOVe+4n5mFimg9POaqYooPl888/F9HIOWEM5krB0gxYUW6rnTt3npHriTEB5cKwRL7mmKoov1RFbTMPFeMUcpwM3cTgtAx3VFF+LvbJk0wYVspTXquq6DsjejDeICPGM0cWQzZNnTpVxFh0z5vFvpWVlZ0xJsYZrMniC1gdP35chN86rfi5GdZn6L80AAAgAElEQVTk2C7qtvycH1/Ww4UkV+59/A4JQEyP9PLLL4sA3p7KH3/8gbFjx4og2ffff7/4rhlSjjFW+W9MSbR9+3YRN5QBuglWzMPHNEn33HMPuH8SGBlMnPssQ9RdtGDlmvuJwq4oRxV9U//++6/IN0VfFeMJMpDtk08+KYRY0XtMQujehuukyjH0vOWYYoDbivJLVdQ2U4EQoNauXSuSLzLy1L59+7yClWt/K8trVRV9l8NPMQ4hQZRyGDNmDDIZ880tbxb/nwvVfUwE4pos3jYn5ijjGObOnSvykpUXPzfDmhzbRd2Wn/PjbT1caDIlWPFbJZDs2rVLZAwn4HB/YR491yJrStw/+W0zsW1aWhqeeOIJcSjNyMgQWSsIXMxiwef53K+//orrr79eJHdlXsHRo0cjPDxcxCZl2xelZuUeLdx9YbnmiqLGxbQZP9GZDcb0rJhgIb932WWXnRGR3BNYecsxxQSIleWXcq1TbpsLRAY5alhdu3b1mp/LPcVIZXmt3IPVVpQfq7K+y2B1MoQjsrOzhUbCQL4M8uuaioRjZEZj9zHV9GbgbXPimPjRMQYkAyCXA5afm2FNj++ibc/P+fG2Hi40ecqaFfPfMZP5iy++WKFmRW2KGSJ4qGfA66SkJKSnp4vD3McffyySy3733XciuSz3ABmsCIQdO3YUJkXWwWDf1LC4n1JTU8AKvLbhOUcV7a1UdamuzqNT2w2sKnqPKewrA0RPG76nHFPc+CrKL1VZnxkxnVoLI7nz9NKlS5cK83NxTO5gVVleq6rouztYUUsluNHMwEjv7mDFPrqPiaaImizy5rR7924UFhae0TRNgPw4aT7lx8XkmwKw/NwMa3JsF3Vbfs7PxQpWXCvMREGLDzMqeCrMRv7LL7+ILOQENmpUtPQwOwUtDzyYMvURvxWCFTNMMDUS9ytaUaipMb8gM5lzn6PFhe6QW2655YJYqmfls3IHkopyVBGsmGaeuaeI+pGRkQK8qMpyg63ovaoCK27IFeWXqqhtaljUUJo0aSJOP9TeqLJXlJ/LE1hVltfKV7CqrO/ewMo1bxZPdFys7mOi/bsmi7zAaFPn6dBboU/t008/RYuWLaVHpUQAZxZGYeBdo/h4JlKTLsu63kPy1pDy+5kSoKxdQchTFmT5LQWsznkFWSwW4b9nobbEA+fZFuYVPHLkiADCC72cE1hVlKNKZrI8/fTT5ScCaipPPfWUSNBY0XtVBVZUoSvKL1VR2wRi9pun/+joaJFWngugovxcnsCK/1ZRu76CVWV99wZWPAzIebN4yqI/yNOYanJRywvsmWeewdtMGe9D6d69O77YuBHCg1URWDHa+OWXS5dhGW2d6eEZRbwqCyOgExD/+utU5IiqrL821cVLw4MHS4F9mbzygQektCYVJf2sArCifyU4OFiQBWjiovlq06ZNIkEriVXczPm9XqiF2o9s0idYMdefUiqWgM9gpQhRkYA/EvAHrNgO9SpGx2vhCazS06XcUPn50uZK4HJNTe+a+oMbQL160mXg11+X0mz4Uthu48YANbjUVCmShK+F+ag2bDjzaYIr04Ccz8KIHiTZMNgvI3vIpagIiI0lhVeK0s6YgowMz4zJnkoVgBWrpd+VdO7c3FxBHiCAMXEptQxu5NzQ6X9xLeuZu0wpF6wESMijwuBeFLC6YKe8dgzMX7BijmUaLMM9gRVZVLw7QiBh0NoPPpC0ALkQrLjRLlgghVti2CIGeWVuKWbpdU8xX5GoWD/NNGfLoCRYHT8u5aVyLayHGYLPZ9m3TwJ6/u0KVuwTgfytt6S4g7z/Q8CtKG9XFYEVm6Wfheb2NWvWCH8OTeFBQUECqFzBir5Z+m9oYWCxWWz497t/seO7f5G2KxsxsYFwaDWYGZQAdZgNzlINoHPAWayBttiK93rr0WeCpH0TCLdMXY1pRwJxW0kGftiYhxGDE1GyLxuFej06DE5Gm+HtoNZI2o5KrYK5oAzdR63Gg9kHMTOqCdTBDqgNdmiirbAd06P79iwMvjQG01LVyAnRivZLypyICHAi2GLFG9dFo8PIjig+UYzs3dkY9WMqtPVNMHQqRvPL0pCWVQ9lW0Jh3RMMpx1wFmqgbVEKmNSw5eqhCbVCHW6D/ZgeRfvDEGC1Q6VzQKV3in93mlWwn9BDE2aF066COsQOe5EGKjXgNKvhUDvROKsQAyOtaNGtAULiQ9H+5g7448XfYS2zoGH3JJw4cAKBEUbRv8lpAbg1dSfCGoTgg8AkmA0aqIx2qLROwKGCo1gDlc4Ju0WNO1P+Q1jTaBw7kIuYqAB8GN0cbbKPYM7q26DRa+B0OPH3B38ha0sm1h4HGm3di12xsdgYn4i59zXE5o83oUHHBkjdmYOkB6MwiElS3YoCVudz47gI2vYHrHhnbMIHH0BEwvMEVnLywb//ljQqJlLMyAAaNJAk6imaOgPYMhkhI7Pffnv1Sp5gRaBzBdDqbdH32pculRJKuoMVtVTKj1orgZZaIIPoVpQNuQrAiiZq+XoLXQY///yz8GuTuNSmTRtxP5MsYtdCUCOFm8VqsmLxQz/i+dRAtD92BMeCgtEgTIv/tAFio+bScRRpMbJnJEb0jkajSxtDq9cK4LFb7XDYHTi+6zh2LdyJX7YXYtKX1yJ9fRqmvrAO3cLtCI4JwaB3rsH+ZfvQ4baO+Gf6n1ibbkWf5EDcuSAXgS1LodICqgA77Nl62I7qMchRiCO5ZmyjNu9QAXage3o6rmgZiLYjOiCsYRhi28Ri4L2rUai3QN+mBJowGwI6FcKWYYTTpoKzSANnmQa2HB2gdkIdbIfTrAFsgDbOAvPOIPGc/VgAnGUq0Yw2gmClFv+uibJi5/d3IjCmMZJ6voiyvP0IDGslviUB4E4Vrik9gUGDkgRo5+zPwfIdRUjsnoD2BguCY4Kh0WtRcrwYpiIzCg7mYn+hEz8ExECtB6AlSDpFe7Cr4LSqEGk24bITmVgY1xStso+habMwJGUdQec7uyKhSzxsVgdyD+YgddVBTN6tQqHRiE4njiA/IBCNdRbcdH0j7P1tDz62xeCV8UYMGqiAle8ftfJklUhABiv6LHknxN0uz3tv9FuQOcoigGrCBIRHREjtV+Szev55KcI6EyYyGCzTt8sEC09gxUC2fJYaFp9loT9qwgQp8C03aGbzZZp55p6SQY8p76mZsdA3xj8EvXHjpPxU7dtLmh1TeMjFF7D65hupLfqKaGJkqnv2TY6qQYIJ81DRjElfH/9dBj9mBOa79OcwDQhDSDE4LQPVstDE99hjkomU0drpf+LvlBfNfGbzqb7y32UZMGEjU6gwaC7rrYxFVgVg5c8CcwcrtVaN1n1/hl6jwY/PJ2Pte+uQuzkT2zu0RFTTCDx+VwvEta8PnUEnAVyZVYAU35PL0f+OYvvX2/D4dhWe1h+FscSE0PYJeD9Ni9QCB250ZmPC8lGCBEGgsxaZ0f3u5dA2NCGgTTGgc8L6XzCsRwLgLNbCYQXUbK5UIqw8HnAMSZckokHHeMS0icGCh37EtJAYGLrkS+ChccLQtQi2QyRYOGFLM8LQowDmraFwmCQA0kZK2pL9uB4wOKAKtMG2PxCOYxrMHh6FpxdkowgaOMJNOLr7S5zYuxg935uHw/OXoyB1M6IaDUZweBdAJWlZKoMDmjwHbtj7HxwhgZjfvIUAnYmtbIhsFAlrqQX5h/IREGpA2s870WpUF+RsOoTtewqxsFFTaEJsADU2G+As0Uoga+dwnXggOwVmsx2zEtrg7v82Ia5tLNqO6oLctDwc/SsNk20NcG/qv4jsnACnzYE3TTF4uOQQmvROxN65W9F8TmcFrPz5OJR3zk0CMliRou6pZGVlCWrt3r17TwEVQcfPzbAcZNyjqcua1Q8/SBl0WW67DWDaDmbvJavw/fel3E/UOggO7hHJCVT0XzEJIuMLso/c3Ln5E9Tk9B3ewIop7e+6S0pdT3NmVpaU6oOpQwg0TAxJsGJmYJrsCIzMgswcVR99JLVNkOneHeCFcIJcjx6S1kizJX1t9D+xTiaaJBgzbQoTMtJsSjBiVHiOmSwyf5hkfs7PuVLX3cGKALL2zRX46s9cjOgYgoZ9GiHzn0wc+isdN39zqzjsGCMDodFqJLAyWXF402GENgiBSqMWWkReWi7mvbcJ7+7TwKhzwKbW4PGIInyXrceJQDW0JhVmD41Gu9s6Qh+oF2B3Y//5OBhuhDbRDE2EFbYsA+zZOjhNahjLrCgL0QFlQDd9Ca4KLMPP+614+pkuCEsMw3Wv7Ya2nhXaxmWSpvRfMNShNjjL1AIAVHqHWFu6xqWwZQbAka8TZkZNpE2AmcrogCNHC6dDhXcvbwBkFwkQfu2b11CS9AisIU7o6xmgiTNjy9u3ocMd32H7ZyOgUqnRduhCqIJtcOTphGkOFg2gdRLDhOY2wJKDfp0iUJJXClOZHcv2lOCqJD1sZhu0ARoUHC7AzjI91jVOhDbaAm2TMtgyAmAnUFtVov/xTgtuUuUivRholxSId9P1GNfCKcyob+VGwKFT4a603Wh9fWu8sEOFliX52BYeDHWZGpeVnsCQl2IxUNGszm3jVd4+ewl425zof+DFZdqoeZG7PMKGn5vhaWBFACGQ0JTEdBpktjH6usxwY7JDAoNs6qIJrFEjYM4cKXagJ7CiaWznzlPARPAj4KxZI2XvZSFYkbBAc6VrITWZbbINPsP0HnKRTZtTpwKPPy6BFQGefZLJHSUlUnJGaoYPPXTqXY6PbVPT4nhYP/1lBEP3MmuWpGl58lmdzfT6OT/e1oO3LhCs0lLT4LA68Mszv6HoUD7eKovE0/oTWLa7BN2CrGh1Qzss/P0w3l8xknt7uVYl9mOzDb+PX4qizEIM/+wmATx/TV+PT1cdw2a1UWhJpXYd3q5XAlOBGW9YwhBQosJVQSW49OZ2GDQ8WWhYpbml+Gzol5iTEA9NA4vwK1kPGACNCk6tE2a7BgaHXZxn9GYbbs85iM6jOiE8KQJHdxzDk+st0DQxQ1ffDHuhTgCILd0Ap0UtfE72Ui3Uege0CSY4CrWwHQ+ASu0QpkUBCsL86IA1XYsFTzdH7r4czPh6BvqG9MWuE3Ysb9IAmvpmYaajKREGM9J+/hBJfR7Drh8eQsuBH8FpcsLpVAEOCkYFlY5aFy/QAlqHHTYdgQwYtX831ofWQ6eMw4iIDcSKiHgc0AVB27QMukQTHCUaWFOChM+s965UrG7aDFPaOlB4pBCmQjPyDuaIad3eoCG2IBhOLfBoWAFGf34jfhv3C8KTwmHKN+FoSg4adY1HWRezoll5+xCU36teAt42J4IV/RX/+9//TgEVu+HnZlgOVgxYKxea0mgqIxBUFrzWZpOAjDR4aiWewIrP0FcmFzmL79y5wK23ngIrT2xAkj2ouZES7wlMqLGR5MDU9QQrEiB+dkmpIWuHFU3TkiXAVVdJdXDMb7wBDBsmJVmUywUAVgf3HcTwMSuQmmfFdboybDAFYMqoBBzZmoX2t3TE72+vwdTCUGxdNAC6AMn8JxdqVsd2HEO9VvXKyRObPtyICZ/vR0b9SKiCbIBVgzHhQHRBASbnhCJUZcdDDcyYm67CvN+HISAwQGhoH/f/GDMjG0AVZoPjhE6Y6SILStHyxFH8mdhMgIlK7RQmsocKD+FbTT3Mm3UpctNyMfrdFNhbWYRWwyJ8UIcD6E4S/iCCEskTmjgLYFbDmmYUIKUKsgtShzDBWdRwmlS43ZaPaZuew5D212HEVSOwK7UY/8skwcIGdZADB1e+gpLMFKjUOsS1vx1xnW/B5g/7oc2weVBDD0eJChqzE3adBh2cpbgS+XjfGQu7Xg0VwcsJOLUqqGxOdMtMx8bERsKMiACH0CpJuLBnBcBpV8NpBQwmK0x6PR4uSUNCj0ShkZkKTbCWWDHhcCDsUOHlxBIMnXWDmIu0Nalo2CMRdpsd/323HQFDDIpmVfVbsVKjNwl4A6sK3z9XsKK/hoC1erVk5qOJ75FHTm+OZjZu3tSO6A+iD4tF9uP4AlY0N5Lq7UrcoNbEvG00tbkWMuvmz5fYdgQW93thDDLMPhEAPYEV2Y00YX74odSma6G8GPSZpkj60miepOYWGChpYvx/lgsArPoYnsTOjkkSI61Iiw6Bdjx2XRw6jeosfKKdBv6KOSPqoePozqdpVZ7WGjUtlq43LIHdAahDrHBYNHjGmQdbQSneCkjE8NJjuPGBzmhzYxuoVWpodBoBVitfX4HtKw4iJMyA0p1ZaNCnMfYs2Y/5fTtAHegQJkH6pLiBW3Vq3LRlG5a2boUpV4fjr3fXYe7l7aAOlC4F2/N0wndFH5gKKlgOGaBvWippXClBsGXrBWioI2xM5iSRMMwaAVg5ab/jKUMS4htH490jQcgNCYIOdmhjLMKk+O+Xt8FhtYh2jOHN4HCUofWoadg68yZ0uPUnOC1WOEp0gF2DHatuQ1yLxxEakYCA2AjApoYzTy3Aihoagclppc/LDk2MBeoAB+w5Ojg4TrtKkEX4/xaVBmOP7kW9ljGI7RCH/O2ZSNl8FFc+fwXSl6UgukM8kq9ujt/u/R47kptgzE2NYYww4P7xW/DkiyEKWHnbWC+U34cOGoQf3YJkdu7cCXPnfiMuPfPSbU2V8wZWrj4ralWMUUn/FP0+LNSQ6IOiqZDpGLp0ke5jyZl0STo4F7CqiA3Ie1YVaVbUiKhdVaRZ8XIyE0gyXT3JF94K/VWvvQZMmwZQK2O7FwBYhXedIdGnWRzA48U5uH72MKSfsCBUr0aAxSI0JzL/CCwVFYfNIU7zLEVZhfik10zs7NEGTkMAnr6tMX6Ytw9NivKgCdSj5TUt0WZ4W6GpkWSRfzgfO+b9i4d/ysOrrR0wl5ixelsu1rZuAF1yidCGSDG3F2uBMrUAJYdZonoPCVVjURHZCFRZOAY1HGaVYBaqQ62CCq8OtgkzHn1B9hy9oLELx5LOKTQuR4FWAARVsaKj/0BnqI97isyYH9EIpnAjdiwaDKg16DZ1DrQxZbAe1sO6NxgOsxqH//wIDfuOgTnvBAL0jWG3mZDy+/1o3u8T6bsg98Spws5fboDTYcNtcWOwuXFvHN43E417vg4nGSRap6DdC6ZimVb4rZwkoATY4bSoBOkiIScPTQLt0KnVuLyZAS+nGvGk8TiC64cI0x9l+e23+7AmvD6GZqfhxY33YmyfrzBsYgPFDOjt274Qf2fYqP79r8Qvi+afMby7xjyIRYsXY+jgwfjx11+rZfi1AqyysyWQor+HJjz6qPg3gYkgNmSINHZqNWTUVYVmVRFY0WfFfjCt/I+89nyyyOZEV5+VuxmQ98TI0uOFXZoTXcMhsT0y/9wLKelkVsoAR63s/vuBvXsl8oa/xU/N1+/1cLKf9FlFDXwXjjyt0DJsWQGY2lmPK57viy8+2Yk976/GuPkjEJ1cz6tWRe1o9aRVuPzZk+xPANu+2oqOt3cS5IMbb1yCS/bsRUR8CAZOGoj4LvFQaVTQ6rTIS8/D94/+jOmqUDhL1aQ9QJdggr5FKbTxZbBmGGBNDRLmQcEt5xMGh/A/sQgSBW1+J+9J0QyocjrF/TCa/ki8sB2WgEqldcBBxp0VwEnspdam0tBcCEG0sJYUY+/SO6HXR8JiyUPbG35A1p5pyNm5Al0nfg4HNTO+awdsRwPEu06nHfuXPI+E3o8hMCYWTrrEirTSQUDllEyQZSqY9wdBxR+1ajhUxUhZfi9i2t6CmPaDoNJJJkmCKjVDmgUJiByns4SEERVgdWBCSyuM4UY06JKAg8v3oehYMXb/mQGbTos/klvhpTZ2tB3eFkVZxTgSdVS5Z+Xvd1kX39v099+IiAgSMQ4TExtWOoQRt47G8uUrq2WYfm9Ofm6GYhCeqOvffSdRsUlzf/lliYFHFhyBimQFsuq4kdMcSE2rujQr9o/Acffd0p8bbpDuM7FPBBsSQGjK82QGdH2XYyQJxOEAOLaVK4FDhyRNkWGTnnpKqoPMw4ULJYo8iRfyPSsyDKnJ8ZIyNcyzLX7Oj9/rwQWsIvu9B2eJRtC6YdZgwsAI9BvZBiOv/gGpcXF4ojlwy6tXICg6SBAo5MILvgQoFmpcvGu1csJy9H3xSnHK57ML3vsbPfolYfy03QjNzEbB0RLYHA68/u4VSOiVJPxcfLYktwQfP/47PjyqExdl1aF26KlR6ZxwFGthSzOc1HykuH8S08Mp7k8RMKiZUNui6YyXep200hG8CBR2FfQtSmBNN4pnqXFxrGzbqZMu/5LYQFWLfixHoQZOkwb2Ag3Uaj12LhmO4JgucKhz0PalJ2DeHAqnWgIfJ82NDsBerAEEe08lTI1qg0P0hf0kYBGs1EaHMGPaC3RwFKslENM5odY7Bakia890RLfrB0NAC/GOOspa7k9z5Gsk06adoOrAZbv2odfQZPQc0hKfv7ke36Meupvz0T/Kivqd48Vlad5Bowl02cplClid7fdYV59/6aWX8OjD94ru33X3/fj0k9kVDqVL9z7YvHGd+D0qpnJQ80cefm9Ofm6GFYIVf+BlYGYBoFbFe1EEJxIpqH3QvMZo2AzJRM2lOsGKfVm8GBg/XrrDRbbf0KESpVy+K1YRWPFdUtGZwI8ARE1QNl1SWyN4UTubPp2xjCSNks/27y9NH3+/4w4JwAjWkyad0izPZoL9nB+/14MLWEVd+T4cZWo4cnUYfCQVnbrEwLwpDVOSWmPKJYHoeEt71GsSIcCnrNCCW+9ehZ9+GCAuwP7z0UbsmL8DXe/pjrY3tsXBValockVjce9KbbKgw+3LUFasQb+UvfiraXNMbG1FTloeIuoFIqJNA0Q0jUCLwS2FSW7kbX9gV74dmhAHDD3zoUsyQZ9chsIF9WDdFSIASNe4TNDauWFTA4JVB4eZ6hCgqU/NRS00HkcBo20QtNRCYVbHmKEJdEgAZJSiVGSs/RQndiyRtDS1Bu1HzxO+I2pJBIud39+D5MGToXVG4+CaV1CauxNdX/sEmgZmOErUsO4PPM18as/VSZeIQ22CCUjNyGlzQhNObclZTuoQmiFxqmkZHPnak1qeSoBmcckGMc4gXW9oImm+tEMVaIcm0A5LmlGYK6lFCo1S78D7TSww6fR4aZsdAzqG4dVJfYRZlZos78LRh7hshQJWZ/Mp1tlnv/lmLq6+8iSF2mUUV/QbiDkfzUSzpk2w/8BBjHvqOfy04DvxxNT3puOJx8ZWC2D5vTn5uRnW2Ymrax33c378Xg8uYBXe8QMpcgI3dRNwT9ZezI5rhdjiArSJ0+Pqxjoc2XYEB+IbIDA+CGtTS/Hb1wPFhnhibzaWTlgJY69kDH+oMw5vyEBCj4bi/pD5SCEGvLwL1gA1btYWolenSMQmRyM/owCBcSHQ69UC1JIHNEfxsWKkr03D6B+OQx9jgaFDMbTNSkRoo8LP6wutSmNzQp2gwu7598NSmiNcTq2u/hYqaCXKuLEY+35/HA6bBTpjNJpeOlnSuuieCnAIk2BJZirS17yBhMvuR0hsd8lHZFEh9fe30KTfeNhOaFGYvRYRrXrg4LLXUHJkNzo8+jkchdKdLV1jMwztiwS4W3YFw8GoGAROu1oAjzDdkSgRZBeMPjIbSZLgXXyGfaJGR7AhkUJd3ywOCDRtEpAk8FXBVJKO0sOHEdmqt7gkrK1vEeDnyNPAUaqVImdY1MIcainV4oWAE9AFB+CK8X0R2ShC3Iur17IeAkICFM2qru0D59LfnONSKBoWBgllvivXkpmZhfj4k2GJXH549LGn8P57k6scsPzenPzcDM9Fdsq7ZyEBP+fH7/XgAlZhbWaeJCPYhFbR9JAFNycCgyYPRsnxEuxfvg8dbu2E92btwHfrc/Dd0y3R8orGwuz3/W3fCnNacFwIuj94CeYO+wIPb3tUaGG88Dux1bvoOrwN6iVHIygmSDwb3y0B5mIz9EF6HFqfjri2ccg5mItJnx/Ehjwzgq47LqJJ2As1sB8PENrQgwWp2JGXgZ/D1Qhv0glpayahNGc3kq/8QAATynTY//djSO7/DlQqO/LS1iEspi9K83ZDawiDITIeu3+7HTZzGTrc+SXsJVpooywSIUPlhDXdgMJj61Gaux86bRxKsjcgtuPdCEyKEz4umge1DcxCQ4ocnQnzUQMsBwNhz9VCF2+G6Z9Q2On3o0YVZIMmyA5bhkEcADShdqjDLLCmBUohlUAWolWAGDUkEUWDtHwqXGWMsKFGyfEDSP3rKYTG90aj/o8KooiK0TioVRodEsGkTANTmh5vNDMh8ZJEtLy2FVKWpMAYbhAHiaQ+jYR2tWLdCsUMeBafYp18dONfq9G0aRPR94yMw2jYMOGMcRw6lFGhD2vP3hS0bNEc78/4SCR0q4ri9+bk52ZYFX1W6vBBAn7Oj9/rwQWskrtNRzbj4NnV0MaZ0boQeG5kstj85CJMS04n7GY7NAEa4Weiv8paakVZbilWTVqJjw+o0SYtHePXjkFgdKAw7X3U9yPc+fOdIo5dflo+QuqHwBgRKP6fF4GLjhYhqXcjZG4+jI9/ycDmcAMCr8xF2frwcobeMGsOJq26D3MGTMUUTaLwQzn0eTj6zzxENhiEtH9eRlzruxEW1wdqAyTihdOMPQvvR/LV06Ayh8FqOwZjdGw5OUNoYlaVMNupGO2igH4lyRWmsQDPRhfiw0MaZEcHQh1mhTpECsmkjbZB37pYyKlvg3349aeuUBslBiTJENR2TFtDRB+djJSRr4EKamjjTcK0KBFCSLhgMF+nwEpQS2LbKqcYM/RkNZIJ6EBRegrCWjWHKsAKdezJy9JpRsDBZ/VCcWxXdAIpceFoeKQYuSGRGNPAjAEP94C5yIy9i3fD2U+lsAF9+ATr9COPjH0QL7/4HG697U588/VnHsdiMpl8SvJWVf4rvzcnP5sZJV0AACAASURBVDfDOj2Bdanzfs6P3+vBBax2b94Nc6EJyyauwoRDBgQEOPDTq50R1yFOMPUqKgSvPT/vwcrX/kCnO7vg+PYsnNAZMfjezohuGQ1uxSm/7BX3f3Yv3iUihNM0FdYwXPydl5qLsMRwBEUFoeh4EYqzy/DA77nQMeRQmgGBViduLcrCd4jB33/diNGXjsJmzQgRBULcUWLfmMPK6hSEDGol1DrEb/RLBTgk4kgJyQ8EBL7Dy1W823Qy0kSJGkP278SIKQOEf2nVB3/j04B4aB0OmI0M0guoGQYpziw0Hn3LEoR0y0VsZCGy8sNg2hUiImVoY63QNSuBZV+gCPpr3hosiBTiojHBiMQO3hUj7T6AETB4lVcqNCmKS8nFGgFWBDD65ghuZceOwhAWA3WgShA6aEIUAYXzdNBESHewREQNq0qwEqltDQw148mXL4HOoBUHhH32/YpmVZf2grPt64nsY1A5LXjw4ccwc4b/2YCbJLfFwX07qoxs4ffm5OdmeLZyU573UwJ+zo/f68EFrNLT0oXZiKY7RkXQGDQCpJiKwlOR71LxN6fdicObMrBn0S4cWHUQvcb2RnSLeohrHydpX2YrTqScwCN3jcXW3VtxDMcxasDtWLlxFTJyM/DhE7NREliKhIBW+G1FFlZojdCEW4VJbaipEHM2PIlBjSbis//G4NO+szBFFy/IEWKDJjGRfh6NBE5kBooUHwSCAJIkNJLmxA2eTEfeW9I6hA+LWhBBhJR9+sPe6KiFI68Er6ZqYQ8GtPUswoTH+tkfgoOWjEG1E7qGJkEnp0YkR2xnbEL6nbTxZpHqw5pqFPfCyGRk6CWBTOwzCYr1LFAxGkaovTx8k+0w842dJIbY1IJNyHGRJJK25i3EtRyNwIYxMPTOR2zXbORkhMOyJxDm7VJeOJojBTPSAYyOKsNlfRPEBWJqvRmBhxWw8vOzrBOvZWXsR8DJQKqffPYl7r7TQ1w4LyNhBHQ50Z2iWdWJaT9/nTyPYCWnCPFl8GSXEdgKDubAUmpFvXZxAuTsJhv69l+EGQ81hTHCiPiuCQiJDRGXhIuOFOKl519G8Mog3PLOLSjVlsKWakXOgRP4o3Ql7ugzGos+2IjFyY0FU49BaBkO6VJnNn7b9DLy1YGIbz8JqgDp0i5BgcQIUWgxY64qggfRhdT1YJu4H8yNXoCEnZE5TgIviQ1GB7T1zULLolbEqOtvRAWiLN+EVw/poWtVAn2zEpEahDR38z4jHMcCRIoR+vTkGIFOmvUsKsHaI/CFDzoGY+MSqE0qZH6ZBPthA+z5ErVd9IN/k6xISnqQTdL+9NQA6YsKkCK4827WEb3Q4mgOVAfaoAoActIW48TOZWhx4yToGzqF1mg7roM90yBIGLw3xsJlFGS3w2RXY0qfAOGzKu1oUsDKl8VdV59xJVYIVd3hOCMdx9xv5mHkrSPEEPtc3h/rVi+T1HoPzzrVRo/ZOs9WPn6fpP3cDM+2f8rzfkrAz/nxez24aFa+ghWBh2D1/X0L8UWmGpkBgZjZNwi9Hu2Dl+/9DYtKnYjOteGRZCc6je6ChG4J4k4UGX/Pj3oeGf+l465hdyEg3CBYhDz5D3huIH599Rf83+pS6CNNQjtwlgXAaWP+LAdSN41D417vQEUNib4hEePvJAjpJOAhTV2ESlI7Ub/Qgiy9QVDKxXO860QKOy/UMhIU80cR54SbyAnQJKcGntfl49XiaOhCLCJEE+9dsS8ETkZxp4lOAA/vS4XZJFA9qZ2JC8EqJ3petxPmcDX++6OpAB/bASNsvBtlIh2RpjoJTNRk9xmY4NEKfXKpoMATTGnCEzR6Kkj5Oil2ocEuzIKacBt2fHUX2t39MUiR1zcugzrMDluWXpBDyoGad7ZoVoQTT2uyUa91LNBPrYCVn59lnXiNYHX76DH46ouPT+vv4cOZsNvtSEpK9DiOGR/MxsMP3X/Gb3UVrDZu3CgS9zHTrFKqUQJVAFbMENy6dWu8//77wo960003ITQ0FEuXLkViYiIKCgrEH9fimiLE2+gIVkydkbJsPzJTC7BnSQpGTOqPmDaxsJRa0PmOZbh3/wFYQoPQe1gLRDSOQqvrWyGyXiRmjvwAIapgFGYWoCzPhG2JSRgcbUXKrhR8sesL7MrLhC4wDIH1WkNnDMex7d8hLLIHYju+AB0vIgdAyjslQiTxFq5kWmNwWfqkqOUEFZgxNqEMtkAj3knTw6E5GU2dZAfZFCfCMQE6qwP3FaejyGjA54YGCHOaUWjUwtCpEIFX5MGaGghrqhSwmEQIGyNf0M3Fy7rhVomeHmqHLpH3vgIEjZ1mPk0UA/dKl475LH1UDl4CNqmgMqvgpIspyCHMgIJnoXFC16xUaIa8tCzMlQRk+tX4O8NBEXiNDmTv+Qkx7a+H7ahWgCV9WGQSCjYhTYz0EjK3VqBD+LDapR3B4dgYPPdMgEKw8La46/LvBKuMw5lomBB/2jD27TuA5OSmFQ6NQKZhCnOX8sqrb2D6B7OqRBx+n6T92AxLS0vRtm1brF27FvHM1VQNhZlrBw4ciBMMVFsN5c8//8SYMWME4M5n0NvaWvyYHw7F03ogSDGd/d13340ff/xRABfznHEOmQctlrm5ThaCFaOuMwKFnHLem4hsFskUSCYgEwryTg/Zglv/9xcWzN8vHPv9ByQhIikCb8ybiLSMNHw//Xts+ewfwQD8LUuF/hFWoXnlZ+Tj4B8H8GFyY+iDdcLnJMxa+Tq0yMnDzvAo6MOkSOQEK2o4Anjo0mFgWVq/aDor1MKRrcWjDc24YlR7cVn5C+bPUmkRVGSGXgtkhQULMxvBBAwk6wSmNCzCuKPB0MWbBJmC4BNx0xGY8/UwbQkVWg+zDre5/CD6BBzCrB+vhHlnsOgnEzoy7b2dEeItGnFnShNrklLTMxgtmX/EHvatRC35lFQqaKLNUmoSptmihmdwCLMgNSYZ4ISJkNEtQq2SOZPmTZUT/342Gq36fS8BHS8Mn0z+SLYhNT/61gTJRPjzAKdVgynjVEogW2+Lui7/TrAqLi5BcPDpGkX6oUNIqiS5nicT4NZt23HV1ddWiThqEqw++eQTrFixAl8xk241leoGq169emHs2LG4VU43Uk3jkKtlavmhQ4fiKqYWOZtSRWDVpEkTHGSG4pPl+eefx+uvv478/HxERkbiwIEDaMYYiWAkqf249NJLsXHxJkQkhSG4nuSs97WQup69JxuGMINITXHrewdh0zhhtWvwSsQJ9L7nMjQf2gKbvtyIwKhAlGSUoDC3ENNW5CFU5UD3zDQERwfhK3MEshqooe9YLPw3lh1BsHHjL1DBptIINp4mzC7CIOlblcBCsxzZdYaTWkeITWQUtp/QYlyYCWF2CwzhBsT0aIRts/+GVq9GwfESzGndQsovRVOgRQWUqGCAHWVGtbhDFUTK/IZwaBuYpHtVJFIU6ARRgoCia1qKge224PcDHWBjypi0AAS3KkDBX1HCNGjLNIj7TySHCL9UPSusuwMF8FLzEUBEbZCEDwKVhlqWTSJhEFuoIbJfBGOC2EmChUgZUmbC3j/uQVLPl2A0tpJiEUo5Jcs1Tk2sWTACRdSOk2lSCIpTxqkVsPJ1UdeF54oKCxHCzLIny/Llf6B9m+Qz/FTexuKJyl5SUorExi28vYrdO3eiFVPBV1JqEqyuueYaPPDAA7iWcfOqqVQ3WFGLWLVqFVq1OnVnqJqGIqq98sor8dxzz50XsOrTpw/efvttBAcHi3VLE2C3bt1w7NgxNGrUSID2E088cTK2niQFalYp/6VAZ9RBG3AmTV0QKpzO0zQvalXUrgTg/boHmz75B1HNovDLkgxEBgBde9VH5oYMPLf7RYzseQtsGhs2HtyIwLIQbM0/gOT+c6AJtgvWnChqp/DBMHyQxNDTwZ6vFfH5WGgSIx2cVHgdTV9Ms1EkBXdlXD2GPxLmNj7Pu1PcqEWcQzWMhVaUBjF4rVPcpxKROkrUaF5mwU6HQcTyI5Vcn2AS9HR1pFWY9JjjihT6+A7HkZ0TAqtBhaBgM75p+jl+39Ycl9vSMKXpZdia2xABNjtimuXieEoUSvINUKucMKcFAvRD8f4ax1SoEaBEgFHTh0Z/FP9m0F6BYFKaElFIGGG+K6NdIorYVEhZ8wCa950pvXMyegWJJOK/+cxJarwYH2n58t9QwKo6v/fzUvfHs2djDKNnuxRqV2VlJhiNLsn2vPTOHaw6dOqJwwzq6kMZMnAgFjEvUy0Bq7i4OOzcuRNRUVHYsWMHRo4cif79+wsfyNy5c/Hrr7/im2+kNCn9+vXDnDlzxEbIBJB9+/bFgw8+KP6tuLgYU6dOxXDmjgLw+eefiyzGRqMRLVu2xPLly8vNgAsXLhQXqGmCZLvvvPMOLrnkEqEZtGvXDvfee69oMyIiAp9++qlog5oEwej7778/zbd2yy23iH/jhty+fXssWrQIFdXvPr5vv/1WmEAXLFgg+sp5rV+/PmbNmiU0k7KyMtx+++1CLszGTD8RNVCOlwBJoOBvPpcq0qx8bu/kg5TNgX0HRFgeFrLHXItroFrZTEiweuWNf/DLumPodCANDUsL4RzaDV/tM+MpayZC40KQtfMovm6QLJIN0nx1+/H9+KlBU2zdPQMxbYYjICSu/O6ThrTvELugkdN0pQoiaKnKo6+LeHh0UQUwEgR9PSoRJJZpP6j5kIZuZ3oPbtL0ATU0SfebuGELTYUUPKfY9G1H9MIEN6UpYLKLwOfI2JSJIocKXyXGiecYNol9MPTKQ9T1R/H9Q/Owq2Mklo5Nxn5zNGbn/AjdHSrs+CUSmwzx+Dqjm/BRGaJNSDDmY9++eFiP6KDWA7HJJ5D2eTPhZ2P2XxETsFkpLCnSpWlqeNQSOaYYUxFyQgLh5HbDPjPPFoklBt6rIilDAl1GuxC+KQI1o7Iz8G6ZViKg8HfBDmSAXyZ4VGHyM4pmdbbfRa1+ftjgwVjoltaDp9Ilvywo7/eTTz+PzelaOFQ6qGhs9lBUcODEoW2o16gzbuwTg5mzPsSRI0d9GrunPri/WFOaFc2Z3HAJNCzceAkWv/32m/AxkZY/ffp03HfffeIUT7DgRs7fCFbcBBcvXiy0siVLlgi/UWZmJv79919QA6BG1bx5c3z22Wd48sknBVjt2rVL/PbXX3+hRYsWwgR58803IyUlRYAgAYp1DRgwAOPHjxfvkgBCcCBYjhgxAg+5pqcHBAOT73Tt2rXS+tk31/HJYybArlu3ToTZWrlyJV599VWhqREECVD05zESP7UPghbBd8aMGedFs/Jpkbk9xHlK3Z8q2Hmh8WHQBemQvfu4SBevNWrL/VgiMC1NX9xXHU7k7DqKvs9tgrVUg9cjcxGRHI371jvx4wMNkLYuDc/s1cFuV+HVoKPI3ZKJ6c07Y9/qGxDb8n5EJfUXcfBEdPUAyZxFTcbpkCJokJoe0K4Y9mzG3QOsaQbYswOgDrZCm2iGZVdQOemA5AIRPy/aKggJYoOm34u+olwJeBmnj6w+FnGfqUyDxkeK8Pq4tshLzRMmysWf/osfY2JEn3ivynIgUGQRpgYYcWk2psV+i0dChqJNywwMP7ALbaOOYX/9CBTaDFhqag4TtAiDCWt3tkBIYjEK/wtDi8vTEWS1Yt/6JORsjoLlkFGKHxjogIpASp+SSY1OpkLYyixwarUYUs+KiYgW2hkBiXLav+EhJPeeIcbZsLQIGYGhwnwo7pdRflbWczI/F7VQxjvkBeMiDRILi/DIa+GKGdCfj6O2vlMRUDzwf/di3T4NLGUF0BvDvHafmXgc5XfTAV3+P9iy+R+v7/GBZx5/HG8xUnklpabAymq1io1eZo8RrHr27FkOXu5dHDZsmNC6qOnIYMUNnIUxFWNiYmA2m8UGz83/J+a9AgRoyQQLalH8jdqPXAggb731Fuh7IlgRGGjm+uGHH/Dmm29i8+bN4tFHH31U3IujGcy1uIJVZfWTLec+vsmTJwutihqmXDiG1NRUoc1dfvnlQlukhkUwZKmLYEWCRfGxIvz57jo0uaIpio4UISwxDE2vbCYSLpI84VrICHz21b/x+9YC3BppwSXtIxDdNAobZ/2NG7+6GfuWpuDuVYeAQtKvgZyDv+Po3o8QHNMJSV1eEHRsgpA2VjLfqQk0DFQbaRW08bLNoeUXf+W7TMbORQI8VHo7StdEQmO0w04fj4i1dzJJobhrJCVgpGYh7h6V8uIR71VZhCbjyNGKO0x3/7cXob2boe0l8SJ81INfZaAsRCXuNtF/ZTtklOphuKRAB6L6ZAOdyuDgZeN8LUKaFuHeuL/R/GAO9I1sOKiNQqolHD8d6ICeSQeRYQnDY851WGRsjZvKduKQLhwvfXITSg5KNHih+ZAEIWITkl5vlwCM/iriDqM/6R3Y9dsotBr8FcAwhg6glc2EPRrJfEltjeDOuqhl0awqNE4CP3Ng8d8tKkx+SqOAlU87cC186M6RI/HZ3Lmn9ey6AQOwmLmJ3Ep0fHPUb9lPXlUVjsZmNUGrM8AdrFI3zUNxYW6VSaGmwIodpqZAfwfZZO5gRc1r2rRpAliOHj0q2GYEDxIM3MGKWhM1E5rOyFLbunUr5jG1iI9gNWnSJPTu3fsMsOK/E+xYHnvsMXEBewrTgrgUX8CK9SQlJZ0BVjKwUovyVEpKSoT2SLMl26eWWVfBiuNTk8VKIoDNgQ0z/kLX+7ojICjgNLCyWW2wFJrR4+7liIhUYfYNTTHm3X2YPioeoQ1CkNA9EVu/3IIHth6Dk2Y9jRM7f7oFra/+XkqQyL3Z4BCx8uiroU+GxAW6bQLaF2Nk802Yu7cryv6MEL4ldZBTxORjnD3LfqO428SHeTFXE2mDJtoiQirJiRW52VOjsBdo0SGnFPcNjMXvc/7Boo4tJJMZA8WWaMXfarMT5hA97tu9HfVjjHhT3xgIdYi6eQlYRO6zMYSTXYBo3M0ZyNlQT1w6th0xoEn/VLy9fykavFYK2/dOLAhshQRnIVbbG2Pp7jaw/BsCe54Gho7FSIjOQdamOBRsjBKmSXFJmUy+k9GS4rMLMCA3A4VN4rHQEQ4bwUirRm7mAkQnXyfAR12mwu07tuDrDp1gJ0kETgH0jKQhLheTLUmfnbirppFiOZbqMPUJhQ1YZRtwTVd09RVX4Nnx49HPhbG1+McfcR1zILmUrlffC7NdcnrmZe5ARHxb8d8FR/ec0eWc9C2ISuqMphF2HMjTICyuZfkzs14bJTbbyspf69fjEuaA8lJqEqyozRBcevTocQZY0QQ3e/Zs4QciqNE0Ry3DG1itX79e+L7oCyM7jQBHfxYBjYBIbWXDhg3CL7R69WrceOON2Lt3rzBBuWtWZwtWldVPsHXXrGh+5Nhp9uvQoYPwmxFo6Y+j2ZBaFtl3L774otD43nvvPeEbe+WVV8QlTPrkfC7n0We1beVWhMSHClMrfVayn0qEBqJmJfeNZjSrDTkpJzDyub8xcUAM6rWNE3EF6c/SBGihNWgEWeOqN/+BplgjqNm7fr8FbW74WkRdgJYRwx3S/ahCrcjpRLBhmg1ekDUdMUJDix0vthodsO4JEhoESRciP1Qp2YFWaGNN0CaYxR0jKUuvSkoFb2GSQq14LsZkxp1JDoQa1XglVQ+7zilS3Iv09SR15DnxdEQpXj0WjicCs/F+aT04AiAYfUL7o8YWaEfIjcfRrHUm8suMyPi6sYh+QZ/Tc499jyFf7YN2HlA2VI28QQGI2VAG5wkVrhkxCqbdISLsEjUxffsiqBtZYPo5UrAGhfmSYM07YCbJB3fF0XQR4qq11oLpYU2Qm7UY0Y2HwGmTaOwxucV4vIfETn52t2SSFd4IRuUg/T3cKjQz5sVyMpUI4axUg8mPKpqVz99hXXiQpxBuOPTTyKXdlf+HzB1LENficmh0lW88h7b9hMSO16OedQ+ydS1ht5qh0QUgfdtPCItNRsauNZWK4fqBA/GTF3IFK6hJsKLGQGLBxIkTzwArbuRDhgwRIMKNnGa+5ORkr2BFLe3pp58WBA2+Q43kqaeeEhocC+9CsV0CAUGQYEnQJFCcK1hVVn9FZk5qTky+SS2KfR83bhzuuOMOodERmEkuofZGcgVNiQRegihlQv+eHG7L6zdwHsHqvz//FUBDCro7wcJTv8vB7OSP9GEVZhZCa9CKsEvGyEAse2EJXt6tgVldhPRtb6H59a8IcLFSO4q0SskJeTm3WanI7UTNKqxLHuYkzcNda0Yhf2skbIcMUgT1UiaG1EMVbpMo59QoeJeImEPCBUkZ3PT5d4BTislHlt1Js6DdKlG5dQll0LUsBXjvycpLuxrYdhvhoMlNcBMc0FvtMMWoYbg0H/ZsCQgZ708TKaUTIV2eRBBBU4+24Df9DBhDbNB8A6hTAPt1gGY58OvSJpg4/zpYdgeVxwX8+OnZ+PJYN6yc3Q1WAqsAaQgSijgY2B24NP8osrRG9Co4gmczp6LNJR/CSh47sYf+OLsDkzoCKYt34f/Zuw7wqOrse6a39N5DEkIJHUQpCiioFBVFsQvY24K6uhZct6nr2stfcW27a++9gwoKCoj0DgESEtJ7nT7/79w3jx1iEhIyoaz5fZ+fYeb1ee933r333HOWWWKxPT4eGp9X2INCdzdSuYMEDI3Uw3Rxbjx4maknDXjQB/AoXuDN117Dm6++ik8CUn8fffABzqYtun8QrDo6aPim1RvRS5+HPHevA1ZrqtmHXas/bXdTHSFXHG6wogwPCQ/btm3rXJTQ0YvWs9x/r8ARBKv8Pfmi4cfoiEQK+lQRgOTN3EcXXaWBNnAEghrBy15rR/HaYvzfv7aiSWeEp6gSn+x+DdG9ZsAUnqB4OrEfijRuTtIcXsCY0yj9R8beTQjNqUFzlRnNq8LhrTDCK8roilWGULFJ6WZdxl+nEtkjm0ep83AiZ0REoVojoAt1wSVkCi183J2T1vZNElEJGYN6gbU6jP/KhZg4K5YUeTGntwb3VYeKJYghyQFdskOIDO5iE/RJTon8SBG3bwgV5iEjtIhppfhoz79huVdRp/BlAdp8wPEucFLp9dB8FiZSUATPPqfkY58xBPZfQuHaRS8sg1Kb43BoMLO+FKfM6IvF62sQtSIXb9v0qIrMUIBKA6SWVyOpthZXzh0Go82A/OV5WPh9KWpS42DbV4Hzz8lA9fYylGiMeNEeqtD6Y1z4x0xrD1gdy3MNwYFDZQCSuv7Zxx/v/zdrMVdccxNSBivLHWx4XM0SfWUZ87HLmX7A4jXFW7BzzcJ2rUQ2btiAQYMHH2w3hzWy4sGQ8ccmV7LGekY3XoEjCFY7t+6UCNle0wy92QCv24P3Zr2DsJRwJI1MRcm6IvQ+NRt9p/ZFfVE9bPE2Wd7vxoSdq4qw4/U1yBzXC5e+XgQ0Ae5ID0o3PYKUYbcKwGijWWtSIiF6R3kbtKJtx8GUmyHTjt6jC7BzWZo0+JL5JqBEOUC7vwZDGjcjKPmclG6vEvGQrs0IhelAO7frViILSYkpwKiLJfB4hTABHes6WkkbPpagQcLJvXHzs7uR79XDEuNUIrdQD/TpzbI9IS4wLenSQp/q2C+Kq0twwDKiDlGxdXiw6SuUhNowdmaRRDgNj2sxt98Z2PZebzkfRjuS+uOxuzVSU2OPFfUAScEn9bzBocG/J1mgtxhw02cNKCv7QTy6mDplum/g7mKMj3Rh6MVDkTYuQ9Kvyx9cguYGJ7JO7SNai2RwOhudaK5qxpwPy6Ez+PDwDfoesOrGR7fbN/3ySy/hrddfx5fffSf7Ovess+B1u/eDVVxqDuKzT0J9xW7YotKg1R3Yf9LyACm6STp7b9Ne5DoO1A2szF8Nn9eL4t0Kc60r43CmAbtynD3rdvIKHEGw+uXrVdj67kbMXdcENOrwzhUpmPeffBS7dXh3bgYqdlVh+GXDoDPTPt4nEdiyh5fipDvG4ZTTPkFtuBHHuRy44/ocnLdgN7QkVXx1NgZe9L5M9sJQo7Ntoxa00mCjrPQykfgW74SnzgBjnwahX0uTLCMqrUYs4cWPikQN9iOxXYq9VSQPeLQSRRlS7IpwK+0/GFnpfBJtEUjceyxCZtDGuWHKaZCoyrXbQqlYODfb4Ck24e2Z6XBpNFhw/0osS04SCSOthVb0HoRMLYNzn0WIEgQ/iYJIs492Qmv1QZ9gx2mnrsP3hb0xLmk37nzrB+jW+QAr4ItRIqwz585G9cpouEuM8BSbZTsitcQmYPaCEcg8FMIFenkduH1qjNT8KndW4qwnp+P4se8I/b0sOlSuy+9dhUgenYZBFwyRlO3GdzeIXmP1rkqMueUkIccw0jWHmfHh1e8jbVQaTOdYerQBO/k4HtWLb9+2TajjH335pRzngAlX7geowo1fIGVQxyKs1sBKPfGN37auD7h+7VoMGTasQ9enB6w6dJmOvYWOIFjlbs3FAzlPYEt6GrboQvGnlAZYUsIx/2c3bk1zIDrEgD7T+iLzZL8mpgYoXluEuP7xmH7ae7gi3oX4UenoN70/tn6wGRP/PBkDTv9YISloaYPhU3TyGCGoGUCHFvcl2PHHEov0QOnYB+X3qFLUxslsU3ydqCwOD9OHZAeSpMHIxy0RipAKGPEkORTTxhKlzsTUnTTOUlfP4oH1xBqYkpvhIPhstcJTaZRjovafs0EDlqTJLGR6jwK1pIQzDUjwdBWZRQ1D0o0uxQRRG0oJdSBjRh6uiFiFQbtKEHeTE5oGoOpnAya/+Ts8PfUtPF01GrnfpcOxLlSRQRKqOpXbPYqmINXiyeBzanBxkg8nDgxDZK9IFKzYi4r6SjSsrcYvrlD8HBfvp7kDN1TtwYirRiI6Mxr71uxD/IB47Fm6B0MvGSpAxwhWb9LJS4a9uhkFtsIesDr2ZoQDj/jHH35A3p49uGT2bPkikNIeWK9yrjuCzAAAIABJREFUNlXDaI3s0OkGglV14UZEpgyS9fJ+eRf1tZWtbqOj9Squ3ANWHfoZjr2FjiBYsc/qxZu+xgebalESHo646jpUZJhFHugOTRWWlAEPvnYmwpLDpKbFFOD2L7ah17gMnD/jc1yTrUFTnROz37kciTm3w5Z8nDD3hPUX7YS33iCMNwEgirnqaIaog4+pwBi39FeRvs7aFBt5qWIudS2m8VironQSVSsY3bCh1uaR7xTDRa0oW+hi3bCOr4KrwCwMOJIzKNlEUGNKz3pSDaYetw6fLRkhtSyRXzLRYsMk/9ZSMT3Rsb+OROAjZZ36gM6tIYrrPKNDUt65f68Gbx73IozP+eBI0KF+lh6J+fWIudmFrT9H4MqFl8K5NEzRAbTTXkQvhA21OZn75jmJHmAz7UE0uMlRgCGXDYMtxgZrtA11e2vx4dcfYVTKCfjo3Vz8mJ6pAKSjAVcMMuC4OSNRvqNcVO9pmhmXEwtjCOXpIREWJbFq82qxvnR9j0XIsTcjHHjEM6ZNk7SGWrci4ywiIkIWyhpxFqwRSf4V5HWozdMt2fE9XM21MJhDceLgrP1pQJejAQZTyP71zjx5IP7+x9/9ajt333477m/RzNrWznrA6li/69o4/iMIVnl78oRUseC5jfj620Jck6C4+y7q3QfXpnuRemIGUkckybNiCjEJWDVWNIq31UnXLIXep0HojodgjzaiOXWuYqXh1MCQ6ICP/2DkQD8p1pVIiGCqj/RxptUYRZm80KfbYUhtlhQfDRHFVqNBC5+d4q/0eGJdigk8xSKEaUVtBJ12lVQimX2MuqQWRIdglxbufSaFMShpQTtiLyyCvdwEV70B7nIjDAkOuHba4KnTSYOyxqLYdXhpskh5JBIrYl0KKSPJgbN6b0C6pxpLdb2wqzIOnz74MnyblFBxz72hSHyjCZsmRuHRceOx5+N0BYTIPKw2Chixzsb6FGtajK7Y+EuZJjY+M+pyNmlxU2wDjpvYC7F94zB06lB8+9g3yF+RB2e9E26nCxt21mOv3orzR4ah96RsURoxhRrhdnoQkRohQKc2cTMdSBmtRYsX9YDV/8K0cfaUKftTf6SPnzxpEt74dhd2r/8Wif3ZDPzrodanWvuuvTRg8dbvUFG0o0uXrQesunT5OrxydXW1qFSMGDGiw+t0acEjCFaq+SInN9ZKCn8pQNmGUvSbniOswNj+seL+y0ErEfZdkT1YtKYIN9+/GusaNiPHkoO7T4vFNUuqJKJiBMJGWuc2m0RHko5jvUdIFfybkZJWaOyUFNKR/p1oh6/OoBAR/Gw9b41RVDAYlYklBms9WkXAQWjrHsA4oFHxkqII7S6rmB56SGQgEDTplO0nOISCPvDqLYg0NCPfEYHZYavxyKrToLUDzdtDYOzTjAHD89DHVAFnsx5FOiV1N8y1D1VaM264ZxUevXcM8i2RmGjdiYtO3AqfSXmJ/eDtPnhFPxxJ5jpsXp0uElFeKnjQ3aPcIMxB0V/U+pRz8auii+Eia3hkLTq1yCmrQLarEZ6+e/HkJ0/hvNHn4rt1i1HeUI5oWzRSrMn4pWQ1Xr/uVZEZc9Q40W96P4SnRSA8JVz5fQIUR/gSsvCbhT1g1aWH8yhZmRT2iy69VI7m8osvhtliwbK89skUXo8TWp20kP9qtAdWZbt+Qmnehi6deQ9YdenyHbAylTcoTktlDfZQBY6tW7dKkzO1DDvcK9WVQzsKwMrj9IjL9bDTv8TVsU2IaG7CoJlDsOWTzYjpE4uJf5kkRX0CGCfB56e/hmdtkdLIuuGdGRgy6X14QpQala+JKTxFjJX1JqbQOFjHovKEorigNN4SmCifRPV01y6L/JvkB0Uyya+8zv+xoTiU2n2kwCt1HqYCWWsyj6wXwoXW4EXduwlK46/GB4rgksVna3agOU6P8GsLpM6VEleNvT8nCR0+YlgVyr9KRPjpFTgnfCO+tWditLkABY4ITLHuwMk35cM9Fdg5PgrzXafjBG0h+keU4JxTdgoAO0Zo8cJfh2Nibi6u/OVKOX4hhDB1yToVI00xVYREWzx3OX6CfplBoeV7/R5dDdShVdB4dFUJzhgdDUuEBQarHs3VzfJ3XWEdrPFW1Gnr8be378XUsVMQmRaFc84/B73SlbYZtbWgB6y68lAeZeu+/vLL6NOvH0aecIIcGetHgWy+1qKo4m3f+SWYDg5WPi/fBpUHjn//fvY4XDHnsv0r3nbTTXjkySc7fFV6wKrDl+qgC7YHVlz5zDPPxFVXXYXp06cfdFtdXuAoACueA6Or1c+tgNPuFuq6JcqGmD4xsEYplOqq3VXwNDux6Z0NuGWLD7t+uBZpI++CUdtLPJxUMKJyg4JOiqadWHywvmTxQh/jlNSfSAWRxk2iAVNmjD5EjQJKKo9sOUZITAGyxmTmbA+xExEGIK1CGIFR8Xx4PbQWD1InFGLPO5lCS/eUmZR9h3jgqdMLbpqG1iNhUjHO7LseLp8WdTBjT3MUdu5JhIGKGJRuqjMIkzD7xHyM0BcgrMEBX5wGL68cA1+SG651IUg5sQi9wytwpW0VPmzIwfd5fVGyOFGiJJ6jp9QggrWsWYkBI+1QGE0GiO0SSPm5pAP9Tcyk7KsklFM2b8eAeAMMUVakndgLMdkxaCxtgKPegY3vbsTJ95wiaVmdVYf4oQno278v8nblyTWi3qEqPMzmdCqqtByBc4nG51fyPOQJpstPQM8GDnYFZpxxhtDK1boVwWpHUzKKty6Cvb4cV117HcLCwhEdE3OwTcn3P3z5GcZN+bX/057du7BpWx42b81Fad76/dvqDLmCKx3yvXSIk2GHTvoYXehgYEVVCj7or7/+evef4SH+Pod8P/jPiP1zq75cJaASmhAqKSQaKYprrsWIiPQIFK3eh7Qx6fjgD1+ipLwJTfVuvG2Ih8dbB0/EThgdAwRodKR0R7gFcESfr8ykiM8SJQg4GsX2Q9TWwyhKS3UKf5Nvk1apYXFCZ8TE+pTRC0+9EhmJOoPZLTJC9KXSx9GQ0Q2335GX4EfSgvWEGrhrjDD2bUTzTxFin0EmYHhWPSp/joZjUwgiryjEI5mf47rXLmXLFWyZ9YgbUAFnvRGFS5KFBDFq9HasrUiBzuhF39ASbFifgXMHrsFmRwI2/pghxzOkTz5u6/cN7imdgrzP0+AsNwmLkExDislqYxV1Dco/iRagQ6c0OJMAwfP1C+4KecTvb8W0pkSbZB7WanFjXDNsdjtSj09FvzP7o2htEYpWF6E6vwrZp/WBKcyExCFJ0lvVa3Qv2Bvtsv1A5+cesOr+x/ew7YGAsWtfES6/6prDtk/u6LWX/42777oTM/w+Tx3Z+SFPToc4GXbkmNRlPB4PqFTe0uOKOnoTJkwQaSXaiFDWilYbc+bMEdHbtr5ry2OqLU+qtvbPGgu1DHls/Jv6ffTCYl2KaUDqE1KslvqEFMKlLTwHXXVpccKUYLePQ/x9Au8HCgu//fbbYmViNBpx2mmniQo+m7pfeukl8R+jnFXgIFjde+YCeHJL0FzZjIWIwB2zMqV2ZYkyo8/kftDoNQiJDcHgC59BaGIkCpa9hPDkExGSkANLYhx8eh+8FQplmnJHrCuRYAG7DppQgpfCpKNvladESZ8L84/RE+tKtLcQMCNA+Rt7bR7px+IEv98R18+gE9KEyd9TFemW7QjT0K2BaUi9kCQo7uraa5ZIyKDzICqnGhonUF0Qhn4x+3Byai4eeepsafL11ejwzdyH8IO9Nx5aeSqcm0OhT22GKaMJ+kgX/py7EE/FnYy8lUnwOnUwZzTCY9fh1TP+jblfXITy7VESNVKRQhqUKQrMyFG8twhWBiFWeOoN0OpYz/NHkEwFkvHIlKXJv55fkUOakZt0GLWtGBOyzDDH2NDvrP6o2FYhzdvhGZEwWgxoLGtEdJ8YZJ+WjennTMfHH34MnV6pW6m1q2MGrPjwDRgwoNUw8FAeQHr1UFm6I7bdtIa49tprxZuIDqodWYfH1NoxB/s8qGv386pVOO30yZg0aSLKyxRtOuVJ0ojeG7Xeujo4geqoZh0w9u7di4rycvkkNi4etXV1eOG559ErPU2EYdsbRzNYteVxRRNDTooEGU6c69atE70/ggGvT1vfVVZW/spjqj3Pq9DQ0FY9tvhb0oZkzZo18ptSPor3sBpZUQGeAEXfKwIoP+egPiGL2GSJdvsIAlipx0ihXVqb8BrzxeGiiy4SLUOSRfgbGQz/rcny2j995lNIH9NLqM6ORicaiusRlhSGqKwoeYtnHauwoRAPfJMLY04O4LIq/UaJDiFOMI0nkYJXAy3Bo9IgtHTKBGkTnNBHMe1H9psXrr1KTUof5xCQklQYSQaMKFjjoi4Gaen+Blz1nISkwSiNBAsCHEVgSY+nXiCzhCl2ceAFxWrjnCKlxG1cMfNbOHV6RGub8FL+KHh1PqQY67D9w94wWF1CxJgwazWaPUZsKEyFfWOoqKpTe7Dppwj86Y638c6OEcgvjoXW4IEj1yZ+V54KajpRKFYrkZSqR6WLoU290tjMtCj/9pSxHqpEjXJeTHX61dHJOuQQhQyTT+k343kxaixiKtOInMIqzOhvRvKIZESmR4pyCOuLplATLNFWNFc1IeX4VMSkxqCmsgYmq+kA8eGgghXf8qg0vXHjRjGbmzdvXpvPBiftoUOHysTPh4sPHt9Ygz14LFTIJtgEjs6AFT2LWLzmG+vBAK6t/bU8r44ud7Drsfj7JfsX4TEGKmTfcN31WPDPZw+2if3f09XWarV2ePn2Fnzv3ffwzNNPt7nI0QxWLQ9a9bjiiwEnRXpkqWQFvkDRe4qCr21915ptR3ueVFP9Elrqcaj7r6qqkueEab3A0TINGOi7xciEQEoxXdWAMig/cFsbCRJYcS6g+juvLQWD+bzQGJP3KEWa169fL9ec48cff8SMGTPw/LnPIWNCptSlrHE2eBwe1ORVwxxhwZMPr8YZMyLwxLOPIytmFpZG2hQ2m0RGeuhinUqjq1/glUQBCslGNzej0miBsX8TDBlNSrqvVg8XrTcYCZHCTSIC035CPmAqTDV3hIAFyQ8iryQ27X7nXNq4M5XG5l1hA7J/yyMaeCRohE8tQ/2SaDg3hQiAhUyqlLSgc5cF1x63EMttWdixJRnZfYrwy+sDMPKWdZiJDbg/b7KQOrSxTugtbtR/Fy0itMkTilHTYIGul0PRLKR5Io+Vjb2MAnlsBBtJVfoUVY5wN7zEnEiPgDjTngRln8vvZqyn2K5B6YYRjonicMxB8BIQZo0PGolEnVVG/CWqTmqI0ZlRSB2djr0/5SE0KQzR2dFYsboSU2f2QUNpA95+423c/Neb5Vnj/csRVLDiBrlx2nDTTjvwzYcmc5zsr7tOEVVtDawIXExl8AFjUZg3IN+siouLJdVx+eWXi9/QqlWr5AZ95ZVXfrU8JwGma5iiOemkk4QFxbdYFpdXrFghqthMpfAtNBB41P0MGzYMxx9/PJ555hlhVvFNVj12PiyMrPiWGvg933ipUs1UDC8slbzvvvtusWHgPpgy4puhmr6YNWuWADSPi8vxWlC9m7boNAm85JJLOjyfBILVzPNm4t33/utZ1Fo01N6GOwtW/K0Df+PA/TU3NqHlpBu476MZrNryuFK1BQPBii7BfPHJycn5FVip3yUlJf3KtqMtsKLSOYvIrXlsMTKizcirr77aLlgF+m7xHuY9T7doRsLdPoIAVryeTPuxsE7aPe1LCNiMaEkU4fPENGhgpM8XhRUfrUBjeSPiBsTCHG7Bqhd+xoY31iFhaCL6Tx+A5d/8hIIlhSg0pmFlYgz0CU5FL49q5lSlMHlF1YHRD3ukpAbDuhNTWwb2Qmn9gOKGt0yJpAypDnhqGZpolPSZ39qCE7dO75U5nFETe5CUXJoadXHydyvmhAQtql7Q8p41tj6NMOU0ChDaV4ZLQy8jOWLCoPO3YcNrOYrsk0sDfZQb7kIjsm/YjuKV8WjYGA7LkDrYmQLMaIJjbZiiukGWnlHp6+I+JD1H/UEqaRAra5QUnyL35BZ6OpfV926GxueDq9AitTTW3UQ9vlGv/Js1Kbag5SkmjxJNEaAJxgYvdJFuRU+w3ChpxGv37ED29AHwOr3oNSED7iaXqNwbLHp43T5p0K7Jr0bZ5jIYQ4xSY/xlwy9yz/P5CyrBgm6o9NOhnw/fjPiGxMmYlt+Bg5/RHZVvnXQsHT16tLwt8U2KBnec6Di533fffaKYzby/Ci4EBr5V8Q2z5fLcLvfP/2gPTiO5vLw8SYvwwX355ZfFoZUAGAhW6n5YdyAoEpjUt1IeIy0mOFlwHRaqA79nauL5558H0zcEIe6PoKxGb/n5+UhJSZE8O1OJPHamMdTlmJ/nv3/44QeZpOgU29Fx3fXX4YILL+zo4u0u9+QTT+CmTkS3gW+33DB/x4yMDNnHyeMntLuvoxms2vK4UsGKb/lMCS5atEg8rZgGpMUGJ8zWviNItPSYas+TiinU1jy26OLL2hNfgrgv3i98bphmDKSutwSrr7/+WpyN+Tx1+wgCWPFlQN7ONRqJYJ1Op7wU8d/kerVMAXJZXo/HTn4EdYW1GDprBKJ7R8HZ6ILOqMeeJbukvyoiLQLDzj8OZ494DluiowSsxOWWb/41ephG1EqNiJGW6PgZAW+1QpxwO3T4fe1ufBGajPwBZAsq3lQiNmunCaFeQEHU0d1a6D0e3BZWjbftEcgzKak+YQcKFZ3q6QAsBC+NmCmS6CDRDXupYqjZ54FtcoXilZVmh3utDaHjqnBO9EY8/9xkONaFSLTnLjDj/Gu/w/v5w4HVVpFyojK8+aRqsSNxrAkRkKCKB3u0yFYUwVnSzFlzYgTElCRBlMfIhl+bG1qz4lQszcVMEZaYhLBBny1GikRhfaILzu0WqeE5t1klHcqaHsFK6ngOrfSMqdEWAXHqvmqcMj4RScOTEZ4cgdDkUOz7uRBOhxNhCeFIPSEVlbsqpIZltBkR0y9WpJeee/E58YZj8NByHBIbkA8l3wwXLFgg25s/f77k1hndqJ+pO2otsuLkx8+jo6Plofzss88ErHiAjIoIFDxgAhS3R1BpubwKVgQ4Ti7XX3+9TKKcLAgkLDITnVum9NT9cEK48sorxYsoOTlZDpeRVSBYMUoK/J4TFt/2mJ7gxMD9BYIVt3nXXXfJg8ZJjufBKERdjg8ne2FYMOdxdGbQIG/8ye0DQ0e311mw+uLzzzF12rRWN38sg1VbHlcqWPG+Y7qbLzN8uWAEr7oKt/ZdWx5TbXleteexxRcgemNx8qahIp8DZhHaA6sbb7xRXq7oW9XtIwhgdSjHSLBa/J/F2P75VumfMliN0Go1uH21Dy/PScSyhXlosllw+9NTMXD6+4oLO7X5wigXBBiH1sNyfK1EWo1fxEgjLiMlCrNShNbTqMUDfVzoNzET5y/cAVOWXSw4SA1nhCLeUwQrtxZOjxZGrQe/a9yL5yNShAQovldayirplbQggzF/epCRG0GP9SmpY3k1YoxonVgFQ0Yzxmbm4ofNfaGxa9DwWazUf8RlOMEJjc6LqPFlqPwmAZ4qxVeK4rVsZKb8kqhYUHfQrvRJsV5GjUJGPAQZsaZnOrBKr6hQsMGZTcs8JpJK/NGYu4JqGH4bEAaHorjhktSpu8wg8lByorQ2cdNw0qOwBqmpGOIVAPNU6aEt1uOOxHpEpEUiflA80kanCYiztli2pUyAiX9/esU7GDF3LJJGJEs6lx5li74LooIFJ22+BTEtRrDJzc3dH1kxomB6rr004CmnnAKmRxgBnXrqqeKu2hKsyAZi5MEUC/fRcvmWYMXJhODDyGbQoEHyYBMsmNdvGVkRFAksTM8RBJjuY4TIEQhWTOsEfs9tM9qjCR/BkdHkH//4R3nLVvfBGt6ll14KRln8jMfP4+Jy3AcjQObmCcadHYGpwM6uG7h8Z8GqrX3xhYD1svbG0RxZtXXcKiAFpgHVZdv7riu/SVfXZfqcL0F8YaTpY7ePIwhWqz5eAZfbi/KtZVj22FIcd8VxuPbDKlw2PAT/WtOEoajHR6vnI3vSE0qkwwgozomEM/YhpH8dIo1N2F0Qh5qv46Smw2iJkZe3SY9TS6oxpp8Nfab0w7zndqJ2kHO/cBlBTWo5BBsfcGJpAX5MSBWgI1FCJn6m+oweeEopncSakF/2zECrEEUZw1bvRIPRpFiGxLqEts7jO/HUTVj88nC491qEBMIIh8sLzd3sgSbUC3euRbHpoN4fAStCiU4F/Ej0IMuQoMTaE40NyfZj5pEMyGa/N5e/oVdpUlaUNGT7dDIhZZ2NwWT50Qwx1rkf6JnCdKwPVaJGP3FETp61PNLbjT6pn5HSTzAcv7MUBosJwyN9SJ+Yhf5n5MAaa0NjST3C0yOEzfnzP1fgxD+Mg96kh9fjhdflxZLlS4KbBgx8GNpLA3b7Q3MM7YAAf/XVV0uK8lBGZ8GKLDaSW1qOYIHVX//8F7FQ7wGrQ/k1g7sOXxyWLVsm99dhGUcQrO5MvB1bd9fj9k8vQcmmEhFFLd9Whg9L9ZgzwoanHlyA/DkXwVOnFYUId5kRcZcUQDusCWND8rDRFY99H6cBIR4hNkijLhmCdTo8nKPHX1e50eTVwBvpgyHRrgAAU5MORlYUufXT19XGX9ahGIyQMUfyhWgTaeCliDuJCPyekkLEFabWGH0xS2j2CqmCgHrr7R/iiefOgIMitGzM5SYpnktMCnMr5AwD4GXUEqkovhPEfHV6Jb1IG5FdFpF4EnDifgkksm+GRRql0ZdRERUpqMouzr9+OSVVGZ7nweMjaZGgZeAxOvYL8rq2W6UuJdeMKVRGYS4NkmrrcE0/HeYXh8JkdEMX51JShNyHE/hdfT7G/3kSYvso/Z96kwFao1YiqcBBcA9qZHVYHoaenfzqCgSC1UekVZ9zzv5lSEhhJBg41KJ1R8Hq7bfe6lRd7GApQO73WIysem69DlyBIwhWi/65UACKk922T7bi8x/LcOns/lixz43Ejbm4cf0TyJ7y4P7ogMy+kJmlcO+yShMsowwCGNNsTOuxjuN1aHDlL5sw86M5uOWGxWjQ6VAQGip9V6wxMfKRCIYqFE6NqK2LojpFaqXGo6QIVYagV6MB6QtGKGw5qf/4NJi7dxMWjOoNb41BIXpEuGEeXgt7nhXuLYqlPFNpjHREVLZeB12KQ1TWydIj7ZyKEyQ9CIGCDbls0GVjMwkWrIdZ2MDsg4bRol0nYCbbYkQkSMaUJ3n6ipcW+8MIiCKhRKJ5g16U5oVwQqxjKpHRFwkVrGvRFdlfq5JrQpB2aHFaqBsjXLW43xEDHde3MFWoUdQ7vBqcHmLH9TcORkhCKCIzIsVnjKNwVSGcDQ5kjM+Uz3rAqgPP39G+CAkjn37+mRzm7l27kZmVuf+Qt2zejJwBAw44hc8//xzTWqk1vfD887j6ml83FH/80ceYfnb7Uj1sRlWbUHvA6mi/Y7rx+I4gWD0+6VEMmjkYtvgQXPPQVuzzNeKhDCMShiVh36IduKPMhuLNLyKx95UiIsu6EFXK9clOeFi7KTZK3Yb1JCqYU8iWabfqejPePisE4anhKN1cij9/WYVqq0UiIGN2s5AzJHoiWSLeqaTWqvViQ0+be/pOuQssmLZxA447LhYNDh8ecyUoShh6v909mYfwiYI6oy2CmDjwEmgY5ViUGhJV3yksq7G5hUrv3B4CQ6odhr6NcqyeErMSpXGonluMnNjczIiPQOEHHzlGl07cjDlUZqLXrlHo7FSY9/dTSR1KFvIJeDGtKeSMSLci71SrExKG9GVFuqU+JQDt0sDl0OJPkVWwmnW4pzpM0RT0A6m9Xo8b923G6D+MQ3z/BCQOS5Qm4OJ1xQhPC0fBygI0ljQgdVQa1pf0WIR045N7+DbdVirwx2XLMPbEEw84kPl33oW//+OBXx1cW2C18Ouvcdrppx+w/A3X34AFzypEmpajB6wO3+9+1O3pCILVl49/gfLt5VKUr9hQhEVba9G7pg5epweF2jzc89UjyJnwNnw6n0REjIaEEODSwtCr2e/HJL4XSkrPbyZYU23CMzlO2S4JAO56O/YuzcO71SZsJHFXWH7koPuEDadPcgpgcFI3UNS2UNH389ZocYelDKbkCOz5chs2pKdjgylc5Iyo2k5AkcZi7tfvgSXNt8J/Vxx5ld4wn9THmLZjFEWWn7AJm3QiiSTECAIV16ESunhqcUFGZgyJ/D5cTE0yImRNi8v6+RMGpw83NO5B1IBE7FlbgqXeEMwZZhHx2fD0SLz0bTmcej3WkEBh8whbkccu1H2DUp8TenutQWE4OoE7wyrRa3wG/vl9DXz7qrA+NEbSir2razA6VoM4nRuDzx2AjHEZCE0Ok2u6/OmfhBQSlRktVPfCsH3dV7PqjgepIwoQHW34VZUp/vznP2Pp0qUHbfgNPJ/DoU7RmevXmbpVW/1UbYHVy/95GbPnKMaO6iBVm+zHliN3x84O1Ud60oCd+XWPoWWPIFjdcfHLeGVVHR46NRwanQZj5o3Ftg82Ydrdj2DumD4wbYvC0oQU5CYxhedPz/HSkqLdp0khLagNsiQdUBeQ/UfCptMhpMyL040NGJxmRe/JfWCNsWHb4j24e0Uz3FSiIHMu1PNfZXZuz6BEWV72J5XrMXnrFpx25RDpK1r11ia8kpIpkQknfVeBaX+DrrAHCaTMzjG9R5dikiNItec2CUCsL7H+xbQj1eCZxqMArdSl/GIU/IxRG5U5GFwRpAlgpOj7/a4kDUhwowSgT4Pf1e9BSFwI+p+Vg4KVe1ENPbKyw1C1swrHXz8KzganiNB+dOdCvBmXCUTQk8stYC9RGjOJ7DGrMSC+pBFj9u7Gxn7ZuHlynKRoN36VC6vXDWO0VQDysbJQNGp0+Pofg0Ty4PHNAAAgAElEQVTklpR11qjs9Xb89ORPiO0bA0etA9WZNcEDq84oWJDJR+oumX3PPvusMO/YBNza6KzaQ0fBSlWmYBNzR9bp6HF0dLlgTkGBYFVTXYOISMV8sbtGS7UMdT8diaq4bJfBqrtOrGe7wbkC6mt6B7d2yPeDf/ukrt8y6H681RyOy5NcSAzRYtpTZ2Jo/yE4b8R8XHbdKOz8bCvurHEq6S1GT3z7b2JjrE96mwzpzaKg7tpqE/ND1p/YQ0VVC32s4hTsqtfhvqFaDD+zL/Rmg6QGqe4+d6VTISyInJJbkUwSOSI6ACsqGYw+muq1OC+8Hl6bGQurdfBQukiNlmhvb/EoEkysefFvikKQOOHWSD2NtSRJM5KRF+eEc3OIItXEfl4BNa8S0RDU/NJPwugj69CvlK42O4tHlluLCzZvwNt9BgnIXLx2DUZeN0p60pKPT4HP44W91oHSTSXi5EsgIUOPgrMUBuZ/L+/0IC/WquyDzcCkyDPV16hDQlkdpqMSoQlhaCitR8a4TJG98rm9sMXa4LK70VBUB5/Hh1P/MRnWaOt+8VqaYrLd55MbPoaz3o6IK6ODa2vfUQWLF154AVFRUdJfRBkbCoKyEVJVjWDDMBt3qShBRpOq9qCqQtAJV1WNoNoFmXStqVN0RJmC+2ZkReDkftVjCFSmIIX+nnvuOeA4qIJB1Qk2W1J5gtEGaemqOgXlbdh3dSjKFB18xvcv9uDDD4nyBsfsy2bh5Vdf6ewmDnn5FctXYNToUbJ+D1gd8mX831rxCIBVRN9ncXrRHuw0h8Eb9Q0iEoGn//E0VjyzHFHxNnz6/k4s1ZlRYQlV/Km8WkTU2VEdapZUmnlwg8gUObeEwFNCOroBPgIQbTmo00eRWw2QXNeIeaNswlwbf8cEVGwuwbS/rocvXJEt0hCwyL5jZORhOpH1Izb80pfKANgBTTh7rpQmYI3iDK9o6vntRkQbMNIlPU/iGcWG2xBFr1D8pNhnFeGGu4SkBr008opzL4dEToqyhDRSw0+d5z787r5UoPA5AZ9Oi9nOKrzii5btXlm1C0NmDEDfqf0EkH54+AfoI6yw2XSiJhESHyoCtJREoseUvboZdXnV+EtViChyiBUKT4bMRaYyG3WYUrsPU87OkpaCsORwpe7lBspzy2GLsCKqdxQyJ/ZG8rBkOWbVw4qnIkaauyqR9/0eJbKaHESLkEAFi/aePvY7sSeJ/UpsqGUXfqAqBN/c2dhLRYnWVCHYb6WqRrAHqi11io4oU7D/iZHVp59+KnJKqnJFoDIFz6XlcbCpl4rQjBDZ70XAJFip6hTsazlUZYrOzlz/93//h4GDB3V2tQOW5/myz6yz475778Mf7/nj4QGrzh5cz/LHxBUIRmQV3v9ZZDU2YN++r/DihzdLf5lMqDXN2PjCStz1XQMqzXphkPetqMG2iCgMqSpFsr0JiybEwTSoQXHp3WaFc4dN2G9qeo1RkjTjcvh8uMTajOxwH1KOT8PS537BK9EZQCjlhVwKoy+UKhBeha5O9XZavqv9TD4gvMmO2nATNCQ7KG4YAK2z/JRysbCnwC7nfnpTVSmSSaxH0XVYaOyMsNT+J+mjIp3dBXcZe7lImFBMIUVBghEe05IENVLt6T8lyk8Ka1CGxoeBZWWYOSIMfSf3hSUrBlf+fjmsSWG4a7gBFdsrUFzShBMvGQyNXoeNb61D2th07Fm0Ew8hTommuB1GVzwP1t6UDeO+hHpYUsJhCjHDEmURi5CvNzZg1oVZYulCEAxNDBWXYK1BK4rr6hBb+2BT11sqWHACv/XWW/eLUbZ8aiguy2iG/2eUFKgKEago0ZoqxL/+9a/9qhHsG2pLnaIjyhQqWJEl9+KLL+5XrghUpuCxtzwONgPzM4aqBFw1laiqU7Dp91CVKQ51hrn+hutx/gUXHLD6vsJ9SE5R1DjaG4cKVuo2N6xfj5vm3XSw3cj3XZ2cOrSTnoWOmSvQ1fuBacDwnGeRnPcU/v73v2Po9GHwuklA0GDczK+R6HBidroX88v0UrSXCZW9QnFOkSzihE6ShaiEF5jhqTTA7dCiT2MN8tJtAlqs7bBZmGk9a7UbDp0R92TasWCDB6UxIdCG+mWTGImJzqADhl52UYmgaaLYb9QwYvMLwZr9IrKMrEhyIKhQf5DqDz5FBHZ/KpG1NAITiRBclmw8yhqR6ce+K79NhzT7sonXrYHO6QNClb4qfk8JJ6lrsbZEFGGqkDUm2nAwhecCBlWW4ZLxsUgfmw5jShR+uPE9zP7xBnz7p0Xoe2Z/eB0exA9JEN3GL2/9HDV7q5F9eh+8/fFefG+NFoCWVKDS4gWNTWlANtRpcP9xOkRmRmHvsjz0ndYfuYt2QGvQYfgVI6E36VC5owJ9z+gnQEUfq5YjqEK2LRUs2M/Dz5gmY5QRqGDBA2Hq7Y477hBV9JaqEVSXVhUlCIKq2oOqCkG6tqoaQU0+6gm2pk4RCFZtKVOoYEXFcoKPqlwRqEzBdCJTfS2Pg+lMrs9UpApWgeoU1BE8VGWKYMw0TEXy2nzx1ZcH3dzXX32N0ycfyPprbaWvvvwKk6coGl2vvPwyzph2hoByZ0ZXJ6fO7OtoWJZKErzfA1XxeVy072A6nDYYv+XR1fuBYJVQFYV773wAE28/VSSX6mocOPumr1Bv0MFdYZTMn1njwVRDEz5ptAJZbvGTYo+STPokM2i98Dp0uDnejpRkG17/qRrrLGEwDq+TNGHjwiipXbGWpW0EhtSUY01MghLpcH4mIPibZ/VJdhiSHXCTJUeAIGOu1qDQ2knr9jPnVE1A7t9a50CjxazUrGgASZBiWpEKGA6NECuYYpT+qQa9ImhL5iJrYgYvHB49TA4lwpH0ItOP3Fa4B746pdlXfLdEqBAKYYPDpAjqDm62Y2YfIwafPwQ/fZOPB5Y34t5Mh2j2Uc9vy/ubMH7+yfj+H4vhcrgR2ydWdBfzlu7BH9ZrpcdZvLAIVAQsv4sLz/2i/C2YMHe0RFAx2bGo21eLFU//iKmPn4XK3Ar0OjEDeov+gDRg4DMRVLBq+bBRGZ1ARfkhTpi/tdFVZYpgXq+//vnuLm9u1OixOH3y1C5v57cYWX333XeSYm5tjBs3Dt9//31QruuxupFggNULFz+PE24YhT1LdmPIxUMx7OxPYejjEO06pUajwcMjTKj8cTce8iZBl6Pk35jeEyt6aOBw6XBH9Q6hWSefko0v/rgI/4rJFNsO48AGePZYhJLO9JvQzElXJ5WcLDw20xI8GAExCKK6BIVpo11K3xRrSSRtkNxBkoffWkPWNQAZdQ04qSgfz/cZApPHrRAn/I67dBWWWpSoS7ChWAFGEZato6KFRomSCBIepZXK5HRjRkkujKFmPB+TCbOH1HWIWruXgrU+RYFjZtFObIhJQL/SErzfqw9evzBG/KaisqPx+Z+/w5O5OgERp8GIly6ORQ4V7J/5CUMuHCKNvMws/bxgJUzhJmz9Ygf+URMJLX2//I3Bqi6Vxu3DLZ4CnDj/FIQkhUJv0MHR4BS1ChI6SNzYL0PVyo3crWBF1gcN06gq3jOO7BXoAasje/2pkK7qTLY8EjZoU7T5tzyCAVaPn/Iopj93Dko2liB/aR6uXloNc5xD6f9hJMJaEpl31N6LdEGf0QxPgRnufSYBgT411dgZG6HIKFFdwafB+MICfJ+aothdJDilAZc6gAQ4punY1yQKDqSRcx3O0AQM7ofRi9GvsaeDqGGIwSEVz5sozaT0cnH5iWFunJqqQ+X2cmx0GvGjy4Z6E9UsyLBT6k4ifkvdPmbIjLQs8cs4EdBYTvMCA/cUYEtKCs7O3YLKqEgMi/LB3ewWUNrqNODb8CRckrsRIeFGbAqJwjJrLO60liMuJw511XYU13tw1dNTUF9Uj7wf8uCyO/H6y9tx410jUbC6SBh8jjo7ko9LQWRWFGKzYyXVyrme9iyb39+EL1/djI9jUpTbmUGWG4hobkRoqAHX5+jhrHdg+OwRSDkhFW67WyxCOAKJFa09C90KVr/lh+9oO/cesDqyv0gPWLV//YMBVk/O/CfO/Ptp+O5v3yL/2x34v/he++WAyMxTdO8UcVrSwnUpdgEPT5FZYbFx2CiGBLjqjdD5vNA7vHCblN4lQ1aTIuIao+jbMf1Gdp/WrIi7CuWcTbx+Jhyp6iK9xLQdCQccfnNGaZqt1kNf58N1EXWoWrMXgy8Ygp9e3YAQkwZhcTY8G5Up9Sfa2Ps4n6uqSP661X72H6Mq5jg1QKPXgKs3/Iw3+wzG3cmNqM6vhjXaIvU7NjVv+6kQoXQ/CTOhbGcVXozLRqLPhafm9pZepvxlezD1yTOlJtVU2STbfCz7EdyWext+fOonpI1NQ9YpvRW5Jb3oOkmjtLPZKZJIPz6+DMVri7B0VTl+SMtCdGMDKkJDSITE3NJtUh9LHJuBnLMHIGFwopAtDhZRqXcOeQlBswg5stNBz97buwI9YHVk748esOo4WLFpnXZB9OpiKp3tJPS1ooEkGbh0RuZ3gYM1q9ytuajYUYGN76zHbau90IR5oI9xKik+9h9Vs/9IiUbo6aSPd8JVojSgSnqN/AOTF8McdvQrK8MbsRmIczQi3xQOs8+1v/lWYfkp9u5CWHAq1hokPojSuF9ZgvAkQObRQE9reHpNxbjhLlaiKwKbtlSDB0fa8Mn3pcgoLcHPscmYFm7HZzVmbLaFyTHF1tejPCZEIUHYFWq8UN2Jr/4m3P6VVdgSFiVA/DtHvhxe0nHJCIkPERCK6R+L6OwYNJQ0oL64TsCrdGMJlu9sgrNXLB7712lCLa/dW4usU3vDaDEKk5LLOZuc2PrxFtFbJMgMunBwq1GQ2+mWyMocacbSB3/AG84IZNVVw5YaiTFRXvx7qwslUZF4elqE2INE9opCWHLYQSMqwXivFwsXLuwBqyM7jR2evbcs7B/KXumH9PDDDx/Kqr9ap6tv0kE5iMO4kR6w6jhYcUkSr9gG01KImYQllhbYzxloUkqw+uhvH0gN5PlP92GNzSx+U/pkO9zFSuQk1PF6PX7nKMCiOjN2JMVIvUUX5RZldYmutMBfab3eOxo6rQYGmwnXfVOvqKQzw8emXIKV30mX4OFzKOSJ/U2xOkXCCUwFktBA6w5KIPmp7JLWY4sVldGrgBvcxXhSlyJkCJPbA7tOh6t3bUDs8GSkHp+KGxc2IsLpQJXRDC2jK0kJKmBJBh+PzOT0IELrlj6ziIwopAyME+JD4tBErH9jHUITw9DvjP5w211CEw9JCIHH4YYpzAwDa0V6rUQ46gisHRGsmOor3VSKuAFxAu6tpexOP/10rFu7DmPHjMWuH3fh+qxrccvPt+HauKsx5fLJeOODPGxOTsJT58Rg5NXHKzJV8AkwdmT8z0VWlEEii48Nu5RRopvrgAEDWpXpUC8QGXP02aJtBpdlrxHp9PPmzRNzPW6H7r5dHW1JRR1MPYNWKzw29pz9r4wesPrvL9lTs/p1K4MKVupVYg8mTSzJyCV7ksxKml5yjB07Fmy72PjxBtQV1eHyD4ugMQLaaBd0oX5R1Sa9RE8EpGF15TJRro2OUVxz/YKrUj9yA39KbsDW3Hqcef0IkfrZ+ebPuLmIKKGB5cRqRV2cVHSRO1JEX72NBA7WoGhyqHhlsadJ6kxUwSBfnpEblS3IliNJo1ErmoK3h9Ti0aowkWySVJ/a9uQEJpkb0WD3YK/PhCuSnXh8nxmNGgN8fjNxQ5MHmc112BwegxsqdqCxrAGJgxLQWNWE6MwoDJs9AjF9Y8GopyavBjF9Y6SXiWxJDlLEVZXz9uYWLs/oRtYJ6IEKXCc8LBxVFVUCQPNvnY9wbxiitFFYm78O01KnYMEaByIb6pETrcdlfxsPU6gJ8QMTWqWpt3YsQa1Z0UiQbqp8W2G/UnZ2trCc6LhLNOakS6o3w7mEhATk5OQIUzBw0HuHDa6MBOg6zOU6OwJllDqyrgpWr732miyurs9jYHMy5Zi6Mg4mv9QDVl25usfGuj2RVfu/U8uXFzprP/DAA9JUzxTg9OnT5bm84YYb8OSTT0pNRaf7by8OI6t1i9di3fMr8fsSxb6dUZXIHLEpV6zdKeiqRDU6qxU6C5UevPB63JhdvAujLx0kk3l0VjT2rtyL0PhQRGVFITwxDMMu/0zmsJGPrcS6BQOl5kXQEjFcKkpQrYERkz/NKLUmv8Ehz5xUdNa5NFZFvUEhS7DOBVy5dieeyhiME3buws99sqCFD14XMN+3F/8xpeD+iSEo3FGJJ7drUKkzYV7lDpQ0evFWr/743a51iOoXJ+SGxopGmCIsCImyQqPXIPWENOTuzsXjK57E0o+XwhBiQHN1syhGmEMO9Ivq6lO0fft2caJmcEBgIzhS3aJyWxV2L98FU4gJVbuqBEyJ2ykj0zDiquNgsplkeal/tTOIKWwrClrNimDFUJAg89Zbb4l8EiOCSZMm4YMPPkBBQYHcYHTDpRMwd8wIhhbzqoPw/PnzBfBU6SA2FvN7hv28Iekm/Mwzz7QpiURlC9LlqUKhyihRVSJQnom9VwQiSjfx7/T0dJSVlWHUqFGiQMFj5z75QPBtgtvh34H7DZSD4rEGfrd582bpKWPfF9/+6NLKHi9ue+rUqbDZbKK+0Zo8FH+vlufMH4qNz1TqmDJlirgMB65POSeCPI9j+PDhBxxLaz9uV2/MYKzfE1n1RFaB91Hg/cBnjrUqDirTBJqF8lngyyV7KwMH54bvXvoWTXurcdm3RQp5Idkh6TiRTKKvVKUBrqYq5K2+Exlj7oPP6YNP44HZ5cEFvnL82PQjNpZtwbwxczH7vjlwNTslfcYJ/vy7VqAmzANjTgO0FkZGkO1JhOWPmCTSYkMsa0oq5ZxRls4nvlDuYpPfeVhRjxDX3Qad1NEeH2mAwWpETV61kCIWFgNOoxHFRgsm+mpQ4jNguTUaF5XvRrRVJ/YZHpcXzkYHvmqyYbK1SSImV50dy4q9qNz9OWIGxWF0v9HChny/6g288MQLElFGpEd0qE7Umed84MCBEvmqg7+hx+lR5J58PtTuq5U5lFFXQ1G9kDd6n5YtxyPR3UHAitsNemT1zTffSE75pptuAtNeKlgRqCitRK0/7pR9V2wYplxR4OAETiULTsxcn+BzwgknyKTPiZ4Nu4GyTC0lkRilEHg4oavNvgSJQHkmdX+XX3655MWtVquApQpWNTU1sn8+KPw/t8Nl25KDavkdfxxui/+df/75Ylmfl5cnb4k8FspItSUPxWPjeQeeM68R05Bcj9t78803D1ifNwkf3quuukque+BxUkHkaBy/BbDivaMOvkzwBa21wRcQvsypg/fGb2109X4gWA3v8xj0Wi12pSkyRKIAISQEI5oqcrFn4b0Y1+9BOKyRqAmziMqCR6fBncYyvO+LxG3HW7Dtuz2ISo7EGsdavLvufWxct1EisYLv9+DCf22FN9ktlvGiAehvgBWAcmvFTFCUJPwNwIysxD+KpAsxQdRJ2s/H24JW7wlOuItM8Lq16Gt2Yd7YEHg9PriaFKB+cKUd5QYjMpoaMSsL2FjlQ1JVldDMSZSI6x8Hc4QFhb8UIHFwoijN60x6TLjjZDwy7UH065eD3pOysfyRZQidFYHTp5yG6t3VSBiSGHSw4vFyTqeTReDgXMgA5P777pePCWDq0Bk7loJUlw86WFHJgaDEN3/2V6lg9dFHH8mEzZCekVVbb/yUKmL0xeiGqEyQ46TPiZoPNV1vA2WZWkoitQVWgfJM6slfcsklovhOxD8YWFG5oi05qJbfEWzUY2aUSA1EsphUsKJAblvyUCpYBZ4zo1W1ZsXt8foGrn/BBReIWO6CBQtEKSTwOI/WSa+rk9PRel6Bx8VMw+LFi+U3ocgx6yytDT4zfBMluPH+5zq/tdHV+4FgFdP7GXgS6NDrgi7cjerdP6C5oAaRGSfCoE2Fp44W8qxLaTC0qBDrk5MxxVeDU8fEIdeuxRnn9cXORTsQkxWNuF4J8Bg92LsiH1s+2IxdBjM+jwoRKrykEvUkTmihoSUINfGadQoY0R/KwX0oNvGi1l6nk34pN80J6SHlURpmjW6XOAZPK81D6qh0xCVaYQ4zITQpTByP17y5HjGJIagrrsdriMUsSw2Ou2KkpCgNVgN0ei0KVxYIYGVMyJTPXB4Xxlw9Fu/MfhvWGCuyTslGSJwNA04ZgO+fWyJsPoNJEeQN9sjIyJB5ruVgtmfNmjWd2t2gQYMQHh4OCksQ8DiCDlacTFkAve2224Reylw9a1YczDWzZhUIVhSPDZRhItgwbcZCKv+mOCxprAaDQcCKBAhO1m1JIr366qutRlaB8kyUTuKFoKoAbU0Ywu7YsUOiPkY+rUVW7clBtfyOoBwIViRpENB47LRG4Vs2vaBak4dSwSrwnHl9AsGKfweuz3V4/ATdc84554Drc95553XqJjlcC3d1cjpcx9mV/ZCCzdoLf/+ODD7UZLvxHvytja7eDwSrs/r/DUttkdDFeLH9k1uRdd5tMJqjBSDcpUaFfUapIY8GHo9GVCJO9tVhCcLx4pxk9KLxX2Iopo58HWsaFiIh60KxtteFMF0IsZBnI7G47oo6g1aRV/K3UBHEKKckzcGktYvlPNXHFZt50RW0Az4rG7nEaAoZjXXQerwS4Z0f7ULmxCzpU3q7VA9qaowp3it1NFeDA2mj02XiJjOPYR219FyNTqkPscHWGmUVMdtTbpuIrYu2Qm/Vy/eVuVW46O8XYcvmLUpflNmvgRTkm4xzEl/KWg4GHswGsebY2mhsbJT5naWbXr16SSR2xRVXgBJl3CbxgkFLUMEqyOcumwuMUrpj+0fjNn8L59zVyelo/N1aOyYCFh8+vqi1N37LQMXr0tX7gWBFW/vX9pnw+U+zMOCCf0MX55B+I7FxKlHIEKIcQfKFwweXVguXD3h2vAkNJfUIjzbj9VwfFm9YhlvHpsJXaIGmtBb/CumFJotORFq5TW0Y1SMgcktCS7e5oYt1CcmCNSzWsugVBatbqdmwr8vmUdKEfndeVY1dCBl+woXLq9iJ6Cxe6E2KQgVNEtlQ7HDrcdGm9Tju3BzozTqUbiiRtF/cgASYw02oya9B9c5qLI9YgZkDZqL/Wf1hiwkRv62yLWWYeNFEqZt392A2gTyAloN1f7KqWxvMpJHXwFLGe++996tFGJiwPHTUg1V3X9ye7R+ZK9DVyenIHPWh7fVggPVbB6pggVVG9uOYf0YKbvpsM8yxUTANr5fakMgj0fepRqGbkxUY7nOgzmiUdF52SR2atTrsDQ+VOlSvxgZ8t/4vyBz5KFKb6lAQEirMPqbyFEYAjQ49ilSSSyv9XJRiUk2Snbst8NUZAItHLN7FzTeEpohcUdEFFC0/HzBq9x6sSM2A06DHwKJ92JSSBKPOrUReFIcHFcgprgtENNlxUfM+PBedBZOXrA4femtdmBHahKKVm/FjyDbMu/QmuJwuJAxKRM7ZOcK0I2Cefe7Z3S7pxXoVSz9kBbY2GDUx69RysDTEEklbg4Q1MstZ6mB2reUInEs0Pn/S8Lc0wRzatNSzVkevwG/tXmoLsHqASrljuno/MLKKPPFJ7F38FAwhUUgafak4/3pKTdJLpTErpAtKInkKjZLeUx1tqXBB63oxQmSzrdYHe3U+dn93H/pN+je0tOJgpMQoTdx3Ffq71qYAkT7JIWQOmhl6qtiDpURcImZLsVn6TIV64HVoFQsN7qraKGDH7y5rLoSpuh6JQ5NE1HXfyr3C7DOGmmCOsUKr0UjqT2c2SJpyzatr8VJkGjwmLVyuMujcCdi6+CzclfUwRk/rjT6T+0nq0Of1IiojGoMGDzqAqdfRZ7SzyzFyYgTV3rjllluEJc62hD/96U+S+mN6sD3XAbpuMI1IklnQqOudPbme5X+7V6Crk9OxeOXYs8calpoS7AGq//6KXb0fCFZRY58SsdpNC8/C4As+ELYfU3Wiek6FJH8zLrX69Gl2ONeFQp/WLP1S1omV0pPl3GITcgTNE6tWr0bet49i8EUf7PeB6lVaj0kVRXgurb8Aj9jM0yhRrOchxoei8E7yhZYihKRuQ6xIGMVxHS/9p1QRW48GQwsL8HNKOuZV7YAu3IqYtDAYQ0xIHJKIuuI6hCWGIXfRTlE452fv3/cDPuvfD/s2P4G4gWejcutiJPa/Aj6HD3aNBm9dHCfAR7YgVSkiIiOEA9Ddg0D0+OOPd9tuetKA3XZpezbc3hXo6uR0rF5dAtbcuXOFZEOG7G+RTNHab9fV+4FgFTHsGelz2rJoBjIm3gm9MwsGQ4xiZkirjgTWsDQIObcEoXCifF2MgI270CzMPf5Narlrl0VRUzd6sfnz8zDw7HeVnihGS+RTEGgYhWl9MPRpUtx82VvlT915q/TwMg0oaq9Kw7AwCP2EC1me0k5MEbJRWePDLe4ifNgYghOqSzDqwoHQajWIy4kXXT6m8gpXFUgfVtqoNOz8chvmfPY4kofPg15nU1QvWI/z+XD+zu1I7x2Fiz+6bD/rj0QFtvP07du32x6bd999FzNnzuy27XPDPWDVrZe3Z+NtXYGuTk7H8pUlYFGMlVTfnhHMNOBTMFBJvcKK5soCFH/1J/Qf/RIaTQaxBBH1cwDWaRXwFJlgya6HvdAKT7kRnlo93Lus0FB+iaBk8qF2xzp4XPWITDpZ1lVAh+CjFZ0/qliwJsaoSWxF6CRMVYoavZI2ZI8X5ZiavTi+qhTrw2PRZNFLzxX9nsTx1+ADFdj/GFGHp/aZMX3vdtQPycQpI2ME7BormtBU3gBbfKikCPtO6Yu6fXW499Z38EHJc+g35kW4LRqMzy9EP18TPHot+p/WB6NvHANbvE2YfytWrJAeP7KPu2OQrp6VlbVfjqk79tEDVt11VXu2e9ArEGywas+07XEsw2kAACAASURBVKAH07PAQa+A2uty0AUPcYGu3g9SsxrxjJLuC3Vh64dXYXK/p+CNCUFhPBRyA63e450SDVmG1qF+VQS0tTroYp2SCnTlWaAx0DzRIGaLeV8+jdSBtykKFRavQrLQ00per/RX8XMK1DK9SOcR1sSoP0jGH63kWd8iOno1uDR/K15L7qcYEuoVSw9af4BqGBrgsrK9+F4Tiv77ijEgKxQR/eNF088abUVtQY34RxltJlF6aK5qwtp/LsdTtWZsWn0zFoy5D1FDkqDTaTHksqFoqmhG2pi0A2jqVAAi8eGVV14RCblgjtaagYO5fXVbPZFVwFVtS2i2oxeebBjKR7UnfNvdorRdPYeOnmtXl+vq5NRy/6qsS1ePq2f9X1+Bw3Ftu3o/EKyy05/A9ytmIb7fpYjOmoaBLhf+8rsBmPHcDujYxOvQwHx8raQKJfLxsi9KB32UwkTz0PbdLyZbtuEjREdeoERTxBPWpsjkY2RFxQp6VrHPiow/9lIZlMhK0nEuKHb0BC26AlP7zuoV6jqt6Sk6xFpWdkUZdkTEwmfQIqO8Anvio4Xgcae+EmGZUcg8KRPWWCuaKppgibKKtFLmKVloLGsUnT2tQSuU9A8eeh/RWTGwJdhEzolq60absVWBWPausgmdEnPBGiRMcN7r7hE0sOIkyQZgKkywEXXbtm0iWBsdHS3NwZQc4mAX/9VXX42tW7dK0Y/yQKQuUvKIArZdGS2Pgdz9g42DicwebP3A7zsioNsdYBXMc+jM+XZl2a5OTj1g1ZWr37l1jxWwKikqQ9+J7ysUc48Gx5nduO+ekdj87gbc+osb2iQXjGnNcOZaYMhuFjDRmD1w5VqF/KCLUGw8CDT2DTpoxAMe0Eb4zRUbdBIN6RlR6bWYU74TzydlKf5VBCWCGo0RxcjRLxHhbxgmyKnD69bg0n3b8FpyX8VPUQ9c6SjC100WlNnCMKtiFwbOHAidQY9e4zPQWNooHlT0maLrL5mBO77YjtE3j0F9WT3W/bIOw4YOhcfjRURqhOjvUaWirWyDKgrcubvg10tz/mb6j/UwChJ09wgqWNFaQ7WxIIKz85jCs1QtV7XPCFpUtKB8EnnzVHQgbVE6s9VGhQ6eNRvIAkVwCVbqMVClori4WFQpqO4eKPxKKuRjjz2GxMREkbeh+sPdd98twrYseFPpndRK0ir5FsKcbKAw7axZs+QIqckXuBwFdHk8pG+SZtny+xkzZojyvNqcR0kRSi+1JUIbKJbLH4r0Te6Dn7OjWxXCfeihh2SbnTkHdoyr+509e3YHr3jwFusBq+Bdy+7e0rECVpaBv4fRky026sSGt65OQdroNNjrHTjrxpVw9vLAmGmHq9AkaT3Sylk/QpMOHho0ElgYIbm02PCvizDgzPf9hoxKlEQShdulxSR3JebM6ieW7Ms+3I4PHGGosxokKhtbUoSlscnQ6n3wkuKu9UFLNQtm/OxONFsNOK2+DAvDYxXShU+DUWX7MCHDhAcaY5BVUYGJ/a0Yc2o6HHUO2GJsQrSwRJhFhunTuR9Db9Rj3PwJsEXbMOGUCVjy3RKFy2HQit1HR+bRYPympJ5T2u1wjaCClRpZESg4sdIehIBB/T1OzCzwEawYQVGOiSyV999/XyKr9gajNDaTHUxBPDCyouQTBWAJnqooLaWbKLtEkCN4sWOaGnvcNrUBVasOSt4QAJiLpXguATdQmFYFXgrYBi5HiRBV+Jbn0/J7Ag3BivJOjPp4Pow62xKhZW6ZoM5zoBAvfbp4vXh9eWzq+VDFvbPnQDBV90tJk8M9esDqcF/xQ99fMCa2g+29q/eDaAOe8wg8pI5X6vDYhBCMmzdaApy9S/Nx7gvbYOzdBPPIWsXKnkoTeWalYTfMKz1S3iqD4k9l82Dja5cjLOl4JORcA32YD96aEGnUHbs7D8PTTTjhihFoKGsUYFj+6lr8JyID5xTtwoAhMagvqUfoqEzoy+tQ1ODFx7s9KI0JxUnbchHT3Iz+Z/TB/Xlm8b0iQM6PrIGnrB6P6pKl5nZnYoNET9mn9oHOpBObEjFMjA9B9Z4qrHllDSbcfTJef+t13DX/LolsOjsoOE6xb6rbM6jgUO1YDrYtvhRTCf/zzz8/2KJB/T6oYNVaZKVGT+PHjxddQO6Qkc4nn3yCiRMngiKsBAIWAFnr4eTMlCAnZUY/XIc/Bj9jNMHP1OUIJIEjMLKi5AfBgMfECxso/Mp9//Of/xTdKXqkMHJqCVbcFlOYjPwIFoFaf6Qcq2AUuNycOXN+BVaB33/22WcCVqrOn2q615YIbeA5UK+QPTqMQHmsgedDodTOnsOHH364X/w2UPE7qHdXOxvr6uTUctOHY0Jt79rwXuTLSEcHo2PqWPJ+6OhobR0yvVRh48DtHMr22zqOw3Ftu3o/EKyiT31coiLag0xOtuDC0ZFIH5uO5spmXPWntSiJ98B6UjX0qQ40L4uAO9+sUNBNCrOPTbuUStKFeeQzWmtoTUZsfO885Ex+U6lHeYGMpibM6Q3E9Y8XAdnybWWw1zlQsqFE0nUjrxqJ6rwaOOrsEhUtf2UNnmiOwqztmxCXFYWkUemw19nxTq4HjgYHtulDcWJxHpZmpWPYniJcckYqHljrxrwUB2xxNql5jZ9/MgwWAyp3VMIcb0Z+cT4mT5kswUBXBrNafClmdkmsPGpr5d/tvcBedtllcu8e7tHtYDVu3Dice+65Aj4EJvLxaYHAf+/atUtSWoyCaFHNoh8byxiRUeD2D3/4g8h3MELiv5n24meM2mja2FIEty2w4sMcKPzK/RD04uLiRBGd26KmFWs/TAPyc3pK8ThJ+WwpTKuCFQV3A5fjjxcYWbX8nrU8Tk4EFgo+UjqEN0hbIrSMKFXA5bZ5/WhXwmsWeD6MziiU25lzoI2Lul++KR3u0dXJ6WgDK943/L0O92gLrIJ5HIcKVpWVlcI+o2FioAV9a8cWeD8wNU+V7pEjR8qiS5YsweDBg2WeqKqqkvuWL4+BQyKrqY9CG+2Ga4dVGnwfHACMveUk5P24B9/e+RVePq6fNAObBtXDnW+Fc6dF2IGeQpNQzrUhHpFiovOvEChIkmjSYsdXv0P2mH/uV1qf28uDcWdmizYflc4pMEvw0Zv1+OX5VRh00WBYIiwCkpYoC7Z+sgWX/LsIs3M3wVRRi5ybx0uzbunKPDzaGIuzNq7HOyOGScqQda/MyjpUmSz4+MmReOGCtxGTEop+0/rhhBvHoLK6EuER4dBr9UEVpKXqP+tOfCnmPUWJo7bshfiiyxdtlkkO5wgaWAXjoDmREziYWqPBGm9y2tNzUIWctS5+RhXflg7Dwdh/zzYO3xU4nGDFSZONuKwn8r564403RN1ZHZwMaZ7JtCjrjIzGabfCSZP3GSNzpkj4onDjjTfKZMm6JVPKzBjwAWdqm2+pd955p6R4582bJy8/HKxhMpXMyJqpW26XKRh6sTEd09Z+ApfnNmmuye1zHXVwYuG+mGbnyxEneB47t81l+bLX2rm3PId77rmnzR+/K2A1YsQI2T9p0+0BVkvzRb54/f3vf5dJk24FrA0zs8CXTP4mnFwDywcCVmc/Ao1XA1exSUDnZnsBovrEInlEMr5/YAleGzYAunAXNFavRE6kmVMaiYoTILHC4IPWSM0/sv0UtQmfQ4ftH/4eXrcd2Se9CHhJXwDeuSYNaSdlSO8TgcfrVswGXXaXMPE4GsobhHhB+/b8ZXlYuWA5Vmypw+nn90P26FQ4GxzY8N4mPGqPFJIFvbDMXi8m7tuDLxMzccuZiUivr8H7X+/F9JOTUF9cjw/LP8YzC56GNdYmKUjuuzsGX+jz8/N/tWmKzvKloaVvVXccQ8ttHlVgdThOuGcfR8cVOJxgRTBgfZRkFtYqGdly8gsEq9///vfyRskJkMaXBC+SVmgjw+iAuX1+zr8Z+ZNww21w0uR/JOUQDDmYul6+fDnooUb7AwLVypUrBawICgQSknlU4PnPf/7T6n44WajLc5JQAaglWJE2/PPPP4vNAqNsyjnxPLh9prlbO3fWZwPPoT02V1fAiml9h8MhIN8eYLW8H+644w4xRuVLAMGO4ErmGdNUnCxJDuK2OWg6ymxLzsBByk9K+jnY+qRQxDk87L/y+eBVSVwix962qdP69eswZOgQv/0HIx6afLA/SmG90diWdSXlM/+dpFqFtHjECG8bN2zEwJwBipuIsAYVvT+P2wOvf5uyXXEOUTYkRAn+m2K0/n15fUoEVFlVKfdzsAa1K1lqkcPz+aQs0zJy4jPQ0WhKfZng/4M1mHVrzfKoR8g2WFe4ZzutXoHDCVacLP/xj38IyDCVTNdp1iwDwYopZIIJB2uPrEERYKj2zBqhOimyzso65r333ovt27dLhEUqcCBYMX3C+hWtDTi4T6a1WJt87bXXJDMQCDxcvrX9MNJTl+d22gKrwJoVj50pGqpjEKxYBG/t3El2CjwHpurbGq2BFQGfUU97rsZMdTNtv3v3bjme9gCrLbBitMgUIAGYbS58EWDKu7XIijXtYA0CgfryEYxtMpIm4AZrvPjiiwLSwRqrVq3an3YNxjYDwS8Y2+M2eiKrYF3Jnu106gocTrBiWpmpQKaVGMXwwWwJViTtEMz49kiBWaafCVb8jOvwTZORFf/OzMyUt1CmFMmqzM3NlbdcRjAcZJOyrsiUFQcL1haLRcCwNbCiAWhr+2GLRUfAimDHSIPHyFYN1oN5bAQr1ntbO3d+H3gOrTm8qj9oa2DFbTPy6cxoD7AC7wemmHj9OFiz5W/BlwQSnggg/P1aWkUwUmzLmqIzx6guy2vG/QVrsNbGiDBYQ2U4B2t7HWUCdnR/h9KKdLBttxXZ9URWB7tyPd936QocTrBiSwVTZYxeCESMdNhOoQ7WrNhSQaHPwsJC6QtkGorpQ06AjCAIBPycb/cEHU7U/IzMKEYMjMQISmRwMhXHtCKjKabmWAPj8m2BVXv76QhYkSDDiZCgqR67GoWxF6a1c2/tHNr6QVsDK55ne3WutrbVFmAF+37o0s3Zs/IxdQWOWbBSe6U6ol7R1V+kI/vqTvmjQHknKodwUiJxgAzGwDfP7jyGQ72GwZ6cDrWuwuMnWAWmAQ/1nP5X1wsmWPEaEbAuueQSYa+qpIvO3g9Mu0ZERAgDk5EzeydZt7v99ttxzjnnSG2F5I6ODqbUWFu8+OKLJQpmXyMZs4xACfysVTIC7uhgPZPb40sE08VkGDN6pTI5X5QI9Iy2Ojp4bqxhMtVJJiQZyuHh4ZLy5UsYP2e01dFBVjZftpheXbx4sUTwrOfyXLk9ktn4XHR08HfgyxnViVinffjhh0XNiL8z+0P5Mshz7kjDsrpPEml43j/99JMIOPAlkG02PFbWL0l8Ipv7sIEVmVTBlFzqCIB09Ac42HJt7etwyR8Fyjt1ROrpYOdzuI6bx9HZyelgx94DVge7Qof+fbDBikcyduxYqd1xIjuU+4GsYNbnyJA8++yzxW6FUTHrkQQF1rlY7+roIICSScmUI8kpTKcy3ai62zIFzLRwRwdBiTUqlcVMMgujbLa6kL3JNCej/I5O3lyWqTqCDFOUfDFlSpoNvQQtAg+335mhWodwOwRXklmoZsP9sF5KMFXrrh3dLl8c+MLAXlqCPQFKZXl3tj+LLwcEQB4XrxdfPvgSwVorwVr9jQ8JrPjjkF5KRQUiLG+c1kagTNL8+fN/JbnUmkwRt8Mfmjlr/jCkqhLkWi5bVFQkvVI8BlViiU24LPbyBmRxloNvEKrkEt+m+Lcqr0RZJFWuidvjGwLX5YNBlhiLysylM+3Scl/84VvKH3F5vr0Ebp/n0pqEU3vHxTeewP2r15HUaP6gvDb9+/eX/D7fOtXz44RAajNvvMD1md4KPAY+3KpsEyeT7hxHE1h153n+L2w72GB11llnyX2oAtWhgJV6Xf+/vXMNkavK9viu6W7NvaK5+MLgqBAxco3KqFEQJRBBA8YoBI0K+mF8IToqRhNfH0IQIyaoFz8ogkp8gSb4SBQfefgKjc9xlFFEeubDZWJPjDcRoxOnY6f68ltVq7Nr51T3qfOqU1VrQ9Pddc5+rbNr/89ae63/YkPFiYNNjLWM1oGWwcam515xnwF7hB8MS+ArGyP7GnsIb/Jxi4IbZ4b6PeP7D+krzDZ4izLWuGClruRolKSXoRA2gTkXYGnFU0/nAKDwfWeOgAqmajwv0YwAQJwk2EfiFqwTMBNpwfxOnC0OPpxxor3iGBKnMEc8YAFU1gmgj2ZF6AcaOc+YPY0X7ERgxaaJ+YmNHds5B72Kqs0GiCdVSLkU0hThfcVGymaLeQ8QVMaA8F4+B0BwawUkmBxsD7yJKG8hYwH1lXIpihYJmzxtqIssdbkPMGDRcc6ACSPsi9ibkP6I4GVUV6VvwlOMBxtF4TTRuJi/3z8LWIOQAS7+RlNlTHx5dX4+jZRfn0NQfwyo6krbFGdBpbnHwCqN9IqtGwVWbG58R1otmOgeeeSRBqBqFaxYt6xzPDGxKOBpx+bP94sYOo09UxqhycbIdxlNbcOGDeK5yB4CcLHZ8mKMyzSxXpxNxi2cFcK8A3ceGh/ff0xiaEiANYQIyhEap83BwUGJmUPT44UWsyJywIyHyY5NHXBppRCPx7yZI4QD7GeEACBP2h4aGmqlOdmfOQ8mLAOtCE9U5snLM+72EJvHBWc6xozKCwhmVICVugA/5kkwA42athOBFeiJao63lJLXojmprz0gRuN+fAB16FQpl1BlAYWQpojB6wYPiACKuDKG96LxsFnTh1ISsYnz9sVBtxa0KaVciupPqY5oQ1kk0MpYfCwOioKA3xfjCumPACu+RErfxNuQPxc1Y9DmRONiMfj9K0ARrBqCFTE+Oj8dJwvRrx+OAfuv0ja1tEoT3GxglUBobaoSBVZo8mwcvIE3KzicsEGx2VCIkSHtua9Rad2s10ObRGXdtkECicGKtwlUUkhdQUY0KxYpqiaqOW/vPk0SpiveWJRyCdMVpj2fxkgDwdhcUQcBNEABu3BIaYT6CFihESklEW8wIVjx9qWUSwAE6rnSK9FfFFjRDjEtgAYqeFRf9B3SH6GJ8Wbkt98MrCYaF28Xfv+si2aaFRqezg8NjBcFzJl+/ZBGijdepW1ifnmWrDenNGdWec6zG9pOKlvOVnix5PCdl1cO3aOAqlXNqhtkanPITgKJwQrNig1bi4IVajBxHRwuJi3+Bp+0DatXDgkYWJXjOcQZRRqw4pwXGioO8JsBlYFVnKdg9zSTQCKwMnGaBOJKwMAqWlI+e3uWzOlxn0vUfWnAijMRrCQTAZWBVZqnY3UNrGwN5CoBA6to8baLvX2ih50UrFpZQFmvh1b6tns7WwIGVp39/Eo/+qw3p6w3VPgEcbXlXA/vTs400Q6iWNhDdvSjjz56nF0d71XOaUMWdkIDwvY5M/TZ23HcUTLaqH7xiuJckvNJnBhwk/YJerNaBFnLNmpcWa+HrOZu7ZRfAl0BVnEDhH2GByLWIS7ljE2LnzCx/I+uM0aY9eaU9YZKHBAxHHhU4jBEoCgsBlEs7CE7us+uTqxIFAs7btdh+yF7u1Im4e0Z1S8ODDgO4bzD/AFTYv+Iu8myZC1bA6ssn461lQis8MDjzRC6EgLBCGCbqLR6v99WHLaFuGDlt+uDlfaBC65m97WlkY0Eyg5WnLXgHIDDkJa47Og+ByB1o1jYiRXE8cBvH+YAn71dwQqy3ChWdihofJooTIikD5nsfKjVJ2hg1arE7P4iJZAIrIipImaIL3lU8ZkruO7fH8VOAVj4jAuYRZSVgUA+Issh8cQcQnpnXNX5TWAaTBJQp/AFVp5A0iAwBkhGiawm+I2sl0Rp8+ZMUCBu3rjfo1kRjY27OhsFeXRwE8dlHkoSK+kkUHawItjym2++Ec2KdBqsD+iB4rCjh2AVxcJOwHbYPiEOPnu7ghXBpFH9wt5gYJVuHVrtzpdAIrACJAg6ZVPnS0Rw7ETFv5/IbFgiQnYKn3GBL6+yMhCsq2wLyjZBYLGyVmDHB7h8sELbI8BXTXzEHRELhoZH7Bf0KrjXqxlQ+2A+vN0SM7Jw4UIBOCvpJFB2sEKb5qWECHrOrLAYwIjQjIXdZ0cPwQrzXsjCTrxb2D6s7z57O4wCemYV1W9IwGualXPVPVX3901/dz98/b37x6f/cN999p1b9fsTXJWcieQy7CfzoXOVPhIzOuf6SGw45lyfk7Ty+nnts9o9lb5q/V6SJo5Jentph/uljdp1Pqt9Xm93oNZGrc0xV4G6T/sYqPVLdmJpj/uoq+0O1DIX03aFsXEPdfqrrr+v6vrdHjdQqbr93Kjrr4y5/Sp7XJ/b4/av7HH9larbXz6vyuf7Oz7bU/u7ssdNqYy6AVf7f2D881G5b//KqNyzX2W0fn/t3gMqv7nfjY4592/nKvDl/ss5t9v7m88h0BipXavUr7tf6p9z7VfnKr+SQrn+97+c271rzLlPP50wL9pkO00isELbwUbPGyimAzQUaEsICIQ5FyJDv/j3Q80BJZLPThEyRvjsDmRAVbYFDeDl7VdZK9CACDj2wYqIezQ4AAq3YDiwAD/MhQAQP9CCKFhpH4CVmgF9tonJhGjXm0ug7GBlz26vBDrJDEh6+b9t+ts4WA3/edit+v1/7wWrcQBqBaxqYAOgRYNVHYyiwErAqQ5SgA//10EpBKsGEASYBMiqNUAUsKpK3RCs+gCnSrURrCqjrt8BVqNuPwW2OjDtC1ajbgrXBKx+k7Z8sOLz/6j85vqiwApwAnxG6gClYAU47a5dExALwWpX/f5/O1cdG3Pb3nprnBmo1e9eIrBi04dRApOZAgCmDcx5AACR7LypauZV/37YGTgc9tkpQsYIbPHKygA1EB5SkBpu3rxZNCbeaJW1ApAihYYPVgiBftCkACL4xPDAYhwAEuwYJ554opgX4dYj+R2ASRuYENH8DKxaXUrR9xtYZSPHIloxsDKwyhOsWMNV59wPb70lLDutlkRgFXaCpgJYkYOEzX+iYuwUrT6izr7fwKpznp+BlYFV3mDFt4F19svmzQ3M93G+JZmAVZyO7J7elICBVec8dwMrA6siwIpvxJhzYhJsRcMysOqcvaQjR2pg1TmPzcDKwKoosOJbseSf/3QP/vBD7C+IgVVsUdmNSSSQB1glGYfViScB8hvlWbJaD+ZgUfcG7CAHC39d/em779xj27e3tNQKAyufPaKlEZbsZuJyyFzc7kLSM5xAJgsbaPc4s9qc2j0P6z8bCWS1HgysOhesrt6yxa3asaPlBZUIrIjU//jjj4XBgngpsmWGBc89Ut4TEDlR1sg4DBUtz2qCCmn6I2spAc5k3uRvQAs3emK24Grjf9z0YcdYunSpeEv6TB/Ey2hsDkMkLoe02ND0ENsT1ieds19IFb1u3Tr5wSV/06ZNbsmSJVmKJ/O2stqcMh+YNdgWCWS1HgysOhOsbtu61f3Ptm2J1l4isKInIv6hjOHtPmSs4DqknmTaJZ6KrMG4jX/++eeysZMgEFdxirJHwFCBO7rPZEGqZNzLAQZIQ0nnTH2YKIitIk3zUUcdJfFUfj02cgKF6QcXdmKslO1ixYoVwlZBf2QgJjYMoIAOB3DQerBz+G3iMk9AMa7vJIMEtC644AKh0sF0QtJJkjGee+65EnNG2noCjH2mD+LS8Jakb9zjGReu9aQOB4DC+sSkaRkeHhbmDeLLyARMIZ6NAOcyl6w2pzLP0cYWXwJZrQcDq84Dqz8MDbm//kq0cLKSCViFXUNbA1ihVQBGUCIBVoAI0fxs1Fp8hgrSzvtMFkT2E/sEINEWbcyfP1+y96KRKAsGGX39erASAJL0A7j4bBewFCgjBrFbPlgRe6X1wrGgTaLZcA8MGhdddJF76aWXRLOiEJ/19NNPCzM2hWBl5u0zfQBM9M99ACHsBrAZME7ALqzPXIlnW7ZsmWQtpjBeQI8CmzdjKnPJanMq8xxtbPElkNV6uPqPV7ufhn9yv/64y+3avsvt+r9dbug//8uNVepnbspk4f/PMCv81NgthOHC+9u/xmUJEK7f13BN2vau1f+vSKW99STIV++jLdgv/Ha1Hr+9viQgWe4dc7/jp1L/3fB3Vdrqk2tVua/PjUmd2mf8rn2uP/p/nyOweG+7fhuwYVQIhtpT/xmtB0fx/2+1zyretQrX+Z/f+hP8zz1fjIy6v+zcGX+hRNyZC1hh1kJrQatBY/jggw+E+giwIrX9rFmzxofiM1SETBZKUIvmAyM6P2gqAAqAoSwYuD8CCmhyFGW6oJ8vvviige2CMx5lxAAsLrzwQhknmhVAhAZFvXAstAtIAEZoVNDjMBbGgYa3fPlyAU+0PMyAl156qczdZ/pAA0MrBISh1cEkuHbtWgErfof1fc1KBeaDFSzdPmt8qpWQU+WsNqechmfNFiyBPNcD30u+U51aYNrhZdZKtAQyASvMYz5jBRrBmjVrRKNB+8AEx/lMFFgpewRazmGHHSbaBloE2tPWrVtFs4oCK1golAVj5syZDfVg0FDQoT2f7QJTG0BEf4wPx49TTz3VDQ0NuenTp4/XC1k1Lr74YtHIMOOhBWGGBHgPPvhgAR/AEu0LRm0WHaY9SEl9pg/OmAArxgaLh84LsOLvW2+9taF+eGbFmAnAvuuuu9ycOXMczh6YNctc8tycyjxvG9vkG47JyCTQigQSg1UrnWR9bztZMDBvctbU7rJy5UrRCjEjlrkYWJX56RQ/tizWAxYWXmQhrNaC1QJHri1btmSWOoWX69NOO01M9qSSmchRLK0keZmHr7SIUmRfUN5hAcuidCRYZTHxpG0oKW/S+lnVK8s4JptPFpvTZH3Y9c6RQNr1AA8oFhgK1gz1RPaBJKtYMejjFixYIKljcOzCpJ9X4QUYgm9KPzpfLwAADIlJREFUVuNvNlYctCALL6IvjjIgN7/vvvvEaqRn/EnkaGCVRGpWJ7YE0m5OsTuyGztCAlmth7QbX0cIywbZIAEDK1sQuUogq80p10Fa44VJwNZDtKgJhcFJq4iCc5hvQs2zTxKSklSUMjIyIuf7SYuBVVLJWb1YErDNKZaYeuamtOsB5yXMZJiT1q9fL+e2lNNPP13MTQ8//HBmgfLEj+JYhcld+8zzQZ188sniEcwZWd6Fcz9SLxVRcJYjiztOZ2lK28EqioZJP/v222/HkyEySf2cYGG8BHFLxxOQmCYr5ZRA2s2pnLOyUSWVQBbrgfAT3tBxstBCXCQOEccdd5x4IGdVjjnmGPFO/uSTT7JqMrIdxkysZhGFsKKi9sy2O1gQz4BwWTCPPfaYPMzdu3fLARpp632KIVgu/BJVl0PMqAL6a+Ze/7rGX4HWlDQUSkUsjl7uI4vNqZfl121zz2I9AEhkAyeHnhbCOeDLJAxEg+bTyg7GnIULF0pcJv3lXQiDgdCAnzwLWuIhhxwihAnMMc8CJkybNk36QStOUxJpVgT9IljeBFDDAS5+GBjxST7FUEjFFNaFigntCC8fUBiaI7xv0Jy++uoraY9CzBEeP3xOHJX/GxYM7iMYlyBj4png5VNbaRoBWd10Eshic0o3AqtdJgmkXQ98x9lojz32WDH3EcxPwdREXCNxlfxkUaCHgzINCw8MOXm6rkMgoCbNLMY+URtFalYbN24UEyAlrct8IrACTEg3z6KAIxDzHG8zgBXceD7FUMgKHtZFEwN4BgcH3YEHHigUQs8888w4WMEqwWQJpEUriwIr+iVgl774G8YM0tinOczLe8H0SvtpN6dekVOvzNPWQ/MnDVEADDmhNSqPtQEJAn2h9eRdUCQgQ2gl0WLUmBKBFQ0REwAY8BvNSMEKAlefYgjaobD4dd99910BIDQsNCIYzaEsUs1KzYDz5s0TO2sUWHEAiqoOMwXaHgeVUC5Zab8EbHNq/zMo0whsPUQ/DfbExx9/vJBHVaTnIZY0sm9QlIg86SQTgxUpQO644w7xwKEoWMGQ7lMMffTRRw1UTNzr19Xzp+3btwvDOlHcU6dOHQcrQAgWc4Bq27ZtkWA1Y8aMcQolXCUxD0BfZKX9ErDNqf3PoEwjsPXQ/Gm88847ooFA/5Z3oS/2WRg68i7s9xwbodSkKYnBKk2nedXFyQMUh73cSjkkYJtTOZ5DWUZh66EsT6LzxtFVYNV54u/+Edvm1P3PuJUZdtN64Gye83osP1o0JRH/kxEBb0L1WuQlGs2J9EIQfZMXL25pxtgRx7T22WefNWS6oE/yA0Ii3knFwKqTnlYHjrWbNqcOFH/phtxN64EYLJy6iPdcvXq1O//888U9m6MPuP4AJYiv8YgmowMhNgpWOFFw9EF6IS04kuEYRkaH2bNny8fq+azpQ2iT7AsEQWvBUYKM7OT9o+6hhx4qXIZkwvAd3HBgw4uS8RpYle6rYQNqtwS6aXNqtyy7of9uWg8PPfSQW7RokWQX//DDDwVgcPYiDGfp0qVu7ty5AlZvvPGG5Kni/B2wIrQHsCK8RmOqcK6A7PX+++8X1nhc8SnUJdGsxrQuXrxYUgnB1KGFNnGvJ96VQGna5m8+YxykEqIwBvLv4chmYNUN3yabQ6YS6KbNKVPB9Ghjth7SPXjy2OFBreXHH39s0J7itp60Xtz287jPzIB5SNXaHJeAbU62GHwJ2Hqw9ZBUArmBVRTnH4NsRqE00QRQq4lDQKUlojxOIdL9+uuvT532PaR2itO33bNXArY52WoIwcokYhJIKoH/XXGBVK2M1bN+TbbBAEQE63IgCNURh4BxGXxDsIrD67d27Vqx7V522WWx52hgFVtUud442VrKtXNr3CRgEuhKCaQCKxgooLafMmWKUCNBHQLbBB4puE4SPAxFEyCCNwoungT6AlbQcdxzzz3urLPOEsHCCchBIy6f8+fPl0NGvFyWLVsmmhUHkRxqnnLKKe6EE04Qz5vvv//erVq1SvqDvQJPHYKIb7zxxobrRFRrXRgvSAFA5kz64MCTgDy/7+HhYZnHe++9J2BJsDF8ZFD5E8RMEDSHlepCeu+998qcfFkgj14tBla9+uRt3iaB/CTQElhBxw8g4OFy5plnui+//FLIHgEYPGLwXmGTHxgYcC+++KIcAuJyidcLgHP22WdLDALmPXj9MNlpge5/xYoVkr4ad9CrrrpKwO2KK66QWwAj6sOwrHENxDDgwvn666+7Bx54QFw3afOJJ54QANXruHhqXdp68sknxfsGIt4HH3zQ3XzzzQ19038UWNEGn+MuCss85kKA9bXXXnOM35fFbbfdlt9TK3nLBlYlf0A2PJNAB0qgJbAKzYBoEwTJHXnkkTJ1PevBfRI3TAhpKb4ZEBdOtC0ALwQrTI2wK0NeiyYTghXayqxZs0RLwxQJCKGpARakLYG2iTZvv/32hutofFqX8aAZkV4ACyikvACN3zf3AkowwsOKjCbHeBSs0LSYEz/M59VXXxXqJ18WHbgWMhuygVVmorSGTAImgboEUoHVeeedJyzs+PcDTvj7s8ljnnvllVfc4YcfLps5Jj8lp+V/guDY3NG6NLYAbkG0HDQiWNwpzcCKPg866KDxtCJoY+S1ARwx06H5+NdhG/bBirYh20VrQzMK+9Z5EFAHiGEmpA1+M78osGKOviwwNfZqMbDq1Sdv8zYJ5CeB2GDVyhCWL18uUd2aPkRzm7TSht3buRIwsOrcZ2cjNwmUVQK5gFVZJ2vjKkYCBlbFyNl6MQn0kgQMrHrpaRc0VwOrggRt3ZgEekgCBlY99LCLmqqBVVGStn5MAr0jAQOr3nnWhc3UwKowUVtHJoGekYCBVc886uImamBVnKytJ5NAr0jAwKpXnnSB8zSwKlDY1pVJoEckYGDVIw+6yGkaWBUpbeur7BKALGHatGnu+eefb4mYm3klIQHPUx7NSL7Jn3XLLbek7pp4WWJx/QSS2mgDWKXuyRowCdQloEzJJhCTQLdJ4JxzznFvvvmm0MvNnDlTOFCnTp0qJN/r168XJh2/sMHv2LHDzZgxoyVi7qLBKg7BeBRYwQh09913u0cffVTIE+BzrVarQpkHSMO7WqlUJIEkRAv+dWQGPd66devkB0o/EkUuWbJkn2UzDlbdtqBsPiYBk4BJIA8JwFNKJl8AauXKlULJBhMPhNZoFz4p9oIFC4SGDtJsOFTZqAEzn/T666+/FjLun3/+Wciy4VaF6u2MM85wJEyEHYdy0kknCTeqX5fNXUm6+/v7GwjEGWOze2EQCsm3N27cuA/BONmQfdLw1atXC4uPT/QA3R1sQ5dccokbHBwUerqRkREHOcTOnTtFOwTYr732WqHa86/feeedbsOGDUKPB7k45corr3TPPvusgVUei9faNAmYBHpHAmSIwFzFBnzTTTdJ9giAAY5UyLF9Qm5ACrAiGwSaFRRvIek1HKWknucHom9Iv9FArrnmGvfUU08JjRzgAGUcmopPmE0aJSXpfv/99xsIxG+44Yam9/K0wnGgJYYE4yFpOMAYghWaEWNk/FqgnsOcB1/qyy+/LB8zN8COoteh4aOQ3eKFF16Qv5k3bYbFNKve+Y7ZTE0CJoGMJIA2dcQRR4jWASigGZFpAs3BJ8UmI0QIViHpNfez0QM6bPDwqmIKw6w2e/bscV7VefPmSZ8+YTZanvKeokX5BOJhP/69iCG8/vbbb+9DMB6ShpO2KQQrQIbsFxCQU+B4JZUT5lIIwDnPgvMVEEJj8q/r4/DBCkB/7rnnDKwyWqvWjEnAJNDDEli8eLGbPn26gBPaE5rWmjVr9iHFhtA6BKuQ9Bptxgeryy+/XAi5MRcecMABAiCY08gwgQbjE2aTBFfBCgcOn0CcNEjN7uXRhePA7BgSjIek4WRwB6z4DfcrJjvGT9olzKCQlKs2CPH33LlzxSzKXDCRYib0ry9atEgIzRk3mTDmzJkj4IZ2appVD3/BbOomAZNA90qgnQTi1113nWiZaYueAR5//PEGVmmFafVNAiYBk4BJoFECJN/t6+tLLZaJ2rEzq9TitQZMAiYBk4BJIG8JGFjlLWFr3yRgEjAJmARSS8DAKrUIrQGTgEnAJGASyFsCBlZ5S9jaNwmYBEwCJoHUEjCwSi1Ca8AkYBIwCZgE8paAgVXeErb2TQImAZOASSC1BAysUovQGjAJmARMAiaBvCVgYJW3hK19k4BJwCRgEkgtAQOr1CK0BkwCJgGTgEkgbwn8P7V35BoPKoNiAAAAAElFTkSuQmCC"/>
          <p:cNvSpPr>
            <a:spLocks noChangeAspect="1" noChangeArrowheads="1"/>
          </p:cNvSpPr>
          <p:nvPr/>
        </p:nvSpPr>
        <p:spPr bwMode="auto">
          <a:xfrm>
            <a:off x="155575" y="-3306763"/>
            <a:ext cx="12230100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0AFBF-56F2-AC08-670C-4746BE6C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670" y="1379263"/>
            <a:ext cx="2743200" cy="272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33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in Bild, das Text, Diagramm, Screenshot, Karte enthält.&#10;&#10;Beschreibung automatisch generiert.">
            <a:extLst>
              <a:ext uri="{FF2B5EF4-FFF2-40B4-BE49-F238E27FC236}">
                <a16:creationId xmlns:a16="http://schemas.microsoft.com/office/drawing/2014/main" id="{F93D50DC-F7FE-B3D4-AFFD-DD6481CEB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792" y="2989473"/>
            <a:ext cx="2726657" cy="179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969229-DAB8-2963-FE17-63B1B734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68580" tIns="34290" rIns="68580" bIns="34290" anchor="t"/>
          <a:lstStyle/>
          <a:p>
            <a:r>
              <a:rPr lang="en-US" sz="3188">
                <a:cs typeface="Arial"/>
              </a:rPr>
              <a:t>Model architecture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56C18-F711-5825-44A0-3B053145EE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8725" y="1160561"/>
            <a:ext cx="4228265" cy="3256004"/>
          </a:xfrm>
        </p:spPr>
        <p:txBody>
          <a:bodyPr lIns="68580" tIns="34290" rIns="68580" bIns="34290" anchor="t"/>
          <a:lstStyle/>
          <a:p>
            <a:pPr marL="266224" indent="-266224"/>
            <a:r>
              <a:rPr lang="en-US" sz="1575" b="1" dirty="0">
                <a:cs typeface="Arial"/>
              </a:rPr>
              <a:t>Graph-based</a:t>
            </a:r>
            <a:r>
              <a:rPr lang="en-US" sz="1575" dirty="0">
                <a:cs typeface="Arial"/>
              </a:rPr>
              <a:t>: use graph neural networks to encode and process input data in a flexible way.</a:t>
            </a:r>
            <a:endParaRPr lang="en-US" dirty="0">
              <a:cs typeface="Arial"/>
            </a:endParaRPr>
          </a:p>
          <a:p>
            <a:pPr marL="266224" indent="-266224"/>
            <a:endParaRPr lang="en-US" sz="1575" dirty="0">
              <a:cs typeface="Arial"/>
            </a:endParaRPr>
          </a:p>
          <a:p>
            <a:pPr marL="266224" indent="-266224"/>
            <a:r>
              <a:rPr lang="en-US" sz="1575" b="1" dirty="0">
                <a:cs typeface="Arial"/>
              </a:rPr>
              <a:t>Autoregressive</a:t>
            </a:r>
            <a:r>
              <a:rPr lang="en-US" sz="1575" dirty="0">
                <a:cs typeface="Arial"/>
              </a:rPr>
              <a:t>: rollout forecast iteratively, typically with 6h steps.</a:t>
            </a:r>
          </a:p>
          <a:p>
            <a:pPr marL="266224" indent="-266224"/>
            <a:endParaRPr lang="en-US" sz="1575" dirty="0">
              <a:cs typeface="Arial"/>
            </a:endParaRPr>
          </a:p>
          <a:p>
            <a:pPr marL="266224" indent="-266224"/>
            <a:r>
              <a:rPr lang="en-US" sz="1575" b="1" dirty="0">
                <a:cs typeface="Arial"/>
              </a:rPr>
              <a:t>Stretched-grid</a:t>
            </a:r>
            <a:r>
              <a:rPr lang="en-US" sz="1575" dirty="0">
                <a:cs typeface="Arial"/>
              </a:rPr>
              <a:t>: high-resolution over a </a:t>
            </a:r>
            <a:r>
              <a:rPr lang="en-US" sz="1575" dirty="0" err="1">
                <a:cs typeface="Arial"/>
              </a:rPr>
              <a:t>localised</a:t>
            </a:r>
            <a:r>
              <a:rPr lang="en-US" sz="1575" dirty="0">
                <a:cs typeface="Arial"/>
              </a:rPr>
              <a:t> domain of interest and lower resolution elsewhere with seamless information passing across boundaries.</a:t>
            </a:r>
          </a:p>
          <a:p>
            <a:pPr marL="266224" indent="-266224"/>
            <a:endParaRPr lang="en-US" sz="1575" dirty="0">
              <a:cs typeface="Arial"/>
            </a:endParaRPr>
          </a:p>
          <a:p>
            <a:pPr marL="266224" indent="-266224"/>
            <a:endParaRPr lang="en-US" sz="1575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5A5DD-EBF3-2B76-3EE5-5D8BA3F98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451" y="3253604"/>
            <a:ext cx="1903622" cy="1274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D302C0-759A-915F-76C9-2AD53D6AC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435" y="613987"/>
            <a:ext cx="3246647" cy="1716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6A0FF1-904B-1392-2AFA-71FBE0C8987A}"/>
              </a:ext>
            </a:extLst>
          </p:cNvPr>
          <p:cNvSpPr txBox="1"/>
          <p:nvPr/>
        </p:nvSpPr>
        <p:spPr>
          <a:xfrm>
            <a:off x="5571553" y="2331511"/>
            <a:ext cx="282441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cs typeface="Arial"/>
              </a:rPr>
              <a:t>Remi et al. (</a:t>
            </a:r>
            <a:r>
              <a:rPr lang="en-US" sz="900" i="1" dirty="0">
                <a:cs typeface="Arial"/>
              </a:rPr>
              <a:t>Nature, </a:t>
            </a:r>
            <a:r>
              <a:rPr lang="en-US" sz="900" dirty="0">
                <a:cs typeface="Arial"/>
              </a:rPr>
              <a:t>2023), "</a:t>
            </a:r>
            <a:r>
              <a:rPr lang="en-US" sz="900" dirty="0" err="1">
                <a:cs typeface="Arial"/>
              </a:rPr>
              <a:t>GraphCast</a:t>
            </a:r>
            <a:r>
              <a:rPr lang="en-US" sz="900" dirty="0">
                <a:cs typeface="Arial"/>
              </a:rPr>
              <a:t>"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83234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63065B-928A-4C12-92B5-D3EEB00D5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49FEB79-7062-4B74-A941-BC21B8A2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Regional Emulators</a:t>
            </a:r>
          </a:p>
        </p:txBody>
      </p:sp>
      <p:pic>
        <p:nvPicPr>
          <p:cNvPr id="22" name="Google Shape;127;p21">
            <a:extLst>
              <a:ext uri="{FF2B5EF4-FFF2-40B4-BE49-F238E27FC236}">
                <a16:creationId xmlns:a16="http://schemas.microsoft.com/office/drawing/2014/main" id="{7A6C8C45-2373-4154-BCC4-3DFCE6BC36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51695">
            <a:off x="280793" y="1190880"/>
            <a:ext cx="4894069" cy="27617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124;p21">
            <a:extLst>
              <a:ext uri="{FF2B5EF4-FFF2-40B4-BE49-F238E27FC236}">
                <a16:creationId xmlns:a16="http://schemas.microsoft.com/office/drawing/2014/main" id="{31018D58-DC5F-4000-B4F9-3BB0B9BCC51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8831" y="892875"/>
            <a:ext cx="2776968" cy="176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8;p21">
            <a:extLst>
              <a:ext uri="{FF2B5EF4-FFF2-40B4-BE49-F238E27FC236}">
                <a16:creationId xmlns:a16="http://schemas.microsoft.com/office/drawing/2014/main" id="{876B8444-3560-4B2E-8078-2D1C0633BA9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7925">
            <a:off x="3959023" y="2353644"/>
            <a:ext cx="4659245" cy="263924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E1AC0D-765C-46CA-8D12-28C9F8A0BCAD}"/>
              </a:ext>
            </a:extLst>
          </p:cNvPr>
          <p:cNvSpPr txBox="1"/>
          <p:nvPr/>
        </p:nvSpPr>
        <p:spPr>
          <a:xfrm flipH="1">
            <a:off x="-53789" y="4866501"/>
            <a:ext cx="3204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Nipen</a:t>
            </a:r>
            <a:r>
              <a:rPr lang="en-US" sz="1200" dirty="0"/>
              <a:t> et al. (</a:t>
            </a:r>
            <a:r>
              <a:rPr lang="en-US" sz="1200" i="1" dirty="0" err="1"/>
              <a:t>arXiv</a:t>
            </a:r>
            <a:r>
              <a:rPr lang="en-US" sz="1200" dirty="0"/>
              <a:t>, 2024)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213427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C9FE-4EB6-9DAB-7F2D-B44FA9485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68559" tIns="34279" rIns="68559" bIns="34279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87">
                <a:cs typeface="Arial"/>
              </a:rPr>
              <a:t>Anemoi Framework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A1C09-F069-3642-60AF-02B905E61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9039" y="1124914"/>
            <a:ext cx="5838021" cy="3254999"/>
          </a:xfrm>
        </p:spPr>
        <p:txBody>
          <a:bodyPr lIns="68559" tIns="34279" rIns="68559" bIns="34279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985" indent="-265985"/>
            <a:r>
              <a:rPr lang="en-US" sz="1550" dirty="0">
                <a:cs typeface="Arial"/>
              </a:rPr>
              <a:t>Provide cutting-edge ML tools for meteorological applications covering the whole ML lifecycle.</a:t>
            </a:r>
          </a:p>
          <a:p>
            <a:pPr marL="265985" indent="-265985"/>
            <a:r>
              <a:rPr lang="en-US" sz="1550" dirty="0">
                <a:cs typeface="Arial"/>
              </a:rPr>
              <a:t>Foster a collaborative and open-source ecosystem.</a:t>
            </a:r>
          </a:p>
          <a:p>
            <a:pPr marL="265985" indent="-265985"/>
            <a:r>
              <a:rPr lang="en-US" sz="1550" dirty="0">
                <a:cs typeface="Arial"/>
              </a:rPr>
              <a:t>Facilitate R2O, reduce maintenance.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CE503-1CF4-6984-9347-3F17E99F6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135" y="2343624"/>
            <a:ext cx="5089936" cy="2727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7F79D-783E-461D-BCE3-388021C5B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094" y="241746"/>
            <a:ext cx="1300882" cy="15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94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DDF53-53FA-C0A1-6801-9C9AA771B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68580" tIns="34290" rIns="68580" bIns="34290" anchor="t"/>
          <a:lstStyle/>
          <a:p>
            <a:r>
              <a:rPr lang="en-US" sz="3188" dirty="0">
                <a:cs typeface="Arial"/>
              </a:rPr>
              <a:t>Anemoi Community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53BBF-94AB-171D-FE56-0DA0E921F4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078" y="1082356"/>
            <a:ext cx="3945425" cy="3256004"/>
          </a:xfrm>
        </p:spPr>
        <p:txBody>
          <a:bodyPr lIns="68580" tIns="34290" rIns="68580" bIns="34290" anchor="t"/>
          <a:lstStyle/>
          <a:p>
            <a:pPr marL="266065" indent="-266065"/>
            <a:endParaRPr lang="en-US" sz="1575" dirty="0">
              <a:cs typeface="Arial"/>
            </a:endParaRPr>
          </a:p>
          <a:p>
            <a:pPr marL="266065" indent="-266065"/>
            <a:r>
              <a:rPr lang="en-US" sz="1575" dirty="0">
                <a:cs typeface="Arial"/>
              </a:rPr>
              <a:t>Collective expertise of 12 European meteorological institutions, led by ECMWF.</a:t>
            </a:r>
          </a:p>
          <a:p>
            <a:pPr marL="266065" indent="-266065"/>
            <a:r>
              <a:rPr lang="en-US" sz="1550" dirty="0">
                <a:cs typeface="Arial"/>
              </a:rPr>
              <a:t>Over 40 contributors, 700 pull requests and counting.</a:t>
            </a:r>
          </a:p>
          <a:p>
            <a:pPr marL="266065" indent="-266065"/>
            <a:endParaRPr lang="en-US" sz="1550" dirty="0">
              <a:cs typeface="Arial"/>
            </a:endParaRPr>
          </a:p>
          <a:p>
            <a:pPr marL="266065" indent="-266065"/>
            <a:endParaRPr lang="en-US" sz="1550" dirty="0">
              <a:cs typeface="Arial"/>
            </a:endParaRPr>
          </a:p>
          <a:p>
            <a:pPr marL="266065" indent="-266065"/>
            <a:endParaRPr lang="en-US" sz="1575" dirty="0">
              <a:cs typeface="Arial"/>
            </a:endParaRPr>
          </a:p>
          <a:p>
            <a:pPr marL="266065" indent="-266065"/>
            <a:endParaRPr lang="en-US" sz="1575" dirty="0">
              <a:cs typeface="Arial"/>
            </a:endParaRPr>
          </a:p>
        </p:txBody>
      </p:sp>
      <p:pic>
        <p:nvPicPr>
          <p:cNvPr id="5" name="Picture 4" descr="A network of countries/regions with blue circles and lines&#10;&#10;Description automatically generated with medium confidence">
            <a:extLst>
              <a:ext uri="{FF2B5EF4-FFF2-40B4-BE49-F238E27FC236}">
                <a16:creationId xmlns:a16="http://schemas.microsoft.com/office/drawing/2014/main" id="{3E6C0477-C31F-A116-650F-9CE8D08B4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558" y="1285311"/>
            <a:ext cx="3943427" cy="2774233"/>
          </a:xfrm>
          <a:prstGeom prst="rect">
            <a:avLst/>
          </a:prstGeom>
        </p:spPr>
      </p:pic>
      <p:pic>
        <p:nvPicPr>
          <p:cNvPr id="6" name="Google Shape;118;p20" descr="A group of wind turbines with a cloud of electrical circuits&#10;&#10;Description automatically generated with medium confidence">
            <a:extLst>
              <a:ext uri="{FF2B5EF4-FFF2-40B4-BE49-F238E27FC236}">
                <a16:creationId xmlns:a16="http://schemas.microsoft.com/office/drawing/2014/main" id="{1117B1B1-E4E7-4501-A8FF-B1CB753096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6180" y="2873326"/>
            <a:ext cx="3210984" cy="2270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117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1">
            <a:extLst>
              <a:ext uri="{FF2B5EF4-FFF2-40B4-BE49-F238E27FC236}">
                <a16:creationId xmlns:a16="http://schemas.microsoft.com/office/drawing/2014/main" id="{AD109025-6B2A-8A46-7CE5-196EF3CCE4A7}"/>
              </a:ext>
            </a:extLst>
          </p:cNvPr>
          <p:cNvSpPr txBox="1">
            <a:spLocks/>
          </p:cNvSpPr>
          <p:nvPr/>
        </p:nvSpPr>
        <p:spPr>
          <a:xfrm>
            <a:off x="861096" y="282421"/>
            <a:ext cx="7992172" cy="707864"/>
          </a:xfrm>
          <a:prstGeom prst="rect">
            <a:avLst/>
          </a:prstGeom>
        </p:spPr>
        <p:txBody>
          <a:bodyPr lIns="91412" tIns="45706" rIns="91412" bIns="45706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799" kern="0" dirty="0">
                <a:latin typeface="Arial"/>
                <a:cs typeface="Arial"/>
              </a:rPr>
              <a:t>Data-</a:t>
            </a:r>
            <a:r>
              <a:rPr lang="de-DE" sz="2799" kern="0" dirty="0" err="1">
                <a:latin typeface="Arial"/>
                <a:cs typeface="Arial"/>
              </a:rPr>
              <a:t>driven</a:t>
            </a:r>
            <a:r>
              <a:rPr lang="de-DE" sz="2799" kern="0" dirty="0">
                <a:latin typeface="Arial"/>
                <a:cs typeface="Arial"/>
              </a:rPr>
              <a:t> regional </a:t>
            </a:r>
            <a:r>
              <a:rPr lang="de-DE" sz="2799" kern="0" dirty="0" err="1">
                <a:latin typeface="Arial"/>
                <a:cs typeface="Arial"/>
              </a:rPr>
              <a:t>forecasting</a:t>
            </a:r>
            <a:endParaRPr lang="de-DE" sz="2799" dirty="0"/>
          </a:p>
        </p:txBody>
      </p:sp>
      <p:pic>
        <p:nvPicPr>
          <p:cNvPr id="2" name="Grafik 1" descr="Ein Bild, das Text, Screenshot, Kreis enthält.&#10;&#10;Beschreibung automatisch generiert.">
            <a:extLst>
              <a:ext uri="{FF2B5EF4-FFF2-40B4-BE49-F238E27FC236}">
                <a16:creationId xmlns:a16="http://schemas.microsoft.com/office/drawing/2014/main" id="{7890A9BE-1027-24A0-A54A-B1B3E5765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7" y="874755"/>
            <a:ext cx="5927688" cy="355778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490A3F7-58A0-A009-3906-732B0E8D7683}"/>
              </a:ext>
            </a:extLst>
          </p:cNvPr>
          <p:cNvSpPr txBox="1"/>
          <p:nvPr/>
        </p:nvSpPr>
        <p:spPr>
          <a:xfrm>
            <a:off x="5781614" y="968859"/>
            <a:ext cx="2847776" cy="3299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59" tIns="34279" rIns="68559" bIns="3427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/>
              <a:t>Transfer Learning:</a:t>
            </a:r>
            <a:br>
              <a:rPr lang="de-DE" sz="1400" b="1" dirty="0"/>
            </a:br>
            <a:endParaRPr lang="de-DE" sz="1400" b="1" dirty="0">
              <a:cs typeface="Arial"/>
            </a:endParaRPr>
          </a:p>
          <a:p>
            <a:pPr marL="213931" indent="-213931">
              <a:buFont typeface="Arial"/>
              <a:buChar char="•"/>
            </a:pPr>
            <a:r>
              <a:rPr lang="de-DE" sz="1400" dirty="0" err="1"/>
              <a:t>Sequentially</a:t>
            </a:r>
            <a:r>
              <a:rPr lang="de-DE" sz="1400" dirty="0"/>
              <a:t> </a:t>
            </a:r>
            <a:r>
              <a:rPr lang="de-DE" sz="1400" dirty="0" err="1"/>
              <a:t>adapt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model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more</a:t>
            </a:r>
            <a:r>
              <a:rPr lang="de-DE" sz="1400" dirty="0"/>
              <a:t> </a:t>
            </a:r>
            <a:r>
              <a:rPr lang="de-DE" sz="1400" dirty="0" err="1"/>
              <a:t>complex</a:t>
            </a:r>
            <a:r>
              <a:rPr lang="de-DE" sz="1400" dirty="0"/>
              <a:t> </a:t>
            </a:r>
            <a:r>
              <a:rPr lang="de-DE" sz="1400" dirty="0" err="1"/>
              <a:t>tasks</a:t>
            </a:r>
            <a:r>
              <a:rPr lang="de-DE" sz="1400" dirty="0"/>
              <a:t>.</a:t>
            </a:r>
            <a:br>
              <a:rPr lang="en-US" sz="1400" dirty="0"/>
            </a:br>
            <a:endParaRPr lang="de-DE" sz="1400" dirty="0">
              <a:cs typeface="Arial"/>
            </a:endParaRPr>
          </a:p>
          <a:p>
            <a:pPr marL="213931" indent="-213931">
              <a:buFont typeface="Arial"/>
              <a:buChar char="•"/>
            </a:pPr>
            <a:r>
              <a:rPr lang="de-DE" sz="1400" dirty="0"/>
              <a:t>Harness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greater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availability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ERA5.</a:t>
            </a:r>
            <a:br>
              <a:rPr lang="de-DE" sz="1400" dirty="0"/>
            </a:br>
            <a:endParaRPr lang="de-DE" sz="1400" dirty="0">
              <a:cs typeface="Arial"/>
            </a:endParaRPr>
          </a:p>
          <a:p>
            <a:pPr marL="213931" indent="-213931">
              <a:buFont typeface="Arial"/>
              <a:buChar char="•"/>
            </a:pPr>
            <a:r>
              <a:rPr lang="de-DE" sz="1400" dirty="0" err="1"/>
              <a:t>Gradually</a:t>
            </a:r>
            <a:r>
              <a:rPr lang="de-DE" sz="1400" dirty="0"/>
              <a:t> </a:t>
            </a:r>
            <a:r>
              <a:rPr lang="de-DE" sz="1400" dirty="0" err="1"/>
              <a:t>refines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model</a:t>
            </a:r>
            <a:r>
              <a:rPr lang="de-DE" sz="1400" dirty="0"/>
              <a:t>, </a:t>
            </a:r>
            <a:r>
              <a:rPr lang="de-DE" sz="1400" dirty="0" err="1"/>
              <a:t>allowing</a:t>
            </a:r>
            <a:r>
              <a:rPr lang="de-DE" sz="1400" dirty="0"/>
              <a:t> </a:t>
            </a:r>
            <a:r>
              <a:rPr lang="de-DE" sz="1400" dirty="0" err="1"/>
              <a:t>it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reach</a:t>
            </a:r>
            <a:r>
              <a:rPr lang="de-DE" sz="1400" dirty="0"/>
              <a:t> a </a:t>
            </a:r>
            <a:r>
              <a:rPr lang="de-DE" sz="1400" dirty="0" err="1"/>
              <a:t>local</a:t>
            </a:r>
            <a:r>
              <a:rPr lang="de-DE" sz="1400" dirty="0"/>
              <a:t> </a:t>
            </a:r>
            <a:r>
              <a:rPr lang="de-DE" sz="1400" dirty="0" err="1"/>
              <a:t>minima</a:t>
            </a:r>
            <a:r>
              <a:rPr lang="de-DE" sz="1400" dirty="0"/>
              <a:t>. </a:t>
            </a:r>
            <a:br>
              <a:rPr lang="de-DE" sz="1400" dirty="0"/>
            </a:br>
            <a:endParaRPr lang="de-DE" sz="1400" dirty="0">
              <a:cs typeface="Arial"/>
            </a:endParaRPr>
          </a:p>
          <a:p>
            <a:pPr marL="213931" indent="-213931">
              <a:buFont typeface="Arial"/>
              <a:buChar char="•"/>
            </a:pPr>
            <a:r>
              <a:rPr lang="de-DE" sz="1400" dirty="0" err="1"/>
              <a:t>Drastic</a:t>
            </a:r>
            <a:r>
              <a:rPr lang="de-DE" sz="1400" dirty="0"/>
              <a:t> </a:t>
            </a:r>
            <a:r>
              <a:rPr lang="de-DE" sz="1400" dirty="0" err="1"/>
              <a:t>increase</a:t>
            </a:r>
            <a:r>
              <a:rPr lang="de-DE" sz="1400" dirty="0"/>
              <a:t> in </a:t>
            </a:r>
            <a:r>
              <a:rPr lang="de-DE" sz="1400" dirty="0" err="1"/>
              <a:t>performance</a:t>
            </a:r>
            <a:r>
              <a:rPr lang="de-DE" sz="1400" dirty="0"/>
              <a:t> </a:t>
            </a:r>
            <a:r>
              <a:rPr lang="de-DE" sz="1400" dirty="0" err="1"/>
              <a:t>vs</a:t>
            </a:r>
            <a:r>
              <a:rPr lang="de-DE" sz="1400" dirty="0"/>
              <a:t> </a:t>
            </a:r>
            <a:r>
              <a:rPr lang="de-DE" sz="1400" dirty="0" err="1"/>
              <a:t>starting</a:t>
            </a:r>
            <a:r>
              <a:rPr lang="de-DE" sz="1400" dirty="0"/>
              <a:t> </a:t>
            </a:r>
            <a:r>
              <a:rPr lang="de-DE" sz="1400" dirty="0" err="1"/>
              <a:t>directly</a:t>
            </a:r>
            <a:r>
              <a:rPr lang="de-DE" sz="1400" dirty="0"/>
              <a:t> at </a:t>
            </a:r>
            <a:r>
              <a:rPr lang="de-DE" sz="1400" dirty="0" err="1"/>
              <a:t>stage</a:t>
            </a:r>
            <a:r>
              <a:rPr lang="de-DE" sz="1400" dirty="0"/>
              <a:t> C.</a:t>
            </a:r>
            <a:endParaRPr lang="de-DE" sz="1400" dirty="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504DE-5F71-4DD8-902F-712F94830419}"/>
              </a:ext>
            </a:extLst>
          </p:cNvPr>
          <p:cNvSpPr txBox="1"/>
          <p:nvPr/>
        </p:nvSpPr>
        <p:spPr>
          <a:xfrm flipH="1">
            <a:off x="0" y="4866501"/>
            <a:ext cx="3204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Nipen</a:t>
            </a:r>
            <a:r>
              <a:rPr lang="en-US" sz="1200" dirty="0"/>
              <a:t> et al. (</a:t>
            </a:r>
            <a:r>
              <a:rPr lang="en-US" sz="1200" i="1" dirty="0" err="1"/>
              <a:t>arXiv</a:t>
            </a:r>
            <a:r>
              <a:rPr lang="en-US" sz="1200" dirty="0"/>
              <a:t>, 2024)</a:t>
            </a:r>
            <a:endParaRPr lang="de-CH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F7FC99-362B-47F3-AEF1-1A41BE0C8318}"/>
              </a:ext>
            </a:extLst>
          </p:cNvPr>
          <p:cNvSpPr/>
          <p:nvPr/>
        </p:nvSpPr>
        <p:spPr bwMode="auto">
          <a:xfrm>
            <a:off x="301842" y="3977196"/>
            <a:ext cx="3222593" cy="410957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9AD4-7A6C-42C0-A25B-AFEDDFD1AC12}"/>
              </a:ext>
            </a:extLst>
          </p:cNvPr>
          <p:cNvSpPr txBox="1"/>
          <p:nvPr/>
        </p:nvSpPr>
        <p:spPr>
          <a:xfrm>
            <a:off x="195309" y="4388153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ECMWF to provide pre-trained Stage B models!</a:t>
            </a:r>
            <a:endParaRPr lang="en-CH" sz="1800" dirty="0"/>
          </a:p>
        </p:txBody>
      </p:sp>
    </p:spTree>
    <p:extLst>
      <p:ext uri="{BB962C8B-B14F-4D97-AF65-F5344CB8AC3E}">
        <p14:creationId xmlns:p14="http://schemas.microsoft.com/office/powerpoint/2010/main" val="104395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1">
            <a:extLst>
              <a:ext uri="{FF2B5EF4-FFF2-40B4-BE49-F238E27FC236}">
                <a16:creationId xmlns:a16="http://schemas.microsoft.com/office/drawing/2014/main" id="{AD109025-6B2A-8A46-7CE5-196EF3CCE4A7}"/>
              </a:ext>
            </a:extLst>
          </p:cNvPr>
          <p:cNvSpPr txBox="1">
            <a:spLocks/>
          </p:cNvSpPr>
          <p:nvPr/>
        </p:nvSpPr>
        <p:spPr>
          <a:xfrm>
            <a:off x="861096" y="282421"/>
            <a:ext cx="7992172" cy="707864"/>
          </a:xfrm>
          <a:prstGeom prst="rect">
            <a:avLst/>
          </a:prstGeom>
        </p:spPr>
        <p:txBody>
          <a:bodyPr lIns="91412" tIns="45706" rIns="91412" bIns="45706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799" kern="0" dirty="0">
                <a:latin typeface="Arial"/>
                <a:cs typeface="Arial"/>
              </a:rPr>
              <a:t>AICON </a:t>
            </a:r>
            <a:r>
              <a:rPr lang="de-DE" sz="2799" kern="0" dirty="0" err="1">
                <a:latin typeface="Arial"/>
                <a:cs typeface="Arial"/>
              </a:rPr>
              <a:t>Results</a:t>
            </a:r>
            <a:endParaRPr lang="de-DE" sz="2799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F5AB6C-0A68-4490-87B4-81F4F921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878" y="918101"/>
            <a:ext cx="4322459" cy="1725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86EB4-F3C5-438B-ACA9-7256167730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16664" y="2854861"/>
            <a:ext cx="4322459" cy="1725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6F4C28-8BF7-427E-98FE-6D01B8A6E7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875" y="2854861"/>
            <a:ext cx="4322459" cy="1725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25887-490A-4A47-929C-770F28CEA1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16663" y="918101"/>
            <a:ext cx="4322458" cy="172582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12029E-7D80-48BE-9EB0-97BC54F231F6}"/>
              </a:ext>
            </a:extLst>
          </p:cNvPr>
          <p:cNvCxnSpPr/>
          <p:nvPr/>
        </p:nvCxnSpPr>
        <p:spPr bwMode="auto">
          <a:xfrm>
            <a:off x="4572000" y="779224"/>
            <a:ext cx="0" cy="39064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2D8D5A-9511-4416-B887-249AE56034E2}"/>
              </a:ext>
            </a:extLst>
          </p:cNvPr>
          <p:cNvCxnSpPr/>
          <p:nvPr/>
        </p:nvCxnSpPr>
        <p:spPr bwMode="auto">
          <a:xfrm>
            <a:off x="187091" y="2785997"/>
            <a:ext cx="885203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8FBAD24-D29D-4AFA-9266-4268A0FE4B2E}"/>
              </a:ext>
            </a:extLst>
          </p:cNvPr>
          <p:cNvSpPr/>
          <p:nvPr/>
        </p:nvSpPr>
        <p:spPr bwMode="auto">
          <a:xfrm>
            <a:off x="7291501" y="4738971"/>
            <a:ext cx="1401647" cy="3351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algn="r" defTabSz="914126"/>
            <a:r>
              <a:rPr lang="de-CH" sz="1000">
                <a:solidFill>
                  <a:schemeClr val="bg2">
                    <a:lumMod val="40000"/>
                    <a:lumOff val="60000"/>
                  </a:schemeClr>
                </a:solidFill>
              </a:rPr>
              <a:t>NWP Seminar</a:t>
            </a:r>
            <a:br>
              <a:rPr lang="de-CH" sz="100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de-CH" sz="1000">
                <a:solidFill>
                  <a:schemeClr val="bg2">
                    <a:lumMod val="40000"/>
                    <a:lumOff val="60000"/>
                  </a:schemeClr>
                </a:solidFill>
              </a:rPr>
              <a:t>23.01.2025</a:t>
            </a:r>
          </a:p>
        </p:txBody>
      </p:sp>
    </p:spTree>
    <p:extLst>
      <p:ext uri="{BB962C8B-B14F-4D97-AF65-F5344CB8AC3E}">
        <p14:creationId xmlns:p14="http://schemas.microsoft.com/office/powerpoint/2010/main" val="2907585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1">
            <a:extLst>
              <a:ext uri="{FF2B5EF4-FFF2-40B4-BE49-F238E27FC236}">
                <a16:creationId xmlns:a16="http://schemas.microsoft.com/office/drawing/2014/main" id="{AD109025-6B2A-8A46-7CE5-196EF3CCE4A7}"/>
              </a:ext>
            </a:extLst>
          </p:cNvPr>
          <p:cNvSpPr txBox="1">
            <a:spLocks/>
          </p:cNvSpPr>
          <p:nvPr/>
        </p:nvSpPr>
        <p:spPr>
          <a:xfrm>
            <a:off x="861096" y="282421"/>
            <a:ext cx="7992172" cy="707864"/>
          </a:xfrm>
          <a:prstGeom prst="rect">
            <a:avLst/>
          </a:prstGeom>
        </p:spPr>
        <p:txBody>
          <a:bodyPr lIns="91412" tIns="45706" rIns="91412" bIns="45706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799" kern="0" dirty="0">
                <a:latin typeface="Arial"/>
                <a:cs typeface="Arial"/>
              </a:rPr>
              <a:t>AICON „</a:t>
            </a:r>
            <a:r>
              <a:rPr lang="de-DE" sz="2799" kern="0" dirty="0" err="1">
                <a:latin typeface="Arial"/>
                <a:cs typeface="Arial"/>
              </a:rPr>
              <a:t>Verification</a:t>
            </a:r>
            <a:r>
              <a:rPr lang="de-DE" sz="2799" kern="0" dirty="0">
                <a:latin typeface="Arial"/>
                <a:cs typeface="Arial"/>
              </a:rPr>
              <a:t>“</a:t>
            </a:r>
            <a:endParaRPr lang="de-DE" sz="2799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12029E-7D80-48BE-9EB0-97BC54F231F6}"/>
              </a:ext>
            </a:extLst>
          </p:cNvPr>
          <p:cNvCxnSpPr/>
          <p:nvPr/>
        </p:nvCxnSpPr>
        <p:spPr bwMode="auto">
          <a:xfrm>
            <a:off x="4572000" y="779224"/>
            <a:ext cx="0" cy="39064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2D8D5A-9511-4416-B887-249AE56034E2}"/>
              </a:ext>
            </a:extLst>
          </p:cNvPr>
          <p:cNvCxnSpPr/>
          <p:nvPr/>
        </p:nvCxnSpPr>
        <p:spPr bwMode="auto">
          <a:xfrm>
            <a:off x="187091" y="2785997"/>
            <a:ext cx="885203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8B078-F214-4A60-98FB-1A5770A2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20" y="1194576"/>
            <a:ext cx="1894147" cy="1491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1F6B5F-4DB0-4290-888C-C7239FD9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010" y="1195652"/>
            <a:ext cx="1887590" cy="14910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F15126-DA82-4DAF-9E96-4FEA5FC21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046" y="1194576"/>
            <a:ext cx="1887589" cy="1514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F7B049-2244-4922-8168-723774FB7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680" y="1194576"/>
            <a:ext cx="1887587" cy="15147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9AE41-6361-4EF8-96B9-015D0B1B7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34" y="2972009"/>
            <a:ext cx="1894147" cy="15093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C466B9-8BBD-4CF6-8EE1-004F8AB1E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3010" y="2990294"/>
            <a:ext cx="1871200" cy="14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56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895350" y="847725"/>
            <a:ext cx="3342119" cy="3448049"/>
          </a:xfrm>
          <a:prstGeom prst="rect">
            <a:avLst/>
          </a:prstGeom>
        </p:spPr>
        <p:txBody>
          <a:bodyPr spcFirstLastPara="1" wrap="square" lIns="91397" tIns="91397" rIns="91397" bIns="91397" anchor="t" anchorCtr="0">
            <a:normAutofit/>
          </a:bodyPr>
          <a:lstStyle/>
          <a:p>
            <a:pPr marL="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Trained on:</a:t>
            </a:r>
            <a:endParaRPr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</a:pPr>
            <a:r>
              <a:rPr lang="en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MEPS 2.5km analyses 2020-2023</a:t>
            </a:r>
            <a:endParaRPr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</a:pPr>
            <a:r>
              <a:rPr lang="en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1000 * 950 grid points</a:t>
            </a:r>
            <a:endParaRPr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</a:pPr>
            <a:r>
              <a:rPr lang="en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Biggest mountain: 2019 m</a:t>
            </a:r>
            <a:endParaRPr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397" tIns="91397" rIns="91397" bIns="91397" anchor="t" anchorCtr="0">
            <a:normAutofit/>
          </a:bodyPr>
          <a:lstStyle/>
          <a:p>
            <a:r>
              <a:rPr lang="en" dirty="0"/>
              <a:t>Running Bris in Switzerland</a:t>
            </a:r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4294967295"/>
          </p:nvPr>
        </p:nvSpPr>
        <p:spPr>
          <a:xfrm>
            <a:off x="4548555" y="893793"/>
            <a:ext cx="3998912" cy="3416300"/>
          </a:xfrm>
          <a:prstGeom prst="rect">
            <a:avLst/>
          </a:prstGeom>
        </p:spPr>
        <p:txBody>
          <a:bodyPr spcFirstLastPara="1" wrap="square" lIns="91397" tIns="91397" rIns="91397" bIns="91397" anchor="t" anchorCtr="0">
            <a:normAutofit/>
          </a:bodyPr>
          <a:lstStyle/>
          <a:p>
            <a:pPr marL="0" indent="0">
              <a:buClr>
                <a:schemeClr val="dk1"/>
              </a:buClr>
              <a:buSzPts val="1600"/>
              <a:buFont typeface="Arial"/>
              <a:buNone/>
            </a:pPr>
            <a:r>
              <a:rPr lang="en" sz="1400" dirty="0">
                <a:sym typeface="Arial"/>
              </a:rPr>
              <a:t>Inference on:</a:t>
            </a:r>
            <a:endParaRPr sz="1400" dirty="0">
              <a:sym typeface="Arial"/>
            </a:endParaRPr>
          </a:p>
          <a:p>
            <a:pPr>
              <a:buClr>
                <a:schemeClr val="dk1"/>
              </a:buClr>
              <a:buSzPts val="1600"/>
              <a:buFont typeface="Arial"/>
            </a:pPr>
            <a:r>
              <a:rPr lang="en" sz="1400" dirty="0">
                <a:sym typeface="Arial"/>
              </a:rPr>
              <a:t>COSMO 2.2km analyses</a:t>
            </a:r>
            <a:endParaRPr sz="1400" dirty="0">
              <a:sym typeface="Arial"/>
            </a:endParaRPr>
          </a:p>
          <a:p>
            <a:pPr>
              <a:buClr>
                <a:schemeClr val="dk1"/>
              </a:buClr>
              <a:buSzPts val="1600"/>
              <a:buFont typeface="Arial"/>
            </a:pPr>
            <a:r>
              <a:rPr lang="en" sz="1400" dirty="0">
                <a:sym typeface="Arial"/>
              </a:rPr>
              <a:t>290 * 582 gridpoints</a:t>
            </a:r>
            <a:endParaRPr sz="1400" dirty="0">
              <a:sym typeface="Arial"/>
            </a:endParaRPr>
          </a:p>
          <a:p>
            <a:pPr>
              <a:buClr>
                <a:schemeClr val="dk1"/>
              </a:buClr>
              <a:buSzPts val="1600"/>
              <a:buFont typeface="Arial"/>
            </a:pPr>
            <a:r>
              <a:rPr lang="en" sz="1400" dirty="0">
                <a:sym typeface="Arial"/>
              </a:rPr>
              <a:t>Biggest mountain: 3867 m</a:t>
            </a:r>
            <a:endParaRPr sz="1400" dirty="0"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11" y="2396531"/>
            <a:ext cx="2254330" cy="254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t="14573" r="4168"/>
          <a:stretch/>
        </p:blipFill>
        <p:spPr>
          <a:xfrm>
            <a:off x="4629707" y="2442265"/>
            <a:ext cx="3481849" cy="2540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111E36-D2AA-7684-3E6F-8B27716F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42" y="1106016"/>
            <a:ext cx="6987188" cy="3916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2B545-ECEE-F753-9AE9-E7F0D6A301B1}"/>
              </a:ext>
            </a:extLst>
          </p:cNvPr>
          <p:cNvSpPr txBox="1"/>
          <p:nvPr/>
        </p:nvSpPr>
        <p:spPr>
          <a:xfrm>
            <a:off x="781342" y="488631"/>
            <a:ext cx="7511311" cy="7383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2" tIns="45706" rIns="91412" bIns="4570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99" dirty="0">
                <a:cs typeface="Arial"/>
              </a:rPr>
              <a:t>How robust are stretched-grid models?</a:t>
            </a:r>
            <a:br>
              <a:rPr lang="en-US" sz="2099" dirty="0">
                <a:cs typeface="Arial"/>
              </a:rPr>
            </a:br>
            <a:r>
              <a:rPr lang="en-US" sz="2099" dirty="0">
                <a:cs typeface="Arial"/>
              </a:rPr>
              <a:t>Running Bris on the Swiss domain</a:t>
            </a:r>
            <a:endParaRPr lang="en-US" sz="2099" dirty="0"/>
          </a:p>
        </p:txBody>
      </p:sp>
    </p:spTree>
    <p:extLst>
      <p:ext uri="{BB962C8B-B14F-4D97-AF65-F5344CB8AC3E}">
        <p14:creationId xmlns:p14="http://schemas.microsoft.com/office/powerpoint/2010/main" val="2389351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596A3-CA96-71FA-2147-99F01F744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6B3B0B0F-E794-1244-9699-107C60B9C23A}" type="slidenum">
              <a:rPr lang="en-US">
                <a:latin typeface="Aptos" panose="0211000402020202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dirty="0">
              <a:latin typeface="Aptos" panose="021100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83FCC-43BE-0664-C0C0-00E5B4ED16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ptos" panose="02110004020202020204"/>
              </a:rPr>
              <a:t>European Centre for Medium-Range Weather Forecasts</a:t>
            </a:r>
            <a:endParaRPr lang="en-US" dirty="0">
              <a:latin typeface="Aptos" panose="0211000402020202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95C082-2B7D-ED4A-E76C-B9EF22036C51}"/>
              </a:ext>
            </a:extLst>
          </p:cNvPr>
          <p:cNvGrpSpPr/>
          <p:nvPr/>
        </p:nvGrpSpPr>
        <p:grpSpPr>
          <a:xfrm>
            <a:off x="-354793" y="298953"/>
            <a:ext cx="2819234" cy="1619602"/>
            <a:chOff x="13960" y="464590"/>
            <a:chExt cx="3758980" cy="215947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2350C3-9CD2-617E-2A78-45CC481F10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8689" y="1528442"/>
              <a:ext cx="109178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B3E5BF-9919-1602-8C57-6FA4FCCC26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8689" y="1970270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F2AFD54-CA7E-D49B-9B42-532BE89FDE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8688" y="2412099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31FDD1-EFDC-10A2-E241-AF1EE066E0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0264" y="1528441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D9941B4-FE07-DA30-EBAD-67177D1E4B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0264" y="1970270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89B9949-7F02-AF26-C551-A7D192549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0263" y="2412099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BE8CA6-B3D5-0AA7-6CC0-F239AA393DC0}"/>
                </a:ext>
              </a:extLst>
            </p:cNvPr>
            <p:cNvSpPr txBox="1"/>
            <p:nvPr/>
          </p:nvSpPr>
          <p:spPr>
            <a:xfrm>
              <a:off x="1008628" y="1374553"/>
              <a:ext cx="11652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Aptos" panose="02110004020202020204"/>
                </a:rPr>
                <a:t>model space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872BE9-8C10-26EC-F6F8-7297B97F2A81}"/>
                </a:ext>
              </a:extLst>
            </p:cNvPr>
            <p:cNvSpPr txBox="1"/>
            <p:nvPr/>
          </p:nvSpPr>
          <p:spPr>
            <a:xfrm>
              <a:off x="13960" y="1846994"/>
              <a:ext cx="217773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Aptos" panose="02110004020202020204"/>
                </a:rPr>
                <a:t>latent space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FC9B35-1571-7FF0-B4C5-B5069C935A21}"/>
                </a:ext>
              </a:extLst>
            </p:cNvPr>
            <p:cNvSpPr txBox="1"/>
            <p:nvPr/>
          </p:nvSpPr>
          <p:spPr>
            <a:xfrm>
              <a:off x="1207401" y="2285505"/>
              <a:ext cx="962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err="1">
                  <a:solidFill>
                    <a:prstClr val="black"/>
                  </a:solidFill>
                  <a:latin typeface="Aptos" panose="02110004020202020204"/>
                </a:rPr>
                <a:t>obs</a:t>
              </a: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 space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9503DD-6AC9-5DB4-D21F-2A1104BB9CF2}"/>
                </a:ext>
              </a:extLst>
            </p:cNvPr>
            <p:cNvSpPr txBox="1"/>
            <p:nvPr/>
          </p:nvSpPr>
          <p:spPr>
            <a:xfrm>
              <a:off x="2197014" y="1094072"/>
              <a:ext cx="48774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t+0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14ADC6-3761-9A53-06A2-AE418BC8C70F}"/>
                </a:ext>
              </a:extLst>
            </p:cNvPr>
            <p:cNvSpPr txBox="1"/>
            <p:nvPr/>
          </p:nvSpPr>
          <p:spPr>
            <a:xfrm>
              <a:off x="3086066" y="1094072"/>
              <a:ext cx="5112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err="1">
                  <a:solidFill>
                    <a:prstClr val="black"/>
                  </a:solidFill>
                  <a:latin typeface="Aptos" panose="02110004020202020204"/>
                </a:rPr>
                <a:t>t+N</a:t>
              </a:r>
              <a:endParaRPr lang="en-US" sz="10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20BE2A4-64FD-BA6C-7D6F-8E6B5AB80018}"/>
                </a:ext>
              </a:extLst>
            </p:cNvPr>
            <p:cNvCxnSpPr>
              <a:stCxn id="7" idx="4"/>
              <a:endCxn id="8" idx="0"/>
            </p:cNvCxnSpPr>
            <p:nvPr/>
          </p:nvCxnSpPr>
          <p:spPr>
            <a:xfrm flipH="1">
              <a:off x="2442689" y="1636442"/>
              <a:ext cx="589" cy="33382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92CF864-D765-7260-A4EA-20A23186DE7E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77" y="2019062"/>
              <a:ext cx="798816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194C3FD-ECE6-156C-8DD7-AFA8467F2FA2}"/>
                </a:ext>
              </a:extLst>
            </p:cNvPr>
            <p:cNvCxnSpPr>
              <a:cxnSpLocks/>
              <a:endCxn id="10" idx="4"/>
            </p:cNvCxnSpPr>
            <p:nvPr/>
          </p:nvCxnSpPr>
          <p:spPr>
            <a:xfrm flipV="1">
              <a:off x="3374263" y="1636441"/>
              <a:ext cx="1" cy="313399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AAE361-BCE3-31A2-8B8A-15F4738875E1}"/>
                </a:ext>
              </a:extLst>
            </p:cNvPr>
            <p:cNvSpPr txBox="1"/>
            <p:nvPr/>
          </p:nvSpPr>
          <p:spPr>
            <a:xfrm>
              <a:off x="813239" y="464590"/>
              <a:ext cx="2959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6C8AAF"/>
                  </a:solidFill>
                  <a:latin typeface="Aptos" panose="02110004020202020204"/>
                </a:rPr>
                <a:t>1) Predict analysis from analysis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A35F0B9-8861-8864-C47F-EC4F9D930469}"/>
              </a:ext>
            </a:extLst>
          </p:cNvPr>
          <p:cNvSpPr txBox="1"/>
          <p:nvPr/>
        </p:nvSpPr>
        <p:spPr>
          <a:xfrm>
            <a:off x="288968" y="532149"/>
            <a:ext cx="1085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Aptos" panose="02110004020202020204"/>
              </a:rPr>
              <a:t>e.g. current AIFS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9B1FC2-90C8-4E40-7175-33962F44E986}"/>
              </a:ext>
            </a:extLst>
          </p:cNvPr>
          <p:cNvGrpSpPr/>
          <p:nvPr/>
        </p:nvGrpSpPr>
        <p:grpSpPr>
          <a:xfrm>
            <a:off x="2516087" y="298953"/>
            <a:ext cx="3099296" cy="1604824"/>
            <a:chOff x="3770803" y="458353"/>
            <a:chExt cx="4132394" cy="21397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2AE70E-6C63-188E-D2E0-9AC364F69714}"/>
                </a:ext>
              </a:extLst>
            </p:cNvPr>
            <p:cNvSpPr txBox="1"/>
            <p:nvPr/>
          </p:nvSpPr>
          <p:spPr>
            <a:xfrm>
              <a:off x="4428054" y="791204"/>
              <a:ext cx="292858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e.g. fine tune AIFS to predict SYNOPs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6FDEF20-D8EB-6FA3-660B-014BA0DB131A}"/>
                </a:ext>
              </a:extLst>
            </p:cNvPr>
            <p:cNvGrpSpPr/>
            <p:nvPr/>
          </p:nvGrpSpPr>
          <p:grpSpPr>
            <a:xfrm>
              <a:off x="3770803" y="458353"/>
              <a:ext cx="4132394" cy="2139765"/>
              <a:chOff x="3770803" y="458353"/>
              <a:chExt cx="4132394" cy="213976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CE4D0A0-4930-EA47-DBC3-7FC5E48AF08A}"/>
                  </a:ext>
                </a:extLst>
              </p:cNvPr>
              <p:cNvGrpSpPr/>
              <p:nvPr/>
            </p:nvGrpSpPr>
            <p:grpSpPr>
              <a:xfrm>
                <a:off x="4384799" y="458353"/>
                <a:ext cx="3518398" cy="2139765"/>
                <a:chOff x="4276925" y="3153411"/>
                <a:chExt cx="3518398" cy="2139765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E7415A45-D9AB-5384-648D-CADDBD3BBFC6}"/>
                    </a:ext>
                  </a:extLst>
                </p:cNvPr>
                <p:cNvGrpSpPr/>
                <p:nvPr/>
              </p:nvGrpSpPr>
              <p:grpSpPr>
                <a:xfrm>
                  <a:off x="4276925" y="3153411"/>
                  <a:ext cx="3518398" cy="2139765"/>
                  <a:chOff x="5970130" y="3216033"/>
                  <a:chExt cx="3518398" cy="2139765"/>
                </a:xfrm>
              </p:grpSpPr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F0900412-A6CE-C75C-6352-734A01BEED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29176" y="4260180"/>
                    <a:ext cx="109178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350">
                      <a:solidFill>
                        <a:prstClr val="white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70296623-DFC1-7FB0-7BBC-51686E8DE7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29176" y="4702008"/>
                    <a:ext cx="108000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350">
                      <a:solidFill>
                        <a:prstClr val="white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18C38B63-FF84-0F62-E20E-9B7B2A509BA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29175" y="5143837"/>
                    <a:ext cx="108000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350">
                      <a:solidFill>
                        <a:prstClr val="white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C56393A6-714B-087B-4B5A-B1145BCADC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43800" y="4260179"/>
                    <a:ext cx="108000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350">
                      <a:solidFill>
                        <a:prstClr val="white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E33C9EF2-DCE6-FD10-2293-86B985D7AC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43800" y="4702008"/>
                    <a:ext cx="108000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350">
                      <a:solidFill>
                        <a:prstClr val="white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4ABA3289-2B34-2845-BBF3-97E6CC96A9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43799" y="5143837"/>
                    <a:ext cx="108000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350">
                      <a:solidFill>
                        <a:prstClr val="white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BEDD246B-2A51-BF71-DEF4-4C504CCD07E3}"/>
                      </a:ext>
                    </a:extLst>
                  </p:cNvPr>
                  <p:cNvSpPr txBox="1"/>
                  <p:nvPr/>
                </p:nvSpPr>
                <p:spPr>
                  <a:xfrm>
                    <a:off x="6349115" y="4106291"/>
                    <a:ext cx="1165276" cy="3385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50" dirty="0">
                        <a:solidFill>
                          <a:prstClr val="black"/>
                        </a:solidFill>
                        <a:latin typeface="Aptos" panose="02110004020202020204"/>
                      </a:rPr>
                      <a:t>model space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0D48DE1C-176B-3407-0B8C-8E5B9A555A29}"/>
                      </a:ext>
                    </a:extLst>
                  </p:cNvPr>
                  <p:cNvSpPr txBox="1"/>
                  <p:nvPr/>
                </p:nvSpPr>
                <p:spPr>
                  <a:xfrm>
                    <a:off x="6547889" y="5017243"/>
                    <a:ext cx="962229" cy="3385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50" err="1">
                        <a:solidFill>
                          <a:prstClr val="black"/>
                        </a:solidFill>
                        <a:latin typeface="Aptos" panose="02110004020202020204"/>
                      </a:rPr>
                      <a:t>obs</a:t>
                    </a:r>
                    <a:r>
                      <a:rPr lang="en-US" sz="1050">
                        <a:solidFill>
                          <a:prstClr val="black"/>
                        </a:solidFill>
                        <a:latin typeface="Aptos" panose="02110004020202020204"/>
                      </a:rPr>
                      <a:t> space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16F78553-AD82-2B1B-F0E4-6BA1BB671BBC}"/>
                      </a:ext>
                    </a:extLst>
                  </p:cNvPr>
                  <p:cNvSpPr txBox="1"/>
                  <p:nvPr/>
                </p:nvSpPr>
                <p:spPr>
                  <a:xfrm>
                    <a:off x="7537500" y="3825809"/>
                    <a:ext cx="487741" cy="3385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50">
                        <a:solidFill>
                          <a:prstClr val="black"/>
                        </a:solidFill>
                        <a:latin typeface="Aptos" panose="02110004020202020204"/>
                      </a:rPr>
                      <a:t>t+0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6F24ADC-0956-19FE-2612-8D8F51C1C19A}"/>
                      </a:ext>
                    </a:extLst>
                  </p:cNvPr>
                  <p:cNvSpPr txBox="1"/>
                  <p:nvPr/>
                </p:nvSpPr>
                <p:spPr>
                  <a:xfrm>
                    <a:off x="8309600" y="3825809"/>
                    <a:ext cx="511251" cy="3385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50" err="1">
                        <a:solidFill>
                          <a:prstClr val="black"/>
                        </a:solidFill>
                        <a:latin typeface="Aptos" panose="02110004020202020204"/>
                      </a:rPr>
                      <a:t>t+N</a:t>
                    </a:r>
                    <a:endParaRPr lang="en-US" sz="1050">
                      <a:solidFill>
                        <a:prstClr val="black"/>
                      </a:solidFill>
                      <a:latin typeface="Aptos" panose="02110004020202020204"/>
                    </a:endParaRPr>
                  </a:p>
                </p:txBody>
              </p: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47346067-452D-FECB-D0F6-BE86DB3B36AD}"/>
                      </a:ext>
                    </a:extLst>
                  </p:cNvPr>
                  <p:cNvCxnSpPr>
                    <a:cxnSpLocks/>
                    <a:endCxn id="34" idx="2"/>
                  </p:cNvCxnSpPr>
                  <p:nvPr/>
                </p:nvCxnSpPr>
                <p:spPr>
                  <a:xfrm flipV="1">
                    <a:off x="7837764" y="4756008"/>
                    <a:ext cx="706036" cy="9777"/>
                  </a:xfrm>
                  <a:prstGeom prst="straightConnector1">
                    <a:avLst/>
                  </a:prstGeom>
                  <a:ln w="34925"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C874F564-BFA8-AED2-7D07-AFDCE7660FAE}"/>
                      </a:ext>
                    </a:extLst>
                  </p:cNvPr>
                  <p:cNvSpPr txBox="1"/>
                  <p:nvPr/>
                </p:nvSpPr>
                <p:spPr>
                  <a:xfrm>
                    <a:off x="5970130" y="3216033"/>
                    <a:ext cx="35183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b="1" dirty="0">
                        <a:solidFill>
                          <a:srgbClr val="6C8AAF"/>
                        </a:solidFill>
                        <a:latin typeface="Aptos" panose="02110004020202020204"/>
                      </a:rPr>
                      <a:t>2) Predict </a:t>
                    </a:r>
                    <a:r>
                      <a:rPr lang="en-US" sz="1200" b="1" dirty="0" err="1">
                        <a:solidFill>
                          <a:srgbClr val="6C8AAF"/>
                        </a:solidFill>
                        <a:latin typeface="Aptos" panose="02110004020202020204"/>
                      </a:rPr>
                      <a:t>obs</a:t>
                    </a:r>
                    <a:r>
                      <a:rPr lang="en-US" sz="1200" b="1" dirty="0">
                        <a:solidFill>
                          <a:srgbClr val="6C8AAF"/>
                        </a:solidFill>
                        <a:latin typeface="Aptos" panose="02110004020202020204"/>
                      </a:rPr>
                      <a:t> targets from analysis ICs</a:t>
                    </a:r>
                  </a:p>
                </p:txBody>
              </p: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646D7381-6E79-D80C-8A95-76FF38C34FC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609870" y="4814813"/>
                    <a:ext cx="589" cy="333828"/>
                  </a:xfrm>
                  <a:prstGeom prst="straightConnector1">
                    <a:avLst/>
                  </a:prstGeom>
                  <a:ln w="34925"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C16EDB03-8CC0-A2FB-08C5-AE3BD5FD8905}"/>
                    </a:ext>
                  </a:extLst>
                </p:cNvPr>
                <p:cNvCxnSpPr/>
                <p:nvPr/>
              </p:nvCxnSpPr>
              <p:spPr>
                <a:xfrm flipH="1">
                  <a:off x="6089970" y="4305558"/>
                  <a:ext cx="589" cy="333828"/>
                </a:xfrm>
                <a:prstGeom prst="straightConnector1">
                  <a:avLst/>
                </a:prstGeom>
                <a:ln w="34925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3D587C-A477-D843-0B6F-8D7FB712F9B5}"/>
                  </a:ext>
                </a:extLst>
              </p:cNvPr>
              <p:cNvSpPr txBox="1"/>
              <p:nvPr/>
            </p:nvSpPr>
            <p:spPr>
              <a:xfrm>
                <a:off x="3770803" y="1819945"/>
                <a:ext cx="2177738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>
                    <a:solidFill>
                      <a:prstClr val="black"/>
                    </a:solidFill>
                    <a:latin typeface="Aptos" panose="02110004020202020204"/>
                  </a:rPr>
                  <a:t>latent space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48686B-3764-7CF5-FDE2-7AE7467773B6}"/>
              </a:ext>
            </a:extLst>
          </p:cNvPr>
          <p:cNvGrpSpPr/>
          <p:nvPr/>
        </p:nvGrpSpPr>
        <p:grpSpPr>
          <a:xfrm>
            <a:off x="5745161" y="270499"/>
            <a:ext cx="3083568" cy="1652300"/>
            <a:chOff x="7714504" y="3777391"/>
            <a:chExt cx="4111423" cy="220306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B6378BB-5E17-D919-296D-F55276B6CA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86205" y="4884839"/>
              <a:ext cx="109178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7F561DC-471E-0E83-D563-40A5959BD7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86205" y="5326667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9A8B7BB-C2A3-588E-71C1-BDEADBBA6A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86204" y="5768496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CEB6DFE-B5C0-E293-8369-FFD326470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00829" y="4884838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F6AF181-42AA-26E0-0CFC-12B10C3B2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00829" y="5326667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AFA9F6A-A7B4-21C3-5E5E-586F4A7A25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00828" y="5768496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68EFD1D-0E30-6158-98D3-2CC9FD242E5E}"/>
                </a:ext>
              </a:extLst>
            </p:cNvPr>
            <p:cNvSpPr txBox="1"/>
            <p:nvPr/>
          </p:nvSpPr>
          <p:spPr>
            <a:xfrm>
              <a:off x="8706144" y="4730951"/>
              <a:ext cx="11652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Aptos" panose="02110004020202020204"/>
                </a:rPr>
                <a:t>model space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DDDF736-38F9-AEEA-F501-0AA5A8300FE5}"/>
                </a:ext>
              </a:extLst>
            </p:cNvPr>
            <p:cNvSpPr txBox="1"/>
            <p:nvPr/>
          </p:nvSpPr>
          <p:spPr>
            <a:xfrm>
              <a:off x="8904919" y="5641903"/>
              <a:ext cx="962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err="1">
                  <a:solidFill>
                    <a:prstClr val="black"/>
                  </a:solidFill>
                  <a:latin typeface="Aptos" panose="02110004020202020204"/>
                </a:rPr>
                <a:t>obs</a:t>
              </a:r>
              <a:r>
                <a:rPr lang="en-US" sz="1050" dirty="0">
                  <a:solidFill>
                    <a:prstClr val="black"/>
                  </a:solidFill>
                  <a:latin typeface="Aptos" panose="02110004020202020204"/>
                </a:rPr>
                <a:t> space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A670324-4332-BA31-014F-498EE0DBDAD1}"/>
                </a:ext>
              </a:extLst>
            </p:cNvPr>
            <p:cNvSpPr txBox="1"/>
            <p:nvPr/>
          </p:nvSpPr>
          <p:spPr>
            <a:xfrm>
              <a:off x="9894529" y="4450468"/>
              <a:ext cx="48774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t+0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C413F2A-8358-6EFF-2686-2EBFA7EDC9C2}"/>
                </a:ext>
              </a:extLst>
            </p:cNvPr>
            <p:cNvSpPr txBox="1"/>
            <p:nvPr/>
          </p:nvSpPr>
          <p:spPr>
            <a:xfrm>
              <a:off x="10666631" y="4450468"/>
              <a:ext cx="5112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err="1">
                  <a:solidFill>
                    <a:prstClr val="black"/>
                  </a:solidFill>
                  <a:latin typeface="Aptos" panose="02110004020202020204"/>
                </a:rPr>
                <a:t>t+N</a:t>
              </a:r>
              <a:endParaRPr lang="en-US" sz="10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09758AA-7662-8AC0-AC71-062299F7A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40204" y="5434668"/>
              <a:ext cx="1" cy="313399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0607FBB-3174-5280-4967-8B8896CB864A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 flipV="1">
              <a:off x="10194793" y="5380668"/>
              <a:ext cx="706036" cy="9777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5FBEBEE-F3D3-79D7-3C5A-DA7A631F6E75}"/>
                </a:ext>
              </a:extLst>
            </p:cNvPr>
            <p:cNvSpPr txBox="1"/>
            <p:nvPr/>
          </p:nvSpPr>
          <p:spPr>
            <a:xfrm>
              <a:off x="8174585" y="3777391"/>
              <a:ext cx="3651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6C8AAF"/>
                  </a:solidFill>
                  <a:latin typeface="Aptos" panose="02110004020202020204"/>
                </a:rPr>
                <a:t>3) Augment analysis driven ML with </a:t>
              </a:r>
              <a:r>
                <a:rPr lang="en-US" sz="1200" b="1" dirty="0" err="1">
                  <a:solidFill>
                    <a:srgbClr val="6C8AAF"/>
                  </a:solidFill>
                  <a:latin typeface="Aptos" panose="02110004020202020204"/>
                </a:rPr>
                <a:t>obs</a:t>
              </a:r>
              <a:endParaRPr lang="en-US" sz="1200" b="1" dirty="0">
                <a:solidFill>
                  <a:srgbClr val="6C8AAF"/>
                </a:solidFill>
                <a:latin typeface="Aptos" panose="02110004020202020204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FCC2898-1CDB-B32D-B524-98FA98D031AF}"/>
                </a:ext>
              </a:extLst>
            </p:cNvPr>
            <p:cNvCxnSpPr/>
            <p:nvPr/>
          </p:nvCxnSpPr>
          <p:spPr>
            <a:xfrm flipH="1">
              <a:off x="10966900" y="5439472"/>
              <a:ext cx="589" cy="33382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9B56CAD-7F1A-4203-C427-E898E5F881DB}"/>
                </a:ext>
              </a:extLst>
            </p:cNvPr>
            <p:cNvCxnSpPr/>
            <p:nvPr/>
          </p:nvCxnSpPr>
          <p:spPr>
            <a:xfrm flipH="1">
              <a:off x="10144488" y="4985411"/>
              <a:ext cx="589" cy="33382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E076874-563B-6BEE-05CB-C66E4A8263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8466" y="4985411"/>
              <a:ext cx="1" cy="313399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E0AF107-BDCB-9AE0-BA9B-730590004135}"/>
                </a:ext>
              </a:extLst>
            </p:cNvPr>
            <p:cNvSpPr txBox="1"/>
            <p:nvPr/>
          </p:nvSpPr>
          <p:spPr>
            <a:xfrm>
              <a:off x="8223587" y="4157852"/>
              <a:ext cx="225318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e.g. </a:t>
              </a:r>
              <a:r>
                <a:rPr lang="en-US" sz="1050" dirty="0" err="1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obs</a:t>
              </a:r>
              <a:r>
                <a:rPr lang="en-US" sz="1050" dirty="0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 not used by 4D-Var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1007CAE-7755-03FE-8E0D-C2F063D6CF47}"/>
                </a:ext>
              </a:extLst>
            </p:cNvPr>
            <p:cNvSpPr txBox="1"/>
            <p:nvPr/>
          </p:nvSpPr>
          <p:spPr>
            <a:xfrm>
              <a:off x="7714504" y="5224923"/>
              <a:ext cx="217773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latent space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CE9627E-DB60-D4A1-A2A9-AF4BB20BA7C3}"/>
              </a:ext>
            </a:extLst>
          </p:cNvPr>
          <p:cNvGrpSpPr/>
          <p:nvPr/>
        </p:nvGrpSpPr>
        <p:grpSpPr>
          <a:xfrm>
            <a:off x="-282698" y="2670500"/>
            <a:ext cx="2600649" cy="1811177"/>
            <a:chOff x="93073" y="3220044"/>
            <a:chExt cx="3467532" cy="241490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7830884-2CE0-05BF-ED52-57F09E0307B1}"/>
                </a:ext>
              </a:extLst>
            </p:cNvPr>
            <p:cNvSpPr txBox="1"/>
            <p:nvPr/>
          </p:nvSpPr>
          <p:spPr>
            <a:xfrm>
              <a:off x="831970" y="3598317"/>
              <a:ext cx="170388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e.g. emulate 4D-Var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7F82EA5-8CD7-E8F5-87AF-618CACC46EA1}"/>
                </a:ext>
              </a:extLst>
            </p:cNvPr>
            <p:cNvGrpSpPr/>
            <p:nvPr/>
          </p:nvGrpSpPr>
          <p:grpSpPr>
            <a:xfrm>
              <a:off x="93073" y="3220044"/>
              <a:ext cx="3467532" cy="2414903"/>
              <a:chOff x="7643264" y="210897"/>
              <a:chExt cx="3467532" cy="241490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1ACF0574-00FD-B060-A492-60B3099C588E}"/>
                  </a:ext>
                </a:extLst>
              </p:cNvPr>
              <p:cNvGrpSpPr/>
              <p:nvPr/>
            </p:nvGrpSpPr>
            <p:grpSpPr>
              <a:xfrm>
                <a:off x="8346415" y="210897"/>
                <a:ext cx="2764381" cy="2414903"/>
                <a:chOff x="6014541" y="209157"/>
                <a:chExt cx="2764381" cy="2414903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122156F9-975C-C735-6AF8-0B48C7C7C6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687247" y="1528442"/>
                  <a:ext cx="109178" cy="10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839E4CC-6B04-932A-FCCF-FE1CDB2BBF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687247" y="1970270"/>
                  <a:ext cx="108000" cy="10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A2AABB0E-D84F-45E5-9650-B167E28C41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687246" y="2412099"/>
                  <a:ext cx="108000" cy="10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A6B31429-0941-C2EA-C7CB-CDD83A79B4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01871" y="1528441"/>
                  <a:ext cx="108000" cy="10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6CD54C61-3D5F-00C2-8920-DC23EAAD74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01871" y="1970270"/>
                  <a:ext cx="108000" cy="10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B096FF80-C314-044C-390C-4CE32B726F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01870" y="2412099"/>
                  <a:ext cx="108000" cy="10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5760FE8-2DD6-FCE4-D8C6-5FA3012DD615}"/>
                    </a:ext>
                  </a:extLst>
                </p:cNvPr>
                <p:cNvSpPr txBox="1"/>
                <p:nvPr/>
              </p:nvSpPr>
              <p:spPr>
                <a:xfrm>
                  <a:off x="6307186" y="1374553"/>
                  <a:ext cx="1165276" cy="338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>
                      <a:solidFill>
                        <a:prstClr val="black"/>
                      </a:solidFill>
                      <a:latin typeface="Aptos" panose="02110004020202020204"/>
                    </a:rPr>
                    <a:t>model space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28C29DE-96BF-6479-310F-7F5397874540}"/>
                    </a:ext>
                  </a:extLst>
                </p:cNvPr>
                <p:cNvSpPr txBox="1"/>
                <p:nvPr/>
              </p:nvSpPr>
              <p:spPr>
                <a:xfrm>
                  <a:off x="6505960" y="2285505"/>
                  <a:ext cx="962229" cy="338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 err="1">
                      <a:solidFill>
                        <a:prstClr val="black"/>
                      </a:solidFill>
                      <a:latin typeface="Aptos" panose="02110004020202020204"/>
                    </a:rPr>
                    <a:t>obs</a:t>
                  </a:r>
                  <a:r>
                    <a:rPr lang="en-US" sz="1050">
                      <a:solidFill>
                        <a:prstClr val="black"/>
                      </a:solidFill>
                      <a:latin typeface="Aptos" panose="02110004020202020204"/>
                    </a:rPr>
                    <a:t> space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19B9EF4-FA70-39F7-1CBF-A7B6464A32DA}"/>
                    </a:ext>
                  </a:extLst>
                </p:cNvPr>
                <p:cNvSpPr txBox="1"/>
                <p:nvPr/>
              </p:nvSpPr>
              <p:spPr>
                <a:xfrm>
                  <a:off x="7495571" y="1094070"/>
                  <a:ext cx="487741" cy="338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>
                      <a:solidFill>
                        <a:prstClr val="black"/>
                      </a:solidFill>
                      <a:latin typeface="Aptos" panose="02110004020202020204"/>
                    </a:rPr>
                    <a:t>t+0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92597BF9-C305-99F4-D105-0E667799127D}"/>
                    </a:ext>
                  </a:extLst>
                </p:cNvPr>
                <p:cNvSpPr txBox="1"/>
                <p:nvPr/>
              </p:nvSpPr>
              <p:spPr>
                <a:xfrm>
                  <a:off x="8267671" y="1094070"/>
                  <a:ext cx="511251" cy="338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 err="1">
                      <a:solidFill>
                        <a:prstClr val="black"/>
                      </a:solidFill>
                      <a:latin typeface="Aptos" panose="02110004020202020204"/>
                    </a:rPr>
                    <a:t>t+N</a:t>
                  </a:r>
                  <a:endParaRPr lang="en-US" sz="105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B7B7469E-F620-5089-ACE8-E50F27FFC2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44446" y="2078270"/>
                  <a:ext cx="1" cy="313399"/>
                </a:xfrm>
                <a:prstGeom prst="straightConnector1">
                  <a:avLst/>
                </a:prstGeom>
                <a:ln w="34925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35BF29FE-1EFB-3BF0-2870-960DBBE05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41245" y="1646656"/>
                  <a:ext cx="1" cy="313399"/>
                </a:xfrm>
                <a:prstGeom prst="straightConnector1">
                  <a:avLst/>
                </a:prstGeom>
                <a:ln w="34925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3179F6B-57C4-DF4F-A1AF-7B930C09289F}"/>
                    </a:ext>
                  </a:extLst>
                </p:cNvPr>
                <p:cNvSpPr txBox="1"/>
                <p:nvPr/>
              </p:nvSpPr>
              <p:spPr>
                <a:xfrm>
                  <a:off x="6014541" y="209157"/>
                  <a:ext cx="19868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>
                      <a:solidFill>
                        <a:srgbClr val="6C8AAF"/>
                      </a:solidFill>
                      <a:latin typeface="Aptos" panose="02110004020202020204"/>
                    </a:rPr>
                    <a:t>4) Learn the analysis</a:t>
                  </a:r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6A2E0CD-4292-4069-0273-C7573C1884E2}"/>
                  </a:ext>
                </a:extLst>
              </p:cNvPr>
              <p:cNvSpPr txBox="1"/>
              <p:nvPr/>
            </p:nvSpPr>
            <p:spPr>
              <a:xfrm>
                <a:off x="7643264" y="1831769"/>
                <a:ext cx="2177739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>
                    <a:solidFill>
                      <a:prstClr val="black"/>
                    </a:solidFill>
                    <a:latin typeface="Aptos" panose="02110004020202020204"/>
                  </a:rPr>
                  <a:t>latent space</a:t>
                </a: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10D51E8-3B23-27F8-4DBD-2B6873E2FA31}"/>
              </a:ext>
            </a:extLst>
          </p:cNvPr>
          <p:cNvSpPr txBox="1"/>
          <p:nvPr/>
        </p:nvSpPr>
        <p:spPr>
          <a:xfrm>
            <a:off x="183952" y="4451392"/>
            <a:ext cx="2436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92D050"/>
                </a:solidFill>
                <a:latin typeface="Aptos" panose="02110004020202020204"/>
              </a:rPr>
              <a:t>Initializing + learning from observations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1BB4EB1-967F-BA6F-4874-07F44D5F7902}"/>
              </a:ext>
            </a:extLst>
          </p:cNvPr>
          <p:cNvGrpSpPr/>
          <p:nvPr/>
        </p:nvGrpSpPr>
        <p:grpSpPr>
          <a:xfrm>
            <a:off x="2584082" y="2620342"/>
            <a:ext cx="2774364" cy="1850425"/>
            <a:chOff x="60424" y="3467534"/>
            <a:chExt cx="3699151" cy="246723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417A789-E822-DD8A-87C2-05AD51CCC2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6209" y="4839149"/>
              <a:ext cx="109178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813FEA5-0B94-666D-348D-1B4011862B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6209" y="5280977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FBEDC3E-984B-3141-3162-97A90FA40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6208" y="5722806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3955123-0D01-AD0E-9D0F-AE06489CEB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8419" y="4839148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4C49DC5-D108-B6DD-2278-9CEA5903D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8419" y="5280977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756C272-1489-00BB-37A5-D5064E922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8418" y="5722806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45307A-76ED-6B23-2C47-78BCCB9525F1}"/>
                </a:ext>
              </a:extLst>
            </p:cNvPr>
            <p:cNvSpPr txBox="1"/>
            <p:nvPr/>
          </p:nvSpPr>
          <p:spPr>
            <a:xfrm>
              <a:off x="1046148" y="4685261"/>
              <a:ext cx="11652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model space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0C4B21-8A6A-DB59-C28D-A89AC4835379}"/>
                </a:ext>
              </a:extLst>
            </p:cNvPr>
            <p:cNvSpPr txBox="1"/>
            <p:nvPr/>
          </p:nvSpPr>
          <p:spPr>
            <a:xfrm>
              <a:off x="1244922" y="5596213"/>
              <a:ext cx="962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err="1">
                  <a:solidFill>
                    <a:prstClr val="black"/>
                  </a:solidFill>
                  <a:latin typeface="Aptos" panose="02110004020202020204"/>
                </a:rPr>
                <a:t>obs</a:t>
              </a: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 space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97A9D41-0B71-F06D-0C22-E444D85E0255}"/>
                </a:ext>
              </a:extLst>
            </p:cNvPr>
            <p:cNvSpPr txBox="1"/>
            <p:nvPr/>
          </p:nvSpPr>
          <p:spPr>
            <a:xfrm>
              <a:off x="2234533" y="4404780"/>
              <a:ext cx="48774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t+0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16BB721-7DF0-1207-A5F5-2D8AA9F4EA9E}"/>
                </a:ext>
              </a:extLst>
            </p:cNvPr>
            <p:cNvSpPr txBox="1"/>
            <p:nvPr/>
          </p:nvSpPr>
          <p:spPr>
            <a:xfrm>
              <a:off x="3134219" y="4404780"/>
              <a:ext cx="5112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err="1">
                  <a:solidFill>
                    <a:prstClr val="black"/>
                  </a:solidFill>
                  <a:latin typeface="Aptos" panose="02110004020202020204"/>
                </a:rPr>
                <a:t>t+N</a:t>
              </a:r>
              <a:endParaRPr lang="en-US" sz="10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80D542A1-016A-7880-C58F-7AB0BD9326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0208" y="5388978"/>
              <a:ext cx="1" cy="313399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F4839B9-A072-CC4B-7D19-A3F6FA8ED9BD}"/>
                </a:ext>
              </a:extLst>
            </p:cNvPr>
            <p:cNvCxnSpPr>
              <a:cxnSpLocks/>
            </p:cNvCxnSpPr>
            <p:nvPr/>
          </p:nvCxnSpPr>
          <p:spPr>
            <a:xfrm>
              <a:off x="2534797" y="5344754"/>
              <a:ext cx="798816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B819D43-E989-D8A9-690F-0CCE0691FF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2419" y="4947149"/>
              <a:ext cx="1" cy="313399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A18E79A-E9D6-834A-51CC-71011EBE31B1}"/>
                </a:ext>
              </a:extLst>
            </p:cNvPr>
            <p:cNvSpPr txBox="1"/>
            <p:nvPr/>
          </p:nvSpPr>
          <p:spPr>
            <a:xfrm>
              <a:off x="592469" y="3467534"/>
              <a:ext cx="3167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6C8AAF"/>
                  </a:solidFill>
                  <a:latin typeface="Aptos" panose="02110004020202020204"/>
                </a:rPr>
                <a:t>5) Predict future analysis from </a:t>
              </a:r>
              <a:r>
                <a:rPr lang="en-US" sz="1200" b="1" dirty="0" err="1">
                  <a:solidFill>
                    <a:srgbClr val="6C8AAF"/>
                  </a:solidFill>
                  <a:latin typeface="Aptos" panose="02110004020202020204"/>
                </a:rPr>
                <a:t>obs</a:t>
              </a:r>
              <a:endParaRPr lang="en-US" sz="1200" b="1" dirty="0">
                <a:solidFill>
                  <a:srgbClr val="6C8AAF"/>
                </a:solidFill>
                <a:latin typeface="Aptos" panose="02110004020202020204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A56898A-9A81-4DA1-83EF-331FF2BDEB40}"/>
                </a:ext>
              </a:extLst>
            </p:cNvPr>
            <p:cNvSpPr txBox="1"/>
            <p:nvPr/>
          </p:nvSpPr>
          <p:spPr>
            <a:xfrm>
              <a:off x="804866" y="3860577"/>
              <a:ext cx="2943541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e.g. make predictions in model space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   use reanalysis as truth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C832191-ABDF-CDD5-D427-1CC1DE31A75B}"/>
                </a:ext>
              </a:extLst>
            </p:cNvPr>
            <p:cNvSpPr txBox="1"/>
            <p:nvPr/>
          </p:nvSpPr>
          <p:spPr>
            <a:xfrm>
              <a:off x="60424" y="5175670"/>
              <a:ext cx="217773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latent space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A525A54-8A4A-15C6-486F-6621AD1C3CB9}"/>
              </a:ext>
            </a:extLst>
          </p:cNvPr>
          <p:cNvGrpSpPr/>
          <p:nvPr/>
        </p:nvGrpSpPr>
        <p:grpSpPr>
          <a:xfrm>
            <a:off x="5811352" y="2614163"/>
            <a:ext cx="2935558" cy="1876325"/>
            <a:chOff x="3729904" y="3433001"/>
            <a:chExt cx="3914077" cy="2501767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00EC5D1-7ECA-E9F2-1B5C-92FC19DF6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1655" y="4839149"/>
              <a:ext cx="109178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487110F-9020-CF56-17AC-B5ED752964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1655" y="5280977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3F01FE7-5ED2-3A2E-F7F4-03CA7F3E34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1654" y="5722806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0074BC8-2551-F3B8-BE61-C836BA8049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6279" y="4839148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CA90582-CE81-D4DE-022D-87D5D027F2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6279" y="5280977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CBA8A6F-E2D8-2457-2492-6D33496CB6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6278" y="5722806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A6D188F-DF94-AFDC-EF36-90402C0DA01D}"/>
                </a:ext>
              </a:extLst>
            </p:cNvPr>
            <p:cNvSpPr txBox="1"/>
            <p:nvPr/>
          </p:nvSpPr>
          <p:spPr>
            <a:xfrm>
              <a:off x="4711595" y="4685261"/>
              <a:ext cx="11652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model space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076DF3E-8E77-79AE-6A0A-A2E5499D3571}"/>
                </a:ext>
              </a:extLst>
            </p:cNvPr>
            <p:cNvSpPr txBox="1"/>
            <p:nvPr/>
          </p:nvSpPr>
          <p:spPr>
            <a:xfrm>
              <a:off x="4910369" y="5596213"/>
              <a:ext cx="962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err="1">
                  <a:solidFill>
                    <a:prstClr val="black"/>
                  </a:solidFill>
                  <a:latin typeface="Aptos" panose="02110004020202020204"/>
                </a:rPr>
                <a:t>obs</a:t>
              </a: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 space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C826099-13BC-09B6-7E29-11497ECE6D65}"/>
                </a:ext>
              </a:extLst>
            </p:cNvPr>
            <p:cNvSpPr txBox="1"/>
            <p:nvPr/>
          </p:nvSpPr>
          <p:spPr>
            <a:xfrm>
              <a:off x="5899978" y="4404778"/>
              <a:ext cx="48774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t+0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2209AC9-3518-C3BB-B8DC-81B85F05E835}"/>
                </a:ext>
              </a:extLst>
            </p:cNvPr>
            <p:cNvSpPr txBox="1"/>
            <p:nvPr/>
          </p:nvSpPr>
          <p:spPr>
            <a:xfrm>
              <a:off x="6672080" y="4404778"/>
              <a:ext cx="5112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err="1">
                  <a:solidFill>
                    <a:prstClr val="black"/>
                  </a:solidFill>
                  <a:latin typeface="Aptos" panose="02110004020202020204"/>
                </a:rPr>
                <a:t>t+N</a:t>
              </a:r>
              <a:endParaRPr lang="en-US" sz="10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65A68D3-DCE5-1EAC-BD3C-7F96E90B8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5654" y="5388978"/>
              <a:ext cx="1" cy="313399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64811D47-16B2-0313-A77B-13E3E9C37A99}"/>
                </a:ext>
              </a:extLst>
            </p:cNvPr>
            <p:cNvCxnSpPr>
              <a:cxnSpLocks/>
              <a:endCxn id="104" idx="2"/>
            </p:cNvCxnSpPr>
            <p:nvPr/>
          </p:nvCxnSpPr>
          <p:spPr>
            <a:xfrm flipV="1">
              <a:off x="6200243" y="5334978"/>
              <a:ext cx="706036" cy="9777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3C74B4F-360E-F1E0-A8B1-F38CACD0AC36}"/>
                </a:ext>
              </a:extLst>
            </p:cNvPr>
            <p:cNvSpPr txBox="1"/>
            <p:nvPr/>
          </p:nvSpPr>
          <p:spPr>
            <a:xfrm>
              <a:off x="4146480" y="3433001"/>
              <a:ext cx="2797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6C8AAF"/>
                  </a:solidFill>
                  <a:latin typeface="Aptos" panose="02110004020202020204"/>
                </a:rPr>
                <a:t>6) Predict future </a:t>
              </a:r>
              <a:r>
                <a:rPr lang="en-US" sz="1200" b="1" dirty="0" err="1">
                  <a:solidFill>
                    <a:srgbClr val="6C8AAF"/>
                  </a:solidFill>
                  <a:latin typeface="Aptos" panose="02110004020202020204"/>
                </a:rPr>
                <a:t>obs</a:t>
              </a:r>
              <a:r>
                <a:rPr lang="en-US" sz="1200" b="1" dirty="0">
                  <a:solidFill>
                    <a:srgbClr val="6C8AAF"/>
                  </a:solidFill>
                  <a:latin typeface="Aptos" panose="02110004020202020204"/>
                </a:rPr>
                <a:t> from </a:t>
              </a:r>
              <a:r>
                <a:rPr lang="en-US" sz="1200" b="1" dirty="0" err="1">
                  <a:solidFill>
                    <a:srgbClr val="6C8AAF"/>
                  </a:solidFill>
                  <a:latin typeface="Aptos" panose="02110004020202020204"/>
                </a:rPr>
                <a:t>obs</a:t>
              </a:r>
              <a:endParaRPr lang="en-US" sz="1200" b="1" dirty="0">
                <a:solidFill>
                  <a:srgbClr val="6C8AAF"/>
                </a:solidFill>
                <a:latin typeface="Aptos" panose="02110004020202020204"/>
              </a:endParaRP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EB03C682-2F63-A2C9-C096-C14D18A9C842}"/>
                </a:ext>
              </a:extLst>
            </p:cNvPr>
            <p:cNvCxnSpPr/>
            <p:nvPr/>
          </p:nvCxnSpPr>
          <p:spPr>
            <a:xfrm flipH="1">
              <a:off x="6972350" y="5393782"/>
              <a:ext cx="589" cy="33382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1A0435F-D3CB-A9C2-48D6-ACE73E53BDBC}"/>
                </a:ext>
              </a:extLst>
            </p:cNvPr>
            <p:cNvSpPr txBox="1"/>
            <p:nvPr/>
          </p:nvSpPr>
          <p:spPr>
            <a:xfrm>
              <a:off x="4166361" y="3790466"/>
              <a:ext cx="347762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e.g. make predictions in </a:t>
              </a:r>
              <a:r>
                <a:rPr lang="en-US" sz="1050" dirty="0" err="1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obs</a:t>
              </a:r>
              <a:r>
                <a:rPr lang="en-US" sz="1050" dirty="0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 space, using </a:t>
              </a:r>
              <a:r>
                <a:rPr lang="en-US" sz="1050" dirty="0" err="1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obs</a:t>
              </a:r>
              <a:r>
                <a:rPr lang="en-US" sz="1050" dirty="0">
                  <a:solidFill>
                    <a:prstClr val="white">
                      <a:lumMod val="50000"/>
                    </a:prstClr>
                  </a:solidFill>
                  <a:latin typeface="Aptos" panose="02110004020202020204"/>
                </a:rPr>
                <a:t> as truth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6D5691D-BBC6-0540-C83C-0E7B375B2EE6}"/>
                </a:ext>
              </a:extLst>
            </p:cNvPr>
            <p:cNvSpPr txBox="1"/>
            <p:nvPr/>
          </p:nvSpPr>
          <p:spPr>
            <a:xfrm>
              <a:off x="3729904" y="5172479"/>
              <a:ext cx="217773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>
                  <a:solidFill>
                    <a:prstClr val="black"/>
                  </a:solidFill>
                  <a:latin typeface="Aptos" panose="02110004020202020204"/>
                </a:rPr>
                <a:t>latent space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CC828A6-5A23-9DB6-4DC6-6DA74B312CDC}"/>
              </a:ext>
            </a:extLst>
          </p:cNvPr>
          <p:cNvGrpSpPr/>
          <p:nvPr/>
        </p:nvGrpSpPr>
        <p:grpSpPr>
          <a:xfrm>
            <a:off x="2928031" y="2458434"/>
            <a:ext cx="6053444" cy="2512511"/>
            <a:chOff x="139731" y="3345407"/>
            <a:chExt cx="8071259" cy="3350015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B7234FB4-0C6E-8251-B87C-49E5E4DF04DD}"/>
                </a:ext>
              </a:extLst>
            </p:cNvPr>
            <p:cNvSpPr/>
            <p:nvPr/>
          </p:nvSpPr>
          <p:spPr>
            <a:xfrm>
              <a:off x="139731" y="3345407"/>
              <a:ext cx="8071259" cy="2859314"/>
            </a:xfrm>
            <a:prstGeom prst="roundRect">
              <a:avLst/>
            </a:prstGeom>
            <a:noFill/>
            <a:ln w="69850">
              <a:solidFill>
                <a:srgbClr val="A074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A074C0"/>
                </a:solidFill>
                <a:latin typeface="Aptos" panose="02110004020202020204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36BEDD4-0280-CD18-73DB-5645228DAD86}"/>
                </a:ext>
              </a:extLst>
            </p:cNvPr>
            <p:cNvSpPr txBox="1"/>
            <p:nvPr/>
          </p:nvSpPr>
          <p:spPr>
            <a:xfrm>
              <a:off x="139731" y="6295313"/>
              <a:ext cx="7403907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srgbClr val="A074C0"/>
                  </a:solidFill>
                  <a:latin typeface="Aptos" panose="02110004020202020204"/>
                </a:rPr>
                <a:t>Direct Observation Prediction – making a forecast directly from observations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08ED4E6-3786-8CD6-1367-0F50A9EF643B}"/>
              </a:ext>
            </a:extLst>
          </p:cNvPr>
          <p:cNvGrpSpPr/>
          <p:nvPr/>
        </p:nvGrpSpPr>
        <p:grpSpPr>
          <a:xfrm>
            <a:off x="2978494" y="123544"/>
            <a:ext cx="6260066" cy="2144486"/>
            <a:chOff x="3968113" y="305249"/>
            <a:chExt cx="8346754" cy="2859314"/>
          </a:xfrm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24E0F300-ACB8-936A-4782-2A43DA3AC9DD}"/>
                </a:ext>
              </a:extLst>
            </p:cNvPr>
            <p:cNvSpPr/>
            <p:nvPr/>
          </p:nvSpPr>
          <p:spPr>
            <a:xfrm>
              <a:off x="3968113" y="305249"/>
              <a:ext cx="8071483" cy="2859314"/>
            </a:xfrm>
            <a:prstGeom prst="roundRect">
              <a:avLst/>
            </a:prstGeom>
            <a:noFill/>
            <a:ln w="698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60E3AB3-3AB6-5028-30D3-609B9A79A6E2}"/>
                </a:ext>
              </a:extLst>
            </p:cNvPr>
            <p:cNvSpPr txBox="1"/>
            <p:nvPr/>
          </p:nvSpPr>
          <p:spPr>
            <a:xfrm>
              <a:off x="4243384" y="2715690"/>
              <a:ext cx="807148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srgbClr val="4EA72E">
                      <a:lumMod val="75000"/>
                    </a:srgbClr>
                  </a:solidFill>
                  <a:latin typeface="Aptos" panose="02110004020202020204"/>
                </a:rPr>
                <a:t>Augmenting existing analysis driven approaches with observational data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A85314A7-A4D1-4F56-AB28-A3C70221B3EA}"/>
              </a:ext>
            </a:extLst>
          </p:cNvPr>
          <p:cNvSpPr txBox="1"/>
          <p:nvPr/>
        </p:nvSpPr>
        <p:spPr>
          <a:xfrm flipH="1">
            <a:off x="-53268" y="4919769"/>
            <a:ext cx="2890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of Matthew Chantry (ECMWF)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4020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179A621-BBBE-4031-8074-ABF5AF545049}"/>
              </a:ext>
            </a:extLst>
          </p:cNvPr>
          <p:cNvGrpSpPr/>
          <p:nvPr/>
        </p:nvGrpSpPr>
        <p:grpSpPr>
          <a:xfrm>
            <a:off x="260002" y="784003"/>
            <a:ext cx="4738024" cy="3894170"/>
            <a:chOff x="4542392" y="355711"/>
            <a:chExt cx="5401763" cy="446106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BDAD234-A66B-4F15-A15E-15D33D10FC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42392" y="355711"/>
              <a:ext cx="5401763" cy="4151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E25218-AB78-4ED1-85BE-311E47760232}"/>
                </a:ext>
              </a:extLst>
            </p:cNvPr>
            <p:cNvSpPr txBox="1"/>
            <p:nvPr/>
          </p:nvSpPr>
          <p:spPr>
            <a:xfrm>
              <a:off x="5058576" y="4182128"/>
              <a:ext cx="4675346" cy="634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Source: https://www.dwd.de/DE/forschung/forschungsprogramme/sinfony_iafe/sinfony_node.html</a:t>
              </a:r>
              <a:endParaRPr lang="en-CH" sz="1000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21BCF4-CBCB-46CA-8F15-CE750EAA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Seamless</a:t>
            </a:r>
            <a:endParaRPr lang="en-CH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7E5031-3636-4A01-A25E-810082C7712F}"/>
              </a:ext>
            </a:extLst>
          </p:cNvPr>
          <p:cNvGrpSpPr/>
          <p:nvPr/>
        </p:nvGrpSpPr>
        <p:grpSpPr>
          <a:xfrm>
            <a:off x="5379522" y="713424"/>
            <a:ext cx="4813661" cy="4049231"/>
            <a:chOff x="5516682" y="835344"/>
            <a:chExt cx="4813661" cy="4049231"/>
          </a:xfrm>
        </p:grpSpPr>
        <p:grpSp>
          <p:nvGrpSpPr>
            <p:cNvPr id="12" name="Gruppieren 45">
              <a:extLst>
                <a:ext uri="{FF2B5EF4-FFF2-40B4-BE49-F238E27FC236}">
                  <a16:creationId xmlns:a16="http://schemas.microsoft.com/office/drawing/2014/main" id="{E6765FC9-81C1-4B78-952A-C45CB7FFA007}"/>
                </a:ext>
              </a:extLst>
            </p:cNvPr>
            <p:cNvGrpSpPr/>
            <p:nvPr/>
          </p:nvGrpSpPr>
          <p:grpSpPr>
            <a:xfrm>
              <a:off x="5516682" y="1167421"/>
              <a:ext cx="4813661" cy="2732458"/>
              <a:chOff x="529084" y="1212362"/>
              <a:chExt cx="4815147" cy="2733301"/>
            </a:xfrm>
          </p:grpSpPr>
          <p:pic>
            <p:nvPicPr>
              <p:cNvPr id="33" name="Grafik 33" descr="Ein Bild, das Farbigkeit, Screenshot, Rechteck, Quadrat enthält.&#10;&#10;Beschreibung automatisch generiert.">
                <a:extLst>
                  <a:ext uri="{FF2B5EF4-FFF2-40B4-BE49-F238E27FC236}">
                    <a16:creationId xmlns:a16="http://schemas.microsoft.com/office/drawing/2014/main" id="{48809FE5-2CBC-408A-9E50-40487F639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00" r="375" b="217"/>
              <a:stretch/>
            </p:blipFill>
            <p:spPr>
              <a:xfrm>
                <a:off x="1193791" y="1471977"/>
                <a:ext cx="2740146" cy="2419774"/>
              </a:xfrm>
              <a:prstGeom prst="rect">
                <a:avLst/>
              </a:prstGeom>
            </p:spPr>
          </p:pic>
          <p:sp>
            <p:nvSpPr>
              <p:cNvPr id="34" name="TextBox 25">
                <a:extLst>
                  <a:ext uri="{FF2B5EF4-FFF2-40B4-BE49-F238E27FC236}">
                    <a16:creationId xmlns:a16="http://schemas.microsoft.com/office/drawing/2014/main" id="{FEF583CD-6BBC-44F4-8942-74D6B81CA61F}"/>
                  </a:ext>
                </a:extLst>
              </p:cNvPr>
              <p:cNvSpPr txBox="1"/>
              <p:nvPr/>
            </p:nvSpPr>
            <p:spPr>
              <a:xfrm>
                <a:off x="898805" y="3730219"/>
                <a:ext cx="558852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>
                    <a:cs typeface="Arial"/>
                  </a:rPr>
                  <a:t>100</a:t>
                </a:r>
                <a:endParaRPr lang="en-US" sz="800"/>
              </a:p>
            </p:txBody>
          </p:sp>
          <p:sp>
            <p:nvSpPr>
              <p:cNvPr id="35" name="TextBox 23">
                <a:extLst>
                  <a:ext uri="{FF2B5EF4-FFF2-40B4-BE49-F238E27FC236}">
                    <a16:creationId xmlns:a16="http://schemas.microsoft.com/office/drawing/2014/main" id="{C441A651-FFEF-426A-9469-56F9D4BB82EB}"/>
                  </a:ext>
                </a:extLst>
              </p:cNvPr>
              <p:cNvSpPr txBox="1"/>
              <p:nvPr/>
            </p:nvSpPr>
            <p:spPr>
              <a:xfrm rot="16200000">
                <a:off x="280122" y="2354116"/>
                <a:ext cx="1696021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>
                    <a:cs typeface="Arial"/>
                  </a:rPr>
                  <a:t>ensemble member</a:t>
                </a:r>
                <a:endParaRPr lang="en-US" sz="800"/>
              </a:p>
            </p:txBody>
          </p:sp>
          <p:sp>
            <p:nvSpPr>
              <p:cNvPr id="36" name="TextBox 24">
                <a:extLst>
                  <a:ext uri="{FF2B5EF4-FFF2-40B4-BE49-F238E27FC236}">
                    <a16:creationId xmlns:a16="http://schemas.microsoft.com/office/drawing/2014/main" id="{2F767C63-FB4B-4341-993E-E5A52385C9F0}"/>
                  </a:ext>
                </a:extLst>
              </p:cNvPr>
              <p:cNvSpPr txBox="1"/>
              <p:nvPr/>
            </p:nvSpPr>
            <p:spPr>
              <a:xfrm>
                <a:off x="998109" y="1446061"/>
                <a:ext cx="331419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>
                    <a:cs typeface="Arial"/>
                  </a:rPr>
                  <a:t>0</a:t>
                </a:r>
                <a:endParaRPr lang="en-US" sz="800"/>
              </a:p>
            </p:txBody>
          </p:sp>
          <p:sp>
            <p:nvSpPr>
              <p:cNvPr id="37" name="TextBox 26">
                <a:extLst>
                  <a:ext uri="{FF2B5EF4-FFF2-40B4-BE49-F238E27FC236}">
                    <a16:creationId xmlns:a16="http://schemas.microsoft.com/office/drawing/2014/main" id="{093AA6EC-3678-4287-81F0-1221CF7B3BFA}"/>
                  </a:ext>
                </a:extLst>
              </p:cNvPr>
              <p:cNvSpPr txBox="1"/>
              <p:nvPr/>
            </p:nvSpPr>
            <p:spPr>
              <a:xfrm>
                <a:off x="2328806" y="1300796"/>
                <a:ext cx="1107026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>
                    <a:cs typeface="Arial"/>
                  </a:rPr>
                  <a:t>lead time </a:t>
                </a:r>
              </a:p>
            </p:txBody>
          </p:sp>
          <p:sp>
            <p:nvSpPr>
              <p:cNvPr id="38" name="TextBox 28">
                <a:extLst>
                  <a:ext uri="{FF2B5EF4-FFF2-40B4-BE49-F238E27FC236}">
                    <a16:creationId xmlns:a16="http://schemas.microsoft.com/office/drawing/2014/main" id="{8FB4E1CE-D816-47EE-A377-D306B3D67536}"/>
                  </a:ext>
                </a:extLst>
              </p:cNvPr>
              <p:cNvSpPr txBox="1"/>
              <p:nvPr/>
            </p:nvSpPr>
            <p:spPr>
              <a:xfrm>
                <a:off x="529084" y="1212362"/>
                <a:ext cx="657990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800">
                    <a:cs typeface="Arial"/>
                  </a:rPr>
                  <a:t>days</a:t>
                </a:r>
              </a:p>
            </p:txBody>
          </p:sp>
          <p:sp>
            <p:nvSpPr>
              <p:cNvPr id="39" name="TextBox 30">
                <a:extLst>
                  <a:ext uri="{FF2B5EF4-FFF2-40B4-BE49-F238E27FC236}">
                    <a16:creationId xmlns:a16="http://schemas.microsoft.com/office/drawing/2014/main" id="{28964B55-9FEA-4A84-98BC-96DA6C6A8362}"/>
                  </a:ext>
                </a:extLst>
              </p:cNvPr>
              <p:cNvSpPr txBox="1"/>
              <p:nvPr/>
            </p:nvSpPr>
            <p:spPr>
              <a:xfrm>
                <a:off x="1263075" y="1225422"/>
                <a:ext cx="4081156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>
                    <a:cs typeface="Arial"/>
                  </a:rPr>
                  <a:t>0              1               2      3      4      5     15                     45 </a:t>
                </a:r>
              </a:p>
            </p:txBody>
          </p:sp>
        </p:grpSp>
        <p:grpSp>
          <p:nvGrpSpPr>
            <p:cNvPr id="13" name="Gruppieren 51">
              <a:extLst>
                <a:ext uri="{FF2B5EF4-FFF2-40B4-BE49-F238E27FC236}">
                  <a16:creationId xmlns:a16="http://schemas.microsoft.com/office/drawing/2014/main" id="{379CDB75-A1A0-4B4F-B53F-AD46FD3F9A02}"/>
                </a:ext>
              </a:extLst>
            </p:cNvPr>
            <p:cNvGrpSpPr/>
            <p:nvPr/>
          </p:nvGrpSpPr>
          <p:grpSpPr>
            <a:xfrm>
              <a:off x="6086075" y="3958502"/>
              <a:ext cx="1725828" cy="926073"/>
              <a:chOff x="5703436" y="3124624"/>
              <a:chExt cx="1726361" cy="926359"/>
            </a:xfrm>
          </p:grpSpPr>
          <p:sp>
            <p:nvSpPr>
              <p:cNvPr id="14" name="Rectangle 45">
                <a:extLst>
                  <a:ext uri="{FF2B5EF4-FFF2-40B4-BE49-F238E27FC236}">
                    <a16:creationId xmlns:a16="http://schemas.microsoft.com/office/drawing/2014/main" id="{1DBEC261-189F-4B70-ACC9-423964D7DA6B}"/>
                  </a:ext>
                </a:extLst>
              </p:cNvPr>
              <p:cNvSpPr/>
              <p:nvPr/>
            </p:nvSpPr>
            <p:spPr>
              <a:xfrm>
                <a:off x="5703436" y="3124624"/>
                <a:ext cx="1634651" cy="9212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15" name="Rectangle 47">
                <a:extLst>
                  <a:ext uri="{FF2B5EF4-FFF2-40B4-BE49-F238E27FC236}">
                    <a16:creationId xmlns:a16="http://schemas.microsoft.com/office/drawing/2014/main" id="{FF85CB21-792F-4FDD-8EF5-1864AB3E85C5}"/>
                  </a:ext>
                </a:extLst>
              </p:cNvPr>
              <p:cNvSpPr/>
              <p:nvPr/>
            </p:nvSpPr>
            <p:spPr>
              <a:xfrm>
                <a:off x="5845754" y="3209285"/>
                <a:ext cx="80660" cy="914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16" name="Rectangle 48">
                <a:extLst>
                  <a:ext uri="{FF2B5EF4-FFF2-40B4-BE49-F238E27FC236}">
                    <a16:creationId xmlns:a16="http://schemas.microsoft.com/office/drawing/2014/main" id="{EE9C0F76-77AB-41D7-A29A-484BBFB85E19}"/>
                  </a:ext>
                </a:extLst>
              </p:cNvPr>
              <p:cNvSpPr/>
              <p:nvPr/>
            </p:nvSpPr>
            <p:spPr>
              <a:xfrm>
                <a:off x="6133459" y="3467813"/>
                <a:ext cx="80660" cy="91410"/>
              </a:xfrm>
              <a:prstGeom prst="rect">
                <a:avLst/>
              </a:prstGeom>
              <a:solidFill>
                <a:srgbClr val="FFF2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17" name="Rectangle 49">
                <a:extLst>
                  <a:ext uri="{FF2B5EF4-FFF2-40B4-BE49-F238E27FC236}">
                    <a16:creationId xmlns:a16="http://schemas.microsoft.com/office/drawing/2014/main" id="{3C67C1A9-7D5E-4CA1-8576-0E79483A9662}"/>
                  </a:ext>
                </a:extLst>
              </p:cNvPr>
              <p:cNvSpPr/>
              <p:nvPr/>
            </p:nvSpPr>
            <p:spPr>
              <a:xfrm>
                <a:off x="6036252" y="3467813"/>
                <a:ext cx="80660" cy="91410"/>
              </a:xfrm>
              <a:prstGeom prst="rect">
                <a:avLst/>
              </a:pr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18" name="Rectangle 66">
                <a:extLst>
                  <a:ext uri="{FF2B5EF4-FFF2-40B4-BE49-F238E27FC236}">
                    <a16:creationId xmlns:a16="http://schemas.microsoft.com/office/drawing/2014/main" id="{CBD2B001-7040-4769-B8B6-79B7ACF175F4}"/>
                  </a:ext>
                </a:extLst>
              </p:cNvPr>
              <p:cNvSpPr/>
              <p:nvPr/>
            </p:nvSpPr>
            <p:spPr>
              <a:xfrm>
                <a:off x="5941054" y="3467812"/>
                <a:ext cx="80660" cy="91410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19" name="Rectangle 67">
                <a:extLst>
                  <a:ext uri="{FF2B5EF4-FFF2-40B4-BE49-F238E27FC236}">
                    <a16:creationId xmlns:a16="http://schemas.microsoft.com/office/drawing/2014/main" id="{544421F5-9866-4DD6-A151-9ED78E4483DB}"/>
                  </a:ext>
                </a:extLst>
              </p:cNvPr>
              <p:cNvSpPr/>
              <p:nvPr/>
            </p:nvSpPr>
            <p:spPr>
              <a:xfrm>
                <a:off x="5845856" y="3467812"/>
                <a:ext cx="80660" cy="91410"/>
              </a:xfrm>
              <a:prstGeom prst="rect">
                <a:avLst/>
              </a:prstGeom>
              <a:solidFill>
                <a:srgbClr val="BF8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>
                  <a:solidFill>
                    <a:srgbClr val="BF8F00"/>
                  </a:solidFill>
                  <a:highlight>
                    <a:srgbClr val="808000"/>
                  </a:highlight>
                  <a:cs typeface="Arial"/>
                </a:endParaRPr>
              </a:p>
            </p:txBody>
          </p:sp>
          <p:sp>
            <p:nvSpPr>
              <p:cNvPr id="20" name="Rectangle 68">
                <a:extLst>
                  <a:ext uri="{FF2B5EF4-FFF2-40B4-BE49-F238E27FC236}">
                    <a16:creationId xmlns:a16="http://schemas.microsoft.com/office/drawing/2014/main" id="{F3783EDA-FA4D-4CB7-90AC-B7872A6464EC}"/>
                  </a:ext>
                </a:extLst>
              </p:cNvPr>
              <p:cNvSpPr/>
              <p:nvPr/>
            </p:nvSpPr>
            <p:spPr>
              <a:xfrm>
                <a:off x="6131491" y="3596727"/>
                <a:ext cx="80660" cy="91410"/>
              </a:xfrm>
              <a:prstGeom prst="rect">
                <a:avLst/>
              </a:prstGeom>
              <a:solidFill>
                <a:srgbClr val="E2EF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1" name="Rectangle 69">
                <a:extLst>
                  <a:ext uri="{FF2B5EF4-FFF2-40B4-BE49-F238E27FC236}">
                    <a16:creationId xmlns:a16="http://schemas.microsoft.com/office/drawing/2014/main" id="{AC79D6DE-A73F-466B-BD2A-6C000BCC8768}"/>
                  </a:ext>
                </a:extLst>
              </p:cNvPr>
              <p:cNvSpPr/>
              <p:nvPr/>
            </p:nvSpPr>
            <p:spPr>
              <a:xfrm>
                <a:off x="6034254" y="3596727"/>
                <a:ext cx="80660" cy="91410"/>
              </a:xfrm>
              <a:prstGeom prst="rect">
                <a:avLst/>
              </a:prstGeom>
              <a:solidFill>
                <a:srgbClr val="C6E0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2" name="Rectangle 70">
                <a:extLst>
                  <a:ext uri="{FF2B5EF4-FFF2-40B4-BE49-F238E27FC236}">
                    <a16:creationId xmlns:a16="http://schemas.microsoft.com/office/drawing/2014/main" id="{88B0228A-94DC-46FC-A97B-44B682A8C061}"/>
                  </a:ext>
                </a:extLst>
              </p:cNvPr>
              <p:cNvSpPr/>
              <p:nvPr/>
            </p:nvSpPr>
            <p:spPr>
              <a:xfrm>
                <a:off x="5939025" y="3596726"/>
                <a:ext cx="80660" cy="91410"/>
              </a:xfrm>
              <a:prstGeom prst="rect">
                <a:avLst/>
              </a:prstGeom>
              <a:solidFill>
                <a:srgbClr val="A9D08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3" name="Rectangle 71">
                <a:extLst>
                  <a:ext uri="{FF2B5EF4-FFF2-40B4-BE49-F238E27FC236}">
                    <a16:creationId xmlns:a16="http://schemas.microsoft.com/office/drawing/2014/main" id="{56CA4617-40C7-46BE-B44A-777D96C90337}"/>
                  </a:ext>
                </a:extLst>
              </p:cNvPr>
              <p:cNvSpPr/>
              <p:nvPr/>
            </p:nvSpPr>
            <p:spPr>
              <a:xfrm>
                <a:off x="5843798" y="3596726"/>
                <a:ext cx="80660" cy="91410"/>
              </a:xfrm>
              <a:prstGeom prst="rect">
                <a:avLst/>
              </a:prstGeom>
              <a:solidFill>
                <a:srgbClr val="5482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4" name="Rectangle 72">
                <a:extLst>
                  <a:ext uri="{FF2B5EF4-FFF2-40B4-BE49-F238E27FC236}">
                    <a16:creationId xmlns:a16="http://schemas.microsoft.com/office/drawing/2014/main" id="{D09CE52C-E00A-4BCB-82F6-64945E94D46B}"/>
                  </a:ext>
                </a:extLst>
              </p:cNvPr>
              <p:cNvSpPr/>
              <p:nvPr/>
            </p:nvSpPr>
            <p:spPr>
              <a:xfrm>
                <a:off x="5943013" y="3712869"/>
                <a:ext cx="80660" cy="91410"/>
              </a:xfrm>
              <a:prstGeom prst="rect">
                <a:avLst/>
              </a:prstGeom>
              <a:solidFill>
                <a:srgbClr val="9BC2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5" name="Rectangle 73">
                <a:extLst>
                  <a:ext uri="{FF2B5EF4-FFF2-40B4-BE49-F238E27FC236}">
                    <a16:creationId xmlns:a16="http://schemas.microsoft.com/office/drawing/2014/main" id="{A1A99D58-CEBE-4FAC-AE7B-0AB2035AE210}"/>
                  </a:ext>
                </a:extLst>
              </p:cNvPr>
              <p:cNvSpPr/>
              <p:nvPr/>
            </p:nvSpPr>
            <p:spPr>
              <a:xfrm>
                <a:off x="5845746" y="3712869"/>
                <a:ext cx="80660" cy="91410"/>
              </a:xfrm>
              <a:prstGeom prst="rect">
                <a:avLst/>
              </a:prstGeom>
              <a:solidFill>
                <a:srgbClr val="2F75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6" name="Rectangle 74">
                <a:extLst>
                  <a:ext uri="{FF2B5EF4-FFF2-40B4-BE49-F238E27FC236}">
                    <a16:creationId xmlns:a16="http://schemas.microsoft.com/office/drawing/2014/main" id="{E50FB870-7722-4DE8-B0EB-21DC8852A391}"/>
                  </a:ext>
                </a:extLst>
              </p:cNvPr>
              <p:cNvSpPr/>
              <p:nvPr/>
            </p:nvSpPr>
            <p:spPr>
              <a:xfrm>
                <a:off x="5847656" y="3832782"/>
                <a:ext cx="80660" cy="91410"/>
              </a:xfrm>
              <a:prstGeom prst="rect">
                <a:avLst/>
              </a:prstGeom>
              <a:solidFill>
                <a:srgbClr val="C6591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7" name="Textfeld 7">
                <a:extLst>
                  <a:ext uri="{FF2B5EF4-FFF2-40B4-BE49-F238E27FC236}">
                    <a16:creationId xmlns:a16="http://schemas.microsoft.com/office/drawing/2014/main" id="{FE6E4448-98E9-43A5-97D6-6841C0A68441}"/>
                  </a:ext>
                </a:extLst>
              </p:cNvPr>
              <p:cNvSpPr txBox="1"/>
              <p:nvPr/>
            </p:nvSpPr>
            <p:spPr>
              <a:xfrm>
                <a:off x="6298471" y="3127653"/>
                <a:ext cx="1131326" cy="923330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900" dirty="0">
                    <a:cs typeface="Arial"/>
                  </a:rPr>
                  <a:t>INCA </a:t>
                </a:r>
                <a:r>
                  <a:rPr lang="de-DE" sz="900" dirty="0" err="1">
                    <a:cs typeface="Arial"/>
                  </a:rPr>
                  <a:t>analysis</a:t>
                </a:r>
                <a:endParaRPr lang="de-DE" sz="900" dirty="0">
                  <a:cs typeface="Arial"/>
                </a:endParaRPr>
              </a:p>
              <a:p>
                <a:r>
                  <a:rPr lang="de-DE" sz="900" dirty="0">
                    <a:cs typeface="Arial"/>
                  </a:rPr>
                  <a:t>INCA </a:t>
                </a:r>
                <a:r>
                  <a:rPr lang="de-DE" sz="900" dirty="0" err="1">
                    <a:cs typeface="Arial"/>
                  </a:rPr>
                  <a:t>forecast</a:t>
                </a:r>
                <a:endParaRPr lang="de-DE" sz="900" dirty="0">
                  <a:cs typeface="Arial"/>
                </a:endParaRPr>
              </a:p>
              <a:p>
                <a:r>
                  <a:rPr lang="de-DE" sz="900" dirty="0">
                    <a:cs typeface="Arial"/>
                  </a:rPr>
                  <a:t>ICON-CH1-EPS</a:t>
                </a:r>
              </a:p>
              <a:p>
                <a:pPr algn="l"/>
                <a:r>
                  <a:rPr lang="de-DE" sz="900" dirty="0">
                    <a:cs typeface="Arial"/>
                  </a:rPr>
                  <a:t>ICON-CH2-EPS</a:t>
                </a:r>
              </a:p>
              <a:p>
                <a:r>
                  <a:rPr lang="de-DE" sz="900" dirty="0">
                    <a:cs typeface="Arial"/>
                  </a:rPr>
                  <a:t>ECMWF IFS</a:t>
                </a:r>
              </a:p>
              <a:p>
                <a:r>
                  <a:rPr lang="de-DE" sz="900" dirty="0">
                    <a:cs typeface="Arial"/>
                  </a:rPr>
                  <a:t>ECMWF IFS EXT</a:t>
                </a:r>
              </a:p>
            </p:txBody>
          </p:sp>
          <p:sp>
            <p:nvSpPr>
              <p:cNvPr id="28" name="Rectangle 48">
                <a:extLst>
                  <a:ext uri="{FF2B5EF4-FFF2-40B4-BE49-F238E27FC236}">
                    <a16:creationId xmlns:a16="http://schemas.microsoft.com/office/drawing/2014/main" id="{31C28550-D5B4-4A15-AFB9-C7311F505A0B}"/>
                  </a:ext>
                </a:extLst>
              </p:cNvPr>
              <p:cNvSpPr/>
              <p:nvPr/>
            </p:nvSpPr>
            <p:spPr>
              <a:xfrm>
                <a:off x="6126585" y="3339428"/>
                <a:ext cx="80660" cy="9141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9" name="Rectangle 49">
                <a:extLst>
                  <a:ext uri="{FF2B5EF4-FFF2-40B4-BE49-F238E27FC236}">
                    <a16:creationId xmlns:a16="http://schemas.microsoft.com/office/drawing/2014/main" id="{47E8A925-569D-40DF-A498-3D28DA28B955}"/>
                  </a:ext>
                </a:extLst>
              </p:cNvPr>
              <p:cNvSpPr/>
              <p:nvPr/>
            </p:nvSpPr>
            <p:spPr>
              <a:xfrm>
                <a:off x="6029365" y="3339428"/>
                <a:ext cx="80660" cy="9141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30" name="Rectangle 66">
                <a:extLst>
                  <a:ext uri="{FF2B5EF4-FFF2-40B4-BE49-F238E27FC236}">
                    <a16:creationId xmlns:a16="http://schemas.microsoft.com/office/drawing/2014/main" id="{F6EC6402-DBE5-436F-9958-3FAD81C7950D}"/>
                  </a:ext>
                </a:extLst>
              </p:cNvPr>
              <p:cNvSpPr/>
              <p:nvPr/>
            </p:nvSpPr>
            <p:spPr>
              <a:xfrm>
                <a:off x="5934154" y="3339427"/>
                <a:ext cx="80660" cy="9141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31" name="Rectangle 67">
                <a:extLst>
                  <a:ext uri="{FF2B5EF4-FFF2-40B4-BE49-F238E27FC236}">
                    <a16:creationId xmlns:a16="http://schemas.microsoft.com/office/drawing/2014/main" id="{F28FAE2C-2AA4-462F-A301-A4D17265E729}"/>
                  </a:ext>
                </a:extLst>
              </p:cNvPr>
              <p:cNvSpPr/>
              <p:nvPr/>
            </p:nvSpPr>
            <p:spPr>
              <a:xfrm>
                <a:off x="5838943" y="3339427"/>
                <a:ext cx="80660" cy="9141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>
                  <a:solidFill>
                    <a:srgbClr val="222A35"/>
                  </a:solidFill>
                  <a:highlight>
                    <a:srgbClr val="808000"/>
                  </a:highlight>
                  <a:cs typeface="Arial"/>
                </a:endParaRPr>
              </a:p>
            </p:txBody>
          </p:sp>
          <p:sp>
            <p:nvSpPr>
              <p:cNvPr id="32" name="Rectangle 48">
                <a:extLst>
                  <a:ext uri="{FF2B5EF4-FFF2-40B4-BE49-F238E27FC236}">
                    <a16:creationId xmlns:a16="http://schemas.microsoft.com/office/drawing/2014/main" id="{80A26AF8-BAA8-4434-8007-DE30061A0583}"/>
                  </a:ext>
                </a:extLst>
              </p:cNvPr>
              <p:cNvSpPr/>
              <p:nvPr/>
            </p:nvSpPr>
            <p:spPr>
              <a:xfrm>
                <a:off x="6219055" y="3339316"/>
                <a:ext cx="80660" cy="9141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8D9D5B-600C-43C0-B1F2-C4483ED8B532}"/>
                </a:ext>
              </a:extLst>
            </p:cNvPr>
            <p:cNvSpPr txBox="1"/>
            <p:nvPr/>
          </p:nvSpPr>
          <p:spPr>
            <a:xfrm>
              <a:off x="5882147" y="835344"/>
              <a:ext cx="3334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“Full-stack” seamless forecast</a:t>
              </a:r>
              <a:endParaRPr lang="en-CH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892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708;p92">
            <a:extLst>
              <a:ext uri="{FF2B5EF4-FFF2-40B4-BE49-F238E27FC236}">
                <a16:creationId xmlns:a16="http://schemas.microsoft.com/office/drawing/2014/main" id="{402D5CE4-DC70-4297-8220-377D9C70B96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97903" y="2658121"/>
            <a:ext cx="2515046" cy="24594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CC0A2-2E5F-AAD0-EF5C-7FA66826E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Data Assimilation – Multiple Encoders/Decoders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80630-200D-D00E-0844-A2B92E74B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45" y="1256936"/>
            <a:ext cx="4800255" cy="34795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7C8AF5-1AB3-CFA4-8560-13EA2F65BF1F}"/>
              </a:ext>
            </a:extLst>
          </p:cNvPr>
          <p:cNvSpPr txBox="1"/>
          <p:nvPr/>
        </p:nvSpPr>
        <p:spPr>
          <a:xfrm>
            <a:off x="750593" y="893793"/>
            <a:ext cx="4009666" cy="17542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2" tIns="45706" rIns="91412" bIns="4570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CH" sz="1200" b="1" dirty="0">
                <a:solidFill>
                  <a:srgbClr val="0000FF"/>
                </a:solidFill>
                <a:cs typeface="Arial"/>
              </a:rPr>
              <a:t>Blue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points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is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the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standard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analysis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input</a:t>
            </a:r>
            <a:endParaRPr lang="de-CH" sz="1200" dirty="0">
              <a:solidFill>
                <a:schemeClr val="dk2"/>
              </a:solidFill>
              <a:cs typeface="Arial"/>
            </a:endParaRPr>
          </a:p>
          <a:p>
            <a:endParaRPr lang="de-CH" sz="1200" dirty="0">
              <a:solidFill>
                <a:schemeClr val="dk2"/>
              </a:solidFill>
              <a:cs typeface="Arial"/>
            </a:endParaRPr>
          </a:p>
          <a:p>
            <a:r>
              <a:rPr lang="de-CH" sz="1200" b="1" dirty="0">
                <a:solidFill>
                  <a:srgbClr val="38761D"/>
                </a:solidFill>
                <a:cs typeface="Arial"/>
              </a:rPr>
              <a:t>Green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points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secondary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data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source (e.g.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observations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)</a:t>
            </a:r>
          </a:p>
          <a:p>
            <a:r>
              <a:rPr lang="de-CH" sz="1200" dirty="0">
                <a:solidFill>
                  <a:schemeClr val="dk2"/>
                </a:solidFill>
                <a:cs typeface="Arial"/>
              </a:rPr>
              <a:t>Multiple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encoders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in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sequence</a:t>
            </a:r>
            <a:endParaRPr lang="de-CH" sz="1200" dirty="0">
              <a:solidFill>
                <a:schemeClr val="dk2"/>
              </a:solidFill>
              <a:cs typeface="Arial"/>
            </a:endParaRPr>
          </a:p>
          <a:p>
            <a:pPr marL="457063" indent="-301535">
              <a:buFont typeface="Arial"/>
              <a:buChar char="●"/>
            </a:pPr>
            <a:r>
              <a:rPr lang="de-CH" sz="1200" dirty="0">
                <a:solidFill>
                  <a:srgbClr val="0000FF"/>
                </a:solidFill>
                <a:cs typeface="Arial"/>
              </a:rPr>
              <a:t>Encoder 0</a:t>
            </a:r>
            <a:r>
              <a:rPr lang="de-CH" sz="1200" dirty="0">
                <a:solidFill>
                  <a:schemeClr val="accent1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encodes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the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analysis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input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</a:p>
          <a:p>
            <a:pPr marL="457063" indent="-301535">
              <a:buFont typeface="Arial"/>
              <a:buChar char="●"/>
            </a:pPr>
            <a:r>
              <a:rPr lang="de-CH" sz="1200" dirty="0">
                <a:solidFill>
                  <a:srgbClr val="38761D"/>
                </a:solidFill>
                <a:cs typeface="Arial"/>
              </a:rPr>
              <a:t>Encoder 1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encodes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the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secondary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input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through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a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fuser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(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perceiver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)</a:t>
            </a:r>
          </a:p>
          <a:p>
            <a:endParaRPr lang="de-CH" sz="1200" dirty="0">
              <a:solidFill>
                <a:schemeClr val="dk2"/>
              </a:solidFill>
              <a:cs typeface="Arial"/>
            </a:endParaRPr>
          </a:p>
          <a:p>
            <a:r>
              <a:rPr lang="de-CH" sz="1200" dirty="0">
                <a:solidFill>
                  <a:schemeClr val="dk2"/>
                </a:solidFill>
                <a:cs typeface="Arial"/>
              </a:rPr>
              <a:t>Multiple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decoders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(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similar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to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single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decoder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200" dirty="0" err="1">
                <a:solidFill>
                  <a:schemeClr val="dk2"/>
                </a:solidFill>
                <a:cs typeface="Arial"/>
              </a:rPr>
              <a:t>case</a:t>
            </a:r>
            <a:r>
              <a:rPr lang="de-CH" sz="1200" dirty="0">
                <a:solidFill>
                  <a:schemeClr val="dk2"/>
                </a:solidFill>
                <a:cs typeface="Arial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D7F7B-232C-4E70-90CC-361805757D39}"/>
              </a:ext>
            </a:extLst>
          </p:cNvPr>
          <p:cNvSpPr txBox="1"/>
          <p:nvPr/>
        </p:nvSpPr>
        <p:spPr>
          <a:xfrm>
            <a:off x="-60533" y="4933115"/>
            <a:ext cx="2742354" cy="2461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2" tIns="45706" rIns="91412" bIns="4570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CH" sz="1000" dirty="0" err="1">
                <a:solidFill>
                  <a:schemeClr val="dk2"/>
                </a:solidFill>
                <a:cs typeface="Arial"/>
              </a:rPr>
              <a:t>Courtesy</a:t>
            </a:r>
            <a:r>
              <a:rPr lang="de-CH" sz="10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000" dirty="0" err="1">
                <a:solidFill>
                  <a:schemeClr val="dk2"/>
                </a:solidFill>
                <a:cs typeface="Arial"/>
              </a:rPr>
              <a:t>of</a:t>
            </a:r>
            <a:r>
              <a:rPr lang="de-CH" sz="10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000" dirty="0" err="1">
                <a:solidFill>
                  <a:schemeClr val="dk2"/>
                </a:solidFill>
                <a:cs typeface="Arial"/>
              </a:rPr>
              <a:t>MetNorway</a:t>
            </a:r>
            <a:endParaRPr lang="en-US" sz="2099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76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AAD00-B4E4-C814-9B4E-82050498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Time Interpolator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5740D-AD26-41EE-B1CD-417C13EB9F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6824" y="1124467"/>
            <a:ext cx="5230905" cy="3256004"/>
          </a:xfrm>
        </p:spPr>
        <p:txBody>
          <a:bodyPr/>
          <a:lstStyle/>
          <a:p>
            <a:r>
              <a:rPr lang="en-US" sz="1400" dirty="0">
                <a:cs typeface="Arial"/>
              </a:rPr>
              <a:t>Training a model directly at 1h steps would decrease model skill during long rollouts.</a:t>
            </a:r>
          </a:p>
          <a:p>
            <a:endParaRPr lang="en-US" sz="1400" dirty="0">
              <a:cs typeface="Arial"/>
            </a:endParaRPr>
          </a:p>
          <a:p>
            <a:r>
              <a:rPr lang="en-US" sz="1400" dirty="0">
                <a:cs typeface="Arial"/>
              </a:rPr>
              <a:t>Time interpolation allows to progressively produce finer temporal resolution forecasts while maintaining model skill at long lead times. </a:t>
            </a:r>
          </a:p>
          <a:p>
            <a:endParaRPr lang="en-US" dirty="0"/>
          </a:p>
          <a:p>
            <a:pPr marL="0" indent="0">
              <a:buNone/>
            </a:pP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B86BD-6515-C1C4-20E4-A57061817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978" y="557170"/>
            <a:ext cx="2497241" cy="32445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C66755-4761-6D02-9E64-E7EA4DF9760A}"/>
              </a:ext>
            </a:extLst>
          </p:cNvPr>
          <p:cNvSpPr txBox="1"/>
          <p:nvPr/>
        </p:nvSpPr>
        <p:spPr>
          <a:xfrm>
            <a:off x="-60533" y="4933115"/>
            <a:ext cx="2742354" cy="2461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2" tIns="45706" rIns="91412" bIns="4570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CH" sz="1000" dirty="0" err="1">
                <a:solidFill>
                  <a:schemeClr val="dk2"/>
                </a:solidFill>
                <a:cs typeface="Arial"/>
              </a:rPr>
              <a:t>Courtesy</a:t>
            </a:r>
            <a:r>
              <a:rPr lang="de-CH" sz="10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000" dirty="0" err="1">
                <a:solidFill>
                  <a:schemeClr val="dk2"/>
                </a:solidFill>
                <a:cs typeface="Arial"/>
              </a:rPr>
              <a:t>of</a:t>
            </a:r>
            <a:r>
              <a:rPr lang="de-CH" sz="1000" dirty="0">
                <a:solidFill>
                  <a:schemeClr val="dk2"/>
                </a:solidFill>
                <a:cs typeface="Arial"/>
              </a:rPr>
              <a:t> </a:t>
            </a:r>
            <a:r>
              <a:rPr lang="de-CH" sz="1000" dirty="0" err="1">
                <a:solidFill>
                  <a:schemeClr val="dk2"/>
                </a:solidFill>
                <a:cs typeface="Arial"/>
              </a:rPr>
              <a:t>MetNorway</a:t>
            </a:r>
            <a:endParaRPr lang="en-US" sz="2099" dirty="0">
              <a:solidFill>
                <a:schemeClr val="dk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4B6DB-6D03-EB29-49D8-AB16AD50E920}"/>
              </a:ext>
            </a:extLst>
          </p:cNvPr>
          <p:cNvSpPr txBox="1"/>
          <p:nvPr/>
        </p:nvSpPr>
        <p:spPr>
          <a:xfrm>
            <a:off x="6124121" y="3904242"/>
            <a:ext cx="2742354" cy="2461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2" tIns="45706" rIns="91412" bIns="4570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CH" sz="1000" err="1">
                <a:solidFill>
                  <a:schemeClr val="dk2"/>
                </a:solidFill>
                <a:cs typeface="Arial"/>
              </a:rPr>
              <a:t>Hourly</a:t>
            </a:r>
            <a:r>
              <a:rPr lang="de-CH" sz="1000">
                <a:solidFill>
                  <a:schemeClr val="dk2"/>
                </a:solidFill>
                <a:cs typeface="Arial"/>
              </a:rPr>
              <a:t> 2m </a:t>
            </a:r>
            <a:r>
              <a:rPr lang="de-CH" sz="1000" err="1">
                <a:solidFill>
                  <a:schemeClr val="dk2"/>
                </a:solidFill>
                <a:cs typeface="Arial"/>
              </a:rPr>
              <a:t>Temperature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219054-062B-4343-B842-B8C83F226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764" y="2707400"/>
            <a:ext cx="4122244" cy="21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72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8744A87-5A71-4E26-AF79-78563177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312" y="264067"/>
            <a:ext cx="7513689" cy="707864"/>
          </a:xfrm>
        </p:spPr>
        <p:txBody>
          <a:bodyPr lIns="68559" tIns="34279" rIns="68559" bIns="34279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Putting it together: Seamless RUC</a:t>
            </a:r>
            <a:endParaRPr lang="en-CH" sz="2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65E6E9E-C067-41AE-9671-48C10CF055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656" y="1124914"/>
            <a:ext cx="3221178" cy="3254999"/>
          </a:xfrm>
        </p:spPr>
        <p:txBody>
          <a:bodyPr lIns="68559" tIns="34279" rIns="68559" bIns="34279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1799" dirty="0">
                <a:cs typeface="Arial"/>
              </a:rPr>
              <a:t>Components</a:t>
            </a:r>
            <a:endParaRPr lang="en-US" dirty="0">
              <a:cs typeface="Arial"/>
            </a:endParaRPr>
          </a:p>
          <a:p>
            <a:pPr marL="265985" indent="-265985">
              <a:buFont typeface="Arial" panose="05050102010706020507" pitchFamily="18" charset="2"/>
              <a:buChar char="•"/>
            </a:pPr>
            <a:r>
              <a:rPr lang="en-US" sz="1799" dirty="0">
                <a:cs typeface="Arial"/>
              </a:rPr>
              <a:t>Conventional DA (KENDA)</a:t>
            </a:r>
          </a:p>
          <a:p>
            <a:pPr marL="265985" indent="-265985">
              <a:buFont typeface="Arial" panose="05050102010706020507" pitchFamily="18" charset="2"/>
              <a:buChar char="•"/>
            </a:pPr>
            <a:r>
              <a:rPr lang="en-US" sz="1799" dirty="0">
                <a:cs typeface="Arial"/>
              </a:rPr>
              <a:t>Forecaster (6 hourly outputs)</a:t>
            </a:r>
          </a:p>
          <a:p>
            <a:pPr marL="265985" indent="-265985">
              <a:buFont typeface="Arial" panose="05050102010706020507" pitchFamily="18" charset="2"/>
              <a:buChar char="•"/>
            </a:pPr>
            <a:r>
              <a:rPr lang="en-US" sz="1799" dirty="0">
                <a:cs typeface="Arial"/>
              </a:rPr>
              <a:t>Time interpolator (hourly outputs)</a:t>
            </a:r>
          </a:p>
          <a:p>
            <a:pPr marL="265985" indent="-265985">
              <a:buFont typeface="Arial" panose="05050102010706020507" pitchFamily="18" charset="2"/>
              <a:buChar char="•"/>
            </a:pPr>
            <a:r>
              <a:rPr lang="en-US" sz="1799" dirty="0">
                <a:cs typeface="Arial"/>
              </a:rPr>
              <a:t>Data assimilator</a:t>
            </a:r>
          </a:p>
          <a:p>
            <a:pPr marL="265985" indent="-265985">
              <a:buFont typeface="Arial" panose="05050102010706020507" pitchFamily="18" charset="2"/>
              <a:buChar char="•"/>
            </a:pPr>
            <a:endParaRPr lang="en-US" sz="1799" dirty="0">
              <a:cs typeface="Arial"/>
            </a:endParaRPr>
          </a:p>
          <a:p>
            <a:pPr indent="0">
              <a:buNone/>
            </a:pPr>
            <a:r>
              <a:rPr lang="en-US" sz="1799" dirty="0">
                <a:cs typeface="Arial"/>
              </a:rPr>
              <a:t>Seamless by design.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1B05FE-1422-4BDB-AD8A-B97BAD26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03" y="836924"/>
            <a:ext cx="5145980" cy="430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786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BF9DFD-C772-4AF7-A390-B01738A04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Conventional approach is “post-hoc” seamless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Blend of forecasts that historically have been developed in separated communities.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ML is changing the traditional boundaries of how things are being done</a:t>
            </a:r>
          </a:p>
          <a:p>
            <a:pPr lvl="1"/>
            <a:r>
              <a:rPr lang="en-US" dirty="0"/>
              <a:t>DA, nowcasting, postprocessing, downscaling – all in a single model!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New community are forming around ML, offering synergies and enabling quicker adoption.</a:t>
            </a:r>
          </a:p>
          <a:p>
            <a:pPr lvl="1"/>
            <a:r>
              <a:rPr lang="en-US" dirty="0"/>
              <a:t>Anemoi: sharing data and sharing models!</a:t>
            </a:r>
          </a:p>
          <a:p>
            <a:pPr lvl="1"/>
            <a:endParaRPr lang="en-US" dirty="0"/>
          </a:p>
          <a:p>
            <a:r>
              <a:rPr lang="en-US" dirty="0"/>
              <a:t>MeteoSwiss is building an ML-based model that can be competitive in quality for nowcasting-, short, and medium-range forecasts (“Seamless RUC”).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91A625-EDB1-4EA0-B282-8E2E33B7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9191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D79047-3A0B-45E2-B205-E10637503715}"/>
              </a:ext>
            </a:extLst>
          </p:cNvPr>
          <p:cNvSpPr txBox="1"/>
          <p:nvPr/>
        </p:nvSpPr>
        <p:spPr>
          <a:xfrm>
            <a:off x="3939988" y="1604922"/>
            <a:ext cx="4572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/>
            <a:r>
              <a:rPr lang="en-US" sz="2000" dirty="0">
                <a:cs typeface="Arial"/>
              </a:rPr>
              <a:t>More questions? Get in touch! </a:t>
            </a:r>
            <a:r>
              <a:rPr lang="en-US" sz="2000" dirty="0">
                <a:cs typeface="Arial"/>
                <a:hlinkClick r:id="rId2"/>
              </a:rPr>
              <a:t>Daniele.Nerini@meteoswiss.ch</a:t>
            </a:r>
            <a:r>
              <a:rPr lang="en-US" sz="2000" dirty="0">
                <a:cs typeface="Arial"/>
              </a:rPr>
              <a:t> </a:t>
            </a:r>
            <a:endParaRPr lang="it-IT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031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2804D9-40F9-448D-8C9D-4AF9F7362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5828" y="971553"/>
            <a:ext cx="3867707" cy="3448049"/>
          </a:xfrm>
        </p:spPr>
        <p:txBody>
          <a:bodyPr/>
          <a:lstStyle/>
          <a:p>
            <a:r>
              <a:rPr lang="en-US" dirty="0"/>
              <a:t>Major source of predictability in the Alpine region</a:t>
            </a:r>
          </a:p>
          <a:p>
            <a:r>
              <a:rPr lang="en-US" dirty="0"/>
              <a:t>But 3-8x in compute capacity would be needed for running  ICON @ 500m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7BA5A9-A13B-4F5C-AB3D-3F75B76CE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resolution</a:t>
            </a:r>
            <a:endParaRPr lang="en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C3482C-215F-4C4F-A2EE-0D813E9AF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8" y="2299010"/>
            <a:ext cx="3021072" cy="199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034D5-20C2-45CA-A554-670DC66622C9}"/>
              </a:ext>
            </a:extLst>
          </p:cNvPr>
          <p:cNvSpPr txBox="1"/>
          <p:nvPr/>
        </p:nvSpPr>
        <p:spPr>
          <a:xfrm>
            <a:off x="5227578" y="4298139"/>
            <a:ext cx="34746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On-demand “Extreme DT” @ 500 m resolution from Destin-E</a:t>
            </a:r>
          </a:p>
          <a:p>
            <a:r>
              <a:rPr lang="en-CH" sz="600" dirty="0"/>
              <a:t>https://www.ecmwf.int/sites/default/files/elibrary/072024/81574-destination-earths-digital-twins-and-digital-twin-engine-state-of-play.pdf</a:t>
            </a:r>
          </a:p>
          <a:p>
            <a:endParaRPr lang="en-CH" sz="11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B04112E-6478-4A92-9CD7-336D05FC9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8" y="322537"/>
            <a:ext cx="2555353" cy="192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114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C8A1-2674-848E-41A4-524A81722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>
                <a:cs typeface="Arial"/>
              </a:rPr>
              <a:t>Ensembles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83038-3F2C-1DAE-3CD1-B2D431136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custGeom>
            <a:avLst/>
            <a:gdLst>
              <a:gd name="connsiteX0" fmla="*/ 0 w 4000500"/>
              <a:gd name="connsiteY0" fmla="*/ 0 h 3416300"/>
              <a:gd name="connsiteX1" fmla="*/ 4000500 w 4000500"/>
              <a:gd name="connsiteY1" fmla="*/ 0 h 3416300"/>
              <a:gd name="connsiteX2" fmla="*/ 4000500 w 4000500"/>
              <a:gd name="connsiteY2" fmla="*/ 3416300 h 3416300"/>
              <a:gd name="connsiteX3" fmla="*/ 0 w 4000500"/>
              <a:gd name="connsiteY3" fmla="*/ 3416300 h 3416300"/>
              <a:gd name="connsiteX4" fmla="*/ 0 w 4000500"/>
              <a:gd name="connsiteY4" fmla="*/ 0 h 341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500" h="3416300" fill="none" extrusionOk="0">
                <a:moveTo>
                  <a:pt x="0" y="0"/>
                </a:moveTo>
                <a:cubicBezTo>
                  <a:pt x="779448" y="-149972"/>
                  <a:pt x="3149576" y="85198"/>
                  <a:pt x="4000500" y="0"/>
                </a:cubicBezTo>
                <a:cubicBezTo>
                  <a:pt x="4169911" y="998712"/>
                  <a:pt x="4086054" y="2760838"/>
                  <a:pt x="4000500" y="3416300"/>
                </a:cubicBezTo>
                <a:cubicBezTo>
                  <a:pt x="2550588" y="3507676"/>
                  <a:pt x="534113" y="3410243"/>
                  <a:pt x="0" y="3416300"/>
                </a:cubicBezTo>
                <a:cubicBezTo>
                  <a:pt x="-92943" y="2447828"/>
                  <a:pt x="-168235" y="786840"/>
                  <a:pt x="0" y="0"/>
                </a:cubicBezTo>
                <a:close/>
              </a:path>
              <a:path w="4000500" h="3416300" stroke="0" extrusionOk="0">
                <a:moveTo>
                  <a:pt x="0" y="0"/>
                </a:moveTo>
                <a:cubicBezTo>
                  <a:pt x="1393675" y="-113254"/>
                  <a:pt x="3336122" y="102601"/>
                  <a:pt x="4000500" y="0"/>
                </a:cubicBezTo>
                <a:cubicBezTo>
                  <a:pt x="3947675" y="691024"/>
                  <a:pt x="4123674" y="2898522"/>
                  <a:pt x="4000500" y="3416300"/>
                </a:cubicBezTo>
                <a:cubicBezTo>
                  <a:pt x="3450035" y="3472110"/>
                  <a:pt x="1769525" y="3585258"/>
                  <a:pt x="0" y="3416300"/>
                </a:cubicBezTo>
                <a:cubicBezTo>
                  <a:pt x="-144930" y="2955672"/>
                  <a:pt x="-18259" y="130734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99211612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39658" indent="0" algn="ctr">
              <a:buNone/>
            </a:pPr>
            <a:r>
              <a:rPr lang="en-US" b="1">
                <a:solidFill>
                  <a:srgbClr val="292A2E"/>
                </a:solidFill>
                <a:cs typeface="Arial"/>
                <a:hlinkClick r:id="rId2"/>
              </a:rPr>
              <a:t>CRPS</a:t>
            </a:r>
            <a:endParaRPr lang="en-US" b="1">
              <a:solidFill>
                <a:srgbClr val="292A2E"/>
              </a:solidFill>
              <a:cs typeface="Arial"/>
            </a:endParaRPr>
          </a:p>
          <a:p>
            <a:pPr marL="139658" indent="0" algn="ctr">
              <a:buNone/>
            </a:pPr>
            <a:endParaRPr lang="en-US" sz="1200">
              <a:solidFill>
                <a:srgbClr val="292A2E"/>
              </a:solidFill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54045-4B61-68F0-A307-E6A698F432C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custGeom>
            <a:avLst/>
            <a:gdLst>
              <a:gd name="connsiteX0" fmla="*/ 0 w 4000500"/>
              <a:gd name="connsiteY0" fmla="*/ 0 h 3416300"/>
              <a:gd name="connsiteX1" fmla="*/ 4000500 w 4000500"/>
              <a:gd name="connsiteY1" fmla="*/ 0 h 3416300"/>
              <a:gd name="connsiteX2" fmla="*/ 4000500 w 4000500"/>
              <a:gd name="connsiteY2" fmla="*/ 3416300 h 3416300"/>
              <a:gd name="connsiteX3" fmla="*/ 0 w 4000500"/>
              <a:gd name="connsiteY3" fmla="*/ 3416300 h 3416300"/>
              <a:gd name="connsiteX4" fmla="*/ 0 w 4000500"/>
              <a:gd name="connsiteY4" fmla="*/ 0 h 341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500" h="3416300" fill="none" extrusionOk="0">
                <a:moveTo>
                  <a:pt x="0" y="0"/>
                </a:moveTo>
                <a:cubicBezTo>
                  <a:pt x="1177918" y="-59067"/>
                  <a:pt x="3263648" y="-129691"/>
                  <a:pt x="4000500" y="0"/>
                </a:cubicBezTo>
                <a:cubicBezTo>
                  <a:pt x="3964822" y="1035079"/>
                  <a:pt x="3925954" y="2917294"/>
                  <a:pt x="4000500" y="3416300"/>
                </a:cubicBezTo>
                <a:cubicBezTo>
                  <a:pt x="3405438" y="3547288"/>
                  <a:pt x="1295046" y="3324331"/>
                  <a:pt x="0" y="3416300"/>
                </a:cubicBezTo>
                <a:cubicBezTo>
                  <a:pt x="168807" y="2163464"/>
                  <a:pt x="-137122" y="1345984"/>
                  <a:pt x="0" y="0"/>
                </a:cubicBezTo>
                <a:close/>
              </a:path>
              <a:path w="4000500" h="3416300" stroke="0" extrusionOk="0">
                <a:moveTo>
                  <a:pt x="0" y="0"/>
                </a:moveTo>
                <a:cubicBezTo>
                  <a:pt x="1357135" y="124235"/>
                  <a:pt x="2557232" y="-150204"/>
                  <a:pt x="4000500" y="0"/>
                </a:cubicBezTo>
                <a:cubicBezTo>
                  <a:pt x="4113810" y="1041132"/>
                  <a:pt x="3848472" y="1927432"/>
                  <a:pt x="4000500" y="3416300"/>
                </a:cubicBezTo>
                <a:cubicBezTo>
                  <a:pt x="2508347" y="3387540"/>
                  <a:pt x="736669" y="3445861"/>
                  <a:pt x="0" y="3416300"/>
                </a:cubicBezTo>
                <a:cubicBezTo>
                  <a:pt x="101116" y="1739184"/>
                  <a:pt x="-1037" y="71999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83741067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39658" indent="0" algn="ctr">
              <a:buNone/>
            </a:pPr>
            <a:r>
              <a:rPr lang="en-US" b="1">
                <a:cs typeface="Arial" panose="020B0604020202020204"/>
                <a:hlinkClick r:id="rId3"/>
              </a:rPr>
              <a:t>Diffusion (Flow Matching)</a:t>
            </a:r>
            <a:endParaRPr lang="en-US" b="1">
              <a:cs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0CF74-916B-EB49-260A-0E6529BA41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77500" lnSpcReduction="20000"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en"/>
          </a:p>
        </p:txBody>
      </p:sp>
      <p:pic>
        <p:nvPicPr>
          <p:cNvPr id="6" name="Picture 5" descr="FIGURE 1">
            <a:extLst>
              <a:ext uri="{FF2B5EF4-FFF2-40B4-BE49-F238E27FC236}">
                <a16:creationId xmlns:a16="http://schemas.microsoft.com/office/drawing/2014/main" id="{7606C119-1979-217B-32AE-192713599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18" y="1960725"/>
            <a:ext cx="3802305" cy="1808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7F527-A85E-1B10-EE27-B50D033FA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35255" y="1323384"/>
            <a:ext cx="1996012" cy="3081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647016-E13D-C10D-C3DF-3E0F7E6BF739}"/>
              </a:ext>
            </a:extLst>
          </p:cNvPr>
          <p:cNvSpPr txBox="1"/>
          <p:nvPr/>
        </p:nvSpPr>
        <p:spPr>
          <a:xfrm>
            <a:off x="409380" y="4037625"/>
            <a:ext cx="3345937" cy="2769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2" tIns="45706" rIns="91412" bIns="4570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Used by ECMWF, </a:t>
            </a:r>
            <a:r>
              <a:rPr lang="en-US" sz="1200" err="1">
                <a:cs typeface="Arial"/>
              </a:rPr>
              <a:t>Metno</a:t>
            </a:r>
            <a:endParaRPr lang="en-US" sz="12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D56A1-E169-F471-A2B1-BFB1754A6983}"/>
              </a:ext>
            </a:extLst>
          </p:cNvPr>
          <p:cNvSpPr txBox="1"/>
          <p:nvPr/>
        </p:nvSpPr>
        <p:spPr>
          <a:xfrm>
            <a:off x="5159130" y="4037625"/>
            <a:ext cx="3345937" cy="2769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2" tIns="45706" rIns="91412" bIns="4570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Used by Google</a:t>
            </a:r>
          </a:p>
        </p:txBody>
      </p:sp>
    </p:spTree>
    <p:extLst>
      <p:ext uri="{BB962C8B-B14F-4D97-AF65-F5344CB8AC3E}">
        <p14:creationId xmlns:p14="http://schemas.microsoft.com/office/powerpoint/2010/main" val="2716568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pysteps</a:t>
            </a:r>
            <a:r>
              <a:rPr lang="en-GB" dirty="0"/>
              <a:t> or Standing on the Shoulders of Giants</a:t>
            </a:r>
            <a:endParaRPr dirty="0"/>
          </a:p>
        </p:txBody>
      </p:sp>
      <p:sp>
        <p:nvSpPr>
          <p:cNvPr id="103" name="Google Shape;103;p17"/>
          <p:cNvSpPr txBox="1"/>
          <p:nvPr/>
        </p:nvSpPr>
        <p:spPr>
          <a:xfrm>
            <a:off x="4880875" y="865375"/>
            <a:ext cx="426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Source Code Pro"/>
                <a:ea typeface="Source Code Pro"/>
                <a:cs typeface="Source Code Pro"/>
                <a:sym typeface="Source Code Pro"/>
              </a:rPr>
              <a:t>Laroche &amp; Zawadzki (1995). </a:t>
            </a:r>
            <a:r>
              <a:rPr lang="en-GB" sz="900" i="1">
                <a:latin typeface="Source Code Pro"/>
                <a:ea typeface="Source Code Pro"/>
                <a:cs typeface="Source Code Pro"/>
                <a:sym typeface="Source Code Pro"/>
              </a:rPr>
              <a:t>Retrievals of Horizontal Winds from Single-Doppler Clear-Air Data by Methods of Cross Correlation and Variational Analysis</a:t>
            </a:r>
            <a:r>
              <a:rPr lang="en-GB" sz="900"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endParaRPr sz="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4880875" y="1351679"/>
            <a:ext cx="426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Source Code Pro"/>
                <a:ea typeface="Source Code Pro"/>
                <a:cs typeface="Source Code Pro"/>
                <a:sym typeface="Source Code Pro"/>
              </a:rPr>
              <a:t>Germann &amp; Zawadzki (2002). </a:t>
            </a:r>
            <a:r>
              <a:rPr lang="en-GB" sz="900" i="1">
                <a:latin typeface="Source Code Pro"/>
                <a:ea typeface="Source Code Pro"/>
                <a:cs typeface="Source Code Pro"/>
                <a:sym typeface="Source Code Pro"/>
              </a:rPr>
              <a:t>Scale-Dependence of the Predictability of Precipitation from Continental Radar Images. Part I: Description of the Methodology.</a:t>
            </a:r>
            <a:endParaRPr sz="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22" y="1491513"/>
            <a:ext cx="4728431" cy="37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25" y="1965260"/>
            <a:ext cx="4728425" cy="3700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4880875" y="1837982"/>
            <a:ext cx="426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Source Code Pro"/>
                <a:ea typeface="Source Code Pro"/>
                <a:cs typeface="Source Code Pro"/>
                <a:sym typeface="Source Code Pro"/>
              </a:rPr>
              <a:t>Germann &amp; Zawadzki (2004). </a:t>
            </a:r>
            <a:r>
              <a:rPr lang="en-GB" sz="900" i="1">
                <a:latin typeface="Source Code Pro"/>
                <a:ea typeface="Source Code Pro"/>
                <a:cs typeface="Source Code Pro"/>
                <a:sym typeface="Source Code Pro"/>
              </a:rPr>
              <a:t>Scale-Dependence of the Predictability of Precipitation from Continental Radar Images. Part II: Probability Forecasts.</a:t>
            </a:r>
            <a:endParaRPr sz="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4880875" y="2400486"/>
            <a:ext cx="433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Source Code Pro"/>
                <a:ea typeface="Source Code Pro"/>
                <a:cs typeface="Source Code Pro"/>
                <a:sym typeface="Source Code Pro"/>
              </a:rPr>
              <a:t>Seed (2002).</a:t>
            </a:r>
            <a:r>
              <a:rPr lang="en-GB" sz="900" i="1">
                <a:latin typeface="Source Code Pro"/>
                <a:ea typeface="Source Code Pro"/>
                <a:cs typeface="Source Code Pro"/>
                <a:sym typeface="Source Code Pro"/>
              </a:rPr>
              <a:t> A Dynamic and Spatial Scaling Approach to Advection Forecasting.</a:t>
            </a:r>
            <a:endParaRPr sz="900" i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4880875" y="2900589"/>
            <a:ext cx="4338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Source Code Pro"/>
                <a:ea typeface="Source Code Pro"/>
                <a:cs typeface="Source Code Pro"/>
                <a:sym typeface="Source Code Pro"/>
              </a:rPr>
              <a:t>Bowler et al (2006).</a:t>
            </a:r>
            <a:r>
              <a:rPr lang="en-GB" sz="900" i="1">
                <a:latin typeface="Source Code Pro"/>
                <a:ea typeface="Source Code Pro"/>
                <a:cs typeface="Source Code Pro"/>
                <a:sym typeface="Source Code Pro"/>
              </a:rPr>
              <a:t> STEPS: a probabilistic precipitation forecasting scheme which merges an extrapolation nowcast with downscaled NWP.</a:t>
            </a:r>
            <a:endParaRPr sz="900" i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4880875" y="3463093"/>
            <a:ext cx="433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Source Code Pro"/>
                <a:ea typeface="Source Code Pro"/>
                <a:cs typeface="Source Code Pro"/>
                <a:sym typeface="Source Code Pro"/>
              </a:rPr>
              <a:t>Seed et al (2013).</a:t>
            </a:r>
            <a:r>
              <a:rPr lang="en-GB" sz="900" i="1">
                <a:latin typeface="Source Code Pro"/>
                <a:ea typeface="Source Code Pro"/>
                <a:cs typeface="Source Code Pro"/>
                <a:sym typeface="Source Code Pro"/>
              </a:rPr>
              <a:t> Formulation and evaluation of a scale decomposition-based stochastic precipitation nowcast scheme.</a:t>
            </a:r>
            <a:endParaRPr sz="900" i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25" y="2433132"/>
            <a:ext cx="4728425" cy="375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25" y="2906412"/>
            <a:ext cx="4728425" cy="124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4247940"/>
            <a:ext cx="4728476" cy="3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4880875" y="4115596"/>
            <a:ext cx="426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Source Code Pro"/>
                <a:ea typeface="Source Code Pro"/>
                <a:cs typeface="Source Code Pro"/>
                <a:sym typeface="Source Code Pro"/>
              </a:rPr>
              <a:t>Roberts &amp; Lean (2008). </a:t>
            </a:r>
            <a:r>
              <a:rPr lang="en-GB" sz="900" i="1">
                <a:latin typeface="Source Code Pro"/>
                <a:ea typeface="Source Code Pro"/>
                <a:cs typeface="Source Code Pro"/>
                <a:sym typeface="Source Code Pro"/>
              </a:rPr>
              <a:t>Scale-selective verification of rainfall accumulations from high-resolution forecasts of convective events.</a:t>
            </a:r>
            <a:endParaRPr sz="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76" y="4721225"/>
            <a:ext cx="4728324" cy="37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4880875" y="4678100"/>
            <a:ext cx="426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Source Code Pro"/>
                <a:ea typeface="Source Code Pro"/>
                <a:cs typeface="Source Code Pro"/>
                <a:sym typeface="Source Code Pro"/>
              </a:rPr>
              <a:t>Wernli et al (2008). </a:t>
            </a:r>
            <a:r>
              <a:rPr lang="en-GB" sz="900" i="1">
                <a:latin typeface="Source Code Pro"/>
                <a:ea typeface="Source Code Pro"/>
                <a:cs typeface="Source Code Pro"/>
                <a:sym typeface="Source Code Pro"/>
              </a:rPr>
              <a:t>Sal — A novel quality measure for the verification of quantitative precipitation forecasts.</a:t>
            </a:r>
            <a:endParaRPr sz="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983900"/>
            <a:ext cx="4728324" cy="37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lt text">
            <a:extLst>
              <a:ext uri="{FF2B5EF4-FFF2-40B4-BE49-F238E27FC236}">
                <a16:creationId xmlns:a16="http://schemas.microsoft.com/office/drawing/2014/main" id="{319C3A34-D3CB-4F42-80C1-63F27489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41" y="251772"/>
            <a:ext cx="624524" cy="62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44B0D5-B3DB-4E92-B563-569327C57C0B}"/>
              </a:ext>
            </a:extLst>
          </p:cNvPr>
          <p:cNvSpPr txBox="1"/>
          <p:nvPr/>
        </p:nvSpPr>
        <p:spPr>
          <a:xfrm>
            <a:off x="895350" y="654321"/>
            <a:ext cx="24126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000" dirty="0"/>
              <a:t>https://github.com/pySTEPS/pysteps</a:t>
            </a:r>
          </a:p>
        </p:txBody>
      </p:sp>
    </p:spTree>
    <p:extLst>
      <p:ext uri="{BB962C8B-B14F-4D97-AF65-F5344CB8AC3E}">
        <p14:creationId xmlns:p14="http://schemas.microsoft.com/office/powerpoint/2010/main" val="28116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scale-dependent blending method</a:t>
            </a:r>
            <a:endParaRPr/>
          </a:p>
        </p:txBody>
      </p:sp>
      <p:pic>
        <p:nvPicPr>
          <p:cNvPr id="195" name="Google Shape;1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7173"/>
            <a:ext cx="3687625" cy="25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1775" y="1048573"/>
            <a:ext cx="4382224" cy="36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/>
        </p:nvSpPr>
        <p:spPr>
          <a:xfrm>
            <a:off x="6233800" y="655873"/>
            <a:ext cx="18933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latin typeface="Average"/>
                <a:ea typeface="Average"/>
                <a:cs typeface="Average"/>
                <a:sym typeface="Average"/>
              </a:rPr>
              <a:t>Per ensemble member:</a:t>
            </a:r>
            <a:endParaRPr sz="1200" b="1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46000" y="906073"/>
            <a:ext cx="3886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latin typeface="Average"/>
                <a:ea typeface="Average"/>
                <a:cs typeface="Average"/>
                <a:sym typeface="Average"/>
              </a:rPr>
              <a:t>Fast-Fourier transform to different spatial scales</a:t>
            </a:r>
            <a:endParaRPr sz="14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46000" y="3798814"/>
            <a:ext cx="388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latin typeface="Average"/>
                <a:ea typeface="Average"/>
                <a:cs typeface="Average"/>
                <a:sym typeface="Average"/>
              </a:rPr>
              <a:t>Pulkkinen et al., 2019</a:t>
            </a:r>
            <a:endParaRPr sz="1000" dirty="0"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200" name="Google Shape;200;p26"/>
          <p:cNvCxnSpPr>
            <a:stCxn id="195" idx="3"/>
          </p:cNvCxnSpPr>
          <p:nvPr/>
        </p:nvCxnSpPr>
        <p:spPr>
          <a:xfrm>
            <a:off x="3687625" y="2567223"/>
            <a:ext cx="1018800" cy="12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1" name="Google Shape;201;p26"/>
          <p:cNvSpPr txBox="1"/>
          <p:nvPr/>
        </p:nvSpPr>
        <p:spPr>
          <a:xfrm>
            <a:off x="2426252" y="4184228"/>
            <a:ext cx="2189874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latin typeface="Average"/>
                <a:ea typeface="Average"/>
                <a:cs typeface="Average"/>
                <a:sym typeface="Average"/>
              </a:rPr>
              <a:t>Blending weights depend on initial and expected future skill</a:t>
            </a:r>
            <a:endParaRPr sz="14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2" name="Google Shape;202;p26"/>
          <p:cNvSpPr/>
          <p:nvPr/>
        </p:nvSpPr>
        <p:spPr>
          <a:xfrm>
            <a:off x="5273800" y="3951573"/>
            <a:ext cx="291300" cy="3387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3" name="Google Shape;203;p26"/>
          <p:cNvCxnSpPr/>
          <p:nvPr/>
        </p:nvCxnSpPr>
        <p:spPr>
          <a:xfrm rot="10800000">
            <a:off x="4262050" y="4694973"/>
            <a:ext cx="1157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" name="Google Shape;204;p26"/>
          <p:cNvCxnSpPr>
            <a:stCxn id="202" idx="2"/>
          </p:cNvCxnSpPr>
          <p:nvPr/>
        </p:nvCxnSpPr>
        <p:spPr>
          <a:xfrm>
            <a:off x="5419450" y="4290273"/>
            <a:ext cx="0" cy="40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05DA36-E5B5-4C26-99F8-DA059323E032}"/>
              </a:ext>
            </a:extLst>
          </p:cNvPr>
          <p:cNvSpPr txBox="1"/>
          <p:nvPr/>
        </p:nvSpPr>
        <p:spPr>
          <a:xfrm flipH="1">
            <a:off x="-2" y="4864079"/>
            <a:ext cx="3204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Imhoff et al. (</a:t>
            </a:r>
            <a:r>
              <a:rPr lang="en-US" sz="1200" i="1" dirty="0"/>
              <a:t>QJRMS</a:t>
            </a:r>
            <a:r>
              <a:rPr lang="en-US" sz="1200" dirty="0"/>
              <a:t>, 2023)</a:t>
            </a:r>
            <a:endParaRPr lang="de-CH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1CC77F-C2E0-0704-2DE7-921A5FC84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352425"/>
            <a:ext cx="7806838" cy="541367"/>
          </a:xfrm>
        </p:spPr>
        <p:txBody>
          <a:bodyPr lIns="0" tIns="0" rIns="0" bIns="0" anchor="t"/>
          <a:lstStyle/>
          <a:p>
            <a:r>
              <a:rPr lang="en-CH" sz="2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forecast to rule them all</a:t>
            </a:r>
            <a:endParaRPr lang="en-US" sz="24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Content Placeholder 5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76593A19-92CC-D60B-9153-6D28CB2FE75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r="6036"/>
          <a:stretch/>
        </p:blipFill>
        <p:spPr>
          <a:xfrm>
            <a:off x="5726325" y="1365846"/>
            <a:ext cx="2903537" cy="3108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58312" y="209478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800" b="1" dirty="0">
                <a:solidFill>
                  <a:schemeClr val="bg1">
                    <a:lumMod val="95000"/>
                  </a:schemeClr>
                </a:solidFill>
              </a:rPr>
              <a:t>WHERE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2201" y="291514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800" b="1" dirty="0">
                <a:solidFill>
                  <a:schemeClr val="bg1">
                    <a:lumMod val="95000"/>
                  </a:schemeClr>
                </a:solidFill>
              </a:rPr>
              <a:t>WHEN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2201" y="3694073"/>
            <a:ext cx="86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800" b="1" dirty="0">
                <a:solidFill>
                  <a:schemeClr val="bg1">
                    <a:lumMod val="95000"/>
                  </a:schemeClr>
                </a:solidFill>
              </a:rPr>
              <a:t>WHAT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44DD1E-67E5-4C05-9080-0C6ECF273879}"/>
              </a:ext>
            </a:extLst>
          </p:cNvPr>
          <p:cNvGrpSpPr/>
          <p:nvPr/>
        </p:nvGrpSpPr>
        <p:grpSpPr>
          <a:xfrm>
            <a:off x="-75905" y="1169750"/>
            <a:ext cx="4813661" cy="3022914"/>
            <a:chOff x="-75905" y="1169750"/>
            <a:chExt cx="4813661" cy="3022914"/>
          </a:xfrm>
        </p:grpSpPr>
        <p:grpSp>
          <p:nvGrpSpPr>
            <p:cNvPr id="8" name="Gruppieren 45">
              <a:extLst>
                <a:ext uri="{FF2B5EF4-FFF2-40B4-BE49-F238E27FC236}">
                  <a16:creationId xmlns:a16="http://schemas.microsoft.com/office/drawing/2014/main" id="{893D790F-2D29-4119-8C32-196764B046D5}"/>
                </a:ext>
              </a:extLst>
            </p:cNvPr>
            <p:cNvGrpSpPr/>
            <p:nvPr/>
          </p:nvGrpSpPr>
          <p:grpSpPr>
            <a:xfrm>
              <a:off x="-75905" y="1169750"/>
              <a:ext cx="4813661" cy="2732458"/>
              <a:chOff x="529084" y="1212362"/>
              <a:chExt cx="4815147" cy="2733301"/>
            </a:xfrm>
          </p:grpSpPr>
          <p:pic>
            <p:nvPicPr>
              <p:cNvPr id="9" name="Grafik 33" descr="Ein Bild, das Farbigkeit, Screenshot, Rechteck, Quadrat enthält.&#10;&#10;Beschreibung automatisch generiert.">
                <a:extLst>
                  <a:ext uri="{FF2B5EF4-FFF2-40B4-BE49-F238E27FC236}">
                    <a16:creationId xmlns:a16="http://schemas.microsoft.com/office/drawing/2014/main" id="{6E538BAC-437D-4168-BDB8-DA2456C8D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00" r="375" b="217"/>
              <a:stretch/>
            </p:blipFill>
            <p:spPr>
              <a:xfrm>
                <a:off x="1193791" y="1471977"/>
                <a:ext cx="2740146" cy="2419774"/>
              </a:xfrm>
              <a:prstGeom prst="rect">
                <a:avLst/>
              </a:prstGeom>
            </p:spPr>
          </p:pic>
          <p:sp>
            <p:nvSpPr>
              <p:cNvPr id="13" name="TextBox 25">
                <a:extLst>
                  <a:ext uri="{FF2B5EF4-FFF2-40B4-BE49-F238E27FC236}">
                    <a16:creationId xmlns:a16="http://schemas.microsoft.com/office/drawing/2014/main" id="{B791E7B6-BB05-404F-BD1C-3049D8B308DB}"/>
                  </a:ext>
                </a:extLst>
              </p:cNvPr>
              <p:cNvSpPr txBox="1"/>
              <p:nvPr/>
            </p:nvSpPr>
            <p:spPr>
              <a:xfrm>
                <a:off x="898805" y="3730219"/>
                <a:ext cx="558852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>
                    <a:cs typeface="Arial"/>
                  </a:rPr>
                  <a:t>100</a:t>
                </a:r>
                <a:endParaRPr lang="en-US" sz="800"/>
              </a:p>
            </p:txBody>
          </p:sp>
          <p:sp>
            <p:nvSpPr>
              <p:cNvPr id="14" name="TextBox 23">
                <a:extLst>
                  <a:ext uri="{FF2B5EF4-FFF2-40B4-BE49-F238E27FC236}">
                    <a16:creationId xmlns:a16="http://schemas.microsoft.com/office/drawing/2014/main" id="{0E646D1F-04D4-4757-BD25-15B9148603D0}"/>
                  </a:ext>
                </a:extLst>
              </p:cNvPr>
              <p:cNvSpPr txBox="1"/>
              <p:nvPr/>
            </p:nvSpPr>
            <p:spPr>
              <a:xfrm rot="16200000">
                <a:off x="280122" y="2354116"/>
                <a:ext cx="1696021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>
                    <a:cs typeface="Arial"/>
                  </a:rPr>
                  <a:t>ensemble member</a:t>
                </a:r>
                <a:endParaRPr lang="en-US" sz="800"/>
              </a:p>
            </p:txBody>
          </p:sp>
          <p:sp>
            <p:nvSpPr>
              <p:cNvPr id="15" name="TextBox 24">
                <a:extLst>
                  <a:ext uri="{FF2B5EF4-FFF2-40B4-BE49-F238E27FC236}">
                    <a16:creationId xmlns:a16="http://schemas.microsoft.com/office/drawing/2014/main" id="{5DCE27E8-392C-4703-AEFC-8A72CCF79CAC}"/>
                  </a:ext>
                </a:extLst>
              </p:cNvPr>
              <p:cNvSpPr txBox="1"/>
              <p:nvPr/>
            </p:nvSpPr>
            <p:spPr>
              <a:xfrm>
                <a:off x="998109" y="1446061"/>
                <a:ext cx="331419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>
                    <a:cs typeface="Arial"/>
                  </a:rPr>
                  <a:t>0</a:t>
                </a:r>
                <a:endParaRPr lang="en-US" sz="800"/>
              </a:p>
            </p:txBody>
          </p:sp>
          <p:sp>
            <p:nvSpPr>
              <p:cNvPr id="16" name="TextBox 26">
                <a:extLst>
                  <a:ext uri="{FF2B5EF4-FFF2-40B4-BE49-F238E27FC236}">
                    <a16:creationId xmlns:a16="http://schemas.microsoft.com/office/drawing/2014/main" id="{8758684F-38A5-4DB3-98D0-B12DD6FBD950}"/>
                  </a:ext>
                </a:extLst>
              </p:cNvPr>
              <p:cNvSpPr txBox="1"/>
              <p:nvPr/>
            </p:nvSpPr>
            <p:spPr>
              <a:xfrm>
                <a:off x="2328806" y="1300796"/>
                <a:ext cx="1107026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>
                    <a:cs typeface="Arial"/>
                  </a:rPr>
                  <a:t>lead time </a:t>
                </a:r>
              </a:p>
            </p:txBody>
          </p:sp>
          <p:sp>
            <p:nvSpPr>
              <p:cNvPr id="17" name="TextBox 28">
                <a:extLst>
                  <a:ext uri="{FF2B5EF4-FFF2-40B4-BE49-F238E27FC236}">
                    <a16:creationId xmlns:a16="http://schemas.microsoft.com/office/drawing/2014/main" id="{3615CBF7-43B7-46DC-AED7-03C659175D40}"/>
                  </a:ext>
                </a:extLst>
              </p:cNvPr>
              <p:cNvSpPr txBox="1"/>
              <p:nvPr/>
            </p:nvSpPr>
            <p:spPr>
              <a:xfrm>
                <a:off x="529084" y="1212362"/>
                <a:ext cx="657990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800">
                    <a:cs typeface="Arial"/>
                  </a:rPr>
                  <a:t>days</a:t>
                </a:r>
              </a:p>
            </p:txBody>
          </p:sp>
          <p:sp>
            <p:nvSpPr>
              <p:cNvPr id="18" name="TextBox 30">
                <a:extLst>
                  <a:ext uri="{FF2B5EF4-FFF2-40B4-BE49-F238E27FC236}">
                    <a16:creationId xmlns:a16="http://schemas.microsoft.com/office/drawing/2014/main" id="{1D96A221-36CF-4E12-99D2-2715228EF902}"/>
                  </a:ext>
                </a:extLst>
              </p:cNvPr>
              <p:cNvSpPr txBox="1"/>
              <p:nvPr/>
            </p:nvSpPr>
            <p:spPr>
              <a:xfrm>
                <a:off x="1263075" y="1225422"/>
                <a:ext cx="4081156" cy="21544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>
                    <a:cs typeface="Arial"/>
                  </a:rPr>
                  <a:t>0              1               2      3      4      5     15                     45 </a:t>
                </a:r>
              </a:p>
            </p:txBody>
          </p:sp>
        </p:grpSp>
        <p:grpSp>
          <p:nvGrpSpPr>
            <p:cNvPr id="19" name="Gruppieren 51">
              <a:extLst>
                <a:ext uri="{FF2B5EF4-FFF2-40B4-BE49-F238E27FC236}">
                  <a16:creationId xmlns:a16="http://schemas.microsoft.com/office/drawing/2014/main" id="{7EE9A505-2EB3-45A7-9AE7-50CA74C495CD}"/>
                </a:ext>
              </a:extLst>
            </p:cNvPr>
            <p:cNvGrpSpPr/>
            <p:nvPr/>
          </p:nvGrpSpPr>
          <p:grpSpPr>
            <a:xfrm>
              <a:off x="2846172" y="3266590"/>
              <a:ext cx="1725828" cy="926074"/>
              <a:chOff x="5703435" y="3124623"/>
              <a:chExt cx="1726361" cy="926360"/>
            </a:xfrm>
          </p:grpSpPr>
          <p:sp>
            <p:nvSpPr>
              <p:cNvPr id="20" name="Rectangle 45">
                <a:extLst>
                  <a:ext uri="{FF2B5EF4-FFF2-40B4-BE49-F238E27FC236}">
                    <a16:creationId xmlns:a16="http://schemas.microsoft.com/office/drawing/2014/main" id="{92396CC3-F485-4224-A5C9-BF727FB1F7E6}"/>
                  </a:ext>
                </a:extLst>
              </p:cNvPr>
              <p:cNvSpPr/>
              <p:nvPr/>
            </p:nvSpPr>
            <p:spPr>
              <a:xfrm>
                <a:off x="5703435" y="3124623"/>
                <a:ext cx="1634651" cy="9212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1" name="Rectangle 47">
                <a:extLst>
                  <a:ext uri="{FF2B5EF4-FFF2-40B4-BE49-F238E27FC236}">
                    <a16:creationId xmlns:a16="http://schemas.microsoft.com/office/drawing/2014/main" id="{2B33042B-2B4D-48EC-8A8F-459A409ADDD3}"/>
                  </a:ext>
                </a:extLst>
              </p:cNvPr>
              <p:cNvSpPr/>
              <p:nvPr/>
            </p:nvSpPr>
            <p:spPr>
              <a:xfrm>
                <a:off x="5845754" y="3209285"/>
                <a:ext cx="80660" cy="914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2" name="Rectangle 48">
                <a:extLst>
                  <a:ext uri="{FF2B5EF4-FFF2-40B4-BE49-F238E27FC236}">
                    <a16:creationId xmlns:a16="http://schemas.microsoft.com/office/drawing/2014/main" id="{12F605E3-5214-4228-8FBC-A8017F571E4D}"/>
                  </a:ext>
                </a:extLst>
              </p:cNvPr>
              <p:cNvSpPr/>
              <p:nvPr/>
            </p:nvSpPr>
            <p:spPr>
              <a:xfrm>
                <a:off x="6133459" y="3467813"/>
                <a:ext cx="80660" cy="91410"/>
              </a:xfrm>
              <a:prstGeom prst="rect">
                <a:avLst/>
              </a:prstGeom>
              <a:solidFill>
                <a:srgbClr val="FFF2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3" name="Rectangle 49">
                <a:extLst>
                  <a:ext uri="{FF2B5EF4-FFF2-40B4-BE49-F238E27FC236}">
                    <a16:creationId xmlns:a16="http://schemas.microsoft.com/office/drawing/2014/main" id="{B97DDBAA-7F4A-4316-BBB3-770F774189CC}"/>
                  </a:ext>
                </a:extLst>
              </p:cNvPr>
              <p:cNvSpPr/>
              <p:nvPr/>
            </p:nvSpPr>
            <p:spPr>
              <a:xfrm>
                <a:off x="6036252" y="3467813"/>
                <a:ext cx="80660" cy="91410"/>
              </a:xfrm>
              <a:prstGeom prst="rect">
                <a:avLst/>
              </a:pr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4" name="Rectangle 66">
                <a:extLst>
                  <a:ext uri="{FF2B5EF4-FFF2-40B4-BE49-F238E27FC236}">
                    <a16:creationId xmlns:a16="http://schemas.microsoft.com/office/drawing/2014/main" id="{2E0CEC14-4D51-4722-92CF-A53DDF2E8304}"/>
                  </a:ext>
                </a:extLst>
              </p:cNvPr>
              <p:cNvSpPr/>
              <p:nvPr/>
            </p:nvSpPr>
            <p:spPr>
              <a:xfrm>
                <a:off x="5941054" y="3467812"/>
                <a:ext cx="80660" cy="91410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5" name="Rectangle 67">
                <a:extLst>
                  <a:ext uri="{FF2B5EF4-FFF2-40B4-BE49-F238E27FC236}">
                    <a16:creationId xmlns:a16="http://schemas.microsoft.com/office/drawing/2014/main" id="{10D5D08A-E433-4C4C-8E0D-228D005A6F01}"/>
                  </a:ext>
                </a:extLst>
              </p:cNvPr>
              <p:cNvSpPr/>
              <p:nvPr/>
            </p:nvSpPr>
            <p:spPr>
              <a:xfrm>
                <a:off x="5845856" y="3467812"/>
                <a:ext cx="80660" cy="91410"/>
              </a:xfrm>
              <a:prstGeom prst="rect">
                <a:avLst/>
              </a:prstGeom>
              <a:solidFill>
                <a:srgbClr val="BF8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>
                  <a:solidFill>
                    <a:srgbClr val="BF8F00"/>
                  </a:solidFill>
                  <a:highlight>
                    <a:srgbClr val="808000"/>
                  </a:highlight>
                  <a:cs typeface="Arial"/>
                </a:endParaRPr>
              </a:p>
            </p:txBody>
          </p:sp>
          <p:sp>
            <p:nvSpPr>
              <p:cNvPr id="26" name="Rectangle 68">
                <a:extLst>
                  <a:ext uri="{FF2B5EF4-FFF2-40B4-BE49-F238E27FC236}">
                    <a16:creationId xmlns:a16="http://schemas.microsoft.com/office/drawing/2014/main" id="{DF126224-7FEB-44EF-8484-A1F0127F3F63}"/>
                  </a:ext>
                </a:extLst>
              </p:cNvPr>
              <p:cNvSpPr/>
              <p:nvPr/>
            </p:nvSpPr>
            <p:spPr>
              <a:xfrm>
                <a:off x="6131491" y="3596727"/>
                <a:ext cx="80660" cy="91410"/>
              </a:xfrm>
              <a:prstGeom prst="rect">
                <a:avLst/>
              </a:prstGeom>
              <a:solidFill>
                <a:srgbClr val="E2EF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7" name="Rectangle 69">
                <a:extLst>
                  <a:ext uri="{FF2B5EF4-FFF2-40B4-BE49-F238E27FC236}">
                    <a16:creationId xmlns:a16="http://schemas.microsoft.com/office/drawing/2014/main" id="{CD706A5E-A97B-4387-A8B8-1921984BFD63}"/>
                  </a:ext>
                </a:extLst>
              </p:cNvPr>
              <p:cNvSpPr/>
              <p:nvPr/>
            </p:nvSpPr>
            <p:spPr>
              <a:xfrm>
                <a:off x="6034254" y="3596727"/>
                <a:ext cx="80660" cy="91410"/>
              </a:xfrm>
              <a:prstGeom prst="rect">
                <a:avLst/>
              </a:prstGeom>
              <a:solidFill>
                <a:srgbClr val="C6E0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8" name="Rectangle 70">
                <a:extLst>
                  <a:ext uri="{FF2B5EF4-FFF2-40B4-BE49-F238E27FC236}">
                    <a16:creationId xmlns:a16="http://schemas.microsoft.com/office/drawing/2014/main" id="{319C994F-5E96-4E87-8CFE-CEEAD4CE23A5}"/>
                  </a:ext>
                </a:extLst>
              </p:cNvPr>
              <p:cNvSpPr/>
              <p:nvPr/>
            </p:nvSpPr>
            <p:spPr>
              <a:xfrm>
                <a:off x="5939025" y="3596726"/>
                <a:ext cx="80660" cy="91410"/>
              </a:xfrm>
              <a:prstGeom prst="rect">
                <a:avLst/>
              </a:prstGeom>
              <a:solidFill>
                <a:srgbClr val="A9D08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29" name="Rectangle 71">
                <a:extLst>
                  <a:ext uri="{FF2B5EF4-FFF2-40B4-BE49-F238E27FC236}">
                    <a16:creationId xmlns:a16="http://schemas.microsoft.com/office/drawing/2014/main" id="{5B9ECD7D-E04F-4A0D-B1AF-4D39FD38773A}"/>
                  </a:ext>
                </a:extLst>
              </p:cNvPr>
              <p:cNvSpPr/>
              <p:nvPr/>
            </p:nvSpPr>
            <p:spPr>
              <a:xfrm>
                <a:off x="5843798" y="3596726"/>
                <a:ext cx="80660" cy="91410"/>
              </a:xfrm>
              <a:prstGeom prst="rect">
                <a:avLst/>
              </a:prstGeom>
              <a:solidFill>
                <a:srgbClr val="5482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30" name="Rectangle 72">
                <a:extLst>
                  <a:ext uri="{FF2B5EF4-FFF2-40B4-BE49-F238E27FC236}">
                    <a16:creationId xmlns:a16="http://schemas.microsoft.com/office/drawing/2014/main" id="{8929F9E1-595C-4E23-835F-009159101BF4}"/>
                  </a:ext>
                </a:extLst>
              </p:cNvPr>
              <p:cNvSpPr/>
              <p:nvPr/>
            </p:nvSpPr>
            <p:spPr>
              <a:xfrm>
                <a:off x="5943013" y="3712869"/>
                <a:ext cx="80660" cy="91410"/>
              </a:xfrm>
              <a:prstGeom prst="rect">
                <a:avLst/>
              </a:prstGeom>
              <a:solidFill>
                <a:srgbClr val="9BC2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31" name="Rectangle 73">
                <a:extLst>
                  <a:ext uri="{FF2B5EF4-FFF2-40B4-BE49-F238E27FC236}">
                    <a16:creationId xmlns:a16="http://schemas.microsoft.com/office/drawing/2014/main" id="{8D6C365E-9100-4820-8781-1C31C11CAFEA}"/>
                  </a:ext>
                </a:extLst>
              </p:cNvPr>
              <p:cNvSpPr/>
              <p:nvPr/>
            </p:nvSpPr>
            <p:spPr>
              <a:xfrm>
                <a:off x="5845746" y="3712869"/>
                <a:ext cx="80660" cy="91410"/>
              </a:xfrm>
              <a:prstGeom prst="rect">
                <a:avLst/>
              </a:prstGeom>
              <a:solidFill>
                <a:srgbClr val="2F75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32" name="Rectangle 74">
                <a:extLst>
                  <a:ext uri="{FF2B5EF4-FFF2-40B4-BE49-F238E27FC236}">
                    <a16:creationId xmlns:a16="http://schemas.microsoft.com/office/drawing/2014/main" id="{C9E5CD90-9C72-4DDC-8F09-86CA900B1B53}"/>
                  </a:ext>
                </a:extLst>
              </p:cNvPr>
              <p:cNvSpPr/>
              <p:nvPr/>
            </p:nvSpPr>
            <p:spPr>
              <a:xfrm>
                <a:off x="5847656" y="3832782"/>
                <a:ext cx="80660" cy="91410"/>
              </a:xfrm>
              <a:prstGeom prst="rect">
                <a:avLst/>
              </a:prstGeom>
              <a:solidFill>
                <a:srgbClr val="C6591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33" name="Textfeld 7">
                <a:extLst>
                  <a:ext uri="{FF2B5EF4-FFF2-40B4-BE49-F238E27FC236}">
                    <a16:creationId xmlns:a16="http://schemas.microsoft.com/office/drawing/2014/main" id="{21CF5DB5-FF88-467C-904E-FBFF16E718C4}"/>
                  </a:ext>
                </a:extLst>
              </p:cNvPr>
              <p:cNvSpPr txBox="1"/>
              <p:nvPr/>
            </p:nvSpPr>
            <p:spPr>
              <a:xfrm>
                <a:off x="6298470" y="3127653"/>
                <a:ext cx="1131326" cy="923330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2" tIns="45706" rIns="91412" bIns="45706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900" dirty="0">
                    <a:cs typeface="Arial"/>
                  </a:rPr>
                  <a:t>INCA </a:t>
                </a:r>
                <a:r>
                  <a:rPr lang="de-DE" sz="900" dirty="0" err="1">
                    <a:cs typeface="Arial"/>
                  </a:rPr>
                  <a:t>analysis</a:t>
                </a:r>
                <a:endParaRPr lang="de-DE" sz="900" dirty="0">
                  <a:cs typeface="Arial"/>
                </a:endParaRPr>
              </a:p>
              <a:p>
                <a:r>
                  <a:rPr lang="de-DE" sz="900" dirty="0">
                    <a:cs typeface="Arial"/>
                  </a:rPr>
                  <a:t>INCA </a:t>
                </a:r>
                <a:r>
                  <a:rPr lang="de-DE" sz="900" dirty="0" err="1">
                    <a:cs typeface="Arial"/>
                  </a:rPr>
                  <a:t>forecast</a:t>
                </a:r>
                <a:endParaRPr lang="de-DE" sz="900" dirty="0">
                  <a:cs typeface="Arial"/>
                </a:endParaRPr>
              </a:p>
              <a:p>
                <a:r>
                  <a:rPr lang="de-DE" sz="900" dirty="0">
                    <a:cs typeface="Arial"/>
                  </a:rPr>
                  <a:t>ICON-1</a:t>
                </a:r>
              </a:p>
              <a:p>
                <a:pPr algn="l"/>
                <a:r>
                  <a:rPr lang="de-DE" sz="900" dirty="0">
                    <a:cs typeface="Arial"/>
                  </a:rPr>
                  <a:t>ICON-2</a:t>
                </a:r>
              </a:p>
              <a:p>
                <a:r>
                  <a:rPr lang="de-DE" sz="900" dirty="0">
                    <a:cs typeface="Arial"/>
                  </a:rPr>
                  <a:t>ECMWF IFS</a:t>
                </a:r>
              </a:p>
              <a:p>
                <a:r>
                  <a:rPr lang="de-DE" sz="900" dirty="0">
                    <a:cs typeface="Arial"/>
                  </a:rPr>
                  <a:t>ECMWF IFS EXT</a:t>
                </a:r>
              </a:p>
            </p:txBody>
          </p:sp>
          <p:sp>
            <p:nvSpPr>
              <p:cNvPr id="34" name="Rectangle 48">
                <a:extLst>
                  <a:ext uri="{FF2B5EF4-FFF2-40B4-BE49-F238E27FC236}">
                    <a16:creationId xmlns:a16="http://schemas.microsoft.com/office/drawing/2014/main" id="{D1806A4D-4A34-43B2-BEA4-2CC27E66B27A}"/>
                  </a:ext>
                </a:extLst>
              </p:cNvPr>
              <p:cNvSpPr/>
              <p:nvPr/>
            </p:nvSpPr>
            <p:spPr>
              <a:xfrm>
                <a:off x="6126585" y="3339428"/>
                <a:ext cx="80660" cy="9141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35" name="Rectangle 49">
                <a:extLst>
                  <a:ext uri="{FF2B5EF4-FFF2-40B4-BE49-F238E27FC236}">
                    <a16:creationId xmlns:a16="http://schemas.microsoft.com/office/drawing/2014/main" id="{72094EF4-6DB5-454A-9109-90164BEC9BC0}"/>
                  </a:ext>
                </a:extLst>
              </p:cNvPr>
              <p:cNvSpPr/>
              <p:nvPr/>
            </p:nvSpPr>
            <p:spPr>
              <a:xfrm>
                <a:off x="6029365" y="3339428"/>
                <a:ext cx="80660" cy="9141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36" name="Rectangle 66">
                <a:extLst>
                  <a:ext uri="{FF2B5EF4-FFF2-40B4-BE49-F238E27FC236}">
                    <a16:creationId xmlns:a16="http://schemas.microsoft.com/office/drawing/2014/main" id="{38BF35B5-588F-4ABD-A500-7BE6A81D54D4}"/>
                  </a:ext>
                </a:extLst>
              </p:cNvPr>
              <p:cNvSpPr/>
              <p:nvPr/>
            </p:nvSpPr>
            <p:spPr>
              <a:xfrm>
                <a:off x="5934154" y="3339427"/>
                <a:ext cx="80660" cy="9141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  <p:sp>
            <p:nvSpPr>
              <p:cNvPr id="37" name="Rectangle 67">
                <a:extLst>
                  <a:ext uri="{FF2B5EF4-FFF2-40B4-BE49-F238E27FC236}">
                    <a16:creationId xmlns:a16="http://schemas.microsoft.com/office/drawing/2014/main" id="{D9CD6A43-7F27-41FB-8243-A5EA09865E71}"/>
                  </a:ext>
                </a:extLst>
              </p:cNvPr>
              <p:cNvSpPr/>
              <p:nvPr/>
            </p:nvSpPr>
            <p:spPr>
              <a:xfrm>
                <a:off x="5838943" y="3339427"/>
                <a:ext cx="80660" cy="9141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>
                  <a:solidFill>
                    <a:srgbClr val="222A35"/>
                  </a:solidFill>
                  <a:highlight>
                    <a:srgbClr val="808000"/>
                  </a:highlight>
                  <a:cs typeface="Arial"/>
                </a:endParaRPr>
              </a:p>
            </p:txBody>
          </p:sp>
          <p:sp>
            <p:nvSpPr>
              <p:cNvPr id="38" name="Rectangle 48">
                <a:extLst>
                  <a:ext uri="{FF2B5EF4-FFF2-40B4-BE49-F238E27FC236}">
                    <a16:creationId xmlns:a16="http://schemas.microsoft.com/office/drawing/2014/main" id="{F3D94A27-A1E6-4747-BB57-410FEEA68E18}"/>
                  </a:ext>
                </a:extLst>
              </p:cNvPr>
              <p:cNvSpPr/>
              <p:nvPr/>
            </p:nvSpPr>
            <p:spPr>
              <a:xfrm>
                <a:off x="6219055" y="3331694"/>
                <a:ext cx="80660" cy="9141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692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EA6F599A-C9CB-471F-95B2-E9C607B229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7"/>
          <a:stretch/>
        </p:blipFill>
        <p:spPr>
          <a:xfrm>
            <a:off x="5964369" y="1830112"/>
            <a:ext cx="3187570" cy="262647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69A53D6-D078-4DCF-8194-234577CC65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9693" r="58341" b="13071"/>
          <a:stretch/>
        </p:blipFill>
        <p:spPr>
          <a:xfrm>
            <a:off x="4772359" y="639250"/>
            <a:ext cx="2019087" cy="20364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20E043-98D9-43F4-9E8D-4AEFDCEAD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NWP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1B253D-3AA3-428A-A5F6-CB0B068B5C03}"/>
              </a:ext>
            </a:extLst>
          </p:cNvPr>
          <p:cNvSpPr txBox="1"/>
          <p:nvPr/>
        </p:nvSpPr>
        <p:spPr>
          <a:xfrm>
            <a:off x="548360" y="4061500"/>
            <a:ext cx="3568761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3-8x in compute capacity would be needed for running ICON @ 500m !</a:t>
            </a:r>
            <a:endParaRPr lang="en-CH" sz="14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81610F5-ACB5-4143-BF54-58F8E98BD03E}"/>
              </a:ext>
            </a:extLst>
          </p:cNvPr>
          <p:cNvSpPr/>
          <p:nvPr/>
        </p:nvSpPr>
        <p:spPr>
          <a:xfrm>
            <a:off x="0" y="751587"/>
            <a:ext cx="466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de-CH" sz="1800" b="1" dirty="0"/>
            </a:br>
            <a:r>
              <a:rPr lang="de-CH" sz="1800" b="1" dirty="0"/>
              <a:t>ICON-CH1-EPS</a:t>
            </a:r>
            <a:r>
              <a:rPr lang="de-CH" sz="1800" dirty="0"/>
              <a:t> und </a:t>
            </a:r>
            <a:r>
              <a:rPr lang="de-CH" sz="1800" b="1" dirty="0"/>
              <a:t>ICON-CH2-EPS</a:t>
            </a:r>
            <a:endParaRPr lang="de-CH" sz="180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480A486-DEDB-4019-ABA1-0BBBCCF1B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391342"/>
            <a:ext cx="4673448" cy="229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925E4B7-B334-4D50-BC4F-64212E64E82E}"/>
              </a:ext>
            </a:extLst>
          </p:cNvPr>
          <p:cNvSpPr txBox="1"/>
          <p:nvPr/>
        </p:nvSpPr>
        <p:spPr>
          <a:xfrm>
            <a:off x="6890356" y="1397918"/>
            <a:ext cx="2515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Same grid resolution, but more accurate topography</a:t>
            </a:r>
            <a:endParaRPr lang="en-CH" sz="1600" dirty="0"/>
          </a:p>
        </p:txBody>
      </p:sp>
      <p:pic>
        <p:nvPicPr>
          <p:cNvPr id="60" name="Picture 2" descr="ICON_logo_black.png">
            <a:extLst>
              <a:ext uri="{FF2B5EF4-FFF2-40B4-BE49-F238E27FC236}">
                <a16:creationId xmlns:a16="http://schemas.microsoft.com/office/drawing/2014/main" id="{34DC7789-F61E-4985-AC54-5A043F96D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04" y="185711"/>
            <a:ext cx="1221378" cy="43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8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819" y="288187"/>
            <a:ext cx="7806838" cy="708082"/>
          </a:xfrm>
        </p:spPr>
        <p:txBody>
          <a:bodyPr/>
          <a:lstStyle/>
          <a:p>
            <a:r>
              <a:rPr lang="en-CH" dirty="0"/>
              <a:t>Radar data assimilation with Latent Heat Nudging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4007" y="1178529"/>
            <a:ext cx="5010944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altLang="de-DE" sz="1600" b="1" dirty="0"/>
              <a:t>Method:</a:t>
            </a:r>
            <a:r>
              <a:rPr lang="en-GB" altLang="de-DE" sz="1600" dirty="0"/>
              <a:t> modification of </a:t>
            </a:r>
            <a:r>
              <a:rPr lang="en-GB" altLang="de-DE" sz="1600" dirty="0" err="1"/>
              <a:t>diabatic</a:t>
            </a:r>
            <a:r>
              <a:rPr lang="en-GB" altLang="de-DE" sz="1600" dirty="0"/>
              <a:t> (latent) heating rates in order to simulate the observed precipitation rates</a:t>
            </a:r>
            <a:endParaRPr lang="en-CH" altLang="de-DE" sz="1600" dirty="0"/>
          </a:p>
          <a:p>
            <a:pPr marL="342900" indent="-34290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altLang="de-DE" sz="1600" b="1" dirty="0"/>
              <a:t>Realisation:</a:t>
            </a:r>
            <a:r>
              <a:rPr lang="en-GB" altLang="de-DE" sz="1600" dirty="0"/>
              <a:t> add nudging increment to temperature tendency</a:t>
            </a:r>
          </a:p>
          <a:p>
            <a:pPr eaLnBrk="1" hangingPunct="1">
              <a:lnSpc>
                <a:spcPct val="130000"/>
              </a:lnSpc>
            </a:pPr>
            <a:endParaRPr lang="en-GB" altLang="de-DE" sz="1600" dirty="0"/>
          </a:p>
        </p:txBody>
      </p:sp>
      <p:grpSp>
        <p:nvGrpSpPr>
          <p:cNvPr id="114" name="Group 113"/>
          <p:cNvGrpSpPr/>
          <p:nvPr/>
        </p:nvGrpSpPr>
        <p:grpSpPr>
          <a:xfrm>
            <a:off x="5509638" y="1178529"/>
            <a:ext cx="3532278" cy="3053634"/>
            <a:chOff x="5531253" y="828070"/>
            <a:chExt cx="3532278" cy="3053634"/>
          </a:xfrm>
        </p:grpSpPr>
        <p:grpSp>
          <p:nvGrpSpPr>
            <p:cNvPr id="67" name="Group 28"/>
            <p:cNvGrpSpPr>
              <a:grpSpLocks/>
            </p:cNvGrpSpPr>
            <p:nvPr/>
          </p:nvGrpSpPr>
          <p:grpSpPr bwMode="auto">
            <a:xfrm>
              <a:off x="8130935" y="1809861"/>
              <a:ext cx="352399" cy="1835040"/>
              <a:chOff x="1474" y="2523"/>
              <a:chExt cx="181" cy="363"/>
            </a:xfrm>
          </p:grpSpPr>
          <p:sp>
            <p:nvSpPr>
              <p:cNvPr id="68" name="Line 29"/>
              <p:cNvSpPr>
                <a:spLocks noChangeShapeType="1"/>
              </p:cNvSpPr>
              <p:nvPr/>
            </p:nvSpPr>
            <p:spPr bwMode="auto">
              <a:xfrm>
                <a:off x="1474" y="2523"/>
                <a:ext cx="0" cy="363"/>
              </a:xfrm>
              <a:prstGeom prst="line">
                <a:avLst/>
              </a:prstGeom>
              <a:noFill/>
              <a:ln w="25400">
                <a:solidFill>
                  <a:srgbClr val="BBE0E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69" name="Line 30"/>
              <p:cNvSpPr>
                <a:spLocks noChangeShapeType="1"/>
              </p:cNvSpPr>
              <p:nvPr/>
            </p:nvSpPr>
            <p:spPr bwMode="auto">
              <a:xfrm>
                <a:off x="1519" y="2523"/>
                <a:ext cx="0" cy="363"/>
              </a:xfrm>
              <a:prstGeom prst="line">
                <a:avLst/>
              </a:prstGeom>
              <a:noFill/>
              <a:ln w="25400">
                <a:solidFill>
                  <a:srgbClr val="BBE0E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70" name="Line 31"/>
              <p:cNvSpPr>
                <a:spLocks noChangeShapeType="1"/>
              </p:cNvSpPr>
              <p:nvPr/>
            </p:nvSpPr>
            <p:spPr bwMode="auto">
              <a:xfrm>
                <a:off x="1565" y="2523"/>
                <a:ext cx="0" cy="363"/>
              </a:xfrm>
              <a:prstGeom prst="line">
                <a:avLst/>
              </a:prstGeom>
              <a:noFill/>
              <a:ln w="25400">
                <a:solidFill>
                  <a:srgbClr val="BBE0E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71" name="Line 32"/>
              <p:cNvSpPr>
                <a:spLocks noChangeShapeType="1"/>
              </p:cNvSpPr>
              <p:nvPr/>
            </p:nvSpPr>
            <p:spPr bwMode="auto">
              <a:xfrm>
                <a:off x="1610" y="2523"/>
                <a:ext cx="0" cy="363"/>
              </a:xfrm>
              <a:prstGeom prst="line">
                <a:avLst/>
              </a:prstGeom>
              <a:noFill/>
              <a:ln w="25400">
                <a:solidFill>
                  <a:srgbClr val="BBE0E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72" name="Line 33"/>
              <p:cNvSpPr>
                <a:spLocks noChangeShapeType="1"/>
              </p:cNvSpPr>
              <p:nvPr/>
            </p:nvSpPr>
            <p:spPr bwMode="auto">
              <a:xfrm>
                <a:off x="1655" y="2523"/>
                <a:ext cx="0" cy="363"/>
              </a:xfrm>
              <a:prstGeom prst="line">
                <a:avLst/>
              </a:prstGeom>
              <a:noFill/>
              <a:ln w="25400">
                <a:solidFill>
                  <a:srgbClr val="BBE0E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73" name="Group 53"/>
            <p:cNvGrpSpPr>
              <a:grpSpLocks/>
            </p:cNvGrpSpPr>
            <p:nvPr/>
          </p:nvGrpSpPr>
          <p:grpSpPr bwMode="auto">
            <a:xfrm>
              <a:off x="5531253" y="2893903"/>
              <a:ext cx="3017436" cy="987801"/>
              <a:chOff x="22" y="2989"/>
              <a:chExt cx="2178" cy="713"/>
            </a:xfrm>
          </p:grpSpPr>
          <p:sp>
            <p:nvSpPr>
              <p:cNvPr id="74" name="Line 11"/>
              <p:cNvSpPr>
                <a:spLocks noChangeShapeType="1"/>
              </p:cNvSpPr>
              <p:nvPr/>
            </p:nvSpPr>
            <p:spPr bwMode="auto">
              <a:xfrm flipV="1">
                <a:off x="431" y="2989"/>
                <a:ext cx="1769" cy="3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75" name="Line 12"/>
              <p:cNvSpPr>
                <a:spLocks noChangeShapeType="1"/>
              </p:cNvSpPr>
              <p:nvPr/>
            </p:nvSpPr>
            <p:spPr bwMode="auto">
              <a:xfrm>
                <a:off x="476" y="3385"/>
                <a:ext cx="1724" cy="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grpSp>
            <p:nvGrpSpPr>
              <p:cNvPr id="76" name="Group 17"/>
              <p:cNvGrpSpPr>
                <a:grpSpLocks/>
              </p:cNvGrpSpPr>
              <p:nvPr/>
            </p:nvGrpSpPr>
            <p:grpSpPr bwMode="auto">
              <a:xfrm>
                <a:off x="309" y="3158"/>
                <a:ext cx="258" cy="409"/>
                <a:chOff x="521" y="1933"/>
                <a:chExt cx="530" cy="1044"/>
              </a:xfrm>
            </p:grpSpPr>
            <p:sp>
              <p:nvSpPr>
                <p:cNvPr id="84" name="AutoShape 15"/>
                <p:cNvSpPr>
                  <a:spLocks noChangeArrowheads="1"/>
                </p:cNvSpPr>
                <p:nvPr/>
              </p:nvSpPr>
              <p:spPr bwMode="auto">
                <a:xfrm>
                  <a:off x="521" y="2478"/>
                  <a:ext cx="363" cy="499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5" name="AutoShape 16"/>
                <p:cNvSpPr>
                  <a:spLocks noChangeArrowheads="1"/>
                </p:cNvSpPr>
                <p:nvPr/>
              </p:nvSpPr>
              <p:spPr bwMode="auto">
                <a:xfrm rot="-657429">
                  <a:off x="703" y="1933"/>
                  <a:ext cx="348" cy="929"/>
                </a:xfrm>
                <a:prstGeom prst="moon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</p:grpSp>
          <p:grpSp>
            <p:nvGrpSpPr>
              <p:cNvPr id="77" name="Group 23"/>
              <p:cNvGrpSpPr>
                <a:grpSpLocks/>
              </p:cNvGrpSpPr>
              <p:nvPr/>
            </p:nvGrpSpPr>
            <p:grpSpPr bwMode="auto">
              <a:xfrm>
                <a:off x="1927" y="3067"/>
                <a:ext cx="181" cy="363"/>
                <a:chOff x="1474" y="2523"/>
                <a:chExt cx="181" cy="363"/>
              </a:xfrm>
            </p:grpSpPr>
            <p:sp>
              <p:nvSpPr>
                <p:cNvPr id="79" name="Line 18"/>
                <p:cNvSpPr>
                  <a:spLocks noChangeShapeType="1"/>
                </p:cNvSpPr>
                <p:nvPr/>
              </p:nvSpPr>
              <p:spPr bwMode="auto">
                <a:xfrm>
                  <a:off x="1474" y="2523"/>
                  <a:ext cx="0" cy="363"/>
                </a:xfrm>
                <a:prstGeom prst="line">
                  <a:avLst/>
                </a:prstGeom>
                <a:noFill/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0" name="Line 19"/>
                <p:cNvSpPr>
                  <a:spLocks noChangeShapeType="1"/>
                </p:cNvSpPr>
                <p:nvPr/>
              </p:nvSpPr>
              <p:spPr bwMode="auto">
                <a:xfrm>
                  <a:off x="1519" y="2523"/>
                  <a:ext cx="0" cy="363"/>
                </a:xfrm>
                <a:prstGeom prst="line">
                  <a:avLst/>
                </a:prstGeom>
                <a:noFill/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1" name="Line 20"/>
                <p:cNvSpPr>
                  <a:spLocks noChangeShapeType="1"/>
                </p:cNvSpPr>
                <p:nvPr/>
              </p:nvSpPr>
              <p:spPr bwMode="auto">
                <a:xfrm>
                  <a:off x="1565" y="2523"/>
                  <a:ext cx="0" cy="363"/>
                </a:xfrm>
                <a:prstGeom prst="line">
                  <a:avLst/>
                </a:prstGeom>
                <a:noFill/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2" name="Line 21"/>
                <p:cNvSpPr>
                  <a:spLocks noChangeShapeType="1"/>
                </p:cNvSpPr>
                <p:nvPr/>
              </p:nvSpPr>
              <p:spPr bwMode="auto">
                <a:xfrm>
                  <a:off x="1610" y="2523"/>
                  <a:ext cx="0" cy="363"/>
                </a:xfrm>
                <a:prstGeom prst="line">
                  <a:avLst/>
                </a:prstGeom>
                <a:noFill/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3" name="Line 22"/>
                <p:cNvSpPr>
                  <a:spLocks noChangeShapeType="1"/>
                </p:cNvSpPr>
                <p:nvPr/>
              </p:nvSpPr>
              <p:spPr bwMode="auto">
                <a:xfrm>
                  <a:off x="1655" y="2523"/>
                  <a:ext cx="0" cy="363"/>
                </a:xfrm>
                <a:prstGeom prst="line">
                  <a:avLst/>
                </a:prstGeom>
                <a:noFill/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78" name="Freeform 27"/>
              <p:cNvSpPr>
                <a:spLocks/>
              </p:cNvSpPr>
              <p:nvPr/>
            </p:nvSpPr>
            <p:spPr bwMode="auto">
              <a:xfrm>
                <a:off x="22" y="3566"/>
                <a:ext cx="816" cy="136"/>
              </a:xfrm>
              <a:custGeom>
                <a:avLst/>
                <a:gdLst>
                  <a:gd name="T0" fmla="*/ 0 w 1382"/>
                  <a:gd name="T1" fmla="*/ 134 h 408"/>
                  <a:gd name="T2" fmla="*/ 76 w 1382"/>
                  <a:gd name="T3" fmla="*/ 54 h 408"/>
                  <a:gd name="T4" fmla="*/ 165 w 1382"/>
                  <a:gd name="T5" fmla="*/ 19 h 408"/>
                  <a:gd name="T6" fmla="*/ 269 w 1382"/>
                  <a:gd name="T7" fmla="*/ 1 h 408"/>
                  <a:gd name="T8" fmla="*/ 334 w 1382"/>
                  <a:gd name="T9" fmla="*/ 0 h 408"/>
                  <a:gd name="T10" fmla="*/ 468 w 1382"/>
                  <a:gd name="T11" fmla="*/ 0 h 408"/>
                  <a:gd name="T12" fmla="*/ 548 w 1382"/>
                  <a:gd name="T13" fmla="*/ 15 h 408"/>
                  <a:gd name="T14" fmla="*/ 602 w 1382"/>
                  <a:gd name="T15" fmla="*/ 30 h 408"/>
                  <a:gd name="T16" fmla="*/ 655 w 1382"/>
                  <a:gd name="T17" fmla="*/ 30 h 408"/>
                  <a:gd name="T18" fmla="*/ 709 w 1382"/>
                  <a:gd name="T19" fmla="*/ 60 h 408"/>
                  <a:gd name="T20" fmla="*/ 762 w 1382"/>
                  <a:gd name="T21" fmla="*/ 76 h 408"/>
                  <a:gd name="T22" fmla="*/ 789 w 1382"/>
                  <a:gd name="T23" fmla="*/ 106 h 408"/>
                  <a:gd name="T24" fmla="*/ 816 w 1382"/>
                  <a:gd name="T25" fmla="*/ 136 h 40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82" h="408">
                    <a:moveTo>
                      <a:pt x="0" y="402"/>
                    </a:moveTo>
                    <a:lnTo>
                      <a:pt x="128" y="162"/>
                    </a:lnTo>
                    <a:lnTo>
                      <a:pt x="280" y="58"/>
                    </a:lnTo>
                    <a:lnTo>
                      <a:pt x="456" y="2"/>
                    </a:lnTo>
                    <a:lnTo>
                      <a:pt x="566" y="0"/>
                    </a:lnTo>
                    <a:lnTo>
                      <a:pt x="792" y="0"/>
                    </a:lnTo>
                    <a:lnTo>
                      <a:pt x="928" y="45"/>
                    </a:lnTo>
                    <a:lnTo>
                      <a:pt x="1019" y="91"/>
                    </a:lnTo>
                    <a:lnTo>
                      <a:pt x="1110" y="91"/>
                    </a:lnTo>
                    <a:lnTo>
                      <a:pt x="1201" y="181"/>
                    </a:lnTo>
                    <a:lnTo>
                      <a:pt x="1291" y="227"/>
                    </a:lnTo>
                    <a:lnTo>
                      <a:pt x="1337" y="317"/>
                    </a:lnTo>
                    <a:lnTo>
                      <a:pt x="1382" y="408"/>
                    </a:lnTo>
                  </a:path>
                </a:pathLst>
              </a:custGeom>
              <a:solidFill>
                <a:srgbClr val="8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86" name="Group 36"/>
            <p:cNvGrpSpPr>
              <a:grpSpLocks/>
            </p:cNvGrpSpPr>
            <p:nvPr/>
          </p:nvGrpSpPr>
          <p:grpSpPr bwMode="auto">
            <a:xfrm>
              <a:off x="7461648" y="828070"/>
              <a:ext cx="1601883" cy="959667"/>
              <a:chOff x="1372" y="1298"/>
              <a:chExt cx="1463" cy="959"/>
            </a:xfrm>
          </p:grpSpPr>
          <p:sp>
            <p:nvSpPr>
              <p:cNvPr id="87" name="AutoShape 4"/>
              <p:cNvSpPr>
                <a:spLocks noChangeArrowheads="1"/>
              </p:cNvSpPr>
              <p:nvPr/>
            </p:nvSpPr>
            <p:spPr bwMode="auto">
              <a:xfrm>
                <a:off x="1429" y="1298"/>
                <a:ext cx="1406" cy="726"/>
              </a:xfrm>
              <a:prstGeom prst="cloudCallout">
                <a:avLst>
                  <a:gd name="adj1" fmla="val -43750"/>
                  <a:gd name="adj2" fmla="val 70000"/>
                </a:avLst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88" name="Rectangle 34"/>
              <p:cNvSpPr>
                <a:spLocks noChangeArrowheads="1"/>
              </p:cNvSpPr>
              <p:nvPr/>
            </p:nvSpPr>
            <p:spPr bwMode="auto">
              <a:xfrm rot="902559">
                <a:off x="1372" y="1940"/>
                <a:ext cx="453" cy="31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89" name="Group 52"/>
            <p:cNvGrpSpPr>
              <a:grpSpLocks/>
            </p:cNvGrpSpPr>
            <p:nvPr/>
          </p:nvGrpSpPr>
          <p:grpSpPr bwMode="auto">
            <a:xfrm>
              <a:off x="8019265" y="2070979"/>
              <a:ext cx="600075" cy="719137"/>
              <a:chOff x="3016" y="2387"/>
              <a:chExt cx="378" cy="453"/>
            </a:xfrm>
          </p:grpSpPr>
          <p:grpSp>
            <p:nvGrpSpPr>
              <p:cNvPr id="90" name="Group 39"/>
              <p:cNvGrpSpPr>
                <a:grpSpLocks/>
              </p:cNvGrpSpPr>
              <p:nvPr/>
            </p:nvGrpSpPr>
            <p:grpSpPr bwMode="auto">
              <a:xfrm>
                <a:off x="3016" y="2387"/>
                <a:ext cx="106" cy="453"/>
                <a:chOff x="2941" y="1987"/>
                <a:chExt cx="181" cy="899"/>
              </a:xfrm>
            </p:grpSpPr>
            <p:sp>
              <p:nvSpPr>
                <p:cNvPr id="97" name="AutoShape 37"/>
                <p:cNvSpPr>
                  <a:spLocks noChangeArrowheads="1"/>
                </p:cNvSpPr>
                <p:nvPr/>
              </p:nvSpPr>
              <p:spPr bwMode="auto">
                <a:xfrm rot="-5400000">
                  <a:off x="2675" y="2501"/>
                  <a:ext cx="681" cy="90"/>
                </a:xfrm>
                <a:prstGeom prst="wave">
                  <a:avLst>
                    <a:gd name="adj1" fmla="val 20644"/>
                    <a:gd name="adj2" fmla="val -2343"/>
                  </a:avLst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CC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8" name="AutoShape 38"/>
                <p:cNvSpPr>
                  <a:spLocks noChangeArrowheads="1"/>
                </p:cNvSpPr>
                <p:nvPr/>
              </p:nvSpPr>
              <p:spPr bwMode="auto">
                <a:xfrm>
                  <a:off x="2941" y="1987"/>
                  <a:ext cx="181" cy="27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</p:grpSp>
          <p:grpSp>
            <p:nvGrpSpPr>
              <p:cNvPr id="91" name="Group 46"/>
              <p:cNvGrpSpPr>
                <a:grpSpLocks/>
              </p:cNvGrpSpPr>
              <p:nvPr/>
            </p:nvGrpSpPr>
            <p:grpSpPr bwMode="auto">
              <a:xfrm>
                <a:off x="3152" y="2387"/>
                <a:ext cx="106" cy="453"/>
                <a:chOff x="2941" y="1987"/>
                <a:chExt cx="181" cy="899"/>
              </a:xfrm>
            </p:grpSpPr>
            <p:sp>
              <p:nvSpPr>
                <p:cNvPr id="95" name="AutoShape 47"/>
                <p:cNvSpPr>
                  <a:spLocks noChangeArrowheads="1"/>
                </p:cNvSpPr>
                <p:nvPr/>
              </p:nvSpPr>
              <p:spPr bwMode="auto">
                <a:xfrm rot="-5400000">
                  <a:off x="2675" y="2501"/>
                  <a:ext cx="681" cy="90"/>
                </a:xfrm>
                <a:prstGeom prst="wave">
                  <a:avLst>
                    <a:gd name="adj1" fmla="val 20644"/>
                    <a:gd name="adj2" fmla="val -2343"/>
                  </a:avLst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CC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6" name="AutoShape 48"/>
                <p:cNvSpPr>
                  <a:spLocks noChangeArrowheads="1"/>
                </p:cNvSpPr>
                <p:nvPr/>
              </p:nvSpPr>
              <p:spPr bwMode="auto">
                <a:xfrm>
                  <a:off x="2941" y="1987"/>
                  <a:ext cx="181" cy="27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</p:grpSp>
          <p:grpSp>
            <p:nvGrpSpPr>
              <p:cNvPr id="92" name="Group 49"/>
              <p:cNvGrpSpPr>
                <a:grpSpLocks/>
              </p:cNvGrpSpPr>
              <p:nvPr/>
            </p:nvGrpSpPr>
            <p:grpSpPr bwMode="auto">
              <a:xfrm>
                <a:off x="3288" y="2387"/>
                <a:ext cx="106" cy="453"/>
                <a:chOff x="2941" y="1987"/>
                <a:chExt cx="181" cy="899"/>
              </a:xfrm>
            </p:grpSpPr>
            <p:sp>
              <p:nvSpPr>
                <p:cNvPr id="93" name="AutoShape 50"/>
                <p:cNvSpPr>
                  <a:spLocks noChangeArrowheads="1"/>
                </p:cNvSpPr>
                <p:nvPr/>
              </p:nvSpPr>
              <p:spPr bwMode="auto">
                <a:xfrm rot="-5400000">
                  <a:off x="2675" y="2501"/>
                  <a:ext cx="681" cy="90"/>
                </a:xfrm>
                <a:prstGeom prst="wave">
                  <a:avLst>
                    <a:gd name="adj1" fmla="val 20644"/>
                    <a:gd name="adj2" fmla="val -2343"/>
                  </a:avLst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CC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4" name="AutoShape 51"/>
                <p:cNvSpPr>
                  <a:spLocks noChangeArrowheads="1"/>
                </p:cNvSpPr>
                <p:nvPr/>
              </p:nvSpPr>
              <p:spPr bwMode="auto">
                <a:xfrm>
                  <a:off x="2941" y="1987"/>
                  <a:ext cx="181" cy="27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</p:grpSp>
        </p:grpSp>
        <p:sp>
          <p:nvSpPr>
            <p:cNvPr id="99" name="Text Box 87"/>
            <p:cNvSpPr txBox="1">
              <a:spLocks noChangeArrowheads="1"/>
            </p:cNvSpPr>
            <p:nvPr/>
          </p:nvSpPr>
          <p:spPr bwMode="auto">
            <a:xfrm>
              <a:off x="5734282" y="856419"/>
              <a:ext cx="2176048" cy="710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alt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Radar: </a:t>
              </a:r>
              <a:r>
                <a:rPr kumimoji="0" lang="en-CH" alt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Rain</a:t>
              </a:r>
              <a:endParaRPr kumimoji="0" lang="de-CH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alt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6CC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Model: </a:t>
              </a:r>
              <a:r>
                <a:rPr kumimoji="0" lang="en-CH" alt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6CC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No rain</a:t>
              </a:r>
              <a:endParaRPr kumimoji="0" lang="de-CH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66CC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0" name="Text Box 89"/>
            <p:cNvSpPr txBox="1">
              <a:spLocks noChangeArrowheads="1"/>
            </p:cNvSpPr>
            <p:nvPr/>
          </p:nvSpPr>
          <p:spPr bwMode="auto">
            <a:xfrm>
              <a:off x="5779246" y="2257853"/>
              <a:ext cx="2030959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alt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LHN </a:t>
              </a:r>
              <a:r>
                <a:rPr lang="en-CH" altLang="de-DE" sz="1600" kern="0" noProof="0" dirty="0">
                  <a:solidFill>
                    <a:srgbClr val="FF6600"/>
                  </a:solidFill>
                  <a:latin typeface="Arial" panose="020B0604020202020204" pitchFamily="34" charset="0"/>
                </a:rPr>
                <a:t>warms up</a:t>
              </a:r>
              <a:endParaRPr kumimoji="0" lang="de-CH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01" name="Group 36"/>
          <p:cNvGrpSpPr>
            <a:grpSpLocks/>
          </p:cNvGrpSpPr>
          <p:nvPr/>
        </p:nvGrpSpPr>
        <p:grpSpPr bwMode="auto">
          <a:xfrm>
            <a:off x="288596" y="3324415"/>
            <a:ext cx="4954980" cy="1412940"/>
            <a:chOff x="113" y="2566"/>
            <a:chExt cx="5625" cy="1604"/>
          </a:xfrm>
        </p:grpSpPr>
        <p:pic>
          <p:nvPicPr>
            <p:cNvPr id="102" name="Picture 34" descr="comp_40e_433_200706181800_fc_006_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98" r="66275" b="24297"/>
            <a:stretch>
              <a:fillRect/>
            </a:stretch>
          </p:blipFill>
          <p:spPr bwMode="auto">
            <a:xfrm>
              <a:off x="3787" y="2568"/>
              <a:ext cx="1951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5" descr="comp_40e_433_200706181800_fc_006_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3" t="13498" b="24297"/>
            <a:stretch>
              <a:fillRect/>
            </a:stretch>
          </p:blipFill>
          <p:spPr bwMode="auto">
            <a:xfrm>
              <a:off x="113" y="2566"/>
              <a:ext cx="3789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6"/>
            <p:cNvSpPr txBox="1">
              <a:spLocks noChangeArrowheads="1"/>
            </p:cNvSpPr>
            <p:nvPr/>
          </p:nvSpPr>
          <p:spPr bwMode="auto">
            <a:xfrm>
              <a:off x="342" y="3821"/>
              <a:ext cx="517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de-CH" altLang="de-DE" sz="1400" b="1" dirty="0">
                  <a:latin typeface="Arial" panose="020B0604020202020204" pitchFamily="34" charset="0"/>
                </a:rPr>
                <a:t>6-12h</a:t>
              </a:r>
              <a:r>
                <a:rPr lang="de-CH" altLang="de-DE" sz="1400" dirty="0">
                  <a:latin typeface="Arial" panose="020B0604020202020204" pitchFamily="34" charset="0"/>
                </a:rPr>
                <a:t> </a:t>
              </a:r>
              <a:r>
                <a:rPr lang="de-CH" altLang="de-DE" sz="1400" dirty="0" err="1">
                  <a:latin typeface="Arial" panose="020B0604020202020204" pitchFamily="34" charset="0"/>
                </a:rPr>
                <a:t>Precipitation</a:t>
              </a:r>
              <a:r>
                <a:rPr lang="de-CH" altLang="de-DE" sz="1400" dirty="0">
                  <a:latin typeface="Arial" panose="020B0604020202020204" pitchFamily="34" charset="0"/>
                </a:rPr>
                <a:t> Forecast (19.06.2007)</a:t>
              </a:r>
            </a:p>
          </p:txBody>
        </p:sp>
        <p:sp>
          <p:nvSpPr>
            <p:cNvPr id="105" name="Rectangle 7"/>
            <p:cNvSpPr>
              <a:spLocks noChangeArrowheads="1"/>
            </p:cNvSpPr>
            <p:nvPr/>
          </p:nvSpPr>
          <p:spPr bwMode="auto">
            <a:xfrm>
              <a:off x="527" y="3422"/>
              <a:ext cx="498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de-CH" altLang="de-DE" sz="2000" b="1">
                  <a:solidFill>
                    <a:srgbClr val="ED181E"/>
                  </a:solidFill>
                  <a:latin typeface="Arial" panose="020B0604020202020204" pitchFamily="34" charset="0"/>
                </a:rPr>
                <a:t>LHN</a:t>
              </a:r>
            </a:p>
          </p:txBody>
        </p:sp>
        <p:sp>
          <p:nvSpPr>
            <p:cNvPr id="106" name="Rectangle 8"/>
            <p:cNvSpPr>
              <a:spLocks noChangeArrowheads="1"/>
            </p:cNvSpPr>
            <p:nvPr/>
          </p:nvSpPr>
          <p:spPr bwMode="auto">
            <a:xfrm>
              <a:off x="2423" y="3422"/>
              <a:ext cx="638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de-CH" altLang="de-DE" sz="2000" b="1">
                  <a:solidFill>
                    <a:srgbClr val="ED181E"/>
                  </a:solidFill>
                  <a:latin typeface="Arial" panose="020B0604020202020204" pitchFamily="34" charset="0"/>
                </a:rPr>
                <a:t>NOLHN</a:t>
              </a:r>
            </a:p>
          </p:txBody>
        </p:sp>
        <p:sp>
          <p:nvSpPr>
            <p:cNvPr id="107" name="Rectangle 9"/>
            <p:cNvSpPr>
              <a:spLocks noChangeArrowheads="1"/>
            </p:cNvSpPr>
            <p:nvPr/>
          </p:nvSpPr>
          <p:spPr bwMode="auto">
            <a:xfrm>
              <a:off x="4286" y="3422"/>
              <a:ext cx="575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de-CH" altLang="de-DE" sz="2000" b="1">
                  <a:solidFill>
                    <a:srgbClr val="ED181E"/>
                  </a:solidFill>
                  <a:latin typeface="Arial" panose="020B0604020202020204" pitchFamily="34" charset="0"/>
                </a:rPr>
                <a:t>Radar</a:t>
              </a:r>
            </a:p>
          </p:txBody>
        </p:sp>
        <p:sp>
          <p:nvSpPr>
            <p:cNvPr id="108" name="Oval 10"/>
            <p:cNvSpPr>
              <a:spLocks noChangeArrowheads="1"/>
            </p:cNvSpPr>
            <p:nvPr/>
          </p:nvSpPr>
          <p:spPr bwMode="auto">
            <a:xfrm rot="-1080587">
              <a:off x="1044" y="2839"/>
              <a:ext cx="635" cy="272"/>
            </a:xfrm>
            <a:prstGeom prst="ellipse">
              <a:avLst/>
            </a:prstGeom>
            <a:noFill/>
            <a:ln w="25400">
              <a:solidFill>
                <a:srgbClr val="ED181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Oval 11"/>
            <p:cNvSpPr>
              <a:spLocks noChangeArrowheads="1"/>
            </p:cNvSpPr>
            <p:nvPr/>
          </p:nvSpPr>
          <p:spPr bwMode="auto">
            <a:xfrm rot="-1080587">
              <a:off x="2955" y="2847"/>
              <a:ext cx="635" cy="272"/>
            </a:xfrm>
            <a:prstGeom prst="ellipse">
              <a:avLst/>
            </a:prstGeom>
            <a:noFill/>
            <a:ln w="25400">
              <a:solidFill>
                <a:srgbClr val="ED181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Oval 12"/>
            <p:cNvSpPr>
              <a:spLocks noChangeArrowheads="1"/>
            </p:cNvSpPr>
            <p:nvPr/>
          </p:nvSpPr>
          <p:spPr bwMode="auto">
            <a:xfrm rot="-1080587">
              <a:off x="4897" y="2839"/>
              <a:ext cx="635" cy="272"/>
            </a:xfrm>
            <a:prstGeom prst="ellipse">
              <a:avLst/>
            </a:prstGeom>
            <a:noFill/>
            <a:ln w="25400">
              <a:solidFill>
                <a:srgbClr val="ED181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9789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76E10B-C984-4BCA-BF87-8F7CE4BB2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517" y="971553"/>
            <a:ext cx="3572094" cy="3448049"/>
          </a:xfrm>
        </p:spPr>
        <p:txBody>
          <a:bodyPr/>
          <a:lstStyle/>
          <a:p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886161-76BD-4B11-90F4-15EA04514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image effect</a:t>
            </a:r>
            <a:endParaRPr lang="en-CH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76551D-56DD-4271-A4AA-D87057020CDE}"/>
              </a:ext>
            </a:extLst>
          </p:cNvPr>
          <p:cNvGrpSpPr/>
          <p:nvPr/>
        </p:nvGrpSpPr>
        <p:grpSpPr>
          <a:xfrm>
            <a:off x="4162927" y="1167371"/>
            <a:ext cx="4894489" cy="3056412"/>
            <a:chOff x="4162927" y="696827"/>
            <a:chExt cx="4894489" cy="30564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5F1E56-6A07-449B-A6D2-C222025F2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2927" y="696827"/>
              <a:ext cx="4894489" cy="269706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FC567F-B2C8-44D0-ADCA-43D899446DFA}"/>
                </a:ext>
              </a:extLst>
            </p:cNvPr>
            <p:cNvSpPr txBox="1"/>
            <p:nvPr/>
          </p:nvSpPr>
          <p:spPr>
            <a:xfrm>
              <a:off x="4485416" y="3199241"/>
              <a:ext cx="45720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Example of double image effect and smoothing during a linear blending</a:t>
              </a:r>
            </a:p>
            <a:p>
              <a:r>
                <a:rPr lang="en-US" sz="1000" dirty="0"/>
                <a:t>procedure of idealized storm cells in an extrapolation (EXT) and numerical model (NWP) forecasts. Adapted from Hwang et al. (2015), their Fig. 2.</a:t>
              </a:r>
              <a:endParaRPr lang="en-CH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7462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84FD09-F94A-4F12-8558-5C3F4C1E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Weather Models</a:t>
            </a:r>
            <a:endParaRPr lang="en-CH" dirty="0"/>
          </a:p>
        </p:txBody>
      </p:sp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8816F903-FE79-446D-A05B-221F21BAE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2" y="893793"/>
            <a:ext cx="8352794" cy="38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5B149-06BF-4EE7-846D-4568BB1A5D02}"/>
              </a:ext>
            </a:extLst>
          </p:cNvPr>
          <p:cNvSpPr txBox="1"/>
          <p:nvPr/>
        </p:nvSpPr>
        <p:spPr>
          <a:xfrm flipH="1">
            <a:off x="-2" y="4864079"/>
            <a:ext cx="3204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Espeholt</a:t>
            </a:r>
            <a:r>
              <a:rPr lang="en-US" sz="1200" dirty="0"/>
              <a:t> et al. (</a:t>
            </a:r>
            <a:r>
              <a:rPr lang="en-US" sz="1200" i="1" dirty="0"/>
              <a:t>Nat </a:t>
            </a:r>
            <a:r>
              <a:rPr lang="en-US" sz="1200" i="1" dirty="0" err="1"/>
              <a:t>Commun</a:t>
            </a:r>
            <a:r>
              <a:rPr lang="en-US" sz="1200" dirty="0"/>
              <a:t>, 2022)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562352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3C429E-AC4E-48C2-B02B-237CA0F88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5828" y="971553"/>
            <a:ext cx="4151998" cy="3448049"/>
          </a:xfrm>
        </p:spPr>
        <p:txBody>
          <a:bodyPr/>
          <a:lstStyle/>
          <a:p>
            <a:r>
              <a:rPr lang="en-US" dirty="0"/>
              <a:t>“Densification” of in-situ observations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1C0297-0BE0-4CF5-952E-30F4DC701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MetNet3</a:t>
            </a:r>
            <a:endParaRPr lang="en-CH" dirty="0"/>
          </a:p>
        </p:txBody>
      </p:sp>
      <p:pic>
        <p:nvPicPr>
          <p:cNvPr id="4" name="Grafik 13">
            <a:extLst>
              <a:ext uri="{FF2B5EF4-FFF2-40B4-BE49-F238E27FC236}">
                <a16:creationId xmlns:a16="http://schemas.microsoft.com/office/drawing/2014/main" id="{242FCB2F-785F-4BC6-9B4B-31D7673AD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4" t="7682" r="8393" b="6226"/>
          <a:stretch/>
        </p:blipFill>
        <p:spPr>
          <a:xfrm>
            <a:off x="6435307" y="474454"/>
            <a:ext cx="2424022" cy="2458528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E19DF059-F7A2-423F-8A3B-6B60DDE096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53522" y="2932982"/>
            <a:ext cx="2809323" cy="21069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3A2F33-8273-4468-AD23-EC5C3464F002}"/>
              </a:ext>
            </a:extLst>
          </p:cNvPr>
          <p:cNvGrpSpPr/>
          <p:nvPr/>
        </p:nvGrpSpPr>
        <p:grpSpPr>
          <a:xfrm>
            <a:off x="246122" y="1703718"/>
            <a:ext cx="5651559" cy="2555873"/>
            <a:chOff x="246122" y="1703718"/>
            <a:chExt cx="5651559" cy="2555873"/>
          </a:xfrm>
        </p:grpSpPr>
        <p:pic>
          <p:nvPicPr>
            <p:cNvPr id="6" name="Inhaltsplatzhalter 11">
              <a:extLst>
                <a:ext uri="{FF2B5EF4-FFF2-40B4-BE49-F238E27FC236}">
                  <a16:creationId xmlns:a16="http://schemas.microsoft.com/office/drawing/2014/main" id="{F0290771-DCDA-4C5E-9ECF-79551317A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935" y="1703718"/>
              <a:ext cx="5526746" cy="2278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69854B-B9B7-4466-A836-F417CF1A66C0}"/>
                </a:ext>
              </a:extLst>
            </p:cNvPr>
            <p:cNvSpPr txBox="1"/>
            <p:nvPr/>
          </p:nvSpPr>
          <p:spPr>
            <a:xfrm flipH="1">
              <a:off x="246122" y="3982592"/>
              <a:ext cx="3204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Andrychowicz</a:t>
              </a:r>
              <a:r>
                <a:rPr lang="en-US" sz="1200" dirty="0"/>
                <a:t> et al. (</a:t>
              </a:r>
              <a:r>
                <a:rPr lang="en-US" sz="1200" i="1" dirty="0" err="1"/>
                <a:t>ArXiv</a:t>
              </a:r>
              <a:r>
                <a:rPr lang="en-US" sz="1200" dirty="0"/>
                <a:t>, 2023)</a:t>
              </a:r>
              <a:endParaRPr lang="de-CH" sz="12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4BED01-73B4-4B18-948D-C6928308B1EE}"/>
              </a:ext>
            </a:extLst>
          </p:cNvPr>
          <p:cNvSpPr txBox="1"/>
          <p:nvPr/>
        </p:nvSpPr>
        <p:spPr>
          <a:xfrm flipH="1">
            <a:off x="0" y="4866501"/>
            <a:ext cx="2890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of Leonard Knirsch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126813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/>
          <p:cNvSpPr>
            <a:spLocks noGrp="1"/>
          </p:cNvSpPr>
          <p:nvPr>
            <p:ph type="body" idx="1"/>
          </p:nvPr>
        </p:nvSpPr>
        <p:spPr>
          <a:xfrm>
            <a:off x="809629" y="1276350"/>
            <a:ext cx="4727105" cy="3333752"/>
          </a:xfrm>
        </p:spPr>
        <p:txBody>
          <a:bodyPr/>
          <a:lstStyle/>
          <a:p>
            <a:r>
              <a:rPr lang="en-CH" dirty="0"/>
              <a:t>F</a:t>
            </a:r>
            <a:r>
              <a:rPr lang="en-US" dirty="0" err="1"/>
              <a:t>orecast</a:t>
            </a:r>
            <a:r>
              <a:rPr lang="en-US" dirty="0"/>
              <a:t> errors are assumed to be </a:t>
            </a:r>
            <a:r>
              <a:rPr lang="en-US" i="1" dirty="0" err="1"/>
              <a:t>iid</a:t>
            </a:r>
            <a:r>
              <a:rPr lang="en-CH" i="1" dirty="0"/>
              <a:t>.</a:t>
            </a:r>
            <a:endParaRPr lang="en-CH" dirty="0"/>
          </a:p>
          <a:p>
            <a:r>
              <a:rPr lang="en-US" dirty="0"/>
              <a:t>No matter how close individual observations (in space and/or time), we assume that the forecast errors are uncorrelated. </a:t>
            </a:r>
            <a:endParaRPr lang="en-CH" dirty="0"/>
          </a:p>
          <a:p>
            <a:r>
              <a:rPr lang="en-US" dirty="0"/>
              <a:t>In reality forecast errors are correlated.</a:t>
            </a:r>
          </a:p>
          <a:p>
            <a:r>
              <a:rPr lang="en-US" dirty="0"/>
              <a:t>e.g. if we know the forecast error at time t, the forecast error at time t+1 is likely similar.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Lesson learned 1: </a:t>
            </a:r>
            <a:br>
              <a:rPr lang="en-CH" dirty="0"/>
            </a:br>
            <a:r>
              <a:rPr lang="en-CH" dirty="0"/>
              <a:t>Under-exploitation of the error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4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95350" y="1221269"/>
            <a:ext cx="7963424" cy="3131221"/>
          </a:xfrm>
        </p:spPr>
        <p:txBody>
          <a:bodyPr/>
          <a:lstStyle/>
          <a:p>
            <a:pPr marL="456565" indent="-329565"/>
            <a:r>
              <a:rPr lang="en-US" dirty="0"/>
              <a:t>Doing well on training set → Doing well on test set → </a:t>
            </a:r>
            <a:r>
              <a:rPr lang="en-US" i="1" dirty="0"/>
              <a:t>Doing well on business metrics/needs</a:t>
            </a:r>
            <a:endParaRPr lang="en-US" dirty="0"/>
          </a:p>
          <a:p>
            <a:pPr marL="456565" indent="-329565"/>
            <a:r>
              <a:rPr lang="en-US" dirty="0"/>
              <a:t>Performance on disproportionally important examples</a:t>
            </a:r>
            <a:r>
              <a:rPr lang="en-CH" dirty="0"/>
              <a:t> </a:t>
            </a:r>
          </a:p>
          <a:p>
            <a:pPr marL="913765" lvl="1" indent="-329565"/>
            <a:r>
              <a:rPr lang="en-CH" dirty="0"/>
              <a:t>L</a:t>
            </a:r>
            <a:r>
              <a:rPr lang="en-US" dirty="0"/>
              <a:t>ose trust</a:t>
            </a:r>
          </a:p>
          <a:p>
            <a:pPr marL="913765" lvl="1" indent="-329565"/>
            <a:r>
              <a:rPr lang="en-CH" dirty="0"/>
              <a:t>D</a:t>
            </a:r>
            <a:r>
              <a:rPr lang="en-US" dirty="0"/>
              <a:t>oesn't necessarily impact average metrics (weights all sample equally)</a:t>
            </a:r>
            <a:endParaRPr lang="en-CH" dirty="0"/>
          </a:p>
          <a:p>
            <a:pPr marL="456565" indent="-329565"/>
            <a:r>
              <a:rPr lang="en-US" dirty="0"/>
              <a:t>Performance on key slices of dataset</a:t>
            </a:r>
          </a:p>
          <a:p>
            <a:pPr marL="913754" lvl="1" indent="-329565"/>
            <a:r>
              <a:rPr lang="en-US" dirty="0"/>
              <a:t>Populated areas.</a:t>
            </a:r>
          </a:p>
          <a:p>
            <a:pPr marL="913754" lvl="1" indent="-329565"/>
            <a:r>
              <a:rPr lang="en-US" dirty="0"/>
              <a:t>Specialized users.</a:t>
            </a:r>
          </a:p>
          <a:p>
            <a:pPr marL="456565" indent="-329565"/>
            <a:r>
              <a:rPr lang="en-US" dirty="0"/>
              <a:t>Rare classes</a:t>
            </a:r>
            <a:r>
              <a:rPr lang="en-CH" dirty="0"/>
              <a:t> </a:t>
            </a:r>
          </a:p>
          <a:p>
            <a:pPr marL="913765" lvl="1" indent="-329565"/>
            <a:r>
              <a:rPr lang="en-US" dirty="0"/>
              <a:t>H</a:t>
            </a:r>
            <a:r>
              <a:rPr lang="en-CH" dirty="0"/>
              <a:t>igh-impact events</a:t>
            </a:r>
          </a:p>
          <a:p>
            <a:pPr marL="913765" lvl="1" indent="-329565"/>
            <a:r>
              <a:rPr lang="en-CH" dirty="0"/>
              <a:t>Under-represented station sitings (e.g., urban, slopes, </a:t>
            </a:r>
            <a:r>
              <a:rPr lang="en-US" dirty="0"/>
              <a:t>lakes</a:t>
            </a:r>
            <a:r>
              <a:rPr lang="en-CH" dirty="0"/>
              <a:t>, ...)</a:t>
            </a:r>
            <a:endParaRPr lang="en-US" dirty="0"/>
          </a:p>
          <a:p>
            <a:pPr marL="456565" indent="-329565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Lesson learned 2</a:t>
            </a:r>
            <a:r>
              <a:rPr lang="en-US" dirty="0"/>
              <a:t>: </a:t>
            </a:r>
            <a:br>
              <a:rPr lang="en-CH" dirty="0"/>
            </a:br>
            <a:r>
              <a:rPr lang="en-CH" dirty="0"/>
              <a:t>L</a:t>
            </a:r>
            <a:r>
              <a:rPr lang="en-US" dirty="0"/>
              <a:t>ow average error isn't good enough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25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686314" y="686827"/>
            <a:ext cx="5457685" cy="266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214F55-04E5-4A36-8451-6872D32C5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8" t="11098" r="5049" b="3630"/>
          <a:stretch/>
        </p:blipFill>
        <p:spPr>
          <a:xfrm>
            <a:off x="3525521" y="806692"/>
            <a:ext cx="2743202" cy="2028246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A1DD0-0BBC-4E47-897F-560CDDD7D7F6}"/>
              </a:ext>
            </a:extLst>
          </p:cNvPr>
          <p:cNvSpPr txBox="1"/>
          <p:nvPr/>
        </p:nvSpPr>
        <p:spPr>
          <a:xfrm>
            <a:off x="170669" y="1062936"/>
            <a:ext cx="3354851" cy="29238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Nowprecip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is MeteoSwiss’ operational precipitation nowcasting system.</a:t>
            </a:r>
          </a:p>
          <a:p>
            <a:pPr marL="266700" indent="-2667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10min / 1km res, +6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6700" indent="-2667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Nowprecip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=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radar extrapolation                       + stochastic perturbations             + tendency from NWP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4BB763-25C3-4CCD-8BB2-70EE82662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r="-1929"/>
          <a:stretch/>
        </p:blipFill>
        <p:spPr>
          <a:xfrm>
            <a:off x="6412871" y="806692"/>
            <a:ext cx="2385611" cy="2044811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8C35E-BB2E-40DC-917B-76EC3F6F0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69" y="3015817"/>
            <a:ext cx="2385613" cy="2044809"/>
          </a:xfrm>
          <a:prstGeom prst="rect">
            <a:avLst/>
          </a:prstGeom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6050DCC-AF88-4A3F-8FAA-79772B972AAD}"/>
              </a:ext>
            </a:extLst>
          </p:cNvPr>
          <p:cNvGrpSpPr/>
          <p:nvPr/>
        </p:nvGrpSpPr>
        <p:grpSpPr>
          <a:xfrm>
            <a:off x="3525522" y="3200400"/>
            <a:ext cx="2743202" cy="1860226"/>
            <a:chOff x="4612316" y="953527"/>
            <a:chExt cx="4410686" cy="378529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72B42B-D2BB-4E8C-BD7D-D8343503A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187" y="2878982"/>
              <a:ext cx="2169815" cy="185984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0471C6-9159-4E8F-9928-11CDED068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187" y="953527"/>
              <a:ext cx="2169815" cy="185984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4EC53D-8332-4AEC-8EEE-FC795733B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316" y="953527"/>
              <a:ext cx="2169815" cy="185984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5B3B4CE-6F01-42B8-BC6B-30515677A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316" y="2878982"/>
              <a:ext cx="2169815" cy="185984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17EFCCA-1244-4338-8FF9-3EEDE0AC29D6}"/>
              </a:ext>
            </a:extLst>
          </p:cNvPr>
          <p:cNvSpPr txBox="1"/>
          <p:nvPr/>
        </p:nvSpPr>
        <p:spPr>
          <a:xfrm>
            <a:off x="6412870" y="772161"/>
            <a:ext cx="238561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rgbClr val="0000FF"/>
              </a:buClr>
            </a:pPr>
            <a:r>
              <a:rPr lang="en-US" sz="1800" dirty="0">
                <a:latin typeface="Calibri" panose="020F0502020204030204" pitchFamily="34" charset="0"/>
              </a:rPr>
              <a:t>Optical flow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9A49D7-DB3E-4306-9ECE-18DD89D545BA}"/>
              </a:ext>
            </a:extLst>
          </p:cNvPr>
          <p:cNvSpPr txBox="1"/>
          <p:nvPr/>
        </p:nvSpPr>
        <p:spPr>
          <a:xfrm>
            <a:off x="6412871" y="2894207"/>
            <a:ext cx="23856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0000FF"/>
              </a:buClr>
            </a:pPr>
            <a:r>
              <a:rPr lang="en-US" sz="1800" dirty="0">
                <a:latin typeface="Calibri" panose="020F0502020204030204" pitchFamily="34" charset="0"/>
              </a:rPr>
              <a:t>Growth-decay maps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B8AD86-0C45-4254-A7B1-C7EB6D6D4D31}"/>
              </a:ext>
            </a:extLst>
          </p:cNvPr>
          <p:cNvSpPr txBox="1"/>
          <p:nvPr/>
        </p:nvSpPr>
        <p:spPr>
          <a:xfrm>
            <a:off x="3525522" y="2907017"/>
            <a:ext cx="27432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0000FF"/>
              </a:buClr>
            </a:pPr>
            <a:r>
              <a:rPr lang="en-US" sz="1800" dirty="0">
                <a:latin typeface="Calibri" panose="020F0502020204030204" pitchFamily="34" charset="0"/>
              </a:rPr>
              <a:t>Ensemble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3E7E08-9D07-4B81-B46F-3959731EB430}"/>
              </a:ext>
            </a:extLst>
          </p:cNvPr>
          <p:cNvSpPr txBox="1"/>
          <p:nvPr/>
        </p:nvSpPr>
        <p:spPr>
          <a:xfrm>
            <a:off x="3525522" y="768861"/>
            <a:ext cx="27432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0000FF"/>
              </a:buClr>
            </a:pPr>
            <a:r>
              <a:rPr lang="en-US" sz="1800" dirty="0">
                <a:latin typeface="Calibri" panose="020F0502020204030204" pitchFamily="34" charset="0"/>
              </a:rPr>
              <a:t>Realistic and seamless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81E12F0F-EED5-4FAE-97C1-FF288A4A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185711"/>
            <a:ext cx="7806838" cy="708082"/>
          </a:xfrm>
        </p:spPr>
        <p:txBody>
          <a:bodyPr/>
          <a:lstStyle/>
          <a:p>
            <a:r>
              <a:rPr lang="en-US" dirty="0"/>
              <a:t>Improving nowcasting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A9DCF4-5C76-4648-A4BD-AF9D16CB7855}"/>
              </a:ext>
            </a:extLst>
          </p:cNvPr>
          <p:cNvSpPr txBox="1"/>
          <p:nvPr/>
        </p:nvSpPr>
        <p:spPr>
          <a:xfrm flipH="1">
            <a:off x="-2" y="4864079"/>
            <a:ext cx="3204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Sideris et al. (</a:t>
            </a:r>
            <a:r>
              <a:rPr lang="en-US" sz="1200" i="1" dirty="0"/>
              <a:t>QJRMS</a:t>
            </a:r>
            <a:r>
              <a:rPr lang="en-US" sz="1200" dirty="0"/>
              <a:t>, 2020)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91870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7C7271-E8DE-785D-70A0-8AA05346B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blending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0A381C-146A-4DD7-BD9D-6B5D228C2AF4}"/>
              </a:ext>
            </a:extLst>
          </p:cNvPr>
          <p:cNvGrpSpPr/>
          <p:nvPr/>
        </p:nvGrpSpPr>
        <p:grpSpPr>
          <a:xfrm>
            <a:off x="390618" y="742034"/>
            <a:ext cx="4245177" cy="4145960"/>
            <a:chOff x="390618" y="742034"/>
            <a:chExt cx="4245177" cy="4145960"/>
          </a:xfrm>
        </p:grpSpPr>
        <p:pic>
          <p:nvPicPr>
            <p:cNvPr id="4" name="Google Shape;196;p26">
              <a:extLst>
                <a:ext uri="{FF2B5EF4-FFF2-40B4-BE49-F238E27FC236}">
                  <a16:creationId xmlns:a16="http://schemas.microsoft.com/office/drawing/2014/main" id="{2C10BE06-893E-43E3-8C43-FCC7C375579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0618" y="1180314"/>
              <a:ext cx="3739196" cy="33981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6D038A-45D1-49EC-BC14-00E4D9FF500D}"/>
                </a:ext>
              </a:extLst>
            </p:cNvPr>
            <p:cNvSpPr txBox="1"/>
            <p:nvPr/>
          </p:nvSpPr>
          <p:spPr>
            <a:xfrm flipH="1">
              <a:off x="1431736" y="4610995"/>
              <a:ext cx="3204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Imhoff et al. (</a:t>
              </a:r>
              <a:r>
                <a:rPr lang="en-US" sz="1200" i="1" dirty="0"/>
                <a:t>QJRMS</a:t>
              </a:r>
              <a:r>
                <a:rPr lang="en-US" sz="1200" dirty="0"/>
                <a:t>, 2023)</a:t>
              </a:r>
              <a:endParaRPr lang="de-CH" sz="1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9D43B4-9B11-415B-BE2E-F7681CD1E6FB}"/>
                </a:ext>
              </a:extLst>
            </p:cNvPr>
            <p:cNvSpPr txBox="1"/>
            <p:nvPr/>
          </p:nvSpPr>
          <p:spPr>
            <a:xfrm>
              <a:off x="1250155" y="742034"/>
              <a:ext cx="27432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1200"/>
                </a:spcAft>
                <a:buClr>
                  <a:srgbClr val="0000FF"/>
                </a:buClr>
              </a:pPr>
              <a:r>
                <a:rPr lang="en-US" sz="1800" dirty="0">
                  <a:latin typeface="Calibri" panose="020F0502020204030204" pitchFamily="34" charset="0"/>
                </a:rPr>
                <a:t>Scale dependent (STEPS)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F71D3C-77EE-4807-9D04-65587E3E8A1E}"/>
              </a:ext>
            </a:extLst>
          </p:cNvPr>
          <p:cNvGrpSpPr/>
          <p:nvPr/>
        </p:nvGrpSpPr>
        <p:grpSpPr>
          <a:xfrm>
            <a:off x="4404243" y="742034"/>
            <a:ext cx="4739757" cy="4145959"/>
            <a:chOff x="4404243" y="742034"/>
            <a:chExt cx="4739757" cy="41459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1F98EC-5AF2-4BBC-83AD-C2FFEE76F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4243" y="1299476"/>
              <a:ext cx="4739757" cy="32346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82E4DA-260A-44A3-8EBB-B7DD5DF5D52A}"/>
                </a:ext>
              </a:extLst>
            </p:cNvPr>
            <p:cNvSpPr txBox="1"/>
            <p:nvPr/>
          </p:nvSpPr>
          <p:spPr>
            <a:xfrm flipH="1">
              <a:off x="5080919" y="4610994"/>
              <a:ext cx="3204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Nerini et al. (</a:t>
              </a:r>
              <a:r>
                <a:rPr lang="en-US" sz="1200" i="1" dirty="0"/>
                <a:t>Weather Rev</a:t>
              </a:r>
              <a:r>
                <a:rPr lang="en-US" sz="1200" dirty="0"/>
                <a:t>, 2019)</a:t>
              </a:r>
              <a:endParaRPr lang="de-CH" sz="1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FAA625-B30B-4C41-AF60-DCF203D10B4C}"/>
                </a:ext>
              </a:extLst>
            </p:cNvPr>
            <p:cNvSpPr txBox="1"/>
            <p:nvPr/>
          </p:nvSpPr>
          <p:spPr>
            <a:xfrm>
              <a:off x="5150645" y="742034"/>
              <a:ext cx="27432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1200"/>
                </a:spcAft>
                <a:buClr>
                  <a:srgbClr val="0000FF"/>
                </a:buClr>
              </a:pPr>
              <a:r>
                <a:rPr lang="en-US" sz="1800" dirty="0">
                  <a:latin typeface="Calibri" panose="020F0502020204030204" pitchFamily="34" charset="0"/>
                </a:rPr>
                <a:t>Bayesian update (</a:t>
              </a:r>
              <a:r>
                <a:rPr lang="en-US" sz="1800" dirty="0" err="1">
                  <a:latin typeface="Calibri" panose="020F0502020204030204" pitchFamily="34" charset="0"/>
                </a:rPr>
                <a:t>EnKF</a:t>
              </a:r>
              <a:r>
                <a:rPr lang="en-US" sz="1800" dirty="0">
                  <a:latin typeface="Calibri" panose="020F050202020403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256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AE8D7A-C8E4-A8DA-35BD-5CA478D6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64" y="237528"/>
            <a:ext cx="7749282" cy="432048"/>
          </a:xfrm>
        </p:spPr>
        <p:txBody>
          <a:bodyPr lIns="91440" tIns="45720" rIns="91440" bIns="45720" anchor="t"/>
          <a:lstStyle/>
          <a:p>
            <a:r>
              <a:rPr lang="en-US" sz="2400" b="0" dirty="0"/>
              <a:t>Statistical Postprocessing for seamless forecasting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5DA73A43-E98D-44B2-99D7-967F0CB4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4" y="938511"/>
            <a:ext cx="1820466" cy="1664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B11BC1-FE05-42C5-BD08-AB3E91126E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7" t="54650" r="10771" b="5752"/>
          <a:stretch/>
        </p:blipFill>
        <p:spPr>
          <a:xfrm>
            <a:off x="2623115" y="1228230"/>
            <a:ext cx="1101197" cy="1082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1065F8-9DEF-4E6C-ADBB-23DFA138F2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3" t="5985" r="4005" b="53728"/>
          <a:stretch/>
        </p:blipFill>
        <p:spPr>
          <a:xfrm>
            <a:off x="506143" y="1228230"/>
            <a:ext cx="1285731" cy="10822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B415FE-87CB-49F9-9F20-33B41AA649CA}"/>
              </a:ext>
            </a:extLst>
          </p:cNvPr>
          <p:cNvSpPr txBox="1"/>
          <p:nvPr/>
        </p:nvSpPr>
        <p:spPr>
          <a:xfrm>
            <a:off x="315883" y="913478"/>
            <a:ext cx="1850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/>
              <a:t>Raw </a:t>
            </a:r>
            <a:r>
              <a:rPr lang="de-CH" sz="1400" err="1"/>
              <a:t>forecast</a:t>
            </a:r>
            <a:r>
              <a:rPr lang="de-CH" sz="1400"/>
              <a:t> @ 2km</a:t>
            </a:r>
            <a:endParaRPr lang="en-US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E88082-023F-4D48-9D6E-A7E1EFA52C48}"/>
              </a:ext>
            </a:extLst>
          </p:cNvPr>
          <p:cNvSpPr txBox="1"/>
          <p:nvPr/>
        </p:nvSpPr>
        <p:spPr>
          <a:xfrm>
            <a:off x="2623115" y="913478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/>
              <a:t>DEM @ 50m</a:t>
            </a:r>
            <a:endParaRPr lang="en-US" sz="14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7F3ADF4-0DD7-4F45-9C91-06888C18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9571" y="1339355"/>
            <a:ext cx="920596" cy="8650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8F3F25-9CB6-409C-BE9F-1B4827804A01}"/>
              </a:ext>
            </a:extLst>
          </p:cNvPr>
          <p:cNvSpPr txBox="1"/>
          <p:nvPr/>
        </p:nvSpPr>
        <p:spPr>
          <a:xfrm>
            <a:off x="1988114" y="1414761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/>
              <a:t>+</a:t>
            </a:r>
            <a:endParaRPr lang="en-US" sz="4000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CE0F21-0D6E-4E1C-A444-031D09D86493}"/>
              </a:ext>
            </a:extLst>
          </p:cNvPr>
          <p:cNvSpPr txBox="1"/>
          <p:nvPr/>
        </p:nvSpPr>
        <p:spPr>
          <a:xfrm>
            <a:off x="3896896" y="141873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/>
              <a:t>+</a:t>
            </a:r>
            <a:endParaRPr lang="en-US" sz="40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2F0283-0BC1-4005-97F9-2DD8276095B5}"/>
              </a:ext>
            </a:extLst>
          </p:cNvPr>
          <p:cNvSpPr txBox="1"/>
          <p:nvPr/>
        </p:nvSpPr>
        <p:spPr>
          <a:xfrm>
            <a:off x="7137609" y="806571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/>
              <a:t>Wind @ 50m</a:t>
            </a:r>
            <a:endParaRPr lang="en-US" sz="1400"/>
          </a:p>
        </p:txBody>
      </p:sp>
      <p:sp>
        <p:nvSpPr>
          <p:cNvPr id="23" name="Right Arrow 18">
            <a:extLst>
              <a:ext uri="{FF2B5EF4-FFF2-40B4-BE49-F238E27FC236}">
                <a16:creationId xmlns:a16="http://schemas.microsoft.com/office/drawing/2014/main" id="{D7B0E3DC-41DB-41F8-8319-1369748E7200}"/>
              </a:ext>
            </a:extLst>
          </p:cNvPr>
          <p:cNvSpPr/>
          <p:nvPr/>
        </p:nvSpPr>
        <p:spPr bwMode="auto">
          <a:xfrm>
            <a:off x="5576651" y="1248074"/>
            <a:ext cx="1249055" cy="1042575"/>
          </a:xfrm>
          <a:prstGeom prst="rightArrow">
            <a:avLst/>
          </a:prstGeom>
          <a:solidFill>
            <a:srgbClr val="B0DA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r>
              <a:rPr lang="de-CH" sz="1400" dirty="0"/>
              <a:t>Statistical </a:t>
            </a:r>
            <a:r>
              <a:rPr lang="de-CH" sz="1400" dirty="0" err="1"/>
              <a:t>model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4CEC93-BBF0-498F-B13F-F660796A5234}"/>
              </a:ext>
            </a:extLst>
          </p:cNvPr>
          <p:cNvSpPr txBox="1"/>
          <p:nvPr/>
        </p:nvSpPr>
        <p:spPr>
          <a:xfrm>
            <a:off x="4387134" y="913478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/>
              <a:t>Station </a:t>
            </a:r>
            <a:r>
              <a:rPr lang="de-CH" sz="1400" err="1"/>
              <a:t>obs</a:t>
            </a:r>
            <a:endParaRPr lang="en-US" sz="1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5EA4C4-AD52-4F33-A3E9-90FCDC177D36}"/>
              </a:ext>
            </a:extLst>
          </p:cNvPr>
          <p:cNvGrpSpPr/>
          <p:nvPr/>
        </p:nvGrpSpPr>
        <p:grpSpPr>
          <a:xfrm>
            <a:off x="1" y="2487225"/>
            <a:ext cx="8721647" cy="2346726"/>
            <a:chOff x="1" y="2487225"/>
            <a:chExt cx="8721647" cy="234672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EDD6C3F-5BC7-4A8B-BD26-B503FF42D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10" y="2602170"/>
              <a:ext cx="8652938" cy="223178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29D0879-4896-461C-B1B3-CA535913BDDD}"/>
                </a:ext>
              </a:extLst>
            </p:cNvPr>
            <p:cNvSpPr txBox="1"/>
            <p:nvPr/>
          </p:nvSpPr>
          <p:spPr>
            <a:xfrm>
              <a:off x="499184" y="2487225"/>
              <a:ext cx="14852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CH" sz="1400"/>
                <a:t>Raw </a:t>
              </a:r>
              <a:r>
                <a:rPr lang="de-CH" sz="1400" err="1"/>
                <a:t>forecasts</a:t>
              </a:r>
              <a:endParaRPr lang="en-US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FBBCF6-9D10-4409-8D07-4FE11E63406B}"/>
                </a:ext>
              </a:extLst>
            </p:cNvPr>
            <p:cNvSpPr txBox="1"/>
            <p:nvPr/>
          </p:nvSpPr>
          <p:spPr>
            <a:xfrm>
              <a:off x="4434055" y="2503791"/>
              <a:ext cx="15732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de-CH" sz="1400" dirty="0" err="1">
                  <a:latin typeface="Arial"/>
                  <a:cs typeface="Arial"/>
                </a:rPr>
                <a:t>Postprocessing</a:t>
              </a:r>
              <a:endParaRPr lang="en-US" dirty="0" err="1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0B60C6-ABFD-42CA-8333-97D8B40EBECD}"/>
                </a:ext>
              </a:extLst>
            </p:cNvPr>
            <p:cNvSpPr txBox="1"/>
            <p:nvPr/>
          </p:nvSpPr>
          <p:spPr>
            <a:xfrm rot="16200000">
              <a:off x="-630139" y="3498384"/>
              <a:ext cx="156805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CH" sz="1400"/>
                <a:t>Wind </a:t>
              </a:r>
              <a:r>
                <a:rPr lang="de-CH" sz="1400" err="1"/>
                <a:t>speed</a:t>
              </a:r>
              <a:r>
                <a:rPr lang="de-CH" sz="1400"/>
                <a:t> [m/s]</a:t>
              </a:r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6094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15153" y="971553"/>
            <a:ext cx="3931920" cy="3448049"/>
          </a:xfrm>
        </p:spPr>
        <p:txBody>
          <a:bodyPr/>
          <a:lstStyle/>
          <a:p>
            <a:pPr marL="126365" indent="0">
              <a:buNone/>
            </a:pPr>
            <a:r>
              <a:rPr lang="en-US" dirty="0"/>
              <a:t>Problem:</a:t>
            </a:r>
            <a:br>
              <a:rPr lang="en-US" dirty="0"/>
            </a:br>
            <a:r>
              <a:rPr lang="en-US" dirty="0"/>
              <a:t>Univariate PP on hourly </a:t>
            </a:r>
            <a:r>
              <a:rPr lang="en-US" dirty="0" err="1"/>
              <a:t>precip</a:t>
            </a:r>
            <a:r>
              <a:rPr lang="en-US" dirty="0"/>
              <a:t>. +</a:t>
            </a:r>
            <a:br>
              <a:rPr lang="en-US" dirty="0"/>
            </a:br>
            <a:r>
              <a:rPr lang="en-US" dirty="0"/>
              <a:t>limited predictability of hourly </a:t>
            </a:r>
            <a:r>
              <a:rPr lang="en-US" dirty="0" err="1"/>
              <a:t>precip</a:t>
            </a:r>
            <a:r>
              <a:rPr lang="en-US" dirty="0"/>
              <a:t>. </a:t>
            </a:r>
          </a:p>
          <a:p>
            <a:pPr marL="126365" indent="0">
              <a:buNone/>
            </a:pPr>
            <a:r>
              <a:rPr lang="en-US" dirty="0">
                <a:sym typeface="Wingdings" panose="05000000000000000000" pitchFamily="2" charset="2"/>
              </a:rPr>
              <a:t> climatological pred. (very little rain)  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we lose rain in daily accumulations</a:t>
            </a:r>
            <a:endParaRPr lang="en-US" dirty="0"/>
          </a:p>
          <a:p>
            <a:pPr marL="126365" indent="0">
              <a:buNone/>
            </a:pPr>
            <a:endParaRPr lang="en-US" dirty="0"/>
          </a:p>
          <a:p>
            <a:pPr marL="126365" indent="0">
              <a:buNone/>
            </a:pPr>
            <a:r>
              <a:rPr lang="en-US" dirty="0">
                <a:sym typeface="Wingdings" panose="05000000000000000000" pitchFamily="2" charset="2"/>
              </a:rPr>
              <a:t>Solution: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Rescale hourly postprocessed </a:t>
            </a:r>
            <a:r>
              <a:rPr lang="en-US" dirty="0" err="1">
                <a:solidFill>
                  <a:srgbClr val="0070C0"/>
                </a:solidFill>
                <a:sym typeface="Wingdings" panose="05000000000000000000" pitchFamily="2" charset="2"/>
              </a:rPr>
              <a:t>precip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. with daily postprocessed </a:t>
            </a:r>
            <a:r>
              <a:rPr lang="en-US" dirty="0" err="1">
                <a:solidFill>
                  <a:srgbClr val="0070C0"/>
                </a:solidFill>
                <a:sym typeface="Wingdings" panose="05000000000000000000" pitchFamily="2" charset="2"/>
              </a:rPr>
              <a:t>precip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.</a:t>
            </a:r>
            <a:endParaRPr lang="en-US" dirty="0">
              <a:solidFill>
                <a:srgbClr val="0070C0"/>
              </a:solidFill>
            </a:endParaRPr>
          </a:p>
          <a:p>
            <a:pPr marL="126365" indent="0">
              <a:buNone/>
            </a:pPr>
            <a:endParaRPr lang="en-US" dirty="0"/>
          </a:p>
          <a:p>
            <a:pPr marL="126365" indent="0">
              <a:buNone/>
            </a:pPr>
            <a:r>
              <a:rPr lang="en-US" dirty="0">
                <a:sym typeface="Wingdings" panose="05000000000000000000" pitchFamily="2" charset="2"/>
              </a:rPr>
              <a:t>but remaining issues with calibration 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 </a:t>
            </a:r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Postprocessing at multiple temporal scales</a:t>
            </a:r>
            <a:endParaRPr lang="de-C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4"/>
          <a:stretch/>
        </p:blipFill>
        <p:spPr>
          <a:xfrm>
            <a:off x="4078102" y="971553"/>
            <a:ext cx="4624086" cy="17958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390145" y="1791935"/>
            <a:ext cx="876748" cy="90364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825440" y="1791935"/>
            <a:ext cx="876748" cy="903642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81692" y="3053439"/>
            <a:ext cx="2693654" cy="1451489"/>
            <a:chOff x="5570160" y="3017518"/>
            <a:chExt cx="2693654" cy="14514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91" r="51583"/>
            <a:stretch/>
          </p:blipFill>
          <p:spPr>
            <a:xfrm>
              <a:off x="5570160" y="3017518"/>
              <a:ext cx="2003224" cy="14514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36" t="9791" r="2511"/>
            <a:stretch/>
          </p:blipFill>
          <p:spPr>
            <a:xfrm>
              <a:off x="7612039" y="3017518"/>
              <a:ext cx="651775" cy="145148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443037" y="2884162"/>
            <a:ext cx="685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Daily from hourly PP</a:t>
            </a:r>
            <a:endParaRPr lang="de-CH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6128449" y="2884162"/>
            <a:ext cx="6854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Daily PP</a:t>
            </a:r>
            <a:endParaRPr lang="de-CH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6818832" y="2884162"/>
            <a:ext cx="6854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Hourly PP</a:t>
            </a:r>
            <a:endParaRPr lang="de-CH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7484916" y="2884162"/>
            <a:ext cx="685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Rescaled hourly PP</a:t>
            </a:r>
            <a:endParaRPr lang="de-CH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8214001" y="3270324"/>
            <a:ext cx="6854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D+1</a:t>
            </a:r>
            <a:endParaRPr lang="de-CH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8214001" y="3800698"/>
            <a:ext cx="6854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D+3</a:t>
            </a:r>
            <a:endParaRPr lang="de-CH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8224010" y="4331072"/>
            <a:ext cx="6854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D+8</a:t>
            </a:r>
            <a:endParaRPr lang="de-CH" sz="800" dirty="0"/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818832" y="2927336"/>
            <a:ext cx="9687" cy="16285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247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38F7E-DA10-4EB6-8C6F-408DA0B8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2E67D-BA4C-45EE-B57A-F9E14ACC83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4" name="Google Shape;103;p19">
            <a:extLst>
              <a:ext uri="{FF2B5EF4-FFF2-40B4-BE49-F238E27FC236}">
                <a16:creationId xmlns:a16="http://schemas.microsoft.com/office/drawing/2014/main" id="{0939823B-92AE-410C-97DC-10E494A2048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683" b="56955"/>
          <a:stretch/>
        </p:blipFill>
        <p:spPr>
          <a:xfrm rot="-242934">
            <a:off x="196925" y="994574"/>
            <a:ext cx="3088373" cy="140885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104;p19">
            <a:extLst>
              <a:ext uri="{FF2B5EF4-FFF2-40B4-BE49-F238E27FC236}">
                <a16:creationId xmlns:a16="http://schemas.microsoft.com/office/drawing/2014/main" id="{6EAD42D9-94F3-4566-9780-8D90A3203F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795" b="61258"/>
          <a:stretch/>
        </p:blipFill>
        <p:spPr>
          <a:xfrm rot="248757">
            <a:off x="638090" y="2267888"/>
            <a:ext cx="3337869" cy="13251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105;p19">
            <a:extLst>
              <a:ext uri="{FF2B5EF4-FFF2-40B4-BE49-F238E27FC236}">
                <a16:creationId xmlns:a16="http://schemas.microsoft.com/office/drawing/2014/main" id="{622D82C9-290B-4149-8D08-0D33FEE2C09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72741">
            <a:off x="3427864" y="1067180"/>
            <a:ext cx="3523517" cy="22719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106;p19">
            <a:extLst>
              <a:ext uri="{FF2B5EF4-FFF2-40B4-BE49-F238E27FC236}">
                <a16:creationId xmlns:a16="http://schemas.microsoft.com/office/drawing/2014/main" id="{C78C1213-180D-4172-86D5-910257B38E5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44723">
            <a:off x="1021063" y="2847064"/>
            <a:ext cx="3829685" cy="20129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107;p19">
            <a:extLst>
              <a:ext uri="{FF2B5EF4-FFF2-40B4-BE49-F238E27FC236}">
                <a16:creationId xmlns:a16="http://schemas.microsoft.com/office/drawing/2014/main" id="{8C82AC42-D1A9-4E8E-A5B9-24236A8A9FC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18505">
            <a:off x="5039387" y="1060945"/>
            <a:ext cx="3811084" cy="22844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Google Shape;108;p19">
            <a:extLst>
              <a:ext uri="{FF2B5EF4-FFF2-40B4-BE49-F238E27FC236}">
                <a16:creationId xmlns:a16="http://schemas.microsoft.com/office/drawing/2014/main" id="{D15F4377-97B0-4CC4-96AD-C28E63750BF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00048">
            <a:off x="5085154" y="2424427"/>
            <a:ext cx="3719558" cy="25100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Google Shape;109;p19">
            <a:extLst>
              <a:ext uri="{FF2B5EF4-FFF2-40B4-BE49-F238E27FC236}">
                <a16:creationId xmlns:a16="http://schemas.microsoft.com/office/drawing/2014/main" id="{F5E9324C-B5E7-433B-8EFC-DC0114DC0EA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59440">
            <a:off x="437052" y="1057999"/>
            <a:ext cx="3658822" cy="22903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" name="Google Shape;110;p19">
            <a:extLst>
              <a:ext uri="{FF2B5EF4-FFF2-40B4-BE49-F238E27FC236}">
                <a16:creationId xmlns:a16="http://schemas.microsoft.com/office/drawing/2014/main" id="{5843C885-D509-4A20-95CA-FABD4DBA26A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347315">
            <a:off x="3626892" y="1547459"/>
            <a:ext cx="5041820" cy="31360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0295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84969-9D82-15F4-B33D-4D7EC2326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64842E6-5E25-1408-9A66-97115AAA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de-CH" dirty="0">
                <a:cs typeface="Arial"/>
              </a:rPr>
              <a:t>AIFS </a:t>
            </a:r>
            <a:r>
              <a:rPr lang="de-CH" dirty="0" err="1"/>
              <a:t>goes</a:t>
            </a:r>
            <a:r>
              <a:rPr lang="de-CH" dirty="0">
                <a:cs typeface="Arial"/>
              </a:rPr>
              <a:t> Operational (Feb 25, 2025)!</a:t>
            </a:r>
          </a:p>
        </p:txBody>
      </p:sp>
      <p:pic>
        <p:nvPicPr>
          <p:cNvPr id="2" name="Picture 1" descr="AIFS operational">
            <a:extLst>
              <a:ext uri="{FF2B5EF4-FFF2-40B4-BE49-F238E27FC236}">
                <a16:creationId xmlns:a16="http://schemas.microsoft.com/office/drawing/2014/main" id="{2B9C9B0D-9906-780A-0254-A75A378D8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17" y="1177647"/>
            <a:ext cx="3921587" cy="2624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972A98-93E6-193B-3149-3BAC3DFF66E4}"/>
              </a:ext>
            </a:extLst>
          </p:cNvPr>
          <p:cNvSpPr txBox="1"/>
          <p:nvPr/>
        </p:nvSpPr>
        <p:spPr>
          <a:xfrm>
            <a:off x="3313" y="4910759"/>
            <a:ext cx="538535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https://www.ecmwf.int/en/about/media-centre/news/2025/ecmwfs-ai-forecasts-become-operational</a:t>
            </a:r>
          </a:p>
        </p:txBody>
      </p:sp>
      <p:pic>
        <p:nvPicPr>
          <p:cNvPr id="1026" name="Immagine 1">
            <a:extLst>
              <a:ext uri="{FF2B5EF4-FFF2-40B4-BE49-F238E27FC236}">
                <a16:creationId xmlns:a16="http://schemas.microsoft.com/office/drawing/2014/main" id="{2530947B-E26D-4076-BB4D-E24123C2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43" y="1177647"/>
            <a:ext cx="4840658" cy="262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5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n_Format_16-9.pptx" id="{7BA4425C-3E7B-453B-9515-89BA5BAAE4AA}" vid="{079BBE26-103A-4713-82C8-9D91FC92A1DB}"/>
    </a:ext>
  </a:extLst>
</a:theme>
</file>

<file path=ppt/theme/theme2.xml><?xml version="1.0" encoding="utf-8"?>
<a:theme xmlns:a="http://schemas.openxmlformats.org/drawingml/2006/main" name="2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n_Format_16-9.pptx" id="{7BA4425C-3E7B-453B-9515-89BA5BAAE4AA}" vid="{079BBE26-103A-4713-82C8-9D91FC92A1D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2e20a0c-194e-4734-b8ea-3b9194d8a8b2">
      <UserInfo>
        <DisplayName>Moret Lionel</DisplayName>
        <AccountId>13</AccountId>
        <AccountType/>
      </UserInfo>
      <UserInfo>
        <DisplayName>Bhend Jonas</DisplayName>
        <AccountId>16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B4786B75E9AE41B7879E2E78E18CD2" ma:contentTypeVersion="4" ma:contentTypeDescription="Create a new document." ma:contentTypeScope="" ma:versionID="8cde4468c8cd9cfd47bff70d1fbc08c4">
  <xsd:schema xmlns:xsd="http://www.w3.org/2001/XMLSchema" xmlns:xs="http://www.w3.org/2001/XMLSchema" xmlns:p="http://schemas.microsoft.com/office/2006/metadata/properties" xmlns:ns2="40002437-63fe-46f9-86bc-6b57c3d0d3ce" xmlns:ns3="32e20a0c-194e-4734-b8ea-3b9194d8a8b2" targetNamespace="http://schemas.microsoft.com/office/2006/metadata/properties" ma:root="true" ma:fieldsID="977d27eecb1b5481b85e2bed699496c8" ns2:_="" ns3:_="">
    <xsd:import namespace="40002437-63fe-46f9-86bc-6b57c3d0d3ce"/>
    <xsd:import namespace="32e20a0c-194e-4734-b8ea-3b9194d8a8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002437-63fe-46f9-86bc-6b57c3d0d3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20a0c-194e-4734-b8ea-3b9194d8a8b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70CE0D-FADF-4C0F-90CA-E3B937E9A86B}">
  <ds:schemaRefs>
    <ds:schemaRef ds:uri="http://www.w3.org/XML/1998/namespace"/>
    <ds:schemaRef ds:uri="40002437-63fe-46f9-86bc-6b57c3d0d3ce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2e20a0c-194e-4734-b8ea-3b9194d8a8b2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325F6FC-7583-4B5C-AAC2-E80D9DD445DC}">
  <ds:schemaRefs>
    <ds:schemaRef ds:uri="32e20a0c-194e-4734-b8ea-3b9194d8a8b2"/>
    <ds:schemaRef ds:uri="40002437-63fe-46f9-86bc-6b57c3d0d3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EE9CD66-01A1-48D3-A44D-6CE4965594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en_Format_16-9</Template>
  <TotalTime>0</TotalTime>
  <Words>2041</Words>
  <Application>Microsoft Office PowerPoint</Application>
  <PresentationFormat>On-screen Show (16:9)</PresentationFormat>
  <Paragraphs>315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Aptos</vt:lpstr>
      <vt:lpstr>Aptos Display</vt:lpstr>
      <vt:lpstr>Arial</vt:lpstr>
      <vt:lpstr>Average</vt:lpstr>
      <vt:lpstr>Calibri</vt:lpstr>
      <vt:lpstr>Noto Sans Symbols</vt:lpstr>
      <vt:lpstr>Open Sans</vt:lpstr>
      <vt:lpstr>Roboto Light</vt:lpstr>
      <vt:lpstr>Source Code Pro</vt:lpstr>
      <vt:lpstr>Symbol</vt:lpstr>
      <vt:lpstr>Times</vt:lpstr>
      <vt:lpstr>1_Kreuzraster komplett</vt:lpstr>
      <vt:lpstr>2_Kreuzraster komplett</vt:lpstr>
      <vt:lpstr>Office Theme</vt:lpstr>
      <vt:lpstr>How ML is transforming our approach to seamless weather forecasting PrePEP Conference, Seamless Prediction Bonn, 19.03.2025 </vt:lpstr>
      <vt:lpstr>How to Seamless</vt:lpstr>
      <vt:lpstr>Improving NWP</vt:lpstr>
      <vt:lpstr>Improving nowcasting</vt:lpstr>
      <vt:lpstr>Improving blending</vt:lpstr>
      <vt:lpstr>Statistical Postprocessing for seamless forecasting</vt:lpstr>
      <vt:lpstr>Postprocessing at multiple temporal scales</vt:lpstr>
      <vt:lpstr>Machine Learning</vt:lpstr>
      <vt:lpstr>AIFS goes Operational (Feb 25, 2025)!</vt:lpstr>
      <vt:lpstr>Model architecture</vt:lpstr>
      <vt:lpstr>Regional Emulators</vt:lpstr>
      <vt:lpstr>Anemoi Framework</vt:lpstr>
      <vt:lpstr>Anemoi Community</vt:lpstr>
      <vt:lpstr>PowerPoint Presentation</vt:lpstr>
      <vt:lpstr>PowerPoint Presentation</vt:lpstr>
      <vt:lpstr>PowerPoint Presentation</vt:lpstr>
      <vt:lpstr>Running Bris in Switzerland</vt:lpstr>
      <vt:lpstr>PowerPoint Presentation</vt:lpstr>
      <vt:lpstr>PowerPoint Presentation</vt:lpstr>
      <vt:lpstr>Data Assimilation – Multiple Encoders/Decoders</vt:lpstr>
      <vt:lpstr>Time Interpolator</vt:lpstr>
      <vt:lpstr>Putting it together: Seamless RUC</vt:lpstr>
      <vt:lpstr>Wrap up</vt:lpstr>
      <vt:lpstr>PowerPoint Presentation</vt:lpstr>
      <vt:lpstr>Spatial resolution</vt:lpstr>
      <vt:lpstr>Ensembles</vt:lpstr>
      <vt:lpstr>pysteps or Standing on the Shoulders of Giants</vt:lpstr>
      <vt:lpstr>A scale-dependent blending method</vt:lpstr>
      <vt:lpstr>One forecast to rule them all</vt:lpstr>
      <vt:lpstr>Radar data assimilation with Latent Heat Nudging</vt:lpstr>
      <vt:lpstr>Double image effect</vt:lpstr>
      <vt:lpstr>Types of Weather Models</vt:lpstr>
      <vt:lpstr>MetNet3</vt:lpstr>
      <vt:lpstr>Lesson learned 1:  Under-exploitation of the error structure</vt:lpstr>
      <vt:lpstr>Lesson learned 2:  Low average error isn't good enough </vt:lpstr>
    </vt:vector>
  </TitlesOfParts>
  <Company>Bundesverwaltung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Document Partner</dc:creator>
  <cp:lastModifiedBy>Nerini Daniele</cp:lastModifiedBy>
  <cp:revision>238</cp:revision>
  <cp:lastPrinted>2016-02-16T15:38:09Z</cp:lastPrinted>
  <dcterms:created xsi:type="dcterms:W3CDTF">2021-12-06T08:54:21Z</dcterms:created>
  <dcterms:modified xsi:type="dcterms:W3CDTF">2025-03-18T13:07:26Z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0x01010062B4786B75E9AE41B7879E2E78E18CD2</vt:lpwstr>
  </property>
</Properties>
</file>