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88" r:id="rId6"/>
    <p:sldMasterId id="2147483712" r:id="rId7"/>
    <p:sldMasterId id="2147483735" r:id="rId8"/>
  </p:sldMasterIdLst>
  <p:notesMasterIdLst>
    <p:notesMasterId r:id="rId32"/>
  </p:notesMasterIdLst>
  <p:sldIdLst>
    <p:sldId id="257" r:id="rId9"/>
    <p:sldId id="2147469935" r:id="rId10"/>
    <p:sldId id="2147469959" r:id="rId11"/>
    <p:sldId id="2147469969" r:id="rId12"/>
    <p:sldId id="290" r:id="rId13"/>
    <p:sldId id="2147469960" r:id="rId14"/>
    <p:sldId id="2147469972" r:id="rId15"/>
    <p:sldId id="2147469945" r:id="rId16"/>
    <p:sldId id="2147469957" r:id="rId17"/>
    <p:sldId id="3579" r:id="rId18"/>
    <p:sldId id="306" r:id="rId19"/>
    <p:sldId id="2147469974" r:id="rId20"/>
    <p:sldId id="308" r:id="rId21"/>
    <p:sldId id="2147469966" r:id="rId22"/>
    <p:sldId id="2147469973" r:id="rId23"/>
    <p:sldId id="3591" r:id="rId24"/>
    <p:sldId id="3590" r:id="rId25"/>
    <p:sldId id="305" r:id="rId26"/>
    <p:sldId id="2147469977" r:id="rId27"/>
    <p:sldId id="2147469946" r:id="rId28"/>
    <p:sldId id="2147469975" r:id="rId29"/>
    <p:sldId id="2147469976" r:id="rId30"/>
    <p:sldId id="2147469953" r:id="rId31"/>
  </p:sldIdLst>
  <p:sldSz cx="9144000" cy="5143500" type="screen16x9"/>
  <p:notesSz cx="6858000" cy="9144000"/>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015781-A62D-41B3-810A-A1D8494483F0}" v="81" dt="2025-03-18T20:27:22.2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977" autoAdjust="0"/>
  </p:normalViewPr>
  <p:slideViewPr>
    <p:cSldViewPr snapToGrid="0">
      <p:cViewPr varScale="1">
        <p:scale>
          <a:sx n="91" d="100"/>
          <a:sy n="91" d="100"/>
        </p:scale>
        <p:origin x="1210" y="72"/>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heme" Target="theme/theme1.xml"/><Relationship Id="rId8" Type="http://schemas.openxmlformats.org/officeDocument/2006/relationships/slideMaster" Target="slideMasters/slideMaster4.xml"/><Relationship Id="rId3" Type="http://schemas.openxmlformats.org/officeDocument/2006/relationships/customXml" Target="../customXml/item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09T12:19:05.096"/>
    </inkml:context>
    <inkml:brush xml:id="br0">
      <inkml:brushProperty name="width" value="0.1" units="cm"/>
      <inkml:brushProperty name="height" value="0.1" units="cm"/>
    </inkml:brush>
  </inkml:definitions>
  <inkml:trace contextRef="#ctx0" brushRef="#br0">1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09T12:27:24.573"/>
    </inkml:context>
    <inkml:brush xml:id="br0">
      <inkml:brushProperty name="width" value="0.035" units="cm"/>
      <inkml:brushProperty name="height" value="0.035" units="cm"/>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247E6B-B471-4F0B-88F0-D07599476D76}" type="datetimeFigureOut">
              <a:rPr lang="en-GB" smtClean="0"/>
              <a:t>19/03/2025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019A7D-2EB8-4E60-BCB8-BDEDC517E0D7}" type="slidenum">
              <a:rPr lang="en-GB" smtClean="0"/>
              <a:t>‹Nr.›</a:t>
            </a:fld>
            <a:endParaRPr lang="en-GB"/>
          </a:p>
        </p:txBody>
      </p:sp>
    </p:spTree>
    <p:extLst>
      <p:ext uri="{BB962C8B-B14F-4D97-AF65-F5344CB8AC3E}">
        <p14:creationId xmlns:p14="http://schemas.microsoft.com/office/powerpoint/2010/main" val="668655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team</a:t>
            </a:r>
          </a:p>
        </p:txBody>
      </p:sp>
      <p:sp>
        <p:nvSpPr>
          <p:cNvPr id="4" name="Slide Number Placeholder 3"/>
          <p:cNvSpPr>
            <a:spLocks noGrp="1"/>
          </p:cNvSpPr>
          <p:nvPr>
            <p:ph type="sldNum" sz="quarter" idx="5"/>
          </p:nvPr>
        </p:nvSpPr>
        <p:spPr/>
        <p:txBody>
          <a:bodyPr/>
          <a:lstStyle/>
          <a:p>
            <a:fld id="{6B019A7D-2EB8-4E60-BCB8-BDEDC517E0D7}" type="slidenum">
              <a:rPr lang="en-GB" smtClean="0"/>
              <a:t>1</a:t>
            </a:fld>
            <a:endParaRPr lang="en-GB"/>
          </a:p>
        </p:txBody>
      </p:sp>
    </p:spTree>
    <p:extLst>
      <p:ext uri="{BB962C8B-B14F-4D97-AF65-F5344CB8AC3E}">
        <p14:creationId xmlns:p14="http://schemas.microsoft.com/office/powerpoint/2010/main" val="2183050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We’re interested in the vertical wind profile to forecast storm motion and storm mode. Temperature profiles how unstable the atmosphere is.</a:t>
            </a:r>
          </a:p>
          <a:p>
            <a:endParaRPr lang="en-GB" dirty="0"/>
          </a:p>
          <a:p>
            <a:r>
              <a:rPr lang="en-GB" dirty="0"/>
              <a:t>Critically, storm motion is very directly related to the amount of rainfall that can accumulate.  </a:t>
            </a:r>
          </a:p>
          <a:p>
            <a:endParaRPr lang="en-GB" dirty="0"/>
          </a:p>
          <a:p>
            <a:r>
              <a:rPr lang="en-GB" dirty="0"/>
              <a:t>This is an example of where the model does not draw close to the observations. The Upper level wind analysis from the UKV shows higher speeds than those observed by satellite and aircraft. Whilst this isn’t the full picture for the Coverack storm, it helpfully illustrates how a 3D mesoanalysis could support warnings for rainfall from slow-moving storms. </a:t>
            </a:r>
          </a:p>
        </p:txBody>
      </p:sp>
      <p:sp>
        <p:nvSpPr>
          <p:cNvPr id="4" name="Slide Number Placeholder 3"/>
          <p:cNvSpPr>
            <a:spLocks noGrp="1"/>
          </p:cNvSpPr>
          <p:nvPr>
            <p:ph type="sldNum" sz="quarter" idx="5"/>
          </p:nvPr>
        </p:nvSpPr>
        <p:spPr/>
        <p:txBody>
          <a:bodyPr/>
          <a:lstStyle/>
          <a:p>
            <a:fld id="{6B019A7D-2EB8-4E60-BCB8-BDEDC517E0D7}" type="slidenum">
              <a:rPr lang="en-GB" smtClean="0"/>
              <a:t>10</a:t>
            </a:fld>
            <a:endParaRPr lang="en-GB"/>
          </a:p>
        </p:txBody>
      </p:sp>
    </p:spTree>
    <p:extLst>
      <p:ext uri="{BB962C8B-B14F-4D97-AF65-F5344CB8AC3E}">
        <p14:creationId xmlns:p14="http://schemas.microsoft.com/office/powerpoint/2010/main" val="659633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PLUVIA cell tracker provides further support in monitoring and forecasting the motion of individual thunderstorms or showers. The tool is well-used by op </a:t>
            </a:r>
            <a:r>
              <a:rPr lang="en-GB" dirty="0" err="1"/>
              <a:t>mets</a:t>
            </a:r>
            <a:r>
              <a:rPr lang="en-GB" dirty="0"/>
              <a:t> for understanding the </a:t>
            </a:r>
            <a:r>
              <a:rPr lang="en-GB" dirty="0" err="1"/>
              <a:t>characteristscs</a:t>
            </a:r>
            <a:r>
              <a:rPr lang="en-GB" dirty="0"/>
              <a:t> of cells for hazard forecasting.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2B7FA-AB46-4993-BA79-F306F77A20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802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62B7FA-AB46-4993-BA79-F306F77A2046}" type="slidenum">
              <a:rPr lang="en-GB" smtClean="0"/>
              <a:t>13</a:t>
            </a:fld>
            <a:endParaRPr lang="en-GB"/>
          </a:p>
        </p:txBody>
      </p:sp>
    </p:spTree>
    <p:extLst>
      <p:ext uri="{BB962C8B-B14F-4D97-AF65-F5344CB8AC3E}">
        <p14:creationId xmlns:p14="http://schemas.microsoft.com/office/powerpoint/2010/main" val="3918712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94A01-B773-9AB7-D94F-91B1469A7B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ADB8DB-7A76-1B1C-0E8A-D7E657EBF0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A68A39-639C-EA77-F734-EAFE97E09CAB}"/>
              </a:ext>
            </a:extLst>
          </p:cNvPr>
          <p:cNvSpPr>
            <a:spLocks noGrp="1"/>
          </p:cNvSpPr>
          <p:nvPr>
            <p:ph type="body" idx="1"/>
          </p:nvPr>
        </p:nvSpPr>
        <p:spPr/>
        <p:txBody>
          <a:bodyPr/>
          <a:lstStyle/>
          <a:p>
            <a:r>
              <a:rPr lang="en-GB" dirty="0"/>
              <a:t>When we talk about nowcasting, many people will first think of the use of Optical Flow to do radar extrapolation. Using recent radar rainfall, to predict future radar rainfall. It provides skill over the NWP. Our current STEPS2 system will retire 2027. These nowcasts can be presented to the public, they are well-used in river catchment models to support flood warning by our partners. As well as a breaking change meaning STEPS 2 will retire in 2 years, there are also performance concerns over the nowcast which have led to it being less well-used than we would like. PLUVIA precip is a framework for running and evaluating many different models for precipitation nowcasting. This will support the team in growing our knowledge and being able to evaluate the options available to us for replacing STEPS2.</a:t>
            </a:r>
          </a:p>
          <a:p>
            <a:endParaRPr lang="en-GB" dirty="0"/>
          </a:p>
          <a:p>
            <a:r>
              <a:rPr lang="en-GB" dirty="0"/>
              <a:t>Whilst there is additional skill in these types of nowcasts, they are limited by their rainfall-only input. For a step change in skill in showers and thunderstorms, we need to consider a broader range of inputs to a ML model. </a:t>
            </a:r>
          </a:p>
        </p:txBody>
      </p:sp>
      <p:sp>
        <p:nvSpPr>
          <p:cNvPr id="4" name="Slide Number Placeholder 3">
            <a:extLst>
              <a:ext uri="{FF2B5EF4-FFF2-40B4-BE49-F238E27FC236}">
                <a16:creationId xmlns:a16="http://schemas.microsoft.com/office/drawing/2014/main" id="{49DAE34E-A270-E564-F11E-F7F987B6D55D}"/>
              </a:ext>
            </a:extLst>
          </p:cNvPr>
          <p:cNvSpPr>
            <a:spLocks noGrp="1"/>
          </p:cNvSpPr>
          <p:nvPr>
            <p:ph type="sldNum" sz="quarter" idx="5"/>
          </p:nvPr>
        </p:nvSpPr>
        <p:spPr/>
        <p:txBody>
          <a:bodyPr/>
          <a:lstStyle/>
          <a:p>
            <a:fld id="{6B019A7D-2EB8-4E60-BCB8-BDEDC517E0D7}" type="slidenum">
              <a:rPr lang="en-GB" smtClean="0"/>
              <a:t>14</a:t>
            </a:fld>
            <a:endParaRPr lang="en-GB"/>
          </a:p>
        </p:txBody>
      </p:sp>
    </p:spTree>
    <p:extLst>
      <p:ext uri="{BB962C8B-B14F-4D97-AF65-F5344CB8AC3E}">
        <p14:creationId xmlns:p14="http://schemas.microsoft.com/office/powerpoint/2010/main" val="3375006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648FE-1B9C-3C7D-B8F3-F1CDC1D084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DE63E3-C880-4EF0-B006-D3C0C7579F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5F89D3-5F6B-9817-D4FC-37151A87A52F}"/>
              </a:ext>
            </a:extLst>
          </p:cNvPr>
          <p:cNvSpPr>
            <a:spLocks noGrp="1"/>
          </p:cNvSpPr>
          <p:nvPr>
            <p:ph type="body" idx="1"/>
          </p:nvPr>
        </p:nvSpPr>
        <p:spPr/>
        <p:txBody>
          <a:bodyPr/>
          <a:lstStyle/>
          <a:p>
            <a:pPr marL="171450" indent="-171450">
              <a:buFont typeface="Arial" panose="020B0604020202020204" pitchFamily="34" charset="0"/>
              <a:buChar char="•"/>
            </a:pPr>
            <a:r>
              <a:rPr lang="en-GB" dirty="0"/>
              <a:t>I’ll now share some of the changes made as part of the evolution of our operational services. </a:t>
            </a:r>
          </a:p>
        </p:txBody>
      </p:sp>
      <p:sp>
        <p:nvSpPr>
          <p:cNvPr id="4" name="Slide Number Placeholder 3">
            <a:extLst>
              <a:ext uri="{FF2B5EF4-FFF2-40B4-BE49-F238E27FC236}">
                <a16:creationId xmlns:a16="http://schemas.microsoft.com/office/drawing/2014/main" id="{AF34A476-A1BA-36A2-4396-613F4588879A}"/>
              </a:ext>
            </a:extLst>
          </p:cNvPr>
          <p:cNvSpPr>
            <a:spLocks noGrp="1"/>
          </p:cNvSpPr>
          <p:nvPr>
            <p:ph type="sldNum" sz="quarter" idx="5"/>
          </p:nvPr>
        </p:nvSpPr>
        <p:spPr/>
        <p:txBody>
          <a:bodyPr/>
          <a:lstStyle/>
          <a:p>
            <a:fld id="{6B019A7D-2EB8-4E60-BCB8-BDEDC517E0D7}" type="slidenum">
              <a:rPr lang="en-GB" smtClean="0"/>
              <a:t>15</a:t>
            </a:fld>
            <a:endParaRPr lang="en-GB"/>
          </a:p>
        </p:txBody>
      </p:sp>
    </p:spTree>
    <p:extLst>
      <p:ext uri="{BB962C8B-B14F-4D97-AF65-F5344CB8AC3E}">
        <p14:creationId xmlns:p14="http://schemas.microsoft.com/office/powerpoint/2010/main" val="3027013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of our original motivations was improving our NSWWS. </a:t>
            </a:r>
          </a:p>
          <a:p>
            <a:endParaRPr lang="en-GB" dirty="0"/>
          </a:p>
          <a:p>
            <a:r>
              <a:rPr lang="en-GB" dirty="0"/>
              <a:t>We have three warning levels which are calculated using a combination of the severity of impacts and their likelihood. Warnings can be for rain, snow, lightning, thunderstorm, fog, wind or ice. </a:t>
            </a:r>
          </a:p>
          <a:p>
            <a:endParaRPr lang="en-GB" dirty="0"/>
          </a:p>
          <a:p>
            <a:r>
              <a:rPr lang="en-GB" dirty="0"/>
              <a:t>Whilst originally designed for mid-latitude storms, we aimed to use it more for short-range warnings.</a:t>
            </a:r>
          </a:p>
        </p:txBody>
      </p:sp>
      <p:sp>
        <p:nvSpPr>
          <p:cNvPr id="4" name="Slide Number Placeholder 3"/>
          <p:cNvSpPr>
            <a:spLocks noGrp="1"/>
          </p:cNvSpPr>
          <p:nvPr>
            <p:ph type="sldNum" sz="quarter" idx="5"/>
          </p:nvPr>
        </p:nvSpPr>
        <p:spPr/>
        <p:txBody>
          <a:bodyPr/>
          <a:lstStyle/>
          <a:p>
            <a:fld id="{6B019A7D-2EB8-4E60-BCB8-BDEDC517E0D7}" type="slidenum">
              <a:rPr lang="en-GB" smtClean="0"/>
              <a:t>16</a:t>
            </a:fld>
            <a:endParaRPr lang="en-GB"/>
          </a:p>
        </p:txBody>
      </p:sp>
    </p:spTree>
    <p:extLst>
      <p:ext uri="{BB962C8B-B14F-4D97-AF65-F5344CB8AC3E}">
        <p14:creationId xmlns:p14="http://schemas.microsoft.com/office/powerpoint/2010/main" val="1882812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programme of training was implemented for our Op Mets to improve their skill in convective nowcasting.</a:t>
            </a:r>
          </a:p>
          <a:p>
            <a:r>
              <a:rPr lang="en-GB" dirty="0"/>
              <a:t>For the last few years we have had a dedicated forecaster on or ahead of convective days to give additional guidance. (example on the slide) </a:t>
            </a:r>
          </a:p>
          <a:p>
            <a:r>
              <a:rPr lang="en-GB" dirty="0"/>
              <a:t>Trial access to PLUVIA prototypes</a:t>
            </a:r>
          </a:p>
          <a:p>
            <a:r>
              <a:rPr lang="en-GB" dirty="0"/>
              <a:t>Improved access to observations and forecasts. </a:t>
            </a:r>
          </a:p>
          <a:p>
            <a:endParaRPr lang="en-GB" dirty="0"/>
          </a:p>
        </p:txBody>
      </p:sp>
      <p:sp>
        <p:nvSpPr>
          <p:cNvPr id="4" name="Slide Number Placeholder 3"/>
          <p:cNvSpPr>
            <a:spLocks noGrp="1"/>
          </p:cNvSpPr>
          <p:nvPr>
            <p:ph type="sldNum" sz="quarter" idx="5"/>
          </p:nvPr>
        </p:nvSpPr>
        <p:spPr/>
        <p:txBody>
          <a:bodyPr/>
          <a:lstStyle/>
          <a:p>
            <a:fld id="{6B019A7D-2EB8-4E60-BCB8-BDEDC517E0D7}" type="slidenum">
              <a:rPr lang="en-GB" smtClean="0"/>
              <a:t>17</a:t>
            </a:fld>
            <a:endParaRPr lang="en-GB"/>
          </a:p>
        </p:txBody>
      </p:sp>
    </p:spTree>
    <p:extLst>
      <p:ext uri="{BB962C8B-B14F-4D97-AF65-F5344CB8AC3E}">
        <p14:creationId xmlns:p14="http://schemas.microsoft.com/office/powerpoint/2010/main" val="742468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Building on this further, hydrometeorologists at the FFC trialled a new service last year called Rapid Flood Guidance. </a:t>
            </a:r>
          </a:p>
          <a:p>
            <a:endParaRPr lang="en-GB" dirty="0"/>
          </a:p>
          <a:p>
            <a:r>
              <a:rPr lang="en-GB" dirty="0"/>
              <a:t>Aimed at emergency responders (emailed a pdf)</a:t>
            </a:r>
          </a:p>
          <a:p>
            <a:pPr marL="171450" indent="-171450">
              <a:buFont typeface="Arial" panose="020B0604020202020204" pitchFamily="34" charset="0"/>
              <a:buChar char="•"/>
            </a:pPr>
            <a:r>
              <a:rPr lang="en-GB" dirty="0"/>
              <a:t>Updated several times a day. </a:t>
            </a:r>
          </a:p>
          <a:p>
            <a:pPr marL="171450" indent="-171450">
              <a:buFont typeface="Arial" panose="020B0604020202020204" pitchFamily="34" charset="0"/>
              <a:buChar char="•"/>
            </a:pPr>
            <a:r>
              <a:rPr lang="en-GB" dirty="0"/>
              <a:t>The pdf contains an overview map and then a summary of the hazards and outlook for smaller regions at risk.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2B7FA-AB46-4993-BA79-F306F77A20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347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B019A7D-2EB8-4E60-BCB8-BDEDC517E0D7}" type="slidenum">
              <a:rPr lang="en-GB" smtClean="0"/>
              <a:t>20</a:t>
            </a:fld>
            <a:endParaRPr lang="en-GB"/>
          </a:p>
        </p:txBody>
      </p:sp>
    </p:spTree>
    <p:extLst>
      <p:ext uri="{BB962C8B-B14F-4D97-AF65-F5344CB8AC3E}">
        <p14:creationId xmlns:p14="http://schemas.microsoft.com/office/powerpoint/2010/main" val="2659999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B019A7D-2EB8-4E60-BCB8-BDEDC517E0D7}" type="slidenum">
              <a:rPr lang="en-GB" smtClean="0"/>
              <a:t>21</a:t>
            </a:fld>
            <a:endParaRPr lang="en-GB"/>
          </a:p>
        </p:txBody>
      </p:sp>
    </p:spTree>
    <p:extLst>
      <p:ext uri="{BB962C8B-B14F-4D97-AF65-F5344CB8AC3E}">
        <p14:creationId xmlns:p14="http://schemas.microsoft.com/office/powerpoint/2010/main" val="2350332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I’ll first talk about the context for this work </a:t>
            </a:r>
          </a:p>
          <a:p>
            <a:pPr marL="171450" indent="-171450">
              <a:buFont typeface="Arial" panose="020B0604020202020204" pitchFamily="34" charset="0"/>
              <a:buChar char="•"/>
            </a:pPr>
            <a:r>
              <a:rPr lang="en-GB" dirty="0"/>
              <a:t>Team formed 5 years ago after a lull in nowcasting work</a:t>
            </a:r>
          </a:p>
          <a:p>
            <a:pPr marL="171450" indent="-171450">
              <a:buFont typeface="Arial" panose="020B0604020202020204" pitchFamily="34" charset="0"/>
              <a:buChar char="•"/>
            </a:pPr>
            <a:r>
              <a:rPr lang="en-GB" dirty="0"/>
              <a:t>An overview of our progress and future thinking</a:t>
            </a:r>
          </a:p>
        </p:txBody>
      </p:sp>
      <p:sp>
        <p:nvSpPr>
          <p:cNvPr id="4" name="Slide Number Placeholder 3"/>
          <p:cNvSpPr>
            <a:spLocks noGrp="1"/>
          </p:cNvSpPr>
          <p:nvPr>
            <p:ph type="sldNum" sz="quarter" idx="5"/>
          </p:nvPr>
        </p:nvSpPr>
        <p:spPr/>
        <p:txBody>
          <a:bodyPr/>
          <a:lstStyle/>
          <a:p>
            <a:fld id="{6B019A7D-2EB8-4E60-BCB8-BDEDC517E0D7}" type="slidenum">
              <a:rPr lang="en-GB" smtClean="0"/>
              <a:t>2</a:t>
            </a:fld>
            <a:endParaRPr lang="en-GB"/>
          </a:p>
        </p:txBody>
      </p:sp>
    </p:spTree>
    <p:extLst>
      <p:ext uri="{BB962C8B-B14F-4D97-AF65-F5344CB8AC3E}">
        <p14:creationId xmlns:p14="http://schemas.microsoft.com/office/powerpoint/2010/main" val="41280543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B019A7D-2EB8-4E60-BCB8-BDEDC517E0D7}" type="slidenum">
              <a:rPr lang="en-GB" smtClean="0"/>
              <a:t>23</a:t>
            </a:fld>
            <a:endParaRPr lang="en-GB"/>
          </a:p>
        </p:txBody>
      </p:sp>
    </p:spTree>
    <p:extLst>
      <p:ext uri="{BB962C8B-B14F-4D97-AF65-F5344CB8AC3E}">
        <p14:creationId xmlns:p14="http://schemas.microsoft.com/office/powerpoint/2010/main" val="1061277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the time the team was formed, we had a focus on thunderstorm nowcasting – NSWWS change in 2018.</a:t>
            </a:r>
          </a:p>
          <a:p>
            <a:endParaRPr lang="en-GB" dirty="0"/>
          </a:p>
          <a:p>
            <a:r>
              <a:rPr lang="en-GB" dirty="0"/>
              <a:t>The motivation remains as----performance of NSWWS</a:t>
            </a:r>
          </a:p>
          <a:p>
            <a:endParaRPr lang="en-GB" dirty="0"/>
          </a:p>
          <a:p>
            <a:r>
              <a:rPr lang="en-GB" dirty="0"/>
              <a:t>In the UK climate, rainfall is seen as the primary hazard from thunderstorms,  and is the focus of the team.</a:t>
            </a:r>
          </a:p>
          <a:p>
            <a:endParaRPr lang="en-GB" dirty="0"/>
          </a:p>
          <a:p>
            <a:r>
              <a:rPr lang="en-GB" dirty="0"/>
              <a:t>There are several related types of flooding that result from short period intense rainfall. RF def. </a:t>
            </a:r>
          </a:p>
          <a:p>
            <a:endParaRPr lang="en-GB" dirty="0"/>
          </a:p>
          <a:p>
            <a:r>
              <a:rPr lang="en-GB" dirty="0"/>
              <a:t>People are at risk through …….driving through floodwater, subterranean urban infrastructure, proximity to minor watercourses. </a:t>
            </a:r>
          </a:p>
          <a:p>
            <a:endParaRPr lang="en-GB" dirty="0"/>
          </a:p>
          <a:p>
            <a:r>
              <a:rPr lang="en-GB" dirty="0"/>
              <a:t>4.6 million properties are at risk of SWF in England, on the national risk register.</a:t>
            </a:r>
          </a:p>
          <a:p>
            <a:endParaRPr lang="en-GB" dirty="0"/>
          </a:p>
          <a:p>
            <a:r>
              <a:rPr lang="en-GB" dirty="0"/>
              <a:t> these events are likely to become more frequent. </a:t>
            </a:r>
          </a:p>
          <a:p>
            <a:endParaRPr lang="en-GB" dirty="0"/>
          </a:p>
          <a:p>
            <a:endParaRPr lang="en-GB" dirty="0"/>
          </a:p>
        </p:txBody>
      </p:sp>
      <p:sp>
        <p:nvSpPr>
          <p:cNvPr id="4" name="Slide Number Placeholder 3"/>
          <p:cNvSpPr>
            <a:spLocks noGrp="1"/>
          </p:cNvSpPr>
          <p:nvPr>
            <p:ph type="sldNum" sz="quarter" idx="5"/>
          </p:nvPr>
        </p:nvSpPr>
        <p:spPr/>
        <p:txBody>
          <a:bodyPr/>
          <a:lstStyle/>
          <a:p>
            <a:fld id="{6B019A7D-2EB8-4E60-BCB8-BDEDC517E0D7}" type="slidenum">
              <a:rPr lang="en-GB" smtClean="0"/>
              <a:t>3</a:t>
            </a:fld>
            <a:endParaRPr lang="en-GB"/>
          </a:p>
        </p:txBody>
      </p:sp>
    </p:spTree>
    <p:extLst>
      <p:ext uri="{BB962C8B-B14F-4D97-AF65-F5344CB8AC3E}">
        <p14:creationId xmlns:p14="http://schemas.microsoft.com/office/powerpoint/2010/main" val="2259926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we started, Matt Clark looked in more detail at the meteorology of recent surface water flood events. </a:t>
            </a:r>
          </a:p>
          <a:p>
            <a:endParaRPr lang="en-GB" dirty="0"/>
          </a:p>
          <a:p>
            <a:r>
              <a:rPr lang="en-GB" dirty="0"/>
              <a:t>He found about 100 events in a 6 year period and looked at ERA5, radar and satellite to determine the  environments and storm morphologies</a:t>
            </a:r>
          </a:p>
          <a:p>
            <a:endParaRPr lang="en-GB" dirty="0"/>
          </a:p>
        </p:txBody>
      </p:sp>
      <p:sp>
        <p:nvSpPr>
          <p:cNvPr id="4" name="Slide Number Placeholder 3"/>
          <p:cNvSpPr>
            <a:spLocks noGrp="1"/>
          </p:cNvSpPr>
          <p:nvPr>
            <p:ph type="sldNum" sz="quarter" idx="5"/>
          </p:nvPr>
        </p:nvSpPr>
        <p:spPr/>
        <p:txBody>
          <a:bodyPr/>
          <a:lstStyle/>
          <a:p>
            <a:fld id="{6B019A7D-2EB8-4E60-BCB8-BDEDC517E0D7}" type="slidenum">
              <a:rPr lang="en-GB" smtClean="0"/>
              <a:t>4</a:t>
            </a:fld>
            <a:endParaRPr lang="en-GB"/>
          </a:p>
        </p:txBody>
      </p:sp>
    </p:spTree>
    <p:extLst>
      <p:ext uri="{BB962C8B-B14F-4D97-AF65-F5344CB8AC3E}">
        <p14:creationId xmlns:p14="http://schemas.microsoft.com/office/powerpoint/2010/main" val="2554905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 example warning for thunderstorms. – low risk or medium impacts – typical summer warning.</a:t>
            </a:r>
          </a:p>
          <a:p>
            <a:endParaRPr lang="en-GB" dirty="0"/>
          </a:p>
          <a:p>
            <a:r>
              <a:rPr lang="en-GB" dirty="0"/>
              <a:t>Often it is not possible to predict exactly where might be worst affected until the first rain starts to fall – perhaps up to two hours before the impacts </a:t>
            </a:r>
            <a:r>
              <a:rPr lang="en-GB"/>
              <a:t>are felt. </a:t>
            </a:r>
            <a:endParaRPr lang="en-GB" dirty="0"/>
          </a:p>
          <a:p>
            <a:endParaRPr lang="en-GB" dirty="0"/>
          </a:p>
          <a:p>
            <a:r>
              <a:rPr lang="en-GB" dirty="0"/>
              <a:t>The skill of NWP allows us to issue broad warnings for thunderstorms over 24 hours in advance.  But…</a:t>
            </a:r>
          </a:p>
        </p:txBody>
      </p:sp>
      <p:sp>
        <p:nvSpPr>
          <p:cNvPr id="4" name="Slide Number Placeholder 3"/>
          <p:cNvSpPr>
            <a:spLocks noGrp="1"/>
          </p:cNvSpPr>
          <p:nvPr>
            <p:ph type="sldNum" sz="quarter" idx="5"/>
          </p:nvPr>
        </p:nvSpPr>
        <p:spPr/>
        <p:txBody>
          <a:bodyPr/>
          <a:lstStyle/>
          <a:p>
            <a:fld id="{6B019A7D-2EB8-4E60-BCB8-BDEDC517E0D7}" type="slidenum">
              <a:rPr lang="en-GB" smtClean="0"/>
              <a:t>5</a:t>
            </a:fld>
            <a:endParaRPr lang="en-GB"/>
          </a:p>
        </p:txBody>
      </p:sp>
    </p:spTree>
    <p:extLst>
      <p:ext uri="{BB962C8B-B14F-4D97-AF65-F5344CB8AC3E}">
        <p14:creationId xmlns:p14="http://schemas.microsoft.com/office/powerpoint/2010/main" val="3626996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achieve this skill at longer lead times, we cannot pull close enough to obs for accurate very short range forecasts.</a:t>
            </a:r>
          </a:p>
          <a:p>
            <a:endParaRPr lang="en-GB" dirty="0"/>
          </a:p>
          <a:p>
            <a:r>
              <a:rPr lang="en-GB" dirty="0"/>
              <a:t>As shown by Simonin et al…</a:t>
            </a:r>
          </a:p>
        </p:txBody>
      </p:sp>
      <p:sp>
        <p:nvSpPr>
          <p:cNvPr id="4" name="Slide Number Placeholder 3"/>
          <p:cNvSpPr>
            <a:spLocks noGrp="1"/>
          </p:cNvSpPr>
          <p:nvPr>
            <p:ph type="sldNum" sz="quarter" idx="5"/>
          </p:nvPr>
        </p:nvSpPr>
        <p:spPr/>
        <p:txBody>
          <a:bodyPr/>
          <a:lstStyle/>
          <a:p>
            <a:fld id="{6B019A7D-2EB8-4E60-BCB8-BDEDC517E0D7}" type="slidenum">
              <a:rPr lang="en-GB" smtClean="0"/>
              <a:t>6</a:t>
            </a:fld>
            <a:endParaRPr lang="en-GB"/>
          </a:p>
        </p:txBody>
      </p:sp>
    </p:spTree>
    <p:extLst>
      <p:ext uri="{BB962C8B-B14F-4D97-AF65-F5344CB8AC3E}">
        <p14:creationId xmlns:p14="http://schemas.microsoft.com/office/powerpoint/2010/main" val="1997802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90DCE-D7B0-B137-B4E1-1B1DDBA48A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C2E112-B176-87ED-1003-BC47E17F27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26D17E-48E2-3674-9649-408A0C6195B4}"/>
              </a:ext>
            </a:extLst>
          </p:cNvPr>
          <p:cNvSpPr>
            <a:spLocks noGrp="1"/>
          </p:cNvSpPr>
          <p:nvPr>
            <p:ph type="body" idx="1"/>
          </p:nvPr>
        </p:nvSpPr>
        <p:spPr/>
        <p:txBody>
          <a:bodyPr/>
          <a:lstStyle/>
          <a:p>
            <a:pPr marL="171450" indent="-171450">
              <a:buFont typeface="Arial" panose="020B0604020202020204" pitchFamily="34" charset="0"/>
              <a:buChar char="•"/>
            </a:pPr>
            <a:r>
              <a:rPr lang="en-GB" dirty="0"/>
              <a:t>I’ll first talk about the context for this work </a:t>
            </a:r>
          </a:p>
          <a:p>
            <a:pPr marL="171450" indent="-171450">
              <a:buFont typeface="Arial" panose="020B0604020202020204" pitchFamily="34" charset="0"/>
              <a:buChar char="•"/>
            </a:pPr>
            <a:r>
              <a:rPr lang="en-GB" dirty="0"/>
              <a:t>Team formed 5 years ago after a lull in nowcasting work</a:t>
            </a:r>
          </a:p>
          <a:p>
            <a:pPr marL="171450" indent="-171450">
              <a:buFont typeface="Arial" panose="020B0604020202020204" pitchFamily="34" charset="0"/>
              <a:buChar char="•"/>
            </a:pPr>
            <a:r>
              <a:rPr lang="en-GB" dirty="0"/>
              <a:t>An overview of our progress and future thinking</a:t>
            </a:r>
          </a:p>
        </p:txBody>
      </p:sp>
      <p:sp>
        <p:nvSpPr>
          <p:cNvPr id="4" name="Slide Number Placeholder 3">
            <a:extLst>
              <a:ext uri="{FF2B5EF4-FFF2-40B4-BE49-F238E27FC236}">
                <a16:creationId xmlns:a16="http://schemas.microsoft.com/office/drawing/2014/main" id="{A3B103A4-3EDF-3897-ECF4-DD4169105013}"/>
              </a:ext>
            </a:extLst>
          </p:cNvPr>
          <p:cNvSpPr>
            <a:spLocks noGrp="1"/>
          </p:cNvSpPr>
          <p:nvPr>
            <p:ph type="sldNum" sz="quarter" idx="5"/>
          </p:nvPr>
        </p:nvSpPr>
        <p:spPr/>
        <p:txBody>
          <a:bodyPr/>
          <a:lstStyle/>
          <a:p>
            <a:fld id="{6B019A7D-2EB8-4E60-BCB8-BDEDC517E0D7}" type="slidenum">
              <a:rPr lang="en-GB" smtClean="0"/>
              <a:t>7</a:t>
            </a:fld>
            <a:endParaRPr lang="en-GB"/>
          </a:p>
        </p:txBody>
      </p:sp>
    </p:spTree>
    <p:extLst>
      <p:ext uri="{BB962C8B-B14F-4D97-AF65-F5344CB8AC3E}">
        <p14:creationId xmlns:p14="http://schemas.microsoft.com/office/powerpoint/2010/main" val="2633785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PLUVIA is the name we’ve given to our collection of nowcasting systems in/</a:t>
            </a:r>
            <a:r>
              <a:rPr lang="en-GB" dirty="0" err="1"/>
              <a:t>tobe</a:t>
            </a:r>
            <a:r>
              <a:rPr lang="en-GB" dirty="0"/>
              <a:t> developed. </a:t>
            </a:r>
          </a:p>
          <a:p>
            <a:endParaRPr lang="en-GB" dirty="0"/>
          </a:p>
          <a:p>
            <a:r>
              <a:rPr lang="en-GB" dirty="0"/>
              <a:t>PLUVIA is designed to bridge the skill gap between NWP and what can be achieved using other methods.</a:t>
            </a:r>
          </a:p>
          <a:p>
            <a:endParaRPr lang="en-GB" dirty="0"/>
          </a:p>
          <a:p>
            <a:r>
              <a:rPr lang="en-GB" dirty="0"/>
              <a:t>Whilst NSWWS was the main original motivation, PLUVIA nowcasts have the potential to feed into other products and services. </a:t>
            </a:r>
          </a:p>
          <a:p>
            <a:endParaRPr lang="en-GB" dirty="0"/>
          </a:p>
          <a:p>
            <a:r>
              <a:rPr lang="en-GB" dirty="0"/>
              <a:t>In the next slides I will speak to the main current components of PLUVIA, and our plans for their evolution. It’s sparse on timescales as we are currently going through a process of reprioritisation. </a:t>
            </a:r>
          </a:p>
          <a:p>
            <a:endParaRPr lang="en-GB" dirty="0"/>
          </a:p>
          <a:p>
            <a:endParaRPr lang="en-GB" dirty="0"/>
          </a:p>
        </p:txBody>
      </p:sp>
      <p:sp>
        <p:nvSpPr>
          <p:cNvPr id="4" name="Slide Number Placeholder 3"/>
          <p:cNvSpPr>
            <a:spLocks noGrp="1"/>
          </p:cNvSpPr>
          <p:nvPr>
            <p:ph type="sldNum" sz="quarter" idx="5"/>
          </p:nvPr>
        </p:nvSpPr>
        <p:spPr/>
        <p:txBody>
          <a:bodyPr/>
          <a:lstStyle/>
          <a:p>
            <a:fld id="{6B019A7D-2EB8-4E60-BCB8-BDEDC517E0D7}" type="slidenum">
              <a:rPr lang="en-GB" smtClean="0"/>
              <a:t>8</a:t>
            </a:fld>
            <a:endParaRPr lang="en-GB"/>
          </a:p>
        </p:txBody>
      </p:sp>
    </p:spTree>
    <p:extLst>
      <p:ext uri="{BB962C8B-B14F-4D97-AF65-F5344CB8AC3E}">
        <p14:creationId xmlns:p14="http://schemas.microsoft.com/office/powerpoint/2010/main" val="2755687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PLUVIA Mesoanalysis is a near-surface analysis. It draws more closely to the observations to produce an analysis that better matches and supports the situational awareness of operational meteorologists. It is used in several ways </a:t>
            </a:r>
          </a:p>
          <a:p>
            <a:endParaRPr lang="en-GB" dirty="0"/>
          </a:p>
          <a:p>
            <a:pPr marL="228600" indent="-228600">
              <a:buAutoNum type="arabicParenBoth"/>
            </a:pPr>
            <a:r>
              <a:rPr lang="en-GB" dirty="0"/>
              <a:t>to understand the pre-convective environment in terms of the necessary ingredients for convection initiation </a:t>
            </a:r>
          </a:p>
          <a:p>
            <a:pPr marL="228600" indent="-228600">
              <a:buAutoNum type="arabicParenBoth"/>
            </a:pPr>
            <a:endParaRPr lang="en-GB" dirty="0"/>
          </a:p>
          <a:p>
            <a:pPr marL="228600" indent="-228600">
              <a:buAutoNum type="arabicParenBoth"/>
            </a:pPr>
            <a:r>
              <a:rPr lang="en-GB" dirty="0"/>
              <a:t>Identify the existence of, timing, location and intensity of mesoscale features evident near the surface (e.g. sea breeze fronts and convergence lines, cold pools)  </a:t>
            </a:r>
          </a:p>
          <a:p>
            <a:pPr marL="228600" indent="-228600">
              <a:buAutoNum type="arabicParenBoth"/>
            </a:pPr>
            <a:endParaRPr lang="en-GB" dirty="0"/>
          </a:p>
          <a:p>
            <a:pPr marL="228600" indent="-228600">
              <a:buAutoNum type="arabicParenBoth"/>
            </a:pPr>
            <a:r>
              <a:rPr lang="en-GB" dirty="0"/>
              <a:t> to monitor how short-range forecasts from NWP compare to observations. </a:t>
            </a:r>
          </a:p>
          <a:p>
            <a:pPr marL="228600" indent="-228600">
              <a:buAutoNum type="arabicParenBoth"/>
            </a:pPr>
            <a:endParaRPr lang="en-GB" dirty="0"/>
          </a:p>
          <a:p>
            <a:pPr marL="0" indent="0">
              <a:buNone/>
            </a:pPr>
            <a:r>
              <a:rPr lang="en-GB" dirty="0"/>
              <a:t>We need to add some post-processing functionality before we can do a final cross-validation. .</a:t>
            </a:r>
          </a:p>
          <a:p>
            <a:pPr marL="0" indent="0">
              <a:buNone/>
            </a:pPr>
            <a:endParaRPr lang="en-GB" dirty="0"/>
          </a:p>
          <a:p>
            <a:endParaRPr lang="en-GB" dirty="0"/>
          </a:p>
        </p:txBody>
      </p:sp>
      <p:sp>
        <p:nvSpPr>
          <p:cNvPr id="4" name="Slide Number Placeholder 3"/>
          <p:cNvSpPr>
            <a:spLocks noGrp="1"/>
          </p:cNvSpPr>
          <p:nvPr>
            <p:ph type="sldNum" sz="quarter" idx="5"/>
          </p:nvPr>
        </p:nvSpPr>
        <p:spPr/>
        <p:txBody>
          <a:bodyPr/>
          <a:lstStyle/>
          <a:p>
            <a:fld id="{6B019A7D-2EB8-4E60-BCB8-BDEDC517E0D7}" type="slidenum">
              <a:rPr lang="en-GB" smtClean="0"/>
              <a:t>9</a:t>
            </a:fld>
            <a:endParaRPr lang="en-GB"/>
          </a:p>
        </p:txBody>
      </p:sp>
    </p:spTree>
    <p:extLst>
      <p:ext uri="{BB962C8B-B14F-4D97-AF65-F5344CB8AC3E}">
        <p14:creationId xmlns:p14="http://schemas.microsoft.com/office/powerpoint/2010/main" val="13308904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stretch>
            <a:fillRect/>
          </a:stretch>
        </p:blipFill>
        <p:spPr>
          <a:xfrm>
            <a:off x="0" y="0"/>
            <a:ext cx="9144000" cy="51435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197644" y="1761530"/>
            <a:ext cx="8438555"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pic>
        <p:nvPicPr>
          <p:cNvPr id="6" name="MO_MASTER_for_dark_backg_RBG.png"/>
          <p:cNvPicPr>
            <a:picLocks noChangeAspect="1"/>
          </p:cNvPicPr>
          <p:nvPr userDrawn="1"/>
        </p:nvPicPr>
        <p:blipFill>
          <a:blip r:embed="rId3" cstate="print"/>
          <a:stretch>
            <a:fillRect/>
          </a:stretch>
        </p:blipFill>
        <p:spPr>
          <a:xfrm>
            <a:off x="67307" y="40500"/>
            <a:ext cx="1803780" cy="56565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19075" hangingPunct="0">
              <a:defRPr>
                <a:solidFill>
                  <a:schemeClr val="accent6"/>
                </a:solidFill>
              </a:defRPr>
            </a:lvl1pPr>
          </a:lstStyle>
          <a:p>
            <a:r>
              <a:rPr lang="en-GB" kern="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35402575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a:xfrm>
            <a:off x="0" y="4732139"/>
            <a:ext cx="9144000" cy="411361"/>
          </a:xfrm>
        </p:spPr>
        <p:txBody>
          <a:bodyPr/>
          <a:lstStyle>
            <a:lvl1pPr defTabSz="219075" hangingPunct="0">
              <a:defRPr/>
            </a:lvl1pPr>
          </a:lstStyle>
          <a:p>
            <a:r>
              <a:rPr lang="en-GB" kern="0">
                <a:solidFill>
                  <a:srgbClr val="2A2A2A"/>
                </a:solidFill>
                <a:sym typeface="Helvetica Light"/>
              </a:rPr>
              <a:t>www.metoffice.gov.uk																										               © Crown Copyright 2025, Met Office</a:t>
            </a:r>
          </a:p>
        </p:txBody>
      </p:sp>
      <p:sp>
        <p:nvSpPr>
          <p:cNvPr id="5" name="Text Placeholder 4"/>
          <p:cNvSpPr>
            <a:spLocks noGrp="1"/>
          </p:cNvSpPr>
          <p:nvPr>
            <p:ph type="body" sz="quarter" idx="11" hasCustomPrompt="1"/>
          </p:nvPr>
        </p:nvSpPr>
        <p:spPr>
          <a:xfrm>
            <a:off x="197645"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6" name="Text Placeholder 4"/>
          <p:cNvSpPr>
            <a:spLocks noGrp="1"/>
          </p:cNvSpPr>
          <p:nvPr>
            <p:ph type="body" sz="quarter" idx="13" hasCustomPrompt="1"/>
          </p:nvPr>
        </p:nvSpPr>
        <p:spPr>
          <a:xfrm>
            <a:off x="3127178"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8" name="Text Placeholder 4"/>
          <p:cNvSpPr>
            <a:spLocks noGrp="1"/>
          </p:cNvSpPr>
          <p:nvPr>
            <p:ph type="body" sz="quarter" idx="14" hasCustomPrompt="1"/>
          </p:nvPr>
        </p:nvSpPr>
        <p:spPr>
          <a:xfrm>
            <a:off x="6057306" y="176153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Tree>
    <p:extLst>
      <p:ext uri="{BB962C8B-B14F-4D97-AF65-F5344CB8AC3E}">
        <p14:creationId xmlns:p14="http://schemas.microsoft.com/office/powerpoint/2010/main" val="242223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4572000" y="1"/>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2" name="Footer Placeholder 1"/>
          <p:cNvSpPr>
            <a:spLocks noGrp="1"/>
          </p:cNvSpPr>
          <p:nvPr>
            <p:ph type="ftr" sz="quarter" idx="15"/>
          </p:nvPr>
        </p:nvSpPr>
        <p:spPr/>
        <p:txBody>
          <a:bodyPr/>
          <a:lstStyle>
            <a:lvl1pPr defTabSz="219075" hangingPunct="0">
              <a:defRPr/>
            </a:lvl1pPr>
          </a:lstStyle>
          <a:p>
            <a:r>
              <a:rPr lang="en-GB" kern="0" dirty="0">
                <a:solidFill>
                  <a:srgbClr val="2A2A2A"/>
                </a:solidFill>
                <a:sym typeface="Helvetica Light"/>
              </a:rPr>
              <a:t>www.metoffice.gov.uk																									                       © Crown Copyright 2025, Met Office</a:t>
            </a:r>
          </a:p>
        </p:txBody>
      </p:sp>
      <p:sp>
        <p:nvSpPr>
          <p:cNvPr id="15" name="Text Placeholder 4"/>
          <p:cNvSpPr>
            <a:spLocks noGrp="1"/>
          </p:cNvSpPr>
          <p:nvPr>
            <p:ph type="body" sz="quarter" idx="11" hasCustomPrompt="1"/>
          </p:nvPr>
        </p:nvSpPr>
        <p:spPr>
          <a:xfrm>
            <a:off x="197645" y="1773777"/>
            <a:ext cx="4050506" cy="271403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301116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a:solidFill>
                  <a:srgbClr val="2A2A2A"/>
                </a:solidFill>
                <a:sym typeface="Helvetica Light"/>
              </a:rPr>
              <a:t>www.metoffice.gov.uk																									                       © Crown Copyright 2025, Met Office</a:t>
            </a:r>
          </a:p>
        </p:txBody>
      </p:sp>
      <p:sp>
        <p:nvSpPr>
          <p:cNvPr id="15" name="Text Placeholder 4"/>
          <p:cNvSpPr>
            <a:spLocks noGrp="1"/>
          </p:cNvSpPr>
          <p:nvPr>
            <p:ph type="body" sz="quarter" idx="11" hasCustomPrompt="1"/>
          </p:nvPr>
        </p:nvSpPr>
        <p:spPr>
          <a:xfrm>
            <a:off x="197645" y="1773777"/>
            <a:ext cx="4050506" cy="271403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able Placeholder 5"/>
          <p:cNvSpPr>
            <a:spLocks noGrp="1"/>
          </p:cNvSpPr>
          <p:nvPr>
            <p:ph type="tbl" sz="quarter" idx="17" hasCustomPrompt="1"/>
          </p:nvPr>
        </p:nvSpPr>
        <p:spPr>
          <a:xfrm>
            <a:off x="4572000" y="1761530"/>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389483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a:solidFill>
                  <a:srgbClr val="2A2A2A"/>
                </a:solidFill>
                <a:sym typeface="Helvetica Light"/>
              </a:rPr>
              <a:t>www.metoffice.gov.uk																									                       © Crown Copyright 2025, Met Office</a:t>
            </a:r>
          </a:p>
        </p:txBody>
      </p:sp>
      <p:sp>
        <p:nvSpPr>
          <p:cNvPr id="6" name="Picture Placeholder 4"/>
          <p:cNvSpPr>
            <a:spLocks noGrp="1"/>
          </p:cNvSpPr>
          <p:nvPr>
            <p:ph type="pic" sz="quarter" idx="16" hasCustomPrompt="1"/>
          </p:nvPr>
        </p:nvSpPr>
        <p:spPr>
          <a:xfrm>
            <a:off x="0" y="748904"/>
            <a:ext cx="9144000" cy="3983236"/>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Tree>
    <p:extLst>
      <p:ext uri="{BB962C8B-B14F-4D97-AF65-F5344CB8AC3E}">
        <p14:creationId xmlns:p14="http://schemas.microsoft.com/office/powerpoint/2010/main" val="105163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75" hangingPunct="0">
              <a:defRPr/>
            </a:lvl1pPr>
          </a:lstStyle>
          <a:p>
            <a:r>
              <a:rPr lang="en-GB" kern="0">
                <a:solidFill>
                  <a:srgbClr val="2A2A2A"/>
                </a:solidFill>
                <a:sym typeface="Helvetica Light"/>
              </a:rPr>
              <a:t>www.metoffice.gov.uk																									                       © Crown Copyright 2025, Met Office</a:t>
            </a:r>
          </a:p>
        </p:txBody>
      </p:sp>
      <p:sp>
        <p:nvSpPr>
          <p:cNvPr id="5" name="Text Placeholder 4"/>
          <p:cNvSpPr>
            <a:spLocks noGrp="1"/>
          </p:cNvSpPr>
          <p:nvPr>
            <p:ph type="body" sz="quarter" idx="11" hasCustomPrompt="1"/>
          </p:nvPr>
        </p:nvSpPr>
        <p:spPr>
          <a:xfrm>
            <a:off x="197644" y="1761530"/>
            <a:ext cx="8437364" cy="2714030"/>
          </a:xfrm>
        </p:spPr>
        <p:txBody>
          <a:bodyPr/>
          <a:lstStyle>
            <a:lvl1pPr marL="214313" indent="-21431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422196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75" hangingPunct="0">
              <a:defRPr/>
            </a:lvl1pPr>
          </a:lstStyle>
          <a:p>
            <a:r>
              <a:rPr lang="en-GB" kern="0">
                <a:solidFill>
                  <a:srgbClr val="2A2A2A"/>
                </a:solidFill>
                <a:sym typeface="Helvetica Light"/>
              </a:rPr>
              <a:t>www.metoffice.gov.uk																										                © Crown Copyright 2025, Met Office</a:t>
            </a:r>
          </a:p>
        </p:txBody>
      </p:sp>
      <p:cxnSp>
        <p:nvCxnSpPr>
          <p:cNvPr id="7" name="Straight Connector 6"/>
          <p:cNvCxnSpPr/>
          <p:nvPr userDrawn="1"/>
        </p:nvCxnSpPr>
        <p:spPr>
          <a:xfrm>
            <a:off x="4403700" y="1770459"/>
            <a:ext cx="0" cy="2719072"/>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197644" y="1761530"/>
            <a:ext cx="4050506" cy="2714030"/>
          </a:xfrm>
        </p:spPr>
        <p:txBody>
          <a:bodyPr/>
          <a:lstStyle>
            <a:lvl1pPr marL="214313" indent="-21431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ext Placeholder 4"/>
          <p:cNvSpPr>
            <a:spLocks noGrp="1"/>
          </p:cNvSpPr>
          <p:nvPr>
            <p:ph type="body" sz="quarter" idx="12" hasCustomPrompt="1"/>
          </p:nvPr>
        </p:nvSpPr>
        <p:spPr>
          <a:xfrm>
            <a:off x="4585693" y="1761530"/>
            <a:ext cx="4050506" cy="2714030"/>
          </a:xfrm>
        </p:spPr>
        <p:txBody>
          <a:bodyPr/>
          <a:lstStyle>
            <a:lvl1pPr marL="214313" indent="-21431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159385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a:solidFill>
                  <a:srgbClr val="2A2A2A"/>
                </a:solidFill>
                <a:sym typeface="Helvetica Light"/>
              </a:rPr>
              <a:t>www.metoffice.gov.uk																									                 © Crown Copyright 2025, Met Office</a:t>
            </a:r>
          </a:p>
        </p:txBody>
      </p:sp>
      <p:sp>
        <p:nvSpPr>
          <p:cNvPr id="7" name="Picture Placeholder 4"/>
          <p:cNvSpPr>
            <a:spLocks noGrp="1"/>
          </p:cNvSpPr>
          <p:nvPr>
            <p:ph type="pic" sz="quarter" idx="16" hasCustomPrompt="1"/>
          </p:nvPr>
        </p:nvSpPr>
        <p:spPr>
          <a:xfrm>
            <a:off x="4572000" y="1"/>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5" name="Text Placeholder 4"/>
          <p:cNvSpPr>
            <a:spLocks noGrp="1"/>
          </p:cNvSpPr>
          <p:nvPr>
            <p:ph type="body" sz="quarter" idx="11" hasCustomPrompt="1"/>
          </p:nvPr>
        </p:nvSpPr>
        <p:spPr>
          <a:xfrm>
            <a:off x="197644" y="1761530"/>
            <a:ext cx="4050506" cy="2714030"/>
          </a:xfrm>
        </p:spPr>
        <p:txBody>
          <a:bodyPr/>
          <a:lstStyle>
            <a:lvl1pPr marL="214313" indent="-21431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171243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a:solidFill>
                  <a:srgbClr val="2A2A2A"/>
                </a:solidFill>
                <a:sym typeface="Helvetica Light"/>
              </a:rPr>
              <a:t>www.metoffice.gov.uk																									                 © Crown Copyright 2025, Met Office</a:t>
            </a:r>
          </a:p>
        </p:txBody>
      </p:sp>
      <p:sp>
        <p:nvSpPr>
          <p:cNvPr id="6" name="Table Placeholder 5"/>
          <p:cNvSpPr>
            <a:spLocks noGrp="1"/>
          </p:cNvSpPr>
          <p:nvPr>
            <p:ph type="tbl" sz="quarter" idx="17" hasCustomPrompt="1"/>
          </p:nvPr>
        </p:nvSpPr>
        <p:spPr>
          <a:xfrm>
            <a:off x="4572000" y="1761530"/>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5" name="Text Placeholder 4"/>
          <p:cNvSpPr>
            <a:spLocks noGrp="1"/>
          </p:cNvSpPr>
          <p:nvPr>
            <p:ph type="body" sz="quarter" idx="11" hasCustomPrompt="1"/>
          </p:nvPr>
        </p:nvSpPr>
        <p:spPr>
          <a:xfrm>
            <a:off x="197644" y="1761530"/>
            <a:ext cx="4050506" cy="2714030"/>
          </a:xfrm>
        </p:spPr>
        <p:txBody>
          <a:bodyPr/>
          <a:lstStyle>
            <a:lvl1pPr marL="214313" indent="-21431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137838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75" hangingPunct="0">
              <a:defRPr/>
            </a:lvl1pPr>
          </a:lstStyle>
          <a:p>
            <a:r>
              <a:rPr lang="en-GB" kern="0">
                <a:solidFill>
                  <a:srgbClr val="2A2A2A"/>
                </a:solidFill>
                <a:sym typeface="Helvetica Light"/>
              </a:rPr>
              <a:t>www.metoffice.gov.uk																									                 © Crown Copyright 2025, Met Office</a:t>
            </a:r>
          </a:p>
        </p:txBody>
      </p:sp>
      <p:cxnSp>
        <p:nvCxnSpPr>
          <p:cNvPr id="7" name="Straight Connector 6"/>
          <p:cNvCxnSpPr/>
          <p:nvPr userDrawn="1"/>
        </p:nvCxnSpPr>
        <p:spPr>
          <a:xfrm>
            <a:off x="2937600" y="1756488"/>
            <a:ext cx="0" cy="2719072"/>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197644" y="1761530"/>
            <a:ext cx="2578894" cy="2714030"/>
          </a:xfrm>
        </p:spPr>
        <p:txBody>
          <a:bodyPr/>
          <a:lstStyle>
            <a:lvl1pPr marL="214313" indent="-21431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8" name="Text Placeholder 4"/>
          <p:cNvSpPr>
            <a:spLocks noGrp="1"/>
          </p:cNvSpPr>
          <p:nvPr>
            <p:ph type="body" sz="quarter" idx="12" hasCustomPrompt="1"/>
          </p:nvPr>
        </p:nvSpPr>
        <p:spPr>
          <a:xfrm>
            <a:off x="3118107" y="1761530"/>
            <a:ext cx="2594681" cy="2714030"/>
          </a:xfrm>
        </p:spPr>
        <p:txBody>
          <a:bodyPr/>
          <a:lstStyle>
            <a:lvl1pPr marL="214313" indent="-21431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9" name="Text Placeholder 4"/>
          <p:cNvSpPr>
            <a:spLocks noGrp="1"/>
          </p:cNvSpPr>
          <p:nvPr>
            <p:ph type="body" sz="quarter" idx="13" hasCustomPrompt="1"/>
          </p:nvPr>
        </p:nvSpPr>
        <p:spPr>
          <a:xfrm>
            <a:off x="6054357" y="1761531"/>
            <a:ext cx="2578894" cy="2708987"/>
          </a:xfrm>
        </p:spPr>
        <p:txBody>
          <a:bodyPr/>
          <a:lstStyle>
            <a:lvl1pPr marL="214313" indent="-21431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28140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a:solidFill>
                  <a:srgbClr val="2A2A2A"/>
                </a:solidFill>
                <a:sym typeface="Helvetica Light"/>
              </a:rPr>
              <a:t>www.metoffice.gov.uk																									                 © Crown Copyright 2025, Met Office</a:t>
            </a:r>
          </a:p>
        </p:txBody>
      </p:sp>
      <p:sp>
        <p:nvSpPr>
          <p:cNvPr id="3" name="Title 2"/>
          <p:cNvSpPr>
            <a:spLocks noGrp="1"/>
          </p:cNvSpPr>
          <p:nvPr>
            <p:ph type="title" hasCustomPrompt="1"/>
          </p:nvPr>
        </p:nvSpPr>
        <p:spPr/>
        <p:txBody>
          <a:bodyPr/>
          <a:lstStyle>
            <a:lvl1pPr>
              <a:defRPr baseline="0"/>
            </a:lvl1pPr>
          </a:lstStyle>
          <a:p>
            <a:r>
              <a:rPr lang="en-US"/>
              <a:t>Slide title</a:t>
            </a:r>
            <a:endParaRPr lang="en-GB"/>
          </a:p>
        </p:txBody>
      </p:sp>
      <p:sp>
        <p:nvSpPr>
          <p:cNvPr id="14" name="Text Placeholder 4"/>
          <p:cNvSpPr>
            <a:spLocks noGrp="1"/>
          </p:cNvSpPr>
          <p:nvPr>
            <p:ph type="body" sz="quarter" idx="11" hasCustomPrompt="1"/>
          </p:nvPr>
        </p:nvSpPr>
        <p:spPr>
          <a:xfrm>
            <a:off x="197645"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cxnSp>
        <p:nvCxnSpPr>
          <p:cNvPr id="15" name="Straight Connector 14"/>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3118107" y="1761530"/>
            <a:ext cx="2594681" cy="2714030"/>
          </a:xfrm>
        </p:spPr>
        <p:txBody>
          <a:bodyPr/>
          <a:lstStyle>
            <a:lvl1pPr marL="214313" indent="-21431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ext Placeholder 4"/>
          <p:cNvSpPr>
            <a:spLocks noGrp="1"/>
          </p:cNvSpPr>
          <p:nvPr>
            <p:ph type="body" sz="quarter" idx="13" hasCustomPrompt="1"/>
          </p:nvPr>
        </p:nvSpPr>
        <p:spPr>
          <a:xfrm>
            <a:off x="6054357" y="1761531"/>
            <a:ext cx="2578894" cy="2708987"/>
          </a:xfrm>
        </p:spPr>
        <p:txBody>
          <a:bodyPr/>
          <a:lstStyle>
            <a:lvl1pPr marL="214313" indent="-21431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56848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0"/>
            <a:ext cx="9144000" cy="5143500"/>
          </a:xfrm>
          <a:prstGeom prst="rect">
            <a:avLst/>
          </a:prstGeom>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197644" y="1761530"/>
            <a:ext cx="8437500"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pic>
        <p:nvPicPr>
          <p:cNvPr id="6" name="MO_MASTER_for_dark_backg_RBG.png"/>
          <p:cNvPicPr>
            <a:picLocks noChangeAspect="1"/>
          </p:cNvPicPr>
          <p:nvPr userDrawn="1"/>
        </p:nvPicPr>
        <p:blipFill>
          <a:blip r:embed="rId3" cstate="print"/>
          <a:stretch>
            <a:fillRect/>
          </a:stretch>
        </p:blipFill>
        <p:spPr>
          <a:xfrm>
            <a:off x="67307" y="40500"/>
            <a:ext cx="1803780" cy="56565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19075" hangingPunct="0">
              <a:defRPr>
                <a:solidFill>
                  <a:schemeClr val="accent6"/>
                </a:solidFill>
              </a:defRPr>
            </a:lvl1pPr>
          </a:lstStyle>
          <a:p>
            <a:r>
              <a:rPr lang="en-GB" kern="0">
                <a:solidFill>
                  <a:srgbClr val="FFFFFF"/>
                </a:solidFill>
                <a:sym typeface="Helvetica Light"/>
              </a:rPr>
              <a:t>www.metoffice.gov.uk																									                      © Crown Copyright 2025, Met Office</a:t>
            </a:r>
          </a:p>
        </p:txBody>
      </p:sp>
    </p:spTree>
    <p:extLst>
      <p:ext uri="{BB962C8B-B14F-4D97-AF65-F5344CB8AC3E}">
        <p14:creationId xmlns:p14="http://schemas.microsoft.com/office/powerpoint/2010/main" val="8253423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21"/>
          </p:nvPr>
        </p:nvSpPr>
        <p:spPr/>
        <p:txBody>
          <a:bodyPr/>
          <a:lstStyle>
            <a:lvl1pPr defTabSz="219075" hangingPunct="0">
              <a:defRPr/>
            </a:lvl1pPr>
          </a:lstStyle>
          <a:p>
            <a:r>
              <a:rPr lang="en-GB" kern="0">
                <a:solidFill>
                  <a:srgbClr val="2A2A2A"/>
                </a:solidFill>
                <a:sym typeface="Helvetica Light"/>
              </a:rPr>
              <a:t>www.metoffice.gov.uk																									                 © Crown Copyright 2025, Met Office</a:t>
            </a:r>
          </a:p>
        </p:txBody>
      </p:sp>
      <p:sp>
        <p:nvSpPr>
          <p:cNvPr id="6" name="Text Placeholder 4"/>
          <p:cNvSpPr>
            <a:spLocks noGrp="1"/>
          </p:cNvSpPr>
          <p:nvPr>
            <p:ph type="body" sz="quarter" idx="11" hasCustomPrompt="1"/>
          </p:nvPr>
        </p:nvSpPr>
        <p:spPr>
          <a:xfrm>
            <a:off x="197645" y="1770460"/>
            <a:ext cx="5508427"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7" name="Text Placeholder 4"/>
          <p:cNvSpPr>
            <a:spLocks noGrp="1"/>
          </p:cNvSpPr>
          <p:nvPr>
            <p:ph type="body" sz="quarter" idx="13" hasCustomPrompt="1"/>
          </p:nvPr>
        </p:nvSpPr>
        <p:spPr>
          <a:xfrm>
            <a:off x="6054357" y="1761531"/>
            <a:ext cx="2578894" cy="2708987"/>
          </a:xfrm>
        </p:spPr>
        <p:txBody>
          <a:bodyPr/>
          <a:lstStyle>
            <a:lvl1pPr marL="214313" indent="-21431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285673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1" y="1761531"/>
            <a:ext cx="9144002" cy="3393665"/>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219075" hangingPunct="0">
              <a:defRPr/>
            </a:lvl1pPr>
          </a:lstStyle>
          <a:p>
            <a:r>
              <a:rPr lang="en-GB" kern="0">
                <a:solidFill>
                  <a:srgbClr val="2A2A2A"/>
                </a:solidFill>
                <a:sym typeface="Helvetica Light"/>
              </a:rPr>
              <a:t>www.metoffice.gov.uk																									                 © Crown Copyright 2025, Met Office</a:t>
            </a:r>
          </a:p>
        </p:txBody>
      </p:sp>
      <p:sp>
        <p:nvSpPr>
          <p:cNvPr id="3" name="Title 2"/>
          <p:cNvSpPr>
            <a:spLocks noGrp="1"/>
          </p:cNvSpPr>
          <p:nvPr>
            <p:ph type="title" hasCustomPrompt="1"/>
          </p:nvPr>
        </p:nvSpPr>
        <p:spPr/>
        <p:txBody>
          <a:bodyPr/>
          <a:lstStyle>
            <a:lvl1pPr>
              <a:defRPr baseline="0"/>
            </a:lvl1pPr>
          </a:lstStyle>
          <a:p>
            <a:r>
              <a:rPr lang="en-US"/>
              <a:t>Divider title (if required)</a:t>
            </a:r>
            <a:endParaRPr lang="en-GB"/>
          </a:p>
        </p:txBody>
      </p:sp>
    </p:spTree>
    <p:extLst>
      <p:ext uri="{BB962C8B-B14F-4D97-AF65-F5344CB8AC3E}">
        <p14:creationId xmlns:p14="http://schemas.microsoft.com/office/powerpoint/2010/main" val="166122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1" y="1761531"/>
            <a:ext cx="9144002" cy="3393665"/>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19075" hangingPunct="0">
              <a:defRPr/>
            </a:lvl1pPr>
          </a:lstStyle>
          <a:p>
            <a:r>
              <a:rPr lang="en-GB" kern="0">
                <a:solidFill>
                  <a:srgbClr val="2A2A2A"/>
                </a:solidFill>
                <a:sym typeface="Helvetica Light"/>
              </a:rPr>
              <a:t>www.metoffice.gov.uk																									                 © Crown Copyright 2025, Met Office</a:t>
            </a:r>
          </a:p>
        </p:txBody>
      </p:sp>
      <p:sp>
        <p:nvSpPr>
          <p:cNvPr id="3" name="Title 2"/>
          <p:cNvSpPr>
            <a:spLocks noGrp="1"/>
          </p:cNvSpPr>
          <p:nvPr>
            <p:ph type="title" hasCustomPrompt="1"/>
          </p:nvPr>
        </p:nvSpPr>
        <p:spPr/>
        <p:txBody>
          <a:bodyPr/>
          <a:lstStyle>
            <a:lvl1pPr>
              <a:defRPr/>
            </a:lvl1pPr>
          </a:lstStyle>
          <a:p>
            <a:r>
              <a:rPr lang="en-US"/>
              <a:t>Divider title (if required)</a:t>
            </a:r>
            <a:endParaRPr lang="en-GB"/>
          </a:p>
        </p:txBody>
      </p:sp>
    </p:spTree>
    <p:extLst>
      <p:ext uri="{BB962C8B-B14F-4D97-AF65-F5344CB8AC3E}">
        <p14:creationId xmlns:p14="http://schemas.microsoft.com/office/powerpoint/2010/main" val="119586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1" y="1761531"/>
            <a:ext cx="9144002" cy="3393665"/>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19075" hangingPunct="0">
              <a:defRPr>
                <a:solidFill>
                  <a:schemeClr val="bg2"/>
                </a:solidFill>
              </a:defRPr>
            </a:lvl1pPr>
          </a:lstStyle>
          <a:p>
            <a:r>
              <a:rPr lang="en-GB" kern="0">
                <a:solidFill>
                  <a:srgbClr val="FFFFFF"/>
                </a:solidFill>
                <a:sym typeface="Helvetica Light"/>
              </a:rPr>
              <a:t>www.metoffice.gov.uk																									                 © Crown Copyright 2025, Met Office</a:t>
            </a:r>
          </a:p>
        </p:txBody>
      </p:sp>
      <p:sp>
        <p:nvSpPr>
          <p:cNvPr id="3" name="Title 2"/>
          <p:cNvSpPr>
            <a:spLocks noGrp="1"/>
          </p:cNvSpPr>
          <p:nvPr>
            <p:ph type="title" hasCustomPrompt="1"/>
          </p:nvPr>
        </p:nvSpPr>
        <p:spPr/>
        <p:txBody>
          <a:bodyPr/>
          <a:lstStyle>
            <a:lvl1pPr>
              <a:defRPr/>
            </a:lvl1pPr>
          </a:lstStyle>
          <a:p>
            <a:r>
              <a:rPr lang="en-US"/>
              <a:t>Divider title (if required)</a:t>
            </a:r>
            <a:endParaRPr lang="en-GB"/>
          </a:p>
        </p:txBody>
      </p:sp>
    </p:spTree>
    <p:extLst>
      <p:ext uri="{BB962C8B-B14F-4D97-AF65-F5344CB8AC3E}">
        <p14:creationId xmlns:p14="http://schemas.microsoft.com/office/powerpoint/2010/main" val="271950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1" y="1761531"/>
            <a:ext cx="9144002" cy="3393665"/>
          </a:xfrm>
          <a:prstGeom prst="rect">
            <a:avLst/>
          </a:prstGeom>
          <a:solidFill>
            <a:schemeClr val="accent3"/>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19075" hangingPunct="0">
              <a:defRPr>
                <a:solidFill>
                  <a:schemeClr val="tx1"/>
                </a:solidFill>
              </a:defRPr>
            </a:lvl1pPr>
          </a:lstStyle>
          <a:p>
            <a:r>
              <a:rPr lang="en-GB" kern="0">
                <a:solidFill>
                  <a:srgbClr val="2A2A2A"/>
                </a:solidFill>
                <a:sym typeface="Helvetica Light"/>
              </a:rPr>
              <a:t>www.metoffice.gov.uk																									                 © Crown Copyright 2025, Met Office</a:t>
            </a:r>
          </a:p>
        </p:txBody>
      </p:sp>
      <p:sp>
        <p:nvSpPr>
          <p:cNvPr id="3" name="Title 2"/>
          <p:cNvSpPr>
            <a:spLocks noGrp="1"/>
          </p:cNvSpPr>
          <p:nvPr>
            <p:ph type="title" hasCustomPrompt="1"/>
          </p:nvPr>
        </p:nvSpPr>
        <p:spPr/>
        <p:txBody>
          <a:bodyPr/>
          <a:lstStyle>
            <a:lvl1pPr>
              <a:defRPr/>
            </a:lvl1pPr>
          </a:lstStyle>
          <a:p>
            <a:r>
              <a:rPr lang="en-US"/>
              <a:t>Divider title (if required)</a:t>
            </a:r>
            <a:endParaRPr lang="en-GB"/>
          </a:p>
        </p:txBody>
      </p:sp>
    </p:spTree>
    <p:extLst>
      <p:ext uri="{BB962C8B-B14F-4D97-AF65-F5344CB8AC3E}">
        <p14:creationId xmlns:p14="http://schemas.microsoft.com/office/powerpoint/2010/main" val="168602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1" y="1761531"/>
            <a:ext cx="9144002" cy="3393665"/>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19075" hangingPunct="0">
              <a:defRPr>
                <a:solidFill>
                  <a:schemeClr val="tx1"/>
                </a:solidFill>
              </a:defRPr>
            </a:lvl1pPr>
          </a:lstStyle>
          <a:p>
            <a:r>
              <a:rPr lang="en-GB" kern="0">
                <a:solidFill>
                  <a:srgbClr val="2A2A2A"/>
                </a:solidFill>
                <a:sym typeface="Helvetica Light"/>
              </a:rPr>
              <a:t>www.metoffice.gov.uk																										                 © Crown Copyright 2025, Met Office</a:t>
            </a:r>
          </a:p>
        </p:txBody>
      </p:sp>
      <p:sp>
        <p:nvSpPr>
          <p:cNvPr id="3" name="Title 2"/>
          <p:cNvSpPr>
            <a:spLocks noGrp="1"/>
          </p:cNvSpPr>
          <p:nvPr>
            <p:ph type="title" hasCustomPrompt="1"/>
          </p:nvPr>
        </p:nvSpPr>
        <p:spPr/>
        <p:txBody>
          <a:bodyPr/>
          <a:lstStyle>
            <a:lvl1pPr>
              <a:defRPr/>
            </a:lvl1pPr>
          </a:lstStyle>
          <a:p>
            <a:r>
              <a:rPr lang="en-US"/>
              <a:t>Divider title (if required)</a:t>
            </a:r>
            <a:endParaRPr lang="en-GB"/>
          </a:p>
        </p:txBody>
      </p:sp>
    </p:spTree>
    <p:extLst>
      <p:ext uri="{BB962C8B-B14F-4D97-AF65-F5344CB8AC3E}">
        <p14:creationId xmlns:p14="http://schemas.microsoft.com/office/powerpoint/2010/main" val="330632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0" y="1761530"/>
            <a:ext cx="9144002" cy="3115575"/>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t" anchorCtr="0"/>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07157" y="2021681"/>
            <a:ext cx="7975402" cy="270063"/>
          </a:xfrm>
          <a:prstGeom prst="rect">
            <a:avLst/>
          </a:prstGeom>
        </p:spPr>
        <p:txBody>
          <a:bodyPr lIns="270000" rIns="270000">
            <a:noAutofit/>
          </a:bodyPr>
          <a:lstStyle>
            <a:lvl1pPr>
              <a:defRPr>
                <a:latin typeface="+mn-lt"/>
              </a:defRPr>
            </a:lvl1pPr>
            <a:lvl5pPr>
              <a:defRPr baseline="0"/>
            </a:lvl5pPr>
          </a:lstStyle>
          <a:p>
            <a:pPr lvl="0"/>
            <a:r>
              <a:rPr lang="en-GB"/>
              <a:t>For more information please contact:</a:t>
            </a:r>
          </a:p>
        </p:txBody>
      </p:sp>
      <p:pic>
        <p:nvPicPr>
          <p:cNvPr id="202" name="email-icon.png"/>
          <p:cNvPicPr>
            <a:picLocks noChangeAspect="1"/>
          </p:cNvPicPr>
          <p:nvPr/>
        </p:nvPicPr>
        <p:blipFill>
          <a:blip r:embed="rId3" cstate="print"/>
          <a:stretch>
            <a:fillRect/>
          </a:stretch>
        </p:blipFill>
        <p:spPr>
          <a:xfrm>
            <a:off x="224460" y="3131815"/>
            <a:ext cx="350571" cy="386900"/>
          </a:xfrm>
          <a:prstGeom prst="rect">
            <a:avLst/>
          </a:prstGeom>
          <a:ln w="12700">
            <a:miter lim="400000"/>
          </a:ln>
        </p:spPr>
      </p:pic>
      <p:pic>
        <p:nvPicPr>
          <p:cNvPr id="203" name="phone-icon.png"/>
          <p:cNvPicPr>
            <a:picLocks noChangeAspect="1"/>
          </p:cNvPicPr>
          <p:nvPr/>
        </p:nvPicPr>
        <p:blipFill>
          <a:blip r:embed="rId4" cstate="print"/>
          <a:stretch>
            <a:fillRect/>
          </a:stretch>
        </p:blipFill>
        <p:spPr>
          <a:xfrm>
            <a:off x="197503" y="3675571"/>
            <a:ext cx="404486" cy="386900"/>
          </a:xfrm>
          <a:prstGeom prst="rect">
            <a:avLst/>
          </a:prstGeom>
          <a:ln w="12700">
            <a:miter lim="400000"/>
          </a:ln>
        </p:spPr>
      </p:pic>
      <p:pic>
        <p:nvPicPr>
          <p:cNvPr id="205" name="web-icon.png"/>
          <p:cNvPicPr>
            <a:picLocks noChangeAspect="1"/>
          </p:cNvPicPr>
          <p:nvPr/>
        </p:nvPicPr>
        <p:blipFill>
          <a:blip r:embed="rId5" cstate="print"/>
          <a:stretch>
            <a:fillRect/>
          </a:stretch>
        </p:blipFill>
        <p:spPr>
          <a:xfrm>
            <a:off x="197503" y="2617307"/>
            <a:ext cx="404486" cy="343364"/>
          </a:xfrm>
          <a:prstGeom prst="rect">
            <a:avLst/>
          </a:prstGeom>
          <a:ln w="12700">
            <a:miter lim="400000"/>
          </a:ln>
        </p:spPr>
      </p:pic>
      <p:sp>
        <p:nvSpPr>
          <p:cNvPr id="2" name="Footer Placeholder 1"/>
          <p:cNvSpPr>
            <a:spLocks noGrp="1"/>
          </p:cNvSpPr>
          <p:nvPr>
            <p:ph type="ftr" sz="quarter" idx="17"/>
          </p:nvPr>
        </p:nvSpPr>
        <p:spPr/>
        <p:txBody>
          <a:bodyPr/>
          <a:lstStyle>
            <a:lvl1pPr algn="l" defTabSz="219075" hangingPunct="0">
              <a:defRPr/>
            </a:lvl1pPr>
          </a:lstStyle>
          <a:p>
            <a:r>
              <a:rPr lang="en-GB" kern="0">
                <a:solidFill>
                  <a:srgbClr val="2A2A2A"/>
                </a:solidFill>
                <a:sym typeface="Helvetica Light"/>
              </a:rPr>
              <a:t>www.metoffice.gov.uk																									                 © Crown Copyright 2025, Met Office</a:t>
            </a:r>
          </a:p>
        </p:txBody>
      </p:sp>
      <p:sp>
        <p:nvSpPr>
          <p:cNvPr id="3" name="Title 2"/>
          <p:cNvSpPr>
            <a:spLocks noGrp="1"/>
          </p:cNvSpPr>
          <p:nvPr>
            <p:ph type="title" hasCustomPrompt="1"/>
          </p:nvPr>
        </p:nvSpPr>
        <p:spPr/>
        <p:txBody>
          <a:bodyPr/>
          <a:lstStyle>
            <a:lvl1pPr>
              <a:defRPr/>
            </a:lvl1pPr>
          </a:lstStyle>
          <a:p>
            <a:r>
              <a:rPr lang="en-US"/>
              <a:t>Questions?</a:t>
            </a:r>
            <a:endParaRPr lang="en-GB"/>
          </a:p>
        </p:txBody>
      </p:sp>
      <p:sp>
        <p:nvSpPr>
          <p:cNvPr id="22" name="Shape 201"/>
          <p:cNvSpPr>
            <a:spLocks noGrp="1"/>
          </p:cNvSpPr>
          <p:nvPr>
            <p:ph type="body" sz="quarter" idx="18" hasCustomPrompt="1"/>
          </p:nvPr>
        </p:nvSpPr>
        <p:spPr>
          <a:xfrm>
            <a:off x="527593" y="2571741"/>
            <a:ext cx="7837739" cy="415499"/>
          </a:xfrm>
          <a:prstGeom prst="rect">
            <a:avLst/>
          </a:prstGeom>
        </p:spPr>
        <p:txBody>
          <a:bodyPr lIns="270000" anchor="t">
            <a:spAutoFit/>
          </a:bodyPr>
          <a:lstStyle>
            <a:lvl1pPr marL="0" indent="0" defTabSz="342900">
              <a:lnSpc>
                <a:spcPct val="150000"/>
              </a:lnSpc>
              <a:spcBef>
                <a:spcPts val="300"/>
              </a:spcBef>
              <a:buSzTx/>
              <a:buNone/>
              <a:defRPr sz="1500" b="1">
                <a:latin typeface="+mj-lt"/>
                <a:ea typeface="Arial"/>
                <a:cs typeface="Arial"/>
                <a:sym typeface="Arial"/>
              </a:defRPr>
            </a:lvl1pPr>
          </a:lstStyle>
          <a:p>
            <a:r>
              <a:rPr lang="en-GB"/>
              <a:t>www.metoffice.gov.uk</a:t>
            </a:r>
            <a:endParaRPr/>
          </a:p>
        </p:txBody>
      </p:sp>
      <p:sp>
        <p:nvSpPr>
          <p:cNvPr id="24" name="Shape 201"/>
          <p:cNvSpPr>
            <a:spLocks noGrp="1"/>
          </p:cNvSpPr>
          <p:nvPr>
            <p:ph type="body" sz="quarter" idx="20" hasCustomPrompt="1"/>
          </p:nvPr>
        </p:nvSpPr>
        <p:spPr>
          <a:xfrm>
            <a:off x="534591" y="3107335"/>
            <a:ext cx="7830741" cy="415499"/>
          </a:xfrm>
          <a:prstGeom prst="rect">
            <a:avLst/>
          </a:prstGeom>
        </p:spPr>
        <p:txBody>
          <a:bodyPr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a:t>Insert email here</a:t>
            </a:r>
            <a:endParaRPr/>
          </a:p>
        </p:txBody>
      </p:sp>
      <p:sp>
        <p:nvSpPr>
          <p:cNvPr id="28" name="Shape 201"/>
          <p:cNvSpPr>
            <a:spLocks noGrp="1"/>
          </p:cNvSpPr>
          <p:nvPr>
            <p:ph type="body" sz="quarter" idx="22" hasCustomPrompt="1"/>
          </p:nvPr>
        </p:nvSpPr>
        <p:spPr>
          <a:xfrm>
            <a:off x="527593" y="3663112"/>
            <a:ext cx="1330302" cy="761747"/>
          </a:xfrm>
          <a:prstGeom prst="rect">
            <a:avLst/>
          </a:prstGeom>
        </p:spPr>
        <p:txBody>
          <a:bodyPr wrap="square" lIns="270000" anchor="t">
            <a:spAutoFit/>
          </a:bodyPr>
          <a:lstStyle>
            <a:lvl1pPr marL="0" indent="0" defTabSz="342900">
              <a:lnSpc>
                <a:spcPct val="150000"/>
              </a:lnSpc>
              <a:spcBef>
                <a:spcPts val="300"/>
              </a:spcBef>
              <a:buSzTx/>
              <a:buNone/>
              <a:defRPr sz="1500" b="0" baseline="0">
                <a:latin typeface="+mj-lt"/>
                <a:ea typeface="Arial"/>
                <a:cs typeface="Arial"/>
                <a:sym typeface="Arial"/>
              </a:defRPr>
            </a:lvl1pPr>
          </a:lstStyle>
          <a:p>
            <a:r>
              <a:rPr lang="en-GB"/>
              <a:t>From the UK:</a:t>
            </a:r>
            <a:endParaRPr/>
          </a:p>
        </p:txBody>
      </p:sp>
      <p:sp>
        <p:nvSpPr>
          <p:cNvPr id="12" name="Shape 201"/>
          <p:cNvSpPr>
            <a:spLocks noGrp="1"/>
          </p:cNvSpPr>
          <p:nvPr>
            <p:ph type="body" sz="quarter" idx="23" hasCustomPrompt="1"/>
          </p:nvPr>
        </p:nvSpPr>
        <p:spPr>
          <a:xfrm>
            <a:off x="1733114" y="3663112"/>
            <a:ext cx="1691733" cy="415499"/>
          </a:xfrm>
          <a:prstGeom prst="rect">
            <a:avLst/>
          </a:prstGeom>
        </p:spPr>
        <p:txBody>
          <a:bodyPr wrap="square"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a:t>0370 900 0100</a:t>
            </a:r>
            <a:endParaRPr/>
          </a:p>
        </p:txBody>
      </p:sp>
      <p:sp>
        <p:nvSpPr>
          <p:cNvPr id="13" name="Shape 201"/>
          <p:cNvSpPr>
            <a:spLocks noGrp="1"/>
          </p:cNvSpPr>
          <p:nvPr>
            <p:ph type="body" sz="quarter" idx="24" hasCustomPrompt="1"/>
          </p:nvPr>
        </p:nvSpPr>
        <p:spPr>
          <a:xfrm>
            <a:off x="3588088" y="3663112"/>
            <a:ext cx="1984929" cy="761747"/>
          </a:xfrm>
          <a:prstGeom prst="rect">
            <a:avLst/>
          </a:prstGeom>
        </p:spPr>
        <p:txBody>
          <a:bodyPr wrap="square" lIns="270000" anchor="t">
            <a:spAutoFit/>
          </a:bodyPr>
          <a:lstStyle>
            <a:lvl1pPr marL="0" indent="0" defTabSz="342900">
              <a:lnSpc>
                <a:spcPct val="150000"/>
              </a:lnSpc>
              <a:spcBef>
                <a:spcPts val="300"/>
              </a:spcBef>
              <a:buSzTx/>
              <a:buNone/>
              <a:defRPr sz="1500" b="0" baseline="0">
                <a:latin typeface="+mj-lt"/>
                <a:ea typeface="Arial"/>
                <a:cs typeface="Arial"/>
                <a:sym typeface="Arial"/>
              </a:defRPr>
            </a:lvl1pPr>
          </a:lstStyle>
          <a:p>
            <a:r>
              <a:rPr lang="en-GB"/>
              <a:t>From outside the UK:</a:t>
            </a:r>
            <a:endParaRPr/>
          </a:p>
        </p:txBody>
      </p:sp>
      <p:sp>
        <p:nvSpPr>
          <p:cNvPr id="15" name="Shape 201"/>
          <p:cNvSpPr>
            <a:spLocks noGrp="1"/>
          </p:cNvSpPr>
          <p:nvPr>
            <p:ph type="body" sz="quarter" idx="25" hasCustomPrompt="1"/>
          </p:nvPr>
        </p:nvSpPr>
        <p:spPr>
          <a:xfrm>
            <a:off x="5429622" y="3663112"/>
            <a:ext cx="1691733" cy="761747"/>
          </a:xfrm>
          <a:prstGeom prst="rect">
            <a:avLst/>
          </a:prstGeom>
        </p:spPr>
        <p:txBody>
          <a:bodyPr wrap="square"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a:t>+44 1392 885680</a:t>
            </a:r>
            <a:endParaRPr/>
          </a:p>
        </p:txBody>
      </p:sp>
    </p:spTree>
    <p:extLst>
      <p:ext uri="{BB962C8B-B14F-4D97-AF65-F5344CB8AC3E}">
        <p14:creationId xmlns:p14="http://schemas.microsoft.com/office/powerpoint/2010/main" val="83086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19075" hangingPunct="0">
              <a:defRPr/>
            </a:lvl1pPr>
          </a:lstStyle>
          <a:p>
            <a:r>
              <a:rPr lang="en-GB" kern="0">
                <a:solidFill>
                  <a:srgbClr val="2A2A2A"/>
                </a:solidFill>
                <a:sym typeface="Helvetica Light"/>
              </a:rPr>
              <a:t>www.metoffice.gov.uk																									                 © Crown Copyright 2025, Met Office</a:t>
            </a:r>
          </a:p>
        </p:txBody>
      </p:sp>
    </p:spTree>
    <p:extLst>
      <p:ext uri="{BB962C8B-B14F-4D97-AF65-F5344CB8AC3E}">
        <p14:creationId xmlns:p14="http://schemas.microsoft.com/office/powerpoint/2010/main" val="173788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ent - 1 colum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endParaRPr lang="en-GB"/>
          </a:p>
        </p:txBody>
      </p:sp>
      <p:sp>
        <p:nvSpPr>
          <p:cNvPr id="11" name="Slide Number Placeholder 10"/>
          <p:cNvSpPr>
            <a:spLocks noGrp="1"/>
          </p:cNvSpPr>
          <p:nvPr>
            <p:ph type="sldNum" sz="quarter" idx="10"/>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22846079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 option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B718E9-3F82-424E-ABA2-5A93833597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1294" cy="5153227"/>
          </a:xfrm>
          <a:prstGeom prst="rect">
            <a:avLst/>
          </a:prstGeom>
        </p:spPr>
      </p:pic>
      <p:sp>
        <p:nvSpPr>
          <p:cNvPr id="2" name="Title 1"/>
          <p:cNvSpPr>
            <a:spLocks noGrp="1"/>
          </p:cNvSpPr>
          <p:nvPr>
            <p:ph type="ctrTitle"/>
          </p:nvPr>
        </p:nvSpPr>
        <p:spPr>
          <a:xfrm>
            <a:off x="252000" y="698400"/>
            <a:ext cx="5016036" cy="1157696"/>
          </a:xfrm>
        </p:spPr>
        <p:txBody>
          <a:bodyPr anchor="b">
            <a:normAutofit/>
          </a:bodyPr>
          <a:lstStyle>
            <a:lvl1pPr algn="l">
              <a:defRPr sz="3200">
                <a:solidFill>
                  <a:schemeClr val="bg2"/>
                </a:solidFill>
              </a:defRPr>
            </a:lvl1pPr>
          </a:lstStyle>
          <a:p>
            <a:r>
              <a:rPr lang="en-US"/>
              <a:t>Click to edit Master title style</a:t>
            </a:r>
          </a:p>
        </p:txBody>
      </p:sp>
      <p:sp>
        <p:nvSpPr>
          <p:cNvPr id="3" name="Subtitle 2"/>
          <p:cNvSpPr>
            <a:spLocks noGrp="1"/>
          </p:cNvSpPr>
          <p:nvPr>
            <p:ph type="subTitle" idx="1"/>
          </p:nvPr>
        </p:nvSpPr>
        <p:spPr>
          <a:xfrm>
            <a:off x="252000" y="2129051"/>
            <a:ext cx="4333648" cy="1814299"/>
          </a:xfrm>
        </p:spPr>
        <p:txBody>
          <a:bodyPr/>
          <a:lstStyle>
            <a:lvl1pPr marL="0" indent="0" algn="l">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Rectangle 7"/>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bg2"/>
                </a:solidFill>
              </a:rPr>
              <a:t>www.metoffice.gov.uk	</a:t>
            </a:r>
            <a:endParaRPr lang="en-GB" sz="800">
              <a:solidFill>
                <a:schemeClr val="bg2"/>
              </a:solidFill>
            </a:endParaRPr>
          </a:p>
        </p:txBody>
      </p:sp>
      <p:sp>
        <p:nvSpPr>
          <p:cNvPr id="9" name="Rectangle 8"/>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dirty="0">
                <a:solidFill>
                  <a:schemeClr val="bg2"/>
                </a:solidFill>
              </a:rPr>
              <a:t>© Crown Copyright</a:t>
            </a:r>
            <a:r>
              <a:rPr lang="fr-BE" sz="800" baseline="0" dirty="0">
                <a:solidFill>
                  <a:schemeClr val="bg2"/>
                </a:solidFill>
              </a:rPr>
              <a:t> 2025, Met Office</a:t>
            </a:r>
            <a:endParaRPr lang="en-GB" sz="800" dirty="0">
              <a:solidFill>
                <a:schemeClr val="bg2"/>
              </a:solidFill>
            </a:endParaRPr>
          </a:p>
        </p:txBody>
      </p:sp>
      <p:pic>
        <p:nvPicPr>
          <p:cNvPr id="10" name="MO_MASTER_for_dark_backg_RBG.png"/>
          <p:cNvPicPr>
            <a:picLocks noChangeAspect="1"/>
          </p:cNvPicPr>
          <p:nvPr userDrawn="1"/>
        </p:nvPicPr>
        <p:blipFill>
          <a:blip r:embed="rId3" cstate="print"/>
          <a:stretch>
            <a:fillRect/>
          </a:stretch>
        </p:blipFill>
        <p:spPr>
          <a:xfrm>
            <a:off x="183600" y="54000"/>
            <a:ext cx="1803780" cy="565650"/>
          </a:xfrm>
          <a:prstGeom prst="rect">
            <a:avLst/>
          </a:prstGeom>
          <a:ln w="12700">
            <a:miter lim="400000"/>
          </a:ln>
        </p:spPr>
      </p:pic>
    </p:spTree>
    <p:extLst>
      <p:ext uri="{BB962C8B-B14F-4D97-AF65-F5344CB8AC3E}">
        <p14:creationId xmlns:p14="http://schemas.microsoft.com/office/powerpoint/2010/main" val="2583354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19075" hangingPunct="0">
              <a:defRPr/>
            </a:lvl1pPr>
          </a:lstStyle>
          <a:p>
            <a:r>
              <a:rPr lang="en-GB" kern="0">
                <a:solidFill>
                  <a:srgbClr val="2A2A2A"/>
                </a:solidFill>
                <a:sym typeface="Helvetica Light"/>
              </a:rPr>
              <a:t>www.metoffice.gov.uk																									                       © Crown Copyright 2025,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162323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_Title slide - option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B718E9-3F82-424E-ABA2-5A93833597BA}"/>
              </a:ext>
            </a:extLst>
          </p:cNvPr>
          <p:cNvPicPr>
            <a:picLocks noChangeAspect="1"/>
          </p:cNvPicPr>
          <p:nvPr userDrawn="1"/>
        </p:nvPicPr>
        <p:blipFill>
          <a:blip r:embed="rId2" cstate="print"/>
          <a:stretch>
            <a:fillRect/>
          </a:stretch>
        </p:blipFill>
        <p:spPr>
          <a:xfrm>
            <a:off x="0" y="0"/>
            <a:ext cx="9161294" cy="5153228"/>
          </a:xfrm>
          <a:prstGeom prst="rect">
            <a:avLst/>
          </a:prstGeom>
        </p:spPr>
      </p:pic>
      <p:sp>
        <p:nvSpPr>
          <p:cNvPr id="2" name="Title 1"/>
          <p:cNvSpPr>
            <a:spLocks noGrp="1"/>
          </p:cNvSpPr>
          <p:nvPr>
            <p:ph type="ctrTitle"/>
          </p:nvPr>
        </p:nvSpPr>
        <p:spPr>
          <a:xfrm>
            <a:off x="252000" y="698400"/>
            <a:ext cx="5016036" cy="1157696"/>
          </a:xfrm>
        </p:spPr>
        <p:txBody>
          <a:bodyPr anchor="b">
            <a:normAutofit/>
          </a:bodyPr>
          <a:lstStyle>
            <a:lvl1pPr algn="l">
              <a:defRPr sz="3200">
                <a:solidFill>
                  <a:schemeClr val="bg2"/>
                </a:solidFill>
              </a:defRPr>
            </a:lvl1pPr>
          </a:lstStyle>
          <a:p>
            <a:r>
              <a:rPr lang="en-US"/>
              <a:t>Click to edit Master title style</a:t>
            </a:r>
          </a:p>
        </p:txBody>
      </p:sp>
      <p:sp>
        <p:nvSpPr>
          <p:cNvPr id="3" name="Subtitle 2"/>
          <p:cNvSpPr>
            <a:spLocks noGrp="1"/>
          </p:cNvSpPr>
          <p:nvPr>
            <p:ph type="subTitle" idx="1"/>
          </p:nvPr>
        </p:nvSpPr>
        <p:spPr>
          <a:xfrm>
            <a:off x="252000" y="2129051"/>
            <a:ext cx="4333648" cy="1814299"/>
          </a:xfrm>
        </p:spPr>
        <p:txBody>
          <a:bodyPr/>
          <a:lstStyle>
            <a:lvl1pPr marL="0" indent="0" algn="l">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Rectangle 7"/>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bg2"/>
                </a:solidFill>
              </a:rPr>
              <a:t>www.metoffice.gov.uk	</a:t>
            </a:r>
            <a:endParaRPr lang="en-GB" sz="800">
              <a:solidFill>
                <a:schemeClr val="bg2"/>
              </a:solidFill>
            </a:endParaRPr>
          </a:p>
        </p:txBody>
      </p:sp>
      <p:sp>
        <p:nvSpPr>
          <p:cNvPr id="9" name="Rectangle 8"/>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dirty="0">
                <a:solidFill>
                  <a:schemeClr val="bg2"/>
                </a:solidFill>
              </a:rPr>
              <a:t>© Crown Copyright</a:t>
            </a:r>
            <a:r>
              <a:rPr lang="fr-BE" sz="800" baseline="0" dirty="0">
                <a:solidFill>
                  <a:schemeClr val="bg2"/>
                </a:solidFill>
              </a:rPr>
              <a:t> 2025, Met Office</a:t>
            </a:r>
            <a:endParaRPr lang="en-GB" sz="800" dirty="0">
              <a:solidFill>
                <a:schemeClr val="bg2"/>
              </a:solidFill>
            </a:endParaRPr>
          </a:p>
        </p:txBody>
      </p:sp>
      <p:pic>
        <p:nvPicPr>
          <p:cNvPr id="10" name="MO_MASTER_for_dark_backg_RBG.png"/>
          <p:cNvPicPr>
            <a:picLocks noChangeAspect="1"/>
          </p:cNvPicPr>
          <p:nvPr userDrawn="1"/>
        </p:nvPicPr>
        <p:blipFill>
          <a:blip r:embed="rId3" cstate="print"/>
          <a:stretch>
            <a:fillRect/>
          </a:stretch>
        </p:blipFill>
        <p:spPr>
          <a:xfrm>
            <a:off x="183600" y="54000"/>
            <a:ext cx="1803780" cy="565650"/>
          </a:xfrm>
          <a:prstGeom prst="rect">
            <a:avLst/>
          </a:prstGeom>
          <a:ln w="12700">
            <a:miter lim="400000"/>
          </a:ln>
        </p:spPr>
      </p:pic>
    </p:spTree>
    <p:extLst>
      <p:ext uri="{BB962C8B-B14F-4D97-AF65-F5344CB8AC3E}">
        <p14:creationId xmlns:p14="http://schemas.microsoft.com/office/powerpoint/2010/main" val="29667712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 option 3">
    <p:spTree>
      <p:nvGrpSpPr>
        <p:cNvPr id="1" name=""/>
        <p:cNvGrpSpPr/>
        <p:nvPr/>
      </p:nvGrpSpPr>
      <p:grpSpPr>
        <a:xfrm>
          <a:off x="0" y="0"/>
          <a:ext cx="0" cy="0"/>
          <a:chOff x="0" y="0"/>
          <a:chExt cx="0" cy="0"/>
        </a:xfrm>
      </p:grpSpPr>
      <p:pic>
        <p:nvPicPr>
          <p:cNvPr id="7" name="cover-backg-2.jpg"/>
          <p:cNvPicPr>
            <a:picLocks noChangeAspect="1"/>
          </p:cNvPicPr>
          <p:nvPr userDrawn="1"/>
        </p:nvPicPr>
        <p:blipFill>
          <a:blip r:embed="rId2" cstate="print"/>
          <a:stretch>
            <a:fillRect/>
          </a:stretch>
        </p:blipFill>
        <p:spPr>
          <a:xfrm>
            <a:off x="0" y="0"/>
            <a:ext cx="9161294" cy="5153228"/>
          </a:xfrm>
          <a:prstGeom prst="rect">
            <a:avLst/>
          </a:prstGeom>
          <a:ln w="12700">
            <a:miter lim="400000"/>
          </a:ln>
        </p:spPr>
      </p:pic>
      <p:sp>
        <p:nvSpPr>
          <p:cNvPr id="2" name="Title 1"/>
          <p:cNvSpPr>
            <a:spLocks noGrp="1"/>
          </p:cNvSpPr>
          <p:nvPr>
            <p:ph type="ctrTitle"/>
          </p:nvPr>
        </p:nvSpPr>
        <p:spPr>
          <a:xfrm>
            <a:off x="252000" y="698400"/>
            <a:ext cx="8640000" cy="1157696"/>
          </a:xfrm>
        </p:spPr>
        <p:txBody>
          <a:bodyPr anchor="b">
            <a:normAutofit/>
          </a:bodyPr>
          <a:lstStyle>
            <a:lvl1pPr algn="l">
              <a:defRPr sz="3200">
                <a:solidFill>
                  <a:schemeClr val="bg2"/>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Rectangle 7"/>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bg2"/>
                </a:solidFill>
              </a:rPr>
              <a:t>www.metoffice.gov.uk	</a:t>
            </a:r>
            <a:endParaRPr lang="en-GB" sz="800">
              <a:solidFill>
                <a:schemeClr val="bg2"/>
              </a:solidFill>
            </a:endParaRPr>
          </a:p>
        </p:txBody>
      </p:sp>
      <p:sp>
        <p:nvSpPr>
          <p:cNvPr id="9" name="Rectangle 8"/>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dirty="0">
                <a:solidFill>
                  <a:schemeClr val="bg2"/>
                </a:solidFill>
              </a:rPr>
              <a:t>© Crown Copyright</a:t>
            </a:r>
            <a:r>
              <a:rPr lang="fr-BE" sz="800" baseline="0" dirty="0">
                <a:solidFill>
                  <a:schemeClr val="bg2"/>
                </a:solidFill>
              </a:rPr>
              <a:t> 2025, Met Office</a:t>
            </a:r>
            <a:endParaRPr lang="en-GB" sz="800" dirty="0">
              <a:solidFill>
                <a:schemeClr val="bg2"/>
              </a:solidFill>
            </a:endParaRPr>
          </a:p>
        </p:txBody>
      </p:sp>
      <p:pic>
        <p:nvPicPr>
          <p:cNvPr id="10" name="MO_MASTER_for_dark_backg_RBG.png"/>
          <p:cNvPicPr>
            <a:picLocks noChangeAspect="1"/>
          </p:cNvPicPr>
          <p:nvPr userDrawn="1"/>
        </p:nvPicPr>
        <p:blipFill>
          <a:blip r:embed="rId3" cstate="print"/>
          <a:stretch>
            <a:fillRect/>
          </a:stretch>
        </p:blipFill>
        <p:spPr>
          <a:xfrm>
            <a:off x="183600" y="54000"/>
            <a:ext cx="1803780" cy="565650"/>
          </a:xfrm>
          <a:prstGeom prst="rect">
            <a:avLst/>
          </a:prstGeom>
          <a:ln w="12700">
            <a:miter lim="400000"/>
          </a:ln>
        </p:spPr>
      </p:pic>
    </p:spTree>
    <p:extLst>
      <p:ext uri="{BB962C8B-B14F-4D97-AF65-F5344CB8AC3E}">
        <p14:creationId xmlns:p14="http://schemas.microsoft.com/office/powerpoint/2010/main" val="33556314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 option 4">
    <p:spTree>
      <p:nvGrpSpPr>
        <p:cNvPr id="1" name=""/>
        <p:cNvGrpSpPr/>
        <p:nvPr/>
      </p:nvGrpSpPr>
      <p:grpSpPr>
        <a:xfrm>
          <a:off x="0" y="0"/>
          <a:ext cx="0" cy="0"/>
          <a:chOff x="0" y="0"/>
          <a:chExt cx="0" cy="0"/>
        </a:xfrm>
      </p:grpSpPr>
      <p:sp>
        <p:nvSpPr>
          <p:cNvPr id="2" name="Title 1"/>
          <p:cNvSpPr>
            <a:spLocks noGrp="1"/>
          </p:cNvSpPr>
          <p:nvPr>
            <p:ph type="ctrTitle"/>
          </p:nvPr>
        </p:nvSpPr>
        <p:spPr>
          <a:xfrm>
            <a:off x="252000" y="698400"/>
            <a:ext cx="8640000" cy="1157696"/>
          </a:xfrm>
        </p:spPr>
        <p:txBody>
          <a:bodyPr anchor="b">
            <a:normAutofit/>
          </a:bodyPr>
          <a:lstStyle>
            <a:lvl1pPr algn="l">
              <a:defRPr sz="3600">
                <a:solidFill>
                  <a:schemeClr val="tx1"/>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Rectangle 4"/>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dirty="0">
                <a:solidFill>
                  <a:schemeClr val="tx1"/>
                </a:solidFill>
              </a:rPr>
              <a:t>© Crown Copyright</a:t>
            </a:r>
            <a:r>
              <a:rPr lang="fr-BE" sz="800" baseline="0" dirty="0">
                <a:solidFill>
                  <a:schemeClr val="tx1"/>
                </a:solidFill>
              </a:rPr>
              <a:t> 2025, Met Office</a:t>
            </a:r>
            <a:endParaRPr lang="en-GB" sz="800" dirty="0">
              <a:solidFill>
                <a:schemeClr val="tx1"/>
              </a:solidFill>
            </a:endParaRPr>
          </a:p>
        </p:txBody>
      </p:sp>
      <p:sp>
        <p:nvSpPr>
          <p:cNvPr id="6" name="Rectangle 5"/>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www.metoffice.gov.uk</a:t>
            </a:r>
            <a:r>
              <a:rPr lang="fr-BE" sz="800">
                <a:solidFill>
                  <a:schemeClr val="bg2"/>
                </a:solidFill>
              </a:rPr>
              <a:t>	</a:t>
            </a:r>
            <a:endParaRPr lang="en-GB" sz="800">
              <a:solidFill>
                <a:schemeClr val="bg2"/>
              </a:solidFill>
            </a:endParaRPr>
          </a:p>
        </p:txBody>
      </p:sp>
    </p:spTree>
    <p:extLst>
      <p:ext uri="{BB962C8B-B14F-4D97-AF65-F5344CB8AC3E}">
        <p14:creationId xmlns:p14="http://schemas.microsoft.com/office/powerpoint/2010/main" val="18968557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1_Title slide - option 4">
    <p:spTree>
      <p:nvGrpSpPr>
        <p:cNvPr id="1" name=""/>
        <p:cNvGrpSpPr/>
        <p:nvPr/>
      </p:nvGrpSpPr>
      <p:grpSpPr>
        <a:xfrm>
          <a:off x="0" y="0"/>
          <a:ext cx="0" cy="0"/>
          <a:chOff x="0" y="0"/>
          <a:chExt cx="0" cy="0"/>
        </a:xfrm>
      </p:grpSpPr>
      <p:sp>
        <p:nvSpPr>
          <p:cNvPr id="2" name="Title 1"/>
          <p:cNvSpPr>
            <a:spLocks noGrp="1"/>
          </p:cNvSpPr>
          <p:nvPr>
            <p:ph type="ctrTitle"/>
          </p:nvPr>
        </p:nvSpPr>
        <p:spPr>
          <a:xfrm>
            <a:off x="252000" y="698400"/>
            <a:ext cx="8640000" cy="1157696"/>
          </a:xfrm>
        </p:spPr>
        <p:txBody>
          <a:bodyPr anchor="b">
            <a:normAutofit/>
          </a:bodyPr>
          <a:lstStyle>
            <a:lvl1pPr algn="l">
              <a:defRPr sz="3600">
                <a:solidFill>
                  <a:schemeClr val="tx1"/>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Rectangle 4"/>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dirty="0">
                <a:solidFill>
                  <a:schemeClr val="tx1"/>
                </a:solidFill>
              </a:rPr>
              <a:t>© Crown Copyright</a:t>
            </a:r>
            <a:r>
              <a:rPr lang="fr-BE" sz="800" baseline="0" dirty="0">
                <a:solidFill>
                  <a:schemeClr val="tx1"/>
                </a:solidFill>
              </a:rPr>
              <a:t> 2025, Met Office</a:t>
            </a:r>
            <a:endParaRPr lang="en-GB" sz="800" dirty="0">
              <a:solidFill>
                <a:schemeClr val="tx1"/>
              </a:solidFill>
            </a:endParaRPr>
          </a:p>
        </p:txBody>
      </p:sp>
      <p:sp>
        <p:nvSpPr>
          <p:cNvPr id="6" name="Rectangle 5"/>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www.metoffice.gov.uk</a:t>
            </a:r>
            <a:r>
              <a:rPr lang="fr-BE" sz="800">
                <a:solidFill>
                  <a:schemeClr val="bg2"/>
                </a:solidFill>
              </a:rPr>
              <a:t>	</a:t>
            </a:r>
            <a:endParaRPr lang="en-GB" sz="800">
              <a:solidFill>
                <a:schemeClr val="bg2"/>
              </a:solidFill>
            </a:endParaRP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Arial"/>
                <a:sym typeface="Helvetica Light"/>
              </a:rPr>
              <a:t>  </a:t>
            </a:r>
          </a:p>
        </p:txBody>
      </p:sp>
      <p:pic>
        <p:nvPicPr>
          <p:cNvPr id="9" name="MO_MASTER_for_dark_backg_RBG.png"/>
          <p:cNvPicPr>
            <a:picLocks noChangeAspect="1"/>
          </p:cNvPicPr>
          <p:nvPr userDrawn="1"/>
        </p:nvPicPr>
        <p:blipFill>
          <a:blip r:embed="rId3" cstate="print"/>
          <a:stretch>
            <a:fillRect/>
          </a:stretch>
        </p:blipFill>
        <p:spPr>
          <a:xfrm>
            <a:off x="183600" y="54000"/>
            <a:ext cx="1803780" cy="565650"/>
          </a:xfrm>
          <a:prstGeom prst="rect">
            <a:avLst/>
          </a:prstGeom>
          <a:ln w="12700">
            <a:miter lim="400000"/>
          </a:ln>
        </p:spPr>
      </p:pic>
    </p:spTree>
    <p:extLst>
      <p:ext uri="{BB962C8B-B14F-4D97-AF65-F5344CB8AC3E}">
        <p14:creationId xmlns:p14="http://schemas.microsoft.com/office/powerpoint/2010/main" val="15402691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 option 5">
    <p:spTree>
      <p:nvGrpSpPr>
        <p:cNvPr id="1" name=""/>
        <p:cNvGrpSpPr/>
        <p:nvPr/>
      </p:nvGrpSpPr>
      <p:grpSpPr>
        <a:xfrm>
          <a:off x="0" y="0"/>
          <a:ext cx="0" cy="0"/>
          <a:chOff x="0" y="0"/>
          <a:chExt cx="0" cy="0"/>
        </a:xfrm>
      </p:grpSpPr>
      <p:sp>
        <p:nvSpPr>
          <p:cNvPr id="2" name="Title 1"/>
          <p:cNvSpPr>
            <a:spLocks noGrp="1"/>
          </p:cNvSpPr>
          <p:nvPr>
            <p:ph type="ctrTitle"/>
          </p:nvPr>
        </p:nvSpPr>
        <p:spPr>
          <a:xfrm>
            <a:off x="252000" y="698400"/>
            <a:ext cx="8640000" cy="1157696"/>
          </a:xfrm>
        </p:spPr>
        <p:txBody>
          <a:bodyPr anchor="b">
            <a:normAutofit/>
          </a:bodyPr>
          <a:lstStyle>
            <a:lvl1pPr algn="l">
              <a:defRPr sz="3600">
                <a:solidFill>
                  <a:schemeClr val="tx1"/>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Shape 64"/>
          <p:cNvSpPr/>
          <p:nvPr userDrawn="1"/>
        </p:nvSpPr>
        <p:spPr>
          <a:xfrm flipV="1">
            <a:off x="2141935"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5" name="Shape 68"/>
          <p:cNvSpPr/>
          <p:nvPr userDrawn="1"/>
        </p:nvSpPr>
        <p:spPr>
          <a:xfrm>
            <a:off x="7531089" y="204551"/>
            <a:ext cx="1360911" cy="2700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900"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a:ln>
                  <a:noFill/>
                </a:ln>
                <a:solidFill>
                  <a:srgbClr val="2A2A2A"/>
                </a:solidFill>
                <a:effectLst/>
                <a:uLnTx/>
                <a:uFillTx/>
                <a:latin typeface="Arial"/>
                <a:cs typeface="Arial"/>
                <a:sym typeface="Arial"/>
              </a:rPr>
              <a:t>Working together </a:t>
            </a:r>
            <a:br>
              <a:rPr kumimoji="0" sz="800" b="0" i="0" u="none" strike="noStrike" kern="0" cap="none" spc="0" normalizeH="0" baseline="0" noProof="0">
                <a:ln>
                  <a:noFill/>
                </a:ln>
                <a:solidFill>
                  <a:srgbClr val="2A2A2A"/>
                </a:solidFill>
                <a:effectLst/>
                <a:uLnTx/>
                <a:uFillTx/>
                <a:latin typeface="Arial"/>
                <a:cs typeface="Arial"/>
                <a:sym typeface="Arial"/>
              </a:rPr>
            </a:br>
            <a:r>
              <a:rPr kumimoji="0" sz="800" b="0" i="0" u="none" strike="noStrike" kern="0" cap="none" spc="0" normalizeH="0" baseline="0" noProof="0">
                <a:ln>
                  <a:noFill/>
                </a:ln>
                <a:solidFill>
                  <a:srgbClr val="2A2A2A"/>
                </a:solidFill>
                <a:effectLst/>
                <a:uLnTx/>
                <a:uFillTx/>
                <a:latin typeface="Arial"/>
                <a:cs typeface="Arial"/>
                <a:sym typeface="Arial"/>
              </a:rPr>
              <a:t>(enter working relationship)</a:t>
            </a:r>
          </a:p>
        </p:txBody>
      </p:sp>
      <p:sp>
        <p:nvSpPr>
          <p:cNvPr id="6"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a:p>
        </p:txBody>
      </p:sp>
      <p:sp>
        <p:nvSpPr>
          <p:cNvPr id="7" name="Shape 70"/>
          <p:cNvSpPr>
            <a:spLocks noGrp="1"/>
          </p:cNvSpPr>
          <p:nvPr>
            <p:ph type="pic" sz="quarter" idx="14"/>
          </p:nvPr>
        </p:nvSpPr>
        <p:spPr>
          <a:xfrm>
            <a:off x="3577935"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8" name="Shape 71"/>
          <p:cNvSpPr>
            <a:spLocks noGrp="1"/>
          </p:cNvSpPr>
          <p:nvPr>
            <p:ph type="pic" sz="quarter" idx="15"/>
          </p:nvPr>
        </p:nvSpPr>
        <p:spPr>
          <a:xfrm>
            <a:off x="49281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9" name="Shape 64"/>
          <p:cNvSpPr/>
          <p:nvPr userDrawn="1"/>
        </p:nvSpPr>
        <p:spPr>
          <a:xfrm flipV="1">
            <a:off x="3490913"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0" name="Shape 64"/>
          <p:cNvSpPr/>
          <p:nvPr userDrawn="1"/>
        </p:nvSpPr>
        <p:spPr>
          <a:xfrm flipV="1">
            <a:off x="4842272"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1" name="Shape 64"/>
          <p:cNvSpPr/>
          <p:nvPr userDrawn="1"/>
        </p:nvSpPr>
        <p:spPr>
          <a:xfrm flipV="1">
            <a:off x="6192441"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2" name="Shape 71"/>
          <p:cNvSpPr>
            <a:spLocks noGrp="1"/>
          </p:cNvSpPr>
          <p:nvPr>
            <p:ph type="pic" sz="quarter" idx="17"/>
          </p:nvPr>
        </p:nvSpPr>
        <p:spPr>
          <a:xfrm>
            <a:off x="6273702"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13" name="Rectangle 12"/>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www.metoffice.gov.uk</a:t>
            </a:r>
            <a:r>
              <a:rPr lang="fr-BE" sz="800">
                <a:solidFill>
                  <a:schemeClr val="bg2"/>
                </a:solidFill>
              </a:rPr>
              <a:t>	</a:t>
            </a:r>
            <a:endParaRPr lang="en-GB" sz="800">
              <a:solidFill>
                <a:schemeClr val="bg2"/>
              </a:solidFill>
            </a:endParaRPr>
          </a:p>
        </p:txBody>
      </p:sp>
      <p:sp>
        <p:nvSpPr>
          <p:cNvPr id="14" name="Rectangle 13"/>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dirty="0">
                <a:solidFill>
                  <a:schemeClr val="tx1"/>
                </a:solidFill>
              </a:rPr>
              <a:t>© Crown Copyright</a:t>
            </a:r>
            <a:r>
              <a:rPr lang="fr-BE" sz="800" baseline="0" dirty="0">
                <a:solidFill>
                  <a:schemeClr val="tx1"/>
                </a:solidFill>
              </a:rPr>
              <a:t> 2025, Met Office</a:t>
            </a:r>
            <a:endParaRPr lang="en-GB" sz="800" dirty="0">
              <a:solidFill>
                <a:schemeClr val="tx1"/>
              </a:solidFill>
            </a:endParaRPr>
          </a:p>
        </p:txBody>
      </p:sp>
    </p:spTree>
    <p:extLst>
      <p:ext uri="{BB962C8B-B14F-4D97-AF65-F5344CB8AC3E}">
        <p14:creationId xmlns:p14="http://schemas.microsoft.com/office/powerpoint/2010/main" val="28962014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 option 5">
    <p:spTree>
      <p:nvGrpSpPr>
        <p:cNvPr id="1" name=""/>
        <p:cNvGrpSpPr/>
        <p:nvPr/>
      </p:nvGrpSpPr>
      <p:grpSpPr>
        <a:xfrm>
          <a:off x="0" y="0"/>
          <a:ext cx="0" cy="0"/>
          <a:chOff x="0" y="0"/>
          <a:chExt cx="0" cy="0"/>
        </a:xfrm>
      </p:grpSpPr>
      <p:sp>
        <p:nvSpPr>
          <p:cNvPr id="15"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Arial"/>
                <a:sym typeface="Helvetica Light"/>
              </a:rPr>
              <a:t>  </a:t>
            </a:r>
          </a:p>
        </p:txBody>
      </p:sp>
      <p:sp>
        <p:nvSpPr>
          <p:cNvPr id="2" name="Title 1"/>
          <p:cNvSpPr>
            <a:spLocks noGrp="1"/>
          </p:cNvSpPr>
          <p:nvPr>
            <p:ph type="ctrTitle"/>
          </p:nvPr>
        </p:nvSpPr>
        <p:spPr>
          <a:xfrm>
            <a:off x="252000" y="698400"/>
            <a:ext cx="8640000" cy="1157696"/>
          </a:xfrm>
        </p:spPr>
        <p:txBody>
          <a:bodyPr anchor="b">
            <a:normAutofit/>
          </a:bodyPr>
          <a:lstStyle>
            <a:lvl1pPr algn="l">
              <a:defRPr sz="3600">
                <a:solidFill>
                  <a:schemeClr val="tx1"/>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6"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a:p>
        </p:txBody>
      </p:sp>
      <p:sp>
        <p:nvSpPr>
          <p:cNvPr id="7" name="Shape 70"/>
          <p:cNvSpPr>
            <a:spLocks noGrp="1"/>
          </p:cNvSpPr>
          <p:nvPr>
            <p:ph type="pic" sz="quarter" idx="14"/>
          </p:nvPr>
        </p:nvSpPr>
        <p:spPr>
          <a:xfrm>
            <a:off x="3577935"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8" name="Shape 71"/>
          <p:cNvSpPr>
            <a:spLocks noGrp="1"/>
          </p:cNvSpPr>
          <p:nvPr>
            <p:ph type="pic" sz="quarter" idx="15"/>
          </p:nvPr>
        </p:nvSpPr>
        <p:spPr>
          <a:xfrm>
            <a:off x="49281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9"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0"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1"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2" name="Shape 71"/>
          <p:cNvSpPr>
            <a:spLocks noGrp="1"/>
          </p:cNvSpPr>
          <p:nvPr>
            <p:ph type="pic" sz="quarter" idx="17"/>
          </p:nvPr>
        </p:nvSpPr>
        <p:spPr>
          <a:xfrm>
            <a:off x="6273702"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13" name="Rectangle 12"/>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www.metoffice.gov.uk</a:t>
            </a:r>
            <a:r>
              <a:rPr lang="fr-BE" sz="800">
                <a:solidFill>
                  <a:schemeClr val="bg2"/>
                </a:solidFill>
              </a:rPr>
              <a:t>	</a:t>
            </a:r>
            <a:endParaRPr lang="en-GB" sz="800">
              <a:solidFill>
                <a:schemeClr val="bg2"/>
              </a:solidFill>
            </a:endParaRPr>
          </a:p>
        </p:txBody>
      </p:sp>
      <p:sp>
        <p:nvSpPr>
          <p:cNvPr id="14" name="Rectangle 13"/>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dirty="0">
                <a:solidFill>
                  <a:schemeClr val="tx1"/>
                </a:solidFill>
              </a:rPr>
              <a:t>© Crown Copyright</a:t>
            </a:r>
            <a:r>
              <a:rPr lang="fr-BE" sz="800" baseline="0" dirty="0">
                <a:solidFill>
                  <a:schemeClr val="tx1"/>
                </a:solidFill>
              </a:rPr>
              <a:t> 2025, Met Office</a:t>
            </a:r>
            <a:endParaRPr lang="en-GB" sz="800" dirty="0">
              <a:solidFill>
                <a:schemeClr val="tx1"/>
              </a:solidFill>
            </a:endParaRPr>
          </a:p>
        </p:txBody>
      </p:sp>
      <p:sp>
        <p:nvSpPr>
          <p:cNvPr id="5" name="Shape 68"/>
          <p:cNvSpPr/>
          <p:nvPr userDrawn="1"/>
        </p:nvSpPr>
        <p:spPr>
          <a:xfrm>
            <a:off x="7531089" y="204551"/>
            <a:ext cx="1360911" cy="27000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lstStyle/>
          <a:p>
            <a:pPr marL="0" marR="0" lvl="0" indent="0" algn="l" defTabSz="342900"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a:ln>
                  <a:noFill/>
                </a:ln>
                <a:solidFill>
                  <a:schemeClr val="accent6"/>
                </a:solidFill>
                <a:effectLst/>
                <a:uLnTx/>
                <a:uFillTx/>
                <a:latin typeface="Arial"/>
                <a:cs typeface="Arial"/>
                <a:sym typeface="Arial"/>
              </a:rPr>
              <a:t>Working together </a:t>
            </a:r>
            <a:br>
              <a:rPr kumimoji="0" sz="800" b="0" i="0" u="none" strike="noStrike" kern="0" cap="none" spc="0" normalizeH="0" baseline="0" noProof="0">
                <a:ln>
                  <a:noFill/>
                </a:ln>
                <a:solidFill>
                  <a:schemeClr val="accent6"/>
                </a:solidFill>
                <a:effectLst/>
                <a:uLnTx/>
                <a:uFillTx/>
                <a:latin typeface="Arial"/>
                <a:cs typeface="Arial"/>
                <a:sym typeface="Arial"/>
              </a:rPr>
            </a:br>
            <a:r>
              <a:rPr kumimoji="0" sz="800" b="0" i="0" u="none" strike="noStrike" kern="0" cap="none" spc="0" normalizeH="0" baseline="0" noProof="0">
                <a:ln>
                  <a:noFill/>
                </a:ln>
                <a:solidFill>
                  <a:schemeClr val="accent6"/>
                </a:solidFill>
                <a:effectLst/>
                <a:uLnTx/>
                <a:uFillTx/>
                <a:latin typeface="Arial"/>
                <a:cs typeface="Arial"/>
                <a:sym typeface="Arial"/>
              </a:rPr>
              <a:t>(enter working relationship)</a:t>
            </a:r>
          </a:p>
        </p:txBody>
      </p:sp>
      <p:pic>
        <p:nvPicPr>
          <p:cNvPr id="18" name="MO_MASTER_for_dark_backg_RBG.png"/>
          <p:cNvPicPr>
            <a:picLocks noChangeAspect="1"/>
          </p:cNvPicPr>
          <p:nvPr userDrawn="1"/>
        </p:nvPicPr>
        <p:blipFill>
          <a:blip r:embed="rId3" cstate="print"/>
          <a:stretch>
            <a:fillRect/>
          </a:stretch>
        </p:blipFill>
        <p:spPr>
          <a:xfrm>
            <a:off x="183600" y="54000"/>
            <a:ext cx="1803780" cy="565650"/>
          </a:xfrm>
          <a:prstGeom prst="rect">
            <a:avLst/>
          </a:prstGeom>
          <a:ln w="12700">
            <a:miter lim="400000"/>
          </a:ln>
        </p:spPr>
      </p:pic>
    </p:spTree>
    <p:extLst>
      <p:ext uri="{BB962C8B-B14F-4D97-AF65-F5344CB8AC3E}">
        <p14:creationId xmlns:p14="http://schemas.microsoft.com/office/powerpoint/2010/main" val="41442625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 1 colum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endParaRPr lang="en-GB"/>
          </a:p>
        </p:txBody>
      </p:sp>
      <p:sp>
        <p:nvSpPr>
          <p:cNvPr id="11" name="Slide Number Placeholder 10"/>
          <p:cNvSpPr>
            <a:spLocks noGrp="1"/>
          </p:cNvSpPr>
          <p:nvPr>
            <p:ph type="sldNum" sz="quarter" idx="10"/>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32394211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2000" y="1548000"/>
            <a:ext cx="4087988"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2400" y="1548000"/>
            <a:ext cx="40896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4567473" y="1548000"/>
            <a:ext cx="0" cy="306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0"/>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22143317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 2 columns third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2000" y="1548000"/>
            <a:ext cx="567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2000" y="1548000"/>
            <a:ext cx="270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6057352" y="1548000"/>
            <a:ext cx="0" cy="306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0"/>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34549686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 3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2000" y="1548000"/>
            <a:ext cx="270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2000" y="1548000"/>
            <a:ext cx="270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3093513" y="1548000"/>
            <a:ext cx="0" cy="306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6" name="Content Placeholder 3"/>
          <p:cNvSpPr>
            <a:spLocks noGrp="1"/>
          </p:cNvSpPr>
          <p:nvPr>
            <p:ph sz="half" idx="10"/>
          </p:nvPr>
        </p:nvSpPr>
        <p:spPr>
          <a:xfrm>
            <a:off x="3222000" y="1548000"/>
            <a:ext cx="270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6057352" y="1548000"/>
            <a:ext cx="0" cy="306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1"/>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3472631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a:solidFill>
                  <a:srgbClr val="2A2A2A"/>
                </a:solidFill>
                <a:sym typeface="Helvetica Light"/>
              </a:rPr>
              <a:t>www.metoffice.gov.uk																									                       © Crown Copyright 2025,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2053153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 1 column + image">
    <p:spTree>
      <p:nvGrpSpPr>
        <p:cNvPr id="1" name=""/>
        <p:cNvGrpSpPr/>
        <p:nvPr/>
      </p:nvGrpSpPr>
      <p:grpSpPr>
        <a:xfrm>
          <a:off x="0" y="0"/>
          <a:ext cx="0" cy="0"/>
          <a:chOff x="0" y="0"/>
          <a:chExt cx="0" cy="0"/>
        </a:xfrm>
      </p:grpSpPr>
      <p:sp>
        <p:nvSpPr>
          <p:cNvPr id="2" name="Title 1"/>
          <p:cNvSpPr>
            <a:spLocks noGrp="1"/>
          </p:cNvSpPr>
          <p:nvPr>
            <p:ph type="title"/>
          </p:nvPr>
        </p:nvSpPr>
        <p:spPr>
          <a:xfrm>
            <a:off x="252000" y="699740"/>
            <a:ext cx="4087988" cy="576000"/>
          </a:xfrm>
        </p:spPr>
        <p:txBody>
          <a:bodyPr/>
          <a:lstStyle/>
          <a:p>
            <a:r>
              <a:rPr lang="en-US"/>
              <a:t>Click to edit Master title style</a:t>
            </a:r>
          </a:p>
        </p:txBody>
      </p:sp>
      <p:sp>
        <p:nvSpPr>
          <p:cNvPr id="3" name="Content Placeholder 2"/>
          <p:cNvSpPr>
            <a:spLocks noGrp="1"/>
          </p:cNvSpPr>
          <p:nvPr>
            <p:ph sz="half" idx="1"/>
          </p:nvPr>
        </p:nvSpPr>
        <p:spPr>
          <a:xfrm>
            <a:off x="252000" y="1548000"/>
            <a:ext cx="4087988"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p:nvPr userDrawn="1"/>
        </p:nvSpPr>
        <p:spPr>
          <a:xfrm>
            <a:off x="4562272" y="1"/>
            <a:ext cx="4572000" cy="4716780"/>
          </a:xfrm>
          <a:prstGeom prst="rect">
            <a:avLst/>
          </a:prstGeom>
          <a:solidFill>
            <a:schemeClr val="tx1">
              <a:lumMod val="10000"/>
              <a:lumOff val="9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p:cNvSpPr>
            <a:spLocks noGrp="1"/>
          </p:cNvSpPr>
          <p:nvPr>
            <p:ph type="sldNum" sz="quarter" idx="10"/>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8105687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Content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140777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 full image">
    <p:spTree>
      <p:nvGrpSpPr>
        <p:cNvPr id="1" name=""/>
        <p:cNvGrpSpPr/>
        <p:nvPr/>
      </p:nvGrpSpPr>
      <p:grpSpPr>
        <a:xfrm>
          <a:off x="0" y="0"/>
          <a:ext cx="0" cy="0"/>
          <a:chOff x="0" y="0"/>
          <a:chExt cx="0" cy="0"/>
        </a:xfrm>
      </p:grpSpPr>
      <p:sp>
        <p:nvSpPr>
          <p:cNvPr id="5" name="Rectangle 4"/>
          <p:cNvSpPr/>
          <p:nvPr userDrawn="1"/>
        </p:nvSpPr>
        <p:spPr>
          <a:xfrm>
            <a:off x="0" y="709468"/>
            <a:ext cx="9144000" cy="4022385"/>
          </a:xfrm>
          <a:prstGeom prst="rect">
            <a:avLst/>
          </a:prstGeom>
          <a:solidFill>
            <a:schemeClr val="tx1">
              <a:lumMod val="10000"/>
              <a:lumOff val="9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p:cNvSpPr>
            <a:spLocks noGrp="1"/>
          </p:cNvSpPr>
          <p:nvPr>
            <p:ph type="pic" sz="quarter" idx="10"/>
          </p:nvPr>
        </p:nvSpPr>
        <p:spPr>
          <a:xfrm>
            <a:off x="252413" y="818866"/>
            <a:ext cx="8639175" cy="3789647"/>
          </a:xfrm>
        </p:spPr>
        <p:txBody>
          <a:bodyPr/>
          <a:lstStyle/>
          <a:p>
            <a:r>
              <a:rPr lang="en-US"/>
              <a:t>Click icon to add picture</a:t>
            </a:r>
            <a:endParaRPr lang="en-GB"/>
          </a:p>
        </p:txBody>
      </p:sp>
      <p:sp>
        <p:nvSpPr>
          <p:cNvPr id="2" name="Slide Number Placeholder 1"/>
          <p:cNvSpPr>
            <a:spLocks noGrp="1"/>
          </p:cNvSpPr>
          <p:nvPr>
            <p:ph type="sldNum" sz="quarter" idx="11"/>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40475673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Content - 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21898741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Content - really blank">
    <p:spTree>
      <p:nvGrpSpPr>
        <p:cNvPr id="1" name=""/>
        <p:cNvGrpSpPr/>
        <p:nvPr/>
      </p:nvGrpSpPr>
      <p:grpSpPr>
        <a:xfrm>
          <a:off x="0" y="0"/>
          <a:ext cx="0" cy="0"/>
          <a:chOff x="0" y="0"/>
          <a:chExt cx="0" cy="0"/>
        </a:xfrm>
      </p:grpSpPr>
      <p:sp>
        <p:nvSpPr>
          <p:cNvPr id="2" name="Rectangle 1"/>
          <p:cNvSpPr/>
          <p:nvPr userDrawn="1"/>
        </p:nvSpPr>
        <p:spPr>
          <a:xfrm>
            <a:off x="0" y="4735773"/>
            <a:ext cx="9144000" cy="40772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1883945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Divider - green">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rgbClr val="C4E9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52000" y="699739"/>
            <a:ext cx="8640000" cy="900487"/>
          </a:xfrm>
        </p:spPr>
        <p:txBody>
          <a:bodyPr/>
          <a:lstStyle/>
          <a:p>
            <a:r>
              <a:rPr lang="en-US"/>
              <a:t>Click to edit Master title style</a:t>
            </a:r>
          </a:p>
        </p:txBody>
      </p:sp>
      <p:sp>
        <p:nvSpPr>
          <p:cNvPr id="3" name="Content Placeholder 2"/>
          <p:cNvSpPr>
            <a:spLocks noGrp="1"/>
          </p:cNvSpPr>
          <p:nvPr>
            <p:ph idx="1" hasCustomPrompt="1"/>
          </p:nvPr>
        </p:nvSpPr>
        <p:spPr>
          <a:xfrm>
            <a:off x="252000" y="1975480"/>
            <a:ext cx="8640000" cy="2632520"/>
          </a:xfrm>
        </p:spPr>
        <p:txBody>
          <a:bodyPr/>
          <a:lstStyle>
            <a:lvl1pPr marL="0" indent="0">
              <a:buNone/>
              <a:defRPr baseline="0"/>
            </a:lvl1pPr>
            <a:lvl2pPr marL="342900" indent="0">
              <a:buNone/>
              <a:defRPr/>
            </a:lvl2pPr>
            <a:lvl3pPr marL="685800" indent="0">
              <a:buNone/>
              <a:defRPr/>
            </a:lvl3pPr>
            <a:lvl4pPr marL="1028700" indent="0">
              <a:buNone/>
              <a:defRPr/>
            </a:lvl4pPr>
            <a:lvl5pPr marL="1371600" indent="0">
              <a:buNone/>
              <a:defRPr/>
            </a:lvl5pPr>
          </a:lstStyle>
          <a:p>
            <a:pPr lvl="0"/>
            <a:r>
              <a:rPr lang="en-US"/>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11077243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Divider - grey">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rgbClr val="BBBDBF"/>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52000" y="699740"/>
            <a:ext cx="8640000" cy="900000"/>
          </a:xfrm>
        </p:spPr>
        <p:txBody>
          <a:bodyPr/>
          <a:lstStyle/>
          <a:p>
            <a:r>
              <a:rPr lang="en-US"/>
              <a:t>Click to edit Master title style</a:t>
            </a:r>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lvl1pPr>
            <a:lvl2pPr marL="342900" indent="0">
              <a:buNone/>
              <a:defRPr/>
            </a:lvl2pPr>
            <a:lvl3pPr marL="685800" indent="0">
              <a:buNone/>
              <a:defRPr/>
            </a:lvl3pPr>
            <a:lvl4pPr marL="1028700" indent="0">
              <a:buNone/>
              <a:defRPr/>
            </a:lvl4pPr>
            <a:lvl5pPr marL="1371600" indent="0">
              <a:buNone/>
              <a:defRPr/>
            </a:lvl5pPr>
          </a:lstStyle>
          <a:p>
            <a:pPr lvl="0"/>
            <a:r>
              <a:rPr lang="en-US"/>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17038837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Divider - blue">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rgbClr val="359BC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52000" y="699740"/>
            <a:ext cx="8640000" cy="900000"/>
          </a:xfrm>
        </p:spPr>
        <p:txBody>
          <a:bodyPr/>
          <a:lstStyle/>
          <a:p>
            <a:r>
              <a:rPr lang="en-US"/>
              <a:t>Click to edit Master title style</a:t>
            </a:r>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bg2"/>
                </a:solidFill>
              </a:rPr>
              <a:t>	</a:t>
            </a:r>
            <a:endParaRPr lang="en-GB" sz="800">
              <a:solidFill>
                <a:schemeClr val="bg2"/>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42763807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Divider - red">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rgbClr val="E4745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52000" y="699740"/>
            <a:ext cx="8640000" cy="900000"/>
          </a:xfrm>
        </p:spPr>
        <p:txBody>
          <a:bodyPr/>
          <a:lstStyle/>
          <a:p>
            <a:r>
              <a:rPr lang="en-US"/>
              <a:t>Click to edit Master title style</a:t>
            </a:r>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12214676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Divider - teal">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rgbClr val="55C6B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52000" y="699740"/>
            <a:ext cx="8640000" cy="900000"/>
          </a:xfrm>
        </p:spPr>
        <p:txBody>
          <a:bodyPr/>
          <a:lstStyle/>
          <a:p>
            <a:r>
              <a:rPr lang="en-US"/>
              <a:t>Click to edit Master title style</a:t>
            </a:r>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lvl1pPr>
            <a:lvl2pPr marL="342900" indent="0">
              <a:buNone/>
              <a:defRPr/>
            </a:lvl2pPr>
            <a:lvl3pPr marL="685800" indent="0">
              <a:buNone/>
              <a:defRPr/>
            </a:lvl3pPr>
            <a:lvl4pPr marL="1028700" indent="0">
              <a:buNone/>
              <a:defRPr/>
            </a:lvl4pPr>
            <a:lvl5pPr marL="1371600" indent="0">
              <a:buNone/>
              <a:defRPr/>
            </a:lvl5pPr>
          </a:lstStyle>
          <a:p>
            <a:pPr lvl="0"/>
            <a:r>
              <a:rPr lang="en-US"/>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3870930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141935"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68" name="Shape 68"/>
          <p:cNvSpPr/>
          <p:nvPr/>
        </p:nvSpPr>
        <p:spPr>
          <a:xfrm>
            <a:off x="7531089" y="240515"/>
            <a:ext cx="1594673" cy="2025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900"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a:ln>
                  <a:noFill/>
                </a:ln>
                <a:solidFill>
                  <a:srgbClr val="2A2A2A"/>
                </a:solidFill>
                <a:effectLst/>
                <a:uLnTx/>
                <a:uFillTx/>
                <a:latin typeface="Arial"/>
                <a:cs typeface="Arial"/>
                <a:sym typeface="Arial"/>
              </a:rPr>
              <a:t>Working together </a:t>
            </a:r>
            <a:br>
              <a:rPr kumimoji="0" sz="800" b="0" i="0" u="none" strike="noStrike" kern="0" cap="none" spc="0" normalizeH="0" baseline="0" noProof="0">
                <a:ln>
                  <a:noFill/>
                </a:ln>
                <a:solidFill>
                  <a:srgbClr val="2A2A2A"/>
                </a:solidFill>
                <a:effectLst/>
                <a:uLnTx/>
                <a:uFillTx/>
                <a:latin typeface="Arial"/>
                <a:cs typeface="Arial"/>
                <a:sym typeface="Arial"/>
              </a:rPr>
            </a:br>
            <a:r>
              <a:rPr kumimoji="0" sz="800" b="0" i="0" u="none" strike="noStrike" kern="0" cap="none" spc="0" normalizeH="0" baseline="0" noProof="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a:p>
        </p:txBody>
      </p:sp>
      <p:sp>
        <p:nvSpPr>
          <p:cNvPr id="70" name="Shape 70"/>
          <p:cNvSpPr>
            <a:spLocks noGrp="1"/>
          </p:cNvSpPr>
          <p:nvPr>
            <p:ph type="pic" sz="quarter" idx="14"/>
          </p:nvPr>
        </p:nvSpPr>
        <p:spPr>
          <a:xfrm>
            <a:off x="3577935"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71" name="Shape 71"/>
          <p:cNvSpPr>
            <a:spLocks noGrp="1"/>
          </p:cNvSpPr>
          <p:nvPr>
            <p:ph type="pic" sz="quarter" idx="15"/>
          </p:nvPr>
        </p:nvSpPr>
        <p:spPr>
          <a:xfrm>
            <a:off x="49281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2" name="Footer Placeholder 1"/>
          <p:cNvSpPr>
            <a:spLocks noGrp="1"/>
          </p:cNvSpPr>
          <p:nvPr>
            <p:ph type="ftr" sz="quarter" idx="16"/>
          </p:nvPr>
        </p:nvSpPr>
        <p:spPr/>
        <p:txBody>
          <a:bodyPr/>
          <a:lstStyle>
            <a:lvl1pPr defTabSz="219075" hangingPunct="0">
              <a:defRPr/>
            </a:lvl1pPr>
          </a:lstStyle>
          <a:p>
            <a:r>
              <a:rPr lang="en-GB" kern="0">
                <a:solidFill>
                  <a:srgbClr val="2A2A2A"/>
                </a:solidFill>
                <a:sym typeface="Helvetica Light"/>
              </a:rPr>
              <a:t>www.metoffice.gov.uk																									                       © Crown Copyright 2025, Met Office</a:t>
            </a:r>
          </a:p>
        </p:txBody>
      </p:sp>
      <p:sp>
        <p:nvSpPr>
          <p:cNvPr id="14" name="Shape 64"/>
          <p:cNvSpPr/>
          <p:nvPr userDrawn="1"/>
        </p:nvSpPr>
        <p:spPr>
          <a:xfrm flipV="1">
            <a:off x="3490913"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5" name="Shape 64"/>
          <p:cNvSpPr/>
          <p:nvPr userDrawn="1"/>
        </p:nvSpPr>
        <p:spPr>
          <a:xfrm flipV="1">
            <a:off x="4842272"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6" name="Shape 64"/>
          <p:cNvSpPr/>
          <p:nvPr userDrawn="1"/>
        </p:nvSpPr>
        <p:spPr>
          <a:xfrm flipV="1">
            <a:off x="6192441"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6273702"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17" name="Title 2"/>
          <p:cNvSpPr>
            <a:spLocks noGrp="1"/>
          </p:cNvSpPr>
          <p:nvPr>
            <p:ph type="title" hasCustomPrompt="1"/>
          </p:nvPr>
        </p:nvSpPr>
        <p:spPr>
          <a:xfrm>
            <a:off x="197644" y="1039783"/>
            <a:ext cx="8437500" cy="623248"/>
          </a:xfrm>
        </p:spPr>
        <p:txBody>
          <a:bodyPr/>
          <a:lstStyle>
            <a:lvl1pPr>
              <a:defRPr/>
            </a:lvl1pPr>
          </a:lstStyle>
          <a:p>
            <a:r>
              <a:rPr lang="en-US"/>
              <a:t>Presentation title</a:t>
            </a:r>
            <a:endParaRPr lang="en-GB"/>
          </a:p>
        </p:txBody>
      </p:sp>
      <p:sp>
        <p:nvSpPr>
          <p:cNvPr id="1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297013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estion Contact">
    <p:spTree>
      <p:nvGrpSpPr>
        <p:cNvPr id="1" name=""/>
        <p:cNvGrpSpPr/>
        <p:nvPr/>
      </p:nvGrpSpPr>
      <p:grpSpPr>
        <a:xfrm>
          <a:off x="0" y="0"/>
          <a:ext cx="0" cy="0"/>
          <a:chOff x="0" y="0"/>
          <a:chExt cx="0" cy="0"/>
        </a:xfrm>
      </p:grpSpPr>
      <p:sp>
        <p:nvSpPr>
          <p:cNvPr id="6" name="Rectangle 5"/>
          <p:cNvSpPr/>
          <p:nvPr userDrawn="1"/>
        </p:nvSpPr>
        <p:spPr>
          <a:xfrm>
            <a:off x="0" y="1822593"/>
            <a:ext cx="9144000" cy="3415500"/>
          </a:xfrm>
          <a:prstGeom prst="rect">
            <a:avLst/>
          </a:prstGeom>
          <a:solidFill>
            <a:srgbClr val="C4E9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GB" sz="2000"/>
          </a:p>
        </p:txBody>
      </p:sp>
      <p:sp>
        <p:nvSpPr>
          <p:cNvPr id="2" name="Title 1"/>
          <p:cNvSpPr>
            <a:spLocks noGrp="1"/>
          </p:cNvSpPr>
          <p:nvPr>
            <p:ph type="title" hasCustomPrompt="1"/>
          </p:nvPr>
        </p:nvSpPr>
        <p:spPr>
          <a:xfrm>
            <a:off x="252000" y="699739"/>
            <a:ext cx="8640000" cy="900487"/>
          </a:xfrm>
        </p:spPr>
        <p:txBody>
          <a:bodyPr/>
          <a:lstStyle>
            <a:lvl1pPr>
              <a:defRPr/>
            </a:lvl1pPr>
          </a:lstStyle>
          <a:p>
            <a:r>
              <a:rPr lang="en-US"/>
              <a:t>Questions?</a:t>
            </a:r>
          </a:p>
        </p:txBody>
      </p:sp>
      <p:sp>
        <p:nvSpPr>
          <p:cNvPr id="7" name="Rectangle 6"/>
          <p:cNvSpPr/>
          <p:nvPr userDrawn="1"/>
        </p:nvSpPr>
        <p:spPr>
          <a:xfrm>
            <a:off x="0" y="482721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www.metoffice.gov.uk	</a:t>
            </a:r>
            <a:endParaRPr lang="en-GB" sz="800">
              <a:solidFill>
                <a:schemeClr val="tx1"/>
              </a:solidFill>
            </a:endParaRPr>
          </a:p>
        </p:txBody>
      </p:sp>
      <p:sp>
        <p:nvSpPr>
          <p:cNvPr id="8" name="Rectangle 7"/>
          <p:cNvSpPr/>
          <p:nvPr userDrawn="1"/>
        </p:nvSpPr>
        <p:spPr>
          <a:xfrm>
            <a:off x="4217158" y="482721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a:solidFill>
                  <a:schemeClr val="tx1"/>
                </a:solidFill>
              </a:rPr>
              <a:t>© Crown Copyright</a:t>
            </a:r>
            <a:r>
              <a:rPr lang="fr-BE" sz="800" baseline="0">
                <a:solidFill>
                  <a:schemeClr val="tx1"/>
                </a:solidFill>
              </a:rPr>
              <a:t> 2024, Met Office</a:t>
            </a:r>
            <a:endParaRPr lang="en-GB" sz="800">
              <a:solidFill>
                <a:schemeClr val="tx1"/>
              </a:solidFill>
            </a:endParaRPr>
          </a:p>
        </p:txBody>
      </p:sp>
      <p:sp>
        <p:nvSpPr>
          <p:cNvPr id="4" name="TextBox 3"/>
          <p:cNvSpPr txBox="1"/>
          <p:nvPr userDrawn="1"/>
        </p:nvSpPr>
        <p:spPr>
          <a:xfrm>
            <a:off x="246704" y="2004607"/>
            <a:ext cx="8640000" cy="338554"/>
          </a:xfrm>
          <a:prstGeom prst="rect">
            <a:avLst/>
          </a:prstGeom>
          <a:noFill/>
        </p:spPr>
        <p:txBody>
          <a:bodyPr wrap="square" rtlCol="0" anchor="ctr">
            <a:spAutoFit/>
          </a:bodyPr>
          <a:lstStyle/>
          <a:p>
            <a:r>
              <a:rPr lang="fr-BE" sz="1600"/>
              <a:t>For more information </a:t>
            </a:r>
            <a:r>
              <a:rPr lang="fr-BE" sz="1600" err="1"/>
              <a:t>please</a:t>
            </a:r>
            <a:r>
              <a:rPr lang="fr-BE" sz="1600"/>
              <a:t> contact</a:t>
            </a:r>
            <a:endParaRPr lang="en-GB" sz="1600"/>
          </a:p>
        </p:txBody>
      </p:sp>
      <p:sp>
        <p:nvSpPr>
          <p:cNvPr id="10" name="Text Placeholder 9"/>
          <p:cNvSpPr>
            <a:spLocks noGrp="1"/>
          </p:cNvSpPr>
          <p:nvPr>
            <p:ph type="body" sz="quarter" idx="10" hasCustomPrompt="1"/>
          </p:nvPr>
        </p:nvSpPr>
        <p:spPr>
          <a:xfrm>
            <a:off x="786704" y="3994278"/>
            <a:ext cx="8100000" cy="360000"/>
          </a:xfrm>
        </p:spPr>
        <p:txBody>
          <a:bodyPr anchor="ctr">
            <a:normAutofit/>
          </a:bodyPr>
          <a:lstStyle>
            <a:lvl1pPr marL="0" indent="0">
              <a:buNone/>
              <a:defRPr sz="1600" baseline="0"/>
            </a:lvl1pPr>
          </a:lstStyle>
          <a:p>
            <a:pPr lvl="0"/>
            <a:r>
              <a:rPr lang="en-US"/>
              <a:t>Insert phone number here</a:t>
            </a:r>
            <a:endParaRPr lang="en-GB"/>
          </a:p>
        </p:txBody>
      </p:sp>
      <p:sp>
        <p:nvSpPr>
          <p:cNvPr id="14" name="Text Placeholder 9"/>
          <p:cNvSpPr>
            <a:spLocks noGrp="1"/>
          </p:cNvSpPr>
          <p:nvPr>
            <p:ph type="body" sz="quarter" idx="11" hasCustomPrompt="1"/>
          </p:nvPr>
        </p:nvSpPr>
        <p:spPr>
          <a:xfrm>
            <a:off x="786704" y="3308732"/>
            <a:ext cx="8100000" cy="360000"/>
          </a:xfrm>
        </p:spPr>
        <p:txBody>
          <a:bodyPr anchor="ctr">
            <a:normAutofit/>
          </a:bodyPr>
          <a:lstStyle>
            <a:lvl1pPr marL="0" indent="0">
              <a:buNone/>
              <a:defRPr sz="1600"/>
            </a:lvl1pPr>
          </a:lstStyle>
          <a:p>
            <a:pPr lvl="0"/>
            <a:r>
              <a:rPr lang="en-US"/>
              <a:t>Insert e-mail here</a:t>
            </a:r>
            <a:endParaRPr lang="en-GB"/>
          </a:p>
        </p:txBody>
      </p:sp>
      <p:pic>
        <p:nvPicPr>
          <p:cNvPr id="16" name="email-icon.png"/>
          <p:cNvPicPr>
            <a:picLocks noChangeAspect="1"/>
          </p:cNvPicPr>
          <p:nvPr userDrawn="1"/>
        </p:nvPicPr>
        <p:blipFill>
          <a:blip r:embed="rId2" cstate="print"/>
          <a:stretch>
            <a:fillRect/>
          </a:stretch>
        </p:blipFill>
        <p:spPr>
          <a:xfrm>
            <a:off x="379161" y="3293168"/>
            <a:ext cx="357677" cy="396000"/>
          </a:xfrm>
          <a:prstGeom prst="rect">
            <a:avLst/>
          </a:prstGeom>
          <a:ln w="12700">
            <a:miter lim="400000"/>
          </a:ln>
        </p:spPr>
      </p:pic>
      <p:pic>
        <p:nvPicPr>
          <p:cNvPr id="17" name="phone-icon.png"/>
          <p:cNvPicPr>
            <a:picLocks noChangeAspect="1"/>
          </p:cNvPicPr>
          <p:nvPr userDrawn="1"/>
        </p:nvPicPr>
        <p:blipFill>
          <a:blip r:embed="rId3" cstate="print"/>
          <a:stretch>
            <a:fillRect/>
          </a:stretch>
        </p:blipFill>
        <p:spPr>
          <a:xfrm>
            <a:off x="350419" y="3969028"/>
            <a:ext cx="415161" cy="396000"/>
          </a:xfrm>
          <a:prstGeom prst="rect">
            <a:avLst/>
          </a:prstGeom>
          <a:ln w="12700">
            <a:miter lim="400000"/>
          </a:ln>
        </p:spPr>
      </p:pic>
      <p:pic>
        <p:nvPicPr>
          <p:cNvPr id="18" name="web-icon.png"/>
          <p:cNvPicPr>
            <a:picLocks noChangeAspect="1"/>
          </p:cNvPicPr>
          <p:nvPr userDrawn="1"/>
        </p:nvPicPr>
        <p:blipFill>
          <a:blip r:embed="rId4" cstate="print"/>
          <a:stretch>
            <a:fillRect/>
          </a:stretch>
        </p:blipFill>
        <p:spPr>
          <a:xfrm>
            <a:off x="324000" y="2617307"/>
            <a:ext cx="467999" cy="396000"/>
          </a:xfrm>
          <a:prstGeom prst="rect">
            <a:avLst/>
          </a:prstGeom>
          <a:ln w="12700">
            <a:miter lim="400000"/>
          </a:ln>
        </p:spPr>
      </p:pic>
      <p:sp>
        <p:nvSpPr>
          <p:cNvPr id="15" name="Text Placeholder 9">
            <a:extLst>
              <a:ext uri="{FF2B5EF4-FFF2-40B4-BE49-F238E27FC236}">
                <a16:creationId xmlns:a16="http://schemas.microsoft.com/office/drawing/2014/main" id="{DF812764-35C6-4759-8316-7323965CEE11}"/>
              </a:ext>
            </a:extLst>
          </p:cNvPr>
          <p:cNvSpPr>
            <a:spLocks noGrp="1"/>
          </p:cNvSpPr>
          <p:nvPr>
            <p:ph type="body" sz="quarter" idx="12" hasCustomPrompt="1"/>
          </p:nvPr>
        </p:nvSpPr>
        <p:spPr>
          <a:xfrm>
            <a:off x="786704" y="2627841"/>
            <a:ext cx="8100000" cy="360000"/>
          </a:xfrm>
        </p:spPr>
        <p:txBody>
          <a:bodyPr anchor="ctr">
            <a:normAutofit/>
          </a:bodyPr>
          <a:lstStyle>
            <a:lvl1pPr marL="0" indent="0">
              <a:buNone/>
              <a:defRPr sz="1600"/>
            </a:lvl1pPr>
          </a:lstStyle>
          <a:p>
            <a:pPr lvl="0"/>
            <a:r>
              <a:rPr lang="en-US"/>
              <a:t>www.metoffice.gov.uk</a:t>
            </a:r>
            <a:endParaRPr lang="en-GB"/>
          </a:p>
        </p:txBody>
      </p:sp>
    </p:spTree>
    <p:extLst>
      <p:ext uri="{BB962C8B-B14F-4D97-AF65-F5344CB8AC3E}">
        <p14:creationId xmlns:p14="http://schemas.microsoft.com/office/powerpoint/2010/main" val="25726308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75" hangingPunct="0">
              <a:defRPr/>
            </a:lvl1pPr>
          </a:lstStyle>
          <a:p>
            <a:r>
              <a:rPr lang="en-GB" kern="0">
                <a:solidFill>
                  <a:srgbClr val="2A2A2A"/>
                </a:solidFill>
                <a:sym typeface="Helvetica Light"/>
              </a:rPr>
              <a:t>www.metoffice.gov.uk																									                       © Crown Copyright 2025, Met Office</a:t>
            </a:r>
          </a:p>
        </p:txBody>
      </p:sp>
      <p:sp>
        <p:nvSpPr>
          <p:cNvPr id="5" name="Text Placeholder 4"/>
          <p:cNvSpPr>
            <a:spLocks noGrp="1"/>
          </p:cNvSpPr>
          <p:nvPr>
            <p:ph type="body" sz="quarter" idx="11" hasCustomPrompt="1"/>
          </p:nvPr>
        </p:nvSpPr>
        <p:spPr>
          <a:xfrm>
            <a:off x="197644" y="1770460"/>
            <a:ext cx="8424863" cy="270510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 snow squall stable/stability </a:t>
            </a:r>
            <a:r>
              <a:rPr lang="en-GB" err="1"/>
              <a:t>stratiform</a:t>
            </a:r>
            <a:r>
              <a:rPr lang="en-GB"/>
              <a:t> summation layer amount sun pillar </a:t>
            </a:r>
            <a:r>
              <a:rPr lang="en-GB" err="1"/>
              <a:t>updraught</a:t>
            </a:r>
            <a:r>
              <a:rPr lang="en-GB"/>
              <a:t> upslope effect warning waterspout wind vane. </a:t>
            </a:r>
          </a:p>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a:t>
            </a:r>
          </a:p>
          <a:p>
            <a:pPr lvl="0"/>
            <a:endParaRPr lang="en-US"/>
          </a:p>
        </p:txBody>
      </p:sp>
    </p:spTree>
    <p:extLst>
      <p:ext uri="{BB962C8B-B14F-4D97-AF65-F5344CB8AC3E}">
        <p14:creationId xmlns:p14="http://schemas.microsoft.com/office/powerpoint/2010/main" val="404358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 option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B718E9-3F82-424E-ABA2-5A93833597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1294" cy="5153227"/>
          </a:xfrm>
          <a:prstGeom prst="rect">
            <a:avLst/>
          </a:prstGeom>
        </p:spPr>
      </p:pic>
      <p:sp>
        <p:nvSpPr>
          <p:cNvPr id="2" name="Title 1"/>
          <p:cNvSpPr>
            <a:spLocks noGrp="1"/>
          </p:cNvSpPr>
          <p:nvPr>
            <p:ph type="ctrTitle"/>
          </p:nvPr>
        </p:nvSpPr>
        <p:spPr>
          <a:xfrm>
            <a:off x="252000" y="698400"/>
            <a:ext cx="5016036" cy="1157696"/>
          </a:xfrm>
        </p:spPr>
        <p:txBody>
          <a:bodyPr anchor="b">
            <a:normAutofit/>
          </a:bodyPr>
          <a:lstStyle>
            <a:lvl1pPr algn="l">
              <a:defRPr sz="3200">
                <a:solidFill>
                  <a:schemeClr val="bg2"/>
                </a:solidFill>
              </a:defRPr>
            </a:lvl1pPr>
          </a:lstStyle>
          <a:p>
            <a:r>
              <a:rPr lang="en-US"/>
              <a:t>Click to edit Master title style</a:t>
            </a:r>
          </a:p>
        </p:txBody>
      </p:sp>
      <p:sp>
        <p:nvSpPr>
          <p:cNvPr id="3" name="Subtitle 2"/>
          <p:cNvSpPr>
            <a:spLocks noGrp="1"/>
          </p:cNvSpPr>
          <p:nvPr>
            <p:ph type="subTitle" idx="1"/>
          </p:nvPr>
        </p:nvSpPr>
        <p:spPr>
          <a:xfrm>
            <a:off x="252000" y="2129051"/>
            <a:ext cx="4333648" cy="1814299"/>
          </a:xfrm>
        </p:spPr>
        <p:txBody>
          <a:bodyPr/>
          <a:lstStyle>
            <a:lvl1pPr marL="0" indent="0" algn="l">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Rectangle 7"/>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bg2"/>
                </a:solidFill>
              </a:rPr>
              <a:t>www.metoffice.gov.uk	</a:t>
            </a:r>
            <a:endParaRPr lang="en-GB" sz="800">
              <a:solidFill>
                <a:schemeClr val="bg2"/>
              </a:solidFill>
            </a:endParaRPr>
          </a:p>
        </p:txBody>
      </p:sp>
      <p:sp>
        <p:nvSpPr>
          <p:cNvPr id="9" name="Rectangle 8"/>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dirty="0">
                <a:solidFill>
                  <a:schemeClr val="bg2"/>
                </a:solidFill>
              </a:rPr>
              <a:t>© Crown Copyright</a:t>
            </a:r>
            <a:r>
              <a:rPr lang="fr-BE" sz="800" baseline="0" dirty="0">
                <a:solidFill>
                  <a:schemeClr val="bg2"/>
                </a:solidFill>
              </a:rPr>
              <a:t> 2025, Met Office</a:t>
            </a:r>
            <a:endParaRPr lang="en-GB" sz="800" dirty="0">
              <a:solidFill>
                <a:schemeClr val="bg2"/>
              </a:solidFill>
            </a:endParaRPr>
          </a:p>
        </p:txBody>
      </p:sp>
      <p:pic>
        <p:nvPicPr>
          <p:cNvPr id="10" name="MO_MASTER_for_dark_backg_RBG.png"/>
          <p:cNvPicPr>
            <a:picLocks noChangeAspect="1"/>
          </p:cNvPicPr>
          <p:nvPr userDrawn="1"/>
        </p:nvPicPr>
        <p:blipFill>
          <a:blip r:embed="rId3" cstate="print"/>
          <a:stretch>
            <a:fillRect/>
          </a:stretch>
        </p:blipFill>
        <p:spPr>
          <a:xfrm>
            <a:off x="183600" y="54000"/>
            <a:ext cx="1803780" cy="565650"/>
          </a:xfrm>
          <a:prstGeom prst="rect">
            <a:avLst/>
          </a:prstGeom>
          <a:ln w="12700">
            <a:miter lim="400000"/>
          </a:ln>
        </p:spPr>
      </p:pic>
    </p:spTree>
    <p:extLst>
      <p:ext uri="{BB962C8B-B14F-4D97-AF65-F5344CB8AC3E}">
        <p14:creationId xmlns:p14="http://schemas.microsoft.com/office/powerpoint/2010/main" val="2048850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1_Title slide - option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B718E9-3F82-424E-ABA2-5A93833597BA}"/>
              </a:ext>
            </a:extLst>
          </p:cNvPr>
          <p:cNvPicPr>
            <a:picLocks noChangeAspect="1"/>
          </p:cNvPicPr>
          <p:nvPr userDrawn="1"/>
        </p:nvPicPr>
        <p:blipFill>
          <a:blip r:embed="rId2" cstate="print"/>
          <a:stretch>
            <a:fillRect/>
          </a:stretch>
        </p:blipFill>
        <p:spPr>
          <a:xfrm>
            <a:off x="0" y="0"/>
            <a:ext cx="9161294" cy="5153228"/>
          </a:xfrm>
          <a:prstGeom prst="rect">
            <a:avLst/>
          </a:prstGeom>
        </p:spPr>
      </p:pic>
      <p:sp>
        <p:nvSpPr>
          <p:cNvPr id="2" name="Title 1"/>
          <p:cNvSpPr>
            <a:spLocks noGrp="1"/>
          </p:cNvSpPr>
          <p:nvPr>
            <p:ph type="ctrTitle"/>
          </p:nvPr>
        </p:nvSpPr>
        <p:spPr>
          <a:xfrm>
            <a:off x="252000" y="698400"/>
            <a:ext cx="5016036" cy="1157696"/>
          </a:xfrm>
        </p:spPr>
        <p:txBody>
          <a:bodyPr anchor="b">
            <a:normAutofit/>
          </a:bodyPr>
          <a:lstStyle>
            <a:lvl1pPr algn="l">
              <a:defRPr sz="3200">
                <a:solidFill>
                  <a:schemeClr val="bg2"/>
                </a:solidFill>
              </a:defRPr>
            </a:lvl1pPr>
          </a:lstStyle>
          <a:p>
            <a:r>
              <a:rPr lang="en-US"/>
              <a:t>Click to edit Master title style</a:t>
            </a:r>
          </a:p>
        </p:txBody>
      </p:sp>
      <p:sp>
        <p:nvSpPr>
          <p:cNvPr id="3" name="Subtitle 2"/>
          <p:cNvSpPr>
            <a:spLocks noGrp="1"/>
          </p:cNvSpPr>
          <p:nvPr>
            <p:ph type="subTitle" idx="1"/>
          </p:nvPr>
        </p:nvSpPr>
        <p:spPr>
          <a:xfrm>
            <a:off x="252000" y="2129051"/>
            <a:ext cx="4333648" cy="1814299"/>
          </a:xfrm>
        </p:spPr>
        <p:txBody>
          <a:bodyPr/>
          <a:lstStyle>
            <a:lvl1pPr marL="0" indent="0" algn="l">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Rectangle 7"/>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bg2"/>
                </a:solidFill>
              </a:rPr>
              <a:t>www.metoffice.gov.uk	</a:t>
            </a:r>
            <a:endParaRPr lang="en-GB" sz="800">
              <a:solidFill>
                <a:schemeClr val="bg2"/>
              </a:solidFill>
            </a:endParaRPr>
          </a:p>
        </p:txBody>
      </p:sp>
      <p:sp>
        <p:nvSpPr>
          <p:cNvPr id="9" name="Rectangle 8"/>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dirty="0">
                <a:solidFill>
                  <a:schemeClr val="bg2"/>
                </a:solidFill>
              </a:rPr>
              <a:t>© Crown Copyright</a:t>
            </a:r>
            <a:r>
              <a:rPr lang="fr-BE" sz="800" baseline="0" dirty="0">
                <a:solidFill>
                  <a:schemeClr val="bg2"/>
                </a:solidFill>
              </a:rPr>
              <a:t> 2025, Met Office</a:t>
            </a:r>
            <a:endParaRPr lang="en-GB" sz="800" dirty="0">
              <a:solidFill>
                <a:schemeClr val="bg2"/>
              </a:solidFill>
            </a:endParaRPr>
          </a:p>
        </p:txBody>
      </p:sp>
      <p:pic>
        <p:nvPicPr>
          <p:cNvPr id="10" name="MO_MASTER_for_dark_backg_RBG.png"/>
          <p:cNvPicPr>
            <a:picLocks noChangeAspect="1"/>
          </p:cNvPicPr>
          <p:nvPr userDrawn="1"/>
        </p:nvPicPr>
        <p:blipFill>
          <a:blip r:embed="rId3" cstate="print"/>
          <a:stretch>
            <a:fillRect/>
          </a:stretch>
        </p:blipFill>
        <p:spPr>
          <a:xfrm>
            <a:off x="183600" y="54000"/>
            <a:ext cx="1803780" cy="565650"/>
          </a:xfrm>
          <a:prstGeom prst="rect">
            <a:avLst/>
          </a:prstGeom>
          <a:ln w="12700">
            <a:miter lim="400000"/>
          </a:ln>
        </p:spPr>
      </p:pic>
    </p:spTree>
    <p:extLst>
      <p:ext uri="{BB962C8B-B14F-4D97-AF65-F5344CB8AC3E}">
        <p14:creationId xmlns:p14="http://schemas.microsoft.com/office/powerpoint/2010/main" val="19889921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 option 3">
    <p:spTree>
      <p:nvGrpSpPr>
        <p:cNvPr id="1" name=""/>
        <p:cNvGrpSpPr/>
        <p:nvPr/>
      </p:nvGrpSpPr>
      <p:grpSpPr>
        <a:xfrm>
          <a:off x="0" y="0"/>
          <a:ext cx="0" cy="0"/>
          <a:chOff x="0" y="0"/>
          <a:chExt cx="0" cy="0"/>
        </a:xfrm>
      </p:grpSpPr>
      <p:pic>
        <p:nvPicPr>
          <p:cNvPr id="7" name="cover-backg-2.jpg"/>
          <p:cNvPicPr>
            <a:picLocks noChangeAspect="1"/>
          </p:cNvPicPr>
          <p:nvPr userDrawn="1"/>
        </p:nvPicPr>
        <p:blipFill>
          <a:blip r:embed="rId2" cstate="print"/>
          <a:stretch>
            <a:fillRect/>
          </a:stretch>
        </p:blipFill>
        <p:spPr>
          <a:xfrm>
            <a:off x="0" y="0"/>
            <a:ext cx="9161294" cy="5153228"/>
          </a:xfrm>
          <a:prstGeom prst="rect">
            <a:avLst/>
          </a:prstGeom>
          <a:ln w="12700">
            <a:miter lim="400000"/>
          </a:ln>
        </p:spPr>
      </p:pic>
      <p:sp>
        <p:nvSpPr>
          <p:cNvPr id="2" name="Title 1"/>
          <p:cNvSpPr>
            <a:spLocks noGrp="1"/>
          </p:cNvSpPr>
          <p:nvPr>
            <p:ph type="ctrTitle"/>
          </p:nvPr>
        </p:nvSpPr>
        <p:spPr>
          <a:xfrm>
            <a:off x="252000" y="698400"/>
            <a:ext cx="8640000" cy="1157696"/>
          </a:xfrm>
        </p:spPr>
        <p:txBody>
          <a:bodyPr anchor="b">
            <a:normAutofit/>
          </a:bodyPr>
          <a:lstStyle>
            <a:lvl1pPr algn="l">
              <a:defRPr sz="3200">
                <a:solidFill>
                  <a:schemeClr val="bg2"/>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Rectangle 7"/>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bg2"/>
                </a:solidFill>
              </a:rPr>
              <a:t>www.metoffice.gov.uk	</a:t>
            </a:r>
            <a:endParaRPr lang="en-GB" sz="800">
              <a:solidFill>
                <a:schemeClr val="bg2"/>
              </a:solidFill>
            </a:endParaRPr>
          </a:p>
        </p:txBody>
      </p:sp>
      <p:sp>
        <p:nvSpPr>
          <p:cNvPr id="9" name="Rectangle 8"/>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dirty="0">
                <a:solidFill>
                  <a:schemeClr val="bg2"/>
                </a:solidFill>
              </a:rPr>
              <a:t>© Crown Copyright</a:t>
            </a:r>
            <a:r>
              <a:rPr lang="fr-BE" sz="800" baseline="0" dirty="0">
                <a:solidFill>
                  <a:schemeClr val="bg2"/>
                </a:solidFill>
              </a:rPr>
              <a:t> 2025, Met Office</a:t>
            </a:r>
            <a:endParaRPr lang="en-GB" sz="800" dirty="0">
              <a:solidFill>
                <a:schemeClr val="bg2"/>
              </a:solidFill>
            </a:endParaRPr>
          </a:p>
        </p:txBody>
      </p:sp>
      <p:pic>
        <p:nvPicPr>
          <p:cNvPr id="10" name="MO_MASTER_for_dark_backg_RBG.png"/>
          <p:cNvPicPr>
            <a:picLocks noChangeAspect="1"/>
          </p:cNvPicPr>
          <p:nvPr userDrawn="1"/>
        </p:nvPicPr>
        <p:blipFill>
          <a:blip r:embed="rId3" cstate="print"/>
          <a:stretch>
            <a:fillRect/>
          </a:stretch>
        </p:blipFill>
        <p:spPr>
          <a:xfrm>
            <a:off x="183600" y="54000"/>
            <a:ext cx="1803780" cy="565650"/>
          </a:xfrm>
          <a:prstGeom prst="rect">
            <a:avLst/>
          </a:prstGeom>
          <a:ln w="12700">
            <a:miter lim="400000"/>
          </a:ln>
        </p:spPr>
      </p:pic>
    </p:spTree>
    <p:extLst>
      <p:ext uri="{BB962C8B-B14F-4D97-AF65-F5344CB8AC3E}">
        <p14:creationId xmlns:p14="http://schemas.microsoft.com/office/powerpoint/2010/main" val="9275216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 option 4">
    <p:spTree>
      <p:nvGrpSpPr>
        <p:cNvPr id="1" name=""/>
        <p:cNvGrpSpPr/>
        <p:nvPr/>
      </p:nvGrpSpPr>
      <p:grpSpPr>
        <a:xfrm>
          <a:off x="0" y="0"/>
          <a:ext cx="0" cy="0"/>
          <a:chOff x="0" y="0"/>
          <a:chExt cx="0" cy="0"/>
        </a:xfrm>
      </p:grpSpPr>
      <p:sp>
        <p:nvSpPr>
          <p:cNvPr id="2" name="Title 1"/>
          <p:cNvSpPr>
            <a:spLocks noGrp="1"/>
          </p:cNvSpPr>
          <p:nvPr>
            <p:ph type="ctrTitle"/>
          </p:nvPr>
        </p:nvSpPr>
        <p:spPr>
          <a:xfrm>
            <a:off x="252000" y="698400"/>
            <a:ext cx="8640000" cy="1157696"/>
          </a:xfrm>
        </p:spPr>
        <p:txBody>
          <a:bodyPr anchor="b">
            <a:normAutofit/>
          </a:bodyPr>
          <a:lstStyle>
            <a:lvl1pPr algn="l">
              <a:defRPr sz="3600">
                <a:solidFill>
                  <a:schemeClr val="tx1"/>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Rectangle 4"/>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dirty="0">
                <a:solidFill>
                  <a:schemeClr val="tx1"/>
                </a:solidFill>
              </a:rPr>
              <a:t>© Crown Copyright</a:t>
            </a:r>
            <a:r>
              <a:rPr lang="fr-BE" sz="800" baseline="0" dirty="0">
                <a:solidFill>
                  <a:schemeClr val="tx1"/>
                </a:solidFill>
              </a:rPr>
              <a:t> 2025, Met Office</a:t>
            </a:r>
            <a:endParaRPr lang="en-GB" sz="800" dirty="0">
              <a:solidFill>
                <a:schemeClr val="tx1"/>
              </a:solidFill>
            </a:endParaRPr>
          </a:p>
        </p:txBody>
      </p:sp>
      <p:sp>
        <p:nvSpPr>
          <p:cNvPr id="6" name="Rectangle 5"/>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www.metoffice.gov.uk</a:t>
            </a:r>
            <a:r>
              <a:rPr lang="fr-BE" sz="800">
                <a:solidFill>
                  <a:schemeClr val="bg2"/>
                </a:solidFill>
              </a:rPr>
              <a:t>	</a:t>
            </a:r>
            <a:endParaRPr lang="en-GB" sz="800">
              <a:solidFill>
                <a:schemeClr val="bg2"/>
              </a:solidFill>
            </a:endParaRPr>
          </a:p>
        </p:txBody>
      </p:sp>
    </p:spTree>
    <p:extLst>
      <p:ext uri="{BB962C8B-B14F-4D97-AF65-F5344CB8AC3E}">
        <p14:creationId xmlns:p14="http://schemas.microsoft.com/office/powerpoint/2010/main" val="17658482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1_Title slide - option 4">
    <p:spTree>
      <p:nvGrpSpPr>
        <p:cNvPr id="1" name=""/>
        <p:cNvGrpSpPr/>
        <p:nvPr/>
      </p:nvGrpSpPr>
      <p:grpSpPr>
        <a:xfrm>
          <a:off x="0" y="0"/>
          <a:ext cx="0" cy="0"/>
          <a:chOff x="0" y="0"/>
          <a:chExt cx="0" cy="0"/>
        </a:xfrm>
      </p:grpSpPr>
      <p:sp>
        <p:nvSpPr>
          <p:cNvPr id="2" name="Title 1"/>
          <p:cNvSpPr>
            <a:spLocks noGrp="1"/>
          </p:cNvSpPr>
          <p:nvPr>
            <p:ph type="ctrTitle"/>
          </p:nvPr>
        </p:nvSpPr>
        <p:spPr>
          <a:xfrm>
            <a:off x="252000" y="698400"/>
            <a:ext cx="8640000" cy="1157696"/>
          </a:xfrm>
        </p:spPr>
        <p:txBody>
          <a:bodyPr anchor="b">
            <a:normAutofit/>
          </a:bodyPr>
          <a:lstStyle>
            <a:lvl1pPr algn="l">
              <a:defRPr sz="3600">
                <a:solidFill>
                  <a:schemeClr val="tx1"/>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Rectangle 4"/>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dirty="0">
                <a:solidFill>
                  <a:schemeClr val="tx1"/>
                </a:solidFill>
              </a:rPr>
              <a:t>© Crown Copyright</a:t>
            </a:r>
            <a:r>
              <a:rPr lang="fr-BE" sz="800" baseline="0" dirty="0">
                <a:solidFill>
                  <a:schemeClr val="tx1"/>
                </a:solidFill>
              </a:rPr>
              <a:t> 2025, Met Office</a:t>
            </a:r>
            <a:endParaRPr lang="en-GB" sz="800" dirty="0">
              <a:solidFill>
                <a:schemeClr val="tx1"/>
              </a:solidFill>
            </a:endParaRPr>
          </a:p>
        </p:txBody>
      </p:sp>
      <p:sp>
        <p:nvSpPr>
          <p:cNvPr id="6" name="Rectangle 5"/>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www.metoffice.gov.uk</a:t>
            </a:r>
            <a:r>
              <a:rPr lang="fr-BE" sz="800">
                <a:solidFill>
                  <a:schemeClr val="bg2"/>
                </a:solidFill>
              </a:rPr>
              <a:t>	</a:t>
            </a:r>
            <a:endParaRPr lang="en-GB" sz="800">
              <a:solidFill>
                <a:schemeClr val="bg2"/>
              </a:solidFill>
            </a:endParaRP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Arial"/>
                <a:sym typeface="Helvetica Light"/>
              </a:rPr>
              <a:t>  </a:t>
            </a:r>
          </a:p>
        </p:txBody>
      </p:sp>
      <p:pic>
        <p:nvPicPr>
          <p:cNvPr id="9" name="MO_MASTER_for_dark_backg_RBG.png"/>
          <p:cNvPicPr>
            <a:picLocks noChangeAspect="1"/>
          </p:cNvPicPr>
          <p:nvPr userDrawn="1"/>
        </p:nvPicPr>
        <p:blipFill>
          <a:blip r:embed="rId3" cstate="print"/>
          <a:stretch>
            <a:fillRect/>
          </a:stretch>
        </p:blipFill>
        <p:spPr>
          <a:xfrm>
            <a:off x="183600" y="54000"/>
            <a:ext cx="1803780" cy="565650"/>
          </a:xfrm>
          <a:prstGeom prst="rect">
            <a:avLst/>
          </a:prstGeom>
          <a:ln w="12700">
            <a:miter lim="400000"/>
          </a:ln>
        </p:spPr>
      </p:pic>
    </p:spTree>
    <p:extLst>
      <p:ext uri="{BB962C8B-B14F-4D97-AF65-F5344CB8AC3E}">
        <p14:creationId xmlns:p14="http://schemas.microsoft.com/office/powerpoint/2010/main" val="42524928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 option 5">
    <p:spTree>
      <p:nvGrpSpPr>
        <p:cNvPr id="1" name=""/>
        <p:cNvGrpSpPr/>
        <p:nvPr/>
      </p:nvGrpSpPr>
      <p:grpSpPr>
        <a:xfrm>
          <a:off x="0" y="0"/>
          <a:ext cx="0" cy="0"/>
          <a:chOff x="0" y="0"/>
          <a:chExt cx="0" cy="0"/>
        </a:xfrm>
      </p:grpSpPr>
      <p:sp>
        <p:nvSpPr>
          <p:cNvPr id="2" name="Title 1"/>
          <p:cNvSpPr>
            <a:spLocks noGrp="1"/>
          </p:cNvSpPr>
          <p:nvPr>
            <p:ph type="ctrTitle"/>
          </p:nvPr>
        </p:nvSpPr>
        <p:spPr>
          <a:xfrm>
            <a:off x="252000" y="698400"/>
            <a:ext cx="8640000" cy="1157696"/>
          </a:xfrm>
        </p:spPr>
        <p:txBody>
          <a:bodyPr anchor="b">
            <a:normAutofit/>
          </a:bodyPr>
          <a:lstStyle>
            <a:lvl1pPr algn="l">
              <a:defRPr sz="3600">
                <a:solidFill>
                  <a:schemeClr val="tx1"/>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Shape 64"/>
          <p:cNvSpPr/>
          <p:nvPr userDrawn="1"/>
        </p:nvSpPr>
        <p:spPr>
          <a:xfrm flipV="1">
            <a:off x="2141935"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5" name="Shape 68"/>
          <p:cNvSpPr/>
          <p:nvPr userDrawn="1"/>
        </p:nvSpPr>
        <p:spPr>
          <a:xfrm>
            <a:off x="7531089" y="204551"/>
            <a:ext cx="1360911" cy="2700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900"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a:ln>
                  <a:noFill/>
                </a:ln>
                <a:solidFill>
                  <a:srgbClr val="2A2A2A"/>
                </a:solidFill>
                <a:effectLst/>
                <a:uLnTx/>
                <a:uFillTx/>
                <a:latin typeface="Arial"/>
                <a:cs typeface="Arial"/>
                <a:sym typeface="Arial"/>
              </a:rPr>
              <a:t>Working together </a:t>
            </a:r>
            <a:br>
              <a:rPr kumimoji="0" sz="800" b="0" i="0" u="none" strike="noStrike" kern="0" cap="none" spc="0" normalizeH="0" baseline="0" noProof="0">
                <a:ln>
                  <a:noFill/>
                </a:ln>
                <a:solidFill>
                  <a:srgbClr val="2A2A2A"/>
                </a:solidFill>
                <a:effectLst/>
                <a:uLnTx/>
                <a:uFillTx/>
                <a:latin typeface="Arial"/>
                <a:cs typeface="Arial"/>
                <a:sym typeface="Arial"/>
              </a:rPr>
            </a:br>
            <a:r>
              <a:rPr kumimoji="0" sz="800" b="0" i="0" u="none" strike="noStrike" kern="0" cap="none" spc="0" normalizeH="0" baseline="0" noProof="0">
                <a:ln>
                  <a:noFill/>
                </a:ln>
                <a:solidFill>
                  <a:srgbClr val="2A2A2A"/>
                </a:solidFill>
                <a:effectLst/>
                <a:uLnTx/>
                <a:uFillTx/>
                <a:latin typeface="Arial"/>
                <a:cs typeface="Arial"/>
                <a:sym typeface="Arial"/>
              </a:rPr>
              <a:t>(enter working relationship)</a:t>
            </a:r>
          </a:p>
        </p:txBody>
      </p:sp>
      <p:sp>
        <p:nvSpPr>
          <p:cNvPr id="6"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a:p>
        </p:txBody>
      </p:sp>
      <p:sp>
        <p:nvSpPr>
          <p:cNvPr id="7" name="Shape 70"/>
          <p:cNvSpPr>
            <a:spLocks noGrp="1"/>
          </p:cNvSpPr>
          <p:nvPr>
            <p:ph type="pic" sz="quarter" idx="14"/>
          </p:nvPr>
        </p:nvSpPr>
        <p:spPr>
          <a:xfrm>
            <a:off x="3577935"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8" name="Shape 71"/>
          <p:cNvSpPr>
            <a:spLocks noGrp="1"/>
          </p:cNvSpPr>
          <p:nvPr>
            <p:ph type="pic" sz="quarter" idx="15"/>
          </p:nvPr>
        </p:nvSpPr>
        <p:spPr>
          <a:xfrm>
            <a:off x="49281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9" name="Shape 64"/>
          <p:cNvSpPr/>
          <p:nvPr userDrawn="1"/>
        </p:nvSpPr>
        <p:spPr>
          <a:xfrm flipV="1">
            <a:off x="3490913"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0" name="Shape 64"/>
          <p:cNvSpPr/>
          <p:nvPr userDrawn="1"/>
        </p:nvSpPr>
        <p:spPr>
          <a:xfrm flipV="1">
            <a:off x="4842272"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1" name="Shape 64"/>
          <p:cNvSpPr/>
          <p:nvPr userDrawn="1"/>
        </p:nvSpPr>
        <p:spPr>
          <a:xfrm flipV="1">
            <a:off x="6192441"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2" name="Shape 71"/>
          <p:cNvSpPr>
            <a:spLocks noGrp="1"/>
          </p:cNvSpPr>
          <p:nvPr>
            <p:ph type="pic" sz="quarter" idx="17"/>
          </p:nvPr>
        </p:nvSpPr>
        <p:spPr>
          <a:xfrm>
            <a:off x="6273702"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13" name="Rectangle 12"/>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www.metoffice.gov.uk</a:t>
            </a:r>
            <a:r>
              <a:rPr lang="fr-BE" sz="800">
                <a:solidFill>
                  <a:schemeClr val="bg2"/>
                </a:solidFill>
              </a:rPr>
              <a:t>	</a:t>
            </a:r>
            <a:endParaRPr lang="en-GB" sz="800">
              <a:solidFill>
                <a:schemeClr val="bg2"/>
              </a:solidFill>
            </a:endParaRPr>
          </a:p>
        </p:txBody>
      </p:sp>
      <p:sp>
        <p:nvSpPr>
          <p:cNvPr id="14" name="Rectangle 13"/>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dirty="0">
                <a:solidFill>
                  <a:schemeClr val="tx1"/>
                </a:solidFill>
              </a:rPr>
              <a:t>© Crown Copyright</a:t>
            </a:r>
            <a:r>
              <a:rPr lang="fr-BE" sz="800" baseline="0" dirty="0">
                <a:solidFill>
                  <a:schemeClr val="tx1"/>
                </a:solidFill>
              </a:rPr>
              <a:t> 2025, Met Office</a:t>
            </a:r>
            <a:endParaRPr lang="en-GB" sz="800" dirty="0">
              <a:solidFill>
                <a:schemeClr val="tx1"/>
              </a:solidFill>
            </a:endParaRPr>
          </a:p>
        </p:txBody>
      </p:sp>
    </p:spTree>
    <p:extLst>
      <p:ext uri="{BB962C8B-B14F-4D97-AF65-F5344CB8AC3E}">
        <p14:creationId xmlns:p14="http://schemas.microsoft.com/office/powerpoint/2010/main" val="31322308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slide - option 5">
    <p:spTree>
      <p:nvGrpSpPr>
        <p:cNvPr id="1" name=""/>
        <p:cNvGrpSpPr/>
        <p:nvPr/>
      </p:nvGrpSpPr>
      <p:grpSpPr>
        <a:xfrm>
          <a:off x="0" y="0"/>
          <a:ext cx="0" cy="0"/>
          <a:chOff x="0" y="0"/>
          <a:chExt cx="0" cy="0"/>
        </a:xfrm>
      </p:grpSpPr>
      <p:sp>
        <p:nvSpPr>
          <p:cNvPr id="15"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Arial"/>
                <a:sym typeface="Helvetica Light"/>
              </a:rPr>
              <a:t>  </a:t>
            </a:r>
          </a:p>
        </p:txBody>
      </p:sp>
      <p:sp>
        <p:nvSpPr>
          <p:cNvPr id="2" name="Title 1"/>
          <p:cNvSpPr>
            <a:spLocks noGrp="1"/>
          </p:cNvSpPr>
          <p:nvPr>
            <p:ph type="ctrTitle"/>
          </p:nvPr>
        </p:nvSpPr>
        <p:spPr>
          <a:xfrm>
            <a:off x="252000" y="698400"/>
            <a:ext cx="8640000" cy="1157696"/>
          </a:xfrm>
        </p:spPr>
        <p:txBody>
          <a:bodyPr anchor="b">
            <a:normAutofit/>
          </a:bodyPr>
          <a:lstStyle>
            <a:lvl1pPr algn="l">
              <a:defRPr sz="3600">
                <a:solidFill>
                  <a:schemeClr val="tx1"/>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6"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a:p>
        </p:txBody>
      </p:sp>
      <p:sp>
        <p:nvSpPr>
          <p:cNvPr id="7" name="Shape 70"/>
          <p:cNvSpPr>
            <a:spLocks noGrp="1"/>
          </p:cNvSpPr>
          <p:nvPr>
            <p:ph type="pic" sz="quarter" idx="14"/>
          </p:nvPr>
        </p:nvSpPr>
        <p:spPr>
          <a:xfrm>
            <a:off x="3577935"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8" name="Shape 71"/>
          <p:cNvSpPr>
            <a:spLocks noGrp="1"/>
          </p:cNvSpPr>
          <p:nvPr>
            <p:ph type="pic" sz="quarter" idx="15"/>
          </p:nvPr>
        </p:nvSpPr>
        <p:spPr>
          <a:xfrm>
            <a:off x="49281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9"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0"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1"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2" name="Shape 71"/>
          <p:cNvSpPr>
            <a:spLocks noGrp="1"/>
          </p:cNvSpPr>
          <p:nvPr>
            <p:ph type="pic" sz="quarter" idx="17"/>
          </p:nvPr>
        </p:nvSpPr>
        <p:spPr>
          <a:xfrm>
            <a:off x="6273702"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13" name="Rectangle 12"/>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www.metoffice.gov.uk</a:t>
            </a:r>
            <a:r>
              <a:rPr lang="fr-BE" sz="800">
                <a:solidFill>
                  <a:schemeClr val="bg2"/>
                </a:solidFill>
              </a:rPr>
              <a:t>	</a:t>
            </a:r>
            <a:endParaRPr lang="en-GB" sz="800">
              <a:solidFill>
                <a:schemeClr val="bg2"/>
              </a:solidFill>
            </a:endParaRPr>
          </a:p>
        </p:txBody>
      </p:sp>
      <p:sp>
        <p:nvSpPr>
          <p:cNvPr id="14" name="Rectangle 13"/>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dirty="0">
                <a:solidFill>
                  <a:schemeClr val="tx1"/>
                </a:solidFill>
              </a:rPr>
              <a:t>© Crown Copyright</a:t>
            </a:r>
            <a:r>
              <a:rPr lang="fr-BE" sz="800" baseline="0" dirty="0">
                <a:solidFill>
                  <a:schemeClr val="tx1"/>
                </a:solidFill>
              </a:rPr>
              <a:t> 2025, Met Office</a:t>
            </a:r>
            <a:endParaRPr lang="en-GB" sz="800" dirty="0">
              <a:solidFill>
                <a:schemeClr val="tx1"/>
              </a:solidFill>
            </a:endParaRPr>
          </a:p>
        </p:txBody>
      </p:sp>
      <p:sp>
        <p:nvSpPr>
          <p:cNvPr id="5" name="Shape 68"/>
          <p:cNvSpPr/>
          <p:nvPr userDrawn="1"/>
        </p:nvSpPr>
        <p:spPr>
          <a:xfrm>
            <a:off x="7531089" y="204551"/>
            <a:ext cx="1360911" cy="27000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lstStyle/>
          <a:p>
            <a:pPr marL="0" marR="0" lvl="0" indent="0" algn="l" defTabSz="342900"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a:ln>
                  <a:noFill/>
                </a:ln>
                <a:solidFill>
                  <a:schemeClr val="accent6"/>
                </a:solidFill>
                <a:effectLst/>
                <a:uLnTx/>
                <a:uFillTx/>
                <a:latin typeface="Arial"/>
                <a:cs typeface="Arial"/>
                <a:sym typeface="Arial"/>
              </a:rPr>
              <a:t>Working together </a:t>
            </a:r>
            <a:br>
              <a:rPr kumimoji="0" sz="800" b="0" i="0" u="none" strike="noStrike" kern="0" cap="none" spc="0" normalizeH="0" baseline="0" noProof="0">
                <a:ln>
                  <a:noFill/>
                </a:ln>
                <a:solidFill>
                  <a:schemeClr val="accent6"/>
                </a:solidFill>
                <a:effectLst/>
                <a:uLnTx/>
                <a:uFillTx/>
                <a:latin typeface="Arial"/>
                <a:cs typeface="Arial"/>
                <a:sym typeface="Arial"/>
              </a:rPr>
            </a:br>
            <a:r>
              <a:rPr kumimoji="0" sz="800" b="0" i="0" u="none" strike="noStrike" kern="0" cap="none" spc="0" normalizeH="0" baseline="0" noProof="0">
                <a:ln>
                  <a:noFill/>
                </a:ln>
                <a:solidFill>
                  <a:schemeClr val="accent6"/>
                </a:solidFill>
                <a:effectLst/>
                <a:uLnTx/>
                <a:uFillTx/>
                <a:latin typeface="Arial"/>
                <a:cs typeface="Arial"/>
                <a:sym typeface="Arial"/>
              </a:rPr>
              <a:t>(enter working relationship)</a:t>
            </a:r>
          </a:p>
        </p:txBody>
      </p:sp>
      <p:pic>
        <p:nvPicPr>
          <p:cNvPr id="18" name="MO_MASTER_for_dark_backg_RBG.png"/>
          <p:cNvPicPr>
            <a:picLocks noChangeAspect="1"/>
          </p:cNvPicPr>
          <p:nvPr userDrawn="1"/>
        </p:nvPicPr>
        <p:blipFill>
          <a:blip r:embed="rId3" cstate="print"/>
          <a:stretch>
            <a:fillRect/>
          </a:stretch>
        </p:blipFill>
        <p:spPr>
          <a:xfrm>
            <a:off x="183600" y="54000"/>
            <a:ext cx="1803780" cy="565650"/>
          </a:xfrm>
          <a:prstGeom prst="rect">
            <a:avLst/>
          </a:prstGeom>
          <a:ln w="12700">
            <a:miter lim="400000"/>
          </a:ln>
        </p:spPr>
      </p:pic>
    </p:spTree>
    <p:extLst>
      <p:ext uri="{BB962C8B-B14F-4D97-AF65-F5344CB8AC3E}">
        <p14:creationId xmlns:p14="http://schemas.microsoft.com/office/powerpoint/2010/main" val="25127430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 1 colum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endParaRPr lang="en-GB"/>
          </a:p>
        </p:txBody>
      </p:sp>
      <p:sp>
        <p:nvSpPr>
          <p:cNvPr id="11" name="Slide Number Placeholder 10"/>
          <p:cNvSpPr>
            <a:spLocks noGrp="1"/>
          </p:cNvSpPr>
          <p:nvPr>
            <p:ph type="sldNum" sz="quarter" idx="10"/>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266718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0"/>
            <a:ext cx="9144000" cy="411361"/>
          </a:xfrm>
          <a:prstGeom prst="rect">
            <a:avLst/>
          </a:prstGeom>
        </p:spPr>
        <p:txBody>
          <a:bodyPr/>
          <a:lstStyle>
            <a:lvl1pPr defTabSz="219075" hangingPunct="0">
              <a:defRPr/>
            </a:lvl1pPr>
          </a:lstStyle>
          <a:p>
            <a:r>
              <a:rPr lang="en-GB" kern="0">
                <a:solidFill>
                  <a:srgbClr val="2A2A2A"/>
                </a:solidFill>
                <a:sym typeface="Helvetica Light"/>
              </a:rPr>
              <a:t>www.metoffice.gov.uk																									                       © Crown Copyright 2025, Met Office</a:t>
            </a: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Arial"/>
                <a:sym typeface="Helvetica Light"/>
              </a:rPr>
              <a:t>  </a:t>
            </a:r>
          </a:p>
        </p:txBody>
      </p:sp>
      <p:pic>
        <p:nvPicPr>
          <p:cNvPr id="14" name="MO_MASTER_for_dark_backg_RBG.png"/>
          <p:cNvPicPr>
            <a:picLocks noChangeAspect="1"/>
          </p:cNvPicPr>
          <p:nvPr userDrawn="1"/>
        </p:nvPicPr>
        <p:blipFill>
          <a:blip r:embed="rId3" cstate="print"/>
          <a:stretch>
            <a:fillRect/>
          </a:stretch>
        </p:blipFill>
        <p:spPr>
          <a:xfrm>
            <a:off x="67307" y="40500"/>
            <a:ext cx="1803780" cy="565650"/>
          </a:xfrm>
          <a:prstGeom prst="rect">
            <a:avLst/>
          </a:prstGeom>
          <a:ln w="12700">
            <a:miter lim="400000"/>
          </a:ln>
        </p:spPr>
      </p:pic>
      <p:sp>
        <p:nvSpPr>
          <p:cNvPr id="8" name="Title 2"/>
          <p:cNvSpPr>
            <a:spLocks noGrp="1"/>
          </p:cNvSpPr>
          <p:nvPr>
            <p:ph type="title" hasCustomPrompt="1"/>
          </p:nvPr>
        </p:nvSpPr>
        <p:spPr>
          <a:xfrm>
            <a:off x="197644" y="1039783"/>
            <a:ext cx="8437500" cy="623248"/>
          </a:xfrm>
        </p:spPr>
        <p:txBody>
          <a:bodyPr/>
          <a:lstStyle>
            <a:lvl1pPr>
              <a:defRPr/>
            </a:lvl1pPr>
          </a:lstStyle>
          <a:p>
            <a:r>
              <a:rPr lang="en-US"/>
              <a:t>Presentation title</a:t>
            </a:r>
            <a:endParaRPr lang="en-GB"/>
          </a:p>
        </p:txBody>
      </p:sp>
      <p:sp>
        <p:nvSpPr>
          <p:cNvPr id="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1515187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2000" y="1548000"/>
            <a:ext cx="4087988"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2400" y="1548000"/>
            <a:ext cx="40896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4567473" y="1548000"/>
            <a:ext cx="0" cy="306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0"/>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17754622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 2 columns third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2000" y="1548000"/>
            <a:ext cx="567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2000" y="1548000"/>
            <a:ext cx="270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6057352" y="1548000"/>
            <a:ext cx="0" cy="306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0"/>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37562921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 3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2000" y="1548000"/>
            <a:ext cx="270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2000" y="1548000"/>
            <a:ext cx="270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3093513" y="1548000"/>
            <a:ext cx="0" cy="306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6" name="Content Placeholder 3"/>
          <p:cNvSpPr>
            <a:spLocks noGrp="1"/>
          </p:cNvSpPr>
          <p:nvPr>
            <p:ph sz="half" idx="10"/>
          </p:nvPr>
        </p:nvSpPr>
        <p:spPr>
          <a:xfrm>
            <a:off x="3222000" y="1548000"/>
            <a:ext cx="270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6057352" y="1548000"/>
            <a:ext cx="0" cy="306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1"/>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24471442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 1 column + image">
    <p:spTree>
      <p:nvGrpSpPr>
        <p:cNvPr id="1" name=""/>
        <p:cNvGrpSpPr/>
        <p:nvPr/>
      </p:nvGrpSpPr>
      <p:grpSpPr>
        <a:xfrm>
          <a:off x="0" y="0"/>
          <a:ext cx="0" cy="0"/>
          <a:chOff x="0" y="0"/>
          <a:chExt cx="0" cy="0"/>
        </a:xfrm>
      </p:grpSpPr>
      <p:sp>
        <p:nvSpPr>
          <p:cNvPr id="2" name="Title 1"/>
          <p:cNvSpPr>
            <a:spLocks noGrp="1"/>
          </p:cNvSpPr>
          <p:nvPr>
            <p:ph type="title"/>
          </p:nvPr>
        </p:nvSpPr>
        <p:spPr>
          <a:xfrm>
            <a:off x="252000" y="699740"/>
            <a:ext cx="4087988" cy="576000"/>
          </a:xfrm>
        </p:spPr>
        <p:txBody>
          <a:bodyPr/>
          <a:lstStyle/>
          <a:p>
            <a:r>
              <a:rPr lang="en-US"/>
              <a:t>Click to edit Master title style</a:t>
            </a:r>
          </a:p>
        </p:txBody>
      </p:sp>
      <p:sp>
        <p:nvSpPr>
          <p:cNvPr id="3" name="Content Placeholder 2"/>
          <p:cNvSpPr>
            <a:spLocks noGrp="1"/>
          </p:cNvSpPr>
          <p:nvPr>
            <p:ph sz="half" idx="1"/>
          </p:nvPr>
        </p:nvSpPr>
        <p:spPr>
          <a:xfrm>
            <a:off x="252000" y="1548000"/>
            <a:ext cx="4087988"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p:nvPr userDrawn="1"/>
        </p:nvSpPr>
        <p:spPr>
          <a:xfrm>
            <a:off x="4562272" y="1"/>
            <a:ext cx="4572000" cy="4716780"/>
          </a:xfrm>
          <a:prstGeom prst="rect">
            <a:avLst/>
          </a:prstGeom>
          <a:solidFill>
            <a:schemeClr val="tx1">
              <a:lumMod val="10000"/>
              <a:lumOff val="9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p:cNvSpPr>
            <a:spLocks noGrp="1"/>
          </p:cNvSpPr>
          <p:nvPr>
            <p:ph type="sldNum" sz="quarter" idx="10"/>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19478903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Content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15394803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 full image">
    <p:spTree>
      <p:nvGrpSpPr>
        <p:cNvPr id="1" name=""/>
        <p:cNvGrpSpPr/>
        <p:nvPr/>
      </p:nvGrpSpPr>
      <p:grpSpPr>
        <a:xfrm>
          <a:off x="0" y="0"/>
          <a:ext cx="0" cy="0"/>
          <a:chOff x="0" y="0"/>
          <a:chExt cx="0" cy="0"/>
        </a:xfrm>
      </p:grpSpPr>
      <p:sp>
        <p:nvSpPr>
          <p:cNvPr id="5" name="Rectangle 4"/>
          <p:cNvSpPr/>
          <p:nvPr userDrawn="1"/>
        </p:nvSpPr>
        <p:spPr>
          <a:xfrm>
            <a:off x="0" y="709468"/>
            <a:ext cx="9144000" cy="4022385"/>
          </a:xfrm>
          <a:prstGeom prst="rect">
            <a:avLst/>
          </a:prstGeom>
          <a:solidFill>
            <a:schemeClr val="tx1">
              <a:lumMod val="10000"/>
              <a:lumOff val="9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p:cNvSpPr>
            <a:spLocks noGrp="1"/>
          </p:cNvSpPr>
          <p:nvPr>
            <p:ph type="pic" sz="quarter" idx="10"/>
          </p:nvPr>
        </p:nvSpPr>
        <p:spPr>
          <a:xfrm>
            <a:off x="252413" y="818866"/>
            <a:ext cx="8639175" cy="3789647"/>
          </a:xfrm>
        </p:spPr>
        <p:txBody>
          <a:bodyPr/>
          <a:lstStyle/>
          <a:p>
            <a:r>
              <a:rPr lang="en-US"/>
              <a:t>Click icon to add picture</a:t>
            </a:r>
            <a:endParaRPr lang="en-GB"/>
          </a:p>
        </p:txBody>
      </p:sp>
      <p:sp>
        <p:nvSpPr>
          <p:cNvPr id="2" name="Slide Number Placeholder 1"/>
          <p:cNvSpPr>
            <a:spLocks noGrp="1"/>
          </p:cNvSpPr>
          <p:nvPr>
            <p:ph type="sldNum" sz="quarter" idx="11"/>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19528878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Content - 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36026293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Content - really blank">
    <p:spTree>
      <p:nvGrpSpPr>
        <p:cNvPr id="1" name=""/>
        <p:cNvGrpSpPr/>
        <p:nvPr/>
      </p:nvGrpSpPr>
      <p:grpSpPr>
        <a:xfrm>
          <a:off x="0" y="0"/>
          <a:ext cx="0" cy="0"/>
          <a:chOff x="0" y="0"/>
          <a:chExt cx="0" cy="0"/>
        </a:xfrm>
      </p:grpSpPr>
      <p:sp>
        <p:nvSpPr>
          <p:cNvPr id="2" name="Rectangle 1"/>
          <p:cNvSpPr/>
          <p:nvPr userDrawn="1"/>
        </p:nvSpPr>
        <p:spPr>
          <a:xfrm>
            <a:off x="0" y="4735773"/>
            <a:ext cx="9144000" cy="40772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36172180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Divider - green">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52000" y="699739"/>
            <a:ext cx="8640000" cy="900487"/>
          </a:xfrm>
        </p:spPr>
        <p:txBody>
          <a:bodyPr/>
          <a:lstStyle/>
          <a:p>
            <a:r>
              <a:rPr lang="en-US"/>
              <a:t>Click to edit Master title style</a:t>
            </a:r>
          </a:p>
        </p:txBody>
      </p:sp>
      <p:sp>
        <p:nvSpPr>
          <p:cNvPr id="3" name="Content Placeholder 2"/>
          <p:cNvSpPr>
            <a:spLocks noGrp="1"/>
          </p:cNvSpPr>
          <p:nvPr>
            <p:ph idx="1" hasCustomPrompt="1"/>
          </p:nvPr>
        </p:nvSpPr>
        <p:spPr>
          <a:xfrm>
            <a:off x="252000" y="1975480"/>
            <a:ext cx="8640000" cy="2632520"/>
          </a:xfrm>
        </p:spPr>
        <p:txBody>
          <a:bodyPr/>
          <a:lstStyle>
            <a:lvl1pPr marL="0" indent="0">
              <a:buNone/>
              <a:defRPr baseline="0"/>
            </a:lvl1pPr>
            <a:lvl2pPr marL="342900" indent="0">
              <a:buNone/>
              <a:defRPr/>
            </a:lvl2pPr>
            <a:lvl3pPr marL="685800" indent="0">
              <a:buNone/>
              <a:defRPr/>
            </a:lvl3pPr>
            <a:lvl4pPr marL="1028700" indent="0">
              <a:buNone/>
              <a:defRPr/>
            </a:lvl4pPr>
            <a:lvl5pPr marL="1371600" indent="0">
              <a:buNone/>
              <a:defRPr/>
            </a:lvl5pPr>
          </a:lstStyle>
          <a:p>
            <a:pPr lvl="0"/>
            <a:r>
              <a:rPr lang="en-US"/>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12566003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Divider - grey">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52000" y="699740"/>
            <a:ext cx="8640000" cy="900000"/>
          </a:xfrm>
        </p:spPr>
        <p:txBody>
          <a:bodyPr/>
          <a:lstStyle/>
          <a:p>
            <a:r>
              <a:rPr lang="en-US"/>
              <a:t>Click to edit Master title style</a:t>
            </a:r>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lvl1pPr>
            <a:lvl2pPr marL="342900" indent="0">
              <a:buNone/>
              <a:defRPr/>
            </a:lvl2pPr>
            <a:lvl3pPr marL="685800" indent="0">
              <a:buNone/>
              <a:defRPr/>
            </a:lvl3pPr>
            <a:lvl4pPr marL="1028700" indent="0">
              <a:buNone/>
              <a:defRPr/>
            </a:lvl4pPr>
            <a:lvl5pPr marL="1371600" indent="0">
              <a:buNone/>
              <a:defRPr/>
            </a:lvl5pPr>
          </a:lstStyle>
          <a:p>
            <a:pPr lvl="0"/>
            <a:r>
              <a:rPr lang="en-US"/>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218038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0"/>
            <a:ext cx="9144000" cy="411361"/>
          </a:xfrm>
          <a:prstGeom prst="rect">
            <a:avLst/>
          </a:prstGeom>
        </p:spPr>
        <p:txBody>
          <a:bodyPr/>
          <a:lstStyle>
            <a:lvl1pPr defTabSz="219075" hangingPunct="0">
              <a:defRPr/>
            </a:lvl1pPr>
          </a:lstStyle>
          <a:p>
            <a:r>
              <a:rPr lang="en-GB" kern="0">
                <a:solidFill>
                  <a:srgbClr val="2A2A2A"/>
                </a:solidFill>
                <a:sym typeface="Helvetica Light"/>
              </a:rPr>
              <a:t>www.metoffice.gov.uk																									                       © Crown Copyright 2025, Met Office</a:t>
            </a: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Arial"/>
                <a:sym typeface="Helvetica Light"/>
              </a:rPr>
              <a:t>  </a:t>
            </a:r>
          </a:p>
        </p:txBody>
      </p:sp>
      <p:sp>
        <p:nvSpPr>
          <p:cNvPr id="9"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0" name="Shape 68"/>
          <p:cNvSpPr/>
          <p:nvPr userDrawn="1"/>
        </p:nvSpPr>
        <p:spPr>
          <a:xfrm>
            <a:off x="7531089" y="240515"/>
            <a:ext cx="1594673" cy="20250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lstStyle/>
          <a:p>
            <a:pPr marL="0" marR="0" lvl="0" indent="0" algn="l" defTabSz="342900"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a:ln>
                  <a:noFill/>
                </a:ln>
                <a:solidFill>
                  <a:srgbClr val="FFFFFF"/>
                </a:solidFill>
                <a:effectLst/>
                <a:uLnTx/>
                <a:uFillTx/>
                <a:latin typeface="Arial"/>
                <a:cs typeface="Arial"/>
                <a:sym typeface="Arial"/>
              </a:rPr>
              <a:t>Working together </a:t>
            </a:r>
            <a:br>
              <a:rPr kumimoji="0" sz="800" b="0" i="0" u="none" strike="noStrike" kern="0" cap="none" spc="0" normalizeH="0" baseline="0" noProof="0">
                <a:ln>
                  <a:noFill/>
                </a:ln>
                <a:solidFill>
                  <a:srgbClr val="FFFFFF"/>
                </a:solidFill>
                <a:effectLst/>
                <a:uLnTx/>
                <a:uFillTx/>
                <a:latin typeface="Arial"/>
                <a:cs typeface="Arial"/>
                <a:sym typeface="Arial"/>
              </a:rPr>
            </a:br>
            <a:r>
              <a:rPr kumimoji="0" sz="800" b="0" i="0" u="none" strike="noStrike" kern="0" cap="none" spc="0" normalizeH="0" baseline="0" noProof="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a:p>
        </p:txBody>
      </p:sp>
      <p:sp>
        <p:nvSpPr>
          <p:cNvPr id="14" name="Shape 70"/>
          <p:cNvSpPr>
            <a:spLocks noGrp="1"/>
          </p:cNvSpPr>
          <p:nvPr>
            <p:ph type="pic" sz="quarter" idx="14"/>
          </p:nvPr>
        </p:nvSpPr>
        <p:spPr>
          <a:xfrm>
            <a:off x="3577935"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15" name="Shape 71"/>
          <p:cNvSpPr>
            <a:spLocks noGrp="1"/>
          </p:cNvSpPr>
          <p:nvPr>
            <p:ph type="pic" sz="quarter" idx="15"/>
          </p:nvPr>
        </p:nvSpPr>
        <p:spPr>
          <a:xfrm>
            <a:off x="49281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16"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7"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8"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6273702"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pic>
        <p:nvPicPr>
          <p:cNvPr id="23" name="MO_MASTER_for_dark_backg_RBG.png"/>
          <p:cNvPicPr>
            <a:picLocks noChangeAspect="1"/>
          </p:cNvPicPr>
          <p:nvPr userDrawn="1"/>
        </p:nvPicPr>
        <p:blipFill>
          <a:blip r:embed="rId3" cstate="print"/>
          <a:stretch>
            <a:fillRect/>
          </a:stretch>
        </p:blipFill>
        <p:spPr>
          <a:xfrm>
            <a:off x="67307" y="40500"/>
            <a:ext cx="1803780" cy="565650"/>
          </a:xfrm>
          <a:prstGeom prst="rect">
            <a:avLst/>
          </a:prstGeom>
          <a:ln w="12700">
            <a:miter lim="400000"/>
          </a:ln>
        </p:spPr>
      </p:pic>
      <p:sp>
        <p:nvSpPr>
          <p:cNvPr id="20" name="Title 2"/>
          <p:cNvSpPr>
            <a:spLocks noGrp="1"/>
          </p:cNvSpPr>
          <p:nvPr>
            <p:ph type="title" hasCustomPrompt="1"/>
          </p:nvPr>
        </p:nvSpPr>
        <p:spPr>
          <a:xfrm>
            <a:off x="197644" y="1039783"/>
            <a:ext cx="8437500" cy="623248"/>
          </a:xfrm>
        </p:spPr>
        <p:txBody>
          <a:bodyPr/>
          <a:lstStyle>
            <a:lvl1pPr>
              <a:defRPr/>
            </a:lvl1pPr>
          </a:lstStyle>
          <a:p>
            <a:r>
              <a:rPr lang="en-US"/>
              <a:t>Presentation title</a:t>
            </a:r>
            <a:endParaRPr lang="en-GB"/>
          </a:p>
        </p:txBody>
      </p:sp>
      <p:sp>
        <p:nvSpPr>
          <p:cNvPr id="24"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15820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Divider - blue">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52000" y="699740"/>
            <a:ext cx="8640000" cy="900000"/>
          </a:xfrm>
        </p:spPr>
        <p:txBody>
          <a:bodyPr/>
          <a:lstStyle/>
          <a:p>
            <a:r>
              <a:rPr lang="en-US"/>
              <a:t>Click to edit Master title style</a:t>
            </a:r>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solidFill>
                  <a:schemeClr val="bg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bg2"/>
                </a:solidFill>
              </a:rPr>
              <a:t>	</a:t>
            </a:r>
            <a:endParaRPr lang="en-GB" sz="800">
              <a:solidFill>
                <a:schemeClr val="bg2"/>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41277875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Divider - red">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52000" y="699740"/>
            <a:ext cx="8640000" cy="900000"/>
          </a:xfrm>
        </p:spPr>
        <p:txBody>
          <a:bodyPr/>
          <a:lstStyle/>
          <a:p>
            <a:r>
              <a:rPr lang="en-US"/>
              <a:t>Click to edit Master title style</a:t>
            </a:r>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lvl1pPr>
            <a:lvl2pPr marL="342900" indent="0">
              <a:buNone/>
              <a:defRPr/>
            </a:lvl2pPr>
            <a:lvl3pPr marL="685800" indent="0">
              <a:buNone/>
              <a:defRPr/>
            </a:lvl3pPr>
            <a:lvl4pPr marL="1028700" indent="0">
              <a:buNone/>
              <a:defRPr/>
            </a:lvl4pPr>
            <a:lvl5pPr marL="1371600" indent="0">
              <a:buNone/>
              <a:defRPr/>
            </a:lvl5pPr>
          </a:lstStyle>
          <a:p>
            <a:pPr lvl="0"/>
            <a:r>
              <a:rPr lang="en-US"/>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36046874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Divider - teal">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52000" y="699740"/>
            <a:ext cx="8640000" cy="900000"/>
          </a:xfrm>
        </p:spPr>
        <p:txBody>
          <a:bodyPr/>
          <a:lstStyle/>
          <a:p>
            <a:r>
              <a:rPr lang="en-US"/>
              <a:t>Click to edit Master title style</a:t>
            </a:r>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lvl1pPr>
            <a:lvl2pPr marL="342900" indent="0">
              <a:buNone/>
              <a:defRPr/>
            </a:lvl2pPr>
            <a:lvl3pPr marL="685800" indent="0">
              <a:buNone/>
              <a:defRPr/>
            </a:lvl3pPr>
            <a:lvl4pPr marL="1028700" indent="0">
              <a:buNone/>
              <a:defRPr/>
            </a:lvl4pPr>
            <a:lvl5pPr marL="1371600" indent="0">
              <a:buNone/>
              <a:defRPr/>
            </a:lvl5pPr>
          </a:lstStyle>
          <a:p>
            <a:pPr lvl="0"/>
            <a:r>
              <a:rPr lang="en-US"/>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29587314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estion Contact">
    <p:spTree>
      <p:nvGrpSpPr>
        <p:cNvPr id="1" name=""/>
        <p:cNvGrpSpPr/>
        <p:nvPr/>
      </p:nvGrpSpPr>
      <p:grpSpPr>
        <a:xfrm>
          <a:off x="0" y="0"/>
          <a:ext cx="0" cy="0"/>
          <a:chOff x="0" y="0"/>
          <a:chExt cx="0" cy="0"/>
        </a:xfrm>
      </p:grpSpPr>
      <p:sp>
        <p:nvSpPr>
          <p:cNvPr id="6" name="Rectangle 5"/>
          <p:cNvSpPr/>
          <p:nvPr userDrawn="1"/>
        </p:nvSpPr>
        <p:spPr>
          <a:xfrm>
            <a:off x="0" y="1822593"/>
            <a:ext cx="9144000" cy="3415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GB" sz="2000"/>
          </a:p>
        </p:txBody>
      </p:sp>
      <p:sp>
        <p:nvSpPr>
          <p:cNvPr id="2" name="Title 1"/>
          <p:cNvSpPr>
            <a:spLocks noGrp="1"/>
          </p:cNvSpPr>
          <p:nvPr>
            <p:ph type="title" hasCustomPrompt="1"/>
          </p:nvPr>
        </p:nvSpPr>
        <p:spPr>
          <a:xfrm>
            <a:off x="252000" y="699739"/>
            <a:ext cx="8640000" cy="900487"/>
          </a:xfrm>
        </p:spPr>
        <p:txBody>
          <a:bodyPr/>
          <a:lstStyle>
            <a:lvl1pPr>
              <a:defRPr/>
            </a:lvl1pPr>
          </a:lstStyle>
          <a:p>
            <a:r>
              <a:rPr lang="en-US"/>
              <a:t>Questions?</a:t>
            </a:r>
          </a:p>
        </p:txBody>
      </p:sp>
      <p:sp>
        <p:nvSpPr>
          <p:cNvPr id="7" name="Rectangle 6"/>
          <p:cNvSpPr/>
          <p:nvPr userDrawn="1"/>
        </p:nvSpPr>
        <p:spPr>
          <a:xfrm>
            <a:off x="0" y="482721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www.metoffice.gov.uk	</a:t>
            </a:r>
            <a:endParaRPr lang="en-GB" sz="800">
              <a:solidFill>
                <a:schemeClr val="tx1"/>
              </a:solidFill>
            </a:endParaRPr>
          </a:p>
        </p:txBody>
      </p:sp>
      <p:sp>
        <p:nvSpPr>
          <p:cNvPr id="8" name="Rectangle 7"/>
          <p:cNvSpPr/>
          <p:nvPr userDrawn="1"/>
        </p:nvSpPr>
        <p:spPr>
          <a:xfrm>
            <a:off x="4217158" y="482721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a:solidFill>
                  <a:schemeClr val="tx1"/>
                </a:solidFill>
              </a:rPr>
              <a:t>© Crown Copyright</a:t>
            </a:r>
            <a:r>
              <a:rPr lang="fr-BE" sz="800" baseline="0">
                <a:solidFill>
                  <a:schemeClr val="tx1"/>
                </a:solidFill>
              </a:rPr>
              <a:t> 2020, Met Office</a:t>
            </a:r>
            <a:endParaRPr lang="en-GB" sz="800">
              <a:solidFill>
                <a:schemeClr val="tx1"/>
              </a:solidFill>
            </a:endParaRPr>
          </a:p>
        </p:txBody>
      </p:sp>
      <p:sp>
        <p:nvSpPr>
          <p:cNvPr id="4" name="TextBox 3"/>
          <p:cNvSpPr txBox="1"/>
          <p:nvPr userDrawn="1"/>
        </p:nvSpPr>
        <p:spPr>
          <a:xfrm>
            <a:off x="246704" y="2004607"/>
            <a:ext cx="8640000" cy="338554"/>
          </a:xfrm>
          <a:prstGeom prst="rect">
            <a:avLst/>
          </a:prstGeom>
          <a:noFill/>
        </p:spPr>
        <p:txBody>
          <a:bodyPr wrap="square" rtlCol="0" anchor="ctr">
            <a:spAutoFit/>
          </a:bodyPr>
          <a:lstStyle/>
          <a:p>
            <a:r>
              <a:rPr lang="fr-BE" sz="1600"/>
              <a:t>For more information </a:t>
            </a:r>
            <a:r>
              <a:rPr lang="fr-BE" sz="1600" err="1"/>
              <a:t>please</a:t>
            </a:r>
            <a:r>
              <a:rPr lang="fr-BE" sz="1600"/>
              <a:t> contact</a:t>
            </a:r>
            <a:endParaRPr lang="en-GB" sz="1600"/>
          </a:p>
        </p:txBody>
      </p:sp>
      <p:sp>
        <p:nvSpPr>
          <p:cNvPr id="10" name="Text Placeholder 9"/>
          <p:cNvSpPr>
            <a:spLocks noGrp="1"/>
          </p:cNvSpPr>
          <p:nvPr>
            <p:ph type="body" sz="quarter" idx="10" hasCustomPrompt="1"/>
          </p:nvPr>
        </p:nvSpPr>
        <p:spPr>
          <a:xfrm>
            <a:off x="786704" y="3994278"/>
            <a:ext cx="8100000" cy="360000"/>
          </a:xfrm>
        </p:spPr>
        <p:txBody>
          <a:bodyPr anchor="ctr">
            <a:normAutofit/>
          </a:bodyPr>
          <a:lstStyle>
            <a:lvl1pPr marL="0" indent="0">
              <a:buNone/>
              <a:defRPr sz="1600" baseline="0"/>
            </a:lvl1pPr>
          </a:lstStyle>
          <a:p>
            <a:pPr lvl="0"/>
            <a:r>
              <a:rPr lang="en-US"/>
              <a:t>Insert phone number here</a:t>
            </a:r>
            <a:endParaRPr lang="en-GB"/>
          </a:p>
        </p:txBody>
      </p:sp>
      <p:sp>
        <p:nvSpPr>
          <p:cNvPr id="14" name="Text Placeholder 9"/>
          <p:cNvSpPr>
            <a:spLocks noGrp="1"/>
          </p:cNvSpPr>
          <p:nvPr>
            <p:ph type="body" sz="quarter" idx="11" hasCustomPrompt="1"/>
          </p:nvPr>
        </p:nvSpPr>
        <p:spPr>
          <a:xfrm>
            <a:off x="786704" y="3308732"/>
            <a:ext cx="8100000" cy="360000"/>
          </a:xfrm>
        </p:spPr>
        <p:txBody>
          <a:bodyPr anchor="ctr">
            <a:normAutofit/>
          </a:bodyPr>
          <a:lstStyle>
            <a:lvl1pPr marL="0" indent="0">
              <a:buNone/>
              <a:defRPr sz="1600"/>
            </a:lvl1pPr>
          </a:lstStyle>
          <a:p>
            <a:pPr lvl="0"/>
            <a:r>
              <a:rPr lang="en-US"/>
              <a:t>Insert e-mail here</a:t>
            </a:r>
            <a:endParaRPr lang="en-GB"/>
          </a:p>
        </p:txBody>
      </p:sp>
      <p:pic>
        <p:nvPicPr>
          <p:cNvPr id="16" name="email-icon.png"/>
          <p:cNvPicPr>
            <a:picLocks noChangeAspect="1"/>
          </p:cNvPicPr>
          <p:nvPr userDrawn="1"/>
        </p:nvPicPr>
        <p:blipFill>
          <a:blip r:embed="rId2" cstate="print"/>
          <a:stretch>
            <a:fillRect/>
          </a:stretch>
        </p:blipFill>
        <p:spPr>
          <a:xfrm>
            <a:off x="379161" y="3293168"/>
            <a:ext cx="357677" cy="396000"/>
          </a:xfrm>
          <a:prstGeom prst="rect">
            <a:avLst/>
          </a:prstGeom>
          <a:ln w="12700">
            <a:miter lim="400000"/>
          </a:ln>
        </p:spPr>
      </p:pic>
      <p:pic>
        <p:nvPicPr>
          <p:cNvPr id="17" name="phone-icon.png"/>
          <p:cNvPicPr>
            <a:picLocks noChangeAspect="1"/>
          </p:cNvPicPr>
          <p:nvPr userDrawn="1"/>
        </p:nvPicPr>
        <p:blipFill>
          <a:blip r:embed="rId3" cstate="print"/>
          <a:stretch>
            <a:fillRect/>
          </a:stretch>
        </p:blipFill>
        <p:spPr>
          <a:xfrm>
            <a:off x="350419" y="3969028"/>
            <a:ext cx="415161" cy="396000"/>
          </a:xfrm>
          <a:prstGeom prst="rect">
            <a:avLst/>
          </a:prstGeom>
          <a:ln w="12700">
            <a:miter lim="400000"/>
          </a:ln>
        </p:spPr>
      </p:pic>
      <p:pic>
        <p:nvPicPr>
          <p:cNvPr id="18" name="web-icon.png"/>
          <p:cNvPicPr>
            <a:picLocks noChangeAspect="1"/>
          </p:cNvPicPr>
          <p:nvPr userDrawn="1"/>
        </p:nvPicPr>
        <p:blipFill>
          <a:blip r:embed="rId4" cstate="print"/>
          <a:stretch>
            <a:fillRect/>
          </a:stretch>
        </p:blipFill>
        <p:spPr>
          <a:xfrm>
            <a:off x="324000" y="2617307"/>
            <a:ext cx="467999" cy="396000"/>
          </a:xfrm>
          <a:prstGeom prst="rect">
            <a:avLst/>
          </a:prstGeom>
          <a:ln w="12700">
            <a:miter lim="400000"/>
          </a:ln>
        </p:spPr>
      </p:pic>
      <p:sp>
        <p:nvSpPr>
          <p:cNvPr id="15" name="Text Placeholder 9">
            <a:extLst>
              <a:ext uri="{FF2B5EF4-FFF2-40B4-BE49-F238E27FC236}">
                <a16:creationId xmlns:a16="http://schemas.microsoft.com/office/drawing/2014/main" id="{DF812764-35C6-4759-8316-7323965CEE11}"/>
              </a:ext>
            </a:extLst>
          </p:cNvPr>
          <p:cNvSpPr>
            <a:spLocks noGrp="1"/>
          </p:cNvSpPr>
          <p:nvPr>
            <p:ph type="body" sz="quarter" idx="12" hasCustomPrompt="1"/>
          </p:nvPr>
        </p:nvSpPr>
        <p:spPr>
          <a:xfrm>
            <a:off x="786704" y="2627841"/>
            <a:ext cx="8100000" cy="360000"/>
          </a:xfrm>
        </p:spPr>
        <p:txBody>
          <a:bodyPr anchor="ctr">
            <a:normAutofit/>
          </a:bodyPr>
          <a:lstStyle>
            <a:lvl1pPr marL="0" indent="0">
              <a:buNone/>
              <a:defRPr sz="1600"/>
            </a:lvl1pPr>
          </a:lstStyle>
          <a:p>
            <a:pPr lvl="0"/>
            <a:r>
              <a:rPr lang="en-US"/>
              <a:t>www.metoffice.gov.uk</a:t>
            </a:r>
            <a:endParaRPr lang="en-GB"/>
          </a:p>
        </p:txBody>
      </p:sp>
    </p:spTree>
    <p:extLst>
      <p:ext uri="{BB962C8B-B14F-4D97-AF65-F5344CB8AC3E}">
        <p14:creationId xmlns:p14="http://schemas.microsoft.com/office/powerpoint/2010/main" val="10496607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75" hangingPunct="0">
              <a:defRPr/>
            </a:lvl1pPr>
          </a:lstStyle>
          <a:p>
            <a:r>
              <a:rPr lang="en-GB" kern="0">
                <a:solidFill>
                  <a:srgbClr val="2A2A2A"/>
                </a:solidFill>
                <a:sym typeface="Helvetica Light"/>
              </a:rPr>
              <a:t>www.metoffice.gov.uk																									                       © Crown Copyright 2025, Met Office</a:t>
            </a:r>
          </a:p>
        </p:txBody>
      </p:sp>
      <p:sp>
        <p:nvSpPr>
          <p:cNvPr id="5" name="Text Placeholder 4"/>
          <p:cNvSpPr>
            <a:spLocks noGrp="1"/>
          </p:cNvSpPr>
          <p:nvPr>
            <p:ph type="body" sz="quarter" idx="11" hasCustomPrompt="1"/>
          </p:nvPr>
        </p:nvSpPr>
        <p:spPr>
          <a:xfrm>
            <a:off x="197644" y="1770460"/>
            <a:ext cx="8424863" cy="270510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 snow squall stable/stability </a:t>
            </a:r>
            <a:r>
              <a:rPr lang="en-GB" err="1"/>
              <a:t>stratiform</a:t>
            </a:r>
            <a:r>
              <a:rPr lang="en-GB"/>
              <a:t> summation layer amount sun pillar </a:t>
            </a:r>
            <a:r>
              <a:rPr lang="en-GB" err="1"/>
              <a:t>updraught</a:t>
            </a:r>
            <a:r>
              <a:rPr lang="en-GB"/>
              <a:t> upslope effect warning waterspout wind vane. </a:t>
            </a:r>
          </a:p>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a:t>
            </a:r>
          </a:p>
          <a:p>
            <a:pPr lvl="0"/>
            <a:endParaRPr lang="en-US"/>
          </a:p>
        </p:txBody>
      </p:sp>
    </p:spTree>
    <p:extLst>
      <p:ext uri="{BB962C8B-B14F-4D97-AF65-F5344CB8AC3E}">
        <p14:creationId xmlns:p14="http://schemas.microsoft.com/office/powerpoint/2010/main" val="102721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 option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B718E9-3F82-424E-ABA2-5A93833597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1294" cy="5153227"/>
          </a:xfrm>
          <a:prstGeom prst="rect">
            <a:avLst/>
          </a:prstGeom>
        </p:spPr>
      </p:pic>
      <p:sp>
        <p:nvSpPr>
          <p:cNvPr id="2" name="Title 1"/>
          <p:cNvSpPr>
            <a:spLocks noGrp="1"/>
          </p:cNvSpPr>
          <p:nvPr>
            <p:ph type="ctrTitle"/>
          </p:nvPr>
        </p:nvSpPr>
        <p:spPr>
          <a:xfrm>
            <a:off x="252000" y="698400"/>
            <a:ext cx="5016036" cy="1157696"/>
          </a:xfrm>
        </p:spPr>
        <p:txBody>
          <a:bodyPr anchor="b">
            <a:normAutofit/>
          </a:bodyPr>
          <a:lstStyle>
            <a:lvl1pPr algn="l">
              <a:defRPr sz="3200">
                <a:solidFill>
                  <a:schemeClr val="bg2"/>
                </a:solidFill>
              </a:defRPr>
            </a:lvl1pPr>
          </a:lstStyle>
          <a:p>
            <a:r>
              <a:rPr lang="en-US"/>
              <a:t>Click to edit Master title style</a:t>
            </a:r>
          </a:p>
        </p:txBody>
      </p:sp>
      <p:sp>
        <p:nvSpPr>
          <p:cNvPr id="3" name="Subtitle 2"/>
          <p:cNvSpPr>
            <a:spLocks noGrp="1"/>
          </p:cNvSpPr>
          <p:nvPr>
            <p:ph type="subTitle" idx="1"/>
          </p:nvPr>
        </p:nvSpPr>
        <p:spPr>
          <a:xfrm>
            <a:off x="252000" y="2129051"/>
            <a:ext cx="4333648" cy="1814299"/>
          </a:xfrm>
        </p:spPr>
        <p:txBody>
          <a:bodyPr/>
          <a:lstStyle>
            <a:lvl1pPr marL="0" indent="0" algn="l">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Rectangle 7"/>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bg2"/>
                </a:solidFill>
              </a:rPr>
              <a:t>www.metoffice.gov.uk	</a:t>
            </a:r>
            <a:endParaRPr lang="en-GB" sz="800">
              <a:solidFill>
                <a:schemeClr val="bg2"/>
              </a:solidFill>
            </a:endParaRPr>
          </a:p>
        </p:txBody>
      </p:sp>
      <p:sp>
        <p:nvSpPr>
          <p:cNvPr id="9" name="Rectangle 8"/>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dirty="0">
                <a:solidFill>
                  <a:schemeClr val="bg2"/>
                </a:solidFill>
              </a:rPr>
              <a:t>© Crown Copyright</a:t>
            </a:r>
            <a:r>
              <a:rPr lang="fr-BE" sz="800" baseline="0" dirty="0">
                <a:solidFill>
                  <a:schemeClr val="bg2"/>
                </a:solidFill>
              </a:rPr>
              <a:t> 2025, Met Office</a:t>
            </a:r>
            <a:endParaRPr lang="en-GB" sz="800" dirty="0">
              <a:solidFill>
                <a:schemeClr val="bg2"/>
              </a:solidFill>
            </a:endParaRPr>
          </a:p>
        </p:txBody>
      </p:sp>
      <p:pic>
        <p:nvPicPr>
          <p:cNvPr id="10" name="MO_MASTER_for_dark_backg_RBG.png"/>
          <p:cNvPicPr>
            <a:picLocks noChangeAspect="1"/>
          </p:cNvPicPr>
          <p:nvPr userDrawn="1"/>
        </p:nvPicPr>
        <p:blipFill>
          <a:blip r:embed="rId3" cstate="print"/>
          <a:stretch>
            <a:fillRect/>
          </a:stretch>
        </p:blipFill>
        <p:spPr>
          <a:xfrm>
            <a:off x="183600" y="54000"/>
            <a:ext cx="1803780" cy="565650"/>
          </a:xfrm>
          <a:prstGeom prst="rect">
            <a:avLst/>
          </a:prstGeom>
          <a:ln w="12700">
            <a:miter lim="400000"/>
          </a:ln>
        </p:spPr>
      </p:pic>
    </p:spTree>
    <p:extLst>
      <p:ext uri="{BB962C8B-B14F-4D97-AF65-F5344CB8AC3E}">
        <p14:creationId xmlns:p14="http://schemas.microsoft.com/office/powerpoint/2010/main" val="31053272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1_Title slide - option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B718E9-3F82-424E-ABA2-5A93833597BA}"/>
              </a:ext>
            </a:extLst>
          </p:cNvPr>
          <p:cNvPicPr>
            <a:picLocks noChangeAspect="1"/>
          </p:cNvPicPr>
          <p:nvPr userDrawn="1"/>
        </p:nvPicPr>
        <p:blipFill>
          <a:blip r:embed="rId2" cstate="print"/>
          <a:stretch>
            <a:fillRect/>
          </a:stretch>
        </p:blipFill>
        <p:spPr>
          <a:xfrm>
            <a:off x="0" y="0"/>
            <a:ext cx="9161294" cy="5153228"/>
          </a:xfrm>
          <a:prstGeom prst="rect">
            <a:avLst/>
          </a:prstGeom>
        </p:spPr>
      </p:pic>
      <p:sp>
        <p:nvSpPr>
          <p:cNvPr id="2" name="Title 1"/>
          <p:cNvSpPr>
            <a:spLocks noGrp="1"/>
          </p:cNvSpPr>
          <p:nvPr>
            <p:ph type="ctrTitle"/>
          </p:nvPr>
        </p:nvSpPr>
        <p:spPr>
          <a:xfrm>
            <a:off x="252000" y="698400"/>
            <a:ext cx="5016036" cy="1157696"/>
          </a:xfrm>
        </p:spPr>
        <p:txBody>
          <a:bodyPr anchor="b">
            <a:normAutofit/>
          </a:bodyPr>
          <a:lstStyle>
            <a:lvl1pPr algn="l">
              <a:defRPr sz="3200">
                <a:solidFill>
                  <a:schemeClr val="bg2"/>
                </a:solidFill>
              </a:defRPr>
            </a:lvl1pPr>
          </a:lstStyle>
          <a:p>
            <a:r>
              <a:rPr lang="en-US"/>
              <a:t>Click to edit Master title style</a:t>
            </a:r>
          </a:p>
        </p:txBody>
      </p:sp>
      <p:sp>
        <p:nvSpPr>
          <p:cNvPr id="3" name="Subtitle 2"/>
          <p:cNvSpPr>
            <a:spLocks noGrp="1"/>
          </p:cNvSpPr>
          <p:nvPr>
            <p:ph type="subTitle" idx="1"/>
          </p:nvPr>
        </p:nvSpPr>
        <p:spPr>
          <a:xfrm>
            <a:off x="252000" y="2129051"/>
            <a:ext cx="4333648" cy="1814299"/>
          </a:xfrm>
        </p:spPr>
        <p:txBody>
          <a:bodyPr/>
          <a:lstStyle>
            <a:lvl1pPr marL="0" indent="0" algn="l">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Rectangle 7"/>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bg2"/>
                </a:solidFill>
              </a:rPr>
              <a:t>www.metoffice.gov.uk	</a:t>
            </a:r>
            <a:endParaRPr lang="en-GB" sz="800">
              <a:solidFill>
                <a:schemeClr val="bg2"/>
              </a:solidFill>
            </a:endParaRPr>
          </a:p>
        </p:txBody>
      </p:sp>
      <p:sp>
        <p:nvSpPr>
          <p:cNvPr id="9" name="Rectangle 8"/>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dirty="0">
                <a:solidFill>
                  <a:schemeClr val="bg2"/>
                </a:solidFill>
              </a:rPr>
              <a:t>© Crown Copyright</a:t>
            </a:r>
            <a:r>
              <a:rPr lang="fr-BE" sz="800" baseline="0" dirty="0">
                <a:solidFill>
                  <a:schemeClr val="bg2"/>
                </a:solidFill>
              </a:rPr>
              <a:t> 2025, Met Office</a:t>
            </a:r>
            <a:endParaRPr lang="en-GB" sz="800" dirty="0">
              <a:solidFill>
                <a:schemeClr val="bg2"/>
              </a:solidFill>
            </a:endParaRPr>
          </a:p>
        </p:txBody>
      </p:sp>
      <p:pic>
        <p:nvPicPr>
          <p:cNvPr id="10" name="MO_MASTER_for_dark_backg_RBG.png"/>
          <p:cNvPicPr>
            <a:picLocks noChangeAspect="1"/>
          </p:cNvPicPr>
          <p:nvPr userDrawn="1"/>
        </p:nvPicPr>
        <p:blipFill>
          <a:blip r:embed="rId3" cstate="print"/>
          <a:stretch>
            <a:fillRect/>
          </a:stretch>
        </p:blipFill>
        <p:spPr>
          <a:xfrm>
            <a:off x="183600" y="54000"/>
            <a:ext cx="1803780" cy="565650"/>
          </a:xfrm>
          <a:prstGeom prst="rect">
            <a:avLst/>
          </a:prstGeom>
          <a:ln w="12700">
            <a:miter lim="400000"/>
          </a:ln>
        </p:spPr>
      </p:pic>
    </p:spTree>
    <p:extLst>
      <p:ext uri="{BB962C8B-B14F-4D97-AF65-F5344CB8AC3E}">
        <p14:creationId xmlns:p14="http://schemas.microsoft.com/office/powerpoint/2010/main" val="33434388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 option 3">
    <p:spTree>
      <p:nvGrpSpPr>
        <p:cNvPr id="1" name=""/>
        <p:cNvGrpSpPr/>
        <p:nvPr/>
      </p:nvGrpSpPr>
      <p:grpSpPr>
        <a:xfrm>
          <a:off x="0" y="0"/>
          <a:ext cx="0" cy="0"/>
          <a:chOff x="0" y="0"/>
          <a:chExt cx="0" cy="0"/>
        </a:xfrm>
      </p:grpSpPr>
      <p:pic>
        <p:nvPicPr>
          <p:cNvPr id="7" name="cover-backg-2.jpg"/>
          <p:cNvPicPr>
            <a:picLocks noChangeAspect="1"/>
          </p:cNvPicPr>
          <p:nvPr userDrawn="1"/>
        </p:nvPicPr>
        <p:blipFill>
          <a:blip r:embed="rId2" cstate="print"/>
          <a:stretch>
            <a:fillRect/>
          </a:stretch>
        </p:blipFill>
        <p:spPr>
          <a:xfrm>
            <a:off x="0" y="0"/>
            <a:ext cx="9161294" cy="5153228"/>
          </a:xfrm>
          <a:prstGeom prst="rect">
            <a:avLst/>
          </a:prstGeom>
          <a:ln w="12700">
            <a:miter lim="400000"/>
          </a:ln>
        </p:spPr>
      </p:pic>
      <p:sp>
        <p:nvSpPr>
          <p:cNvPr id="2" name="Title 1"/>
          <p:cNvSpPr>
            <a:spLocks noGrp="1"/>
          </p:cNvSpPr>
          <p:nvPr>
            <p:ph type="ctrTitle"/>
          </p:nvPr>
        </p:nvSpPr>
        <p:spPr>
          <a:xfrm>
            <a:off x="252000" y="698400"/>
            <a:ext cx="8640000" cy="1157696"/>
          </a:xfrm>
        </p:spPr>
        <p:txBody>
          <a:bodyPr anchor="b">
            <a:normAutofit/>
          </a:bodyPr>
          <a:lstStyle>
            <a:lvl1pPr algn="l">
              <a:defRPr sz="3200">
                <a:solidFill>
                  <a:schemeClr val="bg2"/>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Rectangle 7"/>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bg2"/>
                </a:solidFill>
              </a:rPr>
              <a:t>www.metoffice.gov.uk	</a:t>
            </a:r>
            <a:endParaRPr lang="en-GB" sz="800">
              <a:solidFill>
                <a:schemeClr val="bg2"/>
              </a:solidFill>
            </a:endParaRPr>
          </a:p>
        </p:txBody>
      </p:sp>
      <p:sp>
        <p:nvSpPr>
          <p:cNvPr id="9" name="Rectangle 8"/>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dirty="0">
                <a:solidFill>
                  <a:schemeClr val="bg2"/>
                </a:solidFill>
              </a:rPr>
              <a:t>© Crown Copyright</a:t>
            </a:r>
            <a:r>
              <a:rPr lang="fr-BE" sz="800" baseline="0" dirty="0">
                <a:solidFill>
                  <a:schemeClr val="bg2"/>
                </a:solidFill>
              </a:rPr>
              <a:t> 2025, Met Office</a:t>
            </a:r>
            <a:endParaRPr lang="en-GB" sz="800" dirty="0">
              <a:solidFill>
                <a:schemeClr val="bg2"/>
              </a:solidFill>
            </a:endParaRPr>
          </a:p>
        </p:txBody>
      </p:sp>
      <p:pic>
        <p:nvPicPr>
          <p:cNvPr id="10" name="MO_MASTER_for_dark_backg_RBG.png"/>
          <p:cNvPicPr>
            <a:picLocks noChangeAspect="1"/>
          </p:cNvPicPr>
          <p:nvPr userDrawn="1"/>
        </p:nvPicPr>
        <p:blipFill>
          <a:blip r:embed="rId3" cstate="print"/>
          <a:stretch>
            <a:fillRect/>
          </a:stretch>
        </p:blipFill>
        <p:spPr>
          <a:xfrm>
            <a:off x="183600" y="54000"/>
            <a:ext cx="1803780" cy="565650"/>
          </a:xfrm>
          <a:prstGeom prst="rect">
            <a:avLst/>
          </a:prstGeom>
          <a:ln w="12700">
            <a:miter lim="400000"/>
          </a:ln>
        </p:spPr>
      </p:pic>
    </p:spTree>
    <p:extLst>
      <p:ext uri="{BB962C8B-B14F-4D97-AF65-F5344CB8AC3E}">
        <p14:creationId xmlns:p14="http://schemas.microsoft.com/office/powerpoint/2010/main" val="1308102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 option 4">
    <p:spTree>
      <p:nvGrpSpPr>
        <p:cNvPr id="1" name=""/>
        <p:cNvGrpSpPr/>
        <p:nvPr/>
      </p:nvGrpSpPr>
      <p:grpSpPr>
        <a:xfrm>
          <a:off x="0" y="0"/>
          <a:ext cx="0" cy="0"/>
          <a:chOff x="0" y="0"/>
          <a:chExt cx="0" cy="0"/>
        </a:xfrm>
      </p:grpSpPr>
      <p:sp>
        <p:nvSpPr>
          <p:cNvPr id="2" name="Title 1"/>
          <p:cNvSpPr>
            <a:spLocks noGrp="1"/>
          </p:cNvSpPr>
          <p:nvPr>
            <p:ph type="ctrTitle"/>
          </p:nvPr>
        </p:nvSpPr>
        <p:spPr>
          <a:xfrm>
            <a:off x="252000" y="698400"/>
            <a:ext cx="8640000" cy="1157696"/>
          </a:xfrm>
        </p:spPr>
        <p:txBody>
          <a:bodyPr anchor="b">
            <a:normAutofit/>
          </a:bodyPr>
          <a:lstStyle>
            <a:lvl1pPr algn="l">
              <a:defRPr sz="3600">
                <a:solidFill>
                  <a:schemeClr val="tx1"/>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Rectangle 4"/>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dirty="0">
                <a:solidFill>
                  <a:schemeClr val="tx1"/>
                </a:solidFill>
              </a:rPr>
              <a:t>© Crown Copyright</a:t>
            </a:r>
            <a:r>
              <a:rPr lang="fr-BE" sz="800" baseline="0" dirty="0">
                <a:solidFill>
                  <a:schemeClr val="tx1"/>
                </a:solidFill>
              </a:rPr>
              <a:t> 2025, Met Office</a:t>
            </a:r>
            <a:endParaRPr lang="en-GB" sz="800" dirty="0">
              <a:solidFill>
                <a:schemeClr val="tx1"/>
              </a:solidFill>
            </a:endParaRPr>
          </a:p>
        </p:txBody>
      </p:sp>
      <p:sp>
        <p:nvSpPr>
          <p:cNvPr id="6" name="Rectangle 5"/>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www.metoffice.gov.uk</a:t>
            </a:r>
            <a:r>
              <a:rPr lang="fr-BE" sz="800">
                <a:solidFill>
                  <a:schemeClr val="bg2"/>
                </a:solidFill>
              </a:rPr>
              <a:t>	</a:t>
            </a:r>
            <a:endParaRPr lang="en-GB" sz="800">
              <a:solidFill>
                <a:schemeClr val="bg2"/>
              </a:solidFill>
            </a:endParaRPr>
          </a:p>
        </p:txBody>
      </p:sp>
    </p:spTree>
    <p:extLst>
      <p:ext uri="{BB962C8B-B14F-4D97-AF65-F5344CB8AC3E}">
        <p14:creationId xmlns:p14="http://schemas.microsoft.com/office/powerpoint/2010/main" val="31166963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1_Title slide - option 4">
    <p:spTree>
      <p:nvGrpSpPr>
        <p:cNvPr id="1" name=""/>
        <p:cNvGrpSpPr/>
        <p:nvPr/>
      </p:nvGrpSpPr>
      <p:grpSpPr>
        <a:xfrm>
          <a:off x="0" y="0"/>
          <a:ext cx="0" cy="0"/>
          <a:chOff x="0" y="0"/>
          <a:chExt cx="0" cy="0"/>
        </a:xfrm>
      </p:grpSpPr>
      <p:sp>
        <p:nvSpPr>
          <p:cNvPr id="2" name="Title 1"/>
          <p:cNvSpPr>
            <a:spLocks noGrp="1"/>
          </p:cNvSpPr>
          <p:nvPr>
            <p:ph type="ctrTitle"/>
          </p:nvPr>
        </p:nvSpPr>
        <p:spPr>
          <a:xfrm>
            <a:off x="252000" y="698400"/>
            <a:ext cx="8640000" cy="1157696"/>
          </a:xfrm>
        </p:spPr>
        <p:txBody>
          <a:bodyPr anchor="b">
            <a:normAutofit/>
          </a:bodyPr>
          <a:lstStyle>
            <a:lvl1pPr algn="l">
              <a:defRPr sz="3600">
                <a:solidFill>
                  <a:schemeClr val="tx1"/>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Rectangle 4"/>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dirty="0">
                <a:solidFill>
                  <a:schemeClr val="tx1"/>
                </a:solidFill>
              </a:rPr>
              <a:t>© Crown Copyright</a:t>
            </a:r>
            <a:r>
              <a:rPr lang="fr-BE" sz="800" baseline="0" dirty="0">
                <a:solidFill>
                  <a:schemeClr val="tx1"/>
                </a:solidFill>
              </a:rPr>
              <a:t> 2025, Met Office</a:t>
            </a:r>
            <a:endParaRPr lang="en-GB" sz="800" dirty="0">
              <a:solidFill>
                <a:schemeClr val="tx1"/>
              </a:solidFill>
            </a:endParaRPr>
          </a:p>
        </p:txBody>
      </p:sp>
      <p:sp>
        <p:nvSpPr>
          <p:cNvPr id="6" name="Rectangle 5"/>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www.metoffice.gov.uk</a:t>
            </a:r>
            <a:r>
              <a:rPr lang="fr-BE" sz="800">
                <a:solidFill>
                  <a:schemeClr val="bg2"/>
                </a:solidFill>
              </a:rPr>
              <a:t>	</a:t>
            </a:r>
            <a:endParaRPr lang="en-GB" sz="800">
              <a:solidFill>
                <a:schemeClr val="bg2"/>
              </a:solidFill>
            </a:endParaRP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Arial"/>
                <a:sym typeface="Helvetica Light"/>
              </a:rPr>
              <a:t>  </a:t>
            </a:r>
          </a:p>
        </p:txBody>
      </p:sp>
      <p:pic>
        <p:nvPicPr>
          <p:cNvPr id="9" name="MO_MASTER_for_dark_backg_RBG.png"/>
          <p:cNvPicPr>
            <a:picLocks noChangeAspect="1"/>
          </p:cNvPicPr>
          <p:nvPr userDrawn="1"/>
        </p:nvPicPr>
        <p:blipFill>
          <a:blip r:embed="rId3" cstate="print"/>
          <a:stretch>
            <a:fillRect/>
          </a:stretch>
        </p:blipFill>
        <p:spPr>
          <a:xfrm>
            <a:off x="183600" y="54000"/>
            <a:ext cx="1803780" cy="565650"/>
          </a:xfrm>
          <a:prstGeom prst="rect">
            <a:avLst/>
          </a:prstGeom>
          <a:ln w="12700">
            <a:miter lim="400000"/>
          </a:ln>
        </p:spPr>
      </p:pic>
    </p:spTree>
    <p:extLst>
      <p:ext uri="{BB962C8B-B14F-4D97-AF65-F5344CB8AC3E}">
        <p14:creationId xmlns:p14="http://schemas.microsoft.com/office/powerpoint/2010/main" val="3217403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75" hangingPunct="0">
              <a:defRPr/>
            </a:lvl1pPr>
          </a:lstStyle>
          <a:p>
            <a:r>
              <a:rPr lang="en-GB" kern="0">
                <a:solidFill>
                  <a:srgbClr val="2A2A2A"/>
                </a:solidFill>
                <a:sym typeface="Helvetica Light"/>
              </a:rPr>
              <a:t>www.metoffice.gov.uk																									                       © Crown Copyright 2025, Met Office</a:t>
            </a:r>
          </a:p>
        </p:txBody>
      </p:sp>
      <p:sp>
        <p:nvSpPr>
          <p:cNvPr id="5" name="Text Placeholder 4"/>
          <p:cNvSpPr>
            <a:spLocks noGrp="1"/>
          </p:cNvSpPr>
          <p:nvPr>
            <p:ph type="body" sz="quarter" idx="11" hasCustomPrompt="1"/>
          </p:nvPr>
        </p:nvSpPr>
        <p:spPr>
          <a:xfrm>
            <a:off x="197644" y="1770460"/>
            <a:ext cx="8424863" cy="270510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 snow squall stable/stability </a:t>
            </a:r>
            <a:r>
              <a:rPr lang="en-GB" err="1"/>
              <a:t>stratiform</a:t>
            </a:r>
            <a:r>
              <a:rPr lang="en-GB"/>
              <a:t> summation layer amount sun pillar </a:t>
            </a:r>
            <a:r>
              <a:rPr lang="en-GB" err="1"/>
              <a:t>updraught</a:t>
            </a:r>
            <a:r>
              <a:rPr lang="en-GB"/>
              <a:t> upslope effect warning waterspout wind vane. </a:t>
            </a:r>
          </a:p>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a:t>
            </a:r>
          </a:p>
          <a:p>
            <a:pPr lvl="0"/>
            <a:endParaRPr lang="en-US"/>
          </a:p>
        </p:txBody>
      </p:sp>
    </p:spTree>
    <p:extLst>
      <p:ext uri="{BB962C8B-B14F-4D97-AF65-F5344CB8AC3E}">
        <p14:creationId xmlns:p14="http://schemas.microsoft.com/office/powerpoint/2010/main" val="387650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 option 5">
    <p:spTree>
      <p:nvGrpSpPr>
        <p:cNvPr id="1" name=""/>
        <p:cNvGrpSpPr/>
        <p:nvPr/>
      </p:nvGrpSpPr>
      <p:grpSpPr>
        <a:xfrm>
          <a:off x="0" y="0"/>
          <a:ext cx="0" cy="0"/>
          <a:chOff x="0" y="0"/>
          <a:chExt cx="0" cy="0"/>
        </a:xfrm>
      </p:grpSpPr>
      <p:sp>
        <p:nvSpPr>
          <p:cNvPr id="2" name="Title 1"/>
          <p:cNvSpPr>
            <a:spLocks noGrp="1"/>
          </p:cNvSpPr>
          <p:nvPr>
            <p:ph type="ctrTitle"/>
          </p:nvPr>
        </p:nvSpPr>
        <p:spPr>
          <a:xfrm>
            <a:off x="252000" y="698400"/>
            <a:ext cx="8640000" cy="1157696"/>
          </a:xfrm>
        </p:spPr>
        <p:txBody>
          <a:bodyPr anchor="b">
            <a:normAutofit/>
          </a:bodyPr>
          <a:lstStyle>
            <a:lvl1pPr algn="l">
              <a:defRPr sz="3600">
                <a:solidFill>
                  <a:schemeClr val="tx1"/>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Shape 64"/>
          <p:cNvSpPr/>
          <p:nvPr userDrawn="1"/>
        </p:nvSpPr>
        <p:spPr>
          <a:xfrm flipV="1">
            <a:off x="2141935"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5" name="Shape 68"/>
          <p:cNvSpPr/>
          <p:nvPr userDrawn="1"/>
        </p:nvSpPr>
        <p:spPr>
          <a:xfrm>
            <a:off x="7531089" y="204551"/>
            <a:ext cx="1360911" cy="2700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900"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a:ln>
                  <a:noFill/>
                </a:ln>
                <a:solidFill>
                  <a:srgbClr val="2A2A2A"/>
                </a:solidFill>
                <a:effectLst/>
                <a:uLnTx/>
                <a:uFillTx/>
                <a:latin typeface="Arial"/>
                <a:cs typeface="Arial"/>
                <a:sym typeface="Arial"/>
              </a:rPr>
              <a:t>Working together </a:t>
            </a:r>
            <a:br>
              <a:rPr kumimoji="0" sz="800" b="0" i="0" u="none" strike="noStrike" kern="0" cap="none" spc="0" normalizeH="0" baseline="0" noProof="0">
                <a:ln>
                  <a:noFill/>
                </a:ln>
                <a:solidFill>
                  <a:srgbClr val="2A2A2A"/>
                </a:solidFill>
                <a:effectLst/>
                <a:uLnTx/>
                <a:uFillTx/>
                <a:latin typeface="Arial"/>
                <a:cs typeface="Arial"/>
                <a:sym typeface="Arial"/>
              </a:rPr>
            </a:br>
            <a:r>
              <a:rPr kumimoji="0" sz="800" b="0" i="0" u="none" strike="noStrike" kern="0" cap="none" spc="0" normalizeH="0" baseline="0" noProof="0">
                <a:ln>
                  <a:noFill/>
                </a:ln>
                <a:solidFill>
                  <a:srgbClr val="2A2A2A"/>
                </a:solidFill>
                <a:effectLst/>
                <a:uLnTx/>
                <a:uFillTx/>
                <a:latin typeface="Arial"/>
                <a:cs typeface="Arial"/>
                <a:sym typeface="Arial"/>
              </a:rPr>
              <a:t>(enter working relationship)</a:t>
            </a:r>
          </a:p>
        </p:txBody>
      </p:sp>
      <p:sp>
        <p:nvSpPr>
          <p:cNvPr id="6"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a:p>
        </p:txBody>
      </p:sp>
      <p:sp>
        <p:nvSpPr>
          <p:cNvPr id="7" name="Shape 70"/>
          <p:cNvSpPr>
            <a:spLocks noGrp="1"/>
          </p:cNvSpPr>
          <p:nvPr>
            <p:ph type="pic" sz="quarter" idx="14"/>
          </p:nvPr>
        </p:nvSpPr>
        <p:spPr>
          <a:xfrm>
            <a:off x="3577935"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8" name="Shape 71"/>
          <p:cNvSpPr>
            <a:spLocks noGrp="1"/>
          </p:cNvSpPr>
          <p:nvPr>
            <p:ph type="pic" sz="quarter" idx="15"/>
          </p:nvPr>
        </p:nvSpPr>
        <p:spPr>
          <a:xfrm>
            <a:off x="49281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9" name="Shape 64"/>
          <p:cNvSpPr/>
          <p:nvPr userDrawn="1"/>
        </p:nvSpPr>
        <p:spPr>
          <a:xfrm flipV="1">
            <a:off x="3490913"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0" name="Shape 64"/>
          <p:cNvSpPr/>
          <p:nvPr userDrawn="1"/>
        </p:nvSpPr>
        <p:spPr>
          <a:xfrm flipV="1">
            <a:off x="4842272"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1" name="Shape 64"/>
          <p:cNvSpPr/>
          <p:nvPr userDrawn="1"/>
        </p:nvSpPr>
        <p:spPr>
          <a:xfrm flipV="1">
            <a:off x="6192441"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2" name="Shape 71"/>
          <p:cNvSpPr>
            <a:spLocks noGrp="1"/>
          </p:cNvSpPr>
          <p:nvPr>
            <p:ph type="pic" sz="quarter" idx="17"/>
          </p:nvPr>
        </p:nvSpPr>
        <p:spPr>
          <a:xfrm>
            <a:off x="6273702"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13" name="Rectangle 12"/>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www.metoffice.gov.uk</a:t>
            </a:r>
            <a:r>
              <a:rPr lang="fr-BE" sz="800">
                <a:solidFill>
                  <a:schemeClr val="bg2"/>
                </a:solidFill>
              </a:rPr>
              <a:t>	</a:t>
            </a:r>
            <a:endParaRPr lang="en-GB" sz="800">
              <a:solidFill>
                <a:schemeClr val="bg2"/>
              </a:solidFill>
            </a:endParaRPr>
          </a:p>
        </p:txBody>
      </p:sp>
      <p:sp>
        <p:nvSpPr>
          <p:cNvPr id="14" name="Rectangle 13"/>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dirty="0">
                <a:solidFill>
                  <a:schemeClr val="tx1"/>
                </a:solidFill>
              </a:rPr>
              <a:t>© Crown Copyright</a:t>
            </a:r>
            <a:r>
              <a:rPr lang="fr-BE" sz="800" baseline="0" dirty="0">
                <a:solidFill>
                  <a:schemeClr val="tx1"/>
                </a:solidFill>
              </a:rPr>
              <a:t> 2025, Met Office</a:t>
            </a:r>
            <a:endParaRPr lang="en-GB" sz="800" dirty="0">
              <a:solidFill>
                <a:schemeClr val="tx1"/>
              </a:solidFill>
            </a:endParaRPr>
          </a:p>
        </p:txBody>
      </p:sp>
    </p:spTree>
    <p:extLst>
      <p:ext uri="{BB962C8B-B14F-4D97-AF65-F5344CB8AC3E}">
        <p14:creationId xmlns:p14="http://schemas.microsoft.com/office/powerpoint/2010/main" val="25034331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slide - option 5">
    <p:spTree>
      <p:nvGrpSpPr>
        <p:cNvPr id="1" name=""/>
        <p:cNvGrpSpPr/>
        <p:nvPr/>
      </p:nvGrpSpPr>
      <p:grpSpPr>
        <a:xfrm>
          <a:off x="0" y="0"/>
          <a:ext cx="0" cy="0"/>
          <a:chOff x="0" y="0"/>
          <a:chExt cx="0" cy="0"/>
        </a:xfrm>
      </p:grpSpPr>
      <p:sp>
        <p:nvSpPr>
          <p:cNvPr id="15"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Arial"/>
                <a:sym typeface="Helvetica Light"/>
              </a:rPr>
              <a:t>  </a:t>
            </a:r>
          </a:p>
        </p:txBody>
      </p:sp>
      <p:sp>
        <p:nvSpPr>
          <p:cNvPr id="2" name="Title 1"/>
          <p:cNvSpPr>
            <a:spLocks noGrp="1"/>
          </p:cNvSpPr>
          <p:nvPr>
            <p:ph type="ctrTitle"/>
          </p:nvPr>
        </p:nvSpPr>
        <p:spPr>
          <a:xfrm>
            <a:off x="252000" y="698400"/>
            <a:ext cx="8640000" cy="1157696"/>
          </a:xfrm>
        </p:spPr>
        <p:txBody>
          <a:bodyPr anchor="b">
            <a:normAutofit/>
          </a:bodyPr>
          <a:lstStyle>
            <a:lvl1pPr algn="l">
              <a:defRPr sz="3600">
                <a:solidFill>
                  <a:schemeClr val="tx1"/>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6"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a:p>
        </p:txBody>
      </p:sp>
      <p:sp>
        <p:nvSpPr>
          <p:cNvPr id="7" name="Shape 70"/>
          <p:cNvSpPr>
            <a:spLocks noGrp="1"/>
          </p:cNvSpPr>
          <p:nvPr>
            <p:ph type="pic" sz="quarter" idx="14"/>
          </p:nvPr>
        </p:nvSpPr>
        <p:spPr>
          <a:xfrm>
            <a:off x="3577935"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8" name="Shape 71"/>
          <p:cNvSpPr>
            <a:spLocks noGrp="1"/>
          </p:cNvSpPr>
          <p:nvPr>
            <p:ph type="pic" sz="quarter" idx="15"/>
          </p:nvPr>
        </p:nvSpPr>
        <p:spPr>
          <a:xfrm>
            <a:off x="49281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9"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0"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1"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2" name="Shape 71"/>
          <p:cNvSpPr>
            <a:spLocks noGrp="1"/>
          </p:cNvSpPr>
          <p:nvPr>
            <p:ph type="pic" sz="quarter" idx="17"/>
          </p:nvPr>
        </p:nvSpPr>
        <p:spPr>
          <a:xfrm>
            <a:off x="6273702"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13" name="Rectangle 12"/>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www.metoffice.gov.uk</a:t>
            </a:r>
            <a:r>
              <a:rPr lang="fr-BE" sz="800">
                <a:solidFill>
                  <a:schemeClr val="bg2"/>
                </a:solidFill>
              </a:rPr>
              <a:t>	</a:t>
            </a:r>
            <a:endParaRPr lang="en-GB" sz="800">
              <a:solidFill>
                <a:schemeClr val="bg2"/>
              </a:solidFill>
            </a:endParaRPr>
          </a:p>
        </p:txBody>
      </p:sp>
      <p:sp>
        <p:nvSpPr>
          <p:cNvPr id="14" name="Rectangle 13"/>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dirty="0">
                <a:solidFill>
                  <a:schemeClr val="tx1"/>
                </a:solidFill>
              </a:rPr>
              <a:t>© Crown Copyright</a:t>
            </a:r>
            <a:r>
              <a:rPr lang="fr-BE" sz="800" baseline="0" dirty="0">
                <a:solidFill>
                  <a:schemeClr val="tx1"/>
                </a:solidFill>
              </a:rPr>
              <a:t> 2025, Met Office</a:t>
            </a:r>
            <a:endParaRPr lang="en-GB" sz="800" dirty="0">
              <a:solidFill>
                <a:schemeClr val="tx1"/>
              </a:solidFill>
            </a:endParaRPr>
          </a:p>
        </p:txBody>
      </p:sp>
      <p:sp>
        <p:nvSpPr>
          <p:cNvPr id="5" name="Shape 68"/>
          <p:cNvSpPr/>
          <p:nvPr userDrawn="1"/>
        </p:nvSpPr>
        <p:spPr>
          <a:xfrm>
            <a:off x="7531089" y="204551"/>
            <a:ext cx="1360911" cy="27000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lstStyle/>
          <a:p>
            <a:pPr marL="0" marR="0" lvl="0" indent="0" algn="l" defTabSz="342900"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a:ln>
                  <a:noFill/>
                </a:ln>
                <a:solidFill>
                  <a:schemeClr val="accent6"/>
                </a:solidFill>
                <a:effectLst/>
                <a:uLnTx/>
                <a:uFillTx/>
                <a:latin typeface="Arial"/>
                <a:cs typeface="Arial"/>
                <a:sym typeface="Arial"/>
              </a:rPr>
              <a:t>Working together </a:t>
            </a:r>
            <a:br>
              <a:rPr kumimoji="0" sz="800" b="0" i="0" u="none" strike="noStrike" kern="0" cap="none" spc="0" normalizeH="0" baseline="0" noProof="0">
                <a:ln>
                  <a:noFill/>
                </a:ln>
                <a:solidFill>
                  <a:schemeClr val="accent6"/>
                </a:solidFill>
                <a:effectLst/>
                <a:uLnTx/>
                <a:uFillTx/>
                <a:latin typeface="Arial"/>
                <a:cs typeface="Arial"/>
                <a:sym typeface="Arial"/>
              </a:rPr>
            </a:br>
            <a:r>
              <a:rPr kumimoji="0" sz="800" b="0" i="0" u="none" strike="noStrike" kern="0" cap="none" spc="0" normalizeH="0" baseline="0" noProof="0">
                <a:ln>
                  <a:noFill/>
                </a:ln>
                <a:solidFill>
                  <a:schemeClr val="accent6"/>
                </a:solidFill>
                <a:effectLst/>
                <a:uLnTx/>
                <a:uFillTx/>
                <a:latin typeface="Arial"/>
                <a:cs typeface="Arial"/>
                <a:sym typeface="Arial"/>
              </a:rPr>
              <a:t>(enter working relationship)</a:t>
            </a:r>
          </a:p>
        </p:txBody>
      </p:sp>
      <p:pic>
        <p:nvPicPr>
          <p:cNvPr id="18" name="MO_MASTER_for_dark_backg_RBG.png"/>
          <p:cNvPicPr>
            <a:picLocks noChangeAspect="1"/>
          </p:cNvPicPr>
          <p:nvPr userDrawn="1"/>
        </p:nvPicPr>
        <p:blipFill>
          <a:blip r:embed="rId3" cstate="print"/>
          <a:stretch>
            <a:fillRect/>
          </a:stretch>
        </p:blipFill>
        <p:spPr>
          <a:xfrm>
            <a:off x="183600" y="54000"/>
            <a:ext cx="1803780" cy="565650"/>
          </a:xfrm>
          <a:prstGeom prst="rect">
            <a:avLst/>
          </a:prstGeom>
          <a:ln w="12700">
            <a:miter lim="400000"/>
          </a:ln>
        </p:spPr>
      </p:pic>
    </p:spTree>
    <p:extLst>
      <p:ext uri="{BB962C8B-B14F-4D97-AF65-F5344CB8AC3E}">
        <p14:creationId xmlns:p14="http://schemas.microsoft.com/office/powerpoint/2010/main" val="2196138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 1 colum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endParaRPr lang="en-GB"/>
          </a:p>
        </p:txBody>
      </p:sp>
      <p:sp>
        <p:nvSpPr>
          <p:cNvPr id="11" name="Slide Number Placeholder 10"/>
          <p:cNvSpPr>
            <a:spLocks noGrp="1"/>
          </p:cNvSpPr>
          <p:nvPr>
            <p:ph type="sldNum" sz="quarter" idx="10"/>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40532725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2000" y="1548000"/>
            <a:ext cx="4087988"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2400" y="1548000"/>
            <a:ext cx="40896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4567473" y="1548000"/>
            <a:ext cx="0" cy="306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0"/>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19108343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 2 columns third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2000" y="1548000"/>
            <a:ext cx="567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2000" y="1548000"/>
            <a:ext cx="270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6057352" y="1548000"/>
            <a:ext cx="0" cy="306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0"/>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8459091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 3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2000" y="1548000"/>
            <a:ext cx="270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2000" y="1548000"/>
            <a:ext cx="270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3093513" y="1548000"/>
            <a:ext cx="0" cy="306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6" name="Content Placeholder 3"/>
          <p:cNvSpPr>
            <a:spLocks noGrp="1"/>
          </p:cNvSpPr>
          <p:nvPr>
            <p:ph sz="half" idx="10"/>
          </p:nvPr>
        </p:nvSpPr>
        <p:spPr>
          <a:xfrm>
            <a:off x="3222000" y="1548000"/>
            <a:ext cx="270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6057352" y="1548000"/>
            <a:ext cx="0" cy="306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1"/>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40786872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 1 column + image">
    <p:spTree>
      <p:nvGrpSpPr>
        <p:cNvPr id="1" name=""/>
        <p:cNvGrpSpPr/>
        <p:nvPr/>
      </p:nvGrpSpPr>
      <p:grpSpPr>
        <a:xfrm>
          <a:off x="0" y="0"/>
          <a:ext cx="0" cy="0"/>
          <a:chOff x="0" y="0"/>
          <a:chExt cx="0" cy="0"/>
        </a:xfrm>
      </p:grpSpPr>
      <p:sp>
        <p:nvSpPr>
          <p:cNvPr id="2" name="Title 1"/>
          <p:cNvSpPr>
            <a:spLocks noGrp="1"/>
          </p:cNvSpPr>
          <p:nvPr>
            <p:ph type="title"/>
          </p:nvPr>
        </p:nvSpPr>
        <p:spPr>
          <a:xfrm>
            <a:off x="252000" y="699740"/>
            <a:ext cx="4087988" cy="576000"/>
          </a:xfrm>
        </p:spPr>
        <p:txBody>
          <a:bodyPr/>
          <a:lstStyle/>
          <a:p>
            <a:r>
              <a:rPr lang="en-US"/>
              <a:t>Click to edit Master title style</a:t>
            </a:r>
          </a:p>
        </p:txBody>
      </p:sp>
      <p:sp>
        <p:nvSpPr>
          <p:cNvPr id="3" name="Content Placeholder 2"/>
          <p:cNvSpPr>
            <a:spLocks noGrp="1"/>
          </p:cNvSpPr>
          <p:nvPr>
            <p:ph sz="half" idx="1"/>
          </p:nvPr>
        </p:nvSpPr>
        <p:spPr>
          <a:xfrm>
            <a:off x="252000" y="1548000"/>
            <a:ext cx="4087988"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p:nvPr userDrawn="1"/>
        </p:nvSpPr>
        <p:spPr>
          <a:xfrm>
            <a:off x="4562272" y="1"/>
            <a:ext cx="4572000" cy="4716780"/>
          </a:xfrm>
          <a:prstGeom prst="rect">
            <a:avLst/>
          </a:prstGeom>
          <a:solidFill>
            <a:schemeClr val="tx1">
              <a:lumMod val="10000"/>
              <a:lumOff val="9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p:cNvSpPr>
            <a:spLocks noGrp="1"/>
          </p:cNvSpPr>
          <p:nvPr>
            <p:ph type="sldNum" sz="quarter" idx="10"/>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40549979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Content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17631775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 full image">
    <p:spTree>
      <p:nvGrpSpPr>
        <p:cNvPr id="1" name=""/>
        <p:cNvGrpSpPr/>
        <p:nvPr/>
      </p:nvGrpSpPr>
      <p:grpSpPr>
        <a:xfrm>
          <a:off x="0" y="0"/>
          <a:ext cx="0" cy="0"/>
          <a:chOff x="0" y="0"/>
          <a:chExt cx="0" cy="0"/>
        </a:xfrm>
      </p:grpSpPr>
      <p:sp>
        <p:nvSpPr>
          <p:cNvPr id="5" name="Rectangle 4"/>
          <p:cNvSpPr/>
          <p:nvPr userDrawn="1"/>
        </p:nvSpPr>
        <p:spPr>
          <a:xfrm>
            <a:off x="0" y="709468"/>
            <a:ext cx="9144000" cy="4022385"/>
          </a:xfrm>
          <a:prstGeom prst="rect">
            <a:avLst/>
          </a:prstGeom>
          <a:solidFill>
            <a:schemeClr val="tx1">
              <a:lumMod val="10000"/>
              <a:lumOff val="9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p:cNvSpPr>
            <a:spLocks noGrp="1"/>
          </p:cNvSpPr>
          <p:nvPr>
            <p:ph type="pic" sz="quarter" idx="10"/>
          </p:nvPr>
        </p:nvSpPr>
        <p:spPr>
          <a:xfrm>
            <a:off x="252413" y="818866"/>
            <a:ext cx="8639175" cy="3789647"/>
          </a:xfrm>
        </p:spPr>
        <p:txBody>
          <a:bodyPr/>
          <a:lstStyle/>
          <a:p>
            <a:r>
              <a:rPr lang="en-US"/>
              <a:t>Click icon to add picture</a:t>
            </a:r>
            <a:endParaRPr lang="en-GB"/>
          </a:p>
        </p:txBody>
      </p:sp>
      <p:sp>
        <p:nvSpPr>
          <p:cNvPr id="2" name="Slide Number Placeholder 1"/>
          <p:cNvSpPr>
            <a:spLocks noGrp="1"/>
          </p:cNvSpPr>
          <p:nvPr>
            <p:ph type="sldNum" sz="quarter" idx="11"/>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2162339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Content - 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3366613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75" hangingPunct="0">
              <a:defRPr/>
            </a:lvl1pPr>
          </a:lstStyle>
          <a:p>
            <a:r>
              <a:rPr lang="en-GB" kern="0">
                <a:solidFill>
                  <a:srgbClr val="2A2A2A"/>
                </a:solidFill>
                <a:sym typeface="Helvetica Light"/>
              </a:rPr>
              <a:t>www.metoffice.gov.uk																									                       © Crown Copyright 2025, Met Office</a:t>
            </a:r>
          </a:p>
        </p:txBody>
      </p:sp>
      <p:sp>
        <p:nvSpPr>
          <p:cNvPr id="5" name="Text Placeholder 4"/>
          <p:cNvSpPr>
            <a:spLocks noGrp="1"/>
          </p:cNvSpPr>
          <p:nvPr>
            <p:ph type="body" sz="quarter" idx="11" hasCustomPrompt="1"/>
          </p:nvPr>
        </p:nvSpPr>
        <p:spPr>
          <a:xfrm>
            <a:off x="197645" y="1770460"/>
            <a:ext cx="4050506"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6" name="Text Placeholder 4"/>
          <p:cNvSpPr>
            <a:spLocks noGrp="1"/>
          </p:cNvSpPr>
          <p:nvPr>
            <p:ph type="body" sz="quarter" idx="13" hasCustomPrompt="1"/>
          </p:nvPr>
        </p:nvSpPr>
        <p:spPr>
          <a:xfrm>
            <a:off x="4585693" y="1770460"/>
            <a:ext cx="4050506"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Tree>
    <p:extLst>
      <p:ext uri="{BB962C8B-B14F-4D97-AF65-F5344CB8AC3E}">
        <p14:creationId xmlns:p14="http://schemas.microsoft.com/office/powerpoint/2010/main" val="13534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Content - really blank">
    <p:spTree>
      <p:nvGrpSpPr>
        <p:cNvPr id="1" name=""/>
        <p:cNvGrpSpPr/>
        <p:nvPr/>
      </p:nvGrpSpPr>
      <p:grpSpPr>
        <a:xfrm>
          <a:off x="0" y="0"/>
          <a:ext cx="0" cy="0"/>
          <a:chOff x="0" y="0"/>
          <a:chExt cx="0" cy="0"/>
        </a:xfrm>
      </p:grpSpPr>
      <p:sp>
        <p:nvSpPr>
          <p:cNvPr id="2" name="Rectangle 1"/>
          <p:cNvSpPr/>
          <p:nvPr userDrawn="1"/>
        </p:nvSpPr>
        <p:spPr>
          <a:xfrm>
            <a:off x="0" y="4735773"/>
            <a:ext cx="9144000" cy="40772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39024388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Divider - green">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rgbClr val="C4E9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52000" y="699739"/>
            <a:ext cx="8640000" cy="900487"/>
          </a:xfrm>
        </p:spPr>
        <p:txBody>
          <a:bodyPr/>
          <a:lstStyle/>
          <a:p>
            <a:r>
              <a:rPr lang="en-US"/>
              <a:t>Click to edit Master title style</a:t>
            </a:r>
          </a:p>
        </p:txBody>
      </p:sp>
      <p:sp>
        <p:nvSpPr>
          <p:cNvPr id="3" name="Content Placeholder 2"/>
          <p:cNvSpPr>
            <a:spLocks noGrp="1"/>
          </p:cNvSpPr>
          <p:nvPr>
            <p:ph idx="1" hasCustomPrompt="1"/>
          </p:nvPr>
        </p:nvSpPr>
        <p:spPr>
          <a:xfrm>
            <a:off x="252000" y="1975480"/>
            <a:ext cx="8640000" cy="2632520"/>
          </a:xfrm>
        </p:spPr>
        <p:txBody>
          <a:bodyPr/>
          <a:lstStyle>
            <a:lvl1pPr marL="0" indent="0">
              <a:buNone/>
              <a:defRPr baseline="0"/>
            </a:lvl1pPr>
            <a:lvl2pPr marL="342900" indent="0">
              <a:buNone/>
              <a:defRPr/>
            </a:lvl2pPr>
            <a:lvl3pPr marL="685800" indent="0">
              <a:buNone/>
              <a:defRPr/>
            </a:lvl3pPr>
            <a:lvl4pPr marL="1028700" indent="0">
              <a:buNone/>
              <a:defRPr/>
            </a:lvl4pPr>
            <a:lvl5pPr marL="1371600" indent="0">
              <a:buNone/>
              <a:defRPr/>
            </a:lvl5pPr>
          </a:lstStyle>
          <a:p>
            <a:pPr lvl="0"/>
            <a:r>
              <a:rPr lang="en-US"/>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11690980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Divider - grey">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rgbClr val="BBBDBF"/>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52000" y="699740"/>
            <a:ext cx="8640000" cy="900000"/>
          </a:xfrm>
        </p:spPr>
        <p:txBody>
          <a:bodyPr/>
          <a:lstStyle/>
          <a:p>
            <a:r>
              <a:rPr lang="en-US"/>
              <a:t>Click to edit Master title style</a:t>
            </a:r>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lvl1pPr>
            <a:lvl2pPr marL="342900" indent="0">
              <a:buNone/>
              <a:defRPr/>
            </a:lvl2pPr>
            <a:lvl3pPr marL="685800" indent="0">
              <a:buNone/>
              <a:defRPr/>
            </a:lvl3pPr>
            <a:lvl4pPr marL="1028700" indent="0">
              <a:buNone/>
              <a:defRPr/>
            </a:lvl4pPr>
            <a:lvl5pPr marL="1371600" indent="0">
              <a:buNone/>
              <a:defRPr/>
            </a:lvl5pPr>
          </a:lstStyle>
          <a:p>
            <a:pPr lvl="0"/>
            <a:r>
              <a:rPr lang="en-US"/>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14679323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Divider - blue">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rgbClr val="359BC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52000" y="699740"/>
            <a:ext cx="8640000" cy="900000"/>
          </a:xfrm>
        </p:spPr>
        <p:txBody>
          <a:bodyPr/>
          <a:lstStyle/>
          <a:p>
            <a:r>
              <a:rPr lang="en-US"/>
              <a:t>Click to edit Master title style</a:t>
            </a:r>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bg2"/>
                </a:solidFill>
              </a:rPr>
              <a:t>	</a:t>
            </a:r>
            <a:endParaRPr lang="en-GB" sz="800">
              <a:solidFill>
                <a:schemeClr val="bg2"/>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28164648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Divider - red">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rgbClr val="E4745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52000" y="699740"/>
            <a:ext cx="8640000" cy="900000"/>
          </a:xfrm>
        </p:spPr>
        <p:txBody>
          <a:bodyPr/>
          <a:lstStyle/>
          <a:p>
            <a:r>
              <a:rPr lang="en-US"/>
              <a:t>Click to edit Master title style</a:t>
            </a:r>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41903977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Divider - teal">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rgbClr val="55C6B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52000" y="699740"/>
            <a:ext cx="8640000" cy="900000"/>
          </a:xfrm>
        </p:spPr>
        <p:txBody>
          <a:bodyPr/>
          <a:lstStyle/>
          <a:p>
            <a:r>
              <a:rPr lang="en-US"/>
              <a:t>Click to edit Master title style</a:t>
            </a:r>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lvl1pPr>
            <a:lvl2pPr marL="342900" indent="0">
              <a:buNone/>
              <a:defRPr/>
            </a:lvl2pPr>
            <a:lvl3pPr marL="685800" indent="0">
              <a:buNone/>
              <a:defRPr/>
            </a:lvl3pPr>
            <a:lvl4pPr marL="1028700" indent="0">
              <a:buNone/>
              <a:defRPr/>
            </a:lvl4pPr>
            <a:lvl5pPr marL="1371600" indent="0">
              <a:buNone/>
              <a:defRPr/>
            </a:lvl5pPr>
          </a:lstStyle>
          <a:p>
            <a:pPr lvl="0"/>
            <a:r>
              <a:rPr lang="en-US"/>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‹Nr.›</a:t>
            </a:fld>
            <a:endParaRPr lang="en-GB"/>
          </a:p>
        </p:txBody>
      </p:sp>
    </p:spTree>
    <p:extLst>
      <p:ext uri="{BB962C8B-B14F-4D97-AF65-F5344CB8AC3E}">
        <p14:creationId xmlns:p14="http://schemas.microsoft.com/office/powerpoint/2010/main" val="28214816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Question Contact">
    <p:spTree>
      <p:nvGrpSpPr>
        <p:cNvPr id="1" name=""/>
        <p:cNvGrpSpPr/>
        <p:nvPr/>
      </p:nvGrpSpPr>
      <p:grpSpPr>
        <a:xfrm>
          <a:off x="0" y="0"/>
          <a:ext cx="0" cy="0"/>
          <a:chOff x="0" y="0"/>
          <a:chExt cx="0" cy="0"/>
        </a:xfrm>
      </p:grpSpPr>
      <p:sp>
        <p:nvSpPr>
          <p:cNvPr id="6" name="Rectangle 5"/>
          <p:cNvSpPr/>
          <p:nvPr userDrawn="1"/>
        </p:nvSpPr>
        <p:spPr>
          <a:xfrm>
            <a:off x="0" y="1822593"/>
            <a:ext cx="9144000" cy="3415500"/>
          </a:xfrm>
          <a:prstGeom prst="rect">
            <a:avLst/>
          </a:prstGeom>
          <a:solidFill>
            <a:srgbClr val="C4E9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GB" sz="2000"/>
          </a:p>
        </p:txBody>
      </p:sp>
      <p:sp>
        <p:nvSpPr>
          <p:cNvPr id="2" name="Title 1"/>
          <p:cNvSpPr>
            <a:spLocks noGrp="1"/>
          </p:cNvSpPr>
          <p:nvPr>
            <p:ph type="title" hasCustomPrompt="1"/>
          </p:nvPr>
        </p:nvSpPr>
        <p:spPr>
          <a:xfrm>
            <a:off x="252000" y="699739"/>
            <a:ext cx="8640000" cy="900487"/>
          </a:xfrm>
        </p:spPr>
        <p:txBody>
          <a:bodyPr/>
          <a:lstStyle>
            <a:lvl1pPr>
              <a:defRPr/>
            </a:lvl1pPr>
          </a:lstStyle>
          <a:p>
            <a:r>
              <a:rPr lang="en-US"/>
              <a:t>Questions?</a:t>
            </a:r>
          </a:p>
        </p:txBody>
      </p:sp>
      <p:sp>
        <p:nvSpPr>
          <p:cNvPr id="7" name="Rectangle 6"/>
          <p:cNvSpPr/>
          <p:nvPr userDrawn="1"/>
        </p:nvSpPr>
        <p:spPr>
          <a:xfrm>
            <a:off x="0" y="482721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www.metoffice.gov.uk	</a:t>
            </a:r>
            <a:endParaRPr lang="en-GB" sz="800">
              <a:solidFill>
                <a:schemeClr val="tx1"/>
              </a:solidFill>
            </a:endParaRPr>
          </a:p>
        </p:txBody>
      </p:sp>
      <p:sp>
        <p:nvSpPr>
          <p:cNvPr id="8" name="Rectangle 7"/>
          <p:cNvSpPr/>
          <p:nvPr userDrawn="1"/>
        </p:nvSpPr>
        <p:spPr>
          <a:xfrm>
            <a:off x="4217158" y="482721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dirty="0">
                <a:solidFill>
                  <a:schemeClr val="tx1"/>
                </a:solidFill>
              </a:rPr>
              <a:t>© Crown Copyright</a:t>
            </a:r>
            <a:r>
              <a:rPr lang="fr-BE" sz="800" baseline="0" dirty="0">
                <a:solidFill>
                  <a:schemeClr val="tx1"/>
                </a:solidFill>
              </a:rPr>
              <a:t> 2025, Met Office</a:t>
            </a:r>
            <a:endParaRPr lang="en-GB" sz="800" dirty="0">
              <a:solidFill>
                <a:schemeClr val="tx1"/>
              </a:solidFill>
            </a:endParaRPr>
          </a:p>
        </p:txBody>
      </p:sp>
      <p:sp>
        <p:nvSpPr>
          <p:cNvPr id="4" name="TextBox 3"/>
          <p:cNvSpPr txBox="1"/>
          <p:nvPr userDrawn="1"/>
        </p:nvSpPr>
        <p:spPr>
          <a:xfrm>
            <a:off x="246704" y="2004607"/>
            <a:ext cx="8640000" cy="338554"/>
          </a:xfrm>
          <a:prstGeom prst="rect">
            <a:avLst/>
          </a:prstGeom>
          <a:noFill/>
        </p:spPr>
        <p:txBody>
          <a:bodyPr wrap="square" rtlCol="0" anchor="ctr">
            <a:spAutoFit/>
          </a:bodyPr>
          <a:lstStyle/>
          <a:p>
            <a:r>
              <a:rPr lang="fr-BE" sz="1600"/>
              <a:t>For more information </a:t>
            </a:r>
            <a:r>
              <a:rPr lang="fr-BE" sz="1600" err="1"/>
              <a:t>please</a:t>
            </a:r>
            <a:r>
              <a:rPr lang="fr-BE" sz="1600"/>
              <a:t> contact</a:t>
            </a:r>
            <a:endParaRPr lang="en-GB" sz="1600"/>
          </a:p>
        </p:txBody>
      </p:sp>
      <p:sp>
        <p:nvSpPr>
          <p:cNvPr id="10" name="Text Placeholder 9"/>
          <p:cNvSpPr>
            <a:spLocks noGrp="1"/>
          </p:cNvSpPr>
          <p:nvPr>
            <p:ph type="body" sz="quarter" idx="10" hasCustomPrompt="1"/>
          </p:nvPr>
        </p:nvSpPr>
        <p:spPr>
          <a:xfrm>
            <a:off x="786704" y="3994278"/>
            <a:ext cx="8100000" cy="360000"/>
          </a:xfrm>
        </p:spPr>
        <p:txBody>
          <a:bodyPr anchor="ctr">
            <a:normAutofit/>
          </a:bodyPr>
          <a:lstStyle>
            <a:lvl1pPr marL="0" indent="0">
              <a:buNone/>
              <a:defRPr sz="1600" baseline="0"/>
            </a:lvl1pPr>
          </a:lstStyle>
          <a:p>
            <a:pPr lvl="0"/>
            <a:r>
              <a:rPr lang="en-US"/>
              <a:t>Insert phone number here</a:t>
            </a:r>
            <a:endParaRPr lang="en-GB"/>
          </a:p>
        </p:txBody>
      </p:sp>
      <p:sp>
        <p:nvSpPr>
          <p:cNvPr id="14" name="Text Placeholder 9"/>
          <p:cNvSpPr>
            <a:spLocks noGrp="1"/>
          </p:cNvSpPr>
          <p:nvPr>
            <p:ph type="body" sz="quarter" idx="11" hasCustomPrompt="1"/>
          </p:nvPr>
        </p:nvSpPr>
        <p:spPr>
          <a:xfrm>
            <a:off x="786704" y="3308732"/>
            <a:ext cx="8100000" cy="360000"/>
          </a:xfrm>
        </p:spPr>
        <p:txBody>
          <a:bodyPr anchor="ctr">
            <a:normAutofit/>
          </a:bodyPr>
          <a:lstStyle>
            <a:lvl1pPr marL="0" indent="0">
              <a:buNone/>
              <a:defRPr sz="1600"/>
            </a:lvl1pPr>
          </a:lstStyle>
          <a:p>
            <a:pPr lvl="0"/>
            <a:r>
              <a:rPr lang="en-US"/>
              <a:t>Insert e-mail here</a:t>
            </a:r>
            <a:endParaRPr lang="en-GB"/>
          </a:p>
        </p:txBody>
      </p:sp>
      <p:pic>
        <p:nvPicPr>
          <p:cNvPr id="16" name="email-icon.png"/>
          <p:cNvPicPr>
            <a:picLocks noChangeAspect="1"/>
          </p:cNvPicPr>
          <p:nvPr userDrawn="1"/>
        </p:nvPicPr>
        <p:blipFill>
          <a:blip r:embed="rId2" cstate="print"/>
          <a:stretch>
            <a:fillRect/>
          </a:stretch>
        </p:blipFill>
        <p:spPr>
          <a:xfrm>
            <a:off x="379161" y="3293168"/>
            <a:ext cx="357677" cy="396000"/>
          </a:xfrm>
          <a:prstGeom prst="rect">
            <a:avLst/>
          </a:prstGeom>
          <a:ln w="12700">
            <a:miter lim="400000"/>
          </a:ln>
        </p:spPr>
      </p:pic>
      <p:pic>
        <p:nvPicPr>
          <p:cNvPr id="17" name="phone-icon.png"/>
          <p:cNvPicPr>
            <a:picLocks noChangeAspect="1"/>
          </p:cNvPicPr>
          <p:nvPr userDrawn="1"/>
        </p:nvPicPr>
        <p:blipFill>
          <a:blip r:embed="rId3" cstate="print"/>
          <a:stretch>
            <a:fillRect/>
          </a:stretch>
        </p:blipFill>
        <p:spPr>
          <a:xfrm>
            <a:off x="350419" y="3969028"/>
            <a:ext cx="415161" cy="396000"/>
          </a:xfrm>
          <a:prstGeom prst="rect">
            <a:avLst/>
          </a:prstGeom>
          <a:ln w="12700">
            <a:miter lim="400000"/>
          </a:ln>
        </p:spPr>
      </p:pic>
      <p:pic>
        <p:nvPicPr>
          <p:cNvPr id="18" name="web-icon.png"/>
          <p:cNvPicPr>
            <a:picLocks noChangeAspect="1"/>
          </p:cNvPicPr>
          <p:nvPr userDrawn="1"/>
        </p:nvPicPr>
        <p:blipFill>
          <a:blip r:embed="rId4" cstate="print"/>
          <a:stretch>
            <a:fillRect/>
          </a:stretch>
        </p:blipFill>
        <p:spPr>
          <a:xfrm>
            <a:off x="324000" y="2617307"/>
            <a:ext cx="467999" cy="396000"/>
          </a:xfrm>
          <a:prstGeom prst="rect">
            <a:avLst/>
          </a:prstGeom>
          <a:ln w="12700">
            <a:miter lim="400000"/>
          </a:ln>
        </p:spPr>
      </p:pic>
      <p:sp>
        <p:nvSpPr>
          <p:cNvPr id="15" name="Text Placeholder 9">
            <a:extLst>
              <a:ext uri="{FF2B5EF4-FFF2-40B4-BE49-F238E27FC236}">
                <a16:creationId xmlns:a16="http://schemas.microsoft.com/office/drawing/2014/main" id="{DF812764-35C6-4759-8316-7323965CEE11}"/>
              </a:ext>
            </a:extLst>
          </p:cNvPr>
          <p:cNvSpPr>
            <a:spLocks noGrp="1"/>
          </p:cNvSpPr>
          <p:nvPr>
            <p:ph type="body" sz="quarter" idx="12" hasCustomPrompt="1"/>
          </p:nvPr>
        </p:nvSpPr>
        <p:spPr>
          <a:xfrm>
            <a:off x="786704" y="2627841"/>
            <a:ext cx="8100000" cy="360000"/>
          </a:xfrm>
        </p:spPr>
        <p:txBody>
          <a:bodyPr anchor="ctr">
            <a:normAutofit/>
          </a:bodyPr>
          <a:lstStyle>
            <a:lvl1pPr marL="0" indent="0">
              <a:buNone/>
              <a:defRPr sz="1600"/>
            </a:lvl1pPr>
          </a:lstStyle>
          <a:p>
            <a:pPr lvl="0"/>
            <a:r>
              <a:rPr lang="en-US"/>
              <a:t>www.metoffice.gov.uk</a:t>
            </a:r>
            <a:endParaRPr lang="en-GB"/>
          </a:p>
        </p:txBody>
      </p:sp>
    </p:spTree>
    <p:extLst>
      <p:ext uri="{BB962C8B-B14F-4D97-AF65-F5344CB8AC3E}">
        <p14:creationId xmlns:p14="http://schemas.microsoft.com/office/powerpoint/2010/main" val="2016977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image" Target="../media/image1.png"/><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theme" Target="../theme/theme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image" Target="../media/image1.png"/><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theme" Target="../theme/theme3.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image" Target="../media/image1.png"/><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theme" Target="../theme/theme4.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MO_MASTER_black_mono_for_light_backg_RBG.png"/>
          <p:cNvPicPr>
            <a:picLocks noChangeAspect="1"/>
          </p:cNvPicPr>
          <p:nvPr/>
        </p:nvPicPr>
        <p:blipFill>
          <a:blip r:embed="rId30" cstate="print"/>
          <a:stretch>
            <a:fillRect/>
          </a:stretch>
        </p:blipFill>
        <p:spPr>
          <a:xfrm>
            <a:off x="65664" y="40425"/>
            <a:ext cx="1805643" cy="566234"/>
          </a:xfrm>
          <a:prstGeom prst="rect">
            <a:avLst/>
          </a:prstGeom>
          <a:ln w="12700">
            <a:miter lim="400000"/>
          </a:ln>
        </p:spPr>
      </p:pic>
      <p:sp>
        <p:nvSpPr>
          <p:cNvPr id="4" name="Footer Placeholder 5"/>
          <p:cNvSpPr>
            <a:spLocks noGrp="1"/>
          </p:cNvSpPr>
          <p:nvPr>
            <p:ph type="ftr" sz="quarter" idx="3"/>
          </p:nvPr>
        </p:nvSpPr>
        <p:spPr>
          <a:xfrm>
            <a:off x="0" y="4732140"/>
            <a:ext cx="9144000" cy="411361"/>
          </a:xfrm>
          <a:prstGeom prst="rect">
            <a:avLst/>
          </a:prstGeom>
          <a:solidFill>
            <a:schemeClr val="bg1"/>
          </a:solidFill>
        </p:spPr>
        <p:txBody>
          <a:bodyPr vert="horz" lIns="252000" tIns="36000" rIns="68580" bIns="27000" rtlCol="0" anchor="ctr"/>
          <a:lstStyle>
            <a:lvl1pPr algn="l" defTabSz="219075" hangingPunct="0">
              <a:defRPr sz="800">
                <a:solidFill>
                  <a:schemeClr val="tx1"/>
                </a:solidFill>
                <a:latin typeface="+mn-lt"/>
              </a:defRPr>
            </a:lvl1pPr>
          </a:lstStyle>
          <a:p>
            <a:r>
              <a:rPr lang="en-GB" kern="0">
                <a:solidFill>
                  <a:srgbClr val="2A2A2A"/>
                </a:solidFill>
                <a:sym typeface="Helvetica Light"/>
              </a:rPr>
              <a:t>www.metoffice.gov.uk																									             	       © Crown Copyright 2017, Met Office</a:t>
            </a:r>
          </a:p>
        </p:txBody>
      </p:sp>
      <p:sp>
        <p:nvSpPr>
          <p:cNvPr id="5" name="Title Placeholder 4"/>
          <p:cNvSpPr>
            <a:spLocks noGrp="1"/>
          </p:cNvSpPr>
          <p:nvPr>
            <p:ph type="title"/>
          </p:nvPr>
        </p:nvSpPr>
        <p:spPr>
          <a:xfrm>
            <a:off x="197644" y="1039783"/>
            <a:ext cx="8437500" cy="623248"/>
          </a:xfrm>
          <a:prstGeom prst="rect">
            <a:avLst/>
          </a:prstGeom>
        </p:spPr>
        <p:txBody>
          <a:bodyPr vert="horz" wrap="square" lIns="68580" tIns="34290" rIns="68580" bIns="34290" rtlCol="0" anchor="t" anchorCtr="0">
            <a:spAutoFit/>
          </a:bodyPr>
          <a:lstStyle/>
          <a:p>
            <a:r>
              <a:rPr lang="en-US"/>
              <a:t>Click to edit Master title style</a:t>
            </a:r>
            <a:endParaRPr lang="en-GB"/>
          </a:p>
        </p:txBody>
      </p:sp>
      <p:sp>
        <p:nvSpPr>
          <p:cNvPr id="2" name="Text Placeholder 1"/>
          <p:cNvSpPr>
            <a:spLocks noGrp="1"/>
          </p:cNvSpPr>
          <p:nvPr>
            <p:ph type="body" idx="1"/>
          </p:nvPr>
        </p:nvSpPr>
        <p:spPr>
          <a:xfrm>
            <a:off x="197644" y="1761531"/>
            <a:ext cx="4050507" cy="2704360"/>
          </a:xfrm>
          <a:prstGeom prst="rect">
            <a:avLst/>
          </a:prstGeom>
        </p:spPr>
        <p:txBody>
          <a:bodyPr vert="horz" lIns="68580" tIns="34290" rIns="68580" bIns="34290" rtlCol="0">
            <a:noAutofit/>
          </a:bodyPr>
          <a:lstStyle/>
          <a:p>
            <a:pPr lvl="0"/>
            <a:r>
              <a:rPr lang="en-US"/>
              <a:t>Edit Master text styles</a:t>
            </a:r>
          </a:p>
          <a:p>
            <a:pPr lvl="1"/>
            <a:r>
              <a:rPr lang="en-US"/>
              <a:t>Second level</a:t>
            </a:r>
          </a:p>
          <a:p>
            <a:pPr lvl="5"/>
            <a:r>
              <a:rPr lang="en-US"/>
              <a:t>Third level</a:t>
            </a:r>
          </a:p>
          <a:p>
            <a:pPr lvl="6"/>
            <a:r>
              <a:rPr lang="en-US"/>
              <a:t>Fourth level</a:t>
            </a:r>
          </a:p>
          <a:p>
            <a:pPr lvl="7"/>
            <a:r>
              <a:rPr lang="en-US"/>
              <a:t>Fifth level</a:t>
            </a:r>
            <a:endParaRPr lang="en-GB"/>
          </a:p>
        </p:txBody>
      </p:sp>
    </p:spTree>
    <p:extLst>
      <p:ext uri="{BB962C8B-B14F-4D97-AF65-F5344CB8AC3E}">
        <p14:creationId xmlns:p14="http://schemas.microsoft.com/office/powerpoint/2010/main" val="18061643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7"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759"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19075"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9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8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19075"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80000" marR="0" indent="-180000" algn="l" defTabSz="219075"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50" marR="0" indent="-285750" algn="l" defTabSz="219075"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25" marR="0" indent="-285750" algn="l" defTabSz="67500"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500" algn="l"/>
        </a:tabLst>
        <a:defRPr sz="1500" b="0" i="0" u="none" strike="noStrike" cap="none" spc="0" baseline="0">
          <a:ln>
            <a:noFill/>
          </a:ln>
          <a:solidFill>
            <a:schemeClr val="tx1"/>
          </a:solidFill>
          <a:uFillTx/>
          <a:latin typeface="+mn-lt"/>
          <a:ea typeface="+mn-ea"/>
          <a:cs typeface="+mn-cs"/>
          <a:sym typeface="Helvetica Light"/>
        </a:defRPr>
      </a:lvl4pPr>
      <a:lvl5pPr marL="285750" marR="0" indent="-285750" algn="l" defTabSz="219075"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40000" marR="0" indent="-180000" algn="l" defTabSz="219075"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90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6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5011" marR="0" indent="-231511" algn="l" defTabSz="219075"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5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7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90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2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5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7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80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000" y="699740"/>
            <a:ext cx="8640000" cy="5760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252000" y="1548000"/>
            <a:ext cx="8640000" cy="3060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MO_MASTER_black_mono_for_light_backg_RBG.png"/>
          <p:cNvPicPr>
            <a:picLocks noChangeAspect="1"/>
          </p:cNvPicPr>
          <p:nvPr userDrawn="1"/>
        </p:nvPicPr>
        <p:blipFill>
          <a:blip r:embed="rId25" cstate="print"/>
          <a:stretch>
            <a:fillRect/>
          </a:stretch>
        </p:blipFill>
        <p:spPr>
          <a:xfrm>
            <a:off x="183946" y="54592"/>
            <a:ext cx="1802343" cy="565200"/>
          </a:xfrm>
          <a:prstGeom prst="rect">
            <a:avLst/>
          </a:prstGeom>
          <a:ln w="12700">
            <a:miter lim="400000"/>
          </a:ln>
        </p:spPr>
      </p:pic>
      <p:sp>
        <p:nvSpPr>
          <p:cNvPr id="9" name="Rectangle 8"/>
          <p:cNvSpPr/>
          <p:nvPr userDrawn="1"/>
        </p:nvSpPr>
        <p:spPr>
          <a:xfrm>
            <a:off x="0" y="4735773"/>
            <a:ext cx="9144000" cy="407727"/>
          </a:xfrm>
          <a:prstGeom prst="rect">
            <a:avLst/>
          </a:prstGeom>
          <a:solidFill>
            <a:srgbClr val="C4E9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4"/>
          </p:nvPr>
        </p:nvSpPr>
        <p:spPr>
          <a:xfrm>
            <a:off x="3851910" y="4802317"/>
            <a:ext cx="1436370" cy="274637"/>
          </a:xfrm>
          <a:prstGeom prst="rect">
            <a:avLst/>
          </a:prstGeom>
        </p:spPr>
        <p:txBody>
          <a:bodyPr vert="horz" lIns="91440" tIns="45720" rIns="91440" bIns="45720" rtlCol="0" anchor="ctr"/>
          <a:lstStyle>
            <a:lvl1pPr algn="ctr">
              <a:defRPr sz="1200">
                <a:solidFill>
                  <a:schemeClr val="tx1"/>
                </a:solidFill>
              </a:defRPr>
            </a:lvl1pPr>
          </a:lstStyle>
          <a:p>
            <a:fld id="{E5F9FE41-C8F9-47EF-94C3-C489748B47D0}" type="slidenum">
              <a:rPr lang="en-GB" smtClean="0"/>
              <a:pPr/>
              <a:t>‹Nr.›</a:t>
            </a:fld>
            <a:endParaRPr lang="en-GB"/>
          </a:p>
        </p:txBody>
      </p:sp>
    </p:spTree>
    <p:extLst>
      <p:ext uri="{BB962C8B-B14F-4D97-AF65-F5344CB8AC3E}">
        <p14:creationId xmlns:p14="http://schemas.microsoft.com/office/powerpoint/2010/main" val="61118615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58" r:id="rId23"/>
  </p:sldLayoutIdLst>
  <p:hf sldNum="0" hdr="0" ftr="0" dt="0"/>
  <p:txStyles>
    <p:titleStyle>
      <a:lvl1pPr algn="l" defTabSz="6858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000" y="699740"/>
            <a:ext cx="8640000" cy="5760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252000" y="1548000"/>
            <a:ext cx="8640000" cy="3060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MO_MASTER_black_mono_for_light_backg_RBG.png"/>
          <p:cNvPicPr>
            <a:picLocks noChangeAspect="1"/>
          </p:cNvPicPr>
          <p:nvPr userDrawn="1"/>
        </p:nvPicPr>
        <p:blipFill>
          <a:blip r:embed="rId25" cstate="print"/>
          <a:stretch>
            <a:fillRect/>
          </a:stretch>
        </p:blipFill>
        <p:spPr>
          <a:xfrm>
            <a:off x="183946" y="54592"/>
            <a:ext cx="1802343" cy="565200"/>
          </a:xfrm>
          <a:prstGeom prst="rect">
            <a:avLst/>
          </a:prstGeom>
          <a:ln w="12700">
            <a:miter lim="400000"/>
          </a:ln>
        </p:spPr>
      </p:pic>
      <p:sp>
        <p:nvSpPr>
          <p:cNvPr id="9" name="Rectangle 8"/>
          <p:cNvSpPr/>
          <p:nvPr userDrawn="1"/>
        </p:nvSpPr>
        <p:spPr>
          <a:xfrm>
            <a:off x="0" y="4735773"/>
            <a:ext cx="9144000" cy="407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4"/>
          </p:nvPr>
        </p:nvSpPr>
        <p:spPr>
          <a:xfrm>
            <a:off x="3851910" y="4802317"/>
            <a:ext cx="1436370" cy="274637"/>
          </a:xfrm>
          <a:prstGeom prst="rect">
            <a:avLst/>
          </a:prstGeom>
        </p:spPr>
        <p:txBody>
          <a:bodyPr vert="horz" lIns="91440" tIns="45720" rIns="91440" bIns="45720" rtlCol="0" anchor="ctr"/>
          <a:lstStyle>
            <a:lvl1pPr algn="ctr">
              <a:defRPr sz="1200">
                <a:solidFill>
                  <a:schemeClr val="tx1"/>
                </a:solidFill>
              </a:defRPr>
            </a:lvl1pPr>
          </a:lstStyle>
          <a:p>
            <a:fld id="{E5F9FE41-C8F9-47EF-94C3-C489748B47D0}" type="slidenum">
              <a:rPr lang="en-GB" smtClean="0"/>
              <a:pPr/>
              <a:t>‹Nr.›</a:t>
            </a:fld>
            <a:endParaRPr lang="en-GB"/>
          </a:p>
        </p:txBody>
      </p:sp>
    </p:spTree>
    <p:extLst>
      <p:ext uri="{BB962C8B-B14F-4D97-AF65-F5344CB8AC3E}">
        <p14:creationId xmlns:p14="http://schemas.microsoft.com/office/powerpoint/2010/main" val="169228654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60" r:id="rId23"/>
  </p:sldLayoutIdLst>
  <p:hf sldNum="0" hdr="0" ftr="0" dt="0"/>
  <p:txStyles>
    <p:titleStyle>
      <a:lvl1pPr algn="l" defTabSz="6858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000" y="699740"/>
            <a:ext cx="8640000" cy="5760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252000" y="1548000"/>
            <a:ext cx="8640000" cy="3060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MO_MASTER_black_mono_for_light_backg_RBG.png"/>
          <p:cNvPicPr>
            <a:picLocks noChangeAspect="1"/>
          </p:cNvPicPr>
          <p:nvPr userDrawn="1"/>
        </p:nvPicPr>
        <p:blipFill>
          <a:blip r:embed="rId24" cstate="print"/>
          <a:stretch>
            <a:fillRect/>
          </a:stretch>
        </p:blipFill>
        <p:spPr>
          <a:xfrm>
            <a:off x="183946" y="54592"/>
            <a:ext cx="1802343" cy="565200"/>
          </a:xfrm>
          <a:prstGeom prst="rect">
            <a:avLst/>
          </a:prstGeom>
          <a:ln w="12700">
            <a:miter lim="400000"/>
          </a:ln>
        </p:spPr>
      </p:pic>
      <p:sp>
        <p:nvSpPr>
          <p:cNvPr id="9" name="Rectangle 8"/>
          <p:cNvSpPr/>
          <p:nvPr userDrawn="1"/>
        </p:nvSpPr>
        <p:spPr>
          <a:xfrm>
            <a:off x="0" y="4735773"/>
            <a:ext cx="9144000" cy="407727"/>
          </a:xfrm>
          <a:prstGeom prst="rect">
            <a:avLst/>
          </a:prstGeom>
          <a:solidFill>
            <a:srgbClr val="C4E9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4"/>
          </p:nvPr>
        </p:nvSpPr>
        <p:spPr>
          <a:xfrm>
            <a:off x="3851910" y="4802317"/>
            <a:ext cx="1436370" cy="274637"/>
          </a:xfrm>
          <a:prstGeom prst="rect">
            <a:avLst/>
          </a:prstGeom>
        </p:spPr>
        <p:txBody>
          <a:bodyPr vert="horz" lIns="91440" tIns="45720" rIns="91440" bIns="45720" rtlCol="0" anchor="ctr"/>
          <a:lstStyle>
            <a:lvl1pPr algn="ctr">
              <a:defRPr sz="1200">
                <a:solidFill>
                  <a:schemeClr val="tx1"/>
                </a:solidFill>
              </a:defRPr>
            </a:lvl1pPr>
          </a:lstStyle>
          <a:p>
            <a:fld id="{E5F9FE41-C8F9-47EF-94C3-C489748B47D0}" type="slidenum">
              <a:rPr lang="en-GB" smtClean="0"/>
              <a:pPr/>
              <a:t>‹Nr.›</a:t>
            </a:fld>
            <a:endParaRPr lang="en-GB"/>
          </a:p>
        </p:txBody>
      </p:sp>
    </p:spTree>
    <p:extLst>
      <p:ext uri="{BB962C8B-B14F-4D97-AF65-F5344CB8AC3E}">
        <p14:creationId xmlns:p14="http://schemas.microsoft.com/office/powerpoint/2010/main" val="113230624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Lst>
  <p:hf sldNum="0" hdr="0" ftr="0" dt="0"/>
  <p:txStyles>
    <p:titleStyle>
      <a:lvl1pPr algn="l" defTabSz="6858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8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6.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13" Type="http://schemas.openxmlformats.org/officeDocument/2006/relationships/image" Target="../media/image30.svg"/><Relationship Id="rId3"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notesSlide" Target="../notesSlides/notesSlide12.xml"/><Relationship Id="rId16" Type="http://schemas.openxmlformats.org/officeDocument/2006/relationships/image" Target="../media/image31.png"/><Relationship Id="rId1" Type="http://schemas.openxmlformats.org/officeDocument/2006/relationships/slideLayout" Target="../slideLayouts/slideLayout36.xml"/><Relationship Id="rId6" Type="http://schemas.openxmlformats.org/officeDocument/2006/relationships/customXml" Target="../ink/ink1.xml"/><Relationship Id="rId11" Type="http://schemas.openxmlformats.org/officeDocument/2006/relationships/image" Target="../media/image28.svg"/><Relationship Id="rId5" Type="http://schemas.openxmlformats.org/officeDocument/2006/relationships/image" Target="../media/image400.png"/><Relationship Id="rId15" Type="http://schemas.openxmlformats.org/officeDocument/2006/relationships/image" Target="../media/image420.png"/><Relationship Id="rId10"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70.png"/><Relationship Id="rId14" Type="http://schemas.openxmlformats.org/officeDocument/2006/relationships/customXml" Target="../ink/ink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51.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59.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9.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97645" y="1039783"/>
            <a:ext cx="4689316" cy="1115690"/>
          </a:xfrm>
        </p:spPr>
        <p:txBody>
          <a:bodyPr/>
          <a:lstStyle/>
          <a:p>
            <a:r>
              <a:rPr lang="en-GB" sz="3400" dirty="0"/>
              <a:t>Nowcasting extreme rainfall over the UK</a:t>
            </a:r>
          </a:p>
        </p:txBody>
      </p:sp>
      <p:sp>
        <p:nvSpPr>
          <p:cNvPr id="14" name="Text Placeholder 13"/>
          <p:cNvSpPr>
            <a:spLocks noGrp="1"/>
          </p:cNvSpPr>
          <p:nvPr>
            <p:ph type="body" sz="quarter" idx="10"/>
          </p:nvPr>
        </p:nvSpPr>
        <p:spPr>
          <a:xfrm>
            <a:off x="197644" y="2411317"/>
            <a:ext cx="4045562" cy="2208809"/>
          </a:xfrm>
        </p:spPr>
        <p:txBody>
          <a:bodyPr vert="horz" lIns="68580" tIns="34290" rIns="68580" bIns="34290" rtlCol="0" anchor="t">
            <a:noAutofit/>
          </a:bodyPr>
          <a:lstStyle/>
          <a:p>
            <a:r>
              <a:rPr lang="en-GB" dirty="0">
                <a:cs typeface="Arial"/>
              </a:rPr>
              <a:t>Katie Norman </a:t>
            </a:r>
            <a:r>
              <a:rPr lang="en-GB" sz="900" dirty="0">
                <a:cs typeface="Arial"/>
              </a:rPr>
              <a:t>(she/her/hers)</a:t>
            </a:r>
          </a:p>
          <a:p>
            <a:r>
              <a:rPr lang="en-GB" dirty="0"/>
              <a:t>Precipitation Processes - Estimation and Prediction, </a:t>
            </a:r>
            <a:r>
              <a:rPr lang="en-GB" dirty="0">
                <a:cs typeface="Arial"/>
              </a:rPr>
              <a:t>20</a:t>
            </a:r>
            <a:r>
              <a:rPr lang="en-GB" baseline="30000" dirty="0">
                <a:cs typeface="Arial"/>
              </a:rPr>
              <a:t>th</a:t>
            </a:r>
            <a:r>
              <a:rPr lang="en-GB" dirty="0">
                <a:cs typeface="Arial"/>
              </a:rPr>
              <a:t> March 2025</a:t>
            </a:r>
          </a:p>
          <a:p>
            <a:endParaRPr lang="en-GB" dirty="0">
              <a:cs typeface="Arial"/>
            </a:endParaRPr>
          </a:p>
          <a:p>
            <a:r>
              <a:rPr lang="en-GB" dirty="0"/>
              <a:t>Matt Clark, Ed Pavelin, Andrew McNaughton, Anna Booton, Billie Mackenzie, Graeme Kelly, Brian Golding, </a:t>
            </a:r>
            <a:r>
              <a:rPr lang="en-GB" dirty="0">
                <a:cs typeface="Arial"/>
              </a:rPr>
              <a:t>Rosie Nation, Dan Suri, Will Rosling, Emma Hattersley</a:t>
            </a:r>
            <a:br>
              <a:rPr lang="en-GB" dirty="0">
                <a:cs typeface="Arial"/>
              </a:rPr>
            </a:br>
            <a:endParaRPr lang="en-GB" dirty="0">
              <a:cs typeface="Arial"/>
            </a:endParaRPr>
          </a:p>
        </p:txBody>
      </p:sp>
      <p:sp>
        <p:nvSpPr>
          <p:cNvPr id="4" name="Footer Placeholder 3"/>
          <p:cNvSpPr>
            <a:spLocks noGrp="1"/>
          </p:cNvSpPr>
          <p:nvPr>
            <p:ph type="ftr" sz="quarter" idx="11"/>
          </p:nvPr>
        </p:nvSpPr>
        <p:spPr/>
        <p:txBody>
          <a:bodyPr/>
          <a:lstStyle/>
          <a:p>
            <a:r>
              <a:rPr lang="en-GB" kern="0" dirty="0">
                <a:sym typeface="Helvetica Light"/>
              </a:rPr>
              <a:t>www.metoffice.gov.uk																									                       © Crown Copyright 2025, Met Office</a:t>
            </a:r>
          </a:p>
        </p:txBody>
      </p:sp>
      <p:pic>
        <p:nvPicPr>
          <p:cNvPr id="2" name="Picture 1">
            <a:extLst>
              <a:ext uri="{FF2B5EF4-FFF2-40B4-BE49-F238E27FC236}">
                <a16:creationId xmlns:a16="http://schemas.microsoft.com/office/drawing/2014/main" id="{8BA7AAA5-63E2-9AEA-052F-F07A7307AC19}"/>
              </a:ext>
            </a:extLst>
          </p:cNvPr>
          <p:cNvPicPr>
            <a:picLocks noChangeAspect="1"/>
          </p:cNvPicPr>
          <p:nvPr/>
        </p:nvPicPr>
        <p:blipFill>
          <a:blip r:embed="rId3"/>
          <a:stretch>
            <a:fillRect/>
          </a:stretch>
        </p:blipFill>
        <p:spPr>
          <a:xfrm>
            <a:off x="5834339" y="3511281"/>
            <a:ext cx="3112017" cy="11088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486101-72FC-273C-290D-43A608FD5003}"/>
              </a:ext>
            </a:extLst>
          </p:cNvPr>
          <p:cNvSpPr>
            <a:spLocks noGrp="1"/>
          </p:cNvSpPr>
          <p:nvPr>
            <p:ph type="title"/>
          </p:nvPr>
        </p:nvSpPr>
        <p:spPr>
          <a:xfrm>
            <a:off x="287441" y="706696"/>
            <a:ext cx="7323042" cy="576000"/>
          </a:xfrm>
        </p:spPr>
        <p:txBody>
          <a:bodyPr>
            <a:normAutofit/>
          </a:bodyPr>
          <a:lstStyle/>
          <a:p>
            <a:r>
              <a:rPr lang="en-GB" dirty="0"/>
              <a:t>Extending to 3D</a:t>
            </a:r>
          </a:p>
        </p:txBody>
      </p:sp>
      <p:sp>
        <p:nvSpPr>
          <p:cNvPr id="12" name="TextBox 11">
            <a:extLst>
              <a:ext uri="{FF2B5EF4-FFF2-40B4-BE49-F238E27FC236}">
                <a16:creationId xmlns:a16="http://schemas.microsoft.com/office/drawing/2014/main" id="{BCD719DB-0BB9-6F7B-2646-AC2FC4BCADEE}"/>
              </a:ext>
            </a:extLst>
          </p:cNvPr>
          <p:cNvSpPr txBox="1"/>
          <p:nvPr/>
        </p:nvSpPr>
        <p:spPr>
          <a:xfrm>
            <a:off x="287442" y="1342256"/>
            <a:ext cx="2451904" cy="3046988"/>
          </a:xfrm>
          <a:prstGeom prst="rect">
            <a:avLst/>
          </a:prstGeom>
          <a:noFill/>
        </p:spPr>
        <p:txBody>
          <a:bodyPr wrap="square" rtlCol="0">
            <a:spAutoFit/>
          </a:bodyPr>
          <a:lstStyle/>
          <a:p>
            <a:pPr>
              <a:spcBef>
                <a:spcPts val="600"/>
              </a:spcBef>
            </a:pPr>
            <a:r>
              <a:rPr lang="en-GB" sz="1400" b="1" dirty="0"/>
              <a:t>Flash flooding event </a:t>
            </a:r>
            <a:r>
              <a:rPr lang="en-GB" sz="1400" dirty="0"/>
              <a:t>in South-West England from a near-stationary storm.</a:t>
            </a:r>
          </a:p>
          <a:p>
            <a:pPr>
              <a:spcBef>
                <a:spcPts val="600"/>
              </a:spcBef>
            </a:pPr>
            <a:r>
              <a:rPr lang="en-GB" sz="1400" dirty="0"/>
              <a:t>Upper-level wind observations from satellite atmospheric motion vectors (left) and MODE-S</a:t>
            </a:r>
            <a:r>
              <a:rPr lang="en-GB" dirty="0"/>
              <a:t> (right) are much lower than the model (centre)</a:t>
            </a:r>
          </a:p>
          <a:p>
            <a:pPr>
              <a:spcBef>
                <a:spcPts val="600"/>
              </a:spcBef>
            </a:pPr>
            <a:r>
              <a:rPr lang="en-GB" sz="1400" b="1" i="1" dirty="0"/>
              <a:t>Convective cells likely to be slower-moving and associated with flooding impacts.</a:t>
            </a:r>
          </a:p>
        </p:txBody>
      </p:sp>
      <p:grpSp>
        <p:nvGrpSpPr>
          <p:cNvPr id="14" name="Group 13">
            <a:extLst>
              <a:ext uri="{FF2B5EF4-FFF2-40B4-BE49-F238E27FC236}">
                <a16:creationId xmlns:a16="http://schemas.microsoft.com/office/drawing/2014/main" id="{44D4C44E-6BBD-AB0F-3EC6-005793F8FB5E}"/>
              </a:ext>
            </a:extLst>
          </p:cNvPr>
          <p:cNvGrpSpPr/>
          <p:nvPr/>
        </p:nvGrpSpPr>
        <p:grpSpPr>
          <a:xfrm>
            <a:off x="2863960" y="1478013"/>
            <a:ext cx="6105418" cy="2967134"/>
            <a:chOff x="3703320" y="353916"/>
            <a:chExt cx="5149351" cy="2319434"/>
          </a:xfrm>
        </p:grpSpPr>
        <p:pic>
          <p:nvPicPr>
            <p:cNvPr id="2" name="Picture 1">
              <a:extLst>
                <a:ext uri="{FF2B5EF4-FFF2-40B4-BE49-F238E27FC236}">
                  <a16:creationId xmlns:a16="http://schemas.microsoft.com/office/drawing/2014/main" id="{92432677-CAC0-9E8C-512F-66CC06CEE9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569" b="75048"/>
            <a:stretch/>
          </p:blipFill>
          <p:spPr bwMode="auto">
            <a:xfrm>
              <a:off x="3703320" y="827435"/>
              <a:ext cx="4865671" cy="1845915"/>
            </a:xfrm>
            <a:prstGeom prst="rect">
              <a:avLst/>
            </a:prstGeom>
            <a:noFill/>
            <a:ln>
              <a:noFill/>
            </a:ln>
          </p:spPr>
        </p:pic>
        <p:sp>
          <p:nvSpPr>
            <p:cNvPr id="4" name="Oval 3">
              <a:extLst>
                <a:ext uri="{FF2B5EF4-FFF2-40B4-BE49-F238E27FC236}">
                  <a16:creationId xmlns:a16="http://schemas.microsoft.com/office/drawing/2014/main" id="{97125E19-DD30-78D2-F15F-0E227D217AF5}"/>
                </a:ext>
              </a:extLst>
            </p:cNvPr>
            <p:cNvSpPr/>
            <p:nvPr/>
          </p:nvSpPr>
          <p:spPr>
            <a:xfrm rot="19896292">
              <a:off x="4450080" y="1661868"/>
              <a:ext cx="544286" cy="31931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A9827844-6FA7-4018-ECBE-F332C6DB4BA1}"/>
                </a:ext>
              </a:extLst>
            </p:cNvPr>
            <p:cNvSpPr/>
            <p:nvPr/>
          </p:nvSpPr>
          <p:spPr>
            <a:xfrm rot="19896292">
              <a:off x="6061979" y="1661868"/>
              <a:ext cx="544286" cy="31931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1FBAE27-5731-96C0-7A4C-76C48564F57A}"/>
                </a:ext>
              </a:extLst>
            </p:cNvPr>
            <p:cNvSpPr/>
            <p:nvPr/>
          </p:nvSpPr>
          <p:spPr>
            <a:xfrm rot="19896292">
              <a:off x="7673877" y="1690247"/>
              <a:ext cx="544286" cy="31931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B3B1ED6B-5CED-C0C2-6272-B95DBE6DDADD}"/>
                </a:ext>
              </a:extLst>
            </p:cNvPr>
            <p:cNvSpPr txBox="1"/>
            <p:nvPr/>
          </p:nvSpPr>
          <p:spPr>
            <a:xfrm>
              <a:off x="3751511" y="353916"/>
              <a:ext cx="1571709" cy="745834"/>
            </a:xfrm>
            <a:prstGeom prst="rect">
              <a:avLst/>
            </a:prstGeom>
            <a:solidFill>
              <a:schemeClr val="accent1"/>
            </a:solidFill>
          </p:spPr>
          <p:txBody>
            <a:bodyPr wrap="square" rtlCol="0">
              <a:spAutoFit/>
            </a:bodyPr>
            <a:lstStyle/>
            <a:p>
              <a:pPr algn="ctr"/>
              <a:r>
                <a:rPr lang="en-GB" dirty="0"/>
                <a:t>Atmospheric Motion Vectors from Satellite</a:t>
              </a:r>
            </a:p>
            <a:p>
              <a:pPr algn="ctr"/>
              <a:endParaRPr lang="en-GB" dirty="0"/>
            </a:p>
            <a:p>
              <a:pPr algn="ctr"/>
              <a:r>
                <a:rPr lang="en-GB" dirty="0"/>
                <a:t> </a:t>
              </a:r>
            </a:p>
          </p:txBody>
        </p:sp>
        <p:sp>
          <p:nvSpPr>
            <p:cNvPr id="7" name="TextBox 6">
              <a:extLst>
                <a:ext uri="{FF2B5EF4-FFF2-40B4-BE49-F238E27FC236}">
                  <a16:creationId xmlns:a16="http://schemas.microsoft.com/office/drawing/2014/main" id="{68C3E553-BA18-71BE-EBDE-EA06B68DC41E}"/>
                </a:ext>
              </a:extLst>
            </p:cNvPr>
            <p:cNvSpPr txBox="1"/>
            <p:nvPr/>
          </p:nvSpPr>
          <p:spPr>
            <a:xfrm>
              <a:off x="5371480" y="353916"/>
              <a:ext cx="1574626" cy="738664"/>
            </a:xfrm>
            <a:prstGeom prst="rect">
              <a:avLst/>
            </a:prstGeom>
            <a:solidFill>
              <a:schemeClr val="accent1"/>
            </a:solidFill>
          </p:spPr>
          <p:txBody>
            <a:bodyPr wrap="square" rtlCol="0">
              <a:spAutoFit/>
            </a:bodyPr>
            <a:lstStyle/>
            <a:p>
              <a:pPr algn="ctr"/>
              <a:r>
                <a:rPr lang="en-GB" dirty="0"/>
                <a:t>UKV model</a:t>
              </a:r>
            </a:p>
            <a:p>
              <a:pPr algn="ctr"/>
              <a:endParaRPr lang="en-GB" dirty="0"/>
            </a:p>
            <a:p>
              <a:pPr algn="ctr"/>
              <a:r>
                <a:rPr lang="en-GB" dirty="0"/>
                <a:t> </a:t>
              </a:r>
            </a:p>
          </p:txBody>
        </p:sp>
        <p:sp>
          <p:nvSpPr>
            <p:cNvPr id="8" name="TextBox 7">
              <a:extLst>
                <a:ext uri="{FF2B5EF4-FFF2-40B4-BE49-F238E27FC236}">
                  <a16:creationId xmlns:a16="http://schemas.microsoft.com/office/drawing/2014/main" id="{CA8009F0-9F0F-50B8-28A5-683576E49C73}"/>
                </a:ext>
              </a:extLst>
            </p:cNvPr>
            <p:cNvSpPr txBox="1"/>
            <p:nvPr/>
          </p:nvSpPr>
          <p:spPr>
            <a:xfrm>
              <a:off x="6994367" y="367856"/>
              <a:ext cx="1574626" cy="738664"/>
            </a:xfrm>
            <a:prstGeom prst="rect">
              <a:avLst/>
            </a:prstGeom>
            <a:solidFill>
              <a:schemeClr val="accent1"/>
            </a:solidFill>
          </p:spPr>
          <p:txBody>
            <a:bodyPr wrap="square" rtlCol="0">
              <a:spAutoFit/>
            </a:bodyPr>
            <a:lstStyle/>
            <a:p>
              <a:pPr algn="ctr"/>
              <a:r>
                <a:rPr lang="en-GB" dirty="0"/>
                <a:t>Winds from aircraft </a:t>
              </a:r>
            </a:p>
            <a:p>
              <a:pPr algn="ctr"/>
              <a:r>
                <a:rPr lang="en-GB" dirty="0"/>
                <a:t>(MODE-S)</a:t>
              </a:r>
            </a:p>
          </p:txBody>
        </p:sp>
        <p:sp>
          <p:nvSpPr>
            <p:cNvPr id="9" name="TextBox 8">
              <a:extLst>
                <a:ext uri="{FF2B5EF4-FFF2-40B4-BE49-F238E27FC236}">
                  <a16:creationId xmlns:a16="http://schemas.microsoft.com/office/drawing/2014/main" id="{9FBCD2E4-BE76-8E90-A0EA-AE5A64D1DB01}"/>
                </a:ext>
              </a:extLst>
            </p:cNvPr>
            <p:cNvSpPr txBox="1"/>
            <p:nvPr/>
          </p:nvSpPr>
          <p:spPr>
            <a:xfrm rot="5400000">
              <a:off x="7932496" y="1753173"/>
              <a:ext cx="1580770" cy="259581"/>
            </a:xfrm>
            <a:prstGeom prst="rect">
              <a:avLst/>
            </a:prstGeom>
            <a:solidFill>
              <a:schemeClr val="accent1"/>
            </a:solidFill>
          </p:spPr>
          <p:txBody>
            <a:bodyPr wrap="square" lIns="91440" tIns="45720" rIns="91440" bIns="45720" rtlCol="0" anchor="t">
              <a:spAutoFit/>
            </a:bodyPr>
            <a:lstStyle/>
            <a:p>
              <a:pPr algn="ctr"/>
              <a:r>
                <a:rPr lang="en-GB" dirty="0"/>
                <a:t>250 </a:t>
              </a:r>
              <a:r>
                <a:rPr lang="en-GB" dirty="0" err="1"/>
                <a:t>hPa</a:t>
              </a:r>
              <a:r>
                <a:rPr lang="en-GB" dirty="0"/>
                <a:t> wind</a:t>
              </a:r>
            </a:p>
          </p:txBody>
        </p:sp>
      </p:grpSp>
      <p:sp>
        <p:nvSpPr>
          <p:cNvPr id="10" name="TextBox 9">
            <a:extLst>
              <a:ext uri="{FF2B5EF4-FFF2-40B4-BE49-F238E27FC236}">
                <a16:creationId xmlns:a16="http://schemas.microsoft.com/office/drawing/2014/main" id="{8B09AC88-1849-F64A-3215-3894D79B2714}"/>
              </a:ext>
            </a:extLst>
          </p:cNvPr>
          <p:cNvSpPr txBox="1"/>
          <p:nvPr/>
        </p:nvSpPr>
        <p:spPr>
          <a:xfrm>
            <a:off x="6708826" y="53901"/>
            <a:ext cx="3183212" cy="307777"/>
          </a:xfrm>
          <a:prstGeom prst="rect">
            <a:avLst/>
          </a:prstGeom>
          <a:noFill/>
        </p:spPr>
        <p:txBody>
          <a:bodyPr wrap="square" rtlCol="0">
            <a:spAutoFit/>
          </a:bodyPr>
          <a:lstStyle/>
          <a:p>
            <a:r>
              <a:rPr lang="en-GB" i="1" dirty="0"/>
              <a:t>Ed Pavelin and Matt Clark</a:t>
            </a:r>
          </a:p>
        </p:txBody>
      </p:sp>
      <p:sp>
        <p:nvSpPr>
          <p:cNvPr id="15" name="Footer Placeholder 1">
            <a:extLst>
              <a:ext uri="{FF2B5EF4-FFF2-40B4-BE49-F238E27FC236}">
                <a16:creationId xmlns:a16="http://schemas.microsoft.com/office/drawing/2014/main" id="{48785510-313F-EF27-F3BF-37163794285F}"/>
              </a:ext>
            </a:extLst>
          </p:cNvPr>
          <p:cNvSpPr txBox="1">
            <a:spLocks/>
          </p:cNvSpPr>
          <p:nvPr/>
        </p:nvSpPr>
        <p:spPr>
          <a:xfrm>
            <a:off x="0" y="4732140"/>
            <a:ext cx="9144000" cy="411361"/>
          </a:xfrm>
          <a:prstGeom prst="rect">
            <a:avLst/>
          </a:prstGeom>
          <a:solidFill>
            <a:srgbClr val="B9DC0C"/>
          </a:solidFill>
        </p:spPr>
        <p:txBody>
          <a:bodyPr vert="horz" lIns="252000" tIns="36000" rIns="68580" bIns="27000" rtlCol="0" anchor="ctr"/>
          <a:lstStyle>
            <a:defPPr>
              <a:defRPr lang="en-US"/>
            </a:defPPr>
            <a:lvl1pPr marL="0" algn="l" defTabSz="219075" rtl="0" eaLnBrk="1" latinLnBrk="0" hangingPunct="0">
              <a:defRPr sz="8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l" defTabSz="219075" rtl="0" eaLnBrk="1" fontAlgn="auto" latinLnBrk="0" hangingPunct="0">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2A2A2A"/>
                </a:solidFill>
                <a:effectLst/>
                <a:uLnTx/>
                <a:uFillTx/>
                <a:latin typeface="Arial"/>
                <a:sym typeface="Helvetica Light"/>
              </a:rPr>
              <a:t>www.metoffice.gov.uk																									                 © Crown Copyright 2025, Met Office</a:t>
            </a:r>
            <a:endParaRPr kumimoji="0" lang="en-GB" sz="800" b="0" i="0" u="none" strike="noStrike" kern="0" cap="none" spc="0" normalizeH="0" baseline="0" noProof="0" dirty="0">
              <a:ln>
                <a:noFill/>
              </a:ln>
              <a:solidFill>
                <a:srgbClr val="2A2A2A"/>
              </a:solidFill>
              <a:effectLst/>
              <a:uLnTx/>
              <a:uFillTx/>
              <a:latin typeface="Arial"/>
              <a:sym typeface="Helvetica Light"/>
            </a:endParaRPr>
          </a:p>
        </p:txBody>
      </p:sp>
    </p:spTree>
    <p:extLst>
      <p:ext uri="{BB962C8B-B14F-4D97-AF65-F5344CB8AC3E}">
        <p14:creationId xmlns:p14="http://schemas.microsoft.com/office/powerpoint/2010/main" val="1102663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1">
            <a:extLst>
              <a:ext uri="{FF2B5EF4-FFF2-40B4-BE49-F238E27FC236}">
                <a16:creationId xmlns:a16="http://schemas.microsoft.com/office/drawing/2014/main" id="{88505510-225C-21B3-49B9-5C0F32809A30}"/>
              </a:ext>
            </a:extLst>
          </p:cNvPr>
          <p:cNvSpPr txBox="1">
            <a:spLocks/>
          </p:cNvSpPr>
          <p:nvPr/>
        </p:nvSpPr>
        <p:spPr>
          <a:xfrm>
            <a:off x="0" y="4732140"/>
            <a:ext cx="9144000" cy="411361"/>
          </a:xfrm>
          <a:prstGeom prst="rect">
            <a:avLst/>
          </a:prstGeom>
          <a:solidFill>
            <a:srgbClr val="B9DC0C"/>
          </a:solidFill>
        </p:spPr>
        <p:txBody>
          <a:bodyPr vert="horz" lIns="252000" tIns="36000" rIns="68580" bIns="27000" rtlCol="0" anchor="ctr"/>
          <a:lstStyle>
            <a:defPPr>
              <a:defRPr lang="en-US"/>
            </a:defPPr>
            <a:lvl1pPr marL="0" algn="l" defTabSz="219075" rtl="0" eaLnBrk="1" latinLnBrk="0" hangingPunct="0">
              <a:defRPr sz="8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l" defTabSz="219075" rtl="0" eaLnBrk="1" fontAlgn="auto" latinLnBrk="0" hangingPunct="0">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2A2A2A"/>
                </a:solidFill>
                <a:effectLst/>
                <a:uLnTx/>
                <a:uFillTx/>
                <a:latin typeface="Arial"/>
                <a:sym typeface="Helvetica Light"/>
              </a:rPr>
              <a:t>www.metoffice.gov.uk																									                 © Crown Copyright 2025, Met Office</a:t>
            </a:r>
            <a:endParaRPr kumimoji="0" lang="en-GB" sz="800" b="0" i="0" u="none" strike="noStrike" kern="0" cap="none" spc="0" normalizeH="0" baseline="0" noProof="0" dirty="0">
              <a:ln>
                <a:noFill/>
              </a:ln>
              <a:solidFill>
                <a:srgbClr val="2A2A2A"/>
              </a:solidFill>
              <a:effectLst/>
              <a:uLnTx/>
              <a:uFillTx/>
              <a:latin typeface="Arial"/>
              <a:sym typeface="Helvetica Light"/>
            </a:endParaRPr>
          </a:p>
        </p:txBody>
      </p:sp>
      <p:sp>
        <p:nvSpPr>
          <p:cNvPr id="3" name="Title 2">
            <a:extLst>
              <a:ext uri="{FF2B5EF4-FFF2-40B4-BE49-F238E27FC236}">
                <a16:creationId xmlns:a16="http://schemas.microsoft.com/office/drawing/2014/main" id="{4FAB11DE-D4F7-32EB-DEB8-04733C034AC3}"/>
              </a:ext>
            </a:extLst>
          </p:cNvPr>
          <p:cNvSpPr>
            <a:spLocks noGrp="1"/>
          </p:cNvSpPr>
          <p:nvPr>
            <p:ph type="title"/>
          </p:nvPr>
        </p:nvSpPr>
        <p:spPr>
          <a:xfrm>
            <a:off x="137524" y="740973"/>
            <a:ext cx="8640000" cy="576000"/>
          </a:xfrm>
        </p:spPr>
        <p:txBody>
          <a:bodyPr/>
          <a:lstStyle/>
          <a:p>
            <a:r>
              <a:rPr lang="en-GB"/>
              <a:t>PLUVIA Cell Tracker</a:t>
            </a:r>
          </a:p>
        </p:txBody>
      </p:sp>
      <p:sp>
        <p:nvSpPr>
          <p:cNvPr id="5" name="TextBox 4">
            <a:extLst>
              <a:ext uri="{FF2B5EF4-FFF2-40B4-BE49-F238E27FC236}">
                <a16:creationId xmlns:a16="http://schemas.microsoft.com/office/drawing/2014/main" id="{29C1FF59-C773-461C-C1F6-4B6F396A87C4}"/>
              </a:ext>
            </a:extLst>
          </p:cNvPr>
          <p:cNvSpPr txBox="1"/>
          <p:nvPr/>
        </p:nvSpPr>
        <p:spPr>
          <a:xfrm>
            <a:off x="1933892" y="4691916"/>
            <a:ext cx="444404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2A2A2A"/>
                </a:solidFill>
                <a:effectLst/>
                <a:uLnTx/>
                <a:uFillTx/>
                <a:latin typeface="Arial"/>
                <a:ea typeface="+mn-ea"/>
                <a:cs typeface="+mn-cs"/>
              </a:rPr>
              <a:t>Muñoz</a:t>
            </a:r>
            <a:r>
              <a:rPr lang="en-GB" sz="1050" dirty="0">
                <a:solidFill>
                  <a:srgbClr val="2A2A2A"/>
                </a:solidFill>
                <a:latin typeface="Arial"/>
              </a:rPr>
              <a:t> et al</a:t>
            </a:r>
            <a:r>
              <a:rPr kumimoji="0" lang="en-GB" sz="1050" b="0" i="0" u="none" strike="noStrike" kern="1200" cap="none" spc="0" normalizeH="0" baseline="0" noProof="0" dirty="0">
                <a:ln>
                  <a:noFill/>
                </a:ln>
                <a:solidFill>
                  <a:srgbClr val="2A2A2A"/>
                </a:solidFill>
                <a:effectLst/>
                <a:uLnTx/>
                <a:uFillTx/>
                <a:latin typeface="Arial"/>
                <a:ea typeface="+mn-ea"/>
                <a:cs typeface="+mn-cs"/>
              </a:rPr>
              <a:t> (2018). Enhanced object-based tracking algorithm for convective rain storms and cells. Atmos. Res, 201, 144-158. </a:t>
            </a:r>
          </a:p>
        </p:txBody>
      </p:sp>
      <p:pic>
        <p:nvPicPr>
          <p:cNvPr id="8" name="Picture 7">
            <a:extLst>
              <a:ext uri="{FF2B5EF4-FFF2-40B4-BE49-F238E27FC236}">
                <a16:creationId xmlns:a16="http://schemas.microsoft.com/office/drawing/2014/main" id="{8F7D9D8A-390A-C2E1-F17F-008A7A8B6789}"/>
              </a:ext>
            </a:extLst>
          </p:cNvPr>
          <p:cNvPicPr>
            <a:picLocks noChangeAspect="1"/>
          </p:cNvPicPr>
          <p:nvPr/>
        </p:nvPicPr>
        <p:blipFill rotWithShape="1">
          <a:blip r:embed="rId3"/>
          <a:srcRect t="33297" b="15572"/>
          <a:stretch/>
        </p:blipFill>
        <p:spPr bwMode="auto">
          <a:xfrm>
            <a:off x="4018590" y="1184875"/>
            <a:ext cx="683950" cy="3543126"/>
          </a:xfrm>
          <a:prstGeom prst="rect">
            <a:avLst/>
          </a:prstGeom>
          <a:ln>
            <a:noFill/>
          </a:ln>
          <a:extLst>
            <a:ext uri="{53640926-AAD7-44D8-BBD7-CCE9431645EC}">
              <a14:shadowObscured xmlns:a14="http://schemas.microsoft.com/office/drawing/2010/main"/>
            </a:ext>
          </a:extLst>
        </p:spPr>
      </p:pic>
      <p:pic>
        <p:nvPicPr>
          <p:cNvPr id="9" name="Picture 8" descr="A map with a map of the united states&#10;&#10;Description automatically generated with medium confidence">
            <a:extLst>
              <a:ext uri="{FF2B5EF4-FFF2-40B4-BE49-F238E27FC236}">
                <a16:creationId xmlns:a16="http://schemas.microsoft.com/office/drawing/2014/main" id="{6F362011-C346-1720-DD33-5E507FCD5275}"/>
              </a:ext>
            </a:extLst>
          </p:cNvPr>
          <p:cNvPicPr>
            <a:picLocks noChangeAspect="1"/>
          </p:cNvPicPr>
          <p:nvPr/>
        </p:nvPicPr>
        <p:blipFill>
          <a:blip r:embed="rId4"/>
          <a:stretch>
            <a:fillRect/>
          </a:stretch>
        </p:blipFill>
        <p:spPr>
          <a:xfrm>
            <a:off x="4632288" y="392790"/>
            <a:ext cx="4238244" cy="4231022"/>
          </a:xfrm>
          <a:prstGeom prst="rect">
            <a:avLst/>
          </a:prstGeom>
        </p:spPr>
      </p:pic>
      <p:sp>
        <p:nvSpPr>
          <p:cNvPr id="14" name="Content Placeholder 1">
            <a:extLst>
              <a:ext uri="{FF2B5EF4-FFF2-40B4-BE49-F238E27FC236}">
                <a16:creationId xmlns:a16="http://schemas.microsoft.com/office/drawing/2014/main" id="{F67CD8CF-0166-58A0-D5A7-9D974EA1AD6D}"/>
              </a:ext>
            </a:extLst>
          </p:cNvPr>
          <p:cNvSpPr txBox="1">
            <a:spLocks/>
          </p:cNvSpPr>
          <p:nvPr/>
        </p:nvSpPr>
        <p:spPr>
          <a:xfrm>
            <a:off x="289924" y="1529159"/>
            <a:ext cx="3451496" cy="309465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GB" sz="1600" dirty="0"/>
              <a:t>Convective cells are identified and tracked using a Vertically-Integrated Liquid (VIL) field derived from the 3D mosaic of radar reflectivity over the UK.</a:t>
            </a:r>
          </a:p>
          <a:p>
            <a:pPr marL="0" indent="0">
              <a:spcAft>
                <a:spcPts val="600"/>
              </a:spcAft>
              <a:buFont typeface="Arial" panose="020B0604020202020204" pitchFamily="34" charset="0"/>
              <a:buNone/>
            </a:pPr>
            <a:r>
              <a:rPr lang="en-GB" sz="1600" dirty="0"/>
              <a:t>Optical Flow and an object-based Kalman Filter are used to forecast the trajectory of individual storms</a:t>
            </a:r>
          </a:p>
          <a:p>
            <a:pPr marL="0" indent="0">
              <a:spcAft>
                <a:spcPts val="600"/>
              </a:spcAft>
              <a:buFont typeface="Arial" panose="020B0604020202020204" pitchFamily="34" charset="0"/>
              <a:buNone/>
            </a:pPr>
            <a:r>
              <a:rPr lang="en-GB" sz="1600" dirty="0"/>
              <a:t>Based on </a:t>
            </a:r>
            <a:r>
              <a:rPr kumimoji="0" lang="en-GB" sz="1400" b="0" i="0" u="none" strike="noStrike" kern="1200" cap="none" spc="0" normalizeH="0" baseline="0" noProof="0" dirty="0">
                <a:ln>
                  <a:noFill/>
                </a:ln>
                <a:solidFill>
                  <a:srgbClr val="2A2A2A"/>
                </a:solidFill>
                <a:effectLst/>
                <a:uLnTx/>
                <a:uFillTx/>
                <a:latin typeface="Arial"/>
                <a:ea typeface="+mn-ea"/>
                <a:cs typeface="+mn-cs"/>
              </a:rPr>
              <a:t>Muñoz</a:t>
            </a:r>
            <a:r>
              <a:rPr lang="en-GB" sz="1400" dirty="0">
                <a:solidFill>
                  <a:srgbClr val="2A2A2A"/>
                </a:solidFill>
                <a:latin typeface="Arial"/>
              </a:rPr>
              <a:t> et al</a:t>
            </a:r>
            <a:r>
              <a:rPr kumimoji="0" lang="en-GB" sz="1400" b="0" i="0" u="none" strike="noStrike" kern="1200" cap="none" spc="0" normalizeH="0" baseline="0" noProof="0" dirty="0">
                <a:ln>
                  <a:noFill/>
                </a:ln>
                <a:solidFill>
                  <a:srgbClr val="2A2A2A"/>
                </a:solidFill>
                <a:effectLst/>
                <a:uLnTx/>
                <a:uFillTx/>
                <a:latin typeface="Arial"/>
                <a:ea typeface="+mn-ea"/>
                <a:cs typeface="+mn-cs"/>
              </a:rPr>
              <a:t> (2018) with enhancements for probabilistic output. </a:t>
            </a:r>
            <a:endParaRPr lang="en-GB" sz="1400" dirty="0"/>
          </a:p>
        </p:txBody>
      </p:sp>
      <p:sp>
        <p:nvSpPr>
          <p:cNvPr id="2" name="Content Placeholder 1">
            <a:extLst>
              <a:ext uri="{FF2B5EF4-FFF2-40B4-BE49-F238E27FC236}">
                <a16:creationId xmlns:a16="http://schemas.microsoft.com/office/drawing/2014/main" id="{5FE84D40-7415-C0F1-7A78-1439C519B12E}"/>
              </a:ext>
            </a:extLst>
          </p:cNvPr>
          <p:cNvSpPr>
            <a:spLocks noGrp="1"/>
          </p:cNvSpPr>
          <p:nvPr>
            <p:ph idx="1"/>
          </p:nvPr>
        </p:nvSpPr>
        <p:spPr>
          <a:xfrm>
            <a:off x="7186876" y="3174887"/>
            <a:ext cx="1485536" cy="1166398"/>
          </a:xfrm>
          <a:solidFill>
            <a:schemeClr val="accent3">
              <a:lumMod val="20000"/>
              <a:lumOff val="80000"/>
            </a:schemeClr>
          </a:solidFill>
          <a:ln>
            <a:noFill/>
          </a:ln>
        </p:spPr>
        <p:txBody>
          <a:bodyPr>
            <a:noAutofit/>
          </a:bodyPr>
          <a:lstStyle/>
          <a:p>
            <a:pPr marL="0" indent="0">
              <a:spcAft>
                <a:spcPts val="600"/>
              </a:spcAft>
              <a:buNone/>
            </a:pPr>
            <a:r>
              <a:rPr lang="en-GB" sz="1600"/>
              <a:t>Forecast objects at T+20, T+40 and T+ 60 minutes </a:t>
            </a:r>
            <a:endParaRPr lang="en-GB" sz="1400"/>
          </a:p>
          <a:p>
            <a:pPr>
              <a:spcAft>
                <a:spcPts val="600"/>
              </a:spcAft>
            </a:pPr>
            <a:endParaRPr lang="en-GB" sz="1600"/>
          </a:p>
        </p:txBody>
      </p:sp>
      <p:cxnSp>
        <p:nvCxnSpPr>
          <p:cNvPr id="16" name="Straight Arrow Connector 15">
            <a:extLst>
              <a:ext uri="{FF2B5EF4-FFF2-40B4-BE49-F238E27FC236}">
                <a16:creationId xmlns:a16="http://schemas.microsoft.com/office/drawing/2014/main" id="{35BC8979-3D40-57AC-A0C5-A5ADB6359495}"/>
              </a:ext>
            </a:extLst>
          </p:cNvPr>
          <p:cNvCxnSpPr>
            <a:cxnSpLocks/>
          </p:cNvCxnSpPr>
          <p:nvPr/>
        </p:nvCxnSpPr>
        <p:spPr>
          <a:xfrm flipH="1" flipV="1">
            <a:off x="7315200" y="2369820"/>
            <a:ext cx="195240" cy="746760"/>
          </a:xfrm>
          <a:prstGeom prst="straightConnector1">
            <a:avLst/>
          </a:prstGeom>
          <a:ln w="38100">
            <a:solidFill>
              <a:schemeClr val="bg1">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982D14D-BE8B-5639-8A77-587CB77E9A37}"/>
              </a:ext>
            </a:extLst>
          </p:cNvPr>
          <p:cNvCxnSpPr>
            <a:cxnSpLocks/>
          </p:cNvCxnSpPr>
          <p:nvPr/>
        </p:nvCxnSpPr>
        <p:spPr>
          <a:xfrm flipH="1" flipV="1">
            <a:off x="7086600" y="2398974"/>
            <a:ext cx="423840" cy="717606"/>
          </a:xfrm>
          <a:prstGeom prst="straightConnector1">
            <a:avLst/>
          </a:prstGeom>
          <a:ln w="38100">
            <a:solidFill>
              <a:schemeClr val="bg1">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A1FDCF0-D51C-A412-6B83-683AEB6EA231}"/>
              </a:ext>
            </a:extLst>
          </p:cNvPr>
          <p:cNvCxnSpPr>
            <a:cxnSpLocks/>
          </p:cNvCxnSpPr>
          <p:nvPr/>
        </p:nvCxnSpPr>
        <p:spPr>
          <a:xfrm flipH="1" flipV="1">
            <a:off x="6974956" y="2508301"/>
            <a:ext cx="535484" cy="608279"/>
          </a:xfrm>
          <a:prstGeom prst="straightConnector1">
            <a:avLst/>
          </a:prstGeom>
          <a:ln w="38100">
            <a:solidFill>
              <a:schemeClr val="bg1">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Content Placeholder 1">
            <a:extLst>
              <a:ext uri="{FF2B5EF4-FFF2-40B4-BE49-F238E27FC236}">
                <a16:creationId xmlns:a16="http://schemas.microsoft.com/office/drawing/2014/main" id="{959E1248-73B8-CFE9-13CB-B41FDD701909}"/>
              </a:ext>
            </a:extLst>
          </p:cNvPr>
          <p:cNvSpPr txBox="1">
            <a:spLocks/>
          </p:cNvSpPr>
          <p:nvPr/>
        </p:nvSpPr>
        <p:spPr>
          <a:xfrm>
            <a:off x="4739660" y="3367097"/>
            <a:ext cx="1638279" cy="778183"/>
          </a:xfrm>
          <a:prstGeom prst="rect">
            <a:avLst/>
          </a:prstGeom>
          <a:solidFill>
            <a:schemeClr val="accent3">
              <a:lumMod val="20000"/>
              <a:lumOff val="80000"/>
            </a:schemeClr>
          </a:solidFill>
          <a:ln>
            <a:no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GB" sz="1600"/>
              <a:t>Characteristics of the selected storm cell</a:t>
            </a:r>
            <a:endParaRPr lang="en-GB" sz="1400"/>
          </a:p>
          <a:p>
            <a:pPr>
              <a:spcAft>
                <a:spcPts val="600"/>
              </a:spcAft>
            </a:pPr>
            <a:endParaRPr lang="en-GB" sz="1600"/>
          </a:p>
        </p:txBody>
      </p:sp>
      <p:cxnSp>
        <p:nvCxnSpPr>
          <p:cNvPr id="24" name="Straight Arrow Connector 23">
            <a:extLst>
              <a:ext uri="{FF2B5EF4-FFF2-40B4-BE49-F238E27FC236}">
                <a16:creationId xmlns:a16="http://schemas.microsoft.com/office/drawing/2014/main" id="{4BB01B99-9A56-6409-B9D2-AA2CB09BA973}"/>
              </a:ext>
            </a:extLst>
          </p:cNvPr>
          <p:cNvCxnSpPr>
            <a:cxnSpLocks/>
          </p:cNvCxnSpPr>
          <p:nvPr/>
        </p:nvCxnSpPr>
        <p:spPr>
          <a:xfrm flipV="1">
            <a:off x="5302668" y="2304881"/>
            <a:ext cx="0" cy="1062216"/>
          </a:xfrm>
          <a:prstGeom prst="straightConnector1">
            <a:avLst/>
          </a:prstGeom>
          <a:ln w="38100">
            <a:solidFill>
              <a:schemeClr val="bg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8DD7B93-390A-0C68-40E3-85D68826FDD8}"/>
              </a:ext>
            </a:extLst>
          </p:cNvPr>
          <p:cNvSpPr txBox="1"/>
          <p:nvPr/>
        </p:nvSpPr>
        <p:spPr>
          <a:xfrm>
            <a:off x="4582767" y="783224"/>
            <a:ext cx="4583430" cy="523220"/>
          </a:xfrm>
          <a:prstGeom prst="rect">
            <a:avLst/>
          </a:prstGeom>
          <a:noFill/>
        </p:spPr>
        <p:txBody>
          <a:bodyPr wrap="square">
            <a:spAutoFit/>
          </a:bodyPr>
          <a:lstStyle/>
          <a:p>
            <a:r>
              <a:rPr lang="en-GB" sz="1400" dirty="0">
                <a:solidFill>
                  <a:schemeClr val="bg2"/>
                </a:solidFill>
              </a:rPr>
              <a:t>Vertically-Integrated Liquid </a:t>
            </a:r>
            <a:r>
              <a:rPr lang="en-GB" dirty="0">
                <a:solidFill>
                  <a:schemeClr val="bg2"/>
                </a:solidFill>
              </a:rPr>
              <a:t>estimated from 3D radar (kg/m^2)</a:t>
            </a:r>
          </a:p>
        </p:txBody>
      </p:sp>
      <p:sp>
        <p:nvSpPr>
          <p:cNvPr id="10" name="TextBox 9">
            <a:extLst>
              <a:ext uri="{FF2B5EF4-FFF2-40B4-BE49-F238E27FC236}">
                <a16:creationId xmlns:a16="http://schemas.microsoft.com/office/drawing/2014/main" id="{3C73F96B-39F0-62C0-DDFB-F51641537AC6}"/>
              </a:ext>
            </a:extLst>
          </p:cNvPr>
          <p:cNvSpPr txBox="1"/>
          <p:nvPr/>
        </p:nvSpPr>
        <p:spPr>
          <a:xfrm>
            <a:off x="7265218" y="16909"/>
            <a:ext cx="2057400" cy="307777"/>
          </a:xfrm>
          <a:prstGeom prst="rect">
            <a:avLst/>
          </a:prstGeom>
          <a:noFill/>
        </p:spPr>
        <p:txBody>
          <a:bodyPr wrap="square" rtlCol="0">
            <a:spAutoFit/>
          </a:bodyPr>
          <a:lstStyle/>
          <a:p>
            <a:r>
              <a:rPr lang="en-GB" i="1" dirty="0"/>
              <a:t>Andrew McNaughton </a:t>
            </a:r>
          </a:p>
        </p:txBody>
      </p:sp>
    </p:spTree>
    <p:extLst>
      <p:ext uri="{BB962C8B-B14F-4D97-AF65-F5344CB8AC3E}">
        <p14:creationId xmlns:p14="http://schemas.microsoft.com/office/powerpoint/2010/main" val="434019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98E3BF-F77B-B63E-3AA8-EFC9B5DFA4F0}"/>
              </a:ext>
            </a:extLst>
          </p:cNvPr>
          <p:cNvSpPr>
            <a:spLocks noGrp="1"/>
          </p:cNvSpPr>
          <p:nvPr>
            <p:ph type="title"/>
          </p:nvPr>
        </p:nvSpPr>
        <p:spPr>
          <a:xfrm>
            <a:off x="252000" y="906305"/>
            <a:ext cx="8640000" cy="576000"/>
          </a:xfrm>
        </p:spPr>
        <p:txBody>
          <a:bodyPr>
            <a:normAutofit fontScale="90000"/>
          </a:bodyPr>
          <a:lstStyle/>
          <a:p>
            <a:r>
              <a:rPr lang="en-GB" dirty="0"/>
              <a:t>Introducing a Kalman Filter for Probabilistic nowcasts</a:t>
            </a:r>
          </a:p>
        </p:txBody>
      </p:sp>
      <p:pic>
        <p:nvPicPr>
          <p:cNvPr id="4" name="Picture 3">
            <a:extLst>
              <a:ext uri="{FF2B5EF4-FFF2-40B4-BE49-F238E27FC236}">
                <a16:creationId xmlns:a16="http://schemas.microsoft.com/office/drawing/2014/main" id="{F5EC3878-D836-FF82-251E-A2C90D19281F}"/>
              </a:ext>
            </a:extLst>
          </p:cNvPr>
          <p:cNvPicPr>
            <a:picLocks noChangeAspect="1"/>
          </p:cNvPicPr>
          <p:nvPr/>
        </p:nvPicPr>
        <p:blipFill>
          <a:blip r:embed="rId2"/>
          <a:stretch>
            <a:fillRect/>
          </a:stretch>
        </p:blipFill>
        <p:spPr>
          <a:xfrm>
            <a:off x="5919501" y="1604344"/>
            <a:ext cx="3127758" cy="2828987"/>
          </a:xfrm>
          <a:prstGeom prst="rect">
            <a:avLst/>
          </a:prstGeom>
        </p:spPr>
      </p:pic>
      <p:grpSp>
        <p:nvGrpSpPr>
          <p:cNvPr id="5" name="Group 4">
            <a:extLst>
              <a:ext uri="{FF2B5EF4-FFF2-40B4-BE49-F238E27FC236}">
                <a16:creationId xmlns:a16="http://schemas.microsoft.com/office/drawing/2014/main" id="{A8B78A23-D2DC-2657-74BF-5C8F63ADCD78}"/>
              </a:ext>
            </a:extLst>
          </p:cNvPr>
          <p:cNvGrpSpPr/>
          <p:nvPr/>
        </p:nvGrpSpPr>
        <p:grpSpPr>
          <a:xfrm>
            <a:off x="2715543" y="1559701"/>
            <a:ext cx="3127758" cy="2781767"/>
            <a:chOff x="2755430" y="1424731"/>
            <a:chExt cx="3127758" cy="2781767"/>
          </a:xfrm>
        </p:grpSpPr>
        <p:pic>
          <p:nvPicPr>
            <p:cNvPr id="6" name="Picture 5">
              <a:extLst>
                <a:ext uri="{FF2B5EF4-FFF2-40B4-BE49-F238E27FC236}">
                  <a16:creationId xmlns:a16="http://schemas.microsoft.com/office/drawing/2014/main" id="{0061CD5A-A52D-A693-2B7C-239A6668B664}"/>
                </a:ext>
              </a:extLst>
            </p:cNvPr>
            <p:cNvPicPr>
              <a:picLocks noChangeAspect="1"/>
            </p:cNvPicPr>
            <p:nvPr/>
          </p:nvPicPr>
          <p:blipFill>
            <a:blip r:embed="rId3"/>
            <a:stretch>
              <a:fillRect/>
            </a:stretch>
          </p:blipFill>
          <p:spPr>
            <a:xfrm>
              <a:off x="2755430" y="1424731"/>
              <a:ext cx="3127758" cy="2781767"/>
            </a:xfrm>
            <a:prstGeom prst="rect">
              <a:avLst/>
            </a:prstGeom>
          </p:spPr>
        </p:pic>
        <p:cxnSp>
          <p:nvCxnSpPr>
            <p:cNvPr id="7" name="Straight Arrow Connector 6">
              <a:extLst>
                <a:ext uri="{FF2B5EF4-FFF2-40B4-BE49-F238E27FC236}">
                  <a16:creationId xmlns:a16="http://schemas.microsoft.com/office/drawing/2014/main" id="{A29BC4B4-42E9-2DC6-B1DC-B12D5EEDF2AC}"/>
                </a:ext>
              </a:extLst>
            </p:cNvPr>
            <p:cNvCxnSpPr/>
            <p:nvPr/>
          </p:nvCxnSpPr>
          <p:spPr>
            <a:xfrm flipH="1" flipV="1">
              <a:off x="3157226" y="2737869"/>
              <a:ext cx="396240" cy="19050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5FB33FA-9886-032F-C478-34D3CAA28DBA}"/>
                </a:ext>
              </a:extLst>
            </p:cNvPr>
            <p:cNvCxnSpPr>
              <a:cxnSpLocks/>
            </p:cNvCxnSpPr>
            <p:nvPr/>
          </p:nvCxnSpPr>
          <p:spPr>
            <a:xfrm flipH="1" flipV="1">
              <a:off x="3233426" y="2554464"/>
              <a:ext cx="620016" cy="223902"/>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787D500-559F-9730-84F9-9DFD8DBAB46A}"/>
                </a:ext>
              </a:extLst>
            </p:cNvPr>
            <p:cNvCxnSpPr>
              <a:cxnSpLocks/>
            </p:cNvCxnSpPr>
            <p:nvPr/>
          </p:nvCxnSpPr>
          <p:spPr>
            <a:xfrm flipH="1" flipV="1">
              <a:off x="3705866" y="2015605"/>
              <a:ext cx="548640" cy="538859"/>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Content Placeholder 14">
            <a:extLst>
              <a:ext uri="{FF2B5EF4-FFF2-40B4-BE49-F238E27FC236}">
                <a16:creationId xmlns:a16="http://schemas.microsoft.com/office/drawing/2014/main" id="{2768FA7D-2E85-7AE0-A974-76F3EE22DA5F}"/>
              </a:ext>
            </a:extLst>
          </p:cNvPr>
          <p:cNvSpPr>
            <a:spLocks noGrp="1"/>
          </p:cNvSpPr>
          <p:nvPr>
            <p:ph idx="1"/>
          </p:nvPr>
        </p:nvSpPr>
        <p:spPr>
          <a:xfrm>
            <a:off x="252001" y="1420585"/>
            <a:ext cx="2393764" cy="3060000"/>
          </a:xfrm>
        </p:spPr>
        <p:txBody>
          <a:bodyPr>
            <a:normAutofit lnSpcReduction="10000"/>
          </a:bodyPr>
          <a:lstStyle/>
          <a:p>
            <a:pPr marL="0" indent="0">
              <a:buNone/>
            </a:pPr>
            <a:r>
              <a:rPr lang="en-GB" sz="1600" dirty="0"/>
              <a:t>Left: Vertically integrated liquid (kg/m3), with cells identified by dashed lines. Arrows connect identified cells with their forecast location in 30 minutes.</a:t>
            </a:r>
          </a:p>
          <a:p>
            <a:pPr marL="0" indent="0">
              <a:buNone/>
            </a:pPr>
            <a:endParaRPr lang="en-GB" sz="1600" dirty="0"/>
          </a:p>
          <a:p>
            <a:pPr marL="0" indent="0">
              <a:buNone/>
            </a:pPr>
            <a:r>
              <a:rPr lang="en-GB" sz="1600" dirty="0"/>
              <a:t>Right: New probabilistic forecast showing the probability of a storm passing in the next 60 minutes.</a:t>
            </a:r>
          </a:p>
        </p:txBody>
      </p:sp>
      <p:sp>
        <p:nvSpPr>
          <p:cNvPr id="11" name="TextBox 10">
            <a:extLst>
              <a:ext uri="{FF2B5EF4-FFF2-40B4-BE49-F238E27FC236}">
                <a16:creationId xmlns:a16="http://schemas.microsoft.com/office/drawing/2014/main" id="{A3C34E00-5ABE-A815-5BE8-BAD99B156A29}"/>
              </a:ext>
            </a:extLst>
          </p:cNvPr>
          <p:cNvSpPr txBox="1"/>
          <p:nvPr/>
        </p:nvSpPr>
        <p:spPr>
          <a:xfrm>
            <a:off x="230592" y="4743390"/>
            <a:ext cx="4580164" cy="400110"/>
          </a:xfrm>
          <a:prstGeom prst="rect">
            <a:avLst/>
          </a:prstGeom>
          <a:noFill/>
        </p:spPr>
        <p:txBody>
          <a:bodyPr wrap="square">
            <a:spAutoFit/>
          </a:bodyPr>
          <a:lstStyle/>
          <a:p>
            <a:r>
              <a:rPr lang="en-GB" sz="1000" b="0" i="0" u="none" strike="noStrike" dirty="0">
                <a:solidFill>
                  <a:srgbClr val="2A2A2A"/>
                </a:solidFill>
                <a:effectLst/>
                <a:latin typeface="Arial" panose="020B0604020202020204" pitchFamily="34" charset="0"/>
              </a:rPr>
              <a:t>Wang et al (2024): </a:t>
            </a:r>
            <a:r>
              <a:rPr lang="en-GB" sz="1000" b="0" i="0" u="none" strike="noStrike" dirty="0">
                <a:effectLst/>
                <a:latin typeface="Arial" panose="020B0604020202020204" pitchFamily="34" charset="0"/>
              </a:rPr>
              <a:t>Uncertainty Estimation For Convective Cell Nowcasting: A Kalman-filter Implementation Of Enhanced TITAN</a:t>
            </a:r>
            <a:r>
              <a:rPr lang="en-GB" sz="1000" b="0" i="0" dirty="0">
                <a:solidFill>
                  <a:srgbClr val="000000"/>
                </a:solidFill>
                <a:effectLst/>
                <a:latin typeface="Arial" panose="020B0604020202020204" pitchFamily="34" charset="0"/>
              </a:rPr>
              <a:t>​. ERAD 2024.</a:t>
            </a:r>
            <a:endParaRPr lang="en-GB" sz="1000" dirty="0"/>
          </a:p>
        </p:txBody>
      </p:sp>
      <p:sp>
        <p:nvSpPr>
          <p:cNvPr id="2" name="TextBox 1">
            <a:extLst>
              <a:ext uri="{FF2B5EF4-FFF2-40B4-BE49-F238E27FC236}">
                <a16:creationId xmlns:a16="http://schemas.microsoft.com/office/drawing/2014/main" id="{F0287263-56E6-0C1A-E98D-8AE073CC8179}"/>
              </a:ext>
            </a:extLst>
          </p:cNvPr>
          <p:cNvSpPr txBox="1"/>
          <p:nvPr/>
        </p:nvSpPr>
        <p:spPr>
          <a:xfrm>
            <a:off x="7265218" y="16909"/>
            <a:ext cx="2057400" cy="307777"/>
          </a:xfrm>
          <a:prstGeom prst="rect">
            <a:avLst/>
          </a:prstGeom>
          <a:noFill/>
        </p:spPr>
        <p:txBody>
          <a:bodyPr wrap="square" rtlCol="0">
            <a:spAutoFit/>
          </a:bodyPr>
          <a:lstStyle/>
          <a:p>
            <a:r>
              <a:rPr lang="en-GB" i="1" dirty="0"/>
              <a:t>Andrew McNaughton </a:t>
            </a:r>
          </a:p>
        </p:txBody>
      </p:sp>
    </p:spTree>
    <p:extLst>
      <p:ext uri="{BB962C8B-B14F-4D97-AF65-F5344CB8AC3E}">
        <p14:creationId xmlns:p14="http://schemas.microsoft.com/office/powerpoint/2010/main" val="3699233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aph of a graph&#10;&#10;Description automatically generated with medium confidence">
            <a:extLst>
              <a:ext uri="{FF2B5EF4-FFF2-40B4-BE49-F238E27FC236}">
                <a16:creationId xmlns:a16="http://schemas.microsoft.com/office/drawing/2014/main" id="{F4253C55-18D6-4F19-EC72-5296C57666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480" y="1870733"/>
            <a:ext cx="2740695" cy="2055520"/>
          </a:xfrm>
          <a:prstGeom prst="rect">
            <a:avLst/>
          </a:prstGeom>
        </p:spPr>
      </p:pic>
      <p:sp>
        <p:nvSpPr>
          <p:cNvPr id="3" name="Title 2">
            <a:extLst>
              <a:ext uri="{FF2B5EF4-FFF2-40B4-BE49-F238E27FC236}">
                <a16:creationId xmlns:a16="http://schemas.microsoft.com/office/drawing/2014/main" id="{103D7206-D993-5B82-A658-5DAE5EC1BD9A}"/>
              </a:ext>
            </a:extLst>
          </p:cNvPr>
          <p:cNvSpPr>
            <a:spLocks noGrp="1"/>
          </p:cNvSpPr>
          <p:nvPr>
            <p:ph type="title"/>
          </p:nvPr>
        </p:nvSpPr>
        <p:spPr>
          <a:xfrm>
            <a:off x="230592" y="641437"/>
            <a:ext cx="4408900" cy="576000"/>
          </a:xfrm>
        </p:spPr>
        <p:txBody>
          <a:bodyPr/>
          <a:lstStyle/>
          <a:p>
            <a:r>
              <a:rPr lang="en-GB" dirty="0"/>
              <a:t>Probabilistic evaluation</a:t>
            </a:r>
          </a:p>
        </p:txBody>
      </p:sp>
      <p:sp>
        <p:nvSpPr>
          <p:cNvPr id="12" name="TextBox 11">
            <a:extLst>
              <a:ext uri="{FF2B5EF4-FFF2-40B4-BE49-F238E27FC236}">
                <a16:creationId xmlns:a16="http://schemas.microsoft.com/office/drawing/2014/main" id="{891D1EEF-EAB8-6105-169B-0831E57DB69F}"/>
              </a:ext>
            </a:extLst>
          </p:cNvPr>
          <p:cNvSpPr txBox="1"/>
          <p:nvPr/>
        </p:nvSpPr>
        <p:spPr>
          <a:xfrm>
            <a:off x="5922859" y="40894"/>
            <a:ext cx="2068747" cy="276999"/>
          </a:xfrm>
          <a:prstGeom prst="rect">
            <a:avLst/>
          </a:prstGeom>
          <a:noFill/>
        </p:spPr>
        <p:txBody>
          <a:bodyPr wrap="square" rtlCol="0">
            <a:spAutoFit/>
          </a:bodyPr>
          <a:lstStyle/>
          <a:p>
            <a:r>
              <a:rPr lang="en-GB" sz="1200" b="1" dirty="0">
                <a:solidFill>
                  <a:schemeClr val="accent2"/>
                </a:solidFill>
              </a:rPr>
              <a:t>RELIABILITY DIAGRAMS</a:t>
            </a:r>
          </a:p>
        </p:txBody>
      </p:sp>
      <p:sp>
        <p:nvSpPr>
          <p:cNvPr id="14" name="TextBox 13">
            <a:extLst>
              <a:ext uri="{FF2B5EF4-FFF2-40B4-BE49-F238E27FC236}">
                <a16:creationId xmlns:a16="http://schemas.microsoft.com/office/drawing/2014/main" id="{6C30AA4A-F805-4AAE-1D47-6C2B10205835}"/>
              </a:ext>
            </a:extLst>
          </p:cNvPr>
          <p:cNvSpPr txBox="1"/>
          <p:nvPr/>
        </p:nvSpPr>
        <p:spPr>
          <a:xfrm>
            <a:off x="5366927" y="1761135"/>
            <a:ext cx="1047345" cy="276999"/>
          </a:xfrm>
          <a:prstGeom prst="rect">
            <a:avLst/>
          </a:prstGeom>
          <a:noFill/>
        </p:spPr>
        <p:txBody>
          <a:bodyPr wrap="square" rtlCol="0">
            <a:spAutoFit/>
          </a:bodyPr>
          <a:lstStyle/>
          <a:p>
            <a:r>
              <a:rPr lang="en-GB" sz="1200" b="1" dirty="0">
                <a:solidFill>
                  <a:schemeClr val="accent2"/>
                </a:solidFill>
              </a:rPr>
              <a:t>HIT RATES</a:t>
            </a:r>
          </a:p>
        </p:txBody>
      </p:sp>
      <p:sp>
        <p:nvSpPr>
          <p:cNvPr id="2" name="TextBox 1">
            <a:extLst>
              <a:ext uri="{FF2B5EF4-FFF2-40B4-BE49-F238E27FC236}">
                <a16:creationId xmlns:a16="http://schemas.microsoft.com/office/drawing/2014/main" id="{41729D5B-05C8-F808-18B3-7725827A4BB7}"/>
              </a:ext>
            </a:extLst>
          </p:cNvPr>
          <p:cNvSpPr txBox="1"/>
          <p:nvPr/>
        </p:nvSpPr>
        <p:spPr>
          <a:xfrm>
            <a:off x="83958" y="1350229"/>
            <a:ext cx="4408900" cy="3046988"/>
          </a:xfrm>
          <a:prstGeom prst="rect">
            <a:avLst/>
          </a:prstGeom>
          <a:noFill/>
        </p:spPr>
        <p:txBody>
          <a:bodyPr wrap="square" rtlCol="0">
            <a:spAutoFit/>
          </a:bodyPr>
          <a:lstStyle/>
          <a:p>
            <a:pPr marL="285750" indent="-285750">
              <a:buFont typeface="Arial" panose="020B0604020202020204" pitchFamily="34" charset="0"/>
              <a:buChar char="•"/>
            </a:pPr>
            <a:r>
              <a:rPr lang="en-GB" sz="1600" dirty="0"/>
              <a:t>Reliability diagrams show good agreement between observed and predicted probabilities.</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Consistently positive Brier Skill Scores at all lead times show gain in skill from using probabilistic model over deterministic one.</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Observation based parameters show generally lower hit rates at shorter lead times than heuristic parameters but perform better at longer lead times. </a:t>
            </a:r>
          </a:p>
        </p:txBody>
      </p:sp>
      <p:grpSp>
        <p:nvGrpSpPr>
          <p:cNvPr id="7" name="Group 6">
            <a:extLst>
              <a:ext uri="{FF2B5EF4-FFF2-40B4-BE49-F238E27FC236}">
                <a16:creationId xmlns:a16="http://schemas.microsoft.com/office/drawing/2014/main" id="{CB4EA604-ABBA-C0D9-380B-A00B454EB03B}"/>
              </a:ext>
            </a:extLst>
          </p:cNvPr>
          <p:cNvGrpSpPr/>
          <p:nvPr/>
        </p:nvGrpSpPr>
        <p:grpSpPr>
          <a:xfrm>
            <a:off x="7122166" y="1761135"/>
            <a:ext cx="1825248" cy="2258101"/>
            <a:chOff x="7122166" y="1657844"/>
            <a:chExt cx="1825248" cy="2258101"/>
          </a:xfrm>
        </p:grpSpPr>
        <p:pic>
          <p:nvPicPr>
            <p:cNvPr id="18" name="Picture 17">
              <a:extLst>
                <a:ext uri="{FF2B5EF4-FFF2-40B4-BE49-F238E27FC236}">
                  <a16:creationId xmlns:a16="http://schemas.microsoft.com/office/drawing/2014/main" id="{1357D062-8D1E-1395-C42C-6DCE25503D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2166" y="1737775"/>
              <a:ext cx="1825248" cy="1825248"/>
            </a:xfrm>
            <a:prstGeom prst="rect">
              <a:avLst/>
            </a:prstGeom>
          </p:spPr>
        </p:pic>
        <p:sp>
          <p:nvSpPr>
            <p:cNvPr id="13" name="TextBox 12">
              <a:extLst>
                <a:ext uri="{FF2B5EF4-FFF2-40B4-BE49-F238E27FC236}">
                  <a16:creationId xmlns:a16="http://schemas.microsoft.com/office/drawing/2014/main" id="{4DE03679-2548-A750-84B9-22DD0498E4A5}"/>
                </a:ext>
              </a:extLst>
            </p:cNvPr>
            <p:cNvSpPr txBox="1"/>
            <p:nvPr/>
          </p:nvSpPr>
          <p:spPr>
            <a:xfrm>
              <a:off x="7178247" y="1657844"/>
              <a:ext cx="1744385" cy="276999"/>
            </a:xfrm>
            <a:prstGeom prst="rect">
              <a:avLst/>
            </a:prstGeom>
            <a:noFill/>
          </p:spPr>
          <p:txBody>
            <a:bodyPr wrap="square" rtlCol="0">
              <a:spAutoFit/>
            </a:bodyPr>
            <a:lstStyle/>
            <a:p>
              <a:r>
                <a:rPr lang="en-GB" sz="1200" b="1" dirty="0">
                  <a:solidFill>
                    <a:schemeClr val="accent2"/>
                  </a:solidFill>
                </a:rPr>
                <a:t>BRIER SKILL SCORE</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BF51F34-471F-9C94-4033-04EC5F005626}"/>
                    </a:ext>
                  </a:extLst>
                </p:cNvPr>
                <p:cNvSpPr txBox="1"/>
                <p:nvPr/>
              </p:nvSpPr>
              <p:spPr>
                <a:xfrm>
                  <a:off x="7760264" y="3583482"/>
                  <a:ext cx="992387" cy="332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000" b="0" i="1" smtClean="0">
                            <a:latin typeface="Cambria Math" panose="02040503050406030204" pitchFamily="18" charset="0"/>
                          </a:rPr>
                          <m:t>𝐵𝑆𝑆</m:t>
                        </m:r>
                        <m:r>
                          <a:rPr lang="en-GB" sz="1000" b="0" i="1" smtClean="0">
                            <a:latin typeface="Cambria Math" panose="02040503050406030204" pitchFamily="18" charset="0"/>
                          </a:rPr>
                          <m:t>=1 −</m:t>
                        </m:r>
                        <m:f>
                          <m:fPr>
                            <m:ctrlPr>
                              <a:rPr lang="en-GB" sz="1000" b="0" i="1" smtClean="0">
                                <a:latin typeface="Cambria Math" panose="02040503050406030204" pitchFamily="18" charset="0"/>
                              </a:rPr>
                            </m:ctrlPr>
                          </m:fPr>
                          <m:num>
                            <m:r>
                              <a:rPr lang="en-GB" sz="1000" b="0" i="1" smtClean="0">
                                <a:latin typeface="Cambria Math" panose="02040503050406030204" pitchFamily="18" charset="0"/>
                              </a:rPr>
                              <m:t>𝐵𝑆</m:t>
                            </m:r>
                          </m:num>
                          <m:den>
                            <m:r>
                              <a:rPr lang="en-GB" sz="1000" b="0" i="1" smtClean="0">
                                <a:latin typeface="Cambria Math" panose="02040503050406030204" pitchFamily="18" charset="0"/>
                              </a:rPr>
                              <m:t>𝐵</m:t>
                            </m:r>
                            <m:sSub>
                              <m:sSubPr>
                                <m:ctrlPr>
                                  <a:rPr lang="en-GB" sz="1000" b="0" i="1" smtClean="0">
                                    <a:latin typeface="Cambria Math" panose="02040503050406030204" pitchFamily="18" charset="0"/>
                                  </a:rPr>
                                </m:ctrlPr>
                              </m:sSubPr>
                              <m:e>
                                <m:r>
                                  <a:rPr lang="en-GB" sz="1000" b="0" i="1" smtClean="0">
                                    <a:latin typeface="Cambria Math" panose="02040503050406030204" pitchFamily="18" charset="0"/>
                                  </a:rPr>
                                  <m:t>𝑆</m:t>
                                </m:r>
                              </m:e>
                              <m:sub>
                                <m:r>
                                  <a:rPr lang="en-GB" sz="1000" b="0" i="1" smtClean="0">
                                    <a:latin typeface="Cambria Math" panose="02040503050406030204" pitchFamily="18" charset="0"/>
                                  </a:rPr>
                                  <m:t>𝑟𝑒𝑓</m:t>
                                </m:r>
                              </m:sub>
                            </m:sSub>
                          </m:den>
                        </m:f>
                      </m:oMath>
                    </m:oMathPara>
                  </a14:m>
                  <a:endParaRPr lang="en-GB" sz="1000" dirty="0"/>
                </a:p>
              </p:txBody>
            </p:sp>
          </mc:Choice>
          <mc:Fallback xmlns="">
            <p:sp>
              <p:nvSpPr>
                <p:cNvPr id="4" name="TextBox 3">
                  <a:extLst>
                    <a:ext uri="{FF2B5EF4-FFF2-40B4-BE49-F238E27FC236}">
                      <a16:creationId xmlns:a16="http://schemas.microsoft.com/office/drawing/2014/main" id="{9BF51F34-471F-9C94-4033-04EC5F005626}"/>
                    </a:ext>
                  </a:extLst>
                </p:cNvPr>
                <p:cNvSpPr txBox="1">
                  <a:spLocks noRot="1" noChangeAspect="1" noMove="1" noResize="1" noEditPoints="1" noAdjustHandles="1" noChangeArrowheads="1" noChangeShapeType="1" noTextEdit="1"/>
                </p:cNvSpPr>
                <p:nvPr/>
              </p:nvSpPr>
              <p:spPr>
                <a:xfrm>
                  <a:off x="7760264" y="3583482"/>
                  <a:ext cx="992387" cy="332463"/>
                </a:xfrm>
                <a:prstGeom prst="rect">
                  <a:avLst/>
                </a:prstGeom>
                <a:blipFill>
                  <a:blip r:embed="rId5"/>
                  <a:stretch>
                    <a:fillRect l="-1840" t="-1852" r="-613" b="-12963"/>
                  </a:stretch>
                </a:blipFill>
              </p:spPr>
              <p:txBody>
                <a:bodyPr/>
                <a:lstStyle/>
                <a:p>
                  <a:r>
                    <a:rPr lang="en-GB">
                      <a:noFill/>
                    </a:rPr>
                    <a:t> </a:t>
                  </a:r>
                </a:p>
              </p:txBody>
            </p:sp>
          </mc:Fallback>
        </mc:AlternateContent>
      </p:grpSp>
      <p:grpSp>
        <p:nvGrpSpPr>
          <p:cNvPr id="32" name="Group 31">
            <a:extLst>
              <a:ext uri="{FF2B5EF4-FFF2-40B4-BE49-F238E27FC236}">
                <a16:creationId xmlns:a16="http://schemas.microsoft.com/office/drawing/2014/main" id="{73540841-26ED-8F62-F98C-BCFE5FDF76D4}"/>
              </a:ext>
            </a:extLst>
          </p:cNvPr>
          <p:cNvGrpSpPr/>
          <p:nvPr/>
        </p:nvGrpSpPr>
        <p:grpSpPr>
          <a:xfrm>
            <a:off x="5922859" y="3904782"/>
            <a:ext cx="2074510" cy="665535"/>
            <a:chOff x="6341425" y="3711859"/>
            <a:chExt cx="2735279" cy="862514"/>
          </a:xfrm>
        </p:grpSpPr>
        <p:sp>
          <p:nvSpPr>
            <p:cNvPr id="5" name="Oval 4">
              <a:extLst>
                <a:ext uri="{FF2B5EF4-FFF2-40B4-BE49-F238E27FC236}">
                  <a16:creationId xmlns:a16="http://schemas.microsoft.com/office/drawing/2014/main" id="{2837D16E-84FB-BE88-7C02-BE2BAA4DEFD9}"/>
                </a:ext>
              </a:extLst>
            </p:cNvPr>
            <p:cNvSpPr/>
            <p:nvPr/>
          </p:nvSpPr>
          <p:spPr>
            <a:xfrm>
              <a:off x="6341425" y="3817918"/>
              <a:ext cx="665018" cy="635330"/>
            </a:xfrm>
            <a:prstGeom prst="ellipse">
              <a:avLst/>
            </a:prstGeom>
            <a:noFill/>
            <a:ln w="28575">
              <a:solidFill>
                <a:srgbClr val="CF49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D964B01A-880A-247D-FB45-6CD7CA9589A9}"/>
                    </a:ext>
                  </a:extLst>
                </p14:cNvPr>
                <p14:cNvContentPartPr/>
                <p14:nvPr/>
              </p14:nvContentPartPr>
              <p14:xfrm>
                <a:off x="6673741" y="4132384"/>
                <a:ext cx="360" cy="360"/>
              </p14:xfrm>
            </p:contentPart>
          </mc:Choice>
          <mc:Fallback xmlns="">
            <p:pic>
              <p:nvPicPr>
                <p:cNvPr id="6" name="Ink 5">
                  <a:extLst>
                    <a:ext uri="{FF2B5EF4-FFF2-40B4-BE49-F238E27FC236}">
                      <a16:creationId xmlns:a16="http://schemas.microsoft.com/office/drawing/2014/main" id="{D964B01A-880A-247D-FB45-6CD7CA9589A9}"/>
                    </a:ext>
                  </a:extLst>
                </p:cNvPr>
                <p:cNvPicPr/>
                <p:nvPr/>
              </p:nvPicPr>
              <p:blipFill>
                <a:blip r:embed="rId9"/>
                <a:stretch>
                  <a:fillRect/>
                </a:stretch>
              </p:blipFill>
              <p:spPr>
                <a:xfrm>
                  <a:off x="6656101" y="4114384"/>
                  <a:ext cx="36000" cy="36000"/>
                </a:xfrm>
                <a:prstGeom prst="rect">
                  <a:avLst/>
                </a:prstGeom>
              </p:spPr>
            </p:pic>
          </mc:Fallback>
        </mc:AlternateContent>
        <p:pic>
          <p:nvPicPr>
            <p:cNvPr id="19" name="Graphic 18" descr="Badge 1 with solid fill">
              <a:extLst>
                <a:ext uri="{FF2B5EF4-FFF2-40B4-BE49-F238E27FC236}">
                  <a16:creationId xmlns:a16="http://schemas.microsoft.com/office/drawing/2014/main" id="{7EA6701B-DF3D-0CA1-7213-EE9523026BB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15027" y="3908339"/>
              <a:ext cx="183659" cy="183659"/>
            </a:xfrm>
            <a:prstGeom prst="rect">
              <a:avLst/>
            </a:prstGeom>
          </p:spPr>
        </p:pic>
        <p:pic>
          <p:nvPicPr>
            <p:cNvPr id="21" name="Graphic 20" descr="Badge with solid fill">
              <a:extLst>
                <a:ext uri="{FF2B5EF4-FFF2-40B4-BE49-F238E27FC236}">
                  <a16:creationId xmlns:a16="http://schemas.microsoft.com/office/drawing/2014/main" id="{5A6C3A1A-71D7-F55C-87C5-981F6D44646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867817" y="3711859"/>
              <a:ext cx="183660" cy="183660"/>
            </a:xfrm>
            <a:prstGeom prst="rect">
              <a:avLst/>
            </a:prstGeom>
          </p:spPr>
        </p:pic>
        <p:pic>
          <p:nvPicPr>
            <p:cNvPr id="22" name="Graphic 21" descr="Badge 1 with solid fill">
              <a:extLst>
                <a:ext uri="{FF2B5EF4-FFF2-40B4-BE49-F238E27FC236}">
                  <a16:creationId xmlns:a16="http://schemas.microsoft.com/office/drawing/2014/main" id="{F59C2360-D19A-A118-8CFF-EAD2EE4FB2E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370543" y="4197061"/>
              <a:ext cx="183659" cy="183659"/>
            </a:xfrm>
            <a:prstGeom prst="rect">
              <a:avLst/>
            </a:prstGeom>
          </p:spPr>
        </p:pic>
        <p:pic>
          <p:nvPicPr>
            <p:cNvPr id="23" name="Graphic 22" descr="Badge with solid fill">
              <a:extLst>
                <a:ext uri="{FF2B5EF4-FFF2-40B4-BE49-F238E27FC236}">
                  <a16:creationId xmlns:a16="http://schemas.microsoft.com/office/drawing/2014/main" id="{2A2B2137-62D6-F2BE-8AA9-D9B0FAEA9CF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361070" y="4380720"/>
              <a:ext cx="183660" cy="183660"/>
            </a:xfrm>
            <a:prstGeom prst="rect">
              <a:avLst/>
            </a:prstGeom>
          </p:spPr>
        </p:pic>
        <p:sp>
          <p:nvSpPr>
            <p:cNvPr id="25" name="Oval 24">
              <a:extLst>
                <a:ext uri="{FF2B5EF4-FFF2-40B4-BE49-F238E27FC236}">
                  <a16:creationId xmlns:a16="http://schemas.microsoft.com/office/drawing/2014/main" id="{826B0D22-F76B-6448-00F0-0A12D237982F}"/>
                </a:ext>
              </a:extLst>
            </p:cNvPr>
            <p:cNvSpPr/>
            <p:nvPr/>
          </p:nvSpPr>
          <p:spPr>
            <a:xfrm>
              <a:off x="7361070" y="3948724"/>
              <a:ext cx="183660" cy="183660"/>
            </a:xfrm>
            <a:prstGeom prst="ellipse">
              <a:avLst/>
            </a:prstGeom>
            <a:noFill/>
            <a:ln w="28575">
              <a:solidFill>
                <a:srgbClr val="CF49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p14="http://schemas.microsoft.com/office/powerpoint/2010/main">
          <mc:Choice Requires="p14">
            <p:contentPart p14:bwMode="auto" r:id="rId14">
              <p14:nvContentPartPr>
                <p14:cNvPr id="28" name="Ink 27">
                  <a:extLst>
                    <a:ext uri="{FF2B5EF4-FFF2-40B4-BE49-F238E27FC236}">
                      <a16:creationId xmlns:a16="http://schemas.microsoft.com/office/drawing/2014/main" id="{4A385880-7858-C2EB-8044-49EE35C09CC5}"/>
                    </a:ext>
                  </a:extLst>
                </p14:cNvPr>
                <p14:cNvContentPartPr/>
                <p14:nvPr/>
              </p14:nvContentPartPr>
              <p14:xfrm>
                <a:off x="7457461" y="4043104"/>
                <a:ext cx="360" cy="360"/>
              </p14:xfrm>
            </p:contentPart>
          </mc:Choice>
          <mc:Fallback xmlns="">
            <p:pic>
              <p:nvPicPr>
                <p:cNvPr id="28" name="Ink 27">
                  <a:extLst>
                    <a:ext uri="{FF2B5EF4-FFF2-40B4-BE49-F238E27FC236}">
                      <a16:creationId xmlns:a16="http://schemas.microsoft.com/office/drawing/2014/main" id="{4A385880-7858-C2EB-8044-49EE35C09CC5}"/>
                    </a:ext>
                  </a:extLst>
                </p:cNvPr>
                <p:cNvPicPr/>
                <p:nvPr/>
              </p:nvPicPr>
              <p:blipFill>
                <a:blip r:embed="rId15"/>
                <a:stretch>
                  <a:fillRect/>
                </a:stretch>
              </p:blipFill>
              <p:spPr>
                <a:xfrm>
                  <a:off x="7451341" y="4036984"/>
                  <a:ext cx="12600" cy="12600"/>
                </a:xfrm>
                <a:prstGeom prst="rect">
                  <a:avLst/>
                </a:prstGeom>
              </p:spPr>
            </p:pic>
          </mc:Fallback>
        </mc:AlternateContent>
        <p:sp>
          <p:nvSpPr>
            <p:cNvPr id="29" name="TextBox 28">
              <a:extLst>
                <a:ext uri="{FF2B5EF4-FFF2-40B4-BE49-F238E27FC236}">
                  <a16:creationId xmlns:a16="http://schemas.microsoft.com/office/drawing/2014/main" id="{086387E1-8153-8103-C6D3-FEACFBCB4476}"/>
                </a:ext>
              </a:extLst>
            </p:cNvPr>
            <p:cNvSpPr txBox="1"/>
            <p:nvPr/>
          </p:nvSpPr>
          <p:spPr>
            <a:xfrm>
              <a:off x="7564269" y="3860188"/>
              <a:ext cx="1502422" cy="358983"/>
            </a:xfrm>
            <a:prstGeom prst="rect">
              <a:avLst/>
            </a:prstGeom>
            <a:noFill/>
          </p:spPr>
          <p:txBody>
            <a:bodyPr wrap="square" rtlCol="0">
              <a:spAutoFit/>
            </a:bodyPr>
            <a:lstStyle/>
            <a:p>
              <a:r>
                <a:rPr lang="en-GB" sz="600" dirty="0"/>
                <a:t>Forecast centroid and confidence disc</a:t>
              </a:r>
            </a:p>
          </p:txBody>
        </p:sp>
        <p:sp>
          <p:nvSpPr>
            <p:cNvPr id="30" name="TextBox 29">
              <a:extLst>
                <a:ext uri="{FF2B5EF4-FFF2-40B4-BE49-F238E27FC236}">
                  <a16:creationId xmlns:a16="http://schemas.microsoft.com/office/drawing/2014/main" id="{DAD3FAF4-342A-2345-D8A1-533B17923387}"/>
                </a:ext>
              </a:extLst>
            </p:cNvPr>
            <p:cNvSpPr txBox="1"/>
            <p:nvPr/>
          </p:nvSpPr>
          <p:spPr>
            <a:xfrm>
              <a:off x="7564269" y="4197061"/>
              <a:ext cx="1502423" cy="184666"/>
            </a:xfrm>
            <a:prstGeom prst="rect">
              <a:avLst/>
            </a:prstGeom>
            <a:noFill/>
          </p:spPr>
          <p:txBody>
            <a:bodyPr wrap="square" rtlCol="0">
              <a:spAutoFit/>
            </a:bodyPr>
            <a:lstStyle/>
            <a:p>
              <a:r>
                <a:rPr lang="en-GB" sz="600" dirty="0"/>
                <a:t>Observed centroid = HIT</a:t>
              </a:r>
            </a:p>
          </p:txBody>
        </p:sp>
        <p:sp>
          <p:nvSpPr>
            <p:cNvPr id="31" name="TextBox 30">
              <a:extLst>
                <a:ext uri="{FF2B5EF4-FFF2-40B4-BE49-F238E27FC236}">
                  <a16:creationId xmlns:a16="http://schemas.microsoft.com/office/drawing/2014/main" id="{F2492E7D-504B-A847-994C-684C6A53F936}"/>
                </a:ext>
              </a:extLst>
            </p:cNvPr>
            <p:cNvSpPr txBox="1"/>
            <p:nvPr/>
          </p:nvSpPr>
          <p:spPr>
            <a:xfrm>
              <a:off x="7574281" y="4389707"/>
              <a:ext cx="1502423" cy="184666"/>
            </a:xfrm>
            <a:prstGeom prst="rect">
              <a:avLst/>
            </a:prstGeom>
            <a:noFill/>
          </p:spPr>
          <p:txBody>
            <a:bodyPr wrap="square" rtlCol="0">
              <a:spAutoFit/>
            </a:bodyPr>
            <a:lstStyle/>
            <a:p>
              <a:r>
                <a:rPr lang="en-GB" sz="600" dirty="0"/>
                <a:t>Observed centroid = MISS</a:t>
              </a:r>
            </a:p>
          </p:txBody>
        </p:sp>
      </p:grpSp>
      <p:pic>
        <p:nvPicPr>
          <p:cNvPr id="16" name="Picture 15" descr="A graph on a white background&#10;&#10;Description automatically generated">
            <a:extLst>
              <a:ext uri="{FF2B5EF4-FFF2-40B4-BE49-F238E27FC236}">
                <a16:creationId xmlns:a16="http://schemas.microsoft.com/office/drawing/2014/main" id="{4D4FC52D-86E4-70F1-EC40-525A640241C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573722" y="288202"/>
            <a:ext cx="4572000" cy="1524000"/>
          </a:xfrm>
          <a:prstGeom prst="rect">
            <a:avLst/>
          </a:prstGeom>
        </p:spPr>
      </p:pic>
      <p:sp>
        <p:nvSpPr>
          <p:cNvPr id="9" name="TextBox 8">
            <a:extLst>
              <a:ext uri="{FF2B5EF4-FFF2-40B4-BE49-F238E27FC236}">
                <a16:creationId xmlns:a16="http://schemas.microsoft.com/office/drawing/2014/main" id="{592326C8-4996-9F62-2259-474E5BAE309B}"/>
              </a:ext>
            </a:extLst>
          </p:cNvPr>
          <p:cNvSpPr txBox="1"/>
          <p:nvPr/>
        </p:nvSpPr>
        <p:spPr>
          <a:xfrm>
            <a:off x="230592" y="4743390"/>
            <a:ext cx="4580164" cy="400110"/>
          </a:xfrm>
          <a:prstGeom prst="rect">
            <a:avLst/>
          </a:prstGeom>
          <a:noFill/>
        </p:spPr>
        <p:txBody>
          <a:bodyPr wrap="square">
            <a:spAutoFit/>
          </a:bodyPr>
          <a:lstStyle/>
          <a:p>
            <a:r>
              <a:rPr lang="en-GB" sz="1000" b="0" i="0" u="none" strike="noStrike" dirty="0">
                <a:solidFill>
                  <a:srgbClr val="2A2A2A"/>
                </a:solidFill>
                <a:effectLst/>
                <a:latin typeface="Arial" panose="020B0604020202020204" pitchFamily="34" charset="0"/>
              </a:rPr>
              <a:t>Wang et al (2024): </a:t>
            </a:r>
            <a:r>
              <a:rPr lang="en-GB" sz="1000" b="0" i="0" u="none" strike="noStrike" dirty="0">
                <a:effectLst/>
                <a:latin typeface="Arial" panose="020B0604020202020204" pitchFamily="34" charset="0"/>
              </a:rPr>
              <a:t>Uncertainty Estimation For Convective Cell Nowcasting: A Kalman-filter Implementation Of Enhanced TITAN</a:t>
            </a:r>
            <a:r>
              <a:rPr lang="en-GB" sz="1000" b="0" i="0" dirty="0">
                <a:solidFill>
                  <a:srgbClr val="000000"/>
                </a:solidFill>
                <a:effectLst/>
                <a:latin typeface="Arial" panose="020B0604020202020204" pitchFamily="34" charset="0"/>
              </a:rPr>
              <a:t>​. ERAD 2024.</a:t>
            </a:r>
            <a:endParaRPr lang="en-GB" sz="1000" dirty="0"/>
          </a:p>
        </p:txBody>
      </p:sp>
      <p:sp>
        <p:nvSpPr>
          <p:cNvPr id="11" name="TextBox 10">
            <a:extLst>
              <a:ext uri="{FF2B5EF4-FFF2-40B4-BE49-F238E27FC236}">
                <a16:creationId xmlns:a16="http://schemas.microsoft.com/office/drawing/2014/main" id="{20DAE948-F80F-6FAC-F1E7-BEB43CF8BC1B}"/>
              </a:ext>
            </a:extLst>
          </p:cNvPr>
          <p:cNvSpPr txBox="1"/>
          <p:nvPr/>
        </p:nvSpPr>
        <p:spPr>
          <a:xfrm>
            <a:off x="7085001" y="4794829"/>
            <a:ext cx="2143755" cy="307777"/>
          </a:xfrm>
          <a:prstGeom prst="rect">
            <a:avLst/>
          </a:prstGeom>
          <a:noFill/>
        </p:spPr>
        <p:txBody>
          <a:bodyPr wrap="square">
            <a:spAutoFit/>
          </a:bodyPr>
          <a:lstStyle/>
          <a:p>
            <a:r>
              <a:rPr kumimoji="0" lang="en-GB" sz="1400" b="0" i="1" u="none" strike="noStrike" kern="1200" cap="none" spc="0" normalizeH="0" baseline="0" noProof="0" dirty="0">
                <a:ln>
                  <a:noFill/>
                </a:ln>
                <a:solidFill>
                  <a:srgbClr val="2A2A2A"/>
                </a:solidFill>
                <a:effectLst/>
                <a:uLnTx/>
                <a:uFillTx/>
                <a:latin typeface="Arial"/>
                <a:ea typeface="+mn-ea"/>
                <a:cs typeface="+mn-cs"/>
              </a:rPr>
              <a:t>Andrew McNaughton</a:t>
            </a:r>
            <a:endParaRPr lang="en-GB" i="1" dirty="0"/>
          </a:p>
        </p:txBody>
      </p:sp>
    </p:spTree>
    <p:extLst>
      <p:ext uri="{BB962C8B-B14F-4D97-AF65-F5344CB8AC3E}">
        <p14:creationId xmlns:p14="http://schemas.microsoft.com/office/powerpoint/2010/main" val="2774251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03B41-66C0-5A32-755F-07D1D8ED01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AD455C-8DCC-0122-8501-681BDB0D5083}"/>
              </a:ext>
            </a:extLst>
          </p:cNvPr>
          <p:cNvSpPr>
            <a:spLocks noGrp="1"/>
          </p:cNvSpPr>
          <p:nvPr>
            <p:ph type="title"/>
          </p:nvPr>
        </p:nvSpPr>
        <p:spPr>
          <a:xfrm>
            <a:off x="197644" y="661164"/>
            <a:ext cx="8437500" cy="623248"/>
          </a:xfrm>
        </p:spPr>
        <p:txBody>
          <a:bodyPr/>
          <a:lstStyle/>
          <a:p>
            <a:r>
              <a:rPr lang="en-GB" dirty="0"/>
              <a:t>PLUVIA </a:t>
            </a:r>
            <a:r>
              <a:rPr lang="en-GB" dirty="0" err="1"/>
              <a:t>Precip</a:t>
            </a:r>
            <a:endParaRPr lang="en-GB" dirty="0"/>
          </a:p>
        </p:txBody>
      </p:sp>
      <p:sp>
        <p:nvSpPr>
          <p:cNvPr id="4" name="Text Placeholder 3">
            <a:extLst>
              <a:ext uri="{FF2B5EF4-FFF2-40B4-BE49-F238E27FC236}">
                <a16:creationId xmlns:a16="http://schemas.microsoft.com/office/drawing/2014/main" id="{799BAEB9-42D0-5D62-674B-E6E2461A37FD}"/>
              </a:ext>
            </a:extLst>
          </p:cNvPr>
          <p:cNvSpPr>
            <a:spLocks noGrp="1"/>
          </p:cNvSpPr>
          <p:nvPr>
            <p:ph type="body" sz="quarter" idx="11"/>
          </p:nvPr>
        </p:nvSpPr>
        <p:spPr>
          <a:xfrm>
            <a:off x="197644" y="1284684"/>
            <a:ext cx="4617244" cy="3306365"/>
          </a:xfrm>
        </p:spPr>
        <p:txBody>
          <a:bodyPr vert="horz" lIns="68580" tIns="34290" rIns="68580" bIns="34290" rtlCol="0" anchor="t">
            <a:noAutofit/>
          </a:bodyPr>
          <a:lstStyle/>
          <a:p>
            <a:pPr marL="0" indent="0">
              <a:buNone/>
            </a:pPr>
            <a:r>
              <a:rPr lang="en-GB" b="1" dirty="0"/>
              <a:t>A framework for field-based rainfall analysis, nowcasting and verification.</a:t>
            </a:r>
          </a:p>
          <a:p>
            <a:r>
              <a:rPr lang="en-GB" sz="1400" b="1" dirty="0"/>
              <a:t>Analysis:</a:t>
            </a:r>
            <a:r>
              <a:rPr lang="en-GB" sz="1400" dirty="0"/>
              <a:t> Currently uses radar and satellite. Ambition to extend to use WOW and possibly microwave links. </a:t>
            </a:r>
          </a:p>
          <a:p>
            <a:r>
              <a:rPr lang="en-GB" sz="1400" b="1" dirty="0"/>
              <a:t>Nowcast:</a:t>
            </a:r>
            <a:r>
              <a:rPr lang="en-GB" sz="1400" dirty="0"/>
              <a:t> Support for multiple nowcasting models, e.g.: Lagrangian Persistence, STEPS ensemble nowcasts and Machine Learning models.</a:t>
            </a:r>
          </a:p>
          <a:p>
            <a:r>
              <a:rPr lang="en-GB" sz="1400" b="1" dirty="0"/>
              <a:t>Verification</a:t>
            </a:r>
          </a:p>
          <a:p>
            <a:pPr marL="0" indent="0">
              <a:buNone/>
            </a:pPr>
            <a:endParaRPr lang="en-GB" sz="1400" b="1" dirty="0"/>
          </a:p>
          <a:p>
            <a:pPr marL="0" indent="0">
              <a:buNone/>
            </a:pPr>
            <a:r>
              <a:rPr lang="en-GB" sz="1400" b="1" dirty="0"/>
              <a:t>For skill in convection, we must go beyond rainfall-only inputs. </a:t>
            </a:r>
          </a:p>
        </p:txBody>
      </p:sp>
      <p:pic>
        <p:nvPicPr>
          <p:cNvPr id="6" name="Picture 5" descr="A map of the world&#10;&#10;Description automatically generated">
            <a:extLst>
              <a:ext uri="{FF2B5EF4-FFF2-40B4-BE49-F238E27FC236}">
                <a16:creationId xmlns:a16="http://schemas.microsoft.com/office/drawing/2014/main" id="{F2972C6F-39E8-7445-A952-11116FDC5438}"/>
              </a:ext>
            </a:extLst>
          </p:cNvPr>
          <p:cNvPicPr>
            <a:picLocks noChangeAspect="1"/>
          </p:cNvPicPr>
          <p:nvPr/>
        </p:nvPicPr>
        <p:blipFill>
          <a:blip r:embed="rId3"/>
          <a:stretch>
            <a:fillRect/>
          </a:stretch>
        </p:blipFill>
        <p:spPr>
          <a:xfrm>
            <a:off x="5284100" y="482156"/>
            <a:ext cx="1643063" cy="2043970"/>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5" name="Picture 4" descr="A map of the united kingdom&#10;&#10;Description automatically generated">
            <a:extLst>
              <a:ext uri="{FF2B5EF4-FFF2-40B4-BE49-F238E27FC236}">
                <a16:creationId xmlns:a16="http://schemas.microsoft.com/office/drawing/2014/main" id="{4D970062-BF18-14E4-0324-58D18F44508E}"/>
              </a:ext>
            </a:extLst>
          </p:cNvPr>
          <p:cNvPicPr>
            <a:picLocks noChangeAspect="1"/>
          </p:cNvPicPr>
          <p:nvPr/>
        </p:nvPicPr>
        <p:blipFill>
          <a:blip r:embed="rId4"/>
          <a:stretch>
            <a:fillRect/>
          </a:stretch>
        </p:blipFill>
        <p:spPr>
          <a:xfrm>
            <a:off x="7356114" y="1647771"/>
            <a:ext cx="1643062" cy="2067402"/>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cxnSp>
        <p:nvCxnSpPr>
          <p:cNvPr id="9" name="Straight Arrow Connector 8">
            <a:extLst>
              <a:ext uri="{FF2B5EF4-FFF2-40B4-BE49-F238E27FC236}">
                <a16:creationId xmlns:a16="http://schemas.microsoft.com/office/drawing/2014/main" id="{D721A0F0-AF44-4CF3-404D-8CF3476A387C}"/>
              </a:ext>
            </a:extLst>
          </p:cNvPr>
          <p:cNvCxnSpPr/>
          <p:nvPr/>
        </p:nvCxnSpPr>
        <p:spPr>
          <a:xfrm>
            <a:off x="6858000" y="1647771"/>
            <a:ext cx="665018" cy="444265"/>
          </a:xfrm>
          <a:prstGeom prst="straightConnector1">
            <a:avLst/>
          </a:prstGeom>
          <a:ln w="25400">
            <a:solidFill>
              <a:schemeClr val="tx1">
                <a:lumMod val="50000"/>
                <a:lumOff val="50000"/>
              </a:schemeClr>
            </a:solidFill>
            <a:tailEnd type="stealth" w="lg" len="lg"/>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90DA2065-6548-15F7-EE84-548621DC7E49}"/>
              </a:ext>
            </a:extLst>
          </p:cNvPr>
          <p:cNvSpPr txBox="1"/>
          <p:nvPr/>
        </p:nvSpPr>
        <p:spPr>
          <a:xfrm>
            <a:off x="5652783" y="103965"/>
            <a:ext cx="905696" cy="3904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1600" b="0" i="1" u="none" strike="noStrike" cap="none" spc="0" normalizeH="0" baseline="0">
                <a:ln>
                  <a:noFill/>
                </a:ln>
                <a:solidFill>
                  <a:schemeClr val="tx1"/>
                </a:solidFill>
                <a:effectLst/>
                <a:uFillTx/>
                <a:latin typeface="+mn-lt"/>
                <a:ea typeface="+mn-ea"/>
                <a:cs typeface="+mn-cs"/>
                <a:sym typeface="Helvetica Light"/>
              </a:rPr>
              <a:t>Analysis</a:t>
            </a:r>
            <a:endParaRPr kumimoji="0" lang="en-GB" sz="4000" b="0" i="1" u="none" strike="noStrike" cap="none" spc="0" normalizeH="0" baseline="0">
              <a:ln>
                <a:noFill/>
              </a:ln>
              <a:solidFill>
                <a:schemeClr val="tx1"/>
              </a:solidFill>
              <a:effectLst/>
              <a:uFillTx/>
              <a:latin typeface="+mn-lt"/>
              <a:ea typeface="+mn-ea"/>
              <a:cs typeface="+mn-cs"/>
              <a:sym typeface="Helvetica Light"/>
            </a:endParaRPr>
          </a:p>
        </p:txBody>
      </p:sp>
      <p:sp>
        <p:nvSpPr>
          <p:cNvPr id="13" name="TextBox 12">
            <a:extLst>
              <a:ext uri="{FF2B5EF4-FFF2-40B4-BE49-F238E27FC236}">
                <a16:creationId xmlns:a16="http://schemas.microsoft.com/office/drawing/2014/main" id="{4CEB910B-0E34-6088-C753-A56ECBB41B41}"/>
              </a:ext>
            </a:extLst>
          </p:cNvPr>
          <p:cNvSpPr txBox="1"/>
          <p:nvPr/>
        </p:nvSpPr>
        <p:spPr>
          <a:xfrm>
            <a:off x="7724797" y="1241185"/>
            <a:ext cx="929741" cy="3904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1600" b="0" i="1" u="none" strike="noStrike" cap="none" spc="0" normalizeH="0" baseline="0">
                <a:ln>
                  <a:noFill/>
                </a:ln>
                <a:solidFill>
                  <a:schemeClr val="tx1"/>
                </a:solidFill>
                <a:effectLst/>
                <a:uFillTx/>
                <a:latin typeface="+mn-lt"/>
                <a:ea typeface="+mn-ea"/>
                <a:cs typeface="+mn-cs"/>
                <a:sym typeface="Helvetica Light"/>
              </a:rPr>
              <a:t>Nowcast</a:t>
            </a:r>
            <a:endParaRPr kumimoji="0" lang="en-GB" sz="4000" b="0" i="1" u="none" strike="noStrike" cap="none" spc="0" normalizeH="0" baseline="0">
              <a:ln>
                <a:noFill/>
              </a:ln>
              <a:solidFill>
                <a:schemeClr val="tx1"/>
              </a:solidFill>
              <a:effectLst/>
              <a:uFillTx/>
              <a:latin typeface="+mn-lt"/>
              <a:ea typeface="+mn-ea"/>
              <a:cs typeface="+mn-cs"/>
              <a:sym typeface="Helvetica Light"/>
            </a:endParaRPr>
          </a:p>
        </p:txBody>
      </p:sp>
      <p:sp>
        <p:nvSpPr>
          <p:cNvPr id="14" name="TextBox 13">
            <a:extLst>
              <a:ext uri="{FF2B5EF4-FFF2-40B4-BE49-F238E27FC236}">
                <a16:creationId xmlns:a16="http://schemas.microsoft.com/office/drawing/2014/main" id="{65B507F1-1908-7361-C0C7-D43F16701B24}"/>
              </a:ext>
            </a:extLst>
          </p:cNvPr>
          <p:cNvSpPr txBox="1"/>
          <p:nvPr/>
        </p:nvSpPr>
        <p:spPr>
          <a:xfrm>
            <a:off x="5471088" y="2928973"/>
            <a:ext cx="1149737" cy="3904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1600" b="0" i="1" u="none" strike="noStrike" cap="none" spc="0" normalizeH="0" baseline="0">
                <a:ln>
                  <a:noFill/>
                </a:ln>
                <a:solidFill>
                  <a:schemeClr val="tx1"/>
                </a:solidFill>
                <a:effectLst/>
                <a:uFillTx/>
                <a:latin typeface="+mn-lt"/>
                <a:ea typeface="+mn-ea"/>
                <a:cs typeface="+mn-cs"/>
                <a:sym typeface="Helvetica Light"/>
              </a:rPr>
              <a:t>Verification</a:t>
            </a:r>
            <a:endParaRPr kumimoji="0" lang="en-GB" sz="4000" b="0" i="1" u="none" strike="noStrike" cap="none" spc="0" normalizeH="0" baseline="0">
              <a:ln>
                <a:noFill/>
              </a:ln>
              <a:solidFill>
                <a:schemeClr val="tx1"/>
              </a:solidFill>
              <a:effectLst/>
              <a:uFillTx/>
              <a:latin typeface="+mn-lt"/>
              <a:ea typeface="+mn-ea"/>
              <a:cs typeface="+mn-cs"/>
              <a:sym typeface="Helvetica Light"/>
            </a:endParaRPr>
          </a:p>
        </p:txBody>
      </p:sp>
      <p:sp>
        <p:nvSpPr>
          <p:cNvPr id="8" name="TextBox 7">
            <a:extLst>
              <a:ext uri="{FF2B5EF4-FFF2-40B4-BE49-F238E27FC236}">
                <a16:creationId xmlns:a16="http://schemas.microsoft.com/office/drawing/2014/main" id="{4C537569-4F0F-0275-5B49-57D232926BF7}"/>
              </a:ext>
            </a:extLst>
          </p:cNvPr>
          <p:cNvSpPr txBox="1"/>
          <p:nvPr/>
        </p:nvSpPr>
        <p:spPr>
          <a:xfrm>
            <a:off x="7987611" y="17819"/>
            <a:ext cx="1156389" cy="307777"/>
          </a:xfrm>
          <a:prstGeom prst="rect">
            <a:avLst/>
          </a:prstGeom>
          <a:noFill/>
        </p:spPr>
        <p:txBody>
          <a:bodyPr wrap="square" rtlCol="0">
            <a:spAutoFit/>
          </a:bodyPr>
          <a:lstStyle/>
          <a:p>
            <a:r>
              <a:rPr lang="en-GB" i="1" dirty="0"/>
              <a:t>Ed Pavelin </a:t>
            </a:r>
          </a:p>
        </p:txBody>
      </p:sp>
      <p:sp>
        <p:nvSpPr>
          <p:cNvPr id="11" name="Footer Placeholder 1">
            <a:extLst>
              <a:ext uri="{FF2B5EF4-FFF2-40B4-BE49-F238E27FC236}">
                <a16:creationId xmlns:a16="http://schemas.microsoft.com/office/drawing/2014/main" id="{4840DE8A-C88E-A819-6AAB-BB8B384B4087}"/>
              </a:ext>
            </a:extLst>
          </p:cNvPr>
          <p:cNvSpPr txBox="1">
            <a:spLocks/>
          </p:cNvSpPr>
          <p:nvPr/>
        </p:nvSpPr>
        <p:spPr>
          <a:xfrm>
            <a:off x="0" y="4732140"/>
            <a:ext cx="9144000" cy="411361"/>
          </a:xfrm>
          <a:prstGeom prst="rect">
            <a:avLst/>
          </a:prstGeom>
          <a:solidFill>
            <a:srgbClr val="B9DC0C"/>
          </a:solidFill>
        </p:spPr>
        <p:txBody>
          <a:bodyPr vert="horz" lIns="252000" tIns="36000" rIns="68580" bIns="27000" rtlCol="0" anchor="ctr"/>
          <a:lstStyle>
            <a:defPPr>
              <a:defRPr lang="en-US"/>
            </a:defPPr>
            <a:lvl1pPr marL="0" algn="l" defTabSz="219075" rtl="0" eaLnBrk="1" latinLnBrk="0" hangingPunct="0">
              <a:defRPr sz="8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l" defTabSz="219075" rtl="0" eaLnBrk="1" fontAlgn="auto" latinLnBrk="0" hangingPunct="0">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2A2A2A"/>
                </a:solidFill>
                <a:effectLst/>
                <a:uLnTx/>
                <a:uFillTx/>
                <a:latin typeface="Arial"/>
                <a:sym typeface="Helvetica Light"/>
              </a:rPr>
              <a:t>www.metoffice.gov.uk																									                 © Crown Copyright 2025, Met Office</a:t>
            </a:r>
            <a:endParaRPr kumimoji="0" lang="en-GB" sz="800" b="0" i="0" u="none" strike="noStrike" kern="0" cap="none" spc="0" normalizeH="0" baseline="0" noProof="0" dirty="0">
              <a:ln>
                <a:noFill/>
              </a:ln>
              <a:solidFill>
                <a:srgbClr val="2A2A2A"/>
              </a:solidFill>
              <a:effectLst/>
              <a:uLnTx/>
              <a:uFillTx/>
              <a:latin typeface="Arial"/>
              <a:sym typeface="Helvetica Light"/>
            </a:endParaRPr>
          </a:p>
        </p:txBody>
      </p:sp>
      <p:pic>
        <p:nvPicPr>
          <p:cNvPr id="7" name="Picture 2" descr="Fractions skill score">
            <a:extLst>
              <a:ext uri="{FF2B5EF4-FFF2-40B4-BE49-F238E27FC236}">
                <a16:creationId xmlns:a16="http://schemas.microsoft.com/office/drawing/2014/main" id="{8192C7CD-A9AC-326B-B131-99A0CB7789D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2688" y="3335081"/>
            <a:ext cx="2136985" cy="1602739"/>
          </a:xfrm>
          <a:prstGeom prst="rect">
            <a:avLst/>
          </a:prstGeom>
          <a:noFill/>
          <a:ln>
            <a:solidFill>
              <a:schemeClr val="tx1">
                <a:lumMod val="50000"/>
                <a:lumOff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1367D261-263B-7928-1C52-24267019DC5B}"/>
              </a:ext>
            </a:extLst>
          </p:cNvPr>
          <p:cNvCxnSpPr>
            <a:cxnSpLocks/>
          </p:cNvCxnSpPr>
          <p:nvPr/>
        </p:nvCxnSpPr>
        <p:spPr>
          <a:xfrm flipH="1">
            <a:off x="6961640" y="3112948"/>
            <a:ext cx="546984" cy="537725"/>
          </a:xfrm>
          <a:prstGeom prst="straightConnector1">
            <a:avLst/>
          </a:prstGeom>
          <a:ln w="25400">
            <a:solidFill>
              <a:schemeClr val="tx1">
                <a:lumMod val="50000"/>
                <a:lumOff val="50000"/>
              </a:schemeClr>
            </a:solidFill>
            <a:tailEnd type="stealth" w="lg" len="lg"/>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243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451B9-A669-7D6B-2B26-D9D0CC71C5AB}"/>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7AC9D460-5878-0AA1-A3A2-53CC7E2BC1CF}"/>
              </a:ext>
            </a:extLst>
          </p:cNvPr>
          <p:cNvSpPr>
            <a:spLocks noGrp="1"/>
          </p:cNvSpPr>
          <p:nvPr>
            <p:ph type="ftr" sz="quarter" idx="12"/>
          </p:nvPr>
        </p:nvSpPr>
        <p:spPr/>
        <p:txBody>
          <a:bodyPr/>
          <a:lstStyle/>
          <a:p>
            <a:endParaRPr lang="en-GB" kern="0" dirty="0">
              <a:solidFill>
                <a:srgbClr val="2A2A2A"/>
              </a:solidFill>
              <a:sym typeface="Helvetica Light"/>
            </a:endParaRPr>
          </a:p>
        </p:txBody>
      </p:sp>
      <p:sp>
        <p:nvSpPr>
          <p:cNvPr id="6" name="Title 5">
            <a:extLst>
              <a:ext uri="{FF2B5EF4-FFF2-40B4-BE49-F238E27FC236}">
                <a16:creationId xmlns:a16="http://schemas.microsoft.com/office/drawing/2014/main" id="{ABD3751D-D3EE-058A-C549-8553CA394578}"/>
              </a:ext>
            </a:extLst>
          </p:cNvPr>
          <p:cNvSpPr>
            <a:spLocks noGrp="1"/>
          </p:cNvSpPr>
          <p:nvPr>
            <p:ph type="title"/>
          </p:nvPr>
        </p:nvSpPr>
        <p:spPr>
          <a:xfrm>
            <a:off x="210281" y="628422"/>
            <a:ext cx="8437500" cy="623248"/>
          </a:xfrm>
        </p:spPr>
        <p:txBody>
          <a:bodyPr/>
          <a:lstStyle/>
          <a:p>
            <a:r>
              <a:rPr lang="en-US"/>
              <a:t>Overview</a:t>
            </a:r>
          </a:p>
        </p:txBody>
      </p:sp>
      <p:sp>
        <p:nvSpPr>
          <p:cNvPr id="8" name="Text Placeholder 7">
            <a:extLst>
              <a:ext uri="{FF2B5EF4-FFF2-40B4-BE49-F238E27FC236}">
                <a16:creationId xmlns:a16="http://schemas.microsoft.com/office/drawing/2014/main" id="{28CA5C63-815D-4EDC-6B5D-4D1D9A1A9839}"/>
              </a:ext>
            </a:extLst>
          </p:cNvPr>
          <p:cNvSpPr>
            <a:spLocks noGrp="1"/>
          </p:cNvSpPr>
          <p:nvPr>
            <p:ph type="body" sz="quarter" idx="11"/>
          </p:nvPr>
        </p:nvSpPr>
        <p:spPr>
          <a:xfrm>
            <a:off x="222918" y="1326139"/>
            <a:ext cx="8424863" cy="2961680"/>
          </a:xfrm>
        </p:spPr>
        <p:txBody>
          <a:bodyPr/>
          <a:lstStyle/>
          <a:p>
            <a:pPr marL="285750" indent="-285750">
              <a:buFont typeface="Arial" panose="020B0604020202020204" pitchFamily="34" charset="0"/>
              <a:buChar char="•"/>
            </a:pPr>
            <a:r>
              <a:rPr lang="en-US" sz="2000" dirty="0"/>
              <a:t>Context for Nowcasting in the UK</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Overview of PLUVIA</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Evolution of operational services at the Met Office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Evaluation at the Summer 2024 Nowcasting testbed</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243112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BB3F5E-20AB-6F97-2C63-8E5E29F0B04F}"/>
              </a:ext>
            </a:extLst>
          </p:cNvPr>
          <p:cNvSpPr>
            <a:spLocks noGrp="1"/>
          </p:cNvSpPr>
          <p:nvPr>
            <p:ph idx="1"/>
          </p:nvPr>
        </p:nvSpPr>
        <p:spPr>
          <a:xfrm>
            <a:off x="140167" y="1648148"/>
            <a:ext cx="4431833" cy="2795612"/>
          </a:xfrm>
        </p:spPr>
        <p:txBody>
          <a:bodyPr>
            <a:normAutofit/>
          </a:bodyPr>
          <a:lstStyle/>
          <a:p>
            <a:pPr marL="0" indent="0">
              <a:buNone/>
            </a:pPr>
            <a:r>
              <a:rPr lang="en-GB" dirty="0"/>
              <a:t>Impact and likelihood-based warning matrix.</a:t>
            </a:r>
          </a:p>
          <a:p>
            <a:pPr marL="0" indent="0">
              <a:buNone/>
            </a:pPr>
            <a:r>
              <a:rPr lang="en-GB" dirty="0"/>
              <a:t>Warnings issued to the public and used by emergency responders for planning and response to severe weather </a:t>
            </a:r>
          </a:p>
          <a:p>
            <a:pPr marL="0" indent="0">
              <a:buNone/>
            </a:pPr>
            <a:r>
              <a:rPr lang="en-GB" dirty="0"/>
              <a:t>-&gt; More localised and short-notice warnings for severe weather associated with summertime convection.</a:t>
            </a:r>
          </a:p>
          <a:p>
            <a:pPr marL="0" indent="0">
              <a:buNone/>
            </a:pPr>
            <a:endParaRPr lang="en-GB" dirty="0"/>
          </a:p>
        </p:txBody>
      </p:sp>
      <p:sp>
        <p:nvSpPr>
          <p:cNvPr id="3" name="Title 2">
            <a:extLst>
              <a:ext uri="{FF2B5EF4-FFF2-40B4-BE49-F238E27FC236}">
                <a16:creationId xmlns:a16="http://schemas.microsoft.com/office/drawing/2014/main" id="{69C1A8A3-6E28-36A2-4961-943552CF3A6C}"/>
              </a:ext>
            </a:extLst>
          </p:cNvPr>
          <p:cNvSpPr>
            <a:spLocks noGrp="1"/>
          </p:cNvSpPr>
          <p:nvPr>
            <p:ph type="title"/>
          </p:nvPr>
        </p:nvSpPr>
        <p:spPr/>
        <p:txBody>
          <a:bodyPr>
            <a:normAutofit fontScale="90000"/>
          </a:bodyPr>
          <a:lstStyle/>
          <a:p>
            <a:r>
              <a:rPr lang="en-GB" dirty="0"/>
              <a:t>National Severe Weather Warning Service</a:t>
            </a:r>
          </a:p>
        </p:txBody>
      </p:sp>
      <p:sp>
        <p:nvSpPr>
          <p:cNvPr id="4" name="Footer Placeholder 2">
            <a:extLst>
              <a:ext uri="{FF2B5EF4-FFF2-40B4-BE49-F238E27FC236}">
                <a16:creationId xmlns:a16="http://schemas.microsoft.com/office/drawing/2014/main" id="{24DB9573-97CC-3E20-B969-63F0D58F024F}"/>
              </a:ext>
            </a:extLst>
          </p:cNvPr>
          <p:cNvSpPr txBox="1">
            <a:spLocks/>
          </p:cNvSpPr>
          <p:nvPr/>
        </p:nvSpPr>
        <p:spPr>
          <a:xfrm>
            <a:off x="0" y="4732140"/>
            <a:ext cx="9144000" cy="411361"/>
          </a:xfrm>
          <a:prstGeom prst="rect">
            <a:avLst/>
          </a:prstGeom>
          <a:solidFill>
            <a:srgbClr val="B9DC0C"/>
          </a:solidFill>
        </p:spPr>
        <p:txBody>
          <a:bodyPr vert="horz" lIns="252000" tIns="36000" rIns="68580" bIns="27000" rtlCol="0" anchor="ctr"/>
          <a:lstStyle>
            <a:defPPr>
              <a:defRPr lang="en-US"/>
            </a:defPPr>
            <a:lvl1pPr marL="0" algn="l" defTabSz="219075" rtl="0" eaLnBrk="1" latinLnBrk="0" hangingPunct="0">
              <a:defRPr sz="8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l" defTabSz="219075" rtl="0" eaLnBrk="1" fontAlgn="auto" latinLnBrk="0" hangingPunct="0">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2A2A2A"/>
                </a:solidFill>
                <a:effectLst/>
                <a:uLnTx/>
                <a:uFillTx/>
                <a:latin typeface="Arial"/>
                <a:sym typeface="Helvetica Light"/>
              </a:rPr>
              <a:t>www.metoffice.gov.uk																									                       © Crown Copyright 2025, Met Office</a:t>
            </a:r>
          </a:p>
        </p:txBody>
      </p:sp>
      <p:pic>
        <p:nvPicPr>
          <p:cNvPr id="1026" name="Picture 2" descr="Warning impact matrix">
            <a:extLst>
              <a:ext uri="{FF2B5EF4-FFF2-40B4-BE49-F238E27FC236}">
                <a16:creationId xmlns:a16="http://schemas.microsoft.com/office/drawing/2014/main" id="{291A7694-08A4-665D-C7D4-5BD800BD8B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4961" y="1741712"/>
            <a:ext cx="2743200" cy="2623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490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816315-3BAD-9C4E-783F-0B7F1E21A195}"/>
              </a:ext>
            </a:extLst>
          </p:cNvPr>
          <p:cNvSpPr>
            <a:spLocks noGrp="1"/>
          </p:cNvSpPr>
          <p:nvPr>
            <p:ph type="title"/>
          </p:nvPr>
        </p:nvSpPr>
        <p:spPr>
          <a:xfrm>
            <a:off x="252000" y="872153"/>
            <a:ext cx="8640000" cy="576000"/>
          </a:xfrm>
        </p:spPr>
        <p:txBody>
          <a:bodyPr>
            <a:normAutofit fontScale="90000"/>
          </a:bodyPr>
          <a:lstStyle/>
          <a:p>
            <a:r>
              <a:rPr lang="en-GB" dirty="0"/>
              <a:t>Improved nowcasting services during summertime convection</a:t>
            </a:r>
          </a:p>
        </p:txBody>
      </p:sp>
      <p:sp>
        <p:nvSpPr>
          <p:cNvPr id="13" name="TextBox 12">
            <a:extLst>
              <a:ext uri="{FF2B5EF4-FFF2-40B4-BE49-F238E27FC236}">
                <a16:creationId xmlns:a16="http://schemas.microsoft.com/office/drawing/2014/main" id="{391F056B-533F-CB1A-B6DA-DF89BA1A47BD}"/>
              </a:ext>
            </a:extLst>
          </p:cNvPr>
          <p:cNvSpPr txBox="1"/>
          <p:nvPr/>
        </p:nvSpPr>
        <p:spPr>
          <a:xfrm>
            <a:off x="284110" y="1640961"/>
            <a:ext cx="1541009" cy="408623"/>
          </a:xfrm>
          <a:prstGeom prst="roundRect">
            <a:avLst/>
          </a:prstGeom>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A2A2A"/>
                </a:solidFill>
                <a:effectLst/>
                <a:uLnTx/>
                <a:uFillTx/>
                <a:latin typeface="Arial"/>
                <a:ea typeface="+mn-ea"/>
                <a:cs typeface="+mn-cs"/>
              </a:rPr>
              <a:t>Training</a:t>
            </a:r>
          </a:p>
        </p:txBody>
      </p:sp>
      <p:sp>
        <p:nvSpPr>
          <p:cNvPr id="14" name="TextBox 13">
            <a:extLst>
              <a:ext uri="{FF2B5EF4-FFF2-40B4-BE49-F238E27FC236}">
                <a16:creationId xmlns:a16="http://schemas.microsoft.com/office/drawing/2014/main" id="{D1A13C02-6265-3215-6508-CD5805C3DFA4}"/>
              </a:ext>
            </a:extLst>
          </p:cNvPr>
          <p:cNvSpPr txBox="1"/>
          <p:nvPr/>
        </p:nvSpPr>
        <p:spPr>
          <a:xfrm>
            <a:off x="243470" y="2234187"/>
            <a:ext cx="1581649" cy="1021556"/>
          </a:xfrm>
          <a:prstGeom prst="roundRect">
            <a:avLst/>
          </a:prstGeom>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A2A2A"/>
                </a:solidFill>
                <a:effectLst/>
                <a:uLnTx/>
                <a:uFillTx/>
                <a:latin typeface="Arial"/>
                <a:ea typeface="+mn-ea"/>
                <a:cs typeface="+mn-cs"/>
              </a:rPr>
              <a:t>PLUVIA nowcasting tools </a:t>
            </a:r>
          </a:p>
        </p:txBody>
      </p:sp>
      <p:sp>
        <p:nvSpPr>
          <p:cNvPr id="15" name="TextBox 14">
            <a:extLst>
              <a:ext uri="{FF2B5EF4-FFF2-40B4-BE49-F238E27FC236}">
                <a16:creationId xmlns:a16="http://schemas.microsoft.com/office/drawing/2014/main" id="{33B9E682-99D9-EBC4-D8AD-BD14B5891A37}"/>
              </a:ext>
            </a:extLst>
          </p:cNvPr>
          <p:cNvSpPr txBox="1"/>
          <p:nvPr/>
        </p:nvSpPr>
        <p:spPr>
          <a:xfrm>
            <a:off x="251242" y="3455077"/>
            <a:ext cx="1573877" cy="408623"/>
          </a:xfrm>
          <a:prstGeom prst="roundRect">
            <a:avLst/>
          </a:prstGeom>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en-US"/>
            </a:defPPr>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A2A2A"/>
                </a:solidFill>
                <a:effectLst/>
                <a:uLnTx/>
                <a:uFillTx/>
                <a:latin typeface="Arial"/>
                <a:ea typeface="+mn-ea"/>
                <a:cs typeface="+mn-cs"/>
              </a:rPr>
              <a:t>Observations</a:t>
            </a:r>
          </a:p>
        </p:txBody>
      </p:sp>
      <p:sp>
        <p:nvSpPr>
          <p:cNvPr id="17" name="TextBox 16">
            <a:extLst>
              <a:ext uri="{FF2B5EF4-FFF2-40B4-BE49-F238E27FC236}">
                <a16:creationId xmlns:a16="http://schemas.microsoft.com/office/drawing/2014/main" id="{B656A674-DDCC-D2F4-6EEE-F7FA2DC4C1A7}"/>
              </a:ext>
            </a:extLst>
          </p:cNvPr>
          <p:cNvSpPr txBox="1"/>
          <p:nvPr/>
        </p:nvSpPr>
        <p:spPr>
          <a:xfrm>
            <a:off x="251242" y="4090172"/>
            <a:ext cx="1573877" cy="408623"/>
          </a:xfrm>
          <a:prstGeom prst="roundRect">
            <a:avLst/>
          </a:prstGeom>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A2A2A"/>
                </a:solidFill>
                <a:effectLst/>
                <a:uLnTx/>
                <a:uFillTx/>
                <a:latin typeface="Arial"/>
                <a:ea typeface="+mn-ea"/>
                <a:cs typeface="+mn-cs"/>
              </a:rPr>
              <a:t>Forecasts</a:t>
            </a:r>
          </a:p>
        </p:txBody>
      </p:sp>
      <p:cxnSp>
        <p:nvCxnSpPr>
          <p:cNvPr id="22" name="Straight Arrow Connector 21">
            <a:extLst>
              <a:ext uri="{FF2B5EF4-FFF2-40B4-BE49-F238E27FC236}">
                <a16:creationId xmlns:a16="http://schemas.microsoft.com/office/drawing/2014/main" id="{FECA32D7-CB1E-917C-9BC1-BCFE9B98A7BA}"/>
              </a:ext>
            </a:extLst>
          </p:cNvPr>
          <p:cNvCxnSpPr>
            <a:cxnSpLocks/>
          </p:cNvCxnSpPr>
          <p:nvPr/>
        </p:nvCxnSpPr>
        <p:spPr>
          <a:xfrm>
            <a:off x="1557095" y="1984683"/>
            <a:ext cx="501553" cy="1"/>
          </a:xfrm>
          <a:prstGeom prst="straightConnector1">
            <a:avLst/>
          </a:prstGeom>
          <a:ln w="60325">
            <a:no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20C34089-B7F8-B4EE-74DD-655CB404761B}"/>
              </a:ext>
            </a:extLst>
          </p:cNvPr>
          <p:cNvCxnSpPr>
            <a:cxnSpLocks/>
          </p:cNvCxnSpPr>
          <p:nvPr/>
        </p:nvCxnSpPr>
        <p:spPr>
          <a:xfrm>
            <a:off x="3922057" y="3393081"/>
            <a:ext cx="501553" cy="1"/>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D221DEAF-F8CE-9160-E4BE-119BBE2A91C9}"/>
              </a:ext>
            </a:extLst>
          </p:cNvPr>
          <p:cNvPicPr>
            <a:picLocks noChangeAspect="1"/>
          </p:cNvPicPr>
          <p:nvPr/>
        </p:nvPicPr>
        <p:blipFill>
          <a:blip r:embed="rId3"/>
          <a:stretch>
            <a:fillRect/>
          </a:stretch>
        </p:blipFill>
        <p:spPr>
          <a:xfrm>
            <a:off x="2642314" y="1164778"/>
            <a:ext cx="6217576" cy="3567730"/>
          </a:xfrm>
          <a:prstGeom prst="rect">
            <a:avLst/>
          </a:prstGeom>
        </p:spPr>
      </p:pic>
      <p:sp>
        <p:nvSpPr>
          <p:cNvPr id="4" name="Footer Placeholder 2">
            <a:extLst>
              <a:ext uri="{FF2B5EF4-FFF2-40B4-BE49-F238E27FC236}">
                <a16:creationId xmlns:a16="http://schemas.microsoft.com/office/drawing/2014/main" id="{0E2E8BB5-48A6-7379-C413-8CAF7C010631}"/>
              </a:ext>
            </a:extLst>
          </p:cNvPr>
          <p:cNvSpPr txBox="1">
            <a:spLocks/>
          </p:cNvSpPr>
          <p:nvPr/>
        </p:nvSpPr>
        <p:spPr>
          <a:xfrm>
            <a:off x="0" y="4732140"/>
            <a:ext cx="9144000" cy="411361"/>
          </a:xfrm>
          <a:prstGeom prst="rect">
            <a:avLst/>
          </a:prstGeom>
          <a:solidFill>
            <a:srgbClr val="B9DC0C"/>
          </a:solidFill>
        </p:spPr>
        <p:txBody>
          <a:bodyPr vert="horz" lIns="252000" tIns="36000" rIns="68580" bIns="27000" rtlCol="0" anchor="ctr"/>
          <a:lstStyle>
            <a:defPPr>
              <a:defRPr lang="en-US"/>
            </a:defPPr>
            <a:lvl1pPr marL="0" algn="l" defTabSz="219075" rtl="0" eaLnBrk="1" latinLnBrk="0" hangingPunct="0">
              <a:defRPr sz="8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l" defTabSz="219075" rtl="0" eaLnBrk="1" fontAlgn="auto" latinLnBrk="0" hangingPunct="0">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2A2A2A"/>
                </a:solidFill>
                <a:effectLst/>
                <a:uLnTx/>
                <a:uFillTx/>
                <a:latin typeface="Arial"/>
                <a:sym typeface="Helvetica Light"/>
              </a:rPr>
              <a:t>www.metoffice.gov.uk																									                       © Crown Copyright 2025, Met Office</a:t>
            </a:r>
          </a:p>
        </p:txBody>
      </p:sp>
    </p:spTree>
    <p:extLst>
      <p:ext uri="{BB962C8B-B14F-4D97-AF65-F5344CB8AC3E}">
        <p14:creationId xmlns:p14="http://schemas.microsoft.com/office/powerpoint/2010/main" val="1838626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672ACD-1A9A-47AF-A51A-573B0BB04709}"/>
              </a:ext>
            </a:extLst>
          </p:cNvPr>
          <p:cNvSpPr>
            <a:spLocks noGrp="1"/>
          </p:cNvSpPr>
          <p:nvPr>
            <p:ph type="title"/>
          </p:nvPr>
        </p:nvSpPr>
        <p:spPr>
          <a:xfrm>
            <a:off x="252000" y="509835"/>
            <a:ext cx="8640000" cy="576000"/>
          </a:xfrm>
        </p:spPr>
        <p:txBody>
          <a:bodyPr>
            <a:normAutofit/>
          </a:bodyPr>
          <a:lstStyle/>
          <a:p>
            <a:r>
              <a:rPr lang="en-GB" dirty="0"/>
              <a:t>Rapid Flood Guidance</a:t>
            </a:r>
          </a:p>
        </p:txBody>
      </p:sp>
      <p:sp>
        <p:nvSpPr>
          <p:cNvPr id="7" name="Content Placeholder 2">
            <a:extLst>
              <a:ext uri="{FF2B5EF4-FFF2-40B4-BE49-F238E27FC236}">
                <a16:creationId xmlns:a16="http://schemas.microsoft.com/office/drawing/2014/main" id="{EF8A441D-DE17-0285-88D0-6879D9F07E4E}"/>
              </a:ext>
            </a:extLst>
          </p:cNvPr>
          <p:cNvSpPr>
            <a:spLocks noGrp="1"/>
          </p:cNvSpPr>
          <p:nvPr>
            <p:ph idx="1"/>
          </p:nvPr>
        </p:nvSpPr>
        <p:spPr>
          <a:xfrm>
            <a:off x="252000" y="1085835"/>
            <a:ext cx="8455582" cy="560618"/>
          </a:xfrm>
        </p:spPr>
        <p:txBody>
          <a:bodyPr>
            <a:normAutofit lnSpcReduction="10000"/>
          </a:bodyPr>
          <a:lstStyle/>
          <a:p>
            <a:pPr marL="0" indent="0">
              <a:buNone/>
            </a:pPr>
            <a:r>
              <a:rPr lang="en-GB" sz="1800" dirty="0"/>
              <a:t>Flood Forecasting Centre delivered a trial Rapid Flood Guidance service for England during the Summer 2024. </a:t>
            </a:r>
          </a:p>
        </p:txBody>
      </p:sp>
      <p:pic>
        <p:nvPicPr>
          <p:cNvPr id="2" name="Picture 1" descr="A screenshot of a map&#10;&#10;Description automatically generated">
            <a:extLst>
              <a:ext uri="{FF2B5EF4-FFF2-40B4-BE49-F238E27FC236}">
                <a16:creationId xmlns:a16="http://schemas.microsoft.com/office/drawing/2014/main" id="{0875B256-16DE-1769-9DCE-9F8B3B1EE3C2}"/>
              </a:ext>
            </a:extLst>
          </p:cNvPr>
          <p:cNvPicPr>
            <a:picLocks noChangeAspect="1"/>
          </p:cNvPicPr>
          <p:nvPr/>
        </p:nvPicPr>
        <p:blipFill rotWithShape="1">
          <a:blip r:embed="rId3"/>
          <a:srcRect b="46363"/>
          <a:stretch/>
        </p:blipFill>
        <p:spPr>
          <a:xfrm>
            <a:off x="672650" y="1646453"/>
            <a:ext cx="3829142" cy="2897384"/>
          </a:xfrm>
          <a:prstGeom prst="rect">
            <a:avLst/>
          </a:prstGeom>
          <a:ln w="12700">
            <a:solidFill>
              <a:schemeClr val="tx1"/>
            </a:solidFill>
          </a:ln>
        </p:spPr>
      </p:pic>
      <p:sp>
        <p:nvSpPr>
          <p:cNvPr id="3" name="TextBox 2">
            <a:extLst>
              <a:ext uri="{FF2B5EF4-FFF2-40B4-BE49-F238E27FC236}">
                <a16:creationId xmlns:a16="http://schemas.microsoft.com/office/drawing/2014/main" id="{0736DC15-FF75-C86B-662F-1A976CE13A54}"/>
              </a:ext>
            </a:extLst>
          </p:cNvPr>
          <p:cNvSpPr txBox="1"/>
          <p:nvPr/>
        </p:nvSpPr>
        <p:spPr>
          <a:xfrm>
            <a:off x="5043714" y="1950257"/>
            <a:ext cx="3427637"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A2A2A"/>
                </a:solidFill>
                <a:effectLst/>
                <a:uLnTx/>
                <a:uFillTx/>
                <a:latin typeface="Arial"/>
                <a:ea typeface="+mn-ea"/>
                <a:cs typeface="+mn-cs"/>
              </a:rPr>
              <a:t>Overview map showing areas affected.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A2A2A"/>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A2A2A"/>
                </a:solidFill>
                <a:effectLst/>
                <a:uLnTx/>
                <a:uFillTx/>
                <a:latin typeface="Arial"/>
                <a:ea typeface="+mn-ea"/>
                <a:cs typeface="+mn-cs"/>
              </a:rPr>
              <a:t>More detailed map of one of the affected areas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A2A2A"/>
                </a:solidFill>
                <a:effectLst/>
                <a:uLnTx/>
                <a:uFillTx/>
                <a:latin typeface="Arial"/>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A2A2A"/>
                </a:solidFill>
                <a:effectLst/>
                <a:uLnTx/>
                <a:uFillTx/>
                <a:latin typeface="Arial"/>
                <a:ea typeface="+mn-ea"/>
                <a:cs typeface="+mn-cs"/>
              </a:rPr>
              <a:t>Summary of meteorology and likelihood of high rainfall totals.</a:t>
            </a:r>
          </a:p>
        </p:txBody>
      </p:sp>
      <p:cxnSp>
        <p:nvCxnSpPr>
          <p:cNvPr id="5" name="Straight Arrow Connector 4">
            <a:extLst>
              <a:ext uri="{FF2B5EF4-FFF2-40B4-BE49-F238E27FC236}">
                <a16:creationId xmlns:a16="http://schemas.microsoft.com/office/drawing/2014/main" id="{6D211D5A-693A-359A-A75E-2A7F32F7B5D3}"/>
              </a:ext>
            </a:extLst>
          </p:cNvPr>
          <p:cNvCxnSpPr>
            <a:cxnSpLocks/>
          </p:cNvCxnSpPr>
          <p:nvPr/>
        </p:nvCxnSpPr>
        <p:spPr>
          <a:xfrm flipH="1">
            <a:off x="4100287" y="2239997"/>
            <a:ext cx="943427" cy="568517"/>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7D13804-E9FC-4436-4F66-54118C1657D8}"/>
              </a:ext>
            </a:extLst>
          </p:cNvPr>
          <p:cNvCxnSpPr>
            <a:cxnSpLocks/>
            <a:stCxn id="3" idx="1"/>
          </p:cNvCxnSpPr>
          <p:nvPr/>
        </p:nvCxnSpPr>
        <p:spPr>
          <a:xfrm flipH="1">
            <a:off x="2431143" y="3104419"/>
            <a:ext cx="2612571" cy="204838"/>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773CB28-BAF0-35AC-3E7F-063BE8050A3A}"/>
              </a:ext>
            </a:extLst>
          </p:cNvPr>
          <p:cNvCxnSpPr>
            <a:cxnSpLocks/>
          </p:cNvCxnSpPr>
          <p:nvPr/>
        </p:nvCxnSpPr>
        <p:spPr>
          <a:xfrm flipH="1">
            <a:off x="4239758" y="4101047"/>
            <a:ext cx="803956" cy="0"/>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sp>
        <p:nvSpPr>
          <p:cNvPr id="8" name="Footer Placeholder 2">
            <a:extLst>
              <a:ext uri="{FF2B5EF4-FFF2-40B4-BE49-F238E27FC236}">
                <a16:creationId xmlns:a16="http://schemas.microsoft.com/office/drawing/2014/main" id="{78D9CB3E-89FF-A420-A59D-DE0EFF7CC7A7}"/>
              </a:ext>
            </a:extLst>
          </p:cNvPr>
          <p:cNvSpPr txBox="1">
            <a:spLocks/>
          </p:cNvSpPr>
          <p:nvPr/>
        </p:nvSpPr>
        <p:spPr>
          <a:xfrm>
            <a:off x="0" y="4732140"/>
            <a:ext cx="9144000" cy="411361"/>
          </a:xfrm>
          <a:prstGeom prst="rect">
            <a:avLst/>
          </a:prstGeom>
          <a:solidFill>
            <a:srgbClr val="B9DC0C"/>
          </a:solidFill>
        </p:spPr>
        <p:txBody>
          <a:bodyPr vert="horz" lIns="252000" tIns="36000" rIns="68580" bIns="27000" rtlCol="0" anchor="ctr"/>
          <a:lstStyle>
            <a:defPPr>
              <a:defRPr lang="en-US"/>
            </a:defPPr>
            <a:lvl1pPr marL="0" algn="l" defTabSz="219075" rtl="0" eaLnBrk="1" latinLnBrk="0" hangingPunct="0">
              <a:defRPr sz="8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l" defTabSz="219075" rtl="0" eaLnBrk="1" fontAlgn="auto" latinLnBrk="0" hangingPunct="0">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2A2A2A"/>
                </a:solidFill>
                <a:effectLst/>
                <a:uLnTx/>
                <a:uFillTx/>
                <a:latin typeface="Arial"/>
                <a:sym typeface="Helvetica Light"/>
              </a:rPr>
              <a:t>www.metoffice.gov.uk																									                       © Crown Copyright 2025, Met Office</a:t>
            </a:r>
          </a:p>
        </p:txBody>
      </p:sp>
      <p:pic>
        <p:nvPicPr>
          <p:cNvPr id="10" name="Picture 9">
            <a:extLst>
              <a:ext uri="{FF2B5EF4-FFF2-40B4-BE49-F238E27FC236}">
                <a16:creationId xmlns:a16="http://schemas.microsoft.com/office/drawing/2014/main" id="{DC5CDC24-2481-7483-4305-B80DC1F2686D}"/>
              </a:ext>
            </a:extLst>
          </p:cNvPr>
          <p:cNvPicPr>
            <a:picLocks noChangeAspect="1"/>
          </p:cNvPicPr>
          <p:nvPr/>
        </p:nvPicPr>
        <p:blipFill>
          <a:blip r:embed="rId4"/>
          <a:stretch>
            <a:fillRect/>
          </a:stretch>
        </p:blipFill>
        <p:spPr>
          <a:xfrm>
            <a:off x="5261901" y="101927"/>
            <a:ext cx="3630099" cy="470703"/>
          </a:xfrm>
          <a:prstGeom prst="rect">
            <a:avLst/>
          </a:prstGeom>
        </p:spPr>
      </p:pic>
    </p:spTree>
    <p:extLst>
      <p:ext uri="{BB962C8B-B14F-4D97-AF65-F5344CB8AC3E}">
        <p14:creationId xmlns:p14="http://schemas.microsoft.com/office/powerpoint/2010/main" val="4233628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8A5793-B5DF-6994-794E-1D81BDCD6965}"/>
              </a:ext>
            </a:extLst>
          </p:cNvPr>
          <p:cNvSpPr>
            <a:spLocks noGrp="1"/>
          </p:cNvSpPr>
          <p:nvPr>
            <p:ph idx="1"/>
          </p:nvPr>
        </p:nvSpPr>
        <p:spPr>
          <a:xfrm>
            <a:off x="252000" y="1548000"/>
            <a:ext cx="4320000" cy="3060000"/>
          </a:xfrm>
        </p:spPr>
        <p:txBody>
          <a:bodyPr/>
          <a:lstStyle/>
          <a:p>
            <a:pPr marL="0" indent="0">
              <a:buNone/>
            </a:pPr>
            <a:r>
              <a:rPr lang="en-GB" dirty="0"/>
              <a:t>90 participants from 11 countries</a:t>
            </a:r>
          </a:p>
          <a:p>
            <a:pPr marL="0" indent="0">
              <a:buNone/>
            </a:pPr>
            <a:r>
              <a:rPr lang="en-GB" dirty="0"/>
              <a:t>5 weeks in June/July 2024</a:t>
            </a:r>
          </a:p>
          <a:p>
            <a:pPr marL="0" indent="0">
              <a:buNone/>
            </a:pPr>
            <a:r>
              <a:rPr lang="en-GB" dirty="0"/>
              <a:t>Nowcasting experiments each afternoon</a:t>
            </a:r>
          </a:p>
          <a:p>
            <a:pPr marL="0" indent="0">
              <a:buNone/>
            </a:pPr>
            <a:r>
              <a:rPr lang="en-GB" dirty="0"/>
              <a:t>Visualisation, surface water flood model evaluation, and warnings activities on different mornings. </a:t>
            </a:r>
          </a:p>
          <a:p>
            <a:pPr marL="0" indent="0">
              <a:buNone/>
            </a:pPr>
            <a:endParaRPr lang="en-GB" dirty="0"/>
          </a:p>
        </p:txBody>
      </p:sp>
      <p:sp>
        <p:nvSpPr>
          <p:cNvPr id="3" name="Title 2">
            <a:extLst>
              <a:ext uri="{FF2B5EF4-FFF2-40B4-BE49-F238E27FC236}">
                <a16:creationId xmlns:a16="http://schemas.microsoft.com/office/drawing/2014/main" id="{6356F131-B235-3961-04CE-64E75A213C4C}"/>
              </a:ext>
            </a:extLst>
          </p:cNvPr>
          <p:cNvSpPr>
            <a:spLocks noGrp="1"/>
          </p:cNvSpPr>
          <p:nvPr>
            <p:ph type="title"/>
          </p:nvPr>
        </p:nvSpPr>
        <p:spPr/>
        <p:txBody>
          <a:bodyPr/>
          <a:lstStyle/>
          <a:p>
            <a:r>
              <a:rPr lang="en-GB" dirty="0"/>
              <a:t>Summer Nowcasting Testbed 2024</a:t>
            </a:r>
          </a:p>
        </p:txBody>
      </p:sp>
      <p:pic>
        <p:nvPicPr>
          <p:cNvPr id="4" name="Picture 2" descr="The team from week 2 of the UK Testbed.">
            <a:extLst>
              <a:ext uri="{FF2B5EF4-FFF2-40B4-BE49-F238E27FC236}">
                <a16:creationId xmlns:a16="http://schemas.microsoft.com/office/drawing/2014/main" id="{D76A4693-AA50-6237-2608-75517CC4281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52" y="1642944"/>
            <a:ext cx="3563473" cy="18576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6E01753-70DD-4DCC-D5D1-73D3CA9F1D65}"/>
              </a:ext>
            </a:extLst>
          </p:cNvPr>
          <p:cNvSpPr txBox="1"/>
          <p:nvPr/>
        </p:nvSpPr>
        <p:spPr>
          <a:xfrm>
            <a:off x="2571320" y="17819"/>
            <a:ext cx="6572681" cy="307777"/>
          </a:xfrm>
          <a:prstGeom prst="rect">
            <a:avLst/>
          </a:prstGeom>
          <a:noFill/>
        </p:spPr>
        <p:txBody>
          <a:bodyPr wrap="square" rtlCol="0">
            <a:spAutoFit/>
          </a:bodyPr>
          <a:lstStyle/>
          <a:p>
            <a:r>
              <a:rPr lang="en-GB" i="1" dirty="0"/>
              <a:t>Matt Clark, Will Rosling, Emma Hattersley, Dan Suri, Rosie Nation, Brian Golding</a:t>
            </a:r>
          </a:p>
        </p:txBody>
      </p:sp>
    </p:spTree>
    <p:extLst>
      <p:ext uri="{BB962C8B-B14F-4D97-AF65-F5344CB8AC3E}">
        <p14:creationId xmlns:p14="http://schemas.microsoft.com/office/powerpoint/2010/main" val="4200919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A6A762E-4380-EFD4-CE64-46096F96A75F}"/>
              </a:ext>
            </a:extLst>
          </p:cNvPr>
          <p:cNvSpPr>
            <a:spLocks noGrp="1"/>
          </p:cNvSpPr>
          <p:nvPr>
            <p:ph type="ftr" sz="quarter" idx="12"/>
          </p:nvPr>
        </p:nvSpPr>
        <p:spPr/>
        <p:txBody>
          <a:bodyPr/>
          <a:lstStyle/>
          <a:p>
            <a:r>
              <a:rPr lang="en-GB" kern="0" dirty="0">
                <a:solidFill>
                  <a:srgbClr val="2A2A2A"/>
                </a:solidFill>
                <a:sym typeface="Helvetica Light"/>
              </a:rPr>
              <a:t>www.metoffice.gov.uk																									                 © Crown Copyright 2025, Met Office</a:t>
            </a:r>
          </a:p>
        </p:txBody>
      </p:sp>
      <p:sp>
        <p:nvSpPr>
          <p:cNvPr id="6" name="Title 5">
            <a:extLst>
              <a:ext uri="{FF2B5EF4-FFF2-40B4-BE49-F238E27FC236}">
                <a16:creationId xmlns:a16="http://schemas.microsoft.com/office/drawing/2014/main" id="{7C71989F-EF39-0555-1E73-6B62A5D83891}"/>
              </a:ext>
            </a:extLst>
          </p:cNvPr>
          <p:cNvSpPr>
            <a:spLocks noGrp="1"/>
          </p:cNvSpPr>
          <p:nvPr>
            <p:ph type="title"/>
          </p:nvPr>
        </p:nvSpPr>
        <p:spPr>
          <a:xfrm>
            <a:off x="210281" y="628422"/>
            <a:ext cx="8437500" cy="623248"/>
          </a:xfrm>
        </p:spPr>
        <p:txBody>
          <a:bodyPr/>
          <a:lstStyle/>
          <a:p>
            <a:r>
              <a:rPr lang="en-US"/>
              <a:t>Overview</a:t>
            </a:r>
          </a:p>
        </p:txBody>
      </p:sp>
      <p:sp>
        <p:nvSpPr>
          <p:cNvPr id="8" name="Text Placeholder 7">
            <a:extLst>
              <a:ext uri="{FF2B5EF4-FFF2-40B4-BE49-F238E27FC236}">
                <a16:creationId xmlns:a16="http://schemas.microsoft.com/office/drawing/2014/main" id="{9E86F89C-5E79-D4BC-6388-592E4DBF8B0F}"/>
              </a:ext>
            </a:extLst>
          </p:cNvPr>
          <p:cNvSpPr>
            <a:spLocks noGrp="1"/>
          </p:cNvSpPr>
          <p:nvPr>
            <p:ph type="body" sz="quarter" idx="11"/>
          </p:nvPr>
        </p:nvSpPr>
        <p:spPr>
          <a:xfrm>
            <a:off x="222918" y="1326139"/>
            <a:ext cx="8424863" cy="2961680"/>
          </a:xfrm>
        </p:spPr>
        <p:txBody>
          <a:bodyPr/>
          <a:lstStyle/>
          <a:p>
            <a:pPr marL="285750" indent="-285750">
              <a:buFont typeface="Arial" panose="020B0604020202020204" pitchFamily="34" charset="0"/>
              <a:buChar char="•"/>
            </a:pPr>
            <a:r>
              <a:rPr lang="en-US" sz="2000" dirty="0"/>
              <a:t>Context for Nowcasting in the UK</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Overview of PLUVIA</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Evolution of operational services at the Met Office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Evaluation at the Summer 2024 Nowcasting testbed</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240013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D0700-66AA-1354-F1B4-47F07ECC63B0}"/>
              </a:ext>
            </a:extLst>
          </p:cNvPr>
          <p:cNvSpPr>
            <a:spLocks noGrp="1"/>
          </p:cNvSpPr>
          <p:nvPr>
            <p:ph type="title"/>
          </p:nvPr>
        </p:nvSpPr>
        <p:spPr>
          <a:xfrm>
            <a:off x="197644" y="723776"/>
            <a:ext cx="8437500" cy="623248"/>
          </a:xfrm>
        </p:spPr>
        <p:txBody>
          <a:bodyPr/>
          <a:lstStyle/>
          <a:p>
            <a:r>
              <a:rPr lang="en-GB" dirty="0"/>
              <a:t>Summer Nowcasting Testbed 2024</a:t>
            </a:r>
          </a:p>
        </p:txBody>
      </p:sp>
      <p:sp>
        <p:nvSpPr>
          <p:cNvPr id="3" name="Footer Placeholder 2">
            <a:extLst>
              <a:ext uri="{FF2B5EF4-FFF2-40B4-BE49-F238E27FC236}">
                <a16:creationId xmlns:a16="http://schemas.microsoft.com/office/drawing/2014/main" id="{3ED1A19E-B06F-12DD-8CF9-9B1233CFEBF8}"/>
              </a:ext>
            </a:extLst>
          </p:cNvPr>
          <p:cNvSpPr>
            <a:spLocks noGrp="1"/>
          </p:cNvSpPr>
          <p:nvPr>
            <p:ph type="ftr" sz="quarter" idx="12"/>
          </p:nvPr>
        </p:nvSpPr>
        <p:spPr/>
        <p:txBody>
          <a:bodyPr/>
          <a:lstStyle/>
          <a:p>
            <a:r>
              <a:rPr lang="en-GB" kern="0">
                <a:solidFill>
                  <a:srgbClr val="2A2A2A"/>
                </a:solidFill>
                <a:sym typeface="Helvetica Light"/>
              </a:rPr>
              <a:t>www.metoffice.gov.uk																									                       © Crown Copyright 2025, Met Office</a:t>
            </a:r>
          </a:p>
        </p:txBody>
      </p:sp>
      <p:sp>
        <p:nvSpPr>
          <p:cNvPr id="4" name="Text Placeholder 3">
            <a:extLst>
              <a:ext uri="{FF2B5EF4-FFF2-40B4-BE49-F238E27FC236}">
                <a16:creationId xmlns:a16="http://schemas.microsoft.com/office/drawing/2014/main" id="{1852F0E4-EA6A-11B2-D653-ACA16B7BE3CB}"/>
              </a:ext>
            </a:extLst>
          </p:cNvPr>
          <p:cNvSpPr>
            <a:spLocks noGrp="1"/>
          </p:cNvSpPr>
          <p:nvPr>
            <p:ph type="body" sz="quarter" idx="11"/>
          </p:nvPr>
        </p:nvSpPr>
        <p:spPr>
          <a:xfrm>
            <a:off x="197645" y="1454453"/>
            <a:ext cx="8592672" cy="2705100"/>
          </a:xfrm>
        </p:spPr>
        <p:txBody>
          <a:bodyPr/>
          <a:lstStyle/>
          <a:p>
            <a:r>
              <a:rPr lang="en-GB" sz="1400" dirty="0"/>
              <a:t>Teams of 1 Operational Meteorologist, 1 Scientist, (both Met Office) and 1 or more participants from other organisations were set two tasks:</a:t>
            </a:r>
          </a:p>
          <a:p>
            <a:pPr marL="342900" indent="-342900">
              <a:buAutoNum type="arabicParenBoth"/>
            </a:pPr>
            <a:r>
              <a:rPr lang="en-GB" sz="1400" dirty="0"/>
              <a:t>Refining a warning polygon for a pre-defined convective hazard, through the afternoon to focus on the areas most impacted. </a:t>
            </a:r>
          </a:p>
          <a:p>
            <a:r>
              <a:rPr lang="en-GB" sz="1400" dirty="0"/>
              <a:t>(2) Predicting point (grid box) one-hour rainfall totals for locations nowcast to be most impacted. (Golding et al (in prep)).</a:t>
            </a:r>
          </a:p>
          <a:p>
            <a:endParaRPr lang="en-GB" sz="1400" dirty="0"/>
          </a:p>
          <a:p>
            <a:r>
              <a:rPr lang="en-GB" sz="1400" dirty="0"/>
              <a:t>In addition to the polygons and point forecasts, teams were asked which tools were most useful for making their nowcasts. </a:t>
            </a:r>
          </a:p>
          <a:p>
            <a:pPr marL="342900" indent="-342900">
              <a:buAutoNum type="arabicParenBoth"/>
            </a:pPr>
            <a:endParaRPr lang="en-GB" sz="1400" dirty="0"/>
          </a:p>
        </p:txBody>
      </p:sp>
      <p:sp>
        <p:nvSpPr>
          <p:cNvPr id="6" name="TextBox 5">
            <a:extLst>
              <a:ext uri="{FF2B5EF4-FFF2-40B4-BE49-F238E27FC236}">
                <a16:creationId xmlns:a16="http://schemas.microsoft.com/office/drawing/2014/main" id="{9D211FEB-FB41-B067-5738-C918C1483367}"/>
              </a:ext>
            </a:extLst>
          </p:cNvPr>
          <p:cNvSpPr txBox="1"/>
          <p:nvPr/>
        </p:nvSpPr>
        <p:spPr>
          <a:xfrm>
            <a:off x="2571320" y="17819"/>
            <a:ext cx="6572681" cy="307777"/>
          </a:xfrm>
          <a:prstGeom prst="rect">
            <a:avLst/>
          </a:prstGeom>
          <a:noFill/>
        </p:spPr>
        <p:txBody>
          <a:bodyPr wrap="square" rtlCol="0">
            <a:spAutoFit/>
          </a:bodyPr>
          <a:lstStyle/>
          <a:p>
            <a:r>
              <a:rPr lang="en-GB" i="1" dirty="0"/>
              <a:t>Matt Clark, Will Rosling, Emma Hattersley, Dan Suri, Rosie Nation, Brian Golding</a:t>
            </a:r>
          </a:p>
        </p:txBody>
      </p:sp>
    </p:spTree>
    <p:extLst>
      <p:ext uri="{BB962C8B-B14F-4D97-AF65-F5344CB8AC3E}">
        <p14:creationId xmlns:p14="http://schemas.microsoft.com/office/powerpoint/2010/main" val="23547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4B1240F-3CF5-D639-09E5-A98AD270101F}"/>
              </a:ext>
            </a:extLst>
          </p:cNvPr>
          <p:cNvSpPr>
            <a:spLocks noGrp="1"/>
          </p:cNvSpPr>
          <p:nvPr>
            <p:ph type="ftr" sz="quarter" idx="12"/>
          </p:nvPr>
        </p:nvSpPr>
        <p:spPr/>
        <p:txBody>
          <a:bodyPr/>
          <a:lstStyle/>
          <a:p>
            <a:r>
              <a:rPr lang="en-GB" kern="0">
                <a:solidFill>
                  <a:srgbClr val="2A2A2A"/>
                </a:solidFill>
                <a:sym typeface="Helvetica Light"/>
              </a:rPr>
              <a:t>www.metoffice.gov.uk																									                       © Crown Copyright 2025, Met Office</a:t>
            </a:r>
          </a:p>
        </p:txBody>
      </p:sp>
      <p:graphicFrame>
        <p:nvGraphicFramePr>
          <p:cNvPr id="9" name="Table 8">
            <a:extLst>
              <a:ext uri="{FF2B5EF4-FFF2-40B4-BE49-F238E27FC236}">
                <a16:creationId xmlns:a16="http://schemas.microsoft.com/office/drawing/2014/main" id="{D5849507-5AB4-CEDE-43B5-A60F7C313FF4}"/>
              </a:ext>
            </a:extLst>
          </p:cNvPr>
          <p:cNvGraphicFramePr>
            <a:graphicFrameLocks noGrp="1"/>
          </p:cNvGraphicFramePr>
          <p:nvPr>
            <p:extLst>
              <p:ext uri="{D42A27DB-BD31-4B8C-83A1-F6EECF244321}">
                <p14:modId xmlns:p14="http://schemas.microsoft.com/office/powerpoint/2010/main" val="228395960"/>
              </p:ext>
            </p:extLst>
          </p:nvPr>
        </p:nvGraphicFramePr>
        <p:xfrm>
          <a:off x="222654" y="1111116"/>
          <a:ext cx="8723702" cy="3621024"/>
        </p:xfrm>
        <a:graphic>
          <a:graphicData uri="http://schemas.openxmlformats.org/drawingml/2006/table">
            <a:tbl>
              <a:tblPr firstRow="1" bandRow="1">
                <a:tableStyleId>{5C22544A-7EE6-4342-B048-85BDC9FD1C3A}</a:tableStyleId>
              </a:tblPr>
              <a:tblGrid>
                <a:gridCol w="5545578">
                  <a:extLst>
                    <a:ext uri="{9D8B030D-6E8A-4147-A177-3AD203B41FA5}">
                      <a16:colId xmlns:a16="http://schemas.microsoft.com/office/drawing/2014/main" val="2180233316"/>
                    </a:ext>
                  </a:extLst>
                </a:gridCol>
                <a:gridCol w="1448518">
                  <a:extLst>
                    <a:ext uri="{9D8B030D-6E8A-4147-A177-3AD203B41FA5}">
                      <a16:colId xmlns:a16="http://schemas.microsoft.com/office/drawing/2014/main" val="3283183071"/>
                    </a:ext>
                  </a:extLst>
                </a:gridCol>
                <a:gridCol w="1463679">
                  <a:extLst>
                    <a:ext uri="{9D8B030D-6E8A-4147-A177-3AD203B41FA5}">
                      <a16:colId xmlns:a16="http://schemas.microsoft.com/office/drawing/2014/main" val="546497928"/>
                    </a:ext>
                  </a:extLst>
                </a:gridCol>
                <a:gridCol w="265927">
                  <a:extLst>
                    <a:ext uri="{9D8B030D-6E8A-4147-A177-3AD203B41FA5}">
                      <a16:colId xmlns:a16="http://schemas.microsoft.com/office/drawing/2014/main" val="2013547030"/>
                    </a:ext>
                  </a:extLst>
                </a:gridCol>
              </a:tblGrid>
              <a:tr h="370840">
                <a:tc>
                  <a:txBody>
                    <a:bodyPr/>
                    <a:lstStyle/>
                    <a:p>
                      <a:r>
                        <a:rPr lang="en-GB" sz="1200" dirty="0">
                          <a:solidFill>
                            <a:schemeClr val="tx1"/>
                          </a:solidFill>
                        </a:rPr>
                        <a:t>Category</a:t>
                      </a:r>
                    </a:p>
                  </a:txBody>
                  <a:tcPr/>
                </a:tc>
                <a:tc>
                  <a:txBody>
                    <a:bodyPr/>
                    <a:lstStyle/>
                    <a:p>
                      <a:r>
                        <a:rPr lang="en-GB" sz="1200" dirty="0">
                          <a:solidFill>
                            <a:schemeClr val="tx1"/>
                          </a:solidFill>
                        </a:rPr>
                        <a:t>Mesoanalysis rated “Useful” or “Very Useful” </a:t>
                      </a:r>
                    </a:p>
                    <a:p>
                      <a:r>
                        <a:rPr lang="en-GB" sz="1200" dirty="0">
                          <a:solidFill>
                            <a:schemeClr val="tx1"/>
                          </a:solidFill>
                        </a:rPr>
                        <a:t>(% responses)</a:t>
                      </a:r>
                    </a:p>
                  </a:txBody>
                  <a:tcPr/>
                </a:tc>
                <a:tc>
                  <a:txBody>
                    <a:bodyPr/>
                    <a:lstStyle/>
                    <a:p>
                      <a:r>
                        <a:rPr lang="en-GB" sz="1200" dirty="0">
                          <a:solidFill>
                            <a:schemeClr val="tx1"/>
                          </a:solidFill>
                        </a:rPr>
                        <a:t>Cell Tracker rated “Useful” or “Very Useful”</a:t>
                      </a:r>
                    </a:p>
                    <a:p>
                      <a:pPr marL="0" marR="0" lvl="0" indent="0" algn="ctr" defTabSz="219075" rtl="0" eaLnBrk="1" fontAlgn="auto" latinLnBrk="0" hangingPunct="1">
                        <a:lnSpc>
                          <a:spcPct val="100000"/>
                        </a:lnSpc>
                        <a:spcBef>
                          <a:spcPts val="0"/>
                        </a:spcBef>
                        <a:spcAft>
                          <a:spcPts val="0"/>
                        </a:spcAft>
                        <a:buClrTx/>
                        <a:buSzTx/>
                        <a:buFontTx/>
                        <a:buNone/>
                        <a:tabLst/>
                        <a:defRPr/>
                      </a:pPr>
                      <a:r>
                        <a:rPr lang="en-GB" sz="1200" dirty="0">
                          <a:solidFill>
                            <a:schemeClr val="tx1"/>
                          </a:solidFill>
                        </a:rPr>
                        <a:t>(% responses)</a:t>
                      </a:r>
                    </a:p>
                  </a:txBody>
                  <a:tcPr/>
                </a:tc>
                <a:tc rowSpan="7">
                  <a:txBody>
                    <a:bodyPr/>
                    <a:lstStyle/>
                    <a:p>
                      <a:endParaRPr lang="en-GB" sz="1200" dirty="0"/>
                    </a:p>
                    <a:p>
                      <a:endParaRPr lang="en-GB" sz="1200" dirty="0"/>
                    </a:p>
                  </a:txBody>
                  <a:tcPr/>
                </a:tc>
                <a:extLst>
                  <a:ext uri="{0D108BD9-81ED-4DB2-BD59-A6C34878D82A}">
                    <a16:rowId xmlns:a16="http://schemas.microsoft.com/office/drawing/2014/main" val="2831246118"/>
                  </a:ext>
                </a:extLst>
              </a:tr>
              <a:tr h="370840">
                <a:tc>
                  <a:txBody>
                    <a:bodyPr/>
                    <a:lstStyle/>
                    <a:p>
                      <a:r>
                        <a:rPr lang="en-GB" sz="1200" dirty="0"/>
                        <a:t>Maritime convection </a:t>
                      </a:r>
                      <a:r>
                        <a:rPr lang="en-GB" sz="1200" dirty="0" err="1"/>
                        <a:t>advecting</a:t>
                      </a:r>
                      <a:r>
                        <a:rPr lang="en-GB" sz="1200" dirty="0"/>
                        <a:t> onto windward coasts, without significant overland/diurnal intensification</a:t>
                      </a:r>
                    </a:p>
                  </a:txBody>
                  <a:tcPr/>
                </a:tc>
                <a:tc>
                  <a:txBody>
                    <a:bodyPr/>
                    <a:lstStyle/>
                    <a:p>
                      <a:r>
                        <a:rPr lang="en-GB" sz="1200" dirty="0"/>
                        <a:t>11</a:t>
                      </a:r>
                    </a:p>
                  </a:txBody>
                  <a:tcPr/>
                </a:tc>
                <a:tc>
                  <a:txBody>
                    <a:bodyPr/>
                    <a:lstStyle/>
                    <a:p>
                      <a:r>
                        <a:rPr lang="en-GB" sz="1200" dirty="0"/>
                        <a:t>30</a:t>
                      </a:r>
                    </a:p>
                  </a:txBody>
                  <a:tcPr/>
                </a:tc>
                <a:tc vMerge="1">
                  <a:txBody>
                    <a:bodyPr/>
                    <a:lstStyle/>
                    <a:p>
                      <a:endParaRPr lang="en-GB" dirty="0"/>
                    </a:p>
                  </a:txBody>
                  <a:tcPr/>
                </a:tc>
                <a:extLst>
                  <a:ext uri="{0D108BD9-81ED-4DB2-BD59-A6C34878D82A}">
                    <a16:rowId xmlns:a16="http://schemas.microsoft.com/office/drawing/2014/main" val="1839026999"/>
                  </a:ext>
                </a:extLst>
              </a:tr>
              <a:tr h="128016">
                <a:tc>
                  <a:txBody>
                    <a:bodyPr/>
                    <a:lstStyle/>
                    <a:p>
                      <a:r>
                        <a:rPr lang="en-GB" sz="1200" dirty="0"/>
                        <a:t>Marginal/weak and generally isolated convection within frontal zone invigorated by upper forcing/surface heating</a:t>
                      </a:r>
                    </a:p>
                  </a:txBody>
                  <a:tcPr/>
                </a:tc>
                <a:tc>
                  <a:txBody>
                    <a:bodyPr/>
                    <a:lstStyle/>
                    <a:p>
                      <a:r>
                        <a:rPr lang="en-GB" sz="1200" dirty="0"/>
                        <a:t>25</a:t>
                      </a:r>
                    </a:p>
                  </a:txBody>
                  <a:tcPr/>
                </a:tc>
                <a:tc>
                  <a:txBody>
                    <a:bodyPr/>
                    <a:lstStyle/>
                    <a:p>
                      <a:r>
                        <a:rPr lang="en-GB" sz="1200" dirty="0"/>
                        <a:t>29</a:t>
                      </a:r>
                    </a:p>
                  </a:txBody>
                  <a:tcPr/>
                </a:tc>
                <a:tc vMerge="1">
                  <a:txBody>
                    <a:bodyPr/>
                    <a:lstStyle/>
                    <a:p>
                      <a:endParaRPr lang="en-GB" dirty="0"/>
                    </a:p>
                  </a:txBody>
                  <a:tcPr/>
                </a:tc>
                <a:extLst>
                  <a:ext uri="{0D108BD9-81ED-4DB2-BD59-A6C34878D82A}">
                    <a16:rowId xmlns:a16="http://schemas.microsoft.com/office/drawing/2014/main" val="2118857457"/>
                  </a:ext>
                </a:extLst>
              </a:tr>
              <a:tr h="512064">
                <a:tc>
                  <a:txBody>
                    <a:bodyPr/>
                    <a:lstStyle/>
                    <a:p>
                      <a:r>
                        <a:rPr lang="en-GB" sz="1200" dirty="0"/>
                        <a:t>Deep surface-based convection, banded showers forming along trough/convergence zone.</a:t>
                      </a:r>
                    </a:p>
                  </a:txBody>
                  <a:tcPr/>
                </a:tc>
                <a:tc>
                  <a:txBody>
                    <a:bodyPr/>
                    <a:lstStyle/>
                    <a:p>
                      <a:r>
                        <a:rPr lang="en-GB" sz="1200" dirty="0"/>
                        <a:t>30</a:t>
                      </a:r>
                    </a:p>
                  </a:txBody>
                  <a:tcPr/>
                </a:tc>
                <a:tc>
                  <a:txBody>
                    <a:bodyPr/>
                    <a:lstStyle/>
                    <a:p>
                      <a:r>
                        <a:rPr lang="en-GB" sz="1200" dirty="0"/>
                        <a:t>65</a:t>
                      </a:r>
                    </a:p>
                  </a:txBody>
                  <a:tcPr/>
                </a:tc>
                <a:tc vMerge="1">
                  <a:txBody>
                    <a:bodyPr/>
                    <a:lstStyle/>
                    <a:p>
                      <a:endParaRPr lang="en-GB" dirty="0"/>
                    </a:p>
                  </a:txBody>
                  <a:tcPr/>
                </a:tc>
                <a:extLst>
                  <a:ext uri="{0D108BD9-81ED-4DB2-BD59-A6C34878D82A}">
                    <a16:rowId xmlns:a16="http://schemas.microsoft.com/office/drawing/2014/main" val="4262508194"/>
                  </a:ext>
                </a:extLst>
              </a:tr>
              <a:tr h="384048">
                <a:tc>
                  <a:txBody>
                    <a:bodyPr/>
                    <a:lstStyle/>
                    <a:p>
                      <a:r>
                        <a:rPr lang="en-GB" sz="1200" dirty="0"/>
                        <a:t>Surface-based convection along a surface front, e.g. line convection on a cold front</a:t>
                      </a:r>
                    </a:p>
                  </a:txBody>
                  <a:tcPr/>
                </a:tc>
                <a:tc>
                  <a:txBody>
                    <a:bodyPr/>
                    <a:lstStyle/>
                    <a:p>
                      <a:r>
                        <a:rPr lang="en-GB" sz="1200" dirty="0"/>
                        <a:t>34</a:t>
                      </a:r>
                    </a:p>
                  </a:txBody>
                  <a:tcPr/>
                </a:tc>
                <a:tc>
                  <a:txBody>
                    <a:bodyPr/>
                    <a:lstStyle/>
                    <a:p>
                      <a:r>
                        <a:rPr lang="en-GB" sz="1200" dirty="0"/>
                        <a:t>35</a:t>
                      </a:r>
                    </a:p>
                  </a:txBody>
                  <a:tcPr/>
                </a:tc>
                <a:tc vMerge="1">
                  <a:txBody>
                    <a:bodyPr/>
                    <a:lstStyle/>
                    <a:p>
                      <a:endParaRPr lang="en-GB" dirty="0"/>
                    </a:p>
                  </a:txBody>
                  <a:tcPr/>
                </a:tc>
                <a:extLst>
                  <a:ext uri="{0D108BD9-81ED-4DB2-BD59-A6C34878D82A}">
                    <a16:rowId xmlns:a16="http://schemas.microsoft.com/office/drawing/2014/main" val="4089816978"/>
                  </a:ext>
                </a:extLst>
              </a:tr>
              <a:tr h="256032">
                <a:tc>
                  <a:txBody>
                    <a:bodyPr/>
                    <a:lstStyle/>
                    <a:p>
                      <a:r>
                        <a:rPr lang="en-GB" sz="1200" dirty="0"/>
                        <a:t>Scattered or widespread deep instability associated with surface heating and relatively cold air aloft</a:t>
                      </a:r>
                    </a:p>
                  </a:txBody>
                  <a:tcPr/>
                </a:tc>
                <a:tc>
                  <a:txBody>
                    <a:bodyPr/>
                    <a:lstStyle/>
                    <a:p>
                      <a:r>
                        <a:rPr lang="en-GB" sz="1200" dirty="0"/>
                        <a:t>29</a:t>
                      </a:r>
                    </a:p>
                  </a:txBody>
                  <a:tcPr/>
                </a:tc>
                <a:tc>
                  <a:txBody>
                    <a:bodyPr/>
                    <a:lstStyle/>
                    <a:p>
                      <a:r>
                        <a:rPr lang="en-GB" sz="1200" dirty="0"/>
                        <a:t>58</a:t>
                      </a:r>
                    </a:p>
                  </a:txBody>
                  <a:tcPr/>
                </a:tc>
                <a:tc vMerge="1">
                  <a:txBody>
                    <a:bodyPr/>
                    <a:lstStyle/>
                    <a:p>
                      <a:endParaRPr lang="en-GB" dirty="0"/>
                    </a:p>
                  </a:txBody>
                  <a:tcPr/>
                </a:tc>
                <a:extLst>
                  <a:ext uri="{0D108BD9-81ED-4DB2-BD59-A6C34878D82A}">
                    <a16:rowId xmlns:a16="http://schemas.microsoft.com/office/drawing/2014/main" val="3543776379"/>
                  </a:ext>
                </a:extLst>
              </a:tr>
              <a:tr h="128016">
                <a:tc>
                  <a:txBody>
                    <a:bodyPr/>
                    <a:lstStyle/>
                    <a:p>
                      <a:r>
                        <a:rPr lang="en-GB" sz="1200" dirty="0"/>
                        <a:t>Widespread deep instability within a warm plume, possibly with Elevated Mixed Layer, typically ahead of weak/slow-moving front or within a warm sector</a:t>
                      </a:r>
                    </a:p>
                  </a:txBody>
                  <a:tcPr/>
                </a:tc>
                <a:tc>
                  <a:txBody>
                    <a:bodyPr/>
                    <a:lstStyle/>
                    <a:p>
                      <a:r>
                        <a:rPr lang="en-GB" sz="1200" dirty="0"/>
                        <a:t>34</a:t>
                      </a:r>
                    </a:p>
                  </a:txBody>
                  <a:tcPr/>
                </a:tc>
                <a:tc>
                  <a:txBody>
                    <a:bodyPr/>
                    <a:lstStyle/>
                    <a:p>
                      <a:r>
                        <a:rPr lang="en-GB" sz="1200" dirty="0"/>
                        <a:t>62</a:t>
                      </a:r>
                    </a:p>
                  </a:txBody>
                  <a:tcPr/>
                </a:tc>
                <a:tc vMerge="1">
                  <a:txBody>
                    <a:bodyPr/>
                    <a:lstStyle/>
                    <a:p>
                      <a:endParaRPr lang="en-GB" dirty="0"/>
                    </a:p>
                  </a:txBody>
                  <a:tcPr/>
                </a:tc>
                <a:extLst>
                  <a:ext uri="{0D108BD9-81ED-4DB2-BD59-A6C34878D82A}">
                    <a16:rowId xmlns:a16="http://schemas.microsoft.com/office/drawing/2014/main" val="924573109"/>
                  </a:ext>
                </a:extLst>
              </a:tr>
            </a:tbl>
          </a:graphicData>
        </a:graphic>
      </p:graphicFrame>
      <p:sp>
        <p:nvSpPr>
          <p:cNvPr id="10" name="Title 1">
            <a:extLst>
              <a:ext uri="{FF2B5EF4-FFF2-40B4-BE49-F238E27FC236}">
                <a16:creationId xmlns:a16="http://schemas.microsoft.com/office/drawing/2014/main" id="{429E683A-77B5-AE64-EF37-DED879215977}"/>
              </a:ext>
            </a:extLst>
          </p:cNvPr>
          <p:cNvSpPr>
            <a:spLocks noGrp="1"/>
          </p:cNvSpPr>
          <p:nvPr>
            <p:ph type="title"/>
          </p:nvPr>
        </p:nvSpPr>
        <p:spPr>
          <a:xfrm>
            <a:off x="222654" y="454378"/>
            <a:ext cx="8437500" cy="623248"/>
          </a:xfrm>
        </p:spPr>
        <p:txBody>
          <a:bodyPr/>
          <a:lstStyle/>
          <a:p>
            <a:r>
              <a:rPr lang="en-GB" dirty="0"/>
              <a:t>Summer Nowcasting Testbed 2024</a:t>
            </a:r>
          </a:p>
        </p:txBody>
      </p:sp>
      <p:sp>
        <p:nvSpPr>
          <p:cNvPr id="11" name="TextBox 10">
            <a:extLst>
              <a:ext uri="{FF2B5EF4-FFF2-40B4-BE49-F238E27FC236}">
                <a16:creationId xmlns:a16="http://schemas.microsoft.com/office/drawing/2014/main" id="{80FBE705-1D78-9AF8-CFE4-8C899B623BB4}"/>
              </a:ext>
            </a:extLst>
          </p:cNvPr>
          <p:cNvSpPr txBox="1"/>
          <p:nvPr/>
        </p:nvSpPr>
        <p:spPr>
          <a:xfrm>
            <a:off x="2571320" y="17819"/>
            <a:ext cx="6572681" cy="307777"/>
          </a:xfrm>
          <a:prstGeom prst="rect">
            <a:avLst/>
          </a:prstGeom>
          <a:noFill/>
        </p:spPr>
        <p:txBody>
          <a:bodyPr wrap="square" rtlCol="0">
            <a:spAutoFit/>
          </a:bodyPr>
          <a:lstStyle/>
          <a:p>
            <a:r>
              <a:rPr lang="en-GB" i="1" dirty="0"/>
              <a:t>Matt Clark, Will Rosling, Emma Hattersley, Dan Suri, Rosie Nation, Brian Golding</a:t>
            </a:r>
          </a:p>
        </p:txBody>
      </p:sp>
    </p:spTree>
    <p:extLst>
      <p:ext uri="{BB962C8B-B14F-4D97-AF65-F5344CB8AC3E}">
        <p14:creationId xmlns:p14="http://schemas.microsoft.com/office/powerpoint/2010/main" val="151908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819EA-C5BD-208D-F592-0F12310894E1}"/>
              </a:ext>
            </a:extLst>
          </p:cNvPr>
          <p:cNvSpPr>
            <a:spLocks noGrp="1"/>
          </p:cNvSpPr>
          <p:nvPr>
            <p:ph type="title"/>
          </p:nvPr>
        </p:nvSpPr>
        <p:spPr/>
        <p:txBody>
          <a:bodyPr/>
          <a:lstStyle/>
          <a:p>
            <a:r>
              <a:rPr lang="en-GB" dirty="0"/>
              <a:t>Summary</a:t>
            </a:r>
          </a:p>
        </p:txBody>
      </p:sp>
      <p:sp>
        <p:nvSpPr>
          <p:cNvPr id="3" name="Footer Placeholder 2">
            <a:extLst>
              <a:ext uri="{FF2B5EF4-FFF2-40B4-BE49-F238E27FC236}">
                <a16:creationId xmlns:a16="http://schemas.microsoft.com/office/drawing/2014/main" id="{6F15D89A-128B-3045-1BE2-D6F92A0B5410}"/>
              </a:ext>
            </a:extLst>
          </p:cNvPr>
          <p:cNvSpPr>
            <a:spLocks noGrp="1"/>
          </p:cNvSpPr>
          <p:nvPr>
            <p:ph type="ftr" sz="quarter" idx="12"/>
          </p:nvPr>
        </p:nvSpPr>
        <p:spPr/>
        <p:txBody>
          <a:bodyPr/>
          <a:lstStyle/>
          <a:p>
            <a:r>
              <a:rPr lang="en-GB" kern="0">
                <a:solidFill>
                  <a:srgbClr val="2A2A2A"/>
                </a:solidFill>
                <a:sym typeface="Helvetica Light"/>
              </a:rPr>
              <a:t>www.metoffice.gov.uk																									                       © Crown Copyright 2025, Met Office</a:t>
            </a:r>
          </a:p>
        </p:txBody>
      </p:sp>
      <p:sp>
        <p:nvSpPr>
          <p:cNvPr id="4" name="Text Placeholder 3">
            <a:extLst>
              <a:ext uri="{FF2B5EF4-FFF2-40B4-BE49-F238E27FC236}">
                <a16:creationId xmlns:a16="http://schemas.microsoft.com/office/drawing/2014/main" id="{DD58B6CE-AD37-BC51-0E96-DA933DB94D87}"/>
              </a:ext>
            </a:extLst>
          </p:cNvPr>
          <p:cNvSpPr>
            <a:spLocks noGrp="1"/>
          </p:cNvSpPr>
          <p:nvPr>
            <p:ph type="body" sz="quarter" idx="11"/>
          </p:nvPr>
        </p:nvSpPr>
        <p:spPr>
          <a:xfrm>
            <a:off x="185007" y="2056276"/>
            <a:ext cx="8424863" cy="1818129"/>
          </a:xfrm>
        </p:spPr>
        <p:txBody>
          <a:bodyPr/>
          <a:lstStyle/>
          <a:p>
            <a:r>
              <a:rPr lang="en-GB" dirty="0"/>
              <a:t>The PLUVIA Cell Tracker and Mesoanalysis have been developed to support Operational Meteorologists in nowcasting and warning for hazards associated with deep moist convection, in particular extreme rainfall.</a:t>
            </a:r>
          </a:p>
          <a:p>
            <a:r>
              <a:rPr lang="en-GB" dirty="0"/>
              <a:t>Recent advances in science and operations have allowed the Flood Forecasting Centre to offer a new Rapid Flood Guidance Service.</a:t>
            </a:r>
          </a:p>
          <a:p>
            <a:r>
              <a:rPr lang="en-GB" dirty="0"/>
              <a:t>PLUVIA has been evaluated in a testbed environment. We found that PLUVIA was most useful in situations where more intense convection was likely or present. </a:t>
            </a:r>
          </a:p>
        </p:txBody>
      </p:sp>
    </p:spTree>
    <p:extLst>
      <p:ext uri="{BB962C8B-B14F-4D97-AF65-F5344CB8AC3E}">
        <p14:creationId xmlns:p14="http://schemas.microsoft.com/office/powerpoint/2010/main" val="1811738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C56CC7B-99DF-27A0-1A8D-632645A6DF6F}"/>
              </a:ext>
            </a:extLst>
          </p:cNvPr>
          <p:cNvSpPr>
            <a:spLocks noGrp="1"/>
          </p:cNvSpPr>
          <p:nvPr>
            <p:ph type="ftr" sz="quarter" idx="12"/>
          </p:nvPr>
        </p:nvSpPr>
        <p:spPr/>
        <p:txBody>
          <a:bodyPr/>
          <a:lstStyle/>
          <a:p>
            <a:r>
              <a:rPr lang="en-GB" kern="0">
                <a:solidFill>
                  <a:srgbClr val="2A2A2A"/>
                </a:solidFill>
                <a:sym typeface="Helvetica Light"/>
              </a:rPr>
              <a:t>www.metoffice.gov.uk																									                       © Crown Copyright 2025, Met Office</a:t>
            </a:r>
          </a:p>
        </p:txBody>
      </p:sp>
      <p:sp>
        <p:nvSpPr>
          <p:cNvPr id="4" name="Text Placeholder 3">
            <a:extLst>
              <a:ext uri="{FF2B5EF4-FFF2-40B4-BE49-F238E27FC236}">
                <a16:creationId xmlns:a16="http://schemas.microsoft.com/office/drawing/2014/main" id="{4B4CB4A4-B5EB-A65A-FFAF-C0E40D25F09A}"/>
              </a:ext>
            </a:extLst>
          </p:cNvPr>
          <p:cNvSpPr>
            <a:spLocks noGrp="1"/>
          </p:cNvSpPr>
          <p:nvPr>
            <p:ph type="body" sz="quarter" idx="11"/>
          </p:nvPr>
        </p:nvSpPr>
        <p:spPr>
          <a:xfrm>
            <a:off x="197644" y="1770460"/>
            <a:ext cx="8424863" cy="883840"/>
          </a:xfrm>
        </p:spPr>
        <p:txBody>
          <a:bodyPr/>
          <a:lstStyle/>
          <a:p>
            <a:r>
              <a:rPr lang="en-GB" sz="1800" dirty="0"/>
              <a:t>This is the first time this work has been presented to MOSAC in detail. We welcome your comments and feedback on the scope and ambition of the work we envision, and its fit with the wider work of the Met Office. </a:t>
            </a:r>
          </a:p>
        </p:txBody>
      </p:sp>
      <p:pic>
        <p:nvPicPr>
          <p:cNvPr id="6" name="Picture 5">
            <a:extLst>
              <a:ext uri="{FF2B5EF4-FFF2-40B4-BE49-F238E27FC236}">
                <a16:creationId xmlns:a16="http://schemas.microsoft.com/office/drawing/2014/main" id="{757A6055-3F04-1B25-B783-CFDEBBAB25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662"/>
            <a:ext cx="9342259" cy="4758802"/>
          </a:xfrm>
          <a:prstGeom prst="rect">
            <a:avLst/>
          </a:prstGeom>
        </p:spPr>
      </p:pic>
      <p:sp>
        <p:nvSpPr>
          <p:cNvPr id="2" name="Title 1">
            <a:extLst>
              <a:ext uri="{FF2B5EF4-FFF2-40B4-BE49-F238E27FC236}">
                <a16:creationId xmlns:a16="http://schemas.microsoft.com/office/drawing/2014/main" id="{2709229A-D2BE-F795-7ECD-C56F47A5E146}"/>
              </a:ext>
            </a:extLst>
          </p:cNvPr>
          <p:cNvSpPr>
            <a:spLocks noGrp="1"/>
          </p:cNvSpPr>
          <p:nvPr>
            <p:ph type="title"/>
          </p:nvPr>
        </p:nvSpPr>
        <p:spPr>
          <a:xfrm>
            <a:off x="185007" y="411360"/>
            <a:ext cx="8437500" cy="1177245"/>
          </a:xfrm>
        </p:spPr>
        <p:txBody>
          <a:bodyPr/>
          <a:lstStyle/>
          <a:p>
            <a:r>
              <a:rPr lang="en-GB" dirty="0">
                <a:solidFill>
                  <a:schemeClr val="accent3">
                    <a:lumMod val="40000"/>
                    <a:lumOff val="60000"/>
                  </a:schemeClr>
                </a:solidFill>
              </a:rPr>
              <a:t>Thank you for your attention. </a:t>
            </a:r>
            <a:br>
              <a:rPr lang="en-GB" dirty="0">
                <a:solidFill>
                  <a:schemeClr val="accent3">
                    <a:lumMod val="40000"/>
                    <a:lumOff val="60000"/>
                  </a:schemeClr>
                </a:solidFill>
              </a:rPr>
            </a:br>
            <a:endParaRPr lang="en-GB" dirty="0">
              <a:solidFill>
                <a:schemeClr val="accent3">
                  <a:lumMod val="40000"/>
                  <a:lumOff val="60000"/>
                </a:schemeClr>
              </a:solidFill>
            </a:endParaRPr>
          </a:p>
        </p:txBody>
      </p:sp>
      <p:sp>
        <p:nvSpPr>
          <p:cNvPr id="8" name="TextBox 7">
            <a:extLst>
              <a:ext uri="{FF2B5EF4-FFF2-40B4-BE49-F238E27FC236}">
                <a16:creationId xmlns:a16="http://schemas.microsoft.com/office/drawing/2014/main" id="{D72783D9-BA0E-8447-2332-5C98BAC79E49}"/>
              </a:ext>
            </a:extLst>
          </p:cNvPr>
          <p:cNvSpPr txBox="1"/>
          <p:nvPr/>
        </p:nvSpPr>
        <p:spPr>
          <a:xfrm>
            <a:off x="4455160" y="4166890"/>
            <a:ext cx="4688840"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dirty="0">
                <a:solidFill>
                  <a:schemeClr val="accent3">
                    <a:lumMod val="40000"/>
                    <a:lumOff val="60000"/>
                  </a:schemeClr>
                </a:solidFill>
              </a:rPr>
              <a:t>11</a:t>
            </a:r>
            <a:r>
              <a:rPr lang="en-GB" baseline="30000" dirty="0">
                <a:solidFill>
                  <a:schemeClr val="accent3">
                    <a:lumMod val="40000"/>
                    <a:lumOff val="60000"/>
                  </a:schemeClr>
                </a:solidFill>
              </a:rPr>
              <a:t>th</a:t>
            </a:r>
            <a:r>
              <a:rPr lang="en-GB" dirty="0">
                <a:solidFill>
                  <a:schemeClr val="accent3">
                    <a:lumMod val="40000"/>
                    <a:lumOff val="60000"/>
                  </a:schemeClr>
                </a:solidFill>
              </a:rPr>
              <a:t> August 2024. North Devon. Photo credit: Matt Clark</a:t>
            </a:r>
            <a:endParaRPr lang="en-GB" dirty="0"/>
          </a:p>
        </p:txBody>
      </p:sp>
    </p:spTree>
    <p:extLst>
      <p:ext uri="{BB962C8B-B14F-4D97-AF65-F5344CB8AC3E}">
        <p14:creationId xmlns:p14="http://schemas.microsoft.com/office/powerpoint/2010/main" val="160754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BB5F2-317D-70E0-16A8-E4F3399CFC66}"/>
              </a:ext>
            </a:extLst>
          </p:cNvPr>
          <p:cNvSpPr>
            <a:spLocks noGrp="1"/>
          </p:cNvSpPr>
          <p:nvPr>
            <p:ph type="title"/>
          </p:nvPr>
        </p:nvSpPr>
        <p:spPr>
          <a:xfrm>
            <a:off x="252000" y="593509"/>
            <a:ext cx="7611840" cy="576000"/>
          </a:xfrm>
        </p:spPr>
        <p:txBody>
          <a:bodyPr>
            <a:normAutofit/>
          </a:bodyPr>
          <a:lstStyle/>
          <a:p>
            <a:r>
              <a:rPr lang="en-GB" dirty="0"/>
              <a:t>Rapid-onset flooding from intense rainfall</a:t>
            </a:r>
          </a:p>
        </p:txBody>
      </p:sp>
      <p:sp>
        <p:nvSpPr>
          <p:cNvPr id="8" name="TextBox 7">
            <a:extLst>
              <a:ext uri="{FF2B5EF4-FFF2-40B4-BE49-F238E27FC236}">
                <a16:creationId xmlns:a16="http://schemas.microsoft.com/office/drawing/2014/main" id="{8A874411-E1DC-0B1D-7ED3-16CF8BF32CAD}"/>
              </a:ext>
            </a:extLst>
          </p:cNvPr>
          <p:cNvSpPr txBox="1"/>
          <p:nvPr/>
        </p:nvSpPr>
        <p:spPr>
          <a:xfrm>
            <a:off x="315686" y="2578602"/>
            <a:ext cx="2725226" cy="181588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22222"/>
                </a:solidFill>
                <a:effectLst/>
                <a:uLnTx/>
                <a:uFillTx/>
                <a:latin typeface="Arial"/>
                <a:ea typeface="+mn-ea"/>
                <a:cs typeface="+mn-cs"/>
              </a:rPr>
              <a:t>Kendon et al (2023) found that: </a:t>
            </a:r>
            <a:r>
              <a:rPr kumimoji="0" lang="en-GB" sz="1600" b="0" i="1" u="none" strike="noStrike" kern="1200" cap="none" spc="0" normalizeH="0" baseline="0" noProof="0" dirty="0">
                <a:ln>
                  <a:noFill/>
                </a:ln>
                <a:solidFill>
                  <a:srgbClr val="222222"/>
                </a:solidFill>
                <a:effectLst/>
                <a:uLnTx/>
                <a:uFillTx/>
                <a:latin typeface="Arial"/>
                <a:ea typeface="+mn-ea"/>
                <a:cs typeface="+mn-cs"/>
              </a:rPr>
              <a:t>“a future intensification of short-duration rain in summer, with significantly more events exceeding the high thresholds indicative of serious flash flooding”</a:t>
            </a:r>
            <a:endParaRPr kumimoji="0" lang="en-GB" sz="1600" b="0" i="1" u="none" strike="noStrike" kern="1200" cap="none" spc="0" normalizeH="0" baseline="0" noProof="0" dirty="0">
              <a:ln>
                <a:noFill/>
              </a:ln>
              <a:solidFill>
                <a:srgbClr val="2A2A2A"/>
              </a:solidFill>
              <a:effectLst/>
              <a:uLnTx/>
              <a:uFillTx/>
              <a:latin typeface="Arial"/>
              <a:ea typeface="+mn-ea"/>
              <a:cs typeface="+mn-cs"/>
            </a:endParaRPr>
          </a:p>
        </p:txBody>
      </p:sp>
      <p:pic>
        <p:nvPicPr>
          <p:cNvPr id="9" name="Picture 2">
            <a:extLst>
              <a:ext uri="{FF2B5EF4-FFF2-40B4-BE49-F238E27FC236}">
                <a16:creationId xmlns:a16="http://schemas.microsoft.com/office/drawing/2014/main" id="{FEEA6757-7E80-5A7A-D273-EADE8987C7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000" y="1539925"/>
            <a:ext cx="2986087" cy="7667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9D89E66-AABA-225B-0553-344E0F7D4341}"/>
              </a:ext>
            </a:extLst>
          </p:cNvPr>
          <p:cNvSpPr txBox="1"/>
          <p:nvPr/>
        </p:nvSpPr>
        <p:spPr>
          <a:xfrm>
            <a:off x="3207147" y="1382559"/>
            <a:ext cx="593407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A2A2A"/>
                </a:solidFill>
                <a:effectLst/>
                <a:uLnTx/>
                <a:uFillTx/>
                <a:latin typeface="Arial"/>
                <a:ea typeface="+mn-ea"/>
                <a:cs typeface="+mn-cs"/>
              </a:rPr>
              <a:t>Flood Forecasting Centre: </a:t>
            </a:r>
            <a:r>
              <a:rPr kumimoji="0" lang="en-GB" sz="1800" b="0" i="1" u="none" strike="noStrike" kern="1200" cap="none" spc="0" normalizeH="0" baseline="0" noProof="0" dirty="0">
                <a:ln>
                  <a:noFill/>
                </a:ln>
                <a:solidFill>
                  <a:srgbClr val="2A2A2A"/>
                </a:solidFill>
                <a:effectLst/>
                <a:uLnTx/>
                <a:uFillTx/>
                <a:latin typeface="Arial"/>
                <a:ea typeface="+mn-ea"/>
                <a:cs typeface="+mn-cs"/>
              </a:rPr>
              <a:t>“Rapid flooding is any flooding that starts within 6 hours of rain. It is caused by water getting trapped in urban low spots or overflowing drains and flow from small streams and rivers.”</a:t>
            </a:r>
          </a:p>
        </p:txBody>
      </p:sp>
      <p:graphicFrame>
        <p:nvGraphicFramePr>
          <p:cNvPr id="4" name="Table 3">
            <a:extLst>
              <a:ext uri="{FF2B5EF4-FFF2-40B4-BE49-F238E27FC236}">
                <a16:creationId xmlns:a16="http://schemas.microsoft.com/office/drawing/2014/main" id="{018D7826-2C39-C34F-56BD-898884E7479B}"/>
              </a:ext>
            </a:extLst>
          </p:cNvPr>
          <p:cNvGraphicFramePr>
            <a:graphicFrameLocks noGrp="1"/>
          </p:cNvGraphicFramePr>
          <p:nvPr>
            <p:extLst>
              <p:ext uri="{D42A27DB-BD31-4B8C-83A1-F6EECF244321}">
                <p14:modId xmlns:p14="http://schemas.microsoft.com/office/powerpoint/2010/main" val="1265443281"/>
              </p:ext>
            </p:extLst>
          </p:nvPr>
        </p:nvGraphicFramePr>
        <p:xfrm>
          <a:off x="3355432" y="3017253"/>
          <a:ext cx="5637509" cy="1640791"/>
        </p:xfrm>
        <a:graphic>
          <a:graphicData uri="http://schemas.openxmlformats.org/drawingml/2006/table">
            <a:tbl>
              <a:tblPr firstRow="1" bandRow="1">
                <a:tableStyleId>{5202B0CA-FC54-4496-8BCA-5EF66A818D29}</a:tableStyleId>
              </a:tblPr>
              <a:tblGrid>
                <a:gridCol w="2443893">
                  <a:extLst>
                    <a:ext uri="{9D8B030D-6E8A-4147-A177-3AD203B41FA5}">
                      <a16:colId xmlns:a16="http://schemas.microsoft.com/office/drawing/2014/main" val="1159580431"/>
                    </a:ext>
                  </a:extLst>
                </a:gridCol>
                <a:gridCol w="1314446">
                  <a:extLst>
                    <a:ext uri="{9D8B030D-6E8A-4147-A177-3AD203B41FA5}">
                      <a16:colId xmlns:a16="http://schemas.microsoft.com/office/drawing/2014/main" val="3130087443"/>
                    </a:ext>
                  </a:extLst>
                </a:gridCol>
                <a:gridCol w="1879170">
                  <a:extLst>
                    <a:ext uri="{9D8B030D-6E8A-4147-A177-3AD203B41FA5}">
                      <a16:colId xmlns:a16="http://schemas.microsoft.com/office/drawing/2014/main" val="3520162500"/>
                    </a:ext>
                  </a:extLst>
                </a:gridCol>
              </a:tblGrid>
              <a:tr h="430713">
                <a:tc>
                  <a:txBody>
                    <a:bodyPr/>
                    <a:lstStyle/>
                    <a:p>
                      <a:r>
                        <a:rPr lang="en-GB" dirty="0"/>
                        <a:t>2022</a:t>
                      </a:r>
                    </a:p>
                  </a:txBody>
                  <a:tcPr/>
                </a:tc>
                <a:tc>
                  <a:txBody>
                    <a:bodyPr/>
                    <a:lstStyle/>
                    <a:p>
                      <a:pPr algn="ctr"/>
                      <a:r>
                        <a:rPr lang="en-GB"/>
                        <a:t>Good or </a:t>
                      </a:r>
                      <a:r>
                        <a:rPr lang="en-GB" sz="1400"/>
                        <a:t>Excellent</a:t>
                      </a:r>
                      <a:r>
                        <a:rPr lang="en-GB"/>
                        <a:t> Guidance</a:t>
                      </a:r>
                    </a:p>
                  </a:txBody>
                  <a:tcPr/>
                </a:tc>
                <a:tc>
                  <a:txBody>
                    <a:bodyPr/>
                    <a:lstStyle/>
                    <a:p>
                      <a:pPr algn="ctr"/>
                      <a:r>
                        <a:rPr lang="en-GB"/>
                        <a:t>Poor or Very Poor Guidance</a:t>
                      </a:r>
                    </a:p>
                  </a:txBody>
                  <a:tcPr/>
                </a:tc>
                <a:extLst>
                  <a:ext uri="{0D108BD9-81ED-4DB2-BD59-A6C34878D82A}">
                    <a16:rowId xmlns:a16="http://schemas.microsoft.com/office/drawing/2014/main" val="3744946542"/>
                  </a:ext>
                </a:extLst>
              </a:tr>
              <a:tr h="317597">
                <a:tc>
                  <a:txBody>
                    <a:bodyPr/>
                    <a:lstStyle/>
                    <a:p>
                      <a:r>
                        <a:rPr lang="en-GB"/>
                        <a:t>All weather warnings</a:t>
                      </a:r>
                    </a:p>
                  </a:txBody>
                  <a:tcPr/>
                </a:tc>
                <a:tc>
                  <a:txBody>
                    <a:bodyPr/>
                    <a:lstStyle/>
                    <a:p>
                      <a:pPr algn="ctr"/>
                      <a:r>
                        <a:rPr lang="en-GB"/>
                        <a:t>80-85%</a:t>
                      </a:r>
                    </a:p>
                  </a:txBody>
                  <a:tcPr/>
                </a:tc>
                <a:tc>
                  <a:txBody>
                    <a:bodyPr/>
                    <a:lstStyle/>
                    <a:p>
                      <a:pPr algn="ctr"/>
                      <a:r>
                        <a:rPr lang="en-GB"/>
                        <a:t>5-10%</a:t>
                      </a:r>
                    </a:p>
                  </a:txBody>
                  <a:tcPr/>
                </a:tc>
                <a:extLst>
                  <a:ext uri="{0D108BD9-81ED-4DB2-BD59-A6C34878D82A}">
                    <a16:rowId xmlns:a16="http://schemas.microsoft.com/office/drawing/2014/main" val="2696938293"/>
                  </a:ext>
                </a:extLst>
              </a:tr>
              <a:tr h="606914">
                <a:tc>
                  <a:txBody>
                    <a:bodyPr/>
                    <a:lstStyle/>
                    <a:p>
                      <a:r>
                        <a:rPr lang="en-GB"/>
                        <a:t>Shower and Thunderstorm related warnings</a:t>
                      </a:r>
                    </a:p>
                  </a:txBody>
                  <a:tcPr/>
                </a:tc>
                <a:tc>
                  <a:txBody>
                    <a:bodyPr/>
                    <a:lstStyle/>
                    <a:p>
                      <a:pPr algn="ctr"/>
                      <a:r>
                        <a:rPr lang="en-GB"/>
                        <a:t>40-45%</a:t>
                      </a:r>
                    </a:p>
                  </a:txBody>
                  <a:tcPr/>
                </a:tc>
                <a:tc>
                  <a:txBody>
                    <a:bodyPr/>
                    <a:lstStyle/>
                    <a:p>
                      <a:pPr algn="ctr"/>
                      <a:r>
                        <a:rPr lang="en-GB" dirty="0"/>
                        <a:t>40-45%</a:t>
                      </a:r>
                    </a:p>
                  </a:txBody>
                  <a:tcPr/>
                </a:tc>
                <a:extLst>
                  <a:ext uri="{0D108BD9-81ED-4DB2-BD59-A6C34878D82A}">
                    <a16:rowId xmlns:a16="http://schemas.microsoft.com/office/drawing/2014/main" val="72013359"/>
                  </a:ext>
                </a:extLst>
              </a:tr>
            </a:tbl>
          </a:graphicData>
        </a:graphic>
      </p:graphicFrame>
      <p:sp>
        <p:nvSpPr>
          <p:cNvPr id="10" name="Footer Placeholder 1">
            <a:extLst>
              <a:ext uri="{FF2B5EF4-FFF2-40B4-BE49-F238E27FC236}">
                <a16:creationId xmlns:a16="http://schemas.microsoft.com/office/drawing/2014/main" id="{A0EA6EDD-AF3B-0E90-B3D5-C5A2B1A365AF}"/>
              </a:ext>
            </a:extLst>
          </p:cNvPr>
          <p:cNvSpPr txBox="1">
            <a:spLocks/>
          </p:cNvSpPr>
          <p:nvPr/>
        </p:nvSpPr>
        <p:spPr>
          <a:xfrm>
            <a:off x="0" y="4732140"/>
            <a:ext cx="9144000" cy="411361"/>
          </a:xfrm>
          <a:prstGeom prst="rect">
            <a:avLst/>
          </a:prstGeom>
          <a:solidFill>
            <a:srgbClr val="B9DC0C"/>
          </a:solidFill>
        </p:spPr>
        <p:txBody>
          <a:bodyPr vert="horz" lIns="252000" tIns="36000" rIns="68580" bIns="27000" rtlCol="0" anchor="ctr"/>
          <a:lstStyle>
            <a:defPPr>
              <a:defRPr lang="en-US"/>
            </a:defPPr>
            <a:lvl1pPr marL="0" algn="l" defTabSz="219075" rtl="0" eaLnBrk="1" latinLnBrk="0" hangingPunct="0">
              <a:defRPr sz="8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l" defTabSz="219075" rtl="0" eaLnBrk="1" fontAlgn="auto" latinLnBrk="0" hangingPunct="0">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2A2A2A"/>
                </a:solidFill>
                <a:effectLst/>
                <a:uLnTx/>
                <a:uFillTx/>
                <a:latin typeface="Arial"/>
                <a:sym typeface="Helvetica Light"/>
              </a:rPr>
              <a:t>www.metoffice.gov.uk																									                 © Crown Copyright 2025, Met Office</a:t>
            </a:r>
            <a:endParaRPr kumimoji="0" lang="en-GB" sz="800" b="0" i="0" u="none" strike="noStrike" kern="0" cap="none" spc="0" normalizeH="0" baseline="0" noProof="0" dirty="0">
              <a:ln>
                <a:noFill/>
              </a:ln>
              <a:solidFill>
                <a:srgbClr val="2A2A2A"/>
              </a:solidFill>
              <a:effectLst/>
              <a:uLnTx/>
              <a:uFillTx/>
              <a:latin typeface="Arial"/>
              <a:sym typeface="Helvetica Light"/>
            </a:endParaRPr>
          </a:p>
        </p:txBody>
      </p:sp>
    </p:spTree>
    <p:extLst>
      <p:ext uri="{BB962C8B-B14F-4D97-AF65-F5344CB8AC3E}">
        <p14:creationId xmlns:p14="http://schemas.microsoft.com/office/powerpoint/2010/main" val="357441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C9AD61-FCEB-1856-CD3C-412F6E928E25}"/>
              </a:ext>
            </a:extLst>
          </p:cNvPr>
          <p:cNvSpPr>
            <a:spLocks noGrp="1"/>
          </p:cNvSpPr>
          <p:nvPr>
            <p:ph idx="1"/>
          </p:nvPr>
        </p:nvSpPr>
        <p:spPr>
          <a:xfrm>
            <a:off x="2783840" y="1565380"/>
            <a:ext cx="6187440" cy="3060000"/>
          </a:xfrm>
        </p:spPr>
        <p:txBody>
          <a:bodyPr>
            <a:normAutofit/>
          </a:bodyPr>
          <a:lstStyle/>
          <a:p>
            <a:pPr marL="0" indent="0">
              <a:buNone/>
            </a:pPr>
            <a:r>
              <a:rPr lang="en-GB" dirty="0"/>
              <a:t>Events distributed across a wide range of synoptic regimes. Most cases relate to </a:t>
            </a:r>
            <a:r>
              <a:rPr lang="en-GB" b="1" dirty="0"/>
              <a:t>mesoscale features</a:t>
            </a:r>
            <a:r>
              <a:rPr lang="en-GB" dirty="0"/>
              <a:t>.</a:t>
            </a:r>
          </a:p>
          <a:p>
            <a:pPr marL="0" indent="0">
              <a:buNone/>
            </a:pPr>
            <a:r>
              <a:rPr lang="en-GB" dirty="0"/>
              <a:t>It’s a matter of “time” – flow aligned lines, slow cell advection velocities and back-building allow more rainfall to fall in one place.</a:t>
            </a:r>
          </a:p>
          <a:p>
            <a:pPr marL="0" indent="0">
              <a:buNone/>
            </a:pPr>
            <a:r>
              <a:rPr lang="en-GB" dirty="0"/>
              <a:t>Most often occurs in relatively </a:t>
            </a:r>
            <a:r>
              <a:rPr lang="en-GB" b="1" dirty="0"/>
              <a:t>low-CAPE, low-shear environments </a:t>
            </a:r>
            <a:r>
              <a:rPr lang="en-GB" sz="2000" dirty="0"/>
              <a:t>(median values of MUCAPE and effective bulk wind shear of 561 J kg-1 and 13.8 knots, respectively). </a:t>
            </a:r>
            <a:endParaRPr lang="en-GB" dirty="0"/>
          </a:p>
          <a:p>
            <a:pPr marL="0" indent="0">
              <a:buNone/>
            </a:pPr>
            <a:endParaRPr lang="en-GB" dirty="0"/>
          </a:p>
        </p:txBody>
      </p:sp>
      <p:sp>
        <p:nvSpPr>
          <p:cNvPr id="3" name="Title 2">
            <a:extLst>
              <a:ext uri="{FF2B5EF4-FFF2-40B4-BE49-F238E27FC236}">
                <a16:creationId xmlns:a16="http://schemas.microsoft.com/office/drawing/2014/main" id="{5E3B3937-D687-6B66-714D-3B797045BD8B}"/>
              </a:ext>
            </a:extLst>
          </p:cNvPr>
          <p:cNvSpPr>
            <a:spLocks noGrp="1"/>
          </p:cNvSpPr>
          <p:nvPr>
            <p:ph type="title"/>
          </p:nvPr>
        </p:nvSpPr>
        <p:spPr>
          <a:xfrm>
            <a:off x="252000" y="882620"/>
            <a:ext cx="8640000" cy="576000"/>
          </a:xfrm>
        </p:spPr>
        <p:txBody>
          <a:bodyPr>
            <a:normAutofit fontScale="90000"/>
          </a:bodyPr>
          <a:lstStyle/>
          <a:p>
            <a:r>
              <a:rPr lang="en-GB" dirty="0"/>
              <a:t>Analysis of surface water flooding events associated with deep moist convection in the UK</a:t>
            </a:r>
          </a:p>
        </p:txBody>
      </p:sp>
      <p:sp>
        <p:nvSpPr>
          <p:cNvPr id="5" name="TextBox 4">
            <a:extLst>
              <a:ext uri="{FF2B5EF4-FFF2-40B4-BE49-F238E27FC236}">
                <a16:creationId xmlns:a16="http://schemas.microsoft.com/office/drawing/2014/main" id="{F0DF8E7D-1DBC-A546-0351-98209F98DB2D}"/>
              </a:ext>
            </a:extLst>
          </p:cNvPr>
          <p:cNvSpPr txBox="1"/>
          <p:nvPr/>
        </p:nvSpPr>
        <p:spPr>
          <a:xfrm>
            <a:off x="377190" y="2203457"/>
            <a:ext cx="2131060" cy="307777"/>
          </a:xfrm>
          <a:prstGeom prst="rect">
            <a:avLst/>
          </a:prstGeom>
          <a:solidFill>
            <a:schemeClr val="accent3">
              <a:lumMod val="20000"/>
              <a:lumOff val="80000"/>
            </a:schemeClr>
          </a:solidFill>
        </p:spPr>
        <p:txBody>
          <a:bodyPr wrap="square">
            <a:spAutoFit/>
          </a:bodyPr>
          <a:lstStyle/>
          <a:p>
            <a:r>
              <a:rPr lang="en-GB" dirty="0"/>
              <a:t>103 events 2015 – 2021 </a:t>
            </a:r>
          </a:p>
        </p:txBody>
      </p:sp>
      <p:sp>
        <p:nvSpPr>
          <p:cNvPr id="7" name="TextBox 6">
            <a:extLst>
              <a:ext uri="{FF2B5EF4-FFF2-40B4-BE49-F238E27FC236}">
                <a16:creationId xmlns:a16="http://schemas.microsoft.com/office/drawing/2014/main" id="{E8115DE0-6626-42ED-0156-5FFA75FB650B}"/>
              </a:ext>
            </a:extLst>
          </p:cNvPr>
          <p:cNvSpPr txBox="1"/>
          <p:nvPr/>
        </p:nvSpPr>
        <p:spPr>
          <a:xfrm>
            <a:off x="377190" y="2604847"/>
            <a:ext cx="2131060" cy="1384995"/>
          </a:xfrm>
          <a:prstGeom prst="rect">
            <a:avLst/>
          </a:prstGeom>
          <a:solidFill>
            <a:schemeClr val="accent1">
              <a:lumMod val="20000"/>
              <a:lumOff val="80000"/>
            </a:schemeClr>
          </a:solidFill>
        </p:spPr>
        <p:txBody>
          <a:bodyPr wrap="square">
            <a:spAutoFit/>
          </a:bodyPr>
          <a:lstStyle/>
          <a:p>
            <a:r>
              <a:rPr lang="en-GB" dirty="0"/>
              <a:t>synoptic-scale, mesoscale and storm-scale environments explored using ERA5 reanalysis, satellite and radar. </a:t>
            </a:r>
          </a:p>
        </p:txBody>
      </p:sp>
      <p:sp>
        <p:nvSpPr>
          <p:cNvPr id="9" name="Footer Placeholder 1">
            <a:extLst>
              <a:ext uri="{FF2B5EF4-FFF2-40B4-BE49-F238E27FC236}">
                <a16:creationId xmlns:a16="http://schemas.microsoft.com/office/drawing/2014/main" id="{F9C77A91-FAC3-CA7F-96CE-BB17D14387A2}"/>
              </a:ext>
            </a:extLst>
          </p:cNvPr>
          <p:cNvSpPr txBox="1">
            <a:spLocks/>
          </p:cNvSpPr>
          <p:nvPr/>
        </p:nvSpPr>
        <p:spPr>
          <a:xfrm>
            <a:off x="0" y="4732140"/>
            <a:ext cx="9144000" cy="411361"/>
          </a:xfrm>
          <a:prstGeom prst="rect">
            <a:avLst/>
          </a:prstGeom>
          <a:solidFill>
            <a:srgbClr val="B9DC0C"/>
          </a:solidFill>
        </p:spPr>
        <p:txBody>
          <a:bodyPr vert="horz" lIns="252000" tIns="36000" rIns="68580" bIns="27000" rtlCol="0" anchor="ctr"/>
          <a:lstStyle>
            <a:defPPr>
              <a:defRPr lang="en-US"/>
            </a:defPPr>
            <a:lvl1pPr marL="0" algn="l" defTabSz="219075" rtl="0" eaLnBrk="1" latinLnBrk="0" hangingPunct="0">
              <a:defRPr sz="8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l" defTabSz="219075" rtl="0" eaLnBrk="1" fontAlgn="auto" latinLnBrk="0" hangingPunct="0">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2A2A2A"/>
                </a:solidFill>
                <a:effectLst/>
                <a:uLnTx/>
                <a:uFillTx/>
                <a:latin typeface="Arial"/>
                <a:sym typeface="Helvetica Light"/>
              </a:rPr>
              <a:t>www.metoffice.gov.uk																									                 © Crown Copyright 2025, Met Office</a:t>
            </a:r>
            <a:endParaRPr kumimoji="0" lang="en-GB" sz="800" b="0" i="0" u="none" strike="noStrike" kern="0" cap="none" spc="0" normalizeH="0" baseline="0" noProof="0" dirty="0">
              <a:ln>
                <a:noFill/>
              </a:ln>
              <a:solidFill>
                <a:srgbClr val="2A2A2A"/>
              </a:solidFill>
              <a:effectLst/>
              <a:uLnTx/>
              <a:uFillTx/>
              <a:latin typeface="Arial"/>
              <a:sym typeface="Helvetica Light"/>
            </a:endParaRPr>
          </a:p>
        </p:txBody>
      </p:sp>
      <p:sp>
        <p:nvSpPr>
          <p:cNvPr id="10" name="TextBox 9">
            <a:extLst>
              <a:ext uri="{FF2B5EF4-FFF2-40B4-BE49-F238E27FC236}">
                <a16:creationId xmlns:a16="http://schemas.microsoft.com/office/drawing/2014/main" id="{B4868D3D-2C58-82C0-B72B-BFE029F32419}"/>
              </a:ext>
            </a:extLst>
          </p:cNvPr>
          <p:cNvSpPr txBox="1"/>
          <p:nvPr/>
        </p:nvSpPr>
        <p:spPr>
          <a:xfrm>
            <a:off x="8046720" y="91771"/>
            <a:ext cx="1849120" cy="307777"/>
          </a:xfrm>
          <a:prstGeom prst="rect">
            <a:avLst/>
          </a:prstGeom>
          <a:noFill/>
        </p:spPr>
        <p:txBody>
          <a:bodyPr wrap="square" rtlCol="0">
            <a:spAutoFit/>
          </a:bodyPr>
          <a:lstStyle/>
          <a:p>
            <a:r>
              <a:rPr lang="en-GB" i="1" dirty="0"/>
              <a:t>Matt Clark</a:t>
            </a:r>
          </a:p>
        </p:txBody>
      </p:sp>
    </p:spTree>
    <p:extLst>
      <p:ext uri="{BB962C8B-B14F-4D97-AF65-F5344CB8AC3E}">
        <p14:creationId xmlns:p14="http://schemas.microsoft.com/office/powerpoint/2010/main" val="2255068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A4BF20-85CB-0ACE-216F-343CD87040D7}"/>
              </a:ext>
            </a:extLst>
          </p:cNvPr>
          <p:cNvSpPr>
            <a:spLocks noGrp="1"/>
          </p:cNvSpPr>
          <p:nvPr>
            <p:ph type="title"/>
          </p:nvPr>
        </p:nvSpPr>
        <p:spPr>
          <a:xfrm>
            <a:off x="252000" y="890474"/>
            <a:ext cx="2484112" cy="576000"/>
          </a:xfrm>
        </p:spPr>
        <p:txBody>
          <a:bodyPr>
            <a:normAutofit fontScale="90000"/>
          </a:bodyPr>
          <a:lstStyle/>
          <a:p>
            <a:r>
              <a:rPr lang="en-GB" dirty="0"/>
              <a:t>Why nowcasting?</a:t>
            </a:r>
          </a:p>
        </p:txBody>
      </p:sp>
      <p:pic>
        <p:nvPicPr>
          <p:cNvPr id="5" name="Picture 4">
            <a:extLst>
              <a:ext uri="{FF2B5EF4-FFF2-40B4-BE49-F238E27FC236}">
                <a16:creationId xmlns:a16="http://schemas.microsoft.com/office/drawing/2014/main" id="{8FC37D08-4F67-3708-739D-F6C36081BFE5}"/>
              </a:ext>
            </a:extLst>
          </p:cNvPr>
          <p:cNvPicPr>
            <a:picLocks noChangeAspect="1"/>
          </p:cNvPicPr>
          <p:nvPr/>
        </p:nvPicPr>
        <p:blipFill>
          <a:blip r:embed="rId3"/>
          <a:stretch>
            <a:fillRect/>
          </a:stretch>
        </p:blipFill>
        <p:spPr>
          <a:xfrm>
            <a:off x="2919232" y="-2369"/>
            <a:ext cx="6224768" cy="4620294"/>
          </a:xfrm>
          <a:prstGeom prst="rect">
            <a:avLst/>
          </a:prstGeom>
        </p:spPr>
      </p:pic>
      <p:sp>
        <p:nvSpPr>
          <p:cNvPr id="7" name="TextBox 6">
            <a:extLst>
              <a:ext uri="{FF2B5EF4-FFF2-40B4-BE49-F238E27FC236}">
                <a16:creationId xmlns:a16="http://schemas.microsoft.com/office/drawing/2014/main" id="{3FF242E3-1769-C97B-ECC4-EB2CF38C1311}"/>
              </a:ext>
            </a:extLst>
          </p:cNvPr>
          <p:cNvSpPr txBox="1"/>
          <p:nvPr/>
        </p:nvSpPr>
        <p:spPr>
          <a:xfrm>
            <a:off x="333154" y="1617643"/>
            <a:ext cx="2105247" cy="1323439"/>
          </a:xfrm>
          <a:prstGeom prst="rect">
            <a:avLst/>
          </a:prstGeom>
          <a:noFill/>
        </p:spPr>
        <p:txBody>
          <a:bodyPr wrap="square">
            <a:spAutoFit/>
          </a:bodyPr>
          <a:lstStyle/>
          <a:p>
            <a:r>
              <a:rPr lang="en-GB" sz="1600" b="0" i="0" dirty="0">
                <a:effectLst/>
                <a:latin typeface="Arial" panose="020B0604020202020204" pitchFamily="34" charset="0"/>
              </a:rPr>
              <a:t>Thunderstorm warning issued at 10:00 BST Sun 11th June (about 24 hours ahead)</a:t>
            </a:r>
            <a:endParaRPr lang="en-GB" sz="1600" dirty="0"/>
          </a:p>
        </p:txBody>
      </p:sp>
      <p:sp>
        <p:nvSpPr>
          <p:cNvPr id="4" name="Footer Placeholder 1">
            <a:extLst>
              <a:ext uri="{FF2B5EF4-FFF2-40B4-BE49-F238E27FC236}">
                <a16:creationId xmlns:a16="http://schemas.microsoft.com/office/drawing/2014/main" id="{78DD9783-AA5B-EEAF-4037-DC68DC77AFAE}"/>
              </a:ext>
            </a:extLst>
          </p:cNvPr>
          <p:cNvSpPr txBox="1">
            <a:spLocks/>
          </p:cNvSpPr>
          <p:nvPr/>
        </p:nvSpPr>
        <p:spPr>
          <a:xfrm>
            <a:off x="0" y="4732140"/>
            <a:ext cx="9144000" cy="411361"/>
          </a:xfrm>
          <a:prstGeom prst="rect">
            <a:avLst/>
          </a:prstGeom>
          <a:solidFill>
            <a:srgbClr val="B9DC0C"/>
          </a:solidFill>
        </p:spPr>
        <p:txBody>
          <a:bodyPr vert="horz" lIns="252000" tIns="36000" rIns="68580" bIns="27000" rtlCol="0" anchor="ctr"/>
          <a:lstStyle>
            <a:defPPr>
              <a:defRPr lang="en-US"/>
            </a:defPPr>
            <a:lvl1pPr marL="0" algn="l" defTabSz="219075" rtl="0" eaLnBrk="1" latinLnBrk="0" hangingPunct="0">
              <a:defRPr sz="8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l" defTabSz="219075" rtl="0" eaLnBrk="1" fontAlgn="auto" latinLnBrk="0" hangingPunct="0">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2A2A2A"/>
                </a:solidFill>
                <a:effectLst/>
                <a:uLnTx/>
                <a:uFillTx/>
                <a:latin typeface="Arial"/>
                <a:sym typeface="Helvetica Light"/>
              </a:rPr>
              <a:t>www.metoffice.gov.uk																									                 © Crown Copyright 2025, Met Office</a:t>
            </a:r>
            <a:endParaRPr kumimoji="0" lang="en-GB" sz="800" b="0" i="0" u="none" strike="noStrike" kern="0" cap="none" spc="0" normalizeH="0" baseline="0" noProof="0" dirty="0">
              <a:ln>
                <a:noFill/>
              </a:ln>
              <a:solidFill>
                <a:srgbClr val="2A2A2A"/>
              </a:solidFill>
              <a:effectLst/>
              <a:uLnTx/>
              <a:uFillTx/>
              <a:latin typeface="Arial"/>
              <a:sym typeface="Helvetica Light"/>
            </a:endParaRPr>
          </a:p>
        </p:txBody>
      </p:sp>
    </p:spTree>
    <p:extLst>
      <p:ext uri="{BB962C8B-B14F-4D97-AF65-F5344CB8AC3E}">
        <p14:creationId xmlns:p14="http://schemas.microsoft.com/office/powerpoint/2010/main" val="2010292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1">
            <a:extLst>
              <a:ext uri="{FF2B5EF4-FFF2-40B4-BE49-F238E27FC236}">
                <a16:creationId xmlns:a16="http://schemas.microsoft.com/office/drawing/2014/main" id="{26EDDD9A-D178-0556-ECE6-6259B9435542}"/>
              </a:ext>
            </a:extLst>
          </p:cNvPr>
          <p:cNvSpPr txBox="1">
            <a:spLocks/>
          </p:cNvSpPr>
          <p:nvPr/>
        </p:nvSpPr>
        <p:spPr>
          <a:xfrm>
            <a:off x="0" y="4732140"/>
            <a:ext cx="9144000" cy="411361"/>
          </a:xfrm>
          <a:prstGeom prst="rect">
            <a:avLst/>
          </a:prstGeom>
          <a:solidFill>
            <a:srgbClr val="B9DC0C"/>
          </a:solidFill>
        </p:spPr>
        <p:txBody>
          <a:bodyPr vert="horz" lIns="252000" tIns="36000" rIns="68580" bIns="27000" rtlCol="0" anchor="ctr"/>
          <a:lstStyle>
            <a:defPPr>
              <a:defRPr lang="en-US"/>
            </a:defPPr>
            <a:lvl1pPr marL="0" algn="l" defTabSz="219075" rtl="0" eaLnBrk="1" latinLnBrk="0" hangingPunct="0">
              <a:defRPr sz="8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l" defTabSz="219075" rtl="0" eaLnBrk="1" fontAlgn="auto" latinLnBrk="0" hangingPunct="0">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2A2A2A"/>
                </a:solidFill>
                <a:effectLst/>
                <a:uLnTx/>
                <a:uFillTx/>
                <a:latin typeface="Arial"/>
                <a:sym typeface="Helvetica Light"/>
              </a:rPr>
              <a:t>www.metoffice.gov.uk																									                 © Crown Copyright 2025, Met Office</a:t>
            </a:r>
            <a:endParaRPr kumimoji="0" lang="en-GB" sz="800" b="0" i="0" u="none" strike="noStrike" kern="0" cap="none" spc="0" normalizeH="0" baseline="0" noProof="0" dirty="0">
              <a:ln>
                <a:noFill/>
              </a:ln>
              <a:solidFill>
                <a:srgbClr val="2A2A2A"/>
              </a:solidFill>
              <a:effectLst/>
              <a:uLnTx/>
              <a:uFillTx/>
              <a:latin typeface="Arial"/>
              <a:sym typeface="Helvetica Light"/>
            </a:endParaRPr>
          </a:p>
        </p:txBody>
      </p:sp>
      <p:sp>
        <p:nvSpPr>
          <p:cNvPr id="14" name="TextBox 13">
            <a:extLst>
              <a:ext uri="{FF2B5EF4-FFF2-40B4-BE49-F238E27FC236}">
                <a16:creationId xmlns:a16="http://schemas.microsoft.com/office/drawing/2014/main" id="{F9829D3C-2081-F68A-AEC6-F0A91924E6DF}"/>
              </a:ext>
            </a:extLst>
          </p:cNvPr>
          <p:cNvSpPr txBox="1"/>
          <p:nvPr/>
        </p:nvSpPr>
        <p:spPr>
          <a:xfrm>
            <a:off x="451086" y="2900002"/>
            <a:ext cx="4517248" cy="1569660"/>
          </a:xfrm>
          <a:prstGeom prst="rect">
            <a:avLst/>
          </a:prstGeom>
          <a:noFill/>
        </p:spPr>
        <p:txBody>
          <a:bodyPr wrap="square">
            <a:spAutoFit/>
          </a:bodyPr>
          <a:lstStyle/>
          <a:p>
            <a:pPr algn="ctr"/>
            <a:r>
              <a:rPr lang="en-GB" sz="1600" dirty="0"/>
              <a:t>Simonin </a:t>
            </a:r>
            <a:r>
              <a:rPr lang="en-GB" sz="1600" i="1" dirty="0"/>
              <a:t>et al.</a:t>
            </a:r>
            <a:r>
              <a:rPr lang="en-GB" sz="1600" dirty="0"/>
              <a:t> (2017): &gt;1mm in an hour in convective events is forecast better by </a:t>
            </a:r>
            <a:r>
              <a:rPr lang="en-GB" sz="1600" dirty="0">
                <a:solidFill>
                  <a:schemeClr val="accent2"/>
                </a:solidFill>
              </a:rPr>
              <a:t>extrapolating rainfall radar (blue) </a:t>
            </a:r>
            <a:r>
              <a:rPr lang="en-GB" sz="1600" dirty="0"/>
              <a:t>than by </a:t>
            </a:r>
            <a:r>
              <a:rPr lang="en-GB" sz="1600" dirty="0">
                <a:solidFill>
                  <a:schemeClr val="accent3">
                    <a:lumMod val="75000"/>
                  </a:schemeClr>
                </a:solidFill>
              </a:rPr>
              <a:t>NWP (red) </a:t>
            </a:r>
            <a:r>
              <a:rPr lang="en-GB" sz="1600" dirty="0"/>
              <a:t>1.5 – 2 hours ahead. </a:t>
            </a:r>
          </a:p>
          <a:p>
            <a:pPr algn="ctr"/>
            <a:endParaRPr lang="en-GB" sz="1600" dirty="0"/>
          </a:p>
          <a:p>
            <a:pPr algn="ctr"/>
            <a:endParaRPr lang="en-GB" sz="1600" dirty="0"/>
          </a:p>
        </p:txBody>
      </p:sp>
      <p:sp>
        <p:nvSpPr>
          <p:cNvPr id="18" name="TextBox 17">
            <a:extLst>
              <a:ext uri="{FF2B5EF4-FFF2-40B4-BE49-F238E27FC236}">
                <a16:creationId xmlns:a16="http://schemas.microsoft.com/office/drawing/2014/main" id="{2F72B7BB-2CBE-3F95-57EA-8FD12B39B106}"/>
              </a:ext>
            </a:extLst>
          </p:cNvPr>
          <p:cNvSpPr txBox="1"/>
          <p:nvPr/>
        </p:nvSpPr>
        <p:spPr>
          <a:xfrm>
            <a:off x="2313534" y="4783931"/>
            <a:ext cx="4915422" cy="307777"/>
          </a:xfrm>
          <a:prstGeom prst="rect">
            <a:avLst/>
          </a:prstGeom>
          <a:noFill/>
        </p:spPr>
        <p:txBody>
          <a:bodyPr wrap="square">
            <a:spAutoFit/>
          </a:bodyPr>
          <a:lstStyle/>
          <a:p>
            <a:r>
              <a:rPr lang="en-GB" dirty="0"/>
              <a:t>Simonin </a:t>
            </a:r>
            <a:r>
              <a:rPr lang="en-GB" i="1" dirty="0"/>
              <a:t>et al.</a:t>
            </a:r>
            <a:r>
              <a:rPr lang="en-GB" dirty="0"/>
              <a:t> (2017) https://doi.org/10.1002/qj.3136</a:t>
            </a:r>
          </a:p>
        </p:txBody>
      </p:sp>
      <p:sp>
        <p:nvSpPr>
          <p:cNvPr id="4" name="Title 2">
            <a:extLst>
              <a:ext uri="{FF2B5EF4-FFF2-40B4-BE49-F238E27FC236}">
                <a16:creationId xmlns:a16="http://schemas.microsoft.com/office/drawing/2014/main" id="{55AE47F3-CEA1-C290-02E1-42FBE1F1E73C}"/>
              </a:ext>
            </a:extLst>
          </p:cNvPr>
          <p:cNvSpPr txBox="1">
            <a:spLocks/>
          </p:cNvSpPr>
          <p:nvPr/>
        </p:nvSpPr>
        <p:spPr>
          <a:xfrm>
            <a:off x="252000" y="890474"/>
            <a:ext cx="2484112" cy="576000"/>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3200" kern="1200">
                <a:solidFill>
                  <a:schemeClr val="tx1"/>
                </a:solidFill>
                <a:latin typeface="+mj-lt"/>
                <a:ea typeface="+mj-ea"/>
                <a:cs typeface="+mj-cs"/>
              </a:defRPr>
            </a:lvl1pPr>
          </a:lstStyle>
          <a:p>
            <a:r>
              <a:rPr lang="en-GB" dirty="0"/>
              <a:t>Why nowcasting?</a:t>
            </a:r>
          </a:p>
        </p:txBody>
      </p:sp>
      <p:grpSp>
        <p:nvGrpSpPr>
          <p:cNvPr id="6" name="Group 5">
            <a:extLst>
              <a:ext uri="{FF2B5EF4-FFF2-40B4-BE49-F238E27FC236}">
                <a16:creationId xmlns:a16="http://schemas.microsoft.com/office/drawing/2014/main" id="{D7ED5A97-A7F7-2046-14E5-CB6767EC69E6}"/>
              </a:ext>
            </a:extLst>
          </p:cNvPr>
          <p:cNvGrpSpPr/>
          <p:nvPr/>
        </p:nvGrpSpPr>
        <p:grpSpPr>
          <a:xfrm>
            <a:off x="5263449" y="304826"/>
            <a:ext cx="3104193" cy="4046697"/>
            <a:chOff x="3544186" y="389887"/>
            <a:chExt cx="3104193" cy="4046697"/>
          </a:xfrm>
        </p:grpSpPr>
        <p:pic>
          <p:nvPicPr>
            <p:cNvPr id="5" name="Picture 4">
              <a:extLst>
                <a:ext uri="{FF2B5EF4-FFF2-40B4-BE49-F238E27FC236}">
                  <a16:creationId xmlns:a16="http://schemas.microsoft.com/office/drawing/2014/main" id="{69E93090-F023-F8CE-D791-052E373375D3}"/>
                </a:ext>
              </a:extLst>
            </p:cNvPr>
            <p:cNvPicPr>
              <a:picLocks noChangeAspect="1"/>
            </p:cNvPicPr>
            <p:nvPr/>
          </p:nvPicPr>
          <p:blipFill>
            <a:blip r:embed="rId3"/>
            <a:srcRect l="36805" t="55125" r="31295"/>
            <a:stretch/>
          </p:blipFill>
          <p:spPr>
            <a:xfrm>
              <a:off x="4031468" y="563259"/>
              <a:ext cx="2616911" cy="3873325"/>
            </a:xfrm>
            <a:prstGeom prst="rect">
              <a:avLst/>
            </a:prstGeom>
          </p:spPr>
        </p:pic>
        <p:pic>
          <p:nvPicPr>
            <p:cNvPr id="1026" name="Picture 2">
              <a:extLst>
                <a:ext uri="{FF2B5EF4-FFF2-40B4-BE49-F238E27FC236}">
                  <a16:creationId xmlns:a16="http://schemas.microsoft.com/office/drawing/2014/main" id="{108FD67F-F41D-445C-4D6C-1F711F8511E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3195" r="94069"/>
            <a:stretch/>
          </p:blipFill>
          <p:spPr bwMode="auto">
            <a:xfrm>
              <a:off x="3544186" y="389887"/>
              <a:ext cx="487282" cy="404669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658BF8BB-3054-9AF3-60D4-1A40179CE33C}"/>
              </a:ext>
            </a:extLst>
          </p:cNvPr>
          <p:cNvSpPr txBox="1"/>
          <p:nvPr/>
        </p:nvSpPr>
        <p:spPr>
          <a:xfrm>
            <a:off x="251999" y="1644502"/>
            <a:ext cx="4915423" cy="1077218"/>
          </a:xfrm>
          <a:prstGeom prst="rect">
            <a:avLst/>
          </a:prstGeom>
          <a:noFill/>
        </p:spPr>
        <p:txBody>
          <a:bodyPr wrap="square" rtlCol="0">
            <a:spAutoFit/>
          </a:bodyPr>
          <a:lstStyle/>
          <a:p>
            <a:pPr algn="ctr"/>
            <a:r>
              <a:rPr lang="en-GB" sz="1600" dirty="0"/>
              <a:t>The requirement for accurate 5-day forecasts makes it difficult to draw close enough to the observations assimilated to produce accurate very short-range forecasts. </a:t>
            </a:r>
          </a:p>
        </p:txBody>
      </p:sp>
    </p:spTree>
    <p:extLst>
      <p:ext uri="{BB962C8B-B14F-4D97-AF65-F5344CB8AC3E}">
        <p14:creationId xmlns:p14="http://schemas.microsoft.com/office/powerpoint/2010/main" val="4232193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8A65E-5AE7-8A18-DB9D-C18CF852E825}"/>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013577E6-C713-A42F-67FA-47E5F19C932C}"/>
              </a:ext>
            </a:extLst>
          </p:cNvPr>
          <p:cNvSpPr>
            <a:spLocks noGrp="1"/>
          </p:cNvSpPr>
          <p:nvPr>
            <p:ph type="ftr" sz="quarter" idx="12"/>
          </p:nvPr>
        </p:nvSpPr>
        <p:spPr/>
        <p:txBody>
          <a:bodyPr/>
          <a:lstStyle/>
          <a:p>
            <a:endParaRPr lang="en-GB" kern="0" dirty="0">
              <a:solidFill>
                <a:srgbClr val="2A2A2A"/>
              </a:solidFill>
              <a:sym typeface="Helvetica Light"/>
            </a:endParaRPr>
          </a:p>
        </p:txBody>
      </p:sp>
      <p:sp>
        <p:nvSpPr>
          <p:cNvPr id="6" name="Title 5">
            <a:extLst>
              <a:ext uri="{FF2B5EF4-FFF2-40B4-BE49-F238E27FC236}">
                <a16:creationId xmlns:a16="http://schemas.microsoft.com/office/drawing/2014/main" id="{FCF72BD4-7543-E12E-3AA4-B6F0463AAD51}"/>
              </a:ext>
            </a:extLst>
          </p:cNvPr>
          <p:cNvSpPr>
            <a:spLocks noGrp="1"/>
          </p:cNvSpPr>
          <p:nvPr>
            <p:ph type="title"/>
          </p:nvPr>
        </p:nvSpPr>
        <p:spPr>
          <a:xfrm>
            <a:off x="210281" y="628422"/>
            <a:ext cx="8437500" cy="623248"/>
          </a:xfrm>
        </p:spPr>
        <p:txBody>
          <a:bodyPr/>
          <a:lstStyle/>
          <a:p>
            <a:r>
              <a:rPr lang="en-US"/>
              <a:t>Overview</a:t>
            </a:r>
          </a:p>
        </p:txBody>
      </p:sp>
      <p:sp>
        <p:nvSpPr>
          <p:cNvPr id="8" name="Text Placeholder 7">
            <a:extLst>
              <a:ext uri="{FF2B5EF4-FFF2-40B4-BE49-F238E27FC236}">
                <a16:creationId xmlns:a16="http://schemas.microsoft.com/office/drawing/2014/main" id="{8837E9C0-BAC5-EA1B-1DB0-2040F4714ADB}"/>
              </a:ext>
            </a:extLst>
          </p:cNvPr>
          <p:cNvSpPr>
            <a:spLocks noGrp="1"/>
          </p:cNvSpPr>
          <p:nvPr>
            <p:ph type="body" sz="quarter" idx="11"/>
          </p:nvPr>
        </p:nvSpPr>
        <p:spPr>
          <a:xfrm>
            <a:off x="222918" y="1326139"/>
            <a:ext cx="8424863" cy="2961680"/>
          </a:xfrm>
        </p:spPr>
        <p:txBody>
          <a:bodyPr/>
          <a:lstStyle/>
          <a:p>
            <a:pPr marL="285750" indent="-285750">
              <a:buFont typeface="Arial" panose="020B0604020202020204" pitchFamily="34" charset="0"/>
              <a:buChar char="•"/>
            </a:pPr>
            <a:r>
              <a:rPr lang="en-US" sz="2000" dirty="0"/>
              <a:t>Context for Nowcasting in the UK</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Overview of PLUVIA</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Evolution of operational services at the Met Office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Evaluation at the Summer 2024 Nowcasting testbed</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295782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26CC53-2716-4D58-C175-A62B9D4D7FE4}"/>
              </a:ext>
            </a:extLst>
          </p:cNvPr>
          <p:cNvSpPr>
            <a:spLocks noGrp="1"/>
          </p:cNvSpPr>
          <p:nvPr>
            <p:ph type="ftr" sz="quarter" idx="12"/>
          </p:nvPr>
        </p:nvSpPr>
        <p:spPr/>
        <p:txBody>
          <a:bodyPr/>
          <a:lstStyle/>
          <a:p>
            <a:r>
              <a:rPr lang="en-GB" kern="0">
                <a:solidFill>
                  <a:srgbClr val="2A2A2A"/>
                </a:solidFill>
                <a:sym typeface="Helvetica Light"/>
              </a:rPr>
              <a:t>www.metoffice.gov.uk																									                       © Crown Copyright 2025, Met Office</a:t>
            </a:r>
          </a:p>
        </p:txBody>
      </p:sp>
      <p:sp>
        <p:nvSpPr>
          <p:cNvPr id="4" name="Text Placeholder 3">
            <a:extLst>
              <a:ext uri="{FF2B5EF4-FFF2-40B4-BE49-F238E27FC236}">
                <a16:creationId xmlns:a16="http://schemas.microsoft.com/office/drawing/2014/main" id="{B422C133-9E64-32FF-0622-257AE1BEDD53}"/>
              </a:ext>
            </a:extLst>
          </p:cNvPr>
          <p:cNvSpPr>
            <a:spLocks noGrp="1"/>
          </p:cNvSpPr>
          <p:nvPr>
            <p:ph type="body" sz="quarter" idx="11"/>
          </p:nvPr>
        </p:nvSpPr>
        <p:spPr>
          <a:xfrm>
            <a:off x="197645" y="1664525"/>
            <a:ext cx="5516349" cy="2961680"/>
          </a:xfrm>
        </p:spPr>
        <p:txBody>
          <a:bodyPr/>
          <a:lstStyle/>
          <a:p>
            <a:r>
              <a:rPr lang="en-GB" sz="1400" dirty="0"/>
              <a:t>What is PLUVIA?</a:t>
            </a:r>
          </a:p>
          <a:p>
            <a:pPr marL="285750" indent="-285750">
              <a:buFont typeface="Arial" panose="020B0604020202020204" pitchFamily="34" charset="0"/>
              <a:buChar char="•"/>
            </a:pPr>
            <a:r>
              <a:rPr lang="en-GB" sz="1400" dirty="0"/>
              <a:t>Combines observations and NWP to produce </a:t>
            </a:r>
            <a:r>
              <a:rPr lang="en-GB" sz="1400" b="1" dirty="0"/>
              <a:t>analyses</a:t>
            </a:r>
            <a:r>
              <a:rPr lang="en-GB" sz="1400" dirty="0"/>
              <a:t> that can draw closer to observations than NWP.</a:t>
            </a:r>
          </a:p>
          <a:p>
            <a:pPr marL="285750" indent="-285750">
              <a:buFont typeface="Arial" panose="020B0604020202020204" pitchFamily="34" charset="0"/>
              <a:buChar char="•"/>
            </a:pPr>
            <a:r>
              <a:rPr lang="en-GB" sz="1400" dirty="0"/>
              <a:t>Uses alternatives to a physical simulation (e.g. Ensemble Forecast Adjustment, Kalman Filter) to generate </a:t>
            </a:r>
            <a:r>
              <a:rPr lang="en-GB" sz="1400" b="1" dirty="0"/>
              <a:t>nowcasts</a:t>
            </a:r>
            <a:r>
              <a:rPr lang="en-GB" sz="1400" dirty="0"/>
              <a:t> that have greater skill than NWP in the first few hours of the forecast.  </a:t>
            </a:r>
          </a:p>
          <a:p>
            <a:pPr marL="285750" indent="-285750">
              <a:buFont typeface="Arial" panose="020B0604020202020204" pitchFamily="34" charset="0"/>
              <a:buChar char="•"/>
            </a:pPr>
            <a:r>
              <a:rPr lang="en-GB" sz="1400" dirty="0"/>
              <a:t>Developed to support the conceptual models used by Operational Meteorologists and Hydrometeorologists.</a:t>
            </a:r>
          </a:p>
        </p:txBody>
      </p:sp>
      <p:pic>
        <p:nvPicPr>
          <p:cNvPr id="5" name="Picture 4">
            <a:extLst>
              <a:ext uri="{FF2B5EF4-FFF2-40B4-BE49-F238E27FC236}">
                <a16:creationId xmlns:a16="http://schemas.microsoft.com/office/drawing/2014/main" id="{AB19FD0A-E0E9-623D-C022-28D0CC4E6666}"/>
              </a:ext>
            </a:extLst>
          </p:cNvPr>
          <p:cNvPicPr>
            <a:picLocks noChangeAspect="1"/>
          </p:cNvPicPr>
          <p:nvPr/>
        </p:nvPicPr>
        <p:blipFill>
          <a:blip r:embed="rId3"/>
          <a:stretch>
            <a:fillRect/>
          </a:stretch>
        </p:blipFill>
        <p:spPr>
          <a:xfrm>
            <a:off x="121758" y="547290"/>
            <a:ext cx="3112017" cy="1108845"/>
          </a:xfrm>
          <a:prstGeom prst="rect">
            <a:avLst/>
          </a:prstGeom>
        </p:spPr>
      </p:pic>
      <p:pic>
        <p:nvPicPr>
          <p:cNvPr id="8" name="Picture 7">
            <a:extLst>
              <a:ext uri="{FF2B5EF4-FFF2-40B4-BE49-F238E27FC236}">
                <a16:creationId xmlns:a16="http://schemas.microsoft.com/office/drawing/2014/main" id="{E0ED1153-9382-3DBB-0B79-5D01C60C2DD8}"/>
              </a:ext>
            </a:extLst>
          </p:cNvPr>
          <p:cNvPicPr>
            <a:picLocks noChangeAspect="1"/>
          </p:cNvPicPr>
          <p:nvPr/>
        </p:nvPicPr>
        <p:blipFill>
          <a:blip r:embed="rId4"/>
          <a:stretch>
            <a:fillRect/>
          </a:stretch>
        </p:blipFill>
        <p:spPr>
          <a:xfrm>
            <a:off x="6638624" y="101719"/>
            <a:ext cx="2256726" cy="2793826"/>
          </a:xfrm>
          <a:prstGeom prst="rect">
            <a:avLst/>
          </a:prstGeom>
        </p:spPr>
      </p:pic>
      <p:sp>
        <p:nvSpPr>
          <p:cNvPr id="10" name="TextBox 9">
            <a:extLst>
              <a:ext uri="{FF2B5EF4-FFF2-40B4-BE49-F238E27FC236}">
                <a16:creationId xmlns:a16="http://schemas.microsoft.com/office/drawing/2014/main" id="{72F3E061-C394-860B-EC64-D9F09C83E5A8}"/>
              </a:ext>
            </a:extLst>
          </p:cNvPr>
          <p:cNvSpPr txBox="1"/>
          <p:nvPr/>
        </p:nvSpPr>
        <p:spPr>
          <a:xfrm>
            <a:off x="5778640" y="83164"/>
            <a:ext cx="1358265" cy="954107"/>
          </a:xfrm>
          <a:prstGeom prst="rect">
            <a:avLst/>
          </a:prstGeom>
          <a:solidFill>
            <a:schemeClr val="accent3">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GB"/>
              <a:t>WOW &gt; 1000 regularly reporting sites</a:t>
            </a:r>
          </a:p>
          <a:p>
            <a:pPr algn="ctr"/>
            <a:r>
              <a:rPr lang="en-GB" dirty="0"/>
              <a:t>from the public</a:t>
            </a:r>
          </a:p>
        </p:txBody>
      </p:sp>
      <p:pic>
        <p:nvPicPr>
          <p:cNvPr id="9" name="Picture 8">
            <a:extLst>
              <a:ext uri="{FF2B5EF4-FFF2-40B4-BE49-F238E27FC236}">
                <a16:creationId xmlns:a16="http://schemas.microsoft.com/office/drawing/2014/main" id="{B2D76869-F627-4652-D23A-AC27363D3E2C}"/>
              </a:ext>
            </a:extLst>
          </p:cNvPr>
          <p:cNvPicPr>
            <a:picLocks noChangeAspect="1"/>
          </p:cNvPicPr>
          <p:nvPr/>
        </p:nvPicPr>
        <p:blipFill>
          <a:blip r:embed="rId5"/>
          <a:srcRect l="1174" t="1843"/>
          <a:stretch/>
        </p:blipFill>
        <p:spPr>
          <a:xfrm>
            <a:off x="6638624" y="2672315"/>
            <a:ext cx="2204728" cy="1986843"/>
          </a:xfrm>
          <a:prstGeom prst="rect">
            <a:avLst/>
          </a:prstGeom>
        </p:spPr>
      </p:pic>
      <p:sp>
        <p:nvSpPr>
          <p:cNvPr id="11" name="TextBox 10">
            <a:extLst>
              <a:ext uri="{FF2B5EF4-FFF2-40B4-BE49-F238E27FC236}">
                <a16:creationId xmlns:a16="http://schemas.microsoft.com/office/drawing/2014/main" id="{FE7614D1-FA8A-8A51-998E-CFA42C46741E}"/>
              </a:ext>
            </a:extLst>
          </p:cNvPr>
          <p:cNvSpPr txBox="1"/>
          <p:nvPr/>
        </p:nvSpPr>
        <p:spPr>
          <a:xfrm>
            <a:off x="5765992" y="2095326"/>
            <a:ext cx="1358265" cy="1600438"/>
          </a:xfrm>
          <a:prstGeom prst="rect">
            <a:avLst/>
          </a:prstGeom>
          <a:solidFill>
            <a:schemeClr val="accent3">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GB"/>
              <a:t>3D radar composites give us detailed information on the structure of storms</a:t>
            </a:r>
          </a:p>
        </p:txBody>
      </p:sp>
    </p:spTree>
    <p:extLst>
      <p:ext uri="{BB962C8B-B14F-4D97-AF65-F5344CB8AC3E}">
        <p14:creationId xmlns:p14="http://schemas.microsoft.com/office/powerpoint/2010/main" val="629472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701AB-8FCC-ADBF-E7B7-820258EB01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D87A3A-2514-DE19-EDCE-60CD241B8420}"/>
              </a:ext>
            </a:extLst>
          </p:cNvPr>
          <p:cNvSpPr>
            <a:spLocks noGrp="1"/>
          </p:cNvSpPr>
          <p:nvPr>
            <p:ph type="title"/>
          </p:nvPr>
        </p:nvSpPr>
        <p:spPr>
          <a:xfrm>
            <a:off x="197644" y="648898"/>
            <a:ext cx="8437500" cy="623248"/>
          </a:xfrm>
        </p:spPr>
        <p:txBody>
          <a:bodyPr/>
          <a:lstStyle/>
          <a:p>
            <a:r>
              <a:rPr lang="en-GB" dirty="0"/>
              <a:t>PLUVIA </a:t>
            </a:r>
            <a:r>
              <a:rPr lang="en-GB" dirty="0" err="1"/>
              <a:t>Mesoanalysis</a:t>
            </a:r>
            <a:endParaRPr lang="en-GB" dirty="0"/>
          </a:p>
        </p:txBody>
      </p:sp>
      <p:sp>
        <p:nvSpPr>
          <p:cNvPr id="3" name="Footer Placeholder 2">
            <a:extLst>
              <a:ext uri="{FF2B5EF4-FFF2-40B4-BE49-F238E27FC236}">
                <a16:creationId xmlns:a16="http://schemas.microsoft.com/office/drawing/2014/main" id="{DAA5B302-A64F-4FFF-3947-911A583A15B0}"/>
              </a:ext>
            </a:extLst>
          </p:cNvPr>
          <p:cNvSpPr>
            <a:spLocks noGrp="1"/>
          </p:cNvSpPr>
          <p:nvPr>
            <p:ph type="ftr" sz="quarter" idx="12"/>
          </p:nvPr>
        </p:nvSpPr>
        <p:spPr>
          <a:xfrm>
            <a:off x="0" y="4732139"/>
            <a:ext cx="9144000" cy="411361"/>
          </a:xfrm>
        </p:spPr>
        <p:txBody>
          <a:bodyPr/>
          <a:lstStyle/>
          <a:p>
            <a:r>
              <a:rPr lang="en-GB" kern="0">
                <a:solidFill>
                  <a:srgbClr val="2A2A2A"/>
                </a:solidFill>
                <a:sym typeface="Helvetica Light"/>
              </a:rPr>
              <a:t>www.metoffice.gov.uk																									                       © Crown Copyright 2025, Met Office</a:t>
            </a:r>
          </a:p>
        </p:txBody>
      </p:sp>
      <p:sp>
        <p:nvSpPr>
          <p:cNvPr id="4" name="Text Placeholder 3">
            <a:extLst>
              <a:ext uri="{FF2B5EF4-FFF2-40B4-BE49-F238E27FC236}">
                <a16:creationId xmlns:a16="http://schemas.microsoft.com/office/drawing/2014/main" id="{925EA137-BF03-0B44-1BE8-910071D8493C}"/>
              </a:ext>
            </a:extLst>
          </p:cNvPr>
          <p:cNvSpPr>
            <a:spLocks noGrp="1"/>
          </p:cNvSpPr>
          <p:nvPr>
            <p:ph type="body" sz="quarter" idx="11"/>
          </p:nvPr>
        </p:nvSpPr>
        <p:spPr>
          <a:xfrm>
            <a:off x="157748" y="1360872"/>
            <a:ext cx="2453858" cy="2705100"/>
          </a:xfrm>
        </p:spPr>
        <p:txBody>
          <a:bodyPr/>
          <a:lstStyle/>
          <a:p>
            <a:r>
              <a:rPr lang="en-GB"/>
              <a:t>Time-lagged 18-member ensemble NWP background from MOGREPS-UK</a:t>
            </a:r>
          </a:p>
          <a:p>
            <a:r>
              <a:rPr lang="en-GB"/>
              <a:t>Combined with temperature, dewpoint, wind and pressure observations from WOW using Ensemble Optimal Interpolation (EnOI) to produce an analysis  </a:t>
            </a:r>
          </a:p>
        </p:txBody>
      </p:sp>
      <p:pic>
        <p:nvPicPr>
          <p:cNvPr id="6" name="Picture 5" descr="A screenshot of a computer screen&#10;&#10;Description automatically generated">
            <a:extLst>
              <a:ext uri="{FF2B5EF4-FFF2-40B4-BE49-F238E27FC236}">
                <a16:creationId xmlns:a16="http://schemas.microsoft.com/office/drawing/2014/main" id="{87E69467-EFBF-8CB9-FD39-66BBD3BCEF16}"/>
              </a:ext>
            </a:extLst>
          </p:cNvPr>
          <p:cNvPicPr>
            <a:picLocks noChangeAspect="1"/>
          </p:cNvPicPr>
          <p:nvPr/>
        </p:nvPicPr>
        <p:blipFill>
          <a:blip r:embed="rId3" cstate="print">
            <a:extLst>
              <a:ext uri="{28A0092B-C50C-407E-A947-70E740481C1C}">
                <a14:useLocalDpi xmlns:a14="http://schemas.microsoft.com/office/drawing/2010/main" val="0"/>
              </a:ext>
            </a:extLst>
          </a:blip>
          <a:srcRect t="6324" r="56460" b="4333"/>
          <a:stretch/>
        </p:blipFill>
        <p:spPr>
          <a:xfrm>
            <a:off x="2705740" y="1587602"/>
            <a:ext cx="2567940" cy="2476500"/>
          </a:xfrm>
          <a:prstGeom prst="rect">
            <a:avLst/>
          </a:prstGeom>
        </p:spPr>
      </p:pic>
      <p:sp>
        <p:nvSpPr>
          <p:cNvPr id="11" name="Text Placeholder 3">
            <a:extLst>
              <a:ext uri="{FF2B5EF4-FFF2-40B4-BE49-F238E27FC236}">
                <a16:creationId xmlns:a16="http://schemas.microsoft.com/office/drawing/2014/main" id="{290B2126-5688-6933-6DCD-2C8CDC593FBD}"/>
              </a:ext>
            </a:extLst>
          </p:cNvPr>
          <p:cNvSpPr txBox="1">
            <a:spLocks/>
          </p:cNvSpPr>
          <p:nvPr/>
        </p:nvSpPr>
        <p:spPr>
          <a:xfrm>
            <a:off x="5997415" y="1272146"/>
            <a:ext cx="2902516" cy="3318904"/>
          </a:xfrm>
          <a:prstGeom prst="rect">
            <a:avLst/>
          </a:prstGeom>
        </p:spPr>
        <p:txBody>
          <a:bodyPr vert="horz" lIns="68580" tIns="34290" rIns="68580" bIns="34290" rtlCol="0">
            <a:noAutofit/>
          </a:bodyPr>
          <a:lstStyle>
            <a:lvl1pPr marL="0" marR="0" indent="0" algn="l" defTabSz="219075"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80000" marR="0" indent="-180000" algn="l" defTabSz="219075"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50" marR="0" indent="-285750" algn="l" defTabSz="219075"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25" marR="0" indent="-285750" algn="l" defTabSz="67500"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500" algn="l"/>
              </a:tabLst>
              <a:defRPr sz="1500" b="0" i="0" u="none" strike="noStrike" cap="none" spc="0" baseline="0">
                <a:ln>
                  <a:noFill/>
                </a:ln>
                <a:solidFill>
                  <a:schemeClr val="tx1"/>
                </a:solidFill>
                <a:uFillTx/>
                <a:latin typeface="+mn-lt"/>
                <a:ea typeface="+mn-ea"/>
                <a:cs typeface="+mn-cs"/>
                <a:sym typeface="Helvetica Light"/>
              </a:defRPr>
            </a:lvl4pPr>
            <a:lvl5pPr marL="285750" marR="0" indent="-285750" algn="l" defTabSz="219075"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40000" marR="0" indent="-180000" algn="l" defTabSz="219075"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90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6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5011" marR="0" indent="-231511" algn="l" defTabSz="219075"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a:lstStyle>
          <a:p>
            <a:r>
              <a:rPr lang="en-GB" kern="0" dirty="0"/>
              <a:t>Analyses of near-surface temperature, dewpoint, pressure, wind are much more timely than those from NWP, and draw more closely to the observations.</a:t>
            </a:r>
          </a:p>
          <a:p>
            <a:r>
              <a:rPr lang="en-GB" kern="0" dirty="0"/>
              <a:t>Currently hourly, </a:t>
            </a:r>
            <a:r>
              <a:rPr lang="en-GB" b="1" kern="0" dirty="0"/>
              <a:t>available at T+12 minutes</a:t>
            </a:r>
            <a:r>
              <a:rPr lang="en-GB" kern="0" dirty="0"/>
              <a:t>.</a:t>
            </a:r>
          </a:p>
          <a:p>
            <a:r>
              <a:rPr lang="en-GB" kern="0" dirty="0"/>
              <a:t>Allows an ingredients-based approach to be implemented by Operational Meteorologists, and the identification of mesoscale features.</a:t>
            </a:r>
          </a:p>
        </p:txBody>
      </p:sp>
      <p:pic>
        <p:nvPicPr>
          <p:cNvPr id="5" name="Picture 4" descr="A screenshot of a computer screen&#10;&#10;Description automatically generated">
            <a:extLst>
              <a:ext uri="{FF2B5EF4-FFF2-40B4-BE49-F238E27FC236}">
                <a16:creationId xmlns:a16="http://schemas.microsoft.com/office/drawing/2014/main" id="{7301BD05-2510-182F-586C-04D60F04F871}"/>
              </a:ext>
            </a:extLst>
          </p:cNvPr>
          <p:cNvPicPr>
            <a:picLocks noChangeAspect="1"/>
          </p:cNvPicPr>
          <p:nvPr/>
        </p:nvPicPr>
        <p:blipFill>
          <a:blip r:embed="rId3">
            <a:extLst>
              <a:ext uri="{28A0092B-C50C-407E-A947-70E740481C1C}">
                <a14:useLocalDpi xmlns:a14="http://schemas.microsoft.com/office/drawing/2010/main" val="0"/>
              </a:ext>
            </a:extLst>
          </a:blip>
          <a:srcRect l="44261" t="17152" r="50213" b="17097"/>
          <a:stretch/>
        </p:blipFill>
        <p:spPr>
          <a:xfrm>
            <a:off x="5379324" y="1392720"/>
            <a:ext cx="512446" cy="2866263"/>
          </a:xfrm>
          <a:prstGeom prst="rect">
            <a:avLst/>
          </a:prstGeom>
        </p:spPr>
      </p:pic>
    </p:spTree>
    <p:extLst>
      <p:ext uri="{BB962C8B-B14F-4D97-AF65-F5344CB8AC3E}">
        <p14:creationId xmlns:p14="http://schemas.microsoft.com/office/powerpoint/2010/main" val="302335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2" id="{3686B8A7-2420-4936-BD49-A1DDADD3263A}" vid="{10DDDDFA-9F36-4D18-8046-A8B18DFE850B}"/>
    </a:ext>
  </a:extLst>
</a:theme>
</file>

<file path=ppt/theme/theme2.xml><?xml version="1.0" encoding="utf-8"?>
<a:theme xmlns:a="http://schemas.openxmlformats.org/drawingml/2006/main" name="Office Them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026E4A9-CC8F-4C10-823D-3C9980E3977E}" vid="{AEF06CDB-3335-47ED-8A85-7F46E99A8898}"/>
    </a:ext>
  </a:extLst>
</a:theme>
</file>

<file path=ppt/theme/theme3.xml><?xml version="1.0" encoding="utf-8"?>
<a:theme xmlns:a="http://schemas.openxmlformats.org/drawingml/2006/main" name="1_Office Them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Met_Office_PowerPoint_Template" id="{087F1D55-BA79-4962-BA6D-E15AF8FC5BA3}" vid="{26193FBF-F427-4F77-AA54-31FE1D919D3D}"/>
    </a:ext>
  </a:extLst>
</a:theme>
</file>

<file path=ppt/theme/theme4.xml><?xml version="1.0" encoding="utf-8"?>
<a:theme xmlns:a="http://schemas.openxmlformats.org/drawingml/2006/main" name="2_Office Them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7475344-7014-5948-8903-C9D448815512}" vid="{DBF776B3-6A43-D342-96C4-E3E3CC2631A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Met Office Document" ma:contentTypeID="0x01010008EC4BDFB4C3D542892399C37F0B505F00E7F8140CB1898F48ABB3D43BE16E5436" ma:contentTypeVersion="4" ma:contentTypeDescription="" ma:contentTypeScope="" ma:versionID="8517b1a8a02f477e98584fadc69dd584">
  <xsd:schema xmlns:xsd="http://www.w3.org/2001/XMLSchema" xmlns:xs="http://www.w3.org/2001/XMLSchema" xmlns:p="http://schemas.microsoft.com/office/2006/metadata/properties" xmlns:ns2="95a6d21c-7db0-4b7e-981f-b4f22b02b9d8" targetNamespace="http://schemas.microsoft.com/office/2006/metadata/properties" ma:root="true" ma:fieldsID="c844e8ff534fe7b11be182359bdff21d" ns2:_="">
    <xsd:import namespace="95a6d21c-7db0-4b7e-981f-b4f22b02b9d8"/>
    <xsd:element name="properties">
      <xsd:complexType>
        <xsd:sequence>
          <xsd:element name="documentManagement">
            <xsd:complexType>
              <xsd:all>
                <xsd:element ref="ns2:TNA" minOccurs="0"/>
                <xsd:element ref="ns2:Review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a6d21c-7db0-4b7e-981f-b4f22b02b9d8" elementFormDefault="qualified">
    <xsd:import namespace="http://schemas.microsoft.com/office/2006/documentManagement/types"/>
    <xsd:import namespace="http://schemas.microsoft.com/office/infopath/2007/PartnerControls"/>
    <xsd:element name="TNA" ma:index="1" nillable="true" ma:displayName="TNA" ma:default="Not of potential interest" ma:format="Dropdown" ma:internalName="TNA">
      <xsd:simpleType>
        <xsd:restriction base="dms:Choice">
          <xsd:enumeration value="Not of potential interest"/>
          <xsd:enumeration value="Potential TNA Record"/>
          <xsd:enumeration value="Flagged for TNA"/>
          <xsd:enumeration value="List to TNA"/>
          <xsd:enumeration value="Not listed to TNA"/>
          <xsd:enumeration value="Transferred to TNA"/>
          <xsd:enumeration value="Published by TNA"/>
        </xsd:restriction>
      </xsd:simpleType>
    </xsd:element>
    <xsd:element name="ReviewDate" ma:index="2" nillable="true" ma:displayName="Review Date" ma:format="DateOnly" ma:internalName="Review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b1bb55a9-a1b5-4196-b12d-1833970ed366" ContentTypeId="0x01010008EC4BDFB4C3D542892399C37F0B505F" PreviousValue="false"/>
</file>

<file path=customXml/item4.xml><?xml version="1.0" encoding="utf-8"?>
<p:properties xmlns:p="http://schemas.microsoft.com/office/2006/metadata/properties" xmlns:xsi="http://www.w3.org/2001/XMLSchema-instance" xmlns:pc="http://schemas.microsoft.com/office/infopath/2007/PartnerControls">
  <documentManagement>
    <TNA xmlns="95a6d21c-7db0-4b7e-981f-b4f22b02b9d8">Not of potential interest</TNA>
    <ReviewDate xmlns="95a6d21c-7db0-4b7e-981f-b4f22b02b9d8" xsi:nil="true"/>
  </documentManagement>
</p:properties>
</file>

<file path=customXml/itemProps1.xml><?xml version="1.0" encoding="utf-8"?>
<ds:datastoreItem xmlns:ds="http://schemas.openxmlformats.org/officeDocument/2006/customXml" ds:itemID="{18F7A331-2794-4B09-82D9-39B255DB5F9D}">
  <ds:schemaRefs>
    <ds:schemaRef ds:uri="http://schemas.microsoft.com/sharepoint/v3/contenttype/forms"/>
  </ds:schemaRefs>
</ds:datastoreItem>
</file>

<file path=customXml/itemProps2.xml><?xml version="1.0" encoding="utf-8"?>
<ds:datastoreItem xmlns:ds="http://schemas.openxmlformats.org/officeDocument/2006/customXml" ds:itemID="{D8502A4A-34D4-471F-8D8E-9E11B7086635}">
  <ds:schemaRefs>
    <ds:schemaRef ds:uri="95a6d21c-7db0-4b7e-981f-b4f22b02b9d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77DDE04-B379-46A2-A335-FAAFD10B0D4B}">
  <ds:schemaRefs>
    <ds:schemaRef ds:uri="Microsoft.SharePoint.Taxonomy.ContentTypeSync"/>
  </ds:schemaRefs>
</ds:datastoreItem>
</file>

<file path=customXml/itemProps4.xml><?xml version="1.0" encoding="utf-8"?>
<ds:datastoreItem xmlns:ds="http://schemas.openxmlformats.org/officeDocument/2006/customXml" ds:itemID="{1F439EB7-76E0-4AD1-8E25-6D8922D65007}">
  <ds:schemaRefs>
    <ds:schemaRef ds:uri="http://schemas.openxmlformats.org/package/2006/metadata/core-properties"/>
    <ds:schemaRef ds:uri="http://schemas.microsoft.com/office/infopath/2007/PartnerControls"/>
    <ds:schemaRef ds:uri="95a6d21c-7db0-4b7e-981f-b4f22b02b9d8"/>
    <ds:schemaRef ds:uri="http://schemas.microsoft.com/office/2006/metadata/properties"/>
    <ds:schemaRef ds:uri="http://schemas.microsoft.com/office/2006/documentManagement/types"/>
    <ds:schemaRef ds:uri="http://purl.org/dc/terms/"/>
    <ds:schemaRef ds:uri="http://purl.org/dc/elements/1.1/"/>
    <ds:schemaRef ds:uri="http://www.w3.org/XML/1998/namespace"/>
    <ds:schemaRef ds:uri="http://purl.org/dc/dcmitype/"/>
  </ds:schemaRefs>
</ds:datastoreItem>
</file>

<file path=docMetadata/LabelInfo.xml><?xml version="1.0" encoding="utf-8"?>
<clbl:labelList xmlns:clbl="http://schemas.microsoft.com/office/2020/mipLabelMetadata">
  <clbl:label id="{17f18161-20d7-4746-87fd-50fe3e3b6619}" enabled="0" method="" siteId="{17f18161-20d7-4746-87fd-50fe3e3b6619}" removed="1"/>
</clbl:labelList>
</file>

<file path=docProps/app.xml><?xml version="1.0" encoding="utf-8"?>
<Properties xmlns="http://schemas.openxmlformats.org/officeDocument/2006/extended-properties" xmlns:vt="http://schemas.openxmlformats.org/officeDocument/2006/docPropsVTypes">
  <Template>MOSAC_Presentation_Template</Template>
  <TotalTime>0</TotalTime>
  <Words>3464</Words>
  <Application>Microsoft Office PowerPoint</Application>
  <PresentationFormat>Bildschirmpräsentation (16:9)</PresentationFormat>
  <Paragraphs>292</Paragraphs>
  <Slides>23</Slides>
  <Notes>20</Notes>
  <HiddenSlides>0</HiddenSlides>
  <MMClips>0</MMClips>
  <ScaleCrop>false</ScaleCrop>
  <HeadingPairs>
    <vt:vector size="6" baseType="variant">
      <vt:variant>
        <vt:lpstr>Verwendete Schriftarten</vt:lpstr>
      </vt:variant>
      <vt:variant>
        <vt:i4>4</vt:i4>
      </vt:variant>
      <vt:variant>
        <vt:lpstr>Design</vt:lpstr>
      </vt:variant>
      <vt:variant>
        <vt:i4>4</vt:i4>
      </vt:variant>
      <vt:variant>
        <vt:lpstr>Folientitel</vt:lpstr>
      </vt:variant>
      <vt:variant>
        <vt:i4>23</vt:i4>
      </vt:variant>
    </vt:vector>
  </HeadingPairs>
  <TitlesOfParts>
    <vt:vector size="31" baseType="lpstr">
      <vt:lpstr>Arial</vt:lpstr>
      <vt:lpstr>Calibri</vt:lpstr>
      <vt:lpstr>Cambria Math</vt:lpstr>
      <vt:lpstr>Helvetica Light</vt:lpstr>
      <vt:lpstr>Met Office PowerPoint Template</vt:lpstr>
      <vt:lpstr>Office Theme</vt:lpstr>
      <vt:lpstr>1_Office Theme</vt:lpstr>
      <vt:lpstr>2_Office Theme</vt:lpstr>
      <vt:lpstr>Nowcasting extreme rainfall over the UK</vt:lpstr>
      <vt:lpstr>Overview</vt:lpstr>
      <vt:lpstr>Rapid-onset flooding from intense rainfall</vt:lpstr>
      <vt:lpstr>Analysis of surface water flooding events associated with deep moist convection in the UK</vt:lpstr>
      <vt:lpstr>Why nowcasting?</vt:lpstr>
      <vt:lpstr>PowerPoint-Präsentation</vt:lpstr>
      <vt:lpstr>Overview</vt:lpstr>
      <vt:lpstr>PowerPoint-Präsentation</vt:lpstr>
      <vt:lpstr>PLUVIA Mesoanalysis</vt:lpstr>
      <vt:lpstr>Extending to 3D</vt:lpstr>
      <vt:lpstr>PLUVIA Cell Tracker</vt:lpstr>
      <vt:lpstr>Introducing a Kalman Filter for Probabilistic nowcasts</vt:lpstr>
      <vt:lpstr>Probabilistic evaluation</vt:lpstr>
      <vt:lpstr>PLUVIA Precip</vt:lpstr>
      <vt:lpstr>Overview</vt:lpstr>
      <vt:lpstr>National Severe Weather Warning Service</vt:lpstr>
      <vt:lpstr>Improved nowcasting services during summertime convection</vt:lpstr>
      <vt:lpstr>Rapid Flood Guidance</vt:lpstr>
      <vt:lpstr>Summer Nowcasting Testbed 2024</vt:lpstr>
      <vt:lpstr>Summer Nowcasting Testbed 2024</vt:lpstr>
      <vt:lpstr>Summer Nowcasting Testbed 2024</vt:lpstr>
      <vt:lpstr>Summary</vt:lpstr>
      <vt:lpstr>Thank you for your attention.  </vt:lpstr>
    </vt:vector>
  </TitlesOfParts>
  <Company>Met Office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Hopkins-Bond, Nick</dc:creator>
  <cp:lastModifiedBy>Verleih Benutzer</cp:lastModifiedBy>
  <cp:revision>9</cp:revision>
  <dcterms:created xsi:type="dcterms:W3CDTF">2017-09-19T08:10:07Z</dcterms:created>
  <dcterms:modified xsi:type="dcterms:W3CDTF">2025-03-19T09:41:39Z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0x01010008EC4BDFB4C3D542892399C37F0B505F00E7F8140CB1898F48ABB3D43BE16E5436</vt:lpwstr>
  </property>
  <property fmtid="{D5CDD505-2E9C-101B-9397-08002B2CF9AE}" pid="3" name="SharedWithUsers">
    <vt:lpwstr>99;#Shipway, Ben</vt:lpwstr>
  </property>
</Properties>
</file>