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90" r:id="rId2"/>
    <p:sldId id="259" r:id="rId3"/>
    <p:sldId id="392" r:id="rId4"/>
    <p:sldId id="391" r:id="rId5"/>
    <p:sldId id="412" r:id="rId6"/>
    <p:sldId id="393" r:id="rId7"/>
    <p:sldId id="395" r:id="rId8"/>
    <p:sldId id="411" r:id="rId9"/>
    <p:sldId id="410" r:id="rId10"/>
    <p:sldId id="323" r:id="rId11"/>
    <p:sldId id="326" r:id="rId12"/>
    <p:sldId id="421" r:id="rId13"/>
    <p:sldId id="373" r:id="rId14"/>
    <p:sldId id="372" r:id="rId15"/>
    <p:sldId id="374" r:id="rId16"/>
    <p:sldId id="422" r:id="rId17"/>
    <p:sldId id="420" r:id="rId18"/>
    <p:sldId id="398" r:id="rId19"/>
    <p:sldId id="400" r:id="rId20"/>
    <p:sldId id="396" r:id="rId21"/>
    <p:sldId id="397" r:id="rId22"/>
    <p:sldId id="413" r:id="rId23"/>
    <p:sldId id="405" r:id="rId24"/>
    <p:sldId id="406" r:id="rId25"/>
    <p:sldId id="418" r:id="rId26"/>
    <p:sldId id="399" r:id="rId27"/>
    <p:sldId id="371" r:id="rId28"/>
    <p:sldId id="358" r:id="rId29"/>
    <p:sldId id="360" r:id="rId30"/>
    <p:sldId id="401" r:id="rId31"/>
    <p:sldId id="402" r:id="rId32"/>
    <p:sldId id="403" r:id="rId33"/>
    <p:sldId id="414" r:id="rId34"/>
    <p:sldId id="342" r:id="rId35"/>
    <p:sldId id="347" r:id="rId36"/>
    <p:sldId id="407" r:id="rId37"/>
    <p:sldId id="419" r:id="rId38"/>
    <p:sldId id="408" r:id="rId39"/>
    <p:sldId id="409" r:id="rId40"/>
    <p:sldId id="416" r:id="rId41"/>
    <p:sldId id="415" r:id="rId4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593F3"/>
    <a:srgbClr val="95C5DE"/>
    <a:srgbClr val="92D1E0"/>
    <a:srgbClr val="DCB834"/>
    <a:srgbClr val="FB978D"/>
    <a:srgbClr val="F5A3A3"/>
    <a:srgbClr val="E2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4" autoAdjust="0"/>
    <p:restoredTop sz="94630" autoAdjust="0"/>
  </p:normalViewPr>
  <p:slideViewPr>
    <p:cSldViewPr>
      <p:cViewPr>
        <p:scale>
          <a:sx n="60" d="100"/>
          <a:sy n="60" d="100"/>
        </p:scale>
        <p:origin x="-1064" y="-224"/>
      </p:cViewPr>
      <p:guideLst>
        <p:guide orient="horz" pos="20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655D5C-3E2F-4AD2-9E90-D6F714A5E458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C73992-CCCB-4153-8A30-E43EB876E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D0228-BB61-40C2-BD8F-6D458FEDA8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3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Check with Katsunobu to</a:t>
            </a:r>
            <a:r>
              <a:rPr lang="de-AT" baseline="0" dirty="0" smtClean="0"/>
              <a:t> have latest layout.</a:t>
            </a:r>
          </a:p>
          <a:p>
            <a:r>
              <a:rPr lang="de-AT" baseline="0" dirty="0" smtClean="0"/>
              <a:t>Check with detector people if 9 m offset is acceptable for ee detector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4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3992-CCCB-4153-8A30-E43EB876E7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8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3992-CCCB-4153-8A30-E43EB876E7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5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3992-CCCB-4153-8A30-E43EB876E7F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4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D95-7BA0-4262-BA13-D796A9C7D4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7" descr="unige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38397" y="0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16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09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58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18 Nov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4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24B9-D0C7-401C-8FC1-80AC7519116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81328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36" y="33184"/>
            <a:ext cx="135559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8" r:id="rId3"/>
    <p:sldLayoutId id="2147483679" r:id="rId4"/>
    <p:sldLayoutId id="2147483680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.cern.ch/event/656491/" TargetMode="External"/><Relationship Id="rId5" Type="http://schemas.openxmlformats.org/officeDocument/2006/relationships/hyperlink" Target="https://indico.cern.ch/event/618254/" TargetMode="External"/><Relationship Id="rId4" Type="http://schemas.openxmlformats.org/officeDocument/2006/relationships/hyperlink" Target="https://indico.cern.ch/event/55050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courier.com/cern-thinks-bigge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9408v1.pdf" TargetMode="External"/><Relationship Id="rId2" Type="http://schemas.openxmlformats.org/officeDocument/2006/relationships/hyperlink" Target="https://arxiv.org/pdf/1607.01831v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arxiv.org/abs/1605.01389" TargetMode="External"/><Relationship Id="rId4" Type="http://schemas.openxmlformats.org/officeDocument/2006/relationships/hyperlink" Target="https://arxiv.org/abs/1606.009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SCF42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96" y="-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25DB464-E875-4487-9518-D45C3C9000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828800" y="4154488"/>
            <a:ext cx="2819400" cy="5524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2296" name="Freeform 17"/>
          <p:cNvSpPr>
            <a:spLocks/>
          </p:cNvSpPr>
          <p:nvPr/>
        </p:nvSpPr>
        <p:spPr bwMode="auto">
          <a:xfrm>
            <a:off x="0" y="4114800"/>
            <a:ext cx="5029200" cy="9906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97" name="Oval 20"/>
          <p:cNvSpPr>
            <a:spLocks noChangeArrowheads="1"/>
          </p:cNvSpPr>
          <p:nvPr/>
        </p:nvSpPr>
        <p:spPr bwMode="auto">
          <a:xfrm>
            <a:off x="4571998" y="4191000"/>
            <a:ext cx="342900" cy="952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36512" y="6525344"/>
            <a:ext cx="2133600" cy="365125"/>
          </a:xfrm>
          <a:noFill/>
        </p:spPr>
        <p:txBody>
          <a:bodyPr/>
          <a:lstStyle/>
          <a:p>
            <a:pPr>
              <a:defRPr/>
            </a:pPr>
            <a:fld id="{A0A432EF-6BD0-48FC-9402-DF386DC66126}" type="datetime1">
              <a:rPr lang="en-GB" sz="1050" smtClean="0">
                <a:solidFill>
                  <a:srgbClr val="0000FF"/>
                </a:solidFill>
              </a:rPr>
              <a:t>01/10/2018</a:t>
            </a:fld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 rot="21357406">
            <a:off x="1776969" y="2982299"/>
            <a:ext cx="9080994" cy="1321243"/>
          </a:xfrm>
          <a:custGeom>
            <a:avLst/>
            <a:gdLst>
              <a:gd name="connsiteX0" fmla="*/ 0 w 8555347"/>
              <a:gd name="connsiteY0" fmla="*/ 867326 h 1734652"/>
              <a:gd name="connsiteX1" fmla="*/ 4277674 w 8555347"/>
              <a:gd name="connsiteY1" fmla="*/ 0 h 1734652"/>
              <a:gd name="connsiteX2" fmla="*/ 8555348 w 8555347"/>
              <a:gd name="connsiteY2" fmla="*/ 867326 h 1734652"/>
              <a:gd name="connsiteX3" fmla="*/ 4277674 w 8555347"/>
              <a:gd name="connsiteY3" fmla="*/ 1734652 h 1734652"/>
              <a:gd name="connsiteX4" fmla="*/ 0 w 8555347"/>
              <a:gd name="connsiteY4" fmla="*/ 867326 h 1734652"/>
              <a:gd name="connsiteX0" fmla="*/ 0 w 8555348"/>
              <a:gd name="connsiteY0" fmla="*/ 884144 h 1751470"/>
              <a:gd name="connsiteX1" fmla="*/ 4277674 w 8555348"/>
              <a:gd name="connsiteY1" fmla="*/ 16818 h 1751470"/>
              <a:gd name="connsiteX2" fmla="*/ 8555348 w 8555348"/>
              <a:gd name="connsiteY2" fmla="*/ 884144 h 1751470"/>
              <a:gd name="connsiteX3" fmla="*/ 4277674 w 8555348"/>
              <a:gd name="connsiteY3" fmla="*/ 1751470 h 1751470"/>
              <a:gd name="connsiteX4" fmla="*/ 0 w 8555348"/>
              <a:gd name="connsiteY4" fmla="*/ 884144 h 1751470"/>
              <a:gd name="connsiteX0" fmla="*/ 20137 w 8575485"/>
              <a:gd name="connsiteY0" fmla="*/ 747410 h 1614736"/>
              <a:gd name="connsiteX1" fmla="*/ 3228864 w 8575485"/>
              <a:gd name="connsiteY1" fmla="*/ 21752 h 1614736"/>
              <a:gd name="connsiteX2" fmla="*/ 8575485 w 8575485"/>
              <a:gd name="connsiteY2" fmla="*/ 747410 h 1614736"/>
              <a:gd name="connsiteX3" fmla="*/ 4297811 w 8575485"/>
              <a:gd name="connsiteY3" fmla="*/ 1614736 h 1614736"/>
              <a:gd name="connsiteX4" fmla="*/ 20137 w 8575485"/>
              <a:gd name="connsiteY4" fmla="*/ 747410 h 1614736"/>
              <a:gd name="connsiteX0" fmla="*/ 19741 w 8575089"/>
              <a:gd name="connsiteY0" fmla="*/ 776741 h 1644067"/>
              <a:gd name="connsiteX1" fmla="*/ 3228468 w 8575089"/>
              <a:gd name="connsiteY1" fmla="*/ 51083 h 1644067"/>
              <a:gd name="connsiteX2" fmla="*/ 8575089 w 8575089"/>
              <a:gd name="connsiteY2" fmla="*/ 776741 h 1644067"/>
              <a:gd name="connsiteX3" fmla="*/ 4297415 w 8575089"/>
              <a:gd name="connsiteY3" fmla="*/ 1644067 h 1644067"/>
              <a:gd name="connsiteX4" fmla="*/ 19741 w 8575089"/>
              <a:gd name="connsiteY4" fmla="*/ 776741 h 1644067"/>
              <a:gd name="connsiteX0" fmla="*/ 19359 w 8574707"/>
              <a:gd name="connsiteY0" fmla="*/ 726116 h 1593442"/>
              <a:gd name="connsiteX1" fmla="*/ 3228086 w 8574707"/>
              <a:gd name="connsiteY1" fmla="*/ 458 h 1593442"/>
              <a:gd name="connsiteX2" fmla="*/ 8574707 w 8574707"/>
              <a:gd name="connsiteY2" fmla="*/ 726116 h 1593442"/>
              <a:gd name="connsiteX3" fmla="*/ 4297033 w 8574707"/>
              <a:gd name="connsiteY3" fmla="*/ 1593442 h 1593442"/>
              <a:gd name="connsiteX4" fmla="*/ 19359 w 8574707"/>
              <a:gd name="connsiteY4" fmla="*/ 726116 h 1593442"/>
              <a:gd name="connsiteX0" fmla="*/ 19359 w 8701063"/>
              <a:gd name="connsiteY0" fmla="*/ 745105 h 1612431"/>
              <a:gd name="connsiteX1" fmla="*/ 3228086 w 8701063"/>
              <a:gd name="connsiteY1" fmla="*/ 19447 h 1612431"/>
              <a:gd name="connsiteX2" fmla="*/ 7181053 w 8701063"/>
              <a:gd name="connsiteY2" fmla="*/ 254000 h 1612431"/>
              <a:gd name="connsiteX3" fmla="*/ 8574707 w 8701063"/>
              <a:gd name="connsiteY3" fmla="*/ 745105 h 1612431"/>
              <a:gd name="connsiteX4" fmla="*/ 4297033 w 8701063"/>
              <a:gd name="connsiteY4" fmla="*/ 1612431 h 1612431"/>
              <a:gd name="connsiteX5" fmla="*/ 19359 w 8701063"/>
              <a:gd name="connsiteY5" fmla="*/ 745105 h 1612431"/>
              <a:gd name="connsiteX0" fmla="*/ 108482 w 8790186"/>
              <a:gd name="connsiteY0" fmla="*/ 745105 h 1612431"/>
              <a:gd name="connsiteX1" fmla="*/ 1448925 w 8790186"/>
              <a:gd name="connsiteY1" fmla="*/ 125212 h 1612431"/>
              <a:gd name="connsiteX2" fmla="*/ 3317209 w 8790186"/>
              <a:gd name="connsiteY2" fmla="*/ 19447 h 1612431"/>
              <a:gd name="connsiteX3" fmla="*/ 7270176 w 8790186"/>
              <a:gd name="connsiteY3" fmla="*/ 254000 h 1612431"/>
              <a:gd name="connsiteX4" fmla="*/ 8663830 w 8790186"/>
              <a:gd name="connsiteY4" fmla="*/ 745105 h 1612431"/>
              <a:gd name="connsiteX5" fmla="*/ 4386156 w 8790186"/>
              <a:gd name="connsiteY5" fmla="*/ 1612431 h 1612431"/>
              <a:gd name="connsiteX6" fmla="*/ 108482 w 8790186"/>
              <a:gd name="connsiteY6" fmla="*/ 745105 h 1612431"/>
              <a:gd name="connsiteX0" fmla="*/ 166021 w 8847725"/>
              <a:gd name="connsiteY0" fmla="*/ 648832 h 1516158"/>
              <a:gd name="connsiteX1" fmla="*/ 1506464 w 8847725"/>
              <a:gd name="connsiteY1" fmla="*/ 28939 h 1516158"/>
              <a:gd name="connsiteX2" fmla="*/ 7327715 w 8847725"/>
              <a:gd name="connsiteY2" fmla="*/ 157727 h 1516158"/>
              <a:gd name="connsiteX3" fmla="*/ 8721369 w 8847725"/>
              <a:gd name="connsiteY3" fmla="*/ 648832 h 1516158"/>
              <a:gd name="connsiteX4" fmla="*/ 4443695 w 8847725"/>
              <a:gd name="connsiteY4" fmla="*/ 1516158 h 1516158"/>
              <a:gd name="connsiteX5" fmla="*/ 166021 w 8847725"/>
              <a:gd name="connsiteY5" fmla="*/ 648832 h 1516158"/>
              <a:gd name="connsiteX0" fmla="*/ 7326609 w 8846619"/>
              <a:gd name="connsiteY0" fmla="*/ 37580 h 1396011"/>
              <a:gd name="connsiteX1" fmla="*/ 8720263 w 8846619"/>
              <a:gd name="connsiteY1" fmla="*/ 528685 h 1396011"/>
              <a:gd name="connsiteX2" fmla="*/ 4442589 w 8846619"/>
              <a:gd name="connsiteY2" fmla="*/ 1396011 h 1396011"/>
              <a:gd name="connsiteX3" fmla="*/ 164915 w 8846619"/>
              <a:gd name="connsiteY3" fmla="*/ 528685 h 1396011"/>
              <a:gd name="connsiteX4" fmla="*/ 1596798 w 8846619"/>
              <a:gd name="connsiteY4" fmla="*/ 232 h 1396011"/>
              <a:gd name="connsiteX0" fmla="*/ 7420708 w 8940718"/>
              <a:gd name="connsiteY0" fmla="*/ 50440 h 1408871"/>
              <a:gd name="connsiteX1" fmla="*/ 8814362 w 8940718"/>
              <a:gd name="connsiteY1" fmla="*/ 541545 h 1408871"/>
              <a:gd name="connsiteX2" fmla="*/ 4536688 w 8940718"/>
              <a:gd name="connsiteY2" fmla="*/ 1408871 h 1408871"/>
              <a:gd name="connsiteX3" fmla="*/ 259014 w 8940718"/>
              <a:gd name="connsiteY3" fmla="*/ 541545 h 1408871"/>
              <a:gd name="connsiteX4" fmla="*/ 1291652 w 8940718"/>
              <a:gd name="connsiteY4" fmla="*/ 213 h 1408871"/>
              <a:gd name="connsiteX0" fmla="*/ 7430567 w 8950577"/>
              <a:gd name="connsiteY0" fmla="*/ 50405 h 1408983"/>
              <a:gd name="connsiteX1" fmla="*/ 8824221 w 8950577"/>
              <a:gd name="connsiteY1" fmla="*/ 541510 h 1408983"/>
              <a:gd name="connsiteX2" fmla="*/ 4546547 w 8950577"/>
              <a:gd name="connsiteY2" fmla="*/ 1408836 h 1408983"/>
              <a:gd name="connsiteX3" fmla="*/ 255994 w 8950577"/>
              <a:gd name="connsiteY3" fmla="*/ 605905 h 1408983"/>
              <a:gd name="connsiteX4" fmla="*/ 1301511 w 8950577"/>
              <a:gd name="connsiteY4" fmla="*/ 178 h 1408983"/>
              <a:gd name="connsiteX0" fmla="*/ 7453401 w 8973411"/>
              <a:gd name="connsiteY0" fmla="*/ 50402 h 1370351"/>
              <a:gd name="connsiteX1" fmla="*/ 8847055 w 8973411"/>
              <a:gd name="connsiteY1" fmla="*/ 541507 h 1370351"/>
              <a:gd name="connsiteX2" fmla="*/ 4878473 w 8973411"/>
              <a:gd name="connsiteY2" fmla="*/ 1370196 h 1370351"/>
              <a:gd name="connsiteX3" fmla="*/ 278828 w 8973411"/>
              <a:gd name="connsiteY3" fmla="*/ 605902 h 1370351"/>
              <a:gd name="connsiteX4" fmla="*/ 1324345 w 8973411"/>
              <a:gd name="connsiteY4" fmla="*/ 175 h 1370351"/>
              <a:gd name="connsiteX0" fmla="*/ 7475289 w 8995299"/>
              <a:gd name="connsiteY0" fmla="*/ 50398 h 1305970"/>
              <a:gd name="connsiteX1" fmla="*/ 8868943 w 8995299"/>
              <a:gd name="connsiteY1" fmla="*/ 541503 h 1305970"/>
              <a:gd name="connsiteX2" fmla="*/ 5196575 w 8995299"/>
              <a:gd name="connsiteY2" fmla="*/ 1305798 h 1305970"/>
              <a:gd name="connsiteX3" fmla="*/ 300716 w 8995299"/>
              <a:gd name="connsiteY3" fmla="*/ 605898 h 1305970"/>
              <a:gd name="connsiteX4" fmla="*/ 1346233 w 8995299"/>
              <a:gd name="connsiteY4" fmla="*/ 171 h 1305970"/>
              <a:gd name="connsiteX0" fmla="*/ 7475289 w 8995299"/>
              <a:gd name="connsiteY0" fmla="*/ 50398 h 1317417"/>
              <a:gd name="connsiteX1" fmla="*/ 8868943 w 8995299"/>
              <a:gd name="connsiteY1" fmla="*/ 541503 h 1317417"/>
              <a:gd name="connsiteX2" fmla="*/ 5196575 w 8995299"/>
              <a:gd name="connsiteY2" fmla="*/ 1305798 h 1317417"/>
              <a:gd name="connsiteX3" fmla="*/ 300716 w 8995299"/>
              <a:gd name="connsiteY3" fmla="*/ 605898 h 1317417"/>
              <a:gd name="connsiteX4" fmla="*/ 1346233 w 8995299"/>
              <a:gd name="connsiteY4" fmla="*/ 171 h 1317417"/>
              <a:gd name="connsiteX0" fmla="*/ 7560984 w 9080994"/>
              <a:gd name="connsiteY0" fmla="*/ 50515 h 1321243"/>
              <a:gd name="connsiteX1" fmla="*/ 8954638 w 9080994"/>
              <a:gd name="connsiteY1" fmla="*/ 541620 h 1321243"/>
              <a:gd name="connsiteX2" fmla="*/ 5282270 w 9080994"/>
              <a:gd name="connsiteY2" fmla="*/ 1305915 h 1321243"/>
              <a:gd name="connsiteX3" fmla="*/ 386411 w 9080994"/>
              <a:gd name="connsiteY3" fmla="*/ 606015 h 1321243"/>
              <a:gd name="connsiteX4" fmla="*/ 1431928 w 9080994"/>
              <a:gd name="connsiteY4" fmla="*/ 288 h 132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994" h="1321243">
                <a:moveTo>
                  <a:pt x="7560984" y="50515"/>
                </a:moveTo>
                <a:cubicBezTo>
                  <a:pt x="8452087" y="171458"/>
                  <a:pt x="9435308" y="315215"/>
                  <a:pt x="8954638" y="541620"/>
                </a:cubicBezTo>
                <a:cubicBezTo>
                  <a:pt x="8473968" y="768025"/>
                  <a:pt x="7470162" y="1205031"/>
                  <a:pt x="5282270" y="1305915"/>
                </a:cubicBezTo>
                <a:cubicBezTo>
                  <a:pt x="3094378" y="1406799"/>
                  <a:pt x="1221318" y="991045"/>
                  <a:pt x="386411" y="606015"/>
                </a:cubicBezTo>
                <a:cubicBezTo>
                  <a:pt x="-448496" y="220985"/>
                  <a:pt x="146872" y="-9301"/>
                  <a:pt x="1431928" y="288"/>
                </a:cubicBezTo>
              </a:path>
            </a:pathLst>
          </a:cu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889" y="260648"/>
            <a:ext cx="831062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err="1" smtClean="0">
                <a:solidFill>
                  <a:prstClr val="black"/>
                </a:solidFill>
              </a:rPr>
              <a:t>Physics</a:t>
            </a:r>
            <a:r>
              <a:rPr lang="fr-CH" sz="4000" b="1" dirty="0" smtClean="0">
                <a:solidFill>
                  <a:prstClr val="black"/>
                </a:solidFill>
              </a:rPr>
              <a:t> at the </a:t>
            </a:r>
            <a:r>
              <a:rPr lang="fr-CH" sz="4000" b="1" dirty="0" err="1" smtClean="0">
                <a:solidFill>
                  <a:prstClr val="black"/>
                </a:solidFill>
              </a:rPr>
              <a:t>FCCs</a:t>
            </a:r>
            <a:endParaRPr lang="fr-CH" sz="4000" b="1" dirty="0">
              <a:solidFill>
                <a:prstClr val="black"/>
              </a:solidFill>
            </a:endParaRPr>
          </a:p>
          <a:p>
            <a:pPr algn="ctr"/>
            <a:r>
              <a:rPr lang="fr-CH" i="1" dirty="0">
                <a:solidFill>
                  <a:prstClr val="black"/>
                </a:solidFill>
              </a:rPr>
              <a:t>a story of </a:t>
            </a:r>
            <a:r>
              <a:rPr lang="fr-CH" i="1" dirty="0" err="1">
                <a:solidFill>
                  <a:prstClr val="black"/>
                </a:solidFill>
              </a:rPr>
              <a:t>synergy</a:t>
            </a:r>
            <a:r>
              <a:rPr lang="fr-CH" i="1" dirty="0">
                <a:solidFill>
                  <a:prstClr val="black"/>
                </a:solidFill>
              </a:rPr>
              <a:t> and </a:t>
            </a:r>
            <a:r>
              <a:rPr lang="fr-CH" i="1" dirty="0" err="1">
                <a:solidFill>
                  <a:prstClr val="black"/>
                </a:solidFill>
              </a:rPr>
              <a:t>complementarity</a:t>
            </a:r>
            <a:r>
              <a:rPr lang="fr-CH" sz="4000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2107" y="6623774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i="1" dirty="0" smtClean="0">
                <a:solidFill>
                  <a:srgbClr val="4F81BD">
                    <a:lumMod val="75000"/>
                  </a:srgbClr>
                </a:solidFill>
              </a:rPr>
              <a:t>Photo </a:t>
            </a:r>
            <a:r>
              <a:rPr lang="fr-CH" sz="1100" i="1" dirty="0">
                <a:solidFill>
                  <a:srgbClr val="4F81BD">
                    <a:lumMod val="75000"/>
                  </a:srgbClr>
                </a:solidFill>
              </a:rPr>
              <a:t>J. </a:t>
            </a:r>
            <a:r>
              <a:rPr lang="fr-CH" sz="1100" i="1" dirty="0" err="1">
                <a:solidFill>
                  <a:srgbClr val="4F81BD">
                    <a:lumMod val="75000"/>
                  </a:srgbClr>
                </a:solidFill>
              </a:rPr>
              <a:t>Wenninger</a:t>
            </a:r>
            <a:endParaRPr lang="fr-CH" sz="11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651" y="6084585"/>
            <a:ext cx="429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prstClr val="black"/>
                </a:solidFill>
              </a:rPr>
              <a:t>Alain </a:t>
            </a:r>
            <a:r>
              <a:rPr lang="fr-CH" sz="1400" b="1" dirty="0" smtClean="0">
                <a:solidFill>
                  <a:prstClr val="black"/>
                </a:solidFill>
              </a:rPr>
              <a:t>Blondel,  </a:t>
            </a:r>
            <a:r>
              <a:rPr lang="fr-CH" sz="1400" b="1" dirty="0" err="1">
                <a:solidFill>
                  <a:prstClr val="black"/>
                </a:solidFill>
              </a:rPr>
              <a:t>University</a:t>
            </a:r>
            <a:r>
              <a:rPr lang="fr-CH" sz="1400" b="1" dirty="0">
                <a:solidFill>
                  <a:prstClr val="black"/>
                </a:solidFill>
              </a:rPr>
              <a:t> of </a:t>
            </a:r>
            <a:r>
              <a:rPr lang="fr-CH" sz="1400" b="1" dirty="0" smtClean="0">
                <a:solidFill>
                  <a:prstClr val="black"/>
                </a:solidFill>
              </a:rPr>
              <a:t>Geneva</a:t>
            </a:r>
          </a:p>
          <a:p>
            <a:r>
              <a:rPr lang="fr-CH" b="1" dirty="0" err="1" smtClean="0">
                <a:solidFill>
                  <a:prstClr val="black"/>
                </a:solidFill>
              </a:rPr>
              <a:t>with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many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thanks</a:t>
            </a:r>
            <a:r>
              <a:rPr lang="fr-CH" b="1" dirty="0" smtClean="0">
                <a:solidFill>
                  <a:prstClr val="black"/>
                </a:solidFill>
              </a:rPr>
              <a:t> to the FCC </a:t>
            </a:r>
            <a:r>
              <a:rPr lang="fr-CH" b="1" dirty="0" err="1" smtClean="0">
                <a:solidFill>
                  <a:prstClr val="black"/>
                </a:solidFill>
              </a:rPr>
              <a:t>collaborators</a:t>
            </a:r>
            <a:r>
              <a:rPr lang="fr-CH" b="1" dirty="0" smtClean="0">
                <a:solidFill>
                  <a:prstClr val="black"/>
                </a:solidFill>
              </a:rPr>
              <a:t>!</a:t>
            </a:r>
            <a:endParaRPr lang="fr-CH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181440"/>
            <a:ext cx="39194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           </a:t>
            </a:r>
            <a:r>
              <a:rPr lang="fr-CH" sz="1600" b="1" dirty="0" err="1" smtClean="0"/>
              <a:t>see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recent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metings</a:t>
            </a:r>
            <a:r>
              <a:rPr lang="fr-CH" sz="1600" b="1" dirty="0" smtClean="0"/>
              <a:t>: </a:t>
            </a:r>
            <a:br>
              <a:rPr lang="fr-CH" sz="1600" b="1" dirty="0" smtClean="0"/>
            </a:br>
            <a:r>
              <a:rPr lang="fr-CH" sz="1600" b="1" dirty="0" smtClean="0"/>
              <a:t>FCC </a:t>
            </a:r>
            <a:r>
              <a:rPr lang="fr-CH" sz="1600" b="1" dirty="0" err="1" smtClean="0"/>
              <a:t>physics</a:t>
            </a:r>
            <a:r>
              <a:rPr lang="fr-CH" sz="1600" b="1" dirty="0" smtClean="0"/>
              <a:t> workshops                  </a:t>
            </a:r>
          </a:p>
          <a:p>
            <a:r>
              <a:rPr lang="fr-CH" sz="1600" b="1" dirty="0" smtClean="0"/>
              <a:t>2017  </a:t>
            </a:r>
            <a:r>
              <a:rPr lang="fr-CH" sz="1600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fr-CH" sz="1600" dirty="0">
                <a:solidFill>
                  <a:srgbClr val="FF0000"/>
                </a:solidFill>
                <a:hlinkClick r:id="rId4"/>
              </a:rPr>
              <a:t>://indico.cern.ch/event/550509</a:t>
            </a:r>
            <a:r>
              <a:rPr lang="fr-CH" sz="1600" dirty="0" smtClean="0">
                <a:hlinkClick r:id="rId4"/>
              </a:rPr>
              <a:t>/</a:t>
            </a:r>
            <a:r>
              <a:rPr lang="fr-CH" sz="1600" dirty="0" smtClean="0"/>
              <a:t> </a:t>
            </a:r>
          </a:p>
          <a:p>
            <a:r>
              <a:rPr lang="fr-CH" sz="1600" b="1" dirty="0" smtClean="0"/>
              <a:t>2018</a:t>
            </a:r>
            <a:r>
              <a:rPr lang="fr-CH" sz="1600" dirty="0" smtClean="0"/>
              <a:t> </a:t>
            </a:r>
            <a:r>
              <a:rPr lang="fr-CH" sz="1600" dirty="0" smtClean="0">
                <a:hlinkClick r:id="rId5"/>
              </a:rPr>
              <a:t>https</a:t>
            </a:r>
            <a:r>
              <a:rPr lang="fr-CH" sz="1600" dirty="0">
                <a:hlinkClick r:id="rId5"/>
              </a:rPr>
              <a:t>://indico.cern.ch/event/618254</a:t>
            </a:r>
            <a:r>
              <a:rPr lang="fr-CH" sz="1600" dirty="0" smtClean="0">
                <a:hlinkClick r:id="rId5"/>
              </a:rPr>
              <a:t>/</a:t>
            </a:r>
            <a:r>
              <a:rPr lang="fr-CH" sz="1600" dirty="0" smtClean="0"/>
              <a:t>   </a:t>
            </a:r>
          </a:p>
          <a:p>
            <a:r>
              <a:rPr lang="fr-CH" sz="1600" b="1" dirty="0" smtClean="0"/>
              <a:t>FCC </a:t>
            </a:r>
            <a:r>
              <a:rPr lang="fr-CH" sz="1600" b="1" dirty="0" err="1" smtClean="0"/>
              <a:t>week</a:t>
            </a:r>
            <a:r>
              <a:rPr lang="fr-CH" sz="1600" b="1" dirty="0" smtClean="0"/>
              <a:t> in Amsterdam</a:t>
            </a:r>
          </a:p>
          <a:p>
            <a:r>
              <a:rPr lang="fr-CH" sz="1600" dirty="0">
                <a:hlinkClick r:id="rId6"/>
              </a:rPr>
              <a:t>https://indico.cern.ch/event/656491</a:t>
            </a:r>
            <a:r>
              <a:rPr lang="fr-CH" sz="1600" dirty="0" smtClean="0">
                <a:hlinkClick r:id="rId6"/>
              </a:rPr>
              <a:t>/</a:t>
            </a:r>
            <a:r>
              <a:rPr lang="fr-CH" sz="1600" dirty="0" smtClean="0"/>
              <a:t> </a:t>
            </a:r>
            <a:endParaRPr lang="fr-CH" b="1" dirty="0" smtClean="0"/>
          </a:p>
          <a:p>
            <a:r>
              <a:rPr lang="fr-CH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NewestBas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8205"/>
            <a:ext cx="6912768" cy="4219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291382"/>
            <a:ext cx="1341649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FCC-</a:t>
            </a:r>
            <a:r>
              <a:rPr lang="fr-CH" sz="3200" b="1" dirty="0" err="1" smtClean="0"/>
              <a:t>ee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8400" y="1374207"/>
            <a:ext cx="10118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LEPx10</a:t>
            </a:r>
            <a:r>
              <a:rPr lang="fr-CH" b="1" baseline="30000" dirty="0" smtClean="0"/>
              <a:t>5</a:t>
            </a:r>
            <a:r>
              <a:rPr lang="fr-CH" b="1" dirty="0" smtClean="0"/>
              <a:t>!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4" y="375047"/>
            <a:ext cx="258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Z       WW    HZ     tt </a:t>
            </a:r>
            <a:endParaRPr lang="en-GB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81747" y="801380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15816" y="778871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63888" y="795639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11960" y="780712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5390" y="4625471"/>
            <a:ext cx="188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Event </a:t>
            </a:r>
            <a:r>
              <a:rPr lang="fr-CH" sz="2000" b="1" dirty="0" err="1">
                <a:solidFill>
                  <a:prstClr val="black"/>
                </a:solidFill>
              </a:rPr>
              <a:t>statistics</a:t>
            </a:r>
            <a:r>
              <a:rPr lang="fr-CH" sz="2000" b="1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96" y="5025581"/>
            <a:ext cx="6383863" cy="1323439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           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  91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5 10</a:t>
            </a:r>
            <a:r>
              <a:rPr lang="fr-CH" sz="2000" b="1" baseline="30000" dirty="0">
                <a:solidFill>
                  <a:prstClr val="black"/>
                </a:solidFill>
              </a:rPr>
              <a:t>12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</a:rPr>
              <a:t>Z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161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8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WW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ZH </a:t>
            </a:r>
            <a:r>
              <a:rPr lang="fr-CH" sz="2000" b="1" dirty="0" err="1">
                <a:solidFill>
                  <a:prstClr val="black"/>
                </a:solidFill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ZH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tt  </a:t>
            </a:r>
            <a:r>
              <a:rPr lang="fr-CH" sz="2000" b="1" dirty="0" err="1">
                <a:solidFill>
                  <a:prstClr val="black"/>
                </a:solidFill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350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dirty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tt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5036689"/>
            <a:ext cx="14233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LEP x 10</a:t>
            </a:r>
            <a:r>
              <a:rPr lang="fr-CH" sz="2000" b="1" baseline="30000" dirty="0">
                <a:solidFill>
                  <a:prstClr val="black"/>
                </a:solidFill>
              </a:rPr>
              <a:t>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LEP x 2.10</a:t>
            </a:r>
            <a:r>
              <a:rPr lang="fr-CH" sz="2000" b="1" baseline="30000" dirty="0">
                <a:solidFill>
                  <a:prstClr val="black"/>
                </a:solidFill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</a:rPr>
              <a:t>done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</a:rPr>
              <a:t>done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4890" y="5048364"/>
            <a:ext cx="1130181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/>
              <a:t>  100 </a:t>
            </a:r>
            <a:r>
              <a:rPr lang="fr-CH" sz="2000" dirty="0" err="1" smtClean="0"/>
              <a:t>keV</a:t>
            </a:r>
            <a:endParaRPr lang="fr-CH" sz="2000" dirty="0" smtClean="0"/>
          </a:p>
          <a:p>
            <a:r>
              <a:rPr lang="fr-CH" sz="2000" dirty="0"/>
              <a:t> </a:t>
            </a:r>
            <a:r>
              <a:rPr lang="fr-CH" sz="2000" dirty="0" smtClean="0"/>
              <a:t> 300 </a:t>
            </a:r>
            <a:r>
              <a:rPr lang="fr-CH" sz="2000" dirty="0" err="1" smtClean="0"/>
              <a:t>keV</a:t>
            </a:r>
            <a:endParaRPr lang="fr-CH" sz="2000" dirty="0" smtClean="0"/>
          </a:p>
          <a:p>
            <a:r>
              <a:rPr lang="fr-CH" sz="2000" dirty="0"/>
              <a:t> </a:t>
            </a:r>
            <a:r>
              <a:rPr lang="fr-CH" sz="2000" dirty="0" smtClean="0"/>
              <a:t>   1 MeV</a:t>
            </a:r>
          </a:p>
          <a:p>
            <a:r>
              <a:rPr lang="fr-CH" sz="2000" dirty="0"/>
              <a:t> </a:t>
            </a:r>
            <a:r>
              <a:rPr lang="fr-CH" sz="2000" dirty="0" smtClean="0"/>
              <a:t>   2 MeV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368" y="4654877"/>
            <a:ext cx="11967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/>
              <a:t>E</a:t>
            </a:r>
            <a:r>
              <a:rPr lang="fr-CH" b="1" baseline="-25000" dirty="0"/>
              <a:t>CM</a:t>
            </a:r>
            <a:r>
              <a:rPr lang="fr-CH" b="1" dirty="0"/>
              <a:t> </a:t>
            </a:r>
            <a:r>
              <a:rPr lang="fr-CH" b="1" dirty="0" err="1" smtClean="0"/>
              <a:t>errors</a:t>
            </a:r>
            <a:r>
              <a:rPr lang="fr-CH" b="1" dirty="0" smtClean="0"/>
              <a:t>:</a:t>
            </a:r>
            <a:endParaRPr lang="fr-C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6444044"/>
            <a:ext cx="66325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/>
              <a:t> </a:t>
            </a:r>
            <a:r>
              <a:rPr lang="fr-CH" b="1" dirty="0" smtClean="0"/>
              <a:t> </a:t>
            </a:r>
            <a:r>
              <a:rPr lang="fr-CH" b="1" dirty="0"/>
              <a:t>G</a:t>
            </a:r>
            <a:r>
              <a:rPr lang="fr-CH" b="1" dirty="0" smtClean="0"/>
              <a:t>reat </a:t>
            </a:r>
            <a:r>
              <a:rPr lang="fr-CH" b="1" dirty="0" err="1" smtClean="0"/>
              <a:t>energy</a:t>
            </a:r>
            <a:r>
              <a:rPr lang="fr-CH" b="1" dirty="0" smtClean="0"/>
              <a:t> range for the </a:t>
            </a:r>
            <a:r>
              <a:rPr lang="fr-CH" b="1" dirty="0" err="1" smtClean="0"/>
              <a:t>heavy</a:t>
            </a:r>
            <a:r>
              <a:rPr lang="fr-CH" b="1" dirty="0" smtClean="0"/>
              <a:t> </a:t>
            </a:r>
            <a:r>
              <a:rPr lang="fr-CH" b="1" dirty="0" err="1" smtClean="0"/>
              <a:t>particles</a:t>
            </a:r>
            <a:r>
              <a:rPr lang="fr-CH" b="1" dirty="0" smtClean="0"/>
              <a:t> of the Standard Model.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12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8824"/>
            <a:ext cx="838453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3273"/>
            <a:ext cx="2133600" cy="365125"/>
          </a:xfrm>
        </p:spPr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3464024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273"/>
            <a:ext cx="2133600" cy="365125"/>
          </a:xfrm>
        </p:spPr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5" y="611845"/>
            <a:ext cx="45815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IMPLEMENTATION AND RUN PLAN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-14827"/>
            <a:ext cx="3707903" cy="1940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9977" y="4386698"/>
            <a:ext cx="801823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Z </a:t>
            </a:r>
            <a:r>
              <a:rPr lang="fr-CH" sz="1200" b="1" dirty="0">
                <a:solidFill>
                  <a:srgbClr val="FF0000"/>
                </a:solidFill>
              </a:rPr>
              <a:t>150 </a:t>
            </a:r>
            <a:r>
              <a:rPr lang="fr-CH" sz="1200" b="1" dirty="0" smtClean="0">
                <a:solidFill>
                  <a:srgbClr val="FF0000"/>
                </a:solidFill>
              </a:rPr>
              <a:t>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4210" y="4398060"/>
            <a:ext cx="1157561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ZH </a:t>
            </a:r>
            <a:r>
              <a:rPr lang="fr-CH" sz="1200" b="1" dirty="0" err="1" smtClean="0"/>
              <a:t>thresh</a:t>
            </a:r>
            <a:r>
              <a:rPr lang="fr-CH" sz="1200" b="1" dirty="0" smtClean="0"/>
              <a:t> </a:t>
            </a:r>
            <a:r>
              <a:rPr lang="fr-CH" sz="1200" b="1" dirty="0" smtClean="0">
                <a:solidFill>
                  <a:srgbClr val="FF0000"/>
                </a:solidFill>
              </a:rPr>
              <a:t>5ab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6062" y="4380299"/>
            <a:ext cx="1732654" cy="276999"/>
          </a:xfrm>
          <a:prstGeom prst="rect">
            <a:avLst/>
          </a:prstGeom>
          <a:solidFill>
            <a:srgbClr val="95C5DE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tt </a:t>
            </a:r>
            <a:r>
              <a:rPr lang="fr-CH" sz="1200" b="1" dirty="0" err="1" smtClean="0"/>
              <a:t>thresh</a:t>
            </a:r>
            <a:r>
              <a:rPr lang="fr-CH" sz="1200" b="1" dirty="0" smtClean="0"/>
              <a:t> + tt 365 </a:t>
            </a:r>
            <a:r>
              <a:rPr lang="fr-CH" sz="1200" b="1" dirty="0" smtClean="0">
                <a:solidFill>
                  <a:srgbClr val="FF0000"/>
                </a:solidFill>
              </a:rPr>
              <a:t>1.5ab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376137"/>
            <a:ext cx="793807" cy="276999"/>
          </a:xfrm>
          <a:prstGeom prst="rect">
            <a:avLst/>
          </a:prstGeom>
          <a:solidFill>
            <a:srgbClr val="FB978D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W </a:t>
            </a:r>
            <a:r>
              <a:rPr lang="fr-CH" sz="1200" b="1" dirty="0" smtClean="0">
                <a:solidFill>
                  <a:srgbClr val="FF0000"/>
                </a:solidFill>
              </a:rPr>
              <a:t>10 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496" y="1270695"/>
            <a:ext cx="842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Three sets of RF cavities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for </a:t>
            </a:r>
            <a:r>
              <a:rPr lang="en-GB" b="1" kern="0" dirty="0" err="1" smtClean="0">
                <a:solidFill>
                  <a:srgbClr val="FF0000"/>
                </a:solidFill>
                <a:cs typeface="Calibri" pitchFamily="34" charset="0"/>
              </a:rPr>
              <a:t>FCCee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 &amp; Booster:</a:t>
            </a:r>
            <a:endParaRPr lang="en-GB" b="1" kern="0" dirty="0">
              <a:solidFill>
                <a:srgbClr val="FF0000"/>
              </a:solidFill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cs typeface="Calibri" pitchFamily="34" charset="0"/>
              </a:rPr>
              <a:t>Installation as LEP </a:t>
            </a:r>
            <a:r>
              <a:rPr lang="en-GB" b="1" kern="0" dirty="0">
                <a:cs typeface="Calibri" pitchFamily="34" charset="0"/>
              </a:rPr>
              <a:t>( </a:t>
            </a:r>
            <a:r>
              <a:rPr lang="en-GB" b="1" kern="0" dirty="0" smtClean="0">
                <a:cs typeface="Calibri" pitchFamily="34" charset="0"/>
              </a:rPr>
              <a:t>≈30 CM/winter)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cs typeface="Calibri" pitchFamily="34" charset="0"/>
              </a:rPr>
              <a:t>high </a:t>
            </a:r>
            <a:r>
              <a:rPr lang="en-GB" b="1" kern="0" dirty="0">
                <a:cs typeface="Calibri" pitchFamily="34" charset="0"/>
              </a:rPr>
              <a:t>intensity (Z, </a:t>
            </a:r>
            <a:r>
              <a:rPr lang="en-GB" b="1" kern="0" dirty="0" smtClean="0">
                <a:cs typeface="Calibri" pitchFamily="34" charset="0"/>
              </a:rPr>
              <a:t>FCC-</a:t>
            </a:r>
            <a:r>
              <a:rPr lang="en-GB" b="1" kern="0" dirty="0" err="1" smtClean="0">
                <a:cs typeface="Calibri" pitchFamily="34" charset="0"/>
              </a:rPr>
              <a:t>hh</a:t>
            </a:r>
            <a:r>
              <a:rPr lang="en-GB" b="1" kern="0" dirty="0">
                <a:cs typeface="Calibri" pitchFamily="34" charset="0"/>
              </a:rPr>
              <a:t>):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400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MHz mono-cell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cavities,</a:t>
            </a:r>
            <a:r>
              <a:rPr lang="en-GB" b="1" kern="0" dirty="0" smtClean="0">
                <a:cs typeface="Calibri" pitchFamily="34" charset="0"/>
              </a:rPr>
              <a:t> ≈ 1MW source</a:t>
            </a:r>
            <a:endParaRPr lang="en-GB" b="1" kern="0" dirty="0"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cs typeface="Calibri" pitchFamily="34" charset="0"/>
              </a:rPr>
              <a:t>high energy </a:t>
            </a:r>
            <a:r>
              <a:rPr lang="en-GB" b="1" kern="0" dirty="0" smtClean="0">
                <a:cs typeface="Calibri" pitchFamily="34" charset="0"/>
              </a:rPr>
              <a:t>(W, H</a:t>
            </a:r>
            <a:r>
              <a:rPr lang="en-GB" b="1" kern="0" dirty="0">
                <a:cs typeface="Calibri" pitchFamily="34" charset="0"/>
              </a:rPr>
              <a:t>, t):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400 MHz four-cell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cavities</a:t>
            </a:r>
            <a:r>
              <a:rPr lang="en-GB" b="1" kern="0" dirty="0" smtClean="0">
                <a:cs typeface="Calibri" pitchFamily="34" charset="0"/>
              </a:rPr>
              <a:t>, also for W </a:t>
            </a:r>
            <a:r>
              <a:rPr lang="en-GB" b="1" kern="0" dirty="0">
                <a:cs typeface="Calibri" pitchFamily="34" charset="0"/>
              </a:rPr>
              <a:t>machine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cs typeface="Calibri" pitchFamily="34" charset="0"/>
              </a:rPr>
              <a:t>booster and t machine complement: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800 MHz four-cell cavities </a:t>
            </a:r>
            <a:endParaRPr lang="en-GB" b="1" kern="0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b="1" kern="0" dirty="0" smtClean="0">
                <a:cs typeface="Calibri" pitchFamily="34" charset="0"/>
              </a:rPr>
              <a:t>Adaptable 100MW</a:t>
            </a:r>
            <a:r>
              <a:rPr lang="en-GB" b="1" kern="0" dirty="0">
                <a:cs typeface="Calibri" pitchFamily="34" charset="0"/>
              </a:rPr>
              <a:t>, 400MHz RF power </a:t>
            </a:r>
            <a:r>
              <a:rPr lang="en-GB" b="1" kern="0" dirty="0" smtClean="0">
                <a:cs typeface="Calibri" pitchFamily="34" charset="0"/>
              </a:rPr>
              <a:t>distribution system +High </a:t>
            </a:r>
            <a:r>
              <a:rPr lang="en-GB" b="1" kern="0" dirty="0" err="1" smtClean="0">
                <a:cs typeface="Calibri" pitchFamily="34" charset="0"/>
              </a:rPr>
              <a:t>effciency</a:t>
            </a:r>
            <a:endParaRPr lang="en-GB" b="1" kern="0" dirty="0" smtClean="0"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H" b="1" kern="0" dirty="0" smtClean="0"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CH" b="1" kern="0" dirty="0" smtClean="0">
                <a:cs typeface="Calibri" pitchFamily="34" charset="0"/>
              </a:rPr>
              <a:t>Spreads the </a:t>
            </a:r>
            <a:r>
              <a:rPr lang="fr-CH" b="1" kern="0" dirty="0" err="1" smtClean="0">
                <a:cs typeface="Calibri" pitchFamily="34" charset="0"/>
              </a:rPr>
              <a:t>funding</a:t>
            </a:r>
            <a:r>
              <a:rPr lang="fr-CH" b="1" kern="0" dirty="0" smtClean="0">
                <a:cs typeface="Calibri" pitchFamily="34" charset="0"/>
              </a:rPr>
              <a:t> profile </a:t>
            </a:r>
            <a:endParaRPr lang="en-GB" b="1" kern="0" dirty="0">
              <a:cs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32048" y="4722812"/>
            <a:ext cx="9180512" cy="112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26631" y="6042774"/>
            <a:ext cx="2690737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indicative:   total ~15 </a:t>
            </a:r>
            <a:r>
              <a:rPr lang="fr-CH" sz="1600" b="1" dirty="0" err="1" smtClean="0"/>
              <a:t>years</a:t>
            </a:r>
            <a:r>
              <a:rPr lang="fr-CH" sz="1600" b="1" dirty="0" smtClean="0"/>
              <a:t>     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65066" y="4725144"/>
            <a:ext cx="63472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4 </a:t>
            </a:r>
            <a:r>
              <a:rPr lang="fr-CH" sz="1200" b="1" dirty="0" err="1" smtClean="0"/>
              <a:t>years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3810" y="4707602"/>
            <a:ext cx="425116" cy="276999"/>
          </a:xfrm>
          <a:prstGeom prst="rect">
            <a:avLst/>
          </a:prstGeom>
          <a:solidFill>
            <a:srgbClr val="FB978D"/>
          </a:solidFill>
        </p:spPr>
        <p:txBody>
          <a:bodyPr wrap="none" rtlCol="0">
            <a:spAutoFit/>
          </a:bodyPr>
          <a:lstStyle/>
          <a:p>
            <a:r>
              <a:rPr lang="fr-CH" sz="1200" b="1" dirty="0"/>
              <a:t>2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yr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0503" y="4697117"/>
            <a:ext cx="10579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  3 </a:t>
            </a:r>
            <a:r>
              <a:rPr lang="fr-CH" sz="1200" b="1" dirty="0" err="1" smtClean="0"/>
              <a:t>years</a:t>
            </a:r>
            <a:r>
              <a:rPr lang="fr-CH" sz="1200" b="1" dirty="0" smtClean="0"/>
              <a:t>          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9977" y="4694792"/>
            <a:ext cx="634726" cy="276999"/>
          </a:xfrm>
          <a:prstGeom prst="rect">
            <a:avLst/>
          </a:prstGeom>
          <a:solidFill>
            <a:srgbClr val="2593F3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5 </a:t>
            </a:r>
            <a:r>
              <a:rPr lang="fr-CH" sz="1200" b="1" dirty="0" err="1" smtClean="0"/>
              <a:t>years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3933056"/>
            <a:ext cx="15121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      HL-LHC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6167045"/>
            <a:ext cx="300883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O(1/3) of the machine </a:t>
            </a:r>
            <a:r>
              <a:rPr lang="fr-CH" dirty="0" err="1" smtClean="0"/>
              <a:t>cost</a:t>
            </a:r>
            <a:endParaRPr lang="fr-CH" dirty="0"/>
          </a:p>
          <a:p>
            <a:r>
              <a:rPr lang="fr-CH" dirty="0" smtClean="0"/>
              <a:t> </a:t>
            </a:r>
            <a:r>
              <a:rPr lang="fr-CH" dirty="0" err="1" smtClean="0"/>
              <a:t>comes</a:t>
            </a:r>
            <a:r>
              <a:rPr lang="fr-CH" dirty="0" smtClean="0"/>
              <a:t> O(10)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start</a:t>
            </a:r>
            <a:r>
              <a:rPr lang="fr-CH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08" y="1556792"/>
            <a:ext cx="9171208" cy="310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797152"/>
            <a:ext cx="1470659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from</a:t>
            </a:r>
            <a:r>
              <a:rPr lang="fr-CH" b="1" dirty="0" smtClean="0"/>
              <a:t> the CDR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03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81101"/>
            <a:ext cx="9144000" cy="1061829"/>
            <a:chOff x="0" y="-20538"/>
            <a:chExt cx="9144000" cy="796372"/>
          </a:xfrm>
        </p:grpSpPr>
        <p:sp>
          <p:nvSpPr>
            <p:cNvPr id="4" name="TextBox 3"/>
            <p:cNvSpPr txBox="1"/>
            <p:nvPr/>
          </p:nvSpPr>
          <p:spPr>
            <a:xfrm>
              <a:off x="0" y="-20538"/>
              <a:ext cx="9144000" cy="7963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4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ee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400" b="1" dirty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potential</a:t>
              </a:r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-19501" y="692696"/>
            <a:ext cx="9777228" cy="618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Today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we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do not know how nature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will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surprise us. A 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few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things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that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FCC-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ee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could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discover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: </a:t>
            </a:r>
            <a:endParaRPr lang="fr-CH" b="1" i="1" dirty="0">
              <a:solidFill>
                <a:srgbClr val="9BBB59">
                  <a:lumMod val="7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EXPLORE  </a:t>
            </a:r>
            <a:r>
              <a:rPr lang="fr-CH" b="1" dirty="0" smtClean="0">
                <a:solidFill>
                  <a:prstClr val="black"/>
                </a:solidFill>
              </a:rPr>
              <a:t>10-100 </a:t>
            </a:r>
            <a:r>
              <a:rPr lang="fr-CH" b="1" dirty="0" err="1">
                <a:solidFill>
                  <a:prstClr val="black"/>
                </a:solidFill>
              </a:rPr>
              <a:t>TeV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energy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scale</a:t>
            </a:r>
            <a:r>
              <a:rPr lang="fr-CH" b="1" dirty="0">
                <a:solidFill>
                  <a:prstClr val="black"/>
                </a:solidFill>
              </a:rPr>
              <a:t> (and </a:t>
            </a:r>
            <a:r>
              <a:rPr lang="fr-CH" b="1" dirty="0" err="1">
                <a:solidFill>
                  <a:prstClr val="black"/>
                </a:solidFill>
              </a:rPr>
              <a:t>beyond</a:t>
            </a:r>
            <a:r>
              <a:rPr lang="fr-CH" b="1" dirty="0">
                <a:solidFill>
                  <a:prstClr val="black"/>
                </a:solidFill>
              </a:rPr>
              <a:t>) </a:t>
            </a:r>
            <a:r>
              <a:rPr lang="fr-CH" b="1" dirty="0" err="1">
                <a:solidFill>
                  <a:prstClr val="black"/>
                </a:solidFill>
              </a:rPr>
              <a:t>with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Measurements</a:t>
            </a:r>
            <a:r>
              <a:rPr lang="fr-CH" b="1" dirty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</a:rPr>
              <a:t>(stat 300…)</a:t>
            </a:r>
            <a:endParaRPr lang="fr-CH" b="1" i="1" dirty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-- ~20-50 </a:t>
            </a:r>
            <a:r>
              <a:rPr lang="fr-CH" b="1" dirty="0" err="1">
                <a:solidFill>
                  <a:prstClr val="black"/>
                </a:solidFill>
              </a:rPr>
              <a:t>fold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improved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r>
              <a:rPr lang="fr-CH" b="1" dirty="0">
                <a:solidFill>
                  <a:prstClr val="black"/>
                </a:solidFill>
              </a:rPr>
              <a:t> on </a:t>
            </a:r>
            <a:r>
              <a:rPr lang="fr-CH" b="1" dirty="0" err="1">
                <a:solidFill>
                  <a:prstClr val="black"/>
                </a:solidFill>
              </a:rPr>
              <a:t>many</a:t>
            </a:r>
            <a:r>
              <a:rPr lang="fr-CH" b="1" dirty="0">
                <a:solidFill>
                  <a:prstClr val="black"/>
                </a:solidFill>
              </a:rPr>
              <a:t> EW </a:t>
            </a:r>
            <a:r>
              <a:rPr lang="fr-CH" b="1" dirty="0" err="1">
                <a:solidFill>
                  <a:prstClr val="black"/>
                </a:solidFill>
              </a:rPr>
              <a:t>quantities</a:t>
            </a:r>
            <a:r>
              <a:rPr lang="fr-CH" b="1" dirty="0">
                <a:solidFill>
                  <a:prstClr val="black"/>
                </a:solidFill>
              </a:rPr>
              <a:t>    (</a:t>
            </a:r>
            <a:r>
              <a:rPr lang="fr-CH" b="1" dirty="0" err="1">
                <a:solidFill>
                  <a:prstClr val="black"/>
                </a:solidFill>
              </a:rPr>
              <a:t>equiv</a:t>
            </a:r>
            <a:r>
              <a:rPr lang="fr-CH" b="1" dirty="0">
                <a:solidFill>
                  <a:prstClr val="black"/>
                </a:solidFill>
              </a:rPr>
              <a:t>. to factor 5-7 in mass)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</a:t>
            </a:r>
            <a:r>
              <a:rPr lang="fr-CH" b="1" dirty="0" err="1">
                <a:solidFill>
                  <a:prstClr val="black"/>
                </a:solidFill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</a:rPr>
              <a:t>Z</a:t>
            </a:r>
            <a:r>
              <a:rPr lang="fr-CH" b="1" baseline="-25000" dirty="0">
                <a:solidFill>
                  <a:prstClr val="black"/>
                </a:solidFill>
              </a:rPr>
              <a:t>,</a:t>
            </a:r>
            <a:r>
              <a:rPr lang="fr-CH" b="1" dirty="0">
                <a:solidFill>
                  <a:prstClr val="black"/>
                </a:solidFill>
              </a:rPr>
              <a:t>  m</a:t>
            </a:r>
            <a:r>
              <a:rPr lang="fr-CH" b="1" baseline="-25000" dirty="0">
                <a:solidFill>
                  <a:prstClr val="black"/>
                </a:solidFill>
              </a:rPr>
              <a:t>W</a:t>
            </a:r>
            <a:r>
              <a:rPr lang="fr-CH" b="1" dirty="0">
                <a:solidFill>
                  <a:prstClr val="black"/>
                </a:solidFill>
              </a:rPr>
              <a:t>, </a:t>
            </a:r>
            <a:r>
              <a:rPr lang="fr-CH" b="1" dirty="0" err="1">
                <a:solidFill>
                  <a:prstClr val="black"/>
                </a:solidFill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</a:rPr>
              <a:t>top</a:t>
            </a:r>
            <a:r>
              <a:rPr lang="fr-CH" b="1" dirty="0">
                <a:solidFill>
                  <a:prstClr val="black"/>
                </a:solidFill>
              </a:rPr>
              <a:t> , sin</a:t>
            </a:r>
            <a:r>
              <a:rPr lang="fr-CH" b="1" baseline="30000" dirty="0">
                <a:solidFill>
                  <a:prstClr val="black"/>
                </a:solidFill>
              </a:rPr>
              <a:t>2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</a:t>
            </a:r>
            <a:r>
              <a:rPr lang="fr-CH" b="1" baseline="-25000" dirty="0" err="1">
                <a:solidFill>
                  <a:prstClr val="black"/>
                </a:solidFill>
              </a:rPr>
              <a:t>w</a:t>
            </a:r>
            <a:r>
              <a:rPr lang="fr-CH" b="1" baseline="30000" dirty="0" err="1">
                <a:solidFill>
                  <a:prstClr val="black"/>
                </a:solidFill>
              </a:rPr>
              <a:t>eff</a:t>
            </a:r>
            <a:r>
              <a:rPr lang="fr-CH" b="1" dirty="0">
                <a:solidFill>
                  <a:prstClr val="black"/>
                </a:solidFill>
              </a:rPr>
              <a:t> , R</a:t>
            </a:r>
            <a:r>
              <a:rPr lang="fr-CH" b="1" baseline="-25000" dirty="0">
                <a:solidFill>
                  <a:prstClr val="black"/>
                </a:solidFill>
              </a:rPr>
              <a:t>b </a:t>
            </a:r>
            <a:r>
              <a:rPr lang="fr-CH" b="1" dirty="0">
                <a:solidFill>
                  <a:prstClr val="black"/>
                </a:solidFill>
              </a:rPr>
              <a:t>,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</a:t>
            </a:r>
            <a:r>
              <a:rPr lang="fr-CH" b="1" baseline="-25000" dirty="0">
                <a:solidFill>
                  <a:prstClr val="black"/>
                </a:solidFill>
                <a:sym typeface="Symbol"/>
              </a:rPr>
              <a:t>QED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  <a:sym typeface="Symbol"/>
              </a:rPr>
              <a:t>z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) </a:t>
            </a:r>
            <a:r>
              <a:rPr lang="fr-CH" b="1" baseline="-25000" dirty="0">
                <a:solidFill>
                  <a:prstClr val="black"/>
                </a:solidFill>
                <a:sym typeface="Symbol"/>
              </a:rPr>
              <a:t>s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err="1" smtClean="0">
                <a:solidFill>
                  <a:prstClr val="black"/>
                </a:solidFill>
                <a:sym typeface="Symbol"/>
              </a:rPr>
              <a:t>z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W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), </a:t>
            </a:r>
            <a:r>
              <a:rPr lang="fr-CH" b="1" dirty="0" err="1">
                <a:solidFill>
                  <a:prstClr val="black"/>
                </a:solidFill>
                <a:sym typeface="Symbol"/>
              </a:rPr>
              <a:t>Higgs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and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top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quark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couplings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endParaRPr lang="fr-CH" b="1" dirty="0">
              <a:solidFill>
                <a:prstClr val="black"/>
              </a:solidFill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i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i="1" dirty="0" smtClean="0">
                <a:solidFill>
                  <a:prstClr val="black"/>
                </a:solidFill>
                <a:sym typeface="Symbol"/>
              </a:rPr>
              <a:t>            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possibly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5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discovery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of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Higgs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self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coupling</a:t>
            </a:r>
            <a:endParaRPr lang="fr-CH" i="1" dirty="0" smtClean="0">
              <a:solidFill>
                <a:srgbClr val="00B050"/>
              </a:solidFill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a violation of </a:t>
            </a:r>
            <a:r>
              <a:rPr lang="fr-CH" b="1" dirty="0" err="1">
                <a:solidFill>
                  <a:prstClr val="black"/>
                </a:solidFill>
              </a:rPr>
              <a:t>flavour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conservation or </a:t>
            </a:r>
            <a:r>
              <a:rPr lang="fr-CH" b="1" dirty="0" err="1" smtClean="0">
                <a:solidFill>
                  <a:prstClr val="black"/>
                </a:solidFill>
              </a:rPr>
              <a:t>universality</a:t>
            </a:r>
            <a:r>
              <a:rPr lang="fr-CH" b="1" dirty="0" smtClean="0">
                <a:solidFill>
                  <a:prstClr val="black"/>
                </a:solidFill>
              </a:rPr>
              <a:t> and </a:t>
            </a:r>
            <a:r>
              <a:rPr lang="fr-CH" b="1" dirty="0" err="1" smtClean="0">
                <a:solidFill>
                  <a:prstClr val="black"/>
                </a:solidFill>
              </a:rPr>
              <a:t>unitarity</a:t>
            </a:r>
            <a:r>
              <a:rPr lang="fr-CH" b="1" dirty="0" smtClean="0">
                <a:solidFill>
                  <a:prstClr val="black"/>
                </a:solidFill>
              </a:rPr>
              <a:t> of PMNS @10</a:t>
            </a:r>
            <a:r>
              <a:rPr lang="fr-CH" b="1" baseline="30000" dirty="0" smtClean="0">
                <a:solidFill>
                  <a:prstClr val="black"/>
                </a:solidFill>
              </a:rPr>
              <a:t>-5</a:t>
            </a:r>
            <a:endParaRPr lang="fr-CH" b="1" baseline="30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--  ex FCNC  (Z --&gt;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</a:t>
            </a:r>
            <a:r>
              <a:rPr lang="fr-CH" b="1" dirty="0">
                <a:solidFill>
                  <a:prstClr val="black"/>
                </a:solidFill>
              </a:rPr>
              <a:t> , e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) 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in 5 10</a:t>
            </a:r>
            <a:r>
              <a:rPr lang="fr-CH" b="1" baseline="30000" dirty="0">
                <a:solidFill>
                  <a:prstClr val="black"/>
                </a:solidFill>
              </a:rPr>
              <a:t>12</a:t>
            </a:r>
            <a:r>
              <a:rPr lang="fr-CH" b="1" dirty="0">
                <a:solidFill>
                  <a:prstClr val="black"/>
                </a:solidFill>
              </a:rPr>
              <a:t>  Z </a:t>
            </a:r>
            <a:r>
              <a:rPr lang="fr-CH" b="1" dirty="0" err="1" smtClean="0">
                <a:solidFill>
                  <a:prstClr val="black"/>
                </a:solidFill>
              </a:rPr>
              <a:t>decays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and 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BR in 2 10</a:t>
            </a:r>
            <a:r>
              <a:rPr lang="fr-CH" b="1" baseline="30000" dirty="0" smtClean="0">
                <a:solidFill>
                  <a:prstClr val="black"/>
                </a:solidFill>
                <a:sym typeface="Symbol"/>
              </a:rPr>
              <a:t>11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Z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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     + </a:t>
            </a:r>
            <a:r>
              <a:rPr lang="fr-CH" b="1" dirty="0" err="1">
                <a:solidFill>
                  <a:prstClr val="black"/>
                </a:solidFill>
              </a:rPr>
              <a:t>flavour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physics</a:t>
            </a:r>
            <a:r>
              <a:rPr lang="fr-CH" b="1" dirty="0">
                <a:solidFill>
                  <a:prstClr val="black"/>
                </a:solidFill>
              </a:rPr>
              <a:t> (10</a:t>
            </a:r>
            <a:r>
              <a:rPr lang="fr-CH" b="1" baseline="30000" dirty="0">
                <a:solidFill>
                  <a:prstClr val="black"/>
                </a:solidFill>
              </a:rPr>
              <a:t>12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bb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events</a:t>
            </a:r>
            <a:r>
              <a:rPr lang="fr-CH" b="1" dirty="0">
                <a:solidFill>
                  <a:prstClr val="black"/>
                </a:solidFill>
              </a:rPr>
              <a:t>)     </a:t>
            </a:r>
            <a:r>
              <a:rPr lang="fr-CH" b="1" dirty="0" smtClean="0">
                <a:solidFill>
                  <a:prstClr val="black"/>
                </a:solidFill>
              </a:rPr>
              <a:t>(</a:t>
            </a:r>
            <a:r>
              <a:rPr lang="fr-CH" b="1" dirty="0" err="1" smtClean="0">
                <a:solidFill>
                  <a:prstClr val="black"/>
                </a:solidFill>
              </a:rPr>
              <a:t>B</a:t>
            </a:r>
            <a:r>
              <a:rPr lang="fr-CH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s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 etc..)</a:t>
            </a:r>
            <a:r>
              <a:rPr lang="fr-CH" b="1" dirty="0" smtClean="0">
                <a:solidFill>
                  <a:prstClr val="black"/>
                </a:solidFill>
              </a:rPr>
              <a:t>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</a:t>
            </a:r>
            <a:r>
              <a:rPr lang="fr-CH" b="1" dirty="0" err="1">
                <a:solidFill>
                  <a:prstClr val="black"/>
                </a:solidFill>
              </a:rPr>
              <a:t>dark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matter</a:t>
            </a:r>
            <a:r>
              <a:rPr lang="fr-CH" b="1" dirty="0">
                <a:solidFill>
                  <a:prstClr val="black"/>
                </a:solidFill>
              </a:rPr>
              <a:t> as «invisible </a:t>
            </a:r>
            <a:r>
              <a:rPr lang="fr-CH" b="1" dirty="0" err="1">
                <a:solidFill>
                  <a:prstClr val="black"/>
                </a:solidFill>
              </a:rPr>
              <a:t>decay</a:t>
            </a:r>
            <a:r>
              <a:rPr lang="fr-CH" b="1" dirty="0">
                <a:solidFill>
                  <a:prstClr val="black"/>
                </a:solidFill>
              </a:rPr>
              <a:t>» of H or Z  </a:t>
            </a:r>
            <a:r>
              <a:rPr lang="fr-CH" b="1" dirty="0" smtClean="0">
                <a:solidFill>
                  <a:prstClr val="black"/>
                </a:solidFill>
              </a:rPr>
              <a:t>(or in LHC </a:t>
            </a:r>
            <a:r>
              <a:rPr lang="fr-CH" b="1" dirty="0" err="1" smtClean="0">
                <a:solidFill>
                  <a:prstClr val="black"/>
                </a:solidFill>
              </a:rPr>
              <a:t>loopholes</a:t>
            </a:r>
            <a:r>
              <a:rPr lang="fr-CH" b="1" dirty="0" smtClean="0">
                <a:solidFill>
                  <a:prstClr val="black"/>
                </a:solidFill>
              </a:rPr>
              <a:t>)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</a:t>
            </a:r>
            <a:r>
              <a:rPr lang="fr-CH" b="1" dirty="0" err="1">
                <a:solidFill>
                  <a:prstClr val="black"/>
                </a:solidFill>
              </a:rPr>
              <a:t>very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weakly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coupled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particle</a:t>
            </a:r>
            <a:r>
              <a:rPr lang="fr-CH" b="1" dirty="0">
                <a:solidFill>
                  <a:prstClr val="black"/>
                </a:solidFill>
              </a:rPr>
              <a:t> in 5-100 </a:t>
            </a:r>
            <a:r>
              <a:rPr lang="fr-CH" b="1" dirty="0" err="1">
                <a:solidFill>
                  <a:prstClr val="black"/>
                </a:solidFill>
              </a:rPr>
              <a:t>GeV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energy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scale</a:t>
            </a:r>
            <a:r>
              <a:rPr lang="fr-CH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     </a:t>
            </a:r>
            <a:r>
              <a:rPr lang="fr-CH" b="1" dirty="0" err="1">
                <a:solidFill>
                  <a:prstClr val="black"/>
                </a:solidFill>
              </a:rPr>
              <a:t>such</a:t>
            </a:r>
            <a:r>
              <a:rPr lang="fr-CH" b="1" dirty="0">
                <a:solidFill>
                  <a:prstClr val="black"/>
                </a:solidFill>
              </a:rPr>
              <a:t> as: Right-</a:t>
            </a:r>
            <a:r>
              <a:rPr lang="fr-CH" b="1" dirty="0" err="1">
                <a:solidFill>
                  <a:prstClr val="black"/>
                </a:solidFill>
              </a:rPr>
              <a:t>Handed</a:t>
            </a:r>
            <a:r>
              <a:rPr lang="fr-CH" b="1" dirty="0">
                <a:solidFill>
                  <a:prstClr val="black"/>
                </a:solidFill>
              </a:rPr>
              <a:t> neutrinos,  </a:t>
            </a:r>
            <a:r>
              <a:rPr lang="fr-CH" b="1" dirty="0" err="1">
                <a:solidFill>
                  <a:prstClr val="black"/>
                </a:solidFill>
              </a:rPr>
              <a:t>Dark</a:t>
            </a:r>
            <a:r>
              <a:rPr lang="fr-CH" b="1" dirty="0">
                <a:solidFill>
                  <a:prstClr val="black"/>
                </a:solidFill>
              </a:rPr>
              <a:t> Photons etc</a:t>
            </a:r>
            <a:r>
              <a:rPr lang="fr-CH" b="1" dirty="0" smtClean="0">
                <a:solidFill>
                  <a:prstClr val="black"/>
                </a:solidFill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+ </a:t>
            </a:r>
            <a:r>
              <a:rPr lang="fr-CH" b="1" dirty="0" smtClean="0">
                <a:solidFill>
                  <a:prstClr val="black"/>
                </a:solidFill>
              </a:rPr>
              <a:t>and </a:t>
            </a:r>
            <a:r>
              <a:rPr lang="fr-CH" b="1" dirty="0" err="1" smtClean="0">
                <a:solidFill>
                  <a:prstClr val="black"/>
                </a:solidFill>
              </a:rPr>
              <a:t>many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opportunities</a:t>
            </a:r>
            <a:r>
              <a:rPr lang="fr-CH" b="1" dirty="0" smtClean="0">
                <a:solidFill>
                  <a:prstClr val="black"/>
                </a:solidFill>
              </a:rPr>
              <a:t> in –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 QCD          (</a:t>
            </a:r>
            <a:r>
              <a:rPr lang="fr-CH" b="1" dirty="0" smtClean="0">
                <a:solidFill>
                  <a:prstClr val="black"/>
                </a:solidFill>
              </a:rPr>
              <a:t>H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gg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  <a:r>
              <a:rPr lang="fr-CH" b="1" dirty="0" smtClean="0">
                <a:solidFill>
                  <a:prstClr val="black"/>
                </a:solidFill>
              </a:rPr>
              <a:t> etc….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FF0000"/>
                </a:solidFill>
              </a:rPr>
              <a:t>NB </a:t>
            </a:r>
            <a:r>
              <a:rPr lang="fr-CH" b="1" dirty="0">
                <a:solidFill>
                  <a:srgbClr val="FF0000"/>
                </a:solidFill>
              </a:rPr>
              <a:t>N</a:t>
            </a:r>
            <a:r>
              <a:rPr lang="fr-CH" b="1" dirty="0" smtClean="0">
                <a:solidFill>
                  <a:srgbClr val="FF0000"/>
                </a:solidFill>
              </a:rPr>
              <a:t>ot </a:t>
            </a:r>
            <a:r>
              <a:rPr lang="fr-CH" b="1" dirty="0" err="1" smtClean="0">
                <a:solidFill>
                  <a:srgbClr val="FF0000"/>
                </a:solidFill>
              </a:rPr>
              <a:t>only</a:t>
            </a:r>
            <a:r>
              <a:rPr lang="fr-CH" b="1" dirty="0" smtClean="0">
                <a:solidFill>
                  <a:srgbClr val="FF0000"/>
                </a:solidFill>
              </a:rPr>
              <a:t> a «</a:t>
            </a:r>
            <a:r>
              <a:rPr lang="fr-CH" b="1" dirty="0" err="1" smtClean="0">
                <a:solidFill>
                  <a:srgbClr val="FF0000"/>
                </a:solidFill>
              </a:rPr>
              <a:t>Higgs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Factory</a:t>
            </a:r>
            <a:r>
              <a:rPr lang="fr-CH" b="1" dirty="0" smtClean="0">
                <a:solidFill>
                  <a:srgbClr val="FF0000"/>
                </a:solidFill>
              </a:rPr>
              <a:t>», «Z </a:t>
            </a:r>
            <a:r>
              <a:rPr lang="fr-CH" b="1" dirty="0" err="1" smtClean="0">
                <a:solidFill>
                  <a:srgbClr val="FF0000"/>
                </a:solidFill>
              </a:rPr>
              <a:t>factory</a:t>
            </a:r>
            <a:r>
              <a:rPr lang="fr-CH" b="1" dirty="0" smtClean="0">
                <a:solidFill>
                  <a:srgbClr val="FF0000"/>
                </a:solidFill>
              </a:rPr>
              <a:t>» and «top» are important for ‘</a:t>
            </a:r>
            <a:r>
              <a:rPr lang="fr-CH" b="1" dirty="0" err="1" smtClean="0">
                <a:solidFill>
                  <a:srgbClr val="FF0000"/>
                </a:solidFill>
              </a:rPr>
              <a:t>discovery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potential</a:t>
            </a:r>
            <a:r>
              <a:rPr lang="fr-CH" b="1" dirty="0" smtClean="0">
                <a:solidFill>
                  <a:srgbClr val="FF0000"/>
                </a:solidFill>
              </a:rPr>
              <a:t>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en-GB" dirty="0"/>
              <a:t>“First Look at the Physics Case of TLEP”, JHEP 1401 (2014) </a:t>
            </a:r>
            <a:r>
              <a:rPr lang="en-GB" dirty="0" smtClean="0"/>
              <a:t>164</a:t>
            </a:r>
            <a:r>
              <a:rPr lang="fr-CH" b="1" dirty="0" smtClean="0">
                <a:solidFill>
                  <a:prstClr val="black"/>
                </a:solidFill>
              </a:rPr>
              <a:t>        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smtClean="0"/>
              <a:t>CDR </a:t>
            </a:r>
            <a:r>
              <a:rPr lang="fr-CH" b="1" dirty="0" err="1" smtClean="0"/>
              <a:t>frozen</a:t>
            </a:r>
            <a:r>
              <a:rPr lang="fr-CH" b="1" dirty="0" smtClean="0"/>
              <a:t> </a:t>
            </a:r>
            <a:r>
              <a:rPr lang="fr-CH" b="1" dirty="0" err="1" smtClean="0"/>
              <a:t>today</a:t>
            </a:r>
            <a:r>
              <a:rPr lang="fr-CH" b="1" dirty="0" smtClean="0">
                <a:solidFill>
                  <a:prstClr val="black"/>
                </a:solidFill>
              </a:rPr>
              <a:t>                               </a:t>
            </a:r>
            <a:endParaRPr lang="fr-CH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33451" r="28515" b="-8815"/>
          <a:stretch/>
        </p:blipFill>
        <p:spPr bwMode="auto">
          <a:xfrm>
            <a:off x="-12049" y="1052735"/>
            <a:ext cx="8134150" cy="520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809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«First look of the </a:t>
            </a:r>
            <a:r>
              <a:rPr lang="fr-CH" dirty="0" err="1" smtClean="0"/>
              <a:t>physics</a:t>
            </a:r>
            <a:r>
              <a:rPr lang="fr-CH" dirty="0" smtClean="0"/>
              <a:t> case of TLEP» (original </a:t>
            </a:r>
            <a:r>
              <a:rPr lang="fr-CH" dirty="0" err="1" smtClean="0"/>
              <a:t>name</a:t>
            </a:r>
            <a:r>
              <a:rPr lang="fr-CH" dirty="0" smtClean="0"/>
              <a:t> of FCC-</a:t>
            </a:r>
            <a:r>
              <a:rPr lang="fr-CH" dirty="0" err="1" smtClean="0"/>
              <a:t>ee</a:t>
            </a:r>
            <a:r>
              <a:rPr lang="fr-CH" dirty="0" smtClean="0"/>
              <a:t>):  </a:t>
            </a:r>
            <a:r>
              <a:rPr lang="fr-CH" dirty="0" smtClean="0"/>
              <a:t>451</a:t>
            </a:r>
            <a:r>
              <a:rPr lang="fr-CH" dirty="0" smtClean="0"/>
              <a:t> </a:t>
            </a:r>
            <a:r>
              <a:rPr lang="fr-CH" dirty="0" err="1" smtClean="0"/>
              <a:t>quotes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r>
              <a:rPr lang="fr-CH" dirty="0" smtClean="0"/>
              <a:t>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25231" y="5805264"/>
            <a:ext cx="38427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Much more </a:t>
            </a:r>
            <a:r>
              <a:rPr lang="fr-CH" b="1" dirty="0" err="1" smtClean="0"/>
              <a:t>than</a:t>
            </a:r>
            <a:r>
              <a:rPr lang="fr-CH" b="1" dirty="0" smtClean="0"/>
              <a:t> a </a:t>
            </a:r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factory</a:t>
            </a:r>
            <a:r>
              <a:rPr lang="fr-CH" b="1" dirty="0" smtClean="0"/>
              <a:t>!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6928" r="37180" b="-1"/>
          <a:stretch/>
        </p:blipFill>
        <p:spPr bwMode="auto">
          <a:xfrm>
            <a:off x="3635896" y="1052736"/>
            <a:ext cx="6599582" cy="56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5350" r="52355" b="-4187"/>
          <a:stretch/>
        </p:blipFill>
        <p:spPr bwMode="auto">
          <a:xfrm>
            <a:off x="4378556" y="805354"/>
            <a:ext cx="5114261" cy="609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281861" y="6190881"/>
            <a:ext cx="19050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28 March 2018</a:t>
            </a:r>
            <a:endParaRPr lang="en-US" alt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789736" y="6000381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mtClean="0"/>
              <a:t>University of Geneva</a:t>
            </a:r>
            <a:endParaRPr lang="en-US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23038"/>
              </p:ext>
            </p:extLst>
          </p:nvPr>
        </p:nvGraphicFramePr>
        <p:xfrm>
          <a:off x="827585" y="4814518"/>
          <a:ext cx="7315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444"/>
                <a:gridCol w="1515762"/>
                <a:gridCol w="1383956"/>
                <a:gridCol w="988541"/>
                <a:gridCol w="1153297"/>
                <a:gridCol w="1219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Current precision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TLEP </a:t>
                      </a:r>
                      <a:r>
                        <a:rPr lang="en-US" sz="1200" b="1" dirty="0" smtClean="0">
                          <a:solidFill>
                            <a:srgbClr val="0000CC"/>
                          </a:solidFill>
                        </a:rPr>
                        <a:t>stat.</a:t>
                      </a:r>
                      <a:endParaRPr lang="en-US" sz="12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Possible syst.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top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Threshold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scan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173340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760 ± 500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20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&lt;40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QCD corr.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top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 (MeV)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Threshold scan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rgbClr val="009900"/>
                          </a:solidFill>
                        </a:rPr>
                        <a:t>?</a:t>
                      </a:r>
                      <a:endParaRPr 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40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&lt;40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QCD corr.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top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Threshold scan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= 1.2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0.3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0.08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&lt; 0.05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QCD corr.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ttZ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couplings</a:t>
                      </a:r>
                      <a:endParaRPr 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√s = 365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~30%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~2%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&lt;2%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QCD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corr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55859"/>
              </p:ext>
            </p:extLst>
          </p:nvPr>
        </p:nvGraphicFramePr>
        <p:xfrm>
          <a:off x="827585" y="3541990"/>
          <a:ext cx="7315200" cy="1714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443"/>
                <a:gridCol w="1515762"/>
                <a:gridCol w="1383957"/>
                <a:gridCol w="988541"/>
                <a:gridCol w="1153297"/>
                <a:gridCol w="1219200"/>
              </a:tblGrid>
              <a:tr h="2819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Current precision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TLEP </a:t>
                      </a:r>
                      <a:r>
                        <a:rPr lang="en-US" sz="1200" b="1" dirty="0" smtClean="0">
                          <a:solidFill>
                            <a:srgbClr val="0000CC"/>
                          </a:solidFill>
                        </a:rPr>
                        <a:t>stat.</a:t>
                      </a:r>
                      <a:endParaRPr lang="en-US" sz="12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Possible syst.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Threshold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scan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80385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15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0.6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beam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eneergy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Threshold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scan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2085 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± 42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1.5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&lt;1.5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EW Corr.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n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200" dirty="0" smtClean="0"/>
                        <a:t>→ </a:t>
                      </a:r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200" dirty="0" err="1" smtClean="0"/>
                        <a:t>Z</a:t>
                      </a:r>
                      <a:r>
                        <a:rPr lang="en-US" sz="1200" dirty="0" smtClean="0"/>
                        <a:t>, Z→ </a:t>
                      </a:r>
                      <a:r>
                        <a:rPr lang="en-US" sz="1200" dirty="0" err="1" smtClean="0">
                          <a:latin typeface="Symbol" charset="2"/>
                          <a:cs typeface="Symbol" charset="2"/>
                        </a:rPr>
                        <a:t>nn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ll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2.92 </a:t>
                      </a:r>
                      <a:r>
                        <a:rPr lang="en-US" sz="1400" b="1" baseline="0" dirty="0" smtClean="0">
                          <a:solidFill>
                            <a:srgbClr val="009900"/>
                          </a:solidFill>
                        </a:rPr>
                        <a:t>± 0.05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0.001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0.001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</a:rPr>
                        <a:t>had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= (</a:t>
                      </a:r>
                      <a:r>
                        <a:rPr lang="en-US" sz="1200" b="0" baseline="0" dirty="0" err="1" smtClean="0">
                          <a:solidFill>
                            <a:schemeClr val="dk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200" b="0" baseline="-25000" dirty="0" err="1" smtClean="0">
                          <a:solidFill>
                            <a:schemeClr val="dk1"/>
                          </a:solidFill>
                        </a:rPr>
                        <a:t>had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1200" b="0" baseline="0" dirty="0" err="1" smtClean="0">
                          <a:solidFill>
                            <a:schemeClr val="dk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200" b="0" baseline="-25000" dirty="0" err="1" smtClean="0">
                          <a:solidFill>
                            <a:schemeClr val="dk1"/>
                          </a:solidFill>
                        </a:rPr>
                        <a:t>tot</a:t>
                      </a:r>
                      <a:r>
                        <a:rPr lang="en-US" sz="1200" b="0" baseline="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lang="en-US" sz="1200" b="0" baseline="-25000" dirty="0" smtClean="0">
                          <a:solidFill>
                            <a:schemeClr val="dk1"/>
                          </a:solidFill>
                        </a:rPr>
                        <a:t>W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</a:rPr>
                        <a:t>had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= 67.41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rgbClr val="009900"/>
                          </a:solidFill>
                        </a:rPr>
                        <a:t> 0.27</a:t>
                      </a:r>
                      <a:endParaRPr lang="en-US" sz="14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0.00018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&lt; 0.0001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CKM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Matrix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0707"/>
              </p:ext>
            </p:extLst>
          </p:nvPr>
        </p:nvGraphicFramePr>
        <p:xfrm>
          <a:off x="827584" y="620688"/>
          <a:ext cx="7315202" cy="312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1524000"/>
                <a:gridCol w="1371600"/>
                <a:gridCol w="990600"/>
                <a:gridCol w="1143001"/>
                <a:gridCol w="1219200"/>
              </a:tblGrid>
              <a:tr h="39419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Current precision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FCC-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ee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CC"/>
                          </a:solidFill>
                        </a:rPr>
                        <a:t>stat.</a:t>
                      </a:r>
                      <a:endParaRPr lang="en-US" sz="12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Possible syst.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Lineshape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91187.5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2.1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0.005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QED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corr.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(MeV)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Lineshape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2495.2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2.3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0.008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QED /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EW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20.767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0.025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0.001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Statistics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0.21629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0.00066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0.0000003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 0.00006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g </a:t>
                      </a:r>
                      <a:r>
                        <a:rPr lang="en-US" sz="1200" dirty="0" smtClean="0"/>
                        <a:t>→ bb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n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2.984 </a:t>
                      </a:r>
                      <a:r>
                        <a:rPr lang="en-US" sz="1200" b="1" baseline="0" dirty="0" smtClean="0">
                          <a:solidFill>
                            <a:srgbClr val="009900"/>
                          </a:solidFill>
                        </a:rPr>
                        <a:t>± 0.008</a:t>
                      </a:r>
                      <a:endParaRPr lang="en-US" sz="1200" b="1" baseline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0.00004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0.001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Lumi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meast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15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sin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W</a:t>
                      </a:r>
                      <a:r>
                        <a:rPr lang="en-US" sz="1200" b="1" baseline="3000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eff</a:t>
                      </a:r>
                      <a:endParaRPr lang="en-US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</a:rPr>
                        <a:t>FB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(peak)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0.23148 </a:t>
                      </a:r>
                      <a:r>
                        <a:rPr lang="en-US" sz="1200" b="1" baseline="0" dirty="0" smtClean="0">
                          <a:solidFill>
                            <a:srgbClr val="009900"/>
                          </a:solidFill>
                        </a:rPr>
                        <a:t>± 0.00016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0.000003</a:t>
                      </a:r>
                      <a:endParaRPr lang="en-US" sz="1400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&lt;0.000005</a:t>
                      </a:r>
                      <a:endParaRPr lang="en-US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Beam energy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1/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QED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</a:rPr>
                        <a:t>FB</a:t>
                      </a:r>
                      <a:r>
                        <a:rPr lang="en-US" sz="1200" b="0" baseline="300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mm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(off-peak)</a:t>
                      </a:r>
                      <a:endParaRPr lang="en-US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128.952 </a:t>
                      </a:r>
                      <a:r>
                        <a:rPr lang="en-US" sz="1200" b="1" baseline="0" dirty="0" smtClean="0">
                          <a:solidFill>
                            <a:srgbClr val="009900"/>
                          </a:solidFill>
                        </a:rPr>
                        <a:t>± 0.014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0.004</a:t>
                      </a:r>
                      <a:endParaRPr lang="en-US" sz="1400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&lt; 0.004</a:t>
                      </a:r>
                      <a:endParaRPr lang="en-US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QED / EW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1" baseline="-25000" dirty="0" err="1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200" b="0" baseline="-2500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0.1196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9900"/>
                          </a:solidFill>
                        </a:rPr>
                        <a:t>± 0.0030</a:t>
                      </a:r>
                      <a:endParaRPr lang="en-US" sz="1200" b="1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0.00001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0.00016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New Physics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54207" y="13721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*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59964" y="27809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*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6525344"/>
            <a:ext cx="393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*  </a:t>
            </a:r>
            <a:r>
              <a:rPr lang="fr-CH" dirty="0" err="1" smtClean="0"/>
              <a:t>work</a:t>
            </a:r>
            <a:r>
              <a:rPr lang="fr-CH" dirty="0" smtClean="0"/>
              <a:t> to do: check if </a:t>
            </a:r>
            <a:r>
              <a:rPr lang="fr-CH" dirty="0" err="1" smtClean="0"/>
              <a:t>we</a:t>
            </a:r>
            <a:r>
              <a:rPr lang="fr-CH" dirty="0" smtClean="0"/>
              <a:t> cant </a:t>
            </a:r>
            <a:r>
              <a:rPr lang="fr-CH" dirty="0" err="1" smtClean="0"/>
              <a:t>improve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188640"/>
            <a:ext cx="389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 </a:t>
            </a:r>
            <a:r>
              <a:rPr lang="fr-CH" dirty="0" err="1" smtClean="0"/>
              <a:t>sample</a:t>
            </a:r>
            <a:r>
              <a:rPr lang="fr-CH" dirty="0" smtClean="0"/>
              <a:t> of observables (more </a:t>
            </a:r>
            <a:r>
              <a:rPr lang="fr-CH" dirty="0" err="1" smtClean="0"/>
              <a:t>coming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7"/>
            <a:ext cx="89696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11960" y="5517232"/>
            <a:ext cx="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517232"/>
            <a:ext cx="0" cy="7920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77756" y="5517232"/>
            <a:ext cx="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50735" y="5517232"/>
            <a:ext cx="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79912" y="6516052"/>
            <a:ext cx="1379865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rgbClr val="2593F3"/>
                </a:solidFill>
              </a:rPr>
              <a:t>scan points</a:t>
            </a:r>
            <a:endParaRPr lang="en-GB" sz="2000" b="1" dirty="0">
              <a:solidFill>
                <a:srgbClr val="2593F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3134699"/>
            <a:ext cx="179376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measurement</a:t>
            </a:r>
            <a:r>
              <a:rPr lang="fr-CH" dirty="0" smtClean="0"/>
              <a:t> of </a:t>
            </a:r>
          </a:p>
          <a:p>
            <a:r>
              <a:rPr lang="fr-CH" dirty="0" smtClean="0">
                <a:sym typeface="Symbol"/>
              </a:rPr>
              <a:t></a:t>
            </a:r>
            <a:r>
              <a:rPr lang="fr-CH" baseline="-25000" dirty="0" smtClean="0">
                <a:sym typeface="Symbol"/>
              </a:rPr>
              <a:t>QED</a:t>
            </a:r>
            <a:r>
              <a:rPr lang="fr-CH" dirty="0" smtClean="0">
                <a:sym typeface="Symbol"/>
              </a:rPr>
              <a:t> (</a:t>
            </a:r>
            <a:r>
              <a:rPr lang="fr-CH" dirty="0" err="1" smtClean="0">
                <a:sym typeface="Symbol"/>
              </a:rPr>
              <a:t>m</a:t>
            </a:r>
            <a:r>
              <a:rPr lang="fr-CH" baseline="-25000" dirty="0" err="1" smtClean="0">
                <a:sym typeface="Symbol"/>
              </a:rPr>
              <a:t>Z</a:t>
            </a:r>
            <a:r>
              <a:rPr lang="fr-CH" baseline="-25000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)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from</a:t>
            </a:r>
            <a:r>
              <a:rPr lang="fr-CH" dirty="0" smtClean="0">
                <a:sym typeface="Symbol"/>
              </a:rPr>
              <a:t> </a:t>
            </a:r>
          </a:p>
          <a:p>
            <a:r>
              <a:rPr lang="fr-CH" dirty="0" smtClean="0">
                <a:sym typeface="Symbol"/>
              </a:rPr>
              <a:t>Z- </a:t>
            </a:r>
            <a:r>
              <a:rPr lang="fr-CH" dirty="0" err="1" smtClean="0">
                <a:sym typeface="Symbol"/>
              </a:rPr>
              <a:t>interference</a:t>
            </a:r>
            <a:endParaRPr lang="fr-CH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589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4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1844824"/>
            <a:ext cx="22380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 smtClean="0"/>
              <a:t>table </a:t>
            </a:r>
            <a:r>
              <a:rPr lang="fr-CH" u="sng" dirty="0" err="1" smtClean="0"/>
              <a:t>from</a:t>
            </a:r>
            <a:r>
              <a:rPr lang="fr-CH" u="sng" dirty="0" smtClean="0"/>
              <a:t> the CDR</a:t>
            </a:r>
          </a:p>
          <a:p>
            <a:r>
              <a:rPr lang="fr-CH" dirty="0" smtClean="0"/>
              <a:t>simulations </a:t>
            </a:r>
            <a:r>
              <a:rPr lang="fr-CH" dirty="0" err="1" smtClean="0"/>
              <a:t>reveal</a:t>
            </a:r>
            <a:endParaRPr lang="fr-CH" dirty="0"/>
          </a:p>
          <a:p>
            <a:r>
              <a:rPr lang="fr-CH" dirty="0" err="1" smtClean="0"/>
              <a:t>experimentation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clean 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vtx</a:t>
            </a:r>
            <a:r>
              <a:rPr lang="fr-CH" dirty="0" smtClean="0"/>
              <a:t> detector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brought</a:t>
            </a:r>
            <a:r>
              <a:rPr lang="fr-CH" dirty="0" smtClean="0"/>
              <a:t> close to IR</a:t>
            </a:r>
          </a:p>
          <a:p>
            <a:r>
              <a:rPr lang="fr-CH" dirty="0" smtClean="0"/>
              <a:t>to d=1.2cm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CAD-1B0E-4651-A26F-A76642DC624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06" y="1229832"/>
            <a:ext cx="83882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b="1" dirty="0" smtClean="0">
                <a:solidFill>
                  <a:prstClr val="black"/>
                </a:solidFill>
                <a:latin typeface="Calibri"/>
              </a:rPr>
              <a:t>HIGGS FACTORY </a:t>
            </a:r>
          </a:p>
          <a:p>
            <a:pPr algn="ctr"/>
            <a:endParaRPr lang="fr-CH" sz="20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provides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good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reason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why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we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need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a lepton (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e+e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- or 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  <a:sym typeface="Symbol"/>
              </a:rPr>
              <a:t>)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collider</a:t>
            </a:r>
            <a:endParaRPr lang="en-US" sz="20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8"/>
            <a:ext cx="9144000" cy="39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3052" y="4026202"/>
            <a:ext cx="8597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omic Sans MS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several tens of Million Higgs already produced…  &gt; than most Higgs factory projects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</a:rPr>
              <a:t>.</a:t>
            </a:r>
          </a:p>
          <a:p>
            <a:endParaRPr lang="fr-CH" sz="1600" dirty="0" smtClean="0">
              <a:solidFill>
                <a:srgbClr val="0033CC"/>
              </a:solidFill>
            </a:endParaRPr>
          </a:p>
          <a:p>
            <a:endParaRPr lang="fr-CH" sz="1600" baseline="30000" dirty="0">
              <a:solidFill>
                <a:srgbClr val="0033CC"/>
              </a:solidFill>
              <a:sym typeface="Symbol"/>
            </a:endParaRPr>
          </a:p>
          <a:p>
            <a:endParaRPr lang="fr-CH" sz="1600" baseline="30000" dirty="0" smtClean="0">
              <a:solidFill>
                <a:srgbClr val="0033CC"/>
              </a:solidFill>
              <a:sym typeface="Symbol"/>
            </a:endParaRPr>
          </a:p>
          <a:p>
            <a:endParaRPr lang="fr-CH" sz="1600" baseline="30000" dirty="0">
              <a:solidFill>
                <a:srgbClr val="0033CC"/>
              </a:solidFill>
              <a:sym typeface="Symbol"/>
            </a:endParaRPr>
          </a:p>
          <a:p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endParaRPr lang="fr-CH" sz="1600" dirty="0">
              <a:solidFill>
                <a:srgbClr val="0033CC"/>
              </a:solidFill>
              <a:sym typeface="Symbol"/>
            </a:endParaRPr>
          </a:p>
          <a:p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difficult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extract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the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couplings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because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</a:t>
            </a:r>
            <a:r>
              <a:rPr lang="fr-CH" sz="1600" baseline="-25000" dirty="0" err="1">
                <a:solidFill>
                  <a:srgbClr val="0033CC"/>
                </a:solidFill>
                <a:latin typeface="+mn-lt"/>
                <a:sym typeface="Symbol"/>
              </a:rPr>
              <a:t>prod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uncertain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 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and 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</a:t>
            </a:r>
            <a:r>
              <a:rPr lang="fr-CH" sz="1600" baseline="-25000" dirty="0">
                <a:solidFill>
                  <a:srgbClr val="0033CC"/>
                </a:solidFill>
                <a:latin typeface="+mn-lt"/>
                <a:sym typeface="Symbol"/>
              </a:rPr>
              <a:t>H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is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unknown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 (invisible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channels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)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 must do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physics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with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ratios.</a:t>
            </a:r>
            <a:endParaRPr lang="fr-CH" sz="1600" dirty="0" smtClean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2197" y="4757724"/>
            <a:ext cx="5057347" cy="1092607"/>
            <a:chOff x="342197" y="4757724"/>
            <a:chExt cx="5057347" cy="1092607"/>
          </a:xfrm>
        </p:grpSpPr>
        <p:sp>
          <p:nvSpPr>
            <p:cNvPr id="2" name="TextBox 1"/>
            <p:cNvSpPr txBox="1"/>
            <p:nvPr/>
          </p:nvSpPr>
          <p:spPr>
            <a:xfrm>
              <a:off x="342197" y="4757724"/>
              <a:ext cx="505734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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i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Wingdings" pitchFamily="2" charset="2"/>
                </a:rPr>
                <a:t>f</a:t>
              </a:r>
              <a:r>
                <a:rPr lang="fr-CH" sz="2800" baseline="-25000" dirty="0">
                  <a:solidFill>
                    <a:srgbClr val="0033CC"/>
                  </a:solidFill>
                  <a:latin typeface="+mn-lt"/>
                  <a:sym typeface="Wingdings" pitchFamily="2" charset="2"/>
                </a:rPr>
                <a:t> 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 </a:t>
              </a:r>
              <a:r>
                <a:rPr lang="fr-CH" sz="2800" baseline="30000" dirty="0" err="1">
                  <a:solidFill>
                    <a:srgbClr val="0033CC"/>
                  </a:solidFill>
                  <a:latin typeface="+mn-lt"/>
                  <a:sym typeface="Symbol"/>
                </a:rPr>
                <a:t>observed</a:t>
              </a:r>
              <a:r>
                <a:rPr lang="fr-CH" sz="2800" baseline="30000" dirty="0">
                  <a:solidFill>
                    <a:srgbClr val="0033CC"/>
                  </a:solidFill>
                  <a:latin typeface="+mn-lt"/>
                  <a:sym typeface="Symbol"/>
                </a:rPr>
                <a:t>   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 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prod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  (</a:t>
              </a:r>
              <a:r>
                <a:rPr lang="fr-CH" sz="2800" dirty="0" err="1">
                  <a:solidFill>
                    <a:srgbClr val="0033CC"/>
                  </a:solidFill>
                  <a:latin typeface="+mn-lt"/>
                  <a:sym typeface="Symbol"/>
                </a:rPr>
                <a:t>g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Hi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 )</a:t>
              </a:r>
              <a:r>
                <a:rPr lang="fr-CH" sz="2800" baseline="30000" dirty="0">
                  <a:solidFill>
                    <a:srgbClr val="0033CC"/>
                  </a:solidFill>
                  <a:latin typeface="+mn-lt"/>
                  <a:sym typeface="Symbol"/>
                </a:rPr>
                <a:t>2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(</a:t>
              </a:r>
              <a:r>
                <a:rPr lang="fr-CH" sz="2800" dirty="0" err="1">
                  <a:solidFill>
                    <a:srgbClr val="0033CC"/>
                  </a:solidFill>
                  <a:latin typeface="+mn-lt"/>
                  <a:sym typeface="Symbol"/>
                </a:rPr>
                <a:t>g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Hf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)</a:t>
              </a:r>
              <a:r>
                <a:rPr lang="fr-CH" sz="2800" baseline="30000" dirty="0">
                  <a:solidFill>
                    <a:srgbClr val="0033CC"/>
                  </a:solidFill>
                  <a:latin typeface="+mn-lt"/>
                  <a:sym typeface="Symbol"/>
                </a:rPr>
                <a:t>2      </a:t>
              </a:r>
            </a:p>
            <a:p>
              <a:endParaRPr lang="fr-CH" sz="700" dirty="0" smtClean="0">
                <a:latin typeface="+mn-lt"/>
              </a:endParaRPr>
            </a:p>
            <a:p>
              <a:r>
                <a:rPr lang="fr-CH" sz="2800" dirty="0" smtClean="0">
                  <a:latin typeface="+mn-lt"/>
                </a:rPr>
                <a:t>                                             </a:t>
              </a:r>
              <a:r>
                <a:rPr lang="fr-CH" sz="2800" dirty="0" smtClean="0">
                  <a:solidFill>
                    <a:srgbClr val="0033CC"/>
                  </a:solidFill>
                  <a:latin typeface="+mn-lt"/>
                  <a:sym typeface="Symbol"/>
                </a:rPr>
                <a:t></a:t>
              </a:r>
              <a:r>
                <a:rPr lang="fr-CH" sz="2800" baseline="-25000" dirty="0">
                  <a:solidFill>
                    <a:srgbClr val="0033CC"/>
                  </a:solidFill>
                  <a:latin typeface="+mn-lt"/>
                  <a:sym typeface="Symbol"/>
                </a:rPr>
                <a:t>H</a:t>
              </a:r>
              <a:endParaRPr lang="en-GB" sz="2800" dirty="0" smtClean="0">
                <a:latin typeface="+mn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419108" y="5334035"/>
              <a:ext cx="1406571" cy="0"/>
            </a:xfrm>
            <a:prstGeom prst="line">
              <a:avLst/>
            </a:prstGeom>
            <a:noFill/>
            <a:ln w="38100" cap="flat" cmpd="sng" algn="ctr">
              <a:solidFill>
                <a:srgbClr val="1F41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273052" y="3764592"/>
            <a:ext cx="5088252" cy="52322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THE LHC </a:t>
            </a:r>
            <a:r>
              <a:rPr lang="fr-CH" sz="2800" kern="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fr-CH" sz="2800" kern="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800" kern="0" dirty="0" err="1" smtClean="0">
                <a:solidFill>
                  <a:prstClr val="black"/>
                </a:solidFill>
                <a:latin typeface="Calibri"/>
              </a:rPr>
              <a:t>Factory</a:t>
            </a: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…BUT</a:t>
            </a:r>
            <a:endParaRPr lang="en-US" sz="2800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096" y="4757724"/>
            <a:ext cx="3933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relative </a:t>
            </a:r>
            <a:r>
              <a:rPr lang="fr-CH" sz="2000" dirty="0" err="1" smtClean="0">
                <a:latin typeface="+mn-lt"/>
              </a:rPr>
              <a:t>error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scales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with</a:t>
            </a:r>
            <a:endParaRPr lang="fr-CH" sz="2000" dirty="0" smtClean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1/</a:t>
            </a:r>
            <a:r>
              <a:rPr lang="fr-CH" sz="2000" dirty="0" err="1" smtClean="0">
                <a:latin typeface="+mn-lt"/>
              </a:rPr>
              <a:t>purity</a:t>
            </a:r>
            <a:r>
              <a:rPr lang="fr-CH" sz="2000" dirty="0" smtClean="0">
                <a:latin typeface="+mn-lt"/>
              </a:rPr>
              <a:t> and 1/</a:t>
            </a:r>
            <a:r>
              <a:rPr lang="fr-CH" sz="2000" dirty="0" smtClean="0">
                <a:latin typeface="+mn-lt"/>
                <a:sym typeface="Symbol"/>
              </a:rPr>
              <a:t></a:t>
            </a:r>
            <a:r>
              <a:rPr lang="fr-CH" sz="2000" dirty="0" err="1" smtClean="0">
                <a:latin typeface="+mn-lt"/>
              </a:rPr>
              <a:t>efficiency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of signal</a:t>
            </a: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3"/>
          <a:stretch/>
        </p:blipFill>
        <p:spPr>
          <a:xfrm>
            <a:off x="4355976" y="933276"/>
            <a:ext cx="4896000" cy="5184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9946"/>
            <a:ext cx="9143999" cy="92333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The Future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Circular Colliders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CDR and cost review to appear Q4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 2018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for ESU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72679"/>
            <a:ext cx="4644008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000" b="1" kern="0" dirty="0" smtClean="0">
                <a:latin typeface="Arial"/>
                <a:cs typeface="Calibri" pitchFamily="34" charset="0"/>
              </a:rPr>
              <a:t>International collaboration to Study Colliders fitting in a new ~100 km infrastructure, fitting in the </a:t>
            </a:r>
            <a:r>
              <a:rPr lang="en-US" sz="2000" b="1" i="1" kern="0" dirty="0" err="1" smtClean="0">
                <a:latin typeface="Arial"/>
                <a:cs typeface="Calibri" pitchFamily="34" charset="0"/>
              </a:rPr>
              <a:t>Genevois</a:t>
            </a: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Ultimate goal: </a:t>
            </a:r>
            <a:b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</a:b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100 </a:t>
            </a:r>
            <a:r>
              <a:rPr lang="en-US" sz="2000" b="1" i="1" kern="0" dirty="0" err="1" smtClean="0">
                <a:solidFill>
                  <a:srgbClr val="C00000"/>
                </a:solidFill>
                <a:latin typeface="Arial"/>
                <a:cs typeface="Calibri" pitchFamily="34" charset="0"/>
              </a:rPr>
              <a:t>TeV</a:t>
            </a: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 pp</a:t>
            </a:r>
            <a:r>
              <a:rPr lang="en-US" sz="2000" b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-collider (</a:t>
            </a: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 smtClean="0">
                <a:solidFill>
                  <a:srgbClr val="C00000"/>
                </a:solidFill>
                <a:latin typeface="Arial"/>
                <a:cs typeface="Calibri" pitchFamily="34" charset="0"/>
              </a:rPr>
              <a:t>hh</a:t>
            </a:r>
            <a:r>
              <a:rPr lang="en-US" sz="2000" b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) </a:t>
            </a:r>
          </a:p>
          <a:p>
            <a:pPr>
              <a:spcBef>
                <a:spcPts val="1200"/>
              </a:spcBef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defining infrastructure requirements </a:t>
            </a:r>
            <a:endParaRPr lang="en-US" sz="2000" b="1" i="1" kern="0" dirty="0" smtClean="0">
              <a:solidFill>
                <a:srgbClr val="0000FF"/>
              </a:solidFill>
              <a:latin typeface="Arial"/>
              <a:cs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Two possible first steps: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+</a:t>
            </a:r>
            <a:r>
              <a:rPr lang="en-US" sz="20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-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0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  <a:t>collider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(</a:t>
            </a:r>
            <a:r>
              <a:rPr lang="en-US" sz="20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ee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) </a:t>
            </a:r>
            <a:r>
              <a:rPr lang="en-US" sz="20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  <a:t/>
            </a:r>
            <a:br>
              <a:rPr lang="en-US" sz="20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</a:br>
            <a:r>
              <a:rPr lang="en-US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High </a:t>
            </a:r>
            <a:r>
              <a:rPr lang="en-US" b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Lumi</a:t>
            </a:r>
            <a:r>
              <a:rPr lang="en-US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, E</a:t>
            </a:r>
            <a:r>
              <a:rPr lang="en-US" b="1" kern="0" baseline="-2500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CM</a:t>
            </a:r>
            <a:r>
              <a:rPr lang="en-US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=90-400 GeV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HE-LHC</a:t>
            </a:r>
            <a:r>
              <a:rPr lang="en-US" sz="2000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16T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Symbol"/>
              </a:rPr>
              <a:t>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 28 </a:t>
            </a:r>
            <a:r>
              <a:rPr lang="en-US" sz="2000" b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TeV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 </a:t>
            </a:r>
            <a:b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</a:b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in LEP/LHC tunnel</a:t>
            </a:r>
          </a:p>
          <a:p>
            <a:pPr>
              <a:spcBef>
                <a:spcPts val="1200"/>
              </a:spcBef>
              <a:defRPr/>
            </a:pP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Possible addition:</a:t>
            </a:r>
            <a:endParaRPr lang="en-US" sz="2000" b="1" kern="0" dirty="0" smtClean="0">
              <a:solidFill>
                <a:schemeClr val="accent5">
                  <a:lumMod val="75000"/>
                </a:schemeClr>
              </a:solidFill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p-e</a:t>
            </a: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 (</a:t>
            </a:r>
            <a:r>
              <a:rPr lang="en-US" sz="2000" b="1" i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FCC-he</a:t>
            </a: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) option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020778"/>
            <a:ext cx="2088232" cy="40011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~16 T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magnets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sym typeface="Symbo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79D4-7C1C-420B-BCF4-016F0487C0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167045"/>
            <a:ext cx="91450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b="1" kern="0" dirty="0" smtClean="0">
                <a:latin typeface="Arial"/>
                <a:cs typeface="Calibri" pitchFamily="34" charset="0"/>
              </a:rPr>
              <a:t>From European Strategy </a:t>
            </a:r>
            <a:r>
              <a:rPr lang="en-US" b="1" kern="0" dirty="0">
                <a:latin typeface="Arial"/>
                <a:cs typeface="Calibri" pitchFamily="34" charset="0"/>
              </a:rPr>
              <a:t>in </a:t>
            </a:r>
            <a:r>
              <a:rPr lang="en-US" b="1" kern="0" dirty="0" smtClean="0">
                <a:latin typeface="Arial"/>
                <a:cs typeface="Calibri" pitchFamily="34" charset="0"/>
              </a:rPr>
              <a:t>2013: “ambitious post-LHC accelerator project” </a:t>
            </a:r>
            <a:br>
              <a:rPr lang="en-US" b="1" kern="0" dirty="0" smtClean="0">
                <a:latin typeface="Arial"/>
                <a:cs typeface="Calibri" pitchFamily="34" charset="0"/>
              </a:rPr>
            </a:br>
            <a:r>
              <a:rPr lang="en-US" b="1" kern="0" dirty="0" smtClean="0">
                <a:latin typeface="Arial"/>
                <a:cs typeface="Calibri" pitchFamily="34" charset="0"/>
              </a:rPr>
              <a:t>Study kicked-off </a:t>
            </a:r>
            <a:r>
              <a:rPr lang="en-US" b="1" kern="0" dirty="0">
                <a:latin typeface="Arial"/>
                <a:cs typeface="Calibri" pitchFamily="34" charset="0"/>
              </a:rPr>
              <a:t>in Geneva Feb 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588" y="4077072"/>
            <a:ext cx="4067946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b="1" dirty="0"/>
              <a:t>T</a:t>
            </a:r>
            <a:r>
              <a:rPr lang="fr-CH" b="1" dirty="0" smtClean="0"/>
              <a:t>he </a:t>
            </a:r>
            <a:r>
              <a:rPr lang="fr-CH" b="1" dirty="0" err="1" smtClean="0"/>
              <a:t>way</a:t>
            </a:r>
            <a:r>
              <a:rPr lang="fr-CH" b="1" dirty="0" smtClean="0"/>
              <a:t> by 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smtClean="0"/>
              <a:t>the </a:t>
            </a:r>
            <a:r>
              <a:rPr lang="fr-CH" b="1" dirty="0" err="1" smtClean="0"/>
              <a:t>probably</a:t>
            </a:r>
            <a:r>
              <a:rPr lang="fr-CH" b="1" dirty="0" smtClean="0"/>
              <a:t> the </a:t>
            </a:r>
            <a:r>
              <a:rPr lang="fr-CH" b="1" dirty="0" err="1" smtClean="0"/>
              <a:t>fastest</a:t>
            </a:r>
            <a:r>
              <a:rPr lang="fr-CH" b="1" dirty="0" smtClean="0"/>
              <a:t> </a:t>
            </a:r>
            <a:r>
              <a:rPr lang="fr-CH" b="1" dirty="0" smtClean="0"/>
              <a:t>and </a:t>
            </a:r>
            <a:r>
              <a:rPr lang="fr-CH" b="1" dirty="0" err="1" smtClean="0"/>
              <a:t>cheapest</a:t>
            </a:r>
            <a:r>
              <a:rPr lang="fr-CH" b="1" dirty="0" smtClean="0"/>
              <a:t> </a:t>
            </a:r>
            <a:r>
              <a:rPr lang="fr-CH" b="1" dirty="0" err="1" smtClean="0"/>
              <a:t>way</a:t>
            </a:r>
            <a:r>
              <a:rPr lang="fr-CH" b="1" dirty="0" smtClean="0"/>
              <a:t> to 100 </a:t>
            </a:r>
            <a:r>
              <a:rPr lang="fr-CH" b="1" dirty="0" err="1" smtClean="0"/>
              <a:t>TeV</a:t>
            </a:r>
            <a:r>
              <a:rPr lang="fr-CH" b="1" dirty="0"/>
              <a:t>.</a:t>
            </a:r>
            <a:endParaRPr lang="fr-CH" b="1" dirty="0" smtClean="0"/>
          </a:p>
          <a:p>
            <a:r>
              <a:rPr lang="fr-CH" b="1" dirty="0"/>
              <a:t>T</a:t>
            </a:r>
            <a:r>
              <a:rPr lang="fr-CH" b="1" dirty="0" smtClean="0"/>
              <a:t>hat </a:t>
            </a:r>
            <a:r>
              <a:rPr lang="fr-CH" b="1" dirty="0" err="1" smtClean="0"/>
              <a:t>combination</a:t>
            </a:r>
            <a:r>
              <a:rPr lang="fr-CH" b="1" dirty="0" smtClean="0"/>
              <a:t> </a:t>
            </a:r>
            <a:r>
              <a:rPr lang="fr-CH" b="1" dirty="0" err="1" smtClean="0"/>
              <a:t>also</a:t>
            </a:r>
            <a:r>
              <a:rPr lang="fr-CH" b="1" dirty="0" smtClean="0"/>
              <a:t> </a:t>
            </a:r>
            <a:r>
              <a:rPr lang="fr-CH" b="1" dirty="0" err="1" smtClean="0"/>
              <a:t>produces</a:t>
            </a:r>
            <a:r>
              <a:rPr lang="fr-CH" b="1" dirty="0" smtClean="0"/>
              <a:t> the </a:t>
            </a:r>
            <a:r>
              <a:rPr lang="fr-CH" b="1" dirty="0" err="1" smtClean="0"/>
              <a:t>most</a:t>
            </a:r>
            <a:r>
              <a:rPr lang="fr-CH" b="1" dirty="0" smtClean="0"/>
              <a:t> </a:t>
            </a:r>
            <a:r>
              <a:rPr lang="fr-CH" b="1" dirty="0" err="1" smtClean="0"/>
              <a:t>physics</a:t>
            </a:r>
            <a:r>
              <a:rPr lang="fr-CH" b="1" dirty="0" smtClean="0"/>
              <a:t>.</a:t>
            </a:r>
            <a:r>
              <a:rPr lang="fr-CH" b="1" dirty="0"/>
              <a:t> </a:t>
            </a:r>
            <a:endParaRPr lang="fr-CH" b="1" dirty="0" smtClean="0"/>
          </a:p>
          <a:p>
            <a:r>
              <a:rPr lang="fr-CH" b="1" dirty="0" smtClean="0"/>
              <a:t>It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now</a:t>
            </a:r>
            <a:r>
              <a:rPr lang="fr-CH" b="1" dirty="0" smtClean="0"/>
              <a:t> the </a:t>
            </a:r>
            <a:r>
              <a:rPr lang="fr-CH" b="1" dirty="0" err="1" smtClean="0"/>
              <a:t>prefered</a:t>
            </a:r>
            <a:r>
              <a:rPr lang="fr-CH" b="1" dirty="0" smtClean="0"/>
              <a:t> scenario.  </a:t>
            </a:r>
          </a:p>
          <a:p>
            <a:r>
              <a:rPr lang="fr-CH" sz="1600" b="1" dirty="0">
                <a:hlinkClick r:id="rId3"/>
              </a:rPr>
              <a:t>https://cerncourier.com/cern-thinks-bigger</a:t>
            </a:r>
            <a:r>
              <a:rPr lang="fr-CH" sz="1600" b="1" dirty="0" smtClean="0">
                <a:hlinkClick r:id="rId3"/>
              </a:rPr>
              <a:t>/</a:t>
            </a:r>
            <a:r>
              <a:rPr lang="fr-CH" sz="1600" b="1" dirty="0" smtClean="0"/>
              <a:t> </a:t>
            </a:r>
            <a:endParaRPr lang="fr-CH" sz="16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42401" y="5795972"/>
            <a:ext cx="30101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smtClean="0"/>
              <a:t>a good </a:t>
            </a:r>
            <a:r>
              <a:rPr lang="fr-CH" dirty="0" err="1" smtClean="0"/>
              <a:t>start</a:t>
            </a:r>
            <a:r>
              <a:rPr lang="fr-CH" dirty="0" smtClean="0"/>
              <a:t> </a:t>
            </a:r>
            <a:r>
              <a:rPr lang="fr-CH" dirty="0" smtClean="0"/>
              <a:t>for a </a:t>
            </a:r>
            <a:r>
              <a:rPr lang="fr-CH" dirty="0" smtClean="0">
                <a:sym typeface="Symbol"/>
              </a:rPr>
              <a:t>C</a:t>
            </a:r>
            <a:r>
              <a:rPr lang="fr-CH" dirty="0" smtClean="0">
                <a:sym typeface="Symbol"/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8229600" cy="1143000"/>
          </a:xfrm>
        </p:spPr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5529"/>
            <a:ext cx="84328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“</a:t>
            </a:r>
            <a:r>
              <a:rPr lang="en-GB" sz="2000" dirty="0" err="1" smtClean="0"/>
              <a:t>higgstrahlung</a:t>
            </a:r>
            <a:r>
              <a:rPr lang="en-GB" sz="2000" dirty="0" smtClean="0"/>
              <a:t>” process close to threshold</a:t>
            </a:r>
          </a:p>
          <a:p>
            <a:pPr>
              <a:buNone/>
            </a:pPr>
            <a:r>
              <a:rPr lang="en-GB" sz="2000" dirty="0" smtClean="0"/>
              <a:t>Production </a:t>
            </a:r>
            <a:r>
              <a:rPr lang="en-GB" sz="2000" dirty="0" err="1" smtClean="0"/>
              <a:t>xsection</a:t>
            </a:r>
            <a:r>
              <a:rPr lang="en-GB" sz="2000" dirty="0" smtClean="0"/>
              <a:t> has a maximum at near threshold ~200 fb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            10</a:t>
            </a:r>
            <a:r>
              <a:rPr lang="en-GB" sz="2000" baseline="30000" dirty="0" smtClean="0">
                <a:solidFill>
                  <a:srgbClr val="C00000"/>
                </a:solidFill>
              </a:rPr>
              <a:t>34</a:t>
            </a:r>
            <a:r>
              <a:rPr lang="en-GB" sz="2000" dirty="0" smtClean="0">
                <a:solidFill>
                  <a:srgbClr val="C00000"/>
                </a:solidFill>
              </a:rPr>
              <a:t>/cm</a:t>
            </a:r>
            <a:r>
              <a:rPr lang="en-GB" sz="2000" baseline="30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/s </a:t>
            </a:r>
            <a:r>
              <a:rPr lang="en-GB" sz="2000" dirty="0" smtClean="0">
                <a:solidFill>
                  <a:srgbClr val="C00000"/>
                </a:solidFill>
                <a:sym typeface="Wingdings" pitchFamily="2" charset="2"/>
              </a:rPr>
              <a:t>  20’000 HZ events per year.</a:t>
            </a:r>
            <a:r>
              <a:rPr lang="en-GB" sz="2000" dirty="0" smtClean="0">
                <a:sym typeface="Wingdings" pitchFamily="2" charset="2"/>
              </a:rPr>
              <a:t> </a:t>
            </a:r>
            <a:endParaRPr lang="en-GB" sz="20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533400" cy="361950"/>
          </a:xfrm>
          <a:prstGeom prst="rect">
            <a:avLst/>
          </a:prstGeo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4294967295"/>
          </p:nvPr>
        </p:nvSpPr>
        <p:spPr>
          <a:xfrm>
            <a:off x="0" y="6356374"/>
            <a:ext cx="2133600" cy="365125"/>
          </a:xfrm>
        </p:spPr>
        <p:txBody>
          <a:bodyPr/>
          <a:lstStyle/>
          <a:p>
            <a:fld id="{996A1D97-7A03-4B59-AC40-54397FE41CD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01.10.2018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81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2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e</a:t>
            </a:r>
            <a:r>
              <a:rPr lang="en-GB" sz="2000" baseline="30000" dirty="0" smtClean="0">
                <a:solidFill>
                  <a:prstClr val="black"/>
                </a:solidFill>
              </a:rPr>
              <a:t>+</a:t>
            </a:r>
            <a:endParaRPr lang="en-GB" sz="2000" baseline="30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2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e</a:t>
            </a:r>
            <a:r>
              <a:rPr lang="en-GB" sz="2000" baseline="30000" dirty="0" smtClean="0">
                <a:solidFill>
                  <a:prstClr val="black"/>
                </a:solidFill>
              </a:rPr>
              <a:t>-</a:t>
            </a:r>
            <a:endParaRPr lang="en-GB" sz="2000" baseline="30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Z*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Z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2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778500"/>
            <a:ext cx="8856984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For a Higgs of 125GeV, a centre of mass energy of 240-250 GeV is optimal</a:t>
            </a:r>
          </a:p>
          <a:p>
            <a:r>
              <a:rPr lang="en-GB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dirty="0">
              <a:solidFill>
                <a:srgbClr val="0033CC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6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13313" y="2984500"/>
            <a:ext cx="3252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Z – </a:t>
            </a:r>
            <a:r>
              <a:rPr lang="fr-CH" sz="3200" dirty="0" err="1" smtClean="0">
                <a:solidFill>
                  <a:prstClr val="black"/>
                </a:solidFill>
                <a:latin typeface="Calibri"/>
              </a:rPr>
              <a:t>tagging</a:t>
            </a:r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   by </a:t>
            </a:r>
            <a:r>
              <a:rPr lang="fr-CH" sz="3200" dirty="0" err="1" smtClean="0">
                <a:solidFill>
                  <a:prstClr val="black"/>
                </a:solidFill>
                <a:latin typeface="Calibri"/>
              </a:rPr>
              <a:t>missing</a:t>
            </a:r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 mass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800" dirty="0" err="1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833675" y="853137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662477" y="847821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2908" y="237182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 smtClean="0"/>
              <a:t>+</a:t>
            </a:r>
            <a:endParaRPr lang="en-GB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9108" y="84782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037023" y="138122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Z*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977908" y="230729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977909" y="84782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grpSp>
        <p:nvGrpSpPr>
          <p:cNvPr id="2" name="Group 20"/>
          <p:cNvGrpSpPr/>
          <p:nvPr/>
        </p:nvGrpSpPr>
        <p:grpSpPr>
          <a:xfrm>
            <a:off x="1758708" y="1717920"/>
            <a:ext cx="914400" cy="76200"/>
            <a:chOff x="0" y="4336312"/>
            <a:chExt cx="5486400" cy="1864240"/>
          </a:xfrm>
        </p:grpSpPr>
        <p:grpSp>
          <p:nvGrpSpPr>
            <p:cNvPr id="3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" name="Group 97"/>
          <p:cNvGrpSpPr/>
          <p:nvPr/>
        </p:nvGrpSpPr>
        <p:grpSpPr>
          <a:xfrm>
            <a:off x="3297463" y="1456184"/>
            <a:ext cx="770481" cy="1828800"/>
            <a:chOff x="3367555" y="4062755"/>
            <a:chExt cx="770481" cy="1828800"/>
          </a:xfrm>
        </p:grpSpPr>
        <p:grpSp>
          <p:nvGrpSpPr>
            <p:cNvPr id="1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1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6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8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9288" y="0"/>
            <a:ext cx="685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e+e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- : Z –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tagging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 by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missing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mass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800" dirty="0" err="1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8775" y="548680"/>
            <a:ext cx="4392421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total rate                            </a:t>
            </a:r>
            <a:r>
              <a:rPr lang="fr-CH" sz="1800" dirty="0" smtClean="0">
                <a:latin typeface="+mn-lt"/>
                <a:sym typeface="Symbol"/>
              </a:rPr>
              <a:t> g</a:t>
            </a:r>
            <a:r>
              <a:rPr lang="fr-CH" sz="1800" baseline="-25000" dirty="0" smtClean="0">
                <a:latin typeface="+mn-lt"/>
                <a:sym typeface="Symbol"/>
              </a:rPr>
              <a:t>HZZ</a:t>
            </a:r>
            <a:r>
              <a:rPr lang="fr-CH" sz="1800" baseline="30000" dirty="0" smtClean="0">
                <a:latin typeface="+mn-lt"/>
                <a:sym typeface="Symbol"/>
              </a:rPr>
              <a:t>2</a:t>
            </a:r>
          </a:p>
          <a:p>
            <a:r>
              <a:rPr lang="fr-CH" sz="1800" dirty="0" smtClean="0">
                <a:latin typeface="+mn-lt"/>
                <a:sym typeface="Symbol"/>
              </a:rPr>
              <a:t>ZZZ final state                    </a:t>
            </a:r>
            <a:r>
              <a:rPr lang="fr-CH" sz="1800" dirty="0" smtClean="0">
                <a:sym typeface="Symbol"/>
              </a:rPr>
              <a:t> g</a:t>
            </a:r>
            <a:r>
              <a:rPr lang="fr-CH" sz="1800" baseline="-25000" dirty="0" smtClean="0">
                <a:sym typeface="Symbol"/>
              </a:rPr>
              <a:t>HZZ</a:t>
            </a:r>
            <a:r>
              <a:rPr lang="fr-CH" sz="1800" baseline="30000" dirty="0" smtClean="0">
                <a:sym typeface="Symbol"/>
              </a:rPr>
              <a:t>4</a:t>
            </a:r>
            <a:r>
              <a:rPr lang="fr-CH" sz="1800" dirty="0" smtClean="0">
                <a:sym typeface="Symbol"/>
              </a:rPr>
              <a:t>/ </a:t>
            </a:r>
            <a:r>
              <a:rPr lang="fr-CH" sz="1800" baseline="-25000" dirty="0" smtClean="0">
                <a:sym typeface="Symbol"/>
              </a:rPr>
              <a:t>H</a:t>
            </a:r>
            <a:endParaRPr lang="fr-CH" sz="1800" dirty="0" smtClean="0">
              <a:sym typeface="Symbol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fr-CH" sz="1800" b="1" dirty="0" err="1" smtClean="0">
                <a:solidFill>
                  <a:schemeClr val="accent2"/>
                </a:solidFill>
                <a:sym typeface="Wingdings" pitchFamily="2" charset="2"/>
              </a:rPr>
              <a:t>measure</a:t>
            </a:r>
            <a:r>
              <a:rPr lang="fr-CH" sz="1800" b="1" dirty="0" smtClean="0">
                <a:solidFill>
                  <a:schemeClr val="accent2"/>
                </a:solidFill>
                <a:sym typeface="Wingdings" pitchFamily="2" charset="2"/>
              </a:rPr>
              <a:t> total </a:t>
            </a:r>
            <a:r>
              <a:rPr lang="fr-CH" sz="1800" b="1" dirty="0" err="1" smtClean="0">
                <a:solidFill>
                  <a:schemeClr val="accent2"/>
                </a:solidFill>
                <a:sym typeface="Wingdings" pitchFamily="2" charset="2"/>
              </a:rPr>
              <a:t>width</a:t>
            </a:r>
            <a:r>
              <a:rPr lang="fr-CH" sz="1800" b="1" dirty="0" smtClean="0">
                <a:solidFill>
                  <a:schemeClr val="accent2"/>
                </a:solidFill>
                <a:sym typeface="Wingdings" pitchFamily="2" charset="2"/>
              </a:rPr>
              <a:t>          </a:t>
            </a:r>
            <a:r>
              <a:rPr lang="fr-CH" sz="1800" b="1" dirty="0" smtClean="0">
                <a:solidFill>
                  <a:schemeClr val="accent2"/>
                </a:solidFill>
                <a:sym typeface="Symbol"/>
              </a:rPr>
              <a:t></a:t>
            </a:r>
            <a:r>
              <a:rPr lang="fr-CH" sz="1800" b="1" baseline="-25000" dirty="0" smtClean="0">
                <a:solidFill>
                  <a:schemeClr val="accent2"/>
                </a:solidFill>
                <a:sym typeface="Symbol"/>
              </a:rPr>
              <a:t>H</a:t>
            </a:r>
          </a:p>
          <a:p>
            <a:endParaRPr lang="fr-CH" sz="1800" baseline="-25000" dirty="0" smtClean="0">
              <a:solidFill>
                <a:schemeClr val="accent2"/>
              </a:solidFill>
              <a:sym typeface="Symbol"/>
            </a:endParaRPr>
          </a:p>
          <a:p>
            <a:r>
              <a:rPr lang="fr-CH" b="1" dirty="0" err="1" smtClean="0">
                <a:sym typeface="Symbol"/>
              </a:rPr>
              <a:t>g</a:t>
            </a:r>
            <a:r>
              <a:rPr lang="fr-CH" b="1" baseline="-25000" dirty="0" err="1" smtClean="0">
                <a:sym typeface="Symbol"/>
              </a:rPr>
              <a:t>HZZ</a:t>
            </a:r>
            <a:r>
              <a:rPr lang="fr-CH" b="1" baseline="-25000" dirty="0" smtClean="0">
                <a:sym typeface="Symbol"/>
              </a:rPr>
              <a:t>  </a:t>
            </a:r>
            <a:r>
              <a:rPr lang="fr-CH" b="1" dirty="0" smtClean="0">
                <a:sym typeface="Symbol"/>
              </a:rPr>
              <a:t>to 0.2% </a:t>
            </a:r>
            <a:r>
              <a:rPr lang="fr-CH" dirty="0" smtClean="0">
                <a:solidFill>
                  <a:schemeClr val="accent2"/>
                </a:solidFill>
                <a:sym typeface="Symbol"/>
              </a:rPr>
              <a:t>and </a:t>
            </a:r>
            <a:r>
              <a:rPr lang="fr-CH" sz="1800" dirty="0" err="1" smtClean="0">
                <a:solidFill>
                  <a:schemeClr val="accent2"/>
                </a:solidFill>
                <a:sym typeface="Symbol"/>
              </a:rPr>
              <a:t>many</a:t>
            </a:r>
            <a:r>
              <a:rPr lang="fr-CH" sz="18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fr-CH" sz="1800" dirty="0" err="1" smtClean="0">
                <a:solidFill>
                  <a:schemeClr val="accent2"/>
                </a:solidFill>
                <a:sym typeface="Symbol"/>
              </a:rPr>
              <a:t>other</a:t>
            </a:r>
            <a:r>
              <a:rPr lang="fr-CH" sz="1800" dirty="0" smtClean="0">
                <a:solidFill>
                  <a:schemeClr val="accent2"/>
                </a:solidFill>
                <a:sym typeface="Symbol"/>
              </a:rPr>
              <a:t> partial </a:t>
            </a:r>
            <a:r>
              <a:rPr lang="fr-CH" sz="1800" dirty="0" err="1" smtClean="0">
                <a:solidFill>
                  <a:schemeClr val="accent2"/>
                </a:solidFill>
                <a:sym typeface="Symbol"/>
              </a:rPr>
              <a:t>widths</a:t>
            </a:r>
            <a:r>
              <a:rPr lang="fr-CH" sz="1800" dirty="0" smtClean="0">
                <a:solidFill>
                  <a:schemeClr val="accent2"/>
                </a:solidFill>
                <a:sym typeface="Symbol"/>
              </a:rPr>
              <a:t> </a:t>
            </a:r>
          </a:p>
          <a:p>
            <a:r>
              <a:rPr lang="fr-CH" sz="1800" dirty="0" err="1" smtClean="0">
                <a:latin typeface="+mn-lt"/>
                <a:sym typeface="Symbol"/>
              </a:rPr>
              <a:t>empty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 = invisible </a:t>
            </a:r>
            <a:r>
              <a:rPr lang="fr-CH" sz="1800" dirty="0" err="1" smtClean="0">
                <a:latin typeface="+mn-lt"/>
                <a:sym typeface="Symbol"/>
              </a:rPr>
              <a:t>width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‘</a:t>
            </a:r>
            <a:r>
              <a:rPr lang="fr-CH" sz="1800" dirty="0" err="1" smtClean="0">
                <a:latin typeface="+mn-lt"/>
                <a:sym typeface="Symbol"/>
              </a:rPr>
              <a:t>funny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’ = </a:t>
            </a:r>
            <a:r>
              <a:rPr lang="fr-CH" sz="1800" dirty="0" err="1" smtClean="0">
                <a:latin typeface="+mn-lt"/>
                <a:sym typeface="Symbol"/>
              </a:rPr>
              <a:t>exotic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Higgs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decay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err="1" smtClean="0">
                <a:latin typeface="+mn-lt"/>
                <a:sym typeface="Symbol"/>
              </a:rPr>
              <a:t>easy</a:t>
            </a:r>
            <a:r>
              <a:rPr lang="fr-CH" sz="1800" dirty="0" smtClean="0">
                <a:latin typeface="+mn-lt"/>
                <a:sym typeface="Symbol"/>
              </a:rPr>
              <a:t> control </a:t>
            </a:r>
            <a:r>
              <a:rPr lang="fr-CH" sz="1800" dirty="0" err="1" smtClean="0">
                <a:latin typeface="+mn-lt"/>
                <a:sym typeface="Symbol"/>
              </a:rPr>
              <a:t>below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theshold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baseline="-250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6029"/>
            <a:ext cx="8208912" cy="37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36404"/>
            <a:ext cx="7848872" cy="47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0789"/>
            <a:ext cx="52283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Higgs</a:t>
            </a:r>
            <a:r>
              <a:rPr lang="fr-CH" dirty="0" smtClean="0"/>
              <a:t> self-</a:t>
            </a:r>
            <a:r>
              <a:rPr lang="fr-CH" dirty="0" err="1" smtClean="0"/>
              <a:t>coupling</a:t>
            </a:r>
            <a:r>
              <a:rPr lang="fr-CH" dirty="0" smtClean="0"/>
              <a:t>   </a:t>
            </a:r>
            <a:r>
              <a:rPr lang="fr-CH" dirty="0" smtClean="0">
                <a:sym typeface="Symbol"/>
              </a:rPr>
              <a:t></a:t>
            </a:r>
            <a:r>
              <a:rPr lang="fr-CH" baseline="-25000" dirty="0" smtClean="0">
                <a:sym typeface="Symbol"/>
              </a:rPr>
              <a:t>H      </a:t>
            </a:r>
            <a:r>
              <a:rPr lang="fr-CH" dirty="0" smtClean="0">
                <a:sym typeface="Symbol"/>
              </a:rPr>
              <a:t>(How H, W, Z </a:t>
            </a:r>
            <a:r>
              <a:rPr lang="fr-CH" dirty="0" err="1" smtClean="0">
                <a:sym typeface="Symbol"/>
              </a:rPr>
              <a:t>get</a:t>
            </a:r>
            <a:r>
              <a:rPr lang="fr-CH" dirty="0" smtClean="0">
                <a:sym typeface="Symbol"/>
              </a:rPr>
              <a:t> masses…)  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2426" y="548680"/>
            <a:ext cx="7561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The 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r>
              <a:rPr lang="fr-CH" b="1" dirty="0" err="1" smtClean="0"/>
              <a:t>does</a:t>
            </a:r>
            <a:r>
              <a:rPr lang="fr-CH" b="1" dirty="0" smtClean="0"/>
              <a:t> not </a:t>
            </a:r>
            <a:r>
              <a:rPr lang="fr-CH" b="1" dirty="0" err="1" smtClean="0"/>
              <a:t>produce</a:t>
            </a:r>
            <a:r>
              <a:rPr lang="fr-CH" b="1" dirty="0" smtClean="0"/>
              <a:t> pairs of </a:t>
            </a:r>
            <a:r>
              <a:rPr lang="fr-CH" b="1" dirty="0" err="1" smtClean="0"/>
              <a:t>Higgses</a:t>
            </a:r>
            <a:r>
              <a:rPr lang="fr-CH" b="1" dirty="0" smtClean="0"/>
              <a:t>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which</a:t>
            </a:r>
            <a:r>
              <a:rPr lang="fr-CH" b="1" dirty="0" smtClean="0"/>
              <a:t> one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extract</a:t>
            </a:r>
            <a:r>
              <a:rPr lang="fr-CH" b="1" dirty="0" smtClean="0"/>
              <a:t> </a:t>
            </a:r>
            <a:r>
              <a:rPr lang="fr-CH" b="1" dirty="0">
                <a:sym typeface="Symbol"/>
              </a:rPr>
              <a:t></a:t>
            </a:r>
            <a:r>
              <a:rPr lang="fr-CH" b="1" baseline="-25000" dirty="0" smtClean="0">
                <a:sym typeface="Symbol"/>
              </a:rPr>
              <a:t>H  </a:t>
            </a:r>
            <a:r>
              <a:rPr lang="fr-CH" b="1" dirty="0" smtClean="0">
                <a:sym typeface="Symbol"/>
              </a:rPr>
              <a:t> </a:t>
            </a:r>
          </a:p>
          <a:p>
            <a:r>
              <a:rPr lang="fr-CH" b="1" dirty="0" smtClean="0">
                <a:sym typeface="Symbol"/>
              </a:rPr>
              <a:t>but the ZH cross-section </a:t>
            </a:r>
            <a:r>
              <a:rPr lang="fr-CH" b="1" dirty="0" err="1" smtClean="0">
                <a:sym typeface="Symbol"/>
              </a:rPr>
              <a:t>receives</a:t>
            </a:r>
            <a:r>
              <a:rPr lang="fr-CH" b="1" dirty="0" smtClean="0">
                <a:sym typeface="Symbol"/>
              </a:rPr>
              <a:t> a </a:t>
            </a:r>
            <a:r>
              <a:rPr lang="fr-CH" b="1" dirty="0" err="1" smtClean="0">
                <a:sym typeface="Symbol"/>
              </a:rPr>
              <a:t>E</a:t>
            </a:r>
            <a:r>
              <a:rPr lang="fr-CH" b="1" baseline="-25000" dirty="0" err="1" smtClean="0">
                <a:sym typeface="Symbol"/>
              </a:rPr>
              <a:t>cm</a:t>
            </a:r>
            <a:r>
              <a:rPr lang="fr-CH" b="1" baseline="-25000" dirty="0" smtClean="0">
                <a:sym typeface="Symbol"/>
              </a:rPr>
              <a:t> </a:t>
            </a:r>
            <a:r>
              <a:rPr lang="fr-CH" b="1" dirty="0" smtClean="0">
                <a:sym typeface="Symbol"/>
              </a:rPr>
              <a:t>- </a:t>
            </a:r>
            <a:r>
              <a:rPr lang="fr-CH" b="1" dirty="0" err="1" smtClean="0">
                <a:sym typeface="Symbol"/>
              </a:rPr>
              <a:t>dependent</a:t>
            </a:r>
            <a:r>
              <a:rPr lang="fr-CH" b="1" dirty="0" smtClean="0">
                <a:sym typeface="Symbol"/>
              </a:rPr>
              <a:t> correction </a:t>
            </a:r>
            <a:r>
              <a:rPr lang="fr-CH" b="1" dirty="0" err="1" smtClean="0">
                <a:sym typeface="Symbol"/>
              </a:rPr>
              <a:t>from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it</a:t>
            </a:r>
            <a:r>
              <a:rPr lang="fr-CH" b="1" dirty="0" smtClean="0">
                <a:sym typeface="Symbol"/>
              </a:rPr>
              <a:t>. </a:t>
            </a:r>
            <a:r>
              <a:rPr lang="fr-CH" b="1" dirty="0" smtClean="0"/>
              <a:t>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6218" y="4797152"/>
            <a:ext cx="3497782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 err="1" smtClean="0"/>
              <a:t>investigating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: the </a:t>
            </a:r>
            <a:r>
              <a:rPr lang="fr-CH" dirty="0" err="1" smtClean="0"/>
              <a:t>possibility</a:t>
            </a:r>
            <a:endParaRPr lang="fr-CH" dirty="0" smtClean="0"/>
          </a:p>
          <a:p>
            <a:r>
              <a:rPr lang="fr-CH" dirty="0" smtClean="0"/>
              <a:t>of </a:t>
            </a:r>
            <a:r>
              <a:rPr lang="fr-CH" dirty="0" err="1" smtClean="0"/>
              <a:t>reaching</a:t>
            </a:r>
            <a:r>
              <a:rPr lang="fr-CH" dirty="0" smtClean="0"/>
              <a:t> </a:t>
            </a:r>
            <a:r>
              <a:rPr lang="fr-CH" b="1" dirty="0" smtClean="0"/>
              <a:t>5</a:t>
            </a:r>
            <a:r>
              <a:rPr lang="fr-CH" b="1" dirty="0" smtClean="0">
                <a:sym typeface="Symbol"/>
              </a:rPr>
              <a:t></a:t>
            </a:r>
            <a:r>
              <a:rPr lang="fr-CH" dirty="0" smtClean="0"/>
              <a:t>  observation of </a:t>
            </a:r>
          </a:p>
          <a:p>
            <a:r>
              <a:rPr lang="fr-CH" dirty="0" err="1" smtClean="0"/>
              <a:t>Higgs</a:t>
            </a:r>
            <a:r>
              <a:rPr lang="fr-CH" dirty="0" smtClean="0"/>
              <a:t> self </a:t>
            </a:r>
            <a:r>
              <a:rPr lang="fr-CH" dirty="0" err="1" smtClean="0"/>
              <a:t>coupling</a:t>
            </a:r>
            <a:r>
              <a:rPr lang="fr-CH" dirty="0" smtClean="0"/>
              <a:t> at FCC-</a:t>
            </a:r>
            <a:r>
              <a:rPr lang="fr-CH" dirty="0" err="1" smtClean="0"/>
              <a:t>ee</a:t>
            </a:r>
            <a:r>
              <a:rPr lang="fr-CH" dirty="0" smtClean="0"/>
              <a:t>: </a:t>
            </a:r>
          </a:p>
          <a:p>
            <a:r>
              <a:rPr lang="fr-CH" u="sng" dirty="0" err="1" smtClean="0"/>
              <a:t>need</a:t>
            </a:r>
            <a:r>
              <a:rPr lang="fr-CH" dirty="0" smtClean="0"/>
              <a:t> 4 </a:t>
            </a:r>
            <a:r>
              <a:rPr lang="fr-CH" dirty="0" smtClean="0"/>
              <a:t>detectors </a:t>
            </a:r>
          </a:p>
          <a:p>
            <a:r>
              <a:rPr lang="fr-CH" dirty="0"/>
              <a:t> </a:t>
            </a:r>
            <a:r>
              <a:rPr lang="fr-CH" dirty="0" smtClean="0"/>
              <a:t>   + </a:t>
            </a:r>
            <a:r>
              <a:rPr lang="fr-CH" dirty="0" err="1" smtClean="0"/>
              <a:t>recast</a:t>
            </a:r>
            <a:r>
              <a:rPr lang="fr-CH" dirty="0" smtClean="0"/>
              <a:t> of running scenario</a:t>
            </a:r>
            <a:endParaRPr lang="fr-CH" b="1" dirty="0" smtClean="0"/>
          </a:p>
          <a:p>
            <a:r>
              <a:rPr lang="fr-CH" b="1" dirty="0" smtClean="0"/>
              <a:t>«Beyond the </a:t>
            </a:r>
            <a:r>
              <a:rPr lang="fr-CH" b="1" dirty="0" err="1" smtClean="0"/>
              <a:t>baseline</a:t>
            </a:r>
            <a:r>
              <a:rPr lang="fr-CH" b="1" dirty="0" smtClean="0"/>
              <a:t>»</a:t>
            </a:r>
          </a:p>
          <a:p>
            <a:r>
              <a:rPr lang="en-GB" b="1" dirty="0" smtClean="0"/>
              <a:t>arXiv:1809.10041v1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82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53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18 Nov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6381328"/>
            <a:ext cx="24274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«Beyond the </a:t>
            </a:r>
            <a:r>
              <a:rPr lang="fr-CH" b="1" dirty="0" err="1" smtClean="0"/>
              <a:t>baseline</a:t>
            </a:r>
            <a:r>
              <a:rPr lang="fr-CH" b="1" dirty="0" smtClean="0"/>
              <a:t>»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006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18 Nov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20717" cy="590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9" y="908720"/>
            <a:ext cx="67246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67705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799" y="4628699"/>
            <a:ext cx="6400800" cy="138499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+mn-lt"/>
              </a:rPr>
              <a:t>Conclusion from Precision Calculations Mini-Workshop in January 2018: </a:t>
            </a:r>
          </a:p>
          <a:p>
            <a:pPr algn="just"/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The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necessary theoretical work is doable in 5-10 years perspective, due to </a:t>
            </a:r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steady progress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in methods and tools, including the recent </a:t>
            </a:r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completion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of NNLO SM corrections </a:t>
            </a:r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to EWPOS.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This statement is conditional to a strong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support by the funding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agencies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and the overall community. Appropriate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financial support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and training programs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for these precision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 calculations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are mandatory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575" y="1619672"/>
            <a:ext cx="14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 De Blas, Jan.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0136" y="552872"/>
            <a:ext cx="1663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w/o theory uncertainties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863133"/>
            <a:ext cx="1428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w</a:t>
            </a:r>
            <a:r>
              <a:rPr lang="en-US" sz="1100" dirty="0" smtClean="0"/>
              <a:t>ith current </a:t>
            </a:r>
          </a:p>
          <a:p>
            <a:pPr algn="ctr"/>
            <a:r>
              <a:rPr lang="en-US" sz="1100" dirty="0"/>
              <a:t>t</a:t>
            </a:r>
            <a:r>
              <a:rPr lang="en-US" sz="1100" dirty="0" smtClean="0"/>
              <a:t>heory uncertainties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275856" y="1155893"/>
            <a:ext cx="672480" cy="1337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203848" y="814482"/>
            <a:ext cx="529139" cy="742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1570818" y="53655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Symbol" charset="2"/>
                <a:cs typeface="Symbol" charset="2"/>
              </a:rPr>
              <a:t>L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+mn-lt"/>
              </a:rPr>
              <a:t>(</a:t>
            </a:r>
            <a:r>
              <a:rPr lang="en-US" sz="1200" b="1" dirty="0" err="1" smtClean="0">
                <a:latin typeface="+mn-lt"/>
              </a:rPr>
              <a:t>TeV</a:t>
            </a:r>
            <a:r>
              <a:rPr lang="en-US" sz="1200" b="1" dirty="0" smtClean="0">
                <a:latin typeface="+mn-lt"/>
              </a:rPr>
              <a:t>)</a:t>
            </a:r>
            <a:endParaRPr lang="en-US" sz="12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737" y="6013694"/>
            <a:ext cx="731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Several</a:t>
            </a:r>
            <a:r>
              <a:rPr lang="fr-CH" b="1" dirty="0" smtClean="0"/>
              <a:t> </a:t>
            </a:r>
            <a:r>
              <a:rPr lang="fr-CH" b="1" dirty="0" err="1" smtClean="0"/>
              <a:t>EFTs</a:t>
            </a:r>
            <a:r>
              <a:rPr lang="fr-CH" b="1" dirty="0" smtClean="0"/>
              <a:t> 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achieve</a:t>
            </a:r>
            <a:r>
              <a:rPr lang="fr-CH" b="1" dirty="0" smtClean="0"/>
              <a:t> </a:t>
            </a:r>
            <a:r>
              <a:rPr lang="fr-CH" b="1" dirty="0" err="1" smtClean="0"/>
              <a:t>sensitivity</a:t>
            </a:r>
            <a:r>
              <a:rPr lang="fr-CH" b="1" dirty="0" smtClean="0"/>
              <a:t> </a:t>
            </a:r>
            <a:r>
              <a:rPr lang="fr-CH" b="1" dirty="0" err="1" smtClean="0"/>
              <a:t>exceeding</a:t>
            </a:r>
            <a:r>
              <a:rPr lang="fr-CH" b="1" dirty="0" smtClean="0"/>
              <a:t> 50 </a:t>
            </a:r>
            <a:r>
              <a:rPr lang="fr-CH" b="1" dirty="0" err="1" smtClean="0"/>
              <a:t>TeV</a:t>
            </a:r>
            <a:r>
              <a:rPr lang="fr-CH" b="1" dirty="0" smtClean="0"/>
              <a:t> (</a:t>
            </a:r>
            <a:r>
              <a:rPr lang="fr-CH" b="1" dirty="0" err="1" smtClean="0"/>
              <a:t>decoupling</a:t>
            </a:r>
            <a:r>
              <a:rPr lang="fr-CH" b="1" dirty="0" smtClean="0"/>
              <a:t> </a:t>
            </a:r>
            <a:r>
              <a:rPr lang="fr-CH" b="1" dirty="0" err="1" smtClean="0"/>
              <a:t>physics</a:t>
            </a:r>
            <a:r>
              <a:rPr lang="fr-CH" b="1" dirty="0" smtClean="0"/>
              <a:t>!) 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err="1" smtClean="0"/>
              <a:t>junction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FCC-</a:t>
            </a:r>
            <a:r>
              <a:rPr lang="fr-CH" dirty="0" err="1" smtClean="0"/>
              <a:t>hh</a:t>
            </a:r>
            <a:r>
              <a:rPr lang="fr-CH" dirty="0" smtClean="0"/>
              <a:t> </a:t>
            </a:r>
            <a:r>
              <a:rPr lang="fr-CH" dirty="0" err="1" smtClean="0"/>
              <a:t>EFTs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progress</a:t>
            </a:r>
            <a:r>
              <a:rPr lang="fr-CH" dirty="0" smtClean="0"/>
              <a:t> by Jorge de </a:t>
            </a:r>
            <a:r>
              <a:rPr lang="fr-CH" dirty="0" err="1" smtClean="0"/>
              <a:t>Blas</a:t>
            </a:r>
            <a:r>
              <a:rPr lang="fr-CH" dirty="0" smtClean="0"/>
              <a:t>  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 CDR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09" y="79187"/>
            <a:ext cx="13033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many</a:t>
            </a:r>
            <a:r>
              <a:rPr lang="fr-CH" b="1" dirty="0" smtClean="0"/>
              <a:t> </a:t>
            </a:r>
            <a:r>
              <a:rPr lang="fr-CH" b="1" dirty="0" err="1" smtClean="0"/>
              <a:t>EFTs</a:t>
            </a:r>
            <a:r>
              <a:rPr lang="fr-CH" b="1" dirty="0" smtClean="0"/>
              <a:t> 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93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365" y="2961372"/>
            <a:ext cx="16852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100 </a:t>
            </a:r>
            <a:r>
              <a:rPr lang="fr-CH" sz="3600" b="1" dirty="0" err="1" smtClean="0"/>
              <a:t>TeV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249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92696"/>
            <a:ext cx="8985250" cy="52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1124744"/>
            <a:ext cx="9233169" cy="64633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FCC-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hh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is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a HUGE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discovery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machine (if nature …),  but not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only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i="1" dirty="0">
              <a:solidFill>
                <a:srgbClr val="9BBB59">
                  <a:lumMod val="7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FCC-</a:t>
            </a:r>
            <a:r>
              <a:rPr lang="fr-CH" b="1" dirty="0" err="1" smtClean="0">
                <a:solidFill>
                  <a:prstClr val="black"/>
                </a:solidFill>
              </a:rPr>
              <a:t>hh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physics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is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dominated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by </a:t>
            </a:r>
            <a:r>
              <a:rPr lang="fr-CH" b="1" dirty="0" err="1" smtClean="0">
                <a:solidFill>
                  <a:prstClr val="black"/>
                </a:solidFill>
              </a:rPr>
              <a:t>three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features</a:t>
            </a:r>
            <a:r>
              <a:rPr lang="fr-CH" b="1" dirty="0" smtClean="0">
                <a:solidFill>
                  <a:prstClr val="black"/>
                </a:solidFill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</a:t>
            </a:r>
            <a:r>
              <a:rPr lang="fr-CH" b="1" dirty="0" smtClean="0">
                <a:solidFill>
                  <a:srgbClr val="FF0000"/>
                </a:solidFill>
              </a:rPr>
              <a:t>-- </a:t>
            </a:r>
            <a:r>
              <a:rPr lang="fr-CH" b="1" dirty="0" err="1" smtClean="0">
                <a:solidFill>
                  <a:srgbClr val="FF0000"/>
                </a:solidFill>
              </a:rPr>
              <a:t>Highest</a:t>
            </a:r>
            <a:r>
              <a:rPr lang="fr-CH" b="1" dirty="0" smtClean="0">
                <a:solidFill>
                  <a:srgbClr val="FF0000"/>
                </a:solidFill>
              </a:rPr>
              <a:t> center of mass </a:t>
            </a:r>
            <a:r>
              <a:rPr lang="fr-CH" b="1" dirty="0" err="1" smtClean="0">
                <a:solidFill>
                  <a:srgbClr val="FF0000"/>
                </a:solidFill>
              </a:rPr>
              <a:t>energy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–&gt; a </a:t>
            </a:r>
            <a:r>
              <a:rPr lang="fr-CH" b="1" dirty="0" err="1" smtClean="0">
                <a:solidFill>
                  <a:prstClr val="black"/>
                </a:solidFill>
              </a:rPr>
              <a:t>big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step</a:t>
            </a:r>
            <a:r>
              <a:rPr lang="fr-CH" b="1" dirty="0" smtClean="0">
                <a:solidFill>
                  <a:prstClr val="black"/>
                </a:solidFill>
              </a:rPr>
              <a:t> in high mass </a:t>
            </a:r>
            <a:r>
              <a:rPr lang="fr-CH" b="1" dirty="0" err="1" smtClean="0">
                <a:solidFill>
                  <a:prstClr val="black"/>
                </a:solidFill>
              </a:rPr>
              <a:t>reach</a:t>
            </a:r>
            <a:r>
              <a:rPr lang="fr-CH" b="1" dirty="0" smtClean="0">
                <a:solidFill>
                  <a:prstClr val="black"/>
                </a:solidFill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ex: </a:t>
            </a:r>
            <a:r>
              <a:rPr lang="fr-CH" b="1" dirty="0" err="1" smtClean="0">
                <a:solidFill>
                  <a:prstClr val="black"/>
                </a:solidFill>
              </a:rPr>
              <a:t>strongly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coupled</a:t>
            </a:r>
            <a:r>
              <a:rPr lang="fr-CH" b="1" dirty="0" smtClean="0">
                <a:solidFill>
                  <a:prstClr val="black"/>
                </a:solidFill>
              </a:rPr>
              <a:t> new </a:t>
            </a:r>
            <a:r>
              <a:rPr lang="fr-CH" b="1" dirty="0" err="1" smtClean="0">
                <a:solidFill>
                  <a:prstClr val="black"/>
                </a:solidFill>
              </a:rPr>
              <a:t>particle</a:t>
            </a:r>
            <a:r>
              <a:rPr lang="fr-CH" b="1" dirty="0" smtClean="0">
                <a:solidFill>
                  <a:prstClr val="black"/>
                </a:solidFill>
              </a:rPr>
              <a:t> up to &gt;30 </a:t>
            </a:r>
            <a:r>
              <a:rPr lang="fr-CH" b="1" dirty="0" err="1" smtClean="0">
                <a:solidFill>
                  <a:prstClr val="black"/>
                </a:solidFill>
              </a:rPr>
              <a:t>TeV</a:t>
            </a: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      </a:t>
            </a:r>
            <a:r>
              <a:rPr lang="fr-CH" b="1" dirty="0" err="1" smtClean="0">
                <a:solidFill>
                  <a:prstClr val="black"/>
                </a:solidFill>
              </a:rPr>
              <a:t>Excited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quarks, Z’, W’, up to </a:t>
            </a:r>
            <a:r>
              <a:rPr lang="fr-CH" b="1" dirty="0" smtClean="0">
                <a:solidFill>
                  <a:prstClr val="black"/>
                </a:solidFill>
              </a:rPr>
              <a:t>~</a:t>
            </a:r>
            <a:r>
              <a:rPr lang="fr-CH" b="1" dirty="0" err="1" smtClean="0">
                <a:solidFill>
                  <a:prstClr val="black"/>
                </a:solidFill>
              </a:rPr>
              <a:t>tens</a:t>
            </a:r>
            <a:r>
              <a:rPr lang="fr-CH" b="1" dirty="0" smtClean="0">
                <a:solidFill>
                  <a:prstClr val="black"/>
                </a:solidFill>
              </a:rPr>
              <a:t> of </a:t>
            </a:r>
            <a:r>
              <a:rPr lang="fr-CH" b="1" dirty="0" err="1" smtClean="0">
                <a:solidFill>
                  <a:prstClr val="black"/>
                </a:solidFill>
              </a:rPr>
              <a:t>TeV</a:t>
            </a:r>
            <a:r>
              <a:rPr lang="fr-CH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     </a:t>
            </a:r>
            <a:r>
              <a:rPr lang="fr-CH" b="1" u="sng" dirty="0" err="1" smtClean="0">
                <a:solidFill>
                  <a:prstClr val="black"/>
                </a:solidFill>
              </a:rPr>
              <a:t>Give</a:t>
            </a:r>
            <a:r>
              <a:rPr lang="fr-CH" b="1" u="sng" dirty="0" smtClean="0">
                <a:solidFill>
                  <a:prstClr val="black"/>
                </a:solidFill>
              </a:rPr>
              <a:t> the final </a:t>
            </a:r>
            <a:r>
              <a:rPr lang="fr-CH" b="1" u="sng" dirty="0" err="1" smtClean="0">
                <a:solidFill>
                  <a:prstClr val="black"/>
                </a:solidFill>
              </a:rPr>
              <a:t>word</a:t>
            </a:r>
            <a:r>
              <a:rPr lang="fr-CH" b="1" u="sng" dirty="0" smtClean="0">
                <a:solidFill>
                  <a:prstClr val="black"/>
                </a:solidFill>
              </a:rPr>
              <a:t> on </a:t>
            </a:r>
            <a:r>
              <a:rPr lang="fr-CH" b="1" u="sng" dirty="0" err="1" smtClean="0">
                <a:solidFill>
                  <a:prstClr val="black"/>
                </a:solidFill>
              </a:rPr>
              <a:t>natural</a:t>
            </a:r>
            <a:r>
              <a:rPr lang="fr-CH" b="1" u="sng" dirty="0" smtClean="0">
                <a:solidFill>
                  <a:prstClr val="black"/>
                </a:solidFill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</a:rPr>
              <a:t>Supersymmetry</a:t>
            </a:r>
            <a:r>
              <a:rPr lang="fr-CH" b="1" u="sng" dirty="0" smtClean="0">
                <a:solidFill>
                  <a:prstClr val="black"/>
                </a:solidFill>
              </a:rPr>
              <a:t>, </a:t>
            </a:r>
            <a:r>
              <a:rPr lang="fr-CH" b="1" dirty="0" smtClean="0">
                <a:solidFill>
                  <a:prstClr val="black"/>
                </a:solidFill>
              </a:rPr>
              <a:t>extra </a:t>
            </a:r>
            <a:r>
              <a:rPr lang="fr-CH" b="1" dirty="0" err="1" smtClean="0">
                <a:solidFill>
                  <a:prstClr val="black"/>
                </a:solidFill>
              </a:rPr>
              <a:t>Higgs</a:t>
            </a:r>
            <a:r>
              <a:rPr lang="fr-CH" b="1" dirty="0" smtClean="0">
                <a:solidFill>
                  <a:prstClr val="black"/>
                </a:solidFill>
              </a:rPr>
              <a:t> etc..  </a:t>
            </a:r>
            <a:r>
              <a:rPr lang="fr-CH" b="1" dirty="0" err="1" smtClean="0">
                <a:solidFill>
                  <a:prstClr val="black"/>
                </a:solidFill>
              </a:rPr>
              <a:t>reach</a:t>
            </a:r>
            <a:r>
              <a:rPr lang="fr-CH" b="1" dirty="0" smtClean="0">
                <a:solidFill>
                  <a:prstClr val="black"/>
                </a:solidFill>
              </a:rPr>
              <a:t> up to 5-20 </a:t>
            </a:r>
            <a:r>
              <a:rPr lang="fr-CH" b="1" dirty="0" err="1" smtClean="0">
                <a:solidFill>
                  <a:prstClr val="black"/>
                </a:solidFill>
              </a:rPr>
              <a:t>TeV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br>
              <a:rPr lang="fr-CH" b="1" dirty="0" smtClean="0">
                <a:solidFill>
                  <a:prstClr val="black"/>
                </a:solidFill>
              </a:rPr>
            </a:br>
            <a:r>
              <a:rPr lang="fr-CH" b="1" dirty="0" smtClean="0">
                <a:solidFill>
                  <a:prstClr val="black"/>
                </a:solidFill>
              </a:rPr>
              <a:t>                 </a:t>
            </a:r>
            <a:r>
              <a:rPr lang="fr-CH" b="1" dirty="0" err="1" smtClean="0">
                <a:solidFill>
                  <a:prstClr val="black"/>
                </a:solidFill>
              </a:rPr>
              <a:t>Sensitivity</a:t>
            </a:r>
            <a:r>
              <a:rPr lang="fr-CH" b="1" dirty="0" smtClean="0">
                <a:solidFill>
                  <a:prstClr val="black"/>
                </a:solidFill>
              </a:rPr>
              <a:t> to high </a:t>
            </a:r>
            <a:r>
              <a:rPr lang="fr-CH" b="1" dirty="0" err="1" smtClean="0">
                <a:solidFill>
                  <a:prstClr val="black"/>
                </a:solidFill>
              </a:rPr>
              <a:t>energy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phenomena</a:t>
            </a:r>
            <a:r>
              <a:rPr lang="fr-CH" b="1" dirty="0" smtClean="0">
                <a:solidFill>
                  <a:prstClr val="black"/>
                </a:solidFill>
              </a:rPr>
              <a:t> in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WW </a:t>
            </a:r>
            <a:r>
              <a:rPr lang="fr-CH" b="1" dirty="0" err="1" smtClean="0">
                <a:solidFill>
                  <a:prstClr val="black"/>
                </a:solidFill>
              </a:rPr>
              <a:t>scattering</a:t>
            </a:r>
            <a:r>
              <a:rPr lang="fr-CH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-- </a:t>
            </a:r>
            <a:r>
              <a:rPr lang="fr-CH" b="1" dirty="0" smtClean="0">
                <a:solidFill>
                  <a:srgbClr val="FF0000"/>
                </a:solidFill>
              </a:rPr>
              <a:t>HUGE production rates </a:t>
            </a:r>
            <a:r>
              <a:rPr lang="fr-CH" b="1" dirty="0" smtClean="0">
                <a:solidFill>
                  <a:prstClr val="black"/>
                </a:solidFill>
              </a:rPr>
              <a:t>for single and multiple production of SM bosons (H,W,Z) and quarks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   -- </a:t>
            </a:r>
            <a:r>
              <a:rPr lang="fr-CH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Higgs</a:t>
            </a:r>
            <a:r>
              <a:rPr lang="fr-CH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precision</a:t>
            </a:r>
            <a:r>
              <a:rPr lang="fr-CH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tests  </a:t>
            </a:r>
            <a:r>
              <a:rPr lang="fr-CH" b="1" dirty="0" err="1" smtClean="0">
                <a:solidFill>
                  <a:prstClr val="black"/>
                </a:solidFill>
              </a:rPr>
              <a:t>using</a:t>
            </a:r>
            <a:r>
              <a:rPr lang="fr-CH" b="1" dirty="0" smtClean="0">
                <a:solidFill>
                  <a:prstClr val="black"/>
                </a:solidFill>
              </a:rPr>
              <a:t> ratios to 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//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/</a:t>
            </a:r>
            <a:r>
              <a:rPr lang="fr-CH" b="1" dirty="0" smtClean="0">
                <a:solidFill>
                  <a:prstClr val="black"/>
                </a:solidFill>
              </a:rPr>
              <a:t>ZZ,  </a:t>
            </a:r>
            <a:r>
              <a:rPr lang="fr-CH" b="1" u="sng" dirty="0" err="1" smtClean="0">
                <a:solidFill>
                  <a:prstClr val="black"/>
                </a:solidFill>
              </a:rPr>
              <a:t>ttH</a:t>
            </a:r>
            <a:r>
              <a:rPr lang="fr-CH" b="1" u="sng" dirty="0" smtClean="0">
                <a:solidFill>
                  <a:prstClr val="black"/>
                </a:solidFill>
              </a:rPr>
              <a:t>/</a:t>
            </a:r>
            <a:r>
              <a:rPr lang="fr-CH" b="1" u="sng" dirty="0" err="1" smtClean="0">
                <a:solidFill>
                  <a:prstClr val="black"/>
                </a:solidFill>
              </a:rPr>
              <a:t>ttZ</a:t>
            </a:r>
            <a:r>
              <a:rPr lang="fr-CH" b="1" u="sng" dirty="0" smtClean="0">
                <a:solidFill>
                  <a:prstClr val="black"/>
                </a:solidFill>
              </a:rPr>
              <a:t> @&lt;% </a:t>
            </a:r>
            <a:r>
              <a:rPr lang="fr-CH" b="1" u="sng" dirty="0" err="1" smtClean="0">
                <a:solidFill>
                  <a:prstClr val="black"/>
                </a:solidFill>
              </a:rPr>
              <a:t>level</a:t>
            </a:r>
            <a:endParaRPr lang="fr-CH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-- </a:t>
            </a:r>
            <a:r>
              <a:rPr lang="fr-CH" b="1" u="sng" dirty="0" err="1" smtClean="0">
                <a:solidFill>
                  <a:prstClr val="black"/>
                </a:solidFill>
              </a:rPr>
              <a:t>Precise</a:t>
            </a:r>
            <a:r>
              <a:rPr lang="fr-CH" b="1" u="sng" dirty="0" smtClean="0">
                <a:solidFill>
                  <a:prstClr val="black"/>
                </a:solidFill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</a:rPr>
              <a:t>determination</a:t>
            </a:r>
            <a:r>
              <a:rPr lang="fr-CH" b="1" u="sng" dirty="0" smtClean="0">
                <a:solidFill>
                  <a:prstClr val="black"/>
                </a:solidFill>
              </a:rPr>
              <a:t> of </a:t>
            </a:r>
            <a:r>
              <a:rPr lang="fr-CH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triple </a:t>
            </a:r>
            <a:r>
              <a:rPr lang="fr-CH" b="1" u="sng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Higgs</a:t>
            </a:r>
            <a:r>
              <a:rPr lang="fr-CH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coupling</a:t>
            </a:r>
            <a:r>
              <a:rPr lang="fr-CH" b="1" u="sng" dirty="0" smtClean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(~3% </a:t>
            </a:r>
            <a:r>
              <a:rPr lang="fr-CH" b="1" dirty="0" err="1" smtClean="0">
                <a:solidFill>
                  <a:prstClr val="black"/>
                </a:solidFill>
              </a:rPr>
              <a:t>level</a:t>
            </a:r>
            <a:r>
              <a:rPr lang="fr-CH" b="1" dirty="0" smtClean="0">
                <a:solidFill>
                  <a:prstClr val="black"/>
                </a:solidFill>
              </a:rPr>
              <a:t>) and </a:t>
            </a:r>
            <a:r>
              <a:rPr lang="fr-CH" b="1" dirty="0" err="1" smtClean="0">
                <a:solidFill>
                  <a:prstClr val="black"/>
                </a:solidFill>
              </a:rPr>
              <a:t>quartic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Higgs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coupling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   -- </a:t>
            </a:r>
            <a:r>
              <a:rPr lang="fr-CH" b="1" dirty="0" err="1" smtClean="0">
                <a:solidFill>
                  <a:prstClr val="black"/>
                </a:solidFill>
              </a:rPr>
              <a:t>detection</a:t>
            </a:r>
            <a:r>
              <a:rPr lang="fr-CH" b="1" dirty="0" smtClean="0">
                <a:solidFill>
                  <a:prstClr val="black"/>
                </a:solidFill>
              </a:rPr>
              <a:t> of rare </a:t>
            </a:r>
            <a:r>
              <a:rPr lang="fr-CH" b="1" dirty="0" err="1" smtClean="0">
                <a:solidFill>
                  <a:prstClr val="black"/>
                </a:solidFill>
              </a:rPr>
              <a:t>decays</a:t>
            </a:r>
            <a:r>
              <a:rPr lang="fr-CH" b="1" dirty="0" smtClean="0">
                <a:solidFill>
                  <a:prstClr val="black"/>
                </a:solidFill>
              </a:rPr>
              <a:t>  H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V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  (V= ,,J/,,Z…)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     -- </a:t>
            </a:r>
            <a:r>
              <a:rPr lang="fr-CH" b="1" u="sng" dirty="0" err="1" smtClean="0">
                <a:solidFill>
                  <a:prstClr val="black"/>
                </a:solidFill>
                <a:sym typeface="Symbol"/>
              </a:rPr>
              <a:t>search</a:t>
            </a:r>
            <a:r>
              <a:rPr lang="fr-CH" b="1" u="sng" dirty="0" smtClean="0">
                <a:solidFill>
                  <a:prstClr val="black"/>
                </a:solidFill>
                <a:sym typeface="Symbol"/>
              </a:rPr>
              <a:t> for invisibles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(DM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searches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, RH neutrinos in W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decays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     --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renewed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interest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for long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lived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very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weakly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coupled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particles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.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   -- </a:t>
            </a:r>
            <a:r>
              <a:rPr lang="fr-CH" b="1" dirty="0" err="1" smtClean="0">
                <a:solidFill>
                  <a:prstClr val="black"/>
                </a:solidFill>
              </a:rPr>
              <a:t>rich</a:t>
            </a:r>
            <a:r>
              <a:rPr lang="fr-CH" b="1" dirty="0" smtClean="0">
                <a:solidFill>
                  <a:prstClr val="black"/>
                </a:solidFill>
              </a:rPr>
              <a:t> top and HF </a:t>
            </a:r>
            <a:r>
              <a:rPr lang="fr-CH" b="1" dirty="0" err="1" smtClean="0">
                <a:solidFill>
                  <a:prstClr val="black"/>
                </a:solidFill>
              </a:rPr>
              <a:t>physics</a:t>
            </a:r>
            <a:r>
              <a:rPr lang="fr-CH" b="1" dirty="0" smtClean="0">
                <a:solidFill>
                  <a:prstClr val="black"/>
                </a:solidFill>
              </a:rPr>
              <a:t> program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-- </a:t>
            </a:r>
            <a:r>
              <a:rPr lang="fr-CH" b="1" dirty="0" err="1" smtClean="0">
                <a:solidFill>
                  <a:srgbClr val="FF0000"/>
                </a:solidFill>
              </a:rPr>
              <a:t>Cleaner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signals</a:t>
            </a:r>
            <a:r>
              <a:rPr lang="fr-CH" b="1" dirty="0" smtClean="0">
                <a:solidFill>
                  <a:srgbClr val="FF0000"/>
                </a:solidFill>
              </a:rPr>
              <a:t> for high Pt  </a:t>
            </a:r>
            <a:r>
              <a:rPr lang="fr-CH" b="1" dirty="0" err="1" smtClean="0">
                <a:solidFill>
                  <a:srgbClr val="FF0000"/>
                </a:solidFill>
              </a:rPr>
              <a:t>physics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endParaRPr lang="fr-CH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--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allows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clean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signals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channels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presently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 LHC (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H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bb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fr-CH" b="1" dirty="0" smtClean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935" y="-99392"/>
            <a:ext cx="9144000" cy="1184940"/>
            <a:chOff x="0" y="-20538"/>
            <a:chExt cx="9144000" cy="888705"/>
          </a:xfrm>
        </p:grpSpPr>
        <p:sp>
          <p:nvSpPr>
            <p:cNvPr id="4" name="TextBox 3"/>
            <p:cNvSpPr txBox="1"/>
            <p:nvPr/>
          </p:nvSpPr>
          <p:spPr>
            <a:xfrm>
              <a:off x="0" y="-20538"/>
              <a:ext cx="9144000" cy="8887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hh</a:t>
              </a:r>
              <a:r>
                <a:rPr lang="fr-CH" sz="28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800" b="1" dirty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potential</a:t>
              </a:r>
              <a:endParaRPr lang="fr-CH" sz="2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err="1" smtClean="0">
                  <a:solidFill>
                    <a:prstClr val="black"/>
                  </a:solidFill>
                </a:rPr>
                <a:t>Highlights</a:t>
              </a:r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218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62880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Physics </a:t>
            </a:r>
            <a:r>
              <a:rPr lang="en-GB" b="1" dirty="0"/>
              <a:t>at a 100 </a:t>
            </a:r>
            <a:r>
              <a:rPr lang="en-GB" b="1" dirty="0" err="1"/>
              <a:t>TeV</a:t>
            </a:r>
            <a:r>
              <a:rPr lang="en-GB" b="1" dirty="0"/>
              <a:t> pp collider: CERN Yellow Report (2017) no.3 </a:t>
            </a:r>
            <a:endParaRPr lang="en-GB" b="1" dirty="0" smtClean="0"/>
          </a:p>
          <a:p>
            <a:endParaRPr lang="en-GB" dirty="0"/>
          </a:p>
          <a:p>
            <a:r>
              <a:rPr lang="en-GB" dirty="0"/>
              <a:t>1) Standard Model processes: </a:t>
            </a:r>
            <a:r>
              <a:rPr lang="en-GB" dirty="0">
                <a:hlinkClick r:id="rId2"/>
              </a:rPr>
              <a:t>https://arxiv.org/pdf/1607.01831v1.pdf</a:t>
            </a:r>
            <a:endParaRPr lang="en-GB" dirty="0"/>
          </a:p>
          <a:p>
            <a:r>
              <a:rPr lang="en-GB" dirty="0"/>
              <a:t>2) Higgs and EW symmetry breaking studies: </a:t>
            </a:r>
            <a:r>
              <a:rPr lang="en-GB" dirty="0">
                <a:hlinkClick r:id="rId3"/>
              </a:rPr>
              <a:t>https://arxiv.org/pdf/1606.09408v1.pdf</a:t>
            </a:r>
            <a:endParaRPr lang="en-GB" dirty="0"/>
          </a:p>
          <a:p>
            <a:r>
              <a:rPr lang="en-GB" dirty="0"/>
              <a:t>3) </a:t>
            </a:r>
            <a:r>
              <a:rPr lang="en-GB" dirty="0" err="1"/>
              <a:t>Βeyond</a:t>
            </a:r>
            <a:r>
              <a:rPr lang="en-GB" dirty="0"/>
              <a:t> the Standard Model phenomena: </a:t>
            </a:r>
            <a:r>
              <a:rPr lang="en-GB" dirty="0">
                <a:hlinkClick r:id="rId4"/>
              </a:rPr>
              <a:t>https://arxiv.org/abs/1606.00947</a:t>
            </a:r>
            <a:endParaRPr lang="en-GB" dirty="0"/>
          </a:p>
          <a:p>
            <a:r>
              <a:rPr lang="en-GB" dirty="0"/>
              <a:t>4) Heavy ions at the Future Circular Collider: </a:t>
            </a:r>
            <a:r>
              <a:rPr lang="en-GB" dirty="0">
                <a:hlinkClick r:id="rId5"/>
              </a:rPr>
              <a:t>https://arxiv.org/abs/1605.01389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proceeding</a:t>
            </a:r>
            <a:r>
              <a:rPr lang="fr-CH" dirty="0" smtClean="0"/>
              <a:t> to </a:t>
            </a:r>
            <a:r>
              <a:rPr lang="fr-CH" dirty="0" err="1" smtClean="0"/>
              <a:t>ascertain</a:t>
            </a:r>
            <a:r>
              <a:rPr lang="fr-CH" dirty="0" smtClean="0"/>
              <a:t>  </a:t>
            </a:r>
            <a:r>
              <a:rPr lang="fr-CH" dirty="0" err="1" smtClean="0"/>
              <a:t>these</a:t>
            </a:r>
            <a:r>
              <a:rPr lang="fr-CH" dirty="0" smtClean="0"/>
              <a:t> cross-section </a:t>
            </a:r>
            <a:r>
              <a:rPr lang="fr-CH" dirty="0" err="1" smtClean="0"/>
              <a:t>calculations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real detector and simulations…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7384"/>
            <a:ext cx="9144000" cy="1123384"/>
            <a:chOff x="0" y="-20538"/>
            <a:chExt cx="9144000" cy="842538"/>
          </a:xfrm>
        </p:grpSpPr>
        <p:sp>
          <p:nvSpPr>
            <p:cNvPr id="7" name="TextBox 6"/>
            <p:cNvSpPr txBox="1"/>
            <p:nvPr/>
          </p:nvSpPr>
          <p:spPr>
            <a:xfrm>
              <a:off x="0" y="-20538"/>
              <a:ext cx="9144000" cy="8425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hh</a:t>
              </a:r>
              <a:r>
                <a:rPr lang="fr-CH" sz="28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800" b="1" dirty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potential</a:t>
              </a:r>
              <a:endParaRPr lang="fr-CH" sz="2800" b="1" dirty="0" smtClean="0">
                <a:solidFill>
                  <a:prstClr val="black"/>
                </a:solidFill>
              </a:endParaRPr>
            </a:p>
            <a:p>
              <a:pPr algn="ctr"/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935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068960"/>
            <a:ext cx="282654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5400" b="1" dirty="0" smtClean="0"/>
              <a:t>SYNERGY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168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20680" cy="42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64704"/>
            <a:ext cx="75057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60648"/>
            <a:ext cx="712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For rare </a:t>
            </a:r>
            <a:r>
              <a:rPr lang="fr-CH" dirty="0" err="1" smtClean="0"/>
              <a:t>decays</a:t>
            </a:r>
            <a:r>
              <a:rPr lang="fr-CH" dirty="0" smtClean="0"/>
              <a:t> (</a:t>
            </a:r>
            <a:r>
              <a:rPr lang="fr-CH" dirty="0" smtClean="0">
                <a:sym typeface="Symbol"/>
              </a:rPr>
              <a:t>, , Z)  </a:t>
            </a:r>
            <a:r>
              <a:rPr lang="fr-CH" dirty="0" err="1" smtClean="0">
                <a:sym typeface="Symbol"/>
              </a:rPr>
              <a:t>normalize</a:t>
            </a:r>
            <a:r>
              <a:rPr lang="fr-CH" dirty="0" smtClean="0">
                <a:sym typeface="Symbol"/>
              </a:rPr>
              <a:t> to  H</a:t>
            </a:r>
            <a:r>
              <a:rPr lang="fr-CH" dirty="0" smtClean="0">
                <a:sym typeface="Wingdings" panose="05000000000000000000" pitchFamily="2" charset="2"/>
              </a:rPr>
              <a:t> ZZ </a:t>
            </a:r>
            <a:r>
              <a:rPr lang="fr-CH" dirty="0" err="1" smtClean="0">
                <a:sym typeface="Wingdings" panose="05000000000000000000" pitchFamily="2" charset="2"/>
              </a:rPr>
              <a:t>well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measured</a:t>
            </a:r>
            <a:r>
              <a:rPr lang="fr-CH" dirty="0" smtClean="0">
                <a:sym typeface="Wingdings" panose="05000000000000000000" pitchFamily="2" charset="2"/>
              </a:rPr>
              <a:t> at FCC-</a:t>
            </a:r>
            <a:r>
              <a:rPr lang="fr-CH" dirty="0" err="1" smtClean="0">
                <a:sym typeface="Wingdings" panose="05000000000000000000" pitchFamily="2" charset="2"/>
              </a:rPr>
              <a:t>ee</a:t>
            </a:r>
            <a:r>
              <a:rPr lang="fr-CH" dirty="0" smtClean="0">
                <a:sym typeface="Symbol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5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167495" cy="62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722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1412776"/>
            <a:ext cx="83493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3499" y="231031"/>
            <a:ext cx="21570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b="1" dirty="0" err="1" smtClean="0"/>
              <a:t>Higgs</a:t>
            </a:r>
            <a:r>
              <a:rPr lang="fr-CH" sz="2400" b="1" dirty="0" smtClean="0"/>
              <a:t> at FCC-</a:t>
            </a:r>
            <a:r>
              <a:rPr lang="fr-CH" sz="2400" b="1" dirty="0" err="1" smtClean="0"/>
              <a:t>hh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915" y="5589240"/>
            <a:ext cx="8939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To </a:t>
            </a:r>
            <a:r>
              <a:rPr lang="fr-CH" dirty="0" err="1" smtClean="0"/>
              <a:t>reach</a:t>
            </a:r>
            <a:r>
              <a:rPr lang="fr-CH" dirty="0" smtClean="0"/>
              <a:t> a  </a:t>
            </a:r>
            <a:r>
              <a:rPr lang="fr-CH" dirty="0" err="1" smtClean="0"/>
              <a:t>precision</a:t>
            </a:r>
            <a:r>
              <a:rPr lang="fr-CH" dirty="0" smtClean="0"/>
              <a:t> on </a:t>
            </a:r>
            <a:r>
              <a:rPr lang="fr-CH" dirty="0" smtClean="0">
                <a:sym typeface="Symbol"/>
              </a:rPr>
              <a:t></a:t>
            </a:r>
            <a:r>
              <a:rPr lang="fr-CH" baseline="-25000" dirty="0" smtClean="0">
                <a:sym typeface="Symbol"/>
              </a:rPr>
              <a:t>H 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at  the few percent </a:t>
            </a:r>
            <a:r>
              <a:rPr lang="fr-CH" dirty="0" err="1" smtClean="0">
                <a:sym typeface="Symbol"/>
              </a:rPr>
              <a:t>level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requires</a:t>
            </a:r>
            <a:r>
              <a:rPr lang="fr-CH" dirty="0" smtClean="0">
                <a:sym typeface="Symbol"/>
              </a:rPr>
              <a:t> a </a:t>
            </a:r>
            <a:r>
              <a:rPr lang="fr-CH" dirty="0" err="1" smtClean="0">
                <a:sym typeface="Symbol"/>
              </a:rPr>
              <a:t>linear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collider</a:t>
            </a:r>
            <a:r>
              <a:rPr lang="fr-CH" dirty="0" smtClean="0">
                <a:sym typeface="Symbol"/>
              </a:rPr>
              <a:t> of at least 3TeV </a:t>
            </a:r>
          </a:p>
          <a:p>
            <a:r>
              <a:rPr lang="fr-CH" dirty="0" smtClean="0">
                <a:sym typeface="Symbol"/>
              </a:rPr>
              <a:t>(ILC 500 </a:t>
            </a:r>
            <a:r>
              <a:rPr lang="fr-CH" dirty="0" err="1" smtClean="0">
                <a:sym typeface="Symbol"/>
              </a:rPr>
              <a:t>GeV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can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obtain</a:t>
            </a:r>
            <a:r>
              <a:rPr lang="fr-CH" dirty="0" smtClean="0">
                <a:sym typeface="Symbol"/>
              </a:rPr>
              <a:t> a 30% indication and CLIC 3TeV </a:t>
            </a:r>
            <a:r>
              <a:rPr lang="fr-CH" dirty="0" err="1" smtClean="0">
                <a:sym typeface="Symbol"/>
              </a:rPr>
              <a:t>estimate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 smtClean="0">
                <a:sym typeface="Symbol"/>
              </a:rPr>
              <a:t> 10%) </a:t>
            </a:r>
          </a:p>
          <a:p>
            <a:r>
              <a:rPr lang="fr-CH" dirty="0" smtClean="0">
                <a:sym typeface="Symbo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929" y="908720"/>
            <a:ext cx="286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  <a:sym typeface="Symbol"/>
              </a:rPr>
              <a:t></a:t>
            </a:r>
            <a:r>
              <a:rPr lang="fr-CH" b="1" baseline="-25000" dirty="0">
                <a:solidFill>
                  <a:srgbClr val="FF0000"/>
                </a:solidFill>
                <a:sym typeface="Symbol"/>
              </a:rPr>
              <a:t>H 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  at  the few percent </a:t>
            </a:r>
            <a:r>
              <a:rPr lang="fr-CH" b="1" dirty="0" err="1">
                <a:solidFill>
                  <a:srgbClr val="FF0000"/>
                </a:solidFill>
                <a:sym typeface="Symbol"/>
              </a:rPr>
              <a:t>level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5" y="48052"/>
            <a:ext cx="5127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PHYSICS COMPLEMENTARITY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0737" y="1239074"/>
            <a:ext cx="884248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Physics</a:t>
            </a:r>
            <a:r>
              <a:rPr lang="fr-CH" b="1" dirty="0" smtClean="0"/>
              <a:t>    </a:t>
            </a:r>
            <a:r>
              <a:rPr lang="fr-CH" dirty="0" smtClean="0"/>
              <a:t>--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 ZH fixes 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width</a:t>
            </a:r>
            <a:r>
              <a:rPr lang="fr-CH" dirty="0" smtClean="0">
                <a:sym typeface="Wingdings" panose="05000000000000000000" pitchFamily="2" charset="2"/>
              </a:rPr>
              <a:t> and HZZ </a:t>
            </a:r>
            <a:r>
              <a:rPr lang="fr-CH" dirty="0" err="1" smtClean="0">
                <a:sym typeface="Wingdings" panose="05000000000000000000" pitchFamily="2" charset="2"/>
              </a:rPr>
              <a:t>coupling</a:t>
            </a:r>
            <a:r>
              <a:rPr lang="fr-CH" dirty="0" smtClean="0">
                <a:sym typeface="Wingdings" panose="05000000000000000000" pitchFamily="2" charset="2"/>
              </a:rPr>
              <a:t> , (and </a:t>
            </a:r>
            <a:r>
              <a:rPr lang="fr-CH" dirty="0" err="1" smtClean="0">
                <a:sym typeface="Wingdings" panose="05000000000000000000" pitchFamily="2" charset="2"/>
              </a:rPr>
              <a:t>many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others</a:t>
            </a:r>
            <a:r>
              <a:rPr lang="fr-CH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                --  FCC-</a:t>
            </a:r>
            <a:r>
              <a:rPr lang="fr-CH" dirty="0" err="1" smtClean="0">
                <a:sym typeface="Wingdings" panose="05000000000000000000" pitchFamily="2" charset="2"/>
              </a:rPr>
              <a:t>hh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gives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huge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statistics</a:t>
            </a:r>
            <a:r>
              <a:rPr lang="fr-CH" dirty="0" smtClean="0">
                <a:sym typeface="Wingdings" panose="05000000000000000000" pitchFamily="2" charset="2"/>
              </a:rPr>
              <a:t> of HH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 for 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 self-</a:t>
            </a:r>
            <a:r>
              <a:rPr lang="fr-CH" dirty="0" err="1" smtClean="0">
                <a:sym typeface="Wingdings" panose="05000000000000000000" pitchFamily="2" charset="2"/>
              </a:rPr>
              <a:t>coupling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>
                <a:sym typeface="Wingdings" panose="05000000000000000000" pitchFamily="2" charset="2"/>
              </a:rPr>
              <a:t>ttH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                      and rare </a:t>
            </a:r>
            <a:r>
              <a:rPr lang="fr-CH" dirty="0" err="1" smtClean="0">
                <a:sym typeface="Wingdings" panose="05000000000000000000" pitchFamily="2" charset="2"/>
              </a:rPr>
              <a:t>decays</a:t>
            </a:r>
            <a:r>
              <a:rPr lang="fr-CH" dirty="0" smtClean="0">
                <a:sym typeface="Wingdings" panose="05000000000000000000" pitchFamily="2" charset="2"/>
              </a:rPr>
              <a:t>, </a:t>
            </a:r>
            <a:r>
              <a:rPr lang="fr-CH" dirty="0" err="1" smtClean="0">
                <a:sym typeface="Wingdings" panose="05000000000000000000" pitchFamily="2" charset="2"/>
              </a:rPr>
              <a:t>including</a:t>
            </a:r>
            <a:r>
              <a:rPr lang="fr-CH" dirty="0" smtClean="0">
                <a:sym typeface="Wingdings" panose="05000000000000000000" pitchFamily="2" charset="2"/>
              </a:rPr>
              <a:t> invisible.  </a:t>
            </a:r>
            <a:endParaRPr lang="fr-CH" dirty="0" smtClean="0"/>
          </a:p>
          <a:p>
            <a:endParaRPr lang="fr-CH" dirty="0" smtClean="0"/>
          </a:p>
          <a:p>
            <a:r>
              <a:rPr lang="fr-CH" b="1" dirty="0" err="1"/>
              <a:t>Search</a:t>
            </a:r>
            <a:r>
              <a:rPr lang="fr-CH" b="1" dirty="0"/>
              <a:t> for Heavy </a:t>
            </a:r>
            <a:r>
              <a:rPr lang="fr-CH" b="1" dirty="0" err="1" smtClean="0"/>
              <a:t>Physics</a:t>
            </a:r>
            <a:r>
              <a:rPr lang="fr-CH" b="1" dirty="0" smtClean="0"/>
              <a:t>  </a:t>
            </a:r>
            <a:endParaRPr lang="en-GB" b="1" dirty="0"/>
          </a:p>
          <a:p>
            <a:r>
              <a:rPr lang="fr-CH" dirty="0" smtClean="0"/>
              <a:t>                            --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  <a:r>
              <a:rPr lang="fr-CH" dirty="0" err="1" smtClean="0"/>
              <a:t>precision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(</a:t>
            </a:r>
            <a:r>
              <a:rPr lang="fr-CH" dirty="0" err="1" smtClean="0"/>
              <a:t>m</a:t>
            </a:r>
            <a:r>
              <a:rPr lang="fr-CH" baseline="-25000" dirty="0" err="1" smtClean="0"/>
              <a:t>Z</a:t>
            </a:r>
            <a:r>
              <a:rPr lang="fr-CH" dirty="0" smtClean="0"/>
              <a:t> m</a:t>
            </a:r>
            <a:r>
              <a:rPr lang="fr-CH" baseline="-25000" dirty="0" smtClean="0"/>
              <a:t>W</a:t>
            </a:r>
            <a:r>
              <a:rPr lang="fr-CH" dirty="0" smtClean="0"/>
              <a:t> to &lt; 0.6 MeV, </a:t>
            </a:r>
            <a:r>
              <a:rPr lang="fr-CH" dirty="0" err="1" smtClean="0"/>
              <a:t>m</a:t>
            </a:r>
            <a:r>
              <a:rPr lang="fr-CH" baseline="-25000" dirty="0" err="1" smtClean="0"/>
              <a:t>top</a:t>
            </a:r>
            <a:r>
              <a:rPr lang="fr-CH" baseline="-25000" dirty="0" smtClean="0"/>
              <a:t> </a:t>
            </a:r>
            <a:r>
              <a:rPr lang="fr-CH" dirty="0" smtClean="0"/>
              <a:t>10 MeV, etc…)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sensitive to </a:t>
            </a:r>
            <a:r>
              <a:rPr lang="fr-CH" dirty="0" err="1" smtClean="0"/>
              <a:t>heavy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up to … 100 </a:t>
            </a:r>
            <a:r>
              <a:rPr lang="fr-CH" dirty="0" err="1" smtClean="0"/>
              <a:t>TeV</a:t>
            </a:r>
            <a:r>
              <a:rPr lang="fr-CH" dirty="0" smtClean="0"/>
              <a:t> (for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couplings</a:t>
            </a:r>
            <a:r>
              <a:rPr lang="fr-CH" dirty="0" smtClean="0"/>
              <a:t>)</a:t>
            </a:r>
          </a:p>
          <a:p>
            <a:r>
              <a:rPr lang="fr-CH" dirty="0" smtClean="0"/>
              <a:t>	          --  FCC-</a:t>
            </a:r>
            <a:r>
              <a:rPr lang="fr-CH" dirty="0" err="1" smtClean="0"/>
              <a:t>hh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to direct observation at </a:t>
            </a:r>
            <a:r>
              <a:rPr lang="fr-CH" dirty="0" err="1" smtClean="0"/>
              <a:t>unprecedented</a:t>
            </a:r>
            <a:r>
              <a:rPr lang="fr-CH" dirty="0" smtClean="0"/>
              <a:t> </a:t>
            </a:r>
            <a:r>
              <a:rPr lang="fr-CH" dirty="0" err="1" smtClean="0"/>
              <a:t>energies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          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r>
              <a:rPr lang="fr-CH" dirty="0" smtClean="0"/>
              <a:t> of Z,W H and top </a:t>
            </a:r>
            <a:r>
              <a:rPr lang="fr-CH" dirty="0" smtClean="0">
                <a:sym typeface="Wingdings" panose="05000000000000000000" pitchFamily="2" charset="2"/>
              </a:rPr>
              <a:t> rare </a:t>
            </a:r>
            <a:r>
              <a:rPr lang="fr-CH" dirty="0" err="1" smtClean="0">
                <a:sym typeface="Wingdings" panose="05000000000000000000" pitchFamily="2" charset="2"/>
              </a:rPr>
              <a:t>decays</a:t>
            </a:r>
            <a:r>
              <a:rPr lang="fr-CH" dirty="0" smtClean="0"/>
              <a:t>   </a:t>
            </a:r>
          </a:p>
          <a:p>
            <a:endParaRPr lang="fr-CH" dirty="0" smtClean="0"/>
          </a:p>
          <a:p>
            <a:r>
              <a:rPr lang="fr-CH" b="1" dirty="0" smtClean="0"/>
              <a:t>QCD      </a:t>
            </a:r>
            <a:r>
              <a:rPr lang="fr-CH" dirty="0" smtClean="0"/>
              <a:t>              -- 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  <a:r>
              <a:rPr lang="fr-CH" dirty="0" smtClean="0">
                <a:sym typeface="Symbol"/>
              </a:rPr>
              <a:t></a:t>
            </a:r>
            <a:r>
              <a:rPr lang="fr-CH" baseline="-25000" dirty="0" smtClean="0">
                <a:sym typeface="Symbol"/>
              </a:rPr>
              <a:t>s </a:t>
            </a:r>
            <a:r>
              <a:rPr lang="fr-CH" dirty="0" smtClean="0">
                <a:sym typeface="Symbol"/>
              </a:rPr>
              <a:t> 0.0002 (</a:t>
            </a:r>
            <a:r>
              <a:rPr lang="fr-CH" dirty="0" err="1" smtClean="0">
                <a:sym typeface="Symbol"/>
              </a:rPr>
              <a:t>R</a:t>
            </a:r>
            <a:r>
              <a:rPr lang="fr-CH" baseline="-25000" dirty="0" err="1" smtClean="0">
                <a:sym typeface="Symbol"/>
              </a:rPr>
              <a:t>had</a:t>
            </a:r>
            <a:r>
              <a:rPr lang="fr-CH" dirty="0" smtClean="0">
                <a:sym typeface="Symbol"/>
              </a:rPr>
              <a:t> at Z, W and taus)   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                        </a:t>
            </a:r>
            <a:r>
              <a:rPr lang="fr-CH" dirty="0" err="1" smtClean="0">
                <a:sym typeface="Symbol"/>
              </a:rPr>
              <a:t>also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H</a:t>
            </a:r>
            <a:r>
              <a:rPr lang="fr-CH" dirty="0" err="1" smtClean="0">
                <a:sym typeface="Wingdings" panose="05000000000000000000" pitchFamily="2" charset="2"/>
              </a:rPr>
              <a:t>gg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(gluon fragmentation!)</a:t>
            </a:r>
          </a:p>
          <a:p>
            <a:r>
              <a:rPr lang="fr-CH" baseline="-25000" dirty="0">
                <a:sym typeface="Wingdings" panose="05000000000000000000" pitchFamily="2" charset="2"/>
              </a:rPr>
              <a:t> </a:t>
            </a:r>
            <a:r>
              <a:rPr lang="fr-CH" baseline="-25000" dirty="0" smtClean="0">
                <a:sym typeface="Wingdings" panose="05000000000000000000" pitchFamily="2" charset="2"/>
              </a:rPr>
              <a:t>                                          </a:t>
            </a:r>
            <a:r>
              <a:rPr lang="fr-CH" dirty="0" smtClean="0">
                <a:sym typeface="Wingdings" panose="05000000000000000000" pitchFamily="2" charset="2"/>
              </a:rPr>
              <a:t>--  </a:t>
            </a:r>
            <a:r>
              <a:rPr lang="fr-CH" dirty="0" err="1" smtClean="0">
                <a:sym typeface="Wingdings" panose="05000000000000000000" pitchFamily="2" charset="2"/>
              </a:rPr>
              <a:t>ep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provides</a:t>
            </a:r>
            <a:r>
              <a:rPr lang="fr-CH" dirty="0" smtClean="0">
                <a:sym typeface="Wingdings" panose="05000000000000000000" pitchFamily="2" charset="2"/>
              </a:rPr>
              <a:t> structure </a:t>
            </a:r>
            <a:r>
              <a:rPr lang="fr-CH" dirty="0" err="1" smtClean="0">
                <a:sym typeface="Wingdings" panose="05000000000000000000" pitchFamily="2" charset="2"/>
              </a:rPr>
              <a:t>functions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>
                <a:sym typeface="Symbol"/>
              </a:rPr>
              <a:t></a:t>
            </a:r>
            <a:r>
              <a:rPr lang="fr-CH" baseline="-25000" dirty="0">
                <a:sym typeface="Symbol"/>
              </a:rPr>
              <a:t>s </a:t>
            </a:r>
            <a:r>
              <a:rPr lang="fr-CH" dirty="0">
                <a:sym typeface="Symbol"/>
              </a:rPr>
              <a:t> </a:t>
            </a:r>
            <a:r>
              <a:rPr lang="fr-CH" dirty="0" smtClean="0">
                <a:sym typeface="Symbol"/>
              </a:rPr>
              <a:t>0.0002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                    -- all </a:t>
            </a:r>
            <a:r>
              <a:rPr lang="fr-CH" dirty="0" err="1" smtClean="0">
                <a:sym typeface="Symbol"/>
              </a:rPr>
              <a:t>this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improves</a:t>
            </a:r>
            <a:r>
              <a:rPr lang="fr-CH" dirty="0" smtClean="0">
                <a:sym typeface="Symbol"/>
              </a:rPr>
              <a:t> the signal and background </a:t>
            </a:r>
            <a:r>
              <a:rPr lang="fr-CH" dirty="0" err="1" smtClean="0">
                <a:sym typeface="Symbol"/>
              </a:rPr>
              <a:t>predictions</a:t>
            </a:r>
            <a:r>
              <a:rPr lang="fr-CH" dirty="0" smtClean="0">
                <a:sym typeface="Symbol"/>
              </a:rPr>
              <a:t> 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                             for new </a:t>
            </a:r>
            <a:r>
              <a:rPr lang="fr-CH" dirty="0" err="1" smtClean="0">
                <a:sym typeface="Symbol"/>
              </a:rPr>
              <a:t>physics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signals</a:t>
            </a:r>
            <a:r>
              <a:rPr lang="fr-CH" dirty="0" smtClean="0">
                <a:sym typeface="Symbol"/>
              </a:rPr>
              <a:t> at FCC-</a:t>
            </a:r>
            <a:r>
              <a:rPr lang="fr-CH" dirty="0" err="1" smtClean="0">
                <a:sym typeface="Symbol"/>
              </a:rPr>
              <a:t>hh</a:t>
            </a:r>
            <a:endParaRPr lang="fr-CH" dirty="0" smtClean="0"/>
          </a:p>
          <a:p>
            <a:r>
              <a:rPr lang="fr-CH" dirty="0" smtClean="0"/>
              <a:t> </a:t>
            </a:r>
          </a:p>
          <a:p>
            <a:r>
              <a:rPr lang="fr-CH" b="1" dirty="0" smtClean="0"/>
              <a:t>Heavy Neutrinos  </a:t>
            </a:r>
            <a:r>
              <a:rPr lang="fr-CH" dirty="0" smtClean="0"/>
              <a:t>--  </a:t>
            </a:r>
            <a:r>
              <a:rPr lang="fr-CH" dirty="0" err="1" smtClean="0"/>
              <a:t>ee</a:t>
            </a:r>
            <a:r>
              <a:rPr lang="fr-CH" dirty="0" smtClean="0"/>
              <a:t>: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powerful</a:t>
            </a:r>
            <a:r>
              <a:rPr lang="fr-CH" dirty="0" smtClean="0"/>
              <a:t> and clean, but </a:t>
            </a:r>
            <a:r>
              <a:rPr lang="fr-CH" dirty="0" err="1" smtClean="0"/>
              <a:t>flavour-blind</a:t>
            </a:r>
            <a:r>
              <a:rPr lang="fr-CH" dirty="0"/>
              <a:t> 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--  </a:t>
            </a:r>
            <a:r>
              <a:rPr lang="fr-CH" dirty="0" err="1" smtClean="0"/>
              <a:t>hh</a:t>
            </a:r>
            <a:r>
              <a:rPr lang="fr-CH" dirty="0" smtClean="0"/>
              <a:t> and eh more </a:t>
            </a:r>
            <a:r>
              <a:rPr lang="fr-CH" dirty="0" err="1" smtClean="0"/>
              <a:t>difficult</a:t>
            </a:r>
            <a:r>
              <a:rPr lang="fr-CH" dirty="0" smtClean="0"/>
              <a:t>, but </a:t>
            </a:r>
            <a:r>
              <a:rPr lang="fr-CH" dirty="0" err="1" smtClean="0"/>
              <a:t>potentially</a:t>
            </a:r>
            <a:r>
              <a:rPr lang="fr-CH" dirty="0" smtClean="0"/>
              <a:t> </a:t>
            </a:r>
            <a:r>
              <a:rPr lang="fr-CH" dirty="0" err="1" smtClean="0"/>
              <a:t>flavour</a:t>
            </a:r>
            <a:r>
              <a:rPr lang="fr-CH" dirty="0" smtClean="0"/>
              <a:t> sensitive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      NB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much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 in </a:t>
            </a:r>
            <a:r>
              <a:rPr lang="fr-CH" dirty="0" err="1" smtClean="0"/>
              <a:t>progress</a:t>
            </a:r>
            <a:r>
              <a:rPr lang="fr-CH" dirty="0" smtClean="0"/>
              <a:t>!!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855" y="688430"/>
            <a:ext cx="190622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2000" b="1" dirty="0" err="1"/>
              <a:t>S</a:t>
            </a:r>
            <a:r>
              <a:rPr lang="fr-CH" sz="2000" b="1" dirty="0" err="1" smtClean="0"/>
              <a:t>ome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examples</a:t>
            </a:r>
            <a:r>
              <a:rPr lang="fr-CH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4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95767"/>
              </p:ext>
            </p:extLst>
          </p:nvPr>
        </p:nvGraphicFramePr>
        <p:xfrm>
          <a:off x="3655640" y="188640"/>
          <a:ext cx="4876800" cy="63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86272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000" dirty="0" err="1" smtClean="0"/>
                        <a:t>g</a:t>
                      </a:r>
                      <a:r>
                        <a:rPr lang="fr-CH" sz="2000" baseline="-25000" dirty="0" err="1" smtClean="0"/>
                        <a:t>Hxx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FCC-</a:t>
                      </a:r>
                      <a:r>
                        <a:rPr lang="fr-CH" dirty="0" err="1" smtClean="0"/>
                        <a:t>ee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FCC-</a:t>
                      </a:r>
                      <a:r>
                        <a:rPr lang="fr-CH" dirty="0" err="1" smtClean="0"/>
                        <a:t>hh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FCC-eh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ZZ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0.22 %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/>
                        <a:t>&lt;</a:t>
                      </a:r>
                      <a:r>
                        <a:rPr lang="fr-CH" b="1" baseline="0" dirty="0" smtClean="0"/>
                        <a:t> </a:t>
                      </a:r>
                      <a:r>
                        <a:rPr lang="fr-CH" b="1" dirty="0" smtClean="0"/>
                        <a:t>1%     *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WW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0.47%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ym typeface="Symbol"/>
                        </a:rPr>
                        <a:t></a:t>
                      </a:r>
                      <a:r>
                        <a:rPr lang="en-GB" b="1" baseline="-25000" dirty="0" smtClean="0">
                          <a:sym typeface="Symbol"/>
                        </a:rPr>
                        <a:t>H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1.6%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Symbol"/>
                        </a:rPr>
                        <a:t>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4.2%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&lt;1%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Z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 --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ttH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13%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bb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0.5%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Symbol"/>
                        </a:rPr>
                        <a:t>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cc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1.8%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gg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Symbol"/>
                        </a:rPr>
                        <a:t>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8.6%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1-2%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uu,dd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?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?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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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err="1" smtClean="0"/>
                        <a:t>ee</a:t>
                      </a:r>
                      <a:r>
                        <a:rPr lang="fr-CH" b="1" dirty="0" smtClean="0"/>
                        <a:t> </a:t>
                      </a:r>
                      <a:r>
                        <a:rPr lang="fr-CH" b="1" dirty="0" smtClean="0">
                          <a:sym typeface="Wingdings" panose="05000000000000000000" pitchFamily="2" charset="2"/>
                        </a:rPr>
                        <a:t> H  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HH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~3-5%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20%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inv</a:t>
                      </a:r>
                      <a:r>
                        <a:rPr lang="fr-CH" dirty="0" smtClean="0"/>
                        <a:t>, exo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&lt;0.55%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10</a:t>
                      </a:r>
                      <a:r>
                        <a:rPr lang="fr-CH" b="1" baseline="30000" dirty="0" smtClean="0"/>
                        <a:t>-3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6712"/>
            <a:ext cx="16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HIGGS PHYSICS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36" y="1580709"/>
            <a:ext cx="2587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hh</a:t>
            </a:r>
            <a:r>
              <a:rPr lang="fr-CH" dirty="0" smtClean="0">
                <a:solidFill>
                  <a:prstClr val="black"/>
                </a:solidFill>
              </a:rPr>
              <a:t>, eh </a:t>
            </a:r>
            <a:r>
              <a:rPr lang="fr-CH" dirty="0" err="1" smtClean="0">
                <a:solidFill>
                  <a:prstClr val="black"/>
                </a:solidFill>
              </a:rPr>
              <a:t>precisions</a:t>
            </a:r>
            <a:r>
              <a:rPr lang="fr-CH" dirty="0" smtClean="0">
                <a:solidFill>
                  <a:prstClr val="black"/>
                </a:solidFill>
              </a:rPr>
              <a:t> assume 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SM or </a:t>
            </a:r>
            <a:r>
              <a:rPr lang="fr-CH" dirty="0" err="1" smtClean="0">
                <a:solidFill>
                  <a:prstClr val="black"/>
                </a:solidFill>
              </a:rPr>
              <a:t>ee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measurements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FCC-</a:t>
            </a:r>
            <a:r>
              <a:rPr lang="fr-CH" dirty="0" err="1" smtClean="0">
                <a:solidFill>
                  <a:prstClr val="black"/>
                </a:solidFill>
              </a:rPr>
              <a:t>hh</a:t>
            </a:r>
            <a:r>
              <a:rPr lang="fr-CH" dirty="0" smtClean="0">
                <a:solidFill>
                  <a:prstClr val="black"/>
                </a:solidFill>
              </a:rPr>
              <a:t> : H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</a:t>
            </a:r>
            <a:r>
              <a:rPr lang="fr-CH" dirty="0" smtClean="0">
                <a:solidFill>
                  <a:prstClr val="black"/>
                </a:solidFill>
              </a:rPr>
              <a:t> ZZ to serve 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as cross-</a:t>
            </a:r>
            <a:r>
              <a:rPr lang="fr-CH" dirty="0" err="1" smtClean="0">
                <a:solidFill>
                  <a:prstClr val="black"/>
                </a:solidFill>
              </a:rPr>
              <a:t>normalization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D3E7-FB23-4F4D-BC98-EF35EE6A34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3464024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272" y="6376243"/>
            <a:ext cx="2133600" cy="365125"/>
          </a:xfrm>
        </p:spPr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1377"/>
            <a:ext cx="30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couplings</a:t>
            </a:r>
            <a:r>
              <a:rPr lang="fr-CH" b="1" dirty="0" smtClean="0"/>
              <a:t>  </a:t>
            </a:r>
            <a:r>
              <a:rPr lang="fr-CH" b="1" dirty="0" err="1" smtClean="0"/>
              <a:t>g</a:t>
            </a:r>
            <a:r>
              <a:rPr lang="fr-CH" b="1" baseline="-25000" dirty="0" err="1" smtClean="0"/>
              <a:t>Hxx</a:t>
            </a:r>
            <a:r>
              <a:rPr lang="fr-CH" b="1" baseline="-25000" dirty="0" smtClean="0"/>
              <a:t> </a:t>
            </a:r>
            <a:r>
              <a:rPr lang="fr-CH" b="1" dirty="0" err="1" smtClean="0"/>
              <a:t>precisions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3635896" y="188640"/>
            <a:ext cx="4896544" cy="5976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36512" y="3212976"/>
            <a:ext cx="319779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for </a:t>
            </a:r>
            <a:r>
              <a:rPr lang="fr-CH" b="1" dirty="0" err="1">
                <a:solidFill>
                  <a:prstClr val="black"/>
                </a:solidFill>
              </a:rPr>
              <a:t>ttH</a:t>
            </a:r>
            <a:r>
              <a:rPr lang="fr-CH" dirty="0">
                <a:solidFill>
                  <a:prstClr val="black"/>
                </a:solidFill>
              </a:rPr>
              <a:t>, </a:t>
            </a:r>
            <a:r>
              <a:rPr lang="fr-CH" dirty="0" err="1">
                <a:solidFill>
                  <a:prstClr val="black"/>
                </a:solidFill>
              </a:rPr>
              <a:t>combination</a:t>
            </a:r>
            <a:r>
              <a:rPr lang="fr-CH" dirty="0">
                <a:solidFill>
                  <a:prstClr val="black"/>
                </a:solidFill>
              </a:rPr>
              <a:t> of </a:t>
            </a:r>
          </a:p>
          <a:p>
            <a:r>
              <a:rPr lang="fr-CH" dirty="0" smtClean="0">
                <a:solidFill>
                  <a:prstClr val="black"/>
                </a:solidFill>
                <a:sym typeface="Symbol"/>
              </a:rPr>
              <a:t></a:t>
            </a:r>
            <a:r>
              <a:rPr lang="fr-CH" dirty="0" smtClean="0">
                <a:solidFill>
                  <a:prstClr val="black"/>
                </a:solidFill>
              </a:rPr>
              <a:t>4% (model </a:t>
            </a:r>
            <a:r>
              <a:rPr lang="fr-CH" dirty="0" err="1" smtClean="0">
                <a:solidFill>
                  <a:prstClr val="black"/>
                </a:solidFill>
              </a:rPr>
              <a:t>dependent</a:t>
            </a:r>
            <a:r>
              <a:rPr lang="fr-CH" dirty="0" smtClean="0">
                <a:solidFill>
                  <a:prstClr val="black"/>
                </a:solidFill>
              </a:rPr>
              <a:t>)HL-LHC </a:t>
            </a:r>
          </a:p>
          <a:p>
            <a:r>
              <a:rPr lang="fr-CH" dirty="0" err="1" smtClean="0">
                <a:solidFill>
                  <a:prstClr val="black"/>
                </a:solidFill>
              </a:rPr>
              <a:t>with</a:t>
            </a:r>
            <a:r>
              <a:rPr lang="fr-CH" dirty="0" smtClean="0">
                <a:solidFill>
                  <a:prstClr val="black"/>
                </a:solidFill>
              </a:rPr>
              <a:t> FCC-</a:t>
            </a:r>
            <a:r>
              <a:rPr lang="fr-CH" dirty="0" err="1" smtClean="0">
                <a:solidFill>
                  <a:prstClr val="black"/>
                </a:solidFill>
              </a:rPr>
              <a:t>ee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will</a:t>
            </a:r>
            <a:r>
              <a:rPr lang="fr-CH" dirty="0" smtClean="0">
                <a:solidFill>
                  <a:prstClr val="black"/>
                </a:solidFill>
              </a:rPr>
              <a:t> lead </a:t>
            </a:r>
            <a:r>
              <a:rPr lang="fr-CH" dirty="0">
                <a:solidFill>
                  <a:prstClr val="black"/>
                </a:solidFill>
              </a:rPr>
              <a:t>to </a:t>
            </a:r>
            <a:endParaRPr lang="fr-CH" dirty="0" smtClean="0">
              <a:solidFill>
                <a:prstClr val="black"/>
              </a:solidFill>
            </a:endParaRPr>
          </a:p>
          <a:p>
            <a:r>
              <a:rPr lang="fr-CH" dirty="0" err="1" smtClean="0">
                <a:solidFill>
                  <a:prstClr val="black"/>
                </a:solidFill>
              </a:rPr>
              <a:t>ttH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coupling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smtClean="0">
                <a:solidFill>
                  <a:prstClr val="black"/>
                </a:solidFill>
              </a:rPr>
              <a:t>to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dirty="0">
                <a:solidFill>
                  <a:prstClr val="black"/>
                </a:solidFill>
                <a:sym typeface="Symbol"/>
              </a:rPr>
              <a:t> </a:t>
            </a:r>
            <a:r>
              <a:rPr lang="fr-CH" dirty="0" smtClean="0">
                <a:solidFill>
                  <a:prstClr val="black"/>
                </a:solidFill>
              </a:rPr>
              <a:t>3%... </a:t>
            </a:r>
          </a:p>
          <a:p>
            <a:r>
              <a:rPr lang="fr-CH" u="sng" dirty="0" smtClean="0">
                <a:solidFill>
                  <a:prstClr val="black"/>
                </a:solidFill>
              </a:rPr>
              <a:t>      model </a:t>
            </a:r>
            <a:r>
              <a:rPr lang="fr-CH" u="sng" dirty="0" err="1" smtClean="0">
                <a:solidFill>
                  <a:prstClr val="black"/>
                </a:solidFill>
              </a:rPr>
              <a:t>independent</a:t>
            </a:r>
            <a:r>
              <a:rPr lang="fr-CH" u="sng" dirty="0" smtClean="0">
                <a:solidFill>
                  <a:prstClr val="black"/>
                </a:solidFill>
              </a:rPr>
              <a:t>!</a:t>
            </a:r>
            <a:endParaRPr lang="fr-CH" u="sng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06510" y="2708920"/>
            <a:ext cx="82938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4759984"/>
            <a:ext cx="3142205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for </a:t>
            </a:r>
            <a:r>
              <a:rPr lang="fr-CH" b="1" dirty="0" err="1" smtClean="0"/>
              <a:t>g</a:t>
            </a:r>
            <a:r>
              <a:rPr lang="fr-CH" b="1" baseline="-25000" dirty="0" err="1" smtClean="0"/>
              <a:t>HHH</a:t>
            </a:r>
            <a:r>
              <a:rPr lang="fr-CH" b="1" dirty="0" smtClean="0"/>
              <a:t> </a:t>
            </a:r>
            <a:r>
              <a:rPr lang="fr-CH" dirty="0" err="1" smtClean="0"/>
              <a:t>investigating</a:t>
            </a:r>
            <a:r>
              <a:rPr lang="fr-CH" dirty="0" smtClean="0"/>
              <a:t> </a:t>
            </a:r>
            <a:r>
              <a:rPr lang="fr-CH" dirty="0" smtClean="0"/>
              <a:t>: </a:t>
            </a:r>
            <a:r>
              <a:rPr lang="fr-CH" dirty="0" smtClean="0"/>
              <a:t>the </a:t>
            </a:r>
            <a:r>
              <a:rPr lang="fr-CH" dirty="0" err="1" smtClean="0"/>
              <a:t>possibility</a:t>
            </a:r>
            <a:r>
              <a:rPr lang="fr-CH" dirty="0"/>
              <a:t> </a:t>
            </a:r>
            <a:r>
              <a:rPr lang="fr-CH" dirty="0" smtClean="0"/>
              <a:t>of </a:t>
            </a:r>
            <a:r>
              <a:rPr lang="fr-CH" dirty="0" err="1" smtClean="0"/>
              <a:t>reaching</a:t>
            </a:r>
            <a:r>
              <a:rPr lang="fr-CH" dirty="0" smtClean="0"/>
              <a:t> 5</a:t>
            </a:r>
            <a:r>
              <a:rPr lang="fr-CH" dirty="0" smtClean="0">
                <a:sym typeface="Symbol"/>
              </a:rPr>
              <a:t></a:t>
            </a:r>
            <a:r>
              <a:rPr lang="fr-CH" dirty="0" smtClean="0"/>
              <a:t>  </a:t>
            </a:r>
            <a:r>
              <a:rPr lang="fr-CH" dirty="0" smtClean="0"/>
              <a:t>observation  </a:t>
            </a:r>
            <a:r>
              <a:rPr lang="fr-CH" dirty="0" smtClean="0"/>
              <a:t>at FCC-</a:t>
            </a:r>
            <a:r>
              <a:rPr lang="fr-CH" dirty="0" err="1" smtClean="0"/>
              <a:t>ee</a:t>
            </a:r>
            <a:r>
              <a:rPr lang="fr-CH" dirty="0" smtClean="0"/>
              <a:t>: </a:t>
            </a:r>
          </a:p>
          <a:p>
            <a:r>
              <a:rPr lang="fr-CH" dirty="0" smtClean="0"/>
              <a:t>4 detectors </a:t>
            </a:r>
          </a:p>
          <a:p>
            <a:r>
              <a:rPr lang="fr-CH" dirty="0"/>
              <a:t> </a:t>
            </a:r>
            <a:r>
              <a:rPr lang="fr-CH" dirty="0" smtClean="0"/>
              <a:t>   + </a:t>
            </a:r>
            <a:r>
              <a:rPr lang="fr-CH" dirty="0" err="1" smtClean="0"/>
              <a:t>recast</a:t>
            </a:r>
            <a:r>
              <a:rPr lang="fr-CH" dirty="0" smtClean="0"/>
              <a:t> of running scenario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21203" y="6021288"/>
            <a:ext cx="414693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572"/>
            <a:ext cx="8760059" cy="63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142" y="332656"/>
            <a:ext cx="621420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Direct </a:t>
            </a:r>
            <a:r>
              <a:rPr lang="fr-CH" sz="3200" b="1" dirty="0" err="1" smtClean="0"/>
              <a:t>discovery</a:t>
            </a:r>
            <a:r>
              <a:rPr lang="fr-CH" sz="3200" b="1" dirty="0" smtClean="0"/>
              <a:t> of </a:t>
            </a:r>
            <a:r>
              <a:rPr lang="fr-CH" sz="3200" b="1" dirty="0" err="1" smtClean="0"/>
              <a:t>Very</a:t>
            </a:r>
            <a:r>
              <a:rPr lang="fr-CH" sz="3200" b="1" dirty="0" smtClean="0"/>
              <a:t> </a:t>
            </a:r>
            <a:r>
              <a:rPr lang="fr-CH" sz="3200" b="1" dirty="0" smtClean="0"/>
              <a:t>rare </a:t>
            </a:r>
            <a:r>
              <a:rPr lang="fr-CH" sz="3200" b="1" dirty="0" err="1" smtClean="0"/>
              <a:t>events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8" y="1052736"/>
            <a:ext cx="44386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99113"/>
            <a:ext cx="6629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8" y="2204864"/>
            <a:ext cx="42253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87" y="908720"/>
            <a:ext cx="85345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8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51" y="0"/>
            <a:ext cx="9148651" cy="685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651" y="3150258"/>
            <a:ext cx="155231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EWPO</a:t>
            </a:r>
          </a:p>
          <a:p>
            <a:r>
              <a:rPr lang="fr-CH" b="1" dirty="0" err="1">
                <a:solidFill>
                  <a:schemeClr val="tx2">
                    <a:lumMod val="75000"/>
                  </a:schemeClr>
                </a:solidFill>
              </a:rPr>
              <a:t>sensitivity</a:t>
            </a:r>
            <a:r>
              <a:rPr lang="fr-CH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up to </a:t>
            </a:r>
            <a:r>
              <a:rPr lang="fr-CH" b="1" dirty="0" err="1" smtClean="0">
                <a:solidFill>
                  <a:schemeClr val="tx2">
                    <a:lumMod val="75000"/>
                  </a:schemeClr>
                </a:solidFill>
              </a:rPr>
              <a:t>very</a:t>
            </a:r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 high mass </a:t>
            </a:r>
            <a:r>
              <a:rPr lang="fr-CH" b="1" dirty="0" err="1" smtClean="0">
                <a:solidFill>
                  <a:schemeClr val="tx2">
                    <a:lumMod val="75000"/>
                  </a:schemeClr>
                </a:solidFill>
              </a:rPr>
              <a:t>scales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47664" y="3501008"/>
            <a:ext cx="792088" cy="110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47664" y="3611923"/>
            <a:ext cx="792088" cy="393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0"/>
            <a:ext cx="6251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>
                <a:solidFill>
                  <a:srgbClr val="FFFF00"/>
                </a:solidFill>
              </a:rPr>
              <a:t>Another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example</a:t>
            </a:r>
            <a:r>
              <a:rPr lang="fr-CH" b="1" dirty="0" smtClean="0">
                <a:solidFill>
                  <a:srgbClr val="FFFF00"/>
                </a:solidFill>
              </a:rPr>
              <a:t> of </a:t>
            </a:r>
            <a:r>
              <a:rPr lang="fr-CH" b="1" dirty="0" err="1" smtClean="0">
                <a:solidFill>
                  <a:srgbClr val="FFFF00"/>
                </a:solidFill>
              </a:rPr>
              <a:t>Synergy</a:t>
            </a:r>
            <a:r>
              <a:rPr lang="fr-CH" b="1" dirty="0" smtClean="0">
                <a:solidFill>
                  <a:srgbClr val="FFFF00"/>
                </a:solidFill>
              </a:rPr>
              <a:t> and </a:t>
            </a:r>
            <a:r>
              <a:rPr lang="fr-CH" b="1" dirty="0" err="1" smtClean="0">
                <a:solidFill>
                  <a:srgbClr val="FFFF00"/>
                </a:solidFill>
              </a:rPr>
              <a:t>complementarity</a:t>
            </a:r>
            <a:endParaRPr lang="fr-CH" b="1" dirty="0" smtClean="0">
              <a:solidFill>
                <a:srgbClr val="FFFF00"/>
              </a:solidFill>
            </a:endParaRPr>
          </a:p>
          <a:p>
            <a:r>
              <a:rPr lang="fr-CH" b="1" dirty="0" err="1" smtClean="0">
                <a:solidFill>
                  <a:srgbClr val="FFFF00"/>
                </a:solidFill>
              </a:rPr>
              <a:t>while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ee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covers</a:t>
            </a:r>
            <a:r>
              <a:rPr lang="fr-CH" b="1" dirty="0" smtClean="0">
                <a:solidFill>
                  <a:srgbClr val="FFFF00"/>
                </a:solidFill>
              </a:rPr>
              <a:t> a large part of </a:t>
            </a:r>
            <a:r>
              <a:rPr lang="fr-CH" b="1" dirty="0" err="1" smtClean="0">
                <a:solidFill>
                  <a:srgbClr val="FFFF00"/>
                </a:solidFill>
              </a:rPr>
              <a:t>space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very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cleanly</a:t>
            </a:r>
            <a:r>
              <a:rPr lang="fr-CH" b="1" dirty="0" smtClean="0">
                <a:solidFill>
                  <a:srgbClr val="FFFF00"/>
                </a:solidFill>
              </a:rPr>
              <a:t> , </a:t>
            </a:r>
          </a:p>
          <a:p>
            <a:r>
              <a:rPr lang="fr-CH" b="1" dirty="0" err="1" smtClean="0">
                <a:solidFill>
                  <a:srgbClr val="FFFF00"/>
                </a:solidFill>
              </a:rPr>
              <a:t>its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either</a:t>
            </a:r>
            <a:r>
              <a:rPr lang="fr-CH" b="1" dirty="0" smtClean="0">
                <a:solidFill>
                  <a:srgbClr val="FFFF00"/>
                </a:solidFill>
              </a:rPr>
              <a:t> ‘white’ in lepton </a:t>
            </a:r>
            <a:r>
              <a:rPr lang="fr-CH" b="1" dirty="0" err="1" smtClean="0">
                <a:solidFill>
                  <a:srgbClr val="FFFF00"/>
                </a:solidFill>
              </a:rPr>
              <a:t>flavour</a:t>
            </a:r>
            <a:r>
              <a:rPr lang="fr-CH" b="1" dirty="0" smtClean="0">
                <a:solidFill>
                  <a:srgbClr val="FFFF00"/>
                </a:solidFill>
              </a:rPr>
              <a:t>  or the </a:t>
            </a:r>
            <a:r>
              <a:rPr lang="fr-CH" b="1" dirty="0" err="1" smtClean="0">
                <a:solidFill>
                  <a:srgbClr val="FFFF00"/>
                </a:solidFill>
              </a:rPr>
              <a:t>result</a:t>
            </a:r>
            <a:r>
              <a:rPr lang="fr-CH" b="1" dirty="0" smtClean="0">
                <a:solidFill>
                  <a:srgbClr val="FFFF00"/>
                </a:solidFill>
              </a:rPr>
              <a:t> of </a:t>
            </a:r>
            <a:r>
              <a:rPr lang="fr-CH" b="1" dirty="0" err="1" smtClean="0">
                <a:solidFill>
                  <a:srgbClr val="FFFF00"/>
                </a:solidFill>
              </a:rPr>
              <a:t>EWPOs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etc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CH" b="1" dirty="0" smtClean="0">
                <a:solidFill>
                  <a:srgbClr val="FFFF00"/>
                </a:solidFill>
              </a:rPr>
              <a:t>Observation at FCC –</a:t>
            </a:r>
            <a:r>
              <a:rPr lang="fr-CH" b="1" dirty="0" err="1" smtClean="0">
                <a:solidFill>
                  <a:srgbClr val="FFFF00"/>
                </a:solidFill>
              </a:rPr>
              <a:t>hh</a:t>
            </a:r>
            <a:r>
              <a:rPr lang="fr-CH" b="1" dirty="0" smtClean="0">
                <a:solidFill>
                  <a:srgbClr val="FFFF00"/>
                </a:solidFill>
              </a:rPr>
              <a:t> or eh </a:t>
            </a:r>
            <a:r>
              <a:rPr lang="fr-CH" b="1" dirty="0" err="1" smtClean="0">
                <a:solidFill>
                  <a:srgbClr val="FFFF00"/>
                </a:solidFill>
              </a:rPr>
              <a:t>would</a:t>
            </a:r>
            <a:r>
              <a:rPr lang="fr-CH" b="1" dirty="0" smtClean="0">
                <a:solidFill>
                  <a:srgbClr val="FFFF00"/>
                </a:solidFill>
              </a:rPr>
              <a:t> test </a:t>
            </a:r>
            <a:r>
              <a:rPr lang="fr-CH" b="1" dirty="0" err="1" smtClean="0">
                <a:solidFill>
                  <a:srgbClr val="FFFF00"/>
                </a:solidFill>
              </a:rPr>
              <a:t>flavour</a:t>
            </a:r>
            <a:r>
              <a:rPr lang="fr-CH" b="1" dirty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mixing</a:t>
            </a:r>
            <a:r>
              <a:rPr lang="fr-CH" b="1" dirty="0" smtClean="0">
                <a:solidFill>
                  <a:srgbClr val="FFFF00"/>
                </a:solidFill>
              </a:rPr>
              <a:t> matrix!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436" y="6546830"/>
            <a:ext cx="722858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detailed</a:t>
            </a:r>
            <a:r>
              <a:rPr lang="fr-CH" sz="1600" dirty="0" smtClean="0"/>
              <a:t> </a:t>
            </a:r>
            <a:r>
              <a:rPr lang="fr-CH" sz="1600" dirty="0" err="1" smtClean="0"/>
              <a:t>study</a:t>
            </a:r>
            <a:r>
              <a:rPr lang="fr-CH" sz="1600" dirty="0" smtClean="0"/>
              <a:t> </a:t>
            </a:r>
            <a:r>
              <a:rPr lang="fr-CH" sz="1600" dirty="0" err="1" smtClean="0"/>
              <a:t>required</a:t>
            </a:r>
            <a:r>
              <a:rPr lang="fr-CH" sz="1600" dirty="0" smtClean="0"/>
              <a:t> for all </a:t>
            </a:r>
            <a:r>
              <a:rPr lang="fr-CH" sz="1600" dirty="0" err="1" smtClean="0"/>
              <a:t>FCCs</a:t>
            </a:r>
            <a:r>
              <a:rPr lang="fr-CH" sz="1600" dirty="0" smtClean="0"/>
              <a:t> – </a:t>
            </a:r>
            <a:r>
              <a:rPr lang="fr-CH" sz="1600" dirty="0" err="1" smtClean="0"/>
              <a:t>especially</a:t>
            </a:r>
            <a:r>
              <a:rPr lang="fr-CH" sz="1600" dirty="0" smtClean="0"/>
              <a:t> FCC-</a:t>
            </a:r>
            <a:r>
              <a:rPr lang="fr-CH" sz="1600" dirty="0" err="1" smtClean="0"/>
              <a:t>hh</a:t>
            </a:r>
            <a:r>
              <a:rPr lang="fr-CH" sz="1600" dirty="0" smtClean="0"/>
              <a:t> to </a:t>
            </a:r>
            <a:r>
              <a:rPr lang="fr-CH" sz="1600" dirty="0" err="1" smtClean="0"/>
              <a:t>understand</a:t>
            </a:r>
            <a:r>
              <a:rPr lang="fr-CH" sz="1600" dirty="0" smtClean="0"/>
              <a:t> </a:t>
            </a:r>
            <a:r>
              <a:rPr lang="fr-CH" sz="1600" dirty="0" err="1" smtClean="0"/>
              <a:t>feasibility</a:t>
            </a:r>
            <a:r>
              <a:rPr lang="fr-CH" sz="1600" dirty="0" smtClean="0"/>
              <a:t> at all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74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"/>
            <a:ext cx="9144000" cy="51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5944" y="5589240"/>
            <a:ext cx="38122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Sharing the </a:t>
            </a:r>
            <a:r>
              <a:rPr lang="fr-CH" sz="2800" b="1" dirty="0" err="1" smtClean="0"/>
              <a:t>same</a:t>
            </a:r>
            <a:r>
              <a:rPr lang="fr-CH" sz="2800" b="1" dirty="0" smtClean="0"/>
              <a:t> tunnel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178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-- The FCC design study is establishing the feasibility or the path to feasibility of an ambitious set of colliders after LEP/LHC, at the cutting edge of knowledge and technology.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The CDR is on its 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-- Both FCC-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and FCC-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have outstanding physics cases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  -- each in their own right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   --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sequential implementation of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, FCC-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hh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, FCC-eh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               maximises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the physics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reach 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-- Attractive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cenarios of staging and implementation (budget!) cover more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than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years of exploratory physics, taking full advantage of the </a:t>
            </a:r>
            <a:r>
              <a:rPr lang="en-US" sz="2400" u="sng" dirty="0" smtClean="0">
                <a:solidFill>
                  <a:srgbClr val="FF0000"/>
                </a:solidFill>
                <a:latin typeface="Calibri"/>
              </a:rPr>
              <a:t>synergies and complementarities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FCC (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) could start seamlessly at the end of HL-LHC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70500"/>
            <a:ext cx="233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800" dirty="0" smtClean="0">
                <a:solidFill>
                  <a:prstClr val="black"/>
                </a:solidFill>
                <a:latin typeface="Calibri"/>
              </a:rPr>
              <a:t>CONCLUSIONS</a:t>
            </a:r>
            <a:endParaRPr lang="fr-CH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56-9D66-44D7-BB71-B29FA16CE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8302" y="0"/>
            <a:ext cx="9144000" cy="983461"/>
            <a:chOff x="0" y="-20538"/>
            <a:chExt cx="9144000" cy="737596"/>
          </a:xfrm>
        </p:grpSpPr>
        <p:sp>
          <p:nvSpPr>
            <p:cNvPr id="8" name="TextBox 7"/>
            <p:cNvSpPr txBox="1"/>
            <p:nvPr/>
          </p:nvSpPr>
          <p:spPr>
            <a:xfrm>
              <a:off x="0" y="-20538"/>
              <a:ext cx="9144000" cy="53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 smtClean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 smtClean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 smtClea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404148" y="92333"/>
            <a:ext cx="2641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3200" b="1" dirty="0" smtClean="0">
                <a:solidFill>
                  <a:prstClr val="black"/>
                </a:solidFill>
                <a:latin typeface="Calibri"/>
              </a:rPr>
              <a:t>CONCLUSIONS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9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359" y="374637"/>
            <a:ext cx="4608512" cy="16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419" y="507272"/>
            <a:ext cx="1693540" cy="5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2019439"/>
            <a:ext cx="5738341" cy="8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474079"/>
            <a:ext cx="3024336" cy="33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5496" y="2859782"/>
            <a:ext cx="910850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7203" y="3284538"/>
            <a:ext cx="2683278" cy="6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44393" y="-4123"/>
            <a:ext cx="2703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CH" sz="2400" b="1" dirty="0" smtClean="0">
                <a:solidFill>
                  <a:srgbClr val="0033CC"/>
                </a:solidFill>
                <a:latin typeface="+mj-lt"/>
              </a:rPr>
              <a:t>A </a:t>
            </a:r>
            <a:r>
              <a:rPr lang="fr-CH" sz="2400" b="1" dirty="0" err="1" smtClean="0">
                <a:solidFill>
                  <a:srgbClr val="0033CC"/>
                </a:solidFill>
                <a:latin typeface="+mj-lt"/>
              </a:rPr>
              <a:t>successful</a:t>
            </a:r>
            <a:r>
              <a:rPr lang="fr-CH" sz="2400" b="1" dirty="0" smtClean="0">
                <a:solidFill>
                  <a:srgbClr val="0033CC"/>
                </a:solidFill>
                <a:latin typeface="+mj-lt"/>
              </a:rPr>
              <a:t> model!</a:t>
            </a:r>
            <a:endParaRPr lang="fr-CH" sz="36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225" y="4454199"/>
            <a:ext cx="22415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B050"/>
                </a:solidFill>
              </a:defRPr>
            </a:lvl1pPr>
          </a:lstStyle>
          <a:p>
            <a:r>
              <a:rPr lang="fr-CH" dirty="0" err="1">
                <a:solidFill>
                  <a:srgbClr val="FF0000"/>
                </a:solidFill>
              </a:rPr>
              <a:t>e+e</a:t>
            </a:r>
            <a:r>
              <a:rPr lang="fr-CH" dirty="0">
                <a:solidFill>
                  <a:srgbClr val="FF0000"/>
                </a:solidFill>
              </a:rPr>
              <a:t>- </a:t>
            </a:r>
            <a:r>
              <a:rPr lang="fr-CH" dirty="0" smtClean="0">
                <a:solidFill>
                  <a:schemeClr val="tx1"/>
                </a:solidFill>
              </a:rPr>
              <a:t>1989-2000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5990" y="4454199"/>
            <a:ext cx="207436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00B050"/>
                </a:solidFill>
                <a:latin typeface="+mn-lt"/>
              </a:rPr>
              <a:t>p </a:t>
            </a:r>
            <a:r>
              <a:rPr lang="fr-CH" sz="2400" dirty="0" err="1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fr-CH" sz="2400" dirty="0" smtClean="0">
                <a:solidFill>
                  <a:srgbClr val="00B050"/>
                </a:solidFill>
                <a:latin typeface="+mn-lt"/>
              </a:rPr>
              <a:t>  </a:t>
            </a:r>
            <a:r>
              <a:rPr lang="fr-CH" sz="2400" dirty="0" smtClean="0">
                <a:latin typeface="+mn-lt"/>
              </a:rPr>
              <a:t>2009-2039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499959" y="1197038"/>
            <a:ext cx="0" cy="325716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2798551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Did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these</a:t>
            </a:r>
            <a:r>
              <a:rPr lang="fr-CH" sz="1800" dirty="0" smtClean="0">
                <a:latin typeface="+mn-lt"/>
              </a:rPr>
              <a:t> people know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running HL-LHC in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tunnel &gt;</a:t>
            </a:r>
            <a:r>
              <a:rPr lang="fr-CH" b="1" dirty="0" smtClean="0"/>
              <a:t>60 </a:t>
            </a:r>
            <a:r>
              <a:rPr lang="fr-CH" b="1" dirty="0" err="1" smtClean="0"/>
              <a:t>years</a:t>
            </a:r>
            <a:r>
              <a:rPr lang="fr-CH" b="1" dirty="0" smtClean="0"/>
              <a:t> </a:t>
            </a:r>
            <a:r>
              <a:rPr lang="fr-CH" b="1" dirty="0" err="1" smtClean="0"/>
              <a:t>later</a:t>
            </a:r>
            <a:r>
              <a:rPr lang="fr-CH" b="1" dirty="0" smtClean="0"/>
              <a:t>?</a:t>
            </a:r>
            <a:endParaRPr lang="en-GB" sz="1800" b="1" dirty="0" err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6093550" y="5517232"/>
            <a:ext cx="305045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sz="3200" b="1" dirty="0" err="1" smtClean="0">
                <a:latin typeface="+mn-lt"/>
              </a:rPr>
              <a:t>Let’s</a:t>
            </a:r>
            <a:r>
              <a:rPr lang="fr-CH" sz="3200" b="1" dirty="0" smtClean="0">
                <a:latin typeface="+mn-lt"/>
              </a:rPr>
              <a:t> not </a:t>
            </a:r>
            <a:r>
              <a:rPr lang="fr-CH" sz="3200" b="1" dirty="0" err="1" smtClean="0">
                <a:latin typeface="+mn-lt"/>
              </a:rPr>
              <a:t>be</a:t>
            </a:r>
            <a:r>
              <a:rPr lang="fr-CH" sz="3200" b="1" dirty="0" smtClean="0">
                <a:latin typeface="+mn-lt"/>
              </a:rPr>
              <a:t> SHY!</a:t>
            </a:r>
            <a:endParaRPr lang="en-GB" sz="3200" b="1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5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6236889"/>
            <a:ext cx="460391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C377B"/>
                </a:solidFill>
              </a:rPr>
              <a:t>2 main IPs in A, G for both machines</a:t>
            </a:r>
            <a:endParaRPr lang="en-GB" sz="2000" b="1" dirty="0">
              <a:solidFill>
                <a:srgbClr val="0C377B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common layouts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hh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&amp;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642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4593438" y="991819"/>
            <a:ext cx="4659082" cy="4579498"/>
            <a:chOff x="5001062" y="2379766"/>
            <a:chExt cx="6732389" cy="6733660"/>
          </a:xfrm>
        </p:grpSpPr>
        <p:grpSp>
          <p:nvGrpSpPr>
            <p:cNvPr id="92" name="Group 241"/>
            <p:cNvGrpSpPr>
              <a:grpSpLocks noChangeAspect="1"/>
            </p:cNvGrpSpPr>
            <p:nvPr/>
          </p:nvGrpSpPr>
          <p:grpSpPr>
            <a:xfrm>
              <a:off x="5359744" y="2866186"/>
              <a:ext cx="6373707" cy="6192926"/>
              <a:chOff x="0" y="0"/>
              <a:chExt cx="8399202" cy="8160970"/>
            </a:xfrm>
          </p:grpSpPr>
          <p:grpSp>
            <p:nvGrpSpPr>
              <p:cNvPr id="119" name="Group 213"/>
              <p:cNvGrpSpPr/>
              <p:nvPr/>
            </p:nvGrpSpPr>
            <p:grpSpPr>
              <a:xfrm>
                <a:off x="0" y="-1"/>
                <a:ext cx="4200582" cy="8160972"/>
                <a:chOff x="0" y="0"/>
                <a:chExt cx="4200581" cy="8160970"/>
              </a:xfrm>
            </p:grpSpPr>
            <p:sp>
              <p:nvSpPr>
                <p:cNvPr id="147" name="Shape 187"/>
                <p:cNvSpPr/>
                <p:nvPr/>
              </p:nvSpPr>
              <p:spPr>
                <a:xfrm flipV="1">
                  <a:off x="217840" y="3508400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48" name="Shape 188"/>
                <p:cNvSpPr/>
                <p:nvPr/>
              </p:nvSpPr>
              <p:spPr>
                <a:xfrm>
                  <a:off x="217840" y="4291872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grpSp>
              <p:nvGrpSpPr>
                <p:cNvPr id="149" name="Group 199"/>
                <p:cNvGrpSpPr/>
                <p:nvPr/>
              </p:nvGrpSpPr>
              <p:grpSpPr>
                <a:xfrm>
                  <a:off x="217077" y="-1"/>
                  <a:ext cx="3983505" cy="3525471"/>
                  <a:chOff x="0" y="0"/>
                  <a:chExt cx="3983504" cy="3525469"/>
                </a:xfrm>
              </p:grpSpPr>
              <p:grpSp>
                <p:nvGrpSpPr>
                  <p:cNvPr id="163" name="Group 192"/>
                  <p:cNvGrpSpPr/>
                  <p:nvPr/>
                </p:nvGrpSpPr>
                <p:grpSpPr>
                  <a:xfrm>
                    <a:off x="0" y="315920"/>
                    <a:ext cx="2339442" cy="3209550"/>
                    <a:chOff x="0" y="0"/>
                    <a:chExt cx="2339441" cy="3209549"/>
                  </a:xfrm>
                </p:grpSpPr>
                <p:sp>
                  <p:nvSpPr>
                    <p:cNvPr id="170" name="Shape 189"/>
                    <p:cNvSpPr/>
                    <p:nvPr/>
                  </p:nvSpPr>
                  <p:spPr>
                    <a:xfrm>
                      <a:off x="0" y="870001"/>
                      <a:ext cx="1041543" cy="23395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06" y="19380"/>
                            <a:pt x="869" y="17174"/>
                            <a:pt x="1983" y="15008"/>
                          </a:cubicBezTo>
                          <a:cubicBezTo>
                            <a:pt x="3148" y="12744"/>
                            <a:pt x="4801" y="10532"/>
                            <a:pt x="7097" y="8445"/>
                          </a:cubicBezTo>
                          <a:cubicBezTo>
                            <a:pt x="9125" y="6602"/>
                            <a:pt x="11638" y="4873"/>
                            <a:pt x="14547" y="3281"/>
                          </a:cubicBezTo>
                          <a:cubicBezTo>
                            <a:pt x="16697" y="2105"/>
                            <a:pt x="19055" y="1008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71" name="Shape 190"/>
                    <p:cNvSpPr/>
                    <p:nvPr/>
                  </p:nvSpPr>
                  <p:spPr>
                    <a:xfrm>
                      <a:off x="1314709" y="0"/>
                      <a:ext cx="1024733" cy="6312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424" y="18137"/>
                            <a:pt x="4982" y="14932"/>
                            <a:pt x="7660" y="12004"/>
                          </a:cubicBezTo>
                          <a:cubicBezTo>
                            <a:pt x="12034" y="7220"/>
                            <a:pt x="16707" y="3197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72" name="Shape 191"/>
                    <p:cNvSpPr/>
                    <p:nvPr/>
                  </p:nvSpPr>
                  <p:spPr>
                    <a:xfrm flipV="1">
                      <a:off x="1034004" y="620297"/>
                      <a:ext cx="292697" cy="25712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414141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</p:grpSp>
              <p:sp>
                <p:nvSpPr>
                  <p:cNvPr id="164" name="Shape 193"/>
                  <p:cNvSpPr/>
                  <p:nvPr/>
                </p:nvSpPr>
                <p:spPr>
                  <a:xfrm>
                    <a:off x="2333871" y="-1"/>
                    <a:ext cx="1649634" cy="3130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5" name="Shape 194"/>
                  <p:cNvSpPr/>
                  <p:nvPr/>
                </p:nvSpPr>
                <p:spPr>
                  <a:xfrm>
                    <a:off x="107559" y="1256129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6" name="Shape 195"/>
                  <p:cNvSpPr/>
                  <p:nvPr/>
                </p:nvSpPr>
                <p:spPr>
                  <a:xfrm>
                    <a:off x="1382815" y="41223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7" name="Shape 196"/>
                  <p:cNvSpPr/>
                  <p:nvPr/>
                </p:nvSpPr>
                <p:spPr>
                  <a:xfrm flipV="1">
                    <a:off x="1110534" y="1013918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8" name="Shape 197"/>
                  <p:cNvSpPr/>
                  <p:nvPr/>
                </p:nvSpPr>
                <p:spPr>
                  <a:xfrm rot="10800000" flipH="1">
                    <a:off x="2371040" y="5033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9" name="Shape 198"/>
                  <p:cNvSpPr/>
                  <p:nvPr/>
                </p:nvSpPr>
                <p:spPr>
                  <a:xfrm>
                    <a:off x="2570641" y="171978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grpSp>
              <p:nvGrpSpPr>
                <p:cNvPr id="150" name="Group 209"/>
                <p:cNvGrpSpPr/>
                <p:nvPr/>
              </p:nvGrpSpPr>
              <p:grpSpPr>
                <a:xfrm>
                  <a:off x="217077" y="4635500"/>
                  <a:ext cx="3983505" cy="3525470"/>
                  <a:chOff x="0" y="0"/>
                  <a:chExt cx="3983504" cy="3525469"/>
                </a:xfrm>
              </p:grpSpPr>
              <p:sp>
                <p:nvSpPr>
                  <p:cNvPr id="154" name="Shape 200"/>
                  <p:cNvSpPr/>
                  <p:nvPr/>
                </p:nvSpPr>
                <p:spPr>
                  <a:xfrm rot="10800000" flipH="1">
                    <a:off x="0" y="0"/>
                    <a:ext cx="1041543" cy="2339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5" name="Shape 201"/>
                  <p:cNvSpPr/>
                  <p:nvPr/>
                </p:nvSpPr>
                <p:spPr>
                  <a:xfrm rot="10800000" flipH="1">
                    <a:off x="1314709" y="2578327"/>
                    <a:ext cx="1024733" cy="631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6" name="Shape 202"/>
                  <p:cNvSpPr/>
                  <p:nvPr/>
                </p:nvSpPr>
                <p:spPr>
                  <a:xfrm>
                    <a:off x="1034004" y="2332123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7" name="Shape 203"/>
                  <p:cNvSpPr/>
                  <p:nvPr/>
                </p:nvSpPr>
                <p:spPr>
                  <a:xfrm rot="10800000" flipH="1">
                    <a:off x="2333871" y="3212464"/>
                    <a:ext cx="1649634" cy="3130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8" name="Shape 204"/>
                  <p:cNvSpPr/>
                  <p:nvPr/>
                </p:nvSpPr>
                <p:spPr>
                  <a:xfrm rot="10800000" flipH="1">
                    <a:off x="107559" y="0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9" name="Shape 205"/>
                  <p:cNvSpPr/>
                  <p:nvPr/>
                </p:nvSpPr>
                <p:spPr>
                  <a:xfrm rot="10800000" flipH="1">
                    <a:off x="1382815" y="250095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0" name="Shape 206"/>
                  <p:cNvSpPr/>
                  <p:nvPr/>
                </p:nvSpPr>
                <p:spPr>
                  <a:xfrm>
                    <a:off x="1110534" y="2262139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1" name="Shape 207"/>
                  <p:cNvSpPr/>
                  <p:nvPr/>
                </p:nvSpPr>
                <p:spPr>
                  <a:xfrm>
                    <a:off x="2371040" y="311535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2" name="Shape 208"/>
                  <p:cNvSpPr/>
                  <p:nvPr/>
                </p:nvSpPr>
                <p:spPr>
                  <a:xfrm rot="10800000" flipH="1">
                    <a:off x="2570641" y="3189891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sp>
              <p:nvSpPr>
                <p:cNvPr id="151" name="Shape 210"/>
                <p:cNvSpPr/>
                <p:nvPr/>
              </p:nvSpPr>
              <p:spPr>
                <a:xfrm>
                  <a:off x="0" y="3844423"/>
                  <a:ext cx="404376" cy="472124"/>
                </a:xfrm>
                <a:prstGeom prst="rect">
                  <a:avLst/>
                </a:prstGeom>
                <a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effectLst>
                        <a:outerShdw blurRad="25400" dist="33948" dir="2700000" rotWithShape="0">
                          <a:srgbClr val="3B3936"/>
                        </a:outerShdw>
                      </a:effectLst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52" name="Shape 211"/>
                <p:cNvSpPr/>
                <p:nvPr/>
              </p:nvSpPr>
              <p:spPr>
                <a:xfrm>
                  <a:off x="217840" y="3512819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53" name="Shape 212"/>
                <p:cNvSpPr/>
                <p:nvPr/>
              </p:nvSpPr>
              <p:spPr>
                <a:xfrm flipV="1">
                  <a:off x="217840" y="4291752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  <p:grpSp>
            <p:nvGrpSpPr>
              <p:cNvPr id="120" name="Group 240"/>
              <p:cNvGrpSpPr/>
              <p:nvPr/>
            </p:nvGrpSpPr>
            <p:grpSpPr>
              <a:xfrm rot="10800000">
                <a:off x="4198620" y="-1"/>
                <a:ext cx="4200583" cy="8160972"/>
                <a:chOff x="0" y="0"/>
                <a:chExt cx="4200581" cy="8160970"/>
              </a:xfrm>
            </p:grpSpPr>
            <p:sp>
              <p:nvSpPr>
                <p:cNvPr id="121" name="Shape 214"/>
                <p:cNvSpPr/>
                <p:nvPr/>
              </p:nvSpPr>
              <p:spPr>
                <a:xfrm flipV="1">
                  <a:off x="217840" y="3508400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22" name="Shape 215"/>
                <p:cNvSpPr/>
                <p:nvPr/>
              </p:nvSpPr>
              <p:spPr>
                <a:xfrm>
                  <a:off x="217840" y="4291872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grpSp>
              <p:nvGrpSpPr>
                <p:cNvPr id="123" name="Group 226"/>
                <p:cNvGrpSpPr/>
                <p:nvPr/>
              </p:nvGrpSpPr>
              <p:grpSpPr>
                <a:xfrm>
                  <a:off x="217077" y="-1"/>
                  <a:ext cx="3983505" cy="3525471"/>
                  <a:chOff x="0" y="0"/>
                  <a:chExt cx="3983504" cy="3525469"/>
                </a:xfrm>
              </p:grpSpPr>
              <p:grpSp>
                <p:nvGrpSpPr>
                  <p:cNvPr id="137" name="Group 219"/>
                  <p:cNvGrpSpPr/>
                  <p:nvPr/>
                </p:nvGrpSpPr>
                <p:grpSpPr>
                  <a:xfrm>
                    <a:off x="0" y="315920"/>
                    <a:ext cx="2339442" cy="3209550"/>
                    <a:chOff x="0" y="0"/>
                    <a:chExt cx="2339441" cy="3209549"/>
                  </a:xfrm>
                </p:grpSpPr>
                <p:sp>
                  <p:nvSpPr>
                    <p:cNvPr id="144" name="Shape 216"/>
                    <p:cNvSpPr/>
                    <p:nvPr/>
                  </p:nvSpPr>
                  <p:spPr>
                    <a:xfrm>
                      <a:off x="0" y="870001"/>
                      <a:ext cx="1041543" cy="23395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06" y="19380"/>
                            <a:pt x="869" y="17174"/>
                            <a:pt x="1983" y="15008"/>
                          </a:cubicBezTo>
                          <a:cubicBezTo>
                            <a:pt x="3148" y="12744"/>
                            <a:pt x="4801" y="10532"/>
                            <a:pt x="7097" y="8445"/>
                          </a:cubicBezTo>
                          <a:cubicBezTo>
                            <a:pt x="9125" y="6602"/>
                            <a:pt x="11638" y="4873"/>
                            <a:pt x="14547" y="3281"/>
                          </a:cubicBezTo>
                          <a:cubicBezTo>
                            <a:pt x="16697" y="2105"/>
                            <a:pt x="19055" y="1008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45" name="Shape 217"/>
                    <p:cNvSpPr/>
                    <p:nvPr/>
                  </p:nvSpPr>
                  <p:spPr>
                    <a:xfrm>
                      <a:off x="1314709" y="0"/>
                      <a:ext cx="1024733" cy="6312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424" y="18137"/>
                            <a:pt x="4982" y="14932"/>
                            <a:pt x="7660" y="12004"/>
                          </a:cubicBezTo>
                          <a:cubicBezTo>
                            <a:pt x="12034" y="7220"/>
                            <a:pt x="16707" y="3197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46" name="Shape 218"/>
                    <p:cNvSpPr/>
                    <p:nvPr/>
                  </p:nvSpPr>
                  <p:spPr>
                    <a:xfrm flipV="1">
                      <a:off x="1034004" y="620297"/>
                      <a:ext cx="292697" cy="25712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414141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</p:grpSp>
              <p:sp>
                <p:nvSpPr>
                  <p:cNvPr id="138" name="Shape 220"/>
                  <p:cNvSpPr/>
                  <p:nvPr/>
                </p:nvSpPr>
                <p:spPr>
                  <a:xfrm>
                    <a:off x="2333871" y="-1"/>
                    <a:ext cx="1649634" cy="3130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9" name="Shape 221"/>
                  <p:cNvSpPr/>
                  <p:nvPr/>
                </p:nvSpPr>
                <p:spPr>
                  <a:xfrm>
                    <a:off x="107559" y="1256129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0" name="Shape 222"/>
                  <p:cNvSpPr/>
                  <p:nvPr/>
                </p:nvSpPr>
                <p:spPr>
                  <a:xfrm>
                    <a:off x="1382815" y="41223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1" name="Shape 223"/>
                  <p:cNvSpPr/>
                  <p:nvPr/>
                </p:nvSpPr>
                <p:spPr>
                  <a:xfrm flipV="1">
                    <a:off x="1110534" y="1013918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2" name="Shape 224"/>
                  <p:cNvSpPr/>
                  <p:nvPr/>
                </p:nvSpPr>
                <p:spPr>
                  <a:xfrm rot="10800000" flipH="1">
                    <a:off x="2371040" y="5033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3" name="Shape 225"/>
                  <p:cNvSpPr/>
                  <p:nvPr/>
                </p:nvSpPr>
                <p:spPr>
                  <a:xfrm>
                    <a:off x="2570641" y="171978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grpSp>
              <p:nvGrpSpPr>
                <p:cNvPr id="124" name="Group 236"/>
                <p:cNvGrpSpPr/>
                <p:nvPr/>
              </p:nvGrpSpPr>
              <p:grpSpPr>
                <a:xfrm>
                  <a:off x="217077" y="4635500"/>
                  <a:ext cx="3983505" cy="3525470"/>
                  <a:chOff x="0" y="0"/>
                  <a:chExt cx="3983504" cy="3525469"/>
                </a:xfrm>
              </p:grpSpPr>
              <p:sp>
                <p:nvSpPr>
                  <p:cNvPr id="128" name="Shape 227"/>
                  <p:cNvSpPr/>
                  <p:nvPr/>
                </p:nvSpPr>
                <p:spPr>
                  <a:xfrm rot="10800000" flipH="1">
                    <a:off x="0" y="0"/>
                    <a:ext cx="1041543" cy="2339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29" name="Shape 228"/>
                  <p:cNvSpPr/>
                  <p:nvPr/>
                </p:nvSpPr>
                <p:spPr>
                  <a:xfrm rot="10800000" flipH="1">
                    <a:off x="1314709" y="2578327"/>
                    <a:ext cx="1024733" cy="631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0" name="Shape 229"/>
                  <p:cNvSpPr/>
                  <p:nvPr/>
                </p:nvSpPr>
                <p:spPr>
                  <a:xfrm>
                    <a:off x="1034004" y="2332123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1" name="Shape 230"/>
                  <p:cNvSpPr/>
                  <p:nvPr/>
                </p:nvSpPr>
                <p:spPr>
                  <a:xfrm rot="10800000" flipH="1">
                    <a:off x="2333871" y="3212464"/>
                    <a:ext cx="1649634" cy="3130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2" name="Shape 231"/>
                  <p:cNvSpPr/>
                  <p:nvPr/>
                </p:nvSpPr>
                <p:spPr>
                  <a:xfrm rot="10800000" flipH="1">
                    <a:off x="107559" y="0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3" name="Shape 232"/>
                  <p:cNvSpPr/>
                  <p:nvPr/>
                </p:nvSpPr>
                <p:spPr>
                  <a:xfrm rot="10800000" flipH="1">
                    <a:off x="1382815" y="250095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4" name="Shape 233"/>
                  <p:cNvSpPr/>
                  <p:nvPr/>
                </p:nvSpPr>
                <p:spPr>
                  <a:xfrm>
                    <a:off x="1110534" y="2262139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5" name="Shape 234"/>
                  <p:cNvSpPr/>
                  <p:nvPr/>
                </p:nvSpPr>
                <p:spPr>
                  <a:xfrm>
                    <a:off x="2371040" y="311535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6" name="Shape 235"/>
                  <p:cNvSpPr/>
                  <p:nvPr/>
                </p:nvSpPr>
                <p:spPr>
                  <a:xfrm rot="10800000" flipH="1">
                    <a:off x="2570641" y="3189891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sp>
              <p:nvSpPr>
                <p:cNvPr id="125" name="Shape 237"/>
                <p:cNvSpPr/>
                <p:nvPr/>
              </p:nvSpPr>
              <p:spPr>
                <a:xfrm>
                  <a:off x="0" y="3844423"/>
                  <a:ext cx="404376" cy="472124"/>
                </a:xfrm>
                <a:prstGeom prst="rect">
                  <a:avLst/>
                </a:prstGeom>
                <a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effectLst>
                        <a:outerShdw blurRad="25400" dist="33948" dir="2700000" rotWithShape="0">
                          <a:srgbClr val="3B3936"/>
                        </a:outerShdw>
                      </a:effectLst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26" name="Shape 238"/>
                <p:cNvSpPr/>
                <p:nvPr/>
              </p:nvSpPr>
              <p:spPr>
                <a:xfrm>
                  <a:off x="217840" y="3512819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27" name="Shape 239"/>
                <p:cNvSpPr/>
                <p:nvPr/>
              </p:nvSpPr>
              <p:spPr>
                <a:xfrm flipV="1">
                  <a:off x="217840" y="4291752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</p:grpSp>
        <p:sp>
          <p:nvSpPr>
            <p:cNvPr id="93" name="Shape 242"/>
            <p:cNvSpPr/>
            <p:nvPr/>
          </p:nvSpPr>
          <p:spPr>
            <a:xfrm>
              <a:off x="8916949" y="2844384"/>
              <a:ext cx="44755" cy="9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extrusionOk="0">
                  <a:moveTo>
                    <a:pt x="0" y="0"/>
                  </a:moveTo>
                  <a:cubicBezTo>
                    <a:pt x="12398" y="538"/>
                    <a:pt x="21600" y="6189"/>
                    <a:pt x="20071" y="12370"/>
                  </a:cubicBezTo>
                  <a:cubicBezTo>
                    <a:pt x="18833" y="17379"/>
                    <a:pt x="10642" y="21233"/>
                    <a:pt x="610" y="21600"/>
                  </a:cubicBezTo>
                </a:path>
              </a:pathLst>
            </a:custGeom>
            <a:ln w="25400">
              <a:solidFill>
                <a:srgbClr val="414141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4" name="Shape 243"/>
            <p:cNvSpPr/>
            <p:nvPr/>
          </p:nvSpPr>
          <p:spPr>
            <a:xfrm>
              <a:off x="8108523" y="2456091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5" name="Shape 244"/>
            <p:cNvSpPr/>
            <p:nvPr/>
          </p:nvSpPr>
          <p:spPr>
            <a:xfrm flipV="1">
              <a:off x="8108523" y="3018901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6" name="Shape 245"/>
            <p:cNvSpPr/>
            <p:nvPr/>
          </p:nvSpPr>
          <p:spPr>
            <a:xfrm>
              <a:off x="7187402" y="2443238"/>
              <a:ext cx="870074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11.9 m</a:t>
              </a:r>
            </a:p>
          </p:txBody>
        </p:sp>
        <p:sp>
          <p:nvSpPr>
            <p:cNvPr id="97" name="Shape 246"/>
            <p:cNvSpPr/>
            <p:nvPr/>
          </p:nvSpPr>
          <p:spPr>
            <a:xfrm>
              <a:off x="9051561" y="2521004"/>
              <a:ext cx="1046441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0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30 </a:t>
              </a:r>
              <a:r>
                <a:rPr sz="1406" dirty="0" err="1"/>
                <a:t>mrad</a:t>
              </a:r>
              <a:endParaRPr sz="1406" dirty="0"/>
            </a:p>
          </p:txBody>
        </p:sp>
        <p:sp>
          <p:nvSpPr>
            <p:cNvPr id="98" name="Shape 247"/>
            <p:cNvSpPr/>
            <p:nvPr/>
          </p:nvSpPr>
          <p:spPr>
            <a:xfrm>
              <a:off x="8539304" y="2494757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9" name="Shape 248"/>
            <p:cNvSpPr/>
            <p:nvPr/>
          </p:nvSpPr>
          <p:spPr>
            <a:xfrm flipV="1">
              <a:off x="8517646" y="2998290"/>
              <a:ext cx="21659" cy="632177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0" name="Shape 249"/>
            <p:cNvSpPr/>
            <p:nvPr/>
          </p:nvSpPr>
          <p:spPr>
            <a:xfrm>
              <a:off x="8291693" y="3590969"/>
              <a:ext cx="745503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9.4 m</a:t>
              </a:r>
            </a:p>
          </p:txBody>
        </p:sp>
        <p:sp>
          <p:nvSpPr>
            <p:cNvPr id="101" name="Shape 252"/>
            <p:cNvSpPr/>
            <p:nvPr/>
          </p:nvSpPr>
          <p:spPr>
            <a:xfrm>
              <a:off x="8536560" y="3010756"/>
              <a:ext cx="1292662" cy="656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1700">
                  <a:solidFill>
                    <a:srgbClr val="007D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266" b="1" dirty="0"/>
                <a:t>FCC-</a:t>
              </a:r>
              <a:r>
                <a:rPr sz="1266" b="1" dirty="0" err="1"/>
                <a:t>hh</a:t>
              </a:r>
              <a:r>
                <a:rPr sz="1266" b="1" dirty="0"/>
                <a:t>/</a:t>
              </a:r>
            </a:p>
            <a:p>
              <a:pPr>
                <a:defRPr sz="1700">
                  <a:solidFill>
                    <a:srgbClr val="007D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de-AT" sz="1266" b="1" dirty="0" smtClean="0"/>
                <a:t>ee </a:t>
              </a:r>
              <a:r>
                <a:rPr sz="1266" b="1" dirty="0" smtClean="0"/>
                <a:t>Booster</a:t>
              </a:r>
              <a:endParaRPr sz="1266" b="1" dirty="0"/>
            </a:p>
          </p:txBody>
        </p:sp>
        <p:sp>
          <p:nvSpPr>
            <p:cNvPr id="102" name="Shape 253"/>
            <p:cNvSpPr/>
            <p:nvPr/>
          </p:nvSpPr>
          <p:spPr>
            <a:xfrm>
              <a:off x="5606131" y="5647571"/>
              <a:ext cx="934730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Common</a:t>
              </a:r>
            </a:p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RF (</a:t>
              </a:r>
              <a:r>
                <a:rPr sz="1125" dirty="0" err="1"/>
                <a:t>tt</a:t>
              </a:r>
              <a:r>
                <a:rPr sz="1125" dirty="0"/>
                <a:t>)</a:t>
              </a:r>
            </a:p>
          </p:txBody>
        </p:sp>
        <p:sp>
          <p:nvSpPr>
            <p:cNvPr id="103" name="Shape 254"/>
            <p:cNvSpPr/>
            <p:nvPr/>
          </p:nvSpPr>
          <p:spPr>
            <a:xfrm>
              <a:off x="10563167" y="5655553"/>
              <a:ext cx="934730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Common</a:t>
              </a:r>
            </a:p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RF (</a:t>
              </a:r>
              <a:r>
                <a:rPr sz="1125" dirty="0" err="1"/>
                <a:t>tt</a:t>
              </a:r>
              <a:r>
                <a:rPr sz="1125" dirty="0"/>
                <a:t>)</a:t>
              </a:r>
            </a:p>
          </p:txBody>
        </p:sp>
        <p:sp>
          <p:nvSpPr>
            <p:cNvPr id="104" name="Shape 255"/>
            <p:cNvSpPr/>
            <p:nvPr/>
          </p:nvSpPr>
          <p:spPr>
            <a:xfrm flipV="1">
              <a:off x="5274797" y="5483052"/>
              <a:ext cx="1" cy="924073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headEnd type="triangle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5" name="Shape 257"/>
            <p:cNvSpPr/>
            <p:nvPr/>
          </p:nvSpPr>
          <p:spPr>
            <a:xfrm>
              <a:off x="8558907" y="2379766"/>
              <a:ext cx="369333" cy="441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547" b="1" dirty="0"/>
                <a:t>IP</a:t>
              </a:r>
            </a:p>
          </p:txBody>
        </p:sp>
        <p:sp>
          <p:nvSpPr>
            <p:cNvPr id="106" name="Shape 258"/>
            <p:cNvSpPr/>
            <p:nvPr/>
          </p:nvSpPr>
          <p:spPr>
            <a:xfrm>
              <a:off x="8371146" y="8495948"/>
              <a:ext cx="369333" cy="441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547" b="1" dirty="0"/>
                <a:t>IP</a:t>
              </a:r>
            </a:p>
          </p:txBody>
        </p:sp>
        <p:sp>
          <p:nvSpPr>
            <p:cNvPr id="107" name="Shape 260"/>
            <p:cNvSpPr/>
            <p:nvPr/>
          </p:nvSpPr>
          <p:spPr>
            <a:xfrm flipH="1">
              <a:off x="7074338" y="2973754"/>
              <a:ext cx="347333" cy="101632"/>
            </a:xfrm>
            <a:prstGeom prst="line">
              <a:avLst/>
            </a:prstGeom>
            <a:ln w="25400">
              <a:solidFill>
                <a:srgbClr val="FF27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8" name="Shape 261"/>
            <p:cNvSpPr/>
            <p:nvPr/>
          </p:nvSpPr>
          <p:spPr>
            <a:xfrm>
              <a:off x="9654006" y="2973754"/>
              <a:ext cx="347334" cy="101632"/>
            </a:xfrm>
            <a:prstGeom prst="line">
              <a:avLst/>
            </a:prstGeom>
            <a:ln w="25400">
              <a:solidFill>
                <a:srgbClr val="0433FF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9" name="Shape 262"/>
            <p:cNvSpPr/>
            <p:nvPr/>
          </p:nvSpPr>
          <p:spPr>
            <a:xfrm flipH="1" flipV="1">
              <a:off x="7553634" y="9011793"/>
              <a:ext cx="347333" cy="101633"/>
            </a:xfrm>
            <a:prstGeom prst="line">
              <a:avLst/>
            </a:prstGeom>
            <a:ln w="25400">
              <a:solidFill>
                <a:srgbClr val="0433FF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0" name="Shape 263"/>
            <p:cNvSpPr/>
            <p:nvPr/>
          </p:nvSpPr>
          <p:spPr>
            <a:xfrm flipV="1">
              <a:off x="9269819" y="9003848"/>
              <a:ext cx="347334" cy="101633"/>
            </a:xfrm>
            <a:prstGeom prst="line">
              <a:avLst/>
            </a:prstGeom>
            <a:ln w="25400">
              <a:solidFill>
                <a:srgbClr val="FF27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1" name="Shape 264"/>
            <p:cNvSpPr/>
            <p:nvPr/>
          </p:nvSpPr>
          <p:spPr>
            <a:xfrm>
              <a:off x="5283461" y="4405072"/>
              <a:ext cx="396043" cy="247476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2" name="Shape 265"/>
            <p:cNvSpPr/>
            <p:nvPr/>
          </p:nvSpPr>
          <p:spPr>
            <a:xfrm flipH="1" flipV="1">
              <a:off x="5803279" y="4707255"/>
              <a:ext cx="396043" cy="247476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3" name="Shape 266"/>
            <p:cNvSpPr/>
            <p:nvPr/>
          </p:nvSpPr>
          <p:spPr>
            <a:xfrm>
              <a:off x="5001062" y="4050308"/>
              <a:ext cx="745503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0.6 m</a:t>
              </a:r>
            </a:p>
          </p:txBody>
        </p:sp>
        <p:sp>
          <p:nvSpPr>
            <p:cNvPr id="114" name="Shape 267"/>
            <p:cNvSpPr/>
            <p:nvPr/>
          </p:nvSpPr>
          <p:spPr>
            <a:xfrm>
              <a:off x="6199323" y="7487325"/>
              <a:ext cx="4622289" cy="890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7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de-AT" sz="1200" b="1" dirty="0" smtClean="0"/>
                <a:t>Max. </a:t>
              </a:r>
              <a:r>
                <a:rPr sz="1200" b="1" dirty="0" smtClean="0"/>
                <a:t>separation </a:t>
              </a:r>
              <a:r>
                <a:rPr sz="1200" b="1" dirty="0"/>
                <a:t>of 3(4) rings is about 12 m: </a:t>
              </a:r>
            </a:p>
            <a:p>
              <a:pPr algn="ctr">
                <a:defRPr sz="17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200" b="1" dirty="0"/>
                <a:t>wide</a:t>
              </a:r>
              <a:r>
                <a:rPr lang="de-AT" sz="1200" b="1" dirty="0"/>
                <a:t>r</a:t>
              </a:r>
              <a:r>
                <a:rPr sz="1200" b="1" dirty="0"/>
                <a:t> tunnel </a:t>
              </a:r>
              <a:r>
                <a:rPr lang="de-AT" sz="1200" b="1" dirty="0"/>
                <a:t>or</a:t>
              </a:r>
              <a:r>
                <a:rPr sz="1200" b="1" dirty="0"/>
                <a:t> two tunnels are necessary around the I</a:t>
              </a:r>
              <a:r>
                <a:rPr lang="de-AT" sz="1200" b="1" dirty="0"/>
                <a:t>Ps</a:t>
              </a:r>
              <a:r>
                <a:rPr sz="1200" b="1" dirty="0"/>
                <a:t>, for ±1.2 km. </a:t>
              </a:r>
            </a:p>
          </p:txBody>
        </p:sp>
        <p:sp>
          <p:nvSpPr>
            <p:cNvPr id="115" name="Shape 268"/>
            <p:cNvSpPr/>
            <p:nvPr/>
          </p:nvSpPr>
          <p:spPr>
            <a:xfrm>
              <a:off x="6345612" y="3985431"/>
              <a:ext cx="4504077" cy="890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algn="ctr">
                <a:defRPr sz="18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de-AT" sz="1200" dirty="0" smtClean="0"/>
                <a:t>Lepton b</a:t>
              </a:r>
              <a:r>
                <a:rPr sz="1200" dirty="0" err="1" smtClean="0"/>
                <a:t>eams</a:t>
              </a:r>
              <a:r>
                <a:rPr sz="1200" dirty="0" smtClean="0"/>
                <a:t> </a:t>
              </a:r>
              <a:r>
                <a:rPr sz="1200" dirty="0"/>
                <a:t>must cross over through the </a:t>
              </a:r>
              <a:r>
                <a:rPr lang="de-AT" sz="1200" dirty="0"/>
                <a:t>         </a:t>
              </a:r>
              <a:r>
                <a:rPr sz="1200" dirty="0"/>
                <a:t>common RF to enter the IP from inside.</a:t>
              </a:r>
            </a:p>
            <a:p>
              <a:pPr algn="ctr">
                <a:defRPr sz="18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200" dirty="0"/>
                <a:t>Only a half of each ring is filled with bunches.</a:t>
              </a:r>
            </a:p>
          </p:txBody>
        </p:sp>
        <p:sp>
          <p:nvSpPr>
            <p:cNvPr id="116" name="Shape 269"/>
            <p:cNvSpPr/>
            <p:nvPr/>
          </p:nvSpPr>
          <p:spPr>
            <a:xfrm flipH="1">
              <a:off x="5768673" y="4896018"/>
              <a:ext cx="747030" cy="834908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7" name="Shape 270"/>
            <p:cNvSpPr/>
            <p:nvPr/>
          </p:nvSpPr>
          <p:spPr>
            <a:xfrm>
              <a:off x="10777773" y="4864086"/>
              <a:ext cx="621331" cy="822855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pic>
          <p:nvPicPr>
            <p:cNvPr id="118" name="ScreenShot 2016-04-05 8.51.34 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00768" y="4838875"/>
              <a:ext cx="3677333" cy="261919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58" name="TextBox 257"/>
          <p:cNvSpPr txBox="1"/>
          <p:nvPr/>
        </p:nvSpPr>
        <p:spPr>
          <a:xfrm>
            <a:off x="4772830" y="5713669"/>
            <a:ext cx="42503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FCC-</a:t>
            </a:r>
            <a:r>
              <a:rPr lang="en-GB" sz="2400" b="1" dirty="0" err="1" smtClean="0"/>
              <a:t>ee</a:t>
            </a:r>
            <a:r>
              <a:rPr lang="en-GB" sz="2400" b="1" dirty="0" smtClean="0"/>
              <a:t> 1, </a:t>
            </a:r>
            <a:r>
              <a:rPr lang="en-GB" sz="2400" b="1" dirty="0" smtClean="0">
                <a:solidFill>
                  <a:srgbClr val="FF0000"/>
                </a:solidFill>
              </a:rPr>
              <a:t>FCC-</a:t>
            </a:r>
            <a:r>
              <a:rPr lang="en-GB" sz="2400" b="1" dirty="0" err="1" smtClean="0">
                <a:solidFill>
                  <a:srgbClr val="FF0000"/>
                </a:solidFill>
              </a:rPr>
              <a:t>ee</a:t>
            </a:r>
            <a:r>
              <a:rPr lang="en-GB" sz="2400" b="1" dirty="0" smtClean="0">
                <a:solidFill>
                  <a:srgbClr val="FF0000"/>
                </a:solidFill>
              </a:rPr>
              <a:t> 2, </a:t>
            </a:r>
          </a:p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FCC-</a:t>
            </a:r>
            <a:r>
              <a:rPr lang="en-GB" sz="2000" b="1" dirty="0" err="1" smtClean="0">
                <a:solidFill>
                  <a:srgbClr val="00B050"/>
                </a:solidFill>
              </a:rPr>
              <a:t>ee</a:t>
            </a:r>
            <a:r>
              <a:rPr lang="en-GB" sz="2000" b="1" dirty="0" smtClean="0">
                <a:solidFill>
                  <a:srgbClr val="00B050"/>
                </a:solidFill>
              </a:rPr>
              <a:t> booster (FCC-</a:t>
            </a:r>
            <a:r>
              <a:rPr lang="en-GB" sz="2000" b="1" dirty="0" err="1" smtClean="0">
                <a:solidFill>
                  <a:srgbClr val="00B050"/>
                </a:solidFill>
              </a:rPr>
              <a:t>hh</a:t>
            </a:r>
            <a:r>
              <a:rPr lang="en-GB" sz="2000" b="1" dirty="0" smtClean="0">
                <a:solidFill>
                  <a:srgbClr val="00B050"/>
                </a:solidFill>
              </a:rPr>
              <a:t> footprint)</a:t>
            </a:r>
          </a:p>
          <a:p>
            <a:pPr algn="ctr"/>
            <a:r>
              <a:rPr lang="fr-CH" sz="2000" b="1" dirty="0" err="1" smtClean="0">
                <a:solidFill>
                  <a:srgbClr val="00B050"/>
                </a:solidFill>
              </a:rPr>
              <a:t>Asymmetric</a:t>
            </a:r>
            <a:r>
              <a:rPr lang="fr-CH" sz="2000" b="1" dirty="0" smtClean="0">
                <a:solidFill>
                  <a:srgbClr val="00B050"/>
                </a:solidFill>
              </a:rPr>
              <a:t> IR for </a:t>
            </a:r>
            <a:r>
              <a:rPr lang="fr-CH" sz="2000" b="1" dirty="0" err="1" smtClean="0">
                <a:solidFill>
                  <a:srgbClr val="00B050"/>
                </a:solidFill>
              </a:rPr>
              <a:t>ee</a:t>
            </a:r>
            <a:r>
              <a:rPr lang="fr-CH" sz="2000" b="1" dirty="0" smtClean="0">
                <a:solidFill>
                  <a:srgbClr val="00B050"/>
                </a:solidFill>
              </a:rPr>
              <a:t>, </a:t>
            </a:r>
            <a:r>
              <a:rPr lang="fr-CH" sz="2000" b="1" dirty="0" err="1" smtClean="0">
                <a:solidFill>
                  <a:srgbClr val="00B050"/>
                </a:solidFill>
              </a:rPr>
              <a:t>limits</a:t>
            </a:r>
            <a:r>
              <a:rPr lang="fr-CH" sz="2000" b="1" dirty="0" smtClean="0">
                <a:solidFill>
                  <a:srgbClr val="00B050"/>
                </a:solidFill>
              </a:rPr>
              <a:t> SR to </a:t>
            </a:r>
            <a:r>
              <a:rPr lang="fr-CH" sz="2000" b="1" dirty="0" err="1">
                <a:solidFill>
                  <a:srgbClr val="00B050"/>
                </a:solidFill>
              </a:rPr>
              <a:t>e</a:t>
            </a:r>
            <a:r>
              <a:rPr lang="fr-CH" sz="2000" b="1" dirty="0" err="1" smtClean="0">
                <a:solidFill>
                  <a:srgbClr val="00B050"/>
                </a:solidFill>
              </a:rPr>
              <a:t>xpt</a:t>
            </a:r>
            <a:endParaRPr lang="en-GB" sz="2000" b="1" dirty="0">
              <a:solidFill>
                <a:srgbClr val="00B050"/>
              </a:solidFill>
            </a:endParaRPr>
          </a:p>
          <a:p>
            <a:pPr algn="ctr"/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61" name="Shape 262"/>
          <p:cNvSpPr/>
          <p:nvPr/>
        </p:nvSpPr>
        <p:spPr>
          <a:xfrm flipH="1">
            <a:off x="7102745" y="3926556"/>
            <a:ext cx="243821" cy="158297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262" name="Shape 263"/>
          <p:cNvSpPr/>
          <p:nvPr/>
        </p:nvSpPr>
        <p:spPr>
          <a:xfrm>
            <a:off x="6595842" y="3910294"/>
            <a:ext cx="222248" cy="175307"/>
          </a:xfrm>
          <a:prstGeom prst="line">
            <a:avLst/>
          </a:prstGeom>
          <a:ln w="25400">
            <a:solidFill>
              <a:srgbClr val="FF27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72D3-B8A6-429B-9E26-0056187E83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3" name="Picture 172" descr="layout_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0" y="914721"/>
            <a:ext cx="4596497" cy="52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65225"/>
            <a:ext cx="803275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7385-0219-4A64-B136-EFC7ED8944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" y="6381774"/>
            <a:ext cx="3463925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42950"/>
            <a:ext cx="90868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9241" y="215525"/>
            <a:ext cx="28255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The </a:t>
            </a:r>
            <a:r>
              <a:rPr lang="fr-CH" sz="2800" b="1" dirty="0" err="1" smtClean="0"/>
              <a:t>same</a:t>
            </a:r>
            <a:r>
              <a:rPr lang="fr-CH" sz="2800" b="1" dirty="0" smtClean="0"/>
              <a:t> </a:t>
            </a:r>
            <a:r>
              <a:rPr lang="fr-CH" sz="2800" b="1" dirty="0" err="1"/>
              <a:t>c</a:t>
            </a:r>
            <a:r>
              <a:rPr lang="fr-CH" sz="2800" b="1" dirty="0" err="1" smtClean="0"/>
              <a:t>averns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793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61BF-E6D2-4891-8B61-3E1E0D3B40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2" y="836712"/>
            <a:ext cx="4853188" cy="538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6958" y="1268760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LHeC</a:t>
            </a:r>
            <a:r>
              <a:rPr lang="fr-CH" b="1" dirty="0" smtClean="0"/>
              <a:t> or FCC-eh </a:t>
            </a:r>
            <a:r>
              <a:rPr lang="fr-CH" b="1" dirty="0" err="1" smtClean="0"/>
              <a:t>function</a:t>
            </a:r>
            <a:r>
              <a:rPr lang="fr-CH" b="1" dirty="0" smtClean="0"/>
              <a:t> as an </a:t>
            </a:r>
            <a:r>
              <a:rPr lang="fr-CH" b="1" dirty="0" err="1" smtClean="0"/>
              <a:t>add-on</a:t>
            </a:r>
            <a:r>
              <a:rPr lang="fr-CH" b="1" dirty="0" smtClean="0"/>
              <a:t> to LHC or FCC-</a:t>
            </a:r>
            <a:r>
              <a:rPr lang="fr-CH" b="1" dirty="0" err="1" smtClean="0"/>
              <a:t>hh</a:t>
            </a:r>
            <a:r>
              <a:rPr lang="fr-CH" b="1" dirty="0" smtClean="0"/>
              <a:t> </a:t>
            </a:r>
            <a:r>
              <a:rPr lang="fr-CH" b="1" dirty="0" err="1" smtClean="0"/>
              <a:t>respectively</a:t>
            </a:r>
            <a:r>
              <a:rPr lang="fr-CH" b="1" dirty="0" smtClean="0"/>
              <a:t>:</a:t>
            </a:r>
          </a:p>
          <a:p>
            <a:r>
              <a:rPr lang="fr-CH" b="1" dirty="0" err="1" smtClean="0"/>
              <a:t>additional</a:t>
            </a:r>
            <a:r>
              <a:rPr lang="fr-CH" b="1" dirty="0" smtClean="0"/>
              <a:t> 10km </a:t>
            </a:r>
            <a:r>
              <a:rPr lang="fr-CH" b="1" dirty="0" err="1" smtClean="0"/>
              <a:t>cicumference</a:t>
            </a:r>
            <a:r>
              <a:rPr lang="fr-CH" b="1" dirty="0" smtClean="0"/>
              <a:t> </a:t>
            </a:r>
          </a:p>
          <a:p>
            <a:r>
              <a:rPr lang="fr-CH" b="1" dirty="0" smtClean="0"/>
              <a:t>Electron </a:t>
            </a:r>
            <a:r>
              <a:rPr lang="fr-CH" b="1" dirty="0" err="1" smtClean="0"/>
              <a:t>Reciculating</a:t>
            </a:r>
            <a:r>
              <a:rPr lang="fr-CH" b="1" dirty="0" smtClean="0"/>
              <a:t> </a:t>
            </a:r>
            <a:r>
              <a:rPr lang="fr-CH" b="1" dirty="0" err="1" smtClean="0"/>
              <a:t>Linac</a:t>
            </a:r>
            <a:r>
              <a:rPr lang="fr-CH" b="1" dirty="0" smtClean="0"/>
              <a:t> ERL. </a:t>
            </a:r>
          </a:p>
          <a:p>
            <a:endParaRPr lang="fr-CH" b="1" dirty="0" smtClean="0"/>
          </a:p>
          <a:p>
            <a:r>
              <a:rPr lang="fr-CH" b="1" dirty="0" smtClean="0"/>
              <a:t>The </a:t>
            </a:r>
            <a:r>
              <a:rPr lang="fr-CH" b="1" dirty="0" err="1" smtClean="0"/>
              <a:t>possibility</a:t>
            </a:r>
            <a:r>
              <a:rPr lang="fr-CH" b="1" dirty="0" smtClean="0"/>
              <a:t> to </a:t>
            </a:r>
            <a:r>
              <a:rPr lang="fr-CH" b="1" dirty="0" err="1" smtClean="0"/>
              <a:t>collide</a:t>
            </a:r>
            <a:r>
              <a:rPr lang="fr-CH" b="1" dirty="0" smtClean="0"/>
              <a:t> 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FCC-</a:t>
            </a:r>
            <a:r>
              <a:rPr lang="fr-CH" b="1" dirty="0" err="1" smtClean="0"/>
              <a:t>hh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not </a:t>
            </a:r>
            <a:r>
              <a:rPr lang="fr-CH" b="1" dirty="0" err="1" smtClean="0"/>
              <a:t>considered</a:t>
            </a:r>
            <a:r>
              <a:rPr lang="fr-CH" b="1" dirty="0" smtClean="0"/>
              <a:t> in the </a:t>
            </a:r>
            <a:r>
              <a:rPr lang="fr-CH" b="1" dirty="0" err="1" smtClean="0"/>
              <a:t>framework</a:t>
            </a:r>
            <a:r>
              <a:rPr lang="fr-CH" b="1" dirty="0" smtClean="0"/>
              <a:t> of the </a:t>
            </a:r>
            <a:r>
              <a:rPr lang="fr-CH" b="1" dirty="0" err="1" smtClean="0"/>
              <a:t>study</a:t>
            </a:r>
            <a:r>
              <a:rPr lang="fr-CH" b="1" dirty="0" smtClean="0"/>
              <a:t> </a:t>
            </a:r>
          </a:p>
          <a:p>
            <a:endParaRPr lang="fr-CH" b="1" dirty="0" smtClean="0"/>
          </a:p>
          <a:p>
            <a:r>
              <a:rPr lang="fr-CH" b="1" dirty="0" smtClean="0"/>
              <a:t>In the case of FCC-eh </a:t>
            </a:r>
            <a:r>
              <a:rPr lang="fr-CH" b="1" dirty="0" err="1" smtClean="0"/>
              <a:t>it</a:t>
            </a:r>
            <a:r>
              <a:rPr lang="fr-CH" b="1" dirty="0" smtClean="0"/>
              <a:t> </a:t>
            </a:r>
            <a:r>
              <a:rPr lang="fr-CH" b="1" dirty="0" err="1" smtClean="0"/>
              <a:t>could</a:t>
            </a:r>
            <a:r>
              <a:rPr lang="fr-CH" b="1" dirty="0" smtClean="0"/>
              <a:t> profit </a:t>
            </a:r>
            <a:r>
              <a:rPr lang="fr-CH" b="1" dirty="0" err="1" smtClean="0"/>
              <a:t>from</a:t>
            </a:r>
            <a:r>
              <a:rPr lang="fr-CH" b="1" dirty="0" smtClean="0"/>
              <a:t> the -- </a:t>
            </a:r>
            <a:r>
              <a:rPr lang="fr-CH" b="1" dirty="0" err="1" smtClean="0"/>
              <a:t>then</a:t>
            </a:r>
            <a:r>
              <a:rPr lang="fr-CH" b="1" dirty="0" smtClean="0"/>
              <a:t> </a:t>
            </a:r>
            <a:r>
              <a:rPr lang="fr-CH" b="1" dirty="0" err="1" smtClean="0"/>
              <a:t>existing</a:t>
            </a:r>
            <a:r>
              <a:rPr lang="fr-CH" b="1" dirty="0" smtClean="0"/>
              <a:t> -- FCC-</a:t>
            </a:r>
            <a:r>
              <a:rPr lang="fr-CH" b="1" dirty="0" err="1" smtClean="0"/>
              <a:t>hh</a:t>
            </a:r>
            <a:r>
              <a:rPr lang="fr-CH" b="1" dirty="0" smtClean="0"/>
              <a:t>, </a:t>
            </a:r>
          </a:p>
          <a:p>
            <a:r>
              <a:rPr lang="fr-CH" b="1" dirty="0" smtClean="0"/>
              <a:t>and, </a:t>
            </a:r>
            <a:r>
              <a:rPr lang="fr-CH" b="1" dirty="0" err="1" smtClean="0"/>
              <a:t>perhaps</a:t>
            </a:r>
            <a:r>
              <a:rPr lang="fr-CH" b="1" dirty="0" smtClean="0"/>
              <a:t>, 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considerable</a:t>
            </a:r>
            <a:r>
              <a:rPr lang="fr-CH" b="1" dirty="0" smtClean="0"/>
              <a:t> RF of the -- </a:t>
            </a:r>
            <a:r>
              <a:rPr lang="fr-CH" b="1" dirty="0" err="1" smtClean="0"/>
              <a:t>then</a:t>
            </a:r>
            <a:r>
              <a:rPr lang="fr-CH" b="1" dirty="0" smtClean="0"/>
              <a:t> </a:t>
            </a:r>
            <a:r>
              <a:rPr lang="fr-CH" b="1" dirty="0" err="1" smtClean="0"/>
              <a:t>dismantled</a:t>
            </a:r>
            <a:r>
              <a:rPr lang="fr-CH" b="1" dirty="0" smtClean="0"/>
              <a:t> -- FCC-</a:t>
            </a:r>
            <a:r>
              <a:rPr lang="fr-CH" b="1" dirty="0" err="1" smtClean="0"/>
              <a:t>ee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525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01/10/2018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836" y="2992150"/>
            <a:ext cx="363432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COMPLEMENTARITY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497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16682</TotalTime>
  <Words>2436</Words>
  <Application>Microsoft Office PowerPoint</Application>
  <PresentationFormat>On-screen Show (4:3)</PresentationFormat>
  <Paragraphs>591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Higgs production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215</cp:revision>
  <cp:lastPrinted>2018-04-04T10:47:07Z</cp:lastPrinted>
  <dcterms:created xsi:type="dcterms:W3CDTF">2017-01-19T11:05:40Z</dcterms:created>
  <dcterms:modified xsi:type="dcterms:W3CDTF">2018-10-01T13:35:52Z</dcterms:modified>
</cp:coreProperties>
</file>