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91" r:id="rId2"/>
    <p:sldId id="426" r:id="rId3"/>
    <p:sldId id="544" r:id="rId4"/>
    <p:sldId id="585" r:id="rId5"/>
    <p:sldId id="3165" r:id="rId6"/>
    <p:sldId id="569" r:id="rId7"/>
    <p:sldId id="3166" r:id="rId8"/>
    <p:sldId id="3167" r:id="rId9"/>
    <p:sldId id="587" r:id="rId10"/>
    <p:sldId id="449" r:id="rId11"/>
    <p:sldId id="588" r:id="rId12"/>
    <p:sldId id="590" r:id="rId13"/>
    <p:sldId id="589" r:id="rId14"/>
    <p:sldId id="579" r:id="rId15"/>
    <p:sldId id="570" r:id="rId16"/>
    <p:sldId id="470" r:id="rId17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8">
          <p15:clr>
            <a:srgbClr val="A4A3A4"/>
          </p15:clr>
        </p15:guide>
        <p15:guide id="2" pos="372">
          <p15:clr>
            <a:srgbClr val="A4A3A4"/>
          </p15:clr>
        </p15:guide>
        <p15:guide id="3" orient="horz" pos="29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a Willner" initials="V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200"/>
    <a:srgbClr val="CC3300"/>
    <a:srgbClr val="D62728"/>
    <a:srgbClr val="2CA02C"/>
    <a:srgbClr val="FF9539"/>
    <a:srgbClr val="FFFFFF"/>
    <a:srgbClr val="FF7A04"/>
    <a:srgbClr val="1370B0"/>
    <a:srgbClr val="FF6600"/>
    <a:srgbClr val="E7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8" autoAdjust="0"/>
    <p:restoredTop sz="80914" autoAdjust="0"/>
  </p:normalViewPr>
  <p:slideViewPr>
    <p:cSldViewPr snapToGrid="0" snapToObjects="1">
      <p:cViewPr varScale="1">
        <p:scale>
          <a:sx n="144" d="100"/>
          <a:sy n="144" d="100"/>
        </p:scale>
        <p:origin x="653" y="101"/>
      </p:cViewPr>
      <p:guideLst>
        <p:guide orient="horz" pos="3898"/>
        <p:guide pos="372"/>
        <p:guide orient="horz"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66" y="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217764-0C55-674D-A28F-771F9516F90E}" type="datetimeFigureOut">
              <a:rPr lang="de-DE" smtClean="0"/>
              <a:pPr/>
              <a:t>04.04.2025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A808AD-5195-FD41-967B-46A76DE1FF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876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67AA7F8-DE60-A343-B4B9-96448161AE66}" type="datetimeFigureOut">
              <a:rPr lang="de-DE" smtClean="0"/>
              <a:pPr/>
              <a:t>04.04.2025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/>
              <a:t>Salzburg Research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658D2E-8AE0-D04C-AC27-E4675E483C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3221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78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9BDF-CB56-46B0-8660-008F692FE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B766A9-330D-3124-5522-1491B4127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573DB-6A92-3717-7B87-16EE52F99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Make</a:t>
            </a:r>
            <a:r>
              <a:rPr lang="de-AT" dirty="0"/>
              <a:t> a </a:t>
            </a:r>
            <a:r>
              <a:rPr lang="de-AT" b="1" dirty="0" err="1"/>
              <a:t>testing</a:t>
            </a:r>
            <a:r>
              <a:rPr lang="de-AT" dirty="0"/>
              <a:t> </a:t>
            </a:r>
            <a:r>
              <a:rPr lang="de-AT" dirty="0" err="1"/>
              <a:t>scenario</a:t>
            </a:r>
            <a:r>
              <a:rPr lang="de-AT" dirty="0"/>
              <a:t> (50 </a:t>
            </a:r>
            <a:r>
              <a:rPr lang="de-AT" dirty="0" err="1"/>
              <a:t>tests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random</a:t>
            </a:r>
            <a:r>
              <a:rPr lang="de-AT" dirty="0"/>
              <a:t> </a:t>
            </a:r>
            <a:r>
              <a:rPr lang="de-AT" dirty="0" err="1"/>
              <a:t>states</a:t>
            </a:r>
            <a:r>
              <a:rPr lang="de-AT" dirty="0"/>
              <a:t>)</a:t>
            </a:r>
          </a:p>
          <a:p>
            <a:r>
              <a:rPr lang="de-AT" dirty="0"/>
              <a:t>Maximum</a:t>
            </a:r>
            <a:r>
              <a:rPr lang="de-AT" baseline="0" dirty="0"/>
              <a:t> </a:t>
            </a:r>
            <a:r>
              <a:rPr lang="de-AT" baseline="0" dirty="0" err="1"/>
              <a:t>Reward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2 </a:t>
            </a:r>
            <a:r>
              <a:rPr lang="de-AT" baseline="0" dirty="0" err="1"/>
              <a:t>Agents</a:t>
            </a:r>
            <a:r>
              <a:rPr lang="de-AT" baseline="0" dirty="0"/>
              <a:t> = 2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Works </a:t>
            </a:r>
            <a:r>
              <a:rPr lang="de-AT" baseline="0" dirty="0" err="1"/>
              <a:t>pretty</a:t>
            </a:r>
            <a:r>
              <a:rPr lang="de-AT" baseline="0" dirty="0"/>
              <a:t> </a:t>
            </a:r>
            <a:r>
              <a:rPr lang="de-AT" baseline="0" dirty="0" err="1"/>
              <a:t>well</a:t>
            </a:r>
            <a:r>
              <a:rPr lang="de-AT" baseline="0" dirty="0"/>
              <a:t> (Q-</a:t>
            </a:r>
            <a:r>
              <a:rPr lang="de-AT" baseline="0" dirty="0" err="1"/>
              <a:t>table</a:t>
            </a:r>
            <a:r>
              <a:rPr lang="de-AT" baseline="0" dirty="0"/>
              <a:t> </a:t>
            </a:r>
            <a:r>
              <a:rPr lang="de-AT" baseline="0" dirty="0" err="1"/>
              <a:t>correct</a:t>
            </a:r>
            <a:r>
              <a:rPr lang="de-AT" baseline="0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e-AT" baseline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="1" baseline="0" dirty="0"/>
              <a:t>Q-Values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one</a:t>
            </a:r>
            <a:r>
              <a:rPr lang="de-AT" baseline="0" dirty="0"/>
              <a:t> Device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 err="1"/>
              <a:t>Left</a:t>
            </a:r>
            <a:r>
              <a:rPr lang="de-AT" baseline="0" dirty="0"/>
              <a:t> </a:t>
            </a:r>
            <a:r>
              <a:rPr lang="de-AT" baseline="0" dirty="0" err="1"/>
              <a:t>hand</a:t>
            </a:r>
            <a:r>
              <a:rPr lang="de-AT" baseline="0" dirty="0"/>
              <a:t> </a:t>
            </a:r>
            <a:r>
              <a:rPr lang="de-AT" baseline="0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Ch0 =&gt; </a:t>
            </a:r>
            <a:r>
              <a:rPr lang="de-AT" baseline="0" dirty="0" err="1"/>
              <a:t>Dev</a:t>
            </a:r>
            <a:r>
              <a:rPr lang="de-AT" baseline="0" dirty="0"/>
              <a:t> 1 </a:t>
            </a:r>
            <a:r>
              <a:rPr lang="de-AT" baseline="0" dirty="0" err="1"/>
              <a:t>chooses</a:t>
            </a:r>
            <a:r>
              <a:rPr lang="de-AT" baseline="0" dirty="0"/>
              <a:t> Ch1 (orange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</a:t>
            </a:r>
            <a:r>
              <a:rPr lang="de-AT" baseline="0" dirty="0" err="1"/>
              <a:t>blue</a:t>
            </a:r>
            <a:r>
              <a:rPr lang="de-AT" baseline="0" dirty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hand</a:t>
            </a:r>
            <a:r>
              <a:rPr lang="de-AT" dirty="0"/>
              <a:t> </a:t>
            </a:r>
            <a:r>
              <a:rPr lang="de-AT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Ch1 =&gt; Dev1 </a:t>
            </a:r>
            <a:r>
              <a:rPr lang="de-AT" baseline="0" dirty="0" err="1"/>
              <a:t>chooses</a:t>
            </a:r>
            <a:r>
              <a:rPr lang="de-AT" baseline="0" dirty="0"/>
              <a:t> Ch0 (</a:t>
            </a:r>
            <a:r>
              <a:rPr lang="de-AT" baseline="0" dirty="0" err="1"/>
              <a:t>blue</a:t>
            </a:r>
            <a:r>
              <a:rPr lang="de-AT" baseline="0" dirty="0"/>
              <a:t>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orange)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66C75D-F095-AC3D-E642-DFEE49A5B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DF9252-EDD7-5252-66E3-C65641FA7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96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03E58-494B-8C5A-231D-F7503F04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FF50F4D-B0F7-456E-4A89-69FC20595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A741AC-4A8C-8566-ADCB-DFCD2DEFC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Make</a:t>
            </a:r>
            <a:r>
              <a:rPr lang="de-AT" dirty="0"/>
              <a:t> a </a:t>
            </a:r>
            <a:r>
              <a:rPr lang="de-AT" b="1" dirty="0" err="1"/>
              <a:t>testing</a:t>
            </a:r>
            <a:r>
              <a:rPr lang="de-AT" dirty="0"/>
              <a:t> </a:t>
            </a:r>
            <a:r>
              <a:rPr lang="de-AT" dirty="0" err="1"/>
              <a:t>scenario</a:t>
            </a:r>
            <a:r>
              <a:rPr lang="de-AT" dirty="0"/>
              <a:t> (50 </a:t>
            </a:r>
            <a:r>
              <a:rPr lang="de-AT" dirty="0" err="1"/>
              <a:t>tests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random</a:t>
            </a:r>
            <a:r>
              <a:rPr lang="de-AT" dirty="0"/>
              <a:t> </a:t>
            </a:r>
            <a:r>
              <a:rPr lang="de-AT" dirty="0" err="1"/>
              <a:t>states</a:t>
            </a:r>
            <a:r>
              <a:rPr lang="de-AT" dirty="0"/>
              <a:t>)</a:t>
            </a:r>
          </a:p>
          <a:p>
            <a:r>
              <a:rPr lang="de-AT" dirty="0"/>
              <a:t>Maximum</a:t>
            </a:r>
            <a:r>
              <a:rPr lang="de-AT" baseline="0" dirty="0"/>
              <a:t> </a:t>
            </a:r>
            <a:r>
              <a:rPr lang="de-AT" baseline="0" dirty="0" err="1"/>
              <a:t>Reward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2 </a:t>
            </a:r>
            <a:r>
              <a:rPr lang="de-AT" baseline="0" dirty="0" err="1"/>
              <a:t>Agents</a:t>
            </a:r>
            <a:r>
              <a:rPr lang="de-AT" baseline="0" dirty="0"/>
              <a:t> = 2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Works </a:t>
            </a:r>
            <a:r>
              <a:rPr lang="de-AT" baseline="0" dirty="0" err="1"/>
              <a:t>pretty</a:t>
            </a:r>
            <a:r>
              <a:rPr lang="de-AT" baseline="0" dirty="0"/>
              <a:t> </a:t>
            </a:r>
            <a:r>
              <a:rPr lang="de-AT" baseline="0" dirty="0" err="1"/>
              <a:t>well</a:t>
            </a:r>
            <a:r>
              <a:rPr lang="de-AT" baseline="0" dirty="0"/>
              <a:t> (Q-</a:t>
            </a:r>
            <a:r>
              <a:rPr lang="de-AT" baseline="0" dirty="0" err="1"/>
              <a:t>table</a:t>
            </a:r>
            <a:r>
              <a:rPr lang="de-AT" baseline="0" dirty="0"/>
              <a:t> </a:t>
            </a:r>
            <a:r>
              <a:rPr lang="de-AT" baseline="0" dirty="0" err="1"/>
              <a:t>correct</a:t>
            </a:r>
            <a:r>
              <a:rPr lang="de-AT" baseline="0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e-AT" baseline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="1" baseline="0" dirty="0"/>
              <a:t>Q-Values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one</a:t>
            </a:r>
            <a:r>
              <a:rPr lang="de-AT" baseline="0" dirty="0"/>
              <a:t> Device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 err="1"/>
              <a:t>Left</a:t>
            </a:r>
            <a:r>
              <a:rPr lang="de-AT" baseline="0" dirty="0"/>
              <a:t> </a:t>
            </a:r>
            <a:r>
              <a:rPr lang="de-AT" baseline="0" dirty="0" err="1"/>
              <a:t>hand</a:t>
            </a:r>
            <a:r>
              <a:rPr lang="de-AT" baseline="0" dirty="0"/>
              <a:t> </a:t>
            </a:r>
            <a:r>
              <a:rPr lang="de-AT" baseline="0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Ch0 =&gt; </a:t>
            </a:r>
            <a:r>
              <a:rPr lang="de-AT" baseline="0" dirty="0" err="1"/>
              <a:t>Dev</a:t>
            </a:r>
            <a:r>
              <a:rPr lang="de-AT" baseline="0" dirty="0"/>
              <a:t> 1 </a:t>
            </a:r>
            <a:r>
              <a:rPr lang="de-AT" baseline="0" dirty="0" err="1"/>
              <a:t>chooses</a:t>
            </a:r>
            <a:r>
              <a:rPr lang="de-AT" baseline="0" dirty="0"/>
              <a:t> Ch1 (orange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</a:t>
            </a:r>
            <a:r>
              <a:rPr lang="de-AT" baseline="0" dirty="0" err="1"/>
              <a:t>blue</a:t>
            </a:r>
            <a:r>
              <a:rPr lang="de-AT" baseline="0" dirty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hand</a:t>
            </a:r>
            <a:r>
              <a:rPr lang="de-AT" dirty="0"/>
              <a:t> </a:t>
            </a:r>
            <a:r>
              <a:rPr lang="de-AT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Ch1 =&gt; Dev1 </a:t>
            </a:r>
            <a:r>
              <a:rPr lang="de-AT" baseline="0" dirty="0" err="1"/>
              <a:t>chooses</a:t>
            </a:r>
            <a:r>
              <a:rPr lang="de-AT" baseline="0" dirty="0"/>
              <a:t> Ch0 (</a:t>
            </a:r>
            <a:r>
              <a:rPr lang="de-AT" baseline="0" dirty="0" err="1"/>
              <a:t>blue</a:t>
            </a:r>
            <a:r>
              <a:rPr lang="de-AT" baseline="0" dirty="0"/>
              <a:t>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orange)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EEF2E8-DE00-CA59-36AF-D193E314F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CB67F3-3F7C-FC3E-B001-C0BECAC56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49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Max(Sum(payoff)) = 2</a:t>
            </a:r>
          </a:p>
          <a:p>
            <a:r>
              <a:rPr lang="en-GB" noProof="0" dirty="0"/>
              <a:t>Max(min(payoff)) = 1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51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D96C9-2DCC-DC25-9C63-3DA3E3A56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499CD6-B4E4-9FEE-89BD-2F341A2DE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5A9073-A0D4-ECD2-FE89-14DEE3C2D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AE0903-C234-092F-C966-BB5F8BFEF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F2D2DD-C464-5203-36F9-C4C200B1B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81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25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31A3-FD8D-2A55-453E-66127D45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979A7E-99EF-E7C3-E88A-EE85F3A6E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97E3B147-8F42-0760-7E63-2CC0A2BA7C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i="1" noProof="0" dirty="0"/>
                  <a:t>A </a:t>
                </a:r>
                <a:r>
                  <a:rPr lang="en-GB" b="1" i="1" noProof="0" dirty="0"/>
                  <a:t>Markov Game </a:t>
                </a:r>
                <a:r>
                  <a:rPr lang="en-GB" i="1" noProof="0" dirty="0"/>
                  <a:t>is a tuple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set agents</a:t>
                </a:r>
                <a:r>
                  <a:rPr lang="en-GB" sz="1800" i="1" noProof="0" dirty="0"/>
                  <a:t>,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 state space </a:t>
                </a:r>
                <a:r>
                  <a:rPr lang="en-GB" sz="1800" i="1" noProof="0" dirty="0"/>
                  <a:t>observed by all agents,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action space</a:t>
                </a:r>
                <a:r>
                  <a:rPr lang="en-GB" sz="1800" i="1" noProof="0" dirty="0"/>
                  <a:t> of agent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800" i="1" noProof="0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→∆(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transition probability </a:t>
                </a:r>
                <a:r>
                  <a:rPr lang="en-GB" sz="1800" i="1" noProof="0" dirty="0"/>
                  <a:t>from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/>
                  <a:t> to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/>
                  <a:t> for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800" b="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reward function </a:t>
                </a:r>
                <a:r>
                  <a:rPr lang="en-GB" sz="1800" i="1" noProof="0" dirty="0"/>
                  <a:t>of agent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i="1" noProof="0" dirty="0"/>
                  <a:t> for a transition from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i="1" noProof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1800" b="0" i="1" noProof="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𝛾𝜖</m:t>
                    </m:r>
                    <m:d>
                      <m:dPr>
                        <m:begChr m:val="["/>
                        <m:endChr m:val="]"/>
                        <m:ctrlPr>
                          <a:rPr lang="en-GB" sz="18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discount factor</a:t>
                </a:r>
                <a:r>
                  <a:rPr lang="en-GB" sz="1800" i="1" noProof="0" dirty="0"/>
                  <a:t>.</a:t>
                </a:r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97E3B147-8F42-0760-7E63-2CC0A2BA7C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i="1" noProof="0" dirty="0"/>
                  <a:t>A </a:t>
                </a:r>
                <a:r>
                  <a:rPr lang="en-GB" b="1" i="1" noProof="0" dirty="0"/>
                  <a:t>Markov Game </a:t>
                </a:r>
                <a:r>
                  <a:rPr lang="en-GB" i="1" noProof="0" dirty="0"/>
                  <a:t>is a tuple </a:t>
                </a:r>
                <a:r>
                  <a:rPr lang="en-GB" b="0" i="0" noProof="0">
                    <a:latin typeface="Cambria Math" panose="02040503050406030204" pitchFamily="18" charset="0"/>
                  </a:rPr>
                  <a:t>(𝑁, 𝑆, {𝐴^𝑖 }_𝑖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GB" b="0" i="0" noProof="0">
                    <a:latin typeface="Cambria Math" panose="02040503050406030204" pitchFamily="18" charset="0"/>
                  </a:rPr>
                  <a:t>, 𝑃, {𝑅^𝑖 }_𝑖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GB" b="0" i="0" noProof="0">
                    <a:latin typeface="Cambria Math" panose="02040503050406030204" pitchFamily="18" charset="0"/>
                  </a:rPr>
                  <a:t>,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</a:t>
                </a:r>
                <a:r>
                  <a:rPr lang="en-GB" b="0" i="0" noProof="0">
                    <a:latin typeface="Cambria Math" panose="02040503050406030204" pitchFamily="18" charset="0"/>
                  </a:rPr>
                  <a:t>)</a:t>
                </a:r>
                <a:r>
                  <a:rPr lang="en-GB" i="1" noProof="0" dirty="0"/>
                  <a:t>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𝑁={1, …, 𝑁}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set agents</a:t>
                </a:r>
                <a:r>
                  <a:rPr lang="en-GB" sz="1800" i="1" noProof="0" dirty="0"/>
                  <a:t>,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𝑆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 state space </a:t>
                </a:r>
                <a:r>
                  <a:rPr lang="en-GB" sz="1800" i="1" noProof="0" dirty="0"/>
                  <a:t>observed by all agents,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𝐴^𝑖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action space</a:t>
                </a:r>
                <a:r>
                  <a:rPr lang="en-GB" sz="1800" i="1" noProof="0" dirty="0"/>
                  <a:t> of agent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𝑖</a:t>
                </a:r>
                <a:endParaRPr lang="en-GB" sz="1800" i="1" noProof="0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𝑃:𝑆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×𝐴→∆(𝑆)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transition probability </a:t>
                </a:r>
                <a:r>
                  <a:rPr lang="en-GB" sz="1800" i="1" noProof="0" dirty="0"/>
                  <a:t>from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GB" sz="1800" i="1" noProof="0" dirty="0"/>
                  <a:t> to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𝑠′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GB" sz="1800" i="1" noProof="0" dirty="0"/>
                  <a:t> for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𝑎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𝐴</a:t>
                </a:r>
                <a:endParaRPr lang="en-GB" sz="1800" b="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𝑅^𝑖:𝑆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×𝐴×𝑆→ℝ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reward function </a:t>
                </a:r>
                <a:r>
                  <a:rPr lang="en-GB" sz="1800" i="1" noProof="0" dirty="0"/>
                  <a:t>of agent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𝑖</a:t>
                </a:r>
                <a:r>
                  <a:rPr lang="en-GB" sz="1800" i="1" noProof="0" dirty="0"/>
                  <a:t> for a transition from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(𝑠,𝑎)</a:t>
                </a:r>
                <a:r>
                  <a:rPr lang="en-GB" sz="1800" i="1" noProof="0" dirty="0"/>
                  <a:t> to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𝑠^′</a:t>
                </a:r>
                <a:endParaRPr lang="en-GB" sz="1800" b="0" i="1" noProof="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𝛾𝜖[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0,1]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discount factor</a:t>
                </a:r>
                <a:r>
                  <a:rPr lang="en-GB" sz="1800" i="1" noProof="0" dirty="0"/>
                  <a:t>.</a:t>
                </a:r>
              </a:p>
              <a:p>
                <a:endParaRPr lang="de-AT" dirty="0"/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1CBC23-DF46-7B47-3317-6890770B19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0D3AD0-2676-6F58-A056-5D9F1129F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52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err="1"/>
              <a:t>Reward</a:t>
            </a:r>
            <a:r>
              <a:rPr lang="de-AT" baseline="0" dirty="0"/>
              <a:t>: oft nicht möglich </a:t>
            </a:r>
            <a:r>
              <a:rPr lang="de-AT" baseline="0" dirty="0" err="1"/>
              <a:t>Reward</a:t>
            </a:r>
            <a:r>
              <a:rPr lang="de-AT" baseline="0" dirty="0"/>
              <a:t> von allen Agenten zu maximieren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Suche </a:t>
            </a:r>
            <a:r>
              <a:rPr lang="de-AT" b="1" baseline="0" dirty="0" err="1"/>
              <a:t>steady</a:t>
            </a:r>
            <a:r>
              <a:rPr lang="de-AT" b="1" baseline="0" dirty="0"/>
              <a:t> </a:t>
            </a:r>
            <a:r>
              <a:rPr lang="de-AT" b="1" baseline="0" dirty="0" err="1"/>
              <a:t>state</a:t>
            </a:r>
            <a:r>
              <a:rPr lang="de-AT" b="1" baseline="0" dirty="0"/>
              <a:t> </a:t>
            </a:r>
            <a:r>
              <a:rPr lang="de-AT" b="0" baseline="0" dirty="0"/>
              <a:t>(bestes Ergebnis für alle Agenten gegeben die Aktionen der Anderen)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Nash </a:t>
            </a:r>
            <a:r>
              <a:rPr lang="de-AT" baseline="0" dirty="0" err="1"/>
              <a:t>Equi</a:t>
            </a: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/>
              <a:t>Existieren ein paar MARL </a:t>
            </a:r>
            <a:r>
              <a:rPr lang="de-AT" baseline="0" dirty="0" err="1"/>
              <a:t>algorithmen</a:t>
            </a:r>
            <a:r>
              <a:rPr lang="de-AT" baseline="0" dirty="0"/>
              <a:t>, aber nicht viele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Forschung in MARL ist in Anfangsstadium</a:t>
            </a:r>
          </a:p>
          <a:p>
            <a:endParaRPr lang="de-AT" b="1" baseline="0" dirty="0"/>
          </a:p>
          <a:p>
            <a:r>
              <a:rPr lang="de-AT" b="1" baseline="0" dirty="0"/>
              <a:t>Nash</a:t>
            </a:r>
          </a:p>
          <a:p>
            <a:r>
              <a:rPr lang="de-AT" baseline="0" dirty="0" err="1"/>
              <a:t>u_i</a:t>
            </a:r>
            <a:r>
              <a:rPr lang="de-AT" baseline="0" dirty="0"/>
              <a:t> Gewinn von Agent i</a:t>
            </a:r>
          </a:p>
          <a:p>
            <a:r>
              <a:rPr lang="de-AT" baseline="0" dirty="0" err="1"/>
              <a:t>x_i</a:t>
            </a:r>
            <a:r>
              <a:rPr lang="de-AT" baseline="0" dirty="0"/>
              <a:t> </a:t>
            </a:r>
            <a:r>
              <a:rPr lang="de-AT" baseline="0" dirty="0" err="1"/>
              <a:t>policy</a:t>
            </a:r>
            <a:r>
              <a:rPr lang="de-AT" baseline="0" dirty="0"/>
              <a:t> von Agent i</a:t>
            </a:r>
          </a:p>
          <a:p>
            <a:r>
              <a:rPr lang="de-AT" baseline="0" dirty="0"/>
              <a:t>Nicht eindeutig-&gt; </a:t>
            </a:r>
            <a:r>
              <a:rPr lang="de-AT" baseline="0" dirty="0" err="1"/>
              <a:t>Koordinations</a:t>
            </a:r>
            <a:r>
              <a:rPr lang="de-AT" baseline="0" dirty="0"/>
              <a:t> </a:t>
            </a:r>
            <a:r>
              <a:rPr lang="de-AT" baseline="0" dirty="0" err="1"/>
              <a:t>problem</a:t>
            </a:r>
            <a:endParaRPr lang="de-AT" baseline="0" dirty="0"/>
          </a:p>
          <a:p>
            <a:endParaRPr lang="de-AT" dirty="0"/>
          </a:p>
          <a:p>
            <a:r>
              <a:rPr lang="de-AT" b="1" dirty="0"/>
              <a:t>Additional:</a:t>
            </a:r>
          </a:p>
          <a:p>
            <a:r>
              <a:rPr lang="de-AT" dirty="0"/>
              <a:t>Je nach Spiel/ Verhalten der Agenten, können</a:t>
            </a:r>
            <a:r>
              <a:rPr lang="de-AT" baseline="0" dirty="0"/>
              <a:t> </a:t>
            </a:r>
            <a:r>
              <a:rPr lang="de-AT" b="1" baseline="0" dirty="0"/>
              <a:t>unterschiedliche </a:t>
            </a:r>
            <a:r>
              <a:rPr lang="de-AT" b="1" baseline="0" dirty="0" err="1"/>
              <a:t>Equis</a:t>
            </a:r>
            <a:r>
              <a:rPr lang="de-AT" b="1" baseline="0" dirty="0"/>
              <a:t> </a:t>
            </a:r>
            <a:r>
              <a:rPr lang="de-AT" baseline="0" dirty="0"/>
              <a:t>sinnvoll sein</a:t>
            </a:r>
          </a:p>
          <a:p>
            <a:r>
              <a:rPr lang="de-AT" baseline="0" dirty="0"/>
              <a:t>-&gt; Mixed Nash: Unsicherheit (für Interaktion der Agenten)</a:t>
            </a:r>
          </a:p>
          <a:p>
            <a:r>
              <a:rPr lang="de-AT" baseline="0" dirty="0"/>
              <a:t>-&gt; </a:t>
            </a:r>
            <a:r>
              <a:rPr lang="de-AT" baseline="0" dirty="0" err="1"/>
              <a:t>Stackelberg</a:t>
            </a:r>
            <a:r>
              <a:rPr lang="de-AT" baseline="0" dirty="0"/>
              <a:t>: Follower/ Leader (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repeated</a:t>
            </a:r>
            <a:r>
              <a:rPr lang="de-AT" baseline="0" dirty="0"/>
              <a:t> </a:t>
            </a:r>
            <a:r>
              <a:rPr lang="de-AT" baseline="0" dirty="0" err="1"/>
              <a:t>games</a:t>
            </a:r>
            <a:r>
              <a:rPr lang="de-AT" baseline="0" dirty="0"/>
              <a:t>)</a:t>
            </a:r>
          </a:p>
          <a:p>
            <a:endParaRPr lang="de-AT" baseline="0" dirty="0"/>
          </a:p>
          <a:p>
            <a:r>
              <a:rPr lang="de-AT" b="0" baseline="0" dirty="0"/>
              <a:t>Nash </a:t>
            </a:r>
            <a:r>
              <a:rPr lang="de-AT" b="0" baseline="0" dirty="0" err="1"/>
              <a:t>Equi</a:t>
            </a:r>
            <a:r>
              <a:rPr lang="de-AT" b="0" baseline="0" dirty="0"/>
              <a:t>:</a:t>
            </a:r>
          </a:p>
          <a:p>
            <a:r>
              <a:rPr lang="de-AT" baseline="0" dirty="0"/>
              <a:t>-&gt;mehr als 1 Nash </a:t>
            </a:r>
            <a:r>
              <a:rPr lang="de-AT" baseline="0" dirty="0" err="1"/>
              <a:t>Equi</a:t>
            </a:r>
            <a:r>
              <a:rPr lang="de-AT" baseline="0" dirty="0"/>
              <a:t> mit verschiedenem </a:t>
            </a:r>
            <a:r>
              <a:rPr lang="de-AT" baseline="0" dirty="0" err="1"/>
              <a:t>Reward</a:t>
            </a:r>
            <a:r>
              <a:rPr lang="de-AT" baseline="0" dirty="0"/>
              <a:t> für verschiedene Agenten</a:t>
            </a:r>
          </a:p>
          <a:p>
            <a:r>
              <a:rPr lang="de-AT" baseline="0" dirty="0"/>
              <a:t>-&gt;Kein eindeutiges Ergebnis</a:t>
            </a:r>
          </a:p>
          <a:p>
            <a:r>
              <a:rPr lang="de-AT" baseline="0" dirty="0"/>
              <a:t>-&gt;Wie wählt man das richtige NE? (Koordinierungsproblem)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2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4D1FD-C079-BBC9-E385-0B9812275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FBB266-B644-0C1D-9D40-784272439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D888283F-7F69-999E-FCEB-40E8F65533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i="1" noProof="0" dirty="0"/>
                  <a:t>A </a:t>
                </a:r>
                <a:r>
                  <a:rPr lang="en-GB" b="1" i="1" noProof="0" dirty="0"/>
                  <a:t>Markov Game </a:t>
                </a:r>
                <a:r>
                  <a:rPr lang="en-GB" i="1" noProof="0" dirty="0"/>
                  <a:t>is a tuple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set agents</a:t>
                </a:r>
                <a:r>
                  <a:rPr lang="en-GB" sz="1800" i="1" noProof="0" dirty="0"/>
                  <a:t>,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 state space </a:t>
                </a:r>
                <a:r>
                  <a:rPr lang="en-GB" sz="1800" i="1" noProof="0" dirty="0"/>
                  <a:t>observed by all agents,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action space</a:t>
                </a:r>
                <a:r>
                  <a:rPr lang="en-GB" sz="1800" i="1" noProof="0" dirty="0"/>
                  <a:t> of agent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800" i="1" noProof="0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→∆(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transition probability </a:t>
                </a:r>
                <a:r>
                  <a:rPr lang="en-GB" sz="1800" i="1" noProof="0" dirty="0"/>
                  <a:t>from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/>
                  <a:t> to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800" i="1" noProof="0" dirty="0"/>
                  <a:t> for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800" b="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reward function </a:t>
                </a:r>
                <a:r>
                  <a:rPr lang="en-GB" sz="1800" i="1" noProof="0" dirty="0"/>
                  <a:t>of agent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i="1" noProof="0" dirty="0"/>
                  <a:t> for a transition from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i="1" noProof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1800" b="0" i="1" noProof="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8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𝛾𝜖</m:t>
                    </m:r>
                    <m:d>
                      <m:dPr>
                        <m:begChr m:val="["/>
                        <m:endChr m:val="]"/>
                        <m:ctrlPr>
                          <a:rPr lang="en-GB" sz="18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discount factor</a:t>
                </a:r>
                <a:r>
                  <a:rPr lang="en-GB" sz="1800" i="1" noProof="0" dirty="0"/>
                  <a:t>.</a:t>
                </a:r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D888283F-7F69-999E-FCEB-40E8F65533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i="1" noProof="0" dirty="0"/>
                  <a:t>A </a:t>
                </a:r>
                <a:r>
                  <a:rPr lang="en-GB" b="1" i="1" noProof="0" dirty="0"/>
                  <a:t>Markov Game </a:t>
                </a:r>
                <a:r>
                  <a:rPr lang="en-GB" i="1" noProof="0" dirty="0"/>
                  <a:t>is a tuple </a:t>
                </a:r>
                <a:r>
                  <a:rPr lang="en-GB" b="0" i="0" noProof="0">
                    <a:latin typeface="Cambria Math" panose="02040503050406030204" pitchFamily="18" charset="0"/>
                  </a:rPr>
                  <a:t>(𝑁, 𝑆, {𝐴^𝑖 }_𝑖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GB" b="0" i="0" noProof="0">
                    <a:latin typeface="Cambria Math" panose="02040503050406030204" pitchFamily="18" charset="0"/>
                  </a:rPr>
                  <a:t>, 𝑃, {𝑅^𝑖 }_𝑖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GB" b="0" i="0" noProof="0">
                    <a:latin typeface="Cambria Math" panose="02040503050406030204" pitchFamily="18" charset="0"/>
                  </a:rPr>
                  <a:t>,</a:t>
                </a:r>
                <a:r>
                  <a:rPr lang="en-GB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</a:t>
                </a:r>
                <a:r>
                  <a:rPr lang="en-GB" b="0" i="0" noProof="0">
                    <a:latin typeface="Cambria Math" panose="02040503050406030204" pitchFamily="18" charset="0"/>
                  </a:rPr>
                  <a:t>)</a:t>
                </a:r>
                <a:r>
                  <a:rPr lang="en-GB" i="1" noProof="0" dirty="0"/>
                  <a:t>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𝑁={1, …, 𝑁}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set agents</a:t>
                </a:r>
                <a:r>
                  <a:rPr lang="en-GB" sz="1800" i="1" noProof="0" dirty="0"/>
                  <a:t>,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𝑆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 state space </a:t>
                </a:r>
                <a:r>
                  <a:rPr lang="en-GB" sz="1800" i="1" noProof="0" dirty="0"/>
                  <a:t>observed by all agents, 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𝐴^𝑖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action space</a:t>
                </a:r>
                <a:r>
                  <a:rPr lang="en-GB" sz="1800" i="1" noProof="0" dirty="0"/>
                  <a:t> of agent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𝑖</a:t>
                </a:r>
                <a:endParaRPr lang="en-GB" sz="1800" i="1" noProof="0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𝑃:𝑆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×𝐴→∆(𝑆)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transition probability </a:t>
                </a:r>
                <a:r>
                  <a:rPr lang="en-GB" sz="1800" i="1" noProof="0" dirty="0"/>
                  <a:t>from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GB" sz="1800" i="1" noProof="0" dirty="0"/>
                  <a:t> to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𝑠′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GB" sz="1800" i="1" noProof="0" dirty="0"/>
                  <a:t> for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𝑎</a:t>
                </a: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𝐴</a:t>
                </a:r>
                <a:endParaRPr lang="en-GB" sz="1800" b="0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i="0" noProof="0">
                    <a:latin typeface="Cambria Math" panose="02040503050406030204" pitchFamily="18" charset="0"/>
                  </a:rPr>
                  <a:t>𝑅^𝑖:𝑆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×𝐴×𝑆→ℝ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reward function </a:t>
                </a:r>
                <a:r>
                  <a:rPr lang="en-GB" sz="1800" i="1" noProof="0" dirty="0"/>
                  <a:t>of agent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𝑖</a:t>
                </a:r>
                <a:r>
                  <a:rPr lang="en-GB" sz="1800" i="1" noProof="0" dirty="0"/>
                  <a:t> for a transition from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(𝑠,𝑎)</a:t>
                </a:r>
                <a:r>
                  <a:rPr lang="en-GB" sz="1800" i="1" noProof="0" dirty="0"/>
                  <a:t> to </a:t>
                </a:r>
                <a:r>
                  <a:rPr lang="en-GB" sz="1800" b="0" i="0" noProof="0">
                    <a:latin typeface="Cambria Math" panose="02040503050406030204" pitchFamily="18" charset="0"/>
                  </a:rPr>
                  <a:t>𝑠^′</a:t>
                </a:r>
                <a:endParaRPr lang="en-GB" sz="1800" b="0" i="1" noProof="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80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𝛾𝜖[</a:t>
                </a:r>
                <a:r>
                  <a:rPr lang="en-GB" sz="1800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0,1]</a:t>
                </a:r>
                <a:r>
                  <a:rPr lang="en-GB" sz="1800" i="1" noProof="0" dirty="0"/>
                  <a:t> </a:t>
                </a:r>
                <a:r>
                  <a:rPr lang="en-GB" sz="1800" i="1" noProof="0" dirty="0">
                    <a:solidFill>
                      <a:schemeClr val="accent1">
                        <a:lumMod val="50000"/>
                      </a:schemeClr>
                    </a:solidFill>
                  </a:rPr>
                  <a:t>discount factor</a:t>
                </a:r>
                <a:r>
                  <a:rPr lang="en-GB" sz="1800" i="1" noProof="0" dirty="0"/>
                  <a:t>.</a:t>
                </a:r>
              </a:p>
              <a:p>
                <a:endParaRPr lang="de-AT" dirty="0"/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C6E105-445D-5ECA-9354-B29075962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DB4C52-5558-7875-2F68-D8985012F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00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0F3CD-F039-3D66-7566-AAB18CFF1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8057A3-05EE-B03D-FCFE-1D04F0DF6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85F3E27A-8E9E-309B-0690-E54410680E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noProof="0" dirty="0"/>
                  <a:t>For any joint policy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noProof="0" dirty="0"/>
                  <a:t> and state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noProof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noProof="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  <m:sup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d>
                          <m:dPr>
                            <m:begChr m:val="|"/>
                            <m:endChr m:val=""/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GB" noProof="0" dirty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GB" i="1" noProof="0" dirty="0"/>
              </a:p>
              <a:p>
                <a:pPr>
                  <a:lnSpc>
                    <a:spcPct val="100000"/>
                  </a:lnSpc>
                </a:pPr>
                <a:r>
                  <a:rPr lang="en-GB" noProof="0" dirty="0"/>
                  <a:t>Most algorithm converge to such a NE</a:t>
                </a:r>
                <a:endParaRPr lang="de-AT" baseline="0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85F3E27A-8E9E-309B-0690-E54410680E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noProof="0" dirty="0"/>
                  <a:t>For any joint policy 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</a:t>
                </a:r>
                <a:r>
                  <a:rPr lang="en-GB" noProof="0" dirty="0"/>
                  <a:t> and state </a:t>
                </a:r>
                <a:r>
                  <a:rPr lang="en-GB" i="0" noProof="0">
                    <a:latin typeface="Cambria Math" panose="02040503050406030204" pitchFamily="18" charset="0"/>
                  </a:rPr>
                  <a:t>𝑠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𝜖𝑆</a:t>
                </a:r>
                <a:endParaRPr lang="en-GB" noProof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noProof="0" dirty="0">
                    <a:ea typeface="Cambria Math" panose="02040503050406030204" pitchFamily="18" charset="0"/>
                  </a:rPr>
                  <a:t>		</a:t>
                </a:r>
                <a:r>
                  <a:rPr lang="en-GB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𝑉_(𝜋^𝑖,𝜋^(−𝑖))^𝑖 (𝑠)≔𝔼[∑_(𝑡≥0)▒〖𝛾^𝑡 𝑅^𝑖 (𝑠_𝑡,𝑎_𝑡,𝑠_(𝑡+1))〗 ├|𝑎_𝑡^𝑖~𝜋^𝑖 (∙├|𝑠_𝑡)┤, 𝑠_0=𝑠┤]</a:t>
                </a:r>
                <a:r>
                  <a:rPr lang="en-GB" noProof="0" dirty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GB" i="1" noProof="0" dirty="0"/>
              </a:p>
              <a:p>
                <a:pPr>
                  <a:lnSpc>
                    <a:spcPct val="100000"/>
                  </a:lnSpc>
                </a:pPr>
                <a:r>
                  <a:rPr lang="en-GB" noProof="0" dirty="0"/>
                  <a:t>Most algorithm converge to such a NE</a:t>
                </a:r>
                <a:endParaRPr lang="de-AT" baseline="0" dirty="0"/>
              </a:p>
              <a:p>
                <a:endParaRPr lang="de-AT" dirty="0"/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7EF0ED-54F3-893A-EC43-A1BE169CF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22406-E0BA-A33F-B7AA-84553F38B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95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D94B0-B78F-3B41-CA0C-2B74CA0E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F0BF17-6BFE-C6C2-D787-00D733CB0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A97E34-E67F-CF27-7300-62278CE97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F4FA62-C43E-BC94-B23A-9DC0F21B7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D6BF0D-39E7-F5E1-A131-2009150E8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28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45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jp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4169771" y="-2263"/>
            <a:ext cx="4974229" cy="5145764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>
          <a:xfrm>
            <a:off x="209726" y="-2530"/>
            <a:ext cx="6074088" cy="5146030"/>
            <a:chOff x="-18865" y="-2530"/>
            <a:chExt cx="6074088" cy="5162017"/>
          </a:xfrm>
          <a:solidFill>
            <a:schemeClr val="bg1">
              <a:lumMod val="65000"/>
            </a:schemeClr>
          </a:solidFill>
        </p:grpSpPr>
        <p:sp>
          <p:nvSpPr>
            <p:cNvPr id="29" name="Rechteck 28"/>
            <p:cNvSpPr/>
            <p:nvPr userDrawn="1"/>
          </p:nvSpPr>
          <p:spPr>
            <a:xfrm>
              <a:off x="-18865" y="-2530"/>
              <a:ext cx="3979206" cy="5162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Gleichschenkliges Dreieck 29"/>
            <p:cNvSpPr/>
            <p:nvPr userDrawn="1"/>
          </p:nvSpPr>
          <p:spPr>
            <a:xfrm>
              <a:off x="3960670" y="-2263"/>
              <a:ext cx="2094553" cy="516175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uppieren 7"/>
          <p:cNvGrpSpPr/>
          <p:nvPr userDrawn="1"/>
        </p:nvGrpSpPr>
        <p:grpSpPr>
          <a:xfrm>
            <a:off x="-18865" y="-2529"/>
            <a:ext cx="6074088" cy="5146030"/>
            <a:chOff x="-18865" y="-2530"/>
            <a:chExt cx="6074088" cy="5162017"/>
          </a:xfrm>
        </p:grpSpPr>
        <p:sp>
          <p:nvSpPr>
            <p:cNvPr id="2" name="Rechteck 1"/>
            <p:cNvSpPr/>
            <p:nvPr userDrawn="1"/>
          </p:nvSpPr>
          <p:spPr>
            <a:xfrm>
              <a:off x="-18865" y="-2530"/>
              <a:ext cx="3979206" cy="5162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" name="Gleichschenkliges Dreieck 2"/>
            <p:cNvSpPr/>
            <p:nvPr userDrawn="1"/>
          </p:nvSpPr>
          <p:spPr>
            <a:xfrm>
              <a:off x="3960670" y="-2263"/>
              <a:ext cx="2094553" cy="516175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Unt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7544" y="3363838"/>
            <a:ext cx="4680520" cy="108012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Überschrift Präsentation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05" y="562570"/>
            <a:ext cx="1282113" cy="183700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9" y="2430925"/>
            <a:ext cx="2156484" cy="339288"/>
          </a:xfrm>
          <a:prstGeom prst="rect">
            <a:avLst/>
          </a:prstGeom>
        </p:spPr>
      </p:pic>
      <p:sp>
        <p:nvSpPr>
          <p:cNvPr id="18" name="Textplatzhalter 2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7544" y="4515966"/>
            <a:ext cx="4968552" cy="43204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Vortragender, Datum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17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3574162" y="0"/>
            <a:ext cx="5569838" cy="5143500"/>
            <a:chOff x="3574162" y="0"/>
            <a:chExt cx="5569838" cy="5143500"/>
          </a:xfrm>
        </p:grpSpPr>
        <p:sp>
          <p:nvSpPr>
            <p:cNvPr id="10" name="Flussdiagramm: Manuelle Verarbeitung 8"/>
            <p:cNvSpPr/>
            <p:nvPr userDrawn="1"/>
          </p:nvSpPr>
          <p:spPr>
            <a:xfrm>
              <a:off x="3574162" y="0"/>
              <a:ext cx="5119574" cy="51435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47"/>
                <a:gd name="connsiteY0" fmla="*/ 0 h 10000"/>
                <a:gd name="connsiteX1" fmla="*/ 10000 w 10047"/>
                <a:gd name="connsiteY1" fmla="*/ 0 h 10000"/>
                <a:gd name="connsiteX2" fmla="*/ 10047 w 10047"/>
                <a:gd name="connsiteY2" fmla="*/ 10000 h 10000"/>
                <a:gd name="connsiteX3" fmla="*/ 2000 w 10047"/>
                <a:gd name="connsiteY3" fmla="*/ 10000 h 10000"/>
                <a:gd name="connsiteX4" fmla="*/ 0 w 10047"/>
                <a:gd name="connsiteY4" fmla="*/ 0 h 10000"/>
                <a:gd name="connsiteX0" fmla="*/ 0 w 13771"/>
                <a:gd name="connsiteY0" fmla="*/ 0 h 10000"/>
                <a:gd name="connsiteX1" fmla="*/ 13724 w 13771"/>
                <a:gd name="connsiteY1" fmla="*/ 0 h 10000"/>
                <a:gd name="connsiteX2" fmla="*/ 13771 w 13771"/>
                <a:gd name="connsiteY2" fmla="*/ 10000 h 10000"/>
                <a:gd name="connsiteX3" fmla="*/ 5724 w 13771"/>
                <a:gd name="connsiteY3" fmla="*/ 10000 h 10000"/>
                <a:gd name="connsiteX4" fmla="*/ 0 w 13771"/>
                <a:gd name="connsiteY4" fmla="*/ 0 h 10000"/>
                <a:gd name="connsiteX0" fmla="*/ 0 w 13737"/>
                <a:gd name="connsiteY0" fmla="*/ 0 h 10000"/>
                <a:gd name="connsiteX1" fmla="*/ 13690 w 13737"/>
                <a:gd name="connsiteY1" fmla="*/ 0 h 10000"/>
                <a:gd name="connsiteX2" fmla="*/ 13737 w 13737"/>
                <a:gd name="connsiteY2" fmla="*/ 10000 h 10000"/>
                <a:gd name="connsiteX3" fmla="*/ 5690 w 13737"/>
                <a:gd name="connsiteY3" fmla="*/ 10000 h 10000"/>
                <a:gd name="connsiteX4" fmla="*/ 0 w 13737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7" h="10000">
                  <a:moveTo>
                    <a:pt x="0" y="0"/>
                  </a:moveTo>
                  <a:lnTo>
                    <a:pt x="13690" y="0"/>
                  </a:lnTo>
                  <a:cubicBezTo>
                    <a:pt x="13706" y="3333"/>
                    <a:pt x="13721" y="6667"/>
                    <a:pt x="13737" y="10000"/>
                  </a:cubicBezTo>
                  <a:lnTo>
                    <a:pt x="569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echteck 3"/>
            <p:cNvSpPr/>
            <p:nvPr userDrawn="1"/>
          </p:nvSpPr>
          <p:spPr>
            <a:xfrm>
              <a:off x="8649730" y="0"/>
              <a:ext cx="494270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8313" y="1462579"/>
            <a:ext cx="3535276" cy="291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Projektlogo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72280" y="549275"/>
            <a:ext cx="4680520" cy="108012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 b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Überschrift Präsentation</a:t>
            </a:r>
            <a:endParaRPr lang="de-AT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689388" y="1741874"/>
            <a:ext cx="4363411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Vortragender, Datum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3137"/>
            <a:ext cx="577435" cy="8273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7" y="549275"/>
            <a:ext cx="1494082" cy="235069"/>
          </a:xfrm>
          <a:prstGeom prst="rect">
            <a:avLst/>
          </a:prstGeom>
        </p:spPr>
      </p:pic>
      <p:cxnSp>
        <p:nvCxnSpPr>
          <p:cNvPr id="19" name="Gerade Verbindung 18"/>
          <p:cNvCxnSpPr/>
          <p:nvPr userDrawn="1"/>
        </p:nvCxnSpPr>
        <p:spPr>
          <a:xfrm>
            <a:off x="467544" y="4697256"/>
            <a:ext cx="81821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Aufzählungs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42432"/>
            <a:ext cx="7758575" cy="52322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41338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03B3-47B4-40E6-A249-DDD95698D421}" type="datetime1">
              <a:rPr lang="de-AT" smtClean="0"/>
              <a:t>04.04.2025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5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662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286445"/>
            <a:ext cx="4040188" cy="3407589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  <a:lvl2pPr marL="4492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80662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286445"/>
            <a:ext cx="4041775" cy="3407590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  <a:lvl2pPr marL="449263" indent="-182563">
              <a:lnSpc>
                <a:spcPct val="110000"/>
              </a:lnSpc>
              <a:tabLst/>
              <a:defRPr sz="1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BD3C-4357-4335-82F9-CB1D45FC0288}" type="datetime1">
              <a:rPr lang="de-AT" smtClean="0"/>
              <a:t>04.04.2025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019318"/>
            <a:ext cx="9144000" cy="880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60899" y="1043113"/>
            <a:ext cx="7424492" cy="3618434"/>
          </a:xfrm>
          <a:ln w="3175" cmpd="sng">
            <a:noFill/>
          </a:ln>
          <a:effectLst/>
        </p:spPr>
        <p:txBody>
          <a:bodyPr/>
          <a:lstStyle>
            <a:lvl1pPr marL="0" indent="0">
              <a:buNone/>
              <a:defRPr sz="3200">
                <a:ln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1845" y="457961"/>
            <a:ext cx="7287154" cy="476312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560-1248-4581-BC19-7A133CCB3447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7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9028"/>
          <a:stretch/>
        </p:blipFill>
        <p:spPr>
          <a:xfrm>
            <a:off x="3859029" y="-2"/>
            <a:ext cx="5284971" cy="4912023"/>
          </a:xfrm>
          <a:prstGeom prst="rect">
            <a:avLst/>
          </a:prstGeom>
        </p:spPr>
      </p:pic>
      <p:sp>
        <p:nvSpPr>
          <p:cNvPr id="29" name="Flussdiagramm: Manuelle Verarbeitung 8"/>
          <p:cNvSpPr/>
          <p:nvPr userDrawn="1"/>
        </p:nvSpPr>
        <p:spPr>
          <a:xfrm rot="10800000">
            <a:off x="246282" y="-2654"/>
            <a:ext cx="6158692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47"/>
              <a:gd name="connsiteY0" fmla="*/ 0 h 10000"/>
              <a:gd name="connsiteX1" fmla="*/ 10000 w 10047"/>
              <a:gd name="connsiteY1" fmla="*/ 0 h 10000"/>
              <a:gd name="connsiteX2" fmla="*/ 10047 w 10047"/>
              <a:gd name="connsiteY2" fmla="*/ 10000 h 10000"/>
              <a:gd name="connsiteX3" fmla="*/ 2000 w 10047"/>
              <a:gd name="connsiteY3" fmla="*/ 10000 h 10000"/>
              <a:gd name="connsiteX4" fmla="*/ 0 w 10047"/>
              <a:gd name="connsiteY4" fmla="*/ 0 h 10000"/>
              <a:gd name="connsiteX0" fmla="*/ 0 w 13771"/>
              <a:gd name="connsiteY0" fmla="*/ 0 h 10000"/>
              <a:gd name="connsiteX1" fmla="*/ 13724 w 13771"/>
              <a:gd name="connsiteY1" fmla="*/ 0 h 10000"/>
              <a:gd name="connsiteX2" fmla="*/ 13771 w 13771"/>
              <a:gd name="connsiteY2" fmla="*/ 10000 h 10000"/>
              <a:gd name="connsiteX3" fmla="*/ 5724 w 13771"/>
              <a:gd name="connsiteY3" fmla="*/ 10000 h 10000"/>
              <a:gd name="connsiteX4" fmla="*/ 0 w 13771"/>
              <a:gd name="connsiteY4" fmla="*/ 0 h 10000"/>
              <a:gd name="connsiteX0" fmla="*/ 0 w 13737"/>
              <a:gd name="connsiteY0" fmla="*/ 0 h 10000"/>
              <a:gd name="connsiteX1" fmla="*/ 13690 w 13737"/>
              <a:gd name="connsiteY1" fmla="*/ 0 h 10000"/>
              <a:gd name="connsiteX2" fmla="*/ 13737 w 13737"/>
              <a:gd name="connsiteY2" fmla="*/ 10000 h 10000"/>
              <a:gd name="connsiteX3" fmla="*/ 5690 w 13737"/>
              <a:gd name="connsiteY3" fmla="*/ 10000 h 10000"/>
              <a:gd name="connsiteX4" fmla="*/ 0 w 13737"/>
              <a:gd name="connsiteY4" fmla="*/ 0 h 10000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801"/>
              <a:gd name="connsiteY0" fmla="*/ 0 h 10019"/>
              <a:gd name="connsiteX1" fmla="*/ 13767 w 13801"/>
              <a:gd name="connsiteY1" fmla="*/ 19 h 10019"/>
              <a:gd name="connsiteX2" fmla="*/ 13801 w 13801"/>
              <a:gd name="connsiteY2" fmla="*/ 10019 h 10019"/>
              <a:gd name="connsiteX3" fmla="*/ 5690 w 13801"/>
              <a:gd name="connsiteY3" fmla="*/ 10000 h 10019"/>
              <a:gd name="connsiteX4" fmla="*/ 0 w 13801"/>
              <a:gd name="connsiteY4" fmla="*/ 0 h 10019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780"/>
              <a:gd name="connsiteY0" fmla="*/ 0 h 10000"/>
              <a:gd name="connsiteX1" fmla="*/ 13767 w 13780"/>
              <a:gd name="connsiteY1" fmla="*/ 19 h 10000"/>
              <a:gd name="connsiteX2" fmla="*/ 13780 w 13780"/>
              <a:gd name="connsiteY2" fmla="*/ 10000 h 10000"/>
              <a:gd name="connsiteX3" fmla="*/ 5690 w 13780"/>
              <a:gd name="connsiteY3" fmla="*/ 10000 h 10000"/>
              <a:gd name="connsiteX4" fmla="*/ 0 w 1378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0" h="10000">
                <a:moveTo>
                  <a:pt x="0" y="0"/>
                </a:moveTo>
                <a:lnTo>
                  <a:pt x="13767" y="19"/>
                </a:lnTo>
                <a:cubicBezTo>
                  <a:pt x="13783" y="3352"/>
                  <a:pt x="13764" y="6667"/>
                  <a:pt x="13780" y="10000"/>
                </a:cubicBezTo>
                <a:lnTo>
                  <a:pt x="569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Flussdiagramm: Manuelle Verarbeitung 8"/>
          <p:cNvSpPr/>
          <p:nvPr userDrawn="1"/>
        </p:nvSpPr>
        <p:spPr>
          <a:xfrm rot="10800000">
            <a:off x="0" y="3323"/>
            <a:ext cx="6173441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47"/>
              <a:gd name="connsiteY0" fmla="*/ 0 h 10000"/>
              <a:gd name="connsiteX1" fmla="*/ 10000 w 10047"/>
              <a:gd name="connsiteY1" fmla="*/ 0 h 10000"/>
              <a:gd name="connsiteX2" fmla="*/ 10047 w 10047"/>
              <a:gd name="connsiteY2" fmla="*/ 10000 h 10000"/>
              <a:gd name="connsiteX3" fmla="*/ 2000 w 10047"/>
              <a:gd name="connsiteY3" fmla="*/ 10000 h 10000"/>
              <a:gd name="connsiteX4" fmla="*/ 0 w 10047"/>
              <a:gd name="connsiteY4" fmla="*/ 0 h 10000"/>
              <a:gd name="connsiteX0" fmla="*/ 0 w 13771"/>
              <a:gd name="connsiteY0" fmla="*/ 0 h 10000"/>
              <a:gd name="connsiteX1" fmla="*/ 13724 w 13771"/>
              <a:gd name="connsiteY1" fmla="*/ 0 h 10000"/>
              <a:gd name="connsiteX2" fmla="*/ 13771 w 13771"/>
              <a:gd name="connsiteY2" fmla="*/ 10000 h 10000"/>
              <a:gd name="connsiteX3" fmla="*/ 5724 w 13771"/>
              <a:gd name="connsiteY3" fmla="*/ 10000 h 10000"/>
              <a:gd name="connsiteX4" fmla="*/ 0 w 13771"/>
              <a:gd name="connsiteY4" fmla="*/ 0 h 10000"/>
              <a:gd name="connsiteX0" fmla="*/ 0 w 13737"/>
              <a:gd name="connsiteY0" fmla="*/ 0 h 10000"/>
              <a:gd name="connsiteX1" fmla="*/ 13690 w 13737"/>
              <a:gd name="connsiteY1" fmla="*/ 0 h 10000"/>
              <a:gd name="connsiteX2" fmla="*/ 13737 w 13737"/>
              <a:gd name="connsiteY2" fmla="*/ 10000 h 10000"/>
              <a:gd name="connsiteX3" fmla="*/ 5690 w 13737"/>
              <a:gd name="connsiteY3" fmla="*/ 10000 h 10000"/>
              <a:gd name="connsiteX4" fmla="*/ 0 w 13737"/>
              <a:gd name="connsiteY4" fmla="*/ 0 h 10000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801"/>
              <a:gd name="connsiteY0" fmla="*/ 0 h 10000"/>
              <a:gd name="connsiteX1" fmla="*/ 13767 w 13801"/>
              <a:gd name="connsiteY1" fmla="*/ 19 h 10000"/>
              <a:gd name="connsiteX2" fmla="*/ 13801 w 13801"/>
              <a:gd name="connsiteY2" fmla="*/ 10000 h 10000"/>
              <a:gd name="connsiteX3" fmla="*/ 5690 w 13801"/>
              <a:gd name="connsiteY3" fmla="*/ 10000 h 10000"/>
              <a:gd name="connsiteX4" fmla="*/ 0 w 13801"/>
              <a:gd name="connsiteY4" fmla="*/ 0 h 10000"/>
              <a:gd name="connsiteX0" fmla="*/ 0 w 13813"/>
              <a:gd name="connsiteY0" fmla="*/ 0 h 10000"/>
              <a:gd name="connsiteX1" fmla="*/ 13810 w 13813"/>
              <a:gd name="connsiteY1" fmla="*/ 0 h 10000"/>
              <a:gd name="connsiteX2" fmla="*/ 13801 w 13813"/>
              <a:gd name="connsiteY2" fmla="*/ 10000 h 10000"/>
              <a:gd name="connsiteX3" fmla="*/ 5690 w 13813"/>
              <a:gd name="connsiteY3" fmla="*/ 10000 h 10000"/>
              <a:gd name="connsiteX4" fmla="*/ 0 w 1381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3" h="10000">
                <a:moveTo>
                  <a:pt x="0" y="0"/>
                </a:moveTo>
                <a:lnTo>
                  <a:pt x="13810" y="0"/>
                </a:lnTo>
                <a:cubicBezTo>
                  <a:pt x="13826" y="3333"/>
                  <a:pt x="13785" y="6667"/>
                  <a:pt x="13801" y="10000"/>
                </a:cubicBezTo>
                <a:lnTo>
                  <a:pt x="569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 userDrawn="1"/>
        </p:nvSpPr>
        <p:spPr>
          <a:xfrm>
            <a:off x="1943" y="4912021"/>
            <a:ext cx="9142057" cy="234803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5751" y="1392345"/>
            <a:ext cx="3684587" cy="1668462"/>
          </a:xfrm>
        </p:spPr>
        <p:txBody>
          <a:bodyPr anchor="ctr">
            <a:noAutofit/>
          </a:bodyPr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de-AT" dirty="0"/>
              <a:t>Schlussformel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588913" y="3316304"/>
            <a:ext cx="4176528" cy="296863"/>
          </a:xfrm>
        </p:spPr>
        <p:txBody>
          <a:bodyPr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AT" dirty="0"/>
              <a:t>Titel, Vorname, Nachname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1903238" y="3620523"/>
            <a:ext cx="42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Salzburg Research Forschungsgesellschaft </a:t>
            </a:r>
            <a:r>
              <a:rPr lang="de-AT" sz="12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m.b.H</a:t>
            </a:r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Jakob-</a:t>
            </a:r>
            <a:r>
              <a:rPr lang="de-AT" sz="12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Haringer</a:t>
            </a:r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-Straße 5/3 | Salzburg,</a:t>
            </a:r>
            <a:r>
              <a:rPr lang="de-AT" sz="1200" baseline="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Austria</a:t>
            </a:r>
            <a:endParaRPr lang="de-AT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300965D-A31B-1D44-A076-D93B5C433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652" y="3721475"/>
            <a:ext cx="257816" cy="257816"/>
          </a:xfrm>
          <a:prstGeom prst="rect">
            <a:avLst/>
          </a:prstGeom>
        </p:spPr>
      </p:pic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03053" y="4081963"/>
            <a:ext cx="4176713" cy="295275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dirty="0"/>
              <a:t>Telefon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3053" y="4382648"/>
            <a:ext cx="4176713" cy="295275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dirty="0"/>
              <a:t>E-Mail</a:t>
            </a: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253137"/>
            <a:ext cx="359590" cy="51521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1" y="425289"/>
            <a:ext cx="1086308" cy="170913"/>
          </a:xfrm>
          <a:prstGeom prst="rect">
            <a:avLst/>
          </a:prstGeom>
        </p:spPr>
      </p:pic>
      <p:sp>
        <p:nvSpPr>
          <p:cNvPr id="19" name="Bildplatzhalter 2"/>
          <p:cNvSpPr>
            <a:spLocks noGrp="1"/>
          </p:cNvSpPr>
          <p:nvPr>
            <p:ph type="pic" idx="15"/>
          </p:nvPr>
        </p:nvSpPr>
        <p:spPr>
          <a:xfrm>
            <a:off x="355751" y="3278266"/>
            <a:ext cx="1128163" cy="1104382"/>
          </a:xfrm>
          <a:ln w="3175" cmpd="sng">
            <a:noFill/>
          </a:ln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4220" y="4062453"/>
            <a:ext cx="322679" cy="32267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A39634-AAC4-6546-B5D4-E744702BCE4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8552" y="4402288"/>
            <a:ext cx="254016" cy="25401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65C6A7D-61DB-E744-912C-1C2912FA568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30606" y="402661"/>
            <a:ext cx="290513" cy="2221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9CAA48D-3F55-854C-95A8-EE1862DB7B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70280" y="361512"/>
            <a:ext cx="298468" cy="29846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36F21F-24AB-0C40-8CF2-B286E15991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5765" y="402464"/>
            <a:ext cx="216564" cy="2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4906603"/>
            <a:ext cx="9144000" cy="236897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758575" cy="59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2579"/>
            <a:ext cx="8229600" cy="361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674" y="4906603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BF13964-BF3D-4E6E-8A30-D0976A68FF42}" type="datetime1">
              <a:rPr lang="de-AT" smtClean="0"/>
              <a:t>04.04.2025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23117" y="4906603"/>
            <a:ext cx="5358095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8053" y="4906603"/>
            <a:ext cx="894419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E6FEAD53-C9BD-8145-921D-9AE497981DC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ung 8"/>
          <p:cNvGrpSpPr/>
          <p:nvPr/>
        </p:nvGrpSpPr>
        <p:grpSpPr>
          <a:xfrm>
            <a:off x="44582" y="4920922"/>
            <a:ext cx="1092243" cy="204044"/>
            <a:chOff x="35259" y="6594881"/>
            <a:chExt cx="1153269" cy="215444"/>
          </a:xfrm>
        </p:grpSpPr>
        <p:pic>
          <p:nvPicPr>
            <p:cNvPr id="13" name="Bild 9" descr="SR_schriftzug_weiss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61" y="6634778"/>
              <a:ext cx="932067" cy="146792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 userDrawn="1"/>
          </p:nvSpPr>
          <p:spPr>
            <a:xfrm>
              <a:off x="35259" y="6594881"/>
              <a:ext cx="212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solidFill>
                    <a:srgbClr val="FFFFFF"/>
                  </a:solidFill>
                  <a:latin typeface="Arial"/>
                  <a:cs typeface="Arial"/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6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3" r:id="rId5"/>
    <p:sldLayoutId id="2147483657" r:id="rId6"/>
    <p:sldLayoutId id="2147483660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j-ea"/>
          <a:cs typeface="Arial"/>
        </a:defRPr>
      </a:lvl1pPr>
    </p:titleStyle>
    <p:bodyStyle>
      <a:lvl1pPr marL="266700" indent="-26670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1pPr>
      <a:lvl2pPr marL="541338" indent="-27463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2pPr>
      <a:lvl3pPr marL="715963" indent="-174625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3pPr>
      <a:lvl4pPr marL="895350" indent="-17938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opoLzvh5jY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1"/>
          <p:cNvSpPr>
            <a:spLocks noGrp="1"/>
          </p:cNvSpPr>
          <p:nvPr>
            <p:ph type="subTitle" idx="1"/>
          </p:nvPr>
        </p:nvSpPr>
        <p:spPr>
          <a:xfrm>
            <a:off x="4463480" y="581891"/>
            <a:ext cx="4680520" cy="13609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noProof="0" dirty="0"/>
              <a:t>Multi-Agent Reinforcement Learning </a:t>
            </a:r>
            <a:r>
              <a:rPr lang="en-GB" dirty="0"/>
              <a:t>to achieve reliable wireless communication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103296" y="2028751"/>
            <a:ext cx="4107246" cy="1568200"/>
          </a:xfrm>
        </p:spPr>
        <p:txBody>
          <a:bodyPr>
            <a:normAutofit/>
          </a:bodyPr>
          <a:lstStyle/>
          <a:p>
            <a:pPr algn="l"/>
            <a:r>
              <a:rPr lang="en-GB" noProof="0" dirty="0"/>
              <a:t>Sabrina Pochaba, </a:t>
            </a:r>
            <a:r>
              <a:rPr lang="de-AT" sz="2000" dirty="0"/>
              <a:t>Peter Dorfinger, </a:t>
            </a:r>
            <a:br>
              <a:rPr lang="de-AT" sz="2000" dirty="0"/>
            </a:br>
            <a:r>
              <a:rPr lang="de-AT" sz="2000" dirty="0"/>
              <a:t>Roland </a:t>
            </a:r>
            <a:r>
              <a:rPr lang="de-AT" sz="2000" dirty="0" err="1"/>
              <a:t>Kwitt</a:t>
            </a:r>
            <a:r>
              <a:rPr lang="de-AT" sz="2000" dirty="0"/>
              <a:t>, Simon </a:t>
            </a:r>
            <a:r>
              <a:rPr lang="de-AT" sz="2000" dirty="0" err="1"/>
              <a:t>Hirlaender</a:t>
            </a:r>
            <a:r>
              <a:rPr lang="en-GB" noProof="0" dirty="0"/>
              <a:t> </a:t>
            </a:r>
          </a:p>
          <a:p>
            <a:pPr algn="l"/>
            <a:fld id="{21FFF371-8A9D-4228-AEBA-DFDC1DDB93B3}" type="datetime1">
              <a:rPr lang="en-GB" noProof="0" smtClean="0"/>
              <a:pPr algn="l"/>
              <a:t>04/04/2025</a:t>
            </a:fld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8" y="1230423"/>
            <a:ext cx="3590671" cy="3331551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76EDFE6-CCFC-D185-E0C5-B02DF1B6F1F1}"/>
              </a:ext>
            </a:extLst>
          </p:cNvPr>
          <p:cNvSpPr txBox="1">
            <a:spLocks/>
          </p:cNvSpPr>
          <p:nvPr/>
        </p:nvSpPr>
        <p:spPr>
          <a:xfrm>
            <a:off x="5916127" y="3743699"/>
            <a:ext cx="3176555" cy="134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RL4AA’25</a:t>
            </a:r>
            <a:br>
              <a:rPr lang="en-GB" dirty="0"/>
            </a:br>
            <a:r>
              <a:rPr lang="en-GB" dirty="0"/>
              <a:t>General Applications of RL</a:t>
            </a:r>
          </a:p>
        </p:txBody>
      </p:sp>
    </p:spTree>
    <p:extLst>
      <p:ext uri="{BB962C8B-B14F-4D97-AF65-F5344CB8AC3E}">
        <p14:creationId xmlns:p14="http://schemas.microsoft.com/office/powerpoint/2010/main" val="27010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" y="982663"/>
            <a:ext cx="3944424" cy="3656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64" y="315445"/>
            <a:ext cx="3199095" cy="17298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MARL in D2D communication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393281" y="2140076"/>
            <a:ext cx="4343382" cy="310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AT" dirty="0"/>
              <a:t>Action: </a:t>
            </a:r>
            <a:r>
              <a:rPr lang="de-AT" dirty="0" err="1"/>
              <a:t>Choose</a:t>
            </a:r>
            <a:r>
              <a:rPr lang="de-AT" dirty="0"/>
              <a:t> RB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State: </a:t>
            </a:r>
          </a:p>
          <a:p>
            <a:pPr lvl="2"/>
            <a:r>
              <a:rPr lang="de-AT" dirty="0" err="1"/>
              <a:t>Own</a:t>
            </a:r>
            <a:r>
              <a:rPr lang="de-AT" dirty="0"/>
              <a:t> RB </a:t>
            </a:r>
            <a:r>
              <a:rPr lang="de-AT" dirty="0" err="1"/>
              <a:t>selection</a:t>
            </a:r>
            <a:endParaRPr lang="de-AT" dirty="0"/>
          </a:p>
          <a:p>
            <a:pPr lvl="2"/>
            <a:r>
              <a:rPr lang="de-AT" dirty="0" err="1"/>
              <a:t>Satisfaction</a:t>
            </a:r>
            <a:r>
              <a:rPr lang="de-AT" dirty="0"/>
              <a:t> (</a:t>
            </a:r>
            <a:r>
              <a:rPr lang="de-AT" dirty="0" err="1"/>
              <a:t>QoS</a:t>
            </a:r>
            <a:r>
              <a:rPr lang="de-AT" dirty="0"/>
              <a:t>)</a:t>
            </a:r>
          </a:p>
          <a:p>
            <a:pPr lvl="2"/>
            <a:r>
              <a:rPr lang="de-AT" dirty="0" err="1"/>
              <a:t>Neighbors</a:t>
            </a:r>
            <a:endParaRPr lang="de-AT" dirty="0"/>
          </a:p>
          <a:p>
            <a:pPr lvl="2"/>
            <a:r>
              <a:rPr lang="de-AT" dirty="0"/>
              <a:t>RB </a:t>
            </a:r>
            <a:r>
              <a:rPr lang="de-AT" dirty="0" err="1"/>
              <a:t>selection</a:t>
            </a:r>
            <a:r>
              <a:rPr lang="de-AT" dirty="0"/>
              <a:t> of </a:t>
            </a:r>
            <a:r>
              <a:rPr lang="de-AT" dirty="0" err="1"/>
              <a:t>neighbors</a:t>
            </a:r>
            <a:endParaRPr lang="de-AT" dirty="0"/>
          </a:p>
          <a:p>
            <a:pPr marL="266700" lvl="1" indent="0">
              <a:buNone/>
            </a:pPr>
            <a:endParaRPr lang="de-AT" dirty="0"/>
          </a:p>
          <a:p>
            <a:pPr lvl="1"/>
            <a:r>
              <a:rPr lang="de-AT" dirty="0" err="1"/>
              <a:t>Reward</a:t>
            </a:r>
            <a:r>
              <a:rPr lang="de-AT" dirty="0"/>
              <a:t>: </a:t>
            </a:r>
            <a:r>
              <a:rPr lang="de-AT" dirty="0" err="1"/>
              <a:t>Satisfaction</a:t>
            </a:r>
            <a:r>
              <a:rPr lang="de-AT" dirty="0"/>
              <a:t> (QoS) of all </a:t>
            </a:r>
            <a:r>
              <a:rPr lang="de-AT" dirty="0" err="1"/>
              <a:t>devices</a:t>
            </a:r>
            <a:endParaRPr lang="de-AT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B26DFE1-919D-41DD-AD2E-60F7F256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2136516-FE31-89A6-7608-C479FBCB894F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8270-912C-339D-731C-676921BE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601D-D1C4-7CAE-FC26-FE131DB6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D4A66A-E0C5-F6E5-B230-3673ABA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4CDF41E-6E2B-DD9B-80F7-05302426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 dirty="0"/>
          </a:p>
        </p:txBody>
      </p:sp>
      <p:pic>
        <p:nvPicPr>
          <p:cNvPr id="5" name="Inhaltsplatzhalter 4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F71F52E4-584A-AEBB-6595-ABB80BF7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2" y="765652"/>
            <a:ext cx="6156100" cy="3929662"/>
          </a:xfr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4CE8DC6-1CAC-9A47-F6B3-6A7404C9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B50DCB9-9474-32CB-9F39-131E4A2C08D8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FD69425-F8B1-3A6C-4FAC-C520B01FC80A}"/>
              </a:ext>
            </a:extLst>
          </p:cNvPr>
          <p:cNvSpPr/>
          <p:nvPr/>
        </p:nvSpPr>
        <p:spPr>
          <a:xfrm>
            <a:off x="6562065" y="1081537"/>
            <a:ext cx="712381" cy="207335"/>
          </a:xfrm>
          <a:prstGeom prst="rect">
            <a:avLst/>
          </a:prstGeom>
          <a:solidFill>
            <a:srgbClr val="1370B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200" dirty="0"/>
              <a:t>3 </a:t>
            </a:r>
            <a:r>
              <a:rPr lang="de-AT" sz="1200" dirty="0" err="1"/>
              <a:t>Agents</a:t>
            </a:r>
            <a:endParaRPr lang="de-AT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E67E958-79A3-0B3C-2499-D232986F8CCE}"/>
              </a:ext>
            </a:extLst>
          </p:cNvPr>
          <p:cNvSpPr/>
          <p:nvPr/>
        </p:nvSpPr>
        <p:spPr>
          <a:xfrm>
            <a:off x="6562066" y="1392049"/>
            <a:ext cx="712381" cy="207335"/>
          </a:xfrm>
          <a:prstGeom prst="rect">
            <a:avLst/>
          </a:prstGeom>
          <a:solidFill>
            <a:srgbClr val="FF9539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200" dirty="0"/>
              <a:t>4 </a:t>
            </a:r>
            <a:r>
              <a:rPr lang="de-AT" sz="1200" dirty="0" err="1"/>
              <a:t>Agents</a:t>
            </a:r>
            <a:endParaRPr lang="de-AT" sz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9ED18E3-8CE4-592C-EC11-FE4D17769DE8}"/>
              </a:ext>
            </a:extLst>
          </p:cNvPr>
          <p:cNvSpPr/>
          <p:nvPr/>
        </p:nvSpPr>
        <p:spPr>
          <a:xfrm>
            <a:off x="6562064" y="1702561"/>
            <a:ext cx="712381" cy="207335"/>
          </a:xfrm>
          <a:prstGeom prst="rect">
            <a:avLst/>
          </a:prstGeom>
          <a:solidFill>
            <a:srgbClr val="2CA02C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200" dirty="0"/>
              <a:t>5 </a:t>
            </a:r>
            <a:r>
              <a:rPr lang="de-AT" sz="1200" dirty="0" err="1"/>
              <a:t>Agents</a:t>
            </a:r>
            <a:endParaRPr lang="de-AT" sz="12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D18AFC-FDEA-FB9F-AB2E-1128E27F108C}"/>
              </a:ext>
            </a:extLst>
          </p:cNvPr>
          <p:cNvSpPr/>
          <p:nvPr/>
        </p:nvSpPr>
        <p:spPr>
          <a:xfrm>
            <a:off x="6562063" y="2013073"/>
            <a:ext cx="712381" cy="207335"/>
          </a:xfrm>
          <a:prstGeom prst="rect">
            <a:avLst/>
          </a:prstGeom>
          <a:solidFill>
            <a:srgbClr val="D62728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200" dirty="0"/>
              <a:t>6 </a:t>
            </a:r>
            <a:r>
              <a:rPr lang="de-AT" sz="1200" dirty="0" err="1"/>
              <a:t>Agents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93985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62C98-915F-F4DE-CF9B-CAEC7CF7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Scenarios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21D949-DF9B-CAA4-8366-FAF3CDA0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BF89132-8562-ADF7-D9A9-088C2F6E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0A8BE2F-8777-BEC0-B90B-84D70247A9A1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44D44D-2870-AE27-3CF2-F63FF5E6C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6" y="1504808"/>
            <a:ext cx="2301773" cy="213388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0B5B6E-A0A4-A192-A9E8-8059D0A08DA3}"/>
              </a:ext>
            </a:extLst>
          </p:cNvPr>
          <p:cNvSpPr txBox="1"/>
          <p:nvPr/>
        </p:nvSpPr>
        <p:spPr>
          <a:xfrm>
            <a:off x="655640" y="1127514"/>
            <a:ext cx="271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tx2"/>
                </a:solidFill>
              </a:rPr>
              <a:t>Basic Scenario</a:t>
            </a:r>
            <a:br>
              <a:rPr lang="de-AT" sz="1600" dirty="0"/>
            </a:br>
            <a:endParaRPr lang="de-AT" sz="1600" b="1" dirty="0">
              <a:solidFill>
                <a:schemeClr val="tx2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D4B5F1-3407-D724-4170-ECB36412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60" y="640171"/>
            <a:ext cx="2301773" cy="213388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0E25A4-FB25-CA6B-63B1-4B46592A72CB}"/>
              </a:ext>
            </a:extLst>
          </p:cNvPr>
          <p:cNvSpPr txBox="1"/>
          <p:nvPr/>
        </p:nvSpPr>
        <p:spPr>
          <a:xfrm>
            <a:off x="3029080" y="216224"/>
            <a:ext cx="271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err="1">
                <a:solidFill>
                  <a:schemeClr val="tx2"/>
                </a:solidFill>
              </a:rPr>
              <a:t>Wrong</a:t>
            </a:r>
            <a:r>
              <a:rPr lang="de-AT" sz="1600" b="1" dirty="0">
                <a:solidFill>
                  <a:schemeClr val="tx2"/>
                </a:solidFill>
              </a:rPr>
              <a:t> Channel Scenario</a:t>
            </a:r>
            <a:br>
              <a:rPr lang="de-AT" sz="1600" dirty="0"/>
            </a:br>
            <a:endParaRPr lang="de-AT" sz="1600" b="1" dirty="0">
              <a:solidFill>
                <a:schemeClr val="tx2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27FA1BD-18C4-3B2E-7B58-FFD1E2582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56" y="897211"/>
            <a:ext cx="2301773" cy="21338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693E614-141A-31D9-E537-F6731776B2F3}"/>
              </a:ext>
            </a:extLst>
          </p:cNvPr>
          <p:cNvSpPr txBox="1"/>
          <p:nvPr/>
        </p:nvSpPr>
        <p:spPr>
          <a:xfrm>
            <a:off x="6311222" y="473264"/>
            <a:ext cx="271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tx2"/>
                </a:solidFill>
              </a:rPr>
              <a:t>Zero Channel Scenario</a:t>
            </a:r>
            <a:br>
              <a:rPr lang="de-AT" sz="1600" dirty="0"/>
            </a:br>
            <a:endParaRPr lang="de-AT" sz="1600" b="1" dirty="0">
              <a:solidFill>
                <a:schemeClr val="tx2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843AEB1-67B1-56D7-F224-4C45739D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933547"/>
            <a:ext cx="374758" cy="374758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E98DE7E-5D2F-C387-C06C-FFD9C6FCE976}"/>
              </a:ext>
            </a:extLst>
          </p:cNvPr>
          <p:cNvCxnSpPr>
            <a:endCxn id="16" idx="0"/>
          </p:cNvCxnSpPr>
          <p:nvPr/>
        </p:nvCxnSpPr>
        <p:spPr>
          <a:xfrm>
            <a:off x="4234375" y="2429022"/>
            <a:ext cx="525004" cy="504525"/>
          </a:xfrm>
          <a:prstGeom prst="straightConnector1">
            <a:avLst/>
          </a:prstGeom>
          <a:ln>
            <a:solidFill>
              <a:srgbClr val="E757D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290A12AA-DD2E-410E-A78A-42F04B067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1443" y="3146874"/>
            <a:ext cx="374758" cy="374758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42C0618-1871-6CD4-506C-32008F6379FF}"/>
              </a:ext>
            </a:extLst>
          </p:cNvPr>
          <p:cNvCxnSpPr>
            <a:endCxn id="22" idx="0"/>
          </p:cNvCxnSpPr>
          <p:nvPr/>
        </p:nvCxnSpPr>
        <p:spPr>
          <a:xfrm>
            <a:off x="7413818" y="2642349"/>
            <a:ext cx="525004" cy="504525"/>
          </a:xfrm>
          <a:prstGeom prst="straightConnector1">
            <a:avLst/>
          </a:prstGeom>
          <a:ln>
            <a:solidFill>
              <a:srgbClr val="E757D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70ED1E2-E439-459E-91C0-D36B3B618FAF}"/>
              </a:ext>
            </a:extLst>
          </p:cNvPr>
          <p:cNvSpPr txBox="1"/>
          <p:nvPr/>
        </p:nvSpPr>
        <p:spPr>
          <a:xfrm>
            <a:off x="203261" y="3713870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Action:</a:t>
            </a:r>
            <a:br>
              <a:rPr lang="de-AT" dirty="0"/>
            </a:br>
            <a:r>
              <a:rPr lang="de-AT" dirty="0" err="1"/>
              <a:t>Choose</a:t>
            </a:r>
            <a:r>
              <a:rPr lang="de-AT" dirty="0"/>
              <a:t> a </a:t>
            </a:r>
            <a:r>
              <a:rPr lang="de-AT" dirty="0" err="1"/>
              <a:t>channel</a:t>
            </a:r>
            <a:r>
              <a:rPr lang="de-AT" dirty="0"/>
              <a:t> {1,…n}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communicate</a:t>
            </a:r>
            <a:endParaRPr lang="de-AT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A65008C-E0F3-C61C-6F7E-3F72D7A954BF}"/>
              </a:ext>
            </a:extLst>
          </p:cNvPr>
          <p:cNvSpPr txBox="1"/>
          <p:nvPr/>
        </p:nvSpPr>
        <p:spPr>
          <a:xfrm>
            <a:off x="2982760" y="3221302"/>
            <a:ext cx="286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Basic Scenario</a:t>
            </a:r>
          </a:p>
          <a:p>
            <a:r>
              <a:rPr lang="de-AT" dirty="0"/>
              <a:t>+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replaced</a:t>
            </a:r>
            <a:br>
              <a:rPr lang="de-AT" dirty="0"/>
            </a:b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choose</a:t>
            </a:r>
            <a:r>
              <a:rPr lang="de-AT" dirty="0"/>
              <a:t> a </a:t>
            </a:r>
            <a:r>
              <a:rPr lang="de-AT" dirty="0" err="1"/>
              <a:t>channel</a:t>
            </a:r>
            <a:r>
              <a:rPr lang="de-AT" dirty="0"/>
              <a:t> {1,…,n} without </a:t>
            </a:r>
            <a:r>
              <a:rPr lang="de-AT" dirty="0" err="1"/>
              <a:t>knowing</a:t>
            </a:r>
            <a:r>
              <a:rPr lang="de-AT" dirty="0"/>
              <a:t>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environment</a:t>
            </a:r>
            <a:endParaRPr lang="de-AT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8746A14-F115-8A70-4DD9-077362533283}"/>
              </a:ext>
            </a:extLst>
          </p:cNvPr>
          <p:cNvSpPr txBox="1"/>
          <p:nvPr/>
        </p:nvSpPr>
        <p:spPr>
          <a:xfrm>
            <a:off x="6204256" y="3605259"/>
            <a:ext cx="286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Basic Scenario</a:t>
            </a:r>
          </a:p>
          <a:p>
            <a:r>
              <a:rPr lang="de-AT" dirty="0"/>
              <a:t>+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replaced</a:t>
            </a:r>
            <a:br>
              <a:rPr lang="de-AT" dirty="0"/>
            </a:b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choose</a:t>
            </a:r>
            <a:r>
              <a:rPr lang="de-AT" dirty="0"/>
              <a:t> </a:t>
            </a:r>
            <a:r>
              <a:rPr lang="de-AT" dirty="0" err="1"/>
              <a:t>channel</a:t>
            </a:r>
            <a:r>
              <a:rPr lang="de-AT" dirty="0"/>
              <a:t> 0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prevent</a:t>
            </a:r>
            <a:r>
              <a:rPr lang="de-AT" dirty="0"/>
              <a:t> </a:t>
            </a:r>
            <a:r>
              <a:rPr lang="de-AT" dirty="0" err="1"/>
              <a:t>interference</a:t>
            </a:r>
            <a:endParaRPr lang="de-AT" dirty="0"/>
          </a:p>
        </p:txBody>
      </p:sp>
      <p:pic>
        <p:nvPicPr>
          <p:cNvPr id="29" name="Grafik 28" descr="Blitz mit einfarbiger Füllung">
            <a:extLst>
              <a:ext uri="{FF2B5EF4-FFF2-40B4-BE49-F238E27FC236}">
                <a16:creationId xmlns:a16="http://schemas.microsoft.com/office/drawing/2014/main" id="{D341AAF6-6288-50D3-1144-A264F7AE0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2092" y="2472355"/>
            <a:ext cx="253219" cy="25321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9E27D433-F11E-961A-B5CE-ADC069324454}"/>
              </a:ext>
            </a:extLst>
          </p:cNvPr>
          <p:cNvSpPr txBox="1"/>
          <p:nvPr/>
        </p:nvSpPr>
        <p:spPr>
          <a:xfrm>
            <a:off x="4572000" y="2538007"/>
            <a:ext cx="59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{1,…n}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4DC6214-7DAD-C4E5-E80B-4DBE3B05836E}"/>
              </a:ext>
            </a:extLst>
          </p:cNvPr>
          <p:cNvSpPr txBox="1"/>
          <p:nvPr/>
        </p:nvSpPr>
        <p:spPr>
          <a:xfrm>
            <a:off x="7791157" y="2809441"/>
            <a:ext cx="859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Channel 0</a:t>
            </a:r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9FA81C71-B56C-A928-3861-918ED218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0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6" grpId="0"/>
      <p:bldP spid="27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A000-0C12-046F-B21D-69EF54E3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7EED1-A015-FA17-684E-E78F123C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CD778-6E5B-A7A3-C5AE-9865230B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" name="Inhaltsplatzhalter 9" descr="Ein Bild, das Text, Screenshot, Diagramm, Display enthält.&#10;&#10;KI-generierte Inhalte können fehlerhaft sein.">
            <a:extLst>
              <a:ext uri="{FF2B5EF4-FFF2-40B4-BE49-F238E27FC236}">
                <a16:creationId xmlns:a16="http://schemas.microsoft.com/office/drawing/2014/main" id="{0CB2B342-C25D-129D-C0B6-D91A715D1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982663"/>
            <a:ext cx="7726361" cy="3611562"/>
          </a:xfr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B7FA4D75-1258-CDFB-600F-6DB6B7EF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025EF5B-CA97-7D52-7C00-F5EE9BE643CB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E74C4FB4-1E7A-DF92-77DB-6C7022B9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9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76" y="996283"/>
            <a:ext cx="4208226" cy="3852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210458" y="1078493"/>
            <a:ext cx="2746689" cy="351526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noProof="0" dirty="0"/>
              <a:t>Results for more agents</a:t>
            </a:r>
          </a:p>
          <a:p>
            <a:pPr>
              <a:lnSpc>
                <a:spcPct val="200000"/>
              </a:lnSpc>
            </a:pPr>
            <a:r>
              <a:rPr lang="en-GB" noProof="0" dirty="0"/>
              <a:t>Movement of Devices</a:t>
            </a:r>
          </a:p>
          <a:p>
            <a:pPr>
              <a:lnSpc>
                <a:spcPct val="200000"/>
              </a:lnSpc>
            </a:pPr>
            <a:r>
              <a:rPr lang="en-GB" noProof="0" dirty="0"/>
              <a:t>Up- &amp; Downlink</a:t>
            </a:r>
          </a:p>
          <a:p>
            <a:pPr>
              <a:lnSpc>
                <a:spcPct val="200000"/>
              </a:lnSpc>
            </a:pPr>
            <a:r>
              <a:rPr lang="en-GB" noProof="0" dirty="0"/>
              <a:t>Traffic Priorities</a:t>
            </a:r>
          </a:p>
          <a:p>
            <a:pPr>
              <a:lnSpc>
                <a:spcPct val="200000"/>
              </a:lnSpc>
            </a:pPr>
            <a:r>
              <a:rPr lang="en-GB" noProof="0" dirty="0"/>
              <a:t>Redundancy</a:t>
            </a:r>
          </a:p>
          <a:p>
            <a:pPr>
              <a:lnSpc>
                <a:spcPct val="200000"/>
              </a:lnSpc>
            </a:pPr>
            <a:r>
              <a:rPr lang="en-GB" noProof="0" dirty="0"/>
              <a:t>Information of neighbours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32929" y="1337315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Problem:</a:t>
            </a:r>
            <a:br>
              <a:rPr lang="de-AT" dirty="0"/>
            </a:br>
            <a:r>
              <a:rPr lang="de-AT" b="1" dirty="0"/>
              <a:t>Reliable Communication without regulation of BS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32929" y="2937029"/>
            <a:ext cx="2717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rgbClr val="C00000"/>
                </a:solidFill>
              </a:rPr>
              <a:t>Aim</a:t>
            </a:r>
            <a:r>
              <a:rPr lang="de-AT" b="1" dirty="0">
                <a:solidFill>
                  <a:srgbClr val="C00000"/>
                </a:solidFill>
              </a:rPr>
              <a:t>:</a:t>
            </a:r>
            <a:br>
              <a:rPr lang="de-AT" dirty="0"/>
            </a:br>
            <a:r>
              <a:rPr lang="de-AT" b="1" dirty="0" err="1"/>
              <a:t>Optimization</a:t>
            </a:r>
            <a:r>
              <a:rPr lang="de-AT" b="1" dirty="0"/>
              <a:t> of Communication </a:t>
            </a:r>
            <a:r>
              <a:rPr lang="de-AT" b="1" dirty="0" err="1"/>
              <a:t>with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Multi-Agent Reinforcement Learning Methods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E34D9AC-2CC2-4272-CA03-B9191688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D3DA46-14FC-C846-2E34-581C1C1F8882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8CAE986-FEF3-FC35-B35D-0DEA8CC4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8905"/>
            <a:ext cx="7758575" cy="646331"/>
          </a:xfrm>
        </p:spPr>
        <p:txBody>
          <a:bodyPr/>
          <a:lstStyle/>
          <a:p>
            <a:r>
              <a:rPr lang="de-AT" sz="3600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876323"/>
            <a:ext cx="8450317" cy="32554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AT" sz="3400" b="1" dirty="0"/>
              <a:t>References</a:t>
            </a:r>
          </a:p>
          <a:p>
            <a:r>
              <a:rPr lang="de-AT" sz="3400" dirty="0"/>
              <a:t>Stefano V. Albrecht, Filippos Christianos, Lukas Schäfer. Multi-Agent Reinforcement Learning: Foundations and Modern </a:t>
            </a:r>
            <a:r>
              <a:rPr lang="de-AT" sz="3400" dirty="0" err="1"/>
              <a:t>Approaches.The</a:t>
            </a:r>
            <a:r>
              <a:rPr lang="de-AT" sz="3400" dirty="0"/>
              <a:t> MIT Press, 2024</a:t>
            </a:r>
          </a:p>
          <a:p>
            <a:r>
              <a:rPr lang="de-AT" sz="3400" dirty="0" err="1"/>
              <a:t>Junling</a:t>
            </a:r>
            <a:r>
              <a:rPr lang="de-AT" sz="3400" dirty="0"/>
              <a:t> Hu, Michael </a:t>
            </a:r>
            <a:r>
              <a:rPr lang="de-AT" sz="3400" dirty="0" err="1"/>
              <a:t>P.Wellman</a:t>
            </a:r>
            <a:r>
              <a:rPr lang="de-AT" sz="3400" dirty="0"/>
              <a:t>. Nash Q-Learning </a:t>
            </a:r>
            <a:r>
              <a:rPr lang="de-AT" sz="3400" dirty="0" err="1"/>
              <a:t>for</a:t>
            </a:r>
            <a:r>
              <a:rPr lang="de-AT" sz="3400" dirty="0"/>
              <a:t> General-</a:t>
            </a:r>
            <a:r>
              <a:rPr lang="de-AT" sz="3400" dirty="0" err="1"/>
              <a:t>Sum</a:t>
            </a:r>
            <a:r>
              <a:rPr lang="de-AT" sz="3400" dirty="0"/>
              <a:t> </a:t>
            </a:r>
            <a:r>
              <a:rPr lang="de-AT" sz="3400" dirty="0" err="1"/>
              <a:t>Stochastic</a:t>
            </a:r>
            <a:r>
              <a:rPr lang="de-AT" sz="3400" dirty="0"/>
              <a:t> </a:t>
            </a:r>
            <a:r>
              <a:rPr lang="de-AT" sz="3400" dirty="0" err="1"/>
              <a:t>games</a:t>
            </a:r>
            <a:r>
              <a:rPr lang="de-AT" sz="3400" dirty="0"/>
              <a:t>. Journal </a:t>
            </a:r>
            <a:r>
              <a:rPr lang="de-AT" sz="3400" dirty="0" err="1"/>
              <a:t>of</a:t>
            </a:r>
            <a:r>
              <a:rPr lang="de-AT" sz="3400" dirty="0"/>
              <a:t> </a:t>
            </a:r>
            <a:r>
              <a:rPr lang="de-AT" sz="3400" dirty="0" err="1"/>
              <a:t>Mahcine</a:t>
            </a:r>
            <a:r>
              <a:rPr lang="de-AT" sz="3400" dirty="0"/>
              <a:t> Learning Research 4 (2003)</a:t>
            </a:r>
          </a:p>
          <a:p>
            <a:r>
              <a:rPr lang="de-AT" sz="3400" dirty="0"/>
              <a:t>Arash Asadi, Qing Wang, and Vincenzo Mancuso. A </a:t>
            </a:r>
            <a:r>
              <a:rPr lang="de-AT" sz="3400" dirty="0" err="1"/>
              <a:t>survey</a:t>
            </a:r>
            <a:r>
              <a:rPr lang="de-AT" sz="3400" dirty="0"/>
              <a:t> on </a:t>
            </a:r>
            <a:r>
              <a:rPr lang="de-AT" sz="3400" dirty="0" err="1"/>
              <a:t>device-to-device</a:t>
            </a:r>
            <a:r>
              <a:rPr lang="de-AT" sz="3400" dirty="0"/>
              <a:t> </a:t>
            </a:r>
            <a:r>
              <a:rPr lang="de-AT" sz="3400" dirty="0" err="1"/>
              <a:t>communication</a:t>
            </a:r>
            <a:r>
              <a:rPr lang="de-AT" sz="3400" dirty="0"/>
              <a:t> in </a:t>
            </a:r>
            <a:r>
              <a:rPr lang="de-AT" sz="3400" dirty="0" err="1"/>
              <a:t>cellular</a:t>
            </a:r>
            <a:r>
              <a:rPr lang="de-AT" sz="3400" dirty="0"/>
              <a:t> </a:t>
            </a:r>
            <a:r>
              <a:rPr lang="de-AT" sz="3400" dirty="0" err="1"/>
              <a:t>networks</a:t>
            </a:r>
            <a:r>
              <a:rPr lang="de-AT" sz="3400" dirty="0"/>
              <a:t>. IEEE Communications Surveys Tutorials,16(4):1801–1</a:t>
            </a:r>
          </a:p>
          <a:p>
            <a:r>
              <a:rPr lang="de-AT" sz="3400" dirty="0"/>
              <a:t>Khaled B. </a:t>
            </a:r>
            <a:r>
              <a:rPr lang="de-AT" sz="3400" dirty="0" err="1"/>
              <a:t>Letaief</a:t>
            </a:r>
            <a:r>
              <a:rPr lang="de-AT" sz="3400" dirty="0"/>
              <a:t>, Wei Chen, </a:t>
            </a:r>
            <a:r>
              <a:rPr lang="de-AT" sz="3400" dirty="0" err="1"/>
              <a:t>Yuanming</a:t>
            </a:r>
            <a:r>
              <a:rPr lang="de-AT" sz="3400" dirty="0"/>
              <a:t> Shi, Jun Zhang, </a:t>
            </a:r>
            <a:r>
              <a:rPr lang="de-AT" sz="3400" dirty="0" err="1"/>
              <a:t>and</a:t>
            </a:r>
            <a:r>
              <a:rPr lang="de-AT" sz="3400" dirty="0"/>
              <a:t> Ying-Jun Angela Zhang. The </a:t>
            </a:r>
            <a:r>
              <a:rPr lang="de-AT" sz="3400" dirty="0" err="1"/>
              <a:t>roadmap</a:t>
            </a:r>
            <a:r>
              <a:rPr lang="de-AT" sz="3400" dirty="0"/>
              <a:t> </a:t>
            </a:r>
            <a:r>
              <a:rPr lang="de-AT" sz="3400" dirty="0" err="1"/>
              <a:t>to</a:t>
            </a:r>
            <a:r>
              <a:rPr lang="de-AT" sz="3400" dirty="0"/>
              <a:t> 6g: Ai </a:t>
            </a:r>
            <a:r>
              <a:rPr lang="de-AT" sz="3400" dirty="0" err="1"/>
              <a:t>em-powered</a:t>
            </a:r>
            <a:r>
              <a:rPr lang="de-AT" sz="3400" dirty="0"/>
              <a:t> </a:t>
            </a:r>
            <a:r>
              <a:rPr lang="de-AT" sz="3400" dirty="0" err="1"/>
              <a:t>wireless</a:t>
            </a:r>
            <a:r>
              <a:rPr lang="de-AT" sz="3400" dirty="0"/>
              <a:t> </a:t>
            </a:r>
            <a:r>
              <a:rPr lang="de-AT" sz="3400" dirty="0" err="1"/>
              <a:t>networks</a:t>
            </a:r>
            <a:r>
              <a:rPr lang="de-AT" sz="3400" dirty="0"/>
              <a:t>. IEEE Communications Magazine, 57(8):84–90, 2019.</a:t>
            </a:r>
          </a:p>
          <a:p>
            <a:r>
              <a:rPr lang="en-US" sz="3400" dirty="0"/>
              <a:t>Andreas F. </a:t>
            </a:r>
            <a:r>
              <a:rPr lang="en-US" sz="3400" dirty="0" err="1"/>
              <a:t>Molisch</a:t>
            </a:r>
            <a:r>
              <a:rPr lang="en-US" sz="3400" dirty="0"/>
              <a:t>. Wireless Communications. Wiley Publishing, 2nd edition, 2011.</a:t>
            </a:r>
          </a:p>
          <a:p>
            <a:r>
              <a:rPr lang="de-AT" sz="3400" dirty="0"/>
              <a:t>Ann </a:t>
            </a:r>
            <a:r>
              <a:rPr lang="de-AT" sz="3400" dirty="0" err="1"/>
              <a:t>Nowé</a:t>
            </a:r>
            <a:r>
              <a:rPr lang="de-AT" sz="3400" dirty="0"/>
              <a:t>, Peter </a:t>
            </a:r>
            <a:r>
              <a:rPr lang="de-AT" sz="3400" dirty="0" err="1"/>
              <a:t>Vrancx</a:t>
            </a:r>
            <a:r>
              <a:rPr lang="de-AT" sz="3400" dirty="0"/>
              <a:t>, </a:t>
            </a:r>
            <a:r>
              <a:rPr lang="de-AT" sz="3400" dirty="0" err="1"/>
              <a:t>and</a:t>
            </a:r>
            <a:r>
              <a:rPr lang="de-AT" sz="3400" dirty="0"/>
              <a:t> De </a:t>
            </a:r>
            <a:r>
              <a:rPr lang="de-AT" sz="3400" dirty="0" err="1"/>
              <a:t>Hauwere</a:t>
            </a:r>
            <a:r>
              <a:rPr lang="de-AT" sz="3400" dirty="0"/>
              <a:t> Yann-Micha ̈</a:t>
            </a:r>
            <a:r>
              <a:rPr lang="de-AT" sz="3400" dirty="0" err="1"/>
              <a:t>el</a:t>
            </a:r>
            <a:r>
              <a:rPr lang="de-AT" sz="3400" dirty="0"/>
              <a:t>. Game </a:t>
            </a:r>
            <a:r>
              <a:rPr lang="de-AT" sz="3400" dirty="0" err="1"/>
              <a:t>Theory</a:t>
            </a:r>
            <a:r>
              <a:rPr lang="de-AT" sz="3400" dirty="0"/>
              <a:t> </a:t>
            </a:r>
            <a:r>
              <a:rPr lang="de-AT" sz="3400" dirty="0" err="1"/>
              <a:t>and</a:t>
            </a:r>
            <a:r>
              <a:rPr lang="de-AT" sz="3400" dirty="0"/>
              <a:t> Multi-agent Reinforcement Learning, </a:t>
            </a:r>
            <a:r>
              <a:rPr lang="de-AT" sz="3400" dirty="0" err="1"/>
              <a:t>pages</a:t>
            </a:r>
            <a:r>
              <a:rPr lang="de-AT" sz="3400" dirty="0"/>
              <a:t> 441–470. Springer-Verlag Berlin Heidelberg, 2012.</a:t>
            </a:r>
          </a:p>
          <a:p>
            <a:r>
              <a:rPr lang="en-US" sz="3400" dirty="0"/>
              <a:t>Richard S. Sutton and Andrew G. </a:t>
            </a:r>
            <a:r>
              <a:rPr lang="en-US" sz="3400" dirty="0" err="1"/>
              <a:t>Barto</a:t>
            </a:r>
            <a:r>
              <a:rPr lang="en-US" sz="3400" dirty="0"/>
              <a:t>. Reinforcement Learning: An Introduction. The MIT Press, second edition, 2018</a:t>
            </a:r>
          </a:p>
          <a:p>
            <a:r>
              <a:rPr lang="de-AT" sz="3400" dirty="0" err="1"/>
              <a:t>Huaqing</a:t>
            </a:r>
            <a:r>
              <a:rPr lang="de-AT" sz="3400" dirty="0"/>
              <a:t> Zhang </a:t>
            </a:r>
            <a:r>
              <a:rPr lang="de-AT" sz="3400" dirty="0" err="1"/>
              <a:t>and</a:t>
            </a:r>
            <a:r>
              <a:rPr lang="de-AT" sz="3400" dirty="0"/>
              <a:t> </a:t>
            </a:r>
            <a:r>
              <a:rPr lang="de-AT" sz="3400" dirty="0" err="1"/>
              <a:t>Shanghang</a:t>
            </a:r>
            <a:r>
              <a:rPr lang="de-AT" sz="3400" dirty="0"/>
              <a:t> Zhang. Multi-Agent Reinforcement Learning, </a:t>
            </a:r>
            <a:r>
              <a:rPr lang="de-AT" sz="3400" dirty="0" err="1"/>
              <a:t>pages</a:t>
            </a:r>
            <a:r>
              <a:rPr lang="de-AT" sz="3400" dirty="0"/>
              <a:t> 335–346. Springer </a:t>
            </a:r>
            <a:r>
              <a:rPr lang="de-AT" sz="3400" dirty="0" err="1"/>
              <a:t>Singapore</a:t>
            </a:r>
            <a:r>
              <a:rPr lang="de-AT" sz="3400" dirty="0"/>
              <a:t>, </a:t>
            </a:r>
            <a:r>
              <a:rPr lang="de-AT" sz="3400" dirty="0" err="1"/>
              <a:t>Singapore</a:t>
            </a:r>
            <a:r>
              <a:rPr lang="de-AT" sz="3400" dirty="0"/>
              <a:t>, 2020.</a:t>
            </a:r>
          </a:p>
          <a:p>
            <a:r>
              <a:rPr lang="de-AT" sz="3400" dirty="0" err="1"/>
              <a:t>Kaiqing</a:t>
            </a:r>
            <a:r>
              <a:rPr lang="de-AT" sz="3400" dirty="0"/>
              <a:t> Zhang, </a:t>
            </a:r>
            <a:r>
              <a:rPr lang="de-AT" sz="3400" dirty="0" err="1"/>
              <a:t>Zhuoran</a:t>
            </a:r>
            <a:r>
              <a:rPr lang="de-AT" sz="3400" dirty="0"/>
              <a:t> Yang, </a:t>
            </a:r>
            <a:r>
              <a:rPr lang="de-AT" sz="3400" dirty="0" err="1"/>
              <a:t>and</a:t>
            </a:r>
            <a:r>
              <a:rPr lang="de-AT" sz="3400" dirty="0"/>
              <a:t> Tamer Basar. Multi-agent </a:t>
            </a:r>
            <a:r>
              <a:rPr lang="de-AT" sz="3400" dirty="0" err="1"/>
              <a:t>reinforcement</a:t>
            </a:r>
            <a:r>
              <a:rPr lang="de-AT" sz="3400" dirty="0"/>
              <a:t> </a:t>
            </a:r>
            <a:r>
              <a:rPr lang="de-AT" sz="3400" dirty="0" err="1"/>
              <a:t>learning</a:t>
            </a:r>
            <a:r>
              <a:rPr lang="de-AT" sz="3400" dirty="0"/>
              <a:t>: A </a:t>
            </a:r>
            <a:r>
              <a:rPr lang="de-AT" sz="3400" dirty="0" err="1"/>
              <a:t>selective</a:t>
            </a:r>
            <a:r>
              <a:rPr lang="de-AT" sz="3400" dirty="0"/>
              <a:t> </a:t>
            </a:r>
            <a:r>
              <a:rPr lang="de-AT" sz="3400" dirty="0" err="1"/>
              <a:t>overview</a:t>
            </a:r>
            <a:r>
              <a:rPr lang="de-AT" sz="3400" dirty="0"/>
              <a:t> of </a:t>
            </a:r>
            <a:r>
              <a:rPr lang="de-AT" sz="3400" dirty="0" err="1"/>
              <a:t>theories</a:t>
            </a:r>
            <a:r>
              <a:rPr lang="de-AT" sz="3400" dirty="0"/>
              <a:t> and </a:t>
            </a:r>
            <a:r>
              <a:rPr lang="de-AT" sz="3400" dirty="0" err="1"/>
              <a:t>algorithms</a:t>
            </a:r>
            <a:r>
              <a:rPr lang="de-AT" sz="3400" dirty="0"/>
              <a:t>. </a:t>
            </a:r>
            <a:r>
              <a:rPr lang="de-AT" sz="3400" dirty="0" err="1"/>
              <a:t>CoRR</a:t>
            </a:r>
            <a:r>
              <a:rPr lang="de-AT" sz="3400" dirty="0"/>
              <a:t>, </a:t>
            </a:r>
            <a:r>
              <a:rPr lang="de-AT" sz="3400" dirty="0" err="1"/>
              <a:t>abs</a:t>
            </a:r>
            <a:r>
              <a:rPr lang="de-AT" sz="3400" dirty="0"/>
              <a:t>/1911.10635, 2019.</a:t>
            </a:r>
          </a:p>
          <a:p>
            <a:r>
              <a:rPr lang="de-AT" sz="3400" dirty="0"/>
              <a:t>Yuan </a:t>
            </a:r>
            <a:r>
              <a:rPr lang="de-AT" sz="3400" dirty="0" err="1"/>
              <a:t>Zhi</a:t>
            </a:r>
            <a:r>
              <a:rPr lang="de-AT" sz="3400" dirty="0"/>
              <a:t>, Jie Tian, </a:t>
            </a:r>
            <a:r>
              <a:rPr lang="de-AT" sz="3400" dirty="0" err="1"/>
              <a:t>Xiaofang</a:t>
            </a:r>
            <a:r>
              <a:rPr lang="de-AT" sz="3400" dirty="0"/>
              <a:t> Deng, </a:t>
            </a:r>
            <a:r>
              <a:rPr lang="de-AT" sz="3400" dirty="0" err="1"/>
              <a:t>Jingping</a:t>
            </a:r>
            <a:r>
              <a:rPr lang="de-AT" sz="3400" dirty="0"/>
              <a:t> Qiao, </a:t>
            </a:r>
            <a:r>
              <a:rPr lang="de-AT" sz="3400" dirty="0" err="1"/>
              <a:t>and</a:t>
            </a:r>
            <a:r>
              <a:rPr lang="de-AT" sz="3400" dirty="0"/>
              <a:t> </a:t>
            </a:r>
            <a:r>
              <a:rPr lang="de-AT" sz="3400" dirty="0" err="1"/>
              <a:t>Dianjie</a:t>
            </a:r>
            <a:r>
              <a:rPr lang="de-AT" sz="3400" dirty="0"/>
              <a:t> </a:t>
            </a:r>
            <a:r>
              <a:rPr lang="de-AT" sz="3400" dirty="0" err="1"/>
              <a:t>Lu</a:t>
            </a:r>
            <a:r>
              <a:rPr lang="de-AT" sz="3400" dirty="0"/>
              <a:t>. </a:t>
            </a:r>
            <a:r>
              <a:rPr lang="de-AT" sz="3400" dirty="0" err="1"/>
              <a:t>Deep</a:t>
            </a:r>
            <a:r>
              <a:rPr lang="de-AT" sz="3400" dirty="0"/>
              <a:t> </a:t>
            </a:r>
            <a:r>
              <a:rPr lang="de-AT" sz="3400" dirty="0" err="1"/>
              <a:t>reinforcement</a:t>
            </a:r>
            <a:r>
              <a:rPr lang="de-AT" sz="3400" dirty="0"/>
              <a:t> </a:t>
            </a:r>
            <a:r>
              <a:rPr lang="de-AT" sz="3400" dirty="0" err="1"/>
              <a:t>learning-based</a:t>
            </a:r>
            <a:r>
              <a:rPr lang="de-AT" sz="3400" dirty="0"/>
              <a:t> </a:t>
            </a:r>
            <a:r>
              <a:rPr lang="de-AT" sz="3400" dirty="0" err="1"/>
              <a:t>resource</a:t>
            </a:r>
            <a:r>
              <a:rPr lang="de-AT" sz="3400" dirty="0"/>
              <a:t> </a:t>
            </a:r>
            <a:r>
              <a:rPr lang="de-AT" sz="3400" dirty="0" err="1"/>
              <a:t>allocation</a:t>
            </a:r>
            <a:r>
              <a:rPr lang="de-AT" sz="3400" dirty="0"/>
              <a:t> </a:t>
            </a:r>
            <a:r>
              <a:rPr lang="de-AT" sz="3400" dirty="0" err="1"/>
              <a:t>for</a:t>
            </a:r>
            <a:r>
              <a:rPr lang="de-AT" sz="3400" dirty="0"/>
              <a:t> d2d </a:t>
            </a:r>
            <a:r>
              <a:rPr lang="de-AT" sz="3400" dirty="0" err="1"/>
              <a:t>communications</a:t>
            </a:r>
            <a:r>
              <a:rPr lang="de-AT" sz="3400" dirty="0"/>
              <a:t> in </a:t>
            </a:r>
            <a:r>
              <a:rPr lang="de-AT" sz="3400" dirty="0" err="1"/>
              <a:t>heterogeneous</a:t>
            </a:r>
            <a:r>
              <a:rPr lang="de-AT" sz="3400" dirty="0"/>
              <a:t> </a:t>
            </a:r>
            <a:r>
              <a:rPr lang="de-AT" sz="3400" dirty="0" err="1"/>
              <a:t>cellular</a:t>
            </a:r>
            <a:r>
              <a:rPr lang="de-AT" sz="3400" dirty="0"/>
              <a:t> </a:t>
            </a:r>
            <a:r>
              <a:rPr lang="de-AT" sz="3400" dirty="0" err="1"/>
              <a:t>networks</a:t>
            </a:r>
            <a:r>
              <a:rPr lang="de-AT" sz="3400" dirty="0"/>
              <a:t>. Digital Communications </a:t>
            </a:r>
            <a:r>
              <a:rPr lang="de-AT" sz="3400" dirty="0" err="1"/>
              <a:t>and</a:t>
            </a:r>
            <a:r>
              <a:rPr lang="de-AT" sz="3400" dirty="0"/>
              <a:t> Networks, 2021.</a:t>
            </a:r>
            <a:endParaRPr lang="de-AT" sz="3400" b="1" dirty="0">
              <a:solidFill>
                <a:srgbClr val="C00000"/>
              </a:solidFill>
            </a:endParaRPr>
          </a:p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330008" y="213140"/>
            <a:ext cx="207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Sabrina Pochaba</a:t>
            </a:r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664244" y="505527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Salzburg Research Forschungsgesellschaft mbH</a:t>
            </a:r>
          </a:p>
          <a:p>
            <a:r>
              <a:rPr lang="de-AT" sz="900" dirty="0"/>
              <a:t>Jakob-</a:t>
            </a:r>
            <a:r>
              <a:rPr lang="de-AT" sz="900" dirty="0" err="1"/>
              <a:t>Haringer</a:t>
            </a:r>
            <a:r>
              <a:rPr lang="de-AT" sz="900" dirty="0"/>
              <a:t>-Str. 5/3 | Salzburg, Austria</a:t>
            </a:r>
          </a:p>
          <a:p>
            <a:endParaRPr lang="de-AT" sz="900" dirty="0"/>
          </a:p>
          <a:p>
            <a:r>
              <a:rPr lang="de-AT" sz="900" dirty="0"/>
              <a:t>+43 662 2288-459</a:t>
            </a:r>
          </a:p>
          <a:p>
            <a:endParaRPr lang="de-AT" sz="900" dirty="0"/>
          </a:p>
          <a:p>
            <a:r>
              <a:rPr lang="de-AT" sz="900" dirty="0"/>
              <a:t>sabrina.pochaba@salzburgresearch.at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00965D-A31B-1D44-A076-D93B5C43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174" y="570736"/>
            <a:ext cx="227179" cy="2271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3894" y="882725"/>
            <a:ext cx="262536" cy="2625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AA39634-AAC4-6546-B5D4-E744702BC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256" y="1171428"/>
            <a:ext cx="239959" cy="239959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96579A9-3502-3C5F-F10D-CB15D0B0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69994E2C-B1BD-496F-560A-98B22FBFB72D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CE6ADF88-CE86-96C0-0F65-A136E2B0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19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MARL for D2D communication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7583" y="982579"/>
            <a:ext cx="4397969" cy="3612044"/>
          </a:xfrm>
        </p:spPr>
        <p:txBody>
          <a:bodyPr/>
          <a:lstStyle/>
          <a:p>
            <a:r>
              <a:rPr lang="en-GB" noProof="0" dirty="0"/>
              <a:t>2 channel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b="1" noProof="0" dirty="0">
                <a:solidFill>
                  <a:srgbClr val="00B050"/>
                </a:solidFill>
              </a:rPr>
              <a:t>Nash Equilibrium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23965"/>
              </p:ext>
            </p:extLst>
          </p:nvPr>
        </p:nvGraphicFramePr>
        <p:xfrm>
          <a:off x="4912902" y="1597023"/>
          <a:ext cx="3870563" cy="1588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006">
                  <a:extLst>
                    <a:ext uri="{9D8B030D-6E8A-4147-A177-3AD203B41FA5}">
                      <a16:colId xmlns:a16="http://schemas.microsoft.com/office/drawing/2014/main" val="1957337198"/>
                    </a:ext>
                  </a:extLst>
                </a:gridCol>
                <a:gridCol w="951543">
                  <a:extLst>
                    <a:ext uri="{9D8B030D-6E8A-4147-A177-3AD203B41FA5}">
                      <a16:colId xmlns:a16="http://schemas.microsoft.com/office/drawing/2014/main" val="428331386"/>
                    </a:ext>
                  </a:extLst>
                </a:gridCol>
                <a:gridCol w="973007">
                  <a:extLst>
                    <a:ext uri="{9D8B030D-6E8A-4147-A177-3AD203B41FA5}">
                      <a16:colId xmlns:a16="http://schemas.microsoft.com/office/drawing/2014/main" val="2876680744"/>
                    </a:ext>
                  </a:extLst>
                </a:gridCol>
                <a:gridCol w="973007">
                  <a:extLst>
                    <a:ext uri="{9D8B030D-6E8A-4147-A177-3AD203B41FA5}">
                      <a16:colId xmlns:a16="http://schemas.microsoft.com/office/drawing/2014/main" val="3512133935"/>
                    </a:ext>
                  </a:extLst>
                </a:gridCol>
              </a:tblGrid>
              <a:tr h="39651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Channel</a:t>
                      </a:r>
                      <a:r>
                        <a:rPr lang="de-AT" sz="1600" baseline="0" dirty="0">
                          <a:solidFill>
                            <a:srgbClr val="0F01BF"/>
                          </a:solidFill>
                        </a:rPr>
                        <a:t> 1</a:t>
                      </a:r>
                      <a:endParaRPr lang="de-AT" sz="1600" dirty="0">
                        <a:solidFill>
                          <a:srgbClr val="0F01B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Channel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600" dirty="0" err="1">
                          <a:solidFill>
                            <a:srgbClr val="0F01BF"/>
                          </a:solidFill>
                        </a:rPr>
                        <a:t>No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0F01BF"/>
                          </a:solidFill>
                        </a:rPr>
                        <a:t>Ch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398349"/>
                  </a:ext>
                </a:extLst>
              </a:tr>
              <a:tr h="398279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Channel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- 1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- 1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0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5318"/>
                  </a:ext>
                </a:extLst>
              </a:tr>
              <a:tr h="396785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Channel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- 1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- 1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0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92803"/>
                  </a:ext>
                </a:extLst>
              </a:tr>
              <a:tr h="396785">
                <a:tc>
                  <a:txBody>
                    <a:bodyPr/>
                    <a:lstStyle/>
                    <a:p>
                      <a:r>
                        <a:rPr lang="de-AT" sz="160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AT" sz="1600" dirty="0" err="1">
                          <a:solidFill>
                            <a:srgbClr val="FF0000"/>
                          </a:solidFill>
                        </a:rPr>
                        <a:t>Ch</a:t>
                      </a:r>
                      <a:endParaRPr lang="de-AT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0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0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1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(</a:t>
                      </a:r>
                      <a:r>
                        <a:rPr lang="de-AT" sz="1600" dirty="0">
                          <a:solidFill>
                            <a:srgbClr val="FF0000"/>
                          </a:solidFill>
                        </a:rPr>
                        <a:t> 0</a:t>
                      </a:r>
                      <a:r>
                        <a:rPr lang="de-AT" sz="1600" dirty="0"/>
                        <a:t>,</a:t>
                      </a:r>
                      <a:r>
                        <a:rPr lang="de-AT" sz="1600" dirty="0">
                          <a:solidFill>
                            <a:srgbClr val="0F01BF"/>
                          </a:solidFill>
                        </a:rPr>
                        <a:t> 0</a:t>
                      </a:r>
                      <a:r>
                        <a:rPr lang="de-AT" sz="1600" dirty="0"/>
                        <a:t>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95790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340344" y="1195430"/>
            <a:ext cx="116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0F01BF"/>
                </a:solidFill>
              </a:rPr>
              <a:t>Device 2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4088329" y="2023886"/>
            <a:ext cx="1190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FF0000"/>
                </a:solidFill>
              </a:rPr>
              <a:t>Device 1</a:t>
            </a:r>
          </a:p>
        </p:txBody>
      </p:sp>
      <p:sp>
        <p:nvSpPr>
          <p:cNvPr id="12" name="Ellipse 11"/>
          <p:cNvSpPr/>
          <p:nvPr/>
        </p:nvSpPr>
        <p:spPr>
          <a:xfrm>
            <a:off x="6074283" y="2442093"/>
            <a:ext cx="572237" cy="324464"/>
          </a:xfrm>
          <a:prstGeom prst="ellipse">
            <a:avLst/>
          </a:prstGeom>
          <a:noFill/>
          <a:ln w="28575">
            <a:solidFill>
              <a:srgbClr val="00B0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034895" y="2049043"/>
            <a:ext cx="572237" cy="324464"/>
          </a:xfrm>
          <a:prstGeom prst="ellipse">
            <a:avLst/>
          </a:prstGeom>
          <a:noFill/>
          <a:ln w="28575">
            <a:solidFill>
              <a:srgbClr val="00B0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1FD29F-C54F-396F-BF2F-D6A92F0E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" y="982663"/>
            <a:ext cx="3944424" cy="3656723"/>
          </a:xfrm>
          <a:prstGeom prst="rect">
            <a:avLst/>
          </a:prstGeom>
        </p:spPr>
      </p:pic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24FE1A40-2E0F-BA77-2AF2-73A7978F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C84EFC7-8595-CB4D-96F9-AFF584D0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0D600CF3-79A0-6170-DA46-5B4A08448391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4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8901-5071-3F55-630F-197AEC67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F23AD219-AA39-DB66-5C2B-F23A8A2F84E0}"/>
              </a:ext>
            </a:extLst>
          </p:cNvPr>
          <p:cNvSpPr/>
          <p:nvPr/>
        </p:nvSpPr>
        <p:spPr>
          <a:xfrm>
            <a:off x="1603547" y="711365"/>
            <a:ext cx="4417176" cy="4090806"/>
          </a:xfrm>
          <a:prstGeom prst="ellipse">
            <a:avLst/>
          </a:prstGeom>
          <a:solidFill>
            <a:srgbClr val="BEDCF4">
              <a:alpha val="18824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D4E90C0-362F-B80C-567D-716B4FDE3776}"/>
              </a:ext>
            </a:extLst>
          </p:cNvPr>
          <p:cNvSpPr/>
          <p:nvPr/>
        </p:nvSpPr>
        <p:spPr>
          <a:xfrm rot="1953679">
            <a:off x="2083534" y="3220029"/>
            <a:ext cx="2137780" cy="915820"/>
          </a:xfrm>
          <a:prstGeom prst="ellipse">
            <a:avLst/>
          </a:prstGeom>
          <a:solidFill>
            <a:srgbClr val="92BEE2">
              <a:alpha val="29000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BB9A47-5E0C-B401-A8BC-8A08BDA5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Cellular and D2D communication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36867E-7DDE-1ADE-E774-D1DA33D0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03B3-47B4-40E6-A249-DDD95698D421}" type="datetime1">
              <a:rPr lang="de-AT" smtClean="0"/>
              <a:t>04.04.2025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9F118-3916-E736-243E-582F6913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16E90F9-84DA-ADE5-0E42-37EF8FAACD8F}"/>
              </a:ext>
            </a:extLst>
          </p:cNvPr>
          <p:cNvSpPr/>
          <p:nvPr/>
        </p:nvSpPr>
        <p:spPr>
          <a:xfrm rot="1953679">
            <a:off x="3556021" y="1024682"/>
            <a:ext cx="1747727" cy="915820"/>
          </a:xfrm>
          <a:prstGeom prst="ellipse">
            <a:avLst/>
          </a:prstGeom>
          <a:solidFill>
            <a:srgbClr val="92BEE2">
              <a:alpha val="29000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89826C3-97CE-4187-63AA-5D3FB6FB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723" y="1526743"/>
            <a:ext cx="468118" cy="4681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C3C4412-49D4-FF2F-9FDE-D9D12FFC7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7193" y="1332233"/>
            <a:ext cx="468118" cy="4681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B9BF6A0-7554-8EA1-5DD8-C6AD5FB9F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875" y="2526429"/>
            <a:ext cx="468118" cy="4681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A27F826-257F-4F4C-26E4-9ABB29FFE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1161" y="3765909"/>
            <a:ext cx="468118" cy="46811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95CE41-2427-7714-6D73-C17898B52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061" y="3113989"/>
            <a:ext cx="468118" cy="4681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B37913F-DAEE-976C-B865-34C620370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5957" y="951653"/>
            <a:ext cx="468118" cy="468118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7B02C69-FCB2-F84B-65E5-38A5778DCAF4}"/>
              </a:ext>
            </a:extLst>
          </p:cNvPr>
          <p:cNvCxnSpPr/>
          <p:nvPr/>
        </p:nvCxnSpPr>
        <p:spPr>
          <a:xfrm>
            <a:off x="2861373" y="1767782"/>
            <a:ext cx="762828" cy="7586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1AD4CC5-78A0-1A40-0442-FE10865BAE2C}"/>
              </a:ext>
            </a:extLst>
          </p:cNvPr>
          <p:cNvCxnSpPr/>
          <p:nvPr/>
        </p:nvCxnSpPr>
        <p:spPr>
          <a:xfrm>
            <a:off x="3994516" y="2635477"/>
            <a:ext cx="986054" cy="1755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85C1C56-1944-A464-2E6F-37FA4E810023}"/>
              </a:ext>
            </a:extLst>
          </p:cNvPr>
          <p:cNvCxnSpPr/>
          <p:nvPr/>
        </p:nvCxnSpPr>
        <p:spPr>
          <a:xfrm flipH="1" flipV="1">
            <a:off x="2878531" y="1640338"/>
            <a:ext cx="793938" cy="7797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7780CEF0-1D7E-5E19-9510-3C1BD8153E00}"/>
              </a:ext>
            </a:extLst>
          </p:cNvPr>
          <p:cNvCxnSpPr/>
          <p:nvPr/>
        </p:nvCxnSpPr>
        <p:spPr>
          <a:xfrm flipH="1" flipV="1">
            <a:off x="4002581" y="2516527"/>
            <a:ext cx="961859" cy="1745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BB63476-675F-F41F-91DD-F7ECEBD0D6F0}"/>
              </a:ext>
            </a:extLst>
          </p:cNvPr>
          <p:cNvCxnSpPr/>
          <p:nvPr/>
        </p:nvCxnSpPr>
        <p:spPr>
          <a:xfrm>
            <a:off x="4102792" y="1332233"/>
            <a:ext cx="654525" cy="468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EA7E51B-49B2-E28B-E33F-61B941430CA6}"/>
              </a:ext>
            </a:extLst>
          </p:cNvPr>
          <p:cNvCxnSpPr/>
          <p:nvPr/>
        </p:nvCxnSpPr>
        <p:spPr>
          <a:xfrm>
            <a:off x="2695860" y="3512215"/>
            <a:ext cx="930672" cy="601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A55013A-77ED-F369-1DE0-A1EE9B42B5FE}"/>
              </a:ext>
            </a:extLst>
          </p:cNvPr>
          <p:cNvCxnSpPr/>
          <p:nvPr/>
        </p:nvCxnSpPr>
        <p:spPr>
          <a:xfrm flipH="1" flipV="1">
            <a:off x="4103426" y="1144645"/>
            <a:ext cx="626580" cy="44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7D111873-F818-6885-75A3-951E49D63F60}"/>
              </a:ext>
            </a:extLst>
          </p:cNvPr>
          <p:cNvCxnSpPr/>
          <p:nvPr/>
        </p:nvCxnSpPr>
        <p:spPr>
          <a:xfrm flipH="1" flipV="1">
            <a:off x="2678795" y="3291604"/>
            <a:ext cx="927010" cy="598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33E35700-FF0A-8F11-CB7B-7BFC4C3F4BFC}"/>
              </a:ext>
            </a:extLst>
          </p:cNvPr>
          <p:cNvCxnSpPr/>
          <p:nvPr/>
        </p:nvCxnSpPr>
        <p:spPr>
          <a:xfrm flipV="1">
            <a:off x="4060867" y="2994547"/>
            <a:ext cx="989616" cy="97018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FA751985-9298-B667-651B-FCFAC5AB2B94}"/>
              </a:ext>
            </a:extLst>
          </p:cNvPr>
          <p:cNvCxnSpPr>
            <a:endCxn id="14" idx="0"/>
          </p:cNvCxnSpPr>
          <p:nvPr/>
        </p:nvCxnSpPr>
        <p:spPr>
          <a:xfrm>
            <a:off x="4953628" y="1994861"/>
            <a:ext cx="165306" cy="53156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6A47E25-4508-2D3B-D78F-2738AF6BD19A}"/>
              </a:ext>
            </a:extLst>
          </p:cNvPr>
          <p:cNvCxnSpPr>
            <a:endCxn id="17" idx="1"/>
          </p:cNvCxnSpPr>
          <p:nvPr/>
        </p:nvCxnSpPr>
        <p:spPr>
          <a:xfrm flipV="1">
            <a:off x="2955311" y="1185712"/>
            <a:ext cx="760646" cy="23405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FE23DBAE-7E00-CEC7-8BA7-B279DDFE1334}"/>
              </a:ext>
            </a:extLst>
          </p:cNvPr>
          <p:cNvSpPr txBox="1"/>
          <p:nvPr/>
        </p:nvSpPr>
        <p:spPr>
          <a:xfrm>
            <a:off x="3702982" y="2998573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BS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6A9EC6C-9125-E898-4BBB-B0B268E4F4F8}"/>
              </a:ext>
            </a:extLst>
          </p:cNvPr>
          <p:cNvSpPr txBox="1"/>
          <p:nvPr/>
        </p:nvSpPr>
        <p:spPr>
          <a:xfrm>
            <a:off x="2554400" y="1715637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CU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D2CBDA9-0615-E42D-1614-BB132C6CD25C}"/>
              </a:ext>
            </a:extLst>
          </p:cNvPr>
          <p:cNvSpPr txBox="1"/>
          <p:nvPr/>
        </p:nvSpPr>
        <p:spPr>
          <a:xfrm>
            <a:off x="2367385" y="3499241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AB347EB-0B48-8B39-3561-AD062D55F97B}"/>
              </a:ext>
            </a:extLst>
          </p:cNvPr>
          <p:cNvSpPr txBox="1"/>
          <p:nvPr/>
        </p:nvSpPr>
        <p:spPr>
          <a:xfrm>
            <a:off x="3624201" y="4145428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B78E975-ED17-6989-68C8-B8D6CCED9624}"/>
              </a:ext>
            </a:extLst>
          </p:cNvPr>
          <p:cNvSpPr txBox="1"/>
          <p:nvPr/>
        </p:nvSpPr>
        <p:spPr>
          <a:xfrm>
            <a:off x="4707527" y="1899259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9F6DB26-A26D-CAEC-7F0F-7567A03E5E21}"/>
              </a:ext>
            </a:extLst>
          </p:cNvPr>
          <p:cNvSpPr txBox="1"/>
          <p:nvPr/>
        </p:nvSpPr>
        <p:spPr>
          <a:xfrm>
            <a:off x="3793189" y="1333414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4B2B6C2-42DD-2823-FA0C-579BE877D863}"/>
              </a:ext>
            </a:extLst>
          </p:cNvPr>
          <p:cNvSpPr txBox="1"/>
          <p:nvPr/>
        </p:nvSpPr>
        <p:spPr>
          <a:xfrm>
            <a:off x="4951229" y="2912865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CU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EF6B08A-2D92-2025-A73F-F94924A678CF}"/>
              </a:ext>
            </a:extLst>
          </p:cNvPr>
          <p:cNvCxnSpPr/>
          <p:nvPr/>
        </p:nvCxnSpPr>
        <p:spPr>
          <a:xfrm flipV="1">
            <a:off x="3633182" y="2335738"/>
            <a:ext cx="129531" cy="583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77A803D-525C-A353-B726-D5B76A876464}"/>
              </a:ext>
            </a:extLst>
          </p:cNvPr>
          <p:cNvCxnSpPr/>
          <p:nvPr/>
        </p:nvCxnSpPr>
        <p:spPr>
          <a:xfrm>
            <a:off x="3777856" y="2335800"/>
            <a:ext cx="172657" cy="581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23741B7-331C-4352-319B-EF7798078B5A}"/>
              </a:ext>
            </a:extLst>
          </p:cNvPr>
          <p:cNvCxnSpPr/>
          <p:nvPr/>
        </p:nvCxnSpPr>
        <p:spPr>
          <a:xfrm>
            <a:off x="3769995" y="2198748"/>
            <a:ext cx="5900" cy="823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FCFBFC09-CA6B-3C6A-231F-3EA0E94E1B3C}"/>
              </a:ext>
            </a:extLst>
          </p:cNvPr>
          <p:cNvCxnSpPr/>
          <p:nvPr/>
        </p:nvCxnSpPr>
        <p:spPr>
          <a:xfrm flipV="1">
            <a:off x="3779321" y="2855289"/>
            <a:ext cx="161019" cy="97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2005F46-8B05-FB3F-4D00-7420F55496D7}"/>
              </a:ext>
            </a:extLst>
          </p:cNvPr>
          <p:cNvCxnSpPr/>
          <p:nvPr/>
        </p:nvCxnSpPr>
        <p:spPr>
          <a:xfrm flipV="1">
            <a:off x="3780403" y="2758653"/>
            <a:ext cx="127555" cy="76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ECC3594-A764-AF82-9015-564CBCBD8616}"/>
              </a:ext>
            </a:extLst>
          </p:cNvPr>
          <p:cNvCxnSpPr/>
          <p:nvPr/>
        </p:nvCxnSpPr>
        <p:spPr>
          <a:xfrm flipV="1">
            <a:off x="3772434" y="2647452"/>
            <a:ext cx="112833" cy="64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BF2643CF-7D15-AEA0-A069-26D3673F164B}"/>
              </a:ext>
            </a:extLst>
          </p:cNvPr>
          <p:cNvCxnSpPr/>
          <p:nvPr/>
        </p:nvCxnSpPr>
        <p:spPr>
          <a:xfrm flipV="1">
            <a:off x="3784232" y="2553707"/>
            <a:ext cx="60145" cy="38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771C72E-5D5A-1738-8EC3-4CBA05376656}"/>
              </a:ext>
            </a:extLst>
          </p:cNvPr>
          <p:cNvCxnSpPr/>
          <p:nvPr/>
        </p:nvCxnSpPr>
        <p:spPr>
          <a:xfrm flipH="1" flipV="1">
            <a:off x="3644980" y="2835554"/>
            <a:ext cx="129532" cy="117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07B53256-00AF-AC61-E254-84CB6182AD2C}"/>
              </a:ext>
            </a:extLst>
          </p:cNvPr>
          <p:cNvCxnSpPr/>
          <p:nvPr/>
        </p:nvCxnSpPr>
        <p:spPr>
          <a:xfrm flipH="1" flipV="1">
            <a:off x="3672469" y="2739976"/>
            <a:ext cx="101415" cy="936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9FCCA862-E73C-6E57-9E66-DAC6E18E5CED}"/>
              </a:ext>
            </a:extLst>
          </p:cNvPr>
          <p:cNvCxnSpPr/>
          <p:nvPr/>
        </p:nvCxnSpPr>
        <p:spPr>
          <a:xfrm flipH="1" flipV="1">
            <a:off x="3697947" y="2647452"/>
            <a:ext cx="81714" cy="72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6BA6D250-7001-4BB9-6F05-4F7D93C936D8}"/>
              </a:ext>
            </a:extLst>
          </p:cNvPr>
          <p:cNvCxnSpPr/>
          <p:nvPr/>
        </p:nvCxnSpPr>
        <p:spPr>
          <a:xfrm flipH="1" flipV="1">
            <a:off x="3717266" y="2542302"/>
            <a:ext cx="50021" cy="49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Freihandform 68">
            <a:extLst>
              <a:ext uri="{FF2B5EF4-FFF2-40B4-BE49-F238E27FC236}">
                <a16:creationId xmlns:a16="http://schemas.microsoft.com/office/drawing/2014/main" id="{E16E8CD4-A97E-BCDD-FAC6-6630E4C0A361}"/>
              </a:ext>
            </a:extLst>
          </p:cNvPr>
          <p:cNvSpPr/>
          <p:nvPr/>
        </p:nvSpPr>
        <p:spPr>
          <a:xfrm>
            <a:off x="7032031" y="552556"/>
            <a:ext cx="1651436" cy="2785999"/>
          </a:xfrm>
          <a:custGeom>
            <a:avLst/>
            <a:gdLst>
              <a:gd name="connsiteX0" fmla="*/ 0 w 1651436"/>
              <a:gd name="connsiteY0" fmla="*/ 851490 h 2785999"/>
              <a:gd name="connsiteX1" fmla="*/ 678426 w 1651436"/>
              <a:gd name="connsiteY1" fmla="*/ 296951 h 2785999"/>
              <a:gd name="connsiteX2" fmla="*/ 678426 w 1651436"/>
              <a:gd name="connsiteY2" fmla="*/ 296951 h 2785999"/>
              <a:gd name="connsiteX3" fmla="*/ 749218 w 1651436"/>
              <a:gd name="connsiteY3" fmla="*/ 998974 h 2785999"/>
              <a:gd name="connsiteX4" fmla="*/ 743319 w 1651436"/>
              <a:gd name="connsiteY4" fmla="*/ 1010773 h 2785999"/>
              <a:gd name="connsiteX5" fmla="*/ 1634121 w 1651436"/>
              <a:gd name="connsiteY5" fmla="*/ 43279 h 2785999"/>
              <a:gd name="connsiteX6" fmla="*/ 1309657 w 1651436"/>
              <a:gd name="connsiteY6" fmla="*/ 2633096 h 2785999"/>
              <a:gd name="connsiteX7" fmla="*/ 1026488 w 1651436"/>
              <a:gd name="connsiteY7" fmla="*/ 2261436 h 27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436" h="2785999">
                <a:moveTo>
                  <a:pt x="0" y="851490"/>
                </a:moveTo>
                <a:lnTo>
                  <a:pt x="678426" y="296951"/>
                </a:lnTo>
                <a:lnTo>
                  <a:pt x="678426" y="296951"/>
                </a:lnTo>
                <a:cubicBezTo>
                  <a:pt x="690225" y="413955"/>
                  <a:pt x="738403" y="880004"/>
                  <a:pt x="749218" y="998974"/>
                </a:cubicBezTo>
                <a:cubicBezTo>
                  <a:pt x="760033" y="1117944"/>
                  <a:pt x="743319" y="1010773"/>
                  <a:pt x="743319" y="1010773"/>
                </a:cubicBezTo>
                <a:cubicBezTo>
                  <a:pt x="890803" y="851491"/>
                  <a:pt x="1539731" y="-227108"/>
                  <a:pt x="1634121" y="43279"/>
                </a:cubicBezTo>
                <a:cubicBezTo>
                  <a:pt x="1728511" y="313666"/>
                  <a:pt x="1410929" y="2263403"/>
                  <a:pt x="1309657" y="2633096"/>
                </a:cubicBezTo>
                <a:cubicBezTo>
                  <a:pt x="1208385" y="3002789"/>
                  <a:pt x="1117436" y="2632112"/>
                  <a:pt x="1026488" y="2261436"/>
                </a:cubicBezTo>
              </a:path>
            </a:pathLst>
          </a:custGeom>
          <a:noFill/>
          <a:ln w="12700">
            <a:noFill/>
            <a:miter lim="400000"/>
          </a:ln>
          <a:effectLst/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Inhaltsplatzhalter 75">
            <a:extLst>
              <a:ext uri="{FF2B5EF4-FFF2-40B4-BE49-F238E27FC236}">
                <a16:creationId xmlns:a16="http://schemas.microsoft.com/office/drawing/2014/main" id="{BAA862A6-BFC1-2FC2-CF0A-BBB1C3EF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3049"/>
            <a:ext cx="1168543" cy="1055505"/>
          </a:xfrm>
        </p:spPr>
        <p:txBody>
          <a:bodyPr>
            <a:normAutofit/>
          </a:bodyPr>
          <a:lstStyle/>
          <a:p>
            <a:r>
              <a:rPr lang="en-GB" sz="900" b="1" noProof="0" dirty="0"/>
              <a:t>BS = Base Station</a:t>
            </a:r>
          </a:p>
          <a:p>
            <a:r>
              <a:rPr lang="en-GB" sz="900" b="1" noProof="0" dirty="0"/>
              <a:t>CU = Cellular User</a:t>
            </a:r>
          </a:p>
          <a:p>
            <a:r>
              <a:rPr lang="en-GB" sz="900" b="1" noProof="0" dirty="0"/>
              <a:t>DU = D2D User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FF99E0-9F9F-AAF5-6524-CE9B9F407B31}"/>
              </a:ext>
            </a:extLst>
          </p:cNvPr>
          <p:cNvSpPr txBox="1"/>
          <p:nvPr/>
        </p:nvSpPr>
        <p:spPr>
          <a:xfrm>
            <a:off x="6128081" y="1337315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Problem:</a:t>
            </a:r>
            <a:br>
              <a:rPr lang="de-AT" dirty="0"/>
            </a:br>
            <a:r>
              <a:rPr lang="de-AT" b="1" dirty="0"/>
              <a:t>Reliable Communication without regulation of BS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C03C93C-43A6-C100-2F60-292044C3D986}"/>
              </a:ext>
            </a:extLst>
          </p:cNvPr>
          <p:cNvSpPr txBox="1"/>
          <p:nvPr/>
        </p:nvSpPr>
        <p:spPr>
          <a:xfrm>
            <a:off x="6128081" y="2806743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Solution:</a:t>
            </a:r>
            <a:br>
              <a:rPr lang="de-AT" dirty="0"/>
            </a:br>
            <a:r>
              <a:rPr lang="de-AT" b="1" dirty="0"/>
              <a:t>Multi-Agent Reinforcement Learning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9F381-9290-1629-89BE-EFB17861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A495777-C6DD-DF84-6163-288CA89031A6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9" grpId="0"/>
      <p:bldP spid="60" grpId="0"/>
      <p:bldP spid="62" grpId="0"/>
      <p:bldP spid="63" grpId="0"/>
      <p:bldP spid="64" grpId="0"/>
      <p:bldP spid="65" grpId="0"/>
      <p:bldP spid="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Multi-Agent Reinforcement Learning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2968563" y="1675166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964750" y="3608627"/>
            <a:ext cx="2505133" cy="851218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lIns="45719" rIns="45719" rtlCol="0" anchor="ctr"/>
          <a:lstStyle/>
          <a:p>
            <a:pPr lvl="1" algn="ctr"/>
            <a:r>
              <a:rPr lang="de-AT" dirty="0"/>
              <a:t>Environment</a:t>
            </a:r>
          </a:p>
        </p:txBody>
      </p:sp>
      <p:sp>
        <p:nvSpPr>
          <p:cNvPr id="11" name="Nach links gekrümmter Pfeil 10"/>
          <p:cNvSpPr/>
          <p:nvPr/>
        </p:nvSpPr>
        <p:spPr>
          <a:xfrm>
            <a:off x="5467719" y="1761772"/>
            <a:ext cx="751218" cy="2414290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469425" y="2573244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Action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72111" y="2259756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State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2111" y="2897963"/>
            <a:ext cx="1252030" cy="458783"/>
          </a:xfrm>
          <a:prstGeom prst="roundRect">
            <a:avLst/>
          </a:prstGeom>
          <a:noFill/>
          <a:ln w="19050">
            <a:solidFill>
              <a:srgbClr val="3FD1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 err="1"/>
              <a:t>Reward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751" y="1679134"/>
            <a:ext cx="408186" cy="4081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BAD03C9-8323-654F-BA78-F21F9AF63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2305" y="3580907"/>
            <a:ext cx="867985" cy="867985"/>
          </a:xfrm>
          <a:prstGeom prst="rect">
            <a:avLst/>
          </a:prstGeom>
        </p:spPr>
      </p:pic>
      <p:sp>
        <p:nvSpPr>
          <p:cNvPr id="18" name="Abgerundetes Rechteck 17"/>
          <p:cNvSpPr/>
          <p:nvPr/>
        </p:nvSpPr>
        <p:spPr>
          <a:xfrm>
            <a:off x="2968563" y="2352345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962664" y="1077249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076" y="1087116"/>
            <a:ext cx="408186" cy="40818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3975" y="2359661"/>
            <a:ext cx="408186" cy="408186"/>
          </a:xfrm>
          <a:prstGeom prst="rect">
            <a:avLst/>
          </a:prstGeom>
        </p:spPr>
      </p:pic>
      <p:sp>
        <p:nvSpPr>
          <p:cNvPr id="22" name="Nach links gekrümmter Pfeil 21"/>
          <p:cNvSpPr/>
          <p:nvPr/>
        </p:nvSpPr>
        <p:spPr>
          <a:xfrm rot="10800000">
            <a:off x="2017768" y="1045204"/>
            <a:ext cx="947909" cy="3264069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3" name="Nach links gekrümmter Pfeil 22"/>
          <p:cNvSpPr/>
          <p:nvPr/>
        </p:nvSpPr>
        <p:spPr>
          <a:xfrm rot="10800000">
            <a:off x="2217178" y="1687263"/>
            <a:ext cx="751218" cy="2488798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4" name="Nach links gekrümmter Pfeil 23"/>
          <p:cNvSpPr/>
          <p:nvPr/>
        </p:nvSpPr>
        <p:spPr>
          <a:xfrm rot="10800000">
            <a:off x="2354197" y="2393578"/>
            <a:ext cx="613856" cy="1628374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5" name="Nach links gekrümmter Pfeil 24"/>
          <p:cNvSpPr/>
          <p:nvPr/>
        </p:nvSpPr>
        <p:spPr>
          <a:xfrm>
            <a:off x="5469883" y="1168072"/>
            <a:ext cx="871921" cy="3291773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6" name="Nach links gekrümmter Pfeil 25"/>
          <p:cNvSpPr/>
          <p:nvPr/>
        </p:nvSpPr>
        <p:spPr>
          <a:xfrm>
            <a:off x="5462218" y="2487963"/>
            <a:ext cx="665295" cy="1429648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A596F-D9C1-4125-C08F-F385DA77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3E49D60-F467-6DD3-E60F-651284D3FD28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96F260C-B613-B88C-9C4E-44F2E127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45" y="693690"/>
            <a:ext cx="2346292" cy="2175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BA4BDE-95D6-B3BD-9855-C59C2900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Multi-Agent Reinforcement Learning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1E0FA-4AB9-14B7-521B-0FE8A733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C4D1C-2ABA-59D5-70AB-372424AA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412A3CE-0F2A-2628-F65C-95C61465F309}"/>
              </a:ext>
            </a:extLst>
          </p:cNvPr>
          <p:cNvSpPr txBox="1">
            <a:spLocks/>
          </p:cNvSpPr>
          <p:nvPr/>
        </p:nvSpPr>
        <p:spPr>
          <a:xfrm>
            <a:off x="389359" y="1022139"/>
            <a:ext cx="2147852" cy="134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 err="1"/>
              <a:t>Cooperative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FCC0F8-87F3-C4AA-FB00-BA588C7BAD2E}"/>
              </a:ext>
            </a:extLst>
          </p:cNvPr>
          <p:cNvSpPr txBox="1">
            <a:spLocks/>
          </p:cNvSpPr>
          <p:nvPr/>
        </p:nvSpPr>
        <p:spPr>
          <a:xfrm>
            <a:off x="4988690" y="781035"/>
            <a:ext cx="3129608" cy="75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 err="1"/>
              <a:t>Adversarial</a:t>
            </a:r>
            <a:r>
              <a:rPr lang="de-AT" b="1" dirty="0"/>
              <a:t> 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84FE8E-DC32-F35E-2495-F1CFBB25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63" y="2886882"/>
            <a:ext cx="3547036" cy="20016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11C8FE-54BA-33B3-C246-926A648FC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06" y="562203"/>
            <a:ext cx="1935731" cy="2009547"/>
          </a:xfrm>
          <a:prstGeom prst="rect">
            <a:avLst/>
          </a:prstGeom>
        </p:spPr>
      </p:pic>
      <p:pic>
        <p:nvPicPr>
          <p:cNvPr id="12" name="Onlinemedien 11" title="Multi-Agent Hide and Seek">
            <a:hlinkClick r:id="" action="ppaction://media"/>
            <a:extLst>
              <a:ext uri="{FF2B5EF4-FFF2-40B4-BE49-F238E27FC236}">
                <a16:creationId xmlns:a16="http://schemas.microsoft.com/office/drawing/2014/main" id="{29FEBA12-0226-E46E-912D-C909439463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41742" y="2914803"/>
            <a:ext cx="3276556" cy="1851254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EF110A5-06AC-CC1E-334E-DB4CDD2A95CC}"/>
              </a:ext>
            </a:extLst>
          </p:cNvPr>
          <p:cNvSpPr txBox="1">
            <a:spLocks/>
          </p:cNvSpPr>
          <p:nvPr/>
        </p:nvSpPr>
        <p:spPr>
          <a:xfrm>
            <a:off x="4522727" y="2536315"/>
            <a:ext cx="3129608" cy="75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/>
              <a:t>Mixed 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F0B33D-7572-3B61-39A2-D416FEB1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D8A9E24-EBEB-77AA-842A-6C9EA576839C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2AB12C-5D33-5720-6E5A-438C236A3C2A}"/>
              </a:ext>
            </a:extLst>
          </p:cNvPr>
          <p:cNvSpPr txBox="1"/>
          <p:nvPr/>
        </p:nvSpPr>
        <p:spPr>
          <a:xfrm>
            <a:off x="4771697" y="47236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dirty="0"/>
              <a:t>https://www.youtube.com/watch?v=kopoLzvh5jY</a:t>
            </a:r>
          </a:p>
        </p:txBody>
      </p:sp>
    </p:spTree>
    <p:extLst>
      <p:ext uri="{BB962C8B-B14F-4D97-AF65-F5344CB8AC3E}">
        <p14:creationId xmlns:p14="http://schemas.microsoft.com/office/powerpoint/2010/main" val="23334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AB4D-B2E0-B917-3F98-0E6B0C09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reenshot, Schrift, Logo enthält.&#10;&#10;KI-generierte Inhalte können fehlerhaft sein.">
            <a:extLst>
              <a:ext uri="{FF2B5EF4-FFF2-40B4-BE49-F238E27FC236}">
                <a16:creationId xmlns:a16="http://schemas.microsoft.com/office/drawing/2014/main" id="{07B6B6A5-72DA-67F8-4385-CCD1A067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57" y="690953"/>
            <a:ext cx="2839934" cy="22637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B84245-DE1C-66C0-96BC-DDB5F7C6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50FE08-23D2-DBAF-11D5-1ABB15B0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3A4E2-848B-A8DB-C235-86FC411D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9A493CE2-49EB-7A8B-7AF8-7B028323EF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39" y="791089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Normal Form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triple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b="1" dirty="0"/>
              </a:p>
              <a:p>
                <a:pPr marL="0" indent="0">
                  <a:buFont typeface="Wingdings" charset="2"/>
                  <a:buNone/>
                </a:pP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9A493CE2-49EB-7A8B-7AF8-7B028323E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" y="791089"/>
                <a:ext cx="3651022" cy="1134222"/>
              </a:xfrm>
              <a:prstGeom prst="rect">
                <a:avLst/>
              </a:prstGeom>
              <a:blipFill>
                <a:blip r:embed="rId4"/>
                <a:stretch>
                  <a:fillRect l="-1336" t="-26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6F87B559-72C5-A6BB-182F-EC951A5363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6148" y="3447702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Markov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tuple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,</a:t>
                </a:r>
                <a:endParaRPr lang="de-AT" b="1" dirty="0"/>
              </a:p>
              <a:p>
                <a:pPr marL="0" indent="0">
                  <a:buFont typeface="Wingdings" charset="2"/>
                  <a:buNone/>
                </a:pP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6F87B559-72C5-A6BB-182F-EC951A536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48" y="3447702"/>
                <a:ext cx="3651022" cy="1134222"/>
              </a:xfrm>
              <a:prstGeom prst="rect">
                <a:avLst/>
              </a:prstGeom>
              <a:blipFill>
                <a:blip r:embed="rId5"/>
                <a:stretch>
                  <a:fillRect l="-1336" t="-26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573216B-4F96-7693-26BE-8F5E1CA1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9A471B-35C5-9790-B99F-FF33D97F94C1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D94485B9-6130-AB75-44B9-E0DA25D1B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570097"/>
                  </p:ext>
                </p:extLst>
              </p:nvPr>
            </p:nvGraphicFramePr>
            <p:xfrm>
              <a:off x="850365" y="3151155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de-AT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D94485B9-6130-AB75-44B9-E0DA25D1BB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570097"/>
                  </p:ext>
                </p:extLst>
              </p:nvPr>
            </p:nvGraphicFramePr>
            <p:xfrm>
              <a:off x="850365" y="3151155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3846" t="-103077" r="-105128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7516" t="-103077" r="-1863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3846" t="-200000" r="-105128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7516" t="-200000" r="-1863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fik 12" descr="Ein Bild, das Schuhwerk, Zeichnung, Darstellung, Kleidung enthält.&#10;&#10;Automatisch generierte Beschreibung">
            <a:extLst>
              <a:ext uri="{FF2B5EF4-FFF2-40B4-BE49-F238E27FC236}">
                <a16:creationId xmlns:a16="http://schemas.microsoft.com/office/drawing/2014/main" id="{A0CE75CD-B5D0-8736-1E01-02981FB33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4" y="1612073"/>
            <a:ext cx="1106618" cy="1599931"/>
          </a:xfrm>
          <a:prstGeom prst="rect">
            <a:avLst/>
          </a:prstGeom>
        </p:spPr>
      </p:pic>
      <p:pic>
        <p:nvPicPr>
          <p:cNvPr id="14" name="Grafik 13" descr="Ein Bild, das Schuhwerk, Zeichnung, Darstellung, Kleidung enthält.&#10;&#10;Automatisch generierte Beschreibung">
            <a:extLst>
              <a:ext uri="{FF2B5EF4-FFF2-40B4-BE49-F238E27FC236}">
                <a16:creationId xmlns:a16="http://schemas.microsoft.com/office/drawing/2014/main" id="{C1C78F5A-1091-A030-3615-AFBF34299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65" y="1640655"/>
            <a:ext cx="1106618" cy="1599931"/>
          </a:xfrm>
          <a:prstGeom prst="rect">
            <a:avLst/>
          </a:prstGeom>
        </p:spPr>
      </p:pic>
      <p:pic>
        <p:nvPicPr>
          <p:cNvPr id="15" name="Grafik 14" descr="Ein Bild, das Zeichnung,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1A25F319-EAF6-22BF-4E61-5BAF1C4C2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671" y="1105488"/>
            <a:ext cx="1268265" cy="253653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5F90153-FE1B-0578-3889-A729BAE38B12}"/>
              </a:ext>
            </a:extLst>
          </p:cNvPr>
          <p:cNvSpPr txBox="1"/>
          <p:nvPr/>
        </p:nvSpPr>
        <p:spPr>
          <a:xfrm>
            <a:off x="3626763" y="4692348"/>
            <a:ext cx="5605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Multi-Agent Reinforcement Learning: A </a:t>
            </a:r>
            <a:r>
              <a:rPr lang="de-AT" sz="800" dirty="0" err="1"/>
              <a:t>Selective</a:t>
            </a:r>
            <a:r>
              <a:rPr lang="de-AT" sz="800" dirty="0"/>
              <a:t> </a:t>
            </a:r>
            <a:r>
              <a:rPr lang="de-AT" sz="800" dirty="0" err="1"/>
              <a:t>Overview</a:t>
            </a:r>
            <a:r>
              <a:rPr lang="de-AT" sz="800" dirty="0"/>
              <a:t> of </a:t>
            </a:r>
            <a:r>
              <a:rPr lang="de-AT" sz="800" dirty="0" err="1"/>
              <a:t>Theories</a:t>
            </a:r>
            <a:r>
              <a:rPr lang="de-AT" sz="800" dirty="0"/>
              <a:t> and </a:t>
            </a:r>
            <a:r>
              <a:rPr lang="de-AT" sz="800" dirty="0" err="1"/>
              <a:t>Algorithms</a:t>
            </a:r>
            <a:r>
              <a:rPr lang="de-AT" sz="800" dirty="0"/>
              <a:t>; </a:t>
            </a:r>
            <a:r>
              <a:rPr lang="de-AT" sz="800" dirty="0" err="1"/>
              <a:t>Kaiqing</a:t>
            </a:r>
            <a:r>
              <a:rPr lang="de-AT" sz="800" dirty="0"/>
              <a:t> Zhang, </a:t>
            </a:r>
            <a:r>
              <a:rPr lang="de-AT" sz="800" dirty="0" err="1"/>
              <a:t>Zhuoran</a:t>
            </a:r>
            <a:r>
              <a:rPr lang="de-AT" sz="800" dirty="0"/>
              <a:t> Yang, Tamer Basar; 24.Nov.2019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658194-F35E-548F-1A4D-3DA48678F9EE}"/>
              </a:ext>
            </a:extLst>
          </p:cNvPr>
          <p:cNvSpPr txBox="1"/>
          <p:nvPr/>
        </p:nvSpPr>
        <p:spPr>
          <a:xfrm>
            <a:off x="5524688" y="1425211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(</a:t>
            </a:r>
            <a:r>
              <a:rPr lang="de-AT" sz="800" dirty="0" err="1"/>
              <a:t>s,r</a:t>
            </a:r>
            <a:r>
              <a:rPr lang="de-AT" sz="800" dirty="0"/>
              <a:t>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B049795-14C4-018B-7074-B776256F7010}"/>
              </a:ext>
            </a:extLst>
          </p:cNvPr>
          <p:cNvSpPr txBox="1"/>
          <p:nvPr/>
        </p:nvSpPr>
        <p:spPr>
          <a:xfrm>
            <a:off x="5473864" y="999398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(</a:t>
            </a:r>
            <a:r>
              <a:rPr lang="de-AT" sz="800" dirty="0" err="1"/>
              <a:t>s,r</a:t>
            </a:r>
            <a:r>
              <a:rPr lang="de-AT" sz="800" dirty="0"/>
              <a:t>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8DE4EE-101A-A286-852E-75797854C970}"/>
              </a:ext>
            </a:extLst>
          </p:cNvPr>
          <p:cNvSpPr txBox="1"/>
          <p:nvPr/>
        </p:nvSpPr>
        <p:spPr>
          <a:xfrm>
            <a:off x="5447379" y="610923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(</a:t>
            </a:r>
            <a:r>
              <a:rPr lang="de-AT" sz="800" dirty="0" err="1"/>
              <a:t>s,r</a:t>
            </a:r>
            <a:r>
              <a:rPr lang="de-AT" sz="800" dirty="0"/>
              <a:t>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F58DCC-823A-38C9-2695-592C954ED905}"/>
              </a:ext>
            </a:extLst>
          </p:cNvPr>
          <p:cNvSpPr txBox="1"/>
          <p:nvPr/>
        </p:nvSpPr>
        <p:spPr>
          <a:xfrm>
            <a:off x="7371925" y="589329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314428-6D0A-0958-9612-36AEE8BB776B}"/>
              </a:ext>
            </a:extLst>
          </p:cNvPr>
          <p:cNvSpPr txBox="1"/>
          <p:nvPr/>
        </p:nvSpPr>
        <p:spPr>
          <a:xfrm>
            <a:off x="7371925" y="1441540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B0726A-F827-5031-73E6-4C5F455763E1}"/>
              </a:ext>
            </a:extLst>
          </p:cNvPr>
          <p:cNvSpPr txBox="1"/>
          <p:nvPr/>
        </p:nvSpPr>
        <p:spPr>
          <a:xfrm>
            <a:off x="7371925" y="979580"/>
            <a:ext cx="343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573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lkenförmige Legende 32"/>
          <p:cNvSpPr/>
          <p:nvPr/>
        </p:nvSpPr>
        <p:spPr>
          <a:xfrm>
            <a:off x="6262987" y="2095312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2579"/>
                <a:ext cx="3129608" cy="17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AT" b="1" dirty="0"/>
                  <a:t>Equilibrium:</a:t>
                </a:r>
              </a:p>
              <a:p>
                <a:pPr marL="0" indent="0">
                  <a:buNone/>
                </a:pPr>
                <a:endParaRPr lang="de-AT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𝑝𝑜𝑙𝑖𝑐𝑦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𝑎𝑐h𝑖𝑒𝑣𝑒𝑠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𝑵𝒂𝒔𝒉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𝑬𝒒𝒖𝒊𝒍𝒊𝒃𝒓𝒊𝒖𝒎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𝑵𝑬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16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266700" lvl="1" indent="0"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2579"/>
                <a:ext cx="3129608" cy="1785788"/>
              </a:xfrm>
              <a:blipFill>
                <a:blip r:embed="rId3"/>
                <a:stretch>
                  <a:fillRect l="-1559" t="-13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787" y="2108996"/>
            <a:ext cx="484754" cy="484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624" y="1774606"/>
            <a:ext cx="484754" cy="4847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1835" y="3574530"/>
            <a:ext cx="484754" cy="4847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70" y="3365751"/>
            <a:ext cx="484754" cy="484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2027" y="2421856"/>
            <a:ext cx="484754" cy="48475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4832059" y="1224793"/>
            <a:ext cx="3473041" cy="3119241"/>
          </a:xfrm>
          <a:prstGeom prst="roundRect">
            <a:avLst/>
          </a:prstGeom>
          <a:noFill/>
          <a:ln w="12700">
            <a:solidFill>
              <a:srgbClr val="61A1D5"/>
            </a:solidFill>
            <a:miter lim="400000"/>
          </a:ln>
          <a:effectLst/>
        </p:spPr>
        <p:txBody>
          <a:bodyPr lIns="45719" rIns="45719" rtlCol="0" anchor="t"/>
          <a:lstStyle/>
          <a:p>
            <a:r>
              <a:rPr lang="de-AT" dirty="0"/>
              <a:t>Environment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5001" y="2997237"/>
            <a:ext cx="484754" cy="484754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666165" y="135373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8" name="Wolkenförmige Legende 27"/>
          <p:cNvSpPr/>
          <p:nvPr/>
        </p:nvSpPr>
        <p:spPr>
          <a:xfrm>
            <a:off x="5301702" y="1676001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0" name="Wolkenförmige Legende 29"/>
          <p:cNvSpPr/>
          <p:nvPr/>
        </p:nvSpPr>
        <p:spPr>
          <a:xfrm>
            <a:off x="6914004" y="259224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5854651" y="296556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2" name="Wolkenförmige Legende 31"/>
          <p:cNvSpPr/>
          <p:nvPr/>
        </p:nvSpPr>
        <p:spPr>
          <a:xfrm>
            <a:off x="7607240" y="3120280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EF966-5D2F-1985-94A6-B88206BA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A776F3C-6345-4B8E-51DE-980D529F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EFFF6AE-F346-0778-A46E-A99229D700D5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8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A09E-9A1B-E8A1-04B2-A515A6CE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68824-7755-5BE7-3ACC-F050EBA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04255-430E-A32E-312A-57F2205C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56DB5A-69E2-E0D7-48BC-88DBD777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0585474E-EF3A-65F8-BE52-6241124893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39" y="791089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Normal Form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triple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b="1" dirty="0"/>
              </a:p>
              <a:p>
                <a:pPr marL="0" indent="0">
                  <a:buFont typeface="Wingdings" charset="2"/>
                  <a:buNone/>
                </a:pP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0585474E-EF3A-65F8-BE52-62411248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" y="791089"/>
                <a:ext cx="3651022" cy="1134222"/>
              </a:xfrm>
              <a:prstGeom prst="rect">
                <a:avLst/>
              </a:prstGeom>
              <a:blipFill>
                <a:blip r:embed="rId3"/>
                <a:stretch>
                  <a:fillRect l="-1336" t="-26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B359F10-8748-0E50-65FE-A8D73FBD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61D9113-0ADF-0A5A-086E-FA57373FCFC8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D65824BE-6CB4-50F5-2A07-1C9F31BF6B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365" y="3151155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de-AT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D65824BE-6CB4-50F5-2A07-1C9F31BF6B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0365" y="3151155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stay</a:t>
                          </a:r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silent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3846" t="-103077" r="-105128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7516" t="-103077" r="-1863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confess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3846" t="-200000" r="-105128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7516" t="-200000" r="-1863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fik 12" descr="Ein Bild, das Schuhwerk, Zeichnung, Darstellung, Kleidung enthält.&#10;&#10;Automatisch generierte Beschreibung">
            <a:extLst>
              <a:ext uri="{FF2B5EF4-FFF2-40B4-BE49-F238E27FC236}">
                <a16:creationId xmlns:a16="http://schemas.microsoft.com/office/drawing/2014/main" id="{D3DE77ED-2402-4C2B-8F37-D47422B49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4" y="1612073"/>
            <a:ext cx="1106618" cy="1599931"/>
          </a:xfrm>
          <a:prstGeom prst="rect">
            <a:avLst/>
          </a:prstGeom>
        </p:spPr>
      </p:pic>
      <p:pic>
        <p:nvPicPr>
          <p:cNvPr id="14" name="Grafik 13" descr="Ein Bild, das Schuhwerk, Zeichnung, Darstellung, Kleidung enthält.&#10;&#10;Automatisch generierte Beschreibung">
            <a:extLst>
              <a:ext uri="{FF2B5EF4-FFF2-40B4-BE49-F238E27FC236}">
                <a16:creationId xmlns:a16="http://schemas.microsoft.com/office/drawing/2014/main" id="{9D23C68E-D6BC-AEF5-E97F-67BEE92A0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65" y="1640655"/>
            <a:ext cx="1106618" cy="1599931"/>
          </a:xfrm>
          <a:prstGeom prst="rect">
            <a:avLst/>
          </a:prstGeom>
        </p:spPr>
      </p:pic>
      <p:pic>
        <p:nvPicPr>
          <p:cNvPr id="15" name="Grafik 14" descr="Ein Bild, das Zeichnung,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AD42E7BD-10FC-FF90-4003-4D2E581EA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671" y="1105488"/>
            <a:ext cx="1268265" cy="2536530"/>
          </a:xfrm>
          <a:prstGeom prst="rect">
            <a:avLst/>
          </a:prstGeom>
        </p:spPr>
      </p:pic>
      <p:pic>
        <p:nvPicPr>
          <p:cNvPr id="10" name="Grafik 9" descr="Ein Bild, das Menschliches Gesicht, Mann, Cartoon, Zeichnung enthält.&#10;&#10;Automatisch generierte Beschreibung">
            <a:extLst>
              <a:ext uri="{FF2B5EF4-FFF2-40B4-BE49-F238E27FC236}">
                <a16:creationId xmlns:a16="http://schemas.microsoft.com/office/drawing/2014/main" id="{4F0B0A78-8457-A2E6-0A2B-D50D9531F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987" y="1127469"/>
            <a:ext cx="2725336" cy="1805535"/>
          </a:xfrm>
          <a:prstGeom prst="rect">
            <a:avLst/>
          </a:prstGeom>
        </p:spPr>
      </p:pic>
      <p:pic>
        <p:nvPicPr>
          <p:cNvPr id="11" name="Grafik 10" descr="Ein Bild, das Menschliches Gesicht, Mann, Cartoon, Zeichnung enthält.&#10;&#10;Automatisch generierte Beschreibung">
            <a:extLst>
              <a:ext uri="{FF2B5EF4-FFF2-40B4-BE49-F238E27FC236}">
                <a16:creationId xmlns:a16="http://schemas.microsoft.com/office/drawing/2014/main" id="{73B5C851-5E5C-96C8-D02A-B12EA7B35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987" y="2960269"/>
            <a:ext cx="2725336" cy="1805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7">
                <a:extLst>
                  <a:ext uri="{FF2B5EF4-FFF2-40B4-BE49-F238E27FC236}">
                    <a16:creationId xmlns:a16="http://schemas.microsoft.com/office/drawing/2014/main" id="{23E79C9F-F365-712A-4BC3-413AF8690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777" y="396736"/>
                <a:ext cx="3029319" cy="3612044"/>
              </a:xfrm>
            </p:spPr>
            <p:txBody>
              <a:bodyPr/>
              <a:lstStyle/>
              <a:p>
                <a:r>
                  <a:rPr lang="de-AT" dirty="0"/>
                  <a:t>Nash </a:t>
                </a:r>
                <a:r>
                  <a:rPr lang="de-AT" dirty="0" err="1"/>
                  <a:t>Equilibria</a:t>
                </a:r>
                <a:r>
                  <a:rPr lang="de-AT" dirty="0"/>
                  <a:t>:</a:t>
                </a:r>
              </a:p>
              <a:p>
                <a:pPr lvl="1"/>
                <a:r>
                  <a:rPr lang="de-AT" sz="1400" dirty="0"/>
                  <a:t>(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AT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𝑜𝑛𝑓𝑒𝑠𝑠</m:t>
                    </m:r>
                    <m:r>
                      <a:rPr lang="de-AT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1400" dirty="0"/>
                  <a:t>,</a:t>
                </a:r>
                <a14:m>
                  <m:oMath xmlns:m="http://schemas.openxmlformats.org/officeDocument/2006/math">
                    <m:r>
                      <a:rPr lang="de-AT" sz="1400" b="0" i="0" dirty="0" smtClean="0">
                        <a:solidFill>
                          <a:srgbClr val="0F01B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sz="1400" b="0" i="1" dirty="0" smtClean="0">
                        <a:solidFill>
                          <a:srgbClr val="0F01B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sz="1400" b="0" i="1" dirty="0" smtClean="0">
                        <a:solidFill>
                          <a:srgbClr val="0F01BF"/>
                        </a:solidFill>
                        <a:latin typeface="Cambria Math" panose="02040503050406030204" pitchFamily="18" charset="0"/>
                      </a:rPr>
                      <m:t>𝑐𝑜𝑛𝑓𝑒𝑠𝑠</m:t>
                    </m:r>
                  </m:oMath>
                </a14:m>
                <a:r>
                  <a:rPr lang="de-AT" sz="1400" dirty="0"/>
                  <a:t>)</a:t>
                </a:r>
              </a:p>
            </p:txBody>
          </p:sp>
        </mc:Choice>
        <mc:Fallback xmlns="">
          <p:sp>
            <p:nvSpPr>
              <p:cNvPr id="16" name="Inhaltsplatzhalter 7">
                <a:extLst>
                  <a:ext uri="{FF2B5EF4-FFF2-40B4-BE49-F238E27FC236}">
                    <a16:creationId xmlns:a16="http://schemas.microsoft.com/office/drawing/2014/main" id="{23E79C9F-F365-712A-4BC3-413AF8690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777" y="396736"/>
                <a:ext cx="3029319" cy="3612044"/>
              </a:xfrm>
              <a:blipFill>
                <a:blip r:embed="rId8"/>
                <a:stretch>
                  <a:fillRect l="-1207" t="-6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>
            <a:extLst>
              <a:ext uri="{FF2B5EF4-FFF2-40B4-BE49-F238E27FC236}">
                <a16:creationId xmlns:a16="http://schemas.microsoft.com/office/drawing/2014/main" id="{68452AE4-D7B7-D39A-ED77-DA88C5C5E9CB}"/>
              </a:ext>
            </a:extLst>
          </p:cNvPr>
          <p:cNvSpPr/>
          <p:nvPr/>
        </p:nvSpPr>
        <p:spPr>
          <a:xfrm>
            <a:off x="2947657" y="3986692"/>
            <a:ext cx="664487" cy="324464"/>
          </a:xfrm>
          <a:prstGeom prst="ellipse">
            <a:avLst/>
          </a:prstGeom>
          <a:noFill/>
          <a:ln w="28575">
            <a:solidFill>
              <a:srgbClr val="00B0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62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66BC-0F3E-3446-FCAC-633E66674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lkenförmige Legende 32">
            <a:extLst>
              <a:ext uri="{FF2B5EF4-FFF2-40B4-BE49-F238E27FC236}">
                <a16:creationId xmlns:a16="http://schemas.microsoft.com/office/drawing/2014/main" id="{C0711A09-FB30-C7A1-2E6D-EE0FD949032C}"/>
              </a:ext>
            </a:extLst>
          </p:cNvPr>
          <p:cNvSpPr/>
          <p:nvPr/>
        </p:nvSpPr>
        <p:spPr>
          <a:xfrm>
            <a:off x="6262987" y="2095312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B78D9-4BA0-1428-9636-7A3A14B9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89614E-A623-89D5-63BD-B4E07C9E3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375" y="878445"/>
                <a:ext cx="3129608" cy="17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AT" b="1" dirty="0"/>
                  <a:t>Definition (Game Theory):</a:t>
                </a:r>
              </a:p>
              <a:p>
                <a:pPr marL="0" indent="0">
                  <a:buNone/>
                </a:pPr>
                <a:endParaRPr lang="de-AT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𝑝𝑜𝑙𝑖𝑐𝑦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𝑎𝑐h𝑖𝑒𝑣𝑒𝑠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𝑵𝒂𝒔𝒉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𝑬𝒒𝒖𝒊𝒍𝒊𝒃𝒓𝒊𝒖𝒎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𝑵𝑬</m:t>
                      </m:r>
                      <m:r>
                        <a:rPr lang="de-AT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16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266700" lvl="1" indent="0"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689614E-A623-89D5-63BD-B4E07C9E3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75" y="878445"/>
                <a:ext cx="3129608" cy="1785788"/>
              </a:xfrm>
              <a:blipFill>
                <a:blip r:embed="rId3"/>
                <a:stretch>
                  <a:fillRect l="-1754" t="-13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35BA2-4A52-4D9B-AD12-8F269F16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00D0A9-8D45-2EE4-BCD8-E2F9DA78B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787" y="2108996"/>
            <a:ext cx="484754" cy="484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10CE55-FB5F-A772-A527-8EE1C6346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624" y="1774606"/>
            <a:ext cx="484754" cy="4847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C7D44C9-2070-6D23-A894-F109E616E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1835" y="3574530"/>
            <a:ext cx="484754" cy="4847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51F9BC5-1512-79D5-9B6D-DB018C9B8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70" y="3365751"/>
            <a:ext cx="484754" cy="484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D8ADC22-1348-9AC0-2B41-BF9A679CE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2027" y="2421856"/>
            <a:ext cx="484754" cy="484754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7C64A6E4-1CBD-6F68-432C-3E79955F6A8C}"/>
              </a:ext>
            </a:extLst>
          </p:cNvPr>
          <p:cNvSpPr/>
          <p:nvPr/>
        </p:nvSpPr>
        <p:spPr>
          <a:xfrm>
            <a:off x="4832059" y="1224793"/>
            <a:ext cx="3473041" cy="3119241"/>
          </a:xfrm>
          <a:prstGeom prst="roundRect">
            <a:avLst/>
          </a:prstGeom>
          <a:noFill/>
          <a:ln w="12700">
            <a:solidFill>
              <a:srgbClr val="61A1D5"/>
            </a:solidFill>
            <a:miter lim="400000"/>
          </a:ln>
          <a:effectLst/>
        </p:spPr>
        <p:txBody>
          <a:bodyPr lIns="45719" rIns="45719" rtlCol="0" anchor="t"/>
          <a:lstStyle/>
          <a:p>
            <a:r>
              <a:rPr lang="de-AT" dirty="0"/>
              <a:t>Environment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60D0D4C-B8B0-4928-BAEC-80BEC7B3B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5001" y="2997237"/>
            <a:ext cx="484754" cy="484754"/>
          </a:xfrm>
          <a:prstGeom prst="rect">
            <a:avLst/>
          </a:prstGeom>
        </p:spPr>
      </p:pic>
      <p:sp>
        <p:nvSpPr>
          <p:cNvPr id="7" name="Wolkenförmige Legende 6">
            <a:extLst>
              <a:ext uri="{FF2B5EF4-FFF2-40B4-BE49-F238E27FC236}">
                <a16:creationId xmlns:a16="http://schemas.microsoft.com/office/drawing/2014/main" id="{5E437BF4-9FEF-7BB8-E878-B8A8643A4B1F}"/>
              </a:ext>
            </a:extLst>
          </p:cNvPr>
          <p:cNvSpPr/>
          <p:nvPr/>
        </p:nvSpPr>
        <p:spPr>
          <a:xfrm>
            <a:off x="6666165" y="135373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8" name="Wolkenförmige Legende 27">
            <a:extLst>
              <a:ext uri="{FF2B5EF4-FFF2-40B4-BE49-F238E27FC236}">
                <a16:creationId xmlns:a16="http://schemas.microsoft.com/office/drawing/2014/main" id="{D3C7F5CA-0425-53AD-215B-0F949C51CDF4}"/>
              </a:ext>
            </a:extLst>
          </p:cNvPr>
          <p:cNvSpPr/>
          <p:nvPr/>
        </p:nvSpPr>
        <p:spPr>
          <a:xfrm>
            <a:off x="5301702" y="1676001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0" name="Wolkenförmige Legende 29">
            <a:extLst>
              <a:ext uri="{FF2B5EF4-FFF2-40B4-BE49-F238E27FC236}">
                <a16:creationId xmlns:a16="http://schemas.microsoft.com/office/drawing/2014/main" id="{8DDE35C0-644D-8E50-E207-2E7412DDACB2}"/>
              </a:ext>
            </a:extLst>
          </p:cNvPr>
          <p:cNvSpPr/>
          <p:nvPr/>
        </p:nvSpPr>
        <p:spPr>
          <a:xfrm>
            <a:off x="6914004" y="259224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1" name="Wolkenförmige Legende 30">
            <a:extLst>
              <a:ext uri="{FF2B5EF4-FFF2-40B4-BE49-F238E27FC236}">
                <a16:creationId xmlns:a16="http://schemas.microsoft.com/office/drawing/2014/main" id="{AC1EB138-434E-467B-4564-20B7DDD24176}"/>
              </a:ext>
            </a:extLst>
          </p:cNvPr>
          <p:cNvSpPr/>
          <p:nvPr/>
        </p:nvSpPr>
        <p:spPr>
          <a:xfrm>
            <a:off x="5854651" y="296556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2" name="Wolkenförmige Legende 31">
            <a:extLst>
              <a:ext uri="{FF2B5EF4-FFF2-40B4-BE49-F238E27FC236}">
                <a16:creationId xmlns:a16="http://schemas.microsoft.com/office/drawing/2014/main" id="{19D053A3-F7DD-5931-F553-214263396D15}"/>
              </a:ext>
            </a:extLst>
          </p:cNvPr>
          <p:cNvSpPr/>
          <p:nvPr/>
        </p:nvSpPr>
        <p:spPr>
          <a:xfrm>
            <a:off x="7607240" y="3120280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35F2A-8095-DC22-A256-05186DA2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D001809-9251-6895-FE14-E4D4FE70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7BEA9B2-A746-CE0A-8359-3D07EC184E19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CC20EA2-35C4-0D8C-43C6-30DFBE73555F}"/>
                  </a:ext>
                </a:extLst>
              </p:cNvPr>
              <p:cNvSpPr txBox="1"/>
              <p:nvPr/>
            </p:nvSpPr>
            <p:spPr>
              <a:xfrm>
                <a:off x="320010" y="2549562"/>
                <a:ext cx="4572000" cy="1917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b="1" noProof="0" dirty="0"/>
                  <a:t>Definition (MARL):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i="1" noProof="0" dirty="0"/>
                  <a:t>A </a:t>
                </a:r>
                <a:r>
                  <a:rPr lang="en-GB" b="1" i="1" noProof="0" dirty="0"/>
                  <a:t>Nash Equilibrium </a:t>
                </a:r>
                <a:r>
                  <a:rPr lang="en-GB" i="1" noProof="0" dirty="0"/>
                  <a:t>of the Markov game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noProof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noProof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 is a joint policy</a:t>
                </a:r>
                <a:br>
                  <a:rPr lang="en-GB" i="1" noProof="0" dirty="0"/>
                </a:br>
                <a:r>
                  <a:rPr lang="en-GB" i="1" noProof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1,∗</m:t>
                        </m:r>
                      </m:sup>
                    </m:sSup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,∗</m:t>
                        </m:r>
                      </m:sup>
                    </m:sSup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, such that for any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i="1" noProof="0" dirty="0"/>
                  <a:t> and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i="1" noProof="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,∗</m:t>
                            </m:r>
                          </m:sup>
                        </m:sSup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,∗</m:t>
                            </m:r>
                          </m:sup>
                        </m:sSup>
                      </m:sub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 noProof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,∗</m:t>
                            </m:r>
                          </m:sup>
                        </m:sSup>
                      </m:sub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i="1" noProof="0" dirty="0"/>
                  <a:t>, 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GB" i="1" noProof="0" dirty="0"/>
                  <a:t>.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CC20EA2-35C4-0D8C-43C6-30DFBE735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0" y="2549562"/>
                <a:ext cx="4572000" cy="1917513"/>
              </a:xfrm>
              <a:prstGeom prst="rect">
                <a:avLst/>
              </a:prstGeom>
              <a:blipFill>
                <a:blip r:embed="rId6"/>
                <a:stretch>
                  <a:fillRect l="-1067" t="-1270" b="-9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C1B87-E417-55D4-A74E-8E8614591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3B51B-5447-3B9B-EED4-196232AE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Algorithms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8CE52D-B06B-C018-DBF6-98F986A8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BA38AB4-6551-C7C8-C876-E1A5F232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04.04.2025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197CE43-60D0-9D18-4F42-D1A530D6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3697769" cy="236897"/>
          </a:xfrm>
        </p:spPr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reliable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communicaiton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4670C5-94A9-A976-80B5-0C4466C672E7}"/>
              </a:ext>
            </a:extLst>
          </p:cNvPr>
          <p:cNvSpPr txBox="1">
            <a:spLocks/>
          </p:cNvSpPr>
          <p:nvPr/>
        </p:nvSpPr>
        <p:spPr>
          <a:xfrm>
            <a:off x="7515277" y="4907792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Pochaba et al.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3BD1BE-8031-71EB-7DFB-2D7041647AC2}"/>
              </a:ext>
            </a:extLst>
          </p:cNvPr>
          <p:cNvSpPr txBox="1"/>
          <p:nvPr/>
        </p:nvSpPr>
        <p:spPr>
          <a:xfrm>
            <a:off x="655640" y="1071534"/>
            <a:ext cx="27179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tx2"/>
                </a:solidFill>
              </a:rPr>
              <a:t>Q-Learning</a:t>
            </a:r>
            <a:br>
              <a:rPr lang="de-AT" sz="1600" dirty="0"/>
            </a:br>
            <a:endParaRPr lang="de-AT" sz="1600" b="1" dirty="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5F2103-187D-487C-06DF-3BFF5A3A3259}"/>
              </a:ext>
            </a:extLst>
          </p:cNvPr>
          <p:cNvSpPr txBox="1"/>
          <p:nvPr/>
        </p:nvSpPr>
        <p:spPr>
          <a:xfrm>
            <a:off x="655640" y="2829074"/>
            <a:ext cx="27179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chemeClr val="tx2"/>
                </a:solidFill>
              </a:rPr>
              <a:t>NashQ</a:t>
            </a:r>
            <a:br>
              <a:rPr lang="de-AT" sz="1600" dirty="0"/>
            </a:br>
            <a:endParaRPr lang="de-AT" sz="1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tertitel 2">
                <a:extLst>
                  <a:ext uri="{FF2B5EF4-FFF2-40B4-BE49-F238E27FC236}">
                    <a16:creationId xmlns:a16="http://schemas.microsoft.com/office/drawing/2014/main" id="{6AE58400-D0F9-2FE5-D35F-1C69C37D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236" y="1412381"/>
                <a:ext cx="6156649" cy="602252"/>
              </a:xfrm>
              <a:prstGeom prst="rect">
                <a:avLst/>
              </a:prstGeom>
            </p:spPr>
            <p:txBody>
              <a:bodyPr vert="horz" lIns="321028" tIns="160514" rIns="321028" bIns="160514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de-A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AT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AT" sz="1800" dirty="0"/>
              </a:p>
            </p:txBody>
          </p:sp>
        </mc:Choice>
        <mc:Fallback xmlns="">
          <p:sp>
            <p:nvSpPr>
              <p:cNvPr id="4" name="Untertitel 2">
                <a:extLst>
                  <a:ext uri="{FF2B5EF4-FFF2-40B4-BE49-F238E27FC236}">
                    <a16:creationId xmlns:a16="http://schemas.microsoft.com/office/drawing/2014/main" id="{6AE58400-D0F9-2FE5-D35F-1C69C37D2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6" y="1412381"/>
                <a:ext cx="6156649" cy="602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Untertitel 2">
                <a:extLst>
                  <a:ext uri="{FF2B5EF4-FFF2-40B4-BE49-F238E27FC236}">
                    <a16:creationId xmlns:a16="http://schemas.microsoft.com/office/drawing/2014/main" id="{762B3064-0D57-940D-50B4-67DC531326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237" y="3154356"/>
                <a:ext cx="6156649" cy="602252"/>
              </a:xfrm>
              <a:prstGeom prst="rect">
                <a:avLst/>
              </a:prstGeom>
            </p:spPr>
            <p:txBody>
              <a:bodyPr vert="horz" lIns="321028" tIns="160514" rIns="321028" bIns="160514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AT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𝐵𝑅</m:t>
                          </m:r>
                          <m:r>
                            <a:rPr lang="de-A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sSup>
                            <m:sSupPr>
                              <m:ctrlPr>
                                <a:rPr lang="de-A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AT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de-A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A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A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A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de-A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AT" sz="1800" dirty="0"/>
              </a:p>
            </p:txBody>
          </p:sp>
        </mc:Choice>
        <mc:Fallback xmlns="">
          <p:sp>
            <p:nvSpPr>
              <p:cNvPr id="11" name="Untertitel 2">
                <a:extLst>
                  <a:ext uri="{FF2B5EF4-FFF2-40B4-BE49-F238E27FC236}">
                    <a16:creationId xmlns:a16="http://schemas.microsoft.com/office/drawing/2014/main" id="{762B3064-0D57-940D-50B4-67DC5313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7" y="3154356"/>
                <a:ext cx="6156649" cy="602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9D791E5A-B8DC-FF08-8DFE-BA2F4D3BC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6548" y="555139"/>
            <a:ext cx="484754" cy="484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Wolkenförmige Legende 27">
                <a:extLst>
                  <a:ext uri="{FF2B5EF4-FFF2-40B4-BE49-F238E27FC236}">
                    <a16:creationId xmlns:a16="http://schemas.microsoft.com/office/drawing/2014/main" id="{262AB24E-74DA-34FA-7ED3-87839A0426DD}"/>
                  </a:ext>
                </a:extLst>
              </p:cNvPr>
              <p:cNvSpPr/>
              <p:nvPr/>
            </p:nvSpPr>
            <p:spPr>
              <a:xfrm>
                <a:off x="2328463" y="122144"/>
                <a:ext cx="721280" cy="454250"/>
              </a:xfrm>
              <a:prstGeom prst="cloudCallout">
                <a:avLst/>
              </a:prstGeom>
              <a:noFill/>
              <a:ln w="12700">
                <a:solidFill>
                  <a:schemeClr val="accent2"/>
                </a:solidFill>
                <a:miter lim="400000"/>
              </a:ln>
              <a:effectLst/>
            </p:spPr>
            <p:txBody>
              <a:bodyPr lIns="45719" rIns="45719" rtlCol="0" anchor="ctr"/>
              <a:lstStyle/>
              <a:p>
                <a:pPr algn="ctr"/>
                <a:r>
                  <a:rPr lang="de-AT" sz="1050" dirty="0">
                    <a:solidFill>
                      <a:schemeClr val="accent2"/>
                    </a:solidFill>
                  </a:rPr>
                  <a:t>Agent </a:t>
                </a:r>
                <a14:m>
                  <m:oMath xmlns:m="http://schemas.openxmlformats.org/officeDocument/2006/math">
                    <m:r>
                      <a:rPr lang="de-AT" sz="105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AT" sz="105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Wolkenförmige Legende 27">
                <a:extLst>
                  <a:ext uri="{FF2B5EF4-FFF2-40B4-BE49-F238E27FC236}">
                    <a16:creationId xmlns:a16="http://schemas.microsoft.com/office/drawing/2014/main" id="{262AB24E-74DA-34FA-7ED3-87839A042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63" y="122144"/>
                <a:ext cx="721280" cy="454250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accent2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>
            <a:extLst>
              <a:ext uri="{FF2B5EF4-FFF2-40B4-BE49-F238E27FC236}">
                <a16:creationId xmlns:a16="http://schemas.microsoft.com/office/drawing/2014/main" id="{25E81F01-7078-9FBB-611C-7FAF82637C69}"/>
              </a:ext>
            </a:extLst>
          </p:cNvPr>
          <p:cNvSpPr/>
          <p:nvPr/>
        </p:nvSpPr>
        <p:spPr>
          <a:xfrm>
            <a:off x="2671302" y="1599028"/>
            <a:ext cx="156304" cy="270247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5F16862-4E7F-3B8F-6348-7A38F40B640F}"/>
              </a:ext>
            </a:extLst>
          </p:cNvPr>
          <p:cNvSpPr/>
          <p:nvPr/>
        </p:nvSpPr>
        <p:spPr>
          <a:xfrm>
            <a:off x="2723116" y="3309503"/>
            <a:ext cx="156304" cy="270247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3402AA1-842B-9ADE-0A88-E6ED7B6334C9}"/>
              </a:ext>
            </a:extLst>
          </p:cNvPr>
          <p:cNvSpPr/>
          <p:nvPr/>
        </p:nvSpPr>
        <p:spPr>
          <a:xfrm>
            <a:off x="2590522" y="2029482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Learning rate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7BB63C0-532E-A15B-B97E-F6109EA82FCF}"/>
              </a:ext>
            </a:extLst>
          </p:cNvPr>
          <p:cNvSpPr/>
          <p:nvPr/>
        </p:nvSpPr>
        <p:spPr>
          <a:xfrm>
            <a:off x="2917212" y="1556827"/>
            <a:ext cx="156304" cy="312448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809E99B-6437-370F-8AF6-F1D4F4930094}"/>
              </a:ext>
            </a:extLst>
          </p:cNvPr>
          <p:cNvSpPr/>
          <p:nvPr/>
        </p:nvSpPr>
        <p:spPr>
          <a:xfrm>
            <a:off x="2971591" y="3288170"/>
            <a:ext cx="156304" cy="312448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6F326252-7AC0-D89C-DDA3-815896CD4916}"/>
              </a:ext>
            </a:extLst>
          </p:cNvPr>
          <p:cNvSpPr/>
          <p:nvPr/>
        </p:nvSpPr>
        <p:spPr>
          <a:xfrm>
            <a:off x="3330888" y="2085670"/>
            <a:ext cx="634101" cy="215549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 err="1"/>
              <a:t>Reward</a:t>
            </a:r>
            <a:endParaRPr lang="de-AT" sz="11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BB1337FB-D4CD-9D4C-CE93-86C02C84A368}"/>
              </a:ext>
            </a:extLst>
          </p:cNvPr>
          <p:cNvSpPr/>
          <p:nvPr/>
        </p:nvSpPr>
        <p:spPr>
          <a:xfrm>
            <a:off x="3502856" y="1556827"/>
            <a:ext cx="1444283" cy="312448"/>
          </a:xfrm>
          <a:prstGeom prst="roundRect">
            <a:avLst/>
          </a:prstGeom>
          <a:noFill/>
          <a:ln w="12700">
            <a:solidFill>
              <a:srgbClr val="CC33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5B22B4AA-97C9-3A62-E852-04A2997C0B30}"/>
              </a:ext>
            </a:extLst>
          </p:cNvPr>
          <p:cNvSpPr/>
          <p:nvPr/>
        </p:nvSpPr>
        <p:spPr>
          <a:xfrm>
            <a:off x="3540369" y="3294569"/>
            <a:ext cx="1406528" cy="312448"/>
          </a:xfrm>
          <a:prstGeom prst="roundRect">
            <a:avLst/>
          </a:prstGeom>
          <a:noFill/>
          <a:ln w="12700">
            <a:solidFill>
              <a:srgbClr val="CC33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D8964D9-5BDA-BE4D-98DA-2EE35B5711D2}"/>
              </a:ext>
            </a:extLst>
          </p:cNvPr>
          <p:cNvSpPr/>
          <p:nvPr/>
        </p:nvSpPr>
        <p:spPr>
          <a:xfrm>
            <a:off x="3541599" y="3747230"/>
            <a:ext cx="1423046" cy="487443"/>
          </a:xfrm>
          <a:prstGeom prst="roundRect">
            <a:avLst/>
          </a:prstGeom>
          <a:solidFill>
            <a:srgbClr val="CC3300"/>
          </a:solidFill>
          <a:ln w="12700">
            <a:solidFill>
              <a:srgbClr val="FF66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NE </a:t>
            </a:r>
            <a:r>
              <a:rPr lang="de-AT" sz="1100" dirty="0" err="1"/>
              <a:t>assuming</a:t>
            </a:r>
            <a:r>
              <a:rPr lang="de-AT" sz="1100" dirty="0"/>
              <a:t> Q-</a:t>
            </a:r>
            <a:r>
              <a:rPr lang="de-AT" sz="1100" dirty="0" err="1"/>
              <a:t>tables</a:t>
            </a:r>
            <a:r>
              <a:rPr lang="de-AT" sz="1100" dirty="0"/>
              <a:t> </a:t>
            </a:r>
            <a:r>
              <a:rPr lang="de-AT" sz="1100" dirty="0" err="1"/>
              <a:t>of</a:t>
            </a:r>
            <a:r>
              <a:rPr lang="de-AT" sz="1100" dirty="0"/>
              <a:t> all </a:t>
            </a:r>
            <a:r>
              <a:rPr lang="de-AT" sz="1100" dirty="0" err="1"/>
              <a:t>other</a:t>
            </a:r>
            <a:r>
              <a:rPr lang="de-AT" sz="1100" dirty="0"/>
              <a:t> </a:t>
            </a:r>
            <a:r>
              <a:rPr lang="de-AT" sz="1100" dirty="0" err="1"/>
              <a:t>agents</a:t>
            </a:r>
            <a:endParaRPr lang="de-AT" sz="11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2CF348B-429C-9CFE-3A14-A58DD052C8D4}"/>
              </a:ext>
            </a:extLst>
          </p:cNvPr>
          <p:cNvSpPr/>
          <p:nvPr/>
        </p:nvSpPr>
        <p:spPr>
          <a:xfrm>
            <a:off x="3319974" y="1589650"/>
            <a:ext cx="156304" cy="252382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E288845-EF75-71AE-2F1E-B6A7063658CC}"/>
              </a:ext>
            </a:extLst>
          </p:cNvPr>
          <p:cNvSpPr/>
          <p:nvPr/>
        </p:nvSpPr>
        <p:spPr>
          <a:xfrm>
            <a:off x="3363745" y="3335937"/>
            <a:ext cx="156304" cy="252382"/>
          </a:xfrm>
          <a:prstGeom prst="ellipse">
            <a:avLst/>
          </a:prstGeom>
          <a:noFill/>
          <a:ln w="12700">
            <a:solidFill>
              <a:srgbClr val="D7720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C04EBDBB-6F0F-6BC0-9F78-2074DA194BC6}"/>
              </a:ext>
            </a:extLst>
          </p:cNvPr>
          <p:cNvSpPr/>
          <p:nvPr/>
        </p:nvSpPr>
        <p:spPr>
          <a:xfrm>
            <a:off x="4253122" y="2022708"/>
            <a:ext cx="634101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Discount </a:t>
            </a:r>
            <a:r>
              <a:rPr lang="de-AT" sz="1100" dirty="0" err="1"/>
              <a:t>Factor</a:t>
            </a:r>
            <a:endParaRPr lang="de-AT" sz="1100" dirty="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87DC9BB-CA45-0326-6A5D-2187B1D1D09F}"/>
              </a:ext>
            </a:extLst>
          </p:cNvPr>
          <p:cNvSpPr/>
          <p:nvPr/>
        </p:nvSpPr>
        <p:spPr>
          <a:xfrm>
            <a:off x="1681070" y="2022708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Q-</a:t>
            </a:r>
            <a:r>
              <a:rPr lang="de-AT" sz="1100" dirty="0" err="1"/>
              <a:t>value</a:t>
            </a:r>
            <a:endParaRPr lang="de-AT" sz="110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B5C8164B-6146-04E0-E4CC-879B93E7E13C}"/>
              </a:ext>
            </a:extLst>
          </p:cNvPr>
          <p:cNvSpPr/>
          <p:nvPr/>
        </p:nvSpPr>
        <p:spPr>
          <a:xfrm>
            <a:off x="5866218" y="2025850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Q-</a:t>
            </a:r>
            <a:r>
              <a:rPr lang="de-AT" sz="1100" dirty="0" err="1"/>
              <a:t>value</a:t>
            </a:r>
            <a:endParaRPr lang="de-AT" sz="1100" dirty="0"/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D7824EB-F4F6-23AE-F041-699F358F7364}"/>
              </a:ext>
            </a:extLst>
          </p:cNvPr>
          <p:cNvSpPr/>
          <p:nvPr/>
        </p:nvSpPr>
        <p:spPr>
          <a:xfrm>
            <a:off x="4958480" y="2024303"/>
            <a:ext cx="576456" cy="376146"/>
          </a:xfrm>
          <a:prstGeom prst="roundRect">
            <a:avLst/>
          </a:prstGeom>
          <a:solidFill>
            <a:srgbClr val="CC330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 err="1"/>
              <a:t>max</a:t>
            </a:r>
            <a:br>
              <a:rPr lang="de-AT" sz="1100" dirty="0"/>
            </a:br>
            <a:r>
              <a:rPr lang="de-AT" sz="1100" dirty="0"/>
              <a:t>Q-</a:t>
            </a:r>
            <a:r>
              <a:rPr lang="de-AT" sz="1100" dirty="0" err="1"/>
              <a:t>value</a:t>
            </a:r>
            <a:endParaRPr lang="de-AT" sz="11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73EC554-1B9F-E2D9-ECCC-ECAD749CA654}"/>
              </a:ext>
            </a:extLst>
          </p:cNvPr>
          <p:cNvSpPr txBox="1"/>
          <p:nvPr/>
        </p:nvSpPr>
        <p:spPr>
          <a:xfrm>
            <a:off x="2310483" y="2010641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+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001D655-8901-8415-86FC-C0B770E4BE67}"/>
              </a:ext>
            </a:extLst>
          </p:cNvPr>
          <p:cNvSpPr txBox="1"/>
          <p:nvPr/>
        </p:nvSpPr>
        <p:spPr>
          <a:xfrm>
            <a:off x="3928238" y="1999186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+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B5A9C71-6A0C-6C7F-9FC6-E7D2840628D2}"/>
              </a:ext>
            </a:extLst>
          </p:cNvPr>
          <p:cNvSpPr txBox="1"/>
          <p:nvPr/>
        </p:nvSpPr>
        <p:spPr>
          <a:xfrm>
            <a:off x="5544864" y="1988900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16330E-04C7-EF43-E3D7-928D2FE730AD}"/>
              </a:ext>
            </a:extLst>
          </p:cNvPr>
          <p:cNvSpPr txBox="1"/>
          <p:nvPr/>
        </p:nvSpPr>
        <p:spPr>
          <a:xfrm>
            <a:off x="3164157" y="1980430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(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EDF6897-7E2F-BB65-DCB4-A8B17B7BC1DE}"/>
              </a:ext>
            </a:extLst>
          </p:cNvPr>
          <p:cNvSpPr txBox="1"/>
          <p:nvPr/>
        </p:nvSpPr>
        <p:spPr>
          <a:xfrm>
            <a:off x="6473165" y="1987943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)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30E8C878-0431-0E02-15D8-60AD3DC54E5C}"/>
              </a:ext>
            </a:extLst>
          </p:cNvPr>
          <p:cNvSpPr/>
          <p:nvPr/>
        </p:nvSpPr>
        <p:spPr>
          <a:xfrm>
            <a:off x="2579181" y="2783389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Learning rate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CC844419-8BB1-1417-81CB-22257054030F}"/>
              </a:ext>
            </a:extLst>
          </p:cNvPr>
          <p:cNvSpPr/>
          <p:nvPr/>
        </p:nvSpPr>
        <p:spPr>
          <a:xfrm>
            <a:off x="3319547" y="2839577"/>
            <a:ext cx="634101" cy="215549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 err="1"/>
              <a:t>Reward</a:t>
            </a:r>
            <a:endParaRPr lang="de-AT" sz="110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7AF86764-0FDA-7393-A737-923EC69170DD}"/>
              </a:ext>
            </a:extLst>
          </p:cNvPr>
          <p:cNvSpPr/>
          <p:nvPr/>
        </p:nvSpPr>
        <p:spPr>
          <a:xfrm>
            <a:off x="4241781" y="2776615"/>
            <a:ext cx="634101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Discount </a:t>
            </a:r>
            <a:r>
              <a:rPr lang="de-AT" sz="1100" dirty="0" err="1"/>
              <a:t>Factor</a:t>
            </a:r>
            <a:endParaRPr lang="de-AT" sz="1100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9EDD43D3-C811-0148-E51B-F3069312C720}"/>
              </a:ext>
            </a:extLst>
          </p:cNvPr>
          <p:cNvSpPr/>
          <p:nvPr/>
        </p:nvSpPr>
        <p:spPr>
          <a:xfrm>
            <a:off x="1669729" y="2776615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Q-</a:t>
            </a:r>
            <a:r>
              <a:rPr lang="de-AT" sz="1100" dirty="0" err="1"/>
              <a:t>value</a:t>
            </a:r>
            <a:endParaRPr lang="de-AT" sz="1100" dirty="0"/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44FF55CF-0273-2937-191A-5C63A728133F}"/>
              </a:ext>
            </a:extLst>
          </p:cNvPr>
          <p:cNvSpPr/>
          <p:nvPr/>
        </p:nvSpPr>
        <p:spPr>
          <a:xfrm>
            <a:off x="5854877" y="2779757"/>
            <a:ext cx="634102" cy="376146"/>
          </a:xfrm>
          <a:prstGeom prst="roundRect">
            <a:avLst/>
          </a:prstGeom>
          <a:solidFill>
            <a:schemeClr val="accent2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Q-</a:t>
            </a:r>
            <a:r>
              <a:rPr lang="de-AT" sz="1100" dirty="0" err="1"/>
              <a:t>value</a:t>
            </a:r>
            <a:endParaRPr lang="de-AT" sz="1100" dirty="0"/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D511E26F-0DD9-3DB6-7E7F-2FDC07CBDB4D}"/>
              </a:ext>
            </a:extLst>
          </p:cNvPr>
          <p:cNvSpPr/>
          <p:nvPr/>
        </p:nvSpPr>
        <p:spPr>
          <a:xfrm>
            <a:off x="4947138" y="2778210"/>
            <a:ext cx="634101" cy="376146"/>
          </a:xfrm>
          <a:prstGeom prst="roundRect">
            <a:avLst/>
          </a:prstGeom>
          <a:solidFill>
            <a:srgbClr val="CC330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100" dirty="0"/>
              <a:t>Best </a:t>
            </a:r>
            <a:r>
              <a:rPr lang="de-AT" sz="1100" dirty="0" err="1"/>
              <a:t>response</a:t>
            </a:r>
            <a:endParaRPr lang="de-AT" sz="11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BB95606-6170-D675-910D-21B9FC971908}"/>
              </a:ext>
            </a:extLst>
          </p:cNvPr>
          <p:cNvSpPr txBox="1"/>
          <p:nvPr/>
        </p:nvSpPr>
        <p:spPr>
          <a:xfrm>
            <a:off x="2299142" y="2764548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+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C9637DF-7BE8-E371-AF09-AEFFC5C7DB3E}"/>
              </a:ext>
            </a:extLst>
          </p:cNvPr>
          <p:cNvSpPr txBox="1"/>
          <p:nvPr/>
        </p:nvSpPr>
        <p:spPr>
          <a:xfrm>
            <a:off x="3916897" y="2753093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+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8CC004D-13E5-D016-AF4D-88EE6FDF54AB}"/>
              </a:ext>
            </a:extLst>
          </p:cNvPr>
          <p:cNvSpPr txBox="1"/>
          <p:nvPr/>
        </p:nvSpPr>
        <p:spPr>
          <a:xfrm>
            <a:off x="5533523" y="2742807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-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B946BBE-72A9-CA07-6435-835D8DC5A066}"/>
              </a:ext>
            </a:extLst>
          </p:cNvPr>
          <p:cNvSpPr txBox="1"/>
          <p:nvPr/>
        </p:nvSpPr>
        <p:spPr>
          <a:xfrm>
            <a:off x="3152816" y="2734337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(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3C464FC-FC3E-EF4D-7C7A-AF54E14B554F}"/>
              </a:ext>
            </a:extLst>
          </p:cNvPr>
          <p:cNvSpPr txBox="1"/>
          <p:nvPr/>
        </p:nvSpPr>
        <p:spPr>
          <a:xfrm>
            <a:off x="6461824" y="2741850"/>
            <a:ext cx="27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9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SRFG_PowerPoint_Voralge_Leer-2">
  <a:themeElements>
    <a:clrScheme name="SR 1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79646"/>
      </a:accent1>
      <a:accent2>
        <a:srgbClr val="D77200"/>
      </a:accent2>
      <a:accent3>
        <a:srgbClr val="7E7E7E"/>
      </a:accent3>
      <a:accent4>
        <a:srgbClr val="656565"/>
      </a:accent4>
      <a:accent5>
        <a:srgbClr val="BFBFBF"/>
      </a:accent5>
      <a:accent6>
        <a:srgbClr val="F79646"/>
      </a:accent6>
      <a:hlink>
        <a:srgbClr val="F79646"/>
      </a:hlink>
      <a:folHlink>
        <a:srgbClr val="808080"/>
      </a:folHlink>
    </a:clrScheme>
    <a:fontScheme name="Salzburg Researc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noFill/>
          <a:miter lim="400000"/>
        </a:ln>
        <a:effectLst/>
      </a:spPr>
      <a:bodyPr lIns="45719" rIns="45719" anchor="ctr"/>
      <a:lstStyle>
        <a:defPPr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SRFG_PowerPoint_Vorlage_Leer-1</Template>
  <TotalTime>0</TotalTime>
  <Words>1722</Words>
  <Application>Microsoft Office PowerPoint</Application>
  <PresentationFormat>Bildschirmpräsentation (16:9)</PresentationFormat>
  <Paragraphs>369</Paragraphs>
  <Slides>16</Slides>
  <Notes>12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Symbol</vt:lpstr>
      <vt:lpstr>Wingdings</vt:lpstr>
      <vt:lpstr>SRFG_PowerPoint_Voralge_Leer-2</vt:lpstr>
      <vt:lpstr>PowerPoint-Präsentation</vt:lpstr>
      <vt:lpstr>Cellular and D2D communication</vt:lpstr>
      <vt:lpstr>Multi-Agent Reinforcement Learning</vt:lpstr>
      <vt:lpstr>Multi-Agent Reinforcement Learning</vt:lpstr>
      <vt:lpstr>Game Theory</vt:lpstr>
      <vt:lpstr>Game Theory</vt:lpstr>
      <vt:lpstr>Game Theory</vt:lpstr>
      <vt:lpstr>Game Theory</vt:lpstr>
      <vt:lpstr>Algorithms</vt:lpstr>
      <vt:lpstr>MARL in D2D communication</vt:lpstr>
      <vt:lpstr>Results</vt:lpstr>
      <vt:lpstr>Scenarios</vt:lpstr>
      <vt:lpstr>Results</vt:lpstr>
      <vt:lpstr>Conclusion</vt:lpstr>
      <vt:lpstr>Questions?</vt:lpstr>
      <vt:lpstr>MARL for D2D communication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Pochaba</dc:creator>
  <cp:lastModifiedBy>Sabrina Pochaba</cp:lastModifiedBy>
  <cp:revision>497</cp:revision>
  <cp:lastPrinted>2012-03-14T10:24:31Z</cp:lastPrinted>
  <dcterms:created xsi:type="dcterms:W3CDTF">2021-11-30T15:58:00Z</dcterms:created>
  <dcterms:modified xsi:type="dcterms:W3CDTF">2025-04-04T07:22:53Z</dcterms:modified>
</cp:coreProperties>
</file>