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54E8A5-CE55-4656-8FC1-EC8234E566DE}">
  <a:tblStyle styleId="{AD54E8A5-CE55-4656-8FC1-EC8234E566DE}" styleName="Table_0">
    <a:wholeTbl>
      <a:tcTxStyle b="off" i="off">
        <a:font>
          <a:latin typeface="Arial"/>
          <a:ea typeface="Arial"/>
          <a:cs typeface="Arial"/>
        </a:font>
        <a:srgbClr val="0033A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rgbClr val="0033A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rgbClr val="0033A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fill>
          <a:solidFill>
            <a:srgbClr val="E6E7F0"/>
          </a:solidFill>
        </a:fill>
      </a:tcStyle>
    </a:band1H>
    <a:band2H>
      <a:tcTxStyle/>
    </a:band2H>
    <a:band1V>
      <a:tcTxStyle/>
      <a:tcStyle>
        <a:fill>
          <a:solidFill>
            <a:srgbClr val="E6E7F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fill>
          <a:solidFill>
            <a:srgbClr val="0033A0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fill>
          <a:solidFill>
            <a:srgbClr val="0033A0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rgbClr val="0033A0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rgbClr val="0033A0"/>
      </a:tcTxStyle>
    </a:seCell>
    <a:swCell>
      <a:tcTxStyle b="on" i="off">
        <a:font>
          <a:latin typeface="Arial"/>
          <a:ea typeface="Arial"/>
          <a:cs typeface="Arial"/>
        </a:font>
        <a:srgbClr val="0033A0"/>
      </a:tcTx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cap="flat" cmpd="sng" w="25400">
              <a:solidFill>
                <a:srgbClr val="0033A0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0033A0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34b06a7ca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3434b06a7ca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34b06a7ca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g3434b06a7ca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3efd81623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g343efd81623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434b06a7ca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0" name="Google Shape;300;g3434b06a7ca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34b06a7ca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g3434b06a7ca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43efd81623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g343efd81623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3efd81623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9" name="Google Shape;329;g343efd81623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434b06a7ca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0" name="Google Shape;340;g3434b06a7ca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43efd81623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g343efd81623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434b06a7ca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g3434b06a7ca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3efd81623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343efd81623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434b06a7ca_0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0" name="Google Shape;370;g3434b06a7ca_0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9" name="Google Shape;37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3" name="Google Shape;38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476cbd69cb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2" name="Google Shape;392;g3476cbd69cb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434b06a7ca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2" name="Google Shape;402;g3434b06a7ca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434b06a7ca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1" name="Google Shape;421;g3434b06a7ca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434b06a7ca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9" name="Google Shape;439;g3434b06a7ca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3efd81623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343efd81623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34b06a7c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g3434b06a7c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4b06a7ca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3434b06a7ca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3efd81623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343efd81623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34b06a7ca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g3434b06a7ca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43efd81623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g343efd81623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3efd81623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g343efd81623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logo" showMasterSp="0">
  <p:cSld name="Title Slide with logo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outline.eps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9598" y="532588"/>
            <a:ext cx="1492818" cy="14778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305990" y="2571750"/>
            <a:ext cx="8532019" cy="1614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05991" y="4275189"/>
            <a:ext cx="8532020" cy="60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s">
  <p:cSld name="2 Conten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305990" y="1194198"/>
            <a:ext cx="4212431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629149" y="1194198"/>
            <a:ext cx="4208860" cy="3456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Picture">
  <p:cSld name="Full page Pictur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/>
          <p:nvPr>
            <p:ph idx="2" type="pic"/>
          </p:nvPr>
        </p:nvSpPr>
        <p:spPr>
          <a:xfrm>
            <a:off x="0" y="-22485"/>
            <a:ext cx="9144000" cy="47636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6056709" y="-39349"/>
            <a:ext cx="3087290" cy="477811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35000" lIns="135000" spcFirstLastPara="1" rIns="135000" wrap="square" tIns="1350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>
                <a:solidFill>
                  <a:srgbClr val="171717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s and 2 Pictures ">
  <p:cSld name="Subtitles and 2 Pictures 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305991" y="273844"/>
            <a:ext cx="8535609" cy="813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305990" y="1194197"/>
            <a:ext cx="4212431" cy="501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3" name="Google Shape;83;p13"/>
          <p:cNvSpPr txBox="1"/>
          <p:nvPr>
            <p:ph idx="2" type="body"/>
          </p:nvPr>
        </p:nvSpPr>
        <p:spPr>
          <a:xfrm>
            <a:off x="4629150" y="1203725"/>
            <a:ext cx="4212450" cy="491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3"/>
          <p:cNvSpPr/>
          <p:nvPr>
            <p:ph idx="3" type="pic"/>
          </p:nvPr>
        </p:nvSpPr>
        <p:spPr>
          <a:xfrm>
            <a:off x="305991" y="1815704"/>
            <a:ext cx="4212431" cy="283487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3"/>
          <p:cNvSpPr/>
          <p:nvPr>
            <p:ph idx="4" type="pic"/>
          </p:nvPr>
        </p:nvSpPr>
        <p:spPr>
          <a:xfrm>
            <a:off x="4629150" y="1815704"/>
            <a:ext cx="4212431" cy="283487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075">
          <p15:clr>
            <a:srgbClr val="FBAE40"/>
          </p15:clr>
        </p15:guide>
        <p15:guide id="2" orient="horz" pos="11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Pictures">
  <p:cSld name="Text and 4 Picture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305992" y="280195"/>
            <a:ext cx="8532018" cy="799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305990" y="1198994"/>
            <a:ext cx="2781301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>
                <a:solidFill>
                  <a:srgbClr val="171717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4"/>
          <p:cNvSpPr/>
          <p:nvPr>
            <p:ph idx="2" type="pic"/>
          </p:nvPr>
        </p:nvSpPr>
        <p:spPr>
          <a:xfrm>
            <a:off x="6056710" y="1194197"/>
            <a:ext cx="2781300" cy="16740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" name="Google Shape;96;p14"/>
          <p:cNvSpPr/>
          <p:nvPr>
            <p:ph idx="3" type="pic"/>
          </p:nvPr>
        </p:nvSpPr>
        <p:spPr>
          <a:xfrm>
            <a:off x="6093511" y="2977277"/>
            <a:ext cx="2744499" cy="16740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" name="Google Shape;97;p14"/>
          <p:cNvSpPr/>
          <p:nvPr>
            <p:ph idx="4" type="pic"/>
          </p:nvPr>
        </p:nvSpPr>
        <p:spPr>
          <a:xfrm>
            <a:off x="3194447" y="1194197"/>
            <a:ext cx="2744499" cy="16740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" name="Google Shape;98;p14"/>
          <p:cNvSpPr/>
          <p:nvPr>
            <p:ph idx="5" type="pic"/>
          </p:nvPr>
        </p:nvSpPr>
        <p:spPr>
          <a:xfrm>
            <a:off x="3194447" y="2983511"/>
            <a:ext cx="2744499" cy="16740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3 Pictures">
  <p:cSld name="Subtitle and 3 Picture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05991" y="273844"/>
            <a:ext cx="8535609" cy="813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05990" y="1194197"/>
            <a:ext cx="2781301" cy="501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2" name="Google Shape;102;p15"/>
          <p:cNvSpPr txBox="1"/>
          <p:nvPr>
            <p:ph idx="2" type="body"/>
          </p:nvPr>
        </p:nvSpPr>
        <p:spPr>
          <a:xfrm>
            <a:off x="6056709" y="1203725"/>
            <a:ext cx="2784890" cy="491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15"/>
          <p:cNvSpPr/>
          <p:nvPr>
            <p:ph idx="3" type="pic"/>
          </p:nvPr>
        </p:nvSpPr>
        <p:spPr>
          <a:xfrm>
            <a:off x="305992" y="1815704"/>
            <a:ext cx="2781300" cy="283487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" name="Google Shape;104;p15"/>
          <p:cNvSpPr/>
          <p:nvPr>
            <p:ph idx="4" type="pic"/>
          </p:nvPr>
        </p:nvSpPr>
        <p:spPr>
          <a:xfrm>
            <a:off x="6056710" y="1812131"/>
            <a:ext cx="2784890" cy="283487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" name="Google Shape;105;p15"/>
          <p:cNvSpPr txBox="1"/>
          <p:nvPr>
            <p:ph idx="5" type="body"/>
          </p:nvPr>
        </p:nvSpPr>
        <p:spPr>
          <a:xfrm>
            <a:off x="3190385" y="1200920"/>
            <a:ext cx="2781301" cy="501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6" name="Google Shape;106;p15"/>
          <p:cNvSpPr/>
          <p:nvPr>
            <p:ph idx="6" type="pic"/>
          </p:nvPr>
        </p:nvSpPr>
        <p:spPr>
          <a:xfrm>
            <a:off x="3190386" y="1822427"/>
            <a:ext cx="2781300" cy="283487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7" name="Google Shape;107;p15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075">
          <p15:clr>
            <a:srgbClr val="FBAE40"/>
          </p15:clr>
        </p15:guide>
        <p15:guide id="2" orient="horz" pos="11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3 Pictures with boxes">
  <p:cSld name="Text and 3 Pictures with boxe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305991" y="273844"/>
            <a:ext cx="8535609" cy="813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3087290" y="1201032"/>
            <a:ext cx="2970000" cy="8484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3" name="Google Shape;113;p16"/>
          <p:cNvSpPr/>
          <p:nvPr>
            <p:ph idx="2" type="pic"/>
          </p:nvPr>
        </p:nvSpPr>
        <p:spPr>
          <a:xfrm>
            <a:off x="3087290" y="2049332"/>
            <a:ext cx="2969419" cy="26079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4" name="Google Shape;114;p16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6"/>
          <p:cNvSpPr txBox="1"/>
          <p:nvPr>
            <p:ph idx="3" type="body"/>
          </p:nvPr>
        </p:nvSpPr>
        <p:spPr>
          <a:xfrm>
            <a:off x="2456" y="3808893"/>
            <a:ext cx="2970000" cy="8484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8" name="Google Shape;118;p16"/>
          <p:cNvSpPr/>
          <p:nvPr>
            <p:ph idx="4" type="pic"/>
          </p:nvPr>
        </p:nvSpPr>
        <p:spPr>
          <a:xfrm>
            <a:off x="3038" y="1201032"/>
            <a:ext cx="2969419" cy="26079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9" name="Google Shape;119;p16"/>
          <p:cNvSpPr txBox="1"/>
          <p:nvPr>
            <p:ph idx="5" type="body"/>
          </p:nvPr>
        </p:nvSpPr>
        <p:spPr>
          <a:xfrm>
            <a:off x="6174291" y="3808893"/>
            <a:ext cx="2970000" cy="8484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0" name="Google Shape;120;p16"/>
          <p:cNvSpPr/>
          <p:nvPr>
            <p:ph idx="6" type="pic"/>
          </p:nvPr>
        </p:nvSpPr>
        <p:spPr>
          <a:xfrm>
            <a:off x="6174291" y="1201032"/>
            <a:ext cx="2969419" cy="26079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075">
          <p15:clr>
            <a:srgbClr val="FBAE40"/>
          </p15:clr>
        </p15:guide>
        <p15:guide id="2" orient="horz" pos="11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Horizontal and texts">
  <p:cSld name="Picture Horizontal and tex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305991" y="273844"/>
            <a:ext cx="8535609" cy="813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7"/>
          <p:cNvSpPr/>
          <p:nvPr>
            <p:ph idx="2" type="pic"/>
          </p:nvPr>
        </p:nvSpPr>
        <p:spPr>
          <a:xfrm>
            <a:off x="309582" y="1194197"/>
            <a:ext cx="8532018" cy="19229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305992" y="3220641"/>
            <a:ext cx="2781300" cy="1429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3" type="body"/>
          </p:nvPr>
        </p:nvSpPr>
        <p:spPr>
          <a:xfrm>
            <a:off x="3200401" y="3220641"/>
            <a:ext cx="2749153" cy="1429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17"/>
          <p:cNvSpPr txBox="1"/>
          <p:nvPr>
            <p:ph idx="4" type="body"/>
          </p:nvPr>
        </p:nvSpPr>
        <p:spPr>
          <a:xfrm>
            <a:off x="6064251" y="3220641"/>
            <a:ext cx="2777349" cy="1429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75">
          <p15:clr>
            <a:srgbClr val="FBAE40"/>
          </p15:clr>
        </p15:guide>
        <p15:guide id="2" orient="horz" pos="11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Horizontal and text in boxes">
  <p:cSld name="Picture Horizontal and text in boxe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305991" y="273844"/>
            <a:ext cx="8535609" cy="813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18"/>
          <p:cNvSpPr/>
          <p:nvPr>
            <p:ph idx="2" type="pic"/>
          </p:nvPr>
        </p:nvSpPr>
        <p:spPr>
          <a:xfrm>
            <a:off x="0" y="1194197"/>
            <a:ext cx="9144000" cy="22094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305992" y="3220641"/>
            <a:ext cx="2781300" cy="14299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54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2pPr>
            <a:lvl3pPr indent="-31115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Char char="•"/>
              <a:defRPr>
                <a:solidFill>
                  <a:schemeClr val="lt2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3" type="body"/>
          </p:nvPr>
        </p:nvSpPr>
        <p:spPr>
          <a:xfrm>
            <a:off x="3200401" y="3220641"/>
            <a:ext cx="2749153" cy="14299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54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2pPr>
            <a:lvl3pPr indent="-31115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Char char="•"/>
              <a:defRPr>
                <a:solidFill>
                  <a:schemeClr val="lt2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18"/>
          <p:cNvSpPr txBox="1"/>
          <p:nvPr>
            <p:ph idx="4" type="body"/>
          </p:nvPr>
        </p:nvSpPr>
        <p:spPr>
          <a:xfrm>
            <a:off x="6064251" y="3220641"/>
            <a:ext cx="2777349" cy="14299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54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2pPr>
            <a:lvl3pPr indent="-31115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Char char="•"/>
              <a:defRPr>
                <a:solidFill>
                  <a:schemeClr val="lt2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75">
          <p15:clr>
            <a:srgbClr val="FBAE40"/>
          </p15:clr>
        </p15:guide>
        <p15:guide id="2" orient="horz" pos="11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 showMasterSp="0">
  <p:cSld name="Logo Slide"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outline.eps" id="140" name="Google Shape;14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27302" y="1626785"/>
            <a:ext cx="1890000" cy="187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 " type="title">
  <p:cSld name="TITL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ctrTitle"/>
          </p:nvPr>
        </p:nvSpPr>
        <p:spPr>
          <a:xfrm>
            <a:off x="1143000" y="78462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4" name="Google Shape;144;p20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ed Content">
  <p:cSld name="Bullete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05992" y="1194197"/>
            <a:ext cx="8532018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>
                <a:solidFill>
                  <a:srgbClr val="17171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  <a:defRPr sz="1400">
                <a:solidFill>
                  <a:srgbClr val="171717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  <a:defRPr sz="1400">
                <a:solidFill>
                  <a:srgbClr val="171717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 sz="1200">
                <a:solidFill>
                  <a:srgbClr val="171717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>
                <a:solidFill>
                  <a:srgbClr val="171717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Big Pictur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4"/>
          <p:cNvSpPr/>
          <p:nvPr>
            <p:ph idx="2" type="pic"/>
          </p:nvPr>
        </p:nvSpPr>
        <p:spPr>
          <a:xfrm>
            <a:off x="305991" y="1079897"/>
            <a:ext cx="8532019" cy="35706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05990" y="1282304"/>
            <a:ext cx="8532019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05990" y="3442097"/>
            <a:ext cx="853202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500"/>
              <a:buNone/>
              <a:defRPr sz="1500">
                <a:solidFill>
                  <a:srgbClr val="888DBD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400"/>
              <a:buNone/>
              <a:defRPr sz="1400">
                <a:solidFill>
                  <a:srgbClr val="888DBD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200"/>
              <a:buNone/>
              <a:defRPr sz="1200">
                <a:solidFill>
                  <a:srgbClr val="888DBD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200"/>
              <a:buNone/>
              <a:defRPr sz="1200">
                <a:solidFill>
                  <a:srgbClr val="888DBD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200"/>
              <a:buNone/>
              <a:defRPr sz="1200">
                <a:solidFill>
                  <a:srgbClr val="888DBD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200"/>
              <a:buNone/>
              <a:defRPr sz="1200">
                <a:solidFill>
                  <a:srgbClr val="888DBD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200"/>
              <a:buNone/>
              <a:defRPr sz="1200">
                <a:solidFill>
                  <a:srgbClr val="888DBD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1200"/>
              <a:buNone/>
              <a:defRPr sz="1200">
                <a:solidFill>
                  <a:srgbClr val="888DBD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Picture">
  <p:cSld name="Text and Pictur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05992" y="280195"/>
            <a:ext cx="4212431" cy="799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05990" y="1198994"/>
            <a:ext cx="4212431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>
                <a:solidFill>
                  <a:srgbClr val="17171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p6"/>
          <p:cNvSpPr/>
          <p:nvPr>
            <p:ph idx="2" type="pic"/>
          </p:nvPr>
        </p:nvSpPr>
        <p:spPr>
          <a:xfrm>
            <a:off x="4625578" y="0"/>
            <a:ext cx="4518422" cy="473849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" showMasterSp="0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/>
        </p:nvSpPr>
        <p:spPr>
          <a:xfrm>
            <a:off x="305991" y="4647305"/>
            <a:ext cx="85320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home.cern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3928" y="1683648"/>
            <a:ext cx="1296144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 ">
  <p:cSld name="Content  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" type="body"/>
          </p:nvPr>
        </p:nvSpPr>
        <p:spPr>
          <a:xfrm>
            <a:off x="305992" y="1194197"/>
            <a:ext cx="8532018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2"/>
                </a:solidFill>
              </a:defRPr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>
                <a:solidFill>
                  <a:srgbClr val="171717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2 Pictures horizontal">
  <p:cSld name="Text and 2 Pictures horizontal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05992" y="280195"/>
            <a:ext cx="8532018" cy="799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305990" y="1198994"/>
            <a:ext cx="4212431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>
                <a:solidFill>
                  <a:srgbClr val="171717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9"/>
          <p:cNvSpPr/>
          <p:nvPr>
            <p:ph idx="2" type="pic"/>
          </p:nvPr>
        </p:nvSpPr>
        <p:spPr>
          <a:xfrm>
            <a:off x="4625579" y="1194197"/>
            <a:ext cx="4212431" cy="16740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9"/>
          <p:cNvSpPr/>
          <p:nvPr>
            <p:ph idx="3" type="pic"/>
          </p:nvPr>
        </p:nvSpPr>
        <p:spPr>
          <a:xfrm>
            <a:off x="4625579" y="2977277"/>
            <a:ext cx="4212431" cy="16740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Comparison">
  <p:cSld name="Subtitle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05991" y="273844"/>
            <a:ext cx="8535609" cy="813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05990" y="1194197"/>
            <a:ext cx="4212431" cy="501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305990" y="1820465"/>
            <a:ext cx="4212431" cy="2821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629150" y="1203725"/>
            <a:ext cx="4212450" cy="491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4629150" y="1820465"/>
            <a:ext cx="4208860" cy="2821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075">
          <p15:clr>
            <a:srgbClr val="FBAE40"/>
          </p15:clr>
        </p15:guide>
        <p15:guide id="2" orient="horz" pos="1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05991" y="280195"/>
            <a:ext cx="8532019" cy="799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736999"/>
            <a:ext cx="9144000" cy="4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idx="1" type="body"/>
          </p:nvPr>
        </p:nvSpPr>
        <p:spPr>
          <a:xfrm>
            <a:off x="305992" y="1194197"/>
            <a:ext cx="8532018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1930574" y="4763138"/>
            <a:ext cx="115671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330660" y="4767263"/>
            <a:ext cx="51094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194447" y="4767263"/>
            <a:ext cx="492916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74">
          <p15:clr>
            <a:srgbClr val="F26B43"/>
          </p15:clr>
        </p15:guide>
        <p15:guide id="2" pos="2880">
          <p15:clr>
            <a:srgbClr val="F26B43"/>
          </p15:clr>
        </p15:guide>
        <p15:guide id="3" pos="5567">
          <p15:clr>
            <a:srgbClr val="F26B43"/>
          </p15:clr>
        </p15:guide>
        <p15:guide id="4" pos="193">
          <p15:clr>
            <a:srgbClr val="F26B43"/>
          </p15:clr>
        </p15:guide>
        <p15:guide id="5" pos="2846">
          <p15:clr>
            <a:srgbClr val="F26B43"/>
          </p15:clr>
        </p15:guide>
        <p15:guide id="6" pos="2914">
          <p15:clr>
            <a:srgbClr val="F26B43"/>
          </p15:clr>
        </p15:guide>
        <p15:guide id="7" pos="3815">
          <p15:clr>
            <a:srgbClr val="F26B43"/>
          </p15:clr>
        </p15:guide>
        <p15:guide id="8" pos="3748">
          <p15:clr>
            <a:srgbClr val="F26B43"/>
          </p15:clr>
        </p15:guide>
        <p15:guide id="9" pos="2012">
          <p15:clr>
            <a:srgbClr val="F26B43"/>
          </p15:clr>
        </p15:guide>
        <p15:guide id="10" pos="1945">
          <p15:clr>
            <a:srgbClr val="F26B43"/>
          </p15:clr>
        </p15:guide>
        <p15:guide id="11" orient="horz" pos="2929">
          <p15:clr>
            <a:srgbClr val="F26B43"/>
          </p15:clr>
        </p15:guide>
        <p15:guide id="12" orient="horz" pos="1807">
          <p15:clr>
            <a:srgbClr val="F26B43"/>
          </p15:clr>
        </p15:guide>
        <p15:guide id="13" orient="horz" pos="685">
          <p15:clr>
            <a:srgbClr val="F26B43"/>
          </p15:clr>
        </p15:guide>
        <p15:guide id="14" orient="horz" pos="752">
          <p15:clr>
            <a:srgbClr val="F26B43"/>
          </p15:clr>
        </p15:guide>
        <p15:guide id="15" orient="horz" pos="1875">
          <p15:clr>
            <a:srgbClr val="F26B43"/>
          </p15:clr>
        </p15:guide>
        <p15:guide id="16" pos="4734">
          <p15:clr>
            <a:srgbClr val="F26B43"/>
          </p15:clr>
        </p15:guide>
        <p15:guide id="17" pos="46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11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0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gif"/><Relationship Id="rId4" Type="http://schemas.openxmlformats.org/officeDocument/2006/relationships/image" Target="../media/image19.gif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ctrTitle"/>
          </p:nvPr>
        </p:nvSpPr>
        <p:spPr>
          <a:xfrm>
            <a:off x="305990" y="2253225"/>
            <a:ext cx="85320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GB"/>
              <a:t>Autonomous Trajectory Steering of DC Beams at CERN’s SPS Transfer Lines Using Reinforcement </a:t>
            </a:r>
            <a:r>
              <a:rPr lang="en-GB"/>
              <a:t>Learning</a:t>
            </a:r>
            <a:endParaRPr/>
          </a:p>
        </p:txBody>
      </p:sp>
      <p:sp>
        <p:nvSpPr>
          <p:cNvPr id="161" name="Google Shape;161;p23"/>
          <p:cNvSpPr txBox="1"/>
          <p:nvPr>
            <p:ph idx="1" type="subTitle"/>
          </p:nvPr>
        </p:nvSpPr>
        <p:spPr>
          <a:xfrm>
            <a:off x="305991" y="4275189"/>
            <a:ext cx="8532020" cy="60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b="1" lang="en-GB" sz="1400"/>
              <a:t>Presenter: </a:t>
            </a:r>
            <a:r>
              <a:rPr lang="en-GB" sz="1400"/>
              <a:t>Adri</a:t>
            </a:r>
            <a:r>
              <a:rPr lang="en-GB" sz="1400"/>
              <a:t>á</a:t>
            </a:r>
            <a:r>
              <a:rPr lang="en-GB" sz="1400"/>
              <a:t>n Menor de Oñate                      </a:t>
            </a:r>
            <a:r>
              <a:rPr b="1" lang="en-GB" sz="1400"/>
              <a:t>Contributors: </a:t>
            </a:r>
            <a:r>
              <a:rPr lang="en-GB" sz="1400"/>
              <a:t>Verena Kain, Michael Schenk, Niky Bruchon </a:t>
            </a:r>
            <a:r>
              <a:rPr lang="en-GB" sz="1400"/>
              <a:t>              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 sz="1400"/>
              <a:t>03</a:t>
            </a:r>
            <a:r>
              <a:rPr lang="en-GB" sz="1400"/>
              <a:t>-04-2025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Reward Function</a:t>
            </a:r>
            <a:endParaRPr/>
          </a:p>
        </p:txBody>
      </p:sp>
      <p:pic>
        <p:nvPicPr>
          <p:cNvPr id="263" name="Google Shape;263;p32" title="[23,23,23,&quot;https://www.codecogs.com/eqnedit.php?latex=%5Ctext%7BReward%7D%20%3D%20-%5Csqrt%7B%5Cfrac%7B1%7D%7Bn%7D%5Csum_%7Bi%3D1%7D%5En%20(%5CDelta%20I_i)%5E2%7D%20%2B%201.1%20%5Ccdot%20%5Cfrac%7B%5Csum_%7Bj%3D1%7D%5En%20I_%7B%5Ctext%7Bon%7D_j%7D%7D%7Bn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688" y="2053412"/>
            <a:ext cx="5352976" cy="102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/>
          <p:nvPr/>
        </p:nvSpPr>
        <p:spPr>
          <a:xfrm>
            <a:off x="2978725" y="1803750"/>
            <a:ext cx="2079900" cy="1470900"/>
          </a:xfrm>
          <a:prstGeom prst="rect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5" name="Google Shape;265;p32"/>
          <p:cNvCxnSpPr>
            <a:stCxn id="264" idx="2"/>
          </p:cNvCxnSpPr>
          <p:nvPr/>
        </p:nvCxnSpPr>
        <p:spPr>
          <a:xfrm>
            <a:off x="4018675" y="3274650"/>
            <a:ext cx="1800" cy="4101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p32"/>
          <p:cNvSpPr txBox="1"/>
          <p:nvPr/>
        </p:nvSpPr>
        <p:spPr>
          <a:xfrm>
            <a:off x="3477025" y="3642425"/>
            <a:ext cx="10851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71717"/>
                </a:solidFill>
              </a:rPr>
              <a:t>Centered beam</a:t>
            </a:r>
            <a:endParaRPr sz="1600">
              <a:solidFill>
                <a:srgbClr val="171717"/>
              </a:solidFill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5307400" y="1794138"/>
            <a:ext cx="2079900" cy="14709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8" name="Google Shape;268;p32"/>
          <p:cNvCxnSpPr>
            <a:stCxn id="267" idx="2"/>
          </p:cNvCxnSpPr>
          <p:nvPr/>
        </p:nvCxnSpPr>
        <p:spPr>
          <a:xfrm>
            <a:off x="6347350" y="3265038"/>
            <a:ext cx="1800" cy="4101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" name="Google Shape;269;p32"/>
          <p:cNvSpPr txBox="1"/>
          <p:nvPr/>
        </p:nvSpPr>
        <p:spPr>
          <a:xfrm>
            <a:off x="5805700" y="3632813"/>
            <a:ext cx="10851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71717"/>
                </a:solidFill>
              </a:rPr>
              <a:t>No beam loss</a:t>
            </a:r>
            <a:endParaRPr sz="1600">
              <a:solidFill>
                <a:srgbClr val="171717"/>
              </a:solidFill>
            </a:endParaRPr>
          </a:p>
        </p:txBody>
      </p:sp>
      <p:sp>
        <p:nvSpPr>
          <p:cNvPr id="270" name="Google Shape;270;p32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1" name="Google Shape;271;p32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272" name="Google Shape;272;p32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Reinforcement Learning Agent</a:t>
            </a:r>
            <a:endParaRPr/>
          </a:p>
        </p:txBody>
      </p:sp>
      <p:sp>
        <p:nvSpPr>
          <p:cNvPr id="278" name="Google Shape;278;p33"/>
          <p:cNvSpPr txBox="1"/>
          <p:nvPr>
            <p:ph idx="4294967295" type="body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TD3 algorithm</a:t>
            </a:r>
            <a:endParaRPr b="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Hindsight Experience Replay (HER) buffer</a:t>
            </a:r>
            <a:endParaRPr b="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Robust against sparse reward functions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Implicit curriculum learning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52400" lvl="0" marL="254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79" name="Google Shape;2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300" y="2191000"/>
            <a:ext cx="3307349" cy="19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3"/>
          <p:cNvSpPr txBox="1"/>
          <p:nvPr/>
        </p:nvSpPr>
        <p:spPr>
          <a:xfrm>
            <a:off x="0" y="4322150"/>
            <a:ext cx="6817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Image: Packer, C., Abbeel, P., &amp; Gonzalez, J. E. (2021). Experience Replay for Sparse Reward Meta-RL. </a:t>
            </a:r>
            <a:r>
              <a:rPr i="1" lang="en-GB" sz="900"/>
              <a:t>35th Conference on Neural Information Processing Systems (NeurIPS 2021)</a:t>
            </a:r>
            <a:r>
              <a:rPr lang="en-GB" sz="900"/>
              <a:t>.</a:t>
            </a:r>
            <a:endParaRPr sz="900">
              <a:solidFill>
                <a:srgbClr val="171717"/>
              </a:solidFill>
            </a:endParaRPr>
          </a:p>
        </p:txBody>
      </p:sp>
      <p:sp>
        <p:nvSpPr>
          <p:cNvPr id="281" name="Google Shape;281;p33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2" name="Google Shape;282;p33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283" name="Google Shape;283;p33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Hindsight Experience Replay (HER)</a:t>
            </a:r>
            <a:endParaRPr/>
          </a:p>
        </p:txBody>
      </p:sp>
      <p:sp>
        <p:nvSpPr>
          <p:cNvPr id="289" name="Google Shape;289;p34"/>
          <p:cNvSpPr txBox="1"/>
          <p:nvPr>
            <p:ph idx="4294967295" type="body"/>
          </p:nvPr>
        </p:nvSpPr>
        <p:spPr>
          <a:xfrm>
            <a:off x="318425" y="117175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b="0" lang="en-GB" sz="1400"/>
              <a:t>T</a:t>
            </a:r>
            <a:r>
              <a:rPr b="0" lang="en-GB" sz="1400"/>
              <a:t>rain with larger actions and harder stopping criteria</a:t>
            </a:r>
            <a:endParaRPr b="0"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-GB" sz="1400"/>
              <a:t>No need for curriculum learning</a:t>
            </a:r>
            <a:endParaRPr b="0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52400" lvl="0" marL="254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90" name="Google Shape;2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788" y="1852525"/>
            <a:ext cx="3598200" cy="26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63" y="2097325"/>
            <a:ext cx="3276651" cy="24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4"/>
          <p:cNvSpPr/>
          <p:nvPr/>
        </p:nvSpPr>
        <p:spPr>
          <a:xfrm>
            <a:off x="6323900" y="1736950"/>
            <a:ext cx="1104000" cy="14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4"/>
          <p:cNvSpPr txBox="1"/>
          <p:nvPr/>
        </p:nvSpPr>
        <p:spPr>
          <a:xfrm>
            <a:off x="6199850" y="1808975"/>
            <a:ext cx="1346400" cy="3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71717"/>
                </a:solidFill>
              </a:rPr>
              <a:t>HER</a:t>
            </a:r>
            <a:endParaRPr sz="1600">
              <a:solidFill>
                <a:srgbClr val="171717"/>
              </a:solidFill>
            </a:endParaRPr>
          </a:p>
        </p:txBody>
      </p:sp>
      <p:sp>
        <p:nvSpPr>
          <p:cNvPr id="294" name="Google Shape;294;p34"/>
          <p:cNvSpPr txBox="1"/>
          <p:nvPr/>
        </p:nvSpPr>
        <p:spPr>
          <a:xfrm>
            <a:off x="1549813" y="1736950"/>
            <a:ext cx="13464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71717"/>
                </a:solidFill>
              </a:rPr>
              <a:t>W/O HER</a:t>
            </a:r>
            <a:endParaRPr sz="1600">
              <a:solidFill>
                <a:srgbClr val="171717"/>
              </a:solidFill>
            </a:endParaRPr>
          </a:p>
        </p:txBody>
      </p:sp>
      <p:sp>
        <p:nvSpPr>
          <p:cNvPr id="295" name="Google Shape;295;p34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6" name="Google Shape;296;p34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297" name="Google Shape;297;p34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/>
          <p:nvPr>
            <p:ph type="title"/>
          </p:nvPr>
        </p:nvSpPr>
        <p:spPr>
          <a:xfrm>
            <a:off x="305990" y="1282303"/>
            <a:ext cx="8532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/>
              <a:t>Results</a:t>
            </a:r>
            <a:endParaRPr/>
          </a:p>
        </p:txBody>
      </p:sp>
      <p:sp>
        <p:nvSpPr>
          <p:cNvPr id="303" name="Google Shape;303;p35"/>
          <p:cNvSpPr txBox="1"/>
          <p:nvPr>
            <p:ph idx="1" type="body"/>
          </p:nvPr>
        </p:nvSpPr>
        <p:spPr>
          <a:xfrm>
            <a:off x="305990" y="3442097"/>
            <a:ext cx="8532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04" name="Google Shape;304;p35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5" name="Google Shape;305;p35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306" name="Google Shape;306;p35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Simulation</a:t>
            </a:r>
            <a:endParaRPr/>
          </a:p>
        </p:txBody>
      </p:sp>
      <p:pic>
        <p:nvPicPr>
          <p:cNvPr id="312" name="Google Shape;3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62" y="1336138"/>
            <a:ext cx="3895127" cy="28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6"/>
          <p:cNvPicPr preferRelativeResize="0"/>
          <p:nvPr/>
        </p:nvPicPr>
        <p:blipFill rotWithShape="1">
          <a:blip r:embed="rId4">
            <a:alphaModFix/>
          </a:blip>
          <a:srcRect b="1719" l="0" r="0" t="0"/>
          <a:stretch/>
        </p:blipFill>
        <p:spPr>
          <a:xfrm>
            <a:off x="4253025" y="586350"/>
            <a:ext cx="4836324" cy="39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6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5" name="Google Shape;315;p36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316" name="Google Shape;316;p36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Reality</a:t>
            </a:r>
            <a:endParaRPr/>
          </a:p>
        </p:txBody>
      </p:sp>
      <p:sp>
        <p:nvSpPr>
          <p:cNvPr id="322" name="Google Shape;322;p37"/>
          <p:cNvSpPr/>
          <p:nvPr/>
        </p:nvSpPr>
        <p:spPr>
          <a:xfrm>
            <a:off x="3692925" y="1707525"/>
            <a:ext cx="1499100" cy="4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37" title="reality_comparison.png"/>
          <p:cNvPicPr preferRelativeResize="0"/>
          <p:nvPr/>
        </p:nvPicPr>
        <p:blipFill rotWithShape="1">
          <a:blip r:embed="rId3">
            <a:alphaModFix/>
          </a:blip>
          <a:srcRect b="50369" l="0" r="0" t="0"/>
          <a:stretch/>
        </p:blipFill>
        <p:spPr>
          <a:xfrm>
            <a:off x="831575" y="1521913"/>
            <a:ext cx="7221801" cy="269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7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5" name="Google Shape;325;p37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326" name="Google Shape;326;p37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Reality</a:t>
            </a:r>
            <a:endParaRPr/>
          </a:p>
        </p:txBody>
      </p:sp>
      <p:sp>
        <p:nvSpPr>
          <p:cNvPr id="332" name="Google Shape;332;p38"/>
          <p:cNvSpPr/>
          <p:nvPr/>
        </p:nvSpPr>
        <p:spPr>
          <a:xfrm>
            <a:off x="3692925" y="1707525"/>
            <a:ext cx="1499100" cy="4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38" title="IMG-20250329-WA00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863" y="880208"/>
            <a:ext cx="1902982" cy="33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8" title="IMG-20250329-WA001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149" y="880208"/>
            <a:ext cx="1902977" cy="338307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8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6" name="Google Shape;336;p38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337" name="Google Shape;337;p38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Reality</a:t>
            </a:r>
            <a:endParaRPr/>
          </a:p>
        </p:txBody>
      </p:sp>
      <p:pic>
        <p:nvPicPr>
          <p:cNvPr id="343" name="Google Shape;343;p39" title="cwe-513-vpl699 25-03-25_19_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750" y="633287"/>
            <a:ext cx="5672500" cy="38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9" title="bsp_symmetry_animation.gif"/>
          <p:cNvPicPr preferRelativeResize="0"/>
          <p:nvPr/>
        </p:nvPicPr>
        <p:blipFill rotWithShape="1">
          <a:blip r:embed="rId4">
            <a:alphaModFix/>
          </a:blip>
          <a:srcRect b="4871" l="8560" r="8890" t="7355"/>
          <a:stretch/>
        </p:blipFill>
        <p:spPr>
          <a:xfrm>
            <a:off x="626300" y="880851"/>
            <a:ext cx="4579824" cy="27393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5" name="Google Shape;345;p39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6" name="Google Shape;346;p39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347" name="Google Shape;347;p39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/>
          <p:cNvSpPr txBox="1"/>
          <p:nvPr>
            <p:ph type="title"/>
          </p:nvPr>
        </p:nvSpPr>
        <p:spPr>
          <a:xfrm>
            <a:off x="305990" y="1282303"/>
            <a:ext cx="8532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353" name="Google Shape;353;p40"/>
          <p:cNvSpPr txBox="1"/>
          <p:nvPr>
            <p:ph idx="1" type="body"/>
          </p:nvPr>
        </p:nvSpPr>
        <p:spPr>
          <a:xfrm>
            <a:off x="305990" y="3442097"/>
            <a:ext cx="8532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54" name="Google Shape;354;p40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5" name="Google Shape;355;p40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356" name="Google Shape;356;p40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Future Steps: Automating The Target Setup</a:t>
            </a:r>
            <a:endParaRPr/>
          </a:p>
        </p:txBody>
      </p:sp>
      <p:pic>
        <p:nvPicPr>
          <p:cNvPr id="362" name="Google Shape;362;p41" title="RL4AA2025-BSM_alignm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37" y="1864037"/>
            <a:ext cx="7634135" cy="200918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1"/>
          <p:cNvSpPr/>
          <p:nvPr/>
        </p:nvSpPr>
        <p:spPr>
          <a:xfrm>
            <a:off x="3854925" y="1780325"/>
            <a:ext cx="2201400" cy="17007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RL Logic </a:t>
            </a:r>
            <a:endParaRPr/>
          </a:p>
        </p:txBody>
      </p:sp>
      <p:sp>
        <p:nvSpPr>
          <p:cNvPr id="364" name="Google Shape;364;p41"/>
          <p:cNvSpPr txBox="1"/>
          <p:nvPr>
            <p:ph idx="4294967295" type="body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BSM =  movable split monitor</a:t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52400" lvl="0" marL="254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5" name="Google Shape;365;p41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6" name="Google Shape;366;p41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367" name="Google Shape;367;p41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24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169" name="Google Shape;169;p24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  <p:sp>
        <p:nvSpPr>
          <p:cNvPr id="170" name="Google Shape;170;p24"/>
          <p:cNvSpPr txBox="1"/>
          <p:nvPr>
            <p:ph idx="4294967295" type="body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b="0" lang="en-GB"/>
              <a:t>Problem Definition</a:t>
            </a:r>
            <a:endParaRPr b="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0" lang="en-GB"/>
              <a:t>Algorithm Implementation</a:t>
            </a:r>
            <a:endParaRPr b="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0" lang="en-GB"/>
              <a:t>Results</a:t>
            </a:r>
            <a:endParaRPr b="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Simulation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Reality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0" lang="en-GB"/>
              <a:t>Next Steps</a:t>
            </a:r>
            <a:endParaRPr b="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0" lang="en-GB"/>
              <a:t>Conclusion</a:t>
            </a:r>
            <a:endParaRPr b="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52400" lvl="0" marL="254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2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373" name="Google Shape;373;p42"/>
          <p:cNvSpPr txBox="1"/>
          <p:nvPr>
            <p:ph idx="4294967295" type="body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The RL policies successfully transfer to the real world</a:t>
            </a:r>
            <a:endParaRPr b="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The beam can be </a:t>
            </a:r>
            <a:r>
              <a:rPr b="0" lang="en-GB"/>
              <a:t>successfully</a:t>
            </a:r>
            <a:r>
              <a:rPr b="0" lang="en-GB"/>
              <a:t> steered in the different tests</a:t>
            </a:r>
            <a:endParaRPr b="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The RL pipeline is flexible to adapt to the different transfer lines</a:t>
            </a:r>
            <a:endParaRPr b="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Next steps may allow full target setup automation</a:t>
            </a:r>
            <a:endParaRPr b="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52400" lvl="0" marL="254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4" name="Google Shape;374;p42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5" name="Google Shape;375;p42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376" name="Google Shape;376;p42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/>
          <p:nvPr>
            <p:ph type="title"/>
          </p:nvPr>
        </p:nvSpPr>
        <p:spPr>
          <a:xfrm>
            <a:off x="305990" y="1282303"/>
            <a:ext cx="8532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/>
              <a:t>Backup slides</a:t>
            </a:r>
            <a:endParaRPr/>
          </a:p>
        </p:txBody>
      </p:sp>
      <p:sp>
        <p:nvSpPr>
          <p:cNvPr id="386" name="Google Shape;386;p44"/>
          <p:cNvSpPr txBox="1"/>
          <p:nvPr>
            <p:ph idx="1" type="body"/>
          </p:nvPr>
        </p:nvSpPr>
        <p:spPr>
          <a:xfrm>
            <a:off x="305990" y="3442097"/>
            <a:ext cx="8532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87" name="Google Shape;387;p44"/>
          <p:cNvSpPr txBox="1"/>
          <p:nvPr>
            <p:ph idx="12" type="sldNum"/>
          </p:nvPr>
        </p:nvSpPr>
        <p:spPr>
          <a:xfrm>
            <a:off x="8330660" y="4767263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8" name="Google Shape;388;p44"/>
          <p:cNvSpPr txBox="1"/>
          <p:nvPr>
            <p:ph idx="11" type="ftr"/>
          </p:nvPr>
        </p:nvSpPr>
        <p:spPr>
          <a:xfrm>
            <a:off x="3194446" y="4767263"/>
            <a:ext cx="492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Adrian Menor | Machine learning applied to transverse dampers and tune estimation</a:t>
            </a:r>
            <a:endParaRPr/>
          </a:p>
        </p:txBody>
      </p:sp>
      <p:sp>
        <p:nvSpPr>
          <p:cNvPr id="389" name="Google Shape;389;p44"/>
          <p:cNvSpPr txBox="1"/>
          <p:nvPr>
            <p:ph idx="10" type="dt"/>
          </p:nvPr>
        </p:nvSpPr>
        <p:spPr>
          <a:xfrm>
            <a:off x="1930574" y="476313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21 February 2023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Reality</a:t>
            </a:r>
            <a:endParaRPr/>
          </a:p>
        </p:txBody>
      </p:sp>
      <p:sp>
        <p:nvSpPr>
          <p:cNvPr id="395" name="Google Shape;395;p45"/>
          <p:cNvSpPr/>
          <p:nvPr/>
        </p:nvSpPr>
        <p:spPr>
          <a:xfrm>
            <a:off x="3692925" y="1707525"/>
            <a:ext cx="1499100" cy="4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6" name="Google Shape;396;p45" title="reality_comparis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075" y="695701"/>
            <a:ext cx="5261850" cy="39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5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8" name="Google Shape;398;p45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399" name="Google Shape;399;p45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Reality</a:t>
            </a:r>
            <a:endParaRPr/>
          </a:p>
        </p:txBody>
      </p:sp>
      <p:sp>
        <p:nvSpPr>
          <p:cNvPr id="405" name="Google Shape;405;p46"/>
          <p:cNvSpPr txBox="1"/>
          <p:nvPr>
            <p:ph idx="12" type="sldNum"/>
          </p:nvPr>
        </p:nvSpPr>
        <p:spPr>
          <a:xfrm>
            <a:off x="8330660" y="4767263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6" name="Google Shape;406;p46"/>
          <p:cNvSpPr txBox="1"/>
          <p:nvPr>
            <p:ph idx="11" type="ftr"/>
          </p:nvPr>
        </p:nvSpPr>
        <p:spPr>
          <a:xfrm>
            <a:off x="3194450" y="4767275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407" name="Google Shape;407;p46"/>
          <p:cNvSpPr txBox="1"/>
          <p:nvPr>
            <p:ph idx="10" type="dt"/>
          </p:nvPr>
        </p:nvSpPr>
        <p:spPr>
          <a:xfrm>
            <a:off x="1480849" y="4767263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  <p:pic>
        <p:nvPicPr>
          <p:cNvPr id="408" name="Google Shape;408;p46" title="OpenYASP_DV_T2Transfer___SPS.USER.SFTPRO1___SFT_PRO_MTE_L4780_2025_V1 25-03-25_19_20.png"/>
          <p:cNvPicPr preferRelativeResize="0"/>
          <p:nvPr/>
        </p:nvPicPr>
        <p:blipFill rotWithShape="1">
          <a:blip r:embed="rId3">
            <a:alphaModFix/>
          </a:blip>
          <a:srcRect b="46317" l="0" r="0" t="0"/>
          <a:stretch/>
        </p:blipFill>
        <p:spPr>
          <a:xfrm>
            <a:off x="4878988" y="2177813"/>
            <a:ext cx="4217351" cy="12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6" title="OpenYASP_DV_T2Transfer___SPS.USER.SFTPRO1___SFT_PRO_MTE_L4780_2025_V1 25-03-25_19_05.png"/>
          <p:cNvPicPr preferRelativeResize="0"/>
          <p:nvPr/>
        </p:nvPicPr>
        <p:blipFill rotWithShape="1">
          <a:blip r:embed="rId4">
            <a:alphaModFix/>
          </a:blip>
          <a:srcRect b="46317" l="0" r="0" t="0"/>
          <a:stretch/>
        </p:blipFill>
        <p:spPr>
          <a:xfrm>
            <a:off x="47663" y="2177807"/>
            <a:ext cx="4217375" cy="1257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0" name="Google Shape;410;p46"/>
          <p:cNvCxnSpPr>
            <a:endCxn id="408" idx="1"/>
          </p:cNvCxnSpPr>
          <p:nvPr/>
        </p:nvCxnSpPr>
        <p:spPr>
          <a:xfrm flipH="1" rot="10800000">
            <a:off x="4290088" y="2806688"/>
            <a:ext cx="588900" cy="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1" name="Google Shape;411;p46"/>
          <p:cNvSpPr txBox="1"/>
          <p:nvPr/>
        </p:nvSpPr>
        <p:spPr>
          <a:xfrm>
            <a:off x="1577950" y="1725038"/>
            <a:ext cx="11568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171717"/>
                </a:solidFill>
              </a:rPr>
              <a:t>Before</a:t>
            </a:r>
            <a:endParaRPr b="1" sz="1600">
              <a:solidFill>
                <a:srgbClr val="171717"/>
              </a:solidFill>
            </a:endParaRPr>
          </a:p>
        </p:txBody>
      </p:sp>
      <p:sp>
        <p:nvSpPr>
          <p:cNvPr id="412" name="Google Shape;412;p46"/>
          <p:cNvSpPr txBox="1"/>
          <p:nvPr/>
        </p:nvSpPr>
        <p:spPr>
          <a:xfrm>
            <a:off x="6541263" y="1707938"/>
            <a:ext cx="892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171717"/>
                </a:solidFill>
              </a:rPr>
              <a:t>After</a:t>
            </a:r>
            <a:endParaRPr b="1" sz="1600">
              <a:solidFill>
                <a:srgbClr val="171717"/>
              </a:solidFill>
            </a:endParaRPr>
          </a:p>
        </p:txBody>
      </p:sp>
      <p:sp>
        <p:nvSpPr>
          <p:cNvPr id="413" name="Google Shape;413;p46"/>
          <p:cNvSpPr/>
          <p:nvPr/>
        </p:nvSpPr>
        <p:spPr>
          <a:xfrm>
            <a:off x="873938" y="2837538"/>
            <a:ext cx="129600" cy="458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6"/>
          <p:cNvSpPr/>
          <p:nvPr/>
        </p:nvSpPr>
        <p:spPr>
          <a:xfrm>
            <a:off x="1275688" y="2571038"/>
            <a:ext cx="129600" cy="458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6"/>
          <p:cNvSpPr/>
          <p:nvPr/>
        </p:nvSpPr>
        <p:spPr>
          <a:xfrm>
            <a:off x="5701863" y="2807888"/>
            <a:ext cx="129600" cy="198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6"/>
          <p:cNvSpPr/>
          <p:nvPr/>
        </p:nvSpPr>
        <p:spPr>
          <a:xfrm>
            <a:off x="6108588" y="2807888"/>
            <a:ext cx="129600" cy="198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6"/>
          <p:cNvSpPr/>
          <p:nvPr/>
        </p:nvSpPr>
        <p:spPr>
          <a:xfrm>
            <a:off x="1531000" y="2571050"/>
            <a:ext cx="2645100" cy="663000"/>
          </a:xfrm>
          <a:prstGeom prst="rect">
            <a:avLst/>
          </a:prstGeom>
          <a:solidFill>
            <a:srgbClr val="FFFFFF">
              <a:alpha val="94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6"/>
          <p:cNvSpPr/>
          <p:nvPr/>
        </p:nvSpPr>
        <p:spPr>
          <a:xfrm>
            <a:off x="6330350" y="2571050"/>
            <a:ext cx="2645100" cy="663000"/>
          </a:xfrm>
          <a:prstGeom prst="rect">
            <a:avLst/>
          </a:prstGeom>
          <a:solidFill>
            <a:srgbClr val="FFFFFF">
              <a:alpha val="94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7"/>
          <p:cNvSpPr/>
          <p:nvPr/>
        </p:nvSpPr>
        <p:spPr>
          <a:xfrm>
            <a:off x="4780031" y="1645050"/>
            <a:ext cx="4104900" cy="18534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7"/>
          <p:cNvSpPr/>
          <p:nvPr/>
        </p:nvSpPr>
        <p:spPr>
          <a:xfrm>
            <a:off x="259069" y="1645050"/>
            <a:ext cx="4104900" cy="18534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7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Simulated Environment</a:t>
            </a:r>
            <a:endParaRPr/>
          </a:p>
        </p:txBody>
      </p:sp>
      <p:sp>
        <p:nvSpPr>
          <p:cNvPr id="426" name="Google Shape;426;p47"/>
          <p:cNvSpPr txBox="1"/>
          <p:nvPr>
            <p:ph idx="12" type="sldNum"/>
          </p:nvPr>
        </p:nvSpPr>
        <p:spPr>
          <a:xfrm>
            <a:off x="8330660" y="4767263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7" name="Google Shape;427;p47"/>
          <p:cNvSpPr txBox="1"/>
          <p:nvPr>
            <p:ph idx="11" type="ftr"/>
          </p:nvPr>
        </p:nvSpPr>
        <p:spPr>
          <a:xfrm>
            <a:off x="3194450" y="4767275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428" name="Google Shape;428;p47"/>
          <p:cNvSpPr txBox="1"/>
          <p:nvPr>
            <p:ph idx="10" type="dt"/>
          </p:nvPr>
        </p:nvSpPr>
        <p:spPr>
          <a:xfrm>
            <a:off x="1480849" y="4767263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  <p:pic>
        <p:nvPicPr>
          <p:cNvPr id="429" name="Google Shape;429;p47" title="[23,23,23,&quot;http://www.texrendr.com/?eqn=%5Cbegin%7Bpmatrix%7D%0Ap_1%20%5C%5C%0Ap_2%20%5C%5C%0A%5Cvdots%20%5C%5C%0Ap_n%0A%5Cend%7Bpmatrix%7D%20%3D%0A%5Cbegin%7Bpmatrix%7D%0AR_%7B11%7D%20%26%20R_%7B12%7D%20%26%20%5Ccdots%20%26%20R_%7B1m%7D%20%5C%5C%0AR_%7B21%7D%20%26%20R_%7B22%7D%20%26%20%5Ccdots%20%26%20R_%7B2m%7D%20%5C%5C%0A%5Cvdots%20%26%20%5Cvdots%20%26%20%5Cddots%20%26%20%5Cvdots%20%5C%5C%0AR_%7Bn1%7D%20%26%20R_%7Bn2%7D%20%26%20%5Ccdots%20%26%20R_%7Bnm%7D%0A%5Cend%7Bpmatrix%7D%0A%5Cbegin%7Bpmatrix%7D%0A%5Ctheta_1%20%5C%5C%0A%5Ctheta_2%20%5C%5C%0A%5Cvdots%20%5C%5C%0A%5Ctheta_m%0A%5Cend%7Bpmatrix%7D#0&quot;]"/>
          <p:cNvPicPr preferRelativeResize="0"/>
          <p:nvPr/>
        </p:nvPicPr>
        <p:blipFill rotWithShape="1">
          <a:blip r:embed="rId3">
            <a:alphaModFix/>
          </a:blip>
          <a:srcRect b="0" l="31024" r="0" t="0"/>
          <a:stretch/>
        </p:blipFill>
        <p:spPr>
          <a:xfrm>
            <a:off x="675050" y="1939900"/>
            <a:ext cx="3305651" cy="6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7" title="[23,23,23,&quot;http://www.texrendr.com/?eqn=R_%7Bij%7D%20%3D%0A%5Cbegin%7Bcases%7D%0A%5Csqrt%7B%5Cbeta_i%20%5Cbeta_j%7D%20%5Csin(2%5Cpi(%5Cmu_i%20-%20%5Cmu_j))%20%26%20%5Ctext%7Bif%20%7D%20%5Cmu_i%20%3E%20%5Cmu_j%20%5C%5C%0A0%20%26%20%5Ctext%7Botherwise%7D%0A%5Cend%7Bcases%7D#0&quot;]"/>
          <p:cNvPicPr preferRelativeResize="0"/>
          <p:nvPr/>
        </p:nvPicPr>
        <p:blipFill rotWithShape="1">
          <a:blip r:embed="rId4">
            <a:alphaModFix/>
          </a:blip>
          <a:srcRect b="0" l="27203" r="0" t="0"/>
          <a:stretch/>
        </p:blipFill>
        <p:spPr>
          <a:xfrm>
            <a:off x="675044" y="2804488"/>
            <a:ext cx="3485850" cy="46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7" title="[23,23,23,&quot;https://www.codecogs.com/eqnedit.php?latex=I%20%3D%20%5Cint_0%5E%7BL_f%7D%20%5Cfrac%7B1%7D%7B%5Csigma_i%20%5Csqrt%7B2%5Cpi%7D%7D%20%5Cexp%5Cleft(-%5Cfrac%7B(x%20-%20p_i)%5E2%7D%7B2%5Csigma_i%5E2%7D%5Cright)%20dx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394" y="2143650"/>
            <a:ext cx="3702176" cy="655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7"/>
          <p:cNvSpPr txBox="1"/>
          <p:nvPr>
            <p:ph idx="4294967295" type="body"/>
          </p:nvPr>
        </p:nvSpPr>
        <p:spPr>
          <a:xfrm>
            <a:off x="499225" y="1225275"/>
            <a:ext cx="3624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Linear Dynamics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52400" lvl="0" marL="254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3" name="Google Shape;433;p47"/>
          <p:cNvSpPr txBox="1"/>
          <p:nvPr>
            <p:ph idx="4294967295" type="body"/>
          </p:nvPr>
        </p:nvSpPr>
        <p:spPr>
          <a:xfrm>
            <a:off x="5020188" y="1193800"/>
            <a:ext cx="3624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Nonlinear Observation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52400" lvl="0" marL="254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34" name="Google Shape;434;p47" title="RL4AA2025-Gaussian Comparison.png"/>
          <p:cNvPicPr preferRelativeResize="0"/>
          <p:nvPr/>
        </p:nvPicPr>
        <p:blipFill rotWithShape="1">
          <a:blip r:embed="rId6">
            <a:alphaModFix/>
          </a:blip>
          <a:srcRect b="25177" l="0" r="0" t="0"/>
          <a:stretch/>
        </p:blipFill>
        <p:spPr>
          <a:xfrm>
            <a:off x="1087862" y="2946650"/>
            <a:ext cx="7076224" cy="15615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5" name="Google Shape;435;p47"/>
          <p:cNvSpPr/>
          <p:nvPr/>
        </p:nvSpPr>
        <p:spPr>
          <a:xfrm>
            <a:off x="2822600" y="3644325"/>
            <a:ext cx="997200" cy="273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7"/>
          <p:cNvSpPr/>
          <p:nvPr/>
        </p:nvSpPr>
        <p:spPr>
          <a:xfrm>
            <a:off x="6410075" y="3646450"/>
            <a:ext cx="997200" cy="273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8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Simulation vs Reality</a:t>
            </a:r>
            <a:endParaRPr/>
          </a:p>
        </p:txBody>
      </p:sp>
      <p:sp>
        <p:nvSpPr>
          <p:cNvPr id="442" name="Google Shape;442;p48"/>
          <p:cNvSpPr txBox="1"/>
          <p:nvPr>
            <p:ph idx="12" type="sldNum"/>
          </p:nvPr>
        </p:nvSpPr>
        <p:spPr>
          <a:xfrm>
            <a:off x="8330660" y="4767263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3" name="Google Shape;443;p48"/>
          <p:cNvSpPr txBox="1"/>
          <p:nvPr>
            <p:ph idx="11" type="ftr"/>
          </p:nvPr>
        </p:nvSpPr>
        <p:spPr>
          <a:xfrm>
            <a:off x="3194450" y="4767275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444" name="Google Shape;444;p48"/>
          <p:cNvSpPr txBox="1"/>
          <p:nvPr>
            <p:ph idx="10" type="dt"/>
          </p:nvPr>
        </p:nvSpPr>
        <p:spPr>
          <a:xfrm>
            <a:off x="1480849" y="4767263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  <p:graphicFrame>
        <p:nvGraphicFramePr>
          <p:cNvPr id="445" name="Google Shape;445;p48"/>
          <p:cNvGraphicFramePr/>
          <p:nvPr/>
        </p:nvGraphicFramePr>
        <p:xfrm>
          <a:off x="1861838" y="19079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{AD54E8A5-CE55-4656-8FC1-EC8234E566DE}</a:tableStyleId>
              </a:tblPr>
              <a:tblGrid>
                <a:gridCol w="1806775"/>
                <a:gridCol w="1806775"/>
                <a:gridCol w="1806775"/>
              </a:tblGrid>
              <a:tr h="256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925" marB="45925" marR="91825" marL="91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Simulation</a:t>
                      </a:r>
                      <a:endParaRPr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925" marB="45925" marR="91825" marL="91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Reality</a:t>
                      </a:r>
                      <a:endParaRPr/>
                    </a:p>
                  </a:txBody>
                  <a:tcPr marT="45925" marB="45925" marR="91825" marL="91825"/>
                </a:tc>
              </a:tr>
              <a:tr h="2565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Beam loss flag</a:t>
                      </a:r>
                      <a:endParaRPr b="1" sz="1800"/>
                    </a:p>
                  </a:txBody>
                  <a:tcPr marT="45925" marB="45925" marR="91825" marL="91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Mean beam position</a:t>
                      </a:r>
                      <a:endParaRPr sz="1800" u="none" cap="none" strike="noStrike"/>
                    </a:p>
                  </a:txBody>
                  <a:tcPr marT="45925" marB="45925" marR="91825" marL="91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Intensity threshold</a:t>
                      </a:r>
                      <a:endParaRPr sz="1800" u="none" cap="none" strike="noStrike"/>
                    </a:p>
                  </a:txBody>
                  <a:tcPr marT="45925" marB="45925" marR="91825" marL="91825"/>
                </a:tc>
              </a:tr>
              <a:tr h="25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Noise</a:t>
                      </a:r>
                      <a:endParaRPr b="1" sz="1800" u="none" cap="none" strike="noStrike"/>
                    </a:p>
                  </a:txBody>
                  <a:tcPr marT="45925" marB="45925" marR="91825" marL="91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Initial magnet settings</a:t>
                      </a:r>
                      <a:endParaRPr sz="1800" u="none" cap="none" strike="noStrike"/>
                    </a:p>
                  </a:txBody>
                  <a:tcPr marT="45925" marB="45925" marR="91825" marL="91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Magnet settings, beam conditions etc</a:t>
                      </a:r>
                      <a:endParaRPr sz="1800" u="none" cap="none" strike="noStrike"/>
                    </a:p>
                  </a:txBody>
                  <a:tcPr marT="45925" marB="45925" marR="91825" marL="918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305990" y="1282303"/>
            <a:ext cx="8532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/>
              <a:t>Problem Definition</a:t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305990" y="3442097"/>
            <a:ext cx="8532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25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179" name="Google Shape;179;p25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idx="4294967295" type="body"/>
          </p:nvPr>
        </p:nvSpPr>
        <p:spPr>
          <a:xfrm>
            <a:off x="318425" y="11865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Goal: Having an aligned beam in the transfer lines</a:t>
            </a:r>
            <a:endParaRPr b="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Act via dipole magnets</a:t>
            </a:r>
            <a:endParaRPr b="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Observations?</a:t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52400" lvl="0" marL="254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The SPS-North Area Transfer Lines</a:t>
            </a:r>
            <a:endParaRPr/>
          </a:p>
        </p:txBody>
      </p:sp>
      <p:pic>
        <p:nvPicPr>
          <p:cNvPr id="186" name="Google Shape;186;p26" title="RL4AA2025-SPS-North Are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476" y="2010701"/>
            <a:ext cx="4697062" cy="241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 title="RL4AA2025-TT20_close_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3461" y="2016429"/>
            <a:ext cx="4674816" cy="240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/>
          <p:nvPr/>
        </p:nvSpPr>
        <p:spPr>
          <a:xfrm>
            <a:off x="4976260" y="3526376"/>
            <a:ext cx="152100" cy="70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5551752" y="3526376"/>
            <a:ext cx="152100" cy="70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6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26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192" name="Google Shape;192;p26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Observation Challenges</a:t>
            </a:r>
            <a:endParaRPr/>
          </a:p>
        </p:txBody>
      </p:sp>
      <p:sp>
        <p:nvSpPr>
          <p:cNvPr id="198" name="Google Shape;198;p27"/>
          <p:cNvSpPr txBox="1"/>
          <p:nvPr>
            <p:ph idx="4294967295" type="body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There are no beam position monitors available!</a:t>
            </a:r>
            <a:endParaRPr b="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Split foils are used instead</a:t>
            </a:r>
            <a:endParaRPr b="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Classical control algorithms (currently used) fail when the beam is only on one foil</a:t>
            </a:r>
            <a:endParaRPr b="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Need for a flexible control architecture that requires minimal tailor tuning when applied to different transfer lines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52400" lvl="0" marL="254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99" name="Google Shape;199;p27" title="RL4AA2025-Observations.png"/>
          <p:cNvPicPr preferRelativeResize="0"/>
          <p:nvPr/>
        </p:nvPicPr>
        <p:blipFill rotWithShape="1">
          <a:blip r:embed="rId3">
            <a:alphaModFix/>
          </a:blip>
          <a:srcRect b="0" l="0" r="34421" t="0"/>
          <a:stretch/>
        </p:blipFill>
        <p:spPr>
          <a:xfrm>
            <a:off x="306000" y="2667400"/>
            <a:ext cx="5024748" cy="20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 title="[23,23,23,&quot;https://www.codecogs.com/eqnedit.php?latex=%5Ctext%7Bsymmetry%7D%20%3D%20%5Csqrt%7B1%20-%20%5Cfrac%7B%7CI_%7B%5Ctext%7Bfoil%201%7D%7D%20-%20I_%7B%5Ctext%7Bfoil%202%7D%7D%7C%7D%7BI_%7B%5Ctext%7Bfoil%201%7D%7D%20%2B%20I_%7B%5Ctext%7Bfoil%202%7D%7D%7D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325" y="3253225"/>
            <a:ext cx="3270799" cy="68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" name="Google Shape;202;p27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203" name="Google Shape;203;p27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  <p:sp>
        <p:nvSpPr>
          <p:cNvPr id="204" name="Google Shape;204;p27"/>
          <p:cNvSpPr/>
          <p:nvPr/>
        </p:nvSpPr>
        <p:spPr>
          <a:xfrm>
            <a:off x="306650" y="1777225"/>
            <a:ext cx="8405400" cy="79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5" name="Google Shape;205;p27"/>
          <p:cNvCxnSpPr/>
          <p:nvPr/>
        </p:nvCxnSpPr>
        <p:spPr>
          <a:xfrm>
            <a:off x="718925" y="3235875"/>
            <a:ext cx="842100" cy="29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Google Shape;206;p27"/>
          <p:cNvSpPr txBox="1"/>
          <p:nvPr/>
        </p:nvSpPr>
        <p:spPr>
          <a:xfrm>
            <a:off x="202100" y="2927200"/>
            <a:ext cx="76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71717"/>
                </a:solidFill>
              </a:rPr>
              <a:t>Beam</a:t>
            </a:r>
            <a:endParaRPr>
              <a:solidFill>
                <a:srgbClr val="171717"/>
              </a:solidFill>
            </a:endParaRPr>
          </a:p>
        </p:txBody>
      </p:sp>
      <p:cxnSp>
        <p:nvCxnSpPr>
          <p:cNvPr id="207" name="Google Shape;207;p27"/>
          <p:cNvCxnSpPr/>
          <p:nvPr/>
        </p:nvCxnSpPr>
        <p:spPr>
          <a:xfrm flipH="1" rot="10800000">
            <a:off x="754075" y="3854400"/>
            <a:ext cx="338700" cy="33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27"/>
          <p:cNvSpPr txBox="1"/>
          <p:nvPr/>
        </p:nvSpPr>
        <p:spPr>
          <a:xfrm>
            <a:off x="353625" y="3939575"/>
            <a:ext cx="76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71717"/>
                </a:solidFill>
              </a:rPr>
              <a:t>Foil</a:t>
            </a:r>
            <a:endParaRPr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title"/>
          </p:nvPr>
        </p:nvSpPr>
        <p:spPr>
          <a:xfrm>
            <a:off x="305990" y="1282303"/>
            <a:ext cx="8532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/>
              <a:t>Algorithm Implementation</a:t>
            </a:r>
            <a:endParaRPr/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305990" y="3442097"/>
            <a:ext cx="8532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217" name="Google Shape;217;p28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Reinforcement Learning Setup</a:t>
            </a:r>
            <a:endParaRPr/>
          </a:p>
        </p:txBody>
      </p:sp>
      <p:sp>
        <p:nvSpPr>
          <p:cNvPr id="223" name="Google Shape;223;p29"/>
          <p:cNvSpPr txBox="1"/>
          <p:nvPr>
            <p:ph idx="4294967295" type="body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Offline training, online deployment</a:t>
            </a:r>
            <a:endParaRPr b="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Independent controllers for H and V planes</a:t>
            </a:r>
            <a:endParaRPr b="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Beam dynamics simulated with MAD-X</a:t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52400" lvl="0" marL="254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24" name="Google Shape;224;p29" title="RL4AA2025.png"/>
          <p:cNvPicPr preferRelativeResize="0"/>
          <p:nvPr/>
        </p:nvPicPr>
        <p:blipFill rotWithShape="1">
          <a:blip r:embed="rId3">
            <a:alphaModFix/>
          </a:blip>
          <a:srcRect b="1573" l="0" r="0" t="7450"/>
          <a:stretch/>
        </p:blipFill>
        <p:spPr>
          <a:xfrm>
            <a:off x="1795300" y="1888750"/>
            <a:ext cx="5553398" cy="28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 txBox="1"/>
          <p:nvPr/>
        </p:nvSpPr>
        <p:spPr>
          <a:xfrm>
            <a:off x="3822450" y="4033600"/>
            <a:ext cx="14991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71717"/>
                </a:solidFill>
              </a:rPr>
              <a:t>Dipoles’ settings</a:t>
            </a:r>
            <a:endParaRPr>
              <a:solidFill>
                <a:srgbClr val="171717"/>
              </a:solidFill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3833225" y="4049275"/>
            <a:ext cx="1499100" cy="51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3692925" y="1836825"/>
            <a:ext cx="1499100" cy="2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3692925" y="2285075"/>
            <a:ext cx="1499100" cy="4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231" name="Google Shape;231;p29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Action Space</a:t>
            </a:r>
            <a:endParaRPr/>
          </a:p>
        </p:txBody>
      </p:sp>
      <p:sp>
        <p:nvSpPr>
          <p:cNvPr id="237" name="Google Shape;237;p30"/>
          <p:cNvSpPr txBox="1"/>
          <p:nvPr>
            <p:ph idx="4294967295" type="body"/>
          </p:nvPr>
        </p:nvSpPr>
        <p:spPr>
          <a:xfrm>
            <a:off x="306000" y="1194200"/>
            <a:ext cx="86151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Strength of the dipoles [μ rad]</a:t>
            </a:r>
            <a:endParaRPr b="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Actions are relative</a:t>
            </a:r>
            <a:endParaRPr b="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GB"/>
              <a:t>Actions are kept within a max step size</a:t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52400" lvl="0" marL="254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38" name="Google Shape;238;p30" title="RL4AA2025.png"/>
          <p:cNvPicPr preferRelativeResize="0"/>
          <p:nvPr/>
        </p:nvPicPr>
        <p:blipFill rotWithShape="1">
          <a:blip r:embed="rId3">
            <a:alphaModFix/>
          </a:blip>
          <a:srcRect b="1577" l="0" r="0" t="10811"/>
          <a:stretch/>
        </p:blipFill>
        <p:spPr>
          <a:xfrm>
            <a:off x="1795300" y="1993275"/>
            <a:ext cx="5553398" cy="272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/>
        </p:nvSpPr>
        <p:spPr>
          <a:xfrm>
            <a:off x="3822450" y="4033600"/>
            <a:ext cx="14991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71717"/>
                </a:solidFill>
              </a:rPr>
              <a:t>Dipoles’ settings</a:t>
            </a:r>
            <a:endParaRPr>
              <a:solidFill>
                <a:srgbClr val="171717"/>
              </a:solidFill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3692925" y="1876425"/>
            <a:ext cx="14991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3692925" y="2285075"/>
            <a:ext cx="1499100" cy="4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0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p30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244" name="Google Shape;244;p30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type="title"/>
          </p:nvPr>
        </p:nvSpPr>
        <p:spPr>
          <a:xfrm>
            <a:off x="305991" y="280195"/>
            <a:ext cx="8532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/>
              <a:t>Observation Space</a:t>
            </a:r>
            <a:endParaRPr/>
          </a:p>
        </p:txBody>
      </p:sp>
      <p:pic>
        <p:nvPicPr>
          <p:cNvPr id="250" name="Google Shape;250;p31" title="RL4AA2025.png"/>
          <p:cNvPicPr preferRelativeResize="0"/>
          <p:nvPr/>
        </p:nvPicPr>
        <p:blipFill rotWithShape="1">
          <a:blip r:embed="rId3">
            <a:alphaModFix/>
          </a:blip>
          <a:srcRect b="1574" l="0" r="0" t="0"/>
          <a:stretch/>
        </p:blipFill>
        <p:spPr>
          <a:xfrm>
            <a:off x="58300" y="1484463"/>
            <a:ext cx="5341573" cy="287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 txBox="1"/>
          <p:nvPr/>
        </p:nvSpPr>
        <p:spPr>
          <a:xfrm>
            <a:off x="1948064" y="3459120"/>
            <a:ext cx="14505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71717"/>
                </a:solidFill>
              </a:rPr>
              <a:t>Dipoles’ settings</a:t>
            </a:r>
            <a:endParaRPr>
              <a:solidFill>
                <a:srgbClr val="171717"/>
              </a:solidFill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1862354" y="2061067"/>
            <a:ext cx="1450500" cy="38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1" title="RL4AA2025-RL_obs.drawio.png"/>
          <p:cNvPicPr preferRelativeResize="0"/>
          <p:nvPr/>
        </p:nvPicPr>
        <p:blipFill rotWithShape="1">
          <a:blip r:embed="rId4">
            <a:alphaModFix/>
          </a:blip>
          <a:srcRect b="0" l="8958" r="0" t="0"/>
          <a:stretch/>
        </p:blipFill>
        <p:spPr>
          <a:xfrm>
            <a:off x="5643775" y="2061075"/>
            <a:ext cx="3309251" cy="20552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4" name="Google Shape;254;p31"/>
          <p:cNvSpPr txBox="1"/>
          <p:nvPr/>
        </p:nvSpPr>
        <p:spPr>
          <a:xfrm>
            <a:off x="6502550" y="1623900"/>
            <a:ext cx="1638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71717"/>
                </a:solidFill>
              </a:rPr>
              <a:t>Example</a:t>
            </a:r>
            <a:endParaRPr sz="1600">
              <a:solidFill>
                <a:srgbClr val="171717"/>
              </a:solidFill>
            </a:endParaRPr>
          </a:p>
        </p:txBody>
      </p:sp>
      <p:sp>
        <p:nvSpPr>
          <p:cNvPr id="255" name="Google Shape;255;p31"/>
          <p:cNvSpPr txBox="1"/>
          <p:nvPr>
            <p:ph idx="12" type="sldNum"/>
          </p:nvPr>
        </p:nvSpPr>
        <p:spPr>
          <a:xfrm>
            <a:off x="8327110" y="4794188"/>
            <a:ext cx="510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31"/>
          <p:cNvSpPr txBox="1"/>
          <p:nvPr>
            <p:ph idx="11" type="ftr"/>
          </p:nvPr>
        </p:nvSpPr>
        <p:spPr>
          <a:xfrm>
            <a:off x="3190900" y="4794200"/>
            <a:ext cx="546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Adrián Menor | Autonomous Trajectory Steering of DC Beams at CERN’s SPS Transfer Lines Using RL</a:t>
            </a:r>
            <a:endParaRPr/>
          </a:p>
        </p:txBody>
      </p:sp>
      <p:sp>
        <p:nvSpPr>
          <p:cNvPr id="257" name="Google Shape;257;p31"/>
          <p:cNvSpPr txBox="1"/>
          <p:nvPr>
            <p:ph idx="10" type="dt"/>
          </p:nvPr>
        </p:nvSpPr>
        <p:spPr>
          <a:xfrm>
            <a:off x="1477299" y="4794188"/>
            <a:ext cx="11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03 April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