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679" r:id="rId2"/>
  </p:sldMasterIdLst>
  <p:sldIdLst>
    <p:sldId id="272" r:id="rId3"/>
    <p:sldId id="273" r:id="rId4"/>
    <p:sldId id="274" r:id="rId5"/>
    <p:sldId id="275" r:id="rId6"/>
    <p:sldId id="276" r:id="rId7"/>
    <p:sldId id="277" r:id="rId8"/>
    <p:sldId id="278" r:id="rId9"/>
    <p:sldId id="279" r:id="rId10"/>
    <p:sldId id="280" r:id="rId11"/>
    <p:sldId id="281" r:id="rId12"/>
    <p:sldId id="282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681" autoAdjust="0"/>
    <p:restoredTop sz="94660"/>
  </p:normalViewPr>
  <p:slideViewPr>
    <p:cSldViewPr snapToGrid="0">
      <p:cViewPr varScale="1">
        <p:scale>
          <a:sx n="82" d="100"/>
          <a:sy n="82" d="100"/>
        </p:scale>
        <p:origin x="73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533400" y="1413164"/>
            <a:ext cx="11125200" cy="465682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 sz="2100"/>
            </a:lvl5pPr>
          </a:lstStyle>
          <a:p>
            <a:pPr lvl="0"/>
            <a:r>
              <a:rPr lang="en-US" altLang="de-DE" dirty="0"/>
              <a:t>Click to add text</a:t>
            </a:r>
          </a:p>
          <a:p>
            <a:pPr lvl="1"/>
            <a:r>
              <a:rPr lang="en-US" altLang="de-DE" dirty="0"/>
              <a:t>Second level</a:t>
            </a:r>
          </a:p>
          <a:p>
            <a:pPr lvl="2"/>
            <a:r>
              <a:rPr lang="en-US" altLang="de-DE" dirty="0"/>
              <a:t>Third level</a:t>
            </a:r>
          </a:p>
          <a:p>
            <a:pPr lvl="3"/>
            <a:r>
              <a:rPr lang="en-US" altLang="de-DE" dirty="0"/>
              <a:t>Fourth level</a:t>
            </a:r>
          </a:p>
          <a:p>
            <a:pPr lvl="4"/>
            <a:r>
              <a:rPr lang="en-US" altLang="de-DE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6313" y="6329811"/>
            <a:ext cx="1370340" cy="528189"/>
          </a:xfrm>
          <a:prstGeom prst="rect">
            <a:avLst/>
          </a:prstGeom>
        </p:spPr>
        <p:txBody>
          <a:bodyPr/>
          <a:lstStyle/>
          <a:p>
            <a:fld id="{972A1FD8-603F-438E-AC40-DD7043440C8D}" type="datetime4">
              <a:rPr lang="en-US" noProof="0" smtClean="0"/>
              <a:t>March 27, 2024</a:t>
            </a:fld>
            <a:endParaRPr lang="en-US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88000" y="6329811"/>
            <a:ext cx="435157" cy="52818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61696EC4-B4CF-4701-AD06-A8439D6D8E12}" type="slidenum">
              <a:rPr lang="en-US" noProof="0" smtClean="0"/>
              <a:t>‹N›</a:t>
            </a:fld>
            <a:endParaRPr lang="en-US" noProof="0"/>
          </a:p>
        </p:txBody>
      </p:sp>
      <p:sp>
        <p:nvSpPr>
          <p:cNvPr id="7" name="Title Placeholder 1">
            <a:extLst>
              <a:ext uri="{FF2B5EF4-FFF2-40B4-BE49-F238E27FC236}">
                <a16:creationId xmlns:a16="http://schemas.microsoft.com/office/drawing/2014/main" id="{340BE303-A4F2-4BCB-AF82-DC9DDFB7C7E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28000" y="394871"/>
            <a:ext cx="7997164" cy="767748"/>
          </a:xfrm>
          <a:prstGeom prst="rect">
            <a:avLst/>
          </a:prstGeom>
        </p:spPr>
        <p:txBody>
          <a:bodyPr vert="horz" lIns="0" tIns="0" rIns="0" bIns="0" rtlCol="0" anchor="b">
            <a:normAutofit/>
          </a:bodyPr>
          <a:lstStyle>
            <a:lvl1pPr>
              <a:defRPr/>
            </a:lvl1pPr>
          </a:lstStyle>
          <a:p>
            <a:r>
              <a:rPr lang="en-US" altLang="de-DE" dirty="0"/>
              <a:t>CLICK TO ADD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1395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Bildplatzhalter 4"/>
          <p:cNvSpPr>
            <a:spLocks noGrp="1"/>
          </p:cNvSpPr>
          <p:nvPr>
            <p:ph type="pic" sz="quarter" idx="10" hasCustomPrompt="1"/>
          </p:nvPr>
        </p:nvSpPr>
        <p:spPr>
          <a:xfrm>
            <a:off x="143770" y="4024784"/>
            <a:ext cx="11904459" cy="2707437"/>
          </a:xfrm>
          <a:prstGeom prst="round2DiagRect">
            <a:avLst>
              <a:gd name="adj1" fmla="val 0"/>
              <a:gd name="adj2" fmla="val 8317"/>
            </a:avLst>
          </a:prstGeom>
          <a:solidFill>
            <a:srgbClr val="FF99FF"/>
          </a:solidFill>
          <a:ln w="12700">
            <a:solidFill>
              <a:schemeClr val="bg2"/>
            </a:solidFill>
          </a:ln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baseline="0"/>
            </a:lvl1pPr>
          </a:lstStyle>
          <a:p>
            <a:r>
              <a:rPr lang="en-US" dirty="0"/>
              <a:t>Please insert a picture in the slide master</a:t>
            </a:r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F170E65B-29E8-4B34-8C2D-4A01E1FD964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000" y="479852"/>
            <a:ext cx="2162067" cy="1001397"/>
          </a:xfrm>
          <a:prstGeom prst="rect">
            <a:avLst/>
          </a:prstGeom>
        </p:spPr>
      </p:pic>
      <p:sp>
        <p:nvSpPr>
          <p:cNvPr id="2" name="Textplatzhalter 18">
            <a:extLst>
              <a:ext uri="{FF2B5EF4-FFF2-40B4-BE49-F238E27FC236}">
                <a16:creationId xmlns:a16="http://schemas.microsoft.com/office/drawing/2014/main" id="{B4CA63E1-4853-E4BF-0693-117D2764CC8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16157" y="1560151"/>
            <a:ext cx="11366076" cy="1571310"/>
          </a:xfrm>
        </p:spPr>
        <p:txBody>
          <a:bodyPr>
            <a:noAutofit/>
          </a:bodyPr>
          <a:lstStyle>
            <a:lvl1pPr marL="0" indent="0">
              <a:buFont typeface="Arial" panose="020B0604020202020204" pitchFamily="34" charset="0"/>
              <a:buNone/>
              <a:defRPr sz="3400" b="1"/>
            </a:lvl1pPr>
            <a:lvl2pPr marL="473979" indent="0">
              <a:buFont typeface="Arial" panose="020B0604020202020204" pitchFamily="34" charset="0"/>
              <a:buNone/>
              <a:defRPr sz="3466" b="1"/>
            </a:lvl2pPr>
            <a:lvl3pPr marL="956422" indent="0">
              <a:buFont typeface="Arial" panose="020B0604020202020204" pitchFamily="34" charset="0"/>
              <a:buNone/>
              <a:defRPr sz="3466" b="1"/>
            </a:lvl3pPr>
            <a:lvl4pPr marL="1430402" indent="0">
              <a:buFont typeface="Arial" panose="020B0604020202020204" pitchFamily="34" charset="0"/>
              <a:buNone/>
              <a:defRPr sz="3466" b="1"/>
            </a:lvl4pPr>
            <a:lvl5pPr marL="1912845" indent="0">
              <a:buFont typeface="Arial" panose="020B0604020202020204" pitchFamily="34" charset="0"/>
              <a:buNone/>
              <a:defRPr sz="3466" b="1"/>
            </a:lvl5pPr>
          </a:lstStyle>
          <a:p>
            <a:pPr lvl="0"/>
            <a:r>
              <a:rPr lang="de-DE" dirty="0"/>
              <a:t>CLICK TO ADD TITLE</a:t>
            </a:r>
          </a:p>
        </p:txBody>
      </p:sp>
      <p:sp>
        <p:nvSpPr>
          <p:cNvPr id="3" name="Textplatzhalter 25">
            <a:extLst>
              <a:ext uri="{FF2B5EF4-FFF2-40B4-BE49-F238E27FC236}">
                <a16:creationId xmlns:a16="http://schemas.microsoft.com/office/drawing/2014/main" id="{3521F8DB-3CE1-BD4E-B744-9304D34F31F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28000" y="3238291"/>
            <a:ext cx="11354233" cy="679663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2399" b="1" i="0" baseline="0"/>
            </a:lvl1pPr>
            <a:lvl2pPr marL="473979" indent="0">
              <a:buFont typeface="Arial" panose="020B0604020202020204" pitchFamily="34" charset="0"/>
              <a:buNone/>
              <a:defRPr sz="2399" b="1" i="0"/>
            </a:lvl2pPr>
            <a:lvl3pPr marL="956422" indent="0">
              <a:buFont typeface="Arial" panose="020B0604020202020204" pitchFamily="34" charset="0"/>
              <a:buNone/>
              <a:defRPr sz="2399" b="1" i="0"/>
            </a:lvl3pPr>
            <a:lvl4pPr marL="1430402" indent="0">
              <a:buFont typeface="Arial" panose="020B0604020202020204" pitchFamily="34" charset="0"/>
              <a:buNone/>
              <a:defRPr sz="2399" b="1" i="0"/>
            </a:lvl4pPr>
            <a:lvl5pPr marL="1912845" indent="0">
              <a:buFont typeface="Arial" panose="020B0604020202020204" pitchFamily="34" charset="0"/>
              <a:buNone/>
              <a:defRPr sz="2399" b="1" i="0"/>
            </a:lvl5pPr>
          </a:lstStyle>
          <a:p>
            <a:pPr lvl="0"/>
            <a:r>
              <a:rPr lang="de-DE" dirty="0"/>
              <a:t>Click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add</a:t>
            </a:r>
            <a:r>
              <a:rPr lang="de-DE" dirty="0"/>
              <a:t> </a:t>
            </a:r>
            <a:r>
              <a:rPr lang="de-DE" dirty="0" err="1"/>
              <a:t>subline</a:t>
            </a:r>
            <a:br>
              <a:rPr lang="de-DE" dirty="0"/>
            </a:br>
            <a:r>
              <a:rPr lang="de-DE" dirty="0"/>
              <a:t>(</a:t>
            </a:r>
            <a:r>
              <a:rPr lang="en-US" dirty="0"/>
              <a:t>Also possible in two columns</a:t>
            </a:r>
            <a:r>
              <a:rPr lang="de-DE" dirty="0"/>
              <a:t>)</a:t>
            </a:r>
          </a:p>
        </p:txBody>
      </p:sp>
      <p:pic>
        <p:nvPicPr>
          <p:cNvPr id="4" name="Immagine 3" descr="Immagine che contiene Carattere, Elementi grafici, testo, schermata&#10;&#10;Descrizione generata automaticamente">
            <a:extLst>
              <a:ext uri="{FF2B5EF4-FFF2-40B4-BE49-F238E27FC236}">
                <a16:creationId xmlns:a16="http://schemas.microsoft.com/office/drawing/2014/main" id="{94FA0715-5D58-864A-6A49-49ECBDB17949}"/>
              </a:ext>
            </a:extLst>
          </p:cNvPr>
          <p:cNvPicPr/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8244" y="444542"/>
            <a:ext cx="2983989" cy="10087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52414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533400" y="1413164"/>
            <a:ext cx="11125200" cy="465682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 sz="2100"/>
            </a:lvl5pPr>
          </a:lstStyle>
          <a:p>
            <a:pPr lvl="0"/>
            <a:r>
              <a:rPr lang="en-US" altLang="de-DE" dirty="0"/>
              <a:t>Click to add text</a:t>
            </a:r>
          </a:p>
          <a:p>
            <a:pPr lvl="1"/>
            <a:r>
              <a:rPr lang="en-US" altLang="de-DE" dirty="0"/>
              <a:t>Second level</a:t>
            </a:r>
          </a:p>
          <a:p>
            <a:pPr lvl="2"/>
            <a:r>
              <a:rPr lang="en-US" altLang="de-DE" dirty="0"/>
              <a:t>Third level</a:t>
            </a:r>
          </a:p>
          <a:p>
            <a:pPr lvl="3"/>
            <a:r>
              <a:rPr lang="en-US" altLang="de-DE" dirty="0"/>
              <a:t>Fourth level</a:t>
            </a:r>
          </a:p>
          <a:p>
            <a:pPr lvl="4"/>
            <a:r>
              <a:rPr lang="en-US" altLang="de-DE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6313" y="6329811"/>
            <a:ext cx="1370340" cy="528189"/>
          </a:xfrm>
          <a:prstGeom prst="rect">
            <a:avLst/>
          </a:prstGeom>
        </p:spPr>
        <p:txBody>
          <a:bodyPr/>
          <a:lstStyle/>
          <a:p>
            <a:fld id="{972A1FD8-603F-438E-AC40-DD7043440C8D}" type="datetime4">
              <a:rPr lang="en-US" noProof="0" smtClean="0"/>
              <a:t>March 27, 2024</a:t>
            </a:fld>
            <a:endParaRPr lang="en-US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88000" y="6329811"/>
            <a:ext cx="435157" cy="52818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61696EC4-B4CF-4701-AD06-A8439D6D8E12}" type="slidenum">
              <a:rPr lang="en-US" noProof="0" smtClean="0"/>
              <a:t>‹N›</a:t>
            </a:fld>
            <a:endParaRPr lang="en-US" noProof="0"/>
          </a:p>
        </p:txBody>
      </p:sp>
      <p:sp>
        <p:nvSpPr>
          <p:cNvPr id="7" name="Title Placeholder 1">
            <a:extLst>
              <a:ext uri="{FF2B5EF4-FFF2-40B4-BE49-F238E27FC236}">
                <a16:creationId xmlns:a16="http://schemas.microsoft.com/office/drawing/2014/main" id="{340BE303-A4F2-4BCB-AF82-DC9DDFB7C7E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28000" y="394871"/>
            <a:ext cx="7997164" cy="767748"/>
          </a:xfrm>
          <a:prstGeom prst="rect">
            <a:avLst/>
          </a:prstGeom>
        </p:spPr>
        <p:txBody>
          <a:bodyPr vert="horz" lIns="0" tIns="0" rIns="0" bIns="0" rtlCol="0" anchor="b">
            <a:normAutofit/>
          </a:bodyPr>
          <a:lstStyle>
            <a:lvl1pPr>
              <a:defRPr/>
            </a:lvl1pPr>
          </a:lstStyle>
          <a:p>
            <a:r>
              <a:rPr lang="en-US" altLang="de-DE" dirty="0"/>
              <a:t>CLICK TO ADD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03766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Bildplatzhalter 4"/>
          <p:cNvSpPr>
            <a:spLocks noGrp="1"/>
          </p:cNvSpPr>
          <p:nvPr>
            <p:ph type="pic" sz="quarter" idx="10" hasCustomPrompt="1"/>
          </p:nvPr>
        </p:nvSpPr>
        <p:spPr>
          <a:xfrm>
            <a:off x="143770" y="4024784"/>
            <a:ext cx="11904459" cy="2707437"/>
          </a:xfrm>
          <a:prstGeom prst="round2DiagRect">
            <a:avLst>
              <a:gd name="adj1" fmla="val 0"/>
              <a:gd name="adj2" fmla="val 8317"/>
            </a:avLst>
          </a:prstGeom>
          <a:solidFill>
            <a:srgbClr val="FF99FF"/>
          </a:solidFill>
          <a:ln w="12700">
            <a:solidFill>
              <a:schemeClr val="bg2"/>
            </a:solidFill>
          </a:ln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baseline="0"/>
            </a:lvl1pPr>
          </a:lstStyle>
          <a:p>
            <a:r>
              <a:rPr lang="en-US" dirty="0"/>
              <a:t>Please insert a picture in the slide master</a:t>
            </a:r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F170E65B-29E8-4B34-8C2D-4A01E1FD964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000" y="479852"/>
            <a:ext cx="2162067" cy="1001397"/>
          </a:xfrm>
          <a:prstGeom prst="rect">
            <a:avLst/>
          </a:prstGeom>
        </p:spPr>
      </p:pic>
      <p:sp>
        <p:nvSpPr>
          <p:cNvPr id="2" name="Textplatzhalter 18">
            <a:extLst>
              <a:ext uri="{FF2B5EF4-FFF2-40B4-BE49-F238E27FC236}">
                <a16:creationId xmlns:a16="http://schemas.microsoft.com/office/drawing/2014/main" id="{B4CA63E1-4853-E4BF-0693-117D2764CC8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16157" y="1560151"/>
            <a:ext cx="11366076" cy="1571310"/>
          </a:xfrm>
        </p:spPr>
        <p:txBody>
          <a:bodyPr>
            <a:noAutofit/>
          </a:bodyPr>
          <a:lstStyle>
            <a:lvl1pPr marL="0" indent="0">
              <a:buFont typeface="Arial" panose="020B0604020202020204" pitchFamily="34" charset="0"/>
              <a:buNone/>
              <a:defRPr sz="3400" b="1"/>
            </a:lvl1pPr>
            <a:lvl2pPr marL="473979" indent="0">
              <a:buFont typeface="Arial" panose="020B0604020202020204" pitchFamily="34" charset="0"/>
              <a:buNone/>
              <a:defRPr sz="3466" b="1"/>
            </a:lvl2pPr>
            <a:lvl3pPr marL="956422" indent="0">
              <a:buFont typeface="Arial" panose="020B0604020202020204" pitchFamily="34" charset="0"/>
              <a:buNone/>
              <a:defRPr sz="3466" b="1"/>
            </a:lvl3pPr>
            <a:lvl4pPr marL="1430402" indent="0">
              <a:buFont typeface="Arial" panose="020B0604020202020204" pitchFamily="34" charset="0"/>
              <a:buNone/>
              <a:defRPr sz="3466" b="1"/>
            </a:lvl4pPr>
            <a:lvl5pPr marL="1912845" indent="0">
              <a:buFont typeface="Arial" panose="020B0604020202020204" pitchFamily="34" charset="0"/>
              <a:buNone/>
              <a:defRPr sz="3466" b="1"/>
            </a:lvl5pPr>
          </a:lstStyle>
          <a:p>
            <a:pPr lvl="0"/>
            <a:r>
              <a:rPr lang="de-DE" dirty="0"/>
              <a:t>CLICK TO ADD TITLE</a:t>
            </a:r>
          </a:p>
        </p:txBody>
      </p:sp>
      <p:sp>
        <p:nvSpPr>
          <p:cNvPr id="3" name="Textplatzhalter 25">
            <a:extLst>
              <a:ext uri="{FF2B5EF4-FFF2-40B4-BE49-F238E27FC236}">
                <a16:creationId xmlns:a16="http://schemas.microsoft.com/office/drawing/2014/main" id="{3521F8DB-3CE1-BD4E-B744-9304D34F31F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28000" y="3238291"/>
            <a:ext cx="11354233" cy="679663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2399" b="1" i="0" baseline="0"/>
            </a:lvl1pPr>
            <a:lvl2pPr marL="473979" indent="0">
              <a:buFont typeface="Arial" panose="020B0604020202020204" pitchFamily="34" charset="0"/>
              <a:buNone/>
              <a:defRPr sz="2399" b="1" i="0"/>
            </a:lvl2pPr>
            <a:lvl3pPr marL="956422" indent="0">
              <a:buFont typeface="Arial" panose="020B0604020202020204" pitchFamily="34" charset="0"/>
              <a:buNone/>
              <a:defRPr sz="2399" b="1" i="0"/>
            </a:lvl3pPr>
            <a:lvl4pPr marL="1430402" indent="0">
              <a:buFont typeface="Arial" panose="020B0604020202020204" pitchFamily="34" charset="0"/>
              <a:buNone/>
              <a:defRPr sz="2399" b="1" i="0"/>
            </a:lvl4pPr>
            <a:lvl5pPr marL="1912845" indent="0">
              <a:buFont typeface="Arial" panose="020B0604020202020204" pitchFamily="34" charset="0"/>
              <a:buNone/>
              <a:defRPr sz="2399" b="1" i="0"/>
            </a:lvl5pPr>
          </a:lstStyle>
          <a:p>
            <a:pPr lvl="0"/>
            <a:r>
              <a:rPr lang="de-DE" dirty="0"/>
              <a:t>Click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add</a:t>
            </a:r>
            <a:r>
              <a:rPr lang="de-DE" dirty="0"/>
              <a:t> </a:t>
            </a:r>
            <a:r>
              <a:rPr lang="de-DE" dirty="0" err="1"/>
              <a:t>subline</a:t>
            </a:r>
            <a:br>
              <a:rPr lang="de-DE" dirty="0"/>
            </a:br>
            <a:r>
              <a:rPr lang="de-DE" dirty="0"/>
              <a:t>(</a:t>
            </a:r>
            <a:r>
              <a:rPr lang="en-US" dirty="0"/>
              <a:t>Also possible in two columns</a:t>
            </a:r>
            <a:r>
              <a:rPr lang="de-DE" dirty="0"/>
              <a:t>)</a:t>
            </a:r>
          </a:p>
        </p:txBody>
      </p:sp>
      <p:pic>
        <p:nvPicPr>
          <p:cNvPr id="4" name="Immagine 3" descr="Immagine che contiene Carattere, Elementi grafici, testo, schermata&#10;&#10;Descrizione generata automaticamente">
            <a:extLst>
              <a:ext uri="{FF2B5EF4-FFF2-40B4-BE49-F238E27FC236}">
                <a16:creationId xmlns:a16="http://schemas.microsoft.com/office/drawing/2014/main" id="{94FA0715-5D58-864A-6A49-49ECBDB17949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8244" y="444542"/>
            <a:ext cx="2983989" cy="1008779"/>
          </a:xfrm>
          <a:prstGeom prst="rect">
            <a:avLst/>
          </a:prstGeom>
        </p:spPr>
      </p:pic>
      <p:pic>
        <p:nvPicPr>
          <p:cNvPr id="5" name="Grafik 11">
            <a:extLst>
              <a:ext uri="{FF2B5EF4-FFF2-40B4-BE49-F238E27FC236}">
                <a16:creationId xmlns:a16="http://schemas.microsoft.com/office/drawing/2014/main" id="{CC854A5F-4990-54E6-91ED-FB7EF6C7119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000" y="479852"/>
            <a:ext cx="2162067" cy="1001397"/>
          </a:xfrm>
          <a:prstGeom prst="rect">
            <a:avLst/>
          </a:prstGeom>
        </p:spPr>
      </p:pic>
      <p:pic>
        <p:nvPicPr>
          <p:cNvPr id="6" name="Immagine 5" descr="Immagine che contiene Carattere, Elementi grafici, testo, schermata&#10;&#10;Descrizione generata automaticamente">
            <a:extLst>
              <a:ext uri="{FF2B5EF4-FFF2-40B4-BE49-F238E27FC236}">
                <a16:creationId xmlns:a16="http://schemas.microsoft.com/office/drawing/2014/main" id="{DD5FC504-02A4-340D-8450-9E6639252A36}"/>
              </a:ext>
            </a:extLst>
          </p:cNvPr>
          <p:cNvPicPr/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8244" y="444542"/>
            <a:ext cx="2983989" cy="10087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04964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28000" y="394871"/>
            <a:ext cx="7947268" cy="767748"/>
          </a:xfrm>
          <a:prstGeom prst="rect">
            <a:avLst/>
          </a:prstGeom>
        </p:spPr>
        <p:txBody>
          <a:bodyPr vert="horz" lIns="0" tIns="0" rIns="0" bIns="0" rtlCol="0" anchor="b">
            <a:normAutofit/>
          </a:bodyPr>
          <a:lstStyle/>
          <a:p>
            <a:r>
              <a:rPr lang="en-US" altLang="de-DE" dirty="0"/>
              <a:t>CLICK TO ADD 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8001" y="1403927"/>
            <a:ext cx="11135999" cy="4702151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de-DE" altLang="de-DE" dirty="0"/>
              <a:t>Karlsruher Institute </a:t>
            </a:r>
            <a:r>
              <a:rPr lang="de-DE" altLang="de-DE" dirty="0" err="1"/>
              <a:t>for</a:t>
            </a:r>
            <a:r>
              <a:rPr lang="de-DE" altLang="de-DE" dirty="0"/>
              <a:t> Technology (KIT).</a:t>
            </a:r>
          </a:p>
          <a:p>
            <a:pPr lvl="1"/>
            <a:r>
              <a:rPr lang="en-US" altLang="de-DE" dirty="0"/>
              <a:t>Second level</a:t>
            </a:r>
          </a:p>
          <a:p>
            <a:pPr lvl="2"/>
            <a:r>
              <a:rPr lang="en-US" altLang="de-DE" dirty="0"/>
              <a:t>Third level</a:t>
            </a:r>
          </a:p>
          <a:p>
            <a:pPr lvl="3"/>
            <a:r>
              <a:rPr lang="en-US" altLang="de-DE" dirty="0"/>
              <a:t>Fourth level           </a:t>
            </a:r>
          </a:p>
        </p:txBody>
      </p:sp>
      <p:cxnSp>
        <p:nvCxnSpPr>
          <p:cNvPr id="12" name="Gerade Verbindung 11"/>
          <p:cNvCxnSpPr/>
          <p:nvPr userDrawn="1"/>
        </p:nvCxnSpPr>
        <p:spPr>
          <a:xfrm>
            <a:off x="143930" y="6319881"/>
            <a:ext cx="11904143" cy="0"/>
          </a:xfrm>
          <a:prstGeom prst="line">
            <a:avLst/>
          </a:prstGeom>
          <a:ln w="127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Grafik 13">
            <a:extLst>
              <a:ext uri="{FF2B5EF4-FFF2-40B4-BE49-F238E27FC236}">
                <a16:creationId xmlns:a16="http://schemas.microsoft.com/office/drawing/2014/main" id="{49C6492B-9F9B-4588-8AB6-62DBF42A6EA9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32670" y="394871"/>
            <a:ext cx="1131330" cy="523994"/>
          </a:xfrm>
          <a:prstGeom prst="rect">
            <a:avLst/>
          </a:prstGeom>
        </p:spPr>
      </p:pic>
      <p:sp>
        <p:nvSpPr>
          <p:cNvPr id="15" name="Date Placeholder 3"/>
          <p:cNvSpPr>
            <a:spLocks noGrp="1"/>
          </p:cNvSpPr>
          <p:nvPr>
            <p:ph type="dt" sz="half" idx="2"/>
          </p:nvPr>
        </p:nvSpPr>
        <p:spPr>
          <a:xfrm>
            <a:off x="836313" y="6329811"/>
            <a:ext cx="1370340" cy="528189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tx1"/>
                </a:solidFill>
                <a:latin typeface="Univers" panose="020B0503020202020204" pitchFamily="34" charset="0"/>
              </a:defRPr>
            </a:lvl1pPr>
          </a:lstStyle>
          <a:p>
            <a:fld id="{B594C81A-DFE5-4252-ACE3-7B558C600C33}" type="datetime4">
              <a:rPr lang="en-US" smtClean="0"/>
              <a:pPr/>
              <a:t>March 27, 2024</a:t>
            </a:fld>
            <a:endParaRPr lang="en-US" dirty="0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88000" y="6329811"/>
            <a:ext cx="435157" cy="528189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 b="1">
                <a:solidFill>
                  <a:schemeClr val="tx1"/>
                </a:solidFill>
                <a:latin typeface="Univers" panose="020B0503020202020204" pitchFamily="34" charset="0"/>
              </a:defRPr>
            </a:lvl1pPr>
          </a:lstStyle>
          <a:p>
            <a:fld id="{61696EC4-B4CF-4701-AD06-A8439D6D8E12}" type="slidenum">
              <a:rPr lang="en-US" smtClean="0"/>
              <a:pPr/>
              <a:t>‹N›</a:t>
            </a:fld>
            <a:endParaRPr lang="en-US" dirty="0"/>
          </a:p>
        </p:txBody>
      </p:sp>
      <p:sp>
        <p:nvSpPr>
          <p:cNvPr id="17" name="Footer Placeholder 4">
            <a:extLst>
              <a:ext uri="{FF2B5EF4-FFF2-40B4-BE49-F238E27FC236}">
                <a16:creationId xmlns:a16="http://schemas.microsoft.com/office/drawing/2014/main" id="{74D87B36-D57F-487F-9086-156B2F77E750}"/>
              </a:ext>
            </a:extLst>
          </p:cNvPr>
          <p:cNvSpPr txBox="1">
            <a:spLocks/>
          </p:cNvSpPr>
          <p:nvPr userDrawn="1"/>
        </p:nvSpPr>
        <p:spPr>
          <a:xfrm>
            <a:off x="2267108" y="6329811"/>
            <a:ext cx="9396892" cy="528189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l" defTabSz="457200" rtl="0" eaLnBrk="1" latinLnBrk="0" hangingPunct="1"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de-DE" sz="1200" dirty="0">
                <a:latin typeface="Univers" panose="020B0503020202020204" pitchFamily="34" charset="0"/>
              </a:rPr>
              <a:t>Institute </a:t>
            </a:r>
            <a:r>
              <a:rPr lang="de-DE" sz="1200" dirty="0" err="1">
                <a:latin typeface="Univers" panose="020B0503020202020204" pitchFamily="34" charset="0"/>
              </a:rPr>
              <a:t>of</a:t>
            </a:r>
            <a:r>
              <a:rPr lang="de-DE" sz="1200" dirty="0">
                <a:latin typeface="Univers" panose="020B0503020202020204" pitchFamily="34" charset="0"/>
              </a:rPr>
              <a:t> Experimental </a:t>
            </a:r>
            <a:r>
              <a:rPr lang="de-DE" sz="1200" dirty="0" err="1">
                <a:latin typeface="Univers" panose="020B0503020202020204" pitchFamily="34" charset="0"/>
              </a:rPr>
              <a:t>Particle</a:t>
            </a:r>
            <a:r>
              <a:rPr lang="de-DE" sz="1200" dirty="0">
                <a:latin typeface="Univers" panose="020B0503020202020204" pitchFamily="34" charset="0"/>
              </a:rPr>
              <a:t> Physics (ETP)</a:t>
            </a:r>
          </a:p>
        </p:txBody>
      </p:sp>
      <p:sp>
        <p:nvSpPr>
          <p:cNvPr id="18" name="Fußzeilenplatzhalter 4">
            <a:extLst>
              <a:ext uri="{FF2B5EF4-FFF2-40B4-BE49-F238E27FC236}">
                <a16:creationId xmlns:a16="http://schemas.microsoft.com/office/drawing/2014/main" id="{AE6A56DB-B5EE-4225-952A-4A1FEE4F4716}"/>
              </a:ext>
            </a:extLst>
          </p:cNvPr>
          <p:cNvSpPr txBox="1">
            <a:spLocks/>
          </p:cNvSpPr>
          <p:nvPr userDrawn="1"/>
        </p:nvSpPr>
        <p:spPr>
          <a:xfrm>
            <a:off x="7340601" y="6329811"/>
            <a:ext cx="4326737" cy="528189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de-DE"/>
            </a:defPPr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endParaRPr lang="en-US" altLang="de-DE" sz="1200" dirty="0"/>
          </a:p>
        </p:txBody>
      </p:sp>
      <p:pic>
        <p:nvPicPr>
          <p:cNvPr id="4" name="Segnaposto contenuto 5" descr="Immagine che contiene Carattere, Elementi grafici, testo, schermata&#10;&#10;Descrizione generata automaticamente">
            <a:extLst>
              <a:ext uri="{FF2B5EF4-FFF2-40B4-BE49-F238E27FC236}">
                <a16:creationId xmlns:a16="http://schemas.microsoft.com/office/drawing/2014/main" id="{0B8EBB24-84A2-8911-6590-C60001195C5C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94289" y="394871"/>
            <a:ext cx="1619360" cy="5474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33404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7" r:id="rId2"/>
  </p:sldLayoutIdLst>
  <p:hf hdr="0" ftr="0"/>
  <p:txStyles>
    <p:titleStyle>
      <a:lvl1pPr algn="l" defTabSz="914347" rtl="0" eaLnBrk="1" latinLnBrk="0" hangingPunct="1">
        <a:lnSpc>
          <a:spcPct val="90000"/>
        </a:lnSpc>
        <a:spcBef>
          <a:spcPct val="0"/>
        </a:spcBef>
        <a:buNone/>
        <a:defRPr lang="en-US" sz="3199" b="1" kern="1200" dirty="0">
          <a:solidFill>
            <a:schemeClr val="tx1"/>
          </a:solidFill>
          <a:latin typeface="Univers" panose="020B0503020202020204" pitchFamily="34" charset="0"/>
          <a:ea typeface="+mj-ea"/>
          <a:cs typeface="Arial" panose="020B0604020202020204" pitchFamily="34" charset="0"/>
        </a:defRPr>
      </a:lvl1pPr>
    </p:titleStyle>
    <p:bodyStyle>
      <a:lvl1pPr marL="271448" indent="-271448" algn="l" defTabSz="914347" rtl="0" eaLnBrk="1" latinLnBrk="0" hangingPunct="1">
        <a:lnSpc>
          <a:spcPct val="90000"/>
        </a:lnSpc>
        <a:spcBef>
          <a:spcPts val="480"/>
        </a:spcBef>
        <a:buSzPct val="88000"/>
        <a:buFontTx/>
        <a:buBlip>
          <a:blip r:embed="rId6"/>
        </a:buBlip>
        <a:defRPr sz="2600" kern="1200">
          <a:solidFill>
            <a:schemeClr val="tx1"/>
          </a:solidFill>
          <a:latin typeface="Univers" panose="020B0503020202020204" pitchFamily="34" charset="0"/>
          <a:ea typeface="+mn-ea"/>
          <a:cs typeface="+mn-cs"/>
        </a:defRPr>
      </a:lvl1pPr>
      <a:lvl2pPr marL="627027" indent="-271448" algn="l" defTabSz="914347" rtl="0" eaLnBrk="1" latinLnBrk="0" hangingPunct="1">
        <a:lnSpc>
          <a:spcPct val="90000"/>
        </a:lnSpc>
        <a:spcBef>
          <a:spcPts val="480"/>
        </a:spcBef>
        <a:buSzPct val="88000"/>
        <a:buFontTx/>
        <a:buBlip>
          <a:blip r:embed="rId6"/>
        </a:buBlip>
        <a:defRPr sz="2399" kern="1200">
          <a:solidFill>
            <a:schemeClr val="tx1"/>
          </a:solidFill>
          <a:latin typeface="Univers" panose="020B0503020202020204" pitchFamily="34" charset="0"/>
          <a:ea typeface="+mn-ea"/>
          <a:cs typeface="+mn-cs"/>
        </a:defRPr>
      </a:lvl2pPr>
      <a:lvl3pPr marL="982606" indent="-265098" algn="l" defTabSz="898472" rtl="0" eaLnBrk="1" latinLnBrk="0" hangingPunct="1">
        <a:lnSpc>
          <a:spcPct val="90000"/>
        </a:lnSpc>
        <a:spcBef>
          <a:spcPts val="480"/>
        </a:spcBef>
        <a:buSzPct val="88000"/>
        <a:buFontTx/>
        <a:buBlip>
          <a:blip r:embed="rId6"/>
        </a:buBlip>
        <a:defRPr sz="2100" kern="1200">
          <a:solidFill>
            <a:schemeClr val="tx1"/>
          </a:solidFill>
          <a:latin typeface="Univers" panose="020B0503020202020204" pitchFamily="34" charset="0"/>
          <a:ea typeface="+mn-ea"/>
          <a:cs typeface="+mn-cs"/>
        </a:defRPr>
      </a:lvl3pPr>
      <a:lvl4pPr marL="1344535" indent="-271448" algn="l" defTabSz="914347" rtl="0" eaLnBrk="1" latinLnBrk="0" hangingPunct="1">
        <a:lnSpc>
          <a:spcPct val="90000"/>
        </a:lnSpc>
        <a:spcBef>
          <a:spcPts val="480"/>
        </a:spcBef>
        <a:buSzPct val="88000"/>
        <a:buFontTx/>
        <a:buBlip>
          <a:blip r:embed="rId6"/>
        </a:buBlip>
        <a:defRPr sz="2100" kern="1200">
          <a:solidFill>
            <a:schemeClr val="tx1"/>
          </a:solidFill>
          <a:latin typeface="Univers" panose="020B0503020202020204" pitchFamily="34" charset="0"/>
          <a:ea typeface="+mn-ea"/>
          <a:cs typeface="+mn-cs"/>
        </a:defRPr>
      </a:lvl4pPr>
      <a:lvl5pPr marL="1700114" indent="-265098" algn="l" defTabSz="914347" rtl="0" eaLnBrk="1" latinLnBrk="0" hangingPunct="1">
        <a:lnSpc>
          <a:spcPct val="90000"/>
        </a:lnSpc>
        <a:spcBef>
          <a:spcPts val="480"/>
        </a:spcBef>
        <a:buSzPct val="88000"/>
        <a:buFontTx/>
        <a:buBlip>
          <a:blip r:embed="rId6"/>
        </a:buBlip>
        <a:defRPr sz="1599" kern="1200">
          <a:solidFill>
            <a:schemeClr val="tx1"/>
          </a:solidFill>
          <a:latin typeface="+mn-lt"/>
          <a:ea typeface="+mn-ea"/>
          <a:cs typeface="+mn-cs"/>
        </a:defRPr>
      </a:lvl5pPr>
      <a:lvl6pPr marL="2514453" indent="-228587" algn="l" defTabSz="91434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971626" indent="-228587" algn="l" defTabSz="91434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428800" indent="-228587" algn="l" defTabSz="91434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885973" indent="-228587" algn="l" defTabSz="91434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47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1pPr>
      <a:lvl2pPr marL="457173" algn="l" defTabSz="914347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2pPr>
      <a:lvl3pPr marL="914347" algn="l" defTabSz="914347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3pPr>
      <a:lvl4pPr marL="1371519" algn="l" defTabSz="914347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4pPr>
      <a:lvl5pPr marL="1828693" algn="l" defTabSz="914347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5pPr>
      <a:lvl6pPr marL="2285866" algn="l" defTabSz="914347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743040" algn="l" defTabSz="914347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200213" algn="l" defTabSz="914347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657387" algn="l" defTabSz="914347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399" userDrawn="1">
          <p15:clr>
            <a:srgbClr val="F26B43"/>
          </p15:clr>
        </p15:guide>
        <p15:guide id="3" orient="horz" pos="618" userDrawn="1">
          <p15:clr>
            <a:srgbClr val="F26B43"/>
          </p15:clr>
        </p15:guide>
        <p15:guide id="4" pos="608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28000" y="394871"/>
            <a:ext cx="7947268" cy="767748"/>
          </a:xfrm>
          <a:prstGeom prst="rect">
            <a:avLst/>
          </a:prstGeom>
        </p:spPr>
        <p:txBody>
          <a:bodyPr vert="horz" lIns="0" tIns="0" rIns="0" bIns="0" rtlCol="0" anchor="b">
            <a:normAutofit/>
          </a:bodyPr>
          <a:lstStyle/>
          <a:p>
            <a:r>
              <a:rPr lang="en-US" altLang="de-DE" dirty="0"/>
              <a:t>CLICK TO ADD 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8001" y="1403927"/>
            <a:ext cx="11135999" cy="4702151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de-DE" altLang="de-DE" dirty="0"/>
              <a:t>Karlsruher Institute </a:t>
            </a:r>
            <a:r>
              <a:rPr lang="de-DE" altLang="de-DE" dirty="0" err="1"/>
              <a:t>for</a:t>
            </a:r>
            <a:r>
              <a:rPr lang="de-DE" altLang="de-DE" dirty="0"/>
              <a:t> Technology (KIT).</a:t>
            </a:r>
          </a:p>
          <a:p>
            <a:pPr lvl="1"/>
            <a:r>
              <a:rPr lang="en-US" altLang="de-DE" dirty="0"/>
              <a:t>Second level</a:t>
            </a:r>
          </a:p>
          <a:p>
            <a:pPr lvl="2"/>
            <a:r>
              <a:rPr lang="en-US" altLang="de-DE" dirty="0"/>
              <a:t>Third level</a:t>
            </a:r>
          </a:p>
          <a:p>
            <a:pPr lvl="3"/>
            <a:r>
              <a:rPr lang="en-US" altLang="de-DE" dirty="0"/>
              <a:t>Fourth level           </a:t>
            </a:r>
          </a:p>
        </p:txBody>
      </p:sp>
      <p:cxnSp>
        <p:nvCxnSpPr>
          <p:cNvPr id="12" name="Gerade Verbindung 11"/>
          <p:cNvCxnSpPr/>
          <p:nvPr/>
        </p:nvCxnSpPr>
        <p:spPr>
          <a:xfrm>
            <a:off x="143930" y="6319881"/>
            <a:ext cx="11904143" cy="0"/>
          </a:xfrm>
          <a:prstGeom prst="line">
            <a:avLst/>
          </a:prstGeom>
          <a:ln w="127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Grafik 13">
            <a:extLst>
              <a:ext uri="{FF2B5EF4-FFF2-40B4-BE49-F238E27FC236}">
                <a16:creationId xmlns:a16="http://schemas.microsoft.com/office/drawing/2014/main" id="{49C6492B-9F9B-4588-8AB6-62DBF42A6EA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32670" y="394871"/>
            <a:ext cx="1131330" cy="523994"/>
          </a:xfrm>
          <a:prstGeom prst="rect">
            <a:avLst/>
          </a:prstGeom>
        </p:spPr>
      </p:pic>
      <p:sp>
        <p:nvSpPr>
          <p:cNvPr id="15" name="Date Placeholder 3"/>
          <p:cNvSpPr>
            <a:spLocks noGrp="1"/>
          </p:cNvSpPr>
          <p:nvPr>
            <p:ph type="dt" sz="half" idx="2"/>
          </p:nvPr>
        </p:nvSpPr>
        <p:spPr>
          <a:xfrm>
            <a:off x="836313" y="6329811"/>
            <a:ext cx="1370340" cy="528189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tx1"/>
                </a:solidFill>
                <a:latin typeface="Univers" panose="020B0503020202020204" pitchFamily="34" charset="0"/>
              </a:defRPr>
            </a:lvl1pPr>
          </a:lstStyle>
          <a:p>
            <a:fld id="{B594C81A-DFE5-4252-ACE3-7B558C600C33}" type="datetime4">
              <a:rPr lang="en-US" smtClean="0"/>
              <a:pPr/>
              <a:t>March 27, 2024</a:t>
            </a:fld>
            <a:endParaRPr lang="en-US" dirty="0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88000" y="6329811"/>
            <a:ext cx="435157" cy="528189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 b="1">
                <a:solidFill>
                  <a:schemeClr val="tx1"/>
                </a:solidFill>
                <a:latin typeface="Univers" panose="020B0503020202020204" pitchFamily="34" charset="0"/>
              </a:defRPr>
            </a:lvl1pPr>
          </a:lstStyle>
          <a:p>
            <a:fld id="{61696EC4-B4CF-4701-AD06-A8439D6D8E12}" type="slidenum">
              <a:rPr lang="en-US" smtClean="0"/>
              <a:pPr/>
              <a:t>‹N›</a:t>
            </a:fld>
            <a:endParaRPr lang="en-US" dirty="0"/>
          </a:p>
        </p:txBody>
      </p:sp>
      <p:sp>
        <p:nvSpPr>
          <p:cNvPr id="17" name="Footer Placeholder 4">
            <a:extLst>
              <a:ext uri="{FF2B5EF4-FFF2-40B4-BE49-F238E27FC236}">
                <a16:creationId xmlns:a16="http://schemas.microsoft.com/office/drawing/2014/main" id="{74D87B36-D57F-487F-9086-156B2F77E750}"/>
              </a:ext>
            </a:extLst>
          </p:cNvPr>
          <p:cNvSpPr txBox="1">
            <a:spLocks/>
          </p:cNvSpPr>
          <p:nvPr/>
        </p:nvSpPr>
        <p:spPr>
          <a:xfrm>
            <a:off x="2267108" y="6329811"/>
            <a:ext cx="9396892" cy="528189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l" defTabSz="457200" rtl="0" eaLnBrk="1" latinLnBrk="0" hangingPunct="1"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de-DE" sz="1200" dirty="0">
                <a:latin typeface="Univers" panose="020B0503020202020204" pitchFamily="34" charset="0"/>
              </a:rPr>
              <a:t>Institute </a:t>
            </a:r>
            <a:r>
              <a:rPr lang="de-DE" sz="1200" dirty="0" err="1">
                <a:latin typeface="Univers" panose="020B0503020202020204" pitchFamily="34" charset="0"/>
              </a:rPr>
              <a:t>of</a:t>
            </a:r>
            <a:r>
              <a:rPr lang="de-DE" sz="1200" dirty="0">
                <a:latin typeface="Univers" panose="020B0503020202020204" pitchFamily="34" charset="0"/>
              </a:rPr>
              <a:t> Experimental </a:t>
            </a:r>
            <a:r>
              <a:rPr lang="de-DE" sz="1200" dirty="0" err="1">
                <a:latin typeface="Univers" panose="020B0503020202020204" pitchFamily="34" charset="0"/>
              </a:rPr>
              <a:t>Particle</a:t>
            </a:r>
            <a:r>
              <a:rPr lang="de-DE" sz="1200" dirty="0">
                <a:latin typeface="Univers" panose="020B0503020202020204" pitchFamily="34" charset="0"/>
              </a:rPr>
              <a:t> Physics (ETP)</a:t>
            </a:r>
          </a:p>
        </p:txBody>
      </p:sp>
      <p:sp>
        <p:nvSpPr>
          <p:cNvPr id="18" name="Fußzeilenplatzhalter 4">
            <a:extLst>
              <a:ext uri="{FF2B5EF4-FFF2-40B4-BE49-F238E27FC236}">
                <a16:creationId xmlns:a16="http://schemas.microsoft.com/office/drawing/2014/main" id="{AE6A56DB-B5EE-4225-952A-4A1FEE4F4716}"/>
              </a:ext>
            </a:extLst>
          </p:cNvPr>
          <p:cNvSpPr txBox="1">
            <a:spLocks/>
          </p:cNvSpPr>
          <p:nvPr/>
        </p:nvSpPr>
        <p:spPr>
          <a:xfrm>
            <a:off x="7340601" y="6329811"/>
            <a:ext cx="4326737" cy="528189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de-DE"/>
            </a:defPPr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endParaRPr lang="en-US" altLang="de-DE" sz="1200" dirty="0"/>
          </a:p>
        </p:txBody>
      </p:sp>
      <p:pic>
        <p:nvPicPr>
          <p:cNvPr id="4" name="Segnaposto contenuto 5" descr="Immagine che contiene Carattere, Elementi grafici, testo, schermata&#10;&#10;Descrizione generata automaticamente">
            <a:extLst>
              <a:ext uri="{FF2B5EF4-FFF2-40B4-BE49-F238E27FC236}">
                <a16:creationId xmlns:a16="http://schemas.microsoft.com/office/drawing/2014/main" id="{0B8EBB24-84A2-8911-6590-C60001195C5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94289" y="394871"/>
            <a:ext cx="1619360" cy="547447"/>
          </a:xfrm>
          <a:prstGeom prst="rect">
            <a:avLst/>
          </a:prstGeom>
        </p:spPr>
      </p:pic>
      <p:cxnSp>
        <p:nvCxnSpPr>
          <p:cNvPr id="5" name="Gerade Verbindung 11">
            <a:extLst>
              <a:ext uri="{FF2B5EF4-FFF2-40B4-BE49-F238E27FC236}">
                <a16:creationId xmlns:a16="http://schemas.microsoft.com/office/drawing/2014/main" id="{B4AACBC5-585A-0E39-5970-D94C713E3026}"/>
              </a:ext>
            </a:extLst>
          </p:cNvPr>
          <p:cNvCxnSpPr/>
          <p:nvPr userDrawn="1"/>
        </p:nvCxnSpPr>
        <p:spPr>
          <a:xfrm>
            <a:off x="143930" y="6319881"/>
            <a:ext cx="11904143" cy="0"/>
          </a:xfrm>
          <a:prstGeom prst="line">
            <a:avLst/>
          </a:prstGeom>
          <a:ln w="127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Grafik 13">
            <a:extLst>
              <a:ext uri="{FF2B5EF4-FFF2-40B4-BE49-F238E27FC236}">
                <a16:creationId xmlns:a16="http://schemas.microsoft.com/office/drawing/2014/main" id="{E54ED56A-352A-569D-7DE8-03D63AF74A8B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32670" y="394871"/>
            <a:ext cx="1131330" cy="523994"/>
          </a:xfrm>
          <a:prstGeom prst="rect">
            <a:avLst/>
          </a:prstGeom>
        </p:spPr>
      </p:pic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272A96FB-B6B5-16BE-7331-666EA278E7CE}"/>
              </a:ext>
            </a:extLst>
          </p:cNvPr>
          <p:cNvSpPr txBox="1">
            <a:spLocks/>
          </p:cNvSpPr>
          <p:nvPr userDrawn="1"/>
        </p:nvSpPr>
        <p:spPr>
          <a:xfrm>
            <a:off x="2267108" y="6329811"/>
            <a:ext cx="9396892" cy="528189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l" defTabSz="457200" rtl="0" eaLnBrk="1" latinLnBrk="0" hangingPunct="1"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de-DE" sz="1200" dirty="0">
                <a:latin typeface="Univers" panose="020B0503020202020204" pitchFamily="34" charset="0"/>
              </a:rPr>
              <a:t>Institute </a:t>
            </a:r>
            <a:r>
              <a:rPr lang="de-DE" sz="1200" dirty="0" err="1">
                <a:latin typeface="Univers" panose="020B0503020202020204" pitchFamily="34" charset="0"/>
              </a:rPr>
              <a:t>of</a:t>
            </a:r>
            <a:r>
              <a:rPr lang="de-DE" sz="1200" dirty="0">
                <a:latin typeface="Univers" panose="020B0503020202020204" pitchFamily="34" charset="0"/>
              </a:rPr>
              <a:t> Experimental </a:t>
            </a:r>
            <a:r>
              <a:rPr lang="de-DE" sz="1200" dirty="0" err="1">
                <a:latin typeface="Univers" panose="020B0503020202020204" pitchFamily="34" charset="0"/>
              </a:rPr>
              <a:t>Particle</a:t>
            </a:r>
            <a:r>
              <a:rPr lang="de-DE" sz="1200" dirty="0">
                <a:latin typeface="Univers" panose="020B0503020202020204" pitchFamily="34" charset="0"/>
              </a:rPr>
              <a:t> Physics (ETP)</a:t>
            </a:r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C2FC3E19-E3A1-057F-F764-D436EA4E40B6}"/>
              </a:ext>
            </a:extLst>
          </p:cNvPr>
          <p:cNvSpPr txBox="1">
            <a:spLocks/>
          </p:cNvSpPr>
          <p:nvPr userDrawn="1"/>
        </p:nvSpPr>
        <p:spPr>
          <a:xfrm>
            <a:off x="7340601" y="6329811"/>
            <a:ext cx="4326737" cy="528189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de-DE"/>
            </a:defPPr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endParaRPr lang="en-US" altLang="de-DE" sz="1200" dirty="0"/>
          </a:p>
        </p:txBody>
      </p:sp>
      <p:pic>
        <p:nvPicPr>
          <p:cNvPr id="9" name="Segnaposto contenuto 5" descr="Immagine che contiene Carattere, Elementi grafici, testo, schermata&#10;&#10;Descrizione generata automaticamente">
            <a:extLst>
              <a:ext uri="{FF2B5EF4-FFF2-40B4-BE49-F238E27FC236}">
                <a16:creationId xmlns:a16="http://schemas.microsoft.com/office/drawing/2014/main" id="{DDA20DC1-B532-8194-D42E-8E7A1514A58A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94289" y="394871"/>
            <a:ext cx="1619360" cy="5474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206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</p:sldLayoutIdLst>
  <p:hf hdr="0" ftr="0"/>
  <p:txStyles>
    <p:titleStyle>
      <a:lvl1pPr algn="l" defTabSz="914347" rtl="0" eaLnBrk="1" latinLnBrk="0" hangingPunct="1">
        <a:lnSpc>
          <a:spcPct val="90000"/>
        </a:lnSpc>
        <a:spcBef>
          <a:spcPct val="0"/>
        </a:spcBef>
        <a:buNone/>
        <a:defRPr lang="en-US" sz="3199" b="1" kern="1200" dirty="0">
          <a:solidFill>
            <a:schemeClr val="tx1"/>
          </a:solidFill>
          <a:latin typeface="Univers" panose="020B0503020202020204" pitchFamily="34" charset="0"/>
          <a:ea typeface="+mj-ea"/>
          <a:cs typeface="Arial" panose="020B0604020202020204" pitchFamily="34" charset="0"/>
        </a:defRPr>
      </a:lvl1pPr>
    </p:titleStyle>
    <p:bodyStyle>
      <a:lvl1pPr marL="271448" indent="-271448" algn="l" defTabSz="914347" rtl="0" eaLnBrk="1" latinLnBrk="0" hangingPunct="1">
        <a:lnSpc>
          <a:spcPct val="90000"/>
        </a:lnSpc>
        <a:spcBef>
          <a:spcPts val="480"/>
        </a:spcBef>
        <a:buSzPct val="88000"/>
        <a:buFontTx/>
        <a:buBlip>
          <a:blip r:embed="rId6"/>
        </a:buBlip>
        <a:defRPr sz="2600" kern="1200">
          <a:solidFill>
            <a:schemeClr val="tx1"/>
          </a:solidFill>
          <a:latin typeface="Univers" panose="020B0503020202020204" pitchFamily="34" charset="0"/>
          <a:ea typeface="+mn-ea"/>
          <a:cs typeface="+mn-cs"/>
        </a:defRPr>
      </a:lvl1pPr>
      <a:lvl2pPr marL="627027" indent="-271448" algn="l" defTabSz="914347" rtl="0" eaLnBrk="1" latinLnBrk="0" hangingPunct="1">
        <a:lnSpc>
          <a:spcPct val="90000"/>
        </a:lnSpc>
        <a:spcBef>
          <a:spcPts val="480"/>
        </a:spcBef>
        <a:buSzPct val="88000"/>
        <a:buFontTx/>
        <a:buBlip>
          <a:blip r:embed="rId6"/>
        </a:buBlip>
        <a:defRPr sz="2399" kern="1200">
          <a:solidFill>
            <a:schemeClr val="tx1"/>
          </a:solidFill>
          <a:latin typeface="Univers" panose="020B0503020202020204" pitchFamily="34" charset="0"/>
          <a:ea typeface="+mn-ea"/>
          <a:cs typeface="+mn-cs"/>
        </a:defRPr>
      </a:lvl2pPr>
      <a:lvl3pPr marL="982606" indent="-265098" algn="l" defTabSz="898472" rtl="0" eaLnBrk="1" latinLnBrk="0" hangingPunct="1">
        <a:lnSpc>
          <a:spcPct val="90000"/>
        </a:lnSpc>
        <a:spcBef>
          <a:spcPts val="480"/>
        </a:spcBef>
        <a:buSzPct val="88000"/>
        <a:buFontTx/>
        <a:buBlip>
          <a:blip r:embed="rId6"/>
        </a:buBlip>
        <a:defRPr sz="2100" kern="1200">
          <a:solidFill>
            <a:schemeClr val="tx1"/>
          </a:solidFill>
          <a:latin typeface="Univers" panose="020B0503020202020204" pitchFamily="34" charset="0"/>
          <a:ea typeface="+mn-ea"/>
          <a:cs typeface="+mn-cs"/>
        </a:defRPr>
      </a:lvl3pPr>
      <a:lvl4pPr marL="1344535" indent="-271448" algn="l" defTabSz="914347" rtl="0" eaLnBrk="1" latinLnBrk="0" hangingPunct="1">
        <a:lnSpc>
          <a:spcPct val="90000"/>
        </a:lnSpc>
        <a:spcBef>
          <a:spcPts val="480"/>
        </a:spcBef>
        <a:buSzPct val="88000"/>
        <a:buFontTx/>
        <a:buBlip>
          <a:blip r:embed="rId6"/>
        </a:buBlip>
        <a:defRPr sz="2100" kern="1200">
          <a:solidFill>
            <a:schemeClr val="tx1"/>
          </a:solidFill>
          <a:latin typeface="Univers" panose="020B0503020202020204" pitchFamily="34" charset="0"/>
          <a:ea typeface="+mn-ea"/>
          <a:cs typeface="+mn-cs"/>
        </a:defRPr>
      </a:lvl4pPr>
      <a:lvl5pPr marL="1700114" indent="-265098" algn="l" defTabSz="914347" rtl="0" eaLnBrk="1" latinLnBrk="0" hangingPunct="1">
        <a:lnSpc>
          <a:spcPct val="90000"/>
        </a:lnSpc>
        <a:spcBef>
          <a:spcPts val="480"/>
        </a:spcBef>
        <a:buSzPct val="88000"/>
        <a:buFontTx/>
        <a:buBlip>
          <a:blip r:embed="rId6"/>
        </a:buBlip>
        <a:defRPr sz="1599" kern="1200">
          <a:solidFill>
            <a:schemeClr val="tx1"/>
          </a:solidFill>
          <a:latin typeface="+mn-lt"/>
          <a:ea typeface="+mn-ea"/>
          <a:cs typeface="+mn-cs"/>
        </a:defRPr>
      </a:lvl5pPr>
      <a:lvl6pPr marL="2514453" indent="-228587" algn="l" defTabSz="91434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971626" indent="-228587" algn="l" defTabSz="91434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428800" indent="-228587" algn="l" defTabSz="91434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885973" indent="-228587" algn="l" defTabSz="91434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47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1pPr>
      <a:lvl2pPr marL="457173" algn="l" defTabSz="914347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2pPr>
      <a:lvl3pPr marL="914347" algn="l" defTabSz="914347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3pPr>
      <a:lvl4pPr marL="1371519" algn="l" defTabSz="914347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4pPr>
      <a:lvl5pPr marL="1828693" algn="l" defTabSz="914347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5pPr>
      <a:lvl6pPr marL="2285866" algn="l" defTabSz="914347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743040" algn="l" defTabSz="914347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200213" algn="l" defTabSz="914347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657387" algn="l" defTabSz="914347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5" orient="horz" pos="2399" userDrawn="1">
          <p15:clr>
            <a:srgbClr val="F26B43"/>
          </p15:clr>
        </p15:guide>
        <p15:guide id="6" orient="horz" pos="618" userDrawn="1">
          <p15:clr>
            <a:srgbClr val="F26B43"/>
          </p15:clr>
        </p15:guide>
        <p15:guide id="7" pos="60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indico.cern.ch/event/1387393/contributions/5854544/attachments/2825117/4934917/taupol-ecfa-talk.pdf" TargetMode="External"/><Relationship Id="rId2" Type="http://schemas.openxmlformats.org/officeDocument/2006/relationships/hyperlink" Target="https://arxiv.org/pdf/2307.07747.pdf" TargetMode="Externa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5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rontiersin.org/articles/10.3389/fphy.2022.967881/full" TargetMode="External"/><Relationship Id="rId2" Type="http://schemas.openxmlformats.org/officeDocument/2006/relationships/hyperlink" Target="https://link.springer.com/article/10.1140/epjc/s10052-019-6587-9" TargetMode="Externa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8.png"/><Relationship Id="rId5" Type="http://schemas.openxmlformats.org/officeDocument/2006/relationships/hyperlink" Target="https://arxiv.org/pdf/2303.16514.pdf" TargetMode="External"/><Relationship Id="rId4" Type="http://schemas.openxmlformats.org/officeDocument/2006/relationships/hyperlink" Target="https://arxiv.org/pdf/2310.17270.pdf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hyperlink" Target="https://arxiv.org/pdf/1911.04968.pdf" TargetMode="External"/><Relationship Id="rId7" Type="http://schemas.openxmlformats.org/officeDocument/2006/relationships/hyperlink" Target="https://arxiv.org/pdf/2202.03450.pdf" TargetMode="External"/><Relationship Id="rId2" Type="http://schemas.openxmlformats.org/officeDocument/2006/relationships/hyperlink" Target="https://arxiv.org/pdf/2306.08686.pdf" TargetMode="External"/><Relationship Id="rId1" Type="http://schemas.openxmlformats.org/officeDocument/2006/relationships/slideLayout" Target="../slideLayouts/slideLayout3.xml"/><Relationship Id="rId6" Type="http://schemas.openxmlformats.org/officeDocument/2006/relationships/hyperlink" Target="https://arxiv.org/pdf/2111.13669.pdfhttps:/arxiv.org/pdf/2111.13669.pdf" TargetMode="External"/><Relationship Id="rId5" Type="http://schemas.openxmlformats.org/officeDocument/2006/relationships/hyperlink" Target="https://arxiv.org/pdf/2102.08971.pdf" TargetMode="External"/><Relationship Id="rId4" Type="http://schemas.openxmlformats.org/officeDocument/2006/relationships/hyperlink" Target="https://arxiv.org/pdf/2202.09371.pdf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hyperlink" Target="https://link.springer.com/article/10.1140/epjc/s10052-019-6587-9" TargetMode="Externa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arxiv.org/pdf/1308.2674.pdf" TargetMode="External"/><Relationship Id="rId2" Type="http://schemas.openxmlformats.org/officeDocument/2006/relationships/hyperlink" Target="https://indico.cern.ch/event/1393738/contributions/5858480/attachments/2821786/4927822/FCC-ee%20CP%20Studies%20ECFA%20March.pdf" TargetMode="Externa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2.png"/><Relationship Id="rId4" Type="http://schemas.openxmlformats.org/officeDocument/2006/relationships/hyperlink" Target="https://arxiv.org/pdf/2203.11707.pdf" TargetMode="Externa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s://arxiv.org/pdf/2205.05120.pdf" TargetMode="External"/><Relationship Id="rId3" Type="http://schemas.openxmlformats.org/officeDocument/2006/relationships/hyperlink" Target="http://www.arxiv.org/abs/2004.04545" TargetMode="External"/><Relationship Id="rId7" Type="http://schemas.openxmlformats.org/officeDocument/2006/relationships/hyperlink" Target="https://link.springer.com/article/10.1007/JHEP07(2023)092" TargetMode="External"/><Relationship Id="rId2" Type="http://schemas.openxmlformats.org/officeDocument/2006/relationships/hyperlink" Target="http://www.arxiv.org/abs/2003.10866" TargetMode="External"/><Relationship Id="rId1" Type="http://schemas.openxmlformats.org/officeDocument/2006/relationships/slideLayout" Target="../slideLayouts/slideLayout3.xml"/><Relationship Id="rId6" Type="http://schemas.openxmlformats.org/officeDocument/2006/relationships/hyperlink" Target="https://journals.aps.org/prd/pdf/10.1103/PhysRevD.108.032013" TargetMode="External"/><Relationship Id="rId11" Type="http://schemas.openxmlformats.org/officeDocument/2006/relationships/image" Target="../media/image120.png"/><Relationship Id="rId5" Type="http://schemas.openxmlformats.org/officeDocument/2006/relationships/hyperlink" Target="https://arxiv.org/pdf/2110.04836.pdf" TargetMode="External"/><Relationship Id="rId10" Type="http://schemas.openxmlformats.org/officeDocument/2006/relationships/hyperlink" Target="https://arxiv.org/pdf/2212.05833.pdf" TargetMode="External"/><Relationship Id="rId4" Type="http://schemas.openxmlformats.org/officeDocument/2006/relationships/hyperlink" Target="https://arxiv.org/pdf/2110.10177.pdf" TargetMode="External"/><Relationship Id="rId9" Type="http://schemas.openxmlformats.org/officeDocument/2006/relationships/hyperlink" Target="https://arxiv.org/pdf/1602.04516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sz="quarter" idx="11"/>
          </p:nvPr>
        </p:nvSpPr>
        <p:spPr>
          <a:xfrm>
            <a:off x="515938" y="1560513"/>
            <a:ext cx="11366500" cy="4616352"/>
          </a:xfrm>
        </p:spPr>
        <p:txBody>
          <a:bodyPr anchor="ctr">
            <a:noAutofit/>
          </a:bodyPr>
          <a:lstStyle/>
          <a:p>
            <a:pPr algn="ctr"/>
            <a:r>
              <a:rPr lang="de-DE" sz="4800" dirty="0"/>
              <a:t>PhD PROJECT DISCUSSION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3"/>
          </p:nvPr>
        </p:nvSpPr>
        <p:spPr>
          <a:xfrm>
            <a:off x="515938" y="6298162"/>
            <a:ext cx="11353800" cy="325665"/>
          </a:xfrm>
        </p:spPr>
        <p:txBody>
          <a:bodyPr>
            <a:normAutofit/>
          </a:bodyPr>
          <a:lstStyle/>
          <a:p>
            <a:pPr algn="ctr"/>
            <a:r>
              <a:rPr lang="de-DE" sz="2000" b="0" dirty="0"/>
              <a:t>Sofia Giappichini</a:t>
            </a:r>
          </a:p>
        </p:txBody>
      </p:sp>
    </p:spTree>
    <p:extLst>
      <p:ext uri="{BB962C8B-B14F-4D97-AF65-F5344CB8AC3E}">
        <p14:creationId xmlns:p14="http://schemas.microsoft.com/office/powerpoint/2010/main" val="28389281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Segnaposto contenuto 1">
                <a:extLst>
                  <a:ext uri="{FF2B5EF4-FFF2-40B4-BE49-F238E27FC236}">
                    <a16:creationId xmlns:a16="http://schemas.microsoft.com/office/drawing/2014/main" id="{E3CC3B5B-6219-22F0-D257-AC2BFF054E6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533400" y="1413164"/>
                <a:ext cx="11125200" cy="2132469"/>
              </a:xfrm>
            </p:spPr>
            <p:txBody>
              <a:bodyPr anchor="ctr">
                <a:normAutofit/>
              </a:bodyPr>
              <a:lstStyle/>
              <a:p>
                <a:pPr>
                  <a:lnSpc>
                    <a:spcPct val="100000"/>
                  </a:lnSpc>
                  <a:spcAft>
                    <a:spcPts val="1200"/>
                  </a:spcAft>
                </a:pPr>
                <a:r>
                  <a:rPr lang="it-IT" sz="2400" dirty="0"/>
                  <a:t>For FCC-</a:t>
                </a:r>
                <a:r>
                  <a:rPr lang="it-IT" sz="2400" dirty="0" err="1"/>
                  <a:t>ee</a:t>
                </a:r>
                <a:r>
                  <a:rPr lang="it-IT" sz="2400" dirty="0"/>
                  <a:t> </a:t>
                </a:r>
                <a:r>
                  <a:rPr lang="it-IT" sz="2400" dirty="0" err="1"/>
                  <a:t>it</a:t>
                </a:r>
                <a:r>
                  <a:rPr lang="it-IT" sz="2400" dirty="0"/>
                  <a:t> </a:t>
                </a:r>
                <a:r>
                  <a:rPr lang="it-IT" sz="2400" dirty="0" err="1"/>
                  <a:t>seems</a:t>
                </a:r>
                <a:r>
                  <a:rPr lang="it-IT" sz="2400" dirty="0"/>
                  <a:t> like </a:t>
                </a:r>
                <a:r>
                  <a:rPr lang="it-IT" sz="2400" dirty="0" err="1"/>
                  <a:t>there</a:t>
                </a:r>
                <a:r>
                  <a:rPr lang="it-IT" sz="2400" dirty="0"/>
                  <a:t> </a:t>
                </a:r>
                <a:r>
                  <a:rPr lang="it-IT" sz="2400" dirty="0" err="1"/>
                  <a:t>is</a:t>
                </a:r>
                <a:r>
                  <a:rPr lang="it-IT" sz="2400" dirty="0"/>
                  <a:t> a </a:t>
                </a:r>
                <a:r>
                  <a:rPr lang="it-IT" sz="2400" dirty="0" err="1"/>
                  <a:t>lot</a:t>
                </a:r>
                <a:r>
                  <a:rPr lang="it-IT" sz="2400" dirty="0"/>
                  <a:t> of room for </a:t>
                </a:r>
                <a:r>
                  <a:rPr lang="it-IT" sz="2400" dirty="0" err="1"/>
                  <a:t>exploration</a:t>
                </a:r>
                <a:endParaRPr lang="it-IT" sz="2400" dirty="0"/>
              </a:p>
              <a:p>
                <a:pPr>
                  <a:lnSpc>
                    <a:spcPct val="100000"/>
                  </a:lnSpc>
                  <a:spcAft>
                    <a:spcPts val="1200"/>
                  </a:spcAft>
                </a:pPr>
                <a14:m>
                  <m:oMath xmlns:m="http://schemas.openxmlformats.org/officeDocument/2006/math">
                    <m:r>
                      <a:rPr lang="it-IT" sz="2400" b="0" i="1" smtClean="0">
                        <a:latin typeface="Cambria Math" panose="02040503050406030204" pitchFamily="18" charset="0"/>
                      </a:rPr>
                      <m:t>𝐻</m:t>
                    </m:r>
                    <m:r>
                      <a:rPr lang="it-IT" sz="2400" b="0" i="1" smtClean="0">
                        <a:latin typeface="Cambria Math" panose="02040503050406030204" pitchFamily="18" charset="0"/>
                      </a:rPr>
                      <m:t>→</m:t>
                    </m:r>
                    <m:r>
                      <a:rPr lang="it-IT" sz="2400" b="0" i="1" smtClean="0">
                        <a:latin typeface="Cambria Math" panose="02040503050406030204" pitchFamily="18" charset="0"/>
                      </a:rPr>
                      <m:t>𝜏𝜏</m:t>
                    </m:r>
                  </m:oMath>
                </a14:m>
                <a:r>
                  <a:rPr lang="it-IT" sz="2400" dirty="0"/>
                  <a:t> </a:t>
                </a:r>
                <a:r>
                  <a:rPr lang="it-IT" sz="2400" dirty="0" err="1"/>
                  <a:t>is</a:t>
                </a:r>
                <a:r>
                  <a:rPr lang="it-IT" sz="2400" dirty="0"/>
                  <a:t> </a:t>
                </a:r>
                <a:r>
                  <a:rPr lang="it-IT" sz="2400" dirty="0" err="1"/>
                  <a:t>seen</a:t>
                </a:r>
                <a:r>
                  <a:rPr lang="it-IT" sz="2400" dirty="0"/>
                  <a:t> </a:t>
                </a:r>
                <a:r>
                  <a:rPr lang="it-IT" sz="2400" dirty="0" err="1"/>
                  <a:t>as</a:t>
                </a:r>
                <a:r>
                  <a:rPr lang="it-IT" sz="2400" dirty="0"/>
                  <a:t> a </a:t>
                </a:r>
                <a:r>
                  <a:rPr lang="it-IT" sz="2400" dirty="0" err="1"/>
                  <a:t>very</a:t>
                </a:r>
                <a:r>
                  <a:rPr lang="it-IT" sz="2400" dirty="0"/>
                  <a:t> </a:t>
                </a:r>
                <a:r>
                  <a:rPr lang="it-IT" sz="2400" dirty="0" err="1"/>
                  <a:t>promising</a:t>
                </a:r>
                <a:r>
                  <a:rPr lang="it-IT" sz="2400" dirty="0"/>
                  <a:t> </a:t>
                </a:r>
                <a:r>
                  <a:rPr lang="it-IT" sz="2400" dirty="0" err="1"/>
                  <a:t>channel</a:t>
                </a:r>
                <a:r>
                  <a:rPr lang="it-IT" sz="2400" dirty="0"/>
                  <a:t>, </a:t>
                </a:r>
                <a:r>
                  <a:rPr lang="it-IT" sz="2400" dirty="0" err="1"/>
                  <a:t>there</a:t>
                </a:r>
                <a:r>
                  <a:rPr lang="it-IT" sz="2400" dirty="0"/>
                  <a:t> are a </a:t>
                </a:r>
                <a:r>
                  <a:rPr lang="it-IT" sz="2400" dirty="0" err="1"/>
                  <a:t>few</a:t>
                </a:r>
                <a:r>
                  <a:rPr lang="it-IT" sz="2400" dirty="0"/>
                  <a:t> options in </a:t>
                </a:r>
                <a:r>
                  <a:rPr lang="it-IT" sz="2400" dirty="0" err="1"/>
                  <a:t>terms</a:t>
                </a:r>
                <a:r>
                  <a:rPr lang="it-IT" sz="2400" dirty="0"/>
                  <a:t> of </a:t>
                </a:r>
                <a:r>
                  <a:rPr lang="it-IT" sz="2400" dirty="0" err="1"/>
                  <a:t>ecm</a:t>
                </a:r>
                <a:r>
                  <a:rPr lang="it-IT" sz="2400" dirty="0"/>
                  <a:t> and production </a:t>
                </a:r>
                <a:r>
                  <a:rPr lang="it-IT" sz="2400" dirty="0" err="1"/>
                  <a:t>channel</a:t>
                </a:r>
                <a:r>
                  <a:rPr lang="it-IT" sz="2400" dirty="0"/>
                  <a:t> (</a:t>
                </a:r>
                <a:r>
                  <a:rPr lang="it-IT" sz="2400" dirty="0" err="1"/>
                  <a:t>excl</a:t>
                </a:r>
                <a:r>
                  <a:rPr lang="it-IT" sz="2400" dirty="0"/>
                  <a:t>. </a:t>
                </a:r>
                <a:r>
                  <a:rPr lang="it-IT" sz="2400" dirty="0" err="1"/>
                  <a:t>tH</a:t>
                </a:r>
                <a:r>
                  <a:rPr lang="it-IT" sz="2400" dirty="0"/>
                  <a:t>, </a:t>
                </a:r>
                <a:r>
                  <a:rPr lang="it-IT" sz="2400" dirty="0" err="1"/>
                  <a:t>ttH</a:t>
                </a:r>
                <a:r>
                  <a:rPr lang="it-IT" sz="2400" dirty="0"/>
                  <a:t>) , </a:t>
                </a:r>
                <a14:m>
                  <m:oMath xmlns:m="http://schemas.openxmlformats.org/officeDocument/2006/math">
                    <m:r>
                      <a:rPr lang="it-IT" sz="2400" i="1">
                        <a:latin typeface="Cambria Math" panose="02040503050406030204" pitchFamily="18" charset="0"/>
                      </a:rPr>
                      <m:t>𝜏</m:t>
                    </m:r>
                  </m:oMath>
                </a14:m>
                <a:r>
                  <a:rPr lang="it-IT" sz="2400" dirty="0"/>
                  <a:t> reconstruction</a:t>
                </a:r>
              </a:p>
            </p:txBody>
          </p:sp>
        </mc:Choice>
        <mc:Fallback xmlns="">
          <p:sp>
            <p:nvSpPr>
              <p:cNvPr id="2" name="Segnaposto contenuto 1">
                <a:extLst>
                  <a:ext uri="{FF2B5EF4-FFF2-40B4-BE49-F238E27FC236}">
                    <a16:creationId xmlns:a16="http://schemas.microsoft.com/office/drawing/2014/main" id="{E3CC3B5B-6219-22F0-D257-AC2BFF054E6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33400" y="1413164"/>
                <a:ext cx="11125200" cy="2132469"/>
              </a:xfrm>
              <a:blipFill>
                <a:blip r:embed="rId2"/>
                <a:stretch>
                  <a:fillRect l="-5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Segnaposto data 2">
            <a:extLst>
              <a:ext uri="{FF2B5EF4-FFF2-40B4-BE49-F238E27FC236}">
                <a16:creationId xmlns:a16="http://schemas.microsoft.com/office/drawing/2014/main" id="{8F9491CA-87C4-15FE-203E-2122154EB0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A1FD8-603F-438E-AC40-DD7043440C8D}" type="datetime4">
              <a:rPr lang="en-US" noProof="0" smtClean="0"/>
              <a:t>March 27, 2024</a:t>
            </a:fld>
            <a:endParaRPr lang="en-US" noProof="0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AD0CF257-0C00-B442-D325-A1736EF1B1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96EC4-B4CF-4701-AD06-A8439D6D8E12}" type="slidenum">
              <a:rPr lang="en-US" noProof="0" smtClean="0"/>
              <a:t>10</a:t>
            </a:fld>
            <a:endParaRPr lang="en-US" noProof="0"/>
          </a:p>
        </p:txBody>
      </p:sp>
      <p:sp>
        <p:nvSpPr>
          <p:cNvPr id="5" name="Titolo 4">
            <a:extLst>
              <a:ext uri="{FF2B5EF4-FFF2-40B4-BE49-F238E27FC236}">
                <a16:creationId xmlns:a16="http://schemas.microsoft.com/office/drawing/2014/main" id="{B0608F94-3AE6-ABB6-0AB6-D295EFE013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5578" y="282952"/>
            <a:ext cx="7997164" cy="767748"/>
          </a:xfrm>
        </p:spPr>
        <p:txBody>
          <a:bodyPr>
            <a:normAutofit/>
          </a:bodyPr>
          <a:lstStyle/>
          <a:p>
            <a:r>
              <a:rPr lang="it-IT" sz="4800" dirty="0"/>
              <a:t>HIGGS CP POSSIBILITIES</a:t>
            </a:r>
            <a:endParaRPr lang="en-GB" sz="4800" dirty="0"/>
          </a:p>
        </p:txBody>
      </p:sp>
      <p:pic>
        <p:nvPicPr>
          <p:cNvPr id="7" name="Immagine 6" descr="Immagine che contiene testo, linea, diagramma, Diagramma&#10;&#10;Descrizione generata automaticamente">
            <a:extLst>
              <a:ext uri="{FF2B5EF4-FFF2-40B4-BE49-F238E27FC236}">
                <a16:creationId xmlns:a16="http://schemas.microsoft.com/office/drawing/2014/main" id="{978C8C14-3EF4-D26F-02C6-350EF0CB186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0182" y="3441298"/>
            <a:ext cx="3703818" cy="2682256"/>
          </a:xfrm>
          <a:prstGeom prst="rect">
            <a:avLst/>
          </a:prstGeom>
        </p:spPr>
      </p:pic>
      <p:sp>
        <p:nvSpPr>
          <p:cNvPr id="8" name="Datumsplatzhalter 2">
            <a:extLst>
              <a:ext uri="{FF2B5EF4-FFF2-40B4-BE49-F238E27FC236}">
                <a16:creationId xmlns:a16="http://schemas.microsoft.com/office/drawing/2014/main" id="{24D48BEE-496A-3AB7-4A04-245D3348B2AF}"/>
              </a:ext>
            </a:extLst>
          </p:cNvPr>
          <p:cNvSpPr txBox="1">
            <a:spLocks/>
          </p:cNvSpPr>
          <p:nvPr/>
        </p:nvSpPr>
        <p:spPr>
          <a:xfrm>
            <a:off x="836312" y="6329811"/>
            <a:ext cx="2774635" cy="528189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latin typeface="Univers" panose="020B0503020202020204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081D90B-27A7-49E8-9856-FB81265ECD30}" type="datetime4">
              <a:rPr lang="en-US" smtClean="0"/>
              <a:pPr/>
              <a:t>March 27, 2024</a:t>
            </a:fld>
            <a:r>
              <a:rPr lang="en-US"/>
              <a:t> – Sofia Giappichini</a:t>
            </a:r>
            <a:endParaRPr lang="en-US" dirty="0"/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BB40586A-EDD5-332E-F13F-1C90C56C8FCC}"/>
              </a:ext>
            </a:extLst>
          </p:cNvPr>
          <p:cNvSpPr txBox="1"/>
          <p:nvPr/>
        </p:nvSpPr>
        <p:spPr>
          <a:xfrm>
            <a:off x="505578" y="3390963"/>
            <a:ext cx="7694604" cy="21570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1448" marR="0" lvl="0" indent="-271448" algn="l" defTabSz="914347" rtl="0" eaLnBrk="1" fontAlgn="auto" latinLnBrk="0" hangingPunct="1">
              <a:lnSpc>
                <a:spcPct val="100000"/>
              </a:lnSpc>
              <a:spcBef>
                <a:spcPts val="480"/>
              </a:spcBef>
              <a:spcAft>
                <a:spcPts val="1200"/>
              </a:spcAft>
              <a:buClrTx/>
              <a:buSzPct val="88000"/>
              <a:buFontTx/>
              <a:buBlip>
                <a:blip r:embed="rId4"/>
              </a:buBlip>
              <a:tabLst/>
              <a:defRPr/>
            </a:pPr>
            <a:r>
              <a:rPr kumimoji="0" lang="it-IT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nivers" panose="020B0503020202020204" pitchFamily="34" charset="0"/>
                <a:ea typeface="+mn-ea"/>
                <a:cs typeface="+mn-cs"/>
              </a:rPr>
              <a:t>If</a:t>
            </a:r>
            <a:r>
              <a:rPr kumimoji="0" lang="it-IT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nivers" panose="020B0503020202020204" pitchFamily="34" charset="0"/>
                <a:ea typeface="+mn-ea"/>
                <a:cs typeface="+mn-cs"/>
              </a:rPr>
              <a:t> </a:t>
            </a:r>
            <a:r>
              <a:rPr kumimoji="0" lang="it-IT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nivers" panose="020B0503020202020204" pitchFamily="34" charset="0"/>
                <a:ea typeface="+mn-ea"/>
                <a:cs typeface="+mn-cs"/>
              </a:rPr>
              <a:t>studying</a:t>
            </a:r>
            <a:r>
              <a:rPr kumimoji="0" lang="it-IT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nivers" panose="020B0503020202020204" pitchFamily="34" charset="0"/>
                <a:ea typeface="+mn-ea"/>
                <a:cs typeface="+mn-cs"/>
              </a:rPr>
              <a:t> </a:t>
            </a:r>
            <a:r>
              <a:rPr kumimoji="0" lang="it-IT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nivers" panose="020B0503020202020204" pitchFamily="34" charset="0"/>
                <a:ea typeface="+mn-ea"/>
                <a:cs typeface="+mn-cs"/>
              </a:rPr>
              <a:t>it</a:t>
            </a:r>
            <a:r>
              <a:rPr kumimoji="0" lang="it-IT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nivers" panose="020B0503020202020204" pitchFamily="34" charset="0"/>
                <a:ea typeface="+mn-ea"/>
                <a:cs typeface="+mn-cs"/>
              </a:rPr>
              <a:t> from an EFT (SMEFT, HEFT?) </a:t>
            </a:r>
            <a:r>
              <a:rPr kumimoji="0" lang="it-IT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nivers" panose="020B0503020202020204" pitchFamily="34" charset="0"/>
                <a:ea typeface="+mn-ea"/>
                <a:cs typeface="+mn-cs"/>
              </a:rPr>
              <a:t>perspective</a:t>
            </a:r>
            <a:r>
              <a:rPr kumimoji="0" lang="it-IT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nivers" panose="020B0503020202020204" pitchFamily="34" charset="0"/>
                <a:ea typeface="+mn-ea"/>
                <a:cs typeface="+mn-cs"/>
              </a:rPr>
              <a:t> with multiple </a:t>
            </a:r>
            <a:r>
              <a:rPr kumimoji="0" lang="it-IT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nivers" panose="020B0503020202020204" pitchFamily="34" charset="0"/>
                <a:ea typeface="+mn-ea"/>
                <a:cs typeface="+mn-cs"/>
              </a:rPr>
              <a:t>operators</a:t>
            </a:r>
            <a:r>
              <a:rPr kumimoji="0" lang="it-IT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nivers" panose="020B0503020202020204" pitchFamily="34" charset="0"/>
                <a:ea typeface="+mn-ea"/>
                <a:cs typeface="+mn-cs"/>
              </a:rPr>
              <a:t> </a:t>
            </a:r>
            <a:r>
              <a:rPr kumimoji="0" lang="it-IT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nivers" panose="020B0503020202020204" pitchFamily="34" charset="0"/>
                <a:ea typeface="+mn-ea"/>
                <a:cs typeface="+mn-cs"/>
              </a:rPr>
              <a:t>then</a:t>
            </a:r>
            <a:r>
              <a:rPr kumimoji="0" lang="it-IT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nivers" panose="020B0503020202020204" pitchFamily="34" charset="0"/>
                <a:ea typeface="+mn-ea"/>
                <a:cs typeface="+mn-cs"/>
              </a:rPr>
              <a:t> </a:t>
            </a:r>
            <a:r>
              <a:rPr kumimoji="0" lang="it-IT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nivers" panose="020B0503020202020204" pitchFamily="34" charset="0"/>
                <a:ea typeface="+mn-ea"/>
                <a:cs typeface="+mn-cs"/>
              </a:rPr>
              <a:t>it</a:t>
            </a:r>
            <a:r>
              <a:rPr kumimoji="0" lang="it-IT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nivers" panose="020B0503020202020204" pitchFamily="34" charset="0"/>
                <a:ea typeface="+mn-ea"/>
                <a:cs typeface="+mn-cs"/>
              </a:rPr>
              <a:t> </a:t>
            </a:r>
            <a:r>
              <a:rPr kumimoji="0" lang="it-IT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nivers" panose="020B0503020202020204" pitchFamily="34" charset="0"/>
                <a:ea typeface="+mn-ea"/>
                <a:cs typeface="+mn-cs"/>
              </a:rPr>
              <a:t>would</a:t>
            </a:r>
            <a:r>
              <a:rPr kumimoji="0" lang="it-IT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nivers" panose="020B0503020202020204" pitchFamily="34" charset="0"/>
                <a:ea typeface="+mn-ea"/>
                <a:cs typeface="+mn-cs"/>
              </a:rPr>
              <a:t> </a:t>
            </a:r>
            <a:r>
              <a:rPr kumimoji="0" lang="it-IT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nivers" panose="020B0503020202020204" pitchFamily="34" charset="0"/>
                <a:ea typeface="+mn-ea"/>
                <a:cs typeface="+mn-cs"/>
              </a:rPr>
              <a:t>also</a:t>
            </a:r>
            <a:r>
              <a:rPr kumimoji="0" lang="it-IT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nivers" panose="020B0503020202020204" pitchFamily="34" charset="0"/>
                <a:ea typeface="+mn-ea"/>
                <a:cs typeface="+mn-cs"/>
              </a:rPr>
              <a:t> be </a:t>
            </a:r>
            <a:r>
              <a:rPr kumimoji="0" lang="it-IT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nivers" panose="020B0503020202020204" pitchFamily="34" charset="0"/>
                <a:ea typeface="+mn-ea"/>
                <a:cs typeface="+mn-cs"/>
              </a:rPr>
              <a:t>interesting</a:t>
            </a:r>
            <a:r>
              <a:rPr kumimoji="0" lang="it-IT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nivers" panose="020B0503020202020204" pitchFamily="34" charset="0"/>
                <a:ea typeface="+mn-ea"/>
                <a:cs typeface="+mn-cs"/>
              </a:rPr>
              <a:t> in CMS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nivers" panose="020B0503020202020204" pitchFamily="34" charset="0"/>
              <a:ea typeface="+mn-ea"/>
              <a:cs typeface="+mn-cs"/>
            </a:endParaRPr>
          </a:p>
          <a:p>
            <a:pPr marL="271448" marR="0" lvl="0" indent="-271448" algn="l" defTabSz="914347" rtl="0" eaLnBrk="1" fontAlgn="auto" latinLnBrk="0" hangingPunct="1">
              <a:lnSpc>
                <a:spcPct val="100000"/>
              </a:lnSpc>
              <a:spcBef>
                <a:spcPts val="480"/>
              </a:spcBef>
              <a:spcAft>
                <a:spcPts val="1200"/>
              </a:spcAft>
              <a:buClrTx/>
              <a:buSzPct val="88000"/>
              <a:buFontTx/>
              <a:buBlip>
                <a:blip r:embed="rId4"/>
              </a:buBlip>
              <a:tabLst/>
              <a:defRPr/>
            </a:pPr>
            <a:r>
              <a:rPr lang="it-IT" sz="2400" dirty="0">
                <a:solidFill>
                  <a:prstClr val="black"/>
                </a:solidFill>
                <a:latin typeface="Univers" panose="020B0503020202020204" pitchFamily="34" charset="0"/>
              </a:rPr>
              <a:t>D</a:t>
            </a:r>
            <a:r>
              <a:rPr kumimoji="0" lang="it-IT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nivers" panose="020B0503020202020204" pitchFamily="34" charset="0"/>
                <a:ea typeface="+mn-ea"/>
                <a:cs typeface="+mn-cs"/>
              </a:rPr>
              <a:t>ifferent</a:t>
            </a:r>
            <a:r>
              <a:rPr kumimoji="0" lang="it-IT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nivers" panose="020B0503020202020204" pitchFamily="34" charset="0"/>
                <a:ea typeface="+mn-ea"/>
                <a:cs typeface="+mn-cs"/>
              </a:rPr>
              <a:t> </a:t>
            </a:r>
            <a:r>
              <a:rPr kumimoji="0" lang="it-IT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nivers" panose="020B0503020202020204" pitchFamily="34" charset="0"/>
                <a:ea typeface="+mn-ea"/>
                <a:cs typeface="+mn-cs"/>
              </a:rPr>
              <a:t>assumptions</a:t>
            </a:r>
            <a:r>
              <a:rPr kumimoji="0" lang="it-IT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nivers" panose="020B0503020202020204" pitchFamily="34" charset="0"/>
                <a:ea typeface="+mn-ea"/>
                <a:cs typeface="+mn-cs"/>
              </a:rPr>
              <a:t> by </a:t>
            </a:r>
            <a:r>
              <a:rPr kumimoji="0" lang="it-IT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nivers" panose="020B0503020202020204" pitchFamily="34" charset="0"/>
                <a:ea typeface="+mn-ea"/>
                <a:cs typeface="+mn-cs"/>
              </a:rPr>
              <a:t>selecting</a:t>
            </a:r>
            <a:r>
              <a:rPr kumimoji="0" lang="it-IT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nivers" panose="020B0503020202020204" pitchFamily="34" charset="0"/>
                <a:ea typeface="+mn-ea"/>
                <a:cs typeface="+mn-cs"/>
              </a:rPr>
              <a:t> </a:t>
            </a:r>
            <a:r>
              <a:rPr kumimoji="0" lang="it-IT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nivers" panose="020B0503020202020204" pitchFamily="34" charset="0"/>
                <a:ea typeface="+mn-ea"/>
                <a:cs typeface="+mn-cs"/>
              </a:rPr>
              <a:t>relevant</a:t>
            </a:r>
            <a:r>
              <a:rPr kumimoji="0" lang="it-IT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nivers" panose="020B0503020202020204" pitchFamily="34" charset="0"/>
                <a:ea typeface="+mn-ea"/>
                <a:cs typeface="+mn-cs"/>
              </a:rPr>
              <a:t> </a:t>
            </a:r>
            <a:r>
              <a:rPr kumimoji="0" lang="it-IT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nivers" panose="020B0503020202020204" pitchFamily="34" charset="0"/>
                <a:ea typeface="+mn-ea"/>
                <a:cs typeface="+mn-cs"/>
              </a:rPr>
              <a:t>operators</a:t>
            </a:r>
            <a:r>
              <a:rPr kumimoji="0" lang="it-IT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nivers" panose="020B0503020202020204" pitchFamily="34" charset="0"/>
                <a:ea typeface="+mn-ea"/>
                <a:cs typeface="+mn-cs"/>
              </a:rPr>
              <a:t>: CP-</a:t>
            </a:r>
            <a:r>
              <a:rPr kumimoji="0" lang="it-IT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nivers" panose="020B0503020202020204" pitchFamily="34" charset="0"/>
                <a:ea typeface="+mn-ea"/>
                <a:cs typeface="+mn-cs"/>
              </a:rPr>
              <a:t>even</a:t>
            </a:r>
            <a:r>
              <a:rPr kumimoji="0" lang="it-IT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nivers" panose="020B0503020202020204" pitchFamily="34" charset="0"/>
                <a:ea typeface="+mn-ea"/>
                <a:cs typeface="+mn-cs"/>
              </a:rPr>
              <a:t>, CP-</a:t>
            </a:r>
            <a:r>
              <a:rPr kumimoji="0" lang="it-IT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nivers" panose="020B0503020202020204" pitchFamily="34" charset="0"/>
                <a:ea typeface="+mn-ea"/>
                <a:cs typeface="+mn-cs"/>
              </a:rPr>
              <a:t>odd</a:t>
            </a:r>
            <a:r>
              <a:rPr kumimoji="0" lang="it-IT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nivers" panose="020B0503020202020204" pitchFamily="34" charset="0"/>
                <a:ea typeface="+mn-ea"/>
                <a:cs typeface="+mn-cs"/>
              </a:rPr>
              <a:t>, CP-mix</a:t>
            </a:r>
          </a:p>
        </p:txBody>
      </p:sp>
    </p:spTree>
    <p:extLst>
      <p:ext uri="{BB962C8B-B14F-4D97-AF65-F5344CB8AC3E}">
        <p14:creationId xmlns:p14="http://schemas.microsoft.com/office/powerpoint/2010/main" val="12280578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Segnaposto contenuto 1">
                <a:extLst>
                  <a:ext uri="{FF2B5EF4-FFF2-40B4-BE49-F238E27FC236}">
                    <a16:creationId xmlns:a16="http://schemas.microsoft.com/office/drawing/2014/main" id="{E3CC3B5B-6219-22F0-D257-AC2BFF054E6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 anchor="ctr">
                <a:normAutofit/>
              </a:bodyPr>
              <a:lstStyle/>
              <a:p>
                <a:pPr>
                  <a:lnSpc>
                    <a:spcPct val="100000"/>
                  </a:lnSpc>
                  <a:spcAft>
                    <a:spcPts val="1200"/>
                  </a:spcAft>
                </a:pPr>
                <a:r>
                  <a:rPr lang="it-IT" sz="2400" dirty="0"/>
                  <a:t>At FCC-ee DV from tau </a:t>
                </a:r>
                <a:r>
                  <a:rPr lang="it-IT" sz="2400" dirty="0" err="1"/>
                  <a:t>decays</a:t>
                </a:r>
                <a:r>
                  <a:rPr lang="it-IT" sz="2400" dirty="0"/>
                  <a:t> can be </a:t>
                </a:r>
                <a:r>
                  <a:rPr lang="it-IT" sz="2400" dirty="0" err="1"/>
                  <a:t>specifically</a:t>
                </a:r>
                <a:r>
                  <a:rPr lang="it-IT" sz="2400" dirty="0"/>
                  <a:t> </a:t>
                </a:r>
                <a:r>
                  <a:rPr lang="it-IT" sz="2400" dirty="0" err="1"/>
                  <a:t>searched</a:t>
                </a:r>
                <a:r>
                  <a:rPr lang="it-IT" sz="2400" dirty="0"/>
                  <a:t> for and </a:t>
                </a:r>
                <a:r>
                  <a:rPr lang="it-IT" sz="2400" dirty="0" err="1"/>
                  <a:t>used</a:t>
                </a:r>
                <a:r>
                  <a:rPr lang="it-IT" sz="2400" dirty="0"/>
                  <a:t> for tau </a:t>
                </a:r>
                <a:r>
                  <a:rPr lang="it-IT" sz="2400" dirty="0" err="1"/>
                  <a:t>reconstruction</a:t>
                </a:r>
                <a:endParaRPr lang="it-IT" sz="2400" dirty="0"/>
              </a:p>
              <a:p>
                <a:pPr>
                  <a:lnSpc>
                    <a:spcPct val="100000"/>
                  </a:lnSpc>
                  <a:spcAft>
                    <a:spcPts val="1200"/>
                  </a:spcAft>
                </a:pPr>
                <a:r>
                  <a:rPr lang="it-IT" sz="2400" dirty="0" err="1"/>
                  <a:t>Cleaner</a:t>
                </a:r>
                <a:r>
                  <a:rPr lang="it-IT" sz="2400" dirty="0"/>
                  <a:t> </a:t>
                </a:r>
                <a:r>
                  <a:rPr lang="en-US" sz="2400" dirty="0"/>
                  <a:t>environment</a:t>
                </a:r>
                <a:r>
                  <a:rPr lang="it-IT" sz="2400" dirty="0"/>
                  <a:t> </a:t>
                </a:r>
                <a:r>
                  <a:rPr lang="it-IT" sz="2400" dirty="0" err="1"/>
                  <a:t>than</a:t>
                </a:r>
                <a:r>
                  <a:rPr lang="it-IT" sz="2400" dirty="0"/>
                  <a:t> LHC, </a:t>
                </a:r>
                <a:r>
                  <a:rPr lang="it-IT" sz="2400" dirty="0" err="1"/>
                  <a:t>especially</a:t>
                </a:r>
                <a:r>
                  <a:rPr lang="it-IT" sz="2400" dirty="0"/>
                  <a:t> for </a:t>
                </a:r>
                <a:r>
                  <a:rPr lang="it-IT" sz="2400" dirty="0" err="1"/>
                  <a:t>leptonic</a:t>
                </a:r>
                <a:r>
                  <a:rPr lang="it-IT" sz="2400" dirty="0"/>
                  <a:t> </a:t>
                </a:r>
                <a:r>
                  <a:rPr lang="it-IT" sz="2400" dirty="0" err="1"/>
                  <a:t>decays</a:t>
                </a:r>
                <a:endParaRPr lang="it-IT" sz="2400" dirty="0"/>
              </a:p>
              <a:p>
                <a:pPr>
                  <a:lnSpc>
                    <a:spcPct val="100000"/>
                  </a:lnSpc>
                  <a:spcAft>
                    <a:spcPts val="1200"/>
                  </a:spcAft>
                </a:pPr>
                <a:r>
                  <a:rPr lang="it-IT" sz="2400" dirty="0" err="1">
                    <a:solidFill>
                      <a:schemeClr val="tx2"/>
                    </a:solidFill>
                    <a:hlinkClick r:id="rId2">
                      <a:extLst>
                        <a:ext uri="{A12FA001-AC4F-418D-AE19-62706E023703}">
                          <ahyp:hlinkClr xmlns:ahyp="http://schemas.microsoft.com/office/drawing/2018/hyperlinkcolor" val="tx"/>
                        </a:ext>
                      </a:extLst>
                    </a:hlinkClick>
                  </a:rPr>
                  <a:t>Hadronic</a:t>
                </a:r>
                <a:r>
                  <a:rPr lang="it-IT" sz="2400" dirty="0">
                    <a:solidFill>
                      <a:schemeClr val="tx2"/>
                    </a:solidFill>
                    <a:hlinkClick r:id="rId2">
                      <a:extLst>
                        <a:ext uri="{A12FA001-AC4F-418D-AE19-62706E023703}">
                          <ahyp:hlinkClr xmlns:ahyp="http://schemas.microsoft.com/office/drawing/2018/hyperlinkcolor" val="tx"/>
                        </a:ext>
                      </a:extLst>
                    </a:hlinkClick>
                  </a:rPr>
                  <a:t> tau </a:t>
                </a:r>
                <a:r>
                  <a:rPr lang="it-IT" sz="2400" dirty="0" err="1"/>
                  <a:t>reconstruction</a:t>
                </a:r>
                <a:r>
                  <a:rPr lang="it-IT" sz="2400" dirty="0"/>
                  <a:t> from jet tagging </a:t>
                </a:r>
                <a:r>
                  <a:rPr lang="it-IT" sz="2400" dirty="0" err="1"/>
                  <a:t>algorithms</a:t>
                </a:r>
                <a:r>
                  <a:rPr lang="it-IT" sz="2400" dirty="0"/>
                  <a:t> (</a:t>
                </a:r>
                <a:r>
                  <a:rPr lang="it-IT" sz="2400" dirty="0" err="1"/>
                  <a:t>tested</a:t>
                </a:r>
                <a:r>
                  <a:rPr lang="it-IT" sz="2400" dirty="0"/>
                  <a:t> on CLIC)</a:t>
                </a:r>
              </a:p>
              <a:p>
                <a:pPr>
                  <a:lnSpc>
                    <a:spcPct val="100000"/>
                  </a:lnSpc>
                  <a:spcAft>
                    <a:spcPts val="1200"/>
                  </a:spcAft>
                </a:pPr>
                <a:r>
                  <a:rPr lang="it-IT" sz="2400" dirty="0"/>
                  <a:t>Study on tau </a:t>
                </a:r>
                <a:r>
                  <a:rPr lang="it-IT" sz="2400" dirty="0" err="1">
                    <a:solidFill>
                      <a:schemeClr val="tx2"/>
                    </a:solidFill>
                    <a:hlinkClick r:id="rId3">
                      <a:extLst>
                        <a:ext uri="{A12FA001-AC4F-418D-AE19-62706E023703}">
                          <ahyp:hlinkClr xmlns:ahyp="http://schemas.microsoft.com/office/drawing/2018/hyperlinkcolor" val="tx"/>
                        </a:ext>
                      </a:extLst>
                    </a:hlinkClick>
                  </a:rPr>
                  <a:t>polarisation</a:t>
                </a:r>
                <a:r>
                  <a:rPr lang="it-IT" sz="2400" dirty="0"/>
                  <a:t> in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it-IT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it-IT" sz="2400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it-IT" sz="2400" b="0" i="1" smtClean="0">
                            <a:latin typeface="Cambria Math" panose="02040503050406030204" pitchFamily="18" charset="0"/>
                          </a:rPr>
                          <m:t>+</m:t>
                        </m:r>
                      </m:sup>
                    </m:sSup>
                    <m:sSup>
                      <m:sSupPr>
                        <m:ctrlPr>
                          <a:rPr lang="it-IT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it-IT" sz="2400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it-IT" sz="24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</m:sup>
                    </m:sSup>
                    <m:r>
                      <a:rPr lang="it-IT" sz="2400" b="0" i="1" smtClean="0">
                        <a:latin typeface="Cambria Math" panose="02040503050406030204" pitchFamily="18" charset="0"/>
                      </a:rPr>
                      <m:t>→</m:t>
                    </m:r>
                    <m:sSup>
                      <m:sSupPr>
                        <m:ctrlPr>
                          <a:rPr lang="it-IT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it-IT" sz="2400" b="0" i="1" smtClean="0">
                            <a:latin typeface="Cambria Math" panose="02040503050406030204" pitchFamily="18" charset="0"/>
                          </a:rPr>
                          <m:t>𝜏</m:t>
                        </m:r>
                      </m:e>
                      <m:sup>
                        <m:r>
                          <a:rPr lang="it-IT" sz="2400" b="0" i="1" smtClean="0">
                            <a:latin typeface="Cambria Math" panose="02040503050406030204" pitchFamily="18" charset="0"/>
                          </a:rPr>
                          <m:t>+</m:t>
                        </m:r>
                      </m:sup>
                    </m:sSup>
                    <m:sSup>
                      <m:sSupPr>
                        <m:ctrlPr>
                          <a:rPr lang="it-IT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it-IT" sz="2400" b="0" i="1" smtClean="0">
                            <a:latin typeface="Cambria Math" panose="02040503050406030204" pitchFamily="18" charset="0"/>
                          </a:rPr>
                          <m:t>𝜏</m:t>
                        </m:r>
                      </m:e>
                      <m:sup>
                        <m:r>
                          <a:rPr lang="it-IT" sz="24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</m:sup>
                    </m:sSup>
                  </m:oMath>
                </a14:m>
                <a:r>
                  <a:rPr lang="it-IT" sz="2400" dirty="0"/>
                  <a:t> (</a:t>
                </a:r>
                <a:r>
                  <a:rPr lang="it-IT" sz="2400" dirty="0" err="1"/>
                  <a:t>gen</a:t>
                </a:r>
                <a:r>
                  <a:rPr lang="it-IT" sz="2400" dirty="0"/>
                  <a:t> </a:t>
                </a:r>
                <a:r>
                  <a:rPr lang="it-IT" sz="2400" dirty="0" err="1"/>
                  <a:t>level</a:t>
                </a:r>
                <a:r>
                  <a:rPr lang="it-IT" sz="2400" dirty="0"/>
                  <a:t>)</a:t>
                </a:r>
              </a:p>
              <a:p>
                <a:pPr marL="0" indent="0">
                  <a:lnSpc>
                    <a:spcPct val="150000"/>
                  </a:lnSpc>
                  <a:buNone/>
                </a:pPr>
                <a:endParaRPr lang="en-GB" sz="2400" dirty="0"/>
              </a:p>
            </p:txBody>
          </p:sp>
        </mc:Choice>
        <mc:Fallback>
          <p:sp>
            <p:nvSpPr>
              <p:cNvPr id="2" name="Segnaposto contenuto 1">
                <a:extLst>
                  <a:ext uri="{FF2B5EF4-FFF2-40B4-BE49-F238E27FC236}">
                    <a16:creationId xmlns:a16="http://schemas.microsoft.com/office/drawing/2014/main" id="{E3CC3B5B-6219-22F0-D257-AC2BFF054E6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4"/>
                <a:stretch>
                  <a:fillRect l="-55" r="-202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Segnaposto data 2">
            <a:extLst>
              <a:ext uri="{FF2B5EF4-FFF2-40B4-BE49-F238E27FC236}">
                <a16:creationId xmlns:a16="http://schemas.microsoft.com/office/drawing/2014/main" id="{8F9491CA-87C4-15FE-203E-2122154EB0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A1FD8-603F-438E-AC40-DD7043440C8D}" type="datetime4">
              <a:rPr lang="en-US" noProof="0" smtClean="0"/>
              <a:t>March 27, 2024</a:t>
            </a:fld>
            <a:endParaRPr lang="en-US" noProof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AD0CF257-0C00-B442-D325-A1736EF1B1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96EC4-B4CF-4701-AD06-A8439D6D8E12}" type="slidenum">
              <a:rPr lang="en-US" noProof="0" smtClean="0"/>
              <a:t>11</a:t>
            </a:fld>
            <a:endParaRPr lang="en-US" noProof="0"/>
          </a:p>
        </p:txBody>
      </p:sp>
      <p:sp>
        <p:nvSpPr>
          <p:cNvPr id="5" name="Titolo 4">
            <a:extLst>
              <a:ext uri="{FF2B5EF4-FFF2-40B4-BE49-F238E27FC236}">
                <a16:creationId xmlns:a16="http://schemas.microsoft.com/office/drawing/2014/main" id="{B0608F94-3AE6-ABB6-0AB6-D295EFE013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5578" y="282952"/>
            <a:ext cx="7997164" cy="767748"/>
          </a:xfrm>
        </p:spPr>
        <p:txBody>
          <a:bodyPr>
            <a:normAutofit/>
          </a:bodyPr>
          <a:lstStyle/>
          <a:p>
            <a:r>
              <a:rPr lang="it-IT" sz="4800" dirty="0"/>
              <a:t>TAU RECONSTRUCTION</a:t>
            </a:r>
            <a:endParaRPr lang="en-GB" sz="4800" dirty="0"/>
          </a:p>
        </p:txBody>
      </p:sp>
    </p:spTree>
    <p:extLst>
      <p:ext uri="{BB962C8B-B14F-4D97-AF65-F5344CB8AC3E}">
        <p14:creationId xmlns:p14="http://schemas.microsoft.com/office/powerpoint/2010/main" val="10961715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Inhaltsplatzhalter 1">
                <a:extLst>
                  <a:ext uri="{FF2B5EF4-FFF2-40B4-BE49-F238E27FC236}">
                    <a16:creationId xmlns:a16="http://schemas.microsoft.com/office/drawing/2014/main" id="{A74B25C5-B6A4-E94E-A101-8E8D322AA3C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 anchor="ctr"/>
              <a:lstStyle/>
              <a:p>
                <a:pPr>
                  <a:lnSpc>
                    <a:spcPct val="150000"/>
                  </a:lnSpc>
                </a:pPr>
                <a:r>
                  <a:rPr lang="de-DE" dirty="0"/>
                  <a:t>ALPs</a:t>
                </a:r>
              </a:p>
              <a:p>
                <a:pPr>
                  <a:lnSpc>
                    <a:spcPct val="150000"/>
                  </a:lnSpc>
                </a:pPr>
                <a:r>
                  <a:rPr lang="de-DE" dirty="0"/>
                  <a:t>Higgs CP </a:t>
                </a:r>
                <a:r>
                  <a:rPr lang="de-DE" dirty="0" err="1"/>
                  <a:t>from</a:t>
                </a:r>
                <a:r>
                  <a:rPr lang="de-DE" dirty="0"/>
                  <a:t> </a:t>
                </a:r>
                <a14:m>
                  <m:oMath xmlns:m="http://schemas.openxmlformats.org/officeDocument/2006/math">
                    <m:r>
                      <a:rPr lang="it-IT" b="0" i="1" smtClean="0">
                        <a:latin typeface="Cambria Math" panose="02040503050406030204" pitchFamily="18" charset="0"/>
                      </a:rPr>
                      <m:t>𝐻</m:t>
                    </m:r>
                    <m:r>
                      <a:rPr lang="it-IT" b="0" i="1" smtClean="0">
                        <a:latin typeface="Cambria Math" panose="02040503050406030204" pitchFamily="18" charset="0"/>
                      </a:rPr>
                      <m:t>→</m:t>
                    </m:r>
                    <m:r>
                      <a:rPr lang="it-IT" b="0" i="1" smtClean="0">
                        <a:latin typeface="Cambria Math" panose="02040503050406030204" pitchFamily="18" charset="0"/>
                      </a:rPr>
                      <m:t>𝜏𝜏</m:t>
                    </m:r>
                  </m:oMath>
                </a14:m>
                <a:endParaRPr lang="it-IT" b="0" dirty="0"/>
              </a:p>
              <a:p>
                <a:pPr>
                  <a:lnSpc>
                    <a:spcPct val="150000"/>
                  </a:lnSpc>
                </a:pPr>
                <a:r>
                  <a:rPr lang="it-IT" b="0" dirty="0"/>
                  <a:t>(Tau </a:t>
                </a:r>
                <a:r>
                  <a:rPr lang="it-IT" b="0" dirty="0" err="1"/>
                  <a:t>reconstruction</a:t>
                </a:r>
                <a:r>
                  <a:rPr lang="it-IT" b="0" dirty="0"/>
                  <a:t>)</a:t>
                </a:r>
              </a:p>
              <a:p>
                <a:endParaRPr lang="de-DE" dirty="0"/>
              </a:p>
            </p:txBody>
          </p:sp>
        </mc:Choice>
        <mc:Fallback>
          <p:sp>
            <p:nvSpPr>
              <p:cNvPr id="2" name="Inhaltsplatzhalter 1">
                <a:extLst>
                  <a:ext uri="{FF2B5EF4-FFF2-40B4-BE49-F238E27FC236}">
                    <a16:creationId xmlns:a16="http://schemas.microsoft.com/office/drawing/2014/main" id="{A74B25C5-B6A4-E94E-A101-8E8D322AA3C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5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9A8DFA1D-1E67-ED4F-853D-A810F491A61D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dt" sz="half" idx="10"/>
          </p:nvPr>
        </p:nvSpPr>
        <p:spPr>
          <a:xfrm>
            <a:off x="836312" y="6329811"/>
            <a:ext cx="2774635" cy="528189"/>
          </a:xfrm>
        </p:spPr>
        <p:txBody>
          <a:bodyPr/>
          <a:lstStyle/>
          <a:p>
            <a:fld id="{D081D90B-27A7-49E8-9856-FB81265ECD30}" type="datetime4">
              <a:rPr lang="en-US" noProof="0" smtClean="0"/>
              <a:t>March 27, 2024</a:t>
            </a:fld>
            <a:r>
              <a:rPr lang="en-US" noProof="0" dirty="0"/>
              <a:t> – Sofia Giappichini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83129646-DAB2-7B4D-8450-A969602B43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96EC4-B4CF-4701-AD06-A8439D6D8E12}" type="slidenum">
              <a:rPr lang="en-US" noProof="0" smtClean="0"/>
              <a:t>2</a:t>
            </a:fld>
            <a:endParaRPr lang="en-US" noProof="0" dirty="0"/>
          </a:p>
        </p:txBody>
      </p:sp>
      <p:sp>
        <p:nvSpPr>
          <p:cNvPr id="5" name="Titel 4">
            <a:extLst>
              <a:ext uri="{FF2B5EF4-FFF2-40B4-BE49-F238E27FC236}">
                <a16:creationId xmlns:a16="http://schemas.microsoft.com/office/drawing/2014/main" id="{48E15B8B-7C43-A64A-B8B9-EB7D076B69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320226"/>
            <a:ext cx="7997164" cy="758466"/>
          </a:xfrm>
        </p:spPr>
        <p:txBody>
          <a:bodyPr>
            <a:normAutofit/>
          </a:bodyPr>
          <a:lstStyle/>
          <a:p>
            <a:r>
              <a:rPr lang="de-DE" sz="4800" dirty="0"/>
              <a:t>TOPICS</a:t>
            </a:r>
          </a:p>
        </p:txBody>
      </p:sp>
    </p:spTree>
    <p:extLst>
      <p:ext uri="{BB962C8B-B14F-4D97-AF65-F5344CB8AC3E}">
        <p14:creationId xmlns:p14="http://schemas.microsoft.com/office/powerpoint/2010/main" val="679890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Segnaposto contenuto 1">
                <a:extLst>
                  <a:ext uri="{FF2B5EF4-FFF2-40B4-BE49-F238E27FC236}">
                    <a16:creationId xmlns:a16="http://schemas.microsoft.com/office/drawing/2014/main" id="{E3CC3B5B-6219-22F0-D257-AC2BFF054E6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 anchor="ctr">
                <a:normAutofit/>
              </a:bodyPr>
              <a:lstStyle/>
              <a:p>
                <a:pPr>
                  <a:lnSpc>
                    <a:spcPct val="100000"/>
                  </a:lnSpc>
                  <a:spcAft>
                    <a:spcPts val="1200"/>
                  </a:spcAft>
                </a:pPr>
                <a:r>
                  <a:rPr lang="en-GB" dirty="0"/>
                  <a:t>Feebly-interacting particles</a:t>
                </a:r>
              </a:p>
              <a:p>
                <a:pPr>
                  <a:lnSpc>
                    <a:spcPct val="100000"/>
                  </a:lnSpc>
                  <a:spcAft>
                    <a:spcPts val="1200"/>
                  </a:spcAft>
                </a:pPr>
                <a:r>
                  <a:rPr lang="en-GB" dirty="0"/>
                  <a:t>DM candidate </a:t>
                </a:r>
              </a:p>
              <a:p>
                <a:pPr>
                  <a:lnSpc>
                    <a:spcPct val="100000"/>
                  </a:lnSpc>
                  <a:spcAft>
                    <a:spcPts val="1200"/>
                  </a:spcAft>
                </a:pPr>
                <a:r>
                  <a:rPr lang="en-GB" dirty="0"/>
                  <a:t>Solution to the strong CP and/or hierarchy problems </a:t>
                </a:r>
              </a:p>
              <a:p>
                <a:pPr>
                  <a:lnSpc>
                    <a:spcPct val="100000"/>
                  </a:lnSpc>
                  <a:spcAft>
                    <a:spcPts val="1200"/>
                  </a:spcAft>
                </a:pPr>
                <a:r>
                  <a:rPr lang="en-GB" dirty="0"/>
                  <a:t>FCC-</a:t>
                </a:r>
                <a:r>
                  <a:rPr lang="en-GB" dirty="0" err="1"/>
                  <a:t>ee</a:t>
                </a:r>
                <a:r>
                  <a:rPr lang="en-GB" dirty="0"/>
                  <a:t> clean environment and large integrated luminosities will render it very sensitive to EW-coupled ALPs</a:t>
                </a:r>
              </a:p>
              <a:p>
                <a:pPr>
                  <a:lnSpc>
                    <a:spcPct val="100000"/>
                  </a:lnSpc>
                  <a:spcAft>
                    <a:spcPts val="1200"/>
                  </a:spcAft>
                </a:pPr>
                <a:r>
                  <a:rPr lang="en-GB" dirty="0"/>
                  <a:t>Decay into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it-IT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it-IT" b="0" i="1" smtClean="0">
                            <a:latin typeface="Cambria Math" panose="02040503050406030204" pitchFamily="18" charset="0"/>
                          </a:rPr>
                          <m:t>ℓ</m:t>
                        </m:r>
                      </m:e>
                      <m:sup>
                        <m:r>
                          <a:rPr lang="it-IT" b="0" i="1" smtClean="0">
                            <a:latin typeface="Cambria Math" panose="02040503050406030204" pitchFamily="18" charset="0"/>
                          </a:rPr>
                          <m:t>+</m:t>
                        </m:r>
                      </m:sup>
                    </m:sSup>
                    <m:sSup>
                      <m:sSupPr>
                        <m:ctrlPr>
                          <a:rPr lang="it-IT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it-IT" b="0" i="1" smtClean="0">
                            <a:latin typeface="Cambria Math" panose="02040503050406030204" pitchFamily="18" charset="0"/>
                          </a:rPr>
                          <m:t>ℓ</m:t>
                        </m:r>
                      </m:e>
                      <m:sup>
                        <m:r>
                          <a:rPr lang="it-IT" b="0" i="1" smtClean="0">
                            <a:latin typeface="Cambria Math" panose="02040503050406030204" pitchFamily="18" charset="0"/>
                          </a:rPr>
                          <m:t>−</m:t>
                        </m:r>
                      </m:sup>
                    </m:sSup>
                    <m:r>
                      <a:rPr lang="it-IT" b="0" i="1" smtClean="0">
                        <a:latin typeface="Cambria Math" panose="02040503050406030204" pitchFamily="18" charset="0"/>
                      </a:rPr>
                      <m:t>,</m:t>
                    </m:r>
                    <m:acc>
                      <m:accPr>
                        <m:chr m:val="̅"/>
                        <m:ctrlPr>
                          <a:rPr lang="it-IT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it-IT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it-IT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</m:acc>
                    <m:r>
                      <a:rPr lang="it-IT" b="0" i="1" smtClean="0">
                        <a:latin typeface="Cambria Math" panose="02040503050406030204" pitchFamily="18" charset="0"/>
                      </a:rPr>
                      <m:t>𝑞</m:t>
                    </m:r>
                    <m:r>
                      <a:rPr lang="it-IT" b="0" i="1" smtClean="0">
                        <a:latin typeface="Cambria Math" panose="02040503050406030204" pitchFamily="18" charset="0"/>
                      </a:rPr>
                      <m:t>,  </m:t>
                    </m:r>
                    <m:r>
                      <a:rPr lang="it-IT" b="0" i="1" smtClean="0">
                        <a:latin typeface="Cambria Math" panose="02040503050406030204" pitchFamily="18" charset="0"/>
                      </a:rPr>
                      <m:t>𝛾𝛾</m:t>
                    </m:r>
                    <m:r>
                      <a:rPr lang="it-IT" b="0" i="1" smtClean="0">
                        <a:latin typeface="Cambria Math" panose="02040503050406030204" pitchFamily="18" charset="0"/>
                      </a:rPr>
                      <m:t>,  </m:t>
                    </m:r>
                    <m:r>
                      <a:rPr lang="it-IT" b="0" i="1" smtClean="0">
                        <a:latin typeface="Cambria Math" panose="02040503050406030204" pitchFamily="18" charset="0"/>
                      </a:rPr>
                      <m:t>𝑔𝑔</m:t>
                    </m:r>
                    <m:r>
                      <a:rPr lang="it-IT" b="0" i="0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it-IT" b="0" i="1" smtClean="0">
                        <a:latin typeface="Cambria Math" panose="02040503050406030204" pitchFamily="18" charset="0"/>
                      </a:rPr>
                      <m:t>𝜋𝜋𝜋</m:t>
                    </m:r>
                    <m:r>
                      <a:rPr lang="it-IT" b="0" i="1" smtClean="0">
                        <a:latin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en-GB" dirty="0"/>
                  <a:t>  with at least dim-5 effective </a:t>
                </a:r>
                <a:r>
                  <a:rPr lang="en-GB" dirty="0" err="1"/>
                  <a:t>Lagrangian</a:t>
                </a:r>
                <a:r>
                  <a:rPr lang="en-GB" dirty="0"/>
                  <a:t>, from dim-6 to include H coupling</a:t>
                </a:r>
              </a:p>
            </p:txBody>
          </p:sp>
        </mc:Choice>
        <mc:Fallback>
          <p:sp>
            <p:nvSpPr>
              <p:cNvPr id="2" name="Segnaposto contenuto 1">
                <a:extLst>
                  <a:ext uri="{FF2B5EF4-FFF2-40B4-BE49-F238E27FC236}">
                    <a16:creationId xmlns:a16="http://schemas.microsoft.com/office/drawing/2014/main" id="{E3CC3B5B-6219-22F0-D257-AC2BFF054E6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5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AD0CF257-0C00-B442-D325-A1736EF1B1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96EC4-B4CF-4701-AD06-A8439D6D8E12}" type="slidenum">
              <a:rPr lang="en-US" noProof="0" smtClean="0"/>
              <a:t>3</a:t>
            </a:fld>
            <a:endParaRPr lang="en-US" noProof="0"/>
          </a:p>
        </p:txBody>
      </p:sp>
      <p:sp>
        <p:nvSpPr>
          <p:cNvPr id="5" name="Titolo 4">
            <a:extLst>
              <a:ext uri="{FF2B5EF4-FFF2-40B4-BE49-F238E27FC236}">
                <a16:creationId xmlns:a16="http://schemas.microsoft.com/office/drawing/2014/main" id="{B0608F94-3AE6-ABB6-0AB6-D295EFE013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5578" y="282904"/>
            <a:ext cx="7997164" cy="767748"/>
          </a:xfrm>
        </p:spPr>
        <p:txBody>
          <a:bodyPr>
            <a:normAutofit/>
          </a:bodyPr>
          <a:lstStyle/>
          <a:p>
            <a:r>
              <a:rPr lang="it-IT" sz="4800" dirty="0" err="1"/>
              <a:t>ALPs</a:t>
            </a:r>
            <a:endParaRPr lang="en-GB" sz="4800" dirty="0"/>
          </a:p>
        </p:txBody>
      </p:sp>
      <p:sp>
        <p:nvSpPr>
          <p:cNvPr id="6" name="Datumsplatzhalter 2">
            <a:extLst>
              <a:ext uri="{FF2B5EF4-FFF2-40B4-BE49-F238E27FC236}">
                <a16:creationId xmlns:a16="http://schemas.microsoft.com/office/drawing/2014/main" id="{083CD32E-C035-015F-41AA-2716BC4360D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6613" y="6329363"/>
            <a:ext cx="2597052" cy="528637"/>
          </a:xfrm>
        </p:spPr>
        <p:txBody>
          <a:bodyPr/>
          <a:lstStyle/>
          <a:p>
            <a:fld id="{D081D90B-27A7-49E8-9856-FB81265ECD30}" type="datetime4">
              <a:rPr lang="en-US" noProof="0" smtClean="0"/>
              <a:t>March 27, 2024</a:t>
            </a:fld>
            <a:r>
              <a:rPr lang="en-US" noProof="0" dirty="0"/>
              <a:t> – Sofia Giappichini</a:t>
            </a:r>
          </a:p>
        </p:txBody>
      </p:sp>
    </p:spTree>
    <p:extLst>
      <p:ext uri="{BB962C8B-B14F-4D97-AF65-F5344CB8AC3E}">
        <p14:creationId xmlns:p14="http://schemas.microsoft.com/office/powerpoint/2010/main" val="38957557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Segnaposto contenuto 1">
                <a:extLst>
                  <a:ext uri="{FF2B5EF4-FFF2-40B4-BE49-F238E27FC236}">
                    <a16:creationId xmlns:a16="http://schemas.microsoft.com/office/drawing/2014/main" id="{E3CC3B5B-6219-22F0-D257-AC2BFF054E6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 anchor="ctr"/>
              <a:lstStyle/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it-IT" sz="2400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it-IT" sz="2400" b="0" i="1" smtClean="0">
                        <a:latin typeface="Cambria Math" panose="02040503050406030204" pitchFamily="18" charset="0"/>
                      </a:rPr>
                      <m:t>→</m:t>
                    </m:r>
                    <m:sSup>
                      <m:sSupPr>
                        <m:ctrlPr>
                          <a:rPr lang="it-IT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it-IT" sz="2400" b="0" i="1" smtClean="0">
                            <a:latin typeface="Cambria Math" panose="02040503050406030204" pitchFamily="18" charset="0"/>
                          </a:rPr>
                          <m:t>ℓ</m:t>
                        </m:r>
                      </m:e>
                      <m:sup>
                        <m:r>
                          <a:rPr lang="it-IT" sz="2400" b="0" i="1" smtClean="0">
                            <a:latin typeface="Cambria Math" panose="02040503050406030204" pitchFamily="18" charset="0"/>
                          </a:rPr>
                          <m:t>+</m:t>
                        </m:r>
                      </m:sup>
                    </m:sSup>
                    <m:sSup>
                      <m:sSupPr>
                        <m:ctrlPr>
                          <a:rPr lang="it-IT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it-IT" sz="2400" b="0" i="1" smtClean="0">
                            <a:latin typeface="Cambria Math" panose="02040503050406030204" pitchFamily="18" charset="0"/>
                          </a:rPr>
                          <m:t>ℓ</m:t>
                        </m:r>
                      </m:e>
                      <m:sup>
                        <m:r>
                          <a:rPr lang="it-IT" sz="24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</m:sup>
                    </m:sSup>
                    <m:r>
                      <a:rPr lang="it-IT" sz="2400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it-IT" sz="2400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it-IT" sz="2400" b="0" i="1" smtClean="0">
                        <a:latin typeface="Cambria Math" panose="02040503050406030204" pitchFamily="18" charset="0"/>
                      </a:rPr>
                      <m:t>→</m:t>
                    </m:r>
                    <m:r>
                      <a:rPr lang="it-IT" sz="2400" b="0" i="1" smtClean="0">
                        <a:latin typeface="Cambria Math" panose="02040503050406030204" pitchFamily="18" charset="0"/>
                      </a:rPr>
                      <m:t>𝛾𝛾</m:t>
                    </m:r>
                  </m:oMath>
                </a14:m>
                <a:r>
                  <a:rPr lang="en-GB" sz="2400" dirty="0"/>
                  <a:t> from </a:t>
                </a:r>
                <a14:m>
                  <m:oMath xmlns:m="http://schemas.openxmlformats.org/officeDocument/2006/math">
                    <m:r>
                      <a:rPr lang="it-IT" sz="2400" b="0" i="1" smtClean="0">
                        <a:latin typeface="Cambria Math" panose="02040503050406030204" pitchFamily="18" charset="0"/>
                      </a:rPr>
                      <m:t>𝐻</m:t>
                    </m:r>
                    <m:r>
                      <a:rPr lang="it-IT" sz="2400" b="0" i="1" smtClean="0">
                        <a:latin typeface="Cambria Math" panose="02040503050406030204" pitchFamily="18" charset="0"/>
                      </a:rPr>
                      <m:t>→</m:t>
                    </m:r>
                    <m:r>
                      <a:rPr lang="it-IT" sz="2400" b="0" i="1" smtClean="0">
                        <a:latin typeface="Cambria Math" panose="02040503050406030204" pitchFamily="18" charset="0"/>
                      </a:rPr>
                      <m:t>𝑎𝑎</m:t>
                    </m:r>
                    <m:r>
                      <a:rPr lang="it-IT" sz="2400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it-IT" sz="2400" b="0" i="1" smtClean="0">
                        <a:latin typeface="Cambria Math" panose="02040503050406030204" pitchFamily="18" charset="0"/>
                      </a:rPr>
                      <m:t>𝐻𝑎</m:t>
                    </m:r>
                    <m:r>
                      <a:rPr lang="it-IT" sz="2400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it-IT" sz="2400" b="0" i="1" smtClean="0">
                        <a:latin typeface="Cambria Math" panose="02040503050406030204" pitchFamily="18" charset="0"/>
                      </a:rPr>
                      <m:t>𝑍𝑎</m:t>
                    </m:r>
                  </m:oMath>
                </a14:m>
                <a:r>
                  <a:rPr lang="en-GB" sz="2400" dirty="0"/>
                  <a:t> </a:t>
                </a:r>
                <a:r>
                  <a:rPr lang="en-GB" sz="2400" dirty="0">
                    <a:solidFill>
                      <a:schemeClr val="tx2"/>
                    </a:solidFill>
                    <a:hlinkClick r:id="rId2">
                      <a:extLst>
                        <a:ext uri="{A12FA001-AC4F-418D-AE19-62706E023703}">
                          <ahyp:hlinkClr xmlns:ahyp="http://schemas.microsoft.com/office/drawing/2018/hyperlinkcolor" val="tx"/>
                        </a:ext>
                      </a:extLst>
                    </a:hlinkClick>
                  </a:rPr>
                  <a:t>projected sensitivity</a:t>
                </a:r>
                <a:endParaRPr lang="en-GB" sz="2400" dirty="0">
                  <a:solidFill>
                    <a:schemeClr val="tx2"/>
                  </a:solidFill>
                </a:endParaRPr>
              </a:p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it-IT" sz="2400" b="0" i="1" smtClean="0">
                        <a:latin typeface="Cambria Math" panose="02040503050406030204" pitchFamily="18" charset="0"/>
                      </a:rPr>
                      <m:t>𝑍</m:t>
                    </m:r>
                    <m:r>
                      <a:rPr lang="it-IT" sz="2400" b="0" i="1" smtClean="0">
                        <a:latin typeface="Cambria Math" panose="02040503050406030204" pitchFamily="18" charset="0"/>
                      </a:rPr>
                      <m:t>→</m:t>
                    </m:r>
                    <m:r>
                      <a:rPr lang="it-IT" sz="2400" b="0" i="1" smtClean="0">
                        <a:latin typeface="Cambria Math" panose="02040503050406030204" pitchFamily="18" charset="0"/>
                      </a:rPr>
                      <m:t>𝛾</m:t>
                    </m:r>
                    <m:r>
                      <a:rPr lang="it-IT" sz="24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it-IT" sz="2400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it-IT" sz="2400" b="0" i="1" smtClean="0">
                        <a:latin typeface="Cambria Math" panose="02040503050406030204" pitchFamily="18" charset="0"/>
                      </a:rPr>
                      <m:t>→</m:t>
                    </m:r>
                    <m:r>
                      <a:rPr lang="it-IT" sz="2400" b="0" i="1" smtClean="0">
                        <a:latin typeface="Cambria Math" panose="02040503050406030204" pitchFamily="18" charset="0"/>
                      </a:rPr>
                      <m:t>𝛾𝛾</m:t>
                    </m:r>
                    <m:r>
                      <a:rPr lang="it-IT" sz="24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sz="2400" dirty="0"/>
                  <a:t> </a:t>
                </a:r>
                <a:r>
                  <a:rPr lang="en-GB" sz="2400" dirty="0" err="1">
                    <a:solidFill>
                      <a:schemeClr val="tx2"/>
                    </a:solidFill>
                    <a:hlinkClick r:id="rId3">
                      <a:extLst>
                        <a:ext uri="{A12FA001-AC4F-418D-AE19-62706E023703}">
                          <ahyp:hlinkClr xmlns:ahyp="http://schemas.microsoft.com/office/drawing/2018/hyperlinkcolor" val="tx"/>
                        </a:ext>
                      </a:extLst>
                    </a:hlinkClick>
                  </a:rPr>
                  <a:t>snowmass</a:t>
                </a:r>
                <a:r>
                  <a:rPr lang="en-GB" sz="2400" dirty="0">
                    <a:solidFill>
                      <a:schemeClr val="tx2"/>
                    </a:solidFill>
                    <a:hlinkClick r:id="rId3">
                      <a:extLst>
                        <a:ext uri="{A12FA001-AC4F-418D-AE19-62706E023703}">
                          <ahyp:hlinkClr xmlns:ahyp="http://schemas.microsoft.com/office/drawing/2018/hyperlinkcolor" val="tx"/>
                        </a:ext>
                      </a:extLst>
                    </a:hlinkClick>
                  </a:rPr>
                  <a:t> 2022</a:t>
                </a:r>
                <a:r>
                  <a:rPr lang="en-GB" sz="2400" dirty="0"/>
                  <a:t>, gen level</a:t>
                </a:r>
              </a:p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it-IT" sz="2400" i="1">
                        <a:latin typeface="Cambria Math" panose="02040503050406030204" pitchFamily="18" charset="0"/>
                      </a:rPr>
                      <m:t>𝛾𝛾</m:t>
                    </m:r>
                    <m:r>
                      <a:rPr lang="it-IT" sz="2400" i="1">
                        <a:latin typeface="Cambria Math" panose="02040503050406030204" pitchFamily="18" charset="0"/>
                      </a:rPr>
                      <m:t> →</m:t>
                    </m:r>
                    <m:r>
                      <a:rPr lang="it-IT" sz="2400" i="1">
                        <a:latin typeface="Cambria Math" panose="02040503050406030204" pitchFamily="18" charset="0"/>
                      </a:rPr>
                      <m:t>𝑎</m:t>
                    </m:r>
                    <m:r>
                      <a:rPr lang="it-IT" sz="2400" i="1">
                        <a:latin typeface="Cambria Math" panose="02040503050406030204" pitchFamily="18" charset="0"/>
                      </a:rPr>
                      <m:t>→</m:t>
                    </m:r>
                    <m:r>
                      <a:rPr lang="it-IT" sz="2400" i="1">
                        <a:latin typeface="Cambria Math" panose="02040503050406030204" pitchFamily="18" charset="0"/>
                      </a:rPr>
                      <m:t>𝛾𝛾</m:t>
                    </m:r>
                    <m:r>
                      <a:rPr lang="it-IT" sz="24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2400" dirty="0">
                    <a:solidFill>
                      <a:schemeClr val="tx2"/>
                    </a:solidFill>
                    <a:hlinkClick r:id="rId4">
                      <a:extLst>
                        <a:ext uri="{A12FA001-AC4F-418D-AE19-62706E023703}">
                          <ahyp:hlinkClr xmlns:ahyp="http://schemas.microsoft.com/office/drawing/2018/hyperlinkcolor" val="tx"/>
                        </a:ext>
                      </a:extLst>
                    </a:hlinkClick>
                  </a:rPr>
                  <a:t>photon fusion</a:t>
                </a:r>
                <a:r>
                  <a:rPr lang="en-GB" sz="2400" dirty="0"/>
                  <a:t>, IDEA </a:t>
                </a:r>
                <a:r>
                  <a:rPr lang="en-GB" sz="2400" dirty="0" err="1"/>
                  <a:t>reco</a:t>
                </a:r>
                <a:r>
                  <a:rPr lang="en-GB" sz="2400" dirty="0"/>
                  <a:t>, different </a:t>
                </a:r>
                <a:r>
                  <a:rPr lang="en-GB" sz="2400" dirty="0" err="1"/>
                  <a:t>ecm</a:t>
                </a:r>
                <a:r>
                  <a:rPr lang="en-GB" sz="2400" dirty="0"/>
                  <a:t>, prompt and DV, only photon coupling</a:t>
                </a:r>
              </a:p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it-IT" sz="2400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it-IT" sz="24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</m:acc>
                    <m:r>
                      <a:rPr lang="it-IT" sz="24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it-IT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it-IT" sz="24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it-IT" sz="2400" b="0" i="1" smtClean="0">
                            <a:latin typeface="Cambria Math" panose="02040503050406030204" pitchFamily="18" charset="0"/>
                          </a:rPr>
                          <m:t>→</m:t>
                        </m:r>
                        <m:r>
                          <a:rPr lang="it-IT" sz="2400" b="0" i="1" smtClean="0">
                            <a:latin typeface="Cambria Math" panose="02040503050406030204" pitchFamily="18" charset="0"/>
                          </a:rPr>
                          <m:t>𝛾𝛾</m:t>
                        </m:r>
                      </m:e>
                    </m:d>
                    <m:r>
                      <a:rPr lang="it-IT" sz="2400" b="0" i="1" smtClean="0">
                        <a:latin typeface="Cambria Math" panose="02040503050406030204" pitchFamily="18" charset="0"/>
                      </a:rPr>
                      <m:t>,  </m:t>
                    </m:r>
                    <m:r>
                      <a:rPr lang="it-IT" sz="2400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it-IT" sz="2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it-IT" sz="2400" b="0" i="1" smtClean="0">
                        <a:latin typeface="Cambria Math" panose="02040503050406030204" pitchFamily="18" charset="0"/>
                      </a:rPr>
                      <m:t>𝑒</m:t>
                    </m:r>
                    <m:r>
                      <a:rPr lang="it-IT" sz="2400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it-IT" sz="2400" b="0" i="1" smtClean="0">
                        <a:latin typeface="Cambria Math" panose="02040503050406030204" pitchFamily="18" charset="0"/>
                      </a:rPr>
                      <m:t>𝜇</m:t>
                    </m:r>
                    <m:r>
                      <a:rPr lang="it-IT" sz="2400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it-IT" sz="2400" b="0" i="1" smtClean="0">
                        <a:latin typeface="Cambria Math" panose="02040503050406030204" pitchFamily="18" charset="0"/>
                      </a:rPr>
                      <m:t>𝜈</m:t>
                    </m:r>
                    <m:r>
                      <a:rPr lang="it-IT" sz="2400" b="0" i="1" smtClean="0">
                        <a:latin typeface="Cambria Math" panose="02040503050406030204" pitchFamily="18" charset="0"/>
                      </a:rPr>
                      <m:t>, </m:t>
                    </m:r>
                    <m:rad>
                      <m:radPr>
                        <m:degHide m:val="on"/>
                        <m:ctrlPr>
                          <a:rPr lang="it-IT" sz="2400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it-IT" sz="2400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</m:rad>
                    <m:r>
                      <a:rPr lang="it-IT" sz="2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it-IT" sz="2400" b="0" i="1" smtClean="0">
                        <a:latin typeface="Cambria Math" panose="02040503050406030204" pitchFamily="18" charset="0"/>
                      </a:rPr>
                      <m:t>240</m:t>
                    </m:r>
                    <m:r>
                      <a:rPr lang="it-IT" sz="24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it-IT" sz="2400" b="0" i="1" smtClean="0">
                        <a:latin typeface="Cambria Math" panose="02040503050406030204" pitchFamily="18" charset="0"/>
                      </a:rPr>
                      <m:t>𝐺𝑒𝑉</m:t>
                    </m:r>
                  </m:oMath>
                </a14:m>
                <a:r>
                  <a:rPr lang="en-GB" sz="2400" dirty="0"/>
                  <a:t> bounds on </a:t>
                </a:r>
                <a:r>
                  <a:rPr lang="en-GB" sz="2400" dirty="0">
                    <a:solidFill>
                      <a:schemeClr val="tx2"/>
                    </a:solidFill>
                    <a:hlinkClick r:id="rId5">
                      <a:extLst>
                        <a:ext uri="{A12FA001-AC4F-418D-AE19-62706E023703}">
                          <ahyp:hlinkClr xmlns:ahyp="http://schemas.microsoft.com/office/drawing/2018/hyperlinkcolor" val="tx"/>
                        </a:ext>
                      </a:extLst>
                    </a:hlinkClick>
                  </a:rPr>
                  <a:t>photon and Z couplings</a:t>
                </a:r>
                <a:endParaRPr lang="en-GB" sz="2400" dirty="0">
                  <a:solidFill>
                    <a:schemeClr val="tx2"/>
                  </a:solidFill>
                </a:endParaRPr>
              </a:p>
              <a:p>
                <a:endParaRPr lang="en-GB" sz="2400" dirty="0"/>
              </a:p>
              <a:p>
                <a:endParaRPr lang="en-GB" dirty="0"/>
              </a:p>
            </p:txBody>
          </p:sp>
        </mc:Choice>
        <mc:Fallback xmlns="">
          <p:sp>
            <p:nvSpPr>
              <p:cNvPr id="2" name="Segnaposto contenuto 1">
                <a:extLst>
                  <a:ext uri="{FF2B5EF4-FFF2-40B4-BE49-F238E27FC236}">
                    <a16:creationId xmlns:a16="http://schemas.microsoft.com/office/drawing/2014/main" id="{E3CC3B5B-6219-22F0-D257-AC2BFF054E6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6"/>
                <a:stretch>
                  <a:fillRect l="-55" r="-60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Segnaposto data 2">
            <a:extLst>
              <a:ext uri="{FF2B5EF4-FFF2-40B4-BE49-F238E27FC236}">
                <a16:creationId xmlns:a16="http://schemas.microsoft.com/office/drawing/2014/main" id="{8F9491CA-87C4-15FE-203E-2122154EB0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A1FD8-603F-438E-AC40-DD7043440C8D}" type="datetime4">
              <a:rPr lang="en-US" noProof="0" smtClean="0"/>
              <a:t>March 27, 2024</a:t>
            </a:fld>
            <a:endParaRPr lang="en-US" noProof="0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AD0CF257-0C00-B442-D325-A1736EF1B1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96EC4-B4CF-4701-AD06-A8439D6D8E12}" type="slidenum">
              <a:rPr lang="en-US" noProof="0" smtClean="0"/>
              <a:t>4</a:t>
            </a:fld>
            <a:endParaRPr lang="en-US" noProof="0"/>
          </a:p>
        </p:txBody>
      </p:sp>
      <p:sp>
        <p:nvSpPr>
          <p:cNvPr id="5" name="Titolo 4">
            <a:extLst>
              <a:ext uri="{FF2B5EF4-FFF2-40B4-BE49-F238E27FC236}">
                <a16:creationId xmlns:a16="http://schemas.microsoft.com/office/drawing/2014/main" id="{B0608F94-3AE6-ABB6-0AB6-D295EFE013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5578" y="282903"/>
            <a:ext cx="7997164" cy="767748"/>
          </a:xfrm>
        </p:spPr>
        <p:txBody>
          <a:bodyPr>
            <a:normAutofit/>
          </a:bodyPr>
          <a:lstStyle/>
          <a:p>
            <a:r>
              <a:rPr lang="it-IT" sz="4800" dirty="0" err="1"/>
              <a:t>ALPs</a:t>
            </a:r>
            <a:r>
              <a:rPr lang="it-IT" sz="4800" dirty="0"/>
              <a:t> </a:t>
            </a:r>
            <a:r>
              <a:rPr lang="it-IT" sz="4800" dirty="0" err="1"/>
              <a:t>at</a:t>
            </a:r>
            <a:r>
              <a:rPr lang="it-IT" sz="4800" dirty="0"/>
              <a:t> FCC-</a:t>
            </a:r>
            <a:r>
              <a:rPr lang="it-IT" sz="4800" dirty="0" err="1"/>
              <a:t>ee</a:t>
            </a:r>
            <a:endParaRPr lang="en-GB" sz="4800" dirty="0"/>
          </a:p>
        </p:txBody>
      </p:sp>
      <p:sp>
        <p:nvSpPr>
          <p:cNvPr id="6" name="Datumsplatzhalter 2">
            <a:extLst>
              <a:ext uri="{FF2B5EF4-FFF2-40B4-BE49-F238E27FC236}">
                <a16:creationId xmlns:a16="http://schemas.microsoft.com/office/drawing/2014/main" id="{BC73E2AA-8768-BF27-6449-3BA55C96C987}"/>
              </a:ext>
            </a:extLst>
          </p:cNvPr>
          <p:cNvSpPr txBox="1">
            <a:spLocks/>
          </p:cNvSpPr>
          <p:nvPr/>
        </p:nvSpPr>
        <p:spPr>
          <a:xfrm>
            <a:off x="836312" y="6329811"/>
            <a:ext cx="2774635" cy="528189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latin typeface="Univers" panose="020B0503020202020204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081D90B-27A7-49E8-9856-FB81265ECD30}" type="datetime4">
              <a:rPr lang="en-US" smtClean="0"/>
              <a:pPr/>
              <a:t>March 27, 2024</a:t>
            </a:fld>
            <a:r>
              <a:rPr lang="en-US"/>
              <a:t> – Sofia Giappichini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43170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Segnaposto contenuto 1">
                <a:extLst>
                  <a:ext uri="{FF2B5EF4-FFF2-40B4-BE49-F238E27FC236}">
                    <a16:creationId xmlns:a16="http://schemas.microsoft.com/office/drawing/2014/main" id="{E3CC3B5B-6219-22F0-D257-AC2BFF054E6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 anchor="ctr">
                <a:norm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it-IT" sz="2400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it-IT" sz="24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acc>
                    <m:r>
                      <a:rPr lang="it-IT" sz="24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it-IT" sz="24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it-IT" sz="2400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it-IT" sz="2400" b="0" i="1" smtClean="0">
                        <a:latin typeface="Cambria Math" panose="02040503050406030204" pitchFamily="18" charset="0"/>
                      </a:rPr>
                      <m:t>→</m:t>
                    </m:r>
                    <m:r>
                      <a:rPr lang="it-IT" sz="2400" b="0" i="1" smtClean="0">
                        <a:latin typeface="Cambria Math" panose="02040503050406030204" pitchFamily="18" charset="0"/>
                      </a:rPr>
                      <m:t>𝜇𝜇</m:t>
                    </m:r>
                    <m:r>
                      <a:rPr lang="it-IT" sz="24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sz="2400" dirty="0">
                    <a:solidFill>
                      <a:schemeClr val="tx2"/>
                    </a:solidFill>
                  </a:rPr>
                  <a:t> </a:t>
                </a:r>
                <a:r>
                  <a:rPr lang="en-GB" sz="2400" dirty="0">
                    <a:solidFill>
                      <a:schemeClr val="tx2"/>
                    </a:solidFill>
                    <a:hlinkClick r:id="rId2">
                      <a:extLst>
                        <a:ext uri="{A12FA001-AC4F-418D-AE19-62706E023703}">
                          <ahyp:hlinkClr xmlns:ahyp="http://schemas.microsoft.com/office/drawing/2018/hyperlinkcolor" val="tx"/>
                        </a:ext>
                      </a:extLst>
                    </a:hlinkClick>
                  </a:rPr>
                  <a:t>LLP </a:t>
                </a:r>
                <a:r>
                  <a:rPr lang="en-GB" sz="2400" dirty="0"/>
                  <a:t>, only top coupling, no detector sim</a:t>
                </a:r>
              </a:p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it-IT" sz="2400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it-IT" sz="24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acc>
                    <m:r>
                      <a:rPr lang="it-IT" sz="24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it-IT" sz="24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it-IT" sz="2400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it-IT" sz="2400" b="0" i="1" smtClean="0">
                        <a:latin typeface="Cambria Math" panose="02040503050406030204" pitchFamily="18" charset="0"/>
                      </a:rPr>
                      <m:t>→</m:t>
                    </m:r>
                    <m:r>
                      <a:rPr lang="it-IT" sz="2400" b="0" i="1" smtClean="0">
                        <a:latin typeface="Cambria Math" panose="02040503050406030204" pitchFamily="18" charset="0"/>
                      </a:rPr>
                      <m:t>𝑒𝑒</m:t>
                    </m:r>
                    <m:r>
                      <a:rPr lang="it-IT" sz="2400" b="0" i="1" smtClean="0">
                        <a:latin typeface="Cambria Math" panose="02040503050406030204" pitchFamily="18" charset="0"/>
                      </a:rPr>
                      <m:t>/</m:t>
                    </m:r>
                    <m:r>
                      <a:rPr lang="it-IT" sz="2400" b="0" i="1" smtClean="0">
                        <a:latin typeface="Cambria Math" panose="02040503050406030204" pitchFamily="18" charset="0"/>
                      </a:rPr>
                      <m:t>𝜇𝜇</m:t>
                    </m:r>
                    <m:r>
                      <a:rPr lang="it-IT" sz="24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sz="2400" dirty="0">
                    <a:solidFill>
                      <a:schemeClr val="tx2"/>
                    </a:solidFill>
                  </a:rPr>
                  <a:t> </a:t>
                </a:r>
                <a:r>
                  <a:rPr lang="en-GB" sz="2400" dirty="0"/>
                  <a:t>prompt from </a:t>
                </a:r>
                <a:r>
                  <a:rPr lang="en-GB" sz="2400" dirty="0">
                    <a:solidFill>
                      <a:schemeClr val="tx2"/>
                    </a:solidFill>
                    <a:hlinkClick r:id="rId3">
                      <a:extLst>
                        <a:ext uri="{A12FA001-AC4F-418D-AE19-62706E023703}">
                          <ahyp:hlinkClr xmlns:ahyp="http://schemas.microsoft.com/office/drawing/2018/hyperlinkcolor" val="tx"/>
                        </a:ext>
                      </a:extLst>
                    </a:hlinkClick>
                  </a:rPr>
                  <a:t>CMS</a:t>
                </a:r>
                <a:r>
                  <a:rPr lang="en-GB" sz="2400" dirty="0">
                    <a:solidFill>
                      <a:schemeClr val="tx2"/>
                    </a:solidFill>
                  </a:rPr>
                  <a:t> </a:t>
                </a:r>
                <a:r>
                  <a:rPr lang="en-GB" sz="2400" dirty="0"/>
                  <a:t>and ATLAS too</a:t>
                </a:r>
              </a:p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it-IT" sz="24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it-IT" sz="2400" b="0" i="1" smtClean="0">
                        <a:latin typeface="Cambria Math" panose="02040503050406030204" pitchFamily="18" charset="0"/>
                      </a:rPr>
                      <m:t>→</m:t>
                    </m:r>
                    <m:r>
                      <a:rPr lang="it-IT" sz="2400" b="0" i="1" smtClean="0">
                        <a:latin typeface="Cambria Math" panose="02040503050406030204" pitchFamily="18" charset="0"/>
                      </a:rPr>
                      <m:t>𝑞</m:t>
                    </m:r>
                    <m:d>
                      <m:dPr>
                        <m:ctrlPr>
                          <a:rPr lang="it-IT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it-IT" sz="24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it-IT" sz="2400" b="0" i="1" smtClean="0">
                            <a:latin typeface="Cambria Math" panose="02040503050406030204" pitchFamily="18" charset="0"/>
                          </a:rPr>
                          <m:t>→</m:t>
                        </m:r>
                        <m:acc>
                          <m:accPr>
                            <m:chr m:val="̅"/>
                            <m:ctrlPr>
                              <a:rPr lang="it-IT" sz="2400" b="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it-IT" sz="2400" b="0" i="1" smtClean="0">
                                <a:latin typeface="Cambria Math" panose="02040503050406030204" pitchFamily="18" charset="0"/>
                              </a:rPr>
                              <m:t>𝑞</m:t>
                            </m:r>
                          </m:e>
                        </m:acc>
                        <m:r>
                          <a:rPr lang="it-IT" sz="2400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</m:d>
                  </m:oMath>
                </a14:m>
                <a:r>
                  <a:rPr lang="en-GB" sz="2400" dirty="0"/>
                  <a:t> </a:t>
                </a:r>
                <a:r>
                  <a:rPr lang="en-GB" sz="2400" dirty="0">
                    <a:solidFill>
                      <a:schemeClr val="tx2"/>
                    </a:solidFill>
                    <a:hlinkClick r:id="rId4">
                      <a:extLst>
                        <a:ext uri="{A12FA001-AC4F-418D-AE19-62706E023703}">
                          <ahyp:hlinkClr xmlns:ahyp="http://schemas.microsoft.com/office/drawing/2018/hyperlinkcolor" val="tx"/>
                        </a:ext>
                      </a:extLst>
                    </a:hlinkClick>
                  </a:rPr>
                  <a:t>decay in HCAL</a:t>
                </a:r>
                <a:r>
                  <a:rPr lang="en-GB" sz="2400" dirty="0"/>
                  <a:t>, </a:t>
                </a:r>
                <a:r>
                  <a:rPr lang="en-GB" sz="2400" dirty="0" err="1"/>
                  <a:t>flavor</a:t>
                </a:r>
                <a:r>
                  <a:rPr lang="en-GB" sz="2400" dirty="0"/>
                  <a:t> changing decay (based on ATLAS?)</a:t>
                </a:r>
              </a:p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it-IT" sz="240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it-IT" sz="2400" i="1" smtClean="0">
                        <a:latin typeface="Cambria Math" panose="02040503050406030204" pitchFamily="18" charset="0"/>
                      </a:rPr>
                      <m:t>→</m:t>
                    </m:r>
                    <m:r>
                      <a:rPr lang="it-IT" sz="2400" i="1" smtClean="0">
                        <a:latin typeface="Cambria Math" panose="02040503050406030204" pitchFamily="18" charset="0"/>
                      </a:rPr>
                      <m:t>𝛾𝛾</m:t>
                    </m:r>
                  </m:oMath>
                </a14:m>
                <a:r>
                  <a:rPr lang="en-GB" sz="2400" dirty="0"/>
                  <a:t> from </a:t>
                </a:r>
                <a14:m>
                  <m:oMath xmlns:m="http://schemas.openxmlformats.org/officeDocument/2006/math">
                    <m:r>
                      <a:rPr lang="it-IT" sz="2400" b="0" i="1" smtClean="0">
                        <a:latin typeface="Cambria Math" panose="02040503050406030204" pitchFamily="18" charset="0"/>
                      </a:rPr>
                      <m:t>𝑃𝑏</m:t>
                    </m:r>
                    <m:r>
                      <a:rPr lang="it-IT" sz="2400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it-IT" sz="2400" b="0" i="1" smtClean="0">
                        <a:latin typeface="Cambria Math" panose="02040503050406030204" pitchFamily="18" charset="0"/>
                      </a:rPr>
                      <m:t>𝑃𝑏</m:t>
                    </m:r>
                    <m:r>
                      <a:rPr lang="it-IT" sz="2400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it-IT" sz="2400" b="0" i="1" smtClean="0">
                        <a:latin typeface="Cambria Math" panose="02040503050406030204" pitchFamily="18" charset="0"/>
                      </a:rPr>
                      <m:t>𝑝𝑝</m:t>
                    </m:r>
                    <m:r>
                      <a:rPr lang="it-IT" sz="2400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it-IT" sz="2400" b="0" i="1" smtClean="0">
                        <a:latin typeface="Cambria Math" panose="02040503050406030204" pitchFamily="18" charset="0"/>
                      </a:rPr>
                      <m:t>𝑉𝐵𝐹</m:t>
                    </m:r>
                    <m:r>
                      <a:rPr lang="it-IT" sz="2400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it-IT" sz="2400" b="0" i="1" smtClean="0">
                        <a:latin typeface="Cambria Math" panose="02040503050406030204" pitchFamily="18" charset="0"/>
                      </a:rPr>
                      <m:t>𝐻</m:t>
                    </m:r>
                    <m:r>
                      <a:rPr lang="it-IT" sz="2400" b="0" i="1" smtClean="0">
                        <a:latin typeface="Cambria Math" panose="02040503050406030204" pitchFamily="18" charset="0"/>
                      </a:rPr>
                      <m:t>→</m:t>
                    </m:r>
                    <m:r>
                      <a:rPr lang="it-IT" sz="2400" b="0" i="1" smtClean="0">
                        <a:latin typeface="Cambria Math" panose="02040503050406030204" pitchFamily="18" charset="0"/>
                      </a:rPr>
                      <m:t>𝑎𝑎</m:t>
                    </m:r>
                    <m:r>
                      <a:rPr lang="it-IT" sz="2400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it-IT" sz="2400" b="0" i="1" smtClean="0">
                        <a:latin typeface="Cambria Math" panose="02040503050406030204" pitchFamily="18" charset="0"/>
                      </a:rPr>
                      <m:t>𝐻</m:t>
                    </m:r>
                    <m:r>
                      <a:rPr lang="it-IT" sz="2400" b="0" i="1" smtClean="0">
                        <a:latin typeface="Cambria Math" panose="02040503050406030204" pitchFamily="18" charset="0"/>
                      </a:rPr>
                      <m:t>→</m:t>
                    </m:r>
                    <m:r>
                      <a:rPr lang="it-IT" sz="2400" b="0" i="1" smtClean="0">
                        <a:latin typeface="Cambria Math" panose="02040503050406030204" pitchFamily="18" charset="0"/>
                      </a:rPr>
                      <m:t>𝑍𝑎</m:t>
                    </m:r>
                  </m:oMath>
                </a14:m>
                <a:r>
                  <a:rPr lang="en-GB" sz="2400" dirty="0"/>
                  <a:t> (</a:t>
                </a:r>
                <a:r>
                  <a:rPr lang="en-GB" sz="2400" dirty="0">
                    <a:solidFill>
                      <a:schemeClr val="tx2"/>
                    </a:solidFill>
                    <a:hlinkClick r:id="rId5">
                      <a:extLst>
                        <a:ext uri="{A12FA001-AC4F-418D-AE19-62706E023703}">
                          <ahyp:hlinkClr xmlns:ahyp="http://schemas.microsoft.com/office/drawing/2018/hyperlinkcolor" val="tx"/>
                        </a:ext>
                      </a:extLst>
                    </a:hlinkClick>
                  </a:rPr>
                  <a:t>review of ATLAS/CMS</a:t>
                </a:r>
                <a:r>
                  <a:rPr lang="en-GB" sz="2400" dirty="0"/>
                  <a:t>)</a:t>
                </a:r>
              </a:p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it-IT" sz="2400" b="0" i="1" smtClean="0">
                        <a:latin typeface="Cambria Math" panose="02040503050406030204" pitchFamily="18" charset="0"/>
                      </a:rPr>
                      <m:t>𝑝𝑝</m:t>
                    </m:r>
                    <m:r>
                      <a:rPr lang="it-IT" sz="2400" b="0" i="1" smtClean="0">
                        <a:latin typeface="Cambria Math" panose="02040503050406030204" pitchFamily="18" charset="0"/>
                      </a:rPr>
                      <m:t>→</m:t>
                    </m:r>
                    <m:r>
                      <a:rPr lang="it-IT" sz="2400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it-IT" sz="2400" b="0" i="1" smtClean="0">
                        <a:latin typeface="Cambria Math" panose="02040503050406030204" pitchFamily="18" charset="0"/>
                      </a:rPr>
                      <m:t>→</m:t>
                    </m:r>
                    <m:r>
                      <a:rPr lang="it-IT" sz="2400" b="0" i="1" smtClean="0">
                        <a:latin typeface="Cambria Math" panose="02040503050406030204" pitchFamily="18" charset="0"/>
                      </a:rPr>
                      <m:t>𝑍𝐻</m:t>
                    </m:r>
                    <m:r>
                      <a:rPr lang="it-IT" sz="2400" b="0" i="1" smtClean="0">
                        <a:latin typeface="Cambria Math" panose="02040503050406030204" pitchFamily="18" charset="0"/>
                      </a:rPr>
                      <m:t>/</m:t>
                    </m:r>
                    <m:r>
                      <a:rPr lang="it-IT" sz="2400" b="0" i="1" smtClean="0">
                        <a:latin typeface="Cambria Math" panose="02040503050406030204" pitchFamily="18" charset="0"/>
                      </a:rPr>
                      <m:t>𝑍𝑍</m:t>
                    </m:r>
                  </m:oMath>
                </a14:m>
                <a:r>
                  <a:rPr lang="en-GB" sz="2400" dirty="0"/>
                  <a:t> </a:t>
                </a:r>
                <a:r>
                  <a:rPr lang="en-GB" sz="2400" dirty="0">
                    <a:solidFill>
                      <a:schemeClr val="tx2"/>
                    </a:solidFill>
                    <a:hlinkClick r:id="rId6">
                      <a:extLst>
                        <a:ext uri="{A12FA001-AC4F-418D-AE19-62706E023703}">
                          <ahyp:hlinkClr xmlns:ahyp="http://schemas.microsoft.com/office/drawing/2018/hyperlinkcolor" val="tx"/>
                        </a:ext>
                      </a:extLst>
                    </a:hlinkClick>
                  </a:rPr>
                  <a:t>CMS</a:t>
                </a:r>
                <a:r>
                  <a:rPr lang="en-GB" sz="2400" dirty="0"/>
                  <a:t>, non-resonant coupling to bosons in EFT approach</a:t>
                </a:r>
              </a:p>
              <a:p>
                <a:pPr>
                  <a:lnSpc>
                    <a:spcPct val="150000"/>
                  </a:lnSpc>
                </a:pPr>
                <a:r>
                  <a:rPr lang="en-GB" sz="2400" dirty="0">
                    <a:solidFill>
                      <a:schemeClr val="tx2"/>
                    </a:solidFill>
                    <a:hlinkClick r:id="rId7">
                      <a:extLst>
                        <a:ext uri="{A12FA001-AC4F-418D-AE19-62706E023703}">
                          <ahyp:hlinkClr xmlns:ahyp="http://schemas.microsoft.com/office/drawing/2018/hyperlinkcolor" val="tx"/>
                        </a:ext>
                      </a:extLst>
                    </a:hlinkClick>
                  </a:rPr>
                  <a:t>VBS</a:t>
                </a:r>
                <a:r>
                  <a:rPr lang="en-GB" sz="2400" dirty="0"/>
                  <a:t> with ALPs produced in non-resonant coupling to </a:t>
                </a:r>
                <a:r>
                  <a:rPr lang="pl-PL" sz="2400" dirty="0"/>
                  <a:t>ZZ, </a:t>
                </a:r>
                <a:r>
                  <a:rPr lang="it-IT" sz="2400" dirty="0"/>
                  <a:t>WW </a:t>
                </a:r>
                <a:r>
                  <a:rPr lang="pl-PL" sz="2400" dirty="0"/>
                  <a:t>and Z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it-IT" sz="2400" b="0" i="1" smtClean="0">
                        <a:latin typeface="Cambria Math" panose="02040503050406030204" pitchFamily="18" charset="0"/>
                      </a:rPr>
                      <m:t>γ</m:t>
                    </m:r>
                  </m:oMath>
                </a14:m>
                <a:r>
                  <a:rPr lang="en-GB" sz="2400" dirty="0"/>
                  <a:t>, re-interpretation of LHC data in SMEFT of dim-5</a:t>
                </a:r>
              </a:p>
              <a:p>
                <a:endParaRPr lang="en-GB" dirty="0"/>
              </a:p>
            </p:txBody>
          </p:sp>
        </mc:Choice>
        <mc:Fallback>
          <p:sp>
            <p:nvSpPr>
              <p:cNvPr id="2" name="Segnaposto contenuto 1">
                <a:extLst>
                  <a:ext uri="{FF2B5EF4-FFF2-40B4-BE49-F238E27FC236}">
                    <a16:creationId xmlns:a16="http://schemas.microsoft.com/office/drawing/2014/main" id="{E3CC3B5B-6219-22F0-D257-AC2BFF054E6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8"/>
                <a:stretch>
                  <a:fillRect l="-5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Segnaposto data 2">
            <a:extLst>
              <a:ext uri="{FF2B5EF4-FFF2-40B4-BE49-F238E27FC236}">
                <a16:creationId xmlns:a16="http://schemas.microsoft.com/office/drawing/2014/main" id="{8F9491CA-87C4-15FE-203E-2122154EB0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A1FD8-603F-438E-AC40-DD7043440C8D}" type="datetime4">
              <a:rPr lang="en-US" noProof="0" smtClean="0"/>
              <a:t>March 27, 2024</a:t>
            </a:fld>
            <a:endParaRPr lang="en-US" noProof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AD0CF257-0C00-B442-D325-A1736EF1B1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96EC4-B4CF-4701-AD06-A8439D6D8E12}" type="slidenum">
              <a:rPr lang="en-US" noProof="0" smtClean="0"/>
              <a:t>5</a:t>
            </a:fld>
            <a:endParaRPr lang="en-US" noProof="0"/>
          </a:p>
        </p:txBody>
      </p:sp>
      <p:sp>
        <p:nvSpPr>
          <p:cNvPr id="5" name="Titolo 4">
            <a:extLst>
              <a:ext uri="{FF2B5EF4-FFF2-40B4-BE49-F238E27FC236}">
                <a16:creationId xmlns:a16="http://schemas.microsoft.com/office/drawing/2014/main" id="{B0608F94-3AE6-ABB6-0AB6-D295EFE013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5578" y="282952"/>
            <a:ext cx="7997164" cy="767748"/>
          </a:xfrm>
        </p:spPr>
        <p:txBody>
          <a:bodyPr>
            <a:normAutofit/>
          </a:bodyPr>
          <a:lstStyle/>
          <a:p>
            <a:r>
              <a:rPr lang="it-IT" sz="4800" dirty="0" err="1"/>
              <a:t>ALPs</a:t>
            </a:r>
            <a:r>
              <a:rPr lang="it-IT" sz="4800" dirty="0"/>
              <a:t> </a:t>
            </a:r>
            <a:r>
              <a:rPr lang="it-IT" sz="4800" dirty="0" err="1"/>
              <a:t>at</a:t>
            </a:r>
            <a:r>
              <a:rPr lang="it-IT" sz="4800" dirty="0"/>
              <a:t> LHC</a:t>
            </a:r>
            <a:endParaRPr lang="en-GB" sz="4800" dirty="0"/>
          </a:p>
        </p:txBody>
      </p:sp>
      <p:sp>
        <p:nvSpPr>
          <p:cNvPr id="6" name="Datumsplatzhalter 2">
            <a:extLst>
              <a:ext uri="{FF2B5EF4-FFF2-40B4-BE49-F238E27FC236}">
                <a16:creationId xmlns:a16="http://schemas.microsoft.com/office/drawing/2014/main" id="{6D583AE0-7602-5C36-5D5D-6C8AFE617347}"/>
              </a:ext>
            </a:extLst>
          </p:cNvPr>
          <p:cNvSpPr txBox="1">
            <a:spLocks/>
          </p:cNvSpPr>
          <p:nvPr/>
        </p:nvSpPr>
        <p:spPr>
          <a:xfrm>
            <a:off x="836312" y="6329811"/>
            <a:ext cx="2774635" cy="528189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latin typeface="Univers" panose="020B0503020202020204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081D90B-27A7-49E8-9856-FB81265ECD30}" type="datetime4">
              <a:rPr lang="en-US" smtClean="0"/>
              <a:pPr/>
              <a:t>March 27, 2024</a:t>
            </a:fld>
            <a:r>
              <a:rPr lang="en-US"/>
              <a:t> – Sofia Giappichini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15257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Segnaposto contenuto 1">
                <a:extLst>
                  <a:ext uri="{FF2B5EF4-FFF2-40B4-BE49-F238E27FC236}">
                    <a16:creationId xmlns:a16="http://schemas.microsoft.com/office/drawing/2014/main" id="{E3CC3B5B-6219-22F0-D257-AC2BFF054E6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 anchor="ctr">
                <a:normAutofit/>
              </a:bodyPr>
              <a:lstStyle/>
              <a:p>
                <a:pPr>
                  <a:lnSpc>
                    <a:spcPct val="100000"/>
                  </a:lnSpc>
                  <a:spcAft>
                    <a:spcPts val="1200"/>
                  </a:spcAft>
                </a:pPr>
                <a:r>
                  <a:rPr lang="it-IT" sz="2400" dirty="0"/>
                  <a:t>Consider </a:t>
                </a:r>
                <a:r>
                  <a:rPr lang="it-IT" sz="2400" dirty="0" err="1"/>
                  <a:t>all</a:t>
                </a:r>
                <a:r>
                  <a:rPr lang="it-IT" sz="2400" dirty="0"/>
                  <a:t> SMEFT </a:t>
                </a:r>
                <a:r>
                  <a:rPr lang="it-IT" sz="2400" dirty="0" err="1"/>
                  <a:t>relevant</a:t>
                </a:r>
                <a:r>
                  <a:rPr lang="it-IT" sz="2400" dirty="0"/>
                  <a:t> </a:t>
                </a:r>
                <a:r>
                  <a:rPr lang="it-IT" sz="2400" dirty="0" err="1"/>
                  <a:t>operators</a:t>
                </a:r>
                <a:r>
                  <a:rPr lang="it-IT" sz="2400" dirty="0"/>
                  <a:t> (and </a:t>
                </a:r>
                <a:r>
                  <a:rPr lang="it-IT" sz="2400" dirty="0" err="1"/>
                  <a:t>total</a:t>
                </a:r>
                <a:r>
                  <a:rPr lang="it-IT" sz="2400" dirty="0"/>
                  <a:t> BR) </a:t>
                </a:r>
                <a:r>
                  <a:rPr lang="it-IT" sz="2400" dirty="0" err="1"/>
                  <a:t>instead</a:t>
                </a:r>
                <a:r>
                  <a:rPr lang="it-IT" sz="2400" dirty="0"/>
                  <a:t> of single </a:t>
                </a:r>
                <a:r>
                  <a:rPr lang="it-IT" sz="2400" dirty="0" err="1"/>
                  <a:t>ones</a:t>
                </a:r>
                <a:r>
                  <a:rPr lang="it-IT" sz="2400" dirty="0"/>
                  <a:t> for a more complete </a:t>
                </a:r>
                <a:r>
                  <a:rPr lang="it-IT" sz="2400" dirty="0" err="1"/>
                  <a:t>approach</a:t>
                </a:r>
                <a:endParaRPr lang="it-IT" sz="2400" dirty="0"/>
              </a:p>
              <a:p>
                <a:pPr>
                  <a:lnSpc>
                    <a:spcPct val="100000"/>
                  </a:lnSpc>
                  <a:spcAft>
                    <a:spcPts val="1200"/>
                  </a:spcAft>
                </a:pPr>
                <a:r>
                  <a:rPr lang="it-IT" sz="2400" dirty="0" err="1"/>
                  <a:t>Lepton</a:t>
                </a:r>
                <a:r>
                  <a:rPr lang="it-IT" sz="2400" dirty="0"/>
                  <a:t> (</a:t>
                </a:r>
                <a:r>
                  <a:rPr lang="it-IT" sz="2400" dirty="0" err="1"/>
                  <a:t>tied</a:t>
                </a:r>
                <a:r>
                  <a:rPr lang="it-IT" sz="2400" dirty="0"/>
                  <a:t> to </a:t>
                </a:r>
                <a14:m>
                  <m:oMath xmlns:m="http://schemas.openxmlformats.org/officeDocument/2006/math">
                    <m:r>
                      <a:rPr lang="it-IT" sz="2400" b="0" i="1" dirty="0" smtClean="0">
                        <a:latin typeface="Cambria Math" panose="02040503050406030204" pitchFamily="18" charset="0"/>
                      </a:rPr>
                      <m:t>𝜏</m:t>
                    </m:r>
                  </m:oMath>
                </a14:m>
                <a:r>
                  <a:rPr lang="it-IT" sz="2400" dirty="0"/>
                  <a:t> </a:t>
                </a:r>
                <a:r>
                  <a:rPr lang="it-IT" sz="2400" dirty="0" err="1"/>
                  <a:t>reconstruction</a:t>
                </a:r>
                <a:r>
                  <a:rPr lang="it-IT" sz="2400" dirty="0"/>
                  <a:t>) and quark </a:t>
                </a:r>
                <a:r>
                  <a:rPr lang="it-IT" sz="2400" dirty="0" err="1"/>
                  <a:t>channels</a:t>
                </a:r>
                <a:r>
                  <a:rPr lang="it-IT" sz="2400" dirty="0"/>
                  <a:t> </a:t>
                </a:r>
                <a:r>
                  <a:rPr lang="it-IT" sz="2400" dirty="0" err="1"/>
                  <a:t>haven’t</a:t>
                </a:r>
                <a:r>
                  <a:rPr lang="it-IT" sz="2400" dirty="0"/>
                  <a:t> </a:t>
                </a:r>
                <a:r>
                  <a:rPr lang="it-IT" sz="2400" dirty="0" err="1"/>
                  <a:t>been</a:t>
                </a:r>
                <a:r>
                  <a:rPr lang="it-IT" sz="2400" dirty="0"/>
                  <a:t> </a:t>
                </a:r>
                <a:r>
                  <a:rPr lang="it-IT" sz="2400" dirty="0" err="1"/>
                  <a:t>explored</a:t>
                </a:r>
                <a:r>
                  <a:rPr lang="it-IT" sz="2400" dirty="0"/>
                  <a:t> </a:t>
                </a:r>
                <a:r>
                  <a:rPr lang="it-IT" sz="2400" dirty="0" err="1"/>
                  <a:t>at</a:t>
                </a:r>
                <a:r>
                  <a:rPr lang="it-IT" sz="2400" dirty="0"/>
                  <a:t> FCC-</a:t>
                </a:r>
                <a:r>
                  <a:rPr lang="it-IT" sz="2400" dirty="0" err="1"/>
                  <a:t>ee</a:t>
                </a:r>
                <a:endParaRPr lang="it-IT" sz="2400" dirty="0"/>
              </a:p>
              <a:p>
                <a:pPr>
                  <a:lnSpc>
                    <a:spcPct val="100000"/>
                  </a:lnSpc>
                  <a:spcAft>
                    <a:spcPts val="1200"/>
                  </a:spcAft>
                </a:pPr>
                <a:r>
                  <a:rPr lang="it-IT" sz="2400" dirty="0" err="1"/>
                  <a:t>Lepton</a:t>
                </a:r>
                <a:r>
                  <a:rPr lang="it-IT" sz="2400" dirty="0"/>
                  <a:t> </a:t>
                </a:r>
                <a:r>
                  <a:rPr lang="it-IT" sz="2400" dirty="0" err="1"/>
                  <a:t>channel</a:t>
                </a:r>
                <a:r>
                  <a:rPr lang="it-IT" sz="2400" dirty="0"/>
                  <a:t> </a:t>
                </a:r>
                <a:r>
                  <a:rPr lang="it-IT" sz="2400" dirty="0" err="1"/>
                  <a:t>is</a:t>
                </a:r>
                <a:r>
                  <a:rPr lang="it-IT" sz="2400" dirty="0"/>
                  <a:t> </a:t>
                </a:r>
                <a:r>
                  <a:rPr lang="it-IT" sz="2400" dirty="0" err="1"/>
                  <a:t>less</a:t>
                </a:r>
                <a:r>
                  <a:rPr lang="it-IT" sz="2400" dirty="0"/>
                  <a:t> </a:t>
                </a:r>
                <a:r>
                  <a:rPr lang="it-IT" sz="2400" dirty="0" err="1"/>
                  <a:t>excluded</a:t>
                </a:r>
                <a:r>
                  <a:rPr lang="it-IT" sz="2400" dirty="0"/>
                  <a:t> (</a:t>
                </a:r>
                <a:r>
                  <a:rPr lang="it-IT" sz="2400" dirty="0" err="1"/>
                  <a:t>see</a:t>
                </a:r>
                <a:r>
                  <a:rPr lang="it-IT" sz="2400" dirty="0"/>
                  <a:t> </a:t>
                </a:r>
                <a:r>
                  <a:rPr lang="en-GB" sz="2400" dirty="0">
                    <a:solidFill>
                      <a:schemeClr val="tx2"/>
                    </a:solidFill>
                    <a:hlinkClick r:id="rId2">
                      <a:extLst>
                        <a:ext uri="{A12FA001-AC4F-418D-AE19-62706E023703}">
                          <ahyp:hlinkClr xmlns:ahyp="http://schemas.microsoft.com/office/drawing/2018/hyperlinkcolor" val="tx"/>
                        </a:ext>
                      </a:extLst>
                    </a:hlinkClick>
                  </a:rPr>
                  <a:t>projected sensitivity</a:t>
                </a:r>
                <a:r>
                  <a:rPr lang="it-IT" sz="2400" b="0" dirty="0"/>
                  <a:t>)</a:t>
                </a:r>
              </a:p>
              <a:p>
                <a:pPr>
                  <a:lnSpc>
                    <a:spcPct val="100000"/>
                  </a:lnSpc>
                  <a:spcAft>
                    <a:spcPts val="1200"/>
                  </a:spcAft>
                </a:pPr>
                <a14:m>
                  <m:oMath xmlns:m="http://schemas.openxmlformats.org/officeDocument/2006/math">
                    <m:r>
                      <a:rPr lang="it-IT" sz="2400" b="0" i="1" smtClean="0">
                        <a:latin typeface="Cambria Math" panose="02040503050406030204" pitchFamily="18" charset="0"/>
                      </a:rPr>
                      <m:t>𝐻</m:t>
                    </m:r>
                    <m:r>
                      <a:rPr lang="it-IT" sz="2400" b="0" i="1" smtClean="0">
                        <a:latin typeface="Cambria Math" panose="02040503050406030204" pitchFamily="18" charset="0"/>
                      </a:rPr>
                      <m:t>→</m:t>
                    </m:r>
                    <m:r>
                      <a:rPr lang="it-IT" sz="2400" b="0" i="1" smtClean="0">
                        <a:latin typeface="Cambria Math" panose="02040503050406030204" pitchFamily="18" charset="0"/>
                      </a:rPr>
                      <m:t>𝑍𝑎</m:t>
                    </m:r>
                    <m:r>
                      <a:rPr lang="it-IT" sz="2400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it-IT" sz="2400" b="0" i="1" smtClean="0">
                        <a:latin typeface="Cambria Math" panose="02040503050406030204" pitchFamily="18" charset="0"/>
                      </a:rPr>
                      <m:t>𝐻</m:t>
                    </m:r>
                    <m:r>
                      <a:rPr lang="it-IT" sz="2400" b="0" i="1" smtClean="0">
                        <a:latin typeface="Cambria Math" panose="02040503050406030204" pitchFamily="18" charset="0"/>
                      </a:rPr>
                      <m:t>→</m:t>
                    </m:r>
                    <m:r>
                      <a:rPr lang="it-IT" sz="2400" b="0" i="1" smtClean="0">
                        <a:latin typeface="Cambria Math" panose="02040503050406030204" pitchFamily="18" charset="0"/>
                      </a:rPr>
                      <m:t>𝑎𝑎</m:t>
                    </m:r>
                    <m:r>
                      <a:rPr lang="it-IT" sz="2400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it-IT" sz="2400" b="0" i="1" smtClean="0">
                        <a:latin typeface="Cambria Math" panose="02040503050406030204" pitchFamily="18" charset="0"/>
                      </a:rPr>
                      <m:t>𝑍</m:t>
                    </m:r>
                    <m:r>
                      <a:rPr lang="it-IT" sz="2400" b="0" i="1" smtClean="0">
                        <a:latin typeface="Cambria Math" panose="02040503050406030204" pitchFamily="18" charset="0"/>
                      </a:rPr>
                      <m:t>→</m:t>
                    </m:r>
                    <m:r>
                      <a:rPr lang="it-IT" sz="2400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it-IT" sz="2400" b="0" i="1" smtClean="0">
                        <a:latin typeface="Cambria Math" panose="02040503050406030204" pitchFamily="18" charset="0"/>
                      </a:rPr>
                      <m:t>𝛾</m:t>
                    </m:r>
                  </m:oMath>
                </a14:m>
                <a:r>
                  <a:rPr lang="it-IT" sz="2400" dirty="0"/>
                  <a:t> and </a:t>
                </a:r>
                <a:r>
                  <a:rPr lang="it-IT" sz="2400" dirty="0" err="1"/>
                  <a:t>different</a:t>
                </a:r>
                <a:r>
                  <a:rPr lang="it-IT" sz="2400" dirty="0"/>
                  <a:t> mass-</a:t>
                </a:r>
                <a:r>
                  <a:rPr lang="it-IT" sz="2400" dirty="0" err="1"/>
                  <a:t>coupling</a:t>
                </a:r>
                <a:r>
                  <a:rPr lang="it-IT" sz="2400" dirty="0"/>
                  <a:t> </a:t>
                </a:r>
                <a:r>
                  <a:rPr lang="it-IT" sz="2400" dirty="0" err="1"/>
                  <a:t>hypotheses</a:t>
                </a:r>
                <a:r>
                  <a:rPr lang="it-IT" sz="2400" dirty="0"/>
                  <a:t> to probe a large </a:t>
                </a:r>
                <a:r>
                  <a:rPr lang="it-IT" sz="2400" dirty="0" err="1"/>
                  <a:t>portion</a:t>
                </a:r>
                <a:r>
                  <a:rPr lang="it-IT" sz="2400" dirty="0"/>
                  <a:t> of </a:t>
                </a:r>
                <a:r>
                  <a:rPr lang="it-IT" sz="2400" dirty="0" err="1"/>
                  <a:t>space</a:t>
                </a:r>
                <a:endParaRPr lang="it-IT" sz="2400" dirty="0"/>
              </a:p>
            </p:txBody>
          </p:sp>
        </mc:Choice>
        <mc:Fallback>
          <p:sp>
            <p:nvSpPr>
              <p:cNvPr id="2" name="Segnaposto contenuto 1">
                <a:extLst>
                  <a:ext uri="{FF2B5EF4-FFF2-40B4-BE49-F238E27FC236}">
                    <a16:creationId xmlns:a16="http://schemas.microsoft.com/office/drawing/2014/main" id="{E3CC3B5B-6219-22F0-D257-AC2BFF054E6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55" r="-142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Segnaposto data 2">
            <a:extLst>
              <a:ext uri="{FF2B5EF4-FFF2-40B4-BE49-F238E27FC236}">
                <a16:creationId xmlns:a16="http://schemas.microsoft.com/office/drawing/2014/main" id="{8F9491CA-87C4-15FE-203E-2122154EB0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A1FD8-603F-438E-AC40-DD7043440C8D}" type="datetime4">
              <a:rPr lang="en-US" noProof="0" smtClean="0"/>
              <a:t>March 27, 2024</a:t>
            </a:fld>
            <a:endParaRPr lang="en-US" noProof="0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AD0CF257-0C00-B442-D325-A1736EF1B1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96EC4-B4CF-4701-AD06-A8439D6D8E12}" type="slidenum">
              <a:rPr lang="en-US" noProof="0" smtClean="0"/>
              <a:t>6</a:t>
            </a:fld>
            <a:endParaRPr lang="en-US" noProof="0"/>
          </a:p>
        </p:txBody>
      </p:sp>
      <p:sp>
        <p:nvSpPr>
          <p:cNvPr id="5" name="Titolo 4">
            <a:extLst>
              <a:ext uri="{FF2B5EF4-FFF2-40B4-BE49-F238E27FC236}">
                <a16:creationId xmlns:a16="http://schemas.microsoft.com/office/drawing/2014/main" id="{B0608F94-3AE6-ABB6-0AB6-D295EFE013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5578" y="282952"/>
            <a:ext cx="7997164" cy="767748"/>
          </a:xfrm>
        </p:spPr>
        <p:txBody>
          <a:bodyPr>
            <a:normAutofit/>
          </a:bodyPr>
          <a:lstStyle/>
          <a:p>
            <a:r>
              <a:rPr lang="it-IT" sz="4800" dirty="0" err="1"/>
              <a:t>ALPs</a:t>
            </a:r>
            <a:r>
              <a:rPr lang="it-IT" sz="4800" dirty="0"/>
              <a:t> POSSIBILITIES</a:t>
            </a:r>
            <a:endParaRPr lang="en-GB" sz="4800" dirty="0"/>
          </a:p>
        </p:txBody>
      </p:sp>
      <p:sp>
        <p:nvSpPr>
          <p:cNvPr id="6" name="Datumsplatzhalter 2">
            <a:extLst>
              <a:ext uri="{FF2B5EF4-FFF2-40B4-BE49-F238E27FC236}">
                <a16:creationId xmlns:a16="http://schemas.microsoft.com/office/drawing/2014/main" id="{4692F88B-DD96-1672-6404-24DC2CEC3BFF}"/>
              </a:ext>
            </a:extLst>
          </p:cNvPr>
          <p:cNvSpPr txBox="1">
            <a:spLocks/>
          </p:cNvSpPr>
          <p:nvPr/>
        </p:nvSpPr>
        <p:spPr>
          <a:xfrm>
            <a:off x="836312" y="6329811"/>
            <a:ext cx="2774635" cy="528189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latin typeface="Univers" panose="020B0503020202020204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081D90B-27A7-49E8-9856-FB81265ECD30}" type="datetime4">
              <a:rPr lang="en-US" smtClean="0"/>
              <a:pPr/>
              <a:t>March 27, 2024</a:t>
            </a:fld>
            <a:r>
              <a:rPr lang="en-US"/>
              <a:t> – Sofia Giappichini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63978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Segnaposto contenuto 1">
                <a:extLst>
                  <a:ext uri="{FF2B5EF4-FFF2-40B4-BE49-F238E27FC236}">
                    <a16:creationId xmlns:a16="http://schemas.microsoft.com/office/drawing/2014/main" id="{E3CC3B5B-6219-22F0-D257-AC2BFF054E6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 anchor="ctr">
                <a:normAutofit/>
              </a:bodyPr>
              <a:lstStyle/>
              <a:p>
                <a:pPr>
                  <a:lnSpc>
                    <a:spcPct val="100000"/>
                  </a:lnSpc>
                  <a:spcAft>
                    <a:spcPts val="1200"/>
                  </a:spcAft>
                </a:pPr>
                <a:r>
                  <a:rPr lang="en-GB" sz="2400" dirty="0"/>
                  <a:t>Higgs is CP-even in SM, CP-odd Higgs is excluded at </a:t>
                </a:r>
                <a14:m>
                  <m:oMath xmlns:m="http://schemas.openxmlformats.org/officeDocument/2006/math">
                    <m:r>
                      <a:rPr lang="it-IT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~</m:t>
                    </m:r>
                    <m:r>
                      <a:rPr lang="it-IT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3</m:t>
                    </m:r>
                    <m:r>
                      <a:rPr lang="it-IT" sz="2400" b="0" i="1" smtClean="0">
                        <a:latin typeface="Cambria Math" panose="02040503050406030204" pitchFamily="18" charset="0"/>
                      </a:rPr>
                      <m:t>𝜎</m:t>
                    </m:r>
                  </m:oMath>
                </a14:m>
                <a:r>
                  <a:rPr lang="en-GB" sz="2400" dirty="0"/>
                  <a:t> (CMS+ATLAS)</a:t>
                </a:r>
              </a:p>
              <a:p>
                <a:pPr>
                  <a:lnSpc>
                    <a:spcPct val="100000"/>
                  </a:lnSpc>
                  <a:spcAft>
                    <a:spcPts val="1200"/>
                  </a:spcAft>
                </a:pPr>
                <a:r>
                  <a:rPr lang="en-GB" sz="2400" dirty="0"/>
                  <a:t>Direct approach: CP-odd observables using angular distributions</a:t>
                </a:r>
              </a:p>
              <a:p>
                <a:pPr>
                  <a:lnSpc>
                    <a:spcPct val="100000"/>
                  </a:lnSpc>
                  <a:spcAft>
                    <a:spcPts val="1200"/>
                  </a:spcAft>
                </a:pPr>
                <a:r>
                  <a:rPr lang="en-GB" sz="2400" dirty="0"/>
                  <a:t>Indirect approach: effect of CP-odd interactions on CP-even observables</a:t>
                </a:r>
              </a:p>
              <a:p>
                <a:pPr>
                  <a:lnSpc>
                    <a:spcPct val="100000"/>
                  </a:lnSpc>
                  <a:spcAft>
                    <a:spcPts val="1200"/>
                  </a:spcAft>
                </a:pPr>
                <a:r>
                  <a:rPr lang="en-GB" sz="2400" dirty="0"/>
                  <a:t>CPV with massive vector boson can only be induced at loop level in a generic BSM theory and is expected to be small </a:t>
                </a:r>
              </a:p>
              <a:p>
                <a:pPr>
                  <a:lnSpc>
                    <a:spcPct val="100000"/>
                  </a:lnSpc>
                  <a:spcAft>
                    <a:spcPts val="1200"/>
                  </a:spcAft>
                </a:pPr>
                <a:r>
                  <a:rPr lang="en-GB" sz="2400" dirty="0"/>
                  <a:t>CPV with fermions can occur unsuppressed making it especially interesting from a phenomenological point of view</a:t>
                </a:r>
              </a:p>
              <a:p>
                <a:pPr>
                  <a:lnSpc>
                    <a:spcPct val="100000"/>
                  </a:lnSpc>
                  <a:spcAft>
                    <a:spcPts val="1200"/>
                  </a:spcAft>
                </a:pPr>
                <a:r>
                  <a:rPr lang="en-GB" sz="2400" dirty="0"/>
                  <a:t>CPV in the Higgs sector might have implications for weak scale baryogenesis in several BSM scenarios</a:t>
                </a:r>
              </a:p>
            </p:txBody>
          </p:sp>
        </mc:Choice>
        <mc:Fallback>
          <p:sp>
            <p:nvSpPr>
              <p:cNvPr id="2" name="Segnaposto contenuto 1">
                <a:extLst>
                  <a:ext uri="{FF2B5EF4-FFF2-40B4-BE49-F238E27FC236}">
                    <a16:creationId xmlns:a16="http://schemas.microsoft.com/office/drawing/2014/main" id="{E3CC3B5B-6219-22F0-D257-AC2BFF054E6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55" r="-1973" b="-10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Segnaposto data 2">
            <a:extLst>
              <a:ext uri="{FF2B5EF4-FFF2-40B4-BE49-F238E27FC236}">
                <a16:creationId xmlns:a16="http://schemas.microsoft.com/office/drawing/2014/main" id="{8F9491CA-87C4-15FE-203E-2122154EB0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A1FD8-603F-438E-AC40-DD7043440C8D}" type="datetime4">
              <a:rPr lang="en-US" noProof="0" smtClean="0"/>
              <a:t>March 27, 2024</a:t>
            </a:fld>
            <a:endParaRPr lang="en-US" noProof="0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AD0CF257-0C00-B442-D325-A1736EF1B1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96EC4-B4CF-4701-AD06-A8439D6D8E12}" type="slidenum">
              <a:rPr lang="en-US" noProof="0" smtClean="0"/>
              <a:t>7</a:t>
            </a:fld>
            <a:endParaRPr lang="en-US" noProof="0"/>
          </a:p>
        </p:txBody>
      </p:sp>
      <p:sp>
        <p:nvSpPr>
          <p:cNvPr id="5" name="Titolo 4">
            <a:extLst>
              <a:ext uri="{FF2B5EF4-FFF2-40B4-BE49-F238E27FC236}">
                <a16:creationId xmlns:a16="http://schemas.microsoft.com/office/drawing/2014/main" id="{B0608F94-3AE6-ABB6-0AB6-D295EFE013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5578" y="282952"/>
            <a:ext cx="7997164" cy="767748"/>
          </a:xfrm>
        </p:spPr>
        <p:txBody>
          <a:bodyPr>
            <a:normAutofit/>
          </a:bodyPr>
          <a:lstStyle/>
          <a:p>
            <a:r>
              <a:rPr lang="it-IT" sz="4800" dirty="0"/>
              <a:t>HIGGS CP</a:t>
            </a:r>
            <a:endParaRPr lang="en-GB" sz="4800" dirty="0"/>
          </a:p>
        </p:txBody>
      </p:sp>
      <p:sp>
        <p:nvSpPr>
          <p:cNvPr id="6" name="Datumsplatzhalter 2">
            <a:extLst>
              <a:ext uri="{FF2B5EF4-FFF2-40B4-BE49-F238E27FC236}">
                <a16:creationId xmlns:a16="http://schemas.microsoft.com/office/drawing/2014/main" id="{A6A61C08-92F7-82B3-5299-B6DA6076BCAB}"/>
              </a:ext>
            </a:extLst>
          </p:cNvPr>
          <p:cNvSpPr txBox="1">
            <a:spLocks/>
          </p:cNvSpPr>
          <p:nvPr/>
        </p:nvSpPr>
        <p:spPr>
          <a:xfrm>
            <a:off x="836312" y="6329811"/>
            <a:ext cx="2774635" cy="528189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latin typeface="Univers" panose="020B0503020202020204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081D90B-27A7-49E8-9856-FB81265ECD30}" type="datetime4">
              <a:rPr lang="en-US" smtClean="0"/>
              <a:pPr/>
              <a:t>March 27, 2024</a:t>
            </a:fld>
            <a:r>
              <a:rPr lang="en-US"/>
              <a:t> – Sofia Giappichini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61309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Segnaposto contenuto 1">
                <a:extLst>
                  <a:ext uri="{FF2B5EF4-FFF2-40B4-BE49-F238E27FC236}">
                    <a16:creationId xmlns:a16="http://schemas.microsoft.com/office/drawing/2014/main" id="{E3CC3B5B-6219-22F0-D257-AC2BFF054E6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 anchor="ctr">
                <a:normAutofit fontScale="92500"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it-IT" sz="2400" b="0" dirty="0">
                    <a:solidFill>
                      <a:schemeClr val="tx2"/>
                    </a:solidFill>
                    <a:hlinkClick r:id="rId2">
                      <a:extLst>
                        <a:ext uri="{A12FA001-AC4F-418D-AE19-62706E023703}">
                          <ahyp:hlinkClr xmlns:ahyp="http://schemas.microsoft.com/office/drawing/2018/hyperlinkcolor" val="tx"/>
                        </a:ext>
                      </a:extLst>
                    </a:hlinkClick>
                  </a:rPr>
                  <a:t>CP HZZ</a:t>
                </a:r>
                <a14:m>
                  <m:oMath xmlns:m="http://schemas.openxmlformats.org/officeDocument/2006/math">
                    <m:r>
                      <a:rPr lang="it-IT" sz="2400" b="0" i="1" dirty="0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it-IT" sz="2400" b="0" i="1" smtClean="0">
                        <a:latin typeface="Cambria Math" panose="02040503050406030204" pitchFamily="18" charset="0"/>
                      </a:rPr>
                      <m:t>𝑍</m:t>
                    </m:r>
                    <m:d>
                      <m:dPr>
                        <m:ctrlPr>
                          <a:rPr lang="it-IT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it-IT" sz="2400" b="0" i="1" smtClean="0">
                            <a:latin typeface="Cambria Math" panose="02040503050406030204" pitchFamily="18" charset="0"/>
                          </a:rPr>
                          <m:t>→</m:t>
                        </m:r>
                        <m:sSup>
                          <m:sSupPr>
                            <m:ctrlPr>
                              <a:rPr lang="it-IT" sz="24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it-IT" sz="2400" b="0" i="1" smtClean="0">
                                <a:latin typeface="Cambria Math" panose="02040503050406030204" pitchFamily="18" charset="0"/>
                              </a:rPr>
                              <m:t>ℓ</m:t>
                            </m:r>
                          </m:e>
                          <m:sup>
                            <m:r>
                              <a:rPr lang="it-IT" sz="2400" b="0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</m:sup>
                        </m:sSup>
                        <m:sSup>
                          <m:sSupPr>
                            <m:ctrlPr>
                              <a:rPr lang="it-IT" sz="24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it-IT" sz="2400" b="0" i="1" smtClean="0">
                                <a:latin typeface="Cambria Math" panose="02040503050406030204" pitchFamily="18" charset="0"/>
                              </a:rPr>
                              <m:t>ℓ</m:t>
                            </m:r>
                          </m:e>
                          <m:sup>
                            <m:r>
                              <a:rPr lang="it-IT" sz="2400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</m:sup>
                        </m:sSup>
                      </m:e>
                    </m:d>
                    <m:r>
                      <a:rPr lang="it-IT" sz="2400" b="0" i="1" smtClean="0">
                        <a:latin typeface="Cambria Math" panose="02040503050406030204" pitchFamily="18" charset="0"/>
                      </a:rPr>
                      <m:t>𝐻</m:t>
                    </m:r>
                    <m:r>
                      <a:rPr lang="it-IT" sz="2400" b="0" i="1" smtClean="0">
                        <a:latin typeface="Cambria Math" panose="02040503050406030204" pitchFamily="18" charset="0"/>
                      </a:rPr>
                      <m:t>(→</m:t>
                    </m:r>
                    <m:r>
                      <a:rPr lang="it-IT" sz="2400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it-IT" sz="2400" b="0" i="1" smtClean="0">
                        <a:latin typeface="Cambria Math" panose="02040503050406030204" pitchFamily="18" charset="0"/>
                      </a:rPr>
                      <m:t> ̅</m:t>
                    </m:r>
                    <m:r>
                      <a:rPr lang="it-IT" sz="2400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it-IT" sz="24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sz="2400" dirty="0"/>
                  <a:t> studying angular observables from parameterised amplitudes, CP-even, CP-odd, CP-mixed (50%)</a:t>
                </a:r>
              </a:p>
              <a:p>
                <a:pPr marL="0" indent="0">
                  <a:lnSpc>
                    <a:spcPct val="150000"/>
                  </a:lnSpc>
                  <a:buNone/>
                </a:pPr>
                <a:endParaRPr lang="en-GB" sz="2400" dirty="0"/>
              </a:p>
              <a:p>
                <a:pPr>
                  <a:lnSpc>
                    <a:spcPct val="150000"/>
                  </a:lnSpc>
                </a:pPr>
                <a:endParaRPr lang="en-GB" sz="2400" dirty="0"/>
              </a:p>
              <a:p>
                <a:pPr marL="0" indent="0">
                  <a:lnSpc>
                    <a:spcPct val="150000"/>
                  </a:lnSpc>
                  <a:buNone/>
                </a:pPr>
                <a:endParaRPr lang="en-GB" sz="2400" dirty="0"/>
              </a:p>
              <a:p>
                <a:pPr>
                  <a:lnSpc>
                    <a:spcPct val="150000"/>
                  </a:lnSpc>
                </a:pPr>
                <a:r>
                  <a:rPr lang="en-GB" sz="2400" dirty="0">
                    <a:solidFill>
                      <a:schemeClr val="tx2"/>
                    </a:solidFill>
                    <a:hlinkClick r:id="rId3">
                      <a:extLst>
                        <a:ext uri="{A12FA001-AC4F-418D-AE19-62706E023703}">
                          <ahyp:hlinkClr xmlns:ahyp="http://schemas.microsoft.com/office/drawing/2018/hyperlinkcolor" val="tx"/>
                        </a:ext>
                      </a:extLst>
                    </a:hlinkClick>
                  </a:rPr>
                  <a:t>ILC</a:t>
                </a:r>
                <a:r>
                  <a:rPr lang="en-GB" sz="2400" dirty="0"/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it-IT" sz="2400" b="0" i="0" smtClean="0">
                        <a:latin typeface="Cambria Math" panose="02040503050406030204" pitchFamily="18" charset="0"/>
                      </a:rPr>
                      <m:t>Z</m:t>
                    </m:r>
                    <m:d>
                      <m:dPr>
                        <m:ctrlPr>
                          <a:rPr lang="it-IT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it-IT" sz="2400" i="1">
                            <a:latin typeface="Cambria Math" panose="02040503050406030204" pitchFamily="18" charset="0"/>
                          </a:rPr>
                          <m:t>→</m:t>
                        </m:r>
                        <m:sSup>
                          <m:sSupPr>
                            <m:ctrlPr>
                              <a:rPr lang="it-IT" sz="2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it-IT" sz="2400" i="1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it-IT" sz="2400" i="1">
                                <a:latin typeface="Cambria Math" panose="02040503050406030204" pitchFamily="18" charset="0"/>
                              </a:rPr>
                              <m:t>+</m:t>
                            </m:r>
                          </m:sup>
                        </m:sSup>
                        <m:sSup>
                          <m:sSupPr>
                            <m:ctrlPr>
                              <a:rPr lang="it-IT" sz="2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it-IT" sz="2400" i="1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it-IT" sz="2400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</m:sup>
                        </m:sSup>
                        <m:r>
                          <a:rPr lang="it-IT" sz="2400" i="1">
                            <a:latin typeface="Cambria Math" panose="02040503050406030204" pitchFamily="18" charset="0"/>
                          </a:rPr>
                          <m:t>,</m:t>
                        </m:r>
                        <m:sSup>
                          <m:sSupPr>
                            <m:ctrlPr>
                              <a:rPr lang="it-IT" sz="2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it-IT" sz="2400" i="1">
                                <a:latin typeface="Cambria Math" panose="02040503050406030204" pitchFamily="18" charset="0"/>
                              </a:rPr>
                              <m:t>𝜇</m:t>
                            </m:r>
                          </m:e>
                          <m:sup>
                            <m:r>
                              <a:rPr lang="it-IT" sz="2400" i="1">
                                <a:latin typeface="Cambria Math" panose="02040503050406030204" pitchFamily="18" charset="0"/>
                              </a:rPr>
                              <m:t>+</m:t>
                            </m:r>
                          </m:sup>
                        </m:sSup>
                        <m:sSup>
                          <m:sSupPr>
                            <m:ctrlPr>
                              <a:rPr lang="it-IT" sz="2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it-IT" sz="2400" i="1">
                                <a:latin typeface="Cambria Math" panose="02040503050406030204" pitchFamily="18" charset="0"/>
                              </a:rPr>
                              <m:t>𝜇</m:t>
                            </m:r>
                          </m:e>
                          <m:sup>
                            <m:r>
                              <a:rPr lang="it-IT" sz="2400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</m:sup>
                        </m:sSup>
                        <m:r>
                          <a:rPr lang="it-IT" sz="2400" i="1">
                            <a:latin typeface="Cambria Math" panose="02040503050406030204" pitchFamily="18" charset="0"/>
                          </a:rPr>
                          <m:t>,</m:t>
                        </m:r>
                        <m:acc>
                          <m:accPr>
                            <m:chr m:val="̅"/>
                            <m:ctrlPr>
                              <a:rPr lang="it-IT" sz="2400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it-IT" sz="2400" i="1">
                                <a:latin typeface="Cambria Math" panose="02040503050406030204" pitchFamily="18" charset="0"/>
                              </a:rPr>
                              <m:t>𝑢</m:t>
                            </m:r>
                          </m:e>
                        </m:acc>
                        <m:r>
                          <a:rPr lang="it-IT" sz="2400" i="1">
                            <a:latin typeface="Cambria Math" panose="02040503050406030204" pitchFamily="18" charset="0"/>
                          </a:rPr>
                          <m:t>𝑢</m:t>
                        </m:r>
                        <m:r>
                          <a:rPr lang="it-IT" sz="2400" i="1">
                            <a:latin typeface="Cambria Math" panose="02040503050406030204" pitchFamily="18" charset="0"/>
                          </a:rPr>
                          <m:t>,</m:t>
                        </m:r>
                        <m:acc>
                          <m:accPr>
                            <m:chr m:val="̅"/>
                            <m:ctrlPr>
                              <a:rPr lang="it-IT" sz="2400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it-IT" sz="2400" i="1">
                                <a:latin typeface="Cambria Math" panose="02040503050406030204" pitchFamily="18" charset="0"/>
                              </a:rPr>
                              <m:t>𝑑</m:t>
                            </m:r>
                          </m:e>
                        </m:acc>
                        <m:r>
                          <a:rPr lang="it-IT" sz="2400" i="1">
                            <a:latin typeface="Cambria Math" panose="02040503050406030204" pitchFamily="18" charset="0"/>
                          </a:rPr>
                          <m:t>𝑑</m:t>
                        </m:r>
                        <m:r>
                          <a:rPr lang="it-IT" sz="2400" i="1">
                            <a:latin typeface="Cambria Math" panose="02040503050406030204" pitchFamily="18" charset="0"/>
                          </a:rPr>
                          <m:t>,</m:t>
                        </m:r>
                        <m:acc>
                          <m:accPr>
                            <m:chr m:val="̅"/>
                            <m:ctrlPr>
                              <a:rPr lang="it-IT" sz="2400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it-IT" sz="2400" i="1"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</m:acc>
                        <m:r>
                          <a:rPr lang="it-IT" sz="2400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</m:d>
                    <m:r>
                      <a:rPr lang="it-IT" sz="2400" b="0" i="1" smtClean="0">
                        <a:latin typeface="Cambria Math" panose="02040503050406030204" pitchFamily="18" charset="0"/>
                      </a:rPr>
                      <m:t>𝐻</m:t>
                    </m:r>
                    <m:r>
                      <a:rPr lang="it-IT" sz="2400" b="0" i="1" smtClean="0">
                        <a:latin typeface="Cambria Math" panose="02040503050406030204" pitchFamily="18" charset="0"/>
                      </a:rPr>
                      <m:t>(→</m:t>
                    </m:r>
                    <m:sSup>
                      <m:sSupPr>
                        <m:ctrlPr>
                          <a:rPr lang="it-IT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it-IT" sz="2400" b="0" i="1" smtClean="0">
                            <a:latin typeface="Cambria Math" panose="02040503050406030204" pitchFamily="18" charset="0"/>
                          </a:rPr>
                          <m:t>𝜏</m:t>
                        </m:r>
                      </m:e>
                      <m:sup>
                        <m:r>
                          <a:rPr lang="it-IT" sz="2400" b="0" i="1" smtClean="0">
                            <a:latin typeface="Cambria Math" panose="02040503050406030204" pitchFamily="18" charset="0"/>
                          </a:rPr>
                          <m:t>+</m:t>
                        </m:r>
                      </m:sup>
                    </m:sSup>
                    <m:sSup>
                      <m:sSupPr>
                        <m:ctrlPr>
                          <a:rPr lang="it-IT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it-IT" sz="2400" b="0" i="1" smtClean="0">
                            <a:latin typeface="Cambria Math" panose="02040503050406030204" pitchFamily="18" charset="0"/>
                          </a:rPr>
                          <m:t>𝜏</m:t>
                        </m:r>
                      </m:e>
                      <m:sup>
                        <m:r>
                          <a:rPr lang="it-IT" sz="24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</m:sup>
                    </m:sSup>
                    <m:r>
                      <a:rPr lang="it-IT" sz="24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sz="2400" dirty="0"/>
                  <a:t> with most decay modes of </a:t>
                </a:r>
                <a14:m>
                  <m:oMath xmlns:m="http://schemas.openxmlformats.org/officeDocument/2006/math">
                    <m:r>
                      <a:rPr lang="it-IT" sz="2400" b="0" i="1" smtClean="0">
                        <a:latin typeface="Cambria Math" panose="02040503050406030204" pitchFamily="18" charset="0"/>
                      </a:rPr>
                      <m:t>𝜏</m:t>
                    </m:r>
                  </m:oMath>
                </a14:m>
                <a:r>
                  <a:rPr lang="en-GB" sz="2400" dirty="0"/>
                  <a:t>, CP-odd, CP-even, CP-mixed (50%)</a:t>
                </a:r>
              </a:p>
              <a:p>
                <a:pPr>
                  <a:lnSpc>
                    <a:spcPct val="150000"/>
                  </a:lnSpc>
                </a:pPr>
                <a:r>
                  <a:rPr lang="en-GB" sz="2400" dirty="0">
                    <a:solidFill>
                      <a:schemeClr val="tx2"/>
                    </a:solidFill>
                    <a:hlinkClick r:id="rId4">
                      <a:extLst>
                        <a:ext uri="{A12FA001-AC4F-418D-AE19-62706E023703}">
                          <ahyp:hlinkClr xmlns:ahyp="http://schemas.microsoft.com/office/drawing/2018/hyperlinkcolor" val="tx"/>
                        </a:ext>
                      </a:extLst>
                    </a:hlinkClick>
                  </a:rPr>
                  <a:t>CEPC</a:t>
                </a:r>
                <a:r>
                  <a:rPr lang="en-GB" sz="2400" dirty="0"/>
                  <a:t> </a:t>
                </a:r>
                <a14:m>
                  <m:oMath xmlns:m="http://schemas.openxmlformats.org/officeDocument/2006/math">
                    <m:r>
                      <a:rPr lang="it-IT" sz="2400" b="0" i="1" smtClean="0">
                        <a:latin typeface="Cambria Math" panose="02040503050406030204" pitchFamily="18" charset="0"/>
                      </a:rPr>
                      <m:t>𝑍</m:t>
                    </m:r>
                    <m:r>
                      <a:rPr lang="it-IT" sz="2400" b="0" i="1" smtClean="0">
                        <a:latin typeface="Cambria Math" panose="02040503050406030204" pitchFamily="18" charset="0"/>
                      </a:rPr>
                      <m:t>(→</m:t>
                    </m:r>
                    <m:sSup>
                      <m:sSupPr>
                        <m:ctrlPr>
                          <a:rPr lang="it-IT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it-IT" sz="2400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it-IT" sz="2400" b="0" i="1" smtClean="0">
                            <a:latin typeface="Cambria Math" panose="02040503050406030204" pitchFamily="18" charset="0"/>
                          </a:rPr>
                          <m:t>+</m:t>
                        </m:r>
                      </m:sup>
                    </m:sSup>
                    <m:sSup>
                      <m:sSupPr>
                        <m:ctrlPr>
                          <a:rPr lang="it-IT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it-IT" sz="2400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it-IT" sz="24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</m:sup>
                    </m:sSup>
                    <m:r>
                      <a:rPr lang="it-IT" sz="2400" b="0" i="1" smtClean="0">
                        <a:latin typeface="Cambria Math" panose="02040503050406030204" pitchFamily="18" charset="0"/>
                      </a:rPr>
                      <m:t>,</m:t>
                    </m:r>
                    <m:sSup>
                      <m:sSupPr>
                        <m:ctrlPr>
                          <a:rPr lang="it-IT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it-IT" sz="2400" b="0" i="1" smtClean="0">
                            <a:latin typeface="Cambria Math" panose="02040503050406030204" pitchFamily="18" charset="0"/>
                          </a:rPr>
                          <m:t>𝜇</m:t>
                        </m:r>
                      </m:e>
                      <m:sup>
                        <m:r>
                          <a:rPr lang="it-IT" sz="2400" b="0" i="1" smtClean="0">
                            <a:latin typeface="Cambria Math" panose="02040503050406030204" pitchFamily="18" charset="0"/>
                          </a:rPr>
                          <m:t>+</m:t>
                        </m:r>
                      </m:sup>
                    </m:sSup>
                    <m:sSup>
                      <m:sSupPr>
                        <m:ctrlPr>
                          <a:rPr lang="it-IT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it-IT" sz="2400" b="0" i="1" smtClean="0">
                            <a:latin typeface="Cambria Math" panose="02040503050406030204" pitchFamily="18" charset="0"/>
                          </a:rPr>
                          <m:t>𝜇</m:t>
                        </m:r>
                      </m:e>
                      <m:sup>
                        <m:r>
                          <a:rPr lang="it-IT" sz="24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</m:sup>
                    </m:sSup>
                    <m:r>
                      <a:rPr lang="it-IT" sz="2400" b="0" i="1" smtClean="0">
                        <a:latin typeface="Cambria Math" panose="02040503050406030204" pitchFamily="18" charset="0"/>
                      </a:rPr>
                      <m:t>)</m:t>
                    </m:r>
                    <m:r>
                      <a:rPr lang="it-IT" sz="2400" b="0" i="1" smtClean="0">
                        <a:latin typeface="Cambria Math" panose="02040503050406030204" pitchFamily="18" charset="0"/>
                      </a:rPr>
                      <m:t>𝐻</m:t>
                    </m:r>
                    <m:r>
                      <a:rPr lang="it-IT" sz="2400" b="0" i="1" smtClean="0">
                        <a:latin typeface="Cambria Math" panose="02040503050406030204" pitchFamily="18" charset="0"/>
                      </a:rPr>
                      <m:t>(→</m:t>
                    </m:r>
                    <m:r>
                      <a:rPr lang="it-IT" sz="2400" b="0" i="1" smtClean="0">
                        <a:latin typeface="Cambria Math" panose="02040503050406030204" pitchFamily="18" charset="0"/>
                      </a:rPr>
                      <m:t>𝑔𝑔</m:t>
                    </m:r>
                    <m:r>
                      <a:rPr lang="it-IT" sz="2400" b="0" i="1" smtClean="0">
                        <a:latin typeface="Cambria Math" panose="02040503050406030204" pitchFamily="18" charset="0"/>
                      </a:rPr>
                      <m:t> /</m:t>
                    </m:r>
                    <m:r>
                      <a:rPr lang="it-IT" sz="2400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it-IT" sz="2400" b="0" i="1" smtClean="0">
                        <a:latin typeface="Cambria Math" panose="02040503050406030204" pitchFamily="18" charset="0"/>
                      </a:rPr>
                      <m:t> ̅</m:t>
                    </m:r>
                    <m:r>
                      <a:rPr lang="it-IT" sz="2400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it-IT" sz="2400" b="0" i="1" smtClean="0">
                        <a:latin typeface="Cambria Math" panose="02040503050406030204" pitchFamily="18" charset="0"/>
                      </a:rPr>
                      <m:t> /</m:t>
                    </m:r>
                    <m:r>
                      <a:rPr lang="it-IT" sz="2400" b="0" i="1" smtClean="0">
                        <a:latin typeface="Cambria Math" panose="02040503050406030204" pitchFamily="18" charset="0"/>
                      </a:rPr>
                      <m:t>𝑐</m:t>
                    </m:r>
                    <m:r>
                      <a:rPr lang="it-IT" sz="2400" b="0" i="1" smtClean="0">
                        <a:latin typeface="Cambria Math" panose="02040503050406030204" pitchFamily="18" charset="0"/>
                      </a:rPr>
                      <m:t> ̅</m:t>
                    </m:r>
                    <m:r>
                      <a:rPr lang="it-IT" sz="2400" b="0" i="1" smtClean="0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r>
                  <a:rPr lang="en-GB" sz="2400" dirty="0"/>
                  <a:t>) with SMEFT, only CP-odd </a:t>
                </a:r>
                <a:r>
                  <a:rPr lang="en-GB" sz="2400" dirty="0" err="1"/>
                  <a:t>paramters</a:t>
                </a:r>
                <a:endParaRPr lang="en-GB" sz="2400" dirty="0"/>
              </a:p>
            </p:txBody>
          </p:sp>
        </mc:Choice>
        <mc:Fallback>
          <p:sp>
            <p:nvSpPr>
              <p:cNvPr id="2" name="Segnaposto contenuto 1">
                <a:extLst>
                  <a:ext uri="{FF2B5EF4-FFF2-40B4-BE49-F238E27FC236}">
                    <a16:creationId xmlns:a16="http://schemas.microsoft.com/office/drawing/2014/main" id="{E3CC3B5B-6219-22F0-D257-AC2BFF054E6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5"/>
                <a:stretch>
                  <a:fillRect l="-55" r="-219" b="-15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Segnaposto data 2">
            <a:extLst>
              <a:ext uri="{FF2B5EF4-FFF2-40B4-BE49-F238E27FC236}">
                <a16:creationId xmlns:a16="http://schemas.microsoft.com/office/drawing/2014/main" id="{8F9491CA-87C4-15FE-203E-2122154EB0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A1FD8-603F-438E-AC40-DD7043440C8D}" type="datetime4">
              <a:rPr lang="en-US" noProof="0" smtClean="0"/>
              <a:t>March 27, 2024</a:t>
            </a:fld>
            <a:endParaRPr lang="en-US" noProof="0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AD0CF257-0C00-B442-D325-A1736EF1B1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96EC4-B4CF-4701-AD06-A8439D6D8E12}" type="slidenum">
              <a:rPr lang="en-US" noProof="0" smtClean="0"/>
              <a:t>8</a:t>
            </a:fld>
            <a:endParaRPr lang="en-US" noProof="0"/>
          </a:p>
        </p:txBody>
      </p:sp>
      <p:sp>
        <p:nvSpPr>
          <p:cNvPr id="5" name="Titolo 4">
            <a:extLst>
              <a:ext uri="{FF2B5EF4-FFF2-40B4-BE49-F238E27FC236}">
                <a16:creationId xmlns:a16="http://schemas.microsoft.com/office/drawing/2014/main" id="{B0608F94-3AE6-ABB6-0AB6-D295EFE013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5578" y="282952"/>
            <a:ext cx="7997164" cy="767748"/>
          </a:xfrm>
        </p:spPr>
        <p:txBody>
          <a:bodyPr>
            <a:normAutofit/>
          </a:bodyPr>
          <a:lstStyle/>
          <a:p>
            <a:r>
              <a:rPr lang="it-IT" sz="4800" dirty="0"/>
              <a:t>HIGGS CP </a:t>
            </a:r>
            <a:r>
              <a:rPr lang="it-IT" sz="4800" dirty="0" err="1"/>
              <a:t>at</a:t>
            </a:r>
            <a:r>
              <a:rPr lang="it-IT" sz="4800" dirty="0"/>
              <a:t> FCC-</a:t>
            </a:r>
            <a:r>
              <a:rPr lang="it-IT" sz="4800" dirty="0" err="1"/>
              <a:t>ee</a:t>
            </a:r>
            <a:endParaRPr lang="en-GB" sz="4800" dirty="0"/>
          </a:p>
        </p:txBody>
      </p:sp>
      <p:sp>
        <p:nvSpPr>
          <p:cNvPr id="6" name="Datumsplatzhalter 2">
            <a:extLst>
              <a:ext uri="{FF2B5EF4-FFF2-40B4-BE49-F238E27FC236}">
                <a16:creationId xmlns:a16="http://schemas.microsoft.com/office/drawing/2014/main" id="{C9859A5F-5C9E-7F4D-1FA4-7E0450167CBD}"/>
              </a:ext>
            </a:extLst>
          </p:cNvPr>
          <p:cNvSpPr txBox="1">
            <a:spLocks/>
          </p:cNvSpPr>
          <p:nvPr/>
        </p:nvSpPr>
        <p:spPr>
          <a:xfrm>
            <a:off x="836312" y="6329811"/>
            <a:ext cx="2774635" cy="528189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latin typeface="Univers" panose="020B0503020202020204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081D90B-27A7-49E8-9856-FB81265ECD30}" type="datetime4">
              <a:rPr lang="en-US" smtClean="0"/>
              <a:pPr/>
              <a:t>March 27, 2024</a:t>
            </a:fld>
            <a:r>
              <a:rPr lang="en-US"/>
              <a:t> – Sofia Giappichini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55027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Segnaposto contenuto 1">
                <a:extLst>
                  <a:ext uri="{FF2B5EF4-FFF2-40B4-BE49-F238E27FC236}">
                    <a16:creationId xmlns:a16="http://schemas.microsoft.com/office/drawing/2014/main" id="{E3CC3B5B-6219-22F0-D257-AC2BFF054E6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solidFill>
                <a:schemeClr val="bg1"/>
              </a:solidFill>
            </p:spPr>
            <p:txBody>
              <a:bodyPr anchor="ctr">
                <a:norm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GB" sz="2400" dirty="0">
                    <a:solidFill>
                      <a:schemeClr val="tx2"/>
                    </a:solidFill>
                    <a:hlinkClick r:id="rId2">
                      <a:extLst>
                        <a:ext uri="{A12FA001-AC4F-418D-AE19-62706E023703}">
                          <ahyp:hlinkClr xmlns:ahyp="http://schemas.microsoft.com/office/drawing/2018/hyperlinkcolor" val="tx"/>
                        </a:ext>
                      </a:extLst>
                    </a:hlinkClick>
                  </a:rPr>
                  <a:t>CMS</a:t>
                </a:r>
                <a:r>
                  <a:rPr lang="en-GB" sz="2400" dirty="0"/>
                  <a:t> and </a:t>
                </a:r>
                <a:r>
                  <a:rPr lang="en-GB" sz="2400" dirty="0">
                    <a:solidFill>
                      <a:schemeClr val="tx2"/>
                    </a:solidFill>
                    <a:hlinkClick r:id="rId3">
                      <a:extLst>
                        <a:ext uri="{A12FA001-AC4F-418D-AE19-62706E023703}">
                          <ahyp:hlinkClr xmlns:ahyp="http://schemas.microsoft.com/office/drawing/2018/hyperlinkcolor" val="tx"/>
                        </a:ext>
                      </a:extLst>
                    </a:hlinkClick>
                  </a:rPr>
                  <a:t>ATLAS</a:t>
                </a:r>
                <a:r>
                  <a:rPr lang="en-GB" sz="2400" dirty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it-IT" sz="2400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it-IT" sz="2400" b="0" i="0" smtClean="0">
                            <a:latin typeface="Cambria Math" panose="02040503050406030204" pitchFamily="18" charset="0"/>
                          </a:rPr>
                          <m:t>t</m:t>
                        </m:r>
                      </m:e>
                    </m:acc>
                    <m:r>
                      <a:rPr lang="it-IT" sz="2400" b="0" i="1" smtClean="0">
                        <a:latin typeface="Cambria Math" panose="02040503050406030204" pitchFamily="18" charset="0"/>
                      </a:rPr>
                      <m:t>𝑡𝐻</m:t>
                    </m:r>
                    <m:r>
                      <a:rPr lang="it-IT" sz="2400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it-IT" sz="2400" b="0" i="1" smtClean="0">
                        <a:latin typeface="Cambria Math" panose="02040503050406030204" pitchFamily="18" charset="0"/>
                      </a:rPr>
                      <m:t>𝐻</m:t>
                    </m:r>
                    <m:r>
                      <a:rPr lang="it-IT" sz="2400" b="0" i="1" smtClean="0">
                        <a:latin typeface="Cambria Math" panose="02040503050406030204" pitchFamily="18" charset="0"/>
                      </a:rPr>
                      <m:t>→</m:t>
                    </m:r>
                    <m:r>
                      <a:rPr lang="it-IT" sz="2400" b="0" i="1" smtClean="0">
                        <a:latin typeface="Cambria Math" panose="02040503050406030204" pitchFamily="18" charset="0"/>
                      </a:rPr>
                      <m:t>𝛾</m:t>
                    </m:r>
                    <m:r>
                      <m:rPr>
                        <m:sty m:val="p"/>
                      </m:rPr>
                      <a:rPr lang="it-IT" sz="2400" b="0" i="1" smtClean="0">
                        <a:latin typeface="Cambria Math" panose="02040503050406030204" pitchFamily="18" charset="0"/>
                      </a:rPr>
                      <m:t>γ</m:t>
                    </m:r>
                  </m:oMath>
                </a14:m>
                <a:r>
                  <a:rPr lang="en-GB" sz="2400" dirty="0"/>
                  <a:t>, also with </a:t>
                </a:r>
                <a:r>
                  <a:rPr lang="en-GB" sz="2400" dirty="0">
                    <a:solidFill>
                      <a:schemeClr val="tx2"/>
                    </a:solidFill>
                    <a:hlinkClick r:id="rId4">
                      <a:extLst>
                        <a:ext uri="{A12FA001-AC4F-418D-AE19-62706E023703}">
                          <ahyp:hlinkClr xmlns:ahyp="http://schemas.microsoft.com/office/drawing/2018/hyperlinkcolor" val="tx"/>
                        </a:ext>
                      </a:extLst>
                    </a:hlinkClick>
                  </a:rPr>
                  <a:t>machine learning</a:t>
                </a:r>
                <a:endParaRPr lang="en-GB" sz="2400" dirty="0">
                  <a:solidFill>
                    <a:schemeClr val="tx2"/>
                  </a:solidFill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GB" sz="2400" dirty="0"/>
                  <a:t>CMS </a:t>
                </a:r>
                <a14:m>
                  <m:oMath xmlns:m="http://schemas.openxmlformats.org/officeDocument/2006/math">
                    <m:r>
                      <a:rPr lang="it-IT" sz="2400" b="0" i="1" smtClean="0">
                        <a:latin typeface="Cambria Math" panose="02040503050406030204" pitchFamily="18" charset="0"/>
                      </a:rPr>
                      <m:t>𝐻</m:t>
                    </m:r>
                    <m:r>
                      <a:rPr lang="it-IT" sz="2400" b="0" i="1" smtClean="0">
                        <a:latin typeface="Cambria Math" panose="02040503050406030204" pitchFamily="18" charset="0"/>
                      </a:rPr>
                      <m:t>→</m:t>
                    </m:r>
                    <m:r>
                      <a:rPr lang="it-IT" sz="2400" b="0" i="1" smtClean="0">
                        <a:latin typeface="Cambria Math" panose="02040503050406030204" pitchFamily="18" charset="0"/>
                      </a:rPr>
                      <m:t>𝜏𝜏</m:t>
                    </m:r>
                  </m:oMath>
                </a14:m>
                <a:r>
                  <a:rPr lang="en-GB" sz="2400" dirty="0"/>
                  <a:t> with </a:t>
                </a:r>
                <a14:m>
                  <m:oMath xmlns:m="http://schemas.openxmlformats.org/officeDocument/2006/math">
                    <m:r>
                      <a:rPr lang="it-IT" sz="2400" b="0" i="1" smtClean="0">
                        <a:latin typeface="Cambria Math" panose="02040503050406030204" pitchFamily="18" charset="0"/>
                      </a:rPr>
                      <m:t>𝜅</m:t>
                    </m:r>
                  </m:oMath>
                </a14:m>
                <a:r>
                  <a:rPr lang="en-GB" sz="2400" dirty="0"/>
                  <a:t>, </a:t>
                </a:r>
                <a14:m>
                  <m:oMath xmlns:m="http://schemas.openxmlformats.org/officeDocument/2006/math">
                    <m:r>
                      <a:rPr lang="it-IT" sz="2400" i="1">
                        <a:latin typeface="Cambria Math" panose="02040503050406030204" pitchFamily="18" charset="0"/>
                      </a:rPr>
                      <m:t>𝜏</m:t>
                    </m:r>
                  </m:oMath>
                </a14:m>
                <a:r>
                  <a:rPr lang="en-GB" sz="2400" dirty="0"/>
                  <a:t> </a:t>
                </a:r>
                <a:r>
                  <a:rPr lang="it-IT" sz="2400" dirty="0" err="1">
                    <a:solidFill>
                      <a:schemeClr val="tx2"/>
                    </a:solidFill>
                    <a:hlinkClick r:id="rId5">
                      <a:extLst>
                        <a:ext uri="{A12FA001-AC4F-418D-AE19-62706E023703}">
                          <ahyp:hlinkClr xmlns:ahyp="http://schemas.microsoft.com/office/drawing/2018/hyperlinkcolor" val="tx"/>
                        </a:ext>
                      </a:extLst>
                    </a:hlinkClick>
                  </a:rPr>
                  <a:t>decays</a:t>
                </a:r>
                <a:r>
                  <a:rPr lang="it-IT" sz="2400" dirty="0">
                    <a:solidFill>
                      <a:schemeClr val="tx2"/>
                    </a:solidFill>
                    <a:hlinkClick r:id="rId5">
                      <a:extLst>
                        <a:ext uri="{A12FA001-AC4F-418D-AE19-62706E023703}">
                          <ahyp:hlinkClr xmlns:ahyp="http://schemas.microsoft.com/office/drawing/2018/hyperlinkcolor" val="tx"/>
                        </a:ext>
                      </a:extLst>
                    </a:hlinkClick>
                  </a:rPr>
                  <a:t> </a:t>
                </a:r>
                <a:r>
                  <a:rPr lang="it-IT" sz="2400" dirty="0" err="1">
                    <a:solidFill>
                      <a:schemeClr val="tx2"/>
                    </a:solidFill>
                    <a:hlinkClick r:id="rId5">
                      <a:extLst>
                        <a:ext uri="{A12FA001-AC4F-418D-AE19-62706E023703}">
                          <ahyp:hlinkClr xmlns:ahyp="http://schemas.microsoft.com/office/drawing/2018/hyperlinkcolor" val="tx"/>
                        </a:ext>
                      </a:extLst>
                    </a:hlinkClick>
                  </a:rPr>
                  <a:t>hadronically</a:t>
                </a:r>
                <a:r>
                  <a:rPr lang="it-IT" sz="2400" dirty="0">
                    <a:solidFill>
                      <a:schemeClr val="tx2"/>
                    </a:solidFill>
                    <a:hlinkClick r:id="rId5">
                      <a:extLst>
                        <a:ext uri="{A12FA001-AC4F-418D-AE19-62706E023703}">
                          <ahyp:hlinkClr xmlns:ahyp="http://schemas.microsoft.com/office/drawing/2018/hyperlinkcolor" val="tx"/>
                        </a:ext>
                      </a:extLst>
                    </a:hlinkClick>
                  </a:rPr>
                  <a:t>, </a:t>
                </a:r>
                <a:r>
                  <a:rPr lang="it-IT" sz="2400" dirty="0" err="1">
                    <a:solidFill>
                      <a:schemeClr val="tx2"/>
                    </a:solidFill>
                    <a:hlinkClick r:id="rId5">
                      <a:extLst>
                        <a:ext uri="{A12FA001-AC4F-418D-AE19-62706E023703}">
                          <ahyp:hlinkClr xmlns:ahyp="http://schemas.microsoft.com/office/drawing/2018/hyperlinkcolor" val="tx"/>
                        </a:ext>
                      </a:extLst>
                    </a:hlinkClick>
                  </a:rPr>
                  <a:t>semileptonic</a:t>
                </a:r>
                <a:r>
                  <a:rPr lang="it-IT" sz="2400" dirty="0">
                    <a:solidFill>
                      <a:schemeClr val="tx2"/>
                    </a:solidFill>
                    <a:hlinkClick r:id="rId5">
                      <a:extLst>
                        <a:ext uri="{A12FA001-AC4F-418D-AE19-62706E023703}">
                          <ahyp:hlinkClr xmlns:ahyp="http://schemas.microsoft.com/office/drawing/2018/hyperlinkcolor" val="tx"/>
                        </a:ext>
                      </a:extLst>
                    </a:hlinkClick>
                  </a:rPr>
                  <a:t> </a:t>
                </a:r>
                <a:r>
                  <a:rPr lang="en-GB" sz="2400" dirty="0"/>
                  <a:t>or </a:t>
                </a:r>
                <a:r>
                  <a:rPr lang="en-GB" sz="2400" dirty="0">
                    <a:solidFill>
                      <a:schemeClr val="tx2"/>
                    </a:solidFill>
                    <a:hlinkClick r:id="rId6">
                      <a:extLst>
                        <a:ext uri="{A12FA001-AC4F-418D-AE19-62706E023703}">
                          <ahyp:hlinkClr xmlns:ahyp="http://schemas.microsoft.com/office/drawing/2018/hyperlinkcolor" val="tx"/>
                        </a:ext>
                      </a:extLst>
                    </a:hlinkClick>
                  </a:rPr>
                  <a:t>leptonic</a:t>
                </a:r>
                <a:r>
                  <a:rPr lang="en-GB" sz="2400" dirty="0"/>
                  <a:t>, from VBF, </a:t>
                </a:r>
                <a:r>
                  <a:rPr lang="en-GB" sz="2400" dirty="0" err="1"/>
                  <a:t>ggH</a:t>
                </a:r>
                <a:r>
                  <a:rPr lang="en-GB" sz="2400" dirty="0"/>
                  <a:t>, VH </a:t>
                </a:r>
                <a:r>
                  <a:rPr lang="it-IT" sz="2400" b="0" dirty="0"/>
                  <a:t>and </a:t>
                </a:r>
                <a:r>
                  <a:rPr lang="it-IT" sz="2400" b="0" dirty="0" err="1">
                    <a:solidFill>
                      <a:schemeClr val="tx2"/>
                    </a:solidFill>
                    <a:hlinkClick r:id="rId7">
                      <a:extLst>
                        <a:ext uri="{A12FA001-AC4F-418D-AE19-62706E023703}">
                          <ahyp:hlinkClr xmlns:ahyp="http://schemas.microsoft.com/office/drawing/2018/hyperlinkcolor" val="tx"/>
                        </a:ext>
                      </a:extLst>
                    </a:hlinkClick>
                  </a:rPr>
                  <a:t>ttH</a:t>
                </a:r>
                <a:r>
                  <a:rPr lang="it-IT" sz="2400" b="0" dirty="0">
                    <a:solidFill>
                      <a:schemeClr val="tx2"/>
                    </a:solidFill>
                    <a:hlinkClick r:id="rId7">
                      <a:extLst>
                        <a:ext uri="{A12FA001-AC4F-418D-AE19-62706E023703}">
                          <ahyp:hlinkClr xmlns:ahyp="http://schemas.microsoft.com/office/drawing/2018/hyperlinkcolor" val="tx"/>
                        </a:ext>
                      </a:extLst>
                    </a:hlinkClick>
                  </a:rPr>
                  <a:t>, </a:t>
                </a:r>
                <a:r>
                  <a:rPr lang="it-IT" sz="2400" b="0" dirty="0" err="1">
                    <a:solidFill>
                      <a:schemeClr val="tx2"/>
                    </a:solidFill>
                    <a:hlinkClick r:id="rId7">
                      <a:extLst>
                        <a:ext uri="{A12FA001-AC4F-418D-AE19-62706E023703}">
                          <ahyp:hlinkClr xmlns:ahyp="http://schemas.microsoft.com/office/drawing/2018/hyperlinkcolor" val="tx"/>
                        </a:ext>
                      </a:extLst>
                    </a:hlinkClick>
                  </a:rPr>
                  <a:t>tH</a:t>
                </a:r>
                <a:endParaRPr lang="it-IT" sz="2400" b="0" dirty="0">
                  <a:solidFill>
                    <a:schemeClr val="tx2"/>
                  </a:solidFill>
                </a:endParaRPr>
              </a:p>
              <a:p>
                <a:pPr>
                  <a:lnSpc>
                    <a:spcPct val="150000"/>
                  </a:lnSpc>
                </a:pPr>
                <a:r>
                  <a:rPr lang="it-IT" sz="2400" dirty="0">
                    <a:solidFill>
                      <a:schemeClr val="tx2"/>
                    </a:solidFill>
                    <a:hlinkClick r:id="rId8">
                      <a:extLst>
                        <a:ext uri="{A12FA001-AC4F-418D-AE19-62706E023703}">
                          <ahyp:hlinkClr xmlns:ahyp="http://schemas.microsoft.com/office/drawing/2018/hyperlinkcolor" val="tx"/>
                        </a:ext>
                      </a:extLst>
                    </a:hlinkClick>
                  </a:rPr>
                  <a:t>CMS</a:t>
                </a:r>
                <a:r>
                  <a:rPr lang="it-IT" sz="2400" dirty="0"/>
                  <a:t> </a:t>
                </a:r>
                <a14:m>
                  <m:oMath xmlns:m="http://schemas.openxmlformats.org/officeDocument/2006/math">
                    <m:r>
                      <a:rPr lang="it-IT" sz="2400" b="0" i="1" smtClean="0">
                        <a:latin typeface="Cambria Math" panose="02040503050406030204" pitchFamily="18" charset="0"/>
                      </a:rPr>
                      <m:t>𝐻</m:t>
                    </m:r>
                    <m:r>
                      <a:rPr lang="it-IT" sz="2400" b="0" i="1" smtClean="0">
                        <a:latin typeface="Cambria Math" panose="02040503050406030204" pitchFamily="18" charset="0"/>
                      </a:rPr>
                      <m:t>→</m:t>
                    </m:r>
                    <m:r>
                      <a:rPr lang="it-IT" sz="2400" b="0" i="1" smtClean="0">
                        <a:latin typeface="Cambria Math" panose="02040503050406030204" pitchFamily="18" charset="0"/>
                      </a:rPr>
                      <m:t>𝜏𝜏</m:t>
                    </m:r>
                  </m:oMath>
                </a14:m>
                <a:r>
                  <a:rPr lang="en-GB" sz="2400" dirty="0"/>
                  <a:t> with </a:t>
                </a:r>
                <a14:m>
                  <m:oMath xmlns:m="http://schemas.openxmlformats.org/officeDocument/2006/math">
                    <m:r>
                      <a:rPr lang="it-IT" sz="2400" b="0" i="1" smtClean="0">
                        <a:latin typeface="Cambria Math" panose="02040503050406030204" pitchFamily="18" charset="0"/>
                      </a:rPr>
                      <m:t>𝜅</m:t>
                    </m:r>
                  </m:oMath>
                </a14:m>
                <a:r>
                  <a:rPr lang="it-IT" sz="2400" b="0" dirty="0"/>
                  <a:t> and </a:t>
                </a:r>
                <a:r>
                  <a:rPr lang="it-IT" sz="2400" b="0" dirty="0" err="1"/>
                  <a:t>anomalous</a:t>
                </a:r>
                <a:r>
                  <a:rPr lang="it-IT" sz="2400" b="0" dirty="0"/>
                  <a:t> </a:t>
                </a:r>
                <a:r>
                  <a:rPr lang="it-IT" sz="2400" b="0" dirty="0" err="1"/>
                  <a:t>couplings</a:t>
                </a:r>
                <a:r>
                  <a:rPr lang="it-IT" sz="2400" b="0" dirty="0"/>
                  <a:t> </a:t>
                </a:r>
                <a:r>
                  <a:rPr lang="it-IT" sz="2400" b="0" dirty="0" err="1"/>
                  <a:t>related</a:t>
                </a:r>
                <a:r>
                  <a:rPr lang="it-IT" sz="2400" b="0" dirty="0"/>
                  <a:t> to </a:t>
                </a:r>
                <a:r>
                  <a:rPr lang="it-IT" sz="2400" b="0" dirty="0" err="1"/>
                  <a:t>two</a:t>
                </a:r>
                <a:r>
                  <a:rPr lang="it-IT" sz="2400" b="0" dirty="0"/>
                  <a:t> SMEFT </a:t>
                </a:r>
                <a:r>
                  <a:rPr lang="it-IT" sz="2400" b="0" dirty="0" err="1"/>
                  <a:t>operators</a:t>
                </a:r>
                <a:r>
                  <a:rPr lang="it-IT" sz="2400" b="0" dirty="0"/>
                  <a:t> from VBF, </a:t>
                </a:r>
                <a:r>
                  <a:rPr lang="it-IT" sz="2400" b="0" dirty="0" err="1"/>
                  <a:t>ggH</a:t>
                </a:r>
                <a:r>
                  <a:rPr lang="it-IT" sz="2400" b="0" dirty="0"/>
                  <a:t>, VH</a:t>
                </a:r>
              </a:p>
              <a:p>
                <a:pPr marL="0" indent="0">
                  <a:lnSpc>
                    <a:spcPct val="150000"/>
                  </a:lnSpc>
                  <a:buNone/>
                </a:pPr>
                <a:endParaRPr lang="it-IT" sz="2400" b="0" dirty="0"/>
              </a:p>
              <a:p>
                <a:pPr>
                  <a:lnSpc>
                    <a:spcPct val="150000"/>
                  </a:lnSpc>
                </a:pPr>
                <a:r>
                  <a:rPr lang="en-GB" sz="2400" dirty="0">
                    <a:solidFill>
                      <a:schemeClr val="tx2"/>
                    </a:solidFill>
                    <a:hlinkClick r:id="rId9">
                      <a:extLst>
                        <a:ext uri="{A12FA001-AC4F-418D-AE19-62706E023703}">
                          <ahyp:hlinkClr xmlns:ahyp="http://schemas.microsoft.com/office/drawing/2018/hyperlinkcolor" val="tx"/>
                        </a:ext>
                      </a:extLst>
                    </a:hlinkClick>
                  </a:rPr>
                  <a:t>ATLAS</a:t>
                </a:r>
                <a:r>
                  <a:rPr lang="en-GB" sz="2400" dirty="0"/>
                  <a:t> </a:t>
                </a:r>
                <a14:m>
                  <m:oMath xmlns:m="http://schemas.openxmlformats.org/officeDocument/2006/math">
                    <m:r>
                      <a:rPr lang="it-IT" sz="2400" b="0" i="1" smtClean="0">
                        <a:latin typeface="Cambria Math" panose="02040503050406030204" pitchFamily="18" charset="0"/>
                      </a:rPr>
                      <m:t>𝐻</m:t>
                    </m:r>
                    <m:r>
                      <a:rPr lang="it-IT" sz="2400" b="0" i="1" smtClean="0">
                        <a:latin typeface="Cambria Math" panose="02040503050406030204" pitchFamily="18" charset="0"/>
                      </a:rPr>
                      <m:t>→</m:t>
                    </m:r>
                    <m:r>
                      <a:rPr lang="it-IT" sz="2400" b="0" i="1" smtClean="0">
                        <a:latin typeface="Cambria Math" panose="02040503050406030204" pitchFamily="18" charset="0"/>
                      </a:rPr>
                      <m:t>𝜏𝜏</m:t>
                    </m:r>
                  </m:oMath>
                </a14:m>
                <a:r>
                  <a:rPr lang="en-GB" sz="2400" dirty="0"/>
                  <a:t> with SMEFT, </a:t>
                </a:r>
                <a14:m>
                  <m:oMath xmlns:m="http://schemas.openxmlformats.org/officeDocument/2006/math">
                    <m:r>
                      <a:rPr lang="it-IT" sz="2400" i="1">
                        <a:latin typeface="Cambria Math" panose="02040503050406030204" pitchFamily="18" charset="0"/>
                      </a:rPr>
                      <m:t>𝜏</m:t>
                    </m:r>
                  </m:oMath>
                </a14:m>
                <a:r>
                  <a:rPr lang="en-GB" sz="2400" dirty="0"/>
                  <a:t> decays leptonically or semi, from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it-IT" sz="2400" b="0" i="0" smtClean="0">
                        <a:latin typeface="Cambria Math" panose="02040503050406030204" pitchFamily="18" charset="0"/>
                      </a:rPr>
                      <m:t>VBF</m:t>
                    </m:r>
                  </m:oMath>
                </a14:m>
                <a:endParaRPr lang="en-GB" sz="2400" dirty="0"/>
              </a:p>
              <a:p>
                <a:pPr>
                  <a:lnSpc>
                    <a:spcPct val="150000"/>
                  </a:lnSpc>
                </a:pPr>
                <a:r>
                  <a:rPr lang="en-GB" sz="2400" dirty="0">
                    <a:solidFill>
                      <a:schemeClr val="tx2"/>
                    </a:solidFill>
                    <a:hlinkClick r:id="rId10">
                      <a:extLst>
                        <a:ext uri="{A12FA001-AC4F-418D-AE19-62706E023703}">
                          <ahyp:hlinkClr xmlns:ahyp="http://schemas.microsoft.com/office/drawing/2018/hyperlinkcolor" val="tx"/>
                        </a:ext>
                      </a:extLst>
                    </a:hlinkClick>
                  </a:rPr>
                  <a:t>ATLAS</a:t>
                </a:r>
                <a:r>
                  <a:rPr lang="en-GB" sz="2400" dirty="0"/>
                  <a:t> </a:t>
                </a:r>
                <a14:m>
                  <m:oMath xmlns:m="http://schemas.openxmlformats.org/officeDocument/2006/math">
                    <m:r>
                      <a:rPr lang="it-IT" sz="2400" i="1">
                        <a:latin typeface="Cambria Math" panose="02040503050406030204" pitchFamily="18" charset="0"/>
                      </a:rPr>
                      <m:t>𝐻</m:t>
                    </m:r>
                    <m:r>
                      <a:rPr lang="it-IT" sz="2400" b="0" i="1" smtClean="0">
                        <a:latin typeface="Cambria Math" panose="02040503050406030204" pitchFamily="18" charset="0"/>
                      </a:rPr>
                      <m:t>→</m:t>
                    </m:r>
                    <m:r>
                      <a:rPr lang="it-IT" sz="2400" i="1">
                        <a:latin typeface="Cambria Math" panose="02040503050406030204" pitchFamily="18" charset="0"/>
                      </a:rPr>
                      <m:t>𝜏𝜏</m:t>
                    </m:r>
                    <m:r>
                      <a:rPr lang="it-IT" sz="24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2400" dirty="0"/>
                  <a:t>with</a:t>
                </a:r>
                <a:r>
                  <a:rPr lang="it-IT" sz="2400" b="0" dirty="0"/>
                  <a:t> </a:t>
                </a:r>
                <a14:m>
                  <m:oMath xmlns:m="http://schemas.openxmlformats.org/officeDocument/2006/math">
                    <m:r>
                      <a:rPr lang="it-IT" sz="2400" b="0" i="1" smtClean="0">
                        <a:latin typeface="Cambria Math" panose="02040503050406030204" pitchFamily="18" charset="0"/>
                      </a:rPr>
                      <m:t>𝜅</m:t>
                    </m:r>
                  </m:oMath>
                </a14:m>
                <a:r>
                  <a:rPr lang="en-GB" sz="2400" dirty="0"/>
                  <a:t>, most </a:t>
                </a:r>
                <a14:m>
                  <m:oMath xmlns:m="http://schemas.openxmlformats.org/officeDocument/2006/math">
                    <m:r>
                      <a:rPr lang="it-IT" sz="2400" i="1">
                        <a:latin typeface="Cambria Math" panose="02040503050406030204" pitchFamily="18" charset="0"/>
                      </a:rPr>
                      <m:t>𝜏</m:t>
                    </m:r>
                  </m:oMath>
                </a14:m>
                <a:r>
                  <a:rPr lang="en-GB" sz="2400" dirty="0"/>
                  <a:t> decay modes</a:t>
                </a:r>
              </a:p>
            </p:txBody>
          </p:sp>
        </mc:Choice>
        <mc:Fallback xmlns="">
          <p:sp>
            <p:nvSpPr>
              <p:cNvPr id="2" name="Segnaposto contenuto 1">
                <a:extLst>
                  <a:ext uri="{FF2B5EF4-FFF2-40B4-BE49-F238E27FC236}">
                    <a16:creationId xmlns:a16="http://schemas.microsoft.com/office/drawing/2014/main" id="{E3CC3B5B-6219-22F0-D257-AC2BFF054E6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11"/>
                <a:stretch>
                  <a:fillRect l="-55" b="-392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Segnaposto data 2">
            <a:extLst>
              <a:ext uri="{FF2B5EF4-FFF2-40B4-BE49-F238E27FC236}">
                <a16:creationId xmlns:a16="http://schemas.microsoft.com/office/drawing/2014/main" id="{8F9491CA-87C4-15FE-203E-2122154EB0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A1FD8-603F-438E-AC40-DD7043440C8D}" type="datetime4">
              <a:rPr lang="en-US" noProof="0" smtClean="0"/>
              <a:t>March 27, 2024</a:t>
            </a:fld>
            <a:endParaRPr lang="en-US" noProof="0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AD0CF257-0C00-B442-D325-A1736EF1B1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96EC4-B4CF-4701-AD06-A8439D6D8E12}" type="slidenum">
              <a:rPr lang="en-US" noProof="0" smtClean="0"/>
              <a:t>9</a:t>
            </a:fld>
            <a:endParaRPr lang="en-US" noProof="0"/>
          </a:p>
        </p:txBody>
      </p:sp>
      <p:sp>
        <p:nvSpPr>
          <p:cNvPr id="5" name="Titolo 4">
            <a:extLst>
              <a:ext uri="{FF2B5EF4-FFF2-40B4-BE49-F238E27FC236}">
                <a16:creationId xmlns:a16="http://schemas.microsoft.com/office/drawing/2014/main" id="{B0608F94-3AE6-ABB6-0AB6-D295EFE013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5578" y="282952"/>
            <a:ext cx="7997164" cy="767748"/>
          </a:xfrm>
        </p:spPr>
        <p:txBody>
          <a:bodyPr>
            <a:normAutofit/>
          </a:bodyPr>
          <a:lstStyle/>
          <a:p>
            <a:r>
              <a:rPr lang="it-IT" sz="4800" dirty="0"/>
              <a:t>HIGGS CP </a:t>
            </a:r>
            <a:r>
              <a:rPr lang="it-IT" sz="4800" dirty="0" err="1"/>
              <a:t>at</a:t>
            </a:r>
            <a:r>
              <a:rPr lang="it-IT" sz="4800" dirty="0"/>
              <a:t> LHC</a:t>
            </a:r>
            <a:endParaRPr lang="en-GB" sz="4800" dirty="0"/>
          </a:p>
        </p:txBody>
      </p:sp>
      <p:sp>
        <p:nvSpPr>
          <p:cNvPr id="6" name="Datumsplatzhalter 2">
            <a:extLst>
              <a:ext uri="{FF2B5EF4-FFF2-40B4-BE49-F238E27FC236}">
                <a16:creationId xmlns:a16="http://schemas.microsoft.com/office/drawing/2014/main" id="{139BAC44-EB13-1A87-EE5B-053D7253076A}"/>
              </a:ext>
            </a:extLst>
          </p:cNvPr>
          <p:cNvSpPr txBox="1">
            <a:spLocks/>
          </p:cNvSpPr>
          <p:nvPr/>
        </p:nvSpPr>
        <p:spPr>
          <a:xfrm>
            <a:off x="836312" y="6329811"/>
            <a:ext cx="2774635" cy="528189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latin typeface="Univers" panose="020B0503020202020204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081D90B-27A7-49E8-9856-FB81265ECD30}" type="datetime4">
              <a:rPr lang="en-US" smtClean="0"/>
              <a:pPr/>
              <a:t>March 27, 2024</a:t>
            </a:fld>
            <a:r>
              <a:rPr lang="en-US"/>
              <a:t> – Sofia Giappichini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2757699"/>
      </p:ext>
    </p:extLst>
  </p:cSld>
  <p:clrMapOvr>
    <a:masterClrMapping/>
  </p:clrMapOvr>
</p:sld>
</file>

<file path=ppt/theme/theme1.xml><?xml version="1.0" encoding="utf-8"?>
<a:theme xmlns:a="http://schemas.openxmlformats.org/drawingml/2006/main" name="Folienmaster_Fächer">
  <a:themeElements>
    <a:clrScheme name="KIT FARBEN">
      <a:dk1>
        <a:sysClr val="windowText" lastClr="000000"/>
      </a:dk1>
      <a:lt1>
        <a:sysClr val="window" lastClr="FFFFFF"/>
      </a:lt1>
      <a:dk2>
        <a:srgbClr val="009682"/>
      </a:dk2>
      <a:lt2>
        <a:srgbClr val="D9D9D9"/>
      </a:lt2>
      <a:accent1>
        <a:srgbClr val="4664AA"/>
      </a:accent1>
      <a:accent2>
        <a:srgbClr val="23A1E0"/>
      </a:accent2>
      <a:accent3>
        <a:srgbClr val="8CB63C"/>
      </a:accent3>
      <a:accent4>
        <a:srgbClr val="A3107C"/>
      </a:accent4>
      <a:accent5>
        <a:srgbClr val="DF9B1B"/>
      </a:accent5>
      <a:accent6>
        <a:srgbClr val="FCE500"/>
      </a:accent6>
      <a:hlink>
        <a:srgbClr val="4664AA"/>
      </a:hlink>
      <a:folHlink>
        <a:srgbClr val="A22223"/>
      </a:folHlink>
    </a:clrScheme>
    <a:fontScheme name="Essenz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sign1" id="{D385F135-4BB1-4144-883F-BD663B3FA4BF}" vid="{9BD07EEE-6672-4655-8F7E-3FE0E154673F}"/>
    </a:ext>
  </a:extLst>
</a:theme>
</file>

<file path=ppt/theme/theme2.xml><?xml version="1.0" encoding="utf-8"?>
<a:theme xmlns:a="http://schemas.openxmlformats.org/drawingml/2006/main" name="kit">
  <a:themeElements>
    <a:clrScheme name="KIT FARBEN">
      <a:dk1>
        <a:sysClr val="windowText" lastClr="000000"/>
      </a:dk1>
      <a:lt1>
        <a:sysClr val="window" lastClr="FFFFFF"/>
      </a:lt1>
      <a:dk2>
        <a:srgbClr val="009682"/>
      </a:dk2>
      <a:lt2>
        <a:srgbClr val="D9D9D9"/>
      </a:lt2>
      <a:accent1>
        <a:srgbClr val="4664AA"/>
      </a:accent1>
      <a:accent2>
        <a:srgbClr val="23A1E0"/>
      </a:accent2>
      <a:accent3>
        <a:srgbClr val="8CB63C"/>
      </a:accent3>
      <a:accent4>
        <a:srgbClr val="A3107C"/>
      </a:accent4>
      <a:accent5>
        <a:srgbClr val="DF9B1B"/>
      </a:accent5>
      <a:accent6>
        <a:srgbClr val="FCE500"/>
      </a:accent6>
      <a:hlink>
        <a:srgbClr val="4664AA"/>
      </a:hlink>
      <a:folHlink>
        <a:srgbClr val="A22223"/>
      </a:folHlink>
    </a:clrScheme>
    <a:fontScheme name="Essenz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kit" id="{54EC014E-2EF6-46E1-9A70-34859F833D50}" vid="{67A1E5A2-AC87-47D6-972F-52F83657898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2483</TotalTime>
  <Words>802</Words>
  <Application>Microsoft Office PowerPoint</Application>
  <PresentationFormat>Widescreen</PresentationFormat>
  <Paragraphs>87</Paragraphs>
  <Slides>11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2</vt:i4>
      </vt:variant>
      <vt:variant>
        <vt:lpstr>Titoli diapositive</vt:lpstr>
      </vt:variant>
      <vt:variant>
        <vt:i4>11</vt:i4>
      </vt:variant>
    </vt:vector>
  </HeadingPairs>
  <TitlesOfParts>
    <vt:vector size="16" baseType="lpstr">
      <vt:lpstr>Arial</vt:lpstr>
      <vt:lpstr>Cambria Math</vt:lpstr>
      <vt:lpstr>Univers</vt:lpstr>
      <vt:lpstr>Folienmaster_Fächer</vt:lpstr>
      <vt:lpstr>kit</vt:lpstr>
      <vt:lpstr>Presentazione standard di PowerPoint</vt:lpstr>
      <vt:lpstr>TOPICS</vt:lpstr>
      <vt:lpstr>ALPs</vt:lpstr>
      <vt:lpstr>ALPs at FCC-ee</vt:lpstr>
      <vt:lpstr>ALPs at LHC</vt:lpstr>
      <vt:lpstr>ALPs POSSIBILITIES</vt:lpstr>
      <vt:lpstr>HIGGS CP</vt:lpstr>
      <vt:lpstr>HIGGS CP at FCC-ee</vt:lpstr>
      <vt:lpstr>HIGGS CP at LHC</vt:lpstr>
      <vt:lpstr>HIGGS CP POSSIBILITIES</vt:lpstr>
      <vt:lpstr>TAU RECONSTRUCTION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Sofia Giappichini</dc:creator>
  <cp:lastModifiedBy>Sofia Giappichini</cp:lastModifiedBy>
  <cp:revision>14</cp:revision>
  <dcterms:created xsi:type="dcterms:W3CDTF">2024-03-23T13:12:45Z</dcterms:created>
  <dcterms:modified xsi:type="dcterms:W3CDTF">2024-03-27T16:32:45Z</dcterms:modified>
</cp:coreProperties>
</file>