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79" r:id="rId2"/>
  </p:sld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413164"/>
            <a:ext cx="11125200" cy="46568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2100"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‹N›</a:t>
            </a:fld>
            <a:endParaRPr lang="en-US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00" y="394871"/>
            <a:ext cx="799716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9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143770" y="4024784"/>
            <a:ext cx="11904459" cy="2707437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slide master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0E65B-29E8-4B34-8C2D-4A01E1FD9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479852"/>
            <a:ext cx="2162067" cy="1001397"/>
          </a:xfrm>
          <a:prstGeom prst="rect">
            <a:avLst/>
          </a:prstGeom>
        </p:spPr>
      </p:pic>
      <p:sp>
        <p:nvSpPr>
          <p:cNvPr id="2" name="Textplatzhalter 18">
            <a:extLst>
              <a:ext uri="{FF2B5EF4-FFF2-40B4-BE49-F238E27FC236}">
                <a16:creationId xmlns:a16="http://schemas.microsoft.com/office/drawing/2014/main" id="{B4CA63E1-4853-E4BF-0693-117D2764CC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6157" y="1560151"/>
            <a:ext cx="11366076" cy="157131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3400" b="1"/>
            </a:lvl1pPr>
            <a:lvl2pPr marL="473979" indent="0">
              <a:buFont typeface="Arial" panose="020B0604020202020204" pitchFamily="34" charset="0"/>
              <a:buNone/>
              <a:defRPr sz="3466" b="1"/>
            </a:lvl2pPr>
            <a:lvl3pPr marL="956422" indent="0">
              <a:buFont typeface="Arial" panose="020B0604020202020204" pitchFamily="34" charset="0"/>
              <a:buNone/>
              <a:defRPr sz="3466" b="1"/>
            </a:lvl3pPr>
            <a:lvl4pPr marL="1430402" indent="0">
              <a:buFont typeface="Arial" panose="020B0604020202020204" pitchFamily="34" charset="0"/>
              <a:buNone/>
              <a:defRPr sz="3466" b="1"/>
            </a:lvl4pPr>
            <a:lvl5pPr marL="1912845" indent="0">
              <a:buFont typeface="Arial" panose="020B0604020202020204" pitchFamily="34" charset="0"/>
              <a:buNone/>
              <a:defRPr sz="3466" b="1"/>
            </a:lvl5pPr>
          </a:lstStyle>
          <a:p>
            <a:pPr lvl="0"/>
            <a:r>
              <a:rPr lang="de-DE" dirty="0"/>
              <a:t>CLICK TO ADD TITLE</a:t>
            </a:r>
          </a:p>
        </p:txBody>
      </p:sp>
      <p:sp>
        <p:nvSpPr>
          <p:cNvPr id="3" name="Textplatzhalter 25">
            <a:extLst>
              <a:ext uri="{FF2B5EF4-FFF2-40B4-BE49-F238E27FC236}">
                <a16:creationId xmlns:a16="http://schemas.microsoft.com/office/drawing/2014/main" id="{3521F8DB-3CE1-BD4E-B744-9304D34F31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000" y="3238291"/>
            <a:ext cx="11354233" cy="67966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399" b="1" i="0" baseline="0"/>
            </a:lvl1pPr>
            <a:lvl2pPr marL="473979" indent="0">
              <a:buFont typeface="Arial" panose="020B0604020202020204" pitchFamily="34" charset="0"/>
              <a:buNone/>
              <a:defRPr sz="2399" b="1" i="0"/>
            </a:lvl2pPr>
            <a:lvl3pPr marL="956422" indent="0">
              <a:buFont typeface="Arial" panose="020B0604020202020204" pitchFamily="34" charset="0"/>
              <a:buNone/>
              <a:defRPr sz="2399" b="1" i="0"/>
            </a:lvl3pPr>
            <a:lvl4pPr marL="1430402" indent="0">
              <a:buFont typeface="Arial" panose="020B0604020202020204" pitchFamily="34" charset="0"/>
              <a:buNone/>
              <a:defRPr sz="2399" b="1" i="0"/>
            </a:lvl4pPr>
            <a:lvl5pPr marL="1912845" indent="0">
              <a:buFont typeface="Arial" panose="020B0604020202020204" pitchFamily="34" charset="0"/>
              <a:buNone/>
              <a:defRPr sz="2399" b="1" i="0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subline</a:t>
            </a:r>
            <a:br>
              <a:rPr lang="de-DE" dirty="0"/>
            </a:br>
            <a:r>
              <a:rPr lang="de-DE" dirty="0"/>
              <a:t>(</a:t>
            </a:r>
            <a:r>
              <a:rPr lang="en-US" dirty="0"/>
              <a:t>Also possible in two columns</a:t>
            </a:r>
            <a:r>
              <a:rPr lang="de-DE" dirty="0"/>
              <a:t>)</a:t>
            </a:r>
          </a:p>
        </p:txBody>
      </p:sp>
      <p:pic>
        <p:nvPicPr>
          <p:cNvPr id="4" name="Immagine 3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94FA0715-5D58-864A-6A49-49ECBDB17949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244" y="444542"/>
            <a:ext cx="2983989" cy="100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4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413164"/>
            <a:ext cx="11125200" cy="46568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2100"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‹N›</a:t>
            </a:fld>
            <a:endParaRPr lang="en-US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00" y="394871"/>
            <a:ext cx="7997164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37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143770" y="4024784"/>
            <a:ext cx="11904459" cy="2707437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slide master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0E65B-29E8-4B34-8C2D-4A01E1FD96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479852"/>
            <a:ext cx="2162067" cy="1001397"/>
          </a:xfrm>
          <a:prstGeom prst="rect">
            <a:avLst/>
          </a:prstGeom>
        </p:spPr>
      </p:pic>
      <p:sp>
        <p:nvSpPr>
          <p:cNvPr id="2" name="Textplatzhalter 18">
            <a:extLst>
              <a:ext uri="{FF2B5EF4-FFF2-40B4-BE49-F238E27FC236}">
                <a16:creationId xmlns:a16="http://schemas.microsoft.com/office/drawing/2014/main" id="{B4CA63E1-4853-E4BF-0693-117D2764CC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6157" y="1560151"/>
            <a:ext cx="11366076" cy="1571310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3400" b="1"/>
            </a:lvl1pPr>
            <a:lvl2pPr marL="473979" indent="0">
              <a:buFont typeface="Arial" panose="020B0604020202020204" pitchFamily="34" charset="0"/>
              <a:buNone/>
              <a:defRPr sz="3466" b="1"/>
            </a:lvl2pPr>
            <a:lvl3pPr marL="956422" indent="0">
              <a:buFont typeface="Arial" panose="020B0604020202020204" pitchFamily="34" charset="0"/>
              <a:buNone/>
              <a:defRPr sz="3466" b="1"/>
            </a:lvl3pPr>
            <a:lvl4pPr marL="1430402" indent="0">
              <a:buFont typeface="Arial" panose="020B0604020202020204" pitchFamily="34" charset="0"/>
              <a:buNone/>
              <a:defRPr sz="3466" b="1"/>
            </a:lvl4pPr>
            <a:lvl5pPr marL="1912845" indent="0">
              <a:buFont typeface="Arial" panose="020B0604020202020204" pitchFamily="34" charset="0"/>
              <a:buNone/>
              <a:defRPr sz="3466" b="1"/>
            </a:lvl5pPr>
          </a:lstStyle>
          <a:p>
            <a:pPr lvl="0"/>
            <a:r>
              <a:rPr lang="de-DE" dirty="0"/>
              <a:t>CLICK TO ADD TITLE</a:t>
            </a:r>
          </a:p>
        </p:txBody>
      </p:sp>
      <p:sp>
        <p:nvSpPr>
          <p:cNvPr id="3" name="Textplatzhalter 25">
            <a:extLst>
              <a:ext uri="{FF2B5EF4-FFF2-40B4-BE49-F238E27FC236}">
                <a16:creationId xmlns:a16="http://schemas.microsoft.com/office/drawing/2014/main" id="{3521F8DB-3CE1-BD4E-B744-9304D34F31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8000" y="3238291"/>
            <a:ext cx="11354233" cy="679663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399" b="1" i="0" baseline="0"/>
            </a:lvl1pPr>
            <a:lvl2pPr marL="473979" indent="0">
              <a:buFont typeface="Arial" panose="020B0604020202020204" pitchFamily="34" charset="0"/>
              <a:buNone/>
              <a:defRPr sz="2399" b="1" i="0"/>
            </a:lvl2pPr>
            <a:lvl3pPr marL="956422" indent="0">
              <a:buFont typeface="Arial" panose="020B0604020202020204" pitchFamily="34" charset="0"/>
              <a:buNone/>
              <a:defRPr sz="2399" b="1" i="0"/>
            </a:lvl3pPr>
            <a:lvl4pPr marL="1430402" indent="0">
              <a:buFont typeface="Arial" panose="020B0604020202020204" pitchFamily="34" charset="0"/>
              <a:buNone/>
              <a:defRPr sz="2399" b="1" i="0"/>
            </a:lvl4pPr>
            <a:lvl5pPr marL="1912845" indent="0">
              <a:buFont typeface="Arial" panose="020B0604020202020204" pitchFamily="34" charset="0"/>
              <a:buNone/>
              <a:defRPr sz="2399" b="1" i="0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subline</a:t>
            </a:r>
            <a:br>
              <a:rPr lang="de-DE" dirty="0"/>
            </a:br>
            <a:r>
              <a:rPr lang="de-DE" dirty="0"/>
              <a:t>(</a:t>
            </a:r>
            <a:r>
              <a:rPr lang="en-US" dirty="0"/>
              <a:t>Also possible in two columns</a:t>
            </a:r>
            <a:r>
              <a:rPr lang="de-DE" dirty="0"/>
              <a:t>)</a:t>
            </a:r>
          </a:p>
        </p:txBody>
      </p:sp>
      <p:pic>
        <p:nvPicPr>
          <p:cNvPr id="4" name="Immagine 3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94FA0715-5D58-864A-6A49-49ECBDB1794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244" y="444542"/>
            <a:ext cx="2983989" cy="1008779"/>
          </a:xfrm>
          <a:prstGeom prst="rect">
            <a:avLst/>
          </a:prstGeom>
        </p:spPr>
      </p:pic>
      <p:pic>
        <p:nvPicPr>
          <p:cNvPr id="5" name="Grafik 11">
            <a:extLst>
              <a:ext uri="{FF2B5EF4-FFF2-40B4-BE49-F238E27FC236}">
                <a16:creationId xmlns:a16="http://schemas.microsoft.com/office/drawing/2014/main" id="{CC854A5F-4990-54E6-91ED-FB7EF6C711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00" y="479852"/>
            <a:ext cx="2162067" cy="1001397"/>
          </a:xfrm>
          <a:prstGeom prst="rect">
            <a:avLst/>
          </a:prstGeom>
        </p:spPr>
      </p:pic>
      <p:pic>
        <p:nvPicPr>
          <p:cNvPr id="6" name="Immagine 5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DD5FC504-02A4-340D-8450-9E6639252A3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244" y="444542"/>
            <a:ext cx="2983989" cy="100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49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8000" y="394871"/>
            <a:ext cx="7947268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001" y="1403927"/>
            <a:ext cx="11135999" cy="47021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altLang="de-DE" dirty="0"/>
              <a:t>Karlsruher Institute </a:t>
            </a:r>
            <a:r>
              <a:rPr lang="de-DE" altLang="de-DE" dirty="0" err="1"/>
              <a:t>for</a:t>
            </a:r>
            <a:r>
              <a:rPr lang="de-DE" altLang="de-DE" dirty="0"/>
              <a:t> Technology (KIT).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           </a:t>
            </a:r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143930" y="6319881"/>
            <a:ext cx="11904143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49C6492B-9F9B-4588-8AB6-62DBF42A6E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670" y="394871"/>
            <a:ext cx="1131330" cy="523994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  <a:latin typeface="Univers" panose="020B0503020202020204" pitchFamily="34" charset="0"/>
              </a:defRPr>
            </a:lvl1pPr>
          </a:lstStyle>
          <a:p>
            <a:fld id="{B594C81A-DFE5-4252-ACE3-7B558C600C33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1"/>
                </a:solidFill>
                <a:latin typeface="Univers" panose="020B0503020202020204" pitchFamily="34" charset="0"/>
              </a:defRPr>
            </a:lvl1pPr>
          </a:lstStyle>
          <a:p>
            <a:fld id="{61696EC4-B4CF-4701-AD06-A8439D6D8E1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4D87B36-D57F-487F-9086-156B2F77E750}"/>
              </a:ext>
            </a:extLst>
          </p:cNvPr>
          <p:cNvSpPr txBox="1">
            <a:spLocks/>
          </p:cNvSpPr>
          <p:nvPr userDrawn="1"/>
        </p:nvSpPr>
        <p:spPr>
          <a:xfrm>
            <a:off x="2267108" y="6329811"/>
            <a:ext cx="9396892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>
                <a:latin typeface="Univers" panose="020B0503020202020204" pitchFamily="34" charset="0"/>
              </a:rPr>
              <a:t>Institute </a:t>
            </a:r>
            <a:r>
              <a:rPr lang="de-DE" sz="1200" dirty="0" err="1">
                <a:latin typeface="Univers" panose="020B0503020202020204" pitchFamily="34" charset="0"/>
              </a:rPr>
              <a:t>of</a:t>
            </a:r>
            <a:r>
              <a:rPr lang="de-DE" sz="1200" dirty="0">
                <a:latin typeface="Univers" panose="020B0503020202020204" pitchFamily="34" charset="0"/>
              </a:rPr>
              <a:t> Experimental </a:t>
            </a:r>
            <a:r>
              <a:rPr lang="de-DE" sz="1200" dirty="0" err="1">
                <a:latin typeface="Univers" panose="020B0503020202020204" pitchFamily="34" charset="0"/>
              </a:rPr>
              <a:t>Particle</a:t>
            </a:r>
            <a:r>
              <a:rPr lang="de-DE" sz="1200" dirty="0">
                <a:latin typeface="Univers" panose="020B0503020202020204" pitchFamily="34" charset="0"/>
              </a:rPr>
              <a:t> Physics (ETP)</a:t>
            </a:r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AE6A56DB-B5EE-4225-952A-4A1FEE4F4716}"/>
              </a:ext>
            </a:extLst>
          </p:cNvPr>
          <p:cNvSpPr txBox="1">
            <a:spLocks/>
          </p:cNvSpPr>
          <p:nvPr userDrawn="1"/>
        </p:nvSpPr>
        <p:spPr>
          <a:xfrm>
            <a:off x="7340601" y="6329811"/>
            <a:ext cx="432673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de-DE" sz="1200" dirty="0"/>
          </a:p>
        </p:txBody>
      </p:sp>
      <p:pic>
        <p:nvPicPr>
          <p:cNvPr id="4" name="Segnaposto contenuto 5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0B8EBB24-84A2-8911-6590-C60001195C5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289" y="394871"/>
            <a:ext cx="1619360" cy="54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</p:sldLayoutIdLst>
  <p:hf hdr="0" ftr="0"/>
  <p:txStyles>
    <p:titleStyle>
      <a:lvl1pPr algn="l" defTabSz="914347" rtl="0" eaLnBrk="1" latinLnBrk="0" hangingPunct="1">
        <a:lnSpc>
          <a:spcPct val="90000"/>
        </a:lnSpc>
        <a:spcBef>
          <a:spcPct val="0"/>
        </a:spcBef>
        <a:buNone/>
        <a:defRPr lang="en-US" sz="3199" b="1" kern="1200" dirty="0">
          <a:solidFill>
            <a:schemeClr val="tx1"/>
          </a:solidFill>
          <a:latin typeface="Univers" panose="020B0503020202020204" pitchFamily="34" charset="0"/>
          <a:ea typeface="+mj-ea"/>
          <a:cs typeface="Arial" panose="020B0604020202020204" pitchFamily="34" charset="0"/>
        </a:defRPr>
      </a:lvl1pPr>
    </p:titleStyle>
    <p:bodyStyle>
      <a:lvl1pPr marL="271448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6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1pPr>
      <a:lvl2pPr marL="627027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399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982606" indent="-265098" algn="l" defTabSz="898472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1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344535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1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1700114" indent="-26509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15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6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99" userDrawn="1">
          <p15:clr>
            <a:srgbClr val="F26B43"/>
          </p15:clr>
        </p15:guide>
        <p15:guide id="3" orient="horz" pos="618" userDrawn="1">
          <p15:clr>
            <a:srgbClr val="F26B43"/>
          </p15:clr>
        </p15:guide>
        <p15:guide id="4" pos="60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8000" y="394871"/>
            <a:ext cx="7947268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001" y="1403927"/>
            <a:ext cx="11135999" cy="47021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altLang="de-DE" dirty="0"/>
              <a:t>Karlsruher Institute </a:t>
            </a:r>
            <a:r>
              <a:rPr lang="de-DE" altLang="de-DE" dirty="0" err="1"/>
              <a:t>for</a:t>
            </a:r>
            <a:r>
              <a:rPr lang="de-DE" altLang="de-DE" dirty="0"/>
              <a:t> Technology (KIT).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           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143930" y="6319881"/>
            <a:ext cx="11904143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49C6492B-9F9B-4588-8AB6-62DBF42A6E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670" y="394871"/>
            <a:ext cx="1131330" cy="523994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36313" y="6329811"/>
            <a:ext cx="1370340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/>
                </a:solidFill>
                <a:latin typeface="Univers" panose="020B0503020202020204" pitchFamily="34" charset="0"/>
              </a:defRPr>
            </a:lvl1pPr>
          </a:lstStyle>
          <a:p>
            <a:fld id="{B594C81A-DFE5-4252-ACE3-7B558C600C33}" type="datetime4">
              <a:rPr lang="en-US" smtClean="0"/>
              <a:pPr/>
              <a:t>March 27, 2024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000" y="6329811"/>
            <a:ext cx="43515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tx1"/>
                </a:solidFill>
                <a:latin typeface="Univers" panose="020B0503020202020204" pitchFamily="34" charset="0"/>
              </a:defRPr>
            </a:lvl1pPr>
          </a:lstStyle>
          <a:p>
            <a:fld id="{61696EC4-B4CF-4701-AD06-A8439D6D8E12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4D87B36-D57F-487F-9086-156B2F77E750}"/>
              </a:ext>
            </a:extLst>
          </p:cNvPr>
          <p:cNvSpPr txBox="1">
            <a:spLocks/>
          </p:cNvSpPr>
          <p:nvPr/>
        </p:nvSpPr>
        <p:spPr>
          <a:xfrm>
            <a:off x="2267108" y="6329811"/>
            <a:ext cx="9396892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>
                <a:latin typeface="Univers" panose="020B0503020202020204" pitchFamily="34" charset="0"/>
              </a:rPr>
              <a:t>Institute </a:t>
            </a:r>
            <a:r>
              <a:rPr lang="de-DE" sz="1200" dirty="0" err="1">
                <a:latin typeface="Univers" panose="020B0503020202020204" pitchFamily="34" charset="0"/>
              </a:rPr>
              <a:t>of</a:t>
            </a:r>
            <a:r>
              <a:rPr lang="de-DE" sz="1200" dirty="0">
                <a:latin typeface="Univers" panose="020B0503020202020204" pitchFamily="34" charset="0"/>
              </a:rPr>
              <a:t> Experimental </a:t>
            </a:r>
            <a:r>
              <a:rPr lang="de-DE" sz="1200" dirty="0" err="1">
                <a:latin typeface="Univers" panose="020B0503020202020204" pitchFamily="34" charset="0"/>
              </a:rPr>
              <a:t>Particle</a:t>
            </a:r>
            <a:r>
              <a:rPr lang="de-DE" sz="1200" dirty="0">
                <a:latin typeface="Univers" panose="020B0503020202020204" pitchFamily="34" charset="0"/>
              </a:rPr>
              <a:t> Physics (ETP)</a:t>
            </a:r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AE6A56DB-B5EE-4225-952A-4A1FEE4F4716}"/>
              </a:ext>
            </a:extLst>
          </p:cNvPr>
          <p:cNvSpPr txBox="1">
            <a:spLocks/>
          </p:cNvSpPr>
          <p:nvPr/>
        </p:nvSpPr>
        <p:spPr>
          <a:xfrm>
            <a:off x="7340601" y="6329811"/>
            <a:ext cx="432673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de-DE" sz="1200" dirty="0"/>
          </a:p>
        </p:txBody>
      </p:sp>
      <p:pic>
        <p:nvPicPr>
          <p:cNvPr id="4" name="Segnaposto contenuto 5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0B8EBB24-84A2-8911-6590-C60001195C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289" y="394871"/>
            <a:ext cx="1619360" cy="547447"/>
          </a:xfrm>
          <a:prstGeom prst="rect">
            <a:avLst/>
          </a:prstGeom>
        </p:spPr>
      </p:pic>
      <p:cxnSp>
        <p:nvCxnSpPr>
          <p:cNvPr id="5" name="Gerade Verbindung 11">
            <a:extLst>
              <a:ext uri="{FF2B5EF4-FFF2-40B4-BE49-F238E27FC236}">
                <a16:creationId xmlns:a16="http://schemas.microsoft.com/office/drawing/2014/main" id="{B4AACBC5-585A-0E39-5970-D94C713E3026}"/>
              </a:ext>
            </a:extLst>
          </p:cNvPr>
          <p:cNvCxnSpPr/>
          <p:nvPr userDrawn="1"/>
        </p:nvCxnSpPr>
        <p:spPr>
          <a:xfrm>
            <a:off x="143930" y="6319881"/>
            <a:ext cx="11904143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13">
            <a:extLst>
              <a:ext uri="{FF2B5EF4-FFF2-40B4-BE49-F238E27FC236}">
                <a16:creationId xmlns:a16="http://schemas.microsoft.com/office/drawing/2014/main" id="{E54ED56A-352A-569D-7DE8-03D63AF74A8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670" y="394871"/>
            <a:ext cx="1131330" cy="523994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72A96FB-B6B5-16BE-7331-666EA278E7CE}"/>
              </a:ext>
            </a:extLst>
          </p:cNvPr>
          <p:cNvSpPr txBox="1">
            <a:spLocks/>
          </p:cNvSpPr>
          <p:nvPr userDrawn="1"/>
        </p:nvSpPr>
        <p:spPr>
          <a:xfrm>
            <a:off x="2267108" y="6329811"/>
            <a:ext cx="9396892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200" dirty="0">
                <a:latin typeface="Univers" panose="020B0503020202020204" pitchFamily="34" charset="0"/>
              </a:rPr>
              <a:t>Institute </a:t>
            </a:r>
            <a:r>
              <a:rPr lang="de-DE" sz="1200" dirty="0" err="1">
                <a:latin typeface="Univers" panose="020B0503020202020204" pitchFamily="34" charset="0"/>
              </a:rPr>
              <a:t>of</a:t>
            </a:r>
            <a:r>
              <a:rPr lang="de-DE" sz="1200" dirty="0">
                <a:latin typeface="Univers" panose="020B0503020202020204" pitchFamily="34" charset="0"/>
              </a:rPr>
              <a:t> Experimental </a:t>
            </a:r>
            <a:r>
              <a:rPr lang="de-DE" sz="1200" dirty="0" err="1">
                <a:latin typeface="Univers" panose="020B0503020202020204" pitchFamily="34" charset="0"/>
              </a:rPr>
              <a:t>Particle</a:t>
            </a:r>
            <a:r>
              <a:rPr lang="de-DE" sz="1200" dirty="0">
                <a:latin typeface="Univers" panose="020B0503020202020204" pitchFamily="34" charset="0"/>
              </a:rPr>
              <a:t> Physics (ETP)</a:t>
            </a: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C2FC3E19-E3A1-057F-F764-D436EA4E40B6}"/>
              </a:ext>
            </a:extLst>
          </p:cNvPr>
          <p:cNvSpPr txBox="1">
            <a:spLocks/>
          </p:cNvSpPr>
          <p:nvPr userDrawn="1"/>
        </p:nvSpPr>
        <p:spPr>
          <a:xfrm>
            <a:off x="7340601" y="6329811"/>
            <a:ext cx="4326737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de-DE" sz="1200" dirty="0"/>
          </a:p>
        </p:txBody>
      </p:sp>
      <p:pic>
        <p:nvPicPr>
          <p:cNvPr id="9" name="Segnaposto contenuto 5" descr="Immagine che contiene Carattere, Elementi grafici, testo, schermata&#10;&#10;Descrizione generata automaticamente">
            <a:extLst>
              <a:ext uri="{FF2B5EF4-FFF2-40B4-BE49-F238E27FC236}">
                <a16:creationId xmlns:a16="http://schemas.microsoft.com/office/drawing/2014/main" id="{DDA20DC1-B532-8194-D42E-8E7A1514A5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289" y="394871"/>
            <a:ext cx="1619360" cy="54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hf hdr="0" ftr="0"/>
  <p:txStyles>
    <p:titleStyle>
      <a:lvl1pPr algn="l" defTabSz="914347" rtl="0" eaLnBrk="1" latinLnBrk="0" hangingPunct="1">
        <a:lnSpc>
          <a:spcPct val="90000"/>
        </a:lnSpc>
        <a:spcBef>
          <a:spcPct val="0"/>
        </a:spcBef>
        <a:buNone/>
        <a:defRPr lang="en-US" sz="3199" b="1" kern="1200" dirty="0">
          <a:solidFill>
            <a:schemeClr val="tx1"/>
          </a:solidFill>
          <a:latin typeface="Univers" panose="020B0503020202020204" pitchFamily="34" charset="0"/>
          <a:ea typeface="+mj-ea"/>
          <a:cs typeface="Arial" panose="020B0604020202020204" pitchFamily="34" charset="0"/>
        </a:defRPr>
      </a:lvl1pPr>
    </p:titleStyle>
    <p:bodyStyle>
      <a:lvl1pPr marL="271448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6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1pPr>
      <a:lvl2pPr marL="627027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399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982606" indent="-265098" algn="l" defTabSz="898472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1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344535" indent="-27144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21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1700114" indent="-265098" algn="l" defTabSz="914347" rtl="0" eaLnBrk="1" latinLnBrk="0" hangingPunct="1">
        <a:lnSpc>
          <a:spcPct val="90000"/>
        </a:lnSpc>
        <a:spcBef>
          <a:spcPts val="480"/>
        </a:spcBef>
        <a:buSzPct val="88000"/>
        <a:buFontTx/>
        <a:buBlip>
          <a:blip r:embed="rId6"/>
        </a:buBlip>
        <a:defRPr sz="15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45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1626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8800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973" indent="-228587" algn="l" defTabSz="91434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4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9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6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40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213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7" algn="l" defTabSz="91434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orient="horz" pos="2399" userDrawn="1">
          <p15:clr>
            <a:srgbClr val="F26B43"/>
          </p15:clr>
        </p15:guide>
        <p15:guide id="6" orient="horz" pos="618" userDrawn="1">
          <p15:clr>
            <a:srgbClr val="F26B43"/>
          </p15:clr>
        </p15:guide>
        <p15:guide id="7" pos="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1387393/contributions/5854544/attachments/2825117/4934917/taupol-ecfa-talk.pdf" TargetMode="External"/><Relationship Id="rId2" Type="http://schemas.openxmlformats.org/officeDocument/2006/relationships/hyperlink" Target="https://arxiv.org/pdf/2307.07747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ontiersin.org/articles/10.3389/fphy.2022.967881/full" TargetMode="External"/><Relationship Id="rId2" Type="http://schemas.openxmlformats.org/officeDocument/2006/relationships/hyperlink" Target="https://link.springer.com/article/10.1140/epjc/s10052-019-6587-9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hyperlink" Target="https://arxiv.org/pdf/2303.16514.pdf" TargetMode="External"/><Relationship Id="rId4" Type="http://schemas.openxmlformats.org/officeDocument/2006/relationships/hyperlink" Target="https://arxiv.org/pdf/2310.17270.pd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arxiv.org/pdf/1911.04968.pdf" TargetMode="External"/><Relationship Id="rId7" Type="http://schemas.openxmlformats.org/officeDocument/2006/relationships/hyperlink" Target="https://arxiv.org/pdf/2202.03450.pdf" TargetMode="External"/><Relationship Id="rId2" Type="http://schemas.openxmlformats.org/officeDocument/2006/relationships/hyperlink" Target="https://arxiv.org/pdf/2306.08686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rxiv.org/pdf/2111.13669.pdfhttps:/arxiv.org/pdf/2111.13669.pdf" TargetMode="External"/><Relationship Id="rId5" Type="http://schemas.openxmlformats.org/officeDocument/2006/relationships/hyperlink" Target="https://arxiv.org/pdf/2102.08971.pdf" TargetMode="External"/><Relationship Id="rId4" Type="http://schemas.openxmlformats.org/officeDocument/2006/relationships/hyperlink" Target="https://arxiv.org/pdf/2202.0937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link.springer.com/article/10.1140/epjc/s10052-019-6587-9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1308.2674.pdf" TargetMode="External"/><Relationship Id="rId2" Type="http://schemas.openxmlformats.org/officeDocument/2006/relationships/hyperlink" Target="https://indico.cern.ch/event/1393738/contributions/5858480/attachments/2821786/4927822/FCC-ee%20CP%20Studies%20ECFA%20March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hyperlink" Target="https://arxiv.org/pdf/2203.11707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rxiv.org/pdf/2205.05120.pdf" TargetMode="External"/><Relationship Id="rId3" Type="http://schemas.openxmlformats.org/officeDocument/2006/relationships/hyperlink" Target="http://www.arxiv.org/abs/2004.04545" TargetMode="External"/><Relationship Id="rId7" Type="http://schemas.openxmlformats.org/officeDocument/2006/relationships/hyperlink" Target="https://link.springer.com/article/10.1007/JHEP07(2023)092" TargetMode="External"/><Relationship Id="rId2" Type="http://schemas.openxmlformats.org/officeDocument/2006/relationships/hyperlink" Target="http://www.arxiv.org/abs/2003.10866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journals.aps.org/prd/pdf/10.1103/PhysRevD.108.032013" TargetMode="External"/><Relationship Id="rId11" Type="http://schemas.openxmlformats.org/officeDocument/2006/relationships/image" Target="../media/image120.png"/><Relationship Id="rId5" Type="http://schemas.openxmlformats.org/officeDocument/2006/relationships/hyperlink" Target="https://arxiv.org/pdf/2110.04836.pdf" TargetMode="External"/><Relationship Id="rId10" Type="http://schemas.openxmlformats.org/officeDocument/2006/relationships/hyperlink" Target="https://arxiv.org/pdf/2212.05833.pdf" TargetMode="External"/><Relationship Id="rId4" Type="http://schemas.openxmlformats.org/officeDocument/2006/relationships/hyperlink" Target="https://arxiv.org/pdf/2110.10177.pdf" TargetMode="External"/><Relationship Id="rId9" Type="http://schemas.openxmlformats.org/officeDocument/2006/relationships/hyperlink" Target="https://arxiv.org/pdf/1602.04516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515938" y="1560513"/>
            <a:ext cx="11366500" cy="4616352"/>
          </a:xfrm>
        </p:spPr>
        <p:txBody>
          <a:bodyPr anchor="ctr">
            <a:noAutofit/>
          </a:bodyPr>
          <a:lstStyle/>
          <a:p>
            <a:pPr algn="ctr"/>
            <a:r>
              <a:rPr lang="de-DE" sz="4800" dirty="0"/>
              <a:t>PhD PROJECT DISCUSSION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515938" y="6298162"/>
            <a:ext cx="11353800" cy="325665"/>
          </a:xfrm>
        </p:spPr>
        <p:txBody>
          <a:bodyPr>
            <a:normAutofit/>
          </a:bodyPr>
          <a:lstStyle/>
          <a:p>
            <a:pPr algn="ctr"/>
            <a:r>
              <a:rPr lang="de-DE" sz="2000" b="0" dirty="0"/>
              <a:t>Sofia Giappichini</a:t>
            </a:r>
          </a:p>
        </p:txBody>
      </p:sp>
    </p:spTree>
    <p:extLst>
      <p:ext uri="{BB962C8B-B14F-4D97-AF65-F5344CB8AC3E}">
        <p14:creationId xmlns:p14="http://schemas.microsoft.com/office/powerpoint/2010/main" val="2838928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413164"/>
                <a:ext cx="11125200" cy="2132469"/>
              </a:xfrm>
            </p:spPr>
            <p:txBody>
              <a:bodyPr anchor="ctr">
                <a:normAutofit/>
              </a:bodyPr>
              <a:lstStyle/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/>
                  <a:t>For FCC-</a:t>
                </a:r>
                <a:r>
                  <a:rPr lang="it-IT" sz="2400" dirty="0" err="1"/>
                  <a:t>ee</a:t>
                </a:r>
                <a:r>
                  <a:rPr lang="it-IT" sz="2400" dirty="0"/>
                  <a:t> </a:t>
                </a:r>
                <a:r>
                  <a:rPr lang="it-IT" sz="2400" dirty="0" err="1"/>
                  <a:t>it</a:t>
                </a:r>
                <a:r>
                  <a:rPr lang="it-IT" sz="2400" dirty="0"/>
                  <a:t> </a:t>
                </a:r>
                <a:r>
                  <a:rPr lang="it-IT" sz="2400" dirty="0" err="1"/>
                  <a:t>seems</a:t>
                </a:r>
                <a:r>
                  <a:rPr lang="it-IT" sz="2400" dirty="0"/>
                  <a:t> like </a:t>
                </a:r>
                <a:r>
                  <a:rPr lang="it-IT" sz="2400" dirty="0" err="1"/>
                  <a:t>there</a:t>
                </a:r>
                <a:r>
                  <a:rPr lang="it-IT" sz="2400" dirty="0"/>
                  <a:t> </a:t>
                </a:r>
                <a:r>
                  <a:rPr lang="it-IT" sz="2400" dirty="0" err="1"/>
                  <a:t>is</a:t>
                </a:r>
                <a:r>
                  <a:rPr lang="it-IT" sz="2400" dirty="0"/>
                  <a:t> a </a:t>
                </a:r>
                <a:r>
                  <a:rPr lang="it-IT" sz="2400" dirty="0" err="1"/>
                  <a:t>lot</a:t>
                </a:r>
                <a:r>
                  <a:rPr lang="it-IT" sz="2400" dirty="0"/>
                  <a:t> of room for </a:t>
                </a:r>
                <a:r>
                  <a:rPr lang="it-IT" sz="2400" dirty="0" err="1"/>
                  <a:t>exploration</a:t>
                </a:r>
                <a:endParaRPr lang="it-IT" sz="2400" dirty="0"/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𝜏𝜏</m:t>
                    </m:r>
                  </m:oMath>
                </a14:m>
                <a:r>
                  <a:rPr lang="it-IT" sz="2400" dirty="0"/>
                  <a:t> </a:t>
                </a:r>
                <a:r>
                  <a:rPr lang="it-IT" sz="2400" dirty="0" err="1"/>
                  <a:t>is</a:t>
                </a:r>
                <a:r>
                  <a:rPr lang="it-IT" sz="2400" dirty="0"/>
                  <a:t> </a:t>
                </a:r>
                <a:r>
                  <a:rPr lang="it-IT" sz="2400" dirty="0" err="1"/>
                  <a:t>seen</a:t>
                </a:r>
                <a:r>
                  <a:rPr lang="it-IT" sz="2400" dirty="0"/>
                  <a:t> </a:t>
                </a:r>
                <a:r>
                  <a:rPr lang="it-IT" sz="2400" dirty="0" err="1"/>
                  <a:t>as</a:t>
                </a:r>
                <a:r>
                  <a:rPr lang="it-IT" sz="2400" dirty="0"/>
                  <a:t> a </a:t>
                </a:r>
                <a:r>
                  <a:rPr lang="it-IT" sz="2400" dirty="0" err="1"/>
                  <a:t>very</a:t>
                </a:r>
                <a:r>
                  <a:rPr lang="it-IT" sz="2400" dirty="0"/>
                  <a:t> </a:t>
                </a:r>
                <a:r>
                  <a:rPr lang="it-IT" sz="2400" dirty="0" err="1"/>
                  <a:t>promising</a:t>
                </a:r>
                <a:r>
                  <a:rPr lang="it-IT" sz="2400" dirty="0"/>
                  <a:t> </a:t>
                </a:r>
                <a:r>
                  <a:rPr lang="it-IT" sz="2400" dirty="0" err="1"/>
                  <a:t>channel</a:t>
                </a:r>
                <a:r>
                  <a:rPr lang="it-IT" sz="2400" dirty="0"/>
                  <a:t>, </a:t>
                </a:r>
                <a:r>
                  <a:rPr lang="it-IT" sz="2400" dirty="0" err="1"/>
                  <a:t>there</a:t>
                </a:r>
                <a:r>
                  <a:rPr lang="it-IT" sz="2400" dirty="0"/>
                  <a:t> are a </a:t>
                </a:r>
                <a:r>
                  <a:rPr lang="it-IT" sz="2400" dirty="0" err="1"/>
                  <a:t>few</a:t>
                </a:r>
                <a:r>
                  <a:rPr lang="it-IT" sz="2400" dirty="0"/>
                  <a:t> options in </a:t>
                </a:r>
                <a:r>
                  <a:rPr lang="it-IT" sz="2400" dirty="0" err="1"/>
                  <a:t>terms</a:t>
                </a:r>
                <a:r>
                  <a:rPr lang="it-IT" sz="2400" dirty="0"/>
                  <a:t> of </a:t>
                </a:r>
                <a:r>
                  <a:rPr lang="it-IT" sz="2400" dirty="0" err="1"/>
                  <a:t>ecm</a:t>
                </a:r>
                <a:r>
                  <a:rPr lang="it-IT" sz="2400" dirty="0"/>
                  <a:t> and production </a:t>
                </a:r>
                <a:r>
                  <a:rPr lang="it-IT" sz="2400" dirty="0" err="1"/>
                  <a:t>channel</a:t>
                </a:r>
                <a:r>
                  <a:rPr lang="it-IT" sz="2400" dirty="0"/>
                  <a:t> (</a:t>
                </a:r>
                <a:r>
                  <a:rPr lang="it-IT" sz="2400" dirty="0" err="1"/>
                  <a:t>excl</a:t>
                </a:r>
                <a:r>
                  <a:rPr lang="it-IT" sz="2400" dirty="0"/>
                  <a:t>. </a:t>
                </a:r>
                <a:r>
                  <a:rPr lang="it-IT" sz="2400" dirty="0" err="1"/>
                  <a:t>tH</a:t>
                </a:r>
                <a:r>
                  <a:rPr lang="it-IT" sz="2400" dirty="0"/>
                  <a:t>, </a:t>
                </a:r>
                <a:r>
                  <a:rPr lang="it-IT" sz="2400" dirty="0" err="1"/>
                  <a:t>ttH</a:t>
                </a:r>
                <a:r>
                  <a:rPr lang="it-IT" sz="2400" dirty="0"/>
                  <a:t>) ,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it-IT" sz="2400" dirty="0"/>
                  <a:t> reconstruction</a:t>
                </a:r>
              </a:p>
            </p:txBody>
          </p:sp>
        </mc:Choice>
        <mc:Fallback xmlns="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413164"/>
                <a:ext cx="11125200" cy="2132469"/>
              </a:xfrm>
              <a:blipFill>
                <a:blip r:embed="rId2"/>
                <a:stretch>
                  <a:fillRect l="-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10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/>
              <a:t>HIGGS CP POSSIBILITIES</a:t>
            </a:r>
            <a:endParaRPr lang="en-GB" sz="4800" dirty="0"/>
          </a:p>
        </p:txBody>
      </p:sp>
      <p:pic>
        <p:nvPicPr>
          <p:cNvPr id="7" name="Immagine 6" descr="Immagine che contiene testo, linea, diagramma, Diagramma&#10;&#10;Descrizione generata automaticamente">
            <a:extLst>
              <a:ext uri="{FF2B5EF4-FFF2-40B4-BE49-F238E27FC236}">
                <a16:creationId xmlns:a16="http://schemas.microsoft.com/office/drawing/2014/main" id="{978C8C14-3EF4-D26F-02C6-350EF0CB18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182" y="3441298"/>
            <a:ext cx="3703818" cy="2682256"/>
          </a:xfrm>
          <a:prstGeom prst="rect">
            <a:avLst/>
          </a:prstGeom>
        </p:spPr>
      </p:pic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24D48BEE-496A-3AB7-4A04-245D3348B2AF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B40586A-EDD5-332E-F13F-1C90C56C8FCC}"/>
              </a:ext>
            </a:extLst>
          </p:cNvPr>
          <p:cNvSpPr txBox="1"/>
          <p:nvPr/>
        </p:nvSpPr>
        <p:spPr>
          <a:xfrm>
            <a:off x="505578" y="3390963"/>
            <a:ext cx="7694604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48" marR="0" lvl="0" indent="-271448" algn="l" defTabSz="914347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1200"/>
              </a:spcAft>
              <a:buClrTx/>
              <a:buSzPct val="88000"/>
              <a:buFontTx/>
              <a:buBlip>
                <a:blip r:embed="rId4"/>
              </a:buBlip>
              <a:tabLst/>
              <a:defRPr/>
            </a:pP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If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studying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it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from an EFT (SMEFT, HEFT?)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perspective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with multiple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operators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then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it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would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also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be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interesting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in CMS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 panose="020B0503020202020204" pitchFamily="34" charset="0"/>
              <a:ea typeface="+mn-ea"/>
              <a:cs typeface="+mn-cs"/>
            </a:endParaRPr>
          </a:p>
          <a:p>
            <a:pPr marL="271448" marR="0" lvl="0" indent="-271448" algn="l" defTabSz="914347" rtl="0" eaLnBrk="1" fontAlgn="auto" latinLnBrk="0" hangingPunct="1">
              <a:lnSpc>
                <a:spcPct val="100000"/>
              </a:lnSpc>
              <a:spcBef>
                <a:spcPts val="480"/>
              </a:spcBef>
              <a:spcAft>
                <a:spcPts val="1200"/>
              </a:spcAft>
              <a:buClrTx/>
              <a:buSzPct val="88000"/>
              <a:buFontTx/>
              <a:buBlip>
                <a:blip r:embed="rId4"/>
              </a:buBlip>
              <a:tabLst/>
              <a:defRPr/>
            </a:pPr>
            <a:r>
              <a:rPr lang="it-IT" sz="2400" dirty="0">
                <a:solidFill>
                  <a:prstClr val="black"/>
                </a:solidFill>
                <a:latin typeface="Univers" panose="020B0503020202020204" pitchFamily="34" charset="0"/>
              </a:rPr>
              <a:t>D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ifferent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assumptions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by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selecting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relevant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 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operators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: CP-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even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, CP-</a:t>
            </a:r>
            <a:r>
              <a:rPr kumimoji="0" 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odd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vers" panose="020B0503020202020204" pitchFamily="34" charset="0"/>
                <a:ea typeface="+mn-ea"/>
                <a:cs typeface="+mn-cs"/>
              </a:rPr>
              <a:t>, CP-mix</a:t>
            </a:r>
          </a:p>
        </p:txBody>
      </p:sp>
    </p:spTree>
    <p:extLst>
      <p:ext uri="{BB962C8B-B14F-4D97-AF65-F5344CB8AC3E}">
        <p14:creationId xmlns:p14="http://schemas.microsoft.com/office/powerpoint/2010/main" val="1228057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/>
                  <a:t>At FCC-ee DV from tau </a:t>
                </a:r>
                <a:r>
                  <a:rPr lang="it-IT" sz="2400" dirty="0" err="1"/>
                  <a:t>decays</a:t>
                </a:r>
                <a:r>
                  <a:rPr lang="it-IT" sz="2400" dirty="0"/>
                  <a:t> can be </a:t>
                </a:r>
                <a:r>
                  <a:rPr lang="it-IT" sz="2400" dirty="0" err="1"/>
                  <a:t>specifically</a:t>
                </a:r>
                <a:r>
                  <a:rPr lang="it-IT" sz="2400" dirty="0"/>
                  <a:t> </a:t>
                </a:r>
                <a:r>
                  <a:rPr lang="it-IT" sz="2400" dirty="0" err="1"/>
                  <a:t>searched</a:t>
                </a:r>
                <a:r>
                  <a:rPr lang="it-IT" sz="2400" dirty="0"/>
                  <a:t> for and </a:t>
                </a:r>
                <a:r>
                  <a:rPr lang="it-IT" sz="2400" dirty="0" err="1"/>
                  <a:t>used</a:t>
                </a:r>
                <a:r>
                  <a:rPr lang="it-IT" sz="2400" dirty="0"/>
                  <a:t> for tau </a:t>
                </a:r>
                <a:r>
                  <a:rPr lang="it-IT" sz="2400" dirty="0" err="1"/>
                  <a:t>reconstruction</a:t>
                </a:r>
                <a:endParaRPr lang="it-IT" sz="2400" dirty="0"/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 err="1"/>
                  <a:t>Cleaner</a:t>
                </a:r>
                <a:r>
                  <a:rPr lang="it-IT" sz="2400" dirty="0"/>
                  <a:t> </a:t>
                </a:r>
                <a:r>
                  <a:rPr lang="en-US" sz="2400" dirty="0"/>
                  <a:t>environment</a:t>
                </a:r>
                <a:r>
                  <a:rPr lang="it-IT" sz="2400" dirty="0"/>
                  <a:t> </a:t>
                </a:r>
                <a:r>
                  <a:rPr lang="it-IT" sz="2400" dirty="0" err="1"/>
                  <a:t>than</a:t>
                </a:r>
                <a:r>
                  <a:rPr lang="it-IT" sz="2400" dirty="0"/>
                  <a:t> LHC, </a:t>
                </a:r>
                <a:r>
                  <a:rPr lang="it-IT" sz="2400" dirty="0" err="1"/>
                  <a:t>especially</a:t>
                </a:r>
                <a:r>
                  <a:rPr lang="it-IT" sz="2400" dirty="0"/>
                  <a:t> for </a:t>
                </a:r>
                <a:r>
                  <a:rPr lang="it-IT" sz="2400" dirty="0" err="1"/>
                  <a:t>leptonic</a:t>
                </a:r>
                <a:r>
                  <a:rPr lang="it-IT" sz="2400" dirty="0"/>
                  <a:t> </a:t>
                </a:r>
                <a:r>
                  <a:rPr lang="it-IT" sz="2400" dirty="0" err="1"/>
                  <a:t>decays</a:t>
                </a:r>
                <a:endParaRPr lang="it-IT" sz="2400" dirty="0"/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 err="1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Hadronic</a:t>
                </a:r>
                <a:r>
                  <a:rPr lang="it-IT" sz="240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tau </a:t>
                </a:r>
                <a:r>
                  <a:rPr lang="it-IT" sz="2400" dirty="0" err="1"/>
                  <a:t>reconstruction</a:t>
                </a:r>
                <a:r>
                  <a:rPr lang="it-IT" sz="2400" dirty="0"/>
                  <a:t> from jet tagging </a:t>
                </a:r>
                <a:r>
                  <a:rPr lang="it-IT" sz="2400" dirty="0" err="1"/>
                  <a:t>algorithms</a:t>
                </a:r>
                <a:r>
                  <a:rPr lang="it-IT" sz="2400" dirty="0"/>
                  <a:t> (</a:t>
                </a:r>
                <a:r>
                  <a:rPr lang="it-IT" sz="2400" dirty="0" err="1"/>
                  <a:t>tested</a:t>
                </a:r>
                <a:r>
                  <a:rPr lang="it-IT" sz="2400" dirty="0"/>
                  <a:t> on CLIC)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/>
                  <a:t>Study on tau </a:t>
                </a:r>
                <a:r>
                  <a:rPr lang="it-IT" sz="2400" dirty="0" err="1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polarisation</a:t>
                </a:r>
                <a:r>
                  <a:rPr lang="it-IT" sz="2400" dirty="0"/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it-IT" sz="2400" dirty="0"/>
                  <a:t> (</a:t>
                </a:r>
                <a:r>
                  <a:rPr lang="it-IT" sz="2400" dirty="0" err="1"/>
                  <a:t>gen</a:t>
                </a:r>
                <a:r>
                  <a:rPr lang="it-IT" sz="2400" dirty="0"/>
                  <a:t> </a:t>
                </a:r>
                <a:r>
                  <a:rPr lang="it-IT" sz="2400" dirty="0" err="1"/>
                  <a:t>level</a:t>
                </a:r>
                <a:r>
                  <a:rPr lang="it-IT" sz="2400" dirty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2400" dirty="0"/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55" r="-2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11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/>
              <a:t>TAU RECONSTRUCTION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096171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Inhaltsplatzhalter 1">
                <a:extLst>
                  <a:ext uri="{FF2B5EF4-FFF2-40B4-BE49-F238E27FC236}">
                    <a16:creationId xmlns:a16="http://schemas.microsoft.com/office/drawing/2014/main" id="{A74B25C5-B6A4-E94E-A101-8E8D322AA3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>
                  <a:lnSpc>
                    <a:spcPct val="150000"/>
                  </a:lnSpc>
                </a:pPr>
                <a:r>
                  <a:rPr lang="de-DE" dirty="0"/>
                  <a:t>ALPs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dirty="0"/>
                  <a:t>Higgs CP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𝜏𝜏</m:t>
                    </m:r>
                  </m:oMath>
                </a14:m>
                <a:endParaRPr lang="it-IT" b="0" dirty="0"/>
              </a:p>
              <a:p>
                <a:pPr>
                  <a:lnSpc>
                    <a:spcPct val="150000"/>
                  </a:lnSpc>
                </a:pPr>
                <a:r>
                  <a:rPr lang="it-IT" b="0" dirty="0"/>
                  <a:t>(Tau </a:t>
                </a:r>
                <a:r>
                  <a:rPr lang="it-IT" b="0" dirty="0" err="1"/>
                  <a:t>reconstruction</a:t>
                </a:r>
                <a:r>
                  <a:rPr lang="it-IT" b="0" dirty="0"/>
                  <a:t>)</a:t>
                </a:r>
              </a:p>
              <a:p>
                <a:endParaRPr lang="de-DE" dirty="0"/>
              </a:p>
            </p:txBody>
          </p:sp>
        </mc:Choice>
        <mc:Fallback>
          <p:sp>
            <p:nvSpPr>
              <p:cNvPr id="2" name="Inhaltsplatzhalter 1">
                <a:extLst>
                  <a:ext uri="{FF2B5EF4-FFF2-40B4-BE49-F238E27FC236}">
                    <a16:creationId xmlns:a16="http://schemas.microsoft.com/office/drawing/2014/main" id="{A74B25C5-B6A4-E94E-A101-8E8D322AA3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DFA1D-1E67-ED4F-853D-A810F491A6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dt" sz="half" idx="10"/>
          </p:nvPr>
        </p:nvSpPr>
        <p:spPr>
          <a:xfrm>
            <a:off x="836312" y="6329811"/>
            <a:ext cx="2774635" cy="528189"/>
          </a:xfrm>
        </p:spPr>
        <p:txBody>
          <a:bodyPr/>
          <a:lstStyle/>
          <a:p>
            <a:fld id="{D081D90B-27A7-49E8-9856-FB81265ECD30}" type="datetime4">
              <a:rPr lang="en-US" noProof="0" smtClean="0"/>
              <a:t>March 27, 2024</a:t>
            </a:fld>
            <a:r>
              <a:rPr lang="en-US" noProof="0" dirty="0"/>
              <a:t> – Sofia Giappichini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129646-DAB2-7B4D-8450-A969602B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8E15B8B-7C43-A64A-B8B9-EB7D076B6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20226"/>
            <a:ext cx="7997164" cy="758466"/>
          </a:xfrm>
        </p:spPr>
        <p:txBody>
          <a:bodyPr>
            <a:normAutofit/>
          </a:bodyPr>
          <a:lstStyle/>
          <a:p>
            <a:r>
              <a:rPr lang="de-DE" sz="4800" dirty="0"/>
              <a:t>TOPICS</a:t>
            </a:r>
          </a:p>
        </p:txBody>
      </p:sp>
    </p:spTree>
    <p:extLst>
      <p:ext uri="{BB962C8B-B14F-4D97-AF65-F5344CB8AC3E}">
        <p14:creationId xmlns:p14="http://schemas.microsoft.com/office/powerpoint/2010/main" val="6798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dirty="0"/>
                  <a:t>Feebly-interacting particles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dirty="0"/>
                  <a:t>DM candidate 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dirty="0"/>
                  <a:t>Solution to the strong CP and/or hierarchy problems 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dirty="0"/>
                  <a:t>FCC-</a:t>
                </a:r>
                <a:r>
                  <a:rPr lang="en-GB" dirty="0" err="1"/>
                  <a:t>ee</a:t>
                </a:r>
                <a:r>
                  <a:rPr lang="en-GB" dirty="0"/>
                  <a:t> clean environment and large integrated luminosities will render it very sensitive to EW-coupled ALPs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dirty="0"/>
                  <a:t>Decay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b="0" i="1" smtClean="0"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it-IT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acc>
                    <m:r>
                      <a:rPr lang="it-IT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𝛾𝛾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𝑔𝑔</m:t>
                    </m:r>
                    <m:r>
                      <a:rPr lang="it-IT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𝜋𝜋𝜋</m:t>
                    </m:r>
                    <m:r>
                      <a:rPr lang="it-IT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dirty="0"/>
                  <a:t>  with at least dim-5 effective </a:t>
                </a:r>
                <a:r>
                  <a:rPr lang="en-GB" dirty="0" err="1"/>
                  <a:t>Lagrangian</a:t>
                </a:r>
                <a:r>
                  <a:rPr lang="en-GB" dirty="0"/>
                  <a:t>, from dim-6 to include H coupling</a:t>
                </a:r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3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04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 err="1"/>
              <a:t>ALPs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083CD32E-C035-015F-41AA-2716BC4360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13" y="6329363"/>
            <a:ext cx="2597052" cy="528637"/>
          </a:xfrm>
        </p:spPr>
        <p:txBody>
          <a:bodyPr/>
          <a:lstStyle/>
          <a:p>
            <a:fld id="{D081D90B-27A7-49E8-9856-FB81265ECD30}" type="datetime4">
              <a:rPr lang="en-US" noProof="0" smtClean="0"/>
              <a:t>March 27, 2024</a:t>
            </a:fld>
            <a:r>
              <a:rPr lang="en-US" noProof="0" dirty="0"/>
              <a:t> – Sofia Giappichini</a:t>
            </a:r>
          </a:p>
        </p:txBody>
      </p:sp>
    </p:spTree>
    <p:extLst>
      <p:ext uri="{BB962C8B-B14F-4D97-AF65-F5344CB8AC3E}">
        <p14:creationId xmlns:p14="http://schemas.microsoft.com/office/powerpoint/2010/main" val="389575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/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𝛾𝛾</m:t>
                    </m:r>
                  </m:oMath>
                </a14:m>
                <a:r>
                  <a:rPr lang="en-GB" sz="2400" dirty="0"/>
                  <a:t> from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𝑍𝑎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projected sensitivity</a:t>
                </a:r>
                <a:endParaRPr lang="en-GB" sz="2400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𝛾𝛾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 err="1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snowmass</a:t>
                </a:r>
                <a:r>
                  <a:rPr lang="en-GB" sz="2400" dirty="0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2022</a:t>
                </a:r>
                <a:r>
                  <a:rPr lang="en-GB" sz="2400" dirty="0"/>
                  <a:t>, gen level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𝛾𝛾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 →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𝛾𝛾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photon fusion</a:t>
                </a:r>
                <a:r>
                  <a:rPr lang="en-GB" sz="2400" dirty="0"/>
                  <a:t>, IDEA </a:t>
                </a:r>
                <a:r>
                  <a:rPr lang="en-GB" sz="2400" dirty="0" err="1"/>
                  <a:t>reco</a:t>
                </a:r>
                <a:r>
                  <a:rPr lang="en-GB" sz="2400" dirty="0"/>
                  <a:t>, different </a:t>
                </a:r>
                <a:r>
                  <a:rPr lang="en-GB" sz="2400" dirty="0" err="1"/>
                  <a:t>ecm</a:t>
                </a:r>
                <a:r>
                  <a:rPr lang="en-GB" sz="2400" dirty="0"/>
                  <a:t>, prompt and DV, only photon coupling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𝛾𝛾</m:t>
                        </m:r>
                      </m:e>
                    </m:d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ad>
                      <m:radPr>
                        <m:degHide m:val="on"/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240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𝐺𝑒𝑉</m:t>
                    </m:r>
                  </m:oMath>
                </a14:m>
                <a:r>
                  <a:rPr lang="en-GB" sz="2400" dirty="0"/>
                  <a:t> bounds on </a:t>
                </a:r>
                <a:r>
                  <a:rPr lang="en-GB" sz="2400" dirty="0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photon and Z couplings</a:t>
                </a:r>
                <a:endParaRPr lang="en-GB" sz="2400" dirty="0">
                  <a:solidFill>
                    <a:schemeClr val="tx2"/>
                  </a:solidFill>
                </a:endParaRPr>
              </a:p>
              <a:p>
                <a:endParaRPr lang="en-GB" sz="2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55" r="-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03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 err="1"/>
              <a:t>ALPs</a:t>
            </a:r>
            <a:r>
              <a:rPr lang="it-IT" sz="4800" dirty="0"/>
              <a:t> </a:t>
            </a:r>
            <a:r>
              <a:rPr lang="it-IT" sz="4800" dirty="0" err="1"/>
              <a:t>at</a:t>
            </a:r>
            <a:r>
              <a:rPr lang="it-IT" sz="4800" dirty="0"/>
              <a:t> FCC-</a:t>
            </a:r>
            <a:r>
              <a:rPr lang="it-IT" sz="4800" dirty="0" err="1"/>
              <a:t>ee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BC73E2AA-8768-BF27-6449-3BA55C96C987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317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acc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𝜇𝜇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  <a:r>
                  <a:rPr lang="en-GB" sz="240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LLP </a:t>
                </a:r>
                <a:r>
                  <a:rPr lang="en-GB" sz="2400" dirty="0"/>
                  <a:t>, only top coupling, no detector sim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acc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𝑒𝑒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𝜇𝜇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  <a:r>
                  <a:rPr lang="en-GB" sz="2400" dirty="0"/>
                  <a:t>prompt from </a:t>
                </a:r>
                <a:r>
                  <a:rPr lang="en-GB" sz="2400" dirty="0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CMS</a:t>
                </a:r>
                <a:r>
                  <a:rPr lang="en-GB" sz="2400" dirty="0">
                    <a:solidFill>
                      <a:schemeClr val="tx2"/>
                    </a:solidFill>
                  </a:rPr>
                  <a:t> </a:t>
                </a:r>
                <a:r>
                  <a:rPr lang="en-GB" sz="2400" dirty="0"/>
                  <a:t>and ATLAS too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𝑞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acc>
                          <m:accPr>
                            <m:chr m:val="̅"/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acc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chemeClr val="tx2"/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decay in HCAL</a:t>
                </a:r>
                <a:r>
                  <a:rPr lang="en-GB" sz="2400" dirty="0"/>
                  <a:t>, </a:t>
                </a:r>
                <a:r>
                  <a:rPr lang="en-GB" sz="2400" dirty="0" err="1"/>
                  <a:t>flavor</a:t>
                </a:r>
                <a:r>
                  <a:rPr lang="en-GB" sz="2400" dirty="0"/>
                  <a:t> changing decay (based on ATLAS?)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i="1" smtClean="0">
                        <a:latin typeface="Cambria Math" panose="02040503050406030204" pitchFamily="18" charset="0"/>
                      </a:rPr>
                      <m:t>𝛾𝛾</m:t>
                    </m:r>
                  </m:oMath>
                </a14:m>
                <a:r>
                  <a:rPr lang="en-GB" sz="2400" dirty="0"/>
                  <a:t> from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𝑃𝑏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𝑃𝑏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𝑝𝑝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𝑉𝐵𝐹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𝑍𝑎</m:t>
                    </m:r>
                  </m:oMath>
                </a14:m>
                <a:r>
                  <a:rPr lang="en-GB" sz="2400" dirty="0"/>
                  <a:t> (</a:t>
                </a:r>
                <a:r>
                  <a:rPr lang="en-GB" sz="2400" dirty="0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review of ATLAS/CMS</a:t>
                </a:r>
                <a:r>
                  <a:rPr lang="en-GB" sz="2400" dirty="0"/>
                  <a:t>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𝑝𝑝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𝑍𝑍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solidFill>
                      <a:schemeClr val="tx2"/>
                    </a:solidFill>
                    <a:hlinkClick r:id="rId6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CMS</a:t>
                </a:r>
                <a:r>
                  <a:rPr lang="en-GB" sz="2400" dirty="0"/>
                  <a:t>, non-resonant coupling to bosons in EFT approach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7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VBS</a:t>
                </a:r>
                <a:r>
                  <a:rPr lang="en-GB" sz="2400" dirty="0"/>
                  <a:t> with ALPs produced in non-resonant coupling to </a:t>
                </a:r>
                <a:r>
                  <a:rPr lang="pl-PL" sz="2400" dirty="0"/>
                  <a:t>ZZ, </a:t>
                </a:r>
                <a:r>
                  <a:rPr lang="it-IT" sz="2400" dirty="0"/>
                  <a:t>WW </a:t>
                </a:r>
                <a:r>
                  <a:rPr lang="pl-PL" sz="2400" dirty="0"/>
                  <a:t>and Z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400" b="0" i="1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GB" sz="2400" dirty="0"/>
                  <a:t>, re-interpretation of LHC data in SMEFT of dim-5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8"/>
                <a:stretch>
                  <a:fillRect l="-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 err="1"/>
              <a:t>ALPs</a:t>
            </a:r>
            <a:r>
              <a:rPr lang="it-IT" sz="4800" dirty="0"/>
              <a:t> </a:t>
            </a:r>
            <a:r>
              <a:rPr lang="it-IT" sz="4800" dirty="0" err="1"/>
              <a:t>at</a:t>
            </a:r>
            <a:r>
              <a:rPr lang="it-IT" sz="4800" dirty="0"/>
              <a:t> LHC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6D583AE0-7602-5C36-5D5D-6C8AFE617347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25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/>
                  <a:t>Consider </a:t>
                </a:r>
                <a:r>
                  <a:rPr lang="it-IT" sz="2400" dirty="0" err="1"/>
                  <a:t>all</a:t>
                </a:r>
                <a:r>
                  <a:rPr lang="it-IT" sz="2400" dirty="0"/>
                  <a:t> SMEFT </a:t>
                </a:r>
                <a:r>
                  <a:rPr lang="it-IT" sz="2400" dirty="0" err="1"/>
                  <a:t>relevant</a:t>
                </a:r>
                <a:r>
                  <a:rPr lang="it-IT" sz="2400" dirty="0"/>
                  <a:t> </a:t>
                </a:r>
                <a:r>
                  <a:rPr lang="it-IT" sz="2400" dirty="0" err="1"/>
                  <a:t>operators</a:t>
                </a:r>
                <a:r>
                  <a:rPr lang="it-IT" sz="2400" dirty="0"/>
                  <a:t> (and </a:t>
                </a:r>
                <a:r>
                  <a:rPr lang="it-IT" sz="2400" dirty="0" err="1"/>
                  <a:t>total</a:t>
                </a:r>
                <a:r>
                  <a:rPr lang="it-IT" sz="2400" dirty="0"/>
                  <a:t> BR) </a:t>
                </a:r>
                <a:r>
                  <a:rPr lang="it-IT" sz="2400" dirty="0" err="1"/>
                  <a:t>instead</a:t>
                </a:r>
                <a:r>
                  <a:rPr lang="it-IT" sz="2400" dirty="0"/>
                  <a:t> of single </a:t>
                </a:r>
                <a:r>
                  <a:rPr lang="it-IT" sz="2400" dirty="0" err="1"/>
                  <a:t>ones</a:t>
                </a:r>
                <a:r>
                  <a:rPr lang="it-IT" sz="2400" dirty="0"/>
                  <a:t> for a more complete </a:t>
                </a:r>
                <a:r>
                  <a:rPr lang="it-IT" sz="2400" dirty="0" err="1"/>
                  <a:t>approach</a:t>
                </a:r>
                <a:endParaRPr lang="it-IT" sz="2400" dirty="0"/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 err="1"/>
                  <a:t>Lepton</a:t>
                </a:r>
                <a:r>
                  <a:rPr lang="it-IT" sz="2400" dirty="0"/>
                  <a:t> (</a:t>
                </a:r>
                <a:r>
                  <a:rPr lang="it-IT" sz="2400" dirty="0" err="1"/>
                  <a:t>tied</a:t>
                </a:r>
                <a:r>
                  <a:rPr lang="it-IT" sz="2400" dirty="0"/>
                  <a:t> to </a:t>
                </a:r>
                <a14:m>
                  <m:oMath xmlns:m="http://schemas.openxmlformats.org/officeDocument/2006/math">
                    <m:r>
                      <a:rPr lang="it-IT" sz="2400" b="0" i="1" dirty="0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it-IT" sz="2400" dirty="0"/>
                  <a:t> </a:t>
                </a:r>
                <a:r>
                  <a:rPr lang="it-IT" sz="2400" dirty="0" err="1"/>
                  <a:t>reconstruction</a:t>
                </a:r>
                <a:r>
                  <a:rPr lang="it-IT" sz="2400" dirty="0"/>
                  <a:t>) and quark </a:t>
                </a:r>
                <a:r>
                  <a:rPr lang="it-IT" sz="2400" dirty="0" err="1"/>
                  <a:t>channels</a:t>
                </a:r>
                <a:r>
                  <a:rPr lang="it-IT" sz="2400" dirty="0"/>
                  <a:t> </a:t>
                </a:r>
                <a:r>
                  <a:rPr lang="it-IT" sz="2400" dirty="0" err="1"/>
                  <a:t>haven’t</a:t>
                </a:r>
                <a:r>
                  <a:rPr lang="it-IT" sz="2400" dirty="0"/>
                  <a:t> </a:t>
                </a:r>
                <a:r>
                  <a:rPr lang="it-IT" sz="2400" dirty="0" err="1"/>
                  <a:t>been</a:t>
                </a:r>
                <a:r>
                  <a:rPr lang="it-IT" sz="2400" dirty="0"/>
                  <a:t> </a:t>
                </a:r>
                <a:r>
                  <a:rPr lang="it-IT" sz="2400" dirty="0" err="1"/>
                  <a:t>explored</a:t>
                </a:r>
                <a:r>
                  <a:rPr lang="it-IT" sz="2400" dirty="0"/>
                  <a:t> </a:t>
                </a:r>
                <a:r>
                  <a:rPr lang="it-IT" sz="2400" dirty="0" err="1"/>
                  <a:t>at</a:t>
                </a:r>
                <a:r>
                  <a:rPr lang="it-IT" sz="2400" dirty="0"/>
                  <a:t> FCC-</a:t>
                </a:r>
                <a:r>
                  <a:rPr lang="it-IT" sz="2400" dirty="0" err="1"/>
                  <a:t>ee</a:t>
                </a:r>
                <a:endParaRPr lang="it-IT" sz="2400" dirty="0"/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it-IT" sz="2400" dirty="0" err="1"/>
                  <a:t>Lepton</a:t>
                </a:r>
                <a:r>
                  <a:rPr lang="it-IT" sz="2400" dirty="0"/>
                  <a:t> </a:t>
                </a:r>
                <a:r>
                  <a:rPr lang="it-IT" sz="2400" dirty="0" err="1"/>
                  <a:t>channel</a:t>
                </a:r>
                <a:r>
                  <a:rPr lang="it-IT" sz="2400" dirty="0"/>
                  <a:t> </a:t>
                </a:r>
                <a:r>
                  <a:rPr lang="it-IT" sz="2400" dirty="0" err="1"/>
                  <a:t>is</a:t>
                </a:r>
                <a:r>
                  <a:rPr lang="it-IT" sz="2400" dirty="0"/>
                  <a:t> </a:t>
                </a:r>
                <a:r>
                  <a:rPr lang="it-IT" sz="2400" dirty="0" err="1"/>
                  <a:t>less</a:t>
                </a:r>
                <a:r>
                  <a:rPr lang="it-IT" sz="2400" dirty="0"/>
                  <a:t> </a:t>
                </a:r>
                <a:r>
                  <a:rPr lang="it-IT" sz="2400" dirty="0" err="1"/>
                  <a:t>excluded</a:t>
                </a:r>
                <a:r>
                  <a:rPr lang="it-IT" sz="2400" dirty="0"/>
                  <a:t> (</a:t>
                </a:r>
                <a:r>
                  <a:rPr lang="it-IT" sz="2400" dirty="0" err="1"/>
                  <a:t>see</a:t>
                </a:r>
                <a:r>
                  <a:rPr lang="it-IT" sz="2400" dirty="0"/>
                  <a:t> </a:t>
                </a:r>
                <a:r>
                  <a:rPr lang="en-GB" sz="240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projected sensitivity</a:t>
                </a:r>
                <a:r>
                  <a:rPr lang="it-IT" sz="2400" b="0" dirty="0"/>
                  <a:t>)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it-IT" sz="2400" dirty="0"/>
                  <a:t> and </a:t>
                </a:r>
                <a:r>
                  <a:rPr lang="it-IT" sz="2400" dirty="0" err="1"/>
                  <a:t>different</a:t>
                </a:r>
                <a:r>
                  <a:rPr lang="it-IT" sz="2400" dirty="0"/>
                  <a:t> mass-</a:t>
                </a:r>
                <a:r>
                  <a:rPr lang="it-IT" sz="2400" dirty="0" err="1"/>
                  <a:t>coupling</a:t>
                </a:r>
                <a:r>
                  <a:rPr lang="it-IT" sz="2400" dirty="0"/>
                  <a:t> </a:t>
                </a:r>
                <a:r>
                  <a:rPr lang="it-IT" sz="2400" dirty="0" err="1"/>
                  <a:t>hypotheses</a:t>
                </a:r>
                <a:r>
                  <a:rPr lang="it-IT" sz="2400" dirty="0"/>
                  <a:t> to probe a large </a:t>
                </a:r>
                <a:r>
                  <a:rPr lang="it-IT" sz="2400" dirty="0" err="1"/>
                  <a:t>portion</a:t>
                </a:r>
                <a:r>
                  <a:rPr lang="it-IT" sz="2400" dirty="0"/>
                  <a:t> of </a:t>
                </a:r>
                <a:r>
                  <a:rPr lang="it-IT" sz="2400" dirty="0" err="1"/>
                  <a:t>space</a:t>
                </a:r>
                <a:endParaRPr lang="it-IT" sz="2400" dirty="0"/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5" r="-14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 err="1"/>
              <a:t>ALPs</a:t>
            </a:r>
            <a:r>
              <a:rPr lang="it-IT" sz="4800" dirty="0"/>
              <a:t> POSSIBILITIES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4692F88B-DD96-1672-6404-24DC2CEC3BFF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397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Higgs is CP-even in SM, CP-odd Higgs is excluded at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2400" dirty="0"/>
                  <a:t> (CMS+ATLAS)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Direct approach: CP-odd observables using angular distributions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Indirect approach: effect of CP-odd interactions on CP-even observables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CPV with massive vector boson can only be induced at loop level in a generic BSM theory and is expected to be small 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CPV with fermions can occur unsuppressed making it especially interesting from a phenomenological point of view</a:t>
                </a:r>
              </a:p>
              <a:p>
                <a:pPr>
                  <a:lnSpc>
                    <a:spcPct val="100000"/>
                  </a:lnSpc>
                  <a:spcAft>
                    <a:spcPts val="1200"/>
                  </a:spcAft>
                </a:pPr>
                <a:r>
                  <a:rPr lang="en-GB" sz="2400" dirty="0"/>
                  <a:t>CPV in the Higgs sector might have implications for weak scale baryogenesis in several BSM scenarios</a:t>
                </a:r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" r="-1973" b="-1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7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/>
              <a:t>HIGGS CP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A6A61C08-92F7-82B3-5299-B6DA6076BCAB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3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t-IT" sz="2400" b="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CP HZZ</a:t>
                </a:r>
                <a14:m>
                  <m:oMath xmlns:m="http://schemas.openxmlformats.org/officeDocument/2006/math">
                    <m:r>
                      <a:rPr lang="it-IT" sz="2400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p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  <m:sup>
                            <m:r>
                              <a:rPr lang="it-IT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̅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studying angular observables from parameterised amplitudes, CP-even, CP-odd, CP-mixed (50%)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2400" dirty="0"/>
              </a:p>
              <a:p>
                <a:pPr>
                  <a:lnSpc>
                    <a:spcPct val="150000"/>
                  </a:lnSpc>
                </a:pPr>
                <a:endParaRPr lang="en-GB" sz="24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GB" sz="2400" dirty="0"/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ILC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400" b="0" i="0" smtClean="0">
                        <a:latin typeface="Cambria Math" panose="02040503050406030204" pitchFamily="18" charset="0"/>
                      </a:rPr>
                      <m:t>Z</m:t>
                    </m:r>
                    <m:d>
                      <m:d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→</m:t>
                        </m:r>
                        <m:sSup>
                          <m:sSupPr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sSup>
                          <m:sSupPr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acc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it-IT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acc>
                        <m:r>
                          <a:rPr lang="it-IT" sz="2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(→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with most decay modes of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sz="2400" dirty="0"/>
                  <a:t>, CP-odd, CP-even, CP-mixed (50%)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CEPC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(→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(→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𝑔𝑔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/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̅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/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 ̅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400" dirty="0"/>
                  <a:t>) with SMEFT, only CP-odd </a:t>
                </a:r>
                <a:r>
                  <a:rPr lang="en-GB" sz="2400" dirty="0" err="1"/>
                  <a:t>paramters</a:t>
                </a:r>
                <a:endParaRPr lang="en-GB" sz="2400" dirty="0"/>
              </a:p>
            </p:txBody>
          </p:sp>
        </mc:Choice>
        <mc:Fallback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55" r="-219" b="-1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8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/>
              <a:t>HIGGS CP </a:t>
            </a:r>
            <a:r>
              <a:rPr lang="it-IT" sz="4800" dirty="0" err="1"/>
              <a:t>at</a:t>
            </a:r>
            <a:r>
              <a:rPr lang="it-IT" sz="4800" dirty="0"/>
              <a:t> FCC-</a:t>
            </a:r>
            <a:r>
              <a:rPr lang="it-IT" sz="4800" dirty="0" err="1"/>
              <a:t>ee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C9859A5F-5C9E-7F4D-1FA4-7E0450167CBD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0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solidFill>
                <a:schemeClr val="bg1"/>
              </a:solidFill>
            </p:spPr>
            <p:txBody>
              <a:bodyPr anchor="ctr"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2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CMS</a:t>
                </a:r>
                <a:r>
                  <a:rPr lang="en-GB" sz="2400" dirty="0"/>
                  <a:t> and </a:t>
                </a:r>
                <a:r>
                  <a:rPr lang="en-GB" sz="2400" dirty="0">
                    <a:solidFill>
                      <a:schemeClr val="tx2"/>
                    </a:solidFill>
                    <a:hlinkClick r:id="rId3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ATLAS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it-IT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</m:acc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𝑡𝐻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m:rPr>
                        <m:sty m:val="p"/>
                      </m:rPr>
                      <a:rPr lang="it-IT" sz="2400" b="0" i="1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GB" sz="2400" dirty="0"/>
                  <a:t>, also with </a:t>
                </a:r>
                <a:r>
                  <a:rPr lang="en-GB" sz="2400" dirty="0">
                    <a:solidFill>
                      <a:schemeClr val="tx2"/>
                    </a:solidFill>
                    <a:hlinkClick r:id="rId4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machine learning</a:t>
                </a:r>
                <a:endParaRPr lang="en-GB" sz="2400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GB" sz="2400" dirty="0"/>
                  <a:t>CMS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𝜏𝜏</m:t>
                    </m:r>
                  </m:oMath>
                </a14:m>
                <a:r>
                  <a:rPr lang="en-GB" sz="2400" dirty="0"/>
                  <a:t> with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sz="2400" dirty="0"/>
                  <a:t> </a:t>
                </a:r>
                <a:r>
                  <a:rPr lang="it-IT" sz="2400" dirty="0" err="1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decays</a:t>
                </a:r>
                <a:r>
                  <a:rPr lang="it-IT" sz="2400" dirty="0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lang="it-IT" sz="2400" dirty="0" err="1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hadronically</a:t>
                </a:r>
                <a:r>
                  <a:rPr lang="it-IT" sz="2400" dirty="0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, </a:t>
                </a:r>
                <a:r>
                  <a:rPr lang="it-IT" sz="2400" dirty="0" err="1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semileptonic</a:t>
                </a:r>
                <a:r>
                  <a:rPr lang="it-IT" sz="2400" dirty="0">
                    <a:solidFill>
                      <a:schemeClr val="tx2"/>
                    </a:solidFill>
                    <a:hlinkClick r:id="rId5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 </a:t>
                </a:r>
                <a:r>
                  <a:rPr lang="en-GB" sz="2400" dirty="0"/>
                  <a:t>or </a:t>
                </a:r>
                <a:r>
                  <a:rPr lang="en-GB" sz="2400" dirty="0">
                    <a:solidFill>
                      <a:schemeClr val="tx2"/>
                    </a:solidFill>
                    <a:hlinkClick r:id="rId6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leptonic</a:t>
                </a:r>
                <a:r>
                  <a:rPr lang="en-GB" sz="2400" dirty="0"/>
                  <a:t>, from VBF, </a:t>
                </a:r>
                <a:r>
                  <a:rPr lang="en-GB" sz="2400" dirty="0" err="1"/>
                  <a:t>ggH</a:t>
                </a:r>
                <a:r>
                  <a:rPr lang="en-GB" sz="2400" dirty="0"/>
                  <a:t>, VH </a:t>
                </a:r>
                <a:r>
                  <a:rPr lang="it-IT" sz="2400" b="0" dirty="0"/>
                  <a:t>and </a:t>
                </a:r>
                <a:r>
                  <a:rPr lang="it-IT" sz="2400" b="0" dirty="0" err="1">
                    <a:solidFill>
                      <a:schemeClr val="tx2"/>
                    </a:solidFill>
                    <a:hlinkClick r:id="rId7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ttH</a:t>
                </a:r>
                <a:r>
                  <a:rPr lang="it-IT" sz="2400" b="0" dirty="0">
                    <a:solidFill>
                      <a:schemeClr val="tx2"/>
                    </a:solidFill>
                    <a:hlinkClick r:id="rId7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, </a:t>
                </a:r>
                <a:r>
                  <a:rPr lang="it-IT" sz="2400" b="0" dirty="0" err="1">
                    <a:solidFill>
                      <a:schemeClr val="tx2"/>
                    </a:solidFill>
                    <a:hlinkClick r:id="rId7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tH</a:t>
                </a:r>
                <a:endParaRPr lang="it-IT" sz="2400" b="0" dirty="0">
                  <a:solidFill>
                    <a:schemeClr val="tx2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it-IT" sz="2400" dirty="0">
                    <a:solidFill>
                      <a:schemeClr val="tx2"/>
                    </a:solidFill>
                    <a:hlinkClick r:id="rId8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CMS</a:t>
                </a:r>
                <a:r>
                  <a:rPr lang="it-IT" sz="2400" dirty="0"/>
                  <a:t>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𝜏𝜏</m:t>
                    </m:r>
                  </m:oMath>
                </a14:m>
                <a:r>
                  <a:rPr lang="en-GB" sz="2400" dirty="0"/>
                  <a:t> with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r>
                  <a:rPr lang="it-IT" sz="2400" b="0" dirty="0"/>
                  <a:t> and </a:t>
                </a:r>
                <a:r>
                  <a:rPr lang="it-IT" sz="2400" b="0" dirty="0" err="1"/>
                  <a:t>anomalous</a:t>
                </a:r>
                <a:r>
                  <a:rPr lang="it-IT" sz="2400" b="0" dirty="0"/>
                  <a:t> </a:t>
                </a:r>
                <a:r>
                  <a:rPr lang="it-IT" sz="2400" b="0" dirty="0" err="1"/>
                  <a:t>couplings</a:t>
                </a:r>
                <a:r>
                  <a:rPr lang="it-IT" sz="2400" b="0" dirty="0"/>
                  <a:t> </a:t>
                </a:r>
                <a:r>
                  <a:rPr lang="it-IT" sz="2400" b="0" dirty="0" err="1"/>
                  <a:t>related</a:t>
                </a:r>
                <a:r>
                  <a:rPr lang="it-IT" sz="2400" b="0" dirty="0"/>
                  <a:t> to </a:t>
                </a:r>
                <a:r>
                  <a:rPr lang="it-IT" sz="2400" b="0" dirty="0" err="1"/>
                  <a:t>two</a:t>
                </a:r>
                <a:r>
                  <a:rPr lang="it-IT" sz="2400" b="0" dirty="0"/>
                  <a:t> SMEFT </a:t>
                </a:r>
                <a:r>
                  <a:rPr lang="it-IT" sz="2400" b="0" dirty="0" err="1"/>
                  <a:t>operators</a:t>
                </a:r>
                <a:r>
                  <a:rPr lang="it-IT" sz="2400" b="0" dirty="0"/>
                  <a:t> from VBF, </a:t>
                </a:r>
                <a:r>
                  <a:rPr lang="it-IT" sz="2400" b="0" dirty="0" err="1"/>
                  <a:t>ggH</a:t>
                </a:r>
                <a:r>
                  <a:rPr lang="it-IT" sz="2400" b="0" dirty="0"/>
                  <a:t>, VH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it-IT" sz="2400" b="0" dirty="0"/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9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ATLAS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𝜏𝜏</m:t>
                    </m:r>
                  </m:oMath>
                </a14:m>
                <a:r>
                  <a:rPr lang="en-GB" sz="2400" dirty="0"/>
                  <a:t> with SMEFT,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sz="2400" dirty="0"/>
                  <a:t> decays leptonically or semi, from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400" b="0" i="0" smtClean="0">
                        <a:latin typeface="Cambria Math" panose="02040503050406030204" pitchFamily="18" charset="0"/>
                      </a:rPr>
                      <m:t>VBF</m:t>
                    </m:r>
                  </m:oMath>
                </a14:m>
                <a:endParaRPr lang="en-GB" sz="2400" dirty="0"/>
              </a:p>
              <a:p>
                <a:pPr>
                  <a:lnSpc>
                    <a:spcPct val="150000"/>
                  </a:lnSpc>
                </a:pPr>
                <a:r>
                  <a:rPr lang="en-GB" sz="2400" dirty="0">
                    <a:solidFill>
                      <a:schemeClr val="tx2"/>
                    </a:solidFill>
                    <a:hlinkClick r:id="rId10">
                      <a:extLst>
                        <a:ext uri="{A12FA001-AC4F-418D-AE19-62706E023703}">
                          <ahyp:hlinkClr xmlns:ahyp="http://schemas.microsoft.com/office/drawing/2018/hyperlinkcolor" val="tx"/>
                        </a:ext>
                      </a:extLst>
                    </a:hlinkClick>
                  </a:rPr>
                  <a:t>ATLAS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𝜏𝜏</m:t>
                    </m:r>
                    <m:r>
                      <a:rPr lang="it-IT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/>
                  <a:t>with</a:t>
                </a:r>
                <a:r>
                  <a:rPr lang="it-IT" sz="2400" b="0" dirty="0"/>
                  <a:t>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</a:rPr>
                      <m:t>𝜅</m:t>
                    </m:r>
                  </m:oMath>
                </a14:m>
                <a:r>
                  <a:rPr lang="en-GB" sz="2400" dirty="0"/>
                  <a:t>, most </a:t>
                </a:r>
                <a14:m>
                  <m:oMath xmlns:m="http://schemas.openxmlformats.org/officeDocument/2006/math">
                    <m:r>
                      <a:rPr lang="it-IT" sz="2400" i="1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GB" sz="2400" dirty="0"/>
                  <a:t> decay modes</a:t>
                </a:r>
              </a:p>
            </p:txBody>
          </p:sp>
        </mc:Choice>
        <mc:Fallback xmlns="">
          <p:sp>
            <p:nvSpPr>
              <p:cNvPr id="2" name="Segnaposto contenuto 1">
                <a:extLst>
                  <a:ext uri="{FF2B5EF4-FFF2-40B4-BE49-F238E27FC236}">
                    <a16:creationId xmlns:a16="http://schemas.microsoft.com/office/drawing/2014/main" id="{E3CC3B5B-6219-22F0-D257-AC2BFF054E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11"/>
                <a:stretch>
                  <a:fillRect l="-55" b="-3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9491CA-87C4-15FE-203E-2122154E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1FD8-603F-438E-AC40-DD7043440C8D}" type="datetime4">
              <a:rPr lang="en-US" noProof="0" smtClean="0"/>
              <a:t>March 27, 2024</a:t>
            </a:fld>
            <a:endParaRPr lang="en-US" noProof="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0CF257-0C00-B442-D325-A1736EF1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9</a:t>
            </a:fld>
            <a:endParaRPr lang="en-US" noProof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B0608F94-3AE6-ABB6-0AB6-D295EFE01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78" y="282952"/>
            <a:ext cx="7997164" cy="767748"/>
          </a:xfrm>
        </p:spPr>
        <p:txBody>
          <a:bodyPr>
            <a:normAutofit/>
          </a:bodyPr>
          <a:lstStyle/>
          <a:p>
            <a:r>
              <a:rPr lang="it-IT" sz="4800" dirty="0"/>
              <a:t>HIGGS CP </a:t>
            </a:r>
            <a:r>
              <a:rPr lang="it-IT" sz="4800" dirty="0" err="1"/>
              <a:t>at</a:t>
            </a:r>
            <a:r>
              <a:rPr lang="it-IT" sz="4800" dirty="0"/>
              <a:t> LHC</a:t>
            </a:r>
            <a:endParaRPr lang="en-GB" sz="4800" dirty="0"/>
          </a:p>
        </p:txBody>
      </p:sp>
      <p:sp>
        <p:nvSpPr>
          <p:cNvPr id="6" name="Datumsplatzhalter 2">
            <a:extLst>
              <a:ext uri="{FF2B5EF4-FFF2-40B4-BE49-F238E27FC236}">
                <a16:creationId xmlns:a16="http://schemas.microsoft.com/office/drawing/2014/main" id="{139BAC44-EB13-1A87-EE5B-053D7253076A}"/>
              </a:ext>
            </a:extLst>
          </p:cNvPr>
          <p:cNvSpPr txBox="1">
            <a:spLocks/>
          </p:cNvSpPr>
          <p:nvPr/>
        </p:nvSpPr>
        <p:spPr>
          <a:xfrm>
            <a:off x="836312" y="6329811"/>
            <a:ext cx="2774635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81D90B-27A7-49E8-9856-FB81265ECD30}" type="datetime4">
              <a:rPr lang="en-US" smtClean="0"/>
              <a:pPr/>
              <a:t>March 27, 2024</a:t>
            </a:fld>
            <a:r>
              <a:rPr lang="en-US"/>
              <a:t> – Sofia Giappichini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57699"/>
      </p:ext>
    </p:extLst>
  </p:cSld>
  <p:clrMapOvr>
    <a:masterClrMapping/>
  </p:clrMapOvr>
</p:sld>
</file>

<file path=ppt/theme/theme1.xml><?xml version="1.0" encoding="utf-8"?>
<a:theme xmlns:a="http://schemas.openxmlformats.org/drawingml/2006/main" name="Folienmaster_Fächer">
  <a:themeElements>
    <a:clrScheme name="KIT FARBEN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4664AA"/>
      </a:accent1>
      <a:accent2>
        <a:srgbClr val="23A1E0"/>
      </a:accent2>
      <a:accent3>
        <a:srgbClr val="8CB63C"/>
      </a:accent3>
      <a:accent4>
        <a:srgbClr val="A3107C"/>
      </a:accent4>
      <a:accent5>
        <a:srgbClr val="DF9B1B"/>
      </a:accent5>
      <a:accent6>
        <a:srgbClr val="FCE500"/>
      </a:accent6>
      <a:hlink>
        <a:srgbClr val="4664AA"/>
      </a:hlink>
      <a:folHlink>
        <a:srgbClr val="A22223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D385F135-4BB1-4144-883F-BD663B3FA4BF}" vid="{9BD07EEE-6672-4655-8F7E-3FE0E154673F}"/>
    </a:ext>
  </a:extLst>
</a:theme>
</file>

<file path=ppt/theme/theme2.xml><?xml version="1.0" encoding="utf-8"?>
<a:theme xmlns:a="http://schemas.openxmlformats.org/drawingml/2006/main" name="kit">
  <a:themeElements>
    <a:clrScheme name="KIT FARBEN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4664AA"/>
      </a:accent1>
      <a:accent2>
        <a:srgbClr val="23A1E0"/>
      </a:accent2>
      <a:accent3>
        <a:srgbClr val="8CB63C"/>
      </a:accent3>
      <a:accent4>
        <a:srgbClr val="A3107C"/>
      </a:accent4>
      <a:accent5>
        <a:srgbClr val="DF9B1B"/>
      </a:accent5>
      <a:accent6>
        <a:srgbClr val="FCE500"/>
      </a:accent6>
      <a:hlink>
        <a:srgbClr val="4664AA"/>
      </a:hlink>
      <a:folHlink>
        <a:srgbClr val="A22223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t" id="{54EC014E-2EF6-46E1-9A70-34859F833D50}" vid="{67A1E5A2-AC87-47D6-972F-52F8365789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802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Univers</vt:lpstr>
      <vt:lpstr>Folienmaster_Fächer</vt:lpstr>
      <vt:lpstr>kit</vt:lpstr>
      <vt:lpstr>Presentazione standard di PowerPoint</vt:lpstr>
      <vt:lpstr>TOPICS</vt:lpstr>
      <vt:lpstr>ALPs</vt:lpstr>
      <vt:lpstr>ALPs at FCC-ee</vt:lpstr>
      <vt:lpstr>ALPs at LHC</vt:lpstr>
      <vt:lpstr>ALPs POSSIBILITIES</vt:lpstr>
      <vt:lpstr>HIGGS CP</vt:lpstr>
      <vt:lpstr>HIGGS CP at FCC-ee</vt:lpstr>
      <vt:lpstr>HIGGS CP at LHC</vt:lpstr>
      <vt:lpstr>HIGGS CP POSSIBILITIES</vt:lpstr>
      <vt:lpstr>TAU RECONSTRUCTION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Sofia Giappichini</dc:creator>
  <cp:lastModifiedBy>Sofia Giappichini</cp:lastModifiedBy>
  <cp:revision>14</cp:revision>
  <dcterms:created xsi:type="dcterms:W3CDTF">2024-03-23T13:12:45Z</dcterms:created>
  <dcterms:modified xsi:type="dcterms:W3CDTF">2024-03-27T16:32:45Z</dcterms:modified>
</cp:coreProperties>
</file>