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>
      <p:cViewPr varScale="1">
        <p:scale>
          <a:sx n="121" d="100"/>
          <a:sy n="121" d="100"/>
        </p:scale>
        <p:origin x="440" y="17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t>9/8/24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A9CA873-7C2D-8B46-3111-2CE433D55451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4382876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2107857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68221304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7B84BF0-E88E-847D-5C61-D8E9D79AC24C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nja.filiposka@finki.ukim.m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sc-lab.finki.ukim.m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Open Science Lab @MK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USN </a:t>
            </a:r>
            <a:r>
              <a:rPr lang="en-US" dirty="0" err="1"/>
              <a:t>KoM</a:t>
            </a:r>
            <a:endParaRPr lang="en-US" dirty="0"/>
          </a:p>
          <a:p>
            <a:pPr>
              <a:defRPr/>
            </a:pPr>
            <a:r>
              <a:rPr lang="en-US" dirty="0"/>
              <a:t>Online – 10.09.2024</a:t>
            </a:r>
          </a:p>
          <a:p>
            <a:pPr>
              <a:defRPr/>
            </a:pPr>
            <a:r>
              <a:rPr lang="en-US" dirty="0"/>
              <a:t>Sonja Filiposka, </a:t>
            </a:r>
            <a:r>
              <a:rPr lang="en-US" dirty="0">
                <a:hlinkClick r:id="rId3"/>
              </a:rPr>
              <a:t>sonja.filiposka@finki.ukim.mk</a:t>
            </a:r>
            <a:r>
              <a:rPr lang="en-US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8677536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Open Science Lab</a:t>
            </a:r>
            <a:endParaRPr dirty="0"/>
          </a:p>
        </p:txBody>
      </p:sp>
      <p:sp>
        <p:nvSpPr>
          <p:cNvPr id="4342943" name="Content Placeholder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Open Science Lab Infrastructure</a:t>
            </a:r>
          </a:p>
          <a:p>
            <a:pPr lvl="1">
              <a:defRPr/>
            </a:pPr>
            <a:r>
              <a:rPr lang="en-US" dirty="0">
                <a:hlinkClick r:id="rId3"/>
              </a:rPr>
              <a:t>https://osc-lab.finki.ukim.mk/</a:t>
            </a:r>
            <a:r>
              <a:rPr lang="mk-MK" dirty="0"/>
              <a:t> </a:t>
            </a:r>
            <a:endParaRPr lang="en-US" dirty="0"/>
          </a:p>
          <a:p>
            <a:pPr lvl="1">
              <a:defRPr/>
            </a:pPr>
            <a:r>
              <a:rPr lang="en-US" dirty="0"/>
              <a:t>Funded by:</a:t>
            </a:r>
          </a:p>
          <a:p>
            <a:pPr lvl="2">
              <a:defRPr/>
            </a:pPr>
            <a:r>
              <a:rPr lang="en-US" dirty="0"/>
              <a:t>Ministry of Education and Science</a:t>
            </a:r>
          </a:p>
          <a:p>
            <a:pPr lvl="2">
              <a:defRPr/>
            </a:pPr>
            <a:r>
              <a:rPr lang="en-US" dirty="0"/>
              <a:t>Ss. Cyril and Methodius University, Faculty of Computer Science and Engineering</a:t>
            </a:r>
            <a:endParaRPr lang="mk-MK" dirty="0"/>
          </a:p>
          <a:p>
            <a:pPr lvl="1">
              <a:defRPr/>
            </a:pPr>
            <a:r>
              <a:rPr lang="en-US" dirty="0"/>
              <a:t>Components:</a:t>
            </a:r>
          </a:p>
          <a:p>
            <a:pPr lvl="2">
              <a:defRPr/>
            </a:pPr>
            <a:r>
              <a:rPr lang="en-US" dirty="0"/>
              <a:t>GPGPU cluster 8 GPUs with 640 GB (SLURM access)</a:t>
            </a:r>
          </a:p>
          <a:p>
            <a:pPr lvl="2">
              <a:defRPr/>
            </a:pPr>
            <a:r>
              <a:rPr lang="en-US" dirty="0" err="1"/>
              <a:t>Openstack</a:t>
            </a:r>
            <a:r>
              <a:rPr lang="en-US" dirty="0"/>
              <a:t> cloud 640 cores and 15 TB RAM (self-service portal)</a:t>
            </a:r>
          </a:p>
          <a:p>
            <a:pPr lvl="2">
              <a:defRPr/>
            </a:pPr>
            <a:r>
              <a:rPr lang="en-US" dirty="0"/>
              <a:t>Data storage 2 PB</a:t>
            </a:r>
          </a:p>
          <a:p>
            <a:pPr lvl="1">
              <a:defRPr/>
            </a:pPr>
            <a:r>
              <a:rPr lang="en-US" dirty="0"/>
              <a:t>Users:</a:t>
            </a:r>
          </a:p>
          <a:p>
            <a:pPr lvl="2">
              <a:defRPr/>
            </a:pPr>
            <a:r>
              <a:rPr lang="en-US" dirty="0"/>
              <a:t>All researchers from the country </a:t>
            </a:r>
          </a:p>
          <a:p>
            <a:pPr lvl="2">
              <a:defRPr/>
            </a:pPr>
            <a:r>
              <a:rPr lang="en-US" dirty="0"/>
              <a:t>Apply for use via a continuous open call</a:t>
            </a:r>
          </a:p>
          <a:p>
            <a:pPr lvl="1">
              <a:defRPr/>
            </a:pPr>
            <a:r>
              <a:rPr lang="en-US" dirty="0"/>
              <a:t>Team size &lt; 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8987-8B8A-F75A-AABE-7E17CC92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K" dirty="0"/>
              <a:t>Open Science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E4E89-2098-FF98-35A5-DC9D70B6B7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MK" dirty="0"/>
              <a:t>Support</a:t>
            </a:r>
          </a:p>
          <a:p>
            <a:pPr lvl="1"/>
            <a:r>
              <a:rPr lang="en-MK" dirty="0"/>
              <a:t>eduGAIN authentication</a:t>
            </a:r>
          </a:p>
          <a:p>
            <a:pPr lvl="1"/>
            <a:r>
              <a:rPr lang="en-GB" dirty="0"/>
              <a:t>O</a:t>
            </a:r>
            <a:r>
              <a:rPr lang="en-MK" dirty="0"/>
              <a:t>pen call applications captured in ticketing system</a:t>
            </a:r>
          </a:p>
          <a:p>
            <a:pPr lvl="1"/>
            <a:r>
              <a:rPr lang="en-MK" dirty="0"/>
              <a:t>Separate ticketing system for problem management</a:t>
            </a:r>
          </a:p>
          <a:p>
            <a:pPr lvl="1"/>
            <a:r>
              <a:rPr lang="en-GB" dirty="0"/>
              <a:t>Custom on-demand C</a:t>
            </a:r>
            <a:r>
              <a:rPr lang="en-MK" dirty="0"/>
              <a:t>ontainer images (for GPGPUs / SLURM) </a:t>
            </a:r>
          </a:p>
          <a:p>
            <a:r>
              <a:rPr lang="en-MK" dirty="0"/>
              <a:t>Training</a:t>
            </a:r>
          </a:p>
          <a:p>
            <a:pPr lvl="1"/>
            <a:r>
              <a:rPr lang="en-GB" dirty="0"/>
              <a:t>H</a:t>
            </a:r>
            <a:r>
              <a:rPr lang="en-MK" dirty="0"/>
              <a:t>ow-to crash courses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BC348-DE15-A124-A2E3-5C1C673903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M</a:t>
            </a:r>
            <a:r>
              <a:rPr lang="en-MK" dirty="0"/>
              <a:t>aintenance</a:t>
            </a:r>
          </a:p>
          <a:p>
            <a:pPr lvl="1"/>
            <a:r>
              <a:rPr lang="en-GB" dirty="0"/>
              <a:t>W</a:t>
            </a:r>
            <a:r>
              <a:rPr lang="en-MK" dirty="0"/>
              <a:t>ebsite + components + infrastructure</a:t>
            </a:r>
          </a:p>
          <a:p>
            <a:r>
              <a:rPr lang="en-MK" dirty="0"/>
              <a:t>Documentation</a:t>
            </a:r>
          </a:p>
          <a:p>
            <a:pPr lvl="1"/>
            <a:r>
              <a:rPr lang="en-MK" dirty="0"/>
              <a:t>Fair use &amp; other policies</a:t>
            </a:r>
          </a:p>
          <a:p>
            <a:pPr lvl="1"/>
            <a:r>
              <a:rPr lang="en-GB" dirty="0"/>
              <a:t>P</a:t>
            </a:r>
            <a:r>
              <a:rPr lang="en-MK" dirty="0"/>
              <a:t>rocedures</a:t>
            </a:r>
          </a:p>
          <a:p>
            <a:pPr lvl="1"/>
            <a:r>
              <a:rPr lang="en-GB" dirty="0"/>
              <a:t>W</a:t>
            </a:r>
            <a:r>
              <a:rPr lang="en-MK" dirty="0"/>
              <a:t>orkflows</a:t>
            </a:r>
          </a:p>
          <a:p>
            <a:pPr lvl="1"/>
            <a:r>
              <a:rPr lang="en-MK" dirty="0"/>
              <a:t>User manuals</a:t>
            </a:r>
          </a:p>
          <a:p>
            <a:endParaRPr lang="en-MK" dirty="0"/>
          </a:p>
        </p:txBody>
      </p:sp>
    </p:spTree>
    <p:extLst>
      <p:ext uri="{BB962C8B-B14F-4D97-AF65-F5344CB8AC3E}">
        <p14:creationId xmlns:p14="http://schemas.microsoft.com/office/powerpoint/2010/main" val="227450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749194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Open Science Lab</a:t>
            </a:r>
            <a:endParaRPr dirty="0"/>
          </a:p>
        </p:txBody>
      </p:sp>
      <p:sp>
        <p:nvSpPr>
          <p:cNvPr id="121687475" name="Content Placeholder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Expect</a:t>
            </a:r>
          </a:p>
          <a:p>
            <a:pPr lvl="1">
              <a:defRPr/>
            </a:pPr>
            <a:r>
              <a:rPr lang="en-US" dirty="0"/>
              <a:t>Knowledge exchange</a:t>
            </a:r>
          </a:p>
          <a:p>
            <a:pPr lvl="1">
              <a:defRPr/>
            </a:pPr>
            <a:r>
              <a:rPr lang="en-US" dirty="0"/>
              <a:t>Business models and policies</a:t>
            </a:r>
          </a:p>
          <a:p>
            <a:pPr lvl="1">
              <a:defRPr/>
            </a:pPr>
            <a:r>
              <a:rPr lang="en-US" dirty="0"/>
              <a:t>Build a national network</a:t>
            </a:r>
          </a:p>
          <a:p>
            <a:pPr>
              <a:defRPr/>
            </a:pPr>
            <a:r>
              <a:rPr lang="en-US" dirty="0"/>
              <a:t>Offer</a:t>
            </a:r>
          </a:p>
          <a:p>
            <a:pPr lvl="1">
              <a:defRPr/>
            </a:pPr>
            <a:r>
              <a:rPr lang="en-US" dirty="0"/>
              <a:t>Lessons learned</a:t>
            </a:r>
          </a:p>
          <a:p>
            <a:pPr lvl="1">
              <a:defRPr/>
            </a:pPr>
            <a:r>
              <a:rPr lang="en-US" dirty="0"/>
              <a:t>Technical expertise</a:t>
            </a:r>
          </a:p>
          <a:p>
            <a:pPr lvl="1">
              <a:defRPr/>
            </a:pPr>
            <a:r>
              <a:rPr lang="en-US" dirty="0"/>
              <a:t>Collaboration on OS support projects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191</Words>
  <Application>Microsoft Macintosh PowerPoint</Application>
  <DocSecurity>0</DocSecurity>
  <PresentationFormat>Widescreen</PresentationFormat>
  <Paragraphs>45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Office Theme</vt:lpstr>
      <vt:lpstr>Open Science Lab @MK</vt:lpstr>
      <vt:lpstr>Open Science Lab</vt:lpstr>
      <vt:lpstr>Open Science Lab</vt:lpstr>
      <vt:lpstr>Open Science Lab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Sonja Filiposka</cp:lastModifiedBy>
  <cp:revision>11</cp:revision>
  <dcterms:created xsi:type="dcterms:W3CDTF">2012-12-03T06:56:55Z</dcterms:created>
  <dcterms:modified xsi:type="dcterms:W3CDTF">2024-09-08T12:53:39Z</dcterms:modified>
  <cp:category/>
  <dc:identifier/>
  <cp:contentStatus/>
  <dc:language/>
  <cp:version/>
</cp:coreProperties>
</file>