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34" r:id="rId1"/>
  </p:sldMasterIdLst>
  <p:notesMasterIdLst>
    <p:notesMasterId r:id="rId20"/>
  </p:notesMasterIdLst>
  <p:handoutMasterIdLst>
    <p:handoutMasterId r:id="rId21"/>
  </p:handoutMasterIdLst>
  <p:sldIdLst>
    <p:sldId id="295" r:id="rId2"/>
    <p:sldId id="337" r:id="rId3"/>
    <p:sldId id="347" r:id="rId4"/>
    <p:sldId id="350" r:id="rId5"/>
    <p:sldId id="348" r:id="rId6"/>
    <p:sldId id="349" r:id="rId7"/>
    <p:sldId id="351" r:id="rId8"/>
    <p:sldId id="352" r:id="rId9"/>
    <p:sldId id="36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</p:sldIdLst>
  <p:sldSz cx="9144000" cy="6858000" type="screen4x3"/>
  <p:notesSz cx="6797675" cy="9928225"/>
  <p:custDataLst>
    <p:tags r:id="rId22"/>
  </p:custDataLst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619">
          <p15:clr>
            <a:srgbClr val="A4A3A4"/>
          </p15:clr>
        </p15:guide>
        <p15:guide id="2" pos="3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89800"/>
    <a:srgbClr val="FFFFCC"/>
    <a:srgbClr val="002554"/>
    <a:srgbClr val="003366"/>
    <a:srgbClr val="00254D"/>
    <a:srgbClr val="011C44"/>
    <a:srgbClr val="00306E"/>
    <a:srgbClr val="093265"/>
    <a:srgbClr val="042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745" autoAdjust="0"/>
  </p:normalViewPr>
  <p:slideViewPr>
    <p:cSldViewPr snapToGrid="0" snapToObjects="1" showGuides="1">
      <p:cViewPr varScale="1">
        <p:scale>
          <a:sx n="101" d="100"/>
          <a:sy n="101" d="100"/>
        </p:scale>
        <p:origin x="64" y="296"/>
      </p:cViewPr>
      <p:guideLst>
        <p:guide orient="horz" pos="3619"/>
        <p:guide pos="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 Neue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 Neue" charset="0"/>
              </a:defRPr>
            </a:lvl1pPr>
          </a:lstStyle>
          <a:p>
            <a:pPr>
              <a:defRPr/>
            </a:pPr>
            <a:fld id="{02B65EA6-BF5B-A140-8968-2802CBE5A98E}" type="datetime1">
              <a:rPr lang="de-DE"/>
              <a:pPr>
                <a:defRPr/>
              </a:pPr>
              <a:t>13.10.2024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 Neue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 Neue" charset="0"/>
              </a:defRPr>
            </a:lvl1pPr>
          </a:lstStyle>
          <a:p>
            <a:pPr>
              <a:defRPr/>
            </a:pPr>
            <a:fld id="{CDC65DEF-D2D9-8F47-B651-F9786E2D61A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7701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 Neue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 Neue" charset="0"/>
              </a:defRPr>
            </a:lvl1pPr>
          </a:lstStyle>
          <a:p>
            <a:pPr>
              <a:defRPr/>
            </a:pPr>
            <a:fld id="{33B8FD22-CA29-7343-8D69-4324C02B485A}" type="datetime1">
              <a:rPr lang="de-DE"/>
              <a:pPr>
                <a:defRPr/>
              </a:pPr>
              <a:t>13.10.2024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038" y="4716463"/>
            <a:ext cx="5435600" cy="44688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 Neue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 Neue" charset="0"/>
              </a:defRPr>
            </a:lvl1pPr>
          </a:lstStyle>
          <a:p>
            <a:pPr>
              <a:defRPr/>
            </a:pPr>
            <a:fld id="{E0F5DBF4-BDA5-704C-B0E0-DABACE4729B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355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Neue" charset="0"/>
        <a:ea typeface="ＭＳ Ｐゴシック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Neue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Neue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Neue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Neue" charset="0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F5DBF4-BDA5-704C-B0E0-DABACE4729B5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516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F5DBF4-BDA5-704C-B0E0-DABACE4729B5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5912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F5DBF4-BDA5-704C-B0E0-DABACE4729B5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5232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F5DBF4-BDA5-704C-B0E0-DABACE4729B5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662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F5DBF4-BDA5-704C-B0E0-DABACE4729B5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0385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F5DBF4-BDA5-704C-B0E0-DABACE4729B5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95079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F5DBF4-BDA5-704C-B0E0-DABACE4729B5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19889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F5DBF4-BDA5-704C-B0E0-DABACE4729B5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70976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F5DBF4-BDA5-704C-B0E0-DABACE4729B5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002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F5DBF4-BDA5-704C-B0E0-DABACE4729B5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316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F5DBF4-BDA5-704C-B0E0-DABACE4729B5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4672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F5DBF4-BDA5-704C-B0E0-DABACE4729B5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6320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F5DBF4-BDA5-704C-B0E0-DABACE4729B5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8841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F5DBF4-BDA5-704C-B0E0-DABACE4729B5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9919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F5DBF4-BDA5-704C-B0E0-DABACE4729B5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024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F5DBF4-BDA5-704C-B0E0-DABACE4729B5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490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F5DBF4-BDA5-704C-B0E0-DABACE4729B5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8636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M3Ne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7"/>
            <a:ext cx="9162000" cy="488029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7944" y="888457"/>
            <a:ext cx="8135937" cy="1619794"/>
          </a:xfrm>
        </p:spPr>
        <p:txBody>
          <a:bodyPr/>
          <a:lstStyle>
            <a:lvl1pPr>
              <a:lnSpc>
                <a:spcPts val="4200"/>
              </a:lnSpc>
              <a:defRPr sz="3600">
                <a:solidFill>
                  <a:srgbClr val="FFFFFF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27944" y="3402013"/>
            <a:ext cx="4073470" cy="1079500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baseline="0">
                <a:solidFill>
                  <a:srgbClr val="FFFFFF"/>
                </a:solidFill>
                <a:latin typeface="Helvetica Neue"/>
                <a:cs typeface="Helvetica Neue"/>
              </a:defRPr>
            </a:lvl1pPr>
          </a:lstStyle>
          <a:p>
            <a:pPr lvl="0"/>
            <a:r>
              <a:rPr lang="en-US" dirty="0" smtClean="0"/>
              <a:t>Conference</a:t>
            </a:r>
          </a:p>
          <a:p>
            <a:pPr lvl="0"/>
            <a:r>
              <a:rPr lang="en-US" dirty="0" smtClean="0"/>
              <a:t>Name</a:t>
            </a:r>
          </a:p>
          <a:p>
            <a:pPr lvl="0"/>
            <a:r>
              <a:rPr lang="en-US" dirty="0" smtClean="0"/>
              <a:t>Address, Date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607" y="5286099"/>
            <a:ext cx="3631223" cy="9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51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6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7200"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 smtClean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KAT Community Meeting 16 October 2024: KAT strategy paper                                                        U.Katz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D1606-B9C1-D44E-A2C4-3729A0CF2AE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901" y="237262"/>
            <a:ext cx="1943099" cy="51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6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6400" y="3247200"/>
            <a:ext cx="8136000" cy="900000"/>
          </a:xfrm>
        </p:spPr>
        <p:txBody>
          <a:bodyPr>
            <a:normAutofit/>
          </a:bodyPr>
          <a:lstStyle>
            <a:lvl1pPr algn="l">
              <a:lnSpc>
                <a:spcPts val="3400"/>
              </a:lnSpc>
              <a:defRPr sz="2800" b="1" cap="none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pic>
        <p:nvPicPr>
          <p:cNvPr id="5" name="Picture 4" descr="Unterkapitel_KM3Ne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2000" cy="201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345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6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sz="half" idx="1"/>
          </p:nvPr>
        </p:nvSpPr>
        <p:spPr>
          <a:xfrm>
            <a:off x="626400" y="1701800"/>
            <a:ext cx="3960000" cy="4706200"/>
          </a:xfrm>
        </p:spPr>
        <p:txBody>
          <a:bodyPr/>
          <a:lstStyle>
            <a:lvl1pPr marL="277200">
              <a:lnSpc>
                <a:spcPts val="2400"/>
              </a:lnSpc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11" name="Inhaltsplatzhalter 3"/>
          <p:cNvSpPr>
            <a:spLocks noGrp="1"/>
          </p:cNvSpPr>
          <p:nvPr>
            <p:ph sz="half" idx="2"/>
          </p:nvPr>
        </p:nvSpPr>
        <p:spPr>
          <a:xfrm>
            <a:off x="4802400" y="1701800"/>
            <a:ext cx="3960000" cy="4706200"/>
          </a:xfrm>
        </p:spPr>
        <p:txBody>
          <a:bodyPr/>
          <a:lstStyle>
            <a:lvl1pPr marL="27720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7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KAT Community Meeting 16 October 2024: KAT strategy paper                                                        U.Katz</a:t>
            </a:r>
            <a:endParaRPr lang="de-DE"/>
          </a:p>
        </p:txBody>
      </p:sp>
      <p:sp>
        <p:nvSpPr>
          <p:cNvPr id="8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8E2CC-F545-6D4A-9BB4-86E10266AA1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13" name="Picture 9" descr="HES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623" y="215407"/>
            <a:ext cx="551377" cy="551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315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6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676400"/>
            <a:ext cx="5486400" cy="42751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951538"/>
            <a:ext cx="5486400" cy="457200"/>
          </a:xfrm>
        </p:spPr>
        <p:txBody>
          <a:bodyPr/>
          <a:lstStyle>
            <a:lvl1pPr marL="0" indent="0">
              <a:lnSpc>
                <a:spcPts val="17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46AAA-E222-CF4F-ABC6-85394CA4144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8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KAT Community Meeting 16 October 2024: KAT strategy paper                                                        U.Katz</a:t>
            </a:r>
            <a:endParaRPr lang="de-DE"/>
          </a:p>
        </p:txBody>
      </p:sp>
      <p:pic>
        <p:nvPicPr>
          <p:cNvPr id="13" name="Picture 9" descr="HES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623" y="202424"/>
            <a:ext cx="551377" cy="551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407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6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KAT Community Meeting 16 October 2024: KAT strategy paper                                                        U.Katz</a:t>
            </a: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BF8EB-E541-DB4B-8809-0345F747949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11" name="Picture 9" descr="HES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623" y="215407"/>
            <a:ext cx="551377" cy="551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00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erade Verbindung 6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901" y="260763"/>
            <a:ext cx="1943099" cy="51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32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usammenfass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6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7063" y="1651000"/>
            <a:ext cx="8135937" cy="4757738"/>
          </a:xfrm>
        </p:spPr>
        <p:txBody>
          <a:bodyPr/>
          <a:lstStyle>
            <a:lvl1pPr marL="277200"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 smtClean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KAT Community Meeting 16 October 2024: KAT strategy paper                                                        U.Katz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D1606-B9C1-D44E-A2C4-3729A0CF2AE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12" name="Picture 9" descr="HES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623" y="202424"/>
            <a:ext cx="551377" cy="551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BMBF-Gef-Logo.bmp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06"/>
          <a:stretch>
            <a:fillRect/>
          </a:stretch>
        </p:blipFill>
        <p:spPr bwMode="auto">
          <a:xfrm>
            <a:off x="6667500" y="5445126"/>
            <a:ext cx="2095500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141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BMBF-Gef-Logo.bmp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06"/>
          <a:stretch>
            <a:fillRect/>
          </a:stretch>
        </p:blipFill>
        <p:spPr bwMode="auto">
          <a:xfrm>
            <a:off x="676867" y="5508625"/>
            <a:ext cx="20955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Logo_FAU_DinA4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700" y="5754688"/>
            <a:ext cx="27559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KM3NeT_Titl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7"/>
            <a:ext cx="9162000" cy="4880292"/>
          </a:xfrm>
          <a:prstGeom prst="rect">
            <a:avLst/>
          </a:prstGeom>
        </p:spPr>
      </p:pic>
      <p:sp>
        <p:nvSpPr>
          <p:cNvPr id="10" name="Titel 1"/>
          <p:cNvSpPr txBox="1">
            <a:spLocks/>
          </p:cNvSpPr>
          <p:nvPr userDrawn="1"/>
        </p:nvSpPr>
        <p:spPr bwMode="auto">
          <a:xfrm>
            <a:off x="619125" y="887413"/>
            <a:ext cx="8135937" cy="162083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4200"/>
              </a:lnSpc>
            </a:pPr>
            <a:r>
              <a:rPr lang="de-DE" sz="3600" b="1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Vielen Dank für </a:t>
            </a:r>
            <a:br>
              <a:rPr lang="de-DE" sz="3600" b="1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</a:br>
            <a:r>
              <a:rPr lang="de-DE" sz="3600" b="1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Ihre Aufmerksamkeit</a:t>
            </a:r>
            <a:endParaRPr lang="de-DE" sz="3600" b="1" dirty="0">
              <a:solidFill>
                <a:schemeClr val="bg1"/>
              </a:solidFill>
              <a:latin typeface="Helvetica Neue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72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27063" y="1083198"/>
            <a:ext cx="8135937" cy="3603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7063" y="1651000"/>
            <a:ext cx="8135937" cy="475773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27063" y="6408738"/>
            <a:ext cx="6813550" cy="4492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969696"/>
                </a:solidFill>
                <a:latin typeface="Helvetica Neue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r>
              <a:rPr lang="en-GB" smtClean="0"/>
              <a:t>KAT Community Meeting 16 October 2024: KAT strategy paper                                                        U.Katz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12150" y="6408738"/>
            <a:ext cx="450850" cy="449262"/>
          </a:xfrm>
          <a:prstGeom prst="rect">
            <a:avLst/>
          </a:prstGeom>
        </p:spPr>
        <p:txBody>
          <a:bodyPr vert="horz" wrap="square" lIns="9144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69696"/>
                </a:solidFill>
                <a:latin typeface="Helvetica Neue" charset="0"/>
                <a:cs typeface="Arial" charset="0"/>
              </a:defRPr>
            </a:lvl1pPr>
          </a:lstStyle>
          <a:p>
            <a:pPr>
              <a:defRPr/>
            </a:pPr>
            <a:fld id="{AAAA4870-6BA5-2240-82F3-AD56ED42D7C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02" r:id="rId2"/>
    <p:sldLayoutId id="2147484119" r:id="rId3"/>
    <p:sldLayoutId id="2147484106" r:id="rId4"/>
    <p:sldLayoutId id="2147484107" r:id="rId5"/>
    <p:sldLayoutId id="2147484108" r:id="rId6"/>
    <p:sldLayoutId id="2147484110" r:id="rId7"/>
    <p:sldLayoutId id="2147484120" r:id="rId8"/>
    <p:sldLayoutId id="2147484111" r:id="rId9"/>
  </p:sldLayoutIdLst>
  <p:hf hdr="0" dt="0"/>
  <p:txStyles>
    <p:titleStyle>
      <a:lvl1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 kern="1200">
          <a:solidFill>
            <a:srgbClr val="0033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charset="0"/>
          <a:ea typeface="ＭＳ Ｐゴシック" charset="0"/>
          <a:cs typeface="Arial" charset="0"/>
        </a:defRPr>
      </a:lvl5pPr>
      <a:lvl6pPr marL="4572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Helvetica Neue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Helvetica Neue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Helvetica Neue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Helvetica Neue" charset="0"/>
          <a:ea typeface="ＭＳ Ｐゴシック" charset="0"/>
          <a:cs typeface="ＭＳ Ｐゴシック" charset="0"/>
        </a:defRPr>
      </a:lvl9pPr>
    </p:titleStyle>
    <p:bodyStyle>
      <a:lvl1pPr marL="236538" indent="-276225" algn="l" defTabSz="457200" rtl="0" eaLnBrk="1" fontAlgn="base" hangingPunct="1">
        <a:lnSpc>
          <a:spcPts val="2400"/>
        </a:lnSpc>
        <a:spcBef>
          <a:spcPts val="475"/>
        </a:spcBef>
        <a:spcAft>
          <a:spcPct val="0"/>
        </a:spcAft>
        <a:buClr>
          <a:srgbClr val="003366"/>
        </a:buClr>
        <a:buSzPct val="100000"/>
        <a:buFont typeface="Lucida Grande" charset="0"/>
        <a:buChar char="●"/>
        <a:defRPr sz="20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50888" indent="-276225" algn="l" defTabSz="457200" rtl="0" eaLnBrk="1" fontAlgn="base" hangingPunct="1">
        <a:lnSpc>
          <a:spcPts val="2200"/>
        </a:lnSpc>
        <a:spcBef>
          <a:spcPts val="438"/>
        </a:spcBef>
        <a:spcAft>
          <a:spcPct val="0"/>
        </a:spcAft>
        <a:buClr>
          <a:srgbClr val="003366"/>
        </a:buClr>
        <a:buSzPct val="80000"/>
        <a:buFont typeface="Lucida Grande" charset="0"/>
        <a:buChar char="●"/>
        <a:defRPr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201738" indent="-215900" algn="l" defTabSz="457200" rtl="0" eaLnBrk="1" fontAlgn="base" hangingPunct="1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charset="0"/>
        <a:buChar char="●"/>
        <a:defRPr sz="1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443038" indent="-215900" algn="l" defTabSz="457200" rtl="0" eaLnBrk="1" fontAlgn="base" hangingPunct="1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charset="0"/>
        <a:buChar char="●"/>
        <a:defRPr sz="1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1655763" indent="-215900" algn="l" defTabSz="457200" rtl="0" eaLnBrk="1" fontAlgn="base" hangingPunct="1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charset="0"/>
        <a:buChar char="●"/>
        <a:defRPr sz="1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/>
          <p:cNvSpPr txBox="1">
            <a:spLocks/>
          </p:cNvSpPr>
          <p:nvPr/>
        </p:nvSpPr>
        <p:spPr bwMode="auto">
          <a:xfrm>
            <a:off x="634239" y="3402013"/>
            <a:ext cx="5226234" cy="10795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200"/>
              </a:lnSpc>
              <a:buClr>
                <a:srgbClr val="003366"/>
              </a:buClr>
              <a:buSzPct val="100000"/>
              <a:buFont typeface="Lucida Grande" charset="0"/>
              <a:buNone/>
            </a:pPr>
            <a:r>
              <a:rPr lang="de-DE" sz="1800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Uli Katz</a:t>
            </a:r>
          </a:p>
          <a:p>
            <a:pPr eaLnBrk="1" hangingPunct="1">
              <a:lnSpc>
                <a:spcPts val="2200"/>
              </a:lnSpc>
              <a:buClr>
                <a:srgbClr val="003366"/>
              </a:buClr>
              <a:buSzPct val="100000"/>
              <a:buFont typeface="Lucida Grande" charset="0"/>
              <a:buNone/>
            </a:pPr>
            <a:r>
              <a:rPr lang="de-DE" sz="1800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KAT </a:t>
            </a:r>
            <a:r>
              <a:rPr lang="de-DE" sz="1800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community meeting, Karlsruhe</a:t>
            </a:r>
            <a:endParaRPr lang="de-DE" sz="1800" dirty="0" smtClean="0">
              <a:solidFill>
                <a:schemeClr val="bg1"/>
              </a:solidFill>
              <a:latin typeface="Helvetica Neue" charset="0"/>
              <a:cs typeface="Arial" charset="0"/>
            </a:endParaRPr>
          </a:p>
          <a:p>
            <a:pPr eaLnBrk="1" hangingPunct="1">
              <a:lnSpc>
                <a:spcPts val="2200"/>
              </a:lnSpc>
              <a:buClr>
                <a:srgbClr val="003366"/>
              </a:buClr>
              <a:buSzPct val="100000"/>
              <a:buFont typeface="Lucida Grande" charset="0"/>
              <a:buNone/>
            </a:pPr>
            <a:r>
              <a:rPr lang="de-DE" sz="1800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16 October</a:t>
            </a:r>
            <a:r>
              <a:rPr lang="de-DE" sz="1800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 2024</a:t>
            </a:r>
            <a:endParaRPr lang="de-DE" sz="1800" dirty="0">
              <a:solidFill>
                <a:schemeClr val="bg1"/>
              </a:solidFill>
              <a:latin typeface="Helvetica Neue" charset="0"/>
              <a:cs typeface="Arial" charset="0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634239" y="887413"/>
            <a:ext cx="8517365" cy="162083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4200"/>
              </a:lnSpc>
              <a:tabLst>
                <a:tab pos="1165225" algn="l"/>
              </a:tabLst>
            </a:pPr>
            <a:r>
              <a:rPr lang="de-DE" sz="3600" b="1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KAT </a:t>
            </a:r>
            <a:r>
              <a:rPr lang="de-DE" sz="3600" b="1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strategy </a:t>
            </a:r>
            <a:r>
              <a:rPr lang="de-DE" sz="3600" b="1" dirty="0" smtClean="0">
                <a:solidFill>
                  <a:schemeClr val="bg1"/>
                </a:solidFill>
                <a:latin typeface="Helvetica Neue" charset="0"/>
                <a:cs typeface="Arial" charset="0"/>
              </a:rPr>
              <a:t>paper: Current version</a:t>
            </a:r>
            <a:endParaRPr lang="de-DE" sz="3600" b="1" dirty="0">
              <a:solidFill>
                <a:schemeClr val="bg1"/>
              </a:solidFill>
              <a:latin typeface="Helvetica Neue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41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90381"/>
            <a:ext cx="8135937" cy="360362"/>
          </a:xfrm>
        </p:spPr>
        <p:txBody>
          <a:bodyPr/>
          <a:lstStyle/>
          <a:p>
            <a:pPr lvl="1"/>
            <a:r>
              <a:rPr lang="de-DE" dirty="0" smtClean="0"/>
              <a:t>1.3 Connection to adjacent fields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KAT Community Meeting 16 October 2024: KAT strategy paper                                                        U.Katz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D1606-B9C1-D44E-A2C4-3729A0CF2AE9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188" y="1028931"/>
            <a:ext cx="8388921" cy="453606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dirty="0" smtClean="0"/>
              <a:t>Dark matter: Direct &amp; indirect searches, axions, …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dirty="0" smtClean="0"/>
              <a:t>Neutrinos: Properties, oscillations, CP violation, …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dirty="0" smtClean="0"/>
              <a:t>Beyond Standard Model (e.g. sterile neutrinos)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dirty="0" smtClean="0"/>
              <a:t>Hadronic interaction (e.g. of cosmic rays)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dirty="0" smtClean="0"/>
              <a:t>...</a:t>
            </a:r>
            <a:br>
              <a:rPr lang="de-DE" dirty="0" smtClean="0"/>
            </a:br>
            <a:endParaRPr lang="de-DE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dirty="0" smtClean="0"/>
              <a:t>High-energy astrophysics (e.g. AGNs)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dirty="0" smtClean="0"/>
              <a:t>Black holes, neutron stars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dirty="0" smtClean="0"/>
              <a:t>Supernovae and BNS mergers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dirty="0" smtClean="0"/>
              <a:t>Indirect dark matter searches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dirty="0" smtClean="0"/>
              <a:t>…</a:t>
            </a:r>
            <a:br>
              <a:rPr lang="de-DE" dirty="0" smtClean="0"/>
            </a:br>
            <a:r>
              <a:rPr lang="de-DE" sz="1200" dirty="0" smtClean="0"/>
              <a:t>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dirty="0" smtClean="0"/>
              <a:t>Nuclear astrophysics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dirty="0" smtClean="0"/>
              <a:t>DM and 0vbb experiments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dirty="0" smtClean="0"/>
              <a:t>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431321" y="965869"/>
            <a:ext cx="6291096" cy="2003682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848979" y="965869"/>
            <a:ext cx="2223686" cy="201593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de-DE" sz="2200" u="sng" dirty="0" smtClean="0">
                <a:solidFill>
                  <a:srgbClr val="C00000"/>
                </a:solidFill>
              </a:rPr>
              <a:t>Particle physics</a:t>
            </a:r>
            <a:r>
              <a:rPr lang="de-DE" sz="2200" u="sng" dirty="0" smtClean="0"/>
              <a:t>:</a:t>
            </a:r>
            <a:br>
              <a:rPr lang="de-DE" sz="2200" u="sng" dirty="0" smtClean="0"/>
            </a:br>
            <a:r>
              <a:rPr lang="de-DE" sz="2000" dirty="0" smtClean="0"/>
              <a:t>Neutrino beams</a:t>
            </a:r>
            <a:br>
              <a:rPr lang="de-DE" sz="2000" dirty="0" smtClean="0"/>
            </a:br>
            <a:r>
              <a:rPr lang="de-DE" sz="2000" dirty="0" smtClean="0"/>
              <a:t>Axion searches</a:t>
            </a:r>
            <a:br>
              <a:rPr lang="de-DE" sz="2000" dirty="0" smtClean="0"/>
            </a:br>
            <a:r>
              <a:rPr lang="de-DE" sz="2000" dirty="0" smtClean="0"/>
              <a:t>Collider </a:t>
            </a:r>
            <a:br>
              <a:rPr lang="de-DE" sz="2000" dirty="0" smtClean="0"/>
            </a:br>
            <a:r>
              <a:rPr lang="de-DE" sz="2000" dirty="0" smtClean="0"/>
              <a:t>experiments</a:t>
            </a:r>
            <a:br>
              <a:rPr lang="de-DE" sz="2000" dirty="0" smtClean="0"/>
            </a:br>
            <a:r>
              <a:rPr lang="de-DE" sz="2000" dirty="0" smtClean="0"/>
              <a:t>Theory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431321" y="3186583"/>
            <a:ext cx="6291096" cy="1938916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850582" y="3211449"/>
            <a:ext cx="2222083" cy="191405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  <a:spcBef>
                <a:spcPts val="500"/>
              </a:spcBef>
            </a:pPr>
            <a:r>
              <a:rPr lang="de-DE" sz="22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Astronomy:</a:t>
            </a:r>
          </a:p>
          <a:p>
            <a:pPr>
              <a:lnSpc>
                <a:spcPts val="2600"/>
              </a:lnSpc>
              <a:spcBef>
                <a:spcPts val="500"/>
              </a:spcBef>
            </a:pPr>
            <a:r>
              <a:rPr lang="de-DE" sz="2000" dirty="0" smtClean="0"/>
              <a:t>Elm. observations</a:t>
            </a:r>
          </a:p>
          <a:p>
            <a:pPr>
              <a:lnSpc>
                <a:spcPts val="2600"/>
              </a:lnSpc>
              <a:spcBef>
                <a:spcPts val="500"/>
              </a:spcBef>
            </a:pPr>
            <a:r>
              <a:rPr lang="de-DE" sz="2000" dirty="0" smtClean="0"/>
              <a:t>Multi-messenger</a:t>
            </a:r>
            <a:br>
              <a:rPr lang="de-DE" sz="2000" dirty="0" smtClean="0"/>
            </a:br>
            <a:r>
              <a:rPr lang="de-DE" sz="2000" dirty="0" smtClean="0"/>
              <a:t>observations</a:t>
            </a:r>
          </a:p>
          <a:p>
            <a:pPr>
              <a:lnSpc>
                <a:spcPts val="2600"/>
              </a:lnSpc>
              <a:spcBef>
                <a:spcPts val="500"/>
              </a:spcBef>
            </a:pPr>
            <a:r>
              <a:rPr lang="de-DE" sz="2000" dirty="0" smtClean="0"/>
              <a:t>Theory</a:t>
            </a:r>
            <a:endParaRPr lang="en-GB" sz="2000" dirty="0"/>
          </a:p>
        </p:txBody>
      </p:sp>
      <p:sp>
        <p:nvSpPr>
          <p:cNvPr id="10" name="Rectangle 9"/>
          <p:cNvSpPr/>
          <p:nvPr/>
        </p:nvSpPr>
        <p:spPr>
          <a:xfrm>
            <a:off x="431321" y="5407297"/>
            <a:ext cx="6291096" cy="1089404"/>
          </a:xfrm>
          <a:prstGeom prst="rect">
            <a:avLst/>
          </a:prstGeom>
          <a:noFill/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832949" y="5400664"/>
            <a:ext cx="2255746" cy="1092607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  <a:spcBef>
                <a:spcPts val="500"/>
              </a:spcBef>
            </a:pPr>
            <a:r>
              <a:rPr lang="de-DE" sz="2200" u="sng" dirty="0" smtClean="0">
                <a:solidFill>
                  <a:srgbClr val="008000"/>
                </a:solidFill>
              </a:rPr>
              <a:t>Nuclear physics:</a:t>
            </a:r>
          </a:p>
          <a:p>
            <a:pPr>
              <a:spcBef>
                <a:spcPts val="500"/>
              </a:spcBef>
            </a:pPr>
            <a:r>
              <a:rPr lang="de-DE" sz="2000" dirty="0" smtClean="0"/>
              <a:t>Experiments + </a:t>
            </a:r>
            <a:br>
              <a:rPr lang="de-DE" sz="2000" dirty="0" smtClean="0"/>
            </a:br>
            <a:r>
              <a:rPr lang="de-DE" sz="2000" dirty="0" smtClean="0"/>
              <a:t>Theory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0512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90381"/>
            <a:ext cx="8135937" cy="360362"/>
          </a:xfrm>
        </p:spPr>
        <p:txBody>
          <a:bodyPr/>
          <a:lstStyle/>
          <a:p>
            <a:pPr lvl="1"/>
            <a:r>
              <a:rPr lang="de-DE" dirty="0" smtClean="0"/>
              <a:t>1.5 Related strategy processes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KAT Community Meeting 16 October 2024: KAT strategy paper                                                        U.Katz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D1606-B9C1-D44E-A2C4-3729A0CF2AE9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188" y="909111"/>
            <a:ext cx="8435046" cy="5636731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0"/>
              </a:spcAft>
              <a:tabLst>
                <a:tab pos="627063" algn="l"/>
              </a:tabLst>
            </a:pPr>
            <a:r>
              <a:rPr lang="de-DE" u="sng" dirty="0" smtClean="0"/>
              <a:t>Astroparticle physics:</a:t>
            </a:r>
            <a:br>
              <a:rPr lang="de-DE" u="sng" dirty="0" smtClean="0"/>
            </a:br>
            <a:r>
              <a:rPr lang="de-DE" dirty="0" smtClean="0">
                <a:sym typeface="Wingdings" panose="05000000000000000000" pitchFamily="2" charset="2"/>
              </a:rPr>
              <a:t>  APPEC – European Coordination</a:t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	Essential for European alignment</a:t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	New APPEC Roadmap in preparation (2027-2036)</a:t>
            </a:r>
            <a:r>
              <a:rPr lang="de-DE" dirty="0">
                <a:sym typeface="Wingdings" panose="05000000000000000000" pitchFamily="2" charset="2"/>
              </a:rPr>
              <a:t/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		</a:t>
            </a:r>
            <a:r>
              <a:rPr lang="de-DE" dirty="0" smtClean="0">
                <a:solidFill>
                  <a:srgbClr val="008000"/>
                </a:solidFill>
                <a:sym typeface="Wingdings" panose="05000000000000000000" pitchFamily="2" charset="2"/>
              </a:rPr>
              <a:t>Please participate in survey, urge European partners as well</a:t>
            </a:r>
            <a:br>
              <a:rPr lang="de-DE" dirty="0" smtClean="0">
                <a:solidFill>
                  <a:srgbClr val="008000"/>
                </a:solidFill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	Theory: EuCAPT White Paper (2021)</a:t>
            </a:r>
            <a:r>
              <a:rPr lang="de-DE" dirty="0" smtClean="0">
                <a:solidFill>
                  <a:srgbClr val="008000"/>
                </a:solidFill>
                <a:sym typeface="Wingdings" panose="05000000000000000000" pitchFamily="2" charset="2"/>
              </a:rPr>
              <a:t/>
            </a:r>
            <a:br>
              <a:rPr lang="de-DE" dirty="0" smtClean="0">
                <a:solidFill>
                  <a:srgbClr val="008000"/>
                </a:solidFill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	Various relevant international roadmaps (e.g. P5 in the US)</a:t>
            </a:r>
            <a:endParaRPr lang="de-DE" dirty="0">
              <a:solidFill>
                <a:srgbClr val="008000"/>
              </a:solidFill>
              <a:sym typeface="Wingdings" panose="05000000000000000000" pitchFamily="2" charset="2"/>
            </a:endParaRPr>
          </a:p>
          <a:p>
            <a:pPr>
              <a:spcBef>
                <a:spcPts val="300"/>
              </a:spcBef>
              <a:spcAft>
                <a:spcPts val="0"/>
              </a:spcAft>
              <a:tabLst>
                <a:tab pos="627063" algn="l"/>
              </a:tabLst>
            </a:pPr>
            <a:r>
              <a:rPr lang="de-DE" u="sng" dirty="0" smtClean="0">
                <a:sym typeface="Wingdings" panose="05000000000000000000" pitchFamily="2" charset="2"/>
              </a:rPr>
              <a:t>Particle Physics</a:t>
            </a:r>
            <a:r>
              <a:rPr lang="de-DE" u="sng" dirty="0">
                <a:sym typeface="Wingdings" panose="05000000000000000000" pitchFamily="2" charset="2"/>
              </a:rPr>
              <a:t/>
            </a:r>
            <a:br>
              <a:rPr lang="de-DE" u="sng" dirty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 European Particle Physics Strategy Update (EPPSU)</a:t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	Target date: Summer 2025 (</a:t>
            </a:r>
            <a:r>
              <a:rPr lang="de-DE" dirty="0" smtClean="0">
                <a:solidFill>
                  <a:srgbClr val="008000"/>
                </a:solidFill>
                <a:sym typeface="Wingdings" panose="05000000000000000000" pitchFamily="2" charset="2"/>
              </a:rPr>
              <a:t>KAT strategy as input</a:t>
            </a:r>
            <a:r>
              <a:rPr lang="de-DE" dirty="0" smtClean="0">
                <a:sym typeface="Wingdings" panose="05000000000000000000" pitchFamily="2" charset="2"/>
              </a:rPr>
              <a:t>)</a:t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	A series of KET-organised workshops </a:t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		(next: </a:t>
            </a:r>
            <a:r>
              <a:rPr lang="de-DE" dirty="0" smtClean="0">
                <a:solidFill>
                  <a:srgbClr val="008000"/>
                </a:solidFill>
                <a:sym typeface="Wingdings" panose="05000000000000000000" pitchFamily="2" charset="2"/>
              </a:rPr>
              <a:t>22-24 Nov., Bad Honnef, non-collider particle physics</a:t>
            </a:r>
            <a:r>
              <a:rPr lang="de-DE" dirty="0" smtClean="0">
                <a:sym typeface="Wingdings" panose="05000000000000000000" pitchFamily="2" charset="2"/>
              </a:rPr>
              <a:t>)</a:t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	EPPSU is of major importance for CERN</a:t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	</a:t>
            </a:r>
            <a:r>
              <a:rPr lang="de-DE" dirty="0" smtClean="0">
                <a:solidFill>
                  <a:srgbClr val="008000"/>
                </a:solidFill>
                <a:sym typeface="Wingdings" panose="05000000000000000000" pitchFamily="2" charset="2"/>
              </a:rPr>
              <a:t>Presentation by Heiko Lacker</a:t>
            </a:r>
          </a:p>
          <a:p>
            <a:pPr>
              <a:spcBef>
                <a:spcPts val="300"/>
              </a:spcBef>
              <a:spcAft>
                <a:spcPts val="0"/>
              </a:spcAft>
              <a:tabLst>
                <a:tab pos="627063" algn="l"/>
              </a:tabLst>
            </a:pPr>
            <a:r>
              <a:rPr lang="de-DE" u="sng" dirty="0" smtClean="0">
                <a:sym typeface="Wingdings" panose="05000000000000000000" pitchFamily="2" charset="2"/>
              </a:rPr>
              <a:t>Astronomy:</a:t>
            </a:r>
            <a:r>
              <a:rPr lang="de-DE" dirty="0" smtClean="0">
                <a:sym typeface="Wingdings" panose="05000000000000000000" pitchFamily="2" charset="2"/>
              </a:rPr>
              <a:t/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 New </a:t>
            </a:r>
            <a:r>
              <a:rPr lang="de-DE" i="1" dirty="0" smtClean="0">
                <a:sym typeface="Wingdings" panose="05000000000000000000" pitchFamily="2" charset="2"/>
              </a:rPr>
              <a:t>Denkschrift</a:t>
            </a:r>
            <a:r>
              <a:rPr lang="de-DE" dirty="0" smtClean="0">
                <a:sym typeface="Wingdings" panose="05000000000000000000" pitchFamily="2" charset="2"/>
              </a:rPr>
              <a:t> – </a:t>
            </a:r>
            <a:r>
              <a:rPr lang="de-DE" dirty="0" smtClean="0">
                <a:solidFill>
                  <a:srgbClr val="008000"/>
                </a:solidFill>
                <a:sym typeface="Wingdings" panose="05000000000000000000" pitchFamily="2" charset="2"/>
              </a:rPr>
              <a:t>presentation by Jörn Wilms</a:t>
            </a:r>
          </a:p>
          <a:p>
            <a:pPr>
              <a:spcBef>
                <a:spcPts val="300"/>
              </a:spcBef>
              <a:spcAft>
                <a:spcPts val="0"/>
              </a:spcAft>
              <a:tabLst>
                <a:tab pos="627063" algn="l"/>
              </a:tabLst>
            </a:pPr>
            <a:r>
              <a:rPr lang="de-DE" u="sng" dirty="0" smtClean="0">
                <a:sym typeface="Wingdings" panose="05000000000000000000" pitchFamily="2" charset="2"/>
              </a:rPr>
              <a:t>Nuclear Physics:</a:t>
            </a:r>
            <a:br>
              <a:rPr lang="de-DE" u="sng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	NUPECC Long Range Plan 2024</a:t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0917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90381"/>
            <a:ext cx="8135937" cy="360362"/>
          </a:xfrm>
        </p:spPr>
        <p:txBody>
          <a:bodyPr/>
          <a:lstStyle/>
          <a:p>
            <a:pPr lvl="1"/>
            <a:r>
              <a:rPr lang="de-DE" dirty="0"/>
              <a:t>2</a:t>
            </a:r>
            <a:r>
              <a:rPr lang="de-DE" dirty="0" smtClean="0"/>
              <a:t> Astroparticle physics in Germany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KAT Community Meeting 16 October 2024: KAT strategy paper                                                        U.Katz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D1606-B9C1-D44E-A2C4-3729A0CF2AE9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188" y="998311"/>
            <a:ext cx="8476056" cy="4536066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>
                <a:solidFill>
                  <a:srgbClr val="C89800"/>
                </a:solidFill>
              </a:rPr>
              <a:t>2.1 The first two </a:t>
            </a:r>
            <a:r>
              <a:rPr lang="en-GB" sz="2200" dirty="0" smtClean="0">
                <a:solidFill>
                  <a:srgbClr val="C89800"/>
                </a:solidFill>
              </a:rPr>
              <a:t>decades</a:t>
            </a:r>
            <a:endParaRPr lang="en-GB" sz="2200" dirty="0">
              <a:solidFill>
                <a:srgbClr val="C89800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>
                <a:solidFill>
                  <a:srgbClr val="C89800"/>
                </a:solidFill>
              </a:rPr>
              <a:t>2.2 Status and development of the German astroparticle community </a:t>
            </a:r>
            <a:r>
              <a:rPr lang="en-GB" sz="2200" dirty="0" smtClean="0">
                <a:solidFill>
                  <a:srgbClr val="C89800"/>
                </a:solidFill>
              </a:rPr>
              <a:t>2.3 </a:t>
            </a:r>
            <a:r>
              <a:rPr lang="en-GB" sz="2200" dirty="0">
                <a:solidFill>
                  <a:srgbClr val="C89800"/>
                </a:solidFill>
              </a:rPr>
              <a:t>International projects, </a:t>
            </a:r>
            <a:r>
              <a:rPr lang="en-GB" sz="2200" dirty="0" smtClean="0">
                <a:solidFill>
                  <a:srgbClr val="C89800"/>
                </a:solidFill>
              </a:rPr>
              <a:t>international cooperation</a:t>
            </a:r>
          </a:p>
          <a:p>
            <a:pPr marL="474663" lvl="1" indent="0">
              <a:spcBef>
                <a:spcPts val="600"/>
              </a:spcBef>
              <a:spcAft>
                <a:spcPts val="0"/>
              </a:spcAft>
              <a:buNone/>
            </a:pPr>
            <a:endParaRPr lang="en-GB" sz="2000" dirty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sz="2200" dirty="0" smtClean="0"/>
              <a:t>Still incomplete – please comment!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sz="2200" dirty="0" smtClean="0"/>
              <a:t>2.2 requires completion of the community census (see next slides)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sz="2200" dirty="0" smtClean="0"/>
              <a:t>2.3 is meant to describe the concrete international cooperations </a:t>
            </a:r>
            <a:br>
              <a:rPr lang="de-DE" sz="2200" dirty="0" smtClean="0"/>
            </a:br>
            <a:r>
              <a:rPr lang="de-DE" sz="2200" dirty="0" smtClean="0"/>
              <a:t>of the German astroparticle institutions, while 1.4 is more on international processes and cooperation instruments</a:t>
            </a:r>
          </a:p>
        </p:txBody>
      </p:sp>
    </p:spTree>
    <p:extLst>
      <p:ext uri="{BB962C8B-B14F-4D97-AF65-F5344CB8AC3E}">
        <p14:creationId xmlns:p14="http://schemas.microsoft.com/office/powerpoint/2010/main" val="374479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90381"/>
            <a:ext cx="8135937" cy="360362"/>
          </a:xfrm>
        </p:spPr>
        <p:txBody>
          <a:bodyPr/>
          <a:lstStyle/>
          <a:p>
            <a:pPr lvl="1"/>
            <a:r>
              <a:rPr lang="de-DE" dirty="0" smtClean="0"/>
              <a:t>2.2</a:t>
            </a:r>
            <a:r>
              <a:rPr lang="de-DE" dirty="0" smtClean="0"/>
              <a:t> German astroparticle community (1)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KAT Community Meeting 16 October 2024: KAT strategy paper                                                        U.Katz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D1606-B9C1-D44E-A2C4-3729A0CF2AE9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188" y="998311"/>
            <a:ext cx="8388921" cy="453606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sz="2200" dirty="0" smtClean="0"/>
              <a:t>A </a:t>
            </a:r>
            <a:r>
              <a:rPr lang="de-DE" sz="2200" b="1" dirty="0" smtClean="0"/>
              <a:t>census</a:t>
            </a:r>
            <a:r>
              <a:rPr lang="de-DE" sz="2200" dirty="0" smtClean="0"/>
              <a:t> was started in spring 2024. We collect from all astroparticle groups (i.e. all group leaders):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sz="2000" dirty="0" smtClean="0"/>
              <a:t>Institution, Email, fractional AP commitment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sz="2000" dirty="0" smtClean="0"/>
              <a:t>Priorities (DM/NP/LN/CR/GA/HN/GW/NA/TH)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sz="2000" dirty="0" smtClean="0"/>
              <a:t>Group composition including PI (Permanent/Postdocs/PhD/Undergraduate/Technical)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sz="2000" dirty="0" smtClean="0">
                <a:solidFill>
                  <a:srgbClr val="008000"/>
                </a:solidFill>
              </a:rPr>
              <a:t>Reference date: 1 Jan 2024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sz="2200" dirty="0" smtClean="0"/>
              <a:t>Currently ~55% complete </a:t>
            </a:r>
            <a:r>
              <a:rPr lang="de-DE" sz="2200" dirty="0" smtClean="0">
                <a:sym typeface="Wingdings" panose="05000000000000000000" pitchFamily="2" charset="2"/>
              </a:rPr>
              <a:t> </a:t>
            </a:r>
            <a:r>
              <a:rPr lang="de-DE" sz="2200" dirty="0" smtClean="0">
                <a:solidFill>
                  <a:srgbClr val="C00000"/>
                </a:solidFill>
                <a:sym typeface="Wingdings" panose="05000000000000000000" pitchFamily="2" charset="2"/>
              </a:rPr>
              <a:t>WE NEED THE MISSING DATA!</a:t>
            </a:r>
            <a:br>
              <a:rPr lang="de-DE" sz="2200" dirty="0" smtClean="0">
                <a:solidFill>
                  <a:srgbClr val="C00000"/>
                </a:solidFill>
                <a:sym typeface="Wingdings" panose="05000000000000000000" pitchFamily="2" charset="2"/>
              </a:rPr>
            </a:br>
            <a:r>
              <a:rPr lang="de-DE" sz="2200" dirty="0" smtClean="0">
                <a:sym typeface="Wingdings" panose="05000000000000000000" pitchFamily="2" charset="2"/>
              </a:rPr>
              <a:t>What we do </a:t>
            </a:r>
            <a:r>
              <a:rPr lang="de-DE" sz="2200" dirty="0" smtClean="0">
                <a:solidFill>
                  <a:srgbClr val="C00000"/>
                </a:solidFill>
                <a:sym typeface="Wingdings" panose="05000000000000000000" pitchFamily="2" charset="2"/>
              </a:rPr>
              <a:t>not need</a:t>
            </a:r>
            <a:r>
              <a:rPr lang="de-DE" sz="2200" dirty="0" smtClean="0">
                <a:sym typeface="Wingdings" panose="05000000000000000000" pitchFamily="2" charset="2"/>
              </a:rPr>
              <a:t>: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sz="2000" dirty="0" smtClean="0">
                <a:sym typeface="Wingdings" panose="05000000000000000000" pitchFamily="2" charset="2"/>
              </a:rPr>
              <a:t>Summary data for whole institutions/universities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sz="2000" dirty="0" smtClean="0"/>
              <a:t>Future projections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sz="2000" dirty="0" smtClean="0"/>
              <a:t>Uncoordinated double-counting</a:t>
            </a:r>
            <a:endParaRPr lang="de-DE" sz="22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sz="2200" dirty="0" smtClean="0"/>
              <a:t>A renewed request for input will be sent. Please reply!</a:t>
            </a:r>
          </a:p>
        </p:txBody>
      </p:sp>
    </p:spTree>
    <p:extLst>
      <p:ext uri="{BB962C8B-B14F-4D97-AF65-F5344CB8AC3E}">
        <p14:creationId xmlns:p14="http://schemas.microsoft.com/office/powerpoint/2010/main" val="171031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90381"/>
            <a:ext cx="8135937" cy="360362"/>
          </a:xfrm>
        </p:spPr>
        <p:txBody>
          <a:bodyPr/>
          <a:lstStyle/>
          <a:p>
            <a:pPr lvl="1"/>
            <a:r>
              <a:rPr lang="de-DE" dirty="0" smtClean="0"/>
              <a:t>2.2</a:t>
            </a:r>
            <a:r>
              <a:rPr lang="de-DE" dirty="0" smtClean="0"/>
              <a:t> German astroparticle community (2)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KAT Community Meeting 16 October 2024: KAT strategy paper                                                        U.Katz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D1606-B9C1-D44E-A2C4-3729A0CF2AE9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188" y="998311"/>
            <a:ext cx="8388921" cy="4536066"/>
          </a:xfrm>
        </p:spPr>
        <p:txBody>
          <a:bodyPr/>
          <a:lstStyle/>
          <a:p>
            <a:pPr marL="975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200" dirty="0" smtClean="0"/>
              <a:t>A preview of what we can do with these data (thanks to Tom Gal):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352" y="1526208"/>
            <a:ext cx="4253617" cy="31953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91" y="1282714"/>
            <a:ext cx="4945694" cy="4945694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 rot="8547523">
            <a:off x="4782858" y="3299145"/>
            <a:ext cx="864142" cy="2949001"/>
          </a:xfrm>
          <a:prstGeom prst="downArrow">
            <a:avLst>
              <a:gd name="adj1" fmla="val 50000"/>
              <a:gd name="adj2" fmla="val 5789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405735" y="5107077"/>
            <a:ext cx="2513830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Missing data</a:t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br>
              <a:rPr lang="de-DE" dirty="0" smtClean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de-DE" dirty="0" smtClean="0">
                <a:solidFill>
                  <a:srgbClr val="FF0000"/>
                </a:solidFill>
                <a:sym typeface="Wingdings" panose="05000000000000000000" pitchFamily="2" charset="2"/>
              </a:rPr>
              <a:t>we are shrinking!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50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90381"/>
            <a:ext cx="8135937" cy="360362"/>
          </a:xfrm>
        </p:spPr>
        <p:txBody>
          <a:bodyPr/>
          <a:lstStyle/>
          <a:p>
            <a:pPr lvl="1">
              <a:tabLst>
                <a:tab pos="271463" algn="l"/>
              </a:tabLst>
            </a:pPr>
            <a:r>
              <a:rPr lang="de-DE" dirty="0" smtClean="0"/>
              <a:t>3 	</a:t>
            </a:r>
            <a:r>
              <a:rPr lang="en-GB" dirty="0" smtClean="0"/>
              <a:t>Key </a:t>
            </a:r>
            <a:r>
              <a:rPr lang="en-GB" dirty="0"/>
              <a:t>science questions and results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of </a:t>
            </a:r>
            <a:r>
              <a:rPr lang="en-GB" dirty="0"/>
              <a:t>astroparticle </a:t>
            </a:r>
            <a:r>
              <a:rPr lang="en-GB" dirty="0" smtClean="0"/>
              <a:t>physics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KAT Community Meeting 16 October 2024: KAT strategy paper                                                        U.Katz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D1606-B9C1-D44E-A2C4-3729A0CF2AE9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188" y="998311"/>
            <a:ext cx="8388921" cy="4536066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 smtClean="0">
                <a:solidFill>
                  <a:srgbClr val="008000"/>
                </a:solidFill>
              </a:rPr>
              <a:t>3.1</a:t>
            </a:r>
            <a:r>
              <a:rPr lang="en-GB" sz="2200" dirty="0" smtClean="0">
                <a:solidFill>
                  <a:srgbClr val="C89800"/>
                </a:solidFill>
              </a:rPr>
              <a:t> </a:t>
            </a:r>
            <a:r>
              <a:rPr lang="en-GB" sz="2200" dirty="0">
                <a:solidFill>
                  <a:srgbClr val="008000"/>
                </a:solidFill>
              </a:rPr>
              <a:t>Key Scientific Questions of Astroparticle </a:t>
            </a:r>
            <a:r>
              <a:rPr lang="en-GB" sz="2200" dirty="0" smtClean="0">
                <a:solidFill>
                  <a:srgbClr val="008000"/>
                </a:solidFill>
              </a:rPr>
              <a:t>Physics</a:t>
            </a:r>
            <a:r>
              <a:rPr lang="en-GB" sz="2200" dirty="0" smtClean="0">
                <a:solidFill>
                  <a:srgbClr val="C89800"/>
                </a:solidFill>
              </a:rPr>
              <a:t/>
            </a:r>
            <a:br>
              <a:rPr lang="en-GB" sz="2200" dirty="0" smtClean="0">
                <a:solidFill>
                  <a:srgbClr val="C89800"/>
                </a:solidFill>
              </a:rPr>
            </a:br>
            <a:r>
              <a:rPr lang="en-GB" sz="2200" dirty="0" smtClean="0">
                <a:solidFill>
                  <a:srgbClr val="C89800"/>
                </a:solidFill>
              </a:rPr>
              <a:t>3.2 </a:t>
            </a:r>
            <a:r>
              <a:rPr lang="en-GB" sz="2200" dirty="0">
                <a:solidFill>
                  <a:srgbClr val="C89800"/>
                </a:solidFill>
              </a:rPr>
              <a:t>The project landscape </a:t>
            </a:r>
            <a:r>
              <a:rPr lang="en-GB" sz="2200" dirty="0" smtClean="0">
                <a:solidFill>
                  <a:srgbClr val="C89800"/>
                </a:solidFill>
              </a:rPr>
              <a:t/>
            </a:r>
            <a:br>
              <a:rPr lang="en-GB" sz="2200" dirty="0" smtClean="0">
                <a:solidFill>
                  <a:srgbClr val="C89800"/>
                </a:solidFill>
              </a:rPr>
            </a:br>
            <a:r>
              <a:rPr lang="en-GB" sz="2200" dirty="0" smtClean="0">
                <a:solidFill>
                  <a:srgbClr val="C89800"/>
                </a:solidFill>
              </a:rPr>
              <a:t>  3.2.1 </a:t>
            </a:r>
            <a:r>
              <a:rPr lang="en-GB" sz="2200" dirty="0">
                <a:solidFill>
                  <a:srgbClr val="C89800"/>
                </a:solidFill>
              </a:rPr>
              <a:t>Project categories </a:t>
            </a:r>
            <a:r>
              <a:rPr lang="en-GB" sz="2200" dirty="0" smtClean="0">
                <a:solidFill>
                  <a:srgbClr val="C89800"/>
                </a:solidFill>
              </a:rPr>
              <a:t/>
            </a:r>
            <a:br>
              <a:rPr lang="en-GB" sz="2200" dirty="0" smtClean="0">
                <a:solidFill>
                  <a:srgbClr val="C89800"/>
                </a:solidFill>
              </a:rPr>
            </a:br>
            <a:r>
              <a:rPr lang="en-GB" sz="2200" dirty="0" smtClean="0">
                <a:solidFill>
                  <a:srgbClr val="C89800"/>
                </a:solidFill>
              </a:rPr>
              <a:t>  3.2.2 </a:t>
            </a:r>
            <a:r>
              <a:rPr lang="en-GB" sz="2200" dirty="0">
                <a:solidFill>
                  <a:srgbClr val="C89800"/>
                </a:solidFill>
              </a:rPr>
              <a:t>Mapping projects to questions </a:t>
            </a:r>
            <a:endParaRPr lang="en-GB" sz="2200" dirty="0" smtClean="0">
              <a:solidFill>
                <a:srgbClr val="C89800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>
                <a:solidFill>
                  <a:srgbClr val="C89800"/>
                </a:solidFill>
              </a:rPr>
              <a:t> </a:t>
            </a:r>
            <a:r>
              <a:rPr lang="en-GB" sz="2200" dirty="0" smtClean="0">
                <a:solidFill>
                  <a:srgbClr val="C89800"/>
                </a:solidFill>
              </a:rPr>
              <a:t> 3.2.3 </a:t>
            </a:r>
            <a:r>
              <a:rPr lang="en-GB" sz="2200" dirty="0">
                <a:solidFill>
                  <a:srgbClr val="C00000"/>
                </a:solidFill>
              </a:rPr>
              <a:t>Categorising by funding requirements </a:t>
            </a:r>
            <a:endParaRPr lang="en-GB" sz="2200" dirty="0" smtClean="0">
              <a:solidFill>
                <a:srgbClr val="C00000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 smtClean="0">
                <a:solidFill>
                  <a:srgbClr val="008000"/>
                </a:solidFill>
              </a:rPr>
              <a:t>3.3 </a:t>
            </a:r>
            <a:r>
              <a:rPr lang="en-GB" sz="2200" dirty="0">
                <a:solidFill>
                  <a:srgbClr val="008000"/>
                </a:solidFill>
              </a:rPr>
              <a:t>Current status and </a:t>
            </a:r>
            <a:r>
              <a:rPr lang="en-GB" sz="2200" dirty="0" smtClean="0">
                <a:solidFill>
                  <a:srgbClr val="008000"/>
                </a:solidFill>
              </a:rPr>
              <a:t>results</a:t>
            </a:r>
            <a:br>
              <a:rPr lang="en-GB" sz="2200" dirty="0" smtClean="0">
                <a:solidFill>
                  <a:srgbClr val="008000"/>
                </a:solidFill>
              </a:rPr>
            </a:br>
            <a:endParaRPr lang="en-GB" sz="2000" dirty="0">
              <a:solidFill>
                <a:srgbClr val="008000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sz="2200" dirty="0" smtClean="0"/>
              <a:t>3.1 and 3.2 newly added to list key science questions and map them to the project landscape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sz="2200" dirty="0" smtClean="0"/>
              <a:t>3.1.1: Started and structured, by still incomplete – please help!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sz="2200" dirty="0" smtClean="0"/>
              <a:t>3.2.2: We hope the idea is clear but the matrix needs to be filled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sz="2200" dirty="0" smtClean="0"/>
              <a:t>3.2.3: We suggest to</a:t>
            </a:r>
            <a:r>
              <a:rPr lang="en-GB" sz="2200" dirty="0" smtClean="0"/>
              <a:t> </a:t>
            </a:r>
            <a:r>
              <a:rPr lang="en-GB" sz="2200" dirty="0"/>
              <a:t>describe existing </a:t>
            </a:r>
            <a:r>
              <a:rPr lang="en-GB" sz="2200" dirty="0" smtClean="0"/>
              <a:t>(and missing) </a:t>
            </a:r>
            <a:r>
              <a:rPr lang="en-GB" sz="2200" dirty="0"/>
              <a:t>decision processes for the following ranges of </a:t>
            </a:r>
            <a:r>
              <a:rPr lang="en-GB" sz="2200" dirty="0" smtClean="0"/>
              <a:t>German </a:t>
            </a:r>
            <a:r>
              <a:rPr lang="en-GB" sz="2200" dirty="0"/>
              <a:t>invest volumes for projects: small </a:t>
            </a:r>
            <a:r>
              <a:rPr lang="en-GB" sz="2200" dirty="0" smtClean="0"/>
              <a:t>(</a:t>
            </a:r>
            <a:r>
              <a:rPr lang="en-GB" sz="2200" dirty="0"/>
              <a:t>&lt;</a:t>
            </a:r>
            <a:r>
              <a:rPr lang="en-GB" sz="2200" dirty="0" smtClean="0"/>
              <a:t>10 </a:t>
            </a:r>
            <a:r>
              <a:rPr lang="en-GB" sz="2200" dirty="0"/>
              <a:t>M€); medium (10–50 M€); large </a:t>
            </a:r>
            <a:r>
              <a:rPr lang="en-GB" sz="2200" dirty="0" smtClean="0"/>
              <a:t>(&gt;50 </a:t>
            </a:r>
            <a:r>
              <a:rPr lang="en-GB" sz="2200" dirty="0"/>
              <a:t>M€).</a:t>
            </a:r>
            <a:r>
              <a:rPr lang="de-DE" sz="2200" dirty="0" smtClean="0"/>
              <a:t>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sz="2200" dirty="0" smtClean="0"/>
              <a:t>3.3: </a:t>
            </a:r>
            <a:r>
              <a:rPr lang="de-DE" sz="2200" dirty="0"/>
              <a:t>T</a:t>
            </a:r>
            <a:r>
              <a:rPr lang="de-DE" sz="2200" dirty="0" smtClean="0"/>
              <a:t>o contain large parts of the KAT input (in sections 3.4-3.12, some section renumbering will be required).</a:t>
            </a:r>
          </a:p>
        </p:txBody>
      </p:sp>
    </p:spTree>
    <p:extLst>
      <p:ext uri="{BB962C8B-B14F-4D97-AF65-F5344CB8AC3E}">
        <p14:creationId xmlns:p14="http://schemas.microsoft.com/office/powerpoint/2010/main" val="421811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90381"/>
            <a:ext cx="8135937" cy="360362"/>
          </a:xfrm>
        </p:spPr>
        <p:txBody>
          <a:bodyPr/>
          <a:lstStyle/>
          <a:p>
            <a:pPr lvl="1">
              <a:tabLst>
                <a:tab pos="271463" algn="l"/>
              </a:tabLst>
            </a:pPr>
            <a:r>
              <a:rPr lang="en-GB" dirty="0"/>
              <a:t>4 Plans &amp;</a:t>
            </a:r>
            <a:r>
              <a:rPr lang="en-GB" dirty="0" smtClean="0"/>
              <a:t> </a:t>
            </a:r>
            <a:r>
              <a:rPr lang="en-GB" dirty="0"/>
              <a:t>challenges for the next </a:t>
            </a:r>
            <a:r>
              <a:rPr lang="en-GB" dirty="0" smtClean="0"/>
              <a:t>decade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KAT Community Meeting 16 October 2024: KAT strategy paper                                                        U.Katz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D1606-B9C1-D44E-A2C4-3729A0CF2AE9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188" y="922636"/>
            <a:ext cx="8715692" cy="4536066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>
                <a:solidFill>
                  <a:srgbClr val="C89800"/>
                </a:solidFill>
              </a:rPr>
              <a:t>4.1 International research </a:t>
            </a:r>
            <a:r>
              <a:rPr lang="en-GB" sz="2200" dirty="0" smtClean="0">
                <a:solidFill>
                  <a:srgbClr val="C89800"/>
                </a:solidFill>
              </a:rPr>
              <a:t>infrastructures</a:t>
            </a:r>
            <a:endParaRPr lang="en-GB" sz="2200" dirty="0">
              <a:solidFill>
                <a:srgbClr val="C89800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 smtClean="0">
                <a:solidFill>
                  <a:srgbClr val="008000"/>
                </a:solidFill>
              </a:rPr>
              <a:t>  </a:t>
            </a:r>
            <a:r>
              <a:rPr lang="en-GB" sz="2200" dirty="0" smtClean="0">
                <a:solidFill>
                  <a:srgbClr val="C89800"/>
                </a:solidFill>
              </a:rPr>
              <a:t>4.1.1 </a:t>
            </a:r>
            <a:r>
              <a:rPr lang="en-GB" sz="2200" dirty="0">
                <a:solidFill>
                  <a:srgbClr val="C89800"/>
                </a:solidFill>
              </a:rPr>
              <a:t>Gravitational </a:t>
            </a:r>
            <a:r>
              <a:rPr lang="en-GB" sz="2200" dirty="0" smtClean="0">
                <a:solidFill>
                  <a:srgbClr val="C89800"/>
                </a:solidFill>
              </a:rPr>
              <a:t>waves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>
                <a:solidFill>
                  <a:srgbClr val="008000"/>
                </a:solidFill>
              </a:rPr>
              <a:t> </a:t>
            </a:r>
            <a:r>
              <a:rPr lang="en-GB" sz="2200" dirty="0" smtClean="0">
                <a:solidFill>
                  <a:srgbClr val="008000"/>
                </a:solidFill>
              </a:rPr>
              <a:t> 4.1.2 </a:t>
            </a:r>
            <a:r>
              <a:rPr lang="en-GB" sz="2200" dirty="0">
                <a:solidFill>
                  <a:srgbClr val="008000"/>
                </a:solidFill>
              </a:rPr>
              <a:t>Gamma </a:t>
            </a:r>
            <a:r>
              <a:rPr lang="en-GB" sz="2200" dirty="0" smtClean="0">
                <a:solidFill>
                  <a:srgbClr val="008000"/>
                </a:solidFill>
              </a:rPr>
              <a:t>rays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>
                <a:solidFill>
                  <a:srgbClr val="008000"/>
                </a:solidFill>
              </a:rPr>
              <a:t> </a:t>
            </a:r>
            <a:r>
              <a:rPr lang="en-GB" sz="2200" dirty="0" smtClean="0">
                <a:solidFill>
                  <a:srgbClr val="008000"/>
                </a:solidFill>
              </a:rPr>
              <a:t> 4.1.3 Neutrinos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>
                <a:solidFill>
                  <a:srgbClr val="008000"/>
                </a:solidFill>
              </a:rPr>
              <a:t> </a:t>
            </a:r>
            <a:r>
              <a:rPr lang="en-GB" sz="2200" dirty="0" smtClean="0">
                <a:solidFill>
                  <a:srgbClr val="008000"/>
                </a:solidFill>
              </a:rPr>
              <a:t> </a:t>
            </a:r>
            <a:r>
              <a:rPr lang="en-GB" sz="2200" dirty="0" smtClean="0">
                <a:solidFill>
                  <a:srgbClr val="FF0000"/>
                </a:solidFill>
              </a:rPr>
              <a:t>4.1.4 </a:t>
            </a:r>
            <a:r>
              <a:rPr lang="en-GB" sz="2200" dirty="0">
                <a:solidFill>
                  <a:srgbClr val="FF0000"/>
                </a:solidFill>
              </a:rPr>
              <a:t>Underground </a:t>
            </a:r>
            <a:r>
              <a:rPr lang="en-GB" sz="2200" dirty="0" smtClean="0">
                <a:solidFill>
                  <a:srgbClr val="FF0000"/>
                </a:solidFill>
              </a:rPr>
              <a:t>labs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 smtClean="0">
                <a:solidFill>
                  <a:srgbClr val="C89800"/>
                </a:solidFill>
              </a:rPr>
              <a:t>4.2 </a:t>
            </a:r>
            <a:r>
              <a:rPr lang="en-GB" sz="2200" dirty="0">
                <a:solidFill>
                  <a:srgbClr val="C89800"/>
                </a:solidFill>
              </a:rPr>
              <a:t>Dark Matter Direct Detection Experiments </a:t>
            </a:r>
            <a:endParaRPr lang="en-GB" sz="2200" dirty="0" smtClean="0">
              <a:solidFill>
                <a:srgbClr val="C89800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 smtClean="0">
                <a:solidFill>
                  <a:srgbClr val="C89800"/>
                </a:solidFill>
              </a:rPr>
              <a:t>4.3 </a:t>
            </a:r>
            <a:r>
              <a:rPr lang="en-GB" sz="2200" dirty="0">
                <a:solidFill>
                  <a:srgbClr val="C89800"/>
                </a:solidFill>
              </a:rPr>
              <a:t>Mid-and smaller-size experiments </a:t>
            </a:r>
            <a:endParaRPr lang="en-GB" sz="2200" dirty="0" smtClean="0">
              <a:solidFill>
                <a:srgbClr val="C89800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 smtClean="0">
                <a:solidFill>
                  <a:srgbClr val="008000"/>
                </a:solidFill>
              </a:rPr>
              <a:t>4.4 Multi-messenger </a:t>
            </a:r>
            <a:r>
              <a:rPr lang="en-GB" sz="2200" dirty="0">
                <a:solidFill>
                  <a:srgbClr val="008000"/>
                </a:solidFill>
              </a:rPr>
              <a:t>observations </a:t>
            </a:r>
            <a:endParaRPr lang="en-GB" sz="2200" dirty="0" smtClean="0">
              <a:solidFill>
                <a:srgbClr val="008000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 smtClean="0">
                <a:solidFill>
                  <a:srgbClr val="C89800"/>
                </a:solidFill>
              </a:rPr>
              <a:t>4.5 </a:t>
            </a:r>
            <a:r>
              <a:rPr lang="en-GB" sz="2200" dirty="0">
                <a:solidFill>
                  <a:srgbClr val="C89800"/>
                </a:solidFill>
              </a:rPr>
              <a:t>Theoretical astroparticle physics </a:t>
            </a:r>
            <a:endParaRPr lang="en-GB" sz="2200" dirty="0" smtClean="0">
              <a:solidFill>
                <a:srgbClr val="C89800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 smtClean="0">
                <a:solidFill>
                  <a:srgbClr val="FF0000"/>
                </a:solidFill>
              </a:rPr>
              <a:t>4.6 Computing</a:t>
            </a:r>
            <a:endParaRPr lang="en-GB" sz="2200" dirty="0">
              <a:solidFill>
                <a:srgbClr val="008000"/>
              </a:solidFill>
            </a:endParaRP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sz="2200" dirty="0" smtClean="0"/>
              <a:t>Will be restructured according to the project categories in 3.2.1.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sz="2200" dirty="0" smtClean="0"/>
              <a:t>Avoid </a:t>
            </a:r>
            <a:r>
              <a:rPr lang="de-DE" sz="2200" i="1" dirty="0" smtClean="0"/>
              <a:t>research infrastructures </a:t>
            </a:r>
            <a:r>
              <a:rPr lang="de-DE" sz="2200" dirty="0" smtClean="0"/>
              <a:t>used differently than in FIS process.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sz="2200" dirty="0" smtClean="0"/>
              <a:t>4.1.1, 4.2, </a:t>
            </a:r>
            <a:r>
              <a:rPr lang="de-DE" sz="2200" dirty="0"/>
              <a:t>4.3 and 4.5</a:t>
            </a:r>
            <a:r>
              <a:rPr lang="de-DE" sz="2200" dirty="0" smtClean="0"/>
              <a:t>: Already partially contained in 3.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sz="2200" dirty="0" smtClean="0"/>
              <a:t>4.1.4: Not clear where to address – perhaps „4.6 Infractructure“, also containing computing. 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sz="2200" dirty="0" smtClean="0"/>
              <a:t>4.4: Thought to cover dedicated MM efforts, such as online reconstruction and alert networks. May be partially redistributed.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sz="2200" dirty="0" smtClean="0">
                <a:solidFill>
                  <a:srgbClr val="008000"/>
                </a:solidFill>
              </a:rPr>
              <a:t>4.6: See afternoon session 14:00-16:00</a:t>
            </a:r>
            <a:r>
              <a:rPr lang="de-DE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591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90381"/>
            <a:ext cx="8135937" cy="360362"/>
          </a:xfrm>
        </p:spPr>
        <p:txBody>
          <a:bodyPr/>
          <a:lstStyle/>
          <a:p>
            <a:pPr lvl="1">
              <a:tabLst>
                <a:tab pos="271463" algn="l"/>
              </a:tabLst>
            </a:pPr>
            <a:r>
              <a:rPr lang="en-GB" dirty="0"/>
              <a:t>5 Astroparticle physics and society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KAT Community Meeting 16 October 2024: KAT strategy paper                                                        U.Katz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D1606-B9C1-D44E-A2C4-3729A0CF2AE9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188" y="922636"/>
            <a:ext cx="8715692" cy="5295284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 smtClean="0">
                <a:solidFill>
                  <a:srgbClr val="C89800"/>
                </a:solidFill>
              </a:rPr>
              <a:t>5.1 </a:t>
            </a:r>
            <a:r>
              <a:rPr lang="en-GB" sz="2200" dirty="0">
                <a:solidFill>
                  <a:srgbClr val="C89800"/>
                </a:solidFill>
              </a:rPr>
              <a:t>An Environment for Educating Excellent Young </a:t>
            </a:r>
            <a:r>
              <a:rPr lang="en-GB" sz="2200" dirty="0" smtClean="0">
                <a:solidFill>
                  <a:srgbClr val="C89800"/>
                </a:solidFill>
              </a:rPr>
              <a:t>Scientists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 smtClean="0">
                <a:solidFill>
                  <a:srgbClr val="C89800"/>
                </a:solidFill>
              </a:rPr>
              <a:t>5.2 </a:t>
            </a:r>
            <a:r>
              <a:rPr lang="en-GB" sz="2200" dirty="0">
                <a:solidFill>
                  <a:srgbClr val="C89800"/>
                </a:solidFill>
              </a:rPr>
              <a:t>Knowledge and Technology Creation and Transfer </a:t>
            </a:r>
            <a:endParaRPr lang="en-GB" sz="2200" dirty="0" smtClean="0">
              <a:solidFill>
                <a:srgbClr val="C89800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 smtClean="0">
                <a:solidFill>
                  <a:srgbClr val="C89800"/>
                </a:solidFill>
              </a:rPr>
              <a:t>5.3 </a:t>
            </a:r>
            <a:r>
              <a:rPr lang="en-GB" sz="2200" dirty="0">
                <a:solidFill>
                  <a:srgbClr val="C89800"/>
                </a:solidFill>
              </a:rPr>
              <a:t>Cooperation with Technology Enterprises and </a:t>
            </a:r>
            <a:r>
              <a:rPr lang="en-GB" sz="2200" dirty="0" smtClean="0">
                <a:solidFill>
                  <a:srgbClr val="C89800"/>
                </a:solidFill>
              </a:rPr>
              <a:t>Industry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 smtClean="0">
                <a:solidFill>
                  <a:srgbClr val="C89800"/>
                </a:solidFill>
              </a:rPr>
              <a:t>5.4 </a:t>
            </a:r>
            <a:r>
              <a:rPr lang="en-GB" sz="2200" dirty="0">
                <a:solidFill>
                  <a:srgbClr val="C89800"/>
                </a:solidFill>
              </a:rPr>
              <a:t>International Dimension </a:t>
            </a:r>
            <a:endParaRPr lang="en-GB" sz="2200" dirty="0" smtClean="0">
              <a:solidFill>
                <a:srgbClr val="C89800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 smtClean="0">
                <a:solidFill>
                  <a:srgbClr val="C89800"/>
                </a:solidFill>
              </a:rPr>
              <a:t>5.5 </a:t>
            </a:r>
            <a:r>
              <a:rPr lang="en-GB" sz="2200" dirty="0">
                <a:solidFill>
                  <a:srgbClr val="C89800"/>
                </a:solidFill>
              </a:rPr>
              <a:t>Research Data as a Cultural </a:t>
            </a:r>
            <a:r>
              <a:rPr lang="en-GB" sz="2200" dirty="0" smtClean="0">
                <a:solidFill>
                  <a:srgbClr val="C89800"/>
                </a:solidFill>
              </a:rPr>
              <a:t>Heritage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 smtClean="0">
                <a:solidFill>
                  <a:srgbClr val="C89800"/>
                </a:solidFill>
              </a:rPr>
              <a:t>5.6 </a:t>
            </a:r>
            <a:r>
              <a:rPr lang="en-GB" sz="2200" dirty="0">
                <a:solidFill>
                  <a:srgbClr val="C89800"/>
                </a:solidFill>
              </a:rPr>
              <a:t>Sustainability </a:t>
            </a:r>
            <a:endParaRPr lang="en-GB" sz="2200" dirty="0" smtClean="0">
              <a:solidFill>
                <a:srgbClr val="C89800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 smtClean="0">
                <a:solidFill>
                  <a:srgbClr val="C89800"/>
                </a:solidFill>
              </a:rPr>
              <a:t>5.7 </a:t>
            </a:r>
            <a:r>
              <a:rPr lang="en-GB" sz="2200" dirty="0">
                <a:solidFill>
                  <a:srgbClr val="C89800"/>
                </a:solidFill>
              </a:rPr>
              <a:t>Gender, Diversity, Inclusion </a:t>
            </a:r>
            <a:endParaRPr lang="en-GB" sz="2200" dirty="0" smtClean="0">
              <a:solidFill>
                <a:srgbClr val="C89800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 smtClean="0">
                <a:solidFill>
                  <a:srgbClr val="C89800"/>
                </a:solidFill>
              </a:rPr>
              <a:t>5.8 </a:t>
            </a:r>
            <a:r>
              <a:rPr lang="en-GB" sz="2200" dirty="0">
                <a:solidFill>
                  <a:srgbClr val="C89800"/>
                </a:solidFill>
              </a:rPr>
              <a:t>Outreach </a:t>
            </a:r>
            <a:endParaRPr lang="en-GB" sz="2200" dirty="0" smtClean="0">
              <a:solidFill>
                <a:srgbClr val="C89800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 smtClean="0">
                <a:solidFill>
                  <a:srgbClr val="C89800"/>
                </a:solidFill>
              </a:rPr>
              <a:t>5.9 </a:t>
            </a:r>
            <a:r>
              <a:rPr lang="en-GB" sz="2200" dirty="0">
                <a:solidFill>
                  <a:srgbClr val="C89800"/>
                </a:solidFill>
              </a:rPr>
              <a:t>Strengthening Science in Remote </a:t>
            </a:r>
            <a:r>
              <a:rPr lang="en-GB" sz="2200" dirty="0" smtClean="0">
                <a:solidFill>
                  <a:srgbClr val="C89800"/>
                </a:solidFill>
              </a:rPr>
              <a:t>Regions</a:t>
            </a:r>
            <a:endParaRPr lang="de-DE" sz="2200" dirty="0" smtClean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sz="2200" dirty="0" smtClean="0"/>
              <a:t>All contain short “abstracts“ but still need to be worked out.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sz="2200" dirty="0" smtClean="0"/>
              <a:t>Some grouping may be possible: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sz="2000" dirty="0" smtClean="0"/>
              <a:t>Knowledge/technology transfer + cooperation with industry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sz="2000" dirty="0" smtClean="0"/>
              <a:t>International dimension + strengthening science in remote regions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sz="2000" dirty="0" smtClean="0"/>
              <a:t>Computing (4.6) + research data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sz="2200" dirty="0" smtClean="0"/>
              <a:t>See </a:t>
            </a:r>
            <a:r>
              <a:rPr lang="de-DE" sz="2200" dirty="0" smtClean="0">
                <a:solidFill>
                  <a:srgbClr val="008000"/>
                </a:solidFill>
              </a:rPr>
              <a:t>discussion today 14:00-16:00</a:t>
            </a:r>
            <a:r>
              <a:rPr lang="de-DE" sz="2200" dirty="0" smtClean="0"/>
              <a:t>, also containig computing.</a:t>
            </a:r>
            <a:br>
              <a:rPr lang="de-DE" sz="2200" dirty="0" smtClean="0"/>
            </a:br>
            <a:r>
              <a:rPr lang="de-DE" sz="2200" dirty="0"/>
              <a:t>T</a:t>
            </a:r>
            <a:r>
              <a:rPr lang="de-DE" sz="2200" dirty="0" smtClean="0"/>
              <a:t>wo presentations (Computing+data, Outreach) + structured discussion on all topics.</a:t>
            </a:r>
          </a:p>
        </p:txBody>
      </p:sp>
    </p:spTree>
    <p:extLst>
      <p:ext uri="{BB962C8B-B14F-4D97-AF65-F5344CB8AC3E}">
        <p14:creationId xmlns:p14="http://schemas.microsoft.com/office/powerpoint/2010/main" val="420702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90381"/>
            <a:ext cx="8135937" cy="360362"/>
          </a:xfrm>
        </p:spPr>
        <p:txBody>
          <a:bodyPr/>
          <a:lstStyle/>
          <a:p>
            <a:pPr lvl="1">
              <a:tabLst>
                <a:tab pos="271463" algn="l"/>
              </a:tabLst>
            </a:pPr>
            <a:r>
              <a:rPr lang="en-GB" dirty="0" smtClean="0"/>
              <a:t>6 Recommendations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KAT Community Meeting 16 October 2024: KAT strategy paper                                                        U.Katz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D1606-B9C1-D44E-A2C4-3729A0CF2AE9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188" y="922636"/>
            <a:ext cx="8463444" cy="540249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sz="2200" dirty="0" smtClean="0"/>
              <a:t>Still </a:t>
            </a:r>
            <a:r>
              <a:rPr lang="de-DE" sz="2200" dirty="0" smtClean="0">
                <a:solidFill>
                  <a:srgbClr val="C00000"/>
                </a:solidFill>
              </a:rPr>
              <a:t>empty</a:t>
            </a:r>
            <a:r>
              <a:rPr lang="de-DE" sz="2200" dirty="0" smtClean="0"/>
              <a:t>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sz="2200" dirty="0" smtClean="0"/>
              <a:t>Must be consistent with (not equal to!) the recommendations for the 3-year ErUM-Pro cycles</a:t>
            </a:r>
            <a:br>
              <a:rPr lang="de-DE" sz="2200" dirty="0" smtClean="0"/>
            </a:br>
            <a:r>
              <a:rPr lang="de-DE" sz="2200" dirty="0" smtClean="0">
                <a:sym typeface="Wingdings" panose="05000000000000000000" pitchFamily="2" charset="2"/>
              </a:rPr>
              <a:t> </a:t>
            </a:r>
            <a:r>
              <a:rPr lang="de-DE" sz="2200" dirty="0" smtClean="0">
                <a:solidFill>
                  <a:srgbClr val="008000"/>
                </a:solidFill>
                <a:sym typeface="Wingdings" panose="05000000000000000000" pitchFamily="2" charset="2"/>
              </a:rPr>
              <a:t>strategy talks for next roun</a:t>
            </a:r>
            <a:r>
              <a:rPr lang="de-DE" sz="2200" dirty="0" smtClean="0">
                <a:solidFill>
                  <a:srgbClr val="008000"/>
                </a:solidFill>
              </a:rPr>
              <a:t>d ~May 2025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sz="2200" dirty="0" smtClean="0"/>
              <a:t>Should we aim at a number of </a:t>
            </a:r>
            <a:r>
              <a:rPr lang="de-DE" sz="2200" dirty="0" smtClean="0">
                <a:solidFill>
                  <a:srgbClr val="008000"/>
                </a:solidFill>
              </a:rPr>
              <a:t>general recommendations </a:t>
            </a:r>
            <a:r>
              <a:rPr lang="de-DE" sz="2200" dirty="0" smtClean="0"/>
              <a:t>in addition to project prioritisations? Ideas could be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sz="2000" dirty="0" smtClean="0"/>
              <a:t>Conserve </a:t>
            </a:r>
            <a:r>
              <a:rPr lang="de-DE" sz="2000" b="1" dirty="0" smtClean="0"/>
              <a:t>broad spectrum </a:t>
            </a:r>
            <a:r>
              <a:rPr lang="de-DE" sz="2000" dirty="0" smtClean="0"/>
              <a:t>of astroparticle physics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sz="2000" dirty="0" smtClean="0"/>
              <a:t>Provide structured and competitive </a:t>
            </a:r>
            <a:r>
              <a:rPr lang="de-DE" sz="2000" b="1" dirty="0" smtClean="0"/>
              <a:t>decision process</a:t>
            </a:r>
            <a:r>
              <a:rPr lang="de-DE" sz="2000" dirty="0" smtClean="0"/>
              <a:t> for mid-size projects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sz="2000" dirty="0" smtClean="0"/>
              <a:t>Generate forum for continuous </a:t>
            </a:r>
            <a:r>
              <a:rPr lang="de-DE" sz="2000" b="1" dirty="0" smtClean="0"/>
              <a:t>consultations</a:t>
            </a:r>
            <a:r>
              <a:rPr lang="de-DE" sz="2000" dirty="0" smtClean="0"/>
              <a:t> with decision makers and adjacent fields ..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sz="2200" dirty="0" smtClean="0"/>
              <a:t>Explicitly address different funding agencies/institutions such as</a:t>
            </a:r>
            <a:br>
              <a:rPr lang="de-DE" sz="2200" dirty="0" smtClean="0"/>
            </a:br>
            <a:r>
              <a:rPr lang="de-DE" sz="2200" dirty="0" smtClean="0"/>
              <a:t>BMBF, DFG, HGF, MPG, EU, …?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sz="2200" dirty="0" smtClean="0"/>
              <a:t>How to phrase recommendation that are meaningful even in view of reduced/scarce financial resources?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sz="2200" dirty="0" smtClean="0">
                <a:solidFill>
                  <a:srgbClr val="008000"/>
                </a:solidFill>
              </a:rPr>
              <a:t>Please consider these questions in the discussions!</a:t>
            </a:r>
          </a:p>
        </p:txBody>
      </p:sp>
    </p:spTree>
    <p:extLst>
      <p:ext uri="{BB962C8B-B14F-4D97-AF65-F5344CB8AC3E}">
        <p14:creationId xmlns:p14="http://schemas.microsoft.com/office/powerpoint/2010/main" val="264357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90381"/>
            <a:ext cx="8135937" cy="360362"/>
          </a:xfrm>
        </p:spPr>
        <p:txBody>
          <a:bodyPr/>
          <a:lstStyle/>
          <a:p>
            <a:pPr lvl="1"/>
            <a:r>
              <a:rPr lang="de-DE" dirty="0" smtClean="0"/>
              <a:t>Welcome!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KAT Community Meeting 16 October 2024: KAT strategy paper                                                        U.Katz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D1606-B9C1-D44E-A2C4-3729A0CF2AE9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188" y="1073072"/>
            <a:ext cx="8388921" cy="475773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/>
              <a:t>Very happy to see so many of you!</a:t>
            </a:r>
          </a:p>
          <a:p>
            <a:pPr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/>
              <a:t>Very happy to see many Early-Career Scientists.</a:t>
            </a:r>
            <a:br>
              <a:rPr lang="de-DE" sz="2400" dirty="0" smtClean="0"/>
            </a:b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>
                <a:solidFill>
                  <a:srgbClr val="00B050"/>
                </a:solidFill>
                <a:sym typeface="Wingdings" panose="05000000000000000000" pitchFamily="2" charset="2"/>
              </a:rPr>
              <a:t>I</a:t>
            </a:r>
            <a:r>
              <a:rPr lang="de-DE" sz="2400" dirty="0" smtClean="0">
                <a:solidFill>
                  <a:srgbClr val="00B050"/>
                </a:solidFill>
                <a:sym typeface="Wingdings" panose="05000000000000000000" pitchFamily="2" charset="2"/>
              </a:rPr>
              <a:t>t‘s about shaping the science landscape for your future!</a:t>
            </a:r>
          </a:p>
          <a:p>
            <a:pPr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>
                <a:sym typeface="Wingdings" panose="05000000000000000000" pitchFamily="2" charset="2"/>
              </a:rPr>
              <a:t>Please contribute to discussions and exchanges.</a:t>
            </a:r>
            <a:br>
              <a:rPr lang="de-DE" sz="2400" dirty="0" smtClean="0">
                <a:sym typeface="Wingdings" panose="05000000000000000000" pitchFamily="2" charset="2"/>
              </a:rPr>
            </a:br>
            <a:r>
              <a:rPr lang="de-DE" sz="2400" dirty="0" smtClean="0">
                <a:sym typeface="Wingdings" panose="05000000000000000000" pitchFamily="2" charset="2"/>
              </a:rPr>
              <a:t></a:t>
            </a:r>
            <a:r>
              <a:rPr lang="de-DE" sz="2400" dirty="0" smtClean="0">
                <a:solidFill>
                  <a:srgbClr val="00B050"/>
                </a:solidFill>
                <a:sym typeface="Wingdings" panose="05000000000000000000" pitchFamily="2" charset="2"/>
              </a:rPr>
              <a:t> It is the purpose of this meeting to collect your input!</a:t>
            </a:r>
            <a:br>
              <a:rPr lang="de-DE" sz="2400" dirty="0" smtClean="0">
                <a:solidFill>
                  <a:srgbClr val="00B050"/>
                </a:solidFill>
                <a:sym typeface="Wingdings" panose="05000000000000000000" pitchFamily="2" charset="2"/>
              </a:rPr>
            </a:br>
            <a:r>
              <a:rPr lang="de-DE" sz="2400" dirty="0" smtClean="0">
                <a:sym typeface="Wingdings" panose="05000000000000000000" pitchFamily="2" charset="2"/>
              </a:rPr>
              <a:t></a:t>
            </a:r>
            <a:r>
              <a:rPr lang="de-DE" sz="2400" dirty="0" smtClean="0">
                <a:solidFill>
                  <a:srgbClr val="00B050"/>
                </a:solidFill>
                <a:sym typeface="Wingdings" panose="05000000000000000000" pitchFamily="2" charset="2"/>
              </a:rPr>
              <a:t> We will have many &amp; long discussion slots.</a:t>
            </a:r>
          </a:p>
          <a:p>
            <a:pPr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>
                <a:sym typeface="Wingdings" panose="05000000000000000000" pitchFamily="2" charset="2"/>
              </a:rPr>
              <a:t>Note: Strategy for future must build on current status. </a:t>
            </a:r>
            <a:br>
              <a:rPr lang="de-DE" sz="2400" dirty="0" smtClean="0">
                <a:sym typeface="Wingdings" panose="05000000000000000000" pitchFamily="2" charset="2"/>
              </a:rPr>
            </a:b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smtClean="0">
                <a:solidFill>
                  <a:srgbClr val="00B050"/>
                </a:solidFill>
                <a:sym typeface="Wingdings" panose="05000000000000000000" pitchFamily="2" charset="2"/>
              </a:rPr>
              <a:t>Thank you for your poster contributions!</a:t>
            </a:r>
            <a:r>
              <a:rPr lang="de-DE" sz="2400" dirty="0" smtClean="0">
                <a:sym typeface="Wingdings" panose="05000000000000000000" pitchFamily="2" charset="2"/>
              </a:rPr>
              <a:t/>
            </a:r>
            <a:br>
              <a:rPr lang="de-DE" sz="2400" dirty="0" smtClean="0">
                <a:sym typeface="Wingdings" panose="05000000000000000000" pitchFamily="2" charset="2"/>
              </a:rPr>
            </a:b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smtClean="0">
                <a:solidFill>
                  <a:srgbClr val="00B050"/>
                </a:solidFill>
                <a:sym typeface="Wingdings" panose="05000000000000000000" pitchFamily="2" charset="2"/>
              </a:rPr>
              <a:t>They are a indispensible part of this meeting.</a:t>
            </a:r>
            <a:endParaRPr lang="de-DE" sz="24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90381"/>
            <a:ext cx="8135937" cy="360362"/>
          </a:xfrm>
        </p:spPr>
        <p:txBody>
          <a:bodyPr/>
          <a:lstStyle/>
          <a:p>
            <a:pPr lvl="1"/>
            <a:r>
              <a:rPr lang="de-DE" dirty="0" smtClean="0"/>
              <a:t>What we decided/discussed in July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KAT Community Meeting 16 October 2024: KAT strategy paper                                                        U.Katz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D1606-B9C1-D44E-A2C4-3729A0CF2AE9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188" y="1073072"/>
            <a:ext cx="8388921" cy="475773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/>
              <a:t>Decided at KAT meeting in March 2023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RDS produces new Denkschrift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KAT should come up with equivalent document at a similar (equal?) time line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200" dirty="0"/>
              <a:t>S</a:t>
            </a:r>
            <a:r>
              <a:rPr lang="de-DE" sz="2200" dirty="0" smtClean="0"/>
              <a:t>trongly motivated by need to incorporate DZA in strategy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/>
              <a:t>A paper covering the field and its perspectives over a longer period (10 years?); English or German?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/>
              <a:t>Involving a bottom-up approach to address full community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/>
              <a:t>To be finalised mid-end 2025 (?)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/>
              <a:t>Final product: Glossy brochure defining astroparticle physics in Gemany, not targeted at 3-year ErUM-Pro cycle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/>
              <a:t>To be coordinated with astronomy/RDS but not combined with Denkschrift.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12234" y="2559954"/>
            <a:ext cx="110703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 </a:t>
            </a:r>
            <a:r>
              <a:rPr lang="de-DE" dirty="0" smtClean="0">
                <a:solidFill>
                  <a:srgbClr val="C00000"/>
                </a:solidFill>
              </a:rPr>
              <a:t>Also  </a:t>
            </a:r>
            <a:r>
              <a:rPr lang="de-DE" dirty="0" smtClean="0"/>
              <a:t>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899123" y="3326322"/>
            <a:ext cx="1339075" cy="461665"/>
          </a:xfrm>
          <a:prstGeom prst="rect">
            <a:avLst/>
          </a:prstGeom>
          <a:solidFill>
            <a:schemeClr val="bg1"/>
          </a:solidFill>
        </p:spPr>
        <p:txBody>
          <a:bodyPr wrap="none" lIns="36000" rIns="36000" rtlCol="0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10 years!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844606" y="4215264"/>
            <a:ext cx="248978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 </a:t>
            </a:r>
            <a:r>
              <a:rPr lang="de-DE" dirty="0" smtClean="0">
                <a:solidFill>
                  <a:srgbClr val="C00000"/>
                </a:solidFill>
              </a:rPr>
              <a:t>end 2024          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549087" y="4112925"/>
            <a:ext cx="219803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here we are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449810" y="3318371"/>
            <a:ext cx="324800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 English and German!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49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90381"/>
            <a:ext cx="8135937" cy="360362"/>
          </a:xfrm>
        </p:spPr>
        <p:txBody>
          <a:bodyPr/>
          <a:lstStyle/>
          <a:p>
            <a:pPr lvl="1"/>
            <a:r>
              <a:rPr lang="de-DE" dirty="0" smtClean="0"/>
              <a:t>The Editorial Board (EB)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KAT Community Meeting 16 October 2024: KAT strategy paper                                                        U.Katz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D1606-B9C1-D44E-A2C4-3729A0CF2AE9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188" y="1055403"/>
            <a:ext cx="8388921" cy="475773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/>
              <a:t>Endors</a:t>
            </a:r>
            <a:r>
              <a:rPr lang="de-DE" sz="2400" dirty="0" smtClean="0"/>
              <a:t>ed </a:t>
            </a:r>
            <a:r>
              <a:rPr lang="de-DE" sz="2400" dirty="0" smtClean="0"/>
              <a:t>at KAT meeting </a:t>
            </a:r>
            <a:r>
              <a:rPr lang="de-DE" sz="2400" dirty="0" smtClean="0"/>
              <a:t>in July 2024</a:t>
            </a:r>
            <a:endParaRPr lang="de-DE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>
                <a:solidFill>
                  <a:srgbClr val="00B050"/>
                </a:solidFill>
              </a:rPr>
              <a:t>Christian Stegmann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>
                <a:solidFill>
                  <a:srgbClr val="00B050"/>
                </a:solidFill>
              </a:rPr>
              <a:t>Kathrin Valerius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>
                <a:solidFill>
                  <a:srgbClr val="00B050"/>
                </a:solidFill>
              </a:rPr>
              <a:t>Thomas Schwetz-Mangold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>
                <a:solidFill>
                  <a:srgbClr val="00B050"/>
                </a:solidFill>
              </a:rPr>
              <a:t>Uli Katz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/>
              <a:t>The EB tasks</a:t>
            </a:r>
            <a:endParaRPr lang="de-DE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Produce version to be discussed and endorsed.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Organise editing, request input where required/appropriate.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Decide on formatting, structure, „rules“, …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Ensure consistency in contents and style.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9808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90381"/>
            <a:ext cx="8135937" cy="360362"/>
          </a:xfrm>
        </p:spPr>
        <p:txBody>
          <a:bodyPr/>
          <a:lstStyle/>
          <a:p>
            <a:pPr lvl="1"/>
            <a:r>
              <a:rPr lang="de-DE" dirty="0" smtClean="0"/>
              <a:t>The KAT strategy paper today (1)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KAT Community Meeting 16 October 2024: KAT strategy paper                                                        U.Katz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D1606-B9C1-D44E-A2C4-3729A0CF2AE9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908263"/>
            <a:ext cx="4272858" cy="55232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205" y="879503"/>
            <a:ext cx="4333449" cy="558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6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90381"/>
            <a:ext cx="8135937" cy="360362"/>
          </a:xfrm>
        </p:spPr>
        <p:txBody>
          <a:bodyPr/>
          <a:lstStyle/>
          <a:p>
            <a:pPr lvl="1"/>
            <a:r>
              <a:rPr lang="de-DE" dirty="0"/>
              <a:t>The KAT strategy paper today </a:t>
            </a:r>
            <a:r>
              <a:rPr lang="de-DE" dirty="0" smtClean="0"/>
              <a:t>(2)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KAT Community Meeting 16 October 2024: KAT strategy paper                                                        U.Katz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D1606-B9C1-D44E-A2C4-3729A0CF2AE9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188" y="1073072"/>
            <a:ext cx="8388921" cy="507547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Input on status and challenges collected from KAT constituencies (many thanks!):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2200" dirty="0" smtClean="0">
                <a:solidFill>
                  <a:srgbClr val="00B050"/>
                </a:solidFill>
              </a:rPr>
              <a:t>Dark </a:t>
            </a:r>
            <a:r>
              <a:rPr lang="de-DE" sz="2200" dirty="0">
                <a:solidFill>
                  <a:srgbClr val="00B050"/>
                </a:solidFill>
              </a:rPr>
              <a:t>Matter </a:t>
            </a:r>
            <a:r>
              <a:rPr lang="de-DE" sz="2200" dirty="0" smtClean="0">
                <a:solidFill>
                  <a:srgbClr val="00B050"/>
                </a:solidFill>
              </a:rPr>
              <a:t>(DM)</a:t>
            </a:r>
            <a:endParaRPr lang="de-DE" sz="2200" dirty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2200" dirty="0">
                <a:solidFill>
                  <a:srgbClr val="00B050"/>
                </a:solidFill>
              </a:rPr>
              <a:t>Neutrino properties </a:t>
            </a:r>
            <a:r>
              <a:rPr lang="de-DE" sz="2200" dirty="0" smtClean="0">
                <a:solidFill>
                  <a:srgbClr val="00B050"/>
                </a:solidFill>
              </a:rPr>
              <a:t>(NP)</a:t>
            </a:r>
            <a:endParaRPr lang="de-DE" sz="2200" dirty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2200" dirty="0">
                <a:solidFill>
                  <a:srgbClr val="00B050"/>
                </a:solidFill>
              </a:rPr>
              <a:t>Low-energy neutrino astrophysics </a:t>
            </a:r>
            <a:r>
              <a:rPr lang="de-DE" sz="2200" dirty="0" smtClean="0">
                <a:solidFill>
                  <a:srgbClr val="00B050"/>
                </a:solidFill>
              </a:rPr>
              <a:t>(LN)</a:t>
            </a:r>
            <a:endParaRPr lang="de-DE" sz="2200" dirty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2200" dirty="0">
                <a:solidFill>
                  <a:srgbClr val="00B050"/>
                </a:solidFill>
              </a:rPr>
              <a:t>Cosmic rays </a:t>
            </a:r>
            <a:r>
              <a:rPr lang="de-DE" sz="2200" dirty="0" smtClean="0">
                <a:solidFill>
                  <a:srgbClr val="00B050"/>
                </a:solidFill>
              </a:rPr>
              <a:t>(CR)</a:t>
            </a:r>
            <a:endParaRPr lang="de-DE" sz="2200" dirty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2200" dirty="0">
                <a:solidFill>
                  <a:srgbClr val="00B050"/>
                </a:solidFill>
              </a:rPr>
              <a:t>Gamma-ray astronomy </a:t>
            </a:r>
            <a:r>
              <a:rPr lang="de-DE" sz="2200" dirty="0" smtClean="0">
                <a:solidFill>
                  <a:srgbClr val="00B050"/>
                </a:solidFill>
              </a:rPr>
              <a:t>(GA)</a:t>
            </a:r>
            <a:endParaRPr lang="de-DE" sz="2200" dirty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2200" dirty="0">
                <a:solidFill>
                  <a:srgbClr val="00B050"/>
                </a:solidFill>
              </a:rPr>
              <a:t>High-energy neutrino astrophysics </a:t>
            </a:r>
            <a:r>
              <a:rPr lang="de-DE" sz="2200" dirty="0" smtClean="0">
                <a:solidFill>
                  <a:srgbClr val="00B050"/>
                </a:solidFill>
              </a:rPr>
              <a:t>(HN)</a:t>
            </a:r>
            <a:endParaRPr lang="de-DE" sz="2200" dirty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2200" dirty="0">
                <a:solidFill>
                  <a:srgbClr val="00B050"/>
                </a:solidFill>
              </a:rPr>
              <a:t>Gravitational waves </a:t>
            </a:r>
            <a:r>
              <a:rPr lang="de-DE" sz="2200" dirty="0" smtClean="0">
                <a:solidFill>
                  <a:srgbClr val="00B050"/>
                </a:solidFill>
              </a:rPr>
              <a:t>(GW)</a:t>
            </a:r>
            <a:endParaRPr lang="de-DE" sz="2200" dirty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2200" dirty="0">
                <a:solidFill>
                  <a:srgbClr val="00B050"/>
                </a:solidFill>
              </a:rPr>
              <a:t>Nuclear astrophysics </a:t>
            </a:r>
            <a:r>
              <a:rPr lang="de-DE" sz="2200" dirty="0" smtClean="0">
                <a:solidFill>
                  <a:srgbClr val="00B050"/>
                </a:solidFill>
              </a:rPr>
              <a:t>(NA)</a:t>
            </a:r>
            <a:endParaRPr lang="de-DE" sz="2200" dirty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2200" dirty="0">
                <a:solidFill>
                  <a:srgbClr val="00B050"/>
                </a:solidFill>
              </a:rPr>
              <a:t>Theory </a:t>
            </a:r>
            <a:r>
              <a:rPr lang="de-DE" sz="2200" dirty="0" smtClean="0">
                <a:solidFill>
                  <a:srgbClr val="00B050"/>
                </a:solidFill>
              </a:rPr>
              <a:t>(TH)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Many parts still incomplete or even missing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Not yet consistent in style, detail, …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Some sections in (or before) genesis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In the follwing: Remarks along the 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22834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90381"/>
            <a:ext cx="8135937" cy="360362"/>
          </a:xfrm>
        </p:spPr>
        <p:txBody>
          <a:bodyPr/>
          <a:lstStyle/>
          <a:p>
            <a:pPr lvl="1"/>
            <a:r>
              <a:rPr lang="de-DE" dirty="0" smtClean="0"/>
              <a:t>Table of Contents &amp; general remarks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KAT Community Meeting 16 October 2024: KAT strategy paper                                                        U.Katz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D1606-B9C1-D44E-A2C4-3729A0CF2AE9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188" y="1073073"/>
            <a:ext cx="8532812" cy="542232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/>
              <a:t>The ToC itself is probably not subject to major modifications:</a:t>
            </a:r>
          </a:p>
          <a:p>
            <a:pPr marL="474663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2200" dirty="0">
                <a:solidFill>
                  <a:srgbClr val="C00000"/>
                </a:solidFill>
              </a:rPr>
              <a:t>Executive </a:t>
            </a:r>
            <a:r>
              <a:rPr lang="en-GB" sz="2200" dirty="0" smtClean="0">
                <a:solidFill>
                  <a:srgbClr val="C00000"/>
                </a:solidFill>
              </a:rPr>
              <a:t>summary</a:t>
            </a:r>
            <a:br>
              <a:rPr lang="en-GB" sz="2200" dirty="0" smtClean="0">
                <a:solidFill>
                  <a:srgbClr val="C00000"/>
                </a:solidFill>
              </a:rPr>
            </a:br>
            <a:r>
              <a:rPr lang="en-GB" sz="2200" dirty="0" smtClean="0">
                <a:solidFill>
                  <a:srgbClr val="C89800"/>
                </a:solidFill>
              </a:rPr>
              <a:t>1 </a:t>
            </a:r>
            <a:r>
              <a:rPr lang="en-GB" sz="2200" dirty="0">
                <a:solidFill>
                  <a:srgbClr val="C89800"/>
                </a:solidFill>
              </a:rPr>
              <a:t>Introduction </a:t>
            </a:r>
            <a:r>
              <a:rPr lang="en-GB" sz="2200" dirty="0" smtClean="0">
                <a:solidFill>
                  <a:srgbClr val="00B050"/>
                </a:solidFill>
              </a:rPr>
              <a:t/>
            </a:r>
            <a:br>
              <a:rPr lang="en-GB" sz="2200" dirty="0" smtClean="0">
                <a:solidFill>
                  <a:srgbClr val="00B050"/>
                </a:solidFill>
              </a:rPr>
            </a:br>
            <a:r>
              <a:rPr lang="en-GB" sz="2200" dirty="0" smtClean="0">
                <a:solidFill>
                  <a:srgbClr val="C89800"/>
                </a:solidFill>
              </a:rPr>
              <a:t>2 </a:t>
            </a:r>
            <a:r>
              <a:rPr lang="en-GB" sz="2200" dirty="0">
                <a:solidFill>
                  <a:srgbClr val="C89800"/>
                </a:solidFill>
              </a:rPr>
              <a:t>Astroparticle physics in Germany </a:t>
            </a:r>
            <a:r>
              <a:rPr lang="en-GB" sz="2200" dirty="0" smtClean="0">
                <a:solidFill>
                  <a:srgbClr val="00B050"/>
                </a:solidFill>
              </a:rPr>
              <a:t/>
            </a:r>
            <a:br>
              <a:rPr lang="en-GB" sz="2200" dirty="0" smtClean="0">
                <a:solidFill>
                  <a:srgbClr val="00B050"/>
                </a:solidFill>
              </a:rPr>
            </a:br>
            <a:r>
              <a:rPr lang="en-GB" sz="2200" dirty="0" smtClean="0">
                <a:solidFill>
                  <a:srgbClr val="00B050"/>
                </a:solidFill>
              </a:rPr>
              <a:t>3 </a:t>
            </a:r>
            <a:r>
              <a:rPr lang="en-GB" sz="2200" dirty="0">
                <a:solidFill>
                  <a:srgbClr val="00B050"/>
                </a:solidFill>
              </a:rPr>
              <a:t>Key science questions and results of astroparticle physics </a:t>
            </a:r>
            <a:endParaRPr lang="en-GB" sz="2200" dirty="0" smtClean="0">
              <a:solidFill>
                <a:srgbClr val="00B050"/>
              </a:solidFill>
            </a:endParaRPr>
          </a:p>
          <a:p>
            <a:pPr marL="474663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>
                <a:solidFill>
                  <a:srgbClr val="00B050"/>
                </a:solidFill>
              </a:rPr>
              <a:t>4 Plans and challenges for the next decade 48</a:t>
            </a:r>
          </a:p>
          <a:p>
            <a:pPr marL="474663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 smtClean="0">
                <a:solidFill>
                  <a:srgbClr val="C00000"/>
                </a:solidFill>
              </a:rPr>
              <a:t>5 </a:t>
            </a:r>
            <a:r>
              <a:rPr lang="en-GB" sz="2200" dirty="0">
                <a:solidFill>
                  <a:srgbClr val="C00000"/>
                </a:solidFill>
              </a:rPr>
              <a:t>Astroparticle physics and society </a:t>
            </a:r>
            <a:r>
              <a:rPr lang="en-GB" sz="2200" dirty="0" smtClean="0">
                <a:solidFill>
                  <a:srgbClr val="00B050"/>
                </a:solidFill>
              </a:rPr>
              <a:t/>
            </a:r>
            <a:br>
              <a:rPr lang="en-GB" sz="2200" dirty="0" smtClean="0">
                <a:solidFill>
                  <a:srgbClr val="00B050"/>
                </a:solidFill>
              </a:rPr>
            </a:br>
            <a:r>
              <a:rPr lang="en-GB" sz="2200" dirty="0" smtClean="0">
                <a:solidFill>
                  <a:srgbClr val="C00000"/>
                </a:solidFill>
              </a:rPr>
              <a:t>6 Recommendations</a:t>
            </a:r>
            <a:endParaRPr lang="en-GB" sz="2200" dirty="0">
              <a:solidFill>
                <a:srgbClr val="C00000"/>
              </a:solidFill>
            </a:endParaRPr>
          </a:p>
          <a:p>
            <a:pPr marL="474663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200" dirty="0" smtClean="0">
                <a:solidFill>
                  <a:srgbClr val="C00000"/>
                </a:solidFill>
              </a:rPr>
              <a:t>Appendices</a:t>
            </a:r>
            <a:endParaRPr lang="de-DE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/>
              <a:t>A few general remarks: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Science: Start with key science questions, describe where we are and derive the need for future projects.</a:t>
            </a:r>
            <a:endParaRPr lang="de-DE" sz="22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Target audience: </a:t>
            </a:r>
            <a:r>
              <a:rPr lang="de-DE" sz="2200" b="1" dirty="0" smtClean="0"/>
              <a:t>Stakeholders, decision makers, </a:t>
            </a:r>
            <a:br>
              <a:rPr lang="de-DE" sz="2200" b="1" dirty="0" smtClean="0"/>
            </a:br>
            <a:r>
              <a:rPr lang="de-DE" sz="2200" b="1" dirty="0" smtClean="0"/>
              <a:t>strategy bodies of science communities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They must like it, not we – it is </a:t>
            </a:r>
            <a:r>
              <a:rPr lang="de-DE" sz="2200" b="1" dirty="0" smtClean="0"/>
              <a:t>not a science review</a:t>
            </a:r>
            <a:br>
              <a:rPr lang="de-DE" sz="2200" b="1" dirty="0" smtClean="0"/>
            </a:br>
            <a:r>
              <a:rPr lang="de-DE" sz="2200" dirty="0" smtClean="0"/>
              <a:t>(no equations, no references, no science result plots, …).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78852" y="3065904"/>
            <a:ext cx="2323521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de-DE" sz="2000" dirty="0" smtClean="0">
                <a:solidFill>
                  <a:srgbClr val="C00000"/>
                </a:solidFill>
              </a:rPr>
              <a:t>Still empty</a:t>
            </a:r>
            <a:br>
              <a:rPr lang="de-DE" sz="2000" dirty="0" smtClean="0">
                <a:solidFill>
                  <a:srgbClr val="C00000"/>
                </a:solidFill>
              </a:rPr>
            </a:br>
            <a:r>
              <a:rPr lang="de-DE" sz="2000" dirty="0" smtClean="0">
                <a:solidFill>
                  <a:srgbClr val="C89800"/>
                </a:solidFill>
              </a:rPr>
              <a:t>Partly drafted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>
                <a:solidFill>
                  <a:srgbClr val="00B050"/>
                </a:solidFill>
              </a:rPr>
              <a:t>To be consolidated</a:t>
            </a:r>
            <a:endParaRPr lang="en-GB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6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90381"/>
            <a:ext cx="8135937" cy="360362"/>
          </a:xfrm>
        </p:spPr>
        <p:txBody>
          <a:bodyPr/>
          <a:lstStyle/>
          <a:p>
            <a:pPr lvl="1"/>
            <a:r>
              <a:rPr lang="de-DE" dirty="0" smtClean="0"/>
              <a:t>1 Introduction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KAT Community Meeting 16 October 2024: KAT strategy paper                                                        U.Katz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D1606-B9C1-D44E-A2C4-3729A0CF2AE9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188" y="1073072"/>
            <a:ext cx="8388921" cy="4791699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 smtClean="0">
                <a:solidFill>
                  <a:srgbClr val="C00000"/>
                </a:solidFill>
              </a:rPr>
              <a:t>1.1 </a:t>
            </a:r>
            <a:r>
              <a:rPr lang="en-GB" sz="2200" dirty="0">
                <a:solidFill>
                  <a:srgbClr val="00B050"/>
                </a:solidFill>
              </a:rPr>
              <a:t>Purpose and target groups of this document </a:t>
            </a:r>
            <a:r>
              <a:rPr lang="en-GB" sz="2200" dirty="0" smtClean="0">
                <a:solidFill>
                  <a:srgbClr val="C00000"/>
                </a:solidFill>
              </a:rPr>
              <a:t/>
            </a:r>
            <a:br>
              <a:rPr lang="en-GB" sz="2200" dirty="0" smtClean="0">
                <a:solidFill>
                  <a:srgbClr val="C00000"/>
                </a:solidFill>
              </a:rPr>
            </a:br>
            <a:r>
              <a:rPr lang="en-GB" sz="2200" dirty="0" smtClean="0">
                <a:solidFill>
                  <a:srgbClr val="C00000"/>
                </a:solidFill>
              </a:rPr>
              <a:t>1.2 </a:t>
            </a:r>
            <a:r>
              <a:rPr lang="en-GB" sz="2200" dirty="0">
                <a:solidFill>
                  <a:srgbClr val="C00000"/>
                </a:solidFill>
              </a:rPr>
              <a:t>Authors, genesis and dissemination of this </a:t>
            </a:r>
            <a:r>
              <a:rPr lang="en-GB" sz="2200" dirty="0" smtClean="0">
                <a:solidFill>
                  <a:srgbClr val="C00000"/>
                </a:solidFill>
              </a:rPr>
              <a:t>document</a:t>
            </a:r>
            <a:endParaRPr lang="en-GB" sz="2200" dirty="0">
              <a:solidFill>
                <a:srgbClr val="C00000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>
                <a:solidFill>
                  <a:srgbClr val="C00000"/>
                </a:solidFill>
              </a:rPr>
              <a:t>1.3 Astroparticle physics and its connection to adjacent </a:t>
            </a:r>
            <a:r>
              <a:rPr lang="en-GB" sz="2200" dirty="0" smtClean="0">
                <a:solidFill>
                  <a:srgbClr val="C00000"/>
                </a:solidFill>
              </a:rPr>
              <a:t>fields</a:t>
            </a:r>
            <a:endParaRPr lang="en-GB" sz="2200" dirty="0">
              <a:solidFill>
                <a:srgbClr val="C00000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>
                <a:solidFill>
                  <a:srgbClr val="C00000"/>
                </a:solidFill>
              </a:rPr>
              <a:t>1.4 Astroparticle physics in the international </a:t>
            </a:r>
            <a:r>
              <a:rPr lang="en-GB" sz="2200" dirty="0" smtClean="0">
                <a:solidFill>
                  <a:srgbClr val="C00000"/>
                </a:solidFill>
              </a:rPr>
              <a:t>context</a:t>
            </a:r>
            <a:endParaRPr lang="en-GB" sz="2200" dirty="0">
              <a:solidFill>
                <a:srgbClr val="C00000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>
                <a:solidFill>
                  <a:srgbClr val="C00000"/>
                </a:solidFill>
              </a:rPr>
              <a:t>1.5 Related </a:t>
            </a:r>
            <a:r>
              <a:rPr lang="en-GB" sz="2200" dirty="0" smtClean="0">
                <a:solidFill>
                  <a:srgbClr val="C00000"/>
                </a:solidFill>
              </a:rPr>
              <a:t>strategy processes </a:t>
            </a:r>
          </a:p>
          <a:p>
            <a:pPr marL="474663" lvl="1" indent="0">
              <a:spcBef>
                <a:spcPts val="600"/>
              </a:spcBef>
              <a:spcAft>
                <a:spcPts val="0"/>
              </a:spcAft>
              <a:buNone/>
            </a:pPr>
            <a:endParaRPr lang="en-GB" sz="2200" dirty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sz="2200" dirty="0" smtClean="0"/>
              <a:t>Two alternative versions of 1.1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sz="2200" dirty="0" smtClean="0"/>
              <a:t>1.2: Should be rather „straight forward“.</a:t>
            </a:r>
          </a:p>
          <a:p>
            <a:pPr>
              <a:spcBef>
                <a:spcPts val="600"/>
              </a:spcBef>
              <a:spcAft>
                <a:spcPts val="0"/>
              </a:spcAft>
              <a:tabLst>
                <a:tab pos="719138" algn="l"/>
              </a:tabLst>
            </a:pPr>
            <a:r>
              <a:rPr lang="de-DE" sz="2200" dirty="0" smtClean="0"/>
              <a:t>1.3: Requires care in describing</a:t>
            </a:r>
            <a:br>
              <a:rPr lang="de-DE" sz="2200" dirty="0" smtClean="0"/>
            </a:br>
            <a:r>
              <a:rPr lang="de-DE" sz="2200" dirty="0" smtClean="0">
                <a:sym typeface="Wingdings" panose="05000000000000000000" pitchFamily="2" charset="2"/>
              </a:rPr>
              <a:t> 	</a:t>
            </a:r>
            <a:r>
              <a:rPr lang="de-DE" sz="2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We should not claim/abandon fields across current 	boundaries but also not ignore what happens there.</a:t>
            </a:r>
          </a:p>
          <a:p>
            <a:pPr>
              <a:spcBef>
                <a:spcPts val="600"/>
              </a:spcBef>
              <a:spcAft>
                <a:spcPts val="0"/>
              </a:spcAft>
              <a:tabLst>
                <a:tab pos="719138" algn="l"/>
              </a:tabLst>
            </a:pPr>
            <a:r>
              <a:rPr lang="de-DE" sz="2200" dirty="0" smtClean="0">
                <a:sym typeface="Wingdings" panose="05000000000000000000" pitchFamily="2" charset="2"/>
              </a:rPr>
              <a:t>1.4: Important: Astroparticle physics needs intenational/global coordination, and German strategies need to be properly aligned.</a:t>
            </a:r>
          </a:p>
          <a:p>
            <a:pPr>
              <a:spcBef>
                <a:spcPts val="600"/>
              </a:spcBef>
              <a:spcAft>
                <a:spcPts val="0"/>
              </a:spcAft>
              <a:tabLst>
                <a:tab pos="719138" algn="l"/>
              </a:tabLst>
            </a:pPr>
            <a:r>
              <a:rPr lang="de-DE" sz="2200" dirty="0" smtClean="0">
                <a:sym typeface="Wingdings" panose="05000000000000000000" pitchFamily="2" charset="2"/>
              </a:rPr>
              <a:t>1.5: Make use of synergies, avoid inconsistencies. </a:t>
            </a:r>
            <a:endParaRPr lang="de-DE" sz="2200" dirty="0" smtClean="0"/>
          </a:p>
        </p:txBody>
      </p:sp>
    </p:spTree>
    <p:extLst>
      <p:ext uri="{BB962C8B-B14F-4D97-AF65-F5344CB8AC3E}">
        <p14:creationId xmlns:p14="http://schemas.microsoft.com/office/powerpoint/2010/main" val="32322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55357"/>
            <a:ext cx="8135937" cy="360362"/>
          </a:xfrm>
        </p:spPr>
        <p:txBody>
          <a:bodyPr/>
          <a:lstStyle/>
          <a:p>
            <a:pPr lvl="1">
              <a:tabLst>
                <a:tab pos="536575" algn="l"/>
              </a:tabLst>
            </a:pPr>
            <a:r>
              <a:rPr lang="de-DE" dirty="0" smtClean="0"/>
              <a:t>1.1 	Purpose and target groups:</a:t>
            </a:r>
            <a:br>
              <a:rPr lang="de-DE" dirty="0" smtClean="0"/>
            </a:br>
            <a:r>
              <a:rPr lang="de-DE" dirty="0" smtClean="0"/>
              <a:t>	Resource awareness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KAT Community Meeting 16 October 2024: KAT strategy paper                                                        U.Katz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D1606-B9C1-D44E-A2C4-3729A0CF2AE9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6862" y="995152"/>
            <a:ext cx="8388921" cy="5234153"/>
          </a:xfrm>
        </p:spPr>
        <p:txBody>
          <a:bodyPr/>
          <a:lstStyle/>
          <a:p>
            <a:pPr marL="975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200" dirty="0" smtClean="0"/>
              <a:t>Note the following statement from 1.1:</a:t>
            </a:r>
            <a:br>
              <a:rPr lang="de-DE" sz="2200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/>
            </a:r>
            <a:br>
              <a:rPr lang="de-DE" sz="2200" dirty="0" smtClean="0"/>
            </a:br>
            <a:endParaRPr lang="de-DE" sz="2200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sz="2200" dirty="0" smtClean="0"/>
              <a:t>Provide information on resources as far as available.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sz="2200" dirty="0" smtClean="0"/>
              <a:t>Do </a:t>
            </a:r>
            <a:r>
              <a:rPr lang="de-DE" sz="2200" b="1" dirty="0" smtClean="0"/>
              <a:t>not</a:t>
            </a:r>
            <a:r>
              <a:rPr lang="de-DE" sz="2200" dirty="0" smtClean="0"/>
              <a:t> gauge recommendations/prioritisations to assumed funding profile(s).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sz="2200" dirty="0" smtClean="0"/>
              <a:t>Nevertheless consider what the recommendations will mean/imply in the light of realistic funding scenarios.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7063" y="1344935"/>
            <a:ext cx="8316700" cy="29136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GB" sz="2000" i="1" dirty="0" smtClean="0">
                <a:solidFill>
                  <a:srgbClr val="008000"/>
                </a:solidFill>
              </a:rPr>
              <a:t>“While </a:t>
            </a:r>
            <a:r>
              <a:rPr lang="en-GB" sz="2000" i="1" dirty="0">
                <a:solidFill>
                  <a:srgbClr val="008000"/>
                </a:solidFill>
              </a:rPr>
              <a:t>the document emphasizes the scientific and technological </a:t>
            </a:r>
            <a:r>
              <a:rPr lang="en-GB" sz="2000" i="1" dirty="0" smtClean="0">
                <a:solidFill>
                  <a:srgbClr val="008000"/>
                </a:solidFill>
              </a:rPr>
              <a:t/>
            </a:r>
            <a:br>
              <a:rPr lang="en-GB" sz="2000" i="1" dirty="0" smtClean="0">
                <a:solidFill>
                  <a:srgbClr val="008000"/>
                </a:solidFill>
              </a:rPr>
            </a:br>
            <a:r>
              <a:rPr lang="en-GB" sz="2000" i="1" dirty="0" smtClean="0">
                <a:solidFill>
                  <a:srgbClr val="008000"/>
                </a:solidFill>
              </a:rPr>
              <a:t>advancements </a:t>
            </a:r>
            <a:r>
              <a:rPr lang="en-GB" sz="2000" i="1" dirty="0">
                <a:solidFill>
                  <a:srgbClr val="008000"/>
                </a:solidFill>
              </a:rPr>
              <a:t>that have </a:t>
            </a:r>
            <a:r>
              <a:rPr lang="en-GB" sz="2000" i="1" dirty="0" smtClean="0">
                <a:solidFill>
                  <a:srgbClr val="008000"/>
                </a:solidFill>
              </a:rPr>
              <a:t>been made</a:t>
            </a:r>
            <a:r>
              <a:rPr lang="en-GB" sz="2000" i="1" dirty="0">
                <a:solidFill>
                  <a:srgbClr val="008000"/>
                </a:solidFill>
              </a:rPr>
              <a:t>, it also aims to provide a clear, </a:t>
            </a:r>
            <a:r>
              <a:rPr lang="en-GB" sz="2000" i="1" dirty="0" smtClean="0">
                <a:solidFill>
                  <a:srgbClr val="008000"/>
                </a:solidFill>
              </a:rPr>
              <a:t/>
            </a:r>
            <a:br>
              <a:rPr lang="en-GB" sz="2000" i="1" dirty="0" smtClean="0">
                <a:solidFill>
                  <a:srgbClr val="008000"/>
                </a:solidFill>
              </a:rPr>
            </a:br>
            <a:r>
              <a:rPr lang="en-GB" sz="2000" i="1" dirty="0" smtClean="0">
                <a:solidFill>
                  <a:srgbClr val="008000"/>
                </a:solidFill>
              </a:rPr>
              <a:t>resource-aware strategy, </a:t>
            </a:r>
            <a:r>
              <a:rPr lang="en-GB" sz="2000" i="1" dirty="0">
                <a:solidFill>
                  <a:srgbClr val="008000"/>
                </a:solidFill>
              </a:rPr>
              <a:t>considering the </a:t>
            </a:r>
            <a:r>
              <a:rPr lang="en-GB" sz="2000" i="1" dirty="0" smtClean="0">
                <a:solidFill>
                  <a:srgbClr val="008000"/>
                </a:solidFill>
              </a:rPr>
              <a:t>financial</a:t>
            </a:r>
            <a:r>
              <a:rPr lang="en-GB" sz="2000" i="1" dirty="0">
                <a:solidFill>
                  <a:srgbClr val="008000"/>
                </a:solidFill>
              </a:rPr>
              <a:t>, infrastructural, and </a:t>
            </a:r>
            <a:r>
              <a:rPr lang="en-GB" sz="2000" i="1" dirty="0" smtClean="0">
                <a:solidFill>
                  <a:srgbClr val="008000"/>
                </a:solidFill>
              </a:rPr>
              <a:t/>
            </a:r>
            <a:br>
              <a:rPr lang="en-GB" sz="2000" i="1" dirty="0" smtClean="0">
                <a:solidFill>
                  <a:srgbClr val="008000"/>
                </a:solidFill>
              </a:rPr>
            </a:br>
            <a:r>
              <a:rPr lang="en-GB" sz="2000" i="1" dirty="0" smtClean="0">
                <a:solidFill>
                  <a:srgbClr val="008000"/>
                </a:solidFill>
              </a:rPr>
              <a:t>human </a:t>
            </a:r>
            <a:r>
              <a:rPr lang="en-GB" sz="2000" i="1" dirty="0">
                <a:solidFill>
                  <a:srgbClr val="008000"/>
                </a:solidFill>
              </a:rPr>
              <a:t>resources needed to </a:t>
            </a:r>
            <a:r>
              <a:rPr lang="en-GB" sz="2000" i="1" dirty="0" smtClean="0">
                <a:solidFill>
                  <a:srgbClr val="008000"/>
                </a:solidFill>
              </a:rPr>
              <a:t>realise </a:t>
            </a:r>
            <a:r>
              <a:rPr lang="en-GB" sz="2000" i="1" dirty="0">
                <a:solidFill>
                  <a:srgbClr val="008000"/>
                </a:solidFill>
              </a:rPr>
              <a:t>the ambitious goals of the field. The</a:t>
            </a:r>
          </a:p>
          <a:p>
            <a:pPr>
              <a:lnSpc>
                <a:spcPts val="2200"/>
              </a:lnSpc>
            </a:pPr>
            <a:r>
              <a:rPr lang="en-GB" sz="2000" i="1" dirty="0">
                <a:solidFill>
                  <a:srgbClr val="008000"/>
                </a:solidFill>
              </a:rPr>
              <a:t>document does not prioritize specific projects based on funding profiles </a:t>
            </a:r>
            <a:r>
              <a:rPr lang="en-GB" sz="2000" i="1" dirty="0" smtClean="0">
                <a:solidFill>
                  <a:srgbClr val="008000"/>
                </a:solidFill>
              </a:rPr>
              <a:t/>
            </a:r>
            <a:br>
              <a:rPr lang="en-GB" sz="2000" i="1" dirty="0" smtClean="0">
                <a:solidFill>
                  <a:srgbClr val="008000"/>
                </a:solidFill>
              </a:rPr>
            </a:br>
            <a:r>
              <a:rPr lang="en-GB" sz="2000" i="1" dirty="0" smtClean="0">
                <a:solidFill>
                  <a:srgbClr val="008000"/>
                </a:solidFill>
              </a:rPr>
              <a:t>but </a:t>
            </a:r>
            <a:r>
              <a:rPr lang="en-GB" sz="2000" i="1" dirty="0">
                <a:solidFill>
                  <a:srgbClr val="008000"/>
                </a:solidFill>
              </a:rPr>
              <a:t>instead focuses </a:t>
            </a:r>
            <a:r>
              <a:rPr lang="en-GB" sz="2000" i="1" dirty="0" smtClean="0">
                <a:solidFill>
                  <a:srgbClr val="008000"/>
                </a:solidFill>
              </a:rPr>
              <a:t>on the </a:t>
            </a:r>
            <a:r>
              <a:rPr lang="en-GB" sz="2000" i="1" dirty="0">
                <a:solidFill>
                  <a:srgbClr val="008000"/>
                </a:solidFill>
              </a:rPr>
              <a:t>broader strategic direction that should guide </a:t>
            </a:r>
            <a:endParaRPr lang="en-GB" sz="2000" i="1" dirty="0" smtClean="0">
              <a:solidFill>
                <a:srgbClr val="008000"/>
              </a:solidFill>
            </a:endParaRPr>
          </a:p>
          <a:p>
            <a:pPr>
              <a:lnSpc>
                <a:spcPts val="2200"/>
              </a:lnSpc>
            </a:pPr>
            <a:r>
              <a:rPr lang="en-GB" sz="2000" i="1" dirty="0" smtClean="0">
                <a:solidFill>
                  <a:srgbClr val="008000"/>
                </a:solidFill>
              </a:rPr>
              <a:t>future </a:t>
            </a:r>
            <a:r>
              <a:rPr lang="en-GB" sz="2000" i="1" dirty="0">
                <a:solidFill>
                  <a:srgbClr val="008000"/>
                </a:solidFill>
              </a:rPr>
              <a:t>investments. It offers a vision for </a:t>
            </a:r>
            <a:r>
              <a:rPr lang="en-GB" sz="2000" i="1" dirty="0" smtClean="0">
                <a:solidFill>
                  <a:srgbClr val="008000"/>
                </a:solidFill>
              </a:rPr>
              <a:t>how Germany </a:t>
            </a:r>
            <a:r>
              <a:rPr lang="en-GB" sz="2000" i="1" dirty="0">
                <a:solidFill>
                  <a:srgbClr val="008000"/>
                </a:solidFill>
              </a:rPr>
              <a:t>can continue to </a:t>
            </a:r>
            <a:r>
              <a:rPr lang="en-GB" sz="2000" i="1" dirty="0" smtClean="0">
                <a:solidFill>
                  <a:srgbClr val="008000"/>
                </a:solidFill>
              </a:rPr>
              <a:t/>
            </a:r>
            <a:br>
              <a:rPr lang="en-GB" sz="2000" i="1" dirty="0" smtClean="0">
                <a:solidFill>
                  <a:srgbClr val="008000"/>
                </a:solidFill>
              </a:rPr>
            </a:br>
            <a:r>
              <a:rPr lang="en-GB" sz="2000" i="1" dirty="0" smtClean="0">
                <a:solidFill>
                  <a:srgbClr val="008000"/>
                </a:solidFill>
              </a:rPr>
              <a:t>play </a:t>
            </a:r>
            <a:r>
              <a:rPr lang="en-GB" sz="2000" i="1" dirty="0">
                <a:solidFill>
                  <a:srgbClr val="008000"/>
                </a:solidFill>
              </a:rPr>
              <a:t>a leading role in shaping the field of astroparticle physics while</a:t>
            </a:r>
          </a:p>
          <a:p>
            <a:pPr>
              <a:lnSpc>
                <a:spcPts val="2200"/>
              </a:lnSpc>
            </a:pPr>
            <a:r>
              <a:rPr lang="en-GB" sz="2000" i="1" dirty="0">
                <a:solidFill>
                  <a:srgbClr val="008000"/>
                </a:solidFill>
              </a:rPr>
              <a:t>ensuring that the projects undertaken are sustainable and deliver </a:t>
            </a:r>
            <a:r>
              <a:rPr lang="en-GB" sz="2000" i="1" dirty="0" smtClean="0">
                <a:solidFill>
                  <a:srgbClr val="008000"/>
                </a:solidFill>
              </a:rPr>
              <a:t/>
            </a:r>
            <a:br>
              <a:rPr lang="en-GB" sz="2000" i="1" dirty="0" smtClean="0">
                <a:solidFill>
                  <a:srgbClr val="008000"/>
                </a:solidFill>
              </a:rPr>
            </a:br>
            <a:r>
              <a:rPr lang="en-GB" sz="2000" i="1" dirty="0" smtClean="0">
                <a:solidFill>
                  <a:srgbClr val="008000"/>
                </a:solidFill>
              </a:rPr>
              <a:t>maximum </a:t>
            </a:r>
            <a:r>
              <a:rPr lang="en-GB" sz="2000" i="1" dirty="0">
                <a:solidFill>
                  <a:srgbClr val="008000"/>
                </a:solidFill>
              </a:rPr>
              <a:t>scientific value</a:t>
            </a:r>
            <a:r>
              <a:rPr lang="en-GB" sz="2000" i="1" dirty="0" smtClean="0">
                <a:solidFill>
                  <a:srgbClr val="008000"/>
                </a:solidFill>
              </a:rPr>
              <a:t>.”</a:t>
            </a:r>
            <a:endParaRPr lang="en-GB" sz="2000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5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2316afae-8ef7-4338-8c16-f419a3812ce6"/>
</p:tagLst>
</file>

<file path=ppt/theme/theme1.xml><?xml version="1.0" encoding="utf-8"?>
<a:theme xmlns:a="http://schemas.openxmlformats.org/drawingml/2006/main" name="praesentation-natfak-4-3">
  <a:themeElements>
    <a:clrScheme name="Custom 1">
      <a:dk1>
        <a:srgbClr val="000000"/>
      </a:dk1>
      <a:lt1>
        <a:srgbClr val="FFFFFF"/>
      </a:lt1>
      <a:dk2>
        <a:srgbClr val="003366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KM3NeT_CD</Template>
  <TotalTime>0</TotalTime>
  <Words>1057</Words>
  <Application>Microsoft Office PowerPoint</Application>
  <PresentationFormat>On-screen Show (4:3)</PresentationFormat>
  <Paragraphs>233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ＭＳ Ｐゴシック</vt:lpstr>
      <vt:lpstr>Arial</vt:lpstr>
      <vt:lpstr>Georgia</vt:lpstr>
      <vt:lpstr>Helvetica Neue</vt:lpstr>
      <vt:lpstr>Lucida Grande</vt:lpstr>
      <vt:lpstr>Wingdings</vt:lpstr>
      <vt:lpstr>praesentation-natfak-4-3</vt:lpstr>
      <vt:lpstr>PowerPoint Presentation</vt:lpstr>
      <vt:lpstr>Welcome!</vt:lpstr>
      <vt:lpstr>What we decided/discussed in July 2023</vt:lpstr>
      <vt:lpstr>The Editorial Board (EB)</vt:lpstr>
      <vt:lpstr>The KAT strategy paper today (1)</vt:lpstr>
      <vt:lpstr>The KAT strategy paper today (2)</vt:lpstr>
      <vt:lpstr>Table of Contents &amp; general remarks</vt:lpstr>
      <vt:lpstr>1 Introduction</vt:lpstr>
      <vt:lpstr>1.1  Purpose and target groups:  Resource awareness</vt:lpstr>
      <vt:lpstr>1.3 Connection to adjacent fields</vt:lpstr>
      <vt:lpstr>1.5 Related strategy processes</vt:lpstr>
      <vt:lpstr>2 Astroparticle physics in Germany</vt:lpstr>
      <vt:lpstr>2.2 German astroparticle community (1)</vt:lpstr>
      <vt:lpstr>2.2 German astroparticle community (2)</vt:lpstr>
      <vt:lpstr>3  Key science questions and results   of astroparticle physics</vt:lpstr>
      <vt:lpstr>4 Plans &amp; challenges for the next decade</vt:lpstr>
      <vt:lpstr>5 Astroparticle physics and society</vt:lpstr>
      <vt:lpstr>6 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 Graf</dc:creator>
  <cp:lastModifiedBy>Uli Katz neu</cp:lastModifiedBy>
  <cp:revision>262</cp:revision>
  <cp:lastPrinted>2011-07-19T13:40:57Z</cp:lastPrinted>
  <dcterms:created xsi:type="dcterms:W3CDTF">2017-06-08T18:27:52Z</dcterms:created>
  <dcterms:modified xsi:type="dcterms:W3CDTF">2024-10-13T20:31:46Z</dcterms:modified>
</cp:coreProperties>
</file>