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5"/>
  </p:notesMasterIdLst>
  <p:handoutMasterIdLst>
    <p:handoutMasterId r:id="rId36"/>
  </p:handoutMasterIdLst>
  <p:sldIdLst>
    <p:sldId id="256" r:id="rId5"/>
    <p:sldId id="264" r:id="rId6"/>
    <p:sldId id="265" r:id="rId7"/>
    <p:sldId id="266" r:id="rId8"/>
    <p:sldId id="267" r:id="rId9"/>
    <p:sldId id="268" r:id="rId10"/>
    <p:sldId id="290" r:id="rId11"/>
    <p:sldId id="270" r:id="rId12"/>
    <p:sldId id="271" r:id="rId13"/>
    <p:sldId id="291" r:id="rId14"/>
    <p:sldId id="272" r:id="rId15"/>
    <p:sldId id="292" r:id="rId16"/>
    <p:sldId id="273" r:id="rId17"/>
    <p:sldId id="274" r:id="rId18"/>
    <p:sldId id="275" r:id="rId19"/>
    <p:sldId id="293" r:id="rId20"/>
    <p:sldId id="276" r:id="rId21"/>
    <p:sldId id="277" r:id="rId22"/>
    <p:sldId id="289" r:id="rId23"/>
    <p:sldId id="278" r:id="rId24"/>
    <p:sldId id="279" r:id="rId25"/>
    <p:sldId id="280" r:id="rId26"/>
    <p:sldId id="281" r:id="rId27"/>
    <p:sldId id="282" r:id="rId28"/>
    <p:sldId id="283" r:id="rId29"/>
    <p:sldId id="284" r:id="rId30"/>
    <p:sldId id="285" r:id="rId31"/>
    <p:sldId id="294" r:id="rId32"/>
    <p:sldId id="286"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737" autoAdjust="0"/>
  </p:normalViewPr>
  <p:slideViewPr>
    <p:cSldViewPr snapToGrid="0" snapToObjects="1">
      <p:cViewPr varScale="1">
        <p:scale>
          <a:sx n="105" d="100"/>
          <a:sy n="105" d="100"/>
        </p:scale>
        <p:origin x="318" y="78"/>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85EED-B5F9-40FC-8151-CF8C545FB3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09B044CF-AF07-48C5-A306-32A140DBD0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C1DDD9-93AF-418E-8DB8-7B69AAD58B9F}" type="datetimeFigureOut">
              <a:rPr lang="en-CA" smtClean="0"/>
              <a:t>2025-03-17</a:t>
            </a:fld>
            <a:endParaRPr lang="en-CA"/>
          </a:p>
        </p:txBody>
      </p:sp>
      <p:sp>
        <p:nvSpPr>
          <p:cNvPr id="4" name="Footer Placeholder 3">
            <a:extLst>
              <a:ext uri="{FF2B5EF4-FFF2-40B4-BE49-F238E27FC236}">
                <a16:creationId xmlns:a16="http://schemas.microsoft.com/office/drawing/2014/main" id="{08B95645-9E02-4E7C-8DF5-744411F564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123949D-0EA8-405A-92E8-FDD24724FD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053E7-CE29-4671-BCB2-3E9C28ACD5F3}" type="slidenum">
              <a:rPr lang="en-CA" smtClean="0"/>
              <a:t>‹#›</a:t>
            </a:fld>
            <a:endParaRPr lang="en-CA"/>
          </a:p>
        </p:txBody>
      </p:sp>
    </p:spTree>
    <p:extLst>
      <p:ext uri="{BB962C8B-B14F-4D97-AF65-F5344CB8AC3E}">
        <p14:creationId xmlns:p14="http://schemas.microsoft.com/office/powerpoint/2010/main" val="3926272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AAB71-BA96-4B5F-BC61-993521947E9F}" type="datetimeFigureOut">
              <a:rPr lang="en-CA" smtClean="0"/>
              <a:t>2025-03-17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57FAC-6863-4C54-AAFC-264867F028DC}" type="slidenum">
              <a:rPr lang="en-CA" smtClean="0"/>
              <a:t>‹#›</a:t>
            </a:fld>
            <a:endParaRPr lang="en-CA"/>
          </a:p>
        </p:txBody>
      </p:sp>
    </p:spTree>
    <p:extLst>
      <p:ext uri="{BB962C8B-B14F-4D97-AF65-F5344CB8AC3E}">
        <p14:creationId xmlns:p14="http://schemas.microsoft.com/office/powerpoint/2010/main" val="421397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5"/>
          </p:nvPr>
        </p:nvSpPr>
        <p:spPr/>
        <p:txBody>
          <a:bodyPr/>
          <a:lstStyle/>
          <a:p>
            <a:fld id="{19157FAC-6863-4C54-AAFC-264867F028DC}" type="slidenum">
              <a:rPr lang="en-CA" smtClean="0"/>
              <a:t>27</a:t>
            </a:fld>
            <a:endParaRPr lang="en-CA"/>
          </a:p>
        </p:txBody>
      </p:sp>
    </p:spTree>
    <p:extLst>
      <p:ext uri="{BB962C8B-B14F-4D97-AF65-F5344CB8AC3E}">
        <p14:creationId xmlns:p14="http://schemas.microsoft.com/office/powerpoint/2010/main" val="55706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2ABD63C-F68E-4EFC-9AC5-198F3FEBEC49}" type="datetime1">
              <a:rPr lang="en-US" smtClean="0"/>
              <a:t>3/17/2025</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a:xfrm>
            <a:off x="8737600" y="6483357"/>
            <a:ext cx="2844800" cy="365125"/>
          </a:xfrm>
          <a:prstGeom prst="rect">
            <a:avLst/>
          </a:prstGeom>
        </p:spPr>
        <p:txBody>
          <a:bodyPr/>
          <a:lstStyle>
            <a:lvl1pPr algn="r">
              <a:defRPr/>
            </a:lvl1p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E21D71C5-161C-4A5C-8FB4-237F5A78921D}" type="datetime1">
              <a:rPr lang="en-US" smtClean="0"/>
              <a:t>3/17/2025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3AF0C45-2443-454B-BBFB-D8134EB34E84}" type="datetime1">
              <a:rPr lang="en-US" smtClean="0"/>
              <a:t>3/17/2025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7685D44C-825F-4559-804A-69A6EEE42B80}" type="datetime1">
              <a:rPr lang="en-US" smtClean="0"/>
              <a:t>3/17/2025</a:t>
            </a:fld>
            <a:endParaRPr lang="en-US"/>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C3F2320-4A32-4124-8B34-9A8E77BB80DA}" type="datetime1">
              <a:rPr lang="en-US" smtClean="0"/>
              <a:t>3/17/2025</a:t>
            </a:fld>
            <a:endParaRPr lang="en-US"/>
          </a:p>
        </p:txBody>
      </p:sp>
      <p:sp>
        <p:nvSpPr>
          <p:cNvPr id="5" name="Footer Placeholder 4"/>
          <p:cNvSpPr>
            <a:spLocks noGrp="1"/>
          </p:cNvSpPr>
          <p:nvPr>
            <p:ph type="ftr" sz="quarter" idx="11"/>
          </p:nvPr>
        </p:nvSpPr>
        <p:spPr/>
        <p:txBody>
          <a:bodyPr/>
          <a:lstStyle/>
          <a:p>
            <a:r>
              <a:rPr lang="en-US"/>
              <a:t>1</a:t>
            </a:r>
          </a:p>
        </p:txBody>
      </p:sp>
      <p:sp>
        <p:nvSpPr>
          <p:cNvPr id="7" name="Slide Number Placeholder 5"/>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0460CE54-F16C-4F24-B755-9C8805A0D30D}" type="datetime1">
              <a:rPr lang="en-US" smtClean="0"/>
              <a:t>3/17/2025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a:xfrm>
            <a:off x="8737600" y="6500290"/>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DDDDF79A-FEA3-4C60-8161-5BAFA1FC0639}" type="datetime1">
              <a:rPr lang="en-US" smtClean="0"/>
              <a:t>3/17/2025</a:t>
            </a:fld>
            <a:endParaRPr lang="en-US"/>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AF216E2-0EB1-4D1B-B5A2-CA33E4E05D05}" type="datetime1">
              <a:rPr lang="en-US" smtClean="0"/>
              <a:t>3/17/2025</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F5007A9D-5F4B-48A4-8363-EF1F74BCEABE}" type="datetime1">
              <a:rPr lang="en-US" smtClean="0"/>
              <a:t>3/17/2025</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8737600" y="6491825"/>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202CD0F7-5503-462A-8F68-A6A06231DA5B}" type="datetime1">
              <a:rPr lang="en-US" smtClean="0"/>
              <a:t>3/17/2025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a:xfrm>
            <a:off x="8737600" y="6491825"/>
            <a:ext cx="2844800" cy="365125"/>
          </a:xfrm>
          <a:prstGeom prst="rect">
            <a:avLst/>
          </a:prstGeom>
        </p:spPr>
        <p:txBody>
          <a:bodyPr/>
          <a:lstStyle>
            <a:lvl1pPr algn="r">
              <a:defRPr/>
            </a:lvl1pPr>
          </a:lstStyle>
          <a:p>
            <a:fld id="{2C6B1FF6-39B9-40F5-8B67-33C6354A3D4F}" type="slidenum">
              <a:rPr lang="en-US" smtClean="0"/>
              <a:pPr/>
              <a:t>‹#›</a:t>
            </a:fld>
            <a:endParaRPr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65002A47-50A6-462D-B371-49A1FE17B232}" type="datetime1">
              <a:rPr lang="en-US" smtClean="0"/>
              <a:t>3/17/2025</a:t>
            </a:fld>
            <a:endParaRPr lang="en-US"/>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a:xfrm>
            <a:off x="8737600" y="6491823"/>
            <a:ext cx="2844800" cy="365125"/>
          </a:xfrm>
          <a:prstGeom prst="rect">
            <a:avLst/>
          </a:prstGeom>
        </p:spPr>
        <p:txBody>
          <a:bodyPr/>
          <a:lstStyle>
            <a:lvl1pPr algn="r">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3"/>
            <a:ext cx="1097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endParaRPr lang="en-US" dirty="0"/>
          </a:p>
        </p:txBody>
      </p:sp>
      <p:pic>
        <p:nvPicPr>
          <p:cNvPr id="7" name="Picture 6">
            <a:extLst>
              <a:ext uri="{FF2B5EF4-FFF2-40B4-BE49-F238E27FC236}">
                <a16:creationId xmlns:a16="http://schemas.microsoft.com/office/drawing/2014/main" id="{E9C9F345-9D28-418F-9846-B675A711EE98}"/>
              </a:ext>
            </a:extLst>
          </p:cNvPr>
          <p:cNvPicPr/>
          <p:nvPr userDrawn="1"/>
        </p:nvPicPr>
        <p:blipFill rotWithShape="1">
          <a:blip r:embed="rId13">
            <a:extLst>
              <a:ext uri="{28A0092B-C50C-407E-A947-70E740481C1C}">
                <a14:useLocalDpi xmlns:a14="http://schemas.microsoft.com/office/drawing/2010/main" val="0"/>
              </a:ext>
            </a:extLst>
          </a:blip>
          <a:srcRect t="22237" r="1911" b="40546"/>
          <a:stretch/>
        </p:blipFill>
        <p:spPr>
          <a:xfrm>
            <a:off x="8043317" y="6358553"/>
            <a:ext cx="3600000" cy="449617"/>
          </a:xfrm>
          <a:prstGeom prst="rect">
            <a:avLst/>
          </a:prstGeom>
          <a:extLst>
            <a:ext uri="{FAA26D3D-D897-4be2-8F04-BA451C77F1D7}">
              <ma14:placeholderFlag xmlns:lc="http://schemas.openxmlformats.org/drawingml/2006/lockedCanva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a:ext>
          </a:extLst>
        </p:spPr>
      </p:pic>
      <p:pic>
        <p:nvPicPr>
          <p:cNvPr id="8" name="Picture 7">
            <a:extLst>
              <a:ext uri="{FF2B5EF4-FFF2-40B4-BE49-F238E27FC236}">
                <a16:creationId xmlns:a16="http://schemas.microsoft.com/office/drawing/2014/main" id="{0243224C-B9D8-46A9-B870-E2DB3435079A}"/>
              </a:ext>
            </a:extLst>
          </p:cNvPr>
          <p:cNvPicPr>
            <a:picLocks noChangeAspect="1"/>
          </p:cNvPicPr>
          <p:nvPr userDrawn="1"/>
        </p:nvPicPr>
        <p:blipFill>
          <a:blip r:embed="rId14"/>
          <a:stretch>
            <a:fillRect/>
          </a:stretch>
        </p:blipFill>
        <p:spPr>
          <a:xfrm>
            <a:off x="609600" y="6151361"/>
            <a:ext cx="1756957" cy="4320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14" name="TextBox 13">
            <a:extLst>
              <a:ext uri="{FF2B5EF4-FFF2-40B4-BE49-F238E27FC236}">
                <a16:creationId xmlns:a16="http://schemas.microsoft.com/office/drawing/2014/main" id="{10E08D97-634F-4EB8-89C9-62D93B80662E}"/>
              </a:ext>
            </a:extLst>
          </p:cNvPr>
          <p:cNvSpPr txBox="1"/>
          <p:nvPr/>
        </p:nvSpPr>
        <p:spPr>
          <a:xfrm>
            <a:off x="777240" y="1285736"/>
            <a:ext cx="9985248" cy="4893647"/>
          </a:xfrm>
          <a:prstGeom prst="rect">
            <a:avLst/>
          </a:prstGeom>
          <a:noFill/>
        </p:spPr>
        <p:txBody>
          <a:bodyPr wrap="square" rtlCol="0">
            <a:spAutoFit/>
          </a:bodyPr>
          <a:lstStyle/>
          <a:p>
            <a:pPr algn="ctr"/>
            <a:r>
              <a:rPr lang="en-CA" sz="3200" b="1" dirty="0">
                <a:effectLst>
                  <a:outerShdw blurRad="38100" dist="38100" dir="2700000" algn="tl">
                    <a:srgbClr val="000000">
                      <a:alpha val="43137"/>
                    </a:srgbClr>
                  </a:outerShdw>
                </a:effectLst>
              </a:rPr>
              <a:t>Experimental Application of Neural Network Fast Feedback Modeling at the Canadian Light Source</a:t>
            </a:r>
          </a:p>
          <a:p>
            <a:pPr algn="ctr"/>
            <a:endParaRPr lang="en-CA" sz="3200" b="1" dirty="0">
              <a:effectLst>
                <a:outerShdw blurRad="38100" dist="38100" dir="2700000" algn="tl">
                  <a:srgbClr val="000000">
                    <a:alpha val="43137"/>
                  </a:srgbClr>
                </a:outerShdw>
              </a:effectLst>
            </a:endParaRPr>
          </a:p>
          <a:p>
            <a:pPr algn="ctr"/>
            <a:endParaRPr lang="en-CA" sz="3200" b="1" dirty="0">
              <a:effectLst>
                <a:outerShdw blurRad="38100" dist="38100" dir="2700000" algn="tl">
                  <a:srgbClr val="000000">
                    <a:alpha val="43137"/>
                  </a:srgbClr>
                </a:outerShdw>
              </a:effectLst>
            </a:endParaRPr>
          </a:p>
          <a:p>
            <a:pPr algn="ctr"/>
            <a:r>
              <a:rPr lang="en-CA" sz="2400" b="1" dirty="0">
                <a:effectLst>
                  <a:outerShdw blurRad="38100" dist="38100" dir="2700000" algn="tl">
                    <a:srgbClr val="000000">
                      <a:alpha val="43137"/>
                    </a:srgbClr>
                  </a:outerShdw>
                </a:effectLst>
              </a:rPr>
              <a:t>Shervin Saadat</a:t>
            </a:r>
          </a:p>
          <a:p>
            <a:pPr algn="r"/>
            <a:endParaRPr lang="en-CA" sz="2400" b="1" dirty="0"/>
          </a:p>
          <a:p>
            <a:pPr algn="r"/>
            <a:endParaRPr lang="en-CA" sz="2400" b="1" dirty="0"/>
          </a:p>
          <a:p>
            <a:pPr algn="r"/>
            <a:endParaRPr lang="en-CA" sz="2400" b="1" dirty="0"/>
          </a:p>
          <a:p>
            <a:pPr algn="r"/>
            <a:r>
              <a:rPr lang="en-CA" sz="2400" b="1" dirty="0">
                <a:solidFill>
                  <a:schemeClr val="tx2">
                    <a:lumMod val="60000"/>
                    <a:lumOff val="40000"/>
                  </a:schemeClr>
                </a:solidFill>
              </a:rPr>
              <a:t> </a:t>
            </a:r>
            <a:br>
              <a:rPr lang="en-CA" sz="2400" dirty="0">
                <a:solidFill>
                  <a:schemeClr val="tx2">
                    <a:lumMod val="60000"/>
                    <a:lumOff val="40000"/>
                  </a:schemeClr>
                </a:solidFill>
              </a:rPr>
            </a:br>
            <a:r>
              <a:rPr lang="en-CA" sz="1600" dirty="0">
                <a:solidFill>
                  <a:schemeClr val="tx2">
                    <a:lumMod val="60000"/>
                    <a:lumOff val="40000"/>
                  </a:schemeClr>
                </a:solidFill>
              </a:rPr>
              <a:t>Online talk</a:t>
            </a:r>
          </a:p>
          <a:p>
            <a:pPr algn="r"/>
            <a:r>
              <a:rPr lang="en-CA" sz="1600" dirty="0"/>
              <a:t>Mar 18, 2025, 3:35 PM </a:t>
            </a:r>
          </a:p>
          <a:p>
            <a:pPr algn="r"/>
            <a:r>
              <a:rPr lang="en-CA" sz="1600" dirty="0"/>
              <a:t>25 Min</a:t>
            </a:r>
          </a:p>
          <a:p>
            <a:pPr algn="r"/>
            <a:r>
              <a:rPr lang="en-CA" sz="1600" dirty="0"/>
              <a:t>KARA large seminar room in building 348 (KIT North Campus)</a:t>
            </a:r>
            <a:endParaRPr lang="en-CA" sz="1200" dirty="0"/>
          </a:p>
        </p:txBody>
      </p:sp>
      <p:sp>
        <p:nvSpPr>
          <p:cNvPr id="2" name="Footer Placeholder 1">
            <a:extLst>
              <a:ext uri="{FF2B5EF4-FFF2-40B4-BE49-F238E27FC236}">
                <a16:creationId xmlns:a16="http://schemas.microsoft.com/office/drawing/2014/main" id="{A9FFB078-670F-435A-A657-414263ABC6FE}"/>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C2E3F5DB-C191-449F-859F-3EAD41125C59}"/>
              </a:ext>
            </a:extLst>
          </p:cNvPr>
          <p:cNvSpPr>
            <a:spLocks noGrp="1"/>
          </p:cNvSpPr>
          <p:nvPr>
            <p:ph type="sldNum" sz="quarter" idx="12"/>
          </p:nvPr>
        </p:nvSpPr>
        <p:spPr/>
        <p:txBody>
          <a:bodyPr/>
          <a:lstStyle/>
          <a:p>
            <a:fld id="{AF88E988-FB04-AB4E-BE5A-59F242AF7F7A}" type="slidenum">
              <a:rPr lang="en-US" smtClean="0"/>
              <a:pPr/>
              <a:t>1</a:t>
            </a:fld>
            <a:endParaRPr lang="en-US"/>
          </a:p>
        </p:txBody>
      </p:sp>
    </p:spTree>
    <p:extLst>
      <p:ext uri="{BB962C8B-B14F-4D97-AF65-F5344CB8AC3E}">
        <p14:creationId xmlns:p14="http://schemas.microsoft.com/office/powerpoint/2010/main" val="340680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059A61D3-8FF1-4981-9A75-16F9BC061B06}"/>
              </a:ext>
            </a:extLst>
          </p:cNvPr>
          <p:cNvSpPr txBox="1"/>
          <p:nvPr/>
        </p:nvSpPr>
        <p:spPr>
          <a:xfrm>
            <a:off x="374904" y="1185152"/>
            <a:ext cx="6403279" cy="3693319"/>
          </a:xfrm>
          <a:prstGeom prst="rect">
            <a:avLst/>
          </a:prstGeom>
          <a:noFill/>
        </p:spPr>
        <p:txBody>
          <a:bodyPr wrap="square" rtlCol="0">
            <a:spAutoFit/>
          </a:bodyPr>
          <a:lstStyle/>
          <a:p>
            <a:r>
              <a:rPr lang="en-CA" sz="2000" b="1" i="1" dirty="0"/>
              <a:t>Finding the Best Model Configuration</a:t>
            </a:r>
          </a:p>
          <a:p>
            <a:endParaRPr lang="en-CA" sz="2000" b="1" i="1" dirty="0"/>
          </a:p>
          <a:p>
            <a:r>
              <a:rPr lang="en-CA" b="1" i="1" dirty="0"/>
              <a:t>Tuning Approach:</a:t>
            </a:r>
          </a:p>
          <a:p>
            <a:pPr marL="285750" indent="-285750">
              <a:buFont typeface="Arial" panose="020B0604020202020204" pitchFamily="34" charset="0"/>
              <a:buChar char="•"/>
            </a:pPr>
            <a:r>
              <a:rPr lang="en-CA" i="1" dirty="0"/>
              <a:t>Try different numbers of </a:t>
            </a:r>
            <a:r>
              <a:rPr lang="en-CA" b="1" i="1" dirty="0"/>
              <a:t>layers</a:t>
            </a:r>
            <a:r>
              <a:rPr lang="en-CA" i="1" dirty="0"/>
              <a:t> and </a:t>
            </a:r>
            <a:r>
              <a:rPr lang="en-CA" b="1" i="1" dirty="0"/>
              <a:t>nodes</a:t>
            </a:r>
            <a:r>
              <a:rPr lang="en-CA" i="1" dirty="0"/>
              <a:t>.</a:t>
            </a:r>
          </a:p>
          <a:p>
            <a:pPr marL="285750" indent="-285750">
              <a:buFont typeface="Arial" panose="020B0604020202020204" pitchFamily="34" charset="0"/>
              <a:buChar char="•"/>
            </a:pPr>
            <a:r>
              <a:rPr lang="en-CA" i="1" dirty="0"/>
              <a:t>Experiment with different </a:t>
            </a:r>
            <a:r>
              <a:rPr lang="en-CA" b="1" i="1" dirty="0"/>
              <a:t>activation functions</a:t>
            </a:r>
            <a:r>
              <a:rPr lang="en-CA" i="1" dirty="0"/>
              <a:t> (e.g., </a:t>
            </a:r>
            <a:r>
              <a:rPr lang="en-CA" i="1" dirty="0" err="1"/>
              <a:t>ReLU</a:t>
            </a:r>
            <a:r>
              <a:rPr lang="en-CA" i="1" dirty="0"/>
              <a:t>, Tanh).</a:t>
            </a:r>
          </a:p>
          <a:p>
            <a:pPr marL="285750" indent="-285750">
              <a:buFont typeface="Arial" panose="020B0604020202020204" pitchFamily="34" charset="0"/>
              <a:buChar char="•"/>
            </a:pPr>
            <a:r>
              <a:rPr lang="en-CA" i="1" dirty="0"/>
              <a:t>Adjust the number of </a:t>
            </a:r>
            <a:r>
              <a:rPr lang="en-CA" b="1" i="1" dirty="0"/>
              <a:t>epochs</a:t>
            </a:r>
            <a:r>
              <a:rPr lang="en-CA" i="1" dirty="0"/>
              <a:t> based on model performance.</a:t>
            </a:r>
          </a:p>
          <a:p>
            <a:pPr marL="285750" indent="-285750">
              <a:buFont typeface="Arial" panose="020B0604020202020204" pitchFamily="34" charset="0"/>
              <a:buChar char="•"/>
            </a:pPr>
            <a:r>
              <a:rPr lang="en-CA" i="1" dirty="0"/>
              <a:t>Fine-tuning through trial and error leads to the best configuration.</a:t>
            </a:r>
          </a:p>
          <a:p>
            <a:r>
              <a:rPr lang="en-CA" b="1" dirty="0"/>
              <a:t>Testing and adjusting different parameters is key to finding the best model.</a:t>
            </a:r>
          </a:p>
          <a:p>
            <a:br>
              <a:rPr lang="en-CA" sz="1600" b="1" dirty="0"/>
            </a:br>
            <a:endParaRPr lang="en-CA" sz="1600" b="1" dirty="0"/>
          </a:p>
        </p:txBody>
      </p:sp>
      <p:pic>
        <p:nvPicPr>
          <p:cNvPr id="2" name="Picture 1">
            <a:extLst>
              <a:ext uri="{FF2B5EF4-FFF2-40B4-BE49-F238E27FC236}">
                <a16:creationId xmlns:a16="http://schemas.microsoft.com/office/drawing/2014/main" id="{CA86C97F-249A-4271-8697-E5EA6C26EF57}"/>
              </a:ext>
            </a:extLst>
          </p:cNvPr>
          <p:cNvPicPr>
            <a:picLocks noChangeAspect="1"/>
          </p:cNvPicPr>
          <p:nvPr/>
        </p:nvPicPr>
        <p:blipFill>
          <a:blip r:embed="rId3"/>
          <a:stretch>
            <a:fillRect/>
          </a:stretch>
        </p:blipFill>
        <p:spPr>
          <a:xfrm>
            <a:off x="6595303" y="1401997"/>
            <a:ext cx="4359018" cy="2674852"/>
          </a:xfrm>
          <a:prstGeom prst="rect">
            <a:avLst/>
          </a:prstGeom>
        </p:spPr>
      </p:pic>
      <p:pic>
        <p:nvPicPr>
          <p:cNvPr id="3" name="Picture 2">
            <a:extLst>
              <a:ext uri="{FF2B5EF4-FFF2-40B4-BE49-F238E27FC236}">
                <a16:creationId xmlns:a16="http://schemas.microsoft.com/office/drawing/2014/main" id="{77519195-07E8-4013-8EF6-5202D21699D7}"/>
              </a:ext>
            </a:extLst>
          </p:cNvPr>
          <p:cNvPicPr>
            <a:picLocks noChangeAspect="1"/>
          </p:cNvPicPr>
          <p:nvPr/>
        </p:nvPicPr>
        <p:blipFill>
          <a:blip r:embed="rId4"/>
          <a:stretch>
            <a:fillRect/>
          </a:stretch>
        </p:blipFill>
        <p:spPr>
          <a:xfrm>
            <a:off x="6595303" y="4193110"/>
            <a:ext cx="3505504" cy="472481"/>
          </a:xfrm>
          <a:prstGeom prst="rect">
            <a:avLst/>
          </a:prstGeom>
        </p:spPr>
      </p:pic>
      <p:sp>
        <p:nvSpPr>
          <p:cNvPr id="6" name="Footer Placeholder 5">
            <a:extLst>
              <a:ext uri="{FF2B5EF4-FFF2-40B4-BE49-F238E27FC236}">
                <a16:creationId xmlns:a16="http://schemas.microsoft.com/office/drawing/2014/main" id="{B6989265-533B-4740-AA97-91719E848EA9}"/>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1CD2A180-BAE2-4A7C-AC19-5D4B74C02E89}"/>
              </a:ext>
            </a:extLst>
          </p:cNvPr>
          <p:cNvSpPr>
            <a:spLocks noGrp="1"/>
          </p:cNvSpPr>
          <p:nvPr>
            <p:ph type="sldNum" sz="quarter" idx="12"/>
          </p:nvPr>
        </p:nvSpPr>
        <p:spPr/>
        <p:txBody>
          <a:bodyPr/>
          <a:lstStyle/>
          <a:p>
            <a:fld id="{AF88E988-FB04-AB4E-BE5A-59F242AF7F7A}" type="slidenum">
              <a:rPr lang="en-US" smtClean="0"/>
              <a:pPr/>
              <a:t>10</a:t>
            </a:fld>
            <a:endParaRPr lang="en-US"/>
          </a:p>
        </p:txBody>
      </p:sp>
    </p:spTree>
    <p:extLst>
      <p:ext uri="{BB962C8B-B14F-4D97-AF65-F5344CB8AC3E}">
        <p14:creationId xmlns:p14="http://schemas.microsoft.com/office/powerpoint/2010/main" val="372642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059A61D3-8FF1-4981-9A75-16F9BC061B06}"/>
              </a:ext>
            </a:extLst>
          </p:cNvPr>
          <p:cNvSpPr txBox="1"/>
          <p:nvPr/>
        </p:nvSpPr>
        <p:spPr>
          <a:xfrm>
            <a:off x="374904" y="1185152"/>
            <a:ext cx="8269366" cy="3908762"/>
          </a:xfrm>
          <a:prstGeom prst="rect">
            <a:avLst/>
          </a:prstGeom>
          <a:noFill/>
        </p:spPr>
        <p:txBody>
          <a:bodyPr wrap="square" rtlCol="0">
            <a:spAutoFit/>
          </a:bodyPr>
          <a:lstStyle/>
          <a:p>
            <a:r>
              <a:rPr lang="en-CA" b="1" i="1" dirty="0"/>
              <a:t>Finding the Best Model</a:t>
            </a:r>
          </a:p>
          <a:p>
            <a:r>
              <a:rPr lang="en-CA" b="1" dirty="0"/>
              <a:t>Metrics Used:</a:t>
            </a:r>
          </a:p>
          <a:p>
            <a:pPr lvl="1"/>
            <a:r>
              <a:rPr lang="en-CA" b="1" dirty="0"/>
              <a:t>Run Time:</a:t>
            </a:r>
            <a:r>
              <a:rPr lang="en-CA" dirty="0"/>
              <a:t> Measures how fast the model completes training.</a:t>
            </a:r>
          </a:p>
          <a:p>
            <a:pPr lvl="1"/>
            <a:r>
              <a:rPr lang="en-CA" b="1" dirty="0"/>
              <a:t>MSE (Mean Squared Error):</a:t>
            </a:r>
            <a:r>
              <a:rPr lang="en-CA" dirty="0"/>
              <a:t> Measures the model's accuracy by calculating the average squared difference between predicted and actual values.</a:t>
            </a:r>
            <a:endParaRPr lang="en-CA" b="1" i="1" dirty="0"/>
          </a:p>
          <a:p>
            <a:r>
              <a:rPr lang="en-CA" b="1" dirty="0"/>
              <a:t>Testing and adjusting different parameters is key to finding the best model.</a:t>
            </a:r>
          </a:p>
          <a:p>
            <a:endParaRPr lang="en-CA" b="1" dirty="0"/>
          </a:p>
          <a:p>
            <a:r>
              <a:rPr lang="en-CA" b="1" dirty="0"/>
              <a:t>Process:</a:t>
            </a:r>
          </a:p>
          <a:p>
            <a:r>
              <a:rPr lang="en-CA" dirty="0"/>
              <a:t>Tested </a:t>
            </a:r>
            <a:r>
              <a:rPr lang="en-CA" b="1" dirty="0"/>
              <a:t>different hidden layers</a:t>
            </a:r>
            <a:r>
              <a:rPr lang="en-CA" dirty="0"/>
              <a:t> (from </a:t>
            </a:r>
            <a:r>
              <a:rPr lang="en-CA" b="1" dirty="0"/>
              <a:t>1 to 6 layers</a:t>
            </a:r>
            <a:r>
              <a:rPr lang="en-CA" dirty="0"/>
              <a:t>).</a:t>
            </a:r>
          </a:p>
          <a:p>
            <a:r>
              <a:rPr lang="en-CA" dirty="0"/>
              <a:t>Tested </a:t>
            </a:r>
            <a:r>
              <a:rPr lang="en-CA" b="1" dirty="0"/>
              <a:t>different activation functions</a:t>
            </a:r>
            <a:r>
              <a:rPr lang="en-CA" dirty="0"/>
              <a:t> (</a:t>
            </a:r>
            <a:r>
              <a:rPr lang="en-CA" dirty="0" err="1"/>
              <a:t>ReLU</a:t>
            </a:r>
            <a:r>
              <a:rPr lang="en-CA" dirty="0"/>
              <a:t>, Sigmoid, Tanh, </a:t>
            </a:r>
            <a:r>
              <a:rPr lang="en-CA" dirty="0" err="1"/>
              <a:t>Softmax</a:t>
            </a:r>
            <a:r>
              <a:rPr lang="en-CA" dirty="0"/>
              <a:t>, etc.).</a:t>
            </a:r>
          </a:p>
          <a:p>
            <a:r>
              <a:rPr lang="en-CA" dirty="0"/>
              <a:t>Evaluated </a:t>
            </a:r>
            <a:r>
              <a:rPr lang="en-CA" b="1" dirty="0"/>
              <a:t>different epoch values</a:t>
            </a:r>
            <a:r>
              <a:rPr lang="en-CA" dirty="0"/>
              <a:t> to balance training time and accuracy.</a:t>
            </a:r>
          </a:p>
          <a:p>
            <a:endParaRPr lang="en-CA" b="1" dirty="0"/>
          </a:p>
          <a:p>
            <a:br>
              <a:rPr lang="en-CA" sz="1600" b="1" dirty="0"/>
            </a:br>
            <a:endParaRPr lang="en-CA" sz="1600" b="1" dirty="0"/>
          </a:p>
        </p:txBody>
      </p:sp>
      <p:pic>
        <p:nvPicPr>
          <p:cNvPr id="5" name="Picture 4">
            <a:extLst>
              <a:ext uri="{FF2B5EF4-FFF2-40B4-BE49-F238E27FC236}">
                <a16:creationId xmlns:a16="http://schemas.microsoft.com/office/drawing/2014/main" id="{9BF19737-1A19-434C-A77D-4D11613C447B}"/>
              </a:ext>
            </a:extLst>
          </p:cNvPr>
          <p:cNvPicPr>
            <a:picLocks noChangeAspect="1"/>
          </p:cNvPicPr>
          <p:nvPr/>
        </p:nvPicPr>
        <p:blipFill>
          <a:blip r:embed="rId3"/>
          <a:stretch>
            <a:fillRect/>
          </a:stretch>
        </p:blipFill>
        <p:spPr>
          <a:xfrm>
            <a:off x="8389088" y="1471175"/>
            <a:ext cx="3213258" cy="2075228"/>
          </a:xfrm>
          <a:prstGeom prst="rect">
            <a:avLst/>
          </a:prstGeom>
        </p:spPr>
      </p:pic>
      <p:pic>
        <p:nvPicPr>
          <p:cNvPr id="3" name="Picture 2">
            <a:extLst>
              <a:ext uri="{FF2B5EF4-FFF2-40B4-BE49-F238E27FC236}">
                <a16:creationId xmlns:a16="http://schemas.microsoft.com/office/drawing/2014/main" id="{808D9DE4-14F5-446A-B385-C6C90371EB03}"/>
              </a:ext>
            </a:extLst>
          </p:cNvPr>
          <p:cNvPicPr>
            <a:picLocks noChangeAspect="1"/>
          </p:cNvPicPr>
          <p:nvPr/>
        </p:nvPicPr>
        <p:blipFill>
          <a:blip r:embed="rId4"/>
          <a:stretch>
            <a:fillRect/>
          </a:stretch>
        </p:blipFill>
        <p:spPr>
          <a:xfrm>
            <a:off x="8586218" y="3709022"/>
            <a:ext cx="3016128" cy="1677803"/>
          </a:xfrm>
          <a:prstGeom prst="rect">
            <a:avLst/>
          </a:prstGeom>
        </p:spPr>
      </p:pic>
      <p:sp>
        <p:nvSpPr>
          <p:cNvPr id="6" name="Footer Placeholder 5">
            <a:extLst>
              <a:ext uri="{FF2B5EF4-FFF2-40B4-BE49-F238E27FC236}">
                <a16:creationId xmlns:a16="http://schemas.microsoft.com/office/drawing/2014/main" id="{4DF3B3D6-CC10-468C-9A88-8AC30F6AD499}"/>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C5035B19-A494-4159-81AB-8966A8568AEF}"/>
              </a:ext>
            </a:extLst>
          </p:cNvPr>
          <p:cNvSpPr>
            <a:spLocks noGrp="1"/>
          </p:cNvSpPr>
          <p:nvPr>
            <p:ph type="sldNum" sz="quarter" idx="12"/>
          </p:nvPr>
        </p:nvSpPr>
        <p:spPr/>
        <p:txBody>
          <a:bodyPr/>
          <a:lstStyle/>
          <a:p>
            <a:fld id="{AF88E988-FB04-AB4E-BE5A-59F242AF7F7A}" type="slidenum">
              <a:rPr lang="en-US" smtClean="0"/>
              <a:pPr/>
              <a:t>11</a:t>
            </a:fld>
            <a:endParaRPr lang="en-US"/>
          </a:p>
        </p:txBody>
      </p:sp>
    </p:spTree>
    <p:extLst>
      <p:ext uri="{BB962C8B-B14F-4D97-AF65-F5344CB8AC3E}">
        <p14:creationId xmlns:p14="http://schemas.microsoft.com/office/powerpoint/2010/main" val="198283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059A61D3-8FF1-4981-9A75-16F9BC061B06}"/>
              </a:ext>
            </a:extLst>
          </p:cNvPr>
          <p:cNvSpPr txBox="1"/>
          <p:nvPr/>
        </p:nvSpPr>
        <p:spPr>
          <a:xfrm>
            <a:off x="374904" y="1185152"/>
            <a:ext cx="7429394" cy="4739759"/>
          </a:xfrm>
          <a:prstGeom prst="rect">
            <a:avLst/>
          </a:prstGeom>
          <a:noFill/>
        </p:spPr>
        <p:txBody>
          <a:bodyPr wrap="square" rtlCol="0">
            <a:spAutoFit/>
          </a:bodyPr>
          <a:lstStyle/>
          <a:p>
            <a:r>
              <a:rPr lang="en-CA" b="1" dirty="0"/>
              <a:t>Model Optimization Summary</a:t>
            </a:r>
          </a:p>
          <a:p>
            <a:r>
              <a:rPr lang="en-CA" b="1" dirty="0"/>
              <a:t>Overfitting Prevention</a:t>
            </a:r>
          </a:p>
          <a:p>
            <a:pPr marL="285750" indent="-285750">
              <a:buFont typeface="Arial" panose="020B0604020202020204" pitchFamily="34" charset="0"/>
              <a:buChar char="•"/>
            </a:pPr>
            <a:r>
              <a:rPr lang="en-CA" dirty="0"/>
              <a:t>Monitored training and validation loss to detect overfitting.</a:t>
            </a:r>
          </a:p>
          <a:p>
            <a:pPr marL="285750" indent="-285750">
              <a:buFont typeface="Arial" panose="020B0604020202020204" pitchFamily="34" charset="0"/>
              <a:buChar char="•"/>
            </a:pPr>
            <a:r>
              <a:rPr lang="en-CA" dirty="0"/>
              <a:t>Used early stopping and balanced complexity to prevent overfitting.</a:t>
            </a:r>
          </a:p>
          <a:p>
            <a:endParaRPr lang="en-CA" dirty="0"/>
          </a:p>
          <a:p>
            <a:r>
              <a:rPr lang="en-CA" b="1" dirty="0"/>
              <a:t>Hidden Layers and Nodes</a:t>
            </a:r>
          </a:p>
          <a:p>
            <a:pPr marL="285750" indent="-285750">
              <a:buFont typeface="Arial" panose="020B0604020202020204" pitchFamily="34" charset="0"/>
              <a:buChar char="•"/>
            </a:pPr>
            <a:r>
              <a:rPr lang="en-CA" dirty="0"/>
              <a:t>Tested </a:t>
            </a:r>
            <a:r>
              <a:rPr lang="en-CA" b="1" dirty="0"/>
              <a:t>1 to 6 hidden layers</a:t>
            </a:r>
            <a:r>
              <a:rPr lang="en-CA" dirty="0"/>
              <a:t> and different node counts.</a:t>
            </a:r>
          </a:p>
          <a:p>
            <a:pPr marL="285750" indent="-285750">
              <a:buFont typeface="Arial" panose="020B0604020202020204" pitchFamily="34" charset="0"/>
              <a:buChar char="•"/>
            </a:pPr>
            <a:r>
              <a:rPr lang="en-CA" dirty="0"/>
              <a:t>Best configuration: </a:t>
            </a:r>
            <a:r>
              <a:rPr lang="en-CA" b="1" dirty="0"/>
              <a:t>3 hidden layers</a:t>
            </a:r>
            <a:r>
              <a:rPr lang="en-CA" dirty="0"/>
              <a:t> with </a:t>
            </a:r>
            <a:r>
              <a:rPr lang="en-CA" b="1" dirty="0"/>
              <a:t>96 nodes</a:t>
            </a:r>
            <a:r>
              <a:rPr lang="en-CA" dirty="0"/>
              <a:t>.</a:t>
            </a:r>
          </a:p>
          <a:p>
            <a:endParaRPr lang="en-CA" dirty="0"/>
          </a:p>
          <a:p>
            <a:r>
              <a:rPr lang="en-CA" b="1" dirty="0"/>
              <a:t>Training Time vs. Performance</a:t>
            </a:r>
          </a:p>
          <a:p>
            <a:pPr marL="285750" indent="-285750">
              <a:buFont typeface="Arial" panose="020B0604020202020204" pitchFamily="34" charset="0"/>
              <a:buChar char="•"/>
            </a:pPr>
            <a:r>
              <a:rPr lang="en-CA" b="1" dirty="0"/>
              <a:t>1 hidden layer</a:t>
            </a:r>
            <a:r>
              <a:rPr lang="en-CA" dirty="0"/>
              <a:t> → 30–40% faster but higher MSE.</a:t>
            </a:r>
          </a:p>
          <a:p>
            <a:pPr marL="285750" indent="-285750">
              <a:buFont typeface="Arial" panose="020B0604020202020204" pitchFamily="34" charset="0"/>
              <a:buChar char="•"/>
            </a:pPr>
            <a:r>
              <a:rPr lang="en-CA" b="1" dirty="0"/>
              <a:t>3 hidden layers</a:t>
            </a:r>
            <a:r>
              <a:rPr lang="en-CA" dirty="0"/>
              <a:t> → Best trade-off between accuracy and training time.</a:t>
            </a:r>
          </a:p>
          <a:p>
            <a:pPr marL="285750" indent="-285750">
              <a:buFont typeface="Arial" panose="020B0604020202020204" pitchFamily="34" charset="0"/>
              <a:buChar char="•"/>
            </a:pPr>
            <a:r>
              <a:rPr lang="en-CA" b="1" dirty="0"/>
              <a:t>4–6 layers</a:t>
            </a:r>
            <a:r>
              <a:rPr lang="en-CA" dirty="0"/>
              <a:t> → &lt;2% accuracy gain but &gt;50% increase in training time.</a:t>
            </a:r>
          </a:p>
          <a:p>
            <a:endParaRPr lang="en-CA" dirty="0"/>
          </a:p>
          <a:p>
            <a:endParaRPr lang="en-CA" b="1" dirty="0"/>
          </a:p>
          <a:p>
            <a:br>
              <a:rPr lang="en-CA" sz="1600" b="1" dirty="0"/>
            </a:br>
            <a:endParaRPr lang="en-CA" sz="1600" b="1" dirty="0"/>
          </a:p>
        </p:txBody>
      </p:sp>
      <p:sp>
        <p:nvSpPr>
          <p:cNvPr id="2" name="TextBox 1">
            <a:extLst>
              <a:ext uri="{FF2B5EF4-FFF2-40B4-BE49-F238E27FC236}">
                <a16:creationId xmlns:a16="http://schemas.microsoft.com/office/drawing/2014/main" id="{5494017A-E565-4C67-8A4B-9565CDC72DCC}"/>
              </a:ext>
            </a:extLst>
          </p:cNvPr>
          <p:cNvSpPr txBox="1"/>
          <p:nvPr/>
        </p:nvSpPr>
        <p:spPr>
          <a:xfrm>
            <a:off x="7559749" y="2817488"/>
            <a:ext cx="4257347" cy="3139321"/>
          </a:xfrm>
          <a:prstGeom prst="rect">
            <a:avLst/>
          </a:prstGeom>
          <a:noFill/>
        </p:spPr>
        <p:txBody>
          <a:bodyPr wrap="square" rtlCol="0">
            <a:spAutoFit/>
          </a:bodyPr>
          <a:lstStyle/>
          <a:p>
            <a:r>
              <a:rPr lang="en-CA" b="1" dirty="0">
                <a:effectLst>
                  <a:outerShdw blurRad="38100" dist="38100" dir="2700000" algn="tl">
                    <a:srgbClr val="000000">
                      <a:alpha val="43137"/>
                    </a:srgbClr>
                  </a:outerShdw>
                </a:effectLst>
              </a:rPr>
              <a:t>At the end of this part, your model is ready.</a:t>
            </a:r>
            <a:br>
              <a:rPr lang="en-CA" b="1" dirty="0">
                <a:effectLst>
                  <a:outerShdw blurRad="38100" dist="38100" dir="2700000" algn="tl">
                    <a:srgbClr val="000000">
                      <a:alpha val="43137"/>
                    </a:srgbClr>
                  </a:outerShdw>
                </a:effectLst>
              </a:rPr>
            </a:br>
            <a:r>
              <a:rPr lang="en-CA" b="1" dirty="0"/>
              <a:t>Why This Model?</a:t>
            </a:r>
          </a:p>
          <a:p>
            <a:r>
              <a:rPr lang="en-CA" dirty="0"/>
              <a:t>✔ Balanced between fast run time and low MSE.</a:t>
            </a:r>
            <a:br>
              <a:rPr lang="en-CA" dirty="0"/>
            </a:br>
            <a:r>
              <a:rPr lang="en-CA" dirty="0"/>
              <a:t>✔ Tanh provided better performance for this data set.</a:t>
            </a:r>
            <a:br>
              <a:rPr lang="en-CA" dirty="0"/>
            </a:br>
            <a:r>
              <a:rPr lang="en-CA" dirty="0"/>
              <a:t>✔ 3 hidden layers and 96 nodes achieved the best balance of accuracy and training efficiency.</a:t>
            </a:r>
          </a:p>
          <a:p>
            <a:r>
              <a:rPr lang="en-CA" b="1" i="1" dirty="0">
                <a:effectLst>
                  <a:outerShdw blurRad="38100" dist="38100" dir="2700000" algn="tl">
                    <a:srgbClr val="000000">
                      <a:alpha val="43137"/>
                    </a:srgbClr>
                  </a:outerShdw>
                </a:effectLst>
              </a:rPr>
              <a:t>		Your architecture is ready.</a:t>
            </a:r>
          </a:p>
        </p:txBody>
      </p:sp>
      <p:sp>
        <p:nvSpPr>
          <p:cNvPr id="6" name="Footer Placeholder 5">
            <a:extLst>
              <a:ext uri="{FF2B5EF4-FFF2-40B4-BE49-F238E27FC236}">
                <a16:creationId xmlns:a16="http://schemas.microsoft.com/office/drawing/2014/main" id="{ED64914E-A635-4A4C-82BF-C13DB37D251C}"/>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DAFA86AC-A391-4E8C-9A4C-B8A882DA728C}"/>
              </a:ext>
            </a:extLst>
          </p:cNvPr>
          <p:cNvSpPr>
            <a:spLocks noGrp="1"/>
          </p:cNvSpPr>
          <p:nvPr>
            <p:ph type="sldNum" sz="quarter" idx="12"/>
          </p:nvPr>
        </p:nvSpPr>
        <p:spPr/>
        <p:txBody>
          <a:bodyPr/>
          <a:lstStyle/>
          <a:p>
            <a:fld id="{AF88E988-FB04-AB4E-BE5A-59F242AF7F7A}" type="slidenum">
              <a:rPr lang="en-US" smtClean="0"/>
              <a:pPr/>
              <a:t>12</a:t>
            </a:fld>
            <a:endParaRPr lang="en-US"/>
          </a:p>
        </p:txBody>
      </p:sp>
    </p:spTree>
    <p:extLst>
      <p:ext uri="{BB962C8B-B14F-4D97-AF65-F5344CB8AC3E}">
        <p14:creationId xmlns:p14="http://schemas.microsoft.com/office/powerpoint/2010/main" val="71800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D10D54E1-7699-46F5-8EA2-2CEFA15F2704}"/>
              </a:ext>
            </a:extLst>
          </p:cNvPr>
          <p:cNvSpPr txBox="1"/>
          <p:nvPr/>
        </p:nvSpPr>
        <p:spPr>
          <a:xfrm>
            <a:off x="374904" y="1185152"/>
            <a:ext cx="10168128" cy="5109091"/>
          </a:xfrm>
          <a:prstGeom prst="rect">
            <a:avLst/>
          </a:prstGeom>
          <a:noFill/>
        </p:spPr>
        <p:txBody>
          <a:bodyPr wrap="square" rtlCol="0">
            <a:spAutoFit/>
          </a:bodyPr>
          <a:lstStyle/>
          <a:p>
            <a:r>
              <a:rPr lang="en-CA" sz="2000" b="1" i="1" dirty="0"/>
              <a:t>NN Fast Feedback Modeling for CLS</a:t>
            </a:r>
          </a:p>
          <a:p>
            <a:r>
              <a:rPr lang="en-CA" b="1" dirty="0"/>
              <a:t>Problem Setup:</a:t>
            </a:r>
          </a:p>
          <a:p>
            <a:pPr lvl="1"/>
            <a:r>
              <a:rPr lang="en-CA" dirty="0"/>
              <a:t>96 inputs from </a:t>
            </a:r>
            <a:r>
              <a:rPr lang="en-CA" b="1" dirty="0"/>
              <a:t>Beam Position Monitors (BPMs)</a:t>
            </a:r>
            <a:endParaRPr lang="en-CA" dirty="0"/>
          </a:p>
          <a:p>
            <a:pPr lvl="1"/>
            <a:r>
              <a:rPr lang="en-CA" dirty="0"/>
              <a:t>96 outputs for </a:t>
            </a:r>
            <a:r>
              <a:rPr lang="en-CA" b="1" dirty="0"/>
              <a:t>Orbit Correctors (OCs)</a:t>
            </a:r>
          </a:p>
          <a:p>
            <a:r>
              <a:rPr lang="en-CA" b="1" dirty="0"/>
              <a:t>Model Design:</a:t>
            </a:r>
          </a:p>
          <a:p>
            <a:pPr marL="285750" indent="-285750">
              <a:buFont typeface="Arial" panose="020B0604020202020204" pitchFamily="34" charset="0"/>
              <a:buChar char="•"/>
            </a:pPr>
            <a:r>
              <a:rPr lang="en-CA" i="1" dirty="0"/>
              <a:t>Language: </a:t>
            </a:r>
            <a:r>
              <a:rPr lang="en-CA" b="1" i="1" dirty="0"/>
              <a:t>Python</a:t>
            </a:r>
            <a:endParaRPr lang="en-CA" i="1" dirty="0"/>
          </a:p>
          <a:p>
            <a:pPr marL="285750" indent="-285750">
              <a:buFont typeface="Arial" panose="020B0604020202020204" pitchFamily="34" charset="0"/>
              <a:buChar char="•"/>
            </a:pPr>
            <a:r>
              <a:rPr lang="en-CA" i="1" dirty="0"/>
              <a:t>Library: </a:t>
            </a:r>
            <a:r>
              <a:rPr lang="en-CA" b="1" i="1" dirty="0"/>
              <a:t>TensorFlow – </a:t>
            </a:r>
            <a:r>
              <a:rPr lang="en-CA" b="1" i="1" dirty="0" err="1"/>
              <a:t>Keras</a:t>
            </a:r>
            <a:endParaRPr lang="en-CA" i="1" dirty="0"/>
          </a:p>
          <a:p>
            <a:pPr marL="285750" indent="-285750">
              <a:buFont typeface="Arial" panose="020B0604020202020204" pitchFamily="34" charset="0"/>
              <a:buChar char="•"/>
            </a:pPr>
            <a:r>
              <a:rPr lang="en-CA" i="1" dirty="0"/>
              <a:t>Input Layer: </a:t>
            </a:r>
            <a:r>
              <a:rPr lang="en-CA" b="1" i="1" dirty="0"/>
              <a:t>96 nodes</a:t>
            </a:r>
            <a:endParaRPr lang="en-CA" i="1" dirty="0"/>
          </a:p>
          <a:p>
            <a:pPr marL="285750" indent="-285750">
              <a:buFont typeface="Arial" panose="020B0604020202020204" pitchFamily="34" charset="0"/>
              <a:buChar char="•"/>
            </a:pPr>
            <a:r>
              <a:rPr lang="en-CA" i="1" dirty="0"/>
              <a:t>Output Layer: </a:t>
            </a:r>
            <a:r>
              <a:rPr lang="en-CA" b="1" i="1" dirty="0"/>
              <a:t>96 nodes</a:t>
            </a:r>
            <a:endParaRPr lang="en-CA" i="1" dirty="0"/>
          </a:p>
          <a:p>
            <a:pPr marL="285750" indent="-285750">
              <a:buFont typeface="Arial" panose="020B0604020202020204" pitchFamily="34" charset="0"/>
              <a:buChar char="•"/>
            </a:pPr>
            <a:r>
              <a:rPr lang="en-CA" i="1" dirty="0"/>
              <a:t>Hidden Layer: </a:t>
            </a:r>
            <a:r>
              <a:rPr lang="en-CA" b="1" i="1" dirty="0"/>
              <a:t>96 nodes</a:t>
            </a:r>
            <a:r>
              <a:rPr lang="en-CA" i="1" dirty="0"/>
              <a:t> (to balance complexity and training time)</a:t>
            </a:r>
          </a:p>
          <a:p>
            <a:r>
              <a:rPr lang="en-CA" b="1" dirty="0"/>
              <a:t>Logical Reasoning:</a:t>
            </a:r>
          </a:p>
          <a:p>
            <a:endParaRPr lang="en-CA" b="1" dirty="0"/>
          </a:p>
          <a:p>
            <a:pPr marL="285750" indent="-285750">
              <a:buFont typeface="Arial" panose="020B0604020202020204" pitchFamily="34" charset="0"/>
              <a:buChar char="•"/>
            </a:pPr>
            <a:r>
              <a:rPr lang="en-CA" i="1" dirty="0"/>
              <a:t>Keeping the hidden layer size equal to input and output size </a:t>
            </a:r>
            <a:r>
              <a:rPr lang="en-CA" b="1" i="1" dirty="0"/>
              <a:t>balances complexity</a:t>
            </a:r>
            <a:r>
              <a:rPr lang="en-CA" i="1" dirty="0"/>
              <a:t> and reduces calculation time.</a:t>
            </a:r>
          </a:p>
          <a:p>
            <a:pPr marL="285750" indent="-285750">
              <a:buFont typeface="Arial" panose="020B0604020202020204" pitchFamily="34" charset="0"/>
              <a:buChar char="•"/>
            </a:pPr>
            <a:r>
              <a:rPr lang="en-CA" i="1" dirty="0"/>
              <a:t>Increasing hidden layer nodes would increase complexity and calculation time without significant performance improvement.</a:t>
            </a:r>
          </a:p>
          <a:p>
            <a:endParaRPr lang="en-CA" b="1" dirty="0"/>
          </a:p>
          <a:p>
            <a:r>
              <a:rPr lang="en-CA" b="1" i="1" dirty="0">
                <a:effectLst>
                  <a:outerShdw blurRad="38100" dist="38100" dir="2700000" algn="tl">
                    <a:srgbClr val="000000">
                      <a:alpha val="43137"/>
                    </a:srgbClr>
                  </a:outerShdw>
                </a:effectLst>
              </a:rPr>
              <a:t>The balanced structure improves generalization and reduces computation time.</a:t>
            </a:r>
          </a:p>
        </p:txBody>
      </p:sp>
      <p:pic>
        <p:nvPicPr>
          <p:cNvPr id="5" name="Picture 4">
            <a:extLst>
              <a:ext uri="{FF2B5EF4-FFF2-40B4-BE49-F238E27FC236}">
                <a16:creationId xmlns:a16="http://schemas.microsoft.com/office/drawing/2014/main" id="{8C77E1C6-4451-4EEE-8113-44CB92F6FA82}"/>
              </a:ext>
            </a:extLst>
          </p:cNvPr>
          <p:cNvPicPr>
            <a:picLocks noChangeAspect="1"/>
          </p:cNvPicPr>
          <p:nvPr/>
        </p:nvPicPr>
        <p:blipFill>
          <a:blip r:embed="rId3"/>
          <a:stretch>
            <a:fillRect/>
          </a:stretch>
        </p:blipFill>
        <p:spPr>
          <a:xfrm>
            <a:off x="3749433" y="2713169"/>
            <a:ext cx="2165679" cy="624103"/>
          </a:xfrm>
          <a:prstGeom prst="rect">
            <a:avLst/>
          </a:prstGeom>
        </p:spPr>
      </p:pic>
      <p:pic>
        <p:nvPicPr>
          <p:cNvPr id="6" name="Picture 5">
            <a:extLst>
              <a:ext uri="{FF2B5EF4-FFF2-40B4-BE49-F238E27FC236}">
                <a16:creationId xmlns:a16="http://schemas.microsoft.com/office/drawing/2014/main" id="{152CCD5A-2602-4EF3-B6C4-A60291E5FEA0}"/>
              </a:ext>
            </a:extLst>
          </p:cNvPr>
          <p:cNvPicPr>
            <a:picLocks noChangeAspect="1"/>
          </p:cNvPicPr>
          <p:nvPr/>
        </p:nvPicPr>
        <p:blipFill>
          <a:blip r:embed="rId4"/>
          <a:stretch>
            <a:fillRect/>
          </a:stretch>
        </p:blipFill>
        <p:spPr>
          <a:xfrm>
            <a:off x="8779196" y="1379098"/>
            <a:ext cx="3037900" cy="2944368"/>
          </a:xfrm>
          <a:prstGeom prst="rect">
            <a:avLst/>
          </a:prstGeom>
        </p:spPr>
      </p:pic>
      <p:pic>
        <p:nvPicPr>
          <p:cNvPr id="7" name="Picture 6">
            <a:extLst>
              <a:ext uri="{FF2B5EF4-FFF2-40B4-BE49-F238E27FC236}">
                <a16:creationId xmlns:a16="http://schemas.microsoft.com/office/drawing/2014/main" id="{87B49FAE-99F9-429C-87AB-9760F76655C7}"/>
              </a:ext>
            </a:extLst>
          </p:cNvPr>
          <p:cNvPicPr>
            <a:picLocks noChangeAspect="1"/>
          </p:cNvPicPr>
          <p:nvPr/>
        </p:nvPicPr>
        <p:blipFill>
          <a:blip r:embed="rId5"/>
          <a:stretch>
            <a:fillRect/>
          </a:stretch>
        </p:blipFill>
        <p:spPr>
          <a:xfrm>
            <a:off x="7852196" y="5319905"/>
            <a:ext cx="3964900" cy="1027937"/>
          </a:xfrm>
          <a:prstGeom prst="rect">
            <a:avLst/>
          </a:prstGeom>
        </p:spPr>
      </p:pic>
      <p:sp>
        <p:nvSpPr>
          <p:cNvPr id="2" name="Footer Placeholder 1">
            <a:extLst>
              <a:ext uri="{FF2B5EF4-FFF2-40B4-BE49-F238E27FC236}">
                <a16:creationId xmlns:a16="http://schemas.microsoft.com/office/drawing/2014/main" id="{A5E80A49-0C36-4AC1-98A8-772AA94E28EC}"/>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8519B0A4-70C5-473D-8A4C-509C09BD2BB1}"/>
              </a:ext>
            </a:extLst>
          </p:cNvPr>
          <p:cNvSpPr>
            <a:spLocks noGrp="1"/>
          </p:cNvSpPr>
          <p:nvPr>
            <p:ph type="sldNum" sz="quarter" idx="12"/>
          </p:nvPr>
        </p:nvSpPr>
        <p:spPr/>
        <p:txBody>
          <a:bodyPr/>
          <a:lstStyle/>
          <a:p>
            <a:fld id="{AF88E988-FB04-AB4E-BE5A-59F242AF7F7A}" type="slidenum">
              <a:rPr lang="en-US" smtClean="0"/>
              <a:pPr/>
              <a:t>13</a:t>
            </a:fld>
            <a:endParaRPr lang="en-US"/>
          </a:p>
        </p:txBody>
      </p:sp>
    </p:spTree>
    <p:extLst>
      <p:ext uri="{BB962C8B-B14F-4D97-AF65-F5344CB8AC3E}">
        <p14:creationId xmlns:p14="http://schemas.microsoft.com/office/powerpoint/2010/main" val="172375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0AFC7390-1BA0-4EE8-8998-64BC273EE719}"/>
              </a:ext>
            </a:extLst>
          </p:cNvPr>
          <p:cNvSpPr txBox="1"/>
          <p:nvPr/>
        </p:nvSpPr>
        <p:spPr>
          <a:xfrm>
            <a:off x="374904" y="1185152"/>
            <a:ext cx="5997522" cy="3970318"/>
          </a:xfrm>
          <a:prstGeom prst="rect">
            <a:avLst/>
          </a:prstGeom>
          <a:noFill/>
        </p:spPr>
        <p:txBody>
          <a:bodyPr wrap="square" rtlCol="0">
            <a:spAutoFit/>
          </a:bodyPr>
          <a:lstStyle/>
          <a:p>
            <a:r>
              <a:rPr lang="en-CA" b="1" i="1" dirty="0"/>
              <a:t>Real-Time Processing with Arduino</a:t>
            </a:r>
          </a:p>
          <a:p>
            <a:endParaRPr lang="en-CA" b="1" i="1" dirty="0"/>
          </a:p>
          <a:p>
            <a:r>
              <a:rPr lang="en-CA" b="1" i="1" dirty="0"/>
              <a:t>Hardware Setup:</a:t>
            </a:r>
          </a:p>
          <a:p>
            <a:r>
              <a:rPr lang="en-CA" i="1" dirty="0"/>
              <a:t>After preparing the neural network architecture, we integrated it with an </a:t>
            </a:r>
            <a:r>
              <a:rPr lang="en-CA" b="1" i="1" dirty="0"/>
              <a:t>Arduino board</a:t>
            </a:r>
            <a:r>
              <a:rPr lang="en-CA" i="1" dirty="0"/>
              <a:t> for real-time data processing.</a:t>
            </a:r>
          </a:p>
          <a:p>
            <a:r>
              <a:rPr lang="en-CA" i="1" dirty="0"/>
              <a:t>The Arduino handles:</a:t>
            </a:r>
          </a:p>
          <a:p>
            <a:pPr lvl="1"/>
            <a:r>
              <a:rPr lang="en-CA" i="1" dirty="0"/>
              <a:t>Reading BPM data at </a:t>
            </a:r>
            <a:r>
              <a:rPr lang="en-CA" b="1" i="1" dirty="0"/>
              <a:t>1000 Hz</a:t>
            </a:r>
            <a:r>
              <a:rPr lang="en-CA" i="1" dirty="0"/>
              <a:t>.</a:t>
            </a:r>
          </a:p>
          <a:p>
            <a:pPr lvl="1"/>
            <a:r>
              <a:rPr lang="en-CA" i="1" dirty="0"/>
              <a:t>Sending correction signals to the OCs at </a:t>
            </a:r>
            <a:r>
              <a:rPr lang="en-CA" b="1" i="1" dirty="0"/>
              <a:t>18 Hz</a:t>
            </a:r>
            <a:r>
              <a:rPr lang="en-CA" i="1" dirty="0"/>
              <a:t>.</a:t>
            </a:r>
            <a:br>
              <a:rPr lang="en-CA" i="1" dirty="0"/>
            </a:br>
            <a:endParaRPr lang="en-CA" i="1" dirty="0"/>
          </a:p>
          <a:p>
            <a:r>
              <a:rPr lang="en-CA" sz="2000" b="1" i="1" dirty="0"/>
              <a:t>Why Arduino?</a:t>
            </a:r>
          </a:p>
          <a:p>
            <a:pPr lvl="1"/>
            <a:r>
              <a:rPr lang="en-CA" b="1" i="1" dirty="0"/>
              <a:t>Low latency</a:t>
            </a:r>
            <a:r>
              <a:rPr lang="en-CA" i="1" dirty="0"/>
              <a:t> and fast communication with BPMs and OCs.</a:t>
            </a:r>
          </a:p>
          <a:p>
            <a:pPr lvl="1"/>
            <a:r>
              <a:rPr lang="en-CA" i="1" dirty="0"/>
              <a:t>Ensures real-time correction with minimal delay.</a:t>
            </a:r>
          </a:p>
          <a:p>
            <a:pPr lvl="1"/>
            <a:r>
              <a:rPr lang="en-CA" i="1" dirty="0"/>
              <a:t>Provides stability for long-term operation.</a:t>
            </a:r>
          </a:p>
          <a:p>
            <a:pPr lvl="1"/>
            <a:endParaRPr lang="en-CA" dirty="0"/>
          </a:p>
        </p:txBody>
      </p:sp>
      <p:pic>
        <p:nvPicPr>
          <p:cNvPr id="8" name="Picture 7">
            <a:extLst>
              <a:ext uri="{FF2B5EF4-FFF2-40B4-BE49-F238E27FC236}">
                <a16:creationId xmlns:a16="http://schemas.microsoft.com/office/drawing/2014/main" id="{70FDC985-33B2-43CA-8875-2D78C45515A6}"/>
              </a:ext>
            </a:extLst>
          </p:cNvPr>
          <p:cNvPicPr>
            <a:picLocks noChangeAspect="1"/>
          </p:cNvPicPr>
          <p:nvPr/>
        </p:nvPicPr>
        <p:blipFill>
          <a:blip r:embed="rId3"/>
          <a:stretch>
            <a:fillRect/>
          </a:stretch>
        </p:blipFill>
        <p:spPr>
          <a:xfrm>
            <a:off x="8678164" y="4484993"/>
            <a:ext cx="2875280" cy="1832991"/>
          </a:xfrm>
          <a:prstGeom prst="rect">
            <a:avLst/>
          </a:prstGeom>
        </p:spPr>
      </p:pic>
      <p:pic>
        <p:nvPicPr>
          <p:cNvPr id="9" name="Picture 8">
            <a:extLst>
              <a:ext uri="{FF2B5EF4-FFF2-40B4-BE49-F238E27FC236}">
                <a16:creationId xmlns:a16="http://schemas.microsoft.com/office/drawing/2014/main" id="{EEAB79C5-B90D-424F-8224-56EA9A6AC42B}"/>
              </a:ext>
            </a:extLst>
          </p:cNvPr>
          <p:cNvPicPr>
            <a:picLocks noChangeAspect="1"/>
          </p:cNvPicPr>
          <p:nvPr/>
        </p:nvPicPr>
        <p:blipFill>
          <a:blip r:embed="rId4"/>
          <a:stretch>
            <a:fillRect/>
          </a:stretch>
        </p:blipFill>
        <p:spPr>
          <a:xfrm>
            <a:off x="6546670" y="1391715"/>
            <a:ext cx="5006774" cy="2987299"/>
          </a:xfrm>
          <a:prstGeom prst="rect">
            <a:avLst/>
          </a:prstGeom>
        </p:spPr>
      </p:pic>
      <p:sp>
        <p:nvSpPr>
          <p:cNvPr id="2" name="Footer Placeholder 1">
            <a:extLst>
              <a:ext uri="{FF2B5EF4-FFF2-40B4-BE49-F238E27FC236}">
                <a16:creationId xmlns:a16="http://schemas.microsoft.com/office/drawing/2014/main" id="{0A1795BF-103D-4ADE-A365-DC73D7627833}"/>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4C255299-E841-400E-BB91-7999F0075CEC}"/>
              </a:ext>
            </a:extLst>
          </p:cNvPr>
          <p:cNvSpPr>
            <a:spLocks noGrp="1"/>
          </p:cNvSpPr>
          <p:nvPr>
            <p:ph type="sldNum" sz="quarter" idx="12"/>
          </p:nvPr>
        </p:nvSpPr>
        <p:spPr/>
        <p:txBody>
          <a:bodyPr/>
          <a:lstStyle/>
          <a:p>
            <a:fld id="{AF88E988-FB04-AB4E-BE5A-59F242AF7F7A}" type="slidenum">
              <a:rPr lang="en-US" smtClean="0"/>
              <a:pPr/>
              <a:t>14</a:t>
            </a:fld>
            <a:endParaRPr lang="en-US"/>
          </a:p>
        </p:txBody>
      </p:sp>
    </p:spTree>
    <p:extLst>
      <p:ext uri="{BB962C8B-B14F-4D97-AF65-F5344CB8AC3E}">
        <p14:creationId xmlns:p14="http://schemas.microsoft.com/office/powerpoint/2010/main" val="320002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6" name="TextBox 5">
            <a:extLst>
              <a:ext uri="{FF2B5EF4-FFF2-40B4-BE49-F238E27FC236}">
                <a16:creationId xmlns:a16="http://schemas.microsoft.com/office/drawing/2014/main" id="{7D1AA392-4E7C-4D93-83B1-02445EDCF0CA}"/>
              </a:ext>
            </a:extLst>
          </p:cNvPr>
          <p:cNvSpPr txBox="1"/>
          <p:nvPr/>
        </p:nvSpPr>
        <p:spPr>
          <a:xfrm>
            <a:off x="374903" y="1088896"/>
            <a:ext cx="11044464" cy="5601533"/>
          </a:xfrm>
          <a:prstGeom prst="rect">
            <a:avLst/>
          </a:prstGeom>
          <a:noFill/>
        </p:spPr>
        <p:txBody>
          <a:bodyPr wrap="square" rtlCol="0">
            <a:spAutoFit/>
          </a:bodyPr>
          <a:lstStyle/>
          <a:p>
            <a:r>
              <a:rPr lang="en-CA" sz="2400" b="1" dirty="0"/>
              <a:t>Training and Upgrading the Model</a:t>
            </a:r>
            <a:endParaRPr lang="en-CA" sz="2400" b="1" i="1" dirty="0"/>
          </a:p>
          <a:p>
            <a:r>
              <a:rPr lang="en-CA" sz="2000" b="1" dirty="0"/>
              <a:t>Data Collection:</a:t>
            </a:r>
          </a:p>
          <a:p>
            <a:r>
              <a:rPr lang="en-CA" sz="2000" dirty="0"/>
              <a:t>Saved data from the machine during operation.</a:t>
            </a:r>
          </a:p>
          <a:p>
            <a:r>
              <a:rPr lang="en-CA" sz="2000" dirty="0"/>
              <a:t>Dataset includes:</a:t>
            </a:r>
          </a:p>
          <a:p>
            <a:pPr lvl="1"/>
            <a:r>
              <a:rPr lang="en-CA" sz="2000" dirty="0"/>
              <a:t>BPM signals (input)</a:t>
            </a:r>
          </a:p>
          <a:p>
            <a:pPr lvl="1"/>
            <a:r>
              <a:rPr lang="en-CA" sz="2000" dirty="0"/>
              <a:t>OCV correction signals (output)</a:t>
            </a:r>
          </a:p>
          <a:p>
            <a:r>
              <a:rPr lang="en-CA" sz="2000" b="1" dirty="0"/>
              <a:t>Model Training:</a:t>
            </a:r>
          </a:p>
          <a:p>
            <a:r>
              <a:rPr lang="en-CA" sz="2000" dirty="0"/>
              <a:t>Load saved data.</a:t>
            </a:r>
          </a:p>
          <a:p>
            <a:r>
              <a:rPr lang="en-CA" sz="2000" dirty="0"/>
              <a:t>Normalize the data using static normalization.</a:t>
            </a:r>
          </a:p>
          <a:p>
            <a:r>
              <a:rPr lang="en-CA" sz="2000" dirty="0"/>
              <a:t>Train the model using the collected data.</a:t>
            </a:r>
          </a:p>
          <a:p>
            <a:r>
              <a:rPr lang="en-CA" sz="2000" dirty="0"/>
              <a:t>(</a:t>
            </a:r>
            <a:r>
              <a:rPr lang="en-CA" sz="2000" b="1" i="1" dirty="0"/>
              <a:t>15 % TEST, 15% VER. 70% TRN</a:t>
            </a:r>
            <a:r>
              <a:rPr lang="en-CA" sz="2000" dirty="0"/>
              <a:t>).</a:t>
            </a:r>
          </a:p>
          <a:p>
            <a:r>
              <a:rPr lang="en-CA" sz="2000" b="1" dirty="0"/>
              <a:t>Model Updating:</a:t>
            </a:r>
          </a:p>
          <a:p>
            <a:r>
              <a:rPr lang="en-CA" sz="2000" dirty="0"/>
              <a:t>Collect new data during operation.</a:t>
            </a:r>
          </a:p>
          <a:p>
            <a:r>
              <a:rPr lang="en-CA" sz="2000" dirty="0"/>
              <a:t>Fine-tune the model with the updated dataset.</a:t>
            </a:r>
          </a:p>
          <a:p>
            <a:r>
              <a:rPr lang="en-CA" sz="2000" b="1" dirty="0"/>
              <a:t>Why Update the Model?</a:t>
            </a:r>
          </a:p>
          <a:p>
            <a:pPr lvl="1"/>
            <a:r>
              <a:rPr lang="en-CA" i="1" dirty="0"/>
              <a:t>Ensures the model adapts to changing machine conditions. Improves accuracy and performance over time.</a:t>
            </a:r>
          </a:p>
          <a:p>
            <a:endParaRPr lang="en-CA" dirty="0"/>
          </a:p>
          <a:p>
            <a:endParaRPr lang="en-CA" dirty="0"/>
          </a:p>
        </p:txBody>
      </p:sp>
      <p:pic>
        <p:nvPicPr>
          <p:cNvPr id="4" name="Picture 3">
            <a:extLst>
              <a:ext uri="{FF2B5EF4-FFF2-40B4-BE49-F238E27FC236}">
                <a16:creationId xmlns:a16="http://schemas.microsoft.com/office/drawing/2014/main" id="{AEA4629A-B8F2-41C5-9F1E-6FD8809DD584}"/>
              </a:ext>
            </a:extLst>
          </p:cNvPr>
          <p:cNvPicPr>
            <a:picLocks noChangeAspect="1"/>
          </p:cNvPicPr>
          <p:nvPr/>
        </p:nvPicPr>
        <p:blipFill>
          <a:blip r:embed="rId3"/>
          <a:stretch>
            <a:fillRect/>
          </a:stretch>
        </p:blipFill>
        <p:spPr>
          <a:xfrm>
            <a:off x="6227064" y="3169925"/>
            <a:ext cx="3779848" cy="891617"/>
          </a:xfrm>
          <a:prstGeom prst="rect">
            <a:avLst/>
          </a:prstGeom>
        </p:spPr>
      </p:pic>
      <p:pic>
        <p:nvPicPr>
          <p:cNvPr id="5" name="Picture 4">
            <a:extLst>
              <a:ext uri="{FF2B5EF4-FFF2-40B4-BE49-F238E27FC236}">
                <a16:creationId xmlns:a16="http://schemas.microsoft.com/office/drawing/2014/main" id="{861A0FCC-5D64-4F82-858B-DF92A39BF957}"/>
              </a:ext>
            </a:extLst>
          </p:cNvPr>
          <p:cNvPicPr>
            <a:picLocks noChangeAspect="1"/>
          </p:cNvPicPr>
          <p:nvPr/>
        </p:nvPicPr>
        <p:blipFill>
          <a:blip r:embed="rId4"/>
          <a:stretch>
            <a:fillRect/>
          </a:stretch>
        </p:blipFill>
        <p:spPr>
          <a:xfrm>
            <a:off x="6227064" y="4335257"/>
            <a:ext cx="3779848" cy="929721"/>
          </a:xfrm>
          <a:prstGeom prst="rect">
            <a:avLst/>
          </a:prstGeom>
        </p:spPr>
      </p:pic>
      <p:pic>
        <p:nvPicPr>
          <p:cNvPr id="8" name="Picture 7">
            <a:extLst>
              <a:ext uri="{FF2B5EF4-FFF2-40B4-BE49-F238E27FC236}">
                <a16:creationId xmlns:a16="http://schemas.microsoft.com/office/drawing/2014/main" id="{8CEAA3E1-E4FC-4C76-A549-6EACCD33082B}"/>
              </a:ext>
            </a:extLst>
          </p:cNvPr>
          <p:cNvPicPr>
            <a:picLocks noChangeAspect="1"/>
          </p:cNvPicPr>
          <p:nvPr/>
        </p:nvPicPr>
        <p:blipFill>
          <a:blip r:embed="rId5"/>
          <a:stretch>
            <a:fillRect/>
          </a:stretch>
        </p:blipFill>
        <p:spPr>
          <a:xfrm>
            <a:off x="6844383" y="1285736"/>
            <a:ext cx="4046746" cy="1832990"/>
          </a:xfrm>
          <a:prstGeom prst="rect">
            <a:avLst/>
          </a:prstGeom>
        </p:spPr>
      </p:pic>
      <p:sp>
        <p:nvSpPr>
          <p:cNvPr id="2" name="Footer Placeholder 1">
            <a:extLst>
              <a:ext uri="{FF2B5EF4-FFF2-40B4-BE49-F238E27FC236}">
                <a16:creationId xmlns:a16="http://schemas.microsoft.com/office/drawing/2014/main" id="{B9498772-1855-45FB-92B8-BF93D67363B7}"/>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3600C160-40C8-4EF2-A4CE-3E90D19FC3CD}"/>
              </a:ext>
            </a:extLst>
          </p:cNvPr>
          <p:cNvSpPr>
            <a:spLocks noGrp="1"/>
          </p:cNvSpPr>
          <p:nvPr>
            <p:ph type="sldNum" sz="quarter" idx="12"/>
          </p:nvPr>
        </p:nvSpPr>
        <p:spPr/>
        <p:txBody>
          <a:bodyPr/>
          <a:lstStyle/>
          <a:p>
            <a:fld id="{AF88E988-FB04-AB4E-BE5A-59F242AF7F7A}" type="slidenum">
              <a:rPr lang="en-US" smtClean="0"/>
              <a:pPr/>
              <a:t>15</a:t>
            </a:fld>
            <a:endParaRPr lang="en-US"/>
          </a:p>
        </p:txBody>
      </p:sp>
    </p:spTree>
    <p:extLst>
      <p:ext uri="{BB962C8B-B14F-4D97-AF65-F5344CB8AC3E}">
        <p14:creationId xmlns:p14="http://schemas.microsoft.com/office/powerpoint/2010/main" val="307715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6" name="TextBox 5">
            <a:extLst>
              <a:ext uri="{FF2B5EF4-FFF2-40B4-BE49-F238E27FC236}">
                <a16:creationId xmlns:a16="http://schemas.microsoft.com/office/drawing/2014/main" id="{7D1AA392-4E7C-4D93-83B1-02445EDCF0CA}"/>
              </a:ext>
            </a:extLst>
          </p:cNvPr>
          <p:cNvSpPr txBox="1"/>
          <p:nvPr/>
        </p:nvSpPr>
        <p:spPr>
          <a:xfrm>
            <a:off x="374903" y="1088896"/>
            <a:ext cx="7142315" cy="5078313"/>
          </a:xfrm>
          <a:prstGeom prst="rect">
            <a:avLst/>
          </a:prstGeom>
          <a:noFill/>
        </p:spPr>
        <p:txBody>
          <a:bodyPr wrap="square" rtlCol="0">
            <a:spAutoFit/>
          </a:bodyPr>
          <a:lstStyle/>
          <a:p>
            <a:r>
              <a:rPr lang="en-CA" b="1" i="1" dirty="0"/>
              <a:t>Data Sets for Model Upgrade</a:t>
            </a:r>
          </a:p>
          <a:p>
            <a:r>
              <a:rPr lang="en-CA" b="1" i="1" dirty="0"/>
              <a:t>Experiment Setup</a:t>
            </a:r>
          </a:p>
          <a:p>
            <a:pPr lvl="1"/>
            <a:r>
              <a:rPr lang="en-CA" dirty="0"/>
              <a:t>BPM values were modified in different sections of the SR by adjusting the reference (offset) to create specific beam position scenarios: </a:t>
            </a:r>
          </a:p>
          <a:p>
            <a:pPr lvl="2"/>
            <a:r>
              <a:rPr lang="en-CA" b="1" dirty="0"/>
              <a:t>+1 mm</a:t>
            </a:r>
            <a:r>
              <a:rPr lang="en-CA" dirty="0"/>
              <a:t> and </a:t>
            </a:r>
            <a:r>
              <a:rPr lang="en-CA" b="1" dirty="0"/>
              <a:t>-1 mm</a:t>
            </a:r>
            <a:r>
              <a:rPr lang="en-CA" dirty="0"/>
              <a:t> adjustments.</a:t>
            </a:r>
          </a:p>
          <a:p>
            <a:pPr lvl="1"/>
            <a:r>
              <a:rPr lang="en-CA" dirty="0"/>
              <a:t>System tested at a beam current of </a:t>
            </a:r>
            <a:r>
              <a:rPr lang="en-CA" b="1" dirty="0"/>
              <a:t>8.0 mA</a:t>
            </a:r>
            <a:r>
              <a:rPr lang="en-CA" dirty="0"/>
              <a:t>.</a:t>
            </a:r>
          </a:p>
          <a:p>
            <a:endParaRPr lang="en-CA" dirty="0"/>
          </a:p>
          <a:p>
            <a:r>
              <a:rPr lang="en-CA" b="1" i="1" dirty="0"/>
              <a:t>Purpose:</a:t>
            </a:r>
          </a:p>
          <a:p>
            <a:pPr lvl="1"/>
            <a:r>
              <a:rPr lang="en-CA" dirty="0"/>
              <a:t>To assess the OCS’s response under controlled offset variations.</a:t>
            </a:r>
          </a:p>
          <a:p>
            <a:pPr lvl="1"/>
            <a:r>
              <a:rPr lang="en-CA" dirty="0"/>
              <a:t>Performance of the OCS was recorded for both </a:t>
            </a:r>
            <a:r>
              <a:rPr lang="en-CA" b="1" dirty="0"/>
              <a:t>BPM</a:t>
            </a:r>
            <a:r>
              <a:rPr lang="en-CA" dirty="0"/>
              <a:t> and </a:t>
            </a:r>
            <a:r>
              <a:rPr lang="en-CA" b="1" dirty="0"/>
              <a:t>OC</a:t>
            </a:r>
            <a:r>
              <a:rPr lang="en-CA" dirty="0"/>
              <a:t> values.</a:t>
            </a:r>
          </a:p>
          <a:p>
            <a:endParaRPr lang="en-CA" dirty="0"/>
          </a:p>
          <a:p>
            <a:r>
              <a:rPr lang="en-CA" b="1" i="1" dirty="0"/>
              <a:t>Data Usage:</a:t>
            </a:r>
          </a:p>
          <a:p>
            <a:pPr lvl="1"/>
            <a:r>
              <a:rPr lang="en-CA" dirty="0"/>
              <a:t>The recorded data was used to:</a:t>
            </a:r>
            <a:br>
              <a:rPr lang="en-CA" dirty="0"/>
            </a:br>
            <a:r>
              <a:rPr lang="en-CA" dirty="0"/>
              <a:t>✅ Learn patterns in beam behavior.</a:t>
            </a:r>
            <a:br>
              <a:rPr lang="en-CA" dirty="0"/>
            </a:br>
            <a:r>
              <a:rPr lang="en-CA" dirty="0"/>
              <a:t>✅ Train and test the model.</a:t>
            </a:r>
            <a:br>
              <a:rPr lang="en-CA" dirty="0"/>
            </a:br>
            <a:r>
              <a:rPr lang="en-CA" dirty="0"/>
              <a:t>✅ Improve and develop </a:t>
            </a:r>
            <a:r>
              <a:rPr lang="en-CA" b="1" dirty="0"/>
              <a:t>DOCS</a:t>
            </a:r>
            <a:r>
              <a:rPr lang="en-CA" dirty="0"/>
              <a:t> (Dynamic Orbit Correction System).</a:t>
            </a:r>
          </a:p>
          <a:p>
            <a:endParaRPr lang="en-CA" dirty="0"/>
          </a:p>
          <a:p>
            <a:endParaRPr lang="en-CA" dirty="0"/>
          </a:p>
        </p:txBody>
      </p:sp>
      <p:pic>
        <p:nvPicPr>
          <p:cNvPr id="3" name="Picture 2">
            <a:extLst>
              <a:ext uri="{FF2B5EF4-FFF2-40B4-BE49-F238E27FC236}">
                <a16:creationId xmlns:a16="http://schemas.microsoft.com/office/drawing/2014/main" id="{AE24D9C9-42D1-4D4D-BE62-DE3EC4161DB3}"/>
              </a:ext>
            </a:extLst>
          </p:cNvPr>
          <p:cNvPicPr>
            <a:picLocks noChangeAspect="1"/>
          </p:cNvPicPr>
          <p:nvPr/>
        </p:nvPicPr>
        <p:blipFill>
          <a:blip r:embed="rId3"/>
          <a:stretch>
            <a:fillRect/>
          </a:stretch>
        </p:blipFill>
        <p:spPr>
          <a:xfrm>
            <a:off x="7396964" y="1467293"/>
            <a:ext cx="4233213" cy="4635795"/>
          </a:xfrm>
          <a:prstGeom prst="rect">
            <a:avLst/>
          </a:prstGeom>
        </p:spPr>
      </p:pic>
      <p:sp>
        <p:nvSpPr>
          <p:cNvPr id="7" name="Footer Placeholder 6">
            <a:extLst>
              <a:ext uri="{FF2B5EF4-FFF2-40B4-BE49-F238E27FC236}">
                <a16:creationId xmlns:a16="http://schemas.microsoft.com/office/drawing/2014/main" id="{50D1A37D-7FEF-4F52-BA5B-FCBA852EB0E5}"/>
              </a:ext>
            </a:extLst>
          </p:cNvPr>
          <p:cNvSpPr>
            <a:spLocks noGrp="1"/>
          </p:cNvSpPr>
          <p:nvPr>
            <p:ph type="ftr" sz="quarter" idx="11"/>
          </p:nvPr>
        </p:nvSpPr>
        <p:spPr/>
        <p:txBody>
          <a:bodyPr/>
          <a:lstStyle/>
          <a:p>
            <a:r>
              <a:rPr lang="en-US"/>
              <a:t>1</a:t>
            </a:r>
            <a:endParaRPr lang="en-US" dirty="0"/>
          </a:p>
        </p:txBody>
      </p:sp>
      <p:sp>
        <p:nvSpPr>
          <p:cNvPr id="9" name="Slide Number Placeholder 8">
            <a:extLst>
              <a:ext uri="{FF2B5EF4-FFF2-40B4-BE49-F238E27FC236}">
                <a16:creationId xmlns:a16="http://schemas.microsoft.com/office/drawing/2014/main" id="{0E0308F4-D624-440E-8545-BD624F1EAB6C}"/>
              </a:ext>
            </a:extLst>
          </p:cNvPr>
          <p:cNvSpPr>
            <a:spLocks noGrp="1"/>
          </p:cNvSpPr>
          <p:nvPr>
            <p:ph type="sldNum" sz="quarter" idx="12"/>
          </p:nvPr>
        </p:nvSpPr>
        <p:spPr/>
        <p:txBody>
          <a:bodyPr/>
          <a:lstStyle/>
          <a:p>
            <a:fld id="{AF88E988-FB04-AB4E-BE5A-59F242AF7F7A}" type="slidenum">
              <a:rPr lang="en-US" smtClean="0"/>
              <a:pPr/>
              <a:t>16</a:t>
            </a:fld>
            <a:endParaRPr lang="en-US"/>
          </a:p>
        </p:txBody>
      </p:sp>
    </p:spTree>
    <p:extLst>
      <p:ext uri="{BB962C8B-B14F-4D97-AF65-F5344CB8AC3E}">
        <p14:creationId xmlns:p14="http://schemas.microsoft.com/office/powerpoint/2010/main" val="401955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3" y="1185152"/>
            <a:ext cx="5881517" cy="5447645"/>
          </a:xfrm>
          <a:prstGeom prst="rect">
            <a:avLst/>
          </a:prstGeom>
          <a:noFill/>
        </p:spPr>
        <p:txBody>
          <a:bodyPr wrap="square" rtlCol="0">
            <a:spAutoFit/>
          </a:bodyPr>
          <a:lstStyle/>
          <a:p>
            <a:r>
              <a:rPr lang="en-CA" sz="2000" b="1" i="1" dirty="0"/>
              <a:t>Results After Model Upgrades</a:t>
            </a:r>
          </a:p>
          <a:p>
            <a:endParaRPr lang="en-CA" sz="2000" b="1" i="1" dirty="0"/>
          </a:p>
          <a:p>
            <a:r>
              <a:rPr lang="en-CA" b="1" dirty="0"/>
              <a:t>Model Improvement:</a:t>
            </a:r>
          </a:p>
          <a:p>
            <a:r>
              <a:rPr lang="en-CA" dirty="0"/>
              <a:t>After each model upgrade with new data:</a:t>
            </a:r>
          </a:p>
          <a:p>
            <a:pPr marL="742950" lvl="1" indent="-285750">
              <a:buFont typeface="Arial" panose="020B0604020202020204" pitchFamily="34" charset="0"/>
              <a:buChar char="•"/>
            </a:pPr>
            <a:r>
              <a:rPr lang="en-CA" dirty="0"/>
              <a:t>The model becomes more accurate.</a:t>
            </a:r>
          </a:p>
          <a:p>
            <a:pPr marL="742950" lvl="1" indent="-285750">
              <a:buFont typeface="Arial" panose="020B0604020202020204" pitchFamily="34" charset="0"/>
              <a:buChar char="•"/>
            </a:pPr>
            <a:r>
              <a:rPr lang="en-CA" dirty="0"/>
              <a:t>Prediction error between real data and predicted data decreases.</a:t>
            </a:r>
          </a:p>
          <a:p>
            <a:r>
              <a:rPr lang="en-CA" b="1" dirty="0"/>
              <a:t>Error Trend:</a:t>
            </a:r>
          </a:p>
          <a:p>
            <a:r>
              <a:rPr lang="en-CA" dirty="0"/>
              <a:t>Over multiple upgrades:</a:t>
            </a:r>
          </a:p>
          <a:p>
            <a:pPr marL="742950" lvl="1" indent="-285750">
              <a:buFont typeface="Arial" panose="020B0604020202020204" pitchFamily="34" charset="0"/>
              <a:buChar char="•"/>
            </a:pPr>
            <a:r>
              <a:rPr lang="en-CA" dirty="0"/>
              <a:t>The difference between real and predicted values consistently decreases.</a:t>
            </a:r>
          </a:p>
          <a:p>
            <a:pPr marL="742950" lvl="1" indent="-285750">
              <a:buFont typeface="Arial" panose="020B0604020202020204" pitchFamily="34" charset="0"/>
              <a:buChar char="•"/>
            </a:pPr>
            <a:r>
              <a:rPr lang="en-CA" dirty="0"/>
              <a:t>Model generalization improves with more diverse datasets.</a:t>
            </a:r>
          </a:p>
          <a:p>
            <a:pPr lvl="1"/>
            <a:endParaRPr lang="en-CA" dirty="0"/>
          </a:p>
          <a:p>
            <a:pPr marL="285750" indent="-285750">
              <a:buFont typeface="Arial" panose="020B0604020202020204" pitchFamily="34" charset="0"/>
              <a:buChar char="•"/>
            </a:pPr>
            <a:r>
              <a:rPr lang="en-CA" i="1" dirty="0"/>
              <a:t>Continuous upgrades lead to a more accurate and reliable model.</a:t>
            </a:r>
          </a:p>
          <a:p>
            <a:pPr marL="285750" indent="-285750">
              <a:buFont typeface="Arial" panose="020B0604020202020204" pitchFamily="34" charset="0"/>
              <a:buChar char="•"/>
            </a:pPr>
            <a:r>
              <a:rPr lang="en-CA" i="1" dirty="0"/>
              <a:t>Performance improvement is seen through reduced error and better generalization.</a:t>
            </a:r>
          </a:p>
          <a:p>
            <a:pPr lvl="1"/>
            <a:endParaRPr lang="en-CA" sz="2000" dirty="0"/>
          </a:p>
        </p:txBody>
      </p:sp>
      <p:pic>
        <p:nvPicPr>
          <p:cNvPr id="6" name="Picture 5">
            <a:extLst>
              <a:ext uri="{FF2B5EF4-FFF2-40B4-BE49-F238E27FC236}">
                <a16:creationId xmlns:a16="http://schemas.microsoft.com/office/drawing/2014/main" id="{ED5DB2FB-8666-40EC-9A23-B2D6326E4820}"/>
              </a:ext>
            </a:extLst>
          </p:cNvPr>
          <p:cNvPicPr>
            <a:picLocks noChangeAspect="1"/>
          </p:cNvPicPr>
          <p:nvPr/>
        </p:nvPicPr>
        <p:blipFill>
          <a:blip r:embed="rId3"/>
          <a:stretch>
            <a:fillRect/>
          </a:stretch>
        </p:blipFill>
        <p:spPr>
          <a:xfrm>
            <a:off x="6256420" y="1628297"/>
            <a:ext cx="5460494" cy="4044551"/>
          </a:xfrm>
          <a:prstGeom prst="rect">
            <a:avLst/>
          </a:prstGeom>
        </p:spPr>
      </p:pic>
      <p:sp>
        <p:nvSpPr>
          <p:cNvPr id="2" name="TextBox 1">
            <a:extLst>
              <a:ext uri="{FF2B5EF4-FFF2-40B4-BE49-F238E27FC236}">
                <a16:creationId xmlns:a16="http://schemas.microsoft.com/office/drawing/2014/main" id="{A0363C3B-6B0F-4363-919B-A0B3761EF420}"/>
              </a:ext>
            </a:extLst>
          </p:cNvPr>
          <p:cNvSpPr txBox="1"/>
          <p:nvPr/>
        </p:nvSpPr>
        <p:spPr>
          <a:xfrm>
            <a:off x="8984276" y="5646645"/>
            <a:ext cx="3153661" cy="646331"/>
          </a:xfrm>
          <a:prstGeom prst="rect">
            <a:avLst/>
          </a:prstGeom>
          <a:noFill/>
        </p:spPr>
        <p:txBody>
          <a:bodyPr wrap="square" rtlCol="0">
            <a:spAutoFit/>
          </a:bodyPr>
          <a:lstStyle/>
          <a:p>
            <a:r>
              <a:rPr lang="en-CA" b="1" dirty="0"/>
              <a:t>X: OCs (1-96)</a:t>
            </a:r>
          </a:p>
          <a:p>
            <a:r>
              <a:rPr lang="en-CA" b="1" dirty="0"/>
              <a:t>Y: Normalized Signal Value</a:t>
            </a:r>
          </a:p>
        </p:txBody>
      </p:sp>
      <p:sp>
        <p:nvSpPr>
          <p:cNvPr id="3" name="Footer Placeholder 2">
            <a:extLst>
              <a:ext uri="{FF2B5EF4-FFF2-40B4-BE49-F238E27FC236}">
                <a16:creationId xmlns:a16="http://schemas.microsoft.com/office/drawing/2014/main" id="{FD4A5EA0-C4E5-45D9-BA42-94E68E122590}"/>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7DED5A46-7208-4557-8611-72EC6186421D}"/>
              </a:ext>
            </a:extLst>
          </p:cNvPr>
          <p:cNvSpPr>
            <a:spLocks noGrp="1"/>
          </p:cNvSpPr>
          <p:nvPr>
            <p:ph type="sldNum" sz="quarter" idx="12"/>
          </p:nvPr>
        </p:nvSpPr>
        <p:spPr/>
        <p:txBody>
          <a:bodyPr/>
          <a:lstStyle/>
          <a:p>
            <a:fld id="{AF88E988-FB04-AB4E-BE5A-59F242AF7F7A}" type="slidenum">
              <a:rPr lang="en-US" smtClean="0"/>
              <a:pPr/>
              <a:t>17</a:t>
            </a:fld>
            <a:endParaRPr lang="en-US"/>
          </a:p>
        </p:txBody>
      </p:sp>
    </p:spTree>
    <p:extLst>
      <p:ext uri="{BB962C8B-B14F-4D97-AF65-F5344CB8AC3E}">
        <p14:creationId xmlns:p14="http://schemas.microsoft.com/office/powerpoint/2010/main" val="119305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pic>
        <p:nvPicPr>
          <p:cNvPr id="18" name="Picture 17">
            <a:extLst>
              <a:ext uri="{FF2B5EF4-FFF2-40B4-BE49-F238E27FC236}">
                <a16:creationId xmlns:a16="http://schemas.microsoft.com/office/drawing/2014/main" id="{4C579900-DE6D-47B7-8610-60D98D9D3B12}"/>
              </a:ext>
            </a:extLst>
          </p:cNvPr>
          <p:cNvPicPr>
            <a:picLocks noChangeAspect="1"/>
          </p:cNvPicPr>
          <p:nvPr/>
        </p:nvPicPr>
        <p:blipFill>
          <a:blip r:embed="rId3"/>
          <a:stretch>
            <a:fillRect/>
          </a:stretch>
        </p:blipFill>
        <p:spPr>
          <a:xfrm>
            <a:off x="6261349" y="2681003"/>
            <a:ext cx="4807704" cy="3454603"/>
          </a:xfrm>
          <a:prstGeom prst="rect">
            <a:avLst/>
          </a:prstGeom>
        </p:spPr>
      </p:pic>
      <p:pic>
        <p:nvPicPr>
          <p:cNvPr id="5" name="Picture 4">
            <a:extLst>
              <a:ext uri="{FF2B5EF4-FFF2-40B4-BE49-F238E27FC236}">
                <a16:creationId xmlns:a16="http://schemas.microsoft.com/office/drawing/2014/main" id="{700F8339-598B-404C-8A52-23D0A38135AC}"/>
              </a:ext>
            </a:extLst>
          </p:cNvPr>
          <p:cNvPicPr>
            <a:picLocks noChangeAspect="1"/>
          </p:cNvPicPr>
          <p:nvPr/>
        </p:nvPicPr>
        <p:blipFill>
          <a:blip r:embed="rId4"/>
          <a:stretch>
            <a:fillRect/>
          </a:stretch>
        </p:blipFill>
        <p:spPr>
          <a:xfrm>
            <a:off x="3370028" y="590052"/>
            <a:ext cx="2725972" cy="1985967"/>
          </a:xfrm>
          <a:prstGeom prst="rect">
            <a:avLst/>
          </a:prstGeom>
        </p:spPr>
      </p:pic>
      <p:pic>
        <p:nvPicPr>
          <p:cNvPr id="12" name="Picture 11">
            <a:extLst>
              <a:ext uri="{FF2B5EF4-FFF2-40B4-BE49-F238E27FC236}">
                <a16:creationId xmlns:a16="http://schemas.microsoft.com/office/drawing/2014/main" id="{BFA72FC3-E204-4552-A39C-D5AC3E1E34FD}"/>
              </a:ext>
            </a:extLst>
          </p:cNvPr>
          <p:cNvPicPr>
            <a:picLocks noChangeAspect="1"/>
          </p:cNvPicPr>
          <p:nvPr/>
        </p:nvPicPr>
        <p:blipFill>
          <a:blip r:embed="rId5"/>
          <a:stretch>
            <a:fillRect/>
          </a:stretch>
        </p:blipFill>
        <p:spPr>
          <a:xfrm>
            <a:off x="6261349" y="590052"/>
            <a:ext cx="2660576" cy="1985967"/>
          </a:xfrm>
          <a:prstGeom prst="rect">
            <a:avLst/>
          </a:prstGeom>
        </p:spPr>
      </p:pic>
      <p:pic>
        <p:nvPicPr>
          <p:cNvPr id="16" name="Picture 15">
            <a:extLst>
              <a:ext uri="{FF2B5EF4-FFF2-40B4-BE49-F238E27FC236}">
                <a16:creationId xmlns:a16="http://schemas.microsoft.com/office/drawing/2014/main" id="{C950E48D-9D52-4C4C-BA59-27FDC04A2F17}"/>
              </a:ext>
            </a:extLst>
          </p:cNvPr>
          <p:cNvPicPr>
            <a:picLocks noChangeAspect="1"/>
          </p:cNvPicPr>
          <p:nvPr/>
        </p:nvPicPr>
        <p:blipFill>
          <a:blip r:embed="rId6"/>
          <a:stretch>
            <a:fillRect/>
          </a:stretch>
        </p:blipFill>
        <p:spPr>
          <a:xfrm>
            <a:off x="690819" y="2681003"/>
            <a:ext cx="2797665" cy="2072212"/>
          </a:xfrm>
          <a:prstGeom prst="rect">
            <a:avLst/>
          </a:prstGeom>
        </p:spPr>
      </p:pic>
      <p:pic>
        <p:nvPicPr>
          <p:cNvPr id="20" name="Picture 19">
            <a:extLst>
              <a:ext uri="{FF2B5EF4-FFF2-40B4-BE49-F238E27FC236}">
                <a16:creationId xmlns:a16="http://schemas.microsoft.com/office/drawing/2014/main" id="{4B8BB049-6A79-4E43-A206-340532708C62}"/>
              </a:ext>
            </a:extLst>
          </p:cNvPr>
          <p:cNvPicPr>
            <a:picLocks noChangeAspect="1"/>
          </p:cNvPicPr>
          <p:nvPr/>
        </p:nvPicPr>
        <p:blipFill>
          <a:blip r:embed="rId7"/>
          <a:stretch>
            <a:fillRect/>
          </a:stretch>
        </p:blipFill>
        <p:spPr>
          <a:xfrm>
            <a:off x="3426954" y="2655127"/>
            <a:ext cx="2797665" cy="2077545"/>
          </a:xfrm>
          <a:prstGeom prst="rect">
            <a:avLst/>
          </a:prstGeom>
        </p:spPr>
      </p:pic>
      <p:pic>
        <p:nvPicPr>
          <p:cNvPr id="22" name="Picture 21">
            <a:extLst>
              <a:ext uri="{FF2B5EF4-FFF2-40B4-BE49-F238E27FC236}">
                <a16:creationId xmlns:a16="http://schemas.microsoft.com/office/drawing/2014/main" id="{57A1AE79-C048-4753-9F89-BD540052C769}"/>
              </a:ext>
            </a:extLst>
          </p:cNvPr>
          <p:cNvPicPr>
            <a:picLocks noChangeAspect="1"/>
          </p:cNvPicPr>
          <p:nvPr/>
        </p:nvPicPr>
        <p:blipFill>
          <a:blip r:embed="rId8"/>
          <a:stretch>
            <a:fillRect/>
          </a:stretch>
        </p:blipFill>
        <p:spPr>
          <a:xfrm>
            <a:off x="3450728" y="4715302"/>
            <a:ext cx="2797665" cy="2045947"/>
          </a:xfrm>
          <a:prstGeom prst="rect">
            <a:avLst/>
          </a:prstGeom>
        </p:spPr>
      </p:pic>
      <p:pic>
        <p:nvPicPr>
          <p:cNvPr id="24" name="Picture 23">
            <a:extLst>
              <a:ext uri="{FF2B5EF4-FFF2-40B4-BE49-F238E27FC236}">
                <a16:creationId xmlns:a16="http://schemas.microsoft.com/office/drawing/2014/main" id="{40DEF029-BC7F-40A3-9146-BA5A5DB183DF}"/>
              </a:ext>
            </a:extLst>
          </p:cNvPr>
          <p:cNvPicPr>
            <a:picLocks noChangeAspect="1"/>
          </p:cNvPicPr>
          <p:nvPr/>
        </p:nvPicPr>
        <p:blipFill>
          <a:blip r:embed="rId9"/>
          <a:stretch>
            <a:fillRect/>
          </a:stretch>
        </p:blipFill>
        <p:spPr>
          <a:xfrm>
            <a:off x="690819" y="590052"/>
            <a:ext cx="2679209" cy="1984472"/>
          </a:xfrm>
          <a:prstGeom prst="rect">
            <a:avLst/>
          </a:prstGeom>
        </p:spPr>
      </p:pic>
      <p:sp>
        <p:nvSpPr>
          <p:cNvPr id="2" name="Footer Placeholder 1">
            <a:extLst>
              <a:ext uri="{FF2B5EF4-FFF2-40B4-BE49-F238E27FC236}">
                <a16:creationId xmlns:a16="http://schemas.microsoft.com/office/drawing/2014/main" id="{656E9298-96F2-4ACC-BD2F-A8B009A822DA}"/>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09BD240D-1374-4F50-BF34-7038CD1BB1DB}"/>
              </a:ext>
            </a:extLst>
          </p:cNvPr>
          <p:cNvSpPr>
            <a:spLocks noGrp="1"/>
          </p:cNvSpPr>
          <p:nvPr>
            <p:ph type="sldNum" sz="quarter" idx="12"/>
          </p:nvPr>
        </p:nvSpPr>
        <p:spPr/>
        <p:txBody>
          <a:bodyPr/>
          <a:lstStyle/>
          <a:p>
            <a:fld id="{AF88E988-FB04-AB4E-BE5A-59F242AF7F7A}" type="slidenum">
              <a:rPr lang="en-US" smtClean="0"/>
              <a:pPr/>
              <a:t>18</a:t>
            </a:fld>
            <a:endParaRPr lang="en-US"/>
          </a:p>
        </p:txBody>
      </p:sp>
    </p:spTree>
    <p:extLst>
      <p:ext uri="{BB962C8B-B14F-4D97-AF65-F5344CB8AC3E}">
        <p14:creationId xmlns:p14="http://schemas.microsoft.com/office/powerpoint/2010/main" val="300302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pic>
        <p:nvPicPr>
          <p:cNvPr id="3" name="Picture 2">
            <a:extLst>
              <a:ext uri="{FF2B5EF4-FFF2-40B4-BE49-F238E27FC236}">
                <a16:creationId xmlns:a16="http://schemas.microsoft.com/office/drawing/2014/main" id="{3CEBA5AE-2899-4173-B061-7D8151B3767A}"/>
              </a:ext>
            </a:extLst>
          </p:cNvPr>
          <p:cNvPicPr>
            <a:picLocks noChangeAspect="1"/>
          </p:cNvPicPr>
          <p:nvPr/>
        </p:nvPicPr>
        <p:blipFill>
          <a:blip r:embed="rId3"/>
          <a:stretch>
            <a:fillRect/>
          </a:stretch>
        </p:blipFill>
        <p:spPr>
          <a:xfrm>
            <a:off x="7580377" y="1843783"/>
            <a:ext cx="4117848" cy="3170433"/>
          </a:xfrm>
          <a:prstGeom prst="rect">
            <a:avLst/>
          </a:prstGeom>
        </p:spPr>
      </p:pic>
      <p:sp>
        <p:nvSpPr>
          <p:cNvPr id="6" name="TextBox 5">
            <a:extLst>
              <a:ext uri="{FF2B5EF4-FFF2-40B4-BE49-F238E27FC236}">
                <a16:creationId xmlns:a16="http://schemas.microsoft.com/office/drawing/2014/main" id="{7D1AA392-4E7C-4D93-83B1-02445EDCF0CA}"/>
              </a:ext>
            </a:extLst>
          </p:cNvPr>
          <p:cNvSpPr txBox="1"/>
          <p:nvPr/>
        </p:nvSpPr>
        <p:spPr>
          <a:xfrm>
            <a:off x="374904" y="1185152"/>
            <a:ext cx="7529844" cy="5355312"/>
          </a:xfrm>
          <a:prstGeom prst="rect">
            <a:avLst/>
          </a:prstGeom>
          <a:noFill/>
        </p:spPr>
        <p:txBody>
          <a:bodyPr wrap="square" rtlCol="0">
            <a:spAutoFit/>
          </a:bodyPr>
          <a:lstStyle/>
          <a:p>
            <a:r>
              <a:rPr lang="en-CA" b="1" i="1" dirty="0"/>
              <a:t>Coding Loops Overview</a:t>
            </a:r>
          </a:p>
          <a:p>
            <a:r>
              <a:rPr lang="en-CA" b="1" dirty="0"/>
              <a:t>Step 1:</a:t>
            </a:r>
            <a:r>
              <a:rPr lang="en-CA" dirty="0"/>
              <a:t> </a:t>
            </a:r>
            <a:r>
              <a:rPr lang="en-CA" b="1" i="1" dirty="0"/>
              <a:t>Initial Model Creation</a:t>
            </a:r>
          </a:p>
          <a:p>
            <a:pPr lvl="1"/>
            <a:r>
              <a:rPr lang="en-CA" b="1" dirty="0"/>
              <a:t>Goal</a:t>
            </a:r>
            <a:r>
              <a:rPr lang="en-CA" dirty="0"/>
              <a:t>:</a:t>
            </a:r>
          </a:p>
          <a:p>
            <a:pPr lvl="1"/>
            <a:r>
              <a:rPr lang="en-CA" dirty="0"/>
              <a:t>Create an initial model (Model 1) to allow the machine to run without trips.</a:t>
            </a:r>
          </a:p>
          <a:p>
            <a:pPr lvl="1"/>
            <a:r>
              <a:rPr lang="en-CA" dirty="0"/>
              <a:t>Built using saved (offline) data.</a:t>
            </a:r>
          </a:p>
          <a:p>
            <a:pPr lvl="1"/>
            <a:r>
              <a:rPr lang="en-CA" b="1" dirty="0"/>
              <a:t>Purpose</a:t>
            </a:r>
            <a:r>
              <a:rPr lang="en-CA" dirty="0"/>
              <a:t>: Guide machine operation.</a:t>
            </a:r>
          </a:p>
          <a:p>
            <a:r>
              <a:rPr lang="en-CA" b="1" dirty="0"/>
              <a:t>Problem:</a:t>
            </a:r>
            <a:r>
              <a:rPr lang="en-CA" dirty="0"/>
              <a:t> </a:t>
            </a:r>
          </a:p>
          <a:p>
            <a:pPr marL="742950" lvl="1" indent="-285750">
              <a:buFont typeface="Arial" panose="020B0604020202020204" pitchFamily="34" charset="0"/>
              <a:buChar char="•"/>
            </a:pPr>
            <a:r>
              <a:rPr lang="en-CA" dirty="0"/>
              <a:t>Model trained on outdated data (collected months ago).</a:t>
            </a:r>
          </a:p>
          <a:p>
            <a:pPr marL="742950" lvl="1" indent="-285750">
              <a:buFont typeface="Arial" panose="020B0604020202020204" pitchFamily="34" charset="0"/>
              <a:buChar char="•"/>
            </a:pPr>
            <a:r>
              <a:rPr lang="en-CA" dirty="0"/>
              <a:t>Set points had changed multiple times.</a:t>
            </a:r>
          </a:p>
          <a:p>
            <a:pPr marL="742950" lvl="1" indent="-285750">
              <a:buFont typeface="Arial" panose="020B0604020202020204" pitchFamily="34" charset="0"/>
              <a:buChar char="•"/>
            </a:pPr>
            <a:r>
              <a:rPr lang="en-CA" dirty="0"/>
              <a:t>Result: Model guided the beam toward an outdated path.</a:t>
            </a:r>
          </a:p>
          <a:p>
            <a:r>
              <a:rPr lang="en-CA" b="1" dirty="0"/>
              <a:t>Step 2:</a:t>
            </a:r>
            <a:r>
              <a:rPr lang="en-CA" dirty="0"/>
              <a:t> </a:t>
            </a:r>
            <a:r>
              <a:rPr lang="en-CA" b="1" i="1" dirty="0"/>
              <a:t>Correction Loop</a:t>
            </a:r>
          </a:p>
          <a:p>
            <a:r>
              <a:rPr lang="en-CA" dirty="0"/>
              <a:t>		After running Model 1, the machine checks the beam position.</a:t>
            </a:r>
          </a:p>
          <a:p>
            <a:r>
              <a:rPr lang="en-CA" b="1" dirty="0"/>
              <a:t>		</a:t>
            </a:r>
            <a:r>
              <a:rPr lang="en-CA" dirty="0"/>
              <a:t>Adjusts X/Y RMS by adding a bias to the correction matrix:</a:t>
            </a:r>
            <a:br>
              <a:rPr lang="en-CA" b="1" dirty="0"/>
            </a:br>
            <a:r>
              <a:rPr lang="en-CA" b="1" dirty="0"/>
              <a:t>			[Matrix Output (96 × 1)]+[Correction Bias (96 × 1)]</a:t>
            </a:r>
          </a:p>
          <a:p>
            <a:r>
              <a:rPr lang="en-CA" b="1" dirty="0"/>
              <a:t>	Goal</a:t>
            </a:r>
            <a:r>
              <a:rPr lang="en-CA" dirty="0"/>
              <a:t>: Reduce X/Y RMS value to zero.</a:t>
            </a:r>
          </a:p>
          <a:p>
            <a:r>
              <a:rPr lang="en-CA" b="1" dirty="0"/>
              <a:t>Issue:</a:t>
            </a:r>
            <a:r>
              <a:rPr lang="en-CA" dirty="0"/>
              <a:t> </a:t>
            </a:r>
          </a:p>
          <a:p>
            <a:pPr marL="742950" lvl="1" indent="-285750">
              <a:buFont typeface="Arial" panose="020B0604020202020204" pitchFamily="34" charset="0"/>
              <a:buChar char="•"/>
            </a:pPr>
            <a:r>
              <a:rPr lang="en-CA" dirty="0"/>
              <a:t>Not tested yet.</a:t>
            </a:r>
          </a:p>
          <a:p>
            <a:endParaRPr lang="en-CA" dirty="0"/>
          </a:p>
        </p:txBody>
      </p:sp>
      <p:sp>
        <p:nvSpPr>
          <p:cNvPr id="2" name="Footer Placeholder 1">
            <a:extLst>
              <a:ext uri="{FF2B5EF4-FFF2-40B4-BE49-F238E27FC236}">
                <a16:creationId xmlns:a16="http://schemas.microsoft.com/office/drawing/2014/main" id="{751BEAAC-DA8D-4F3E-B5F3-C8C2D3C7026C}"/>
              </a:ext>
            </a:extLst>
          </p:cNvPr>
          <p:cNvSpPr>
            <a:spLocks noGrp="1"/>
          </p:cNvSpPr>
          <p:nvPr>
            <p:ph type="ftr" sz="quarter" idx="11"/>
          </p:nvPr>
        </p:nvSpPr>
        <p:spPr/>
        <p:txBody>
          <a:bodyPr/>
          <a:lstStyle/>
          <a:p>
            <a:r>
              <a:rPr lang="en-US"/>
              <a:t>1</a:t>
            </a:r>
            <a:endParaRPr lang="en-US" dirty="0"/>
          </a:p>
        </p:txBody>
      </p:sp>
      <p:sp>
        <p:nvSpPr>
          <p:cNvPr id="4" name="Slide Number Placeholder 3">
            <a:extLst>
              <a:ext uri="{FF2B5EF4-FFF2-40B4-BE49-F238E27FC236}">
                <a16:creationId xmlns:a16="http://schemas.microsoft.com/office/drawing/2014/main" id="{BA8642B5-AB1C-4DB6-8862-59ADE7D15920}"/>
              </a:ext>
            </a:extLst>
          </p:cNvPr>
          <p:cNvSpPr>
            <a:spLocks noGrp="1"/>
          </p:cNvSpPr>
          <p:nvPr>
            <p:ph type="sldNum" sz="quarter" idx="12"/>
          </p:nvPr>
        </p:nvSpPr>
        <p:spPr/>
        <p:txBody>
          <a:bodyPr/>
          <a:lstStyle/>
          <a:p>
            <a:fld id="{AF88E988-FB04-AB4E-BE5A-59F242AF7F7A}" type="slidenum">
              <a:rPr lang="en-US" smtClean="0"/>
              <a:pPr/>
              <a:t>19</a:t>
            </a:fld>
            <a:endParaRPr lang="en-US"/>
          </a:p>
        </p:txBody>
      </p:sp>
    </p:spTree>
    <p:extLst>
      <p:ext uri="{BB962C8B-B14F-4D97-AF65-F5344CB8AC3E}">
        <p14:creationId xmlns:p14="http://schemas.microsoft.com/office/powerpoint/2010/main" val="351133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2" name="TextBox 1">
            <a:extLst>
              <a:ext uri="{FF2B5EF4-FFF2-40B4-BE49-F238E27FC236}">
                <a16:creationId xmlns:a16="http://schemas.microsoft.com/office/drawing/2014/main" id="{BD41C383-1FFD-4099-9AF7-8C4E0AF33CCE}"/>
              </a:ext>
            </a:extLst>
          </p:cNvPr>
          <p:cNvSpPr txBox="1"/>
          <p:nvPr/>
        </p:nvSpPr>
        <p:spPr>
          <a:xfrm>
            <a:off x="374904" y="1304024"/>
            <a:ext cx="8251738" cy="4524315"/>
          </a:xfrm>
          <a:prstGeom prst="rect">
            <a:avLst/>
          </a:prstGeom>
          <a:noFill/>
        </p:spPr>
        <p:txBody>
          <a:bodyPr wrap="square" rtlCol="0">
            <a:spAutoFit/>
          </a:bodyPr>
          <a:lstStyle/>
          <a:p>
            <a:r>
              <a:rPr lang="en-CA" sz="2000" b="1" dirty="0"/>
              <a:t>Introduction of Neural Network (NN):</a:t>
            </a:r>
          </a:p>
          <a:p>
            <a:endParaRPr lang="en-CA" sz="1600" b="1" dirty="0"/>
          </a:p>
          <a:p>
            <a:r>
              <a:rPr lang="en-CA" b="1" i="1" dirty="0"/>
              <a:t>What are Neural Networks?</a:t>
            </a:r>
          </a:p>
          <a:p>
            <a:endParaRPr lang="en-CA" dirty="0"/>
          </a:p>
          <a:p>
            <a:pPr marL="285750" indent="-285750">
              <a:buFont typeface="Arial" panose="020B0604020202020204" pitchFamily="34" charset="0"/>
              <a:buChar char="•"/>
            </a:pPr>
            <a:r>
              <a:rPr lang="en-CA" dirty="0"/>
              <a:t>Neural Networks (NN) are a set of algorithms inspired by the structure and functioning of the human brain.</a:t>
            </a:r>
          </a:p>
          <a:p>
            <a:endParaRPr lang="en-CA" dirty="0"/>
          </a:p>
          <a:p>
            <a:r>
              <a:rPr lang="en-CA" b="1" i="1" dirty="0"/>
              <a:t>They consist of neurons (nodes) arranged in layers:</a:t>
            </a:r>
          </a:p>
          <a:p>
            <a:endParaRPr lang="en-CA" dirty="0"/>
          </a:p>
          <a:p>
            <a:pPr marL="800100" lvl="1" indent="-342900">
              <a:buFont typeface="+mj-lt"/>
              <a:buAutoNum type="arabicPeriod"/>
            </a:pPr>
            <a:r>
              <a:rPr lang="en-CA" dirty="0"/>
              <a:t>Input layer – Receives data</a:t>
            </a:r>
          </a:p>
          <a:p>
            <a:pPr marL="800100" lvl="1" indent="-342900">
              <a:buFont typeface="+mj-lt"/>
              <a:buAutoNum type="arabicPeriod"/>
            </a:pPr>
            <a:endParaRPr lang="en-CA" dirty="0"/>
          </a:p>
          <a:p>
            <a:pPr marL="800100" lvl="1" indent="-342900">
              <a:buFont typeface="+mj-lt"/>
              <a:buAutoNum type="arabicPeriod"/>
            </a:pPr>
            <a:r>
              <a:rPr lang="en-CA" dirty="0"/>
              <a:t>Hidden layers – Processes data through activation functions</a:t>
            </a:r>
          </a:p>
          <a:p>
            <a:pPr marL="800100" lvl="1" indent="-342900">
              <a:buFont typeface="+mj-lt"/>
              <a:buAutoNum type="arabicPeriod"/>
            </a:pPr>
            <a:endParaRPr lang="en-CA" dirty="0"/>
          </a:p>
          <a:p>
            <a:pPr marL="800100" lvl="1" indent="-342900">
              <a:buFont typeface="+mj-lt"/>
              <a:buAutoNum type="arabicPeriod"/>
            </a:pPr>
            <a:r>
              <a:rPr lang="en-CA" dirty="0"/>
              <a:t>Output layer – Produces final result</a:t>
            </a:r>
          </a:p>
          <a:p>
            <a:endParaRPr lang="en-CA" dirty="0"/>
          </a:p>
          <a:p>
            <a:pPr algn="ctr"/>
            <a:r>
              <a:rPr lang="en-CA" b="1" dirty="0">
                <a:effectLst>
                  <a:outerShdw blurRad="38100" dist="38100" dir="2700000" algn="tl">
                    <a:srgbClr val="000000">
                      <a:alpha val="43137"/>
                    </a:srgbClr>
                  </a:outerShdw>
                </a:effectLst>
              </a:rPr>
              <a:t>Neural networks are capable of learning complex patterns and making predictions.</a:t>
            </a:r>
          </a:p>
        </p:txBody>
      </p:sp>
      <p:pic>
        <p:nvPicPr>
          <p:cNvPr id="5" name="Picture 4">
            <a:extLst>
              <a:ext uri="{FF2B5EF4-FFF2-40B4-BE49-F238E27FC236}">
                <a16:creationId xmlns:a16="http://schemas.microsoft.com/office/drawing/2014/main" id="{5C843DD5-CC6A-425E-AECB-EE2490FF838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8398041" y="2044893"/>
            <a:ext cx="3308685" cy="1632784"/>
          </a:xfrm>
          <a:prstGeom prst="rect">
            <a:avLst/>
          </a:prstGeom>
        </p:spPr>
      </p:pic>
      <p:sp>
        <p:nvSpPr>
          <p:cNvPr id="3" name="Footer Placeholder 2">
            <a:extLst>
              <a:ext uri="{FF2B5EF4-FFF2-40B4-BE49-F238E27FC236}">
                <a16:creationId xmlns:a16="http://schemas.microsoft.com/office/drawing/2014/main" id="{F76B9DCC-EB13-4754-9B31-03505F341CBC}"/>
              </a:ext>
            </a:extLst>
          </p:cNvPr>
          <p:cNvSpPr>
            <a:spLocks noGrp="1"/>
          </p:cNvSpPr>
          <p:nvPr>
            <p:ph type="ftr" sz="quarter" idx="11"/>
          </p:nvPr>
        </p:nvSpPr>
        <p:spPr/>
        <p:txBody>
          <a:bodyPr/>
          <a:lstStyle/>
          <a:p>
            <a:r>
              <a:rPr lang="en-US"/>
              <a:t>1</a:t>
            </a:r>
            <a:endParaRPr lang="en-US" dirty="0"/>
          </a:p>
        </p:txBody>
      </p:sp>
      <p:sp>
        <p:nvSpPr>
          <p:cNvPr id="4" name="Slide Number Placeholder 3">
            <a:extLst>
              <a:ext uri="{FF2B5EF4-FFF2-40B4-BE49-F238E27FC236}">
                <a16:creationId xmlns:a16="http://schemas.microsoft.com/office/drawing/2014/main" id="{CA40B02A-536F-4CB1-837C-DD252B0DAA4E}"/>
              </a:ext>
            </a:extLst>
          </p:cNvPr>
          <p:cNvSpPr>
            <a:spLocks noGrp="1"/>
          </p:cNvSpPr>
          <p:nvPr>
            <p:ph type="sldNum" sz="quarter" idx="12"/>
          </p:nvPr>
        </p:nvSpPr>
        <p:spPr/>
        <p:txBody>
          <a:bodyPr/>
          <a:lstStyle/>
          <a:p>
            <a:fld id="{AF88E988-FB04-AB4E-BE5A-59F242AF7F7A}" type="slidenum">
              <a:rPr lang="en-US" smtClean="0"/>
              <a:pPr/>
              <a:t>2</a:t>
            </a:fld>
            <a:endParaRPr lang="en-US"/>
          </a:p>
        </p:txBody>
      </p:sp>
    </p:spTree>
    <p:extLst>
      <p:ext uri="{BB962C8B-B14F-4D97-AF65-F5344CB8AC3E}">
        <p14:creationId xmlns:p14="http://schemas.microsoft.com/office/powerpoint/2010/main" val="60297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6811341" cy="4708981"/>
          </a:xfrm>
          <a:prstGeom prst="rect">
            <a:avLst/>
          </a:prstGeom>
          <a:noFill/>
        </p:spPr>
        <p:txBody>
          <a:bodyPr wrap="square" rtlCol="0">
            <a:spAutoFit/>
          </a:bodyPr>
          <a:lstStyle/>
          <a:p>
            <a:r>
              <a:rPr lang="en-CA" b="1" i="1" dirty="0"/>
              <a:t>Practical Use of the Model 1</a:t>
            </a:r>
          </a:p>
          <a:p>
            <a:endParaRPr lang="en-CA" b="1" i="1" dirty="0"/>
          </a:p>
          <a:p>
            <a:r>
              <a:rPr lang="en-CA" sz="1600" b="1" dirty="0"/>
              <a:t>Converting the Model:</a:t>
            </a:r>
          </a:p>
          <a:p>
            <a:endParaRPr lang="en-CA" sz="1600" b="1" dirty="0"/>
          </a:p>
          <a:p>
            <a:r>
              <a:rPr lang="en-CA" sz="1600" dirty="0"/>
              <a:t>After training the model Saves in </a:t>
            </a:r>
            <a:r>
              <a:rPr lang="en-CA" sz="1600" b="1" dirty="0"/>
              <a:t>H5</a:t>
            </a:r>
            <a:r>
              <a:rPr lang="en-CA" sz="1600" dirty="0"/>
              <a:t> or </a:t>
            </a:r>
            <a:r>
              <a:rPr lang="en-CA" sz="1600" b="1" dirty="0" err="1"/>
              <a:t>Keras</a:t>
            </a:r>
            <a:r>
              <a:rPr lang="en-CA" sz="1600" dirty="0"/>
              <a:t> format.</a:t>
            </a:r>
          </a:p>
          <a:p>
            <a:pPr lvl="1"/>
            <a:r>
              <a:rPr lang="en-CA" sz="1600" dirty="0"/>
              <a:t>Convert to machine-compatible format for deployment</a:t>
            </a:r>
          </a:p>
          <a:p>
            <a:pPr lvl="1"/>
            <a:endParaRPr lang="en-CA" sz="1600" dirty="0"/>
          </a:p>
          <a:p>
            <a:r>
              <a:rPr lang="en-CA" sz="1600" b="1" dirty="0"/>
              <a:t>Implementing in the System:</a:t>
            </a:r>
          </a:p>
          <a:p>
            <a:r>
              <a:rPr lang="en-CA" sz="1600" dirty="0"/>
              <a:t>Integrated the converted model into the machine's </a:t>
            </a:r>
            <a:r>
              <a:rPr lang="en-CA" sz="1600" b="1" dirty="0"/>
              <a:t>Fast Feedback Algorithm</a:t>
            </a:r>
            <a:r>
              <a:rPr lang="en-CA" sz="1600" dirty="0"/>
              <a:t>.</a:t>
            </a:r>
          </a:p>
          <a:p>
            <a:r>
              <a:rPr lang="en-CA" sz="1600" dirty="0"/>
              <a:t>Used the model to process real-time data from BPMs and generate correction signals for OCs.</a:t>
            </a:r>
          </a:p>
          <a:p>
            <a:endParaRPr lang="en-CA" sz="1600" dirty="0"/>
          </a:p>
          <a:p>
            <a:r>
              <a:rPr lang="en-CA" sz="1600" b="1" dirty="0"/>
              <a:t>Experiment:</a:t>
            </a:r>
          </a:p>
          <a:p>
            <a:r>
              <a:rPr lang="en-CA" sz="1600" dirty="0"/>
              <a:t>Ran the NN-based Fast Feedback for 5 minutes under both controlled and experimental conditions with a 9 mA current in the SR.</a:t>
            </a:r>
          </a:p>
          <a:p>
            <a:r>
              <a:rPr lang="en-CA" sz="1600" dirty="0"/>
              <a:t>No beam trip observed in the storage ring during this period.</a:t>
            </a:r>
          </a:p>
          <a:p>
            <a:endParaRPr lang="en-CA" dirty="0"/>
          </a:p>
          <a:p>
            <a:pPr lvl="1"/>
            <a:endParaRPr lang="en-CA" dirty="0"/>
          </a:p>
        </p:txBody>
      </p:sp>
      <p:pic>
        <p:nvPicPr>
          <p:cNvPr id="2050" name="Picture 2" descr="https://www.theglobeandmail.com/resizer/v2/65B4EWKKAFABNN2YUUCEIWDX2Y?auth=7d53da855b3f44e98ec18320e5f409a6cca7b29d4974b646f32f78e09893a8d6&amp;width=600&amp;quality=80">
            <a:extLst>
              <a:ext uri="{FF2B5EF4-FFF2-40B4-BE49-F238E27FC236}">
                <a16:creationId xmlns:a16="http://schemas.microsoft.com/office/drawing/2014/main" id="{91EB3DB4-57BE-4DD7-BE68-F096D5FF2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245" y="1517864"/>
            <a:ext cx="4245760" cy="239177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418310C-B272-4642-A60C-796972C0B4A2}"/>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113A7A59-9D2E-4466-B317-B92DA7526531}"/>
              </a:ext>
            </a:extLst>
          </p:cNvPr>
          <p:cNvSpPr>
            <a:spLocks noGrp="1"/>
          </p:cNvSpPr>
          <p:nvPr>
            <p:ph type="sldNum" sz="quarter" idx="12"/>
          </p:nvPr>
        </p:nvSpPr>
        <p:spPr/>
        <p:txBody>
          <a:bodyPr/>
          <a:lstStyle/>
          <a:p>
            <a:fld id="{AF88E988-FB04-AB4E-BE5A-59F242AF7F7A}" type="slidenum">
              <a:rPr lang="en-US" smtClean="0"/>
              <a:pPr/>
              <a:t>20</a:t>
            </a:fld>
            <a:endParaRPr lang="en-US"/>
          </a:p>
        </p:txBody>
      </p:sp>
    </p:spTree>
    <p:extLst>
      <p:ext uri="{BB962C8B-B14F-4D97-AF65-F5344CB8AC3E}">
        <p14:creationId xmlns:p14="http://schemas.microsoft.com/office/powerpoint/2010/main" val="12456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5632311"/>
          </a:xfrm>
          <a:prstGeom prst="rect">
            <a:avLst/>
          </a:prstGeom>
          <a:noFill/>
        </p:spPr>
        <p:txBody>
          <a:bodyPr wrap="square" rtlCol="0">
            <a:spAutoFit/>
          </a:bodyPr>
          <a:lstStyle/>
          <a:p>
            <a:r>
              <a:rPr lang="en-CA" b="1" i="1" dirty="0"/>
              <a:t>Evaluation Metrics</a:t>
            </a:r>
          </a:p>
          <a:p>
            <a:endParaRPr lang="en-CA" b="1" dirty="0"/>
          </a:p>
          <a:p>
            <a:pPr algn="just"/>
            <a:r>
              <a:rPr lang="en-CA" dirty="0"/>
              <a:t>The performance of the neural network model was evaluated using several key metrics</a:t>
            </a:r>
          </a:p>
          <a:p>
            <a:pPr marL="285750" indent="-285750" algn="just">
              <a:buFont typeface="Arial" panose="020B0604020202020204" pitchFamily="34" charset="0"/>
              <a:buChar char="•"/>
            </a:pPr>
            <a:r>
              <a:rPr lang="en-CA" b="1" dirty="0"/>
              <a:t>Beam Stability:</a:t>
            </a:r>
            <a:r>
              <a:rPr lang="en-CA" dirty="0"/>
              <a:t> </a:t>
            </a:r>
            <a:r>
              <a:rPr lang="en-CA" i="1" dirty="0"/>
              <a:t>This metric assesses the consistency of the beam current, indicating that the beam is not colliding with the vacuum chamber walls. However, consistent beam current alone does not confirm that the beam is precisely following its designated circular path, as the useful orbit for beamlines is only a few micrometers wide, while the vacuum chamber is several millimeters wide</a:t>
            </a:r>
            <a:r>
              <a:rPr lang="en-CA" dirty="0"/>
              <a:t>.</a:t>
            </a:r>
            <a:endParaRPr lang="en-CA" i="1" dirty="0"/>
          </a:p>
          <a:p>
            <a:pPr marL="285750" indent="-285750" algn="just">
              <a:buFont typeface="Arial" panose="020B0604020202020204" pitchFamily="34" charset="0"/>
              <a:buChar char="•"/>
            </a:pPr>
            <a:r>
              <a:rPr lang="en-CA" b="1" dirty="0"/>
              <a:t>X-RMS and Y-RMS:</a:t>
            </a:r>
            <a:r>
              <a:rPr lang="en-CA" dirty="0"/>
              <a:t> </a:t>
            </a:r>
            <a:r>
              <a:rPr lang="en-CA" i="1" dirty="0"/>
              <a:t>These metrics represent the root mean square values for the horizontal (X) and vertical (Y) beam positions, indicating the stability and accuracy of the beam position.</a:t>
            </a:r>
          </a:p>
          <a:p>
            <a:pPr marL="285750" indent="-285750" algn="just">
              <a:buFont typeface="Arial" panose="020B0604020202020204" pitchFamily="34" charset="0"/>
              <a:buChar char="•"/>
            </a:pPr>
            <a:r>
              <a:rPr lang="en-CA" b="1" dirty="0"/>
              <a:t>Mean Squared Error (MSE):</a:t>
            </a:r>
            <a:r>
              <a:rPr lang="en-CA" dirty="0"/>
              <a:t> </a:t>
            </a:r>
            <a:r>
              <a:rPr lang="en-CA" i="1" dirty="0"/>
              <a:t>This metric measures the average squared difference between the predicted values and the actual target values in the training dataset.</a:t>
            </a:r>
          </a:p>
          <a:p>
            <a:endParaRPr lang="en-CA" dirty="0"/>
          </a:p>
          <a:p>
            <a:pPr lvl="1"/>
            <a:endParaRPr lang="en-CA" dirty="0"/>
          </a:p>
        </p:txBody>
      </p:sp>
      <p:pic>
        <p:nvPicPr>
          <p:cNvPr id="6" name="Picture 5">
            <a:extLst>
              <a:ext uri="{FF2B5EF4-FFF2-40B4-BE49-F238E27FC236}">
                <a16:creationId xmlns:a16="http://schemas.microsoft.com/office/drawing/2014/main" id="{C9673561-027E-43CF-8B2A-23C23D18DA5C}"/>
              </a:ext>
            </a:extLst>
          </p:cNvPr>
          <p:cNvPicPr>
            <a:picLocks noChangeAspect="1"/>
          </p:cNvPicPr>
          <p:nvPr/>
        </p:nvPicPr>
        <p:blipFill>
          <a:blip r:embed="rId3"/>
          <a:stretch>
            <a:fillRect/>
          </a:stretch>
        </p:blipFill>
        <p:spPr>
          <a:xfrm>
            <a:off x="6887192" y="2042326"/>
            <a:ext cx="4645584" cy="3397340"/>
          </a:xfrm>
          <a:prstGeom prst="rect">
            <a:avLst/>
          </a:prstGeom>
        </p:spPr>
      </p:pic>
      <p:sp>
        <p:nvSpPr>
          <p:cNvPr id="2" name="Footer Placeholder 1">
            <a:extLst>
              <a:ext uri="{FF2B5EF4-FFF2-40B4-BE49-F238E27FC236}">
                <a16:creationId xmlns:a16="http://schemas.microsoft.com/office/drawing/2014/main" id="{4E72ACBE-043E-4D32-90C1-22F9DB32B521}"/>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F7373434-1F2E-455B-B196-49003EB2BFD1}"/>
              </a:ext>
            </a:extLst>
          </p:cNvPr>
          <p:cNvSpPr>
            <a:spLocks noGrp="1"/>
          </p:cNvSpPr>
          <p:nvPr>
            <p:ph type="sldNum" sz="quarter" idx="12"/>
          </p:nvPr>
        </p:nvSpPr>
        <p:spPr/>
        <p:txBody>
          <a:bodyPr/>
          <a:lstStyle/>
          <a:p>
            <a:fld id="{AF88E988-FB04-AB4E-BE5A-59F242AF7F7A}" type="slidenum">
              <a:rPr lang="en-US" smtClean="0"/>
              <a:pPr/>
              <a:t>21</a:t>
            </a:fld>
            <a:endParaRPr lang="en-US"/>
          </a:p>
        </p:txBody>
      </p:sp>
    </p:spTree>
    <p:extLst>
      <p:ext uri="{BB962C8B-B14F-4D97-AF65-F5344CB8AC3E}">
        <p14:creationId xmlns:p14="http://schemas.microsoft.com/office/powerpoint/2010/main" val="209544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3847207"/>
          </a:xfrm>
          <a:prstGeom prst="rect">
            <a:avLst/>
          </a:prstGeom>
          <a:noFill/>
        </p:spPr>
        <p:txBody>
          <a:bodyPr wrap="square" rtlCol="0">
            <a:spAutoFit/>
          </a:bodyPr>
          <a:lstStyle/>
          <a:p>
            <a:r>
              <a:rPr lang="en-CA" b="1" i="1" dirty="0"/>
              <a:t>Beam Stability</a:t>
            </a:r>
          </a:p>
          <a:p>
            <a:endParaRPr lang="en-CA" b="1" dirty="0"/>
          </a:p>
          <a:p>
            <a:pPr marL="285750" indent="-285750" algn="just">
              <a:buFont typeface="Arial" panose="020B0604020202020204" pitchFamily="34" charset="0"/>
              <a:buChar char="•"/>
            </a:pPr>
            <a:r>
              <a:rPr lang="en-CA" sz="1600" i="1" dirty="0"/>
              <a:t>This metric assesses the consistency of the beam current, indicating that the beam is not colliding with the vacuum chamber walls.</a:t>
            </a:r>
          </a:p>
          <a:p>
            <a:pPr marL="285750" indent="-285750" algn="just">
              <a:buFont typeface="Arial" panose="020B0604020202020204" pitchFamily="34" charset="0"/>
              <a:buChar char="•"/>
            </a:pPr>
            <a:r>
              <a:rPr lang="en-CA" sz="1600" i="1" dirty="0"/>
              <a:t>A stable beam current alone does not confirm that the beam is precisely following its designated circular path.</a:t>
            </a:r>
          </a:p>
          <a:p>
            <a:pPr marL="285750" indent="-285750" algn="just">
              <a:buFont typeface="Arial" panose="020B0604020202020204" pitchFamily="34" charset="0"/>
              <a:buChar char="•"/>
            </a:pPr>
            <a:r>
              <a:rPr lang="en-CA" sz="1600" i="1" dirty="0"/>
              <a:t>The vacuum chamber is several millimeters wide, while the useful orbit for beamlines is only a few micrometers wide.</a:t>
            </a:r>
          </a:p>
          <a:p>
            <a:pPr marL="285750" indent="-285750" algn="just">
              <a:buFont typeface="Arial" panose="020B0604020202020204" pitchFamily="34" charset="0"/>
              <a:buChar char="•"/>
            </a:pPr>
            <a:r>
              <a:rPr lang="en-CA" sz="1600" i="1" dirty="0"/>
              <a:t>Therefore, consistent current only indicates that the beam is not hitting the walls, but it does not guarantee that the beam is accurately positioned along its intended trajectory.</a:t>
            </a:r>
          </a:p>
          <a:p>
            <a:pPr marL="285750" indent="-285750" algn="just">
              <a:buFont typeface="Arial" panose="020B0604020202020204" pitchFamily="34" charset="0"/>
              <a:buChar char="•"/>
            </a:pPr>
            <a:endParaRPr lang="en-CA" sz="1600" i="1" dirty="0"/>
          </a:p>
          <a:p>
            <a:pPr algn="ctr"/>
            <a:r>
              <a:rPr lang="en-CA" sz="1600" b="1" dirty="0"/>
              <a:t>As a result, the beam does not collide with the walls, and our NN model does not have a disturbing effect on the machine.</a:t>
            </a:r>
            <a:endParaRPr lang="en-CA" b="1" dirty="0"/>
          </a:p>
        </p:txBody>
      </p:sp>
      <p:pic>
        <p:nvPicPr>
          <p:cNvPr id="6" name="Picture 5">
            <a:extLst>
              <a:ext uri="{FF2B5EF4-FFF2-40B4-BE49-F238E27FC236}">
                <a16:creationId xmlns:a16="http://schemas.microsoft.com/office/drawing/2014/main" id="{763F69B4-BC5F-40AE-99C8-1A1F5A4CBDE0}"/>
              </a:ext>
            </a:extLst>
          </p:cNvPr>
          <p:cNvPicPr>
            <a:picLocks noChangeAspect="1"/>
          </p:cNvPicPr>
          <p:nvPr/>
        </p:nvPicPr>
        <p:blipFill>
          <a:blip r:embed="rId3"/>
          <a:stretch>
            <a:fillRect/>
          </a:stretch>
        </p:blipFill>
        <p:spPr>
          <a:xfrm>
            <a:off x="6642354" y="1801557"/>
            <a:ext cx="4988087" cy="2825307"/>
          </a:xfrm>
          <a:prstGeom prst="rect">
            <a:avLst/>
          </a:prstGeom>
          <a:ln w="9525">
            <a:solidFill>
              <a:schemeClr val="tx1"/>
            </a:solidFill>
          </a:ln>
        </p:spPr>
      </p:pic>
      <p:sp>
        <p:nvSpPr>
          <p:cNvPr id="2" name="Footer Placeholder 1">
            <a:extLst>
              <a:ext uri="{FF2B5EF4-FFF2-40B4-BE49-F238E27FC236}">
                <a16:creationId xmlns:a16="http://schemas.microsoft.com/office/drawing/2014/main" id="{B6CBD488-438A-4F34-81A1-3E843BC5DD2B}"/>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5C5293BE-8A5F-4756-9AE7-6EBF99FB8C75}"/>
              </a:ext>
            </a:extLst>
          </p:cNvPr>
          <p:cNvSpPr>
            <a:spLocks noGrp="1"/>
          </p:cNvSpPr>
          <p:nvPr>
            <p:ph type="sldNum" sz="quarter" idx="12"/>
          </p:nvPr>
        </p:nvSpPr>
        <p:spPr/>
        <p:txBody>
          <a:bodyPr/>
          <a:lstStyle/>
          <a:p>
            <a:fld id="{AF88E988-FB04-AB4E-BE5A-59F242AF7F7A}" type="slidenum">
              <a:rPr lang="en-US" smtClean="0"/>
              <a:pPr/>
              <a:t>22</a:t>
            </a:fld>
            <a:endParaRPr lang="en-US"/>
          </a:p>
        </p:txBody>
      </p:sp>
    </p:spTree>
    <p:extLst>
      <p:ext uri="{BB962C8B-B14F-4D97-AF65-F5344CB8AC3E}">
        <p14:creationId xmlns:p14="http://schemas.microsoft.com/office/powerpoint/2010/main" val="92011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4308872"/>
          </a:xfrm>
          <a:prstGeom prst="rect">
            <a:avLst/>
          </a:prstGeom>
          <a:noFill/>
        </p:spPr>
        <p:txBody>
          <a:bodyPr wrap="square" rtlCol="0">
            <a:spAutoFit/>
          </a:bodyPr>
          <a:lstStyle/>
          <a:p>
            <a:r>
              <a:rPr lang="en-CA" sz="2000" b="1" i="1" dirty="0"/>
              <a:t>Beam Position</a:t>
            </a:r>
          </a:p>
          <a:p>
            <a:pPr algn="just"/>
            <a:endParaRPr lang="en-CA" sz="2000" b="1" dirty="0"/>
          </a:p>
          <a:p>
            <a:pPr algn="just"/>
            <a:r>
              <a:rPr lang="en-CA" b="1" i="1" dirty="0"/>
              <a:t>The</a:t>
            </a:r>
            <a:r>
              <a:rPr lang="en-CA" i="1" dirty="0"/>
              <a:t> primary issue with the new model is the fluctuating </a:t>
            </a:r>
            <a:r>
              <a:rPr lang="en-CA" b="1" i="1" dirty="0"/>
              <a:t>reference points</a:t>
            </a:r>
            <a:r>
              <a:rPr lang="en-CA" i="1" dirty="0"/>
              <a:t>, leading to unusually high RMS values in both horizontal (X) and vertical (Y) beam positions.</a:t>
            </a:r>
          </a:p>
          <a:p>
            <a:pPr algn="just"/>
            <a:endParaRPr lang="en-CA" i="1" dirty="0"/>
          </a:p>
          <a:p>
            <a:pPr algn="just"/>
            <a:r>
              <a:rPr lang="en-CA" i="1" dirty="0"/>
              <a:t> These variations in reference points result in </a:t>
            </a:r>
            <a:r>
              <a:rPr lang="en-CA" b="1" i="1" dirty="0"/>
              <a:t>greater-than-expected RMS values</a:t>
            </a:r>
            <a:r>
              <a:rPr lang="en-CA" i="1" dirty="0"/>
              <a:t>, highlighting the need to </a:t>
            </a:r>
            <a:r>
              <a:rPr lang="en-CA" b="1" i="1" dirty="0"/>
              <a:t>stabilize these points </a:t>
            </a:r>
            <a:r>
              <a:rPr lang="en-CA" i="1" dirty="0"/>
              <a:t>to enhance model performance( By correction loop) . </a:t>
            </a:r>
          </a:p>
          <a:p>
            <a:pPr algn="just"/>
            <a:endParaRPr lang="en-CA" i="1" dirty="0"/>
          </a:p>
          <a:p>
            <a:pPr algn="just"/>
            <a:r>
              <a:rPr lang="en-CA" i="1" dirty="0"/>
              <a:t>Despite these challenges, </a:t>
            </a:r>
            <a:r>
              <a:rPr lang="en-CA" b="1" i="1" dirty="0"/>
              <a:t>A constant RMS in the NN model indicates that the beam maintains inaccurate positioning due to the outdated dataset used for training the model</a:t>
            </a:r>
            <a:r>
              <a:rPr lang="en-CA" i="1" dirty="0"/>
              <a:t>.</a:t>
            </a:r>
          </a:p>
          <a:p>
            <a:endParaRPr lang="en-CA" dirty="0"/>
          </a:p>
          <a:p>
            <a:pPr lvl="1"/>
            <a:endParaRPr lang="en-CA" dirty="0"/>
          </a:p>
        </p:txBody>
      </p:sp>
      <p:pic>
        <p:nvPicPr>
          <p:cNvPr id="7" name="Picture 6">
            <a:extLst>
              <a:ext uri="{FF2B5EF4-FFF2-40B4-BE49-F238E27FC236}">
                <a16:creationId xmlns:a16="http://schemas.microsoft.com/office/drawing/2014/main" id="{20723992-5A42-4A77-8329-E7E60E215517}"/>
              </a:ext>
            </a:extLst>
          </p:cNvPr>
          <p:cNvPicPr>
            <a:picLocks noChangeAspect="1"/>
          </p:cNvPicPr>
          <p:nvPr/>
        </p:nvPicPr>
        <p:blipFill>
          <a:blip r:embed="rId3"/>
          <a:stretch>
            <a:fillRect/>
          </a:stretch>
        </p:blipFill>
        <p:spPr>
          <a:xfrm>
            <a:off x="6606159" y="1914485"/>
            <a:ext cx="4876800" cy="2663987"/>
          </a:xfrm>
          <a:prstGeom prst="rect">
            <a:avLst/>
          </a:prstGeom>
          <a:ln w="9525">
            <a:solidFill>
              <a:schemeClr val="tx1"/>
            </a:solidFill>
          </a:ln>
        </p:spPr>
      </p:pic>
      <p:cxnSp>
        <p:nvCxnSpPr>
          <p:cNvPr id="3" name="Straight Connector 2">
            <a:extLst>
              <a:ext uri="{FF2B5EF4-FFF2-40B4-BE49-F238E27FC236}">
                <a16:creationId xmlns:a16="http://schemas.microsoft.com/office/drawing/2014/main" id="{A1122102-5219-4E86-8E3B-F063E98E226A}"/>
              </a:ext>
            </a:extLst>
          </p:cNvPr>
          <p:cNvCxnSpPr>
            <a:cxnSpLocks/>
          </p:cNvCxnSpPr>
          <p:nvPr/>
        </p:nvCxnSpPr>
        <p:spPr>
          <a:xfrm>
            <a:off x="8249384" y="1914485"/>
            <a:ext cx="0" cy="266398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593EBBE-DB9C-4C47-A9BD-A66AEE2B26A7}"/>
              </a:ext>
            </a:extLst>
          </p:cNvPr>
          <p:cNvSpPr txBox="1"/>
          <p:nvPr/>
        </p:nvSpPr>
        <p:spPr>
          <a:xfrm>
            <a:off x="6980274" y="4758070"/>
            <a:ext cx="1269084" cy="369332"/>
          </a:xfrm>
          <a:prstGeom prst="rect">
            <a:avLst/>
          </a:prstGeom>
          <a:noFill/>
        </p:spPr>
        <p:txBody>
          <a:bodyPr wrap="square" rtlCol="0">
            <a:spAutoFit/>
          </a:bodyPr>
          <a:lstStyle/>
          <a:p>
            <a:r>
              <a:rPr lang="en-CA" b="1" dirty="0">
                <a:solidFill>
                  <a:schemeClr val="tx2">
                    <a:lumMod val="75000"/>
                  </a:schemeClr>
                </a:solidFill>
              </a:rPr>
              <a:t>NN MODEL</a:t>
            </a:r>
          </a:p>
        </p:txBody>
      </p:sp>
      <p:sp>
        <p:nvSpPr>
          <p:cNvPr id="12" name="TextBox 11">
            <a:extLst>
              <a:ext uri="{FF2B5EF4-FFF2-40B4-BE49-F238E27FC236}">
                <a16:creationId xmlns:a16="http://schemas.microsoft.com/office/drawing/2014/main" id="{BD8F0F5F-6BBB-4341-BA20-65100F51AC61}"/>
              </a:ext>
            </a:extLst>
          </p:cNvPr>
          <p:cNvSpPr txBox="1"/>
          <p:nvPr/>
        </p:nvSpPr>
        <p:spPr>
          <a:xfrm>
            <a:off x="8514906" y="4768702"/>
            <a:ext cx="1269084" cy="369332"/>
          </a:xfrm>
          <a:prstGeom prst="rect">
            <a:avLst/>
          </a:prstGeom>
          <a:noFill/>
        </p:spPr>
        <p:txBody>
          <a:bodyPr wrap="square" rtlCol="0">
            <a:spAutoFit/>
          </a:bodyPr>
          <a:lstStyle/>
          <a:p>
            <a:pPr algn="ctr"/>
            <a:r>
              <a:rPr lang="en-CA" b="1" dirty="0">
                <a:solidFill>
                  <a:schemeClr val="tx2">
                    <a:lumMod val="75000"/>
                  </a:schemeClr>
                </a:solidFill>
              </a:rPr>
              <a:t>RM</a:t>
            </a:r>
          </a:p>
        </p:txBody>
      </p:sp>
      <p:sp>
        <p:nvSpPr>
          <p:cNvPr id="14" name="Left Brace 13">
            <a:extLst>
              <a:ext uri="{FF2B5EF4-FFF2-40B4-BE49-F238E27FC236}">
                <a16:creationId xmlns:a16="http://schemas.microsoft.com/office/drawing/2014/main" id="{D1CBF6C2-5779-490C-AE23-38E8651C5DBA}"/>
              </a:ext>
            </a:extLst>
          </p:cNvPr>
          <p:cNvSpPr/>
          <p:nvPr/>
        </p:nvSpPr>
        <p:spPr>
          <a:xfrm rot="16200000">
            <a:off x="7510574" y="4182580"/>
            <a:ext cx="170121" cy="115097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5" name="Left Brace 14">
            <a:extLst>
              <a:ext uri="{FF2B5EF4-FFF2-40B4-BE49-F238E27FC236}">
                <a16:creationId xmlns:a16="http://schemas.microsoft.com/office/drawing/2014/main" id="{3B82A962-D61A-4E37-BCD2-5B9A6D1F9561}"/>
              </a:ext>
            </a:extLst>
          </p:cNvPr>
          <p:cNvSpPr/>
          <p:nvPr/>
        </p:nvSpPr>
        <p:spPr>
          <a:xfrm rot="16200000">
            <a:off x="9014194" y="3967273"/>
            <a:ext cx="170121" cy="15780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sp>
        <p:nvSpPr>
          <p:cNvPr id="2" name="Footer Placeholder 1">
            <a:extLst>
              <a:ext uri="{FF2B5EF4-FFF2-40B4-BE49-F238E27FC236}">
                <a16:creationId xmlns:a16="http://schemas.microsoft.com/office/drawing/2014/main" id="{A1F10B9D-475C-4C8A-BC4B-890D264CC44A}"/>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329E5F44-5E40-435A-A4DD-1FF0D9EF8085}"/>
              </a:ext>
            </a:extLst>
          </p:cNvPr>
          <p:cNvSpPr>
            <a:spLocks noGrp="1"/>
          </p:cNvSpPr>
          <p:nvPr>
            <p:ph type="sldNum" sz="quarter" idx="12"/>
          </p:nvPr>
        </p:nvSpPr>
        <p:spPr/>
        <p:txBody>
          <a:bodyPr/>
          <a:lstStyle/>
          <a:p>
            <a:fld id="{AF88E988-FB04-AB4E-BE5A-59F242AF7F7A}" type="slidenum">
              <a:rPr lang="en-US" smtClean="0"/>
              <a:pPr/>
              <a:t>23</a:t>
            </a:fld>
            <a:endParaRPr lang="en-US"/>
          </a:p>
        </p:txBody>
      </p:sp>
    </p:spTree>
    <p:extLst>
      <p:ext uri="{BB962C8B-B14F-4D97-AF65-F5344CB8AC3E}">
        <p14:creationId xmlns:p14="http://schemas.microsoft.com/office/powerpoint/2010/main" val="249591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5078313"/>
          </a:xfrm>
          <a:prstGeom prst="rect">
            <a:avLst/>
          </a:prstGeom>
          <a:noFill/>
        </p:spPr>
        <p:txBody>
          <a:bodyPr wrap="square" rtlCol="0">
            <a:spAutoFit/>
          </a:bodyPr>
          <a:lstStyle/>
          <a:p>
            <a:r>
              <a:rPr lang="en-CA" b="1" i="1" dirty="0"/>
              <a:t>Beam Position Analysis</a:t>
            </a:r>
          </a:p>
          <a:p>
            <a:pPr algn="just"/>
            <a:endParaRPr lang="en-CA" b="1" dirty="0"/>
          </a:p>
          <a:p>
            <a:pPr algn="just"/>
            <a:r>
              <a:rPr lang="en-CA" b="1" i="1" dirty="0"/>
              <a:t>The</a:t>
            </a:r>
            <a:r>
              <a:rPr lang="en-CA" i="1" dirty="0"/>
              <a:t> question centers on the </a:t>
            </a:r>
            <a:r>
              <a:rPr lang="en-CA" i="1" u="sng" dirty="0"/>
              <a:t>causes of elevated RMS values</a:t>
            </a:r>
            <a:r>
              <a:rPr lang="en-CA" i="1" dirty="0"/>
              <a:t>. Analyzing the readings from the BPMs, it becomes clear that the new model's training involved specific </a:t>
            </a:r>
            <a:r>
              <a:rPr lang="en-CA" b="1" i="1" dirty="0"/>
              <a:t>reference points </a:t>
            </a:r>
            <a:r>
              <a:rPr lang="en-CA" i="1" dirty="0"/>
              <a:t>at (-1000, -500, 500, 1000 um), making it highly sensitive to these values and predisposed to seek data matching these points.</a:t>
            </a:r>
          </a:p>
          <a:p>
            <a:pPr algn="just"/>
            <a:endParaRPr lang="en-CA" i="1" dirty="0"/>
          </a:p>
          <a:p>
            <a:pPr algn="just"/>
            <a:r>
              <a:rPr lang="en-CA" b="1" i="1" dirty="0"/>
              <a:t>As</a:t>
            </a:r>
            <a:r>
              <a:rPr lang="en-CA" i="1" dirty="0"/>
              <a:t> a result, the BPM readings reflect a coefficient derived from these values. </a:t>
            </a:r>
          </a:p>
          <a:p>
            <a:pPr algn="just"/>
            <a:endParaRPr lang="en-CA" i="1" dirty="0"/>
          </a:p>
          <a:p>
            <a:pPr algn="just"/>
            <a:r>
              <a:rPr lang="en-CA" i="1" dirty="0"/>
              <a:t>For example, in </a:t>
            </a:r>
            <a:r>
              <a:rPr lang="en-CA" b="1" i="1" dirty="0"/>
              <a:t>BPM1401-02</a:t>
            </a:r>
            <a:r>
              <a:rPr lang="en-CA" i="1" dirty="0"/>
              <a:t> , while the reference model indicates a beam position of -500 um, the new model shows -2500 um. Similarly, </a:t>
            </a:r>
            <a:r>
              <a:rPr lang="en-CA" b="1" i="1" dirty="0"/>
              <a:t>BPM1412-05</a:t>
            </a:r>
            <a:r>
              <a:rPr lang="en-CA" i="1" dirty="0"/>
              <a:t> shows an actual position of -250 um versus the predicted +750 um .</a:t>
            </a:r>
          </a:p>
          <a:p>
            <a:endParaRPr lang="en-CA" i="1" dirty="0"/>
          </a:p>
          <a:p>
            <a:pPr lvl="1"/>
            <a:endParaRPr lang="en-CA" dirty="0"/>
          </a:p>
        </p:txBody>
      </p:sp>
      <p:pic>
        <p:nvPicPr>
          <p:cNvPr id="6" name="Picture 5">
            <a:extLst>
              <a:ext uri="{FF2B5EF4-FFF2-40B4-BE49-F238E27FC236}">
                <a16:creationId xmlns:a16="http://schemas.microsoft.com/office/drawing/2014/main" id="{FB6C152B-2828-48FF-A3D1-2D3F9A39D902}"/>
              </a:ext>
            </a:extLst>
          </p:cNvPr>
          <p:cNvPicPr>
            <a:picLocks noChangeAspect="1"/>
          </p:cNvPicPr>
          <p:nvPr/>
        </p:nvPicPr>
        <p:blipFill>
          <a:blip r:embed="rId3"/>
          <a:stretch>
            <a:fillRect/>
          </a:stretch>
        </p:blipFill>
        <p:spPr>
          <a:xfrm>
            <a:off x="6596252" y="1887477"/>
            <a:ext cx="4772653" cy="2828919"/>
          </a:xfrm>
          <a:prstGeom prst="rect">
            <a:avLst/>
          </a:prstGeom>
          <a:ln w="12700">
            <a:solidFill>
              <a:schemeClr val="tx1"/>
            </a:solidFill>
          </a:ln>
        </p:spPr>
      </p:pic>
      <p:cxnSp>
        <p:nvCxnSpPr>
          <p:cNvPr id="7" name="Straight Connector 6">
            <a:extLst>
              <a:ext uri="{FF2B5EF4-FFF2-40B4-BE49-F238E27FC236}">
                <a16:creationId xmlns:a16="http://schemas.microsoft.com/office/drawing/2014/main" id="{1D5FD500-6A99-4649-A7C8-74E6E8A9E2E8}"/>
              </a:ext>
            </a:extLst>
          </p:cNvPr>
          <p:cNvCxnSpPr>
            <a:cxnSpLocks/>
          </p:cNvCxnSpPr>
          <p:nvPr/>
        </p:nvCxnSpPr>
        <p:spPr>
          <a:xfrm>
            <a:off x="8190908" y="2031442"/>
            <a:ext cx="0" cy="266398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A86A1C9-0169-4A8E-9DAE-DE23058D2669}"/>
              </a:ext>
            </a:extLst>
          </p:cNvPr>
          <p:cNvSpPr txBox="1"/>
          <p:nvPr/>
        </p:nvSpPr>
        <p:spPr>
          <a:xfrm>
            <a:off x="6921798" y="4875027"/>
            <a:ext cx="1269084" cy="369332"/>
          </a:xfrm>
          <a:prstGeom prst="rect">
            <a:avLst/>
          </a:prstGeom>
          <a:noFill/>
        </p:spPr>
        <p:txBody>
          <a:bodyPr wrap="square" rtlCol="0">
            <a:spAutoFit/>
          </a:bodyPr>
          <a:lstStyle/>
          <a:p>
            <a:r>
              <a:rPr lang="en-CA" b="1" dirty="0">
                <a:solidFill>
                  <a:schemeClr val="tx2">
                    <a:lumMod val="75000"/>
                  </a:schemeClr>
                </a:solidFill>
              </a:rPr>
              <a:t>NN MODEL</a:t>
            </a:r>
          </a:p>
        </p:txBody>
      </p:sp>
      <p:sp>
        <p:nvSpPr>
          <p:cNvPr id="9" name="TextBox 8">
            <a:extLst>
              <a:ext uri="{FF2B5EF4-FFF2-40B4-BE49-F238E27FC236}">
                <a16:creationId xmlns:a16="http://schemas.microsoft.com/office/drawing/2014/main" id="{55386B2F-8128-4C0F-AEDE-060202059E88}"/>
              </a:ext>
            </a:extLst>
          </p:cNvPr>
          <p:cNvSpPr txBox="1"/>
          <p:nvPr/>
        </p:nvSpPr>
        <p:spPr>
          <a:xfrm>
            <a:off x="8456430" y="4885659"/>
            <a:ext cx="1269084" cy="369332"/>
          </a:xfrm>
          <a:prstGeom prst="rect">
            <a:avLst/>
          </a:prstGeom>
          <a:noFill/>
        </p:spPr>
        <p:txBody>
          <a:bodyPr wrap="square" rtlCol="0">
            <a:spAutoFit/>
          </a:bodyPr>
          <a:lstStyle/>
          <a:p>
            <a:pPr algn="ctr"/>
            <a:r>
              <a:rPr lang="en-CA" b="1" dirty="0">
                <a:solidFill>
                  <a:schemeClr val="tx2">
                    <a:lumMod val="75000"/>
                  </a:schemeClr>
                </a:solidFill>
              </a:rPr>
              <a:t>RM</a:t>
            </a:r>
          </a:p>
        </p:txBody>
      </p:sp>
      <p:sp>
        <p:nvSpPr>
          <p:cNvPr id="12" name="Left Brace 11">
            <a:extLst>
              <a:ext uri="{FF2B5EF4-FFF2-40B4-BE49-F238E27FC236}">
                <a16:creationId xmlns:a16="http://schemas.microsoft.com/office/drawing/2014/main" id="{6ACEF63C-5B71-460B-A430-54762D2C6C2F}"/>
              </a:ext>
            </a:extLst>
          </p:cNvPr>
          <p:cNvSpPr/>
          <p:nvPr/>
        </p:nvSpPr>
        <p:spPr>
          <a:xfrm rot="16200000">
            <a:off x="7452098" y="4299537"/>
            <a:ext cx="170121" cy="115097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3" name="Left Brace 12">
            <a:extLst>
              <a:ext uri="{FF2B5EF4-FFF2-40B4-BE49-F238E27FC236}">
                <a16:creationId xmlns:a16="http://schemas.microsoft.com/office/drawing/2014/main" id="{BB4C1B5A-9D16-4D18-AD4D-0B6860924630}"/>
              </a:ext>
            </a:extLst>
          </p:cNvPr>
          <p:cNvSpPr/>
          <p:nvPr/>
        </p:nvSpPr>
        <p:spPr>
          <a:xfrm rot="16200000">
            <a:off x="8955718" y="4084230"/>
            <a:ext cx="170121" cy="15780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sp>
        <p:nvSpPr>
          <p:cNvPr id="2" name="Footer Placeholder 1">
            <a:extLst>
              <a:ext uri="{FF2B5EF4-FFF2-40B4-BE49-F238E27FC236}">
                <a16:creationId xmlns:a16="http://schemas.microsoft.com/office/drawing/2014/main" id="{F5DB3940-AB8F-4BF4-BB8F-C694EBAD0D2D}"/>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BB0A8C62-7D4E-4802-9A99-714C5B0CB545}"/>
              </a:ext>
            </a:extLst>
          </p:cNvPr>
          <p:cNvSpPr>
            <a:spLocks noGrp="1"/>
          </p:cNvSpPr>
          <p:nvPr>
            <p:ph type="sldNum" sz="quarter" idx="12"/>
          </p:nvPr>
        </p:nvSpPr>
        <p:spPr/>
        <p:txBody>
          <a:bodyPr/>
          <a:lstStyle/>
          <a:p>
            <a:fld id="{AF88E988-FB04-AB4E-BE5A-59F242AF7F7A}" type="slidenum">
              <a:rPr lang="en-US" smtClean="0"/>
              <a:pPr/>
              <a:t>24</a:t>
            </a:fld>
            <a:endParaRPr lang="en-US"/>
          </a:p>
        </p:txBody>
      </p:sp>
    </p:spTree>
    <p:extLst>
      <p:ext uri="{BB962C8B-B14F-4D97-AF65-F5344CB8AC3E}">
        <p14:creationId xmlns:p14="http://schemas.microsoft.com/office/powerpoint/2010/main" val="34094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3970318"/>
          </a:xfrm>
          <a:prstGeom prst="rect">
            <a:avLst/>
          </a:prstGeom>
          <a:noFill/>
        </p:spPr>
        <p:txBody>
          <a:bodyPr wrap="square" rtlCol="0">
            <a:spAutoFit/>
          </a:bodyPr>
          <a:lstStyle/>
          <a:p>
            <a:r>
              <a:rPr lang="en-CA" b="1" i="1" dirty="0"/>
              <a:t>Performance</a:t>
            </a:r>
          </a:p>
          <a:p>
            <a:endParaRPr lang="en-CA" b="1" i="1" dirty="0"/>
          </a:p>
          <a:p>
            <a:r>
              <a:rPr lang="en-CA" i="1" dirty="0"/>
              <a:t>The initial observation shows a consistent trend in the BPM positions, suggesting that the model is functioning as expected ( for first loop).</a:t>
            </a:r>
          </a:p>
          <a:p>
            <a:endParaRPr lang="en-CA" i="1" dirty="0"/>
          </a:p>
          <a:p>
            <a:r>
              <a:rPr lang="en-CA" i="1" dirty="0"/>
              <a:t>The uniformity in BPM positions reflects the model's ability to predict and maintain beam positions; however, further analysis over a broader frequency range is required to fully validate the model's performance.</a:t>
            </a:r>
          </a:p>
          <a:p>
            <a:endParaRPr lang="en-CA" i="1" dirty="0"/>
          </a:p>
          <a:p>
            <a:r>
              <a:rPr lang="en-CA" i="1" dirty="0"/>
              <a:t>While the current data suggests consistent performance, a comprehensive comparison with previous models is necessary before concluding superior performance.</a:t>
            </a:r>
          </a:p>
        </p:txBody>
      </p:sp>
      <p:pic>
        <p:nvPicPr>
          <p:cNvPr id="7" name="Picture 6">
            <a:extLst>
              <a:ext uri="{FF2B5EF4-FFF2-40B4-BE49-F238E27FC236}">
                <a16:creationId xmlns:a16="http://schemas.microsoft.com/office/drawing/2014/main" id="{064AC5B8-F6E7-4CDC-BF94-577822117F76}"/>
              </a:ext>
            </a:extLst>
          </p:cNvPr>
          <p:cNvPicPr>
            <a:picLocks noChangeAspect="1"/>
          </p:cNvPicPr>
          <p:nvPr/>
        </p:nvPicPr>
        <p:blipFill>
          <a:blip r:embed="rId3"/>
          <a:stretch>
            <a:fillRect/>
          </a:stretch>
        </p:blipFill>
        <p:spPr>
          <a:xfrm>
            <a:off x="6628072" y="1806325"/>
            <a:ext cx="4924414" cy="3016776"/>
          </a:xfrm>
          <a:prstGeom prst="rect">
            <a:avLst/>
          </a:prstGeom>
          <a:ln w="12700">
            <a:solidFill>
              <a:schemeClr val="tx1"/>
            </a:solidFill>
          </a:ln>
        </p:spPr>
      </p:pic>
      <p:cxnSp>
        <p:nvCxnSpPr>
          <p:cNvPr id="6" name="Straight Connector 5">
            <a:extLst>
              <a:ext uri="{FF2B5EF4-FFF2-40B4-BE49-F238E27FC236}">
                <a16:creationId xmlns:a16="http://schemas.microsoft.com/office/drawing/2014/main" id="{357D54E0-F741-491C-8BEC-B598F950E0BC}"/>
              </a:ext>
            </a:extLst>
          </p:cNvPr>
          <p:cNvCxnSpPr>
            <a:cxnSpLocks/>
          </p:cNvCxnSpPr>
          <p:nvPr/>
        </p:nvCxnSpPr>
        <p:spPr>
          <a:xfrm>
            <a:off x="8217488" y="2159035"/>
            <a:ext cx="0" cy="266398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C6C6AEF-8E57-4EE2-B636-F96922ACDEA8}"/>
              </a:ext>
            </a:extLst>
          </p:cNvPr>
          <p:cNvSpPr txBox="1"/>
          <p:nvPr/>
        </p:nvSpPr>
        <p:spPr>
          <a:xfrm>
            <a:off x="6948378" y="5002620"/>
            <a:ext cx="1269084" cy="369332"/>
          </a:xfrm>
          <a:prstGeom prst="rect">
            <a:avLst/>
          </a:prstGeom>
          <a:noFill/>
        </p:spPr>
        <p:txBody>
          <a:bodyPr wrap="square" rtlCol="0">
            <a:spAutoFit/>
          </a:bodyPr>
          <a:lstStyle/>
          <a:p>
            <a:r>
              <a:rPr lang="en-CA" b="1" dirty="0">
                <a:solidFill>
                  <a:schemeClr val="tx2">
                    <a:lumMod val="75000"/>
                  </a:schemeClr>
                </a:solidFill>
              </a:rPr>
              <a:t>NN MODEL</a:t>
            </a:r>
          </a:p>
        </p:txBody>
      </p:sp>
      <p:sp>
        <p:nvSpPr>
          <p:cNvPr id="9" name="TextBox 8">
            <a:extLst>
              <a:ext uri="{FF2B5EF4-FFF2-40B4-BE49-F238E27FC236}">
                <a16:creationId xmlns:a16="http://schemas.microsoft.com/office/drawing/2014/main" id="{1817B5E8-9CD0-46CC-9126-A4111C7380D7}"/>
              </a:ext>
            </a:extLst>
          </p:cNvPr>
          <p:cNvSpPr txBox="1"/>
          <p:nvPr/>
        </p:nvSpPr>
        <p:spPr>
          <a:xfrm>
            <a:off x="8483010" y="5013252"/>
            <a:ext cx="1269084" cy="369332"/>
          </a:xfrm>
          <a:prstGeom prst="rect">
            <a:avLst/>
          </a:prstGeom>
          <a:noFill/>
        </p:spPr>
        <p:txBody>
          <a:bodyPr wrap="square" rtlCol="0">
            <a:spAutoFit/>
          </a:bodyPr>
          <a:lstStyle/>
          <a:p>
            <a:pPr algn="ctr"/>
            <a:r>
              <a:rPr lang="en-CA" b="1" dirty="0">
                <a:solidFill>
                  <a:schemeClr val="tx2">
                    <a:lumMod val="75000"/>
                  </a:schemeClr>
                </a:solidFill>
              </a:rPr>
              <a:t>RM</a:t>
            </a:r>
          </a:p>
        </p:txBody>
      </p:sp>
      <p:sp>
        <p:nvSpPr>
          <p:cNvPr id="12" name="Left Brace 11">
            <a:extLst>
              <a:ext uri="{FF2B5EF4-FFF2-40B4-BE49-F238E27FC236}">
                <a16:creationId xmlns:a16="http://schemas.microsoft.com/office/drawing/2014/main" id="{7ADB251A-F925-434F-8B2B-1A2A2114BEF9}"/>
              </a:ext>
            </a:extLst>
          </p:cNvPr>
          <p:cNvSpPr/>
          <p:nvPr/>
        </p:nvSpPr>
        <p:spPr>
          <a:xfrm rot="16200000">
            <a:off x="7478678" y="4427130"/>
            <a:ext cx="170121" cy="115097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3" name="Left Brace 12">
            <a:extLst>
              <a:ext uri="{FF2B5EF4-FFF2-40B4-BE49-F238E27FC236}">
                <a16:creationId xmlns:a16="http://schemas.microsoft.com/office/drawing/2014/main" id="{5D88228F-BDBC-46BB-911D-B64A66938C3D}"/>
              </a:ext>
            </a:extLst>
          </p:cNvPr>
          <p:cNvSpPr/>
          <p:nvPr/>
        </p:nvSpPr>
        <p:spPr>
          <a:xfrm rot="16200000">
            <a:off x="8982298" y="4211823"/>
            <a:ext cx="170121" cy="15780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sp>
        <p:nvSpPr>
          <p:cNvPr id="2" name="Footer Placeholder 1">
            <a:extLst>
              <a:ext uri="{FF2B5EF4-FFF2-40B4-BE49-F238E27FC236}">
                <a16:creationId xmlns:a16="http://schemas.microsoft.com/office/drawing/2014/main" id="{928AB483-4DAD-405F-A0B0-4BFCBEBE5082}"/>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55A876BE-BA32-46D1-850F-3EBD236F3259}"/>
              </a:ext>
            </a:extLst>
          </p:cNvPr>
          <p:cNvSpPr>
            <a:spLocks noGrp="1"/>
          </p:cNvSpPr>
          <p:nvPr>
            <p:ph type="sldNum" sz="quarter" idx="12"/>
          </p:nvPr>
        </p:nvSpPr>
        <p:spPr/>
        <p:txBody>
          <a:bodyPr/>
          <a:lstStyle/>
          <a:p>
            <a:fld id="{AF88E988-FB04-AB4E-BE5A-59F242AF7F7A}" type="slidenum">
              <a:rPr lang="en-US" smtClean="0"/>
              <a:pPr/>
              <a:t>25</a:t>
            </a:fld>
            <a:endParaRPr lang="en-US"/>
          </a:p>
        </p:txBody>
      </p:sp>
    </p:spTree>
    <p:extLst>
      <p:ext uri="{BB962C8B-B14F-4D97-AF65-F5344CB8AC3E}">
        <p14:creationId xmlns:p14="http://schemas.microsoft.com/office/powerpoint/2010/main" val="37281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5416868"/>
          </a:xfrm>
          <a:prstGeom prst="rect">
            <a:avLst/>
          </a:prstGeom>
          <a:noFill/>
        </p:spPr>
        <p:txBody>
          <a:bodyPr wrap="square" rtlCol="0">
            <a:spAutoFit/>
          </a:bodyPr>
          <a:lstStyle/>
          <a:p>
            <a:r>
              <a:rPr lang="en-CA" sz="2000" b="1" i="1" dirty="0"/>
              <a:t>In-Depth Exploration</a:t>
            </a:r>
          </a:p>
          <a:p>
            <a:pPr algn="just"/>
            <a:endParaRPr lang="en-CA" sz="2000" b="1" dirty="0"/>
          </a:p>
          <a:p>
            <a:pPr algn="just"/>
            <a:r>
              <a:rPr lang="en-CA" i="1" dirty="0"/>
              <a:t>Now we want to look more closely to determine how smoothly the NN model performs and how effectively it reduces fluctuations.</a:t>
            </a:r>
          </a:p>
          <a:p>
            <a:pPr algn="just"/>
            <a:endParaRPr lang="en-CA" i="1" dirty="0"/>
          </a:p>
          <a:p>
            <a:pPr algn="just"/>
            <a:r>
              <a:rPr lang="en-CA" b="1" i="1" dirty="0"/>
              <a:t>This</a:t>
            </a:r>
            <a:r>
              <a:rPr lang="en-CA" i="1" dirty="0"/>
              <a:t> will involve a comprehensive analysis to fully evaluate and understand the subtleties and complexities of their capabilities. </a:t>
            </a:r>
          </a:p>
          <a:p>
            <a:pPr algn="just"/>
            <a:endParaRPr lang="en-CA" i="1" dirty="0"/>
          </a:p>
          <a:p>
            <a:pPr algn="just"/>
            <a:r>
              <a:rPr lang="en-CA" i="1" dirty="0"/>
              <a:t>To begin, we'll </a:t>
            </a:r>
            <a:r>
              <a:rPr lang="en-CA" b="1" i="1" dirty="0"/>
              <a:t>focus</a:t>
            </a:r>
            <a:r>
              <a:rPr lang="en-CA" i="1" dirty="0"/>
              <a:t> on the beam position in </a:t>
            </a:r>
            <a:r>
              <a:rPr lang="en-CA" b="1" i="1" dirty="0"/>
              <a:t>section 11</a:t>
            </a:r>
            <a:r>
              <a:rPr lang="en-CA" i="1" dirty="0"/>
              <a:t>, specifically at </a:t>
            </a:r>
            <a:r>
              <a:rPr lang="en-CA" b="1" i="1" dirty="0"/>
              <a:t>BPM1411-05</a:t>
            </a:r>
            <a:r>
              <a:rPr lang="en-CA" i="1" dirty="0"/>
              <a:t>, where the difference is clearly visible to the naked eye.</a:t>
            </a:r>
          </a:p>
          <a:p>
            <a:pPr algn="just"/>
            <a:endParaRPr lang="en-CA" i="1" dirty="0"/>
          </a:p>
          <a:p>
            <a:pPr algn="just"/>
            <a:r>
              <a:rPr lang="en-CA" b="1" i="1" dirty="0"/>
              <a:t>This</a:t>
            </a:r>
            <a:r>
              <a:rPr lang="en-CA" i="1" dirty="0"/>
              <a:t> indicates that the </a:t>
            </a:r>
            <a:r>
              <a:rPr lang="en-CA" b="1" i="1" dirty="0"/>
              <a:t>RMS</a:t>
            </a:r>
            <a:r>
              <a:rPr lang="en-CA" i="1" dirty="0"/>
              <a:t> for the </a:t>
            </a:r>
            <a:r>
              <a:rPr lang="en-CA" b="1" i="1" dirty="0"/>
              <a:t>NN-Model</a:t>
            </a:r>
            <a:r>
              <a:rPr lang="en-CA" i="1" dirty="0"/>
              <a:t> is </a:t>
            </a:r>
            <a:r>
              <a:rPr lang="en-CA" b="1" i="1" dirty="0"/>
              <a:t>8.14 ×10</a:t>
            </a:r>
            <a:r>
              <a:rPr lang="en-CA" b="1" i="1" baseline="30000" dirty="0"/>
              <a:t>−5</a:t>
            </a:r>
            <a:r>
              <a:rPr lang="en-CA" i="1" dirty="0"/>
              <a:t>, while the </a:t>
            </a:r>
            <a:r>
              <a:rPr lang="en-CA" b="1" i="1" dirty="0"/>
              <a:t>RMS</a:t>
            </a:r>
            <a:r>
              <a:rPr lang="en-CA" i="1" dirty="0"/>
              <a:t> for the </a:t>
            </a:r>
            <a:r>
              <a:rPr lang="en-CA" b="1" i="1" dirty="0"/>
              <a:t>RM-Model</a:t>
            </a:r>
            <a:r>
              <a:rPr lang="en-CA" i="1" dirty="0"/>
              <a:t> is </a:t>
            </a:r>
            <a:r>
              <a:rPr lang="en-CA" b="1" i="1" dirty="0"/>
              <a:t>18.69 × 10</a:t>
            </a:r>
            <a:r>
              <a:rPr lang="en-CA" b="1" i="1" baseline="30000" dirty="0"/>
              <a:t>−5</a:t>
            </a:r>
            <a:r>
              <a:rPr lang="en-CA" i="1" dirty="0"/>
              <a:t>.</a:t>
            </a:r>
          </a:p>
          <a:p>
            <a:pPr algn="just"/>
            <a:r>
              <a:rPr lang="en-CA" b="1" i="1" dirty="0"/>
              <a:t>56.4%</a:t>
            </a:r>
            <a:r>
              <a:rPr lang="en-CA" i="1" dirty="0"/>
              <a:t> reduction in fluctuations!</a:t>
            </a:r>
          </a:p>
          <a:p>
            <a:endParaRPr lang="en-CA" i="1" dirty="0"/>
          </a:p>
          <a:p>
            <a:pPr lvl="1"/>
            <a:endParaRPr lang="en-CA" dirty="0"/>
          </a:p>
        </p:txBody>
      </p:sp>
      <p:pic>
        <p:nvPicPr>
          <p:cNvPr id="6" name="Picture 5">
            <a:extLst>
              <a:ext uri="{FF2B5EF4-FFF2-40B4-BE49-F238E27FC236}">
                <a16:creationId xmlns:a16="http://schemas.microsoft.com/office/drawing/2014/main" id="{CDD12A93-19B0-4AC1-9FB8-CBDD4741D9FB}"/>
              </a:ext>
            </a:extLst>
          </p:cNvPr>
          <p:cNvPicPr>
            <a:picLocks noChangeAspect="1"/>
          </p:cNvPicPr>
          <p:nvPr/>
        </p:nvPicPr>
        <p:blipFill>
          <a:blip r:embed="rId3"/>
          <a:stretch>
            <a:fillRect/>
          </a:stretch>
        </p:blipFill>
        <p:spPr>
          <a:xfrm>
            <a:off x="6756654" y="1771900"/>
            <a:ext cx="4610100" cy="1926112"/>
          </a:xfrm>
          <a:prstGeom prst="rect">
            <a:avLst/>
          </a:prstGeom>
          <a:ln w="12700">
            <a:solidFill>
              <a:schemeClr val="tx1"/>
            </a:solidFill>
          </a:ln>
        </p:spPr>
      </p:pic>
      <p:pic>
        <p:nvPicPr>
          <p:cNvPr id="8" name="Picture 7">
            <a:extLst>
              <a:ext uri="{FF2B5EF4-FFF2-40B4-BE49-F238E27FC236}">
                <a16:creationId xmlns:a16="http://schemas.microsoft.com/office/drawing/2014/main" id="{4F6E1B9C-6030-4981-935C-639077B20932}"/>
              </a:ext>
            </a:extLst>
          </p:cNvPr>
          <p:cNvPicPr>
            <a:picLocks noChangeAspect="1"/>
          </p:cNvPicPr>
          <p:nvPr/>
        </p:nvPicPr>
        <p:blipFill>
          <a:blip r:embed="rId4"/>
          <a:stretch>
            <a:fillRect/>
          </a:stretch>
        </p:blipFill>
        <p:spPr>
          <a:xfrm>
            <a:off x="6756654" y="3743970"/>
            <a:ext cx="4610100" cy="2089904"/>
          </a:xfrm>
          <a:prstGeom prst="rect">
            <a:avLst/>
          </a:prstGeom>
          <a:ln w="12700">
            <a:solidFill>
              <a:schemeClr val="tx1"/>
            </a:solidFill>
          </a:ln>
        </p:spPr>
      </p:pic>
      <p:sp>
        <p:nvSpPr>
          <p:cNvPr id="2" name="Footer Placeholder 1">
            <a:extLst>
              <a:ext uri="{FF2B5EF4-FFF2-40B4-BE49-F238E27FC236}">
                <a16:creationId xmlns:a16="http://schemas.microsoft.com/office/drawing/2014/main" id="{611FC4AE-9B39-478E-A32B-A1403D1777C8}"/>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095D923A-E2E2-45C4-8E2C-F693D0C87296}"/>
              </a:ext>
            </a:extLst>
          </p:cNvPr>
          <p:cNvSpPr>
            <a:spLocks noGrp="1"/>
          </p:cNvSpPr>
          <p:nvPr>
            <p:ph type="sldNum" sz="quarter" idx="12"/>
          </p:nvPr>
        </p:nvSpPr>
        <p:spPr/>
        <p:txBody>
          <a:bodyPr/>
          <a:lstStyle/>
          <a:p>
            <a:fld id="{AF88E988-FB04-AB4E-BE5A-59F242AF7F7A}" type="slidenum">
              <a:rPr lang="en-US" smtClean="0"/>
              <a:pPr/>
              <a:t>26</a:t>
            </a:fld>
            <a:endParaRPr lang="en-US"/>
          </a:p>
        </p:txBody>
      </p:sp>
    </p:spTree>
    <p:extLst>
      <p:ext uri="{BB962C8B-B14F-4D97-AF65-F5344CB8AC3E}">
        <p14:creationId xmlns:p14="http://schemas.microsoft.com/office/powerpoint/2010/main" val="1373718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3"/>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5980176" cy="5139869"/>
          </a:xfrm>
          <a:prstGeom prst="rect">
            <a:avLst/>
          </a:prstGeom>
          <a:noFill/>
        </p:spPr>
        <p:txBody>
          <a:bodyPr wrap="square" rtlCol="0">
            <a:spAutoFit/>
          </a:bodyPr>
          <a:lstStyle/>
          <a:p>
            <a:r>
              <a:rPr lang="en-CA" sz="2000" b="1" i="1" dirty="0"/>
              <a:t>In-Depth Exploration</a:t>
            </a:r>
          </a:p>
          <a:p>
            <a:pPr algn="just"/>
            <a:endParaRPr lang="en-CA" sz="2000" b="1" dirty="0"/>
          </a:p>
          <a:p>
            <a:r>
              <a:rPr lang="en-CA" b="1" i="1" dirty="0"/>
              <a:t>Similarly</a:t>
            </a:r>
            <a:r>
              <a:rPr lang="en-CA" i="1" dirty="0"/>
              <a:t>, for or </a:t>
            </a:r>
            <a:r>
              <a:rPr lang="en-CA" b="1" i="1" dirty="0"/>
              <a:t>BPM1401-01:x</a:t>
            </a:r>
            <a:r>
              <a:rPr lang="en-CA" i="1" dirty="0"/>
              <a:t> in section 1, the RMS for the NN-Model is </a:t>
            </a:r>
            <a:r>
              <a:rPr lang="en-CA" b="1" i="1" dirty="0"/>
              <a:t>1.02 × 10</a:t>
            </a:r>
            <a:r>
              <a:rPr lang="en-CA" b="1" i="1" baseline="30000" dirty="0"/>
              <a:t>−4</a:t>
            </a:r>
            <a:r>
              <a:rPr lang="en-CA" i="1" dirty="0"/>
              <a:t>, while the RMS for the RM-Model is </a:t>
            </a:r>
            <a:r>
              <a:rPr lang="en-CA" b="1" i="1" dirty="0"/>
              <a:t>1.28 × 10</a:t>
            </a:r>
            <a:r>
              <a:rPr lang="en-CA" b="1" i="1" baseline="30000" dirty="0"/>
              <a:t>−4</a:t>
            </a:r>
          </a:p>
          <a:p>
            <a:r>
              <a:rPr lang="en-CA" b="1" i="1" dirty="0"/>
              <a:t>20.3% </a:t>
            </a:r>
            <a:r>
              <a:rPr lang="en-CA" i="1" dirty="0"/>
              <a:t>reduction in fluctuations.</a:t>
            </a:r>
          </a:p>
          <a:p>
            <a:pPr algn="just"/>
            <a:r>
              <a:rPr lang="en-CA" b="1" i="1" dirty="0"/>
              <a:t>The</a:t>
            </a:r>
            <a:r>
              <a:rPr lang="en-CA" i="1" dirty="0"/>
              <a:t> consistency in results is maintained across other BPMs, although there are occasional variations where results either slightly exceed or fall short of expectations. Notably, in sections </a:t>
            </a:r>
            <a:r>
              <a:rPr lang="en-CA" b="1" i="1" dirty="0"/>
              <a:t>11, 12, and 1, </a:t>
            </a:r>
            <a:r>
              <a:rPr lang="en-CA" i="1" dirty="0"/>
              <a:t>the NN-Model consistently outperforms others. However, it should be noted that for Y positions, the performance of both the new and old models is identical. This suggests that the NN-Model achieves improved accuracy and effectiveness in specific sections. </a:t>
            </a:r>
            <a:r>
              <a:rPr lang="en-CA" b="1" i="1" dirty="0"/>
              <a:t>However, more parameters need to be checked, and we have to be cautious about interpreting this result.</a:t>
            </a:r>
          </a:p>
          <a:p>
            <a:endParaRPr lang="en-CA" i="1" dirty="0"/>
          </a:p>
          <a:p>
            <a:pPr lvl="1"/>
            <a:endParaRPr lang="en-CA" dirty="0"/>
          </a:p>
        </p:txBody>
      </p:sp>
      <p:pic>
        <p:nvPicPr>
          <p:cNvPr id="7" name="Picture 6">
            <a:extLst>
              <a:ext uri="{FF2B5EF4-FFF2-40B4-BE49-F238E27FC236}">
                <a16:creationId xmlns:a16="http://schemas.microsoft.com/office/drawing/2014/main" id="{918D25EF-E802-451B-887D-694A48EDFE03}"/>
              </a:ext>
            </a:extLst>
          </p:cNvPr>
          <p:cNvPicPr>
            <a:picLocks noChangeAspect="1"/>
          </p:cNvPicPr>
          <p:nvPr/>
        </p:nvPicPr>
        <p:blipFill>
          <a:blip r:embed="rId4"/>
          <a:stretch>
            <a:fillRect/>
          </a:stretch>
        </p:blipFill>
        <p:spPr>
          <a:xfrm>
            <a:off x="6648470" y="1641330"/>
            <a:ext cx="4732761" cy="1934104"/>
          </a:xfrm>
          <a:prstGeom prst="rect">
            <a:avLst/>
          </a:prstGeom>
          <a:ln w="12700">
            <a:solidFill>
              <a:schemeClr val="tx1"/>
            </a:solidFill>
          </a:ln>
        </p:spPr>
      </p:pic>
      <p:pic>
        <p:nvPicPr>
          <p:cNvPr id="9" name="Picture 8">
            <a:extLst>
              <a:ext uri="{FF2B5EF4-FFF2-40B4-BE49-F238E27FC236}">
                <a16:creationId xmlns:a16="http://schemas.microsoft.com/office/drawing/2014/main" id="{4D5B8342-6AD2-44C0-9455-7558E2B44C40}"/>
              </a:ext>
            </a:extLst>
          </p:cNvPr>
          <p:cNvPicPr>
            <a:picLocks noChangeAspect="1"/>
          </p:cNvPicPr>
          <p:nvPr/>
        </p:nvPicPr>
        <p:blipFill>
          <a:blip r:embed="rId5"/>
          <a:stretch>
            <a:fillRect/>
          </a:stretch>
        </p:blipFill>
        <p:spPr>
          <a:xfrm>
            <a:off x="6648470" y="3643360"/>
            <a:ext cx="4732760" cy="1934100"/>
          </a:xfrm>
          <a:prstGeom prst="rect">
            <a:avLst/>
          </a:prstGeom>
          <a:ln w="12700">
            <a:solidFill>
              <a:schemeClr val="tx1"/>
            </a:solidFill>
          </a:ln>
        </p:spPr>
      </p:pic>
      <p:sp>
        <p:nvSpPr>
          <p:cNvPr id="2" name="Footer Placeholder 1">
            <a:extLst>
              <a:ext uri="{FF2B5EF4-FFF2-40B4-BE49-F238E27FC236}">
                <a16:creationId xmlns:a16="http://schemas.microsoft.com/office/drawing/2014/main" id="{599552A8-F2C3-458A-A71C-E9D49834A38A}"/>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763E0282-7977-415F-B76E-70E483CBA133}"/>
              </a:ext>
            </a:extLst>
          </p:cNvPr>
          <p:cNvSpPr>
            <a:spLocks noGrp="1"/>
          </p:cNvSpPr>
          <p:nvPr>
            <p:ph type="sldNum" sz="quarter" idx="12"/>
          </p:nvPr>
        </p:nvSpPr>
        <p:spPr/>
        <p:txBody>
          <a:bodyPr/>
          <a:lstStyle/>
          <a:p>
            <a:fld id="{AF88E988-FB04-AB4E-BE5A-59F242AF7F7A}" type="slidenum">
              <a:rPr lang="en-US" smtClean="0"/>
              <a:pPr/>
              <a:t>27</a:t>
            </a:fld>
            <a:endParaRPr lang="en-US"/>
          </a:p>
        </p:txBody>
      </p:sp>
    </p:spTree>
    <p:extLst>
      <p:ext uri="{BB962C8B-B14F-4D97-AF65-F5344CB8AC3E}">
        <p14:creationId xmlns:p14="http://schemas.microsoft.com/office/powerpoint/2010/main" val="314183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11210544" cy="5262979"/>
          </a:xfrm>
          <a:prstGeom prst="rect">
            <a:avLst/>
          </a:prstGeom>
          <a:noFill/>
        </p:spPr>
        <p:txBody>
          <a:bodyPr wrap="square" rtlCol="0">
            <a:spAutoFit/>
          </a:bodyPr>
          <a:lstStyle/>
          <a:p>
            <a:r>
              <a:rPr lang="en-CA" sz="2400" b="1" i="1" dirty="0"/>
              <a:t>Future Activities</a:t>
            </a:r>
          </a:p>
          <a:p>
            <a:endParaRPr lang="en-CA" sz="2400" b="1" i="1" dirty="0"/>
          </a:p>
          <a:p>
            <a:r>
              <a:rPr lang="en-CA" b="1" dirty="0"/>
              <a:t>Expansion of Input Parameters:</a:t>
            </a:r>
          </a:p>
          <a:p>
            <a:r>
              <a:rPr lang="en-CA" dirty="0"/>
              <a:t>To improve the accuracy and robustness of the model, we will expand the input parameters to include additional factors such as ID movement, RF parameters, Set points and other operational variables. This will help the model account for a broader range of influencing factors beyond BPM data.</a:t>
            </a:r>
          </a:p>
          <a:p>
            <a:endParaRPr lang="en-CA" b="1" dirty="0"/>
          </a:p>
          <a:p>
            <a:r>
              <a:rPr lang="en-CA" b="1" dirty="0"/>
              <a:t>Implementation of Correction Loop:</a:t>
            </a:r>
          </a:p>
          <a:p>
            <a:r>
              <a:rPr lang="en-CA" dirty="0"/>
              <a:t>The next step in our project involves enhancing the existing code by integrating a correction loop. This addition will focus on adjusting the Root Mean Square (RMS) values by introducing a bias parameter into the model.</a:t>
            </a:r>
          </a:p>
          <a:p>
            <a:endParaRPr lang="en-CA" dirty="0"/>
          </a:p>
          <a:p>
            <a:endParaRPr lang="en-CA" dirty="0"/>
          </a:p>
          <a:p>
            <a:r>
              <a:rPr lang="en-CA" b="1" dirty="0"/>
              <a:t>Testing and Validation:</a:t>
            </a:r>
          </a:p>
          <a:p>
            <a:r>
              <a:rPr lang="en-CA" dirty="0"/>
              <a:t>Upon implementation of the correction loop and input parameter expansion, the model will undergo a rigorous testing phase using both existing and new data sets.</a:t>
            </a:r>
          </a:p>
          <a:p>
            <a:endParaRPr lang="en-CA" dirty="0"/>
          </a:p>
          <a:p>
            <a:endParaRPr lang="en-CA" i="1" dirty="0"/>
          </a:p>
          <a:p>
            <a:pPr lvl="1"/>
            <a:endParaRPr lang="en-CA" dirty="0"/>
          </a:p>
        </p:txBody>
      </p:sp>
      <p:sp>
        <p:nvSpPr>
          <p:cNvPr id="2" name="Footer Placeholder 1">
            <a:extLst>
              <a:ext uri="{FF2B5EF4-FFF2-40B4-BE49-F238E27FC236}">
                <a16:creationId xmlns:a16="http://schemas.microsoft.com/office/drawing/2014/main" id="{2F5F21E2-ECD6-464A-AACB-9D6F11692E7B}"/>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CD106D6A-5A7C-484E-B2A2-D6BF21CA4C85}"/>
              </a:ext>
            </a:extLst>
          </p:cNvPr>
          <p:cNvSpPr>
            <a:spLocks noGrp="1"/>
          </p:cNvSpPr>
          <p:nvPr>
            <p:ph type="sldNum" sz="quarter" idx="12"/>
          </p:nvPr>
        </p:nvSpPr>
        <p:spPr/>
        <p:txBody>
          <a:bodyPr/>
          <a:lstStyle/>
          <a:p>
            <a:fld id="{AF88E988-FB04-AB4E-BE5A-59F242AF7F7A}" type="slidenum">
              <a:rPr lang="en-US" smtClean="0"/>
              <a:pPr/>
              <a:t>28</a:t>
            </a:fld>
            <a:endParaRPr lang="en-US"/>
          </a:p>
        </p:txBody>
      </p:sp>
    </p:spTree>
    <p:extLst>
      <p:ext uri="{BB962C8B-B14F-4D97-AF65-F5344CB8AC3E}">
        <p14:creationId xmlns:p14="http://schemas.microsoft.com/office/powerpoint/2010/main" val="283686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11210544" cy="5262979"/>
          </a:xfrm>
          <a:prstGeom prst="rect">
            <a:avLst/>
          </a:prstGeom>
          <a:noFill/>
        </p:spPr>
        <p:txBody>
          <a:bodyPr wrap="square" rtlCol="0">
            <a:spAutoFit/>
          </a:bodyPr>
          <a:lstStyle/>
          <a:p>
            <a:r>
              <a:rPr lang="en-CA" sz="2400" b="1" i="1" dirty="0"/>
              <a:t>Future Activities</a:t>
            </a:r>
          </a:p>
          <a:p>
            <a:endParaRPr lang="en-CA" sz="2400" b="1" i="1" dirty="0"/>
          </a:p>
          <a:p>
            <a:r>
              <a:rPr lang="en-CA" b="1" dirty="0"/>
              <a:t>Expansion of Input Parameters:</a:t>
            </a:r>
          </a:p>
          <a:p>
            <a:r>
              <a:rPr lang="en-CA" dirty="0"/>
              <a:t>To improve the accuracy and robustness of the model, we will expand the input parameters to include additional factors such as ID movement, RF parameters, Set points and other operational variables. This will help the model account for a broader range of influencing factors beyond BPM data.</a:t>
            </a:r>
          </a:p>
          <a:p>
            <a:endParaRPr lang="en-CA" b="1" dirty="0"/>
          </a:p>
          <a:p>
            <a:r>
              <a:rPr lang="en-CA" b="1" dirty="0"/>
              <a:t>Implementation of Correction Loop:</a:t>
            </a:r>
          </a:p>
          <a:p>
            <a:r>
              <a:rPr lang="en-CA" dirty="0"/>
              <a:t>The next step in our project involves enhancing the existing code by integrating a correction loop. This addition will focus on adjusting the Root Mean Square (RMS) values by introducing a bias parameter into the model.</a:t>
            </a:r>
          </a:p>
          <a:p>
            <a:endParaRPr lang="en-CA" dirty="0"/>
          </a:p>
          <a:p>
            <a:endParaRPr lang="en-CA" dirty="0"/>
          </a:p>
          <a:p>
            <a:r>
              <a:rPr lang="en-CA" b="1" dirty="0"/>
              <a:t>Testing and Validation:</a:t>
            </a:r>
          </a:p>
          <a:p>
            <a:r>
              <a:rPr lang="en-CA" dirty="0"/>
              <a:t>Upon implementation of the correction loop and input parameter expansion, the model will undergo a rigorous testing phase using both existing and new data sets.</a:t>
            </a:r>
          </a:p>
          <a:p>
            <a:endParaRPr lang="en-CA" dirty="0"/>
          </a:p>
          <a:p>
            <a:endParaRPr lang="en-CA" i="1" dirty="0"/>
          </a:p>
          <a:p>
            <a:pPr lvl="1"/>
            <a:endParaRPr lang="en-CA" dirty="0"/>
          </a:p>
        </p:txBody>
      </p:sp>
      <p:sp>
        <p:nvSpPr>
          <p:cNvPr id="2" name="Footer Placeholder 1">
            <a:extLst>
              <a:ext uri="{FF2B5EF4-FFF2-40B4-BE49-F238E27FC236}">
                <a16:creationId xmlns:a16="http://schemas.microsoft.com/office/drawing/2014/main" id="{2F5F21E2-ECD6-464A-AACB-9D6F11692E7B}"/>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CD106D6A-5A7C-484E-B2A2-D6BF21CA4C85}"/>
              </a:ext>
            </a:extLst>
          </p:cNvPr>
          <p:cNvSpPr>
            <a:spLocks noGrp="1"/>
          </p:cNvSpPr>
          <p:nvPr>
            <p:ph type="sldNum" sz="quarter" idx="12"/>
          </p:nvPr>
        </p:nvSpPr>
        <p:spPr/>
        <p:txBody>
          <a:bodyPr/>
          <a:lstStyle/>
          <a:p>
            <a:fld id="{AF88E988-FB04-AB4E-BE5A-59F242AF7F7A}" type="slidenum">
              <a:rPr lang="en-US" smtClean="0"/>
              <a:pPr/>
              <a:t>29</a:t>
            </a:fld>
            <a:endParaRPr lang="en-US"/>
          </a:p>
        </p:txBody>
      </p:sp>
    </p:spTree>
    <p:extLst>
      <p:ext uri="{BB962C8B-B14F-4D97-AF65-F5344CB8AC3E}">
        <p14:creationId xmlns:p14="http://schemas.microsoft.com/office/powerpoint/2010/main" val="188272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pic>
        <p:nvPicPr>
          <p:cNvPr id="2" name="Picture 1">
            <a:extLst>
              <a:ext uri="{FF2B5EF4-FFF2-40B4-BE49-F238E27FC236}">
                <a16:creationId xmlns:a16="http://schemas.microsoft.com/office/drawing/2014/main" id="{C8B20F4A-E9F3-45C1-8784-D0BF5F63D537}"/>
              </a:ext>
            </a:extLst>
          </p:cNvPr>
          <p:cNvPicPr>
            <a:picLocks noChangeAspect="1"/>
          </p:cNvPicPr>
          <p:nvPr/>
        </p:nvPicPr>
        <p:blipFill>
          <a:blip r:embed="rId3"/>
          <a:stretch>
            <a:fillRect/>
          </a:stretch>
        </p:blipFill>
        <p:spPr>
          <a:xfrm>
            <a:off x="8328944" y="1347509"/>
            <a:ext cx="3402284" cy="2498773"/>
          </a:xfrm>
          <a:prstGeom prst="rect">
            <a:avLst/>
          </a:prstGeom>
        </p:spPr>
      </p:pic>
      <p:sp>
        <p:nvSpPr>
          <p:cNvPr id="5" name="TextBox 4">
            <a:extLst>
              <a:ext uri="{FF2B5EF4-FFF2-40B4-BE49-F238E27FC236}">
                <a16:creationId xmlns:a16="http://schemas.microsoft.com/office/drawing/2014/main" id="{D2B6122A-F9C0-46CA-B587-24B1356C356B}"/>
              </a:ext>
            </a:extLst>
          </p:cNvPr>
          <p:cNvSpPr txBox="1"/>
          <p:nvPr/>
        </p:nvSpPr>
        <p:spPr>
          <a:xfrm>
            <a:off x="374904" y="1304024"/>
            <a:ext cx="9637776" cy="5016758"/>
          </a:xfrm>
          <a:prstGeom prst="rect">
            <a:avLst/>
          </a:prstGeom>
          <a:noFill/>
        </p:spPr>
        <p:txBody>
          <a:bodyPr wrap="square" rtlCol="0">
            <a:spAutoFit/>
          </a:bodyPr>
          <a:lstStyle/>
          <a:p>
            <a:endParaRPr lang="en-CA" sz="1600" b="1" dirty="0"/>
          </a:p>
          <a:p>
            <a:r>
              <a:rPr lang="en-CA" b="1" i="1" dirty="0"/>
              <a:t>How Neural Networks Work?</a:t>
            </a:r>
          </a:p>
          <a:p>
            <a:pPr lvl="1"/>
            <a:r>
              <a:rPr lang="en-CA" b="1" dirty="0"/>
              <a:t>Structure</a:t>
            </a:r>
            <a:r>
              <a:rPr lang="en-CA" dirty="0"/>
              <a:t>:</a:t>
            </a:r>
          </a:p>
          <a:p>
            <a:pPr lvl="2"/>
            <a:r>
              <a:rPr lang="en-CA" b="1" dirty="0"/>
              <a:t>1-</a:t>
            </a:r>
            <a:r>
              <a:rPr lang="en-CA" dirty="0"/>
              <a:t> </a:t>
            </a:r>
            <a:r>
              <a:rPr lang="en-CA" b="1" dirty="0"/>
              <a:t>Input Layer </a:t>
            </a:r>
            <a:r>
              <a:rPr lang="en-CA" dirty="0"/>
              <a:t>: Raw data is input into the network.</a:t>
            </a:r>
          </a:p>
          <a:p>
            <a:pPr lvl="2"/>
            <a:r>
              <a:rPr lang="en-CA" b="1" dirty="0"/>
              <a:t>2-</a:t>
            </a:r>
            <a:r>
              <a:rPr lang="en-CA" dirty="0"/>
              <a:t> </a:t>
            </a:r>
            <a:r>
              <a:rPr lang="en-CA" b="1" dirty="0"/>
              <a:t>Hidden Layers </a:t>
            </a:r>
            <a:r>
              <a:rPr lang="en-CA" dirty="0"/>
              <a:t>:</a:t>
            </a:r>
          </a:p>
          <a:p>
            <a:pPr marL="1200150" lvl="2" indent="-285750">
              <a:buFont typeface="Arial" panose="020B0604020202020204" pitchFamily="34" charset="0"/>
              <a:buChar char="•"/>
            </a:pPr>
            <a:r>
              <a:rPr lang="en-CA" dirty="0"/>
              <a:t>Each neuron applies an </a:t>
            </a:r>
            <a:r>
              <a:rPr lang="en-CA" b="1" dirty="0"/>
              <a:t>activation function</a:t>
            </a:r>
            <a:r>
              <a:rPr lang="en-CA" dirty="0"/>
              <a:t> (e.g., </a:t>
            </a:r>
            <a:r>
              <a:rPr lang="en-CA" dirty="0" err="1"/>
              <a:t>ReLU</a:t>
            </a:r>
            <a:r>
              <a:rPr lang="en-CA" dirty="0"/>
              <a:t>, Sigmoid)</a:t>
            </a:r>
          </a:p>
          <a:p>
            <a:pPr marL="1200150" lvl="2" indent="-285750">
              <a:buFont typeface="Arial" panose="020B0604020202020204" pitchFamily="34" charset="0"/>
              <a:buChar char="•"/>
            </a:pPr>
            <a:r>
              <a:rPr lang="en-CA" dirty="0"/>
              <a:t>Weights and biases are adjusted using backpropagation</a:t>
            </a:r>
          </a:p>
          <a:p>
            <a:pPr lvl="2"/>
            <a:r>
              <a:rPr lang="en-CA" b="1" dirty="0"/>
              <a:t>3- Output Layer</a:t>
            </a:r>
            <a:r>
              <a:rPr lang="en-CA" dirty="0"/>
              <a:t> : Produces prediction based on learned patterns</a:t>
            </a:r>
          </a:p>
          <a:p>
            <a:pPr lvl="1"/>
            <a:endParaRPr lang="en-CA" dirty="0"/>
          </a:p>
          <a:p>
            <a:pPr lvl="1"/>
            <a:r>
              <a:rPr lang="en-CA" b="1" dirty="0"/>
              <a:t>Training Process:</a:t>
            </a:r>
          </a:p>
          <a:p>
            <a:pPr marL="1257300" lvl="2" indent="-342900">
              <a:buFont typeface="+mj-lt"/>
              <a:buAutoNum type="arabicPeriod"/>
            </a:pPr>
            <a:r>
              <a:rPr lang="en-CA" b="1" dirty="0"/>
              <a:t>Forward Pass </a:t>
            </a:r>
            <a:r>
              <a:rPr lang="en-CA" dirty="0"/>
              <a:t>: Data propagates through the network</a:t>
            </a:r>
          </a:p>
          <a:p>
            <a:pPr marL="1257300" lvl="2" indent="-342900">
              <a:buFont typeface="+mj-lt"/>
              <a:buAutoNum type="arabicPeriod"/>
            </a:pPr>
            <a:r>
              <a:rPr lang="en-CA" b="1" dirty="0"/>
              <a:t>Loss Calculation </a:t>
            </a:r>
            <a:r>
              <a:rPr lang="en-CA" dirty="0"/>
              <a:t>: Compares output to expected value</a:t>
            </a:r>
          </a:p>
          <a:p>
            <a:pPr marL="1257300" lvl="2" indent="-342900">
              <a:buFont typeface="+mj-lt"/>
              <a:buAutoNum type="arabicPeriod"/>
            </a:pPr>
            <a:r>
              <a:rPr lang="en-CA" b="1" dirty="0"/>
              <a:t>Backpropagation</a:t>
            </a:r>
            <a:r>
              <a:rPr lang="en-CA" dirty="0"/>
              <a:t> : Adjusts weights using gradient descent</a:t>
            </a:r>
          </a:p>
          <a:p>
            <a:pPr lvl="1"/>
            <a:endParaRPr lang="en-CA" dirty="0"/>
          </a:p>
          <a:p>
            <a:pPr lvl="1"/>
            <a:r>
              <a:rPr lang="en-CA" b="1" dirty="0"/>
              <a:t>Famous Architectures:</a:t>
            </a:r>
          </a:p>
          <a:p>
            <a:pPr lvl="1"/>
            <a:r>
              <a:rPr lang="en-CA" b="1" dirty="0"/>
              <a:t>Convolutional Neural Networks (CNN)</a:t>
            </a:r>
            <a:endParaRPr lang="en-CA" dirty="0"/>
          </a:p>
          <a:p>
            <a:pPr lvl="1"/>
            <a:r>
              <a:rPr lang="en-CA" b="1" dirty="0"/>
              <a:t>Recurrent Neural Networks (RNN)</a:t>
            </a:r>
            <a:endParaRPr lang="en-CA" dirty="0"/>
          </a:p>
          <a:p>
            <a:endParaRPr lang="en-CA" sz="1600" dirty="0"/>
          </a:p>
        </p:txBody>
      </p:sp>
      <p:sp>
        <p:nvSpPr>
          <p:cNvPr id="3" name="TextBox 2">
            <a:extLst>
              <a:ext uri="{FF2B5EF4-FFF2-40B4-BE49-F238E27FC236}">
                <a16:creationId xmlns:a16="http://schemas.microsoft.com/office/drawing/2014/main" id="{700FE323-4025-4FEF-B505-F97F3371EED5}"/>
              </a:ext>
            </a:extLst>
          </p:cNvPr>
          <p:cNvSpPr txBox="1"/>
          <p:nvPr/>
        </p:nvSpPr>
        <p:spPr>
          <a:xfrm>
            <a:off x="7242048" y="4200127"/>
            <a:ext cx="4791456" cy="1477328"/>
          </a:xfrm>
          <a:prstGeom prst="rect">
            <a:avLst/>
          </a:prstGeom>
          <a:noFill/>
        </p:spPr>
        <p:txBody>
          <a:bodyPr wrap="square" rtlCol="0">
            <a:spAutoFit/>
          </a:bodyPr>
          <a:lstStyle/>
          <a:p>
            <a:r>
              <a:rPr lang="en-CA" dirty="0"/>
              <a:t>Let </a:t>
            </a:r>
            <a:r>
              <a:rPr lang="en-CA" b="1" dirty="0"/>
              <a:t>X</a:t>
            </a:r>
            <a:r>
              <a:rPr lang="en-CA" dirty="0"/>
              <a:t> be the input vector : </a:t>
            </a:r>
            <a:r>
              <a:rPr lang="en-CA" b="1" i="1" dirty="0"/>
              <a:t>x = [ x</a:t>
            </a:r>
            <a:r>
              <a:rPr lang="en-CA" b="1" i="1" baseline="-25000" dirty="0"/>
              <a:t>1</a:t>
            </a:r>
            <a:r>
              <a:rPr lang="en-CA" b="1" i="1" dirty="0"/>
              <a:t> , x</a:t>
            </a:r>
            <a:r>
              <a:rPr lang="en-CA" b="1" i="1" baseline="-25000" dirty="0"/>
              <a:t>2</a:t>
            </a:r>
            <a:r>
              <a:rPr lang="en-CA" b="1" i="1" dirty="0"/>
              <a:t> , … , x</a:t>
            </a:r>
            <a:r>
              <a:rPr lang="en-CA" b="1" i="1" baseline="-25000" dirty="0"/>
              <a:t>n</a:t>
            </a:r>
            <a:r>
              <a:rPr lang="en-CA" b="1" i="1" dirty="0"/>
              <a:t>]</a:t>
            </a:r>
          </a:p>
          <a:p>
            <a:r>
              <a:rPr lang="en-CA" dirty="0"/>
              <a:t>Let </a:t>
            </a:r>
            <a:r>
              <a:rPr lang="en-CA" b="1" dirty="0"/>
              <a:t>W</a:t>
            </a:r>
            <a:r>
              <a:rPr lang="en-CA" dirty="0"/>
              <a:t> be the weight matrix </a:t>
            </a:r>
            <a:r>
              <a:rPr lang="en-CA" b="1" i="1" dirty="0"/>
              <a:t>b</a:t>
            </a:r>
            <a:r>
              <a:rPr lang="en-CA" dirty="0"/>
              <a:t> the bias vector :</a:t>
            </a:r>
            <a:br>
              <a:rPr lang="en-CA" dirty="0"/>
            </a:br>
            <a:r>
              <a:rPr lang="en-CA" dirty="0"/>
              <a:t> 						</a:t>
            </a:r>
            <a:r>
              <a:rPr lang="en-CA" b="1" i="1" dirty="0"/>
              <a:t>z = W . X + b</a:t>
            </a:r>
          </a:p>
          <a:p>
            <a:r>
              <a:rPr lang="en-CA" dirty="0"/>
              <a:t>Apply an activation function </a:t>
            </a:r>
            <a:r>
              <a:rPr lang="en-CA" b="1" i="1" dirty="0"/>
              <a:t>f: a = f(z)</a:t>
            </a:r>
          </a:p>
          <a:p>
            <a:r>
              <a:rPr lang="en-CA" dirty="0"/>
              <a:t>The output of the network is : </a:t>
            </a:r>
            <a:r>
              <a:rPr lang="en-CA" b="1" i="1" dirty="0"/>
              <a:t>y = f(W . X + b)</a:t>
            </a:r>
          </a:p>
        </p:txBody>
      </p:sp>
      <p:sp>
        <p:nvSpPr>
          <p:cNvPr id="4" name="Footer Placeholder 3">
            <a:extLst>
              <a:ext uri="{FF2B5EF4-FFF2-40B4-BE49-F238E27FC236}">
                <a16:creationId xmlns:a16="http://schemas.microsoft.com/office/drawing/2014/main" id="{7F8CD925-159C-4AC3-A74A-17C7746C1638}"/>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FCD06F2B-47F2-4931-96FA-93C1A5840CF4}"/>
              </a:ext>
            </a:extLst>
          </p:cNvPr>
          <p:cNvSpPr>
            <a:spLocks noGrp="1"/>
          </p:cNvSpPr>
          <p:nvPr>
            <p:ph type="sldNum" sz="quarter" idx="12"/>
          </p:nvPr>
        </p:nvSpPr>
        <p:spPr/>
        <p:txBody>
          <a:bodyPr/>
          <a:lstStyle/>
          <a:p>
            <a:fld id="{AF88E988-FB04-AB4E-BE5A-59F242AF7F7A}" type="slidenum">
              <a:rPr lang="en-US" smtClean="0"/>
              <a:pPr/>
              <a:t>3</a:t>
            </a:fld>
            <a:endParaRPr lang="en-US"/>
          </a:p>
        </p:txBody>
      </p:sp>
    </p:spTree>
    <p:extLst>
      <p:ext uri="{BB962C8B-B14F-4D97-AF65-F5344CB8AC3E}">
        <p14:creationId xmlns:p14="http://schemas.microsoft.com/office/powerpoint/2010/main" val="2956526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2F47E8FB-7A1C-4741-9EC2-2F4905F6A9A7}"/>
              </a:ext>
            </a:extLst>
          </p:cNvPr>
          <p:cNvSpPr txBox="1"/>
          <p:nvPr/>
        </p:nvSpPr>
        <p:spPr>
          <a:xfrm>
            <a:off x="374904" y="1185152"/>
            <a:ext cx="11210544" cy="4616648"/>
          </a:xfrm>
          <a:prstGeom prst="rect">
            <a:avLst/>
          </a:prstGeom>
          <a:noFill/>
        </p:spPr>
        <p:txBody>
          <a:bodyPr wrap="square" rtlCol="0">
            <a:spAutoFit/>
          </a:bodyPr>
          <a:lstStyle/>
          <a:p>
            <a:r>
              <a:rPr lang="en-CA" b="1" dirty="0"/>
              <a:t>Data Set Enhancement:</a:t>
            </a:r>
          </a:p>
          <a:p>
            <a:r>
              <a:rPr lang="en-CA" dirty="0"/>
              <a:t>We will work on increasing the size  of the training dataset to reduce bias and improve model generalization. This will help the model perform better under different operational conditions.</a:t>
            </a:r>
          </a:p>
          <a:p>
            <a:endParaRPr lang="en-CA" dirty="0"/>
          </a:p>
          <a:p>
            <a:r>
              <a:rPr lang="en-CA" b="1" dirty="0"/>
              <a:t>Review and Iteration:</a:t>
            </a:r>
          </a:p>
          <a:p>
            <a:r>
              <a:rPr lang="en-CA" dirty="0"/>
              <a:t>Post-testing, we will analyze the performance data and feedback to identify any areas for further improvement. We will adjust the model as necessary to optimize its accuracy and stability.</a:t>
            </a:r>
          </a:p>
          <a:p>
            <a:endParaRPr lang="en-CA" dirty="0"/>
          </a:p>
          <a:p>
            <a:pPr algn="just"/>
            <a:endParaRPr lang="en-CA" dirty="0"/>
          </a:p>
          <a:p>
            <a:pPr algn="just"/>
            <a:endParaRPr lang="en-CA" dirty="0"/>
          </a:p>
          <a:p>
            <a:pPr algn="just"/>
            <a:endParaRPr lang="en-CA" dirty="0"/>
          </a:p>
          <a:p>
            <a:pPr algn="just"/>
            <a:endParaRPr lang="en-CA" dirty="0"/>
          </a:p>
          <a:p>
            <a:pPr algn="just"/>
            <a:r>
              <a:rPr lang="en-CA" sz="2000" b="1" dirty="0"/>
              <a:t>Acknowledgment:</a:t>
            </a:r>
          </a:p>
          <a:p>
            <a:pPr algn="just"/>
            <a:r>
              <a:rPr lang="en-CA" sz="2000" dirty="0"/>
              <a:t>This experiment was conducted with the collaboration and guidance of </a:t>
            </a:r>
            <a:r>
              <a:rPr lang="en-CA" sz="2000" b="1" dirty="0"/>
              <a:t>M. Boland, T. Batten, M. Bree, W. A. Wurtz, C. Baribeau, H. Shaker </a:t>
            </a:r>
            <a:r>
              <a:rPr lang="en-CA" sz="2000" dirty="0"/>
              <a:t>and the</a:t>
            </a:r>
            <a:r>
              <a:rPr lang="en-CA" sz="2000" b="1" dirty="0"/>
              <a:t> control room operators </a:t>
            </a:r>
            <a:r>
              <a:rPr lang="en-CA" sz="2000" dirty="0"/>
              <a:t>of CLS</a:t>
            </a:r>
            <a:r>
              <a:rPr lang="en-CA" sz="2000" b="1" dirty="0"/>
              <a:t>.</a:t>
            </a:r>
            <a:endParaRPr lang="en-CA" i="1" dirty="0"/>
          </a:p>
          <a:p>
            <a:pPr lvl="1"/>
            <a:endParaRPr lang="en-CA" dirty="0"/>
          </a:p>
        </p:txBody>
      </p:sp>
      <p:sp>
        <p:nvSpPr>
          <p:cNvPr id="2" name="Footer Placeholder 1">
            <a:extLst>
              <a:ext uri="{FF2B5EF4-FFF2-40B4-BE49-F238E27FC236}">
                <a16:creationId xmlns:a16="http://schemas.microsoft.com/office/drawing/2014/main" id="{44C6B351-7E47-4031-9A82-522C2DB5CF95}"/>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8B39057C-02DF-44C8-BD48-B13D4CA13FD8}"/>
              </a:ext>
            </a:extLst>
          </p:cNvPr>
          <p:cNvSpPr>
            <a:spLocks noGrp="1"/>
          </p:cNvSpPr>
          <p:nvPr>
            <p:ph type="sldNum" sz="quarter" idx="12"/>
          </p:nvPr>
        </p:nvSpPr>
        <p:spPr/>
        <p:txBody>
          <a:bodyPr/>
          <a:lstStyle/>
          <a:p>
            <a:fld id="{AF88E988-FB04-AB4E-BE5A-59F242AF7F7A}" type="slidenum">
              <a:rPr lang="en-US" smtClean="0"/>
              <a:pPr/>
              <a:t>30</a:t>
            </a:fld>
            <a:endParaRPr lang="en-US"/>
          </a:p>
        </p:txBody>
      </p:sp>
    </p:spTree>
    <p:extLst>
      <p:ext uri="{BB962C8B-B14F-4D97-AF65-F5344CB8AC3E}">
        <p14:creationId xmlns:p14="http://schemas.microsoft.com/office/powerpoint/2010/main" val="70453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171D37C9-D955-4E7C-A965-C8D6DBA8A561}"/>
              </a:ext>
            </a:extLst>
          </p:cNvPr>
          <p:cNvSpPr txBox="1"/>
          <p:nvPr/>
        </p:nvSpPr>
        <p:spPr>
          <a:xfrm>
            <a:off x="374904" y="1304024"/>
            <a:ext cx="9637776" cy="2554545"/>
          </a:xfrm>
          <a:prstGeom prst="rect">
            <a:avLst/>
          </a:prstGeom>
          <a:noFill/>
        </p:spPr>
        <p:txBody>
          <a:bodyPr wrap="square" rtlCol="0">
            <a:spAutoFit/>
          </a:bodyPr>
          <a:lstStyle/>
          <a:p>
            <a:r>
              <a:rPr lang="en-CA" sz="2000" b="1" dirty="0"/>
              <a:t>Implementing Neural Networks in Code:</a:t>
            </a:r>
          </a:p>
          <a:p>
            <a:endParaRPr lang="en-CA" sz="1600" b="1" dirty="0"/>
          </a:p>
          <a:p>
            <a:r>
              <a:rPr lang="en-CA" b="1" dirty="0"/>
              <a:t>Programming Languages for Neural Networks</a:t>
            </a:r>
            <a:r>
              <a:rPr lang="en-CA" b="1" i="1" dirty="0"/>
              <a:t>?</a:t>
            </a:r>
          </a:p>
          <a:p>
            <a:endParaRPr lang="en-CA" b="1" i="1" dirty="0"/>
          </a:p>
          <a:p>
            <a:pPr marL="285750" indent="-285750">
              <a:buFont typeface="Arial" panose="020B0604020202020204" pitchFamily="34" charset="0"/>
              <a:buChar char="•"/>
            </a:pPr>
            <a:r>
              <a:rPr lang="en-CA" b="1" i="1" dirty="0"/>
              <a:t>Python</a:t>
            </a:r>
            <a:r>
              <a:rPr lang="en-CA" i="1" dirty="0"/>
              <a:t> – Most widely used due to its simplicity and powerful libraries.</a:t>
            </a:r>
          </a:p>
          <a:p>
            <a:pPr marL="285750" indent="-285750">
              <a:buFont typeface="Arial" panose="020B0604020202020204" pitchFamily="34" charset="0"/>
              <a:buChar char="•"/>
            </a:pPr>
            <a:r>
              <a:rPr lang="en-CA" b="1" i="1" dirty="0"/>
              <a:t>R</a:t>
            </a:r>
            <a:r>
              <a:rPr lang="en-CA" i="1" dirty="0"/>
              <a:t> – Useful for statistical modeling and data analysis.</a:t>
            </a:r>
          </a:p>
          <a:p>
            <a:pPr marL="285750" indent="-285750">
              <a:buFont typeface="Arial" panose="020B0604020202020204" pitchFamily="34" charset="0"/>
              <a:buChar char="•"/>
            </a:pPr>
            <a:r>
              <a:rPr lang="en-CA" b="1" i="1" dirty="0"/>
              <a:t>Julia</a:t>
            </a:r>
            <a:r>
              <a:rPr lang="en-CA" i="1" dirty="0"/>
              <a:t> – Known for high-performance computing and mathematical modeling.</a:t>
            </a:r>
          </a:p>
          <a:p>
            <a:pPr marL="285750" indent="-285750">
              <a:buFont typeface="Arial" panose="020B0604020202020204" pitchFamily="34" charset="0"/>
              <a:buChar char="•"/>
            </a:pPr>
            <a:r>
              <a:rPr lang="en-CA" b="1" i="1" dirty="0"/>
              <a:t>MATLAB</a:t>
            </a:r>
            <a:r>
              <a:rPr lang="en-CA" i="1" dirty="0"/>
              <a:t> – Commonly used in academia and engineering for prototyping.</a:t>
            </a:r>
          </a:p>
          <a:p>
            <a:endParaRPr lang="en-CA" sz="1600" dirty="0"/>
          </a:p>
        </p:txBody>
      </p:sp>
      <p:pic>
        <p:nvPicPr>
          <p:cNvPr id="2" name="Picture 1">
            <a:extLst>
              <a:ext uri="{FF2B5EF4-FFF2-40B4-BE49-F238E27FC236}">
                <a16:creationId xmlns:a16="http://schemas.microsoft.com/office/drawing/2014/main" id="{3655B7C2-8BB4-4D13-9CB6-35E86DEA0812}"/>
              </a:ext>
            </a:extLst>
          </p:cNvPr>
          <p:cNvPicPr>
            <a:picLocks noChangeAspect="1"/>
          </p:cNvPicPr>
          <p:nvPr/>
        </p:nvPicPr>
        <p:blipFill>
          <a:blip r:embed="rId3"/>
          <a:stretch>
            <a:fillRect/>
          </a:stretch>
        </p:blipFill>
        <p:spPr>
          <a:xfrm>
            <a:off x="8110727" y="1691640"/>
            <a:ext cx="3456752" cy="4480560"/>
          </a:xfrm>
          <a:prstGeom prst="rect">
            <a:avLst/>
          </a:prstGeom>
        </p:spPr>
      </p:pic>
      <p:pic>
        <p:nvPicPr>
          <p:cNvPr id="3" name="Picture 2">
            <a:extLst>
              <a:ext uri="{FF2B5EF4-FFF2-40B4-BE49-F238E27FC236}">
                <a16:creationId xmlns:a16="http://schemas.microsoft.com/office/drawing/2014/main" id="{618360FF-AC1F-45C4-ABCC-C98730714409}"/>
              </a:ext>
            </a:extLst>
          </p:cNvPr>
          <p:cNvPicPr>
            <a:picLocks noChangeAspect="1"/>
          </p:cNvPicPr>
          <p:nvPr/>
        </p:nvPicPr>
        <p:blipFill>
          <a:blip r:embed="rId4"/>
          <a:stretch>
            <a:fillRect/>
          </a:stretch>
        </p:blipFill>
        <p:spPr>
          <a:xfrm>
            <a:off x="278687" y="3673904"/>
            <a:ext cx="3456752" cy="2124976"/>
          </a:xfrm>
          <a:prstGeom prst="rect">
            <a:avLst/>
          </a:prstGeom>
        </p:spPr>
      </p:pic>
      <p:pic>
        <p:nvPicPr>
          <p:cNvPr id="5" name="Picture 4">
            <a:extLst>
              <a:ext uri="{FF2B5EF4-FFF2-40B4-BE49-F238E27FC236}">
                <a16:creationId xmlns:a16="http://schemas.microsoft.com/office/drawing/2014/main" id="{E8C40BCA-553A-48CA-98CB-42FC0028AD53}"/>
              </a:ext>
            </a:extLst>
          </p:cNvPr>
          <p:cNvPicPr>
            <a:picLocks noChangeAspect="1"/>
          </p:cNvPicPr>
          <p:nvPr/>
        </p:nvPicPr>
        <p:blipFill>
          <a:blip r:embed="rId5"/>
          <a:stretch>
            <a:fillRect/>
          </a:stretch>
        </p:blipFill>
        <p:spPr>
          <a:xfrm>
            <a:off x="4018994" y="3673904"/>
            <a:ext cx="3688303" cy="2124977"/>
          </a:xfrm>
          <a:prstGeom prst="rect">
            <a:avLst/>
          </a:prstGeom>
        </p:spPr>
      </p:pic>
      <p:pic>
        <p:nvPicPr>
          <p:cNvPr id="6" name="Picture 5">
            <a:extLst>
              <a:ext uri="{FF2B5EF4-FFF2-40B4-BE49-F238E27FC236}">
                <a16:creationId xmlns:a16="http://schemas.microsoft.com/office/drawing/2014/main" id="{FA864904-0071-43C3-9842-B6F7B8F1D70C}"/>
              </a:ext>
            </a:extLst>
          </p:cNvPr>
          <p:cNvPicPr>
            <a:picLocks noChangeAspect="1"/>
          </p:cNvPicPr>
          <p:nvPr/>
        </p:nvPicPr>
        <p:blipFill>
          <a:blip r:embed="rId6"/>
          <a:stretch>
            <a:fillRect/>
          </a:stretch>
        </p:blipFill>
        <p:spPr>
          <a:xfrm>
            <a:off x="10617748" y="4651965"/>
            <a:ext cx="853514" cy="1028789"/>
          </a:xfrm>
          <a:prstGeom prst="rect">
            <a:avLst/>
          </a:prstGeom>
        </p:spPr>
      </p:pic>
      <p:sp>
        <p:nvSpPr>
          <p:cNvPr id="7" name="Footer Placeholder 6">
            <a:extLst>
              <a:ext uri="{FF2B5EF4-FFF2-40B4-BE49-F238E27FC236}">
                <a16:creationId xmlns:a16="http://schemas.microsoft.com/office/drawing/2014/main" id="{3ED44A82-686E-4678-A8F1-815D1E70C3C5}"/>
              </a:ext>
            </a:extLst>
          </p:cNvPr>
          <p:cNvSpPr>
            <a:spLocks noGrp="1"/>
          </p:cNvSpPr>
          <p:nvPr>
            <p:ph type="ftr" sz="quarter" idx="11"/>
          </p:nvPr>
        </p:nvSpPr>
        <p:spPr/>
        <p:txBody>
          <a:bodyPr/>
          <a:lstStyle/>
          <a:p>
            <a:r>
              <a:rPr lang="en-US"/>
              <a:t>1</a:t>
            </a:r>
            <a:endParaRPr lang="en-US" dirty="0"/>
          </a:p>
        </p:txBody>
      </p:sp>
      <p:sp>
        <p:nvSpPr>
          <p:cNvPr id="8" name="Slide Number Placeholder 7">
            <a:extLst>
              <a:ext uri="{FF2B5EF4-FFF2-40B4-BE49-F238E27FC236}">
                <a16:creationId xmlns:a16="http://schemas.microsoft.com/office/drawing/2014/main" id="{95EAD7B8-8FCF-4E54-961A-406C57967F78}"/>
              </a:ext>
            </a:extLst>
          </p:cNvPr>
          <p:cNvSpPr>
            <a:spLocks noGrp="1"/>
          </p:cNvSpPr>
          <p:nvPr>
            <p:ph type="sldNum" sz="quarter" idx="12"/>
          </p:nvPr>
        </p:nvSpPr>
        <p:spPr/>
        <p:txBody>
          <a:bodyPr/>
          <a:lstStyle/>
          <a:p>
            <a:fld id="{AF88E988-FB04-AB4E-BE5A-59F242AF7F7A}" type="slidenum">
              <a:rPr lang="en-US" smtClean="0"/>
              <a:pPr/>
              <a:t>4</a:t>
            </a:fld>
            <a:endParaRPr lang="en-US"/>
          </a:p>
        </p:txBody>
      </p:sp>
    </p:spTree>
    <p:extLst>
      <p:ext uri="{BB962C8B-B14F-4D97-AF65-F5344CB8AC3E}">
        <p14:creationId xmlns:p14="http://schemas.microsoft.com/office/powerpoint/2010/main" val="34780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F3931C65-7F80-4528-A0DE-8FE472781C14}"/>
              </a:ext>
            </a:extLst>
          </p:cNvPr>
          <p:cNvSpPr txBox="1"/>
          <p:nvPr/>
        </p:nvSpPr>
        <p:spPr>
          <a:xfrm>
            <a:off x="374903" y="1304024"/>
            <a:ext cx="9081917" cy="4801314"/>
          </a:xfrm>
          <a:prstGeom prst="rect">
            <a:avLst/>
          </a:prstGeom>
          <a:noFill/>
        </p:spPr>
        <p:txBody>
          <a:bodyPr wrap="square" rtlCol="0">
            <a:spAutoFit/>
          </a:bodyPr>
          <a:lstStyle/>
          <a:p>
            <a:r>
              <a:rPr lang="en-CA" b="1" i="1" dirty="0"/>
              <a:t>Why Python for Neural Networks?</a:t>
            </a:r>
            <a:endParaRPr lang="en-CA" dirty="0"/>
          </a:p>
          <a:p>
            <a:r>
              <a:rPr lang="en-CA" dirty="0"/>
              <a:t>Python is the most widely used language for machine learning and neural networks.</a:t>
            </a:r>
          </a:p>
          <a:p>
            <a:r>
              <a:rPr lang="en-CA" dirty="0"/>
              <a:t>It offers a large number of libraries (TensorFlow, </a:t>
            </a:r>
            <a:r>
              <a:rPr lang="en-CA" dirty="0" err="1"/>
              <a:t>PyTorch</a:t>
            </a:r>
            <a:r>
              <a:rPr lang="en-CA" dirty="0"/>
              <a:t>, </a:t>
            </a:r>
            <a:r>
              <a:rPr lang="en-CA" dirty="0" err="1"/>
              <a:t>Keras</a:t>
            </a:r>
            <a:r>
              <a:rPr lang="en-CA" dirty="0"/>
              <a:t>) that simplify the implementation of complex models.</a:t>
            </a:r>
          </a:p>
          <a:p>
            <a:r>
              <a:rPr lang="en-CA" dirty="0"/>
              <a:t>Strong community support and extensive documentation make problem-solving </a:t>
            </a:r>
          </a:p>
          <a:p>
            <a:r>
              <a:rPr lang="en-CA" dirty="0"/>
              <a:t>easier.</a:t>
            </a:r>
          </a:p>
          <a:p>
            <a:r>
              <a:rPr lang="en-CA" b="1" i="1" dirty="0"/>
              <a:t>Self-Programming vs. Libraries</a:t>
            </a:r>
          </a:p>
          <a:p>
            <a:r>
              <a:rPr lang="en-CA" b="1" i="1" dirty="0"/>
              <a:t>Self-Programming:</a:t>
            </a:r>
          </a:p>
          <a:p>
            <a:pPr marL="342900" indent="-342900">
              <a:buFont typeface="+mj-lt"/>
              <a:buAutoNum type="arabicPeriod"/>
            </a:pPr>
            <a:r>
              <a:rPr lang="en-CA" i="1" dirty="0"/>
              <a:t>Suitable for experts who want full control over model architecture and optimization.</a:t>
            </a:r>
          </a:p>
          <a:p>
            <a:pPr marL="342900" indent="-342900">
              <a:buFont typeface="+mj-lt"/>
              <a:buAutoNum type="arabicPeriod"/>
            </a:pPr>
            <a:r>
              <a:rPr lang="en-CA" i="1" dirty="0"/>
              <a:t>Requires deep understanding of neural network theory and implementation.</a:t>
            </a:r>
          </a:p>
          <a:p>
            <a:r>
              <a:rPr lang="en-CA" b="1" i="1" dirty="0"/>
              <a:t>Using Libraries:</a:t>
            </a:r>
          </a:p>
          <a:p>
            <a:pPr marL="342900" indent="-342900">
              <a:buFont typeface="+mj-lt"/>
              <a:buAutoNum type="arabicPeriod"/>
            </a:pPr>
            <a:r>
              <a:rPr lang="en-CA" i="1" dirty="0"/>
              <a:t>Recommended for most users, including beginners and intermediate developers.</a:t>
            </a:r>
          </a:p>
          <a:p>
            <a:pPr marL="342900" indent="-342900">
              <a:buFont typeface="+mj-lt"/>
              <a:buAutoNum type="arabicPeriod"/>
            </a:pPr>
            <a:r>
              <a:rPr lang="en-CA" i="1" dirty="0"/>
              <a:t>Libraries like </a:t>
            </a:r>
            <a:r>
              <a:rPr lang="en-CA" b="1" i="1" dirty="0"/>
              <a:t>TensorFlow</a:t>
            </a:r>
            <a:r>
              <a:rPr lang="en-CA" i="1" dirty="0"/>
              <a:t> and </a:t>
            </a:r>
            <a:r>
              <a:rPr lang="en-CA" b="1" i="1" dirty="0" err="1"/>
              <a:t>PyTorch</a:t>
            </a:r>
            <a:r>
              <a:rPr lang="en-CA" i="1" dirty="0"/>
              <a:t> handle complex optimizations and backpropagation.</a:t>
            </a:r>
          </a:p>
          <a:p>
            <a:pPr marL="342900" indent="-342900">
              <a:buFont typeface="+mj-lt"/>
              <a:buAutoNum type="arabicPeriod"/>
            </a:pPr>
            <a:r>
              <a:rPr lang="en-CA" i="1" dirty="0"/>
              <a:t>Allows faster development and better performance with fewer errors.</a:t>
            </a:r>
          </a:p>
          <a:p>
            <a:pPr marL="742950" lvl="1" indent="-285750">
              <a:buFont typeface="Arial" panose="020B0604020202020204" pitchFamily="34" charset="0"/>
              <a:buChar char="•"/>
            </a:pPr>
            <a:r>
              <a:rPr lang="en-CA" b="1" i="1" dirty="0">
                <a:effectLst>
                  <a:outerShdw blurRad="38100" dist="38100" dir="2700000" algn="tl">
                    <a:srgbClr val="000000">
                      <a:alpha val="43137"/>
                    </a:srgbClr>
                  </a:outerShdw>
                </a:effectLst>
              </a:rPr>
              <a:t>Python + Libraries = Fast, reliable, and efficient neural network development.</a:t>
            </a:r>
          </a:p>
          <a:p>
            <a:pPr marL="742950" lvl="1" indent="-285750">
              <a:buFont typeface="Arial" panose="020B0604020202020204" pitchFamily="34" charset="0"/>
              <a:buChar char="•"/>
            </a:pPr>
            <a:r>
              <a:rPr lang="en-CA" b="1" i="1" dirty="0">
                <a:effectLst>
                  <a:outerShdw blurRad="38100" dist="38100" dir="2700000" algn="tl">
                    <a:srgbClr val="000000">
                      <a:alpha val="43137"/>
                    </a:srgbClr>
                  </a:outerShdw>
                </a:effectLst>
              </a:rPr>
              <a:t>Self-programming is useful for research and deep customization but libraries are better for production and general use.</a:t>
            </a:r>
            <a:endParaRPr lang="en-CA" sz="1400" b="1" i="1"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BD6D48D-7A7A-4647-A331-6C455F7ED56F}"/>
              </a:ext>
            </a:extLst>
          </p:cNvPr>
          <p:cNvPicPr>
            <a:picLocks noChangeAspect="1"/>
          </p:cNvPicPr>
          <p:nvPr/>
        </p:nvPicPr>
        <p:blipFill>
          <a:blip r:embed="rId3"/>
          <a:stretch>
            <a:fillRect/>
          </a:stretch>
        </p:blipFill>
        <p:spPr>
          <a:xfrm>
            <a:off x="8410347" y="1222845"/>
            <a:ext cx="3654439" cy="2272397"/>
          </a:xfrm>
          <a:prstGeom prst="rect">
            <a:avLst/>
          </a:prstGeom>
        </p:spPr>
      </p:pic>
      <p:sp>
        <p:nvSpPr>
          <p:cNvPr id="3" name="TextBox 2">
            <a:extLst>
              <a:ext uri="{FF2B5EF4-FFF2-40B4-BE49-F238E27FC236}">
                <a16:creationId xmlns:a16="http://schemas.microsoft.com/office/drawing/2014/main" id="{969D3F3C-2E85-4A60-8DCF-E8570AD0F1D2}"/>
              </a:ext>
            </a:extLst>
          </p:cNvPr>
          <p:cNvSpPr txBox="1"/>
          <p:nvPr/>
        </p:nvSpPr>
        <p:spPr>
          <a:xfrm>
            <a:off x="10354858" y="3478184"/>
            <a:ext cx="1709928" cy="230832"/>
          </a:xfrm>
          <a:prstGeom prst="rect">
            <a:avLst/>
          </a:prstGeom>
          <a:noFill/>
        </p:spPr>
        <p:txBody>
          <a:bodyPr wrap="square" rtlCol="0">
            <a:spAutoFit/>
          </a:bodyPr>
          <a:lstStyle/>
          <a:p>
            <a:r>
              <a:rPr lang="en-CA" sz="900" dirty="0"/>
              <a:t>Source : www.assemblyai.com</a:t>
            </a:r>
          </a:p>
        </p:txBody>
      </p:sp>
      <p:sp>
        <p:nvSpPr>
          <p:cNvPr id="5" name="Footer Placeholder 4">
            <a:extLst>
              <a:ext uri="{FF2B5EF4-FFF2-40B4-BE49-F238E27FC236}">
                <a16:creationId xmlns:a16="http://schemas.microsoft.com/office/drawing/2014/main" id="{F30D08A9-42B3-46D1-9996-CF506AEB5A24}"/>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4D9A26A6-CDBB-4BEB-960D-8F13D8A2A318}"/>
              </a:ext>
            </a:extLst>
          </p:cNvPr>
          <p:cNvSpPr>
            <a:spLocks noGrp="1"/>
          </p:cNvSpPr>
          <p:nvPr>
            <p:ph type="sldNum" sz="quarter" idx="12"/>
          </p:nvPr>
        </p:nvSpPr>
        <p:spPr/>
        <p:txBody>
          <a:bodyPr/>
          <a:lstStyle/>
          <a:p>
            <a:fld id="{AF88E988-FB04-AB4E-BE5A-59F242AF7F7A}" type="slidenum">
              <a:rPr lang="en-US" smtClean="0"/>
              <a:pPr/>
              <a:t>5</a:t>
            </a:fld>
            <a:endParaRPr lang="en-US"/>
          </a:p>
        </p:txBody>
      </p:sp>
    </p:spTree>
    <p:extLst>
      <p:ext uri="{BB962C8B-B14F-4D97-AF65-F5344CB8AC3E}">
        <p14:creationId xmlns:p14="http://schemas.microsoft.com/office/powerpoint/2010/main" val="267537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B4ADDD60-51B3-42EE-B2FA-1DC7099B5772}"/>
              </a:ext>
            </a:extLst>
          </p:cNvPr>
          <p:cNvSpPr txBox="1"/>
          <p:nvPr/>
        </p:nvSpPr>
        <p:spPr>
          <a:xfrm>
            <a:off x="374904" y="1304024"/>
            <a:ext cx="10168128" cy="4308872"/>
          </a:xfrm>
          <a:prstGeom prst="rect">
            <a:avLst/>
          </a:prstGeom>
          <a:noFill/>
        </p:spPr>
        <p:txBody>
          <a:bodyPr wrap="square" rtlCol="0">
            <a:spAutoFit/>
          </a:bodyPr>
          <a:lstStyle/>
          <a:p>
            <a:r>
              <a:rPr lang="en-CA" sz="2000" b="1" i="1" dirty="0"/>
              <a:t>Key Considerations in Designing a Neural Network</a:t>
            </a:r>
          </a:p>
          <a:p>
            <a:endParaRPr lang="en-CA" sz="2000" b="1" i="1" dirty="0"/>
          </a:p>
          <a:p>
            <a:pPr lvl="1"/>
            <a:r>
              <a:rPr lang="en-CA" b="1" i="1" dirty="0"/>
              <a:t>Selecting a Language:</a:t>
            </a:r>
            <a:endParaRPr lang="en-CA" i="1" dirty="0"/>
          </a:p>
          <a:p>
            <a:pPr lvl="2"/>
            <a:r>
              <a:rPr lang="en-CA" dirty="0"/>
              <a:t>Python is the most versatile and well-supported language for neural networks.</a:t>
            </a:r>
          </a:p>
          <a:p>
            <a:pPr lvl="1"/>
            <a:r>
              <a:rPr lang="en-CA" b="1" i="1" dirty="0"/>
              <a:t>Number of Layers and Nodes:</a:t>
            </a:r>
            <a:endParaRPr lang="en-CA" i="1" dirty="0"/>
          </a:p>
          <a:p>
            <a:pPr lvl="2"/>
            <a:r>
              <a:rPr lang="en-CA" dirty="0"/>
              <a:t>Start with 2–3 hidden layers.</a:t>
            </a:r>
          </a:p>
          <a:p>
            <a:pPr lvl="2"/>
            <a:r>
              <a:rPr lang="en-CA" dirty="0"/>
              <a:t>Increase nodes for complex data but avoid overfitting.</a:t>
            </a:r>
          </a:p>
          <a:p>
            <a:pPr lvl="1"/>
            <a:r>
              <a:rPr lang="en-CA" b="1" i="1" dirty="0"/>
              <a:t>Data Normalization:</a:t>
            </a:r>
            <a:endParaRPr lang="en-CA" i="1" dirty="0"/>
          </a:p>
          <a:p>
            <a:pPr lvl="2"/>
            <a:r>
              <a:rPr lang="en-CA" dirty="0"/>
              <a:t>Normalize input data to improve convergence and training speed.</a:t>
            </a:r>
          </a:p>
          <a:p>
            <a:pPr lvl="1"/>
            <a:r>
              <a:rPr lang="en-CA" b="1" i="1" dirty="0"/>
              <a:t>Choosing an Activation Function:</a:t>
            </a:r>
            <a:endParaRPr lang="en-CA" i="1" dirty="0"/>
          </a:p>
          <a:p>
            <a:pPr lvl="2"/>
            <a:r>
              <a:rPr lang="en-CA" dirty="0" err="1"/>
              <a:t>ReLU</a:t>
            </a:r>
            <a:r>
              <a:rPr lang="en-CA" dirty="0"/>
              <a:t> for hidden layers.</a:t>
            </a:r>
          </a:p>
          <a:p>
            <a:pPr lvl="2"/>
            <a:r>
              <a:rPr lang="en-CA" dirty="0"/>
              <a:t>Sigmoid or </a:t>
            </a:r>
            <a:r>
              <a:rPr lang="en-CA" dirty="0" err="1"/>
              <a:t>Softmax</a:t>
            </a:r>
            <a:r>
              <a:rPr lang="en-CA" dirty="0"/>
              <a:t> for classification.</a:t>
            </a:r>
          </a:p>
          <a:p>
            <a:pPr lvl="1"/>
            <a:r>
              <a:rPr lang="en-CA" b="1" i="1" dirty="0"/>
              <a:t>Epochs:</a:t>
            </a:r>
            <a:endParaRPr lang="en-CA" i="1" dirty="0"/>
          </a:p>
          <a:p>
            <a:pPr lvl="2"/>
            <a:r>
              <a:rPr lang="en-CA" dirty="0"/>
              <a:t>Start with 10–20 epochs.</a:t>
            </a:r>
          </a:p>
          <a:p>
            <a:pPr lvl="2"/>
            <a:r>
              <a:rPr lang="en-CA" dirty="0"/>
              <a:t>Increase if the model underfits; reduce if overfitting.</a:t>
            </a:r>
          </a:p>
        </p:txBody>
      </p:sp>
      <p:pic>
        <p:nvPicPr>
          <p:cNvPr id="5" name="Picture 4">
            <a:extLst>
              <a:ext uri="{FF2B5EF4-FFF2-40B4-BE49-F238E27FC236}">
                <a16:creationId xmlns:a16="http://schemas.microsoft.com/office/drawing/2014/main" id="{B1DB495C-5DE1-48AF-959F-AA49D5439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768" y="2848285"/>
            <a:ext cx="4008522" cy="1988856"/>
          </a:xfrm>
          <a:prstGeom prst="rect">
            <a:avLst/>
          </a:prstGeom>
        </p:spPr>
      </p:pic>
      <p:sp>
        <p:nvSpPr>
          <p:cNvPr id="2" name="TextBox 1">
            <a:extLst>
              <a:ext uri="{FF2B5EF4-FFF2-40B4-BE49-F238E27FC236}">
                <a16:creationId xmlns:a16="http://schemas.microsoft.com/office/drawing/2014/main" id="{532FA908-BD8C-43CA-B8A2-2055E72A28F1}"/>
              </a:ext>
            </a:extLst>
          </p:cNvPr>
          <p:cNvSpPr txBox="1"/>
          <p:nvPr/>
        </p:nvSpPr>
        <p:spPr>
          <a:xfrm>
            <a:off x="8814390" y="4855429"/>
            <a:ext cx="2725900" cy="430887"/>
          </a:xfrm>
          <a:prstGeom prst="rect">
            <a:avLst/>
          </a:prstGeom>
          <a:noFill/>
        </p:spPr>
        <p:txBody>
          <a:bodyPr wrap="square" rtlCol="0">
            <a:spAutoFit/>
          </a:bodyPr>
          <a:lstStyle/>
          <a:p>
            <a:r>
              <a:rPr lang="en-CA" sz="1100" dirty="0"/>
              <a:t>Source: M. T. Hagan, H. B. Demuth, and M. Beale, Neural network design</a:t>
            </a:r>
          </a:p>
        </p:txBody>
      </p:sp>
      <p:sp>
        <p:nvSpPr>
          <p:cNvPr id="3" name="Footer Placeholder 2">
            <a:extLst>
              <a:ext uri="{FF2B5EF4-FFF2-40B4-BE49-F238E27FC236}">
                <a16:creationId xmlns:a16="http://schemas.microsoft.com/office/drawing/2014/main" id="{C32BE071-5D3E-4EBE-9C46-72C147B89CD2}"/>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12954587-0B86-4DD8-BEE4-A18B74F77351}"/>
              </a:ext>
            </a:extLst>
          </p:cNvPr>
          <p:cNvSpPr>
            <a:spLocks noGrp="1"/>
          </p:cNvSpPr>
          <p:nvPr>
            <p:ph type="sldNum" sz="quarter" idx="12"/>
          </p:nvPr>
        </p:nvSpPr>
        <p:spPr/>
        <p:txBody>
          <a:bodyPr/>
          <a:lstStyle/>
          <a:p>
            <a:fld id="{AF88E988-FB04-AB4E-BE5A-59F242AF7F7A}" type="slidenum">
              <a:rPr lang="en-US" smtClean="0"/>
              <a:pPr/>
              <a:t>6</a:t>
            </a:fld>
            <a:endParaRPr lang="en-US"/>
          </a:p>
        </p:txBody>
      </p:sp>
    </p:spTree>
    <p:extLst>
      <p:ext uri="{BB962C8B-B14F-4D97-AF65-F5344CB8AC3E}">
        <p14:creationId xmlns:p14="http://schemas.microsoft.com/office/powerpoint/2010/main" val="156327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4" name="TextBox 3">
            <a:extLst>
              <a:ext uri="{FF2B5EF4-FFF2-40B4-BE49-F238E27FC236}">
                <a16:creationId xmlns:a16="http://schemas.microsoft.com/office/drawing/2014/main" id="{B4ADDD60-51B3-42EE-B2FA-1DC7099B5772}"/>
              </a:ext>
            </a:extLst>
          </p:cNvPr>
          <p:cNvSpPr txBox="1"/>
          <p:nvPr/>
        </p:nvSpPr>
        <p:spPr>
          <a:xfrm>
            <a:off x="374903" y="1304024"/>
            <a:ext cx="11374073" cy="5786199"/>
          </a:xfrm>
          <a:prstGeom prst="rect">
            <a:avLst/>
          </a:prstGeom>
          <a:noFill/>
        </p:spPr>
        <p:txBody>
          <a:bodyPr wrap="square" rtlCol="0">
            <a:spAutoFit/>
          </a:bodyPr>
          <a:lstStyle/>
          <a:p>
            <a:r>
              <a:rPr lang="en-CA" b="1" i="1" dirty="0"/>
              <a:t>Introduction to Key Concepts</a:t>
            </a:r>
          </a:p>
          <a:p>
            <a:pPr lvl="1"/>
            <a:r>
              <a:rPr lang="en-CA" b="1" i="1" dirty="0"/>
              <a:t>Activation Functions</a:t>
            </a:r>
          </a:p>
          <a:p>
            <a:pPr lvl="1"/>
            <a:r>
              <a:rPr lang="en-CA" dirty="0"/>
              <a:t>Activation functions introduce non-linearity to the model, enabling it to learn complex patterns. Common types include:</a:t>
            </a:r>
          </a:p>
          <a:p>
            <a:pPr lvl="2"/>
            <a:r>
              <a:rPr lang="en-CA" b="1" dirty="0" err="1"/>
              <a:t>ReLU</a:t>
            </a:r>
            <a:r>
              <a:rPr lang="en-CA" dirty="0"/>
              <a:t> (Rectified Linear Unit): </a:t>
            </a:r>
            <a:r>
              <a:rPr lang="en-CA" sz="1600" dirty="0"/>
              <a:t>Outputs zero for negative values and linear for positive values. Efficient and commonly used for hidden layers.</a:t>
            </a:r>
          </a:p>
          <a:p>
            <a:pPr lvl="2"/>
            <a:r>
              <a:rPr lang="en-CA" b="1" dirty="0"/>
              <a:t>Sigmoid</a:t>
            </a:r>
            <a:r>
              <a:rPr lang="en-CA" dirty="0"/>
              <a:t>: </a:t>
            </a:r>
            <a:r>
              <a:rPr lang="en-CA" sz="1600" dirty="0"/>
              <a:t>Maps values between 0 and 1; useful for binary classification.</a:t>
            </a:r>
          </a:p>
          <a:p>
            <a:pPr lvl="2"/>
            <a:r>
              <a:rPr lang="en-CA" b="1" dirty="0"/>
              <a:t>Tanh</a:t>
            </a:r>
            <a:r>
              <a:rPr lang="en-CA" dirty="0"/>
              <a:t> (Hyperbolic Tangent): </a:t>
            </a:r>
            <a:r>
              <a:rPr lang="en-CA" sz="1600" dirty="0"/>
              <a:t>Maps values between -1 and 1; useful when the data is centered around zero.</a:t>
            </a:r>
          </a:p>
          <a:p>
            <a:pPr lvl="2"/>
            <a:r>
              <a:rPr lang="en-CA" b="1" dirty="0" err="1"/>
              <a:t>Softmax</a:t>
            </a:r>
            <a:r>
              <a:rPr lang="en-CA" dirty="0"/>
              <a:t>: </a:t>
            </a:r>
            <a:r>
              <a:rPr lang="en-CA" sz="1600" dirty="0"/>
              <a:t>Converts outputs into probabilities; ideal for multi-class classification.</a:t>
            </a:r>
          </a:p>
          <a:p>
            <a:pPr lvl="2"/>
            <a:endParaRPr lang="en-CA" dirty="0"/>
          </a:p>
          <a:p>
            <a:r>
              <a:rPr lang="en-CA" b="1" dirty="0"/>
              <a:t>	Epochs</a:t>
            </a:r>
          </a:p>
          <a:p>
            <a:r>
              <a:rPr lang="en-CA" dirty="0"/>
              <a:t>	An </a:t>
            </a:r>
            <a:r>
              <a:rPr lang="en-CA" b="1" dirty="0"/>
              <a:t>epoch</a:t>
            </a:r>
            <a:r>
              <a:rPr lang="en-CA" dirty="0"/>
              <a:t> is one complete pass through the entire training dataset.</a:t>
            </a:r>
          </a:p>
          <a:p>
            <a:pPr lvl="2"/>
            <a:r>
              <a:rPr lang="en-CA" sz="1600" b="1" dirty="0"/>
              <a:t>Too few epochs</a:t>
            </a:r>
            <a:r>
              <a:rPr lang="en-CA" sz="1600" dirty="0"/>
              <a:t> → Model may </a:t>
            </a:r>
            <a:r>
              <a:rPr lang="en-CA" sz="1600" b="1" dirty="0"/>
              <a:t>underfit</a:t>
            </a:r>
            <a:r>
              <a:rPr lang="en-CA" sz="1600" dirty="0"/>
              <a:t> (fails to learn patterns).</a:t>
            </a:r>
          </a:p>
          <a:p>
            <a:pPr lvl="2"/>
            <a:r>
              <a:rPr lang="en-CA" sz="1600" b="1" dirty="0"/>
              <a:t>Too many epochs</a:t>
            </a:r>
            <a:r>
              <a:rPr lang="en-CA" sz="1600" dirty="0"/>
              <a:t> → Model may </a:t>
            </a:r>
            <a:r>
              <a:rPr lang="en-CA" sz="1600" b="1" dirty="0"/>
              <a:t>overfit</a:t>
            </a:r>
            <a:r>
              <a:rPr lang="en-CA" sz="1600" dirty="0"/>
              <a:t> (memorizes data instead of generalizing).</a:t>
            </a:r>
          </a:p>
          <a:p>
            <a:pPr lvl="2"/>
            <a:endParaRPr lang="en-CA" sz="1600" dirty="0"/>
          </a:p>
          <a:p>
            <a:pPr lvl="1"/>
            <a:r>
              <a:rPr lang="en-CA" b="1" dirty="0"/>
              <a:t>Overfitting</a:t>
            </a:r>
          </a:p>
          <a:p>
            <a:pPr lvl="1"/>
            <a:r>
              <a:rPr lang="en-CA" b="1" dirty="0"/>
              <a:t>Overfitting</a:t>
            </a:r>
            <a:r>
              <a:rPr lang="en-CA" dirty="0"/>
              <a:t> occurs when the model learns noise or irrelevant details from the training data, reducing its performance on unseen data.</a:t>
            </a:r>
          </a:p>
          <a:p>
            <a:endParaRPr lang="en-CA" dirty="0"/>
          </a:p>
          <a:p>
            <a:pPr lvl="1"/>
            <a:endParaRPr lang="en-CA" dirty="0"/>
          </a:p>
          <a:p>
            <a:pPr lvl="1"/>
            <a:endParaRPr lang="en-CA" dirty="0"/>
          </a:p>
        </p:txBody>
      </p:sp>
      <p:sp>
        <p:nvSpPr>
          <p:cNvPr id="7" name="Footer Placeholder 6">
            <a:extLst>
              <a:ext uri="{FF2B5EF4-FFF2-40B4-BE49-F238E27FC236}">
                <a16:creationId xmlns:a16="http://schemas.microsoft.com/office/drawing/2014/main" id="{D234951E-DF2F-4032-B606-C6611367E33B}"/>
              </a:ext>
            </a:extLst>
          </p:cNvPr>
          <p:cNvSpPr>
            <a:spLocks noGrp="1"/>
          </p:cNvSpPr>
          <p:nvPr>
            <p:ph type="ftr" sz="quarter" idx="11"/>
          </p:nvPr>
        </p:nvSpPr>
        <p:spPr/>
        <p:txBody>
          <a:bodyPr/>
          <a:lstStyle/>
          <a:p>
            <a:r>
              <a:rPr lang="en-US"/>
              <a:t>1</a:t>
            </a:r>
            <a:endParaRPr lang="en-US" dirty="0"/>
          </a:p>
        </p:txBody>
      </p:sp>
      <p:sp>
        <p:nvSpPr>
          <p:cNvPr id="8" name="Slide Number Placeholder 7">
            <a:extLst>
              <a:ext uri="{FF2B5EF4-FFF2-40B4-BE49-F238E27FC236}">
                <a16:creationId xmlns:a16="http://schemas.microsoft.com/office/drawing/2014/main" id="{10F586AF-337A-4DAA-B8F8-0D70F9667E7B}"/>
              </a:ext>
            </a:extLst>
          </p:cNvPr>
          <p:cNvSpPr>
            <a:spLocks noGrp="1"/>
          </p:cNvSpPr>
          <p:nvPr>
            <p:ph type="sldNum" sz="quarter" idx="12"/>
          </p:nvPr>
        </p:nvSpPr>
        <p:spPr/>
        <p:txBody>
          <a:bodyPr/>
          <a:lstStyle/>
          <a:p>
            <a:fld id="{AF88E988-FB04-AB4E-BE5A-59F242AF7F7A}" type="slidenum">
              <a:rPr lang="en-US" smtClean="0"/>
              <a:pPr/>
              <a:t>7</a:t>
            </a:fld>
            <a:endParaRPr lang="en-US"/>
          </a:p>
        </p:txBody>
      </p:sp>
    </p:spTree>
    <p:extLst>
      <p:ext uri="{BB962C8B-B14F-4D97-AF65-F5344CB8AC3E}">
        <p14:creationId xmlns:p14="http://schemas.microsoft.com/office/powerpoint/2010/main" val="187589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5" name="TextBox 4">
            <a:extLst>
              <a:ext uri="{FF2B5EF4-FFF2-40B4-BE49-F238E27FC236}">
                <a16:creationId xmlns:a16="http://schemas.microsoft.com/office/drawing/2014/main" id="{5FBE4F13-F7A7-4266-8FB5-F6948F69C68C}"/>
              </a:ext>
            </a:extLst>
          </p:cNvPr>
          <p:cNvSpPr txBox="1"/>
          <p:nvPr/>
        </p:nvSpPr>
        <p:spPr>
          <a:xfrm>
            <a:off x="374904" y="1185152"/>
            <a:ext cx="7525512" cy="5139869"/>
          </a:xfrm>
          <a:prstGeom prst="rect">
            <a:avLst/>
          </a:prstGeom>
          <a:noFill/>
        </p:spPr>
        <p:txBody>
          <a:bodyPr wrap="square" rtlCol="0">
            <a:spAutoFit/>
          </a:bodyPr>
          <a:lstStyle/>
          <a:p>
            <a:r>
              <a:rPr lang="en-CA" sz="2000" b="1" i="1" dirty="0"/>
              <a:t>Canadian Light Source (CLS)</a:t>
            </a:r>
          </a:p>
          <a:p>
            <a:endParaRPr lang="en-CA" sz="2000" b="1" i="1" dirty="0"/>
          </a:p>
          <a:p>
            <a:r>
              <a:rPr lang="en-CA" b="1" i="1" dirty="0">
                <a:effectLst>
                  <a:outerShdw blurRad="38100" dist="38100" dir="2700000" algn="tl">
                    <a:srgbClr val="000000">
                      <a:alpha val="43137"/>
                    </a:srgbClr>
                  </a:outerShdw>
                </a:effectLst>
              </a:rPr>
              <a:t>CLS (Canadian Light Source) </a:t>
            </a:r>
            <a:r>
              <a:rPr lang="en-CA" dirty="0"/>
              <a:t>is a synchrotron light source. There are 12 sections in the storage ring, which runs at 2.9 GeV. A perturbation of the electron position in the closed orbit leads to a decrease in beam lifetime and fluctuations in light at the beamlines.</a:t>
            </a:r>
          </a:p>
          <a:p>
            <a:endParaRPr lang="en-CA" i="1" dirty="0"/>
          </a:p>
          <a:p>
            <a:r>
              <a:rPr lang="en-CA" b="1" i="1" dirty="0"/>
              <a:t>The Orbit Correction System (OCS) consists: </a:t>
            </a:r>
          </a:p>
          <a:p>
            <a:r>
              <a:rPr lang="en-CA" i="1" dirty="0"/>
              <a:t>48 sets of (X/Y) BPMs BERGOZ (96 data sheets with 1000 Hz recording) that measure the beam position and use the response matrix to calculate the strength of the orbit correctors </a:t>
            </a:r>
          </a:p>
          <a:p>
            <a:r>
              <a:rPr lang="en-CA" i="1" dirty="0"/>
              <a:t>48 sets of (X/Y)OCs (functional 96 signal with 18Hz)</a:t>
            </a:r>
          </a:p>
          <a:p>
            <a:endParaRPr lang="en-CA" i="1" dirty="0"/>
          </a:p>
          <a:p>
            <a:pPr marL="1200150" lvl="2" indent="-285750">
              <a:buFont typeface="Wingdings" panose="05000000000000000000" pitchFamily="2" charset="2"/>
              <a:buChar char="q"/>
            </a:pPr>
            <a:r>
              <a:rPr lang="en-CA" i="1" dirty="0">
                <a:solidFill>
                  <a:schemeClr val="accent5">
                    <a:lumMod val="75000"/>
                  </a:schemeClr>
                </a:solidFill>
              </a:rPr>
              <a:t>OCS</a:t>
            </a:r>
          </a:p>
          <a:p>
            <a:pPr marL="1200150" lvl="2" indent="-285750">
              <a:buFont typeface="Wingdings" panose="05000000000000000000" pitchFamily="2" charset="2"/>
              <a:buChar char="q"/>
            </a:pPr>
            <a:r>
              <a:rPr lang="en-CA" i="1" dirty="0">
                <a:solidFill>
                  <a:schemeClr val="accent5">
                    <a:lumMod val="75000"/>
                  </a:schemeClr>
                </a:solidFill>
              </a:rPr>
              <a:t>96 Inputs (1000 Hz)  →   RM  →  96 Outputs (18 Hz)</a:t>
            </a:r>
          </a:p>
          <a:p>
            <a:pPr marL="1200150" lvl="2" indent="-285750">
              <a:buFont typeface="Wingdings" panose="05000000000000000000" pitchFamily="2" charset="2"/>
              <a:buChar char="q"/>
            </a:pPr>
            <a:endParaRPr lang="en-CA" i="1" dirty="0"/>
          </a:p>
          <a:p>
            <a:pPr marL="1200150" lvl="2" indent="-285750">
              <a:buFont typeface="Wingdings" panose="05000000000000000000" pitchFamily="2" charset="2"/>
              <a:buChar char="q"/>
            </a:pPr>
            <a:r>
              <a:rPr lang="en-CA" i="1" dirty="0">
                <a:solidFill>
                  <a:srgbClr val="FF0000"/>
                </a:solidFill>
              </a:rPr>
              <a:t>NN Model</a:t>
            </a:r>
          </a:p>
          <a:p>
            <a:pPr marL="1200150" lvl="2" indent="-285750">
              <a:buFont typeface="Wingdings" panose="05000000000000000000" pitchFamily="2" charset="2"/>
              <a:buChar char="q"/>
            </a:pPr>
            <a:r>
              <a:rPr lang="en-CA" i="1" dirty="0">
                <a:solidFill>
                  <a:srgbClr val="FF0000"/>
                </a:solidFill>
              </a:rPr>
              <a:t>96 Inputs (1000 Hz)  →   NN  →  96 Outputs (18 Hz)</a:t>
            </a:r>
          </a:p>
        </p:txBody>
      </p:sp>
      <p:pic>
        <p:nvPicPr>
          <p:cNvPr id="6" name="Picture 4" descr="What is a Synchrotron? - Canadian Light Source">
            <a:extLst>
              <a:ext uri="{FF2B5EF4-FFF2-40B4-BE49-F238E27FC236}">
                <a16:creationId xmlns:a16="http://schemas.microsoft.com/office/drawing/2014/main" id="{B222BE1B-70E7-4F8A-9BE7-0683ABA08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414" y="1893291"/>
            <a:ext cx="3143541" cy="209733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DF154E3-ED23-4BA7-B2F7-127240B4B005}"/>
              </a:ext>
            </a:extLst>
          </p:cNvPr>
          <p:cNvSpPr>
            <a:spLocks noGrp="1"/>
          </p:cNvSpPr>
          <p:nvPr>
            <p:ph type="ftr" sz="quarter" idx="11"/>
          </p:nvPr>
        </p:nvSpPr>
        <p:spPr/>
        <p:txBody>
          <a:bodyPr/>
          <a:lstStyle/>
          <a:p>
            <a:r>
              <a:rPr lang="en-US"/>
              <a:t>1</a:t>
            </a:r>
            <a:endParaRPr lang="en-US" dirty="0"/>
          </a:p>
        </p:txBody>
      </p:sp>
      <p:sp>
        <p:nvSpPr>
          <p:cNvPr id="3" name="Slide Number Placeholder 2">
            <a:extLst>
              <a:ext uri="{FF2B5EF4-FFF2-40B4-BE49-F238E27FC236}">
                <a16:creationId xmlns:a16="http://schemas.microsoft.com/office/drawing/2014/main" id="{B44632A0-7311-4835-AE0B-234DE5AB526D}"/>
              </a:ext>
            </a:extLst>
          </p:cNvPr>
          <p:cNvSpPr>
            <a:spLocks noGrp="1"/>
          </p:cNvSpPr>
          <p:nvPr>
            <p:ph type="sldNum" sz="quarter" idx="12"/>
          </p:nvPr>
        </p:nvSpPr>
        <p:spPr/>
        <p:txBody>
          <a:bodyPr/>
          <a:lstStyle/>
          <a:p>
            <a:fld id="{AF88E988-FB04-AB4E-BE5A-59F242AF7F7A}" type="slidenum">
              <a:rPr lang="en-US" smtClean="0"/>
              <a:pPr/>
              <a:t>8</a:t>
            </a:fld>
            <a:endParaRPr lang="en-US"/>
          </a:p>
        </p:txBody>
      </p:sp>
    </p:spTree>
    <p:extLst>
      <p:ext uri="{BB962C8B-B14F-4D97-AF65-F5344CB8AC3E}">
        <p14:creationId xmlns:p14="http://schemas.microsoft.com/office/powerpoint/2010/main" val="63744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116D4E-4219-4F0F-BCFC-64D25F528CF3}"/>
              </a:ext>
            </a:extLst>
          </p:cNvPr>
          <p:cNvSpPr txBox="1"/>
          <p:nvPr/>
        </p:nvSpPr>
        <p:spPr>
          <a:xfrm>
            <a:off x="10262616" y="1024126"/>
            <a:ext cx="1929384" cy="261610"/>
          </a:xfrm>
          <a:prstGeom prst="rect">
            <a:avLst/>
          </a:prstGeom>
          <a:noFill/>
        </p:spPr>
        <p:txBody>
          <a:bodyPr wrap="square" rtlCol="0">
            <a:spAutoFit/>
          </a:bodyPr>
          <a:lstStyle/>
          <a:p>
            <a:r>
              <a:rPr lang="en-CA" sz="1050" dirty="0">
                <a:latin typeface="BankGothic Lt BT" panose="020B0607020203060204" pitchFamily="34" charset="0"/>
              </a:rPr>
              <a:t>I.FAST Workshop 2025</a:t>
            </a:r>
          </a:p>
        </p:txBody>
      </p:sp>
      <p:pic>
        <p:nvPicPr>
          <p:cNvPr id="11" name="Picture 10">
            <a:extLst>
              <a:ext uri="{FF2B5EF4-FFF2-40B4-BE49-F238E27FC236}">
                <a16:creationId xmlns:a16="http://schemas.microsoft.com/office/drawing/2014/main" id="{E1CB534B-8206-4CFA-B823-10864D26C0AF}"/>
              </a:ext>
            </a:extLst>
          </p:cNvPr>
          <p:cNvPicPr>
            <a:picLocks noChangeAspect="1"/>
          </p:cNvPicPr>
          <p:nvPr/>
        </p:nvPicPr>
        <p:blipFill>
          <a:blip r:embed="rId2"/>
          <a:stretch>
            <a:fillRect/>
          </a:stretch>
        </p:blipFill>
        <p:spPr>
          <a:xfrm>
            <a:off x="10277475" y="228598"/>
            <a:ext cx="1719453" cy="786385"/>
          </a:xfrm>
          <a:prstGeom prst="rect">
            <a:avLst/>
          </a:prstGeom>
        </p:spPr>
      </p:pic>
      <p:sp>
        <p:nvSpPr>
          <p:cNvPr id="2" name="AutoShape 2" descr="MOP036f3.jpg">
            <a:extLst>
              <a:ext uri="{FF2B5EF4-FFF2-40B4-BE49-F238E27FC236}">
                <a16:creationId xmlns:a16="http://schemas.microsoft.com/office/drawing/2014/main" id="{DBA8629B-5AF0-4465-B2EB-63B026AFD72D}"/>
              </a:ext>
            </a:extLst>
          </p:cNvPr>
          <p:cNvSpPr>
            <a:spLocks noChangeAspect="1" noChangeArrowheads="1"/>
          </p:cNvSpPr>
          <p:nvPr/>
        </p:nvSpPr>
        <p:spPr bwMode="auto">
          <a:xfrm>
            <a:off x="5943600" y="3276600"/>
            <a:ext cx="676656" cy="6766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TextBox 4">
            <a:extLst>
              <a:ext uri="{FF2B5EF4-FFF2-40B4-BE49-F238E27FC236}">
                <a16:creationId xmlns:a16="http://schemas.microsoft.com/office/drawing/2014/main" id="{71F306F1-4311-4DEB-AF4E-22A58645AEBA}"/>
              </a:ext>
            </a:extLst>
          </p:cNvPr>
          <p:cNvSpPr txBox="1"/>
          <p:nvPr/>
        </p:nvSpPr>
        <p:spPr>
          <a:xfrm>
            <a:off x="374904" y="1185152"/>
            <a:ext cx="5568696" cy="3477875"/>
          </a:xfrm>
          <a:prstGeom prst="rect">
            <a:avLst/>
          </a:prstGeom>
          <a:noFill/>
        </p:spPr>
        <p:txBody>
          <a:bodyPr wrap="square" rtlCol="0">
            <a:spAutoFit/>
          </a:bodyPr>
          <a:lstStyle/>
          <a:p>
            <a:r>
              <a:rPr lang="en-CA" sz="2000" b="1" i="1" dirty="0"/>
              <a:t>Data Normalization</a:t>
            </a:r>
          </a:p>
          <a:p>
            <a:endParaRPr lang="en-CA" sz="2000" b="1" i="1" dirty="0"/>
          </a:p>
          <a:p>
            <a:pPr lvl="1"/>
            <a:r>
              <a:rPr lang="en-CA" b="1" dirty="0"/>
              <a:t>Input (BPM):</a:t>
            </a:r>
            <a:endParaRPr lang="en-CA" dirty="0"/>
          </a:p>
          <a:p>
            <a:pPr lvl="2"/>
            <a:r>
              <a:rPr lang="en-CA" dirty="0"/>
              <a:t>96 columns (representing BPMs)</a:t>
            </a:r>
          </a:p>
          <a:p>
            <a:pPr lvl="2"/>
            <a:r>
              <a:rPr lang="en-CA" dirty="0"/>
              <a:t>Time resolution: </a:t>
            </a:r>
            <a:r>
              <a:rPr lang="en-CA" b="1" dirty="0"/>
              <a:t>1000 Hz</a:t>
            </a:r>
            <a:r>
              <a:rPr lang="en-CA" dirty="0"/>
              <a:t> → 0.001 [S]</a:t>
            </a:r>
          </a:p>
          <a:p>
            <a:pPr lvl="2"/>
            <a:r>
              <a:rPr lang="en-CA" dirty="0"/>
              <a:t>Values range between approximately </a:t>
            </a:r>
            <a:r>
              <a:rPr lang="en-CA" b="1" dirty="0"/>
              <a:t>±10³</a:t>
            </a:r>
            <a:endParaRPr lang="en-CA" dirty="0"/>
          </a:p>
          <a:p>
            <a:pPr lvl="1"/>
            <a:r>
              <a:rPr lang="en-CA" b="1" dirty="0"/>
              <a:t>Output (OCV):</a:t>
            </a:r>
            <a:endParaRPr lang="en-CA" dirty="0"/>
          </a:p>
          <a:p>
            <a:pPr lvl="2"/>
            <a:r>
              <a:rPr lang="en-CA" dirty="0"/>
              <a:t>96 columns (representing OCs)</a:t>
            </a:r>
          </a:p>
          <a:p>
            <a:pPr lvl="2"/>
            <a:r>
              <a:rPr lang="en-CA" dirty="0"/>
              <a:t>Time resolution: </a:t>
            </a:r>
            <a:r>
              <a:rPr lang="en-CA" b="1" dirty="0"/>
              <a:t>18 Hz</a:t>
            </a:r>
            <a:r>
              <a:rPr lang="en-CA" dirty="0"/>
              <a:t> → 0.0556 [S]</a:t>
            </a:r>
          </a:p>
          <a:p>
            <a:pPr lvl="2"/>
            <a:r>
              <a:rPr lang="en-CA" dirty="0"/>
              <a:t>Values range between approximately </a:t>
            </a:r>
            <a:r>
              <a:rPr lang="en-CA" b="1" dirty="0"/>
              <a:t>±10⁶</a:t>
            </a:r>
          </a:p>
          <a:p>
            <a:pPr lvl="2"/>
            <a:endParaRPr lang="en-CA" dirty="0"/>
          </a:p>
          <a:p>
            <a:pPr lvl="1"/>
            <a:endParaRPr lang="en-CA" sz="2000" b="1" i="1" dirty="0"/>
          </a:p>
        </p:txBody>
      </p:sp>
      <p:sp>
        <p:nvSpPr>
          <p:cNvPr id="6" name="TextBox 5">
            <a:extLst>
              <a:ext uri="{FF2B5EF4-FFF2-40B4-BE49-F238E27FC236}">
                <a16:creationId xmlns:a16="http://schemas.microsoft.com/office/drawing/2014/main" id="{0FCD3E05-34C4-4874-9CD6-A3295B8571BB}"/>
              </a:ext>
            </a:extLst>
          </p:cNvPr>
          <p:cNvSpPr txBox="1"/>
          <p:nvPr/>
        </p:nvSpPr>
        <p:spPr>
          <a:xfrm>
            <a:off x="5425440" y="844712"/>
            <a:ext cx="6132576" cy="6217087"/>
          </a:xfrm>
          <a:prstGeom prst="rect">
            <a:avLst/>
          </a:prstGeom>
          <a:noFill/>
        </p:spPr>
        <p:txBody>
          <a:bodyPr wrap="square" rtlCol="0">
            <a:spAutoFit/>
          </a:bodyPr>
          <a:lstStyle/>
          <a:p>
            <a:pPr lvl="1"/>
            <a:endParaRPr lang="en-CA" sz="1600" dirty="0"/>
          </a:p>
          <a:p>
            <a:r>
              <a:rPr lang="en-CA" sz="2000" b="1" i="1" dirty="0"/>
              <a:t>Normalization Techniques:</a:t>
            </a:r>
          </a:p>
          <a:p>
            <a:endParaRPr lang="en-CA" sz="2000" b="1" dirty="0"/>
          </a:p>
          <a:p>
            <a:pPr lvl="1"/>
            <a:r>
              <a:rPr lang="en-CA" b="1" dirty="0"/>
              <a:t>Static Normalization:</a:t>
            </a:r>
            <a:endParaRPr lang="en-CA" dirty="0"/>
          </a:p>
          <a:p>
            <a:pPr lvl="2"/>
            <a:r>
              <a:rPr lang="en-CA" dirty="0"/>
              <a:t>Use a fixed value (e.g., maximum possible value) to scale the data.</a:t>
            </a:r>
          </a:p>
          <a:p>
            <a:pPr lvl="2"/>
            <a:r>
              <a:rPr lang="en-CA" dirty="0"/>
              <a:t>Ensures consistent scaling across different datasets.</a:t>
            </a:r>
          </a:p>
          <a:p>
            <a:pPr lvl="2"/>
            <a:r>
              <a:rPr lang="en-CA" b="1" dirty="0"/>
              <a:t>Example:</a:t>
            </a:r>
            <a:r>
              <a:rPr lang="en-CA" dirty="0"/>
              <a:t> Divide BPM data by 10³ and OCV data by 10⁶.</a:t>
            </a:r>
          </a:p>
          <a:p>
            <a:pPr lvl="1"/>
            <a:r>
              <a:rPr lang="en-CA" b="1" dirty="0"/>
              <a:t>Dynamic Normalization:</a:t>
            </a:r>
            <a:endParaRPr lang="en-CA" dirty="0"/>
          </a:p>
          <a:p>
            <a:pPr lvl="2"/>
            <a:r>
              <a:rPr lang="en-CA" dirty="0"/>
              <a:t>Calculate maximum and mean values for each sample.</a:t>
            </a:r>
          </a:p>
          <a:p>
            <a:pPr lvl="2"/>
            <a:r>
              <a:rPr lang="en-CA" dirty="0"/>
              <a:t>Scale data based on sample-specific characteristics.</a:t>
            </a:r>
          </a:p>
          <a:p>
            <a:pPr lvl="2"/>
            <a:endParaRPr lang="en-CA" dirty="0"/>
          </a:p>
          <a:p>
            <a:pPr lvl="1"/>
            <a:r>
              <a:rPr lang="en-CA" b="1" dirty="0"/>
              <a:t>Chosen Approach:</a:t>
            </a:r>
          </a:p>
          <a:p>
            <a:pPr lvl="1"/>
            <a:r>
              <a:rPr lang="en-CA" dirty="0"/>
              <a:t>✅ </a:t>
            </a:r>
            <a:r>
              <a:rPr lang="en-CA" b="1" dirty="0"/>
              <a:t>Static Normalization</a:t>
            </a:r>
            <a:r>
              <a:rPr lang="en-CA" dirty="0"/>
              <a:t> (for consistency and simplicity).</a:t>
            </a:r>
          </a:p>
          <a:p>
            <a:pPr lvl="1"/>
            <a:endParaRPr lang="en-CA" dirty="0"/>
          </a:p>
          <a:p>
            <a:pPr lvl="1"/>
            <a:r>
              <a:rPr lang="en-CA" b="1" dirty="0"/>
              <a:t>Why Static Normalization?</a:t>
            </a:r>
          </a:p>
          <a:p>
            <a:pPr lvl="1"/>
            <a:r>
              <a:rPr lang="en-CA" dirty="0"/>
              <a:t>Ensures consistent scaling across all samples.</a:t>
            </a:r>
          </a:p>
          <a:p>
            <a:pPr lvl="1"/>
            <a:r>
              <a:rPr lang="en-CA" dirty="0"/>
              <a:t>Reduces computational complexity and simplifies the model.</a:t>
            </a:r>
          </a:p>
          <a:p>
            <a:endParaRPr lang="en-CA" sz="2000" b="1" i="1" dirty="0"/>
          </a:p>
        </p:txBody>
      </p:sp>
      <p:pic>
        <p:nvPicPr>
          <p:cNvPr id="3" name="Picture 2">
            <a:extLst>
              <a:ext uri="{FF2B5EF4-FFF2-40B4-BE49-F238E27FC236}">
                <a16:creationId xmlns:a16="http://schemas.microsoft.com/office/drawing/2014/main" id="{EFD1893F-5AF1-48F8-8744-817605DB006E}"/>
              </a:ext>
            </a:extLst>
          </p:cNvPr>
          <p:cNvPicPr>
            <a:picLocks noChangeAspect="1"/>
          </p:cNvPicPr>
          <p:nvPr/>
        </p:nvPicPr>
        <p:blipFill>
          <a:blip r:embed="rId3"/>
          <a:stretch>
            <a:fillRect/>
          </a:stretch>
        </p:blipFill>
        <p:spPr>
          <a:xfrm>
            <a:off x="1106423" y="4324472"/>
            <a:ext cx="4564683" cy="1348375"/>
          </a:xfrm>
          <a:prstGeom prst="rect">
            <a:avLst/>
          </a:prstGeom>
        </p:spPr>
      </p:pic>
      <p:sp>
        <p:nvSpPr>
          <p:cNvPr id="4" name="Footer Placeholder 3">
            <a:extLst>
              <a:ext uri="{FF2B5EF4-FFF2-40B4-BE49-F238E27FC236}">
                <a16:creationId xmlns:a16="http://schemas.microsoft.com/office/drawing/2014/main" id="{DC985FB1-678A-4FF6-98F5-1FF19EBC0C54}"/>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F03E38FB-E8E8-4160-89B5-CA3A154AD68A}"/>
              </a:ext>
            </a:extLst>
          </p:cNvPr>
          <p:cNvSpPr>
            <a:spLocks noGrp="1"/>
          </p:cNvSpPr>
          <p:nvPr>
            <p:ph type="sldNum" sz="quarter" idx="12"/>
          </p:nvPr>
        </p:nvSpPr>
        <p:spPr/>
        <p:txBody>
          <a:bodyPr/>
          <a:lstStyle/>
          <a:p>
            <a:fld id="{AF88E988-FB04-AB4E-BE5A-59F242AF7F7A}" type="slidenum">
              <a:rPr lang="en-US" smtClean="0"/>
              <a:pPr/>
              <a:t>9</a:t>
            </a:fld>
            <a:endParaRPr lang="en-US"/>
          </a:p>
        </p:txBody>
      </p:sp>
    </p:spTree>
    <p:extLst>
      <p:ext uri="{BB962C8B-B14F-4D97-AF65-F5344CB8AC3E}">
        <p14:creationId xmlns:p14="http://schemas.microsoft.com/office/powerpoint/2010/main" val="375904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http://schemas.microsoft.com/sharepoint/v3/field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2463</TotalTime>
  <Words>3539</Words>
  <Application>Microsoft Office PowerPoint</Application>
  <PresentationFormat>Widescreen</PresentationFormat>
  <Paragraphs>466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BankGothic Lt BT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Sandra Ribeiro</dc:creator>
  <cp:lastModifiedBy>Shervin Saadat</cp:lastModifiedBy>
  <cp:revision>163</cp:revision>
  <dcterms:created xsi:type="dcterms:W3CDTF">2010-04-12T23:12:02Z</dcterms:created>
  <dcterms:modified xsi:type="dcterms:W3CDTF">2025-03-17T22:36:38Z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